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556" r:id="rId3"/>
    <p:sldId id="547" r:id="rId4"/>
    <p:sldId id="1021" r:id="rId5"/>
    <p:sldId id="1072" r:id="rId6"/>
    <p:sldId id="1022" r:id="rId7"/>
    <p:sldId id="1023" r:id="rId8"/>
    <p:sldId id="1024" r:id="rId9"/>
    <p:sldId id="1025" r:id="rId10"/>
    <p:sldId id="1027" r:id="rId11"/>
    <p:sldId id="1029" r:id="rId12"/>
    <p:sldId id="1030" r:id="rId13"/>
    <p:sldId id="1031" r:id="rId14"/>
    <p:sldId id="1032" r:id="rId15"/>
    <p:sldId id="1033" r:id="rId16"/>
    <p:sldId id="1028" r:id="rId17"/>
    <p:sldId id="1034" r:id="rId18"/>
    <p:sldId id="1035" r:id="rId19"/>
    <p:sldId id="1036" r:id="rId20"/>
    <p:sldId id="1037" r:id="rId21"/>
    <p:sldId id="1038" r:id="rId22"/>
    <p:sldId id="1039" r:id="rId23"/>
    <p:sldId id="1040" r:id="rId24"/>
    <p:sldId id="1042" r:id="rId25"/>
    <p:sldId id="1043" r:id="rId26"/>
    <p:sldId id="1041" r:id="rId27"/>
    <p:sldId id="1044" r:id="rId28"/>
    <p:sldId id="1045" r:id="rId29"/>
    <p:sldId id="1046" r:id="rId30"/>
    <p:sldId id="1047" r:id="rId31"/>
    <p:sldId id="1048" r:id="rId32"/>
    <p:sldId id="1049" r:id="rId33"/>
    <p:sldId id="1052" r:id="rId34"/>
    <p:sldId id="1051" r:id="rId35"/>
    <p:sldId id="1053" r:id="rId36"/>
    <p:sldId id="1054" r:id="rId37"/>
    <p:sldId id="1057" r:id="rId38"/>
    <p:sldId id="1059" r:id="rId39"/>
    <p:sldId id="1060" r:id="rId40"/>
    <p:sldId id="1061" r:id="rId41"/>
    <p:sldId id="1062" r:id="rId42"/>
    <p:sldId id="1064" r:id="rId43"/>
    <p:sldId id="1065" r:id="rId44"/>
    <p:sldId id="1066" r:id="rId45"/>
    <p:sldId id="1055" r:id="rId46"/>
    <p:sldId id="1067" r:id="rId47"/>
    <p:sldId id="1068" r:id="rId48"/>
    <p:sldId id="1069" r:id="rId49"/>
    <p:sldId id="1070" r:id="rId50"/>
    <p:sldId id="1071" r:id="rId51"/>
    <p:sldId id="1056" r:id="rId52"/>
    <p:sldId id="363"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7C"/>
    <a:srgbClr val="0000FF"/>
    <a:srgbClr val="080577"/>
    <a:srgbClr val="D9FFFF"/>
    <a:srgbClr val="C8C5BC"/>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819" autoAdjust="0"/>
  </p:normalViewPr>
  <p:slideViewPr>
    <p:cSldViewPr>
      <p:cViewPr varScale="1">
        <p:scale>
          <a:sx n="52" d="100"/>
          <a:sy n="52" d="100"/>
        </p:scale>
        <p:origin x="78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94DD24D7-FED1-4393-89B8-47BAEDB75ACE}" type="datetimeFigureOut">
              <a:rPr lang="zh-CN" altLang="en-US"/>
              <a:pPr>
                <a:defRPr/>
              </a:pPr>
              <a:t>2021/11/19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48D536CF-49BC-4D7F-A1BB-E7D09BD8B241}" type="slidenum">
              <a:rPr lang="zh-CN" altLang="en-US"/>
              <a:pPr>
                <a:defRPr/>
              </a:pPr>
              <a:t>‹#›</a:t>
            </a:fld>
            <a:endParaRPr lang="zh-CN" altLang="en-US"/>
          </a:p>
        </p:txBody>
      </p:sp>
    </p:spTree>
    <p:extLst>
      <p:ext uri="{BB962C8B-B14F-4D97-AF65-F5344CB8AC3E}">
        <p14:creationId xmlns:p14="http://schemas.microsoft.com/office/powerpoint/2010/main" val="2643467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a:t>
            </a:fld>
            <a:endParaRPr lang="zh-CN" altLang="en-US"/>
          </a:p>
        </p:txBody>
      </p:sp>
    </p:spTree>
    <p:extLst>
      <p:ext uri="{BB962C8B-B14F-4D97-AF65-F5344CB8AC3E}">
        <p14:creationId xmlns:p14="http://schemas.microsoft.com/office/powerpoint/2010/main" val="1294509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12</a:t>
            </a:fld>
            <a:endParaRPr lang="zh-CN" altLang="en-US"/>
          </a:p>
        </p:txBody>
      </p:sp>
    </p:spTree>
    <p:extLst>
      <p:ext uri="{BB962C8B-B14F-4D97-AF65-F5344CB8AC3E}">
        <p14:creationId xmlns:p14="http://schemas.microsoft.com/office/powerpoint/2010/main" val="420737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13</a:t>
            </a:fld>
            <a:endParaRPr lang="zh-CN" altLang="en-US"/>
          </a:p>
        </p:txBody>
      </p:sp>
    </p:spTree>
    <p:extLst>
      <p:ext uri="{BB962C8B-B14F-4D97-AF65-F5344CB8AC3E}">
        <p14:creationId xmlns:p14="http://schemas.microsoft.com/office/powerpoint/2010/main" val="177711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u="none" strike="noStrike" baseline="0" dirty="0">
                <a:solidFill>
                  <a:srgbClr val="000000"/>
                </a:solidFill>
                <a:latin typeface="宋体" panose="02010600030101010101" pitchFamily="2" charset="-122"/>
                <a:ea typeface="宋体" panose="02010600030101010101" pitchFamily="2" charset="-122"/>
              </a:rPr>
              <a:t>集合中可以存储不同类型的对象，但是一般情况下我们仍然使用的是同一种对象。在遍历时，每次都要强制转换，会造成额外的系统资源消耗。</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1800" b="0" i="0" u="none" strike="noStrike" baseline="0" dirty="0">
                <a:solidFill>
                  <a:srgbClr val="000000"/>
                </a:solidFill>
                <a:latin typeface="宋体" panose="02010600030101010101" pitchFamily="2" charset="-122"/>
                <a:ea typeface="宋体" panose="02010600030101010101" pitchFamily="2" charset="-122"/>
              </a:rPr>
              <a:t>泛型（</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Generic type</a:t>
            </a:r>
            <a:r>
              <a:rPr lang="zh-CN" altLang="en-US" sz="1800" b="0" i="0" u="none" strike="noStrike" baseline="0" dirty="0">
                <a:solidFill>
                  <a:srgbClr val="000000"/>
                </a:solidFill>
                <a:latin typeface="宋体" panose="02010600030101010101" pitchFamily="2" charset="-122"/>
                <a:ea typeface="宋体" panose="02010600030101010101" pitchFamily="2" charset="-122"/>
              </a:rPr>
              <a:t>）是对 </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Java </a:t>
            </a:r>
            <a:r>
              <a:rPr lang="zh-CN" altLang="en-US" sz="1800" b="0" i="0" u="none" strike="noStrike" baseline="0" dirty="0">
                <a:solidFill>
                  <a:srgbClr val="000000"/>
                </a:solidFill>
                <a:latin typeface="宋体" panose="02010600030101010101" pitchFamily="2" charset="-122"/>
                <a:ea typeface="宋体" panose="02010600030101010101" pitchFamily="2" charset="-122"/>
              </a:rPr>
              <a:t>语言的类型系统的一种扩展，以支持创建可以按类型进行参数化的类。</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1800" b="0" i="0" u="none" strike="noStrike" baseline="0" dirty="0">
                <a:solidFill>
                  <a:srgbClr val="000000"/>
                </a:solidFill>
                <a:latin typeface="宋体" panose="02010600030101010101" pitchFamily="2" charset="-122"/>
                <a:ea typeface="宋体" panose="02010600030101010101" pitchFamily="2" charset="-122"/>
              </a:rPr>
              <a:t>比如，在定义集合时，我们可以指定集合中必须存放什么类型的元素： </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b="0" i="0" u="none" strike="noStrike" baseline="0" dirty="0" err="1">
                <a:solidFill>
                  <a:srgbClr val="000000"/>
                </a:solidFill>
                <a:latin typeface="Times New Roman" panose="02020603050405020304" pitchFamily="18" charset="0"/>
              </a:rPr>
              <a:t>ArrayList</a:t>
            </a:r>
            <a:r>
              <a:rPr lang="en-US" altLang="zh-CN" sz="1800" b="0" i="0" u="none" strike="noStrike" baseline="0" dirty="0">
                <a:solidFill>
                  <a:srgbClr val="000000"/>
                </a:solidFill>
                <a:latin typeface="Times New Roman" panose="02020603050405020304" pitchFamily="18" charset="0"/>
              </a:rPr>
              <a:t>&lt;</a:t>
            </a:r>
            <a:r>
              <a:rPr lang="zh-CN" altLang="en-US" sz="1800" b="0" i="0" u="none" strike="noStrike" baseline="0" dirty="0">
                <a:solidFill>
                  <a:srgbClr val="000000"/>
                </a:solidFill>
                <a:latin typeface="宋体" panose="02010600030101010101" pitchFamily="2" charset="-122"/>
                <a:ea typeface="宋体" panose="02010600030101010101" pitchFamily="2" charset="-122"/>
              </a:rPr>
              <a:t>类名</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&gt; al = new </a:t>
            </a:r>
            <a:r>
              <a:rPr lang="en-US" altLang="zh-CN" sz="1800" b="0" i="0" u="none" strike="noStrike" baseline="0" dirty="0" err="1">
                <a:solidFill>
                  <a:srgbClr val="000000"/>
                </a:solidFill>
                <a:latin typeface="Times New Roman" panose="02020603050405020304" pitchFamily="18" charset="0"/>
                <a:ea typeface="宋体" panose="02010600030101010101" pitchFamily="2" charset="-122"/>
              </a:rPr>
              <a:t>ArrayList</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&lt;</a:t>
            </a:r>
            <a:r>
              <a:rPr lang="zh-CN" altLang="en-US" sz="1800" b="0" i="0" u="none" strike="noStrike" baseline="0" dirty="0">
                <a:solidFill>
                  <a:srgbClr val="000000"/>
                </a:solidFill>
                <a:latin typeface="宋体" panose="02010600030101010101" pitchFamily="2" charset="-122"/>
                <a:ea typeface="宋体" panose="02010600030101010101" pitchFamily="2" charset="-122"/>
              </a:rPr>
              <a:t>类名</a:t>
            </a:r>
            <a:r>
              <a:rPr lang="en-US" altLang="zh-CN" sz="1800" b="0" i="0" u="none" strike="noStrike" baseline="0" dirty="0">
                <a:solidFill>
                  <a:srgbClr val="000000"/>
                </a:solidFill>
                <a:latin typeface="Times New Roman" panose="02020603050405020304" pitchFamily="18" charset="0"/>
                <a:ea typeface="宋体" panose="02010600030101010101" pitchFamily="2" charset="-122"/>
              </a:rPr>
              <a:t>&gt;(); 	</a:t>
            </a:r>
          </a:p>
          <a:p>
            <a:r>
              <a:rPr lang="zh-CN" altLang="en-US" sz="1800" b="0" i="0" u="none" strike="noStrike" baseline="0" dirty="0">
                <a:solidFill>
                  <a:srgbClr val="000000"/>
                </a:solidFill>
                <a:latin typeface="宋体" panose="02010600030101010101" pitchFamily="2" charset="-122"/>
                <a:ea typeface="宋体" panose="02010600030101010101" pitchFamily="2" charset="-122"/>
              </a:rPr>
              <a:t>这样，在使用时就不必强制转换。</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14</a:t>
            </a:fld>
            <a:endParaRPr lang="zh-CN" altLang="en-US"/>
          </a:p>
        </p:txBody>
      </p:sp>
    </p:spTree>
    <p:extLst>
      <p:ext uri="{BB962C8B-B14F-4D97-AF65-F5344CB8AC3E}">
        <p14:creationId xmlns:p14="http://schemas.microsoft.com/office/powerpoint/2010/main" val="1382961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15</a:t>
            </a:fld>
            <a:endParaRPr lang="zh-CN" altLang="en-US"/>
          </a:p>
        </p:txBody>
      </p:sp>
    </p:spTree>
    <p:extLst>
      <p:ext uri="{BB962C8B-B14F-4D97-AF65-F5344CB8AC3E}">
        <p14:creationId xmlns:p14="http://schemas.microsoft.com/office/powerpoint/2010/main" val="362082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16</a:t>
            </a:fld>
            <a:endParaRPr lang="zh-CN" altLang="en-US"/>
          </a:p>
        </p:txBody>
      </p:sp>
    </p:spTree>
    <p:extLst>
      <p:ext uri="{BB962C8B-B14F-4D97-AF65-F5344CB8AC3E}">
        <p14:creationId xmlns:p14="http://schemas.microsoft.com/office/powerpoint/2010/main" val="61110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17</a:t>
            </a:fld>
            <a:endParaRPr lang="zh-CN" altLang="en-US"/>
          </a:p>
        </p:txBody>
      </p:sp>
    </p:spTree>
    <p:extLst>
      <p:ext uri="{BB962C8B-B14F-4D97-AF65-F5344CB8AC3E}">
        <p14:creationId xmlns:p14="http://schemas.microsoft.com/office/powerpoint/2010/main" val="3775168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18</a:t>
            </a:fld>
            <a:endParaRPr lang="zh-CN" altLang="en-US"/>
          </a:p>
        </p:txBody>
      </p:sp>
    </p:spTree>
    <p:extLst>
      <p:ext uri="{BB962C8B-B14F-4D97-AF65-F5344CB8AC3E}">
        <p14:creationId xmlns:p14="http://schemas.microsoft.com/office/powerpoint/2010/main" val="289140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19</a:t>
            </a:fld>
            <a:endParaRPr lang="zh-CN" altLang="en-US"/>
          </a:p>
        </p:txBody>
      </p:sp>
    </p:spTree>
    <p:extLst>
      <p:ext uri="{BB962C8B-B14F-4D97-AF65-F5344CB8AC3E}">
        <p14:creationId xmlns:p14="http://schemas.microsoft.com/office/powerpoint/2010/main" val="423114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20</a:t>
            </a:fld>
            <a:endParaRPr lang="zh-CN" altLang="en-US"/>
          </a:p>
        </p:txBody>
      </p:sp>
    </p:spTree>
    <p:extLst>
      <p:ext uri="{BB962C8B-B14F-4D97-AF65-F5344CB8AC3E}">
        <p14:creationId xmlns:p14="http://schemas.microsoft.com/office/powerpoint/2010/main" val="2313543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21</a:t>
            </a:fld>
            <a:endParaRPr lang="zh-CN" altLang="en-US"/>
          </a:p>
        </p:txBody>
      </p:sp>
    </p:spTree>
    <p:extLst>
      <p:ext uri="{BB962C8B-B14F-4D97-AF65-F5344CB8AC3E}">
        <p14:creationId xmlns:p14="http://schemas.microsoft.com/office/powerpoint/2010/main" val="3730124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latin typeface="华文楷体" panose="02010600040101010101" pitchFamily="2" charset="-122"/>
                <a:ea typeface="华文楷体" panose="02010600040101010101" pitchFamily="2" charset="-122"/>
              </a:rPr>
              <a:t>java.lang.Math</a:t>
            </a:r>
            <a:r>
              <a:rPr lang="zh-CN" altLang="en-US" sz="1200" dirty="0">
                <a:latin typeface="华文楷体" panose="02010600040101010101" pitchFamily="2" charset="-122"/>
                <a:ea typeface="华文楷体" panose="02010600040101010101" pitchFamily="2" charset="-122"/>
              </a:rPr>
              <a:t>提供了一系列静态方法用于科学计算。其方法的参数和返回值类型一般为</a:t>
            </a:r>
            <a:r>
              <a:rPr lang="en-US" altLang="zh-CN" sz="1200" dirty="0">
                <a:latin typeface="华文楷体" panose="02010600040101010101" pitchFamily="2" charset="-122"/>
                <a:ea typeface="华文楷体" panose="02010600040101010101" pitchFamily="2" charset="-122"/>
              </a:rPr>
              <a:t>double</a:t>
            </a:r>
            <a:r>
              <a:rPr lang="zh-CN" altLang="en-US" sz="1200" dirty="0">
                <a:latin typeface="华文楷体" panose="02010600040101010101" pitchFamily="2" charset="-122"/>
                <a:ea typeface="华文楷体" panose="02010600040101010101" pitchFamily="2" charset="-122"/>
              </a:rPr>
              <a:t>型。</a:t>
            </a:r>
          </a:p>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a:t>
            </a:fld>
            <a:endParaRPr lang="zh-CN" altLang="en-US"/>
          </a:p>
        </p:txBody>
      </p:sp>
    </p:spTree>
    <p:extLst>
      <p:ext uri="{BB962C8B-B14F-4D97-AF65-F5344CB8AC3E}">
        <p14:creationId xmlns:p14="http://schemas.microsoft.com/office/powerpoint/2010/main" val="1507509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22</a:t>
            </a:fld>
            <a:endParaRPr lang="zh-CN" altLang="en-US"/>
          </a:p>
        </p:txBody>
      </p:sp>
    </p:spTree>
    <p:extLst>
      <p:ext uri="{BB962C8B-B14F-4D97-AF65-F5344CB8AC3E}">
        <p14:creationId xmlns:p14="http://schemas.microsoft.com/office/powerpoint/2010/main" val="3161702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本质上，方法</a:t>
            </a:r>
            <a:r>
              <a:rPr lang="en-US" altLang="zh-CN" dirty="0"/>
              <a:t>2</a:t>
            </a:r>
            <a:r>
              <a:rPr lang="zh-CN" altLang="en-US" dirty="0"/>
              <a:t>和方法</a:t>
            </a:r>
            <a:r>
              <a:rPr lang="en-US" altLang="zh-CN" dirty="0"/>
              <a:t>3</a:t>
            </a:r>
            <a:r>
              <a:rPr lang="zh-CN" altLang="en-US" dirty="0"/>
              <a:t>是一致的。因为，</a:t>
            </a:r>
            <a:r>
              <a:rPr lang="en-US" altLang="zh-CN" dirty="0"/>
              <a:t>foreach</a:t>
            </a:r>
            <a:r>
              <a:rPr lang="zh-CN" altLang="en-US" dirty="0"/>
              <a:t>增强循环的内部就是依赖的</a:t>
            </a:r>
            <a:r>
              <a:rPr lang="en-US" altLang="zh-CN" dirty="0"/>
              <a:t>Iterator</a:t>
            </a:r>
            <a:r>
              <a:rPr lang="zh-CN" altLang="en-US" dirty="0"/>
              <a:t>迭代器的。反编译后其实现其实就是迭代器方式。</a:t>
            </a:r>
            <a:endParaRPr lang="en-US" altLang="zh-CN" dirty="0"/>
          </a:p>
          <a:p>
            <a:r>
              <a:rPr lang="zh-CN" altLang="en-US" dirty="0"/>
              <a:t>其他方法？</a:t>
            </a:r>
            <a:endParaRPr lang="en-US" altLang="zh-CN" dirty="0"/>
          </a:p>
          <a:p>
            <a:r>
              <a:rPr lang="zh-CN" altLang="en-US" dirty="0"/>
              <a:t>如，使用</a:t>
            </a:r>
            <a:r>
              <a:rPr lang="en-US" altLang="zh-CN" dirty="0"/>
              <a:t>while</a:t>
            </a:r>
            <a:r>
              <a:rPr lang="zh-CN" altLang="en-US" dirty="0"/>
              <a:t>循环</a:t>
            </a:r>
            <a:r>
              <a:rPr lang="en-US" altLang="zh-CN" dirty="0"/>
              <a:t>+</a:t>
            </a:r>
            <a:r>
              <a:rPr lang="zh-CN" altLang="en-US" dirty="0"/>
              <a:t>迭代器</a:t>
            </a:r>
            <a:endParaRPr lang="en-US" altLang="zh-CN" dirty="0"/>
          </a:p>
          <a:p>
            <a:r>
              <a:rPr lang="en-US" altLang="zh-CN" dirty="0"/>
              <a:t>Iterator&lt;String&gt; it = </a:t>
            </a:r>
            <a:r>
              <a:rPr lang="en-US" altLang="zh-CN" dirty="0" err="1"/>
              <a:t>list.iterator</a:t>
            </a:r>
            <a:r>
              <a:rPr lang="en-US" altLang="zh-CN" dirty="0"/>
              <a:t>();</a:t>
            </a:r>
          </a:p>
          <a:p>
            <a:r>
              <a:rPr lang="en-US" altLang="zh-CN" dirty="0"/>
              <a:t>while(</a:t>
            </a:r>
            <a:r>
              <a:rPr lang="en-US" altLang="zh-CN" dirty="0" err="1"/>
              <a:t>it.hasNext</a:t>
            </a:r>
            <a:r>
              <a:rPr lang="en-US" altLang="zh-CN" dirty="0"/>
              <a:t>()){</a:t>
            </a:r>
          </a:p>
          <a:p>
            <a:r>
              <a:rPr lang="en-US" altLang="zh-CN" dirty="0"/>
              <a:t>    </a:t>
            </a:r>
            <a:r>
              <a:rPr lang="en-US" altLang="zh-CN" dirty="0" err="1"/>
              <a:t>System.out.println</a:t>
            </a:r>
            <a:r>
              <a:rPr lang="en-US" altLang="zh-CN" dirty="0"/>
              <a:t>(</a:t>
            </a:r>
            <a:r>
              <a:rPr lang="en-US" altLang="zh-CN" dirty="0" err="1"/>
              <a:t>it.next</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23</a:t>
            </a:fld>
            <a:endParaRPr lang="zh-CN" altLang="en-US"/>
          </a:p>
        </p:txBody>
      </p:sp>
    </p:spTree>
    <p:extLst>
      <p:ext uri="{BB962C8B-B14F-4D97-AF65-F5344CB8AC3E}">
        <p14:creationId xmlns:p14="http://schemas.microsoft.com/office/powerpoint/2010/main" val="2646547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本质上，方法</a:t>
            </a:r>
            <a:r>
              <a:rPr lang="en-US" altLang="zh-CN" dirty="0"/>
              <a:t>2</a:t>
            </a:r>
            <a:r>
              <a:rPr lang="zh-CN" altLang="en-US" dirty="0"/>
              <a:t>和方法</a:t>
            </a:r>
            <a:r>
              <a:rPr lang="en-US" altLang="zh-CN" dirty="0"/>
              <a:t>3</a:t>
            </a:r>
            <a:r>
              <a:rPr lang="zh-CN" altLang="en-US" dirty="0"/>
              <a:t>是一致的。因为，</a:t>
            </a:r>
            <a:r>
              <a:rPr lang="en-US" altLang="zh-CN" dirty="0"/>
              <a:t>foreach</a:t>
            </a:r>
            <a:r>
              <a:rPr lang="zh-CN" altLang="en-US" dirty="0"/>
              <a:t>增强循环的内部就是依赖的</a:t>
            </a:r>
            <a:r>
              <a:rPr lang="en-US" altLang="zh-CN" dirty="0"/>
              <a:t>Iterator</a:t>
            </a:r>
            <a:r>
              <a:rPr lang="zh-CN" altLang="en-US" dirty="0"/>
              <a:t>迭代器的。反编译后其实现其实就是迭代器方式。</a:t>
            </a:r>
            <a:endParaRPr lang="en-US" altLang="zh-CN" dirty="0"/>
          </a:p>
          <a:p>
            <a:r>
              <a:rPr lang="zh-CN" altLang="en-US" dirty="0"/>
              <a:t>其他方法？</a:t>
            </a:r>
            <a:endParaRPr lang="en-US" altLang="zh-CN" dirty="0"/>
          </a:p>
          <a:p>
            <a:r>
              <a:rPr lang="zh-CN" altLang="en-US" dirty="0"/>
              <a:t>如，使用</a:t>
            </a:r>
            <a:r>
              <a:rPr lang="en-US" altLang="zh-CN" dirty="0"/>
              <a:t>while</a:t>
            </a:r>
            <a:r>
              <a:rPr lang="zh-CN" altLang="en-US" dirty="0"/>
              <a:t>循环</a:t>
            </a:r>
            <a:r>
              <a:rPr lang="en-US" altLang="zh-CN" dirty="0"/>
              <a:t>+</a:t>
            </a:r>
            <a:r>
              <a:rPr lang="zh-CN" altLang="en-US" dirty="0"/>
              <a:t>迭代器</a:t>
            </a:r>
            <a:endParaRPr lang="en-US" altLang="zh-CN" dirty="0"/>
          </a:p>
          <a:p>
            <a:r>
              <a:rPr lang="en-US" altLang="zh-CN" dirty="0"/>
              <a:t>Iterator&lt;String&gt; it = </a:t>
            </a:r>
            <a:r>
              <a:rPr lang="en-US" altLang="zh-CN" dirty="0" err="1"/>
              <a:t>list.iterator</a:t>
            </a:r>
            <a:r>
              <a:rPr lang="en-US" altLang="zh-CN" dirty="0"/>
              <a:t>();</a:t>
            </a:r>
          </a:p>
          <a:p>
            <a:r>
              <a:rPr lang="en-US" altLang="zh-CN" dirty="0"/>
              <a:t>while(</a:t>
            </a:r>
            <a:r>
              <a:rPr lang="en-US" altLang="zh-CN" dirty="0" err="1"/>
              <a:t>it.hasNext</a:t>
            </a:r>
            <a:r>
              <a:rPr lang="en-US" altLang="zh-CN" dirty="0"/>
              <a:t>()){</a:t>
            </a:r>
          </a:p>
          <a:p>
            <a:r>
              <a:rPr lang="en-US" altLang="zh-CN" dirty="0"/>
              <a:t>    </a:t>
            </a:r>
            <a:r>
              <a:rPr lang="en-US" altLang="zh-CN" dirty="0" err="1"/>
              <a:t>System.out.println</a:t>
            </a:r>
            <a:r>
              <a:rPr lang="en-US" altLang="zh-CN" dirty="0"/>
              <a:t>(</a:t>
            </a:r>
            <a:r>
              <a:rPr lang="en-US" altLang="zh-CN" dirty="0" err="1"/>
              <a:t>it.next</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24</a:t>
            </a:fld>
            <a:endParaRPr lang="zh-CN" altLang="en-US"/>
          </a:p>
        </p:txBody>
      </p:sp>
    </p:spTree>
    <p:extLst>
      <p:ext uri="{BB962C8B-B14F-4D97-AF65-F5344CB8AC3E}">
        <p14:creationId xmlns:p14="http://schemas.microsoft.com/office/powerpoint/2010/main" val="1531674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ArrayList</a:t>
            </a:r>
            <a:r>
              <a:rPr lang="zh-CN" altLang="en-US" dirty="0"/>
              <a:t>的</a:t>
            </a:r>
            <a:r>
              <a:rPr lang="en-US" altLang="zh-CN" dirty="0"/>
              <a:t>contains</a:t>
            </a:r>
            <a:r>
              <a:rPr lang="zh-CN" altLang="en-US" dirty="0"/>
              <a:t>方法调用了</a:t>
            </a:r>
            <a:r>
              <a:rPr lang="en-US" altLang="zh-CN" dirty="0" err="1"/>
              <a:t>indexOf</a:t>
            </a:r>
            <a:r>
              <a:rPr lang="zh-CN" altLang="en-US" dirty="0"/>
              <a:t>（）方法，而</a:t>
            </a:r>
            <a:r>
              <a:rPr lang="en-US" altLang="zh-CN" dirty="0"/>
              <a:t>ArrayList</a:t>
            </a:r>
            <a:r>
              <a:rPr lang="zh-CN" altLang="en-US" dirty="0"/>
              <a:t>的</a:t>
            </a:r>
            <a:r>
              <a:rPr lang="en-US" altLang="zh-CN" dirty="0" err="1"/>
              <a:t>indexOf</a:t>
            </a:r>
            <a:r>
              <a:rPr lang="zh-CN" altLang="en-US" dirty="0"/>
              <a:t>（）方法又直接调用了</a:t>
            </a:r>
            <a:r>
              <a:rPr lang="en-US" altLang="zh-CN" dirty="0"/>
              <a:t>Object</a:t>
            </a:r>
            <a:r>
              <a:rPr lang="zh-CN" altLang="en-US" dirty="0"/>
              <a:t>的</a:t>
            </a:r>
            <a:r>
              <a:rPr lang="en-US" altLang="zh-CN" dirty="0"/>
              <a:t>equals</a:t>
            </a:r>
            <a:r>
              <a:rPr lang="zh-CN" altLang="en-US" dirty="0"/>
              <a:t>（）方法，由于该</a:t>
            </a:r>
            <a:r>
              <a:rPr lang="en-US" altLang="zh-CN" dirty="0"/>
              <a:t>equals</a:t>
            </a:r>
            <a:r>
              <a:rPr lang="zh-CN" altLang="en-US" dirty="0"/>
              <a:t>（）方法中，</a:t>
            </a:r>
            <a:r>
              <a:rPr lang="en-US" altLang="zh-CN" dirty="0"/>
              <a:t>this==obj</a:t>
            </a:r>
            <a:r>
              <a:rPr lang="zh-CN" altLang="en-US" dirty="0"/>
              <a:t>比较的是引用地址，所以导致了前面截然不同的结果。</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25</a:t>
            </a:fld>
            <a:endParaRPr lang="zh-CN" altLang="en-US"/>
          </a:p>
        </p:txBody>
      </p:sp>
    </p:spTree>
    <p:extLst>
      <p:ext uri="{BB962C8B-B14F-4D97-AF65-F5344CB8AC3E}">
        <p14:creationId xmlns:p14="http://schemas.microsoft.com/office/powerpoint/2010/main" val="1239099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26</a:t>
            </a:fld>
            <a:endParaRPr lang="zh-CN" altLang="en-US"/>
          </a:p>
        </p:txBody>
      </p:sp>
    </p:spTree>
    <p:extLst>
      <p:ext uri="{BB962C8B-B14F-4D97-AF65-F5344CB8AC3E}">
        <p14:creationId xmlns:p14="http://schemas.microsoft.com/office/powerpoint/2010/main" val="1278375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00417C"/>
                </a:solidFill>
                <a:latin typeface="微软雅黑" panose="020B0503020204020204" pitchFamily="34" charset="-122"/>
                <a:ea typeface="微软雅黑" panose="020B0503020204020204" pitchFamily="34" charset="-122"/>
              </a:rPr>
              <a:t>RandomAccess</a:t>
            </a:r>
            <a:r>
              <a:rPr lang="zh-CN" altLang="en-US" sz="1200" dirty="0">
                <a:solidFill>
                  <a:srgbClr val="00417C"/>
                </a:solidFill>
                <a:latin typeface="微软雅黑" panose="020B0503020204020204" pitchFamily="34" charset="-122"/>
                <a:ea typeface="微软雅黑" panose="020B0503020204020204" pitchFamily="34" charset="-122"/>
              </a:rPr>
              <a:t>是一个标记接口，没有任何方法；</a:t>
            </a:r>
          </a:p>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27</a:t>
            </a:fld>
            <a:endParaRPr lang="zh-CN" altLang="en-US"/>
          </a:p>
        </p:txBody>
      </p:sp>
    </p:spTree>
    <p:extLst>
      <p:ext uri="{BB962C8B-B14F-4D97-AF65-F5344CB8AC3E}">
        <p14:creationId xmlns:p14="http://schemas.microsoft.com/office/powerpoint/2010/main" val="712138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404040"/>
                </a:solidFill>
                <a:effectLst/>
                <a:latin typeface="-apple-system"/>
              </a:rPr>
              <a:t>加载因子是数组的长度的百分比；</a:t>
            </a:r>
            <a:r>
              <a:rPr lang="en-US" altLang="zh-CN" b="0" i="0" u="none" strike="noStrike" dirty="0">
                <a:solidFill>
                  <a:srgbClr val="404040"/>
                </a:solidFill>
                <a:effectLst/>
                <a:latin typeface="-apple-system"/>
              </a:rPr>
              <a:t>16*0.75 = 12</a:t>
            </a:r>
            <a:r>
              <a:rPr lang="zh-CN" altLang="en-US" b="0" i="0" u="none" strike="noStrike" dirty="0">
                <a:solidFill>
                  <a:srgbClr val="404040"/>
                </a:solidFill>
                <a:effectLst/>
                <a:latin typeface="-apple-system"/>
              </a:rPr>
              <a:t>；</a:t>
            </a:r>
            <a:br>
              <a:rPr lang="zh-CN" altLang="en-US" dirty="0"/>
            </a:br>
            <a:r>
              <a:rPr lang="zh-CN" altLang="en-US" b="0" i="0" u="none" strike="noStrike" dirty="0">
                <a:solidFill>
                  <a:srgbClr val="404040"/>
                </a:solidFill>
                <a:effectLst/>
                <a:latin typeface="-apple-system"/>
              </a:rPr>
              <a:t>意思就是数组中的桶数达到</a:t>
            </a:r>
            <a:r>
              <a:rPr lang="en-US" altLang="zh-CN" b="0" i="0" u="none" strike="noStrike" dirty="0">
                <a:solidFill>
                  <a:srgbClr val="404040"/>
                </a:solidFill>
                <a:effectLst/>
                <a:latin typeface="-apple-system"/>
              </a:rPr>
              <a:t>12</a:t>
            </a:r>
            <a:r>
              <a:rPr lang="zh-CN" altLang="en-US" b="0" i="0" u="none" strike="noStrike" dirty="0">
                <a:solidFill>
                  <a:srgbClr val="404040"/>
                </a:solidFill>
                <a:effectLst/>
                <a:latin typeface="-apple-system"/>
              </a:rPr>
              <a:t>个时数组就要扩容；（复制），扩容到原来的</a:t>
            </a:r>
            <a:r>
              <a:rPr lang="en-US" altLang="zh-CN" b="0" i="0" u="none" strike="noStrike" dirty="0">
                <a:solidFill>
                  <a:srgbClr val="404040"/>
                </a:solidFill>
                <a:effectLst/>
                <a:latin typeface="-apple-system"/>
              </a:rPr>
              <a:t>2</a:t>
            </a:r>
            <a:r>
              <a:rPr lang="zh-CN" altLang="en-US" b="0" i="0" u="none" strike="noStrike" dirty="0">
                <a:solidFill>
                  <a:srgbClr val="404040"/>
                </a:solidFill>
                <a:effectLst/>
                <a:latin typeface="-apple-system"/>
              </a:rPr>
              <a:t>倍；</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28</a:t>
            </a:fld>
            <a:endParaRPr lang="zh-CN" altLang="en-US"/>
          </a:p>
        </p:txBody>
      </p:sp>
    </p:spTree>
    <p:extLst>
      <p:ext uri="{BB962C8B-B14F-4D97-AF65-F5344CB8AC3E}">
        <p14:creationId xmlns:p14="http://schemas.microsoft.com/office/powerpoint/2010/main" val="2819170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29</a:t>
            </a:fld>
            <a:endParaRPr lang="zh-CN" altLang="en-US"/>
          </a:p>
        </p:txBody>
      </p:sp>
    </p:spTree>
    <p:extLst>
      <p:ext uri="{BB962C8B-B14F-4D97-AF65-F5344CB8AC3E}">
        <p14:creationId xmlns:p14="http://schemas.microsoft.com/office/powerpoint/2010/main" val="1298627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本质上，方法</a:t>
            </a:r>
            <a:r>
              <a:rPr lang="en-US" altLang="zh-CN" dirty="0"/>
              <a:t>2</a:t>
            </a:r>
            <a:r>
              <a:rPr lang="zh-CN" altLang="en-US" dirty="0"/>
              <a:t>和方法</a:t>
            </a:r>
            <a:r>
              <a:rPr lang="en-US" altLang="zh-CN" dirty="0"/>
              <a:t>3</a:t>
            </a:r>
            <a:r>
              <a:rPr lang="zh-CN" altLang="en-US" dirty="0"/>
              <a:t>是一致的。因为，</a:t>
            </a:r>
            <a:r>
              <a:rPr lang="en-US" altLang="zh-CN" dirty="0"/>
              <a:t>foreach</a:t>
            </a:r>
            <a:r>
              <a:rPr lang="zh-CN" altLang="en-US" dirty="0"/>
              <a:t>增强循环的内部就是依赖的</a:t>
            </a:r>
            <a:r>
              <a:rPr lang="en-US" altLang="zh-CN" dirty="0"/>
              <a:t>Iterator</a:t>
            </a:r>
            <a:r>
              <a:rPr lang="zh-CN" altLang="en-US" dirty="0"/>
              <a:t>迭代器的。反编译后其实现其实就是迭代器方式。</a:t>
            </a:r>
            <a:endParaRPr lang="en-US" altLang="zh-CN" dirty="0"/>
          </a:p>
          <a:p>
            <a:r>
              <a:rPr lang="zh-CN" altLang="en-US" dirty="0"/>
              <a:t>其他方法？</a:t>
            </a:r>
            <a:endParaRPr lang="en-US" altLang="zh-CN" dirty="0"/>
          </a:p>
          <a:p>
            <a:r>
              <a:rPr lang="zh-CN" altLang="en-US" dirty="0"/>
              <a:t>如，使用</a:t>
            </a:r>
            <a:r>
              <a:rPr lang="en-US" altLang="zh-CN" dirty="0"/>
              <a:t>while</a:t>
            </a:r>
            <a:r>
              <a:rPr lang="zh-CN" altLang="en-US" dirty="0"/>
              <a:t>循环</a:t>
            </a:r>
            <a:r>
              <a:rPr lang="en-US" altLang="zh-CN" dirty="0"/>
              <a:t>+</a:t>
            </a:r>
            <a:r>
              <a:rPr lang="zh-CN" altLang="en-US" dirty="0"/>
              <a:t>迭代器</a:t>
            </a:r>
            <a:endParaRPr lang="en-US" altLang="zh-CN" dirty="0"/>
          </a:p>
          <a:p>
            <a:r>
              <a:rPr lang="en-US" altLang="zh-CN" dirty="0"/>
              <a:t>Iterator&lt;String&gt; it = </a:t>
            </a:r>
            <a:r>
              <a:rPr lang="en-US" altLang="zh-CN" dirty="0" err="1"/>
              <a:t>list.iterator</a:t>
            </a:r>
            <a:r>
              <a:rPr lang="en-US" altLang="zh-CN" dirty="0"/>
              <a:t>();</a:t>
            </a:r>
          </a:p>
          <a:p>
            <a:r>
              <a:rPr lang="en-US" altLang="zh-CN" dirty="0"/>
              <a:t>while(</a:t>
            </a:r>
            <a:r>
              <a:rPr lang="en-US" altLang="zh-CN" dirty="0" err="1"/>
              <a:t>it.hasNext</a:t>
            </a:r>
            <a:r>
              <a:rPr lang="en-US" altLang="zh-CN" dirty="0"/>
              <a:t>()){</a:t>
            </a:r>
          </a:p>
          <a:p>
            <a:r>
              <a:rPr lang="en-US" altLang="zh-CN" dirty="0"/>
              <a:t>    </a:t>
            </a:r>
            <a:r>
              <a:rPr lang="en-US" altLang="zh-CN" dirty="0" err="1"/>
              <a:t>System.out.println</a:t>
            </a:r>
            <a:r>
              <a:rPr lang="en-US" altLang="zh-CN" dirty="0"/>
              <a:t>(</a:t>
            </a:r>
            <a:r>
              <a:rPr lang="en-US" altLang="zh-CN" dirty="0" err="1"/>
              <a:t>it.next</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30</a:t>
            </a:fld>
            <a:endParaRPr lang="zh-CN" altLang="en-US"/>
          </a:p>
        </p:txBody>
      </p:sp>
    </p:spTree>
    <p:extLst>
      <p:ext uri="{BB962C8B-B14F-4D97-AF65-F5344CB8AC3E}">
        <p14:creationId xmlns:p14="http://schemas.microsoft.com/office/powerpoint/2010/main" val="3192043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本质上，方法</a:t>
            </a:r>
            <a:r>
              <a:rPr lang="en-US" altLang="zh-CN" dirty="0"/>
              <a:t>2</a:t>
            </a:r>
            <a:r>
              <a:rPr lang="zh-CN" altLang="en-US" dirty="0"/>
              <a:t>和方法</a:t>
            </a:r>
            <a:r>
              <a:rPr lang="en-US" altLang="zh-CN" dirty="0"/>
              <a:t>3</a:t>
            </a:r>
            <a:r>
              <a:rPr lang="zh-CN" altLang="en-US" dirty="0"/>
              <a:t>是一致的。因为，</a:t>
            </a:r>
            <a:r>
              <a:rPr lang="en-US" altLang="zh-CN" dirty="0"/>
              <a:t>foreach</a:t>
            </a:r>
            <a:r>
              <a:rPr lang="zh-CN" altLang="en-US" dirty="0"/>
              <a:t>增强循环的内部就是依赖的</a:t>
            </a:r>
            <a:r>
              <a:rPr lang="en-US" altLang="zh-CN" dirty="0"/>
              <a:t>Iterator</a:t>
            </a:r>
            <a:r>
              <a:rPr lang="zh-CN" altLang="en-US" dirty="0"/>
              <a:t>迭代器的。反编译后其实现其实就是迭代器方式。</a:t>
            </a:r>
            <a:endParaRPr lang="en-US" altLang="zh-CN" dirty="0"/>
          </a:p>
          <a:p>
            <a:r>
              <a:rPr lang="zh-CN" altLang="en-US" dirty="0"/>
              <a:t>其他方法？</a:t>
            </a:r>
            <a:endParaRPr lang="en-US" altLang="zh-CN" dirty="0"/>
          </a:p>
          <a:p>
            <a:r>
              <a:rPr lang="zh-CN" altLang="en-US" dirty="0"/>
              <a:t>如，使用</a:t>
            </a:r>
            <a:r>
              <a:rPr lang="en-US" altLang="zh-CN" dirty="0"/>
              <a:t>while</a:t>
            </a:r>
            <a:r>
              <a:rPr lang="zh-CN" altLang="en-US" dirty="0"/>
              <a:t>循环</a:t>
            </a:r>
            <a:r>
              <a:rPr lang="en-US" altLang="zh-CN" dirty="0"/>
              <a:t>+</a:t>
            </a:r>
            <a:r>
              <a:rPr lang="zh-CN" altLang="en-US" dirty="0"/>
              <a:t>迭代器</a:t>
            </a:r>
            <a:endParaRPr lang="en-US" altLang="zh-CN" dirty="0"/>
          </a:p>
          <a:p>
            <a:r>
              <a:rPr lang="en-US" altLang="zh-CN" dirty="0"/>
              <a:t>Iterator&lt;String&gt; it = </a:t>
            </a:r>
            <a:r>
              <a:rPr lang="en-US" altLang="zh-CN" dirty="0" err="1"/>
              <a:t>list.iterator</a:t>
            </a:r>
            <a:r>
              <a:rPr lang="en-US" altLang="zh-CN" dirty="0"/>
              <a:t>();</a:t>
            </a:r>
          </a:p>
          <a:p>
            <a:r>
              <a:rPr lang="en-US" altLang="zh-CN" dirty="0"/>
              <a:t>while(</a:t>
            </a:r>
            <a:r>
              <a:rPr lang="en-US" altLang="zh-CN" dirty="0" err="1"/>
              <a:t>it.hasNext</a:t>
            </a:r>
            <a:r>
              <a:rPr lang="en-US" altLang="zh-CN" dirty="0"/>
              <a:t>()){</a:t>
            </a:r>
          </a:p>
          <a:p>
            <a:r>
              <a:rPr lang="en-US" altLang="zh-CN" dirty="0"/>
              <a:t>    </a:t>
            </a:r>
            <a:r>
              <a:rPr lang="en-US" altLang="zh-CN" dirty="0" err="1"/>
              <a:t>System.out.println</a:t>
            </a:r>
            <a:r>
              <a:rPr lang="en-US" altLang="zh-CN" dirty="0"/>
              <a:t>(</a:t>
            </a:r>
            <a:r>
              <a:rPr lang="en-US" altLang="zh-CN" dirty="0" err="1"/>
              <a:t>it.next</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31</a:t>
            </a:fld>
            <a:endParaRPr lang="zh-CN" altLang="en-US"/>
          </a:p>
        </p:txBody>
      </p:sp>
    </p:spTree>
    <p:extLst>
      <p:ext uri="{BB962C8B-B14F-4D97-AF65-F5344CB8AC3E}">
        <p14:creationId xmlns:p14="http://schemas.microsoft.com/office/powerpoint/2010/main" val="398554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latin typeface="华文楷体" panose="02010600040101010101" pitchFamily="2" charset="-122"/>
                <a:ea typeface="华文楷体" panose="02010600040101010101" pitchFamily="2" charset="-122"/>
              </a:rPr>
              <a:t>java.lang.Math</a:t>
            </a:r>
            <a:r>
              <a:rPr lang="zh-CN" altLang="en-US" sz="1200" dirty="0">
                <a:latin typeface="华文楷体" panose="02010600040101010101" pitchFamily="2" charset="-122"/>
                <a:ea typeface="华文楷体" panose="02010600040101010101" pitchFamily="2" charset="-122"/>
              </a:rPr>
              <a:t>提供了一系列静态方法用于科学计算。其方法的参数和返回值类型一般为</a:t>
            </a:r>
            <a:r>
              <a:rPr lang="en-US" altLang="zh-CN" sz="1200" dirty="0">
                <a:latin typeface="华文楷体" panose="02010600040101010101" pitchFamily="2" charset="-122"/>
                <a:ea typeface="华文楷体" panose="02010600040101010101" pitchFamily="2" charset="-122"/>
              </a:rPr>
              <a:t>double</a:t>
            </a:r>
            <a:r>
              <a:rPr lang="zh-CN" altLang="en-US" sz="1200" dirty="0">
                <a:latin typeface="华文楷体" panose="02010600040101010101" pitchFamily="2" charset="-122"/>
                <a:ea typeface="华文楷体" panose="02010600040101010101" pitchFamily="2" charset="-122"/>
              </a:rPr>
              <a:t>型。</a:t>
            </a:r>
          </a:p>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a:t>
            </a:fld>
            <a:endParaRPr lang="zh-CN" altLang="en-US"/>
          </a:p>
        </p:txBody>
      </p:sp>
    </p:spTree>
    <p:extLst>
      <p:ext uri="{BB962C8B-B14F-4D97-AF65-F5344CB8AC3E}">
        <p14:creationId xmlns:p14="http://schemas.microsoft.com/office/powerpoint/2010/main" val="3676453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32</a:t>
            </a:fld>
            <a:endParaRPr lang="zh-CN" altLang="en-US"/>
          </a:p>
        </p:txBody>
      </p:sp>
    </p:spTree>
    <p:extLst>
      <p:ext uri="{BB962C8B-B14F-4D97-AF65-F5344CB8AC3E}">
        <p14:creationId xmlns:p14="http://schemas.microsoft.com/office/powerpoint/2010/main" val="2818359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33</a:t>
            </a:fld>
            <a:endParaRPr lang="zh-CN" altLang="en-US"/>
          </a:p>
        </p:txBody>
      </p:sp>
    </p:spTree>
    <p:extLst>
      <p:ext uri="{BB962C8B-B14F-4D97-AF65-F5344CB8AC3E}">
        <p14:creationId xmlns:p14="http://schemas.microsoft.com/office/powerpoint/2010/main" val="37897864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34</a:t>
            </a:fld>
            <a:endParaRPr lang="zh-CN" altLang="en-US"/>
          </a:p>
        </p:txBody>
      </p:sp>
    </p:spTree>
    <p:extLst>
      <p:ext uri="{BB962C8B-B14F-4D97-AF65-F5344CB8AC3E}">
        <p14:creationId xmlns:p14="http://schemas.microsoft.com/office/powerpoint/2010/main" val="388391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35</a:t>
            </a:fld>
            <a:endParaRPr lang="zh-CN" altLang="en-US"/>
          </a:p>
        </p:txBody>
      </p:sp>
    </p:spTree>
    <p:extLst>
      <p:ext uri="{BB962C8B-B14F-4D97-AF65-F5344CB8AC3E}">
        <p14:creationId xmlns:p14="http://schemas.microsoft.com/office/powerpoint/2010/main" val="673113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36</a:t>
            </a:fld>
            <a:endParaRPr lang="zh-CN" altLang="en-US"/>
          </a:p>
        </p:txBody>
      </p:sp>
    </p:spTree>
    <p:extLst>
      <p:ext uri="{BB962C8B-B14F-4D97-AF65-F5344CB8AC3E}">
        <p14:creationId xmlns:p14="http://schemas.microsoft.com/office/powerpoint/2010/main" val="2635930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Collections.sort</a:t>
            </a:r>
            <a:r>
              <a:rPr lang="en-US" altLang="zh-CN" dirty="0"/>
              <a:t>(list)</a:t>
            </a:r>
            <a:r>
              <a:rPr lang="zh-CN" altLang="en-US" dirty="0"/>
              <a:t>之后，再调用</a:t>
            </a:r>
            <a:r>
              <a:rPr lang="en-US" altLang="zh-CN" dirty="0" err="1"/>
              <a:t>Collections.reverse</a:t>
            </a:r>
            <a:r>
              <a:rPr lang="en-US" altLang="zh-CN" dirty="0"/>
              <a:t>(list)</a:t>
            </a:r>
            <a:r>
              <a:rPr lang="zh-CN" altLang="en-US" dirty="0"/>
              <a:t>即可实现降序排序。</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37</a:t>
            </a:fld>
            <a:endParaRPr lang="zh-CN" altLang="en-US"/>
          </a:p>
        </p:txBody>
      </p:sp>
    </p:spTree>
    <p:extLst>
      <p:ext uri="{BB962C8B-B14F-4D97-AF65-F5344CB8AC3E}">
        <p14:creationId xmlns:p14="http://schemas.microsoft.com/office/powerpoint/2010/main" val="29873649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38</a:t>
            </a:fld>
            <a:endParaRPr lang="zh-CN" altLang="en-US"/>
          </a:p>
        </p:txBody>
      </p:sp>
    </p:spTree>
    <p:extLst>
      <p:ext uri="{BB962C8B-B14F-4D97-AF65-F5344CB8AC3E}">
        <p14:creationId xmlns:p14="http://schemas.microsoft.com/office/powerpoint/2010/main" val="1139534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39</a:t>
            </a:fld>
            <a:endParaRPr lang="zh-CN" altLang="en-US"/>
          </a:p>
        </p:txBody>
      </p:sp>
    </p:spTree>
    <p:extLst>
      <p:ext uri="{BB962C8B-B14F-4D97-AF65-F5344CB8AC3E}">
        <p14:creationId xmlns:p14="http://schemas.microsoft.com/office/powerpoint/2010/main" val="4271879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40</a:t>
            </a:fld>
            <a:endParaRPr lang="zh-CN" altLang="en-US"/>
          </a:p>
        </p:txBody>
      </p:sp>
    </p:spTree>
    <p:extLst>
      <p:ext uri="{BB962C8B-B14F-4D97-AF65-F5344CB8AC3E}">
        <p14:creationId xmlns:p14="http://schemas.microsoft.com/office/powerpoint/2010/main" val="63090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41</a:t>
            </a:fld>
            <a:endParaRPr lang="zh-CN" altLang="en-US"/>
          </a:p>
        </p:txBody>
      </p:sp>
    </p:spTree>
    <p:extLst>
      <p:ext uri="{BB962C8B-B14F-4D97-AF65-F5344CB8AC3E}">
        <p14:creationId xmlns:p14="http://schemas.microsoft.com/office/powerpoint/2010/main" val="2878873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6</a:t>
            </a:fld>
            <a:endParaRPr lang="zh-CN" altLang="en-US"/>
          </a:p>
        </p:txBody>
      </p:sp>
    </p:spTree>
    <p:extLst>
      <p:ext uri="{BB962C8B-B14F-4D97-AF65-F5344CB8AC3E}">
        <p14:creationId xmlns:p14="http://schemas.microsoft.com/office/powerpoint/2010/main" val="1927435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42</a:t>
            </a:fld>
            <a:endParaRPr lang="zh-CN" altLang="en-US"/>
          </a:p>
        </p:txBody>
      </p:sp>
    </p:spTree>
    <p:extLst>
      <p:ext uri="{BB962C8B-B14F-4D97-AF65-F5344CB8AC3E}">
        <p14:creationId xmlns:p14="http://schemas.microsoft.com/office/powerpoint/2010/main" val="25804386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每次执行的结果都不同，随机排序</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43</a:t>
            </a:fld>
            <a:endParaRPr lang="zh-CN" altLang="en-US"/>
          </a:p>
        </p:txBody>
      </p:sp>
    </p:spTree>
    <p:extLst>
      <p:ext uri="{BB962C8B-B14F-4D97-AF65-F5344CB8AC3E}">
        <p14:creationId xmlns:p14="http://schemas.microsoft.com/office/powerpoint/2010/main" val="11086610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44</a:t>
            </a:fld>
            <a:endParaRPr lang="zh-CN" altLang="en-US"/>
          </a:p>
        </p:txBody>
      </p:sp>
    </p:spTree>
    <p:extLst>
      <p:ext uri="{BB962C8B-B14F-4D97-AF65-F5344CB8AC3E}">
        <p14:creationId xmlns:p14="http://schemas.microsoft.com/office/powerpoint/2010/main" val="21036923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none" strike="noStrike" dirty="0">
                <a:solidFill>
                  <a:srgbClr val="333333"/>
                </a:solidFill>
                <a:effectLst/>
                <a:latin typeface="Verdana" panose="020B0604030504040204" pitchFamily="34" charset="0"/>
              </a:rPr>
              <a:t>Map</a:t>
            </a:r>
            <a:r>
              <a:rPr lang="zh-CN" altLang="en-US" b="0" i="0" u="none" strike="noStrike" dirty="0">
                <a:solidFill>
                  <a:srgbClr val="333333"/>
                </a:solidFill>
                <a:effectLst/>
                <a:latin typeface="Verdana" panose="020B0604030504040204" pitchFamily="34" charset="0"/>
              </a:rPr>
              <a:t>的</a:t>
            </a:r>
            <a:r>
              <a:rPr lang="en-US" altLang="zh-CN" b="0" i="0" u="none" strike="noStrike" dirty="0">
                <a:solidFill>
                  <a:srgbClr val="333333"/>
                </a:solidFill>
                <a:effectLst/>
                <a:latin typeface="Verdana" panose="020B0604030504040204" pitchFamily="34" charset="0"/>
              </a:rPr>
              <a:t>key</a:t>
            </a:r>
            <a:r>
              <a:rPr lang="zh-CN" altLang="en-US" b="0" i="0" u="none" strike="noStrike" dirty="0">
                <a:solidFill>
                  <a:srgbClr val="333333"/>
                </a:solidFill>
                <a:effectLst/>
                <a:latin typeface="Verdana" panose="020B0604030504040204" pitchFamily="34" charset="0"/>
              </a:rPr>
              <a:t>不允许重复（</a:t>
            </a:r>
            <a:r>
              <a:rPr lang="zh-CN" altLang="en-US" dirty="0"/>
              <a:t>底层</a:t>
            </a:r>
            <a:r>
              <a:rPr lang="en-US" altLang="zh-CN" dirty="0"/>
              <a:t>Map</a:t>
            </a:r>
            <a:r>
              <a:rPr lang="zh-CN" altLang="en-US" dirty="0"/>
              <a:t>的</a:t>
            </a:r>
            <a:r>
              <a:rPr lang="en-US" altLang="zh-CN" dirty="0" err="1"/>
              <a:t>keySet</a:t>
            </a:r>
            <a:r>
              <a:rPr lang="en-US" altLang="zh-CN" dirty="0"/>
              <a:t>()</a:t>
            </a:r>
            <a:r>
              <a:rPr lang="zh-CN" altLang="en-US" dirty="0"/>
              <a:t>返回的是</a:t>
            </a:r>
            <a:r>
              <a:rPr lang="en-US" altLang="zh-CN" dirty="0"/>
              <a:t>key</a:t>
            </a:r>
            <a:r>
              <a:rPr lang="zh-CN" altLang="en-US" dirty="0"/>
              <a:t>的</a:t>
            </a:r>
            <a:r>
              <a:rPr lang="en-US" altLang="zh-CN" dirty="0"/>
              <a:t>Set</a:t>
            </a:r>
            <a:r>
              <a:rPr lang="zh-CN" altLang="en-US" dirty="0"/>
              <a:t>集合，所以</a:t>
            </a:r>
            <a:r>
              <a:rPr lang="en-US" altLang="zh-CN" dirty="0"/>
              <a:t>key</a:t>
            </a:r>
            <a:r>
              <a:rPr lang="zh-CN" altLang="en-US" dirty="0"/>
              <a:t>不会重复</a:t>
            </a:r>
            <a:r>
              <a:rPr lang="zh-CN" altLang="en-US" b="0" i="0" u="none" strike="noStrike" dirty="0">
                <a:solidFill>
                  <a:srgbClr val="333333"/>
                </a:solidFill>
                <a:effectLst/>
                <a:latin typeface="Verdana" panose="020B0604030504040204" pitchFamily="34" charset="0"/>
              </a:rPr>
              <a:t>）；</a:t>
            </a:r>
            <a:endParaRPr lang="en-US" altLang="zh-CN" b="0" i="0" u="none" strike="noStrike" dirty="0">
              <a:solidFill>
                <a:srgbClr val="333333"/>
              </a:solidFill>
              <a:effectLst/>
              <a:latin typeface="Verdana" panose="020B0604030504040204" pitchFamily="34" charset="0"/>
            </a:endParaRPr>
          </a:p>
          <a:p>
            <a:r>
              <a:rPr lang="en-US" altLang="zh-CN" b="0" i="0" u="none" strike="noStrike" dirty="0">
                <a:solidFill>
                  <a:srgbClr val="333333"/>
                </a:solidFill>
                <a:effectLst/>
                <a:latin typeface="Verdana" panose="020B0604030504040204" pitchFamily="34" charset="0"/>
              </a:rPr>
              <a:t>Map</a:t>
            </a:r>
            <a:r>
              <a:rPr lang="zh-CN" altLang="en-US" b="0" i="0" u="none" strike="noStrike" dirty="0">
                <a:solidFill>
                  <a:srgbClr val="333333"/>
                </a:solidFill>
                <a:effectLst/>
                <a:latin typeface="Verdana" panose="020B0604030504040204" pitchFamily="34" charset="0"/>
              </a:rPr>
              <a:t>的</a:t>
            </a:r>
            <a:r>
              <a:rPr lang="en-US" altLang="zh-CN" b="0" i="0" u="none" strike="noStrike" dirty="0">
                <a:solidFill>
                  <a:srgbClr val="333333"/>
                </a:solidFill>
                <a:effectLst/>
                <a:latin typeface="Verdana" panose="020B0604030504040204" pitchFamily="34" charset="0"/>
              </a:rPr>
              <a:t>value</a:t>
            </a:r>
            <a:r>
              <a:rPr lang="zh-CN" altLang="en-US" b="0" i="0" u="none" strike="noStrike" dirty="0">
                <a:solidFill>
                  <a:srgbClr val="333333"/>
                </a:solidFill>
                <a:effectLst/>
                <a:latin typeface="Verdana" panose="020B0604030504040204" pitchFamily="34" charset="0"/>
              </a:rPr>
              <a:t>值是可以重复的（</a:t>
            </a:r>
            <a:r>
              <a:rPr lang="en-US" altLang="zh-CN" dirty="0"/>
              <a:t>Map</a:t>
            </a:r>
            <a:r>
              <a:rPr lang="zh-CN" altLang="en-US" dirty="0"/>
              <a:t>的底层</a:t>
            </a:r>
            <a:r>
              <a:rPr lang="en-US" altLang="zh-CN" dirty="0"/>
              <a:t>values()</a:t>
            </a:r>
            <a:r>
              <a:rPr lang="zh-CN" altLang="en-US" dirty="0"/>
              <a:t>方法返回类型是</a:t>
            </a:r>
            <a:r>
              <a:rPr lang="en-US" altLang="zh-CN" dirty="0"/>
              <a:t>Collection</a:t>
            </a:r>
            <a:r>
              <a:rPr lang="zh-CN" altLang="en-US" dirty="0"/>
              <a:t>，可以存储重复元素</a:t>
            </a:r>
            <a:r>
              <a:rPr lang="zh-CN" altLang="en-US" b="0" i="0" u="none" strike="noStrike" dirty="0">
                <a:solidFill>
                  <a:srgbClr val="333333"/>
                </a:solidFill>
                <a:effectLst/>
                <a:latin typeface="Verdana" panose="020B0604030504040204" pitchFamily="34" charset="0"/>
              </a:rPr>
              <a:t>），通过</a:t>
            </a:r>
            <a:r>
              <a:rPr lang="en-US" altLang="zh-CN" b="0" i="0" u="none" strike="noStrike" dirty="0">
                <a:solidFill>
                  <a:srgbClr val="333333"/>
                </a:solidFill>
                <a:effectLst/>
                <a:latin typeface="Verdana" panose="020B0604030504040204" pitchFamily="34" charset="0"/>
              </a:rPr>
              <a:t>key</a:t>
            </a:r>
            <a:r>
              <a:rPr lang="zh-CN" altLang="en-US" b="0" i="0" u="none" strike="noStrike" dirty="0">
                <a:solidFill>
                  <a:srgbClr val="333333"/>
                </a:solidFill>
                <a:effectLst/>
                <a:latin typeface="Verdana" panose="020B0604030504040204" pitchFamily="34" charset="0"/>
              </a:rPr>
              <a:t>总能找到唯一的</a:t>
            </a:r>
            <a:r>
              <a:rPr lang="en-US" altLang="zh-CN" b="0" i="0" u="none" strike="noStrike" dirty="0">
                <a:solidFill>
                  <a:srgbClr val="333333"/>
                </a:solidFill>
                <a:effectLst/>
                <a:latin typeface="Verdana" panose="020B0604030504040204" pitchFamily="34" charset="0"/>
              </a:rPr>
              <a:t>value</a:t>
            </a:r>
            <a:r>
              <a:rPr lang="zh-CN" altLang="en-US" b="0" i="0" u="none" strike="noStrike" dirty="0">
                <a:solidFill>
                  <a:srgbClr val="333333"/>
                </a:solidFill>
                <a:effectLst/>
                <a:latin typeface="Verdana" panose="020B0604030504040204" pitchFamily="34" charset="0"/>
              </a:rPr>
              <a:t>。</a:t>
            </a:r>
            <a:endParaRPr lang="en-US" altLang="zh-CN" b="0" i="0" u="none" strike="noStrike" dirty="0">
              <a:solidFill>
                <a:srgbClr val="333333"/>
              </a:solidFill>
              <a:effectLst/>
              <a:latin typeface="Verdana" panose="020B0604030504040204" pitchFamily="34" charset="0"/>
            </a:endParaRPr>
          </a:p>
          <a:p>
            <a:r>
              <a:rPr lang="en-US" altLang="zh-CN" b="0" i="0" u="none" strike="noStrike" dirty="0">
                <a:solidFill>
                  <a:srgbClr val="333333"/>
                </a:solidFill>
                <a:effectLst/>
                <a:latin typeface="Verdana" panose="020B0604030504040204" pitchFamily="34" charset="0"/>
              </a:rPr>
              <a:t>Map</a:t>
            </a:r>
            <a:r>
              <a:rPr lang="zh-CN" altLang="en-US" b="0" i="0" u="none" strike="noStrike" dirty="0">
                <a:solidFill>
                  <a:srgbClr val="333333"/>
                </a:solidFill>
                <a:effectLst/>
                <a:latin typeface="Verdana" panose="020B0604030504040204" pitchFamily="34" charset="0"/>
              </a:rPr>
              <a:t>中的</a:t>
            </a:r>
            <a:r>
              <a:rPr lang="en-US" altLang="zh-CN" b="0" i="0" u="none" strike="noStrike" dirty="0">
                <a:solidFill>
                  <a:srgbClr val="333333"/>
                </a:solidFill>
                <a:effectLst/>
                <a:latin typeface="Verdana" panose="020B0604030504040204" pitchFamily="34" charset="0"/>
              </a:rPr>
              <a:t>key</a:t>
            </a:r>
            <a:r>
              <a:rPr lang="zh-CN" altLang="en-US" b="0" i="0" u="none" strike="noStrike" dirty="0">
                <a:solidFill>
                  <a:srgbClr val="333333"/>
                </a:solidFill>
                <a:effectLst/>
                <a:latin typeface="Verdana" panose="020B0604030504040204" pitchFamily="34" charset="0"/>
              </a:rPr>
              <a:t>组成一个</a:t>
            </a:r>
            <a:r>
              <a:rPr lang="en-US" altLang="zh-CN" b="0" i="0" u="none" strike="noStrike" dirty="0">
                <a:solidFill>
                  <a:srgbClr val="333333"/>
                </a:solidFill>
                <a:effectLst/>
                <a:latin typeface="Verdana" panose="020B0604030504040204" pitchFamily="34" charset="0"/>
              </a:rPr>
              <a:t>Set</a:t>
            </a:r>
            <a:r>
              <a:rPr lang="zh-CN" altLang="en-US" b="0" i="0" u="none" strike="noStrike" dirty="0">
                <a:solidFill>
                  <a:srgbClr val="333333"/>
                </a:solidFill>
                <a:effectLst/>
                <a:latin typeface="Verdana" panose="020B0604030504040204" pitchFamily="34" charset="0"/>
              </a:rPr>
              <a:t>集合，所以可以通过</a:t>
            </a:r>
            <a:r>
              <a:rPr lang="en-US" altLang="zh-CN" dirty="0" err="1"/>
              <a:t>keySet</a:t>
            </a:r>
            <a:r>
              <a:rPr lang="en-US" altLang="zh-CN" dirty="0"/>
              <a:t>()</a:t>
            </a:r>
            <a:r>
              <a:rPr lang="zh-CN" altLang="en-US" b="0" i="0" u="none" strike="noStrike" dirty="0">
                <a:solidFill>
                  <a:srgbClr val="333333"/>
                </a:solidFill>
                <a:effectLst/>
                <a:latin typeface="Verdana" panose="020B0604030504040204" pitchFamily="34" charset="0"/>
              </a:rPr>
              <a:t>方法返回所有</a:t>
            </a:r>
            <a:r>
              <a:rPr lang="en-US" altLang="zh-CN" b="0" i="0" u="none" strike="noStrike" dirty="0">
                <a:solidFill>
                  <a:srgbClr val="333333"/>
                </a:solidFill>
                <a:effectLst/>
                <a:latin typeface="Verdana" panose="020B0604030504040204" pitchFamily="34" charset="0"/>
              </a:rPr>
              <a:t>key</a:t>
            </a:r>
            <a:r>
              <a:rPr lang="zh-CN" altLang="en-US" b="0" i="0" u="none" strike="noStrike" dirty="0">
                <a:solidFill>
                  <a:srgbClr val="333333"/>
                </a:solidFill>
                <a:effectLst/>
                <a:latin typeface="Verdana" panose="020B0604030504040204" pitchFamily="34" charset="0"/>
              </a:rPr>
              <a:t>。</a:t>
            </a:r>
            <a:r>
              <a:rPr lang="en-US" altLang="zh-CN" b="0" i="0" u="none" strike="noStrike" dirty="0">
                <a:solidFill>
                  <a:srgbClr val="333333"/>
                </a:solidFill>
                <a:effectLst/>
                <a:latin typeface="Verdana" panose="020B0604030504040204" pitchFamily="34" charset="0"/>
              </a:rPr>
              <a:t>Set</a:t>
            </a:r>
            <a:r>
              <a:rPr lang="zh-CN" altLang="en-US" b="0" i="0" u="none" strike="noStrike" dirty="0">
                <a:solidFill>
                  <a:srgbClr val="333333"/>
                </a:solidFill>
                <a:effectLst/>
                <a:latin typeface="Verdana" panose="020B0604030504040204" pitchFamily="34" charset="0"/>
              </a:rPr>
              <a:t>底层也是通过</a:t>
            </a:r>
            <a:r>
              <a:rPr lang="en-US" altLang="zh-CN" b="0" i="0" u="none" strike="noStrike" dirty="0">
                <a:solidFill>
                  <a:srgbClr val="333333"/>
                </a:solidFill>
                <a:effectLst/>
                <a:latin typeface="Verdana" panose="020B0604030504040204" pitchFamily="34" charset="0"/>
              </a:rPr>
              <a:t>Map</a:t>
            </a:r>
            <a:r>
              <a:rPr lang="zh-CN" altLang="en-US" b="0" i="0" u="none" strike="noStrike" dirty="0">
                <a:solidFill>
                  <a:srgbClr val="333333"/>
                </a:solidFill>
                <a:effectLst/>
                <a:latin typeface="Verdana" panose="020B0604030504040204" pitchFamily="34" charset="0"/>
              </a:rPr>
              <a:t>实现的，只不过</a:t>
            </a:r>
            <a:r>
              <a:rPr lang="en-US" altLang="zh-CN" b="0" i="0" u="none" strike="noStrike" dirty="0">
                <a:solidFill>
                  <a:srgbClr val="333333"/>
                </a:solidFill>
                <a:effectLst/>
                <a:latin typeface="Verdana" panose="020B0604030504040204" pitchFamily="34" charset="0"/>
              </a:rPr>
              <a:t>value</a:t>
            </a:r>
            <a:r>
              <a:rPr lang="zh-CN" altLang="en-US" b="0" i="0" u="none" strike="noStrike" dirty="0">
                <a:solidFill>
                  <a:srgbClr val="333333"/>
                </a:solidFill>
                <a:effectLst/>
                <a:latin typeface="Verdana" panose="020B0604030504040204" pitchFamily="34" charset="0"/>
              </a:rPr>
              <a:t>都是</a:t>
            </a:r>
            <a:r>
              <a:rPr lang="en-US" altLang="zh-CN" b="0" i="0" u="none" strike="noStrike" dirty="0">
                <a:solidFill>
                  <a:srgbClr val="333333"/>
                </a:solidFill>
                <a:effectLst/>
                <a:latin typeface="Verdana" panose="020B0604030504040204" pitchFamily="34" charset="0"/>
              </a:rPr>
              <a:t>null</a:t>
            </a:r>
            <a:r>
              <a:rPr lang="zh-CN" altLang="en-US" b="0" i="0" u="none" strike="noStrike" dirty="0">
                <a:solidFill>
                  <a:srgbClr val="333333"/>
                </a:solidFill>
                <a:effectLst/>
                <a:latin typeface="Verdana" panose="020B0604030504040204" pitchFamily="34" charset="0"/>
              </a:rPr>
              <a:t>的</a:t>
            </a:r>
            <a:r>
              <a:rPr lang="en-US" altLang="zh-CN" b="0" i="0" u="none" strike="noStrike" dirty="0">
                <a:solidFill>
                  <a:srgbClr val="333333"/>
                </a:solidFill>
                <a:effectLst/>
                <a:latin typeface="Verdana" panose="020B0604030504040204" pitchFamily="34" charset="0"/>
              </a:rPr>
              <a:t>Map</a:t>
            </a:r>
            <a:r>
              <a:rPr lang="zh-CN" altLang="en-US" b="0" i="0" u="none" strike="noStrike" dirty="0">
                <a:solidFill>
                  <a:srgbClr val="333333"/>
                </a:solidFill>
                <a:effectLst/>
                <a:latin typeface="Verdana" panose="020B0604030504040204" pitchFamily="34" charset="0"/>
              </a:rPr>
              <a:t>来实现的。</a:t>
            </a:r>
            <a:endParaRPr lang="en-US" altLang="zh-CN" b="0" i="0" u="none" strike="noStrike" dirty="0">
              <a:solidFill>
                <a:srgbClr val="333333"/>
              </a:solidFill>
              <a:effectLst/>
              <a:latin typeface="Verdana" panose="020B0604030504040204" pitchFamily="34" charset="0"/>
            </a:endParaRPr>
          </a:p>
          <a:p>
            <a:r>
              <a:rPr lang="en-US" altLang="zh-CN" b="0" i="0" u="none" strike="noStrike" dirty="0">
                <a:solidFill>
                  <a:srgbClr val="4D4D4D"/>
                </a:solidFill>
                <a:effectLst/>
                <a:latin typeface="Microsoft YaHei" panose="020B0503020204020204" pitchFamily="34" charset="-122"/>
                <a:ea typeface="Microsoft YaHei" panose="020B0503020204020204" pitchFamily="34" charset="-122"/>
              </a:rPr>
              <a:t>Map</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集合里的所有</a:t>
            </a:r>
            <a:r>
              <a:rPr lang="en-US" altLang="zh-CN" b="0" i="0" u="none" strike="noStrike" dirty="0">
                <a:solidFill>
                  <a:srgbClr val="4D4D4D"/>
                </a:solidFill>
                <a:effectLst/>
                <a:latin typeface="Microsoft YaHei" panose="020B0503020204020204" pitchFamily="34" charset="-122"/>
                <a:ea typeface="Microsoft YaHei" panose="020B0503020204020204" pitchFamily="34" charset="-122"/>
              </a:rPr>
              <a:t>value</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放在一起来看，它们组成一个</a:t>
            </a:r>
            <a:r>
              <a:rPr lang="en-US" altLang="zh-CN" b="0" i="0" u="none" strike="noStrike" dirty="0">
                <a:solidFill>
                  <a:srgbClr val="4D4D4D"/>
                </a:solidFill>
                <a:effectLst/>
                <a:latin typeface="Microsoft YaHei" panose="020B0503020204020204" pitchFamily="34" charset="-122"/>
                <a:ea typeface="Microsoft YaHei" panose="020B0503020204020204" pitchFamily="34" charset="-122"/>
              </a:rPr>
              <a:t>Collection</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集合，类似于一个</a:t>
            </a:r>
            <a:r>
              <a:rPr lang="en-US" altLang="zh-CN" b="0" i="0" u="none" strike="noStrike" dirty="0">
                <a:solidFill>
                  <a:srgbClr val="4D4D4D"/>
                </a:solidFill>
                <a:effectLst/>
                <a:latin typeface="Microsoft YaHei" panose="020B0503020204020204" pitchFamily="34" charset="-122"/>
                <a:ea typeface="Microsoft YaHei" panose="020B0503020204020204" pitchFamily="34" charset="-122"/>
              </a:rPr>
              <a:t>List</a:t>
            </a:r>
            <a:r>
              <a:rPr lang="zh-CN" altLang="en-US" b="0" i="0" u="none" strike="noStrike" dirty="0">
                <a:solidFill>
                  <a:srgbClr val="4D4D4D"/>
                </a:solidFill>
                <a:effectLst/>
                <a:latin typeface="Microsoft YaHei" panose="020B0503020204020204" pitchFamily="34" charset="-122"/>
                <a:ea typeface="Microsoft YaHei"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45</a:t>
            </a:fld>
            <a:endParaRPr lang="zh-CN" altLang="en-US"/>
          </a:p>
        </p:txBody>
      </p:sp>
    </p:spTree>
    <p:extLst>
      <p:ext uri="{BB962C8B-B14F-4D97-AF65-F5344CB8AC3E}">
        <p14:creationId xmlns:p14="http://schemas.microsoft.com/office/powerpoint/2010/main" val="30586687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46</a:t>
            </a:fld>
            <a:endParaRPr lang="zh-CN" altLang="en-US"/>
          </a:p>
        </p:txBody>
      </p:sp>
    </p:spTree>
    <p:extLst>
      <p:ext uri="{BB962C8B-B14F-4D97-AF65-F5344CB8AC3E}">
        <p14:creationId xmlns:p14="http://schemas.microsoft.com/office/powerpoint/2010/main" val="893911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altLang="zh-CN" dirty="0"/>
              <a:t>&lt;? extends T&gt;</a:t>
            </a:r>
            <a:r>
              <a:rPr lang="zh-CN" altLang="fr-FR" b="0" i="0" u="none" strike="noStrike" dirty="0">
                <a:solidFill>
                  <a:srgbClr val="4F4F4F"/>
                </a:solidFill>
                <a:effectLst/>
                <a:latin typeface="-apple-system"/>
              </a:rPr>
              <a:t>和</a:t>
            </a:r>
            <a:r>
              <a:rPr lang="fr-FR" altLang="zh-CN" dirty="0"/>
              <a:t>&lt;? super T&gt;</a:t>
            </a:r>
            <a:r>
              <a:rPr lang="zh-CN" altLang="en-US" dirty="0"/>
              <a:t>分别称为上界通配符和下界通配符。代表</a:t>
            </a:r>
            <a:r>
              <a:rPr lang="en-US" altLang="zh-CN" dirty="0"/>
              <a:t>T</a:t>
            </a:r>
            <a:r>
              <a:rPr lang="zh-CN" altLang="en-US" dirty="0"/>
              <a:t>的任意子类或者</a:t>
            </a:r>
            <a:r>
              <a:rPr lang="en-US" altLang="zh-CN" dirty="0"/>
              <a:t>T</a:t>
            </a:r>
            <a:r>
              <a:rPr lang="zh-CN" altLang="en-US" dirty="0"/>
              <a:t>的任意父类。</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47</a:t>
            </a:fld>
            <a:endParaRPr lang="zh-CN" altLang="en-US"/>
          </a:p>
        </p:txBody>
      </p:sp>
    </p:spTree>
    <p:extLst>
      <p:ext uri="{BB962C8B-B14F-4D97-AF65-F5344CB8AC3E}">
        <p14:creationId xmlns:p14="http://schemas.microsoft.com/office/powerpoint/2010/main" val="12266732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48</a:t>
            </a:fld>
            <a:endParaRPr lang="zh-CN" altLang="en-US"/>
          </a:p>
        </p:txBody>
      </p:sp>
    </p:spTree>
    <p:extLst>
      <p:ext uri="{BB962C8B-B14F-4D97-AF65-F5344CB8AC3E}">
        <p14:creationId xmlns:p14="http://schemas.microsoft.com/office/powerpoint/2010/main" val="18552092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49</a:t>
            </a:fld>
            <a:endParaRPr lang="zh-CN" altLang="en-US"/>
          </a:p>
        </p:txBody>
      </p:sp>
    </p:spTree>
    <p:extLst>
      <p:ext uri="{BB962C8B-B14F-4D97-AF65-F5344CB8AC3E}">
        <p14:creationId xmlns:p14="http://schemas.microsoft.com/office/powerpoint/2010/main" val="14463135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50</a:t>
            </a:fld>
            <a:endParaRPr lang="zh-CN" altLang="en-US"/>
          </a:p>
        </p:txBody>
      </p:sp>
    </p:spTree>
    <p:extLst>
      <p:ext uri="{BB962C8B-B14F-4D97-AF65-F5344CB8AC3E}">
        <p14:creationId xmlns:p14="http://schemas.microsoft.com/office/powerpoint/2010/main" val="2398374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51</a:t>
            </a:fld>
            <a:endParaRPr lang="zh-CN" altLang="en-US"/>
          </a:p>
        </p:txBody>
      </p:sp>
    </p:spTree>
    <p:extLst>
      <p:ext uri="{BB962C8B-B14F-4D97-AF65-F5344CB8AC3E}">
        <p14:creationId xmlns:p14="http://schemas.microsoft.com/office/powerpoint/2010/main" val="13182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Hashtable</a:t>
            </a:r>
            <a:r>
              <a:rPr lang="zh-CN" altLang="en-US" dirty="0"/>
              <a:t>比</a:t>
            </a:r>
            <a:r>
              <a:rPr lang="en-US" altLang="zh-CN" dirty="0"/>
              <a:t>HashMap</a:t>
            </a:r>
            <a:r>
              <a:rPr lang="zh-CN" altLang="en-US" dirty="0"/>
              <a:t>出现得更早，实现了</a:t>
            </a:r>
            <a:r>
              <a:rPr lang="en-US" altLang="zh-CN" dirty="0"/>
              <a:t>Map</a:t>
            </a:r>
            <a:r>
              <a:rPr lang="zh-CN" altLang="en-US" dirty="0"/>
              <a:t>接口，继承了</a:t>
            </a:r>
            <a:r>
              <a:rPr lang="en-US" altLang="zh-CN" dirty="0"/>
              <a:t>Dictionary</a:t>
            </a:r>
            <a:r>
              <a:rPr lang="zh-CN" altLang="en-US" dirty="0"/>
              <a:t>类。其父类</a:t>
            </a:r>
            <a:r>
              <a:rPr lang="en-US" altLang="zh-CN" dirty="0"/>
              <a:t>Dictionary</a:t>
            </a:r>
            <a:r>
              <a:rPr lang="zh-CN" altLang="en-US" dirty="0"/>
              <a:t>都已被弃用。</a:t>
            </a:r>
            <a:endParaRPr lang="en-US" altLang="zh-CN" dirty="0"/>
          </a:p>
          <a:p>
            <a:r>
              <a:rPr lang="en-US" altLang="zh-CN" dirty="0" err="1"/>
              <a:t>Hashtable</a:t>
            </a:r>
            <a:r>
              <a:rPr lang="zh-CN" altLang="en-US" dirty="0"/>
              <a:t>使用了同步机制，目的是避免多个线程同时读写</a:t>
            </a:r>
            <a:r>
              <a:rPr lang="en-US" altLang="zh-CN" dirty="0" err="1"/>
              <a:t>Hashtable</a:t>
            </a:r>
            <a:r>
              <a:rPr lang="zh-CN" altLang="en-US" dirty="0"/>
              <a:t>，以保证线程安全，但是也因此导致其性能十分低下（开销很大）。（实际上，</a:t>
            </a:r>
            <a:r>
              <a:rPr lang="en-US" altLang="zh-CN" dirty="0" err="1"/>
              <a:t>Hashtable</a:t>
            </a:r>
            <a:r>
              <a:rPr lang="zh-CN" altLang="en-US" dirty="0"/>
              <a:t>的线程安全性也不尽如人意，如，在</a:t>
            </a:r>
            <a:r>
              <a:rPr lang="en-US" altLang="zh-CN" dirty="0"/>
              <a:t>iterator</a:t>
            </a:r>
            <a:r>
              <a:rPr lang="zh-CN" altLang="en-US" dirty="0"/>
              <a:t>遍历过程中，其他线程对</a:t>
            </a:r>
            <a:r>
              <a:rPr lang="en-US" altLang="zh-CN" dirty="0" err="1"/>
              <a:t>Hashtable</a:t>
            </a:r>
            <a:r>
              <a:rPr lang="zh-CN" altLang="en-US" dirty="0"/>
              <a:t>的</a:t>
            </a:r>
            <a:r>
              <a:rPr lang="en-US" altLang="zh-CN" dirty="0"/>
              <a:t>put/remove/clear</a:t>
            </a:r>
            <a:r>
              <a:rPr lang="zh-CN" altLang="en-US" dirty="0"/>
              <a:t>等操作均会成功执行）</a:t>
            </a:r>
            <a:endParaRPr lang="en-US" altLang="zh-CN" dirty="0"/>
          </a:p>
          <a:p>
            <a:pPr algn="l"/>
            <a:r>
              <a:rPr lang="zh-CN" altLang="en-US" b="0" i="0" u="none" strike="noStrike" dirty="0">
                <a:solidFill>
                  <a:srgbClr val="666666"/>
                </a:solidFill>
                <a:effectLst/>
                <a:latin typeface="Tahoma" panose="020B0604030504040204" pitchFamily="34" charset="0"/>
              </a:rPr>
              <a:t>所以，现在</a:t>
            </a:r>
            <a:r>
              <a:rPr lang="en-US" altLang="zh-CN" b="0" i="0" u="none" strike="noStrike" dirty="0" err="1">
                <a:solidFill>
                  <a:srgbClr val="666666"/>
                </a:solidFill>
                <a:effectLst/>
                <a:latin typeface="Tahoma" panose="020B0604030504040204" pitchFamily="34" charset="0"/>
              </a:rPr>
              <a:t>Hashtable</a:t>
            </a:r>
            <a:r>
              <a:rPr lang="zh-CN" altLang="en-US" b="0" i="0" u="none" strike="noStrike" dirty="0">
                <a:solidFill>
                  <a:srgbClr val="666666"/>
                </a:solidFill>
                <a:effectLst/>
                <a:latin typeface="Tahoma" panose="020B0604030504040204" pitchFamily="34" charset="0"/>
              </a:rPr>
              <a:t>已被作为一个保留类存在，基本已被弃用。</a:t>
            </a:r>
            <a:r>
              <a:rPr lang="en-US" altLang="zh-CN" b="0" i="0" u="none" strike="noStrike" dirty="0">
                <a:solidFill>
                  <a:srgbClr val="666666"/>
                </a:solidFill>
                <a:effectLst/>
                <a:latin typeface="Tahoma" panose="020B0604030504040204" pitchFamily="34" charset="0"/>
              </a:rPr>
              <a:t>java</a:t>
            </a:r>
            <a:r>
              <a:rPr lang="zh-CN" altLang="en-US" b="0" i="0" u="none" strike="noStrike" dirty="0">
                <a:solidFill>
                  <a:srgbClr val="666666"/>
                </a:solidFill>
                <a:effectLst/>
                <a:latin typeface="Tahoma" panose="020B0604030504040204" pitchFamily="34" charset="0"/>
              </a:rPr>
              <a:t>文档里面的建议不需要线程安全的场景建议使用</a:t>
            </a:r>
            <a:r>
              <a:rPr lang="en-US" altLang="zh-CN" b="0" i="0" u="none" strike="noStrike" dirty="0">
                <a:solidFill>
                  <a:srgbClr val="666666"/>
                </a:solidFill>
                <a:effectLst/>
                <a:latin typeface="Tahoma" panose="020B0604030504040204" pitchFamily="34" charset="0"/>
              </a:rPr>
              <a:t>HashMap</a:t>
            </a:r>
            <a:r>
              <a:rPr lang="zh-CN" altLang="en-US" b="0" i="0" u="none" strike="noStrike" dirty="0">
                <a:solidFill>
                  <a:srgbClr val="666666"/>
                </a:solidFill>
                <a:effectLst/>
                <a:latin typeface="Tahoma" panose="020B0604030504040204" pitchFamily="34" charset="0"/>
              </a:rPr>
              <a:t>，需要线程安全的场景建议使用</a:t>
            </a:r>
            <a:r>
              <a:rPr lang="en-US" altLang="zh-CN" b="0" i="0" u="none" strike="noStrike" dirty="0" err="1">
                <a:solidFill>
                  <a:srgbClr val="666666"/>
                </a:solidFill>
                <a:effectLst/>
                <a:latin typeface="Tahoma" panose="020B0604030504040204" pitchFamily="34" charset="0"/>
              </a:rPr>
              <a:t>ConcurrentHashMap</a:t>
            </a:r>
            <a:r>
              <a:rPr lang="zh-CN" altLang="en-US" b="0" i="0" u="none" strike="noStrike" dirty="0">
                <a:solidFill>
                  <a:srgbClr val="666666"/>
                </a:solidFill>
                <a:effectLst/>
                <a:latin typeface="Tahoma" panose="020B0604030504040204" pitchFamily="34" charset="0"/>
              </a:rPr>
              <a:t>，</a:t>
            </a:r>
            <a:r>
              <a:rPr lang="en-US" altLang="zh-CN" b="0" i="0" u="none" strike="noStrike" dirty="0" err="1">
                <a:solidFill>
                  <a:srgbClr val="666666"/>
                </a:solidFill>
                <a:effectLst/>
                <a:latin typeface="Tahoma" panose="020B0604030504040204" pitchFamily="34" charset="0"/>
              </a:rPr>
              <a:t>ConcurrentHashMap</a:t>
            </a:r>
            <a:r>
              <a:rPr lang="zh-CN" altLang="en-US" b="0" i="0" u="none" strike="noStrike" dirty="0">
                <a:solidFill>
                  <a:srgbClr val="666666"/>
                </a:solidFill>
                <a:effectLst/>
                <a:latin typeface="Tahoma" panose="020B0604030504040204" pitchFamily="34" charset="0"/>
              </a:rPr>
              <a:t>引入了分段锁。</a:t>
            </a:r>
          </a:p>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7</a:t>
            </a:fld>
            <a:endParaRPr lang="zh-CN" altLang="en-US"/>
          </a:p>
        </p:txBody>
      </p:sp>
    </p:spTree>
    <p:extLst>
      <p:ext uri="{BB962C8B-B14F-4D97-AF65-F5344CB8AC3E}">
        <p14:creationId xmlns:p14="http://schemas.microsoft.com/office/powerpoint/2010/main" val="4227032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Hashtable</a:t>
            </a:r>
            <a:r>
              <a:rPr lang="zh-CN" altLang="en-US" dirty="0"/>
              <a:t>比</a:t>
            </a:r>
            <a:r>
              <a:rPr lang="en-US" altLang="zh-CN" dirty="0"/>
              <a:t>HashMap</a:t>
            </a:r>
            <a:r>
              <a:rPr lang="zh-CN" altLang="en-US" dirty="0"/>
              <a:t>出现得更早，实现了</a:t>
            </a:r>
            <a:r>
              <a:rPr lang="en-US" altLang="zh-CN" dirty="0"/>
              <a:t>Map</a:t>
            </a:r>
            <a:r>
              <a:rPr lang="zh-CN" altLang="en-US" dirty="0"/>
              <a:t>接口，继承了</a:t>
            </a:r>
            <a:r>
              <a:rPr lang="en-US" altLang="zh-CN" dirty="0"/>
              <a:t>Dictionary</a:t>
            </a:r>
            <a:r>
              <a:rPr lang="zh-CN" altLang="en-US" dirty="0"/>
              <a:t>类。其父类</a:t>
            </a:r>
            <a:r>
              <a:rPr lang="en-US" altLang="zh-CN" dirty="0"/>
              <a:t>Dictionary</a:t>
            </a:r>
            <a:r>
              <a:rPr lang="zh-CN" altLang="en-US" dirty="0"/>
              <a:t>都已被弃用。</a:t>
            </a:r>
            <a:endParaRPr lang="en-US" altLang="zh-CN" dirty="0"/>
          </a:p>
          <a:p>
            <a:r>
              <a:rPr lang="en-US" altLang="zh-CN" dirty="0" err="1"/>
              <a:t>Hashtable</a:t>
            </a:r>
            <a:r>
              <a:rPr lang="zh-CN" altLang="en-US" dirty="0"/>
              <a:t>使用了同步机制，目的是避免多个线程同时读写</a:t>
            </a:r>
            <a:r>
              <a:rPr lang="en-US" altLang="zh-CN" dirty="0" err="1"/>
              <a:t>Hashtable</a:t>
            </a:r>
            <a:r>
              <a:rPr lang="zh-CN" altLang="en-US" dirty="0"/>
              <a:t>，以保证线程安全，但是也因此导致其性能十分低下（开销很大）。（实际上，</a:t>
            </a:r>
            <a:r>
              <a:rPr lang="en-US" altLang="zh-CN" dirty="0" err="1"/>
              <a:t>Hashtable</a:t>
            </a:r>
            <a:r>
              <a:rPr lang="zh-CN" altLang="en-US" dirty="0"/>
              <a:t>的线程安全性也不尽如人意，如，在</a:t>
            </a:r>
            <a:r>
              <a:rPr lang="en-US" altLang="zh-CN" dirty="0"/>
              <a:t>iterator</a:t>
            </a:r>
            <a:r>
              <a:rPr lang="zh-CN" altLang="en-US" dirty="0"/>
              <a:t>遍历过程中，其他线程对</a:t>
            </a:r>
            <a:r>
              <a:rPr lang="en-US" altLang="zh-CN" dirty="0" err="1"/>
              <a:t>Hashtable</a:t>
            </a:r>
            <a:r>
              <a:rPr lang="zh-CN" altLang="en-US" dirty="0"/>
              <a:t>的</a:t>
            </a:r>
            <a:r>
              <a:rPr lang="en-US" altLang="zh-CN" dirty="0"/>
              <a:t>put/remove/clear</a:t>
            </a:r>
            <a:r>
              <a:rPr lang="zh-CN" altLang="en-US" dirty="0"/>
              <a:t>等操作均会成功执行）</a:t>
            </a:r>
            <a:endParaRPr lang="en-US" altLang="zh-CN" dirty="0"/>
          </a:p>
          <a:p>
            <a:pPr algn="l"/>
            <a:r>
              <a:rPr lang="zh-CN" altLang="en-US" b="0" i="0" u="none" strike="noStrike" dirty="0">
                <a:solidFill>
                  <a:srgbClr val="666666"/>
                </a:solidFill>
                <a:effectLst/>
                <a:latin typeface="Tahoma" panose="020B0604030504040204" pitchFamily="34" charset="0"/>
              </a:rPr>
              <a:t>所以，现在</a:t>
            </a:r>
            <a:r>
              <a:rPr lang="en-US" altLang="zh-CN" b="0" i="0" u="none" strike="noStrike" dirty="0" err="1">
                <a:solidFill>
                  <a:srgbClr val="666666"/>
                </a:solidFill>
                <a:effectLst/>
                <a:latin typeface="Tahoma" panose="020B0604030504040204" pitchFamily="34" charset="0"/>
              </a:rPr>
              <a:t>Hashtable</a:t>
            </a:r>
            <a:r>
              <a:rPr lang="zh-CN" altLang="en-US" b="0" i="0" u="none" strike="noStrike" dirty="0">
                <a:solidFill>
                  <a:srgbClr val="666666"/>
                </a:solidFill>
                <a:effectLst/>
                <a:latin typeface="Tahoma" panose="020B0604030504040204" pitchFamily="34" charset="0"/>
              </a:rPr>
              <a:t>已被作为一个保留类存在，基本已被弃用。</a:t>
            </a:r>
            <a:r>
              <a:rPr lang="en-US" altLang="zh-CN" b="0" i="0" u="none" strike="noStrike" dirty="0">
                <a:solidFill>
                  <a:srgbClr val="666666"/>
                </a:solidFill>
                <a:effectLst/>
                <a:latin typeface="Tahoma" panose="020B0604030504040204" pitchFamily="34" charset="0"/>
              </a:rPr>
              <a:t>java</a:t>
            </a:r>
            <a:r>
              <a:rPr lang="zh-CN" altLang="en-US" b="0" i="0" u="none" strike="noStrike" dirty="0">
                <a:solidFill>
                  <a:srgbClr val="666666"/>
                </a:solidFill>
                <a:effectLst/>
                <a:latin typeface="Tahoma" panose="020B0604030504040204" pitchFamily="34" charset="0"/>
              </a:rPr>
              <a:t>文档里面的建议不需要线程安全的场景建议使用</a:t>
            </a:r>
            <a:r>
              <a:rPr lang="en-US" altLang="zh-CN" b="0" i="0" u="none" strike="noStrike" dirty="0">
                <a:solidFill>
                  <a:srgbClr val="666666"/>
                </a:solidFill>
                <a:effectLst/>
                <a:latin typeface="Tahoma" panose="020B0604030504040204" pitchFamily="34" charset="0"/>
              </a:rPr>
              <a:t>HashMap</a:t>
            </a:r>
            <a:r>
              <a:rPr lang="zh-CN" altLang="en-US" b="0" i="0" u="none" strike="noStrike" dirty="0">
                <a:solidFill>
                  <a:srgbClr val="666666"/>
                </a:solidFill>
                <a:effectLst/>
                <a:latin typeface="Tahoma" panose="020B0604030504040204" pitchFamily="34" charset="0"/>
              </a:rPr>
              <a:t>，需要线程安全的场景建议使用</a:t>
            </a:r>
            <a:r>
              <a:rPr lang="en-US" altLang="zh-CN" b="0" i="0" u="none" strike="noStrike" dirty="0" err="1">
                <a:solidFill>
                  <a:srgbClr val="666666"/>
                </a:solidFill>
                <a:effectLst/>
                <a:latin typeface="Tahoma" panose="020B0604030504040204" pitchFamily="34" charset="0"/>
              </a:rPr>
              <a:t>ConcurrentHashMap</a:t>
            </a:r>
            <a:r>
              <a:rPr lang="zh-CN" altLang="en-US" b="0" i="0" u="none" strike="noStrike" dirty="0">
                <a:solidFill>
                  <a:srgbClr val="666666"/>
                </a:solidFill>
                <a:effectLst/>
                <a:latin typeface="Tahoma" panose="020B0604030504040204" pitchFamily="34" charset="0"/>
              </a:rPr>
              <a:t>，</a:t>
            </a:r>
            <a:r>
              <a:rPr lang="en-US" altLang="zh-CN" b="0" i="0" u="none" strike="noStrike" dirty="0" err="1">
                <a:solidFill>
                  <a:srgbClr val="666666"/>
                </a:solidFill>
                <a:effectLst/>
                <a:latin typeface="Tahoma" panose="020B0604030504040204" pitchFamily="34" charset="0"/>
              </a:rPr>
              <a:t>ConcurrentHashMap</a:t>
            </a:r>
            <a:r>
              <a:rPr lang="zh-CN" altLang="en-US" b="0" i="0" u="none" strike="noStrike" dirty="0">
                <a:solidFill>
                  <a:srgbClr val="666666"/>
                </a:solidFill>
                <a:effectLst/>
                <a:latin typeface="Tahoma" panose="020B0604030504040204" pitchFamily="34" charset="0"/>
              </a:rPr>
              <a:t>引入了分段锁。</a:t>
            </a:r>
          </a:p>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8</a:t>
            </a:fld>
            <a:endParaRPr lang="zh-CN" altLang="en-US"/>
          </a:p>
        </p:txBody>
      </p:sp>
    </p:spTree>
    <p:extLst>
      <p:ext uri="{BB962C8B-B14F-4D97-AF65-F5344CB8AC3E}">
        <p14:creationId xmlns:p14="http://schemas.microsoft.com/office/powerpoint/2010/main" val="1245766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9</a:t>
            </a:fld>
            <a:endParaRPr lang="zh-CN" altLang="en-US"/>
          </a:p>
        </p:txBody>
      </p:sp>
    </p:spTree>
    <p:extLst>
      <p:ext uri="{BB962C8B-B14F-4D97-AF65-F5344CB8AC3E}">
        <p14:creationId xmlns:p14="http://schemas.microsoft.com/office/powerpoint/2010/main" val="177075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00417C"/>
                </a:solidFill>
                <a:latin typeface="微软雅黑" panose="020B0503020204020204" pitchFamily="34" charset="-122"/>
                <a:ea typeface="微软雅黑" panose="020B0503020204020204" pitchFamily="34" charset="-122"/>
              </a:rPr>
              <a:t>RandomAccess</a:t>
            </a:r>
            <a:r>
              <a:rPr lang="zh-CN" altLang="en-US" sz="1200" dirty="0">
                <a:solidFill>
                  <a:srgbClr val="00417C"/>
                </a:solidFill>
                <a:latin typeface="微软雅黑" panose="020B0503020204020204" pitchFamily="34" charset="-122"/>
                <a:ea typeface="微软雅黑" panose="020B0503020204020204" pitchFamily="34" charset="-122"/>
              </a:rPr>
              <a:t>是一个标记接口，没有任何方法；</a:t>
            </a:r>
          </a:p>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10</a:t>
            </a:fld>
            <a:endParaRPr lang="zh-CN" altLang="en-US"/>
          </a:p>
        </p:txBody>
      </p:sp>
    </p:spTree>
    <p:extLst>
      <p:ext uri="{BB962C8B-B14F-4D97-AF65-F5344CB8AC3E}">
        <p14:creationId xmlns:p14="http://schemas.microsoft.com/office/powerpoint/2010/main" val="2711467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00417C"/>
                </a:solidFill>
                <a:latin typeface="微软雅黑" panose="020B0503020204020204" pitchFamily="34" charset="-122"/>
                <a:ea typeface="微软雅黑" panose="020B0503020204020204" pitchFamily="34" charset="-122"/>
              </a:rPr>
              <a:t>RandomAccess</a:t>
            </a:r>
            <a:r>
              <a:rPr lang="zh-CN" altLang="en-US" sz="1200" dirty="0">
                <a:solidFill>
                  <a:srgbClr val="00417C"/>
                </a:solidFill>
                <a:latin typeface="微软雅黑" panose="020B0503020204020204" pitchFamily="34" charset="-122"/>
                <a:ea typeface="微软雅黑" panose="020B0503020204020204" pitchFamily="34" charset="-122"/>
              </a:rPr>
              <a:t>是一个标记接口，没有任何方法；</a:t>
            </a:r>
          </a:p>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11</a:t>
            </a:fld>
            <a:endParaRPr lang="zh-CN" altLang="en-US"/>
          </a:p>
        </p:txBody>
      </p:sp>
    </p:spTree>
    <p:extLst>
      <p:ext uri="{BB962C8B-B14F-4D97-AF65-F5344CB8AC3E}">
        <p14:creationId xmlns:p14="http://schemas.microsoft.com/office/powerpoint/2010/main" val="294044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374C7E-346F-465A-87F3-822A0AA78BE3}" type="datetimeFigureOut">
              <a:rPr lang="zh-CN" altLang="en-US"/>
              <a:pPr>
                <a:defRPr/>
              </a:pPr>
              <a:t>2021/11/19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F74D7A-BA0C-4D44-A7B8-0B8FD0EAF11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8F3F96D-DB75-4079-A7C6-A7C0679782B5}" type="datetimeFigureOut">
              <a:rPr lang="zh-CN" altLang="en-US"/>
              <a:pPr>
                <a:defRPr/>
              </a:pPr>
              <a:t>2021/11/19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C1E87C-14F1-48EB-91DB-2968F9CD8A4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398A38-061C-47E0-ABC0-552101F133EB}" type="datetimeFigureOut">
              <a:rPr lang="zh-CN" altLang="en-US"/>
              <a:pPr>
                <a:defRPr/>
              </a:pPr>
              <a:t>2021/11/19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DBCA69A-571F-4516-97DA-CACC4A771DF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A0826FE-52E4-4AFB-92D2-A2153D0294CD}" type="datetimeFigureOut">
              <a:rPr lang="zh-CN" altLang="en-US"/>
              <a:pPr>
                <a:defRPr/>
              </a:pPr>
              <a:t>2021/11/19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9204BA-6902-4115-9127-8A72B87579F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67A1FB3-965D-4B19-ABA7-AA90E5D90136}" type="datetimeFigureOut">
              <a:rPr lang="zh-CN" altLang="en-US"/>
              <a:pPr>
                <a:defRPr/>
              </a:pPr>
              <a:t>2021/11/19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F7F7E7-E804-4DB9-AB8C-AA7880F3F3C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9DAE5DF-6247-4005-B19E-4265B67A05BD}" type="datetimeFigureOut">
              <a:rPr lang="zh-CN" altLang="en-US"/>
              <a:pPr>
                <a:defRPr/>
              </a:pPr>
              <a:t>2021/11/19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92734C-74BF-4705-927F-A7AEFB9F68F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DF4E7D2-45B7-4BB4-8301-1375C0739582}" type="datetimeFigureOut">
              <a:rPr lang="zh-CN" altLang="en-US"/>
              <a:pPr>
                <a:defRPr/>
              </a:pPr>
              <a:t>2021/11/19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A453755-CC23-42DD-AAE8-9D95E56E3D6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6ABFF38-8661-4B2F-8467-411C5CD8546B}" type="datetimeFigureOut">
              <a:rPr lang="zh-CN" altLang="en-US"/>
              <a:pPr>
                <a:defRPr/>
              </a:pPr>
              <a:t>2021/11/19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D6187A1-0254-4792-A633-CDCDC163D39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C6EFF34-3ADF-422E-8BE9-07EAF17B613C}" type="datetimeFigureOut">
              <a:rPr lang="zh-CN" altLang="en-US"/>
              <a:pPr>
                <a:defRPr/>
              </a:pPr>
              <a:t>2021/11/19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CC67BB1-6BEE-4908-873F-819854644DD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6B7B1B3-AE52-487A-918F-069CC9A54D81}" type="datetimeFigureOut">
              <a:rPr lang="zh-CN" altLang="en-US"/>
              <a:pPr>
                <a:defRPr/>
              </a:pPr>
              <a:t>2021/11/19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E72628-3198-4043-82DD-768972B5641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1C1895-1581-40C7-8520-B39B969E3FC8}" type="datetimeFigureOut">
              <a:rPr lang="zh-CN" altLang="en-US"/>
              <a:pPr>
                <a:defRPr/>
              </a:pPr>
              <a:t>2021/11/19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1E8EB7D-4137-4CE4-89FA-E8BF5C17097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1365B35-1F7E-424C-B409-88B7E54C263A}" type="datetimeFigureOut">
              <a:rPr lang="zh-CN" altLang="en-US"/>
              <a:pPr>
                <a:defRPr/>
              </a:pPr>
              <a:t>2021/11/19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B2802E3-F9E6-4CCC-94AA-AC775DC0901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2000" r="-2000"/>
          </a:stretch>
        </a:blipFill>
        <a:effectLst/>
      </p:bgPr>
    </p:bg>
    <p:spTree>
      <p:nvGrpSpPr>
        <p:cNvPr id="1" name=""/>
        <p:cNvGrpSpPr/>
        <p:nvPr/>
      </p:nvGrpSpPr>
      <p:grpSpPr>
        <a:xfrm>
          <a:off x="0" y="0"/>
          <a:ext cx="0" cy="0"/>
          <a:chOff x="0" y="0"/>
          <a:chExt cx="0" cy="0"/>
        </a:xfrm>
      </p:grpSpPr>
      <p:sp>
        <p:nvSpPr>
          <p:cNvPr id="2050" name="TextBox 6"/>
          <p:cNvSpPr txBox="1">
            <a:spLocks noChangeArrowheads="1"/>
          </p:cNvSpPr>
          <p:nvPr/>
        </p:nvSpPr>
        <p:spPr bwMode="auto">
          <a:xfrm>
            <a:off x="2594570" y="4572000"/>
            <a:ext cx="4857750" cy="2092881"/>
          </a:xfrm>
          <a:prstGeom prst="rect">
            <a:avLst/>
          </a:prstGeom>
          <a:noFill/>
          <a:ln w="9525">
            <a:noFill/>
            <a:miter lim="800000"/>
            <a:headEnd/>
            <a:tailEnd/>
          </a:ln>
        </p:spPr>
        <p:txBody>
          <a:bodyPr>
            <a:spAutoFit/>
          </a:bodyPr>
          <a:lstStyle/>
          <a:p>
            <a:r>
              <a:rPr lang="zh-CN" altLang="en-US" sz="3200" b="1" dirty="0">
                <a:solidFill>
                  <a:schemeClr val="bg1">
                    <a:lumMod val="95000"/>
                  </a:schemeClr>
                </a:solidFill>
                <a:latin typeface="微软雅黑" panose="020B0503020204020204" pitchFamily="34" charset="-122"/>
                <a:ea typeface="微软雅黑" panose="020B0503020204020204" pitchFamily="34" charset="-122"/>
              </a:rPr>
              <a:t>  </a:t>
            </a:r>
            <a:r>
              <a:rPr lang="en-US" altLang="zh-CN" sz="3200" b="1" dirty="0">
                <a:solidFill>
                  <a:schemeClr val="bg1">
                    <a:lumMod val="95000"/>
                  </a:schemeClr>
                </a:solidFill>
                <a:latin typeface="微软雅黑" panose="020B0503020204020204" pitchFamily="34" charset="-122"/>
                <a:ea typeface="微软雅黑" panose="020B0503020204020204" pitchFamily="34" charset="-122"/>
              </a:rPr>
              <a:t>Java</a:t>
            </a: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语言与系统设计</a:t>
            </a:r>
          </a:p>
          <a:p>
            <a:endParaRPr lang="en-US" altLang="zh-CN" sz="3200" dirty="0">
              <a:solidFill>
                <a:schemeClr val="bg1"/>
              </a:solidFill>
              <a:latin typeface="微软雅黑" pitchFamily="34" charset="-122"/>
              <a:ea typeface="微软雅黑" pitchFamily="34" charset="-122"/>
            </a:endParaRPr>
          </a:p>
          <a:p>
            <a:pPr>
              <a:lnSpc>
                <a:spcPct val="150000"/>
              </a:lnSpc>
            </a:pPr>
            <a:r>
              <a:rPr lang="zh-CN" altLang="en-US" sz="1200" dirty="0">
                <a:solidFill>
                  <a:schemeClr val="bg1">
                    <a:lumMod val="95000"/>
                  </a:schemeClr>
                </a:solidFill>
                <a:latin typeface="微软雅黑" pitchFamily="34" charset="-122"/>
                <a:ea typeface="微软雅黑" pitchFamily="34" charset="-122"/>
              </a:rPr>
              <a:t>            </a:t>
            </a:r>
            <a:r>
              <a:rPr lang="zh-CN" altLang="en-US" sz="1600" dirty="0">
                <a:solidFill>
                  <a:schemeClr val="bg1">
                    <a:lumMod val="95000"/>
                  </a:schemeClr>
                </a:solidFill>
                <a:latin typeface="微软雅黑" pitchFamily="34" charset="-122"/>
                <a:ea typeface="微软雅黑" pitchFamily="34" charset="-122"/>
              </a:rPr>
              <a:t>安莹</a:t>
            </a:r>
            <a:endParaRPr lang="en-US" altLang="zh-CN" sz="1600" dirty="0">
              <a:solidFill>
                <a:schemeClr val="bg1">
                  <a:lumMod val="95000"/>
                </a:schemeClr>
              </a:solidFill>
              <a:latin typeface="微软雅黑" pitchFamily="34" charset="-122"/>
              <a:ea typeface="微软雅黑" pitchFamily="34" charset="-122"/>
            </a:endParaRPr>
          </a:p>
          <a:p>
            <a:pPr>
              <a:lnSpc>
                <a:spcPct val="150000"/>
              </a:lnSpc>
            </a:pPr>
            <a:r>
              <a:rPr lang="en-US" altLang="zh-CN" sz="1600" dirty="0">
                <a:solidFill>
                  <a:schemeClr val="bg1">
                    <a:lumMod val="95000"/>
                  </a:schemeClr>
                </a:solidFill>
                <a:latin typeface="微软雅黑" pitchFamily="34" charset="-122"/>
                <a:ea typeface="微软雅黑" pitchFamily="34" charset="-122"/>
              </a:rPr>
              <a:t>         anying@csu.edu.cn</a:t>
            </a:r>
            <a:endParaRPr lang="zh-CN" altLang="en-US" sz="1600" dirty="0">
              <a:solidFill>
                <a:schemeClr val="bg1">
                  <a:lumMod val="95000"/>
                </a:schemeClr>
              </a:solidFill>
              <a:latin typeface="微软雅黑" pitchFamily="34" charset="-122"/>
              <a:ea typeface="微软雅黑" pitchFamily="34" charset="-122"/>
            </a:endParaRPr>
          </a:p>
          <a:p>
            <a:endParaRPr lang="zh-CN" altLang="en-US" dirty="0">
              <a:solidFill>
                <a:srgbClr val="FF0000"/>
              </a:solidFill>
            </a:endParaRPr>
          </a:p>
        </p:txBody>
      </p:sp>
      <p:cxnSp>
        <p:nvCxnSpPr>
          <p:cNvPr id="7" name="直接连接符 6"/>
          <p:cNvCxnSpPr/>
          <p:nvPr/>
        </p:nvCxnSpPr>
        <p:spPr>
          <a:xfrm>
            <a:off x="2627784" y="515560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19558"/>
    </mc:Choice>
    <mc:Fallback xmlns="">
      <p:transition spd="slow" advTm="195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3900555"/>
          </a:xfrm>
          <a:prstGeom prst="rect">
            <a:avLst/>
          </a:prstGeom>
          <a:noFill/>
        </p:spPr>
        <p:txBody>
          <a:bodyPr wrap="square">
            <a:spAutoFit/>
          </a:bodyPr>
          <a:lstStyle/>
          <a:p>
            <a:pPr marL="342900" indent="-342900">
              <a:lnSpc>
                <a:spcPct val="150000"/>
              </a:lnSpc>
              <a:spcAft>
                <a:spcPts val="12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ArrayList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Java</a:t>
            </a:r>
            <a:r>
              <a:rPr lang="zh-CN" altLang="en-US" sz="2000" dirty="0">
                <a:solidFill>
                  <a:srgbClr val="00417C"/>
                </a:solidFill>
                <a:latin typeface="微软雅黑" panose="020B0503020204020204" pitchFamily="34" charset="-122"/>
                <a:ea typeface="微软雅黑" panose="020B0503020204020204" pitchFamily="34" charset="-122"/>
              </a:rPr>
              <a:t>集合框架中使用最多的一个类；</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是一个数组队列，线程不安全集合</a:t>
            </a:r>
            <a:r>
              <a:rPr lang="en-US" altLang="zh-CN" sz="2000" dirty="0">
                <a:solidFill>
                  <a:srgbClr val="00417C"/>
                </a:solidFill>
                <a:latin typeface="微软雅黑" panose="020B0503020204020204" pitchFamily="34" charset="-122"/>
                <a:ea typeface="微软雅黑" panose="020B0503020204020204" pitchFamily="34" charset="-122"/>
              </a:rPr>
              <a:t>;</a:t>
            </a:r>
            <a:endParaRPr lang="zh-CN" altLang="en-US" sz="20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ArrayList</a:t>
            </a:r>
            <a:r>
              <a:rPr lang="zh-CN" altLang="en-US" sz="2000" dirty="0">
                <a:solidFill>
                  <a:srgbClr val="00417C"/>
                </a:solidFill>
                <a:latin typeface="微软雅黑" panose="020B0503020204020204" pitchFamily="34" charset="-122"/>
                <a:ea typeface="微软雅黑" panose="020B0503020204020204" pitchFamily="34" charset="-122"/>
              </a:rPr>
              <a:t>实现</a:t>
            </a:r>
            <a:r>
              <a:rPr lang="en-US" altLang="zh-CN" sz="2000" dirty="0">
                <a:solidFill>
                  <a:srgbClr val="00417C"/>
                </a:solidFill>
                <a:latin typeface="微软雅黑" panose="020B0503020204020204" pitchFamily="34" charset="-122"/>
                <a:ea typeface="微软雅黑" panose="020B0503020204020204" pitchFamily="34" charset="-122"/>
              </a:rPr>
              <a:t>List</a:t>
            </a:r>
            <a:r>
              <a:rPr lang="zh-CN" altLang="en-US" sz="2000" dirty="0">
                <a:solidFill>
                  <a:srgbClr val="00417C"/>
                </a:solidFill>
                <a:latin typeface="微软雅黑" panose="020B0503020204020204" pitchFamily="34" charset="-122"/>
                <a:ea typeface="微软雅黑" panose="020B0503020204020204" pitchFamily="34" charset="-122"/>
              </a:rPr>
              <a:t>，得到了</a:t>
            </a:r>
            <a:r>
              <a:rPr lang="en-US" altLang="zh-CN" sz="2000" dirty="0">
                <a:solidFill>
                  <a:srgbClr val="00417C"/>
                </a:solidFill>
                <a:latin typeface="微软雅黑" panose="020B0503020204020204" pitchFamily="34" charset="-122"/>
                <a:ea typeface="微软雅黑" panose="020B0503020204020204" pitchFamily="34" charset="-122"/>
              </a:rPr>
              <a:t>List</a:t>
            </a:r>
            <a:r>
              <a:rPr lang="zh-CN" altLang="en-US" sz="2000" dirty="0">
                <a:solidFill>
                  <a:srgbClr val="00417C"/>
                </a:solidFill>
                <a:latin typeface="微软雅黑" panose="020B0503020204020204" pitchFamily="34" charset="-122"/>
                <a:ea typeface="微软雅黑" panose="020B0503020204020204" pitchFamily="34" charset="-122"/>
              </a:rPr>
              <a:t>集合框架基础功能；</a:t>
            </a:r>
          </a:p>
          <a:p>
            <a:pPr marL="342900" indent="15875">
              <a:lnSpc>
                <a:spcPct val="150000"/>
              </a:lnSpc>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ArrayList</a:t>
            </a:r>
            <a:r>
              <a:rPr lang="zh-CN" altLang="en-US" sz="2000" dirty="0">
                <a:solidFill>
                  <a:srgbClr val="00417C"/>
                </a:solidFill>
                <a:latin typeface="微软雅黑" panose="020B0503020204020204" pitchFamily="34" charset="-122"/>
                <a:ea typeface="微软雅黑" panose="020B0503020204020204" pitchFamily="34" charset="-122"/>
              </a:rPr>
              <a:t>实现</a:t>
            </a:r>
            <a:r>
              <a:rPr lang="en-US" altLang="zh-CN" sz="2000" dirty="0" err="1">
                <a:solidFill>
                  <a:srgbClr val="00417C"/>
                </a:solidFill>
                <a:latin typeface="微软雅黑" panose="020B0503020204020204" pitchFamily="34" charset="-122"/>
                <a:ea typeface="微软雅黑" panose="020B0503020204020204" pitchFamily="34" charset="-122"/>
              </a:rPr>
              <a:t>RandomAccess</a:t>
            </a:r>
            <a:r>
              <a:rPr lang="zh-CN" altLang="en-US" sz="2000" dirty="0">
                <a:solidFill>
                  <a:srgbClr val="00417C"/>
                </a:solidFill>
                <a:latin typeface="微软雅黑" panose="020B0503020204020204" pitchFamily="34" charset="-122"/>
                <a:ea typeface="微软雅黑" panose="020B0503020204020204" pitchFamily="34" charset="-122"/>
              </a:rPr>
              <a:t>，获得了快速随机访问元素的功能；</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ArrayList</a:t>
            </a:r>
            <a:r>
              <a:rPr lang="zh-CN" altLang="en-US" sz="2000" dirty="0">
                <a:solidFill>
                  <a:srgbClr val="00417C"/>
                </a:solidFill>
                <a:latin typeface="微软雅黑" panose="020B0503020204020204" pitchFamily="34" charset="-122"/>
                <a:ea typeface="微软雅黑" panose="020B0503020204020204" pitchFamily="34" charset="-122"/>
              </a:rPr>
              <a:t>实现</a:t>
            </a:r>
            <a:r>
              <a:rPr lang="en-US" altLang="zh-CN" sz="2000" dirty="0">
                <a:solidFill>
                  <a:srgbClr val="00417C"/>
                </a:solidFill>
                <a:latin typeface="微软雅黑" panose="020B0503020204020204" pitchFamily="34" charset="-122"/>
                <a:ea typeface="微软雅黑" panose="020B0503020204020204" pitchFamily="34" charset="-122"/>
              </a:rPr>
              <a:t>Cloneable</a:t>
            </a:r>
            <a:r>
              <a:rPr lang="zh-CN" altLang="en-US" sz="2000" dirty="0">
                <a:solidFill>
                  <a:srgbClr val="00417C"/>
                </a:solidFill>
                <a:latin typeface="微软雅黑" panose="020B0503020204020204" pitchFamily="34" charset="-122"/>
                <a:ea typeface="微软雅黑" panose="020B0503020204020204" pitchFamily="34" charset="-122"/>
              </a:rPr>
              <a:t>，得到了</a:t>
            </a:r>
            <a:r>
              <a:rPr lang="en-US" altLang="zh-CN" sz="2000" dirty="0">
                <a:solidFill>
                  <a:srgbClr val="00417C"/>
                </a:solidFill>
                <a:latin typeface="微软雅黑" panose="020B0503020204020204" pitchFamily="34" charset="-122"/>
                <a:ea typeface="微软雅黑" panose="020B0503020204020204" pitchFamily="34" charset="-122"/>
              </a:rPr>
              <a:t>clone()</a:t>
            </a:r>
            <a:r>
              <a:rPr lang="zh-CN" altLang="en-US" sz="2000" dirty="0">
                <a:solidFill>
                  <a:srgbClr val="00417C"/>
                </a:solidFill>
                <a:latin typeface="微软雅黑" panose="020B0503020204020204" pitchFamily="34" charset="-122"/>
                <a:ea typeface="微软雅黑" panose="020B0503020204020204" pitchFamily="34" charset="-122"/>
              </a:rPr>
              <a:t>方法，可实现克隆功能；</a:t>
            </a:r>
          </a:p>
          <a:p>
            <a:pPr marL="342900" indent="15875">
              <a:lnSpc>
                <a:spcPct val="150000"/>
              </a:lnSpc>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ArrayList</a:t>
            </a:r>
            <a:r>
              <a:rPr lang="zh-CN" altLang="en-US" sz="2000" dirty="0">
                <a:solidFill>
                  <a:srgbClr val="00417C"/>
                </a:solidFill>
                <a:latin typeface="微软雅黑" panose="020B0503020204020204" pitchFamily="34" charset="-122"/>
                <a:ea typeface="微软雅黑" panose="020B0503020204020204" pitchFamily="34" charset="-122"/>
              </a:rPr>
              <a:t>实现</a:t>
            </a:r>
            <a:r>
              <a:rPr lang="en-US" altLang="zh-CN" sz="2000" dirty="0">
                <a:solidFill>
                  <a:srgbClr val="00417C"/>
                </a:solidFill>
                <a:latin typeface="微软雅黑" panose="020B0503020204020204" pitchFamily="34" charset="-122"/>
                <a:ea typeface="微软雅黑" panose="020B0503020204020204" pitchFamily="34" charset="-122"/>
              </a:rPr>
              <a:t>Serializable</a:t>
            </a:r>
            <a:r>
              <a:rPr lang="zh-CN" altLang="en-US" sz="2000" dirty="0">
                <a:solidFill>
                  <a:srgbClr val="00417C"/>
                </a:solidFill>
                <a:latin typeface="微软雅黑" panose="020B0503020204020204" pitchFamily="34" charset="-122"/>
                <a:ea typeface="微软雅黑" panose="020B0503020204020204" pitchFamily="34" charset="-122"/>
              </a:rPr>
              <a:t>，可以被序列化。</a:t>
            </a:r>
          </a:p>
        </p:txBody>
      </p:sp>
    </p:spTree>
    <p:extLst>
      <p:ext uri="{BB962C8B-B14F-4D97-AF65-F5344CB8AC3E}">
        <p14:creationId xmlns:p14="http://schemas.microsoft.com/office/powerpoint/2010/main" val="352684254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581057"/>
          </a:xfrm>
          <a:prstGeom prst="rect">
            <a:avLst/>
          </a:prstGeom>
          <a:noFill/>
        </p:spPr>
        <p:txBody>
          <a:bodyPr wrap="square">
            <a:spAutoFit/>
          </a:bodyPr>
          <a:lstStyle/>
          <a:p>
            <a:pPr marL="342900" indent="-342900">
              <a:lnSpc>
                <a:spcPct val="150000"/>
              </a:lnSpc>
              <a:spcAft>
                <a:spcPts val="12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ArrayList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类构造函数</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5254F57E-90D0-4834-8EFB-3C0529BA81ED}"/>
              </a:ext>
            </a:extLst>
          </p:cNvPr>
          <p:cNvGraphicFramePr>
            <a:graphicFrameLocks noGrp="1"/>
          </p:cNvGraphicFramePr>
          <p:nvPr>
            <p:extLst>
              <p:ext uri="{D42A27DB-BD31-4B8C-83A1-F6EECF244321}">
                <p14:modId xmlns:p14="http://schemas.microsoft.com/office/powerpoint/2010/main" val="2730530991"/>
              </p:ext>
            </p:extLst>
          </p:nvPr>
        </p:nvGraphicFramePr>
        <p:xfrm>
          <a:off x="683568" y="2867417"/>
          <a:ext cx="8208912" cy="2505799"/>
        </p:xfrm>
        <a:graphic>
          <a:graphicData uri="http://schemas.openxmlformats.org/drawingml/2006/table">
            <a:tbl>
              <a:tblPr firstRow="1" bandRow="1">
                <a:tableStyleId>{5C22544A-7EE6-4342-B048-85BDC9FD1C3A}</a:tableStyleId>
              </a:tblPr>
              <a:tblGrid>
                <a:gridCol w="710387">
                  <a:extLst>
                    <a:ext uri="{9D8B030D-6E8A-4147-A177-3AD203B41FA5}">
                      <a16:colId xmlns:a16="http://schemas.microsoft.com/office/drawing/2014/main" val="2110480793"/>
                    </a:ext>
                  </a:extLst>
                </a:gridCol>
                <a:gridCol w="3850119">
                  <a:extLst>
                    <a:ext uri="{9D8B030D-6E8A-4147-A177-3AD203B41FA5}">
                      <a16:colId xmlns:a16="http://schemas.microsoft.com/office/drawing/2014/main" val="16672474"/>
                    </a:ext>
                  </a:extLst>
                </a:gridCol>
                <a:gridCol w="3648406">
                  <a:extLst>
                    <a:ext uri="{9D8B030D-6E8A-4147-A177-3AD203B41FA5}">
                      <a16:colId xmlns:a16="http://schemas.microsoft.com/office/drawing/2014/main" val="2641128759"/>
                    </a:ext>
                  </a:extLst>
                </a:gridCol>
              </a:tblGrid>
              <a:tr h="510062">
                <a:tc>
                  <a:txBody>
                    <a:bodyPr/>
                    <a:lstStyle/>
                    <a:p>
                      <a:pPr algn="ctr"/>
                      <a:r>
                        <a:rPr lang="zh-CN" sz="1800" kern="100" dirty="0">
                          <a:effectLst/>
                          <a:latin typeface="微软雅黑" panose="020B0503020204020204" pitchFamily="34" charset="-122"/>
                          <a:ea typeface="微软雅黑" panose="020B0503020204020204" pitchFamily="34" charset="-122"/>
                        </a:rPr>
                        <a:t>序号</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800" kern="100" dirty="0">
                          <a:effectLst/>
                          <a:latin typeface="微软雅黑" panose="020B0503020204020204" pitchFamily="34" charset="-122"/>
                          <a:ea typeface="微软雅黑" panose="020B0503020204020204" pitchFamily="34" charset="-122"/>
                        </a:rPr>
                        <a:t>方法</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800" kern="100" dirty="0">
                          <a:effectLst/>
                          <a:latin typeface="微软雅黑" panose="020B0503020204020204" pitchFamily="34" charset="-122"/>
                          <a:ea typeface="微软雅黑" panose="020B0503020204020204" pitchFamily="34" charset="-122"/>
                        </a:rPr>
                        <a:t>功能描述</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512455931"/>
                  </a:ext>
                </a:extLst>
              </a:tr>
              <a:tr h="510062">
                <a:tc>
                  <a:txBody>
                    <a:bodyPr/>
                    <a:lstStyle/>
                    <a:p>
                      <a:pPr algn="ctr"/>
                      <a:r>
                        <a:rPr lang="en-US" sz="1600" kern="100" dirty="0">
                          <a:solidFill>
                            <a:schemeClr val="tx1"/>
                          </a:solidFill>
                          <a:effectLst/>
                          <a:latin typeface="Times New Roman" panose="02020603050405020304" pitchFamily="18" charset="0"/>
                          <a:cs typeface="Times New Roman" panose="02020603050405020304" pitchFamily="18" charset="0"/>
                        </a:rPr>
                        <a:t>1</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600" b="0" kern="1200" dirty="0">
                          <a:solidFill>
                            <a:schemeClr val="tx1"/>
                          </a:solidFill>
                          <a:latin typeface="Times New Roman" panose="02020603050405020304" pitchFamily="18" charset="0"/>
                          <a:ea typeface="宋体" charset="-122"/>
                          <a:cs typeface="Times New Roman" panose="02020603050405020304" pitchFamily="18" charset="0"/>
                        </a:rPr>
                        <a:t>public Array</a:t>
                      </a:r>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L</a:t>
                      </a:r>
                      <a:r>
                        <a:rPr lang="en-US" sz="1600" b="0" kern="1200" dirty="0">
                          <a:solidFill>
                            <a:schemeClr val="tx1"/>
                          </a:solidFill>
                          <a:latin typeface="Times New Roman" panose="02020603050405020304" pitchFamily="18" charset="0"/>
                          <a:ea typeface="宋体" charset="-122"/>
                          <a:cs typeface="Times New Roman" panose="02020603050405020304" pitchFamily="18" charset="0"/>
                        </a:rPr>
                        <a:t>ist() </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构造一个空</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ArrayList</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对象</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70294622"/>
                  </a:ext>
                </a:extLst>
              </a:tr>
              <a:tr h="713655">
                <a:tc>
                  <a:txBody>
                    <a:bodyPr/>
                    <a:lstStyle/>
                    <a:p>
                      <a:pPr algn="ctr"/>
                      <a:r>
                        <a:rPr lang="en-US" sz="1600" kern="100" dirty="0">
                          <a:solidFill>
                            <a:schemeClr val="tx1"/>
                          </a:solidFill>
                          <a:effectLst/>
                          <a:latin typeface="Times New Roman" panose="02020603050405020304" pitchFamily="18" charset="0"/>
                          <a:cs typeface="Times New Roman" panose="02020603050405020304" pitchFamily="18" charset="0"/>
                        </a:rPr>
                        <a:t>2</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public </a:t>
                      </a:r>
                      <a:r>
                        <a:rPr lang="fr-FR" sz="1600" b="0" kern="1200" dirty="0">
                          <a:solidFill>
                            <a:schemeClr val="tx1"/>
                          </a:solidFill>
                          <a:latin typeface="Times New Roman" panose="02020603050405020304" pitchFamily="18" charset="0"/>
                          <a:ea typeface="宋体" charset="-122"/>
                          <a:cs typeface="Times New Roman" panose="02020603050405020304" pitchFamily="18" charset="0"/>
                        </a:rPr>
                        <a:t>ArrayList(Collection&lt;? extends E&gt; c)</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构造一个包含指定类型元素集合的链表</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875463389"/>
                  </a:ext>
                </a:extLst>
              </a:tr>
              <a:tr h="772020">
                <a:tc>
                  <a:txBody>
                    <a:bodyPr/>
                    <a:lstStyle/>
                    <a:p>
                      <a:pPr algn="ctr"/>
                      <a:r>
                        <a:rPr lang="en-US" sz="1600" kern="100" dirty="0">
                          <a:solidFill>
                            <a:schemeClr val="tx1"/>
                          </a:solidFill>
                          <a:effectLst/>
                          <a:latin typeface="Times New Roman" panose="02020603050405020304" pitchFamily="18" charset="0"/>
                          <a:cs typeface="Times New Roman" panose="02020603050405020304" pitchFamily="18" charset="0"/>
                        </a:rPr>
                        <a:t>3</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public </a:t>
                      </a:r>
                      <a:r>
                        <a:rPr lang="en-US" sz="1600" b="0" kern="1200" dirty="0">
                          <a:solidFill>
                            <a:schemeClr val="tx1"/>
                          </a:solidFill>
                          <a:latin typeface="Times New Roman" panose="02020603050405020304" pitchFamily="18" charset="0"/>
                          <a:ea typeface="宋体" charset="-122"/>
                          <a:cs typeface="Times New Roman" panose="02020603050405020304" pitchFamily="18" charset="0"/>
                        </a:rPr>
                        <a:t>ArrayList(int </a:t>
                      </a:r>
                      <a:r>
                        <a:rPr lang="en-US" sz="1600" b="0" kern="1200" dirty="0" err="1">
                          <a:solidFill>
                            <a:schemeClr val="tx1"/>
                          </a:solidFill>
                          <a:latin typeface="Times New Roman" panose="02020603050405020304" pitchFamily="18" charset="0"/>
                          <a:ea typeface="宋体" charset="-122"/>
                          <a:cs typeface="Times New Roman" panose="02020603050405020304" pitchFamily="18" charset="0"/>
                        </a:rPr>
                        <a:t>initialCapacity</a:t>
                      </a:r>
                      <a:r>
                        <a:rPr lang="en-US" sz="1600" b="0" kern="1200" dirty="0">
                          <a:solidFill>
                            <a:schemeClr val="tx1"/>
                          </a:solidFill>
                          <a:latin typeface="Times New Roman" panose="02020603050405020304" pitchFamily="18" charset="0"/>
                          <a:ea typeface="宋体" charset="-122"/>
                          <a:cs typeface="Times New Roman" panose="02020603050405020304" pitchFamily="18" charset="0"/>
                        </a:rPr>
                        <a:t>)</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构造一个指定大小但内容为空的链表</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326979171"/>
                  </a:ext>
                </a:extLst>
              </a:tr>
            </a:tbl>
          </a:graphicData>
        </a:graphic>
      </p:graphicFrame>
    </p:spTree>
    <p:extLst>
      <p:ext uri="{BB962C8B-B14F-4D97-AF65-F5344CB8AC3E}">
        <p14:creationId xmlns:p14="http://schemas.microsoft.com/office/powerpoint/2010/main" val="113697881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85870"/>
            <a:ext cx="7526122" cy="4843129"/>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7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700"/>
              </a:lnSpc>
            </a:pPr>
            <a:endParaRPr lang="en-US" altLang="zh-CN" sz="1400" dirty="0">
              <a:solidFill>
                <a:srgbClr val="080577"/>
              </a:solidFill>
              <a:latin typeface="Source Code Pro"/>
            </a:endParaRPr>
          </a:p>
          <a:p>
            <a:pPr>
              <a:lnSpc>
                <a:spcPts val="1700"/>
              </a:lnSpc>
            </a:pPr>
            <a:r>
              <a:rPr lang="en-US" altLang="zh-CN" sz="1400" dirty="0">
                <a:solidFill>
                  <a:srgbClr val="080577"/>
                </a:solidFill>
                <a:latin typeface="Source Code Pro"/>
              </a:rPr>
              <a:t>public class ArrayListDemo1 {</a:t>
            </a:r>
          </a:p>
          <a:p>
            <a:pPr>
              <a:lnSpc>
                <a:spcPts val="17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700"/>
              </a:lnSpc>
            </a:pPr>
            <a:r>
              <a:rPr lang="en-US" altLang="zh-CN" sz="1400" dirty="0">
                <a:solidFill>
                  <a:srgbClr val="080577"/>
                </a:solidFill>
                <a:latin typeface="Source Code Pro"/>
              </a:rPr>
              <a:t>      ArrayList al = new ArrayList();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("size is: " + </a:t>
            </a:r>
            <a:r>
              <a:rPr lang="en-US" altLang="zh-CN" sz="1400" dirty="0" err="1">
                <a:solidFill>
                  <a:srgbClr val="080577"/>
                </a:solidFill>
                <a:latin typeface="Source Code Pro"/>
              </a:rPr>
              <a:t>al.size</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arraylist</a:t>
            </a:r>
            <a:r>
              <a:rPr lang="en-US" altLang="zh-CN" sz="1400" dirty="0">
                <a:solidFill>
                  <a:srgbClr val="080577"/>
                </a:solidFill>
                <a:latin typeface="Source Code Pro"/>
              </a:rPr>
              <a:t> is: " + al);</a:t>
            </a:r>
          </a:p>
          <a:p>
            <a:pPr>
              <a:lnSpc>
                <a:spcPts val="1700"/>
              </a:lnSpc>
            </a:pPr>
            <a:endParaRPr lang="en-US" altLang="zh-CN" sz="1400" dirty="0">
              <a:solidFill>
                <a:srgbClr val="080577"/>
              </a:solidFill>
              <a:latin typeface="Source Code Pro"/>
            </a:endParaRPr>
          </a:p>
          <a:p>
            <a:pPr>
              <a:lnSpc>
                <a:spcPts val="1700"/>
              </a:lnSpc>
            </a:pPr>
            <a:r>
              <a:rPr lang="en-US" altLang="zh-CN" sz="1400" dirty="0">
                <a:solidFill>
                  <a:srgbClr val="080577"/>
                </a:solidFill>
                <a:latin typeface="Source Code Pro"/>
              </a:rPr>
              <a:t>      ArrayList&lt;Integer&gt; al1 = new ArrayList&lt;Integer&gt;(6);</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("size is:" + al1.size());</a:t>
            </a:r>
          </a:p>
          <a:p>
            <a:pPr>
              <a:lnSpc>
                <a:spcPts val="17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=0;i&lt;20;i++){ al1.add(</a:t>
            </a:r>
            <a:r>
              <a:rPr lang="en-US" altLang="zh-CN" sz="1400" dirty="0" err="1">
                <a:solidFill>
                  <a:srgbClr val="080577"/>
                </a:solidFill>
                <a:latin typeface="Source Code Pro"/>
              </a:rPr>
              <a:t>i</a:t>
            </a: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("now, size is: " + al1.size());</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("now, </a:t>
            </a:r>
            <a:r>
              <a:rPr lang="en-US" altLang="zh-CN" sz="1400" dirty="0" err="1">
                <a:solidFill>
                  <a:srgbClr val="080577"/>
                </a:solidFill>
                <a:latin typeface="Source Code Pro"/>
              </a:rPr>
              <a:t>arraylist</a:t>
            </a:r>
            <a:r>
              <a:rPr lang="en-US" altLang="zh-CN" sz="1400" dirty="0">
                <a:solidFill>
                  <a:srgbClr val="080577"/>
                </a:solidFill>
                <a:latin typeface="Source Code Pro"/>
              </a:rPr>
              <a:t> is " + al1);</a:t>
            </a:r>
          </a:p>
          <a:p>
            <a:pPr>
              <a:lnSpc>
                <a:spcPts val="1700"/>
              </a:lnSpc>
            </a:pPr>
            <a:endParaRPr lang="en-US" altLang="zh-CN" sz="1400" dirty="0">
              <a:solidFill>
                <a:srgbClr val="080577"/>
              </a:solidFill>
              <a:latin typeface="Source Code Pro"/>
            </a:endParaRPr>
          </a:p>
          <a:p>
            <a:pPr>
              <a:lnSpc>
                <a:spcPts val="1700"/>
              </a:lnSpc>
            </a:pPr>
            <a:r>
              <a:rPr lang="en-US" altLang="zh-CN" sz="1400" dirty="0">
                <a:solidFill>
                  <a:srgbClr val="080577"/>
                </a:solidFill>
                <a:latin typeface="Source Code Pro"/>
              </a:rPr>
              <a:t>      Collection&lt;Integer&gt; c = new ArrayList&lt;Integer&gt;();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c.add</a:t>
            </a:r>
            <a:r>
              <a:rPr lang="en-US" altLang="zh-CN" sz="1400" dirty="0">
                <a:solidFill>
                  <a:srgbClr val="080577"/>
                </a:solidFill>
                <a:latin typeface="Source Code Pro"/>
              </a:rPr>
              <a:t>(1);</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c.add</a:t>
            </a:r>
            <a:r>
              <a:rPr lang="en-US" altLang="zh-CN" sz="1400" dirty="0">
                <a:solidFill>
                  <a:srgbClr val="080577"/>
                </a:solidFill>
                <a:latin typeface="Source Code Pro"/>
              </a:rPr>
              <a:t>(3);     </a:t>
            </a:r>
          </a:p>
          <a:p>
            <a:pPr>
              <a:lnSpc>
                <a:spcPts val="1700"/>
              </a:lnSpc>
            </a:pPr>
            <a:r>
              <a:rPr lang="en-US" altLang="zh-CN" sz="1400" dirty="0">
                <a:solidFill>
                  <a:srgbClr val="080577"/>
                </a:solidFill>
                <a:latin typeface="Source Code Pro"/>
              </a:rPr>
              <a:t>      ArrayList&lt;Integer&gt; al2 = new ArrayList&lt;Integer&gt;(c);</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("new </a:t>
            </a:r>
            <a:r>
              <a:rPr lang="en-US" altLang="zh-CN" sz="1400" dirty="0" err="1">
                <a:solidFill>
                  <a:srgbClr val="080577"/>
                </a:solidFill>
                <a:latin typeface="Source Code Pro"/>
              </a:rPr>
              <a:t>arraylist</a:t>
            </a:r>
            <a:r>
              <a:rPr lang="en-US" altLang="zh-CN" sz="1400" dirty="0">
                <a:solidFill>
                  <a:srgbClr val="080577"/>
                </a:solidFill>
                <a:latin typeface="Source Code Pro"/>
              </a:rPr>
              <a:t> is: " + al2); </a:t>
            </a:r>
          </a:p>
          <a:p>
            <a:pPr>
              <a:lnSpc>
                <a:spcPts val="1700"/>
              </a:lnSpc>
            </a:pP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a:t>
            </a:r>
          </a:p>
        </p:txBody>
      </p:sp>
      <p:sp>
        <p:nvSpPr>
          <p:cNvPr id="25" name="思想气泡: 云 24">
            <a:extLst>
              <a:ext uri="{FF2B5EF4-FFF2-40B4-BE49-F238E27FC236}">
                <a16:creationId xmlns:a16="http://schemas.microsoft.com/office/drawing/2014/main" id="{2E1F1A57-E01C-469E-98AE-451B4F7DD5A1}"/>
              </a:ext>
            </a:extLst>
          </p:cNvPr>
          <p:cNvSpPr/>
          <p:nvPr/>
        </p:nvSpPr>
        <p:spPr>
          <a:xfrm>
            <a:off x="5959235" y="613853"/>
            <a:ext cx="3016181" cy="1540319"/>
          </a:xfrm>
          <a:prstGeom prst="cloudCallout">
            <a:avLst>
              <a:gd name="adj1" fmla="val -41605"/>
              <a:gd name="adj2" fmla="val 70901"/>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1600" b="1" dirty="0">
                <a:solidFill>
                  <a:schemeClr val="tx1"/>
                </a:solidFill>
                <a:latin typeface="华文仿宋" panose="02010600040101010101" pitchFamily="2" charset="-122"/>
                <a:ea typeface="华文仿宋" panose="02010600040101010101" pitchFamily="2" charset="-122"/>
              </a:rPr>
              <a:t>ArrayList</a:t>
            </a:r>
            <a:r>
              <a:rPr lang="zh-CN" altLang="en-US" sz="1600" b="1" dirty="0">
                <a:solidFill>
                  <a:schemeClr val="tx1"/>
                </a:solidFill>
                <a:latin typeface="华文仿宋" panose="02010600040101010101" pitchFamily="2" charset="-122"/>
                <a:ea typeface="华文仿宋" panose="02010600040101010101" pitchFamily="2" charset="-122"/>
              </a:rPr>
              <a:t>的长度会随着实际元素的个数动态变化，那么，</a:t>
            </a:r>
            <a:r>
              <a:rPr lang="en-US" altLang="zh-CN" sz="1600" b="1" dirty="0">
                <a:solidFill>
                  <a:schemeClr val="tx1"/>
                </a:solidFill>
                <a:latin typeface="华文仿宋" panose="02010600040101010101" pitchFamily="2" charset="-122"/>
                <a:ea typeface="华文仿宋" panose="02010600040101010101" pitchFamily="2" charset="-122"/>
              </a:rPr>
              <a:t>ArrayList</a:t>
            </a:r>
            <a:r>
              <a:rPr lang="zh-CN" altLang="en-US" sz="1600" b="1" dirty="0">
                <a:solidFill>
                  <a:schemeClr val="tx1"/>
                </a:solidFill>
                <a:latin typeface="华文仿宋" panose="02010600040101010101" pitchFamily="2" charset="-122"/>
                <a:ea typeface="华文仿宋" panose="02010600040101010101" pitchFamily="2" charset="-122"/>
              </a:rPr>
              <a:t>的容量呢？</a:t>
            </a:r>
          </a:p>
        </p:txBody>
      </p:sp>
      <p:pic>
        <p:nvPicPr>
          <p:cNvPr id="20" name="图片 19">
            <a:extLst>
              <a:ext uri="{FF2B5EF4-FFF2-40B4-BE49-F238E27FC236}">
                <a16:creationId xmlns:a16="http://schemas.microsoft.com/office/drawing/2014/main" id="{F33DCFD8-56A3-424A-AF8F-8368A612D8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4797153"/>
            <a:ext cx="7526122" cy="2008154"/>
          </a:xfrm>
          <a:prstGeom prst="rect">
            <a:avLst/>
          </a:prstGeom>
        </p:spPr>
      </p:pic>
      <p:sp>
        <p:nvSpPr>
          <p:cNvPr id="21" name="椭圆 20">
            <a:extLst>
              <a:ext uri="{FF2B5EF4-FFF2-40B4-BE49-F238E27FC236}">
                <a16:creationId xmlns:a16="http://schemas.microsoft.com/office/drawing/2014/main" id="{62A16F3C-017D-47AF-97B3-317E03CBE808}"/>
              </a:ext>
            </a:extLst>
          </p:cNvPr>
          <p:cNvSpPr/>
          <p:nvPr/>
        </p:nvSpPr>
        <p:spPr>
          <a:xfrm>
            <a:off x="7236296" y="3717032"/>
            <a:ext cx="28803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utoShape 21">
            <a:extLst>
              <a:ext uri="{FF2B5EF4-FFF2-40B4-BE49-F238E27FC236}">
                <a16:creationId xmlns:a16="http://schemas.microsoft.com/office/drawing/2014/main" id="{58D5B841-1EBA-47BB-BB2B-95942204A3E5}"/>
              </a:ext>
            </a:extLst>
          </p:cNvPr>
          <p:cNvSpPr>
            <a:spLocks noChangeArrowheads="1"/>
          </p:cNvSpPr>
          <p:nvPr/>
        </p:nvSpPr>
        <p:spPr bwMode="auto">
          <a:xfrm>
            <a:off x="7135080" y="3130166"/>
            <a:ext cx="1786607" cy="374571"/>
          </a:xfrm>
          <a:prstGeom prst="wedgeRoundRectCallout">
            <a:avLst>
              <a:gd name="adj1" fmla="val -40167"/>
              <a:gd name="adj2" fmla="val 106225"/>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600" b="1" dirty="0">
                <a:latin typeface="仿宋" panose="02010609060101010101" pitchFamily="49" charset="-122"/>
                <a:ea typeface="仿宋" panose="02010609060101010101" pitchFamily="49" charset="-122"/>
              </a:rPr>
              <a:t>指定初始容量为</a:t>
            </a:r>
            <a:r>
              <a:rPr lang="en-US" altLang="zh-CN" sz="1600" b="1" dirty="0">
                <a:latin typeface="仿宋" panose="02010609060101010101" pitchFamily="49" charset="-122"/>
                <a:ea typeface="仿宋" panose="02010609060101010101" pitchFamily="49" charset="-122"/>
              </a:rPr>
              <a:t>6</a:t>
            </a:r>
            <a:endParaRPr lang="zh-CN" altLang="en-US" sz="1600" b="1" dirty="0">
              <a:latin typeface="仿宋" panose="02010609060101010101" pitchFamily="49" charset="-122"/>
              <a:ea typeface="仿宋" panose="02010609060101010101" pitchFamily="49" charset="-122"/>
            </a:endParaRPr>
          </a:p>
        </p:txBody>
      </p:sp>
      <p:sp>
        <p:nvSpPr>
          <p:cNvPr id="32" name="AutoShape 21">
            <a:extLst>
              <a:ext uri="{FF2B5EF4-FFF2-40B4-BE49-F238E27FC236}">
                <a16:creationId xmlns:a16="http://schemas.microsoft.com/office/drawing/2014/main" id="{7C7ECE90-E2FD-44F2-B404-470E2934D55B}"/>
              </a:ext>
            </a:extLst>
          </p:cNvPr>
          <p:cNvSpPr>
            <a:spLocks noChangeArrowheads="1"/>
          </p:cNvSpPr>
          <p:nvPr/>
        </p:nvSpPr>
        <p:spPr bwMode="auto">
          <a:xfrm>
            <a:off x="241962" y="4597831"/>
            <a:ext cx="1424294" cy="919401"/>
          </a:xfrm>
          <a:prstGeom prst="wedgeRoundRectCallout">
            <a:avLst>
              <a:gd name="adj1" fmla="val 26533"/>
              <a:gd name="adj2" fmla="val 99972"/>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en-US" altLang="zh-CN" sz="1600" b="1" dirty="0" err="1">
                <a:latin typeface="仿宋" panose="02010609060101010101" pitchFamily="49" charset="-122"/>
                <a:ea typeface="仿宋" panose="02010609060101010101" pitchFamily="49" charset="-122"/>
              </a:rPr>
              <a:t>ArryList</a:t>
            </a:r>
            <a:r>
              <a:rPr lang="zh-CN" altLang="en-US" sz="1600" b="1" dirty="0">
                <a:latin typeface="仿宋" panose="02010609060101010101" pitchFamily="49" charset="-122"/>
                <a:ea typeface="仿宋" panose="02010609060101010101" pitchFamily="49" charset="-122"/>
              </a:rPr>
              <a:t>中的元素个数增加到了</a:t>
            </a:r>
            <a:r>
              <a:rPr lang="en-US" altLang="zh-CN" sz="1600" b="1" dirty="0">
                <a:latin typeface="仿宋" panose="02010609060101010101" pitchFamily="49" charset="-122"/>
                <a:ea typeface="仿宋" panose="02010609060101010101" pitchFamily="49" charset="-122"/>
              </a:rPr>
              <a:t>20</a:t>
            </a:r>
            <a:endParaRPr lang="zh-CN" altLang="en-US" sz="1600" b="1" dirty="0">
              <a:latin typeface="仿宋" panose="02010609060101010101" pitchFamily="49" charset="-122"/>
              <a:ea typeface="仿宋" panose="02010609060101010101" pitchFamily="49" charset="-122"/>
            </a:endParaRPr>
          </a:p>
        </p:txBody>
      </p:sp>
      <p:sp>
        <p:nvSpPr>
          <p:cNvPr id="23" name="矩形 22">
            <a:extLst>
              <a:ext uri="{FF2B5EF4-FFF2-40B4-BE49-F238E27FC236}">
                <a16:creationId xmlns:a16="http://schemas.microsoft.com/office/drawing/2014/main" id="{F0C362D3-9674-4C12-8CE0-B262C1E4A32F}"/>
              </a:ext>
            </a:extLst>
          </p:cNvPr>
          <p:cNvSpPr/>
          <p:nvPr/>
        </p:nvSpPr>
        <p:spPr>
          <a:xfrm>
            <a:off x="1385119" y="5932388"/>
            <a:ext cx="7435353" cy="46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784767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animBg="1"/>
      <p:bldP spid="31" grpId="0" animBg="1"/>
      <p:bldP spid="3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815813"/>
            <a:ext cx="7526122" cy="5069571"/>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7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java.lang.reflect.Field</a:t>
            </a:r>
            <a:r>
              <a:rPr lang="en-US" altLang="zh-CN" sz="1400" dirty="0">
                <a:solidFill>
                  <a:srgbClr val="080577"/>
                </a:solidFill>
                <a:latin typeface="Source Code Pro"/>
              </a:rPr>
              <a:t>;</a:t>
            </a:r>
          </a:p>
          <a:p>
            <a:pPr>
              <a:lnSpc>
                <a:spcPts val="1700"/>
              </a:lnSpc>
            </a:pPr>
            <a:endParaRPr lang="en-US" altLang="zh-CN" sz="1400" dirty="0">
              <a:solidFill>
                <a:srgbClr val="080577"/>
              </a:solidFill>
              <a:latin typeface="Source Code Pro"/>
            </a:endParaRPr>
          </a:p>
          <a:p>
            <a:pPr>
              <a:lnSpc>
                <a:spcPts val="1700"/>
              </a:lnSpc>
            </a:pPr>
            <a:r>
              <a:rPr lang="en-US" altLang="zh-CN" sz="1400" dirty="0">
                <a:solidFill>
                  <a:srgbClr val="080577"/>
                </a:solidFill>
                <a:latin typeface="Source Code Pro"/>
              </a:rPr>
              <a:t>public class ArrayListDemo2 {</a:t>
            </a:r>
          </a:p>
          <a:p>
            <a:pPr>
              <a:lnSpc>
                <a:spcPts val="1700"/>
              </a:lnSpc>
            </a:pPr>
            <a:r>
              <a:rPr lang="en-US" altLang="zh-CN" sz="1400" dirty="0">
                <a:solidFill>
                  <a:srgbClr val="080577"/>
                </a:solidFill>
                <a:latin typeface="Source Code Pro"/>
              </a:rPr>
              <a:t>  public static int </a:t>
            </a:r>
            <a:r>
              <a:rPr lang="en-US" altLang="zh-CN" sz="1400" dirty="0" err="1">
                <a:solidFill>
                  <a:srgbClr val="080577"/>
                </a:solidFill>
                <a:latin typeface="Source Code Pro"/>
              </a:rPr>
              <a:t>getCapacity</a:t>
            </a:r>
            <a:r>
              <a:rPr lang="en-US" altLang="zh-CN" sz="1400" dirty="0">
                <a:solidFill>
                  <a:srgbClr val="080577"/>
                </a:solidFill>
                <a:latin typeface="Source Code Pro"/>
              </a:rPr>
              <a:t>(ArrayList&lt;?&gt; </a:t>
            </a:r>
            <a:r>
              <a:rPr lang="en-US" altLang="zh-CN" sz="1400" dirty="0" err="1">
                <a:solidFill>
                  <a:srgbClr val="080577"/>
                </a:solidFill>
                <a:latin typeface="Source Code Pro"/>
              </a:rPr>
              <a:t>arrayList</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Class&lt;ArrayList&gt; </a:t>
            </a:r>
            <a:r>
              <a:rPr lang="en-US" altLang="zh-CN" sz="1400" dirty="0" err="1">
                <a:solidFill>
                  <a:srgbClr val="080577"/>
                </a:solidFill>
                <a:latin typeface="Source Code Pro"/>
              </a:rPr>
              <a:t>arrayListClass</a:t>
            </a:r>
            <a:r>
              <a:rPr lang="en-US" altLang="zh-CN" sz="1400" dirty="0">
                <a:solidFill>
                  <a:srgbClr val="080577"/>
                </a:solidFill>
                <a:latin typeface="Source Code Pro"/>
              </a:rPr>
              <a:t> = </a:t>
            </a:r>
            <a:r>
              <a:rPr lang="en-US" altLang="zh-CN" sz="1400" dirty="0" err="1">
                <a:solidFill>
                  <a:srgbClr val="080577"/>
                </a:solidFill>
                <a:latin typeface="Source Code Pro"/>
              </a:rPr>
              <a:t>ArrayList.class</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try{</a:t>
            </a:r>
          </a:p>
          <a:p>
            <a:pPr>
              <a:lnSpc>
                <a:spcPts val="1700"/>
              </a:lnSpc>
            </a:pPr>
            <a:r>
              <a:rPr lang="en-US" altLang="zh-CN" sz="1400" dirty="0">
                <a:solidFill>
                  <a:srgbClr val="080577"/>
                </a:solidFill>
                <a:latin typeface="Source Code Pro"/>
              </a:rPr>
              <a:t>        Field </a:t>
            </a:r>
            <a:r>
              <a:rPr lang="en-US" altLang="zh-CN" sz="1400" dirty="0" err="1">
                <a:solidFill>
                  <a:srgbClr val="080577"/>
                </a:solidFill>
                <a:latin typeface="Source Code Pro"/>
              </a:rPr>
              <a:t>field</a:t>
            </a:r>
            <a:r>
              <a:rPr lang="en-US" altLang="zh-CN" sz="1400" dirty="0">
                <a:solidFill>
                  <a:srgbClr val="080577"/>
                </a:solidFill>
                <a:latin typeface="Source Code Pro"/>
              </a:rPr>
              <a:t> = </a:t>
            </a:r>
            <a:r>
              <a:rPr lang="en-US" altLang="zh-CN" sz="1400" dirty="0" err="1">
                <a:solidFill>
                  <a:srgbClr val="080577"/>
                </a:solidFill>
                <a:latin typeface="Source Code Pro"/>
              </a:rPr>
              <a:t>arrayListClass.getDeclaredField</a:t>
            </a:r>
            <a:r>
              <a:rPr lang="en-US" altLang="zh-CN" sz="1400" dirty="0">
                <a:solidFill>
                  <a:srgbClr val="080577"/>
                </a:solidFill>
                <a:latin typeface="Source Code Pro"/>
              </a:rPr>
              <a:t>("</a:t>
            </a:r>
            <a:r>
              <a:rPr lang="en-US" altLang="zh-CN" sz="1400" dirty="0" err="1">
                <a:solidFill>
                  <a:srgbClr val="080577"/>
                </a:solidFill>
                <a:latin typeface="Source Code Pro"/>
              </a:rPr>
              <a:t>elementData</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field.setAccessible</a:t>
            </a:r>
            <a:r>
              <a:rPr lang="en-US" altLang="zh-CN" sz="1400" dirty="0">
                <a:solidFill>
                  <a:srgbClr val="080577"/>
                </a:solidFill>
                <a:latin typeface="Source Code Pro"/>
              </a:rPr>
              <a:t>(true);</a:t>
            </a:r>
          </a:p>
          <a:p>
            <a:pPr>
              <a:lnSpc>
                <a:spcPts val="1700"/>
              </a:lnSpc>
            </a:pPr>
            <a:r>
              <a:rPr lang="en-US" altLang="zh-CN" sz="1400" dirty="0">
                <a:solidFill>
                  <a:srgbClr val="080577"/>
                </a:solidFill>
                <a:latin typeface="Source Code Pro"/>
              </a:rPr>
              <a:t>        Object[] objects = (Object[])</a:t>
            </a:r>
            <a:r>
              <a:rPr lang="en-US" altLang="zh-CN" sz="1400" dirty="0" err="1">
                <a:solidFill>
                  <a:srgbClr val="080577"/>
                </a:solidFill>
                <a:latin typeface="Source Code Pro"/>
              </a:rPr>
              <a:t>field.get</a:t>
            </a:r>
            <a:r>
              <a:rPr lang="en-US" altLang="zh-CN" sz="1400" dirty="0">
                <a:solidFill>
                  <a:srgbClr val="080577"/>
                </a:solidFill>
                <a:latin typeface="Source Code Pro"/>
              </a:rPr>
              <a:t>(</a:t>
            </a:r>
            <a:r>
              <a:rPr lang="en-US" altLang="zh-CN" sz="1400" dirty="0" err="1">
                <a:solidFill>
                  <a:srgbClr val="080577"/>
                </a:solidFill>
                <a:latin typeface="Source Code Pro"/>
              </a:rPr>
              <a:t>arrayList</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return </a:t>
            </a:r>
            <a:r>
              <a:rPr lang="en-US" altLang="zh-CN" sz="1400" dirty="0" err="1">
                <a:solidFill>
                  <a:srgbClr val="080577"/>
                </a:solidFill>
                <a:latin typeface="Source Code Pro"/>
              </a:rPr>
              <a:t>objects.length</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 catch (</a:t>
            </a:r>
            <a:r>
              <a:rPr lang="en-US" altLang="zh-CN" sz="1400" dirty="0" err="1">
                <a:solidFill>
                  <a:srgbClr val="080577"/>
                </a:solidFill>
                <a:latin typeface="Source Code Pro"/>
              </a:rPr>
              <a:t>NoSuchFieldException</a:t>
            </a:r>
            <a:r>
              <a:rPr lang="en-US" altLang="zh-CN" sz="1400" dirty="0">
                <a:solidFill>
                  <a:srgbClr val="080577"/>
                </a:solidFill>
                <a:latin typeface="Source Code Pro"/>
              </a:rPr>
              <a:t> e) {</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e.printStackTrace</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return -1;</a:t>
            </a:r>
          </a:p>
          <a:p>
            <a:pPr>
              <a:lnSpc>
                <a:spcPts val="1700"/>
              </a:lnSpc>
            </a:pPr>
            <a:r>
              <a:rPr lang="en-US" altLang="zh-CN" sz="1400" dirty="0">
                <a:solidFill>
                  <a:srgbClr val="080577"/>
                </a:solidFill>
                <a:latin typeface="Source Code Pro"/>
              </a:rPr>
              <a:t>    } catch (</a:t>
            </a:r>
            <a:r>
              <a:rPr lang="en-US" altLang="zh-CN" sz="1400" dirty="0" err="1">
                <a:solidFill>
                  <a:srgbClr val="080577"/>
                </a:solidFill>
                <a:latin typeface="Source Code Pro"/>
              </a:rPr>
              <a:t>IllegalAccessException</a:t>
            </a:r>
            <a:r>
              <a:rPr lang="en-US" altLang="zh-CN" sz="1400" dirty="0">
                <a:solidFill>
                  <a:srgbClr val="080577"/>
                </a:solidFill>
                <a:latin typeface="Source Code Pro"/>
              </a:rPr>
              <a:t> e) {</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e.printStackTrace</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return -1;</a:t>
            </a:r>
          </a:p>
          <a:p>
            <a:pPr>
              <a:lnSpc>
                <a:spcPts val="1700"/>
              </a:lnSpc>
            </a:pP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 ...  </a:t>
            </a:r>
          </a:p>
          <a:p>
            <a:pPr>
              <a:lnSpc>
                <a:spcPts val="1700"/>
              </a:lnSpc>
            </a:pPr>
            <a:r>
              <a:rPr lang="en-US" altLang="zh-CN" sz="1400" dirty="0">
                <a:solidFill>
                  <a:srgbClr val="080577"/>
                </a:solidFill>
                <a:latin typeface="Source Code Pro"/>
              </a:rPr>
              <a:t>}</a:t>
            </a:r>
          </a:p>
        </p:txBody>
      </p:sp>
    </p:spTree>
    <p:extLst>
      <p:ext uri="{BB962C8B-B14F-4D97-AF65-F5344CB8AC3E}">
        <p14:creationId xmlns:p14="http://schemas.microsoft.com/office/powerpoint/2010/main" val="166479401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16832"/>
            <a:ext cx="7526122" cy="4997708"/>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6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java.lang.reflect.Field</a:t>
            </a:r>
            <a:r>
              <a:rPr lang="en-US" altLang="zh-CN" sz="1400" dirty="0">
                <a:solidFill>
                  <a:srgbClr val="080577"/>
                </a:solidFill>
                <a:latin typeface="Source Code Pro"/>
              </a:rPr>
              <a:t>;</a:t>
            </a:r>
          </a:p>
          <a:p>
            <a:pPr>
              <a:lnSpc>
                <a:spcPts val="1600"/>
              </a:lnSpc>
            </a:pPr>
            <a:endParaRPr lang="en-US" altLang="zh-CN" sz="1400" dirty="0">
              <a:solidFill>
                <a:srgbClr val="080577"/>
              </a:solidFill>
              <a:latin typeface="Source Code Pro"/>
            </a:endParaRPr>
          </a:p>
          <a:p>
            <a:pPr>
              <a:lnSpc>
                <a:spcPts val="1600"/>
              </a:lnSpc>
            </a:pPr>
            <a:r>
              <a:rPr lang="en-US" altLang="zh-CN" sz="1400" dirty="0">
                <a:solidFill>
                  <a:srgbClr val="080577"/>
                </a:solidFill>
                <a:latin typeface="Source Code Pro"/>
              </a:rPr>
              <a:t>public class ArrayListDemo2 {</a:t>
            </a:r>
          </a:p>
          <a:p>
            <a:pPr>
              <a:lnSpc>
                <a:spcPts val="16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600"/>
              </a:lnSpc>
            </a:pPr>
            <a:r>
              <a:rPr lang="en-US" altLang="zh-CN" sz="1400" dirty="0">
                <a:solidFill>
                  <a:srgbClr val="080577"/>
                </a:solidFill>
                <a:latin typeface="Source Code Pro"/>
              </a:rPr>
              <a:t>      ArrayList&lt;String&gt; al = new ArrayList&lt;String&gt;();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("capacity is: " + </a:t>
            </a:r>
            <a:r>
              <a:rPr lang="en-US" altLang="zh-CN" sz="1400" dirty="0" err="1">
                <a:solidFill>
                  <a:srgbClr val="080577"/>
                </a:solidFill>
                <a:latin typeface="Source Code Pro"/>
              </a:rPr>
              <a:t>getCapacity</a:t>
            </a:r>
            <a:r>
              <a:rPr lang="en-US" altLang="zh-CN" sz="1400" dirty="0">
                <a:solidFill>
                  <a:srgbClr val="080577"/>
                </a:solidFill>
                <a:latin typeface="Source Code Pro"/>
              </a:rPr>
              <a:t>(al));</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("size is: " + </a:t>
            </a:r>
            <a:r>
              <a:rPr lang="en-US" altLang="zh-CN" sz="1400" dirty="0" err="1">
                <a:solidFill>
                  <a:srgbClr val="080577"/>
                </a:solidFill>
                <a:latin typeface="Source Code Pro"/>
              </a:rPr>
              <a:t>al.size</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al.add</a:t>
            </a:r>
            <a:r>
              <a:rPr lang="en-US" altLang="zh-CN" sz="1400" dirty="0">
                <a:solidFill>
                  <a:srgbClr val="080577"/>
                </a:solidFill>
                <a:latin typeface="Source Code Pro"/>
              </a:rPr>
              <a:t>("first");</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al.add</a:t>
            </a:r>
            <a:r>
              <a:rPr lang="en-US" altLang="zh-CN" sz="1400" dirty="0">
                <a:solidFill>
                  <a:srgbClr val="080577"/>
                </a:solidFill>
                <a:latin typeface="Source Code Pro"/>
              </a:rPr>
              <a:t>("second");</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("capacity is: " + </a:t>
            </a:r>
            <a:r>
              <a:rPr lang="en-US" altLang="zh-CN" sz="1400" dirty="0" err="1">
                <a:solidFill>
                  <a:srgbClr val="080577"/>
                </a:solidFill>
                <a:latin typeface="Source Code Pro"/>
              </a:rPr>
              <a:t>getCapacity</a:t>
            </a:r>
            <a:r>
              <a:rPr lang="en-US" altLang="zh-CN" sz="1400" dirty="0">
                <a:solidFill>
                  <a:srgbClr val="080577"/>
                </a:solidFill>
                <a:latin typeface="Source Code Pro"/>
              </a:rPr>
              <a:t>(al));</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("size is: " + </a:t>
            </a:r>
            <a:r>
              <a:rPr lang="en-US" altLang="zh-CN" sz="1400" dirty="0" err="1">
                <a:solidFill>
                  <a:srgbClr val="080577"/>
                </a:solidFill>
                <a:latin typeface="Source Code Pro"/>
              </a:rPr>
              <a:t>al.size</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("array is: " + al);</a:t>
            </a:r>
          </a:p>
          <a:p>
            <a:pPr>
              <a:lnSpc>
                <a:spcPts val="1600"/>
              </a:lnSpc>
            </a:pPr>
            <a:endParaRPr lang="en-US" altLang="zh-CN" sz="1400" dirty="0">
              <a:solidFill>
                <a:srgbClr val="080577"/>
              </a:solidFill>
              <a:latin typeface="Source Code Pro"/>
            </a:endParaRPr>
          </a:p>
          <a:p>
            <a:pPr>
              <a:lnSpc>
                <a:spcPts val="1600"/>
              </a:lnSpc>
            </a:pPr>
            <a:r>
              <a:rPr lang="en-US" altLang="zh-CN" sz="1400" dirty="0">
                <a:solidFill>
                  <a:srgbClr val="080577"/>
                </a:solidFill>
                <a:latin typeface="Source Code Pro"/>
              </a:rPr>
              <a:t>      ArrayList&lt;Integer&gt; al1 = new ArrayList&lt;Integer&gt;(6);</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("size is:" + al1.size());</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("capacity is: " + </a:t>
            </a:r>
            <a:r>
              <a:rPr lang="en-US" altLang="zh-CN" sz="1400" dirty="0" err="1">
                <a:solidFill>
                  <a:srgbClr val="080577"/>
                </a:solidFill>
                <a:latin typeface="Source Code Pro"/>
              </a:rPr>
              <a:t>getCapacity</a:t>
            </a:r>
            <a:r>
              <a:rPr lang="en-US" altLang="zh-CN" sz="1400" dirty="0">
                <a:solidFill>
                  <a:srgbClr val="080577"/>
                </a:solidFill>
                <a:latin typeface="Source Code Pro"/>
              </a:rPr>
              <a:t>(al1));</a:t>
            </a:r>
          </a:p>
          <a:p>
            <a:pPr>
              <a:lnSpc>
                <a:spcPts val="16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=0;i&lt;20;i++){</a:t>
            </a:r>
          </a:p>
          <a:p>
            <a:pPr>
              <a:lnSpc>
                <a:spcPts val="1600"/>
              </a:lnSpc>
            </a:pPr>
            <a:r>
              <a:rPr lang="en-US" altLang="zh-CN" sz="1400" dirty="0">
                <a:solidFill>
                  <a:srgbClr val="080577"/>
                </a:solidFill>
                <a:latin typeface="Source Code Pro"/>
              </a:rPr>
              <a:t>           al1.add(</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("now, size is: " + al1.size());</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("now, capacity is: " + </a:t>
            </a:r>
            <a:r>
              <a:rPr lang="en-US" altLang="zh-CN" sz="1400" dirty="0" err="1">
                <a:solidFill>
                  <a:srgbClr val="080577"/>
                </a:solidFill>
                <a:latin typeface="Source Code Pro"/>
              </a:rPr>
              <a:t>getCapacity</a:t>
            </a:r>
            <a:r>
              <a:rPr lang="en-US" altLang="zh-CN" sz="1400" dirty="0">
                <a:solidFill>
                  <a:srgbClr val="080577"/>
                </a:solidFill>
                <a:latin typeface="Source Code Pro"/>
              </a:rPr>
              <a:t>(al1));</a:t>
            </a:r>
          </a:p>
          <a:p>
            <a:pPr>
              <a:lnSpc>
                <a:spcPts val="1600"/>
              </a:lnSpc>
            </a:pPr>
            <a:r>
              <a:rPr lang="en-US" altLang="zh-CN" sz="1400" dirty="0">
                <a:solidFill>
                  <a:srgbClr val="080577"/>
                </a:solidFill>
                <a:latin typeface="Source Code Pro"/>
              </a:rPr>
              <a:t>}</a:t>
            </a:r>
          </a:p>
        </p:txBody>
      </p:sp>
      <p:sp>
        <p:nvSpPr>
          <p:cNvPr id="4" name="文本框 3">
            <a:extLst>
              <a:ext uri="{FF2B5EF4-FFF2-40B4-BE49-F238E27FC236}">
                <a16:creationId xmlns:a16="http://schemas.microsoft.com/office/drawing/2014/main" id="{E2FDD136-5A20-4D1D-B088-3B213B32B75D}"/>
              </a:ext>
            </a:extLst>
          </p:cNvPr>
          <p:cNvSpPr txBox="1"/>
          <p:nvPr/>
        </p:nvSpPr>
        <p:spPr>
          <a:xfrm>
            <a:off x="7956376" y="3220226"/>
            <a:ext cx="792088" cy="338554"/>
          </a:xfrm>
          <a:prstGeom prst="rect">
            <a:avLst/>
          </a:prstGeom>
          <a:noFill/>
        </p:spPr>
        <p:txBody>
          <a:bodyPr wrap="square" rtlCol="0">
            <a:spAutoFit/>
          </a:bodyPr>
          <a:lstStyle/>
          <a:p>
            <a:r>
              <a:rPr lang="en-US" altLang="zh-CN" sz="1600" b="1" dirty="0">
                <a:solidFill>
                  <a:srgbClr val="FF0000"/>
                </a:solidFill>
              </a:rPr>
              <a:t>0</a:t>
            </a:r>
            <a:endParaRPr lang="zh-CN" altLang="en-US" sz="1600" b="1" dirty="0">
              <a:solidFill>
                <a:srgbClr val="FF0000"/>
              </a:solidFill>
            </a:endParaRPr>
          </a:p>
        </p:txBody>
      </p:sp>
      <p:sp>
        <p:nvSpPr>
          <p:cNvPr id="7" name="文本框 6">
            <a:extLst>
              <a:ext uri="{FF2B5EF4-FFF2-40B4-BE49-F238E27FC236}">
                <a16:creationId xmlns:a16="http://schemas.microsoft.com/office/drawing/2014/main" id="{C2103CC2-570C-4836-8CC0-49FD00307BBA}"/>
              </a:ext>
            </a:extLst>
          </p:cNvPr>
          <p:cNvSpPr txBox="1"/>
          <p:nvPr/>
        </p:nvSpPr>
        <p:spPr>
          <a:xfrm>
            <a:off x="6939557" y="3429000"/>
            <a:ext cx="792088" cy="338554"/>
          </a:xfrm>
          <a:prstGeom prst="rect">
            <a:avLst/>
          </a:prstGeom>
          <a:noFill/>
        </p:spPr>
        <p:txBody>
          <a:bodyPr wrap="square" rtlCol="0">
            <a:spAutoFit/>
          </a:bodyPr>
          <a:lstStyle/>
          <a:p>
            <a:r>
              <a:rPr lang="en-US" altLang="zh-CN" sz="1600" b="1" dirty="0">
                <a:solidFill>
                  <a:srgbClr val="FF0000"/>
                </a:solidFill>
              </a:rPr>
              <a:t>0</a:t>
            </a:r>
            <a:endParaRPr lang="zh-CN" altLang="en-US" sz="1600" b="1" dirty="0">
              <a:solidFill>
                <a:srgbClr val="FF0000"/>
              </a:solidFill>
            </a:endParaRPr>
          </a:p>
        </p:txBody>
      </p:sp>
      <p:sp>
        <p:nvSpPr>
          <p:cNvPr id="8" name="文本框 7">
            <a:extLst>
              <a:ext uri="{FF2B5EF4-FFF2-40B4-BE49-F238E27FC236}">
                <a16:creationId xmlns:a16="http://schemas.microsoft.com/office/drawing/2014/main" id="{B777C9B0-F960-43AC-9E6E-985FFCFCB13B}"/>
              </a:ext>
            </a:extLst>
          </p:cNvPr>
          <p:cNvSpPr txBox="1"/>
          <p:nvPr/>
        </p:nvSpPr>
        <p:spPr>
          <a:xfrm>
            <a:off x="8051129" y="4026278"/>
            <a:ext cx="792088" cy="338554"/>
          </a:xfrm>
          <a:prstGeom prst="rect">
            <a:avLst/>
          </a:prstGeom>
          <a:noFill/>
        </p:spPr>
        <p:txBody>
          <a:bodyPr wrap="square" rtlCol="0">
            <a:spAutoFit/>
          </a:bodyPr>
          <a:lstStyle/>
          <a:p>
            <a:r>
              <a:rPr lang="en-US" altLang="zh-CN" sz="1600" b="1" dirty="0">
                <a:solidFill>
                  <a:srgbClr val="FF0000"/>
                </a:solidFill>
              </a:rPr>
              <a:t>10</a:t>
            </a:r>
            <a:endParaRPr lang="zh-CN" altLang="en-US" sz="1600" b="1" dirty="0">
              <a:solidFill>
                <a:srgbClr val="FF0000"/>
              </a:solidFill>
            </a:endParaRPr>
          </a:p>
        </p:txBody>
      </p:sp>
      <p:sp>
        <p:nvSpPr>
          <p:cNvPr id="9" name="文本框 8">
            <a:extLst>
              <a:ext uri="{FF2B5EF4-FFF2-40B4-BE49-F238E27FC236}">
                <a16:creationId xmlns:a16="http://schemas.microsoft.com/office/drawing/2014/main" id="{96CF1ADA-9548-4A9C-91C6-AD676F241C09}"/>
              </a:ext>
            </a:extLst>
          </p:cNvPr>
          <p:cNvSpPr txBox="1"/>
          <p:nvPr/>
        </p:nvSpPr>
        <p:spPr>
          <a:xfrm>
            <a:off x="6948264" y="4229309"/>
            <a:ext cx="792088" cy="338554"/>
          </a:xfrm>
          <a:prstGeom prst="rect">
            <a:avLst/>
          </a:prstGeom>
          <a:noFill/>
        </p:spPr>
        <p:txBody>
          <a:bodyPr wrap="square" rtlCol="0">
            <a:spAutoFit/>
          </a:bodyPr>
          <a:lstStyle/>
          <a:p>
            <a:r>
              <a:rPr lang="en-US" altLang="zh-CN" sz="1600" b="1" dirty="0">
                <a:solidFill>
                  <a:srgbClr val="FF0000"/>
                </a:solidFill>
              </a:rPr>
              <a:t>2</a:t>
            </a:r>
            <a:endParaRPr lang="zh-CN" altLang="en-US" sz="1600" b="1" dirty="0">
              <a:solidFill>
                <a:srgbClr val="FF0000"/>
              </a:solidFill>
            </a:endParaRPr>
          </a:p>
        </p:txBody>
      </p:sp>
      <p:sp>
        <p:nvSpPr>
          <p:cNvPr id="11" name="文本框 10">
            <a:extLst>
              <a:ext uri="{FF2B5EF4-FFF2-40B4-BE49-F238E27FC236}">
                <a16:creationId xmlns:a16="http://schemas.microsoft.com/office/drawing/2014/main" id="{8D93013F-BADA-48FD-91C0-61DDB81D1517}"/>
              </a:ext>
            </a:extLst>
          </p:cNvPr>
          <p:cNvSpPr txBox="1"/>
          <p:nvPr/>
        </p:nvSpPr>
        <p:spPr>
          <a:xfrm>
            <a:off x="6296000" y="4422328"/>
            <a:ext cx="2016224" cy="338554"/>
          </a:xfrm>
          <a:prstGeom prst="rect">
            <a:avLst/>
          </a:prstGeom>
          <a:noFill/>
        </p:spPr>
        <p:txBody>
          <a:bodyPr wrap="square" rtlCol="0">
            <a:spAutoFit/>
          </a:bodyPr>
          <a:lstStyle/>
          <a:p>
            <a:r>
              <a:rPr lang="en-US" altLang="zh-CN" sz="1600" b="1" dirty="0">
                <a:solidFill>
                  <a:srgbClr val="FF0000"/>
                </a:solidFill>
              </a:rPr>
              <a:t>[first, second]</a:t>
            </a:r>
            <a:endParaRPr lang="zh-CN" altLang="en-US" sz="1600" b="1" dirty="0">
              <a:solidFill>
                <a:srgbClr val="FF0000"/>
              </a:solidFill>
            </a:endParaRPr>
          </a:p>
        </p:txBody>
      </p:sp>
      <p:sp>
        <p:nvSpPr>
          <p:cNvPr id="12" name="文本框 11">
            <a:extLst>
              <a:ext uri="{FF2B5EF4-FFF2-40B4-BE49-F238E27FC236}">
                <a16:creationId xmlns:a16="http://schemas.microsoft.com/office/drawing/2014/main" id="{0FC54C27-53A6-43A0-9CF7-944B41456658}"/>
              </a:ext>
            </a:extLst>
          </p:cNvPr>
          <p:cNvSpPr txBox="1"/>
          <p:nvPr/>
        </p:nvSpPr>
        <p:spPr>
          <a:xfrm>
            <a:off x="6939557" y="5028857"/>
            <a:ext cx="792088" cy="338554"/>
          </a:xfrm>
          <a:prstGeom prst="rect">
            <a:avLst/>
          </a:prstGeom>
          <a:noFill/>
        </p:spPr>
        <p:txBody>
          <a:bodyPr wrap="square" rtlCol="0">
            <a:spAutoFit/>
          </a:bodyPr>
          <a:lstStyle/>
          <a:p>
            <a:r>
              <a:rPr lang="en-US" altLang="zh-CN" sz="1600" b="1" dirty="0">
                <a:solidFill>
                  <a:srgbClr val="FF0000"/>
                </a:solidFill>
              </a:rPr>
              <a:t>0</a:t>
            </a:r>
            <a:endParaRPr lang="zh-CN" altLang="en-US" sz="1600" b="1" dirty="0">
              <a:solidFill>
                <a:srgbClr val="FF0000"/>
              </a:solidFill>
            </a:endParaRPr>
          </a:p>
        </p:txBody>
      </p:sp>
      <p:sp>
        <p:nvSpPr>
          <p:cNvPr id="13" name="文本框 12">
            <a:extLst>
              <a:ext uri="{FF2B5EF4-FFF2-40B4-BE49-F238E27FC236}">
                <a16:creationId xmlns:a16="http://schemas.microsoft.com/office/drawing/2014/main" id="{F9B892E5-8490-4E0F-A760-ED91CB49FDA5}"/>
              </a:ext>
            </a:extLst>
          </p:cNvPr>
          <p:cNvSpPr txBox="1"/>
          <p:nvPr/>
        </p:nvSpPr>
        <p:spPr>
          <a:xfrm>
            <a:off x="8198527" y="5224878"/>
            <a:ext cx="792088" cy="338554"/>
          </a:xfrm>
          <a:prstGeom prst="rect">
            <a:avLst/>
          </a:prstGeom>
          <a:noFill/>
        </p:spPr>
        <p:txBody>
          <a:bodyPr wrap="square" rtlCol="0">
            <a:spAutoFit/>
          </a:bodyPr>
          <a:lstStyle/>
          <a:p>
            <a:r>
              <a:rPr lang="en-US" altLang="zh-CN" sz="1600" b="1" dirty="0">
                <a:solidFill>
                  <a:srgbClr val="FF0000"/>
                </a:solidFill>
              </a:rPr>
              <a:t>6</a:t>
            </a:r>
            <a:endParaRPr lang="zh-CN" altLang="en-US" sz="1600" b="1" dirty="0">
              <a:solidFill>
                <a:srgbClr val="FF0000"/>
              </a:solidFill>
            </a:endParaRPr>
          </a:p>
        </p:txBody>
      </p:sp>
      <p:sp>
        <p:nvSpPr>
          <p:cNvPr id="15" name="文本框 14">
            <a:extLst>
              <a:ext uri="{FF2B5EF4-FFF2-40B4-BE49-F238E27FC236}">
                <a16:creationId xmlns:a16="http://schemas.microsoft.com/office/drawing/2014/main" id="{C4112D90-34BE-4C9A-BED8-3EC4B1F92A28}"/>
              </a:ext>
            </a:extLst>
          </p:cNvPr>
          <p:cNvSpPr txBox="1"/>
          <p:nvPr/>
        </p:nvSpPr>
        <p:spPr>
          <a:xfrm>
            <a:off x="7632340" y="6042536"/>
            <a:ext cx="792088" cy="338554"/>
          </a:xfrm>
          <a:prstGeom prst="rect">
            <a:avLst/>
          </a:prstGeom>
          <a:noFill/>
        </p:spPr>
        <p:txBody>
          <a:bodyPr wrap="square" rtlCol="0">
            <a:spAutoFit/>
          </a:bodyPr>
          <a:lstStyle/>
          <a:p>
            <a:r>
              <a:rPr lang="en-US" altLang="zh-CN" sz="1600" b="1" dirty="0">
                <a:solidFill>
                  <a:srgbClr val="FF0000"/>
                </a:solidFill>
              </a:rPr>
              <a:t>20</a:t>
            </a:r>
            <a:endParaRPr lang="zh-CN" altLang="en-US" sz="1600" b="1" dirty="0">
              <a:solidFill>
                <a:srgbClr val="FF0000"/>
              </a:solidFill>
            </a:endParaRPr>
          </a:p>
        </p:txBody>
      </p:sp>
      <p:sp>
        <p:nvSpPr>
          <p:cNvPr id="17" name="文本框 16">
            <a:extLst>
              <a:ext uri="{FF2B5EF4-FFF2-40B4-BE49-F238E27FC236}">
                <a16:creationId xmlns:a16="http://schemas.microsoft.com/office/drawing/2014/main" id="{196ACF50-2487-4965-8212-87B4C4001923}"/>
              </a:ext>
            </a:extLst>
          </p:cNvPr>
          <p:cNvSpPr txBox="1"/>
          <p:nvPr/>
        </p:nvSpPr>
        <p:spPr>
          <a:xfrm>
            <a:off x="8552255" y="6254201"/>
            <a:ext cx="540000" cy="338554"/>
          </a:xfrm>
          <a:prstGeom prst="rect">
            <a:avLst/>
          </a:prstGeom>
          <a:noFill/>
        </p:spPr>
        <p:txBody>
          <a:bodyPr wrap="square" rtlCol="0">
            <a:spAutoFit/>
          </a:bodyPr>
          <a:lstStyle/>
          <a:p>
            <a:r>
              <a:rPr lang="en-US" altLang="zh-CN" sz="1600" b="1" dirty="0">
                <a:solidFill>
                  <a:srgbClr val="FF0000"/>
                </a:solidFill>
              </a:rPr>
              <a:t>28</a:t>
            </a:r>
            <a:endParaRPr lang="zh-CN" altLang="en-US" sz="1600" b="1" dirty="0">
              <a:solidFill>
                <a:srgbClr val="FF0000"/>
              </a:solidFill>
            </a:endParaRPr>
          </a:p>
        </p:txBody>
      </p:sp>
      <p:sp>
        <p:nvSpPr>
          <p:cNvPr id="30" name="思想气泡: 云 29">
            <a:extLst>
              <a:ext uri="{FF2B5EF4-FFF2-40B4-BE49-F238E27FC236}">
                <a16:creationId xmlns:a16="http://schemas.microsoft.com/office/drawing/2014/main" id="{E0108606-780F-4525-A2F0-EEAFE402DA80}"/>
              </a:ext>
            </a:extLst>
          </p:cNvPr>
          <p:cNvSpPr/>
          <p:nvPr/>
        </p:nvSpPr>
        <p:spPr>
          <a:xfrm>
            <a:off x="6252181" y="803983"/>
            <a:ext cx="2593020" cy="1317460"/>
          </a:xfrm>
          <a:prstGeom prst="cloudCallout">
            <a:avLst>
              <a:gd name="adj1" fmla="val -41605"/>
              <a:gd name="adj2" fmla="val 709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结果如何？</a:t>
            </a:r>
          </a:p>
        </p:txBody>
      </p:sp>
      <p:sp>
        <p:nvSpPr>
          <p:cNvPr id="2" name="矩形 1">
            <a:extLst>
              <a:ext uri="{FF2B5EF4-FFF2-40B4-BE49-F238E27FC236}">
                <a16:creationId xmlns:a16="http://schemas.microsoft.com/office/drawing/2014/main" id="{E9CB22E0-174C-45DB-BCF2-B3F894CD8190}"/>
              </a:ext>
            </a:extLst>
          </p:cNvPr>
          <p:cNvSpPr/>
          <p:nvPr/>
        </p:nvSpPr>
        <p:spPr>
          <a:xfrm>
            <a:off x="3157926" y="3106031"/>
            <a:ext cx="900000" cy="1512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AutoShape 21">
            <a:extLst>
              <a:ext uri="{FF2B5EF4-FFF2-40B4-BE49-F238E27FC236}">
                <a16:creationId xmlns:a16="http://schemas.microsoft.com/office/drawing/2014/main" id="{86723478-59AF-4DE6-8826-DEB730D57051}"/>
              </a:ext>
            </a:extLst>
          </p:cNvPr>
          <p:cNvSpPr>
            <a:spLocks noChangeArrowheads="1"/>
          </p:cNvSpPr>
          <p:nvPr/>
        </p:nvSpPr>
        <p:spPr bwMode="auto">
          <a:xfrm>
            <a:off x="214230" y="3739863"/>
            <a:ext cx="4248000" cy="1656000"/>
          </a:xfrm>
          <a:prstGeom prst="wedgeRoundRectCallout">
            <a:avLst>
              <a:gd name="adj1" fmla="val 36013"/>
              <a:gd name="adj2" fmla="val -7724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tIns="72000" bIns="144000" anchor="ctr" anchorCtr="0">
            <a:spAutoFit/>
          </a:bodyPr>
          <a:lstStyle/>
          <a:p>
            <a:pPr>
              <a:lnSpc>
                <a:spcPts val="2800"/>
              </a:lnSpc>
            </a:pPr>
            <a:r>
              <a:rPr lang="zh-CN" altLang="en-US" b="1" dirty="0">
                <a:latin typeface="仿宋" panose="02010609060101010101" pitchFamily="49" charset="-122"/>
                <a:ea typeface="仿宋" panose="02010609060101010101" pitchFamily="49" charset="-122"/>
              </a:rPr>
              <a:t>泛型（</a:t>
            </a:r>
            <a:r>
              <a:rPr lang="en-US" altLang="zh-CN" b="1" dirty="0">
                <a:latin typeface="仿宋" panose="02010609060101010101" pitchFamily="49" charset="-122"/>
                <a:ea typeface="仿宋" panose="02010609060101010101" pitchFamily="49" charset="-122"/>
              </a:rPr>
              <a:t>Generic type</a:t>
            </a:r>
            <a:r>
              <a:rPr lang="zh-CN" altLang="en-US" b="1" dirty="0">
                <a:latin typeface="仿宋" panose="02010609060101010101" pitchFamily="49" charset="-122"/>
                <a:ea typeface="仿宋" panose="02010609060101010101" pitchFamily="49" charset="-122"/>
              </a:rPr>
              <a:t>）是对 </a:t>
            </a:r>
            <a:r>
              <a:rPr lang="en-US" altLang="zh-CN" b="1" dirty="0">
                <a:latin typeface="仿宋" panose="02010609060101010101" pitchFamily="49" charset="-122"/>
                <a:ea typeface="仿宋" panose="02010609060101010101" pitchFamily="49" charset="-122"/>
              </a:rPr>
              <a:t>Java </a:t>
            </a:r>
            <a:r>
              <a:rPr lang="zh-CN" altLang="en-US" b="1" dirty="0">
                <a:latin typeface="仿宋" panose="02010609060101010101" pitchFamily="49" charset="-122"/>
                <a:ea typeface="仿宋" panose="02010609060101010101" pitchFamily="49" charset="-122"/>
              </a:rPr>
              <a:t>语言的类型系统的一种扩展，以支持创建可以按类型进行参数化的类，从而避免遍历或使用对象时的强制转换。</a:t>
            </a:r>
          </a:p>
        </p:txBody>
      </p:sp>
    </p:spTree>
    <p:extLst>
      <p:ext uri="{BB962C8B-B14F-4D97-AF65-F5344CB8AC3E}">
        <p14:creationId xmlns:p14="http://schemas.microsoft.com/office/powerpoint/2010/main" val="306948967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7" grpId="0"/>
      <p:bldP spid="8" grpId="0"/>
      <p:bldP spid="9" grpId="0"/>
      <p:bldP spid="11" grpId="0"/>
      <p:bldP spid="12" grpId="0"/>
      <p:bldP spid="13" grpId="0"/>
      <p:bldP spid="15" grpId="0"/>
      <p:bldP spid="17" grpId="0"/>
      <p:bldP spid="30" grpId="0" animBg="1"/>
      <p:bldP spid="2"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16832"/>
            <a:ext cx="7596000" cy="3680948"/>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8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java.lang.reflect.Field</a:t>
            </a:r>
            <a:r>
              <a:rPr lang="en-US" altLang="zh-CN" sz="1400" dirty="0">
                <a:solidFill>
                  <a:srgbClr val="080577"/>
                </a:solidFill>
                <a:latin typeface="Source Code Pro"/>
              </a:rPr>
              <a:t>;</a:t>
            </a:r>
          </a:p>
          <a:p>
            <a:pPr>
              <a:lnSpc>
                <a:spcPts val="1800"/>
              </a:lnSpc>
            </a:pPr>
            <a:endParaRPr lang="en-US" altLang="zh-CN" sz="1400" dirty="0">
              <a:solidFill>
                <a:srgbClr val="080577"/>
              </a:solidFill>
              <a:latin typeface="Source Code Pro"/>
            </a:endParaRPr>
          </a:p>
          <a:p>
            <a:pPr>
              <a:lnSpc>
                <a:spcPts val="1800"/>
              </a:lnSpc>
            </a:pPr>
            <a:r>
              <a:rPr lang="en-US" altLang="zh-CN" sz="1400" dirty="0">
                <a:solidFill>
                  <a:srgbClr val="080577"/>
                </a:solidFill>
                <a:latin typeface="Source Code Pro"/>
              </a:rPr>
              <a:t>public class ArrayListDemo2 {</a:t>
            </a:r>
          </a:p>
          <a:p>
            <a:pPr>
              <a:lnSpc>
                <a:spcPts val="18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ArrayList&lt;Integer&gt; al1 = new ArrayList&lt;Integer&gt;(6);      </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("capacity is: " + </a:t>
            </a:r>
            <a:r>
              <a:rPr lang="en-US" altLang="zh-CN" sz="1400" dirty="0" err="1">
                <a:solidFill>
                  <a:srgbClr val="080577"/>
                </a:solidFill>
                <a:latin typeface="Source Code Pro"/>
              </a:rPr>
              <a:t>getCapacity</a:t>
            </a:r>
            <a:r>
              <a:rPr lang="en-US" altLang="zh-CN" sz="1400" dirty="0">
                <a:solidFill>
                  <a:srgbClr val="080577"/>
                </a:solidFill>
                <a:latin typeface="Source Code Pro"/>
              </a:rPr>
              <a:t>(al1));    </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("size is:" + al1.size());</a:t>
            </a:r>
          </a:p>
          <a:p>
            <a:pPr>
              <a:lnSpc>
                <a:spcPts val="18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=0;i&lt;20;i++){</a:t>
            </a:r>
          </a:p>
          <a:p>
            <a:pPr>
              <a:lnSpc>
                <a:spcPts val="1800"/>
              </a:lnSpc>
            </a:pPr>
            <a:r>
              <a:rPr lang="en-US" altLang="zh-CN" sz="1400" dirty="0">
                <a:solidFill>
                  <a:srgbClr val="080577"/>
                </a:solidFill>
                <a:latin typeface="Source Code Pro"/>
              </a:rPr>
              <a:t>          al1.add(</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i</a:t>
            </a:r>
            <a:r>
              <a:rPr lang="en-US" altLang="zh-CN" sz="1400" dirty="0">
                <a:solidFill>
                  <a:srgbClr val="080577"/>
                </a:solidFill>
                <a:latin typeface="Source Code Pro"/>
              </a:rPr>
              <a:t> + "capacity is: " + </a:t>
            </a:r>
            <a:r>
              <a:rPr lang="en-US" altLang="zh-CN" sz="1400" dirty="0" err="1">
                <a:solidFill>
                  <a:srgbClr val="080577"/>
                </a:solidFill>
                <a:latin typeface="Source Code Pro"/>
              </a:rPr>
              <a:t>getCapacity</a:t>
            </a:r>
            <a:r>
              <a:rPr lang="en-US" altLang="zh-CN" sz="1400" dirty="0">
                <a:solidFill>
                  <a:srgbClr val="080577"/>
                </a:solidFill>
                <a:latin typeface="Source Code Pro"/>
              </a:rPr>
              <a:t>(al1));</a:t>
            </a:r>
          </a:p>
          <a:p>
            <a:pPr>
              <a:lnSpc>
                <a:spcPts val="1800"/>
              </a:lnSpc>
            </a:pP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("now, capacity is: " + </a:t>
            </a:r>
            <a:r>
              <a:rPr lang="en-US" altLang="zh-CN" sz="1400" dirty="0" err="1">
                <a:solidFill>
                  <a:srgbClr val="080577"/>
                </a:solidFill>
                <a:latin typeface="Source Code Pro"/>
              </a:rPr>
              <a:t>getCapacity</a:t>
            </a:r>
            <a:r>
              <a:rPr lang="en-US" altLang="zh-CN" sz="1400" dirty="0">
                <a:solidFill>
                  <a:srgbClr val="080577"/>
                </a:solidFill>
                <a:latin typeface="Source Code Pro"/>
              </a:rPr>
              <a:t>(al1));</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("now, size is: " + al1.size());</a:t>
            </a:r>
          </a:p>
          <a:p>
            <a:pPr>
              <a:lnSpc>
                <a:spcPts val="1800"/>
              </a:lnSpc>
            </a:pPr>
            <a:r>
              <a:rPr lang="en-US" altLang="zh-CN" sz="1400" dirty="0">
                <a:solidFill>
                  <a:srgbClr val="080577"/>
                </a:solidFill>
                <a:latin typeface="Source Code Pro"/>
              </a:rPr>
              <a:t>}</a:t>
            </a:r>
          </a:p>
        </p:txBody>
      </p:sp>
      <p:sp>
        <p:nvSpPr>
          <p:cNvPr id="2" name="矩形 1">
            <a:extLst>
              <a:ext uri="{FF2B5EF4-FFF2-40B4-BE49-F238E27FC236}">
                <a16:creationId xmlns:a16="http://schemas.microsoft.com/office/drawing/2014/main" id="{3F9C3043-3745-4A6C-B01D-E021C07EFF8A}"/>
              </a:ext>
            </a:extLst>
          </p:cNvPr>
          <p:cNvSpPr/>
          <p:nvPr/>
        </p:nvSpPr>
        <p:spPr>
          <a:xfrm>
            <a:off x="2555776" y="4318496"/>
            <a:ext cx="62646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26F27D30-9A1E-4B8B-BEA8-766211DE9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3923" y="1916832"/>
            <a:ext cx="3384376" cy="4855225"/>
          </a:xfrm>
          <a:prstGeom prst="rect">
            <a:avLst/>
          </a:prstGeom>
        </p:spPr>
      </p:pic>
      <p:sp>
        <p:nvSpPr>
          <p:cNvPr id="23" name="AutoShape 21">
            <a:extLst>
              <a:ext uri="{FF2B5EF4-FFF2-40B4-BE49-F238E27FC236}">
                <a16:creationId xmlns:a16="http://schemas.microsoft.com/office/drawing/2014/main" id="{47933685-4E7D-4CF8-BCFB-BE53AC52E5DD}"/>
              </a:ext>
            </a:extLst>
          </p:cNvPr>
          <p:cNvSpPr>
            <a:spLocks noChangeArrowheads="1"/>
          </p:cNvSpPr>
          <p:nvPr/>
        </p:nvSpPr>
        <p:spPr bwMode="auto">
          <a:xfrm>
            <a:off x="683569" y="3682031"/>
            <a:ext cx="4464496" cy="1560965"/>
          </a:xfrm>
          <a:prstGeom prst="wedgeRoundRectCallout">
            <a:avLst>
              <a:gd name="adj1" fmla="val 58136"/>
              <a:gd name="adj2" fmla="val 76909"/>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tIns="72000" bIns="144000" anchor="ctr" anchorCtr="0">
            <a:spAutoFit/>
          </a:bodyPr>
          <a:lstStyle/>
          <a:p>
            <a:pPr>
              <a:lnSpc>
                <a:spcPct val="150000"/>
              </a:lnSpc>
            </a:pPr>
            <a:r>
              <a:rPr lang="en-US" altLang="zh-CN" b="1" dirty="0">
                <a:latin typeface="仿宋" panose="02010609060101010101" pitchFamily="49" charset="-122"/>
                <a:ea typeface="仿宋" panose="02010609060101010101" pitchFamily="49" charset="-122"/>
              </a:rPr>
              <a:t>ArrayList</a:t>
            </a:r>
            <a:r>
              <a:rPr lang="zh-CN" altLang="en-US" b="1" dirty="0">
                <a:latin typeface="仿宋" panose="02010609060101010101" pitchFamily="49" charset="-122"/>
                <a:ea typeface="仿宋" panose="02010609060101010101" pitchFamily="49" charset="-122"/>
              </a:rPr>
              <a:t>会自动扩容，扩容规则是：</a:t>
            </a:r>
            <a:endParaRPr lang="en-US" altLang="zh-CN" b="1" dirty="0">
              <a:latin typeface="仿宋" panose="02010609060101010101" pitchFamily="49" charset="-122"/>
              <a:ea typeface="仿宋" panose="02010609060101010101" pitchFamily="49" charset="-122"/>
            </a:endParaRPr>
          </a:p>
          <a:p>
            <a:pPr>
              <a:lnSpc>
                <a:spcPct val="150000"/>
              </a:lnSpc>
            </a:pPr>
            <a:r>
              <a:rPr lang="en-US" altLang="zh-CN" b="1" dirty="0">
                <a:latin typeface="仿宋" panose="02010609060101010101" pitchFamily="49" charset="-122"/>
                <a:ea typeface="仿宋" panose="02010609060101010101" pitchFamily="49" charset="-122"/>
              </a:rPr>
              <a:t>capacity=0 </a:t>
            </a:r>
            <a:r>
              <a:rPr lang="en-US" altLang="zh-CN" b="1" dirty="0">
                <a:latin typeface="仿宋" panose="02010609060101010101" pitchFamily="49" charset="-122"/>
                <a:ea typeface="仿宋" panose="02010609060101010101" pitchFamily="49" charset="-122"/>
                <a:sym typeface="Wingdings" panose="05000000000000000000" pitchFamily="2" charset="2"/>
              </a:rPr>
              <a:t> capacity=10</a:t>
            </a:r>
          </a:p>
          <a:p>
            <a:pPr>
              <a:lnSpc>
                <a:spcPct val="150000"/>
              </a:lnSpc>
            </a:pPr>
            <a:r>
              <a:rPr lang="en-US" altLang="zh-CN" b="1" dirty="0">
                <a:latin typeface="仿宋" panose="02010609060101010101" pitchFamily="49" charset="-122"/>
                <a:ea typeface="仿宋" panose="02010609060101010101" pitchFamily="49" charset="-122"/>
                <a:sym typeface="Wingdings" panose="05000000000000000000" pitchFamily="2" charset="2"/>
              </a:rPr>
              <a:t>capacity&gt;10  capacity=1.5capacity</a:t>
            </a:r>
            <a:endParaRPr lang="zh-CN" altLang="en-US" b="1" dirty="0">
              <a:latin typeface="仿宋" panose="02010609060101010101" pitchFamily="49" charset="-122"/>
              <a:ea typeface="仿宋" panose="02010609060101010101" pitchFamily="49" charset="-122"/>
            </a:endParaRPr>
          </a:p>
        </p:txBody>
      </p:sp>
      <p:sp>
        <p:nvSpPr>
          <p:cNvPr id="16" name="矩形 15">
            <a:extLst>
              <a:ext uri="{FF2B5EF4-FFF2-40B4-BE49-F238E27FC236}">
                <a16:creationId xmlns:a16="http://schemas.microsoft.com/office/drawing/2014/main" id="{23F8D20A-402D-4174-90C8-AA9DAB14A705}"/>
              </a:ext>
            </a:extLst>
          </p:cNvPr>
          <p:cNvSpPr/>
          <p:nvPr/>
        </p:nvSpPr>
        <p:spPr>
          <a:xfrm>
            <a:off x="5563922" y="3720131"/>
            <a:ext cx="2232000" cy="21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9F50559-BE55-4545-A69C-21454A24B20D}"/>
              </a:ext>
            </a:extLst>
          </p:cNvPr>
          <p:cNvSpPr/>
          <p:nvPr/>
        </p:nvSpPr>
        <p:spPr>
          <a:xfrm>
            <a:off x="5563922" y="4267596"/>
            <a:ext cx="2232000" cy="21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6F6AE3C-3800-4DFC-93FD-31557E63E54C}"/>
              </a:ext>
            </a:extLst>
          </p:cNvPr>
          <p:cNvSpPr/>
          <p:nvPr/>
        </p:nvSpPr>
        <p:spPr>
          <a:xfrm>
            <a:off x="5563922" y="4994673"/>
            <a:ext cx="2232000" cy="21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49CEE2D-8152-4FCB-A16E-FDA3D7F6CABD}"/>
              </a:ext>
            </a:extLst>
          </p:cNvPr>
          <p:cNvSpPr/>
          <p:nvPr/>
        </p:nvSpPr>
        <p:spPr>
          <a:xfrm>
            <a:off x="5563922" y="6086016"/>
            <a:ext cx="2232000" cy="21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弧形 20">
            <a:extLst>
              <a:ext uri="{FF2B5EF4-FFF2-40B4-BE49-F238E27FC236}">
                <a16:creationId xmlns:a16="http://schemas.microsoft.com/office/drawing/2014/main" id="{3527E45B-CC0B-49A4-B49E-B2652BBE2AB1}"/>
              </a:ext>
            </a:extLst>
          </p:cNvPr>
          <p:cNvSpPr/>
          <p:nvPr/>
        </p:nvSpPr>
        <p:spPr>
          <a:xfrm>
            <a:off x="7914084" y="3853531"/>
            <a:ext cx="288032" cy="490365"/>
          </a:xfrm>
          <a:prstGeom prst="curved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箭头: 右弧形 21">
            <a:extLst>
              <a:ext uri="{FF2B5EF4-FFF2-40B4-BE49-F238E27FC236}">
                <a16:creationId xmlns:a16="http://schemas.microsoft.com/office/drawing/2014/main" id="{1791F25E-335B-4521-946F-285D035D3781}"/>
              </a:ext>
            </a:extLst>
          </p:cNvPr>
          <p:cNvSpPr/>
          <p:nvPr/>
        </p:nvSpPr>
        <p:spPr>
          <a:xfrm>
            <a:off x="7914084" y="4403512"/>
            <a:ext cx="288032" cy="684000"/>
          </a:xfrm>
          <a:prstGeom prst="curved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右弧形 23">
            <a:extLst>
              <a:ext uri="{FF2B5EF4-FFF2-40B4-BE49-F238E27FC236}">
                <a16:creationId xmlns:a16="http://schemas.microsoft.com/office/drawing/2014/main" id="{5D16D982-E1D8-4A6F-A603-13D238587A57}"/>
              </a:ext>
            </a:extLst>
          </p:cNvPr>
          <p:cNvSpPr/>
          <p:nvPr/>
        </p:nvSpPr>
        <p:spPr>
          <a:xfrm>
            <a:off x="7914084" y="5111104"/>
            <a:ext cx="288032" cy="1080000"/>
          </a:xfrm>
          <a:prstGeom prst="curved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2097936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23" grpId="0" animBg="1"/>
      <p:bldP spid="16" grpId="0" animBg="1"/>
      <p:bldP spid="18" grpId="0" animBg="1"/>
      <p:bldP spid="19" grpId="0" animBg="1"/>
      <p:bldP spid="20" grpId="0" animBg="1"/>
      <p:bldP spid="21" grpId="0" animBg="1"/>
      <p:bldP spid="22"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3331168"/>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ArrayList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类的主要方法</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增加元素到链表中 </a:t>
            </a: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boolean add(Element e)</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增加指定元素到链表尾部。</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void add(int index, Element e)</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增加指定元素到链表指定位置。</a:t>
            </a:r>
            <a:endParaRPr lang="en-US" altLang="zh-CN" sz="20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236882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4408386"/>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ArrayList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类的主要方法</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从链表中删除元素 </a:t>
            </a: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void clear()</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从链表中删除所有元素。</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E remove(int index)</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删除链表中指定位置的元素。</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protected void </a:t>
            </a:r>
            <a:r>
              <a:rPr lang="en-US" altLang="zh-CN" sz="2000" dirty="0" err="1">
                <a:solidFill>
                  <a:srgbClr val="00417C"/>
                </a:solidFill>
                <a:latin typeface="微软雅黑" panose="020B0503020204020204" pitchFamily="34" charset="-122"/>
                <a:ea typeface="微软雅黑" panose="020B0503020204020204" pitchFamily="34" charset="-122"/>
              </a:rPr>
              <a:t>removeRange</a:t>
            </a:r>
            <a:r>
              <a:rPr lang="en-US" altLang="zh-CN" sz="2000" dirty="0">
                <a:solidFill>
                  <a:srgbClr val="00417C"/>
                </a:solidFill>
                <a:latin typeface="微软雅黑" panose="020B0503020204020204" pitchFamily="34" charset="-122"/>
                <a:ea typeface="微软雅黑" panose="020B0503020204020204" pitchFamily="34" charset="-122"/>
              </a:rPr>
              <a:t>(int start, int end)</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删除链表中从某一个位置开始到某一个位置结束的元素。</a:t>
            </a:r>
          </a:p>
        </p:txBody>
      </p:sp>
    </p:spTree>
    <p:extLst>
      <p:ext uri="{BB962C8B-B14F-4D97-AF65-F5344CB8AC3E}">
        <p14:creationId xmlns:p14="http://schemas.microsoft.com/office/powerpoint/2010/main" val="364057282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3792833"/>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ArrayList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类的主要方法</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获取链表中的元素 </a:t>
            </a: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E get(int index)</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获取链表中指定位置处的元素</a:t>
            </a:r>
            <a:r>
              <a:rPr lang="en-US" altLang="zh-CN" sz="2000" dirty="0">
                <a:solidFill>
                  <a:srgbClr val="00417C"/>
                </a:solidFill>
                <a:latin typeface="微软雅黑" panose="020B0503020204020204" pitchFamily="34" charset="-122"/>
                <a:ea typeface="微软雅黑" panose="020B0503020204020204" pitchFamily="34" charset="-122"/>
              </a:rPr>
              <a:t>.</a:t>
            </a: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Object[] </a:t>
            </a:r>
            <a:r>
              <a:rPr lang="en-US" altLang="zh-CN" sz="2000" dirty="0" err="1">
                <a:solidFill>
                  <a:srgbClr val="00417C"/>
                </a:solidFill>
                <a:latin typeface="微软雅黑" panose="020B0503020204020204" pitchFamily="34" charset="-122"/>
                <a:ea typeface="微软雅黑" panose="020B0503020204020204" pitchFamily="34" charset="-122"/>
              </a:rPr>
              <a:t>toArray</a:t>
            </a:r>
            <a:r>
              <a:rPr lang="en-US" altLang="zh-CN" sz="2000" dirty="0">
                <a:solidFill>
                  <a:srgbClr val="00417C"/>
                </a:solidFill>
                <a:latin typeface="微软雅黑" panose="020B0503020204020204" pitchFamily="34" charset="-122"/>
                <a:ea typeface="微软雅黑" panose="020B0503020204020204" pitchFamily="34" charset="-122"/>
              </a:rPr>
              <a:t>()</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获取一个数组，数组中所有元素是链表中的元素</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（即将链表转换为一个数组）。</a:t>
            </a:r>
          </a:p>
        </p:txBody>
      </p:sp>
    </p:spTree>
    <p:extLst>
      <p:ext uri="{BB962C8B-B14F-4D97-AF65-F5344CB8AC3E}">
        <p14:creationId xmlns:p14="http://schemas.microsoft.com/office/powerpoint/2010/main" val="265933517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4408386"/>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ArrayList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类的主要方法</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搜索元素 </a:t>
            </a: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boolean contains(Object o)</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如果链表包含指定元素，返回</a:t>
            </a:r>
            <a:r>
              <a:rPr lang="en-US" altLang="zh-CN" sz="2000" dirty="0">
                <a:solidFill>
                  <a:srgbClr val="00417C"/>
                </a:solidFill>
                <a:latin typeface="微软雅黑" panose="020B0503020204020204" pitchFamily="34" charset="-122"/>
                <a:ea typeface="微软雅黑" panose="020B0503020204020204" pitchFamily="34" charset="-122"/>
              </a:rPr>
              <a:t>true</a:t>
            </a:r>
            <a:r>
              <a:rPr lang="zh-CN" altLang="en-US" sz="2000" dirty="0">
                <a:solidFill>
                  <a:srgbClr val="00417C"/>
                </a:solidFill>
                <a:latin typeface="微软雅黑" panose="020B0503020204020204" pitchFamily="34" charset="-122"/>
                <a:ea typeface="微软雅黑" panose="020B0503020204020204" pitchFamily="34" charset="-122"/>
              </a:rPr>
              <a:t>。</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int </a:t>
            </a:r>
            <a:r>
              <a:rPr lang="en-US" altLang="zh-CN" sz="2000" dirty="0" err="1">
                <a:solidFill>
                  <a:srgbClr val="00417C"/>
                </a:solidFill>
                <a:latin typeface="微软雅黑" panose="020B0503020204020204" pitchFamily="34" charset="-122"/>
                <a:ea typeface="微软雅黑" panose="020B0503020204020204" pitchFamily="34" charset="-122"/>
              </a:rPr>
              <a:t>indexOf</a:t>
            </a:r>
            <a:r>
              <a:rPr lang="en-US" altLang="zh-CN" sz="2000" dirty="0">
                <a:solidFill>
                  <a:srgbClr val="00417C"/>
                </a:solidFill>
                <a:latin typeface="微软雅黑" panose="020B0503020204020204" pitchFamily="34" charset="-122"/>
                <a:ea typeface="微软雅黑" panose="020B0503020204020204" pitchFamily="34" charset="-122"/>
              </a:rPr>
              <a:t>(Object o)</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返回元素在链表中第一次出现的位置，若无则返回</a:t>
            </a:r>
            <a:r>
              <a:rPr lang="en-US" altLang="zh-CN" sz="2000" dirty="0">
                <a:solidFill>
                  <a:srgbClr val="00417C"/>
                </a:solidFill>
                <a:latin typeface="微软雅黑" panose="020B0503020204020204" pitchFamily="34" charset="-122"/>
                <a:ea typeface="微软雅黑" panose="020B0503020204020204" pitchFamily="34" charset="-122"/>
              </a:rPr>
              <a:t>-1</a:t>
            </a:r>
            <a:r>
              <a:rPr lang="zh-CN" altLang="en-US" sz="2000" dirty="0">
                <a:solidFill>
                  <a:srgbClr val="00417C"/>
                </a:solidFill>
                <a:latin typeface="微软雅黑" panose="020B0503020204020204" pitchFamily="34" charset="-122"/>
                <a:ea typeface="微软雅黑" panose="020B0503020204020204" pitchFamily="34" charset="-122"/>
              </a:rPr>
              <a:t>。</a:t>
            </a: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int </a:t>
            </a:r>
            <a:r>
              <a:rPr lang="en-US" altLang="zh-CN" sz="2000" dirty="0" err="1">
                <a:solidFill>
                  <a:srgbClr val="00417C"/>
                </a:solidFill>
                <a:latin typeface="微软雅黑" panose="020B0503020204020204" pitchFamily="34" charset="-122"/>
                <a:ea typeface="微软雅黑" panose="020B0503020204020204" pitchFamily="34" charset="-122"/>
              </a:rPr>
              <a:t>lastIndexOf</a:t>
            </a:r>
            <a:r>
              <a:rPr lang="en-US" altLang="zh-CN" sz="2000" dirty="0">
                <a:solidFill>
                  <a:srgbClr val="00417C"/>
                </a:solidFill>
                <a:latin typeface="微软雅黑" panose="020B0503020204020204" pitchFamily="34" charset="-122"/>
                <a:ea typeface="微软雅黑" panose="020B0503020204020204" pitchFamily="34" charset="-122"/>
              </a:rPr>
              <a:t>(Object o)</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返回元素在链表中最后一次出现的位置，若无则返回</a:t>
            </a:r>
            <a:r>
              <a:rPr lang="en-US" altLang="zh-CN" sz="2000" dirty="0">
                <a:solidFill>
                  <a:srgbClr val="00417C"/>
                </a:solidFill>
                <a:latin typeface="微软雅黑" panose="020B0503020204020204" pitchFamily="34" charset="-122"/>
                <a:ea typeface="微软雅黑" panose="020B0503020204020204" pitchFamily="34" charset="-122"/>
              </a:rPr>
              <a:t>-1</a:t>
            </a:r>
            <a:r>
              <a:rPr lang="zh-CN" altLang="en-US" sz="2000" dirty="0">
                <a:solidFill>
                  <a:srgbClr val="00417C"/>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1201286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30" name="矩形 29"/>
          <p:cNvSpPr/>
          <p:nvPr/>
        </p:nvSpPr>
        <p:spPr>
          <a:xfrm>
            <a:off x="0" y="4081463"/>
            <a:ext cx="9144000" cy="357187"/>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5"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8"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TextBox 27"/>
          <p:cNvSpPr txBox="1">
            <a:spLocks noChangeArrowheads="1"/>
          </p:cNvSpPr>
          <p:nvPr/>
        </p:nvSpPr>
        <p:spPr bwMode="auto">
          <a:xfrm>
            <a:off x="1187624" y="3312022"/>
            <a:ext cx="7344816" cy="769441"/>
          </a:xfrm>
          <a:prstGeom prst="rect">
            <a:avLst/>
          </a:prstGeom>
          <a:noFill/>
          <a:ln w="9525">
            <a:noFill/>
            <a:miter lim="800000"/>
            <a:headEnd/>
            <a:tailEnd/>
          </a:ln>
        </p:spPr>
        <p:txBody>
          <a:bodyPr wrap="square">
            <a:spAutoFit/>
          </a:bodyPr>
          <a:lstStyle/>
          <a:p>
            <a:r>
              <a:rPr lang="zh-CN" altLang="en-US" sz="4400" b="1" dirty="0">
                <a:solidFill>
                  <a:srgbClr val="00417C"/>
                </a:solidFill>
                <a:latin typeface="微软雅黑" pitchFamily="34" charset="-122"/>
                <a:ea typeface="微软雅黑" pitchFamily="34" charset="-122"/>
              </a:rPr>
              <a:t>第十二讲</a:t>
            </a:r>
            <a:r>
              <a:rPr lang="en-US" altLang="zh-CN" sz="4400" b="1" dirty="0">
                <a:solidFill>
                  <a:srgbClr val="00417C"/>
                </a:solidFill>
                <a:latin typeface="微软雅黑" pitchFamily="34" charset="-122"/>
                <a:ea typeface="微软雅黑" pitchFamily="34" charset="-122"/>
              </a:rPr>
              <a:t> JAVA</a:t>
            </a:r>
            <a:r>
              <a:rPr lang="zh-CN" altLang="en-US" sz="4400" b="1" dirty="0">
                <a:solidFill>
                  <a:srgbClr val="00417C"/>
                </a:solidFill>
                <a:latin typeface="微软雅黑" pitchFamily="34" charset="-122"/>
                <a:ea typeface="微软雅黑" pitchFamily="34" charset="-122"/>
              </a:rPr>
              <a:t>常用</a:t>
            </a:r>
            <a:r>
              <a:rPr lang="en-US" altLang="zh-CN" sz="4400" b="1" dirty="0">
                <a:solidFill>
                  <a:srgbClr val="00417C"/>
                </a:solidFill>
                <a:latin typeface="微软雅黑" pitchFamily="34" charset="-122"/>
                <a:ea typeface="微软雅黑" pitchFamily="34" charset="-122"/>
              </a:rPr>
              <a:t>API</a:t>
            </a:r>
            <a:r>
              <a:rPr lang="zh-CN" altLang="en-US" sz="4400" b="1" dirty="0">
                <a:solidFill>
                  <a:srgbClr val="00417C"/>
                </a:solidFill>
                <a:latin typeface="微软雅黑" pitchFamily="34" charset="-122"/>
                <a:ea typeface="微软雅黑" pitchFamily="34" charset="-122"/>
              </a:rPr>
              <a:t>（二）</a:t>
            </a:r>
          </a:p>
        </p:txBody>
      </p:sp>
      <p:sp>
        <p:nvSpPr>
          <p:cNvPr id="12" name="椭圆 11"/>
          <p:cNvSpPr/>
          <p:nvPr/>
        </p:nvSpPr>
        <p:spPr>
          <a:xfrm>
            <a:off x="3929063" y="1416050"/>
            <a:ext cx="1428750" cy="1428750"/>
          </a:xfrm>
          <a:prstGeom prst="ellipse">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184" y="1362171"/>
            <a:ext cx="1536508" cy="1536508"/>
          </a:xfrm>
          <a:prstGeom prst="rect">
            <a:avLst/>
          </a:prstGeom>
        </p:spPr>
      </p:pic>
    </p:spTree>
    <p:extLst>
      <p:ext uri="{BB962C8B-B14F-4D97-AF65-F5344CB8AC3E}">
        <p14:creationId xmlns:p14="http://schemas.microsoft.com/office/powerpoint/2010/main" val="679430782"/>
      </p:ext>
    </p:extLst>
  </p:cSld>
  <p:clrMapOvr>
    <a:masterClrMapping/>
  </p:clrMapOvr>
  <mc:AlternateContent xmlns:mc="http://schemas.openxmlformats.org/markup-compatibility/2006" xmlns:p14="http://schemas.microsoft.com/office/powerpoint/2010/main">
    <mc:Choice Requires="p14">
      <p:transition spd="slow" p14:dur="2000" advTm="5381"/>
    </mc:Choice>
    <mc:Fallback xmlns="">
      <p:transition spd="slow" advTm="53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3915944"/>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ArrayList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类的主要方法</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修改某个元素 </a:t>
            </a: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E set(int index, E element)</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将链表中指定位置上的元素替换成新元素。</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检查链表是否为空 </a:t>
            </a: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boolean </a:t>
            </a:r>
            <a:r>
              <a:rPr lang="en-US" altLang="zh-CN" sz="2000" dirty="0" err="1">
                <a:solidFill>
                  <a:srgbClr val="00417C"/>
                </a:solidFill>
                <a:latin typeface="微软雅黑" panose="020B0503020204020204" pitchFamily="34" charset="-122"/>
                <a:ea typeface="微软雅黑" panose="020B0503020204020204" pitchFamily="34" charset="-122"/>
              </a:rPr>
              <a:t>isEmpty</a:t>
            </a:r>
            <a:r>
              <a:rPr lang="en-US" altLang="zh-CN" sz="2000" dirty="0">
                <a:solidFill>
                  <a:srgbClr val="00417C"/>
                </a:solidFill>
                <a:latin typeface="微软雅黑" panose="020B0503020204020204" pitchFamily="34" charset="-122"/>
                <a:ea typeface="微软雅黑" panose="020B0503020204020204" pitchFamily="34" charset="-122"/>
              </a:rPr>
              <a:t>()</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返回</a:t>
            </a:r>
            <a:r>
              <a:rPr lang="en-US" altLang="zh-CN" sz="2000" dirty="0">
                <a:solidFill>
                  <a:srgbClr val="00417C"/>
                </a:solidFill>
                <a:latin typeface="微软雅黑" panose="020B0503020204020204" pitchFamily="34" charset="-122"/>
                <a:ea typeface="微软雅黑" panose="020B0503020204020204" pitchFamily="34" charset="-122"/>
              </a:rPr>
              <a:t>true</a:t>
            </a:r>
            <a:r>
              <a:rPr lang="zh-CN" altLang="en-US" sz="2000" dirty="0">
                <a:solidFill>
                  <a:srgbClr val="00417C"/>
                </a:solidFill>
                <a:latin typeface="微软雅黑" panose="020B0503020204020204" pitchFamily="34" charset="-122"/>
                <a:ea typeface="微软雅黑" panose="020B0503020204020204" pitchFamily="34" charset="-122"/>
              </a:rPr>
              <a:t>表示链表中没有任何元素。</a:t>
            </a:r>
          </a:p>
        </p:txBody>
      </p:sp>
    </p:spTree>
    <p:extLst>
      <p:ext uri="{BB962C8B-B14F-4D97-AF65-F5344CB8AC3E}">
        <p14:creationId xmlns:p14="http://schemas.microsoft.com/office/powerpoint/2010/main" val="394675172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16832"/>
            <a:ext cx="7560840" cy="493200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7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700"/>
              </a:lnSpc>
            </a:pPr>
            <a:endParaRPr lang="en-US" altLang="zh-CN" sz="1400" dirty="0">
              <a:solidFill>
                <a:srgbClr val="080577"/>
              </a:solidFill>
              <a:latin typeface="Source Code Pro"/>
            </a:endParaRPr>
          </a:p>
          <a:p>
            <a:pPr>
              <a:lnSpc>
                <a:spcPts val="1700"/>
              </a:lnSpc>
            </a:pPr>
            <a:r>
              <a:rPr lang="en-US" altLang="zh-CN" sz="1400" dirty="0">
                <a:solidFill>
                  <a:srgbClr val="080577"/>
                </a:solidFill>
                <a:latin typeface="Source Code Pro"/>
              </a:rPr>
              <a:t>public class ArrayListDemo3 {</a:t>
            </a:r>
          </a:p>
          <a:p>
            <a:pPr>
              <a:lnSpc>
                <a:spcPts val="17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700"/>
              </a:lnSpc>
            </a:pPr>
            <a:r>
              <a:rPr lang="en-US" altLang="zh-CN" sz="1400" dirty="0">
                <a:solidFill>
                  <a:srgbClr val="080577"/>
                </a:solidFill>
                <a:latin typeface="Source Code Pro"/>
              </a:rPr>
              <a:t>      ArrayList&lt;String&gt; list = new ArrayList&lt;String&gt;();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("Item1");</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("Item2");</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(2, "Item3"); </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("Item4");</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a:t>
            </a:r>
            <a:r>
              <a:rPr lang="en-US" altLang="zh-CN" sz="1400" dirty="0" err="1">
                <a:solidFill>
                  <a:srgbClr val="080577"/>
                </a:solidFill>
                <a:latin typeface="Source Code Pro"/>
              </a:rPr>
              <a:t>arraylist</a:t>
            </a:r>
            <a:r>
              <a:rPr lang="en-US" altLang="zh-CN" sz="1400" dirty="0">
                <a:solidFill>
                  <a:srgbClr val="080577"/>
                </a:solidFill>
                <a:latin typeface="Source Code Pro"/>
              </a:rPr>
              <a:t> is: " + list);</a:t>
            </a:r>
          </a:p>
          <a:p>
            <a:pPr>
              <a:lnSpc>
                <a:spcPts val="1700"/>
              </a:lnSpc>
            </a:pPr>
            <a:endParaRPr lang="en-US" altLang="zh-CN" sz="1400" dirty="0">
              <a:solidFill>
                <a:srgbClr val="080577"/>
              </a:solidFill>
              <a:latin typeface="Source Code Pro"/>
            </a:endParaRPr>
          </a:p>
          <a:p>
            <a:pPr>
              <a:lnSpc>
                <a:spcPts val="1700"/>
              </a:lnSpc>
            </a:pPr>
            <a:r>
              <a:rPr lang="en-US" altLang="zh-CN" sz="1400" dirty="0">
                <a:solidFill>
                  <a:srgbClr val="080577"/>
                </a:solidFill>
                <a:latin typeface="Source Code Pro"/>
              </a:rPr>
              <a:t>      int pos = </a:t>
            </a:r>
            <a:r>
              <a:rPr lang="en-US" altLang="zh-CN" sz="1400" dirty="0" err="1">
                <a:solidFill>
                  <a:srgbClr val="080577"/>
                </a:solidFill>
                <a:latin typeface="Source Code Pro"/>
              </a:rPr>
              <a:t>list.indexOf</a:t>
            </a:r>
            <a:r>
              <a:rPr lang="en-US" altLang="zh-CN" sz="1400" dirty="0">
                <a:solidFill>
                  <a:srgbClr val="080577"/>
                </a:solidFill>
                <a:latin typeface="Source Code Pro"/>
              </a:rPr>
              <a:t>("Item2");</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index of Item2 is: " + pos);</a:t>
            </a:r>
          </a:p>
          <a:p>
            <a:pPr>
              <a:lnSpc>
                <a:spcPts val="1700"/>
              </a:lnSpc>
            </a:pPr>
            <a:endParaRPr lang="en-US" altLang="zh-CN" sz="1400" dirty="0">
              <a:solidFill>
                <a:srgbClr val="080577"/>
              </a:solidFill>
              <a:latin typeface="Source Code Pro"/>
            </a:endParaRPr>
          </a:p>
          <a:p>
            <a:pPr>
              <a:lnSpc>
                <a:spcPts val="1700"/>
              </a:lnSpc>
            </a:pPr>
            <a:r>
              <a:rPr lang="en-US" altLang="zh-CN" sz="1400" dirty="0">
                <a:solidFill>
                  <a:srgbClr val="080577"/>
                </a:solidFill>
                <a:latin typeface="Source Code Pro"/>
              </a:rPr>
              <a:t>      boolean check = </a:t>
            </a:r>
            <a:r>
              <a:rPr lang="en-US" altLang="zh-CN" sz="1400" dirty="0" err="1">
                <a:solidFill>
                  <a:srgbClr val="080577"/>
                </a:solidFill>
                <a:latin typeface="Source Code Pro"/>
              </a:rPr>
              <a:t>list.isEmpty</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a:t>
            </a:r>
            <a:r>
              <a:rPr lang="en-US" altLang="zh-CN" sz="1400" dirty="0" err="1">
                <a:solidFill>
                  <a:srgbClr val="080577"/>
                </a:solidFill>
                <a:latin typeface="Source Code Pro"/>
              </a:rPr>
              <a:t>arraylist</a:t>
            </a:r>
            <a:r>
              <a:rPr lang="en-US" altLang="zh-CN" sz="1400" dirty="0">
                <a:solidFill>
                  <a:srgbClr val="080577"/>
                </a:solidFill>
                <a:latin typeface="Source Code Pro"/>
              </a:rPr>
              <a:t> is empty? " + check);</a:t>
            </a:r>
          </a:p>
          <a:p>
            <a:pPr>
              <a:lnSpc>
                <a:spcPts val="1700"/>
              </a:lnSpc>
            </a:pPr>
            <a:endParaRPr lang="en-US" altLang="zh-CN" sz="1400" dirty="0">
              <a:solidFill>
                <a:srgbClr val="080577"/>
              </a:solidFill>
              <a:latin typeface="Source Code Pro"/>
            </a:endParaRPr>
          </a:p>
          <a:p>
            <a:pPr>
              <a:lnSpc>
                <a:spcPts val="1700"/>
              </a:lnSpc>
            </a:pPr>
            <a:r>
              <a:rPr lang="en-US" altLang="zh-CN" sz="1400" dirty="0">
                <a:solidFill>
                  <a:srgbClr val="080577"/>
                </a:solidFill>
                <a:latin typeface="Source Code Pro"/>
              </a:rPr>
              <a:t>      boolean element = </a:t>
            </a:r>
            <a:r>
              <a:rPr lang="en-US" altLang="zh-CN" sz="1400" dirty="0" err="1">
                <a:solidFill>
                  <a:srgbClr val="080577"/>
                </a:solidFill>
                <a:latin typeface="Source Code Pro"/>
              </a:rPr>
              <a:t>list.contains</a:t>
            </a:r>
            <a:r>
              <a:rPr lang="en-US" altLang="zh-CN" sz="1400" dirty="0">
                <a:solidFill>
                  <a:srgbClr val="080577"/>
                </a:solidFill>
                <a:latin typeface="Source Code Pro"/>
              </a:rPr>
              <a:t>("Item5");</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a:t>
            </a:r>
            <a:r>
              <a:rPr lang="en-US" altLang="zh-CN" sz="1400" dirty="0" err="1">
                <a:solidFill>
                  <a:srgbClr val="080577"/>
                </a:solidFill>
                <a:latin typeface="Source Code Pro"/>
              </a:rPr>
              <a:t>arraylist</a:t>
            </a:r>
            <a:r>
              <a:rPr lang="en-US" altLang="zh-CN" sz="1400" dirty="0">
                <a:solidFill>
                  <a:srgbClr val="080577"/>
                </a:solidFill>
                <a:latin typeface="Source Code Pro"/>
              </a:rPr>
              <a:t> contains Item5? " + element);</a:t>
            </a:r>
          </a:p>
          <a:p>
            <a:pPr>
              <a:lnSpc>
                <a:spcPts val="1700"/>
              </a:lnSpc>
            </a:pP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a:t>
            </a:r>
          </a:p>
        </p:txBody>
      </p:sp>
      <p:sp>
        <p:nvSpPr>
          <p:cNvPr id="25" name="矩形 24">
            <a:extLst>
              <a:ext uri="{FF2B5EF4-FFF2-40B4-BE49-F238E27FC236}">
                <a16:creationId xmlns:a16="http://schemas.microsoft.com/office/drawing/2014/main" id="{1D76614E-099F-4F31-B63A-848E8DAD18D4}"/>
              </a:ext>
            </a:extLst>
          </p:cNvPr>
          <p:cNvSpPr/>
          <p:nvPr/>
        </p:nvSpPr>
        <p:spPr>
          <a:xfrm>
            <a:off x="2123728" y="3585373"/>
            <a:ext cx="280831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AutoShape 21">
            <a:extLst>
              <a:ext uri="{FF2B5EF4-FFF2-40B4-BE49-F238E27FC236}">
                <a16:creationId xmlns:a16="http://schemas.microsoft.com/office/drawing/2014/main" id="{3FA78603-9345-4626-BFD1-A189CCBA5414}"/>
              </a:ext>
            </a:extLst>
          </p:cNvPr>
          <p:cNvSpPr>
            <a:spLocks noChangeArrowheads="1"/>
          </p:cNvSpPr>
          <p:nvPr/>
        </p:nvSpPr>
        <p:spPr bwMode="auto">
          <a:xfrm>
            <a:off x="4716016" y="3009260"/>
            <a:ext cx="2340000" cy="374571"/>
          </a:xfrm>
          <a:prstGeom prst="wedgeRoundRectCallout">
            <a:avLst>
              <a:gd name="adj1" fmla="val -45083"/>
              <a:gd name="adj2" fmla="val 9763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向指定位置添加元素。</a:t>
            </a:r>
          </a:p>
        </p:txBody>
      </p:sp>
      <p:sp>
        <p:nvSpPr>
          <p:cNvPr id="28" name="矩形 27">
            <a:extLst>
              <a:ext uri="{FF2B5EF4-FFF2-40B4-BE49-F238E27FC236}">
                <a16:creationId xmlns:a16="http://schemas.microsoft.com/office/drawing/2014/main" id="{DEFE1040-7FDB-47F3-851A-C9FB1636B33D}"/>
              </a:ext>
            </a:extLst>
          </p:cNvPr>
          <p:cNvSpPr/>
          <p:nvPr/>
        </p:nvSpPr>
        <p:spPr>
          <a:xfrm>
            <a:off x="2123728" y="4448102"/>
            <a:ext cx="35280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AutoShape 21">
            <a:extLst>
              <a:ext uri="{FF2B5EF4-FFF2-40B4-BE49-F238E27FC236}">
                <a16:creationId xmlns:a16="http://schemas.microsoft.com/office/drawing/2014/main" id="{F83DEAD7-64A7-4461-8606-A4899797702D}"/>
              </a:ext>
            </a:extLst>
          </p:cNvPr>
          <p:cNvSpPr>
            <a:spLocks noChangeArrowheads="1"/>
          </p:cNvSpPr>
          <p:nvPr/>
        </p:nvSpPr>
        <p:spPr bwMode="auto">
          <a:xfrm>
            <a:off x="4716016" y="3871989"/>
            <a:ext cx="2340000" cy="374571"/>
          </a:xfrm>
          <a:prstGeom prst="wedgeRoundRectCallout">
            <a:avLst>
              <a:gd name="adj1" fmla="val -45083"/>
              <a:gd name="adj2" fmla="val 9763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返回指定元素的索引。</a:t>
            </a:r>
          </a:p>
        </p:txBody>
      </p:sp>
      <p:sp>
        <p:nvSpPr>
          <p:cNvPr id="30" name="矩形 29">
            <a:extLst>
              <a:ext uri="{FF2B5EF4-FFF2-40B4-BE49-F238E27FC236}">
                <a16:creationId xmlns:a16="http://schemas.microsoft.com/office/drawing/2014/main" id="{7295EA42-AC0C-4DC1-9DB3-FC24A88AFA30}"/>
              </a:ext>
            </a:extLst>
          </p:cNvPr>
          <p:cNvSpPr/>
          <p:nvPr/>
        </p:nvSpPr>
        <p:spPr>
          <a:xfrm>
            <a:off x="2123728" y="5094807"/>
            <a:ext cx="34200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utoShape 21">
            <a:extLst>
              <a:ext uri="{FF2B5EF4-FFF2-40B4-BE49-F238E27FC236}">
                <a16:creationId xmlns:a16="http://schemas.microsoft.com/office/drawing/2014/main" id="{9C708D96-F024-4013-A8CD-B14DDE9073C0}"/>
              </a:ext>
            </a:extLst>
          </p:cNvPr>
          <p:cNvSpPr>
            <a:spLocks noChangeArrowheads="1"/>
          </p:cNvSpPr>
          <p:nvPr/>
        </p:nvSpPr>
        <p:spPr bwMode="auto">
          <a:xfrm>
            <a:off x="4716016" y="4555768"/>
            <a:ext cx="2448000" cy="360000"/>
          </a:xfrm>
          <a:prstGeom prst="wedgeRoundRectCallout">
            <a:avLst>
              <a:gd name="adj1" fmla="val -45083"/>
              <a:gd name="adj2" fmla="val 9763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检查</a:t>
            </a:r>
            <a:r>
              <a:rPr lang="en-US" altLang="zh-CN" sz="1600" b="1" dirty="0">
                <a:latin typeface="仿宋" panose="02010609060101010101" pitchFamily="49" charset="-122"/>
                <a:ea typeface="仿宋" panose="02010609060101010101" pitchFamily="49" charset="-122"/>
              </a:rPr>
              <a:t>ArrayList</a:t>
            </a:r>
            <a:r>
              <a:rPr lang="zh-CN" altLang="en-US" sz="1600" b="1" dirty="0">
                <a:latin typeface="仿宋" panose="02010609060101010101" pitchFamily="49" charset="-122"/>
                <a:ea typeface="仿宋" panose="02010609060101010101" pitchFamily="49" charset="-122"/>
              </a:rPr>
              <a:t>是否为空。</a:t>
            </a:r>
          </a:p>
        </p:txBody>
      </p:sp>
      <p:sp>
        <p:nvSpPr>
          <p:cNvPr id="32" name="矩形 31">
            <a:extLst>
              <a:ext uri="{FF2B5EF4-FFF2-40B4-BE49-F238E27FC236}">
                <a16:creationId xmlns:a16="http://schemas.microsoft.com/office/drawing/2014/main" id="{5F2EA695-4E22-4944-85FD-16E520B7D586}"/>
              </a:ext>
            </a:extLst>
          </p:cNvPr>
          <p:cNvSpPr/>
          <p:nvPr/>
        </p:nvSpPr>
        <p:spPr>
          <a:xfrm>
            <a:off x="2123728" y="5740751"/>
            <a:ext cx="44280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21">
            <a:extLst>
              <a:ext uri="{FF2B5EF4-FFF2-40B4-BE49-F238E27FC236}">
                <a16:creationId xmlns:a16="http://schemas.microsoft.com/office/drawing/2014/main" id="{FD3AE407-FBCF-435F-B9D7-110467273D93}"/>
              </a:ext>
            </a:extLst>
          </p:cNvPr>
          <p:cNvSpPr>
            <a:spLocks noChangeArrowheads="1"/>
          </p:cNvSpPr>
          <p:nvPr/>
        </p:nvSpPr>
        <p:spPr bwMode="auto">
          <a:xfrm>
            <a:off x="4716016" y="5197920"/>
            <a:ext cx="3240000" cy="360000"/>
          </a:xfrm>
          <a:prstGeom prst="wedgeRoundRectCallout">
            <a:avLst>
              <a:gd name="adj1" fmla="val -45083"/>
              <a:gd name="adj2" fmla="val 9763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检查</a:t>
            </a:r>
            <a:r>
              <a:rPr lang="en-US" altLang="zh-CN" sz="1600" b="1" dirty="0">
                <a:latin typeface="仿宋" panose="02010609060101010101" pitchFamily="49" charset="-122"/>
                <a:ea typeface="仿宋" panose="02010609060101010101" pitchFamily="49" charset="-122"/>
              </a:rPr>
              <a:t>ArrayList</a:t>
            </a:r>
            <a:r>
              <a:rPr lang="zh-CN" altLang="en-US" sz="1600" b="1" dirty="0">
                <a:latin typeface="仿宋" panose="02010609060101010101" pitchFamily="49" charset="-122"/>
                <a:ea typeface="仿宋" panose="02010609060101010101" pitchFamily="49" charset="-122"/>
              </a:rPr>
              <a:t>是否包含指定元素。</a:t>
            </a:r>
          </a:p>
        </p:txBody>
      </p:sp>
    </p:spTree>
    <p:extLst>
      <p:ext uri="{BB962C8B-B14F-4D97-AF65-F5344CB8AC3E}">
        <p14:creationId xmlns:p14="http://schemas.microsoft.com/office/powerpoint/2010/main" val="37443591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16" presetID="22" presetClass="entr" presetSubtype="8"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24" presetID="22" presetClass="entr" presetSubtype="8"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down)">
                                      <p:cBhvr>
                                        <p:cTn id="31"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32" presetID="2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down)">
                                      <p:cBhvr>
                                        <p:cTn id="39"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par>
                                <p:cTn id="40" presetID="22" presetClass="entr" presetSubtype="8"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26" grpId="0" animBg="1"/>
      <p:bldP spid="28" grpId="0" animBg="1"/>
      <p:bldP spid="29" grpId="0" animBg="1"/>
      <p:bldP spid="30" grpId="0" animBg="1"/>
      <p:bldP spid="31" grpId="0" animBg="1"/>
      <p:bldP spid="32"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16832"/>
            <a:ext cx="7488832" cy="4784586"/>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6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600"/>
              </a:lnSpc>
            </a:pPr>
            <a:endParaRPr lang="en-US" altLang="zh-CN" sz="1400" dirty="0">
              <a:solidFill>
                <a:srgbClr val="080577"/>
              </a:solidFill>
              <a:latin typeface="Source Code Pro"/>
            </a:endParaRPr>
          </a:p>
          <a:p>
            <a:pPr>
              <a:lnSpc>
                <a:spcPts val="1600"/>
              </a:lnSpc>
            </a:pPr>
            <a:r>
              <a:rPr lang="en-US" altLang="zh-CN" sz="1400" dirty="0">
                <a:solidFill>
                  <a:srgbClr val="080577"/>
                </a:solidFill>
                <a:latin typeface="Source Code Pro"/>
              </a:rPr>
              <a:t>public class ArrayListDemo3 {</a:t>
            </a:r>
          </a:p>
          <a:p>
            <a:pPr>
              <a:lnSpc>
                <a:spcPts val="16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600"/>
              </a:lnSpc>
            </a:pPr>
            <a:r>
              <a:rPr lang="en-US" altLang="zh-CN" sz="1400" dirty="0">
                <a:solidFill>
                  <a:srgbClr val="080577"/>
                </a:solidFill>
                <a:latin typeface="Source Code Pro"/>
              </a:rPr>
              <a:t>      ArrayList&lt;String&gt; list = new ArrayList&lt;String&gt;();</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("Item1");</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("Item2");</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(2, "Item3");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("Item4");</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String item = </a:t>
            </a:r>
            <a:r>
              <a:rPr lang="en-US" altLang="zh-CN" sz="1400" dirty="0" err="1">
                <a:solidFill>
                  <a:srgbClr val="080577"/>
                </a:solidFill>
                <a:latin typeface="Source Code Pro"/>
              </a:rPr>
              <a:t>list.get</a:t>
            </a:r>
            <a:r>
              <a:rPr lang="en-US" altLang="zh-CN" sz="1400" dirty="0">
                <a:solidFill>
                  <a:srgbClr val="080577"/>
                </a:solidFill>
                <a:latin typeface="Source Code Pro"/>
              </a:rPr>
              <a:t>(0);</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item is the index 0 is: " + item);</a:t>
            </a:r>
          </a:p>
          <a:p>
            <a:pPr>
              <a:lnSpc>
                <a:spcPts val="1600"/>
              </a:lnSpc>
            </a:pPr>
            <a:endParaRPr lang="en-US" altLang="zh-CN" sz="1400" dirty="0">
              <a:solidFill>
                <a:srgbClr val="080577"/>
              </a:solidFill>
              <a:latin typeface="Source Code Pro"/>
            </a:endParaRP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list.set</a:t>
            </a:r>
            <a:r>
              <a:rPr lang="en-US" altLang="zh-CN" sz="1400" dirty="0">
                <a:solidFill>
                  <a:srgbClr val="080577"/>
                </a:solidFill>
                <a:latin typeface="Source Code Pro"/>
              </a:rPr>
              <a:t>(1, "</a:t>
            </a:r>
            <a:r>
              <a:rPr lang="en-US" altLang="zh-CN" sz="1400" dirty="0" err="1">
                <a:solidFill>
                  <a:srgbClr val="080577"/>
                </a:solidFill>
                <a:latin typeface="Source Code Pro"/>
              </a:rPr>
              <a:t>NewItem</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replaced </a:t>
            </a:r>
            <a:r>
              <a:rPr lang="en-US" altLang="zh-CN" sz="1400" dirty="0" err="1">
                <a:solidFill>
                  <a:srgbClr val="080577"/>
                </a:solidFill>
                <a:latin typeface="Source Code Pro"/>
              </a:rPr>
              <a:t>arraylist</a:t>
            </a:r>
            <a:r>
              <a:rPr lang="en-US" altLang="zh-CN" sz="1400" dirty="0">
                <a:solidFill>
                  <a:srgbClr val="080577"/>
                </a:solidFill>
                <a:latin typeface="Source Code Pro"/>
              </a:rPr>
              <a:t> is: " + list);</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list.remove</a:t>
            </a:r>
            <a:r>
              <a:rPr lang="en-US" altLang="zh-CN" sz="1400" dirty="0">
                <a:solidFill>
                  <a:srgbClr val="080577"/>
                </a:solidFill>
                <a:latin typeface="Source Code Pro"/>
              </a:rPr>
              <a:t>(0);</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list.remove</a:t>
            </a:r>
            <a:r>
              <a:rPr lang="en-US" altLang="zh-CN" sz="1400" dirty="0">
                <a:solidFill>
                  <a:srgbClr val="080577"/>
                </a:solidFill>
                <a:latin typeface="Source Code Pro"/>
              </a:rPr>
              <a:t>("Item3");</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final </a:t>
            </a:r>
            <a:r>
              <a:rPr lang="en-US" altLang="zh-CN" sz="1400" dirty="0" err="1">
                <a:solidFill>
                  <a:srgbClr val="080577"/>
                </a:solidFill>
                <a:latin typeface="Source Code Pro"/>
              </a:rPr>
              <a:t>arraylist</a:t>
            </a:r>
            <a:r>
              <a:rPr lang="en-US" altLang="zh-CN" sz="1400" dirty="0">
                <a:solidFill>
                  <a:srgbClr val="080577"/>
                </a:solidFill>
                <a:latin typeface="Source Code Pro"/>
              </a:rPr>
              <a:t> is: " + list);</a:t>
            </a:r>
          </a:p>
          <a:p>
            <a:pPr>
              <a:lnSpc>
                <a:spcPts val="1600"/>
              </a:lnSpc>
            </a:pPr>
            <a:r>
              <a:rPr lang="en-US" altLang="zh-CN" sz="1400" dirty="0">
                <a:solidFill>
                  <a:srgbClr val="080577"/>
                </a:solidFill>
                <a:latin typeface="Source Code Pro"/>
              </a:rPr>
              <a:t>      String[] </a:t>
            </a:r>
            <a:r>
              <a:rPr lang="en-US" altLang="zh-CN" sz="1400" dirty="0" err="1">
                <a:solidFill>
                  <a:srgbClr val="080577"/>
                </a:solidFill>
                <a:latin typeface="Source Code Pro"/>
              </a:rPr>
              <a:t>arr</a:t>
            </a:r>
            <a:r>
              <a:rPr lang="en-US" altLang="zh-CN" sz="1400" dirty="0">
                <a:solidFill>
                  <a:srgbClr val="080577"/>
                </a:solidFill>
                <a:latin typeface="Source Code Pro"/>
              </a:rPr>
              <a:t> = </a:t>
            </a:r>
            <a:r>
              <a:rPr lang="en-US" altLang="zh-CN" sz="1400" dirty="0" err="1">
                <a:solidFill>
                  <a:srgbClr val="080577"/>
                </a:solidFill>
                <a:latin typeface="Source Code Pro"/>
              </a:rPr>
              <a:t>list.toArray</a:t>
            </a:r>
            <a:r>
              <a:rPr lang="en-US" altLang="zh-CN" sz="1400" dirty="0">
                <a:solidFill>
                  <a:srgbClr val="080577"/>
                </a:solidFill>
                <a:latin typeface="Source Code Pro"/>
              </a:rPr>
              <a:t>(new String[</a:t>
            </a:r>
            <a:r>
              <a:rPr lang="en-US" altLang="zh-CN" sz="1400" dirty="0" err="1">
                <a:solidFill>
                  <a:srgbClr val="080577"/>
                </a:solidFill>
                <a:latin typeface="Source Code Pro"/>
              </a:rPr>
              <a:t>list.size</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array is: " + </a:t>
            </a:r>
            <a:r>
              <a:rPr lang="en-US" altLang="zh-CN" sz="1400" dirty="0" err="1">
                <a:solidFill>
                  <a:srgbClr val="080577"/>
                </a:solidFill>
                <a:latin typeface="Source Code Pro"/>
              </a:rPr>
              <a:t>Arrays.toString</a:t>
            </a:r>
            <a:r>
              <a:rPr lang="en-US" altLang="zh-CN" sz="1400" dirty="0">
                <a:solidFill>
                  <a:srgbClr val="080577"/>
                </a:solidFill>
                <a:latin typeface="Source Code Pro"/>
              </a:rPr>
              <a:t>(</a:t>
            </a:r>
            <a:r>
              <a:rPr lang="en-US" altLang="zh-CN" sz="1400" dirty="0" err="1">
                <a:solidFill>
                  <a:srgbClr val="080577"/>
                </a:solidFill>
                <a:latin typeface="Source Code Pro"/>
              </a:rPr>
              <a:t>arr</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p>
        </p:txBody>
      </p:sp>
      <p:sp>
        <p:nvSpPr>
          <p:cNvPr id="2" name="矩形 1">
            <a:extLst>
              <a:ext uri="{FF2B5EF4-FFF2-40B4-BE49-F238E27FC236}">
                <a16:creationId xmlns:a16="http://schemas.microsoft.com/office/drawing/2014/main" id="{A531EFEC-98DD-48CF-861A-ECB3AB9C23C3}"/>
              </a:ext>
            </a:extLst>
          </p:cNvPr>
          <p:cNvSpPr/>
          <p:nvPr/>
        </p:nvSpPr>
        <p:spPr>
          <a:xfrm>
            <a:off x="2195736" y="4077072"/>
            <a:ext cx="280831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21">
            <a:extLst>
              <a:ext uri="{FF2B5EF4-FFF2-40B4-BE49-F238E27FC236}">
                <a16:creationId xmlns:a16="http://schemas.microsoft.com/office/drawing/2014/main" id="{440582C7-9234-4A1B-9164-2D015FBE6420}"/>
              </a:ext>
            </a:extLst>
          </p:cNvPr>
          <p:cNvSpPr>
            <a:spLocks noChangeArrowheads="1"/>
          </p:cNvSpPr>
          <p:nvPr/>
        </p:nvSpPr>
        <p:spPr bwMode="auto">
          <a:xfrm>
            <a:off x="4788024" y="3500959"/>
            <a:ext cx="2340000" cy="374571"/>
          </a:xfrm>
          <a:prstGeom prst="wedgeRoundRectCallout">
            <a:avLst>
              <a:gd name="adj1" fmla="val -45083"/>
              <a:gd name="adj2" fmla="val 9763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获取指定位置上的元素。</a:t>
            </a:r>
          </a:p>
        </p:txBody>
      </p:sp>
      <p:sp>
        <p:nvSpPr>
          <p:cNvPr id="3" name="矩形 2">
            <a:extLst>
              <a:ext uri="{FF2B5EF4-FFF2-40B4-BE49-F238E27FC236}">
                <a16:creationId xmlns:a16="http://schemas.microsoft.com/office/drawing/2014/main" id="{618138BC-0407-448A-8F38-3458678F55C4}"/>
              </a:ext>
            </a:extLst>
          </p:cNvPr>
          <p:cNvSpPr/>
          <p:nvPr/>
        </p:nvSpPr>
        <p:spPr>
          <a:xfrm>
            <a:off x="2195736" y="4699063"/>
            <a:ext cx="280831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utoShape 21">
            <a:extLst>
              <a:ext uri="{FF2B5EF4-FFF2-40B4-BE49-F238E27FC236}">
                <a16:creationId xmlns:a16="http://schemas.microsoft.com/office/drawing/2014/main" id="{0E06725E-C4B8-4F1D-B0F3-9C61913CBC0A}"/>
              </a:ext>
            </a:extLst>
          </p:cNvPr>
          <p:cNvSpPr>
            <a:spLocks noChangeArrowheads="1"/>
          </p:cNvSpPr>
          <p:nvPr/>
        </p:nvSpPr>
        <p:spPr bwMode="auto">
          <a:xfrm>
            <a:off x="4788024" y="4121508"/>
            <a:ext cx="2340000" cy="374571"/>
          </a:xfrm>
          <a:prstGeom prst="wedgeRoundRectCallout">
            <a:avLst>
              <a:gd name="adj1" fmla="val -45083"/>
              <a:gd name="adj2" fmla="val 9763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设置指定位置上的元素。</a:t>
            </a:r>
          </a:p>
        </p:txBody>
      </p:sp>
      <p:sp>
        <p:nvSpPr>
          <p:cNvPr id="4" name="矩形 3">
            <a:extLst>
              <a:ext uri="{FF2B5EF4-FFF2-40B4-BE49-F238E27FC236}">
                <a16:creationId xmlns:a16="http://schemas.microsoft.com/office/drawing/2014/main" id="{E8612D58-6250-4A17-BCB0-306BF09AA40E}"/>
              </a:ext>
            </a:extLst>
          </p:cNvPr>
          <p:cNvSpPr/>
          <p:nvPr/>
        </p:nvSpPr>
        <p:spPr>
          <a:xfrm>
            <a:off x="2195736" y="5089543"/>
            <a:ext cx="280831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1">
            <a:extLst>
              <a:ext uri="{FF2B5EF4-FFF2-40B4-BE49-F238E27FC236}">
                <a16:creationId xmlns:a16="http://schemas.microsoft.com/office/drawing/2014/main" id="{4CD4DFC6-1450-4A4D-BE73-A9601D63B610}"/>
              </a:ext>
            </a:extLst>
          </p:cNvPr>
          <p:cNvSpPr>
            <a:spLocks noChangeArrowheads="1"/>
          </p:cNvSpPr>
          <p:nvPr/>
        </p:nvSpPr>
        <p:spPr bwMode="auto">
          <a:xfrm>
            <a:off x="4788024" y="4533874"/>
            <a:ext cx="3060000" cy="360000"/>
          </a:xfrm>
          <a:prstGeom prst="wedgeRoundRectCallout">
            <a:avLst>
              <a:gd name="adj1" fmla="val -45083"/>
              <a:gd name="adj2" fmla="val 9763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移除并返回指定位置上的元素。</a:t>
            </a:r>
          </a:p>
        </p:txBody>
      </p:sp>
      <p:sp>
        <p:nvSpPr>
          <p:cNvPr id="7" name="矩形 6">
            <a:extLst>
              <a:ext uri="{FF2B5EF4-FFF2-40B4-BE49-F238E27FC236}">
                <a16:creationId xmlns:a16="http://schemas.microsoft.com/office/drawing/2014/main" id="{B6702A5B-C7A2-4E80-A34B-910F38B7AE88}"/>
              </a:ext>
            </a:extLst>
          </p:cNvPr>
          <p:cNvSpPr/>
          <p:nvPr/>
        </p:nvSpPr>
        <p:spPr>
          <a:xfrm>
            <a:off x="2201695" y="5301070"/>
            <a:ext cx="280831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AutoShape 21">
            <a:extLst>
              <a:ext uri="{FF2B5EF4-FFF2-40B4-BE49-F238E27FC236}">
                <a16:creationId xmlns:a16="http://schemas.microsoft.com/office/drawing/2014/main" id="{64BA7224-58D3-483D-B163-66A9621529EA}"/>
              </a:ext>
            </a:extLst>
          </p:cNvPr>
          <p:cNvSpPr>
            <a:spLocks noChangeArrowheads="1"/>
          </p:cNvSpPr>
          <p:nvPr/>
        </p:nvSpPr>
        <p:spPr bwMode="auto">
          <a:xfrm>
            <a:off x="4788176" y="4780045"/>
            <a:ext cx="3600247" cy="374571"/>
          </a:xfrm>
          <a:prstGeom prst="wedgeRoundRectCallout">
            <a:avLst>
              <a:gd name="adj1" fmla="val -45083"/>
              <a:gd name="adj2" fmla="val 9763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移除首次出现的指定元素并返回</a:t>
            </a:r>
            <a:r>
              <a:rPr lang="en-US" altLang="zh-CN" sz="1600" b="1" dirty="0">
                <a:latin typeface="仿宋" panose="02010609060101010101" pitchFamily="49" charset="-122"/>
                <a:ea typeface="仿宋" panose="02010609060101010101" pitchFamily="49" charset="-122"/>
              </a:rPr>
              <a:t>true</a:t>
            </a:r>
            <a:r>
              <a:rPr lang="zh-CN" altLang="en-US" sz="1600" b="1" dirty="0">
                <a:latin typeface="仿宋" panose="02010609060101010101" pitchFamily="49" charset="-122"/>
                <a:ea typeface="仿宋" panose="02010609060101010101" pitchFamily="49" charset="-122"/>
              </a:rPr>
              <a:t>。</a:t>
            </a:r>
          </a:p>
        </p:txBody>
      </p:sp>
      <p:sp>
        <p:nvSpPr>
          <p:cNvPr id="8" name="矩形 7">
            <a:extLst>
              <a:ext uri="{FF2B5EF4-FFF2-40B4-BE49-F238E27FC236}">
                <a16:creationId xmlns:a16="http://schemas.microsoft.com/office/drawing/2014/main" id="{F65884AD-C16A-4279-BBBE-66B1BF540FD7}"/>
              </a:ext>
            </a:extLst>
          </p:cNvPr>
          <p:cNvSpPr/>
          <p:nvPr/>
        </p:nvSpPr>
        <p:spPr>
          <a:xfrm>
            <a:off x="2195736" y="5701912"/>
            <a:ext cx="56520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AutoShape 21">
            <a:extLst>
              <a:ext uri="{FF2B5EF4-FFF2-40B4-BE49-F238E27FC236}">
                <a16:creationId xmlns:a16="http://schemas.microsoft.com/office/drawing/2014/main" id="{1D61C948-D0B5-45D9-8D57-9225D8374D79}"/>
              </a:ext>
            </a:extLst>
          </p:cNvPr>
          <p:cNvSpPr>
            <a:spLocks noChangeArrowheads="1"/>
          </p:cNvSpPr>
          <p:nvPr/>
        </p:nvSpPr>
        <p:spPr bwMode="auto">
          <a:xfrm>
            <a:off x="4768333" y="5154423"/>
            <a:ext cx="2664000" cy="360000"/>
          </a:xfrm>
          <a:prstGeom prst="wedgeRoundRectCallout">
            <a:avLst>
              <a:gd name="adj1" fmla="val -45083"/>
              <a:gd name="adj2" fmla="val 9763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转换 </a:t>
            </a:r>
            <a:r>
              <a:rPr lang="en-US" altLang="zh-CN" sz="1600" b="1" dirty="0">
                <a:latin typeface="仿宋" panose="02010609060101010101" pitchFamily="49" charset="-122"/>
                <a:ea typeface="仿宋" panose="02010609060101010101" pitchFamily="49" charset="-122"/>
              </a:rPr>
              <a:t>ArrayList </a:t>
            </a:r>
            <a:r>
              <a:rPr lang="zh-CN" altLang="en-US" sz="1600" b="1" dirty="0">
                <a:latin typeface="仿宋" panose="02010609060101010101" pitchFamily="49" charset="-122"/>
                <a:ea typeface="仿宋" panose="02010609060101010101" pitchFamily="49" charset="-122"/>
              </a:rPr>
              <a:t>为 </a:t>
            </a:r>
            <a:r>
              <a:rPr lang="en-US" altLang="zh-CN" sz="1600" b="1" dirty="0">
                <a:latin typeface="仿宋" panose="02010609060101010101" pitchFamily="49" charset="-122"/>
                <a:ea typeface="仿宋" panose="02010609060101010101" pitchFamily="49" charset="-122"/>
              </a:rPr>
              <a:t>Array</a:t>
            </a:r>
            <a:r>
              <a:rPr lang="zh-CN" altLang="en-US" sz="16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29559247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24" presetID="2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32" presetID="22" presetClass="entr" presetSubtype="8"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40" presetID="22" presetClass="entr" presetSubtype="8"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48" presetID="22" presetClass="entr" presetSubtype="8"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12" grpId="0" animBg="1"/>
      <p:bldP spid="3" grpId="0" animBg="1"/>
      <p:bldP spid="15" grpId="0" animBg="1"/>
      <p:bldP spid="4" grpId="0" animBg="1"/>
      <p:bldP spid="18" grpId="0" animBg="1"/>
      <p:bldP spid="7" grpId="0" animBg="1"/>
      <p:bldP spid="21" grpId="0" animBg="1"/>
      <p:bldP spid="8"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844824"/>
            <a:ext cx="7524000" cy="507600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6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600"/>
              </a:lnSpc>
            </a:pPr>
            <a:endParaRPr lang="en-US" altLang="zh-CN" sz="1400" dirty="0">
              <a:solidFill>
                <a:srgbClr val="080577"/>
              </a:solidFill>
              <a:latin typeface="Source Code Pro"/>
            </a:endParaRPr>
          </a:p>
          <a:p>
            <a:pPr>
              <a:lnSpc>
                <a:spcPts val="1600"/>
              </a:lnSpc>
            </a:pPr>
            <a:r>
              <a:rPr lang="en-US" altLang="zh-CN" sz="1400" dirty="0">
                <a:solidFill>
                  <a:srgbClr val="080577"/>
                </a:solidFill>
                <a:latin typeface="Source Code Pro"/>
              </a:rPr>
              <a:t>public class ArrayListDemo3 {</a:t>
            </a:r>
          </a:p>
          <a:p>
            <a:pPr>
              <a:lnSpc>
                <a:spcPts val="16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600"/>
              </a:lnSpc>
            </a:pPr>
            <a:r>
              <a:rPr lang="en-US" altLang="zh-CN" sz="1400" dirty="0">
                <a:solidFill>
                  <a:srgbClr val="080577"/>
                </a:solidFill>
                <a:latin typeface="Source Code Pro"/>
              </a:rPr>
              <a:t>     ArrayList&lt;String&gt; list = new ArrayList&lt;String&gt;();</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("Item1");</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("Item2");</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(2, "Item3");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("Item4");</a:t>
            </a:r>
          </a:p>
          <a:p>
            <a:pPr>
              <a:lnSpc>
                <a:spcPts val="1600"/>
              </a:lnSpc>
            </a:pPr>
            <a:r>
              <a:rPr lang="en-US" altLang="zh-CN" sz="1400" dirty="0">
                <a:solidFill>
                  <a:srgbClr val="080577"/>
                </a:solidFill>
                <a:latin typeface="Source Code Pro"/>
              </a:rPr>
              <a:t>     </a:t>
            </a:r>
            <a:r>
              <a:rPr lang="en-US" altLang="zh-CN" sz="1400" dirty="0">
                <a:solidFill>
                  <a:srgbClr val="FF0000"/>
                </a:solidFill>
                <a:latin typeface="Source Code Pro"/>
              </a:rPr>
              <a:t>// Method 1: </a:t>
            </a:r>
          </a:p>
          <a:p>
            <a:pPr>
              <a:lnSpc>
                <a:spcPts val="1600"/>
              </a:lnSpc>
            </a:pPr>
            <a:r>
              <a:rPr lang="en-US" altLang="zh-CN" sz="1400" dirty="0">
                <a:solidFill>
                  <a:srgbClr val="080577"/>
                </a:solidFill>
                <a:latin typeface="Source Code Pro"/>
              </a:rPr>
              <a:t>     for (int </a:t>
            </a:r>
            <a:r>
              <a:rPr lang="en-US" altLang="zh-CN" sz="1400" dirty="0" err="1">
                <a:solidFill>
                  <a:srgbClr val="080577"/>
                </a:solidFill>
                <a:latin typeface="Source Code Pro"/>
              </a:rPr>
              <a:t>i</a:t>
            </a:r>
            <a:r>
              <a:rPr lang="en-US" altLang="zh-CN" sz="1400" dirty="0">
                <a:solidFill>
                  <a:srgbClr val="080577"/>
                </a:solidFill>
                <a:latin typeface="Source Code Pro"/>
              </a:rPr>
              <a:t> = 0; </a:t>
            </a:r>
            <a:r>
              <a:rPr lang="en-US" altLang="zh-CN" sz="1400" dirty="0" err="1">
                <a:solidFill>
                  <a:srgbClr val="080577"/>
                </a:solidFill>
                <a:latin typeface="Source Code Pro"/>
              </a:rPr>
              <a:t>i</a:t>
            </a:r>
            <a:r>
              <a:rPr lang="en-US" altLang="zh-CN" sz="1400" dirty="0">
                <a:solidFill>
                  <a:srgbClr val="080577"/>
                </a:solidFill>
                <a:latin typeface="Source Code Pro"/>
              </a:rPr>
              <a:t> &lt; </a:t>
            </a:r>
            <a:r>
              <a:rPr lang="en-US" altLang="zh-CN" sz="1400" dirty="0" err="1">
                <a:solidFill>
                  <a:srgbClr val="080577"/>
                </a:solidFill>
                <a:latin typeface="Source Code Pro"/>
              </a:rPr>
              <a:t>list.size</a:t>
            </a:r>
            <a:r>
              <a:rPr lang="en-US" altLang="zh-CN" sz="1400" dirty="0">
                <a:solidFill>
                  <a:srgbClr val="080577"/>
                </a:solidFill>
                <a:latin typeface="Source Code Pro"/>
              </a:rPr>
              <a:t>(); </a:t>
            </a:r>
            <a:r>
              <a:rPr lang="en-US" altLang="zh-CN" sz="1400" dirty="0" err="1">
                <a:solidFill>
                  <a:srgbClr val="080577"/>
                </a:solidFill>
                <a:latin typeface="Source Code Pro"/>
              </a:rPr>
              <a:t>i</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("Index: " + </a:t>
            </a:r>
            <a:r>
              <a:rPr lang="en-US" altLang="zh-CN" sz="1400" dirty="0" err="1">
                <a:solidFill>
                  <a:srgbClr val="080577"/>
                </a:solidFill>
                <a:latin typeface="Source Code Pro"/>
              </a:rPr>
              <a:t>i</a:t>
            </a:r>
            <a:r>
              <a:rPr lang="en-US" altLang="zh-CN" sz="1400" dirty="0">
                <a:solidFill>
                  <a:srgbClr val="080577"/>
                </a:solidFill>
                <a:latin typeface="Source Code Pro"/>
              </a:rPr>
              <a:t> + " -Item: " + </a:t>
            </a:r>
            <a:r>
              <a:rPr lang="en-US" altLang="zh-CN" sz="1400" dirty="0" err="1">
                <a:solidFill>
                  <a:srgbClr val="080577"/>
                </a:solidFill>
                <a:latin typeface="Source Code Pro"/>
              </a:rPr>
              <a:t>list.get</a:t>
            </a:r>
            <a:r>
              <a:rPr lang="en-US" altLang="zh-CN" sz="1400" dirty="0">
                <a:solidFill>
                  <a:srgbClr val="080577"/>
                </a:solidFill>
                <a:latin typeface="Source Code Pro"/>
              </a:rPr>
              <a:t>(</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r>
              <a:rPr lang="en-US" altLang="zh-CN" sz="1400" dirty="0">
                <a:solidFill>
                  <a:srgbClr val="FF0000"/>
                </a:solidFill>
                <a:latin typeface="Source Code Pro"/>
              </a:rPr>
              <a:t>// Method 2:</a:t>
            </a:r>
          </a:p>
          <a:p>
            <a:pPr>
              <a:lnSpc>
                <a:spcPts val="1600"/>
              </a:lnSpc>
            </a:pPr>
            <a:r>
              <a:rPr lang="en-US" altLang="zh-CN" sz="1400" dirty="0">
                <a:solidFill>
                  <a:srgbClr val="080577"/>
                </a:solidFill>
                <a:latin typeface="Source Code Pro"/>
              </a:rPr>
              <a:t>     for (String str : list)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("Item is: " + str);</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r>
              <a:rPr lang="en-US" altLang="zh-CN" sz="1400" dirty="0">
                <a:solidFill>
                  <a:srgbClr val="FF0000"/>
                </a:solidFill>
                <a:latin typeface="Source Code Pro"/>
              </a:rPr>
              <a:t>// Method 3:</a:t>
            </a:r>
          </a:p>
          <a:p>
            <a:pPr>
              <a:lnSpc>
                <a:spcPts val="1600"/>
              </a:lnSpc>
            </a:pPr>
            <a:r>
              <a:rPr lang="en-US" altLang="zh-CN" sz="1400" dirty="0">
                <a:solidFill>
                  <a:srgbClr val="080577"/>
                </a:solidFill>
                <a:latin typeface="Source Code Pro"/>
              </a:rPr>
              <a:t>     for (Iterator&lt;String&gt; it = </a:t>
            </a:r>
            <a:r>
              <a:rPr lang="en-US" altLang="zh-CN" sz="1400" dirty="0" err="1">
                <a:solidFill>
                  <a:srgbClr val="080577"/>
                </a:solidFill>
                <a:latin typeface="Source Code Pro"/>
              </a:rPr>
              <a:t>list.iterator</a:t>
            </a:r>
            <a:r>
              <a:rPr lang="en-US" altLang="zh-CN" sz="1400" dirty="0">
                <a:solidFill>
                  <a:srgbClr val="080577"/>
                </a:solidFill>
                <a:latin typeface="Source Code Pro"/>
              </a:rPr>
              <a:t>(); </a:t>
            </a:r>
            <a:r>
              <a:rPr lang="en-US" altLang="zh-CN" sz="1400" dirty="0" err="1">
                <a:solidFill>
                  <a:srgbClr val="080577"/>
                </a:solidFill>
                <a:latin typeface="Source Code Pro"/>
              </a:rPr>
              <a:t>it.hasNext</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("Item is: " + </a:t>
            </a:r>
            <a:r>
              <a:rPr lang="en-US" altLang="zh-CN" sz="1400" dirty="0" err="1">
                <a:solidFill>
                  <a:srgbClr val="080577"/>
                </a:solidFill>
                <a:latin typeface="Source Code Pro"/>
              </a:rPr>
              <a:t>it.next</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p>
        </p:txBody>
      </p:sp>
      <p:sp>
        <p:nvSpPr>
          <p:cNvPr id="2" name="矩形 1">
            <a:extLst>
              <a:ext uri="{FF2B5EF4-FFF2-40B4-BE49-F238E27FC236}">
                <a16:creationId xmlns:a16="http://schemas.microsoft.com/office/drawing/2014/main" id="{4990D91C-F663-4488-A2B3-62DBBE372A3F}"/>
              </a:ext>
            </a:extLst>
          </p:cNvPr>
          <p:cNvSpPr/>
          <p:nvPr/>
        </p:nvSpPr>
        <p:spPr>
          <a:xfrm>
            <a:off x="2051720" y="4013572"/>
            <a:ext cx="6768752" cy="61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AutoShape 21">
            <a:extLst>
              <a:ext uri="{FF2B5EF4-FFF2-40B4-BE49-F238E27FC236}">
                <a16:creationId xmlns:a16="http://schemas.microsoft.com/office/drawing/2014/main" id="{0A95C800-BE2E-45C8-AF84-1A9847BB50F2}"/>
              </a:ext>
            </a:extLst>
          </p:cNvPr>
          <p:cNvSpPr>
            <a:spLocks noChangeArrowheads="1"/>
          </p:cNvSpPr>
          <p:nvPr/>
        </p:nvSpPr>
        <p:spPr bwMode="auto">
          <a:xfrm>
            <a:off x="6184218" y="2905799"/>
            <a:ext cx="2880000" cy="919401"/>
          </a:xfrm>
          <a:prstGeom prst="wedgeRoundRectCallout">
            <a:avLst>
              <a:gd name="adj1" fmla="val -45512"/>
              <a:gd name="adj2" fmla="val 70209"/>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600" b="1" dirty="0">
                <a:latin typeface="仿宋" panose="02010609060101010101" pitchFamily="49" charset="-122"/>
                <a:ea typeface="仿宋" panose="02010609060101010101" pitchFamily="49" charset="-122"/>
              </a:rPr>
              <a:t>第</a:t>
            </a:r>
            <a:r>
              <a:rPr lang="en-US" altLang="zh-CN" sz="1600" b="1" dirty="0">
                <a:latin typeface="仿宋" panose="02010609060101010101" pitchFamily="49" charset="-122"/>
                <a:ea typeface="仿宋" panose="02010609060101010101" pitchFamily="49" charset="-122"/>
              </a:rPr>
              <a:t>1</a:t>
            </a:r>
            <a:r>
              <a:rPr lang="zh-CN" altLang="en-US" sz="1600" b="1" dirty="0">
                <a:latin typeface="仿宋" panose="02010609060101010101" pitchFamily="49" charset="-122"/>
                <a:ea typeface="仿宋" panose="02010609060101010101" pitchFamily="49" charset="-122"/>
              </a:rPr>
              <a:t>种方法</a:t>
            </a:r>
            <a:r>
              <a:rPr lang="en-US" altLang="zh-CN" sz="1600" b="1" dirty="0">
                <a:latin typeface="仿宋" panose="02010609060101010101" pitchFamily="49" charset="-122"/>
                <a:ea typeface="仿宋" panose="02010609060101010101" pitchFamily="49" charset="-122"/>
              </a:rPr>
              <a:t>: </a:t>
            </a:r>
          </a:p>
          <a:p>
            <a:r>
              <a:rPr lang="zh-CN" altLang="en-US" sz="1600" b="1" dirty="0">
                <a:latin typeface="仿宋" panose="02010609060101010101" pitchFamily="49" charset="-122"/>
                <a:ea typeface="仿宋" panose="02010609060101010101" pitchFamily="49" charset="-122"/>
              </a:rPr>
              <a:t>根据元素索引和链表大小，利用</a:t>
            </a:r>
            <a:r>
              <a:rPr lang="en-US" altLang="zh-CN" sz="1600" b="1" dirty="0">
                <a:latin typeface="仿宋" panose="02010609060101010101" pitchFamily="49" charset="-122"/>
                <a:ea typeface="仿宋" panose="02010609060101010101" pitchFamily="49" charset="-122"/>
              </a:rPr>
              <a:t>for</a:t>
            </a:r>
            <a:r>
              <a:rPr lang="zh-CN" altLang="en-US" sz="1600" b="1" dirty="0">
                <a:latin typeface="仿宋" panose="02010609060101010101" pitchFamily="49" charset="-122"/>
                <a:ea typeface="仿宋" panose="02010609060101010101" pitchFamily="49" charset="-122"/>
              </a:rPr>
              <a:t>循环遍历各元素。</a:t>
            </a:r>
          </a:p>
        </p:txBody>
      </p:sp>
      <p:sp>
        <p:nvSpPr>
          <p:cNvPr id="3" name="矩形 2">
            <a:extLst>
              <a:ext uri="{FF2B5EF4-FFF2-40B4-BE49-F238E27FC236}">
                <a16:creationId xmlns:a16="http://schemas.microsoft.com/office/drawing/2014/main" id="{C67195E8-9226-4F03-AE8D-F96D37A5C8A3}"/>
              </a:ext>
            </a:extLst>
          </p:cNvPr>
          <p:cNvSpPr/>
          <p:nvPr/>
        </p:nvSpPr>
        <p:spPr>
          <a:xfrm>
            <a:off x="2039981" y="4849104"/>
            <a:ext cx="6768752" cy="61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utoShape 21">
            <a:extLst>
              <a:ext uri="{FF2B5EF4-FFF2-40B4-BE49-F238E27FC236}">
                <a16:creationId xmlns:a16="http://schemas.microsoft.com/office/drawing/2014/main" id="{4240C2A9-6C83-4C08-80B9-38EF5CAB07D2}"/>
              </a:ext>
            </a:extLst>
          </p:cNvPr>
          <p:cNvSpPr>
            <a:spLocks noChangeArrowheads="1"/>
          </p:cNvSpPr>
          <p:nvPr/>
        </p:nvSpPr>
        <p:spPr bwMode="auto">
          <a:xfrm>
            <a:off x="6184218" y="3725540"/>
            <a:ext cx="2880000" cy="919401"/>
          </a:xfrm>
          <a:prstGeom prst="wedgeRoundRectCallout">
            <a:avLst>
              <a:gd name="adj1" fmla="val -45083"/>
              <a:gd name="adj2" fmla="val 7389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第</a:t>
            </a:r>
            <a:r>
              <a:rPr lang="en-US" altLang="zh-CN" sz="1600" b="1" dirty="0">
                <a:latin typeface="仿宋" panose="02010609060101010101" pitchFamily="49" charset="-122"/>
                <a:ea typeface="仿宋" panose="02010609060101010101" pitchFamily="49" charset="-122"/>
              </a:rPr>
              <a:t>2</a:t>
            </a:r>
            <a:r>
              <a:rPr lang="zh-CN" altLang="en-US" sz="1600" b="1" dirty="0">
                <a:latin typeface="仿宋" panose="02010609060101010101" pitchFamily="49" charset="-122"/>
                <a:ea typeface="仿宋" panose="02010609060101010101" pitchFamily="49" charset="-122"/>
              </a:rPr>
              <a:t>种方法</a:t>
            </a:r>
            <a:r>
              <a:rPr lang="en-US" altLang="zh-CN" sz="1600" b="1" dirty="0">
                <a:latin typeface="仿宋" panose="02010609060101010101" pitchFamily="49" charset="-122"/>
                <a:ea typeface="仿宋" panose="02010609060101010101" pitchFamily="49" charset="-122"/>
              </a:rPr>
              <a:t>: </a:t>
            </a:r>
          </a:p>
          <a:p>
            <a:r>
              <a:rPr lang="zh-CN" altLang="en-US" sz="1600" b="1" dirty="0">
                <a:latin typeface="仿宋" panose="02010609060101010101" pitchFamily="49" charset="-122"/>
                <a:ea typeface="仿宋" panose="02010609060101010101" pitchFamily="49" charset="-122"/>
              </a:rPr>
              <a:t>根据元素索引和链表大小，利用</a:t>
            </a:r>
            <a:r>
              <a:rPr lang="en-US" altLang="zh-CN" sz="1600" b="1" dirty="0">
                <a:latin typeface="仿宋" panose="02010609060101010101" pitchFamily="49" charset="-122"/>
                <a:ea typeface="仿宋" panose="02010609060101010101" pitchFamily="49" charset="-122"/>
              </a:rPr>
              <a:t>foreach</a:t>
            </a:r>
            <a:r>
              <a:rPr lang="zh-CN" altLang="en-US" sz="1600" b="1" dirty="0">
                <a:latin typeface="仿宋" panose="02010609060101010101" pitchFamily="49" charset="-122"/>
                <a:ea typeface="仿宋" panose="02010609060101010101" pitchFamily="49" charset="-122"/>
              </a:rPr>
              <a:t>循环遍历各元素。</a:t>
            </a:r>
          </a:p>
        </p:txBody>
      </p:sp>
      <p:sp>
        <p:nvSpPr>
          <p:cNvPr id="4" name="矩形 3">
            <a:extLst>
              <a:ext uri="{FF2B5EF4-FFF2-40B4-BE49-F238E27FC236}">
                <a16:creationId xmlns:a16="http://schemas.microsoft.com/office/drawing/2014/main" id="{994C0C74-FFBD-4CB4-B541-ADBE03457CAD}"/>
              </a:ext>
            </a:extLst>
          </p:cNvPr>
          <p:cNvSpPr/>
          <p:nvPr/>
        </p:nvSpPr>
        <p:spPr>
          <a:xfrm>
            <a:off x="2039981" y="5654138"/>
            <a:ext cx="6768752" cy="61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1">
            <a:extLst>
              <a:ext uri="{FF2B5EF4-FFF2-40B4-BE49-F238E27FC236}">
                <a16:creationId xmlns:a16="http://schemas.microsoft.com/office/drawing/2014/main" id="{2E7383A4-4134-41DA-AD17-724AE6589A8B}"/>
              </a:ext>
            </a:extLst>
          </p:cNvPr>
          <p:cNvSpPr>
            <a:spLocks noChangeArrowheads="1"/>
          </p:cNvSpPr>
          <p:nvPr/>
        </p:nvSpPr>
        <p:spPr bwMode="auto">
          <a:xfrm>
            <a:off x="6184218" y="4878754"/>
            <a:ext cx="2880000" cy="646986"/>
          </a:xfrm>
          <a:prstGeom prst="wedgeRoundRectCallout">
            <a:avLst>
              <a:gd name="adj1" fmla="val -45083"/>
              <a:gd name="adj2" fmla="val 7389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 anchorCtr="0">
            <a:spAutoFit/>
          </a:bodyPr>
          <a:lstStyle/>
          <a:p>
            <a:r>
              <a:rPr lang="zh-CN" altLang="en-US" sz="1600" b="1" dirty="0">
                <a:latin typeface="仿宋" panose="02010609060101010101" pitchFamily="49" charset="-122"/>
                <a:ea typeface="仿宋" panose="02010609060101010101" pitchFamily="49" charset="-122"/>
              </a:rPr>
              <a:t>第</a:t>
            </a:r>
            <a:r>
              <a:rPr lang="en-US" altLang="zh-CN" sz="1600" b="1" dirty="0">
                <a:latin typeface="仿宋" panose="02010609060101010101" pitchFamily="49" charset="-122"/>
                <a:ea typeface="仿宋" panose="02010609060101010101" pitchFamily="49" charset="-122"/>
              </a:rPr>
              <a:t>3</a:t>
            </a:r>
            <a:r>
              <a:rPr lang="zh-CN" altLang="en-US" sz="1600" b="1" dirty="0">
                <a:latin typeface="仿宋" panose="02010609060101010101" pitchFamily="49" charset="-122"/>
                <a:ea typeface="仿宋" panose="02010609060101010101" pitchFamily="49" charset="-122"/>
              </a:rPr>
              <a:t>种方法</a:t>
            </a:r>
            <a:r>
              <a:rPr lang="en-US" altLang="zh-CN" sz="1600" b="1" dirty="0">
                <a:latin typeface="仿宋" panose="02010609060101010101" pitchFamily="49" charset="-122"/>
                <a:ea typeface="仿宋" panose="02010609060101010101" pitchFamily="49" charset="-122"/>
              </a:rPr>
              <a:t>: </a:t>
            </a:r>
          </a:p>
          <a:p>
            <a:r>
              <a:rPr lang="zh-CN" altLang="en-US" sz="1600" b="1" dirty="0">
                <a:latin typeface="仿宋" panose="02010609060101010101" pitchFamily="49" charset="-122"/>
                <a:ea typeface="仿宋" panose="02010609060101010101" pitchFamily="49" charset="-122"/>
              </a:rPr>
              <a:t>使用迭代器遍历各元素。</a:t>
            </a:r>
          </a:p>
        </p:txBody>
      </p:sp>
      <p:sp>
        <p:nvSpPr>
          <p:cNvPr id="7" name="文本框 6">
            <a:extLst>
              <a:ext uri="{FF2B5EF4-FFF2-40B4-BE49-F238E27FC236}">
                <a16:creationId xmlns:a16="http://schemas.microsoft.com/office/drawing/2014/main" id="{69C81C99-C373-4726-8353-0C833D8D044B}"/>
              </a:ext>
            </a:extLst>
          </p:cNvPr>
          <p:cNvSpPr txBox="1"/>
          <p:nvPr/>
        </p:nvSpPr>
        <p:spPr>
          <a:xfrm>
            <a:off x="251520" y="3280186"/>
            <a:ext cx="1152128" cy="1800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ctr" anchorCtr="1">
            <a:spAutoFit/>
          </a:bodyPr>
          <a:lstStyle/>
          <a:p>
            <a:pPr algn="just">
              <a:lnSpc>
                <a:spcPct val="150000"/>
              </a:lnSpc>
            </a:pPr>
            <a:r>
              <a:rPr lang="zh-CN" altLang="en-US" dirty="0">
                <a:solidFill>
                  <a:srgbClr val="00417C"/>
                </a:solidFill>
                <a:latin typeface="微软雅黑" panose="020B0503020204020204" pitchFamily="34" charset="-122"/>
                <a:ea typeface="微软雅黑" panose="020B0503020204020204" pitchFamily="34" charset="-122"/>
              </a:rPr>
              <a:t>如何实现</a:t>
            </a:r>
            <a:r>
              <a:rPr lang="en-US" altLang="zh-CN" dirty="0">
                <a:solidFill>
                  <a:srgbClr val="00417C"/>
                </a:solidFill>
                <a:latin typeface="微软雅黑" panose="020B0503020204020204" pitchFamily="34" charset="-122"/>
                <a:ea typeface="微软雅黑" panose="020B0503020204020204" pitchFamily="34" charset="-122"/>
              </a:rPr>
              <a:t>ArrayList</a:t>
            </a:r>
            <a:r>
              <a:rPr lang="zh-CN" altLang="en-US" dirty="0">
                <a:solidFill>
                  <a:srgbClr val="00417C"/>
                </a:solidFill>
                <a:latin typeface="微软雅黑" panose="020B0503020204020204" pitchFamily="34" charset="-122"/>
                <a:ea typeface="微软雅黑" panose="020B0503020204020204" pitchFamily="34" charset="-122"/>
              </a:rPr>
              <a:t>的遍历？</a:t>
            </a:r>
          </a:p>
        </p:txBody>
      </p:sp>
      <p:pic>
        <p:nvPicPr>
          <p:cNvPr id="9" name="图片 8">
            <a:extLst>
              <a:ext uri="{FF2B5EF4-FFF2-40B4-BE49-F238E27FC236}">
                <a16:creationId xmlns:a16="http://schemas.microsoft.com/office/drawing/2014/main" id="{9DED0096-4AAC-4819-9B13-E8C96BEA97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649" y="132318"/>
            <a:ext cx="2880000" cy="2729670"/>
          </a:xfrm>
          <a:prstGeom prst="rect">
            <a:avLst/>
          </a:prstGeom>
        </p:spPr>
      </p:pic>
    </p:spTree>
    <p:extLst>
      <p:ext uri="{BB962C8B-B14F-4D97-AF65-F5344CB8AC3E}">
        <p14:creationId xmlns:p14="http://schemas.microsoft.com/office/powerpoint/2010/main" val="47493025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12" grpId="0" animBg="1"/>
      <p:bldP spid="3" grpId="0" animBg="1"/>
      <p:bldP spid="15" grpId="0" animBg="1"/>
      <p:bldP spid="4" grpId="0" animBg="1"/>
      <p:bldP spid="18"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08324"/>
            <a:ext cx="7524000" cy="354395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20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2000"/>
              </a:lnSpc>
            </a:pPr>
            <a:endParaRPr lang="en-US" altLang="zh-CN" sz="1400" dirty="0">
              <a:solidFill>
                <a:srgbClr val="080577"/>
              </a:solidFill>
              <a:latin typeface="Source Code Pro"/>
            </a:endParaRPr>
          </a:p>
          <a:p>
            <a:pPr>
              <a:lnSpc>
                <a:spcPts val="2000"/>
              </a:lnSpc>
            </a:pPr>
            <a:r>
              <a:rPr lang="en-US" altLang="zh-CN" sz="1400" dirty="0">
                <a:solidFill>
                  <a:srgbClr val="080577"/>
                </a:solidFill>
                <a:latin typeface="Source Code Pro"/>
              </a:rPr>
              <a:t>public class ArrayListDemo4 {</a:t>
            </a:r>
          </a:p>
          <a:p>
            <a:pPr>
              <a:lnSpc>
                <a:spcPts val="20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2000"/>
              </a:lnSpc>
            </a:pPr>
            <a:r>
              <a:rPr lang="en-US" altLang="zh-CN" sz="1400" dirty="0">
                <a:solidFill>
                  <a:srgbClr val="080577"/>
                </a:solidFill>
                <a:latin typeface="Source Code Pro"/>
              </a:rPr>
              <a:t>     ArrayList&lt;Student&gt; students = new ArrayList&lt;Student&gt;();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students.add</a:t>
            </a:r>
            <a:r>
              <a:rPr lang="en-US" altLang="zh-CN" sz="1400" dirty="0">
                <a:solidFill>
                  <a:srgbClr val="080577"/>
                </a:solidFill>
                <a:latin typeface="Source Code Pro"/>
              </a:rPr>
              <a:t>(new Student(“123456"));</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students.contains</a:t>
            </a:r>
            <a:r>
              <a:rPr lang="en-US" altLang="zh-CN" sz="1400" dirty="0">
                <a:solidFill>
                  <a:srgbClr val="080577"/>
                </a:solidFill>
                <a:latin typeface="Source Code Pro"/>
              </a:rPr>
              <a:t>(new Student(“123456")));</a:t>
            </a:r>
          </a:p>
          <a:p>
            <a:pPr>
              <a:lnSpc>
                <a:spcPts val="2000"/>
              </a:lnSpc>
            </a:pPr>
            <a:endParaRPr lang="en-US" altLang="zh-CN" sz="1400" dirty="0">
              <a:solidFill>
                <a:srgbClr val="080577"/>
              </a:solidFill>
              <a:latin typeface="Source Code Pro"/>
            </a:endParaRPr>
          </a:p>
          <a:p>
            <a:pPr>
              <a:lnSpc>
                <a:spcPts val="2000"/>
              </a:lnSpc>
            </a:pPr>
            <a:r>
              <a:rPr lang="en-US" altLang="zh-CN" sz="1400" dirty="0">
                <a:solidFill>
                  <a:srgbClr val="080577"/>
                </a:solidFill>
                <a:latin typeface="Source Code Pro"/>
              </a:rPr>
              <a:t>     Student </a:t>
            </a:r>
            <a:r>
              <a:rPr lang="en-US" altLang="zh-CN" sz="1400" dirty="0" err="1">
                <a:solidFill>
                  <a:srgbClr val="080577"/>
                </a:solidFill>
                <a:latin typeface="Source Code Pro"/>
              </a:rPr>
              <a:t>stu</a:t>
            </a:r>
            <a:r>
              <a:rPr lang="en-US" altLang="zh-CN" sz="1400" dirty="0">
                <a:solidFill>
                  <a:srgbClr val="080577"/>
                </a:solidFill>
                <a:latin typeface="Source Code Pro"/>
              </a:rPr>
              <a:t>=new Student("123");</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students.add</a:t>
            </a:r>
            <a:r>
              <a:rPr lang="en-US" altLang="zh-CN" sz="1400" dirty="0">
                <a:solidFill>
                  <a:srgbClr val="080577"/>
                </a:solidFill>
                <a:latin typeface="Source Code Pro"/>
              </a:rPr>
              <a:t>(</a:t>
            </a:r>
            <a:r>
              <a:rPr lang="en-US" altLang="zh-CN" sz="1400" dirty="0" err="1">
                <a:solidFill>
                  <a:srgbClr val="080577"/>
                </a:solidFill>
                <a:latin typeface="Source Code Pro"/>
              </a:rPr>
              <a:t>stu</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students.contains</a:t>
            </a:r>
            <a:r>
              <a:rPr lang="en-US" altLang="zh-CN" sz="1400" dirty="0">
                <a:solidFill>
                  <a:srgbClr val="080577"/>
                </a:solidFill>
                <a:latin typeface="Source Code Pro"/>
              </a:rPr>
              <a:t>(</a:t>
            </a:r>
            <a:r>
              <a:rPr lang="en-US" altLang="zh-CN" sz="1400" dirty="0" err="1">
                <a:solidFill>
                  <a:srgbClr val="080577"/>
                </a:solidFill>
                <a:latin typeface="Source Code Pro"/>
              </a:rPr>
              <a:t>stu</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p>
          <a:p>
            <a:pPr>
              <a:lnSpc>
                <a:spcPts val="2000"/>
              </a:lnSpc>
            </a:pPr>
            <a:r>
              <a:rPr lang="en-US" altLang="zh-CN" sz="1400" dirty="0">
                <a:solidFill>
                  <a:srgbClr val="080577"/>
                </a:solidFill>
                <a:latin typeface="Source Code Pro"/>
              </a:rPr>
              <a:t>}     </a:t>
            </a:r>
          </a:p>
        </p:txBody>
      </p:sp>
      <p:sp>
        <p:nvSpPr>
          <p:cNvPr id="19" name="思想气泡: 云 18">
            <a:extLst>
              <a:ext uri="{FF2B5EF4-FFF2-40B4-BE49-F238E27FC236}">
                <a16:creationId xmlns:a16="http://schemas.microsoft.com/office/drawing/2014/main" id="{7BFF4E70-8F98-4126-9C09-513A2AC7FB97}"/>
              </a:ext>
            </a:extLst>
          </p:cNvPr>
          <p:cNvSpPr/>
          <p:nvPr/>
        </p:nvSpPr>
        <p:spPr>
          <a:xfrm>
            <a:off x="6252181" y="803983"/>
            <a:ext cx="2593020" cy="1317460"/>
          </a:xfrm>
          <a:prstGeom prst="cloudCallout">
            <a:avLst>
              <a:gd name="adj1" fmla="val -41605"/>
              <a:gd name="adj2" fmla="val 709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结果如何？</a:t>
            </a:r>
          </a:p>
        </p:txBody>
      </p:sp>
      <p:sp>
        <p:nvSpPr>
          <p:cNvPr id="8" name="文本框 7">
            <a:extLst>
              <a:ext uri="{FF2B5EF4-FFF2-40B4-BE49-F238E27FC236}">
                <a16:creationId xmlns:a16="http://schemas.microsoft.com/office/drawing/2014/main" id="{08A1873B-DBA5-4256-9342-4E43A7F67778}"/>
              </a:ext>
            </a:extLst>
          </p:cNvPr>
          <p:cNvSpPr txBox="1"/>
          <p:nvPr/>
        </p:nvSpPr>
        <p:spPr>
          <a:xfrm>
            <a:off x="8509860" y="3495633"/>
            <a:ext cx="720080" cy="369332"/>
          </a:xfrm>
          <a:prstGeom prst="rect">
            <a:avLst/>
          </a:prstGeom>
          <a:noFill/>
        </p:spPr>
        <p:txBody>
          <a:bodyPr wrap="square" rtlCol="0">
            <a:spAutoFit/>
          </a:bodyPr>
          <a:lstStyle/>
          <a:p>
            <a:r>
              <a:rPr lang="en-US" altLang="zh-CN" b="1" dirty="0">
                <a:solidFill>
                  <a:srgbClr val="FF0000"/>
                </a:solidFill>
              </a:rPr>
              <a:t>false</a:t>
            </a:r>
            <a:endParaRPr lang="zh-CN" altLang="en-US" b="1" dirty="0">
              <a:solidFill>
                <a:srgbClr val="FF0000"/>
              </a:solidFill>
            </a:endParaRPr>
          </a:p>
        </p:txBody>
      </p:sp>
      <p:sp>
        <p:nvSpPr>
          <p:cNvPr id="11" name="文本框 10">
            <a:extLst>
              <a:ext uri="{FF2B5EF4-FFF2-40B4-BE49-F238E27FC236}">
                <a16:creationId xmlns:a16="http://schemas.microsoft.com/office/drawing/2014/main" id="{9C4FE90E-40AE-4A63-AECA-AD175D19A6A9}"/>
              </a:ext>
            </a:extLst>
          </p:cNvPr>
          <p:cNvSpPr txBox="1"/>
          <p:nvPr/>
        </p:nvSpPr>
        <p:spPr>
          <a:xfrm>
            <a:off x="6588224" y="4514821"/>
            <a:ext cx="720080" cy="369332"/>
          </a:xfrm>
          <a:prstGeom prst="rect">
            <a:avLst/>
          </a:prstGeom>
          <a:noFill/>
        </p:spPr>
        <p:txBody>
          <a:bodyPr wrap="square" rtlCol="0">
            <a:spAutoFit/>
          </a:bodyPr>
          <a:lstStyle/>
          <a:p>
            <a:r>
              <a:rPr lang="en-US" altLang="zh-CN" b="1" dirty="0">
                <a:solidFill>
                  <a:srgbClr val="FF0000"/>
                </a:solidFill>
              </a:rPr>
              <a:t>true</a:t>
            </a:r>
            <a:endParaRPr lang="zh-CN" altLang="en-US" b="1" dirty="0">
              <a:solidFill>
                <a:srgbClr val="FF0000"/>
              </a:solidFill>
            </a:endParaRPr>
          </a:p>
        </p:txBody>
      </p:sp>
      <p:sp>
        <p:nvSpPr>
          <p:cNvPr id="23" name="思想气泡: 云 22">
            <a:extLst>
              <a:ext uri="{FF2B5EF4-FFF2-40B4-BE49-F238E27FC236}">
                <a16:creationId xmlns:a16="http://schemas.microsoft.com/office/drawing/2014/main" id="{E554AEF4-0F91-40D9-A43A-4CC3E4C82409}"/>
              </a:ext>
            </a:extLst>
          </p:cNvPr>
          <p:cNvSpPr/>
          <p:nvPr/>
        </p:nvSpPr>
        <p:spPr>
          <a:xfrm>
            <a:off x="6334628" y="5146534"/>
            <a:ext cx="2593020" cy="1317460"/>
          </a:xfrm>
          <a:prstGeom prst="cloudCallout">
            <a:avLst>
              <a:gd name="adj1" fmla="val 16056"/>
              <a:gd name="adj2" fmla="val -857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为什么会出现这样的结果？</a:t>
            </a:r>
          </a:p>
        </p:txBody>
      </p:sp>
      <p:sp>
        <p:nvSpPr>
          <p:cNvPr id="13" name="椭圆 12">
            <a:extLst>
              <a:ext uri="{FF2B5EF4-FFF2-40B4-BE49-F238E27FC236}">
                <a16:creationId xmlns:a16="http://schemas.microsoft.com/office/drawing/2014/main" id="{6B6132F2-5D49-4B51-BA2E-147423C76DDD}"/>
              </a:ext>
            </a:extLst>
          </p:cNvPr>
          <p:cNvSpPr/>
          <p:nvPr/>
        </p:nvSpPr>
        <p:spPr>
          <a:xfrm>
            <a:off x="5004048" y="3521033"/>
            <a:ext cx="936104" cy="360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787688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8" grpId="0"/>
      <p:bldP spid="11" grpId="0"/>
      <p:bldP spid="23"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539552" y="2261041"/>
            <a:ext cx="4608512" cy="879927"/>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2000"/>
              </a:lnSpc>
            </a:pPr>
            <a:r>
              <a:rPr lang="en-US" altLang="zh-CN" sz="1500" dirty="0">
                <a:solidFill>
                  <a:srgbClr val="080577"/>
                </a:solidFill>
                <a:latin typeface="Source Code Pro"/>
              </a:rPr>
              <a:t>public boolean contains(Object o) {</a:t>
            </a:r>
          </a:p>
          <a:p>
            <a:pPr>
              <a:lnSpc>
                <a:spcPts val="2000"/>
              </a:lnSpc>
            </a:pPr>
            <a:r>
              <a:rPr lang="en-US" altLang="zh-CN" sz="1500" dirty="0">
                <a:solidFill>
                  <a:srgbClr val="080577"/>
                </a:solidFill>
                <a:latin typeface="Source Code Pro"/>
              </a:rPr>
              <a:t>    return </a:t>
            </a:r>
            <a:r>
              <a:rPr lang="en-US" altLang="zh-CN" sz="1500" dirty="0" err="1">
                <a:solidFill>
                  <a:srgbClr val="080577"/>
                </a:solidFill>
                <a:latin typeface="Source Code Pro"/>
              </a:rPr>
              <a:t>indexOf</a:t>
            </a:r>
            <a:r>
              <a:rPr lang="en-US" altLang="zh-CN" sz="1500" dirty="0">
                <a:solidFill>
                  <a:srgbClr val="080577"/>
                </a:solidFill>
                <a:latin typeface="Source Code Pro"/>
              </a:rPr>
              <a:t>(o) &gt;= 0;</a:t>
            </a:r>
          </a:p>
          <a:p>
            <a:pPr>
              <a:lnSpc>
                <a:spcPts val="2000"/>
              </a:lnSpc>
            </a:pPr>
            <a:r>
              <a:rPr lang="en-US" altLang="zh-CN" sz="1500" dirty="0">
                <a:solidFill>
                  <a:srgbClr val="080577"/>
                </a:solidFill>
                <a:latin typeface="Source Code Pro"/>
              </a:rPr>
              <a:t>} </a:t>
            </a:r>
          </a:p>
        </p:txBody>
      </p:sp>
      <p:sp>
        <p:nvSpPr>
          <p:cNvPr id="16" name="AutoShape 6">
            <a:extLst>
              <a:ext uri="{FF2B5EF4-FFF2-40B4-BE49-F238E27FC236}">
                <a16:creationId xmlns:a16="http://schemas.microsoft.com/office/drawing/2014/main" id="{D4BB5F09-0D2A-4E29-B5BB-FB995BDB6BD3}"/>
              </a:ext>
            </a:extLst>
          </p:cNvPr>
          <p:cNvSpPr>
            <a:spLocks noChangeArrowheads="1"/>
          </p:cNvSpPr>
          <p:nvPr/>
        </p:nvSpPr>
        <p:spPr bwMode="auto">
          <a:xfrm>
            <a:off x="530145" y="3883544"/>
            <a:ext cx="4617919" cy="2890004"/>
          </a:xfrm>
          <a:prstGeom prst="roundRect">
            <a:avLst>
              <a:gd name="adj" fmla="val 2088"/>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ts val="1800"/>
              </a:lnSpc>
            </a:pPr>
            <a:r>
              <a:rPr lang="en-US" altLang="zh-CN" sz="1400" dirty="0">
                <a:solidFill>
                  <a:srgbClr val="080577"/>
                </a:solidFill>
                <a:latin typeface="Source Code Pro"/>
              </a:rPr>
              <a:t>public int </a:t>
            </a:r>
            <a:r>
              <a:rPr lang="en-US" altLang="zh-CN" sz="1400" dirty="0" err="1">
                <a:solidFill>
                  <a:srgbClr val="080577"/>
                </a:solidFill>
                <a:latin typeface="Source Code Pro"/>
              </a:rPr>
              <a:t>indexOf</a:t>
            </a:r>
            <a:r>
              <a:rPr lang="en-US" altLang="zh-CN" sz="1400" dirty="0">
                <a:solidFill>
                  <a:srgbClr val="080577"/>
                </a:solidFill>
                <a:latin typeface="Source Code Pro"/>
              </a:rPr>
              <a:t>(Object o) {</a:t>
            </a:r>
          </a:p>
          <a:p>
            <a:pPr>
              <a:lnSpc>
                <a:spcPts val="1800"/>
              </a:lnSpc>
            </a:pPr>
            <a:r>
              <a:rPr lang="en-US" altLang="zh-CN" sz="1400" dirty="0">
                <a:solidFill>
                  <a:srgbClr val="080577"/>
                </a:solidFill>
                <a:latin typeface="Source Code Pro"/>
              </a:rPr>
              <a:t>    if (o == null) {</a:t>
            </a:r>
          </a:p>
          <a:p>
            <a:pPr>
              <a:lnSpc>
                <a:spcPts val="1800"/>
              </a:lnSpc>
            </a:pPr>
            <a:r>
              <a:rPr lang="en-US" altLang="zh-CN" sz="1400" dirty="0">
                <a:solidFill>
                  <a:srgbClr val="080577"/>
                </a:solidFill>
                <a:latin typeface="Source Code Pro"/>
              </a:rPr>
              <a:t>       for (int </a:t>
            </a:r>
            <a:r>
              <a:rPr lang="en-US" altLang="zh-CN" sz="1400" dirty="0" err="1">
                <a:solidFill>
                  <a:srgbClr val="080577"/>
                </a:solidFill>
                <a:latin typeface="Source Code Pro"/>
              </a:rPr>
              <a:t>i</a:t>
            </a:r>
            <a:r>
              <a:rPr lang="en-US" altLang="zh-CN" sz="1400" dirty="0">
                <a:solidFill>
                  <a:srgbClr val="080577"/>
                </a:solidFill>
                <a:latin typeface="Source Code Pro"/>
              </a:rPr>
              <a:t> = 0; </a:t>
            </a:r>
            <a:r>
              <a:rPr lang="en-US" altLang="zh-CN" sz="1400" dirty="0" err="1">
                <a:solidFill>
                  <a:srgbClr val="080577"/>
                </a:solidFill>
                <a:latin typeface="Source Code Pro"/>
              </a:rPr>
              <a:t>i</a:t>
            </a:r>
            <a:r>
              <a:rPr lang="en-US" altLang="zh-CN" sz="1400" dirty="0">
                <a:solidFill>
                  <a:srgbClr val="080577"/>
                </a:solidFill>
                <a:latin typeface="Source Code Pro"/>
              </a:rPr>
              <a:t> &lt; size;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if (</a:t>
            </a:r>
            <a:r>
              <a:rPr lang="en-US" altLang="zh-CN" sz="1400" dirty="0" err="1">
                <a:solidFill>
                  <a:srgbClr val="080577"/>
                </a:solidFill>
                <a:latin typeface="Source Code Pro"/>
              </a:rPr>
              <a:t>elementData</a:t>
            </a:r>
            <a:r>
              <a:rPr lang="en-US" altLang="zh-CN" sz="1400" dirty="0">
                <a:solidFill>
                  <a:srgbClr val="080577"/>
                </a:solidFill>
                <a:latin typeface="Source Code Pro"/>
              </a:rPr>
              <a:t>[</a:t>
            </a:r>
            <a:r>
              <a:rPr lang="en-US" altLang="zh-CN" sz="1400" dirty="0" err="1">
                <a:solidFill>
                  <a:srgbClr val="080577"/>
                </a:solidFill>
                <a:latin typeface="Source Code Pro"/>
              </a:rPr>
              <a:t>i</a:t>
            </a:r>
            <a:r>
              <a:rPr lang="en-US" altLang="zh-CN" sz="1400" dirty="0">
                <a:solidFill>
                  <a:srgbClr val="080577"/>
                </a:solidFill>
                <a:latin typeface="Source Code Pro"/>
              </a:rPr>
              <a:t>]==null)</a:t>
            </a:r>
          </a:p>
          <a:p>
            <a:pPr>
              <a:lnSpc>
                <a:spcPts val="1800"/>
              </a:lnSpc>
            </a:pPr>
            <a:r>
              <a:rPr lang="en-US" altLang="zh-CN" sz="1400" dirty="0">
                <a:solidFill>
                  <a:srgbClr val="080577"/>
                </a:solidFill>
                <a:latin typeface="Source Code Pro"/>
              </a:rPr>
              <a:t>               return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 else {</a:t>
            </a:r>
          </a:p>
          <a:p>
            <a:pPr>
              <a:lnSpc>
                <a:spcPts val="1800"/>
              </a:lnSpc>
            </a:pPr>
            <a:r>
              <a:rPr lang="en-US" altLang="zh-CN" sz="1400" dirty="0">
                <a:solidFill>
                  <a:srgbClr val="080577"/>
                </a:solidFill>
                <a:latin typeface="Source Code Pro"/>
              </a:rPr>
              <a:t>       for (int </a:t>
            </a:r>
            <a:r>
              <a:rPr lang="en-US" altLang="zh-CN" sz="1400" dirty="0" err="1">
                <a:solidFill>
                  <a:srgbClr val="080577"/>
                </a:solidFill>
                <a:latin typeface="Source Code Pro"/>
              </a:rPr>
              <a:t>i</a:t>
            </a:r>
            <a:r>
              <a:rPr lang="en-US" altLang="zh-CN" sz="1400" dirty="0">
                <a:solidFill>
                  <a:srgbClr val="080577"/>
                </a:solidFill>
                <a:latin typeface="Source Code Pro"/>
              </a:rPr>
              <a:t> = 0; </a:t>
            </a:r>
            <a:r>
              <a:rPr lang="en-US" altLang="zh-CN" sz="1400" dirty="0" err="1">
                <a:solidFill>
                  <a:srgbClr val="080577"/>
                </a:solidFill>
                <a:latin typeface="Source Code Pro"/>
              </a:rPr>
              <a:t>i</a:t>
            </a:r>
            <a:r>
              <a:rPr lang="en-US" altLang="zh-CN" sz="1400" dirty="0">
                <a:solidFill>
                  <a:srgbClr val="080577"/>
                </a:solidFill>
                <a:latin typeface="Source Code Pro"/>
              </a:rPr>
              <a:t> &lt; size;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if (</a:t>
            </a:r>
            <a:r>
              <a:rPr lang="en-US" altLang="zh-CN" sz="1400" dirty="0" err="1">
                <a:solidFill>
                  <a:srgbClr val="080577"/>
                </a:solidFill>
                <a:latin typeface="Source Code Pro"/>
              </a:rPr>
              <a:t>o.equals</a:t>
            </a:r>
            <a:r>
              <a:rPr lang="en-US" altLang="zh-CN" sz="1400" dirty="0">
                <a:solidFill>
                  <a:srgbClr val="080577"/>
                </a:solidFill>
                <a:latin typeface="Source Code Pro"/>
              </a:rPr>
              <a:t>(</a:t>
            </a:r>
            <a:r>
              <a:rPr lang="en-US" altLang="zh-CN" sz="1400" dirty="0" err="1">
                <a:solidFill>
                  <a:srgbClr val="080577"/>
                </a:solidFill>
                <a:latin typeface="Source Code Pro"/>
              </a:rPr>
              <a:t>elementData</a:t>
            </a:r>
            <a:r>
              <a:rPr lang="en-US" altLang="zh-CN" sz="1400" dirty="0">
                <a:solidFill>
                  <a:srgbClr val="080577"/>
                </a:solidFill>
                <a:latin typeface="Source Code Pro"/>
              </a:rPr>
              <a:t>[</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return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return -1;</a:t>
            </a:r>
          </a:p>
          <a:p>
            <a:pPr>
              <a:lnSpc>
                <a:spcPts val="1800"/>
              </a:lnSpc>
            </a:pPr>
            <a:r>
              <a:rPr lang="en-US" altLang="zh-CN" sz="1400" dirty="0">
                <a:solidFill>
                  <a:srgbClr val="080577"/>
                </a:solidFill>
                <a:latin typeface="Source Code Pro"/>
              </a:rPr>
              <a:t>}</a:t>
            </a:r>
          </a:p>
        </p:txBody>
      </p:sp>
      <p:sp>
        <p:nvSpPr>
          <p:cNvPr id="2" name="文本框 1">
            <a:extLst>
              <a:ext uri="{FF2B5EF4-FFF2-40B4-BE49-F238E27FC236}">
                <a16:creationId xmlns:a16="http://schemas.microsoft.com/office/drawing/2014/main" id="{0A8F5C63-B921-4238-9540-3757397932C2}"/>
              </a:ext>
            </a:extLst>
          </p:cNvPr>
          <p:cNvSpPr txBox="1"/>
          <p:nvPr/>
        </p:nvSpPr>
        <p:spPr>
          <a:xfrm>
            <a:off x="570644" y="1891709"/>
            <a:ext cx="259228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solidFill>
                  <a:srgbClr val="00417C"/>
                </a:solidFill>
                <a:latin typeface="微软雅黑" panose="020B0503020204020204" pitchFamily="34" charset="-122"/>
                <a:ea typeface="微软雅黑" panose="020B0503020204020204" pitchFamily="34" charset="-122"/>
              </a:rPr>
              <a:t>contains()</a:t>
            </a:r>
            <a:r>
              <a:rPr lang="zh-CN" altLang="en-US" b="1" dirty="0">
                <a:solidFill>
                  <a:srgbClr val="00417C"/>
                </a:solidFill>
                <a:latin typeface="微软雅黑" panose="020B0503020204020204" pitchFamily="34" charset="-122"/>
                <a:ea typeface="微软雅黑" panose="020B0503020204020204" pitchFamily="34" charset="-122"/>
              </a:rPr>
              <a:t>方法的实现</a:t>
            </a:r>
          </a:p>
        </p:txBody>
      </p:sp>
      <p:sp>
        <p:nvSpPr>
          <p:cNvPr id="3" name="文本框 2">
            <a:extLst>
              <a:ext uri="{FF2B5EF4-FFF2-40B4-BE49-F238E27FC236}">
                <a16:creationId xmlns:a16="http://schemas.microsoft.com/office/drawing/2014/main" id="{3E74203D-73B5-4E8C-B2D9-89692BE23ABF}"/>
              </a:ext>
            </a:extLst>
          </p:cNvPr>
          <p:cNvSpPr txBox="1"/>
          <p:nvPr/>
        </p:nvSpPr>
        <p:spPr>
          <a:xfrm>
            <a:off x="570644" y="3501008"/>
            <a:ext cx="259228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err="1">
                <a:solidFill>
                  <a:srgbClr val="00417C"/>
                </a:solidFill>
                <a:latin typeface="微软雅黑" panose="020B0503020204020204" pitchFamily="34" charset="-122"/>
                <a:ea typeface="微软雅黑" panose="020B0503020204020204" pitchFamily="34" charset="-122"/>
              </a:rPr>
              <a:t>indexOf</a:t>
            </a:r>
            <a:r>
              <a:rPr lang="en-US" altLang="zh-CN" b="1" dirty="0">
                <a:solidFill>
                  <a:srgbClr val="00417C"/>
                </a:solidFill>
                <a:latin typeface="微软雅黑" panose="020B0503020204020204" pitchFamily="34" charset="-122"/>
                <a:ea typeface="微软雅黑" panose="020B0503020204020204" pitchFamily="34" charset="-122"/>
              </a:rPr>
              <a:t>()</a:t>
            </a:r>
            <a:r>
              <a:rPr lang="zh-CN" altLang="en-US" b="1" dirty="0">
                <a:solidFill>
                  <a:srgbClr val="00417C"/>
                </a:solidFill>
                <a:latin typeface="微软雅黑" panose="020B0503020204020204" pitchFamily="34" charset="-122"/>
                <a:ea typeface="微软雅黑" panose="020B0503020204020204" pitchFamily="34" charset="-122"/>
              </a:rPr>
              <a:t>方法的实现</a:t>
            </a:r>
          </a:p>
        </p:txBody>
      </p:sp>
      <p:sp>
        <p:nvSpPr>
          <p:cNvPr id="20" name="AutoShape 6">
            <a:extLst>
              <a:ext uri="{FF2B5EF4-FFF2-40B4-BE49-F238E27FC236}">
                <a16:creationId xmlns:a16="http://schemas.microsoft.com/office/drawing/2014/main" id="{EBC7DBDC-650D-4438-B3BE-0218895E3106}"/>
              </a:ext>
            </a:extLst>
          </p:cNvPr>
          <p:cNvSpPr>
            <a:spLocks noChangeArrowheads="1"/>
          </p:cNvSpPr>
          <p:nvPr/>
        </p:nvSpPr>
        <p:spPr bwMode="auto">
          <a:xfrm>
            <a:off x="4283968" y="3294276"/>
            <a:ext cx="4608512" cy="879927"/>
          </a:xfrm>
          <a:prstGeom prst="roundRect">
            <a:avLst>
              <a:gd name="adj" fmla="val 7366"/>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nSpc>
                <a:spcPts val="2000"/>
              </a:lnSpc>
            </a:pPr>
            <a:r>
              <a:rPr lang="en-US" altLang="zh-CN" sz="1500" dirty="0">
                <a:solidFill>
                  <a:srgbClr val="080577"/>
                </a:solidFill>
                <a:latin typeface="Source Code Pro"/>
              </a:rPr>
              <a:t>public boolean equals(Object obj) {</a:t>
            </a:r>
          </a:p>
          <a:p>
            <a:pPr>
              <a:lnSpc>
                <a:spcPts val="2000"/>
              </a:lnSpc>
            </a:pPr>
            <a:r>
              <a:rPr lang="en-US" altLang="zh-CN" sz="1500" dirty="0">
                <a:solidFill>
                  <a:srgbClr val="080577"/>
                </a:solidFill>
                <a:latin typeface="Source Code Pro"/>
              </a:rPr>
              <a:t>    return (this == obj);</a:t>
            </a:r>
          </a:p>
          <a:p>
            <a:pPr>
              <a:lnSpc>
                <a:spcPts val="2000"/>
              </a:lnSpc>
            </a:pPr>
            <a:r>
              <a:rPr lang="en-US" altLang="zh-CN" sz="1500" dirty="0">
                <a:solidFill>
                  <a:srgbClr val="080577"/>
                </a:solidFill>
                <a:latin typeface="Source Code Pro"/>
              </a:rPr>
              <a:t>} </a:t>
            </a:r>
          </a:p>
        </p:txBody>
      </p:sp>
      <p:sp>
        <p:nvSpPr>
          <p:cNvPr id="21" name="文本框 20">
            <a:extLst>
              <a:ext uri="{FF2B5EF4-FFF2-40B4-BE49-F238E27FC236}">
                <a16:creationId xmlns:a16="http://schemas.microsoft.com/office/drawing/2014/main" id="{B8C05CC0-6602-4A29-9DCC-50597CE3395E}"/>
              </a:ext>
            </a:extLst>
          </p:cNvPr>
          <p:cNvSpPr txBox="1"/>
          <p:nvPr/>
        </p:nvSpPr>
        <p:spPr>
          <a:xfrm>
            <a:off x="4315060" y="2924944"/>
            <a:ext cx="351488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solidFill>
                  <a:srgbClr val="00417C"/>
                </a:solidFill>
                <a:latin typeface="微软雅黑" panose="020B0503020204020204" pitchFamily="34" charset="-122"/>
                <a:ea typeface="微软雅黑" panose="020B0503020204020204" pitchFamily="34" charset="-122"/>
              </a:rPr>
              <a:t>Object</a:t>
            </a:r>
            <a:r>
              <a:rPr lang="zh-CN" altLang="en-US" b="1" dirty="0">
                <a:solidFill>
                  <a:srgbClr val="00417C"/>
                </a:solidFill>
                <a:latin typeface="微软雅黑" panose="020B0503020204020204" pitchFamily="34" charset="-122"/>
                <a:ea typeface="微软雅黑" panose="020B0503020204020204" pitchFamily="34" charset="-122"/>
              </a:rPr>
              <a:t>中的</a:t>
            </a:r>
            <a:r>
              <a:rPr lang="en-US" altLang="zh-CN" b="1" dirty="0">
                <a:solidFill>
                  <a:srgbClr val="00417C"/>
                </a:solidFill>
                <a:latin typeface="微软雅黑" panose="020B0503020204020204" pitchFamily="34" charset="-122"/>
                <a:ea typeface="微软雅黑" panose="020B0503020204020204" pitchFamily="34" charset="-122"/>
              </a:rPr>
              <a:t>equals()</a:t>
            </a:r>
            <a:r>
              <a:rPr lang="zh-CN" altLang="en-US" b="1" dirty="0">
                <a:solidFill>
                  <a:srgbClr val="00417C"/>
                </a:solidFill>
                <a:latin typeface="微软雅黑" panose="020B0503020204020204" pitchFamily="34" charset="-122"/>
                <a:ea typeface="微软雅黑" panose="020B0503020204020204" pitchFamily="34" charset="-122"/>
              </a:rPr>
              <a:t>方法的实现</a:t>
            </a:r>
          </a:p>
        </p:txBody>
      </p:sp>
      <p:sp>
        <p:nvSpPr>
          <p:cNvPr id="4" name="箭头: 左弧形 3">
            <a:extLst>
              <a:ext uri="{FF2B5EF4-FFF2-40B4-BE49-F238E27FC236}">
                <a16:creationId xmlns:a16="http://schemas.microsoft.com/office/drawing/2014/main" id="{E8A298EA-6C99-4459-A822-E79E7929CE0B}"/>
              </a:ext>
            </a:extLst>
          </p:cNvPr>
          <p:cNvSpPr/>
          <p:nvPr/>
        </p:nvSpPr>
        <p:spPr>
          <a:xfrm>
            <a:off x="138596" y="2132856"/>
            <a:ext cx="432048" cy="1656000"/>
          </a:xfrm>
          <a:prstGeom prst="curvedRightArrow">
            <a:avLst>
              <a:gd name="adj1" fmla="val 25000"/>
              <a:gd name="adj2" fmla="val 78829"/>
              <a:gd name="adj3" fmla="val 5646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 name="箭头: 上弧形 6">
            <a:extLst>
              <a:ext uri="{FF2B5EF4-FFF2-40B4-BE49-F238E27FC236}">
                <a16:creationId xmlns:a16="http://schemas.microsoft.com/office/drawing/2014/main" id="{AC5C84F3-351B-4013-8E21-8D714722C051}"/>
              </a:ext>
            </a:extLst>
          </p:cNvPr>
          <p:cNvSpPr/>
          <p:nvPr/>
        </p:nvSpPr>
        <p:spPr>
          <a:xfrm rot="20316291">
            <a:off x="2820073" y="2858789"/>
            <a:ext cx="1615266" cy="360000"/>
          </a:xfrm>
          <a:prstGeom prst="curvedDownArrow">
            <a:avLst>
              <a:gd name="adj1" fmla="val 25000"/>
              <a:gd name="adj2" fmla="val 63327"/>
              <a:gd name="adj3" fmla="val 4615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08170575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up)">
                                      <p:cBhvr>
                                        <p:cTn id="33" dur="500"/>
                                        <p:tgtEl>
                                          <p:spTgt spid="21"/>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2" grpId="0" animBg="1"/>
      <p:bldP spid="3" grpId="0" animBg="1"/>
      <p:bldP spid="20" grpId="0" animBg="1"/>
      <p:bldP spid="21" grpId="0" animBg="1"/>
      <p:bldP spid="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三、使用</a:t>
            </a:r>
            <a:r>
              <a:rPr lang="en-US" altLang="zh-CN" sz="2800" b="1" dirty="0">
                <a:solidFill>
                  <a:srgbClr val="00417C"/>
                </a:solidFill>
                <a:latin typeface="微软雅黑" panose="020B0503020204020204" pitchFamily="34" charset="-122"/>
                <a:ea typeface="微软雅黑" panose="020B0503020204020204" pitchFamily="34" charset="-122"/>
              </a:rPr>
              <a:t>Set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3556551"/>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Set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集合的特点</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4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实现了</a:t>
            </a:r>
            <a:r>
              <a:rPr lang="en-US" altLang="zh-CN" sz="2200" dirty="0" err="1">
                <a:solidFill>
                  <a:srgbClr val="00417C"/>
                </a:solidFill>
                <a:latin typeface="微软雅黑" panose="020B0503020204020204" pitchFamily="34" charset="-122"/>
                <a:ea typeface="微软雅黑" panose="020B0503020204020204" pitchFamily="34" charset="-122"/>
              </a:rPr>
              <a:t>java.util.Set</a:t>
            </a:r>
            <a:r>
              <a:rPr lang="zh-CN" altLang="en-US" sz="2200" dirty="0">
                <a:solidFill>
                  <a:srgbClr val="00417C"/>
                </a:solidFill>
                <a:latin typeface="微软雅黑" panose="020B0503020204020204" pitchFamily="34" charset="-122"/>
                <a:ea typeface="微软雅黑" panose="020B0503020204020204" pitchFamily="34" charset="-122"/>
              </a:rPr>
              <a:t>接口；</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默认情况下，集合中元素没有顺序；</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不允许重复元素，若重复元素被添加，则覆盖原来的元素；</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元素不可以通过下标访问；</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最主要的两个实现类：</a:t>
            </a:r>
            <a:r>
              <a:rPr lang="en-US" altLang="zh-CN" sz="2200" dirty="0">
                <a:solidFill>
                  <a:srgbClr val="00417C"/>
                </a:solidFill>
                <a:latin typeface="微软雅黑" panose="020B0503020204020204" pitchFamily="34" charset="-122"/>
                <a:ea typeface="微软雅黑" panose="020B0503020204020204" pitchFamily="34" charset="-122"/>
              </a:rPr>
              <a:t>HashSet</a:t>
            </a:r>
            <a:r>
              <a:rPr lang="zh-CN" altLang="en-US" sz="2200" dirty="0">
                <a:solidFill>
                  <a:srgbClr val="00417C"/>
                </a:solidFill>
                <a:latin typeface="微软雅黑" panose="020B0503020204020204" pitchFamily="34" charset="-122"/>
                <a:ea typeface="微软雅黑" panose="020B0503020204020204" pitchFamily="34" charset="-122"/>
              </a:rPr>
              <a:t>和</a:t>
            </a:r>
            <a:r>
              <a:rPr lang="en-US" altLang="zh-CN" sz="2200" dirty="0" err="1">
                <a:solidFill>
                  <a:srgbClr val="00417C"/>
                </a:solidFill>
                <a:latin typeface="微软雅黑" panose="020B0503020204020204" pitchFamily="34" charset="-122"/>
                <a:ea typeface="微软雅黑" panose="020B0503020204020204" pitchFamily="34" charset="-122"/>
              </a:rPr>
              <a:t>TreeSet</a:t>
            </a:r>
            <a:r>
              <a:rPr lang="zh-CN" altLang="en-US" sz="2200" dirty="0">
                <a:solidFill>
                  <a:srgbClr val="00417C"/>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888706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三、使用</a:t>
            </a:r>
            <a:r>
              <a:rPr lang="en-US" altLang="zh-CN" sz="2800" b="1" dirty="0">
                <a:solidFill>
                  <a:srgbClr val="00417C"/>
                </a:solidFill>
                <a:latin typeface="微软雅黑" panose="020B0503020204020204" pitchFamily="34" charset="-122"/>
                <a:ea typeface="微软雅黑" panose="020B0503020204020204" pitchFamily="34" charset="-122"/>
              </a:rPr>
              <a:t>Set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4362220"/>
          </a:xfrm>
          <a:prstGeom prst="rect">
            <a:avLst/>
          </a:prstGeom>
          <a:noFill/>
        </p:spPr>
        <p:txBody>
          <a:bodyPr wrap="square">
            <a:spAutoFit/>
          </a:bodyPr>
          <a:lstStyle/>
          <a:p>
            <a:pPr marL="342900" indent="-342900">
              <a:lnSpc>
                <a:spcPct val="150000"/>
              </a:lnSpc>
              <a:spcAft>
                <a:spcPts val="12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HashSet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继承</a:t>
            </a:r>
            <a:r>
              <a:rPr lang="en-US" altLang="zh-CN" sz="2000" dirty="0" err="1">
                <a:solidFill>
                  <a:srgbClr val="00417C"/>
                </a:solidFill>
                <a:latin typeface="微软雅黑" panose="020B0503020204020204" pitchFamily="34" charset="-122"/>
                <a:ea typeface="微软雅黑" panose="020B0503020204020204" pitchFamily="34" charset="-122"/>
              </a:rPr>
              <a:t>AbstractSet</a:t>
            </a:r>
            <a:r>
              <a:rPr lang="zh-CN" altLang="en-US" sz="2000" dirty="0">
                <a:solidFill>
                  <a:srgbClr val="00417C"/>
                </a:solidFill>
                <a:latin typeface="微软雅黑" panose="020B0503020204020204" pitchFamily="34" charset="-122"/>
                <a:ea typeface="微软雅黑" panose="020B0503020204020204" pitchFamily="34" charset="-122"/>
              </a:rPr>
              <a:t>类，实现了</a:t>
            </a:r>
            <a:r>
              <a:rPr lang="en-US" altLang="zh-CN" sz="2000" dirty="0">
                <a:solidFill>
                  <a:srgbClr val="00417C"/>
                </a:solidFill>
                <a:latin typeface="微软雅黑" panose="020B0503020204020204" pitchFamily="34" charset="-122"/>
                <a:ea typeface="微软雅黑" panose="020B0503020204020204" pitchFamily="34" charset="-122"/>
              </a:rPr>
              <a:t>Set</a:t>
            </a:r>
            <a:r>
              <a:rPr lang="zh-CN" altLang="en-US" sz="2000" dirty="0">
                <a:solidFill>
                  <a:srgbClr val="00417C"/>
                </a:solidFill>
                <a:latin typeface="微软雅黑" panose="020B0503020204020204" pitchFamily="34" charset="-122"/>
                <a:ea typeface="微软雅黑" panose="020B0503020204020204" pitchFamily="34" charset="-122"/>
              </a:rPr>
              <a:t>、</a:t>
            </a:r>
            <a:r>
              <a:rPr lang="en-US" altLang="zh-CN" sz="2000" dirty="0">
                <a:solidFill>
                  <a:srgbClr val="00417C"/>
                </a:solidFill>
                <a:latin typeface="微软雅黑" panose="020B0503020204020204" pitchFamily="34" charset="-122"/>
                <a:ea typeface="微软雅黑" panose="020B0503020204020204" pitchFamily="34" charset="-122"/>
              </a:rPr>
              <a:t>Cloneable</a:t>
            </a:r>
            <a:r>
              <a:rPr lang="zh-CN" altLang="en-US" sz="2000" dirty="0">
                <a:solidFill>
                  <a:srgbClr val="00417C"/>
                </a:solidFill>
                <a:latin typeface="微软雅黑" panose="020B0503020204020204" pitchFamily="34" charset="-122"/>
                <a:ea typeface="微软雅黑" panose="020B0503020204020204" pitchFamily="34" charset="-122"/>
              </a:rPr>
              <a:t>和</a:t>
            </a:r>
            <a:r>
              <a:rPr lang="en-US" altLang="zh-CN" sz="2000" dirty="0">
                <a:solidFill>
                  <a:srgbClr val="00417C"/>
                </a:solidFill>
                <a:latin typeface="微软雅黑" panose="020B0503020204020204" pitchFamily="34" charset="-122"/>
                <a:ea typeface="微软雅黑" panose="020B0503020204020204" pitchFamily="34" charset="-122"/>
              </a:rPr>
              <a:t>Serializable</a:t>
            </a:r>
            <a:r>
              <a:rPr lang="zh-CN" altLang="en-US" sz="2000" dirty="0">
                <a:solidFill>
                  <a:srgbClr val="00417C"/>
                </a:solidFill>
                <a:latin typeface="微软雅黑" panose="020B0503020204020204" pitchFamily="34" charset="-122"/>
                <a:ea typeface="微软雅黑" panose="020B0503020204020204" pitchFamily="34" charset="-122"/>
              </a:rPr>
              <a:t>接口；</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底层由</a:t>
            </a:r>
            <a:r>
              <a:rPr lang="en-US" altLang="zh-CN" sz="2000" dirty="0">
                <a:solidFill>
                  <a:srgbClr val="00417C"/>
                </a:solidFill>
                <a:latin typeface="微软雅黑" panose="020B0503020204020204" pitchFamily="34" charset="-122"/>
                <a:ea typeface="微软雅黑" panose="020B0503020204020204" pitchFamily="34" charset="-122"/>
              </a:rPr>
              <a:t>HashMap</a:t>
            </a:r>
            <a:r>
              <a:rPr lang="zh-CN" altLang="en-US" sz="2000" dirty="0">
                <a:solidFill>
                  <a:srgbClr val="00417C"/>
                </a:solidFill>
                <a:latin typeface="微软雅黑" panose="020B0503020204020204" pitchFamily="34" charset="-122"/>
                <a:ea typeface="微软雅黑" panose="020B0503020204020204" pitchFamily="34" charset="-122"/>
              </a:rPr>
              <a:t>来实现，为哈希表结构，新增元素相当于</a:t>
            </a:r>
            <a:r>
              <a:rPr lang="en-US" altLang="zh-CN" sz="2000" dirty="0">
                <a:solidFill>
                  <a:srgbClr val="00417C"/>
                </a:solidFill>
                <a:latin typeface="微软雅黑" panose="020B0503020204020204" pitchFamily="34" charset="-122"/>
                <a:ea typeface="微软雅黑" panose="020B0503020204020204" pitchFamily="34" charset="-122"/>
              </a:rPr>
              <a:t>HashMap</a:t>
            </a:r>
            <a:r>
              <a:rPr lang="zh-CN" altLang="en-US" sz="2000" dirty="0">
                <a:solidFill>
                  <a:srgbClr val="00417C"/>
                </a:solidFill>
                <a:latin typeface="微软雅黑" panose="020B0503020204020204" pitchFamily="34" charset="-122"/>
                <a:ea typeface="微软雅黑" panose="020B0503020204020204" pitchFamily="34" charset="-122"/>
              </a:rPr>
              <a:t>的</a:t>
            </a:r>
            <a:r>
              <a:rPr lang="en-US" altLang="zh-CN" sz="2000" dirty="0">
                <a:solidFill>
                  <a:srgbClr val="00417C"/>
                </a:solidFill>
                <a:latin typeface="微软雅黑" panose="020B0503020204020204" pitchFamily="34" charset="-122"/>
                <a:ea typeface="微软雅黑" panose="020B0503020204020204" pitchFamily="34" charset="-122"/>
              </a:rPr>
              <a:t>key</a:t>
            </a:r>
            <a:r>
              <a:rPr lang="zh-CN" altLang="en-US" sz="2000" dirty="0">
                <a:solidFill>
                  <a:srgbClr val="00417C"/>
                </a:solidFill>
                <a:latin typeface="微软雅黑" panose="020B0503020204020204" pitchFamily="34" charset="-122"/>
                <a:ea typeface="微软雅黑" panose="020B0503020204020204" pitchFamily="34" charset="-122"/>
              </a:rPr>
              <a:t>，</a:t>
            </a:r>
            <a:r>
              <a:rPr lang="en-US" altLang="zh-CN" sz="2000" dirty="0">
                <a:solidFill>
                  <a:srgbClr val="00417C"/>
                </a:solidFill>
                <a:latin typeface="微软雅黑" panose="020B0503020204020204" pitchFamily="34" charset="-122"/>
                <a:ea typeface="微软雅黑" panose="020B0503020204020204" pitchFamily="34" charset="-122"/>
              </a:rPr>
              <a:t>value</a:t>
            </a:r>
            <a:r>
              <a:rPr lang="zh-CN" altLang="en-US" sz="2000" dirty="0">
                <a:solidFill>
                  <a:srgbClr val="00417C"/>
                </a:solidFill>
                <a:latin typeface="微软雅黑" panose="020B0503020204020204" pitchFamily="34" charset="-122"/>
                <a:ea typeface="微软雅黑" panose="020B0503020204020204" pitchFamily="34" charset="-122"/>
              </a:rPr>
              <a:t>默认为一个固定的</a:t>
            </a:r>
            <a:r>
              <a:rPr lang="en-US" altLang="zh-CN" sz="2000" dirty="0">
                <a:solidFill>
                  <a:srgbClr val="00417C"/>
                </a:solidFill>
                <a:latin typeface="微软雅黑" panose="020B0503020204020204" pitchFamily="34" charset="-122"/>
                <a:ea typeface="微软雅黑" panose="020B0503020204020204" pitchFamily="34" charset="-122"/>
              </a:rPr>
              <a:t>Object;</a:t>
            </a:r>
          </a:p>
          <a:p>
            <a:pPr marL="342900" indent="15875">
              <a:lnSpc>
                <a:spcPct val="150000"/>
              </a:lnSpc>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不允许存在重复元素；</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允许插入</a:t>
            </a:r>
            <a:r>
              <a:rPr lang="en-US" altLang="zh-CN" sz="2000" dirty="0">
                <a:solidFill>
                  <a:srgbClr val="00417C"/>
                </a:solidFill>
                <a:latin typeface="微软雅黑" panose="020B0503020204020204" pitchFamily="34" charset="-122"/>
                <a:ea typeface="微软雅黑" panose="020B0503020204020204" pitchFamily="34" charset="-122"/>
              </a:rPr>
              <a:t>Null</a:t>
            </a:r>
            <a:r>
              <a:rPr lang="zh-CN" altLang="en-US" sz="2000" dirty="0">
                <a:solidFill>
                  <a:srgbClr val="00417C"/>
                </a:solidFill>
                <a:latin typeface="微软雅黑" panose="020B0503020204020204" pitchFamily="34" charset="-122"/>
                <a:ea typeface="微软雅黑" panose="020B0503020204020204" pitchFamily="34" charset="-122"/>
              </a:rPr>
              <a:t>值；</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元素无序（添加顺序和遍历顺序不一致）；</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线程不安全</a:t>
            </a:r>
          </a:p>
        </p:txBody>
      </p:sp>
    </p:spTree>
    <p:extLst>
      <p:ext uri="{BB962C8B-B14F-4D97-AF65-F5344CB8AC3E}">
        <p14:creationId xmlns:p14="http://schemas.microsoft.com/office/powerpoint/2010/main" val="48718797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三、使用</a:t>
            </a:r>
            <a:r>
              <a:rPr lang="en-US" altLang="zh-CN" sz="2800" b="1" dirty="0">
                <a:solidFill>
                  <a:srgbClr val="00417C"/>
                </a:solidFill>
                <a:latin typeface="微软雅黑" panose="020B0503020204020204" pitchFamily="34" charset="-122"/>
                <a:ea typeface="微软雅黑" panose="020B0503020204020204" pitchFamily="34" charset="-122"/>
              </a:rPr>
              <a:t>Set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581057"/>
          </a:xfrm>
          <a:prstGeom prst="rect">
            <a:avLst/>
          </a:prstGeom>
          <a:noFill/>
        </p:spPr>
        <p:txBody>
          <a:bodyPr wrap="square">
            <a:spAutoFit/>
          </a:bodyPr>
          <a:lstStyle/>
          <a:p>
            <a:pPr marL="342900" indent="-342900">
              <a:lnSpc>
                <a:spcPct val="150000"/>
              </a:lnSpc>
              <a:spcAft>
                <a:spcPts val="12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HashSet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类构造函数</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5254F57E-90D0-4834-8EFB-3C0529BA81ED}"/>
              </a:ext>
            </a:extLst>
          </p:cNvPr>
          <p:cNvGraphicFramePr>
            <a:graphicFrameLocks noGrp="1"/>
          </p:cNvGraphicFramePr>
          <p:nvPr>
            <p:extLst>
              <p:ext uri="{D42A27DB-BD31-4B8C-83A1-F6EECF244321}">
                <p14:modId xmlns:p14="http://schemas.microsoft.com/office/powerpoint/2010/main" val="3139872014"/>
              </p:ext>
            </p:extLst>
          </p:nvPr>
        </p:nvGraphicFramePr>
        <p:xfrm>
          <a:off x="323528" y="2867417"/>
          <a:ext cx="8568952" cy="3338483"/>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110480793"/>
                    </a:ext>
                  </a:extLst>
                </a:gridCol>
                <a:gridCol w="4392488">
                  <a:extLst>
                    <a:ext uri="{9D8B030D-6E8A-4147-A177-3AD203B41FA5}">
                      <a16:colId xmlns:a16="http://schemas.microsoft.com/office/drawing/2014/main" val="16672474"/>
                    </a:ext>
                  </a:extLst>
                </a:gridCol>
                <a:gridCol w="3528392">
                  <a:extLst>
                    <a:ext uri="{9D8B030D-6E8A-4147-A177-3AD203B41FA5}">
                      <a16:colId xmlns:a16="http://schemas.microsoft.com/office/drawing/2014/main" val="2641128759"/>
                    </a:ext>
                  </a:extLst>
                </a:gridCol>
              </a:tblGrid>
              <a:tr h="510062">
                <a:tc>
                  <a:txBody>
                    <a:bodyPr/>
                    <a:lstStyle/>
                    <a:p>
                      <a:pPr algn="ctr"/>
                      <a:r>
                        <a:rPr lang="zh-CN" sz="1800" kern="100">
                          <a:effectLst/>
                          <a:latin typeface="微软雅黑" panose="020B0503020204020204" pitchFamily="34" charset="-122"/>
                          <a:ea typeface="微软雅黑" panose="020B0503020204020204" pitchFamily="34" charset="-122"/>
                        </a:rPr>
                        <a:t>序号</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800" kern="100">
                          <a:effectLst/>
                          <a:latin typeface="微软雅黑" panose="020B0503020204020204" pitchFamily="34" charset="-122"/>
                          <a:ea typeface="微软雅黑" panose="020B0503020204020204" pitchFamily="34" charset="-122"/>
                        </a:rPr>
                        <a:t>方法</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800" kern="100">
                          <a:effectLst/>
                          <a:latin typeface="微软雅黑" panose="020B0503020204020204" pitchFamily="34" charset="-122"/>
                          <a:ea typeface="微软雅黑" panose="020B0503020204020204" pitchFamily="34" charset="-122"/>
                        </a:rPr>
                        <a:t>功能描述</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512455931"/>
                  </a:ext>
                </a:extLst>
              </a:tr>
              <a:tr h="510062">
                <a:tc>
                  <a:txBody>
                    <a:bodyPr/>
                    <a:lstStyle/>
                    <a:p>
                      <a:pPr algn="ctr"/>
                      <a:r>
                        <a:rPr lang="en-US" sz="1600" kern="100">
                          <a:solidFill>
                            <a:schemeClr val="tx1"/>
                          </a:solidFill>
                          <a:effectLst/>
                          <a:latin typeface="Times New Roman" panose="02020603050405020304" pitchFamily="18" charset="0"/>
                          <a:cs typeface="Times New Roman" panose="02020603050405020304" pitchFamily="18" charset="0"/>
                        </a:rPr>
                        <a:t>1</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600" b="0" kern="1200" dirty="0">
                          <a:solidFill>
                            <a:schemeClr val="tx1"/>
                          </a:solidFill>
                          <a:latin typeface="Times New Roman" panose="02020603050405020304" pitchFamily="18" charset="0"/>
                          <a:ea typeface="宋体" charset="-122"/>
                          <a:cs typeface="Times New Roman" panose="02020603050405020304" pitchFamily="18" charset="0"/>
                        </a:rPr>
                        <a:t>public HashSet() </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构造一个空</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Set</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，其底层</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HashMap</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实例默认初始容量为</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，加载因子</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0.75</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70294622"/>
                  </a:ext>
                </a:extLst>
              </a:tr>
              <a:tr h="713655">
                <a:tc>
                  <a:txBody>
                    <a:bodyPr/>
                    <a:lstStyle/>
                    <a:p>
                      <a:pPr algn="ctr"/>
                      <a:r>
                        <a:rPr lang="en-US" sz="1600" kern="100">
                          <a:solidFill>
                            <a:schemeClr val="tx1"/>
                          </a:solidFill>
                          <a:effectLst/>
                          <a:latin typeface="Times New Roman" panose="02020603050405020304" pitchFamily="18" charset="0"/>
                          <a:cs typeface="Times New Roman" panose="02020603050405020304" pitchFamily="18" charset="0"/>
                        </a:rPr>
                        <a:t>2</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a:solidFill>
                            <a:schemeClr val="tx1"/>
                          </a:solidFill>
                          <a:latin typeface="Times New Roman" panose="02020603050405020304" pitchFamily="18" charset="0"/>
                          <a:ea typeface="宋体" charset="-122"/>
                          <a:cs typeface="Times New Roman" panose="02020603050405020304" pitchFamily="18" charset="0"/>
                        </a:rPr>
                        <a:t>public HashSet </a:t>
                      </a:r>
                      <a:r>
                        <a:rPr lang="fr-FR" sz="1600" b="0" kern="1200">
                          <a:solidFill>
                            <a:schemeClr val="tx1"/>
                          </a:solidFill>
                          <a:latin typeface="Times New Roman" panose="02020603050405020304" pitchFamily="18" charset="0"/>
                          <a:ea typeface="宋体" charset="-122"/>
                          <a:cs typeface="Times New Roman" panose="02020603050405020304" pitchFamily="18" charset="0"/>
                        </a:rPr>
                        <a:t>(Collection&lt;? extends E&gt; c)</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构造一个包含指定类型元素集合的</a:t>
                      </a:r>
                      <a:r>
                        <a:rPr lang="en-US" altLang="zh-CN" sz="1600" kern="10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Set</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875463389"/>
                  </a:ext>
                </a:extLst>
              </a:tr>
              <a:tr h="772020">
                <a:tc>
                  <a:txBody>
                    <a:bodyPr/>
                    <a:lstStyle/>
                    <a:p>
                      <a:pPr algn="ctr"/>
                      <a:r>
                        <a:rPr lang="en-US" sz="1600" kern="100">
                          <a:solidFill>
                            <a:schemeClr val="tx1"/>
                          </a:solidFill>
                          <a:effectLst/>
                          <a:latin typeface="Times New Roman" panose="02020603050405020304" pitchFamily="18" charset="0"/>
                          <a:cs typeface="Times New Roman" panose="02020603050405020304" pitchFamily="18" charset="0"/>
                        </a:rPr>
                        <a:t>3</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a:solidFill>
                            <a:schemeClr val="tx1"/>
                          </a:solidFill>
                          <a:latin typeface="Times New Roman" panose="02020603050405020304" pitchFamily="18" charset="0"/>
                          <a:ea typeface="宋体" charset="-122"/>
                          <a:cs typeface="Times New Roman" panose="02020603050405020304" pitchFamily="18" charset="0"/>
                        </a:rPr>
                        <a:t>public HashSet </a:t>
                      </a:r>
                      <a:r>
                        <a:rPr lang="en-US" sz="1600" b="0" kern="1200">
                          <a:solidFill>
                            <a:schemeClr val="tx1"/>
                          </a:solidFill>
                          <a:latin typeface="Times New Roman" panose="02020603050405020304" pitchFamily="18" charset="0"/>
                          <a:ea typeface="宋体" charset="-122"/>
                          <a:cs typeface="Times New Roman" panose="02020603050405020304" pitchFamily="18" charset="0"/>
                        </a:rPr>
                        <a:t>(int initialCapacity)</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构造一个指定容量但内容为空的</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Set</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326979171"/>
                  </a:ext>
                </a:extLst>
              </a:tr>
              <a:tr h="772020">
                <a:tc>
                  <a:txBody>
                    <a:bodyPr/>
                    <a:lstStyle/>
                    <a:p>
                      <a:pPr algn="ctr"/>
                      <a:r>
                        <a:rPr lang="en-US" alt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public HashSet(int </a:t>
                      </a:r>
                      <a:r>
                        <a:rPr lang="en-US" altLang="zh-CN" sz="1600" b="0" kern="1200" dirty="0" err="1">
                          <a:solidFill>
                            <a:schemeClr val="tx1"/>
                          </a:solidFill>
                          <a:latin typeface="Times New Roman" panose="02020603050405020304" pitchFamily="18" charset="0"/>
                          <a:ea typeface="宋体" charset="-122"/>
                          <a:cs typeface="Times New Roman" panose="02020603050405020304" pitchFamily="18" charset="0"/>
                        </a:rPr>
                        <a:t>initialCapacity</a:t>
                      </a:r>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 float </a:t>
                      </a:r>
                      <a:r>
                        <a:rPr lang="en-US" altLang="zh-CN" sz="1600" b="0" kern="1200" dirty="0" err="1">
                          <a:solidFill>
                            <a:schemeClr val="tx1"/>
                          </a:solidFill>
                          <a:latin typeface="Times New Roman" panose="02020603050405020304" pitchFamily="18" charset="0"/>
                          <a:ea typeface="宋体" charset="-122"/>
                          <a:cs typeface="Times New Roman" panose="02020603050405020304" pitchFamily="18" charset="0"/>
                        </a:rPr>
                        <a:t>loadFactor</a:t>
                      </a:r>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构造一个指定容量和加载因子的空</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Set</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93990800"/>
                  </a:ext>
                </a:extLst>
              </a:tr>
            </a:tbl>
          </a:graphicData>
        </a:graphic>
      </p:graphicFrame>
    </p:spTree>
    <p:extLst>
      <p:ext uri="{BB962C8B-B14F-4D97-AF65-F5344CB8AC3E}">
        <p14:creationId xmlns:p14="http://schemas.microsoft.com/office/powerpoint/2010/main" val="42025278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三、使用</a:t>
            </a:r>
            <a:r>
              <a:rPr lang="en-US" altLang="zh-CN" sz="2800" b="1" dirty="0">
                <a:solidFill>
                  <a:srgbClr val="00417C"/>
                </a:solidFill>
                <a:latin typeface="微软雅黑" panose="020B0503020204020204" pitchFamily="34" charset="-122"/>
                <a:ea typeface="微软雅黑" panose="020B0503020204020204" pitchFamily="34" charset="-122"/>
              </a:rPr>
              <a:t>Set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581057"/>
          </a:xfrm>
          <a:prstGeom prst="rect">
            <a:avLst/>
          </a:prstGeom>
          <a:noFill/>
        </p:spPr>
        <p:txBody>
          <a:bodyPr wrap="square">
            <a:spAutoFit/>
          </a:bodyPr>
          <a:lstStyle/>
          <a:p>
            <a:pPr marL="342900" indent="-342900">
              <a:lnSpc>
                <a:spcPct val="150000"/>
              </a:lnSpc>
              <a:spcAft>
                <a:spcPts val="12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HashSet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类的主要方法</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F744E450-F088-4477-B251-DE6EB323B566}"/>
              </a:ext>
            </a:extLst>
          </p:cNvPr>
          <p:cNvGraphicFramePr>
            <a:graphicFrameLocks noGrp="1"/>
          </p:cNvGraphicFramePr>
          <p:nvPr>
            <p:extLst>
              <p:ext uri="{D42A27DB-BD31-4B8C-83A1-F6EECF244321}">
                <p14:modId xmlns:p14="http://schemas.microsoft.com/office/powerpoint/2010/main" val="1888930681"/>
              </p:ext>
            </p:extLst>
          </p:nvPr>
        </p:nvGraphicFramePr>
        <p:xfrm>
          <a:off x="971600" y="2780928"/>
          <a:ext cx="7776865" cy="3141873"/>
        </p:xfrm>
        <a:graphic>
          <a:graphicData uri="http://schemas.openxmlformats.org/drawingml/2006/table">
            <a:tbl>
              <a:tblPr firstRow="1" bandRow="1">
                <a:tableStyleId>{5C22544A-7EE6-4342-B048-85BDC9FD1C3A}</a:tableStyleId>
              </a:tblPr>
              <a:tblGrid>
                <a:gridCol w="672998">
                  <a:extLst>
                    <a:ext uri="{9D8B030D-6E8A-4147-A177-3AD203B41FA5}">
                      <a16:colId xmlns:a16="http://schemas.microsoft.com/office/drawing/2014/main" val="2110480793"/>
                    </a:ext>
                  </a:extLst>
                </a:gridCol>
                <a:gridCol w="4007522">
                  <a:extLst>
                    <a:ext uri="{9D8B030D-6E8A-4147-A177-3AD203B41FA5}">
                      <a16:colId xmlns:a16="http://schemas.microsoft.com/office/drawing/2014/main" val="16672474"/>
                    </a:ext>
                  </a:extLst>
                </a:gridCol>
                <a:gridCol w="3096345">
                  <a:extLst>
                    <a:ext uri="{9D8B030D-6E8A-4147-A177-3AD203B41FA5}">
                      <a16:colId xmlns:a16="http://schemas.microsoft.com/office/drawing/2014/main" val="2641128759"/>
                    </a:ext>
                  </a:extLst>
                </a:gridCol>
              </a:tblGrid>
              <a:tr h="336794">
                <a:tc>
                  <a:txBody>
                    <a:bodyPr/>
                    <a:lstStyle/>
                    <a:p>
                      <a:pPr algn="ctr"/>
                      <a:r>
                        <a:rPr lang="zh-CN" sz="1400" kern="100">
                          <a:effectLst/>
                          <a:latin typeface="微软雅黑" panose="020B0503020204020204" pitchFamily="34" charset="-122"/>
                          <a:ea typeface="微软雅黑" panose="020B0503020204020204" pitchFamily="34" charset="-122"/>
                        </a:rPr>
                        <a:t>序号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400" kern="100">
                          <a:effectLst/>
                          <a:latin typeface="微软雅黑" panose="020B0503020204020204" pitchFamily="34" charset="-122"/>
                          <a:ea typeface="微软雅黑" panose="020B0503020204020204" pitchFamily="34" charset="-122"/>
                        </a:rPr>
                        <a:t>方法</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400" kern="100" dirty="0">
                          <a:effectLst/>
                          <a:latin typeface="微软雅黑" panose="020B0503020204020204" pitchFamily="34" charset="-122"/>
                          <a:ea typeface="微软雅黑" panose="020B0503020204020204" pitchFamily="34" charset="-122"/>
                        </a:rPr>
                        <a:t>功能描述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512455931"/>
                  </a:ext>
                </a:extLst>
              </a:tr>
              <a:tr h="336794">
                <a:tc>
                  <a:txBody>
                    <a:bodyPr/>
                    <a:lstStyle/>
                    <a:p>
                      <a:pPr algn="ctr"/>
                      <a:r>
                        <a:rPr lang="en-US" sz="1400" kern="100" dirty="0">
                          <a:solidFill>
                            <a:schemeClr val="tx1"/>
                          </a:solidFill>
                          <a:effectLst/>
                          <a:latin typeface="Times New Roman" panose="02020603050405020304" pitchFamily="18" charset="0"/>
                          <a:cs typeface="Times New Roman" panose="02020603050405020304" pitchFamily="18" charset="0"/>
                        </a:rPr>
                        <a:t>1</a:t>
                      </a:r>
                      <a:endParaRPr lang="zh-CN"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400" b="0" kern="1200" dirty="0">
                          <a:solidFill>
                            <a:schemeClr val="tx1"/>
                          </a:solidFill>
                          <a:latin typeface="Source Code Pro"/>
                          <a:ea typeface="宋体" charset="-122"/>
                          <a:cs typeface="+mn-cs"/>
                        </a:rPr>
                        <a:t>public </a:t>
                      </a:r>
                      <a:r>
                        <a:rPr lang="en-US" altLang="zh-CN" sz="1400" b="0" kern="1200" dirty="0" err="1">
                          <a:solidFill>
                            <a:schemeClr val="tx1"/>
                          </a:solidFill>
                          <a:latin typeface="Source Code Pro"/>
                          <a:ea typeface="宋体" charset="-122"/>
                          <a:cs typeface="+mn-cs"/>
                        </a:rPr>
                        <a:t>boolean</a:t>
                      </a:r>
                      <a:r>
                        <a:rPr lang="en-US" sz="1400" b="0" kern="1200" dirty="0">
                          <a:solidFill>
                            <a:schemeClr val="tx1"/>
                          </a:solidFill>
                          <a:latin typeface="Source Code Pro"/>
                          <a:ea typeface="宋体" charset="-122"/>
                          <a:cs typeface="+mn-cs"/>
                        </a:rPr>
                        <a:t> add(Object obj)</a:t>
                      </a:r>
                      <a:endParaRPr lang="zh-CN" altLang="en-US" sz="1400" b="0" kern="1200" dirty="0">
                        <a:solidFill>
                          <a:schemeClr val="tx1"/>
                        </a:solidFill>
                        <a:latin typeface="Source Code Pro"/>
                        <a:ea typeface="宋体" charset="-122"/>
                        <a:cs typeface="+mn-cs"/>
                      </a:endParaRPr>
                    </a:p>
                  </a:txBody>
                  <a:tcPr marL="83045" marR="83045" marT="41523" marB="41523" anchor="ctr"/>
                </a:tc>
                <a:tc>
                  <a:txBody>
                    <a:bodyPr/>
                    <a:lstStyle/>
                    <a:p>
                      <a:pPr algn="just"/>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向</a:t>
                      </a:r>
                      <a:r>
                        <a:rPr lang="en-US" alt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set</a:t>
                      </a:r>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中添加指定元素</a:t>
                      </a:r>
                      <a:endParaRPr 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70294622"/>
                  </a:ext>
                </a:extLst>
              </a:tr>
              <a:tr h="336794">
                <a:tc>
                  <a:txBody>
                    <a:bodyPr/>
                    <a:lstStyle/>
                    <a:p>
                      <a:pPr algn="ctr"/>
                      <a:r>
                        <a:rPr lang="en-US" sz="1400" kern="100" dirty="0">
                          <a:solidFill>
                            <a:schemeClr val="tx1"/>
                          </a:solidFill>
                          <a:effectLst/>
                          <a:latin typeface="Times New Roman" panose="02020603050405020304" pitchFamily="18" charset="0"/>
                          <a:cs typeface="Times New Roman" panose="02020603050405020304" pitchFamily="18" charset="0"/>
                        </a:rPr>
                        <a:t> 2</a:t>
                      </a:r>
                      <a:endParaRPr lang="zh-CN"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400" b="0" kern="1200" dirty="0">
                          <a:solidFill>
                            <a:schemeClr val="tx1"/>
                          </a:solidFill>
                          <a:latin typeface="Source Code Pro"/>
                          <a:ea typeface="宋体" charset="-122"/>
                          <a:cs typeface="+mn-cs"/>
                        </a:rPr>
                        <a:t>public boolean contains(Object </a:t>
                      </a:r>
                      <a:r>
                        <a:rPr lang="en-US" sz="1400" b="0" kern="1200" dirty="0" err="1">
                          <a:solidFill>
                            <a:schemeClr val="tx1"/>
                          </a:solidFill>
                          <a:latin typeface="Source Code Pro"/>
                          <a:ea typeface="宋体" charset="-122"/>
                          <a:cs typeface="+mn-cs"/>
                        </a:rPr>
                        <a:t>elem</a:t>
                      </a:r>
                      <a:r>
                        <a:rPr lang="en-US" sz="1400" b="0" kern="1200" dirty="0">
                          <a:solidFill>
                            <a:schemeClr val="tx1"/>
                          </a:solidFill>
                          <a:latin typeface="Source Code Pro"/>
                          <a:ea typeface="宋体" charset="-122"/>
                          <a:cs typeface="+mn-cs"/>
                        </a:rPr>
                        <a:t>)</a:t>
                      </a:r>
                      <a:endParaRPr lang="zh-CN" altLang="en-US" sz="1400" b="0" kern="1200" dirty="0">
                        <a:solidFill>
                          <a:schemeClr val="tx1"/>
                        </a:solidFill>
                        <a:latin typeface="Source Code Pro"/>
                        <a:ea typeface="宋体" charset="-122"/>
                        <a:cs typeface="+mn-cs"/>
                      </a:endParaRPr>
                    </a:p>
                  </a:txBody>
                  <a:tcPr marL="83045" marR="83045" marT="41523" marB="41523" anchor="ctr"/>
                </a:tc>
                <a:tc>
                  <a:txBody>
                    <a:bodyPr/>
                    <a:lstStyle/>
                    <a:p>
                      <a:pPr algn="just"/>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判断</a:t>
                      </a:r>
                      <a:r>
                        <a:rPr lang="en-US" alt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set</a:t>
                      </a:r>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中是否包含某个元素</a:t>
                      </a:r>
                      <a:endParaRPr 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875463389"/>
                  </a:ext>
                </a:extLst>
              </a:tr>
              <a:tr h="373703">
                <a:tc>
                  <a:txBody>
                    <a:bodyPr/>
                    <a:lstStyle/>
                    <a:p>
                      <a:pPr algn="ctr"/>
                      <a:r>
                        <a:rPr lang="en-US" sz="1400" kern="100" dirty="0">
                          <a:solidFill>
                            <a:schemeClr val="tx1"/>
                          </a:solidFill>
                          <a:effectLst/>
                          <a:latin typeface="Times New Roman" panose="02020603050405020304" pitchFamily="18" charset="0"/>
                          <a:cs typeface="Times New Roman" panose="02020603050405020304" pitchFamily="18" charset="0"/>
                        </a:rPr>
                        <a:t>3 </a:t>
                      </a:r>
                      <a:endParaRPr lang="zh-CN"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400" b="0" kern="1200" dirty="0">
                          <a:solidFill>
                            <a:schemeClr val="tx1"/>
                          </a:solidFill>
                          <a:latin typeface="Source Code Pro"/>
                          <a:ea typeface="宋体" charset="-122"/>
                          <a:cs typeface="+mn-cs"/>
                        </a:rPr>
                        <a:t>public boolean </a:t>
                      </a:r>
                      <a:r>
                        <a:rPr lang="en-US" sz="1400" b="0" kern="1200" dirty="0" err="1">
                          <a:solidFill>
                            <a:schemeClr val="tx1"/>
                          </a:solidFill>
                          <a:latin typeface="Source Code Pro"/>
                          <a:ea typeface="宋体" charset="-122"/>
                          <a:cs typeface="+mn-cs"/>
                        </a:rPr>
                        <a:t>isEmpty</a:t>
                      </a:r>
                      <a:r>
                        <a:rPr lang="en-US" sz="1400" b="0" kern="1200" dirty="0">
                          <a:solidFill>
                            <a:schemeClr val="tx1"/>
                          </a:solidFill>
                          <a:latin typeface="Source Code Pro"/>
                          <a:ea typeface="宋体" charset="-122"/>
                          <a:cs typeface="+mn-cs"/>
                        </a:rPr>
                        <a:t>()</a:t>
                      </a:r>
                      <a:endParaRPr lang="zh-CN" altLang="en-US" sz="1400" b="0" kern="1200" dirty="0">
                        <a:solidFill>
                          <a:schemeClr val="tx1"/>
                        </a:solidFill>
                        <a:latin typeface="Source Code Pro"/>
                        <a:ea typeface="宋体" charset="-122"/>
                        <a:cs typeface="+mn-cs"/>
                      </a:endParaRPr>
                    </a:p>
                  </a:txBody>
                  <a:tcPr marL="83045" marR="83045" marT="41523" marB="41523" anchor="ctr"/>
                </a:tc>
                <a:tc>
                  <a:txBody>
                    <a:bodyPr/>
                    <a:lstStyle/>
                    <a:p>
                      <a:pPr algn="just"/>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判断集合是否为空</a:t>
                      </a:r>
                      <a:endParaRPr 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326979171"/>
                  </a:ext>
                </a:extLst>
              </a:tr>
              <a:tr h="373703">
                <a:tc>
                  <a:txBody>
                    <a:bodyPr/>
                    <a:lstStyle/>
                    <a:p>
                      <a:pPr algn="ctr"/>
                      <a:r>
                        <a:rPr lang="en-US" sz="1400" kern="100" dirty="0">
                          <a:solidFill>
                            <a:schemeClr val="tx1"/>
                          </a:solidFill>
                          <a:effectLst/>
                          <a:latin typeface="Times New Roman" panose="02020603050405020304" pitchFamily="18" charset="0"/>
                          <a:cs typeface="Times New Roman" panose="02020603050405020304" pitchFamily="18" charset="0"/>
                        </a:rPr>
                        <a:t>4</a:t>
                      </a:r>
                      <a:endParaRPr lang="zh-CN"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400" b="0" kern="1200" dirty="0">
                          <a:solidFill>
                            <a:schemeClr val="tx1"/>
                          </a:solidFill>
                          <a:latin typeface="Source Code Pro"/>
                          <a:ea typeface="宋体" charset="-122"/>
                          <a:cs typeface="+mn-cs"/>
                        </a:rPr>
                        <a:t>public void clear()</a:t>
                      </a:r>
                      <a:endParaRPr lang="zh-CN" altLang="en-US" sz="1400" b="0" kern="1200" dirty="0">
                        <a:solidFill>
                          <a:schemeClr val="tx1"/>
                        </a:solidFill>
                        <a:latin typeface="Source Code Pro"/>
                        <a:ea typeface="宋体" charset="-122"/>
                        <a:cs typeface="+mn-cs"/>
                      </a:endParaRPr>
                    </a:p>
                  </a:txBody>
                  <a:tcPr marL="83045" marR="83045" marT="41523" marB="41523" anchor="ctr"/>
                </a:tc>
                <a:tc>
                  <a:txBody>
                    <a:bodyPr/>
                    <a:lstStyle/>
                    <a:p>
                      <a:pPr algn="just"/>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清空集合</a:t>
                      </a:r>
                      <a:endParaRPr 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906227176"/>
                  </a:ext>
                </a:extLst>
              </a:tr>
              <a:tr h="336794">
                <a:tc>
                  <a:txBody>
                    <a:bodyPr/>
                    <a:lstStyle/>
                    <a:p>
                      <a:pPr algn="ctr"/>
                      <a:r>
                        <a:rPr lang="en-US" sz="1400" kern="100" dirty="0">
                          <a:solidFill>
                            <a:schemeClr val="tx1"/>
                          </a:solidFill>
                          <a:effectLst/>
                          <a:latin typeface="Times New Roman" panose="02020603050405020304" pitchFamily="18" charset="0"/>
                          <a:cs typeface="Times New Roman" panose="02020603050405020304" pitchFamily="18" charset="0"/>
                        </a:rPr>
                        <a:t> 5</a:t>
                      </a:r>
                      <a:endParaRPr lang="zh-CN"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400" b="0" kern="1200" dirty="0">
                          <a:solidFill>
                            <a:schemeClr val="tx1"/>
                          </a:solidFill>
                          <a:latin typeface="Source Code Pro"/>
                          <a:ea typeface="宋体" charset="-122"/>
                          <a:cs typeface="+mn-cs"/>
                        </a:rPr>
                        <a:t>public boolean remove(Object obj)</a:t>
                      </a:r>
                      <a:endParaRPr lang="zh-CN" altLang="en-US" sz="1400" b="0" kern="1200" dirty="0">
                        <a:solidFill>
                          <a:schemeClr val="tx1"/>
                        </a:solidFill>
                        <a:latin typeface="Source Code Pro"/>
                        <a:ea typeface="宋体" charset="-122"/>
                        <a:cs typeface="+mn-cs"/>
                      </a:endParaRPr>
                    </a:p>
                  </a:txBody>
                  <a:tcPr marL="83045" marR="83045" marT="41523" marB="41523" anchor="ctr"/>
                </a:tc>
                <a:tc>
                  <a:txBody>
                    <a:bodyPr/>
                    <a:lstStyle/>
                    <a:p>
                      <a:pPr algn="just"/>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移除指定元素，成功则返回</a:t>
                      </a:r>
                      <a:r>
                        <a:rPr lang="en-US" alt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true</a:t>
                      </a:r>
                      <a:endParaRPr 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313545992"/>
                  </a:ext>
                </a:extLst>
              </a:tr>
              <a:tr h="336794">
                <a:tc>
                  <a:txBody>
                    <a:bodyPr/>
                    <a:lstStyle/>
                    <a:p>
                      <a:pPr algn="ctr"/>
                      <a:r>
                        <a:rPr lang="en-US" altLang="zh-CN"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400" b="0" kern="1200" dirty="0">
                          <a:solidFill>
                            <a:schemeClr val="tx1"/>
                          </a:solidFill>
                          <a:latin typeface="Source Code Pro"/>
                          <a:ea typeface="宋体" charset="-122"/>
                          <a:cs typeface="+mn-cs"/>
                        </a:rPr>
                        <a:t>public int size()</a:t>
                      </a:r>
                      <a:endParaRPr lang="zh-CN" altLang="en-US" sz="1400" b="0" kern="1200" dirty="0">
                        <a:solidFill>
                          <a:schemeClr val="tx1"/>
                        </a:solidFill>
                        <a:latin typeface="Source Code Pro"/>
                        <a:ea typeface="宋体" charset="-122"/>
                        <a:cs typeface="+mn-cs"/>
                      </a:endParaRPr>
                    </a:p>
                  </a:txBody>
                  <a:tcPr marL="83045" marR="83045" marT="41523" marB="41523" anchor="ctr"/>
                </a:tc>
                <a:tc>
                  <a:txBody>
                    <a:bodyPr/>
                    <a:lstStyle/>
                    <a:p>
                      <a:pPr algn="just"/>
                      <a:r>
                        <a:rPr 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返回</a:t>
                      </a:r>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集合大小</a:t>
                      </a:r>
                      <a:endParaRPr 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306867171"/>
                  </a:ext>
                </a:extLst>
              </a:tr>
              <a:tr h="336794">
                <a:tc>
                  <a:txBody>
                    <a:bodyPr/>
                    <a:lstStyle/>
                    <a:p>
                      <a:pPr algn="ctr"/>
                      <a:r>
                        <a:rPr lang="en-US" sz="1400" kern="100" dirty="0">
                          <a:solidFill>
                            <a:schemeClr val="tx1"/>
                          </a:solidFill>
                          <a:effectLst/>
                          <a:latin typeface="Times New Roman" panose="02020603050405020304" pitchFamily="18" charset="0"/>
                          <a:cs typeface="Times New Roman" panose="02020603050405020304" pitchFamily="18" charset="0"/>
                        </a:rPr>
                        <a:t> 7</a:t>
                      </a:r>
                      <a:endParaRPr lang="zh-CN"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400" b="0" kern="1200" dirty="0">
                          <a:solidFill>
                            <a:schemeClr val="tx1"/>
                          </a:solidFill>
                          <a:latin typeface="Source Code Pro"/>
                          <a:ea typeface="宋体" charset="-122"/>
                          <a:cs typeface="+mn-cs"/>
                        </a:rPr>
                        <a:t>public </a:t>
                      </a:r>
                      <a:r>
                        <a:rPr lang="en-US" altLang="zh-CN" sz="1400" b="0" kern="1200" dirty="0">
                          <a:solidFill>
                            <a:schemeClr val="tx1"/>
                          </a:solidFill>
                          <a:latin typeface="Source Code Pro"/>
                          <a:ea typeface="宋体" charset="-122"/>
                          <a:cs typeface="+mn-cs"/>
                        </a:rPr>
                        <a:t>Object </a:t>
                      </a:r>
                      <a:r>
                        <a:rPr lang="en-US" sz="1400" b="0" kern="1200" dirty="0">
                          <a:solidFill>
                            <a:schemeClr val="tx1"/>
                          </a:solidFill>
                          <a:latin typeface="Source Code Pro"/>
                          <a:ea typeface="宋体" charset="-122"/>
                          <a:cs typeface="+mn-cs"/>
                        </a:rPr>
                        <a:t>clone()</a:t>
                      </a:r>
                      <a:endParaRPr lang="zh-CN" altLang="en-US" sz="1400" b="0" kern="1200" dirty="0">
                        <a:solidFill>
                          <a:schemeClr val="tx1"/>
                        </a:solidFill>
                        <a:latin typeface="Source Code Pro"/>
                        <a:ea typeface="宋体" charset="-122"/>
                        <a:cs typeface="+mn-cs"/>
                      </a:endParaRPr>
                    </a:p>
                  </a:txBody>
                  <a:tcPr marL="83045" marR="83045" marT="41523" marB="41523" anchor="ctr"/>
                </a:tc>
                <a:tc>
                  <a:txBody>
                    <a:bodyPr/>
                    <a:lstStyle/>
                    <a:p>
                      <a:pPr algn="just"/>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返回此 </a:t>
                      </a:r>
                      <a:r>
                        <a:rPr lang="en-US" alt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HashSet </a:t>
                      </a:r>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实例的浅表副本</a:t>
                      </a:r>
                      <a:endParaRPr 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136322448"/>
                  </a:ext>
                </a:extLst>
              </a:tr>
              <a:tr h="373703">
                <a:tc>
                  <a:txBody>
                    <a:bodyPr/>
                    <a:lstStyle/>
                    <a:p>
                      <a:pPr algn="ctr"/>
                      <a:r>
                        <a:rPr lang="en-US" sz="1400" kern="100" dirty="0">
                          <a:solidFill>
                            <a:schemeClr val="tx1"/>
                          </a:solidFill>
                          <a:effectLst/>
                          <a:latin typeface="Times New Roman" panose="02020603050405020304" pitchFamily="18" charset="0"/>
                          <a:cs typeface="Times New Roman" panose="02020603050405020304" pitchFamily="18" charset="0"/>
                        </a:rPr>
                        <a:t> 8</a:t>
                      </a:r>
                      <a:endParaRPr lang="zh-CN" sz="14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400" b="0" kern="1200" dirty="0">
                          <a:solidFill>
                            <a:schemeClr val="tx1"/>
                          </a:solidFill>
                          <a:latin typeface="Source Code Pro"/>
                          <a:ea typeface="宋体" charset="-122"/>
                          <a:cs typeface="+mn-cs"/>
                        </a:rPr>
                        <a:t>public Iterator&lt;E&gt; iterator()</a:t>
                      </a:r>
                      <a:endParaRPr lang="zh-CN" altLang="en-US" sz="1400" b="0" kern="1200" dirty="0">
                        <a:solidFill>
                          <a:schemeClr val="tx1"/>
                        </a:solidFill>
                        <a:latin typeface="Source Code Pro"/>
                        <a:ea typeface="宋体" charset="-122"/>
                        <a:cs typeface="+mn-cs"/>
                      </a:endParaRPr>
                    </a:p>
                  </a:txBody>
                  <a:tcPr marL="83045" marR="83045" marT="41523" marB="41523" anchor="ctr"/>
                </a:tc>
                <a:tc>
                  <a:txBody>
                    <a:bodyPr/>
                    <a:lstStyle/>
                    <a:p>
                      <a:pPr algn="just"/>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返回对此</a:t>
                      </a:r>
                      <a:r>
                        <a:rPr lang="en-US" alt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set</a:t>
                      </a:r>
                      <a:r>
                        <a:rPr lang="zh-CN" altLang="en-US"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中元素进行迭代的迭代器</a:t>
                      </a:r>
                      <a:endParaRPr lang="zh-CN" sz="14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3896335090"/>
                  </a:ext>
                </a:extLst>
              </a:tr>
            </a:tbl>
          </a:graphicData>
        </a:graphic>
      </p:graphicFrame>
    </p:spTree>
    <p:extLst>
      <p:ext uri="{BB962C8B-B14F-4D97-AF65-F5344CB8AC3E}">
        <p14:creationId xmlns:p14="http://schemas.microsoft.com/office/powerpoint/2010/main" val="373297310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335896" cy="707886"/>
          </a:xfrm>
          <a:prstGeom prst="rect">
            <a:avLst/>
          </a:prstGeom>
          <a:noFill/>
          <a:ln w="9525">
            <a:noFill/>
            <a:miter lim="800000"/>
            <a:headEnd/>
            <a:tailEnd/>
          </a:ln>
        </p:spPr>
        <p:txBody>
          <a:bodyPr wrap="none">
            <a:spAutoFit/>
          </a:bodyPr>
          <a:lstStyle/>
          <a:p>
            <a:r>
              <a:rPr lang="zh-CN" altLang="en-US" sz="4000" b="1" dirty="0">
                <a:solidFill>
                  <a:srgbClr val="00417C"/>
                </a:solidFill>
                <a:latin typeface="微软雅黑" pitchFamily="34" charset="-122"/>
                <a:ea typeface="微软雅黑" pitchFamily="34" charset="-122"/>
              </a:rPr>
              <a:t>  </a:t>
            </a:r>
            <a:r>
              <a:rPr lang="zh-CN" altLang="en-US" sz="3600" b="1" dirty="0">
                <a:solidFill>
                  <a:srgbClr val="00417C"/>
                </a:solidFill>
                <a:latin typeface="微软雅黑" pitchFamily="34" charset="-122"/>
                <a:ea typeface="微软雅黑" pitchFamily="34" charset="-122"/>
              </a:rPr>
              <a:t>本讲目标</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3" name="Rectangle 3">
            <a:extLst>
              <a:ext uri="{FF2B5EF4-FFF2-40B4-BE49-F238E27FC236}">
                <a16:creationId xmlns:a16="http://schemas.microsoft.com/office/drawing/2014/main" id="{481275E1-3C8F-4D40-80EC-E15F81EEFF77}"/>
              </a:ext>
            </a:extLst>
          </p:cNvPr>
          <p:cNvSpPr txBox="1">
            <a:spLocks noChangeArrowheads="1"/>
          </p:cNvSpPr>
          <p:nvPr/>
        </p:nvSpPr>
        <p:spPr bwMode="auto">
          <a:xfrm>
            <a:off x="914400" y="1340768"/>
            <a:ext cx="8229600" cy="3069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认识</a:t>
            </a:r>
            <a:r>
              <a:rPr lang="en-US" altLang="zh-CN" sz="2800" dirty="0">
                <a:solidFill>
                  <a:srgbClr val="00417C"/>
                </a:solidFill>
                <a:latin typeface="微软雅黑" panose="020B0503020204020204" pitchFamily="34" charset="-122"/>
                <a:ea typeface="微软雅黑" panose="020B0503020204020204" pitchFamily="34" charset="-122"/>
              </a:rPr>
              <a:t>JAVA</a:t>
            </a:r>
            <a:r>
              <a:rPr lang="zh-CN" altLang="en-US" sz="2800" dirty="0">
                <a:solidFill>
                  <a:srgbClr val="00417C"/>
                </a:solidFill>
                <a:latin typeface="微软雅黑" panose="020B0503020204020204" pitchFamily="34" charset="-122"/>
                <a:ea typeface="微软雅黑" panose="020B0503020204020204" pitchFamily="34" charset="-122"/>
              </a:rPr>
              <a:t>集合</a:t>
            </a: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a:t>
            </a:r>
            <a:r>
              <a:rPr lang="en-US" altLang="zh-CN" sz="2800" dirty="0">
                <a:solidFill>
                  <a:srgbClr val="00417C"/>
                </a:solidFill>
                <a:latin typeface="微软雅黑" panose="020B0503020204020204" pitchFamily="34" charset="-122"/>
                <a:ea typeface="微软雅黑" panose="020B0503020204020204" pitchFamily="34" charset="-122"/>
              </a:rPr>
              <a:t>JAVA</a:t>
            </a:r>
            <a:r>
              <a:rPr lang="zh-CN" altLang="en-US" sz="2800" dirty="0">
                <a:solidFill>
                  <a:srgbClr val="00417C"/>
                </a:solidFill>
                <a:latin typeface="微软雅黑" panose="020B0503020204020204" pitchFamily="34" charset="-122"/>
                <a:ea typeface="微软雅黑" panose="020B0503020204020204" pitchFamily="34" charset="-122"/>
              </a:rPr>
              <a:t>一维集合的使用方法</a:t>
            </a: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a:t>
            </a:r>
            <a:r>
              <a:rPr lang="en-US" altLang="zh-CN" sz="2800" dirty="0">
                <a:solidFill>
                  <a:srgbClr val="00417C"/>
                </a:solidFill>
                <a:latin typeface="微软雅黑" panose="020B0503020204020204" pitchFamily="34" charset="-122"/>
                <a:ea typeface="微软雅黑" panose="020B0503020204020204" pitchFamily="34" charset="-122"/>
              </a:rPr>
              <a:t>JAVA</a:t>
            </a:r>
            <a:r>
              <a:rPr lang="zh-CN" altLang="en-US" sz="2800" dirty="0">
                <a:solidFill>
                  <a:srgbClr val="00417C"/>
                </a:solidFill>
                <a:latin typeface="微软雅黑" panose="020B0503020204020204" pitchFamily="34" charset="-122"/>
                <a:ea typeface="微软雅黑" panose="020B0503020204020204" pitchFamily="34" charset="-122"/>
              </a:rPr>
              <a:t>二维集合的使用方法</a:t>
            </a:r>
            <a:endParaRPr lang="en-US" altLang="zh-CN" sz="2800" dirty="0">
              <a:solidFill>
                <a:srgbClr val="00417C"/>
              </a:solidFill>
              <a:latin typeface="微软雅黑" panose="020B0503020204020204" pitchFamily="34" charset="-122"/>
              <a:ea typeface="微软雅黑" panose="020B0503020204020204" pitchFamily="34" charset="-122"/>
            </a:endParaRP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掌握基本的日期操作</a:t>
            </a:r>
          </a:p>
        </p:txBody>
      </p:sp>
    </p:spTree>
    <p:extLst>
      <p:ext uri="{BB962C8B-B14F-4D97-AF65-F5344CB8AC3E}">
        <p14:creationId xmlns:p14="http://schemas.microsoft.com/office/powerpoint/2010/main" val="299045237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wipe(left)">
                                      <p:cBhvr>
                                        <p:cTn id="11" dur="500"/>
                                        <p:tgtEl>
                                          <p:spTgt spid="1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left)">
                                      <p:cBhvr>
                                        <p:cTn id="15" dur="500"/>
                                        <p:tgtEl>
                                          <p:spTgt spid="1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wipe(left)">
                                      <p:cBhvr>
                                        <p:cTn id="19"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三、使用</a:t>
            </a:r>
            <a:r>
              <a:rPr lang="en-US" altLang="zh-CN" sz="2800" b="1" dirty="0">
                <a:solidFill>
                  <a:srgbClr val="00417C"/>
                </a:solidFill>
                <a:latin typeface="微软雅黑" panose="020B0503020204020204" pitchFamily="34" charset="-122"/>
                <a:ea typeface="微软雅黑" panose="020B0503020204020204" pitchFamily="34" charset="-122"/>
              </a:rPr>
              <a:t>Set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53376"/>
            <a:ext cx="7524000" cy="4879759"/>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8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public class HashSetDemo1 {</a:t>
            </a:r>
          </a:p>
          <a:p>
            <a:pPr>
              <a:lnSpc>
                <a:spcPts val="18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HashSet </a:t>
            </a:r>
            <a:r>
              <a:rPr lang="en-US" altLang="zh-CN" sz="1400" dirty="0" err="1">
                <a:solidFill>
                  <a:srgbClr val="080577"/>
                </a:solidFill>
                <a:latin typeface="Source Code Pro"/>
              </a:rPr>
              <a:t>hs</a:t>
            </a:r>
            <a:r>
              <a:rPr lang="en-US" altLang="zh-CN" sz="1400" dirty="0">
                <a:solidFill>
                  <a:srgbClr val="080577"/>
                </a:solidFill>
                <a:latin typeface="Source Code Pro"/>
              </a:rPr>
              <a:t>= new HashSet();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hs.add</a:t>
            </a:r>
            <a:r>
              <a:rPr lang="en-US" altLang="zh-CN" sz="1400" dirty="0">
                <a:solidFill>
                  <a:srgbClr val="080577"/>
                </a:solidFill>
                <a:latin typeface="Source Code Pro"/>
              </a:rPr>
              <a:t>("string");</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hs.add</a:t>
            </a:r>
            <a:r>
              <a:rPr lang="en-US" altLang="zh-CN" sz="1400" dirty="0">
                <a:solidFill>
                  <a:srgbClr val="080577"/>
                </a:solidFill>
                <a:latin typeface="Source Code Pro"/>
              </a:rPr>
              <a:t>('A');</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hs.add</a:t>
            </a:r>
            <a:r>
              <a:rPr lang="en-US" altLang="zh-CN" sz="1400" dirty="0">
                <a:solidFill>
                  <a:srgbClr val="080577"/>
                </a:solidFill>
                <a:latin typeface="Source Code Pro"/>
              </a:rPr>
              <a:t>(6); </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hs.add</a:t>
            </a:r>
            <a:r>
              <a:rPr lang="en-US" altLang="zh-CN" sz="1400" dirty="0">
                <a:solidFill>
                  <a:srgbClr val="080577"/>
                </a:solidFill>
                <a:latin typeface="Source Code Pro"/>
              </a:rPr>
              <a:t>(1.23f);</a:t>
            </a:r>
          </a:p>
          <a:p>
            <a:pPr>
              <a:lnSpc>
                <a:spcPts val="1800"/>
              </a:lnSpc>
            </a:pPr>
            <a:r>
              <a:rPr lang="en-US" altLang="zh-CN" sz="1400" dirty="0">
                <a:solidFill>
                  <a:srgbClr val="080577"/>
                </a:solidFill>
                <a:latin typeface="Source Code Pro"/>
              </a:rPr>
              <a:t>     int[] </a:t>
            </a:r>
            <a:r>
              <a:rPr lang="en-US" altLang="zh-CN" sz="1400" dirty="0" err="1">
                <a:solidFill>
                  <a:srgbClr val="080577"/>
                </a:solidFill>
                <a:latin typeface="Source Code Pro"/>
              </a:rPr>
              <a:t>arr</a:t>
            </a:r>
            <a:r>
              <a:rPr lang="en-US" altLang="zh-CN" sz="1400" dirty="0">
                <a:solidFill>
                  <a:srgbClr val="080577"/>
                </a:solidFill>
                <a:latin typeface="Source Code Pro"/>
              </a:rPr>
              <a:t> = {10,11,12};</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hs.add</a:t>
            </a:r>
            <a:r>
              <a:rPr lang="en-US" altLang="zh-CN" sz="1400" dirty="0">
                <a:solidFill>
                  <a:srgbClr val="080577"/>
                </a:solidFill>
                <a:latin typeface="Source Code Pro"/>
              </a:rPr>
              <a:t>(</a:t>
            </a:r>
            <a:r>
              <a:rPr lang="en-US" altLang="zh-CN" sz="1400" dirty="0" err="1">
                <a:solidFill>
                  <a:srgbClr val="080577"/>
                </a:solidFill>
                <a:latin typeface="Source Code Pro"/>
              </a:rPr>
              <a:t>arr</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hs.add</a:t>
            </a:r>
            <a:r>
              <a:rPr lang="en-US" altLang="zh-CN" sz="1400" dirty="0">
                <a:solidFill>
                  <a:srgbClr val="080577"/>
                </a:solidFill>
                <a:latin typeface="Source Code Pro"/>
              </a:rPr>
              <a:t>(“string”);</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a:t>
            </a:r>
            <a:r>
              <a:rPr lang="en-US" altLang="zh-CN" sz="1400" dirty="0" err="1">
                <a:solidFill>
                  <a:srgbClr val="080577"/>
                </a:solidFill>
                <a:latin typeface="Source Code Pro"/>
              </a:rPr>
              <a:t>hashset</a:t>
            </a:r>
            <a:r>
              <a:rPr lang="en-US" altLang="zh-CN" sz="1400" dirty="0">
                <a:solidFill>
                  <a:srgbClr val="080577"/>
                </a:solidFill>
                <a:latin typeface="Source Code Pro"/>
              </a:rPr>
              <a:t> is: " + </a:t>
            </a:r>
            <a:r>
              <a:rPr lang="en-US" altLang="zh-CN" sz="1400" dirty="0" err="1">
                <a:solidFill>
                  <a:srgbClr val="080577"/>
                </a:solidFill>
                <a:latin typeface="Source Code Pro"/>
              </a:rPr>
              <a:t>hs</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("It's size is: " + </a:t>
            </a:r>
            <a:r>
              <a:rPr lang="en-US" altLang="zh-CN" sz="1400" dirty="0" err="1">
                <a:solidFill>
                  <a:srgbClr val="080577"/>
                </a:solidFill>
                <a:latin typeface="Source Code Pro"/>
              </a:rPr>
              <a:t>hs.size</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("remove </a:t>
            </a:r>
            <a:r>
              <a:rPr lang="en-US" altLang="zh-CN" sz="1400" dirty="0" err="1">
                <a:solidFill>
                  <a:srgbClr val="080577"/>
                </a:solidFill>
                <a:latin typeface="Source Code Pro"/>
              </a:rPr>
              <a:t>arr</a:t>
            </a:r>
            <a:r>
              <a:rPr lang="en-US" altLang="zh-CN" sz="1400" dirty="0">
                <a:solidFill>
                  <a:srgbClr val="080577"/>
                </a:solidFill>
                <a:latin typeface="Source Code Pro"/>
              </a:rPr>
              <a:t>: " + </a:t>
            </a:r>
            <a:r>
              <a:rPr lang="en-US" altLang="zh-CN" sz="1400" dirty="0" err="1">
                <a:solidFill>
                  <a:srgbClr val="080577"/>
                </a:solidFill>
                <a:latin typeface="Source Code Pro"/>
              </a:rPr>
              <a:t>hs.remove</a:t>
            </a:r>
            <a:r>
              <a:rPr lang="en-US" altLang="zh-CN" sz="1400" dirty="0">
                <a:solidFill>
                  <a:srgbClr val="080577"/>
                </a:solidFill>
                <a:latin typeface="Source Code Pro"/>
              </a:rPr>
              <a:t>(</a:t>
            </a:r>
            <a:r>
              <a:rPr lang="en-US" altLang="zh-CN" sz="1400" dirty="0" err="1">
                <a:solidFill>
                  <a:srgbClr val="080577"/>
                </a:solidFill>
                <a:latin typeface="Source Code Pro"/>
              </a:rPr>
              <a:t>arr</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("Does it contain </a:t>
            </a:r>
            <a:r>
              <a:rPr lang="en-US" altLang="zh-CN" sz="1400" dirty="0" err="1">
                <a:solidFill>
                  <a:srgbClr val="080577"/>
                </a:solidFill>
                <a:latin typeface="Source Code Pro"/>
              </a:rPr>
              <a:t>arr</a:t>
            </a:r>
            <a:r>
              <a:rPr lang="en-US" altLang="zh-CN" sz="1400" dirty="0">
                <a:solidFill>
                  <a:srgbClr val="080577"/>
                </a:solidFill>
                <a:latin typeface="Source Code Pro"/>
              </a:rPr>
              <a:t>? " + </a:t>
            </a:r>
            <a:r>
              <a:rPr lang="en-US" altLang="zh-CN" sz="1400" dirty="0" err="1">
                <a:solidFill>
                  <a:srgbClr val="080577"/>
                </a:solidFill>
                <a:latin typeface="Source Code Pro"/>
              </a:rPr>
              <a:t>hs.contains</a:t>
            </a:r>
            <a:r>
              <a:rPr lang="en-US" altLang="zh-CN" sz="1400" dirty="0">
                <a:solidFill>
                  <a:srgbClr val="080577"/>
                </a:solidFill>
                <a:latin typeface="Source Code Pro"/>
              </a:rPr>
              <a:t>(</a:t>
            </a:r>
            <a:r>
              <a:rPr lang="en-US" altLang="zh-CN" sz="1400" dirty="0" err="1">
                <a:solidFill>
                  <a:srgbClr val="080577"/>
                </a:solidFill>
                <a:latin typeface="Source Code Pro"/>
              </a:rPr>
              <a:t>arr</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a:t>
            </a:r>
            <a:r>
              <a:rPr lang="en-US" altLang="zh-CN" sz="1400" dirty="0" err="1">
                <a:solidFill>
                  <a:srgbClr val="080577"/>
                </a:solidFill>
                <a:latin typeface="Source Code Pro"/>
              </a:rPr>
              <a:t>hashset</a:t>
            </a:r>
            <a:r>
              <a:rPr lang="en-US" altLang="zh-CN" sz="1400" dirty="0">
                <a:solidFill>
                  <a:srgbClr val="080577"/>
                </a:solidFill>
                <a:latin typeface="Source Code Pro"/>
              </a:rPr>
              <a:t> is changed to: " + </a:t>
            </a:r>
            <a:r>
              <a:rPr lang="en-US" altLang="zh-CN" sz="1400" dirty="0" err="1">
                <a:solidFill>
                  <a:srgbClr val="080577"/>
                </a:solidFill>
                <a:latin typeface="Source Code Pro"/>
              </a:rPr>
              <a:t>hs</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hs.clear</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("Is it empty? " + </a:t>
            </a:r>
            <a:r>
              <a:rPr lang="en-US" altLang="zh-CN" sz="1400" dirty="0" err="1">
                <a:solidFill>
                  <a:srgbClr val="080577"/>
                </a:solidFill>
                <a:latin typeface="Source Code Pro"/>
              </a:rPr>
              <a:t>hs.isEmpty</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a:t>
            </a:r>
          </a:p>
        </p:txBody>
      </p:sp>
      <p:sp>
        <p:nvSpPr>
          <p:cNvPr id="19" name="思想气泡: 云 18">
            <a:extLst>
              <a:ext uri="{FF2B5EF4-FFF2-40B4-BE49-F238E27FC236}">
                <a16:creationId xmlns:a16="http://schemas.microsoft.com/office/drawing/2014/main" id="{7BFF4E70-8F98-4126-9C09-513A2AC7FB97}"/>
              </a:ext>
            </a:extLst>
          </p:cNvPr>
          <p:cNvSpPr/>
          <p:nvPr/>
        </p:nvSpPr>
        <p:spPr>
          <a:xfrm>
            <a:off x="6252181" y="803983"/>
            <a:ext cx="2593020" cy="1317460"/>
          </a:xfrm>
          <a:prstGeom prst="cloudCallout">
            <a:avLst>
              <a:gd name="adj1" fmla="val -41605"/>
              <a:gd name="adj2" fmla="val 709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结果如何？</a:t>
            </a:r>
          </a:p>
        </p:txBody>
      </p:sp>
      <p:sp>
        <p:nvSpPr>
          <p:cNvPr id="2" name="矩形 1">
            <a:extLst>
              <a:ext uri="{FF2B5EF4-FFF2-40B4-BE49-F238E27FC236}">
                <a16:creationId xmlns:a16="http://schemas.microsoft.com/office/drawing/2014/main" id="{9FA81AB4-CE94-4419-A1CF-61A77D520550}"/>
              </a:ext>
            </a:extLst>
          </p:cNvPr>
          <p:cNvSpPr/>
          <p:nvPr/>
        </p:nvSpPr>
        <p:spPr>
          <a:xfrm>
            <a:off x="2051720" y="4365104"/>
            <a:ext cx="194421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9E26B30-BCE5-434B-80FE-3D51991A2DC4}"/>
              </a:ext>
            </a:extLst>
          </p:cNvPr>
          <p:cNvSpPr/>
          <p:nvPr/>
        </p:nvSpPr>
        <p:spPr>
          <a:xfrm>
            <a:off x="2051720" y="2998828"/>
            <a:ext cx="194421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DEF35481-54F0-4A35-96F0-0AFD6260A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873" y="4891223"/>
            <a:ext cx="5434313" cy="1880416"/>
          </a:xfrm>
          <a:prstGeom prst="rect">
            <a:avLst/>
          </a:prstGeom>
        </p:spPr>
      </p:pic>
      <p:sp>
        <p:nvSpPr>
          <p:cNvPr id="9" name="左大括号 8">
            <a:extLst>
              <a:ext uri="{FF2B5EF4-FFF2-40B4-BE49-F238E27FC236}">
                <a16:creationId xmlns:a16="http://schemas.microsoft.com/office/drawing/2014/main" id="{8535717A-B71E-4070-86CB-3F68F7B5B531}"/>
              </a:ext>
            </a:extLst>
          </p:cNvPr>
          <p:cNvSpPr/>
          <p:nvPr/>
        </p:nvSpPr>
        <p:spPr>
          <a:xfrm>
            <a:off x="1691680" y="3166895"/>
            <a:ext cx="288032" cy="1342225"/>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1076CF7-66A4-44EA-98BF-19B752B99518}"/>
              </a:ext>
            </a:extLst>
          </p:cNvPr>
          <p:cNvSpPr txBox="1"/>
          <p:nvPr/>
        </p:nvSpPr>
        <p:spPr>
          <a:xfrm>
            <a:off x="827584" y="3429000"/>
            <a:ext cx="1080000" cy="646331"/>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添加重复元素</a:t>
            </a:r>
          </a:p>
        </p:txBody>
      </p:sp>
    </p:spTree>
    <p:extLst>
      <p:ext uri="{BB962C8B-B14F-4D97-AF65-F5344CB8AC3E}">
        <p14:creationId xmlns:p14="http://schemas.microsoft.com/office/powerpoint/2010/main" val="178291194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1000"/>
                            </p:stCondLst>
                            <p:childTnLst>
                              <p:par>
                                <p:cTn id="21" presetID="16" presetClass="entr" presetSubtype="2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Horizontal)">
                                      <p:cBhvr>
                                        <p:cTn id="23" dur="500"/>
                                        <p:tgtEl>
                                          <p:spTgt spid="9"/>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2" grpId="0" animBg="1"/>
      <p:bldP spid="3" grpId="0" animBg="1"/>
      <p:bldP spid="9"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三、使用</a:t>
            </a:r>
            <a:r>
              <a:rPr lang="en-US" altLang="zh-CN" sz="2800" b="1" dirty="0">
                <a:solidFill>
                  <a:srgbClr val="00417C"/>
                </a:solidFill>
                <a:latin typeface="微软雅黑" panose="020B0503020204020204" pitchFamily="34" charset="-122"/>
                <a:ea typeface="微软雅黑" panose="020B0503020204020204" pitchFamily="34" charset="-122"/>
              </a:rPr>
              <a:t>Set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08324"/>
            <a:ext cx="7441553" cy="5119521"/>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8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public class HashSetDemo2 {</a:t>
            </a:r>
          </a:p>
          <a:p>
            <a:pPr>
              <a:lnSpc>
                <a:spcPts val="18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String[] s = {"Sun", "Mon", "Tue", "Wed", "Thu", "Fri", "Sat"};</a:t>
            </a:r>
          </a:p>
          <a:p>
            <a:pPr>
              <a:lnSpc>
                <a:spcPts val="1800"/>
              </a:lnSpc>
            </a:pPr>
            <a:r>
              <a:rPr lang="en-US" altLang="zh-CN" sz="1400" dirty="0">
                <a:solidFill>
                  <a:srgbClr val="080577"/>
                </a:solidFill>
                <a:latin typeface="Source Code Pro"/>
              </a:rPr>
              <a:t>     HashSet </a:t>
            </a:r>
            <a:r>
              <a:rPr lang="en-US" altLang="zh-CN" sz="1400" dirty="0" err="1">
                <a:solidFill>
                  <a:srgbClr val="080577"/>
                </a:solidFill>
                <a:latin typeface="Source Code Pro"/>
              </a:rPr>
              <a:t>hs</a:t>
            </a:r>
            <a:r>
              <a:rPr lang="en-US" altLang="zh-CN" sz="1400" dirty="0">
                <a:solidFill>
                  <a:srgbClr val="080577"/>
                </a:solidFill>
                <a:latin typeface="Source Code Pro"/>
              </a:rPr>
              <a:t>= new HashSet();</a:t>
            </a:r>
          </a:p>
          <a:p>
            <a:pPr>
              <a:lnSpc>
                <a:spcPts val="18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 = 0; </a:t>
            </a:r>
            <a:r>
              <a:rPr lang="en-US" altLang="zh-CN" sz="1400" dirty="0" err="1">
                <a:solidFill>
                  <a:srgbClr val="080577"/>
                </a:solidFill>
                <a:latin typeface="Source Code Pro"/>
              </a:rPr>
              <a:t>i</a:t>
            </a:r>
            <a:r>
              <a:rPr lang="en-US" altLang="zh-CN" sz="1400" dirty="0">
                <a:solidFill>
                  <a:srgbClr val="080577"/>
                </a:solidFill>
                <a:latin typeface="Source Code Pro"/>
              </a:rPr>
              <a:t>&lt;</a:t>
            </a:r>
            <a:r>
              <a:rPr lang="en-US" altLang="zh-CN" sz="1400" dirty="0" err="1">
                <a:solidFill>
                  <a:srgbClr val="080577"/>
                </a:solidFill>
                <a:latin typeface="Source Code Pro"/>
              </a:rPr>
              <a:t>s.length</a:t>
            </a:r>
            <a:r>
              <a:rPr lang="en-US" altLang="zh-CN" sz="1400" dirty="0">
                <a:solidFill>
                  <a:srgbClr val="080577"/>
                </a:solidFill>
                <a:latin typeface="Source Code Pro"/>
              </a:rPr>
              <a:t>;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hs.add</a:t>
            </a:r>
            <a:r>
              <a:rPr lang="en-US" altLang="zh-CN" sz="1400" dirty="0">
                <a:solidFill>
                  <a:srgbClr val="080577"/>
                </a:solidFill>
                <a:latin typeface="Source Code Pro"/>
              </a:rPr>
              <a:t>(s[</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Iterator it = </a:t>
            </a:r>
            <a:r>
              <a:rPr lang="en-US" altLang="zh-CN" sz="1400" dirty="0" err="1">
                <a:solidFill>
                  <a:srgbClr val="080577"/>
                </a:solidFill>
                <a:latin typeface="Source Code Pro"/>
              </a:rPr>
              <a:t>hs.iterator</a:t>
            </a: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int j = 1;</a:t>
            </a:r>
          </a:p>
          <a:p>
            <a:pPr>
              <a:lnSpc>
                <a:spcPts val="1800"/>
              </a:lnSpc>
            </a:pPr>
            <a:r>
              <a:rPr lang="en-US" altLang="zh-CN" sz="1400" dirty="0">
                <a:solidFill>
                  <a:srgbClr val="080577"/>
                </a:solidFill>
                <a:latin typeface="Source Code Pro"/>
              </a:rPr>
              <a:t>     while(</a:t>
            </a:r>
            <a:r>
              <a:rPr lang="en-US" altLang="zh-CN" sz="1400" dirty="0" err="1">
                <a:solidFill>
                  <a:srgbClr val="080577"/>
                </a:solidFill>
                <a:latin typeface="Source Code Pro"/>
              </a:rPr>
              <a:t>it.hasNext</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(j +". " + </a:t>
            </a:r>
            <a:r>
              <a:rPr lang="en-US" altLang="zh-CN" sz="1400" dirty="0" err="1">
                <a:solidFill>
                  <a:srgbClr val="080577"/>
                </a:solidFill>
                <a:latin typeface="Source Code Pro"/>
              </a:rPr>
              <a:t>it.next</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j++</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p>
          <a:p>
            <a:pPr>
              <a:lnSpc>
                <a:spcPts val="1800"/>
              </a:lnSpc>
            </a:pPr>
            <a:endParaRPr lang="en-US" altLang="zh-CN" sz="1400" dirty="0">
              <a:solidFill>
                <a:srgbClr val="080577"/>
              </a:solidFill>
              <a:latin typeface="Source Code Pro"/>
            </a:endParaRPr>
          </a:p>
          <a:p>
            <a:pPr>
              <a:lnSpc>
                <a:spcPts val="1800"/>
              </a:lnSpc>
            </a:pPr>
            <a:r>
              <a:rPr lang="en-US" altLang="zh-CN" sz="1400" dirty="0">
                <a:solidFill>
                  <a:srgbClr val="080577"/>
                </a:solidFill>
                <a:latin typeface="Source Code Pro"/>
              </a:rPr>
              <a:t>     HashSet copy = new HashSet();</a:t>
            </a:r>
          </a:p>
          <a:p>
            <a:pPr>
              <a:lnSpc>
                <a:spcPts val="1800"/>
              </a:lnSpc>
            </a:pPr>
            <a:r>
              <a:rPr lang="en-US" altLang="zh-CN" sz="1400" dirty="0">
                <a:solidFill>
                  <a:srgbClr val="080577"/>
                </a:solidFill>
                <a:latin typeface="Source Code Pro"/>
              </a:rPr>
              <a:t>     copy = (HashSet)</a:t>
            </a:r>
            <a:r>
              <a:rPr lang="en-US" altLang="zh-CN" sz="1400" dirty="0" err="1">
                <a:solidFill>
                  <a:srgbClr val="080577"/>
                </a:solidFill>
                <a:latin typeface="Source Code Pro"/>
              </a:rPr>
              <a:t>hs.clone</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copy is: " + copy);  </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a:t>
            </a:r>
          </a:p>
        </p:txBody>
      </p:sp>
      <p:sp>
        <p:nvSpPr>
          <p:cNvPr id="19" name="思想气泡: 云 18">
            <a:extLst>
              <a:ext uri="{FF2B5EF4-FFF2-40B4-BE49-F238E27FC236}">
                <a16:creationId xmlns:a16="http://schemas.microsoft.com/office/drawing/2014/main" id="{7BFF4E70-8F98-4126-9C09-513A2AC7FB97}"/>
              </a:ext>
            </a:extLst>
          </p:cNvPr>
          <p:cNvSpPr/>
          <p:nvPr/>
        </p:nvSpPr>
        <p:spPr>
          <a:xfrm>
            <a:off x="6252181" y="803983"/>
            <a:ext cx="2593020" cy="1317460"/>
          </a:xfrm>
          <a:prstGeom prst="cloudCallout">
            <a:avLst>
              <a:gd name="adj1" fmla="val -41605"/>
              <a:gd name="adj2" fmla="val 709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结果如何？</a:t>
            </a:r>
          </a:p>
        </p:txBody>
      </p:sp>
      <p:sp>
        <p:nvSpPr>
          <p:cNvPr id="4" name="矩形 3">
            <a:extLst>
              <a:ext uri="{FF2B5EF4-FFF2-40B4-BE49-F238E27FC236}">
                <a16:creationId xmlns:a16="http://schemas.microsoft.com/office/drawing/2014/main" id="{90C90689-B75E-47CE-BDD8-B5C0582C9C49}"/>
              </a:ext>
            </a:extLst>
          </p:cNvPr>
          <p:cNvSpPr/>
          <p:nvPr/>
        </p:nvSpPr>
        <p:spPr>
          <a:xfrm>
            <a:off x="2039981" y="3908342"/>
            <a:ext cx="4980291" cy="140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utoShape 21">
            <a:extLst>
              <a:ext uri="{FF2B5EF4-FFF2-40B4-BE49-F238E27FC236}">
                <a16:creationId xmlns:a16="http://schemas.microsoft.com/office/drawing/2014/main" id="{D58C7EFB-1957-4A18-8E87-97DE5F32CC90}"/>
              </a:ext>
            </a:extLst>
          </p:cNvPr>
          <p:cNvSpPr>
            <a:spLocks noChangeArrowheads="1"/>
          </p:cNvSpPr>
          <p:nvPr/>
        </p:nvSpPr>
        <p:spPr bwMode="auto">
          <a:xfrm>
            <a:off x="5580112" y="2869639"/>
            <a:ext cx="2592000" cy="919401"/>
          </a:xfrm>
          <a:prstGeom prst="wedgeRoundRectCallout">
            <a:avLst>
              <a:gd name="adj1" fmla="val -66985"/>
              <a:gd name="adj2" fmla="val 6045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600" b="1" dirty="0">
                <a:latin typeface="仿宋" panose="02010609060101010101" pitchFamily="49" charset="-122"/>
                <a:ea typeface="仿宋" panose="02010609060101010101" pitchFamily="49" charset="-122"/>
              </a:rPr>
              <a:t>使用</a:t>
            </a:r>
            <a:r>
              <a:rPr lang="en-US" altLang="zh-CN" sz="1600" b="1" dirty="0">
                <a:latin typeface="仿宋" panose="02010609060101010101" pitchFamily="49" charset="-122"/>
                <a:ea typeface="仿宋" panose="02010609060101010101" pitchFamily="49" charset="-122"/>
              </a:rPr>
              <a:t>HashSet</a:t>
            </a:r>
            <a:r>
              <a:rPr lang="zh-CN" altLang="en-US" sz="1600" b="1" dirty="0">
                <a:latin typeface="仿宋" panose="02010609060101010101" pitchFamily="49" charset="-122"/>
                <a:ea typeface="仿宋" panose="02010609060101010101" pitchFamily="49" charset="-122"/>
              </a:rPr>
              <a:t>的迭代器和</a:t>
            </a:r>
            <a:r>
              <a:rPr lang="en-US" altLang="zh-CN" sz="1600" b="1" dirty="0">
                <a:latin typeface="仿宋" panose="02010609060101010101" pitchFamily="49" charset="-122"/>
                <a:ea typeface="仿宋" panose="02010609060101010101" pitchFamily="49" charset="-122"/>
              </a:rPr>
              <a:t>while</a:t>
            </a:r>
            <a:r>
              <a:rPr lang="zh-CN" altLang="en-US" sz="1600" b="1" dirty="0">
                <a:latin typeface="仿宋" panose="02010609060101010101" pitchFamily="49" charset="-122"/>
                <a:ea typeface="仿宋" panose="02010609060101010101" pitchFamily="49" charset="-122"/>
              </a:rPr>
              <a:t>循环实现集合元素的遍历。</a:t>
            </a:r>
          </a:p>
        </p:txBody>
      </p:sp>
      <p:sp>
        <p:nvSpPr>
          <p:cNvPr id="7" name="矩形 6">
            <a:extLst>
              <a:ext uri="{FF2B5EF4-FFF2-40B4-BE49-F238E27FC236}">
                <a16:creationId xmlns:a16="http://schemas.microsoft.com/office/drawing/2014/main" id="{8FFFBBF8-C9E8-4910-8736-D9959B2D5EF9}"/>
              </a:ext>
            </a:extLst>
          </p:cNvPr>
          <p:cNvSpPr/>
          <p:nvPr/>
        </p:nvSpPr>
        <p:spPr>
          <a:xfrm>
            <a:off x="2038666" y="5719988"/>
            <a:ext cx="3024000"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1">
            <a:extLst>
              <a:ext uri="{FF2B5EF4-FFF2-40B4-BE49-F238E27FC236}">
                <a16:creationId xmlns:a16="http://schemas.microsoft.com/office/drawing/2014/main" id="{7391050B-1E1E-4E30-8E9A-7C2E1DABFD93}"/>
              </a:ext>
            </a:extLst>
          </p:cNvPr>
          <p:cNvSpPr>
            <a:spLocks noChangeArrowheads="1"/>
          </p:cNvSpPr>
          <p:nvPr/>
        </p:nvSpPr>
        <p:spPr bwMode="auto">
          <a:xfrm>
            <a:off x="5112368" y="4970255"/>
            <a:ext cx="2772000" cy="648000"/>
          </a:xfrm>
          <a:prstGeom prst="wedgeRoundRectCallout">
            <a:avLst>
              <a:gd name="adj1" fmla="val -66985"/>
              <a:gd name="adj2" fmla="val 6045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600" b="1" dirty="0">
                <a:latin typeface="仿宋" panose="02010609060101010101" pitchFamily="49" charset="-122"/>
                <a:ea typeface="仿宋" panose="02010609060101010101" pitchFamily="49" charset="-122"/>
              </a:rPr>
              <a:t>使用</a:t>
            </a:r>
            <a:r>
              <a:rPr lang="en-US" altLang="zh-CN" sz="1600" b="1" dirty="0">
                <a:latin typeface="仿宋" panose="02010609060101010101" pitchFamily="49" charset="-122"/>
                <a:ea typeface="仿宋" panose="02010609060101010101" pitchFamily="49" charset="-122"/>
              </a:rPr>
              <a:t>HashSet</a:t>
            </a:r>
            <a:r>
              <a:rPr lang="zh-CN" altLang="en-US" sz="1600" b="1" dirty="0">
                <a:latin typeface="仿宋" panose="02010609060101010101" pitchFamily="49" charset="-122"/>
                <a:ea typeface="仿宋" panose="02010609060101010101" pitchFamily="49" charset="-122"/>
              </a:rPr>
              <a:t>的</a:t>
            </a:r>
            <a:r>
              <a:rPr lang="en-US" altLang="zh-CN" sz="1600" b="1" dirty="0">
                <a:latin typeface="仿宋" panose="02010609060101010101" pitchFamily="49" charset="-122"/>
                <a:ea typeface="仿宋" panose="02010609060101010101" pitchFamily="49" charset="-122"/>
              </a:rPr>
              <a:t>clone()</a:t>
            </a:r>
            <a:r>
              <a:rPr lang="zh-CN" altLang="en-US" sz="1600" b="1" dirty="0">
                <a:latin typeface="仿宋" panose="02010609060101010101" pitchFamily="49" charset="-122"/>
                <a:ea typeface="仿宋" panose="02010609060101010101" pitchFamily="49" charset="-122"/>
              </a:rPr>
              <a:t>方法返回此</a:t>
            </a:r>
            <a:r>
              <a:rPr lang="en-US" altLang="zh-CN" sz="1600" b="1" dirty="0">
                <a:latin typeface="仿宋" panose="02010609060101010101" pitchFamily="49" charset="-122"/>
                <a:ea typeface="仿宋" panose="02010609060101010101" pitchFamily="49" charset="-122"/>
              </a:rPr>
              <a:t>HashSet</a:t>
            </a:r>
            <a:r>
              <a:rPr lang="zh-CN" altLang="en-US" sz="1600" b="1" dirty="0">
                <a:latin typeface="仿宋" panose="02010609060101010101" pitchFamily="49" charset="-122"/>
                <a:ea typeface="仿宋" panose="02010609060101010101" pitchFamily="49" charset="-122"/>
              </a:rPr>
              <a:t>的浅表副本。</a:t>
            </a:r>
          </a:p>
        </p:txBody>
      </p:sp>
      <p:pic>
        <p:nvPicPr>
          <p:cNvPr id="3" name="图片 2">
            <a:extLst>
              <a:ext uri="{FF2B5EF4-FFF2-40B4-BE49-F238E27FC236}">
                <a16:creationId xmlns:a16="http://schemas.microsoft.com/office/drawing/2014/main" id="{9587A559-663D-4509-88A7-FF9EA64B8E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7137" y="4560569"/>
            <a:ext cx="5337231" cy="2177251"/>
          </a:xfrm>
          <a:prstGeom prst="rect">
            <a:avLst/>
          </a:prstGeom>
        </p:spPr>
      </p:pic>
      <p:sp>
        <p:nvSpPr>
          <p:cNvPr id="8" name="矩形 7">
            <a:extLst>
              <a:ext uri="{FF2B5EF4-FFF2-40B4-BE49-F238E27FC236}">
                <a16:creationId xmlns:a16="http://schemas.microsoft.com/office/drawing/2014/main" id="{9412312B-9F92-45F6-9C7F-ED4E5629AF38}"/>
              </a:ext>
            </a:extLst>
          </p:cNvPr>
          <p:cNvSpPr/>
          <p:nvPr/>
        </p:nvSpPr>
        <p:spPr>
          <a:xfrm>
            <a:off x="2547137" y="4970255"/>
            <a:ext cx="740302" cy="140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21">
            <a:extLst>
              <a:ext uri="{FF2B5EF4-FFF2-40B4-BE49-F238E27FC236}">
                <a16:creationId xmlns:a16="http://schemas.microsoft.com/office/drawing/2014/main" id="{65BB006F-7F2B-48E6-9BB9-A6F7C9B75D06}"/>
              </a:ext>
            </a:extLst>
          </p:cNvPr>
          <p:cNvSpPr>
            <a:spLocks noChangeArrowheads="1"/>
          </p:cNvSpPr>
          <p:nvPr/>
        </p:nvSpPr>
        <p:spPr bwMode="auto">
          <a:xfrm>
            <a:off x="3730666" y="3312161"/>
            <a:ext cx="2664000" cy="2009061"/>
          </a:xfrm>
          <a:prstGeom prst="wedgeRoundRectCallout">
            <a:avLst>
              <a:gd name="adj1" fmla="val -66985"/>
              <a:gd name="adj2" fmla="val 6045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p:spPr>
        <p:txBody>
          <a:bodyPr wrap="square" anchorCtr="1">
            <a:spAutoFit/>
          </a:bodyPr>
          <a:lstStyle/>
          <a:p>
            <a:pPr algn="just"/>
            <a:r>
              <a:rPr lang="en-US" altLang="zh-CN" sz="1600" b="1" dirty="0">
                <a:latin typeface="仿宋" panose="02010609060101010101" pitchFamily="49" charset="-122"/>
                <a:ea typeface="仿宋" panose="02010609060101010101" pitchFamily="49" charset="-122"/>
              </a:rPr>
              <a:t>HashSet</a:t>
            </a:r>
            <a:r>
              <a:rPr lang="zh-CN" altLang="en-US" sz="1600" b="1" dirty="0">
                <a:latin typeface="仿宋" panose="02010609060101010101" pitchFamily="49" charset="-122"/>
                <a:ea typeface="仿宋" panose="02010609060101010101" pitchFamily="49" charset="-122"/>
              </a:rPr>
              <a:t>底层是通过</a:t>
            </a:r>
            <a:r>
              <a:rPr lang="en-US" altLang="zh-CN" sz="1600" b="1" dirty="0">
                <a:latin typeface="仿宋" panose="02010609060101010101" pitchFamily="49" charset="-122"/>
                <a:ea typeface="仿宋" panose="02010609060101010101" pitchFamily="49" charset="-122"/>
              </a:rPr>
              <a:t>HashMap</a:t>
            </a:r>
            <a:r>
              <a:rPr lang="zh-CN" altLang="en-US" sz="1600" b="1" dirty="0">
                <a:latin typeface="仿宋" panose="02010609060101010101" pitchFamily="49" charset="-122"/>
                <a:ea typeface="仿宋" panose="02010609060101010101" pitchFamily="49" charset="-122"/>
              </a:rPr>
              <a:t>来实现的，</a:t>
            </a:r>
            <a:r>
              <a:rPr lang="en-US" altLang="zh-CN" sz="1600" b="1" dirty="0">
                <a:latin typeface="仿宋" panose="02010609060101010101" pitchFamily="49" charset="-122"/>
                <a:ea typeface="仿宋" panose="02010609060101010101" pitchFamily="49" charset="-122"/>
              </a:rPr>
              <a:t>HashMap</a:t>
            </a:r>
            <a:r>
              <a:rPr lang="zh-CN" altLang="en-US" sz="1600" b="1" dirty="0">
                <a:latin typeface="仿宋" panose="02010609060101010101" pitchFamily="49" charset="-122"/>
                <a:ea typeface="仿宋" panose="02010609060101010101" pitchFamily="49" charset="-122"/>
              </a:rPr>
              <a:t>通过</a:t>
            </a:r>
            <a:r>
              <a:rPr lang="en-US" altLang="zh-CN" sz="1600" b="1" dirty="0">
                <a:latin typeface="仿宋" panose="02010609060101010101" pitchFamily="49" charset="-122"/>
                <a:ea typeface="仿宋" panose="02010609060101010101" pitchFamily="49" charset="-122"/>
              </a:rPr>
              <a:t>hash(key)</a:t>
            </a:r>
            <a:r>
              <a:rPr lang="zh-CN" altLang="en-US" sz="1600" b="1" dirty="0">
                <a:latin typeface="仿宋" panose="02010609060101010101" pitchFamily="49" charset="-122"/>
                <a:ea typeface="仿宋" panose="02010609060101010101" pitchFamily="49" charset="-122"/>
              </a:rPr>
              <a:t>来确定存储的位置，是不具备存储顺序性的，因此</a:t>
            </a:r>
            <a:r>
              <a:rPr lang="en-US" altLang="zh-CN" sz="1600" b="1" dirty="0">
                <a:latin typeface="仿宋" panose="02010609060101010101" pitchFamily="49" charset="-122"/>
                <a:ea typeface="仿宋" panose="02010609060101010101" pitchFamily="49" charset="-122"/>
              </a:rPr>
              <a:t>HashSet</a:t>
            </a:r>
            <a:r>
              <a:rPr lang="zh-CN" altLang="en-US" sz="1600" b="1" dirty="0">
                <a:latin typeface="仿宋" panose="02010609060101010101" pitchFamily="49" charset="-122"/>
                <a:ea typeface="仿宋" panose="02010609060101010101" pitchFamily="49" charset="-122"/>
              </a:rPr>
              <a:t>遍历出的元素也并非按照插入的顺序。</a:t>
            </a:r>
          </a:p>
        </p:txBody>
      </p:sp>
    </p:spTree>
    <p:extLst>
      <p:ext uri="{BB962C8B-B14F-4D97-AF65-F5344CB8AC3E}">
        <p14:creationId xmlns:p14="http://schemas.microsoft.com/office/powerpoint/2010/main" val="836672900"/>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6" presetID="22" presetClass="entr" presetSubtype="8"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4" grpId="0" animBg="1"/>
      <p:bldP spid="15" grpId="0" animBg="1"/>
      <p:bldP spid="7" grpId="0" animBg="1"/>
      <p:bldP spid="18" grpId="0" animBg="1"/>
      <p:bldP spid="8"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三、使用</a:t>
            </a:r>
            <a:r>
              <a:rPr lang="en-US" altLang="zh-CN" sz="2800" b="1" dirty="0">
                <a:solidFill>
                  <a:srgbClr val="00417C"/>
                </a:solidFill>
                <a:latin typeface="微软雅黑" panose="020B0503020204020204" pitchFamily="34" charset="-122"/>
                <a:ea typeface="微软雅黑" panose="020B0503020204020204" pitchFamily="34" charset="-122"/>
              </a:rPr>
              <a:t>Set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2" name="Picture 14" descr="问题">
            <a:extLst>
              <a:ext uri="{FF2B5EF4-FFF2-40B4-BE49-F238E27FC236}">
                <a16:creationId xmlns:a16="http://schemas.microsoft.com/office/drawing/2014/main" id="{EADE7AEE-F55E-4AED-8260-6030D8EC3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8" y="1845319"/>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4">
            <a:extLst>
              <a:ext uri="{FF2B5EF4-FFF2-40B4-BE49-F238E27FC236}">
                <a16:creationId xmlns:a16="http://schemas.microsoft.com/office/drawing/2014/main" id="{6C353BCF-0DAD-40DA-8CB6-E5404B63697F}"/>
              </a:ext>
            </a:extLst>
          </p:cNvPr>
          <p:cNvSpPr>
            <a:spLocks noChangeArrowheads="1"/>
          </p:cNvSpPr>
          <p:nvPr/>
        </p:nvSpPr>
        <p:spPr bwMode="auto">
          <a:xfrm>
            <a:off x="1691680" y="1953242"/>
            <a:ext cx="7056784" cy="467646"/>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8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如何能保证遍历时是按照添加进去的顺序呢？</a:t>
            </a:r>
          </a:p>
        </p:txBody>
      </p:sp>
      <p:sp>
        <p:nvSpPr>
          <p:cNvPr id="24" name="文本框 23">
            <a:extLst>
              <a:ext uri="{FF2B5EF4-FFF2-40B4-BE49-F238E27FC236}">
                <a16:creationId xmlns:a16="http://schemas.microsoft.com/office/drawing/2014/main" id="{4F4263D2-CE1E-4CB8-9C62-E3B25C2DB319}"/>
              </a:ext>
            </a:extLst>
          </p:cNvPr>
          <p:cNvSpPr txBox="1"/>
          <p:nvPr/>
        </p:nvSpPr>
        <p:spPr>
          <a:xfrm>
            <a:off x="1043608" y="2735836"/>
            <a:ext cx="7704856" cy="1756058"/>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使用</a:t>
            </a:r>
            <a:r>
              <a:rPr lang="en-US" altLang="zh-CN" sz="2400" dirty="0">
                <a:solidFill>
                  <a:srgbClr val="00417C"/>
                </a:solidFill>
                <a:latin typeface="微软雅黑" panose="020B0503020204020204" pitchFamily="34" charset="-122"/>
                <a:ea typeface="微软雅黑" panose="020B0503020204020204" pitchFamily="34" charset="-122"/>
              </a:rPr>
              <a:t>HashSet</a:t>
            </a:r>
            <a:r>
              <a:rPr lang="zh-CN" altLang="en-US" sz="2400" dirty="0">
                <a:solidFill>
                  <a:srgbClr val="00417C"/>
                </a:solidFill>
                <a:latin typeface="微软雅黑" panose="020B0503020204020204" pitchFamily="34" charset="-122"/>
                <a:ea typeface="微软雅黑" panose="020B0503020204020204" pitchFamily="34" charset="-122"/>
              </a:rPr>
              <a:t>的子类</a:t>
            </a:r>
            <a:r>
              <a:rPr lang="en-US" altLang="zh-CN" sz="2400" dirty="0" err="1">
                <a:solidFill>
                  <a:srgbClr val="00417C"/>
                </a:solidFill>
                <a:latin typeface="微软雅黑" panose="020B0503020204020204" pitchFamily="34" charset="-122"/>
                <a:ea typeface="微软雅黑" panose="020B0503020204020204" pitchFamily="34" charset="-122"/>
              </a:rPr>
              <a:t>java.util.</a:t>
            </a:r>
            <a:r>
              <a:rPr lang="en-US" altLang="zh-CN" sz="2400" b="0" i="0" u="none" strike="noStrike" dirty="0" err="1">
                <a:solidFill>
                  <a:srgbClr val="00417C"/>
                </a:solidFill>
                <a:effectLst/>
                <a:latin typeface="微软雅黑" panose="020B0503020204020204" pitchFamily="34" charset="-122"/>
                <a:ea typeface="微软雅黑" panose="020B0503020204020204" pitchFamily="34" charset="-122"/>
              </a:rPr>
              <a:t>LinkedHashSet</a:t>
            </a:r>
            <a:r>
              <a:rPr lang="zh-CN" altLang="en-US" sz="2400" dirty="0">
                <a:solidFill>
                  <a:srgbClr val="00417C"/>
                </a:solidFill>
                <a:latin typeface="微软雅黑" panose="020B0503020204020204" pitchFamily="34" charset="-122"/>
                <a:ea typeface="微软雅黑" panose="020B0503020204020204" pitchFamily="34" charset="-122"/>
              </a:rPr>
              <a:t>。</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b="0" i="0" u="none" strike="noStrike" dirty="0">
                <a:solidFill>
                  <a:srgbClr val="00417C"/>
                </a:solidFill>
                <a:effectLst/>
                <a:latin typeface="微软雅黑" panose="020B0503020204020204" pitchFamily="34" charset="-122"/>
                <a:ea typeface="微软雅黑" panose="020B0503020204020204" pitchFamily="34" charset="-122"/>
              </a:rPr>
              <a:t> </a:t>
            </a:r>
            <a:r>
              <a:rPr lang="zh-CN" altLang="en-US" sz="2200" b="0" i="0" u="none" strike="noStrike" dirty="0">
                <a:solidFill>
                  <a:srgbClr val="00417C"/>
                </a:solidFill>
                <a:effectLst/>
                <a:latin typeface="微软雅黑" panose="020B0503020204020204" pitchFamily="34" charset="-122"/>
                <a:ea typeface="微软雅黑" panose="020B0503020204020204" pitchFamily="34" charset="-122"/>
              </a:rPr>
              <a:t>底层使用</a:t>
            </a:r>
            <a:r>
              <a:rPr lang="en-US" altLang="zh-CN" sz="2200" b="0" i="0" u="none" strike="noStrike" dirty="0">
                <a:solidFill>
                  <a:srgbClr val="00417C"/>
                </a:solidFill>
                <a:effectLst/>
                <a:latin typeface="微软雅黑" panose="020B0503020204020204" pitchFamily="34" charset="-122"/>
                <a:ea typeface="微软雅黑" panose="020B0503020204020204" pitchFamily="34" charset="-122"/>
              </a:rPr>
              <a:t>hash</a:t>
            </a:r>
            <a:r>
              <a:rPr lang="zh-CN" altLang="en-US" sz="2200" b="0" i="0" u="none" strike="noStrike" dirty="0">
                <a:solidFill>
                  <a:srgbClr val="00417C"/>
                </a:solidFill>
                <a:effectLst/>
                <a:latin typeface="微软雅黑" panose="020B0503020204020204" pitchFamily="34" charset="-122"/>
                <a:ea typeface="微软雅黑" panose="020B0503020204020204" pitchFamily="34" charset="-122"/>
              </a:rPr>
              <a:t>算法计算存储位置</a:t>
            </a:r>
            <a:r>
              <a:rPr lang="zh-CN" altLang="en-US" sz="2200" dirty="0">
                <a:solidFill>
                  <a:srgbClr val="00417C"/>
                </a:solidFill>
                <a:latin typeface="微软雅黑" panose="020B0503020204020204" pitchFamily="34" charset="-122"/>
                <a:ea typeface="微软雅黑" panose="020B0503020204020204" pitchFamily="34" charset="-122"/>
              </a:rPr>
              <a:t>并保证元素的唯一性；</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b="0" i="0" u="none" strike="noStrike" dirty="0">
                <a:solidFill>
                  <a:srgbClr val="00417C"/>
                </a:solidFill>
                <a:effectLst/>
                <a:latin typeface="微软雅黑" panose="020B0503020204020204" pitchFamily="34" charset="-122"/>
                <a:ea typeface="微软雅黑" panose="020B0503020204020204" pitchFamily="34" charset="-122"/>
              </a:rPr>
              <a:t> </a:t>
            </a:r>
            <a:r>
              <a:rPr lang="zh-CN" altLang="en-US" sz="2200" b="0" i="0" u="none" strike="noStrike" dirty="0">
                <a:solidFill>
                  <a:srgbClr val="00417C"/>
                </a:solidFill>
                <a:effectLst/>
                <a:latin typeface="微软雅黑" panose="020B0503020204020204" pitchFamily="34" charset="-122"/>
                <a:ea typeface="微软雅黑" panose="020B0503020204020204" pitchFamily="34" charset="-122"/>
              </a:rPr>
              <a:t>同时使用链表来维护顺序，顺序与添加顺序一致。</a:t>
            </a:r>
            <a:endParaRPr lang="zh-CN" altLang="en-US" sz="22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603756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三、使用</a:t>
            </a:r>
            <a:r>
              <a:rPr lang="en-US" altLang="zh-CN" sz="2800" b="1" dirty="0">
                <a:solidFill>
                  <a:srgbClr val="00417C"/>
                </a:solidFill>
                <a:latin typeface="微软雅黑" panose="020B0503020204020204" pitchFamily="34" charset="-122"/>
                <a:ea typeface="微软雅黑" panose="020B0503020204020204" pitchFamily="34" charset="-122"/>
              </a:rPr>
              <a:t>Set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4824"/>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881895"/>
            <a:ext cx="7441553" cy="5069571"/>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7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public class </a:t>
            </a:r>
            <a:r>
              <a:rPr lang="en-US" altLang="zh-CN" sz="1400" dirty="0" err="1">
                <a:solidFill>
                  <a:srgbClr val="080577"/>
                </a:solidFill>
                <a:latin typeface="Source Code Pro"/>
              </a:rPr>
              <a:t>FirstRepeat</a:t>
            </a: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700"/>
              </a:lnSpc>
            </a:pPr>
            <a:r>
              <a:rPr lang="en-US" altLang="zh-CN" sz="1400" dirty="0">
                <a:solidFill>
                  <a:srgbClr val="080577"/>
                </a:solidFill>
                <a:latin typeface="Source Code Pro"/>
              </a:rPr>
              <a:t>        </a:t>
            </a:r>
            <a:r>
              <a:rPr lang="en-US" altLang="zh-CN" sz="1400" dirty="0">
                <a:solidFill>
                  <a:srgbClr val="FF0000"/>
                </a:solidFill>
                <a:latin typeface="Source Code Pro"/>
              </a:rPr>
              <a:t>HashSet&lt;String&gt; </a:t>
            </a:r>
            <a:r>
              <a:rPr lang="en-US" altLang="zh-CN" sz="1400" dirty="0" err="1">
                <a:solidFill>
                  <a:srgbClr val="FF0000"/>
                </a:solidFill>
                <a:latin typeface="Source Code Pro"/>
              </a:rPr>
              <a:t>va</a:t>
            </a:r>
            <a:r>
              <a:rPr lang="en-US" altLang="zh-CN" sz="1400" dirty="0">
                <a:solidFill>
                  <a:srgbClr val="FF0000"/>
                </a:solidFill>
                <a:latin typeface="Source Code Pro"/>
              </a:rPr>
              <a:t> = new HashSet&lt;String&gt;();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va.add</a:t>
            </a:r>
            <a:r>
              <a:rPr lang="en-US" altLang="zh-CN" sz="1400" dirty="0">
                <a:solidFill>
                  <a:srgbClr val="080577"/>
                </a:solidFill>
                <a:latin typeface="Source Code Pro"/>
              </a:rPr>
              <a:t>(“T");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va.add</a:t>
            </a:r>
            <a:r>
              <a:rPr lang="en-US" altLang="zh-CN" sz="1400" dirty="0">
                <a:solidFill>
                  <a:srgbClr val="080577"/>
                </a:solidFill>
                <a:latin typeface="Source Code Pro"/>
              </a:rPr>
              <a:t>(“E");</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va.add</a:t>
            </a:r>
            <a:r>
              <a:rPr lang="en-US" altLang="zh-CN" sz="1400" dirty="0">
                <a:solidFill>
                  <a:srgbClr val="080577"/>
                </a:solidFill>
                <a:latin typeface="Source Code Pro"/>
              </a:rPr>
              <a:t>(“A");</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va</a:t>
            </a: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for(Iterator it = </a:t>
            </a:r>
            <a:r>
              <a:rPr lang="en-US" altLang="zh-CN" sz="1400" dirty="0" err="1">
                <a:solidFill>
                  <a:srgbClr val="080577"/>
                </a:solidFill>
                <a:latin typeface="Source Code Pro"/>
              </a:rPr>
              <a:t>va.iterator</a:t>
            </a:r>
            <a:r>
              <a:rPr lang="en-US" altLang="zh-CN" sz="1400" dirty="0">
                <a:solidFill>
                  <a:srgbClr val="080577"/>
                </a:solidFill>
                <a:latin typeface="Source Code Pro"/>
              </a:rPr>
              <a:t>();</a:t>
            </a:r>
            <a:r>
              <a:rPr lang="en-US" altLang="zh-CN" sz="1400" dirty="0" err="1">
                <a:solidFill>
                  <a:srgbClr val="080577"/>
                </a:solidFill>
                <a:latin typeface="Source Code Pro"/>
              </a:rPr>
              <a:t>it.hasNext</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it.next</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              </a:t>
            </a:r>
          </a:p>
          <a:p>
            <a:pPr>
              <a:lnSpc>
                <a:spcPts val="1700"/>
              </a:lnSpc>
            </a:pPr>
            <a:r>
              <a:rPr lang="en-US" altLang="zh-CN" sz="1400" dirty="0">
                <a:solidFill>
                  <a:srgbClr val="080577"/>
                </a:solidFill>
                <a:latin typeface="Source Code Pro"/>
              </a:rPr>
              <a:t>        </a:t>
            </a:r>
            <a:r>
              <a:rPr lang="en-US" altLang="zh-CN" sz="1400" b="1" dirty="0" err="1">
                <a:solidFill>
                  <a:srgbClr val="FF0000"/>
                </a:solidFill>
                <a:latin typeface="Source Code Pro"/>
              </a:rPr>
              <a:t>LinkedHashSet</a:t>
            </a:r>
            <a:r>
              <a:rPr lang="en-US" altLang="zh-CN" sz="1400" b="1" dirty="0">
                <a:solidFill>
                  <a:srgbClr val="FF0000"/>
                </a:solidFill>
                <a:latin typeface="Source Code Pro"/>
              </a:rPr>
              <a:t>&lt;String&gt; </a:t>
            </a:r>
            <a:r>
              <a:rPr lang="en-US" altLang="zh-CN" sz="1400" b="1" dirty="0" err="1">
                <a:solidFill>
                  <a:srgbClr val="FF0000"/>
                </a:solidFill>
                <a:latin typeface="Source Code Pro"/>
              </a:rPr>
              <a:t>lhs</a:t>
            </a:r>
            <a:r>
              <a:rPr lang="en-US" altLang="zh-CN" sz="1400" b="1" dirty="0">
                <a:solidFill>
                  <a:srgbClr val="FF0000"/>
                </a:solidFill>
                <a:latin typeface="Source Code Pro"/>
              </a:rPr>
              <a:t> = new </a:t>
            </a:r>
            <a:r>
              <a:rPr lang="en-US" altLang="zh-CN" sz="1400" b="1" dirty="0" err="1">
                <a:solidFill>
                  <a:srgbClr val="FF0000"/>
                </a:solidFill>
                <a:latin typeface="Source Code Pro"/>
              </a:rPr>
              <a:t>LinkedHashSet</a:t>
            </a:r>
            <a:r>
              <a:rPr lang="en-US" altLang="zh-CN" sz="1400" b="1" dirty="0">
                <a:solidFill>
                  <a:srgbClr val="FF0000"/>
                </a:solidFill>
                <a:latin typeface="Source Code Pro"/>
              </a:rPr>
              <a:t>&lt;String&gt;();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lhs.add</a:t>
            </a:r>
            <a:r>
              <a:rPr lang="en-US" altLang="zh-CN" sz="1400" dirty="0">
                <a:solidFill>
                  <a:srgbClr val="080577"/>
                </a:solidFill>
                <a:latin typeface="Source Code Pro"/>
              </a:rPr>
              <a:t>(“T");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lhs.add</a:t>
            </a:r>
            <a:r>
              <a:rPr lang="en-US" altLang="zh-CN" sz="1400" dirty="0">
                <a:solidFill>
                  <a:srgbClr val="080577"/>
                </a:solidFill>
                <a:latin typeface="Source Code Pro"/>
              </a:rPr>
              <a:t>(“E");</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lhs.add</a:t>
            </a:r>
            <a:r>
              <a:rPr lang="en-US" altLang="zh-CN" sz="1400" dirty="0">
                <a:solidFill>
                  <a:srgbClr val="080577"/>
                </a:solidFill>
                <a:latin typeface="Source Code Pro"/>
              </a:rPr>
              <a:t>(“A");</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lhs.add</a:t>
            </a:r>
            <a:r>
              <a:rPr lang="en-US" altLang="zh-CN" sz="1400" dirty="0">
                <a:solidFill>
                  <a:srgbClr val="080577"/>
                </a:solidFill>
                <a:latin typeface="Source Code Pro"/>
              </a:rPr>
              <a:t>(“A");</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lhs</a:t>
            </a: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for(String item: </a:t>
            </a:r>
            <a:r>
              <a:rPr lang="en-US" altLang="zh-CN" sz="1400" dirty="0" err="1">
                <a:solidFill>
                  <a:srgbClr val="080577"/>
                </a:solidFill>
                <a:latin typeface="Source Code Pro"/>
              </a:rPr>
              <a:t>lhs</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(item);</a:t>
            </a:r>
          </a:p>
          <a:p>
            <a:pPr>
              <a:lnSpc>
                <a:spcPts val="1700"/>
              </a:lnSpc>
            </a:pP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a:t>
            </a:r>
          </a:p>
        </p:txBody>
      </p:sp>
      <p:sp>
        <p:nvSpPr>
          <p:cNvPr id="15" name="思想气泡: 云 14">
            <a:extLst>
              <a:ext uri="{FF2B5EF4-FFF2-40B4-BE49-F238E27FC236}">
                <a16:creationId xmlns:a16="http://schemas.microsoft.com/office/drawing/2014/main" id="{5F2B7A45-BD5B-499D-AF6D-1037856CAEC3}"/>
              </a:ext>
            </a:extLst>
          </p:cNvPr>
          <p:cNvSpPr/>
          <p:nvPr/>
        </p:nvSpPr>
        <p:spPr>
          <a:xfrm>
            <a:off x="6252181" y="803983"/>
            <a:ext cx="2593020" cy="1317460"/>
          </a:xfrm>
          <a:prstGeom prst="cloudCallout">
            <a:avLst>
              <a:gd name="adj1" fmla="val -41605"/>
              <a:gd name="adj2" fmla="val 7090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结果如何？</a:t>
            </a:r>
          </a:p>
        </p:txBody>
      </p:sp>
      <p:sp>
        <p:nvSpPr>
          <p:cNvPr id="7" name="矩形 6">
            <a:extLst>
              <a:ext uri="{FF2B5EF4-FFF2-40B4-BE49-F238E27FC236}">
                <a16:creationId xmlns:a16="http://schemas.microsoft.com/office/drawing/2014/main" id="{1AB3FF40-7AE9-4C17-BE24-29686428E0CB}"/>
              </a:ext>
            </a:extLst>
          </p:cNvPr>
          <p:cNvSpPr/>
          <p:nvPr/>
        </p:nvSpPr>
        <p:spPr>
          <a:xfrm>
            <a:off x="2339752" y="5686648"/>
            <a:ext cx="3489621"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utoShape 21">
            <a:extLst>
              <a:ext uri="{FF2B5EF4-FFF2-40B4-BE49-F238E27FC236}">
                <a16:creationId xmlns:a16="http://schemas.microsoft.com/office/drawing/2014/main" id="{A28EA9F5-F416-493B-924F-CE816E7C5E7C}"/>
              </a:ext>
            </a:extLst>
          </p:cNvPr>
          <p:cNvSpPr>
            <a:spLocks noChangeArrowheads="1"/>
          </p:cNvSpPr>
          <p:nvPr/>
        </p:nvSpPr>
        <p:spPr bwMode="auto">
          <a:xfrm>
            <a:off x="5355581" y="2869931"/>
            <a:ext cx="3489620" cy="2524095"/>
          </a:xfrm>
          <a:prstGeom prst="wedgeRoundRectCallout">
            <a:avLst>
              <a:gd name="adj1" fmla="val -66985"/>
              <a:gd name="adj2" fmla="val 6045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p:spPr>
        <p:txBody>
          <a:bodyPr wrap="square" anchorCtr="1">
            <a:spAutoFit/>
          </a:bodyPr>
          <a:lstStyle/>
          <a:p>
            <a:pPr algn="just">
              <a:lnSpc>
                <a:spcPts val="2400"/>
              </a:lnSpc>
              <a:spcAft>
                <a:spcPts val="600"/>
              </a:spcAft>
            </a:pPr>
            <a:r>
              <a:rPr lang="zh-CN" altLang="en-US" sz="1600" b="1" dirty="0">
                <a:latin typeface="仿宋" panose="02010609060101010101" pitchFamily="49" charset="-122"/>
                <a:ea typeface="仿宋" panose="02010609060101010101" pitchFamily="49" charset="-122"/>
              </a:rPr>
              <a:t>在</a:t>
            </a:r>
            <a:r>
              <a:rPr lang="en-US" altLang="zh-CN" sz="1600" b="1" dirty="0">
                <a:latin typeface="仿宋" panose="02010609060101010101" pitchFamily="49" charset="-122"/>
                <a:ea typeface="仿宋" panose="02010609060101010101" pitchFamily="49" charset="-122"/>
              </a:rPr>
              <a:t>Java</a:t>
            </a:r>
            <a:r>
              <a:rPr lang="zh-CN" altLang="en-US" sz="1600" b="1" dirty="0">
                <a:latin typeface="仿宋" panose="02010609060101010101" pitchFamily="49" charset="-122"/>
                <a:ea typeface="仿宋" panose="02010609060101010101" pitchFamily="49" charset="-122"/>
              </a:rPr>
              <a:t>高版本中，对于</a:t>
            </a:r>
            <a:r>
              <a:rPr lang="en-US" altLang="zh-CN" sz="1600" b="1" dirty="0">
                <a:latin typeface="仿宋" panose="02010609060101010101" pitchFamily="49" charset="-122"/>
                <a:ea typeface="仿宋" panose="02010609060101010101" pitchFamily="49" charset="-122"/>
              </a:rPr>
              <a:t>List</a:t>
            </a:r>
            <a:r>
              <a:rPr lang="zh-CN" altLang="en-US" sz="1600" b="1" dirty="0">
                <a:latin typeface="仿宋" panose="02010609060101010101" pitchFamily="49" charset="-122"/>
                <a:ea typeface="仿宋" panose="02010609060101010101" pitchFamily="49" charset="-122"/>
              </a:rPr>
              <a:t>和</a:t>
            </a:r>
            <a:r>
              <a:rPr lang="en-US" altLang="zh-CN" sz="1600" b="1" dirty="0">
                <a:latin typeface="仿宋" panose="02010609060101010101" pitchFamily="49" charset="-122"/>
                <a:ea typeface="仿宋" panose="02010609060101010101" pitchFamily="49" charset="-122"/>
              </a:rPr>
              <a:t>Set</a:t>
            </a:r>
            <a:r>
              <a:rPr lang="zh-CN" altLang="en-US" sz="1600" b="1" dirty="0">
                <a:latin typeface="仿宋" panose="02010609060101010101" pitchFamily="49" charset="-122"/>
                <a:ea typeface="仿宋" panose="02010609060101010101" pitchFamily="49" charset="-122"/>
              </a:rPr>
              <a:t>集合，可以统一用一种改进的</a:t>
            </a:r>
            <a:r>
              <a:rPr lang="en-US" altLang="zh-CN" sz="1600" b="1" dirty="0">
                <a:latin typeface="仿宋" panose="02010609060101010101" pitchFamily="49" charset="-122"/>
                <a:ea typeface="仿宋" panose="02010609060101010101" pitchFamily="49" charset="-122"/>
              </a:rPr>
              <a:t>for</a:t>
            </a:r>
            <a:r>
              <a:rPr lang="zh-CN" altLang="en-US" sz="1600" b="1" dirty="0">
                <a:latin typeface="仿宋" panose="02010609060101010101" pitchFamily="49" charset="-122"/>
                <a:ea typeface="仿宋" panose="02010609060101010101" pitchFamily="49" charset="-122"/>
              </a:rPr>
              <a:t>循环实现集合元素的遍历：</a:t>
            </a:r>
            <a:endParaRPr lang="en-US" altLang="zh-CN" sz="1600" b="1" dirty="0">
              <a:latin typeface="仿宋" panose="02010609060101010101" pitchFamily="49" charset="-122"/>
              <a:ea typeface="仿宋" panose="02010609060101010101" pitchFamily="49" charset="-122"/>
            </a:endParaRPr>
          </a:p>
          <a:p>
            <a:pPr algn="just">
              <a:lnSpc>
                <a:spcPts val="2400"/>
              </a:lnSpc>
            </a:pPr>
            <a:r>
              <a:rPr lang="en-US" altLang="zh-CN" sz="1600" b="1" dirty="0">
                <a:solidFill>
                  <a:srgbClr val="0000FF"/>
                </a:solidFill>
                <a:latin typeface="仿宋" panose="02010609060101010101" pitchFamily="49" charset="-122"/>
                <a:ea typeface="仿宋" panose="02010609060101010101" pitchFamily="49" charset="-122"/>
              </a:rPr>
              <a:t>for(Object o : </a:t>
            </a:r>
            <a:r>
              <a:rPr lang="zh-CN" altLang="en-US" sz="1600" b="1" dirty="0">
                <a:solidFill>
                  <a:srgbClr val="0000FF"/>
                </a:solidFill>
                <a:latin typeface="仿宋" panose="02010609060101010101" pitchFamily="49" charset="-122"/>
                <a:ea typeface="仿宋" panose="02010609060101010101" pitchFamily="49" charset="-122"/>
              </a:rPr>
              <a:t>集合名称</a:t>
            </a:r>
            <a:r>
              <a:rPr lang="en-US" altLang="zh-CN" sz="1600" b="1" dirty="0">
                <a:solidFill>
                  <a:srgbClr val="0000FF"/>
                </a:solidFill>
                <a:latin typeface="仿宋" panose="02010609060101010101" pitchFamily="49" charset="-122"/>
                <a:ea typeface="仿宋" panose="02010609060101010101" pitchFamily="49" charset="-122"/>
              </a:rPr>
              <a:t>){</a:t>
            </a:r>
          </a:p>
          <a:p>
            <a:pPr algn="just">
              <a:lnSpc>
                <a:spcPts val="2400"/>
              </a:lnSpc>
            </a:pPr>
            <a:r>
              <a:rPr lang="en-US" altLang="zh-CN" sz="1600" b="1" dirty="0">
                <a:solidFill>
                  <a:srgbClr val="0000FF"/>
                </a:solidFill>
                <a:latin typeface="仿宋" panose="02010609060101010101" pitchFamily="49" charset="-122"/>
                <a:ea typeface="仿宋" panose="02010609060101010101" pitchFamily="49" charset="-122"/>
              </a:rPr>
              <a:t>    String str = (String)o;</a:t>
            </a:r>
          </a:p>
          <a:p>
            <a:pPr algn="just">
              <a:lnSpc>
                <a:spcPts val="2400"/>
              </a:lnSpc>
            </a:pPr>
            <a:r>
              <a:rPr lang="en-US" altLang="zh-CN" sz="1600" b="1" dirty="0">
                <a:solidFill>
                  <a:srgbClr val="0000FF"/>
                </a:solidFill>
                <a:latin typeface="仿宋" panose="02010609060101010101" pitchFamily="49" charset="-122"/>
                <a:ea typeface="仿宋" panose="02010609060101010101" pitchFamily="49" charset="-122"/>
              </a:rPr>
              <a:t>    </a:t>
            </a:r>
            <a:r>
              <a:rPr lang="en-US" altLang="zh-CN" sz="1600" b="1" dirty="0" err="1">
                <a:solidFill>
                  <a:srgbClr val="0000FF"/>
                </a:solidFill>
                <a:latin typeface="仿宋" panose="02010609060101010101" pitchFamily="49" charset="-122"/>
                <a:ea typeface="仿宋" panose="02010609060101010101" pitchFamily="49" charset="-122"/>
              </a:rPr>
              <a:t>System.out.println</a:t>
            </a:r>
            <a:r>
              <a:rPr lang="en-US" altLang="zh-CN" sz="1600" b="1" dirty="0">
                <a:solidFill>
                  <a:srgbClr val="0000FF"/>
                </a:solidFill>
                <a:latin typeface="仿宋" panose="02010609060101010101" pitchFamily="49" charset="-122"/>
                <a:ea typeface="仿宋" panose="02010609060101010101" pitchFamily="49" charset="-122"/>
              </a:rPr>
              <a:t>(str);</a:t>
            </a:r>
          </a:p>
          <a:p>
            <a:pPr algn="just">
              <a:lnSpc>
                <a:spcPts val="2400"/>
              </a:lnSpc>
            </a:pPr>
            <a:r>
              <a:rPr lang="en-US" altLang="zh-CN" sz="1600" b="1" dirty="0">
                <a:solidFill>
                  <a:srgbClr val="0000FF"/>
                </a:solidFill>
                <a:latin typeface="仿宋" panose="02010609060101010101" pitchFamily="49" charset="-122"/>
                <a:ea typeface="仿宋" panose="02010609060101010101" pitchFamily="49" charset="-122"/>
              </a:rPr>
              <a:t>}</a:t>
            </a:r>
            <a:endParaRPr lang="zh-CN" altLang="en-US" sz="1600" b="1" dirty="0">
              <a:solidFill>
                <a:srgbClr val="0000FF"/>
              </a:solidFill>
              <a:latin typeface="仿宋" panose="02010609060101010101" pitchFamily="49" charset="-122"/>
              <a:ea typeface="仿宋" panose="02010609060101010101" pitchFamily="49" charset="-122"/>
            </a:endParaRPr>
          </a:p>
        </p:txBody>
      </p:sp>
      <p:pic>
        <p:nvPicPr>
          <p:cNvPr id="4" name="图片 3">
            <a:extLst>
              <a:ext uri="{FF2B5EF4-FFF2-40B4-BE49-F238E27FC236}">
                <a16:creationId xmlns:a16="http://schemas.microsoft.com/office/drawing/2014/main" id="{E81384F4-72A2-4966-9B91-F8DC07EC9F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73" y="4298584"/>
            <a:ext cx="3489621" cy="2515311"/>
          </a:xfrm>
          <a:prstGeom prst="rect">
            <a:avLst/>
          </a:prstGeom>
        </p:spPr>
      </p:pic>
    </p:spTree>
    <p:extLst>
      <p:ext uri="{BB962C8B-B14F-4D97-AF65-F5344CB8AC3E}">
        <p14:creationId xmlns:p14="http://schemas.microsoft.com/office/powerpoint/2010/main" val="232031387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7"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三、使用</a:t>
            </a:r>
            <a:r>
              <a:rPr lang="en-US" altLang="zh-CN" sz="2800" b="1" dirty="0">
                <a:solidFill>
                  <a:srgbClr val="00417C"/>
                </a:solidFill>
                <a:latin typeface="微软雅黑" panose="020B0503020204020204" pitchFamily="34" charset="-122"/>
                <a:ea typeface="微软雅黑" panose="020B0503020204020204" pitchFamily="34" charset="-122"/>
              </a:rPr>
              <a:t>Set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852936"/>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2890007"/>
            <a:ext cx="7441553" cy="3932099"/>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8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public class </a:t>
            </a:r>
            <a:r>
              <a:rPr lang="en-US" altLang="zh-CN" sz="1400" dirty="0" err="1">
                <a:solidFill>
                  <a:srgbClr val="080577"/>
                </a:solidFill>
                <a:latin typeface="Source Code Pro"/>
              </a:rPr>
              <a:t>FirstRepeat</a:t>
            </a: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public static char </a:t>
            </a:r>
            <a:r>
              <a:rPr lang="en-US" altLang="zh-CN" sz="1400" dirty="0" err="1">
                <a:solidFill>
                  <a:srgbClr val="080577"/>
                </a:solidFill>
                <a:latin typeface="Source Code Pro"/>
              </a:rPr>
              <a:t>findFirstRepeat</a:t>
            </a:r>
            <a:r>
              <a:rPr lang="en-US" altLang="zh-CN" sz="1400" dirty="0">
                <a:solidFill>
                  <a:srgbClr val="080577"/>
                </a:solidFill>
                <a:latin typeface="Source Code Pro"/>
              </a:rPr>
              <a:t>(String str, int n){</a:t>
            </a:r>
          </a:p>
          <a:p>
            <a:pPr>
              <a:lnSpc>
                <a:spcPts val="1800"/>
              </a:lnSpc>
            </a:pPr>
            <a:r>
              <a:rPr lang="en-US" altLang="zh-CN" sz="1400" dirty="0">
                <a:solidFill>
                  <a:srgbClr val="080577"/>
                </a:solidFill>
                <a:latin typeface="Source Code Pro"/>
              </a:rPr>
              <a:t>        char[] a=</a:t>
            </a:r>
            <a:r>
              <a:rPr lang="en-US" altLang="zh-CN" sz="1400" dirty="0" err="1">
                <a:solidFill>
                  <a:srgbClr val="080577"/>
                </a:solidFill>
                <a:latin typeface="Source Code Pro"/>
              </a:rPr>
              <a:t>str.toCharArray</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HashSet </a:t>
            </a:r>
            <a:r>
              <a:rPr lang="en-US" altLang="zh-CN" sz="1400" dirty="0" err="1">
                <a:solidFill>
                  <a:srgbClr val="080577"/>
                </a:solidFill>
                <a:latin typeface="Source Code Pro"/>
              </a:rPr>
              <a:t>hs</a:t>
            </a:r>
            <a:r>
              <a:rPr lang="en-US" altLang="zh-CN" sz="1400" dirty="0">
                <a:solidFill>
                  <a:srgbClr val="080577"/>
                </a:solidFill>
                <a:latin typeface="Source Code Pro"/>
              </a:rPr>
              <a:t>=new HashSet();</a:t>
            </a:r>
          </a:p>
          <a:p>
            <a:pPr>
              <a:lnSpc>
                <a:spcPts val="18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=0; </a:t>
            </a:r>
            <a:r>
              <a:rPr lang="en-US" altLang="zh-CN" sz="1400" dirty="0" err="1">
                <a:solidFill>
                  <a:srgbClr val="080577"/>
                </a:solidFill>
                <a:latin typeface="Source Code Pro"/>
              </a:rPr>
              <a:t>i</a:t>
            </a:r>
            <a:r>
              <a:rPr lang="en-US" altLang="zh-CN" sz="1400" dirty="0">
                <a:solidFill>
                  <a:srgbClr val="080577"/>
                </a:solidFill>
                <a:latin typeface="Source Code Pro"/>
              </a:rPr>
              <a:t>&lt;</a:t>
            </a:r>
            <a:r>
              <a:rPr lang="en-US" altLang="zh-CN" sz="1400" dirty="0" err="1">
                <a:solidFill>
                  <a:srgbClr val="080577"/>
                </a:solidFill>
                <a:latin typeface="Source Code Pro"/>
              </a:rPr>
              <a:t>n;i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if (!</a:t>
            </a:r>
            <a:r>
              <a:rPr lang="en-US" altLang="zh-CN" sz="1400" dirty="0" err="1">
                <a:solidFill>
                  <a:srgbClr val="080577"/>
                </a:solidFill>
                <a:latin typeface="Source Code Pro"/>
              </a:rPr>
              <a:t>hs.add</a:t>
            </a:r>
            <a:r>
              <a:rPr lang="en-US" altLang="zh-CN" sz="1400" dirty="0">
                <a:solidFill>
                  <a:srgbClr val="080577"/>
                </a:solidFill>
                <a:latin typeface="Source Code Pro"/>
              </a:rPr>
              <a:t>(a[</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return a[</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return 0; </a:t>
            </a:r>
          </a:p>
          <a:p>
            <a:pPr>
              <a:lnSpc>
                <a:spcPts val="1800"/>
              </a:lnSpc>
            </a:pP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findFirstRepeat</a:t>
            </a:r>
            <a:r>
              <a:rPr lang="en-US" altLang="zh-CN" sz="1400" dirty="0">
                <a:solidFill>
                  <a:srgbClr val="080577"/>
                </a:solidFill>
                <a:latin typeface="Source Code Pro"/>
              </a:rPr>
              <a:t>(“df07ktf450jps",13));</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a:t>
            </a:r>
          </a:p>
        </p:txBody>
      </p:sp>
      <p:pic>
        <p:nvPicPr>
          <p:cNvPr id="2" name="Picture 14" descr="问题">
            <a:extLst>
              <a:ext uri="{FF2B5EF4-FFF2-40B4-BE49-F238E27FC236}">
                <a16:creationId xmlns:a16="http://schemas.microsoft.com/office/drawing/2014/main" id="{EADE7AEE-F55E-4AED-8260-6030D8EC3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18" y="1845319"/>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4">
            <a:extLst>
              <a:ext uri="{FF2B5EF4-FFF2-40B4-BE49-F238E27FC236}">
                <a16:creationId xmlns:a16="http://schemas.microsoft.com/office/drawing/2014/main" id="{6C353BCF-0DAD-40DA-8CB6-E5404B63697F}"/>
              </a:ext>
            </a:extLst>
          </p:cNvPr>
          <p:cNvSpPr>
            <a:spLocks noChangeArrowheads="1"/>
          </p:cNvSpPr>
          <p:nvPr/>
        </p:nvSpPr>
        <p:spPr bwMode="auto">
          <a:xfrm>
            <a:off x="1691680" y="1844824"/>
            <a:ext cx="7056784" cy="864918"/>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8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给定一个字符串</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不一定全为字母</a:t>
            </a:r>
            <a:r>
              <a:rPr lang="en-US" altLang="zh-CN" sz="2000" dirty="0">
                <a:solidFill>
                  <a:srgbClr val="00417C"/>
                </a:solidFill>
                <a:latin typeface="微软雅黑" panose="020B0503020204020204" pitchFamily="34" charset="-122"/>
                <a:ea typeface="微软雅黑" panose="020B0503020204020204" pitchFamily="34" charset="-122"/>
              </a:rPr>
              <a:t>)str</a:t>
            </a:r>
            <a:r>
              <a:rPr lang="zh-CN" altLang="en-US" sz="2000" dirty="0">
                <a:solidFill>
                  <a:srgbClr val="00417C"/>
                </a:solidFill>
                <a:latin typeface="微软雅黑" panose="020B0503020204020204" pitchFamily="34" charset="-122"/>
                <a:ea typeface="微软雅黑" panose="020B0503020204020204" pitchFamily="34" charset="-122"/>
              </a:rPr>
              <a:t>及它的长度</a:t>
            </a:r>
            <a:r>
              <a:rPr lang="en-US" altLang="zh-CN" sz="2000" dirty="0">
                <a:solidFill>
                  <a:srgbClr val="00417C"/>
                </a:solidFill>
                <a:latin typeface="微软雅黑" panose="020B0503020204020204" pitchFamily="34" charset="-122"/>
                <a:ea typeface="微软雅黑" panose="020B0503020204020204" pitchFamily="34" charset="-122"/>
              </a:rPr>
              <a:t>n</a:t>
            </a:r>
            <a:r>
              <a:rPr lang="zh-CN" altLang="en-US" sz="2000" dirty="0">
                <a:solidFill>
                  <a:srgbClr val="00417C"/>
                </a:solidFill>
                <a:latin typeface="微软雅黑" panose="020B0503020204020204" pitchFamily="34" charset="-122"/>
                <a:ea typeface="微软雅黑" panose="020B0503020204020204" pitchFamily="34" charset="-122"/>
              </a:rPr>
              <a:t>。请返回第一个重复出现的字符。</a:t>
            </a:r>
          </a:p>
        </p:txBody>
      </p:sp>
    </p:spTree>
    <p:extLst>
      <p:ext uri="{BB962C8B-B14F-4D97-AF65-F5344CB8AC3E}">
        <p14:creationId xmlns:p14="http://schemas.microsoft.com/office/powerpoint/2010/main" val="138753062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3987438"/>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Collections</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类的特点</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400" dirty="0">
                <a:solidFill>
                  <a:srgbClr val="00417C"/>
                </a:solidFill>
                <a:latin typeface="微软雅黑" panose="020B0503020204020204" pitchFamily="34" charset="-122"/>
                <a:ea typeface="微软雅黑" panose="020B0503020204020204" pitchFamily="34" charset="-122"/>
              </a:rPr>
              <a:t> </a:t>
            </a:r>
            <a:r>
              <a:rPr lang="en-US" altLang="zh-CN" sz="2200" dirty="0">
                <a:solidFill>
                  <a:srgbClr val="00417C"/>
                </a:solidFill>
                <a:latin typeface="微软雅黑" panose="020B0503020204020204" pitchFamily="34" charset="-122"/>
                <a:ea typeface="微软雅黑" panose="020B0503020204020204" pitchFamily="34" charset="-122"/>
              </a:rPr>
              <a:t>Collections</a:t>
            </a:r>
            <a:r>
              <a:rPr lang="zh-CN" altLang="en-US" sz="2200" dirty="0">
                <a:solidFill>
                  <a:srgbClr val="00417C"/>
                </a:solidFill>
                <a:latin typeface="微软雅黑" panose="020B0503020204020204" pitchFamily="34" charset="-122"/>
                <a:ea typeface="微软雅黑" panose="020B0503020204020204" pitchFamily="34" charset="-122"/>
              </a:rPr>
              <a:t>是一个出现于</a:t>
            </a:r>
            <a:r>
              <a:rPr lang="en-US" altLang="zh-CN" sz="2200" dirty="0">
                <a:solidFill>
                  <a:srgbClr val="00417C"/>
                </a:solidFill>
                <a:latin typeface="微软雅黑" panose="020B0503020204020204" pitchFamily="34" charset="-122"/>
                <a:ea typeface="微软雅黑" panose="020B0503020204020204" pitchFamily="34" charset="-122"/>
              </a:rPr>
              <a:t>JDK1.2</a:t>
            </a:r>
            <a:r>
              <a:rPr lang="zh-CN" altLang="en-US" sz="2200" dirty="0">
                <a:solidFill>
                  <a:srgbClr val="00417C"/>
                </a:solidFill>
                <a:latin typeface="微软雅黑" panose="020B0503020204020204" pitchFamily="34" charset="-122"/>
                <a:ea typeface="微软雅黑" panose="020B0503020204020204" pitchFamily="34" charset="-122"/>
              </a:rPr>
              <a:t>时期，专门用于操作集合的工具类；</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该类的构造方法是私有的，不可实例化；</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提供对</a:t>
            </a:r>
            <a:r>
              <a:rPr lang="en-US" altLang="zh-CN" sz="2200" dirty="0">
                <a:solidFill>
                  <a:srgbClr val="00417C"/>
                </a:solidFill>
                <a:latin typeface="微软雅黑" panose="020B0503020204020204" pitchFamily="34" charset="-122"/>
                <a:ea typeface="微软雅黑" panose="020B0503020204020204" pitchFamily="34" charset="-122"/>
              </a:rPr>
              <a:t>List</a:t>
            </a:r>
            <a:r>
              <a:rPr lang="zh-CN" altLang="en-US" sz="2200" dirty="0">
                <a:solidFill>
                  <a:srgbClr val="00417C"/>
                </a:solidFill>
                <a:latin typeface="微软雅黑" panose="020B0503020204020204" pitchFamily="34" charset="-122"/>
                <a:ea typeface="微软雅黑" panose="020B0503020204020204" pitchFamily="34" charset="-122"/>
              </a:rPr>
              <a:t>、</a:t>
            </a:r>
            <a:r>
              <a:rPr lang="en-US" altLang="zh-CN" sz="2200" dirty="0">
                <a:solidFill>
                  <a:srgbClr val="00417C"/>
                </a:solidFill>
                <a:latin typeface="微软雅黑" panose="020B0503020204020204" pitchFamily="34" charset="-122"/>
                <a:ea typeface="微软雅黑" panose="020B0503020204020204" pitchFamily="34" charset="-122"/>
              </a:rPr>
              <a:t>Map</a:t>
            </a:r>
            <a:r>
              <a:rPr lang="zh-CN" altLang="en-US" sz="2200" dirty="0">
                <a:solidFill>
                  <a:srgbClr val="00417C"/>
                </a:solidFill>
                <a:latin typeface="微软雅黑" panose="020B0503020204020204" pitchFamily="34" charset="-122"/>
                <a:ea typeface="微软雅黑" panose="020B0503020204020204" pitchFamily="34" charset="-122"/>
              </a:rPr>
              <a:t>、</a:t>
            </a:r>
            <a:r>
              <a:rPr lang="en-US" altLang="zh-CN" sz="2200" dirty="0">
                <a:solidFill>
                  <a:srgbClr val="00417C"/>
                </a:solidFill>
                <a:latin typeface="微软雅黑" panose="020B0503020204020204" pitchFamily="34" charset="-122"/>
                <a:ea typeface="微软雅黑" panose="020B0503020204020204" pitchFamily="34" charset="-122"/>
              </a:rPr>
              <a:t>Set</a:t>
            </a:r>
            <a:r>
              <a:rPr lang="zh-CN" altLang="en-US" sz="2200" dirty="0">
                <a:solidFill>
                  <a:srgbClr val="00417C"/>
                </a:solidFill>
                <a:latin typeface="微软雅黑" panose="020B0503020204020204" pitchFamily="34" charset="-122"/>
                <a:ea typeface="微软雅黑" panose="020B0503020204020204" pitchFamily="34" charset="-122"/>
              </a:rPr>
              <a:t>等集合元素的排序、查询和修改等操作方法；</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所有方法均为</a:t>
            </a:r>
            <a:r>
              <a:rPr lang="en-US" altLang="zh-CN" sz="2200" dirty="0">
                <a:solidFill>
                  <a:srgbClr val="00417C"/>
                </a:solidFill>
                <a:latin typeface="微软雅黑" panose="020B0503020204020204" pitchFamily="34" charset="-122"/>
                <a:ea typeface="微软雅黑" panose="020B0503020204020204" pitchFamily="34" charset="-122"/>
              </a:rPr>
              <a:t>static</a:t>
            </a:r>
            <a:r>
              <a:rPr lang="zh-CN" altLang="en-US" sz="2200" dirty="0">
                <a:solidFill>
                  <a:srgbClr val="00417C"/>
                </a:solidFill>
                <a:latin typeface="微软雅黑" panose="020B0503020204020204" pitchFamily="34" charset="-122"/>
                <a:ea typeface="微软雅黑" panose="020B0503020204020204" pitchFamily="34" charset="-122"/>
              </a:rPr>
              <a:t>，可直接通过类名调用。</a:t>
            </a:r>
          </a:p>
        </p:txBody>
      </p:sp>
    </p:spTree>
    <p:extLst>
      <p:ext uri="{BB962C8B-B14F-4D97-AF65-F5344CB8AC3E}">
        <p14:creationId xmlns:p14="http://schemas.microsoft.com/office/powerpoint/2010/main" val="395281575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1211998"/>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Collections</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类的常用方法</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对</a:t>
            </a:r>
            <a:r>
              <a:rPr lang="en-US" altLang="zh-CN" sz="2200" dirty="0">
                <a:solidFill>
                  <a:srgbClr val="00417C"/>
                </a:solidFill>
                <a:latin typeface="微软雅黑" panose="020B0503020204020204" pitchFamily="34" charset="-122"/>
                <a:ea typeface="微软雅黑" panose="020B0503020204020204" pitchFamily="34" charset="-122"/>
              </a:rPr>
              <a:t>List</a:t>
            </a:r>
            <a:r>
              <a:rPr lang="zh-CN" altLang="en-US" sz="2200" dirty="0">
                <a:solidFill>
                  <a:srgbClr val="00417C"/>
                </a:solidFill>
                <a:latin typeface="微软雅黑" panose="020B0503020204020204" pitchFamily="34" charset="-122"/>
                <a:ea typeface="微软雅黑" panose="020B0503020204020204" pitchFamily="34" charset="-122"/>
              </a:rPr>
              <a:t>集合的排序操作</a:t>
            </a:r>
            <a:endParaRPr lang="en-US" altLang="zh-CN" sz="2200" i="0" u="none" strike="noStrike" dirty="0">
              <a:solidFill>
                <a:srgbClr val="00417C"/>
              </a:solidFill>
              <a:effectLst/>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226DC480-BF10-48B5-A635-FECADAA65CB5}"/>
              </a:ext>
            </a:extLst>
          </p:cNvPr>
          <p:cNvGraphicFramePr>
            <a:graphicFrameLocks noGrp="1"/>
          </p:cNvGraphicFramePr>
          <p:nvPr>
            <p:extLst>
              <p:ext uri="{D42A27DB-BD31-4B8C-83A1-F6EECF244321}">
                <p14:modId xmlns:p14="http://schemas.microsoft.com/office/powerpoint/2010/main" val="652423720"/>
              </p:ext>
            </p:extLst>
          </p:nvPr>
        </p:nvGraphicFramePr>
        <p:xfrm>
          <a:off x="683568" y="3200131"/>
          <a:ext cx="8064896" cy="3574982"/>
        </p:xfrm>
        <a:graphic>
          <a:graphicData uri="http://schemas.openxmlformats.org/drawingml/2006/table">
            <a:tbl>
              <a:tblPr firstRow="1" bandRow="1">
                <a:tableStyleId>{5C22544A-7EE6-4342-B048-85BDC9FD1C3A}</a:tableStyleId>
              </a:tblPr>
              <a:tblGrid>
                <a:gridCol w="609950">
                  <a:extLst>
                    <a:ext uri="{9D8B030D-6E8A-4147-A177-3AD203B41FA5}">
                      <a16:colId xmlns:a16="http://schemas.microsoft.com/office/drawing/2014/main" val="2110480793"/>
                    </a:ext>
                  </a:extLst>
                </a:gridCol>
                <a:gridCol w="4066334">
                  <a:extLst>
                    <a:ext uri="{9D8B030D-6E8A-4147-A177-3AD203B41FA5}">
                      <a16:colId xmlns:a16="http://schemas.microsoft.com/office/drawing/2014/main" val="16672474"/>
                    </a:ext>
                  </a:extLst>
                </a:gridCol>
                <a:gridCol w="3388612">
                  <a:extLst>
                    <a:ext uri="{9D8B030D-6E8A-4147-A177-3AD203B41FA5}">
                      <a16:colId xmlns:a16="http://schemas.microsoft.com/office/drawing/2014/main" val="2641128759"/>
                    </a:ext>
                  </a:extLst>
                </a:gridCol>
              </a:tblGrid>
              <a:tr h="399891">
                <a:tc>
                  <a:txBody>
                    <a:bodyPr/>
                    <a:lstStyle/>
                    <a:p>
                      <a:pPr algn="ctr"/>
                      <a:r>
                        <a:rPr lang="zh-CN" sz="1700" kern="100">
                          <a:effectLst/>
                          <a:latin typeface="微软雅黑" panose="020B0503020204020204" pitchFamily="34" charset="-122"/>
                          <a:ea typeface="微软雅黑" panose="020B0503020204020204" pitchFamily="34" charset="-122"/>
                        </a:rPr>
                        <a:t>序号</a:t>
                      </a:r>
                      <a:endParaRPr lang="zh-CN" sz="1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700" kern="100">
                          <a:effectLst/>
                          <a:latin typeface="微软雅黑" panose="020B0503020204020204" pitchFamily="34" charset="-122"/>
                          <a:ea typeface="微软雅黑" panose="020B0503020204020204" pitchFamily="34" charset="-122"/>
                        </a:rPr>
                        <a:t>方法</a:t>
                      </a:r>
                      <a:endParaRPr lang="zh-CN" sz="1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700" kern="100" dirty="0">
                          <a:effectLst/>
                          <a:latin typeface="微软雅黑" panose="020B0503020204020204" pitchFamily="34" charset="-122"/>
                          <a:ea typeface="微软雅黑" panose="020B0503020204020204" pitchFamily="34" charset="-122"/>
                        </a:rPr>
                        <a:t>功能描述</a:t>
                      </a:r>
                      <a:endParaRPr lang="zh-CN" sz="1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512455931"/>
                  </a:ext>
                </a:extLst>
              </a:tr>
              <a:tr h="399891">
                <a:tc>
                  <a:txBody>
                    <a:bodyPr/>
                    <a:lstStyle/>
                    <a:p>
                      <a:pPr algn="ctr"/>
                      <a:r>
                        <a:rPr lang="en-US" sz="1600" kern="100">
                          <a:solidFill>
                            <a:schemeClr val="tx1"/>
                          </a:solidFill>
                          <a:effectLst/>
                          <a:latin typeface="Times New Roman" panose="02020603050405020304" pitchFamily="18" charset="0"/>
                          <a:cs typeface="Times New Roman" panose="02020603050405020304" pitchFamily="18" charset="0"/>
                        </a:rPr>
                        <a:t>1</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600" b="0" kern="1200" dirty="0">
                          <a:solidFill>
                            <a:schemeClr val="tx1"/>
                          </a:solidFill>
                          <a:latin typeface="Times New Roman" panose="02020603050405020304" pitchFamily="18" charset="0"/>
                          <a:ea typeface="宋体" charset="-122"/>
                          <a:cs typeface="Times New Roman" panose="02020603050405020304" pitchFamily="18" charset="0"/>
                        </a:rPr>
                        <a:t>public static void sort(List list)</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List</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内的元素按升序进行排序</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70294622"/>
                  </a:ext>
                </a:extLst>
              </a:tr>
              <a:tr h="399891">
                <a:tc>
                  <a:txBody>
                    <a:bodyPr/>
                    <a:lstStyle/>
                    <a:p>
                      <a:pPr algn="ctr"/>
                      <a:r>
                        <a:rPr lang="en-US" alt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public static void sort(List </a:t>
                      </a:r>
                      <a:r>
                        <a:rPr lang="en-US" altLang="zh-CN" sz="1600" b="0" kern="1200" dirty="0" err="1">
                          <a:solidFill>
                            <a:schemeClr val="tx1"/>
                          </a:solidFill>
                          <a:latin typeface="Times New Roman" panose="02020603050405020304" pitchFamily="18" charset="0"/>
                          <a:ea typeface="宋体" charset="-122"/>
                          <a:cs typeface="Times New Roman" panose="02020603050405020304" pitchFamily="18" charset="0"/>
                        </a:rPr>
                        <a:t>list</a:t>
                      </a:r>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 Comparator c)</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自定义比较器对</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List</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元素进行排序</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653537494"/>
                  </a:ext>
                </a:extLst>
              </a:tr>
              <a:tr h="559508">
                <a:tc>
                  <a:txBody>
                    <a:bodyPr/>
                    <a:lstStyle/>
                    <a:p>
                      <a:pPr algn="ctr"/>
                      <a:r>
                        <a:rPr lang="en-US" altLang="zh-CN" sz="1600" kern="100" dirty="0">
                          <a:solidFill>
                            <a:schemeClr val="tx1"/>
                          </a:solidFill>
                          <a:effectLst/>
                          <a:latin typeface="Times New Roman" panose="02020603050405020304" pitchFamily="18" charset="0"/>
                          <a:cs typeface="Times New Roman" panose="02020603050405020304" pitchFamily="18" charset="0"/>
                        </a:rPr>
                        <a:t>3</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public static void shuffle(List list)</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List</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内的元素进行随机排序</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875463389"/>
                  </a:ext>
                </a:extLst>
              </a:tr>
              <a:tr h="605267">
                <a:tc>
                  <a:txBody>
                    <a:bodyPr/>
                    <a:lstStyle/>
                    <a:p>
                      <a:pPr algn="ctr"/>
                      <a:r>
                        <a:rPr lang="en-US" altLang="zh-CN" sz="1600" kern="100" dirty="0">
                          <a:solidFill>
                            <a:schemeClr val="tx1"/>
                          </a:solidFill>
                          <a:effectLst/>
                          <a:latin typeface="Times New Roman" panose="02020603050405020304" pitchFamily="18" charset="0"/>
                          <a:cs typeface="Times New Roman" panose="02020603050405020304" pitchFamily="18" charset="0"/>
                        </a:rPr>
                        <a:t>4</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public static void reverse(List list)</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List</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内的元素进行逆序排序</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326979171"/>
                  </a:ext>
                </a:extLst>
              </a:tr>
              <a:tr h="605267">
                <a:tc>
                  <a:txBody>
                    <a:bodyPr/>
                    <a:lstStyle/>
                    <a:p>
                      <a:pPr algn="ctr"/>
                      <a:r>
                        <a:rPr lang="en-US" alt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public static void swap(List </a:t>
                      </a:r>
                      <a:r>
                        <a:rPr lang="en-US" altLang="zh-CN" sz="1600" b="0" kern="1200" dirty="0" err="1">
                          <a:solidFill>
                            <a:schemeClr val="tx1"/>
                          </a:solidFill>
                          <a:latin typeface="Times New Roman" panose="02020603050405020304" pitchFamily="18" charset="0"/>
                          <a:ea typeface="宋体" charset="-122"/>
                          <a:cs typeface="Times New Roman" panose="02020603050405020304" pitchFamily="18" charset="0"/>
                        </a:rPr>
                        <a:t>list</a:t>
                      </a:r>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 int </a:t>
                      </a:r>
                      <a:r>
                        <a:rPr lang="en-US" altLang="zh-CN" sz="1600" b="0" kern="1200" dirty="0" err="1">
                          <a:solidFill>
                            <a:schemeClr val="tx1"/>
                          </a:solidFill>
                          <a:latin typeface="Times New Roman" panose="02020603050405020304" pitchFamily="18" charset="0"/>
                          <a:ea typeface="宋体" charset="-122"/>
                          <a:cs typeface="Times New Roman" panose="02020603050405020304" pitchFamily="18" charset="0"/>
                        </a:rPr>
                        <a:t>i</a:t>
                      </a:r>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 int j)</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交换指定</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List</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集合中</a:t>
                      </a:r>
                      <a:r>
                        <a:rPr lang="en-US" altLang="zh-CN" sz="1600" kern="1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处和</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处元素</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93990800"/>
                  </a:ext>
                </a:extLst>
              </a:tr>
              <a:tr h="605267">
                <a:tc>
                  <a:txBody>
                    <a:bodyPr/>
                    <a:lstStyle/>
                    <a:p>
                      <a:pPr algn="ctr"/>
                      <a:r>
                        <a:rPr lang="en-US" alt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public static void rotate(List </a:t>
                      </a:r>
                      <a:r>
                        <a:rPr lang="en-US" altLang="zh-CN" sz="1600" b="0" kern="1200" dirty="0" err="1">
                          <a:solidFill>
                            <a:schemeClr val="tx1"/>
                          </a:solidFill>
                          <a:latin typeface="Times New Roman" panose="02020603050405020304" pitchFamily="18" charset="0"/>
                          <a:ea typeface="宋体" charset="-122"/>
                          <a:cs typeface="Times New Roman" panose="02020603050405020304" pitchFamily="18" charset="0"/>
                        </a:rPr>
                        <a:t>list</a:t>
                      </a:r>
                      <a:r>
                        <a:rPr lang="en-US" altLang="zh-CN" sz="1600" b="0" kern="1200" dirty="0">
                          <a:solidFill>
                            <a:schemeClr val="tx1"/>
                          </a:solidFill>
                          <a:latin typeface="Times New Roman" panose="02020603050405020304" pitchFamily="18" charset="0"/>
                          <a:ea typeface="宋体" charset="-122"/>
                          <a:cs typeface="Times New Roman" panose="02020603050405020304" pitchFamily="18" charset="0"/>
                        </a:rPr>
                        <a:t>, int distance)</a:t>
                      </a:r>
                      <a:endParaRPr lang="zh-CN" altLang="en-US" sz="16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List</a:t>
                      </a:r>
                      <a:r>
                        <a:rPr lang="zh-CN" altLang="en-US"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中所有元素向右移位指定长度</a:t>
                      </a:r>
                      <a:endParaRPr lang="zh-CN" sz="16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4283957424"/>
                  </a:ext>
                </a:extLst>
              </a:tr>
            </a:tbl>
          </a:graphicData>
        </a:graphic>
      </p:graphicFrame>
    </p:spTree>
    <p:extLst>
      <p:ext uri="{BB962C8B-B14F-4D97-AF65-F5344CB8AC3E}">
        <p14:creationId xmlns:p14="http://schemas.microsoft.com/office/powerpoint/2010/main" val="417873472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636912"/>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2641515"/>
            <a:ext cx="7441553" cy="354395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2000"/>
              </a:lnSpc>
            </a:pPr>
            <a:r>
              <a:rPr lang="en-US" altLang="zh-CN" sz="1500" dirty="0">
                <a:solidFill>
                  <a:srgbClr val="080577"/>
                </a:solidFill>
                <a:latin typeface="Source Code Pro"/>
              </a:rPr>
              <a:t>import </a:t>
            </a:r>
            <a:r>
              <a:rPr lang="en-US" altLang="zh-CN" sz="1500" dirty="0" err="1">
                <a:solidFill>
                  <a:srgbClr val="080577"/>
                </a:solidFill>
                <a:latin typeface="Source Code Pro"/>
              </a:rPr>
              <a:t>java.util</a:t>
            </a:r>
            <a:r>
              <a:rPr lang="en-US" altLang="zh-CN" sz="1500" dirty="0">
                <a:solidFill>
                  <a:srgbClr val="080577"/>
                </a:solidFill>
                <a:latin typeface="Source Code Pro"/>
              </a:rPr>
              <a:t>.*;</a:t>
            </a:r>
          </a:p>
          <a:p>
            <a:pPr>
              <a:lnSpc>
                <a:spcPts val="2000"/>
              </a:lnSpc>
            </a:pPr>
            <a:r>
              <a:rPr lang="en-US" altLang="zh-CN" sz="1500" dirty="0">
                <a:solidFill>
                  <a:srgbClr val="080577"/>
                </a:solidFill>
                <a:latin typeface="Source Code Pro"/>
              </a:rPr>
              <a:t>public class HashSetSort1 {</a:t>
            </a:r>
          </a:p>
          <a:p>
            <a:pPr>
              <a:lnSpc>
                <a:spcPts val="2000"/>
              </a:lnSpc>
            </a:pPr>
            <a:r>
              <a:rPr lang="en-US" altLang="zh-CN" sz="1500" dirty="0">
                <a:solidFill>
                  <a:srgbClr val="080577"/>
                </a:solidFill>
                <a:latin typeface="Source Code Pro"/>
              </a:rPr>
              <a:t>    public static void main(String[] </a:t>
            </a:r>
            <a:r>
              <a:rPr lang="en-US" altLang="zh-CN" sz="1500" dirty="0" err="1">
                <a:solidFill>
                  <a:srgbClr val="080577"/>
                </a:solidFill>
                <a:latin typeface="Source Code Pro"/>
              </a:rPr>
              <a:t>args</a:t>
            </a:r>
            <a:r>
              <a:rPr lang="en-US" altLang="zh-CN" sz="1500" dirty="0">
                <a:solidFill>
                  <a:srgbClr val="080577"/>
                </a:solidFill>
                <a:latin typeface="Source Code Pro"/>
              </a:rPr>
              <a:t>) {  </a:t>
            </a:r>
          </a:p>
          <a:p>
            <a:pPr>
              <a:lnSpc>
                <a:spcPts val="2000"/>
              </a:lnSpc>
            </a:pPr>
            <a:r>
              <a:rPr lang="en-US" altLang="zh-CN" sz="1500" dirty="0">
                <a:solidFill>
                  <a:srgbClr val="080577"/>
                </a:solidFill>
                <a:latin typeface="Source Code Pro"/>
              </a:rPr>
              <a:t>        </a:t>
            </a:r>
            <a:r>
              <a:rPr lang="sv-SE" altLang="zh-CN" sz="1500" dirty="0">
                <a:solidFill>
                  <a:srgbClr val="080577"/>
                </a:solidFill>
                <a:latin typeface="Source Code Pro"/>
              </a:rPr>
              <a:t>List&lt;String&gt; list = new ArrayList&lt;String&gt;();</a:t>
            </a:r>
          </a:p>
          <a:p>
            <a:pPr>
              <a:lnSpc>
                <a:spcPts val="2000"/>
              </a:lnSpc>
            </a:pPr>
            <a:r>
              <a:rPr lang="sv-SE" altLang="zh-CN" sz="1500" dirty="0">
                <a:solidFill>
                  <a:srgbClr val="080577"/>
                </a:solidFill>
                <a:latin typeface="Source Code Pro"/>
              </a:rPr>
              <a:t>        list.add("c");</a:t>
            </a:r>
          </a:p>
          <a:p>
            <a:pPr>
              <a:lnSpc>
                <a:spcPts val="2000"/>
              </a:lnSpc>
            </a:pPr>
            <a:r>
              <a:rPr lang="sv-SE" altLang="zh-CN" sz="1500" dirty="0">
                <a:solidFill>
                  <a:srgbClr val="080577"/>
                </a:solidFill>
                <a:latin typeface="Source Code Pro"/>
              </a:rPr>
              <a:t>        list.add("d");</a:t>
            </a:r>
          </a:p>
          <a:p>
            <a:pPr>
              <a:lnSpc>
                <a:spcPts val="2000"/>
              </a:lnSpc>
            </a:pPr>
            <a:r>
              <a:rPr lang="sv-SE" altLang="zh-CN" sz="1500" dirty="0">
                <a:solidFill>
                  <a:srgbClr val="080577"/>
                </a:solidFill>
                <a:latin typeface="Source Code Pro"/>
              </a:rPr>
              <a:t>        list.add("b");</a:t>
            </a:r>
          </a:p>
          <a:p>
            <a:pPr>
              <a:lnSpc>
                <a:spcPts val="2000"/>
              </a:lnSpc>
            </a:pPr>
            <a:r>
              <a:rPr lang="sv-SE" altLang="zh-CN" sz="1500" dirty="0">
                <a:solidFill>
                  <a:srgbClr val="080577"/>
                </a:solidFill>
                <a:latin typeface="Source Code Pro"/>
              </a:rPr>
              <a:t>        list.add("a");</a:t>
            </a:r>
          </a:p>
          <a:p>
            <a:pPr>
              <a:lnSpc>
                <a:spcPts val="2000"/>
              </a:lnSpc>
            </a:pPr>
            <a:r>
              <a:rPr lang="sv-SE" altLang="zh-CN" sz="1500" dirty="0">
                <a:solidFill>
                  <a:srgbClr val="080577"/>
                </a:solidFill>
                <a:latin typeface="Source Code Pro"/>
              </a:rPr>
              <a:t>        System.out.println(list);</a:t>
            </a:r>
          </a:p>
          <a:p>
            <a:pPr>
              <a:lnSpc>
                <a:spcPts val="2000"/>
              </a:lnSpc>
            </a:pPr>
            <a:r>
              <a:rPr lang="sv-SE" altLang="zh-CN" sz="1500" dirty="0">
                <a:solidFill>
                  <a:srgbClr val="080577"/>
                </a:solidFill>
                <a:latin typeface="Source Code Pro"/>
              </a:rPr>
              <a:t>        </a:t>
            </a:r>
            <a:r>
              <a:rPr lang="sv-SE" altLang="zh-CN" sz="1500" b="1" dirty="0">
                <a:solidFill>
                  <a:srgbClr val="FF0000"/>
                </a:solidFill>
                <a:latin typeface="Source Code Pro"/>
              </a:rPr>
              <a:t>Collections.sort(list);</a:t>
            </a:r>
          </a:p>
          <a:p>
            <a:pPr>
              <a:lnSpc>
                <a:spcPts val="2000"/>
              </a:lnSpc>
            </a:pPr>
            <a:r>
              <a:rPr lang="sv-SE" altLang="zh-CN" sz="1500" dirty="0">
                <a:solidFill>
                  <a:srgbClr val="080577"/>
                </a:solidFill>
                <a:latin typeface="Source Code Pro"/>
              </a:rPr>
              <a:t>        System.out.println(list);</a:t>
            </a:r>
            <a:r>
              <a:rPr lang="en-US" altLang="zh-CN" sz="1500" dirty="0">
                <a:solidFill>
                  <a:srgbClr val="080577"/>
                </a:solidFill>
                <a:latin typeface="Source Code Pro"/>
              </a:rPr>
              <a:t> </a:t>
            </a:r>
          </a:p>
          <a:p>
            <a:pPr>
              <a:lnSpc>
                <a:spcPts val="2000"/>
              </a:lnSpc>
            </a:pPr>
            <a:r>
              <a:rPr lang="en-US" altLang="zh-CN" sz="1500" dirty="0">
                <a:solidFill>
                  <a:srgbClr val="080577"/>
                </a:solidFill>
                <a:latin typeface="Source Code Pro"/>
              </a:rPr>
              <a:t>    }</a:t>
            </a:r>
          </a:p>
          <a:p>
            <a:pPr>
              <a:lnSpc>
                <a:spcPts val="2000"/>
              </a:lnSpc>
            </a:pPr>
            <a:r>
              <a:rPr lang="en-US" altLang="zh-CN" sz="1500" dirty="0">
                <a:solidFill>
                  <a:srgbClr val="080577"/>
                </a:solidFill>
                <a:latin typeface="Source Code Pro"/>
              </a:rPr>
              <a:t>} </a:t>
            </a:r>
          </a:p>
        </p:txBody>
      </p:sp>
      <p:pic>
        <p:nvPicPr>
          <p:cNvPr id="2" name="Picture 14" descr="问题">
            <a:extLst>
              <a:ext uri="{FF2B5EF4-FFF2-40B4-BE49-F238E27FC236}">
                <a16:creationId xmlns:a16="http://schemas.microsoft.com/office/drawing/2014/main" id="{EADE7AEE-F55E-4AED-8260-6030D8EC3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18" y="1845319"/>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4">
            <a:extLst>
              <a:ext uri="{FF2B5EF4-FFF2-40B4-BE49-F238E27FC236}">
                <a16:creationId xmlns:a16="http://schemas.microsoft.com/office/drawing/2014/main" id="{6C353BCF-0DAD-40DA-8CB6-E5404B63697F}"/>
              </a:ext>
            </a:extLst>
          </p:cNvPr>
          <p:cNvSpPr>
            <a:spLocks noChangeArrowheads="1"/>
          </p:cNvSpPr>
          <p:nvPr/>
        </p:nvSpPr>
        <p:spPr bwMode="auto">
          <a:xfrm>
            <a:off x="1691680" y="1916832"/>
            <a:ext cx="7056784" cy="467646"/>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8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对</a:t>
            </a:r>
            <a:r>
              <a:rPr lang="en-US" altLang="zh-CN" sz="2000" dirty="0">
                <a:solidFill>
                  <a:srgbClr val="00417C"/>
                </a:solidFill>
                <a:latin typeface="微软雅黑" panose="020B0503020204020204" pitchFamily="34" charset="-122"/>
                <a:ea typeface="微软雅黑" panose="020B0503020204020204" pitchFamily="34" charset="-122"/>
              </a:rPr>
              <a:t>List</a:t>
            </a:r>
            <a:r>
              <a:rPr lang="zh-CN" altLang="en-US" sz="2000" dirty="0">
                <a:solidFill>
                  <a:srgbClr val="00417C"/>
                </a:solidFill>
                <a:latin typeface="微软雅黑" panose="020B0503020204020204" pitchFamily="34" charset="-122"/>
                <a:ea typeface="微软雅黑" panose="020B0503020204020204" pitchFamily="34" charset="-122"/>
              </a:rPr>
              <a:t>集合中的元素按升序（默认）进行排序。</a:t>
            </a:r>
          </a:p>
        </p:txBody>
      </p:sp>
      <p:sp>
        <p:nvSpPr>
          <p:cNvPr id="3" name="文本框 2">
            <a:extLst>
              <a:ext uri="{FF2B5EF4-FFF2-40B4-BE49-F238E27FC236}">
                <a16:creationId xmlns:a16="http://schemas.microsoft.com/office/drawing/2014/main" id="{C7B9BD00-FA11-4F8B-BBC5-3B4A14A87EA8}"/>
              </a:ext>
            </a:extLst>
          </p:cNvPr>
          <p:cNvSpPr txBox="1"/>
          <p:nvPr/>
        </p:nvSpPr>
        <p:spPr>
          <a:xfrm>
            <a:off x="5850669" y="5242164"/>
            <a:ext cx="2520280" cy="779124"/>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nSpc>
                <a:spcPts val="2800"/>
              </a:lnSpc>
            </a:pPr>
            <a:r>
              <a:rPr lang="en-US" altLang="zh-CN" sz="2000" dirty="0">
                <a:latin typeface="Arial" panose="020B0604020202020204" pitchFamily="34" charset="0"/>
                <a:cs typeface="Arial" panose="020B0604020202020204" pitchFamily="34" charset="0"/>
              </a:rPr>
              <a:t>[c, d, b, a]</a:t>
            </a:r>
          </a:p>
          <a:p>
            <a:pPr>
              <a:lnSpc>
                <a:spcPts val="2800"/>
              </a:lnSpc>
            </a:pPr>
            <a:r>
              <a:rPr lang="en-US" altLang="zh-CN" sz="2000" dirty="0">
                <a:latin typeface="Arial" panose="020B0604020202020204" pitchFamily="34" charset="0"/>
                <a:cs typeface="Arial" panose="020B0604020202020204" pitchFamily="34" charset="0"/>
              </a:rPr>
              <a:t>[a, b, c, d]</a:t>
            </a:r>
            <a:endParaRPr lang="zh-CN" altLang="en-US" sz="2000" dirty="0">
              <a:latin typeface="Arial" panose="020B0604020202020204" pitchFamily="34" charset="0"/>
              <a:cs typeface="Arial" panose="020B0604020202020204" pitchFamily="34" charset="0"/>
            </a:endParaRPr>
          </a:p>
        </p:txBody>
      </p:sp>
      <p:sp>
        <p:nvSpPr>
          <p:cNvPr id="14" name="思想气泡: 云 13">
            <a:extLst>
              <a:ext uri="{FF2B5EF4-FFF2-40B4-BE49-F238E27FC236}">
                <a16:creationId xmlns:a16="http://schemas.microsoft.com/office/drawing/2014/main" id="{81FCC0A9-2E50-43F0-8DDD-9304C7CB6AC4}"/>
              </a:ext>
            </a:extLst>
          </p:cNvPr>
          <p:cNvSpPr/>
          <p:nvPr/>
        </p:nvSpPr>
        <p:spPr>
          <a:xfrm>
            <a:off x="6091929" y="1422192"/>
            <a:ext cx="2771801" cy="1214720"/>
          </a:xfrm>
          <a:prstGeom prst="cloudCallout">
            <a:avLst>
              <a:gd name="adj1" fmla="val -23152"/>
              <a:gd name="adj2" fmla="val 91014"/>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solidFill>
                  <a:schemeClr val="tx1"/>
                </a:solidFill>
                <a:latin typeface="华文仿宋" panose="02010600040101010101" pitchFamily="2" charset="-122"/>
                <a:ea typeface="华文仿宋" panose="02010600040101010101" pitchFamily="2" charset="-122"/>
              </a:rPr>
              <a:t>如何实现降序？</a:t>
            </a:r>
          </a:p>
        </p:txBody>
      </p:sp>
    </p:spTree>
    <p:extLst>
      <p:ext uri="{BB962C8B-B14F-4D97-AF65-F5344CB8AC3E}">
        <p14:creationId xmlns:p14="http://schemas.microsoft.com/office/powerpoint/2010/main" val="310173185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636912"/>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2641515"/>
            <a:ext cx="7441553" cy="4133366"/>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900"/>
              </a:lnSpc>
            </a:pPr>
            <a:r>
              <a:rPr lang="en-US" altLang="zh-CN" sz="1400" dirty="0">
                <a:solidFill>
                  <a:srgbClr val="080577"/>
                </a:solidFill>
                <a:latin typeface="Source Code Pro"/>
              </a:rPr>
              <a:t>class Student {</a:t>
            </a:r>
          </a:p>
          <a:p>
            <a:pPr>
              <a:lnSpc>
                <a:spcPts val="1900"/>
              </a:lnSpc>
            </a:pPr>
            <a:r>
              <a:rPr lang="en-US" altLang="zh-CN" sz="1400" dirty="0">
                <a:solidFill>
                  <a:srgbClr val="080577"/>
                </a:solidFill>
                <a:latin typeface="Source Code Pro"/>
              </a:rPr>
              <a:t>    private String name;</a:t>
            </a:r>
          </a:p>
          <a:p>
            <a:pPr>
              <a:lnSpc>
                <a:spcPts val="1900"/>
              </a:lnSpc>
            </a:pPr>
            <a:r>
              <a:rPr lang="en-US" altLang="zh-CN" sz="1400" dirty="0">
                <a:solidFill>
                  <a:srgbClr val="080577"/>
                </a:solidFill>
                <a:latin typeface="Source Code Pro"/>
              </a:rPr>
              <a:t>    private int age;</a:t>
            </a:r>
          </a:p>
          <a:p>
            <a:pPr>
              <a:lnSpc>
                <a:spcPts val="1900"/>
              </a:lnSpc>
            </a:pPr>
            <a:r>
              <a:rPr lang="en-US" altLang="zh-CN" sz="1400" dirty="0">
                <a:solidFill>
                  <a:srgbClr val="080577"/>
                </a:solidFill>
                <a:latin typeface="Source Code Pro"/>
              </a:rPr>
              <a:t>    public Student(String name, int age) {</a:t>
            </a:r>
          </a:p>
          <a:p>
            <a:pPr>
              <a:lnSpc>
                <a:spcPts val="1900"/>
              </a:lnSpc>
            </a:pPr>
            <a:r>
              <a:rPr lang="en-US" altLang="zh-CN" sz="1400" dirty="0">
                <a:solidFill>
                  <a:srgbClr val="080577"/>
                </a:solidFill>
                <a:latin typeface="Source Code Pro"/>
              </a:rPr>
              <a:t>        this.name = name;</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this.age</a:t>
            </a:r>
            <a:r>
              <a:rPr lang="en-US" altLang="zh-CN" sz="1400" dirty="0">
                <a:solidFill>
                  <a:srgbClr val="080577"/>
                </a:solidFill>
                <a:latin typeface="Source Code Pro"/>
              </a:rPr>
              <a:t> = age;</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public String </a:t>
            </a:r>
            <a:r>
              <a:rPr lang="en-US" altLang="zh-CN" sz="1400" dirty="0" err="1">
                <a:solidFill>
                  <a:srgbClr val="080577"/>
                </a:solidFill>
                <a:latin typeface="Source Code Pro"/>
              </a:rPr>
              <a:t>getName</a:t>
            </a:r>
            <a:r>
              <a:rPr lang="en-US" altLang="zh-CN" sz="1400" dirty="0">
                <a:solidFill>
                  <a:srgbClr val="080577"/>
                </a:solidFill>
                <a:latin typeface="Source Code Pro"/>
              </a:rPr>
              <a:t>() { return name; }</a:t>
            </a:r>
          </a:p>
          <a:p>
            <a:pPr>
              <a:lnSpc>
                <a:spcPts val="1900"/>
              </a:lnSpc>
            </a:pPr>
            <a:r>
              <a:rPr lang="en-US" altLang="zh-CN" sz="1400" dirty="0">
                <a:solidFill>
                  <a:srgbClr val="080577"/>
                </a:solidFill>
                <a:latin typeface="Source Code Pro"/>
              </a:rPr>
              <a:t>    public void </a:t>
            </a:r>
            <a:r>
              <a:rPr lang="en-US" altLang="zh-CN" sz="1400" dirty="0" err="1">
                <a:solidFill>
                  <a:srgbClr val="080577"/>
                </a:solidFill>
                <a:latin typeface="Source Code Pro"/>
              </a:rPr>
              <a:t>setName</a:t>
            </a:r>
            <a:r>
              <a:rPr lang="en-US" altLang="zh-CN" sz="1400" dirty="0">
                <a:solidFill>
                  <a:srgbClr val="080577"/>
                </a:solidFill>
                <a:latin typeface="Source Code Pro"/>
              </a:rPr>
              <a:t>(String name) { this.name = name; }</a:t>
            </a:r>
          </a:p>
          <a:p>
            <a:pPr>
              <a:lnSpc>
                <a:spcPts val="1900"/>
              </a:lnSpc>
            </a:pPr>
            <a:r>
              <a:rPr lang="en-US" altLang="zh-CN" sz="1400" dirty="0">
                <a:solidFill>
                  <a:srgbClr val="080577"/>
                </a:solidFill>
                <a:latin typeface="Source Code Pro"/>
              </a:rPr>
              <a:t>    public int </a:t>
            </a:r>
            <a:r>
              <a:rPr lang="en-US" altLang="zh-CN" sz="1400" dirty="0" err="1">
                <a:solidFill>
                  <a:srgbClr val="080577"/>
                </a:solidFill>
                <a:latin typeface="Source Code Pro"/>
              </a:rPr>
              <a:t>getAge</a:t>
            </a:r>
            <a:r>
              <a:rPr lang="en-US" altLang="zh-CN" sz="1400" dirty="0">
                <a:solidFill>
                  <a:srgbClr val="080577"/>
                </a:solidFill>
                <a:latin typeface="Source Code Pro"/>
              </a:rPr>
              <a:t>() { return age; }</a:t>
            </a:r>
          </a:p>
          <a:p>
            <a:pPr>
              <a:lnSpc>
                <a:spcPts val="1900"/>
              </a:lnSpc>
            </a:pPr>
            <a:r>
              <a:rPr lang="en-US" altLang="zh-CN" sz="1400" dirty="0">
                <a:solidFill>
                  <a:srgbClr val="080577"/>
                </a:solidFill>
                <a:latin typeface="Source Code Pro"/>
              </a:rPr>
              <a:t>    public void </a:t>
            </a:r>
            <a:r>
              <a:rPr lang="en-US" altLang="zh-CN" sz="1400" dirty="0" err="1">
                <a:solidFill>
                  <a:srgbClr val="080577"/>
                </a:solidFill>
                <a:latin typeface="Source Code Pro"/>
              </a:rPr>
              <a:t>setAge</a:t>
            </a:r>
            <a:r>
              <a:rPr lang="en-US" altLang="zh-CN" sz="1400" dirty="0">
                <a:solidFill>
                  <a:srgbClr val="080577"/>
                </a:solidFill>
                <a:latin typeface="Source Code Pro"/>
              </a:rPr>
              <a:t>(int age) { </a:t>
            </a:r>
            <a:r>
              <a:rPr lang="en-US" altLang="zh-CN" sz="1400" dirty="0" err="1">
                <a:solidFill>
                  <a:srgbClr val="080577"/>
                </a:solidFill>
                <a:latin typeface="Source Code Pro"/>
              </a:rPr>
              <a:t>this.age</a:t>
            </a:r>
            <a:r>
              <a:rPr lang="en-US" altLang="zh-CN" sz="1400" dirty="0">
                <a:solidFill>
                  <a:srgbClr val="080577"/>
                </a:solidFill>
                <a:latin typeface="Source Code Pro"/>
              </a:rPr>
              <a:t> = age; }</a:t>
            </a:r>
          </a:p>
          <a:p>
            <a:pPr>
              <a:lnSpc>
                <a:spcPts val="1900"/>
              </a:lnSpc>
            </a:pPr>
            <a:r>
              <a:rPr lang="en-US" altLang="zh-CN" sz="1400" dirty="0">
                <a:solidFill>
                  <a:srgbClr val="080577"/>
                </a:solidFill>
                <a:latin typeface="Source Code Pro"/>
              </a:rPr>
              <a:t>    public String </a:t>
            </a:r>
            <a:r>
              <a:rPr lang="en-US" altLang="zh-CN" sz="1400" dirty="0" err="1">
                <a:solidFill>
                  <a:srgbClr val="080577"/>
                </a:solidFill>
                <a:latin typeface="Source Code Pro"/>
              </a:rPr>
              <a:t>toString</a:t>
            </a: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return "Student{" + "name='" + name + '\'' + ", age=" +  </a:t>
            </a:r>
          </a:p>
          <a:p>
            <a:pPr>
              <a:lnSpc>
                <a:spcPts val="1900"/>
              </a:lnSpc>
            </a:pPr>
            <a:r>
              <a:rPr lang="en-US" altLang="zh-CN" sz="1400" dirty="0">
                <a:solidFill>
                  <a:srgbClr val="080577"/>
                </a:solidFill>
                <a:latin typeface="Source Code Pro"/>
              </a:rPr>
              <a:t>               age + '}';</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a:t>
            </a:r>
          </a:p>
        </p:txBody>
      </p:sp>
      <p:pic>
        <p:nvPicPr>
          <p:cNvPr id="2" name="Picture 14" descr="问题">
            <a:extLst>
              <a:ext uri="{FF2B5EF4-FFF2-40B4-BE49-F238E27FC236}">
                <a16:creationId xmlns:a16="http://schemas.microsoft.com/office/drawing/2014/main" id="{EADE7AEE-F55E-4AED-8260-6030D8EC3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18" y="1845319"/>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4">
            <a:extLst>
              <a:ext uri="{FF2B5EF4-FFF2-40B4-BE49-F238E27FC236}">
                <a16:creationId xmlns:a16="http://schemas.microsoft.com/office/drawing/2014/main" id="{6C353BCF-0DAD-40DA-8CB6-E5404B63697F}"/>
              </a:ext>
            </a:extLst>
          </p:cNvPr>
          <p:cNvSpPr>
            <a:spLocks noChangeArrowheads="1"/>
          </p:cNvSpPr>
          <p:nvPr/>
        </p:nvSpPr>
        <p:spPr bwMode="auto">
          <a:xfrm>
            <a:off x="1691680" y="1916832"/>
            <a:ext cx="7056784" cy="467646"/>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8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对</a:t>
            </a:r>
            <a:r>
              <a:rPr lang="en-US" altLang="zh-CN" sz="2000" dirty="0">
                <a:solidFill>
                  <a:srgbClr val="00417C"/>
                </a:solidFill>
                <a:latin typeface="微软雅黑" panose="020B0503020204020204" pitchFamily="34" charset="-122"/>
                <a:ea typeface="微软雅黑" panose="020B0503020204020204" pitchFamily="34" charset="-122"/>
              </a:rPr>
              <a:t>List</a:t>
            </a:r>
            <a:r>
              <a:rPr lang="zh-CN" altLang="en-US" sz="2000" dirty="0">
                <a:solidFill>
                  <a:srgbClr val="00417C"/>
                </a:solidFill>
                <a:latin typeface="微软雅黑" panose="020B0503020204020204" pitchFamily="34" charset="-122"/>
                <a:ea typeface="微软雅黑" panose="020B0503020204020204" pitchFamily="34" charset="-122"/>
              </a:rPr>
              <a:t>集合中的元素按自定义要求进行排序。</a:t>
            </a:r>
          </a:p>
        </p:txBody>
      </p:sp>
    </p:spTree>
    <p:extLst>
      <p:ext uri="{BB962C8B-B14F-4D97-AF65-F5344CB8AC3E}">
        <p14:creationId xmlns:p14="http://schemas.microsoft.com/office/powerpoint/2010/main" val="110099591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539552" y="1849427"/>
            <a:ext cx="8568000" cy="500400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8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public class HashSetSort1 {</a:t>
            </a:r>
          </a:p>
          <a:p>
            <a:pPr>
              <a:lnSpc>
                <a:spcPts val="18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a:t>
            </a:r>
            <a:r>
              <a:rPr lang="sv-SE" altLang="zh-CN" sz="1400" dirty="0">
                <a:solidFill>
                  <a:srgbClr val="080577"/>
                </a:solidFill>
                <a:latin typeface="Source Code Pro"/>
              </a:rPr>
              <a:t>List&lt;Student&gt; list = new ArrayList&lt;&gt;();</a:t>
            </a:r>
          </a:p>
          <a:p>
            <a:pPr>
              <a:lnSpc>
                <a:spcPts val="1800"/>
              </a:lnSpc>
            </a:pPr>
            <a:r>
              <a:rPr lang="sv-SE" altLang="zh-CN" sz="1400" dirty="0">
                <a:solidFill>
                  <a:srgbClr val="080577"/>
                </a:solidFill>
                <a:latin typeface="Source Code Pro"/>
              </a:rPr>
              <a:t>        list.add(new Student("Mike", 20));</a:t>
            </a:r>
          </a:p>
          <a:p>
            <a:pPr>
              <a:lnSpc>
                <a:spcPts val="1800"/>
              </a:lnSpc>
            </a:pPr>
            <a:r>
              <a:rPr lang="sv-SE" altLang="zh-CN" sz="1400" dirty="0">
                <a:solidFill>
                  <a:srgbClr val="080577"/>
                </a:solidFill>
                <a:latin typeface="Source Code Pro"/>
              </a:rPr>
              <a:t>        list.add(new Student("Jone", 18));</a:t>
            </a:r>
          </a:p>
          <a:p>
            <a:pPr>
              <a:lnSpc>
                <a:spcPts val="1800"/>
              </a:lnSpc>
            </a:pPr>
            <a:r>
              <a:rPr lang="sv-SE" altLang="zh-CN" sz="1400" dirty="0">
                <a:solidFill>
                  <a:srgbClr val="080577"/>
                </a:solidFill>
                <a:latin typeface="Source Code Pro"/>
              </a:rPr>
              <a:t>        list.add(new Student("Tom", 19));</a:t>
            </a:r>
          </a:p>
          <a:p>
            <a:pPr>
              <a:lnSpc>
                <a:spcPts val="1800"/>
              </a:lnSpc>
            </a:pPr>
            <a:r>
              <a:rPr lang="sv-SE" altLang="zh-CN" sz="1400" dirty="0">
                <a:solidFill>
                  <a:srgbClr val="080577"/>
                </a:solidFill>
                <a:latin typeface="Source Code Pro"/>
              </a:rPr>
              <a:t>        list.add(new Student("Peter", 18));</a:t>
            </a:r>
          </a:p>
          <a:p>
            <a:pPr>
              <a:lnSpc>
                <a:spcPts val="1800"/>
              </a:lnSpc>
            </a:pPr>
            <a:r>
              <a:rPr lang="sv-SE" altLang="zh-CN" sz="1400" dirty="0">
                <a:solidFill>
                  <a:srgbClr val="080577"/>
                </a:solidFill>
                <a:latin typeface="Source Code Pro"/>
              </a:rPr>
              <a:t>        System.out.println(list);</a:t>
            </a:r>
          </a:p>
          <a:p>
            <a:pPr>
              <a:lnSpc>
                <a:spcPts val="1800"/>
              </a:lnSpc>
            </a:pPr>
            <a:r>
              <a:rPr lang="sv-SE" altLang="zh-CN" sz="1400" dirty="0">
                <a:solidFill>
                  <a:srgbClr val="080577"/>
                </a:solidFill>
                <a:latin typeface="Source Code Pro"/>
              </a:rPr>
              <a:t>        Collections.sort(list, new Comparator&lt;Student&gt;(){</a:t>
            </a:r>
          </a:p>
          <a:p>
            <a:pPr>
              <a:lnSpc>
                <a:spcPts val="1800"/>
              </a:lnSpc>
            </a:pPr>
            <a:r>
              <a:rPr lang="sv-SE" altLang="zh-CN" sz="1400" dirty="0">
                <a:solidFill>
                  <a:srgbClr val="080577"/>
                </a:solidFill>
                <a:latin typeface="Source Code Pro"/>
              </a:rPr>
              <a:t>            public int compare(Student s1, Student s2){ </a:t>
            </a:r>
          </a:p>
          <a:p>
            <a:pPr>
              <a:lnSpc>
                <a:spcPts val="1800"/>
              </a:lnSpc>
            </a:pPr>
            <a:r>
              <a:rPr lang="sv-SE" altLang="zh-CN" sz="1400" dirty="0">
                <a:solidFill>
                  <a:srgbClr val="080577"/>
                </a:solidFill>
                <a:latin typeface="Source Code Pro"/>
              </a:rPr>
              <a:t>                int result = s2.getAge() - s1.getAge();</a:t>
            </a:r>
          </a:p>
          <a:p>
            <a:pPr>
              <a:lnSpc>
                <a:spcPts val="1800"/>
              </a:lnSpc>
            </a:pPr>
            <a:r>
              <a:rPr lang="sv-SE" altLang="zh-CN" sz="1400" dirty="0">
                <a:solidFill>
                  <a:srgbClr val="080577"/>
                </a:solidFill>
                <a:latin typeface="Source Code Pro"/>
              </a:rPr>
              <a:t>                if(result == 0){</a:t>
            </a:r>
          </a:p>
          <a:p>
            <a:pPr>
              <a:lnSpc>
                <a:spcPts val="1800"/>
              </a:lnSpc>
            </a:pPr>
            <a:r>
              <a:rPr lang="sv-SE" altLang="zh-CN" sz="1400" dirty="0">
                <a:solidFill>
                  <a:srgbClr val="080577"/>
                </a:solidFill>
                <a:latin typeface="Source Code Pro"/>
              </a:rPr>
              <a:t>                    result = s2.getName().charAt(0) - s1.getName().charAt(0);</a:t>
            </a:r>
          </a:p>
          <a:p>
            <a:pPr>
              <a:lnSpc>
                <a:spcPts val="1800"/>
              </a:lnSpc>
            </a:pPr>
            <a:r>
              <a:rPr lang="sv-SE" altLang="zh-CN" sz="1400" dirty="0">
                <a:solidFill>
                  <a:srgbClr val="080577"/>
                </a:solidFill>
                <a:latin typeface="Source Code Pro"/>
              </a:rPr>
              <a:t>                }</a:t>
            </a:r>
          </a:p>
          <a:p>
            <a:pPr>
              <a:lnSpc>
                <a:spcPts val="1800"/>
              </a:lnSpc>
            </a:pPr>
            <a:r>
              <a:rPr lang="sv-SE" altLang="zh-CN" sz="1400" dirty="0">
                <a:solidFill>
                  <a:srgbClr val="080577"/>
                </a:solidFill>
                <a:latin typeface="Source Code Pro"/>
              </a:rPr>
              <a:t>                return result;</a:t>
            </a:r>
          </a:p>
          <a:p>
            <a:pPr>
              <a:lnSpc>
                <a:spcPts val="1800"/>
              </a:lnSpc>
            </a:pPr>
            <a:r>
              <a:rPr lang="sv-SE" altLang="zh-CN" sz="1400" dirty="0">
                <a:solidFill>
                  <a:srgbClr val="080577"/>
                </a:solidFill>
                <a:latin typeface="Source Code Pro"/>
              </a:rPr>
              <a:t>            }</a:t>
            </a:r>
          </a:p>
          <a:p>
            <a:pPr>
              <a:lnSpc>
                <a:spcPts val="1800"/>
              </a:lnSpc>
            </a:pPr>
            <a:r>
              <a:rPr lang="sv-SE" altLang="zh-CN" sz="1400" dirty="0">
                <a:solidFill>
                  <a:srgbClr val="080577"/>
                </a:solidFill>
                <a:latin typeface="Source Code Pro"/>
              </a:rPr>
              <a:t>        });</a:t>
            </a:r>
          </a:p>
          <a:p>
            <a:pPr>
              <a:lnSpc>
                <a:spcPts val="1800"/>
              </a:lnSpc>
            </a:pPr>
            <a:r>
              <a:rPr lang="sv-SE" altLang="zh-CN" sz="1400" dirty="0">
                <a:solidFill>
                  <a:srgbClr val="080577"/>
                </a:solidFill>
                <a:latin typeface="Source Code Pro"/>
              </a:rPr>
              <a:t>        System.out.println("Sort by age descending: " + list);</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a:t>
            </a:r>
          </a:p>
        </p:txBody>
      </p:sp>
      <p:sp>
        <p:nvSpPr>
          <p:cNvPr id="4" name="矩形 3">
            <a:extLst>
              <a:ext uri="{FF2B5EF4-FFF2-40B4-BE49-F238E27FC236}">
                <a16:creationId xmlns:a16="http://schemas.microsoft.com/office/drawing/2014/main" id="{1CB6D959-AB87-4156-8D1C-B56A2F8226E4}"/>
              </a:ext>
            </a:extLst>
          </p:cNvPr>
          <p:cNvSpPr/>
          <p:nvPr/>
        </p:nvSpPr>
        <p:spPr>
          <a:xfrm>
            <a:off x="1475656" y="4064715"/>
            <a:ext cx="7416824"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utoShape 21">
            <a:extLst>
              <a:ext uri="{FF2B5EF4-FFF2-40B4-BE49-F238E27FC236}">
                <a16:creationId xmlns:a16="http://schemas.microsoft.com/office/drawing/2014/main" id="{3D39F529-91BA-4D27-85AF-8639686E1DEB}"/>
              </a:ext>
            </a:extLst>
          </p:cNvPr>
          <p:cNvSpPr>
            <a:spLocks noChangeArrowheads="1"/>
          </p:cNvSpPr>
          <p:nvPr/>
        </p:nvSpPr>
        <p:spPr bwMode="auto">
          <a:xfrm>
            <a:off x="4744152" y="2517046"/>
            <a:ext cx="4355976" cy="1076891"/>
          </a:xfrm>
          <a:prstGeom prst="wedgeRoundRectCallout">
            <a:avLst>
              <a:gd name="adj1" fmla="val -40761"/>
              <a:gd name="adj2" fmla="val 91214"/>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nSpc>
                <a:spcPts val="2400"/>
              </a:lnSpc>
            </a:pPr>
            <a:r>
              <a:rPr lang="zh-CN" altLang="en-US" b="1" dirty="0">
                <a:latin typeface="仿宋" panose="02010609060101010101" pitchFamily="49" charset="-122"/>
                <a:ea typeface="仿宋" panose="02010609060101010101" pitchFamily="49" charset="-122"/>
              </a:rPr>
              <a:t>使用</a:t>
            </a:r>
            <a:r>
              <a:rPr lang="en-US" altLang="zh-CN" b="1" dirty="0">
                <a:latin typeface="仿宋" panose="02010609060101010101" pitchFamily="49" charset="-122"/>
                <a:ea typeface="仿宋" panose="02010609060101010101" pitchFamily="49" charset="-122"/>
              </a:rPr>
              <a:t>sort</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List </a:t>
            </a:r>
            <a:r>
              <a:rPr lang="en-US" altLang="zh-CN" b="1" dirty="0" err="1">
                <a:latin typeface="仿宋" panose="02010609060101010101" pitchFamily="49" charset="-122"/>
                <a:ea typeface="仿宋" panose="02010609060101010101" pitchFamily="49" charset="-122"/>
              </a:rPr>
              <a:t>list</a:t>
            </a:r>
            <a:r>
              <a:rPr lang="en-US" altLang="zh-CN" b="1" dirty="0">
                <a:latin typeface="仿宋" panose="02010609060101010101" pitchFamily="49" charset="-122"/>
                <a:ea typeface="仿宋" panose="02010609060101010101" pitchFamily="49" charset="-122"/>
              </a:rPr>
              <a:t>, Comparator c</a:t>
            </a:r>
            <a:r>
              <a:rPr lang="zh-CN" altLang="en-US" b="1" dirty="0">
                <a:latin typeface="仿宋" panose="02010609060101010101" pitchFamily="49" charset="-122"/>
                <a:ea typeface="仿宋" panose="02010609060101010101" pitchFamily="49" charset="-122"/>
              </a:rPr>
              <a:t>），并重写比较器</a:t>
            </a:r>
            <a:r>
              <a:rPr lang="en-US" altLang="zh-CN" b="1" dirty="0">
                <a:latin typeface="仿宋" panose="02010609060101010101" pitchFamily="49" charset="-122"/>
                <a:ea typeface="仿宋" panose="02010609060101010101" pitchFamily="49" charset="-122"/>
              </a:rPr>
              <a:t>compare()</a:t>
            </a:r>
            <a:r>
              <a:rPr lang="zh-CN" altLang="en-US" b="1" dirty="0">
                <a:latin typeface="仿宋" panose="02010609060101010101" pitchFamily="49" charset="-122"/>
                <a:ea typeface="仿宋" panose="02010609060101010101" pitchFamily="49" charset="-122"/>
              </a:rPr>
              <a:t>方法，实现自定义排序功能。</a:t>
            </a:r>
          </a:p>
        </p:txBody>
      </p:sp>
      <p:pic>
        <p:nvPicPr>
          <p:cNvPr id="8" name="图片 7">
            <a:extLst>
              <a:ext uri="{FF2B5EF4-FFF2-40B4-BE49-F238E27FC236}">
                <a16:creationId xmlns:a16="http://schemas.microsoft.com/office/drawing/2014/main" id="{9EB3B8DA-FE3A-4BDA-9E1E-7CE7C092C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786" y="5085184"/>
            <a:ext cx="7617662" cy="1699159"/>
          </a:xfrm>
          <a:prstGeom prst="rect">
            <a:avLst/>
          </a:prstGeom>
        </p:spPr>
      </p:pic>
      <p:sp>
        <p:nvSpPr>
          <p:cNvPr id="18" name="思想气泡: 云 17">
            <a:extLst>
              <a:ext uri="{FF2B5EF4-FFF2-40B4-BE49-F238E27FC236}">
                <a16:creationId xmlns:a16="http://schemas.microsoft.com/office/drawing/2014/main" id="{7DE1A1F4-99F6-49CE-92F0-CDF0C9EF4732}"/>
              </a:ext>
            </a:extLst>
          </p:cNvPr>
          <p:cNvSpPr/>
          <p:nvPr/>
        </p:nvSpPr>
        <p:spPr>
          <a:xfrm>
            <a:off x="6228185" y="673714"/>
            <a:ext cx="2160240" cy="1214720"/>
          </a:xfrm>
          <a:prstGeom prst="cloudCallout">
            <a:avLst>
              <a:gd name="adj1" fmla="val -23152"/>
              <a:gd name="adj2" fmla="val 910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实现升序？</a:t>
            </a:r>
          </a:p>
        </p:txBody>
      </p:sp>
    </p:spTree>
    <p:extLst>
      <p:ext uri="{BB962C8B-B14F-4D97-AF65-F5344CB8AC3E}">
        <p14:creationId xmlns:p14="http://schemas.microsoft.com/office/powerpoint/2010/main" val="189553834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5"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393447"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12.1</a:t>
            </a:r>
            <a:r>
              <a:rPr lang="zh-CN" altLang="en-US" sz="3600" b="1" dirty="0">
                <a:solidFill>
                  <a:srgbClr val="00417C"/>
                </a:solidFill>
                <a:latin typeface="微软雅黑" pitchFamily="34" charset="-122"/>
                <a:ea typeface="微软雅黑" pitchFamily="34" charset="-122"/>
              </a:rPr>
              <a:t> 认识</a:t>
            </a:r>
            <a:r>
              <a:rPr lang="en-US" altLang="zh-CN" sz="3600" b="1" dirty="0">
                <a:solidFill>
                  <a:srgbClr val="00417C"/>
                </a:solidFill>
                <a:latin typeface="微软雅黑" pitchFamily="34" charset="-122"/>
                <a:ea typeface="微软雅黑" pitchFamily="34" charset="-122"/>
              </a:rPr>
              <a:t>JAVA</a:t>
            </a:r>
            <a:r>
              <a:rPr lang="zh-CN" altLang="en-US" sz="3600" b="1" dirty="0">
                <a:solidFill>
                  <a:srgbClr val="00417C"/>
                </a:solidFill>
                <a:latin typeface="微软雅黑" pitchFamily="34" charset="-122"/>
                <a:ea typeface="微软雅黑" pitchFamily="34" charset="-122"/>
              </a:rPr>
              <a:t>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B6002C13-ED58-4EA6-8BCE-7D72768D37DF}"/>
              </a:ext>
            </a:extLst>
          </p:cNvPr>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一、为什么需要集合？</a:t>
            </a:r>
          </a:p>
        </p:txBody>
      </p:sp>
      <p:sp>
        <p:nvSpPr>
          <p:cNvPr id="4" name="文本框 3">
            <a:extLst>
              <a:ext uri="{FF2B5EF4-FFF2-40B4-BE49-F238E27FC236}">
                <a16:creationId xmlns:a16="http://schemas.microsoft.com/office/drawing/2014/main" id="{911702A5-1412-439F-91E3-5BA1D5B77E30}"/>
              </a:ext>
            </a:extLst>
          </p:cNvPr>
          <p:cNvSpPr txBox="1"/>
          <p:nvPr/>
        </p:nvSpPr>
        <p:spPr>
          <a:xfrm>
            <a:off x="899592" y="3813371"/>
            <a:ext cx="7776864" cy="1919885"/>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数组的局限性</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400" dirty="0">
                <a:solidFill>
                  <a:srgbClr val="00417C"/>
                </a:solidFill>
                <a:latin typeface="微软雅黑" panose="020B0503020204020204" pitchFamily="34" charset="-122"/>
                <a:ea typeface="微软雅黑" panose="020B0503020204020204" pitchFamily="34" charset="-122"/>
              </a:rPr>
              <a:t> 数组长度是固定的</a:t>
            </a:r>
            <a:r>
              <a:rPr lang="en-US" altLang="zh-CN" sz="2400" dirty="0">
                <a:solidFill>
                  <a:srgbClr val="00417C"/>
                </a:solidFill>
                <a:latin typeface="微软雅黑" panose="020B0503020204020204" pitchFamily="34" charset="-122"/>
                <a:ea typeface="微软雅黑" panose="020B0503020204020204" pitchFamily="34" charset="-122"/>
              </a:rPr>
              <a:t>;</a:t>
            </a:r>
          </a:p>
          <a:p>
            <a:pPr marL="342900" indent="15875">
              <a:lnSpc>
                <a:spcPct val="150000"/>
              </a:lnSpc>
              <a:spcAft>
                <a:spcPts val="600"/>
              </a:spcAft>
              <a:buFont typeface="Wingdings" panose="05000000000000000000" pitchFamily="2" charset="2"/>
              <a:buChar char="l"/>
            </a:pPr>
            <a:r>
              <a:rPr lang="en-US" altLang="zh-CN" sz="2400" dirty="0">
                <a:solidFill>
                  <a:srgbClr val="00417C"/>
                </a:solidFill>
                <a:latin typeface="微软雅黑" panose="020B0503020204020204" pitchFamily="34" charset="-122"/>
                <a:ea typeface="微软雅黑" panose="020B0503020204020204" pitchFamily="34" charset="-122"/>
              </a:rPr>
              <a:t> </a:t>
            </a:r>
            <a:r>
              <a:rPr lang="zh-CN" altLang="en-US" sz="2400" dirty="0">
                <a:solidFill>
                  <a:srgbClr val="00417C"/>
                </a:solidFill>
                <a:latin typeface="微软雅黑" panose="020B0503020204020204" pitchFamily="34" charset="-122"/>
                <a:ea typeface="微软雅黑" panose="020B0503020204020204" pitchFamily="34" charset="-122"/>
              </a:rPr>
              <a:t>数组只能存放同一类型的数据。</a:t>
            </a:r>
            <a:endParaRPr lang="en-US" altLang="zh-CN" sz="2400" dirty="0">
              <a:solidFill>
                <a:srgbClr val="00417C"/>
              </a:solidFill>
              <a:latin typeface="微软雅黑" panose="020B0503020204020204" pitchFamily="34" charset="-122"/>
              <a:ea typeface="微软雅黑" panose="020B0503020204020204" pitchFamily="34" charset="-122"/>
            </a:endParaRPr>
          </a:p>
        </p:txBody>
      </p:sp>
      <p:pic>
        <p:nvPicPr>
          <p:cNvPr id="5" name="Picture 14" descr="问题">
            <a:extLst>
              <a:ext uri="{FF2B5EF4-FFF2-40B4-BE49-F238E27FC236}">
                <a16:creationId xmlns:a16="http://schemas.microsoft.com/office/drawing/2014/main" id="{E08D7E31-2018-4EB5-8DB7-BA0E2E533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8" y="2013171"/>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4">
            <a:extLst>
              <a:ext uri="{FF2B5EF4-FFF2-40B4-BE49-F238E27FC236}">
                <a16:creationId xmlns:a16="http://schemas.microsoft.com/office/drawing/2014/main" id="{171244BF-897F-44AB-8A63-553160F9BC94}"/>
              </a:ext>
            </a:extLst>
          </p:cNvPr>
          <p:cNvSpPr>
            <a:spLocks noChangeArrowheads="1"/>
          </p:cNvSpPr>
          <p:nvPr/>
        </p:nvSpPr>
        <p:spPr bwMode="auto">
          <a:xfrm>
            <a:off x="1691680" y="2010739"/>
            <a:ext cx="7056784" cy="1418261"/>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32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程序通常要到运行时才能确定需要创建或存放的数据元素数量和类型。如何根据需要动态地创建和存储任意数量、任意类型的数据对象？</a:t>
            </a:r>
          </a:p>
        </p:txBody>
      </p:sp>
    </p:spTree>
    <p:extLst>
      <p:ext uri="{BB962C8B-B14F-4D97-AF65-F5344CB8AC3E}">
        <p14:creationId xmlns:p14="http://schemas.microsoft.com/office/powerpoint/2010/main" val="221314156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539552" y="1849427"/>
            <a:ext cx="8424936" cy="3452574"/>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800"/>
              </a:lnSpc>
            </a:pPr>
            <a:r>
              <a:rPr lang="en-US" altLang="zh-CN" sz="1500" dirty="0">
                <a:solidFill>
                  <a:srgbClr val="080577"/>
                </a:solidFill>
                <a:latin typeface="Source Code Pro"/>
              </a:rPr>
              <a:t>import </a:t>
            </a:r>
            <a:r>
              <a:rPr lang="en-US" altLang="zh-CN" sz="1500" dirty="0" err="1">
                <a:solidFill>
                  <a:srgbClr val="080577"/>
                </a:solidFill>
                <a:latin typeface="Source Code Pro"/>
              </a:rPr>
              <a:t>java.util</a:t>
            </a:r>
            <a:r>
              <a:rPr lang="en-US" altLang="zh-CN" sz="1500" dirty="0">
                <a:solidFill>
                  <a:srgbClr val="080577"/>
                </a:solidFill>
                <a:latin typeface="Source Code Pro"/>
              </a:rPr>
              <a:t>.*;</a:t>
            </a:r>
          </a:p>
          <a:p>
            <a:pPr>
              <a:lnSpc>
                <a:spcPts val="1800"/>
              </a:lnSpc>
            </a:pPr>
            <a:r>
              <a:rPr lang="en-US" altLang="zh-CN" sz="1500" dirty="0">
                <a:solidFill>
                  <a:srgbClr val="080577"/>
                </a:solidFill>
                <a:latin typeface="Source Code Pro"/>
              </a:rPr>
              <a:t>public class HashSetSort1 {</a:t>
            </a:r>
          </a:p>
          <a:p>
            <a:pPr>
              <a:lnSpc>
                <a:spcPts val="1800"/>
              </a:lnSpc>
            </a:pPr>
            <a:r>
              <a:rPr lang="en-US" altLang="zh-CN" sz="1500" dirty="0">
                <a:solidFill>
                  <a:srgbClr val="080577"/>
                </a:solidFill>
                <a:latin typeface="Source Code Pro"/>
              </a:rPr>
              <a:t>    public static void main(String[] </a:t>
            </a:r>
            <a:r>
              <a:rPr lang="en-US" altLang="zh-CN" sz="1500" dirty="0" err="1">
                <a:solidFill>
                  <a:srgbClr val="080577"/>
                </a:solidFill>
                <a:latin typeface="Source Code Pro"/>
              </a:rPr>
              <a:t>args</a:t>
            </a:r>
            <a:r>
              <a:rPr lang="en-US" altLang="zh-CN" sz="1500" dirty="0">
                <a:solidFill>
                  <a:srgbClr val="080577"/>
                </a:solidFill>
                <a:latin typeface="Source Code Pro"/>
              </a:rPr>
              <a:t>) {  </a:t>
            </a:r>
          </a:p>
          <a:p>
            <a:pPr>
              <a:lnSpc>
                <a:spcPts val="1800"/>
              </a:lnSpc>
            </a:pPr>
            <a:r>
              <a:rPr lang="en-US" altLang="zh-CN" sz="1500" dirty="0">
                <a:solidFill>
                  <a:srgbClr val="080577"/>
                </a:solidFill>
                <a:latin typeface="Source Code Pro"/>
              </a:rPr>
              <a:t>        </a:t>
            </a:r>
            <a:r>
              <a:rPr lang="sv-SE" altLang="zh-CN" sz="1500" dirty="0">
                <a:solidFill>
                  <a:srgbClr val="080577"/>
                </a:solidFill>
                <a:latin typeface="Source Code Pro"/>
              </a:rPr>
              <a:t>List&lt;Student&gt; list = new ArrayList&lt;&gt;();</a:t>
            </a:r>
          </a:p>
          <a:p>
            <a:pPr>
              <a:lnSpc>
                <a:spcPts val="1800"/>
              </a:lnSpc>
            </a:pPr>
            <a:r>
              <a:rPr lang="sv-SE" altLang="zh-CN" sz="1500" dirty="0">
                <a:solidFill>
                  <a:srgbClr val="080577"/>
                </a:solidFill>
                <a:latin typeface="Source Code Pro"/>
              </a:rPr>
              <a:t>        list.add(new Student("Mike", 20));</a:t>
            </a:r>
          </a:p>
          <a:p>
            <a:pPr>
              <a:lnSpc>
                <a:spcPts val="1800"/>
              </a:lnSpc>
            </a:pPr>
            <a:r>
              <a:rPr lang="sv-SE" altLang="zh-CN" sz="1500" dirty="0">
                <a:solidFill>
                  <a:srgbClr val="080577"/>
                </a:solidFill>
                <a:latin typeface="Source Code Pro"/>
              </a:rPr>
              <a:t>        list.add(new Student("Jone", 18));</a:t>
            </a:r>
          </a:p>
          <a:p>
            <a:pPr>
              <a:lnSpc>
                <a:spcPts val="1800"/>
              </a:lnSpc>
            </a:pPr>
            <a:r>
              <a:rPr lang="sv-SE" altLang="zh-CN" sz="1500" dirty="0">
                <a:solidFill>
                  <a:srgbClr val="080577"/>
                </a:solidFill>
                <a:latin typeface="Source Code Pro"/>
              </a:rPr>
              <a:t>        list.add(new Student("Tom", 19));</a:t>
            </a:r>
          </a:p>
          <a:p>
            <a:pPr>
              <a:lnSpc>
                <a:spcPts val="1800"/>
              </a:lnSpc>
            </a:pPr>
            <a:r>
              <a:rPr lang="sv-SE" altLang="zh-CN" sz="1500" dirty="0">
                <a:solidFill>
                  <a:srgbClr val="080577"/>
                </a:solidFill>
                <a:latin typeface="Source Code Pro"/>
              </a:rPr>
              <a:t>        list.add(new Student("Peter", 18));</a:t>
            </a:r>
          </a:p>
          <a:p>
            <a:pPr>
              <a:lnSpc>
                <a:spcPts val="1800"/>
              </a:lnSpc>
            </a:pPr>
            <a:r>
              <a:rPr lang="sv-SE" altLang="zh-CN" sz="1500" dirty="0">
                <a:solidFill>
                  <a:srgbClr val="080577"/>
                </a:solidFill>
                <a:latin typeface="Source Code Pro"/>
              </a:rPr>
              <a:t>        System.out.println(list);</a:t>
            </a:r>
          </a:p>
          <a:p>
            <a:pPr>
              <a:lnSpc>
                <a:spcPts val="1800"/>
              </a:lnSpc>
            </a:pPr>
            <a:r>
              <a:rPr lang="sv-SE" altLang="zh-CN" sz="1500" dirty="0">
                <a:solidFill>
                  <a:srgbClr val="080577"/>
                </a:solidFill>
                <a:latin typeface="Source Code Pro"/>
              </a:rPr>
              <a:t>        Collections.sort(list);</a:t>
            </a:r>
          </a:p>
          <a:p>
            <a:pPr>
              <a:lnSpc>
                <a:spcPts val="1800"/>
              </a:lnSpc>
            </a:pPr>
            <a:r>
              <a:rPr lang="sv-SE" altLang="zh-CN" sz="1500" dirty="0">
                <a:solidFill>
                  <a:srgbClr val="080577"/>
                </a:solidFill>
                <a:latin typeface="Source Code Pro"/>
              </a:rPr>
              <a:t>        Collections.reverse(list);</a:t>
            </a:r>
          </a:p>
          <a:p>
            <a:pPr>
              <a:lnSpc>
                <a:spcPts val="1800"/>
              </a:lnSpc>
            </a:pPr>
            <a:r>
              <a:rPr lang="sv-SE" altLang="zh-CN" sz="1500" dirty="0">
                <a:solidFill>
                  <a:srgbClr val="080577"/>
                </a:solidFill>
                <a:latin typeface="Source Code Pro"/>
              </a:rPr>
              <a:t>        System.out.println("Sort by age descending: " + list);</a:t>
            </a:r>
          </a:p>
          <a:p>
            <a:pPr>
              <a:lnSpc>
                <a:spcPts val="1800"/>
              </a:lnSpc>
            </a:pPr>
            <a:r>
              <a:rPr lang="en-US" altLang="zh-CN" sz="1500" dirty="0">
                <a:solidFill>
                  <a:srgbClr val="080577"/>
                </a:solidFill>
                <a:latin typeface="Source Code Pro"/>
              </a:rPr>
              <a:t>    }</a:t>
            </a:r>
          </a:p>
          <a:p>
            <a:pPr>
              <a:lnSpc>
                <a:spcPts val="1800"/>
              </a:lnSpc>
            </a:pPr>
            <a:r>
              <a:rPr lang="en-US" altLang="zh-CN" sz="1500" dirty="0">
                <a:solidFill>
                  <a:srgbClr val="080577"/>
                </a:solidFill>
                <a:latin typeface="Source Code Pro"/>
              </a:rPr>
              <a:t>} </a:t>
            </a:r>
          </a:p>
        </p:txBody>
      </p:sp>
      <p:sp>
        <p:nvSpPr>
          <p:cNvPr id="4" name="矩形 3">
            <a:extLst>
              <a:ext uri="{FF2B5EF4-FFF2-40B4-BE49-F238E27FC236}">
                <a16:creationId xmlns:a16="http://schemas.microsoft.com/office/drawing/2014/main" id="{1CB6D959-AB87-4156-8D1C-B56A2F8226E4}"/>
              </a:ext>
            </a:extLst>
          </p:cNvPr>
          <p:cNvSpPr/>
          <p:nvPr/>
        </p:nvSpPr>
        <p:spPr>
          <a:xfrm>
            <a:off x="1475656" y="4039315"/>
            <a:ext cx="3096000" cy="444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utoShape 21">
            <a:extLst>
              <a:ext uri="{FF2B5EF4-FFF2-40B4-BE49-F238E27FC236}">
                <a16:creationId xmlns:a16="http://schemas.microsoft.com/office/drawing/2014/main" id="{3D39F529-91BA-4D27-85AF-8639686E1DEB}"/>
              </a:ext>
            </a:extLst>
          </p:cNvPr>
          <p:cNvSpPr>
            <a:spLocks noChangeArrowheads="1"/>
          </p:cNvSpPr>
          <p:nvPr/>
        </p:nvSpPr>
        <p:spPr bwMode="auto">
          <a:xfrm>
            <a:off x="3672408" y="4918307"/>
            <a:ext cx="3240000" cy="1081644"/>
          </a:xfrm>
          <a:prstGeom prst="wedgeRoundRectCallout">
            <a:avLst>
              <a:gd name="adj1" fmla="val -46249"/>
              <a:gd name="adj2" fmla="val -8960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nSpc>
                <a:spcPts val="2400"/>
              </a:lnSpc>
            </a:pPr>
            <a:r>
              <a:rPr lang="zh-CN" altLang="en-US" b="1" dirty="0">
                <a:latin typeface="仿宋" panose="02010609060101010101" pitchFamily="49" charset="-122"/>
                <a:ea typeface="仿宋" panose="02010609060101010101" pitchFamily="49" charset="-122"/>
              </a:rPr>
              <a:t>编译不能通过！！</a:t>
            </a:r>
            <a:endParaRPr lang="en-US" altLang="zh-CN" b="1" dirty="0">
              <a:latin typeface="仿宋" panose="02010609060101010101" pitchFamily="49" charset="-122"/>
              <a:ea typeface="仿宋" panose="02010609060101010101" pitchFamily="49" charset="-122"/>
            </a:endParaRPr>
          </a:p>
          <a:p>
            <a:pPr>
              <a:lnSpc>
                <a:spcPts val="2400"/>
              </a:lnSpc>
            </a:pPr>
            <a:r>
              <a:rPr lang="en-US" altLang="zh-CN" b="1" dirty="0">
                <a:latin typeface="仿宋" panose="02010609060101010101" pitchFamily="49" charset="-122"/>
                <a:ea typeface="仿宋" panose="02010609060101010101" pitchFamily="49" charset="-122"/>
              </a:rPr>
              <a:t>sort</a:t>
            </a:r>
            <a:r>
              <a:rPr lang="zh-CN" altLang="en-US" b="1" dirty="0">
                <a:latin typeface="仿宋" panose="02010609060101010101" pitchFamily="49" charset="-122"/>
                <a:ea typeface="仿宋" panose="02010609060101010101" pitchFamily="49" charset="-122"/>
              </a:rPr>
              <a:t>方法要求列表中所有元素必须实现</a:t>
            </a:r>
            <a:r>
              <a:rPr lang="en-US" altLang="zh-CN" b="1" dirty="0">
                <a:latin typeface="仿宋" panose="02010609060101010101" pitchFamily="49" charset="-122"/>
                <a:ea typeface="仿宋" panose="02010609060101010101" pitchFamily="49" charset="-122"/>
              </a:rPr>
              <a:t>Comparable</a:t>
            </a:r>
            <a:r>
              <a:rPr lang="zh-CN" altLang="en-US" b="1" dirty="0">
                <a:latin typeface="仿宋" panose="02010609060101010101" pitchFamily="49" charset="-122"/>
                <a:ea typeface="仿宋" panose="02010609060101010101" pitchFamily="49" charset="-122"/>
              </a:rPr>
              <a:t>接口！</a:t>
            </a:r>
          </a:p>
        </p:txBody>
      </p:sp>
      <p:sp>
        <p:nvSpPr>
          <p:cNvPr id="18" name="思想气泡: 云 17">
            <a:extLst>
              <a:ext uri="{FF2B5EF4-FFF2-40B4-BE49-F238E27FC236}">
                <a16:creationId xmlns:a16="http://schemas.microsoft.com/office/drawing/2014/main" id="{7DE1A1F4-99F6-49CE-92F0-CDF0C9EF4732}"/>
              </a:ext>
            </a:extLst>
          </p:cNvPr>
          <p:cNvSpPr/>
          <p:nvPr/>
        </p:nvSpPr>
        <p:spPr>
          <a:xfrm>
            <a:off x="5308023" y="2571645"/>
            <a:ext cx="2771801" cy="1214720"/>
          </a:xfrm>
          <a:prstGeom prst="cloudCallout">
            <a:avLst>
              <a:gd name="adj1" fmla="val -73094"/>
              <a:gd name="adj2" fmla="val 85786"/>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solidFill>
                  <a:schemeClr val="tx1"/>
                </a:solidFill>
                <a:latin typeface="华文仿宋" panose="02010600040101010101" pitchFamily="2" charset="-122"/>
                <a:ea typeface="华文仿宋" panose="02010600040101010101" pitchFamily="2" charset="-122"/>
              </a:rPr>
              <a:t>能否实现降序？</a:t>
            </a:r>
          </a:p>
        </p:txBody>
      </p:sp>
    </p:spTree>
    <p:extLst>
      <p:ext uri="{BB962C8B-B14F-4D97-AF65-F5344CB8AC3E}">
        <p14:creationId xmlns:p14="http://schemas.microsoft.com/office/powerpoint/2010/main" val="17553320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5" grpId="0" animBg="1"/>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69705"/>
            <a:ext cx="7416824" cy="4411623"/>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800"/>
              </a:lnSpc>
            </a:pPr>
            <a:r>
              <a:rPr lang="en-US" altLang="zh-CN" sz="1400" dirty="0">
                <a:solidFill>
                  <a:srgbClr val="080577"/>
                </a:solidFill>
                <a:latin typeface="Source Code Pro"/>
              </a:rPr>
              <a:t>class Student implements Comparable&lt;Student&gt;{</a:t>
            </a:r>
          </a:p>
          <a:p>
            <a:pPr>
              <a:lnSpc>
                <a:spcPts val="1800"/>
              </a:lnSpc>
            </a:pPr>
            <a:r>
              <a:rPr lang="en-US" altLang="zh-CN" sz="1400" dirty="0">
                <a:solidFill>
                  <a:srgbClr val="080577"/>
                </a:solidFill>
                <a:latin typeface="Source Code Pro"/>
              </a:rPr>
              <a:t>    private String name;</a:t>
            </a:r>
          </a:p>
          <a:p>
            <a:pPr>
              <a:lnSpc>
                <a:spcPts val="1800"/>
              </a:lnSpc>
            </a:pPr>
            <a:r>
              <a:rPr lang="en-US" altLang="zh-CN" sz="1400" dirty="0">
                <a:solidFill>
                  <a:srgbClr val="080577"/>
                </a:solidFill>
                <a:latin typeface="Source Code Pro"/>
              </a:rPr>
              <a:t>    private int age;</a:t>
            </a:r>
          </a:p>
          <a:p>
            <a:pPr>
              <a:lnSpc>
                <a:spcPts val="1800"/>
              </a:lnSpc>
            </a:pPr>
            <a:r>
              <a:rPr lang="en-US" altLang="zh-CN" sz="1400" dirty="0">
                <a:solidFill>
                  <a:srgbClr val="080577"/>
                </a:solidFill>
                <a:latin typeface="Source Code Pro"/>
              </a:rPr>
              <a:t>    public Student(String name, int age) {</a:t>
            </a:r>
          </a:p>
          <a:p>
            <a:pPr>
              <a:lnSpc>
                <a:spcPts val="1800"/>
              </a:lnSpc>
            </a:pPr>
            <a:r>
              <a:rPr lang="en-US" altLang="zh-CN" sz="1400" dirty="0">
                <a:solidFill>
                  <a:srgbClr val="080577"/>
                </a:solidFill>
                <a:latin typeface="Source Code Pro"/>
              </a:rPr>
              <a:t>        this.name = name;</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this.age</a:t>
            </a:r>
            <a:r>
              <a:rPr lang="en-US" altLang="zh-CN" sz="1400" dirty="0">
                <a:solidFill>
                  <a:srgbClr val="080577"/>
                </a:solidFill>
                <a:latin typeface="Source Code Pro"/>
              </a:rPr>
              <a:t> = age;</a:t>
            </a:r>
          </a:p>
          <a:p>
            <a:pPr>
              <a:lnSpc>
                <a:spcPts val="1800"/>
              </a:lnSpc>
            </a:pPr>
            <a:r>
              <a:rPr lang="en-US" altLang="zh-CN" sz="1400" dirty="0">
                <a:solidFill>
                  <a:srgbClr val="080577"/>
                </a:solidFill>
                <a:latin typeface="Source Code Pro"/>
              </a:rPr>
              <a:t>    }</a:t>
            </a:r>
          </a:p>
          <a:p>
            <a:pPr>
              <a:lnSpc>
                <a:spcPts val="1800"/>
              </a:lnSpc>
            </a:pPr>
            <a:endParaRPr lang="en-US" altLang="zh-CN" sz="1400" dirty="0">
              <a:solidFill>
                <a:srgbClr val="080577"/>
              </a:solidFill>
              <a:latin typeface="Source Code Pro"/>
            </a:endParaRPr>
          </a:p>
          <a:p>
            <a:pPr>
              <a:lnSpc>
                <a:spcPts val="1800"/>
              </a:lnSpc>
            </a:pPr>
            <a:r>
              <a:rPr lang="en-US" altLang="zh-CN" sz="1400" dirty="0">
                <a:solidFill>
                  <a:srgbClr val="080577"/>
                </a:solidFill>
                <a:latin typeface="Source Code Pro"/>
              </a:rPr>
              <a:t>    ... ...</a:t>
            </a:r>
          </a:p>
          <a:p>
            <a:pPr>
              <a:lnSpc>
                <a:spcPts val="1800"/>
              </a:lnSpc>
            </a:pPr>
            <a:endParaRPr lang="en-US" altLang="zh-CN" sz="1400" dirty="0">
              <a:solidFill>
                <a:srgbClr val="080577"/>
              </a:solidFill>
              <a:latin typeface="Source Code Pro"/>
            </a:endParaRPr>
          </a:p>
          <a:p>
            <a:pPr>
              <a:lnSpc>
                <a:spcPts val="1800"/>
              </a:lnSpc>
            </a:pPr>
            <a:r>
              <a:rPr lang="en-US" altLang="zh-CN" sz="1400" dirty="0">
                <a:solidFill>
                  <a:srgbClr val="080577"/>
                </a:solidFill>
                <a:latin typeface="Source Code Pro"/>
              </a:rPr>
              <a:t>    @Override</a:t>
            </a:r>
          </a:p>
          <a:p>
            <a:pPr>
              <a:lnSpc>
                <a:spcPts val="1800"/>
              </a:lnSpc>
            </a:pPr>
            <a:r>
              <a:rPr lang="en-US" altLang="zh-CN" sz="1400" dirty="0">
                <a:solidFill>
                  <a:srgbClr val="080577"/>
                </a:solidFill>
                <a:latin typeface="Source Code Pro"/>
              </a:rPr>
              <a:t>    public int </a:t>
            </a:r>
            <a:r>
              <a:rPr lang="en-US" altLang="zh-CN" sz="1400" dirty="0" err="1">
                <a:solidFill>
                  <a:srgbClr val="080577"/>
                </a:solidFill>
                <a:latin typeface="Source Code Pro"/>
              </a:rPr>
              <a:t>compareTo</a:t>
            </a:r>
            <a:r>
              <a:rPr lang="en-US" altLang="zh-CN" sz="1400" dirty="0">
                <a:solidFill>
                  <a:srgbClr val="080577"/>
                </a:solidFill>
                <a:latin typeface="Source Code Pro"/>
              </a:rPr>
              <a:t>(Student </a:t>
            </a:r>
            <a:r>
              <a:rPr lang="en-US" altLang="zh-CN" sz="1400" dirty="0" err="1">
                <a:solidFill>
                  <a:srgbClr val="080577"/>
                </a:solidFill>
                <a:latin typeface="Source Code Pro"/>
              </a:rPr>
              <a:t>stu</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if(</a:t>
            </a:r>
            <a:r>
              <a:rPr lang="en-US" altLang="zh-CN" sz="1400" dirty="0" err="1">
                <a:solidFill>
                  <a:srgbClr val="080577"/>
                </a:solidFill>
                <a:latin typeface="Source Code Pro"/>
              </a:rPr>
              <a:t>this.age</a:t>
            </a:r>
            <a:r>
              <a:rPr lang="en-US" altLang="zh-CN" sz="1400" dirty="0">
                <a:solidFill>
                  <a:srgbClr val="080577"/>
                </a:solidFill>
                <a:latin typeface="Source Code Pro"/>
              </a:rPr>
              <a:t> &lt; </a:t>
            </a:r>
            <a:r>
              <a:rPr lang="en-US" altLang="zh-CN" sz="1400" dirty="0" err="1">
                <a:solidFill>
                  <a:srgbClr val="080577"/>
                </a:solidFill>
                <a:latin typeface="Source Code Pro"/>
              </a:rPr>
              <a:t>stu.age</a:t>
            </a:r>
            <a:r>
              <a:rPr lang="en-US" altLang="zh-CN" sz="1400" dirty="0">
                <a:solidFill>
                  <a:srgbClr val="080577"/>
                </a:solidFill>
                <a:latin typeface="Source Code Pro"/>
              </a:rPr>
              <a:t>)  return -1;</a:t>
            </a:r>
          </a:p>
          <a:p>
            <a:pPr>
              <a:lnSpc>
                <a:spcPts val="1800"/>
              </a:lnSpc>
            </a:pPr>
            <a:r>
              <a:rPr lang="en-US" altLang="zh-CN" sz="1400" dirty="0">
                <a:solidFill>
                  <a:srgbClr val="080577"/>
                </a:solidFill>
                <a:latin typeface="Source Code Pro"/>
              </a:rPr>
              <a:t>        else if(</a:t>
            </a:r>
            <a:r>
              <a:rPr lang="en-US" altLang="zh-CN" sz="1400" dirty="0" err="1">
                <a:solidFill>
                  <a:srgbClr val="080577"/>
                </a:solidFill>
                <a:latin typeface="Source Code Pro"/>
              </a:rPr>
              <a:t>this.age</a:t>
            </a:r>
            <a:r>
              <a:rPr lang="en-US" altLang="zh-CN" sz="1400" dirty="0">
                <a:solidFill>
                  <a:srgbClr val="080577"/>
                </a:solidFill>
                <a:latin typeface="Source Code Pro"/>
              </a:rPr>
              <a:t> &gt; </a:t>
            </a:r>
            <a:r>
              <a:rPr lang="en-US" altLang="zh-CN" sz="1400" dirty="0" err="1">
                <a:solidFill>
                  <a:srgbClr val="080577"/>
                </a:solidFill>
                <a:latin typeface="Source Code Pro"/>
              </a:rPr>
              <a:t>stu.age</a:t>
            </a:r>
            <a:r>
              <a:rPr lang="en-US" altLang="zh-CN" sz="1400" dirty="0">
                <a:solidFill>
                  <a:srgbClr val="080577"/>
                </a:solidFill>
                <a:latin typeface="Source Code Pro"/>
              </a:rPr>
              <a:t>)  return 1;</a:t>
            </a:r>
          </a:p>
          <a:p>
            <a:pPr>
              <a:lnSpc>
                <a:spcPts val="1800"/>
              </a:lnSpc>
            </a:pPr>
            <a:r>
              <a:rPr lang="en-US" altLang="zh-CN" sz="1400" dirty="0">
                <a:solidFill>
                  <a:srgbClr val="080577"/>
                </a:solidFill>
                <a:latin typeface="Source Code Pro"/>
              </a:rPr>
              <a:t>        else  return 0;</a:t>
            </a:r>
          </a:p>
          <a:p>
            <a:pPr>
              <a:lnSpc>
                <a:spcPts val="1800"/>
              </a:lnSpc>
            </a:pP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a:t>
            </a:r>
          </a:p>
        </p:txBody>
      </p:sp>
      <p:sp>
        <p:nvSpPr>
          <p:cNvPr id="4" name="矩形 3">
            <a:extLst>
              <a:ext uri="{FF2B5EF4-FFF2-40B4-BE49-F238E27FC236}">
                <a16:creationId xmlns:a16="http://schemas.microsoft.com/office/drawing/2014/main" id="{1CB6D959-AB87-4156-8D1C-B56A2F8226E4}"/>
              </a:ext>
            </a:extLst>
          </p:cNvPr>
          <p:cNvSpPr/>
          <p:nvPr/>
        </p:nvSpPr>
        <p:spPr>
          <a:xfrm>
            <a:off x="1835696" y="4365103"/>
            <a:ext cx="4824000" cy="144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4" descr="示例">
            <a:extLst>
              <a:ext uri="{FF2B5EF4-FFF2-40B4-BE49-F238E27FC236}">
                <a16:creationId xmlns:a16="http://schemas.microsoft.com/office/drawing/2014/main" id="{34B9DCB8-A99A-4C93-AA79-5572DA9D5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27822"/>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2FA2E064-994F-4F2A-A684-D3E1EB7D65BE}"/>
              </a:ext>
            </a:extLst>
          </p:cNvPr>
          <p:cNvSpPr/>
          <p:nvPr/>
        </p:nvSpPr>
        <p:spPr>
          <a:xfrm>
            <a:off x="2987824" y="2071305"/>
            <a:ext cx="324036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21">
            <a:extLst>
              <a:ext uri="{FF2B5EF4-FFF2-40B4-BE49-F238E27FC236}">
                <a16:creationId xmlns:a16="http://schemas.microsoft.com/office/drawing/2014/main" id="{7D518D09-3E33-422A-8634-C1F39554315E}"/>
              </a:ext>
            </a:extLst>
          </p:cNvPr>
          <p:cNvSpPr>
            <a:spLocks noChangeArrowheads="1"/>
          </p:cNvSpPr>
          <p:nvPr/>
        </p:nvSpPr>
        <p:spPr bwMode="auto">
          <a:xfrm>
            <a:off x="5555940" y="3093872"/>
            <a:ext cx="3240000" cy="1081644"/>
          </a:xfrm>
          <a:prstGeom prst="wedgeRoundRectCallout">
            <a:avLst>
              <a:gd name="adj1" fmla="val -41153"/>
              <a:gd name="adj2" fmla="val 67732"/>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nSpc>
                <a:spcPts val="2400"/>
              </a:lnSpc>
            </a:pPr>
            <a:r>
              <a:rPr lang="zh-CN" altLang="en-US" b="1" dirty="0">
                <a:latin typeface="仿宋" panose="02010609060101010101" pitchFamily="49" charset="-122"/>
                <a:ea typeface="仿宋" panose="02010609060101010101" pitchFamily="49" charset="-122"/>
              </a:rPr>
              <a:t>重写</a:t>
            </a:r>
            <a:r>
              <a:rPr lang="en-US" altLang="zh-CN" b="1" dirty="0">
                <a:latin typeface="仿宋" panose="02010609060101010101" pitchFamily="49" charset="-122"/>
                <a:ea typeface="仿宋" panose="02010609060101010101" pitchFamily="49" charset="-122"/>
              </a:rPr>
              <a:t>Comparable</a:t>
            </a:r>
            <a:r>
              <a:rPr lang="zh-CN" altLang="en-US" b="1" dirty="0">
                <a:latin typeface="仿宋" panose="02010609060101010101" pitchFamily="49" charset="-122"/>
                <a:ea typeface="仿宋" panose="02010609060101010101" pitchFamily="49" charset="-122"/>
              </a:rPr>
              <a:t>接口中的</a:t>
            </a:r>
            <a:r>
              <a:rPr lang="en-US" altLang="zh-CN" b="1" dirty="0" err="1">
                <a:latin typeface="仿宋" panose="02010609060101010101" pitchFamily="49" charset="-122"/>
                <a:ea typeface="仿宋" panose="02010609060101010101" pitchFamily="49" charset="-122"/>
              </a:rPr>
              <a:t>compareTo</a:t>
            </a:r>
            <a:r>
              <a:rPr lang="zh-CN" altLang="en-US" b="1" dirty="0">
                <a:latin typeface="仿宋" panose="02010609060101010101" pitchFamily="49" charset="-122"/>
                <a:ea typeface="仿宋" panose="02010609060101010101" pitchFamily="49" charset="-122"/>
              </a:rPr>
              <a:t>（）方法，实现自定义的比较器！</a:t>
            </a:r>
          </a:p>
        </p:txBody>
      </p:sp>
    </p:spTree>
    <p:extLst>
      <p:ext uri="{BB962C8B-B14F-4D97-AF65-F5344CB8AC3E}">
        <p14:creationId xmlns:p14="http://schemas.microsoft.com/office/powerpoint/2010/main" val="223064392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2"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69705"/>
            <a:ext cx="7416824" cy="4076755"/>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2000"/>
              </a:lnSpc>
            </a:pPr>
            <a:r>
              <a:rPr lang="en-US" altLang="zh-CN" sz="1500" dirty="0">
                <a:solidFill>
                  <a:srgbClr val="080577"/>
                </a:solidFill>
                <a:latin typeface="Source Code Pro"/>
              </a:rPr>
              <a:t>import </a:t>
            </a:r>
            <a:r>
              <a:rPr lang="en-US" altLang="zh-CN" sz="1500" dirty="0" err="1">
                <a:solidFill>
                  <a:srgbClr val="080577"/>
                </a:solidFill>
                <a:latin typeface="Source Code Pro"/>
              </a:rPr>
              <a:t>java.util</a:t>
            </a:r>
            <a:r>
              <a:rPr lang="en-US" altLang="zh-CN" sz="1500" dirty="0">
                <a:solidFill>
                  <a:srgbClr val="080577"/>
                </a:solidFill>
                <a:latin typeface="Source Code Pro"/>
              </a:rPr>
              <a:t>.*;</a:t>
            </a:r>
          </a:p>
          <a:p>
            <a:pPr>
              <a:lnSpc>
                <a:spcPts val="2000"/>
              </a:lnSpc>
            </a:pPr>
            <a:r>
              <a:rPr lang="en-US" altLang="zh-CN" sz="1500" dirty="0">
                <a:solidFill>
                  <a:srgbClr val="080577"/>
                </a:solidFill>
                <a:latin typeface="Source Code Pro"/>
              </a:rPr>
              <a:t>public class HashSetSort1 {</a:t>
            </a:r>
          </a:p>
          <a:p>
            <a:pPr>
              <a:lnSpc>
                <a:spcPts val="2000"/>
              </a:lnSpc>
            </a:pPr>
            <a:r>
              <a:rPr lang="en-US" altLang="zh-CN" sz="1500" dirty="0">
                <a:solidFill>
                  <a:srgbClr val="080577"/>
                </a:solidFill>
                <a:latin typeface="Source Code Pro"/>
              </a:rPr>
              <a:t>    public static void main(String[] </a:t>
            </a:r>
            <a:r>
              <a:rPr lang="en-US" altLang="zh-CN" sz="1500" dirty="0" err="1">
                <a:solidFill>
                  <a:srgbClr val="080577"/>
                </a:solidFill>
                <a:latin typeface="Source Code Pro"/>
              </a:rPr>
              <a:t>args</a:t>
            </a:r>
            <a:r>
              <a:rPr lang="en-US" altLang="zh-CN" sz="1500" dirty="0">
                <a:solidFill>
                  <a:srgbClr val="080577"/>
                </a:solidFill>
                <a:latin typeface="Source Code Pro"/>
              </a:rPr>
              <a:t>) {  </a:t>
            </a:r>
          </a:p>
          <a:p>
            <a:pPr>
              <a:lnSpc>
                <a:spcPts val="2000"/>
              </a:lnSpc>
            </a:pPr>
            <a:r>
              <a:rPr lang="en-US" altLang="zh-CN" sz="1500" dirty="0">
                <a:solidFill>
                  <a:srgbClr val="080577"/>
                </a:solidFill>
                <a:latin typeface="Source Code Pro"/>
              </a:rPr>
              <a:t>        List&lt;Student&gt; list = new </a:t>
            </a:r>
            <a:r>
              <a:rPr lang="en-US" altLang="zh-CN" sz="1500" dirty="0" err="1">
                <a:solidFill>
                  <a:srgbClr val="080577"/>
                </a:solidFill>
                <a:latin typeface="Source Code Pro"/>
              </a:rPr>
              <a:t>ArrayList</a:t>
            </a:r>
            <a:r>
              <a:rPr lang="en-US" altLang="zh-CN" sz="1500" dirty="0">
                <a:solidFill>
                  <a:srgbClr val="080577"/>
                </a:solidFill>
                <a:latin typeface="Source Code Pro"/>
              </a:rPr>
              <a:t>&lt;&gt;();</a:t>
            </a:r>
          </a:p>
          <a:p>
            <a:pPr>
              <a:lnSpc>
                <a:spcPts val="2000"/>
              </a:lnSpc>
            </a:pPr>
            <a:r>
              <a:rPr lang="en-US" altLang="zh-CN" sz="1500" dirty="0">
                <a:solidFill>
                  <a:srgbClr val="080577"/>
                </a:solidFill>
                <a:latin typeface="Source Code Pro"/>
              </a:rPr>
              <a:t>        </a:t>
            </a:r>
            <a:r>
              <a:rPr lang="en-US" altLang="zh-CN" sz="1500" dirty="0" err="1">
                <a:solidFill>
                  <a:srgbClr val="080577"/>
                </a:solidFill>
                <a:latin typeface="Source Code Pro"/>
              </a:rPr>
              <a:t>list.add</a:t>
            </a:r>
            <a:r>
              <a:rPr lang="en-US" altLang="zh-CN" sz="1500" dirty="0">
                <a:solidFill>
                  <a:srgbClr val="080577"/>
                </a:solidFill>
                <a:latin typeface="Source Code Pro"/>
              </a:rPr>
              <a:t>(new Student("Mike", 20));</a:t>
            </a:r>
          </a:p>
          <a:p>
            <a:pPr>
              <a:lnSpc>
                <a:spcPts val="2000"/>
              </a:lnSpc>
            </a:pPr>
            <a:r>
              <a:rPr lang="en-US" altLang="zh-CN" sz="1500" dirty="0">
                <a:solidFill>
                  <a:srgbClr val="080577"/>
                </a:solidFill>
                <a:latin typeface="Source Code Pro"/>
              </a:rPr>
              <a:t>        </a:t>
            </a:r>
            <a:r>
              <a:rPr lang="en-US" altLang="zh-CN" sz="1500" dirty="0" err="1">
                <a:solidFill>
                  <a:srgbClr val="080577"/>
                </a:solidFill>
                <a:latin typeface="Source Code Pro"/>
              </a:rPr>
              <a:t>list.add</a:t>
            </a:r>
            <a:r>
              <a:rPr lang="en-US" altLang="zh-CN" sz="1500" dirty="0">
                <a:solidFill>
                  <a:srgbClr val="080577"/>
                </a:solidFill>
                <a:latin typeface="Source Code Pro"/>
              </a:rPr>
              <a:t>(new Student("</a:t>
            </a:r>
            <a:r>
              <a:rPr lang="en-US" altLang="zh-CN" sz="1500" dirty="0" err="1">
                <a:solidFill>
                  <a:srgbClr val="080577"/>
                </a:solidFill>
                <a:latin typeface="Source Code Pro"/>
              </a:rPr>
              <a:t>Jone</a:t>
            </a:r>
            <a:r>
              <a:rPr lang="en-US" altLang="zh-CN" sz="1500" dirty="0">
                <a:solidFill>
                  <a:srgbClr val="080577"/>
                </a:solidFill>
                <a:latin typeface="Source Code Pro"/>
              </a:rPr>
              <a:t>", 18));</a:t>
            </a:r>
          </a:p>
          <a:p>
            <a:pPr>
              <a:lnSpc>
                <a:spcPts val="2000"/>
              </a:lnSpc>
            </a:pPr>
            <a:r>
              <a:rPr lang="en-US" altLang="zh-CN" sz="1500" dirty="0">
                <a:solidFill>
                  <a:srgbClr val="080577"/>
                </a:solidFill>
                <a:latin typeface="Source Code Pro"/>
              </a:rPr>
              <a:t>        </a:t>
            </a:r>
            <a:r>
              <a:rPr lang="en-US" altLang="zh-CN" sz="1500" dirty="0" err="1">
                <a:solidFill>
                  <a:srgbClr val="080577"/>
                </a:solidFill>
                <a:latin typeface="Source Code Pro"/>
              </a:rPr>
              <a:t>list.add</a:t>
            </a:r>
            <a:r>
              <a:rPr lang="en-US" altLang="zh-CN" sz="1500" dirty="0">
                <a:solidFill>
                  <a:srgbClr val="080577"/>
                </a:solidFill>
                <a:latin typeface="Source Code Pro"/>
              </a:rPr>
              <a:t>(new Student("Tom", 19));</a:t>
            </a:r>
          </a:p>
          <a:p>
            <a:pPr>
              <a:lnSpc>
                <a:spcPts val="2000"/>
              </a:lnSpc>
            </a:pPr>
            <a:r>
              <a:rPr lang="en-US" altLang="zh-CN" sz="1500" dirty="0">
                <a:solidFill>
                  <a:srgbClr val="080577"/>
                </a:solidFill>
                <a:latin typeface="Source Code Pro"/>
              </a:rPr>
              <a:t>        </a:t>
            </a:r>
            <a:r>
              <a:rPr lang="en-US" altLang="zh-CN" sz="1500" dirty="0" err="1">
                <a:solidFill>
                  <a:srgbClr val="080577"/>
                </a:solidFill>
                <a:latin typeface="Source Code Pro"/>
              </a:rPr>
              <a:t>list.add</a:t>
            </a:r>
            <a:r>
              <a:rPr lang="en-US" altLang="zh-CN" sz="1500" dirty="0">
                <a:solidFill>
                  <a:srgbClr val="080577"/>
                </a:solidFill>
                <a:latin typeface="Source Code Pro"/>
              </a:rPr>
              <a:t>(new Student("Peter", 18));</a:t>
            </a:r>
          </a:p>
          <a:p>
            <a:pPr>
              <a:lnSpc>
                <a:spcPts val="2000"/>
              </a:lnSpc>
            </a:pPr>
            <a:r>
              <a:rPr lang="en-US" altLang="zh-CN" sz="1500" dirty="0">
                <a:solidFill>
                  <a:srgbClr val="080577"/>
                </a:solidFill>
                <a:latin typeface="Source Code Pro"/>
              </a:rPr>
              <a:t>        </a:t>
            </a:r>
            <a:r>
              <a:rPr lang="en-US" altLang="zh-CN" sz="1500" dirty="0" err="1">
                <a:solidFill>
                  <a:srgbClr val="080577"/>
                </a:solidFill>
                <a:latin typeface="Source Code Pro"/>
              </a:rPr>
              <a:t>System.out.println</a:t>
            </a:r>
            <a:r>
              <a:rPr lang="en-US" altLang="zh-CN" sz="1500" dirty="0">
                <a:solidFill>
                  <a:srgbClr val="080577"/>
                </a:solidFill>
                <a:latin typeface="Source Code Pro"/>
              </a:rPr>
              <a:t>(list);</a:t>
            </a:r>
          </a:p>
          <a:p>
            <a:pPr>
              <a:lnSpc>
                <a:spcPts val="2000"/>
              </a:lnSpc>
            </a:pPr>
            <a:r>
              <a:rPr lang="en-US" altLang="zh-CN" sz="1500" dirty="0">
                <a:solidFill>
                  <a:srgbClr val="080577"/>
                </a:solidFill>
                <a:latin typeface="Source Code Pro"/>
              </a:rPr>
              <a:t>        </a:t>
            </a:r>
            <a:r>
              <a:rPr lang="en-US" altLang="zh-CN" sz="1500" dirty="0" err="1">
                <a:solidFill>
                  <a:srgbClr val="080577"/>
                </a:solidFill>
                <a:latin typeface="Source Code Pro"/>
              </a:rPr>
              <a:t>Collections.sort</a:t>
            </a:r>
            <a:r>
              <a:rPr lang="en-US" altLang="zh-CN" sz="1500" dirty="0">
                <a:solidFill>
                  <a:srgbClr val="080577"/>
                </a:solidFill>
                <a:latin typeface="Source Code Pro"/>
              </a:rPr>
              <a:t>(list);</a:t>
            </a:r>
          </a:p>
          <a:p>
            <a:pPr>
              <a:lnSpc>
                <a:spcPts val="2000"/>
              </a:lnSpc>
            </a:pPr>
            <a:r>
              <a:rPr lang="en-US" altLang="zh-CN" sz="1500" dirty="0">
                <a:solidFill>
                  <a:srgbClr val="080577"/>
                </a:solidFill>
                <a:latin typeface="Source Code Pro"/>
              </a:rPr>
              <a:t>        </a:t>
            </a:r>
            <a:r>
              <a:rPr lang="en-US" altLang="zh-CN" sz="1500" dirty="0" err="1">
                <a:solidFill>
                  <a:srgbClr val="080577"/>
                </a:solidFill>
                <a:latin typeface="Source Code Pro"/>
              </a:rPr>
              <a:t>System.out.println</a:t>
            </a:r>
            <a:r>
              <a:rPr lang="en-US" altLang="zh-CN" sz="1500" dirty="0">
                <a:solidFill>
                  <a:srgbClr val="080577"/>
                </a:solidFill>
                <a:latin typeface="Source Code Pro"/>
              </a:rPr>
              <a:t>("Sort by age ascending: " + list);</a:t>
            </a:r>
          </a:p>
          <a:p>
            <a:pPr>
              <a:lnSpc>
                <a:spcPts val="2000"/>
              </a:lnSpc>
            </a:pPr>
            <a:r>
              <a:rPr lang="en-US" altLang="zh-CN" sz="1500" dirty="0">
                <a:solidFill>
                  <a:srgbClr val="080577"/>
                </a:solidFill>
                <a:latin typeface="Source Code Pro"/>
              </a:rPr>
              <a:t>        </a:t>
            </a:r>
            <a:r>
              <a:rPr lang="en-US" altLang="zh-CN" sz="1500" dirty="0" err="1">
                <a:solidFill>
                  <a:srgbClr val="080577"/>
                </a:solidFill>
                <a:latin typeface="Source Code Pro"/>
              </a:rPr>
              <a:t>Collections.reverse</a:t>
            </a:r>
            <a:r>
              <a:rPr lang="en-US" altLang="zh-CN" sz="1500" dirty="0">
                <a:solidFill>
                  <a:srgbClr val="080577"/>
                </a:solidFill>
                <a:latin typeface="Source Code Pro"/>
              </a:rPr>
              <a:t>(list);</a:t>
            </a:r>
          </a:p>
          <a:p>
            <a:pPr>
              <a:lnSpc>
                <a:spcPts val="2000"/>
              </a:lnSpc>
            </a:pPr>
            <a:r>
              <a:rPr lang="en-US" altLang="zh-CN" sz="1500" dirty="0">
                <a:solidFill>
                  <a:srgbClr val="080577"/>
                </a:solidFill>
                <a:latin typeface="Source Code Pro"/>
              </a:rPr>
              <a:t>        </a:t>
            </a:r>
            <a:r>
              <a:rPr lang="en-US" altLang="zh-CN" sz="1500" dirty="0" err="1">
                <a:solidFill>
                  <a:srgbClr val="080577"/>
                </a:solidFill>
                <a:latin typeface="Source Code Pro"/>
              </a:rPr>
              <a:t>System.out.println</a:t>
            </a:r>
            <a:r>
              <a:rPr lang="en-US" altLang="zh-CN" sz="1500" dirty="0">
                <a:solidFill>
                  <a:srgbClr val="080577"/>
                </a:solidFill>
                <a:latin typeface="Source Code Pro"/>
              </a:rPr>
              <a:t>("Sort by age descending: " + list);             </a:t>
            </a:r>
          </a:p>
          <a:p>
            <a:pPr>
              <a:lnSpc>
                <a:spcPts val="2000"/>
              </a:lnSpc>
            </a:pPr>
            <a:r>
              <a:rPr lang="en-US" altLang="zh-CN" sz="1500" dirty="0">
                <a:solidFill>
                  <a:srgbClr val="080577"/>
                </a:solidFill>
                <a:latin typeface="Source Code Pro"/>
              </a:rPr>
              <a:t>    }</a:t>
            </a:r>
          </a:p>
          <a:p>
            <a:pPr>
              <a:lnSpc>
                <a:spcPts val="2000"/>
              </a:lnSpc>
            </a:pPr>
            <a:r>
              <a:rPr lang="en-US" altLang="zh-CN" sz="1500" dirty="0">
                <a:solidFill>
                  <a:srgbClr val="080577"/>
                </a:solidFill>
                <a:latin typeface="Source Code Pro"/>
              </a:rPr>
              <a:t>} </a:t>
            </a:r>
          </a:p>
        </p:txBody>
      </p:sp>
      <p:pic>
        <p:nvPicPr>
          <p:cNvPr id="13" name="Picture 14" descr="示例">
            <a:extLst>
              <a:ext uri="{FF2B5EF4-FFF2-40B4-BE49-F238E27FC236}">
                <a16:creationId xmlns:a16="http://schemas.microsoft.com/office/drawing/2014/main" id="{34B9DCB8-A99A-4C93-AA79-5572DA9D5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27822"/>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2DF58F85-AD60-479A-8EFD-C1F520C41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640" y="4437112"/>
            <a:ext cx="7386832" cy="2310771"/>
          </a:xfrm>
          <a:prstGeom prst="rect">
            <a:avLst/>
          </a:prstGeom>
        </p:spPr>
      </p:pic>
    </p:spTree>
    <p:extLst>
      <p:ext uri="{BB962C8B-B14F-4D97-AF65-F5344CB8AC3E}">
        <p14:creationId xmlns:p14="http://schemas.microsoft.com/office/powerpoint/2010/main" val="318945379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636912"/>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2719177"/>
            <a:ext cx="7441553" cy="3374119"/>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900"/>
              </a:lnSpc>
            </a:pPr>
            <a:r>
              <a:rPr lang="en-US" altLang="zh-CN" sz="1500" dirty="0">
                <a:solidFill>
                  <a:srgbClr val="080577"/>
                </a:solidFill>
                <a:latin typeface="Source Code Pro"/>
              </a:rPr>
              <a:t>import </a:t>
            </a:r>
            <a:r>
              <a:rPr lang="en-US" altLang="zh-CN" sz="1500" dirty="0" err="1">
                <a:solidFill>
                  <a:srgbClr val="080577"/>
                </a:solidFill>
                <a:latin typeface="Source Code Pro"/>
              </a:rPr>
              <a:t>java.util</a:t>
            </a:r>
            <a:r>
              <a:rPr lang="en-US" altLang="zh-CN" sz="1500" dirty="0">
                <a:solidFill>
                  <a:srgbClr val="080577"/>
                </a:solidFill>
                <a:latin typeface="Source Code Pro"/>
              </a:rPr>
              <a:t>.*;</a:t>
            </a:r>
          </a:p>
          <a:p>
            <a:pPr>
              <a:lnSpc>
                <a:spcPts val="1900"/>
              </a:lnSpc>
            </a:pPr>
            <a:endParaRPr lang="en-US" altLang="zh-CN" sz="1500" dirty="0">
              <a:solidFill>
                <a:srgbClr val="080577"/>
              </a:solidFill>
              <a:latin typeface="Source Code Pro"/>
            </a:endParaRPr>
          </a:p>
          <a:p>
            <a:pPr>
              <a:lnSpc>
                <a:spcPts val="1900"/>
              </a:lnSpc>
            </a:pPr>
            <a:r>
              <a:rPr lang="en-US" altLang="zh-CN" sz="1500" dirty="0">
                <a:solidFill>
                  <a:srgbClr val="080577"/>
                </a:solidFill>
                <a:latin typeface="Source Code Pro"/>
              </a:rPr>
              <a:t>public class CollectionsDemo1{</a:t>
            </a:r>
          </a:p>
          <a:p>
            <a:pPr>
              <a:lnSpc>
                <a:spcPts val="1900"/>
              </a:lnSpc>
            </a:pPr>
            <a:r>
              <a:rPr lang="en-US" altLang="zh-CN" sz="1500" dirty="0">
                <a:solidFill>
                  <a:srgbClr val="080577"/>
                </a:solidFill>
                <a:latin typeface="Source Code Pro"/>
              </a:rPr>
              <a:t>    public static void main(String[] </a:t>
            </a:r>
            <a:r>
              <a:rPr lang="en-US" altLang="zh-CN" sz="1500" dirty="0" err="1">
                <a:solidFill>
                  <a:srgbClr val="080577"/>
                </a:solidFill>
                <a:latin typeface="Source Code Pro"/>
              </a:rPr>
              <a:t>args</a:t>
            </a:r>
            <a:r>
              <a:rPr lang="en-US" altLang="zh-CN" sz="1500" dirty="0">
                <a:solidFill>
                  <a:srgbClr val="080577"/>
                </a:solidFill>
                <a:latin typeface="Source Code Pro"/>
              </a:rPr>
              <a:t>){</a:t>
            </a:r>
          </a:p>
          <a:p>
            <a:pPr>
              <a:lnSpc>
                <a:spcPts val="1900"/>
              </a:lnSpc>
            </a:pPr>
            <a:r>
              <a:rPr lang="en-US" altLang="zh-CN" sz="1500" dirty="0">
                <a:solidFill>
                  <a:srgbClr val="080577"/>
                </a:solidFill>
                <a:latin typeface="Source Code Pro"/>
              </a:rPr>
              <a:t>        List&lt;String&gt; list = new </a:t>
            </a:r>
            <a:r>
              <a:rPr lang="en-US" altLang="zh-CN" sz="1500" dirty="0" err="1">
                <a:solidFill>
                  <a:srgbClr val="080577"/>
                </a:solidFill>
                <a:latin typeface="Source Code Pro"/>
              </a:rPr>
              <a:t>ArrayList</a:t>
            </a:r>
            <a:r>
              <a:rPr lang="en-US" altLang="zh-CN" sz="1500" dirty="0">
                <a:solidFill>
                  <a:srgbClr val="080577"/>
                </a:solidFill>
                <a:latin typeface="Source Code Pro"/>
              </a:rPr>
              <a:t>&lt;String&gt;();</a:t>
            </a:r>
          </a:p>
          <a:p>
            <a:pPr>
              <a:lnSpc>
                <a:spcPts val="1900"/>
              </a:lnSpc>
            </a:pPr>
            <a:r>
              <a:rPr lang="en-US" altLang="zh-CN" sz="1500" dirty="0">
                <a:solidFill>
                  <a:srgbClr val="080577"/>
                </a:solidFill>
                <a:latin typeface="Source Code Pro"/>
              </a:rPr>
              <a:t>        </a:t>
            </a:r>
            <a:r>
              <a:rPr lang="en-US" altLang="zh-CN" sz="1500" dirty="0" err="1">
                <a:solidFill>
                  <a:srgbClr val="080577"/>
                </a:solidFill>
                <a:latin typeface="Source Code Pro"/>
              </a:rPr>
              <a:t>list.add</a:t>
            </a:r>
            <a:r>
              <a:rPr lang="en-US" altLang="zh-CN" sz="1500" dirty="0">
                <a:solidFill>
                  <a:srgbClr val="080577"/>
                </a:solidFill>
                <a:latin typeface="Source Code Pro"/>
              </a:rPr>
              <a:t>("c");</a:t>
            </a:r>
          </a:p>
          <a:p>
            <a:pPr>
              <a:lnSpc>
                <a:spcPts val="1900"/>
              </a:lnSpc>
            </a:pPr>
            <a:r>
              <a:rPr lang="en-US" altLang="zh-CN" sz="1500" dirty="0">
                <a:solidFill>
                  <a:srgbClr val="080577"/>
                </a:solidFill>
                <a:latin typeface="Source Code Pro"/>
              </a:rPr>
              <a:t>        </a:t>
            </a:r>
            <a:r>
              <a:rPr lang="en-US" altLang="zh-CN" sz="1500" dirty="0" err="1">
                <a:solidFill>
                  <a:srgbClr val="080577"/>
                </a:solidFill>
                <a:latin typeface="Source Code Pro"/>
              </a:rPr>
              <a:t>list.add</a:t>
            </a:r>
            <a:r>
              <a:rPr lang="en-US" altLang="zh-CN" sz="1500" dirty="0">
                <a:solidFill>
                  <a:srgbClr val="080577"/>
                </a:solidFill>
                <a:latin typeface="Source Code Pro"/>
              </a:rPr>
              <a:t>("d");</a:t>
            </a:r>
          </a:p>
          <a:p>
            <a:pPr>
              <a:lnSpc>
                <a:spcPts val="1900"/>
              </a:lnSpc>
            </a:pPr>
            <a:r>
              <a:rPr lang="en-US" altLang="zh-CN" sz="1500" dirty="0">
                <a:solidFill>
                  <a:srgbClr val="080577"/>
                </a:solidFill>
                <a:latin typeface="Source Code Pro"/>
              </a:rPr>
              <a:t>        </a:t>
            </a:r>
            <a:r>
              <a:rPr lang="en-US" altLang="zh-CN" sz="1500" dirty="0" err="1">
                <a:solidFill>
                  <a:srgbClr val="080577"/>
                </a:solidFill>
                <a:latin typeface="Source Code Pro"/>
              </a:rPr>
              <a:t>list.add</a:t>
            </a:r>
            <a:r>
              <a:rPr lang="en-US" altLang="zh-CN" sz="1500" dirty="0">
                <a:solidFill>
                  <a:srgbClr val="080577"/>
                </a:solidFill>
                <a:latin typeface="Source Code Pro"/>
              </a:rPr>
              <a:t>("b");</a:t>
            </a:r>
          </a:p>
          <a:p>
            <a:pPr>
              <a:lnSpc>
                <a:spcPts val="1900"/>
              </a:lnSpc>
            </a:pPr>
            <a:r>
              <a:rPr lang="en-US" altLang="zh-CN" sz="1500" dirty="0">
                <a:solidFill>
                  <a:srgbClr val="080577"/>
                </a:solidFill>
                <a:latin typeface="Source Code Pro"/>
              </a:rPr>
              <a:t>        </a:t>
            </a:r>
            <a:r>
              <a:rPr lang="en-US" altLang="zh-CN" sz="1500" dirty="0" err="1">
                <a:solidFill>
                  <a:srgbClr val="080577"/>
                </a:solidFill>
                <a:latin typeface="Source Code Pro"/>
              </a:rPr>
              <a:t>list.add</a:t>
            </a:r>
            <a:r>
              <a:rPr lang="en-US" altLang="zh-CN" sz="1500" dirty="0">
                <a:solidFill>
                  <a:srgbClr val="080577"/>
                </a:solidFill>
                <a:latin typeface="Source Code Pro"/>
              </a:rPr>
              <a:t>("a");</a:t>
            </a:r>
          </a:p>
          <a:p>
            <a:pPr>
              <a:lnSpc>
                <a:spcPts val="1900"/>
              </a:lnSpc>
            </a:pPr>
            <a:r>
              <a:rPr lang="en-US" altLang="zh-CN" sz="1500" dirty="0">
                <a:solidFill>
                  <a:srgbClr val="080577"/>
                </a:solidFill>
                <a:latin typeface="Source Code Pro"/>
              </a:rPr>
              <a:t>        </a:t>
            </a:r>
            <a:r>
              <a:rPr lang="en-US" altLang="zh-CN" sz="1500" dirty="0" err="1">
                <a:solidFill>
                  <a:srgbClr val="080577"/>
                </a:solidFill>
                <a:latin typeface="Source Code Pro"/>
              </a:rPr>
              <a:t>Collections.shuffle</a:t>
            </a:r>
            <a:r>
              <a:rPr lang="en-US" altLang="zh-CN" sz="1500" dirty="0">
                <a:solidFill>
                  <a:srgbClr val="080577"/>
                </a:solidFill>
                <a:latin typeface="Source Code Pro"/>
              </a:rPr>
              <a:t>(list);</a:t>
            </a:r>
          </a:p>
          <a:p>
            <a:pPr>
              <a:lnSpc>
                <a:spcPts val="1900"/>
              </a:lnSpc>
            </a:pPr>
            <a:r>
              <a:rPr lang="en-US" altLang="zh-CN" sz="1500" dirty="0">
                <a:solidFill>
                  <a:srgbClr val="080577"/>
                </a:solidFill>
                <a:latin typeface="Source Code Pro"/>
              </a:rPr>
              <a:t>        </a:t>
            </a:r>
            <a:r>
              <a:rPr lang="en-US" altLang="zh-CN" sz="1500" dirty="0" err="1">
                <a:solidFill>
                  <a:srgbClr val="080577"/>
                </a:solidFill>
                <a:latin typeface="Source Code Pro"/>
              </a:rPr>
              <a:t>System.out.println</a:t>
            </a:r>
            <a:r>
              <a:rPr lang="en-US" altLang="zh-CN" sz="1500" dirty="0">
                <a:solidFill>
                  <a:srgbClr val="080577"/>
                </a:solidFill>
                <a:latin typeface="Source Code Pro"/>
              </a:rPr>
              <a:t>("shuffle:  " + list);</a:t>
            </a:r>
          </a:p>
          <a:p>
            <a:pPr>
              <a:lnSpc>
                <a:spcPts val="1900"/>
              </a:lnSpc>
            </a:pPr>
            <a:r>
              <a:rPr lang="en-US" altLang="zh-CN" sz="1500" dirty="0">
                <a:solidFill>
                  <a:srgbClr val="080577"/>
                </a:solidFill>
                <a:latin typeface="Source Code Pro"/>
              </a:rPr>
              <a:t>    }</a:t>
            </a:r>
          </a:p>
          <a:p>
            <a:pPr>
              <a:lnSpc>
                <a:spcPts val="1900"/>
              </a:lnSpc>
            </a:pPr>
            <a:r>
              <a:rPr lang="en-US" altLang="zh-CN" sz="1500" dirty="0">
                <a:solidFill>
                  <a:srgbClr val="080577"/>
                </a:solidFill>
                <a:latin typeface="Source Code Pro"/>
              </a:rPr>
              <a:t>}</a:t>
            </a:r>
          </a:p>
        </p:txBody>
      </p:sp>
      <p:pic>
        <p:nvPicPr>
          <p:cNvPr id="2" name="Picture 14" descr="问题">
            <a:extLst>
              <a:ext uri="{FF2B5EF4-FFF2-40B4-BE49-F238E27FC236}">
                <a16:creationId xmlns:a16="http://schemas.microsoft.com/office/drawing/2014/main" id="{EADE7AEE-F55E-4AED-8260-6030D8EC3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18" y="1845319"/>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4">
            <a:extLst>
              <a:ext uri="{FF2B5EF4-FFF2-40B4-BE49-F238E27FC236}">
                <a16:creationId xmlns:a16="http://schemas.microsoft.com/office/drawing/2014/main" id="{6C353BCF-0DAD-40DA-8CB6-E5404B63697F}"/>
              </a:ext>
            </a:extLst>
          </p:cNvPr>
          <p:cNvSpPr>
            <a:spLocks noChangeArrowheads="1"/>
          </p:cNvSpPr>
          <p:nvPr/>
        </p:nvSpPr>
        <p:spPr bwMode="auto">
          <a:xfrm>
            <a:off x="1691680" y="1916832"/>
            <a:ext cx="7056784" cy="467646"/>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8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对</a:t>
            </a:r>
            <a:r>
              <a:rPr lang="en-US" altLang="zh-CN" sz="2000" dirty="0">
                <a:solidFill>
                  <a:srgbClr val="00417C"/>
                </a:solidFill>
                <a:latin typeface="微软雅黑" panose="020B0503020204020204" pitchFamily="34" charset="-122"/>
                <a:ea typeface="微软雅黑" panose="020B0503020204020204" pitchFamily="34" charset="-122"/>
              </a:rPr>
              <a:t>List</a:t>
            </a:r>
            <a:r>
              <a:rPr lang="zh-CN" altLang="en-US" sz="2000" dirty="0">
                <a:solidFill>
                  <a:srgbClr val="00417C"/>
                </a:solidFill>
                <a:latin typeface="微软雅黑" panose="020B0503020204020204" pitchFamily="34" charset="-122"/>
                <a:ea typeface="微软雅黑" panose="020B0503020204020204" pitchFamily="34" charset="-122"/>
              </a:rPr>
              <a:t>集合中的元素进行随机排序。</a:t>
            </a:r>
          </a:p>
        </p:txBody>
      </p:sp>
      <p:sp>
        <p:nvSpPr>
          <p:cNvPr id="3" name="矩形 2">
            <a:extLst>
              <a:ext uri="{FF2B5EF4-FFF2-40B4-BE49-F238E27FC236}">
                <a16:creationId xmlns:a16="http://schemas.microsoft.com/office/drawing/2014/main" id="{9136C785-3EC9-4C5C-9D7F-74792083B718}"/>
              </a:ext>
            </a:extLst>
          </p:cNvPr>
          <p:cNvSpPr/>
          <p:nvPr/>
        </p:nvSpPr>
        <p:spPr>
          <a:xfrm>
            <a:off x="2267744" y="4979268"/>
            <a:ext cx="302433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D472E4EE-C947-4FD8-AC5A-8A071D47DC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8" y="4333964"/>
            <a:ext cx="4219722" cy="2449423"/>
          </a:xfrm>
          <a:prstGeom prst="rect">
            <a:avLst/>
          </a:prstGeom>
        </p:spPr>
      </p:pic>
    </p:spTree>
    <p:extLst>
      <p:ext uri="{BB962C8B-B14F-4D97-AF65-F5344CB8AC3E}">
        <p14:creationId xmlns:p14="http://schemas.microsoft.com/office/powerpoint/2010/main" val="215255776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四、使用</a:t>
            </a:r>
            <a:r>
              <a:rPr lang="en-US" altLang="zh-CN" sz="2800" b="1" dirty="0">
                <a:solidFill>
                  <a:srgbClr val="00417C"/>
                </a:solidFill>
                <a:latin typeface="微软雅黑" panose="020B0503020204020204" pitchFamily="34" charset="-122"/>
                <a:ea typeface="微软雅黑" panose="020B0503020204020204" pitchFamily="34" charset="-122"/>
              </a:rPr>
              <a:t>Collections</a:t>
            </a:r>
            <a:r>
              <a:rPr lang="zh-CN" altLang="en-US" sz="2800" b="1" dirty="0">
                <a:solidFill>
                  <a:srgbClr val="00417C"/>
                </a:solidFill>
                <a:latin typeface="微软雅黑" panose="020B0503020204020204" pitchFamily="34" charset="-122"/>
                <a:ea typeface="微软雅黑" panose="020B0503020204020204" pitchFamily="34" charset="-122"/>
              </a:rPr>
              <a:t>类处理集合</a:t>
            </a:r>
          </a:p>
        </p:txBody>
      </p:sp>
      <p:pic>
        <p:nvPicPr>
          <p:cNvPr id="5" name="Picture 14" descr="示例">
            <a:extLst>
              <a:ext uri="{FF2B5EF4-FFF2-40B4-BE49-F238E27FC236}">
                <a16:creationId xmlns:a16="http://schemas.microsoft.com/office/drawing/2014/main" id="{2C54FC94-0CE6-4B8C-B6E2-4EE487781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16832"/>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6F9F6AC-29CC-41B3-8B38-D3E297AE46A9}"/>
              </a:ext>
            </a:extLst>
          </p:cNvPr>
          <p:cNvSpPr>
            <a:spLocks noChangeArrowheads="1"/>
          </p:cNvSpPr>
          <p:nvPr/>
        </p:nvSpPr>
        <p:spPr bwMode="auto">
          <a:xfrm>
            <a:off x="1403648" y="1962189"/>
            <a:ext cx="7441553" cy="4851187"/>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7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public class CollectionsDemo1{</a:t>
            </a:r>
          </a:p>
          <a:p>
            <a:pPr>
              <a:lnSpc>
                <a:spcPts val="17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        List&lt;String&gt; list = new </a:t>
            </a:r>
            <a:r>
              <a:rPr lang="en-US" altLang="zh-CN" sz="1400" dirty="0" err="1">
                <a:solidFill>
                  <a:srgbClr val="080577"/>
                </a:solidFill>
                <a:latin typeface="Source Code Pro"/>
              </a:rPr>
              <a:t>ArrayList</a:t>
            </a:r>
            <a:r>
              <a:rPr lang="en-US" altLang="zh-CN" sz="1400" dirty="0">
                <a:solidFill>
                  <a:srgbClr val="080577"/>
                </a:solidFill>
                <a:latin typeface="Source Code Pro"/>
              </a:rPr>
              <a:t>&lt;String&gt;();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("A");</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("B");</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("C");</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list.add</a:t>
            </a:r>
            <a:r>
              <a:rPr lang="en-US" altLang="zh-CN" sz="1400" dirty="0">
                <a:solidFill>
                  <a:srgbClr val="080577"/>
                </a:solidFill>
                <a:latin typeface="Source Code Pro"/>
              </a:rPr>
              <a:t>("D");</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("The original list is:  " + list);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("Min is: " + </a:t>
            </a:r>
            <a:r>
              <a:rPr lang="en-US" altLang="zh-CN" sz="1400" dirty="0" err="1">
                <a:solidFill>
                  <a:srgbClr val="080577"/>
                </a:solidFill>
                <a:latin typeface="Source Code Pro"/>
              </a:rPr>
              <a:t>Collections.min</a:t>
            </a:r>
            <a:r>
              <a:rPr lang="en-US" altLang="zh-CN" sz="1400" dirty="0">
                <a:solidFill>
                  <a:srgbClr val="080577"/>
                </a:solidFill>
                <a:latin typeface="Source Code Pro"/>
              </a:rPr>
              <a:t>(list));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("Max is: " + </a:t>
            </a:r>
            <a:r>
              <a:rPr lang="en-US" altLang="zh-CN" sz="1400" dirty="0" err="1">
                <a:solidFill>
                  <a:srgbClr val="080577"/>
                </a:solidFill>
                <a:latin typeface="Source Code Pro"/>
              </a:rPr>
              <a:t>Collections.max</a:t>
            </a:r>
            <a:r>
              <a:rPr lang="en-US" altLang="zh-CN" sz="1400" dirty="0">
                <a:solidFill>
                  <a:srgbClr val="080577"/>
                </a:solidFill>
                <a:latin typeface="Source Code Pro"/>
              </a:rPr>
              <a:t>(list));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Collections.swap</a:t>
            </a:r>
            <a:r>
              <a:rPr lang="en-US" altLang="zh-CN" sz="1400" dirty="0">
                <a:solidFill>
                  <a:srgbClr val="080577"/>
                </a:solidFill>
                <a:latin typeface="Source Code Pro"/>
              </a:rPr>
              <a:t>(list, 2, 3);</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("swap:  " + list);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Collections.rotate</a:t>
            </a:r>
            <a:r>
              <a:rPr lang="en-US" altLang="zh-CN" sz="1400" dirty="0">
                <a:solidFill>
                  <a:srgbClr val="080577"/>
                </a:solidFill>
                <a:latin typeface="Source Code Pro"/>
              </a:rPr>
              <a:t>(list, 1);</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("rotate(1): " + list);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Collections.rotate</a:t>
            </a:r>
            <a:r>
              <a:rPr lang="en-US" altLang="zh-CN" sz="1400" dirty="0">
                <a:solidFill>
                  <a:srgbClr val="080577"/>
                </a:solidFill>
                <a:latin typeface="Source Code Pro"/>
              </a:rPr>
              <a:t>(list, -3);</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("rotate(-3): " + list);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Collections.fill</a:t>
            </a:r>
            <a:r>
              <a:rPr lang="en-US" altLang="zh-CN" sz="1400" dirty="0">
                <a:solidFill>
                  <a:srgbClr val="080577"/>
                </a:solidFill>
                <a:latin typeface="Source Code Pro"/>
              </a:rPr>
              <a:t>(list, "TEST");</a:t>
            </a:r>
          </a:p>
          <a:p>
            <a:pPr>
              <a:lnSpc>
                <a:spcPts val="17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("fill:  " + list);</a:t>
            </a:r>
          </a:p>
          <a:p>
            <a:pPr>
              <a:lnSpc>
                <a:spcPts val="1700"/>
              </a:lnSpc>
            </a:pP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a:t>
            </a:r>
          </a:p>
        </p:txBody>
      </p:sp>
      <p:pic>
        <p:nvPicPr>
          <p:cNvPr id="8" name="图片 7">
            <a:extLst>
              <a:ext uri="{FF2B5EF4-FFF2-40B4-BE49-F238E27FC236}">
                <a16:creationId xmlns:a16="http://schemas.microsoft.com/office/drawing/2014/main" id="{2D303A7F-517F-4799-ADD5-9B0464ED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4566037"/>
            <a:ext cx="4273202" cy="2188713"/>
          </a:xfrm>
          <a:prstGeom prst="rect">
            <a:avLst/>
          </a:prstGeom>
        </p:spPr>
      </p:pic>
    </p:spTree>
    <p:extLst>
      <p:ext uri="{BB962C8B-B14F-4D97-AF65-F5344CB8AC3E}">
        <p14:creationId xmlns:p14="http://schemas.microsoft.com/office/powerpoint/2010/main" val="125156158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8316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12.3</a:t>
            </a:r>
            <a:r>
              <a:rPr lang="zh-CN" altLang="en-US" sz="3600" b="1" dirty="0">
                <a:solidFill>
                  <a:srgbClr val="00417C"/>
                </a:solidFill>
                <a:latin typeface="微软雅黑" pitchFamily="34" charset="-122"/>
                <a:ea typeface="微软雅黑" pitchFamily="34" charset="-122"/>
              </a:rPr>
              <a:t> 使用二维集合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一、使用</a:t>
            </a:r>
            <a:r>
              <a:rPr lang="en-US" altLang="zh-CN" sz="2800" b="1" dirty="0">
                <a:solidFill>
                  <a:srgbClr val="00417C"/>
                </a:solidFill>
                <a:latin typeface="微软雅黑" panose="020B0503020204020204" pitchFamily="34" charset="-122"/>
                <a:ea typeface="微软雅黑" panose="020B0503020204020204" pitchFamily="34" charset="-122"/>
              </a:rPr>
              <a:t>Map</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4018216"/>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什么是</a:t>
            </a:r>
            <a:r>
              <a:rPr lang="en-US" altLang="zh-CN" sz="2400" dirty="0">
                <a:solidFill>
                  <a:srgbClr val="00417C"/>
                </a:solidFill>
                <a:latin typeface="微软雅黑" panose="020B0503020204020204" pitchFamily="34" charset="-122"/>
                <a:ea typeface="微软雅黑" panose="020B0503020204020204" pitchFamily="34" charset="-122"/>
              </a:rPr>
              <a:t>Map</a:t>
            </a:r>
            <a:r>
              <a:rPr lang="zh-CN" altLang="en-US" sz="2400" dirty="0">
                <a:solidFill>
                  <a:srgbClr val="00417C"/>
                </a:solidFill>
                <a:latin typeface="微软雅黑" panose="020B0503020204020204" pitchFamily="34" charset="-122"/>
                <a:ea typeface="微软雅黑" panose="020B0503020204020204" pitchFamily="34" charset="-122"/>
              </a:rPr>
              <a:t>集合</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Map</a:t>
            </a:r>
            <a:r>
              <a:rPr lang="zh-CN" altLang="en-US" sz="2200" dirty="0">
                <a:solidFill>
                  <a:srgbClr val="00417C"/>
                </a:solidFill>
                <a:latin typeface="微软雅黑" panose="020B0503020204020204" pitchFamily="34" charset="-122"/>
                <a:ea typeface="微软雅黑" panose="020B0503020204020204" pitchFamily="34" charset="-122"/>
              </a:rPr>
              <a:t>（也称为字典、关联数组）是用于保存具有</a:t>
            </a:r>
            <a:r>
              <a:rPr lang="en-US" altLang="zh-CN" sz="2200" dirty="0">
                <a:solidFill>
                  <a:srgbClr val="00417C"/>
                </a:solidFill>
                <a:latin typeface="微软雅黑" panose="020B0503020204020204" pitchFamily="34" charset="-122"/>
                <a:ea typeface="微软雅黑" panose="020B0503020204020204" pitchFamily="34" charset="-122"/>
              </a:rPr>
              <a:t>Key</a:t>
            </a:r>
            <a:r>
              <a:rPr lang="zh-CN" altLang="en-US" sz="2200" dirty="0">
                <a:solidFill>
                  <a:srgbClr val="00417C"/>
                </a:solidFill>
                <a:latin typeface="微软雅黑" panose="020B0503020204020204" pitchFamily="34" charset="-122"/>
                <a:ea typeface="微软雅黑" panose="020B0503020204020204" pitchFamily="34" charset="-122"/>
              </a:rPr>
              <a:t>到</a:t>
            </a:r>
            <a:r>
              <a:rPr lang="en-US" altLang="zh-CN" sz="2200" dirty="0">
                <a:solidFill>
                  <a:srgbClr val="00417C"/>
                </a:solidFill>
                <a:latin typeface="微软雅黑" panose="020B0503020204020204" pitchFamily="34" charset="-122"/>
                <a:ea typeface="微软雅黑" panose="020B0503020204020204" pitchFamily="34" charset="-122"/>
              </a:rPr>
              <a:t>Value</a:t>
            </a:r>
            <a:r>
              <a:rPr lang="zh-CN" altLang="en-US" sz="2200" dirty="0">
                <a:solidFill>
                  <a:srgbClr val="00417C"/>
                </a:solidFill>
                <a:latin typeface="微软雅黑" panose="020B0503020204020204" pitchFamily="34" charset="-122"/>
                <a:ea typeface="微软雅黑" panose="020B0503020204020204" pitchFamily="34" charset="-122"/>
              </a:rPr>
              <a:t>映射关系数据的集合。</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 Map</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中</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Key</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和</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Value</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可为任意类型的数据，是一一对应关系；</a:t>
            </a:r>
            <a:endParaRPr lang="en-US" altLang="zh-CN" sz="22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Map</a:t>
            </a:r>
            <a:r>
              <a:rPr lang="zh-CN" altLang="en-US" sz="2200" dirty="0">
                <a:solidFill>
                  <a:srgbClr val="00417C"/>
                </a:solidFill>
                <a:latin typeface="微软雅黑" panose="020B0503020204020204" pitchFamily="34" charset="-122"/>
                <a:ea typeface="微软雅黑" panose="020B0503020204020204" pitchFamily="34" charset="-122"/>
              </a:rPr>
              <a:t>的</a:t>
            </a:r>
            <a:r>
              <a:rPr lang="en-US" altLang="zh-CN" sz="2200" dirty="0">
                <a:solidFill>
                  <a:srgbClr val="00417C"/>
                </a:solidFill>
                <a:latin typeface="微软雅黑" panose="020B0503020204020204" pitchFamily="34" charset="-122"/>
                <a:ea typeface="微软雅黑" panose="020B0503020204020204" pitchFamily="34" charset="-122"/>
              </a:rPr>
              <a:t>Key</a:t>
            </a:r>
            <a:r>
              <a:rPr lang="zh-CN" altLang="en-US" sz="2200" dirty="0">
                <a:solidFill>
                  <a:srgbClr val="00417C"/>
                </a:solidFill>
                <a:latin typeface="微软雅黑" panose="020B0503020204020204" pitchFamily="34" charset="-122"/>
                <a:ea typeface="微软雅黑" panose="020B0503020204020204" pitchFamily="34" charset="-122"/>
              </a:rPr>
              <a:t>具有唯一性，构成一个</a:t>
            </a:r>
            <a:r>
              <a:rPr lang="en-US" altLang="zh-CN" sz="2200" dirty="0">
                <a:solidFill>
                  <a:srgbClr val="00417C"/>
                </a:solidFill>
                <a:latin typeface="微软雅黑" panose="020B0503020204020204" pitchFamily="34" charset="-122"/>
                <a:ea typeface="微软雅黑" panose="020B0503020204020204" pitchFamily="34" charset="-122"/>
              </a:rPr>
              <a:t>Set</a:t>
            </a:r>
            <a:r>
              <a:rPr lang="zh-CN" altLang="en-US" sz="2200" dirty="0">
                <a:solidFill>
                  <a:srgbClr val="00417C"/>
                </a:solidFill>
                <a:latin typeface="微软雅黑" panose="020B0503020204020204" pitchFamily="34" charset="-122"/>
                <a:ea typeface="微软雅黑" panose="020B0503020204020204" pitchFamily="34" charset="-122"/>
              </a:rPr>
              <a:t>集合；</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 Map</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的</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Value</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允许重复，构成一个</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Collection</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集合；</a:t>
            </a:r>
            <a:endParaRPr lang="en-US" altLang="zh-CN" sz="22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HashMap</a:t>
            </a:r>
            <a:r>
              <a:rPr lang="zh-CN" altLang="en-US" sz="2200" dirty="0">
                <a:solidFill>
                  <a:srgbClr val="00417C"/>
                </a:solidFill>
                <a:latin typeface="微软雅黑" panose="020B0503020204020204" pitchFamily="34" charset="-122"/>
                <a:ea typeface="微软雅黑" panose="020B0503020204020204" pitchFamily="34" charset="-122"/>
              </a:rPr>
              <a:t>是</a:t>
            </a:r>
            <a:r>
              <a:rPr lang="en-US" altLang="zh-CN" sz="2200" dirty="0">
                <a:solidFill>
                  <a:srgbClr val="00417C"/>
                </a:solidFill>
                <a:latin typeface="微软雅黑" panose="020B0503020204020204" pitchFamily="34" charset="-122"/>
                <a:ea typeface="微软雅黑" panose="020B0503020204020204" pitchFamily="34" charset="-122"/>
              </a:rPr>
              <a:t>Map</a:t>
            </a:r>
            <a:r>
              <a:rPr lang="zh-CN" altLang="en-US" sz="2200" dirty="0">
                <a:solidFill>
                  <a:srgbClr val="00417C"/>
                </a:solidFill>
                <a:latin typeface="微软雅黑" panose="020B0503020204020204" pitchFamily="34" charset="-122"/>
                <a:ea typeface="微软雅黑" panose="020B0503020204020204" pitchFamily="34" charset="-122"/>
              </a:rPr>
              <a:t>最常用的实现类。</a:t>
            </a:r>
            <a:endParaRPr lang="en-US" altLang="zh-CN" sz="2200" i="0" u="none" strike="noStrike" dirty="0">
              <a:solidFill>
                <a:srgbClr val="00417C"/>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811731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8316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12.3</a:t>
            </a:r>
            <a:r>
              <a:rPr lang="zh-CN" altLang="en-US" sz="3600" b="1" dirty="0">
                <a:solidFill>
                  <a:srgbClr val="00417C"/>
                </a:solidFill>
                <a:latin typeface="微软雅黑" pitchFamily="34" charset="-122"/>
                <a:ea typeface="微软雅黑" pitchFamily="34" charset="-122"/>
              </a:rPr>
              <a:t> 使用二维集合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一、使用</a:t>
            </a:r>
            <a:r>
              <a:rPr lang="en-US" altLang="zh-CN" sz="2800" b="1" dirty="0">
                <a:solidFill>
                  <a:srgbClr val="00417C"/>
                </a:solidFill>
                <a:latin typeface="微软雅黑" panose="020B0503020204020204" pitchFamily="34" charset="-122"/>
                <a:ea typeface="微软雅黑" panose="020B0503020204020204" pitchFamily="34" charset="-122"/>
              </a:rPr>
              <a:t>Map</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4449103"/>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HashMap</a:t>
            </a:r>
            <a:r>
              <a:rPr lang="zh-CN" altLang="en-US" sz="2400" dirty="0">
                <a:solidFill>
                  <a:srgbClr val="00417C"/>
                </a:solidFill>
                <a:latin typeface="微软雅黑" panose="020B0503020204020204" pitchFamily="34" charset="-122"/>
                <a:ea typeface="微软雅黑" panose="020B0503020204020204" pitchFamily="34" charset="-122"/>
              </a:rPr>
              <a:t>类</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HashMap</a:t>
            </a:r>
            <a:r>
              <a:rPr lang="zh-CN" altLang="en-US" sz="2200" dirty="0">
                <a:solidFill>
                  <a:srgbClr val="00417C"/>
                </a:solidFill>
                <a:latin typeface="微软雅黑" panose="020B0503020204020204" pitchFamily="34" charset="-122"/>
                <a:ea typeface="微软雅黑" panose="020B0503020204020204" pitchFamily="34" charset="-122"/>
              </a:rPr>
              <a:t>底层是数组和链表的结合体；</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 底层是一个线性数组结构</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Entry[]</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，数组中的每一项都是</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key-value</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键值对，并持有一个指向下一元素的</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next</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引用，即构成一个单向链表；</a:t>
            </a:r>
            <a:endParaRPr lang="en-US" altLang="zh-CN" sz="22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 HashMap</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底层数组长度是</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2</a:t>
            </a:r>
            <a:r>
              <a:rPr lang="en-US" altLang="zh-CN" sz="2200" i="0" u="none" strike="noStrike" baseline="50000" dirty="0">
                <a:solidFill>
                  <a:srgbClr val="00417C"/>
                </a:solidFill>
                <a:effectLst/>
                <a:latin typeface="微软雅黑" panose="020B0503020204020204" pitchFamily="34" charset="-122"/>
                <a:ea typeface="微软雅黑" panose="020B0503020204020204" pitchFamily="34" charset="-122"/>
              </a:rPr>
              <a:t>n</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，默认</a:t>
            </a:r>
            <a:r>
              <a:rPr lang="zh-CN" altLang="en-US" sz="2200" dirty="0">
                <a:solidFill>
                  <a:srgbClr val="00417C"/>
                </a:solidFill>
                <a:latin typeface="微软雅黑" panose="020B0503020204020204" pitchFamily="34" charset="-122"/>
                <a:ea typeface="微软雅黑" panose="020B0503020204020204" pitchFamily="34" charset="-122"/>
              </a:rPr>
              <a:t>值</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16</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，负载因子为</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0.75</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。这意味着，当数组实际长度超过</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16*0.75=12</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时，便开始扩容；</a:t>
            </a:r>
            <a:endParaRPr lang="en-US" altLang="zh-CN" sz="22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允许使用</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null</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值和</a:t>
            </a:r>
            <a:r>
              <a:rPr lang="en-US" altLang="zh-CN" sz="2200" i="0" u="none" strike="noStrike" dirty="0">
                <a:solidFill>
                  <a:srgbClr val="00417C"/>
                </a:solidFill>
                <a:effectLst/>
                <a:latin typeface="微软雅黑" panose="020B0503020204020204" pitchFamily="34" charset="-122"/>
                <a:ea typeface="微软雅黑" panose="020B0503020204020204" pitchFamily="34" charset="-122"/>
              </a:rPr>
              <a:t>null</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键，线程不同步。</a:t>
            </a:r>
            <a:endParaRPr lang="en-US" altLang="zh-CN" sz="2200" i="0" u="none" strike="noStrike" dirty="0">
              <a:solidFill>
                <a:srgbClr val="00417C"/>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79395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8316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12.3</a:t>
            </a:r>
            <a:r>
              <a:rPr lang="zh-CN" altLang="en-US" sz="3600" b="1" dirty="0">
                <a:solidFill>
                  <a:srgbClr val="00417C"/>
                </a:solidFill>
                <a:latin typeface="微软雅黑" pitchFamily="34" charset="-122"/>
                <a:ea typeface="微软雅黑" pitchFamily="34" charset="-122"/>
              </a:rPr>
              <a:t> 使用二维集合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一、使用</a:t>
            </a:r>
            <a:r>
              <a:rPr lang="en-US" altLang="zh-CN" sz="2800" b="1" dirty="0">
                <a:solidFill>
                  <a:srgbClr val="00417C"/>
                </a:solidFill>
                <a:latin typeface="微软雅黑" panose="020B0503020204020204" pitchFamily="34" charset="-122"/>
                <a:ea typeface="微软雅黑" panose="020B0503020204020204" pitchFamily="34" charset="-122"/>
              </a:rPr>
              <a:t>Map</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581057"/>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HashMap</a:t>
            </a:r>
            <a:r>
              <a:rPr lang="zh-CN" altLang="en-US" sz="2400" dirty="0">
                <a:solidFill>
                  <a:srgbClr val="00417C"/>
                </a:solidFill>
                <a:latin typeface="微软雅黑" panose="020B0503020204020204" pitchFamily="34" charset="-122"/>
                <a:ea typeface="微软雅黑" panose="020B0503020204020204" pitchFamily="34" charset="-122"/>
              </a:rPr>
              <a:t>类的构造函数</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226DC480-BF10-48B5-A635-FECADAA65CB5}"/>
              </a:ext>
            </a:extLst>
          </p:cNvPr>
          <p:cNvGraphicFramePr>
            <a:graphicFrameLocks noGrp="1"/>
          </p:cNvGraphicFramePr>
          <p:nvPr>
            <p:extLst>
              <p:ext uri="{D42A27DB-BD31-4B8C-83A1-F6EECF244321}">
                <p14:modId xmlns:p14="http://schemas.microsoft.com/office/powerpoint/2010/main" val="1391488845"/>
              </p:ext>
            </p:extLst>
          </p:nvPr>
        </p:nvGraphicFramePr>
        <p:xfrm>
          <a:off x="539552" y="2852447"/>
          <a:ext cx="8208912" cy="3168841"/>
        </p:xfrm>
        <a:graphic>
          <a:graphicData uri="http://schemas.openxmlformats.org/drawingml/2006/table">
            <a:tbl>
              <a:tblPr firstRow="1" bandRow="1">
                <a:tableStyleId>{5C22544A-7EE6-4342-B048-85BDC9FD1C3A}</a:tableStyleId>
              </a:tblPr>
              <a:tblGrid>
                <a:gridCol w="513057">
                  <a:extLst>
                    <a:ext uri="{9D8B030D-6E8A-4147-A177-3AD203B41FA5}">
                      <a16:colId xmlns:a16="http://schemas.microsoft.com/office/drawing/2014/main" val="2110480793"/>
                    </a:ext>
                  </a:extLst>
                </a:gridCol>
                <a:gridCol w="4470925">
                  <a:extLst>
                    <a:ext uri="{9D8B030D-6E8A-4147-A177-3AD203B41FA5}">
                      <a16:colId xmlns:a16="http://schemas.microsoft.com/office/drawing/2014/main" val="16672474"/>
                    </a:ext>
                  </a:extLst>
                </a:gridCol>
                <a:gridCol w="3224930">
                  <a:extLst>
                    <a:ext uri="{9D8B030D-6E8A-4147-A177-3AD203B41FA5}">
                      <a16:colId xmlns:a16="http://schemas.microsoft.com/office/drawing/2014/main" val="2641128759"/>
                    </a:ext>
                  </a:extLst>
                </a:gridCol>
              </a:tblGrid>
              <a:tr h="670295">
                <a:tc>
                  <a:txBody>
                    <a:bodyPr/>
                    <a:lstStyle/>
                    <a:p>
                      <a:pPr algn="ctr"/>
                      <a:r>
                        <a:rPr lang="zh-CN" sz="1700" kern="100">
                          <a:effectLst/>
                          <a:latin typeface="微软雅黑" panose="020B0503020204020204" pitchFamily="34" charset="-122"/>
                          <a:ea typeface="微软雅黑" panose="020B0503020204020204" pitchFamily="34" charset="-122"/>
                        </a:rPr>
                        <a:t>序号</a:t>
                      </a:r>
                      <a:endParaRPr lang="zh-CN" sz="1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700" kern="100">
                          <a:effectLst/>
                          <a:latin typeface="微软雅黑" panose="020B0503020204020204" pitchFamily="34" charset="-122"/>
                          <a:ea typeface="微软雅黑" panose="020B0503020204020204" pitchFamily="34" charset="-122"/>
                        </a:rPr>
                        <a:t>方法</a:t>
                      </a:r>
                      <a:endParaRPr lang="zh-CN" sz="1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700" kern="100" dirty="0">
                          <a:effectLst/>
                          <a:latin typeface="微软雅黑" panose="020B0503020204020204" pitchFamily="34" charset="-122"/>
                          <a:ea typeface="微软雅黑" panose="020B0503020204020204" pitchFamily="34" charset="-122"/>
                        </a:rPr>
                        <a:t>功能描述</a:t>
                      </a:r>
                      <a:endParaRPr lang="zh-CN" sz="1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512455931"/>
                  </a:ext>
                </a:extLst>
              </a:tr>
              <a:tr h="472470">
                <a:tc>
                  <a:txBody>
                    <a:bodyPr/>
                    <a:lstStyle/>
                    <a:p>
                      <a:pPr algn="ctr"/>
                      <a:r>
                        <a:rPr lang="en-US" sz="1600" kern="100" dirty="0">
                          <a:solidFill>
                            <a:schemeClr val="tx1"/>
                          </a:solidFill>
                          <a:effectLst/>
                          <a:latin typeface="Times New Roman" panose="02020603050405020304" pitchFamily="18" charset="0"/>
                          <a:cs typeface="Times New Roman" panose="02020603050405020304" pitchFamily="18" charset="0"/>
                        </a:rPr>
                        <a:t>1</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500" b="0" kern="1200" dirty="0">
                          <a:solidFill>
                            <a:schemeClr val="tx1"/>
                          </a:solidFill>
                          <a:latin typeface="Times New Roman" panose="02020603050405020304" pitchFamily="18" charset="0"/>
                          <a:ea typeface="宋体" charset="-122"/>
                          <a:cs typeface="Times New Roman" panose="02020603050405020304" pitchFamily="18" charset="0"/>
                        </a:rPr>
                        <a:t>public HashMap()</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默认构造函数，生成空</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HashMap</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对象</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70294622"/>
                  </a:ext>
                </a:extLst>
              </a:tr>
              <a:tr h="638297">
                <a:tc>
                  <a:txBody>
                    <a:bodyPr/>
                    <a:lstStyle/>
                    <a:p>
                      <a:pPr algn="ctr"/>
                      <a:r>
                        <a:rPr lang="en-US" alt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public HashMap(int capacity)</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构造指定容量大小的空</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HashMap</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对象</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653537494"/>
                  </a:ext>
                </a:extLst>
              </a:tr>
              <a:tr h="672659">
                <a:tc>
                  <a:txBody>
                    <a:bodyPr/>
                    <a:lstStyle/>
                    <a:p>
                      <a:pPr algn="ctr"/>
                      <a:r>
                        <a:rPr lang="en-US" altLang="zh-CN" sz="1600" kern="100" dirty="0">
                          <a:solidFill>
                            <a:schemeClr val="tx1"/>
                          </a:solidFill>
                          <a:effectLst/>
                          <a:latin typeface="Times New Roman" panose="02020603050405020304" pitchFamily="18" charset="0"/>
                          <a:cs typeface="Times New Roman" panose="02020603050405020304" pitchFamily="18" charset="0"/>
                        </a:rPr>
                        <a:t>3</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public HashMap(int capacity, float </a:t>
                      </a:r>
                      <a:r>
                        <a:rPr lang="en-US" altLang="zh-CN" sz="1500" b="0" kern="1200" dirty="0" err="1">
                          <a:solidFill>
                            <a:schemeClr val="tx1"/>
                          </a:solidFill>
                          <a:latin typeface="Times New Roman" panose="02020603050405020304" pitchFamily="18" charset="0"/>
                          <a:ea typeface="宋体" charset="-122"/>
                          <a:cs typeface="Times New Roman" panose="02020603050405020304" pitchFamily="18" charset="0"/>
                        </a:rPr>
                        <a:t>loadFactor</a:t>
                      </a:r>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构造指定容量和加载因子的空</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Hash Map</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对象</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875463389"/>
                  </a:ext>
                </a:extLst>
              </a:tr>
              <a:tr h="715120">
                <a:tc>
                  <a:txBody>
                    <a:bodyPr/>
                    <a:lstStyle/>
                    <a:p>
                      <a:pPr algn="ctr"/>
                      <a:r>
                        <a:rPr lang="en-US" altLang="zh-CN" sz="1600" kern="100" dirty="0">
                          <a:solidFill>
                            <a:schemeClr val="tx1"/>
                          </a:solidFill>
                          <a:effectLst/>
                          <a:latin typeface="Times New Roman" panose="02020603050405020304" pitchFamily="18" charset="0"/>
                          <a:cs typeface="Times New Roman" panose="02020603050405020304" pitchFamily="18" charset="0"/>
                        </a:rPr>
                        <a:t>4</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public HashMap(Map&lt;? extends K, ? extends V&gt; map)</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构建包含指定</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Map</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HashMap</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对象</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326979171"/>
                  </a:ext>
                </a:extLst>
              </a:tr>
            </a:tbl>
          </a:graphicData>
        </a:graphic>
      </p:graphicFrame>
    </p:spTree>
    <p:extLst>
      <p:ext uri="{BB962C8B-B14F-4D97-AF65-F5344CB8AC3E}">
        <p14:creationId xmlns:p14="http://schemas.microsoft.com/office/powerpoint/2010/main" val="292870746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8316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12.3</a:t>
            </a:r>
            <a:r>
              <a:rPr lang="zh-CN" altLang="en-US" sz="3600" b="1" dirty="0">
                <a:solidFill>
                  <a:srgbClr val="00417C"/>
                </a:solidFill>
                <a:latin typeface="微软雅黑" pitchFamily="34" charset="-122"/>
                <a:ea typeface="微软雅黑" pitchFamily="34" charset="-122"/>
              </a:rPr>
              <a:t> 使用二维集合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一、使用</a:t>
            </a:r>
            <a:r>
              <a:rPr lang="en-US" altLang="zh-CN" sz="2800" b="1" dirty="0">
                <a:solidFill>
                  <a:srgbClr val="00417C"/>
                </a:solidFill>
                <a:latin typeface="微软雅黑" panose="020B0503020204020204" pitchFamily="34" charset="-122"/>
                <a:ea typeface="微软雅黑" panose="020B0503020204020204" pitchFamily="34" charset="-122"/>
              </a:rPr>
              <a:t>Map</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581057"/>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HashMap</a:t>
            </a:r>
            <a:r>
              <a:rPr lang="zh-CN" altLang="en-US" sz="2400" dirty="0">
                <a:solidFill>
                  <a:srgbClr val="00417C"/>
                </a:solidFill>
                <a:latin typeface="微软雅黑" panose="020B0503020204020204" pitchFamily="34" charset="-122"/>
                <a:ea typeface="微软雅黑" panose="020B0503020204020204" pitchFamily="34" charset="-122"/>
              </a:rPr>
              <a:t>类的常用方法</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226DC480-BF10-48B5-A635-FECADAA65CB5}"/>
              </a:ext>
            </a:extLst>
          </p:cNvPr>
          <p:cNvGraphicFramePr>
            <a:graphicFrameLocks noGrp="1"/>
          </p:cNvGraphicFramePr>
          <p:nvPr>
            <p:extLst>
              <p:ext uri="{D42A27DB-BD31-4B8C-83A1-F6EECF244321}">
                <p14:modId xmlns:p14="http://schemas.microsoft.com/office/powerpoint/2010/main" val="1381867792"/>
              </p:ext>
            </p:extLst>
          </p:nvPr>
        </p:nvGraphicFramePr>
        <p:xfrm>
          <a:off x="683568" y="2713476"/>
          <a:ext cx="8064896" cy="4099900"/>
        </p:xfrm>
        <a:graphic>
          <a:graphicData uri="http://schemas.openxmlformats.org/drawingml/2006/table">
            <a:tbl>
              <a:tblPr firstRow="1" bandRow="1">
                <a:tableStyleId>{5C22544A-7EE6-4342-B048-85BDC9FD1C3A}</a:tableStyleId>
              </a:tblPr>
              <a:tblGrid>
                <a:gridCol w="609950">
                  <a:extLst>
                    <a:ext uri="{9D8B030D-6E8A-4147-A177-3AD203B41FA5}">
                      <a16:colId xmlns:a16="http://schemas.microsoft.com/office/drawing/2014/main" val="2110480793"/>
                    </a:ext>
                  </a:extLst>
                </a:gridCol>
                <a:gridCol w="4066334">
                  <a:extLst>
                    <a:ext uri="{9D8B030D-6E8A-4147-A177-3AD203B41FA5}">
                      <a16:colId xmlns:a16="http://schemas.microsoft.com/office/drawing/2014/main" val="16672474"/>
                    </a:ext>
                  </a:extLst>
                </a:gridCol>
                <a:gridCol w="3388612">
                  <a:extLst>
                    <a:ext uri="{9D8B030D-6E8A-4147-A177-3AD203B41FA5}">
                      <a16:colId xmlns:a16="http://schemas.microsoft.com/office/drawing/2014/main" val="2641128759"/>
                    </a:ext>
                  </a:extLst>
                </a:gridCol>
              </a:tblGrid>
              <a:tr h="379464">
                <a:tc>
                  <a:txBody>
                    <a:bodyPr/>
                    <a:lstStyle/>
                    <a:p>
                      <a:pPr algn="ctr"/>
                      <a:r>
                        <a:rPr lang="zh-CN" sz="1700" kern="100">
                          <a:effectLst/>
                          <a:latin typeface="微软雅黑" panose="020B0503020204020204" pitchFamily="34" charset="-122"/>
                          <a:ea typeface="微软雅黑" panose="020B0503020204020204" pitchFamily="34" charset="-122"/>
                        </a:rPr>
                        <a:t>序号</a:t>
                      </a:r>
                      <a:endParaRPr lang="zh-CN" sz="1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700" kern="100">
                          <a:effectLst/>
                          <a:latin typeface="微软雅黑" panose="020B0503020204020204" pitchFamily="34" charset="-122"/>
                          <a:ea typeface="微软雅黑" panose="020B0503020204020204" pitchFamily="34" charset="-122"/>
                        </a:rPr>
                        <a:t>方法</a:t>
                      </a:r>
                      <a:endParaRPr lang="zh-CN" sz="1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tc>
                  <a:txBody>
                    <a:bodyPr/>
                    <a:lstStyle/>
                    <a:p>
                      <a:pPr algn="ctr"/>
                      <a:r>
                        <a:rPr lang="zh-CN" sz="1700" kern="100" dirty="0">
                          <a:effectLst/>
                          <a:latin typeface="微软雅黑" panose="020B0503020204020204" pitchFamily="34" charset="-122"/>
                          <a:ea typeface="微软雅黑" panose="020B0503020204020204" pitchFamily="34" charset="-122"/>
                        </a:rPr>
                        <a:t>功能描述</a:t>
                      </a:r>
                      <a:endParaRPr lang="zh-CN" sz="17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512455931"/>
                  </a:ext>
                </a:extLst>
              </a:tr>
              <a:tr h="379464">
                <a:tc>
                  <a:txBody>
                    <a:bodyPr/>
                    <a:lstStyle/>
                    <a:p>
                      <a:pPr algn="ctr"/>
                      <a:r>
                        <a:rPr lang="en-US" sz="1600" kern="100" dirty="0">
                          <a:solidFill>
                            <a:schemeClr val="tx1"/>
                          </a:solidFill>
                          <a:effectLst/>
                          <a:latin typeface="Times New Roman" panose="02020603050405020304" pitchFamily="18" charset="0"/>
                          <a:cs typeface="Times New Roman" panose="02020603050405020304" pitchFamily="18" charset="0"/>
                        </a:rPr>
                        <a:t>1</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sz="1500" b="0" kern="1200" dirty="0">
                          <a:solidFill>
                            <a:schemeClr val="tx1"/>
                          </a:solidFill>
                          <a:latin typeface="Times New Roman" panose="02020603050405020304" pitchFamily="18" charset="0"/>
                          <a:ea typeface="宋体" charset="-122"/>
                          <a:cs typeface="Times New Roman" panose="02020603050405020304" pitchFamily="18" charset="0"/>
                        </a:rPr>
                        <a:t>public void clear()</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清空</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HashMap</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70294622"/>
                  </a:ext>
                </a:extLst>
              </a:tr>
              <a:tr h="512649">
                <a:tc>
                  <a:txBody>
                    <a:bodyPr/>
                    <a:lstStyle/>
                    <a:p>
                      <a:pPr algn="ctr"/>
                      <a:r>
                        <a:rPr lang="en-US" alt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public boolean </a:t>
                      </a:r>
                      <a:r>
                        <a:rPr lang="en-US" altLang="zh-CN" sz="1500" b="0" kern="1200" dirty="0" err="1">
                          <a:solidFill>
                            <a:schemeClr val="tx1"/>
                          </a:solidFill>
                          <a:latin typeface="Times New Roman" panose="02020603050405020304" pitchFamily="18" charset="0"/>
                          <a:ea typeface="宋体" charset="-122"/>
                          <a:cs typeface="Times New Roman" panose="02020603050405020304" pitchFamily="18" charset="0"/>
                        </a:rPr>
                        <a:t>containsValue</a:t>
                      </a:r>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(Object value)</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判断是否包含某个</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value</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对象</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653537494"/>
                  </a:ext>
                </a:extLst>
              </a:tr>
              <a:tr h="530927">
                <a:tc>
                  <a:txBody>
                    <a:bodyPr/>
                    <a:lstStyle/>
                    <a:p>
                      <a:pPr algn="ctr"/>
                      <a:r>
                        <a:rPr lang="en-US" altLang="zh-CN" sz="1600" kern="100" dirty="0">
                          <a:solidFill>
                            <a:schemeClr val="tx1"/>
                          </a:solidFill>
                          <a:effectLst/>
                          <a:latin typeface="Times New Roman" panose="02020603050405020304" pitchFamily="18" charset="0"/>
                          <a:cs typeface="Times New Roman" panose="02020603050405020304" pitchFamily="18" charset="0"/>
                        </a:rPr>
                        <a:t>3</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public boolean </a:t>
                      </a:r>
                      <a:r>
                        <a:rPr lang="en-US" altLang="zh-CN" sz="1500" b="0" kern="1200" dirty="0" err="1">
                          <a:solidFill>
                            <a:schemeClr val="tx1"/>
                          </a:solidFill>
                          <a:latin typeface="Times New Roman" panose="02020603050405020304" pitchFamily="18" charset="0"/>
                          <a:ea typeface="宋体" charset="-122"/>
                          <a:cs typeface="Times New Roman" panose="02020603050405020304" pitchFamily="18" charset="0"/>
                        </a:rPr>
                        <a:t>containsKey</a:t>
                      </a:r>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(Object key)</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判断是否包含某个</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值</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875463389"/>
                  </a:ext>
                </a:extLst>
              </a:tr>
              <a:tr h="574349">
                <a:tc>
                  <a:txBody>
                    <a:bodyPr/>
                    <a:lstStyle/>
                    <a:p>
                      <a:pPr algn="ctr"/>
                      <a:r>
                        <a:rPr lang="en-US" altLang="zh-CN" sz="1600" kern="100" dirty="0">
                          <a:solidFill>
                            <a:schemeClr val="tx1"/>
                          </a:solidFill>
                          <a:effectLst/>
                          <a:latin typeface="Times New Roman" panose="02020603050405020304" pitchFamily="18" charset="0"/>
                          <a:cs typeface="Times New Roman" panose="02020603050405020304" pitchFamily="18" charset="0"/>
                        </a:rPr>
                        <a:t>4</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public Object get(Object key)</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返回指定</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值对应的</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value</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对象</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1326979171"/>
                  </a:ext>
                </a:extLst>
              </a:tr>
              <a:tr h="574349">
                <a:tc>
                  <a:txBody>
                    <a:bodyPr/>
                    <a:lstStyle/>
                    <a:p>
                      <a:pPr algn="ctr"/>
                      <a:r>
                        <a:rPr lang="en-US" alt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public Object put(Object key, Object value)</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添加一个指定的</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key-value</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对并返回</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value</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对象</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93990800"/>
                  </a:ext>
                </a:extLst>
              </a:tr>
              <a:tr h="574349">
                <a:tc>
                  <a:txBody>
                    <a:bodyPr/>
                    <a:lstStyle/>
                    <a:p>
                      <a:pPr algn="ctr"/>
                      <a:r>
                        <a:rPr lang="en-US" alt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public Object remove(Object key)</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移除指定</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对应的</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value</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对象并返回</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4283957424"/>
                  </a:ext>
                </a:extLst>
              </a:tr>
              <a:tr h="574349">
                <a:tc>
                  <a:txBody>
                    <a:bodyPr/>
                    <a:lstStyle/>
                    <a:p>
                      <a:pPr algn="ctr"/>
                      <a:r>
                        <a:rPr lang="en-US" alt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6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83045" marR="83045" marT="41523" marB="41523" anchor="ctr"/>
                </a:tc>
                <a:tc>
                  <a:txBody>
                    <a:bodyPr/>
                    <a:lstStyle/>
                    <a:p>
                      <a:pPr algn="just"/>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public Set </a:t>
                      </a:r>
                      <a:r>
                        <a:rPr lang="en-US" altLang="zh-CN" sz="1500" b="0" kern="1200" dirty="0" err="1">
                          <a:solidFill>
                            <a:schemeClr val="tx1"/>
                          </a:solidFill>
                          <a:latin typeface="Times New Roman" panose="02020603050405020304" pitchFamily="18" charset="0"/>
                          <a:ea typeface="宋体" charset="-122"/>
                          <a:cs typeface="Times New Roman" panose="02020603050405020304" pitchFamily="18" charset="0"/>
                        </a:rPr>
                        <a:t>keySet</a:t>
                      </a:r>
                      <a:r>
                        <a:rPr lang="en-US" altLang="zh-CN" sz="1500" b="0" kern="1200" dirty="0">
                          <a:solidFill>
                            <a:schemeClr val="tx1"/>
                          </a:solidFill>
                          <a:latin typeface="Times New Roman" panose="02020603050405020304" pitchFamily="18" charset="0"/>
                          <a:ea typeface="宋体" charset="-122"/>
                          <a:cs typeface="Times New Roman" panose="02020603050405020304" pitchFamily="18" charset="0"/>
                        </a:rPr>
                        <a:t>()</a:t>
                      </a:r>
                      <a:endParaRPr lang="zh-CN" altLang="en-US" sz="1500" b="0" kern="1200" dirty="0">
                        <a:solidFill>
                          <a:schemeClr val="tx1"/>
                        </a:solidFill>
                        <a:latin typeface="Times New Roman" panose="02020603050405020304" pitchFamily="18" charset="0"/>
                        <a:ea typeface="宋体" charset="-122"/>
                        <a:cs typeface="Times New Roman" panose="02020603050405020304" pitchFamily="18" charset="0"/>
                      </a:endParaRPr>
                    </a:p>
                  </a:txBody>
                  <a:tcPr marL="83045" marR="83045" marT="41523" marB="41523" anchor="ctr"/>
                </a:tc>
                <a:tc>
                  <a:txBody>
                    <a:bodyPr/>
                    <a:lstStyle/>
                    <a:p>
                      <a:pPr algn="just"/>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返回所有</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值的</a:t>
                      </a:r>
                      <a:r>
                        <a:rPr lang="en-US" alt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Set</a:t>
                      </a:r>
                      <a:r>
                        <a:rPr lang="zh-CN" altLang="en-US"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集合</a:t>
                      </a:r>
                      <a:endParaRPr lang="zh-CN" sz="1500" kern="1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83045" marR="83045" marT="41523" marB="41523" anchor="ctr"/>
                </a:tc>
                <a:extLst>
                  <a:ext uri="{0D108BD9-81ED-4DB2-BD59-A6C34878D82A}">
                    <a16:rowId xmlns:a16="http://schemas.microsoft.com/office/drawing/2014/main" val="2449955219"/>
                  </a:ext>
                </a:extLst>
              </a:tr>
            </a:tbl>
          </a:graphicData>
        </a:graphic>
      </p:graphicFrame>
    </p:spTree>
    <p:extLst>
      <p:ext uri="{BB962C8B-B14F-4D97-AF65-F5344CB8AC3E}">
        <p14:creationId xmlns:p14="http://schemas.microsoft.com/office/powerpoint/2010/main" val="366433554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8316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12.3</a:t>
            </a:r>
            <a:r>
              <a:rPr lang="zh-CN" altLang="en-US" sz="3600" b="1" dirty="0">
                <a:solidFill>
                  <a:srgbClr val="00417C"/>
                </a:solidFill>
                <a:latin typeface="微软雅黑" pitchFamily="34" charset="-122"/>
                <a:ea typeface="微软雅黑" pitchFamily="34" charset="-122"/>
              </a:rPr>
              <a:t> 使用二维集合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一、使用</a:t>
            </a:r>
            <a:r>
              <a:rPr lang="en-US" altLang="zh-CN" sz="2800" b="1" dirty="0">
                <a:solidFill>
                  <a:srgbClr val="00417C"/>
                </a:solidFill>
                <a:latin typeface="微软雅黑" panose="020B0503020204020204" pitchFamily="34" charset="-122"/>
                <a:ea typeface="微软雅黑" panose="020B0503020204020204" pitchFamily="34" charset="-122"/>
              </a:rPr>
              <a:t>Map</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pic>
        <p:nvPicPr>
          <p:cNvPr id="12" name="Picture 14" descr="示例">
            <a:extLst>
              <a:ext uri="{FF2B5EF4-FFF2-40B4-BE49-F238E27FC236}">
                <a16:creationId xmlns:a16="http://schemas.microsoft.com/office/drawing/2014/main" id="{4529A95E-695F-4375-B253-60CAAC022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1731913"/>
            <a:ext cx="72008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6">
            <a:extLst>
              <a:ext uri="{FF2B5EF4-FFF2-40B4-BE49-F238E27FC236}">
                <a16:creationId xmlns:a16="http://schemas.microsoft.com/office/drawing/2014/main" id="{98E27102-AF32-4C91-8755-E4722D58CDB9}"/>
              </a:ext>
            </a:extLst>
          </p:cNvPr>
          <p:cNvSpPr>
            <a:spLocks noChangeArrowheads="1"/>
          </p:cNvSpPr>
          <p:nvPr/>
        </p:nvSpPr>
        <p:spPr bwMode="auto">
          <a:xfrm>
            <a:off x="1043608" y="1772816"/>
            <a:ext cx="8064000" cy="511200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700"/>
              </a:lnSpc>
            </a:pPr>
            <a:r>
              <a:rPr lang="en-US" altLang="zh-CN" sz="1400" dirty="0">
                <a:solidFill>
                  <a:srgbClr val="080577"/>
                </a:solidFill>
                <a:latin typeface="Source Code Pro"/>
              </a:rPr>
              <a:t>import </a:t>
            </a:r>
            <a:r>
              <a:rPr lang="en-US" altLang="zh-CN" sz="1400" dirty="0" err="1">
                <a:solidFill>
                  <a:srgbClr val="080577"/>
                </a:solidFill>
                <a:latin typeface="Source Code Pro"/>
              </a:rPr>
              <a:t>java.util</a:t>
            </a:r>
            <a:r>
              <a:rPr lang="en-US" altLang="zh-CN" sz="1400" dirty="0">
                <a:solidFill>
                  <a:srgbClr val="080577"/>
                </a:solidFill>
                <a:latin typeface="Source Code Pro"/>
              </a:rPr>
              <a:t>.*;</a:t>
            </a:r>
          </a:p>
          <a:p>
            <a:pPr>
              <a:lnSpc>
                <a:spcPts val="1700"/>
              </a:lnSpc>
            </a:pPr>
            <a:r>
              <a:rPr lang="en-US" altLang="zh-CN" sz="1400" dirty="0">
                <a:solidFill>
                  <a:srgbClr val="080577"/>
                </a:solidFill>
                <a:latin typeface="Source Code Pro"/>
              </a:rPr>
              <a:t>public class </a:t>
            </a:r>
            <a:r>
              <a:rPr lang="en-US" altLang="zh-CN" sz="1400" dirty="0" err="1">
                <a:solidFill>
                  <a:srgbClr val="080577"/>
                </a:solidFill>
                <a:latin typeface="Source Code Pro"/>
              </a:rPr>
              <a:t>HashMapDemo</a:t>
            </a: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  </a:t>
            </a:r>
          </a:p>
          <a:p>
            <a:pPr>
              <a:lnSpc>
                <a:spcPts val="1700"/>
              </a:lnSpc>
            </a:pPr>
            <a:r>
              <a:rPr lang="en-US" altLang="zh-CN" sz="1400" dirty="0">
                <a:solidFill>
                  <a:srgbClr val="080577"/>
                </a:solidFill>
                <a:latin typeface="Source Code Pro"/>
              </a:rPr>
              <a:t>        </a:t>
            </a:r>
            <a:r>
              <a:rPr lang="sv-SE" altLang="zh-CN" sz="1400" dirty="0">
                <a:solidFill>
                  <a:srgbClr val="080577"/>
                </a:solidFill>
                <a:latin typeface="Source Code Pro"/>
              </a:rPr>
              <a:t>Map&lt;Integer, String&gt; bookMap = new HashMap&lt;&gt;();</a:t>
            </a:r>
          </a:p>
          <a:p>
            <a:pPr>
              <a:lnSpc>
                <a:spcPts val="1700"/>
              </a:lnSpc>
            </a:pPr>
            <a:r>
              <a:rPr lang="sv-SE" altLang="zh-CN" sz="1400" dirty="0">
                <a:solidFill>
                  <a:srgbClr val="080577"/>
                </a:solidFill>
                <a:latin typeface="Source Code Pro"/>
              </a:rPr>
              <a:t>        bookMap.put(1, "book01");</a:t>
            </a:r>
          </a:p>
          <a:p>
            <a:pPr>
              <a:lnSpc>
                <a:spcPts val="1700"/>
              </a:lnSpc>
            </a:pPr>
            <a:r>
              <a:rPr lang="sv-SE" altLang="zh-CN" sz="1400" dirty="0">
                <a:solidFill>
                  <a:srgbClr val="080577"/>
                </a:solidFill>
                <a:latin typeface="Source Code Pro"/>
              </a:rPr>
              <a:t>        bookMap.put(2,"book02");</a:t>
            </a:r>
          </a:p>
          <a:p>
            <a:pPr>
              <a:lnSpc>
                <a:spcPts val="1700"/>
              </a:lnSpc>
            </a:pPr>
            <a:r>
              <a:rPr lang="sv-SE" altLang="zh-CN" sz="1400" dirty="0">
                <a:solidFill>
                  <a:srgbClr val="080577"/>
                </a:solidFill>
                <a:latin typeface="Source Code Pro"/>
              </a:rPr>
              <a:t>        bookMap.put(3,"book03");</a:t>
            </a:r>
          </a:p>
          <a:p>
            <a:pPr>
              <a:lnSpc>
                <a:spcPts val="1700"/>
              </a:lnSpc>
            </a:pPr>
            <a:r>
              <a:rPr lang="sv-SE" altLang="zh-CN" sz="1400" dirty="0">
                <a:solidFill>
                  <a:srgbClr val="080577"/>
                </a:solidFill>
                <a:latin typeface="Source Code Pro"/>
              </a:rPr>
              <a:t>        bookMap.put(4,"book04");</a:t>
            </a:r>
          </a:p>
          <a:p>
            <a:pPr>
              <a:lnSpc>
                <a:spcPts val="1700"/>
              </a:lnSpc>
            </a:pPr>
            <a:r>
              <a:rPr lang="sv-SE" altLang="zh-CN" sz="1400" dirty="0">
                <a:solidFill>
                  <a:srgbClr val="080577"/>
                </a:solidFill>
                <a:latin typeface="Source Code Pro"/>
              </a:rPr>
              <a:t>        bookMap.put(5,"book01");</a:t>
            </a:r>
          </a:p>
          <a:p>
            <a:pPr>
              <a:lnSpc>
                <a:spcPts val="1700"/>
              </a:lnSpc>
            </a:pPr>
            <a:r>
              <a:rPr lang="sv-SE" altLang="zh-CN" sz="1400" dirty="0">
                <a:solidFill>
                  <a:srgbClr val="080577"/>
                </a:solidFill>
                <a:latin typeface="Source Code Pro"/>
              </a:rPr>
              <a:t>        System.out.println("The original map: " + bookMap);</a:t>
            </a:r>
          </a:p>
          <a:p>
            <a:pPr>
              <a:lnSpc>
                <a:spcPts val="1700"/>
              </a:lnSpc>
            </a:pPr>
            <a:r>
              <a:rPr lang="sv-SE" altLang="zh-CN" sz="1400" dirty="0">
                <a:solidFill>
                  <a:srgbClr val="080577"/>
                </a:solidFill>
                <a:latin typeface="Source Code Pro"/>
              </a:rPr>
              <a:t>        System.out.println("The size of the map: " + bookMap.size());</a:t>
            </a:r>
          </a:p>
          <a:p>
            <a:pPr>
              <a:lnSpc>
                <a:spcPts val="1700"/>
              </a:lnSpc>
            </a:pPr>
            <a:r>
              <a:rPr lang="sv-SE" altLang="zh-CN" sz="1400" dirty="0">
                <a:solidFill>
                  <a:srgbClr val="080577"/>
                </a:solidFill>
                <a:latin typeface="Source Code Pro"/>
              </a:rPr>
              <a:t>        System.out.println("Is it empty?  " + bookMap.isEmpty());</a:t>
            </a:r>
          </a:p>
          <a:p>
            <a:pPr>
              <a:lnSpc>
                <a:spcPts val="1700"/>
              </a:lnSpc>
            </a:pPr>
            <a:r>
              <a:rPr lang="sv-SE" altLang="zh-CN" sz="1400" dirty="0">
                <a:solidFill>
                  <a:srgbClr val="080577"/>
                </a:solidFill>
                <a:latin typeface="Source Code Pro"/>
              </a:rPr>
              <a:t>        System.out.println("Does it contain Key: 2?  " + </a:t>
            </a:r>
          </a:p>
          <a:p>
            <a:pPr>
              <a:lnSpc>
                <a:spcPts val="1700"/>
              </a:lnSpc>
            </a:pPr>
            <a:r>
              <a:rPr lang="sv-SE" altLang="zh-CN" sz="1400" dirty="0">
                <a:solidFill>
                  <a:srgbClr val="080577"/>
                </a:solidFill>
                <a:latin typeface="Source Code Pro"/>
              </a:rPr>
              <a:t>                            bookMap.containsKey(2));</a:t>
            </a:r>
          </a:p>
          <a:p>
            <a:pPr>
              <a:lnSpc>
                <a:spcPts val="1700"/>
              </a:lnSpc>
            </a:pPr>
            <a:r>
              <a:rPr lang="sv-SE" altLang="zh-CN" sz="1400" dirty="0">
                <a:solidFill>
                  <a:srgbClr val="080577"/>
                </a:solidFill>
                <a:latin typeface="Source Code Pro"/>
              </a:rPr>
              <a:t>        System.out.println("Does it contain Value: book02?  " + </a:t>
            </a:r>
          </a:p>
          <a:p>
            <a:pPr>
              <a:lnSpc>
                <a:spcPts val="1700"/>
              </a:lnSpc>
            </a:pPr>
            <a:r>
              <a:rPr lang="sv-SE" altLang="zh-CN" sz="1400" dirty="0">
                <a:solidFill>
                  <a:srgbClr val="080577"/>
                </a:solidFill>
                <a:latin typeface="Source Code Pro"/>
              </a:rPr>
              <a:t>                            bookMap.containsValue("book02"));</a:t>
            </a:r>
          </a:p>
          <a:p>
            <a:pPr>
              <a:lnSpc>
                <a:spcPts val="1700"/>
              </a:lnSpc>
            </a:pPr>
            <a:r>
              <a:rPr lang="sv-SE" altLang="zh-CN" sz="1400" dirty="0">
                <a:solidFill>
                  <a:srgbClr val="080577"/>
                </a:solidFill>
                <a:latin typeface="Source Code Pro"/>
              </a:rPr>
              <a:t>        System.out.println("The Value of Key(2) is: " + bookMap.get(2));</a:t>
            </a:r>
          </a:p>
          <a:p>
            <a:pPr>
              <a:lnSpc>
                <a:spcPts val="1700"/>
              </a:lnSpc>
            </a:pPr>
            <a:r>
              <a:rPr lang="sv-SE" altLang="zh-CN" sz="1400" dirty="0">
                <a:solidFill>
                  <a:srgbClr val="080577"/>
                </a:solidFill>
                <a:latin typeface="Source Code Pro"/>
              </a:rPr>
              <a:t>        System.out.println("Remove the key-value pair which Key=1: " + </a:t>
            </a:r>
          </a:p>
          <a:p>
            <a:pPr>
              <a:lnSpc>
                <a:spcPts val="1700"/>
              </a:lnSpc>
            </a:pPr>
            <a:r>
              <a:rPr lang="sv-SE" altLang="zh-CN" sz="1400" dirty="0">
                <a:solidFill>
                  <a:srgbClr val="080577"/>
                </a:solidFill>
                <a:latin typeface="Source Code Pro"/>
              </a:rPr>
              <a:t>                            bookMap.remove(1));</a:t>
            </a:r>
          </a:p>
          <a:p>
            <a:pPr>
              <a:lnSpc>
                <a:spcPts val="1700"/>
              </a:lnSpc>
            </a:pPr>
            <a:r>
              <a:rPr lang="sv-SE" altLang="zh-CN" sz="1400" dirty="0">
                <a:solidFill>
                  <a:srgbClr val="080577"/>
                </a:solidFill>
                <a:latin typeface="Source Code Pro"/>
              </a:rPr>
              <a:t>        System.out.println("Return the KeySet: " + bookMap.keySet());</a:t>
            </a:r>
          </a:p>
          <a:p>
            <a:pPr>
              <a:lnSpc>
                <a:spcPts val="1700"/>
              </a:lnSpc>
            </a:pPr>
            <a:r>
              <a:rPr lang="sv-SE" altLang="zh-CN" sz="1400" dirty="0">
                <a:solidFill>
                  <a:srgbClr val="080577"/>
                </a:solidFill>
                <a:latin typeface="Source Code Pro"/>
              </a:rPr>
              <a:t>        bookMap.clear();</a:t>
            </a:r>
          </a:p>
          <a:p>
            <a:pPr>
              <a:lnSpc>
                <a:spcPts val="1700"/>
              </a:lnSpc>
            </a:pPr>
            <a:r>
              <a:rPr lang="sv-SE" altLang="zh-CN" sz="1400" dirty="0">
                <a:solidFill>
                  <a:srgbClr val="080577"/>
                </a:solidFill>
                <a:latin typeface="Source Code Pro"/>
              </a:rPr>
              <a:t>        System.out.println("The new map is: " + bookMap);</a:t>
            </a:r>
            <a:r>
              <a:rPr lang="en-US" altLang="zh-CN" sz="1400" dirty="0">
                <a:solidFill>
                  <a:srgbClr val="080577"/>
                </a:solidFill>
                <a:latin typeface="Source Code Pro"/>
              </a:rPr>
              <a:t>    }</a:t>
            </a:r>
          </a:p>
          <a:p>
            <a:pPr>
              <a:lnSpc>
                <a:spcPts val="1700"/>
              </a:lnSpc>
            </a:pPr>
            <a:r>
              <a:rPr lang="en-US" altLang="zh-CN" sz="1400" dirty="0">
                <a:solidFill>
                  <a:srgbClr val="080577"/>
                </a:solidFill>
                <a:latin typeface="Source Code Pro"/>
              </a:rPr>
              <a:t>} </a:t>
            </a:r>
          </a:p>
        </p:txBody>
      </p:sp>
      <p:pic>
        <p:nvPicPr>
          <p:cNvPr id="3" name="图片 2">
            <a:extLst>
              <a:ext uri="{FF2B5EF4-FFF2-40B4-BE49-F238E27FC236}">
                <a16:creationId xmlns:a16="http://schemas.microsoft.com/office/drawing/2014/main" id="{F8D80447-8E4F-4BA6-9F03-9B35F5E111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3978028"/>
            <a:ext cx="7260092" cy="2859137"/>
          </a:xfrm>
          <a:prstGeom prst="rect">
            <a:avLst/>
          </a:prstGeom>
        </p:spPr>
      </p:pic>
    </p:spTree>
    <p:extLst>
      <p:ext uri="{BB962C8B-B14F-4D97-AF65-F5344CB8AC3E}">
        <p14:creationId xmlns:p14="http://schemas.microsoft.com/office/powerpoint/2010/main" val="129966033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393447"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12.1</a:t>
            </a:r>
            <a:r>
              <a:rPr lang="zh-CN" altLang="en-US" sz="3600" b="1" dirty="0">
                <a:solidFill>
                  <a:srgbClr val="00417C"/>
                </a:solidFill>
                <a:latin typeface="微软雅黑" pitchFamily="34" charset="-122"/>
                <a:ea typeface="微软雅黑" pitchFamily="34" charset="-122"/>
              </a:rPr>
              <a:t> 认识</a:t>
            </a:r>
            <a:r>
              <a:rPr lang="en-US" altLang="zh-CN" sz="3600" b="1" dirty="0">
                <a:solidFill>
                  <a:srgbClr val="00417C"/>
                </a:solidFill>
                <a:latin typeface="微软雅黑" pitchFamily="34" charset="-122"/>
                <a:ea typeface="微软雅黑" pitchFamily="34" charset="-122"/>
              </a:rPr>
              <a:t>JAVA</a:t>
            </a:r>
            <a:r>
              <a:rPr lang="zh-CN" altLang="en-US" sz="3600" b="1" dirty="0">
                <a:solidFill>
                  <a:srgbClr val="00417C"/>
                </a:solidFill>
                <a:latin typeface="微软雅黑" pitchFamily="34" charset="-122"/>
                <a:ea typeface="微软雅黑" pitchFamily="34" charset="-122"/>
              </a:rPr>
              <a:t>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二、什么是集合？</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16832"/>
            <a:ext cx="7776864" cy="4520597"/>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Java</a:t>
            </a:r>
            <a:r>
              <a:rPr lang="zh-CN" altLang="en-US" sz="2400" dirty="0">
                <a:solidFill>
                  <a:srgbClr val="00417C"/>
                </a:solidFill>
                <a:latin typeface="微软雅黑" panose="020B0503020204020204" pitchFamily="34" charset="-122"/>
                <a:ea typeface="微软雅黑" panose="020B0503020204020204" pitchFamily="34" charset="-122"/>
              </a:rPr>
              <a:t>集合类是</a:t>
            </a:r>
            <a:r>
              <a:rPr lang="en-US" altLang="zh-CN" sz="2400" dirty="0">
                <a:solidFill>
                  <a:srgbClr val="00417C"/>
                </a:solidFill>
                <a:latin typeface="微软雅黑" panose="020B0503020204020204" pitchFamily="34" charset="-122"/>
                <a:ea typeface="微软雅黑" panose="020B0503020204020204" pitchFamily="34" charset="-122"/>
              </a:rPr>
              <a:t>Java</a:t>
            </a:r>
            <a:r>
              <a:rPr lang="zh-CN" altLang="en-US" sz="2400" dirty="0">
                <a:solidFill>
                  <a:srgbClr val="00417C"/>
                </a:solidFill>
                <a:latin typeface="微软雅黑" panose="020B0503020204020204" pitchFamily="34" charset="-122"/>
                <a:ea typeface="微软雅黑" panose="020B0503020204020204" pitchFamily="34" charset="-122"/>
              </a:rPr>
              <a:t>数据结构的实现，存放在</a:t>
            </a:r>
            <a:r>
              <a:rPr lang="en-US" altLang="zh-CN" sz="2400" dirty="0" err="1">
                <a:solidFill>
                  <a:srgbClr val="00417C"/>
                </a:solidFill>
                <a:latin typeface="微软雅黑" panose="020B0503020204020204" pitchFamily="34" charset="-122"/>
                <a:ea typeface="微软雅黑" panose="020B0503020204020204" pitchFamily="34" charset="-122"/>
              </a:rPr>
              <a:t>java.util</a:t>
            </a:r>
            <a:r>
              <a:rPr lang="zh-CN" altLang="en-US" sz="2400" dirty="0">
                <a:solidFill>
                  <a:srgbClr val="00417C"/>
                </a:solidFill>
                <a:latin typeface="微软雅黑" panose="020B0503020204020204" pitchFamily="34" charset="-122"/>
                <a:ea typeface="微软雅黑" panose="020B0503020204020204" pitchFamily="34" charset="-122"/>
              </a:rPr>
              <a:t>包中，是一个用来存放对象的容器；</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允许以各种方式将元素分组，并定义了各种使这些元素更容易操作的方法。</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与数组不同，集合只能存放对象；</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集合存放的都是对象的引用，而非对象本身；</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集合可以存放不同类型、可变数量的数据。</a:t>
            </a:r>
            <a:endParaRPr lang="en-US" altLang="zh-CN" sz="24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19163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15663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12.4</a:t>
            </a:r>
            <a:r>
              <a:rPr lang="zh-CN" altLang="en-US" sz="3600" b="1" dirty="0">
                <a:solidFill>
                  <a:srgbClr val="00417C"/>
                </a:solidFill>
                <a:latin typeface="微软雅黑" pitchFamily="34" charset="-122"/>
                <a:ea typeface="微软雅黑" pitchFamily="34" charset="-122"/>
              </a:rPr>
              <a:t> 日期操作</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a:t>
            </a:r>
            <a:r>
              <a:rPr lang="en-US" altLang="zh-CN" sz="2800" b="1" dirty="0" err="1">
                <a:solidFill>
                  <a:srgbClr val="00417C"/>
                </a:solidFill>
                <a:latin typeface="微软雅黑" panose="020B0503020204020204" pitchFamily="34" charset="-122"/>
                <a:ea typeface="微软雅黑" panose="020B0503020204020204" pitchFamily="34" charset="-122"/>
              </a:rPr>
              <a:t>java.util.Date</a:t>
            </a:r>
            <a:endParaRPr lang="zh-CN" altLang="en-US" sz="2800" b="1" dirty="0">
              <a:solidFill>
                <a:srgbClr val="00417C"/>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1094339"/>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Date</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类提供了对日期和时间的封装</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，可获取精确到毫秒的当前时间。</a:t>
            </a:r>
            <a:endParaRPr lang="en-US" altLang="zh-CN" sz="2200" i="0" u="none" strike="noStrike" dirty="0">
              <a:solidFill>
                <a:srgbClr val="00417C"/>
              </a:solidFill>
              <a:effectLst/>
              <a:latin typeface="微软雅黑" panose="020B0503020204020204" pitchFamily="34" charset="-122"/>
              <a:ea typeface="微软雅黑" panose="020B0503020204020204" pitchFamily="34" charset="-122"/>
            </a:endParaRPr>
          </a:p>
        </p:txBody>
      </p:sp>
      <p:pic>
        <p:nvPicPr>
          <p:cNvPr id="12" name="Picture 14" descr="示例">
            <a:extLst>
              <a:ext uri="{FF2B5EF4-FFF2-40B4-BE49-F238E27FC236}">
                <a16:creationId xmlns:a16="http://schemas.microsoft.com/office/drawing/2014/main" id="{5487BB18-1204-4021-AE4C-538C3D522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212976"/>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6">
            <a:extLst>
              <a:ext uri="{FF2B5EF4-FFF2-40B4-BE49-F238E27FC236}">
                <a16:creationId xmlns:a16="http://schemas.microsoft.com/office/drawing/2014/main" id="{2FDD6586-97EA-4BC2-9964-4A43D54F3B3E}"/>
              </a:ext>
            </a:extLst>
          </p:cNvPr>
          <p:cNvSpPr>
            <a:spLocks noChangeArrowheads="1"/>
          </p:cNvSpPr>
          <p:nvPr/>
        </p:nvSpPr>
        <p:spPr bwMode="auto">
          <a:xfrm>
            <a:off x="1403648" y="3217579"/>
            <a:ext cx="7441553" cy="2308577"/>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2400"/>
              </a:lnSpc>
            </a:pPr>
            <a:r>
              <a:rPr lang="en-US" altLang="zh-CN" sz="1600" dirty="0">
                <a:solidFill>
                  <a:srgbClr val="080577"/>
                </a:solidFill>
                <a:latin typeface="Source Code Pro"/>
              </a:rPr>
              <a:t>import </a:t>
            </a:r>
            <a:r>
              <a:rPr lang="en-US" altLang="zh-CN" sz="1600" dirty="0" err="1">
                <a:solidFill>
                  <a:srgbClr val="080577"/>
                </a:solidFill>
                <a:latin typeface="Source Code Pro"/>
              </a:rPr>
              <a:t>java.util.Date</a:t>
            </a:r>
            <a:r>
              <a:rPr lang="en-US" altLang="zh-CN" sz="1600" dirty="0">
                <a:solidFill>
                  <a:srgbClr val="080577"/>
                </a:solidFill>
                <a:latin typeface="Source Code Pro"/>
              </a:rPr>
              <a:t>;</a:t>
            </a:r>
          </a:p>
          <a:p>
            <a:pPr>
              <a:lnSpc>
                <a:spcPts val="2400"/>
              </a:lnSpc>
            </a:pPr>
            <a:endParaRPr lang="en-US" altLang="zh-CN" sz="1600" dirty="0">
              <a:solidFill>
                <a:srgbClr val="080577"/>
              </a:solidFill>
              <a:latin typeface="Source Code Pro"/>
            </a:endParaRPr>
          </a:p>
          <a:p>
            <a:pPr>
              <a:lnSpc>
                <a:spcPts val="2400"/>
              </a:lnSpc>
            </a:pPr>
            <a:r>
              <a:rPr lang="en-US" altLang="zh-CN" sz="1600" dirty="0">
                <a:solidFill>
                  <a:srgbClr val="080577"/>
                </a:solidFill>
                <a:latin typeface="Source Code Pro"/>
              </a:rPr>
              <a:t>public class </a:t>
            </a:r>
            <a:r>
              <a:rPr lang="en-US" altLang="zh-CN" sz="1600" dirty="0" err="1">
                <a:solidFill>
                  <a:srgbClr val="080577"/>
                </a:solidFill>
                <a:latin typeface="Source Code Pro"/>
              </a:rPr>
              <a:t>DateTest</a:t>
            </a:r>
            <a:r>
              <a:rPr lang="en-US" altLang="zh-CN" sz="1600" dirty="0">
                <a:solidFill>
                  <a:srgbClr val="080577"/>
                </a:solidFill>
                <a:latin typeface="Source Code Pro"/>
              </a:rPr>
              <a:t> {</a:t>
            </a:r>
          </a:p>
          <a:p>
            <a:pPr>
              <a:lnSpc>
                <a:spcPts val="2400"/>
              </a:lnSpc>
            </a:pPr>
            <a:r>
              <a:rPr lang="en-US" altLang="zh-CN" sz="1600" dirty="0">
                <a:solidFill>
                  <a:srgbClr val="080577"/>
                </a:solidFill>
                <a:latin typeface="Source Code Pro"/>
              </a:rPr>
              <a:t>    public static void main(String[] </a:t>
            </a:r>
            <a:r>
              <a:rPr lang="en-US" altLang="zh-CN" sz="1600" dirty="0" err="1">
                <a:solidFill>
                  <a:srgbClr val="080577"/>
                </a:solidFill>
                <a:latin typeface="Source Code Pro"/>
              </a:rPr>
              <a:t>args</a:t>
            </a:r>
            <a:r>
              <a:rPr lang="en-US" altLang="zh-CN" sz="1600" dirty="0">
                <a:solidFill>
                  <a:srgbClr val="080577"/>
                </a:solidFill>
                <a:latin typeface="Source Code Pro"/>
              </a:rPr>
              <a:t>) {</a:t>
            </a:r>
          </a:p>
          <a:p>
            <a:pPr>
              <a:lnSpc>
                <a:spcPts val="2400"/>
              </a:lnSpc>
            </a:pPr>
            <a:r>
              <a:rPr lang="en-US" altLang="zh-CN" sz="1600" dirty="0">
                <a:solidFill>
                  <a:srgbClr val="080577"/>
                </a:solidFill>
                <a:latin typeface="Source Code Pro"/>
              </a:rPr>
              <a:t>        </a:t>
            </a:r>
            <a:r>
              <a:rPr lang="en-US" altLang="zh-CN" sz="1600" dirty="0" err="1">
                <a:solidFill>
                  <a:srgbClr val="080577"/>
                </a:solidFill>
                <a:latin typeface="Source Code Pro"/>
              </a:rPr>
              <a:t>System.out.println</a:t>
            </a:r>
            <a:r>
              <a:rPr lang="en-US" altLang="zh-CN" sz="1600" dirty="0">
                <a:solidFill>
                  <a:srgbClr val="080577"/>
                </a:solidFill>
                <a:latin typeface="Source Code Pro"/>
              </a:rPr>
              <a:t>("</a:t>
            </a:r>
            <a:r>
              <a:rPr lang="zh-CN" altLang="en-US" sz="1600" dirty="0">
                <a:solidFill>
                  <a:srgbClr val="080577"/>
                </a:solidFill>
                <a:latin typeface="Source Code Pro"/>
              </a:rPr>
              <a:t>当前时间</a:t>
            </a:r>
            <a:r>
              <a:rPr lang="en-US" altLang="zh-CN" sz="1600" dirty="0">
                <a:solidFill>
                  <a:srgbClr val="080577"/>
                </a:solidFill>
                <a:latin typeface="Source Code Pro"/>
              </a:rPr>
              <a:t>:" + new Date());</a:t>
            </a:r>
          </a:p>
          <a:p>
            <a:pPr>
              <a:lnSpc>
                <a:spcPts val="2400"/>
              </a:lnSpc>
            </a:pPr>
            <a:r>
              <a:rPr lang="en-US" altLang="zh-CN" sz="1600" dirty="0">
                <a:solidFill>
                  <a:srgbClr val="080577"/>
                </a:solidFill>
                <a:latin typeface="Source Code Pro"/>
              </a:rPr>
              <a:t>    }</a:t>
            </a:r>
          </a:p>
          <a:p>
            <a:pPr>
              <a:lnSpc>
                <a:spcPts val="2400"/>
              </a:lnSpc>
            </a:pPr>
            <a:r>
              <a:rPr lang="en-US" altLang="zh-CN" sz="1600" dirty="0">
                <a:solidFill>
                  <a:srgbClr val="080577"/>
                </a:solidFill>
                <a:latin typeface="Source Code Pro"/>
              </a:rPr>
              <a:t>}</a:t>
            </a:r>
          </a:p>
        </p:txBody>
      </p:sp>
      <p:sp>
        <p:nvSpPr>
          <p:cNvPr id="2" name="文本框 1">
            <a:extLst>
              <a:ext uri="{FF2B5EF4-FFF2-40B4-BE49-F238E27FC236}">
                <a16:creationId xmlns:a16="http://schemas.microsoft.com/office/drawing/2014/main" id="{A170ACA7-41B8-425F-9A81-34CD6B5B93A7}"/>
              </a:ext>
            </a:extLst>
          </p:cNvPr>
          <p:cNvSpPr txBox="1"/>
          <p:nvPr/>
        </p:nvSpPr>
        <p:spPr>
          <a:xfrm>
            <a:off x="1763688" y="5877272"/>
            <a:ext cx="6336704" cy="612000"/>
          </a:xfrm>
          <a:prstGeom prst="rect">
            <a:avLst/>
          </a:prstGeom>
        </p:spPr>
        <p:style>
          <a:lnRef idx="1">
            <a:schemeClr val="dk1"/>
          </a:lnRef>
          <a:fillRef idx="3">
            <a:schemeClr val="dk1"/>
          </a:fillRef>
          <a:effectRef idx="2">
            <a:schemeClr val="dk1"/>
          </a:effectRef>
          <a:fontRef idx="minor">
            <a:schemeClr val="lt1"/>
          </a:fontRef>
        </p:style>
        <p:txBody>
          <a:bodyPr wrap="square" rtlCol="0" anchor="ctr" anchorCtr="0">
            <a:spAutoFit/>
          </a:bodyPr>
          <a:lstStyle/>
          <a:p>
            <a:r>
              <a:rPr lang="zh-CN" altLang="en-US" sz="2000" dirty="0">
                <a:latin typeface="Times New Roman" panose="02020603050405020304" pitchFamily="18" charset="0"/>
                <a:cs typeface="Times New Roman" panose="02020603050405020304" pitchFamily="18" charset="0"/>
              </a:rPr>
              <a:t>当前时间：</a:t>
            </a:r>
            <a:r>
              <a:rPr lang="en-US" altLang="zh-CN" sz="2000" dirty="0">
                <a:latin typeface="Times New Roman" panose="02020603050405020304" pitchFamily="18" charset="0"/>
                <a:cs typeface="Times New Roman" panose="02020603050405020304" pitchFamily="18" charset="0"/>
              </a:rPr>
              <a:t>Sun Aug 30 22:39:25 CST 2020</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74133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15663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12.4</a:t>
            </a:r>
            <a:r>
              <a:rPr lang="zh-CN" altLang="en-US" sz="3600" b="1" dirty="0">
                <a:solidFill>
                  <a:srgbClr val="00417C"/>
                </a:solidFill>
                <a:latin typeface="微软雅黑" pitchFamily="34" charset="-122"/>
                <a:ea typeface="微软雅黑" pitchFamily="34" charset="-122"/>
              </a:rPr>
              <a:t> 日期操作</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a:t>
            </a:r>
            <a:r>
              <a:rPr lang="en-US" altLang="zh-CN" sz="2800" b="1" dirty="0" err="1">
                <a:solidFill>
                  <a:srgbClr val="00417C"/>
                </a:solidFill>
                <a:latin typeface="微软雅黑" panose="020B0503020204020204" pitchFamily="34" charset="-122"/>
                <a:ea typeface="微软雅黑" panose="020B0503020204020204" pitchFamily="34" charset="-122"/>
              </a:rPr>
              <a:t>java.util.Calendar</a:t>
            </a:r>
            <a:endParaRPr lang="zh-CN" altLang="en-US" sz="2800" b="1" dirty="0">
              <a:solidFill>
                <a:srgbClr val="00417C"/>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581057"/>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Calendar</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类提供了对日历日期和时间的封装</a:t>
            </a:r>
            <a:r>
              <a:rPr lang="zh-CN" altLang="en-US" sz="2200" i="0" u="none" strike="noStrike" dirty="0">
                <a:solidFill>
                  <a:srgbClr val="00417C"/>
                </a:solidFill>
                <a:effectLst/>
                <a:latin typeface="微软雅黑" panose="020B0503020204020204" pitchFamily="34" charset="-122"/>
                <a:ea typeface="微软雅黑" panose="020B0503020204020204" pitchFamily="34" charset="-122"/>
              </a:rPr>
              <a:t>和操作。</a:t>
            </a:r>
            <a:endParaRPr lang="en-US" altLang="zh-CN" sz="2200" i="0" u="none" strike="noStrike" dirty="0">
              <a:solidFill>
                <a:srgbClr val="00417C"/>
              </a:solidFill>
              <a:effectLst/>
              <a:latin typeface="微软雅黑" panose="020B0503020204020204" pitchFamily="34" charset="-122"/>
              <a:ea typeface="微软雅黑" panose="020B0503020204020204" pitchFamily="34" charset="-122"/>
            </a:endParaRPr>
          </a:p>
        </p:txBody>
      </p:sp>
      <p:pic>
        <p:nvPicPr>
          <p:cNvPr id="12" name="Picture 14" descr="示例">
            <a:extLst>
              <a:ext uri="{FF2B5EF4-FFF2-40B4-BE49-F238E27FC236}">
                <a16:creationId xmlns:a16="http://schemas.microsoft.com/office/drawing/2014/main" id="{5487BB18-1204-4021-AE4C-538C3D522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0892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6">
            <a:extLst>
              <a:ext uri="{FF2B5EF4-FFF2-40B4-BE49-F238E27FC236}">
                <a16:creationId xmlns:a16="http://schemas.microsoft.com/office/drawing/2014/main" id="{2FDD6586-97EA-4BC2-9964-4A43D54F3B3E}"/>
              </a:ext>
            </a:extLst>
          </p:cNvPr>
          <p:cNvSpPr>
            <a:spLocks noChangeArrowheads="1"/>
          </p:cNvSpPr>
          <p:nvPr/>
        </p:nvSpPr>
        <p:spPr bwMode="auto">
          <a:xfrm>
            <a:off x="1403648" y="2713523"/>
            <a:ext cx="7488832" cy="4076755"/>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2000"/>
              </a:lnSpc>
            </a:pPr>
            <a:r>
              <a:rPr lang="en-US" altLang="zh-CN" sz="1400" dirty="0">
                <a:solidFill>
                  <a:srgbClr val="080577"/>
                </a:solidFill>
                <a:latin typeface="Source Code Pro"/>
              </a:rPr>
              <a:t>import java.util.Date;</a:t>
            </a:r>
          </a:p>
          <a:p>
            <a:pPr>
              <a:lnSpc>
                <a:spcPts val="2000"/>
              </a:lnSpc>
            </a:pPr>
            <a:r>
              <a:rPr lang="en-US" altLang="zh-CN" sz="1400" dirty="0">
                <a:solidFill>
                  <a:srgbClr val="080577"/>
                </a:solidFill>
                <a:latin typeface="Source Code Pro"/>
              </a:rPr>
              <a:t>public class </a:t>
            </a:r>
            <a:r>
              <a:rPr lang="en-US" altLang="zh-CN" sz="1400" dirty="0" err="1">
                <a:solidFill>
                  <a:srgbClr val="080577"/>
                </a:solidFill>
                <a:latin typeface="Source Code Pro"/>
              </a:rPr>
              <a:t>CalendarTest</a:t>
            </a:r>
            <a:r>
              <a:rPr lang="en-US" altLang="zh-CN" sz="1400" dirty="0">
                <a:solidFill>
                  <a:srgbClr val="080577"/>
                </a:solidFill>
                <a:latin typeface="Source Code Pro"/>
              </a:rPr>
              <a:t> {</a:t>
            </a:r>
          </a:p>
          <a:p>
            <a:pPr>
              <a:lnSpc>
                <a:spcPts val="20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a:t>
            </a:r>
          </a:p>
          <a:p>
            <a:pPr>
              <a:lnSpc>
                <a:spcPts val="2000"/>
              </a:lnSpc>
            </a:pPr>
            <a:r>
              <a:rPr lang="en-US" altLang="zh-CN" sz="1400" dirty="0">
                <a:solidFill>
                  <a:srgbClr val="080577"/>
                </a:solidFill>
                <a:latin typeface="Source Code Pro"/>
              </a:rPr>
              <a:t>        Calendar c = </a:t>
            </a:r>
            <a:r>
              <a:rPr lang="en-US" altLang="zh-CN" sz="1400" dirty="0" err="1">
                <a:solidFill>
                  <a:srgbClr val="080577"/>
                </a:solidFill>
                <a:latin typeface="Source Code Pro"/>
              </a:rPr>
              <a:t>Calendar.getInstance</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("Year: " + </a:t>
            </a:r>
            <a:r>
              <a:rPr lang="en-US" altLang="zh-CN" sz="1400" dirty="0" err="1">
                <a:solidFill>
                  <a:srgbClr val="080577"/>
                </a:solidFill>
                <a:latin typeface="Source Code Pro"/>
              </a:rPr>
              <a:t>c.get</a:t>
            </a:r>
            <a:r>
              <a:rPr lang="en-US" altLang="zh-CN" sz="1400" dirty="0">
                <a:solidFill>
                  <a:srgbClr val="080577"/>
                </a:solidFill>
                <a:latin typeface="Source Code Pro"/>
              </a:rPr>
              <a:t>(</a:t>
            </a:r>
            <a:r>
              <a:rPr lang="en-US" altLang="zh-CN" sz="1400" dirty="0" err="1">
                <a:solidFill>
                  <a:srgbClr val="080577"/>
                </a:solidFill>
                <a:latin typeface="Source Code Pro"/>
              </a:rPr>
              <a:t>Calendar.YEAR</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("Month: " + </a:t>
            </a:r>
            <a:r>
              <a:rPr lang="en-US" altLang="zh-CN" sz="1400" dirty="0" err="1">
                <a:solidFill>
                  <a:srgbClr val="080577"/>
                </a:solidFill>
                <a:latin typeface="Source Code Pro"/>
              </a:rPr>
              <a:t>c.get</a:t>
            </a:r>
            <a:r>
              <a:rPr lang="en-US" altLang="zh-CN" sz="1400" dirty="0">
                <a:solidFill>
                  <a:srgbClr val="080577"/>
                </a:solidFill>
                <a:latin typeface="Source Code Pro"/>
              </a:rPr>
              <a:t>(</a:t>
            </a:r>
            <a:r>
              <a:rPr lang="en-US" altLang="zh-CN" sz="1400" dirty="0" err="1">
                <a:solidFill>
                  <a:srgbClr val="080577"/>
                </a:solidFill>
                <a:latin typeface="Source Code Pro"/>
              </a:rPr>
              <a:t>Calendar.MONTH</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("Day: " + </a:t>
            </a:r>
            <a:r>
              <a:rPr lang="en-US" altLang="zh-CN" sz="1400" dirty="0" err="1">
                <a:solidFill>
                  <a:srgbClr val="080577"/>
                </a:solidFill>
                <a:latin typeface="Source Code Pro"/>
              </a:rPr>
              <a:t>c.get</a:t>
            </a:r>
            <a:r>
              <a:rPr lang="en-US" altLang="zh-CN" sz="1400" dirty="0">
                <a:solidFill>
                  <a:srgbClr val="080577"/>
                </a:solidFill>
                <a:latin typeface="Source Code Pro"/>
              </a:rPr>
              <a:t>(</a:t>
            </a:r>
            <a:r>
              <a:rPr lang="en-US" altLang="zh-CN" sz="1400" dirty="0" err="1">
                <a:solidFill>
                  <a:srgbClr val="080577"/>
                </a:solidFill>
                <a:latin typeface="Source Code Pro"/>
              </a:rPr>
              <a:t>Calendar.DAY_OF_MONTH</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("Week: " + </a:t>
            </a:r>
            <a:r>
              <a:rPr lang="en-US" altLang="zh-CN" sz="1400" dirty="0" err="1">
                <a:solidFill>
                  <a:srgbClr val="080577"/>
                </a:solidFill>
                <a:latin typeface="Source Code Pro"/>
              </a:rPr>
              <a:t>c.get</a:t>
            </a:r>
            <a:r>
              <a:rPr lang="en-US" altLang="zh-CN" sz="1400" dirty="0">
                <a:solidFill>
                  <a:srgbClr val="080577"/>
                </a:solidFill>
                <a:latin typeface="Source Code Pro"/>
              </a:rPr>
              <a:t>(</a:t>
            </a:r>
            <a:r>
              <a:rPr lang="en-US" altLang="zh-CN" sz="1400" dirty="0" err="1">
                <a:solidFill>
                  <a:srgbClr val="080577"/>
                </a:solidFill>
                <a:latin typeface="Source Code Pro"/>
              </a:rPr>
              <a:t>Calendar.DAY_OF_WEEK</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("Hour: " + </a:t>
            </a:r>
            <a:r>
              <a:rPr lang="en-US" altLang="zh-CN" sz="1400" dirty="0" err="1">
                <a:solidFill>
                  <a:srgbClr val="080577"/>
                </a:solidFill>
                <a:latin typeface="Source Code Pro"/>
              </a:rPr>
              <a:t>c.get</a:t>
            </a:r>
            <a:r>
              <a:rPr lang="en-US" altLang="zh-CN" sz="1400" dirty="0">
                <a:solidFill>
                  <a:srgbClr val="080577"/>
                </a:solidFill>
                <a:latin typeface="Source Code Pro"/>
              </a:rPr>
              <a:t>(</a:t>
            </a:r>
            <a:r>
              <a:rPr lang="en-US" altLang="zh-CN" sz="1400" dirty="0" err="1">
                <a:solidFill>
                  <a:srgbClr val="080577"/>
                </a:solidFill>
                <a:latin typeface="Source Code Pro"/>
              </a:rPr>
              <a:t>Calendar.HOUR</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("24 hours system: " + </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c.get</a:t>
            </a:r>
            <a:r>
              <a:rPr lang="en-US" altLang="zh-CN" sz="1400" dirty="0">
                <a:solidFill>
                  <a:srgbClr val="080577"/>
                </a:solidFill>
                <a:latin typeface="Source Code Pro"/>
              </a:rPr>
              <a:t>(</a:t>
            </a:r>
            <a:r>
              <a:rPr lang="en-US" altLang="zh-CN" sz="1400" dirty="0" err="1">
                <a:solidFill>
                  <a:srgbClr val="080577"/>
                </a:solidFill>
                <a:latin typeface="Source Code Pro"/>
              </a:rPr>
              <a:t>Calendar.HOUR_OF_DAY</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("Minute: " + </a:t>
            </a:r>
            <a:r>
              <a:rPr lang="en-US" altLang="zh-CN" sz="1400" dirty="0" err="1">
                <a:solidFill>
                  <a:srgbClr val="080577"/>
                </a:solidFill>
                <a:latin typeface="Source Code Pro"/>
              </a:rPr>
              <a:t>c.get</a:t>
            </a:r>
            <a:r>
              <a:rPr lang="en-US" altLang="zh-CN" sz="1400" dirty="0">
                <a:solidFill>
                  <a:srgbClr val="080577"/>
                </a:solidFill>
                <a:latin typeface="Source Code Pro"/>
              </a:rPr>
              <a:t>(</a:t>
            </a:r>
            <a:r>
              <a:rPr lang="en-US" altLang="zh-CN" sz="1400" dirty="0" err="1">
                <a:solidFill>
                  <a:srgbClr val="080577"/>
                </a:solidFill>
                <a:latin typeface="Source Code Pro"/>
              </a:rPr>
              <a:t>Calendar.MINUTE</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("Second: " + </a:t>
            </a:r>
            <a:r>
              <a:rPr lang="en-US" altLang="zh-CN" sz="1400" dirty="0" err="1">
                <a:solidFill>
                  <a:srgbClr val="080577"/>
                </a:solidFill>
                <a:latin typeface="Source Code Pro"/>
              </a:rPr>
              <a:t>c.get</a:t>
            </a:r>
            <a:r>
              <a:rPr lang="en-US" altLang="zh-CN" sz="1400" dirty="0">
                <a:solidFill>
                  <a:srgbClr val="080577"/>
                </a:solidFill>
                <a:latin typeface="Source Code Pro"/>
              </a:rPr>
              <a:t>(</a:t>
            </a:r>
            <a:r>
              <a:rPr lang="en-US" altLang="zh-CN" sz="1400" dirty="0" err="1">
                <a:solidFill>
                  <a:srgbClr val="080577"/>
                </a:solidFill>
                <a:latin typeface="Source Code Pro"/>
              </a:rPr>
              <a:t>Calendar.SECOND</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a:t>
            </a:r>
          </a:p>
          <a:p>
            <a:pPr>
              <a:lnSpc>
                <a:spcPts val="2000"/>
              </a:lnSpc>
            </a:pPr>
            <a:r>
              <a:rPr lang="en-US" altLang="zh-CN" sz="1400" dirty="0">
                <a:solidFill>
                  <a:srgbClr val="080577"/>
                </a:solidFill>
                <a:latin typeface="Source Code Pro"/>
              </a:rPr>
              <a:t>}</a:t>
            </a:r>
          </a:p>
        </p:txBody>
      </p:sp>
      <p:pic>
        <p:nvPicPr>
          <p:cNvPr id="3" name="图片 2">
            <a:extLst>
              <a:ext uri="{FF2B5EF4-FFF2-40B4-BE49-F238E27FC236}">
                <a16:creationId xmlns:a16="http://schemas.microsoft.com/office/drawing/2014/main" id="{9746B444-16D3-4D92-8318-8FAE8673D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757338"/>
            <a:ext cx="3834953" cy="2955376"/>
          </a:xfrm>
          <a:prstGeom prst="rect">
            <a:avLst/>
          </a:prstGeom>
        </p:spPr>
      </p:pic>
      <p:sp>
        <p:nvSpPr>
          <p:cNvPr id="16" name="文本框 15">
            <a:extLst>
              <a:ext uri="{FF2B5EF4-FFF2-40B4-BE49-F238E27FC236}">
                <a16:creationId xmlns:a16="http://schemas.microsoft.com/office/drawing/2014/main" id="{BE2337DF-FF74-4E85-B3C7-8516316C24A1}"/>
              </a:ext>
            </a:extLst>
          </p:cNvPr>
          <p:cNvSpPr txBox="1"/>
          <p:nvPr/>
        </p:nvSpPr>
        <p:spPr>
          <a:xfrm>
            <a:off x="684032" y="5132254"/>
            <a:ext cx="4176000" cy="1577136"/>
          </a:xfrm>
          <a:prstGeom prst="rect">
            <a:avLst/>
          </a:prstGeom>
        </p:spPr>
        <p:style>
          <a:lnRef idx="1">
            <a:schemeClr val="accent2"/>
          </a:lnRef>
          <a:fillRef idx="2">
            <a:schemeClr val="accent2"/>
          </a:fillRef>
          <a:effectRef idx="1">
            <a:schemeClr val="accent2"/>
          </a:effectRef>
          <a:fontRef idx="minor">
            <a:schemeClr val="dk1"/>
          </a:fontRef>
        </p:style>
        <p:txBody>
          <a:bodyPr wrap="square" bIns="216000" anchor="ctr" anchorCtr="0">
            <a:spAutoFit/>
          </a:bodyPr>
          <a:lstStyle/>
          <a:p>
            <a:pPr marR="0" algn="just">
              <a:lnSpc>
                <a:spcPct val="150000"/>
              </a:lnSpc>
            </a:pPr>
            <a:r>
              <a:rPr lang="zh-CN" altLang="en-US" sz="2000" b="1" dirty="0">
                <a:solidFill>
                  <a:srgbClr val="FF0000"/>
                </a:solidFill>
                <a:latin typeface="仿宋" panose="02010609060101010101" pitchFamily="49" charset="-122"/>
                <a:ea typeface="仿宋" panose="02010609060101010101" pitchFamily="49" charset="-122"/>
              </a:rPr>
              <a:t>注意：</a:t>
            </a:r>
            <a:endParaRPr lang="en-US" altLang="zh-CN" sz="2000" b="1" dirty="0">
              <a:solidFill>
                <a:srgbClr val="FF0000"/>
              </a:solidFill>
              <a:latin typeface="仿宋" panose="02010609060101010101" pitchFamily="49" charset="-122"/>
              <a:ea typeface="仿宋" panose="02010609060101010101" pitchFamily="49" charset="-122"/>
            </a:endParaRPr>
          </a:p>
          <a:p>
            <a:pPr marR="0" algn="just">
              <a:lnSpc>
                <a:spcPct val="150000"/>
              </a:lnSpc>
            </a:pPr>
            <a:r>
              <a:rPr lang="en-US" altLang="zh-CN" sz="2000" b="1" i="0" u="none" strike="noStrike" baseline="0" dirty="0">
                <a:solidFill>
                  <a:srgbClr val="000000"/>
                </a:solidFill>
                <a:latin typeface="仿宋" panose="02010609060101010101" pitchFamily="49" charset="-122"/>
                <a:ea typeface="仿宋" panose="02010609060101010101" pitchFamily="49" charset="-122"/>
              </a:rPr>
              <a:t>1. </a:t>
            </a:r>
            <a:r>
              <a:rPr lang="zh-CN" altLang="en-US" sz="2000" b="1" i="0" u="none" strike="noStrike" baseline="0" dirty="0">
                <a:solidFill>
                  <a:srgbClr val="000000"/>
                </a:solidFill>
                <a:latin typeface="仿宋" panose="02010609060101010101" pitchFamily="49" charset="-122"/>
                <a:ea typeface="仿宋" panose="02010609060101010101" pitchFamily="49" charset="-122"/>
              </a:rPr>
              <a:t>月份中</a:t>
            </a:r>
            <a:r>
              <a:rPr lang="en-US" altLang="zh-CN" sz="2000" b="1" i="0" u="none" strike="noStrike" baseline="0" dirty="0">
                <a:solidFill>
                  <a:srgbClr val="000000"/>
                </a:solidFill>
                <a:latin typeface="仿宋" panose="02010609060101010101" pitchFamily="49" charset="-122"/>
                <a:ea typeface="仿宋" panose="02010609060101010101" pitchFamily="49" charset="-122"/>
              </a:rPr>
              <a:t>1</a:t>
            </a:r>
            <a:r>
              <a:rPr lang="zh-CN" altLang="en-US" sz="2000" b="1" i="0" u="none" strike="noStrike" baseline="0" dirty="0">
                <a:solidFill>
                  <a:srgbClr val="000000"/>
                </a:solidFill>
                <a:latin typeface="仿宋" panose="02010609060101010101" pitchFamily="49" charset="-122"/>
                <a:ea typeface="仿宋" panose="02010609060101010101" pitchFamily="49" charset="-122"/>
              </a:rPr>
              <a:t>月份系统认为是</a:t>
            </a:r>
            <a:r>
              <a:rPr lang="en-US" altLang="zh-CN" sz="2000" b="1" i="0" u="none" strike="noStrike" baseline="0" dirty="0">
                <a:solidFill>
                  <a:srgbClr val="000000"/>
                </a:solidFill>
                <a:latin typeface="仿宋" panose="02010609060101010101" pitchFamily="49" charset="-122"/>
                <a:ea typeface="仿宋" panose="02010609060101010101" pitchFamily="49" charset="-122"/>
              </a:rPr>
              <a:t>0</a:t>
            </a:r>
            <a:r>
              <a:rPr lang="zh-CN" altLang="en-US" sz="2000" b="1" i="0" u="none" strike="noStrike" baseline="0" dirty="0">
                <a:solidFill>
                  <a:srgbClr val="000000"/>
                </a:solidFill>
                <a:latin typeface="仿宋" panose="02010609060101010101" pitchFamily="49" charset="-122"/>
                <a:ea typeface="仿宋" panose="02010609060101010101" pitchFamily="49" charset="-122"/>
              </a:rPr>
              <a:t>。</a:t>
            </a:r>
          </a:p>
          <a:p>
            <a:pPr marR="0" algn="just">
              <a:lnSpc>
                <a:spcPct val="150000"/>
              </a:lnSpc>
            </a:pPr>
            <a:r>
              <a:rPr lang="en-US" altLang="zh-CN" sz="2000" b="1" i="0" u="none" strike="noStrike" baseline="0" dirty="0">
                <a:solidFill>
                  <a:srgbClr val="000000"/>
                </a:solidFill>
                <a:latin typeface="仿宋" panose="02010609060101010101" pitchFamily="49" charset="-122"/>
                <a:ea typeface="仿宋" panose="02010609060101010101" pitchFamily="49" charset="-122"/>
              </a:rPr>
              <a:t>2. </a:t>
            </a:r>
            <a:r>
              <a:rPr lang="zh-CN" altLang="en-US" sz="2000" b="1" i="0" u="none" strike="noStrike" baseline="0" dirty="0">
                <a:solidFill>
                  <a:srgbClr val="000000"/>
                </a:solidFill>
                <a:latin typeface="仿宋" panose="02010609060101010101" pitchFamily="49" charset="-122"/>
                <a:ea typeface="仿宋" panose="02010609060101010101" pitchFamily="49" charset="-122"/>
              </a:rPr>
              <a:t>星期天认为是一周中的第一天。</a:t>
            </a:r>
            <a:endParaRPr lang="zh-CN" altLang="en-US" sz="20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1755617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564904"/>
            <a:ext cx="8136904" cy="1200329"/>
          </a:xfrm>
          <a:prstGeom prst="rect">
            <a:avLst/>
          </a:prstGeom>
          <a:noFill/>
        </p:spPr>
        <p:txBody>
          <a:bodyPr wrap="square" rtlCol="0">
            <a:spAutoFit/>
          </a:bodyPr>
          <a:lstStyle/>
          <a:p>
            <a:pPr algn="ctr"/>
            <a:r>
              <a:rPr lang="zh-CN" altLang="en-US" sz="7200" dirty="0">
                <a:solidFill>
                  <a:srgbClr val="00417C"/>
                </a:solidFill>
                <a:latin typeface="华文琥珀" panose="02010800040101010101" pitchFamily="2" charset="-122"/>
                <a:ea typeface="华文琥珀" panose="02010800040101010101" pitchFamily="2" charset="-122"/>
              </a:rPr>
              <a:t>谢  谢  ！</a:t>
            </a:r>
          </a:p>
        </p:txBody>
      </p:sp>
    </p:spTree>
    <p:extLst>
      <p:ext uri="{BB962C8B-B14F-4D97-AF65-F5344CB8AC3E}">
        <p14:creationId xmlns:p14="http://schemas.microsoft.com/office/powerpoint/2010/main" val="253931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393447"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12.1</a:t>
            </a:r>
            <a:r>
              <a:rPr lang="zh-CN" altLang="en-US" sz="3600" b="1" dirty="0">
                <a:solidFill>
                  <a:srgbClr val="00417C"/>
                </a:solidFill>
                <a:latin typeface="微软雅黑" pitchFamily="34" charset="-122"/>
                <a:ea typeface="微软雅黑" pitchFamily="34" charset="-122"/>
              </a:rPr>
              <a:t> 认识</a:t>
            </a:r>
            <a:r>
              <a:rPr lang="en-US" altLang="zh-CN" sz="3600" b="1" dirty="0">
                <a:solidFill>
                  <a:srgbClr val="00417C"/>
                </a:solidFill>
                <a:latin typeface="微软雅黑" pitchFamily="34" charset="-122"/>
                <a:ea typeface="微软雅黑" pitchFamily="34" charset="-122"/>
              </a:rPr>
              <a:t>JAVA</a:t>
            </a:r>
            <a:r>
              <a:rPr lang="zh-CN" altLang="en-US" sz="3600" b="1" dirty="0">
                <a:solidFill>
                  <a:srgbClr val="00417C"/>
                </a:solidFill>
                <a:latin typeface="微软雅黑" pitchFamily="34" charset="-122"/>
                <a:ea typeface="微软雅黑" pitchFamily="34" charset="-122"/>
              </a:rPr>
              <a:t>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二、什么是集合？</a:t>
            </a:r>
          </a:p>
        </p:txBody>
      </p:sp>
      <p:grpSp>
        <p:nvGrpSpPr>
          <p:cNvPr id="8" name="组合 7">
            <a:extLst>
              <a:ext uri="{FF2B5EF4-FFF2-40B4-BE49-F238E27FC236}">
                <a16:creationId xmlns:a16="http://schemas.microsoft.com/office/drawing/2014/main" id="{9E5E7D69-384F-4A42-B8B2-56801A44DCC2}"/>
              </a:ext>
            </a:extLst>
          </p:cNvPr>
          <p:cNvGrpSpPr/>
          <p:nvPr/>
        </p:nvGrpSpPr>
        <p:grpSpPr>
          <a:xfrm>
            <a:off x="395536" y="2006527"/>
            <a:ext cx="8568952" cy="4288824"/>
            <a:chOff x="395536" y="2006527"/>
            <a:chExt cx="8568952" cy="4288824"/>
          </a:xfrm>
        </p:grpSpPr>
        <p:pic>
          <p:nvPicPr>
            <p:cNvPr id="6" name="图片 5">
              <a:extLst>
                <a:ext uri="{FF2B5EF4-FFF2-40B4-BE49-F238E27FC236}">
                  <a16:creationId xmlns:a16="http://schemas.microsoft.com/office/drawing/2014/main" id="{8B25CCD7-0434-419B-89B4-E94EBBEA7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006527"/>
              <a:ext cx="8496944" cy="4288824"/>
            </a:xfrm>
            <a:prstGeom prst="rect">
              <a:avLst/>
            </a:prstGeom>
          </p:spPr>
        </p:pic>
        <p:sp>
          <p:nvSpPr>
            <p:cNvPr id="7" name="矩形 6">
              <a:extLst>
                <a:ext uri="{FF2B5EF4-FFF2-40B4-BE49-F238E27FC236}">
                  <a16:creationId xmlns:a16="http://schemas.microsoft.com/office/drawing/2014/main" id="{B7A5C688-5346-4FFE-8BC9-AB11360CE8EB}"/>
                </a:ext>
              </a:extLst>
            </p:cNvPr>
            <p:cNvSpPr/>
            <p:nvPr/>
          </p:nvSpPr>
          <p:spPr>
            <a:xfrm>
              <a:off x="6516216" y="5877272"/>
              <a:ext cx="244827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0A8BCA66-35CB-4D3E-9139-3595C1370E53}"/>
              </a:ext>
            </a:extLst>
          </p:cNvPr>
          <p:cNvSpPr txBox="1"/>
          <p:nvPr/>
        </p:nvSpPr>
        <p:spPr>
          <a:xfrm>
            <a:off x="2771800" y="6295351"/>
            <a:ext cx="3672408" cy="369332"/>
          </a:xfrm>
          <a:prstGeom prst="rect">
            <a:avLst/>
          </a:prstGeom>
          <a:noFill/>
        </p:spPr>
        <p:txBody>
          <a:bodyPr wrap="square" rtlCol="0">
            <a:spAutoFit/>
          </a:bodyPr>
          <a:lstStyle/>
          <a:p>
            <a:pPr algn="ctr"/>
            <a:r>
              <a:rPr lang="en-US" altLang="zh-CN" b="1" dirty="0">
                <a:solidFill>
                  <a:srgbClr val="00417C"/>
                </a:solidFill>
                <a:latin typeface="微软雅黑" panose="020B0503020204020204" pitchFamily="34" charset="-122"/>
                <a:ea typeface="微软雅黑" panose="020B0503020204020204" pitchFamily="34" charset="-122"/>
              </a:rPr>
              <a:t>JAVA</a:t>
            </a:r>
            <a:r>
              <a:rPr lang="zh-CN" altLang="en-US" b="1" dirty="0">
                <a:solidFill>
                  <a:srgbClr val="00417C"/>
                </a:solidFill>
                <a:latin typeface="微软雅黑" panose="020B0503020204020204" pitchFamily="34" charset="-122"/>
                <a:ea typeface="微软雅黑" panose="020B0503020204020204" pitchFamily="34" charset="-122"/>
              </a:rPr>
              <a:t>集合框架图</a:t>
            </a:r>
          </a:p>
        </p:txBody>
      </p:sp>
    </p:spTree>
    <p:extLst>
      <p:ext uri="{BB962C8B-B14F-4D97-AF65-F5344CB8AC3E}">
        <p14:creationId xmlns:p14="http://schemas.microsoft.com/office/powerpoint/2010/main" val="241862611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393447"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12.1</a:t>
            </a:r>
            <a:r>
              <a:rPr lang="zh-CN" altLang="en-US" sz="3600" b="1" dirty="0">
                <a:solidFill>
                  <a:srgbClr val="00417C"/>
                </a:solidFill>
                <a:latin typeface="微软雅黑" pitchFamily="34" charset="-122"/>
                <a:ea typeface="微软雅黑" pitchFamily="34" charset="-122"/>
              </a:rPr>
              <a:t> 认识</a:t>
            </a:r>
            <a:r>
              <a:rPr lang="en-US" altLang="zh-CN" sz="3600" b="1" dirty="0">
                <a:solidFill>
                  <a:srgbClr val="00417C"/>
                </a:solidFill>
                <a:latin typeface="微软雅黑" pitchFamily="34" charset="-122"/>
                <a:ea typeface="微软雅黑" pitchFamily="34" charset="-122"/>
              </a:rPr>
              <a:t>JAVA</a:t>
            </a:r>
            <a:r>
              <a:rPr lang="zh-CN" altLang="en-US" sz="3600" b="1" dirty="0">
                <a:solidFill>
                  <a:srgbClr val="00417C"/>
                </a:solidFill>
                <a:latin typeface="微软雅黑" pitchFamily="34" charset="-122"/>
                <a:ea typeface="微软雅黑" pitchFamily="34" charset="-122"/>
              </a:rPr>
              <a:t>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二、什么是集合？</a:t>
            </a:r>
          </a:p>
        </p:txBody>
      </p:sp>
      <p:sp>
        <p:nvSpPr>
          <p:cNvPr id="16" name="文本框 15">
            <a:extLst>
              <a:ext uri="{FF2B5EF4-FFF2-40B4-BE49-F238E27FC236}">
                <a16:creationId xmlns:a16="http://schemas.microsoft.com/office/drawing/2014/main" id="{B8CA2437-3DA9-45D7-8AB5-7E8944F4A0D9}"/>
              </a:ext>
            </a:extLst>
          </p:cNvPr>
          <p:cNvSpPr txBox="1"/>
          <p:nvPr/>
        </p:nvSpPr>
        <p:spPr>
          <a:xfrm>
            <a:off x="899592" y="1916832"/>
            <a:ext cx="7848872" cy="4192943"/>
          </a:xfrm>
          <a:prstGeom prst="rect">
            <a:avLst/>
          </a:prstGeom>
          <a:noFill/>
        </p:spPr>
        <p:txBody>
          <a:bodyPr wrap="square">
            <a:spAutoFit/>
          </a:bodyPr>
          <a:lstStyle/>
          <a:p>
            <a:pPr marL="342900" indent="-342900" algn="l">
              <a:lnSpc>
                <a:spcPct val="150000"/>
              </a:lnSpc>
              <a:buFont typeface="Wingdings" panose="05000000000000000000" pitchFamily="2" charset="2"/>
              <a:buChar char="p"/>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集合主要</a:t>
            </a:r>
            <a:r>
              <a:rPr lang="zh-CN" altLang="en-US" sz="2000" dirty="0">
                <a:solidFill>
                  <a:srgbClr val="00417C"/>
                </a:solidFill>
                <a:latin typeface="微软雅黑" panose="020B0503020204020204" pitchFamily="34" charset="-122"/>
                <a:ea typeface="微软雅黑" panose="020B0503020204020204" pitchFamily="34" charset="-122"/>
              </a:rPr>
              <a:t>包括</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Collection</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和</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Map</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两个接口。</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p"/>
            </a:pP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Collection</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是一维集合的顶层接口，分别被</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List</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Set</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和</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Queue</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继承。</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gn="l">
              <a:lnSpc>
                <a:spcPct val="150000"/>
              </a:lnSpc>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List</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被</a:t>
            </a:r>
            <a:r>
              <a:rPr lang="en-US" altLang="zh-CN" sz="2000" b="0" i="0" u="none" strike="noStrike" dirty="0" err="1">
                <a:solidFill>
                  <a:srgbClr val="00417C"/>
                </a:solidFill>
                <a:effectLst/>
                <a:latin typeface="微软雅黑" panose="020B0503020204020204" pitchFamily="34" charset="-122"/>
                <a:ea typeface="微软雅黑" panose="020B0503020204020204" pitchFamily="34" charset="-122"/>
              </a:rPr>
              <a:t>AbstractList</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实现，然后分为</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ArrayList</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LinkedList</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和</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Vector 3</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个子类；</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algn="l">
              <a:lnSpc>
                <a:spcPct val="150000"/>
              </a:lnSpc>
              <a:buFont typeface="Wingdings" panose="05000000000000000000" pitchFamily="2" charset="2"/>
              <a:buChar char="l"/>
            </a:pP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 Set</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被</a:t>
            </a:r>
            <a:r>
              <a:rPr lang="en-US" altLang="zh-CN" sz="2000" b="0" i="0" u="none" strike="noStrike" dirty="0" err="1">
                <a:solidFill>
                  <a:srgbClr val="00417C"/>
                </a:solidFill>
                <a:effectLst/>
                <a:latin typeface="微软雅黑" panose="020B0503020204020204" pitchFamily="34" charset="-122"/>
                <a:ea typeface="微软雅黑" panose="020B0503020204020204" pitchFamily="34" charset="-122"/>
              </a:rPr>
              <a:t>AbstractSet</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实现，又分为</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HashSet</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和</a:t>
            </a:r>
            <a:r>
              <a:rPr lang="en-US" altLang="zh-CN" sz="2000" b="0" i="0" u="none" strike="noStrike" dirty="0" err="1">
                <a:solidFill>
                  <a:srgbClr val="00417C"/>
                </a:solidFill>
                <a:effectLst/>
                <a:latin typeface="微软雅黑" panose="020B0503020204020204" pitchFamily="34" charset="-122"/>
                <a:ea typeface="微软雅黑" panose="020B0503020204020204" pitchFamily="34" charset="-122"/>
              </a:rPr>
              <a:t>TreeSet</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 2</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个子类。</a:t>
            </a:r>
          </a:p>
          <a:p>
            <a:pPr marL="342900" indent="-342900" algn="l">
              <a:lnSpc>
                <a:spcPct val="150000"/>
              </a:lnSpc>
              <a:buFont typeface="Wingdings" panose="05000000000000000000" pitchFamily="2" charset="2"/>
              <a:buChar char="p"/>
            </a:pP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Map</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是二维集合的顶层接口，被</a:t>
            </a:r>
            <a:r>
              <a:rPr lang="en-US" altLang="zh-CN" sz="2000" b="0" i="0" u="none" strike="noStrike" dirty="0" err="1">
                <a:solidFill>
                  <a:srgbClr val="00417C"/>
                </a:solidFill>
                <a:effectLst/>
                <a:latin typeface="微软雅黑" panose="020B0503020204020204" pitchFamily="34" charset="-122"/>
                <a:ea typeface="微软雅黑" panose="020B0503020204020204" pitchFamily="34" charset="-122"/>
              </a:rPr>
              <a:t>AbstractMap</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实现，又分为</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HashMap</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和</a:t>
            </a:r>
            <a:r>
              <a:rPr lang="en-US" altLang="zh-CN" sz="2000" b="0" i="0" u="none" strike="noStrike" dirty="0" err="1">
                <a:solidFill>
                  <a:srgbClr val="00417C"/>
                </a:solidFill>
                <a:effectLst/>
                <a:latin typeface="微软雅黑" panose="020B0503020204020204" pitchFamily="34" charset="-122"/>
                <a:ea typeface="微软雅黑" panose="020B0503020204020204" pitchFamily="34" charset="-122"/>
              </a:rPr>
              <a:t>TreeMap</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 2</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个子类。</a:t>
            </a:r>
          </a:p>
          <a:p>
            <a:pPr marL="342900" indent="15875" algn="l">
              <a:lnSpc>
                <a:spcPct val="150000"/>
              </a:lnSpc>
              <a:buFont typeface="Wingdings" panose="05000000000000000000" pitchFamily="2" charset="2"/>
              <a:buChar char="l"/>
            </a:pP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 </a:t>
            </a:r>
            <a:r>
              <a:rPr lang="en-US" altLang="zh-CN" sz="2000" b="0" i="0" u="none" strike="noStrike" dirty="0" err="1">
                <a:solidFill>
                  <a:srgbClr val="00417C"/>
                </a:solidFill>
                <a:effectLst/>
                <a:latin typeface="微软雅黑" panose="020B0503020204020204" pitchFamily="34" charset="-122"/>
                <a:ea typeface="微软雅黑" panose="020B0503020204020204" pitchFamily="34" charset="-122"/>
              </a:rPr>
              <a:t>Hashtable</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也实现了</a:t>
            </a:r>
            <a:r>
              <a:rPr lang="en-US" altLang="zh-CN" sz="2000" dirty="0">
                <a:solidFill>
                  <a:srgbClr val="00417C"/>
                </a:solidFill>
                <a:latin typeface="微软雅黑" panose="020B0503020204020204" pitchFamily="34" charset="-122"/>
                <a:ea typeface="微软雅黑" panose="020B0503020204020204" pitchFamily="34" charset="-122"/>
              </a:rPr>
              <a:t>Map</a:t>
            </a:r>
            <a:r>
              <a:rPr lang="zh-CN" altLang="en-US" sz="2000" dirty="0">
                <a:solidFill>
                  <a:srgbClr val="00417C"/>
                </a:solidFill>
                <a:latin typeface="微软雅黑" panose="020B0503020204020204" pitchFamily="34" charset="-122"/>
                <a:ea typeface="微软雅黑" panose="020B0503020204020204" pitchFamily="34" charset="-122"/>
              </a:rPr>
              <a:t>接口</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，但现在已基本为</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HashMap</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取代。</a:t>
            </a:r>
          </a:p>
        </p:txBody>
      </p:sp>
    </p:spTree>
    <p:extLst>
      <p:ext uri="{BB962C8B-B14F-4D97-AF65-F5344CB8AC3E}">
        <p14:creationId xmlns:p14="http://schemas.microsoft.com/office/powerpoint/2010/main" val="14754714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a:t>
            </a:r>
            <a:r>
              <a:rPr lang="en-US" altLang="zh-CN" sz="2800" b="1" dirty="0">
                <a:solidFill>
                  <a:srgbClr val="00417C"/>
                </a:solidFill>
                <a:latin typeface="微软雅黑" panose="020B0503020204020204" pitchFamily="34" charset="-122"/>
                <a:ea typeface="微软雅黑" panose="020B0503020204020204" pitchFamily="34" charset="-122"/>
              </a:rPr>
              <a:t>Collection</a:t>
            </a:r>
            <a:r>
              <a:rPr lang="zh-CN" altLang="en-US" sz="2800" b="1" dirty="0">
                <a:solidFill>
                  <a:srgbClr val="00417C"/>
                </a:solidFill>
                <a:latin typeface="微软雅黑" panose="020B0503020204020204" pitchFamily="34" charset="-122"/>
                <a:ea typeface="微软雅黑" panose="020B0503020204020204" pitchFamily="34" charset="-122"/>
              </a:rPr>
              <a:t>接口</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1135054"/>
          </a:xfrm>
          <a:prstGeom prst="rect">
            <a:avLst/>
          </a:prstGeom>
          <a:noFill/>
        </p:spPr>
        <p:txBody>
          <a:bodyPr wrap="square">
            <a:spAutoFit/>
          </a:bodyPr>
          <a:lstStyle/>
          <a:p>
            <a:pPr marL="342900" indent="-342900">
              <a:lnSpc>
                <a:spcPct val="150000"/>
              </a:lnSpc>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Collection</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是一个高度封装的集合接口，它提供了所有集合要实现的默认方法接口。</a:t>
            </a:r>
            <a:endParaRPr lang="zh-CN" altLang="en-US" sz="2400" dirty="0">
              <a:solidFill>
                <a:srgbClr val="00417C"/>
              </a:solidFill>
              <a:latin typeface="微软雅黑" panose="020B0503020204020204" pitchFamily="34" charset="-122"/>
              <a:ea typeface="微软雅黑" panose="020B0503020204020204" pitchFamily="34" charset="-122"/>
            </a:endParaRPr>
          </a:p>
        </p:txBody>
      </p:sp>
      <p:pic>
        <p:nvPicPr>
          <p:cNvPr id="3" name="Picture 7" descr="语法">
            <a:extLst>
              <a:ext uri="{FF2B5EF4-FFF2-40B4-BE49-F238E27FC236}">
                <a16:creationId xmlns:a16="http://schemas.microsoft.com/office/drawing/2014/main" id="{C6D6AFA8-F203-458E-9FED-03B72AAF2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55" y="342900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D78E9708-8FE8-4077-AF33-7FB687906369}"/>
              </a:ext>
            </a:extLst>
          </p:cNvPr>
          <p:cNvSpPr>
            <a:spLocks noChangeArrowheads="1"/>
          </p:cNvSpPr>
          <p:nvPr/>
        </p:nvSpPr>
        <p:spPr bwMode="auto">
          <a:xfrm>
            <a:off x="2039981" y="3429000"/>
            <a:ext cx="6362866" cy="3384000"/>
          </a:xfrm>
          <a:prstGeom prst="roundRect">
            <a:avLst>
              <a:gd name="adj" fmla="val 8213"/>
            </a:avLst>
          </a:prstGeom>
          <a:gradFill rotWithShape="1">
            <a:gsLst>
              <a:gs pos="0">
                <a:srgbClr val="CCFFFF"/>
              </a:gs>
              <a:gs pos="100000">
                <a:srgbClr val="FFFFFF"/>
              </a:gs>
            </a:gsLst>
            <a:lin ang="5400000" scaled="1"/>
          </a:gradFill>
          <a:ln w="9525">
            <a:solidFill>
              <a:srgbClr val="008080"/>
            </a:solidFill>
            <a:round/>
            <a:headEnd/>
            <a:tailEnd/>
          </a:ln>
        </p:spPr>
        <p:txBody>
          <a:bodyPr anchor="ctr"/>
          <a:lstStyle/>
          <a:p>
            <a:pPr>
              <a:lnSpc>
                <a:spcPts val="2000"/>
              </a:lnSpc>
            </a:pPr>
            <a:r>
              <a:rPr lang="en-US" altLang="zh-CN" sz="1500" dirty="0">
                <a:solidFill>
                  <a:srgbClr val="080577"/>
                </a:solidFill>
                <a:latin typeface="Source Code Pro"/>
              </a:rPr>
              <a:t>public interface Collection&lt;E&gt; extends </a:t>
            </a:r>
            <a:r>
              <a:rPr lang="en-US" altLang="zh-CN" sz="1500" dirty="0" err="1">
                <a:solidFill>
                  <a:srgbClr val="080577"/>
                </a:solidFill>
                <a:latin typeface="Source Code Pro"/>
              </a:rPr>
              <a:t>Iterable</a:t>
            </a:r>
            <a:r>
              <a:rPr lang="en-US" altLang="zh-CN" sz="1500" dirty="0">
                <a:solidFill>
                  <a:srgbClr val="080577"/>
                </a:solidFill>
                <a:latin typeface="Source Code Pro"/>
              </a:rPr>
              <a:t>&lt;E&gt; {</a:t>
            </a:r>
          </a:p>
          <a:p>
            <a:pPr>
              <a:lnSpc>
                <a:spcPts val="2000"/>
              </a:lnSpc>
            </a:pPr>
            <a:r>
              <a:rPr lang="en-US" altLang="zh-CN" sz="1500" dirty="0">
                <a:solidFill>
                  <a:srgbClr val="080577"/>
                </a:solidFill>
                <a:latin typeface="Source Code Pro"/>
              </a:rPr>
              <a:t>    int size();</a:t>
            </a:r>
          </a:p>
          <a:p>
            <a:pPr>
              <a:lnSpc>
                <a:spcPts val="2000"/>
              </a:lnSpc>
            </a:pPr>
            <a:r>
              <a:rPr lang="en-US" altLang="zh-CN" sz="1500" dirty="0">
                <a:solidFill>
                  <a:srgbClr val="080577"/>
                </a:solidFill>
                <a:latin typeface="Source Code Pro"/>
              </a:rPr>
              <a:t>    boolean </a:t>
            </a:r>
            <a:r>
              <a:rPr lang="en-US" altLang="zh-CN" sz="1500" dirty="0" err="1">
                <a:solidFill>
                  <a:srgbClr val="080577"/>
                </a:solidFill>
                <a:latin typeface="Source Code Pro"/>
              </a:rPr>
              <a:t>isEmpty</a:t>
            </a:r>
            <a:r>
              <a:rPr lang="en-US" altLang="zh-CN" sz="1500" dirty="0">
                <a:solidFill>
                  <a:srgbClr val="080577"/>
                </a:solidFill>
                <a:latin typeface="Source Code Pro"/>
              </a:rPr>
              <a:t>();</a:t>
            </a:r>
          </a:p>
          <a:p>
            <a:pPr>
              <a:lnSpc>
                <a:spcPts val="2000"/>
              </a:lnSpc>
            </a:pPr>
            <a:r>
              <a:rPr lang="en-US" altLang="zh-CN" sz="1500" dirty="0">
                <a:solidFill>
                  <a:srgbClr val="080577"/>
                </a:solidFill>
                <a:latin typeface="Source Code Pro"/>
              </a:rPr>
              <a:t>    boolean contains(Object o);</a:t>
            </a:r>
          </a:p>
          <a:p>
            <a:pPr>
              <a:lnSpc>
                <a:spcPts val="2000"/>
              </a:lnSpc>
            </a:pPr>
            <a:r>
              <a:rPr lang="en-US" altLang="zh-CN" sz="1500" dirty="0">
                <a:solidFill>
                  <a:srgbClr val="080577"/>
                </a:solidFill>
                <a:latin typeface="Source Code Pro"/>
              </a:rPr>
              <a:t>    Iterator&lt;E&gt; iterator();</a:t>
            </a:r>
          </a:p>
          <a:p>
            <a:pPr>
              <a:lnSpc>
                <a:spcPts val="2000"/>
              </a:lnSpc>
            </a:pPr>
            <a:r>
              <a:rPr lang="en-US" altLang="zh-CN" sz="1500" dirty="0">
                <a:solidFill>
                  <a:srgbClr val="080577"/>
                </a:solidFill>
                <a:latin typeface="Source Code Pro"/>
              </a:rPr>
              <a:t>    ...</a:t>
            </a:r>
          </a:p>
          <a:p>
            <a:pPr>
              <a:lnSpc>
                <a:spcPts val="2000"/>
              </a:lnSpc>
            </a:pPr>
            <a:r>
              <a:rPr lang="en-US" altLang="zh-CN" sz="1500" dirty="0">
                <a:solidFill>
                  <a:srgbClr val="080577"/>
                </a:solidFill>
                <a:latin typeface="Source Code Pro"/>
              </a:rPr>
              <a:t>    Object[] </a:t>
            </a:r>
            <a:r>
              <a:rPr lang="en-US" altLang="zh-CN" sz="1500" dirty="0" err="1">
                <a:solidFill>
                  <a:srgbClr val="080577"/>
                </a:solidFill>
                <a:latin typeface="Source Code Pro"/>
              </a:rPr>
              <a:t>toArray</a:t>
            </a:r>
            <a:r>
              <a:rPr lang="en-US" altLang="zh-CN" sz="1500" dirty="0">
                <a:solidFill>
                  <a:srgbClr val="080577"/>
                </a:solidFill>
                <a:latin typeface="Source Code Pro"/>
              </a:rPr>
              <a:t>();</a:t>
            </a:r>
          </a:p>
          <a:p>
            <a:pPr>
              <a:lnSpc>
                <a:spcPts val="2000"/>
              </a:lnSpc>
            </a:pPr>
            <a:r>
              <a:rPr lang="en-US" altLang="zh-CN" sz="1500" dirty="0">
                <a:solidFill>
                  <a:srgbClr val="080577"/>
                </a:solidFill>
                <a:latin typeface="Source Code Pro"/>
              </a:rPr>
              <a:t>    boolean add(E e);</a:t>
            </a:r>
          </a:p>
          <a:p>
            <a:pPr>
              <a:lnSpc>
                <a:spcPts val="2000"/>
              </a:lnSpc>
            </a:pPr>
            <a:r>
              <a:rPr lang="en-US" altLang="zh-CN" sz="1500" dirty="0">
                <a:solidFill>
                  <a:srgbClr val="080577"/>
                </a:solidFill>
                <a:latin typeface="Source Code Pro"/>
              </a:rPr>
              <a:t>    boolean remove(Object o);</a:t>
            </a:r>
          </a:p>
          <a:p>
            <a:pPr>
              <a:lnSpc>
                <a:spcPts val="2000"/>
              </a:lnSpc>
            </a:pPr>
            <a:r>
              <a:rPr lang="en-US" altLang="zh-CN" sz="1500" dirty="0">
                <a:solidFill>
                  <a:srgbClr val="080577"/>
                </a:solidFill>
                <a:latin typeface="Source Code Pro"/>
              </a:rPr>
              <a:t>    void clear();</a:t>
            </a:r>
          </a:p>
          <a:p>
            <a:pPr>
              <a:lnSpc>
                <a:spcPts val="2000"/>
              </a:lnSpc>
            </a:pPr>
            <a:r>
              <a:rPr lang="en-US" altLang="zh-CN" sz="1500" dirty="0">
                <a:solidFill>
                  <a:srgbClr val="080577"/>
                </a:solidFill>
                <a:latin typeface="Source Code Pro"/>
              </a:rPr>
              <a:t>    boolean equals(Object o);</a:t>
            </a:r>
          </a:p>
          <a:p>
            <a:pPr>
              <a:lnSpc>
                <a:spcPts val="2000"/>
              </a:lnSpc>
            </a:pPr>
            <a:r>
              <a:rPr lang="en-US" altLang="zh-CN" sz="1500" dirty="0">
                <a:solidFill>
                  <a:srgbClr val="080577"/>
                </a:solidFill>
                <a:latin typeface="Source Code Pro"/>
              </a:rPr>
              <a:t>    int </a:t>
            </a:r>
            <a:r>
              <a:rPr lang="en-US" altLang="zh-CN" sz="1500" dirty="0" err="1">
                <a:solidFill>
                  <a:srgbClr val="080577"/>
                </a:solidFill>
                <a:latin typeface="Source Code Pro"/>
              </a:rPr>
              <a:t>hashCode</a:t>
            </a:r>
            <a:r>
              <a:rPr lang="en-US" altLang="zh-CN" sz="1500" dirty="0">
                <a:solidFill>
                  <a:srgbClr val="080577"/>
                </a:solidFill>
                <a:latin typeface="Source Code Pro"/>
              </a:rPr>
              <a:t>();</a:t>
            </a:r>
          </a:p>
          <a:p>
            <a:pPr>
              <a:lnSpc>
                <a:spcPts val="2000"/>
              </a:lnSpc>
            </a:pPr>
            <a:r>
              <a:rPr lang="en-US" altLang="zh-CN" sz="1500" dirty="0">
                <a:solidFill>
                  <a:srgbClr val="080577"/>
                </a:solidFill>
                <a:latin typeface="Source Code Pro"/>
              </a:rPr>
              <a:t>}</a:t>
            </a:r>
          </a:p>
        </p:txBody>
      </p:sp>
      <p:sp>
        <p:nvSpPr>
          <p:cNvPr id="5" name="矩形 4">
            <a:extLst>
              <a:ext uri="{FF2B5EF4-FFF2-40B4-BE49-F238E27FC236}">
                <a16:creationId xmlns:a16="http://schemas.microsoft.com/office/drawing/2014/main" id="{D6BB7CDE-45C6-435C-B662-12A8A2DA31C0}"/>
              </a:ext>
            </a:extLst>
          </p:cNvPr>
          <p:cNvSpPr/>
          <p:nvPr/>
        </p:nvSpPr>
        <p:spPr>
          <a:xfrm>
            <a:off x="2555776" y="4509120"/>
            <a:ext cx="26642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utoShape 21">
            <a:extLst>
              <a:ext uri="{FF2B5EF4-FFF2-40B4-BE49-F238E27FC236}">
                <a16:creationId xmlns:a16="http://schemas.microsoft.com/office/drawing/2014/main" id="{D462CD0F-C192-4911-83E0-435E255135E8}"/>
              </a:ext>
            </a:extLst>
          </p:cNvPr>
          <p:cNvSpPr>
            <a:spLocks noChangeArrowheads="1"/>
          </p:cNvSpPr>
          <p:nvPr/>
        </p:nvSpPr>
        <p:spPr bwMode="auto">
          <a:xfrm>
            <a:off x="5576321" y="3921020"/>
            <a:ext cx="2664296" cy="1464231"/>
          </a:xfrm>
          <a:prstGeom prst="wedgeRoundRectCallout">
            <a:avLst>
              <a:gd name="adj1" fmla="val -63171"/>
              <a:gd name="adj2" fmla="val 4008"/>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en-US" altLang="zh-CN" sz="1600" b="1" dirty="0">
                <a:latin typeface="仿宋" panose="02010609060101010101" pitchFamily="49" charset="-122"/>
                <a:ea typeface="仿宋" panose="02010609060101010101" pitchFamily="49" charset="-122"/>
              </a:rPr>
              <a:t>Iterator</a:t>
            </a:r>
            <a:r>
              <a:rPr lang="zh-CN" altLang="en-US" sz="1600" b="1" dirty="0">
                <a:latin typeface="仿宋" panose="02010609060101010101" pitchFamily="49" charset="-122"/>
                <a:ea typeface="仿宋" panose="02010609060101010101" pitchFamily="49" charset="-122"/>
              </a:rPr>
              <a:t>接口，存在于</a:t>
            </a:r>
            <a:r>
              <a:rPr lang="en-US" altLang="zh-CN" sz="1600" b="1" dirty="0" err="1">
                <a:latin typeface="仿宋" panose="02010609060101010101" pitchFamily="49" charset="-122"/>
                <a:ea typeface="仿宋" panose="02010609060101010101" pitchFamily="49" charset="-122"/>
              </a:rPr>
              <a:t>java.util</a:t>
            </a:r>
            <a:r>
              <a:rPr lang="zh-CN" altLang="en-US" sz="1600" b="1" dirty="0">
                <a:latin typeface="仿宋" panose="02010609060101010101" pitchFamily="49" charset="-122"/>
                <a:ea typeface="仿宋" panose="02010609060101010101" pitchFamily="49" charset="-122"/>
              </a:rPr>
              <a:t>包中，定义了对集合迭代访问的核心方法：</a:t>
            </a:r>
            <a:r>
              <a:rPr lang="en-US" altLang="zh-CN" sz="1600" b="1" dirty="0">
                <a:latin typeface="仿宋" panose="02010609060101010101" pitchFamily="49" charset="-122"/>
                <a:ea typeface="仿宋" panose="02010609060101010101" pitchFamily="49" charset="-122"/>
              </a:rPr>
              <a:t>next()</a:t>
            </a:r>
            <a:r>
              <a:rPr lang="zh-CN" altLang="en-US" sz="1600" b="1" dirty="0">
                <a:latin typeface="仿宋" panose="02010609060101010101" pitchFamily="49" charset="-122"/>
                <a:ea typeface="仿宋" panose="02010609060101010101" pitchFamily="49" charset="-122"/>
              </a:rPr>
              <a:t>、</a:t>
            </a:r>
            <a:r>
              <a:rPr lang="en-US" altLang="zh-CN" sz="1600" b="1" dirty="0" err="1">
                <a:latin typeface="仿宋" panose="02010609060101010101" pitchFamily="49" charset="-122"/>
                <a:ea typeface="仿宋" panose="02010609060101010101" pitchFamily="49" charset="-122"/>
              </a:rPr>
              <a:t>hasNext</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a:t>
            </a:r>
            <a:r>
              <a:rPr lang="en-US" altLang="zh-CN" sz="1600" b="1" dirty="0">
                <a:latin typeface="仿宋" panose="02010609060101010101" pitchFamily="49" charset="-122"/>
                <a:ea typeface="仿宋" panose="02010609060101010101" pitchFamily="49" charset="-122"/>
              </a:rPr>
              <a:t>remove()</a:t>
            </a:r>
            <a:r>
              <a:rPr lang="zh-CN" altLang="en-US" sz="16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49305686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12.2</a:t>
            </a:r>
            <a:r>
              <a:rPr lang="zh-CN" altLang="en-US" sz="3600" b="1" dirty="0">
                <a:solidFill>
                  <a:srgbClr val="00417C"/>
                </a:solidFill>
                <a:latin typeface="微软雅黑" pitchFamily="34" charset="-122"/>
                <a:ea typeface="微软雅黑" pitchFamily="34" charset="-122"/>
              </a:rPr>
              <a:t> 使用一维集合</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二、使用</a:t>
            </a:r>
            <a:r>
              <a:rPr lang="en-US" altLang="zh-CN" sz="2800" b="1" dirty="0">
                <a:solidFill>
                  <a:srgbClr val="00417C"/>
                </a:solidFill>
                <a:latin typeface="微软雅黑" panose="020B0503020204020204" pitchFamily="34" charset="-122"/>
                <a:ea typeface="微软雅黑" panose="020B0503020204020204" pitchFamily="34" charset="-122"/>
              </a:rPr>
              <a:t>List</a:t>
            </a:r>
            <a:r>
              <a:rPr lang="zh-CN" altLang="en-US" sz="2800" b="1" dirty="0">
                <a:solidFill>
                  <a:srgbClr val="00417C"/>
                </a:solidFill>
                <a:latin typeface="微软雅黑" panose="020B0503020204020204" pitchFamily="34" charset="-122"/>
                <a:ea typeface="微软雅黑" panose="020B0503020204020204" pitchFamily="34" charset="-122"/>
              </a:rPr>
              <a:t>集合</a:t>
            </a:r>
          </a:p>
        </p:txBody>
      </p:sp>
      <p:sp>
        <p:nvSpPr>
          <p:cNvPr id="11" name="文本框 10">
            <a:extLst>
              <a:ext uri="{FF2B5EF4-FFF2-40B4-BE49-F238E27FC236}">
                <a16:creationId xmlns:a16="http://schemas.microsoft.com/office/drawing/2014/main" id="{81F19B89-6214-4767-BC65-A552AD92013A}"/>
              </a:ext>
            </a:extLst>
          </p:cNvPr>
          <p:cNvSpPr txBox="1"/>
          <p:nvPr/>
        </p:nvSpPr>
        <p:spPr>
          <a:xfrm>
            <a:off x="827584" y="1927822"/>
            <a:ext cx="8064896" cy="3556551"/>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p"/>
            </a:pPr>
            <a:r>
              <a:rPr lang="en-US" altLang="zh-CN" sz="2400" i="0" u="none" strike="noStrike" dirty="0">
                <a:solidFill>
                  <a:srgbClr val="00417C"/>
                </a:solidFill>
                <a:effectLst/>
                <a:latin typeface="微软雅黑" panose="020B0503020204020204" pitchFamily="34" charset="-122"/>
                <a:ea typeface="微软雅黑" panose="020B0503020204020204" pitchFamily="34" charset="-122"/>
              </a:rPr>
              <a:t>List</a:t>
            </a:r>
            <a:r>
              <a:rPr lang="zh-CN" altLang="en-US" sz="2400" i="0" u="none" strike="noStrike" dirty="0">
                <a:solidFill>
                  <a:srgbClr val="00417C"/>
                </a:solidFill>
                <a:effectLst/>
                <a:latin typeface="微软雅黑" panose="020B0503020204020204" pitchFamily="34" charset="-122"/>
                <a:ea typeface="微软雅黑" panose="020B0503020204020204" pitchFamily="34" charset="-122"/>
              </a:rPr>
              <a:t>集合的特点</a:t>
            </a:r>
            <a:endParaRPr lang="en-US" altLang="zh-CN" sz="240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4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实现了</a:t>
            </a:r>
            <a:r>
              <a:rPr lang="en-US" altLang="zh-CN" sz="2200" dirty="0" err="1">
                <a:solidFill>
                  <a:srgbClr val="00417C"/>
                </a:solidFill>
                <a:latin typeface="微软雅黑" panose="020B0503020204020204" pitchFamily="34" charset="-122"/>
                <a:ea typeface="微软雅黑" panose="020B0503020204020204" pitchFamily="34" charset="-122"/>
              </a:rPr>
              <a:t>java.util.List</a:t>
            </a:r>
            <a:r>
              <a:rPr lang="zh-CN" altLang="en-US" sz="2200" dirty="0">
                <a:solidFill>
                  <a:srgbClr val="00417C"/>
                </a:solidFill>
                <a:latin typeface="微软雅黑" panose="020B0503020204020204" pitchFamily="34" charset="-122"/>
                <a:ea typeface="微软雅黑" panose="020B0503020204020204" pitchFamily="34" charset="-122"/>
              </a:rPr>
              <a:t>接口；</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集合中的元素是有序的；</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允许重复元素；</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每个元素可以通过下标访问，下标从</a:t>
            </a:r>
            <a:r>
              <a:rPr lang="en-US" altLang="zh-CN" sz="2200" dirty="0">
                <a:solidFill>
                  <a:srgbClr val="00417C"/>
                </a:solidFill>
                <a:latin typeface="微软雅黑" panose="020B0503020204020204" pitchFamily="34" charset="-122"/>
                <a:ea typeface="微软雅黑" panose="020B0503020204020204" pitchFamily="34" charset="-122"/>
              </a:rPr>
              <a:t>0</a:t>
            </a:r>
            <a:r>
              <a:rPr lang="zh-CN" altLang="en-US" sz="2200" dirty="0">
                <a:solidFill>
                  <a:srgbClr val="00417C"/>
                </a:solidFill>
                <a:latin typeface="微软雅黑" panose="020B0503020204020204" pitchFamily="34" charset="-122"/>
                <a:ea typeface="微软雅黑" panose="020B0503020204020204" pitchFamily="34" charset="-122"/>
              </a:rPr>
              <a:t>开始；</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最主要的三个实现类：</a:t>
            </a:r>
            <a:r>
              <a:rPr lang="en-US" altLang="zh-CN" sz="2200" dirty="0">
                <a:solidFill>
                  <a:srgbClr val="00417C"/>
                </a:solidFill>
                <a:latin typeface="微软雅黑" panose="020B0503020204020204" pitchFamily="34" charset="-122"/>
                <a:ea typeface="微软雅黑" panose="020B0503020204020204" pitchFamily="34" charset="-122"/>
              </a:rPr>
              <a:t>ArrayList</a:t>
            </a:r>
            <a:r>
              <a:rPr lang="zh-CN" altLang="en-US" sz="2200" dirty="0">
                <a:solidFill>
                  <a:srgbClr val="00417C"/>
                </a:solidFill>
                <a:latin typeface="微软雅黑" panose="020B0503020204020204" pitchFamily="34" charset="-122"/>
                <a:ea typeface="微软雅黑" panose="020B0503020204020204" pitchFamily="34" charset="-122"/>
              </a:rPr>
              <a:t>、</a:t>
            </a:r>
            <a:r>
              <a:rPr lang="en-US" altLang="zh-CN" sz="2200" dirty="0">
                <a:solidFill>
                  <a:srgbClr val="00417C"/>
                </a:solidFill>
                <a:latin typeface="微软雅黑" panose="020B0503020204020204" pitchFamily="34" charset="-122"/>
                <a:ea typeface="微软雅黑" panose="020B0503020204020204" pitchFamily="34" charset="-122"/>
              </a:rPr>
              <a:t>LinkedList</a:t>
            </a:r>
            <a:r>
              <a:rPr lang="zh-CN" altLang="en-US" sz="2200" dirty="0">
                <a:solidFill>
                  <a:srgbClr val="00417C"/>
                </a:solidFill>
                <a:latin typeface="微软雅黑" panose="020B0503020204020204" pitchFamily="34" charset="-122"/>
                <a:ea typeface="微软雅黑" panose="020B0503020204020204" pitchFamily="34" charset="-122"/>
              </a:rPr>
              <a:t>和</a:t>
            </a:r>
            <a:r>
              <a:rPr lang="en-US" altLang="zh-CN" sz="2200" dirty="0">
                <a:solidFill>
                  <a:srgbClr val="00417C"/>
                </a:solidFill>
                <a:latin typeface="微软雅黑" panose="020B0503020204020204" pitchFamily="34" charset="-122"/>
                <a:ea typeface="微软雅黑" panose="020B0503020204020204" pitchFamily="34" charset="-122"/>
              </a:rPr>
              <a:t>Vector</a:t>
            </a:r>
            <a:r>
              <a:rPr lang="zh-CN" altLang="en-US" sz="2200" dirty="0">
                <a:solidFill>
                  <a:srgbClr val="00417C"/>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268165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25834</TotalTime>
  <Words>8317</Words>
  <Application>Microsoft Office PowerPoint</Application>
  <PresentationFormat>全屏显示(4:3)</PresentationFormat>
  <Paragraphs>1145</Paragraphs>
  <Slides>52</Slides>
  <Notes>49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52</vt:i4>
      </vt:variant>
    </vt:vector>
  </HeadingPairs>
  <TitlesOfParts>
    <vt:vector size="68" baseType="lpstr">
      <vt:lpstr>-apple-system</vt:lpstr>
      <vt:lpstr>仿宋</vt:lpstr>
      <vt:lpstr>华文仿宋</vt:lpstr>
      <vt:lpstr>华文琥珀</vt:lpstr>
      <vt:lpstr>华文楷体</vt:lpstr>
      <vt:lpstr>宋体</vt:lpstr>
      <vt:lpstr>微软雅黑</vt:lpstr>
      <vt:lpstr>微软雅黑</vt:lpstr>
      <vt:lpstr>Arial</vt:lpstr>
      <vt:lpstr>Calibri</vt:lpstr>
      <vt:lpstr>Source Code Pro</vt:lpstr>
      <vt:lpstr>Tahoma</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安 安</cp:lastModifiedBy>
  <cp:revision>2141</cp:revision>
  <dcterms:created xsi:type="dcterms:W3CDTF">2013-10-30T09:04:50Z</dcterms:created>
  <dcterms:modified xsi:type="dcterms:W3CDTF">2021-11-19T04:21:28Z</dcterms:modified>
</cp:coreProperties>
</file>