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556" r:id="rId3"/>
    <p:sldId id="547" r:id="rId4"/>
    <p:sldId id="557" r:id="rId5"/>
    <p:sldId id="1073" r:id="rId6"/>
    <p:sldId id="1074" r:id="rId7"/>
    <p:sldId id="1075" r:id="rId8"/>
    <p:sldId id="1077" r:id="rId9"/>
    <p:sldId id="1078" r:id="rId10"/>
    <p:sldId id="1079" r:id="rId11"/>
    <p:sldId id="1080" r:id="rId12"/>
    <p:sldId id="1082" r:id="rId13"/>
    <p:sldId id="1083" r:id="rId14"/>
    <p:sldId id="1084" r:id="rId15"/>
    <p:sldId id="1086" r:id="rId16"/>
    <p:sldId id="1085" r:id="rId17"/>
    <p:sldId id="1087" r:id="rId18"/>
    <p:sldId id="1089" r:id="rId19"/>
    <p:sldId id="1090" r:id="rId20"/>
    <p:sldId id="1091" r:id="rId21"/>
    <p:sldId id="1092" r:id="rId22"/>
    <p:sldId id="1088" r:id="rId23"/>
    <p:sldId id="1094" r:id="rId24"/>
    <p:sldId id="1081" r:id="rId25"/>
    <p:sldId id="1095" r:id="rId26"/>
    <p:sldId id="1096" r:id="rId27"/>
    <p:sldId id="1097" r:id="rId28"/>
    <p:sldId id="1098" r:id="rId29"/>
    <p:sldId id="1100" r:id="rId30"/>
    <p:sldId id="1101" r:id="rId31"/>
    <p:sldId id="1099" r:id="rId32"/>
    <p:sldId id="1102" r:id="rId33"/>
    <p:sldId id="1105" r:id="rId34"/>
    <p:sldId id="1103" r:id="rId35"/>
    <p:sldId id="1104" r:id="rId36"/>
    <p:sldId id="1106" r:id="rId37"/>
    <p:sldId id="1107" r:id="rId38"/>
    <p:sldId id="1109" r:id="rId39"/>
    <p:sldId id="1108" r:id="rId40"/>
    <p:sldId id="1093" r:id="rId41"/>
    <p:sldId id="1110" r:id="rId42"/>
    <p:sldId id="363"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17C"/>
    <a:srgbClr val="0000FF"/>
    <a:srgbClr val="080577"/>
    <a:srgbClr val="D9FFFF"/>
    <a:srgbClr val="C8C5BC"/>
    <a:srgbClr val="93634C"/>
    <a:srgbClr val="94634C"/>
    <a:srgbClr val="EA71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82819" autoAdjust="0"/>
  </p:normalViewPr>
  <p:slideViewPr>
    <p:cSldViewPr>
      <p:cViewPr varScale="1">
        <p:scale>
          <a:sx n="52" d="100"/>
          <a:sy n="52" d="100"/>
        </p:scale>
        <p:origin x="788"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90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ea typeface="宋体" pitchFamily="2" charset="-122"/>
              </a:defRPr>
            </a:lvl1pPr>
          </a:lstStyle>
          <a:p>
            <a:pPr>
              <a:defRPr/>
            </a:pPr>
            <a:fld id="{94DD24D7-FED1-4393-89B8-47BAEDB75ACE}" type="datetimeFigureOut">
              <a:rPr lang="zh-CN" altLang="en-US"/>
              <a:pPr>
                <a:defRPr/>
              </a:pPr>
              <a:t>2021/11/25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ea typeface="宋体" pitchFamily="2" charset="-122"/>
              </a:defRPr>
            </a:lvl1pPr>
          </a:lstStyle>
          <a:p>
            <a:pPr>
              <a:defRPr/>
            </a:pPr>
            <a:fld id="{48D536CF-49BC-4D7F-A1BB-E7D09BD8B241}" type="slidenum">
              <a:rPr lang="zh-CN" altLang="en-US"/>
              <a:pPr>
                <a:defRPr/>
              </a:pPr>
              <a:t>‹#›</a:t>
            </a:fld>
            <a:endParaRPr lang="zh-CN" altLang="en-US"/>
          </a:p>
        </p:txBody>
      </p:sp>
    </p:spTree>
    <p:extLst>
      <p:ext uri="{BB962C8B-B14F-4D97-AF65-F5344CB8AC3E}">
        <p14:creationId xmlns:p14="http://schemas.microsoft.com/office/powerpoint/2010/main" val="26434670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a:t>
            </a:fld>
            <a:endParaRPr lang="zh-CN" altLang="en-US"/>
          </a:p>
        </p:txBody>
      </p:sp>
    </p:spTree>
    <p:extLst>
      <p:ext uri="{BB962C8B-B14F-4D97-AF65-F5344CB8AC3E}">
        <p14:creationId xmlns:p14="http://schemas.microsoft.com/office/powerpoint/2010/main" val="1294509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12</a:t>
            </a:fld>
            <a:endParaRPr lang="zh-CN" altLang="en-US"/>
          </a:p>
        </p:txBody>
      </p:sp>
    </p:spTree>
    <p:extLst>
      <p:ext uri="{BB962C8B-B14F-4D97-AF65-F5344CB8AC3E}">
        <p14:creationId xmlns:p14="http://schemas.microsoft.com/office/powerpoint/2010/main" val="155559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看结果，并不是出现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4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个打游戏，然后在播放音乐，这是线程调度的结果，两个线程同时在争抢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的资源，即最后的结果，前面</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个打游戏的必然先出现的，后面的啥时候出现播放音乐就看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怎么调度了</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13</a:t>
            </a:fld>
            <a:endParaRPr lang="zh-CN" altLang="en-US"/>
          </a:p>
        </p:txBody>
      </p:sp>
    </p:spTree>
    <p:extLst>
      <p:ext uri="{BB962C8B-B14F-4D97-AF65-F5344CB8AC3E}">
        <p14:creationId xmlns:p14="http://schemas.microsoft.com/office/powerpoint/2010/main" val="302017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看结果，并不是出现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4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个打游戏，然后在播放音乐，这是线程调度的结果，两个线程同时在争抢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的资源，即最后的结果，前面</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个打游戏的必然先出现的，后面的啥时候出现播放音乐就看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怎么调度了</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14</a:t>
            </a:fld>
            <a:endParaRPr lang="zh-CN" altLang="en-US"/>
          </a:p>
        </p:txBody>
      </p:sp>
    </p:spTree>
    <p:extLst>
      <p:ext uri="{BB962C8B-B14F-4D97-AF65-F5344CB8AC3E}">
        <p14:creationId xmlns:p14="http://schemas.microsoft.com/office/powerpoint/2010/main" val="4230533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pPr>
            <a:r>
              <a:rPr lang="zh-CN" altLang="en-US" sz="1200" dirty="0">
                <a:latin typeface="Times New Roman" panose="02020603050405020304" pitchFamily="18" charset="0"/>
              </a:rPr>
              <a:t>继承</a:t>
            </a:r>
            <a:r>
              <a:rPr lang="en-US" altLang="zh-CN" sz="1200" dirty="0" err="1">
                <a:latin typeface="Times New Roman" panose="02020603050405020304" pitchFamily="18" charset="0"/>
              </a:rPr>
              <a:t>java.lang.Thread</a:t>
            </a:r>
            <a:r>
              <a:rPr lang="zh-CN" altLang="en-US" sz="1200" dirty="0">
                <a:latin typeface="Times New Roman" panose="02020603050405020304" pitchFamily="18" charset="0"/>
              </a:rPr>
              <a:t>类方法简单明了，符合大家的习惯，但是，它也有一个很大的缺点</a:t>
            </a:r>
            <a:r>
              <a:rPr lang="en-US" altLang="zh-CN" sz="1200" dirty="0">
                <a:latin typeface="Times New Roman" panose="02020603050405020304" pitchFamily="18" charset="0"/>
              </a:rPr>
              <a:t>. </a:t>
            </a:r>
            <a:r>
              <a:rPr lang="zh-CN" altLang="en-US" sz="1200" dirty="0">
                <a:latin typeface="Times New Roman" panose="02020603050405020304" pitchFamily="18" charset="0"/>
              </a:rPr>
              <a:t>那就是如果我们的类已经从一个类继承则无法再继承 </a:t>
            </a:r>
            <a:r>
              <a:rPr lang="en-US" altLang="zh-CN" sz="1200" dirty="0">
                <a:latin typeface="Times New Roman" panose="02020603050405020304" pitchFamily="18" charset="0"/>
              </a:rPr>
              <a:t>Thread </a:t>
            </a:r>
            <a:r>
              <a:rPr lang="zh-CN" altLang="en-US" sz="1200" dirty="0">
                <a:latin typeface="Times New Roman" panose="02020603050405020304" pitchFamily="18" charset="0"/>
              </a:rPr>
              <a:t>类，这时如果我们又不想建立一个新的类，该怎么办？这就是我们下面来讨论的方法二。</a:t>
            </a:r>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15</a:t>
            </a:fld>
            <a:endParaRPr lang="zh-CN" altLang="en-US"/>
          </a:p>
        </p:txBody>
      </p:sp>
    </p:spTree>
    <p:extLst>
      <p:ext uri="{BB962C8B-B14F-4D97-AF65-F5344CB8AC3E}">
        <p14:creationId xmlns:p14="http://schemas.microsoft.com/office/powerpoint/2010/main" val="38109367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Runnable</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接口应由任何类实现，其实例将由线程执行。 该类必须定义一个无参数的方法，称为</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run</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 </a:t>
            </a:r>
            <a:br>
              <a:rPr lang="zh-CN" altLang="en-US" dirty="0"/>
            </a:b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、该接口旨在为希望在活动时执行代码的对象提供一个通用协议。整个接口只有一个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run()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抽象方法。</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00417C"/>
                </a:solidFill>
                <a:latin typeface="微软雅黑" panose="020B0503020204020204" pitchFamily="34" charset="-122"/>
                <a:ea typeface="微软雅黑" panose="020B0503020204020204" pitchFamily="34" charset="-122"/>
              </a:rPr>
              <a:t>（注意：</a:t>
            </a:r>
            <a:r>
              <a:rPr lang="en-US" altLang="zh-CN" sz="1200" dirty="0">
                <a:solidFill>
                  <a:srgbClr val="00417C"/>
                </a:solidFill>
                <a:latin typeface="微软雅黑" panose="020B0503020204020204" pitchFamily="34" charset="-122"/>
                <a:ea typeface="微软雅黑" panose="020B0503020204020204" pitchFamily="34" charset="-122"/>
              </a:rPr>
              <a:t>A</a:t>
            </a:r>
            <a:r>
              <a:rPr lang="zh-CN" altLang="en-US" sz="1200" dirty="0">
                <a:solidFill>
                  <a:srgbClr val="00417C"/>
                </a:solidFill>
                <a:latin typeface="微软雅黑" panose="020B0503020204020204" pitchFamily="34" charset="-122"/>
                <a:ea typeface="微软雅黑" panose="020B0503020204020204" pitchFamily="34" charset="-122"/>
              </a:rPr>
              <a:t>类不是线程类</a:t>
            </a:r>
            <a:r>
              <a:rPr lang="en-US" altLang="zh-CN" sz="1200" dirty="0">
                <a:solidFill>
                  <a:srgbClr val="00417C"/>
                </a:solidFill>
                <a:latin typeface="微软雅黑" panose="020B0503020204020204" pitchFamily="34" charset="-122"/>
                <a:ea typeface="微软雅黑" panose="020B0503020204020204" pitchFamily="34" charset="-122"/>
              </a:rPr>
              <a:t>,</a:t>
            </a:r>
            <a:r>
              <a:rPr lang="zh-CN" altLang="en-US" sz="1200" dirty="0">
                <a:solidFill>
                  <a:srgbClr val="00417C"/>
                </a:solidFill>
                <a:latin typeface="微软雅黑" panose="020B0503020204020204" pitchFamily="34" charset="-122"/>
                <a:ea typeface="微软雅黑" panose="020B0503020204020204" pitchFamily="34" charset="-122"/>
              </a:rPr>
              <a:t>没有 </a:t>
            </a:r>
            <a:r>
              <a:rPr lang="en-US" altLang="zh-CN" sz="1200" dirty="0">
                <a:solidFill>
                  <a:srgbClr val="00417C"/>
                </a:solidFill>
                <a:latin typeface="微软雅黑" panose="020B0503020204020204" pitchFamily="34" charset="-122"/>
                <a:ea typeface="微软雅黑" panose="020B0503020204020204" pitchFamily="34" charset="-122"/>
              </a:rPr>
              <a:t>start()</a:t>
            </a:r>
            <a:r>
              <a:rPr lang="zh-CN" altLang="en-US" sz="1200" dirty="0">
                <a:solidFill>
                  <a:srgbClr val="00417C"/>
                </a:solidFill>
                <a:latin typeface="微软雅黑" panose="020B0503020204020204" pitchFamily="34" charset="-122"/>
                <a:ea typeface="微软雅黑" panose="020B0503020204020204" pitchFamily="34" charset="-122"/>
              </a:rPr>
              <a:t>方法，不能直接 </a:t>
            </a:r>
            <a:r>
              <a:rPr lang="en-US" altLang="zh-CN" sz="1200" dirty="0">
                <a:solidFill>
                  <a:srgbClr val="00417C"/>
                </a:solidFill>
                <a:latin typeface="微软雅黑" panose="020B0503020204020204" pitchFamily="34" charset="-122"/>
                <a:ea typeface="微软雅黑" panose="020B0503020204020204" pitchFamily="34" charset="-122"/>
              </a:rPr>
              <a:t>new A </a:t>
            </a:r>
            <a:r>
              <a:rPr lang="zh-CN" altLang="en-US" sz="1200" dirty="0">
                <a:solidFill>
                  <a:srgbClr val="00417C"/>
                </a:solidFill>
                <a:latin typeface="微软雅黑" panose="020B0503020204020204" pitchFamily="34" charset="-122"/>
                <a:ea typeface="微软雅黑" panose="020B0503020204020204" pitchFamily="34" charset="-122"/>
              </a:rPr>
              <a:t>的实例启动线程）</a:t>
            </a:r>
            <a:endParaRPr lang="en-US" altLang="zh-CN" sz="1200" dirty="0">
              <a:solidFill>
                <a:srgbClr val="00417C"/>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16</a:t>
            </a:fld>
            <a:endParaRPr lang="zh-CN" altLang="en-US"/>
          </a:p>
        </p:txBody>
      </p:sp>
    </p:spTree>
    <p:extLst>
      <p:ext uri="{BB962C8B-B14F-4D97-AF65-F5344CB8AC3E}">
        <p14:creationId xmlns:p14="http://schemas.microsoft.com/office/powerpoint/2010/main" val="853895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anose="02020603050405020304" pitchFamily="18" charset="0"/>
              </a:rPr>
              <a:t>实际上，是通过</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类含参构造函数创建线程对象，将</a:t>
            </a:r>
            <a:r>
              <a:rPr lang="en-US" altLang="zh-CN" sz="1200" dirty="0">
                <a:latin typeface="Times New Roman" panose="02020603050405020304" pitchFamily="18" charset="0"/>
              </a:rPr>
              <a:t>Runnable</a:t>
            </a:r>
            <a:r>
              <a:rPr lang="zh-CN" altLang="en-US" sz="1200" dirty="0">
                <a:latin typeface="Times New Roman" panose="02020603050405020304" pitchFamily="18" charset="0"/>
              </a:rPr>
              <a:t>接口的子类对象作为实际参数传递给</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类的构造函数中；</a:t>
            </a:r>
            <a:endParaRPr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anose="02020603050405020304" pitchFamily="18" charset="0"/>
              </a:rPr>
              <a:t>再调用</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类的</a:t>
            </a:r>
            <a:r>
              <a:rPr lang="en-US" altLang="zh-CN" sz="1200" dirty="0">
                <a:latin typeface="Times New Roman" panose="02020603050405020304" pitchFamily="18" charset="0"/>
              </a:rPr>
              <a:t>start</a:t>
            </a:r>
            <a:r>
              <a:rPr lang="zh-CN" altLang="en-US" sz="1200" dirty="0">
                <a:latin typeface="Times New Roman" panose="02020603050405020304" pitchFamily="18" charset="0"/>
              </a:rPr>
              <a:t>方法：开启线程，调用</a:t>
            </a:r>
            <a:r>
              <a:rPr lang="en-US" altLang="zh-CN" sz="1200" dirty="0">
                <a:latin typeface="Times New Roman" panose="02020603050405020304" pitchFamily="18" charset="0"/>
              </a:rPr>
              <a:t>Runnable</a:t>
            </a:r>
            <a:r>
              <a:rPr lang="zh-CN" altLang="en-US" sz="1200" dirty="0">
                <a:latin typeface="Times New Roman" panose="02020603050405020304" pitchFamily="18" charset="0"/>
              </a:rPr>
              <a:t>子类接口的</a:t>
            </a:r>
            <a:r>
              <a:rPr lang="en-US" altLang="zh-CN" sz="1200" dirty="0">
                <a:latin typeface="Times New Roman" panose="02020603050405020304" pitchFamily="18" charset="0"/>
              </a:rPr>
              <a:t>run</a:t>
            </a:r>
            <a:r>
              <a:rPr lang="zh-CN" altLang="en-US" sz="1200" dirty="0">
                <a:latin typeface="Times New Roman" panose="02020603050405020304" pitchFamily="18" charset="0"/>
              </a:rPr>
              <a:t>方。法。</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17</a:t>
            </a:fld>
            <a:endParaRPr lang="zh-CN" altLang="en-US"/>
          </a:p>
        </p:txBody>
      </p:sp>
    </p:spTree>
    <p:extLst>
      <p:ext uri="{BB962C8B-B14F-4D97-AF65-F5344CB8AC3E}">
        <p14:creationId xmlns:p14="http://schemas.microsoft.com/office/powerpoint/2010/main" val="20753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18</a:t>
            </a:fld>
            <a:endParaRPr lang="zh-CN" altLang="en-US"/>
          </a:p>
        </p:txBody>
      </p:sp>
    </p:spTree>
    <p:extLst>
      <p:ext uri="{BB962C8B-B14F-4D97-AF65-F5344CB8AC3E}">
        <p14:creationId xmlns:p14="http://schemas.microsoft.com/office/powerpoint/2010/main" val="1309872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19</a:t>
            </a:fld>
            <a:endParaRPr lang="zh-CN" altLang="en-US"/>
          </a:p>
        </p:txBody>
      </p:sp>
    </p:spTree>
    <p:extLst>
      <p:ext uri="{BB962C8B-B14F-4D97-AF65-F5344CB8AC3E}">
        <p14:creationId xmlns:p14="http://schemas.microsoft.com/office/powerpoint/2010/main" val="1531197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20</a:t>
            </a:fld>
            <a:endParaRPr lang="zh-CN" altLang="en-US"/>
          </a:p>
        </p:txBody>
      </p:sp>
    </p:spTree>
    <p:extLst>
      <p:ext uri="{BB962C8B-B14F-4D97-AF65-F5344CB8AC3E}">
        <p14:creationId xmlns:p14="http://schemas.microsoft.com/office/powerpoint/2010/main" val="52775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21</a:t>
            </a:fld>
            <a:endParaRPr lang="zh-CN" altLang="en-US"/>
          </a:p>
        </p:txBody>
      </p:sp>
    </p:spTree>
    <p:extLst>
      <p:ext uri="{BB962C8B-B14F-4D97-AF65-F5344CB8AC3E}">
        <p14:creationId xmlns:p14="http://schemas.microsoft.com/office/powerpoint/2010/main" val="456461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并发指的是在一段时间内宏观上有多个程序同时运行，这在单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系统中，每一时刻只能有一道程序执行，即微观上这些程序是分时的交替运行，只不过是给人的感觉是同时运行，那是因为分时交替运行的时间是非常短的。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所以，单核处理器的计算机肯定不能并行的处理多个任务，只能是多个任务交替的在单个 </a:t>
            </a:r>
            <a:r>
              <a:rPr lang="en-US" altLang="zh-CN" b="0" i="0" u="none" strike="noStrike" dirty="0">
                <a:solidFill>
                  <a:srgbClr val="000000"/>
                </a:solidFill>
                <a:effectLst/>
                <a:latin typeface="微软雅黑" panose="020B0503020204020204" pitchFamily="34" charset="-122"/>
                <a:ea typeface="微软雅黑" panose="020B0503020204020204" pitchFamily="34" charset="-122"/>
              </a:rPr>
              <a:t>CPU </a:t>
            </a: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上运行。</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a:t>
            </a:fld>
            <a:endParaRPr lang="zh-CN" altLang="en-US"/>
          </a:p>
        </p:txBody>
      </p:sp>
    </p:spTree>
    <p:extLst>
      <p:ext uri="{BB962C8B-B14F-4D97-AF65-F5344CB8AC3E}">
        <p14:creationId xmlns:p14="http://schemas.microsoft.com/office/powerpoint/2010/main" val="2221228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anose="02020603050405020304" pitchFamily="18" charset="0"/>
              </a:rPr>
              <a:t>实际上，是通过</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类含参构造函数创建线程对象，将</a:t>
            </a:r>
            <a:r>
              <a:rPr lang="en-US" altLang="zh-CN" sz="1200" dirty="0">
                <a:latin typeface="Times New Roman" panose="02020603050405020304" pitchFamily="18" charset="0"/>
              </a:rPr>
              <a:t>Runnable</a:t>
            </a:r>
            <a:r>
              <a:rPr lang="zh-CN" altLang="en-US" sz="1200" dirty="0">
                <a:latin typeface="Times New Roman" panose="02020603050405020304" pitchFamily="18" charset="0"/>
              </a:rPr>
              <a:t>接口的子类对象作为实际参数传递给</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类的构造函数中；</a:t>
            </a:r>
            <a:endParaRPr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anose="02020603050405020304" pitchFamily="18" charset="0"/>
              </a:rPr>
              <a:t>再调用</a:t>
            </a:r>
            <a:r>
              <a:rPr lang="en-US" altLang="zh-CN" sz="1200" dirty="0">
                <a:latin typeface="Times New Roman" panose="02020603050405020304" pitchFamily="18" charset="0"/>
              </a:rPr>
              <a:t>Thread</a:t>
            </a:r>
            <a:r>
              <a:rPr lang="zh-CN" altLang="en-US" sz="1200" dirty="0">
                <a:latin typeface="Times New Roman" panose="02020603050405020304" pitchFamily="18" charset="0"/>
              </a:rPr>
              <a:t>类的</a:t>
            </a:r>
            <a:r>
              <a:rPr lang="en-US" altLang="zh-CN" sz="1200" dirty="0">
                <a:latin typeface="Times New Roman" panose="02020603050405020304" pitchFamily="18" charset="0"/>
              </a:rPr>
              <a:t>start</a:t>
            </a:r>
            <a:r>
              <a:rPr lang="zh-CN" altLang="en-US" sz="1200" dirty="0">
                <a:latin typeface="Times New Roman" panose="02020603050405020304" pitchFamily="18" charset="0"/>
              </a:rPr>
              <a:t>方法：开启线程，调用</a:t>
            </a:r>
            <a:r>
              <a:rPr lang="en-US" altLang="zh-CN" sz="1200" dirty="0">
                <a:latin typeface="Times New Roman" panose="02020603050405020304" pitchFamily="18" charset="0"/>
              </a:rPr>
              <a:t>Runnable</a:t>
            </a:r>
            <a:r>
              <a:rPr lang="zh-CN" altLang="en-US" sz="1200" dirty="0">
                <a:latin typeface="Times New Roman" panose="02020603050405020304" pitchFamily="18" charset="0"/>
              </a:rPr>
              <a:t>子类接口的</a:t>
            </a:r>
            <a:r>
              <a:rPr lang="en-US" altLang="zh-CN" sz="1200" dirty="0">
                <a:latin typeface="Times New Roman" panose="02020603050405020304" pitchFamily="18" charset="0"/>
              </a:rPr>
              <a:t>run</a:t>
            </a:r>
            <a:r>
              <a:rPr lang="zh-CN" altLang="en-US" sz="1200" dirty="0">
                <a:latin typeface="Times New Roman" panose="02020603050405020304" pitchFamily="18" charset="0"/>
              </a:rPr>
              <a:t>方法。</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22</a:t>
            </a:fld>
            <a:endParaRPr lang="zh-CN" altLang="en-US"/>
          </a:p>
        </p:txBody>
      </p:sp>
    </p:spTree>
    <p:extLst>
      <p:ext uri="{BB962C8B-B14F-4D97-AF65-F5344CB8AC3E}">
        <p14:creationId xmlns:p14="http://schemas.microsoft.com/office/powerpoint/2010/main" val="184706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bg1"/>
                </a:solidFill>
                <a:latin typeface="Times New Roman" panose="02020603050405020304" pitchFamily="18" charset="0"/>
              </a:rPr>
              <a:t>在运行主线程时，命令等待线程</a:t>
            </a:r>
            <a:r>
              <a:rPr lang="en-US" altLang="zh-CN" sz="1200" dirty="0">
                <a:solidFill>
                  <a:schemeClr val="bg1"/>
                </a:solidFill>
                <a:latin typeface="Times New Roman" panose="02020603050405020304" pitchFamily="18" charset="0"/>
              </a:rPr>
              <a:t>h1</a:t>
            </a:r>
            <a:r>
              <a:rPr lang="zh-CN" altLang="en-US" sz="1200" dirty="0">
                <a:solidFill>
                  <a:schemeClr val="bg1"/>
                </a:solidFill>
                <a:latin typeface="Times New Roman" panose="02020603050405020304" pitchFamily="18" charset="0"/>
              </a:rPr>
              <a:t>运行完毕，才能抢占</a:t>
            </a:r>
            <a:r>
              <a:rPr lang="en-US" altLang="zh-CN" sz="1200" dirty="0">
                <a:solidFill>
                  <a:schemeClr val="bg1"/>
                </a:solidFill>
                <a:latin typeface="Times New Roman" panose="02020603050405020304" pitchFamily="18" charset="0"/>
              </a:rPr>
              <a:t>CPU</a:t>
            </a:r>
            <a:r>
              <a:rPr lang="zh-CN" altLang="en-US" sz="1200" dirty="0">
                <a:solidFill>
                  <a:schemeClr val="bg1"/>
                </a:solidFill>
                <a:latin typeface="Times New Roman" panose="02020603050405020304" pitchFamily="18" charset="0"/>
              </a:rPr>
              <a:t>进行运行线程</a:t>
            </a:r>
            <a:r>
              <a:rPr lang="en-US" altLang="zh-CN" sz="1200" dirty="0">
                <a:solidFill>
                  <a:schemeClr val="bg1"/>
                </a:solidFill>
                <a:latin typeface="Times New Roman" panose="02020603050405020304" pitchFamily="18" charset="0"/>
              </a:rPr>
              <a:t>main</a:t>
            </a:r>
            <a:r>
              <a:rPr lang="zh-CN" altLang="en-US" sz="1200" dirty="0">
                <a:solidFill>
                  <a:schemeClr val="bg1"/>
                </a:solidFill>
                <a:latin typeface="Times New Roman" panose="02020603050405020304" pitchFamily="18" charset="0"/>
              </a:rPr>
              <a:t>。 在</a:t>
            </a:r>
            <a:r>
              <a:rPr lang="en-US" altLang="zh-CN" sz="1200" dirty="0">
                <a:solidFill>
                  <a:schemeClr val="bg1"/>
                </a:solidFill>
                <a:latin typeface="Times New Roman" panose="02020603050405020304" pitchFamily="18" charset="0"/>
              </a:rPr>
              <a:t>Java</a:t>
            </a:r>
            <a:r>
              <a:rPr lang="zh-CN" altLang="en-US" sz="1200" dirty="0">
                <a:solidFill>
                  <a:schemeClr val="bg1"/>
                </a:solidFill>
                <a:latin typeface="Times New Roman" panose="02020603050405020304" pitchFamily="18" charset="0"/>
              </a:rPr>
              <a:t>语言中，只需要调用线程</a:t>
            </a:r>
            <a:r>
              <a:rPr lang="en-US" altLang="zh-CN" sz="1200" dirty="0">
                <a:solidFill>
                  <a:schemeClr val="bg1"/>
                </a:solidFill>
                <a:latin typeface="Times New Roman" panose="02020603050405020304" pitchFamily="18" charset="0"/>
              </a:rPr>
              <a:t>h1</a:t>
            </a:r>
            <a:r>
              <a:rPr lang="zh-CN" altLang="en-US" sz="1200" dirty="0">
                <a:solidFill>
                  <a:schemeClr val="bg1"/>
                </a:solidFill>
                <a:latin typeface="Times New Roman" panose="02020603050405020304" pitchFamily="18" charset="0"/>
              </a:rPr>
              <a:t>的</a:t>
            </a:r>
            <a:r>
              <a:rPr lang="en-US" altLang="zh-CN" sz="1200" dirty="0">
                <a:solidFill>
                  <a:schemeClr val="bg1"/>
                </a:solidFill>
                <a:latin typeface="Times New Roman" panose="02020603050405020304" pitchFamily="18" charset="0"/>
              </a:rPr>
              <a:t>join()</a:t>
            </a:r>
            <a:r>
              <a:rPr lang="zh-CN" altLang="en-US" sz="1200" dirty="0">
                <a:solidFill>
                  <a:schemeClr val="bg1"/>
                </a:solidFill>
                <a:latin typeface="Times New Roman" panose="02020603050405020304" pitchFamily="18" charset="0"/>
              </a:rPr>
              <a:t>方法，就能够让系统等其运行完毕才能运行接下来的代码</a:t>
            </a:r>
            <a:r>
              <a:rPr lang="en-US" altLang="zh-CN" sz="1200" dirty="0">
                <a:solidFill>
                  <a:schemeClr val="bg1"/>
                </a:solidFill>
                <a:latin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23</a:t>
            </a:fld>
            <a:endParaRPr lang="zh-CN" altLang="en-US"/>
          </a:p>
        </p:txBody>
      </p:sp>
    </p:spTree>
    <p:extLst>
      <p:ext uri="{BB962C8B-B14F-4D97-AF65-F5344CB8AC3E}">
        <p14:creationId xmlns:p14="http://schemas.microsoft.com/office/powerpoint/2010/main" val="2821178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pPr>
            <a:r>
              <a:rPr lang="zh-CN" altLang="en-US" sz="1200" dirty="0">
                <a:latin typeface="Times New Roman" panose="02020603050405020304" pitchFamily="18" charset="0"/>
              </a:rPr>
              <a:t>线程从创建、启动到终止的整个过程，叫一个生命周期。在其间的任何一个时刻，线程总是处于某个特定的状态。</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24</a:t>
            </a:fld>
            <a:endParaRPr lang="zh-CN" altLang="en-US"/>
          </a:p>
        </p:txBody>
      </p:sp>
    </p:spTree>
    <p:extLst>
      <p:ext uri="{BB962C8B-B14F-4D97-AF65-F5344CB8AC3E}">
        <p14:creationId xmlns:p14="http://schemas.microsoft.com/office/powerpoint/2010/main" val="1287218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25</a:t>
            </a:fld>
            <a:endParaRPr lang="zh-CN" altLang="en-US"/>
          </a:p>
        </p:txBody>
      </p:sp>
    </p:spTree>
    <p:extLst>
      <p:ext uri="{BB962C8B-B14F-4D97-AF65-F5344CB8AC3E}">
        <p14:creationId xmlns:p14="http://schemas.microsoft.com/office/powerpoint/2010/main" val="1856629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26</a:t>
            </a:fld>
            <a:endParaRPr lang="zh-CN" altLang="en-US"/>
          </a:p>
        </p:txBody>
      </p:sp>
    </p:spTree>
    <p:extLst>
      <p:ext uri="{BB962C8B-B14F-4D97-AF65-F5344CB8AC3E}">
        <p14:creationId xmlns:p14="http://schemas.microsoft.com/office/powerpoint/2010/main" val="22526563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27</a:t>
            </a:fld>
            <a:endParaRPr lang="zh-CN" altLang="en-US"/>
          </a:p>
        </p:txBody>
      </p:sp>
    </p:spTree>
    <p:extLst>
      <p:ext uri="{BB962C8B-B14F-4D97-AF65-F5344CB8AC3E}">
        <p14:creationId xmlns:p14="http://schemas.microsoft.com/office/powerpoint/2010/main" val="3466639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28</a:t>
            </a:fld>
            <a:endParaRPr lang="zh-CN" altLang="en-US"/>
          </a:p>
        </p:txBody>
      </p:sp>
    </p:spTree>
    <p:extLst>
      <p:ext uri="{BB962C8B-B14F-4D97-AF65-F5344CB8AC3E}">
        <p14:creationId xmlns:p14="http://schemas.microsoft.com/office/powerpoint/2010/main" val="33604053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29</a:t>
            </a:fld>
            <a:endParaRPr lang="zh-CN" altLang="en-US"/>
          </a:p>
        </p:txBody>
      </p:sp>
    </p:spTree>
    <p:extLst>
      <p:ext uri="{BB962C8B-B14F-4D97-AF65-F5344CB8AC3E}">
        <p14:creationId xmlns:p14="http://schemas.microsoft.com/office/powerpoint/2010/main" val="20874947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更为严重的是，该问题的出现很具有随机性。因为哪个线程抢占</a:t>
            </a: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CPU</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，是由操作系统决定的，用户并没有权利干涉，也无法预测。因此，问题可能有时候出现，有时候又不出现，导致问题不易发现，维护工作困难！！</a:t>
            </a:r>
            <a:endParaRPr lang="en-US" altLang="zh-CN" sz="1800" b="0" i="0" u="none" strike="noStrike" baseline="0" dirty="0">
              <a:solidFill>
                <a:srgbClr val="000000"/>
              </a:solidFill>
              <a:latin typeface="楷体_GB2312" panose="02010609030101010101" pitchFamily="49" charset="-122"/>
              <a:ea typeface="楷体_GB2312" panose="0201060903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解决思路是，让共享资源在一方使用过程中具有独占性或排他性。</a:t>
            </a:r>
            <a:endParaRPr lang="en-US" altLang="zh-CN" sz="1800" b="0" i="0" u="none" strike="noStrike" baseline="0" dirty="0">
              <a:solidFill>
                <a:srgbClr val="000000"/>
              </a:solidFill>
              <a:latin typeface="楷体_GB2312" panose="02010609030101010101" pitchFamily="49" charset="-122"/>
              <a:ea typeface="楷体_GB2312" panose="0201060903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b="0" i="0" u="none" strike="noStrike" baseline="0" dirty="0">
                <a:solidFill>
                  <a:srgbClr val="000000"/>
                </a:solidFill>
                <a:latin typeface="楷体_GB2312" panose="02010609030101010101" pitchFamily="49" charset="-122"/>
                <a:ea typeface="楷体_GB2312" panose="02010609030101010101" pitchFamily="49" charset="-122"/>
              </a:rPr>
              <a:t>JAVA</a:t>
            </a:r>
            <a:r>
              <a:rPr lang="zh-CN" altLang="en-US" sz="1800" b="0" i="0" u="none" strike="noStrike" baseline="0" dirty="0">
                <a:solidFill>
                  <a:srgbClr val="000000"/>
                </a:solidFill>
                <a:latin typeface="楷体_GB2312" panose="02010609030101010101" pitchFamily="49" charset="-122"/>
                <a:ea typeface="楷体_GB2312" panose="02010609030101010101" pitchFamily="49" charset="-122"/>
              </a:rPr>
              <a:t>提供了解决方案，即同步机制</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30</a:t>
            </a:fld>
            <a:endParaRPr lang="zh-CN" altLang="en-US"/>
          </a:p>
        </p:txBody>
      </p:sp>
    </p:spTree>
    <p:extLst>
      <p:ext uri="{BB962C8B-B14F-4D97-AF65-F5344CB8AC3E}">
        <p14:creationId xmlns:p14="http://schemas.microsoft.com/office/powerpoint/2010/main" val="205263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Times New Roman" panose="02020603050405020304" pitchFamily="18" charset="0"/>
              </a:rPr>
              <a:t>在</a:t>
            </a:r>
            <a:r>
              <a:rPr lang="en-US" altLang="zh-CN" sz="1200" dirty="0">
                <a:latin typeface="Times New Roman" panose="02020603050405020304" pitchFamily="18" charset="0"/>
              </a:rPr>
              <a:t>Java</a:t>
            </a:r>
            <a:r>
              <a:rPr lang="zh-CN" altLang="en-US" sz="1200" dirty="0">
                <a:latin typeface="Times New Roman" panose="02020603050405020304" pitchFamily="18" charset="0"/>
              </a:rPr>
              <a:t>中通过互斥锁标志</a:t>
            </a:r>
            <a:r>
              <a:rPr lang="en-US" altLang="zh-CN" sz="1200" dirty="0">
                <a:latin typeface="Times New Roman" panose="02020603050405020304" pitchFamily="18" charset="0"/>
              </a:rPr>
              <a:t>synchronized</a:t>
            </a:r>
            <a:r>
              <a:rPr lang="zh-CN" altLang="en-US" sz="1200" dirty="0">
                <a:latin typeface="Times New Roman" panose="02020603050405020304" pitchFamily="18" charset="0"/>
              </a:rPr>
              <a:t>关键字的运用来实现同步。</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31</a:t>
            </a:fld>
            <a:endParaRPr lang="zh-CN" altLang="en-US"/>
          </a:p>
        </p:txBody>
      </p:sp>
    </p:spTree>
    <p:extLst>
      <p:ext uri="{BB962C8B-B14F-4D97-AF65-F5344CB8AC3E}">
        <p14:creationId xmlns:p14="http://schemas.microsoft.com/office/powerpoint/2010/main" val="116999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5</a:t>
            </a:fld>
            <a:endParaRPr lang="zh-CN" altLang="en-US"/>
          </a:p>
        </p:txBody>
      </p:sp>
    </p:spTree>
    <p:extLst>
      <p:ext uri="{BB962C8B-B14F-4D97-AF65-F5344CB8AC3E}">
        <p14:creationId xmlns:p14="http://schemas.microsoft.com/office/powerpoint/2010/main" val="2280729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32</a:t>
            </a:fld>
            <a:endParaRPr lang="zh-CN" altLang="en-US"/>
          </a:p>
        </p:txBody>
      </p:sp>
    </p:spTree>
    <p:extLst>
      <p:ext uri="{BB962C8B-B14F-4D97-AF65-F5344CB8AC3E}">
        <p14:creationId xmlns:p14="http://schemas.microsoft.com/office/powerpoint/2010/main" val="4105560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1" i="0" u="none" strike="noStrike" dirty="0">
                <a:solidFill>
                  <a:srgbClr val="000000"/>
                </a:solidFill>
                <a:effectLst/>
                <a:latin typeface="&amp;quot"/>
              </a:rPr>
              <a:t>注意：不能直接用 </a:t>
            </a:r>
            <a:r>
              <a:rPr lang="en-US" altLang="zh-CN" b="1" i="0" u="none" strike="noStrike" dirty="0">
                <a:solidFill>
                  <a:srgbClr val="000000"/>
                </a:solidFill>
                <a:effectLst/>
                <a:latin typeface="&amp;quot"/>
              </a:rPr>
              <a:t>synchronized </a:t>
            </a:r>
            <a:r>
              <a:rPr lang="zh-CN" altLang="en-US" b="1" i="0" u="none" strike="noStrike" dirty="0">
                <a:solidFill>
                  <a:srgbClr val="000000"/>
                </a:solidFill>
                <a:effectLst/>
                <a:latin typeface="&amp;quot"/>
              </a:rPr>
              <a:t>来修饰 </a:t>
            </a:r>
            <a:r>
              <a:rPr lang="en-US" altLang="zh-CN" b="1" i="0" u="none" strike="noStrike" dirty="0">
                <a:solidFill>
                  <a:srgbClr val="000000"/>
                </a:solidFill>
                <a:effectLst/>
                <a:latin typeface="&amp;quot"/>
              </a:rPr>
              <a:t>run() </a:t>
            </a:r>
            <a:r>
              <a:rPr lang="zh-CN" altLang="en-US" b="1" i="0" u="none" strike="noStrike" dirty="0">
                <a:solidFill>
                  <a:srgbClr val="000000"/>
                </a:solidFill>
                <a:effectLst/>
                <a:latin typeface="&amp;quot"/>
              </a:rPr>
              <a:t>方法，因为如果这样做，那么就会总是第一个线程进入其中，而这个线程执行完所有操作，即卖完所有票了才会出来。</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33</a:t>
            </a:fld>
            <a:endParaRPr lang="zh-CN" altLang="en-US"/>
          </a:p>
        </p:txBody>
      </p:sp>
    </p:spTree>
    <p:extLst>
      <p:ext uri="{BB962C8B-B14F-4D97-AF65-F5344CB8AC3E}">
        <p14:creationId xmlns:p14="http://schemas.microsoft.com/office/powerpoint/2010/main" val="1504699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实现原理：当调用对象的同步方法时，线程取得对象锁（</a:t>
            </a:r>
            <a:r>
              <a:rPr lang="en-US" altLang="zh-CN" sz="1200" dirty="0">
                <a:latin typeface="Times New Roman" panose="02020603050405020304" pitchFamily="18" charset="0"/>
              </a:rPr>
              <a:t>lock</a:t>
            </a:r>
            <a:r>
              <a:rPr lang="zh-CN" altLang="en-US" sz="1200" dirty="0">
                <a:latin typeface="Times New Roman" panose="02020603050405020304" pitchFamily="18" charset="0"/>
              </a:rPr>
              <a:t>）或监视器；如果另一个线程试图执行任何同步方法时，他就会发现他被锁住了，进入挂起状态，直到对象监视器上的锁被释放时为止。当锁住方法的线程从方法中返回时，只有一个排队等候的线程可以访问对象。</a:t>
            </a:r>
          </a:p>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锁的作用域：该方法被执行的整个时间</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34</a:t>
            </a:fld>
            <a:endParaRPr lang="zh-CN" altLang="en-US"/>
          </a:p>
        </p:txBody>
      </p:sp>
    </p:spTree>
    <p:extLst>
      <p:ext uri="{BB962C8B-B14F-4D97-AF65-F5344CB8AC3E}">
        <p14:creationId xmlns:p14="http://schemas.microsoft.com/office/powerpoint/2010/main" val="401167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实现原理：在进入同步代码前，必须得到</a:t>
            </a:r>
            <a:r>
              <a:rPr lang="en-US" altLang="zh-CN" sz="1200" dirty="0">
                <a:latin typeface="Times New Roman" panose="02020603050405020304" pitchFamily="18" charset="0"/>
              </a:rPr>
              <a:t>object</a:t>
            </a:r>
            <a:r>
              <a:rPr lang="zh-CN" altLang="en-US" sz="1200" dirty="0">
                <a:latin typeface="Times New Roman" panose="02020603050405020304" pitchFamily="18" charset="0"/>
              </a:rPr>
              <a:t>对象的锁，如果其他线程已经得到这个锁，那么就得等到锁被释放后才能进入临界区。</a:t>
            </a:r>
          </a:p>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锁的作用域：只在代码块运行的时间内。</a:t>
            </a:r>
          </a:p>
          <a:p>
            <a:pPr eaLnBrk="1" hangingPunct="1">
              <a:lnSpc>
                <a:spcPct val="120000"/>
              </a:lnSpc>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35</a:t>
            </a:fld>
            <a:endParaRPr lang="zh-CN" altLang="en-US"/>
          </a:p>
        </p:txBody>
      </p:sp>
    </p:spTree>
    <p:extLst>
      <p:ext uri="{BB962C8B-B14F-4D97-AF65-F5344CB8AC3E}">
        <p14:creationId xmlns:p14="http://schemas.microsoft.com/office/powerpoint/2010/main" val="3738811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36</a:t>
            </a:fld>
            <a:endParaRPr lang="zh-CN" altLang="en-US"/>
          </a:p>
        </p:txBody>
      </p:sp>
    </p:spTree>
    <p:extLst>
      <p:ext uri="{BB962C8B-B14F-4D97-AF65-F5344CB8AC3E}">
        <p14:creationId xmlns:p14="http://schemas.microsoft.com/office/powerpoint/2010/main" val="1825815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实现原理：当调用对象的同步方法时，线程取得对象锁（</a:t>
            </a:r>
            <a:r>
              <a:rPr lang="en-US" altLang="zh-CN" sz="1200" dirty="0">
                <a:latin typeface="Times New Roman" panose="02020603050405020304" pitchFamily="18" charset="0"/>
              </a:rPr>
              <a:t>lock</a:t>
            </a:r>
            <a:r>
              <a:rPr lang="zh-CN" altLang="en-US" sz="1200" dirty="0">
                <a:latin typeface="Times New Roman" panose="02020603050405020304" pitchFamily="18" charset="0"/>
              </a:rPr>
              <a:t>）或监视器；如果另一个线程试图执行任何同步方法时，他就会发现他被锁住了，进入挂起状态，直到对象监视器上的锁被释放时为止。当锁住方法的线程从方法中返回时，只有一个排队等候的线程可以访问对象。</a:t>
            </a:r>
          </a:p>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锁的作用域：该方法被执行的整个时间</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37</a:t>
            </a:fld>
            <a:endParaRPr lang="zh-CN" altLang="en-US"/>
          </a:p>
        </p:txBody>
      </p:sp>
    </p:spTree>
    <p:extLst>
      <p:ext uri="{BB962C8B-B14F-4D97-AF65-F5344CB8AC3E}">
        <p14:creationId xmlns:p14="http://schemas.microsoft.com/office/powerpoint/2010/main" val="36404973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实现原理：当调用对象的同步方法时，线程取得对象锁（</a:t>
            </a:r>
            <a:r>
              <a:rPr lang="en-US" altLang="zh-CN" sz="1200" dirty="0">
                <a:latin typeface="Times New Roman" panose="02020603050405020304" pitchFamily="18" charset="0"/>
              </a:rPr>
              <a:t>lock</a:t>
            </a:r>
            <a:r>
              <a:rPr lang="zh-CN" altLang="en-US" sz="1200" dirty="0">
                <a:latin typeface="Times New Roman" panose="02020603050405020304" pitchFamily="18" charset="0"/>
              </a:rPr>
              <a:t>）或监视器；如果另一个线程试图执行任何同步方法时，他就会发现他被锁住了，进入挂起状态，直到对象监视器上的锁被释放时为止。当锁住方法的线程从方法中返回时，只有一个排队等候的线程可以访问对象。</a:t>
            </a:r>
          </a:p>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锁的作用域：该方法被执行的整个时间</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38</a:t>
            </a:fld>
            <a:endParaRPr lang="zh-CN" altLang="en-US"/>
          </a:p>
        </p:txBody>
      </p:sp>
    </p:spTree>
    <p:extLst>
      <p:ext uri="{BB962C8B-B14F-4D97-AF65-F5344CB8AC3E}">
        <p14:creationId xmlns:p14="http://schemas.microsoft.com/office/powerpoint/2010/main" val="35503562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实现原理：在进入同步代码前，必须得到</a:t>
            </a:r>
            <a:r>
              <a:rPr lang="en-US" altLang="zh-CN" sz="1200" dirty="0">
                <a:latin typeface="Times New Roman" panose="02020603050405020304" pitchFamily="18" charset="0"/>
              </a:rPr>
              <a:t>object</a:t>
            </a:r>
            <a:r>
              <a:rPr lang="zh-CN" altLang="en-US" sz="1200" dirty="0">
                <a:latin typeface="Times New Roman" panose="02020603050405020304" pitchFamily="18" charset="0"/>
              </a:rPr>
              <a:t>对象的锁，如果其他线程已经得到这个锁，那么就得等到锁被释放后才能进入临界区。</a:t>
            </a:r>
          </a:p>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锁的作用域：只在代码块运行的时间内。</a:t>
            </a:r>
          </a:p>
          <a:p>
            <a:pPr eaLnBrk="1" hangingPunct="1">
              <a:lnSpc>
                <a:spcPct val="120000"/>
              </a:lnSpc>
              <a:buFont typeface="Wingdings" panose="05000000000000000000" pitchFamily="2" charset="2"/>
              <a:buNone/>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39</a:t>
            </a:fld>
            <a:endParaRPr lang="zh-CN" altLang="en-US"/>
          </a:p>
        </p:txBody>
      </p:sp>
    </p:spTree>
    <p:extLst>
      <p:ext uri="{BB962C8B-B14F-4D97-AF65-F5344CB8AC3E}">
        <p14:creationId xmlns:p14="http://schemas.microsoft.com/office/powerpoint/2010/main" val="12078251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40</a:t>
            </a:fld>
            <a:endParaRPr lang="zh-CN" altLang="en-US"/>
          </a:p>
        </p:txBody>
      </p:sp>
    </p:spTree>
    <p:extLst>
      <p:ext uri="{BB962C8B-B14F-4D97-AF65-F5344CB8AC3E}">
        <p14:creationId xmlns:p14="http://schemas.microsoft.com/office/powerpoint/2010/main" val="4114310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41</a:t>
            </a:fld>
            <a:endParaRPr lang="zh-CN" altLang="en-US"/>
          </a:p>
        </p:txBody>
      </p:sp>
    </p:spTree>
    <p:extLst>
      <p:ext uri="{BB962C8B-B14F-4D97-AF65-F5344CB8AC3E}">
        <p14:creationId xmlns:p14="http://schemas.microsoft.com/office/powerpoint/2010/main" val="1799668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6</a:t>
            </a:fld>
            <a:endParaRPr lang="zh-CN" altLang="en-US"/>
          </a:p>
        </p:txBody>
      </p:sp>
    </p:spTree>
    <p:extLst>
      <p:ext uri="{BB962C8B-B14F-4D97-AF65-F5344CB8AC3E}">
        <p14:creationId xmlns:p14="http://schemas.microsoft.com/office/powerpoint/2010/main" val="342459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7</a:t>
            </a:fld>
            <a:endParaRPr lang="zh-CN" altLang="en-US"/>
          </a:p>
        </p:txBody>
      </p:sp>
    </p:spTree>
    <p:extLst>
      <p:ext uri="{BB962C8B-B14F-4D97-AF65-F5344CB8AC3E}">
        <p14:creationId xmlns:p14="http://schemas.microsoft.com/office/powerpoint/2010/main" val="4032633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8</a:t>
            </a:fld>
            <a:endParaRPr lang="zh-CN" altLang="en-US"/>
          </a:p>
        </p:txBody>
      </p:sp>
    </p:spTree>
    <p:extLst>
      <p:ext uri="{BB962C8B-B14F-4D97-AF65-F5344CB8AC3E}">
        <p14:creationId xmlns:p14="http://schemas.microsoft.com/office/powerpoint/2010/main" val="2692640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buFont typeface="Wingdings" panose="05000000000000000000" pitchFamily="2" charset="2"/>
              <a:buNone/>
            </a:pPr>
            <a:r>
              <a:rPr lang="zh-CN" altLang="en-US" sz="1200" dirty="0">
                <a:latin typeface="Times New Roman" panose="02020603050405020304" pitchFamily="18" charset="0"/>
              </a:rPr>
              <a:t>每个线程都属于一个线程组，如果没有指定，那么由</a:t>
            </a:r>
            <a:r>
              <a:rPr lang="en-US" altLang="zh-CN" sz="1200" dirty="0">
                <a:latin typeface="Times New Roman" panose="02020603050405020304" pitchFamily="18" charset="0"/>
              </a:rPr>
              <a:t>JVM</a:t>
            </a:r>
            <a:r>
              <a:rPr lang="zh-CN" altLang="en-US" sz="1200" dirty="0">
                <a:latin typeface="Times New Roman" panose="02020603050405020304" pitchFamily="18" charset="0"/>
              </a:rPr>
              <a:t>来设定。</a:t>
            </a:r>
            <a:endParaRPr lang="en-US" altLang="zh-CN" sz="1200" dirty="0">
              <a:latin typeface="Times New Roman" panose="02020603050405020304" pitchFamily="18" charset="0"/>
            </a:endParaRPr>
          </a:p>
          <a:p>
            <a:pPr marL="0" marR="0" lvl="0" indent="0" algn="l" defTabSz="914400" rtl="0" eaLnBrk="1" fontAlgn="base" latinLnBrk="0" hangingPunct="1">
              <a:lnSpc>
                <a:spcPct val="120000"/>
              </a:lnSpc>
              <a:spcBef>
                <a:spcPct val="30000"/>
              </a:spcBef>
              <a:spcAft>
                <a:spcPct val="0"/>
              </a:spcAft>
              <a:buClrTx/>
              <a:buSzTx/>
              <a:buFont typeface="Wingdings" panose="05000000000000000000" pitchFamily="2" charset="2"/>
              <a:buNone/>
              <a:tabLst/>
              <a:defRPr/>
            </a:pPr>
            <a:r>
              <a:rPr lang="zh-CN" altLang="en-US" sz="1200" dirty="0">
                <a:latin typeface="Times New Roman" panose="02020603050405020304" pitchFamily="18" charset="0"/>
              </a:rPr>
              <a:t>一个</a:t>
            </a:r>
            <a:r>
              <a:rPr lang="en-US" altLang="zh-CN" sz="1200" dirty="0">
                <a:latin typeface="Times New Roman" panose="02020603050405020304" pitchFamily="18" charset="0"/>
              </a:rPr>
              <a:t>Java</a:t>
            </a:r>
            <a:r>
              <a:rPr lang="zh-CN" altLang="en-US" sz="1200" dirty="0">
                <a:latin typeface="Times New Roman" panose="02020603050405020304" pitchFamily="18" charset="0"/>
              </a:rPr>
              <a:t>应用程序</a:t>
            </a:r>
            <a:r>
              <a:rPr lang="en-US" altLang="zh-CN" sz="1200" dirty="0">
                <a:latin typeface="Times New Roman" panose="02020603050405020304" pitchFamily="18" charset="0"/>
              </a:rPr>
              <a:t>java.exe</a:t>
            </a:r>
            <a:r>
              <a:rPr lang="zh-CN" altLang="en-US" sz="1200" dirty="0">
                <a:latin typeface="Times New Roman" panose="02020603050405020304" pitchFamily="18" charset="0"/>
              </a:rPr>
              <a:t>，其实至少有三个线程：</a:t>
            </a:r>
            <a:r>
              <a:rPr lang="en-US" altLang="zh-CN" sz="1200" dirty="0">
                <a:latin typeface="Times New Roman" panose="02020603050405020304" pitchFamily="18" charset="0"/>
              </a:rPr>
              <a:t>main()</a:t>
            </a:r>
            <a:r>
              <a:rPr lang="zh-CN" altLang="en-US" sz="1200" dirty="0">
                <a:latin typeface="Times New Roman" panose="02020603050405020304" pitchFamily="18" charset="0"/>
              </a:rPr>
              <a:t>主线程，</a:t>
            </a:r>
            <a:r>
              <a:rPr lang="en-US" altLang="zh-CN" sz="1200" dirty="0" err="1">
                <a:latin typeface="Times New Roman" panose="02020603050405020304" pitchFamily="18" charset="0"/>
              </a:rPr>
              <a:t>gc</a:t>
            </a:r>
            <a:r>
              <a:rPr lang="en-US" altLang="zh-CN" sz="1200" dirty="0">
                <a:latin typeface="Times New Roman" panose="02020603050405020304" pitchFamily="18" charset="0"/>
              </a:rPr>
              <a:t>()</a:t>
            </a:r>
            <a:r>
              <a:rPr lang="zh-CN" altLang="en-US" sz="1200" dirty="0">
                <a:latin typeface="Times New Roman" panose="02020603050405020304" pitchFamily="18" charset="0"/>
              </a:rPr>
              <a:t>垃圾回收线程，异常处理线程。当然如果发生异常，会影响主线程。</a:t>
            </a:r>
            <a:endParaRPr lang="en-US" altLang="zh-CN" sz="1200" dirty="0">
              <a:latin typeface="Times New Roman" panose="02020603050405020304" pitchFamily="18" charset="0"/>
            </a:endParaRPr>
          </a:p>
          <a:p>
            <a:pPr eaLnBrk="1" hangingPunct="1">
              <a:lnSpc>
                <a:spcPct val="120000"/>
              </a:lnSpc>
              <a:buFont typeface="Wingdings" panose="05000000000000000000" pitchFamily="2" charset="2"/>
              <a:buNone/>
            </a:pPr>
            <a:endParaRPr lang="en-US" altLang="zh-CN" sz="1200"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9</a:t>
            </a:fld>
            <a:endParaRPr lang="zh-CN" altLang="en-US"/>
          </a:p>
        </p:txBody>
      </p:sp>
    </p:spTree>
    <p:extLst>
      <p:ext uri="{BB962C8B-B14F-4D97-AF65-F5344CB8AC3E}">
        <p14:creationId xmlns:p14="http://schemas.microsoft.com/office/powerpoint/2010/main" val="239758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每个进程都拥有一组完整属于自己的变量，不同进程之间不可共享内存，也不可直接互相访问（需要通过进程间的通信来实现）。</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属于同一进程的线程之间是可以共享内存和数据的。</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10</a:t>
            </a:fld>
            <a:endParaRPr lang="zh-CN" altLang="en-US"/>
          </a:p>
        </p:txBody>
      </p:sp>
    </p:spTree>
    <p:extLst>
      <p:ext uri="{BB962C8B-B14F-4D97-AF65-F5344CB8AC3E}">
        <p14:creationId xmlns:p14="http://schemas.microsoft.com/office/powerpoint/2010/main" val="2092985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注意：多线程是为了同步完成多个任务，不是为了提高程序运行效率，而是通过提高资源使用效率来提高系统的效率。</a:t>
            </a:r>
            <a:endParaRPr lang="en-US" altLang="zh-CN"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u="none" strike="noStrike" dirty="0">
                <a:solidFill>
                  <a:srgbClr val="000000"/>
                </a:solidFill>
                <a:effectLst/>
                <a:latin typeface="微软雅黑" panose="020B0503020204020204" pitchFamily="34" charset="-122"/>
                <a:ea typeface="微软雅黑" panose="020B0503020204020204" pitchFamily="34" charset="-122"/>
              </a:rPr>
              <a:t>系统创建进程需要为该进程重新分配系统资源，创建线程的代价则小的多，因此多任务并发时，多线程效率高。</a:t>
            </a:r>
            <a:endParaRPr lang="zh-CN" altLang="en-US" dirty="0"/>
          </a:p>
        </p:txBody>
      </p:sp>
      <p:sp>
        <p:nvSpPr>
          <p:cNvPr id="4" name="灯片编号占位符 3"/>
          <p:cNvSpPr>
            <a:spLocks noGrp="1"/>
          </p:cNvSpPr>
          <p:nvPr>
            <p:ph type="sldNum" sz="quarter" idx="5"/>
          </p:nvPr>
        </p:nvSpPr>
        <p:spPr/>
        <p:txBody>
          <a:bodyPr/>
          <a:lstStyle/>
          <a:p>
            <a:pPr>
              <a:defRPr/>
            </a:pPr>
            <a:fld id="{48D536CF-49BC-4D7F-A1BB-E7D09BD8B241}" type="slidenum">
              <a:rPr lang="zh-CN" altLang="en-US" smtClean="0"/>
              <a:pPr>
                <a:defRPr/>
              </a:pPr>
              <a:t>11</a:t>
            </a:fld>
            <a:endParaRPr lang="zh-CN" altLang="en-US"/>
          </a:p>
        </p:txBody>
      </p:sp>
    </p:spTree>
    <p:extLst>
      <p:ext uri="{BB962C8B-B14F-4D97-AF65-F5344CB8AC3E}">
        <p14:creationId xmlns:p14="http://schemas.microsoft.com/office/powerpoint/2010/main" val="3132256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374C7E-346F-465A-87F3-822A0AA78BE3}" type="datetimeFigureOut">
              <a:rPr lang="zh-CN" altLang="en-US"/>
              <a:pPr>
                <a:defRPr/>
              </a:pPr>
              <a:t>2021/11/25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F74D7A-BA0C-4D44-A7B8-0B8FD0EAF119}"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8F3F96D-DB75-4079-A7C6-A7C0679782B5}" type="datetimeFigureOut">
              <a:rPr lang="zh-CN" altLang="en-US"/>
              <a:pPr>
                <a:defRPr/>
              </a:pPr>
              <a:t>2021/11/25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0C1E87C-14F1-48EB-91DB-2968F9CD8A43}"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398A38-061C-47E0-ABC0-552101F133EB}" type="datetimeFigureOut">
              <a:rPr lang="zh-CN" altLang="en-US"/>
              <a:pPr>
                <a:defRPr/>
              </a:pPr>
              <a:t>2021/11/25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DBCA69A-571F-4516-97DA-CACC4A771DF7}"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A0826FE-52E4-4AFB-92D2-A2153D0294CD}" type="datetimeFigureOut">
              <a:rPr lang="zh-CN" altLang="en-US"/>
              <a:pPr>
                <a:defRPr/>
              </a:pPr>
              <a:t>2021/11/25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E9204BA-6902-4115-9127-8A72B87579F6}"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67A1FB3-965D-4B19-ABA7-AA90E5D90136}" type="datetimeFigureOut">
              <a:rPr lang="zh-CN" altLang="en-US"/>
              <a:pPr>
                <a:defRPr/>
              </a:pPr>
              <a:t>2021/11/25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1F7F7E7-E804-4DB9-AB8C-AA7880F3F3C6}"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49DAE5DF-6247-4005-B19E-4265B67A05BD}" type="datetimeFigureOut">
              <a:rPr lang="zh-CN" altLang="en-US"/>
              <a:pPr>
                <a:defRPr/>
              </a:pPr>
              <a:t>2021/11/25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292734C-74BF-4705-927F-A7AEFB9F68F6}"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4DF4E7D2-45B7-4BB4-8301-1375C0739582}" type="datetimeFigureOut">
              <a:rPr lang="zh-CN" altLang="en-US"/>
              <a:pPr>
                <a:defRPr/>
              </a:pPr>
              <a:t>2021/11/25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A453755-CC23-42DD-AAE8-9D95E56E3D6E}"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F6ABFF38-8661-4B2F-8467-411C5CD8546B}" type="datetimeFigureOut">
              <a:rPr lang="zh-CN" altLang="en-US"/>
              <a:pPr>
                <a:defRPr/>
              </a:pPr>
              <a:t>2021/11/25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D6187A1-0254-4792-A633-CDCDC163D39D}"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C6EFF34-3ADF-422E-8BE9-07EAF17B613C}" type="datetimeFigureOut">
              <a:rPr lang="zh-CN" altLang="en-US"/>
              <a:pPr>
                <a:defRPr/>
              </a:pPr>
              <a:t>2021/11/25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CC67BB1-6BEE-4908-873F-819854644DD9}"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6B7B1B3-AE52-487A-918F-069CC9A54D81}" type="datetimeFigureOut">
              <a:rPr lang="zh-CN" altLang="en-US"/>
              <a:pPr>
                <a:defRPr/>
              </a:pPr>
              <a:t>2021/11/25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4E72628-3198-4043-82DD-768972B5641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381C1895-1581-40C7-8520-B39B969E3FC8}" type="datetimeFigureOut">
              <a:rPr lang="zh-CN" altLang="en-US"/>
              <a:pPr>
                <a:defRPr/>
              </a:pPr>
              <a:t>2021/11/25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1E8EB7D-4137-4CE4-89FA-E8BF5C17097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D1365B35-1F7E-424C-B409-88B7E54C263A}" type="datetimeFigureOut">
              <a:rPr lang="zh-CN" altLang="en-US"/>
              <a:pPr>
                <a:defRPr/>
              </a:pPr>
              <a:t>2021/11/25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B2802E3-F9E6-4CCC-94AA-AC775DC0901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l="-2000" r="-2000"/>
          </a:stretch>
        </a:blipFill>
        <a:effectLst/>
      </p:bgPr>
    </p:bg>
    <p:spTree>
      <p:nvGrpSpPr>
        <p:cNvPr id="1" name=""/>
        <p:cNvGrpSpPr/>
        <p:nvPr/>
      </p:nvGrpSpPr>
      <p:grpSpPr>
        <a:xfrm>
          <a:off x="0" y="0"/>
          <a:ext cx="0" cy="0"/>
          <a:chOff x="0" y="0"/>
          <a:chExt cx="0" cy="0"/>
        </a:xfrm>
      </p:grpSpPr>
      <p:sp>
        <p:nvSpPr>
          <p:cNvPr id="2050" name="TextBox 6"/>
          <p:cNvSpPr txBox="1">
            <a:spLocks noChangeArrowheads="1"/>
          </p:cNvSpPr>
          <p:nvPr/>
        </p:nvSpPr>
        <p:spPr bwMode="auto">
          <a:xfrm>
            <a:off x="2594570" y="4572000"/>
            <a:ext cx="4857750" cy="2092881"/>
          </a:xfrm>
          <a:prstGeom prst="rect">
            <a:avLst/>
          </a:prstGeom>
          <a:noFill/>
          <a:ln w="9525">
            <a:noFill/>
            <a:miter lim="800000"/>
            <a:headEnd/>
            <a:tailEnd/>
          </a:ln>
        </p:spPr>
        <p:txBody>
          <a:bodyPr>
            <a:spAutoFit/>
          </a:bodyPr>
          <a:lstStyle/>
          <a:p>
            <a:r>
              <a:rPr lang="zh-CN" altLang="en-US" sz="3200" b="1" dirty="0">
                <a:solidFill>
                  <a:schemeClr val="bg1">
                    <a:lumMod val="95000"/>
                  </a:schemeClr>
                </a:solidFill>
                <a:latin typeface="微软雅黑" panose="020B0503020204020204" pitchFamily="34" charset="-122"/>
                <a:ea typeface="微软雅黑" panose="020B0503020204020204" pitchFamily="34" charset="-122"/>
              </a:rPr>
              <a:t>  </a:t>
            </a:r>
            <a:r>
              <a:rPr lang="en-US" altLang="zh-CN" sz="3200" b="1" dirty="0">
                <a:solidFill>
                  <a:schemeClr val="bg1">
                    <a:lumMod val="95000"/>
                  </a:schemeClr>
                </a:solidFill>
                <a:latin typeface="微软雅黑" panose="020B0503020204020204" pitchFamily="34" charset="-122"/>
                <a:ea typeface="微软雅黑" panose="020B0503020204020204" pitchFamily="34" charset="-122"/>
              </a:rPr>
              <a:t>Java</a:t>
            </a:r>
            <a:r>
              <a:rPr lang="zh-CN" altLang="en-US" sz="3200" b="1" dirty="0">
                <a:solidFill>
                  <a:schemeClr val="bg1">
                    <a:lumMod val="95000"/>
                  </a:schemeClr>
                </a:solidFill>
                <a:latin typeface="微软雅黑" panose="020B0503020204020204" pitchFamily="34" charset="-122"/>
                <a:ea typeface="微软雅黑" panose="020B0503020204020204" pitchFamily="34" charset="-122"/>
              </a:rPr>
              <a:t>语言与系统设计</a:t>
            </a:r>
          </a:p>
          <a:p>
            <a:endParaRPr lang="en-US" altLang="zh-CN" sz="3200" dirty="0">
              <a:solidFill>
                <a:schemeClr val="bg1"/>
              </a:solidFill>
              <a:latin typeface="微软雅黑" pitchFamily="34" charset="-122"/>
              <a:ea typeface="微软雅黑" pitchFamily="34" charset="-122"/>
            </a:endParaRPr>
          </a:p>
          <a:p>
            <a:pPr>
              <a:lnSpc>
                <a:spcPct val="150000"/>
              </a:lnSpc>
            </a:pPr>
            <a:r>
              <a:rPr lang="zh-CN" altLang="en-US" sz="1200" dirty="0">
                <a:solidFill>
                  <a:schemeClr val="bg1">
                    <a:lumMod val="95000"/>
                  </a:schemeClr>
                </a:solidFill>
                <a:latin typeface="微软雅黑" pitchFamily="34" charset="-122"/>
                <a:ea typeface="微软雅黑" pitchFamily="34" charset="-122"/>
              </a:rPr>
              <a:t>            </a:t>
            </a:r>
            <a:r>
              <a:rPr lang="zh-CN" altLang="en-US" sz="1600" dirty="0">
                <a:solidFill>
                  <a:schemeClr val="bg1">
                    <a:lumMod val="95000"/>
                  </a:schemeClr>
                </a:solidFill>
                <a:latin typeface="微软雅黑" pitchFamily="34" charset="-122"/>
                <a:ea typeface="微软雅黑" pitchFamily="34" charset="-122"/>
              </a:rPr>
              <a:t>安莹</a:t>
            </a:r>
            <a:endParaRPr lang="en-US" altLang="zh-CN" sz="1600" dirty="0">
              <a:solidFill>
                <a:schemeClr val="bg1">
                  <a:lumMod val="95000"/>
                </a:schemeClr>
              </a:solidFill>
              <a:latin typeface="微软雅黑" pitchFamily="34" charset="-122"/>
              <a:ea typeface="微软雅黑" pitchFamily="34" charset="-122"/>
            </a:endParaRPr>
          </a:p>
          <a:p>
            <a:pPr>
              <a:lnSpc>
                <a:spcPct val="150000"/>
              </a:lnSpc>
            </a:pPr>
            <a:r>
              <a:rPr lang="en-US" altLang="zh-CN" sz="1600" dirty="0">
                <a:solidFill>
                  <a:schemeClr val="bg1">
                    <a:lumMod val="95000"/>
                  </a:schemeClr>
                </a:solidFill>
                <a:latin typeface="微软雅黑" pitchFamily="34" charset="-122"/>
                <a:ea typeface="微软雅黑" pitchFamily="34" charset="-122"/>
              </a:rPr>
              <a:t>         anying@csu.edu.cn</a:t>
            </a:r>
            <a:endParaRPr lang="zh-CN" altLang="en-US" sz="1600" dirty="0">
              <a:solidFill>
                <a:schemeClr val="bg1">
                  <a:lumMod val="95000"/>
                </a:schemeClr>
              </a:solidFill>
              <a:latin typeface="微软雅黑" pitchFamily="34" charset="-122"/>
              <a:ea typeface="微软雅黑" pitchFamily="34" charset="-122"/>
            </a:endParaRPr>
          </a:p>
          <a:p>
            <a:endParaRPr lang="zh-CN" altLang="en-US" dirty="0">
              <a:solidFill>
                <a:srgbClr val="FF0000"/>
              </a:solidFill>
            </a:endParaRPr>
          </a:p>
        </p:txBody>
      </p:sp>
      <p:cxnSp>
        <p:nvCxnSpPr>
          <p:cNvPr id="7" name="直接连接符 6"/>
          <p:cNvCxnSpPr/>
          <p:nvPr/>
        </p:nvCxnSpPr>
        <p:spPr>
          <a:xfrm>
            <a:off x="2627784" y="5155604"/>
            <a:ext cx="424847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19558"/>
    </mc:Choice>
    <mc:Fallback xmlns="">
      <p:transition spd="slow" advTm="19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二、多线程的优点</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104824"/>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提高应用程序的响应。对图形化界面更有意义，可增强用户体验。</a:t>
            </a: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 现在</a:t>
            </a:r>
            <a:r>
              <a:rPr lang="en-US" altLang="zh-CN" sz="2400" dirty="0">
                <a:solidFill>
                  <a:srgbClr val="00417C"/>
                </a:solidFill>
                <a:latin typeface="微软雅黑" panose="020B0503020204020204" pitchFamily="34" charset="-122"/>
                <a:ea typeface="微软雅黑" panose="020B0503020204020204" pitchFamily="34" charset="-122"/>
              </a:rPr>
              <a:t>CPU</a:t>
            </a:r>
            <a:r>
              <a:rPr lang="zh-CN" altLang="en-US" sz="2400" dirty="0">
                <a:solidFill>
                  <a:srgbClr val="00417C"/>
                </a:solidFill>
                <a:latin typeface="微软雅黑" panose="020B0503020204020204" pitchFamily="34" charset="-122"/>
                <a:ea typeface="微软雅黑" panose="020B0503020204020204" pitchFamily="34" charset="-122"/>
              </a:rPr>
              <a:t>的主频很高，提高计算机系统</a:t>
            </a:r>
            <a:r>
              <a:rPr lang="en-US" altLang="zh-CN" sz="2400" dirty="0">
                <a:solidFill>
                  <a:srgbClr val="00417C"/>
                </a:solidFill>
                <a:latin typeface="微软雅黑" panose="020B0503020204020204" pitchFamily="34" charset="-122"/>
                <a:ea typeface="微软雅黑" panose="020B0503020204020204" pitchFamily="34" charset="-122"/>
              </a:rPr>
              <a:t>CPU</a:t>
            </a:r>
            <a:r>
              <a:rPr lang="zh-CN" altLang="en-US" sz="2400" dirty="0">
                <a:solidFill>
                  <a:srgbClr val="00417C"/>
                </a:solidFill>
                <a:latin typeface="微软雅黑" panose="020B0503020204020204" pitchFamily="34" charset="-122"/>
                <a:ea typeface="微软雅黑" panose="020B0503020204020204" pitchFamily="34" charset="-122"/>
              </a:rPr>
              <a:t>的利用率。</a:t>
            </a: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 编程时将既长又复杂的进程分为多个线程，改善程序结构，独立运行，利于理解和修改。</a:t>
            </a:r>
          </a:p>
        </p:txBody>
      </p:sp>
    </p:spTree>
    <p:extLst>
      <p:ext uri="{BB962C8B-B14F-4D97-AF65-F5344CB8AC3E}">
        <p14:creationId xmlns:p14="http://schemas.microsoft.com/office/powerpoint/2010/main" val="213372437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三、何时需要使用多线程？</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104824"/>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程序需要同时执行两个或多个任务。比如</a:t>
            </a:r>
            <a:r>
              <a:rPr lang="en-US" altLang="zh-CN" sz="2400" dirty="0">
                <a:solidFill>
                  <a:srgbClr val="00417C"/>
                </a:solidFill>
                <a:latin typeface="微软雅黑" panose="020B0503020204020204" pitchFamily="34" charset="-122"/>
                <a:ea typeface="微软雅黑" panose="020B0503020204020204" pitchFamily="34" charset="-122"/>
              </a:rPr>
              <a:t>main</a:t>
            </a:r>
            <a:r>
              <a:rPr lang="zh-CN" altLang="en-US" sz="2400" dirty="0">
                <a:solidFill>
                  <a:srgbClr val="00417C"/>
                </a:solidFill>
                <a:latin typeface="微软雅黑" panose="020B0503020204020204" pitchFamily="34" charset="-122"/>
                <a:ea typeface="微软雅黑" panose="020B0503020204020204" pitchFamily="34" charset="-122"/>
              </a:rPr>
              <a:t>线程和异常处理线程。</a:t>
            </a: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 程序需要实现一些需要等待的任务时，如网页浏览中采用多线程下载不同对象等。</a:t>
            </a:r>
          </a:p>
          <a:p>
            <a:pPr marL="342900" indent="-342900">
              <a:lnSpc>
                <a:spcPct val="150000"/>
              </a:lnSpc>
              <a:spcAft>
                <a:spcPts val="1200"/>
              </a:spcAft>
              <a:buFont typeface="Wingdings" panose="05000000000000000000" pitchFamily="2" charset="2"/>
              <a:buChar char="p"/>
            </a:pPr>
            <a:r>
              <a:rPr lang="zh-CN" altLang="en-US" sz="2400" dirty="0">
                <a:solidFill>
                  <a:srgbClr val="00417C"/>
                </a:solidFill>
                <a:latin typeface="微软雅黑" panose="020B0503020204020204" pitchFamily="34" charset="-122"/>
                <a:ea typeface="微软雅黑" panose="020B0503020204020204" pitchFamily="34" charset="-122"/>
              </a:rPr>
              <a:t> 需要一些后台运行的程序时。</a:t>
            </a:r>
            <a:r>
              <a:rPr lang="zh-CN" altLang="en-US" sz="2200" dirty="0">
                <a:solidFill>
                  <a:srgbClr val="00417C"/>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58862430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485330"/>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继承</a:t>
            </a:r>
            <a:r>
              <a:rPr lang="en-US" altLang="zh-CN" sz="2400" b="1" dirty="0" err="1">
                <a:solidFill>
                  <a:srgbClr val="00417C"/>
                </a:solidFill>
                <a:latin typeface="微软雅黑" panose="020B0503020204020204" pitchFamily="34" charset="-122"/>
                <a:ea typeface="微软雅黑" panose="020B0503020204020204" pitchFamily="34" charset="-122"/>
              </a:rPr>
              <a:t>java.lang.Thread</a:t>
            </a:r>
            <a:r>
              <a:rPr lang="en-US" altLang="zh-CN" sz="2400" b="1" dirty="0">
                <a:solidFill>
                  <a:srgbClr val="00417C"/>
                </a:solidFill>
                <a:latin typeface="微软雅黑" panose="020B0503020204020204" pitchFamily="34" charset="-122"/>
                <a:ea typeface="微软雅黑" panose="020B0503020204020204" pitchFamily="34" charset="-122"/>
              </a:rPr>
              <a:t> </a:t>
            </a:r>
            <a:r>
              <a:rPr lang="zh-CN" altLang="en-US" sz="2400" b="1" dirty="0">
                <a:solidFill>
                  <a:srgbClr val="00417C"/>
                </a:solidFill>
                <a:latin typeface="微软雅黑" panose="020B0503020204020204" pitchFamily="34" charset="-122"/>
                <a:ea typeface="微软雅黑" panose="020B0503020204020204" pitchFamily="34" charset="-122"/>
              </a:rPr>
              <a:t>类</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685800" indent="-342900">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实现步骤：</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1</a:t>
            </a:r>
            <a:r>
              <a:rPr lang="zh-CN" altLang="en-US" sz="2000" dirty="0">
                <a:solidFill>
                  <a:srgbClr val="00417C"/>
                </a:solidFill>
                <a:latin typeface="微软雅黑" panose="020B0503020204020204" pitchFamily="34" charset="-122"/>
                <a:ea typeface="微软雅黑" panose="020B0503020204020204" pitchFamily="34" charset="-122"/>
              </a:rPr>
              <a:t>）定义一个线程类 </a:t>
            </a:r>
            <a:r>
              <a:rPr lang="en-US" altLang="zh-CN" sz="2000" dirty="0">
                <a:solidFill>
                  <a:srgbClr val="00417C"/>
                </a:solidFill>
                <a:latin typeface="微软雅黑" panose="020B0503020204020204" pitchFamily="34" charset="-122"/>
                <a:ea typeface="微软雅黑" panose="020B0503020204020204" pitchFamily="34" charset="-122"/>
              </a:rPr>
              <a:t>A </a:t>
            </a:r>
            <a:r>
              <a:rPr lang="zh-CN" altLang="en-US" sz="2000" dirty="0">
                <a:solidFill>
                  <a:srgbClr val="00417C"/>
                </a:solidFill>
                <a:latin typeface="微软雅黑" panose="020B0503020204020204" pitchFamily="34" charset="-122"/>
                <a:ea typeface="微软雅黑" panose="020B0503020204020204" pitchFamily="34" charset="-122"/>
              </a:rPr>
              <a:t>继承于 </a:t>
            </a:r>
            <a:r>
              <a:rPr lang="en-US" altLang="zh-CN" sz="2000" dirty="0" err="1">
                <a:solidFill>
                  <a:srgbClr val="00417C"/>
                </a:solidFill>
                <a:latin typeface="微软雅黑" panose="020B0503020204020204" pitchFamily="34" charset="-122"/>
                <a:ea typeface="微软雅黑" panose="020B0503020204020204" pitchFamily="34" charset="-122"/>
              </a:rPr>
              <a:t>java.lang.Thread</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类</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2</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A </a:t>
            </a:r>
            <a:r>
              <a:rPr lang="zh-CN" altLang="en-US" sz="2000" dirty="0">
                <a:solidFill>
                  <a:srgbClr val="00417C"/>
                </a:solidFill>
                <a:latin typeface="微软雅黑" panose="020B0503020204020204" pitchFamily="34" charset="-122"/>
                <a:ea typeface="微软雅黑" panose="020B0503020204020204" pitchFamily="34" charset="-122"/>
              </a:rPr>
              <a:t>类中重写 </a:t>
            </a:r>
            <a:r>
              <a:rPr lang="en-US" altLang="zh-CN" sz="2000" dirty="0">
                <a:solidFill>
                  <a:srgbClr val="00417C"/>
                </a:solidFill>
                <a:latin typeface="微软雅黑" panose="020B0503020204020204" pitchFamily="34" charset="-122"/>
                <a:ea typeface="微软雅黑" panose="020B0503020204020204" pitchFamily="34" charset="-122"/>
              </a:rPr>
              <a:t>Thread </a:t>
            </a:r>
            <a:r>
              <a:rPr lang="zh-CN" altLang="en-US" sz="2000" dirty="0">
                <a:solidFill>
                  <a:srgbClr val="00417C"/>
                </a:solidFill>
                <a:latin typeface="微软雅黑" panose="020B0503020204020204" pitchFamily="34" charset="-122"/>
                <a:ea typeface="微软雅黑" panose="020B0503020204020204" pitchFamily="34" charset="-122"/>
              </a:rPr>
              <a:t>类的 </a:t>
            </a:r>
            <a:r>
              <a:rPr lang="en-US" altLang="zh-CN" sz="2000" dirty="0">
                <a:solidFill>
                  <a:srgbClr val="00417C"/>
                </a:solidFill>
                <a:latin typeface="微软雅黑" panose="020B0503020204020204" pitchFamily="34" charset="-122"/>
                <a:ea typeface="微软雅黑" panose="020B0503020204020204" pitchFamily="34" charset="-122"/>
              </a:rPr>
              <a:t>run() </a:t>
            </a:r>
            <a:r>
              <a:rPr lang="zh-CN" altLang="en-US" sz="2000" dirty="0">
                <a:solidFill>
                  <a:srgbClr val="00417C"/>
                </a:solidFill>
                <a:latin typeface="微软雅黑" panose="020B0503020204020204" pitchFamily="34" charset="-122"/>
                <a:ea typeface="微软雅黑" panose="020B0503020204020204" pitchFamily="34" charset="-122"/>
              </a:rPr>
              <a:t>方法</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3</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run() </a:t>
            </a:r>
            <a:r>
              <a:rPr lang="zh-CN" altLang="en-US" sz="2000" dirty="0">
                <a:solidFill>
                  <a:srgbClr val="00417C"/>
                </a:solidFill>
                <a:latin typeface="微软雅黑" panose="020B0503020204020204" pitchFamily="34" charset="-122"/>
                <a:ea typeface="微软雅黑" panose="020B0503020204020204" pitchFamily="34" charset="-122"/>
              </a:rPr>
              <a:t>方法中编写需要执行的操作</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4</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main </a:t>
            </a:r>
            <a:r>
              <a:rPr lang="zh-CN" altLang="en-US" sz="2000" dirty="0">
                <a:solidFill>
                  <a:srgbClr val="00417C"/>
                </a:solidFill>
                <a:latin typeface="微软雅黑" panose="020B0503020204020204" pitchFamily="34" charset="-122"/>
                <a:ea typeface="微软雅黑" panose="020B0503020204020204" pitchFamily="34" charset="-122"/>
              </a:rPr>
              <a:t>方法（线程）中，创建线程对象，并启动线程</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创建线程类：</a:t>
            </a:r>
            <a:r>
              <a:rPr lang="en-US" altLang="zh-CN" sz="2000" dirty="0">
                <a:solidFill>
                  <a:srgbClr val="00417C"/>
                </a:solidFill>
                <a:latin typeface="微软雅黑" panose="020B0503020204020204" pitchFamily="34" charset="-122"/>
                <a:ea typeface="微软雅黑" panose="020B0503020204020204" pitchFamily="34" charset="-122"/>
              </a:rPr>
              <a:t>A</a:t>
            </a:r>
            <a:r>
              <a:rPr lang="zh-CN" altLang="en-US" sz="2000" dirty="0">
                <a:solidFill>
                  <a:srgbClr val="00417C"/>
                </a:solidFill>
                <a:latin typeface="微软雅黑" panose="020B0503020204020204" pitchFamily="34" charset="-122"/>
                <a:ea typeface="微软雅黑" panose="020B0503020204020204" pitchFamily="34" charset="-122"/>
              </a:rPr>
              <a:t>类 </a:t>
            </a:r>
            <a:r>
              <a:rPr lang="en-US" altLang="zh-CN" sz="2000" dirty="0">
                <a:solidFill>
                  <a:srgbClr val="00417C"/>
                </a:solidFill>
                <a:latin typeface="微软雅黑" panose="020B0503020204020204" pitchFamily="34" charset="-122"/>
                <a:ea typeface="微软雅黑" panose="020B0503020204020204" pitchFamily="34" charset="-122"/>
              </a:rPr>
              <a:t>a = new A()</a:t>
            </a:r>
            <a:r>
              <a:rPr lang="zh-CN" altLang="en-US" sz="2000" dirty="0">
                <a:solidFill>
                  <a:srgbClr val="00417C"/>
                </a:solidFill>
                <a:latin typeface="微软雅黑" panose="020B0503020204020204" pitchFamily="34" charset="-122"/>
                <a:ea typeface="微软雅黑" panose="020B0503020204020204" pitchFamily="34" charset="-122"/>
              </a:rPr>
              <a:t>类；</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调用 </a:t>
            </a:r>
            <a:r>
              <a:rPr lang="en-US" altLang="zh-CN" sz="2000" dirty="0">
                <a:solidFill>
                  <a:srgbClr val="00417C"/>
                </a:solidFill>
                <a:latin typeface="微软雅黑" panose="020B0503020204020204" pitchFamily="34" charset="-122"/>
                <a:ea typeface="微软雅黑" panose="020B0503020204020204" pitchFamily="34" charset="-122"/>
              </a:rPr>
              <a:t>start() </a:t>
            </a:r>
            <a:r>
              <a:rPr lang="zh-CN" altLang="en-US" sz="2000" dirty="0">
                <a:solidFill>
                  <a:srgbClr val="00417C"/>
                </a:solidFill>
                <a:latin typeface="微软雅黑" panose="020B0503020204020204" pitchFamily="34" charset="-122"/>
                <a:ea typeface="微软雅黑" panose="020B0503020204020204" pitchFamily="34" charset="-122"/>
              </a:rPr>
              <a:t>方法启动线程：</a:t>
            </a:r>
            <a:r>
              <a:rPr lang="en-US" altLang="zh-CN" sz="2000" dirty="0" err="1">
                <a:solidFill>
                  <a:srgbClr val="00417C"/>
                </a:solidFill>
                <a:latin typeface="微软雅黑" panose="020B0503020204020204" pitchFamily="34" charset="-122"/>
                <a:ea typeface="微软雅黑" panose="020B0503020204020204" pitchFamily="34" charset="-122"/>
              </a:rPr>
              <a:t>a.start</a:t>
            </a:r>
            <a:r>
              <a:rPr lang="en-US" altLang="zh-CN" sz="2000" dirty="0">
                <a:solidFill>
                  <a:srgbClr val="00417C"/>
                </a:solidFill>
                <a:latin typeface="微软雅黑" panose="020B0503020204020204" pitchFamily="34" charset="-122"/>
                <a:ea typeface="微软雅黑" panose="020B0503020204020204" pitchFamily="34" charset="-122"/>
              </a:rPr>
              <a:t>();</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034112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pic>
        <p:nvPicPr>
          <p:cNvPr id="3" name="Picture 14" descr="示例">
            <a:extLst>
              <a:ext uri="{FF2B5EF4-FFF2-40B4-BE49-F238E27FC236}">
                <a16:creationId xmlns:a16="http://schemas.microsoft.com/office/drawing/2014/main" id="{63525FB3-1BAA-4128-821E-23355CE86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F54454C-AC4B-42C5-8C78-ED3F11C39AE4}"/>
              </a:ext>
            </a:extLst>
          </p:cNvPr>
          <p:cNvSpPr>
            <a:spLocks noChangeArrowheads="1"/>
          </p:cNvSpPr>
          <p:nvPr/>
        </p:nvSpPr>
        <p:spPr bwMode="auto">
          <a:xfrm>
            <a:off x="1403649" y="1927055"/>
            <a:ext cx="7272808" cy="4892612"/>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400" dirty="0">
                <a:solidFill>
                  <a:srgbClr val="080577"/>
                </a:solidFill>
                <a:latin typeface="Source Code Pro"/>
              </a:rPr>
              <a:t>class Thread1 </a:t>
            </a:r>
            <a:r>
              <a:rPr lang="en-US" altLang="zh-CN" sz="1400" b="1" dirty="0">
                <a:solidFill>
                  <a:srgbClr val="FF0000"/>
                </a:solidFill>
                <a:latin typeface="Source Code Pro"/>
              </a:rPr>
              <a:t>extends Thread</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 </a:t>
            </a:r>
            <a:r>
              <a:rPr lang="zh-CN" altLang="en-US" sz="1400" dirty="0">
                <a:solidFill>
                  <a:srgbClr val="080577"/>
                </a:solidFill>
                <a:latin typeface="Source Code Pro"/>
              </a:rPr>
              <a:t>重写</a:t>
            </a:r>
            <a:r>
              <a:rPr lang="en-US" altLang="zh-CN" sz="1400" dirty="0">
                <a:solidFill>
                  <a:srgbClr val="080577"/>
                </a:solidFill>
                <a:latin typeface="Source Code Pro"/>
              </a:rPr>
              <a:t>Thread</a:t>
            </a:r>
            <a:r>
              <a:rPr lang="zh-CN" altLang="en-US" sz="1400" dirty="0">
                <a:solidFill>
                  <a:srgbClr val="080577"/>
                </a:solidFill>
                <a:latin typeface="Source Code Pro"/>
              </a:rPr>
              <a:t>类的</a:t>
            </a:r>
            <a:r>
              <a:rPr lang="en-US" altLang="zh-CN" sz="1400" dirty="0">
                <a:solidFill>
                  <a:srgbClr val="080577"/>
                </a:solidFill>
                <a:latin typeface="Source Code Pro"/>
              </a:rPr>
              <a:t>run()</a:t>
            </a:r>
            <a:r>
              <a:rPr lang="zh-CN" altLang="en-US" sz="1400" dirty="0">
                <a:solidFill>
                  <a:srgbClr val="080577"/>
                </a:solidFill>
                <a:latin typeface="Source Code Pro"/>
              </a:rPr>
              <a:t>方法</a:t>
            </a:r>
            <a:endParaRPr lang="en-US" altLang="zh-CN" sz="1400" dirty="0">
              <a:solidFill>
                <a:srgbClr val="080577"/>
              </a:solidFill>
              <a:latin typeface="Source Code Pro"/>
            </a:endParaRPr>
          </a:p>
          <a:p>
            <a:pPr>
              <a:lnSpc>
                <a:spcPts val="1900"/>
              </a:lnSpc>
            </a:pPr>
            <a:r>
              <a:rPr lang="en-US" altLang="zh-CN" sz="1400" dirty="0">
                <a:solidFill>
                  <a:srgbClr val="080577"/>
                </a:solidFill>
                <a:latin typeface="Source Code Pro"/>
              </a:rPr>
              <a:t>    public void run(){</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 </a:t>
            </a:r>
            <a:r>
              <a:rPr lang="en-US" altLang="zh-CN" sz="1400" dirty="0" err="1">
                <a:solidFill>
                  <a:srgbClr val="080577"/>
                </a:solidFill>
                <a:latin typeface="Source Code Pro"/>
              </a:rPr>
              <a:t>i</a:t>
            </a:r>
            <a:r>
              <a:rPr lang="en-US" altLang="zh-CN" sz="1400" dirty="0">
                <a:solidFill>
                  <a:srgbClr val="080577"/>
                </a:solidFill>
                <a:latin typeface="Source Code Pro"/>
              </a:rPr>
              <a:t>&lt;10;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("play music  "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public class ThreadDemo1  {</a:t>
            </a:r>
          </a:p>
          <a:p>
            <a:pPr>
              <a:lnSpc>
                <a:spcPts val="19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=0; </a:t>
            </a:r>
            <a:r>
              <a:rPr lang="en-US" altLang="zh-CN" sz="1400" dirty="0" err="1">
                <a:solidFill>
                  <a:srgbClr val="080577"/>
                </a:solidFill>
                <a:latin typeface="Source Code Pro"/>
              </a:rPr>
              <a:t>i</a:t>
            </a:r>
            <a:r>
              <a:rPr lang="en-US" altLang="zh-CN" sz="1400" dirty="0">
                <a:solidFill>
                  <a:srgbClr val="080577"/>
                </a:solidFill>
                <a:latin typeface="Source Code Pro"/>
              </a:rPr>
              <a:t>&lt;10;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("play games  "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if(</a:t>
            </a:r>
            <a:r>
              <a:rPr lang="en-US" altLang="zh-CN" sz="1400" dirty="0" err="1">
                <a:solidFill>
                  <a:srgbClr val="080577"/>
                </a:solidFill>
                <a:latin typeface="Source Code Pro"/>
              </a:rPr>
              <a:t>i</a:t>
            </a:r>
            <a:r>
              <a:rPr lang="en-US" altLang="zh-CN" sz="1400" dirty="0">
                <a:solidFill>
                  <a:srgbClr val="080577"/>
                </a:solidFill>
                <a:latin typeface="Source Code Pro"/>
              </a:rPr>
              <a:t>==3){</a:t>
            </a:r>
          </a:p>
          <a:p>
            <a:pPr>
              <a:lnSpc>
                <a:spcPts val="1900"/>
              </a:lnSpc>
            </a:pPr>
            <a:r>
              <a:rPr lang="en-US" altLang="zh-CN" sz="1400" dirty="0">
                <a:solidFill>
                  <a:srgbClr val="080577"/>
                </a:solidFill>
                <a:latin typeface="Source Code Pro"/>
              </a:rPr>
              <a:t>                </a:t>
            </a:r>
            <a:r>
              <a:rPr lang="en-US" altLang="zh-CN" sz="1400" b="1" dirty="0">
                <a:solidFill>
                  <a:srgbClr val="FF0000"/>
                </a:solidFill>
                <a:latin typeface="Source Code Pro"/>
              </a:rPr>
              <a:t>Thread1 th1 = new Thread1();</a:t>
            </a:r>
          </a:p>
          <a:p>
            <a:pPr>
              <a:lnSpc>
                <a:spcPts val="1900"/>
              </a:lnSpc>
            </a:pPr>
            <a:r>
              <a:rPr lang="en-US" altLang="zh-CN" sz="1400" b="1" dirty="0">
                <a:solidFill>
                  <a:srgbClr val="FF0000"/>
                </a:solidFill>
                <a:latin typeface="Source Code Pro"/>
              </a:rPr>
              <a:t>                th1.start();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a:t>
            </a:r>
          </a:p>
        </p:txBody>
      </p:sp>
      <p:pic>
        <p:nvPicPr>
          <p:cNvPr id="6" name="图片 5">
            <a:extLst>
              <a:ext uri="{FF2B5EF4-FFF2-40B4-BE49-F238E27FC236}">
                <a16:creationId xmlns:a16="http://schemas.microsoft.com/office/drawing/2014/main" id="{8F9430CB-6F7B-4971-AAC6-8C5005A5FC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2492896"/>
            <a:ext cx="2155992" cy="4248472"/>
          </a:xfrm>
          <a:prstGeom prst="rect">
            <a:avLst/>
          </a:prstGeom>
        </p:spPr>
      </p:pic>
      <p:pic>
        <p:nvPicPr>
          <p:cNvPr id="8" name="图片 7">
            <a:extLst>
              <a:ext uri="{FF2B5EF4-FFF2-40B4-BE49-F238E27FC236}">
                <a16:creationId xmlns:a16="http://schemas.microsoft.com/office/drawing/2014/main" id="{ED8EE433-F766-487F-8F10-EF503D96DB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2472" y="2492896"/>
            <a:ext cx="2155992" cy="4248472"/>
          </a:xfrm>
          <a:prstGeom prst="rect">
            <a:avLst/>
          </a:prstGeom>
        </p:spPr>
      </p:pic>
      <p:sp>
        <p:nvSpPr>
          <p:cNvPr id="9" name="矩形 8">
            <a:extLst>
              <a:ext uri="{FF2B5EF4-FFF2-40B4-BE49-F238E27FC236}">
                <a16:creationId xmlns:a16="http://schemas.microsoft.com/office/drawing/2014/main" id="{4CB52CE5-FBA6-4C47-901A-2DE45877A587}"/>
              </a:ext>
            </a:extLst>
          </p:cNvPr>
          <p:cNvSpPr/>
          <p:nvPr/>
        </p:nvSpPr>
        <p:spPr>
          <a:xfrm>
            <a:off x="3203848" y="5445224"/>
            <a:ext cx="1440160"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AutoShape 21">
            <a:extLst>
              <a:ext uri="{FF2B5EF4-FFF2-40B4-BE49-F238E27FC236}">
                <a16:creationId xmlns:a16="http://schemas.microsoft.com/office/drawing/2014/main" id="{C5A33D07-A570-4D38-B03F-5C2DAD07E579}"/>
              </a:ext>
            </a:extLst>
          </p:cNvPr>
          <p:cNvSpPr>
            <a:spLocks noChangeArrowheads="1"/>
          </p:cNvSpPr>
          <p:nvPr/>
        </p:nvSpPr>
        <p:spPr bwMode="auto">
          <a:xfrm>
            <a:off x="5034181" y="2616030"/>
            <a:ext cx="3780000" cy="2758202"/>
          </a:xfrm>
          <a:prstGeom prst="wedgeRoundRectCallout">
            <a:avLst>
              <a:gd name="adj1" fmla="val -61685"/>
              <a:gd name="adj2" fmla="val 52759"/>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pPr algn="just">
              <a:spcAft>
                <a:spcPts val="1200"/>
              </a:spcAft>
            </a:pPr>
            <a:r>
              <a:rPr lang="zh-CN" altLang="en-US"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注意：</a:t>
            </a:r>
          </a:p>
          <a:p>
            <a:pPr marL="285750" indent="-285750" algn="just">
              <a:buFont typeface="Wingdings" panose="05000000000000000000" pitchFamily="2" charset="2"/>
              <a:buChar char="l"/>
            </a:pPr>
            <a:r>
              <a:rPr lang="zh-CN" altLang="en-US" b="1" dirty="0">
                <a:latin typeface="Times New Roman" panose="02020603050405020304" pitchFamily="18" charset="0"/>
                <a:ea typeface="仿宋" panose="02010609060101010101" pitchFamily="49" charset="-122"/>
                <a:cs typeface="Times New Roman" panose="02020603050405020304" pitchFamily="18" charset="0"/>
              </a:rPr>
              <a:t>启动多线程，必须调用</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start</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方法。直接手动调用</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run()</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方法，不会启动多线程模式。</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marL="285750" indent="-285750" algn="just">
              <a:buFont typeface="Wingdings" panose="05000000000000000000" pitchFamily="2" charset="2"/>
              <a:buChar char="l"/>
            </a:pPr>
            <a:r>
              <a:rPr lang="zh-CN" altLang="en-US" b="1" dirty="0">
                <a:latin typeface="Times New Roman" panose="02020603050405020304" pitchFamily="18" charset="0"/>
                <a:ea typeface="仿宋" panose="02010609060101010101" pitchFamily="49" charset="-122"/>
                <a:cs typeface="Times New Roman" panose="02020603050405020304" pitchFamily="18" charset="0"/>
              </a:rPr>
              <a:t>一个线程对象只能调用一次</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start()</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方法启动，否则会抛出“</a:t>
            </a:r>
            <a:r>
              <a:rPr lang="en-US" altLang="zh-CN" b="1" dirty="0" err="1">
                <a:latin typeface="Times New Roman" panose="02020603050405020304" pitchFamily="18" charset="0"/>
                <a:ea typeface="仿宋" panose="02010609060101010101" pitchFamily="49" charset="-122"/>
                <a:cs typeface="Times New Roman" panose="02020603050405020304" pitchFamily="18" charset="0"/>
              </a:rPr>
              <a:t>IllegalThreadStateException</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异常。</a:t>
            </a:r>
          </a:p>
        </p:txBody>
      </p:sp>
    </p:spTree>
    <p:extLst>
      <p:ext uri="{BB962C8B-B14F-4D97-AF65-F5344CB8AC3E}">
        <p14:creationId xmlns:p14="http://schemas.microsoft.com/office/powerpoint/2010/main" val="401054951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pic>
        <p:nvPicPr>
          <p:cNvPr id="3" name="Picture 14" descr="示例">
            <a:extLst>
              <a:ext uri="{FF2B5EF4-FFF2-40B4-BE49-F238E27FC236}">
                <a16:creationId xmlns:a16="http://schemas.microsoft.com/office/drawing/2014/main" id="{63525FB3-1BAA-4128-821E-23355CE86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F54454C-AC4B-42C5-8C78-ED3F11C39AE4}"/>
              </a:ext>
            </a:extLst>
          </p:cNvPr>
          <p:cNvSpPr>
            <a:spLocks noChangeArrowheads="1"/>
          </p:cNvSpPr>
          <p:nvPr/>
        </p:nvSpPr>
        <p:spPr bwMode="auto">
          <a:xfrm>
            <a:off x="1403648" y="1844824"/>
            <a:ext cx="7668000" cy="4968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class </a:t>
            </a:r>
            <a:r>
              <a:rPr lang="en-US" altLang="zh-CN" sz="1400" dirty="0" err="1">
                <a:solidFill>
                  <a:srgbClr val="080577"/>
                </a:solidFill>
                <a:latin typeface="Source Code Pro"/>
              </a:rPr>
              <a:t>FileTransThread</a:t>
            </a:r>
            <a:r>
              <a:rPr lang="en-US" altLang="zh-CN" sz="1400" dirty="0">
                <a:solidFill>
                  <a:srgbClr val="080577"/>
                </a:solidFill>
                <a:latin typeface="Source Code Pro"/>
              </a:rPr>
              <a:t> extends Thread{ </a:t>
            </a:r>
          </a:p>
          <a:p>
            <a:pPr>
              <a:lnSpc>
                <a:spcPts val="1600"/>
              </a:lnSpc>
            </a:pPr>
            <a:r>
              <a:rPr lang="en-US" altLang="zh-CN" sz="1400" dirty="0">
                <a:solidFill>
                  <a:srgbClr val="080577"/>
                </a:solidFill>
                <a:latin typeface="Source Code Pro"/>
              </a:rPr>
              <a:t>    private String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public </a:t>
            </a:r>
            <a:r>
              <a:rPr lang="en-US" altLang="zh-CN" sz="1400" dirty="0" err="1">
                <a:solidFill>
                  <a:srgbClr val="080577"/>
                </a:solidFill>
                <a:latin typeface="Source Code Pro"/>
              </a:rPr>
              <a:t>FileTransThread</a:t>
            </a:r>
            <a:r>
              <a:rPr lang="en-US" altLang="zh-CN" sz="1400" dirty="0">
                <a:solidFill>
                  <a:srgbClr val="080577"/>
                </a:solidFill>
                <a:latin typeface="Source Code Pro"/>
              </a:rPr>
              <a:t>(String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this.fileName</a:t>
            </a:r>
            <a:r>
              <a:rPr lang="en-US" altLang="zh-CN" sz="1400" dirty="0">
                <a:solidFill>
                  <a:srgbClr val="080577"/>
                </a:solidFill>
                <a:latin typeface="Source Code Pro"/>
              </a:rPr>
              <a:t> =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public void run(){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("Transferring " +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try{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(1000 * 10); </a:t>
            </a:r>
          </a:p>
          <a:p>
            <a:pPr>
              <a:lnSpc>
                <a:spcPts val="1600"/>
              </a:lnSpc>
            </a:pPr>
            <a:r>
              <a:rPr lang="en-US" altLang="zh-CN" sz="1400" dirty="0">
                <a:solidFill>
                  <a:srgbClr val="080577"/>
                </a:solidFill>
                <a:latin typeface="Source Code Pro"/>
              </a:rPr>
              <a:t>        }catch(Exception ex){}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fileName</a:t>
            </a:r>
            <a:r>
              <a:rPr lang="en-US" altLang="zh-CN" sz="1400" dirty="0">
                <a:solidFill>
                  <a:srgbClr val="080577"/>
                </a:solidFill>
                <a:latin typeface="Source Code Pro"/>
              </a:rPr>
              <a:t> + " is completely transferred.");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public class ThreadDemo2 {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throws Exception {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ft1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("file1");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ft2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("file2");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ft3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("file3"); </a:t>
            </a:r>
          </a:p>
          <a:p>
            <a:pPr>
              <a:lnSpc>
                <a:spcPts val="1600"/>
              </a:lnSpc>
            </a:pPr>
            <a:r>
              <a:rPr lang="en-US" altLang="zh-CN" sz="1400" dirty="0">
                <a:solidFill>
                  <a:srgbClr val="080577"/>
                </a:solidFill>
                <a:latin typeface="Source Code Pro"/>
              </a:rPr>
              <a:t>        ft1.start(); </a:t>
            </a:r>
          </a:p>
          <a:p>
            <a:pPr>
              <a:lnSpc>
                <a:spcPts val="1600"/>
              </a:lnSpc>
            </a:pPr>
            <a:r>
              <a:rPr lang="en-US" altLang="zh-CN" sz="1400" dirty="0">
                <a:solidFill>
                  <a:srgbClr val="080577"/>
                </a:solidFill>
                <a:latin typeface="Source Code Pro"/>
              </a:rPr>
              <a:t>        ft2.start(); </a:t>
            </a:r>
          </a:p>
          <a:p>
            <a:pPr>
              <a:lnSpc>
                <a:spcPts val="1600"/>
              </a:lnSpc>
            </a:pPr>
            <a:r>
              <a:rPr lang="en-US" altLang="zh-CN" sz="1400" dirty="0">
                <a:solidFill>
                  <a:srgbClr val="080577"/>
                </a:solidFill>
                <a:latin typeface="Source Code Pro"/>
              </a:rPr>
              <a:t>        ft3.start();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t>
            </a:r>
          </a:p>
        </p:txBody>
      </p:sp>
      <p:pic>
        <p:nvPicPr>
          <p:cNvPr id="9" name="图片 8">
            <a:extLst>
              <a:ext uri="{FF2B5EF4-FFF2-40B4-BE49-F238E27FC236}">
                <a16:creationId xmlns:a16="http://schemas.microsoft.com/office/drawing/2014/main" id="{8740E0CD-99A8-4069-8818-30D2D4148A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024" y="3138993"/>
            <a:ext cx="4114910" cy="3552259"/>
          </a:xfrm>
          <a:prstGeom prst="rect">
            <a:avLst/>
          </a:prstGeom>
        </p:spPr>
      </p:pic>
      <p:sp>
        <p:nvSpPr>
          <p:cNvPr id="17" name="AutoShape 21">
            <a:extLst>
              <a:ext uri="{FF2B5EF4-FFF2-40B4-BE49-F238E27FC236}">
                <a16:creationId xmlns:a16="http://schemas.microsoft.com/office/drawing/2014/main" id="{DE843103-3A60-4928-B2DC-8072154E31DC}"/>
              </a:ext>
            </a:extLst>
          </p:cNvPr>
          <p:cNvSpPr>
            <a:spLocks noChangeArrowheads="1"/>
          </p:cNvSpPr>
          <p:nvPr/>
        </p:nvSpPr>
        <p:spPr bwMode="auto">
          <a:xfrm>
            <a:off x="6137865" y="1065165"/>
            <a:ext cx="2808312" cy="2009061"/>
          </a:xfrm>
          <a:prstGeom prst="wedgeRoundRectCallout">
            <a:avLst>
              <a:gd name="adj1" fmla="val -58997"/>
              <a:gd name="adj2" fmla="val 5508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多线程的机制实际上相当于</a:t>
            </a:r>
            <a:r>
              <a:rPr lang="en-US" altLang="zh-CN" sz="1600" b="1" dirty="0">
                <a:latin typeface="仿宋" panose="02010609060101010101" pitchFamily="49" charset="-122"/>
                <a:ea typeface="仿宋" panose="02010609060101010101" pitchFamily="49" charset="-122"/>
              </a:rPr>
              <a:t>CPU</a:t>
            </a:r>
            <a:r>
              <a:rPr lang="zh-CN" altLang="en-US" sz="1600" b="1" dirty="0">
                <a:latin typeface="仿宋" panose="02010609060101010101" pitchFamily="49" charset="-122"/>
                <a:ea typeface="仿宋" panose="02010609060101010101" pitchFamily="49" charset="-122"/>
              </a:rPr>
              <a:t>交替分配给不同的代码段来运行。默认情况下，分配工作由操作系统决定。所以，不仅启动顺序可能是随机的，运行完毕的顺序也不一定是启动的顺序。</a:t>
            </a:r>
          </a:p>
        </p:txBody>
      </p:sp>
      <p:sp>
        <p:nvSpPr>
          <p:cNvPr id="11" name="椭圆 10">
            <a:extLst>
              <a:ext uri="{FF2B5EF4-FFF2-40B4-BE49-F238E27FC236}">
                <a16:creationId xmlns:a16="http://schemas.microsoft.com/office/drawing/2014/main" id="{E270F38F-C2F7-49A1-8290-0DD43BC58321}"/>
              </a:ext>
            </a:extLst>
          </p:cNvPr>
          <p:cNvSpPr/>
          <p:nvPr/>
        </p:nvSpPr>
        <p:spPr>
          <a:xfrm>
            <a:off x="6367863" y="3695926"/>
            <a:ext cx="4320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4FA31A8E-CAFA-465F-8718-00FBCDE3FA78}"/>
              </a:ext>
            </a:extLst>
          </p:cNvPr>
          <p:cNvSpPr/>
          <p:nvPr/>
        </p:nvSpPr>
        <p:spPr>
          <a:xfrm>
            <a:off x="6351483" y="5301208"/>
            <a:ext cx="4320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03466A0F-E265-449B-848E-85F7928330F8}"/>
              </a:ext>
            </a:extLst>
          </p:cNvPr>
          <p:cNvSpPr/>
          <p:nvPr/>
        </p:nvSpPr>
        <p:spPr>
          <a:xfrm>
            <a:off x="5028762" y="4300707"/>
            <a:ext cx="432048" cy="7200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378763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1" grpId="0" animBg="1"/>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pic>
        <p:nvPicPr>
          <p:cNvPr id="3" name="Picture 14" descr="示例">
            <a:extLst>
              <a:ext uri="{FF2B5EF4-FFF2-40B4-BE49-F238E27FC236}">
                <a16:creationId xmlns:a16="http://schemas.microsoft.com/office/drawing/2014/main" id="{63525FB3-1BAA-4128-821E-23355CE86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F54454C-AC4B-42C5-8C78-ED3F11C39AE4}"/>
              </a:ext>
            </a:extLst>
          </p:cNvPr>
          <p:cNvSpPr>
            <a:spLocks noChangeArrowheads="1"/>
          </p:cNvSpPr>
          <p:nvPr/>
        </p:nvSpPr>
        <p:spPr bwMode="auto">
          <a:xfrm>
            <a:off x="1403648" y="1844824"/>
            <a:ext cx="7668000" cy="4968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class </a:t>
            </a:r>
            <a:r>
              <a:rPr lang="en-US" altLang="zh-CN" sz="1400" dirty="0" err="1">
                <a:solidFill>
                  <a:srgbClr val="080577"/>
                </a:solidFill>
                <a:latin typeface="Source Code Pro"/>
              </a:rPr>
              <a:t>FileTransThread</a:t>
            </a:r>
            <a:r>
              <a:rPr lang="en-US" altLang="zh-CN" sz="1400" dirty="0">
                <a:solidFill>
                  <a:srgbClr val="080577"/>
                </a:solidFill>
                <a:latin typeface="Source Code Pro"/>
              </a:rPr>
              <a:t> extends Thread{ </a:t>
            </a:r>
          </a:p>
          <a:p>
            <a:pPr>
              <a:lnSpc>
                <a:spcPts val="1600"/>
              </a:lnSpc>
            </a:pPr>
            <a:r>
              <a:rPr lang="en-US" altLang="zh-CN" sz="1400" dirty="0">
                <a:solidFill>
                  <a:srgbClr val="080577"/>
                </a:solidFill>
                <a:latin typeface="Source Code Pro"/>
              </a:rPr>
              <a:t>    private String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public </a:t>
            </a:r>
            <a:r>
              <a:rPr lang="en-US" altLang="zh-CN" sz="1400" dirty="0" err="1">
                <a:solidFill>
                  <a:srgbClr val="080577"/>
                </a:solidFill>
                <a:latin typeface="Source Code Pro"/>
              </a:rPr>
              <a:t>FileTransThread</a:t>
            </a:r>
            <a:r>
              <a:rPr lang="en-US" altLang="zh-CN" sz="1400" dirty="0">
                <a:solidFill>
                  <a:srgbClr val="080577"/>
                </a:solidFill>
                <a:latin typeface="Source Code Pro"/>
              </a:rPr>
              <a:t>(String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this.fileName</a:t>
            </a:r>
            <a:r>
              <a:rPr lang="en-US" altLang="zh-CN" sz="1400" dirty="0">
                <a:solidFill>
                  <a:srgbClr val="080577"/>
                </a:solidFill>
                <a:latin typeface="Source Code Pro"/>
              </a:rPr>
              <a:t> =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public void run(){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("Transferring " + </a:t>
            </a:r>
            <a:r>
              <a:rPr lang="en-US" altLang="zh-CN" sz="1400" dirty="0" err="1">
                <a:solidFill>
                  <a:srgbClr val="080577"/>
                </a:solidFill>
                <a:latin typeface="Source Code Pro"/>
              </a:rPr>
              <a:t>fileName</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try{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(1000 * 10); </a:t>
            </a:r>
          </a:p>
          <a:p>
            <a:pPr>
              <a:lnSpc>
                <a:spcPts val="1600"/>
              </a:lnSpc>
            </a:pPr>
            <a:r>
              <a:rPr lang="en-US" altLang="zh-CN" sz="1400" dirty="0">
                <a:solidFill>
                  <a:srgbClr val="080577"/>
                </a:solidFill>
                <a:latin typeface="Source Code Pro"/>
              </a:rPr>
              <a:t>        }catch(Exception ex){}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en-US" altLang="zh-CN" sz="1400" dirty="0" err="1">
                <a:solidFill>
                  <a:srgbClr val="080577"/>
                </a:solidFill>
                <a:latin typeface="Source Code Pro"/>
              </a:rPr>
              <a:t>fileName</a:t>
            </a:r>
            <a:r>
              <a:rPr lang="en-US" altLang="zh-CN" sz="1400" dirty="0">
                <a:solidFill>
                  <a:srgbClr val="080577"/>
                </a:solidFill>
                <a:latin typeface="Source Code Pro"/>
              </a:rPr>
              <a:t> + " is completely transferred.");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public class ThreadDemo2 {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throws Exception {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ft1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("file1");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ft2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("file2");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FileTransThread</a:t>
            </a:r>
            <a:r>
              <a:rPr lang="en-US" altLang="zh-CN" sz="1400" dirty="0">
                <a:solidFill>
                  <a:srgbClr val="080577"/>
                </a:solidFill>
                <a:latin typeface="Source Code Pro"/>
              </a:rPr>
              <a:t> ft3 = new </a:t>
            </a:r>
            <a:r>
              <a:rPr lang="en-US" altLang="zh-CN" sz="1400" dirty="0" err="1">
                <a:solidFill>
                  <a:srgbClr val="080577"/>
                </a:solidFill>
                <a:latin typeface="Source Code Pro"/>
              </a:rPr>
              <a:t>FileTransThread</a:t>
            </a:r>
            <a:r>
              <a:rPr lang="en-US" altLang="zh-CN" sz="1400" dirty="0">
                <a:solidFill>
                  <a:srgbClr val="080577"/>
                </a:solidFill>
                <a:latin typeface="Source Code Pro"/>
              </a:rPr>
              <a:t>("file3"); </a:t>
            </a:r>
          </a:p>
          <a:p>
            <a:pPr>
              <a:lnSpc>
                <a:spcPts val="1600"/>
              </a:lnSpc>
            </a:pPr>
            <a:r>
              <a:rPr lang="en-US" altLang="zh-CN" sz="1400" dirty="0">
                <a:solidFill>
                  <a:srgbClr val="080577"/>
                </a:solidFill>
                <a:latin typeface="Source Code Pro"/>
              </a:rPr>
              <a:t>        ft1.start(); </a:t>
            </a:r>
          </a:p>
          <a:p>
            <a:pPr>
              <a:lnSpc>
                <a:spcPts val="1600"/>
              </a:lnSpc>
            </a:pPr>
            <a:r>
              <a:rPr lang="en-US" altLang="zh-CN" sz="1400" dirty="0">
                <a:solidFill>
                  <a:srgbClr val="080577"/>
                </a:solidFill>
                <a:latin typeface="Source Code Pro"/>
              </a:rPr>
              <a:t>        ft2.start(); </a:t>
            </a:r>
          </a:p>
          <a:p>
            <a:pPr>
              <a:lnSpc>
                <a:spcPts val="1600"/>
              </a:lnSpc>
            </a:pPr>
            <a:r>
              <a:rPr lang="en-US" altLang="zh-CN" sz="1400" dirty="0">
                <a:solidFill>
                  <a:srgbClr val="080577"/>
                </a:solidFill>
                <a:latin typeface="Source Code Pro"/>
              </a:rPr>
              <a:t>        ft3.start(); </a:t>
            </a:r>
          </a:p>
          <a:p>
            <a:pPr>
              <a:lnSpc>
                <a:spcPts val="1600"/>
              </a:lnSpc>
            </a:pPr>
            <a:r>
              <a:rPr lang="en-US" altLang="zh-CN" sz="1400" dirty="0">
                <a:solidFill>
                  <a:srgbClr val="080577"/>
                </a:solidFill>
                <a:latin typeface="Source Code Pro"/>
              </a:rPr>
              <a:t>    } </a:t>
            </a:r>
          </a:p>
          <a:p>
            <a:pPr>
              <a:lnSpc>
                <a:spcPts val="1600"/>
              </a:lnSpc>
            </a:pPr>
            <a:r>
              <a:rPr lang="en-US" altLang="zh-CN" sz="1400" dirty="0">
                <a:solidFill>
                  <a:srgbClr val="080577"/>
                </a:solidFill>
                <a:latin typeface="Source Code Pro"/>
              </a:rPr>
              <a:t>} 	</a:t>
            </a:r>
          </a:p>
        </p:txBody>
      </p:sp>
      <p:sp>
        <p:nvSpPr>
          <p:cNvPr id="2" name="矩形 1">
            <a:extLst>
              <a:ext uri="{FF2B5EF4-FFF2-40B4-BE49-F238E27FC236}">
                <a16:creationId xmlns:a16="http://schemas.microsoft.com/office/drawing/2014/main" id="{B29DD549-439D-4E50-A1EB-B0BAD85F7F7C}"/>
              </a:ext>
            </a:extLst>
          </p:cNvPr>
          <p:cNvSpPr/>
          <p:nvPr/>
        </p:nvSpPr>
        <p:spPr>
          <a:xfrm>
            <a:off x="1560364" y="1921024"/>
            <a:ext cx="3888000" cy="28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思想气泡: 云 17">
            <a:extLst>
              <a:ext uri="{FF2B5EF4-FFF2-40B4-BE49-F238E27FC236}">
                <a16:creationId xmlns:a16="http://schemas.microsoft.com/office/drawing/2014/main" id="{F330DB0D-4D07-49AE-A541-C6EDB561E460}"/>
              </a:ext>
            </a:extLst>
          </p:cNvPr>
          <p:cNvSpPr/>
          <p:nvPr/>
        </p:nvSpPr>
        <p:spPr>
          <a:xfrm>
            <a:off x="5473136" y="284618"/>
            <a:ext cx="3456000" cy="1440000"/>
          </a:xfrm>
          <a:prstGeom prst="cloudCallout">
            <a:avLst>
              <a:gd name="adj1" fmla="val -49689"/>
              <a:gd name="adj2" fmla="val 62082"/>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若一个类已经是另一个类的子类了，该如何实现多线程？？</a:t>
            </a:r>
          </a:p>
        </p:txBody>
      </p:sp>
    </p:spTree>
    <p:extLst>
      <p:ext uri="{BB962C8B-B14F-4D97-AF65-F5344CB8AC3E}">
        <p14:creationId xmlns:p14="http://schemas.microsoft.com/office/powerpoint/2010/main" val="402523801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485330"/>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实现</a:t>
            </a:r>
            <a:r>
              <a:rPr lang="en-US" altLang="zh-CN" sz="2400" b="1" dirty="0">
                <a:solidFill>
                  <a:srgbClr val="00417C"/>
                </a:solidFill>
                <a:latin typeface="微软雅黑" panose="020B0503020204020204" pitchFamily="34" charset="-122"/>
                <a:ea typeface="微软雅黑" panose="020B0503020204020204" pitchFamily="34" charset="-122"/>
              </a:rPr>
              <a:t>Runnable</a:t>
            </a:r>
            <a:r>
              <a:rPr lang="zh-CN" altLang="en-US" sz="2400" b="1" dirty="0">
                <a:solidFill>
                  <a:srgbClr val="00417C"/>
                </a:solidFill>
                <a:latin typeface="微软雅黑" panose="020B0503020204020204" pitchFamily="34" charset="-122"/>
                <a:ea typeface="微软雅黑" panose="020B0503020204020204" pitchFamily="34" charset="-122"/>
              </a:rPr>
              <a:t>接口</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685800" indent="-342900">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实现步骤：</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1</a:t>
            </a:r>
            <a:r>
              <a:rPr lang="zh-CN" altLang="en-US" sz="2000" dirty="0">
                <a:solidFill>
                  <a:srgbClr val="00417C"/>
                </a:solidFill>
                <a:latin typeface="微软雅黑" panose="020B0503020204020204" pitchFamily="34" charset="-122"/>
                <a:ea typeface="微软雅黑" panose="020B0503020204020204" pitchFamily="34" charset="-122"/>
              </a:rPr>
              <a:t>）定义类 </a:t>
            </a:r>
            <a:r>
              <a:rPr lang="en-US" altLang="zh-CN" sz="2000" dirty="0">
                <a:solidFill>
                  <a:srgbClr val="00417C"/>
                </a:solidFill>
                <a:latin typeface="微软雅黑" panose="020B0503020204020204" pitchFamily="34" charset="-122"/>
                <a:ea typeface="微软雅黑" panose="020B0503020204020204" pitchFamily="34" charset="-122"/>
              </a:rPr>
              <a:t>A </a:t>
            </a:r>
            <a:r>
              <a:rPr lang="zh-CN" altLang="en-US" sz="2000" dirty="0">
                <a:solidFill>
                  <a:srgbClr val="00417C"/>
                </a:solidFill>
                <a:latin typeface="微软雅黑" panose="020B0503020204020204" pitchFamily="34" charset="-122"/>
                <a:ea typeface="微软雅黑" panose="020B0503020204020204" pitchFamily="34" charset="-122"/>
              </a:rPr>
              <a:t>（非线程类）实现 </a:t>
            </a:r>
            <a:r>
              <a:rPr lang="en-US" altLang="zh-CN" sz="2000" dirty="0" err="1">
                <a:solidFill>
                  <a:srgbClr val="00417C"/>
                </a:solidFill>
                <a:latin typeface="微软雅黑" panose="020B0503020204020204" pitchFamily="34" charset="-122"/>
                <a:ea typeface="微软雅黑" panose="020B0503020204020204" pitchFamily="34" charset="-122"/>
              </a:rPr>
              <a:t>java.lang.Runnable</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接口　  </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a:t>
            </a:r>
            <a:r>
              <a:rPr lang="en-US" altLang="zh-CN" sz="2000" dirty="0">
                <a:solidFill>
                  <a:srgbClr val="00417C"/>
                </a:solidFill>
                <a:latin typeface="微软雅黑" panose="020B0503020204020204" pitchFamily="34" charset="-122"/>
                <a:ea typeface="微软雅黑" panose="020B0503020204020204" pitchFamily="34" charset="-122"/>
              </a:rPr>
              <a:t>2</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A </a:t>
            </a:r>
            <a:r>
              <a:rPr lang="zh-CN" altLang="en-US" sz="2000" dirty="0">
                <a:solidFill>
                  <a:srgbClr val="00417C"/>
                </a:solidFill>
                <a:latin typeface="微软雅黑" panose="020B0503020204020204" pitchFamily="34" charset="-122"/>
                <a:ea typeface="微软雅黑" panose="020B0503020204020204" pitchFamily="34" charset="-122"/>
              </a:rPr>
              <a:t>类中重写 </a:t>
            </a:r>
            <a:r>
              <a:rPr lang="en-US" altLang="zh-CN" sz="2000" dirty="0">
                <a:solidFill>
                  <a:srgbClr val="00417C"/>
                </a:solidFill>
                <a:latin typeface="微软雅黑" panose="020B0503020204020204" pitchFamily="34" charset="-122"/>
                <a:ea typeface="微软雅黑" panose="020B0503020204020204" pitchFamily="34" charset="-122"/>
              </a:rPr>
              <a:t>Runnable</a:t>
            </a:r>
            <a:r>
              <a:rPr lang="zh-CN" altLang="en-US" sz="2000" dirty="0">
                <a:solidFill>
                  <a:srgbClr val="00417C"/>
                </a:solidFill>
                <a:latin typeface="微软雅黑" panose="020B0503020204020204" pitchFamily="34" charset="-122"/>
                <a:ea typeface="微软雅黑" panose="020B0503020204020204" pitchFamily="34" charset="-122"/>
              </a:rPr>
              <a:t>接口的 </a:t>
            </a:r>
            <a:r>
              <a:rPr lang="en-US" altLang="zh-CN" sz="2000" dirty="0">
                <a:solidFill>
                  <a:srgbClr val="00417C"/>
                </a:solidFill>
                <a:latin typeface="微软雅黑" panose="020B0503020204020204" pitchFamily="34" charset="-122"/>
                <a:ea typeface="微软雅黑" panose="020B0503020204020204" pitchFamily="34" charset="-122"/>
              </a:rPr>
              <a:t>run() </a:t>
            </a:r>
            <a:r>
              <a:rPr lang="zh-CN" altLang="en-US" sz="2000" dirty="0">
                <a:solidFill>
                  <a:srgbClr val="00417C"/>
                </a:solidFill>
                <a:latin typeface="微软雅黑" panose="020B0503020204020204" pitchFamily="34" charset="-122"/>
                <a:ea typeface="微软雅黑" panose="020B0503020204020204" pitchFamily="34" charset="-122"/>
              </a:rPr>
              <a:t>方法</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3</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run() </a:t>
            </a:r>
            <a:r>
              <a:rPr lang="zh-CN" altLang="en-US" sz="2000" dirty="0">
                <a:solidFill>
                  <a:srgbClr val="00417C"/>
                </a:solidFill>
                <a:latin typeface="微软雅黑" panose="020B0503020204020204" pitchFamily="34" charset="-122"/>
                <a:ea typeface="微软雅黑" panose="020B0503020204020204" pitchFamily="34" charset="-122"/>
              </a:rPr>
              <a:t>方法中编写需要执行的操作</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4</a:t>
            </a:r>
            <a:r>
              <a:rPr lang="zh-CN" altLang="en-US" sz="2000" dirty="0">
                <a:solidFill>
                  <a:srgbClr val="00417C"/>
                </a:solidFill>
                <a:latin typeface="微软雅黑" panose="020B0503020204020204" pitchFamily="34" charset="-122"/>
                <a:ea typeface="微软雅黑" panose="020B0503020204020204" pitchFamily="34" charset="-122"/>
              </a:rPr>
              <a:t>）在 </a:t>
            </a:r>
            <a:r>
              <a:rPr lang="en-US" altLang="zh-CN" sz="2000" dirty="0">
                <a:solidFill>
                  <a:srgbClr val="00417C"/>
                </a:solidFill>
                <a:latin typeface="微软雅黑" panose="020B0503020204020204" pitchFamily="34" charset="-122"/>
                <a:ea typeface="微软雅黑" panose="020B0503020204020204" pitchFamily="34" charset="-122"/>
              </a:rPr>
              <a:t>main </a:t>
            </a:r>
            <a:r>
              <a:rPr lang="zh-CN" altLang="en-US" sz="2000" dirty="0">
                <a:solidFill>
                  <a:srgbClr val="00417C"/>
                </a:solidFill>
                <a:latin typeface="微软雅黑" panose="020B0503020204020204" pitchFamily="34" charset="-122"/>
                <a:ea typeface="微软雅黑" panose="020B0503020204020204" pitchFamily="34" charset="-122"/>
              </a:rPr>
              <a:t>方法（线程）中，创建线程对象，并启动线程</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创建线程类：</a:t>
            </a:r>
            <a:r>
              <a:rPr lang="en-US" altLang="zh-CN" sz="2000" dirty="0">
                <a:solidFill>
                  <a:srgbClr val="00417C"/>
                </a:solidFill>
                <a:latin typeface="微软雅黑" panose="020B0503020204020204" pitchFamily="34" charset="-122"/>
                <a:ea typeface="微软雅黑" panose="020B0503020204020204" pitchFamily="34" charset="-122"/>
              </a:rPr>
              <a:t>Thread</a:t>
            </a: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t = new Thread(new A</a:t>
            </a:r>
            <a:r>
              <a:rPr lang="zh-CN" altLang="en-US" sz="2000" dirty="0">
                <a:solidFill>
                  <a:srgbClr val="00417C"/>
                </a:solidFill>
                <a:latin typeface="微软雅黑" panose="020B0503020204020204" pitchFamily="34" charset="-122"/>
                <a:ea typeface="微软雅黑" panose="020B0503020204020204" pitchFamily="34" charset="-122"/>
              </a:rPr>
              <a:t>类</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a:t>
            </a: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调用 </a:t>
            </a:r>
            <a:r>
              <a:rPr lang="en-US" altLang="zh-CN" sz="2000" dirty="0">
                <a:solidFill>
                  <a:srgbClr val="00417C"/>
                </a:solidFill>
                <a:latin typeface="微软雅黑" panose="020B0503020204020204" pitchFamily="34" charset="-122"/>
                <a:ea typeface="微软雅黑" panose="020B0503020204020204" pitchFamily="34" charset="-122"/>
              </a:rPr>
              <a:t>start() </a:t>
            </a:r>
            <a:r>
              <a:rPr lang="zh-CN" altLang="en-US" sz="2000" dirty="0">
                <a:solidFill>
                  <a:srgbClr val="00417C"/>
                </a:solidFill>
                <a:latin typeface="微软雅黑" panose="020B0503020204020204" pitchFamily="34" charset="-122"/>
                <a:ea typeface="微软雅黑" panose="020B0503020204020204" pitchFamily="34" charset="-122"/>
              </a:rPr>
              <a:t>方法启动线程：</a:t>
            </a:r>
            <a:r>
              <a:rPr lang="en-US" altLang="zh-CN" sz="2000" dirty="0" err="1">
                <a:solidFill>
                  <a:srgbClr val="00417C"/>
                </a:solidFill>
                <a:latin typeface="微软雅黑" panose="020B0503020204020204" pitchFamily="34" charset="-122"/>
                <a:ea typeface="微软雅黑" panose="020B0503020204020204" pitchFamily="34" charset="-122"/>
              </a:rPr>
              <a:t>t.start</a:t>
            </a:r>
            <a:r>
              <a:rPr lang="en-US" altLang="zh-CN" sz="2000" dirty="0">
                <a:solidFill>
                  <a:srgbClr val="00417C"/>
                </a:solidFill>
                <a:latin typeface="微软雅黑" panose="020B0503020204020204" pitchFamily="34" charset="-122"/>
                <a:ea typeface="微软雅黑" panose="020B0503020204020204" pitchFamily="34" charset="-122"/>
              </a:rPr>
              <a:t>();</a:t>
            </a:r>
            <a:endParaRPr lang="zh-CN" altLang="en-US"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578368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pic>
        <p:nvPicPr>
          <p:cNvPr id="3" name="Picture 14" descr="示例">
            <a:extLst>
              <a:ext uri="{FF2B5EF4-FFF2-40B4-BE49-F238E27FC236}">
                <a16:creationId xmlns:a16="http://schemas.microsoft.com/office/drawing/2014/main" id="{07228452-B58D-482C-BC46-B57C2B890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8BE09A7-83FC-4C1B-8579-4490AFADC400}"/>
              </a:ext>
            </a:extLst>
          </p:cNvPr>
          <p:cNvSpPr>
            <a:spLocks noChangeArrowheads="1"/>
          </p:cNvSpPr>
          <p:nvPr/>
        </p:nvSpPr>
        <p:spPr bwMode="auto">
          <a:xfrm>
            <a:off x="1403649" y="1927055"/>
            <a:ext cx="7272808" cy="4892612"/>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400" dirty="0">
                <a:solidFill>
                  <a:srgbClr val="080577"/>
                </a:solidFill>
                <a:latin typeface="Source Code Pro"/>
              </a:rPr>
              <a:t>class Runnable1 </a:t>
            </a:r>
            <a:r>
              <a:rPr lang="en-US" altLang="zh-CN" sz="1400" b="1" dirty="0">
                <a:solidFill>
                  <a:srgbClr val="FF0000"/>
                </a:solidFill>
                <a:latin typeface="Source Code Pro"/>
              </a:rPr>
              <a:t>implements Runnable</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r>
              <a:rPr lang="zh-CN" altLang="en-US" sz="1400" dirty="0">
                <a:solidFill>
                  <a:srgbClr val="080577"/>
                </a:solidFill>
                <a:latin typeface="Source Code Pro"/>
              </a:rPr>
              <a:t>重写</a:t>
            </a:r>
            <a:r>
              <a:rPr lang="en-US" altLang="zh-CN" sz="1400" dirty="0">
                <a:solidFill>
                  <a:srgbClr val="080577"/>
                </a:solidFill>
                <a:latin typeface="Source Code Pro"/>
              </a:rPr>
              <a:t>Runnable</a:t>
            </a:r>
            <a:r>
              <a:rPr lang="zh-CN" altLang="en-US" sz="1400" dirty="0">
                <a:solidFill>
                  <a:srgbClr val="080577"/>
                </a:solidFill>
                <a:latin typeface="Source Code Pro"/>
              </a:rPr>
              <a:t>接口的</a:t>
            </a:r>
            <a:r>
              <a:rPr lang="en-US" altLang="zh-CN" sz="1400" dirty="0">
                <a:solidFill>
                  <a:srgbClr val="080577"/>
                </a:solidFill>
                <a:latin typeface="Source Code Pro"/>
              </a:rPr>
              <a:t>run()</a:t>
            </a:r>
            <a:r>
              <a:rPr lang="zh-CN" altLang="en-US" sz="1400" dirty="0">
                <a:solidFill>
                  <a:srgbClr val="080577"/>
                </a:solidFill>
                <a:latin typeface="Source Code Pro"/>
              </a:rPr>
              <a:t>方法</a:t>
            </a:r>
            <a:endParaRPr lang="en-US" altLang="zh-CN" sz="1400" dirty="0">
              <a:solidFill>
                <a:srgbClr val="080577"/>
              </a:solidFill>
              <a:latin typeface="Source Code Pro"/>
            </a:endParaRPr>
          </a:p>
          <a:p>
            <a:pPr>
              <a:lnSpc>
                <a:spcPts val="1900"/>
              </a:lnSpc>
            </a:pPr>
            <a:r>
              <a:rPr lang="en-US" altLang="zh-CN" sz="1400" dirty="0">
                <a:solidFill>
                  <a:srgbClr val="080577"/>
                </a:solidFill>
                <a:latin typeface="Source Code Pro"/>
              </a:rPr>
              <a:t>    public void run() {</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("play music "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public class ThreadDemo3 {</a:t>
            </a:r>
          </a:p>
          <a:p>
            <a:pPr>
              <a:lnSpc>
                <a:spcPts val="19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(“play games "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if(</a:t>
            </a:r>
            <a:r>
              <a:rPr lang="en-US" altLang="zh-CN" sz="1400" dirty="0" err="1">
                <a:solidFill>
                  <a:srgbClr val="080577"/>
                </a:solidFill>
                <a:latin typeface="Source Code Pro"/>
              </a:rPr>
              <a:t>i</a:t>
            </a:r>
            <a:r>
              <a:rPr lang="en-US" altLang="zh-CN" sz="1400" dirty="0">
                <a:solidFill>
                  <a:srgbClr val="080577"/>
                </a:solidFill>
                <a:latin typeface="Source Code Pro"/>
              </a:rPr>
              <a:t>==3){</a:t>
            </a:r>
          </a:p>
          <a:p>
            <a:pPr>
              <a:lnSpc>
                <a:spcPts val="1900"/>
              </a:lnSpc>
            </a:pPr>
            <a:r>
              <a:rPr lang="en-US" altLang="zh-CN" sz="1400" dirty="0">
                <a:solidFill>
                  <a:srgbClr val="080577"/>
                </a:solidFill>
                <a:latin typeface="Source Code Pro"/>
              </a:rPr>
              <a:t>                </a:t>
            </a:r>
            <a:r>
              <a:rPr lang="en-US" altLang="zh-CN" sz="1400" b="1" dirty="0">
                <a:solidFill>
                  <a:srgbClr val="FF0000"/>
                </a:solidFill>
                <a:latin typeface="Source Code Pro"/>
              </a:rPr>
              <a:t>Thread th1 = new Thread(new Runnable1());</a:t>
            </a:r>
          </a:p>
          <a:p>
            <a:pPr>
              <a:lnSpc>
                <a:spcPts val="1900"/>
              </a:lnSpc>
            </a:pPr>
            <a:r>
              <a:rPr lang="en-US" altLang="zh-CN" sz="1400" b="1" dirty="0">
                <a:solidFill>
                  <a:srgbClr val="FF0000"/>
                </a:solidFill>
                <a:latin typeface="Source Code Pro"/>
              </a:rPr>
              <a:t>                th1.start();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 </a:t>
            </a:r>
          </a:p>
          <a:p>
            <a:pPr>
              <a:lnSpc>
                <a:spcPts val="1900"/>
              </a:lnSpc>
            </a:pPr>
            <a:r>
              <a:rPr lang="en-US" altLang="zh-CN" sz="1400" dirty="0">
                <a:solidFill>
                  <a:srgbClr val="080577"/>
                </a:solidFill>
                <a:latin typeface="Source Code Pro"/>
              </a:rPr>
              <a:t>}</a:t>
            </a:r>
          </a:p>
        </p:txBody>
      </p:sp>
      <p:sp>
        <p:nvSpPr>
          <p:cNvPr id="5" name="矩形 4">
            <a:extLst>
              <a:ext uri="{FF2B5EF4-FFF2-40B4-BE49-F238E27FC236}">
                <a16:creationId xmlns:a16="http://schemas.microsoft.com/office/drawing/2014/main" id="{209FEB3D-B9E0-491A-95E0-D64CDA9D3217}"/>
              </a:ext>
            </a:extLst>
          </p:cNvPr>
          <p:cNvSpPr/>
          <p:nvPr/>
        </p:nvSpPr>
        <p:spPr>
          <a:xfrm>
            <a:off x="3131840" y="5203800"/>
            <a:ext cx="4608511" cy="50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AutoShape 21">
            <a:extLst>
              <a:ext uri="{FF2B5EF4-FFF2-40B4-BE49-F238E27FC236}">
                <a16:creationId xmlns:a16="http://schemas.microsoft.com/office/drawing/2014/main" id="{0DA64542-B4B2-45B8-B35F-561D0559D4BC}"/>
              </a:ext>
            </a:extLst>
          </p:cNvPr>
          <p:cNvSpPr>
            <a:spLocks noChangeArrowheads="1"/>
          </p:cNvSpPr>
          <p:nvPr/>
        </p:nvSpPr>
        <p:spPr bwMode="auto">
          <a:xfrm>
            <a:off x="5868145" y="3038167"/>
            <a:ext cx="2808312" cy="1975009"/>
          </a:xfrm>
          <a:prstGeom prst="wedgeRoundRectCallout">
            <a:avLst>
              <a:gd name="adj1" fmla="val -59901"/>
              <a:gd name="adj2" fmla="val 58938"/>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2000" b="1" dirty="0">
                <a:solidFill>
                  <a:srgbClr val="FF0000"/>
                </a:solidFill>
                <a:latin typeface="仿宋" panose="02010609060101010101" pitchFamily="49" charset="-122"/>
                <a:ea typeface="仿宋" panose="02010609060101010101" pitchFamily="49" charset="-122"/>
              </a:rPr>
              <a:t>注意：</a:t>
            </a:r>
            <a:endParaRPr lang="en-US" altLang="zh-CN" sz="2000" b="1" dirty="0">
              <a:solidFill>
                <a:srgbClr val="FF0000"/>
              </a:solidFill>
              <a:latin typeface="仿宋" panose="02010609060101010101" pitchFamily="49" charset="-122"/>
              <a:ea typeface="仿宋" panose="02010609060101010101" pitchFamily="49" charset="-122"/>
            </a:endParaRPr>
          </a:p>
          <a:p>
            <a:r>
              <a:rPr lang="en-US" altLang="zh-CN" b="1" dirty="0">
                <a:latin typeface="仿宋" panose="02010609060101010101" pitchFamily="49" charset="-122"/>
                <a:ea typeface="仿宋" panose="02010609060101010101" pitchFamily="49" charset="-122"/>
              </a:rPr>
              <a:t>Runnable1</a:t>
            </a:r>
            <a:r>
              <a:rPr lang="zh-CN" altLang="en-US" b="1" dirty="0">
                <a:latin typeface="仿宋" panose="02010609060101010101" pitchFamily="49" charset="-122"/>
                <a:ea typeface="仿宋" panose="02010609060101010101" pitchFamily="49" charset="-122"/>
              </a:rPr>
              <a:t>虽然实现了</a:t>
            </a:r>
            <a:r>
              <a:rPr lang="en-US" altLang="zh-CN" b="1" dirty="0">
                <a:latin typeface="仿宋" panose="02010609060101010101" pitchFamily="49" charset="-122"/>
                <a:ea typeface="仿宋" panose="02010609060101010101" pitchFamily="49" charset="-122"/>
              </a:rPr>
              <a:t>Runnable</a:t>
            </a:r>
            <a:r>
              <a:rPr lang="zh-CN" altLang="en-US" b="1" dirty="0">
                <a:latin typeface="仿宋" panose="02010609060101010101" pitchFamily="49" charset="-122"/>
                <a:ea typeface="仿宋" panose="02010609060101010101" pitchFamily="49" charset="-122"/>
              </a:rPr>
              <a:t>接口及其</a:t>
            </a:r>
            <a:r>
              <a:rPr lang="en-US" altLang="zh-CN" b="1" dirty="0">
                <a:latin typeface="仿宋" panose="02010609060101010101" pitchFamily="49" charset="-122"/>
                <a:ea typeface="仿宋" panose="02010609060101010101" pitchFamily="49" charset="-122"/>
              </a:rPr>
              <a:t>run()</a:t>
            </a:r>
            <a:r>
              <a:rPr lang="zh-CN" altLang="en-US" b="1" dirty="0">
                <a:latin typeface="仿宋" panose="02010609060101010101" pitchFamily="49" charset="-122"/>
                <a:ea typeface="仿宋" panose="02010609060101010101" pitchFamily="49" charset="-122"/>
              </a:rPr>
              <a:t>方法，但是它并非线程类，无法通过</a:t>
            </a:r>
            <a:r>
              <a:rPr lang="en-US" altLang="zh-CN" b="1" dirty="0">
                <a:latin typeface="仿宋" panose="02010609060101010101" pitchFamily="49" charset="-122"/>
                <a:ea typeface="仿宋" panose="02010609060101010101" pitchFamily="49" charset="-122"/>
              </a:rPr>
              <a:t>start()</a:t>
            </a:r>
            <a:r>
              <a:rPr lang="zh-CN" altLang="en-US" b="1" dirty="0">
                <a:latin typeface="仿宋" panose="02010609060101010101" pitchFamily="49" charset="-122"/>
                <a:ea typeface="仿宋" panose="02010609060101010101" pitchFamily="49" charset="-122"/>
              </a:rPr>
              <a:t>方法来启动多线程！</a:t>
            </a:r>
          </a:p>
        </p:txBody>
      </p:sp>
      <p:pic>
        <p:nvPicPr>
          <p:cNvPr id="7" name="图片 6">
            <a:extLst>
              <a:ext uri="{FF2B5EF4-FFF2-40B4-BE49-F238E27FC236}">
                <a16:creationId xmlns:a16="http://schemas.microsoft.com/office/drawing/2014/main" id="{DFCA7E83-C862-44CA-88D3-F1729D4BE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0232" y="3017026"/>
            <a:ext cx="2034755" cy="3748644"/>
          </a:xfrm>
          <a:prstGeom prst="rect">
            <a:avLst/>
          </a:prstGeom>
        </p:spPr>
      </p:pic>
    </p:spTree>
    <p:extLst>
      <p:ext uri="{BB962C8B-B14F-4D97-AF65-F5344CB8AC3E}">
        <p14:creationId xmlns:p14="http://schemas.microsoft.com/office/powerpoint/2010/main" val="143523645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一、多线程的创建</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777718"/>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两种方法的比较</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685800" indent="-342900">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继承</a:t>
            </a:r>
            <a:r>
              <a:rPr lang="en-US" altLang="zh-CN" sz="2200" dirty="0">
                <a:solidFill>
                  <a:srgbClr val="00417C"/>
                </a:solidFill>
                <a:latin typeface="微软雅黑" panose="020B0503020204020204" pitchFamily="34" charset="-122"/>
                <a:ea typeface="微软雅黑" panose="020B0503020204020204" pitchFamily="34" charset="-122"/>
              </a:rPr>
              <a:t>Thread</a:t>
            </a:r>
            <a:r>
              <a:rPr lang="zh-CN" altLang="en-US" sz="2200" dirty="0">
                <a:solidFill>
                  <a:srgbClr val="00417C"/>
                </a:solidFill>
                <a:latin typeface="微软雅黑" panose="020B0503020204020204" pitchFamily="34" charset="-122"/>
                <a:ea typeface="微软雅黑" panose="020B0503020204020204" pitchFamily="34" charset="-122"/>
              </a:rPr>
              <a:t>类</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0"/>
              </a:spcAft>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易受</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单继承特点的限制；</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0"/>
              </a:spcAft>
            </a:pPr>
            <a:r>
              <a:rPr lang="en-US" altLang="zh-CN" sz="2000" dirty="0">
                <a:solidFill>
                  <a:srgbClr val="00417C"/>
                </a:solidFill>
                <a:latin typeface="微软雅黑" panose="020B0503020204020204" pitchFamily="34" charset="-122"/>
                <a:ea typeface="微软雅黑" panose="020B0503020204020204" pitchFamily="34" charset="-122"/>
              </a:rPr>
              <a:t>    - </a:t>
            </a:r>
            <a:r>
              <a:rPr lang="zh-CN" altLang="en-US" sz="2000" dirty="0">
                <a:solidFill>
                  <a:srgbClr val="00417C"/>
                </a:solidFill>
                <a:latin typeface="微软雅黑" panose="020B0503020204020204" pitchFamily="34" charset="-122"/>
                <a:ea typeface="微软雅黑" panose="020B0503020204020204" pitchFamily="34" charset="-122"/>
              </a:rPr>
              <a:t>每个对象都是一个线程，均具有各自的成员变量。</a:t>
            </a:r>
          </a:p>
          <a:p>
            <a:pPr marL="685800" indent="-342900">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实现</a:t>
            </a:r>
            <a:r>
              <a:rPr lang="en-US" altLang="zh-CN" sz="2200" dirty="0">
                <a:solidFill>
                  <a:srgbClr val="00417C"/>
                </a:solidFill>
                <a:latin typeface="微软雅黑" panose="020B0503020204020204" pitchFamily="34" charset="-122"/>
                <a:ea typeface="微软雅黑" panose="020B0503020204020204" pitchFamily="34" charset="-122"/>
              </a:rPr>
              <a:t>Runnable</a:t>
            </a:r>
            <a:r>
              <a:rPr lang="zh-CN" altLang="en-US" sz="2200" dirty="0">
                <a:solidFill>
                  <a:srgbClr val="00417C"/>
                </a:solidFill>
                <a:latin typeface="微软雅黑" panose="020B0503020204020204" pitchFamily="34" charset="-122"/>
                <a:ea typeface="微软雅黑" panose="020B0503020204020204" pitchFamily="34" charset="-122"/>
              </a:rPr>
              <a:t>接口</a:t>
            </a:r>
          </a:p>
          <a:p>
            <a:pPr marL="342900">
              <a:lnSpc>
                <a:spcPct val="150000"/>
              </a:lnSpc>
              <a:spcAft>
                <a:spcPts val="0"/>
              </a:spcAft>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对象可自由地继承自另一个类；</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对象不是线程，须将其作为参数传入</a:t>
            </a:r>
            <a:r>
              <a:rPr lang="en-US" altLang="zh-CN" sz="2000" dirty="0">
                <a:solidFill>
                  <a:srgbClr val="00417C"/>
                </a:solidFill>
                <a:latin typeface="微软雅黑" panose="020B0503020204020204" pitchFamily="34" charset="-122"/>
                <a:ea typeface="微软雅黑" panose="020B0503020204020204" pitchFamily="34" charset="-122"/>
              </a:rPr>
              <a:t>Thread</a:t>
            </a:r>
            <a:r>
              <a:rPr lang="zh-CN" altLang="en-US" sz="2000" dirty="0">
                <a:solidFill>
                  <a:srgbClr val="00417C"/>
                </a:solidFill>
                <a:latin typeface="微软雅黑" panose="020B0503020204020204" pitchFamily="34" charset="-122"/>
                <a:ea typeface="微软雅黑" panose="020B0503020204020204" pitchFamily="34" charset="-122"/>
              </a:rPr>
              <a:t>对象才能运行；</a:t>
            </a:r>
          </a:p>
          <a:p>
            <a:pPr marL="342900">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线程间可共享同一个接口实现类的对象，更适合多个线程共享数据的情况。</a:t>
            </a:r>
          </a:p>
        </p:txBody>
      </p:sp>
    </p:spTree>
    <p:extLst>
      <p:ext uri="{BB962C8B-B14F-4D97-AF65-F5344CB8AC3E}">
        <p14:creationId xmlns:p14="http://schemas.microsoft.com/office/powerpoint/2010/main" val="73886326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a:solidFill>
                  <a:srgbClr val="00417C"/>
                </a:solidFill>
                <a:latin typeface="微软雅黑" panose="020B0503020204020204" pitchFamily="34" charset="-122"/>
                <a:ea typeface="微软雅黑" panose="020B0503020204020204" pitchFamily="34" charset="-122"/>
              </a:rPr>
              <a:t>Thread</a:t>
            </a:r>
            <a:r>
              <a:rPr lang="zh-CN" altLang="en-US" sz="2800" b="1" dirty="0">
                <a:solidFill>
                  <a:srgbClr val="00417C"/>
                </a:solidFill>
                <a:latin typeface="微软雅黑" panose="020B0503020204020204" pitchFamily="34" charset="-122"/>
                <a:ea typeface="微软雅黑" panose="020B0503020204020204" pitchFamily="34" charset="-122"/>
              </a:rPr>
              <a:t>类的常用方法</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808496"/>
          </a:xfrm>
          <a:prstGeom prst="rect">
            <a:avLst/>
          </a:prstGeom>
          <a:noFill/>
        </p:spPr>
        <p:txBody>
          <a:bodyPr wrap="square" rtlCol="0">
            <a:spAutoFit/>
          </a:bodyPr>
          <a:lstStyle/>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void start()</a:t>
            </a:r>
          </a:p>
          <a:p>
            <a:pPr>
              <a:lnSpc>
                <a:spcPct val="150000"/>
              </a:lnSpc>
              <a:spcAft>
                <a:spcPts val="0"/>
              </a:spcAft>
            </a:pPr>
            <a:r>
              <a:rPr lang="en-US" altLang="zh-CN" sz="2400" b="1"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启动线程，并执行对象的</a:t>
            </a:r>
            <a:r>
              <a:rPr lang="en-US" altLang="zh-CN" sz="2000" dirty="0">
                <a:solidFill>
                  <a:srgbClr val="00417C"/>
                </a:solidFill>
                <a:latin typeface="微软雅黑" panose="020B0503020204020204" pitchFamily="34" charset="-122"/>
                <a:ea typeface="微软雅黑" panose="020B0503020204020204" pitchFamily="34" charset="-122"/>
              </a:rPr>
              <a:t>run()</a:t>
            </a:r>
            <a:r>
              <a:rPr lang="zh-CN" altLang="en-US" sz="2000" dirty="0">
                <a:solidFill>
                  <a:srgbClr val="00417C"/>
                </a:solidFill>
                <a:latin typeface="微软雅黑" panose="020B0503020204020204" pitchFamily="34" charset="-122"/>
                <a:ea typeface="微软雅黑" panose="020B0503020204020204" pitchFamily="34" charset="-122"/>
              </a:rPr>
              <a:t>方法。</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void run()</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线程在被调度时执行的操作。</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static Thread </a:t>
            </a:r>
            <a:r>
              <a:rPr lang="en-US" altLang="zh-CN" sz="2400" b="1" dirty="0" err="1">
                <a:solidFill>
                  <a:srgbClr val="00417C"/>
                </a:solidFill>
                <a:latin typeface="微软雅黑" panose="020B0503020204020204" pitchFamily="34" charset="-122"/>
                <a:ea typeface="微软雅黑" panose="020B0503020204020204" pitchFamily="34" charset="-122"/>
              </a:rPr>
              <a:t>currentThread</a:t>
            </a:r>
            <a:r>
              <a:rPr lang="en-US" altLang="zh-CN" sz="2400" b="1" dirty="0">
                <a:solidFill>
                  <a:srgbClr val="00417C"/>
                </a:solidFill>
                <a:latin typeface="微软雅黑" panose="020B0503020204020204" pitchFamily="34" charset="-122"/>
                <a:ea typeface="微软雅黑" panose="020B0503020204020204" pitchFamily="34" charset="-122"/>
              </a:rPr>
              <a:t>()</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返回当前线程。在</a:t>
            </a:r>
            <a:r>
              <a:rPr lang="en-US" altLang="zh-CN" sz="2000" dirty="0">
                <a:solidFill>
                  <a:srgbClr val="00417C"/>
                </a:solidFill>
                <a:latin typeface="微软雅黑" panose="020B0503020204020204" pitchFamily="34" charset="-122"/>
                <a:ea typeface="微软雅黑" panose="020B0503020204020204" pitchFamily="34" charset="-122"/>
              </a:rPr>
              <a:t>Thread</a:t>
            </a:r>
            <a:r>
              <a:rPr lang="zh-CN" altLang="en-US" sz="2000" dirty="0">
                <a:solidFill>
                  <a:srgbClr val="00417C"/>
                </a:solidFill>
                <a:latin typeface="微软雅黑" panose="020B0503020204020204" pitchFamily="34" charset="-122"/>
                <a:ea typeface="微软雅黑" panose="020B0503020204020204" pitchFamily="34" charset="-122"/>
              </a:rPr>
              <a:t>子类中就是</a:t>
            </a:r>
            <a:r>
              <a:rPr lang="en-US" altLang="zh-CN" sz="2000" dirty="0">
                <a:solidFill>
                  <a:srgbClr val="00417C"/>
                </a:solidFill>
                <a:latin typeface="微软雅黑" panose="020B0503020204020204" pitchFamily="34" charset="-122"/>
                <a:ea typeface="微软雅黑" panose="020B0503020204020204" pitchFamily="34" charset="-122"/>
              </a:rPr>
              <a:t>this</a:t>
            </a:r>
            <a:r>
              <a:rPr lang="zh-CN" altLang="en-US" sz="2000" dirty="0">
                <a:solidFill>
                  <a:srgbClr val="00417C"/>
                </a:solidFill>
                <a:latin typeface="微软雅黑" panose="020B0503020204020204" pitchFamily="34" charset="-122"/>
                <a:ea typeface="微软雅黑" panose="020B0503020204020204" pitchFamily="34" charset="-122"/>
              </a:rPr>
              <a:t>，通常用于主线程和</a:t>
            </a:r>
            <a:r>
              <a:rPr lang="en-US" altLang="zh-CN" sz="2000" dirty="0">
                <a:solidFill>
                  <a:srgbClr val="00417C"/>
                </a:solidFill>
                <a:latin typeface="微软雅黑" panose="020B0503020204020204" pitchFamily="34" charset="-122"/>
                <a:ea typeface="微软雅黑" panose="020B0503020204020204" pitchFamily="34" charset="-122"/>
              </a:rPr>
              <a:t>Runnable</a:t>
            </a:r>
            <a:r>
              <a:rPr lang="zh-CN" altLang="en-US" sz="2000" dirty="0">
                <a:solidFill>
                  <a:srgbClr val="00417C"/>
                </a:solidFill>
                <a:latin typeface="微软雅黑" panose="020B0503020204020204" pitchFamily="34" charset="-122"/>
                <a:ea typeface="微软雅黑" panose="020B0503020204020204" pitchFamily="34" charset="-122"/>
              </a:rPr>
              <a:t>实现类。</a:t>
            </a: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String </a:t>
            </a:r>
            <a:r>
              <a:rPr lang="en-US" altLang="zh-CN" sz="2400" b="1" dirty="0" err="1">
                <a:solidFill>
                  <a:srgbClr val="00417C"/>
                </a:solidFill>
                <a:latin typeface="微软雅黑" panose="020B0503020204020204" pitchFamily="34" charset="-122"/>
                <a:ea typeface="微软雅黑" panose="020B0503020204020204" pitchFamily="34" charset="-122"/>
              </a:rPr>
              <a:t>getName</a:t>
            </a:r>
            <a:r>
              <a:rPr lang="en-US" altLang="zh-CN" sz="2400" b="1" dirty="0">
                <a:solidFill>
                  <a:srgbClr val="00417C"/>
                </a:solidFill>
                <a:latin typeface="微软雅黑" panose="020B0503020204020204" pitchFamily="34" charset="-122"/>
                <a:ea typeface="微软雅黑" panose="020B0503020204020204" pitchFamily="34" charset="-122"/>
              </a:rPr>
              <a:t>()</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返回线程的名称。</a:t>
            </a:r>
          </a:p>
        </p:txBody>
      </p:sp>
    </p:spTree>
    <p:extLst>
      <p:ext uri="{BB962C8B-B14F-4D97-AF65-F5344CB8AC3E}">
        <p14:creationId xmlns:p14="http://schemas.microsoft.com/office/powerpoint/2010/main" val="283783678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30" name="矩形 29"/>
          <p:cNvSpPr/>
          <p:nvPr/>
        </p:nvSpPr>
        <p:spPr>
          <a:xfrm>
            <a:off x="0" y="4081463"/>
            <a:ext cx="9144000" cy="357187"/>
          </a:xfrm>
          <a:prstGeom prst="rect">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75"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6"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7"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8"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3079" name="TextBox 27"/>
          <p:cNvSpPr txBox="1">
            <a:spLocks noChangeArrowheads="1"/>
          </p:cNvSpPr>
          <p:nvPr/>
        </p:nvSpPr>
        <p:spPr bwMode="auto">
          <a:xfrm>
            <a:off x="1187624" y="3312022"/>
            <a:ext cx="6984776" cy="769441"/>
          </a:xfrm>
          <a:prstGeom prst="rect">
            <a:avLst/>
          </a:prstGeom>
          <a:noFill/>
          <a:ln w="9525">
            <a:noFill/>
            <a:miter lim="800000"/>
            <a:headEnd/>
            <a:tailEnd/>
          </a:ln>
        </p:spPr>
        <p:txBody>
          <a:bodyPr wrap="square">
            <a:spAutoFit/>
          </a:bodyPr>
          <a:lstStyle/>
          <a:p>
            <a:r>
              <a:rPr lang="zh-CN" altLang="en-US" sz="4400" b="1" dirty="0">
                <a:solidFill>
                  <a:srgbClr val="00417C"/>
                </a:solidFill>
                <a:latin typeface="微软雅黑" pitchFamily="34" charset="-122"/>
                <a:ea typeface="微软雅黑" pitchFamily="34" charset="-122"/>
              </a:rPr>
              <a:t>第十三讲</a:t>
            </a:r>
            <a:r>
              <a:rPr lang="en-US" altLang="zh-CN" sz="4400" b="1" dirty="0">
                <a:solidFill>
                  <a:srgbClr val="00417C"/>
                </a:solidFill>
                <a:latin typeface="微软雅黑" pitchFamily="34" charset="-122"/>
                <a:ea typeface="微软雅黑" pitchFamily="34" charset="-122"/>
              </a:rPr>
              <a:t> JAVA</a:t>
            </a:r>
            <a:r>
              <a:rPr lang="zh-CN" altLang="en-US" sz="4400" b="1" dirty="0">
                <a:solidFill>
                  <a:srgbClr val="00417C"/>
                </a:solidFill>
                <a:latin typeface="微软雅黑" pitchFamily="34" charset="-122"/>
                <a:ea typeface="微软雅黑" pitchFamily="34" charset="-122"/>
              </a:rPr>
              <a:t>多线程开发</a:t>
            </a:r>
          </a:p>
        </p:txBody>
      </p:sp>
      <p:sp>
        <p:nvSpPr>
          <p:cNvPr id="12" name="椭圆 11"/>
          <p:cNvSpPr/>
          <p:nvPr/>
        </p:nvSpPr>
        <p:spPr>
          <a:xfrm>
            <a:off x="3929063" y="1416050"/>
            <a:ext cx="1428750" cy="1428750"/>
          </a:xfrm>
          <a:prstGeom prst="ellipse">
            <a:avLst/>
          </a:prstGeom>
          <a:solidFill>
            <a:srgbClr val="004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184" y="1362171"/>
            <a:ext cx="1536508" cy="1536508"/>
          </a:xfrm>
          <a:prstGeom prst="rect">
            <a:avLst/>
          </a:prstGeom>
        </p:spPr>
      </p:pic>
    </p:spTree>
    <p:extLst>
      <p:ext uri="{BB962C8B-B14F-4D97-AF65-F5344CB8AC3E}">
        <p14:creationId xmlns:p14="http://schemas.microsoft.com/office/powerpoint/2010/main" val="679430782"/>
      </p:ext>
    </p:extLst>
  </p:cSld>
  <p:clrMapOvr>
    <a:masterClrMapping/>
  </p:clrMapOvr>
  <mc:AlternateContent xmlns:mc="http://schemas.openxmlformats.org/markup-compatibility/2006" xmlns:p14="http://schemas.microsoft.com/office/powerpoint/2010/main">
    <mc:Choice Requires="p14">
      <p:transition spd="slow" p14:dur="2000" advTm="5381"/>
    </mc:Choice>
    <mc:Fallback xmlns="">
      <p:transition spd="slow" advTm="5381"/>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a:solidFill>
                  <a:srgbClr val="00417C"/>
                </a:solidFill>
                <a:latin typeface="微软雅黑" panose="020B0503020204020204" pitchFamily="34" charset="-122"/>
                <a:ea typeface="微软雅黑" panose="020B0503020204020204" pitchFamily="34" charset="-122"/>
              </a:rPr>
              <a:t>Thread</a:t>
            </a:r>
            <a:r>
              <a:rPr lang="zh-CN" altLang="en-US" sz="2800" b="1" dirty="0">
                <a:solidFill>
                  <a:srgbClr val="00417C"/>
                </a:solidFill>
                <a:latin typeface="微软雅黑" panose="020B0503020204020204" pitchFamily="34" charset="-122"/>
                <a:ea typeface="微软雅黑" panose="020B0503020204020204" pitchFamily="34" charset="-122"/>
              </a:rPr>
              <a:t>类的常用方法</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562275"/>
          </a:xfrm>
          <a:prstGeom prst="rect">
            <a:avLst/>
          </a:prstGeom>
          <a:noFill/>
        </p:spPr>
        <p:txBody>
          <a:bodyPr wrap="square" rtlCol="0">
            <a:spAutoFit/>
          </a:bodyPr>
          <a:lstStyle/>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void </a:t>
            </a:r>
            <a:r>
              <a:rPr lang="en-US" altLang="zh-CN" sz="2400" b="1" dirty="0" err="1">
                <a:solidFill>
                  <a:srgbClr val="00417C"/>
                </a:solidFill>
                <a:latin typeface="微软雅黑" panose="020B0503020204020204" pitchFamily="34" charset="-122"/>
                <a:ea typeface="微软雅黑" panose="020B0503020204020204" pitchFamily="34" charset="-122"/>
              </a:rPr>
              <a:t>setName</a:t>
            </a:r>
            <a:r>
              <a:rPr lang="en-US" altLang="zh-CN" sz="2400" b="1" dirty="0">
                <a:solidFill>
                  <a:srgbClr val="00417C"/>
                </a:solidFill>
                <a:latin typeface="微软雅黑" panose="020B0503020204020204" pitchFamily="34" charset="-122"/>
                <a:ea typeface="微软雅黑" panose="020B0503020204020204" pitchFamily="34" charset="-122"/>
              </a:rPr>
              <a:t>(String name)</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设置该线程名称。</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static  void  yield()</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暂停当前的执行线程，把执行机会让给优先级相同或更高的线程。</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final void join()</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当线程</a:t>
            </a:r>
            <a:r>
              <a:rPr lang="en-US" altLang="zh-CN" sz="2000" dirty="0">
                <a:solidFill>
                  <a:srgbClr val="00417C"/>
                </a:solidFill>
                <a:latin typeface="微软雅黑" panose="020B0503020204020204" pitchFamily="34" charset="-122"/>
                <a:ea typeface="微软雅黑" panose="020B0503020204020204" pitchFamily="34" charset="-122"/>
              </a:rPr>
              <a:t>A</a:t>
            </a:r>
            <a:r>
              <a:rPr lang="zh-CN" altLang="en-US" sz="2000" dirty="0">
                <a:solidFill>
                  <a:srgbClr val="00417C"/>
                </a:solidFill>
                <a:latin typeface="微软雅黑" panose="020B0503020204020204" pitchFamily="34" charset="-122"/>
                <a:ea typeface="微软雅黑" panose="020B0503020204020204" pitchFamily="34" charset="-122"/>
              </a:rPr>
              <a:t>中调用线程</a:t>
            </a:r>
            <a:r>
              <a:rPr lang="en-US" altLang="zh-CN" sz="2000" dirty="0">
                <a:solidFill>
                  <a:srgbClr val="00417C"/>
                </a:solidFill>
                <a:latin typeface="微软雅黑" panose="020B0503020204020204" pitchFamily="34" charset="-122"/>
                <a:ea typeface="微软雅黑" panose="020B0503020204020204" pitchFamily="34" charset="-122"/>
              </a:rPr>
              <a:t>B</a:t>
            </a:r>
            <a:r>
              <a:rPr lang="zh-CN" altLang="en-US" sz="2000" dirty="0">
                <a:solidFill>
                  <a:srgbClr val="00417C"/>
                </a:solidFill>
                <a:latin typeface="微软雅黑" panose="020B0503020204020204" pitchFamily="34" charset="-122"/>
                <a:ea typeface="微软雅黑" panose="020B0503020204020204" pitchFamily="34" charset="-122"/>
              </a:rPr>
              <a:t>的</a:t>
            </a:r>
            <a:r>
              <a:rPr lang="en-US" altLang="zh-CN" sz="2000" dirty="0">
                <a:solidFill>
                  <a:srgbClr val="00417C"/>
                </a:solidFill>
                <a:latin typeface="微软雅黑" panose="020B0503020204020204" pitchFamily="34" charset="-122"/>
                <a:ea typeface="微软雅黑" panose="020B0503020204020204" pitchFamily="34" charset="-122"/>
              </a:rPr>
              <a:t>join() </a:t>
            </a:r>
            <a:r>
              <a:rPr lang="zh-CN" altLang="en-US" sz="2000" dirty="0">
                <a:solidFill>
                  <a:srgbClr val="00417C"/>
                </a:solidFill>
                <a:latin typeface="微软雅黑" panose="020B0503020204020204" pitchFamily="34" charset="-122"/>
                <a:ea typeface="微软雅黑" panose="020B0503020204020204" pitchFamily="34" charset="-122"/>
              </a:rPr>
              <a:t>方法时，线程</a:t>
            </a:r>
            <a:r>
              <a:rPr lang="en-US" altLang="zh-CN" sz="2000" dirty="0">
                <a:solidFill>
                  <a:srgbClr val="00417C"/>
                </a:solidFill>
                <a:latin typeface="微软雅黑" panose="020B0503020204020204" pitchFamily="34" charset="-122"/>
                <a:ea typeface="微软雅黑" panose="020B0503020204020204" pitchFamily="34" charset="-122"/>
              </a:rPr>
              <a:t>A</a:t>
            </a:r>
            <a:r>
              <a:rPr lang="zh-CN" altLang="en-US" sz="2000" dirty="0">
                <a:solidFill>
                  <a:srgbClr val="00417C"/>
                </a:solidFill>
                <a:latin typeface="微软雅黑" panose="020B0503020204020204" pitchFamily="34" charset="-122"/>
                <a:ea typeface="微软雅黑" panose="020B0503020204020204" pitchFamily="34" charset="-122"/>
              </a:rPr>
              <a:t>将被阻塞，直到线程</a:t>
            </a:r>
            <a:r>
              <a:rPr lang="en-US" altLang="zh-CN" sz="2000" dirty="0">
                <a:solidFill>
                  <a:srgbClr val="00417C"/>
                </a:solidFill>
                <a:latin typeface="微软雅黑" panose="020B0503020204020204" pitchFamily="34" charset="-122"/>
                <a:ea typeface="微软雅黑" panose="020B0503020204020204" pitchFamily="34" charset="-122"/>
              </a:rPr>
              <a:t>B</a:t>
            </a:r>
            <a:r>
              <a:rPr lang="zh-CN" altLang="en-US" sz="2000" dirty="0">
                <a:solidFill>
                  <a:srgbClr val="00417C"/>
                </a:solidFill>
                <a:latin typeface="微软雅黑" panose="020B0503020204020204" pitchFamily="34" charset="-122"/>
                <a:ea typeface="微软雅黑" panose="020B0503020204020204" pitchFamily="34" charset="-122"/>
              </a:rPr>
              <a:t>执行完为止，线程</a:t>
            </a:r>
            <a:r>
              <a:rPr lang="en-US" altLang="zh-CN" sz="2000" dirty="0">
                <a:solidFill>
                  <a:srgbClr val="00417C"/>
                </a:solidFill>
                <a:latin typeface="微软雅黑" panose="020B0503020204020204" pitchFamily="34" charset="-122"/>
                <a:ea typeface="微软雅黑" panose="020B0503020204020204" pitchFamily="34" charset="-122"/>
              </a:rPr>
              <a:t>A</a:t>
            </a:r>
            <a:r>
              <a:rPr lang="zh-CN" altLang="en-US" sz="2000" dirty="0">
                <a:solidFill>
                  <a:srgbClr val="00417C"/>
                </a:solidFill>
                <a:latin typeface="微软雅黑" panose="020B0503020204020204" pitchFamily="34" charset="-122"/>
                <a:ea typeface="微软雅黑" panose="020B0503020204020204" pitchFamily="34" charset="-122"/>
              </a:rPr>
              <a:t>才结束阻塞。</a:t>
            </a: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static void sleep(long </a:t>
            </a:r>
            <a:r>
              <a:rPr lang="en-US" altLang="zh-CN" sz="2400" b="1" dirty="0" err="1">
                <a:solidFill>
                  <a:srgbClr val="00417C"/>
                </a:solidFill>
                <a:latin typeface="微软雅黑" panose="020B0503020204020204" pitchFamily="34" charset="-122"/>
                <a:ea typeface="微软雅黑" panose="020B0503020204020204" pitchFamily="34" charset="-122"/>
              </a:rPr>
              <a:t>millitime</a:t>
            </a:r>
            <a:r>
              <a:rPr lang="en-US" altLang="zh-CN" sz="2400" b="1" dirty="0">
                <a:solidFill>
                  <a:srgbClr val="00417C"/>
                </a:solidFill>
                <a:latin typeface="微软雅黑" panose="020B0503020204020204" pitchFamily="34" charset="-122"/>
                <a:ea typeface="微软雅黑" panose="020B0503020204020204" pitchFamily="34" charset="-122"/>
              </a:rPr>
              <a:t>)</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让当前线程“睡眠”指定的时长。在该时间内线程处于阻塞状态。</a:t>
            </a:r>
          </a:p>
        </p:txBody>
      </p:sp>
    </p:spTree>
    <p:extLst>
      <p:ext uri="{BB962C8B-B14F-4D97-AF65-F5344CB8AC3E}">
        <p14:creationId xmlns:p14="http://schemas.microsoft.com/office/powerpoint/2010/main" val="361756178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a:solidFill>
                  <a:srgbClr val="00417C"/>
                </a:solidFill>
                <a:latin typeface="微软雅黑" panose="020B0503020204020204" pitchFamily="34" charset="-122"/>
                <a:ea typeface="微软雅黑" panose="020B0503020204020204" pitchFamily="34" charset="-122"/>
              </a:rPr>
              <a:t>Thread</a:t>
            </a:r>
            <a:r>
              <a:rPr lang="zh-CN" altLang="en-US" sz="2800" b="1" dirty="0">
                <a:solidFill>
                  <a:srgbClr val="00417C"/>
                </a:solidFill>
                <a:latin typeface="微软雅黑" panose="020B0503020204020204" pitchFamily="34" charset="-122"/>
                <a:ea typeface="微软雅黑" panose="020B0503020204020204" pitchFamily="34" charset="-122"/>
              </a:rPr>
              <a:t>类的常用方法</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084947"/>
          </a:xfrm>
          <a:prstGeom prst="rect">
            <a:avLst/>
          </a:prstGeom>
          <a:noFill/>
        </p:spPr>
        <p:txBody>
          <a:bodyPr wrap="square" rtlCol="0">
            <a:spAutoFit/>
          </a:bodyPr>
          <a:lstStyle/>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final void </a:t>
            </a:r>
            <a:r>
              <a:rPr lang="en-US" altLang="zh-CN" sz="2400" b="1" dirty="0" err="1">
                <a:solidFill>
                  <a:srgbClr val="00417C"/>
                </a:solidFill>
                <a:latin typeface="微软雅黑" panose="020B0503020204020204" pitchFamily="34" charset="-122"/>
                <a:ea typeface="微软雅黑" panose="020B0503020204020204" pitchFamily="34" charset="-122"/>
              </a:rPr>
              <a:t>setPriority</a:t>
            </a:r>
            <a:r>
              <a:rPr lang="en-US" altLang="zh-CN" sz="2400" b="1" dirty="0">
                <a:solidFill>
                  <a:srgbClr val="00417C"/>
                </a:solidFill>
                <a:latin typeface="微软雅黑" panose="020B0503020204020204" pitchFamily="34" charset="-122"/>
                <a:ea typeface="微软雅黑" panose="020B0503020204020204" pitchFamily="34" charset="-122"/>
              </a:rPr>
              <a:t>(int priority))</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设置当前线程的优先级。</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final int </a:t>
            </a:r>
            <a:r>
              <a:rPr lang="en-US" altLang="zh-CN" sz="2400" b="1" dirty="0" err="1">
                <a:solidFill>
                  <a:srgbClr val="00417C"/>
                </a:solidFill>
                <a:latin typeface="微软雅黑" panose="020B0503020204020204" pitchFamily="34" charset="-122"/>
                <a:ea typeface="微软雅黑" panose="020B0503020204020204" pitchFamily="34" charset="-122"/>
              </a:rPr>
              <a:t>getPriority</a:t>
            </a:r>
            <a:r>
              <a:rPr lang="en-US" altLang="zh-CN" sz="2400" b="1"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    </a:t>
            </a:r>
            <a:endParaRPr lang="en-US" altLang="zh-CN" sz="2000" dirty="0">
              <a:solidFill>
                <a:srgbClr val="00417C"/>
              </a:solidFill>
              <a:latin typeface="微软雅黑" panose="020B0503020204020204" pitchFamily="34" charset="-122"/>
              <a:ea typeface="微软雅黑" panose="020B0503020204020204" pitchFamily="34" charset="-122"/>
            </a:endParaRPr>
          </a:p>
          <a:p>
            <a:pPr>
              <a:lnSpc>
                <a:spcPct val="150000"/>
              </a:lnSpc>
              <a:spcAft>
                <a:spcPts val="0"/>
              </a:spcAft>
            </a:pP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 获取当前线程的优先级。</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final </a:t>
            </a:r>
            <a:r>
              <a:rPr lang="en-US" altLang="zh-CN" sz="2400" b="1" dirty="0" err="1">
                <a:solidFill>
                  <a:srgbClr val="00417C"/>
                </a:solidFill>
                <a:latin typeface="微软雅黑" panose="020B0503020204020204" pitchFamily="34" charset="-122"/>
                <a:ea typeface="微软雅黑" panose="020B0503020204020204" pitchFamily="34" charset="-122"/>
              </a:rPr>
              <a:t>boolean</a:t>
            </a:r>
            <a:r>
              <a:rPr lang="en-US" altLang="zh-CN" sz="2400" b="1" dirty="0">
                <a:solidFill>
                  <a:srgbClr val="00417C"/>
                </a:solidFill>
                <a:latin typeface="微软雅黑" panose="020B0503020204020204" pitchFamily="34" charset="-122"/>
                <a:ea typeface="微软雅黑" panose="020B0503020204020204" pitchFamily="34" charset="-122"/>
              </a:rPr>
              <a:t> </a:t>
            </a:r>
            <a:r>
              <a:rPr lang="en-US" altLang="zh-CN" sz="2400" b="1" dirty="0" err="1">
                <a:solidFill>
                  <a:srgbClr val="00417C"/>
                </a:solidFill>
                <a:latin typeface="微软雅黑" panose="020B0503020204020204" pitchFamily="34" charset="-122"/>
                <a:ea typeface="微软雅黑" panose="020B0503020204020204" pitchFamily="34" charset="-122"/>
              </a:rPr>
              <a:t>isAlive</a:t>
            </a:r>
            <a:r>
              <a:rPr lang="en-US" altLang="zh-CN" sz="2400" b="1" dirty="0">
                <a:solidFill>
                  <a:srgbClr val="00417C"/>
                </a:solidFill>
                <a:latin typeface="微软雅黑" panose="020B0503020204020204" pitchFamily="34" charset="-122"/>
                <a:ea typeface="微软雅黑" panose="020B0503020204020204" pitchFamily="34" charset="-122"/>
              </a:rPr>
              <a:t>()</a:t>
            </a:r>
          </a:p>
          <a:p>
            <a:pPr>
              <a:lnSpc>
                <a:spcPct val="150000"/>
              </a:lnSpc>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判断当前线程是否存活。</a:t>
            </a:r>
          </a:p>
        </p:txBody>
      </p:sp>
    </p:spTree>
    <p:extLst>
      <p:ext uri="{BB962C8B-B14F-4D97-AF65-F5344CB8AC3E}">
        <p14:creationId xmlns:p14="http://schemas.microsoft.com/office/powerpoint/2010/main" val="146690292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a:solidFill>
                  <a:srgbClr val="00417C"/>
                </a:solidFill>
                <a:latin typeface="微软雅黑" panose="020B0503020204020204" pitchFamily="34" charset="-122"/>
                <a:ea typeface="微软雅黑" panose="020B0503020204020204" pitchFamily="34" charset="-122"/>
              </a:rPr>
              <a:t>Thread</a:t>
            </a:r>
            <a:r>
              <a:rPr lang="zh-CN" altLang="en-US" sz="2800" b="1" dirty="0">
                <a:solidFill>
                  <a:srgbClr val="00417C"/>
                </a:solidFill>
                <a:latin typeface="微软雅黑" panose="020B0503020204020204" pitchFamily="34" charset="-122"/>
                <a:ea typeface="微软雅黑" panose="020B0503020204020204" pitchFamily="34" charset="-122"/>
              </a:rPr>
              <a:t>类的常用方法</a:t>
            </a:r>
          </a:p>
        </p:txBody>
      </p:sp>
      <p:pic>
        <p:nvPicPr>
          <p:cNvPr id="3" name="Picture 14" descr="示例">
            <a:extLst>
              <a:ext uri="{FF2B5EF4-FFF2-40B4-BE49-F238E27FC236}">
                <a16:creationId xmlns:a16="http://schemas.microsoft.com/office/drawing/2014/main" id="{07228452-B58D-482C-BC46-B57C2B890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8BE09A7-83FC-4C1B-8579-4490AFADC400}"/>
              </a:ext>
            </a:extLst>
          </p:cNvPr>
          <p:cNvSpPr>
            <a:spLocks noChangeArrowheads="1"/>
          </p:cNvSpPr>
          <p:nvPr/>
        </p:nvSpPr>
        <p:spPr bwMode="auto">
          <a:xfrm>
            <a:off x="1403649" y="1927055"/>
            <a:ext cx="7272808" cy="4891147"/>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class </a:t>
            </a:r>
            <a:r>
              <a:rPr lang="en-US" altLang="zh-CN" sz="1400" dirty="0" err="1">
                <a:solidFill>
                  <a:srgbClr val="080577"/>
                </a:solidFill>
                <a:latin typeface="Source Code Pro"/>
              </a:rPr>
              <a:t>HelloThread</a:t>
            </a:r>
            <a:r>
              <a:rPr lang="en-US" altLang="zh-CN" sz="1400" dirty="0">
                <a:solidFill>
                  <a:srgbClr val="080577"/>
                </a:solidFill>
                <a:latin typeface="Source Code Pro"/>
              </a:rPr>
              <a:t> extends Thread {</a:t>
            </a:r>
          </a:p>
          <a:p>
            <a:pPr>
              <a:lnSpc>
                <a:spcPts val="1800"/>
              </a:lnSpc>
            </a:pPr>
            <a:r>
              <a:rPr lang="en-US" altLang="zh-CN" sz="1400" dirty="0">
                <a:solidFill>
                  <a:srgbClr val="080577"/>
                </a:solidFill>
                <a:latin typeface="Source Code Pro"/>
              </a:rPr>
              <a:t>   public void run() {</a:t>
            </a:r>
          </a:p>
          <a:p>
            <a:pPr>
              <a:lnSpc>
                <a:spcPts val="1800"/>
              </a:lnSpc>
            </a:pPr>
            <a:r>
              <a:rPr lang="en-US" altLang="zh-CN" sz="1400" dirty="0">
                <a:solidFill>
                  <a:srgbClr val="080577"/>
                </a:solidFill>
                <a:latin typeface="Source Code Pro"/>
              </a:rPr>
              <a:t>      for (int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 &lt; 20;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if (</a:t>
            </a:r>
            <a:r>
              <a:rPr lang="en-US" altLang="zh-CN" sz="1400" dirty="0" err="1">
                <a:solidFill>
                  <a:srgbClr val="080577"/>
                </a:solidFill>
                <a:latin typeface="Source Code Pro"/>
              </a:rPr>
              <a:t>i</a:t>
            </a:r>
            <a:r>
              <a:rPr lang="en-US" altLang="zh-CN" sz="1400" dirty="0">
                <a:solidFill>
                  <a:srgbClr val="080577"/>
                </a:solidFill>
                <a:latin typeface="Source Code Pro"/>
              </a:rPr>
              <a:t> % 2 == 0) {</a:t>
            </a:r>
          </a:p>
          <a:p>
            <a:pPr>
              <a:lnSpc>
                <a:spcPts val="1800"/>
              </a:lnSpc>
            </a:pPr>
            <a:r>
              <a:rPr lang="en-US" altLang="zh-CN" sz="1400" dirty="0">
                <a:solidFill>
                  <a:srgbClr val="080577"/>
                </a:solidFill>
                <a:latin typeface="Source Code Pro"/>
              </a:rPr>
              <a:t>            try{</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a:t>
            </a:r>
          </a:p>
          <a:p>
            <a:pPr>
              <a:lnSpc>
                <a:spcPts val="1800"/>
              </a:lnSpc>
            </a:pPr>
            <a:r>
              <a:rPr lang="en-US" altLang="zh-CN" sz="1400" dirty="0">
                <a:solidFill>
                  <a:srgbClr val="080577"/>
                </a:solidFill>
                <a:latin typeface="Source Code Pro"/>
              </a:rPr>
              <a:t>            } catch (</a:t>
            </a:r>
            <a:r>
              <a:rPr lang="en-US" altLang="zh-CN" sz="1400" dirty="0" err="1">
                <a:solidFill>
                  <a:srgbClr val="080577"/>
                </a:solidFill>
                <a:latin typeface="Source Code Pro"/>
              </a:rPr>
              <a:t>InterruptedException</a:t>
            </a:r>
            <a:r>
              <a:rPr lang="en-US" altLang="zh-CN" sz="1400" dirty="0">
                <a:solidFill>
                  <a:srgbClr val="080577"/>
                </a:solidFill>
                <a:latin typeface="Source Code Pro"/>
              </a:rPr>
              <a:t> e)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 ":"+Thread.currentThread().</a:t>
            </a:r>
            <a:r>
              <a:rPr lang="en-US" altLang="zh-CN" sz="1400" dirty="0" err="1">
                <a:solidFill>
                  <a:srgbClr val="080577"/>
                </a:solidFill>
                <a:latin typeface="Source Code Pro"/>
              </a:rPr>
              <a:t>getPriority</a:t>
            </a:r>
            <a:r>
              <a:rPr lang="en-US" altLang="zh-CN" sz="1400" dirty="0">
                <a:solidFill>
                  <a:srgbClr val="080577"/>
                </a:solidFill>
                <a:latin typeface="Source Code Pro"/>
              </a:rPr>
              <a:t>()+":" +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if(i%4==0){</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("yield()")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Thread.yield</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public </a:t>
            </a:r>
            <a:r>
              <a:rPr lang="en-US" altLang="zh-CN" sz="1400" dirty="0" err="1">
                <a:solidFill>
                  <a:srgbClr val="080577"/>
                </a:solidFill>
                <a:latin typeface="Source Code Pro"/>
              </a:rPr>
              <a:t>HelloThread</a:t>
            </a:r>
            <a:r>
              <a:rPr lang="en-US" altLang="zh-CN" sz="1400" dirty="0">
                <a:solidFill>
                  <a:srgbClr val="080577"/>
                </a:solidFill>
                <a:latin typeface="Source Code Pro"/>
              </a:rPr>
              <a:t>(String name) { super(name); }</a:t>
            </a:r>
          </a:p>
          <a:p>
            <a:pPr>
              <a:lnSpc>
                <a:spcPts val="1800"/>
              </a:lnSpc>
            </a:pPr>
            <a:r>
              <a:rPr lang="en-US" altLang="zh-CN" sz="1400" dirty="0">
                <a:solidFill>
                  <a:srgbClr val="080577"/>
                </a:solidFill>
                <a:latin typeface="Source Code Pro"/>
              </a:rPr>
              <a:t>}</a:t>
            </a:r>
          </a:p>
        </p:txBody>
      </p:sp>
    </p:spTree>
    <p:extLst>
      <p:ext uri="{BB962C8B-B14F-4D97-AF65-F5344CB8AC3E}">
        <p14:creationId xmlns:p14="http://schemas.microsoft.com/office/powerpoint/2010/main" val="305926795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a:t>
            </a:r>
            <a:r>
              <a:rPr lang="en-US" altLang="zh-CN" sz="2800" b="1" dirty="0">
                <a:solidFill>
                  <a:srgbClr val="00417C"/>
                </a:solidFill>
                <a:latin typeface="微软雅黑" panose="020B0503020204020204" pitchFamily="34" charset="-122"/>
                <a:ea typeface="微软雅黑" panose="020B0503020204020204" pitchFamily="34" charset="-122"/>
              </a:rPr>
              <a:t>Thread</a:t>
            </a:r>
            <a:r>
              <a:rPr lang="zh-CN" altLang="en-US" sz="2800" b="1" dirty="0">
                <a:solidFill>
                  <a:srgbClr val="00417C"/>
                </a:solidFill>
                <a:latin typeface="微软雅黑" panose="020B0503020204020204" pitchFamily="34" charset="-122"/>
                <a:ea typeface="微软雅黑" panose="020B0503020204020204" pitchFamily="34" charset="-122"/>
              </a:rPr>
              <a:t>类的常用方法</a:t>
            </a:r>
          </a:p>
        </p:txBody>
      </p:sp>
      <p:pic>
        <p:nvPicPr>
          <p:cNvPr id="3" name="Picture 14" descr="示例">
            <a:extLst>
              <a:ext uri="{FF2B5EF4-FFF2-40B4-BE49-F238E27FC236}">
                <a16:creationId xmlns:a16="http://schemas.microsoft.com/office/drawing/2014/main" id="{07228452-B58D-482C-BC46-B57C2B890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72816"/>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8BE09A7-83FC-4C1B-8579-4490AFADC400}"/>
              </a:ext>
            </a:extLst>
          </p:cNvPr>
          <p:cNvSpPr>
            <a:spLocks noChangeArrowheads="1"/>
          </p:cNvSpPr>
          <p:nvPr/>
        </p:nvSpPr>
        <p:spPr bwMode="auto">
          <a:xfrm>
            <a:off x="1403649" y="1746562"/>
            <a:ext cx="7272808" cy="521083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600"/>
              </a:lnSpc>
            </a:pPr>
            <a:r>
              <a:rPr lang="en-US" altLang="zh-CN" sz="1400" dirty="0">
                <a:solidFill>
                  <a:srgbClr val="080577"/>
                </a:solidFill>
                <a:latin typeface="Source Code Pro"/>
              </a:rPr>
              <a:t>public class ThreadDemo4 {</a:t>
            </a:r>
          </a:p>
          <a:p>
            <a:pPr>
              <a:lnSpc>
                <a:spcPts val="16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HelloThread</a:t>
            </a:r>
            <a:r>
              <a:rPr lang="en-US" altLang="zh-CN" sz="1400" dirty="0">
                <a:solidFill>
                  <a:srgbClr val="080577"/>
                </a:solidFill>
                <a:latin typeface="Source Code Pro"/>
              </a:rPr>
              <a:t> h1 = new </a:t>
            </a:r>
            <a:r>
              <a:rPr lang="en-US" altLang="zh-CN" sz="1400" dirty="0" err="1">
                <a:solidFill>
                  <a:srgbClr val="080577"/>
                </a:solidFill>
                <a:latin typeface="Source Code Pro"/>
              </a:rPr>
              <a:t>HelloThread</a:t>
            </a:r>
            <a:r>
              <a:rPr lang="en-US" altLang="zh-CN" sz="1400" dirty="0">
                <a:solidFill>
                  <a:srgbClr val="080577"/>
                </a:solidFill>
                <a:latin typeface="Source Code Pro"/>
              </a:rPr>
              <a:t>("Thread:1");</a:t>
            </a:r>
          </a:p>
          <a:p>
            <a:pPr>
              <a:lnSpc>
                <a:spcPts val="1600"/>
              </a:lnSpc>
            </a:pPr>
            <a:r>
              <a:rPr lang="en-US" altLang="zh-CN" sz="1400" dirty="0">
                <a:solidFill>
                  <a:srgbClr val="080577"/>
                </a:solidFill>
                <a:latin typeface="Source Code Pro"/>
              </a:rPr>
              <a:t>      h1.setName("Thread_1");</a:t>
            </a:r>
          </a:p>
          <a:p>
            <a:pPr>
              <a:lnSpc>
                <a:spcPts val="1600"/>
              </a:lnSpc>
            </a:pPr>
            <a:r>
              <a:rPr lang="en-US" altLang="zh-CN" sz="1400" dirty="0">
                <a:solidFill>
                  <a:srgbClr val="080577"/>
                </a:solidFill>
                <a:latin typeface="Source Code Pro"/>
              </a:rPr>
              <a:t>      h1.setPriority(</a:t>
            </a:r>
            <a:r>
              <a:rPr lang="en-US" altLang="zh-CN" sz="1400" dirty="0" err="1">
                <a:solidFill>
                  <a:srgbClr val="080577"/>
                </a:solidFill>
                <a:latin typeface="Source Code Pro"/>
              </a:rPr>
              <a:t>Thread.MAX_PRIORITY</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h1.start();</a:t>
            </a:r>
          </a:p>
          <a:p>
            <a:pPr>
              <a:lnSpc>
                <a:spcPts val="1600"/>
              </a:lnSpc>
            </a:pPr>
            <a:r>
              <a:rPr lang="en-US" altLang="zh-CN" sz="1400" dirty="0">
                <a:solidFill>
                  <a:srgbClr val="080577"/>
                </a:solidFill>
                <a:latin typeface="Source Code Pro"/>
              </a:rPr>
              <a:t>      Thread.currentThread().</a:t>
            </a:r>
            <a:r>
              <a:rPr lang="en-US" altLang="zh-CN" sz="1400" dirty="0" err="1">
                <a:solidFill>
                  <a:srgbClr val="080577"/>
                </a:solidFill>
                <a:latin typeface="Source Code Pro"/>
              </a:rPr>
              <a:t>setName</a:t>
            </a:r>
            <a:r>
              <a:rPr lang="en-US" altLang="zh-CN" sz="1400" dirty="0">
                <a:solidFill>
                  <a:srgbClr val="080577"/>
                </a:solidFill>
                <a:latin typeface="Source Code Pro"/>
              </a:rPr>
              <a:t>("</a:t>
            </a:r>
            <a:r>
              <a:rPr lang="en-US" altLang="zh-CN" sz="1400" dirty="0" err="1">
                <a:solidFill>
                  <a:srgbClr val="080577"/>
                </a:solidFill>
                <a:latin typeface="Source Code Pro"/>
              </a:rPr>
              <a:t>MainThread</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Thread.currentThread().</a:t>
            </a:r>
            <a:r>
              <a:rPr lang="en-US" altLang="zh-CN" sz="1400" dirty="0" err="1">
                <a:solidFill>
                  <a:srgbClr val="080577"/>
                </a:solidFill>
                <a:latin typeface="Source Code Pro"/>
              </a:rPr>
              <a:t>setPriority</a:t>
            </a:r>
            <a:r>
              <a:rPr lang="en-US" altLang="zh-CN" sz="1400" dirty="0">
                <a:solidFill>
                  <a:srgbClr val="080577"/>
                </a:solidFill>
                <a:latin typeface="Source Code Pro"/>
              </a:rPr>
              <a:t>(</a:t>
            </a:r>
            <a:r>
              <a:rPr lang="en-US" altLang="zh-CN" sz="1400" dirty="0" err="1">
                <a:solidFill>
                  <a:srgbClr val="080577"/>
                </a:solidFill>
                <a:latin typeface="Source Code Pro"/>
              </a:rPr>
              <a:t>Thread.MIN_PRIORITY</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for (int </a:t>
            </a:r>
            <a:r>
              <a:rPr lang="en-US" altLang="zh-CN" sz="1400" dirty="0" err="1">
                <a:solidFill>
                  <a:srgbClr val="080577"/>
                </a:solidFill>
                <a:latin typeface="Source Code Pro"/>
              </a:rPr>
              <a:t>i</a:t>
            </a:r>
            <a:r>
              <a:rPr lang="en-US" altLang="zh-CN" sz="1400" dirty="0">
                <a:solidFill>
                  <a:srgbClr val="080577"/>
                </a:solidFill>
                <a:latin typeface="Source Code Pro"/>
              </a:rPr>
              <a:t> = 0; </a:t>
            </a:r>
            <a:r>
              <a:rPr lang="en-US" altLang="zh-CN" sz="1400" dirty="0" err="1">
                <a:solidFill>
                  <a:srgbClr val="080577"/>
                </a:solidFill>
                <a:latin typeface="Source Code Pro"/>
              </a:rPr>
              <a:t>i</a:t>
            </a:r>
            <a:r>
              <a:rPr lang="en-US" altLang="zh-CN" sz="1400" dirty="0">
                <a:solidFill>
                  <a:srgbClr val="080577"/>
                </a:solidFill>
                <a:latin typeface="Source Code Pro"/>
              </a:rPr>
              <a:t> &lt; 20;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if (</a:t>
            </a:r>
            <a:r>
              <a:rPr lang="en-US" altLang="zh-CN" sz="1400" dirty="0" err="1">
                <a:solidFill>
                  <a:srgbClr val="080577"/>
                </a:solidFill>
                <a:latin typeface="Source Code Pro"/>
              </a:rPr>
              <a:t>i</a:t>
            </a:r>
            <a:r>
              <a:rPr lang="en-US" altLang="zh-CN" sz="1400" dirty="0">
                <a:solidFill>
                  <a:srgbClr val="080577"/>
                </a:solidFill>
                <a:latin typeface="Source Code Pro"/>
              </a:rPr>
              <a:t> % 2 == 0)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 +Thread.currentThread().</a:t>
            </a:r>
            <a:r>
              <a:rPr lang="en-US" altLang="zh-CN" sz="1400" dirty="0" err="1">
                <a:solidFill>
                  <a:srgbClr val="080577"/>
                </a:solidFill>
                <a:latin typeface="Source Code Pro"/>
              </a:rPr>
              <a:t>getPriority</a:t>
            </a:r>
            <a:r>
              <a:rPr lang="en-US" altLang="zh-CN" sz="1400" dirty="0">
                <a:solidFill>
                  <a:srgbClr val="080577"/>
                </a:solidFill>
                <a:latin typeface="Source Code Pro"/>
              </a:rPr>
              <a:t>()+":"+ </a:t>
            </a:r>
            <a:r>
              <a:rPr lang="en-US" altLang="zh-CN" sz="1400" dirty="0" err="1">
                <a:solidFill>
                  <a:srgbClr val="080577"/>
                </a:solidFill>
                <a:latin typeface="Source Code Pro"/>
              </a:rPr>
              <a:t>i</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if(</a:t>
            </a:r>
            <a:r>
              <a:rPr lang="en-US" altLang="zh-CN" sz="1400" dirty="0" err="1">
                <a:solidFill>
                  <a:srgbClr val="080577"/>
                </a:solidFill>
                <a:latin typeface="Source Code Pro"/>
              </a:rPr>
              <a:t>i</a:t>
            </a:r>
            <a:r>
              <a:rPr lang="en-US" altLang="zh-CN" sz="1400" dirty="0">
                <a:solidFill>
                  <a:srgbClr val="080577"/>
                </a:solidFill>
                <a:latin typeface="Source Code Pro"/>
              </a:rPr>
              <a:t>==4){</a:t>
            </a:r>
          </a:p>
          <a:p>
            <a:pPr>
              <a:lnSpc>
                <a:spcPts val="1600"/>
              </a:lnSpc>
            </a:pPr>
            <a:r>
              <a:rPr lang="en-US" altLang="zh-CN" sz="1400" dirty="0">
                <a:solidFill>
                  <a:srgbClr val="080577"/>
                </a:solidFill>
                <a:latin typeface="Source Code Pro"/>
              </a:rPr>
              <a:t>             try{</a:t>
            </a:r>
          </a:p>
          <a:p>
            <a:pPr>
              <a:lnSpc>
                <a:spcPts val="1600"/>
              </a:lnSpc>
            </a:pPr>
            <a:r>
              <a:rPr lang="en-US" altLang="zh-CN" sz="1400" dirty="0">
                <a:solidFill>
                  <a:srgbClr val="080577"/>
                </a:solidFill>
                <a:latin typeface="Source Code Pro"/>
              </a:rPr>
              <a:t>                 h1.join();</a:t>
            </a:r>
          </a:p>
          <a:p>
            <a:pPr>
              <a:lnSpc>
                <a:spcPts val="1600"/>
              </a:lnSpc>
            </a:pPr>
            <a:r>
              <a:rPr lang="en-US" altLang="zh-CN" sz="1400" dirty="0">
                <a:solidFill>
                  <a:srgbClr val="080577"/>
                </a:solidFill>
                <a:latin typeface="Source Code Pro"/>
              </a:rPr>
              <a:t>             } catch (</a:t>
            </a:r>
            <a:r>
              <a:rPr lang="en-US" altLang="zh-CN" sz="1400" dirty="0" err="1">
                <a:solidFill>
                  <a:srgbClr val="080577"/>
                </a:solidFill>
                <a:latin typeface="Source Code Pro"/>
              </a:rPr>
              <a:t>InterruptedException</a:t>
            </a:r>
            <a:r>
              <a:rPr lang="en-US" altLang="zh-CN" sz="1400" dirty="0">
                <a:solidFill>
                  <a:srgbClr val="080577"/>
                </a:solidFill>
                <a:latin typeface="Source Code Pro"/>
              </a:rPr>
              <a:t> e)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(h1.isAlive());</a:t>
            </a:r>
          </a:p>
          <a:p>
            <a:pPr>
              <a:lnSpc>
                <a:spcPts val="1600"/>
              </a:lnSpc>
            </a:pPr>
            <a:r>
              <a:rPr lang="en-US" altLang="zh-CN" sz="1400" dirty="0">
                <a:solidFill>
                  <a:srgbClr val="080577"/>
                </a:solidFill>
                <a:latin typeface="Source Code Pro"/>
              </a:rPr>
              <a:t>   }</a:t>
            </a:r>
          </a:p>
          <a:p>
            <a:pPr>
              <a:lnSpc>
                <a:spcPts val="1600"/>
              </a:lnSpc>
            </a:pPr>
            <a:r>
              <a:rPr lang="en-US" altLang="zh-CN" sz="1400" dirty="0">
                <a:solidFill>
                  <a:srgbClr val="080577"/>
                </a:solidFill>
                <a:latin typeface="Source Code Pro"/>
              </a:rPr>
              <a:t>}</a:t>
            </a:r>
          </a:p>
        </p:txBody>
      </p:sp>
      <p:pic>
        <p:nvPicPr>
          <p:cNvPr id="7" name="图片 6">
            <a:extLst>
              <a:ext uri="{FF2B5EF4-FFF2-40B4-BE49-F238E27FC236}">
                <a16:creationId xmlns:a16="http://schemas.microsoft.com/office/drawing/2014/main" id="{F25CAF49-3EA7-4F65-9F48-30A0709605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898267"/>
            <a:ext cx="3440739" cy="5934333"/>
          </a:xfrm>
          <a:prstGeom prst="rect">
            <a:avLst/>
          </a:prstGeom>
        </p:spPr>
      </p:pic>
      <p:sp>
        <p:nvSpPr>
          <p:cNvPr id="8" name="矩形 7">
            <a:extLst>
              <a:ext uri="{FF2B5EF4-FFF2-40B4-BE49-F238E27FC236}">
                <a16:creationId xmlns:a16="http://schemas.microsoft.com/office/drawing/2014/main" id="{C387ABDD-DAED-4F4E-8415-24ED2EFD2F90}"/>
              </a:ext>
            </a:extLst>
          </p:cNvPr>
          <p:cNvSpPr/>
          <p:nvPr/>
        </p:nvSpPr>
        <p:spPr>
          <a:xfrm>
            <a:off x="3779912" y="2696563"/>
            <a:ext cx="2088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21">
            <a:extLst>
              <a:ext uri="{FF2B5EF4-FFF2-40B4-BE49-F238E27FC236}">
                <a16:creationId xmlns:a16="http://schemas.microsoft.com/office/drawing/2014/main" id="{741DDE62-44F8-46B9-845E-2ADE94E33445}"/>
              </a:ext>
            </a:extLst>
          </p:cNvPr>
          <p:cNvSpPr>
            <a:spLocks noChangeArrowheads="1"/>
          </p:cNvSpPr>
          <p:nvPr/>
        </p:nvSpPr>
        <p:spPr bwMode="auto">
          <a:xfrm>
            <a:off x="6044368" y="2461791"/>
            <a:ext cx="2808312" cy="2587943"/>
          </a:xfrm>
          <a:prstGeom prst="wedgeRoundRectCallout">
            <a:avLst>
              <a:gd name="adj1" fmla="val -57701"/>
              <a:gd name="adj2" fmla="val -36557"/>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2000" b="1" dirty="0">
                <a:solidFill>
                  <a:srgbClr val="FF0000"/>
                </a:solidFill>
                <a:latin typeface="仿宋" panose="02010609060101010101" pitchFamily="49" charset="-122"/>
                <a:ea typeface="仿宋" panose="02010609060101010101" pitchFamily="49" charset="-122"/>
              </a:rPr>
              <a:t>注意：</a:t>
            </a:r>
            <a:endParaRPr lang="en-US" altLang="zh-CN" sz="2000" b="1" dirty="0">
              <a:solidFill>
                <a:srgbClr val="FF0000"/>
              </a:solidFill>
              <a:latin typeface="仿宋" panose="02010609060101010101" pitchFamily="49" charset="-122"/>
              <a:ea typeface="仿宋" panose="02010609060101010101" pitchFamily="49" charset="-122"/>
            </a:endParaRPr>
          </a:p>
          <a:p>
            <a:r>
              <a:rPr lang="zh-CN" altLang="en-US" b="1" dirty="0">
                <a:latin typeface="仿宋" panose="02010609060101010101" pitchFamily="49" charset="-122"/>
                <a:ea typeface="仿宋" panose="02010609060101010101" pitchFamily="49" charset="-122"/>
              </a:rPr>
              <a:t>线程的优先级是一个</a:t>
            </a:r>
            <a:r>
              <a:rPr lang="en-US" altLang="zh-CN" b="1" dirty="0">
                <a:latin typeface="仿宋" panose="02010609060101010101" pitchFamily="49" charset="-122"/>
                <a:ea typeface="仿宋" panose="02010609060101010101" pitchFamily="49" charset="-122"/>
              </a:rPr>
              <a:t>[0,10]</a:t>
            </a:r>
            <a:r>
              <a:rPr lang="zh-CN" altLang="en-US" b="1" dirty="0">
                <a:latin typeface="仿宋" panose="02010609060101010101" pitchFamily="49" charset="-122"/>
                <a:ea typeface="仿宋" panose="02010609060101010101" pitchFamily="49" charset="-122"/>
              </a:rPr>
              <a:t>的整数，其中有三个表示优先级的静态常量：</a:t>
            </a:r>
          </a:p>
          <a:p>
            <a:r>
              <a:rPr lang="en-US" altLang="zh-CN" b="1" dirty="0">
                <a:latin typeface="仿宋" panose="02010609060101010101" pitchFamily="49" charset="-122"/>
                <a:ea typeface="仿宋" panose="02010609060101010101" pitchFamily="49" charset="-122"/>
              </a:rPr>
              <a:t>MIN _PRIORITY</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 </a:t>
            </a:r>
          </a:p>
          <a:p>
            <a:r>
              <a:rPr lang="en-US" altLang="zh-CN" b="1" dirty="0">
                <a:latin typeface="仿宋" panose="02010609060101010101" pitchFamily="49" charset="-122"/>
                <a:ea typeface="仿宋" panose="02010609060101010101" pitchFamily="49" charset="-122"/>
              </a:rPr>
              <a:t>NORM_PRIORITY</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5 </a:t>
            </a:r>
          </a:p>
          <a:p>
            <a:r>
              <a:rPr lang="en-US" altLang="zh-CN" b="1" dirty="0">
                <a:latin typeface="仿宋" panose="02010609060101010101" pitchFamily="49" charset="-122"/>
                <a:ea typeface="仿宋" panose="02010609060101010101" pitchFamily="49" charset="-122"/>
              </a:rPr>
              <a:t>MAX_PRIORITY</a:t>
            </a:r>
            <a:r>
              <a:rPr lang="zh-CN" altLang="en-US"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10 </a:t>
            </a:r>
          </a:p>
        </p:txBody>
      </p:sp>
    </p:spTree>
    <p:extLst>
      <p:ext uri="{BB962C8B-B14F-4D97-AF65-F5344CB8AC3E}">
        <p14:creationId xmlns:p14="http://schemas.microsoft.com/office/powerpoint/2010/main" val="255699945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30645"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三、线程的生命周期</a:t>
            </a:r>
          </a:p>
        </p:txBody>
      </p:sp>
      <p:pic>
        <p:nvPicPr>
          <p:cNvPr id="3" name="Picture 3">
            <a:extLst>
              <a:ext uri="{FF2B5EF4-FFF2-40B4-BE49-F238E27FC236}">
                <a16:creationId xmlns:a16="http://schemas.microsoft.com/office/drawing/2014/main" id="{03CE7CD8-FAFB-4000-AE80-63B683032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2132856"/>
            <a:ext cx="8928992"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57856540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30645"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三、线程的生命周期</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47960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新建状态（</a:t>
            </a:r>
            <a:r>
              <a:rPr lang="en-US" altLang="zh-CN" sz="2400" b="1" dirty="0">
                <a:solidFill>
                  <a:srgbClr val="00417C"/>
                </a:solidFill>
                <a:latin typeface="微软雅黑" panose="020B0503020204020204" pitchFamily="34" charset="-122"/>
                <a:ea typeface="微软雅黑" panose="020B0503020204020204" pitchFamily="34" charset="-122"/>
              </a:rPr>
              <a:t>New</a:t>
            </a:r>
            <a:r>
              <a:rPr lang="zh-CN" altLang="en-US" sz="2400" b="1" dirty="0">
                <a:solidFill>
                  <a:srgbClr val="00417C"/>
                </a:solidFill>
                <a:latin typeface="微软雅黑" panose="020B0503020204020204" pitchFamily="34" charset="-122"/>
                <a:ea typeface="微软雅黑" panose="020B0503020204020204" pitchFamily="34" charset="-122"/>
              </a:rPr>
              <a:t>）</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即创建了一个线程对象后，还没有在其上调用</a:t>
            </a:r>
            <a:r>
              <a:rPr lang="en-US" altLang="zh-CN" sz="2200" dirty="0">
                <a:solidFill>
                  <a:srgbClr val="00417C"/>
                </a:solidFill>
                <a:latin typeface="微软雅黑" panose="020B0503020204020204" pitchFamily="34" charset="-122"/>
                <a:ea typeface="微软雅黑" panose="020B0503020204020204" pitchFamily="34" charset="-122"/>
              </a:rPr>
              <a:t>start()</a:t>
            </a:r>
            <a:r>
              <a:rPr lang="zh-CN" altLang="en-US" sz="2200" dirty="0">
                <a:solidFill>
                  <a:srgbClr val="00417C"/>
                </a:solidFill>
                <a:latin typeface="微软雅黑" panose="020B0503020204020204" pitchFamily="34" charset="-122"/>
                <a:ea typeface="微软雅黑" panose="020B0503020204020204" pitchFamily="34" charset="-122"/>
              </a:rPr>
              <a:t>方法</a:t>
            </a:r>
            <a:r>
              <a:rPr lang="zh-CN" altLang="en-US" sz="2000" dirty="0">
                <a:solidFill>
                  <a:srgbClr val="00417C"/>
                </a:solidFill>
                <a:latin typeface="微软雅黑" panose="020B0503020204020204" pitchFamily="34" charset="-122"/>
                <a:ea typeface="微软雅黑" panose="020B0503020204020204" pitchFamily="34" charset="-122"/>
              </a:rPr>
              <a:t>。</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indent="-342900">
              <a:lnSpc>
                <a:spcPct val="150000"/>
              </a:lnSpc>
              <a:spcAft>
                <a:spcPts val="6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就绪状态（</a:t>
            </a:r>
            <a:r>
              <a:rPr lang="en-US" altLang="zh-CN" sz="2400" b="1" dirty="0">
                <a:solidFill>
                  <a:srgbClr val="00417C"/>
                </a:solidFill>
                <a:latin typeface="微软雅黑" panose="020B0503020204020204" pitchFamily="34" charset="-122"/>
                <a:ea typeface="微软雅黑" panose="020B0503020204020204" pitchFamily="34" charset="-122"/>
              </a:rPr>
              <a:t>Runnable</a:t>
            </a:r>
            <a:r>
              <a:rPr lang="zh-CN" altLang="en-US" sz="2400" b="1" dirty="0">
                <a:solidFill>
                  <a:srgbClr val="00417C"/>
                </a:solidFill>
                <a:latin typeface="微软雅黑" panose="020B0503020204020204" pitchFamily="34" charset="-122"/>
                <a:ea typeface="微软雅黑" panose="020B0503020204020204" pitchFamily="34" charset="-122"/>
              </a:rPr>
              <a:t>）</a:t>
            </a:r>
            <a:endParaRPr lang="en-US" altLang="zh-CN" sz="2400" b="1" dirty="0">
              <a:solidFill>
                <a:srgbClr val="00417C"/>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使用</a:t>
            </a:r>
            <a:r>
              <a:rPr lang="en-US" altLang="zh-CN" sz="2200" dirty="0">
                <a:solidFill>
                  <a:srgbClr val="00417C"/>
                </a:solidFill>
                <a:latin typeface="微软雅黑" panose="020B0503020204020204" pitchFamily="34" charset="-122"/>
                <a:ea typeface="微软雅黑" panose="020B0503020204020204" pitchFamily="34" charset="-122"/>
              </a:rPr>
              <a:t>start()</a:t>
            </a:r>
            <a:r>
              <a:rPr lang="zh-CN" altLang="en-US" sz="2200" dirty="0">
                <a:solidFill>
                  <a:srgbClr val="00417C"/>
                </a:solidFill>
                <a:latin typeface="微软雅黑" panose="020B0503020204020204" pitchFamily="34" charset="-122"/>
                <a:ea typeface="微软雅黑" panose="020B0503020204020204" pitchFamily="34" charset="-122"/>
              </a:rPr>
              <a:t>方法启动一个线程后，系统分配了资源，但调度程序还没有把它选定为运行线程时线程所处的状态。此外，线程从阻塞、等待或睡眠状态回来后，也会返回到可运行状态。</a:t>
            </a:r>
            <a:endParaRPr lang="en-US" altLang="zh-CN"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06212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30645"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三、线程的生命周期</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430508"/>
          </a:xfrm>
          <a:prstGeom prst="rect">
            <a:avLst/>
          </a:prstGeom>
          <a:noFill/>
        </p:spPr>
        <p:txBody>
          <a:bodyPr wrap="square" rtlCol="0">
            <a:spAutoFit/>
          </a:bodyPr>
          <a:lstStyle/>
          <a:p>
            <a:pPr marL="342900" indent="-342900">
              <a:lnSpc>
                <a:spcPts val="32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运行状态（</a:t>
            </a:r>
            <a:r>
              <a:rPr lang="en-US" altLang="zh-CN" sz="2400" b="1" dirty="0">
                <a:solidFill>
                  <a:srgbClr val="00417C"/>
                </a:solidFill>
                <a:latin typeface="微软雅黑" panose="020B0503020204020204" pitchFamily="34" charset="-122"/>
                <a:ea typeface="微软雅黑" panose="020B0503020204020204" pitchFamily="34" charset="-122"/>
              </a:rPr>
              <a:t>Running</a:t>
            </a:r>
            <a:r>
              <a:rPr lang="zh-CN" altLang="en-US" sz="2400" b="1" dirty="0">
                <a:solidFill>
                  <a:srgbClr val="00417C"/>
                </a:solidFill>
                <a:latin typeface="微软雅黑" panose="020B0503020204020204" pitchFamily="34" charset="-122"/>
                <a:ea typeface="微软雅黑" panose="020B0503020204020204" pitchFamily="34" charset="-122"/>
              </a:rPr>
              <a:t>）</a:t>
            </a:r>
            <a:endParaRPr lang="en-US" altLang="zh-CN" sz="2400" b="1"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线程调度程序从可运行池中选择一个线程作为当前线程时线程所处的状态，这也是线程进入运行状态的唯一方式。</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342900">
              <a:lnSpc>
                <a:spcPts val="3200"/>
              </a:lnSpc>
              <a:spcBef>
                <a:spcPts val="1200"/>
              </a:spcBef>
              <a:spcAft>
                <a:spcPts val="6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阻塞状态（</a:t>
            </a:r>
            <a:r>
              <a:rPr lang="en-US" altLang="zh-CN" sz="2400" b="1" dirty="0">
                <a:solidFill>
                  <a:srgbClr val="00417C"/>
                </a:solidFill>
                <a:latin typeface="微软雅黑" panose="020B0503020204020204" pitchFamily="34" charset="-122"/>
                <a:ea typeface="微软雅黑" panose="020B0503020204020204" pitchFamily="34" charset="-122"/>
              </a:rPr>
              <a:t>Blocked</a:t>
            </a:r>
            <a:r>
              <a:rPr lang="zh-CN" altLang="en-US" sz="2400" b="1" dirty="0">
                <a:solidFill>
                  <a:srgbClr val="00417C"/>
                </a:solidFill>
                <a:latin typeface="微软雅黑" panose="020B0503020204020204" pitchFamily="34" charset="-122"/>
                <a:ea typeface="微软雅黑" panose="020B0503020204020204" pitchFamily="34" charset="-122"/>
              </a:rPr>
              <a:t>）</a:t>
            </a:r>
            <a:endParaRPr lang="en-US" altLang="zh-CN" sz="2400" b="1"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线程因某种原因放弃</a:t>
            </a:r>
            <a:r>
              <a:rPr lang="en-US" altLang="zh-CN" sz="2200" dirty="0">
                <a:solidFill>
                  <a:srgbClr val="00417C"/>
                </a:solidFill>
                <a:latin typeface="微软雅黑" panose="020B0503020204020204" pitchFamily="34" charset="-122"/>
                <a:ea typeface="微软雅黑" panose="020B0503020204020204" pitchFamily="34" charset="-122"/>
              </a:rPr>
              <a:t>CPU</a:t>
            </a:r>
            <a:r>
              <a:rPr lang="zh-CN" altLang="en-US" sz="2200" dirty="0">
                <a:solidFill>
                  <a:srgbClr val="00417C"/>
                </a:solidFill>
                <a:latin typeface="微软雅黑" panose="020B0503020204020204" pitchFamily="34" charset="-122"/>
                <a:ea typeface="微软雅黑" panose="020B0503020204020204" pitchFamily="34" charset="-122"/>
              </a:rPr>
              <a:t>使用权，暂停运行。可分</a:t>
            </a:r>
            <a:r>
              <a:rPr lang="en-US" altLang="zh-CN" sz="2200" dirty="0">
                <a:solidFill>
                  <a:srgbClr val="00417C"/>
                </a:solidFill>
                <a:latin typeface="微软雅黑" panose="020B0503020204020204" pitchFamily="34" charset="-122"/>
                <a:ea typeface="微软雅黑" panose="020B0503020204020204" pitchFamily="34" charset="-122"/>
              </a:rPr>
              <a:t>3</a:t>
            </a:r>
            <a:r>
              <a:rPr lang="zh-CN" altLang="en-US" sz="2200" dirty="0">
                <a:solidFill>
                  <a:srgbClr val="00417C"/>
                </a:solidFill>
                <a:latin typeface="微软雅黑" panose="020B0503020204020204" pitchFamily="34" charset="-122"/>
                <a:ea typeface="微软雅黑" panose="020B0503020204020204" pitchFamily="34" charset="-122"/>
              </a:rPr>
              <a:t>种情况：</a:t>
            </a:r>
            <a:endParaRPr lang="en-US" altLang="zh-CN" sz="2200"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dirty="0">
                <a:solidFill>
                  <a:srgbClr val="00417C"/>
                </a:solidFill>
                <a:latin typeface="微软雅黑" panose="020B0503020204020204" pitchFamily="34" charset="-122"/>
                <a:ea typeface="微软雅黑" panose="020B0503020204020204" pitchFamily="34" charset="-122"/>
              </a:rPr>
              <a:t>   （</a:t>
            </a:r>
            <a:r>
              <a:rPr lang="en-US" altLang="zh-CN" dirty="0">
                <a:solidFill>
                  <a:srgbClr val="00417C"/>
                </a:solidFill>
                <a:latin typeface="微软雅黑" panose="020B0503020204020204" pitchFamily="34" charset="-122"/>
                <a:ea typeface="微软雅黑" panose="020B0503020204020204" pitchFamily="34" charset="-122"/>
              </a:rPr>
              <a:t>1</a:t>
            </a:r>
            <a:r>
              <a:rPr lang="zh-CN" altLang="en-US" dirty="0">
                <a:solidFill>
                  <a:srgbClr val="00417C"/>
                </a:solidFill>
                <a:latin typeface="微软雅黑" panose="020B0503020204020204" pitchFamily="34" charset="-122"/>
                <a:ea typeface="微软雅黑" panose="020B0503020204020204" pitchFamily="34" charset="-122"/>
              </a:rPr>
              <a:t>）等待阻塞：运行的线程执行</a:t>
            </a:r>
            <a:r>
              <a:rPr lang="en-US" altLang="zh-CN" dirty="0">
                <a:solidFill>
                  <a:srgbClr val="00417C"/>
                </a:solidFill>
                <a:latin typeface="微软雅黑" panose="020B0503020204020204" pitchFamily="34" charset="-122"/>
                <a:ea typeface="微软雅黑" panose="020B0503020204020204" pitchFamily="34" charset="-122"/>
              </a:rPr>
              <a:t>wait()</a:t>
            </a:r>
            <a:r>
              <a:rPr lang="zh-CN" altLang="en-US" dirty="0">
                <a:solidFill>
                  <a:srgbClr val="00417C"/>
                </a:solidFill>
                <a:latin typeface="微软雅黑" panose="020B0503020204020204" pitchFamily="34" charset="-122"/>
                <a:ea typeface="微软雅黑" panose="020B0503020204020204" pitchFamily="34" charset="-122"/>
              </a:rPr>
              <a:t>方法，该线程放入等待池中。</a:t>
            </a:r>
          </a:p>
          <a:p>
            <a:pPr>
              <a:lnSpc>
                <a:spcPts val="3200"/>
              </a:lnSpc>
              <a:spcAft>
                <a:spcPts val="600"/>
              </a:spcAft>
            </a:pPr>
            <a:r>
              <a:rPr lang="zh-CN" altLang="en-US" dirty="0">
                <a:solidFill>
                  <a:srgbClr val="00417C"/>
                </a:solidFill>
                <a:latin typeface="微软雅黑" panose="020B0503020204020204" pitchFamily="34" charset="-122"/>
                <a:ea typeface="微软雅黑" panose="020B0503020204020204" pitchFamily="34" charset="-122"/>
              </a:rPr>
              <a:t>   （</a:t>
            </a:r>
            <a:r>
              <a:rPr lang="en-US" altLang="zh-CN" dirty="0">
                <a:solidFill>
                  <a:srgbClr val="00417C"/>
                </a:solidFill>
                <a:latin typeface="微软雅黑" panose="020B0503020204020204" pitchFamily="34" charset="-122"/>
                <a:ea typeface="微软雅黑" panose="020B0503020204020204" pitchFamily="34" charset="-122"/>
              </a:rPr>
              <a:t>2</a:t>
            </a:r>
            <a:r>
              <a:rPr lang="zh-CN" altLang="en-US" dirty="0">
                <a:solidFill>
                  <a:srgbClr val="00417C"/>
                </a:solidFill>
                <a:latin typeface="微软雅黑" panose="020B0503020204020204" pitchFamily="34" charset="-122"/>
                <a:ea typeface="微软雅黑" panose="020B0503020204020204" pitchFamily="34" charset="-122"/>
              </a:rPr>
              <a:t>）同步阻塞：运行的线程在获取对象的同步锁时，若该同步锁被别的线程占用，该线程放入锁池中。</a:t>
            </a:r>
          </a:p>
          <a:p>
            <a:pPr>
              <a:lnSpc>
                <a:spcPts val="3200"/>
              </a:lnSpc>
              <a:spcAft>
                <a:spcPts val="600"/>
              </a:spcAft>
            </a:pPr>
            <a:r>
              <a:rPr lang="zh-CN" altLang="en-US" dirty="0">
                <a:solidFill>
                  <a:srgbClr val="00417C"/>
                </a:solidFill>
                <a:latin typeface="微软雅黑" panose="020B0503020204020204" pitchFamily="34" charset="-122"/>
                <a:ea typeface="微软雅黑" panose="020B0503020204020204" pitchFamily="34" charset="-122"/>
              </a:rPr>
              <a:t>   （</a:t>
            </a:r>
            <a:r>
              <a:rPr lang="en-US" altLang="zh-CN" dirty="0">
                <a:solidFill>
                  <a:srgbClr val="00417C"/>
                </a:solidFill>
                <a:latin typeface="微软雅黑" panose="020B0503020204020204" pitchFamily="34" charset="-122"/>
                <a:ea typeface="微软雅黑" panose="020B0503020204020204" pitchFamily="34" charset="-122"/>
              </a:rPr>
              <a:t>3</a:t>
            </a:r>
            <a:r>
              <a:rPr lang="zh-CN" altLang="en-US" dirty="0">
                <a:solidFill>
                  <a:srgbClr val="00417C"/>
                </a:solidFill>
                <a:latin typeface="微软雅黑" panose="020B0503020204020204" pitchFamily="34" charset="-122"/>
                <a:ea typeface="微软雅黑" panose="020B0503020204020204" pitchFamily="34" charset="-122"/>
              </a:rPr>
              <a:t>）其他阻塞：运行线程执行</a:t>
            </a:r>
            <a:r>
              <a:rPr lang="en-US" altLang="zh-CN" dirty="0">
                <a:solidFill>
                  <a:srgbClr val="00417C"/>
                </a:solidFill>
                <a:latin typeface="微软雅黑" panose="020B0503020204020204" pitchFamily="34" charset="-122"/>
                <a:ea typeface="微软雅黑" panose="020B0503020204020204" pitchFamily="34" charset="-122"/>
              </a:rPr>
              <a:t>sleep()</a:t>
            </a:r>
            <a:r>
              <a:rPr lang="zh-CN" altLang="en-US" dirty="0">
                <a:solidFill>
                  <a:srgbClr val="00417C"/>
                </a:solidFill>
                <a:latin typeface="微软雅黑" panose="020B0503020204020204" pitchFamily="34" charset="-122"/>
                <a:ea typeface="微软雅黑" panose="020B0503020204020204" pitchFamily="34" charset="-122"/>
              </a:rPr>
              <a:t>或</a:t>
            </a:r>
            <a:r>
              <a:rPr lang="en-US" altLang="zh-CN" dirty="0">
                <a:solidFill>
                  <a:srgbClr val="00417C"/>
                </a:solidFill>
                <a:latin typeface="微软雅黑" panose="020B0503020204020204" pitchFamily="34" charset="-122"/>
                <a:ea typeface="微软雅黑" panose="020B0503020204020204" pitchFamily="34" charset="-122"/>
              </a:rPr>
              <a:t>join()</a:t>
            </a:r>
            <a:r>
              <a:rPr lang="zh-CN" altLang="en-US" dirty="0">
                <a:solidFill>
                  <a:srgbClr val="00417C"/>
                </a:solidFill>
                <a:latin typeface="微软雅黑" panose="020B0503020204020204" pitchFamily="34" charset="-122"/>
                <a:ea typeface="微软雅黑" panose="020B0503020204020204" pitchFamily="34" charset="-122"/>
              </a:rPr>
              <a:t>方法，该线程置为阻塞状态。</a:t>
            </a:r>
            <a:endParaRPr lang="en-US" altLang="zh-CN"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9907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230645"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13.2</a:t>
            </a:r>
            <a:r>
              <a:rPr lang="zh-CN" altLang="en-US" sz="3600" b="1" dirty="0">
                <a:solidFill>
                  <a:srgbClr val="00417C"/>
                </a:solidFill>
                <a:latin typeface="微软雅黑" pitchFamily="34" charset="-122"/>
                <a:ea typeface="微软雅黑" pitchFamily="34" charset="-122"/>
              </a:rPr>
              <a:t> 多线程的实现</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三、线程的生命周期</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314177"/>
          </a:xfrm>
          <a:prstGeom prst="rect">
            <a:avLst/>
          </a:prstGeom>
          <a:noFill/>
        </p:spPr>
        <p:txBody>
          <a:bodyPr wrap="square" rtlCol="0">
            <a:spAutoFit/>
          </a:bodyPr>
          <a:lstStyle/>
          <a:p>
            <a:pPr marL="342900" indent="-342900">
              <a:lnSpc>
                <a:spcPts val="32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死亡状态（</a:t>
            </a:r>
            <a:r>
              <a:rPr lang="en-US" altLang="zh-CN" sz="2400" b="1" dirty="0">
                <a:solidFill>
                  <a:srgbClr val="00417C"/>
                </a:solidFill>
                <a:latin typeface="微软雅黑" panose="020B0503020204020204" pitchFamily="34" charset="-122"/>
                <a:ea typeface="微软雅黑" panose="020B0503020204020204" pitchFamily="34" charset="-122"/>
              </a:rPr>
              <a:t>Dead</a:t>
            </a:r>
            <a:r>
              <a:rPr lang="zh-CN" altLang="en-US" sz="2400" b="1" dirty="0">
                <a:solidFill>
                  <a:srgbClr val="00417C"/>
                </a:solidFill>
                <a:latin typeface="微软雅黑" panose="020B0503020204020204" pitchFamily="34" charset="-122"/>
                <a:ea typeface="微软雅黑" panose="020B0503020204020204" pitchFamily="34" charset="-122"/>
              </a:rPr>
              <a:t>）</a:t>
            </a:r>
            <a:endParaRPr lang="en-US" altLang="zh-CN" sz="2400" b="1"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线程执行完了或者因异常退出了</a:t>
            </a:r>
            <a:r>
              <a:rPr lang="en-US" altLang="zh-CN" sz="2200" dirty="0">
                <a:solidFill>
                  <a:srgbClr val="00417C"/>
                </a:solidFill>
                <a:latin typeface="微软雅黑" panose="020B0503020204020204" pitchFamily="34" charset="-122"/>
                <a:ea typeface="微软雅黑" panose="020B0503020204020204" pitchFamily="34" charset="-122"/>
              </a:rPr>
              <a:t>run()</a:t>
            </a:r>
            <a:r>
              <a:rPr lang="zh-CN" altLang="en-US" sz="2200" dirty="0">
                <a:solidFill>
                  <a:srgbClr val="00417C"/>
                </a:solidFill>
                <a:latin typeface="微软雅黑" panose="020B0503020204020204" pitchFamily="34" charset="-122"/>
                <a:ea typeface="微软雅黑" panose="020B0503020204020204" pitchFamily="34" charset="-122"/>
              </a:rPr>
              <a:t>方法，该线程结束生命周期。</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ts val="3200"/>
              </a:lnSpc>
              <a:spcAft>
                <a:spcPts val="600"/>
              </a:spcAft>
              <a:buFont typeface="Wingdings" panose="05000000000000000000" pitchFamily="2" charset="2"/>
              <a:buChar char="l"/>
            </a:pPr>
            <a:r>
              <a:rPr lang="en-US" altLang="zh-CN" sz="2200" b="1" dirty="0">
                <a:solidFill>
                  <a:srgbClr val="00417C"/>
                </a:solidFill>
                <a:latin typeface="微软雅黑" panose="020B0503020204020204" pitchFamily="34" charset="-122"/>
                <a:ea typeface="微软雅黑" panose="020B0503020204020204" pitchFamily="34" charset="-122"/>
              </a:rPr>
              <a:t> </a:t>
            </a:r>
            <a:r>
              <a:rPr lang="zh-CN" altLang="en-US" sz="2200" b="1" dirty="0">
                <a:solidFill>
                  <a:srgbClr val="00417C"/>
                </a:solidFill>
                <a:latin typeface="微软雅黑" panose="020B0503020204020204" pitchFamily="34" charset="-122"/>
                <a:ea typeface="微软雅黑" panose="020B0503020204020204" pitchFamily="34" charset="-122"/>
              </a:rPr>
              <a:t>注意：</a:t>
            </a:r>
            <a:endParaRPr lang="en-US" altLang="zh-CN" sz="2200" b="1"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200" dirty="0">
                <a:solidFill>
                  <a:srgbClr val="00417C"/>
                </a:solidFill>
                <a:latin typeface="微软雅黑" panose="020B0503020204020204" pitchFamily="34" charset="-122"/>
                <a:ea typeface="微软雅黑" panose="020B0503020204020204" pitchFamily="34" charset="-122"/>
              </a:rPr>
              <a:t>1</a:t>
            </a:r>
            <a:r>
              <a:rPr lang="zh-CN" altLang="en-US" sz="2200" dirty="0">
                <a:solidFill>
                  <a:srgbClr val="00417C"/>
                </a:solidFill>
                <a:latin typeface="微软雅黑" panose="020B0503020204020204" pitchFamily="34" charset="-122"/>
                <a:ea typeface="微软雅黑" panose="020B0503020204020204" pitchFamily="34" charset="-122"/>
              </a:rPr>
              <a:t>）死亡状态的线程对象有可能仍然存在，只是不再是一个单独执行的线程了；</a:t>
            </a:r>
            <a:endParaRPr lang="en-US" altLang="zh-CN" sz="2200" dirty="0">
              <a:solidFill>
                <a:srgbClr val="00417C"/>
              </a:solidFill>
              <a:latin typeface="微软雅黑" panose="020B0503020204020204" pitchFamily="34" charset="-122"/>
              <a:ea typeface="微软雅黑" panose="020B0503020204020204" pitchFamily="34" charset="-122"/>
            </a:endParaRPr>
          </a:p>
          <a:p>
            <a:pPr>
              <a:lnSpc>
                <a:spcPts val="32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200" dirty="0">
                <a:solidFill>
                  <a:srgbClr val="00417C"/>
                </a:solidFill>
                <a:latin typeface="微软雅黑" panose="020B0503020204020204" pitchFamily="34" charset="-122"/>
                <a:ea typeface="微软雅黑" panose="020B0503020204020204" pitchFamily="34" charset="-122"/>
              </a:rPr>
              <a:t>2</a:t>
            </a:r>
            <a:r>
              <a:rPr lang="zh-CN" altLang="en-US" sz="2200" dirty="0">
                <a:solidFill>
                  <a:srgbClr val="00417C"/>
                </a:solidFill>
                <a:latin typeface="微软雅黑" panose="020B0503020204020204" pitchFamily="34" charset="-122"/>
                <a:ea typeface="微软雅黑" panose="020B0503020204020204" pitchFamily="34" charset="-122"/>
              </a:rPr>
              <a:t>）线程一旦死亡，就不能再通过</a:t>
            </a:r>
            <a:r>
              <a:rPr lang="en-US" altLang="zh-CN" sz="2200" dirty="0">
                <a:solidFill>
                  <a:srgbClr val="00417C"/>
                </a:solidFill>
                <a:latin typeface="微软雅黑" panose="020B0503020204020204" pitchFamily="34" charset="-122"/>
                <a:ea typeface="微软雅黑" panose="020B0503020204020204" pitchFamily="34" charset="-122"/>
              </a:rPr>
              <a:t>start()</a:t>
            </a:r>
            <a:r>
              <a:rPr lang="zh-CN" altLang="en-US" sz="2200" dirty="0">
                <a:solidFill>
                  <a:srgbClr val="00417C"/>
                </a:solidFill>
                <a:latin typeface="微软雅黑" panose="020B0503020204020204" pitchFamily="34" charset="-122"/>
                <a:ea typeface="微软雅黑" panose="020B0503020204020204" pitchFamily="34" charset="-122"/>
              </a:rPr>
              <a:t>方法复生。 </a:t>
            </a:r>
            <a:endParaRPr lang="en-US" altLang="zh-CN"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570010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一、多线程的同步问题</a:t>
            </a:r>
          </a:p>
        </p:txBody>
      </p:sp>
      <p:pic>
        <p:nvPicPr>
          <p:cNvPr id="3" name="Picture 14" descr="问题">
            <a:extLst>
              <a:ext uri="{FF2B5EF4-FFF2-40B4-BE49-F238E27FC236}">
                <a16:creationId xmlns:a16="http://schemas.microsoft.com/office/drawing/2014/main" id="{40262D0D-B553-42F6-8602-43EBDB806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3" y="1900828"/>
            <a:ext cx="863216"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2CFF52A1-A8DD-4530-9020-24F831501A19}"/>
              </a:ext>
            </a:extLst>
          </p:cNvPr>
          <p:cNvSpPr>
            <a:spLocks noChangeArrowheads="1"/>
          </p:cNvSpPr>
          <p:nvPr/>
        </p:nvSpPr>
        <p:spPr bwMode="auto">
          <a:xfrm>
            <a:off x="1043607" y="2013171"/>
            <a:ext cx="7919999" cy="51021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利用多线程模拟 </a:t>
            </a:r>
            <a:r>
              <a:rPr lang="en-US" altLang="zh-CN" sz="2000" dirty="0">
                <a:solidFill>
                  <a:srgbClr val="00417C"/>
                </a:solidFill>
                <a:latin typeface="微软雅黑" panose="020B0503020204020204" pitchFamily="34" charset="-122"/>
                <a:ea typeface="微软雅黑" panose="020B0503020204020204" pitchFamily="34" charset="-122"/>
              </a:rPr>
              <a:t>3 </a:t>
            </a:r>
            <a:r>
              <a:rPr lang="zh-CN" altLang="en-US" sz="2000" dirty="0">
                <a:solidFill>
                  <a:srgbClr val="00417C"/>
                </a:solidFill>
                <a:latin typeface="微软雅黑" panose="020B0503020204020204" pitchFamily="34" charset="-122"/>
                <a:ea typeface="微软雅黑" panose="020B0503020204020204" pitchFamily="34" charset="-122"/>
              </a:rPr>
              <a:t>个售票窗口卖票的过程。</a:t>
            </a:r>
          </a:p>
        </p:txBody>
      </p:sp>
      <p:pic>
        <p:nvPicPr>
          <p:cNvPr id="5" name="Picture 14" descr="示例">
            <a:extLst>
              <a:ext uri="{FF2B5EF4-FFF2-40B4-BE49-F238E27FC236}">
                <a16:creationId xmlns:a16="http://schemas.microsoft.com/office/drawing/2014/main" id="{D7F0336A-89A9-4EBE-8744-3A6D93331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92" y="2708920"/>
            <a:ext cx="86321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6BD9A611-8DED-4CB0-8F56-4141BC9CBC8A}"/>
              </a:ext>
            </a:extLst>
          </p:cNvPr>
          <p:cNvSpPr>
            <a:spLocks noChangeArrowheads="1"/>
          </p:cNvSpPr>
          <p:nvPr/>
        </p:nvSpPr>
        <p:spPr bwMode="auto">
          <a:xfrm>
            <a:off x="1043608" y="2708920"/>
            <a:ext cx="8064000" cy="4104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400" dirty="0">
                <a:solidFill>
                  <a:srgbClr val="080577"/>
                </a:solidFill>
                <a:latin typeface="Source Code Pro"/>
              </a:rPr>
              <a:t>class </a:t>
            </a:r>
            <a:r>
              <a:rPr lang="en-US" altLang="zh-CN" sz="1400" dirty="0" err="1">
                <a:solidFill>
                  <a:srgbClr val="080577"/>
                </a:solidFill>
                <a:latin typeface="Source Code Pro"/>
              </a:rPr>
              <a:t>TicketSellRunnable</a:t>
            </a:r>
            <a:r>
              <a:rPr lang="en-US" altLang="zh-CN" sz="1400" dirty="0">
                <a:solidFill>
                  <a:srgbClr val="080577"/>
                </a:solidFill>
                <a:latin typeface="Source Code Pro"/>
              </a:rPr>
              <a:t> implements Runnable{ </a:t>
            </a:r>
          </a:p>
          <a:p>
            <a:pPr>
              <a:lnSpc>
                <a:spcPts val="1900"/>
              </a:lnSpc>
            </a:pPr>
            <a:r>
              <a:rPr lang="en-US" altLang="zh-CN" sz="1400" dirty="0">
                <a:solidFill>
                  <a:srgbClr val="080577"/>
                </a:solidFill>
                <a:latin typeface="Source Code Pro"/>
              </a:rPr>
              <a:t>    private int num = 10;     </a:t>
            </a:r>
          </a:p>
          <a:p>
            <a:pPr>
              <a:lnSpc>
                <a:spcPts val="1900"/>
              </a:lnSpc>
            </a:pPr>
            <a:r>
              <a:rPr lang="en-US" altLang="zh-CN" sz="1400" dirty="0">
                <a:solidFill>
                  <a:srgbClr val="080577"/>
                </a:solidFill>
                <a:latin typeface="Source Code Pro"/>
              </a:rPr>
              <a:t>    public void run() {</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if(num &gt; 0){</a:t>
            </a:r>
          </a:p>
          <a:p>
            <a:pPr>
              <a:lnSpc>
                <a:spcPts val="1900"/>
              </a:lnSpc>
            </a:pPr>
            <a:r>
              <a:rPr lang="en-US" altLang="zh-CN" sz="1400" dirty="0">
                <a:solidFill>
                  <a:srgbClr val="080577"/>
                </a:solidFill>
                <a:latin typeface="Source Code Pro"/>
              </a:rPr>
              <a:t>             try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 //time consumption of selling a ticket</a:t>
            </a:r>
          </a:p>
          <a:p>
            <a:pPr>
              <a:lnSpc>
                <a:spcPts val="1900"/>
              </a:lnSpc>
            </a:pPr>
            <a:r>
              <a:rPr lang="en-US" altLang="zh-CN" sz="1400" dirty="0">
                <a:solidFill>
                  <a:srgbClr val="080577"/>
                </a:solidFill>
                <a:latin typeface="Source Code Pro"/>
              </a:rPr>
              <a:t>             } catch (</a:t>
            </a:r>
            <a:r>
              <a:rPr lang="en-US" altLang="zh-CN" sz="1400" dirty="0" err="1">
                <a:solidFill>
                  <a:srgbClr val="080577"/>
                </a:solidFill>
                <a:latin typeface="Source Code Pro"/>
              </a:rPr>
              <a:t>InterruptedException</a:t>
            </a:r>
            <a:r>
              <a:rPr lang="en-US" altLang="zh-CN" sz="1400" dirty="0">
                <a:solidFill>
                  <a:srgbClr val="080577"/>
                </a:solidFill>
                <a:latin typeface="Source Code Pro"/>
              </a:rPr>
              <a:t> e)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 sells one ticket, "+(--num)+" left.");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 </a:t>
            </a:r>
          </a:p>
          <a:p>
            <a:pPr>
              <a:lnSpc>
                <a:spcPts val="1900"/>
              </a:lnSpc>
            </a:pPr>
            <a:r>
              <a:rPr lang="en-US" altLang="zh-CN" sz="1400" dirty="0">
                <a:solidFill>
                  <a:srgbClr val="080577"/>
                </a:solidFill>
                <a:latin typeface="Source Code Pro"/>
              </a:rPr>
              <a:t>}</a:t>
            </a:r>
          </a:p>
        </p:txBody>
      </p:sp>
    </p:spTree>
    <p:extLst>
      <p:ext uri="{BB962C8B-B14F-4D97-AF65-F5344CB8AC3E}">
        <p14:creationId xmlns:p14="http://schemas.microsoft.com/office/powerpoint/2010/main" val="3382342326"/>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一、多线程的同步问题</a:t>
            </a:r>
          </a:p>
        </p:txBody>
      </p:sp>
      <p:pic>
        <p:nvPicPr>
          <p:cNvPr id="3" name="Picture 14" descr="问题">
            <a:extLst>
              <a:ext uri="{FF2B5EF4-FFF2-40B4-BE49-F238E27FC236}">
                <a16:creationId xmlns:a16="http://schemas.microsoft.com/office/drawing/2014/main" id="{40262D0D-B553-42F6-8602-43EBDB806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3" y="1900828"/>
            <a:ext cx="863216"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2CFF52A1-A8DD-4530-9020-24F831501A19}"/>
              </a:ext>
            </a:extLst>
          </p:cNvPr>
          <p:cNvSpPr>
            <a:spLocks noChangeArrowheads="1"/>
          </p:cNvSpPr>
          <p:nvPr/>
        </p:nvSpPr>
        <p:spPr bwMode="auto">
          <a:xfrm>
            <a:off x="1043607" y="2013171"/>
            <a:ext cx="7919999" cy="51021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利用多线程模拟 </a:t>
            </a:r>
            <a:r>
              <a:rPr lang="en-US" altLang="zh-CN" sz="2000" dirty="0">
                <a:solidFill>
                  <a:srgbClr val="00417C"/>
                </a:solidFill>
                <a:latin typeface="微软雅黑" panose="020B0503020204020204" pitchFamily="34" charset="-122"/>
                <a:ea typeface="微软雅黑" panose="020B0503020204020204" pitchFamily="34" charset="-122"/>
              </a:rPr>
              <a:t>3 </a:t>
            </a:r>
            <a:r>
              <a:rPr lang="zh-CN" altLang="en-US" sz="2000" dirty="0">
                <a:solidFill>
                  <a:srgbClr val="00417C"/>
                </a:solidFill>
                <a:latin typeface="微软雅黑" panose="020B0503020204020204" pitchFamily="34" charset="-122"/>
                <a:ea typeface="微软雅黑" panose="020B0503020204020204" pitchFamily="34" charset="-122"/>
              </a:rPr>
              <a:t>个售票窗口卖票的过程。</a:t>
            </a:r>
          </a:p>
        </p:txBody>
      </p:sp>
      <p:pic>
        <p:nvPicPr>
          <p:cNvPr id="5" name="Picture 14" descr="示例">
            <a:extLst>
              <a:ext uri="{FF2B5EF4-FFF2-40B4-BE49-F238E27FC236}">
                <a16:creationId xmlns:a16="http://schemas.microsoft.com/office/drawing/2014/main" id="{D7F0336A-89A9-4EBE-8744-3A6D93331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92" y="2740025"/>
            <a:ext cx="86321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6BD9A611-8DED-4CB0-8F56-4141BC9CBC8A}"/>
              </a:ext>
            </a:extLst>
          </p:cNvPr>
          <p:cNvSpPr>
            <a:spLocks noChangeArrowheads="1"/>
          </p:cNvSpPr>
          <p:nvPr/>
        </p:nvSpPr>
        <p:spPr bwMode="auto">
          <a:xfrm>
            <a:off x="1043608" y="2791185"/>
            <a:ext cx="7920000" cy="3713782"/>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100"/>
              </a:lnSpc>
            </a:pPr>
            <a:r>
              <a:rPr lang="en-US" altLang="zh-CN" sz="1500" dirty="0">
                <a:solidFill>
                  <a:srgbClr val="080577"/>
                </a:solidFill>
                <a:latin typeface="Source Code Pro"/>
              </a:rPr>
              <a:t>public class </a:t>
            </a:r>
            <a:r>
              <a:rPr lang="en-US" altLang="zh-CN" sz="1500" dirty="0" err="1">
                <a:solidFill>
                  <a:srgbClr val="080577"/>
                </a:solidFill>
                <a:latin typeface="Source Code Pro"/>
              </a:rPr>
              <a:t>TicketSellDemo</a:t>
            </a:r>
            <a:r>
              <a:rPr lang="en-US" altLang="zh-CN" sz="1500" dirty="0">
                <a:solidFill>
                  <a:srgbClr val="080577"/>
                </a:solidFill>
                <a:latin typeface="Source Code Pro"/>
              </a:rPr>
              <a:t> {</a:t>
            </a:r>
          </a:p>
          <a:p>
            <a:pPr>
              <a:lnSpc>
                <a:spcPts val="2100"/>
              </a:lnSpc>
            </a:pPr>
            <a:r>
              <a:rPr lang="en-US" altLang="zh-CN" sz="1500" dirty="0">
                <a:solidFill>
                  <a:srgbClr val="080577"/>
                </a:solidFill>
                <a:latin typeface="Source Code Pro"/>
              </a:rPr>
              <a:t>    public static void main(String[] </a:t>
            </a:r>
            <a:r>
              <a:rPr lang="en-US" altLang="zh-CN" sz="1500" dirty="0" err="1">
                <a:solidFill>
                  <a:srgbClr val="080577"/>
                </a:solidFill>
                <a:latin typeface="Source Code Pro"/>
              </a:rPr>
              <a:t>args</a:t>
            </a:r>
            <a:r>
              <a:rPr lang="en-US" altLang="zh-CN" sz="1500" dirty="0">
                <a:solidFill>
                  <a:srgbClr val="080577"/>
                </a:solidFill>
                <a:latin typeface="Source Code Pro"/>
              </a:rPr>
              <a:t>) {</a:t>
            </a:r>
          </a:p>
          <a:p>
            <a:pPr>
              <a:lnSpc>
                <a:spcPts val="2100"/>
              </a:lnSpc>
            </a:pPr>
            <a:r>
              <a:rPr lang="en-US" altLang="zh-CN" sz="1500" dirty="0">
                <a:solidFill>
                  <a:srgbClr val="080577"/>
                </a:solidFill>
                <a:latin typeface="Source Code Pro"/>
              </a:rPr>
              <a:t>        </a:t>
            </a:r>
            <a:r>
              <a:rPr lang="en-US" altLang="zh-CN" sz="1500" dirty="0" err="1">
                <a:solidFill>
                  <a:srgbClr val="080577"/>
                </a:solidFill>
                <a:latin typeface="Source Code Pro"/>
              </a:rPr>
              <a:t>TicketSellRunnable</a:t>
            </a:r>
            <a:r>
              <a:rPr lang="en-US" altLang="zh-CN" sz="1500" dirty="0">
                <a:solidFill>
                  <a:srgbClr val="080577"/>
                </a:solidFill>
                <a:latin typeface="Source Code Pro"/>
              </a:rPr>
              <a:t> t = new </a:t>
            </a:r>
            <a:r>
              <a:rPr lang="en-US" altLang="zh-CN" sz="1500" dirty="0" err="1">
                <a:solidFill>
                  <a:srgbClr val="080577"/>
                </a:solidFill>
                <a:latin typeface="Source Code Pro"/>
              </a:rPr>
              <a:t>TicketSellRunnable</a:t>
            </a:r>
            <a:r>
              <a:rPr lang="en-US" altLang="zh-CN" sz="1500" dirty="0">
                <a:solidFill>
                  <a:srgbClr val="080577"/>
                </a:solidFill>
                <a:latin typeface="Source Code Pro"/>
              </a:rPr>
              <a:t>();</a:t>
            </a:r>
          </a:p>
          <a:p>
            <a:pPr>
              <a:lnSpc>
                <a:spcPts val="2100"/>
              </a:lnSpc>
            </a:pPr>
            <a:r>
              <a:rPr lang="en-US" altLang="zh-CN" sz="1500" dirty="0">
                <a:solidFill>
                  <a:srgbClr val="080577"/>
                </a:solidFill>
                <a:latin typeface="Source Code Pro"/>
              </a:rPr>
              <a:t>         </a:t>
            </a:r>
          </a:p>
          <a:p>
            <a:pPr>
              <a:lnSpc>
                <a:spcPts val="2100"/>
              </a:lnSpc>
            </a:pPr>
            <a:r>
              <a:rPr lang="en-US" altLang="zh-CN" sz="1500" dirty="0">
                <a:solidFill>
                  <a:srgbClr val="080577"/>
                </a:solidFill>
                <a:latin typeface="Source Code Pro"/>
              </a:rPr>
              <a:t>        Thread t1 = new Thread(</a:t>
            </a:r>
            <a:r>
              <a:rPr lang="en-US" altLang="zh-CN" sz="1500" dirty="0" err="1">
                <a:solidFill>
                  <a:srgbClr val="080577"/>
                </a:solidFill>
                <a:latin typeface="Source Code Pro"/>
              </a:rPr>
              <a:t>t,"Window</a:t>
            </a:r>
            <a:r>
              <a:rPr lang="en-US" altLang="zh-CN" sz="1500" dirty="0">
                <a:solidFill>
                  <a:srgbClr val="080577"/>
                </a:solidFill>
                <a:latin typeface="Source Code Pro"/>
              </a:rPr>
              <a:t> A");</a:t>
            </a:r>
          </a:p>
          <a:p>
            <a:pPr>
              <a:lnSpc>
                <a:spcPts val="2100"/>
              </a:lnSpc>
            </a:pPr>
            <a:r>
              <a:rPr lang="en-US" altLang="zh-CN" sz="1500" dirty="0">
                <a:solidFill>
                  <a:srgbClr val="080577"/>
                </a:solidFill>
                <a:latin typeface="Source Code Pro"/>
              </a:rPr>
              <a:t>        Thread t2 = new Thread(</a:t>
            </a:r>
            <a:r>
              <a:rPr lang="en-US" altLang="zh-CN" sz="1500" dirty="0" err="1">
                <a:solidFill>
                  <a:srgbClr val="080577"/>
                </a:solidFill>
                <a:latin typeface="Source Code Pro"/>
              </a:rPr>
              <a:t>t,"Window</a:t>
            </a:r>
            <a:r>
              <a:rPr lang="en-US" altLang="zh-CN" sz="1500" dirty="0">
                <a:solidFill>
                  <a:srgbClr val="080577"/>
                </a:solidFill>
                <a:latin typeface="Source Code Pro"/>
              </a:rPr>
              <a:t> B");</a:t>
            </a:r>
          </a:p>
          <a:p>
            <a:pPr>
              <a:lnSpc>
                <a:spcPts val="2100"/>
              </a:lnSpc>
            </a:pPr>
            <a:r>
              <a:rPr lang="en-US" altLang="zh-CN" sz="1500" dirty="0">
                <a:solidFill>
                  <a:srgbClr val="080577"/>
                </a:solidFill>
                <a:latin typeface="Source Code Pro"/>
              </a:rPr>
              <a:t>        Thread t3 = new Thread(</a:t>
            </a:r>
            <a:r>
              <a:rPr lang="en-US" altLang="zh-CN" sz="1500" dirty="0" err="1">
                <a:solidFill>
                  <a:srgbClr val="080577"/>
                </a:solidFill>
                <a:latin typeface="Source Code Pro"/>
              </a:rPr>
              <a:t>t,"Window</a:t>
            </a:r>
            <a:r>
              <a:rPr lang="en-US" altLang="zh-CN" sz="1500" dirty="0">
                <a:solidFill>
                  <a:srgbClr val="080577"/>
                </a:solidFill>
                <a:latin typeface="Source Code Pro"/>
              </a:rPr>
              <a:t> C");</a:t>
            </a:r>
          </a:p>
          <a:p>
            <a:pPr>
              <a:lnSpc>
                <a:spcPts val="2100"/>
              </a:lnSpc>
            </a:pPr>
            <a:r>
              <a:rPr lang="en-US" altLang="zh-CN" sz="1500" dirty="0">
                <a:solidFill>
                  <a:srgbClr val="080577"/>
                </a:solidFill>
                <a:latin typeface="Source Code Pro"/>
              </a:rPr>
              <a:t>         </a:t>
            </a:r>
          </a:p>
          <a:p>
            <a:pPr>
              <a:lnSpc>
                <a:spcPts val="2100"/>
              </a:lnSpc>
            </a:pPr>
            <a:r>
              <a:rPr lang="en-US" altLang="zh-CN" sz="1500" dirty="0">
                <a:solidFill>
                  <a:srgbClr val="080577"/>
                </a:solidFill>
                <a:latin typeface="Source Code Pro"/>
              </a:rPr>
              <a:t>        t1.start();</a:t>
            </a:r>
          </a:p>
          <a:p>
            <a:pPr>
              <a:lnSpc>
                <a:spcPts val="2100"/>
              </a:lnSpc>
            </a:pPr>
            <a:r>
              <a:rPr lang="en-US" altLang="zh-CN" sz="1500" dirty="0">
                <a:solidFill>
                  <a:srgbClr val="080577"/>
                </a:solidFill>
                <a:latin typeface="Source Code Pro"/>
              </a:rPr>
              <a:t>        t2.start();</a:t>
            </a:r>
          </a:p>
          <a:p>
            <a:pPr>
              <a:lnSpc>
                <a:spcPts val="2100"/>
              </a:lnSpc>
            </a:pPr>
            <a:r>
              <a:rPr lang="en-US" altLang="zh-CN" sz="1500" dirty="0">
                <a:solidFill>
                  <a:srgbClr val="080577"/>
                </a:solidFill>
                <a:latin typeface="Source Code Pro"/>
              </a:rPr>
              <a:t>        t3.start();</a:t>
            </a:r>
          </a:p>
          <a:p>
            <a:pPr>
              <a:lnSpc>
                <a:spcPts val="2100"/>
              </a:lnSpc>
            </a:pPr>
            <a:r>
              <a:rPr lang="en-US" altLang="zh-CN" sz="1500" dirty="0">
                <a:solidFill>
                  <a:srgbClr val="080577"/>
                </a:solidFill>
                <a:latin typeface="Source Code Pro"/>
              </a:rPr>
              <a:t>    } </a:t>
            </a:r>
          </a:p>
          <a:p>
            <a:pPr>
              <a:lnSpc>
                <a:spcPts val="2100"/>
              </a:lnSpc>
            </a:pPr>
            <a:r>
              <a:rPr lang="en-US" altLang="zh-CN" sz="1500" dirty="0">
                <a:solidFill>
                  <a:srgbClr val="080577"/>
                </a:solidFill>
                <a:latin typeface="Source Code Pro"/>
              </a:rPr>
              <a:t>}</a:t>
            </a:r>
          </a:p>
        </p:txBody>
      </p:sp>
      <p:pic>
        <p:nvPicPr>
          <p:cNvPr id="9" name="图片 8">
            <a:extLst>
              <a:ext uri="{FF2B5EF4-FFF2-40B4-BE49-F238E27FC236}">
                <a16:creationId xmlns:a16="http://schemas.microsoft.com/office/drawing/2014/main" id="{DF925008-8230-4803-A768-42F8915C1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2578" y="3972876"/>
            <a:ext cx="4251031" cy="2799894"/>
          </a:xfrm>
          <a:prstGeom prst="rect">
            <a:avLst/>
          </a:prstGeom>
        </p:spPr>
      </p:pic>
      <p:sp>
        <p:nvSpPr>
          <p:cNvPr id="11" name="椭圆 10">
            <a:extLst>
              <a:ext uri="{FF2B5EF4-FFF2-40B4-BE49-F238E27FC236}">
                <a16:creationId xmlns:a16="http://schemas.microsoft.com/office/drawing/2014/main" id="{FF9EEFCA-11A7-4BF7-8AF9-1430A34490D3}"/>
              </a:ext>
            </a:extLst>
          </p:cNvPr>
          <p:cNvSpPr/>
          <p:nvPr/>
        </p:nvSpPr>
        <p:spPr>
          <a:xfrm>
            <a:off x="7524328" y="5805264"/>
            <a:ext cx="1152128" cy="901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思想气泡: 云 17">
            <a:extLst>
              <a:ext uri="{FF2B5EF4-FFF2-40B4-BE49-F238E27FC236}">
                <a16:creationId xmlns:a16="http://schemas.microsoft.com/office/drawing/2014/main" id="{90234CC4-97D7-4E7D-B757-C6EC3EDC0998}"/>
              </a:ext>
            </a:extLst>
          </p:cNvPr>
          <p:cNvSpPr/>
          <p:nvPr/>
        </p:nvSpPr>
        <p:spPr>
          <a:xfrm>
            <a:off x="4712578" y="4610974"/>
            <a:ext cx="3084325" cy="1093599"/>
          </a:xfrm>
          <a:prstGeom prst="cloudCallout">
            <a:avLst>
              <a:gd name="adj1" fmla="val 38982"/>
              <a:gd name="adj2" fmla="val 81818"/>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余票出现负值了？？</a:t>
            </a:r>
          </a:p>
        </p:txBody>
      </p:sp>
    </p:spTree>
    <p:extLst>
      <p:ext uri="{BB962C8B-B14F-4D97-AF65-F5344CB8AC3E}">
        <p14:creationId xmlns:p14="http://schemas.microsoft.com/office/powerpoint/2010/main" val="61865532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2335896" cy="707886"/>
          </a:xfrm>
          <a:prstGeom prst="rect">
            <a:avLst/>
          </a:prstGeom>
          <a:noFill/>
          <a:ln w="9525">
            <a:noFill/>
            <a:miter lim="800000"/>
            <a:headEnd/>
            <a:tailEnd/>
          </a:ln>
        </p:spPr>
        <p:txBody>
          <a:bodyPr wrap="none">
            <a:spAutoFit/>
          </a:bodyPr>
          <a:lstStyle/>
          <a:p>
            <a:r>
              <a:rPr lang="zh-CN" altLang="en-US" sz="4000" b="1" dirty="0">
                <a:solidFill>
                  <a:srgbClr val="00417C"/>
                </a:solidFill>
                <a:latin typeface="微软雅黑" pitchFamily="34" charset="-122"/>
                <a:ea typeface="微软雅黑" pitchFamily="34" charset="-122"/>
              </a:rPr>
              <a:t>  </a:t>
            </a:r>
            <a:r>
              <a:rPr lang="zh-CN" altLang="en-US" sz="3600" b="1" dirty="0">
                <a:solidFill>
                  <a:srgbClr val="00417C"/>
                </a:solidFill>
                <a:latin typeface="微软雅黑" pitchFamily="34" charset="-122"/>
                <a:ea typeface="微软雅黑" pitchFamily="34" charset="-122"/>
              </a:rPr>
              <a:t>本讲目标</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481275E1-3C8F-4D40-80EC-E15F81EEFF77}"/>
              </a:ext>
            </a:extLst>
          </p:cNvPr>
          <p:cNvSpPr txBox="1">
            <a:spLocks noChangeArrowheads="1"/>
          </p:cNvSpPr>
          <p:nvPr/>
        </p:nvSpPr>
        <p:spPr bwMode="auto">
          <a:xfrm>
            <a:off x="914400" y="1340768"/>
            <a:ext cx="8229600" cy="30690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了解多线程的概念</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a:t>
            </a:r>
            <a:r>
              <a:rPr lang="en-US" altLang="zh-CN" sz="2800" dirty="0">
                <a:solidFill>
                  <a:srgbClr val="00417C"/>
                </a:solidFill>
                <a:latin typeface="微软雅黑" panose="020B0503020204020204" pitchFamily="34" charset="-122"/>
                <a:ea typeface="微软雅黑" panose="020B0503020204020204" pitchFamily="34" charset="-122"/>
              </a:rPr>
              <a:t>JAVA</a:t>
            </a:r>
            <a:r>
              <a:rPr lang="zh-CN" altLang="en-US" sz="2800" dirty="0">
                <a:solidFill>
                  <a:srgbClr val="00417C"/>
                </a:solidFill>
                <a:latin typeface="微软雅黑" panose="020B0503020204020204" pitchFamily="34" charset="-122"/>
                <a:ea typeface="微软雅黑" panose="020B0503020204020204" pitchFamily="34" charset="-122"/>
              </a:rPr>
              <a:t>多线程的实现方法</a:t>
            </a:r>
          </a:p>
          <a:p>
            <a:pPr marL="342900" indent="-342900" algn="l" eaLnBrk="1" hangingPunct="1">
              <a:lnSpc>
                <a:spcPct val="200000"/>
              </a:lnSpc>
              <a:buClr>
                <a:schemeClr val="tx2"/>
              </a:buClr>
              <a:buSzPct val="80000"/>
              <a:buFont typeface="Wingdings" panose="05000000000000000000" pitchFamily="2" charset="2"/>
              <a:buChar char="p"/>
            </a:pPr>
            <a:r>
              <a:rPr lang="zh-CN" altLang="en-US" sz="2800" dirty="0">
                <a:solidFill>
                  <a:srgbClr val="00417C"/>
                </a:solidFill>
                <a:latin typeface="微软雅黑" panose="020B0503020204020204" pitchFamily="34" charset="-122"/>
                <a:ea typeface="微软雅黑" panose="020B0503020204020204" pitchFamily="34" charset="-122"/>
              </a:rPr>
              <a:t>掌握</a:t>
            </a:r>
            <a:r>
              <a:rPr lang="en-US" altLang="zh-CN" sz="2800" dirty="0">
                <a:solidFill>
                  <a:srgbClr val="00417C"/>
                </a:solidFill>
                <a:latin typeface="微软雅黑" panose="020B0503020204020204" pitchFamily="34" charset="-122"/>
                <a:ea typeface="微软雅黑" panose="020B0503020204020204" pitchFamily="34" charset="-122"/>
              </a:rPr>
              <a:t>JAVA</a:t>
            </a:r>
            <a:r>
              <a:rPr lang="zh-CN" altLang="en-US" sz="2800" dirty="0">
                <a:solidFill>
                  <a:srgbClr val="00417C"/>
                </a:solidFill>
                <a:latin typeface="微软雅黑" panose="020B0503020204020204" pitchFamily="34" charset="-122"/>
                <a:ea typeface="微软雅黑" panose="020B0503020204020204" pitchFamily="34" charset="-122"/>
              </a:rPr>
              <a:t>多线程运行的控制方法</a:t>
            </a:r>
            <a:endParaRPr lang="en-US" altLang="zh-CN" sz="2800" dirty="0">
              <a:solidFill>
                <a:srgbClr val="00417C"/>
              </a:solidFill>
              <a:latin typeface="微软雅黑" panose="020B0503020204020204" pitchFamily="34" charset="-122"/>
              <a:ea typeface="微软雅黑" panose="020B0503020204020204" pitchFamily="34" charset="-122"/>
            </a:endParaRPr>
          </a:p>
          <a:p>
            <a:pPr marL="342900" indent="-342900" algn="l" eaLnBrk="1" hangingPunct="1">
              <a:lnSpc>
                <a:spcPct val="200000"/>
              </a:lnSpc>
              <a:buClr>
                <a:schemeClr val="tx2"/>
              </a:buClr>
              <a:buSzPct val="80000"/>
              <a:buFont typeface="Wingdings" panose="05000000000000000000" pitchFamily="2" charset="2"/>
              <a:buChar char="p"/>
            </a:pPr>
            <a:r>
              <a:rPr lang="en-US" altLang="zh-CN" sz="2800" dirty="0">
                <a:solidFill>
                  <a:srgbClr val="00417C"/>
                </a:solidFill>
                <a:latin typeface="微软雅黑" panose="020B0503020204020204" pitchFamily="34" charset="-122"/>
                <a:ea typeface="微软雅黑" panose="020B0503020204020204" pitchFamily="34" charset="-122"/>
              </a:rPr>
              <a:t> </a:t>
            </a:r>
            <a:r>
              <a:rPr lang="zh-CN" altLang="en-US" sz="2800" dirty="0">
                <a:solidFill>
                  <a:srgbClr val="00417C"/>
                </a:solidFill>
                <a:latin typeface="微软雅黑" panose="020B0503020204020204" pitchFamily="34" charset="-122"/>
                <a:ea typeface="微软雅黑" panose="020B0503020204020204" pitchFamily="34" charset="-122"/>
              </a:rPr>
              <a:t>掌握多线程同步安全的实现</a:t>
            </a:r>
          </a:p>
        </p:txBody>
      </p:sp>
    </p:spTree>
    <p:extLst>
      <p:ext uri="{BB962C8B-B14F-4D97-AF65-F5344CB8AC3E}">
        <p14:creationId xmlns:p14="http://schemas.microsoft.com/office/powerpoint/2010/main" val="2990452378"/>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wipe(left)">
                                      <p:cBhvr>
                                        <p:cTn id="11" dur="500"/>
                                        <p:tgtEl>
                                          <p:spTgt spid="1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animEffect transition="in" filter="wipe(left)">
                                      <p:cBhvr>
                                        <p:cTn id="15" dur="500"/>
                                        <p:tgtEl>
                                          <p:spTgt spid="1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wipe(left)">
                                      <p:cBhvr>
                                        <p:cTn id="19"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一、多线程的同步问题</a:t>
            </a:r>
          </a:p>
        </p:txBody>
      </p:sp>
      <p:pic>
        <p:nvPicPr>
          <p:cNvPr id="3" name="Picture 14" descr="问题">
            <a:extLst>
              <a:ext uri="{FF2B5EF4-FFF2-40B4-BE49-F238E27FC236}">
                <a16:creationId xmlns:a16="http://schemas.microsoft.com/office/drawing/2014/main" id="{40262D0D-B553-42F6-8602-43EBDB806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3" y="1900828"/>
            <a:ext cx="863216"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a:extLst>
              <a:ext uri="{FF2B5EF4-FFF2-40B4-BE49-F238E27FC236}">
                <a16:creationId xmlns:a16="http://schemas.microsoft.com/office/drawing/2014/main" id="{2CFF52A1-A8DD-4530-9020-24F831501A19}"/>
              </a:ext>
            </a:extLst>
          </p:cNvPr>
          <p:cNvSpPr>
            <a:spLocks noChangeArrowheads="1"/>
          </p:cNvSpPr>
          <p:nvPr/>
        </p:nvSpPr>
        <p:spPr bwMode="auto">
          <a:xfrm>
            <a:off x="1043607" y="2013171"/>
            <a:ext cx="7919999" cy="510211"/>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32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利用多线程模拟 </a:t>
            </a:r>
            <a:r>
              <a:rPr lang="en-US" altLang="zh-CN" sz="2000" dirty="0">
                <a:solidFill>
                  <a:srgbClr val="00417C"/>
                </a:solidFill>
                <a:latin typeface="微软雅黑" panose="020B0503020204020204" pitchFamily="34" charset="-122"/>
                <a:ea typeface="微软雅黑" panose="020B0503020204020204" pitchFamily="34" charset="-122"/>
              </a:rPr>
              <a:t>3 </a:t>
            </a:r>
            <a:r>
              <a:rPr lang="zh-CN" altLang="en-US" sz="2000" dirty="0">
                <a:solidFill>
                  <a:srgbClr val="00417C"/>
                </a:solidFill>
                <a:latin typeface="微软雅黑" panose="020B0503020204020204" pitchFamily="34" charset="-122"/>
                <a:ea typeface="微软雅黑" panose="020B0503020204020204" pitchFamily="34" charset="-122"/>
              </a:rPr>
              <a:t>个售票窗口卖票的过程。</a:t>
            </a:r>
          </a:p>
        </p:txBody>
      </p:sp>
      <p:pic>
        <p:nvPicPr>
          <p:cNvPr id="5" name="Picture 14" descr="示例">
            <a:extLst>
              <a:ext uri="{FF2B5EF4-FFF2-40B4-BE49-F238E27FC236}">
                <a16:creationId xmlns:a16="http://schemas.microsoft.com/office/drawing/2014/main" id="{D7F0336A-89A9-4EBE-8744-3A6D93331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92" y="2708920"/>
            <a:ext cx="86321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6BD9A611-8DED-4CB0-8F56-4141BC9CBC8A}"/>
              </a:ext>
            </a:extLst>
          </p:cNvPr>
          <p:cNvSpPr>
            <a:spLocks noChangeArrowheads="1"/>
          </p:cNvSpPr>
          <p:nvPr/>
        </p:nvSpPr>
        <p:spPr bwMode="auto">
          <a:xfrm>
            <a:off x="1043608" y="2708920"/>
            <a:ext cx="8064000" cy="4104000"/>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400" dirty="0">
                <a:solidFill>
                  <a:srgbClr val="080577"/>
                </a:solidFill>
                <a:latin typeface="Source Code Pro"/>
              </a:rPr>
              <a:t>class </a:t>
            </a:r>
            <a:r>
              <a:rPr lang="en-US" altLang="zh-CN" sz="1400" dirty="0" err="1">
                <a:solidFill>
                  <a:srgbClr val="080577"/>
                </a:solidFill>
                <a:latin typeface="Source Code Pro"/>
              </a:rPr>
              <a:t>TicketSellRunnable</a:t>
            </a:r>
            <a:r>
              <a:rPr lang="en-US" altLang="zh-CN" sz="1400" dirty="0">
                <a:solidFill>
                  <a:srgbClr val="080577"/>
                </a:solidFill>
                <a:latin typeface="Source Code Pro"/>
              </a:rPr>
              <a:t> implements Runnable{ </a:t>
            </a:r>
          </a:p>
          <a:p>
            <a:pPr>
              <a:lnSpc>
                <a:spcPts val="1900"/>
              </a:lnSpc>
            </a:pPr>
            <a:r>
              <a:rPr lang="en-US" altLang="zh-CN" sz="1400" dirty="0">
                <a:solidFill>
                  <a:srgbClr val="080577"/>
                </a:solidFill>
                <a:latin typeface="Source Code Pro"/>
              </a:rPr>
              <a:t>    private int num = 10;     </a:t>
            </a:r>
          </a:p>
          <a:p>
            <a:pPr>
              <a:lnSpc>
                <a:spcPts val="1900"/>
              </a:lnSpc>
            </a:pPr>
            <a:r>
              <a:rPr lang="en-US" altLang="zh-CN" sz="1400" dirty="0">
                <a:solidFill>
                  <a:srgbClr val="080577"/>
                </a:solidFill>
                <a:latin typeface="Source Code Pro"/>
              </a:rPr>
              <a:t>    public void run() {</a:t>
            </a:r>
          </a:p>
          <a:p>
            <a:pPr>
              <a:lnSpc>
                <a:spcPts val="19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if(num &gt; 0){</a:t>
            </a:r>
          </a:p>
          <a:p>
            <a:pPr>
              <a:lnSpc>
                <a:spcPts val="1900"/>
              </a:lnSpc>
            </a:pPr>
            <a:r>
              <a:rPr lang="en-US" altLang="zh-CN" sz="1400" dirty="0">
                <a:solidFill>
                  <a:srgbClr val="080577"/>
                </a:solidFill>
                <a:latin typeface="Source Code Pro"/>
              </a:rPr>
              <a:t>             try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 //time consumption of selling a ticket</a:t>
            </a:r>
          </a:p>
          <a:p>
            <a:pPr>
              <a:lnSpc>
                <a:spcPts val="1900"/>
              </a:lnSpc>
            </a:pPr>
            <a:r>
              <a:rPr lang="en-US" altLang="zh-CN" sz="1400" dirty="0">
                <a:solidFill>
                  <a:srgbClr val="080577"/>
                </a:solidFill>
                <a:latin typeface="Source Code Pro"/>
              </a:rPr>
              <a:t>             } catch (</a:t>
            </a:r>
            <a:r>
              <a:rPr lang="en-US" altLang="zh-CN" sz="1400" dirty="0" err="1">
                <a:solidFill>
                  <a:srgbClr val="080577"/>
                </a:solidFill>
                <a:latin typeface="Source Code Pro"/>
              </a:rPr>
              <a:t>InterruptedException</a:t>
            </a:r>
            <a:r>
              <a:rPr lang="en-US" altLang="zh-CN" sz="1400" dirty="0">
                <a:solidFill>
                  <a:srgbClr val="080577"/>
                </a:solidFill>
                <a:latin typeface="Source Code Pro"/>
              </a:rPr>
              <a:t> e)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900"/>
              </a:lnSpc>
            </a:pPr>
            <a:r>
              <a:rPr lang="en-US" altLang="zh-CN" sz="1400" dirty="0">
                <a:solidFill>
                  <a:srgbClr val="080577"/>
                </a:solidFill>
                <a:latin typeface="Source Code Pro"/>
              </a:rPr>
              <a:t>             }               </a:t>
            </a:r>
          </a:p>
          <a:p>
            <a:pPr>
              <a:lnSpc>
                <a:spcPts val="19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 sells one ticket, "+(--num)+" left.");</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a:t>
            </a:r>
          </a:p>
          <a:p>
            <a:pPr>
              <a:lnSpc>
                <a:spcPts val="1900"/>
              </a:lnSpc>
            </a:pPr>
            <a:r>
              <a:rPr lang="en-US" altLang="zh-CN" sz="1400" dirty="0">
                <a:solidFill>
                  <a:srgbClr val="080577"/>
                </a:solidFill>
                <a:latin typeface="Source Code Pro"/>
              </a:rPr>
              <a:t>    } </a:t>
            </a:r>
          </a:p>
          <a:p>
            <a:pPr>
              <a:lnSpc>
                <a:spcPts val="1900"/>
              </a:lnSpc>
            </a:pPr>
            <a:r>
              <a:rPr lang="en-US" altLang="zh-CN" sz="1400" dirty="0">
                <a:solidFill>
                  <a:srgbClr val="080577"/>
                </a:solidFill>
                <a:latin typeface="Source Code Pro"/>
              </a:rPr>
              <a:t>}</a:t>
            </a:r>
          </a:p>
        </p:txBody>
      </p:sp>
      <p:sp>
        <p:nvSpPr>
          <p:cNvPr id="2" name="文本框 1">
            <a:extLst>
              <a:ext uri="{FF2B5EF4-FFF2-40B4-BE49-F238E27FC236}">
                <a16:creationId xmlns:a16="http://schemas.microsoft.com/office/drawing/2014/main" id="{7534434F-0CC8-4560-9CA2-F70BB17C4920}"/>
              </a:ext>
            </a:extLst>
          </p:cNvPr>
          <p:cNvSpPr txBox="1"/>
          <p:nvPr/>
        </p:nvSpPr>
        <p:spPr>
          <a:xfrm>
            <a:off x="5580112" y="2924944"/>
            <a:ext cx="2952328" cy="203132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altLang="zh-CN" b="1" dirty="0">
                <a:latin typeface="Times New Roman" panose="02020603050405020304" pitchFamily="18" charset="0"/>
                <a:ea typeface="仿宋" panose="02010609060101010101" pitchFamily="49" charset="-122"/>
                <a:cs typeface="Times New Roman" panose="02020603050405020304" pitchFamily="18" charset="0"/>
              </a:rPr>
              <a:t>num=1</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时，</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C</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线程执行了售票操作，但在完成</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--num</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之前，</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A</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B</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线程抢占了</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CPU</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，由于此时</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num</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尚未更新，它们也通过了</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if(num&gt;0)</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的判定，于是，最后一张票被卖出</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3</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次，出现了负票数。</a:t>
            </a:r>
          </a:p>
        </p:txBody>
      </p:sp>
      <p:sp>
        <p:nvSpPr>
          <p:cNvPr id="7" name="矩形 6">
            <a:extLst>
              <a:ext uri="{FF2B5EF4-FFF2-40B4-BE49-F238E27FC236}">
                <a16:creationId xmlns:a16="http://schemas.microsoft.com/office/drawing/2014/main" id="{EDB634A7-F9C0-4370-8915-5794601A4B8E}"/>
              </a:ext>
            </a:extLst>
          </p:cNvPr>
          <p:cNvSpPr/>
          <p:nvPr/>
        </p:nvSpPr>
        <p:spPr>
          <a:xfrm>
            <a:off x="2195736" y="3789834"/>
            <a:ext cx="1224136"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897AA6F-2D4B-42E0-8F19-F50A8B9BCA43}"/>
              </a:ext>
            </a:extLst>
          </p:cNvPr>
          <p:cNvSpPr/>
          <p:nvPr/>
        </p:nvSpPr>
        <p:spPr>
          <a:xfrm>
            <a:off x="6552304" y="5486685"/>
            <a:ext cx="756000" cy="2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066A4D42-A8A0-470C-8341-FF41105D45F9}"/>
              </a:ext>
            </a:extLst>
          </p:cNvPr>
          <p:cNvCxnSpPr/>
          <p:nvPr/>
        </p:nvCxnSpPr>
        <p:spPr>
          <a:xfrm flipH="1">
            <a:off x="3419872" y="3789834"/>
            <a:ext cx="2160240" cy="1260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83DB1F2A-8B7E-44BA-9499-2F3CEBAB7DB5}"/>
              </a:ext>
            </a:extLst>
          </p:cNvPr>
          <p:cNvCxnSpPr>
            <a:cxnSpLocks/>
            <a:stCxn id="2" idx="2"/>
            <a:endCxn id="8" idx="0"/>
          </p:cNvCxnSpPr>
          <p:nvPr/>
        </p:nvCxnSpPr>
        <p:spPr>
          <a:xfrm flipH="1">
            <a:off x="6930304" y="4956269"/>
            <a:ext cx="125972" cy="5304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思想气泡: 云 20">
            <a:extLst>
              <a:ext uri="{FF2B5EF4-FFF2-40B4-BE49-F238E27FC236}">
                <a16:creationId xmlns:a16="http://schemas.microsoft.com/office/drawing/2014/main" id="{D709AD53-55CA-441B-8832-87417511B1AD}"/>
              </a:ext>
            </a:extLst>
          </p:cNvPr>
          <p:cNvSpPr/>
          <p:nvPr/>
        </p:nvSpPr>
        <p:spPr>
          <a:xfrm>
            <a:off x="7056276" y="1192168"/>
            <a:ext cx="1970922" cy="1093599"/>
          </a:xfrm>
          <a:prstGeom prst="cloudCallout">
            <a:avLst>
              <a:gd name="adj1" fmla="val -21131"/>
              <a:gd name="adj2" fmla="val 96402"/>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如何解决？</a:t>
            </a:r>
          </a:p>
        </p:txBody>
      </p:sp>
    </p:spTree>
    <p:extLst>
      <p:ext uri="{BB962C8B-B14F-4D97-AF65-F5344CB8AC3E}">
        <p14:creationId xmlns:p14="http://schemas.microsoft.com/office/powerpoint/2010/main" val="1531433069"/>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2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二、线程的同步机制</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372159"/>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en-US" altLang="zh-CN" sz="2400" b="1" dirty="0">
                <a:solidFill>
                  <a:srgbClr val="00417C"/>
                </a:solidFill>
                <a:latin typeface="微软雅黑" panose="020B0503020204020204" pitchFamily="34" charset="-122"/>
                <a:ea typeface="微软雅黑" panose="020B0503020204020204" pitchFamily="34" charset="-122"/>
              </a:rPr>
              <a:t>JAVA</a:t>
            </a:r>
            <a:r>
              <a:rPr lang="zh-CN" altLang="en-US" sz="2400" b="1" dirty="0">
                <a:solidFill>
                  <a:srgbClr val="00417C"/>
                </a:solidFill>
                <a:latin typeface="微软雅黑" panose="020B0503020204020204" pitchFamily="34" charset="-122"/>
                <a:ea typeface="微软雅黑" panose="020B0503020204020204" pitchFamily="34" charset="-122"/>
              </a:rPr>
              <a:t>同步机制</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a:t>
            </a:r>
            <a:r>
              <a:rPr lang="en-US" altLang="zh-CN" sz="2200" dirty="0">
                <a:solidFill>
                  <a:srgbClr val="00417C"/>
                </a:solidFill>
                <a:latin typeface="微软雅黑" panose="020B0503020204020204" pitchFamily="34" charset="-122"/>
                <a:ea typeface="微软雅黑" panose="020B0503020204020204" pitchFamily="34" charset="-122"/>
              </a:rPr>
              <a:t>Java</a:t>
            </a:r>
            <a:r>
              <a:rPr lang="zh-CN" altLang="en-US" sz="2200" dirty="0">
                <a:solidFill>
                  <a:srgbClr val="00417C"/>
                </a:solidFill>
                <a:latin typeface="微软雅黑" panose="020B0503020204020204" pitchFamily="34" charset="-122"/>
                <a:ea typeface="微软雅黑" panose="020B0503020204020204" pitchFamily="34" charset="-122"/>
              </a:rPr>
              <a:t>中每个对象都有一个内置锁，当程序运行到非静态的</a:t>
            </a:r>
            <a:r>
              <a:rPr lang="en-US" altLang="zh-CN" sz="2200" dirty="0">
                <a:solidFill>
                  <a:srgbClr val="00417C"/>
                </a:solidFill>
                <a:latin typeface="微软雅黑" panose="020B0503020204020204" pitchFamily="34" charset="-122"/>
                <a:ea typeface="微软雅黑" panose="020B0503020204020204" pitchFamily="34" charset="-122"/>
              </a:rPr>
              <a:t>synchronized</a:t>
            </a:r>
            <a:r>
              <a:rPr lang="zh-CN" altLang="en-US" sz="2200" dirty="0">
                <a:solidFill>
                  <a:srgbClr val="00417C"/>
                </a:solidFill>
                <a:latin typeface="微软雅黑" panose="020B0503020204020204" pitchFamily="34" charset="-122"/>
                <a:ea typeface="微软雅黑" panose="020B0503020204020204" pitchFamily="34" charset="-122"/>
              </a:rPr>
              <a:t>同步方法上时，自动获得与正在执行代码类的当前实例有关的锁（该过程又称获取锁、锁定对象、在对象上锁定或在对象上同步）。</a:t>
            </a:r>
            <a:endParaRPr lang="en-US" altLang="zh-CN" sz="2200"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每个对象只有一个锁。当一个线程获得该锁，任何其他线程就不能再进入该对象上的</a:t>
            </a:r>
            <a:r>
              <a:rPr lang="en-US" altLang="zh-CN" sz="2200" dirty="0">
                <a:solidFill>
                  <a:srgbClr val="00417C"/>
                </a:solidFill>
                <a:latin typeface="微软雅黑" panose="020B0503020204020204" pitchFamily="34" charset="-122"/>
                <a:ea typeface="微软雅黑" panose="020B0503020204020204" pitchFamily="34" charset="-122"/>
              </a:rPr>
              <a:t>synchronized</a:t>
            </a:r>
            <a:r>
              <a:rPr lang="zh-CN" altLang="en-US" sz="2200" dirty="0">
                <a:solidFill>
                  <a:srgbClr val="00417C"/>
                </a:solidFill>
                <a:latin typeface="微软雅黑" panose="020B0503020204020204" pitchFamily="34" charset="-122"/>
                <a:ea typeface="微软雅黑" panose="020B0503020204020204" pitchFamily="34" charset="-122"/>
              </a:rPr>
              <a:t>方法或代码块，直到该锁被释放。 </a:t>
            </a:r>
            <a:endParaRPr lang="en-US" altLang="zh-CN"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244985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1833002"/>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使用同步方法</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实现方式</a:t>
            </a:r>
            <a:endParaRPr lang="en-US" altLang="zh-CN" sz="2200"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在要标志为同步的方法前加上</a:t>
            </a:r>
            <a:r>
              <a:rPr lang="en-US" altLang="zh-CN" sz="2200" b="1" dirty="0">
                <a:solidFill>
                  <a:srgbClr val="FF0000"/>
                </a:solidFill>
                <a:latin typeface="微软雅黑" panose="020B0503020204020204" pitchFamily="34" charset="-122"/>
                <a:ea typeface="微软雅黑" panose="020B0503020204020204" pitchFamily="34" charset="-122"/>
              </a:rPr>
              <a:t>synchronized</a:t>
            </a:r>
            <a:r>
              <a:rPr lang="zh-CN" altLang="en-US" sz="2200" dirty="0">
                <a:solidFill>
                  <a:srgbClr val="00417C"/>
                </a:solidFill>
                <a:latin typeface="微软雅黑" panose="020B0503020204020204" pitchFamily="34" charset="-122"/>
                <a:ea typeface="微软雅黑" panose="020B0503020204020204" pitchFamily="34" charset="-122"/>
              </a:rPr>
              <a:t>关键字。</a:t>
            </a:r>
            <a:endParaRPr lang="en-US" altLang="zh-CN" sz="2200" dirty="0">
              <a:solidFill>
                <a:srgbClr val="00417C"/>
              </a:solidFill>
              <a:latin typeface="微软雅黑" panose="020B0503020204020204" pitchFamily="34" charset="-122"/>
              <a:ea typeface="微软雅黑" panose="020B0503020204020204" pitchFamily="34" charset="-122"/>
            </a:endParaRPr>
          </a:p>
        </p:txBody>
      </p:sp>
      <p:pic>
        <p:nvPicPr>
          <p:cNvPr id="3" name="Picture 7" descr="语法">
            <a:extLst>
              <a:ext uri="{FF2B5EF4-FFF2-40B4-BE49-F238E27FC236}">
                <a16:creationId xmlns:a16="http://schemas.microsoft.com/office/drawing/2014/main" id="{5C4AC2E9-D413-4C3B-A21B-3F34F3762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55" y="4108177"/>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0B21683C-F498-465B-AB6F-D1A122F93405}"/>
              </a:ext>
            </a:extLst>
          </p:cNvPr>
          <p:cNvSpPr>
            <a:spLocks noChangeArrowheads="1"/>
          </p:cNvSpPr>
          <p:nvPr/>
        </p:nvSpPr>
        <p:spPr bwMode="auto">
          <a:xfrm>
            <a:off x="1927179" y="4149080"/>
            <a:ext cx="6362866" cy="1260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ts val="2800"/>
              </a:lnSpc>
            </a:pPr>
            <a:r>
              <a:rPr lang="en-US" altLang="zh-CN" b="1" dirty="0">
                <a:solidFill>
                  <a:srgbClr val="FF0000"/>
                </a:solidFill>
                <a:latin typeface="Source Code Pro"/>
              </a:rPr>
              <a:t>synchronized</a:t>
            </a:r>
            <a:r>
              <a:rPr lang="en-US" altLang="zh-CN" dirty="0">
                <a:solidFill>
                  <a:srgbClr val="080577"/>
                </a:solidFill>
                <a:latin typeface="Source Code Pro"/>
              </a:rPr>
              <a:t> void method( ) {  </a:t>
            </a:r>
          </a:p>
          <a:p>
            <a:pPr>
              <a:lnSpc>
                <a:spcPts val="2800"/>
              </a:lnSpc>
            </a:pPr>
            <a:r>
              <a:rPr lang="en-US" altLang="zh-CN" dirty="0">
                <a:solidFill>
                  <a:srgbClr val="080577"/>
                </a:solidFill>
                <a:latin typeface="Source Code Pro"/>
              </a:rPr>
              <a:t>      //</a:t>
            </a:r>
            <a:r>
              <a:rPr lang="zh-CN" altLang="en-US" dirty="0">
                <a:solidFill>
                  <a:srgbClr val="080577"/>
                </a:solidFill>
                <a:latin typeface="Source Code Pro"/>
              </a:rPr>
              <a:t>同步的方法</a:t>
            </a:r>
            <a:endParaRPr lang="en-US" altLang="zh-CN" dirty="0">
              <a:solidFill>
                <a:srgbClr val="080577"/>
              </a:solidFill>
              <a:latin typeface="Source Code Pro"/>
            </a:endParaRPr>
          </a:p>
          <a:p>
            <a:pPr>
              <a:lnSpc>
                <a:spcPts val="2800"/>
              </a:lnSpc>
            </a:pPr>
            <a:r>
              <a:rPr lang="en-US" altLang="zh-CN" dirty="0">
                <a:solidFill>
                  <a:srgbClr val="080577"/>
                </a:solidFill>
                <a:latin typeface="Source Code Pro"/>
              </a:rPr>
              <a:t>}</a:t>
            </a:r>
          </a:p>
        </p:txBody>
      </p:sp>
      <p:sp>
        <p:nvSpPr>
          <p:cNvPr id="15" name="文本框 14">
            <a:extLst>
              <a:ext uri="{FF2B5EF4-FFF2-40B4-BE49-F238E27FC236}">
                <a16:creationId xmlns:a16="http://schemas.microsoft.com/office/drawing/2014/main" id="{CFBF7F15-BA84-4F39-B019-94DFECDD8D46}"/>
              </a:ext>
            </a:extLst>
          </p:cNvPr>
          <p:cNvSpPr txBox="1"/>
          <p:nvPr/>
        </p:nvSpPr>
        <p:spPr>
          <a:xfrm>
            <a:off x="1927178" y="5770102"/>
            <a:ext cx="6362865" cy="923330"/>
          </a:xfrm>
          <a:prstGeom prst="rect">
            <a:avLst/>
          </a:prstGeom>
          <a:noFill/>
        </p:spPr>
        <p:txBody>
          <a:bodyPr wrap="square">
            <a:spAutoFit/>
          </a:bodyPr>
          <a:lstStyle/>
          <a:p>
            <a:r>
              <a:rPr lang="en-US" altLang="zh-CN" dirty="0">
                <a:solidFill>
                  <a:srgbClr val="080577"/>
                </a:solidFill>
                <a:latin typeface="Source Code Pro"/>
              </a:rPr>
              <a:t>public synchronized void call(String msg){</a:t>
            </a:r>
          </a:p>
          <a:p>
            <a:r>
              <a:rPr lang="en-US" altLang="zh-CN" dirty="0">
                <a:solidFill>
                  <a:srgbClr val="080577"/>
                </a:solidFill>
                <a:latin typeface="Source Code Pro"/>
              </a:rPr>
              <a:t>     ...</a:t>
            </a:r>
            <a:r>
              <a:rPr lang="zh-CN" altLang="en-US" dirty="0">
                <a:solidFill>
                  <a:srgbClr val="080577"/>
                </a:solidFill>
                <a:latin typeface="Source Code Pro"/>
              </a:rPr>
              <a:t> </a:t>
            </a:r>
            <a:r>
              <a:rPr lang="en-US" altLang="zh-CN" dirty="0">
                <a:solidFill>
                  <a:srgbClr val="080577"/>
                </a:solidFill>
                <a:latin typeface="Source Code Pro"/>
              </a:rPr>
              <a:t>...</a:t>
            </a:r>
          </a:p>
          <a:p>
            <a:r>
              <a:rPr lang="en-US" altLang="zh-CN" dirty="0">
                <a:solidFill>
                  <a:srgbClr val="080577"/>
                </a:solidFill>
                <a:latin typeface="Source Code Pro"/>
              </a:rPr>
              <a:t>}</a:t>
            </a:r>
            <a:endParaRPr lang="zh-CN" altLang="en-US" dirty="0">
              <a:solidFill>
                <a:srgbClr val="080577"/>
              </a:solidFill>
              <a:latin typeface="Source Code Pro"/>
            </a:endParaRPr>
          </a:p>
        </p:txBody>
      </p:sp>
    </p:spTree>
    <p:extLst>
      <p:ext uri="{BB962C8B-B14F-4D97-AF65-F5344CB8AC3E}">
        <p14:creationId xmlns:p14="http://schemas.microsoft.com/office/powerpoint/2010/main" val="342919280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pic>
        <p:nvPicPr>
          <p:cNvPr id="5" name="Picture 14" descr="示例">
            <a:extLst>
              <a:ext uri="{FF2B5EF4-FFF2-40B4-BE49-F238E27FC236}">
                <a16:creationId xmlns:a16="http://schemas.microsoft.com/office/drawing/2014/main" id="{6705E7DE-BB6C-45E2-B133-AB91CF349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2" y="1916832"/>
            <a:ext cx="86321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013614FF-F7B1-4146-9F11-E56E8E7BC8CC}"/>
              </a:ext>
            </a:extLst>
          </p:cNvPr>
          <p:cNvSpPr>
            <a:spLocks noChangeArrowheads="1"/>
          </p:cNvSpPr>
          <p:nvPr/>
        </p:nvSpPr>
        <p:spPr bwMode="auto">
          <a:xfrm>
            <a:off x="1043608" y="1916832"/>
            <a:ext cx="7920000" cy="4892612"/>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900"/>
              </a:lnSpc>
            </a:pPr>
            <a:r>
              <a:rPr lang="en-US" altLang="zh-CN" sz="1500" dirty="0">
                <a:solidFill>
                  <a:srgbClr val="080577"/>
                </a:solidFill>
                <a:latin typeface="Source Code Pro"/>
              </a:rPr>
              <a:t>class </a:t>
            </a:r>
            <a:r>
              <a:rPr lang="en-US" altLang="zh-CN" sz="1500" dirty="0" err="1">
                <a:solidFill>
                  <a:srgbClr val="080577"/>
                </a:solidFill>
                <a:latin typeface="Source Code Pro"/>
              </a:rPr>
              <a:t>TicketSellRunnable</a:t>
            </a:r>
            <a:r>
              <a:rPr lang="en-US" altLang="zh-CN" sz="1500" dirty="0">
                <a:solidFill>
                  <a:srgbClr val="080577"/>
                </a:solidFill>
                <a:latin typeface="Source Code Pro"/>
              </a:rPr>
              <a:t> implements Runnable{ </a:t>
            </a:r>
          </a:p>
          <a:p>
            <a:pPr>
              <a:lnSpc>
                <a:spcPts val="1900"/>
              </a:lnSpc>
            </a:pPr>
            <a:r>
              <a:rPr lang="en-US" altLang="zh-CN" sz="1500" dirty="0">
                <a:solidFill>
                  <a:srgbClr val="080577"/>
                </a:solidFill>
                <a:latin typeface="Source Code Pro"/>
              </a:rPr>
              <a:t>    private int num = 10;     </a:t>
            </a:r>
          </a:p>
          <a:p>
            <a:pPr>
              <a:lnSpc>
                <a:spcPts val="1900"/>
              </a:lnSpc>
            </a:pPr>
            <a:r>
              <a:rPr lang="en-US" altLang="zh-CN" sz="1500" dirty="0">
                <a:solidFill>
                  <a:srgbClr val="080577"/>
                </a:solidFill>
                <a:latin typeface="Source Code Pro"/>
              </a:rPr>
              <a:t>     public void run() {</a:t>
            </a:r>
          </a:p>
          <a:p>
            <a:pPr>
              <a:lnSpc>
                <a:spcPts val="1900"/>
              </a:lnSpc>
            </a:pPr>
            <a:r>
              <a:rPr lang="en-US" altLang="zh-CN" sz="1500" dirty="0">
                <a:solidFill>
                  <a:srgbClr val="080577"/>
                </a:solidFill>
                <a:latin typeface="Source Code Pro"/>
              </a:rPr>
              <a:t>        for(int </a:t>
            </a:r>
            <a:r>
              <a:rPr lang="en-US" altLang="zh-CN" sz="1500" dirty="0" err="1">
                <a:solidFill>
                  <a:srgbClr val="080577"/>
                </a:solidFill>
                <a:latin typeface="Source Code Pro"/>
              </a:rPr>
              <a:t>i</a:t>
            </a:r>
            <a:r>
              <a:rPr lang="en-US" altLang="zh-CN" sz="1500" dirty="0">
                <a:solidFill>
                  <a:srgbClr val="080577"/>
                </a:solidFill>
                <a:latin typeface="Source Code Pro"/>
              </a:rPr>
              <a:t> = 0 ; </a:t>
            </a:r>
            <a:r>
              <a:rPr lang="en-US" altLang="zh-CN" sz="1500" dirty="0" err="1">
                <a:solidFill>
                  <a:srgbClr val="080577"/>
                </a:solidFill>
                <a:latin typeface="Source Code Pro"/>
              </a:rPr>
              <a:t>i</a:t>
            </a:r>
            <a:r>
              <a:rPr lang="en-US" altLang="zh-CN" sz="1500" dirty="0">
                <a:solidFill>
                  <a:srgbClr val="080577"/>
                </a:solidFill>
                <a:latin typeface="Source Code Pro"/>
              </a:rPr>
              <a:t> &lt; 50 ;</a:t>
            </a:r>
            <a:r>
              <a:rPr lang="en-US" altLang="zh-CN" sz="1500" dirty="0" err="1">
                <a:solidFill>
                  <a:srgbClr val="080577"/>
                </a:solidFill>
                <a:latin typeface="Source Code Pro"/>
              </a:rPr>
              <a:t>i</a:t>
            </a: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            sell();             </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    private </a:t>
            </a:r>
            <a:r>
              <a:rPr lang="en-US" altLang="zh-CN" sz="1500" b="1" dirty="0">
                <a:solidFill>
                  <a:srgbClr val="FF0000"/>
                </a:solidFill>
                <a:latin typeface="Source Code Pro"/>
              </a:rPr>
              <a:t>synchronized</a:t>
            </a:r>
            <a:r>
              <a:rPr lang="en-US" altLang="zh-CN" sz="1500" dirty="0">
                <a:solidFill>
                  <a:srgbClr val="080577"/>
                </a:solidFill>
                <a:latin typeface="Source Code Pro"/>
              </a:rPr>
              <a:t> void sell(){</a:t>
            </a:r>
          </a:p>
          <a:p>
            <a:pPr>
              <a:lnSpc>
                <a:spcPts val="1900"/>
              </a:lnSpc>
            </a:pPr>
            <a:r>
              <a:rPr lang="en-US" altLang="zh-CN" sz="1500" dirty="0">
                <a:solidFill>
                  <a:srgbClr val="080577"/>
                </a:solidFill>
                <a:latin typeface="Source Code Pro"/>
              </a:rPr>
              <a:t>        if(num &gt; 0){</a:t>
            </a:r>
          </a:p>
          <a:p>
            <a:pPr>
              <a:lnSpc>
                <a:spcPts val="1900"/>
              </a:lnSpc>
            </a:pPr>
            <a:r>
              <a:rPr lang="en-US" altLang="zh-CN" sz="1500" dirty="0">
                <a:solidFill>
                  <a:srgbClr val="080577"/>
                </a:solidFill>
                <a:latin typeface="Source Code Pro"/>
              </a:rPr>
              <a:t>            try {</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Thread.sleep</a:t>
            </a:r>
            <a:r>
              <a:rPr lang="en-US" altLang="zh-CN" sz="1500" dirty="0">
                <a:solidFill>
                  <a:srgbClr val="080577"/>
                </a:solidFill>
                <a:latin typeface="Source Code Pro"/>
              </a:rPr>
              <a:t>(10);</a:t>
            </a:r>
          </a:p>
          <a:p>
            <a:pPr>
              <a:lnSpc>
                <a:spcPts val="1900"/>
              </a:lnSpc>
            </a:pPr>
            <a:r>
              <a:rPr lang="en-US" altLang="zh-CN" sz="1500" dirty="0">
                <a:solidFill>
                  <a:srgbClr val="080577"/>
                </a:solidFill>
                <a:latin typeface="Source Code Pro"/>
              </a:rPr>
              <a:t>            } catch (</a:t>
            </a:r>
            <a:r>
              <a:rPr lang="en-US" altLang="zh-CN" sz="1500" dirty="0" err="1">
                <a:solidFill>
                  <a:srgbClr val="080577"/>
                </a:solidFill>
                <a:latin typeface="Source Code Pro"/>
              </a:rPr>
              <a:t>InterruptedException</a:t>
            </a:r>
            <a:r>
              <a:rPr lang="en-US" altLang="zh-CN" sz="1500" dirty="0">
                <a:solidFill>
                  <a:srgbClr val="080577"/>
                </a:solidFill>
                <a:latin typeface="Source Code Pro"/>
              </a:rPr>
              <a:t> e) {</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e.printStackTrace</a:t>
            </a:r>
            <a:r>
              <a:rPr lang="en-US" altLang="zh-CN" sz="1500" dirty="0">
                <a:solidFill>
                  <a:srgbClr val="080577"/>
                </a:solidFill>
                <a:latin typeface="Source Code Pro"/>
              </a:rPr>
              <a:t>();</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            </a:t>
            </a:r>
            <a:r>
              <a:rPr lang="en-US" altLang="zh-CN" sz="1500" dirty="0" err="1">
                <a:solidFill>
                  <a:srgbClr val="080577"/>
                </a:solidFill>
                <a:latin typeface="Source Code Pro"/>
              </a:rPr>
              <a:t>System.out.println</a:t>
            </a:r>
            <a:r>
              <a:rPr lang="en-US" altLang="zh-CN" sz="1500" dirty="0">
                <a:solidFill>
                  <a:srgbClr val="080577"/>
                </a:solidFill>
                <a:latin typeface="Source Code Pro"/>
              </a:rPr>
              <a:t>(Thread.currentThread().</a:t>
            </a:r>
            <a:r>
              <a:rPr lang="en-US" altLang="zh-CN" sz="1500" dirty="0" err="1">
                <a:solidFill>
                  <a:srgbClr val="080577"/>
                </a:solidFill>
                <a:latin typeface="Source Code Pro"/>
              </a:rPr>
              <a:t>getName</a:t>
            </a:r>
            <a:r>
              <a:rPr lang="en-US" altLang="zh-CN" sz="1500" dirty="0">
                <a:solidFill>
                  <a:srgbClr val="080577"/>
                </a:solidFill>
                <a:latin typeface="Source Code Pro"/>
              </a:rPr>
              <a:t>() + " sells one ticket, "+(--num)+" left.");</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    }</a:t>
            </a:r>
          </a:p>
          <a:p>
            <a:pPr>
              <a:lnSpc>
                <a:spcPts val="1900"/>
              </a:lnSpc>
            </a:pPr>
            <a:r>
              <a:rPr lang="en-US" altLang="zh-CN" sz="1500" dirty="0">
                <a:solidFill>
                  <a:srgbClr val="080577"/>
                </a:solidFill>
                <a:latin typeface="Source Code Pro"/>
              </a:rPr>
              <a:t>}</a:t>
            </a:r>
          </a:p>
        </p:txBody>
      </p:sp>
      <p:pic>
        <p:nvPicPr>
          <p:cNvPr id="8" name="图片 7">
            <a:extLst>
              <a:ext uri="{FF2B5EF4-FFF2-40B4-BE49-F238E27FC236}">
                <a16:creationId xmlns:a16="http://schemas.microsoft.com/office/drawing/2014/main" id="{7C944494-691E-4356-9763-E3B5A37024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4657" y="3717033"/>
            <a:ext cx="4348951" cy="3050306"/>
          </a:xfrm>
          <a:prstGeom prst="rect">
            <a:avLst/>
          </a:prstGeom>
        </p:spPr>
      </p:pic>
      <p:sp>
        <p:nvSpPr>
          <p:cNvPr id="19" name="思想气泡: 云 18">
            <a:extLst>
              <a:ext uri="{FF2B5EF4-FFF2-40B4-BE49-F238E27FC236}">
                <a16:creationId xmlns:a16="http://schemas.microsoft.com/office/drawing/2014/main" id="{DA081D78-9CD7-40DA-9F06-687888F3FC99}"/>
              </a:ext>
            </a:extLst>
          </p:cNvPr>
          <p:cNvSpPr/>
          <p:nvPr/>
        </p:nvSpPr>
        <p:spPr>
          <a:xfrm>
            <a:off x="6444208" y="321079"/>
            <a:ext cx="2376264" cy="1541969"/>
          </a:xfrm>
          <a:prstGeom prst="cloudCallout">
            <a:avLst>
              <a:gd name="adj1" fmla="val -21131"/>
              <a:gd name="adj2" fmla="val 96402"/>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b="1" dirty="0">
                <a:solidFill>
                  <a:schemeClr val="tx1"/>
                </a:solidFill>
                <a:latin typeface="华文仿宋" panose="02010600040101010101" pitchFamily="2" charset="-122"/>
                <a:ea typeface="华文仿宋" panose="02010600040101010101" pitchFamily="2" charset="-122"/>
              </a:rPr>
              <a:t>能否通过用</a:t>
            </a:r>
            <a:r>
              <a:rPr lang="en-US" altLang="zh-CN" b="1" dirty="0">
                <a:solidFill>
                  <a:schemeClr val="tx1"/>
                </a:solidFill>
                <a:latin typeface="华文仿宋" panose="02010600040101010101" pitchFamily="2" charset="-122"/>
                <a:ea typeface="华文仿宋" panose="02010600040101010101" pitchFamily="2" charset="-122"/>
              </a:rPr>
              <a:t>synchronized</a:t>
            </a:r>
            <a:r>
              <a:rPr lang="zh-CN" altLang="en-US" b="1" dirty="0">
                <a:solidFill>
                  <a:schemeClr val="tx1"/>
                </a:solidFill>
                <a:latin typeface="华文仿宋" panose="02010600040101010101" pitchFamily="2" charset="-122"/>
                <a:ea typeface="华文仿宋" panose="02010600040101010101" pitchFamily="2" charset="-122"/>
              </a:rPr>
              <a:t>直接修饰</a:t>
            </a:r>
            <a:r>
              <a:rPr lang="en-US" altLang="zh-CN" b="1" dirty="0">
                <a:solidFill>
                  <a:schemeClr val="tx1"/>
                </a:solidFill>
                <a:latin typeface="华文仿宋" panose="02010600040101010101" pitchFamily="2" charset="-122"/>
                <a:ea typeface="华文仿宋" panose="02010600040101010101" pitchFamily="2" charset="-122"/>
              </a:rPr>
              <a:t>run()</a:t>
            </a:r>
            <a:r>
              <a:rPr lang="zh-CN" altLang="en-US" b="1" dirty="0">
                <a:solidFill>
                  <a:schemeClr val="tx1"/>
                </a:solidFill>
                <a:latin typeface="华文仿宋" panose="02010600040101010101" pitchFamily="2" charset="-122"/>
                <a:ea typeface="华文仿宋" panose="02010600040101010101" pitchFamily="2" charset="-122"/>
              </a:rPr>
              <a:t>方法来实现？</a:t>
            </a:r>
          </a:p>
        </p:txBody>
      </p:sp>
    </p:spTree>
    <p:extLst>
      <p:ext uri="{BB962C8B-B14F-4D97-AF65-F5344CB8AC3E}">
        <p14:creationId xmlns:p14="http://schemas.microsoft.com/office/powerpoint/2010/main" val="24900857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5810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使用同步代码块</a:t>
            </a:r>
            <a:endParaRPr lang="en-US" altLang="zh-CN" sz="2400" b="1" dirty="0">
              <a:solidFill>
                <a:srgbClr val="00417C"/>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283C6EE-3D87-40A8-8FBE-0096116B0FFD}"/>
              </a:ext>
            </a:extLst>
          </p:cNvPr>
          <p:cNvSpPr txBox="1"/>
          <p:nvPr/>
        </p:nvSpPr>
        <p:spPr>
          <a:xfrm>
            <a:off x="899592" y="2837173"/>
            <a:ext cx="7776864" cy="1709892"/>
          </a:xfrm>
          <a:prstGeom prst="rect">
            <a:avLst/>
          </a:prstGeom>
          <a:noFill/>
        </p:spPr>
        <p:txBody>
          <a:bodyPr wrap="square">
            <a:spAutoFit/>
          </a:bodyPr>
          <a:lstStyle/>
          <a:p>
            <a:pPr algn="just">
              <a:lnSpc>
                <a:spcPct val="150000"/>
              </a:lnSpc>
              <a:spcBef>
                <a:spcPts val="600"/>
              </a:spcBef>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只希望防止多个线程同时访问某个方法内部的部分代码，此时无需对整个方法都进行锁定。</a:t>
            </a:r>
            <a:endParaRPr lang="en-US" altLang="zh-CN" sz="2200" dirty="0">
              <a:solidFill>
                <a:srgbClr val="00417C"/>
              </a:solidFill>
              <a:latin typeface="微软雅黑" panose="020B0503020204020204" pitchFamily="34" charset="-122"/>
              <a:ea typeface="微软雅黑" panose="020B0503020204020204" pitchFamily="34" charset="-122"/>
            </a:endParaRPr>
          </a:p>
          <a:p>
            <a:pPr algn="just">
              <a:lnSpc>
                <a:spcPct val="150000"/>
              </a:lnSpc>
              <a:spcBef>
                <a:spcPts val="600"/>
              </a:spcBef>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    这种需要分离出来进行互斥的代码段被称为“</a:t>
            </a:r>
            <a:r>
              <a:rPr lang="zh-CN" altLang="en-US" sz="2200" b="1" dirty="0">
                <a:solidFill>
                  <a:srgbClr val="FF0000"/>
                </a:solidFill>
                <a:latin typeface="微软雅黑" panose="020B0503020204020204" pitchFamily="34" charset="-122"/>
                <a:ea typeface="微软雅黑" panose="020B0503020204020204" pitchFamily="34" charset="-122"/>
              </a:rPr>
              <a:t>临界区</a:t>
            </a:r>
            <a:r>
              <a:rPr lang="zh-CN" altLang="en-US" sz="2200" dirty="0">
                <a:solidFill>
                  <a:srgbClr val="00417C"/>
                </a:solidFill>
                <a:latin typeface="微软雅黑" panose="020B0503020204020204" pitchFamily="34" charset="-122"/>
                <a:ea typeface="微软雅黑" panose="020B0503020204020204" pitchFamily="34" charset="-122"/>
              </a:rPr>
              <a:t>” 。</a:t>
            </a:r>
            <a:endParaRPr lang="en-US" altLang="zh-CN"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23852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2340834"/>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使用同步代码块</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实现方式</a:t>
            </a:r>
            <a:endParaRPr lang="en-US" altLang="zh-CN" sz="2200"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pPr>
            <a:r>
              <a:rPr lang="zh-CN" altLang="en-US" sz="2200" dirty="0">
                <a:solidFill>
                  <a:srgbClr val="00417C"/>
                </a:solidFill>
                <a:latin typeface="微软雅黑" panose="020B0503020204020204" pitchFamily="34" charset="-122"/>
                <a:ea typeface="微软雅黑" panose="020B0503020204020204" pitchFamily="34" charset="-122"/>
              </a:rPr>
              <a:t>用</a:t>
            </a:r>
            <a:r>
              <a:rPr lang="en-US" altLang="zh-CN" sz="2200" dirty="0">
                <a:solidFill>
                  <a:srgbClr val="00417C"/>
                </a:solidFill>
                <a:latin typeface="微软雅黑" panose="020B0503020204020204" pitchFamily="34" charset="-122"/>
                <a:ea typeface="微软雅黑" panose="020B0503020204020204" pitchFamily="34" charset="-122"/>
              </a:rPr>
              <a:t>synchronized</a:t>
            </a:r>
            <a:r>
              <a:rPr lang="zh-CN" altLang="en-US" sz="2200" dirty="0">
                <a:solidFill>
                  <a:srgbClr val="00417C"/>
                </a:solidFill>
                <a:latin typeface="微软雅黑" panose="020B0503020204020204" pitchFamily="34" charset="-122"/>
                <a:ea typeface="微软雅黑" panose="020B0503020204020204" pitchFamily="34" charset="-122"/>
              </a:rPr>
              <a:t>来指定某个对象，此对象的锁被用来对花括号内的代码进行同步控制。。</a:t>
            </a:r>
            <a:endParaRPr lang="en-US" altLang="zh-CN" sz="2200" dirty="0">
              <a:solidFill>
                <a:srgbClr val="00417C"/>
              </a:solidFill>
              <a:latin typeface="微软雅黑" panose="020B0503020204020204" pitchFamily="34" charset="-122"/>
              <a:ea typeface="微软雅黑" panose="020B0503020204020204" pitchFamily="34" charset="-122"/>
            </a:endParaRPr>
          </a:p>
        </p:txBody>
      </p:sp>
      <p:pic>
        <p:nvPicPr>
          <p:cNvPr id="3" name="Picture 7" descr="语法">
            <a:extLst>
              <a:ext uri="{FF2B5EF4-FFF2-40B4-BE49-F238E27FC236}">
                <a16:creationId xmlns:a16="http://schemas.microsoft.com/office/drawing/2014/main" id="{5C4AC2E9-D413-4C3B-A21B-3F34F3762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55" y="4576369"/>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0B21683C-F498-465B-AB6F-D1A122F93405}"/>
              </a:ext>
            </a:extLst>
          </p:cNvPr>
          <p:cNvSpPr>
            <a:spLocks noChangeArrowheads="1"/>
          </p:cNvSpPr>
          <p:nvPr/>
        </p:nvSpPr>
        <p:spPr bwMode="auto">
          <a:xfrm>
            <a:off x="1927179" y="4617272"/>
            <a:ext cx="6362866" cy="1260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ts val="2800"/>
              </a:lnSpc>
            </a:pPr>
            <a:r>
              <a:rPr lang="en-US" altLang="zh-CN" b="1" dirty="0">
                <a:solidFill>
                  <a:srgbClr val="FF0000"/>
                </a:solidFill>
                <a:latin typeface="Source Code Pro"/>
              </a:rPr>
              <a:t>synchronized</a:t>
            </a:r>
            <a:r>
              <a:rPr lang="en-US" altLang="zh-CN" dirty="0">
                <a:solidFill>
                  <a:srgbClr val="080577"/>
                </a:solidFill>
                <a:latin typeface="Source Code Pro"/>
              </a:rPr>
              <a:t>(object) {  </a:t>
            </a:r>
          </a:p>
          <a:p>
            <a:pPr>
              <a:lnSpc>
                <a:spcPts val="2800"/>
              </a:lnSpc>
            </a:pPr>
            <a:r>
              <a:rPr lang="en-US" altLang="zh-CN" dirty="0">
                <a:solidFill>
                  <a:srgbClr val="080577"/>
                </a:solidFill>
                <a:latin typeface="Source Code Pro"/>
              </a:rPr>
              <a:t>      //</a:t>
            </a:r>
            <a:r>
              <a:rPr lang="zh-CN" altLang="en-US" dirty="0">
                <a:solidFill>
                  <a:srgbClr val="080577"/>
                </a:solidFill>
                <a:latin typeface="Source Code Pro"/>
              </a:rPr>
              <a:t>同步的语句</a:t>
            </a:r>
            <a:endParaRPr lang="en-US" altLang="zh-CN" dirty="0">
              <a:solidFill>
                <a:srgbClr val="080577"/>
              </a:solidFill>
              <a:latin typeface="Source Code Pro"/>
            </a:endParaRPr>
          </a:p>
          <a:p>
            <a:pPr>
              <a:lnSpc>
                <a:spcPts val="2800"/>
              </a:lnSpc>
            </a:pPr>
            <a:r>
              <a:rPr lang="en-US" altLang="zh-CN" dirty="0">
                <a:solidFill>
                  <a:srgbClr val="080577"/>
                </a:solidFill>
                <a:latin typeface="Source Code Pro"/>
              </a:rPr>
              <a:t>}</a:t>
            </a:r>
          </a:p>
        </p:txBody>
      </p:sp>
      <p:sp>
        <p:nvSpPr>
          <p:cNvPr id="15" name="文本框 14">
            <a:extLst>
              <a:ext uri="{FF2B5EF4-FFF2-40B4-BE49-F238E27FC236}">
                <a16:creationId xmlns:a16="http://schemas.microsoft.com/office/drawing/2014/main" id="{CFBF7F15-BA84-4F39-B019-94DFECDD8D46}"/>
              </a:ext>
            </a:extLst>
          </p:cNvPr>
          <p:cNvSpPr txBox="1"/>
          <p:nvPr/>
        </p:nvSpPr>
        <p:spPr>
          <a:xfrm>
            <a:off x="1927178" y="6084004"/>
            <a:ext cx="6362865" cy="369332"/>
          </a:xfrm>
          <a:prstGeom prst="rect">
            <a:avLst/>
          </a:prstGeom>
          <a:noFill/>
        </p:spPr>
        <p:txBody>
          <a:bodyPr wrap="square">
            <a:spAutoFit/>
          </a:bodyPr>
          <a:lstStyle/>
          <a:p>
            <a:r>
              <a:rPr lang="en-US" altLang="zh-CN" dirty="0">
                <a:solidFill>
                  <a:srgbClr val="080577"/>
                </a:solidFill>
                <a:latin typeface="Source Code Pro"/>
              </a:rPr>
              <a:t>synchronized( target ){ </a:t>
            </a:r>
            <a:r>
              <a:rPr lang="en-US" altLang="zh-CN" dirty="0" err="1">
                <a:solidFill>
                  <a:srgbClr val="080577"/>
                </a:solidFill>
                <a:latin typeface="Source Code Pro"/>
              </a:rPr>
              <a:t>target.call</a:t>
            </a:r>
            <a:r>
              <a:rPr lang="en-US" altLang="zh-CN" dirty="0">
                <a:solidFill>
                  <a:srgbClr val="080577"/>
                </a:solidFill>
                <a:latin typeface="Source Code Pro"/>
              </a:rPr>
              <a:t>(msg);  }</a:t>
            </a:r>
          </a:p>
        </p:txBody>
      </p:sp>
    </p:spTree>
    <p:extLst>
      <p:ext uri="{BB962C8B-B14F-4D97-AF65-F5344CB8AC3E}">
        <p14:creationId xmlns:p14="http://schemas.microsoft.com/office/powerpoint/2010/main" val="78754524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pic>
        <p:nvPicPr>
          <p:cNvPr id="5" name="Picture 14" descr="示例">
            <a:extLst>
              <a:ext uri="{FF2B5EF4-FFF2-40B4-BE49-F238E27FC236}">
                <a16:creationId xmlns:a16="http://schemas.microsoft.com/office/drawing/2014/main" id="{6705E7DE-BB6C-45E2-B133-AB91CF349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92" y="1916832"/>
            <a:ext cx="863217"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6">
            <a:extLst>
              <a:ext uri="{FF2B5EF4-FFF2-40B4-BE49-F238E27FC236}">
                <a16:creationId xmlns:a16="http://schemas.microsoft.com/office/drawing/2014/main" id="{013614FF-F7B1-4146-9F11-E56E8E7BC8CC}"/>
              </a:ext>
            </a:extLst>
          </p:cNvPr>
          <p:cNvSpPr>
            <a:spLocks noChangeArrowheads="1"/>
          </p:cNvSpPr>
          <p:nvPr/>
        </p:nvSpPr>
        <p:spPr bwMode="auto">
          <a:xfrm>
            <a:off x="1043608" y="1916832"/>
            <a:ext cx="7920000" cy="4875962"/>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000"/>
              </a:lnSpc>
            </a:pPr>
            <a:r>
              <a:rPr lang="en-US" altLang="zh-CN" sz="1400" dirty="0">
                <a:solidFill>
                  <a:srgbClr val="080577"/>
                </a:solidFill>
                <a:latin typeface="Source Code Pro"/>
              </a:rPr>
              <a:t>class </a:t>
            </a:r>
            <a:r>
              <a:rPr lang="en-US" altLang="zh-CN" sz="1400" dirty="0" err="1">
                <a:solidFill>
                  <a:srgbClr val="080577"/>
                </a:solidFill>
                <a:latin typeface="Source Code Pro"/>
              </a:rPr>
              <a:t>TicketSellRunnable</a:t>
            </a:r>
            <a:r>
              <a:rPr lang="en-US" altLang="zh-CN" sz="1400" dirty="0">
                <a:solidFill>
                  <a:srgbClr val="080577"/>
                </a:solidFill>
                <a:latin typeface="Source Code Pro"/>
              </a:rPr>
              <a:t> implements Runnable{ </a:t>
            </a:r>
          </a:p>
          <a:p>
            <a:pPr>
              <a:lnSpc>
                <a:spcPts val="2000"/>
              </a:lnSpc>
            </a:pPr>
            <a:r>
              <a:rPr lang="en-US" altLang="zh-CN" sz="1400" dirty="0">
                <a:solidFill>
                  <a:srgbClr val="080577"/>
                </a:solidFill>
                <a:latin typeface="Source Code Pro"/>
              </a:rPr>
              <a:t>    private int num = 10;     </a:t>
            </a:r>
          </a:p>
          <a:p>
            <a:pPr>
              <a:lnSpc>
                <a:spcPts val="2000"/>
              </a:lnSpc>
            </a:pPr>
            <a:r>
              <a:rPr lang="en-US" altLang="zh-CN" sz="1400" dirty="0">
                <a:solidFill>
                  <a:srgbClr val="080577"/>
                </a:solidFill>
                <a:latin typeface="Source Code Pro"/>
              </a:rPr>
              <a:t>    public void run() {</a:t>
            </a:r>
          </a:p>
          <a:p>
            <a:pPr>
              <a:lnSpc>
                <a:spcPts val="20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a:t>
            </a:r>
            <a:r>
              <a:rPr lang="en-US" altLang="zh-CN" sz="1400" b="1" dirty="0">
                <a:solidFill>
                  <a:srgbClr val="FF0000"/>
                </a:solidFill>
                <a:latin typeface="Source Code Pro"/>
              </a:rPr>
              <a:t>synchronized (</a:t>
            </a:r>
            <a:r>
              <a:rPr lang="en-US" altLang="zh-CN" sz="1400" b="1" dirty="0" err="1">
                <a:solidFill>
                  <a:srgbClr val="FF0000"/>
                </a:solidFill>
                <a:latin typeface="Source Code Pro"/>
              </a:rPr>
              <a:t>this.getClass</a:t>
            </a:r>
            <a:r>
              <a:rPr lang="en-US" altLang="zh-CN" sz="1400" b="1" dirty="0">
                <a:solidFill>
                  <a:srgbClr val="FF0000"/>
                </a:solidFill>
                <a:latin typeface="Source Code Pro"/>
              </a:rPr>
              <a:t>()) </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if(num &gt; 0){</a:t>
            </a:r>
          </a:p>
          <a:p>
            <a:pPr>
              <a:lnSpc>
                <a:spcPts val="2000"/>
              </a:lnSpc>
            </a:pPr>
            <a:r>
              <a:rPr lang="en-US" altLang="zh-CN" sz="1400" dirty="0">
                <a:solidFill>
                  <a:srgbClr val="080577"/>
                </a:solidFill>
                <a:latin typeface="Source Code Pro"/>
              </a:rPr>
              <a:t>                try {</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 </a:t>
            </a:r>
          </a:p>
          <a:p>
            <a:pPr>
              <a:lnSpc>
                <a:spcPts val="2000"/>
              </a:lnSpc>
            </a:pPr>
            <a:r>
              <a:rPr lang="en-US" altLang="zh-CN" sz="1400" dirty="0">
                <a:solidFill>
                  <a:srgbClr val="080577"/>
                </a:solidFill>
                <a:latin typeface="Source Code Pro"/>
              </a:rPr>
              <a:t>                } catch (</a:t>
            </a:r>
            <a:r>
              <a:rPr lang="en-US" altLang="zh-CN" sz="1400" dirty="0" err="1">
                <a:solidFill>
                  <a:srgbClr val="080577"/>
                </a:solidFill>
                <a:latin typeface="Source Code Pro"/>
              </a:rPr>
              <a:t>InterruptedException</a:t>
            </a:r>
            <a:r>
              <a:rPr lang="en-US" altLang="zh-CN" sz="1400" dirty="0">
                <a:solidFill>
                  <a:srgbClr val="080577"/>
                </a:solidFill>
                <a:latin typeface="Source Code Pro"/>
              </a:rPr>
              <a:t> e) {</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2000"/>
              </a:lnSpc>
            </a:pPr>
            <a:r>
              <a:rPr lang="en-US" altLang="zh-CN" sz="1400" dirty="0">
                <a:solidFill>
                  <a:srgbClr val="080577"/>
                </a:solidFill>
                <a:latin typeface="Source Code Pro"/>
              </a:rPr>
              <a:t>                }               </a:t>
            </a:r>
          </a:p>
          <a:p>
            <a:pPr>
              <a:lnSpc>
                <a:spcPts val="20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 sells one ticket, "+(--num)+" left.");</a:t>
            </a:r>
          </a:p>
          <a:p>
            <a:pPr>
              <a:lnSpc>
                <a:spcPts val="2000"/>
              </a:lnSpc>
            </a:pP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a:t>
            </a:r>
          </a:p>
          <a:p>
            <a:pPr>
              <a:lnSpc>
                <a:spcPts val="2000"/>
              </a:lnSpc>
            </a:pPr>
            <a:r>
              <a:rPr lang="en-US" altLang="zh-CN" sz="1400" dirty="0">
                <a:solidFill>
                  <a:srgbClr val="080577"/>
                </a:solidFill>
                <a:latin typeface="Source Code Pro"/>
              </a:rPr>
              <a:t>    } </a:t>
            </a:r>
          </a:p>
          <a:p>
            <a:pPr>
              <a:lnSpc>
                <a:spcPts val="2000"/>
              </a:lnSpc>
            </a:pPr>
            <a:r>
              <a:rPr lang="en-US" altLang="zh-CN" sz="1400" dirty="0">
                <a:solidFill>
                  <a:srgbClr val="080577"/>
                </a:solidFill>
                <a:latin typeface="Source Code Pro"/>
              </a:rPr>
              <a:t>}</a:t>
            </a:r>
          </a:p>
        </p:txBody>
      </p:sp>
    </p:spTree>
    <p:extLst>
      <p:ext uri="{BB962C8B-B14F-4D97-AF65-F5344CB8AC3E}">
        <p14:creationId xmlns:p14="http://schemas.microsoft.com/office/powerpoint/2010/main" val="394905247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5810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a:t>
            </a:r>
            <a:r>
              <a:rPr lang="en-US" altLang="zh-CN" sz="2400" b="1" dirty="0">
                <a:solidFill>
                  <a:srgbClr val="00417C"/>
                </a:solidFill>
                <a:latin typeface="微软雅黑" panose="020B0503020204020204" pitchFamily="34" charset="-122"/>
                <a:ea typeface="微软雅黑" panose="020B0503020204020204" pitchFamily="34" charset="-122"/>
              </a:rPr>
              <a:t>Lock</a:t>
            </a:r>
            <a:r>
              <a:rPr lang="zh-CN" altLang="en-US" sz="2400" b="1" dirty="0">
                <a:solidFill>
                  <a:srgbClr val="00417C"/>
                </a:solidFill>
                <a:latin typeface="微软雅黑" panose="020B0503020204020204" pitchFamily="34" charset="-122"/>
                <a:ea typeface="微软雅黑" panose="020B0503020204020204" pitchFamily="34" charset="-122"/>
              </a:rPr>
              <a:t>锁机制</a:t>
            </a:r>
            <a:endParaRPr lang="en-US" altLang="zh-CN" sz="2400" b="1" dirty="0">
              <a:solidFill>
                <a:srgbClr val="00417C"/>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0283C6EE-3D87-40A8-8FBE-0096116B0FFD}"/>
              </a:ext>
            </a:extLst>
          </p:cNvPr>
          <p:cNvSpPr txBox="1"/>
          <p:nvPr/>
        </p:nvSpPr>
        <p:spPr>
          <a:xfrm>
            <a:off x="899592" y="2773673"/>
            <a:ext cx="7776864" cy="3777444"/>
          </a:xfrm>
          <a:prstGeom prst="rect">
            <a:avLst/>
          </a:prstGeom>
          <a:noFill/>
        </p:spPr>
        <p:txBody>
          <a:bodyPr wrap="square">
            <a:spAutoFit/>
          </a:bodyPr>
          <a:lstStyle/>
          <a:p>
            <a:pPr algn="just">
              <a:lnSpc>
                <a:spcPct val="150000"/>
              </a:lnSpc>
              <a:spcBef>
                <a:spcPts val="0"/>
              </a:spcBef>
              <a:spcAft>
                <a:spcPts val="0"/>
              </a:spcAft>
            </a:pPr>
            <a:r>
              <a:rPr lang="zh-CN" altLang="en-US" sz="22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从</a:t>
            </a:r>
            <a:r>
              <a:rPr lang="en-US" altLang="zh-CN" sz="2000" dirty="0">
                <a:solidFill>
                  <a:srgbClr val="00417C"/>
                </a:solidFill>
                <a:latin typeface="微软雅黑" panose="020B0503020204020204" pitchFamily="34" charset="-122"/>
                <a:ea typeface="微软雅黑" panose="020B0503020204020204" pitchFamily="34" charset="-122"/>
              </a:rPr>
              <a:t>JDK5.0</a:t>
            </a:r>
            <a:r>
              <a:rPr lang="zh-CN" altLang="en-US" sz="2000" dirty="0">
                <a:solidFill>
                  <a:srgbClr val="00417C"/>
                </a:solidFill>
                <a:latin typeface="微软雅黑" panose="020B0503020204020204" pitchFamily="34" charset="-122"/>
                <a:ea typeface="微软雅黑" panose="020B0503020204020204" pitchFamily="34" charset="-122"/>
              </a:rPr>
              <a:t>开始，</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提供了更强大的线程同步机制</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通过显式定义同步锁对象来实现，同步锁使用</a:t>
            </a:r>
            <a:r>
              <a:rPr lang="en-US" altLang="zh-CN" sz="2000" dirty="0">
                <a:solidFill>
                  <a:srgbClr val="00417C"/>
                </a:solidFill>
                <a:latin typeface="微软雅黑" panose="020B0503020204020204" pitchFamily="34" charset="-122"/>
                <a:ea typeface="微软雅黑" panose="020B0503020204020204" pitchFamily="34" charset="-122"/>
              </a:rPr>
              <a:t>Lock</a:t>
            </a:r>
            <a:r>
              <a:rPr lang="zh-CN" altLang="en-US" sz="2000" dirty="0">
                <a:solidFill>
                  <a:srgbClr val="00417C"/>
                </a:solidFill>
                <a:latin typeface="微软雅黑" panose="020B0503020204020204" pitchFamily="34" charset="-122"/>
                <a:ea typeface="微软雅黑" panose="020B0503020204020204" pitchFamily="34" charset="-122"/>
              </a:rPr>
              <a:t>对象充当。</a:t>
            </a:r>
            <a:endParaRPr lang="en-US" altLang="zh-CN" sz="2000" dirty="0">
              <a:solidFill>
                <a:srgbClr val="00417C"/>
              </a:solidFill>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err="1">
                <a:solidFill>
                  <a:srgbClr val="00417C"/>
                </a:solidFill>
                <a:latin typeface="微软雅黑" panose="020B0503020204020204" pitchFamily="34" charset="-122"/>
                <a:ea typeface="微软雅黑" panose="020B0503020204020204" pitchFamily="34" charset="-122"/>
              </a:rPr>
              <a:t>java.util.concurrent.locks.Lock</a:t>
            </a:r>
            <a:r>
              <a:rPr lang="zh-CN" altLang="en-US" sz="2000" dirty="0">
                <a:solidFill>
                  <a:srgbClr val="00417C"/>
                </a:solidFill>
                <a:latin typeface="微软雅黑" panose="020B0503020204020204" pitchFamily="34" charset="-122"/>
                <a:ea typeface="微软雅黑" panose="020B0503020204020204" pitchFamily="34" charset="-122"/>
              </a:rPr>
              <a:t>接口是控制多个线程对共享资源进行访问的工具。锁提供了对共享资源的独占访问，每次只能有一个线程对</a:t>
            </a:r>
            <a:r>
              <a:rPr lang="en-US" altLang="zh-CN" sz="2000" dirty="0">
                <a:solidFill>
                  <a:srgbClr val="00417C"/>
                </a:solidFill>
                <a:latin typeface="微软雅黑" panose="020B0503020204020204" pitchFamily="34" charset="-122"/>
                <a:ea typeface="微软雅黑" panose="020B0503020204020204" pitchFamily="34" charset="-122"/>
              </a:rPr>
              <a:t>Lock</a:t>
            </a:r>
            <a:r>
              <a:rPr lang="zh-CN" altLang="en-US" sz="2000" dirty="0">
                <a:solidFill>
                  <a:srgbClr val="00417C"/>
                </a:solidFill>
                <a:latin typeface="微软雅黑" panose="020B0503020204020204" pitchFamily="34" charset="-122"/>
                <a:ea typeface="微软雅黑" panose="020B0503020204020204" pitchFamily="34" charset="-122"/>
              </a:rPr>
              <a:t>对象锁，线程开始访问共享资源之前应先获得</a:t>
            </a:r>
            <a:r>
              <a:rPr lang="en-US" altLang="zh-CN" sz="2000" dirty="0">
                <a:solidFill>
                  <a:srgbClr val="00417C"/>
                </a:solidFill>
                <a:latin typeface="微软雅黑" panose="020B0503020204020204" pitchFamily="34" charset="-122"/>
                <a:ea typeface="微软雅黑" panose="020B0503020204020204" pitchFamily="34" charset="-122"/>
              </a:rPr>
              <a:t>Lock</a:t>
            </a:r>
            <a:r>
              <a:rPr lang="zh-CN" altLang="en-US" sz="2000" dirty="0">
                <a:solidFill>
                  <a:srgbClr val="00417C"/>
                </a:solidFill>
                <a:latin typeface="微软雅黑" panose="020B0503020204020204" pitchFamily="34" charset="-122"/>
                <a:ea typeface="微软雅黑" panose="020B0503020204020204" pitchFamily="34" charset="-122"/>
              </a:rPr>
              <a:t>对象。</a:t>
            </a:r>
            <a:endParaRPr lang="en-US" altLang="zh-CN" sz="2000" dirty="0">
              <a:solidFill>
                <a:srgbClr val="00417C"/>
              </a:solidFill>
              <a:latin typeface="微软雅黑" panose="020B0503020204020204" pitchFamily="34" charset="-122"/>
              <a:ea typeface="微软雅黑" panose="020B0503020204020204" pitchFamily="34" charset="-122"/>
            </a:endParaRPr>
          </a:p>
          <a:p>
            <a:pPr algn="just">
              <a:lnSpc>
                <a:spcPct val="150000"/>
              </a:lnSpc>
              <a:spcBef>
                <a:spcPts val="0"/>
              </a:spcBef>
              <a:spcAft>
                <a:spcPts val="0"/>
              </a:spcAft>
            </a:pPr>
            <a:r>
              <a:rPr lang="en-US" altLang="zh-CN" sz="2000" dirty="0">
                <a:solidFill>
                  <a:srgbClr val="00417C"/>
                </a:solidFill>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ReentrantLock</a:t>
            </a:r>
            <a:r>
              <a:rPr lang="zh-CN" altLang="en-US" sz="2000" dirty="0">
                <a:solidFill>
                  <a:srgbClr val="00417C"/>
                </a:solidFill>
                <a:latin typeface="微软雅黑" panose="020B0503020204020204" pitchFamily="34" charset="-122"/>
                <a:ea typeface="微软雅黑" panose="020B0503020204020204" pitchFamily="34" charset="-122"/>
              </a:rPr>
              <a:t>类是</a:t>
            </a:r>
            <a:r>
              <a:rPr lang="en-US" altLang="zh-CN" sz="2000" dirty="0">
                <a:solidFill>
                  <a:srgbClr val="00417C"/>
                </a:solidFill>
                <a:latin typeface="微软雅黑" panose="020B0503020204020204" pitchFamily="34" charset="-122"/>
                <a:ea typeface="微软雅黑" panose="020B0503020204020204" pitchFamily="34" charset="-122"/>
              </a:rPr>
              <a:t>Lock</a:t>
            </a:r>
            <a:r>
              <a:rPr lang="zh-CN" altLang="en-US" sz="2000" dirty="0">
                <a:solidFill>
                  <a:srgbClr val="00417C"/>
                </a:solidFill>
                <a:latin typeface="微软雅黑" panose="020B0503020204020204" pitchFamily="34" charset="-122"/>
                <a:ea typeface="微软雅黑" panose="020B0503020204020204" pitchFamily="34" charset="-122"/>
              </a:rPr>
              <a:t>接口最常用的实现类，拥有与</a:t>
            </a:r>
            <a:r>
              <a:rPr lang="en-US" altLang="zh-CN" sz="2000" dirty="0">
                <a:solidFill>
                  <a:srgbClr val="00417C"/>
                </a:solidFill>
                <a:latin typeface="微软雅黑" panose="020B0503020204020204" pitchFamily="34" charset="-122"/>
                <a:ea typeface="微软雅黑" panose="020B0503020204020204" pitchFamily="34" charset="-122"/>
              </a:rPr>
              <a:t>synchronized </a:t>
            </a:r>
            <a:r>
              <a:rPr lang="zh-CN" altLang="en-US" sz="2000" dirty="0">
                <a:solidFill>
                  <a:srgbClr val="00417C"/>
                </a:solidFill>
                <a:latin typeface="微软雅黑" panose="020B0503020204020204" pitchFamily="34" charset="-122"/>
                <a:ea typeface="微软雅黑" panose="020B0503020204020204" pitchFamily="34" charset="-122"/>
              </a:rPr>
              <a:t>相同的并发性和内存语义。</a:t>
            </a:r>
            <a:endParaRPr lang="zh-CN" altLang="en-US" sz="22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2017611"/>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5810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a:t>
            </a:r>
            <a:r>
              <a:rPr lang="en-US" altLang="zh-CN" sz="2400" b="1" dirty="0">
                <a:solidFill>
                  <a:srgbClr val="00417C"/>
                </a:solidFill>
                <a:latin typeface="微软雅黑" panose="020B0503020204020204" pitchFamily="34" charset="-122"/>
                <a:ea typeface="微软雅黑" panose="020B0503020204020204" pitchFamily="34" charset="-122"/>
              </a:rPr>
              <a:t>Lock</a:t>
            </a:r>
            <a:r>
              <a:rPr lang="zh-CN" altLang="en-US" sz="2400" b="1" dirty="0">
                <a:solidFill>
                  <a:srgbClr val="00417C"/>
                </a:solidFill>
                <a:latin typeface="微软雅黑" panose="020B0503020204020204" pitchFamily="34" charset="-122"/>
                <a:ea typeface="微软雅黑" panose="020B0503020204020204" pitchFamily="34" charset="-122"/>
              </a:rPr>
              <a:t>锁机制</a:t>
            </a:r>
            <a:endParaRPr lang="en-US" altLang="zh-CN" sz="2400" b="1" dirty="0">
              <a:solidFill>
                <a:srgbClr val="00417C"/>
              </a:solidFill>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9CBD888-C57C-4B7B-B102-34EC2DF20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843448"/>
            <a:ext cx="8568952" cy="3882236"/>
          </a:xfrm>
          <a:prstGeom prst="rect">
            <a:avLst/>
          </a:prstGeom>
        </p:spPr>
      </p:pic>
    </p:spTree>
    <p:extLst>
      <p:ext uri="{BB962C8B-B14F-4D97-AF65-F5344CB8AC3E}">
        <p14:creationId xmlns:p14="http://schemas.microsoft.com/office/powerpoint/2010/main" val="36364506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2253950"/>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使用</a:t>
            </a:r>
            <a:r>
              <a:rPr lang="en-US" altLang="zh-CN" sz="2400" b="1" dirty="0">
                <a:solidFill>
                  <a:srgbClr val="00417C"/>
                </a:solidFill>
                <a:latin typeface="微软雅黑" panose="020B0503020204020204" pitchFamily="34" charset="-122"/>
                <a:ea typeface="微软雅黑" panose="020B0503020204020204" pitchFamily="34" charset="-122"/>
              </a:rPr>
              <a:t>Lock</a:t>
            </a:r>
            <a:r>
              <a:rPr lang="zh-CN" altLang="en-US" sz="2400" b="1">
                <a:solidFill>
                  <a:srgbClr val="00417C"/>
                </a:solidFill>
                <a:latin typeface="微软雅黑" panose="020B0503020204020204" pitchFamily="34" charset="-122"/>
                <a:ea typeface="微软雅黑" panose="020B0503020204020204" pitchFamily="34" charset="-122"/>
              </a:rPr>
              <a:t>锁机制</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实现方式</a:t>
            </a:r>
            <a:endParaRPr lang="en-US" altLang="zh-CN" sz="2200" dirty="0">
              <a:solidFill>
                <a:srgbClr val="00417C"/>
              </a:solidFill>
              <a:latin typeface="微软雅黑" panose="020B0503020204020204" pitchFamily="34" charset="-122"/>
              <a:ea typeface="微软雅黑" panose="020B0503020204020204" pitchFamily="34" charset="-122"/>
            </a:endParaRPr>
          </a:p>
          <a:p>
            <a:pPr marL="355600" algn="just">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创建</a:t>
            </a:r>
            <a:r>
              <a:rPr lang="en-US" altLang="zh-CN" sz="2000" dirty="0">
                <a:solidFill>
                  <a:srgbClr val="00417C"/>
                </a:solidFill>
                <a:latin typeface="微软雅黑" panose="020B0503020204020204" pitchFamily="34" charset="-122"/>
                <a:ea typeface="微软雅黑" panose="020B0503020204020204" pitchFamily="34" charset="-122"/>
              </a:rPr>
              <a:t>ReentrantLock</a:t>
            </a:r>
            <a:r>
              <a:rPr lang="zh-CN" altLang="en-US" sz="2000" dirty="0">
                <a:solidFill>
                  <a:srgbClr val="00417C"/>
                </a:solidFill>
                <a:latin typeface="微软雅黑" panose="020B0503020204020204" pitchFamily="34" charset="-122"/>
                <a:ea typeface="微软雅黑" panose="020B0503020204020204" pitchFamily="34" charset="-122"/>
              </a:rPr>
              <a:t>对象，在同步方法中，调用 </a:t>
            </a:r>
            <a:r>
              <a:rPr lang="en-US" altLang="zh-CN" sz="2000" dirty="0">
                <a:solidFill>
                  <a:srgbClr val="00417C"/>
                </a:solidFill>
                <a:latin typeface="微软雅黑" panose="020B0503020204020204" pitchFamily="34" charset="-122"/>
                <a:ea typeface="微软雅黑" panose="020B0503020204020204" pitchFamily="34" charset="-122"/>
              </a:rPr>
              <a:t>lock() </a:t>
            </a:r>
            <a:r>
              <a:rPr lang="zh-CN" altLang="en-US" sz="2000" dirty="0">
                <a:solidFill>
                  <a:srgbClr val="00417C"/>
                </a:solidFill>
                <a:latin typeface="微软雅黑" panose="020B0503020204020204" pitchFamily="34" charset="-122"/>
                <a:ea typeface="微软雅黑" panose="020B0503020204020204" pitchFamily="34" charset="-122"/>
              </a:rPr>
              <a:t>方法后，将同步代码块置于</a:t>
            </a:r>
            <a:r>
              <a:rPr lang="en-US" altLang="zh-CN" sz="2000" dirty="0">
                <a:solidFill>
                  <a:srgbClr val="00417C"/>
                </a:solidFill>
                <a:latin typeface="微软雅黑" panose="020B0503020204020204" pitchFamily="34" charset="-122"/>
                <a:ea typeface="微软雅黑" panose="020B0503020204020204" pitchFamily="34" charset="-122"/>
              </a:rPr>
              <a:t>try</a:t>
            </a:r>
            <a:r>
              <a:rPr lang="zh-CN" altLang="en-US" sz="2000" dirty="0">
                <a:solidFill>
                  <a:srgbClr val="00417C"/>
                </a:solidFill>
                <a:latin typeface="微软雅黑" panose="020B0503020204020204" pitchFamily="34" charset="-122"/>
                <a:ea typeface="微软雅黑" panose="020B0503020204020204" pitchFamily="34" charset="-122"/>
              </a:rPr>
              <a:t>中，然后在</a:t>
            </a:r>
            <a:r>
              <a:rPr lang="en-US" altLang="zh-CN" sz="2000" dirty="0">
                <a:solidFill>
                  <a:srgbClr val="00417C"/>
                </a:solidFill>
                <a:latin typeface="微软雅黑" panose="020B0503020204020204" pitchFamily="34" charset="-122"/>
                <a:ea typeface="微软雅黑" panose="020B0503020204020204" pitchFamily="34" charset="-122"/>
              </a:rPr>
              <a:t>finally</a:t>
            </a:r>
            <a:r>
              <a:rPr lang="zh-CN" altLang="en-US" sz="2000" dirty="0">
                <a:solidFill>
                  <a:srgbClr val="00417C"/>
                </a:solidFill>
                <a:latin typeface="微软雅黑" panose="020B0503020204020204" pitchFamily="34" charset="-122"/>
                <a:ea typeface="微软雅黑" panose="020B0503020204020204" pitchFamily="34" charset="-122"/>
              </a:rPr>
              <a:t>中调用 </a:t>
            </a:r>
            <a:r>
              <a:rPr lang="en-US" altLang="zh-CN" sz="2000" dirty="0">
                <a:solidFill>
                  <a:srgbClr val="00417C"/>
                </a:solidFill>
                <a:latin typeface="微软雅黑" panose="020B0503020204020204" pitchFamily="34" charset="-122"/>
                <a:ea typeface="微软雅黑" panose="020B0503020204020204" pitchFamily="34" charset="-122"/>
              </a:rPr>
              <a:t>unlock()</a:t>
            </a:r>
            <a:r>
              <a:rPr lang="zh-CN" altLang="en-US" sz="2000" dirty="0">
                <a:solidFill>
                  <a:srgbClr val="00417C"/>
                </a:solidFill>
                <a:latin typeface="微软雅黑" panose="020B0503020204020204" pitchFamily="34" charset="-122"/>
                <a:ea typeface="微软雅黑" panose="020B0503020204020204" pitchFamily="34" charset="-122"/>
              </a:rPr>
              <a:t>以防死锁。</a:t>
            </a:r>
            <a:endParaRPr lang="en-US" altLang="zh-CN" sz="2000" dirty="0">
              <a:solidFill>
                <a:srgbClr val="00417C"/>
              </a:solidFill>
              <a:latin typeface="微软雅黑" panose="020B0503020204020204" pitchFamily="34" charset="-122"/>
              <a:ea typeface="微软雅黑" panose="020B0503020204020204" pitchFamily="34" charset="-122"/>
            </a:endParaRPr>
          </a:p>
        </p:txBody>
      </p:sp>
      <p:pic>
        <p:nvPicPr>
          <p:cNvPr id="3" name="Picture 7" descr="语法">
            <a:extLst>
              <a:ext uri="{FF2B5EF4-FFF2-40B4-BE49-F238E27FC236}">
                <a16:creationId xmlns:a16="http://schemas.microsoft.com/office/drawing/2014/main" id="{5C4AC2E9-D413-4C3B-A21B-3F34F37621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55" y="4437112"/>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0B21683C-F498-465B-AB6F-D1A122F93405}"/>
              </a:ext>
            </a:extLst>
          </p:cNvPr>
          <p:cNvSpPr>
            <a:spLocks noChangeArrowheads="1"/>
          </p:cNvSpPr>
          <p:nvPr/>
        </p:nvSpPr>
        <p:spPr bwMode="auto">
          <a:xfrm>
            <a:off x="2049357" y="4449812"/>
            <a:ext cx="6362866" cy="2376000"/>
          </a:xfrm>
          <a:prstGeom prst="roundRect">
            <a:avLst>
              <a:gd name="adj" fmla="val 8213"/>
            </a:avLst>
          </a:prstGeom>
          <a:gradFill rotWithShape="1">
            <a:gsLst>
              <a:gs pos="0">
                <a:srgbClr val="CCFFFF"/>
              </a:gs>
              <a:gs pos="100000">
                <a:srgbClr val="FFFFFF"/>
              </a:gs>
            </a:gsLst>
            <a:lin ang="5400000" scaled="1"/>
          </a:gradFill>
          <a:ln w="9525">
            <a:solidFill>
              <a:srgbClr val="008080"/>
            </a:solidFill>
            <a:round/>
            <a:headEnd/>
            <a:tailEnd/>
          </a:ln>
        </p:spPr>
        <p:txBody>
          <a:bodyPr anchor="ctr"/>
          <a:lstStyle/>
          <a:p>
            <a:pPr>
              <a:lnSpc>
                <a:spcPts val="1600"/>
              </a:lnSpc>
            </a:pPr>
            <a:r>
              <a:rPr lang="en-US" altLang="zh-CN" sz="1500" dirty="0">
                <a:solidFill>
                  <a:srgbClr val="00417C"/>
                </a:solidFill>
                <a:latin typeface="Source Code Pro"/>
              </a:rPr>
              <a:t>class X {</a:t>
            </a:r>
          </a:p>
          <a:p>
            <a:pPr>
              <a:lnSpc>
                <a:spcPts val="1600"/>
              </a:lnSpc>
            </a:pPr>
            <a:r>
              <a:rPr lang="en-US" altLang="zh-CN" sz="1500" dirty="0">
                <a:solidFill>
                  <a:srgbClr val="00417C"/>
                </a:solidFill>
                <a:latin typeface="Source Code Pro"/>
              </a:rPr>
              <a:t>    </a:t>
            </a:r>
            <a:r>
              <a:rPr lang="en-US" altLang="zh-CN" sz="1500" b="1" dirty="0">
                <a:solidFill>
                  <a:srgbClr val="FF0000"/>
                </a:solidFill>
                <a:latin typeface="Source Code Pro"/>
              </a:rPr>
              <a:t>Lock lock = new ReentrantLock();</a:t>
            </a:r>
          </a:p>
          <a:p>
            <a:pPr>
              <a:lnSpc>
                <a:spcPts val="1600"/>
              </a:lnSpc>
            </a:pPr>
            <a:r>
              <a:rPr lang="en-US" altLang="zh-CN" sz="1500" dirty="0">
                <a:solidFill>
                  <a:srgbClr val="00417C"/>
                </a:solidFill>
                <a:latin typeface="Source Code Pro"/>
              </a:rPr>
              <a:t>    public void m() {</a:t>
            </a:r>
          </a:p>
          <a:p>
            <a:pPr>
              <a:lnSpc>
                <a:spcPts val="1600"/>
              </a:lnSpc>
            </a:pPr>
            <a:r>
              <a:rPr lang="en-US" altLang="zh-CN" sz="1500" dirty="0">
                <a:solidFill>
                  <a:srgbClr val="00417C"/>
                </a:solidFill>
                <a:latin typeface="Source Code Pro"/>
              </a:rPr>
              <a:t>        </a:t>
            </a:r>
            <a:r>
              <a:rPr lang="en-US" altLang="zh-CN" sz="1500" dirty="0" err="1">
                <a:solidFill>
                  <a:srgbClr val="FF0000"/>
                </a:solidFill>
                <a:latin typeface="Source Code Pro"/>
              </a:rPr>
              <a:t>lock.lock</a:t>
            </a:r>
            <a:r>
              <a:rPr lang="en-US" altLang="zh-CN" sz="1500" dirty="0">
                <a:solidFill>
                  <a:srgbClr val="FF0000"/>
                </a:solidFill>
                <a:latin typeface="Source Code Pro"/>
              </a:rPr>
              <a:t>(); </a:t>
            </a:r>
          </a:p>
          <a:p>
            <a:pPr>
              <a:lnSpc>
                <a:spcPts val="1600"/>
              </a:lnSpc>
            </a:pPr>
            <a:r>
              <a:rPr lang="en-US" altLang="zh-CN" sz="1500" dirty="0">
                <a:solidFill>
                  <a:srgbClr val="00417C"/>
                </a:solidFill>
                <a:latin typeface="Source Code Pro"/>
              </a:rPr>
              <a:t>        try {</a:t>
            </a:r>
          </a:p>
          <a:p>
            <a:pPr>
              <a:lnSpc>
                <a:spcPts val="1600"/>
              </a:lnSpc>
            </a:pPr>
            <a:r>
              <a:rPr lang="en-US" altLang="zh-CN" sz="1500" dirty="0">
                <a:solidFill>
                  <a:srgbClr val="00417C"/>
                </a:solidFill>
                <a:latin typeface="Source Code Pro"/>
              </a:rPr>
              <a:t>            // ... method body</a:t>
            </a:r>
          </a:p>
          <a:p>
            <a:pPr>
              <a:lnSpc>
                <a:spcPts val="1600"/>
              </a:lnSpc>
            </a:pPr>
            <a:r>
              <a:rPr lang="en-US" altLang="zh-CN" sz="1500" dirty="0">
                <a:solidFill>
                  <a:srgbClr val="00417C"/>
                </a:solidFill>
                <a:latin typeface="Source Code Pro"/>
              </a:rPr>
              <a:t>        } finally {</a:t>
            </a:r>
          </a:p>
          <a:p>
            <a:pPr>
              <a:lnSpc>
                <a:spcPts val="1600"/>
              </a:lnSpc>
            </a:pPr>
            <a:r>
              <a:rPr lang="en-US" altLang="zh-CN" sz="1500" dirty="0">
                <a:solidFill>
                  <a:srgbClr val="00417C"/>
                </a:solidFill>
                <a:latin typeface="Source Code Pro"/>
              </a:rPr>
              <a:t>            </a:t>
            </a:r>
            <a:r>
              <a:rPr lang="en-US" altLang="zh-CN" sz="1500" dirty="0" err="1">
                <a:solidFill>
                  <a:srgbClr val="FF0000"/>
                </a:solidFill>
                <a:latin typeface="Source Code Pro"/>
              </a:rPr>
              <a:t>lock.unlock</a:t>
            </a:r>
            <a:r>
              <a:rPr lang="en-US" altLang="zh-CN" sz="1500" dirty="0">
                <a:solidFill>
                  <a:srgbClr val="FF0000"/>
                </a:solidFill>
                <a:latin typeface="Source Code Pro"/>
              </a:rPr>
              <a:t>();</a:t>
            </a:r>
          </a:p>
          <a:p>
            <a:pPr>
              <a:lnSpc>
                <a:spcPts val="1600"/>
              </a:lnSpc>
            </a:pPr>
            <a:r>
              <a:rPr lang="en-US" altLang="zh-CN" sz="1500" dirty="0">
                <a:solidFill>
                  <a:srgbClr val="00417C"/>
                </a:solidFill>
                <a:latin typeface="Source Code Pro"/>
              </a:rPr>
              <a:t>        }</a:t>
            </a:r>
          </a:p>
          <a:p>
            <a:pPr>
              <a:lnSpc>
                <a:spcPts val="1600"/>
              </a:lnSpc>
            </a:pPr>
            <a:r>
              <a:rPr lang="en-US" altLang="zh-CN" sz="1500" dirty="0">
                <a:solidFill>
                  <a:srgbClr val="00417C"/>
                </a:solidFill>
                <a:latin typeface="Source Code Pro"/>
              </a:rPr>
              <a:t>    }</a:t>
            </a:r>
          </a:p>
          <a:p>
            <a:pPr>
              <a:lnSpc>
                <a:spcPts val="1600"/>
              </a:lnSpc>
            </a:pPr>
            <a:r>
              <a:rPr lang="en-US" altLang="zh-CN" sz="1500" dirty="0">
                <a:solidFill>
                  <a:srgbClr val="00417C"/>
                </a:solidFill>
                <a:latin typeface="Source Code Pro"/>
              </a:rPr>
              <a:t>}</a:t>
            </a:r>
          </a:p>
        </p:txBody>
      </p:sp>
    </p:spTree>
    <p:extLst>
      <p:ext uri="{BB962C8B-B14F-4D97-AF65-F5344CB8AC3E}">
        <p14:creationId xmlns:p14="http://schemas.microsoft.com/office/powerpoint/2010/main" val="11730425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2473882"/>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并行与并发</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并行：指两个或多个事件在</a:t>
            </a:r>
            <a:r>
              <a:rPr lang="zh-CN" altLang="en-US" sz="2400" b="1" dirty="0">
                <a:solidFill>
                  <a:srgbClr val="00417C"/>
                </a:solidFill>
                <a:latin typeface="微软雅黑" panose="020B0503020204020204" pitchFamily="34" charset="-122"/>
                <a:ea typeface="微软雅黑" panose="020B0503020204020204" pitchFamily="34" charset="-122"/>
              </a:rPr>
              <a:t>同一时刻</a:t>
            </a:r>
            <a:r>
              <a:rPr lang="zh-CN" altLang="en-US" sz="2400" dirty="0">
                <a:solidFill>
                  <a:srgbClr val="00417C"/>
                </a:solidFill>
                <a:latin typeface="微软雅黑" panose="020B0503020204020204" pitchFamily="34" charset="-122"/>
                <a:ea typeface="微软雅黑" panose="020B0503020204020204" pitchFamily="34" charset="-122"/>
              </a:rPr>
              <a:t>发生（同时发生）；</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400" dirty="0">
                <a:solidFill>
                  <a:srgbClr val="00417C"/>
                </a:solidFill>
                <a:latin typeface="微软雅黑" panose="020B0503020204020204" pitchFamily="34" charset="-122"/>
                <a:ea typeface="微软雅黑" panose="020B0503020204020204" pitchFamily="34" charset="-122"/>
              </a:rPr>
              <a:t> 并发：指两个或多个事件在</a:t>
            </a:r>
            <a:r>
              <a:rPr lang="zh-CN" altLang="en-US" sz="2400" b="1" dirty="0">
                <a:solidFill>
                  <a:srgbClr val="00417C"/>
                </a:solidFill>
                <a:latin typeface="微软雅黑" panose="020B0503020204020204" pitchFamily="34" charset="-122"/>
                <a:ea typeface="微软雅黑" panose="020B0503020204020204" pitchFamily="34" charset="-122"/>
              </a:rPr>
              <a:t>一个时间段内</a:t>
            </a:r>
            <a:r>
              <a:rPr lang="zh-CN" altLang="en-US" sz="2400" dirty="0">
                <a:solidFill>
                  <a:srgbClr val="00417C"/>
                </a:solidFill>
                <a:latin typeface="微软雅黑" panose="020B0503020204020204" pitchFamily="34" charset="-122"/>
                <a:ea typeface="微软雅黑" panose="020B0503020204020204" pitchFamily="34" charset="-122"/>
              </a:rPr>
              <a:t>发生。</a:t>
            </a:r>
          </a:p>
        </p:txBody>
      </p:sp>
      <p:grpSp>
        <p:nvGrpSpPr>
          <p:cNvPr id="33" name="组合 32">
            <a:extLst>
              <a:ext uri="{FF2B5EF4-FFF2-40B4-BE49-F238E27FC236}">
                <a16:creationId xmlns:a16="http://schemas.microsoft.com/office/drawing/2014/main" id="{20E95AAD-CD71-48AE-A169-859E75530BDA}"/>
              </a:ext>
            </a:extLst>
          </p:cNvPr>
          <p:cNvGrpSpPr/>
          <p:nvPr/>
        </p:nvGrpSpPr>
        <p:grpSpPr>
          <a:xfrm>
            <a:off x="1449109" y="4720572"/>
            <a:ext cx="6025526" cy="1948788"/>
            <a:chOff x="1449109" y="4620595"/>
            <a:chExt cx="6025526" cy="1948788"/>
          </a:xfrm>
        </p:grpSpPr>
        <p:cxnSp>
          <p:nvCxnSpPr>
            <p:cNvPr id="6" name="直接箭头连接符 5">
              <a:extLst>
                <a:ext uri="{FF2B5EF4-FFF2-40B4-BE49-F238E27FC236}">
                  <a16:creationId xmlns:a16="http://schemas.microsoft.com/office/drawing/2014/main" id="{43448390-55C9-4E62-8812-7A404EFA0C81}"/>
                </a:ext>
              </a:extLst>
            </p:cNvPr>
            <p:cNvCxnSpPr/>
            <p:nvPr/>
          </p:nvCxnSpPr>
          <p:spPr>
            <a:xfrm>
              <a:off x="2411760" y="5013176"/>
              <a:ext cx="5040560" cy="0"/>
            </a:xfrm>
            <a:prstGeom prst="straightConnector1">
              <a:avLst/>
            </a:prstGeom>
            <a:ln w="38100">
              <a:headEnd type="diamond" w="med" len="med"/>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44C0DCD-9363-47DE-A3D5-A15025094688}"/>
                </a:ext>
              </a:extLst>
            </p:cNvPr>
            <p:cNvCxnSpPr/>
            <p:nvPr/>
          </p:nvCxnSpPr>
          <p:spPr>
            <a:xfrm>
              <a:off x="2411760" y="5733256"/>
              <a:ext cx="5040560" cy="0"/>
            </a:xfrm>
            <a:prstGeom prst="straightConnector1">
              <a:avLst/>
            </a:prstGeom>
            <a:ln w="38100">
              <a:headEnd type="diamond" w="med" len="med"/>
              <a:tailEnd type="stealth" w="lg" len="lg"/>
            </a:ln>
          </p:spPr>
          <p:style>
            <a:lnRef idx="1">
              <a:schemeClr val="accent1"/>
            </a:lnRef>
            <a:fillRef idx="0">
              <a:schemeClr val="accent1"/>
            </a:fillRef>
            <a:effectRef idx="0">
              <a:schemeClr val="accent1"/>
            </a:effectRef>
            <a:fontRef idx="minor">
              <a:schemeClr val="tx1"/>
            </a:fontRef>
          </p:style>
        </p:cxnSp>
        <p:sp>
          <p:nvSpPr>
            <p:cNvPr id="7" name="等腰三角形 6">
              <a:extLst>
                <a:ext uri="{FF2B5EF4-FFF2-40B4-BE49-F238E27FC236}">
                  <a16:creationId xmlns:a16="http://schemas.microsoft.com/office/drawing/2014/main" id="{0AEFF8A1-6A40-4EB6-90B5-91241AD45C1C}"/>
                </a:ext>
              </a:extLst>
            </p:cNvPr>
            <p:cNvSpPr/>
            <p:nvPr/>
          </p:nvSpPr>
          <p:spPr>
            <a:xfrm>
              <a:off x="4500008" y="5013176"/>
              <a:ext cx="144000" cy="2125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78B5AF36-73A1-4B81-A8D7-C6AC42B491A7}"/>
                </a:ext>
              </a:extLst>
            </p:cNvPr>
            <p:cNvSpPr/>
            <p:nvPr/>
          </p:nvSpPr>
          <p:spPr>
            <a:xfrm>
              <a:off x="4304448" y="5733256"/>
              <a:ext cx="144000" cy="2125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E4A01EA-789C-45FB-BE77-8BEF99024077}"/>
                </a:ext>
              </a:extLst>
            </p:cNvPr>
            <p:cNvSpPr/>
            <p:nvPr/>
          </p:nvSpPr>
          <p:spPr>
            <a:xfrm>
              <a:off x="4742910" y="5733256"/>
              <a:ext cx="144000" cy="212532"/>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大括号 8">
              <a:extLst>
                <a:ext uri="{FF2B5EF4-FFF2-40B4-BE49-F238E27FC236}">
                  <a16:creationId xmlns:a16="http://schemas.microsoft.com/office/drawing/2014/main" id="{6741C09B-0936-40F2-82BF-E8D248FEF787}"/>
                </a:ext>
              </a:extLst>
            </p:cNvPr>
            <p:cNvSpPr/>
            <p:nvPr/>
          </p:nvSpPr>
          <p:spPr>
            <a:xfrm rot="5400000">
              <a:off x="4374048" y="5607312"/>
              <a:ext cx="396000" cy="864000"/>
            </a:xfrm>
            <a:prstGeom prst="rightBrace">
              <a:avLst>
                <a:gd name="adj1" fmla="val 25493"/>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E0681D7-7F07-42A6-A1B5-0B4CAF62B667}"/>
                </a:ext>
              </a:extLst>
            </p:cNvPr>
            <p:cNvSpPr txBox="1"/>
            <p:nvPr/>
          </p:nvSpPr>
          <p:spPr>
            <a:xfrm>
              <a:off x="1449109" y="4828510"/>
              <a:ext cx="720080" cy="369332"/>
            </a:xfrm>
            <a:prstGeom prst="rect">
              <a:avLst/>
            </a:prstGeom>
            <a:noFill/>
          </p:spPr>
          <p:txBody>
            <a:bodyPr wrap="square" rtlCol="0">
              <a:spAutoFit/>
            </a:bodyPr>
            <a:lstStyle/>
            <a:p>
              <a:r>
                <a:rPr lang="zh-CN" altLang="en-US" b="1" dirty="0">
                  <a:solidFill>
                    <a:srgbClr val="00417C"/>
                  </a:solidFill>
                  <a:latin typeface="仿宋" panose="02010609060101010101" pitchFamily="49" charset="-122"/>
                  <a:ea typeface="仿宋" panose="02010609060101010101" pitchFamily="49" charset="-122"/>
                </a:rPr>
                <a:t>并行</a:t>
              </a:r>
            </a:p>
          </p:txBody>
        </p:sp>
        <p:sp>
          <p:nvSpPr>
            <p:cNvPr id="12" name="文本框 11">
              <a:extLst>
                <a:ext uri="{FF2B5EF4-FFF2-40B4-BE49-F238E27FC236}">
                  <a16:creationId xmlns:a16="http://schemas.microsoft.com/office/drawing/2014/main" id="{EB267C21-B78E-4050-B5D6-38D0D66188F6}"/>
                </a:ext>
              </a:extLst>
            </p:cNvPr>
            <p:cNvSpPr txBox="1"/>
            <p:nvPr/>
          </p:nvSpPr>
          <p:spPr>
            <a:xfrm>
              <a:off x="1449109" y="5548590"/>
              <a:ext cx="720080" cy="369332"/>
            </a:xfrm>
            <a:prstGeom prst="rect">
              <a:avLst/>
            </a:prstGeom>
            <a:noFill/>
          </p:spPr>
          <p:txBody>
            <a:bodyPr wrap="square" rtlCol="0">
              <a:spAutoFit/>
            </a:bodyPr>
            <a:lstStyle/>
            <a:p>
              <a:r>
                <a:rPr lang="zh-CN" altLang="en-US" b="1" dirty="0">
                  <a:solidFill>
                    <a:srgbClr val="00417C"/>
                  </a:solidFill>
                  <a:latin typeface="仿宋" panose="02010609060101010101" pitchFamily="49" charset="-122"/>
                  <a:ea typeface="仿宋" panose="02010609060101010101" pitchFamily="49" charset="-122"/>
                </a:rPr>
                <a:t>并发</a:t>
              </a:r>
            </a:p>
          </p:txBody>
        </p:sp>
        <p:sp>
          <p:nvSpPr>
            <p:cNvPr id="13" name="文本框 12">
              <a:extLst>
                <a:ext uri="{FF2B5EF4-FFF2-40B4-BE49-F238E27FC236}">
                  <a16:creationId xmlns:a16="http://schemas.microsoft.com/office/drawing/2014/main" id="{408B0CB3-9AF9-433C-B203-125A14DAA3D9}"/>
                </a:ext>
              </a:extLst>
            </p:cNvPr>
            <p:cNvSpPr txBox="1"/>
            <p:nvPr/>
          </p:nvSpPr>
          <p:spPr>
            <a:xfrm>
              <a:off x="2267329" y="5013524"/>
              <a:ext cx="288862" cy="338554"/>
            </a:xfrm>
            <a:prstGeom prst="rect">
              <a:avLst/>
            </a:prstGeom>
            <a:noFill/>
          </p:spPr>
          <p:txBody>
            <a:bodyPr wrap="none" rtlCol="0">
              <a:spAutoFit/>
            </a:bodyPr>
            <a:lstStyle/>
            <a:p>
              <a:r>
                <a:rPr lang="en-US" altLang="zh-CN" sz="1600" b="1" dirty="0">
                  <a:solidFill>
                    <a:srgbClr val="00417C"/>
                  </a:solidFill>
                  <a:latin typeface="仿宋" panose="02010609060101010101" pitchFamily="49" charset="-122"/>
                  <a:ea typeface="仿宋" panose="02010609060101010101" pitchFamily="49" charset="-122"/>
                </a:rPr>
                <a:t>0</a:t>
              </a:r>
              <a:endParaRPr lang="zh-CN" altLang="en-US" sz="1600" b="1" dirty="0">
                <a:solidFill>
                  <a:srgbClr val="00417C"/>
                </a:solidFill>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62744E5E-2FAA-43CD-BEB1-2EA4DB159359}"/>
                </a:ext>
              </a:extLst>
            </p:cNvPr>
            <p:cNvSpPr txBox="1"/>
            <p:nvPr/>
          </p:nvSpPr>
          <p:spPr>
            <a:xfrm>
              <a:off x="2267329" y="5733256"/>
              <a:ext cx="288862" cy="338554"/>
            </a:xfrm>
            <a:prstGeom prst="rect">
              <a:avLst/>
            </a:prstGeom>
            <a:noFill/>
          </p:spPr>
          <p:txBody>
            <a:bodyPr wrap="none" rtlCol="0">
              <a:spAutoFit/>
            </a:bodyPr>
            <a:lstStyle/>
            <a:p>
              <a:r>
                <a:rPr lang="en-US" altLang="zh-CN" sz="1600" b="1" dirty="0">
                  <a:solidFill>
                    <a:srgbClr val="00417C"/>
                  </a:solidFill>
                  <a:latin typeface="仿宋" panose="02010609060101010101" pitchFamily="49" charset="-122"/>
                  <a:ea typeface="仿宋" panose="02010609060101010101" pitchFamily="49" charset="-122"/>
                </a:rPr>
                <a:t>0</a:t>
              </a:r>
              <a:endParaRPr lang="zh-CN" altLang="en-US" sz="1600" b="1" dirty="0">
                <a:solidFill>
                  <a:srgbClr val="00417C"/>
                </a:solidFill>
                <a:latin typeface="仿宋" panose="02010609060101010101" pitchFamily="49" charset="-122"/>
                <a:ea typeface="仿宋" panose="02010609060101010101" pitchFamily="49" charset="-122"/>
              </a:endParaRPr>
            </a:p>
          </p:txBody>
        </p:sp>
        <p:sp>
          <p:nvSpPr>
            <p:cNvPr id="17" name="文本框 16">
              <a:extLst>
                <a:ext uri="{FF2B5EF4-FFF2-40B4-BE49-F238E27FC236}">
                  <a16:creationId xmlns:a16="http://schemas.microsoft.com/office/drawing/2014/main" id="{E6A9C83D-EA46-43DC-AAD7-D7906B58D23B}"/>
                </a:ext>
              </a:extLst>
            </p:cNvPr>
            <p:cNvSpPr txBox="1"/>
            <p:nvPr/>
          </p:nvSpPr>
          <p:spPr>
            <a:xfrm>
              <a:off x="6922881" y="5013176"/>
              <a:ext cx="551754" cy="338554"/>
            </a:xfrm>
            <a:prstGeom prst="rect">
              <a:avLst/>
            </a:prstGeom>
            <a:noFill/>
          </p:spPr>
          <p:txBody>
            <a:bodyPr wrap="none" rtlCol="0">
              <a:spAutoFit/>
            </a:bodyPr>
            <a:lstStyle/>
            <a:p>
              <a:r>
                <a:rPr lang="en-US" altLang="zh-CN" sz="1600" b="1" i="1" dirty="0">
                  <a:solidFill>
                    <a:srgbClr val="00417C"/>
                  </a:solidFill>
                  <a:latin typeface="Times New Roman" panose="02020603050405020304" pitchFamily="18" charset="0"/>
                  <a:ea typeface="仿宋" panose="02010609060101010101" pitchFamily="49" charset="-122"/>
                  <a:cs typeface="Times New Roman" panose="02020603050405020304" pitchFamily="18" charset="0"/>
                </a:rPr>
                <a:t>time</a:t>
              </a:r>
              <a:endParaRPr lang="zh-CN" altLang="en-US" sz="1600" b="1" i="1" dirty="0">
                <a:solidFill>
                  <a:srgbClr val="00417C"/>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3" name="文本框 22">
              <a:extLst>
                <a:ext uri="{FF2B5EF4-FFF2-40B4-BE49-F238E27FC236}">
                  <a16:creationId xmlns:a16="http://schemas.microsoft.com/office/drawing/2014/main" id="{8F5AB769-D1FC-416C-948A-2E88F17E849B}"/>
                </a:ext>
              </a:extLst>
            </p:cNvPr>
            <p:cNvSpPr txBox="1"/>
            <p:nvPr/>
          </p:nvSpPr>
          <p:spPr>
            <a:xfrm>
              <a:off x="6922881" y="5717059"/>
              <a:ext cx="551754" cy="338554"/>
            </a:xfrm>
            <a:prstGeom prst="rect">
              <a:avLst/>
            </a:prstGeom>
            <a:noFill/>
          </p:spPr>
          <p:txBody>
            <a:bodyPr wrap="none" rtlCol="0">
              <a:spAutoFit/>
            </a:bodyPr>
            <a:lstStyle/>
            <a:p>
              <a:r>
                <a:rPr lang="en-US" altLang="zh-CN" sz="1600" b="1" i="1" dirty="0">
                  <a:solidFill>
                    <a:srgbClr val="00417C"/>
                  </a:solidFill>
                  <a:latin typeface="Times New Roman" panose="02020603050405020304" pitchFamily="18" charset="0"/>
                  <a:ea typeface="仿宋" panose="02010609060101010101" pitchFamily="49" charset="-122"/>
                  <a:cs typeface="Times New Roman" panose="02020603050405020304" pitchFamily="18" charset="0"/>
                </a:rPr>
                <a:t>time</a:t>
              </a:r>
              <a:endParaRPr lang="zh-CN" altLang="en-US" sz="1600" b="1" i="1" dirty="0">
                <a:solidFill>
                  <a:srgbClr val="00417C"/>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4" name="文本框 23">
              <a:extLst>
                <a:ext uri="{FF2B5EF4-FFF2-40B4-BE49-F238E27FC236}">
                  <a16:creationId xmlns:a16="http://schemas.microsoft.com/office/drawing/2014/main" id="{BA11C2DF-F5A7-4CF5-982E-217F813FFAA6}"/>
                </a:ext>
              </a:extLst>
            </p:cNvPr>
            <p:cNvSpPr txBox="1"/>
            <p:nvPr/>
          </p:nvSpPr>
          <p:spPr>
            <a:xfrm>
              <a:off x="4220782" y="4620595"/>
              <a:ext cx="702436" cy="338554"/>
            </a:xfrm>
            <a:prstGeom prst="rect">
              <a:avLst/>
            </a:prstGeom>
            <a:noFill/>
          </p:spPr>
          <p:txBody>
            <a:bodyPr wrap="none" rtlCol="0">
              <a:spAutoFit/>
            </a:bodyPr>
            <a:lstStyle/>
            <a:p>
              <a:r>
                <a:rPr lang="en-US" altLang="zh-CN" sz="1600" b="1" i="1" dirty="0">
                  <a:solidFill>
                    <a:srgbClr val="00417C"/>
                  </a:solidFill>
                  <a:latin typeface="仿宋" panose="02010609060101010101" pitchFamily="49" charset="-122"/>
                  <a:ea typeface="仿宋" panose="02010609060101010101" pitchFamily="49" charset="-122"/>
                </a:rPr>
                <a:t>t</a:t>
              </a:r>
              <a:r>
                <a:rPr lang="zh-CN" altLang="en-US" sz="1600" b="1" dirty="0">
                  <a:solidFill>
                    <a:srgbClr val="00417C"/>
                  </a:solidFill>
                  <a:latin typeface="仿宋" panose="02010609060101010101" pitchFamily="49" charset="-122"/>
                  <a:ea typeface="仿宋" panose="02010609060101010101" pitchFamily="49" charset="-122"/>
                </a:rPr>
                <a:t>时刻</a:t>
              </a:r>
            </a:p>
          </p:txBody>
        </p:sp>
        <p:sp>
          <p:nvSpPr>
            <p:cNvPr id="26" name="文本框 25">
              <a:extLst>
                <a:ext uri="{FF2B5EF4-FFF2-40B4-BE49-F238E27FC236}">
                  <a16:creationId xmlns:a16="http://schemas.microsoft.com/office/drawing/2014/main" id="{2FD7006B-D42A-472E-AE24-D540F9574AF5}"/>
                </a:ext>
              </a:extLst>
            </p:cNvPr>
            <p:cNvSpPr txBox="1"/>
            <p:nvPr/>
          </p:nvSpPr>
          <p:spPr>
            <a:xfrm>
              <a:off x="4152979" y="5390733"/>
              <a:ext cx="393056" cy="338554"/>
            </a:xfrm>
            <a:prstGeom prst="rect">
              <a:avLst/>
            </a:prstGeom>
            <a:noFill/>
          </p:spPr>
          <p:txBody>
            <a:bodyPr wrap="none" rtlCol="0">
              <a:spAutoFit/>
            </a:bodyPr>
            <a:lstStyle/>
            <a:p>
              <a:r>
                <a:rPr lang="en-US" altLang="zh-CN" sz="1600" b="1" i="1" dirty="0">
                  <a:solidFill>
                    <a:srgbClr val="00417C"/>
                  </a:solidFill>
                  <a:latin typeface="仿宋" panose="02010609060101010101" pitchFamily="49" charset="-122"/>
                  <a:ea typeface="仿宋" panose="02010609060101010101" pitchFamily="49" charset="-122"/>
                </a:rPr>
                <a:t>t1</a:t>
              </a:r>
              <a:endParaRPr lang="zh-CN" altLang="en-US" sz="1600" b="1" i="1" dirty="0">
                <a:solidFill>
                  <a:srgbClr val="00417C"/>
                </a:solidFill>
                <a:latin typeface="仿宋" panose="02010609060101010101" pitchFamily="49" charset="-122"/>
                <a:ea typeface="仿宋" panose="02010609060101010101" pitchFamily="49" charset="-122"/>
              </a:endParaRPr>
            </a:p>
          </p:txBody>
        </p:sp>
        <p:sp>
          <p:nvSpPr>
            <p:cNvPr id="29" name="文本框 28">
              <a:extLst>
                <a:ext uri="{FF2B5EF4-FFF2-40B4-BE49-F238E27FC236}">
                  <a16:creationId xmlns:a16="http://schemas.microsoft.com/office/drawing/2014/main" id="{A1F1DF70-F54D-4A89-A68C-18306F41E416}"/>
                </a:ext>
              </a:extLst>
            </p:cNvPr>
            <p:cNvSpPr txBox="1"/>
            <p:nvPr/>
          </p:nvSpPr>
          <p:spPr>
            <a:xfrm>
              <a:off x="4591496" y="5394701"/>
              <a:ext cx="393056" cy="338554"/>
            </a:xfrm>
            <a:prstGeom prst="rect">
              <a:avLst/>
            </a:prstGeom>
            <a:noFill/>
          </p:spPr>
          <p:txBody>
            <a:bodyPr wrap="none" rtlCol="0">
              <a:spAutoFit/>
            </a:bodyPr>
            <a:lstStyle/>
            <a:p>
              <a:r>
                <a:rPr lang="en-US" altLang="zh-CN" sz="1600" b="1" i="1" dirty="0">
                  <a:solidFill>
                    <a:srgbClr val="00417C"/>
                  </a:solidFill>
                  <a:latin typeface="仿宋" panose="02010609060101010101" pitchFamily="49" charset="-122"/>
                  <a:ea typeface="仿宋" panose="02010609060101010101" pitchFamily="49" charset="-122"/>
                </a:rPr>
                <a:t>t2</a:t>
              </a:r>
              <a:endParaRPr lang="zh-CN" altLang="en-US" sz="1600" b="1" i="1" dirty="0">
                <a:solidFill>
                  <a:srgbClr val="00417C"/>
                </a:solidFill>
                <a:latin typeface="仿宋" panose="02010609060101010101" pitchFamily="49" charset="-122"/>
                <a:ea typeface="仿宋" panose="02010609060101010101" pitchFamily="49" charset="-122"/>
              </a:endParaRPr>
            </a:p>
          </p:txBody>
        </p:sp>
        <p:sp>
          <p:nvSpPr>
            <p:cNvPr id="31" name="文本框 30">
              <a:extLst>
                <a:ext uri="{FF2B5EF4-FFF2-40B4-BE49-F238E27FC236}">
                  <a16:creationId xmlns:a16="http://schemas.microsoft.com/office/drawing/2014/main" id="{17A7DF94-93A0-409B-9596-D9C9A8AA8DFF}"/>
                </a:ext>
              </a:extLst>
            </p:cNvPr>
            <p:cNvSpPr txBox="1"/>
            <p:nvPr/>
          </p:nvSpPr>
          <p:spPr>
            <a:xfrm>
              <a:off x="3549123" y="6230829"/>
              <a:ext cx="2045753" cy="338554"/>
            </a:xfrm>
            <a:prstGeom prst="rect">
              <a:avLst/>
            </a:prstGeom>
            <a:noFill/>
          </p:spPr>
          <p:txBody>
            <a:bodyPr wrap="none" rtlCol="0">
              <a:spAutoFit/>
            </a:bodyPr>
            <a:lstStyle/>
            <a:p>
              <a:r>
                <a:rPr lang="zh-CN" altLang="en-US" sz="1600" b="1" dirty="0">
                  <a:solidFill>
                    <a:srgbClr val="00417C"/>
                  </a:solidFill>
                  <a:latin typeface="仿宋" panose="02010609060101010101" pitchFamily="49" charset="-122"/>
                  <a:ea typeface="仿宋" panose="02010609060101010101" pitchFamily="49" charset="-122"/>
                </a:rPr>
                <a:t>微观上的一个时间段</a:t>
              </a:r>
            </a:p>
          </p:txBody>
        </p:sp>
      </p:grpSp>
    </p:spTree>
    <p:extLst>
      <p:ext uri="{BB962C8B-B14F-4D97-AF65-F5344CB8AC3E}">
        <p14:creationId xmlns:p14="http://schemas.microsoft.com/office/powerpoint/2010/main" val="401259356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三、线程同步的实现</a:t>
            </a:r>
          </a:p>
        </p:txBody>
      </p:sp>
      <p:pic>
        <p:nvPicPr>
          <p:cNvPr id="3" name="Picture 14" descr="示例">
            <a:extLst>
              <a:ext uri="{FF2B5EF4-FFF2-40B4-BE49-F238E27FC236}">
                <a16:creationId xmlns:a16="http://schemas.microsoft.com/office/drawing/2014/main" id="{07228452-B58D-482C-BC46-B57C2B890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27055"/>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6">
            <a:extLst>
              <a:ext uri="{FF2B5EF4-FFF2-40B4-BE49-F238E27FC236}">
                <a16:creationId xmlns:a16="http://schemas.microsoft.com/office/drawing/2014/main" id="{B8BE09A7-83FC-4C1B-8579-4490AFADC400}"/>
              </a:ext>
            </a:extLst>
          </p:cNvPr>
          <p:cNvSpPr>
            <a:spLocks noChangeArrowheads="1"/>
          </p:cNvSpPr>
          <p:nvPr/>
        </p:nvSpPr>
        <p:spPr bwMode="auto">
          <a:xfrm>
            <a:off x="1403648" y="1927055"/>
            <a:ext cx="7696480" cy="4891147"/>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1800"/>
              </a:lnSpc>
            </a:pPr>
            <a:r>
              <a:rPr lang="en-US" altLang="zh-CN" sz="1400" dirty="0">
                <a:solidFill>
                  <a:srgbClr val="080577"/>
                </a:solidFill>
                <a:latin typeface="Source Code Pro"/>
              </a:rPr>
              <a:t>class </a:t>
            </a:r>
            <a:r>
              <a:rPr lang="en-US" altLang="zh-CN" sz="1400" dirty="0" err="1">
                <a:solidFill>
                  <a:srgbClr val="080577"/>
                </a:solidFill>
                <a:latin typeface="Source Code Pro"/>
              </a:rPr>
              <a:t>TicketSellRunnable</a:t>
            </a:r>
            <a:r>
              <a:rPr lang="en-US" altLang="zh-CN" sz="1400" dirty="0">
                <a:solidFill>
                  <a:srgbClr val="080577"/>
                </a:solidFill>
                <a:latin typeface="Source Code Pro"/>
              </a:rPr>
              <a:t> implements Runnable{ </a:t>
            </a:r>
          </a:p>
          <a:p>
            <a:pPr>
              <a:lnSpc>
                <a:spcPts val="1800"/>
              </a:lnSpc>
            </a:pPr>
            <a:r>
              <a:rPr lang="en-US" altLang="zh-CN" sz="1400" dirty="0">
                <a:solidFill>
                  <a:srgbClr val="080577"/>
                </a:solidFill>
                <a:latin typeface="Source Code Pro"/>
              </a:rPr>
              <a:t>    private int num = 10;</a:t>
            </a:r>
          </a:p>
          <a:p>
            <a:pPr>
              <a:lnSpc>
                <a:spcPts val="1800"/>
              </a:lnSpc>
            </a:pPr>
            <a:r>
              <a:rPr lang="en-US" altLang="zh-CN" sz="1400" dirty="0">
                <a:solidFill>
                  <a:srgbClr val="080577"/>
                </a:solidFill>
                <a:latin typeface="Source Code Pro"/>
              </a:rPr>
              <a:t>    </a:t>
            </a:r>
            <a:r>
              <a:rPr lang="en-US" altLang="zh-CN" sz="1400" dirty="0">
                <a:solidFill>
                  <a:srgbClr val="FF0000"/>
                </a:solidFill>
                <a:latin typeface="Source Code Pro"/>
              </a:rPr>
              <a:t>Lock l = new ReentrantLock();     </a:t>
            </a:r>
          </a:p>
          <a:p>
            <a:pPr>
              <a:lnSpc>
                <a:spcPts val="1800"/>
              </a:lnSpc>
            </a:pPr>
            <a:r>
              <a:rPr lang="en-US" altLang="zh-CN" sz="1400" dirty="0">
                <a:solidFill>
                  <a:srgbClr val="080577"/>
                </a:solidFill>
                <a:latin typeface="Source Code Pro"/>
              </a:rPr>
              <a:t>    public void run() {</a:t>
            </a:r>
          </a:p>
          <a:p>
            <a:pPr>
              <a:lnSpc>
                <a:spcPts val="1800"/>
              </a:lnSpc>
            </a:pPr>
            <a:r>
              <a:rPr lang="en-US" altLang="zh-CN" sz="1400" dirty="0">
                <a:solidFill>
                  <a:srgbClr val="080577"/>
                </a:solidFill>
                <a:latin typeface="Source Code Pro"/>
              </a:rPr>
              <a:t>       for(int </a:t>
            </a:r>
            <a:r>
              <a:rPr lang="en-US" altLang="zh-CN" sz="1400" dirty="0" err="1">
                <a:solidFill>
                  <a:srgbClr val="080577"/>
                </a:solidFill>
                <a:latin typeface="Source Code Pro"/>
              </a:rPr>
              <a:t>i</a:t>
            </a:r>
            <a:r>
              <a:rPr lang="en-US" altLang="zh-CN" sz="1400" dirty="0">
                <a:solidFill>
                  <a:srgbClr val="080577"/>
                </a:solidFill>
                <a:latin typeface="Source Code Pro"/>
              </a:rPr>
              <a:t> = 0 ; </a:t>
            </a:r>
            <a:r>
              <a:rPr lang="en-US" altLang="zh-CN" sz="1400" dirty="0" err="1">
                <a:solidFill>
                  <a:srgbClr val="080577"/>
                </a:solidFill>
                <a:latin typeface="Source Code Pro"/>
              </a:rPr>
              <a:t>i</a:t>
            </a:r>
            <a:r>
              <a:rPr lang="en-US" altLang="zh-CN" sz="1400" dirty="0">
                <a:solidFill>
                  <a:srgbClr val="080577"/>
                </a:solidFill>
                <a:latin typeface="Source Code Pro"/>
              </a:rPr>
              <a:t> &lt; 10 ;</a:t>
            </a:r>
            <a:r>
              <a:rPr lang="en-US" altLang="zh-CN" sz="1400" dirty="0" err="1">
                <a:solidFill>
                  <a:srgbClr val="080577"/>
                </a:solidFill>
                <a:latin typeface="Source Code Pro"/>
              </a:rPr>
              <a:t>i</a:t>
            </a: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r>
              <a:rPr lang="en-US" altLang="zh-CN" sz="1400" dirty="0" err="1">
                <a:solidFill>
                  <a:srgbClr val="FF0000"/>
                </a:solidFill>
                <a:latin typeface="Source Code Pro"/>
              </a:rPr>
              <a:t>l.lock</a:t>
            </a:r>
            <a:r>
              <a:rPr lang="en-US" altLang="zh-CN" sz="1400" dirty="0">
                <a:solidFill>
                  <a:srgbClr val="FF0000"/>
                </a:solidFill>
                <a:latin typeface="Source Code Pro"/>
              </a:rPr>
              <a:t>();</a:t>
            </a:r>
          </a:p>
          <a:p>
            <a:pPr>
              <a:lnSpc>
                <a:spcPts val="1800"/>
              </a:lnSpc>
            </a:pPr>
            <a:r>
              <a:rPr lang="en-US" altLang="zh-CN" sz="1400" dirty="0">
                <a:solidFill>
                  <a:srgbClr val="080577"/>
                </a:solidFill>
                <a:latin typeface="Source Code Pro"/>
              </a:rPr>
              <a:t>          try {</a:t>
            </a:r>
          </a:p>
          <a:p>
            <a:pPr>
              <a:lnSpc>
                <a:spcPts val="1800"/>
              </a:lnSpc>
            </a:pPr>
            <a:r>
              <a:rPr lang="en-US" altLang="zh-CN" sz="1400" dirty="0">
                <a:solidFill>
                  <a:srgbClr val="080577"/>
                </a:solidFill>
                <a:latin typeface="Source Code Pro"/>
              </a:rPr>
              <a:t>             if(num &gt; 0){</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Thread.sleep</a:t>
            </a:r>
            <a:r>
              <a:rPr lang="en-US" altLang="zh-CN" sz="1400" dirty="0">
                <a:solidFill>
                  <a:srgbClr val="080577"/>
                </a:solidFill>
                <a:latin typeface="Source Code Pro"/>
              </a:rPr>
              <a:t>(10);</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(Thread.currentThread().</a:t>
            </a:r>
            <a:r>
              <a:rPr lang="en-US" altLang="zh-CN" sz="1400" dirty="0" err="1">
                <a:solidFill>
                  <a:srgbClr val="080577"/>
                </a:solidFill>
                <a:latin typeface="Source Code Pro"/>
              </a:rPr>
              <a:t>getName</a:t>
            </a: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 sells one ticket, "+(--num)+" left.");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 catch (Exception e) {</a:t>
            </a:r>
          </a:p>
          <a:p>
            <a:pPr>
              <a:lnSpc>
                <a:spcPts val="1800"/>
              </a:lnSpc>
            </a:pPr>
            <a:r>
              <a:rPr lang="en-US" altLang="zh-CN" sz="1400" dirty="0">
                <a:solidFill>
                  <a:srgbClr val="080577"/>
                </a:solidFill>
                <a:latin typeface="Source Code Pro"/>
              </a:rPr>
              <a:t>              </a:t>
            </a:r>
            <a:r>
              <a:rPr lang="en-US" altLang="zh-CN" sz="1400" dirty="0" err="1">
                <a:solidFill>
                  <a:srgbClr val="080577"/>
                </a:solidFill>
                <a:latin typeface="Source Code Pro"/>
              </a:rPr>
              <a:t>e.printStackTrace</a:t>
            </a:r>
            <a:r>
              <a:rPr lang="en-US" altLang="zh-CN" sz="1400" dirty="0">
                <a:solidFill>
                  <a:srgbClr val="080577"/>
                </a:solidFill>
                <a:latin typeface="Source Code Pro"/>
              </a:rPr>
              <a:t>();</a:t>
            </a:r>
          </a:p>
          <a:p>
            <a:pPr>
              <a:lnSpc>
                <a:spcPts val="1800"/>
              </a:lnSpc>
            </a:pPr>
            <a:r>
              <a:rPr lang="en-US" altLang="zh-CN" sz="1400" dirty="0">
                <a:solidFill>
                  <a:srgbClr val="080577"/>
                </a:solidFill>
                <a:latin typeface="Source Code Pro"/>
              </a:rPr>
              <a:t>          } finally {              </a:t>
            </a:r>
          </a:p>
          <a:p>
            <a:pPr>
              <a:lnSpc>
                <a:spcPts val="1800"/>
              </a:lnSpc>
            </a:pPr>
            <a:r>
              <a:rPr lang="en-US" altLang="zh-CN" sz="1400" dirty="0">
                <a:solidFill>
                  <a:srgbClr val="080577"/>
                </a:solidFill>
                <a:latin typeface="Source Code Pro"/>
              </a:rPr>
              <a:t>              </a:t>
            </a:r>
            <a:r>
              <a:rPr lang="en-US" altLang="zh-CN" sz="1400" dirty="0" err="1">
                <a:solidFill>
                  <a:srgbClr val="FF0000"/>
                </a:solidFill>
                <a:latin typeface="Source Code Pro"/>
              </a:rPr>
              <a:t>l.unlock</a:t>
            </a:r>
            <a:r>
              <a:rPr lang="en-US" altLang="zh-CN" sz="1400" dirty="0">
                <a:solidFill>
                  <a:srgbClr val="FF0000"/>
                </a:solidFill>
                <a:latin typeface="Source Code Pro"/>
              </a:rPr>
              <a:t>();</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a:t>
            </a:r>
          </a:p>
          <a:p>
            <a:pPr>
              <a:lnSpc>
                <a:spcPts val="1800"/>
              </a:lnSpc>
            </a:pPr>
            <a:r>
              <a:rPr lang="en-US" altLang="zh-CN" sz="1400" dirty="0">
                <a:solidFill>
                  <a:srgbClr val="080577"/>
                </a:solidFill>
                <a:latin typeface="Source Code Pro"/>
              </a:rPr>
              <a:t>    } </a:t>
            </a:r>
          </a:p>
          <a:p>
            <a:pPr>
              <a:lnSpc>
                <a:spcPts val="1800"/>
              </a:lnSpc>
            </a:pPr>
            <a:r>
              <a:rPr lang="en-US" altLang="zh-CN" sz="1400" dirty="0">
                <a:solidFill>
                  <a:srgbClr val="080577"/>
                </a:solidFill>
                <a:latin typeface="Source Code Pro"/>
              </a:rPr>
              <a:t>}</a:t>
            </a:r>
          </a:p>
        </p:txBody>
      </p:sp>
      <p:sp>
        <p:nvSpPr>
          <p:cNvPr id="2" name="矩形 1">
            <a:extLst>
              <a:ext uri="{FF2B5EF4-FFF2-40B4-BE49-F238E27FC236}">
                <a16:creationId xmlns:a16="http://schemas.microsoft.com/office/drawing/2014/main" id="{3236A36F-F91E-4100-8A6A-6D8E9265B4FF}"/>
              </a:ext>
            </a:extLst>
          </p:cNvPr>
          <p:cNvSpPr/>
          <p:nvPr/>
        </p:nvSpPr>
        <p:spPr>
          <a:xfrm>
            <a:off x="2771800" y="3691632"/>
            <a:ext cx="6120680" cy="115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utoShape 21">
            <a:extLst>
              <a:ext uri="{FF2B5EF4-FFF2-40B4-BE49-F238E27FC236}">
                <a16:creationId xmlns:a16="http://schemas.microsoft.com/office/drawing/2014/main" id="{05860E2E-326A-423C-B608-91E8D4CDC0EA}"/>
              </a:ext>
            </a:extLst>
          </p:cNvPr>
          <p:cNvSpPr>
            <a:spLocks noChangeArrowheads="1"/>
          </p:cNvSpPr>
          <p:nvPr/>
        </p:nvSpPr>
        <p:spPr bwMode="auto">
          <a:xfrm>
            <a:off x="6228184" y="2931577"/>
            <a:ext cx="2664296" cy="408623"/>
          </a:xfrm>
          <a:prstGeom prst="wedgeRoundRectCallout">
            <a:avLst>
              <a:gd name="adj1" fmla="val -46010"/>
              <a:gd name="adj2" fmla="val 131153"/>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b="1" dirty="0">
                <a:latin typeface="仿宋" panose="02010609060101010101" pitchFamily="49" charset="-122"/>
                <a:ea typeface="仿宋" panose="02010609060101010101" pitchFamily="49" charset="-122"/>
              </a:rPr>
              <a:t>同步代码块置于</a:t>
            </a:r>
            <a:r>
              <a:rPr lang="en-US" altLang="zh-CN" b="1" dirty="0">
                <a:latin typeface="仿宋" panose="02010609060101010101" pitchFamily="49" charset="-122"/>
                <a:ea typeface="仿宋" panose="02010609060101010101" pitchFamily="49" charset="-122"/>
              </a:rPr>
              <a:t>try{}</a:t>
            </a:r>
            <a:r>
              <a:rPr lang="zh-CN" altLang="en-US" b="1" dirty="0">
                <a:latin typeface="仿宋" panose="02010609060101010101" pitchFamily="49" charset="-122"/>
                <a:ea typeface="仿宋" panose="02010609060101010101" pitchFamily="49" charset="-122"/>
              </a:rPr>
              <a:t>中。</a:t>
            </a:r>
          </a:p>
        </p:txBody>
      </p:sp>
    </p:spTree>
    <p:extLst>
      <p:ext uri="{BB962C8B-B14F-4D97-AF65-F5344CB8AC3E}">
        <p14:creationId xmlns:p14="http://schemas.microsoft.com/office/powerpoint/2010/main" val="414968830"/>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4079963"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13.3</a:t>
            </a:r>
            <a:r>
              <a:rPr lang="zh-CN" altLang="en-US" sz="3600" b="1" dirty="0">
                <a:solidFill>
                  <a:srgbClr val="00417C"/>
                </a:solidFill>
                <a:latin typeface="微软雅黑" pitchFamily="34" charset="-122"/>
                <a:ea typeface="微软雅黑" pitchFamily="34" charset="-122"/>
              </a:rPr>
              <a:t> 多线程的同步</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四、</a:t>
            </a:r>
            <a:r>
              <a:rPr lang="en-US" altLang="zh-CN" sz="2800" b="1" dirty="0">
                <a:solidFill>
                  <a:srgbClr val="00417C"/>
                </a:solidFill>
                <a:latin typeface="微软雅黑" panose="020B0503020204020204" pitchFamily="34" charset="-122"/>
                <a:ea typeface="微软雅黑" panose="020B0503020204020204" pitchFamily="34" charset="-122"/>
              </a:rPr>
              <a:t>synchronized </a:t>
            </a:r>
            <a:r>
              <a:rPr lang="zh-CN" altLang="en-US" sz="2800" b="1" dirty="0">
                <a:solidFill>
                  <a:srgbClr val="00417C"/>
                </a:solidFill>
                <a:latin typeface="微软雅黑" panose="020B0503020204020204" pitchFamily="34" charset="-122"/>
                <a:ea typeface="微软雅黑" panose="020B0503020204020204" pitchFamily="34" charset="-122"/>
              </a:rPr>
              <a:t>与</a:t>
            </a:r>
            <a:r>
              <a:rPr lang="en-US" altLang="zh-CN" sz="2800" b="1" dirty="0">
                <a:solidFill>
                  <a:srgbClr val="00417C"/>
                </a:solidFill>
                <a:latin typeface="微软雅黑" panose="020B0503020204020204" pitchFamily="34" charset="-122"/>
                <a:ea typeface="微软雅黑" panose="020B0503020204020204" pitchFamily="34" charset="-122"/>
              </a:rPr>
              <a:t>Lock </a:t>
            </a:r>
            <a:r>
              <a:rPr lang="zh-CN" altLang="en-US" sz="2800" b="1" dirty="0">
                <a:solidFill>
                  <a:srgbClr val="00417C"/>
                </a:solidFill>
                <a:latin typeface="微软雅黑" panose="020B0503020204020204" pitchFamily="34" charset="-122"/>
                <a:ea typeface="微软雅黑" panose="020B0503020204020204" pitchFamily="34" charset="-122"/>
              </a:rPr>
              <a:t>的对比</a:t>
            </a:r>
          </a:p>
        </p:txBody>
      </p:sp>
      <p:sp>
        <p:nvSpPr>
          <p:cNvPr id="14" name="文本框 13">
            <a:extLst>
              <a:ext uri="{FF2B5EF4-FFF2-40B4-BE49-F238E27FC236}">
                <a16:creationId xmlns:a16="http://schemas.microsoft.com/office/drawing/2014/main" id="{E66DB927-F515-47B4-B532-3A222226B151}"/>
              </a:ext>
            </a:extLst>
          </p:cNvPr>
          <p:cNvSpPr txBox="1"/>
          <p:nvPr/>
        </p:nvSpPr>
        <p:spPr>
          <a:xfrm>
            <a:off x="827584" y="1813173"/>
            <a:ext cx="8136904" cy="4282070"/>
          </a:xfrm>
          <a:prstGeom prst="rect">
            <a:avLst/>
          </a:prstGeom>
          <a:noFill/>
        </p:spPr>
        <p:txBody>
          <a:bodyPr wrap="square">
            <a:spAutoFit/>
          </a:bodyPr>
          <a:lstStyle/>
          <a:p>
            <a:pPr marL="342900" indent="-342900" eaLnBrk="1" hangingPunct="1">
              <a:lnSpc>
                <a:spcPts val="36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 Lock</a:t>
            </a:r>
            <a:r>
              <a:rPr lang="zh-CN" altLang="en-US" sz="2400" dirty="0">
                <a:solidFill>
                  <a:srgbClr val="00417C"/>
                </a:solidFill>
                <a:latin typeface="微软雅黑" panose="020B0503020204020204" pitchFamily="34" charset="-122"/>
                <a:ea typeface="微软雅黑" panose="020B0503020204020204" pitchFamily="34" charset="-122"/>
              </a:rPr>
              <a:t>是显式锁（需手动开启和关闭锁）； </a:t>
            </a:r>
            <a:endParaRPr lang="en-US" altLang="zh-CN" sz="2400" dirty="0">
              <a:solidFill>
                <a:srgbClr val="00417C"/>
              </a:solidFill>
              <a:latin typeface="微软雅黑" panose="020B0503020204020204" pitchFamily="34" charset="-122"/>
              <a:ea typeface="微软雅黑" panose="020B0503020204020204" pitchFamily="34" charset="-122"/>
            </a:endParaRPr>
          </a:p>
          <a:p>
            <a:pPr eaLnBrk="1" hangingPunct="1">
              <a:lnSpc>
                <a:spcPts val="3600"/>
              </a:lnSpc>
              <a:spcAft>
                <a:spcPts val="600"/>
              </a:spcAft>
            </a:pPr>
            <a:r>
              <a:rPr lang="en-US" altLang="zh-CN" sz="2400" dirty="0">
                <a:solidFill>
                  <a:srgbClr val="00417C"/>
                </a:solidFill>
                <a:latin typeface="微软雅黑" panose="020B0503020204020204" pitchFamily="34" charset="-122"/>
                <a:ea typeface="微软雅黑" panose="020B0503020204020204" pitchFamily="34" charset="-122"/>
              </a:rPr>
              <a:t>     synchronized</a:t>
            </a:r>
            <a:r>
              <a:rPr lang="zh-CN" altLang="en-US" sz="2400" dirty="0">
                <a:solidFill>
                  <a:srgbClr val="00417C"/>
                </a:solidFill>
                <a:latin typeface="微软雅黑" panose="020B0503020204020204" pitchFamily="34" charset="-122"/>
                <a:ea typeface="微软雅黑" panose="020B0503020204020204" pitchFamily="34" charset="-122"/>
              </a:rPr>
              <a:t>是隐式锁，出了作用域自动释放；</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eaLnBrk="1" hangingPunct="1">
              <a:lnSpc>
                <a:spcPts val="36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 Lock</a:t>
            </a:r>
            <a:r>
              <a:rPr lang="zh-CN" altLang="en-US" sz="2400" dirty="0">
                <a:solidFill>
                  <a:srgbClr val="00417C"/>
                </a:solidFill>
                <a:latin typeface="微软雅黑" panose="020B0503020204020204" pitchFamily="34" charset="-122"/>
                <a:ea typeface="微软雅黑" panose="020B0503020204020204" pitchFamily="34" charset="-122"/>
              </a:rPr>
              <a:t>只有代码块锁，</a:t>
            </a:r>
            <a:r>
              <a:rPr lang="en-US" altLang="zh-CN" sz="2400" dirty="0">
                <a:solidFill>
                  <a:srgbClr val="00417C"/>
                </a:solidFill>
                <a:latin typeface="微软雅黑" panose="020B0503020204020204" pitchFamily="34" charset="-122"/>
                <a:ea typeface="微软雅黑" panose="020B0503020204020204" pitchFamily="34" charset="-122"/>
              </a:rPr>
              <a:t>synchronized</a:t>
            </a:r>
            <a:r>
              <a:rPr lang="zh-CN" altLang="en-US" sz="2400" dirty="0">
                <a:solidFill>
                  <a:srgbClr val="00417C"/>
                </a:solidFill>
                <a:latin typeface="微软雅黑" panose="020B0503020204020204" pitchFamily="34" charset="-122"/>
                <a:ea typeface="微软雅黑" panose="020B0503020204020204" pitchFamily="34" charset="-122"/>
              </a:rPr>
              <a:t>有代码块锁和方法锁；</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eaLnBrk="1" hangingPunct="1">
              <a:lnSpc>
                <a:spcPts val="36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使用</a:t>
            </a:r>
            <a:r>
              <a:rPr lang="en-US" altLang="zh-CN" sz="2400" dirty="0">
                <a:solidFill>
                  <a:srgbClr val="00417C"/>
                </a:solidFill>
                <a:latin typeface="微软雅黑" panose="020B0503020204020204" pitchFamily="34" charset="-122"/>
                <a:ea typeface="微软雅黑" panose="020B0503020204020204" pitchFamily="34" charset="-122"/>
              </a:rPr>
              <a:t>Lock</a:t>
            </a:r>
            <a:r>
              <a:rPr lang="zh-CN" altLang="en-US" sz="2400" dirty="0">
                <a:solidFill>
                  <a:srgbClr val="00417C"/>
                </a:solidFill>
                <a:latin typeface="微软雅黑" panose="020B0503020204020204" pitchFamily="34" charset="-122"/>
                <a:ea typeface="微软雅黑" panose="020B0503020204020204" pitchFamily="34" charset="-122"/>
              </a:rPr>
              <a:t>锁，</a:t>
            </a:r>
            <a:r>
              <a:rPr lang="en-US" altLang="zh-CN" sz="2400" dirty="0">
                <a:solidFill>
                  <a:srgbClr val="00417C"/>
                </a:solidFill>
                <a:latin typeface="微软雅黑" panose="020B0503020204020204" pitchFamily="34" charset="-122"/>
                <a:ea typeface="微软雅黑" panose="020B0503020204020204" pitchFamily="34" charset="-122"/>
              </a:rPr>
              <a:t>JVM</a:t>
            </a:r>
            <a:r>
              <a:rPr lang="zh-CN" altLang="en-US" sz="2400" dirty="0">
                <a:solidFill>
                  <a:srgbClr val="00417C"/>
                </a:solidFill>
                <a:latin typeface="微软雅黑" panose="020B0503020204020204" pitchFamily="34" charset="-122"/>
                <a:ea typeface="微软雅黑" panose="020B0503020204020204" pitchFamily="34" charset="-122"/>
              </a:rPr>
              <a:t>将花费较少的时间来调度线程，性能</a:t>
            </a:r>
            <a:endParaRPr lang="en-US" altLang="zh-CN" sz="2400" dirty="0">
              <a:solidFill>
                <a:srgbClr val="00417C"/>
              </a:solidFill>
              <a:latin typeface="微软雅黑" panose="020B0503020204020204" pitchFamily="34" charset="-122"/>
              <a:ea typeface="微软雅黑" panose="020B0503020204020204" pitchFamily="34" charset="-122"/>
            </a:endParaRPr>
          </a:p>
          <a:p>
            <a:pPr eaLnBrk="1" hangingPunct="1">
              <a:lnSpc>
                <a:spcPts val="3600"/>
              </a:lnSpc>
              <a:spcAft>
                <a:spcPts val="600"/>
              </a:spcAft>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更好且具有更好的扩展性（提供更多的子类）；</a:t>
            </a:r>
            <a:endParaRPr lang="en-US" altLang="zh-CN" sz="2400" dirty="0">
              <a:solidFill>
                <a:srgbClr val="00417C"/>
              </a:solidFill>
              <a:latin typeface="微软雅黑" panose="020B0503020204020204" pitchFamily="34" charset="-122"/>
              <a:ea typeface="微软雅黑" panose="020B0503020204020204" pitchFamily="34" charset="-122"/>
            </a:endParaRPr>
          </a:p>
          <a:p>
            <a:pPr marL="342900" indent="-342900" eaLnBrk="1" hangingPunct="1">
              <a:lnSpc>
                <a:spcPts val="3600"/>
              </a:lnSpc>
              <a:spcAft>
                <a:spcPts val="600"/>
              </a:spcAft>
              <a:buFont typeface="Wingdings" panose="05000000000000000000" pitchFamily="2" charset="2"/>
              <a:buChar char="p"/>
            </a:pPr>
            <a:r>
              <a:rPr lang="en-US" altLang="zh-CN" sz="2400" dirty="0">
                <a:solidFill>
                  <a:srgbClr val="00417C"/>
                </a:solidFill>
                <a:latin typeface="微软雅黑" panose="020B0503020204020204" pitchFamily="34" charset="-122"/>
                <a:ea typeface="微软雅黑" panose="020B0503020204020204" pitchFamily="34" charset="-122"/>
              </a:rPr>
              <a:t> </a:t>
            </a:r>
            <a:r>
              <a:rPr lang="zh-CN" altLang="en-US" sz="2400" dirty="0">
                <a:solidFill>
                  <a:srgbClr val="00417C"/>
                </a:solidFill>
                <a:latin typeface="微软雅黑" panose="020B0503020204020204" pitchFamily="34" charset="-122"/>
                <a:ea typeface="微软雅黑" panose="020B0503020204020204" pitchFamily="34" charset="-122"/>
              </a:rPr>
              <a:t>优先使用顺序：</a:t>
            </a:r>
          </a:p>
          <a:p>
            <a:pPr eaLnBrk="1" hangingPunct="1">
              <a:lnSpc>
                <a:spcPts val="3600"/>
              </a:lnSpc>
              <a:spcAft>
                <a:spcPts val="600"/>
              </a:spcAft>
            </a:pPr>
            <a:r>
              <a:rPr lang="en-US" altLang="zh-CN" sz="2400" dirty="0">
                <a:solidFill>
                  <a:srgbClr val="00417C"/>
                </a:solidFill>
                <a:latin typeface="微软雅黑" panose="020B0503020204020204" pitchFamily="34" charset="-122"/>
                <a:ea typeface="微软雅黑" panose="020B0503020204020204" pitchFamily="34" charset="-122"/>
              </a:rPr>
              <a:t>     </a:t>
            </a:r>
            <a:r>
              <a:rPr lang="en-US" altLang="zh-CN" sz="2400" b="1" dirty="0">
                <a:solidFill>
                  <a:srgbClr val="00417C"/>
                </a:solidFill>
                <a:latin typeface="微软雅黑" panose="020B0503020204020204" pitchFamily="34" charset="-122"/>
                <a:ea typeface="微软雅黑" panose="020B0503020204020204" pitchFamily="34" charset="-122"/>
              </a:rPr>
              <a:t>Lock</a:t>
            </a:r>
            <a:r>
              <a:rPr lang="en-US" altLang="zh-CN" sz="2400" dirty="0">
                <a:solidFill>
                  <a:srgbClr val="00417C"/>
                </a:solidFill>
                <a:latin typeface="微软雅黑" panose="020B0503020204020204" pitchFamily="34" charset="-122"/>
                <a:ea typeface="微软雅黑" panose="020B0503020204020204" pitchFamily="34" charset="-122"/>
              </a:rPr>
              <a:t> &gt; </a:t>
            </a:r>
            <a:r>
              <a:rPr lang="zh-CN" altLang="en-US" sz="2400" b="1" dirty="0">
                <a:solidFill>
                  <a:srgbClr val="00417C"/>
                </a:solidFill>
                <a:latin typeface="微软雅黑" panose="020B0503020204020204" pitchFamily="34" charset="-122"/>
                <a:ea typeface="微软雅黑" panose="020B0503020204020204" pitchFamily="34" charset="-122"/>
              </a:rPr>
              <a:t>同步代码块</a:t>
            </a:r>
            <a:r>
              <a:rPr lang="zh-CN" altLang="en-US" sz="2000" dirty="0">
                <a:solidFill>
                  <a:srgbClr val="00417C"/>
                </a:solidFill>
                <a:latin typeface="微软雅黑" panose="020B0503020204020204" pitchFamily="34" charset="-122"/>
                <a:ea typeface="微软雅黑" panose="020B0503020204020204" pitchFamily="34" charset="-122"/>
              </a:rPr>
              <a:t>（已经进入了方法体，分配了相应资源）</a:t>
            </a:r>
            <a:endParaRPr lang="en-US" altLang="zh-CN" sz="2000" dirty="0">
              <a:solidFill>
                <a:srgbClr val="00417C"/>
              </a:solidFill>
              <a:latin typeface="微软雅黑" panose="020B0503020204020204" pitchFamily="34" charset="-122"/>
              <a:ea typeface="微软雅黑" panose="020B0503020204020204" pitchFamily="34" charset="-122"/>
            </a:endParaRPr>
          </a:p>
          <a:p>
            <a:pPr eaLnBrk="1" hangingPunct="1">
              <a:lnSpc>
                <a:spcPts val="3600"/>
              </a:lnSpc>
              <a:spcAft>
                <a:spcPts val="600"/>
              </a:spcAft>
            </a:pPr>
            <a:r>
              <a:rPr lang="en-US" altLang="zh-CN" sz="2400" dirty="0">
                <a:solidFill>
                  <a:srgbClr val="00417C"/>
                </a:solidFill>
                <a:latin typeface="微软雅黑" panose="020B0503020204020204" pitchFamily="34" charset="-122"/>
                <a:ea typeface="微软雅黑" panose="020B0503020204020204" pitchFamily="34" charset="-122"/>
              </a:rPr>
              <a:t>     &gt; </a:t>
            </a:r>
            <a:r>
              <a:rPr lang="zh-CN" altLang="en-US" sz="2400" b="1" dirty="0">
                <a:solidFill>
                  <a:srgbClr val="00417C"/>
                </a:solidFill>
                <a:latin typeface="微软雅黑" panose="020B0503020204020204" pitchFamily="34" charset="-122"/>
                <a:ea typeface="微软雅黑" panose="020B0503020204020204" pitchFamily="34" charset="-122"/>
              </a:rPr>
              <a:t>同步方法</a:t>
            </a:r>
            <a:r>
              <a:rPr lang="zh-CN" altLang="en-US" sz="2000" dirty="0">
                <a:solidFill>
                  <a:srgbClr val="00417C"/>
                </a:solidFill>
                <a:latin typeface="微软雅黑" panose="020B0503020204020204" pitchFamily="34" charset="-122"/>
                <a:ea typeface="微软雅黑" panose="020B0503020204020204" pitchFamily="34" charset="-122"/>
              </a:rPr>
              <a:t>（在方法体之外）</a:t>
            </a:r>
            <a:endParaRPr lang="en-US" altLang="zh-CN" sz="2000" dirty="0">
              <a:solidFill>
                <a:srgbClr val="00417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5568633"/>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2564904"/>
            <a:ext cx="8136904" cy="1200329"/>
          </a:xfrm>
          <a:prstGeom prst="rect">
            <a:avLst/>
          </a:prstGeom>
          <a:noFill/>
        </p:spPr>
        <p:txBody>
          <a:bodyPr wrap="square" rtlCol="0">
            <a:spAutoFit/>
          </a:bodyPr>
          <a:lstStyle/>
          <a:p>
            <a:pPr algn="ctr"/>
            <a:r>
              <a:rPr lang="zh-CN" altLang="en-US" sz="7200" dirty="0">
                <a:solidFill>
                  <a:srgbClr val="00417C"/>
                </a:solidFill>
                <a:latin typeface="华文琥珀" panose="02010800040101010101" pitchFamily="2" charset="-122"/>
                <a:ea typeface="华文琥珀" panose="02010800040101010101" pitchFamily="2" charset="-122"/>
              </a:rPr>
              <a:t>谢  谢  ！</a:t>
            </a:r>
          </a:p>
        </p:txBody>
      </p:sp>
    </p:spTree>
    <p:extLst>
      <p:ext uri="{BB962C8B-B14F-4D97-AF65-F5344CB8AC3E}">
        <p14:creationId xmlns:p14="http://schemas.microsoft.com/office/powerpoint/2010/main" val="253931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449103"/>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程序、进程与线程</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程序：是为完成特定任务，用某种语言编写的一组计算机指令的集合，即指一段静态的代码；</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进程：指程序的一次执行活动，是一个动态的过程。它是资源申请、调度和独立运行的单位，使用系统中的运行资源，具有生命周期；</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en-US" altLang="zh-CN" sz="2200" dirty="0">
                <a:solidFill>
                  <a:srgbClr val="00417C"/>
                </a:solidFill>
                <a:latin typeface="微软雅黑" panose="020B0503020204020204" pitchFamily="34" charset="-122"/>
                <a:ea typeface="微软雅黑" panose="020B0503020204020204" pitchFamily="34" charset="-122"/>
              </a:rPr>
              <a:t> </a:t>
            </a:r>
            <a:r>
              <a:rPr lang="zh-CN" altLang="en-US" sz="2200" dirty="0">
                <a:solidFill>
                  <a:srgbClr val="00417C"/>
                </a:solidFill>
                <a:latin typeface="微软雅黑" panose="020B0503020204020204" pitchFamily="34" charset="-122"/>
                <a:ea typeface="微软雅黑" panose="020B0503020204020204" pitchFamily="34" charset="-122"/>
              </a:rPr>
              <a:t>线程：进程内部的一个独立执行单元（路径），一个进程可以同时并发运行多个线程。</a:t>
            </a:r>
          </a:p>
        </p:txBody>
      </p:sp>
    </p:spTree>
    <p:extLst>
      <p:ext uri="{BB962C8B-B14F-4D97-AF65-F5344CB8AC3E}">
        <p14:creationId xmlns:p14="http://schemas.microsoft.com/office/powerpoint/2010/main" val="1606442437"/>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5810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程序、进程与线程</a:t>
            </a:r>
            <a:endParaRPr lang="en-US" altLang="zh-CN" sz="2400" b="1" dirty="0">
              <a:solidFill>
                <a:srgbClr val="00417C"/>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85034D91-9661-4676-98D6-E27DE2B0E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704985"/>
            <a:ext cx="5087826" cy="4153015"/>
          </a:xfrm>
          <a:prstGeom prst="rect">
            <a:avLst/>
          </a:prstGeom>
          <a:ln>
            <a:solidFill>
              <a:schemeClr val="tx1"/>
            </a:solidFill>
          </a:ln>
        </p:spPr>
      </p:pic>
      <p:pic>
        <p:nvPicPr>
          <p:cNvPr id="8" name="图片 7">
            <a:extLst>
              <a:ext uri="{FF2B5EF4-FFF2-40B4-BE49-F238E27FC236}">
                <a16:creationId xmlns:a16="http://schemas.microsoft.com/office/drawing/2014/main" id="{78427B3F-EC03-4C0E-A3B8-B12C376A3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2601" y="2694665"/>
            <a:ext cx="4829879" cy="4163335"/>
          </a:xfrm>
          <a:prstGeom prst="rect">
            <a:avLst/>
          </a:prstGeom>
          <a:ln>
            <a:solidFill>
              <a:schemeClr val="tx1"/>
            </a:solidFill>
          </a:ln>
        </p:spPr>
      </p:pic>
      <p:sp>
        <p:nvSpPr>
          <p:cNvPr id="9" name="矩形 8">
            <a:extLst>
              <a:ext uri="{FF2B5EF4-FFF2-40B4-BE49-F238E27FC236}">
                <a16:creationId xmlns:a16="http://schemas.microsoft.com/office/drawing/2014/main" id="{DE2E4B8E-C1DC-41CD-B396-2CA2044D6B59}"/>
              </a:ext>
            </a:extLst>
          </p:cNvPr>
          <p:cNvSpPr/>
          <p:nvPr/>
        </p:nvSpPr>
        <p:spPr>
          <a:xfrm>
            <a:off x="395536" y="4005064"/>
            <a:ext cx="1800200" cy="129614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B7D33E9-EC14-4958-A2F2-0E044C344A08}"/>
              </a:ext>
            </a:extLst>
          </p:cNvPr>
          <p:cNvSpPr/>
          <p:nvPr/>
        </p:nvSpPr>
        <p:spPr>
          <a:xfrm>
            <a:off x="395536" y="5586570"/>
            <a:ext cx="1800200" cy="1116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26D7E32-561C-4F9B-B170-6B8B7F863495}"/>
              </a:ext>
            </a:extLst>
          </p:cNvPr>
          <p:cNvSpPr/>
          <p:nvPr/>
        </p:nvSpPr>
        <p:spPr>
          <a:xfrm>
            <a:off x="4079283" y="3524254"/>
            <a:ext cx="4375806" cy="1728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9B9951B-556D-4F0E-AC25-946F99F52C12}"/>
              </a:ext>
            </a:extLst>
          </p:cNvPr>
          <p:cNvSpPr/>
          <p:nvPr/>
        </p:nvSpPr>
        <p:spPr>
          <a:xfrm>
            <a:off x="228940" y="3068960"/>
            <a:ext cx="288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9F45A17-087F-4E28-85BF-FE0704E2FB12}"/>
              </a:ext>
            </a:extLst>
          </p:cNvPr>
          <p:cNvSpPr/>
          <p:nvPr/>
        </p:nvSpPr>
        <p:spPr>
          <a:xfrm>
            <a:off x="5687057" y="3068960"/>
            <a:ext cx="43200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D8CB8AF-AD28-4737-B468-114ABD899911}"/>
              </a:ext>
            </a:extLst>
          </p:cNvPr>
          <p:cNvSpPr txBox="1"/>
          <p:nvPr/>
        </p:nvSpPr>
        <p:spPr>
          <a:xfrm>
            <a:off x="2627784" y="4545208"/>
            <a:ext cx="432000" cy="151200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zh-CN" altLang="en-US" b="1" dirty="0">
                <a:latin typeface="仿宋" panose="02010609060101010101" pitchFamily="49" charset="-122"/>
                <a:ea typeface="仿宋" panose="02010609060101010101" pitchFamily="49" charset="-122"/>
              </a:rPr>
              <a:t>不同的进程</a:t>
            </a:r>
          </a:p>
        </p:txBody>
      </p:sp>
      <p:sp>
        <p:nvSpPr>
          <p:cNvPr id="16" name="文本框 15">
            <a:extLst>
              <a:ext uri="{FF2B5EF4-FFF2-40B4-BE49-F238E27FC236}">
                <a16:creationId xmlns:a16="http://schemas.microsoft.com/office/drawing/2014/main" id="{648EA638-AD31-4205-9CF6-9A95D2578FD3}"/>
              </a:ext>
            </a:extLst>
          </p:cNvPr>
          <p:cNvSpPr txBox="1"/>
          <p:nvPr/>
        </p:nvSpPr>
        <p:spPr>
          <a:xfrm>
            <a:off x="4909516" y="5664801"/>
            <a:ext cx="2552032"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pPr algn="ctr"/>
            <a:r>
              <a:rPr lang="en-US" altLang="zh-CN" b="1" dirty="0">
                <a:latin typeface="仿宋" panose="02010609060101010101" pitchFamily="49" charset="-122"/>
                <a:ea typeface="仿宋" panose="02010609060101010101" pitchFamily="49" charset="-122"/>
              </a:rPr>
              <a:t>360</a:t>
            </a:r>
            <a:r>
              <a:rPr lang="zh-CN" altLang="en-US" b="1" dirty="0">
                <a:latin typeface="仿宋" panose="02010609060101010101" pitchFamily="49" charset="-122"/>
                <a:ea typeface="仿宋" panose="02010609060101010101" pitchFamily="49" charset="-122"/>
              </a:rPr>
              <a:t>浏览器的多个线程</a:t>
            </a:r>
          </a:p>
        </p:txBody>
      </p:sp>
      <p:cxnSp>
        <p:nvCxnSpPr>
          <p:cNvPr id="20" name="直接箭头连接符 19">
            <a:extLst>
              <a:ext uri="{FF2B5EF4-FFF2-40B4-BE49-F238E27FC236}">
                <a16:creationId xmlns:a16="http://schemas.microsoft.com/office/drawing/2014/main" id="{3CDEB245-A0CE-4B08-994C-60A3CF350ABD}"/>
              </a:ext>
            </a:extLst>
          </p:cNvPr>
          <p:cNvCxnSpPr>
            <a:cxnSpLocks/>
          </p:cNvCxnSpPr>
          <p:nvPr/>
        </p:nvCxnSpPr>
        <p:spPr>
          <a:xfrm flipH="1" flipV="1">
            <a:off x="2153544" y="4776332"/>
            <a:ext cx="450496" cy="3808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EF5CC510-7D22-4EA5-A3A6-CC27A85D4B0A}"/>
              </a:ext>
            </a:extLst>
          </p:cNvPr>
          <p:cNvCxnSpPr/>
          <p:nvPr/>
        </p:nvCxnSpPr>
        <p:spPr>
          <a:xfrm flipH="1">
            <a:off x="2195736" y="5431140"/>
            <a:ext cx="432048" cy="41832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5652B43-680D-4B14-8DFA-35607740758C}"/>
              </a:ext>
            </a:extLst>
          </p:cNvPr>
          <p:cNvCxnSpPr>
            <a:cxnSpLocks/>
            <a:stCxn id="16" idx="0"/>
          </p:cNvCxnSpPr>
          <p:nvPr/>
        </p:nvCxnSpPr>
        <p:spPr>
          <a:xfrm flipH="1" flipV="1">
            <a:off x="4788024" y="5085184"/>
            <a:ext cx="1397508" cy="5796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1704152"/>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00"/>
                                        <p:tgtEl>
                                          <p:spTgt spid="1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par>
                                <p:cTn id="23" presetID="22" presetClass="entr" presetSubtype="4"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22" presetClass="entr" presetSubtype="1"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up)">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par>
                                <p:cTn id="41" presetID="16" presetClass="entr" presetSubtype="37"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outVertical)">
                                      <p:cBhvr>
                                        <p:cTn id="43" dur="500"/>
                                        <p:tgtEl>
                                          <p:spTgt spid="16"/>
                                        </p:tgtEl>
                                      </p:cBhvr>
                                    </p:animEffect>
                                  </p:childTnLst>
                                </p:cTn>
                              </p:par>
                              <p:par>
                                <p:cTn id="44" presetID="22" presetClass="entr" presetSubtype="4"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4762329"/>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程序、进程与线程</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进程与线程的区别</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en-US" altLang="zh-CN" sz="2000" dirty="0">
                <a:solidFill>
                  <a:srgbClr val="00417C"/>
                </a:solidFill>
                <a:latin typeface="微软雅黑" panose="020B0503020204020204" pitchFamily="34" charset="-122"/>
                <a:ea typeface="微软雅黑" panose="020B0503020204020204" pitchFamily="34" charset="-122"/>
              </a:rPr>
              <a:t>    - </a:t>
            </a:r>
            <a:r>
              <a:rPr lang="zh-CN" altLang="en-US" sz="2000" dirty="0">
                <a:solidFill>
                  <a:srgbClr val="00417C"/>
                </a:solidFill>
                <a:latin typeface="微软雅黑" panose="020B0503020204020204" pitchFamily="34" charset="-122"/>
                <a:ea typeface="微软雅黑" panose="020B0503020204020204" pitchFamily="34" charset="-122"/>
              </a:rPr>
              <a:t>一个进程至少包含一个线程，同一个进程中的多个线程之间可以并发执行；</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进程是操作系统资源分配的基本单位，而线程是任务调度和执行的基本单位；</a:t>
            </a:r>
            <a:endParaRPr lang="en-US" altLang="zh-CN" sz="20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a:t>
            </a:r>
            <a:r>
              <a:rPr lang="en-US" altLang="zh-CN" sz="2000" dirty="0">
                <a:solidFill>
                  <a:srgbClr val="00417C"/>
                </a:solidFill>
                <a:latin typeface="微软雅黑" panose="020B0503020204020204" pitchFamily="34" charset="-122"/>
                <a:ea typeface="微软雅黑" panose="020B0503020204020204" pitchFamily="34" charset="-122"/>
              </a:rPr>
              <a:t>- </a:t>
            </a:r>
            <a:r>
              <a:rPr lang="zh-CN" altLang="en-US" sz="2000" dirty="0">
                <a:solidFill>
                  <a:srgbClr val="00417C"/>
                </a:solidFill>
                <a:latin typeface="微软雅黑" panose="020B0503020204020204" pitchFamily="34" charset="-122"/>
                <a:ea typeface="微软雅黑" panose="020B0503020204020204" pitchFamily="34" charset="-122"/>
              </a:rPr>
              <a:t>系统在运行的时候会为每个进程分配独立的内存空间，线程自己基本上不拥有系统资源 </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除了程序计数器、寄存器和栈</a:t>
            </a:r>
            <a:r>
              <a:rPr lang="en-US" altLang="zh-CN" sz="2000" dirty="0">
                <a:solidFill>
                  <a:srgbClr val="00417C"/>
                </a:solidFill>
                <a:latin typeface="微软雅黑" panose="020B0503020204020204" pitchFamily="34" charset="-122"/>
                <a:ea typeface="微软雅黑" panose="020B0503020204020204" pitchFamily="34" charset="-122"/>
              </a:rPr>
              <a:t>)</a:t>
            </a:r>
            <a:r>
              <a:rPr lang="zh-CN" altLang="en-US" sz="2000" dirty="0">
                <a:solidFill>
                  <a:srgbClr val="00417C"/>
                </a:solidFill>
                <a:latin typeface="微软雅黑" panose="020B0503020204020204" pitchFamily="34" charset="-122"/>
                <a:ea typeface="微软雅黑" panose="020B0503020204020204" pitchFamily="34" charset="-122"/>
              </a:rPr>
              <a:t>，但可共享所属同一进程的所有资源。</a:t>
            </a:r>
          </a:p>
        </p:txBody>
      </p:sp>
    </p:spTree>
    <p:extLst>
      <p:ext uri="{BB962C8B-B14F-4D97-AF65-F5344CB8AC3E}">
        <p14:creationId xmlns:p14="http://schemas.microsoft.com/office/powerpoint/2010/main" val="351121033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3177280"/>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程序、进程与线程</a:t>
            </a:r>
            <a:endParaRPr lang="en-US" altLang="zh-CN" sz="2400" b="1" dirty="0">
              <a:solidFill>
                <a:srgbClr val="00417C"/>
              </a:solidFill>
              <a:latin typeface="微软雅黑" panose="020B0503020204020204" pitchFamily="34" charset="-122"/>
              <a:ea typeface="微软雅黑" panose="020B0503020204020204" pitchFamily="34" charset="-122"/>
            </a:endParaRPr>
          </a:p>
          <a:p>
            <a:pPr marL="342900" indent="15875">
              <a:lnSpc>
                <a:spcPct val="150000"/>
              </a:lnSpc>
              <a:spcAft>
                <a:spcPts val="600"/>
              </a:spcAft>
              <a:buFont typeface="Wingdings" panose="05000000000000000000" pitchFamily="2" charset="2"/>
              <a:buChar char="l"/>
            </a:pPr>
            <a:r>
              <a:rPr lang="zh-CN" altLang="en-US" sz="2200" dirty="0">
                <a:solidFill>
                  <a:srgbClr val="00417C"/>
                </a:solidFill>
                <a:latin typeface="微软雅黑" panose="020B0503020204020204" pitchFamily="34" charset="-122"/>
                <a:ea typeface="微软雅黑" panose="020B0503020204020204" pitchFamily="34" charset="-122"/>
              </a:rPr>
              <a:t> 主线程</a:t>
            </a:r>
            <a:endParaRPr lang="en-US" altLang="zh-CN" sz="2200" dirty="0">
              <a:solidFill>
                <a:srgbClr val="00417C"/>
              </a:solidFill>
              <a:latin typeface="微软雅黑" panose="020B0503020204020204" pitchFamily="34" charset="-122"/>
              <a:ea typeface="微软雅黑" panose="020B0503020204020204" pitchFamily="34" charset="-122"/>
            </a:endParaRPr>
          </a:p>
          <a:p>
            <a:pPr marL="342900">
              <a:lnSpc>
                <a:spcPct val="150000"/>
              </a:lnSpc>
              <a:spcAft>
                <a:spcPts val="600"/>
              </a:spcAft>
            </a:pPr>
            <a:r>
              <a:rPr lang="zh-CN" altLang="en-US" sz="2000" dirty="0">
                <a:solidFill>
                  <a:srgbClr val="00417C"/>
                </a:solidFill>
                <a:latin typeface="微软雅黑" panose="020B0503020204020204" pitchFamily="34" charset="-122"/>
                <a:ea typeface="微软雅黑" panose="020B0503020204020204" pitchFamily="34" charset="-122"/>
              </a:rPr>
              <a:t>    程序启动时，一个线程立刻运行，该线程通常称为程序的主线程。在</a:t>
            </a:r>
            <a:r>
              <a:rPr lang="en-US" altLang="zh-CN" sz="2000" dirty="0">
                <a:solidFill>
                  <a:srgbClr val="00417C"/>
                </a:solidFill>
                <a:latin typeface="微软雅黑" panose="020B0503020204020204" pitchFamily="34" charset="-122"/>
                <a:ea typeface="微软雅黑" panose="020B0503020204020204" pitchFamily="34" charset="-122"/>
              </a:rPr>
              <a:t>Java</a:t>
            </a:r>
            <a:r>
              <a:rPr lang="zh-CN" altLang="en-US" sz="2000" dirty="0">
                <a:solidFill>
                  <a:srgbClr val="00417C"/>
                </a:solidFill>
                <a:latin typeface="微软雅黑" panose="020B0503020204020204" pitchFamily="34" charset="-122"/>
                <a:ea typeface="微软雅黑" panose="020B0503020204020204" pitchFamily="34" charset="-122"/>
              </a:rPr>
              <a:t>中，</a:t>
            </a:r>
            <a:r>
              <a:rPr lang="en-US" altLang="zh-CN" sz="2000" dirty="0">
                <a:solidFill>
                  <a:srgbClr val="00417C"/>
                </a:solidFill>
                <a:latin typeface="微软雅黑" panose="020B0503020204020204" pitchFamily="34" charset="-122"/>
                <a:ea typeface="微软雅黑" panose="020B0503020204020204" pitchFamily="34" charset="-122"/>
              </a:rPr>
              <a:t>main</a:t>
            </a:r>
            <a:r>
              <a:rPr lang="zh-CN" altLang="en-US" sz="2000" dirty="0">
                <a:solidFill>
                  <a:srgbClr val="00417C"/>
                </a:solidFill>
                <a:latin typeface="微软雅黑" panose="020B0503020204020204" pitchFamily="34" charset="-122"/>
                <a:ea typeface="微软雅黑" panose="020B0503020204020204" pitchFamily="34" charset="-122"/>
              </a:rPr>
              <a:t>（）就是主线程。其他子线程都是由主线程产生的，主线程通常必须最后完成执行，因其需执行各种关闭动作。</a:t>
            </a:r>
          </a:p>
        </p:txBody>
      </p:sp>
    </p:spTree>
    <p:extLst>
      <p:ext uri="{BB962C8B-B14F-4D97-AF65-F5344CB8AC3E}">
        <p14:creationId xmlns:p14="http://schemas.microsoft.com/office/powerpoint/2010/main" val="1656775125"/>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extBox 5" hidden="1"/>
          <p:cNvSpPr txBox="1">
            <a:spLocks noChangeArrowheads="1"/>
          </p:cNvSpPr>
          <p:nvPr/>
        </p:nvSpPr>
        <p:spPr bwMode="auto">
          <a:xfrm>
            <a:off x="1939925" y="1954213"/>
            <a:ext cx="1943100" cy="369887"/>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0" name="矩形 6" hidden="1"/>
          <p:cNvSpPr>
            <a:spLocks noChangeArrowheads="1"/>
          </p:cNvSpPr>
          <p:nvPr/>
        </p:nvSpPr>
        <p:spPr bwMode="auto">
          <a:xfrm>
            <a:off x="1939925" y="3025775"/>
            <a:ext cx="1471613" cy="646113"/>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1" name="矩形 7" hidden="1"/>
          <p:cNvSpPr>
            <a:spLocks noChangeArrowheads="1"/>
          </p:cNvSpPr>
          <p:nvPr/>
        </p:nvSpPr>
        <p:spPr bwMode="auto">
          <a:xfrm>
            <a:off x="2011363" y="4240213"/>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2" name="矩形 8" hidden="1"/>
          <p:cNvSpPr>
            <a:spLocks noChangeArrowheads="1"/>
          </p:cNvSpPr>
          <p:nvPr/>
        </p:nvSpPr>
        <p:spPr bwMode="auto">
          <a:xfrm>
            <a:off x="2011363" y="5526088"/>
            <a:ext cx="1471612" cy="646112"/>
          </a:xfrm>
          <a:prstGeom prst="rect">
            <a:avLst/>
          </a:prstGeom>
          <a:noFill/>
          <a:ln w="9525">
            <a:noFill/>
            <a:miter lim="800000"/>
            <a:headEnd/>
            <a:tailEnd/>
          </a:ln>
        </p:spPr>
        <p:txBody>
          <a:bodyPr>
            <a:spAutoFit/>
          </a:bodyPr>
          <a:lstStyle/>
          <a:p>
            <a:r>
              <a:rPr lang="zh-CN" altLang="en-US">
                <a:latin typeface="微软雅黑" pitchFamily="34" charset="-122"/>
                <a:ea typeface="微软雅黑" pitchFamily="34" charset="-122"/>
              </a:rPr>
              <a:t>点击添加文本</a:t>
            </a:r>
          </a:p>
        </p:txBody>
      </p:sp>
      <p:sp>
        <p:nvSpPr>
          <p:cNvPr id="6153" name="矩形 47"/>
          <p:cNvSpPr>
            <a:spLocks noChangeArrowheads="1"/>
          </p:cNvSpPr>
          <p:nvPr/>
        </p:nvSpPr>
        <p:spPr bwMode="auto">
          <a:xfrm>
            <a:off x="0" y="132318"/>
            <a:ext cx="3618298" cy="646331"/>
          </a:xfrm>
          <a:prstGeom prst="rect">
            <a:avLst/>
          </a:prstGeom>
          <a:noFill/>
          <a:ln w="9525">
            <a:noFill/>
            <a:miter lim="800000"/>
            <a:headEnd/>
            <a:tailEnd/>
          </a:ln>
        </p:spPr>
        <p:txBody>
          <a:bodyPr wrap="none">
            <a:spAutoFit/>
          </a:bodyPr>
          <a:lstStyle/>
          <a:p>
            <a:r>
              <a:rPr lang="en-US" altLang="zh-CN" sz="3600" b="1" dirty="0">
                <a:solidFill>
                  <a:srgbClr val="00417C"/>
                </a:solidFill>
                <a:latin typeface="微软雅黑" pitchFamily="34" charset="-122"/>
                <a:ea typeface="微软雅黑" pitchFamily="34" charset="-122"/>
              </a:rPr>
              <a:t>13.1</a:t>
            </a:r>
            <a:r>
              <a:rPr lang="zh-CN" altLang="en-US" sz="3600" b="1" dirty="0">
                <a:solidFill>
                  <a:srgbClr val="00417C"/>
                </a:solidFill>
                <a:latin typeface="微软雅黑" pitchFamily="34" charset="-122"/>
                <a:ea typeface="微软雅黑" pitchFamily="34" charset="-122"/>
              </a:rPr>
              <a:t> 认识多线程</a:t>
            </a:r>
          </a:p>
        </p:txBody>
      </p:sp>
      <p:cxnSp>
        <p:nvCxnSpPr>
          <p:cNvPr id="27" name="直接连接符 26"/>
          <p:cNvCxnSpPr/>
          <p:nvPr/>
        </p:nvCxnSpPr>
        <p:spPr>
          <a:xfrm>
            <a:off x="-8376" y="836712"/>
            <a:ext cx="9108504" cy="3492"/>
          </a:xfrm>
          <a:prstGeom prst="line">
            <a:avLst/>
          </a:prstGeom>
          <a:ln w="88900" cmpd="thickThin">
            <a:solidFill>
              <a:srgbClr val="00417C"/>
            </a:solidFill>
            <a:prstDash val="solid"/>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5496" y="1052736"/>
            <a:ext cx="7992888" cy="662554"/>
          </a:xfrm>
          <a:prstGeom prst="rect">
            <a:avLst/>
          </a:prstGeom>
        </p:spPr>
        <p:txBody>
          <a:bodyPr wrap="square">
            <a:spAutoFit/>
          </a:bodyPr>
          <a:lstStyle/>
          <a:p>
            <a:pPr marL="533400">
              <a:lnSpc>
                <a:spcPct val="150000"/>
              </a:lnSpc>
              <a:spcAft>
                <a:spcPts val="1200"/>
              </a:spcAft>
            </a:pPr>
            <a:r>
              <a:rPr lang="zh-CN" altLang="en-US" sz="2800" b="1" dirty="0">
                <a:solidFill>
                  <a:srgbClr val="00417C"/>
                </a:solidFill>
                <a:latin typeface="微软雅黑" panose="020B0503020204020204" pitchFamily="34" charset="-122"/>
                <a:ea typeface="微软雅黑" panose="020B0503020204020204" pitchFamily="34" charset="-122"/>
              </a:rPr>
              <a:t>一、基本概念</a:t>
            </a:r>
          </a:p>
        </p:txBody>
      </p:sp>
      <p:sp>
        <p:nvSpPr>
          <p:cNvPr id="2" name="文本框 1">
            <a:extLst>
              <a:ext uri="{FF2B5EF4-FFF2-40B4-BE49-F238E27FC236}">
                <a16:creationId xmlns:a16="http://schemas.microsoft.com/office/drawing/2014/main" id="{A9A8F507-520E-4D76-99B1-DF8AFF7EBD8E}"/>
              </a:ext>
            </a:extLst>
          </p:cNvPr>
          <p:cNvSpPr txBox="1"/>
          <p:nvPr/>
        </p:nvSpPr>
        <p:spPr>
          <a:xfrm>
            <a:off x="899592" y="1988840"/>
            <a:ext cx="7776864" cy="581057"/>
          </a:xfrm>
          <a:prstGeom prst="rect">
            <a:avLst/>
          </a:prstGeom>
          <a:noFill/>
        </p:spPr>
        <p:txBody>
          <a:bodyPr wrap="square" rtlCol="0">
            <a:spAutoFit/>
          </a:bodyPr>
          <a:lstStyle/>
          <a:p>
            <a:pPr marL="342900" indent="-342900">
              <a:lnSpc>
                <a:spcPct val="150000"/>
              </a:lnSpc>
              <a:spcAft>
                <a:spcPts val="1200"/>
              </a:spcAft>
              <a:buFont typeface="Wingdings" panose="05000000000000000000" pitchFamily="2" charset="2"/>
              <a:buChar char="p"/>
            </a:pPr>
            <a:r>
              <a:rPr lang="zh-CN" altLang="en-US" sz="2400" b="1" dirty="0">
                <a:solidFill>
                  <a:srgbClr val="00417C"/>
                </a:solidFill>
                <a:latin typeface="微软雅黑" panose="020B0503020204020204" pitchFamily="34" charset="-122"/>
                <a:ea typeface="微软雅黑" panose="020B0503020204020204" pitchFamily="34" charset="-122"/>
              </a:rPr>
              <a:t>程序、进程与线程</a:t>
            </a:r>
            <a:endParaRPr lang="en-US" altLang="zh-CN" sz="2400" b="1" dirty="0">
              <a:solidFill>
                <a:srgbClr val="00417C"/>
              </a:solidFill>
              <a:latin typeface="微软雅黑" panose="020B0503020204020204" pitchFamily="34" charset="-122"/>
              <a:ea typeface="微软雅黑" panose="020B0503020204020204" pitchFamily="34" charset="-122"/>
            </a:endParaRPr>
          </a:p>
        </p:txBody>
      </p:sp>
      <p:pic>
        <p:nvPicPr>
          <p:cNvPr id="11" name="Picture 14" descr="示例">
            <a:extLst>
              <a:ext uri="{FF2B5EF4-FFF2-40B4-BE49-F238E27FC236}">
                <a16:creationId xmlns:a16="http://schemas.microsoft.com/office/drawing/2014/main" id="{6B7E7A68-EACE-4494-9DED-88E655524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2708920"/>
            <a:ext cx="91757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AutoShape 6">
            <a:extLst>
              <a:ext uri="{FF2B5EF4-FFF2-40B4-BE49-F238E27FC236}">
                <a16:creationId xmlns:a16="http://schemas.microsoft.com/office/drawing/2014/main" id="{4F8DD3B2-DA72-4E64-8525-C165EF03735E}"/>
              </a:ext>
            </a:extLst>
          </p:cNvPr>
          <p:cNvSpPr>
            <a:spLocks noChangeArrowheads="1"/>
          </p:cNvSpPr>
          <p:nvPr/>
        </p:nvSpPr>
        <p:spPr bwMode="auto">
          <a:xfrm>
            <a:off x="1403649" y="3429000"/>
            <a:ext cx="7272808" cy="2305179"/>
          </a:xfrm>
          <a:prstGeom prst="roundRect">
            <a:avLst>
              <a:gd name="adj" fmla="val 7366"/>
            </a:avLst>
          </a:prstGeom>
          <a:gradFill rotWithShape="1">
            <a:gsLst>
              <a:gs pos="0">
                <a:srgbClr val="CCFFFF"/>
              </a:gs>
              <a:gs pos="100000">
                <a:srgbClr val="FFFFFF"/>
              </a:gs>
            </a:gsLst>
            <a:lin ang="5400000" scaled="1"/>
          </a:gradFill>
          <a:ln w="9525">
            <a:solidFill>
              <a:srgbClr val="008080"/>
            </a:solidFill>
            <a:round/>
            <a:headEnd/>
            <a:tailEnd/>
          </a:ln>
        </p:spPr>
        <p:txBody>
          <a:bodyPr wrap="square">
            <a:spAutoFit/>
          </a:bodyPr>
          <a:lstStyle/>
          <a:p>
            <a:pPr>
              <a:lnSpc>
                <a:spcPts val="2400"/>
              </a:lnSpc>
            </a:pPr>
            <a:r>
              <a:rPr lang="en-US" altLang="zh-CN" sz="1400" dirty="0">
                <a:solidFill>
                  <a:srgbClr val="080577"/>
                </a:solidFill>
                <a:latin typeface="Source Code Pro"/>
              </a:rPr>
              <a:t>public class </a:t>
            </a:r>
            <a:r>
              <a:rPr lang="en-US" altLang="zh-CN" sz="1400" dirty="0" err="1">
                <a:solidFill>
                  <a:srgbClr val="080577"/>
                </a:solidFill>
                <a:latin typeface="Source Code Pro"/>
              </a:rPr>
              <a:t>MainThreadDemo</a:t>
            </a:r>
            <a:r>
              <a:rPr lang="en-US" altLang="zh-CN" sz="1400" dirty="0">
                <a:solidFill>
                  <a:srgbClr val="080577"/>
                </a:solidFill>
                <a:latin typeface="Source Code Pro"/>
              </a:rPr>
              <a:t>  {</a:t>
            </a:r>
          </a:p>
          <a:p>
            <a:pPr>
              <a:lnSpc>
                <a:spcPts val="2400"/>
              </a:lnSpc>
            </a:pPr>
            <a:r>
              <a:rPr lang="en-US" altLang="zh-CN" sz="1400" dirty="0">
                <a:solidFill>
                  <a:srgbClr val="080577"/>
                </a:solidFill>
                <a:latin typeface="Source Code Pro"/>
              </a:rPr>
              <a:t>    public static void main(String </a:t>
            </a:r>
            <a:r>
              <a:rPr lang="en-US" altLang="zh-CN" sz="1400" dirty="0" err="1">
                <a:solidFill>
                  <a:srgbClr val="080577"/>
                </a:solidFill>
                <a:latin typeface="Source Code Pro"/>
              </a:rPr>
              <a:t>args</a:t>
            </a:r>
            <a:r>
              <a:rPr lang="en-US" altLang="zh-CN" sz="1400" dirty="0">
                <a:solidFill>
                  <a:srgbClr val="080577"/>
                </a:solidFill>
                <a:latin typeface="Source Code Pro"/>
              </a:rPr>
              <a:t>[])	{</a:t>
            </a:r>
          </a:p>
          <a:p>
            <a:pPr>
              <a:lnSpc>
                <a:spcPts val="2400"/>
              </a:lnSpc>
            </a:pPr>
            <a:r>
              <a:rPr lang="en-US" altLang="zh-CN" sz="1400" dirty="0">
                <a:solidFill>
                  <a:srgbClr val="080577"/>
                </a:solidFill>
                <a:latin typeface="Source Code Pro"/>
              </a:rPr>
              <a:t>        Thread t = </a:t>
            </a:r>
            <a:r>
              <a:rPr lang="en-US" altLang="zh-CN" sz="1400" dirty="0" err="1">
                <a:solidFill>
                  <a:srgbClr val="080577"/>
                </a:solidFill>
                <a:latin typeface="Source Code Pro"/>
              </a:rPr>
              <a:t>Thread.currentThread</a:t>
            </a:r>
            <a:r>
              <a:rPr lang="en-US" altLang="zh-CN" sz="1400" dirty="0">
                <a:solidFill>
                  <a:srgbClr val="080577"/>
                </a:solidFill>
                <a:latin typeface="Source Code Pro"/>
              </a:rPr>
              <a:t>();</a:t>
            </a:r>
          </a:p>
          <a:p>
            <a:pPr>
              <a:lnSpc>
                <a:spcPts val="24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zh-CN" altLang="en-US" sz="1400" dirty="0">
                <a:solidFill>
                  <a:srgbClr val="080577"/>
                </a:solidFill>
                <a:latin typeface="Source Code Pro"/>
              </a:rPr>
              <a:t>当前线程名称是</a:t>
            </a:r>
            <a:r>
              <a:rPr lang="en-US" altLang="zh-CN" sz="1400" dirty="0">
                <a:solidFill>
                  <a:srgbClr val="080577"/>
                </a:solidFill>
                <a:latin typeface="Source Code Pro"/>
              </a:rPr>
              <a:t>: " + </a:t>
            </a:r>
            <a:r>
              <a:rPr lang="en-US" altLang="zh-CN" sz="1400" dirty="0" err="1">
                <a:solidFill>
                  <a:srgbClr val="080577"/>
                </a:solidFill>
                <a:latin typeface="Source Code Pro"/>
              </a:rPr>
              <a:t>t.getName</a:t>
            </a:r>
            <a:r>
              <a:rPr lang="en-US" altLang="zh-CN" sz="1400" dirty="0">
                <a:solidFill>
                  <a:srgbClr val="080577"/>
                </a:solidFill>
                <a:latin typeface="Source Code Pro"/>
              </a:rPr>
              <a:t>());</a:t>
            </a:r>
          </a:p>
          <a:p>
            <a:pPr>
              <a:lnSpc>
                <a:spcPts val="2400"/>
              </a:lnSpc>
            </a:pPr>
            <a:r>
              <a:rPr lang="en-US" altLang="zh-CN" sz="1400" dirty="0">
                <a:solidFill>
                  <a:srgbClr val="080577"/>
                </a:solidFill>
                <a:latin typeface="Source Code Pro"/>
              </a:rPr>
              <a:t>        </a:t>
            </a:r>
            <a:r>
              <a:rPr lang="en-US" altLang="zh-CN" sz="1400" dirty="0" err="1">
                <a:solidFill>
                  <a:srgbClr val="080577"/>
                </a:solidFill>
                <a:latin typeface="Source Code Pro"/>
              </a:rPr>
              <a:t>System.out.println</a:t>
            </a:r>
            <a:r>
              <a:rPr lang="en-US" altLang="zh-CN" sz="1400" dirty="0">
                <a:solidFill>
                  <a:srgbClr val="080577"/>
                </a:solidFill>
                <a:latin typeface="Source Code Pro"/>
              </a:rPr>
              <a:t>("</a:t>
            </a:r>
            <a:r>
              <a:rPr lang="zh-CN" altLang="en-US" sz="1400" dirty="0">
                <a:solidFill>
                  <a:srgbClr val="080577"/>
                </a:solidFill>
                <a:latin typeface="Source Code Pro"/>
              </a:rPr>
              <a:t>输出当前线程</a:t>
            </a:r>
            <a:r>
              <a:rPr lang="en-US" altLang="zh-CN" sz="1400" dirty="0">
                <a:solidFill>
                  <a:srgbClr val="080577"/>
                </a:solidFill>
                <a:latin typeface="Source Code Pro"/>
              </a:rPr>
              <a:t>: " + t);	</a:t>
            </a:r>
          </a:p>
          <a:p>
            <a:pPr>
              <a:lnSpc>
                <a:spcPts val="2400"/>
              </a:lnSpc>
            </a:pPr>
            <a:r>
              <a:rPr lang="en-US" altLang="zh-CN" sz="1400" dirty="0">
                <a:solidFill>
                  <a:srgbClr val="080577"/>
                </a:solidFill>
                <a:latin typeface="Source Code Pro"/>
              </a:rPr>
              <a:t>    }</a:t>
            </a:r>
          </a:p>
          <a:p>
            <a:pPr>
              <a:lnSpc>
                <a:spcPts val="2400"/>
              </a:lnSpc>
            </a:pPr>
            <a:r>
              <a:rPr lang="en-US" altLang="zh-CN" sz="1400" dirty="0">
                <a:solidFill>
                  <a:srgbClr val="080577"/>
                </a:solidFill>
                <a:latin typeface="Source Code Pro"/>
              </a:rPr>
              <a:t>}</a:t>
            </a:r>
          </a:p>
        </p:txBody>
      </p:sp>
      <p:sp>
        <p:nvSpPr>
          <p:cNvPr id="14" name="AutoShape 4">
            <a:extLst>
              <a:ext uri="{FF2B5EF4-FFF2-40B4-BE49-F238E27FC236}">
                <a16:creationId xmlns:a16="http://schemas.microsoft.com/office/drawing/2014/main" id="{9A42C46E-9CB3-4CBB-B8D9-2DDAD71C6A75}"/>
              </a:ext>
            </a:extLst>
          </p:cNvPr>
          <p:cNvSpPr>
            <a:spLocks noChangeArrowheads="1"/>
          </p:cNvSpPr>
          <p:nvPr/>
        </p:nvSpPr>
        <p:spPr bwMode="auto">
          <a:xfrm>
            <a:off x="1403648" y="2780928"/>
            <a:ext cx="7056784" cy="467646"/>
          </a:xfrm>
          <a:prstGeom prst="roundRect">
            <a:avLst>
              <a:gd name="adj" fmla="val 16667"/>
            </a:avLst>
          </a:prstGeom>
          <a:gradFill rotWithShape="1">
            <a:gsLst>
              <a:gs pos="0">
                <a:srgbClr val="FFFF99"/>
              </a:gs>
              <a:gs pos="100000">
                <a:srgbClr val="FFFFFF"/>
              </a:gs>
            </a:gsLst>
            <a:lin ang="5400000" scaled="1"/>
          </a:gradFill>
          <a:ln w="9525">
            <a:solidFill>
              <a:srgbClr val="FF9900"/>
            </a:solidFill>
            <a:round/>
            <a:headEnd/>
            <a:tailEnd/>
          </a:ln>
          <a:effectLst>
            <a:outerShdw dist="53882" dir="2700000" algn="ctr" rotWithShape="0">
              <a:schemeClr val="bg2">
                <a:alpha val="50000"/>
              </a:schemeClr>
            </a:outerShdw>
          </a:effectLst>
        </p:spPr>
        <p:txBody>
          <a:bodyPr wrap="square" anchor="ctr" anchorCtr="0">
            <a:spAutoFit/>
          </a:bodyPr>
          <a:lstStyle/>
          <a:p>
            <a:pPr marL="342900" indent="-342900" algn="just">
              <a:lnSpc>
                <a:spcPts val="2800"/>
              </a:lnSpc>
              <a:buFont typeface="Wingdings" panose="05000000000000000000" pitchFamily="2" charset="2"/>
              <a:buChar char="l"/>
            </a:pPr>
            <a:r>
              <a:rPr lang="zh-CN" altLang="en-US" sz="2000" dirty="0">
                <a:solidFill>
                  <a:srgbClr val="00417C"/>
                </a:solidFill>
                <a:latin typeface="微软雅黑" panose="020B0503020204020204" pitchFamily="34" charset="-122"/>
                <a:ea typeface="微软雅黑" panose="020B0503020204020204" pitchFamily="34" charset="-122"/>
              </a:rPr>
              <a:t>主线程执行示例</a:t>
            </a:r>
          </a:p>
        </p:txBody>
      </p:sp>
      <p:pic>
        <p:nvPicPr>
          <p:cNvPr id="4" name="图片 3">
            <a:extLst>
              <a:ext uri="{FF2B5EF4-FFF2-40B4-BE49-F238E27FC236}">
                <a16:creationId xmlns:a16="http://schemas.microsoft.com/office/drawing/2014/main" id="{66935E17-A59B-4A8C-B743-5D202EEDD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8436" y="5517232"/>
            <a:ext cx="6325972" cy="1208451"/>
          </a:xfrm>
          <a:prstGeom prst="rect">
            <a:avLst/>
          </a:prstGeom>
        </p:spPr>
      </p:pic>
      <p:sp>
        <p:nvSpPr>
          <p:cNvPr id="5" name="矩形 4">
            <a:extLst>
              <a:ext uri="{FF2B5EF4-FFF2-40B4-BE49-F238E27FC236}">
                <a16:creationId xmlns:a16="http://schemas.microsoft.com/office/drawing/2014/main" id="{54BEEA27-379B-4C4A-AFBC-7E222ACE5F0E}"/>
              </a:ext>
            </a:extLst>
          </p:cNvPr>
          <p:cNvSpPr/>
          <p:nvPr/>
        </p:nvSpPr>
        <p:spPr>
          <a:xfrm>
            <a:off x="2339752" y="4149080"/>
            <a:ext cx="3672408"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21">
            <a:extLst>
              <a:ext uri="{FF2B5EF4-FFF2-40B4-BE49-F238E27FC236}">
                <a16:creationId xmlns:a16="http://schemas.microsoft.com/office/drawing/2014/main" id="{821C06B5-D78B-4846-9660-B3ABFA463308}"/>
              </a:ext>
            </a:extLst>
          </p:cNvPr>
          <p:cNvSpPr>
            <a:spLocks noChangeArrowheads="1"/>
          </p:cNvSpPr>
          <p:nvPr/>
        </p:nvSpPr>
        <p:spPr bwMode="auto">
          <a:xfrm>
            <a:off x="6228184" y="3343821"/>
            <a:ext cx="2664296" cy="919401"/>
          </a:xfrm>
          <a:prstGeom prst="wedgeRoundRectCallout">
            <a:avLst>
              <a:gd name="adj1" fmla="val -58997"/>
              <a:gd name="adj2" fmla="val 55080"/>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en-US" altLang="zh-CN" sz="1600" b="1" dirty="0" err="1">
                <a:latin typeface="仿宋" panose="02010609060101010101" pitchFamily="49" charset="-122"/>
                <a:ea typeface="仿宋" panose="02010609060101010101" pitchFamily="49" charset="-122"/>
              </a:rPr>
              <a:t>Thread.currentThread</a:t>
            </a:r>
            <a:r>
              <a:rPr lang="en-US" altLang="zh-CN" sz="1600" b="1" dirty="0">
                <a:latin typeface="仿宋" panose="02010609060101010101" pitchFamily="49" charset="-122"/>
                <a:ea typeface="仿宋" panose="02010609060101010101" pitchFamily="49" charset="-122"/>
              </a:rPr>
              <a:t>() </a:t>
            </a:r>
            <a:r>
              <a:rPr lang="zh-CN" altLang="en-US" sz="1600" b="1" dirty="0">
                <a:latin typeface="仿宋" panose="02010609060101010101" pitchFamily="49" charset="-122"/>
                <a:ea typeface="仿宋" panose="02010609060101010101" pitchFamily="49" charset="-122"/>
              </a:rPr>
              <a:t>是一个静态方法，返回正在执行的线程对象的引用。</a:t>
            </a:r>
          </a:p>
        </p:txBody>
      </p:sp>
      <p:sp>
        <p:nvSpPr>
          <p:cNvPr id="6" name="矩形 5">
            <a:extLst>
              <a:ext uri="{FF2B5EF4-FFF2-40B4-BE49-F238E27FC236}">
                <a16:creationId xmlns:a16="http://schemas.microsoft.com/office/drawing/2014/main" id="{9831F95C-03D7-4DEE-AC64-3C58A87D1FCF}"/>
              </a:ext>
            </a:extLst>
          </p:cNvPr>
          <p:cNvSpPr/>
          <p:nvPr/>
        </p:nvSpPr>
        <p:spPr>
          <a:xfrm>
            <a:off x="5253694" y="6207438"/>
            <a:ext cx="2520000" cy="3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AutoShape 21">
            <a:extLst>
              <a:ext uri="{FF2B5EF4-FFF2-40B4-BE49-F238E27FC236}">
                <a16:creationId xmlns:a16="http://schemas.microsoft.com/office/drawing/2014/main" id="{2199A4E6-2849-4381-9142-008A07DD5325}"/>
              </a:ext>
            </a:extLst>
          </p:cNvPr>
          <p:cNvSpPr>
            <a:spLocks noChangeArrowheads="1"/>
          </p:cNvSpPr>
          <p:nvPr/>
        </p:nvSpPr>
        <p:spPr bwMode="auto">
          <a:xfrm>
            <a:off x="5796033" y="5088940"/>
            <a:ext cx="3276363" cy="919401"/>
          </a:xfrm>
          <a:prstGeom prst="wedgeRoundRectCallout">
            <a:avLst>
              <a:gd name="adj1" fmla="val 1860"/>
              <a:gd name="adj2" fmla="val 70275"/>
              <a:gd name="adj3" fmla="val 16667"/>
            </a:avLst>
          </a:prstGeom>
          <a:gradFill rotWithShape="1">
            <a:gsLst>
              <a:gs pos="0">
                <a:srgbClr val="FFFF99"/>
              </a:gs>
              <a:gs pos="100000">
                <a:srgbClr val="FFFFFF"/>
              </a:gs>
            </a:gsLst>
            <a:lin ang="5400000" scaled="1"/>
          </a:gradFill>
          <a:ln w="9525">
            <a:solidFill>
              <a:srgbClr val="FF9900"/>
            </a:solidFill>
            <a:miter lim="800000"/>
            <a:headEnd/>
            <a:tailEnd/>
          </a:ln>
          <a:effectLst>
            <a:outerShdw dist="53882" dir="2700000" algn="ctr" rotWithShape="0">
              <a:schemeClr val="bg2">
                <a:alpha val="50000"/>
              </a:schemeClr>
            </a:outerShdw>
          </a:effectLst>
        </p:spPr>
        <p:txBody>
          <a:bodyPr wrap="square" anchorCtr="1">
            <a:spAutoFit/>
          </a:bodyPr>
          <a:lstStyle/>
          <a:p>
            <a:r>
              <a:rPr lang="zh-CN" altLang="en-US" sz="1600" b="1" dirty="0">
                <a:latin typeface="仿宋" panose="02010609060101010101" pitchFamily="49" charset="-122"/>
                <a:ea typeface="仿宋" panose="02010609060101010101" pitchFamily="49" charset="-122"/>
              </a:rPr>
              <a:t>输出线程对象将产生一个数组输出，其格式为： </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线程名称，优先级别，线程组名</a:t>
            </a:r>
            <a:r>
              <a:rPr lang="en-US" altLang="zh-CN" sz="1600" b="1" dirty="0">
                <a:latin typeface="仿宋" panose="02010609060101010101" pitchFamily="49" charset="-122"/>
                <a:ea typeface="仿宋" panose="02010609060101010101" pitchFamily="49" charset="-122"/>
              </a:rPr>
              <a:t>]</a:t>
            </a:r>
            <a:r>
              <a:rPr lang="zh-CN" altLang="en-US" sz="16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290175384"/>
      </p:ext>
    </p:extLst>
  </p:cSld>
  <p:clrMapOvr>
    <a:masterClrMapping/>
  </p:clrMapOvr>
  <mc:AlternateContent xmlns:mc="http://schemas.openxmlformats.org/markup-compatibility/2006" xmlns:p14="http://schemas.microsoft.com/office/powerpoint/2010/main">
    <mc:Choice Requires="p14">
      <p:transition spd="slow" p14:dur="2000" advTm="88502"/>
    </mc:Choice>
    <mc:Fallback xmlns="">
      <p:transition spd="slow" advTm="885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left)">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P spid="6" grpId="0" animBg="1"/>
      <p:bldP spid="20"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25661</TotalTime>
  <Words>7259</Words>
  <Application>Microsoft Office PowerPoint</Application>
  <PresentationFormat>全屏显示(4:3)</PresentationFormat>
  <Paragraphs>773</Paragraphs>
  <Slides>42</Slides>
  <Notes>39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&amp;quot</vt:lpstr>
      <vt:lpstr>仿宋</vt:lpstr>
      <vt:lpstr>华文仿宋</vt:lpstr>
      <vt:lpstr>华文琥珀</vt:lpstr>
      <vt:lpstr>楷体_GB2312</vt:lpstr>
      <vt:lpstr>微软雅黑</vt:lpstr>
      <vt:lpstr>Arial</vt:lpstr>
      <vt:lpstr>Calibri</vt:lpstr>
      <vt:lpstr>Source Code Pro</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安 安</cp:lastModifiedBy>
  <cp:revision>2135</cp:revision>
  <dcterms:created xsi:type="dcterms:W3CDTF">2013-10-30T09:04:50Z</dcterms:created>
  <dcterms:modified xsi:type="dcterms:W3CDTF">2021-11-25T16:00:46Z</dcterms:modified>
</cp:coreProperties>
</file>