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556" r:id="rId3"/>
    <p:sldId id="547" r:id="rId4"/>
    <p:sldId id="557" r:id="rId5"/>
    <p:sldId id="1128" r:id="rId6"/>
    <p:sldId id="1111" r:id="rId7"/>
    <p:sldId id="1112" r:id="rId8"/>
    <p:sldId id="1113" r:id="rId9"/>
    <p:sldId id="1114" r:id="rId10"/>
    <p:sldId id="1129" r:id="rId11"/>
    <p:sldId id="1130" r:id="rId12"/>
    <p:sldId id="1131" r:id="rId13"/>
    <p:sldId id="1132" r:id="rId14"/>
    <p:sldId id="1133" r:id="rId15"/>
    <p:sldId id="1134" r:id="rId16"/>
    <p:sldId id="1115" r:id="rId17"/>
    <p:sldId id="1116" r:id="rId18"/>
    <p:sldId id="1117" r:id="rId19"/>
    <p:sldId id="1125" r:id="rId20"/>
    <p:sldId id="1121" r:id="rId21"/>
    <p:sldId id="1118" r:id="rId22"/>
    <p:sldId id="1144" r:id="rId23"/>
    <p:sldId id="1119" r:id="rId24"/>
    <p:sldId id="1120" r:id="rId25"/>
    <p:sldId id="1122" r:id="rId26"/>
    <p:sldId id="1123" r:id="rId27"/>
    <p:sldId id="1126" r:id="rId28"/>
    <p:sldId id="1127" r:id="rId29"/>
    <p:sldId id="1124" r:id="rId30"/>
    <p:sldId id="1073" r:id="rId31"/>
    <p:sldId id="1136" r:id="rId32"/>
    <p:sldId id="1135" r:id="rId33"/>
    <p:sldId id="1163" r:id="rId34"/>
    <p:sldId id="1162" r:id="rId35"/>
    <p:sldId id="1137" r:id="rId36"/>
    <p:sldId id="1138" r:id="rId37"/>
    <p:sldId id="1139" r:id="rId38"/>
    <p:sldId id="1140" r:id="rId39"/>
    <p:sldId id="1142" r:id="rId40"/>
    <p:sldId id="1141" r:id="rId41"/>
    <p:sldId id="1143" r:id="rId42"/>
    <p:sldId id="1164" r:id="rId43"/>
    <p:sldId id="1145" r:id="rId44"/>
    <p:sldId id="1146" r:id="rId45"/>
    <p:sldId id="1147" r:id="rId46"/>
    <p:sldId id="1148" r:id="rId47"/>
    <p:sldId id="1149" r:id="rId48"/>
    <p:sldId id="1150" r:id="rId49"/>
    <p:sldId id="1151" r:id="rId50"/>
    <p:sldId id="1171" r:id="rId51"/>
    <p:sldId id="1152" r:id="rId52"/>
    <p:sldId id="1153" r:id="rId53"/>
    <p:sldId id="1154" r:id="rId54"/>
    <p:sldId id="1155" r:id="rId55"/>
    <p:sldId id="1165" r:id="rId56"/>
    <p:sldId id="1156" r:id="rId57"/>
    <p:sldId id="1166" r:id="rId58"/>
    <p:sldId id="1167" r:id="rId59"/>
    <p:sldId id="1168" r:id="rId60"/>
    <p:sldId id="1169" r:id="rId61"/>
    <p:sldId id="1170" r:id="rId62"/>
    <p:sldId id="1157" r:id="rId63"/>
    <p:sldId id="1158" r:id="rId64"/>
    <p:sldId id="1159" r:id="rId65"/>
    <p:sldId id="1160" r:id="rId66"/>
    <p:sldId id="1161" r:id="rId67"/>
    <p:sldId id="363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000FF"/>
    <a:srgbClr val="080577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953" autoAdjust="0"/>
  </p:normalViewPr>
  <p:slideViewPr>
    <p:cSldViewPr>
      <p:cViewPr varScale="1">
        <p:scale>
          <a:sx n="52" d="100"/>
          <a:sy n="52" d="100"/>
        </p:scale>
        <p:origin x="15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0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4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9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1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93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8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6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1.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路径不区分大小写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2.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路径中的文件名称分隔符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window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使用反斜杠（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）也支持斜杠（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），反斜杠是转义字符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,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两个反斜杠代表一个普通的反斜杠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3.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其他的平台都使用斜杠作为分隔符（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），网络地址也是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(http://www.baidu.com)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。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4. window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的路径分隔符使用“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，而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Java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程序中的“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表示转义字符，所以在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Windows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中表示路径，需要用“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\\”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。或者直接使用“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也可以，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Java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程序支持将“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当成平台无关的路径分隔符。或者直接使用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black Verdana"/>
              </a:rPr>
              <a:t>File.separator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常量值表示。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5. 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路径中如果出现 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..”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表示上一级目录，路径名如果以“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开头，表示从“根目录”下开始导航。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5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1.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路径不区分大小写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2.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路径中的文件名称分隔符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window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使用反斜杠（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）也支持斜杠（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），反斜杠是转义字符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,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两个反斜杠代表一个普通的反斜杠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3.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其他的平台都使用斜杠作为分隔符（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），网络地址也是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(http://www.baidu.com)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。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4. window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的路径分隔符使用“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，而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Java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程序中的“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表示转义字符，所以在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Windows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中表示路径，需要用“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\\”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。或者直接使用“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也可以，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Java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程序支持将“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当成平台无关的路径分隔符。或者直接使用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black Verdana"/>
              </a:rPr>
              <a:t>File.separator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常量值表示。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　　　　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5. 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路径中如果出现 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..”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表示上一级目录，路径名如果以“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/”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black Verdana"/>
              </a:rPr>
              <a:t>开头，表示从“根目录”下开始导航。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2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9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2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97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34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7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7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02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29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67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51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2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3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12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67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29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87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39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34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35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8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63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11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541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37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20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32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383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20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9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5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757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20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217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158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380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7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16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70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697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3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189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83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146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137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44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8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8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7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输入与输出是一个相对概念，数据写入文件，对于程序来说是输出流，对文件来说是输入流。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但一般是以程序作为中心，所以从程序写入数据到其他位置，则是输出流，将数据读入程序中则是输入流。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 &amp; Reader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28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 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是所有输入流的基类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（典型实现：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（典型实现：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程序中打开的文件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资源不属于内存里的资源，垃圾回收机制无法回收该资源，所以应该显式关闭文件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从文件系统中的某个文件中获得输入字节。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用于读取非文本数据之类的原始字节流。要读取字符流，需要使用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9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 &amp; Reader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66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read():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从输入流中读取数据的下一个字节。返回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字节值。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read(byte[] b):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从此输入流中将最多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b.length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个字节的数据读入一个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read(byte[]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b,int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off,int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将输入流中最多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个数据字节读入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close() throws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关闭此输入流并释放与该流关联的所有系统资源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9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 &amp; Reader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74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read():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读取单个字符。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read(char[]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cbuf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将字符读入数组。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read(char[]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cbuf,int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off,int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将字符读入数组的某一部分。存到数组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cbuf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处开始存储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void close() throws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关闭此输入流并释放与该流关联的所有系统资源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5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 &amp; Writer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是所有输出流的基类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非常相似。因为字符流直接以字符作为操作单位，所以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可以用字符串来替换字符数组，即以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对象作为参数。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从文件系统中的某个文件中获得输出字节。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用于写出非文本数据之类的原始字节流。要写出字符流，需要使用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FileWriter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0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 &amp; Writer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75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write(int b) 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将指定的字节写入此输出流。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write(byte[] b):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b.length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个字节从指定的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数组写入此输出流。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write(byte[]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b,int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off, int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将指定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数组中从偏移量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个字节写入此输出流。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flush() throws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刷新此输出流并强制写出所有缓冲的输出字节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close() throws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关闭此输出流并释放与该流关联的所有系统资源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 &amp; Writer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755576" y="1988840"/>
            <a:ext cx="8244408" cy="450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write(int c):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写入单个字符。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write(char[]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cbuf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写入字符数组。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write(char[]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cbuf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 off, int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写入字符数组的某部分。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write(String str):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写入字符串。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write(String str, int off, int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写入字符串的某一部分。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flush():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刷新该流的缓冲，则立即将它们写入预期目标。</a:t>
            </a:r>
          </a:p>
          <a:p>
            <a:pPr marL="342900" indent="15875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void close() throws </a:t>
            </a:r>
            <a:r>
              <a:rPr lang="en-US" altLang="zh-CN" sz="20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关闭此输出流并释放与该流关联的所有系统资源。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9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21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java.io.File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类：文件和文件目录路径的抽象表示形式，与平台无关。</a:t>
            </a: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能新建、删除、重命名文件和目录，但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不能访问文件内容本身。如果需要访问文件内容本身，则需要使用输入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输出流。</a:t>
            </a: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程序中表示一个真实存在的文件或目录，那么必须有一个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对象，但是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程序中的一个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对象，可能没有一个真实存在的文件或目录。</a:t>
            </a: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对象可以作为参数传递给流的构造函数。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9767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类构造函数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03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File(String pathname)</a:t>
            </a:r>
          </a:p>
          <a:p>
            <a:pPr>
              <a:lnSpc>
                <a:spcPts val="36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pathname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为路径创建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对象，可以是绝对路径或相对路径，若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pathname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是相对路径，则默认的当前路径在系统属性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user.dir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中存储。</a:t>
            </a:r>
          </a:p>
          <a:p>
            <a:pPr marL="342900" indent="-342900">
              <a:lnSpc>
                <a:spcPts val="36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File(String parent, String child)</a:t>
            </a:r>
          </a:p>
          <a:p>
            <a:pPr>
              <a:lnSpc>
                <a:spcPts val="36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为父路径，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为子路径创建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342900" indent="-342900">
              <a:lnSpc>
                <a:spcPts val="36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File(File parent, String child)</a:t>
            </a:r>
          </a:p>
          <a:p>
            <a:pPr>
              <a:lnSpc>
                <a:spcPts val="36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根据一个父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对象和子文件路径创建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392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三、路径分隔符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2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路径中的每级目录之间用一个路径分隔符隔开。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系统默认使用“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\”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/”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类提供了一个常量：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 static final String separator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。根据操作系统，动态的提供分隔符。</a:t>
            </a:r>
          </a:p>
        </p:txBody>
      </p:sp>
    </p:spTree>
    <p:extLst>
      <p:ext uri="{BB962C8B-B14F-4D97-AF65-F5344CB8AC3E}">
        <p14:creationId xmlns:p14="http://schemas.microsoft.com/office/powerpoint/2010/main" val="361584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三、路径分隔符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8649E0BF-1D90-4469-929F-18C3BAE7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61CD871F-7346-4B74-AAA9-0127015B6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1989763"/>
            <a:ext cx="7272808" cy="4533036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f1 = new File("E:\\a.txt");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(f1);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E:\a.txt</a:t>
            </a:r>
          </a:p>
          <a:p>
            <a:pPr>
              <a:lnSpc>
                <a:spcPts val="28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f2 = new File("a.txt");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(f2);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a.txt</a:t>
            </a:r>
          </a:p>
          <a:p>
            <a:pPr>
              <a:lnSpc>
                <a:spcPts val="28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file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= new File("C:\\","a.txt");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(file);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//c:\a.txt</a:t>
            </a:r>
          </a:p>
          <a:p>
            <a:pPr>
              <a:lnSpc>
                <a:spcPts val="28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parent = new File("c:\\");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file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= new File(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parent,"hello.java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(file);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//c:\hello.java</a:t>
            </a:r>
          </a:p>
        </p:txBody>
      </p:sp>
    </p:spTree>
    <p:extLst>
      <p:ext uri="{BB962C8B-B14F-4D97-AF65-F5344CB8AC3E}">
        <p14:creationId xmlns:p14="http://schemas.microsoft.com/office/powerpoint/2010/main" val="19117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187624" y="3312022"/>
            <a:ext cx="69847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第十四讲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三、路径分隔符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1D5412-3B1F-47F8-896E-41ED4BB07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24782"/>
            <a:ext cx="864096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类的创建功能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createNewFile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创建文件。若文件存在，则不创建，返回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创建文件目录。如果此文件目录存在，就不创建了。如果此文件目录的上层目录不存在，也不创建。</a:t>
            </a: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mkdirs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创建文件目录。如果上层文件目录不存在，一并创建。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75AEA6-6010-4BCD-AD93-FAC17643A006}"/>
              </a:ext>
            </a:extLst>
          </p:cNvPr>
          <p:cNvSpPr txBox="1"/>
          <p:nvPr/>
        </p:nvSpPr>
        <p:spPr>
          <a:xfrm>
            <a:off x="1043608" y="5881054"/>
            <a:ext cx="7560840" cy="763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☆注意：</a:t>
            </a:r>
            <a:endParaRPr lang="en-US" altLang="zh-CN" sz="2000" b="1" i="0" u="none" strike="noStrike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若创建文件或者文件目录没有写盘符路径，则默认在项目路径下。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类的创建功能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36BA6A-B644-45B9-ABDD-9820722F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8108961D-C46F-4959-BD9A-74929158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2829068"/>
            <a:ext cx="7272808" cy="326422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FileTest1 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[])	throws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File f = new File(“D:/a/b/c/d");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f.mkdirs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File ff = new File(f, “HelloWorld.txt");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ff.createNewFile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93CFDC95-D362-46C7-B6F6-845B6506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988840"/>
            <a:ext cx="72360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盘下的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a/b/c/d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文件夹中创建一个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HelloWorld.txt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69705-0AF0-47C3-B20F-C818E0FE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65695"/>
            <a:ext cx="21621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类的删除功能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delete()</a:t>
            </a: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删除文件或者文件夹。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75AEA6-6010-4BCD-AD93-FAC17643A006}"/>
              </a:ext>
            </a:extLst>
          </p:cNvPr>
          <p:cNvSpPr txBox="1"/>
          <p:nvPr/>
        </p:nvSpPr>
        <p:spPr>
          <a:xfrm>
            <a:off x="899592" y="3429000"/>
            <a:ext cx="7560840" cy="18412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☆注意：</a:t>
            </a:r>
            <a:endParaRPr lang="en-US" altLang="zh-CN" sz="2000" b="1" i="0" u="none" strike="noStrike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删除时不经回收站直接删除；</a:t>
            </a:r>
            <a:endParaRPr lang="en-US" altLang="zh-CN" sz="2000" b="1" i="0" u="none" strike="noStrike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要删除一个文件目录，请注意该文件目录内不能包含文件或者文件目录；</a:t>
            </a:r>
            <a:endParaRPr lang="en-US" altLang="zh-CN" sz="2000" b="1" i="0" u="none" strike="noStrike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不能删除非空文件夹。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类的其他方法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0648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getAbsolutePath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获取绝对路径。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getPath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获取定义时的路径。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获取名称。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getParent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获取上层文件目录路径。若无，返回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long length()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获取文件长度（即：字节数）。不能获取目录的长度。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9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类的其他方法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0648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long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lastModified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获取最后一次的修改时间，毫秒值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String[] list()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获取指定目录下的所有文件或者文件目录的名称数组。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File[]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listFiles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获取指定目录下的所有文件或者文件目录的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renameTo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Filedest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把文件重命名为指定的文件路径。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isDirectory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判断是否是文件目录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类的其他方法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0648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isFile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判断是否是文件。</a:t>
            </a: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exists()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判断是否存在。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canRead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判断是否可读。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canWrite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判断是否可写。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isHidden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ts val="24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判断是否隐藏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3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1268760"/>
            <a:ext cx="7272808" cy="4546356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f1 = new File("E:\\a.txt");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String absolutePath2 = f1.getAbsolutePath();</a:t>
            </a:r>
          </a:p>
          <a:p>
            <a:pPr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absolutePath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);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E:\a.txt</a:t>
            </a:r>
          </a:p>
          <a:p>
            <a:pPr>
              <a:lnSpc>
                <a:spcPts val="24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f2 = new File("a.txt");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String absolutePath2 = f2.getAbsolutePath();</a:t>
            </a:r>
          </a:p>
          <a:p>
            <a:pPr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absolutePath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);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E:\a.txt</a:t>
            </a:r>
          </a:p>
          <a:p>
            <a:pPr>
              <a:lnSpc>
                <a:spcPts val="24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f3 = new File("E:\\java\\a.txt");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f4 = new File("a.txt");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String path1 = f3.getPath();</a:t>
            </a:r>
          </a:p>
          <a:p>
            <a:pPr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(path1);       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E:\java\a.txt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String path2 = f4.getPath();</a:t>
            </a:r>
          </a:p>
          <a:p>
            <a:pPr>
              <a:lnSpc>
                <a:spcPts val="24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(path2</a:t>
            </a:r>
            <a:r>
              <a:rPr lang="en-US" altLang="zh-CN" sz="1600">
                <a:solidFill>
                  <a:srgbClr val="080577"/>
                </a:solidFill>
                <a:latin typeface="Source Code Pro"/>
              </a:rPr>
              <a:t>);              </a:t>
            </a:r>
            <a:r>
              <a:rPr lang="en-US" altLang="zh-CN" sz="1600">
                <a:solidFill>
                  <a:srgbClr val="FF0000"/>
                </a:solidFill>
                <a:latin typeface="Source Code Pro"/>
              </a:rPr>
              <a:t>// a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6135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268760"/>
            <a:ext cx="7696479" cy="341095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f1 = new File("E:\\java\\a\\1.jpg");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Source Code Pro"/>
              </a:rPr>
              <a:t>该文件存在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long l1 = f1.length();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(l1);              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//78831</a:t>
            </a:r>
            <a:r>
              <a:rPr lang="zh-CN" altLang="en-US" sz="1600" dirty="0">
                <a:solidFill>
                  <a:srgbClr val="FF0000"/>
                </a:solidFill>
                <a:latin typeface="Source Code Pro"/>
              </a:rPr>
              <a:t>字节</a:t>
            </a:r>
          </a:p>
          <a:p>
            <a:pPr>
              <a:lnSpc>
                <a:spcPts val="2800"/>
              </a:lnSpc>
            </a:pPr>
            <a:endParaRPr lang="zh-CN" altLang="en-US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f2 = new File("E:\\java\\a\\2.jpg");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Source Code Pro"/>
              </a:rPr>
              <a:t>该文件不存在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(f2.length());     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//0</a:t>
            </a:r>
          </a:p>
          <a:p>
            <a:pPr>
              <a:lnSpc>
                <a:spcPts val="28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File f3 = new File("E:\\java\\a");   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 a </a:t>
            </a:r>
            <a:r>
              <a:rPr lang="zh-CN" altLang="en-US" sz="1600" dirty="0">
                <a:solidFill>
                  <a:srgbClr val="FF0000"/>
                </a:solidFill>
                <a:latin typeface="Source Code Pro"/>
              </a:rPr>
              <a:t>为一个文件夹</a:t>
            </a:r>
          </a:p>
          <a:p>
            <a:pPr>
              <a:lnSpc>
                <a:spcPts val="28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(f3.length());   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</a:rPr>
              <a:t>//0 </a:t>
            </a:r>
            <a:r>
              <a:rPr lang="zh-CN" altLang="en-US" sz="1600" dirty="0">
                <a:solidFill>
                  <a:srgbClr val="FF0000"/>
                </a:solidFill>
                <a:latin typeface="Source Code Pro"/>
              </a:rPr>
              <a:t>文件夹没有大小概念的</a:t>
            </a:r>
            <a:endParaRPr lang="en-US" altLang="zh-CN" sz="1600" dirty="0">
              <a:solidFill>
                <a:srgbClr val="FF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99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51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1268760"/>
            <a:ext cx="7272808" cy="5398777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java.io.File; 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DirList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[])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dirname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"/java";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File f1 = new File(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dirname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if (f1.isDirectory())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("Directory of "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dirname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String s[] = f1.list();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for 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&lt;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++)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File f = new File(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dirname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+ "/" + s[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]);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if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f.isDirectory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(s[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] + " is a directory");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} else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(s[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] + " is a file");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}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}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 else {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dirname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+ " is not a directory");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50D87E-70B4-40F1-B46E-F7E3E4BB338E}"/>
              </a:ext>
            </a:extLst>
          </p:cNvPr>
          <p:cNvSpPr txBox="1"/>
          <p:nvPr/>
        </p:nvSpPr>
        <p:spPr>
          <a:xfrm>
            <a:off x="4024133" y="4272501"/>
            <a:ext cx="4670854" cy="24704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180000" tIns="108000" bIns="144000" anchor="ctr" anchorCtr="0">
            <a:spAutoFit/>
          </a:bodyPr>
          <a:lstStyle/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Directory of /java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 is a directory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 is a directory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 is a directory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test.txt is a file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README is a file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index.html is a file </a:t>
            </a:r>
          </a:p>
          <a:p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is a directory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流的基本原理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IO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流操作方法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一、节点流的读写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848872" cy="300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建立一个流对象，将已存在的一个文件加载进流。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创建一个临时存放数据的数组或变量。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调用流对象的读取方法将流中的数据读入到数组或变量中。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关闭资源。</a:t>
            </a:r>
          </a:p>
        </p:txBody>
      </p:sp>
    </p:spTree>
    <p:extLst>
      <p:ext uri="{BB962C8B-B14F-4D97-AF65-F5344CB8AC3E}">
        <p14:creationId xmlns:p14="http://schemas.microsoft.com/office/powerpoint/2010/main" val="16064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908720"/>
            <a:ext cx="7488831" cy="594000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static void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readFile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("===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读取文件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====");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File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src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File("E:/xp/test/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临时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.txt");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is = null;</a:t>
            </a:r>
            <a:endParaRPr lang="zh-CN" altLang="en-US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try {	is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src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byte[] car = new byte[124];//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缓冲数组</a:t>
            </a:r>
          </a:p>
          <a:p>
            <a:pPr>
              <a:lnSpc>
                <a:spcPts val="16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len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接收实际读取大小</a:t>
            </a:r>
          </a:p>
          <a:p>
            <a:pPr>
              <a:lnSpc>
                <a:spcPts val="16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try { while(-1 !=(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len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is.read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(car))){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	   	   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 info = new String(car,0,len);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(info);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 }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文件不存在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 		 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FileNotFoundException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读取文件失败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		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}finally{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if(null !=is){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try {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();//close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关闭</a:t>
            </a:r>
          </a:p>
          <a:p>
            <a:pPr>
              <a:lnSpc>
                <a:spcPts val="16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关闭文件输入流失败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}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 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3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一、节点流的读写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848872" cy="241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写入文件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创建流对象，建立数据存放文件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调用流对象的写入方法，将数据写入流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关闭流资源，并将流中的数据清空到文件中。</a:t>
            </a:r>
          </a:p>
        </p:txBody>
      </p:sp>
    </p:spTree>
    <p:extLst>
      <p:ext uri="{BB962C8B-B14F-4D97-AF65-F5344CB8AC3E}">
        <p14:creationId xmlns:p14="http://schemas.microsoft.com/office/powerpoint/2010/main" val="26126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101392"/>
            <a:ext cx="7488831" cy="542395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static void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writeFile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(“===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写出文件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====");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File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src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File("E:/xp/test/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临时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.txt");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null;</a:t>
            </a:r>
            <a:endParaRPr lang="zh-CN" altLang="en-US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try {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src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 true);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追加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String str = “\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nHello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\r\n”;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byte[] data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str.getByte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字符串转换为字节数组</a:t>
            </a:r>
          </a:p>
          <a:p>
            <a:pPr>
              <a:lnSpc>
                <a:spcPts val="16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os.write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(data,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os.flush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强制刷新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 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FileNotFoundException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文件未找到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  <a:endParaRPr lang="zh-CN" altLang="en-US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6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文件写出失败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 finally{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if(null !=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try {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();//close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关闭</a:t>
            </a:r>
          </a:p>
          <a:p>
            <a:pPr>
              <a:lnSpc>
                <a:spcPts val="16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关闭文件输出流失败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}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 </a:t>
            </a:r>
          </a:p>
          <a:p>
            <a:pPr>
              <a:lnSpc>
                <a:spcPts val="1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1268760"/>
            <a:ext cx="7272808" cy="550200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java.io.*;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CopyFile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int dt;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try{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("c:\\file\\file1.doc");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FileNotFoundException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源文件未找到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return;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try{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("c:\\file\\file2.doc");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FileNotFoundException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目标文件打开失败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return;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// 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转下页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752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1268760"/>
            <a:ext cx="7272808" cy="518232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接上页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try{  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while((dt=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fis.read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())!=-1)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fos.write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(dt);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}catch(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文件读写出错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}finally{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 try{	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fis.close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fos.close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 catch(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 finally{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文件读写完毕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");}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2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003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节点流（文件流）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二、使用节点流的注意事项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52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在写入一个文件时，如果使用构造器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(file)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则目录下有同名文件将被覆盖。</a:t>
            </a: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如果使用构造器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(file, true)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，则目录下的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同名文件不会被覆盖，在文件内容末尾追加内容。</a:t>
            </a: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在读取文件时，必须保证该文件已存在，否则报异常。</a:t>
            </a: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字节流操作字节，比如：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.mp3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avi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rmvb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.jpg,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.ppt</a:t>
            </a:r>
          </a:p>
          <a:p>
            <a:pPr marL="342900" indent="-342900" algn="just">
              <a:lnSpc>
                <a:spcPts val="3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字符流操作字符，只能操作普通文本文件。最常见的文本文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等语言的源代码。尤其注意 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.doc, .excel, .ppt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这些不是文本文件。</a:t>
            </a:r>
          </a:p>
        </p:txBody>
      </p:sp>
    </p:spTree>
    <p:extLst>
      <p:ext uri="{BB962C8B-B14F-4D97-AF65-F5344CB8AC3E}">
        <p14:creationId xmlns:p14="http://schemas.microsoft.com/office/powerpoint/2010/main" val="29649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缓冲流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一、缓冲流的定义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68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缓冲流是处理流的一种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它依赖于原始的输入输出流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它会创建一个内部缓冲区数组，缺省使用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8192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(8Kb)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的缓冲区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显著减少与外部设备的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而且提供一些额外的方法。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缓冲流要“套接”在相应的节点流之上，根据数据操作单位可以把缓冲流分为：</a:t>
            </a:r>
          </a:p>
          <a:p>
            <a:pPr marL="342900" indent="15875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BufferedReader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BufferedWriter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缓冲流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二、缓冲流的操作原理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42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当读取数据时，数据按块读入缓冲区，其后的读操作则直接访问缓冲区。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读取字节文件时，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会一次性从文件中读取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8192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(8Kb)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，存在缓冲区中，</a:t>
            </a:r>
            <a:r>
              <a:rPr lang="zh-CN" altLang="en-US" sz="240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直到缓冲区内数据处理完了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，才重新从文件中读取下一个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8192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个字节数组。</a:t>
            </a:r>
          </a:p>
        </p:txBody>
      </p:sp>
    </p:spTree>
    <p:extLst>
      <p:ext uri="{BB962C8B-B14F-4D97-AF65-F5344CB8AC3E}">
        <p14:creationId xmlns:p14="http://schemas.microsoft.com/office/powerpoint/2010/main" val="42772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缓冲流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二、缓冲流的操作原理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68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向流中写入字节时，不会直接写到文件，先写到缓冲区中直到缓冲区写满，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才会把缓冲区中的数据一次性写到文件里。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flush()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可强制将缓冲区的内容全部写入输出流。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关闭流的顺序和打开流的顺序相反。只要关闭最外层流即可，关闭最外层流也会相应关闭内层节点流。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如果是带缓冲区的流对象的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方法，不但会关闭流，还会在关闭流之前刷新缓冲区。</a:t>
            </a:r>
          </a:p>
        </p:txBody>
      </p:sp>
    </p:spTree>
    <p:extLst>
      <p:ext uri="{BB962C8B-B14F-4D97-AF65-F5344CB8AC3E}">
        <p14:creationId xmlns:p14="http://schemas.microsoft.com/office/powerpoint/2010/main" val="25401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Input/Output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技术是非常实用的技术，用于处理设备之间的数据传输。如读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写文件，网络通讯等。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程序中，对于数据的输入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输出操作以“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(stream)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的方式进行。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java.io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包下提供了各种“流”类和接口，用以获取不同种类的数据，并通过标准的方法输入或输出数据。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缓冲流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二、缓冲流的操作原理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6A021-CE80-4DB5-9F5B-977DD0EF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3" y="1953344"/>
            <a:ext cx="87725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缓冲流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02" y="1124744"/>
            <a:ext cx="7812000" cy="5508000"/>
          </a:xfrm>
          <a:prstGeom prst="roundRect">
            <a:avLst>
              <a:gd name="adj" fmla="val 514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java.io.*;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copyFile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(File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src,File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desc) throws  Exception{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bis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 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      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src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));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      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(desc));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len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byte[] b = new byte[1024*10];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while ((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len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bis.read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(b))!=-1){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字节流缓冲区读写字节数组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bos.write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(b,0,len);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bos.close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bis.close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6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1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缓冲流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A611A3C6-4742-4D9C-8856-0BCA5BBA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4BAC429-9268-415E-A835-BAC5AD8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1124744"/>
            <a:ext cx="7272808" cy="5724000"/>
          </a:xfrm>
          <a:prstGeom prst="roundRect">
            <a:avLst>
              <a:gd name="adj" fmla="val 514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java.io.*;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BufferReaderTest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try{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in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("c:\\file\\file1.txt");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(in);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String line;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while((line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br.readLine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 != null){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(line);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读入数据时不包括行结束符，显示时补充换行显示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br.close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e.toString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}	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24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转换流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一、转换流的定义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28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转换流提供了在字节流和字符流之间的转换。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InputStreamReader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OutputStreamWriter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字节流中的数据都是字符时，转成字符流操作更高效。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很多时候我们使用转换流来处理文件乱码问题，实现编码和解码的功能。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解码：字节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编码：字符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572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转换流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一、转换流的定义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92A7BC4-D9E5-48CB-9BBD-AD6C24274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3" y="2060848"/>
            <a:ext cx="7654574" cy="421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6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转换流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二、转换流的使用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43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InputStreamReader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实现将字节的输入流按指定字符集转换为字符的输入流。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需要和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套接”。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构造函数：</a:t>
            </a:r>
          </a:p>
          <a:p>
            <a:pPr marL="685800" indent="-63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InputStreamReader(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in)</a:t>
            </a:r>
          </a:p>
          <a:p>
            <a:pPr marL="685800" indent="-63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InputSreamReader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in, String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622300"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Reader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isr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InputStreamReader(System.in, "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gbk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3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转换流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二、转换流的使用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900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OutputStreamWriter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实现将字符的输出流按指定字符集转换为字节的输出流。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需要和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套接”。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构造函数：</a:t>
            </a:r>
          </a:p>
          <a:p>
            <a:pPr marL="685800" indent="-63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OutputStreamWriter(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out)</a:t>
            </a:r>
          </a:p>
          <a:p>
            <a:pPr marL="685800" indent="-635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OutputSreamWriter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out, String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14.5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转换流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836688"/>
            <a:ext cx="8712000" cy="496800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static void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testConvert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(File f) throws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if(!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f.exists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 {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f.createNewFile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System.in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作为读取的数据源，即从键盘读取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InputStreamReader(System.in));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允许添加内容，不会清除原有数据源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bw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f,true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)); </a:t>
            </a:r>
            <a:endParaRPr lang="zh-CN" altLang="en-US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String s = null;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while(!(s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br.readLine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()).equals("")) {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bw.write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(s);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bw.newLine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空一行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bw.flush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       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bw.close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br.close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F5FACC7-B738-4D26-B4D4-6A57A758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087562"/>
            <a:ext cx="72360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使用转换流对写入数据进行改进。</a:t>
            </a:r>
          </a:p>
        </p:txBody>
      </p:sp>
    </p:spTree>
    <p:extLst>
      <p:ext uri="{BB962C8B-B14F-4D97-AF65-F5344CB8AC3E}">
        <p14:creationId xmlns:p14="http://schemas.microsoft.com/office/powerpoint/2010/main" val="20679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14.6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标准输入输出流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一、标准输入输出流的定义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83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System.in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分别代表了系统标准的输入和输出设备。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默认输入设备是：键盘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默认输出设备是：显示器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System.in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的类型是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的类型是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，其是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的子类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2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14.6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标准输入输出流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1" y="1836688"/>
            <a:ext cx="7668048" cy="486603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java.util.Scanner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MyIO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 []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int count = 0;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String str = "";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Scanner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Scanner(System.in);//JDK5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提供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Scanner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请输入数据：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while(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rd.hasNext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str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rd.next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   	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读入字符串数据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   	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显示刚输入字符串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count +=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str.length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  	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统计以读入的字符数目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("\n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共输入了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 + count + 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个字符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F5FACC7-B738-4D26-B4D4-6A57A758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087562"/>
            <a:ext cx="72360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将键盘输入字符输出到屏幕并统计输入的字符数。</a:t>
            </a:r>
          </a:p>
        </p:txBody>
      </p:sp>
    </p:spTree>
    <p:extLst>
      <p:ext uri="{BB962C8B-B14F-4D97-AF65-F5344CB8AC3E}">
        <p14:creationId xmlns:p14="http://schemas.microsoft.com/office/powerpoint/2010/main" val="2545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22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输入流与输出流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输入流：读取外部数据（磁盘、光盘等存储设备的数据）到程序（内存）中；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输出流：将程序（内存）数据输出到磁盘、光盘等存储设备中。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03DCD-5BF0-4508-BDFD-6F60EF338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65724"/>
            <a:ext cx="6696744" cy="23054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0AAF41-5AD2-4721-9084-DE6EA6EE0A5F}"/>
              </a:ext>
            </a:extLst>
          </p:cNvPr>
          <p:cNvSpPr txBox="1"/>
          <p:nvPr/>
        </p:nvSpPr>
        <p:spPr>
          <a:xfrm>
            <a:off x="2966311" y="6172521"/>
            <a:ext cx="38884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程序从本地文件读取数据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InputStream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08350A-EC18-47EB-9D6A-A791DF622F21}"/>
              </a:ext>
            </a:extLst>
          </p:cNvPr>
          <p:cNvSpPr txBox="1"/>
          <p:nvPr/>
        </p:nvSpPr>
        <p:spPr>
          <a:xfrm>
            <a:off x="2991025" y="4437112"/>
            <a:ext cx="38884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OutputStream</a:t>
            </a:r>
          </a:p>
          <a:p>
            <a:pPr algn="ctr"/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程序将数据写入到文件中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8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14.6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标准输入输出流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052736"/>
            <a:ext cx="8064896" cy="563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nextLine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一定要读取到有效字符后才可以结束输入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对输入有效字符之前遇到的空白，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方法会自动将其去掉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只有输入有效字符后才将其后输入的空白作为分隔符或者结束符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next()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不能得到带有空格的字符串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nextLine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为结束符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nextLine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方法返回的是输入回车之前的所有字符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可以获得带空白的字符串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7510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14.7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打印流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一、打印流的定义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485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打印输出指定内容，实现将基本数据类型的数据格式转化为字符串输出，根据构造参数中的节点流来决定输出到何处。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PrintStream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：打印输出字节数据。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打印输出文本数据。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提供了一系列重载的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方法，用于多种数据类型的输出。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返回的是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的实例。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4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14.7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打印流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1836688"/>
            <a:ext cx="7992000" cy="489600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java.io.*;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printTest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try{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("c:\\file\\data.txt");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PrintStream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PrintStream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=1;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&lt;=9;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++){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for(int j=1; j&lt;=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j++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ps.printf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("%8s",i+"*"+j+"="+(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*j));}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ps.println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ps.close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}catch(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e.toString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F5FACC7-B738-4D26-B4D4-6A57A758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087562"/>
            <a:ext cx="72360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打印九九乘法表。</a:t>
            </a:r>
          </a:p>
        </p:txBody>
      </p:sp>
    </p:spTree>
    <p:extLst>
      <p:ext uri="{BB962C8B-B14F-4D97-AF65-F5344CB8AC3E}">
        <p14:creationId xmlns:p14="http://schemas.microsoft.com/office/powerpoint/2010/main" val="9014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14.8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数据流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258959"/>
            <a:ext cx="8064896" cy="476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为了方便地操作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语言的基本数据类型和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的数据，可以使用数据流。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数据流有两个类：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DataOutputStream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，分别用于读取和写出基本数据类型、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类的数据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DataOutputStream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分别“套接”在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子类的流上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例如，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983902E-5428-4E69-995A-FAC0F2A0C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54080"/>
            <a:ext cx="7128792" cy="13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6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258959"/>
            <a:ext cx="8064896" cy="468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用于存储和读取基本数据类型数据或对象的处理流。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它的强大之处就是可以把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中的对象写入到数据源中，也能把对象从数据源中还原回来。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序列化：用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ObjectOutputStream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类保存基本类型数据或对象的机制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反序列化：用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ObjectInputStream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类读取基本类型数据或对象的机制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258959"/>
            <a:ext cx="7848872" cy="493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只有字节流没有字符流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类必须实现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给类加个序列化编号，给类定义一个标记，新修改后的类还可以操作曾经序列化的对象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静态是不能被序列化的，序列化只能对堆中的成员进行序列化 ，不能对“方法区”中的进行序列化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不需要序列化的字段前加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258959"/>
            <a:ext cx="8064896" cy="301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序列化：将对象写入到磁盘或者进行网络传输。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反序列化：将磁盘中的对象数据源读出。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3DC6911-B302-41E6-9427-44E3776A4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992888" cy="148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8CDABFB-FA2D-4037-9D51-A3E8C424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437112"/>
            <a:ext cx="799288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58646"/>
            <a:ext cx="7848871" cy="518232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java.io.Serializable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创建一个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Student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对象并序列化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Student implements Serializable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给类加个序列化编号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private static final long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serialVersionUID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9078616504949971001L;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static public  String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schoolName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private transient String name;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private transient int age;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private double score;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Student(String name, int age, double score)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... ...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... ...</a:t>
            </a:r>
          </a:p>
          <a:p>
            <a:pPr>
              <a:lnSpc>
                <a:spcPts val="2400"/>
              </a:lnSpc>
            </a:pP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58646"/>
            <a:ext cx="7848871" cy="550200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*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.*;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Test01 {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将数据写入对象流并存入文件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Student student1 = new Student("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学生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1", 18, 99);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Student student2 = new Student("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学生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2", 19, 99);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Student student3 = new Student("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学生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3", 20, 99);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Student.schoolName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“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中南大学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File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File("E:/Temp/Test1.txt");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ObjectOutputStream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null;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try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oos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ObjectOutputStream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(file));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//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oos.writeObject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(student);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&lt;Student&gt;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&lt;&gt;();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Collections.addAll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 student1,student2,student3);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oos.writeObject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 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转下一页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014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58646"/>
            <a:ext cx="7848871" cy="486264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接上一页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FileNotFoundException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}finally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try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oos.close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		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AF5295-F0F2-4276-9772-9A7BC47B3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84" y="5085184"/>
            <a:ext cx="5893103" cy="1656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62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流的分类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46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按处理的数据单位分类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字节流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操作的数据单元是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位的字节。以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作为抽象基类；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字符流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操作的数据单元是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位的字符。以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作为抽象基类。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8CAA4-B3ED-4CD8-9CC1-570A54D45746}"/>
              </a:ext>
            </a:extLst>
          </p:cNvPr>
          <p:cNvSpPr txBox="1"/>
          <p:nvPr/>
        </p:nvSpPr>
        <p:spPr>
          <a:xfrm>
            <a:off x="1331640" y="5591481"/>
            <a:ext cx="7560840" cy="1123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☆注意：</a:t>
            </a:r>
            <a:endParaRPr lang="en-US" altLang="zh-CN" sz="2000" b="1" i="0" u="none" strike="noStrike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字节流可以处理所有数据文件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但是，若处理的是纯文本数据，建议使用字符流。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9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58646"/>
            <a:ext cx="7984512" cy="549568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*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java.util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.*;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Test02 {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从指定文件中读取对象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File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File("E:/Temp/Test1.txt");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ObjectInputStream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ois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=null;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try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ois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ObjectInputStream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FileInputStream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(file));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// 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读取对象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 Student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stu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(Student)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ois.readObject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//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读取到的数据为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:"+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stu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&lt;Student&gt;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  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              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&lt;Student&gt;)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ois.readObject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for (Student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student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: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arrayList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(student);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 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转下一页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661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694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14.9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对象流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55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158646"/>
            <a:ext cx="7776864" cy="550200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接上一页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FileNotFoundException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ClassNotFoundException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}finally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try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ois.close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} catch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7C23D-6501-4FC6-90BC-62DB86A5F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90820"/>
            <a:ext cx="3240361" cy="18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26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14.10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随机存取文件流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258959"/>
            <a:ext cx="8064896" cy="54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RandomAccessFile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声明在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java.io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包下，但直接继承于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类。它实现了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DataInput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DataOutput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这两个接口，也就意味着这个类既可以读也可以写。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RandomAccessFile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类支持“随机访问” 的方式，程序可以直接跳到文件的任意地方来读、写文件。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RandomAccessFile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对象包含一个记录指针，用以标示当前读写处的位置。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RandomAccessFile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类对象可以自由移动记录指针：</a:t>
            </a: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long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getFilePointer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：获取文件记录指针的当前位置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seek(long pos)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：将文件记录指针定位到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5385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26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14.10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随机存取文件流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258959"/>
            <a:ext cx="8064896" cy="430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27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RandomAccessFile(File </a:t>
            </a:r>
            <a:r>
              <a:rPr lang="en-US" altLang="zh-CN" sz="24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String mode)</a:t>
            </a:r>
          </a:p>
          <a:p>
            <a:pPr marL="342900" indent="127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RandomAccessFile(String name, String mode)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参数指定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RandomAccessFile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的访问模式：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84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r: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以只读方式打开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84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：打开以便读取和写入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7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26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14.10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随机存取文件流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5" y="1227857"/>
            <a:ext cx="844336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60" y="1242890"/>
            <a:ext cx="8128528" cy="5498478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java.io.*;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RandFileTest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String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="c:\\file\\data.txt";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try{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构造随机访问文件，使用可读写方式。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RandomAccessFile rf = new  RandomAccessFile(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 "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rw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0;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&lt; 10;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++){//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向文件中写入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10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个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double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类型的数据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rf.writeDouble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*100);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}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rf.close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构造一个随机访问文件，使用只写方式</a:t>
            </a:r>
          </a:p>
          <a:p>
            <a:pPr>
              <a:lnSpc>
                <a:spcPts val="24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rf = new RandomAccessFile(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sFile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, "w");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移动文件指针到写入的第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6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个数据位置，重新写入数据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100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rf.seek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(5*8);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rf.writeDouble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(100);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rf.close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转下一页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3056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826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14.10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随机存取文件流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934F4A1F-F1EA-416E-9BB2-593D6A2B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5" y="1227857"/>
            <a:ext cx="844336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F9EABE7C-1DCC-421D-B55A-13214827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60" y="1268760"/>
            <a:ext cx="8128528" cy="454295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接上一页</a:t>
            </a: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   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构造一个随机文件访问文件，使用只读方式</a:t>
            </a:r>
          </a:p>
          <a:p>
            <a:pPr>
              <a:lnSpc>
                <a:spcPts val="24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rf = new RandomAccessFile(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sFile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, "r");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for(int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0;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&lt; 10;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++){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("Value 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+ ": " + 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                 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rf.readDouble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rf.close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}catch(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(e);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2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513428" y="1052736"/>
            <a:ext cx="8064896" cy="500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中有几种类型的流？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为每种类型的流提供了一些抽象类以供继承，请指出它们分别是哪些类？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中按所操作的数据单元的不同，分为字节流和字符流。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字节流继承于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字符流继承于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按流的流向的不同，分为输入流和输出流。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按流的角色来分，可分为节点流和处理流。缓冲流、转换流、对象流和打印流等都属于处理流，使得输入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输出更简单，执行效率更高。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36950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0E5629-9A36-4D9E-8CA5-64E654B7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63410"/>
            <a:ext cx="7848872" cy="30779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852D29-89D6-452F-BD81-85FBAE6930BD}"/>
              </a:ext>
            </a:extLst>
          </p:cNvPr>
          <p:cNvSpPr txBox="1"/>
          <p:nvPr/>
        </p:nvSpPr>
        <p:spPr>
          <a:xfrm>
            <a:off x="899592" y="1844824"/>
            <a:ext cx="806489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流共涉及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多个类，实际上，都是从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个抽象基类派生的。由这四个类派生出来的子类名称都是以其父类名作为子类名后缀。</a:t>
            </a:r>
          </a:p>
        </p:txBody>
      </p:sp>
    </p:spTree>
    <p:extLst>
      <p:ext uri="{BB962C8B-B14F-4D97-AF65-F5344CB8AC3E}">
        <p14:creationId xmlns:p14="http://schemas.microsoft.com/office/powerpoint/2010/main" val="9553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流的分类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064896" cy="300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根据流的作用分类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节点流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程序直接与数据源连接，和实际的输入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输出节点连接；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处理流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对节点流进行包装，扩展原来的功能，由处理流执行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3B8936-B83F-4A10-8911-7492DFF5605A}"/>
              </a:ext>
            </a:extLst>
          </p:cNvPr>
          <p:cNvSpPr txBox="1"/>
          <p:nvPr/>
        </p:nvSpPr>
        <p:spPr>
          <a:xfrm>
            <a:off x="1259632" y="5218831"/>
            <a:ext cx="7560840" cy="148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☆注意：</a:t>
            </a:r>
            <a:endParaRPr lang="en-US" altLang="zh-CN" sz="2000" b="1" i="0" u="none" strike="noStrike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处理流可以隐藏底层设备上节点流的差异，无需关心数据源的来源，程序只需要通过处理流执行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操作。实际应用中，一般推荐使用处理流来完成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66461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6904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流的分类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29DABCE-CDE1-4100-8520-12DC7C10B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09629"/>
              </p:ext>
            </p:extLst>
          </p:nvPr>
        </p:nvGraphicFramePr>
        <p:xfrm>
          <a:off x="251520" y="1844824"/>
          <a:ext cx="864096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9749324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05684234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8516554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3915889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7227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字节输入流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字节输出流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字符输入流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字符输出流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抽象基类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InputStream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OutputStream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Reader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Writer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8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访问文件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2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访问数组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访问管道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6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访问字符串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缓冲流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转换流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对象流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2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抽象基类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i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7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打印流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7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推回输入流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4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特殊流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b="1" dirty="0"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5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28214</TotalTime>
  <Words>9111</Words>
  <Application>Microsoft Office PowerPoint</Application>
  <PresentationFormat>全屏显示(4:3)</PresentationFormat>
  <Paragraphs>1103</Paragraphs>
  <Slides>67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black Verdana</vt:lpstr>
      <vt:lpstr>仿宋</vt:lpstr>
      <vt:lpstr>华文琥珀</vt:lpstr>
      <vt:lpstr>微软雅黑</vt:lpstr>
      <vt:lpstr>Arial</vt:lpstr>
      <vt:lpstr>Calibri</vt:lpstr>
      <vt:lpstr>Source Code Pro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Ying An</cp:lastModifiedBy>
  <cp:revision>2255</cp:revision>
  <dcterms:created xsi:type="dcterms:W3CDTF">2013-10-30T09:04:50Z</dcterms:created>
  <dcterms:modified xsi:type="dcterms:W3CDTF">2023-12-11T14:33:50Z</dcterms:modified>
</cp:coreProperties>
</file>