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556" r:id="rId3"/>
    <p:sldId id="547" r:id="rId4"/>
    <p:sldId id="557" r:id="rId5"/>
    <p:sldId id="1128" r:id="rId6"/>
    <p:sldId id="1172" r:id="rId7"/>
    <p:sldId id="1173" r:id="rId8"/>
    <p:sldId id="1174" r:id="rId9"/>
    <p:sldId id="1175" r:id="rId10"/>
    <p:sldId id="1176" r:id="rId11"/>
    <p:sldId id="1177" r:id="rId12"/>
    <p:sldId id="1178" r:id="rId13"/>
    <p:sldId id="1179" r:id="rId14"/>
    <p:sldId id="1180" r:id="rId15"/>
    <p:sldId id="1181" r:id="rId16"/>
    <p:sldId id="1182" r:id="rId17"/>
    <p:sldId id="1183" r:id="rId18"/>
    <p:sldId id="1184" r:id="rId19"/>
    <p:sldId id="1185" r:id="rId20"/>
    <p:sldId id="1186" r:id="rId21"/>
    <p:sldId id="1187" r:id="rId22"/>
    <p:sldId id="1188" r:id="rId23"/>
    <p:sldId id="1189" r:id="rId24"/>
    <p:sldId id="1190" r:id="rId25"/>
    <p:sldId id="1191" r:id="rId26"/>
    <p:sldId id="1193" r:id="rId27"/>
    <p:sldId id="1194" r:id="rId28"/>
    <p:sldId id="1192" r:id="rId29"/>
    <p:sldId id="1195" r:id="rId30"/>
    <p:sldId id="1196" r:id="rId31"/>
    <p:sldId id="1197" r:id="rId32"/>
    <p:sldId id="1198" r:id="rId33"/>
    <p:sldId id="1200" r:id="rId34"/>
    <p:sldId id="1201" r:id="rId35"/>
    <p:sldId id="1202" r:id="rId36"/>
    <p:sldId id="1203" r:id="rId37"/>
    <p:sldId id="1199" r:id="rId38"/>
    <p:sldId id="1208" r:id="rId39"/>
    <p:sldId id="1209" r:id="rId40"/>
    <p:sldId id="1205" r:id="rId41"/>
    <p:sldId id="1206" r:id="rId42"/>
    <p:sldId id="1207" r:id="rId43"/>
    <p:sldId id="36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000FF"/>
    <a:srgbClr val="080577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9664" autoAdjust="0"/>
  </p:normalViewPr>
  <p:slideViewPr>
    <p:cSldViewPr>
      <p:cViewPr varScale="1">
        <p:scale>
          <a:sx n="57" d="100"/>
          <a:sy n="57" d="100"/>
        </p:scale>
        <p:origin x="13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50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08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6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2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2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1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07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4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8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54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94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67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66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54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50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90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50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70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98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129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78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91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19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12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10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189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38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36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14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4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867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071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07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5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77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03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4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36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java.net.URL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的实例对象表示具体的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14288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final class URL</a:t>
            </a:r>
          </a:p>
          <a:p>
            <a:pPr marL="342900" indent="14288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java.net.URL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714375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URL(String u) throws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MalformedURLException</a:t>
            </a:r>
            <a:endParaRPr lang="en-US" altLang="zh-CN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4375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URL(String protocol, String host, String file) throws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MalformedURLException</a:t>
            </a:r>
            <a:endParaRPr lang="en-US" altLang="zh-CN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14375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URL(String protocol, String host, int port, String file) throws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MalformedURLException</a:t>
            </a:r>
            <a:endParaRPr lang="en-US" altLang="zh-CN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4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28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java.net.URL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的实例对象表示具体的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</a:p>
          <a:p>
            <a:pPr marL="342900" indent="14288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具有五个成员方法，可以用来获取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的五个部分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85800" indent="-6191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String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getProtocol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85800" indent="-6191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String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getHost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85800" indent="-6191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int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getPort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85800" indent="-6191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String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getFile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685800" indent="-6191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public String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getRef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7113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三、认识客户端和服务器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5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(Client)/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(Server)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是一种最常见的网络应用程序的运行模式，简称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       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以网络聊天软件为例，在聊天程序中，各个聊天的界面叫做客户端，客户端之间如果要相互聊天，则可以将信息先发送到服务器端，然后由服务器端转发。因此，客户端先要连接到服务器端。</a:t>
            </a:r>
          </a:p>
        </p:txBody>
      </p:sp>
    </p:spTree>
    <p:extLst>
      <p:ext uri="{BB962C8B-B14F-4D97-AF65-F5344CB8AC3E}">
        <p14:creationId xmlns:p14="http://schemas.microsoft.com/office/powerpoint/2010/main" val="69502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三、认识客户端和服务器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81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客户端连接到服务器端，需要知道哪些信息呢？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服务器端该程序的端口号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因此，服务器必须首先打开这个端口，等待客户端的连接，俗称打开并监听某个端口。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在客户端，必须要做到以下工作：根据服务器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，连接服务器的某个端口。</a:t>
            </a:r>
          </a:p>
        </p:txBody>
      </p:sp>
    </p:spTree>
    <p:extLst>
      <p:ext uri="{BB962C8B-B14F-4D97-AF65-F5344CB8AC3E}">
        <p14:creationId xmlns:p14="http://schemas.microsoft.com/office/powerpoint/2010/main" val="22102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50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套接字，就是两台主机之间逻辑连接的端点。通信的两端都要有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，网络通信其实就是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间的通信。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允许程序把网络连接当成一个流，数据在两个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间通过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传输。一般主动发起通信的应用程序属客户端，等待通信请求的为服务端。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8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2704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流套接字（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stream 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提供可靠的字节流服务。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数据报套接字（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 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提供“尽力而为”的数据报服务。</a:t>
            </a:r>
          </a:p>
        </p:txBody>
      </p:sp>
    </p:spTree>
    <p:extLst>
      <p:ext uri="{BB962C8B-B14F-4D97-AF65-F5344CB8AC3E}">
        <p14:creationId xmlns:p14="http://schemas.microsoft.com/office/powerpoint/2010/main" val="17672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0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类的常用构造器：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Socket(InetAddress address, int port)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创建一个流套接字并将其连接到指定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地址的指定端口号。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Socket(String host, int port)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创建一个流套接字并将其连接到指定主机上的指定端口号。</a:t>
            </a:r>
          </a:p>
        </p:txBody>
      </p:sp>
    </p:spTree>
    <p:extLst>
      <p:ext uri="{BB962C8B-B14F-4D97-AF65-F5344CB8AC3E}">
        <p14:creationId xmlns:p14="http://schemas.microsoft.com/office/powerpoint/2010/main" val="67290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74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类的其他常用方法：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返回此套接字的输入流。可以用于接收网络消息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返回此套接字的输出流。可以用于发送网络消息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InetAddress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getInetAddress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此套接字连接到的远程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地址；如果套接字是未连接的，则返回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36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746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类的其他常用方法：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InetAddress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getLocalAddress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获取套接字绑定的本地地址。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858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int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getPort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此套接字连接到的远程端口号；如果尚未连接套接字，则返回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6858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 int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getLocalPort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返回此套接字绑定到的本地端口。如果尚未绑定套接字，则返回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CN" altLang="en-US" sz="200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5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426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Socket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类的主要方法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2746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类的其他常用方法：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public void close()</a:t>
            </a: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关闭此套接字。套接字被关闭后，便不可在以后的网络连接中使用（即无法重新连接或重新绑定）需要创建新的套接字对象。关闭此套接字也将会关闭该套接字的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58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187624" y="3312022"/>
            <a:ext cx="69847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第十五讲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6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网络程序是指利用 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编写的通信程序。</a:t>
            </a:r>
            <a:endParaRPr lang="en-US" altLang="zh-CN" sz="24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 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协议进行通信的两个应用程序是有主次之分的，一个是服务器程序，一个是客户端程序。</a:t>
            </a:r>
            <a:endParaRPr lang="en-US" altLang="zh-CN" sz="24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两者的功能和编写方法不太一样。其中</a:t>
            </a:r>
            <a:r>
              <a:rPr lang="en-US" altLang="zh-CN" sz="24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java.net.ServerSocket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类表示 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服务器端，</a:t>
            </a:r>
            <a:r>
              <a:rPr lang="en-US" altLang="zh-CN" sz="24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java.net.Socket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类表示 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客户端。</a:t>
            </a:r>
            <a:endParaRPr lang="zh-CN" altLang="en-US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36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服务器端和客户端之间的交互过程如下：</a:t>
            </a: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服务器端创建一个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（服务器端套接字），调用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accept()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方法等待客户端来连接。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客户端程序创建一个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，请求与服务器建立连接。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服务器接收客户的连接请求，同时创建一个新的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与客户建立连接，服务器继续等待新的请求。</a:t>
            </a:r>
          </a:p>
        </p:txBody>
      </p:sp>
    </p:spTree>
    <p:extLst>
      <p:ext uri="{BB962C8B-B14F-4D97-AF65-F5344CB8AC3E}">
        <p14:creationId xmlns:p14="http://schemas.microsoft.com/office/powerpoint/2010/main" val="4640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8136904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网络编程分为服务端套接字编程和客户端套接字编程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B7CF6-2C05-41D2-A3E3-21BE4A38E722}"/>
              </a:ext>
            </a:extLst>
          </p:cNvPr>
          <p:cNvSpPr txBox="1"/>
          <p:nvPr/>
        </p:nvSpPr>
        <p:spPr>
          <a:xfrm>
            <a:off x="2339752" y="6266967"/>
            <a:ext cx="4666784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8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18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18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通信模型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6800E73-B284-4296-9DD1-7D5C9CA32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6063"/>
            <a:ext cx="8314953" cy="337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91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二、服务器程序的工作过程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920880" cy="37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(int port)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：创建一个服务器端套接字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对象，并绑定到指定端口上。用于监听客户端的请求。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accept()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：监听连接请求，如果客户端请求连接，则接受连接，返回通信套接字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调用该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类对象的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：获取输出流和输入流，开始网络数据的发送和接收。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对象：客户端访问结束，关闭通信套接字。</a:t>
            </a:r>
          </a:p>
        </p:txBody>
      </p:sp>
    </p:spTree>
    <p:extLst>
      <p:ext uri="{BB962C8B-B14F-4D97-AF65-F5344CB8AC3E}">
        <p14:creationId xmlns:p14="http://schemas.microsoft.com/office/powerpoint/2010/main" val="22640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二、服务器程序的工作过程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48948B-C92D-417B-9272-069F24E2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940877"/>
            <a:ext cx="7920879" cy="487249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try{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在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8888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端口创建一个服务器端套接字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(8888);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服务器端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创建成功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while(true){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等待客户端的连接请求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等待客户端的连接请求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 socket=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serverSocket.accept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成功建立与客户端的连接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378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三、客户端程序的工作过程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920880" cy="465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：根据指定服务端的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地址或端口号构造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类对象。若服务器端响应，则建立客户端到服务器的通信线路。若连接失败，会出现异常。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打开连接到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出流：使用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getInputStream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方法获得输入流，使用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getOutputStream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方法获得输出流，进行数据传输。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按照一定的协议对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 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进行读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写操作：通过输入流读取服务器放入线路的信息（但不能读取自己放入线路的信息），通过输出流写入信息。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：断开客户端到服务器的连接，释放线路。</a:t>
            </a:r>
          </a:p>
        </p:txBody>
      </p:sp>
    </p:spTree>
    <p:extLst>
      <p:ext uri="{BB962C8B-B14F-4D97-AF65-F5344CB8AC3E}">
        <p14:creationId xmlns:p14="http://schemas.microsoft.com/office/powerpoint/2010/main" val="318608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三、客户端程序的工作过程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512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客户端程序可以使用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类创建对象，创建的同时会自动向服务器方发起连接。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的构造器：</a:t>
            </a: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Socket(String host, int port) throws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UnknownHostException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IOException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向服务器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域名是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，端口号为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port)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发起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连接，若成功，则创建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对象，否则抛出异常。</a:t>
            </a:r>
            <a:endParaRPr lang="en-US" altLang="zh-CN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Socket(InetAddress address, int port) throws </a:t>
            </a:r>
            <a:r>
              <a:rPr lang="en-US" altLang="zh-CN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IOException</a:t>
            </a:r>
            <a:endParaRPr lang="en-US" altLang="zh-CN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algn="just"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InetAddress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对象所表示的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地址以及端口号</a:t>
            </a:r>
            <a:r>
              <a:rPr lang="en-US" altLang="zh-CN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</a:t>
            </a:r>
            <a:r>
              <a:rPr lang="zh-CN" altLang="en-US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发起连接。</a:t>
            </a:r>
          </a:p>
        </p:txBody>
      </p:sp>
    </p:spTree>
    <p:extLst>
      <p:ext uri="{BB962C8B-B14F-4D97-AF65-F5344CB8AC3E}">
        <p14:creationId xmlns:p14="http://schemas.microsoft.com/office/powerpoint/2010/main" val="21811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5AE3ED61-2671-48D3-8A5A-94C54CA4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67" y="1716930"/>
            <a:ext cx="4462462" cy="5000625"/>
          </a:xfrm>
          <a:prstGeom prst="rect">
            <a:avLst/>
          </a:prstGeom>
          <a:noFill/>
          <a:ln w="9525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AABD32F-811F-4E38-AD4C-AFA541A5A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16930"/>
            <a:ext cx="4478338" cy="5024438"/>
          </a:xfrm>
          <a:prstGeom prst="rect">
            <a:avLst/>
          </a:prstGeom>
          <a:noFill/>
          <a:ln w="9525" algn="ctr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167382-EACD-4016-8BDD-FAAE91167F2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036442" y="2931368"/>
            <a:ext cx="2000250" cy="21431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D784591-12B6-4F88-B2AC-62E363E718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50817" y="3145680"/>
            <a:ext cx="1214437" cy="85725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F666C8-4E4D-48B8-B7B9-58774D825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79379" y="3359993"/>
            <a:ext cx="1357313" cy="4286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EF2A442-4CD2-4DFB-9993-D0E6DCC4F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04" y="4512518"/>
            <a:ext cx="2928938" cy="428625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946367-93C0-4F9B-9A9C-3DED68692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692" y="4779218"/>
            <a:ext cx="2928937" cy="825500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CB5AFF-EDCF-481B-BD8E-7D274F74D80B}"/>
              </a:ext>
            </a:extLst>
          </p:cNvPr>
          <p:cNvCxnSpPr>
            <a:cxnSpLocks noChangeShapeType="1"/>
            <a:stCxn id="17" idx="1"/>
            <a:endCxn id="16" idx="3"/>
          </p:cNvCxnSpPr>
          <p:nvPr/>
        </p:nvCxnSpPr>
        <p:spPr bwMode="auto">
          <a:xfrm rot="10800000">
            <a:off x="3607942" y="4726830"/>
            <a:ext cx="1428750" cy="4651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D120558-7A8F-40E8-8354-C9691B9F9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04" y="4993530"/>
            <a:ext cx="2928938" cy="652463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60FEF5C-3EF2-4C01-95DC-2178EC6E4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692" y="5645993"/>
            <a:ext cx="2928937" cy="214312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F97DF1-6CAB-41BA-AC90-C37F527E0056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>
            <a:off x="3607942" y="5288805"/>
            <a:ext cx="1428750" cy="46513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圆角矩形 25">
            <a:extLst>
              <a:ext uri="{FF2B5EF4-FFF2-40B4-BE49-F238E27FC236}">
                <a16:creationId xmlns:a16="http://schemas.microsoft.com/office/drawing/2014/main" id="{FF9A4752-7AC2-4ABD-BEFC-AF151329D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817" y="1216868"/>
            <a:ext cx="7286625" cy="7858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800">
                <a:latin typeface="Consolas" panose="020B0609020204030204" pitchFamily="49" charset="0"/>
              </a:rPr>
              <a:t>Server                  Client</a:t>
            </a:r>
            <a:endParaRPr lang="zh-CN" altLang="en-US" sz="2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6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48948B-C92D-417B-9272-069F24E2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052736"/>
            <a:ext cx="7776864" cy="513890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try {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初始化服务端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并且绑定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9999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端口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(9999);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Socket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serverSocket.accept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等待客户端的连接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socket.getInputStream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获取输入流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String str =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bufferedReader.readLine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读取一行数据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输出打印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0136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6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48948B-C92D-417B-9272-069F24E2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052736"/>
            <a:ext cx="7776864" cy="487249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ClientSocket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try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Socket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Socket("127.0.0.1", 9999);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OutputStreamWriter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socket.getOutputStream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String str = 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你好，这是我的第一个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bufferedWriter.write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2FD1A67C-78E2-4F69-BC46-693E914C51BA}"/>
              </a:ext>
            </a:extLst>
          </p:cNvPr>
          <p:cNvSpPr/>
          <p:nvPr/>
        </p:nvSpPr>
        <p:spPr>
          <a:xfrm>
            <a:off x="5868144" y="501116"/>
            <a:ext cx="2736304" cy="1288558"/>
          </a:xfrm>
          <a:prstGeom prst="cloudCallout">
            <a:avLst>
              <a:gd name="adj1" fmla="val -30614"/>
              <a:gd name="adj2" fmla="val 763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能否正常运行？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3736C-5FE3-4559-A4B3-B9CB69F81519}"/>
              </a:ext>
            </a:extLst>
          </p:cNvPr>
          <p:cNvSpPr txBox="1"/>
          <p:nvPr/>
        </p:nvSpPr>
        <p:spPr>
          <a:xfrm>
            <a:off x="4932040" y="2562163"/>
            <a:ext cx="397897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启动服务器端：</a:t>
            </a:r>
            <a:endParaRPr lang="en-US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正常等待客户端连接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启动客户端：</a:t>
            </a:r>
            <a:endParaRPr lang="en-US" altLang="zh-CN" b="1" i="0" dirty="0">
              <a:solidFill>
                <a:srgbClr val="FF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客户端启动正常后，马上执行完后关闭。同时服务端控制台报错！</a:t>
            </a:r>
            <a:endParaRPr lang="zh-CN" altLang="en-US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996D3-EE62-40D4-916B-C6BEEA09B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05" y="4274456"/>
            <a:ext cx="595660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认识网络编程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6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131B5725-AA21-45D9-8079-4A6C4B8E0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052736"/>
            <a:ext cx="7776864" cy="5138901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ServerSocketTest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try {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初始化服务端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并且绑定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9999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端口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(9999);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Socket </a:t>
            </a:r>
            <a:r>
              <a:rPr lang="en-US" altLang="zh-CN" sz="1400" dirty="0" err="1">
                <a:solidFill>
                  <a:srgbClr val="FF0000"/>
                </a:solidFill>
                <a:latin typeface="Source Code Pro"/>
              </a:rPr>
              <a:t>socket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latin typeface="Source Code Pro"/>
              </a:rPr>
              <a:t>serverSocket.accept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();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等待客户端的连接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socket.getInputStream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获取输入流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String str = </a:t>
            </a:r>
            <a:r>
              <a:rPr lang="en-US" altLang="zh-CN" sz="1400" dirty="0" err="1">
                <a:solidFill>
                  <a:srgbClr val="FF0000"/>
                </a:solidFill>
                <a:latin typeface="Source Code Pro"/>
              </a:rPr>
              <a:t>bufferedReader.readLine</a:t>
            </a:r>
            <a:r>
              <a:rPr lang="en-US" altLang="zh-CN" sz="1400" dirty="0">
                <a:solidFill>
                  <a:srgbClr val="FF0000"/>
                </a:solidFill>
                <a:latin typeface="Source Code Pro"/>
              </a:rPr>
              <a:t>();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读取一行数据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输出打印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3736C-5FE3-4559-A4B3-B9CB69F81519}"/>
              </a:ext>
            </a:extLst>
          </p:cNvPr>
          <p:cNvSpPr txBox="1"/>
          <p:nvPr/>
        </p:nvSpPr>
        <p:spPr>
          <a:xfrm>
            <a:off x="4612034" y="428465"/>
            <a:ext cx="4384112" cy="25203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☆ Socket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通信可能在以下地方发生阻塞：</a:t>
            </a:r>
            <a:endParaRPr lang="en-US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accept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（）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服务端阻塞直到有客户端连接进来；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（）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服务端调用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read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方法后进入阻塞状态等待客户端给出标识消息是否发送完成。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F15D44-5662-43AA-ACFF-BE1DFE115538}"/>
              </a:ext>
            </a:extLst>
          </p:cNvPr>
          <p:cNvSpPr/>
          <p:nvPr/>
        </p:nvSpPr>
        <p:spPr>
          <a:xfrm>
            <a:off x="2555776" y="4221088"/>
            <a:ext cx="4176464" cy="324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8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41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15.3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69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AFB289-58C1-4A4E-AC50-0900076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052736"/>
            <a:ext cx="7776864" cy="540530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java.io.BufferedReader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java.io.InputStreamReader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java.net.ServerSocket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java.net.Socket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ClientSocket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try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Socket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Socket("127.0.0.1", 9999);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= 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OutputStreamWriter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socket.getOutputStream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String str = 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你好，这是我的第一个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socket";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bufferedWriter.write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bufferedWriter.flush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刷新输入流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socket.shutdownOutput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 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关闭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socket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的输出流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 catch 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53736C-5FE3-4559-A4B3-B9CB69F81519}"/>
              </a:ext>
            </a:extLst>
          </p:cNvPr>
          <p:cNvSpPr txBox="1"/>
          <p:nvPr/>
        </p:nvSpPr>
        <p:spPr>
          <a:xfrm>
            <a:off x="4169247" y="242277"/>
            <a:ext cx="4825949" cy="3766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☆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解决办法：</a:t>
            </a:r>
            <a:endParaRPr lang="en-US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客户端发送完消息后，给服务端一个标识，告诉服务端发送完成。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socket.close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 </a:t>
            </a:r>
          </a:p>
          <a:p>
            <a:pPr marL="268287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socket</a:t>
            </a: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关闭连接，那边如果有服务端给客户端反馈信息，此时客户端是收不到的。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socket.shutdownOutput</a:t>
            </a:r>
            <a:r>
              <a:rPr lang="en-US" altLang="zh-CN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  <a:p>
            <a:pPr marL="268287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将输出流关闭。此时，如果服务端有信息返回，则客户端是可以正常接受的。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364B50-2A75-41C1-AB5A-3A36125A1A2C}"/>
              </a:ext>
            </a:extLst>
          </p:cNvPr>
          <p:cNvSpPr/>
          <p:nvPr/>
        </p:nvSpPr>
        <p:spPr>
          <a:xfrm>
            <a:off x="2482356" y="4509120"/>
            <a:ext cx="4825948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432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协议网络程序。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数据报通过数据报套接字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发送和接收，系统不保证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数据报一定能够安全送到目的地，也不能确定什么时候可以抵达。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对象封装了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数据报，在数据报中包含了发送端的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地址和端口号以及接收端的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协议中每个数据报都给出了完整的地址信息，因此无须建立发送方和接收方的连接。如同发快递包裹一样。</a:t>
            </a:r>
          </a:p>
        </p:txBody>
      </p:sp>
    </p:spTree>
    <p:extLst>
      <p:ext uri="{BB962C8B-B14F-4D97-AF65-F5344CB8AC3E}">
        <p14:creationId xmlns:p14="http://schemas.microsoft.com/office/powerpoint/2010/main" val="421667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用于表示发送和接收数据报的套接字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DatagramSocket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42172EB-76BD-47BB-97DB-0AB49593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708884"/>
              </p:ext>
            </p:extLst>
          </p:nvPr>
        </p:nvGraphicFramePr>
        <p:xfrm>
          <a:off x="662880" y="3158427"/>
          <a:ext cx="8229600" cy="2286797"/>
        </p:xfrm>
        <a:graphic>
          <a:graphicData uri="http://schemas.openxmlformats.org/drawingml/2006/table">
            <a:tbl>
              <a:tblPr/>
              <a:tblGrid>
                <a:gridCol w="3333056">
                  <a:extLst>
                    <a:ext uri="{9D8B030D-6E8A-4147-A177-3AD203B41FA5}">
                      <a16:colId xmlns:a16="http://schemas.microsoft.com/office/drawing/2014/main" val="259128475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3884672938"/>
                    </a:ext>
                  </a:extLst>
                </a:gridCol>
              </a:tblGrid>
              <a:tr h="4967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构造函数</a:t>
                      </a:r>
                      <a:endParaRPr lang="en-US" sz="1600" b="1" dirty="0">
                        <a:solidFill>
                          <a:srgbClr val="00417C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 明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930256"/>
                  </a:ext>
                </a:extLst>
              </a:tr>
              <a:tr h="447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DatagramSocket()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构造数据报包套接字并将其绑定到本地主机上任何可用的端口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202834"/>
                  </a:ext>
                </a:extLst>
              </a:tr>
              <a:tr h="447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DatagramSocket(int port)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创建数据报包套接字并将其绑定到本地主机上的指定端口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57917"/>
                  </a:ext>
                </a:extLst>
              </a:tr>
              <a:tr h="447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DatagramSocket(int port,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InetAddress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创建数据报包套接字，将其绑定到指定的本地地址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927531"/>
                  </a:ext>
                </a:extLst>
              </a:tr>
              <a:tr h="4475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DatagramSocket(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bindaddr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创建数据报包套接字，将其绑定到指定的本地套接字地址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3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1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112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 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2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用于表示发送和接收数据报的套接字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DatagramSocket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15C9BB-5102-419A-8F50-B25624C6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00330"/>
              </p:ext>
            </p:extLst>
          </p:nvPr>
        </p:nvGraphicFramePr>
        <p:xfrm>
          <a:off x="613877" y="3212976"/>
          <a:ext cx="8229600" cy="3545840"/>
        </p:xfrm>
        <a:graphic>
          <a:graphicData uri="http://schemas.openxmlformats.org/drawingml/2006/table">
            <a:tbl>
              <a:tblPr/>
              <a:tblGrid>
                <a:gridCol w="3382059">
                  <a:extLst>
                    <a:ext uri="{9D8B030D-6E8A-4147-A177-3AD203B41FA5}">
                      <a16:colId xmlns:a16="http://schemas.microsoft.com/office/drawing/2014/main" val="3151536298"/>
                    </a:ext>
                  </a:extLst>
                </a:gridCol>
                <a:gridCol w="4847541">
                  <a:extLst>
                    <a:ext uri="{9D8B030D-6E8A-4147-A177-3AD203B41FA5}">
                      <a16:colId xmlns:a16="http://schemas.microsoft.com/office/drawing/2014/main" val="340114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  法</a:t>
                      </a:r>
                    </a:p>
                  </a:txBody>
                  <a:tcPr marL="31750" marR="3175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  明</a:t>
                      </a:r>
                    </a:p>
                  </a:txBody>
                  <a:tcPr marL="31750" marR="3175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0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bind(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将此 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DatagramSocket 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绑定到特定的地址和端口。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close()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关闭此数据报包套接字。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9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connect(InetAddress address, int port)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将套接字连接到此套接字的远程地址。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4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connect(SocketAddress addr)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将此套接子连接到远程套接子地址（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端口号）。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394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disconnect()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断开套接字的连接。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4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InetAddress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getInetAddress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返回此套接字连接的地址。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80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InetAddress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getLocalAddress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获取套接字绑定的本地地址。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5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getLocalPort()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返回此套接字绑定的本地主机上的端口号。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43648"/>
                  </a:ext>
                </a:extLst>
              </a:tr>
              <a:tr h="9736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getPort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返回此套接字的端口。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17597"/>
                  </a:ext>
                </a:extLst>
              </a:tr>
              <a:tr h="19473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send(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p)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从此套接字发送数据报包。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956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receive(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p)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从此套接字接收数据报包。在接收到数据报前一直阻塞。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31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89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11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用来表示数据报包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构造函数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B85011-D345-42A3-A5AA-F9945968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104586"/>
              </p:ext>
            </p:extLst>
          </p:nvPr>
        </p:nvGraphicFramePr>
        <p:xfrm>
          <a:off x="899592" y="3140968"/>
          <a:ext cx="7992888" cy="3432194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54528037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313493466"/>
                    </a:ext>
                  </a:extLst>
                </a:gridCol>
              </a:tblGrid>
              <a:tr h="3039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构造函数</a:t>
                      </a:r>
                    </a:p>
                  </a:txBody>
                  <a:tcPr marL="26573" marR="26573" marT="37203" marB="37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 明</a:t>
                      </a:r>
                    </a:p>
                  </a:txBody>
                  <a:tcPr marL="26573" marR="26573" marT="37203" marB="37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30348"/>
                  </a:ext>
                </a:extLst>
              </a:tr>
              <a:tr h="51233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length)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用来接收长度为 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的数据包。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89120"/>
                  </a:ext>
                </a:extLst>
              </a:tr>
              <a:tr h="537573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offset,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length)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用来接收长度为 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的包，在缓</a:t>
                      </a:r>
                      <a:b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冲区中指定了偏移量。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7739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length,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InetAddress address, int port)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用来将长度为 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的包发送到指</a:t>
                      </a:r>
                      <a:b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定主机上的指定端口。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7556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length,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address)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构造数据报包，用来将长度为 </a:t>
                      </a:r>
                      <a:r>
                        <a:rPr lang="en-US" altLang="zh-CN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的包发送到指定主机上的指定端口。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5227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offset,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length, InetAddress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address,int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port)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用来将长度为 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偏移量为 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offset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的包发送到指定主机上的指定端口。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120350"/>
                  </a:ext>
                </a:extLst>
              </a:tr>
              <a:tr h="90149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DatagramPacket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(byte[]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, int offset,</a:t>
                      </a:r>
                      <a:b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length, </a:t>
                      </a:r>
                      <a:r>
                        <a:rPr lang="en-US" sz="14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address)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构造数据报包，用来将长度为 </a:t>
                      </a:r>
                      <a:r>
                        <a:rPr lang="en-US" altLang="zh-CN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、偏移量为 </a:t>
                      </a:r>
                      <a:r>
                        <a:rPr lang="en-US" altLang="zh-CN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offset </a:t>
                      </a:r>
                      <a:r>
                        <a:rPr lang="zh-CN" altLang="en-US" sz="14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的包发送到指定主机上的指定端口。</a:t>
                      </a:r>
                    </a:p>
                  </a:txBody>
                  <a:tcPr marL="26573" marR="26573" marT="26573" marB="26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2576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6CAAD03-879E-40C9-9C04-3F0923D1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04" y="31409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一、基本原理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11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用来表示数据报包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常用方法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15C9BB-5102-419A-8F50-B25624C6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1555"/>
              </p:ext>
            </p:extLst>
          </p:nvPr>
        </p:nvGraphicFramePr>
        <p:xfrm>
          <a:off x="613877" y="3212976"/>
          <a:ext cx="8229600" cy="3126740"/>
        </p:xfrm>
        <a:graphic>
          <a:graphicData uri="http://schemas.openxmlformats.org/drawingml/2006/table">
            <a:tbl>
              <a:tblPr/>
              <a:tblGrid>
                <a:gridCol w="3382059">
                  <a:extLst>
                    <a:ext uri="{9D8B030D-6E8A-4147-A177-3AD203B41FA5}">
                      <a16:colId xmlns:a16="http://schemas.microsoft.com/office/drawing/2014/main" val="3151536298"/>
                    </a:ext>
                  </a:extLst>
                </a:gridCol>
                <a:gridCol w="4847541">
                  <a:extLst>
                    <a:ext uri="{9D8B030D-6E8A-4147-A177-3AD203B41FA5}">
                      <a16:colId xmlns:a16="http://schemas.microsoft.com/office/drawing/2014/main" val="340114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  法</a:t>
                      </a:r>
                    </a:p>
                  </a:txBody>
                  <a:tcPr marL="31750" marR="3175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  明</a:t>
                      </a:r>
                    </a:p>
                  </a:txBody>
                  <a:tcPr marL="31750" marR="31750" marT="44450" marB="44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50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InetAddress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返回某台机器的 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 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byte[]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getData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返回数据缓冲区。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89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getLength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 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 void </a:t>
                      </a:r>
                      <a:r>
                        <a:rPr lang="en-US" altLang="zh-CN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setLength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(int length)</a:t>
                      </a:r>
                      <a:endParaRPr lang="en-US" sz="1500" dirty="0">
                        <a:solidFill>
                          <a:srgbClr val="00417C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设置将要发送或者接收的数据的长度。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64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getOffset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返回将要发送或者接收的数据的偏移量。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394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getPort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 / void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setPort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​(int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iport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 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返回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设置某台远程主机的端口号。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648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500" kern="12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altLang="zh-CN" sz="1500" kern="12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2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etSocketAddress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获取要将此包发送或者发出此数据报的远程主机的</a:t>
                      </a:r>
                      <a:r>
                        <a:rPr lang="en-US" altLang="zh-CN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（通常为 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端口号）。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80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setSocketAddress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​(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address)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设置要将此数据报发往的远程主机的</a:t>
                      </a:r>
                      <a:r>
                        <a:rPr lang="en-US" altLang="zh-CN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SocketAddress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（通常为 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lang="en-US" altLang="zh-CN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端口号）。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5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setData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(byte[] </a:t>
                      </a:r>
                      <a:r>
                        <a:rPr lang="en-US" sz="1500" dirty="0" err="1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buf</a:t>
                      </a:r>
                      <a:r>
                        <a:rPr 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dirty="0">
                          <a:solidFill>
                            <a:srgbClr val="00417C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为此包设置数据缓冲区。</a:t>
                      </a:r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74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90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三、收发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数据包的工作过程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44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</a:t>
            </a:r>
            <a:r>
              <a:rPr lang="en-US" altLang="zh-CN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数据包的步骤</a:t>
            </a: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使用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创建一个数据包套接字。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创建要发送的数据包。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send()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方法发送数据包。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 </a:t>
            </a:r>
            <a:r>
              <a:rPr lang="en-US" altLang="zh-CN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 </a:t>
            </a: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数据包的步骤</a:t>
            </a: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使用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创建数据包套接字，并将其绑定到指定端口。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DatagramPacket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创建字节数组来接收数据包。</a:t>
            </a:r>
            <a:endParaRPr lang="en-US" altLang="zh-CN" sz="2000" dirty="0">
              <a:solidFill>
                <a:srgbClr val="00417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14288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dirty="0" err="1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DatagramSocket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receive()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方法接收 </a:t>
            </a:r>
            <a:r>
              <a:rPr lang="en-US" altLang="zh-CN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UDP </a:t>
            </a:r>
            <a:r>
              <a:rPr lang="zh-CN" altLang="en-US" sz="20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包。</a:t>
            </a:r>
          </a:p>
        </p:txBody>
      </p:sp>
    </p:spTree>
    <p:extLst>
      <p:ext uri="{BB962C8B-B14F-4D97-AF65-F5344CB8AC3E}">
        <p14:creationId xmlns:p14="http://schemas.microsoft.com/office/powerpoint/2010/main" val="1380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发送端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CD6DC8C-2DA2-4A40-98C4-E2E1BCDE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00883"/>
            <a:ext cx="7776865" cy="3880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7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772816"/>
            <a:ext cx="7920880" cy="58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接收端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CF89FFE-CBD1-44C6-9526-093EBE5D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564904"/>
            <a:ext cx="792087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97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上的语言，它从语言级上提供了对网络应用程序的支持，程序员能够很容易开发常见的网络应用程序。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提供的网络类库，可以方便调用其网络操作的方法。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实现了一个跨平台的网络库，程序员面对的是一个统一的网络编程环境。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AFB289-58C1-4A4E-AC50-0900076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408072"/>
            <a:ext cx="7776864" cy="540530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DatagramSocket ds=null;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DatagramPacket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dpSend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=null;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InetAddress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ia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InetAddress.getByName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("127.0.0.1");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int port=3021;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try{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ds=new DatagramSocket();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for(int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=0;i&lt;5;i++)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byte[] data=("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我是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UDP 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客户端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"+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).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getBytes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dpSend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DatagramPacket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data,data.length,ia,port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ds.send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dpSend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Thread.sleep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(1000);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|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InterruptedException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08FB42-ACFF-4697-82BF-83A7A1FAB073}"/>
              </a:ext>
            </a:extLst>
          </p:cNvPr>
          <p:cNvSpPr txBox="1"/>
          <p:nvPr/>
        </p:nvSpPr>
        <p:spPr>
          <a:xfrm>
            <a:off x="1187624" y="102445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客户端（发送端）</a:t>
            </a:r>
          </a:p>
        </p:txBody>
      </p:sp>
    </p:spTree>
    <p:extLst>
      <p:ext uri="{BB962C8B-B14F-4D97-AF65-F5344CB8AC3E}">
        <p14:creationId xmlns:p14="http://schemas.microsoft.com/office/powerpoint/2010/main" val="36510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AFB289-58C1-4A4E-AC50-0900076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408072"/>
            <a:ext cx="7776864" cy="540530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DatagramSocket ds=null;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DatagramPacket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=null;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int port=3021;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try{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ds=new DatagramSocket(port);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("UDP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服务器已启动。。。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byte[] b=new byte[1024];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while(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ds.isClosed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()==false){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=new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DatagramPacket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(b,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b.length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try{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ds.receive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byte[] Data=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dpReceive.getData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Data.length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("UDP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客户端发送的内容是：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 + new String(Data, 0,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len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).trim());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("UDP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客户端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IP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dpReceive.getAddress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转下一页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08FB42-ACFF-4697-82BF-83A7A1FAB073}"/>
              </a:ext>
            </a:extLst>
          </p:cNvPr>
          <p:cNvSpPr txBox="1"/>
          <p:nvPr/>
        </p:nvSpPr>
        <p:spPr>
          <a:xfrm>
            <a:off x="1187624" y="10244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服务器端（接收端）</a:t>
            </a:r>
          </a:p>
        </p:txBody>
      </p:sp>
    </p:spTree>
    <p:extLst>
      <p:ext uri="{BB962C8B-B14F-4D97-AF65-F5344CB8AC3E}">
        <p14:creationId xmlns:p14="http://schemas.microsoft.com/office/powerpoint/2010/main" val="35558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184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15.4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04BBE800-D5FF-499C-A9F4-5738D9A2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77AFB289-58C1-4A4E-AC50-09000766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7" y="1408071"/>
            <a:ext cx="7776864" cy="407389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接上一页</a:t>
            </a: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endParaRPr lang="en-US" altLang="zh-CN" sz="14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("UDP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客户端端口：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" +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dpReceive.getPort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IOException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ds.close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catch(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SocketException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e1){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   e1.printStackTrace();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400" dirty="0">
              <a:solidFill>
                <a:srgbClr val="FF0000"/>
              </a:solidFill>
              <a:latin typeface="Source Code Pro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08FB42-ACFF-4697-82BF-83A7A1FAB073}"/>
              </a:ext>
            </a:extLst>
          </p:cNvPr>
          <p:cNvSpPr txBox="1"/>
          <p:nvPr/>
        </p:nvSpPr>
        <p:spPr>
          <a:xfrm>
            <a:off x="1187624" y="1024451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服务器端（接收端）</a:t>
            </a:r>
          </a:p>
        </p:txBody>
      </p:sp>
    </p:spTree>
    <p:extLst>
      <p:ext uri="{BB962C8B-B14F-4D97-AF65-F5344CB8AC3E}">
        <p14:creationId xmlns:p14="http://schemas.microsoft.com/office/powerpoint/2010/main" val="10860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5362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地址：标识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上的计算机（通信实体）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还可以用域名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标识主机。</a:t>
            </a:r>
          </a:p>
          <a:p>
            <a:pPr marL="342900" indent="15875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域名容易记忆，域名服务器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负责将域名转化成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地址，这样才能和主机建立连接。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域名解析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indent="-357188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java.net.InetAddress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用来表示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4288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不具有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的构造方法，但提供了一系列方法来获取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地址对象及其属性。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600"/>
              </a:spcAft>
            </a:pP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C2018B-A974-4640-A3FF-A23151BB477E}"/>
              </a:ext>
            </a:extLst>
          </p:cNvPr>
          <p:cNvSpPr txBox="1"/>
          <p:nvPr/>
        </p:nvSpPr>
        <p:spPr>
          <a:xfrm>
            <a:off x="899592" y="1772816"/>
            <a:ext cx="7704856" cy="2668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52000" tIns="72000" bIns="216000">
            <a:spAutoFit/>
          </a:bodyPr>
          <a:lstStyle/>
          <a:p>
            <a:pPr eaLnBrk="1" hangingPunct="1">
              <a:lnSpc>
                <a:spcPct val="20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static InetAddress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getByName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(String host)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获取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</a:t>
            </a:r>
            <a:endParaRPr kumimoji="1"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static InetAddress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getLocalHost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获取本机地址</a:t>
            </a:r>
            <a:endParaRPr kumimoji="1"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String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getHostAddress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返回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地址字符串</a:t>
            </a:r>
          </a:p>
          <a:p>
            <a:pPr eaLnBrk="1" hangingPunct="1">
              <a:lnSpc>
                <a:spcPct val="200000"/>
              </a:lnSpc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 String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getHostName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 获取此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 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地址的主机名</a:t>
            </a:r>
          </a:p>
        </p:txBody>
      </p:sp>
    </p:spTree>
    <p:extLst>
      <p:ext uri="{BB962C8B-B14F-4D97-AF65-F5344CB8AC3E}">
        <p14:creationId xmlns:p14="http://schemas.microsoft.com/office/powerpoint/2010/main" val="35218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11481A7C-61F4-4FC0-815A-2DDF0224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5CEF124D-893B-45A7-AFA6-0E09EE60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1940877"/>
            <a:ext cx="7956000" cy="487249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java.net.InetAddress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InetAddressDemo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try {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//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声明并得到本地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InetAddress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对象</a:t>
            </a:r>
          </a:p>
          <a:p>
            <a:pPr>
              <a:lnSpc>
                <a:spcPts val="2000"/>
              </a:lnSpc>
            </a:pP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InetAddress iAddress1=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InetAddress.getLocalHost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//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声明并得到远程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InetAddress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对象</a:t>
            </a:r>
          </a:p>
          <a:p>
            <a:pPr>
              <a:lnSpc>
                <a:spcPts val="2000"/>
              </a:lnSpc>
            </a:pP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InetAddress iAddress2=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InetAddress.getByName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("www.baidu.com");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//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获得本地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IP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地址</a:t>
            </a:r>
          </a:p>
          <a:p>
            <a:pPr>
              <a:lnSpc>
                <a:spcPts val="2000"/>
              </a:lnSpc>
            </a:pP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本机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IP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地址为：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"+iAddress1.getHostAddress());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//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获得远程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IP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地址</a:t>
            </a:r>
          </a:p>
          <a:p>
            <a:pPr>
              <a:lnSpc>
                <a:spcPts val="2000"/>
              </a:lnSpc>
            </a:pP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百度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IP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地址是：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"+iAddress2.getHostAddress());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300" dirty="0">
                <a:solidFill>
                  <a:srgbClr val="080577"/>
                </a:solidFill>
                <a:latin typeface="Source Code Pro"/>
              </a:rPr>
              <a:t>本机是否可达：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"+iAddress1.isReachable(3000));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} catch (Exception e) {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    </a:t>
            </a:r>
            <a:r>
              <a:rPr lang="en-US" altLang="zh-CN" sz="13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300" dirty="0">
                <a:solidFill>
                  <a:srgbClr val="080577"/>
                </a:solidFill>
                <a:latin typeface="Source Code Pro"/>
              </a:rPr>
              <a:t>}</a:t>
            </a:r>
            <a:endParaRPr lang="en-US" altLang="zh-CN" sz="1300" dirty="0">
              <a:solidFill>
                <a:srgbClr val="FF0000"/>
              </a:solidFill>
              <a:latin typeface="Source Code Pro"/>
            </a:endParaRPr>
          </a:p>
        </p:txBody>
      </p:sp>
      <p:pic>
        <p:nvPicPr>
          <p:cNvPr id="1026" name="Picture 2" descr="1111">
            <a:extLst>
              <a:ext uri="{FF2B5EF4-FFF2-40B4-BE49-F238E27FC236}">
                <a16:creationId xmlns:a16="http://schemas.microsoft.com/office/drawing/2014/main" id="{889661AD-DEC1-49D1-89B0-578083D9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33256"/>
            <a:ext cx="3943519" cy="961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999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683568" y="1772816"/>
            <a:ext cx="8352928" cy="49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getHostName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根据创建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对象的不同方式，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getHostName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的返回值不同。</a:t>
            </a:r>
          </a:p>
          <a:p>
            <a:pPr marL="342900" indent="15875">
              <a:lnSpc>
                <a:spcPts val="24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 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getLocalHost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方法创建的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的对象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ts val="24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InetAddress address=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InetAddress.getLocalHost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 marL="342900">
              <a:lnSpc>
                <a:spcPts val="2400"/>
              </a:lnSpc>
              <a:spcAft>
                <a:spcPts val="600"/>
              </a:spcAft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address.getHostName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返回本机名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  <a:p>
            <a:pPr marL="342900" indent="14288">
              <a:lnSpc>
                <a:spcPts val="24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用域名创建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ts val="2400"/>
              </a:lnSpc>
              <a:spcAft>
                <a:spcPts val="600"/>
              </a:spcAft>
            </a:pP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用域名作为</a:t>
            </a:r>
            <a:r>
              <a:rPr lang="en-US" altLang="zh-CN" sz="1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getByName</a:t>
            </a: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getAllByName</a:t>
            </a: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方法的参数得到的</a:t>
            </a:r>
            <a:r>
              <a:rPr lang="en-US" altLang="zh-CN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对象，该对象会得到这个域名。当调用</a:t>
            </a:r>
            <a:r>
              <a:rPr lang="en-US" altLang="zh-CN" sz="14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getHostName</a:t>
            </a: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时，则无需再访问</a:t>
            </a:r>
            <a:r>
              <a:rPr lang="en-US" altLang="zh-CN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服务器，而是直接返回该域名。</a:t>
            </a:r>
            <a:endParaRPr lang="en-US" altLang="zh-CN" sz="1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indent="-342900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地址创建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InetAddress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342900">
              <a:lnSpc>
                <a:spcPts val="24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InetAddress address=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InetAddress.getByName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("141.146.8.66");  </a:t>
            </a:r>
          </a:p>
          <a:p>
            <a:pPr marL="342900">
              <a:lnSpc>
                <a:spcPts val="24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address.getHostName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需访问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DNS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服务器才能得到域名  </a:t>
            </a:r>
          </a:p>
          <a:p>
            <a:pPr marL="342900">
              <a:lnSpc>
                <a:spcPts val="24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InetAddress address=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InetAddress.getByName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("1.2.3.4");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//IP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地址不存在  </a:t>
            </a:r>
          </a:p>
          <a:p>
            <a:pPr marL="342900">
              <a:lnSpc>
                <a:spcPts val="24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address.getHostName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 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直接返回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IP</a:t>
            </a:r>
            <a:r>
              <a:rPr lang="zh-CN" altLang="en-US" sz="1400" b="1" dirty="0">
                <a:solidFill>
                  <a:srgbClr val="FF0000"/>
                </a:solidFill>
                <a:latin typeface="Source Code Pro"/>
              </a:rPr>
              <a:t>地址</a:t>
            </a:r>
            <a:endParaRPr lang="en-US" altLang="zh-CN" sz="1400" b="1" dirty="0">
              <a:solidFill>
                <a:srgbClr val="FF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49660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452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是网络资源定位器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Uniform Resource Locator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指向网页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 Wide Web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上的一个资源。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这里的资源可以是文件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目录，也可以是一些复杂的对象，如数据库或搜索引擎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search engine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可以分成五个部分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Protocol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Host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Port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00417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但并不都是必需的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6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0799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15.1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认识网络编程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二、认识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88840"/>
            <a:ext cx="7776864" cy="351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端口号：标识正在计算机上运行的进程（程序）</a:t>
            </a:r>
          </a:p>
          <a:p>
            <a:pPr marL="342900" indent="14288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公认端口：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0~1023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。被预先定义的服务通信占用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4288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注册端口：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1024~65535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。分配给用户进程或应用程序。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  <a:spcAft>
                <a:spcPts val="12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3306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占用端口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1521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638681-21DF-478B-AD1F-DD03728B370B}"/>
              </a:ext>
            </a:extLst>
          </p:cNvPr>
          <p:cNvSpPr txBox="1"/>
          <p:nvPr/>
        </p:nvSpPr>
        <p:spPr>
          <a:xfrm>
            <a:off x="1008024" y="5805264"/>
            <a:ext cx="7560000" cy="648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anchor="ctr" anchorCtr="1">
            <a:spAutoFit/>
          </a:bodyPr>
          <a:lstStyle/>
          <a:p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端口号与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地址的组合得出一个网络套接字：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124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28409</TotalTime>
  <Words>4789</Words>
  <Application>Microsoft Office PowerPoint</Application>
  <PresentationFormat>全屏显示(4:3)</PresentationFormat>
  <Paragraphs>660</Paragraphs>
  <Slides>43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仿宋</vt:lpstr>
      <vt:lpstr>华文琥珀</vt:lpstr>
      <vt:lpstr>微软雅黑</vt:lpstr>
      <vt:lpstr>Arial</vt:lpstr>
      <vt:lpstr>Calibri</vt:lpstr>
      <vt:lpstr>Consolas</vt:lpstr>
      <vt:lpstr>Source Code Pro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Ying An</cp:lastModifiedBy>
  <cp:revision>2297</cp:revision>
  <dcterms:created xsi:type="dcterms:W3CDTF">2013-10-30T09:04:50Z</dcterms:created>
  <dcterms:modified xsi:type="dcterms:W3CDTF">2023-12-14T12:29:37Z</dcterms:modified>
</cp:coreProperties>
</file>