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556" r:id="rId3"/>
    <p:sldId id="547" r:id="rId4"/>
    <p:sldId id="557" r:id="rId5"/>
    <p:sldId id="583" r:id="rId6"/>
    <p:sldId id="584" r:id="rId7"/>
    <p:sldId id="585" r:id="rId8"/>
    <p:sldId id="586" r:id="rId9"/>
    <p:sldId id="650" r:id="rId10"/>
    <p:sldId id="651" r:id="rId11"/>
    <p:sldId id="652" r:id="rId12"/>
    <p:sldId id="653" r:id="rId13"/>
    <p:sldId id="654" r:id="rId14"/>
    <p:sldId id="655" r:id="rId15"/>
    <p:sldId id="587" r:id="rId16"/>
    <p:sldId id="588" r:id="rId17"/>
    <p:sldId id="589" r:id="rId18"/>
    <p:sldId id="591" r:id="rId19"/>
    <p:sldId id="592" r:id="rId20"/>
    <p:sldId id="593" r:id="rId21"/>
    <p:sldId id="645" r:id="rId22"/>
    <p:sldId id="594" r:id="rId23"/>
    <p:sldId id="590" r:id="rId24"/>
    <p:sldId id="595" r:id="rId25"/>
    <p:sldId id="596" r:id="rId26"/>
    <p:sldId id="647" r:id="rId27"/>
    <p:sldId id="644" r:id="rId28"/>
    <p:sldId id="646" r:id="rId29"/>
    <p:sldId id="656" r:id="rId30"/>
    <p:sldId id="657" r:id="rId31"/>
    <p:sldId id="649" r:id="rId32"/>
    <p:sldId id="648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58" r:id="rId55"/>
    <p:sldId id="659" r:id="rId56"/>
    <p:sldId id="618" r:id="rId57"/>
    <p:sldId id="619" r:id="rId58"/>
    <p:sldId id="620" r:id="rId59"/>
    <p:sldId id="621" r:id="rId60"/>
    <p:sldId id="622" r:id="rId61"/>
    <p:sldId id="623" r:id="rId62"/>
    <p:sldId id="624" r:id="rId63"/>
    <p:sldId id="625" r:id="rId64"/>
    <p:sldId id="626" r:id="rId65"/>
    <p:sldId id="660" r:id="rId66"/>
    <p:sldId id="661" r:id="rId67"/>
    <p:sldId id="662" r:id="rId68"/>
    <p:sldId id="627" r:id="rId69"/>
    <p:sldId id="628" r:id="rId70"/>
    <p:sldId id="629" r:id="rId71"/>
    <p:sldId id="663" r:id="rId72"/>
    <p:sldId id="630" r:id="rId73"/>
    <p:sldId id="631" r:id="rId74"/>
    <p:sldId id="632" r:id="rId75"/>
    <p:sldId id="633" r:id="rId76"/>
    <p:sldId id="664" r:id="rId77"/>
    <p:sldId id="634" r:id="rId78"/>
    <p:sldId id="666" r:id="rId79"/>
    <p:sldId id="667" r:id="rId80"/>
    <p:sldId id="665" r:id="rId81"/>
    <p:sldId id="635" r:id="rId82"/>
    <p:sldId id="636" r:id="rId83"/>
    <p:sldId id="637" r:id="rId84"/>
    <p:sldId id="668" r:id="rId85"/>
    <p:sldId id="669" r:id="rId86"/>
    <p:sldId id="638" r:id="rId87"/>
    <p:sldId id="639" r:id="rId88"/>
    <p:sldId id="640" r:id="rId89"/>
    <p:sldId id="641" r:id="rId90"/>
    <p:sldId id="642" r:id="rId91"/>
    <p:sldId id="643" r:id="rId92"/>
    <p:sldId id="670" r:id="rId93"/>
    <p:sldId id="671" r:id="rId94"/>
    <p:sldId id="672" r:id="rId95"/>
    <p:sldId id="363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000FF"/>
    <a:srgbClr val="D9FFFF"/>
    <a:srgbClr val="080577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141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8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89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1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7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42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4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2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中，字符在底层是作为一个整数保存的，因此，字符和整数是相通的，可以将一个字符直接赋值给一个整型变量。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63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中，字符在底层是作为一个整数保存的，因此，字符和整数是相通的，可以将一个字符直接赋值给一个整型变量。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68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演示出错信息及改后的结果，讲解当强制转换时，精度有损失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7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48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63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084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0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125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38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 =n+ (n++) + (++n);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——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n = 10 + 10 + 12;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695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 =n+ (n++) + (++n);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——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n = 10 + 10 + 12;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80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 =n+ (n++) + (++n);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——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n = 10 + 10 + 12;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5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这里，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i1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的结果一直会是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。</a:t>
            </a:r>
            <a:endParaRPr lang="en-US" altLang="zh-CN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因为</a:t>
            </a:r>
            <a:r>
              <a:rPr lang="en-US" altLang="zh-CN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Math.random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生成的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【0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）之间的随机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型数，被强制转型为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，小数部分的精度全部丢失，即变成了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920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 =n+ (n++) + (++n); 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——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n = 10 + 10 + 12;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162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356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97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8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71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26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452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7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05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32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93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178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267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03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75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514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656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91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880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321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7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93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4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0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8250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9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1.《</a:t>
            </a:r>
            <a:r>
              <a:rPr lang="zh-CN" altLang="en-US" dirty="0"/>
              <a:t>九章算术</a:t>
            </a:r>
            <a:r>
              <a:rPr lang="en-US" altLang="zh-CN" dirty="0"/>
              <a:t>》</a:t>
            </a:r>
            <a:r>
              <a:rPr lang="zh-CN" altLang="en-US" dirty="0"/>
              <a:t>更相减损术：大数减小数，比较减数和差，然后连续用大数减小数，直到减数和差相等，即为解。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穷举法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287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665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861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演示时注意讲解如果</a:t>
            </a:r>
            <a:r>
              <a:rPr lang="en-US" altLang="zh-CN" dirty="0"/>
              <a:t>else if</a:t>
            </a:r>
            <a:r>
              <a:rPr lang="zh-CN" altLang="en-US" dirty="0"/>
              <a:t>的顺序被调整，会怎样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4751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647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885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9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8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23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86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903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722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126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38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487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812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47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688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2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53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43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073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8642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267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3198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5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277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643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7865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5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596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190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565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076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435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2183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0932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3737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989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46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4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1.</a:t>
            </a: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Java</a:t>
            </a:r>
            <a:r>
              <a:rPr lang="zh-CN" altLang="en-US" b="1" dirty="0">
                <a:solidFill>
                  <a:srgbClr val="0000FF"/>
                </a:solidFill>
              </a:rPr>
              <a:t>语言中，</a:t>
            </a:r>
            <a:r>
              <a:rPr lang="en-US" altLang="zh-CN" b="1" dirty="0" err="1">
                <a:solidFill>
                  <a:srgbClr val="0000FF"/>
                </a:solidFill>
              </a:rPr>
              <a:t>boolean</a:t>
            </a:r>
            <a:r>
              <a:rPr lang="zh-CN" altLang="en-US" b="1" dirty="0"/>
              <a:t>类型只有“</a:t>
            </a:r>
            <a:r>
              <a:rPr lang="en-US" altLang="zh-CN" b="1" dirty="0"/>
              <a:t>true</a:t>
            </a:r>
            <a:r>
              <a:rPr lang="zh-CN" altLang="en-US" b="1" dirty="0"/>
              <a:t>”和“</a:t>
            </a:r>
            <a:r>
              <a:rPr lang="en-US" altLang="zh-CN" b="1" dirty="0"/>
              <a:t>false</a:t>
            </a:r>
            <a:r>
              <a:rPr lang="zh-CN" altLang="en-US" b="1" dirty="0"/>
              <a:t>”两个值</a:t>
            </a:r>
            <a:endParaRPr lang="en-US" altLang="zh-C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所有的简单数据类型不存在“引用”的概念，基本数据类型都是直接存储在内存中的内存栈上的，数据本身的值就是存储在栈空间里面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“引用”是存储在有序的内存栈上的，而对象本身的值存储在内存堆上的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4.Java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中的字符串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属于引用数据类型。因为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是一个类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973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2118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2022/8/31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2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F3022-33BF-42FF-BD1E-BA7513882082}"/>
              </a:ext>
            </a:extLst>
          </p:cNvPr>
          <p:cNvSpPr/>
          <p:nvPr/>
        </p:nvSpPr>
        <p:spPr>
          <a:xfrm>
            <a:off x="251520" y="1839831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基本数据类型与引用数据类型的区别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E0A177-A8A1-4A46-99B3-BC528A7329CA}"/>
              </a:ext>
            </a:extLst>
          </p:cNvPr>
          <p:cNvSpPr txBox="1"/>
          <p:nvPr/>
        </p:nvSpPr>
        <p:spPr>
          <a:xfrm>
            <a:off x="1259632" y="2492896"/>
            <a:ext cx="7560840" cy="2530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存储位置不同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方法中定义的非全局基本数据类型变量的具体内容是存储在内存栈（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引用数据类型变量的具体内容都是存放在内存堆（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）中，而栈中存放的是其具体内容所在内存的地址。</a:t>
            </a:r>
          </a:p>
        </p:txBody>
      </p:sp>
    </p:spTree>
    <p:extLst>
      <p:ext uri="{BB962C8B-B14F-4D97-AF65-F5344CB8AC3E}">
        <p14:creationId xmlns:p14="http://schemas.microsoft.com/office/powerpoint/2010/main" val="135719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6E4668A-A619-4227-8B29-D597C6A634F2}"/>
              </a:ext>
            </a:extLst>
          </p:cNvPr>
          <p:cNvSpPr txBox="1"/>
          <p:nvPr/>
        </p:nvSpPr>
        <p:spPr>
          <a:xfrm>
            <a:off x="1289290" y="2569212"/>
            <a:ext cx="6984776" cy="23314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public class Main{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){ 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基本数据类型 </a:t>
            </a: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=1; double d=1.2; 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引用数据类型 </a:t>
            </a:r>
            <a:endParaRPr lang="en-US" altLang="zh-CN" sz="1600" dirty="0">
              <a:solidFill>
                <a:srgbClr val="080577"/>
              </a:solidFill>
              <a:latin typeface="Source Code Pro"/>
            </a:endParaRP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String str="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helloworld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"; 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} 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  <a:endParaRPr lang="zh-CN" altLang="en-US" sz="1600" dirty="0">
              <a:solidFill>
                <a:srgbClr val="080577"/>
              </a:solidFill>
              <a:latin typeface="Source Code Pro"/>
            </a:endParaRPr>
          </a:p>
        </p:txBody>
      </p:sp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F3022-33BF-42FF-BD1E-BA7513882082}"/>
              </a:ext>
            </a:extLst>
          </p:cNvPr>
          <p:cNvSpPr/>
          <p:nvPr/>
        </p:nvSpPr>
        <p:spPr>
          <a:xfrm>
            <a:off x="251520" y="1839831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基本数据类型与引用数据类型的区别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99DC5D-7E8B-457A-BE0E-3FFF158D9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503443"/>
            <a:ext cx="5184576" cy="2331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69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BF3022-33BF-42FF-BD1E-BA7513882082}"/>
              </a:ext>
            </a:extLst>
          </p:cNvPr>
          <p:cNvSpPr/>
          <p:nvPr/>
        </p:nvSpPr>
        <p:spPr>
          <a:xfrm>
            <a:off x="251520" y="1839831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基本数据类型与引用数据类型的区别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E0A177-A8A1-4A46-99B3-BC528A7329CA}"/>
              </a:ext>
            </a:extLst>
          </p:cNvPr>
          <p:cNvSpPr txBox="1"/>
          <p:nvPr/>
        </p:nvSpPr>
        <p:spPr>
          <a:xfrm>
            <a:off x="1259632" y="2492896"/>
            <a:ext cx="7632848" cy="1823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传递方式不同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方法中的非全局基本数据类型变量作为参数是按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数值传递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引用数据类型变量作为参数则是按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引用传递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413803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4668A-A619-4227-8B29-D597C6A634F2}"/>
              </a:ext>
            </a:extLst>
          </p:cNvPr>
          <p:cNvSpPr txBox="1"/>
          <p:nvPr/>
        </p:nvSpPr>
        <p:spPr>
          <a:xfrm>
            <a:off x="1289290" y="1916832"/>
            <a:ext cx="7387166" cy="23893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public class Main{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int msg = 100;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fun(msg);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public static void fun(int temp){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temp = 0;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  <a:endParaRPr lang="zh-CN" altLang="en-US" sz="1600" dirty="0">
              <a:solidFill>
                <a:srgbClr val="080577"/>
              </a:solidFill>
              <a:latin typeface="Source Code Pro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14AC0E-B05C-40C8-9B24-DD75BCCC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81914"/>
            <a:ext cx="5472608" cy="2850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74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E4668A-A619-4227-8B29-D597C6A634F2}"/>
              </a:ext>
            </a:extLst>
          </p:cNvPr>
          <p:cNvSpPr txBox="1"/>
          <p:nvPr/>
        </p:nvSpPr>
        <p:spPr>
          <a:xfrm>
            <a:off x="641218" y="1916832"/>
            <a:ext cx="7387166" cy="47089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class Book{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String name;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double price;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Book(String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name,double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price){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this.name = name;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this.price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price;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setPrice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(double price){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this.price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price;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Main{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Book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book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Book("Java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开发指南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",66.6);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fun(book);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public static void fun(Book temp){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temp.setPrice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(99.9);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}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1B8A0D-79B9-42DC-9C02-9A818F2D8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916832"/>
            <a:ext cx="5057579" cy="4705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37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一、使用变量的步骤：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第一步：声明变量，即“根据数据类型在内存申请空间”</a:t>
            </a:r>
          </a:p>
          <a:p>
            <a:pPr lvl="1" algn="l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第二步：赋值，即“将数据存储至对应的内存空间”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第一步和第二步可以合并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 eaLnBrk="1" hangingPunct="1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第三步：使用变量，即“取出数据使用 ”</a:t>
            </a: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33C09201-1644-4646-A116-BB7EC2793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35139"/>
            <a:ext cx="32400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/>
              <a:t>数据类型    变量名；               </a:t>
            </a:r>
          </a:p>
        </p:txBody>
      </p:sp>
      <p:sp>
        <p:nvSpPr>
          <p:cNvPr id="63" name="AutoShape 10">
            <a:extLst>
              <a:ext uri="{FF2B5EF4-FFF2-40B4-BE49-F238E27FC236}">
                <a16:creationId xmlns:a16="http://schemas.microsoft.com/office/drawing/2014/main" id="{CCBD13ED-F1FC-442A-836C-38D1281A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34568"/>
            <a:ext cx="24606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money;</a:t>
            </a:r>
          </a:p>
        </p:txBody>
      </p:sp>
      <p:sp>
        <p:nvSpPr>
          <p:cNvPr id="64" name="AutoShape 17">
            <a:extLst>
              <a:ext uri="{FF2B5EF4-FFF2-40B4-BE49-F238E27FC236}">
                <a16:creationId xmlns:a16="http://schemas.microsoft.com/office/drawing/2014/main" id="{043BDCCD-409D-4529-8D3D-5EC30474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4005312"/>
            <a:ext cx="32400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/>
              <a:t>变量名 </a:t>
            </a:r>
            <a:r>
              <a:rPr lang="en-US" altLang="zh-CN" b="1"/>
              <a:t>= </a:t>
            </a:r>
            <a:r>
              <a:rPr lang="zh-CN" altLang="en-US" b="1"/>
              <a:t>数值；</a:t>
            </a:r>
          </a:p>
        </p:txBody>
      </p:sp>
      <p:sp>
        <p:nvSpPr>
          <p:cNvPr id="65" name="AutoShape 18">
            <a:extLst>
              <a:ext uri="{FF2B5EF4-FFF2-40B4-BE49-F238E27FC236}">
                <a16:creationId xmlns:a16="http://schemas.microsoft.com/office/drawing/2014/main" id="{8F8ACCCD-31E3-464A-B2CD-14B51A25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4030712"/>
            <a:ext cx="24606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money = 1000 ;</a:t>
            </a:r>
          </a:p>
        </p:txBody>
      </p:sp>
      <p:sp>
        <p:nvSpPr>
          <p:cNvPr id="66" name="AutoShape 19">
            <a:extLst>
              <a:ext uri="{FF2B5EF4-FFF2-40B4-BE49-F238E27FC236}">
                <a16:creationId xmlns:a16="http://schemas.microsoft.com/office/drawing/2014/main" id="{E5ECE809-5E52-4569-A010-B479037B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301208"/>
            <a:ext cx="31686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数据类型    变量名</a:t>
            </a:r>
            <a:r>
              <a:rPr lang="en-US" altLang="zh-CN" b="1" dirty="0"/>
              <a:t>=</a:t>
            </a:r>
            <a:r>
              <a:rPr lang="zh-CN" altLang="en-US" b="1" dirty="0"/>
              <a:t>数值；               </a:t>
            </a:r>
          </a:p>
        </p:txBody>
      </p:sp>
      <p:sp>
        <p:nvSpPr>
          <p:cNvPr id="67" name="AutoShape 20">
            <a:extLst>
              <a:ext uri="{FF2B5EF4-FFF2-40B4-BE49-F238E27FC236}">
                <a16:creationId xmlns:a16="http://schemas.microsoft.com/office/drawing/2014/main" id="{93A1BE51-BB0D-40AE-B696-D0F57EBB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5" y="5301208"/>
            <a:ext cx="27717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money = 1000; </a:t>
            </a:r>
          </a:p>
        </p:txBody>
      </p:sp>
    </p:spTree>
    <p:extLst>
      <p:ext uri="{BB962C8B-B14F-4D97-AF65-F5344CB8AC3E}">
        <p14:creationId xmlns:p14="http://schemas.microsoft.com/office/powerpoint/2010/main" val="1974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二、变量使用举例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1732681"/>
            <a:ext cx="75453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课考试最高分：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98.5</a:t>
            </a:r>
          </a:p>
          <a:p>
            <a:pPr marL="342900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输出最高分学员姓名：张三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输出最高分学员性别：男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2D2455F0-B881-496A-886D-40954B1C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126070"/>
            <a:ext cx="7659688" cy="3687306"/>
          </a:xfrm>
          <a:prstGeom prst="roundRect">
            <a:avLst>
              <a:gd name="adj" fmla="val 1095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TestType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public static void main(String[ 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     double score = 98.5;   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     String name =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张三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     char sex = '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男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';</a:t>
            </a:r>
          </a:p>
          <a:p>
            <a:pPr algn="ctr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本次考试成绩最高分：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 + score);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最高分得主：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 + name);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性别：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 + sex);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8B05F2A-0262-408F-B22B-9B9FBD47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390752"/>
            <a:ext cx="972000" cy="406400"/>
          </a:xfrm>
          <a:prstGeom prst="wedgeRoundRectCallout">
            <a:avLst>
              <a:gd name="adj1" fmla="val -112735"/>
              <a:gd name="adj2" fmla="val -845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单引号</a:t>
            </a:r>
            <a:endParaRPr lang="zh-CN" altLang="en-US" b="1" dirty="0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75339CB8-F1B4-46A4-A7C4-66836B8B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016" y="3891126"/>
            <a:ext cx="936000" cy="406400"/>
          </a:xfrm>
          <a:prstGeom prst="wedgeRoundRectCallout">
            <a:avLst>
              <a:gd name="adj1" fmla="val -116123"/>
              <a:gd name="adj2" fmla="val 52011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双引号</a:t>
            </a:r>
            <a:endParaRPr lang="zh-CN" altLang="en-US" b="1" dirty="0"/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95236510-0C2E-4468-9894-CEA2D8E0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83" y="5818088"/>
            <a:ext cx="1800225" cy="406400"/>
          </a:xfrm>
          <a:prstGeom prst="wedgeRoundRectCallout">
            <a:avLst>
              <a:gd name="adj1" fmla="val -43384"/>
              <a:gd name="adj2" fmla="val -170704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连接输出信息</a:t>
            </a:r>
          </a:p>
        </p:txBody>
      </p:sp>
      <p:pic>
        <p:nvPicPr>
          <p:cNvPr id="20" name="Picture 14" descr="问题">
            <a:extLst>
              <a:ext uri="{FF2B5EF4-FFF2-40B4-BE49-F238E27FC236}">
                <a16:creationId xmlns:a16="http://schemas.microsoft.com/office/drawing/2014/main" id="{B18D2FBE-3387-40FB-82FA-1372854B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8930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2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程序中经常会遇到要将数据类型进行转换的情况（如：在一个表达式中存在不同类型的操作数时），数据类型转换有两种情况：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5339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自动类型转换示例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A0DDF59-2607-4EF2-929C-4DA2CB9B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3861048"/>
            <a:ext cx="8380413" cy="26151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Source Code Pro"/>
                <a:ea typeface="+mn-ea"/>
              </a:rPr>
              <a:t>  double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firstAvg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= 81.29;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第一次平均分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Source Code Pro"/>
                <a:ea typeface="+mn-ea"/>
              </a:rPr>
              <a:t>double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secondAvg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;     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第二次平均分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Source Code Pro"/>
                <a:ea typeface="+mn-ea"/>
              </a:rPr>
              <a:t>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rise = 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secondAvg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firstAvg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+ rise;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dirty="0" err="1">
                <a:solidFill>
                  <a:srgbClr val="080577"/>
                </a:solidFill>
                <a:latin typeface="Source Code Pro"/>
                <a:ea typeface="+mn-ea"/>
              </a:rPr>
              <a:t>第二次平均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分是：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  +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secondAvg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);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21DC18A-16F5-45F2-B028-DED155D0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290269"/>
            <a:ext cx="4464050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2" name="Picture 12" descr="问题">
            <a:extLst>
              <a:ext uri="{FF2B5EF4-FFF2-40B4-BE49-F238E27FC236}">
                <a16:creationId xmlns:a16="http://schemas.microsoft.com/office/drawing/2014/main" id="{236C439B-EC1E-4858-8259-D32953E9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5500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436AC92E-1750-40B9-8CC1-B60E31918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555007"/>
            <a:ext cx="76342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、某班第一次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考试平均分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81.29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，第二次比第一次多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分，计算第二次考试平均分？</a:t>
            </a:r>
            <a:endParaRPr lang="en-GB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2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自动类型转换规则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0450" indent="15875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相互转换的两种数据类型要兼容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0450"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数值类型（整型和浮点型）互相兼容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0450" indent="15875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低精度的值可以直接赋给高精度变量，直接转换为高精度</a:t>
            </a:r>
          </a:p>
          <a:p>
            <a:pPr marL="1060450"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byte &lt; short &lt; char &lt; int &lt; long &lt; float &lt; double    </a:t>
            </a:r>
          </a:p>
          <a:p>
            <a:pPr marL="1060450" algn="just" eaLnBrk="1" hangingPunct="1">
              <a:lnSpc>
                <a:spcPct val="150000"/>
              </a:lnSpc>
            </a:pP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0450"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1060450" indent="15875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高精度的值不可以直接赋给低精度变量，需进行强制转换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0450" indent="15875"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不同类型变量混合运算后的结果是精度最高的类型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D4A636-45A5-4BF4-BF8B-B721F10D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2"/>
            <a:ext cx="6817197" cy="102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16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691110" y="3312022"/>
            <a:ext cx="59046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第二讲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语法基础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1129299-7942-4D16-8BFE-7BD07DDD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36912"/>
            <a:ext cx="4926012" cy="187966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char c1 = ‘C’;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= c1;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age = 19;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char sex = '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女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';    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char result = age + sex; 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43E6C76E-FB7A-4280-8932-F4A48C80B8A7}"/>
              </a:ext>
            </a:extLst>
          </p:cNvPr>
          <p:cNvGrpSpPr>
            <a:grpSpLocks/>
          </p:cNvGrpSpPr>
          <p:nvPr/>
        </p:nvGrpSpPr>
        <p:grpSpPr bwMode="auto">
          <a:xfrm>
            <a:off x="5221213" y="4076750"/>
            <a:ext cx="142875" cy="360362"/>
            <a:chOff x="2789" y="1480"/>
            <a:chExt cx="409" cy="362"/>
          </a:xfrm>
        </p:grpSpPr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533C435E-C3D1-43DE-B647-35DFE60D5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0940A928-5302-4D2E-A519-37F792C2C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924CACE3-3EF7-4D1E-BE4C-6E57F5E0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5691"/>
            <a:ext cx="79930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下面语句正确吗？</a:t>
            </a:r>
          </a:p>
          <a:p>
            <a:pPr eaLnBrk="1" hangingPunct="1">
              <a:buFontTx/>
              <a:buChar char="•"/>
            </a:pPr>
            <a:endParaRPr lang="zh-CN" altLang="en-US" sz="2000" dirty="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6DAADA4-08E8-4ADC-8D5E-954E55DE5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4871293"/>
            <a:ext cx="4999038" cy="18700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a = 10;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b = 10.2;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double c = 10;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c = a;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d = c;           </a:t>
            </a:r>
            <a:r>
              <a:rPr lang="en-US" altLang="zh-CN" b="1" dirty="0"/>
              <a:t>                       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grpSp>
        <p:nvGrpSpPr>
          <p:cNvPr id="17" name="Group 8">
            <a:extLst>
              <a:ext uri="{FF2B5EF4-FFF2-40B4-BE49-F238E27FC236}">
                <a16:creationId xmlns:a16="http://schemas.microsoft.com/office/drawing/2014/main" id="{FE936C6D-D6C9-49E4-8239-EF028AD6669F}"/>
              </a:ext>
            </a:extLst>
          </p:cNvPr>
          <p:cNvGrpSpPr>
            <a:grpSpLocks/>
          </p:cNvGrpSpPr>
          <p:nvPr/>
        </p:nvGrpSpPr>
        <p:grpSpPr bwMode="auto">
          <a:xfrm>
            <a:off x="3852044" y="5316036"/>
            <a:ext cx="215900" cy="287337"/>
            <a:chOff x="2789" y="1480"/>
            <a:chExt cx="409" cy="362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41B20B8B-3E87-44C2-8F29-8BFF8AB9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52853BB1-B67B-4E1C-9F71-21BE0CF34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6DE92B86-1602-4532-83EC-D5AA7AA0B684}"/>
              </a:ext>
            </a:extLst>
          </p:cNvPr>
          <p:cNvGrpSpPr>
            <a:grpSpLocks/>
          </p:cNvGrpSpPr>
          <p:nvPr/>
        </p:nvGrpSpPr>
        <p:grpSpPr bwMode="auto">
          <a:xfrm>
            <a:off x="3504517" y="6309022"/>
            <a:ext cx="287338" cy="288925"/>
            <a:chOff x="2789" y="1480"/>
            <a:chExt cx="409" cy="362"/>
          </a:xfrm>
        </p:grpSpPr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1940C222-7637-4540-8D6E-87772DC5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E0C209F-2940-4A57-ABD0-E91A11798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AutoShape 14">
            <a:extLst>
              <a:ext uri="{FF2B5EF4-FFF2-40B4-BE49-F238E27FC236}">
                <a16:creationId xmlns:a16="http://schemas.microsoft.com/office/drawing/2014/main" id="{A339AD9B-B6BC-441D-B84C-74665441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649" y="3355876"/>
            <a:ext cx="3095625" cy="576263"/>
          </a:xfrm>
          <a:prstGeom prst="wedgeRoundRectCallout">
            <a:avLst>
              <a:gd name="adj1" fmla="val -42949"/>
              <a:gd name="adj2" fmla="val 1012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不可以自动转换成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</a:p>
        </p:txBody>
      </p:sp>
      <p:sp>
        <p:nvSpPr>
          <p:cNvPr id="24" name="AutoShape 15">
            <a:extLst>
              <a:ext uri="{FF2B5EF4-FFF2-40B4-BE49-F238E27FC236}">
                <a16:creationId xmlns:a16="http://schemas.microsoft.com/office/drawing/2014/main" id="{4A384F85-9C02-49BC-9856-39EF88D7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225" y="5445769"/>
            <a:ext cx="3095625" cy="576263"/>
          </a:xfrm>
          <a:prstGeom prst="wedgeRoundRectCallout">
            <a:avLst>
              <a:gd name="adj1" fmla="val -65923"/>
              <a:gd name="adj2" fmla="val -518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double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不可以自动转化成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C9FF5E12-08F0-4E2B-AB20-47720818C63D}"/>
              </a:ext>
            </a:extLst>
          </p:cNvPr>
          <p:cNvGrpSpPr>
            <a:grpSpLocks/>
          </p:cNvGrpSpPr>
          <p:nvPr/>
        </p:nvGrpSpPr>
        <p:grpSpPr bwMode="auto">
          <a:xfrm>
            <a:off x="3562995" y="4869160"/>
            <a:ext cx="288925" cy="361950"/>
            <a:chOff x="4150" y="3339"/>
            <a:chExt cx="272" cy="273"/>
          </a:xfrm>
        </p:grpSpPr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6C41AD83-5E14-4C4F-88DC-17FA6B8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229B1548-FFA8-493F-9A17-1DA50C4FE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6A516D96-10D8-40DC-9EFB-00C313DCC73E}"/>
              </a:ext>
            </a:extLst>
          </p:cNvPr>
          <p:cNvGrpSpPr>
            <a:grpSpLocks/>
          </p:cNvGrpSpPr>
          <p:nvPr/>
        </p:nvGrpSpPr>
        <p:grpSpPr bwMode="auto">
          <a:xfrm>
            <a:off x="3941888" y="5588297"/>
            <a:ext cx="360362" cy="361950"/>
            <a:chOff x="4150" y="3339"/>
            <a:chExt cx="272" cy="273"/>
          </a:xfrm>
        </p:grpSpPr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0E972231-9964-4230-8574-237E3CDB4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5A5E0E54-4737-4D8E-8E5C-F41A35BC2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22">
            <a:extLst>
              <a:ext uri="{FF2B5EF4-FFF2-40B4-BE49-F238E27FC236}">
                <a16:creationId xmlns:a16="http://schemas.microsoft.com/office/drawing/2014/main" id="{A3FA179E-E6BE-4C0B-BA1D-08B8D83A86C3}"/>
              </a:ext>
            </a:extLst>
          </p:cNvPr>
          <p:cNvGrpSpPr>
            <a:grpSpLocks/>
          </p:cNvGrpSpPr>
          <p:nvPr/>
        </p:nvGrpSpPr>
        <p:grpSpPr bwMode="auto">
          <a:xfrm>
            <a:off x="2950963" y="5948660"/>
            <a:ext cx="360362" cy="288925"/>
            <a:chOff x="4150" y="3339"/>
            <a:chExt cx="272" cy="273"/>
          </a:xfrm>
        </p:grpSpPr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E8B0FDE0-0E3C-421C-8AEA-7615F300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A619DA5-EF9C-477E-9938-C5F7F378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5" name="Picture 29" descr="代码改错">
            <a:extLst>
              <a:ext uri="{FF2B5EF4-FFF2-40B4-BE49-F238E27FC236}">
                <a16:creationId xmlns:a16="http://schemas.microsoft.com/office/drawing/2014/main" id="{5C6C47A4-6314-4C36-AFE7-EFDABFE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2816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16">
            <a:extLst>
              <a:ext uri="{FF2B5EF4-FFF2-40B4-BE49-F238E27FC236}">
                <a16:creationId xmlns:a16="http://schemas.microsoft.com/office/drawing/2014/main" id="{4916B316-299A-4567-98C4-13B9996F8863}"/>
              </a:ext>
            </a:extLst>
          </p:cNvPr>
          <p:cNvGrpSpPr>
            <a:grpSpLocks/>
          </p:cNvGrpSpPr>
          <p:nvPr/>
        </p:nvGrpSpPr>
        <p:grpSpPr bwMode="auto">
          <a:xfrm>
            <a:off x="3923035" y="3027319"/>
            <a:ext cx="288925" cy="361950"/>
            <a:chOff x="4150" y="3339"/>
            <a:chExt cx="272" cy="273"/>
          </a:xfrm>
        </p:grpSpPr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1A54EC68-B3BC-49AB-8404-C546896AE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475"/>
              <a:ext cx="91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F1F5D852-DEF4-410E-8EE6-825BDD73A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1" y="3339"/>
              <a:ext cx="181" cy="27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AutoShape 14">
            <a:extLst>
              <a:ext uri="{FF2B5EF4-FFF2-40B4-BE49-F238E27FC236}">
                <a16:creationId xmlns:a16="http://schemas.microsoft.com/office/drawing/2014/main" id="{0D9D0F88-758B-4385-AD36-A08A412E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82" y="2276301"/>
            <a:ext cx="2881312" cy="576263"/>
          </a:xfrm>
          <a:prstGeom prst="wedgeRoundRectCallout">
            <a:avLst>
              <a:gd name="adj1" fmla="val -63437"/>
              <a:gd name="adj2" fmla="val 1173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可以直接赋值给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0341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24CACE3-3EF7-4D1E-BE4C-6E57F5E01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5691"/>
            <a:ext cx="79930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下面语句正确吗？</a:t>
            </a:r>
          </a:p>
          <a:p>
            <a:pPr eaLnBrk="1" hangingPunct="1">
              <a:buFontTx/>
              <a:buChar char="•"/>
            </a:pPr>
            <a:endParaRPr lang="zh-CN" altLang="en-US" sz="2000" dirty="0"/>
          </a:p>
        </p:txBody>
      </p:sp>
      <p:pic>
        <p:nvPicPr>
          <p:cNvPr id="35" name="Picture 29" descr="代码改错">
            <a:extLst>
              <a:ext uri="{FF2B5EF4-FFF2-40B4-BE49-F238E27FC236}">
                <a16:creationId xmlns:a16="http://schemas.microsoft.com/office/drawing/2014/main" id="{5C6C47A4-6314-4C36-AFE7-EFDABFE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2816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036A4036-8C01-40F0-AF5F-CE62D0E5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689199"/>
            <a:ext cx="4032448" cy="1944000"/>
          </a:xfrm>
          <a:prstGeom prst="roundRect">
            <a:avLst>
              <a:gd name="adj" fmla="val 989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short  s = 5;</a:t>
            </a:r>
          </a:p>
          <a:p>
            <a:pPr fontAlgn="b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s = s-2;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A5DD5C4-2619-477D-885C-2D4AC38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826" y="2689200"/>
            <a:ext cx="4032448" cy="1798083"/>
          </a:xfrm>
          <a:prstGeom prst="roundRect">
            <a:avLst>
              <a:gd name="adj" fmla="val 751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/>
              <a:t>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char c = ‘a’;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= 5;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float d = 0.314F;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double result =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c+i+d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;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B6CF66B-11E5-4526-B5BA-6AB4D92E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857526"/>
            <a:ext cx="4032448" cy="1800000"/>
          </a:xfrm>
          <a:prstGeom prst="roundRect">
            <a:avLst>
              <a:gd name="adj" fmla="val 670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byte b = 3;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b = b + 4;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b = (byte)(b+4);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FB01497-4E1B-4594-8A51-8F239DFD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826" y="4857526"/>
            <a:ext cx="4032448" cy="1800000"/>
          </a:xfrm>
          <a:prstGeom prst="roundRect">
            <a:avLst>
              <a:gd name="adj" fmla="val 750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byte b = 5;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short s = 3;</a:t>
            </a:r>
          </a:p>
          <a:p>
            <a:pPr fontAlgn="b">
              <a:lnSpc>
                <a:spcPts val="3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short t = s + b;</a:t>
            </a:r>
          </a:p>
        </p:txBody>
      </p:sp>
      <p:grpSp>
        <p:nvGrpSpPr>
          <p:cNvPr id="57" name="Group 8">
            <a:extLst>
              <a:ext uri="{FF2B5EF4-FFF2-40B4-BE49-F238E27FC236}">
                <a16:creationId xmlns:a16="http://schemas.microsoft.com/office/drawing/2014/main" id="{FE143C0E-6D4E-4712-8C7F-BBE630994E8C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3341701"/>
            <a:ext cx="215900" cy="287337"/>
            <a:chOff x="2789" y="1480"/>
            <a:chExt cx="409" cy="362"/>
          </a:xfrm>
        </p:grpSpPr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2EC14CB0-1D95-4FB2-87B1-2B91AE6E2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65BC7CB7-4D7C-4DEC-A59B-852597997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Group 8">
            <a:extLst>
              <a:ext uri="{FF2B5EF4-FFF2-40B4-BE49-F238E27FC236}">
                <a16:creationId xmlns:a16="http://schemas.microsoft.com/office/drawing/2014/main" id="{6511E6F2-1013-4B48-BD47-5DD1A6F33C7F}"/>
              </a:ext>
            </a:extLst>
          </p:cNvPr>
          <p:cNvGrpSpPr>
            <a:grpSpLocks/>
          </p:cNvGrpSpPr>
          <p:nvPr/>
        </p:nvGrpSpPr>
        <p:grpSpPr bwMode="auto">
          <a:xfrm>
            <a:off x="2339628" y="5446564"/>
            <a:ext cx="215900" cy="287337"/>
            <a:chOff x="2789" y="1480"/>
            <a:chExt cx="409" cy="362"/>
          </a:xfrm>
        </p:grpSpPr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71F98F9A-26EF-4DF3-8161-1CED0397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1302AD19-3C11-4A67-8574-22174C1C3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DFE6E353-B748-4931-B415-B1BF46A03BBD}"/>
              </a:ext>
            </a:extLst>
          </p:cNvPr>
          <p:cNvGrpSpPr>
            <a:grpSpLocks/>
          </p:cNvGrpSpPr>
          <p:nvPr/>
        </p:nvGrpSpPr>
        <p:grpSpPr bwMode="auto">
          <a:xfrm>
            <a:off x="7452320" y="5877619"/>
            <a:ext cx="215900" cy="287337"/>
            <a:chOff x="2789" y="1480"/>
            <a:chExt cx="409" cy="362"/>
          </a:xfrm>
        </p:grpSpPr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1058E20B-F759-457A-91FC-94A0BF9A4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92399EC4-1885-4CAF-B71A-3B0325907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480"/>
              <a:ext cx="409" cy="36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TextBox 31">
            <a:extLst>
              <a:ext uri="{FF2B5EF4-FFF2-40B4-BE49-F238E27FC236}">
                <a16:creationId xmlns:a16="http://schemas.microsoft.com/office/drawing/2014/main" id="{43C4F3FE-FE6D-40C2-A74E-45ADD7AB7E73}"/>
              </a:ext>
            </a:extLst>
          </p:cNvPr>
          <p:cNvSpPr txBox="1"/>
          <p:nvPr/>
        </p:nvSpPr>
        <p:spPr>
          <a:xfrm>
            <a:off x="1844913" y="3821556"/>
            <a:ext cx="5616000" cy="12632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bIns="108000" anchor="ctr" anchorCtr="0">
            <a:spAutoFit/>
          </a:bodyPr>
          <a:lstStyle/>
          <a:p>
            <a:pPr algn="just">
              <a:defRPr/>
            </a:pP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☆注意：</a:t>
            </a:r>
            <a:endParaRPr kumimoji="1"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byte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short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之间不会相互转换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三者在计算时首先转换为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如何使用变量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三、数据类型转换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755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强制类型转换</a:t>
            </a:r>
          </a:p>
          <a:p>
            <a:pPr marL="1060450" algn="just" eaLnBrk="1" hangingPunct="1">
              <a:lnSpc>
                <a:spcPct val="150000"/>
              </a:lnSpc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4EFD6EA-CF49-4DD0-841D-A9530542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365104"/>
            <a:ext cx="7840662" cy="15033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before = 20</a:t>
            </a:r>
            <a:r>
              <a:rPr lang="en-US" altLang="en-US" b="1"/>
              <a:t>; </a:t>
            </a:r>
            <a:r>
              <a:rPr lang="en-US" altLang="zh-CN" b="1"/>
              <a:t>    //apple</a:t>
            </a:r>
            <a:r>
              <a:rPr lang="zh-CN" altLang="en-US" b="1"/>
              <a:t>笔记本市场份额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double</a:t>
            </a:r>
            <a:r>
              <a:rPr lang="en-US" altLang="zh-CN" b="1"/>
              <a:t> rise = 9.8;     //</a:t>
            </a:r>
            <a:r>
              <a:rPr lang="zh-CN" altLang="en-US" b="1"/>
              <a:t>增长的份额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b="1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now = before + rise;    //</a:t>
            </a:r>
            <a:r>
              <a:rPr lang="zh-CN" altLang="en-US" b="1"/>
              <a:t>现在的份额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4136445-1328-4B07-9D4C-8DCAF5A3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5423967"/>
            <a:ext cx="4392612" cy="431800"/>
          </a:xfrm>
          <a:prstGeom prst="rect">
            <a:avLst/>
          </a:prstGeom>
          <a:solidFill>
            <a:schemeClr val="accent1">
              <a:alpha val="1176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E314BD2-8763-4228-9928-51EB720C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6216129"/>
            <a:ext cx="36306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 now = before + </a:t>
            </a:r>
            <a:r>
              <a:rPr lang="en-US" altLang="zh-CN" b="1">
                <a:solidFill>
                  <a:srgbClr val="0000FF"/>
                </a:solidFill>
              </a:rPr>
              <a:t>(int)</a:t>
            </a:r>
            <a:r>
              <a:rPr lang="en-US" altLang="zh-CN" b="1"/>
              <a:t>rise;   </a:t>
            </a:r>
            <a:endParaRPr lang="en-US" altLang="zh-CN" b="1">
              <a:cs typeface="Times New Roman" panose="02020603050405020304" pitchFamily="18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8B9BC45-6BD3-4787-8282-DDE2DD6E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3829620"/>
            <a:ext cx="7777162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/>
              <a:t>    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E2DB74B1-DAF7-4FC5-A9D4-086A3D57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423842"/>
            <a:ext cx="2376488" cy="711200"/>
          </a:xfrm>
          <a:prstGeom prst="wedgeRoundRectCallout">
            <a:avLst>
              <a:gd name="adj1" fmla="val -66431"/>
              <a:gd name="adj2" fmla="val 125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/>
              <a:t>编译出错：不能完成</a:t>
            </a:r>
          </a:p>
          <a:p>
            <a:pPr eaLnBrk="0" hangingPunct="0"/>
            <a:r>
              <a:rPr lang="zh-CN" altLang="en-US" b="1"/>
              <a:t>自动类型转换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78051F7-77CB-4CE7-AE1D-2EC510CE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20" y="2492896"/>
            <a:ext cx="34147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/>
              <a:t>（类型名）表达式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14CBD84F-FF29-4DB2-8E69-99CB7B82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5639867"/>
            <a:ext cx="1727200" cy="647700"/>
          </a:xfrm>
          <a:prstGeom prst="wedgeRoundRectCallout">
            <a:avLst>
              <a:gd name="adj1" fmla="val -84833"/>
              <a:gd name="adj2" fmla="val 718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/>
              <a:t>强制类型转换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FA3ADD03-7B2B-4D82-921A-AE3BF5C8C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955" y="2060848"/>
            <a:ext cx="3565525" cy="1138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 b  = </a:t>
            </a:r>
            <a:r>
              <a:rPr lang="en-US" altLang="zh-CN" b="1">
                <a:solidFill>
                  <a:srgbClr val="0000FF"/>
                </a:solidFill>
              </a:rPr>
              <a:t>(int)</a:t>
            </a:r>
            <a:r>
              <a:rPr lang="en-US" altLang="zh-CN" b="1"/>
              <a:t>10.2;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double</a:t>
            </a:r>
            <a:r>
              <a:rPr lang="en-US" altLang="zh-CN" b="1"/>
              <a:t> a = 10;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int</a:t>
            </a:r>
            <a:r>
              <a:rPr lang="en-US" altLang="zh-CN" b="1"/>
              <a:t> c = </a:t>
            </a:r>
            <a:r>
              <a:rPr lang="en-US" altLang="zh-CN" b="1">
                <a:solidFill>
                  <a:srgbClr val="0000FF"/>
                </a:solidFill>
              </a:rPr>
              <a:t>(int)</a:t>
            </a:r>
            <a:r>
              <a:rPr lang="en-US" altLang="zh-CN" b="1"/>
              <a:t>a;</a:t>
            </a:r>
            <a:endParaRPr lang="en-US" altLang="zh-CN" b="1"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B9EB37EF-D2A4-4E93-B407-B4557BAF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5" y="6119292"/>
            <a:ext cx="1223963" cy="555625"/>
          </a:xfrm>
          <a:prstGeom prst="rightArrow">
            <a:avLst>
              <a:gd name="adj1" fmla="val 50000"/>
              <a:gd name="adj2" fmla="val 55031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zh-CN" altLang="en-US" b="1"/>
              <a:t>更改为</a:t>
            </a:r>
          </a:p>
        </p:txBody>
      </p:sp>
      <p:pic>
        <p:nvPicPr>
          <p:cNvPr id="21" name="Picture 18" descr="语法">
            <a:extLst>
              <a:ext uri="{FF2B5EF4-FFF2-40B4-BE49-F238E27FC236}">
                <a16:creationId xmlns:a16="http://schemas.microsoft.com/office/drawing/2014/main" id="{48129797-607B-4008-8358-88201E50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24529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问题">
            <a:extLst>
              <a:ext uri="{FF2B5EF4-FFF2-40B4-BE49-F238E27FC236}">
                <a16:creationId xmlns:a16="http://schemas.microsoft.com/office/drawing/2014/main" id="{CFCC58DF-3C23-4A27-ACE8-54292757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29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4">
            <a:extLst>
              <a:ext uri="{FF2B5EF4-FFF2-40B4-BE49-F238E27FC236}">
                <a16:creationId xmlns:a16="http://schemas.microsoft.com/office/drawing/2014/main" id="{05CE713F-0B0A-45F8-B9DE-8067D105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3429000"/>
            <a:ext cx="76342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去年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笔记本所占市场份额是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，今年增长的市场份额是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9.8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，求今年所占份额？</a:t>
            </a:r>
            <a:endParaRPr lang="en-GB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一、基本运算符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173038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运算符是通过一定的运算规则操作一个或多个操作数，并生成结果的特定符号；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173038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运算符和操作数的有效组合称为表达式；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173038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提供了一系列丰富的运算符，包括：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</a:p>
          <a:p>
            <a:pPr marL="358775" algn="just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、！</a:t>
            </a:r>
          </a:p>
          <a:p>
            <a:pPr marL="358775"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     ？：</a:t>
            </a:r>
          </a:p>
          <a:p>
            <a:pPr marL="358775" algn="just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、*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/=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%=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9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二、运算符的优先级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0378AD-8C4D-4667-AB50-3DEDDF7B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2681"/>
            <a:ext cx="8401051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173038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很多情况下，一个表达式由多个运算符组成，优先级决定运算符的计算顺序</a:t>
            </a:r>
          </a:p>
        </p:txBody>
      </p:sp>
      <p:graphicFrame>
        <p:nvGraphicFramePr>
          <p:cNvPr id="10" name="Group 69">
            <a:extLst>
              <a:ext uri="{FF2B5EF4-FFF2-40B4-BE49-F238E27FC236}">
                <a16:creationId xmlns:a16="http://schemas.microsoft.com/office/drawing/2014/main" id="{A0F3AB8F-2F11-4599-B757-F5CDF8600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8646"/>
              </p:ext>
            </p:extLst>
          </p:nvPr>
        </p:nvGraphicFramePr>
        <p:xfrm>
          <a:off x="647027" y="3068960"/>
          <a:ext cx="8208962" cy="3566710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    算    符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括号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: ()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Wingdings" panose="05000000000000000000" pitchFamily="2" charset="2"/>
                        </a:rPr>
                        <a:t>[]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（前置）、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（前置）、！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算术运算符：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(&gt;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(==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(&amp;)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(|)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(&amp;&amp;)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(||)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: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赋值运算符：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、*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16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A967CCC-72FA-4495-B4C7-BC17966C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7080"/>
            <a:ext cx="4176713" cy="4820151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a = 10;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b = 20;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if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(++a == 12 &amp; ++b == 22)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……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(a);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(b);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这里使用的是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&amp;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试分析最后的输出结果*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8099381-D9E4-416A-BC43-B3015B742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17080"/>
            <a:ext cx="4321175" cy="4820151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a = 10;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b = 20;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if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(++a == 12 &amp;&amp; ++b == 22)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……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(a);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(b);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这里使用的是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&amp;&amp;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试分析最后的输出结果*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E03AD66-913B-493A-BEA0-9EECF373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582492"/>
            <a:ext cx="647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BBDAD66D-0C43-4A07-B75D-4A078DF5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41267"/>
            <a:ext cx="647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D2492DCD-4AED-45D3-B9BF-4B73FF42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582492"/>
            <a:ext cx="647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454A1371-BE88-4637-ADC1-0EE80A1D2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941267"/>
            <a:ext cx="647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633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A967CCC-72FA-4495-B4C7-BC17966C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17080"/>
            <a:ext cx="4176713" cy="4820151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a = 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b = 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if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(a++ == 1 | ++b == 1)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a = 7;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(a);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(b);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这里使用的是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|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试分析最后的输出结果*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78099381-D9E4-416A-BC43-B3015B742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17080"/>
            <a:ext cx="4321175" cy="4820151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a = 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b = 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if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(a++ == 1 || ++b == 1)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a = 7;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(a);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(b);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/*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这里使用的是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||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试分析最后的输出结果*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/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E03AD66-913B-493A-BEA0-9EECF373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582492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BBDAD66D-0C43-4A07-B75D-4A078DF5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941267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D2492DCD-4AED-45D3-B9BF-4B73FF42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582492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454A1371-BE88-4637-ADC1-0EE80A1D2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941267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249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A967CCC-72FA-4495-B4C7-BC17966C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35" y="3721417"/>
            <a:ext cx="7344866" cy="2227863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int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= 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*= 0.1;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); 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6E03AD66-913B-493A-BEA0-9EECF373C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4702274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BBDAD66D-0C43-4A07-B75D-4A078DF5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349081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E5DF05-A285-4AA3-B707-E19C7060DC6E}"/>
              </a:ext>
            </a:extLst>
          </p:cNvPr>
          <p:cNvSpPr txBox="1"/>
          <p:nvPr/>
        </p:nvSpPr>
        <p:spPr>
          <a:xfrm>
            <a:off x="827584" y="1863878"/>
            <a:ext cx="7344866" cy="147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short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s = 3;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s = s+2;  //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①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s += 2;   //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②</a:t>
            </a: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4666434A-61F3-4E91-A68F-EF61AC5A716A}"/>
              </a:ext>
            </a:extLst>
          </p:cNvPr>
          <p:cNvSpPr/>
          <p:nvPr/>
        </p:nvSpPr>
        <p:spPr>
          <a:xfrm>
            <a:off x="4887709" y="485829"/>
            <a:ext cx="2880320" cy="1205082"/>
          </a:xfrm>
          <a:prstGeom prst="cloudCallout">
            <a:avLst>
              <a:gd name="adj1" fmla="val -60640"/>
              <a:gd name="adj2" fmla="val 1107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语句①和②有什么区别吗？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E9024032-D16A-4DE8-B84F-82A45E6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562" y="3189005"/>
            <a:ext cx="4068000" cy="648000"/>
          </a:xfrm>
          <a:prstGeom prst="wedgeRoundRectCallout">
            <a:avLst>
              <a:gd name="adj1" fmla="val -68330"/>
              <a:gd name="adj2" fmla="val -853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②不会改变变量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本身的数据类型！</a:t>
            </a:r>
          </a:p>
        </p:txBody>
      </p:sp>
    </p:spTree>
    <p:extLst>
      <p:ext uri="{BB962C8B-B14F-4D97-AF65-F5344CB8AC3E}">
        <p14:creationId xmlns:p14="http://schemas.microsoft.com/office/powerpoint/2010/main" val="19711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8" grpId="0" animBg="1"/>
      <p:bldP spid="3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A967CCC-72FA-4495-B4C7-BC17966C0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35" y="4689320"/>
            <a:ext cx="7344866" cy="16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int n = 10;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n += (n++) + (++n);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System.out.println(n);</a:t>
            </a: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BBDAD66D-0C43-4A07-B75D-4A078DF5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615023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E5DF05-A285-4AA3-B707-E19C7060DC6E}"/>
              </a:ext>
            </a:extLst>
          </p:cNvPr>
          <p:cNvSpPr txBox="1"/>
          <p:nvPr/>
        </p:nvSpPr>
        <p:spPr>
          <a:xfrm>
            <a:off x="827584" y="2000116"/>
            <a:ext cx="7344866" cy="226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m = 2;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n = 3;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n *= m++;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("m=" + m);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("n=" + n);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4666434A-61F3-4E91-A68F-EF61AC5A716A}"/>
              </a:ext>
            </a:extLst>
          </p:cNvPr>
          <p:cNvSpPr/>
          <p:nvPr/>
        </p:nvSpPr>
        <p:spPr>
          <a:xfrm>
            <a:off x="5471914" y="548680"/>
            <a:ext cx="3068667" cy="1205082"/>
          </a:xfrm>
          <a:prstGeom prst="cloudCallout">
            <a:avLst>
              <a:gd name="adj1" fmla="val -32475"/>
              <a:gd name="adj2" fmla="val 878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以下两段代码的运行结果是什么？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81EA8A40-AA80-4A14-A6AB-B2DD1448B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382452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8D949710-22A8-4EAF-A2DB-A5C3F061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741173"/>
            <a:ext cx="647700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90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8" grpId="0" animBg="1"/>
      <p:bldP spid="3" grpId="0" animBg="1"/>
      <p:bldP spid="17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补充：运算符的结合性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BD1A1B-3AD8-4A6C-9C25-46840A125FAB}"/>
              </a:ext>
            </a:extLst>
          </p:cNvPr>
          <p:cNvSpPr txBox="1"/>
          <p:nvPr/>
        </p:nvSpPr>
        <p:spPr>
          <a:xfrm>
            <a:off x="683568" y="1844824"/>
            <a:ext cx="8064896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语言中除了单目运算符、赋值运算符和三目运算符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是从右向左结合之外，其他运算符均是从左向右结合。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当有多中运算符参与运算时，先考虑优先级，只有在优先级相同时，再来根据结合性决定运算顺序。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BA74DFD-9616-454C-8955-E517E2EF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33" y="4371769"/>
            <a:ext cx="7344866" cy="16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a = b = 5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 result = a ? b : c ? d : e;</a:t>
            </a: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424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变量的声明与使用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中的基本运算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流程控制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补充：运算符的结合性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BA74DFD-9616-454C-8955-E517E2EF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77" y="2060848"/>
            <a:ext cx="3861167" cy="1721208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a = 3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a += a *= a;</a:t>
            </a: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992D046-A87C-434D-B922-9AFB0023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1" y="4221088"/>
            <a:ext cx="3861168" cy="1728192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m = 5, n = 6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x = m+++n;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y = --m+n;</a:t>
            </a:r>
            <a:endParaRPr lang="en-US" altLang="zh-CN" sz="2000" b="1" dirty="0"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C213300-6FFB-43A2-B362-D304C0429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7" y="4221088"/>
            <a:ext cx="4536165" cy="1728192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x = 2, y = 4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pt-BR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boolean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m = ++ x &gt; y --;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B57F7A57-BC31-4C77-A301-489E8053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7" y="2060849"/>
            <a:ext cx="4572124" cy="1721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</a:t>
            </a:r>
            <a:r>
              <a:rPr lang="en-US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x = 9, y = 11, k</a:t>
            </a: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pt-BR" altLang="zh-CN" sz="2000" b="1" dirty="0">
                <a:latin typeface="Courier New" panose="02070309020205020404" pitchFamily="49" charset="0"/>
                <a:ea typeface="楷体_GB2312" panose="02010609030101010101" pitchFamily="49" charset="-122"/>
              </a:rPr>
              <a:t>  k = x != y ? x+y : x-y;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E40B17-F37B-43C4-B104-31B23B942D62}"/>
              </a:ext>
            </a:extLst>
          </p:cNvPr>
          <p:cNvSpPr txBox="1"/>
          <p:nvPr/>
        </p:nvSpPr>
        <p:spPr>
          <a:xfrm>
            <a:off x="3059832" y="302889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12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18D329-9C9E-4B25-8FC3-772D93D5B7B8}"/>
              </a:ext>
            </a:extLst>
          </p:cNvPr>
          <p:cNvSpPr txBox="1"/>
          <p:nvPr/>
        </p:nvSpPr>
        <p:spPr>
          <a:xfrm>
            <a:off x="8279904" y="302889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20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E0DE83-E4A6-46CA-8C6E-5FF52E0CF656}"/>
              </a:ext>
            </a:extLst>
          </p:cNvPr>
          <p:cNvSpPr txBox="1"/>
          <p:nvPr/>
        </p:nvSpPr>
        <p:spPr>
          <a:xfrm>
            <a:off x="3001297" y="493286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3DA2E0-1BD2-49F6-8303-85C409450C3D}"/>
              </a:ext>
            </a:extLst>
          </p:cNvPr>
          <p:cNvSpPr txBox="1"/>
          <p:nvPr/>
        </p:nvSpPr>
        <p:spPr>
          <a:xfrm>
            <a:off x="3001297" y="553384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84C6BA-68FE-4B6F-90DF-B1DA02E64F95}"/>
              </a:ext>
            </a:extLst>
          </p:cNvPr>
          <p:cNvSpPr txBox="1"/>
          <p:nvPr/>
        </p:nvSpPr>
        <p:spPr>
          <a:xfrm>
            <a:off x="7928363" y="4802646"/>
            <a:ext cx="99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false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  <p:bldP spid="12" grpId="0" animBg="1"/>
      <p:bldP spid="13" grpId="0" animBg="1"/>
      <p:bldP spid="2" grpId="0"/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E5DF05-A285-4AA3-B707-E19C7060DC6E}"/>
              </a:ext>
            </a:extLst>
          </p:cNvPr>
          <p:cNvSpPr txBox="1"/>
          <p:nvPr/>
        </p:nvSpPr>
        <p:spPr>
          <a:xfrm>
            <a:off x="575618" y="3193666"/>
            <a:ext cx="8172846" cy="3031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public class Operator {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public static void main(String[]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)  {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int i1 = (int)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Math.random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() * 100;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int i2 = (int)(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Math.random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() * 50) + 50;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(“0-100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之间的随机数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:" + i1);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(“50-100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之间的随机数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:" + i2);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}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}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pic>
        <p:nvPicPr>
          <p:cNvPr id="2" name="Picture 14" descr="问题">
            <a:extLst>
              <a:ext uri="{FF2B5EF4-FFF2-40B4-BE49-F238E27FC236}">
                <a16:creationId xmlns:a16="http://schemas.microsoft.com/office/drawing/2014/main" id="{96E36C55-AF03-4422-9C2A-C14EA41E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8CCC782F-A415-439D-966E-335B9E12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90204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试通过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Math.random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函数，分别得到一个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之间的整型随机数和一个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之间的整型随机数。</a:t>
            </a:r>
          </a:p>
        </p:txBody>
      </p:sp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97E0C8E6-35F9-4A27-B25B-1A0590499E60}"/>
              </a:ext>
            </a:extLst>
          </p:cNvPr>
          <p:cNvSpPr/>
          <p:nvPr/>
        </p:nvSpPr>
        <p:spPr>
          <a:xfrm>
            <a:off x="6379883" y="2250332"/>
            <a:ext cx="2484790" cy="990871"/>
          </a:xfrm>
          <a:prstGeom prst="cloudCallout">
            <a:avLst>
              <a:gd name="adj1" fmla="val -31543"/>
              <a:gd name="adj2" fmla="val 738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结果正确吗？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EAEFD5-06D8-4357-B075-EF73E4B4E51D}"/>
              </a:ext>
            </a:extLst>
          </p:cNvPr>
          <p:cNvSpPr/>
          <p:nvPr/>
        </p:nvSpPr>
        <p:spPr>
          <a:xfrm>
            <a:off x="1691680" y="4005064"/>
            <a:ext cx="5472608" cy="362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E5DF05-A285-4AA3-B707-E19C7060DC6E}"/>
              </a:ext>
            </a:extLst>
          </p:cNvPr>
          <p:cNvSpPr txBox="1"/>
          <p:nvPr/>
        </p:nvSpPr>
        <p:spPr>
          <a:xfrm>
            <a:off x="575618" y="3193666"/>
            <a:ext cx="8172846" cy="3031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public class Operator {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public static void main(String[]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)  {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 i1 = (int)(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Math.random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() * 100);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int i2 = (int)(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Math.random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() * 50) + 50;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(“0-100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之间的随机数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:" + i1);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</a:t>
            </a:r>
            <a:r>
              <a:rPr lang="en-US" altLang="zh-CN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(“50-100</a:t>
            </a:r>
            <a:r>
              <a:rPr lang="zh-CN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之间的随机数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:" + i2); 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}</a:t>
            </a: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}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楷体_GB2312" panose="02010609030101010101" pitchFamily="49" charset="-122"/>
            </a:endParaRPr>
          </a:p>
        </p:txBody>
      </p:sp>
      <p:pic>
        <p:nvPicPr>
          <p:cNvPr id="2" name="Picture 14" descr="问题">
            <a:extLst>
              <a:ext uri="{FF2B5EF4-FFF2-40B4-BE49-F238E27FC236}">
                <a16:creationId xmlns:a16="http://schemas.microsoft.com/office/drawing/2014/main" id="{96E36C55-AF03-4422-9C2A-C14EA41E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8CCC782F-A415-439D-966E-335B9E12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90204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试通过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Math.Random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函数，分别得到一个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之间的整型随机数和一个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之间的整型随机数。</a:t>
            </a:r>
          </a:p>
        </p:txBody>
      </p:sp>
    </p:spTree>
    <p:extLst>
      <p:ext uri="{BB962C8B-B14F-4D97-AF65-F5344CB8AC3E}">
        <p14:creationId xmlns:p14="http://schemas.microsoft.com/office/powerpoint/2010/main" val="215959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运算符与表达式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347B330F-59DD-4541-B3A9-DC7157D0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三、示例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BDDA73-A5BD-47AE-B74D-C535EEF282F4}"/>
              </a:ext>
            </a:extLst>
          </p:cNvPr>
          <p:cNvSpPr/>
          <p:nvPr/>
        </p:nvSpPr>
        <p:spPr>
          <a:xfrm>
            <a:off x="1331640" y="1844824"/>
            <a:ext cx="4081567" cy="1422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需求说明：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结算时打印购物小票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计算此次购物获得的会员积分</a:t>
            </a:r>
          </a:p>
        </p:txBody>
      </p:sp>
      <p:pic>
        <p:nvPicPr>
          <p:cNvPr id="18" name="Picture 7" descr="练习">
            <a:extLst>
              <a:ext uri="{FF2B5EF4-FFF2-40B4-BE49-F238E27FC236}">
                <a16:creationId xmlns:a16="http://schemas.microsoft.com/office/drawing/2014/main" id="{550D6B01-984E-4780-A5D0-CDE28F01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4400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2-9">
            <a:extLst>
              <a:ext uri="{FF2B5EF4-FFF2-40B4-BE49-F238E27FC236}">
                <a16:creationId xmlns:a16="http://schemas.microsoft.com/office/drawing/2014/main" id="{ACC32285-1119-4893-9F5D-B381D272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3438871"/>
            <a:ext cx="5616624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30CD0A3-0A51-49E6-9D32-9235CF80AF5E}"/>
              </a:ext>
            </a:extLst>
          </p:cNvPr>
          <p:cNvSpPr/>
          <p:nvPr/>
        </p:nvSpPr>
        <p:spPr>
          <a:xfrm>
            <a:off x="611560" y="1290240"/>
            <a:ext cx="8280920" cy="5023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一般情况下，程序是从上往下依次顺序执行的；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当需要改变程序执行的流程时，就需要使用流程控制语句；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流程控制语句包括：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判断语句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跳转语句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控制结构包括：</a:t>
            </a: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选择（分支）结构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</p:spTree>
    <p:extLst>
      <p:ext uri="{BB962C8B-B14F-4D97-AF65-F5344CB8AC3E}">
        <p14:creationId xmlns:p14="http://schemas.microsoft.com/office/powerpoint/2010/main" val="27869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5AED35-6FD8-4DBD-BA0D-E24E4B348062}"/>
              </a:ext>
            </a:extLst>
          </p:cNvPr>
          <p:cNvSpPr/>
          <p:nvPr/>
        </p:nvSpPr>
        <p:spPr>
          <a:xfrm>
            <a:off x="1259632" y="3153742"/>
            <a:ext cx="331236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条件表达式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  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A;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zh-CN" altLang="en-US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556E46-D838-435C-931A-96B1B9AD6B65}"/>
              </a:ext>
            </a:extLst>
          </p:cNvPr>
          <p:cNvSpPr/>
          <p:nvPr/>
        </p:nvSpPr>
        <p:spPr>
          <a:xfrm>
            <a:off x="1259632" y="4904000"/>
            <a:ext cx="3312368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条件表达式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1) {  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A;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 else {  </a:t>
            </a:r>
          </a:p>
          <a:p>
            <a:pPr indent="0">
              <a:buNone/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   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B;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zh-CN" altLang="en-US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CBDBFC-52BF-4685-943D-2009E5F4674C}"/>
              </a:ext>
            </a:extLst>
          </p:cNvPr>
          <p:cNvSpPr/>
          <p:nvPr/>
        </p:nvSpPr>
        <p:spPr>
          <a:xfrm>
            <a:off x="5276523" y="3153742"/>
            <a:ext cx="3651577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条件表达式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1) { 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1;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 else if (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条件表达式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2) {  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2;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}…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多个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else if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else { 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代码块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n;</a:t>
            </a:r>
          </a:p>
          <a:p>
            <a:pPr indent="0"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  <a:endParaRPr lang="zh-CN" altLang="en-US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DA94B8-3E94-45AE-A2F4-A2D7FCFED8F2}"/>
              </a:ext>
            </a:extLst>
          </p:cNvPr>
          <p:cNvSpPr txBox="1"/>
          <p:nvPr/>
        </p:nvSpPr>
        <p:spPr>
          <a:xfrm>
            <a:off x="1240708" y="2668270"/>
            <a:ext cx="17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86880B-E427-4B50-86FC-4D2C28C43923}"/>
              </a:ext>
            </a:extLst>
          </p:cNvPr>
          <p:cNvSpPr txBox="1"/>
          <p:nvPr/>
        </p:nvSpPr>
        <p:spPr>
          <a:xfrm>
            <a:off x="1259632" y="4437112"/>
            <a:ext cx="17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F25326-820D-4AE8-86CA-A54FA64E05EF}"/>
              </a:ext>
            </a:extLst>
          </p:cNvPr>
          <p:cNvSpPr txBox="1"/>
          <p:nvPr/>
        </p:nvSpPr>
        <p:spPr>
          <a:xfrm>
            <a:off x="5276523" y="2668270"/>
            <a:ext cx="289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- else if - else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6F16D0-AD28-4469-881B-4F4B6973670B}"/>
              </a:ext>
            </a:extLst>
          </p:cNvPr>
          <p:cNvSpPr txBox="1"/>
          <p:nvPr/>
        </p:nvSpPr>
        <p:spPr>
          <a:xfrm>
            <a:off x="5276523" y="5745961"/>
            <a:ext cx="175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嵌套结构</a:t>
            </a:r>
          </a:p>
        </p:txBody>
      </p:sp>
    </p:spTree>
    <p:extLst>
      <p:ext uri="{BB962C8B-B14F-4D97-AF65-F5344CB8AC3E}">
        <p14:creationId xmlns:p14="http://schemas.microsoft.com/office/powerpoint/2010/main" val="144212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roup 7">
            <a:extLst>
              <a:ext uri="{FF2B5EF4-FFF2-40B4-BE49-F238E27FC236}">
                <a16:creationId xmlns:a16="http://schemas.microsoft.com/office/drawing/2014/main" id="{D8AD479E-926E-4904-972F-D946B5F49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83638"/>
              </p:ext>
            </p:extLst>
          </p:nvPr>
        </p:nvGraphicFramePr>
        <p:xfrm>
          <a:off x="879475" y="3702324"/>
          <a:ext cx="7632700" cy="2967036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表达式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说   明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&amp;&amp;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 &amp;&amp;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仅仅两个条件同时为真，结果为真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||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 ||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只要两个条件有一个为真，结果为真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条件为真时，结果为假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条件为假时，结果为真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A2C988A-76DE-46CE-95EF-E4B6AC93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717229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ts val="3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成绩大于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分，而且英语成绩大于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分，老师奖励他；或者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成绩等于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分，英语成绩大于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分，老师也可以奖励他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441909A9-2D7C-4D41-B297-A1F41CF33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50024"/>
            <a:ext cx="518477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分析：怎样把多个条件连接起来？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29886E1C-EF58-475A-813C-80262D337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5104"/>
            <a:ext cx="5184775" cy="6492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使用</a:t>
            </a:r>
            <a:r>
              <a:rPr lang="zh-CN" altLang="en-US" b="1">
                <a:solidFill>
                  <a:srgbClr val="0000FF"/>
                </a:solidFill>
              </a:rPr>
              <a:t>逻辑运算符</a:t>
            </a:r>
          </a:p>
        </p:txBody>
      </p:sp>
      <p:pic>
        <p:nvPicPr>
          <p:cNvPr id="24" name="Picture 6" descr="问题">
            <a:extLst>
              <a:ext uri="{FF2B5EF4-FFF2-40B4-BE49-F238E27FC236}">
                <a16:creationId xmlns:a16="http://schemas.microsoft.com/office/drawing/2014/main" id="{F61F9A3C-4A91-4E30-B1F1-F8192EAB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785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5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26C4F50-1776-406C-AADB-3ACB1B184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19513"/>
            <a:ext cx="77755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FontTx/>
              <a:buBlip>
                <a:blip r:embed="rId3"/>
              </a:buBlip>
            </a:pPr>
            <a:endParaRPr lang="zh-CN" altLang="en-GB" sz="2000" b="1">
              <a:cs typeface="Times New Roman" panose="02020603050405020304" pitchFamily="18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C6E690D0-09A4-425D-9FC2-9F83F4E6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77768"/>
            <a:ext cx="794226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当运算符比较多，无法确定运算符执行顺序时，可以使用小括号控制一下顺序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A7F2BFD-DFAA-4032-ADDA-1BE2C474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862164"/>
            <a:ext cx="8229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85825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GB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运算符的优先级</a:t>
            </a: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最高的优先级：小括号，即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最低的优先级：赋值运算符，即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优先级顺序：！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&gt;&amp;&amp;&gt;||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8DD45DC-BB68-4430-BBDC-932E4308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10309"/>
            <a:ext cx="7056438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GB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运算符的实现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B45269-7BF1-4B0D-BABC-14F156E3A9A2}"/>
              </a:ext>
            </a:extLst>
          </p:cNvPr>
          <p:cNvSpPr txBox="1"/>
          <p:nvPr/>
        </p:nvSpPr>
        <p:spPr>
          <a:xfrm>
            <a:off x="1224448" y="3169801"/>
            <a:ext cx="738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score1 &gt; 98 &amp;&amp; score2 &gt;80 || score1 == 100 &amp;&amp; score2 &gt; 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90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AutoShape 5">
            <a:extLst>
              <a:ext uri="{FF2B5EF4-FFF2-40B4-BE49-F238E27FC236}">
                <a16:creationId xmlns:a16="http://schemas.microsoft.com/office/drawing/2014/main" id="{31A0CCB6-4D8D-415D-9A7C-6F4D8BB1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73300"/>
            <a:ext cx="7766050" cy="3484721"/>
          </a:xfrm>
          <a:prstGeom prst="roundRect">
            <a:avLst>
              <a:gd name="adj" fmla="val 8495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GetPrize2 {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int score1 = 100;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张三的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Java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成绩</a:t>
            </a:r>
          </a:p>
          <a:p>
            <a:pPr eaLnBrk="1" hangingPunct="1">
              <a:spcBef>
                <a:spcPts val="400"/>
              </a:spcBef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int score2 = 72;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张三的音乐成绩</a:t>
            </a:r>
          </a:p>
          <a:p>
            <a:pPr eaLnBrk="1" hangingPunct="1">
              <a:spcBef>
                <a:spcPts val="400"/>
              </a:spcBef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 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score1 &gt;98 &amp;&amp; score2 &gt; 80 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)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|| 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score1 == 100 &amp;&amp; score2 &gt; 70 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)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){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老师说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不错，奖励一个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MP4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spcBef>
                <a:spcPts val="4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1D6FE137-4A2D-44B7-BDA9-E1678110F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713569"/>
            <a:ext cx="6480200" cy="1272994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pic>
        <p:nvPicPr>
          <p:cNvPr id="22" name="Picture 7" descr="示例">
            <a:extLst>
              <a:ext uri="{FF2B5EF4-FFF2-40B4-BE49-F238E27FC236}">
                <a16:creationId xmlns:a16="http://schemas.microsoft.com/office/drawing/2014/main" id="{FF21A763-CC6C-49DD-B43B-62A0D553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8272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 descr="3-4">
            <a:extLst>
              <a:ext uri="{FF2B5EF4-FFF2-40B4-BE49-F238E27FC236}">
                <a16:creationId xmlns:a16="http://schemas.microsoft.com/office/drawing/2014/main" id="{784084A9-4646-469E-8CED-BCE64D59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48666"/>
            <a:ext cx="4427537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9">
            <a:extLst>
              <a:ext uri="{FF2B5EF4-FFF2-40B4-BE49-F238E27FC236}">
                <a16:creationId xmlns:a16="http://schemas.microsoft.com/office/drawing/2014/main" id="{E0AEE4E5-AE88-484C-AE4E-763AFA081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256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使用复杂条件下的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选择结构解决问题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12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70FB0F43-102E-4D0B-9DC4-6A9E617C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637359"/>
            <a:ext cx="7632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如果张三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考试成绩大于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分，老师就奖励他一个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，否则老师就罚他进行编码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9D0159F1-7A91-48CB-B31B-330C6F5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72743"/>
            <a:ext cx="442118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使用两个基本</a:t>
            </a:r>
            <a:r>
              <a:rPr lang="en-US" altLang="zh-CN" b="1"/>
              <a:t>if</a:t>
            </a:r>
            <a:r>
              <a:rPr lang="zh-CN" altLang="en-US" b="1"/>
              <a:t>选择结构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3C381869-7522-44F2-B157-E9EBCA8B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149005"/>
            <a:ext cx="5327650" cy="612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使用</a:t>
            </a:r>
            <a:r>
              <a:rPr lang="en-US" altLang="zh-CN" b="1">
                <a:solidFill>
                  <a:srgbClr val="0000FF"/>
                </a:solidFill>
              </a:rPr>
              <a:t>if-else</a:t>
            </a:r>
            <a:r>
              <a:rPr lang="zh-CN" altLang="en-US" b="1">
                <a:solidFill>
                  <a:srgbClr val="0000FF"/>
                </a:solidFill>
              </a:rPr>
              <a:t>选择结构</a:t>
            </a:r>
            <a:r>
              <a:rPr lang="zh-CN" altLang="en-US" b="1"/>
              <a:t>实现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65BB566-A128-45D6-B384-5DBF90EA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869160"/>
            <a:ext cx="7432675" cy="19409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(score &gt; 98) {</a:t>
            </a:r>
          </a:p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老师说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不错，奖励一个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MP4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(score &lt;= 98) {</a:t>
            </a:r>
          </a:p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老师说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惩罚进行编码！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/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66E3059-D738-4239-9268-69235CC23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20443"/>
            <a:ext cx="430212" cy="574675"/>
          </a:xfrm>
          <a:prstGeom prst="downArrow">
            <a:avLst>
              <a:gd name="adj1" fmla="val 50000"/>
              <a:gd name="adj2" fmla="val 33395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5" name="Picture 10" descr="问题">
            <a:extLst>
              <a:ext uri="{FF2B5EF4-FFF2-40B4-BE49-F238E27FC236}">
                <a16:creationId xmlns:a16="http://schemas.microsoft.com/office/drawing/2014/main" id="{073DE995-3D66-4028-870C-9932EF3D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896"/>
            <a:ext cx="10810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1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18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988840"/>
            <a:ext cx="8640960" cy="1288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计算机使用内存来记忆计算时所使用的数据；</a:t>
            </a: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内存如何存储数据？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一、什么是变量</a:t>
            </a:r>
          </a:p>
        </p:txBody>
      </p:sp>
      <p:pic>
        <p:nvPicPr>
          <p:cNvPr id="16" name="Picture 3" descr="20060426-0000000103">
            <a:extLst>
              <a:ext uri="{FF2B5EF4-FFF2-40B4-BE49-F238E27FC236}">
                <a16:creationId xmlns:a16="http://schemas.microsoft.com/office/drawing/2014/main" id="{36975201-2B51-4C06-AB9B-4755030EF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530575"/>
            <a:ext cx="22637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4">
            <a:extLst>
              <a:ext uri="{FF2B5EF4-FFF2-40B4-BE49-F238E27FC236}">
                <a16:creationId xmlns:a16="http://schemas.microsoft.com/office/drawing/2014/main" id="{16713FBA-C384-49FE-81BC-FC8D6311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106838"/>
            <a:ext cx="4895850" cy="1008062"/>
          </a:xfrm>
          <a:prstGeom prst="wedgeRoundRectCallout">
            <a:avLst>
              <a:gd name="adj1" fmla="val -61412"/>
              <a:gd name="adj2" fmla="val 5409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/>
              <a:t>1</a:t>
            </a:r>
            <a:r>
              <a:rPr lang="zh-CN" altLang="en-US" b="1"/>
              <a:t>、开房间（单人间、双人间、总统套间）     </a:t>
            </a:r>
          </a:p>
          <a:p>
            <a:pPr eaLnBrk="0" hangingPunct="0"/>
            <a:r>
              <a:rPr lang="en-US" altLang="zh-CN" b="1"/>
              <a:t>2</a:t>
            </a:r>
            <a:r>
              <a:rPr lang="zh-CN" altLang="en-US" b="1"/>
              <a:t>、入住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B3ACFF-8400-4E0E-B9D8-72D537EDFC12}"/>
              </a:ext>
            </a:extLst>
          </p:cNvPr>
          <p:cNvSpPr/>
          <p:nvPr/>
        </p:nvSpPr>
        <p:spPr>
          <a:xfrm>
            <a:off x="251520" y="548199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内存像旅馆</a:t>
            </a:r>
          </a:p>
          <a:p>
            <a:pPr lvl="1" eaLnBrk="1" hangingPunct="1"/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数据各式各样，需根据数据的需求（即类型）为它申请合适的空间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2">
            <a:extLst>
              <a:ext uri="{FF2B5EF4-FFF2-40B4-BE49-F238E27FC236}">
                <a16:creationId xmlns:a16="http://schemas.microsoft.com/office/drawing/2014/main" id="{A929558A-69CE-4BDA-8E82-4453D2D5B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402647"/>
              </p:ext>
            </p:extLst>
          </p:nvPr>
        </p:nvGraphicFramePr>
        <p:xfrm>
          <a:off x="2700338" y="3012950"/>
          <a:ext cx="3743325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743192" imgH="3503537" progId="Word.Picture.8">
                  <p:embed/>
                </p:oleObj>
              </mc:Choice>
              <mc:Fallback>
                <p:oleObj name="图片" r:id="rId3" imgW="3743192" imgH="3503537" progId="Word.Picture.8">
                  <p:embed/>
                  <p:pic>
                    <p:nvPicPr>
                      <p:cNvPr id="18435" name="Object 12">
                        <a:extLst>
                          <a:ext uri="{FF2B5EF4-FFF2-40B4-BE49-F238E27FC236}">
                            <a16:creationId xmlns:a16="http://schemas.microsoft.com/office/drawing/2014/main" id="{699185FD-B619-408A-9DA2-4094F251FAF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012950"/>
                        <a:ext cx="3743325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>
            <a:extLst>
              <a:ext uri="{FF2B5EF4-FFF2-40B4-BE49-F238E27FC236}">
                <a16:creationId xmlns:a16="http://schemas.microsoft.com/office/drawing/2014/main" id="{829F4F7C-4F9B-4A4A-AF74-ADE3EFC2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98600"/>
            <a:ext cx="669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fontAlgn="b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选择结构解决问题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40C5236F-88BC-46F2-95C5-5BDA3730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21040"/>
            <a:ext cx="8053387" cy="3692336"/>
          </a:xfrm>
          <a:prstGeom prst="roundRect">
            <a:avLst>
              <a:gd name="adj" fmla="val 772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SimpleIf2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int score = 91;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张三的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Java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成绩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if (score &gt; 98)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老师说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不错，奖励一个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MP4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} else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老师说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惩罚进行编码！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48D2513B-7DF6-431C-8396-9093F5A30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293096"/>
            <a:ext cx="6553150" cy="1728192"/>
          </a:xfrm>
          <a:prstGeom prst="flowChartProcess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 sz="2400"/>
          </a:p>
        </p:txBody>
      </p:sp>
      <p:pic>
        <p:nvPicPr>
          <p:cNvPr id="24" name="Picture 10" descr="示例">
            <a:extLst>
              <a:ext uri="{FF2B5EF4-FFF2-40B4-BE49-F238E27FC236}">
                <a16:creationId xmlns:a16="http://schemas.microsoft.com/office/drawing/2014/main" id="{47B916DF-AE7A-45CC-AB91-A4D9E668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2557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1" descr="3-5">
            <a:extLst>
              <a:ext uri="{FF2B5EF4-FFF2-40B4-BE49-F238E27FC236}">
                <a16:creationId xmlns:a16="http://schemas.microsoft.com/office/drawing/2014/main" id="{A7239E35-0643-4709-9BC2-2CFEB46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63" y="4942532"/>
            <a:ext cx="594042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pic>
        <p:nvPicPr>
          <p:cNvPr id="18" name="Picture 9" descr="问题">
            <a:extLst>
              <a:ext uri="{FF2B5EF4-FFF2-40B4-BE49-F238E27FC236}">
                <a16:creationId xmlns:a16="http://schemas.microsoft.com/office/drawing/2014/main" id="{FEE27998-6D6C-43BC-B1E7-925BE61A7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2400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分析1">
            <a:extLst>
              <a:ext uri="{FF2B5EF4-FFF2-40B4-BE49-F238E27FC236}">
                <a16:creationId xmlns:a16="http://schemas.microsoft.com/office/drawing/2014/main" id="{5EE9DA59-A0BC-437C-AD41-ED0A0A6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58713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1">
            <a:extLst>
              <a:ext uri="{FF2B5EF4-FFF2-40B4-BE49-F238E27FC236}">
                <a16:creationId xmlns:a16="http://schemas.microsoft.com/office/drawing/2014/main" id="{14165904-9527-4366-A80A-3F32996C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31593"/>
            <a:ext cx="72009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将成绩分成几个连续区间判断。使用单个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选择结构无法完成，使用多个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选择结构很麻烦  </a:t>
            </a: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8B4630A8-A53D-46F0-BD28-B2AAE1C7F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055323"/>
              </p:ext>
            </p:extLst>
          </p:nvPr>
        </p:nvGraphicFramePr>
        <p:xfrm>
          <a:off x="1258888" y="5595193"/>
          <a:ext cx="75247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6" imgW="5335185" imgH="1085817" progId="Word.Picture.8">
                  <p:embed/>
                </p:oleObj>
              </mc:Choice>
              <mc:Fallback>
                <p:oleObj name="图片" r:id="rId6" imgW="5335185" imgH="1085817" progId="Word.Picture.8">
                  <p:embed/>
                  <p:pic>
                    <p:nvPicPr>
                      <p:cNvPr id="591884" name="Object 12">
                        <a:extLst>
                          <a:ext uri="{FF2B5EF4-FFF2-40B4-BE49-F238E27FC236}">
                            <a16:creationId xmlns:a16="http://schemas.microsoft.com/office/drawing/2014/main" id="{69A31C54-A2D9-407D-8B0D-4824A16A6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61" r="1253" b="12280"/>
                      <a:stretch>
                        <a:fillRect/>
                      </a:stretch>
                    </p:blipFill>
                    <p:spPr bwMode="auto">
                      <a:xfrm>
                        <a:off x="1258888" y="5595193"/>
                        <a:ext cx="75247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4">
            <a:extLst>
              <a:ext uri="{FF2B5EF4-FFF2-40B4-BE49-F238E27FC236}">
                <a16:creationId xmlns:a16="http://schemas.microsoft.com/office/drawing/2014/main" id="{6D1C69E3-404B-4ADA-9979-ADF4D30B7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637706"/>
            <a:ext cx="60610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对学员的结业考试成绩评测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8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成绩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&gt;=90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：优秀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8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成绩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&gt;=80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：良好 	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8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成绩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&gt;=60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：中等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8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成绩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&lt;60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3D302E-BDC4-AC83-0319-6DB9C0C38859}"/>
              </a:ext>
            </a:extLst>
          </p:cNvPr>
          <p:cNvSpPr/>
          <p:nvPr/>
        </p:nvSpPr>
        <p:spPr>
          <a:xfrm>
            <a:off x="8620720" y="5567426"/>
            <a:ext cx="15676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2A5841C8-26DB-4D8D-930B-43F724958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1" y="3330525"/>
            <a:ext cx="7632701" cy="34914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int score = 70;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考试</a:t>
            </a: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成绩</a:t>
            </a: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if ( score &gt;= 90 ) {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zh-CN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System.out.println("优秀");</a:t>
            </a: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else if (score &gt;= 80 ) {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zh-CN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System.out.println("良好");</a:t>
            </a: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else if (score &gt;= 60 ) {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zh-CN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System.out.println("中等");</a:t>
            </a: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else {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endParaRPr lang="zh-CN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System.out.println("差");</a:t>
            </a:r>
          </a:p>
          <a:p>
            <a:pPr eaLnBrk="1" fontAlgn="b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</p:txBody>
      </p:sp>
      <p:pic>
        <p:nvPicPr>
          <p:cNvPr id="24" name="Picture 15" descr="示例">
            <a:extLst>
              <a:ext uri="{FF2B5EF4-FFF2-40B4-BE49-F238E27FC236}">
                <a16:creationId xmlns:a16="http://schemas.microsoft.com/office/drawing/2014/main" id="{8EF90840-C3AD-4309-A7F3-5A8434EF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6535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0">
            <a:extLst>
              <a:ext uri="{FF2B5EF4-FFF2-40B4-BE49-F238E27FC236}">
                <a16:creationId xmlns:a16="http://schemas.microsoft.com/office/drawing/2014/main" id="{B90B9B35-D561-4C80-BCBD-F911CF43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711400"/>
            <a:ext cx="76327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使用多重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选择结构解决问题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GB" altLang="zh-CN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B3CA5836-4F01-4C12-9E71-D5412AF25901}"/>
              </a:ext>
            </a:extLst>
          </p:cNvPr>
          <p:cNvSpPr/>
          <p:nvPr/>
        </p:nvSpPr>
        <p:spPr>
          <a:xfrm>
            <a:off x="5868144" y="1713401"/>
            <a:ext cx="2663081" cy="1139535"/>
          </a:xfrm>
          <a:prstGeom prst="cloudCallout">
            <a:avLst>
              <a:gd name="adj1" fmla="val -33003"/>
              <a:gd name="adj2" fmla="val 1244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能否随意改变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else if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的顺序？</a:t>
            </a:r>
          </a:p>
        </p:txBody>
      </p:sp>
    </p:spTree>
    <p:extLst>
      <p:ext uri="{BB962C8B-B14F-4D97-AF65-F5344CB8AC3E}">
        <p14:creationId xmlns:p14="http://schemas.microsoft.com/office/powerpoint/2010/main" val="36504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pic>
        <p:nvPicPr>
          <p:cNvPr id="18" name="Picture 4" descr="问题">
            <a:extLst>
              <a:ext uri="{FF2B5EF4-FFF2-40B4-BE49-F238E27FC236}">
                <a16:creationId xmlns:a16="http://schemas.microsoft.com/office/drawing/2014/main" id="{FA10FD56-CA0D-43C6-B2B8-FF1300584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87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 descr="分析1">
            <a:extLst>
              <a:ext uri="{FF2B5EF4-FFF2-40B4-BE49-F238E27FC236}">
                <a16:creationId xmlns:a16="http://schemas.microsoft.com/office/drawing/2014/main" id="{68F8B9A2-3553-4CFA-B2D7-44693994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9334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7">
            <a:extLst>
              <a:ext uri="{FF2B5EF4-FFF2-40B4-BE49-F238E27FC236}">
                <a16:creationId xmlns:a16="http://schemas.microsoft.com/office/drawing/2014/main" id="{8F410587-7398-44B1-B618-6E4451A4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733628"/>
            <a:ext cx="6191250" cy="6477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使用</a:t>
            </a:r>
            <a:r>
              <a:rPr lang="zh-CN" altLang="en-US" b="1">
                <a:solidFill>
                  <a:srgbClr val="0000FF"/>
                </a:solidFill>
              </a:rPr>
              <a:t>嵌套</a:t>
            </a:r>
            <a:r>
              <a:rPr lang="en-US" altLang="zh-CN" b="1">
                <a:solidFill>
                  <a:srgbClr val="0000FF"/>
                </a:solidFill>
              </a:rPr>
              <a:t>if</a:t>
            </a:r>
            <a:r>
              <a:rPr lang="zh-CN" altLang="en-US" b="1">
                <a:solidFill>
                  <a:srgbClr val="0000FF"/>
                </a:solidFill>
              </a:rPr>
              <a:t>选择结构</a:t>
            </a: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D91FCF2E-CD5B-442A-A7CA-3221B1143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004865"/>
            <a:ext cx="76327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要判断是否能够进入决赛</a:t>
            </a: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在确定进入决赛的情况下，还要判断是进入男子组，还是进入女子组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105F76BF-CFA6-4B91-BF68-C412CF34A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2853308"/>
            <a:ext cx="7164388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学校举行运动会，百米赛跑跑入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秒内的学生有资格进决赛，根据性别分别进入男子组和女子组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22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7D682C43-BEEF-408E-B0CA-9A7BAD2A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788" y="2420888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F4D9490A-D90C-40B8-8442-6561B7D4B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3068960"/>
            <a:ext cx="7558088" cy="286035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18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318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318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318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31800"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318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318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318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318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b="1" dirty="0">
                <a:cs typeface="Times New Roman" panose="02020603050405020304" pitchFamily="18" charset="0"/>
              </a:rPr>
              <a:t>		</a:t>
            </a:r>
            <a:r>
              <a:rPr lang="zh-CN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if(score&lt;=10){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zh-CN" altLang="zh-CN" dirty="0">
                <a:solidFill>
                  <a:srgbClr val="0000FF"/>
                </a:solidFill>
                <a:latin typeface="Source Code Pro"/>
                <a:ea typeface="宋体" charset="-122"/>
              </a:rPr>
              <a:t>if(gender.equals("男")){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	System.out.println("进入男子组决赛！");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zh-CN" altLang="zh-CN" dirty="0">
                <a:solidFill>
                  <a:srgbClr val="0000FF"/>
                </a:solidFill>
                <a:latin typeface="Source Code Pro"/>
                <a:ea typeface="宋体" charset="-122"/>
              </a:rPr>
              <a:t>}else if(gender.equals("女")){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	System.out.println("进入女子组决赛！");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zh-CN" altLang="zh-CN" dirty="0">
                <a:solidFill>
                  <a:srgbClr val="0000FF"/>
                </a:solidFill>
                <a:latin typeface="Source Code Pro"/>
                <a:ea typeface="宋体" charset="-122"/>
              </a:rPr>
              <a:t>}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zh-CN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	}else{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	System.out.println("淘汰！");</a:t>
            </a:r>
          </a:p>
          <a:p>
            <a:pPr eaLnBrk="1" fontAlgn="b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zh-CN" altLang="zh-CN" dirty="0">
                <a:solidFill>
                  <a:srgbClr val="FF0000"/>
                </a:solidFill>
                <a:latin typeface="Source Code Pro"/>
                <a:ea typeface="宋体" charset="-122"/>
              </a:rPr>
              <a:t>}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   </a:t>
            </a:r>
            <a:endParaRPr lang="zh-CN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7F19379B-D71E-4771-A4C9-699BB62B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2571626"/>
            <a:ext cx="71040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使用嵌套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选择结构解决问题</a:t>
            </a:r>
            <a:r>
              <a:rPr lang="en-US" altLang="zh-CN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GB" altLang="zh-CN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7" descr="示例">
            <a:extLst>
              <a:ext uri="{FF2B5EF4-FFF2-40B4-BE49-F238E27FC236}">
                <a16:creationId xmlns:a16="http://schemas.microsoft.com/office/drawing/2014/main" id="{05C96967-3E93-4CC6-891D-4EFBE3C75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49289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8">
            <a:extLst>
              <a:ext uri="{FF2B5EF4-FFF2-40B4-BE49-F238E27FC236}">
                <a16:creationId xmlns:a16="http://schemas.microsoft.com/office/drawing/2014/main" id="{818A05CA-CCCD-46BA-B3E9-E8557C9E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027624"/>
            <a:ext cx="2005013" cy="408623"/>
          </a:xfrm>
          <a:prstGeom prst="wedgeRoundRectCallout">
            <a:avLst>
              <a:gd name="adj1" fmla="val -76580"/>
              <a:gd name="adj2" fmla="val 527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外层选择结构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D2EE697-A9A8-413E-AE4F-4539A8BF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" y="4085583"/>
            <a:ext cx="2005013" cy="408623"/>
          </a:xfrm>
          <a:prstGeom prst="wedgeRoundRectCallout">
            <a:avLst>
              <a:gd name="adj1" fmla="val 62065"/>
              <a:gd name="adj2" fmla="val -1131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内层选择结构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55EA5BF3-4B9C-4B32-AD8B-A18799ADF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9240"/>
            <a:ext cx="8208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endParaRPr lang="zh-CN" altLang="en-US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14554B47-EEF1-4C10-AED4-D16F5365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949280"/>
            <a:ext cx="8064500" cy="77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为了使 </a:t>
            </a: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结构更加清晰、避免执行错误，应该把每个 </a:t>
            </a: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 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包含的代码块都用大括号括起来</a:t>
            </a: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D9D995D5-D23B-4A27-B61A-9A19E215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21040"/>
            <a:ext cx="612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b="1" dirty="0">
                <a:solidFill>
                  <a:srgbClr val="00417C"/>
                </a:solidFill>
                <a:cs typeface="Times New Roman" panose="02020603050405020304" pitchFamily="18" charset="0"/>
              </a:rPr>
              <a:t>相匹配的一对 </a:t>
            </a:r>
            <a:r>
              <a:rPr lang="en-US" altLang="zh-CN" sz="2000" b="1" dirty="0">
                <a:solidFill>
                  <a:srgbClr val="00417C"/>
                </a:solidFill>
                <a:cs typeface="Times New Roman" panose="02020603050405020304" pitchFamily="18" charset="0"/>
              </a:rPr>
              <a:t>if </a:t>
            </a:r>
            <a:r>
              <a:rPr lang="zh-CN" altLang="en-US" sz="2000" b="1" dirty="0">
                <a:solidFill>
                  <a:srgbClr val="00417C"/>
                </a:solidFill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00417C"/>
                </a:solidFill>
                <a:cs typeface="Times New Roman" panose="02020603050405020304" pitchFamily="18" charset="0"/>
              </a:rPr>
              <a:t>else </a:t>
            </a:r>
            <a:r>
              <a:rPr lang="zh-CN" altLang="en-US" sz="2000" b="1" dirty="0">
                <a:solidFill>
                  <a:srgbClr val="00417C"/>
                </a:solidFill>
                <a:cs typeface="Times New Roman" panose="02020603050405020304" pitchFamily="18" charset="0"/>
              </a:rPr>
              <a:t>应该左对齐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5FAAB9C-A9A8-427A-A9DF-FB683589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021288"/>
            <a:ext cx="69850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内层的 </a:t>
            </a: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结构相对于外层的 </a:t>
            </a:r>
            <a:r>
              <a:rPr lang="en-US" altLang="zh-CN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结构要有一定的缩进</a:t>
            </a:r>
          </a:p>
        </p:txBody>
      </p:sp>
    </p:spTree>
    <p:extLst>
      <p:ext uri="{BB962C8B-B14F-4D97-AF65-F5344CB8AC3E}">
        <p14:creationId xmlns:p14="http://schemas.microsoft.com/office/powerpoint/2010/main" val="51458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/>
      <p:bldP spid="26" grpId="0"/>
      <p:bldP spid="26" grpId="1"/>
      <p:bldP spid="30" grpId="0"/>
      <p:bldP spid="30" grpId="1"/>
      <p:bldP spid="3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switch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E1620B38-BC48-4C3D-8B8B-FF5BBE18D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2781945"/>
            <a:ext cx="6984454" cy="3710583"/>
          </a:xfrm>
          <a:prstGeom prst="roundRect">
            <a:avLst>
              <a:gd name="adj" fmla="val 846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1382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GB" altLang="zh-CN" sz="1600" b="1" dirty="0">
                <a:solidFill>
                  <a:srgbClr val="0000FF"/>
                </a:solidFill>
              </a:rPr>
              <a:t>switch </a:t>
            </a:r>
            <a:r>
              <a:rPr lang="en-GB" altLang="zh-CN" sz="1600" b="1" dirty="0"/>
              <a:t>(</a:t>
            </a:r>
            <a:r>
              <a:rPr lang="zh-CN" altLang="en-GB" sz="1600" b="1" dirty="0"/>
              <a:t>表达式</a:t>
            </a:r>
            <a:r>
              <a:rPr lang="en-GB" altLang="zh-CN" sz="1600" b="1" dirty="0"/>
              <a:t>) {</a:t>
            </a:r>
          </a:p>
          <a:p>
            <a:pPr eaLnBrk="1" hangingPunct="1"/>
            <a:endParaRPr lang="en-GB" altLang="zh-CN" sz="1600" b="1" dirty="0"/>
          </a:p>
          <a:p>
            <a:pPr eaLnBrk="1" hangingPunct="1"/>
            <a:r>
              <a:rPr lang="en-GB" altLang="zh-CN" sz="1600" b="1" dirty="0"/>
              <a:t>      </a:t>
            </a:r>
            <a:r>
              <a:rPr lang="en-GB" altLang="zh-CN" sz="1600" b="1" dirty="0">
                <a:solidFill>
                  <a:srgbClr val="0000FF"/>
                </a:solidFill>
              </a:rPr>
              <a:t>case</a:t>
            </a:r>
            <a:r>
              <a:rPr lang="en-GB" altLang="zh-CN" sz="1600" b="1" dirty="0"/>
              <a:t> </a:t>
            </a:r>
            <a:r>
              <a:rPr lang="zh-CN" altLang="en-GB" sz="1600" b="1" dirty="0"/>
              <a:t>常量 </a:t>
            </a:r>
            <a:r>
              <a:rPr lang="en-GB" altLang="zh-CN" sz="1600" b="1" dirty="0"/>
              <a:t>1:</a:t>
            </a:r>
          </a:p>
          <a:p>
            <a:pPr eaLnBrk="1" hangingPunct="1"/>
            <a:r>
              <a:rPr lang="en-GB" altLang="zh-CN" sz="1600" b="1" dirty="0"/>
              <a:t>		</a:t>
            </a:r>
            <a:r>
              <a:rPr lang="zh-CN" altLang="en-GB" sz="1600" b="1" dirty="0"/>
              <a:t>语句</a:t>
            </a:r>
            <a:r>
              <a:rPr lang="en-GB" altLang="zh-CN" sz="1600" b="1" dirty="0"/>
              <a:t>;</a:t>
            </a:r>
          </a:p>
          <a:p>
            <a:pPr eaLnBrk="1" hangingPunct="1"/>
            <a:r>
              <a:rPr lang="en-GB" altLang="zh-CN" sz="1600" b="1" dirty="0"/>
              <a:t>		</a:t>
            </a:r>
            <a:r>
              <a:rPr lang="en-GB" altLang="zh-CN" sz="1600" b="1" dirty="0">
                <a:solidFill>
                  <a:srgbClr val="0000FF"/>
                </a:solidFill>
              </a:rPr>
              <a:t>break</a:t>
            </a:r>
            <a:r>
              <a:rPr lang="en-GB" altLang="zh-CN" sz="1600" b="1" dirty="0"/>
              <a:t>;</a:t>
            </a:r>
          </a:p>
          <a:p>
            <a:pPr eaLnBrk="1" hangingPunct="1"/>
            <a:endParaRPr lang="en-GB" altLang="zh-CN" sz="1600" b="1" dirty="0"/>
          </a:p>
          <a:p>
            <a:pPr eaLnBrk="1" hangingPunct="1"/>
            <a:r>
              <a:rPr lang="en-GB" altLang="zh-CN" sz="1600" b="1" dirty="0"/>
              <a:t>      </a:t>
            </a:r>
            <a:r>
              <a:rPr lang="en-GB" altLang="zh-CN" sz="1600" b="1" dirty="0">
                <a:solidFill>
                  <a:srgbClr val="0000FF"/>
                </a:solidFill>
              </a:rPr>
              <a:t>case</a:t>
            </a:r>
            <a:r>
              <a:rPr lang="en-GB" altLang="zh-CN" sz="1600" b="1" dirty="0"/>
              <a:t> </a:t>
            </a:r>
            <a:r>
              <a:rPr lang="zh-CN" altLang="en-GB" sz="1600" b="1" dirty="0"/>
              <a:t>常量 </a:t>
            </a:r>
            <a:r>
              <a:rPr lang="en-GB" altLang="zh-CN" sz="1600" b="1" dirty="0"/>
              <a:t>2:</a:t>
            </a:r>
          </a:p>
          <a:p>
            <a:pPr eaLnBrk="1" hangingPunct="1"/>
            <a:r>
              <a:rPr lang="en-GB" altLang="zh-CN" sz="1600" b="1" dirty="0"/>
              <a:t>		</a:t>
            </a:r>
            <a:r>
              <a:rPr lang="zh-CN" altLang="en-GB" sz="1600" b="1" dirty="0"/>
              <a:t>语句</a:t>
            </a:r>
            <a:r>
              <a:rPr lang="en-GB" altLang="zh-CN" sz="1600" b="1" dirty="0"/>
              <a:t>;</a:t>
            </a:r>
          </a:p>
          <a:p>
            <a:pPr eaLnBrk="1" hangingPunct="1"/>
            <a:r>
              <a:rPr lang="en-GB" altLang="zh-CN" sz="1600" b="1" dirty="0"/>
              <a:t>		</a:t>
            </a:r>
            <a:r>
              <a:rPr lang="en-GB" altLang="zh-CN" sz="1600" b="1" dirty="0">
                <a:solidFill>
                  <a:srgbClr val="0000FF"/>
                </a:solidFill>
              </a:rPr>
              <a:t>break</a:t>
            </a:r>
            <a:r>
              <a:rPr lang="en-GB" altLang="zh-CN" sz="1600" b="1" dirty="0"/>
              <a:t>;</a:t>
            </a:r>
          </a:p>
          <a:p>
            <a:pPr eaLnBrk="1" hangingPunct="1"/>
            <a:r>
              <a:rPr lang="en-GB" altLang="zh-CN" sz="1600" b="1" dirty="0"/>
              <a:t>	…</a:t>
            </a:r>
            <a:endParaRPr lang="zh-CN" altLang="en-GB" sz="1600" b="1" dirty="0"/>
          </a:p>
          <a:p>
            <a:pPr eaLnBrk="1" hangingPunct="1"/>
            <a:r>
              <a:rPr lang="en-GB" altLang="zh-CN" sz="1600" b="1" dirty="0"/>
              <a:t>	</a:t>
            </a:r>
          </a:p>
          <a:p>
            <a:pPr eaLnBrk="1" hangingPunct="1"/>
            <a:r>
              <a:rPr lang="en-GB" altLang="zh-CN" sz="1600" b="1" dirty="0"/>
              <a:t>	</a:t>
            </a:r>
            <a:r>
              <a:rPr lang="en-GB" altLang="zh-CN" sz="1600" b="1" dirty="0">
                <a:solidFill>
                  <a:srgbClr val="0000FF"/>
                </a:solidFill>
              </a:rPr>
              <a:t>default</a:t>
            </a:r>
            <a:r>
              <a:rPr lang="en-GB" altLang="zh-CN" sz="1600" b="1" dirty="0"/>
              <a:t>:</a:t>
            </a:r>
          </a:p>
          <a:p>
            <a:pPr eaLnBrk="1" hangingPunct="1"/>
            <a:r>
              <a:rPr lang="en-GB" altLang="zh-CN" sz="1600" b="1" dirty="0"/>
              <a:t>		</a:t>
            </a:r>
            <a:r>
              <a:rPr lang="zh-CN" altLang="en-GB" sz="1600" b="1" dirty="0"/>
              <a:t>语句</a:t>
            </a:r>
            <a:r>
              <a:rPr lang="en-GB" altLang="zh-CN" sz="1600" b="1" dirty="0"/>
              <a:t>;</a:t>
            </a:r>
          </a:p>
          <a:p>
            <a:pPr eaLnBrk="1" hangingPunct="1"/>
            <a:r>
              <a:rPr lang="en-GB" altLang="zh-CN" sz="1600" b="1" dirty="0"/>
              <a:t>}</a:t>
            </a:r>
            <a:endParaRPr lang="en-US" altLang="zh-CN" sz="1600" b="1" dirty="0"/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C42CB96F-A9BC-409D-B882-51C468D8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876" y="2839096"/>
            <a:ext cx="2287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计算表达式的值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E6E6615-97D3-43CE-BC89-0F1C53A7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146" y="2851795"/>
            <a:ext cx="936625" cy="360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78D46FF7-D852-4C4A-995E-48BE2FC4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638" y="3633971"/>
            <a:ext cx="22225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如果等于常量</a:t>
            </a:r>
            <a:r>
              <a:rPr lang="en-US" altLang="zh-CN" b="1"/>
              <a:t>1</a:t>
            </a:r>
          </a:p>
        </p:txBody>
      </p:sp>
      <p:sp>
        <p:nvSpPr>
          <p:cNvPr id="33" name="AutoShape 9">
            <a:extLst>
              <a:ext uri="{FF2B5EF4-FFF2-40B4-BE49-F238E27FC236}">
                <a16:creationId xmlns:a16="http://schemas.microsoft.com/office/drawing/2014/main" id="{F9952201-DEE8-481B-8074-F0BD3C428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696" y="4541079"/>
            <a:ext cx="22225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如果等于常量</a:t>
            </a:r>
            <a:r>
              <a:rPr lang="en-US" altLang="zh-CN" b="1"/>
              <a:t>2</a:t>
            </a:r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35F42830-9AA4-43A2-8201-4F192325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747" y="5818088"/>
            <a:ext cx="28080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如果没有找到匹配的值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0B67BBB5-7ECC-427B-8F09-68424AA2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84" y="3368595"/>
            <a:ext cx="756000" cy="28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99B04B0-423E-4205-BCC4-7B0E8864E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233" y="4330379"/>
            <a:ext cx="720000" cy="324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6ACCE360-31FE-41F3-B093-B36768E3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759" y="5551957"/>
            <a:ext cx="936625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40" name="Picture 17" descr="语法">
            <a:extLst>
              <a:ext uri="{FF2B5EF4-FFF2-40B4-BE49-F238E27FC236}">
                <a16:creationId xmlns:a16="http://schemas.microsoft.com/office/drawing/2014/main" id="{A5DDA137-BAF6-4159-BEA4-FEAD921E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59144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7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8" grpId="1" animBg="1"/>
      <p:bldP spid="29" grpId="0" animBg="1"/>
      <p:bldP spid="29" grpId="1" animBg="1"/>
      <p:bldP spid="33" grpId="0" animBg="1"/>
      <p:bldP spid="33" grpId="1" animBg="1"/>
      <p:bldP spid="35" grpId="0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switch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8CB7783-D0FD-4881-814A-DAC9E9FBC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945"/>
            <a:ext cx="8424863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</a:t>
            </a:r>
          </a:p>
        </p:txBody>
      </p:sp>
      <p:pic>
        <p:nvPicPr>
          <p:cNvPr id="22" name="Picture 8" descr="问题">
            <a:extLst>
              <a:ext uri="{FF2B5EF4-FFF2-40B4-BE49-F238E27FC236}">
                <a16:creationId xmlns:a16="http://schemas.microsoft.com/office/drawing/2014/main" id="{6F4E5EE1-552E-4DE6-83C5-E032AB7C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94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0">
            <a:extLst>
              <a:ext uri="{FF2B5EF4-FFF2-40B4-BE49-F238E27FC236}">
                <a16:creationId xmlns:a16="http://schemas.microsoft.com/office/drawing/2014/main" id="{681FBA73-CA2B-48EA-A62D-B7770BBD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853159"/>
            <a:ext cx="75612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韩嫣参加计算机编程大赛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如果获得第一名，将参加麻省理工大学组织的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个月夏令营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如果获得第二名，将奖励惠普笔记本电脑一部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如果获得第三名，将奖励移动硬盘一个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否则，不给任何奖励</a:t>
            </a:r>
          </a:p>
        </p:txBody>
      </p:sp>
    </p:spTree>
    <p:extLst>
      <p:ext uri="{BB962C8B-B14F-4D97-AF65-F5344CB8AC3E}">
        <p14:creationId xmlns:p14="http://schemas.microsoft.com/office/powerpoint/2010/main" val="19421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switch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8F92015E-7F98-40B7-AFD8-9ECDD264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4354" y="2754312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1B218298-564B-4B7C-BB10-1D0FFED0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48" y="2599629"/>
            <a:ext cx="7463105" cy="4156770"/>
          </a:xfrm>
          <a:prstGeom prst="roundRect">
            <a:avLst>
              <a:gd name="adj" fmla="val 5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mingCi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1;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switch (</a:t>
            </a:r>
            <a:r>
              <a:rPr lang="en-US" altLang="zh-CN" sz="1600" b="1" dirty="0" err="1">
                <a:solidFill>
                  <a:srgbClr val="0000FF"/>
                </a:solidFill>
                <a:latin typeface="Source Code Pro"/>
                <a:ea typeface="宋体" charset="-122"/>
              </a:rPr>
              <a:t>mingCi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)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  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case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1: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参加麻省理工大学组织的1个月夏令营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break;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case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2: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奖励惠普笔记本电脑一部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break;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case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3: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奖励移动硬盘一个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break;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default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: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没有任何奖励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0"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}</a:t>
            </a:r>
          </a:p>
        </p:txBody>
      </p:sp>
      <p:pic>
        <p:nvPicPr>
          <p:cNvPr id="20" name="Picture 14" descr="示例">
            <a:extLst>
              <a:ext uri="{FF2B5EF4-FFF2-40B4-BE49-F238E27FC236}">
                <a16:creationId xmlns:a16="http://schemas.microsoft.com/office/drawing/2014/main" id="{A18C4DD5-591D-4AA4-AE36-4A0619EF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9" y="257968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2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switch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1"/>
            <a:ext cx="7488238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2ACBA1FD-E13B-4473-8641-4341D270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775528"/>
            <a:ext cx="7272337" cy="3673793"/>
          </a:xfrm>
          <a:prstGeom prst="roundRect">
            <a:avLst>
              <a:gd name="adj" fmla="val 5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55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mingCi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1;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switch 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mingCi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 case 1: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参加麻省理工大学组织的1个月夏令营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               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case 2: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奖励惠普笔记本电脑一部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                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case 3: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奖励移动硬盘一个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                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default: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没有任何奖励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0" lvl="1" eaLnBrk="1" fontAlgn="b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}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0BC259B3-3B8A-4C1C-82A9-3CA118D8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359" y="3125340"/>
            <a:ext cx="21621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输出结果是什么？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EC773419-1030-479C-8570-88807354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3636234"/>
            <a:ext cx="431800" cy="865188"/>
          </a:xfrm>
          <a:prstGeom prst="downArrow">
            <a:avLst>
              <a:gd name="adj1" fmla="val 50000"/>
              <a:gd name="adj2" fmla="val 50092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4" name="Picture 12" descr="代码改错">
            <a:extLst>
              <a:ext uri="{FF2B5EF4-FFF2-40B4-BE49-F238E27FC236}">
                <a16:creationId xmlns:a16="http://schemas.microsoft.com/office/drawing/2014/main" id="{EE2E3981-1C3D-42F3-A5AE-E3AB397FA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76065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6">
            <a:extLst>
              <a:ext uri="{FF2B5EF4-FFF2-40B4-BE49-F238E27FC236}">
                <a16:creationId xmlns:a16="http://schemas.microsoft.com/office/drawing/2014/main" id="{5C4910C3-C6A3-419E-987B-C5A33191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624" y="1879053"/>
            <a:ext cx="360000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如果需要每个</a:t>
            </a:r>
            <a:r>
              <a:rPr lang="en-GB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case</a:t>
            </a:r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执行完后跳出，</a:t>
            </a:r>
          </a:p>
          <a:p>
            <a:pPr algn="just" eaLnBrk="1" hangingPunct="1"/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在每个</a:t>
            </a:r>
            <a:r>
              <a:rPr lang="en-GB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case</a:t>
            </a:r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后不要忘记写</a:t>
            </a:r>
            <a:r>
              <a:rPr lang="en-GB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break;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6" name="Picture 13">
            <a:extLst>
              <a:ext uri="{FF2B5EF4-FFF2-40B4-BE49-F238E27FC236}">
                <a16:creationId xmlns:a16="http://schemas.microsoft.com/office/drawing/2014/main" id="{E567A776-811E-4010-BAC9-EFF515D3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32" y="4605087"/>
            <a:ext cx="37449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switch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482B9CD-AC50-43D9-936D-FB94384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71702"/>
            <a:ext cx="7488238" cy="416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         </a:t>
            </a:r>
            <a:endParaRPr lang="zh-CN" altLang="en-US" sz="3600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0B758380-1D6D-48EF-A8D3-2D219D2F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13" y="2709937"/>
            <a:ext cx="7291587" cy="4048740"/>
          </a:xfrm>
          <a:prstGeom prst="roundRect">
            <a:avLst>
              <a:gd name="adj" fmla="val 10218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String day =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星期一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";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switch (day){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case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星期一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":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星期一：青菜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break;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case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星期二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":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星期二：鱼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break;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……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default:</a:t>
            </a:r>
          </a:p>
          <a:p>
            <a:pPr marL="144000" lvl="1" eaLnBrk="1" hangingPunct="1">
              <a:spcBef>
                <a:spcPts val="8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65517AFE-7C06-48C9-AD0A-F219E492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913" y="2204864"/>
            <a:ext cx="3457575" cy="1328737"/>
          </a:xfrm>
          <a:prstGeom prst="wedgeRoundRectCallout">
            <a:avLst>
              <a:gd name="adj1" fmla="val -98362"/>
              <a:gd name="adj2" fmla="val 4924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switch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后面小括号中表达式的值必须是整型或字符型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但是从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JDK1.7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之后，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switch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也支持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类型的判断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4AD0D3A-CCF4-4FA2-9CBF-103509EF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872" y="3202716"/>
            <a:ext cx="540000" cy="288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D5D8B5A-ED13-49AA-A48F-377FA59C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0" y="3533601"/>
            <a:ext cx="828000" cy="324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B8893FC0-8C0E-4DF3-863D-A526D922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000" y="4572099"/>
            <a:ext cx="828000" cy="324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0" name="Picture 12" descr="代码改错">
            <a:extLst>
              <a:ext uri="{FF2B5EF4-FFF2-40B4-BE49-F238E27FC236}">
                <a16:creationId xmlns:a16="http://schemas.microsoft.com/office/drawing/2014/main" id="{75FA52AC-B797-403E-9DB6-B67CDDA3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2606228"/>
            <a:ext cx="10429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19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一、什么是变量</a:t>
            </a: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312E2BA9-A2E6-4CDA-B7C9-838544BB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788941"/>
            <a:ext cx="1943100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ea typeface="宋体" panose="02010600030101010101" pitchFamily="2" charset="-122"/>
              </a:rPr>
              <a:t>1000*(1+5%)</a:t>
            </a: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B3013AC3-D43A-4264-9E7C-45872B24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780878"/>
            <a:ext cx="19431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D89FD615-42CB-478E-94B7-481C69B996C9}"/>
              </a:ext>
            </a:extLst>
          </p:cNvPr>
          <p:cNvGrpSpPr>
            <a:grpSpLocks/>
          </p:cNvGrpSpPr>
          <p:nvPr/>
        </p:nvGrpSpPr>
        <p:grpSpPr bwMode="auto">
          <a:xfrm>
            <a:off x="742950" y="2780878"/>
            <a:ext cx="2873375" cy="1954213"/>
            <a:chOff x="2795" y="889"/>
            <a:chExt cx="1376" cy="1443"/>
          </a:xfrm>
        </p:grpSpPr>
        <p:sp>
          <p:nvSpPr>
            <p:cNvPr id="18" name="AutoShape 5">
              <a:extLst>
                <a:ext uri="{FF2B5EF4-FFF2-40B4-BE49-F238E27FC236}">
                  <a16:creationId xmlns:a16="http://schemas.microsoft.com/office/drawing/2014/main" id="{F6ADC94C-64AF-42D3-8B51-F2C6A6B63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1010"/>
              <a:ext cx="1376" cy="132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AutoShape 6">
              <a:extLst>
                <a:ext uri="{FF2B5EF4-FFF2-40B4-BE49-F238E27FC236}">
                  <a16:creationId xmlns:a16="http://schemas.microsoft.com/office/drawing/2014/main" id="{E8373912-2464-43F2-9721-C68CDED4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889"/>
              <a:ext cx="339" cy="27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b="1"/>
                <a:t>内 存  </a:t>
              </a:r>
              <a:endParaRPr lang="zh-CN" altLang="en-US" b="1">
                <a:cs typeface="Courier New" panose="02070309020205020404" pitchFamily="49" charset="0"/>
              </a:endParaRPr>
            </a:p>
          </p:txBody>
        </p:sp>
      </p:grpSp>
      <p:sp>
        <p:nvSpPr>
          <p:cNvPr id="20" name="Oval 7">
            <a:extLst>
              <a:ext uri="{FF2B5EF4-FFF2-40B4-BE49-F238E27FC236}">
                <a16:creationId xmlns:a16="http://schemas.microsoft.com/office/drawing/2014/main" id="{386991F8-8F54-42E5-B2E3-36E0191A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28578"/>
            <a:ext cx="863600" cy="792163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b="1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E0C8A076-D0C4-4FB6-B2D0-25BF0D6E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852316"/>
            <a:ext cx="223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1000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44966831-8B74-4094-AF7A-7070DEFF7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644478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1050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C0CCD458-E317-4811-B4DF-80965AAF14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3860378"/>
            <a:ext cx="316865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11">
            <a:extLst>
              <a:ext uri="{FF2B5EF4-FFF2-40B4-BE49-F238E27FC236}">
                <a16:creationId xmlns:a16="http://schemas.microsoft.com/office/drawing/2014/main" id="{F575C5ED-D08D-4389-8D37-C29214EB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316"/>
            <a:ext cx="2233613" cy="647700"/>
          </a:xfrm>
          <a:prstGeom prst="wedgeRoundRectCallout">
            <a:avLst>
              <a:gd name="adj1" fmla="val -83546"/>
              <a:gd name="adj2" fmla="val 5514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变量：一个数据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存储空间的表示      </a:t>
            </a:r>
          </a:p>
        </p:txBody>
      </p:sp>
      <p:sp>
        <p:nvSpPr>
          <p:cNvPr id="25" name="Oval 13">
            <a:extLst>
              <a:ext uri="{FF2B5EF4-FFF2-40B4-BE49-F238E27FC236}">
                <a16:creationId xmlns:a16="http://schemas.microsoft.com/office/drawing/2014/main" id="{50BF24EA-47D6-4603-81FF-ADCBD7CE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960272"/>
            <a:ext cx="1152525" cy="519351"/>
          </a:xfrm>
          <a:prstGeom prst="ellipse">
            <a:avLst/>
          </a:pr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/>
              <a:t>98.76</a:t>
            </a: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808EC85B-E336-451C-9DDE-3F0B9275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868441"/>
            <a:ext cx="3241675" cy="720725"/>
          </a:xfrm>
          <a:prstGeom prst="wedgeRoundRectCallout">
            <a:avLst>
              <a:gd name="adj1" fmla="val -55961"/>
              <a:gd name="adj2" fmla="val -103054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不同数据存入具有不同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内存地址的空间，相互独立     </a:t>
            </a:r>
          </a:p>
        </p:txBody>
      </p:sp>
      <p:pic>
        <p:nvPicPr>
          <p:cNvPr id="28" name="Picture 19" descr="问题">
            <a:extLst>
              <a:ext uri="{FF2B5EF4-FFF2-40B4-BE49-F238E27FC236}">
                <a16:creationId xmlns:a16="http://schemas.microsoft.com/office/drawing/2014/main" id="{BA8F96EF-F309-4701-9AA9-A3E9D29C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28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utoShape 20">
            <a:extLst>
              <a:ext uri="{FF2B5EF4-FFF2-40B4-BE49-F238E27FC236}">
                <a16:creationId xmlns:a16="http://schemas.microsoft.com/office/drawing/2014/main" id="{D8266462-C5C4-45A5-96B8-0B372C74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805264"/>
            <a:ext cx="6119813" cy="90872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已经将数据存入内存，但是：</a:t>
            </a: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怎么找到存入的数据？</a:t>
            </a: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37F55811-6EC7-4D3E-A1C0-A11117A7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4" y="1772816"/>
            <a:ext cx="741610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在银行存1000元钱，银行一年的利息5%，那一年之后钱变成了多少？</a:t>
            </a:r>
            <a:endParaRPr lang="en-GB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81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-0.00185 L -0.46841 0.1032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01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20" grpId="0" animBg="1"/>
      <p:bldP spid="21" grpId="0"/>
      <p:bldP spid="21" grpId="1"/>
      <p:bldP spid="21" grpId="2"/>
      <p:bldP spid="22" grpId="0"/>
      <p:bldP spid="24" grpId="0" animBg="1"/>
      <p:bldP spid="25" grpId="0" animBg="1"/>
      <p:bldP spid="26" grpId="0" animBg="1"/>
      <p:bldP spid="29" grpId="0" animBg="1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使用判定结构处理系统异常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67741959-74C9-4A04-9175-BF702BBE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3646041"/>
            <a:ext cx="7715250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为了使程序更加健壮，程序员在编码时要考虑用户可能出现的任何问题，并且在程序中做出相应的判断，给用户一个友好的提示</a:t>
            </a:r>
          </a:p>
        </p:txBody>
      </p:sp>
      <p:pic>
        <p:nvPicPr>
          <p:cNvPr id="22" name="Picture 5" descr="问题">
            <a:extLst>
              <a:ext uri="{FF2B5EF4-FFF2-40B4-BE49-F238E27FC236}">
                <a16:creationId xmlns:a16="http://schemas.microsoft.com/office/drawing/2014/main" id="{2F5EA07F-1AAA-40E5-8224-08199F5AA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9289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 descr="分析1">
            <a:extLst>
              <a:ext uri="{FF2B5EF4-FFF2-40B4-BE49-F238E27FC236}">
                <a16:creationId xmlns:a16="http://schemas.microsoft.com/office/drawing/2014/main" id="{2AD9E463-5020-488E-9409-87A8351A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730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E5BD2F1-EB0B-473A-9CF5-78432F61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126891"/>
            <a:ext cx="4140076" cy="30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9">
            <a:extLst>
              <a:ext uri="{FF2B5EF4-FFF2-40B4-BE49-F238E27FC236}">
                <a16:creationId xmlns:a16="http://schemas.microsoft.com/office/drawing/2014/main" id="{60B5882F-87B2-4B62-823D-9D9F01D0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61" y="4454572"/>
            <a:ext cx="4374240" cy="233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3">
            <a:extLst>
              <a:ext uri="{FF2B5EF4-FFF2-40B4-BE49-F238E27FC236}">
                <a16:creationId xmlns:a16="http://schemas.microsoft.com/office/drawing/2014/main" id="{8EB231FB-ADEE-42AD-8226-3DD39D81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5114389"/>
            <a:ext cx="4680000" cy="9496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GB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Scanner</a:t>
            </a:r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对象的</a:t>
            </a:r>
            <a:r>
              <a:rPr lang="en-GB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hasNextInt</a:t>
            </a:r>
            <a:r>
              <a:rPr lang="en-GB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GB" b="1" dirty="0">
                <a:latin typeface="仿宋" panose="02010609060101010101" pitchFamily="49" charset="-122"/>
                <a:ea typeface="仿宋" panose="02010609060101010101" pitchFamily="49" charset="-122"/>
              </a:rPr>
              <a:t>方法，可以判断用户从键盘输入的字符是否是合法的数字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A0D028A5-6867-4D22-9245-8E522DB9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2635771"/>
            <a:ext cx="7715250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菜单跳转的程序，如果用户错误地输入了一个不允许的字符，例如“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，程序会怎样呢？</a:t>
            </a:r>
          </a:p>
        </p:txBody>
      </p:sp>
    </p:spTree>
    <p:extLst>
      <p:ext uri="{BB962C8B-B14F-4D97-AF65-F5344CB8AC3E}">
        <p14:creationId xmlns:p14="http://schemas.microsoft.com/office/powerpoint/2010/main" val="122364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一、判断结构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使用判定结构处理系统异常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D0125CCB-48D6-475C-A133-946E439F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0" y="2754312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 eaLnBrk="1" fontAlgn="b" hangingPunct="1"/>
            <a:endParaRPr lang="zh-CN" altLang="en-US" sz="44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8A7760BB-26D0-410D-B92A-E8C5C371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136" y="2708012"/>
            <a:ext cx="7623040" cy="4188440"/>
          </a:xfrm>
          <a:prstGeom prst="roundRect">
            <a:avLst>
              <a:gd name="adj" fmla="val 5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9388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 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Scanner input = new Scanner(System.in);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if (</a:t>
            </a:r>
            <a:r>
              <a:rPr lang="en-US" altLang="zh-CN" sz="1600" b="1" dirty="0" err="1">
                <a:solidFill>
                  <a:srgbClr val="0000FF"/>
                </a:solidFill>
                <a:latin typeface="Source Code Pro"/>
                <a:ea typeface="宋体" charset="-122"/>
              </a:rPr>
              <a:t>input.hasNextInt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())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 num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switch (num) {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case 1: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//</a:t>
            </a:r>
            <a:r>
              <a:rPr lang="zh-CN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显示系统主菜单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；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break;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case 2: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谢谢您的使用！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    break;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default: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输入错误。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else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请输入正确的数字！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lvl="1" eaLnBrk="1" fontAlgn="b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</p:txBody>
      </p:sp>
      <p:pic>
        <p:nvPicPr>
          <p:cNvPr id="18" name="Picture 12" descr="示例">
            <a:extLst>
              <a:ext uri="{FF2B5EF4-FFF2-40B4-BE49-F238E27FC236}">
                <a16:creationId xmlns:a16="http://schemas.microsoft.com/office/drawing/2014/main" id="{EC7040C5-206A-477F-9369-820F9425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7968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4">
            <a:extLst>
              <a:ext uri="{FF2B5EF4-FFF2-40B4-BE49-F238E27FC236}">
                <a16:creationId xmlns:a16="http://schemas.microsoft.com/office/drawing/2014/main" id="{16A55B00-E8E9-4902-AE81-3B86C43F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947" y="3312000"/>
            <a:ext cx="2305050" cy="408623"/>
          </a:xfrm>
          <a:prstGeom prst="wedgeRoundRectCallout">
            <a:avLst>
              <a:gd name="adj1" fmla="val -83281"/>
              <a:gd name="adj2" fmla="val -479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如果输入的是数字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BD3566DA-1969-4DE2-AE22-E4FA084D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5733901"/>
            <a:ext cx="2592387" cy="408623"/>
          </a:xfrm>
          <a:prstGeom prst="wedgeRoundRectCallout">
            <a:avLst>
              <a:gd name="adj1" fmla="val -87304"/>
              <a:gd name="adj2" fmla="val 418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如果输入的不是数字</a:t>
            </a:r>
          </a:p>
        </p:txBody>
      </p:sp>
    </p:spTree>
    <p:extLst>
      <p:ext uri="{BB962C8B-B14F-4D97-AF65-F5344CB8AC3E}">
        <p14:creationId xmlns:p14="http://schemas.microsoft.com/office/powerpoint/2010/main" val="365167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9" grpId="0" animBg="1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72389-77E7-404D-94CA-4C51A0C93EAE}"/>
              </a:ext>
            </a:extLst>
          </p:cNvPr>
          <p:cNvSpPr/>
          <p:nvPr/>
        </p:nvSpPr>
        <p:spPr>
          <a:xfrm>
            <a:off x="2051720" y="2708920"/>
            <a:ext cx="3600400" cy="1668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while 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条件表达式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{ 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循环体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Picture 17" descr="语法">
            <a:extLst>
              <a:ext uri="{FF2B5EF4-FFF2-40B4-BE49-F238E27FC236}">
                <a16:creationId xmlns:a16="http://schemas.microsoft.com/office/drawing/2014/main" id="{E8E33A96-A7CF-466E-8478-E629BC24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47813C-7635-4F5E-979D-6B900AABE831}"/>
              </a:ext>
            </a:extLst>
          </p:cNvPr>
          <p:cNvSpPr/>
          <p:nvPr/>
        </p:nvSpPr>
        <p:spPr>
          <a:xfrm>
            <a:off x="1624804" y="5157192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特点：先判断，再执行</a:t>
            </a: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2791A507-EAF8-4DFD-A9A2-604EC89031E4}"/>
              </a:ext>
            </a:extLst>
          </p:cNvPr>
          <p:cNvGrpSpPr>
            <a:grpSpLocks/>
          </p:cNvGrpSpPr>
          <p:nvPr/>
        </p:nvGrpSpPr>
        <p:grpSpPr bwMode="auto">
          <a:xfrm>
            <a:off x="6156176" y="2424990"/>
            <a:ext cx="2552700" cy="2376487"/>
            <a:chOff x="3379" y="2523"/>
            <a:chExt cx="1608" cy="1497"/>
          </a:xfrm>
        </p:grpSpPr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D079CEB5-9586-425D-BDA4-1DEB15A0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430"/>
              <a:ext cx="1225" cy="236"/>
            </a:xfrm>
            <a:prstGeom prst="flowChartProcess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黑体" panose="02010609060101010101" pitchFamily="49" charset="-122"/>
                </a:rPr>
                <a:t>循环操作 </a:t>
              </a:r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76C1F525-38CA-4EB1-BFE2-91815B8D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2812"/>
              <a:ext cx="1270" cy="39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黑体" panose="02010609060101010101" pitchFamily="49" charset="-122"/>
                </a:rPr>
                <a:t>循环条件 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D5C5B799-7280-4CD3-A29E-2C7D7DE89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5" y="3206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57070648-41EB-400E-8764-8F9A52CC7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3784"/>
              <a:ext cx="736" cy="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D1995C5E-1E61-47B8-872C-BB1CB291F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750"/>
              <a:ext cx="0" cy="10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3ABC77C9-E30E-4805-ACA7-EA8B9C5BF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733"/>
              <a:ext cx="736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ACAC449D-866E-40D8-B18F-4D110E04A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2523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EAB42B1C-4F07-43AF-ACDF-C81E3C46D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679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C4F784FA-3031-44B7-9FD2-47DBB850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0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12F22A87-FC8F-45B5-99E0-D7C15347C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3022"/>
              <a:ext cx="0" cy="8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F59A7489-963E-4A78-B762-2DD12DA01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5" y="3915"/>
              <a:ext cx="8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B9DD0D65-1839-47EE-8AAB-83050004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3915"/>
              <a:ext cx="0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1AF75E22-6B6D-486C-8604-28C13629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146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黑体" panose="02010609060101010101" pitchFamily="49" charset="-122"/>
                </a:rPr>
                <a:t>真</a:t>
              </a:r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DB710923-E3D8-41A3-9C9C-AA84F12FF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" y="278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>
                  <a:latin typeface="黑体" panose="02010609060101010101" pitchFamily="49" charset="-122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5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27945"/>
            <a:ext cx="7200800" cy="1123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为了帮助张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尽快提高成绩，老师给他安排了每天的学习任务，其中上午阅读教材，学习理论部分，下午上机编程，掌握代码部分。老师每天检查学习成果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如果不合格，则继续进行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77239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3">
            <a:extLst>
              <a:ext uri="{FF2B5EF4-FFF2-40B4-BE49-F238E27FC236}">
                <a16:creationId xmlns:a16="http://schemas.microsoft.com/office/drawing/2014/main" id="{163F492B-F48B-4A1B-80ED-FB85CC9F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121398"/>
            <a:ext cx="7228482" cy="2710339"/>
          </a:xfrm>
          <a:prstGeom prst="roundRect">
            <a:avLst>
              <a:gd name="adj" fmla="val 934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b="1" dirty="0"/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合格了吗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?(y/n)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String answer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while(!"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y".equals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(answer)){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上午阅读教材！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下午上机编程！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\n");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合格了吗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?(y/n)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answer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完成学习任务！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1BB8DA4B-CFCA-4BC0-AF39-4490324B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265" y="5226298"/>
            <a:ext cx="4464000" cy="10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9F7C36E4-0C9A-4A34-8672-7BB3550C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4725144"/>
            <a:ext cx="2304000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7835C48B-6AB7-4EA0-9EDD-BA7EA075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941" y="4679557"/>
            <a:ext cx="1567154" cy="408623"/>
          </a:xfrm>
          <a:prstGeom prst="wedgeRoundRectCallout">
            <a:avLst>
              <a:gd name="adj1" fmla="val -76722"/>
              <a:gd name="adj2" fmla="val 142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循环条件</a:t>
            </a:r>
          </a:p>
        </p:txBody>
      </p:sp>
      <p:sp>
        <p:nvSpPr>
          <p:cNvPr id="47" name="AutoShape 7">
            <a:extLst>
              <a:ext uri="{FF2B5EF4-FFF2-40B4-BE49-F238E27FC236}">
                <a16:creationId xmlns:a16="http://schemas.microsoft.com/office/drawing/2014/main" id="{62BEDD9E-CEF2-4949-ACAB-D06E72B20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310" y="5228646"/>
            <a:ext cx="1567154" cy="408623"/>
          </a:xfrm>
          <a:prstGeom prst="wedgeRoundRectCallout">
            <a:avLst>
              <a:gd name="adj1" fmla="val -58221"/>
              <a:gd name="adj2" fmla="val 1285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循环操作</a:t>
            </a:r>
          </a:p>
        </p:txBody>
      </p:sp>
      <p:sp>
        <p:nvSpPr>
          <p:cNvPr id="48" name="AutoShape 8">
            <a:extLst>
              <a:ext uri="{FF2B5EF4-FFF2-40B4-BE49-F238E27FC236}">
                <a16:creationId xmlns:a16="http://schemas.microsoft.com/office/drawing/2014/main" id="{2B8F54A2-3071-4214-90B5-1CC7EEBD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27" y="3650015"/>
            <a:ext cx="2154298" cy="715089"/>
          </a:xfrm>
          <a:prstGeom prst="wedgeRoundRectCallout">
            <a:avLst>
              <a:gd name="adj1" fmla="val -36972"/>
              <a:gd name="adj2" fmla="val 103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比较两个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类型的值是否相等</a:t>
            </a:r>
          </a:p>
        </p:txBody>
      </p:sp>
      <p:pic>
        <p:nvPicPr>
          <p:cNvPr id="49" name="Picture 17" descr="whileDemo">
            <a:extLst>
              <a:ext uri="{FF2B5EF4-FFF2-40B4-BE49-F238E27FC236}">
                <a16:creationId xmlns:a16="http://schemas.microsoft.com/office/drawing/2014/main" id="{D920BE45-7B17-4BB3-BCC3-71174B83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86" y="4007559"/>
            <a:ext cx="3001914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AutoShape 18">
            <a:extLst>
              <a:ext uri="{FF2B5EF4-FFF2-40B4-BE49-F238E27FC236}">
                <a16:creationId xmlns:a16="http://schemas.microsoft.com/office/drawing/2014/main" id="{B2668232-26E8-428C-B9F6-551B812C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28" y="5637269"/>
            <a:ext cx="1762869" cy="408623"/>
          </a:xfrm>
          <a:prstGeom prst="wedgeRoundRectCallout">
            <a:avLst>
              <a:gd name="adj1" fmla="val 71683"/>
              <a:gd name="adj2" fmla="val 637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避免死循环</a:t>
            </a:r>
          </a:p>
        </p:txBody>
      </p:sp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412139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06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27945"/>
            <a:ext cx="7200800" cy="7831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要求编写一个静态成员函数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maxCom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，采用辗转相除法求出两个整数参数的最大公约数。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77239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 descr="分析1">
            <a:extLst>
              <a:ext uri="{FF2B5EF4-FFF2-40B4-BE49-F238E27FC236}">
                <a16:creationId xmlns:a16="http://schemas.microsoft.com/office/drawing/2014/main" id="{06EBAC74-F1BC-4959-8FE6-83381C15B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9" y="392533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8">
            <a:extLst>
              <a:ext uri="{FF2B5EF4-FFF2-40B4-BE49-F238E27FC236}">
                <a16:creationId xmlns:a16="http://schemas.microsoft.com/office/drawing/2014/main" id="{4D0BF4EC-510F-471D-85E7-5546E2447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828" y="4004864"/>
            <a:ext cx="7200652" cy="230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ts val="32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设两个整数参数分别为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的整余数为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r==0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，则表明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整除，则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就是它们的最大公约数。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2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的值赋给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的值赋给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，再接着上述过程，依次循环，直到整余数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时止，此时的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的值就是原有两个整数的最大公约数。 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2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1B31D41B-628A-4D09-825E-817B8F6C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08920"/>
            <a:ext cx="7228482" cy="3943369"/>
          </a:xfrm>
          <a:prstGeom prst="roundRect">
            <a:avLst>
              <a:gd name="adj" fmla="val 934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69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69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400"/>
              </a:lnSpc>
            </a:pPr>
            <a:r>
              <a:rPr lang="en-US" altLang="zh-CN" b="1" dirty="0"/>
              <a:t>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maxCom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(int a, int b){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while(a&lt;=0 || b&lt;=0) {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参数错误！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System.exit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(1); 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int r = a % b;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while(r!=0) {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a = b; b = r; 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 = a % b;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b;</a:t>
            </a: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</p:txBody>
      </p:sp>
      <p:pic>
        <p:nvPicPr>
          <p:cNvPr id="14" name="Picture 12" descr="示例">
            <a:extLst>
              <a:ext uri="{FF2B5EF4-FFF2-40B4-BE49-F238E27FC236}">
                <a16:creationId xmlns:a16="http://schemas.microsoft.com/office/drawing/2014/main" id="{5E50D646-216A-480B-958C-13A8EE9E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B19246B3-B95A-4998-B0DF-8356FA16D665}"/>
              </a:ext>
            </a:extLst>
          </p:cNvPr>
          <p:cNvSpPr/>
          <p:nvPr/>
        </p:nvSpPr>
        <p:spPr>
          <a:xfrm>
            <a:off x="6265019" y="1285490"/>
            <a:ext cx="2663081" cy="1139535"/>
          </a:xfrm>
          <a:prstGeom prst="cloudCallout">
            <a:avLst>
              <a:gd name="adj1" fmla="val -23006"/>
              <a:gd name="adj2" fmla="val 970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想想其他的算法并实现它？</a:t>
            </a:r>
          </a:p>
        </p:txBody>
      </p:sp>
    </p:spTree>
    <p:extLst>
      <p:ext uri="{BB962C8B-B14F-4D97-AF65-F5344CB8AC3E}">
        <p14:creationId xmlns:p14="http://schemas.microsoft.com/office/powerpoint/2010/main" val="36726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do-while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72389-77E7-404D-94CA-4C51A0C93EAE}"/>
              </a:ext>
            </a:extLst>
          </p:cNvPr>
          <p:cNvSpPr/>
          <p:nvPr/>
        </p:nvSpPr>
        <p:spPr>
          <a:xfrm>
            <a:off x="2051720" y="2708920"/>
            <a:ext cx="3600400" cy="1668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 {  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循环体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 while 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条件表达式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15" name="Picture 17" descr="语法">
            <a:extLst>
              <a:ext uri="{FF2B5EF4-FFF2-40B4-BE49-F238E27FC236}">
                <a16:creationId xmlns:a16="http://schemas.microsoft.com/office/drawing/2014/main" id="{E8E33A96-A7CF-466E-8478-E629BC24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47813C-7635-4F5E-979D-6B900AABE831}"/>
              </a:ext>
            </a:extLst>
          </p:cNvPr>
          <p:cNvSpPr/>
          <p:nvPr/>
        </p:nvSpPr>
        <p:spPr>
          <a:xfrm>
            <a:off x="1624804" y="5157192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特点：先执行，再判断</a:t>
            </a:r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7E92B259-AA96-430B-A429-2502200EF3DB}"/>
              </a:ext>
            </a:extLst>
          </p:cNvPr>
          <p:cNvGrpSpPr>
            <a:grpSpLocks/>
          </p:cNvGrpSpPr>
          <p:nvPr/>
        </p:nvGrpSpPr>
        <p:grpSpPr bwMode="auto">
          <a:xfrm>
            <a:off x="6195158" y="2318366"/>
            <a:ext cx="2592387" cy="2449512"/>
            <a:chOff x="3152" y="1071"/>
            <a:chExt cx="1633" cy="1543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BBA1A1D4-0338-470F-8A12-10DE579D8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295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10">
              <a:extLst>
                <a:ext uri="{FF2B5EF4-FFF2-40B4-BE49-F238E27FC236}">
                  <a16:creationId xmlns:a16="http://schemas.microsoft.com/office/drawing/2014/main" id="{08766D59-D459-4844-B249-F4D4D761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80"/>
              <a:ext cx="1179" cy="236"/>
            </a:xfrm>
            <a:prstGeom prst="flowChartProcess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循环操作 </a:t>
              </a:r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508406FC-5AF6-4EFD-91A6-EB30031B4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2069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F8621B12-FDF4-4B2A-9900-EE3F0481C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253"/>
              <a:ext cx="0" cy="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2808EE92-5FD0-4E40-877A-6146D9A9F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253"/>
              <a:ext cx="95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>
              <a:extLst>
                <a:ext uri="{FF2B5EF4-FFF2-40B4-BE49-F238E27FC236}">
                  <a16:creationId xmlns:a16="http://schemas.microsoft.com/office/drawing/2014/main" id="{060273FE-1C32-42E2-AA66-667F08EA3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071"/>
              <a:ext cx="0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AutoShape 15">
              <a:extLst>
                <a:ext uri="{FF2B5EF4-FFF2-40B4-BE49-F238E27FC236}">
                  <a16:creationId xmlns:a16="http://schemas.microsoft.com/office/drawing/2014/main" id="{514A3F05-7E53-43EA-8826-43D3CE0F0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888"/>
              <a:ext cx="1315" cy="394"/>
            </a:xfrm>
            <a:prstGeom prst="flowChartDecision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/>
                <a:t>循环条件 </a:t>
              </a:r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A788B80D-31F0-40AC-BCE3-F7FBE2E5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179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/>
                <a:t>真</a:t>
              </a: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85792FC0-6BD7-43C5-B4E4-434298A43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34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/>
                <a:t>假</a:t>
              </a:r>
            </a:p>
          </p:txBody>
        </p:sp>
        <p:sp>
          <p:nvSpPr>
            <p:cNvPr id="47" name="Line 18">
              <a:extLst>
                <a:ext uri="{FF2B5EF4-FFF2-40B4-BE49-F238E27FC236}">
                  <a16:creationId xmlns:a16="http://schemas.microsoft.com/office/drawing/2014/main" id="{C9325460-634D-4D7C-8744-E99BFCAB7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616"/>
              <a:ext cx="0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do-while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27945"/>
            <a:ext cx="7200800" cy="1123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经过几天的学习，老师给张三一道测试题，</a:t>
            </a:r>
          </a:p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让他先上机编写程序完成，</a:t>
            </a:r>
          </a:p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然后老师检查是否合格。如果不合格，则继续编写。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77239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412139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4">
            <a:extLst>
              <a:ext uri="{FF2B5EF4-FFF2-40B4-BE49-F238E27FC236}">
                <a16:creationId xmlns:a16="http://schemas.microsoft.com/office/drawing/2014/main" id="{9CCD5371-F7BB-4F47-89B2-EC985AD4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032" y="4077072"/>
            <a:ext cx="7200801" cy="2733919"/>
          </a:xfrm>
          <a:prstGeom prst="roundRect">
            <a:avLst>
              <a:gd name="adj" fmla="val 1150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defTabSz="723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723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723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723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723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zh-CN" b="1" dirty="0"/>
              <a:t>	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do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上机编写程序！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合格了吗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?(y/n)");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answer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("");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while(!"</a:t>
            </a:r>
            <a:r>
              <a:rPr lang="en-US" altLang="zh-CN" sz="1600" b="1" dirty="0" err="1">
                <a:solidFill>
                  <a:srgbClr val="0000FF"/>
                </a:solidFill>
                <a:latin typeface="Source Code Pro"/>
                <a:ea typeface="宋体" charset="-122"/>
              </a:rPr>
              <a:t>y".equals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(answer))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	</a:t>
            </a:r>
          </a:p>
          <a:p>
            <a:pPr>
              <a:lnSpc>
                <a:spcPts val="2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恭喜你通过了测试！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450C5196-82BF-49E5-B490-4A3EFAB77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653880"/>
            <a:ext cx="4176464" cy="133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47D71D3-E170-4A61-8957-EA47A969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897" y="6016276"/>
            <a:ext cx="2412000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E420030C-9F1C-462A-A2F0-77DAEE9A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6044713"/>
            <a:ext cx="1437928" cy="408623"/>
          </a:xfrm>
          <a:prstGeom prst="wedgeRoundRectCallout">
            <a:avLst>
              <a:gd name="adj1" fmla="val -94917"/>
              <a:gd name="adj2" fmla="val -369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循环条件</a:t>
            </a:r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8EBBEA42-250C-4890-BD10-13245AAF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897" y="3951205"/>
            <a:ext cx="2902219" cy="408623"/>
          </a:xfrm>
          <a:prstGeom prst="wedgeRoundRectCallout">
            <a:avLst>
              <a:gd name="adj1" fmla="val -46727"/>
              <a:gd name="adj2" fmla="val 1137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先执行一遍循环操作</a:t>
            </a:r>
          </a:p>
        </p:txBody>
      </p:sp>
    </p:spTree>
    <p:extLst>
      <p:ext uri="{BB962C8B-B14F-4D97-AF65-F5344CB8AC3E}">
        <p14:creationId xmlns:p14="http://schemas.microsoft.com/office/powerpoint/2010/main" val="19436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72389-77E7-404D-94CA-4C51A0C93EAE}"/>
              </a:ext>
            </a:extLst>
          </p:cNvPr>
          <p:cNvSpPr/>
          <p:nvPr/>
        </p:nvSpPr>
        <p:spPr>
          <a:xfrm>
            <a:off x="2051720" y="2708920"/>
            <a:ext cx="3600400" cy="16684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 (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2;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3) {  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循环体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indent="0">
              <a:lnSpc>
                <a:spcPct val="20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15" name="Picture 17" descr="语法">
            <a:extLst>
              <a:ext uri="{FF2B5EF4-FFF2-40B4-BE49-F238E27FC236}">
                <a16:creationId xmlns:a16="http://schemas.microsoft.com/office/drawing/2014/main" id="{E8E33A96-A7CF-466E-8478-E629BC24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447813C-7635-4F5E-979D-6B900AABE831}"/>
              </a:ext>
            </a:extLst>
          </p:cNvPr>
          <p:cNvSpPr/>
          <p:nvPr/>
        </p:nvSpPr>
        <p:spPr>
          <a:xfrm>
            <a:off x="1624804" y="5157192"/>
            <a:ext cx="6534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特点：基本可与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互换，但更为简洁紧凑</a:t>
            </a:r>
          </a:p>
        </p:txBody>
      </p:sp>
    </p:spTree>
    <p:extLst>
      <p:ext uri="{BB962C8B-B14F-4D97-AF65-F5344CB8AC3E}">
        <p14:creationId xmlns:p14="http://schemas.microsoft.com/office/powerpoint/2010/main" val="357591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914318"/>
            <a:ext cx="72008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输出如图所示的加法表：        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77239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426541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 descr="sumTable">
            <a:extLst>
              <a:ext uri="{FF2B5EF4-FFF2-40B4-BE49-F238E27FC236}">
                <a16:creationId xmlns:a16="http://schemas.microsoft.com/office/drawing/2014/main" id="{E9F6D416-C879-4140-A56D-AFD404FC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1261492"/>
            <a:ext cx="33845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11">
            <a:extLst>
              <a:ext uri="{FF2B5EF4-FFF2-40B4-BE49-F238E27FC236}">
                <a16:creationId xmlns:a16="http://schemas.microsoft.com/office/drawing/2014/main" id="{D1A78CF7-BAF5-4B83-95B5-E9E5938D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80" y="4517579"/>
            <a:ext cx="7223820" cy="142549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for( 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= 0,  j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val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;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&lt;=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val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;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++,  j-- ){</a:t>
            </a:r>
          </a:p>
          <a:p>
            <a:pPr fontAlgn="b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+ " + " + j + " = " + 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i+j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));</a:t>
            </a:r>
          </a:p>
          <a:p>
            <a:pPr fontAlgn="b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}</a:t>
            </a:r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id="{F57DF04C-8697-47DD-B49A-CBA350F3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389" y="3606710"/>
            <a:ext cx="3488169" cy="650875"/>
          </a:xfrm>
          <a:prstGeom prst="wedgeRoundRectCallout">
            <a:avLst>
              <a:gd name="adj1" fmla="val -6138"/>
              <a:gd name="adj2" fmla="val 10627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可以是用“，”隔开的多</a:t>
            </a:r>
          </a:p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个表达式，运算顺序从左到右</a:t>
            </a: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7627ACD0-723C-4CAA-BC3E-33848D0A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24" y="3601706"/>
            <a:ext cx="3455368" cy="647700"/>
          </a:xfrm>
          <a:prstGeom prst="wedgeRoundRectCallout">
            <a:avLst>
              <a:gd name="adj1" fmla="val 37846"/>
              <a:gd name="adj2" fmla="val 107589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中可以声明多个同一类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型的值并赋值，用“，”隔开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339FEFB9-6C38-43FF-9A23-D1E74EDD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101" y="4641238"/>
            <a:ext cx="23040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8EBFF659-BD02-4A54-B3A5-026C23C2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69" y="4641238"/>
            <a:ext cx="11880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18" grpId="0" animBg="1"/>
      <p:bldP spid="19" grpId="0" animBg="1"/>
      <p:bldP spid="2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00808"/>
            <a:ext cx="8640960" cy="120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内存地址不好记，怎么办？</a:t>
            </a:r>
          </a:p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通过内存中“小房间”的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找到数据存储的位置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一、什么是变量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B3ACFF-8400-4E0E-B9D8-72D537EDFC12}"/>
              </a:ext>
            </a:extLst>
          </p:cNvPr>
          <p:cNvSpPr/>
          <p:nvPr/>
        </p:nvSpPr>
        <p:spPr>
          <a:xfrm>
            <a:off x="251520" y="5872279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1813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通过变量名可以简单快速地找到它存储的数据      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82C30B-91BE-4E40-A521-53D1C5266B3E}"/>
              </a:ext>
            </a:extLst>
          </p:cNvPr>
          <p:cNvGrpSpPr/>
          <p:nvPr/>
        </p:nvGrpSpPr>
        <p:grpSpPr>
          <a:xfrm>
            <a:off x="828178" y="3283544"/>
            <a:ext cx="7488238" cy="2377704"/>
            <a:chOff x="828178" y="3356892"/>
            <a:chExt cx="7488238" cy="2377704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2F79914F-0583-49AD-AE90-865AED89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441" y="3356892"/>
              <a:ext cx="21605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b="1"/>
                <a:t>房间                   </a:t>
              </a:r>
            </a:p>
          </p:txBody>
        </p:sp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8228F52B-BD89-4E17-8E41-7365CF8FD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441" y="4003725"/>
              <a:ext cx="2160587" cy="43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房间名字             </a:t>
              </a:r>
            </a:p>
          </p:txBody>
        </p:sp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53A7E8D1-A040-440A-A357-86137CD75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441" y="4653136"/>
              <a:ext cx="2160587" cy="43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房间类型            </a:t>
              </a:r>
            </a:p>
          </p:txBody>
        </p:sp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0C659F63-46F9-4ABC-B2D5-0C2C754B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441" y="5301208"/>
              <a:ext cx="21605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入住的客人         </a:t>
              </a:r>
            </a:p>
          </p:txBody>
        </p:sp>
        <p:sp>
          <p:nvSpPr>
            <p:cNvPr id="19" name="AutoShape 7">
              <a:extLst>
                <a:ext uri="{FF2B5EF4-FFF2-40B4-BE49-F238E27FC236}">
                  <a16:creationId xmlns:a16="http://schemas.microsoft.com/office/drawing/2014/main" id="{E5B7733F-E970-45BC-8D27-94795486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591" y="3356892"/>
              <a:ext cx="21605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变量                     </a:t>
              </a:r>
            </a:p>
          </p:txBody>
        </p:sp>
        <p:sp>
          <p:nvSpPr>
            <p:cNvPr id="20" name="AutoShape 8">
              <a:extLst>
                <a:ext uri="{FF2B5EF4-FFF2-40B4-BE49-F238E27FC236}">
                  <a16:creationId xmlns:a16="http://schemas.microsoft.com/office/drawing/2014/main" id="{C2164CEC-B357-49AB-B1C6-DAA82AFA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591" y="4003725"/>
              <a:ext cx="2160587" cy="43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变量名                </a:t>
              </a: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89FCEA24-062B-4EE0-8074-F10C550C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591" y="4653136"/>
              <a:ext cx="2160587" cy="4333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变量类型            </a:t>
              </a:r>
            </a:p>
          </p:txBody>
        </p:sp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id="{73D3E7D7-C57B-4FAA-939A-EC4F721A2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2591" y="5301208"/>
              <a:ext cx="2160587" cy="4333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/>
                <a:t> 变量值                 </a:t>
              </a:r>
            </a:p>
          </p:txBody>
        </p:sp>
        <p:sp>
          <p:nvSpPr>
            <p:cNvPr id="23" name="AutoShape 11">
              <a:extLst>
                <a:ext uri="{FF2B5EF4-FFF2-40B4-BE49-F238E27FC236}">
                  <a16:creationId xmlns:a16="http://schemas.microsoft.com/office/drawing/2014/main" id="{7D03E4CC-8EC6-4ABA-817F-D7C9A4594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78" y="4077072"/>
              <a:ext cx="360363" cy="1584325"/>
            </a:xfrm>
            <a:prstGeom prst="leftBrace">
              <a:avLst>
                <a:gd name="adj1" fmla="val 36556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AutoShape 12">
              <a:extLst>
                <a:ext uri="{FF2B5EF4-FFF2-40B4-BE49-F238E27FC236}">
                  <a16:creationId xmlns:a16="http://schemas.microsoft.com/office/drawing/2014/main" id="{C931D5E8-5F86-4BD3-8DBF-F487CF1AF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053" y="4077072"/>
              <a:ext cx="360363" cy="1584325"/>
            </a:xfrm>
            <a:prstGeom prst="rightBrace">
              <a:avLst>
                <a:gd name="adj1" fmla="val 36556"/>
                <a:gd name="adj2" fmla="val 50000"/>
              </a:avLst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AutoShape 14">
              <a:extLst>
                <a:ext uri="{FF2B5EF4-FFF2-40B4-BE49-F238E27FC236}">
                  <a16:creationId xmlns:a16="http://schemas.microsoft.com/office/drawing/2014/main" id="{7F463DA0-9C9D-43BF-9A06-25947D7B7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9091" y="2815555"/>
              <a:ext cx="217487" cy="1582737"/>
            </a:xfrm>
            <a:prstGeom prst="upDownArrow">
              <a:avLst>
                <a:gd name="adj1" fmla="val 50000"/>
                <a:gd name="adj2" fmla="val 14541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563C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utoShape 15">
              <a:extLst>
                <a:ext uri="{FF2B5EF4-FFF2-40B4-BE49-F238E27FC236}">
                  <a16:creationId xmlns:a16="http://schemas.microsoft.com/office/drawing/2014/main" id="{CD1EB2EC-7BA9-4631-B157-63A7B3D0F7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9091" y="3465562"/>
              <a:ext cx="217488" cy="1582737"/>
            </a:xfrm>
            <a:prstGeom prst="upDownArrow">
              <a:avLst>
                <a:gd name="adj1" fmla="val 50000"/>
                <a:gd name="adj2" fmla="val 14541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563C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AutoShape 16">
              <a:extLst>
                <a:ext uri="{FF2B5EF4-FFF2-40B4-BE49-F238E27FC236}">
                  <a16:creationId xmlns:a16="http://schemas.microsoft.com/office/drawing/2014/main" id="{17C57C1D-07A5-4A76-A1C1-491CBED897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9091" y="4113386"/>
              <a:ext cx="217487" cy="1582737"/>
            </a:xfrm>
            <a:prstGeom prst="upDownArrow">
              <a:avLst>
                <a:gd name="adj1" fmla="val 50000"/>
                <a:gd name="adj2" fmla="val 14541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563C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AutoShape 17">
              <a:extLst>
                <a:ext uri="{FF2B5EF4-FFF2-40B4-BE49-F238E27FC236}">
                  <a16:creationId xmlns:a16="http://schemas.microsoft.com/office/drawing/2014/main" id="{C3CE9C9B-5BED-456E-8160-EA2DCB17B8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19091" y="4764633"/>
              <a:ext cx="217488" cy="1582737"/>
            </a:xfrm>
            <a:prstGeom prst="upDownArrow">
              <a:avLst>
                <a:gd name="adj1" fmla="val 50000"/>
                <a:gd name="adj2" fmla="val 14541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B563CF"/>
                </a:gs>
              </a:gsLst>
              <a:lin ang="5400000" scaled="1"/>
            </a:gradFill>
            <a:ln w="9525">
              <a:solidFill>
                <a:srgbClr val="80008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EC5ED0D1-16C7-4730-BB5E-60A536D02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1878" y="3709317"/>
              <a:ext cx="13858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/>
                <a:t>对应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8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06827"/>
            <a:ext cx="72008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商场对顾客的年龄层次进行调查，并计算各层次的顾客比例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3429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43594E52-44B8-40EB-A9D9-FE1A05B1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3356993"/>
            <a:ext cx="7200800" cy="350100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9" descr="ageRate">
            <a:extLst>
              <a:ext uri="{FF2B5EF4-FFF2-40B4-BE49-F238E27FC236}">
                <a16:creationId xmlns:a16="http://schemas.microsoft.com/office/drawing/2014/main" id="{B99E6D99-BEA1-40BB-B074-F060F4849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40" y="55261"/>
            <a:ext cx="3562350" cy="263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18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55FB9F-5858-4AB1-A740-DD0F8708D454}"/>
              </a:ext>
            </a:extLst>
          </p:cNvPr>
          <p:cNvSpPr/>
          <p:nvPr/>
        </p:nvSpPr>
        <p:spPr>
          <a:xfrm>
            <a:off x="1187624" y="2564904"/>
            <a:ext cx="774047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：改变程序控制流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结构和循环结构中，跳出循环执行循环后的语句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2967E8BE-5D21-41C5-B717-D026358F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38" y="3858790"/>
            <a:ext cx="6675438" cy="25538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while</a:t>
            </a:r>
            <a:r>
              <a:rPr lang="en-US" altLang="zh-CN" sz="1600" b="1" dirty="0"/>
              <a:t>(…) {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     </a:t>
            </a:r>
            <a:r>
              <a:rPr lang="en-US" altLang="zh-CN" sz="1600" b="1" dirty="0">
                <a:solidFill>
                  <a:srgbClr val="0000FF"/>
                </a:solidFill>
              </a:rPr>
              <a:t>break</a:t>
            </a:r>
            <a:r>
              <a:rPr lang="en-US" altLang="zh-CN" sz="1600" b="1" dirty="0"/>
              <a:t>;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     ……</a:t>
            </a:r>
          </a:p>
          <a:p>
            <a:r>
              <a:rPr lang="en-US" altLang="zh-CN" sz="1600" b="1" dirty="0"/>
              <a:t>}</a:t>
            </a: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450B6AF-5856-4C00-A4A4-BF40BE988393}"/>
              </a:ext>
            </a:extLst>
          </p:cNvPr>
          <p:cNvGrpSpPr>
            <a:grpSpLocks/>
          </p:cNvGrpSpPr>
          <p:nvPr/>
        </p:nvGrpSpPr>
        <p:grpSpPr bwMode="auto">
          <a:xfrm>
            <a:off x="2123728" y="5084142"/>
            <a:ext cx="846312" cy="1661136"/>
            <a:chOff x="663" y="2069"/>
            <a:chExt cx="1724" cy="1497"/>
          </a:xfrm>
        </p:grpSpPr>
        <p:grpSp>
          <p:nvGrpSpPr>
            <p:cNvPr id="17" name="Group 6">
              <a:extLst>
                <a:ext uri="{FF2B5EF4-FFF2-40B4-BE49-F238E27FC236}">
                  <a16:creationId xmlns:a16="http://schemas.microsoft.com/office/drawing/2014/main" id="{4EE2B4FA-5066-4210-8C12-ED12D85B9F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2069"/>
              <a:ext cx="683" cy="1225"/>
              <a:chOff x="1701" y="2069"/>
              <a:chExt cx="683" cy="1225"/>
            </a:xfrm>
          </p:grpSpPr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84B00FF6-3006-4373-B29D-D72AABA21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2069"/>
                <a:ext cx="681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9BC52000-B33D-485E-9E3D-005845EFB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4" y="2069"/>
                <a:ext cx="0" cy="122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898BE3A-E87F-4FEE-A0CE-DD295AFB2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3" y="3288"/>
              <a:ext cx="172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CB87193D-9D83-4F5E-9160-A0D03D1D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" y="3294"/>
              <a:ext cx="0" cy="2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11">
            <a:extLst>
              <a:ext uri="{FF2B5EF4-FFF2-40B4-BE49-F238E27FC236}">
                <a16:creationId xmlns:a16="http://schemas.microsoft.com/office/drawing/2014/main" id="{E2176774-1111-4C51-98EF-906E25D6E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084142"/>
            <a:ext cx="4587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跳出整个循环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8559081E-0E4F-4CE5-86F2-DA08F4E9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951" y="3887167"/>
            <a:ext cx="2592387" cy="693738"/>
          </a:xfrm>
          <a:prstGeom prst="wedgeRoundRectCallout">
            <a:avLst>
              <a:gd name="adj1" fmla="val -57718"/>
              <a:gd name="adj2" fmla="val 105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en-US" altLang="zh-CN" b="1"/>
              <a:t>break</a:t>
            </a:r>
            <a:r>
              <a:rPr lang="zh-CN" altLang="en-US" b="1"/>
              <a:t>通常在循环中与条件语句一起使用</a:t>
            </a:r>
          </a:p>
        </p:txBody>
      </p:sp>
    </p:spTree>
    <p:extLst>
      <p:ext uri="{BB962C8B-B14F-4D97-AF65-F5344CB8AC3E}">
        <p14:creationId xmlns:p14="http://schemas.microsoft.com/office/powerpoint/2010/main" val="4749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7200800" cy="7831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循环录入某学生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门课的成绩并计算平均分，如果某分数录入为负，停止录入并提示录入错误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3429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breakDemo">
            <a:extLst>
              <a:ext uri="{FF2B5EF4-FFF2-40B4-BE49-F238E27FC236}">
                <a16:creationId xmlns:a16="http://schemas.microsoft.com/office/drawing/2014/main" id="{27A145A9-C801-43BB-91C4-C7E57888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30" y="629081"/>
            <a:ext cx="35623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3">
            <a:extLst>
              <a:ext uri="{FF2B5EF4-FFF2-40B4-BE49-F238E27FC236}">
                <a16:creationId xmlns:a16="http://schemas.microsoft.com/office/drawing/2014/main" id="{665D0226-DDF4-455E-885F-2E4C5B96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1" y="3354965"/>
            <a:ext cx="7200800" cy="3624205"/>
          </a:xfrm>
          <a:prstGeom prst="roundRect">
            <a:avLst>
              <a:gd name="adj" fmla="val 8773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… …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for(int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&lt; 5;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++){ 	    //循环5次录入5门课成绩  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请输入第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(i+1) + 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门课的成绩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： ");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score =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input.nextInt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if(score &lt; 0){	 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输入负数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isNegative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true;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	        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break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sum = sum + score;    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累加求和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…</a:t>
            </a:r>
            <a:r>
              <a:rPr lang="zh-CN" altLang="en-US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循环外的语句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…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BCF44BD-9D3F-4283-AEF1-C355E8682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200" y="4905288"/>
            <a:ext cx="3888032" cy="1116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F219822A-361B-4A44-9ED4-EBC530B8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751" y="4433047"/>
            <a:ext cx="2700000" cy="919401"/>
          </a:xfrm>
          <a:prstGeom prst="wedgeRoundRectCallout">
            <a:avLst>
              <a:gd name="adj1" fmla="val -56696"/>
              <a:gd name="adj2" fmla="val -26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just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对录入的分数进行判断，如果小于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，标记出错状态，并立即跳出整个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for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8B37CE96-9C0F-49B4-83C9-1CB64257E532}"/>
              </a:ext>
            </a:extLst>
          </p:cNvPr>
          <p:cNvSpPr>
            <a:spLocks noChangeArrowheads="1"/>
          </p:cNvSpPr>
          <p:nvPr/>
        </p:nvSpPr>
        <p:spPr bwMode="auto">
          <a:xfrm rot="742602">
            <a:off x="4053681" y="5520650"/>
            <a:ext cx="584330" cy="1463129"/>
          </a:xfrm>
          <a:prstGeom prst="curvedLeftArrow">
            <a:avLst>
              <a:gd name="adj1" fmla="val 51007"/>
              <a:gd name="adj2" fmla="val 102014"/>
              <a:gd name="adj3" fmla="val 3332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55FB9F-5858-4AB1-A740-DD0F8708D454}"/>
              </a:ext>
            </a:extLst>
          </p:cNvPr>
          <p:cNvSpPr/>
          <p:nvPr/>
        </p:nvSpPr>
        <p:spPr>
          <a:xfrm>
            <a:off x="1187624" y="2564904"/>
            <a:ext cx="774047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：改变程序控制流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仅能用于循环结构，跳过循环体中剩余的语句而执行下一次循环</a:t>
            </a: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59E713A8-2E4A-439C-A1D8-52CF53A86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3636219"/>
            <a:ext cx="3594100" cy="3003959"/>
          </a:xfrm>
          <a:prstGeom prst="roundRect">
            <a:avLst>
              <a:gd name="adj" fmla="val 847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>
                <a:solidFill>
                  <a:srgbClr val="0000FF"/>
                </a:solidFill>
              </a:rPr>
              <a:t>while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cs typeface="Times New Roman" panose="02020603050405020304" pitchFamily="18" charset="0"/>
              </a:rPr>
              <a:t>…</a:t>
            </a:r>
            <a:r>
              <a:rPr lang="en-US" altLang="zh-CN" sz="1700" b="1" dirty="0"/>
              <a:t>) 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cs typeface="Times New Roman" panose="02020603050405020304" pitchFamily="18" charset="0"/>
              </a:rPr>
              <a:t>……</a:t>
            </a: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cs typeface="Times New Roman" panose="02020603050405020304" pitchFamily="18" charset="0"/>
              </a:rPr>
              <a:t>……</a:t>
            </a: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cs typeface="Times New Roman" panose="02020603050405020304" pitchFamily="18" charset="0"/>
              </a:rPr>
              <a:t>……</a:t>
            </a: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solidFill>
                  <a:srgbClr val="0000FF"/>
                </a:solidFill>
              </a:rPr>
              <a:t>continue</a:t>
            </a:r>
            <a:r>
              <a:rPr lang="en-US" altLang="zh-CN" sz="1700" b="1" dirty="0"/>
              <a:t>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cs typeface="Times New Roman" panose="02020603050405020304" pitchFamily="18" charset="0"/>
              </a:rPr>
              <a:t>……</a:t>
            </a: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     </a:t>
            </a:r>
            <a:r>
              <a:rPr lang="en-US" altLang="zh-CN" sz="1700" b="1" dirty="0">
                <a:cs typeface="Times New Roman" panose="02020603050405020304" pitchFamily="18" charset="0"/>
              </a:rPr>
              <a:t>……</a:t>
            </a:r>
            <a:endParaRPr lang="en-US" altLang="zh-CN" sz="1700" b="1" dirty="0"/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700" b="1" dirty="0"/>
              <a:t>}</a:t>
            </a:r>
            <a:endParaRPr lang="en-US" altLang="zh-CN" sz="1700" b="1" dirty="0">
              <a:cs typeface="Times New Roman" panose="02020603050405020304" pitchFamily="18" charset="0"/>
            </a:endParaRPr>
          </a:p>
        </p:txBody>
      </p:sp>
      <p:grpSp>
        <p:nvGrpSpPr>
          <p:cNvPr id="21" name="Group 5">
            <a:extLst>
              <a:ext uri="{FF2B5EF4-FFF2-40B4-BE49-F238E27FC236}">
                <a16:creationId xmlns:a16="http://schemas.microsoft.com/office/drawing/2014/main" id="{B2DF45C4-75D5-4349-A2A8-41AE87B78933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3636219"/>
            <a:ext cx="1166813" cy="2017713"/>
            <a:chOff x="4085" y="866"/>
            <a:chExt cx="866" cy="1455"/>
          </a:xfrm>
        </p:grpSpPr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17AE422-9D2B-424C-89AD-E558A887A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7">
              <a:extLst>
                <a:ext uri="{FF2B5EF4-FFF2-40B4-BE49-F238E27FC236}">
                  <a16:creationId xmlns:a16="http://schemas.microsoft.com/office/drawing/2014/main" id="{ACCA55B7-E071-40AD-AE36-F2780545A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29" name="Group 8">
                <a:extLst>
                  <a:ext uri="{FF2B5EF4-FFF2-40B4-BE49-F238E27FC236}">
                    <a16:creationId xmlns:a16="http://schemas.microsoft.com/office/drawing/2014/main" id="{DA5423CC-F68D-4D63-A4CA-32F2391BCD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31" name="Line 9">
                  <a:extLst>
                    <a:ext uri="{FF2B5EF4-FFF2-40B4-BE49-F238E27FC236}">
                      <a16:creationId xmlns:a16="http://schemas.microsoft.com/office/drawing/2014/main" id="{9A6E9725-C493-4D50-9E5F-F14CEFA1AE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10">
                  <a:extLst>
                    <a:ext uri="{FF2B5EF4-FFF2-40B4-BE49-F238E27FC236}">
                      <a16:creationId xmlns:a16="http://schemas.microsoft.com/office/drawing/2014/main" id="{F98F1665-37E6-4C41-865D-245736A93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452EC117-7F4D-4905-9192-795B26BEC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" name="Text Box 12">
            <a:extLst>
              <a:ext uri="{FF2B5EF4-FFF2-40B4-BE49-F238E27FC236}">
                <a16:creationId xmlns:a16="http://schemas.microsoft.com/office/drawing/2014/main" id="{60EDB0E9-58E6-4D8C-AA60-BF17696E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3853707"/>
            <a:ext cx="458788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继续下一次循环</a:t>
            </a: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AFD2C58D-47CC-4C71-8238-93F64123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6188729"/>
            <a:ext cx="3959999" cy="408623"/>
          </a:xfrm>
          <a:prstGeom prst="wedgeRoundRectCallout">
            <a:avLst>
              <a:gd name="adj1" fmla="val -49408"/>
              <a:gd name="adj2" fmla="val -2029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通常与条件语句一起使用，加速循环</a:t>
            </a: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C0761D36-EF2E-4545-832F-EEAE8276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636218"/>
            <a:ext cx="4176000" cy="2484000"/>
          </a:xfrm>
          <a:prstGeom prst="roundRect">
            <a:avLst>
              <a:gd name="adj" fmla="val 136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for(int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&lt;10;i++){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跑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400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米；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if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（！口渴）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 continue;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不喝水，继续跑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</a:rPr>
              <a:t>接过水壶，喝水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 fontAlgn="b"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6" name="AutoShape 15">
            <a:extLst>
              <a:ext uri="{FF2B5EF4-FFF2-40B4-BE49-F238E27FC236}">
                <a16:creationId xmlns:a16="http://schemas.microsoft.com/office/drawing/2014/main" id="{6F394013-E6DE-49E7-9D12-18D540088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788744"/>
            <a:ext cx="1223963" cy="576263"/>
          </a:xfrm>
          <a:prstGeom prst="rightArrow">
            <a:avLst>
              <a:gd name="adj1" fmla="val 49861"/>
              <a:gd name="adj2" fmla="val 5314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D4E9F71D-F434-4F3B-A2F3-4C48B6828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501407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7482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AutoShape 4">
            <a:extLst>
              <a:ext uri="{FF2B5EF4-FFF2-40B4-BE49-F238E27FC236}">
                <a16:creationId xmlns:a16="http://schemas.microsoft.com/office/drawing/2014/main" id="{15AF5D06-9B7A-48D4-A260-5303100A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35163"/>
            <a:ext cx="72008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循环录入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课学生成绩，统计分数大于等于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分的学生比例 </a:t>
            </a:r>
          </a:p>
        </p:txBody>
      </p:sp>
      <p:pic>
        <p:nvPicPr>
          <p:cNvPr id="42" name="Picture 12" descr="问题">
            <a:extLst>
              <a:ext uri="{FF2B5EF4-FFF2-40B4-BE49-F238E27FC236}">
                <a16:creationId xmlns:a16="http://schemas.microsoft.com/office/drawing/2014/main" id="{F074EC5A-3F15-4E3E-8E53-BF2A0D91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2" descr="示例">
            <a:extLst>
              <a:ext uri="{FF2B5EF4-FFF2-40B4-BE49-F238E27FC236}">
                <a16:creationId xmlns:a16="http://schemas.microsoft.com/office/drawing/2014/main" id="{9A1AF435-B4A6-4F72-8A4B-3E592D9A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3429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continueDemo">
            <a:extLst>
              <a:ext uri="{FF2B5EF4-FFF2-40B4-BE49-F238E27FC236}">
                <a16:creationId xmlns:a16="http://schemas.microsoft.com/office/drawing/2014/main" id="{69145C1E-7A9E-4FFB-B2E8-BC3A2A035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2656"/>
            <a:ext cx="3960440" cy="230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D8CED49F-F390-42F4-96BC-A18603D6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345855"/>
            <a:ext cx="7200800" cy="3515043"/>
          </a:xfrm>
          <a:prstGeom prst="roundRect">
            <a:avLst>
              <a:gd name="adj" fmla="val 594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5334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zh-CN" altLang="en-US" b="1" dirty="0"/>
              <a:t>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for 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&lt; total;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 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请输入第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+ 1) +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位学生的成绩：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score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if (score &lt; 80) {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continue;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num++;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("80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分以上的学生人数是：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num);</a:t>
            </a:r>
          </a:p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double rate = (double) num / total * 100;</a:t>
            </a:r>
          </a:p>
          <a:p>
            <a:pPr>
              <a:lnSpc>
                <a:spcPts val="2000"/>
              </a:lnSpc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("80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分以上的学生所占的比例为：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rate + "%");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59C4EBA-3369-4808-AB5B-A439791D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689" y="4401208"/>
            <a:ext cx="2520000" cy="90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35CBB368-0512-4664-8944-3EDFB6988BC4}"/>
              </a:ext>
            </a:extLst>
          </p:cNvPr>
          <p:cNvSpPr>
            <a:spLocks noChangeArrowheads="1"/>
          </p:cNvSpPr>
          <p:nvPr/>
        </p:nvSpPr>
        <p:spPr bwMode="auto">
          <a:xfrm rot="17005576">
            <a:off x="3804907" y="3959861"/>
            <a:ext cx="1404000" cy="835122"/>
          </a:xfrm>
          <a:prstGeom prst="curvedUpArrow">
            <a:avLst>
              <a:gd name="adj1" fmla="val 16177"/>
              <a:gd name="adj2" fmla="val 40858"/>
              <a:gd name="adj3" fmla="val 65374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EF28F74A-1DC4-4475-A2AB-E4F99CE4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05" y="4653136"/>
            <a:ext cx="2769538" cy="1021556"/>
          </a:xfrm>
          <a:prstGeom prst="wedgeRoundRectCallout">
            <a:avLst>
              <a:gd name="adj1" fmla="val -86769"/>
              <a:gd name="adj2" fmla="val -431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对录入的分数进行判断，如果小于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80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，跳出本次循环，执行下一次循环</a:t>
            </a:r>
          </a:p>
        </p:txBody>
      </p:sp>
    </p:spTree>
    <p:extLst>
      <p:ext uri="{BB962C8B-B14F-4D97-AF65-F5344CB8AC3E}">
        <p14:creationId xmlns:p14="http://schemas.microsoft.com/office/powerpoint/2010/main" val="53066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55FB9F-5858-4AB1-A740-DD0F8708D454}"/>
              </a:ext>
            </a:extLst>
          </p:cNvPr>
          <p:cNvSpPr/>
          <p:nvPr/>
        </p:nvSpPr>
        <p:spPr>
          <a:xfrm>
            <a:off x="1187624" y="2564904"/>
            <a:ext cx="774047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：改变程序控制流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结束整个函数的调用过程，返回到调用它的位置，继续向下执行。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8803EA-B7FC-440D-B6C1-871E6E1A5E23}"/>
              </a:ext>
            </a:extLst>
          </p:cNvPr>
          <p:cNvSpPr txBox="1"/>
          <p:nvPr/>
        </p:nvSpPr>
        <p:spPr>
          <a:xfrm>
            <a:off x="1466588" y="3717032"/>
            <a:ext cx="4664596" cy="419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 eaLnBrk="1" hangingPunct="1">
              <a:lnSpc>
                <a:spcPct val="115000"/>
              </a:lnSpc>
            </a:pPr>
            <a:r>
              <a:rPr lang="zh-CN" altLang="en-US" sz="2000" dirty="0">
                <a:solidFill>
                  <a:srgbClr val="080577"/>
                </a:solidFill>
                <a:latin typeface="Source Code Pro"/>
              </a:rPr>
              <a:t>语句格式：  </a:t>
            </a:r>
            <a:r>
              <a:rPr lang="en-US" altLang="zh-CN" sz="2000" dirty="0">
                <a:solidFill>
                  <a:srgbClr val="080577"/>
                </a:solidFill>
                <a:latin typeface="Source Code Pro"/>
              </a:rPr>
              <a:t>return [&lt;</a:t>
            </a:r>
            <a:r>
              <a:rPr lang="zh-CN" altLang="en-US" sz="2000" dirty="0">
                <a:solidFill>
                  <a:srgbClr val="080577"/>
                </a:solidFill>
                <a:latin typeface="Source Code Pro"/>
              </a:rPr>
              <a:t>表达式</a:t>
            </a:r>
            <a:r>
              <a:rPr lang="en-US" altLang="zh-CN" sz="2000" dirty="0">
                <a:solidFill>
                  <a:srgbClr val="080577"/>
                </a:solidFill>
                <a:latin typeface="Source Code Pro"/>
              </a:rPr>
              <a:t>&gt;];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7D999-C38B-4A6A-82D3-E6959EC461ED}"/>
              </a:ext>
            </a:extLst>
          </p:cNvPr>
          <p:cNvSpPr txBox="1"/>
          <p:nvPr/>
        </p:nvSpPr>
        <p:spPr>
          <a:xfrm>
            <a:off x="1466588" y="4343433"/>
            <a:ext cx="7353562" cy="943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当语句中不带有</a:t>
            </a:r>
            <a:r>
              <a:rPr lang="en-US" altLang="zh-CN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时，则不返回任何值，否则返回</a:t>
            </a:r>
            <a:r>
              <a:rPr lang="en-US" altLang="zh-CN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&gt;</a:t>
            </a:r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9055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流程控制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二、循环结构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74613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break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55FB9F-5858-4AB1-A740-DD0F8708D454}"/>
              </a:ext>
            </a:extLst>
          </p:cNvPr>
          <p:cNvSpPr/>
          <p:nvPr/>
        </p:nvSpPr>
        <p:spPr>
          <a:xfrm>
            <a:off x="1187624" y="2564904"/>
            <a:ext cx="7740476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三者的比较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return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并非专门用于结束循环的，它的功能是结束一个方法。当一个方法执行到一个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语句时，这个方法将被结束，不管这个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处于多少层循环之内。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break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语句和循环语句中。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continue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只能用于循环语句中。二者功能类似，但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是终止本次循环，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是终止本层循环。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break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之后不能有其他的语句，因为程序永远不会执行其后的语句。</a:t>
            </a:r>
          </a:p>
        </p:txBody>
      </p:sp>
    </p:spTree>
    <p:extLst>
      <p:ext uri="{BB962C8B-B14F-4D97-AF65-F5344CB8AC3E}">
        <p14:creationId xmlns:p14="http://schemas.microsoft.com/office/powerpoint/2010/main" val="100712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">
            <a:extLst>
              <a:ext uri="{FF2B5EF4-FFF2-40B4-BE49-F238E27FC236}">
                <a16:creationId xmlns:a16="http://schemas.microsoft.com/office/drawing/2014/main" id="{9241BF6B-1ABC-4F0B-AF34-959B0DC4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760"/>
            <a:ext cx="8281168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1200"/>
              </a:spcAft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数组对象和元素类型</a:t>
            </a:r>
            <a:endParaRPr lang="zh-CN" altLang="en-GB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数组是由同一类型的数据元素构成的一种组合数据结构，被称为数组对象。数组中的每个值称为数组元素。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数组本身是引用数据类型，而数组中的元素可以是任何数据类型，可以是基本数据类型也可以是类（对象）类型。例如一个数组中的元素可以是标准整型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，字符类型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，也可以是学生等对象类型。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创建数组对象会在内存中开辟一整块连续的空间，而数组名中引用的是这块连续空间的首地址。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b="1" dirty="0"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">
            <a:extLst>
              <a:ext uri="{FF2B5EF4-FFF2-40B4-BE49-F238E27FC236}">
                <a16:creationId xmlns:a16="http://schemas.microsoft.com/office/drawing/2014/main" id="{9241BF6B-1ABC-4F0B-AF34-959B0DC4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760"/>
            <a:ext cx="6913562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GB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使用数组四步走</a:t>
            </a:r>
            <a:r>
              <a:rPr lang="zh-CN" altLang="en-GB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eaLnBrk="1" hangingPunct="1">
              <a:spcBef>
                <a:spcPct val="20000"/>
              </a:spcBef>
            </a:pPr>
            <a:endParaRPr lang="en-GB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GB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声明数组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GB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分配空间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GB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zh-CN" altLang="en-GB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处理数据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b="1" dirty="0"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endParaRPr lang="zh-CN" altLang="en-GB" sz="2400" b="1" dirty="0">
              <a:cs typeface="Times New Roman" panose="02020603050405020304" pitchFamily="18" charset="0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CAC7F8C0-B0B1-40D5-A455-9EFAE521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210716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[ ] a;             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8C563C25-4C0D-44D8-BAD7-884B4ADC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095464"/>
            <a:ext cx="3379788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a =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new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int[5];             </a:t>
            </a: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570CE6BB-15D7-4397-8347-BB7CE60F1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973693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a [0] = 80;             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58A665D7-87F3-4684-AEAB-D798C966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886587"/>
            <a:ext cx="3379787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a [0] = a[0] * 10;             </a:t>
            </a:r>
          </a:p>
        </p:txBody>
      </p:sp>
      <p:graphicFrame>
        <p:nvGraphicFramePr>
          <p:cNvPr id="29" name="Group 31">
            <a:extLst>
              <a:ext uri="{FF2B5EF4-FFF2-40B4-BE49-F238E27FC236}">
                <a16:creationId xmlns:a16="http://schemas.microsoft.com/office/drawing/2014/main" id="{04D2094B-605B-46BC-82D5-06F3EA874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59128"/>
              </p:ext>
            </p:extLst>
          </p:nvPr>
        </p:nvGraphicFramePr>
        <p:xfrm>
          <a:off x="7740650" y="2222351"/>
          <a:ext cx="1008063" cy="2638426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 Box 23">
            <a:extLst>
              <a:ext uri="{FF2B5EF4-FFF2-40B4-BE49-F238E27FC236}">
                <a16:creationId xmlns:a16="http://schemas.microsoft.com/office/drawing/2014/main" id="{04A21FB5-EBA6-4011-AE9E-B04A514A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4814739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A97C864E-6340-411A-884D-E66941201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382939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801A6941-D20B-4855-BF4C-C0263410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4382939"/>
            <a:ext cx="8651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60A162DD-9608-404F-B232-00286D50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382939"/>
            <a:ext cx="792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a[0]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8BE63FCD-DDBC-4636-82FF-6DA357088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598839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30" grpId="0"/>
      <p:bldP spid="31" grpId="0"/>
      <p:bldP spid="31" grpId="1"/>
      <p:bldP spid="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一、数组的声明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告诉计算机数据类型是什么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7" descr="语法">
            <a:extLst>
              <a:ext uri="{FF2B5EF4-FFF2-40B4-BE49-F238E27FC236}">
                <a16:creationId xmlns:a16="http://schemas.microsoft.com/office/drawing/2014/main" id="{47DE0AD3-B47D-4ED7-B5B8-36C25A04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7809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F4283A-E5EC-4796-8DF3-FCC1C7E69515}"/>
              </a:ext>
            </a:extLst>
          </p:cNvPr>
          <p:cNvSpPr/>
          <p:nvPr/>
        </p:nvSpPr>
        <p:spPr>
          <a:xfrm>
            <a:off x="2123727" y="2798647"/>
            <a:ext cx="6048673" cy="1422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数据类型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]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或者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数据类型  数组名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];</a:t>
            </a: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F0383A6B-0CCC-4C4B-86E6-21A253AD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2806771"/>
            <a:ext cx="1871662" cy="715089"/>
          </a:xfrm>
          <a:prstGeom prst="wedgeRoundRectCallout">
            <a:avLst>
              <a:gd name="adj1" fmla="val -102597"/>
              <a:gd name="adj2" fmla="val 9640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声明数组时不规定数组长度          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B120D30-AFE5-47E8-9F4F-51985C8C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7" y="4821750"/>
            <a:ext cx="6048673" cy="125991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int[ ] score1;             //Java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成绩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score2[ ];             //C#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成绩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String[ ] name;      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学生姓名</a:t>
            </a:r>
          </a:p>
        </p:txBody>
      </p:sp>
      <p:pic>
        <p:nvPicPr>
          <p:cNvPr id="13" name="Picture 12" descr="示例">
            <a:extLst>
              <a:ext uri="{FF2B5EF4-FFF2-40B4-BE49-F238E27FC236}">
                <a16:creationId xmlns:a16="http://schemas.microsoft.com/office/drawing/2014/main" id="{439D555E-0D30-4256-ACCB-826A06A5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5" y="478224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5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839831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变量的命名规则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二、变量的命名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362167-0E6C-4296-B6E0-7A6D4C4F686F}"/>
              </a:ext>
            </a:extLst>
          </p:cNvPr>
          <p:cNvGrpSpPr/>
          <p:nvPr/>
        </p:nvGrpSpPr>
        <p:grpSpPr>
          <a:xfrm>
            <a:off x="684213" y="2629074"/>
            <a:ext cx="7848600" cy="2024062"/>
            <a:chOff x="684213" y="2564904"/>
            <a:chExt cx="7848600" cy="2024062"/>
          </a:xfrm>
        </p:grpSpPr>
        <p:sp>
          <p:nvSpPr>
            <p:cNvPr id="31" name="AutoShape 2">
              <a:extLst>
                <a:ext uri="{FF2B5EF4-FFF2-40B4-BE49-F238E27FC236}">
                  <a16:creationId xmlns:a16="http://schemas.microsoft.com/office/drawing/2014/main" id="{F5CDC4DD-D467-4434-A797-9847974A8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388" y="3004641"/>
              <a:ext cx="2089150" cy="15113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、字母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、下划线‘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_’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、‘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$’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</a:p>
          </p:txBody>
        </p:sp>
        <p:sp>
          <p:nvSpPr>
            <p:cNvPr id="32" name="Text Box 3">
              <a:extLst>
                <a:ext uri="{FF2B5EF4-FFF2-40B4-BE49-F238E27FC236}">
                  <a16:creationId xmlns:a16="http://schemas.microsoft.com/office/drawing/2014/main" id="{4B9B180E-C781-4674-9683-B157B296B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000" y="2637929"/>
              <a:ext cx="172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首字符</a:t>
              </a:r>
            </a:p>
          </p:txBody>
        </p:sp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61978816-857F-4F93-B5FB-9C67C2B7F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0775" y="3507879"/>
              <a:ext cx="936625" cy="720725"/>
              <a:chOff x="2426" y="1842"/>
              <a:chExt cx="590" cy="454"/>
            </a:xfrm>
          </p:grpSpPr>
          <p:sp>
            <p:nvSpPr>
              <p:cNvPr id="34" name="Line 5">
                <a:extLst>
                  <a:ext uri="{FF2B5EF4-FFF2-40B4-BE49-F238E27FC236}">
                    <a16:creationId xmlns:a16="http://schemas.microsoft.com/office/drawing/2014/main" id="{CBEACD62-F864-4029-9C14-D478CB783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2069"/>
                <a:ext cx="5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6">
                <a:extLst>
                  <a:ext uri="{FF2B5EF4-FFF2-40B4-BE49-F238E27FC236}">
                    <a16:creationId xmlns:a16="http://schemas.microsoft.com/office/drawing/2014/main" id="{B38ACD57-A6B2-49FE-8D4B-767930C16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842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AutoShape 7">
              <a:extLst>
                <a:ext uri="{FF2B5EF4-FFF2-40B4-BE49-F238E27FC236}">
                  <a16:creationId xmlns:a16="http://schemas.microsoft.com/office/drawing/2014/main" id="{F00FD6FB-BEC7-4953-9F03-306263AE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2931616"/>
              <a:ext cx="2160588" cy="15843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任意多的：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、数字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、字母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、下划线‘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_’</a:t>
              </a:r>
            </a:p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、‘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$’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</a:p>
          </p:txBody>
        </p: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B5FEEDF4-E53E-4EAA-9B47-7420D1D4C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713" y="2564904"/>
              <a:ext cx="17272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00A65511-F210-4939-8E9B-03806A70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2860179"/>
              <a:ext cx="503237" cy="172878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量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名</a:t>
              </a:r>
            </a:p>
          </p:txBody>
        </p:sp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D526C76D-4792-486C-935F-3B0BAFE4C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7813" y="3725366"/>
              <a:ext cx="503237" cy="287338"/>
              <a:chOff x="975" y="1979"/>
              <a:chExt cx="317" cy="181"/>
            </a:xfrm>
          </p:grpSpPr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776DAF70-0235-472E-ABC2-76E875EE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1979"/>
                <a:ext cx="31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C138F8D5-543E-4357-BE1C-2227FF43C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5" y="2160"/>
                <a:ext cx="31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142F2A5E-C1D9-40D9-86E9-1182D4DB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3652341"/>
              <a:ext cx="7200900" cy="86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Blip>
                  <a:blip r:embed="rId3"/>
                </a:buBlip>
              </a:pPr>
              <a:endParaRPr lang="zh-CN" altLang="en-US" sz="2000" b="1"/>
            </a:p>
          </p:txBody>
        </p:sp>
      </p:grpSp>
      <p:sp>
        <p:nvSpPr>
          <p:cNvPr id="43" name="AutoShape 14">
            <a:extLst>
              <a:ext uri="{FF2B5EF4-FFF2-40B4-BE49-F238E27FC236}">
                <a16:creationId xmlns:a16="http://schemas.microsoft.com/office/drawing/2014/main" id="{F8B52AE8-45B2-429C-B2A0-1AB19963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4763"/>
            <a:ext cx="8353425" cy="10239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b="1" dirty="0">
                <a:solidFill>
                  <a:srgbClr val="0000FF"/>
                </a:solidFill>
              </a:rPr>
              <a:t>变量命名规范：</a:t>
            </a:r>
          </a:p>
          <a:p>
            <a:pPr eaLnBrk="0" hangingPunct="0"/>
            <a:r>
              <a:rPr lang="zh-CN" altLang="en-US" b="1" dirty="0"/>
              <a:t>简短且能清楚地表明变量的作用，通常第一个单词的首字母小写，其后单词的</a:t>
            </a:r>
          </a:p>
          <a:p>
            <a:pPr eaLnBrk="0" hangingPunct="0"/>
            <a:r>
              <a:rPr lang="zh-CN" altLang="en-US" b="1" dirty="0"/>
              <a:t>首字母大写。例如：</a:t>
            </a:r>
            <a:r>
              <a:rPr lang="en-US" altLang="zh-CN" b="1" dirty="0" err="1"/>
              <a:t>myScore</a:t>
            </a:r>
            <a:r>
              <a:rPr lang="en-US" altLang="zh-C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二、分配空间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告诉计算机分配几个连续的空间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7" descr="语法">
            <a:extLst>
              <a:ext uri="{FF2B5EF4-FFF2-40B4-BE49-F238E27FC236}">
                <a16:creationId xmlns:a16="http://schemas.microsoft.com/office/drawing/2014/main" id="{47DE0AD3-B47D-4ED7-B5B8-36C25A04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1" y="27809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F4283A-E5EC-4796-8DF3-FCC1C7E69515}"/>
              </a:ext>
            </a:extLst>
          </p:cNvPr>
          <p:cNvSpPr/>
          <p:nvPr/>
        </p:nvSpPr>
        <p:spPr>
          <a:xfrm>
            <a:off x="2123727" y="2780928"/>
            <a:ext cx="6048673" cy="64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数据类型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]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数组名  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  new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数据类型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 ; </a:t>
            </a:r>
          </a:p>
        </p:txBody>
      </p:sp>
      <p:pic>
        <p:nvPicPr>
          <p:cNvPr id="13" name="Picture 12" descr="示例">
            <a:extLst>
              <a:ext uri="{FF2B5EF4-FFF2-40B4-BE49-F238E27FC236}">
                <a16:creationId xmlns:a16="http://schemas.microsoft.com/office/drawing/2014/main" id="{439D555E-0D30-4256-ACCB-826A06A5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5" y="407707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2ACEA8DB-BDFC-4716-83BA-A81C7009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7" y="4077072"/>
            <a:ext cx="6048673" cy="15566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score = new int[30];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avgAge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int[6];  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name = new String[30];</a:t>
            </a:r>
          </a:p>
        </p:txBody>
      </p:sp>
    </p:spTree>
    <p:extLst>
      <p:ext uri="{BB962C8B-B14F-4D97-AF65-F5344CB8AC3E}">
        <p14:creationId xmlns:p14="http://schemas.microsoft.com/office/powerpoint/2010/main" val="8198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二、分配空间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注意：数组一经分配空间，其中的每个元素也被按照成员变量同样的方式被隐式初始化。</a:t>
            </a:r>
          </a:p>
          <a:p>
            <a:pPr marL="457200" algn="l" eaLnBrk="1" hangingPunct="1">
              <a:lnSpc>
                <a:spcPct val="150000"/>
              </a:lnSpc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2C086-08BA-4F8D-8B93-553E8E1D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8100516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4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三、数组赋值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向分配的格子里放数据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12" descr="示例">
            <a:extLst>
              <a:ext uri="{FF2B5EF4-FFF2-40B4-BE49-F238E27FC236}">
                <a16:creationId xmlns:a16="http://schemas.microsoft.com/office/drawing/2014/main" id="{439D555E-0D30-4256-ACCB-826A06A5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5" y="299695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7088509F-976C-40A3-A6AE-095A5BBE7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56" y="2996952"/>
            <a:ext cx="4117840" cy="16515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score[0] = 89;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score[1] = 79;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score[2] = 76;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……</a:t>
            </a:r>
          </a:p>
        </p:txBody>
      </p:sp>
      <p:graphicFrame>
        <p:nvGraphicFramePr>
          <p:cNvPr id="16" name="Group 7">
            <a:extLst>
              <a:ext uri="{FF2B5EF4-FFF2-40B4-BE49-F238E27FC236}">
                <a16:creationId xmlns:a16="http://schemas.microsoft.com/office/drawing/2014/main" id="{43464E2A-487B-45C5-BDD0-01F7715B6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38371"/>
              </p:ext>
            </p:extLst>
          </p:nvPr>
        </p:nvGraphicFramePr>
        <p:xfrm>
          <a:off x="6565032" y="3023121"/>
          <a:ext cx="1463675" cy="3527425"/>
        </p:xfrm>
        <a:graphic>
          <a:graphicData uri="http://schemas.openxmlformats.org/drawingml/2006/table">
            <a:tbl>
              <a:tblPr/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AutoShape 25">
            <a:extLst>
              <a:ext uri="{FF2B5EF4-FFF2-40B4-BE49-F238E27FC236}">
                <a16:creationId xmlns:a16="http://schemas.microsoft.com/office/drawing/2014/main" id="{37AF2C30-C168-4C83-A1D0-A9FF67559D72}"/>
              </a:ext>
            </a:extLst>
          </p:cNvPr>
          <p:cNvSpPr>
            <a:spLocks/>
          </p:cNvSpPr>
          <p:nvPr/>
        </p:nvSpPr>
        <p:spPr bwMode="auto">
          <a:xfrm>
            <a:off x="8100145" y="2880246"/>
            <a:ext cx="215900" cy="3671887"/>
          </a:xfrm>
          <a:prstGeom prst="rightBrace">
            <a:avLst>
              <a:gd name="adj1" fmla="val 141728"/>
              <a:gd name="adj2" fmla="val 50000"/>
            </a:avLst>
          </a:pr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509290B2-F8B3-4EE5-88D7-1A951B230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095" y="4464571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616A4E63-0AD6-401C-8BE3-546E3F0C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95" y="6120333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score[0]</a:t>
            </a: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76EEB853-84F9-4BD2-81CD-38AAE2AF7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95" y="5615508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score[1]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9E1A9416-353A-4C6C-9A87-3DEF1836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295" y="5112271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  <a:ea typeface="宋体" panose="02010600030101010101" pitchFamily="2" charset="-122"/>
              </a:rPr>
              <a:t>score[2]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A001E41D-C18A-469F-8D16-2B2CAF7F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82" y="6120333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89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8C2D2D27-AA7B-4096-BD5A-BA8E4C8E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82" y="5615508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79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E4D58B08-4DDC-4344-A3CC-E3E88145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82" y="5086871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76</a:t>
            </a:r>
          </a:p>
        </p:txBody>
      </p:sp>
      <p:sp>
        <p:nvSpPr>
          <p:cNvPr id="26" name="AutoShape 34">
            <a:extLst>
              <a:ext uri="{FF2B5EF4-FFF2-40B4-BE49-F238E27FC236}">
                <a16:creationId xmlns:a16="http://schemas.microsoft.com/office/drawing/2014/main" id="{D4EAA5EC-1C23-46C0-86FA-F261C6B9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5589240"/>
            <a:ext cx="2016125" cy="715089"/>
          </a:xfrm>
          <a:prstGeom prst="wedgeRoundRectCallout">
            <a:avLst>
              <a:gd name="adj1" fmla="val 86150"/>
              <a:gd name="adj2" fmla="val -25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太麻烦！能不能一起赋值？</a:t>
            </a:r>
          </a:p>
        </p:txBody>
      </p:sp>
    </p:spTree>
    <p:extLst>
      <p:ext uri="{BB962C8B-B14F-4D97-AF65-F5344CB8AC3E}">
        <p14:creationId xmlns:p14="http://schemas.microsoft.com/office/powerpoint/2010/main" val="412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三、数组赋值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向分配的格子里放数据</a:t>
            </a: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DF0AA2A5-C3D6-4209-9B90-FC740982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2636912"/>
            <a:ext cx="7704137" cy="243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边声明边赋值</a:t>
            </a:r>
          </a:p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endParaRPr lang="zh-CN" altLang="en-US" sz="2800" b="1" dirty="0"/>
          </a:p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endParaRPr lang="zh-CN" altLang="en-US" sz="2400" b="1" dirty="0"/>
          </a:p>
          <a:p>
            <a:pPr eaLnBrk="1" hangingPunct="1">
              <a:lnSpc>
                <a:spcPts val="36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：动态地从键盘录入信息并赋值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FC7BF3C2-8B2D-4182-B57D-A6C13320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49" y="3310632"/>
            <a:ext cx="6516000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 ] score = {89, 79, 76};</a:t>
            </a: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6E86ACFB-94B3-47AB-92AD-9924C856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25" y="5229200"/>
            <a:ext cx="6527800" cy="15436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Scanner input = new Scanner(System.in);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for(int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&lt; 30;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++){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score[</a:t>
            </a:r>
            <a:r>
              <a:rPr lang="en-US" altLang="zh-CN" sz="1600" b="1" dirty="0" err="1">
                <a:solidFill>
                  <a:srgbClr val="0000FF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]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input.nextInt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5496CDC0-8B90-489E-82FC-3F90E18CB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49" y="3933056"/>
            <a:ext cx="6516000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 ] score =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new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宋体" charset="-122"/>
              </a:rPr>
              <a:t>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 ]{89, 79, 76};</a:t>
            </a:r>
          </a:p>
        </p:txBody>
      </p:sp>
      <p:sp>
        <p:nvSpPr>
          <p:cNvPr id="32" name="AutoShape 9">
            <a:extLst>
              <a:ext uri="{FF2B5EF4-FFF2-40B4-BE49-F238E27FC236}">
                <a16:creationId xmlns:a16="http://schemas.microsoft.com/office/drawing/2014/main" id="{26FCE98B-F1EA-48CB-A7E6-4F4F2E63C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148" y="3106320"/>
            <a:ext cx="2232322" cy="408623"/>
          </a:xfrm>
          <a:prstGeom prst="wedgeRoundRectCallout">
            <a:avLst>
              <a:gd name="adj1" fmla="val -74868"/>
              <a:gd name="adj2" fmla="val 179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不能指定数组长度</a:t>
            </a:r>
            <a:r>
              <a:rPr lang="zh-CN" altLang="en-US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8870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四、对数据进行处理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12" descr="示例">
            <a:extLst>
              <a:ext uri="{FF2B5EF4-FFF2-40B4-BE49-F238E27FC236}">
                <a16:creationId xmlns:a16="http://schemas.microsoft.com/office/drawing/2014/main" id="{CBC53B02-19EC-4BBB-AC45-EC056EFF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15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000F437E-35F0-4381-BE38-3983FD4F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969" y="2111990"/>
            <a:ext cx="65520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位学生的平均分</a:t>
            </a:r>
          </a:p>
        </p:txBody>
      </p:sp>
      <p:graphicFrame>
        <p:nvGraphicFramePr>
          <p:cNvPr id="16" name="Group 3">
            <a:extLst>
              <a:ext uri="{FF2B5EF4-FFF2-40B4-BE49-F238E27FC236}">
                <a16:creationId xmlns:a16="http://schemas.microsoft.com/office/drawing/2014/main" id="{3C756E02-934C-4EA3-859C-88195CF7A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12242"/>
              </p:ext>
            </p:extLst>
          </p:nvPr>
        </p:nvGraphicFramePr>
        <p:xfrm>
          <a:off x="7368728" y="4160947"/>
          <a:ext cx="1152525" cy="252095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AutoShape 17">
            <a:extLst>
              <a:ext uri="{FF2B5EF4-FFF2-40B4-BE49-F238E27FC236}">
                <a16:creationId xmlns:a16="http://schemas.microsoft.com/office/drawing/2014/main" id="{F790CDEB-03A2-4131-87D8-D210EEE08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02" y="2839666"/>
            <a:ext cx="7944297" cy="11918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[ ] score = {60, 80, 90, 70, 85};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double avg;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avg = (score[0] + score[1] + score[2] + score[3] + score[4])/5;  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C4E2B345-ECA6-49BC-AA11-030E0991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" y="4149080"/>
            <a:ext cx="5711925" cy="2653367"/>
          </a:xfrm>
          <a:prstGeom prst="roundRect">
            <a:avLst>
              <a:gd name="adj" fmla="val 695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[ ] score = {60, 80, 90, 70, 85};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sum = 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double avg;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for(int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&lt;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score.length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sum = sum + score[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avg = sum /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score.length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ED4EA17-A9B6-4022-904B-A10394D1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841" y="4810235"/>
            <a:ext cx="3587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成绩单</a:t>
            </a: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F3FBCB4B-E560-4DF7-93B0-7B698C50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2703532"/>
            <a:ext cx="2233612" cy="715089"/>
          </a:xfrm>
          <a:prstGeom prst="wedgeRoundRectCallout">
            <a:avLst>
              <a:gd name="adj1" fmla="val -36585"/>
              <a:gd name="adj2" fmla="val 820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访问数组成员：使用“标识符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[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下标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]”</a:t>
            </a:r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817A084D-3C20-4D01-A01D-85BC21AF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97" y="6049303"/>
            <a:ext cx="1693862" cy="408623"/>
          </a:xfrm>
          <a:prstGeom prst="wedgeRoundRectCallout">
            <a:avLst>
              <a:gd name="adj1" fmla="val -53345"/>
              <a:gd name="adj2" fmla="val -710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访问成员</a:t>
            </a: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78DDE1F2-2636-46E7-A913-CB3A2ED3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390" y="4655493"/>
            <a:ext cx="2336800" cy="408623"/>
          </a:xfrm>
          <a:prstGeom prst="wedgeRoundRectCallout">
            <a:avLst>
              <a:gd name="adj1" fmla="val -41607"/>
              <a:gd name="adj2" fmla="val 1164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数组的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length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99314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五、关于数组长度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09BFAA-1EDB-470B-9969-5F7D60BC021B}"/>
              </a:ext>
            </a:extLst>
          </p:cNvPr>
          <p:cNvSpPr/>
          <p:nvPr/>
        </p:nvSpPr>
        <p:spPr>
          <a:xfrm>
            <a:off x="755576" y="2060848"/>
            <a:ext cx="7848550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中，程序员可以不再关注数组的长度，数组自带的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属性将负责保管数组的长度；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语言不检查数组的边界，数组索引完全由程序员掌握；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对数组下标越界情况强加约束；</a:t>
            </a: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如果试图访问不在有效索引以内的元素，将会引发运行错误。</a:t>
            </a:r>
          </a:p>
        </p:txBody>
      </p:sp>
    </p:spTree>
    <p:extLst>
      <p:ext uri="{BB962C8B-B14F-4D97-AF65-F5344CB8AC3E}">
        <p14:creationId xmlns:p14="http://schemas.microsoft.com/office/powerpoint/2010/main" val="330714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六、一维数组的内存存储实现</a:t>
            </a:r>
            <a:endParaRPr lang="en-US" altLang="zh-CN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4334A-BECE-44A7-93B8-1FB7DAFA4BC4}"/>
              </a:ext>
            </a:extLst>
          </p:cNvPr>
          <p:cNvSpPr/>
          <p:nvPr/>
        </p:nvSpPr>
        <p:spPr bwMode="auto">
          <a:xfrm>
            <a:off x="3786188" y="2500313"/>
            <a:ext cx="5214937" cy="421481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31C43D1-B4BD-4A1F-8F23-20052FBE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29" y="2071689"/>
            <a:ext cx="3571875" cy="244840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int[]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int[]{1,2,3};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String[] arr1 = new String[4];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arr1[1] = “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张三”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arr1[2] = “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李四”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arr1 = new String[3];</a:t>
            </a:r>
          </a:p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sysout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(arr1[1]);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/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694C17F5-3818-4E5C-BE99-F518702B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857750"/>
            <a:ext cx="1785938" cy="1714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048FC0-7933-464E-B3DB-E6AAF699D25A}"/>
              </a:ext>
            </a:extLst>
          </p:cNvPr>
          <p:cNvSpPr/>
          <p:nvPr/>
        </p:nvSpPr>
        <p:spPr bwMode="auto">
          <a:xfrm>
            <a:off x="1500188" y="5072062"/>
            <a:ext cx="1928812" cy="1643063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en-US" altLang="zh-CN" sz="2400" dirty="0"/>
          </a:p>
          <a:p>
            <a:pPr marL="469900" indent="-469900">
              <a:defRPr/>
            </a:pPr>
            <a:r>
              <a:rPr lang="en-US" altLang="zh-CN" sz="2400" dirty="0"/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0x56ef</a:t>
            </a:r>
          </a:p>
          <a:p>
            <a:pPr marL="469900" indent="-469900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arr1:0x34cd</a:t>
            </a:r>
          </a:p>
          <a:p>
            <a:pPr marL="469900" indent="-469900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arr:0x12ab</a:t>
            </a:r>
          </a:p>
          <a:p>
            <a:pPr marL="469900" indent="-469900">
              <a:defRPr/>
            </a:pPr>
            <a:endParaRPr lang="zh-CN" altLang="en-US" dirty="0"/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2D38F90E-6424-4BFE-8790-B5BF6D62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57150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9">
            <a:extLst>
              <a:ext uri="{FF2B5EF4-FFF2-40B4-BE49-F238E27FC236}">
                <a16:creationId xmlns:a16="http://schemas.microsoft.com/office/drawing/2014/main" id="{CC30D957-636F-4652-BEEB-AEC77EB6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8674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C9569EB7-3C73-47DD-B658-2472B4E55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5775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D088E5B-96D3-4D5B-A62F-7BE517A675C4}"/>
              </a:ext>
            </a:extLst>
          </p:cNvPr>
          <p:cNvGraphicFramePr>
            <a:graphicFrameLocks noGrp="1"/>
          </p:cNvGraphicFramePr>
          <p:nvPr/>
        </p:nvGraphicFramePr>
        <p:xfrm>
          <a:off x="5286375" y="6000750"/>
          <a:ext cx="2786063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EF673AB-7952-4FAE-95B3-1EB3DD66AF03}"/>
              </a:ext>
            </a:extLst>
          </p:cNvPr>
          <p:cNvGraphicFramePr>
            <a:graphicFrameLocks noGrp="1"/>
          </p:cNvGraphicFramePr>
          <p:nvPr/>
        </p:nvGraphicFramePr>
        <p:xfrm>
          <a:off x="4500563" y="4857750"/>
          <a:ext cx="4429126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352B0C8-6611-4E64-9326-F6EB805108B6}"/>
              </a:ext>
            </a:extLst>
          </p:cNvPr>
          <p:cNvGraphicFramePr>
            <a:graphicFrameLocks noGrp="1"/>
          </p:cNvGraphicFramePr>
          <p:nvPr/>
        </p:nvGraphicFramePr>
        <p:xfrm>
          <a:off x="5429250" y="3714750"/>
          <a:ext cx="2786063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6">
            <a:extLst>
              <a:ext uri="{FF2B5EF4-FFF2-40B4-BE49-F238E27FC236}">
                <a16:creationId xmlns:a16="http://schemas.microsoft.com/office/drawing/2014/main" id="{029C795A-AAB4-4B1E-BA68-16FB68DC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328612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0x56ef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897D3987-B66C-45E2-804F-142754A4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50056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0x34cd</a:t>
            </a:r>
            <a:endParaRPr lang="zh-CN" altLang="en-US" sz="2000"/>
          </a:p>
        </p:txBody>
      </p:sp>
      <p:sp>
        <p:nvSpPr>
          <p:cNvPr id="22" name="矩形 18">
            <a:extLst>
              <a:ext uri="{FF2B5EF4-FFF2-40B4-BE49-F238E27FC236}">
                <a16:creationId xmlns:a16="http://schemas.microsoft.com/office/drawing/2014/main" id="{3C9556DE-5DC1-4E6E-AD09-4EF0C44A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5643563"/>
            <a:ext cx="96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000"/>
              <a:t>0x12ab</a:t>
            </a:r>
            <a:endParaRPr lang="zh-CN" altLang="en-US" sz="2000"/>
          </a:p>
        </p:txBody>
      </p:sp>
      <p:cxnSp>
        <p:nvCxnSpPr>
          <p:cNvPr id="23" name="直接箭头连接符 20">
            <a:extLst>
              <a:ext uri="{FF2B5EF4-FFF2-40B4-BE49-F238E27FC236}">
                <a16:creationId xmlns:a16="http://schemas.microsoft.com/office/drawing/2014/main" id="{12387CEB-0A82-452A-B890-3CB0A77F04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143625"/>
            <a:ext cx="1714500" cy="3571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4" name="直接箭头连接符 22">
            <a:extLst>
              <a:ext uri="{FF2B5EF4-FFF2-40B4-BE49-F238E27FC236}">
                <a16:creationId xmlns:a16="http://schemas.microsoft.com/office/drawing/2014/main" id="{A6370A70-71A0-457F-97F2-F747E933C4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000750"/>
            <a:ext cx="2143125" cy="428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FCD833-0BEA-4D56-837A-66448C674AC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7219" y="4179094"/>
            <a:ext cx="1714500" cy="16430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800AF-3342-4B24-BC10-70DA698B8B2E}"/>
              </a:ext>
            </a:extLst>
          </p:cNvPr>
          <p:cNvCxnSpPr/>
          <p:nvPr/>
        </p:nvCxnSpPr>
        <p:spPr bwMode="auto">
          <a:xfrm flipV="1">
            <a:off x="3143250" y="4857750"/>
            <a:ext cx="1285875" cy="1173163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D4DFA83-F7F1-427C-93F2-E524668EEDEC}"/>
              </a:ext>
            </a:extLst>
          </p:cNvPr>
          <p:cNvCxnSpPr/>
          <p:nvPr/>
        </p:nvCxnSpPr>
        <p:spPr bwMode="auto">
          <a:xfrm flipV="1">
            <a:off x="3143250" y="5857875"/>
            <a:ext cx="1857375" cy="673100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526FA0-2F55-4F23-BAAA-A49D512229C8}"/>
              </a:ext>
            </a:extLst>
          </p:cNvPr>
          <p:cNvCxnSpPr/>
          <p:nvPr/>
        </p:nvCxnSpPr>
        <p:spPr bwMode="auto">
          <a:xfrm rot="5400000" flipH="1" flipV="1">
            <a:off x="3000375" y="3571875"/>
            <a:ext cx="2214563" cy="1928813"/>
          </a:xfrm>
          <a:prstGeom prst="straightConnector1">
            <a:avLst/>
          </a:prstGeom>
          <a:noFill/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9">
            <a:extLst>
              <a:ext uri="{FF2B5EF4-FFF2-40B4-BE49-F238E27FC236}">
                <a16:creationId xmlns:a16="http://schemas.microsoft.com/office/drawing/2014/main" id="{1E8C656C-8D04-4FB3-92FD-31BCDD81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54" y="4734407"/>
            <a:ext cx="1792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栈（</a:t>
            </a:r>
            <a:r>
              <a:rPr lang="en-US" altLang="zh-CN" sz="2400" dirty="0"/>
              <a:t>stack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33" name="矩形 40">
            <a:extLst>
              <a:ext uri="{FF2B5EF4-FFF2-40B4-BE49-F238E27FC236}">
                <a16:creationId xmlns:a16="http://schemas.microsoft.com/office/drawing/2014/main" id="{A88DEAD7-77D1-48DF-A301-28737D56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071688"/>
            <a:ext cx="20002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/>
              <a:t>堆（</a:t>
            </a:r>
            <a:r>
              <a:rPr lang="en-US" altLang="zh-CN" sz="2800"/>
              <a:t>heap</a:t>
            </a:r>
            <a:r>
              <a:rPr lang="zh-CN" altLang="en-US" sz="2800"/>
              <a:t>）</a:t>
            </a:r>
            <a:endParaRPr lang="en-US" altLang="zh-CN" sz="280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F03E926-3232-4088-B614-A68663D0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42539"/>
              </p:ext>
            </p:extLst>
          </p:nvPr>
        </p:nvGraphicFramePr>
        <p:xfrm>
          <a:off x="4500563" y="4857750"/>
          <a:ext cx="4429126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张三</a:t>
                      </a:r>
                    </a:p>
                  </a:txBody>
                  <a:tcPr marL="91439" marR="91439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李四</a:t>
                      </a:r>
                    </a:p>
                  </a:txBody>
                  <a:tcPr marL="91439" marR="91439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/>
                    </a:p>
                  </a:txBody>
                  <a:tcPr marL="91439" marR="91439" marT="45798" marB="4579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AA88C44-0633-4374-B458-9311F383CF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6072188"/>
            <a:ext cx="785813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5739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数据常见算法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数组元素计算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0411CBA-155E-4240-80BD-2B377895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1988840"/>
            <a:ext cx="7248525" cy="4459624"/>
          </a:xfrm>
          <a:prstGeom prst="roundRect">
            <a:avLst>
              <a:gd name="adj" fmla="val 906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Test1 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 ]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 []a=new int[5];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a[0]=5;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for(int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=1;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&lt;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a.length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a[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]=a[i-1]*2+1;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for(int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=0;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&lt;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a.length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(a[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]+" ");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  <a:endParaRPr lang="zh-CN" altLang="en-GB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14" name="Picture 12" descr="示例">
            <a:extLst>
              <a:ext uri="{FF2B5EF4-FFF2-40B4-BE49-F238E27FC236}">
                <a16:creationId xmlns:a16="http://schemas.microsoft.com/office/drawing/2014/main" id="{EBE0212C-829E-4694-8C19-D5D6499F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347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F9EC0E8-29F2-4179-A229-45E6AF322F68}"/>
              </a:ext>
            </a:extLst>
          </p:cNvPr>
          <p:cNvSpPr txBox="1"/>
          <p:nvPr/>
        </p:nvSpPr>
        <p:spPr>
          <a:xfrm>
            <a:off x="6300192" y="50851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GB" altLang="zh-CN" sz="1800" b="1" dirty="0">
                <a:solidFill>
                  <a:srgbClr val="FF0000"/>
                </a:solidFill>
                <a:latin typeface="Source Code Pro"/>
                <a:ea typeface="宋体" charset="-122"/>
              </a:rPr>
              <a:t>5 </a:t>
            </a:r>
            <a:r>
              <a:rPr lang="en-GB" altLang="zh-CN" sz="1800" b="1" dirty="0">
                <a:solidFill>
                  <a:srgbClr val="FF0000"/>
                </a:solidFill>
                <a:latin typeface="Source Code Pro"/>
              </a:rPr>
              <a:t>11 23 47 95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数据常见算法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数组元素求和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0411CBA-155E-4240-80BD-2B377895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1988840"/>
            <a:ext cx="7248525" cy="4007901"/>
          </a:xfrm>
          <a:prstGeom prst="roundRect">
            <a:avLst>
              <a:gd name="adj" fmla="val 906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Test2 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 ]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 []b={3,5,8,10,7,5,9};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 sum=0;               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for(int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=0;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&lt;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b.length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</a:t>
            </a:r>
            <a:r>
              <a:rPr lang="zh-CN" altLang="en-GB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）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zh-CN" altLang="en-GB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sum+=b[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("sum="+sum);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  <a:endParaRPr lang="zh-CN" altLang="en-GB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14" name="Picture 12" descr="示例">
            <a:extLst>
              <a:ext uri="{FF2B5EF4-FFF2-40B4-BE49-F238E27FC236}">
                <a16:creationId xmlns:a16="http://schemas.microsoft.com/office/drawing/2014/main" id="{EBE0212C-829E-4694-8C19-D5D6499F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347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F9EC0E8-29F2-4179-A229-45E6AF322F68}"/>
              </a:ext>
            </a:extLst>
          </p:cNvPr>
          <p:cNvSpPr txBox="1"/>
          <p:nvPr/>
        </p:nvSpPr>
        <p:spPr>
          <a:xfrm>
            <a:off x="6512938" y="4653136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GB" altLang="zh-CN" sz="1800" b="1" dirty="0">
                <a:solidFill>
                  <a:srgbClr val="FF0000"/>
                </a:solidFill>
                <a:latin typeface="Source Code Pro"/>
                <a:ea typeface="宋体" charset="-122"/>
              </a:rPr>
              <a:t>sum = 47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4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数据常见算法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数组元素求最大值</a:t>
            </a:r>
          </a:p>
          <a:p>
            <a:pPr algn="l" eaLnBrk="1" hangingPunct="1">
              <a:lnSpc>
                <a:spcPct val="150000"/>
              </a:lnSpc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0411CBA-155E-4240-80BD-2B377895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1988840"/>
            <a:ext cx="7248525" cy="4459624"/>
          </a:xfrm>
          <a:prstGeom prst="roundRect">
            <a:avLst>
              <a:gd name="adj" fmla="val 906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Test3 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 ]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 []b={3,5,8,10,7,5,9};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 max=b[0];       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for(int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=1;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&lt;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b.length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if(b[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]&gt;max)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  max=b[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]; 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("max="+max); 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lvl="1" eaLnBrk="1" hangingPunct="1">
              <a:lnSpc>
                <a:spcPts val="24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  <a:endParaRPr lang="zh-CN" altLang="en-GB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14" name="Picture 12" descr="示例">
            <a:extLst>
              <a:ext uri="{FF2B5EF4-FFF2-40B4-BE49-F238E27FC236}">
                <a16:creationId xmlns:a16="http://schemas.microsoft.com/office/drawing/2014/main" id="{EBE0212C-829E-4694-8C19-D5D6499F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7347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F9EC0E8-29F2-4179-A229-45E6AF322F68}"/>
              </a:ext>
            </a:extLst>
          </p:cNvPr>
          <p:cNvSpPr txBox="1"/>
          <p:nvPr/>
        </p:nvSpPr>
        <p:spPr>
          <a:xfrm>
            <a:off x="6487339" y="50851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8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GB" altLang="zh-CN" sz="1800" b="1" dirty="0">
                <a:solidFill>
                  <a:srgbClr val="FF0000"/>
                </a:solidFill>
                <a:latin typeface="Source Code Pro"/>
                <a:ea typeface="宋体" charset="-122"/>
              </a:rPr>
              <a:t>max = 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3C54E07A-88A9-451E-9542-0D53A50E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710134"/>
            <a:ext cx="9058275" cy="5102225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7" name="Oval 3">
            <a:extLst>
              <a:ext uri="{FF2B5EF4-FFF2-40B4-BE49-F238E27FC236}">
                <a16:creationId xmlns:a16="http://schemas.microsoft.com/office/drawing/2014/main" id="{305305BF-8363-4015-B383-6EE76276A226}"/>
              </a:ext>
            </a:extLst>
          </p:cNvPr>
          <p:cNvSpPr>
            <a:spLocks noChangeArrowheads="1"/>
          </p:cNvSpPr>
          <p:nvPr/>
        </p:nvSpPr>
        <p:spPr bwMode="auto">
          <a:xfrm rot="497257">
            <a:off x="4265613" y="2267347"/>
            <a:ext cx="4583112" cy="2684462"/>
          </a:xfrm>
          <a:prstGeom prst="ellipse">
            <a:avLst/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8" name="Text Box 4">
            <a:extLst>
              <a:ext uri="{FF2B5EF4-FFF2-40B4-BE49-F238E27FC236}">
                <a16:creationId xmlns:a16="http://schemas.microsoft.com/office/drawing/2014/main" id="{76BF539E-1013-4B2A-B47B-5C5A2E89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01084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数据属于不同类别</a:t>
            </a:r>
          </a:p>
        </p:txBody>
      </p:sp>
      <p:sp>
        <p:nvSpPr>
          <p:cNvPr id="89" name="AutoShape 5">
            <a:extLst>
              <a:ext uri="{FF2B5EF4-FFF2-40B4-BE49-F238E27FC236}">
                <a16:creationId xmlns:a16="http://schemas.microsoft.com/office/drawing/2014/main" id="{D9406388-3275-43A9-8C49-CA61F160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062684"/>
            <a:ext cx="847725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b="1"/>
              <a:t>非洲     </a:t>
            </a:r>
          </a:p>
        </p:txBody>
      </p:sp>
      <p:sp>
        <p:nvSpPr>
          <p:cNvPr id="90" name="AutoShape 6">
            <a:extLst>
              <a:ext uri="{FF2B5EF4-FFF2-40B4-BE49-F238E27FC236}">
                <a16:creationId xmlns:a16="http://schemas.microsoft.com/office/drawing/2014/main" id="{494184A4-8DD1-47DE-9DD9-1A5AA764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326334"/>
            <a:ext cx="3662362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b="1"/>
              <a:t>The quick brown fox     </a:t>
            </a:r>
          </a:p>
        </p:txBody>
      </p:sp>
      <p:sp>
        <p:nvSpPr>
          <p:cNvPr id="91" name="AutoShape 7">
            <a:extLst>
              <a:ext uri="{FF2B5EF4-FFF2-40B4-BE49-F238E27FC236}">
                <a16:creationId xmlns:a16="http://schemas.microsoft.com/office/drawing/2014/main" id="{0D20E3DA-CDE2-4A55-8CC9-7EB940D2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5850334"/>
            <a:ext cx="977900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en-US" altLang="zh-CN" b="1"/>
              <a:t>TRUE      </a:t>
            </a: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2BC11B1B-DD40-436C-ACB7-49F2E80B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213" y="1968897"/>
            <a:ext cx="88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数据 </a:t>
            </a:r>
          </a:p>
        </p:txBody>
      </p:sp>
      <p:sp>
        <p:nvSpPr>
          <p:cNvPr id="93" name="Text Box 9">
            <a:extLst>
              <a:ext uri="{FF2B5EF4-FFF2-40B4-BE49-F238E27FC236}">
                <a16:creationId xmlns:a16="http://schemas.microsoft.com/office/drawing/2014/main" id="{5EA6C96C-5851-4520-9CA9-ACAC1274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4881959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非数值</a:t>
            </a:r>
          </a:p>
        </p:txBody>
      </p:sp>
      <p:sp>
        <p:nvSpPr>
          <p:cNvPr id="94" name="Oval 10">
            <a:extLst>
              <a:ext uri="{FF2B5EF4-FFF2-40B4-BE49-F238E27FC236}">
                <a16:creationId xmlns:a16="http://schemas.microsoft.com/office/drawing/2014/main" id="{D955639F-DDD8-4BFF-A099-41B6245748F3}"/>
              </a:ext>
            </a:extLst>
          </p:cNvPr>
          <p:cNvSpPr>
            <a:spLocks noChangeArrowheads="1"/>
          </p:cNvSpPr>
          <p:nvPr/>
        </p:nvSpPr>
        <p:spPr bwMode="auto">
          <a:xfrm rot="20592740">
            <a:off x="190500" y="2335609"/>
            <a:ext cx="4210050" cy="2690813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95" name="Text Box 11">
            <a:extLst>
              <a:ext uri="{FF2B5EF4-FFF2-40B4-BE49-F238E27FC236}">
                <a16:creationId xmlns:a16="http://schemas.microsoft.com/office/drawing/2014/main" id="{19F662BC-4B03-4D51-B18D-5CD48C47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4891484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数值</a:t>
            </a:r>
          </a:p>
        </p:txBody>
      </p:sp>
      <p:sp>
        <p:nvSpPr>
          <p:cNvPr id="96" name="Oval 12">
            <a:extLst>
              <a:ext uri="{FF2B5EF4-FFF2-40B4-BE49-F238E27FC236}">
                <a16:creationId xmlns:a16="http://schemas.microsoft.com/office/drawing/2014/main" id="{D5E1855C-8916-4B65-9B3E-9E558DD984A9}"/>
              </a:ext>
            </a:extLst>
          </p:cNvPr>
          <p:cNvSpPr>
            <a:spLocks noChangeArrowheads="1"/>
          </p:cNvSpPr>
          <p:nvPr/>
        </p:nvSpPr>
        <p:spPr bwMode="auto">
          <a:xfrm rot="19727969">
            <a:off x="249238" y="3091259"/>
            <a:ext cx="1939925" cy="1371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7" name="Oval 13">
            <a:extLst>
              <a:ext uri="{FF2B5EF4-FFF2-40B4-BE49-F238E27FC236}">
                <a16:creationId xmlns:a16="http://schemas.microsoft.com/office/drawing/2014/main" id="{1E25A8F8-6B6D-4DF0-8793-E4FF65FE6C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7400" y="2421334"/>
            <a:ext cx="2209800" cy="2057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8" name="Text Box 14">
            <a:extLst>
              <a:ext uri="{FF2B5EF4-FFF2-40B4-BE49-F238E27FC236}">
                <a16:creationId xmlns:a16="http://schemas.microsoft.com/office/drawing/2014/main" id="{B241A548-F8CD-46D8-A452-AB63408C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4434284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整型</a:t>
            </a:r>
          </a:p>
        </p:txBody>
      </p:sp>
      <p:sp>
        <p:nvSpPr>
          <p:cNvPr id="99" name="Text Box 15">
            <a:extLst>
              <a:ext uri="{FF2B5EF4-FFF2-40B4-BE49-F238E27FC236}">
                <a16:creationId xmlns:a16="http://schemas.microsoft.com/office/drawing/2014/main" id="{7F380768-F4AA-4AA9-84EB-FDB2A6BA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4434284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非整型</a:t>
            </a:r>
          </a:p>
        </p:txBody>
      </p:sp>
      <p:sp>
        <p:nvSpPr>
          <p:cNvPr id="100" name="AutoShape 16">
            <a:extLst>
              <a:ext uri="{FF2B5EF4-FFF2-40B4-BE49-F238E27FC236}">
                <a16:creationId xmlns:a16="http://schemas.microsoft.com/office/drawing/2014/main" id="{3D95AEB5-82C7-4A87-8D89-E02AD212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93134"/>
            <a:ext cx="14716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9002.12</a:t>
            </a:r>
          </a:p>
        </p:txBody>
      </p:sp>
      <p:sp>
        <p:nvSpPr>
          <p:cNvPr id="101" name="AutoShape 17">
            <a:extLst>
              <a:ext uri="{FF2B5EF4-FFF2-40B4-BE49-F238E27FC236}">
                <a16:creationId xmlns:a16="http://schemas.microsoft.com/office/drawing/2014/main" id="{3D6E4193-FF64-4853-9679-3F062E10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5088334"/>
            <a:ext cx="741362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999</a:t>
            </a:r>
          </a:p>
        </p:txBody>
      </p:sp>
      <p:sp>
        <p:nvSpPr>
          <p:cNvPr id="102" name="AutoShape 18">
            <a:extLst>
              <a:ext uri="{FF2B5EF4-FFF2-40B4-BE49-F238E27FC236}">
                <a16:creationId xmlns:a16="http://schemas.microsoft.com/office/drawing/2014/main" id="{97D9EBE4-A8C2-4E26-880C-92F669442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950" y="3869134"/>
            <a:ext cx="1836738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/>
              <a:t>9/12/2003</a:t>
            </a:r>
          </a:p>
        </p:txBody>
      </p:sp>
      <p:sp>
        <p:nvSpPr>
          <p:cNvPr id="103" name="AutoShape 19">
            <a:extLst>
              <a:ext uri="{FF2B5EF4-FFF2-40B4-BE49-F238E27FC236}">
                <a16:creationId xmlns:a16="http://schemas.microsoft.com/office/drawing/2014/main" id="{5D9D4EF7-BE1A-45DD-9E29-079217E5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3183334"/>
            <a:ext cx="1106487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2.175</a:t>
            </a:r>
          </a:p>
        </p:txBody>
      </p:sp>
      <p:sp>
        <p:nvSpPr>
          <p:cNvPr id="104" name="AutoShape 20">
            <a:extLst>
              <a:ext uri="{FF2B5EF4-FFF2-40B4-BE49-F238E27FC236}">
                <a16:creationId xmlns:a16="http://schemas.microsoft.com/office/drawing/2014/main" id="{CBD99872-A383-426D-BBD2-F8EAAAC20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3783409"/>
            <a:ext cx="74136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123</a:t>
            </a:r>
          </a:p>
        </p:txBody>
      </p:sp>
      <p:sp>
        <p:nvSpPr>
          <p:cNvPr id="105" name="AutoShape 21">
            <a:extLst>
              <a:ext uri="{FF2B5EF4-FFF2-40B4-BE49-F238E27FC236}">
                <a16:creationId xmlns:a16="http://schemas.microsoft.com/office/drawing/2014/main" id="{B74054E6-BBBE-447F-B57B-CC658D2C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225" y="4577159"/>
            <a:ext cx="82391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b="1"/>
              <a:t>陈扬   </a:t>
            </a:r>
          </a:p>
        </p:txBody>
      </p:sp>
      <p:sp>
        <p:nvSpPr>
          <p:cNvPr id="106" name="Oval 22">
            <a:extLst>
              <a:ext uri="{FF2B5EF4-FFF2-40B4-BE49-F238E27FC236}">
                <a16:creationId xmlns:a16="http://schemas.microsoft.com/office/drawing/2014/main" id="{D76BA0AC-305D-48BF-AFB4-DD255B60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629172"/>
            <a:ext cx="9109075" cy="52562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CCECFF">
                  <a:alpha val="89999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107" name="Line 23">
            <a:extLst>
              <a:ext uri="{FF2B5EF4-FFF2-40B4-BE49-F238E27FC236}">
                <a16:creationId xmlns:a16="http://schemas.microsoft.com/office/drawing/2014/main" id="{A0CC15D9-E544-48B0-925A-45D00215A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64993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24">
            <a:extLst>
              <a:ext uri="{FF2B5EF4-FFF2-40B4-BE49-F238E27FC236}">
                <a16:creationId xmlns:a16="http://schemas.microsoft.com/office/drawing/2014/main" id="{37A0DE3C-289E-4875-8C32-5F4C056CC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5953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25">
            <a:extLst>
              <a:ext uri="{FF2B5EF4-FFF2-40B4-BE49-F238E27FC236}">
                <a16:creationId xmlns:a16="http://schemas.microsoft.com/office/drawing/2014/main" id="{F3C7DF52-4EB8-4010-8521-577974946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73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26">
            <a:extLst>
              <a:ext uri="{FF2B5EF4-FFF2-40B4-BE49-F238E27FC236}">
                <a16:creationId xmlns:a16="http://schemas.microsoft.com/office/drawing/2014/main" id="{6383CED8-2F7E-4123-9A48-457DE4B5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54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27">
            <a:extLst>
              <a:ext uri="{FF2B5EF4-FFF2-40B4-BE49-F238E27FC236}">
                <a16:creationId xmlns:a16="http://schemas.microsoft.com/office/drawing/2014/main" id="{60558167-3BBE-4164-B82F-C564F2DF7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554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28">
            <a:extLst>
              <a:ext uri="{FF2B5EF4-FFF2-40B4-BE49-F238E27FC236}">
                <a16:creationId xmlns:a16="http://schemas.microsoft.com/office/drawing/2014/main" id="{B1BB0F2C-F6B9-473A-8530-B2A1A6C72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935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29">
            <a:extLst>
              <a:ext uri="{FF2B5EF4-FFF2-40B4-BE49-F238E27FC236}">
                <a16:creationId xmlns:a16="http://schemas.microsoft.com/office/drawing/2014/main" id="{AA8ABA80-B9AA-4366-8E99-CBDC187DB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54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30">
            <a:extLst>
              <a:ext uri="{FF2B5EF4-FFF2-40B4-BE49-F238E27FC236}">
                <a16:creationId xmlns:a16="http://schemas.microsoft.com/office/drawing/2014/main" id="{306A9124-79FD-4D6E-9E48-360BC6994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54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Line 31">
            <a:extLst>
              <a:ext uri="{FF2B5EF4-FFF2-40B4-BE49-F238E27FC236}">
                <a16:creationId xmlns:a16="http://schemas.microsoft.com/office/drawing/2014/main" id="{31C5AF8D-E0E7-41D6-BB5A-61FEAFAB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9359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32">
            <a:extLst>
              <a:ext uri="{FF2B5EF4-FFF2-40B4-BE49-F238E27FC236}">
                <a16:creationId xmlns:a16="http://schemas.microsoft.com/office/drawing/2014/main" id="{85A81442-72F5-40D6-A1DE-8C16D539B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8" y="32595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Line 33">
            <a:extLst>
              <a:ext uri="{FF2B5EF4-FFF2-40B4-BE49-F238E27FC236}">
                <a16:creationId xmlns:a16="http://schemas.microsoft.com/office/drawing/2014/main" id="{BF037CC0-0F53-44C1-9802-F6479ADAC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5438" y="3640534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Text Box 34">
            <a:extLst>
              <a:ext uri="{FF2B5EF4-FFF2-40B4-BE49-F238E27FC236}">
                <a16:creationId xmlns:a16="http://schemas.microsoft.com/office/drawing/2014/main" id="{F2D899A2-2CD3-4433-A61D-23EAFC56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386534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119" name="Line 35">
            <a:extLst>
              <a:ext uri="{FF2B5EF4-FFF2-40B4-BE49-F238E27FC236}">
                <a16:creationId xmlns:a16="http://schemas.microsoft.com/office/drawing/2014/main" id="{77A07332-8FC1-472A-8F9D-B82A19776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49934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36">
            <a:extLst>
              <a:ext uri="{FF2B5EF4-FFF2-40B4-BE49-F238E27FC236}">
                <a16:creationId xmlns:a16="http://schemas.microsoft.com/office/drawing/2014/main" id="{B9186C31-CAB4-4538-B682-69904C456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9273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Text Box 37">
            <a:extLst>
              <a:ext uri="{FF2B5EF4-FFF2-40B4-BE49-F238E27FC236}">
                <a16:creationId xmlns:a16="http://schemas.microsoft.com/office/drawing/2014/main" id="{C42DE607-44BC-49E3-A672-23F9E3584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2834084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非数值</a:t>
            </a:r>
          </a:p>
        </p:txBody>
      </p:sp>
      <p:sp>
        <p:nvSpPr>
          <p:cNvPr id="122" name="Text Box 38">
            <a:extLst>
              <a:ext uri="{FF2B5EF4-FFF2-40B4-BE49-F238E27FC236}">
                <a16:creationId xmlns:a16="http://schemas.microsoft.com/office/drawing/2014/main" id="{DFF21E7E-9F47-4CBA-A590-C0FFD8B56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2834084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数值</a:t>
            </a:r>
          </a:p>
        </p:txBody>
      </p:sp>
      <p:sp>
        <p:nvSpPr>
          <p:cNvPr id="123" name="Line 39">
            <a:extLst>
              <a:ext uri="{FF2B5EF4-FFF2-40B4-BE49-F238E27FC236}">
                <a16:creationId xmlns:a16="http://schemas.microsoft.com/office/drawing/2014/main" id="{A1EA1783-1E4D-4692-AF47-79B4DA742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6433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Text Box 40">
            <a:extLst>
              <a:ext uri="{FF2B5EF4-FFF2-40B4-BE49-F238E27FC236}">
                <a16:creationId xmlns:a16="http://schemas.microsoft.com/office/drawing/2014/main" id="{9CCE9A0C-8377-42C6-AE19-2F069D48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748484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整型</a:t>
            </a:r>
          </a:p>
        </p:txBody>
      </p:sp>
      <p:sp>
        <p:nvSpPr>
          <p:cNvPr id="125" name="Line 41">
            <a:extLst>
              <a:ext uri="{FF2B5EF4-FFF2-40B4-BE49-F238E27FC236}">
                <a16:creationId xmlns:a16="http://schemas.microsoft.com/office/drawing/2014/main" id="{751F6943-7B21-4DE9-96C8-B9E38A5F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6433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42">
            <a:extLst>
              <a:ext uri="{FF2B5EF4-FFF2-40B4-BE49-F238E27FC236}">
                <a16:creationId xmlns:a16="http://schemas.microsoft.com/office/drawing/2014/main" id="{B04D7C94-FE67-43CE-8581-0899AE767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564334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43">
            <a:extLst>
              <a:ext uri="{FF2B5EF4-FFF2-40B4-BE49-F238E27FC236}">
                <a16:creationId xmlns:a16="http://schemas.microsoft.com/office/drawing/2014/main" id="{1642C464-8473-4518-90F8-2975E6E26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649934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Text Box 44">
            <a:extLst>
              <a:ext uri="{FF2B5EF4-FFF2-40B4-BE49-F238E27FC236}">
                <a16:creationId xmlns:a16="http://schemas.microsoft.com/office/drawing/2014/main" id="{CFA94866-7C10-4FC8-927F-0F0AE0E0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4313634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</a:rPr>
              <a:t>int</a:t>
            </a:r>
          </a:p>
        </p:txBody>
      </p:sp>
      <p:sp>
        <p:nvSpPr>
          <p:cNvPr id="129" name="Text Box 45">
            <a:extLst>
              <a:ext uri="{FF2B5EF4-FFF2-40B4-BE49-F238E27FC236}">
                <a16:creationId xmlns:a16="http://schemas.microsoft.com/office/drawing/2014/main" id="{ACA3A2EE-484A-451F-A65B-CAFDC7C1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4699397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130" name="Text Box 46">
            <a:extLst>
              <a:ext uri="{FF2B5EF4-FFF2-40B4-BE49-F238E27FC236}">
                <a16:creationId xmlns:a16="http://schemas.microsoft.com/office/drawing/2014/main" id="{FDB85034-28C1-4918-BD76-58F24AE6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588" y="4681934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131" name="Text Box 47">
            <a:extLst>
              <a:ext uri="{FF2B5EF4-FFF2-40B4-BE49-F238E27FC236}">
                <a16:creationId xmlns:a16="http://schemas.microsoft.com/office/drawing/2014/main" id="{79C67EE4-2947-47D0-9F92-69BA1AAF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4300934"/>
            <a:ext cx="118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0000FF"/>
                </a:solidFill>
              </a:rPr>
              <a:t>double</a:t>
            </a:r>
          </a:p>
        </p:txBody>
      </p:sp>
      <p:sp>
        <p:nvSpPr>
          <p:cNvPr id="132" name="Line 48">
            <a:extLst>
              <a:ext uri="{FF2B5EF4-FFF2-40B4-BE49-F238E27FC236}">
                <a16:creationId xmlns:a16="http://schemas.microsoft.com/office/drawing/2014/main" id="{4A575826-9088-4F82-B897-D1B40836C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173934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Text Box 49">
            <a:extLst>
              <a:ext uri="{FF2B5EF4-FFF2-40B4-BE49-F238E27FC236}">
                <a16:creationId xmlns:a16="http://schemas.microsoft.com/office/drawing/2014/main" id="{47D39FA2-F55F-43B6-8A14-F5B21936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3748484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非整型</a:t>
            </a:r>
          </a:p>
        </p:txBody>
      </p:sp>
      <p:sp>
        <p:nvSpPr>
          <p:cNvPr id="134" name="Line 50">
            <a:extLst>
              <a:ext uri="{FF2B5EF4-FFF2-40B4-BE49-F238E27FC236}">
                <a16:creationId xmlns:a16="http://schemas.microsoft.com/office/drawing/2014/main" id="{A1FC1492-260F-4BCE-9220-0B2587C85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645297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51">
            <a:extLst>
              <a:ext uri="{FF2B5EF4-FFF2-40B4-BE49-F238E27FC236}">
                <a16:creationId xmlns:a16="http://schemas.microsoft.com/office/drawing/2014/main" id="{7A248CAD-50EB-43E5-89FC-3B83A316D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026297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Text Box 52">
            <a:extLst>
              <a:ext uri="{FF2B5EF4-FFF2-40B4-BE49-F238E27FC236}">
                <a16:creationId xmlns:a16="http://schemas.microsoft.com/office/drawing/2014/main" id="{232BCD23-1711-4323-8273-5EFAA948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772297"/>
            <a:ext cx="106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String</a:t>
            </a:r>
          </a:p>
        </p:txBody>
      </p:sp>
      <p:sp>
        <p:nvSpPr>
          <p:cNvPr id="137" name="Text Box 54">
            <a:extLst>
              <a:ext uri="{FF2B5EF4-FFF2-40B4-BE49-F238E27FC236}">
                <a16:creationId xmlns:a16="http://schemas.microsoft.com/office/drawing/2014/main" id="{B6D8531D-5A7A-4AFE-87C8-F15B2438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1772047"/>
            <a:ext cx="552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/>
              <a:t>                        数据类型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51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8600" y="-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700" y="-1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 animBg="1"/>
      <p:bldP spid="91" grpId="0" animBg="1"/>
      <p:bldP spid="93" grpId="0"/>
      <p:bldP spid="94" grpId="0" animBg="1"/>
      <p:bldP spid="95" grpId="0"/>
      <p:bldP spid="96" grpId="0" animBg="1"/>
      <p:bldP spid="97" grpId="0" animBg="1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18" grpId="0"/>
      <p:bldP spid="121" grpId="0"/>
      <p:bldP spid="122" grpId="0"/>
      <p:bldP spid="124" grpId="0"/>
      <p:bldP spid="128" grpId="0"/>
      <p:bldP spid="129" grpId="0"/>
      <p:bldP spid="130" grpId="0"/>
      <p:bldP spid="131" grpId="0"/>
      <p:bldP spid="133" grpId="0"/>
      <p:bldP spid="136" grpId="0"/>
      <p:bldP spid="13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常见错误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00411CBA-155E-4240-80BD-2B377895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2348880"/>
            <a:ext cx="7248525" cy="4056299"/>
          </a:xfrm>
          <a:prstGeom prst="roundRect">
            <a:avLst>
              <a:gd name="adj" fmla="val 9065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ErrorDemo1 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 ]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int[ ] score = new int[ ];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score[0] = 89;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score[1] = 63;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(score[0]);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  <a:endParaRPr lang="zh-CN" altLang="en-GB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356986B9-4892-42B4-9020-A6E9372D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651" y="4221088"/>
            <a:ext cx="2065611" cy="715089"/>
          </a:xfrm>
          <a:prstGeom prst="wedgeRoundRectCallout">
            <a:avLst>
              <a:gd name="adj1" fmla="val -55903"/>
              <a:gd name="adj2" fmla="val -1154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编译出错，没有写明数组的大小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5A13E91-C041-4D47-B5F6-9F73940DE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248" y="3468118"/>
            <a:ext cx="3744912" cy="4302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13" name="Picture 9" descr="代码改错">
            <a:extLst>
              <a:ext uri="{FF2B5EF4-FFF2-40B4-BE49-F238E27FC236}">
                <a16:creationId xmlns:a16="http://schemas.microsoft.com/office/drawing/2014/main" id="{05D38FED-7C72-4002-BA29-6FD1DC03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48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6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常见错误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代码改错">
            <a:extLst>
              <a:ext uri="{FF2B5EF4-FFF2-40B4-BE49-F238E27FC236}">
                <a16:creationId xmlns:a16="http://schemas.microsoft.com/office/drawing/2014/main" id="{05D38FED-7C72-4002-BA29-6FD1DC03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48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3">
            <a:extLst>
              <a:ext uri="{FF2B5EF4-FFF2-40B4-BE49-F238E27FC236}">
                <a16:creationId xmlns:a16="http://schemas.microsoft.com/office/drawing/2014/main" id="{C77AEB7E-FD8A-4DAC-83F6-992401E0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132856"/>
            <a:ext cx="7289800" cy="4614737"/>
          </a:xfrm>
          <a:prstGeom prst="roundRect">
            <a:avLst>
              <a:gd name="adj" fmla="val 9880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defTabSz="431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31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31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31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318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31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ErrorDemo2 {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 ] 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int[ ] scores = new int[2];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scores[0] = 90;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scores[1] = 85;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scores[2] = 65;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GB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(scores[2]);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GB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371915FB-A347-40FC-B521-BAFB4E88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235912"/>
            <a:ext cx="2340223" cy="408623"/>
          </a:xfrm>
          <a:prstGeom prst="wedgeRoundRectCallout">
            <a:avLst>
              <a:gd name="adj1" fmla="val -82456"/>
              <a:gd name="adj2" fmla="val 1098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编译出错，数组越界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861E5DA-5006-4E02-A9D3-74B2D6B2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17" y="4743550"/>
            <a:ext cx="252095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18" name="Picture 13" descr="errorDemo2">
            <a:extLst>
              <a:ext uri="{FF2B5EF4-FFF2-40B4-BE49-F238E27FC236}">
                <a16:creationId xmlns:a16="http://schemas.microsoft.com/office/drawing/2014/main" id="{592B2E94-8A30-40BC-917A-812BBB08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12" y="5561177"/>
            <a:ext cx="5114925" cy="122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9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常见错误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9" descr="代码改错">
            <a:extLst>
              <a:ext uri="{FF2B5EF4-FFF2-40B4-BE49-F238E27FC236}">
                <a16:creationId xmlns:a16="http://schemas.microsoft.com/office/drawing/2014/main" id="{05D38FED-7C72-4002-BA29-6FD1DC031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548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3">
            <a:extLst>
              <a:ext uri="{FF2B5EF4-FFF2-40B4-BE49-F238E27FC236}">
                <a16:creationId xmlns:a16="http://schemas.microsoft.com/office/drawing/2014/main" id="{BDA1834A-F843-4FB5-A597-532DF6826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019696"/>
            <a:ext cx="7642225" cy="3023789"/>
          </a:xfrm>
          <a:prstGeom prst="roundRect">
            <a:avLst>
              <a:gd name="adj" fmla="val 871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ap="flat" algn="ctr">
            <a:solidFill>
              <a:srgbClr val="008080"/>
            </a:solidFill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void main(String[ 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int[ ] score = new int[5];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score = {60, 80, 90, 70, 85};     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int[ ] score2;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score2 = {60, 80, 90, 70, 85}; 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A72AEB6B-67F1-47E8-9CCA-D7A0C4B7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557" y="3088929"/>
            <a:ext cx="2381150" cy="1021556"/>
          </a:xfrm>
          <a:prstGeom prst="wedgeRoundRectCallout">
            <a:avLst>
              <a:gd name="adj1" fmla="val -65403"/>
              <a:gd name="adj2" fmla="val 63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编译出错，创建数组并赋值的方式必须在一条语句中完成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8BC7F62-07CA-4EC8-9623-6FD6AB020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810" y="3150374"/>
            <a:ext cx="3529013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5417F1D-8B52-4FBF-876E-2C81CDBE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55" y="4110485"/>
            <a:ext cx="3673475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2" name="Picture 7" descr="ppt">
            <a:extLst>
              <a:ext uri="{FF2B5EF4-FFF2-40B4-BE49-F238E27FC236}">
                <a16:creationId xmlns:a16="http://schemas.microsoft.com/office/drawing/2014/main" id="{3B838A7E-69B3-4D3B-8C64-BD99C50A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72" y="5229200"/>
            <a:ext cx="47434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3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七、二维数组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D271A6-D8C6-471C-A65F-6ACDC66E78E3}"/>
              </a:ext>
            </a:extLst>
          </p:cNvPr>
          <p:cNvSpPr txBox="1"/>
          <p:nvPr/>
        </p:nvSpPr>
        <p:spPr>
          <a:xfrm>
            <a:off x="786012" y="2067176"/>
            <a:ext cx="7519727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algn="just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二维数组是由同一类型的数据元素所构成的组合数据结构，用来存储具有行、列结构的二维矩阵数据。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just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同一维数组一样，二维数组也被看作为对象。二维数组中的每个元素可以是基本数据类型，也可以是对象类型。 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9600" indent="-609600" algn="just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对于二维数组的理解，我们可以看成是一维数组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array1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又作为另一个一维数组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array2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的元素而存在。</a:t>
            </a:r>
          </a:p>
          <a:p>
            <a:pPr marL="609600" indent="-609600" algn="just" eaLnBrk="1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从数组底层的运行机制来看，其实没有多维数组。</a:t>
            </a:r>
          </a:p>
        </p:txBody>
      </p:sp>
    </p:spTree>
    <p:extLst>
      <p:ext uri="{BB962C8B-B14F-4D97-AF65-F5344CB8AC3E}">
        <p14:creationId xmlns:p14="http://schemas.microsoft.com/office/powerpoint/2010/main" val="6046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七、二维数组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665DA484-2E4C-427D-A832-69D8634D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874665"/>
            <a:ext cx="374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b="1">
              <a:ea typeface="宋体" panose="02010600030101010101" pitchFamily="2" charset="-122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D25B0659-7535-423A-BB18-2E708CD68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3" y="2708920"/>
            <a:ext cx="7104062" cy="155666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mat[][] = new int [3][4];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[][] mat = new int [3][];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mat[][] = { {1,2,3},{4,5,6} };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200C586D-9D36-4A85-A01B-DA7BA579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988840"/>
            <a:ext cx="6913563" cy="50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GB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二维数组</a:t>
            </a:r>
          </a:p>
        </p:txBody>
      </p:sp>
      <p:pic>
        <p:nvPicPr>
          <p:cNvPr id="23" name="Picture 26" descr="语法">
            <a:extLst>
              <a:ext uri="{FF2B5EF4-FFF2-40B4-BE49-F238E27FC236}">
                <a16:creationId xmlns:a16="http://schemas.microsoft.com/office/drawing/2014/main" id="{248C0D09-9213-47CE-BA11-173BFA9E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10810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val 27">
            <a:extLst>
              <a:ext uri="{FF2B5EF4-FFF2-40B4-BE49-F238E27FC236}">
                <a16:creationId xmlns:a16="http://schemas.microsoft.com/office/drawing/2014/main" id="{2F8A5D8F-8C21-41F3-9FDF-D01060A36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82503"/>
            <a:ext cx="503237" cy="4318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AutoShape 28">
            <a:extLst>
              <a:ext uri="{FF2B5EF4-FFF2-40B4-BE49-F238E27FC236}">
                <a16:creationId xmlns:a16="http://schemas.microsoft.com/office/drawing/2014/main" id="{F8B539E9-4757-4D60-B51C-BDEF1FB1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5344592"/>
            <a:ext cx="6396037" cy="10078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二维数组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下标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1][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下标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2]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mat[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][j]   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表示第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行第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j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列的数组元素</a:t>
            </a:r>
          </a:p>
        </p:txBody>
      </p:sp>
      <p:sp>
        <p:nvSpPr>
          <p:cNvPr id="26" name="矩形 1">
            <a:extLst>
              <a:ext uri="{FF2B5EF4-FFF2-40B4-BE49-F238E27FC236}">
                <a16:creationId xmlns:a16="http://schemas.microsoft.com/office/drawing/2014/main" id="{08022C9F-7DBF-4076-B5D1-588D577A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4615929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二维数组元素表示格式</a:t>
            </a:r>
          </a:p>
        </p:txBody>
      </p:sp>
    </p:spTree>
    <p:extLst>
      <p:ext uri="{BB962C8B-B14F-4D97-AF65-F5344CB8AC3E}">
        <p14:creationId xmlns:p14="http://schemas.microsoft.com/office/powerpoint/2010/main" val="23609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七、二维数组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36801341-A485-45AE-8134-780794761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928813"/>
            <a:ext cx="8176393" cy="293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59E7C4-A506-4B8A-AE05-53AFA7AF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4899391"/>
            <a:ext cx="8180950" cy="183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1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七、二维数组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10216E46-96E6-47F6-BB17-02B582B4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136353"/>
            <a:ext cx="6913563" cy="50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fontAlgn="b">
              <a:lnSpc>
                <a:spcPct val="135000"/>
              </a:lnSpc>
              <a:spcBef>
                <a:spcPct val="20000"/>
              </a:spcBef>
              <a:buClr>
                <a:srgbClr val="6600CC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二维数组的引用模型</a:t>
            </a:r>
          </a:p>
        </p:txBody>
      </p:sp>
      <p:sp>
        <p:nvSpPr>
          <p:cNvPr id="19" name="Oval 27">
            <a:extLst>
              <a:ext uri="{FF2B5EF4-FFF2-40B4-BE49-F238E27FC236}">
                <a16:creationId xmlns:a16="http://schemas.microsoft.com/office/drawing/2014/main" id="{3723182A-88BB-47F3-A590-8DCD1C4D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04864"/>
            <a:ext cx="503237" cy="4318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6" descr="B211">
            <a:extLst>
              <a:ext uri="{FF2B5EF4-FFF2-40B4-BE49-F238E27FC236}">
                <a16:creationId xmlns:a16="http://schemas.microsoft.com/office/drawing/2014/main" id="{6A30B974-F8DD-4683-8838-E310D38B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93616"/>
            <a:ext cx="7632327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1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七、引用数据类型的深入理解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7B555F8-91F2-4050-A64D-38B4E604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824"/>
            <a:ext cx="7200800" cy="78319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张浩和李明去年身高都是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170cm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，今年李明长到了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180cm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，张浩没有变化，输出去年和今年两人身高。</a:t>
            </a:r>
          </a:p>
        </p:txBody>
      </p:sp>
      <p:pic>
        <p:nvPicPr>
          <p:cNvPr id="13" name="Picture 12" descr="问题">
            <a:extLst>
              <a:ext uri="{FF2B5EF4-FFF2-40B4-BE49-F238E27FC236}">
                <a16:creationId xmlns:a16="http://schemas.microsoft.com/office/drawing/2014/main" id="{0CD58439-E7C6-4951-AC38-CF21DDA8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184482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9" descr="primitiveTypeDemo">
            <a:extLst>
              <a:ext uri="{FF2B5EF4-FFF2-40B4-BE49-F238E27FC236}">
                <a16:creationId xmlns:a16="http://schemas.microsoft.com/office/drawing/2014/main" id="{B2E65AC2-C643-4458-B9DA-AFED5039C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3068960"/>
            <a:ext cx="6525567" cy="266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34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七、引用数据类型的深入理解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5" descr="示例">
            <a:extLst>
              <a:ext uri="{FF2B5EF4-FFF2-40B4-BE49-F238E27FC236}">
                <a16:creationId xmlns:a16="http://schemas.microsoft.com/office/drawing/2014/main" id="{B7853C74-714D-4C55-987F-B8B09206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8A16CD92-E620-4C8B-863D-721B0D86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887" y="1989733"/>
            <a:ext cx="7343528" cy="2930723"/>
          </a:xfrm>
          <a:prstGeom prst="roundRect">
            <a:avLst>
              <a:gd name="adj" fmla="val 997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b="1" dirty="0">
                <a:cs typeface="Times New Roman" panose="02020603050405020304" pitchFamily="18" charset="0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170;		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	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去年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--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张三的身高是：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， 李明的身高是：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180;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今年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--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张三的身高是：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+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		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， 李明的身高是：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heightLi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);	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D265298-689C-4CEC-A9A6-6638E48B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E6AD2C9-5F46-42FA-8385-5EF18597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907C5E7-969A-417D-8DF2-874BB7E1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E5FD01D-35C6-4FEF-92A4-553D6209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710" y="2094508"/>
            <a:ext cx="2736000" cy="324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76DBAEF8-F69A-43B8-B3F4-CF8052F66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710" y="2492896"/>
            <a:ext cx="3348000" cy="324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A3B7C54-BC38-43DF-9B63-F4237E5F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485" y="3654041"/>
            <a:ext cx="1944000" cy="3603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EE84AA9D-6BF9-48FA-ACEF-D526FB625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11" y="5014193"/>
            <a:ext cx="3600450" cy="172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EC84124-9C0C-476B-8A85-4FDBBD0D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073" y="5374556"/>
            <a:ext cx="1295400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heightZhang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4E76DD57-3ACC-4962-847E-21491E24A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498" y="5301531"/>
            <a:ext cx="10795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170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701D1FA5-62B9-4E47-8938-24A2B26E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498" y="6022256"/>
            <a:ext cx="10795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170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067BD1F-17F0-4107-84FF-5A85096D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048" y="6093693"/>
            <a:ext cx="1295400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ea typeface="宋体" panose="02010600030101010101" pitchFamily="2" charset="-122"/>
              </a:rPr>
              <a:t>heightLi</a:t>
            </a:r>
          </a:p>
        </p:txBody>
      </p:sp>
      <p:sp>
        <p:nvSpPr>
          <p:cNvPr id="29" name="AutoShape 23">
            <a:extLst>
              <a:ext uri="{FF2B5EF4-FFF2-40B4-BE49-F238E27FC236}">
                <a16:creationId xmlns:a16="http://schemas.microsoft.com/office/drawing/2014/main" id="{F28108B6-4801-412B-9A4F-5FB41D709297}"/>
              </a:ext>
            </a:extLst>
          </p:cNvPr>
          <p:cNvSpPr>
            <a:spLocks noChangeArrowheads="1"/>
          </p:cNvSpPr>
          <p:nvPr/>
        </p:nvSpPr>
        <p:spPr bwMode="auto">
          <a:xfrm rot="1180174">
            <a:off x="4753098" y="5445993"/>
            <a:ext cx="576263" cy="1081088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AFBB1381-ED2D-48B4-ACAE-A7CD032B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498" y="6022256"/>
            <a:ext cx="10795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3300"/>
                </a:solidFill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31" name="AutoShape 25">
            <a:extLst>
              <a:ext uri="{FF2B5EF4-FFF2-40B4-BE49-F238E27FC236}">
                <a16:creationId xmlns:a16="http://schemas.microsoft.com/office/drawing/2014/main" id="{303CF875-1396-4EF9-A87A-BEC312EC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98" y="4941168"/>
            <a:ext cx="2447925" cy="715089"/>
          </a:xfrm>
          <a:prstGeom prst="wedgeRoundRectCallout">
            <a:avLst>
              <a:gd name="adj1" fmla="val -65824"/>
              <a:gd name="adj2" fmla="val 49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不同的变量会分配不同的存储空间</a:t>
            </a:r>
          </a:p>
        </p:txBody>
      </p:sp>
      <p:sp>
        <p:nvSpPr>
          <p:cNvPr id="32" name="AutoShape 26">
            <a:extLst>
              <a:ext uri="{FF2B5EF4-FFF2-40B4-BE49-F238E27FC236}">
                <a16:creationId xmlns:a16="http://schemas.microsoft.com/office/drawing/2014/main" id="{63478C3C-FF4C-4FD3-A2C7-86508CF0B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498" y="6022256"/>
            <a:ext cx="2520950" cy="715089"/>
          </a:xfrm>
          <a:prstGeom prst="wedgeRoundRectCallout">
            <a:avLst>
              <a:gd name="adj1" fmla="val -68074"/>
              <a:gd name="adj2" fmla="val -381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改变一个变量值不会影响另一个变量值</a:t>
            </a:r>
          </a:p>
        </p:txBody>
      </p:sp>
    </p:spTree>
    <p:extLst>
      <p:ext uri="{BB962C8B-B14F-4D97-AF65-F5344CB8AC3E}">
        <p14:creationId xmlns:p14="http://schemas.microsoft.com/office/powerpoint/2010/main" val="8490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build="allAtOnce" animBg="1"/>
      <p:bldP spid="26" grpId="0" build="allAtOnce" animBg="1"/>
      <p:bldP spid="28" grpId="0" animBg="1"/>
      <p:bldP spid="29" grpId="0" animBg="1"/>
      <p:bldP spid="29" grpId="1" animBg="1"/>
      <p:bldP spid="30" grpId="0" build="allAtOnce" animBg="1"/>
      <p:bldP spid="31" grpId="0" animBg="1"/>
      <p:bldP spid="3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七、引用数据类型的深入理解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7B555F8-91F2-4050-A64D-38B4E604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840"/>
            <a:ext cx="7200800" cy="11237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张浩和李明去年身高与体重均为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170cm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60kg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，李明今年身高和体重变为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180cm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70kg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，张浩无变化。输出两人的身高和体重。</a:t>
            </a:r>
          </a:p>
        </p:txBody>
      </p:sp>
      <p:pic>
        <p:nvPicPr>
          <p:cNvPr id="13" name="Picture 12" descr="问题">
            <a:extLst>
              <a:ext uri="{FF2B5EF4-FFF2-40B4-BE49-F238E27FC236}">
                <a16:creationId xmlns:a16="http://schemas.microsoft.com/office/drawing/2014/main" id="{0CD58439-E7C6-4951-AC38-CF21DDA83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0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arrayCopy">
            <a:extLst>
              <a:ext uri="{FF2B5EF4-FFF2-40B4-BE49-F238E27FC236}">
                <a16:creationId xmlns:a16="http://schemas.microsoft.com/office/drawing/2014/main" id="{DBCB9E53-486B-4B56-ABBF-01F3CE70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84758"/>
            <a:ext cx="6768752" cy="268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03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认识变量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三、基本数据类型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0752CD-B31F-4BA3-AD8C-DA0DC53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28813"/>
            <a:ext cx="9021762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七、引用数据类型的深入理解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5" descr="示例">
            <a:extLst>
              <a:ext uri="{FF2B5EF4-FFF2-40B4-BE49-F238E27FC236}">
                <a16:creationId xmlns:a16="http://schemas.microsoft.com/office/drawing/2014/main" id="{B7853C74-714D-4C55-987F-B8B09206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FD265298-689C-4CEC-A9A6-6638E48B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E6AD2C9-5F46-42FA-8385-5EF18597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907C5E7-969A-417D-8DF2-874BB7E1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7E1971C2-F24C-4765-A32C-88E5555C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012330"/>
            <a:ext cx="7069138" cy="2474833"/>
          </a:xfrm>
          <a:prstGeom prst="roundRect">
            <a:avLst>
              <a:gd name="adj" fmla="val 997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int[ 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int[ ]{170,60};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int[ 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…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[0] = 180;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今年李明的身高变为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180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[1] = 70;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今年李明的体重变为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70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…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88B3AE4F-3D7E-42CC-90DF-5B0B10D8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3244051"/>
            <a:ext cx="2016000" cy="792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855DAC3C-7C8D-431C-BF4A-806B654A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2" y="2098717"/>
            <a:ext cx="4752000" cy="32543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" name="Oval 11">
            <a:extLst>
              <a:ext uri="{FF2B5EF4-FFF2-40B4-BE49-F238E27FC236}">
                <a16:creationId xmlns:a16="http://schemas.microsoft.com/office/drawing/2014/main" id="{E9F5F98B-63BA-42C2-BCCA-98D30B27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002" y="4942160"/>
            <a:ext cx="3527425" cy="172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3BA3F963-38FB-467D-B463-C3A7567A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390" y="5231085"/>
            <a:ext cx="1295400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infoZhang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8E6684FC-2F0F-4E02-97A0-C81B41C7F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227" y="5185048"/>
            <a:ext cx="10795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0x2a486c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F204B167-AACB-40FC-A289-D8FB0D68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815" y="5878785"/>
            <a:ext cx="107950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0x2a486c</a:t>
            </a: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53413D2E-C9A1-48AC-A47F-964D62C6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65" y="5950223"/>
            <a:ext cx="1295400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infoLi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" name="Oval 24">
            <a:extLst>
              <a:ext uri="{FF2B5EF4-FFF2-40B4-BE49-F238E27FC236}">
                <a16:creationId xmlns:a16="http://schemas.microsoft.com/office/drawing/2014/main" id="{FC705097-FE95-4E26-838A-B682B839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052" y="4891360"/>
            <a:ext cx="2592388" cy="172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EFED74-24F9-4A7C-B399-81F7D0931E6D}"/>
              </a:ext>
            </a:extLst>
          </p:cNvPr>
          <p:cNvGrpSpPr>
            <a:grpSpLocks/>
          </p:cNvGrpSpPr>
          <p:nvPr/>
        </p:nvGrpSpPr>
        <p:grpSpPr bwMode="auto">
          <a:xfrm>
            <a:off x="6597274" y="5256485"/>
            <a:ext cx="1079500" cy="1008063"/>
            <a:chOff x="4020" y="3206"/>
            <a:chExt cx="680" cy="635"/>
          </a:xfrm>
        </p:grpSpPr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48CB14D3-C6DE-4DEA-A3EF-351E4E792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3206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170</a:t>
              </a: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F50DA7AA-75BB-4837-AAD7-25F69083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523"/>
              <a:ext cx="658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60</a:t>
              </a:r>
            </a:p>
          </p:txBody>
        </p:sp>
      </p:grpSp>
      <p:sp>
        <p:nvSpPr>
          <p:cNvPr id="45" name="Line 34">
            <a:extLst>
              <a:ext uri="{FF2B5EF4-FFF2-40B4-BE49-F238E27FC236}">
                <a16:creationId xmlns:a16="http://schemas.microsoft.com/office/drawing/2014/main" id="{3480B7C9-5CFF-4FDC-866B-3EE6FB4E1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727" y="5472385"/>
            <a:ext cx="2160588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5">
            <a:extLst>
              <a:ext uri="{FF2B5EF4-FFF2-40B4-BE49-F238E27FC236}">
                <a16:creationId xmlns:a16="http://schemas.microsoft.com/office/drawing/2014/main" id="{1EFE915E-A6CF-4DDB-8ABE-70FB023074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5727" y="5616848"/>
            <a:ext cx="2160588" cy="50323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9B5C47BF-EA43-4682-84D8-DF325B7F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2488780"/>
            <a:ext cx="4175125" cy="3254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48" name="Group 42">
            <a:extLst>
              <a:ext uri="{FF2B5EF4-FFF2-40B4-BE49-F238E27FC236}">
                <a16:creationId xmlns:a16="http://schemas.microsoft.com/office/drawing/2014/main" id="{AC5A7F61-694B-4071-A370-3178637A84BE}"/>
              </a:ext>
            </a:extLst>
          </p:cNvPr>
          <p:cNvGrpSpPr>
            <a:grpSpLocks/>
          </p:cNvGrpSpPr>
          <p:nvPr/>
        </p:nvGrpSpPr>
        <p:grpSpPr bwMode="auto">
          <a:xfrm>
            <a:off x="6595686" y="5251723"/>
            <a:ext cx="1082675" cy="1008062"/>
            <a:chOff x="4694" y="3158"/>
            <a:chExt cx="682" cy="635"/>
          </a:xfrm>
        </p:grpSpPr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12D75487-D470-46F8-B210-3D10908A2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158"/>
              <a:ext cx="680" cy="318"/>
            </a:xfrm>
            <a:prstGeom prst="rect">
              <a:avLst/>
            </a:prstGeom>
            <a:solidFill>
              <a:srgbClr val="A6E4F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180</a:t>
              </a:r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165B24F7-B45F-4E57-AEB7-D63D9AFD2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3475"/>
              <a:ext cx="680" cy="318"/>
            </a:xfrm>
            <a:prstGeom prst="rect">
              <a:avLst/>
            </a:prstGeom>
            <a:solidFill>
              <a:srgbClr val="A6E4F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70</a:t>
              </a:r>
            </a:p>
          </p:txBody>
        </p:sp>
      </p:grpSp>
      <p:sp>
        <p:nvSpPr>
          <p:cNvPr id="51" name="AutoShape 43">
            <a:extLst>
              <a:ext uri="{FF2B5EF4-FFF2-40B4-BE49-F238E27FC236}">
                <a16:creationId xmlns:a16="http://schemas.microsoft.com/office/drawing/2014/main" id="{CAE3D08E-D4E7-4785-972B-3402067A4249}"/>
              </a:ext>
            </a:extLst>
          </p:cNvPr>
          <p:cNvSpPr>
            <a:spLocks noChangeArrowheads="1"/>
          </p:cNvSpPr>
          <p:nvPr/>
        </p:nvSpPr>
        <p:spPr bwMode="auto">
          <a:xfrm rot="186861">
            <a:off x="4356511" y="5345215"/>
            <a:ext cx="431101" cy="972000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2" name="AutoShape 44">
            <a:extLst>
              <a:ext uri="{FF2B5EF4-FFF2-40B4-BE49-F238E27FC236}">
                <a16:creationId xmlns:a16="http://schemas.microsoft.com/office/drawing/2014/main" id="{E07A314B-5DB6-4F67-805F-CF161C75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28455"/>
            <a:ext cx="2990849" cy="919401"/>
          </a:xfrm>
          <a:prstGeom prst="wedgeRoundRectCallout">
            <a:avLst>
              <a:gd name="adj1" fmla="val -49993"/>
              <a:gd name="adj2" fmla="val 13681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对引用数据类型，赋值是把原对象的引用传递给另一个引用，两个引用指向同一块内存空间</a:t>
            </a:r>
          </a:p>
        </p:txBody>
      </p:sp>
    </p:spTree>
    <p:extLst>
      <p:ext uri="{BB962C8B-B14F-4D97-AF65-F5344CB8AC3E}">
        <p14:creationId xmlns:p14="http://schemas.microsoft.com/office/powerpoint/2010/main" val="2486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allAtOnce" animBg="1"/>
      <p:bldP spid="39" grpId="0" build="allAtOnce" animBg="1"/>
      <p:bldP spid="40" grpId="0" animBg="1"/>
      <p:bldP spid="41" grpId="0" animBg="1"/>
      <p:bldP spid="47" grpId="0" animBg="1"/>
      <p:bldP spid="51" grpId="0" animBg="1"/>
      <p:bldP spid="51" grpId="1" animBg="1"/>
      <p:bldP spid="5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七、引用数据类型的深入理解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5" descr="示例">
            <a:extLst>
              <a:ext uri="{FF2B5EF4-FFF2-40B4-BE49-F238E27FC236}">
                <a16:creationId xmlns:a16="http://schemas.microsoft.com/office/drawing/2014/main" id="{B7853C74-714D-4C55-987F-B8B09206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FD265298-689C-4CEC-A9A6-6638E48B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E6AD2C9-5F46-42FA-8385-5EF18597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907C5E7-969A-417D-8DF2-874BB7E1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5" y="336133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1" name="Oval 23">
            <a:extLst>
              <a:ext uri="{FF2B5EF4-FFF2-40B4-BE49-F238E27FC236}">
                <a16:creationId xmlns:a16="http://schemas.microsoft.com/office/drawing/2014/main" id="{7518AA21-EBD0-4D4B-9BB0-86E70003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14" y="5083000"/>
            <a:ext cx="2592388" cy="1730376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02" name="Group 38">
            <a:extLst>
              <a:ext uri="{FF2B5EF4-FFF2-40B4-BE49-F238E27FC236}">
                <a16:creationId xmlns:a16="http://schemas.microsoft.com/office/drawing/2014/main" id="{CAD9BC99-E048-450E-BEE1-F70A7F366746}"/>
              </a:ext>
            </a:extLst>
          </p:cNvPr>
          <p:cNvGrpSpPr>
            <a:grpSpLocks/>
          </p:cNvGrpSpPr>
          <p:nvPr/>
        </p:nvGrpSpPr>
        <p:grpSpPr bwMode="auto">
          <a:xfrm>
            <a:off x="6714877" y="6021288"/>
            <a:ext cx="865187" cy="689109"/>
            <a:chOff x="4020" y="3206"/>
            <a:chExt cx="683" cy="635"/>
          </a:xfrm>
        </p:grpSpPr>
        <p:sp>
          <p:nvSpPr>
            <p:cNvPr id="103" name="Rectangle 39">
              <a:extLst>
                <a:ext uri="{FF2B5EF4-FFF2-40B4-BE49-F238E27FC236}">
                  <a16:creationId xmlns:a16="http://schemas.microsoft.com/office/drawing/2014/main" id="{7186D13B-322B-4D2E-9DAA-102B41098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3206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0BF3AFA5-E041-4AF8-B452-9614B1FA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523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05" name="AutoShape 4">
            <a:extLst>
              <a:ext uri="{FF2B5EF4-FFF2-40B4-BE49-F238E27FC236}">
                <a16:creationId xmlns:a16="http://schemas.microsoft.com/office/drawing/2014/main" id="{431837C0-1292-4F31-8BBC-E17CC1F9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539" y="1943993"/>
            <a:ext cx="7146925" cy="3093541"/>
          </a:xfrm>
          <a:prstGeom prst="roundRect">
            <a:avLst>
              <a:gd name="adj" fmla="val 997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cs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int[ 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int[ ]{170,60};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int[ 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int[2];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for(int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&lt;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infoZhang.length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++){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	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infoZhang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];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…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[0] = 180;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今年李明的身高变为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180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infoLi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[1] = 70;		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今年李明的体重变为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70</a:t>
            </a: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B4F38E71-0DA6-4149-AADF-5BBF741B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90" y="2769352"/>
            <a:ext cx="5400000" cy="10345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6872B513-4171-498F-A21E-B3525C8F2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287" y="4244310"/>
            <a:ext cx="2232000" cy="648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8" name="Rectangle 10">
            <a:extLst>
              <a:ext uri="{FF2B5EF4-FFF2-40B4-BE49-F238E27FC236}">
                <a16:creationId xmlns:a16="http://schemas.microsoft.com/office/drawing/2014/main" id="{EDB90E08-FE98-4559-85F0-AD1475C3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035" y="2045593"/>
            <a:ext cx="4824000" cy="288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9" name="Oval 18">
            <a:extLst>
              <a:ext uri="{FF2B5EF4-FFF2-40B4-BE49-F238E27FC236}">
                <a16:creationId xmlns:a16="http://schemas.microsoft.com/office/drawing/2014/main" id="{E7C583B5-213B-4382-BE4A-5AA1814A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64" y="5133808"/>
            <a:ext cx="3527425" cy="150251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0" name="Rectangle 19">
            <a:extLst>
              <a:ext uri="{FF2B5EF4-FFF2-40B4-BE49-F238E27FC236}">
                <a16:creationId xmlns:a16="http://schemas.microsoft.com/office/drawing/2014/main" id="{F1694D66-34DE-430A-887D-3BC8297E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052" y="5422733"/>
            <a:ext cx="1295400" cy="3121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infoZhang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1" name="Rectangle 20">
            <a:extLst>
              <a:ext uri="{FF2B5EF4-FFF2-40B4-BE49-F238E27FC236}">
                <a16:creationId xmlns:a16="http://schemas.microsoft.com/office/drawing/2014/main" id="{BA7C0E50-2BD7-4EC2-8614-830BF656B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889" y="5376686"/>
            <a:ext cx="1079500" cy="4391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0x2a486c</a:t>
            </a:r>
          </a:p>
        </p:txBody>
      </p:sp>
      <p:sp>
        <p:nvSpPr>
          <p:cNvPr id="112" name="Rectangle 21">
            <a:extLst>
              <a:ext uri="{FF2B5EF4-FFF2-40B4-BE49-F238E27FC236}">
                <a16:creationId xmlns:a16="http://schemas.microsoft.com/office/drawing/2014/main" id="{8A9405AC-74E4-431F-87AD-65B35320A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477" y="5942181"/>
            <a:ext cx="1079500" cy="43914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0x2a679d</a:t>
            </a:r>
          </a:p>
        </p:txBody>
      </p:sp>
      <p:sp>
        <p:nvSpPr>
          <p:cNvPr id="113" name="Rectangle 22">
            <a:extLst>
              <a:ext uri="{FF2B5EF4-FFF2-40B4-BE49-F238E27FC236}">
                <a16:creationId xmlns:a16="http://schemas.microsoft.com/office/drawing/2014/main" id="{DF43CBC1-DD7A-42E9-AB7E-5EB07355F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027" y="5997219"/>
            <a:ext cx="1295400" cy="3121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infoLi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14" name="Group 24">
            <a:extLst>
              <a:ext uri="{FF2B5EF4-FFF2-40B4-BE49-F238E27FC236}">
                <a16:creationId xmlns:a16="http://schemas.microsoft.com/office/drawing/2014/main" id="{11C85F81-3BFE-4140-9CA3-8349CC8F4915}"/>
              </a:ext>
            </a:extLst>
          </p:cNvPr>
          <p:cNvGrpSpPr>
            <a:grpSpLocks/>
          </p:cNvGrpSpPr>
          <p:nvPr/>
        </p:nvGrpSpPr>
        <p:grpSpPr bwMode="auto">
          <a:xfrm>
            <a:off x="6714877" y="5227466"/>
            <a:ext cx="865187" cy="689109"/>
            <a:chOff x="4020" y="3206"/>
            <a:chExt cx="683" cy="635"/>
          </a:xfrm>
        </p:grpSpPr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D33AEF70-768A-4C2C-9ED4-D9765B85E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3206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170</a:t>
              </a:r>
            </a:p>
          </p:txBody>
        </p:sp>
        <p:sp>
          <p:nvSpPr>
            <p:cNvPr id="116" name="Rectangle 26">
              <a:extLst>
                <a:ext uri="{FF2B5EF4-FFF2-40B4-BE49-F238E27FC236}">
                  <a16:creationId xmlns:a16="http://schemas.microsoft.com/office/drawing/2014/main" id="{E80B228C-79E2-4A33-9D49-516FFF422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523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</a:p>
          </p:txBody>
        </p:sp>
      </p:grpSp>
      <p:sp>
        <p:nvSpPr>
          <p:cNvPr id="117" name="Line 27">
            <a:extLst>
              <a:ext uri="{FF2B5EF4-FFF2-40B4-BE49-F238E27FC236}">
                <a16:creationId xmlns:a16="http://schemas.microsoft.com/office/drawing/2014/main" id="{D17E8DB4-7167-40DC-8B89-0FC1238DC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9827" y="5422738"/>
            <a:ext cx="2305050" cy="205762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Line 28">
            <a:extLst>
              <a:ext uri="{FF2B5EF4-FFF2-40B4-BE49-F238E27FC236}">
                <a16:creationId xmlns:a16="http://schemas.microsoft.com/office/drawing/2014/main" id="{82FABEC1-49C2-43BD-B7DA-ADBE1F7C1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9827" y="6165304"/>
            <a:ext cx="2232025" cy="141657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33">
            <a:extLst>
              <a:ext uri="{FF2B5EF4-FFF2-40B4-BE49-F238E27FC236}">
                <a16:creationId xmlns:a16="http://schemas.microsoft.com/office/drawing/2014/main" id="{F80DA879-1BE4-4311-A1C4-D720DFE65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460" y="2420888"/>
            <a:ext cx="3528000" cy="288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0" name="AutoShape 34">
            <a:extLst>
              <a:ext uri="{FF2B5EF4-FFF2-40B4-BE49-F238E27FC236}">
                <a16:creationId xmlns:a16="http://schemas.microsoft.com/office/drawing/2014/main" id="{985397C7-8B51-463E-B196-B09AC6EEC6F0}"/>
              </a:ext>
            </a:extLst>
          </p:cNvPr>
          <p:cNvSpPr>
            <a:spLocks noChangeArrowheads="1"/>
          </p:cNvSpPr>
          <p:nvPr/>
        </p:nvSpPr>
        <p:spPr bwMode="auto">
          <a:xfrm rot="263701">
            <a:off x="7670697" y="5591923"/>
            <a:ext cx="576263" cy="940456"/>
          </a:xfrm>
          <a:prstGeom prst="curvedLeftArrow">
            <a:avLst>
              <a:gd name="adj1" fmla="val 37521"/>
              <a:gd name="adj2" fmla="val 75041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21" name="Group 35">
            <a:extLst>
              <a:ext uri="{FF2B5EF4-FFF2-40B4-BE49-F238E27FC236}">
                <a16:creationId xmlns:a16="http://schemas.microsoft.com/office/drawing/2014/main" id="{EB7EB706-6F8E-44E6-9DAF-10D53F2AE314}"/>
              </a:ext>
            </a:extLst>
          </p:cNvPr>
          <p:cNvGrpSpPr>
            <a:grpSpLocks/>
          </p:cNvGrpSpPr>
          <p:nvPr/>
        </p:nvGrpSpPr>
        <p:grpSpPr bwMode="auto">
          <a:xfrm>
            <a:off x="6709090" y="6021288"/>
            <a:ext cx="865187" cy="689109"/>
            <a:chOff x="4020" y="3206"/>
            <a:chExt cx="683" cy="635"/>
          </a:xfrm>
        </p:grpSpPr>
        <p:sp>
          <p:nvSpPr>
            <p:cNvPr id="122" name="Rectangle 36">
              <a:extLst>
                <a:ext uri="{FF2B5EF4-FFF2-40B4-BE49-F238E27FC236}">
                  <a16:creationId xmlns:a16="http://schemas.microsoft.com/office/drawing/2014/main" id="{565718EB-FE13-47E3-8D97-A9DECC310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3206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170</a:t>
              </a:r>
            </a:p>
          </p:txBody>
        </p:sp>
        <p:sp>
          <p:nvSpPr>
            <p:cNvPr id="123" name="Rectangle 37">
              <a:extLst>
                <a:ext uri="{FF2B5EF4-FFF2-40B4-BE49-F238E27FC236}">
                  <a16:creationId xmlns:a16="http://schemas.microsoft.com/office/drawing/2014/main" id="{16F7F047-3C22-4E48-B5EC-D2C9A995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3523"/>
              <a:ext cx="680" cy="31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60</a:t>
              </a:r>
            </a:p>
          </p:txBody>
        </p:sp>
      </p:grpSp>
      <p:grpSp>
        <p:nvGrpSpPr>
          <p:cNvPr id="124" name="Group 29">
            <a:extLst>
              <a:ext uri="{FF2B5EF4-FFF2-40B4-BE49-F238E27FC236}">
                <a16:creationId xmlns:a16="http://schemas.microsoft.com/office/drawing/2014/main" id="{9DCB2DA4-E103-4FD1-B33A-AE7D39AA892C}"/>
              </a:ext>
            </a:extLst>
          </p:cNvPr>
          <p:cNvGrpSpPr>
            <a:grpSpLocks/>
          </p:cNvGrpSpPr>
          <p:nvPr/>
        </p:nvGrpSpPr>
        <p:grpSpPr bwMode="auto">
          <a:xfrm>
            <a:off x="6721161" y="6021288"/>
            <a:ext cx="863600" cy="691879"/>
            <a:chOff x="4689" y="3158"/>
            <a:chExt cx="685" cy="635"/>
          </a:xfrm>
        </p:grpSpPr>
        <p:sp>
          <p:nvSpPr>
            <p:cNvPr id="125" name="Rectangle 30">
              <a:extLst>
                <a:ext uri="{FF2B5EF4-FFF2-40B4-BE49-F238E27FC236}">
                  <a16:creationId xmlns:a16="http://schemas.microsoft.com/office/drawing/2014/main" id="{598DF95E-A1C0-4DF7-BA17-05EFA7925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158"/>
              <a:ext cx="680" cy="318"/>
            </a:xfrm>
            <a:prstGeom prst="rect">
              <a:avLst/>
            </a:prstGeom>
            <a:solidFill>
              <a:srgbClr val="A6E4F0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3300"/>
                  </a:solidFill>
                  <a:ea typeface="宋体" panose="02010600030101010101" pitchFamily="2" charset="-122"/>
                </a:rPr>
                <a:t>180</a:t>
              </a:r>
            </a:p>
          </p:txBody>
        </p:sp>
        <p:sp>
          <p:nvSpPr>
            <p:cNvPr id="126" name="Rectangle 31">
              <a:extLst>
                <a:ext uri="{FF2B5EF4-FFF2-40B4-BE49-F238E27FC236}">
                  <a16:creationId xmlns:a16="http://schemas.microsoft.com/office/drawing/2014/main" id="{6249C13D-D686-4555-9B22-72088E60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475"/>
              <a:ext cx="680" cy="318"/>
            </a:xfrm>
            <a:prstGeom prst="rect">
              <a:avLst/>
            </a:prstGeom>
            <a:solidFill>
              <a:srgbClr val="A6E4F0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877859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FF3300"/>
                  </a:solidFill>
                  <a:ea typeface="宋体" panose="02010600030101010101" pitchFamily="2" charset="-122"/>
                </a:rPr>
                <a:t>70</a:t>
              </a:r>
            </a:p>
          </p:txBody>
        </p:sp>
      </p:grpSp>
      <p:sp>
        <p:nvSpPr>
          <p:cNvPr id="127" name="AutoShape 41">
            <a:extLst>
              <a:ext uri="{FF2B5EF4-FFF2-40B4-BE49-F238E27FC236}">
                <a16:creationId xmlns:a16="http://schemas.microsoft.com/office/drawing/2014/main" id="{15A6E37E-B946-4015-8A01-97A616C2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908" y="2382056"/>
            <a:ext cx="2412000" cy="408623"/>
          </a:xfrm>
          <a:prstGeom prst="wedgeRoundRectCallout">
            <a:avLst>
              <a:gd name="adj1" fmla="val -92774"/>
              <a:gd name="adj2" fmla="val -19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数组元素有默认值</a:t>
            </a:r>
          </a:p>
        </p:txBody>
      </p:sp>
    </p:spTree>
    <p:extLst>
      <p:ext uri="{BB962C8B-B14F-4D97-AF65-F5344CB8AC3E}">
        <p14:creationId xmlns:p14="http://schemas.microsoft.com/office/powerpoint/2010/main" val="15028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build="allAtOnce" animBg="1"/>
      <p:bldP spid="112" grpId="0" build="allAtOnce" animBg="1"/>
      <p:bldP spid="113" grpId="0" animBg="1"/>
      <p:bldP spid="119" grpId="0" animBg="1"/>
      <p:bldP spid="120" grpId="0" animBg="1"/>
      <p:bldP spid="120" grpId="1" animBg="1"/>
      <p:bldP spid="12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九、习题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43A63A7C-24AB-4B2A-8310-07B04448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84" y="1988840"/>
            <a:ext cx="7344866" cy="4556965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zh-CN" altLang="en-US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在给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 []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x,int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[][] y</a:t>
            </a:r>
            <a:r>
              <a:rPr lang="zh-CN" altLang="en-US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变量赋值以后，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以下选项允许通过编译的是：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a )  x[0] = y;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b)   y[0] = x;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c)   y[0][0] = x;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d)   x[0][0] = y;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e)   y[0][0] = x[0];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f)   x = y;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B4D094-4396-4E0A-8DB2-E4DB2BEF4C5C}"/>
              </a:ext>
            </a:extLst>
          </p:cNvPr>
          <p:cNvSpPr txBox="1"/>
          <p:nvPr/>
        </p:nvSpPr>
        <p:spPr>
          <a:xfrm>
            <a:off x="3436564" y="365571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9DF67-5340-4232-9D11-9076AFDC45A3}"/>
              </a:ext>
            </a:extLst>
          </p:cNvPr>
          <p:cNvSpPr txBox="1"/>
          <p:nvPr/>
        </p:nvSpPr>
        <p:spPr>
          <a:xfrm>
            <a:off x="4394389" y="530120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九、习题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43A63A7C-24AB-4B2A-8310-07B04448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84" y="1988840"/>
            <a:ext cx="7344866" cy="4556965"/>
          </a:xfrm>
          <a:prstGeom prst="rect">
            <a:avLst/>
          </a:prstGeom>
          <a:solidFill>
            <a:schemeClr val="bg1"/>
          </a:solidFill>
          <a:ln w="19050">
            <a:solidFill>
              <a:srgbClr val="FF9933"/>
            </a:solidFill>
            <a:miter lim="800000"/>
            <a:headEnd/>
            <a:tailEnd/>
          </a:ln>
        </p:spPr>
        <p:txBody>
          <a:bodyPr anchor="ctr" anchorCtr="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int [][]b={{1,3,5,8},{2,4,6,9},{3,4,5,6}};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int []a=new int[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b.length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]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for(int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=0;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&lt;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b.length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;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for(int j=0; j&lt;b[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].length;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j++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)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   a[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]+=b[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][j]; 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for(int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=0;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&lt;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a.length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; 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++)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          System.out.print(a[</a:t>
            </a:r>
            <a:r>
              <a:rPr lang="en-US" altLang="zh-CN" sz="2000" b="1" dirty="0" err="1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i</a:t>
            </a:r>
            <a:r>
              <a:rPr lang="en-US" altLang="zh-CN" sz="2000" b="1" dirty="0">
                <a:solidFill>
                  <a:srgbClr val="00417C"/>
                </a:solidFill>
                <a:latin typeface="Courier New" panose="02070309020205020404" pitchFamily="49" charset="0"/>
                <a:ea typeface="楷体_GB2312" panose="02010609030101010101" pitchFamily="49" charset="-122"/>
              </a:rPr>
              <a:t>]+" ");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C0DD5C-7237-4CD5-83C3-FAD54B1A4713}"/>
              </a:ext>
            </a:extLst>
          </p:cNvPr>
          <p:cNvSpPr txBox="1"/>
          <p:nvPr/>
        </p:nvSpPr>
        <p:spPr>
          <a:xfrm>
            <a:off x="6725006" y="5784005"/>
            <a:ext cx="158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17  21  18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utoShape 44">
            <a:extLst>
              <a:ext uri="{FF2B5EF4-FFF2-40B4-BE49-F238E27FC236}">
                <a16:creationId xmlns:a16="http://schemas.microsoft.com/office/drawing/2014/main" id="{975A09E8-FBFE-445C-A977-D64048989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135" y="2967021"/>
            <a:ext cx="2626313" cy="783193"/>
          </a:xfrm>
          <a:prstGeom prst="wedgeRoundRectCallout">
            <a:avLst>
              <a:gd name="adj1" fmla="val -91421"/>
              <a:gd name="adj2" fmla="val 8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二维数组的长度就是</a:t>
            </a:r>
          </a:p>
          <a:p>
            <a:pPr eaLnBrk="1" hangingPunct="1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数组中包含的行数。 </a:t>
            </a:r>
          </a:p>
        </p:txBody>
      </p:sp>
    </p:spTree>
    <p:extLst>
      <p:ext uri="{BB962C8B-B14F-4D97-AF65-F5344CB8AC3E}">
        <p14:creationId xmlns:p14="http://schemas.microsoft.com/office/powerpoint/2010/main" val="420809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1947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961E5813-1386-4F74-BA33-B4EB82E5A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4099"/>
            <a:ext cx="860425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九、习题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/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D6EE693B-9FC2-4CB2-8644-CF97C30E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84" y="2585235"/>
            <a:ext cx="7486448" cy="4156133"/>
          </a:xfrm>
          <a:prstGeom prst="roundRect">
            <a:avLst>
              <a:gd name="adj" fmla="val 6909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3810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381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int a[][]={{ 1,2,3,4},{2,3,4,5},{3,4,5,6}};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int b[][]= new int[4][3];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i,j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for(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=0;i&lt;3;i++)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利用两重循环进行转置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for(j=0;j&lt;4;j++)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b[j][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]=a[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][j];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for(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=0;i&lt;4;i++){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for(j=0;j&lt;3;j++)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 System.out.print(b[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][j]+" ");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5583E9-52ED-4081-9FB1-B2C70AE3A6DB}"/>
              </a:ext>
            </a:extLst>
          </p:cNvPr>
          <p:cNvSpPr txBox="1"/>
          <p:nvPr/>
        </p:nvSpPr>
        <p:spPr>
          <a:xfrm>
            <a:off x="2051720" y="1916832"/>
            <a:ext cx="46645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二维矩阵的转置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14" descr="问题">
            <a:extLst>
              <a:ext uri="{FF2B5EF4-FFF2-40B4-BE49-F238E27FC236}">
                <a16:creationId xmlns:a16="http://schemas.microsoft.com/office/drawing/2014/main" id="{AE361BB5-27D1-4701-9BC4-C6587D50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84" y="180392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14708</TotalTime>
  <Words>10238</Words>
  <Application>Microsoft Office PowerPoint</Application>
  <PresentationFormat>全屏显示(4:3)</PresentationFormat>
  <Paragraphs>1730</Paragraphs>
  <Slides>95</Slides>
  <Notes>91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11" baseType="lpstr">
      <vt:lpstr>仿宋</vt:lpstr>
      <vt:lpstr>黑体</vt:lpstr>
      <vt:lpstr>华文琥珀</vt:lpstr>
      <vt:lpstr>华文楷体</vt:lpstr>
      <vt:lpstr>楷体</vt:lpstr>
      <vt:lpstr>微软雅黑</vt:lpstr>
      <vt:lpstr>微软雅黑</vt:lpstr>
      <vt:lpstr>Arial</vt:lpstr>
      <vt:lpstr>Calibri</vt:lpstr>
      <vt:lpstr>Consolas</vt:lpstr>
      <vt:lpstr>Courier New</vt:lpstr>
      <vt:lpstr>Source Code Pro</vt:lpstr>
      <vt:lpstr>Times New Roman</vt:lpstr>
      <vt:lpstr>Wingdings</vt:lpstr>
      <vt:lpstr>Office 主题</vt:lpstr>
      <vt:lpstr>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1014</cp:revision>
  <dcterms:created xsi:type="dcterms:W3CDTF">2013-10-30T09:04:50Z</dcterms:created>
  <dcterms:modified xsi:type="dcterms:W3CDTF">2022-08-31T01:46:44Z</dcterms:modified>
</cp:coreProperties>
</file>