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556" r:id="rId3"/>
    <p:sldId id="547" r:id="rId4"/>
    <p:sldId id="557" r:id="rId5"/>
    <p:sldId id="644" r:id="rId6"/>
    <p:sldId id="688" r:id="rId7"/>
    <p:sldId id="689" r:id="rId8"/>
    <p:sldId id="687" r:id="rId9"/>
    <p:sldId id="690" r:id="rId10"/>
    <p:sldId id="645" r:id="rId11"/>
    <p:sldId id="646" r:id="rId12"/>
    <p:sldId id="648" r:id="rId13"/>
    <p:sldId id="647" r:id="rId14"/>
    <p:sldId id="649" r:id="rId15"/>
    <p:sldId id="650" r:id="rId16"/>
    <p:sldId id="651" r:id="rId17"/>
    <p:sldId id="652" r:id="rId18"/>
    <p:sldId id="691" r:id="rId19"/>
    <p:sldId id="653" r:id="rId20"/>
    <p:sldId id="654" r:id="rId21"/>
    <p:sldId id="693" r:id="rId22"/>
    <p:sldId id="692" r:id="rId23"/>
    <p:sldId id="655" r:id="rId24"/>
    <p:sldId id="656" r:id="rId25"/>
    <p:sldId id="657" r:id="rId26"/>
    <p:sldId id="658" r:id="rId27"/>
    <p:sldId id="659" r:id="rId28"/>
    <p:sldId id="694" r:id="rId29"/>
    <p:sldId id="660" r:id="rId30"/>
    <p:sldId id="661" r:id="rId31"/>
    <p:sldId id="662" r:id="rId32"/>
    <p:sldId id="663" r:id="rId33"/>
    <p:sldId id="664" r:id="rId34"/>
    <p:sldId id="665" r:id="rId35"/>
    <p:sldId id="666" r:id="rId36"/>
    <p:sldId id="667" r:id="rId37"/>
    <p:sldId id="668" r:id="rId38"/>
    <p:sldId id="674" r:id="rId39"/>
    <p:sldId id="675" r:id="rId40"/>
    <p:sldId id="673" r:id="rId41"/>
    <p:sldId id="677" r:id="rId42"/>
    <p:sldId id="676" r:id="rId43"/>
    <p:sldId id="679" r:id="rId44"/>
    <p:sldId id="678" r:id="rId45"/>
    <p:sldId id="680" r:id="rId46"/>
    <p:sldId id="669" r:id="rId47"/>
    <p:sldId id="682" r:id="rId48"/>
    <p:sldId id="686" r:id="rId49"/>
    <p:sldId id="684" r:id="rId50"/>
    <p:sldId id="685" r:id="rId51"/>
    <p:sldId id="683" r:id="rId52"/>
    <p:sldId id="681" r:id="rId53"/>
    <p:sldId id="670" r:id="rId54"/>
    <p:sldId id="671" r:id="rId55"/>
    <p:sldId id="672" r:id="rId56"/>
    <p:sldId id="696" r:id="rId57"/>
    <p:sldId id="695" r:id="rId58"/>
    <p:sldId id="697" r:id="rId59"/>
    <p:sldId id="698" r:id="rId60"/>
    <p:sldId id="699" r:id="rId61"/>
    <p:sldId id="363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7C"/>
    <a:srgbClr val="D9FFFF"/>
    <a:srgbClr val="080577"/>
    <a:srgbClr val="C8C5BC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638" autoAdjust="0"/>
  </p:normalViewPr>
  <p:slideViewPr>
    <p:cSldViewPr>
      <p:cViewPr varScale="1">
        <p:scale>
          <a:sx n="53" d="100"/>
          <a:sy n="53" d="100"/>
        </p:scale>
        <p:origin x="748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4DD24D7-FED1-4393-89B8-47BAEDB75ACE}" type="datetimeFigureOut">
              <a:rPr lang="zh-CN" altLang="en-US"/>
              <a:pPr>
                <a:defRPr/>
              </a:pPr>
              <a:t>2022/9/13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8D536CF-49BC-4D7F-A1BB-E7D09BD8B2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67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28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继承：必须存在有继承关系的子类和父类</a:t>
            </a:r>
            <a:endParaRPr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重写：子类对父类中某些方法进行重新定义，在调用这些方法时就会调用子类的方法</a:t>
            </a:r>
            <a:endParaRPr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向上转型：在多态中需要将子类的引用赋给父类对象，只有这样该引用才既能可以调用父类的方法，又能调用子类的方法</a:t>
            </a:r>
            <a:endParaRPr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60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8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49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368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430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73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885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753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93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62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2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497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38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55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675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1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11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89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098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473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982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855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2111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323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02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4602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998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形参：用来接收调用该方法时传递的参数。只有在被调用的时候才分配内存空间，一旦调用结束，就释放内存空间。因此仅仅在方法内有效。</a:t>
            </a:r>
            <a:endParaRPr lang="en-US" altLang="zh-CN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实参：传递给被调用方法的值，预先创建并赋予确定值。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1827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284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139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546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9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65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0207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9833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760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1390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387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778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542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7270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6895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76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0372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090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925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417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938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2232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4494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652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090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71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872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7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单继承：一个子类只有单一的直接父类；（</a:t>
            </a:r>
            <a:r>
              <a:rPr lang="en-US" altLang="zh-CN" dirty="0"/>
              <a:t>JAVA</a:t>
            </a:r>
            <a:r>
              <a:rPr lang="zh-CN" altLang="en-US" dirty="0"/>
              <a:t>仅支持单继承）</a:t>
            </a:r>
            <a:endParaRPr lang="en-US" altLang="zh-CN" dirty="0"/>
          </a:p>
          <a:p>
            <a:r>
              <a:rPr lang="zh-CN" altLang="en-US" dirty="0"/>
              <a:t>多继承：一个子类可有一个以上的直接父类。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687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74C7E-346F-465A-87F3-822A0AA78BE3}" type="datetimeFigureOut">
              <a:rPr lang="zh-CN" altLang="en-US"/>
              <a:pPr>
                <a:defRPr/>
              </a:pPr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74D7A-BA0C-4D44-A7B8-0B8FD0EAF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3F96D-DB75-4079-A7C6-A7C0679782B5}" type="datetimeFigureOut">
              <a:rPr lang="zh-CN" altLang="en-US"/>
              <a:pPr>
                <a:defRPr/>
              </a:pPr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1E87C-14F1-48EB-91DB-2968F9CD8A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98A38-061C-47E0-ABC0-552101F133EB}" type="datetimeFigureOut">
              <a:rPr lang="zh-CN" altLang="en-US"/>
              <a:pPr>
                <a:defRPr/>
              </a:pPr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CA69A-571F-4516-97DA-CACC4A771D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826FE-52E4-4AFB-92D2-A2153D0294CD}" type="datetimeFigureOut">
              <a:rPr lang="zh-CN" altLang="en-US"/>
              <a:pPr>
                <a:defRPr/>
              </a:pPr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204BA-6902-4115-9127-8A72B8757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A1FB3-965D-4B19-ABA7-AA90E5D90136}" type="datetimeFigureOut">
              <a:rPr lang="zh-CN" altLang="en-US"/>
              <a:pPr>
                <a:defRPr/>
              </a:pPr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7F7E7-E804-4DB9-AB8C-AA7880F3F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AE5DF-6247-4005-B19E-4265B67A05BD}" type="datetimeFigureOut">
              <a:rPr lang="zh-CN" altLang="en-US"/>
              <a:pPr>
                <a:defRPr/>
              </a:pPr>
              <a:t>2022/9/13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2734C-74BF-4705-927F-A7AEFB9F68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4E7D2-45B7-4BB4-8301-1375C0739582}" type="datetimeFigureOut">
              <a:rPr lang="zh-CN" altLang="en-US"/>
              <a:pPr>
                <a:defRPr/>
              </a:pPr>
              <a:t>2022/9/13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53755-CC23-42DD-AAE8-9D95E56E3D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BFF38-8661-4B2F-8467-411C5CD8546B}" type="datetimeFigureOut">
              <a:rPr lang="zh-CN" altLang="en-US"/>
              <a:pPr>
                <a:defRPr/>
              </a:pPr>
              <a:t>2022/9/13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87A1-0254-4792-A633-CDCDC163D3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FF34-3ADF-422E-8BE9-07EAF17B613C}" type="datetimeFigureOut">
              <a:rPr lang="zh-CN" altLang="en-US"/>
              <a:pPr>
                <a:defRPr/>
              </a:pPr>
              <a:t>2022/9/13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67BB1-6BEE-4908-873F-819854644D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7B1B3-AE52-487A-918F-069CC9A54D81}" type="datetimeFigureOut">
              <a:rPr lang="zh-CN" altLang="en-US"/>
              <a:pPr>
                <a:defRPr/>
              </a:pPr>
              <a:t>2022/9/13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72628-3198-4043-82DD-768972B564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C1895-1581-40C7-8520-B39B969E3FC8}" type="datetimeFigureOut">
              <a:rPr lang="zh-CN" altLang="en-US"/>
              <a:pPr>
                <a:defRPr/>
              </a:pPr>
              <a:t>2022/9/13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8EB7D-4137-4CE4-89FA-E8BF5C1709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65B35-1F7E-424C-B409-88B7E54C263A}" type="datetimeFigureOut">
              <a:rPr lang="zh-CN" altLang="en-US"/>
              <a:pPr>
                <a:defRPr/>
              </a:pPr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2802E3-F9E6-4CCC-94AA-AC775DC09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2594570" y="4572000"/>
            <a:ext cx="48577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语言与系统设计</a:t>
            </a:r>
          </a:p>
          <a:p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安莹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anying@csu.edu.cn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627784" y="5155604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8"/>
    </mc:Choice>
    <mc:Fallback xmlns="">
      <p:transition spd="slow" advTm="195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59650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面向对象方法的基本特征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1520" y="1988840"/>
            <a:ext cx="8640960" cy="2704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</a:p>
        </p:txBody>
      </p: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二、面向对象的特征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3626860-6B80-4F7E-B51F-51A31496974E}"/>
              </a:ext>
            </a:extLst>
          </p:cNvPr>
          <p:cNvGrpSpPr/>
          <p:nvPr/>
        </p:nvGrpSpPr>
        <p:grpSpPr>
          <a:xfrm>
            <a:off x="3131840" y="2204864"/>
            <a:ext cx="5328592" cy="3600400"/>
            <a:chOff x="3131840" y="2204864"/>
            <a:chExt cx="5328592" cy="3600400"/>
          </a:xfrm>
        </p:grpSpPr>
        <p:sp>
          <p:nvSpPr>
            <p:cNvPr id="17" name="标注: 弯曲线形 16">
              <a:extLst>
                <a:ext uri="{FF2B5EF4-FFF2-40B4-BE49-F238E27FC236}">
                  <a16:creationId xmlns:a16="http://schemas.microsoft.com/office/drawing/2014/main" id="{73AF4632-4586-40A2-8C5F-8F8C99C462F1}"/>
                </a:ext>
              </a:extLst>
            </p:cNvPr>
            <p:cNvSpPr/>
            <p:nvPr/>
          </p:nvSpPr>
          <p:spPr>
            <a:xfrm>
              <a:off x="3131840" y="2204864"/>
              <a:ext cx="5328592" cy="3600400"/>
            </a:xfrm>
            <a:prstGeom prst="borderCallout2">
              <a:avLst>
                <a:gd name="adj1" fmla="val 3649"/>
                <a:gd name="adj2" fmla="val -212"/>
                <a:gd name="adj3" fmla="val 3985"/>
                <a:gd name="adj4" fmla="val -6198"/>
                <a:gd name="adj5" fmla="val 6153"/>
                <a:gd name="adj6" fmla="val -22011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D93BB94-43E7-4438-A19D-8E1BA191D460}"/>
                </a:ext>
              </a:extLst>
            </p:cNvPr>
            <p:cNvSpPr/>
            <p:nvPr/>
          </p:nvSpPr>
          <p:spPr>
            <a:xfrm>
              <a:off x="3510136" y="2325078"/>
              <a:ext cx="4662264" cy="3336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spcAft>
                  <a:spcPts val="600"/>
                </a:spcAft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忽略问题中与当前目标无关的方面，而只关注与目标有关的方面。</a:t>
              </a:r>
              <a:endParaRPr lang="en-US" altLang="zh-CN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例：钟表</a:t>
              </a:r>
              <a:endParaRPr lang="en-US" altLang="zh-CN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0638" algn="just">
                <a:lnSpc>
                  <a:spcPct val="150000"/>
                </a:lnSpc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数据（属性）</a:t>
              </a:r>
              <a:endParaRPr lang="en-US" altLang="zh-CN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int hour;  int minute;  int second;</a:t>
              </a:r>
            </a:p>
            <a:p>
              <a:pPr marL="285750" indent="-20638" algn="just">
                <a:lnSpc>
                  <a:spcPct val="150000"/>
                </a:lnSpc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方法（行为</a:t>
              </a:r>
              <a:r>
                <a:rPr lang="en-US" altLang="zh-CN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动作）</a:t>
              </a:r>
              <a:endParaRPr lang="en-US" altLang="zh-CN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dirty="0" err="1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setTime</a:t>
              </a:r>
              <a:r>
                <a:rPr lang="en-US" altLang="zh-CN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  </a:t>
              </a:r>
              <a:r>
                <a:rPr lang="en-US" altLang="zh-CN" dirty="0" err="1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showTime</a:t>
              </a:r>
              <a:r>
                <a:rPr lang="en-US" altLang="zh-CN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();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5281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59650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面向对象方法的基本特征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1520" y="1988840"/>
            <a:ext cx="8640960" cy="2704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</a:p>
        </p:txBody>
      </p: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二、面向对象的特征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3626860-6B80-4F7E-B51F-51A31496974E}"/>
              </a:ext>
            </a:extLst>
          </p:cNvPr>
          <p:cNvGrpSpPr/>
          <p:nvPr/>
        </p:nvGrpSpPr>
        <p:grpSpPr>
          <a:xfrm>
            <a:off x="3131840" y="2204864"/>
            <a:ext cx="5328592" cy="3600400"/>
            <a:chOff x="3131840" y="2204864"/>
            <a:chExt cx="5328592" cy="3600400"/>
          </a:xfrm>
        </p:grpSpPr>
        <p:sp>
          <p:nvSpPr>
            <p:cNvPr id="17" name="标注: 弯曲线形 16">
              <a:extLst>
                <a:ext uri="{FF2B5EF4-FFF2-40B4-BE49-F238E27FC236}">
                  <a16:creationId xmlns:a16="http://schemas.microsoft.com/office/drawing/2014/main" id="{73AF4632-4586-40A2-8C5F-8F8C99C462F1}"/>
                </a:ext>
              </a:extLst>
            </p:cNvPr>
            <p:cNvSpPr/>
            <p:nvPr/>
          </p:nvSpPr>
          <p:spPr>
            <a:xfrm>
              <a:off x="3131840" y="2204864"/>
              <a:ext cx="5328592" cy="3600400"/>
            </a:xfrm>
            <a:prstGeom prst="borderCallout2">
              <a:avLst>
                <a:gd name="adj1" fmla="val 3649"/>
                <a:gd name="adj2" fmla="val -212"/>
                <a:gd name="adj3" fmla="val 3985"/>
                <a:gd name="adj4" fmla="val -6198"/>
                <a:gd name="adj5" fmla="val 22691"/>
                <a:gd name="adj6" fmla="val -2280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D93BB94-43E7-4438-A19D-8E1BA191D460}"/>
                </a:ext>
              </a:extLst>
            </p:cNvPr>
            <p:cNvSpPr/>
            <p:nvPr/>
          </p:nvSpPr>
          <p:spPr>
            <a:xfrm>
              <a:off x="3510136" y="2325078"/>
              <a:ext cx="4662264" cy="31803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spcAft>
                  <a:spcPts val="600"/>
                </a:spcAft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一种信息隐蔽技术</a:t>
              </a:r>
              <a:endParaRPr lang="en-US" altLang="zh-CN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0638" algn="just">
                <a:lnSpc>
                  <a:spcPct val="150000"/>
                </a:lnSpc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利用抽象数据类型将数据和基于数据的操作封装在一起；</a:t>
              </a:r>
              <a:endParaRPr lang="en-US" altLang="zh-CN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0638" algn="just">
                <a:lnSpc>
                  <a:spcPct val="150000"/>
                </a:lnSpc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用户只能看到对象的封装界面，对象的内部细节对用户是隐蔽的；</a:t>
              </a:r>
              <a:endParaRPr lang="en-US" altLang="zh-CN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0638" algn="just">
                <a:lnSpc>
                  <a:spcPct val="150000"/>
                </a:lnSpc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目的在于将对象的设计者与使用者分开，使用者不必知道行为实现的细节。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676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59650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面向对象方法的基本特征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1520" y="1988840"/>
            <a:ext cx="8640960" cy="2704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</a:p>
        </p:txBody>
      </p: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二、面向对象的特征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3626860-6B80-4F7E-B51F-51A31496974E}"/>
              </a:ext>
            </a:extLst>
          </p:cNvPr>
          <p:cNvGrpSpPr/>
          <p:nvPr/>
        </p:nvGrpSpPr>
        <p:grpSpPr>
          <a:xfrm>
            <a:off x="3131840" y="2204864"/>
            <a:ext cx="5328592" cy="3384376"/>
            <a:chOff x="3131840" y="2204864"/>
            <a:chExt cx="5328592" cy="3600400"/>
          </a:xfrm>
        </p:grpSpPr>
        <p:sp>
          <p:nvSpPr>
            <p:cNvPr id="17" name="标注: 弯曲线形 16">
              <a:extLst>
                <a:ext uri="{FF2B5EF4-FFF2-40B4-BE49-F238E27FC236}">
                  <a16:creationId xmlns:a16="http://schemas.microsoft.com/office/drawing/2014/main" id="{73AF4632-4586-40A2-8C5F-8F8C99C462F1}"/>
                </a:ext>
              </a:extLst>
            </p:cNvPr>
            <p:cNvSpPr/>
            <p:nvPr/>
          </p:nvSpPr>
          <p:spPr>
            <a:xfrm>
              <a:off x="3131840" y="2204864"/>
              <a:ext cx="5328592" cy="3600400"/>
            </a:xfrm>
            <a:prstGeom prst="borderCallout2">
              <a:avLst>
                <a:gd name="adj1" fmla="val 3649"/>
                <a:gd name="adj2" fmla="val -212"/>
                <a:gd name="adj3" fmla="val 3985"/>
                <a:gd name="adj4" fmla="val -6198"/>
                <a:gd name="adj5" fmla="val 43363"/>
                <a:gd name="adj6" fmla="val -2340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D93BB94-43E7-4438-A19D-8E1BA191D460}"/>
                </a:ext>
              </a:extLst>
            </p:cNvPr>
            <p:cNvSpPr/>
            <p:nvPr/>
          </p:nvSpPr>
          <p:spPr>
            <a:xfrm>
              <a:off x="3510136" y="2325078"/>
              <a:ext cx="4662264" cy="874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spcAft>
                  <a:spcPts val="600"/>
                </a:spcAft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一种基于已有类（超类</a:t>
              </a:r>
              <a:r>
                <a:rPr lang="en-US" altLang="zh-CN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父类</a:t>
              </a:r>
              <a:r>
                <a:rPr lang="en-US" altLang="zh-CN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基类）产生新类（子类</a:t>
              </a:r>
              <a:r>
                <a:rPr lang="en-US" altLang="zh-CN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派生类）的机制</a:t>
              </a:r>
              <a:endParaRPr lang="en-US" altLang="zh-CN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80EEF23B-6F21-4FDE-A741-47A1E509259B}"/>
              </a:ext>
            </a:extLst>
          </p:cNvPr>
          <p:cNvSpPr/>
          <p:nvPr/>
        </p:nvSpPr>
        <p:spPr>
          <a:xfrm>
            <a:off x="3755636" y="3341197"/>
            <a:ext cx="4662264" cy="1936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父类和子类之间共享数据和方法的方式</a:t>
            </a:r>
            <a:endParaRPr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继承具有传递性</a:t>
            </a:r>
            <a:endParaRPr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子类可修改继承的方法或新增方法</a:t>
            </a:r>
            <a:endParaRPr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可分为单继承和多继承</a:t>
            </a:r>
            <a:endParaRPr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51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59650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面向对象方法的基本特征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1520" y="1988840"/>
            <a:ext cx="8640960" cy="2704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</a:p>
        </p:txBody>
      </p: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二、面向对象的特征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3626860-6B80-4F7E-B51F-51A31496974E}"/>
              </a:ext>
            </a:extLst>
          </p:cNvPr>
          <p:cNvGrpSpPr/>
          <p:nvPr/>
        </p:nvGrpSpPr>
        <p:grpSpPr>
          <a:xfrm>
            <a:off x="3131840" y="2204864"/>
            <a:ext cx="5328592" cy="3600400"/>
            <a:chOff x="3131840" y="2204864"/>
            <a:chExt cx="5328592" cy="3600400"/>
          </a:xfrm>
        </p:grpSpPr>
        <p:sp>
          <p:nvSpPr>
            <p:cNvPr id="17" name="标注: 弯曲线形 16">
              <a:extLst>
                <a:ext uri="{FF2B5EF4-FFF2-40B4-BE49-F238E27FC236}">
                  <a16:creationId xmlns:a16="http://schemas.microsoft.com/office/drawing/2014/main" id="{73AF4632-4586-40A2-8C5F-8F8C99C462F1}"/>
                </a:ext>
              </a:extLst>
            </p:cNvPr>
            <p:cNvSpPr/>
            <p:nvPr/>
          </p:nvSpPr>
          <p:spPr>
            <a:xfrm>
              <a:off x="3131840" y="2204864"/>
              <a:ext cx="5328592" cy="3600400"/>
            </a:xfrm>
            <a:prstGeom prst="borderCallout2">
              <a:avLst>
                <a:gd name="adj1" fmla="val 3649"/>
                <a:gd name="adj2" fmla="val -212"/>
                <a:gd name="adj3" fmla="val 3985"/>
                <a:gd name="adj4" fmla="val -6198"/>
                <a:gd name="adj5" fmla="val 62263"/>
                <a:gd name="adj6" fmla="val -2280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D93BB94-43E7-4438-A19D-8E1BA191D460}"/>
                </a:ext>
              </a:extLst>
            </p:cNvPr>
            <p:cNvSpPr/>
            <p:nvPr/>
          </p:nvSpPr>
          <p:spPr>
            <a:xfrm>
              <a:off x="3510136" y="2325078"/>
              <a:ext cx="4662264" cy="874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spcAft>
                  <a:spcPts val="600"/>
                </a:spcAft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rgbClr val="004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不同对象收到同一个消息可产生不同的响应的现象。</a:t>
              </a:r>
              <a:endParaRPr lang="en-US" altLang="zh-CN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80EEF23B-6F21-4FDE-A741-47A1E509259B}"/>
              </a:ext>
            </a:extLst>
          </p:cNvPr>
          <p:cNvSpPr/>
          <p:nvPr/>
        </p:nvSpPr>
        <p:spPr>
          <a:xfrm>
            <a:off x="3768692" y="3341197"/>
            <a:ext cx="4662264" cy="1936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必要条件：</a:t>
            </a:r>
            <a:endParaRPr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继承：必须存在继承关系的子类和父类</a:t>
            </a:r>
            <a:endParaRPr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重写：子类中重新定义父类的某些方法</a:t>
            </a:r>
            <a:endParaRPr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向上转型：将子类的引用赋给父类对象</a:t>
            </a:r>
            <a:endParaRPr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26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一、类的定义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5C898B-6C50-4BAF-9CD3-D7DB4AA9CECD}"/>
              </a:ext>
            </a:extLst>
          </p:cNvPr>
          <p:cNvSpPr/>
          <p:nvPr/>
        </p:nvSpPr>
        <p:spPr>
          <a:xfrm>
            <a:off x="899592" y="1844824"/>
            <a:ext cx="7848872" cy="1022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p"/>
            </a:pPr>
            <a:r>
              <a:rPr lang="zh-CN" altLang="en-GB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GB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GB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程序都以类</a:t>
            </a:r>
            <a:r>
              <a:rPr lang="en-GB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GB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为组织单元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p"/>
            </a:pPr>
            <a:r>
              <a:rPr lang="zh-CN" altLang="en-GB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GB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GB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定义自定义的数据类型</a:t>
            </a:r>
          </a:p>
        </p:txBody>
      </p:sp>
      <p:pic>
        <p:nvPicPr>
          <p:cNvPr id="15" name="Picture 18" descr="语法">
            <a:extLst>
              <a:ext uri="{FF2B5EF4-FFF2-40B4-BE49-F238E27FC236}">
                <a16:creationId xmlns:a16="http://schemas.microsoft.com/office/drawing/2014/main" id="{A39478A2-DE75-431D-996F-7A2866F1D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8451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7">
            <a:extLst>
              <a:ext uri="{FF2B5EF4-FFF2-40B4-BE49-F238E27FC236}">
                <a16:creationId xmlns:a16="http://schemas.microsoft.com/office/drawing/2014/main" id="{D5911EBD-902B-4829-9948-F74D14E35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272" y="3011684"/>
            <a:ext cx="6085127" cy="380169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>
              <a:lnSpc>
                <a:spcPts val="22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public 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类名 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{</a:t>
            </a:r>
          </a:p>
          <a:p>
            <a:pPr eaLnBrk="0" hangingPunct="0">
              <a:lnSpc>
                <a:spcPts val="22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//</a:t>
            </a: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定义属性部分</a:t>
            </a:r>
          </a:p>
          <a:p>
            <a:pPr eaLnBrk="0" hangingPunct="0">
              <a:lnSpc>
                <a:spcPts val="22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属性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的类型 属性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1;</a:t>
            </a:r>
          </a:p>
          <a:p>
            <a:pPr eaLnBrk="0" hangingPunct="0">
              <a:lnSpc>
                <a:spcPts val="22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的类型 属性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2;</a:t>
            </a:r>
          </a:p>
          <a:p>
            <a:pPr eaLnBrk="0" hangingPunct="0">
              <a:lnSpc>
                <a:spcPts val="22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    …</a:t>
            </a:r>
          </a:p>
          <a:p>
            <a:pPr eaLnBrk="0" hangingPunct="0">
              <a:lnSpc>
                <a:spcPts val="22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属性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</a:t>
            </a: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的类型 属性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n;</a:t>
            </a:r>
          </a:p>
          <a:p>
            <a:pPr eaLnBrk="0" hangingPunct="0">
              <a:lnSpc>
                <a:spcPts val="2200"/>
              </a:lnSpc>
            </a:pPr>
            <a:endParaRPr lang="en-US" altLang="zh-CN" sz="1600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0" hangingPunct="0">
              <a:lnSpc>
                <a:spcPts val="22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//</a:t>
            </a: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定义方法部分</a:t>
            </a:r>
          </a:p>
          <a:p>
            <a:pPr eaLnBrk="0" hangingPunct="0">
              <a:lnSpc>
                <a:spcPts val="2200"/>
              </a:lnSpc>
            </a:pP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方法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1;</a:t>
            </a:r>
          </a:p>
          <a:p>
            <a:pPr eaLnBrk="0" hangingPunct="0">
              <a:lnSpc>
                <a:spcPts val="22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2;</a:t>
            </a:r>
          </a:p>
          <a:p>
            <a:pPr eaLnBrk="0" hangingPunct="0">
              <a:lnSpc>
                <a:spcPts val="22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  …</a:t>
            </a:r>
          </a:p>
          <a:p>
            <a:pPr eaLnBrk="0" hangingPunct="0">
              <a:lnSpc>
                <a:spcPts val="22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r>
              <a:rPr lang="zh-CN" altLang="en-US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m;</a:t>
            </a:r>
          </a:p>
          <a:p>
            <a:pPr eaLnBrk="0" hangingPunct="0">
              <a:lnSpc>
                <a:spcPts val="22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96847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一、类的定义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5C898B-6C50-4BAF-9CD3-D7DB4AA9CECD}"/>
              </a:ext>
            </a:extLst>
          </p:cNvPr>
          <p:cNvSpPr/>
          <p:nvPr/>
        </p:nvSpPr>
        <p:spPr>
          <a:xfrm>
            <a:off x="899592" y="1844824"/>
            <a:ext cx="7848872" cy="206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定义一个类的步骤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1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、定义类名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、编写类的属性</a:t>
            </a: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3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、编写类的方法</a:t>
            </a:r>
            <a:endParaRPr lang="zh-CN" altLang="en-GB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939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一、类的定义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CFFE303-2F13-4FFF-9CC2-780B0E34A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955" y="2141041"/>
            <a:ext cx="76325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graphicFrame>
        <p:nvGraphicFramePr>
          <p:cNvPr id="12" name="Group 20">
            <a:extLst>
              <a:ext uri="{FF2B5EF4-FFF2-40B4-BE49-F238E27FC236}">
                <a16:creationId xmlns:a16="http://schemas.microsoft.com/office/drawing/2014/main" id="{ACC63223-D7E3-469D-AB2D-5674CDD4A5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114003"/>
              </p:ext>
            </p:extLst>
          </p:nvPr>
        </p:nvGraphicFramePr>
        <p:xfrm>
          <a:off x="3275856" y="3284984"/>
          <a:ext cx="2774950" cy="2952750"/>
        </p:xfrm>
        <a:graphic>
          <a:graphicData uri="http://schemas.openxmlformats.org/drawingml/2006/table">
            <a:tbl>
              <a:tblPr/>
              <a:tblGrid>
                <a:gridCol w="277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7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School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89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学校全称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教室数目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机房数目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展示学院信息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Picture 16" descr="问题">
            <a:extLst>
              <a:ext uri="{FF2B5EF4-FFF2-40B4-BE49-F238E27FC236}">
                <a16:creationId xmlns:a16="http://schemas.microsoft.com/office/drawing/2014/main" id="{B1687FB8-BECB-458B-B7B9-0AC516547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25141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7">
            <a:extLst>
              <a:ext uri="{FF2B5EF4-FFF2-40B4-BE49-F238E27FC236}">
                <a16:creationId xmlns:a16="http://schemas.microsoft.com/office/drawing/2014/main" id="{0B953EDD-76A8-4212-873C-9E90B524C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193" y="1925141"/>
            <a:ext cx="6841256" cy="467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在同一所大学不同学院，会感受到相同的环境和教学氛围，用类的思想输出学院信息</a:t>
            </a:r>
          </a:p>
        </p:txBody>
      </p:sp>
    </p:spTree>
    <p:extLst>
      <p:ext uri="{BB962C8B-B14F-4D97-AF65-F5344CB8AC3E}">
        <p14:creationId xmlns:p14="http://schemas.microsoft.com/office/powerpoint/2010/main" val="37810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一、类的定义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CFFE303-2F13-4FFF-9CC2-780B0E34A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955" y="2141041"/>
            <a:ext cx="76325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15" name="AutoShape 3">
            <a:extLst>
              <a:ext uri="{FF2B5EF4-FFF2-40B4-BE49-F238E27FC236}">
                <a16:creationId xmlns:a16="http://schemas.microsoft.com/office/drawing/2014/main" id="{145E621A-AF97-4468-9E0C-95CD3EE6F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009" y="2707209"/>
            <a:ext cx="7748463" cy="3827502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public class School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	String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schoolName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;		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学校名称</a:t>
            </a: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int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classNumber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;		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教室数目</a:t>
            </a: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int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labNumber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;			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机房数目</a:t>
            </a: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</a:t>
            </a: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定义中心的方法</a:t>
            </a: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public void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showCollege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()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(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schoolName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+ 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培训学员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\n" + 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配备：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"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			+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classNumber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+ “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教室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” +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labNumber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+ “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机房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");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	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  <a:p>
            <a:pPr eaLnBrk="1" hangingPunct="1"/>
            <a:endParaRPr lang="en-US" altLang="zh-CN" b="1" dirty="0"/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C8F92A38-9A21-4806-B307-FB8B222E37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48296" y="6090493"/>
            <a:ext cx="6180088" cy="650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定义类的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showCollege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方法，用于输出类相关的信息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26C3136-89A3-46A8-8E45-9A4077B1D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421" y="3111690"/>
            <a:ext cx="3924427" cy="965381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D2E693FC-732F-4FD9-970C-C44D71EF9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346" y="4650244"/>
            <a:ext cx="6656543" cy="122081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19" name="Picture 14" descr="示例">
            <a:extLst>
              <a:ext uri="{FF2B5EF4-FFF2-40B4-BE49-F238E27FC236}">
                <a16:creationId xmlns:a16="http://schemas.microsoft.com/office/drawing/2014/main" id="{DF465B19-C3FE-4071-BD2A-BAC025C9F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21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5">
            <a:extLst>
              <a:ext uri="{FF2B5EF4-FFF2-40B4-BE49-F238E27FC236}">
                <a16:creationId xmlns:a16="http://schemas.microsoft.com/office/drawing/2014/main" id="{1CCED424-66A8-42FC-818E-186AE239C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767" y="3956482"/>
            <a:ext cx="770676" cy="408623"/>
          </a:xfrm>
          <a:prstGeom prst="wedgeRoundRectCallout">
            <a:avLst>
              <a:gd name="adj1" fmla="val -136750"/>
              <a:gd name="adj2" fmla="val 991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  <a:endParaRPr lang="en-US" altLang="zh-CN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AutoShape 6">
            <a:extLst>
              <a:ext uri="{FF2B5EF4-FFF2-40B4-BE49-F238E27FC236}">
                <a16:creationId xmlns:a16="http://schemas.microsoft.com/office/drawing/2014/main" id="{21FFA3A0-BF59-4511-8913-99365837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071" y="2492896"/>
            <a:ext cx="1681897" cy="408623"/>
          </a:xfrm>
          <a:prstGeom prst="wedgeRoundRectCallout">
            <a:avLst>
              <a:gd name="adj1" fmla="val -40449"/>
              <a:gd name="adj2" fmla="val 8187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成员变量</a:t>
            </a: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id="{A99A4A50-3067-4B6E-958D-A01050E0225C}"/>
              </a:ext>
            </a:extLst>
          </p:cNvPr>
          <p:cNvSpPr>
            <a:spLocks/>
          </p:cNvSpPr>
          <p:nvPr/>
        </p:nvSpPr>
        <p:spPr bwMode="auto">
          <a:xfrm rot="3408108">
            <a:off x="1980840" y="5326695"/>
            <a:ext cx="778857" cy="701175"/>
          </a:xfrm>
          <a:custGeom>
            <a:avLst/>
            <a:gdLst>
              <a:gd name="T0" fmla="*/ 2147483647 w 730"/>
              <a:gd name="T1" fmla="*/ 2147483647 h 457"/>
              <a:gd name="T2" fmla="*/ 2147483647 w 730"/>
              <a:gd name="T3" fmla="*/ 2147483647 h 457"/>
              <a:gd name="T4" fmla="*/ 2147483647 w 730"/>
              <a:gd name="T5" fmla="*/ 2147483647 h 457"/>
              <a:gd name="T6" fmla="*/ 2147483647 w 730"/>
              <a:gd name="T7" fmla="*/ 2147483647 h 457"/>
              <a:gd name="T8" fmla="*/ 2147483647 w 730"/>
              <a:gd name="T9" fmla="*/ 2147483647 h 457"/>
              <a:gd name="T10" fmla="*/ 2147483647 w 730"/>
              <a:gd name="T11" fmla="*/ 2147483647 h 457"/>
              <a:gd name="T12" fmla="*/ 2147483647 w 730"/>
              <a:gd name="T13" fmla="*/ 2147483647 h 457"/>
              <a:gd name="T14" fmla="*/ 2147483647 w 730"/>
              <a:gd name="T15" fmla="*/ 2147483647 h 457"/>
              <a:gd name="T16" fmla="*/ 2147483647 w 730"/>
              <a:gd name="T17" fmla="*/ 2147483647 h 457"/>
              <a:gd name="T18" fmla="*/ 2147483647 w 730"/>
              <a:gd name="T19" fmla="*/ 2147483647 h 457"/>
              <a:gd name="T20" fmla="*/ 2147483647 w 730"/>
              <a:gd name="T21" fmla="*/ 2147483647 h 457"/>
              <a:gd name="T22" fmla="*/ 2147483647 w 730"/>
              <a:gd name="T23" fmla="*/ 2147483647 h 457"/>
              <a:gd name="T24" fmla="*/ 2147483647 w 730"/>
              <a:gd name="T25" fmla="*/ 2147483647 h 457"/>
              <a:gd name="T26" fmla="*/ 2147483647 w 730"/>
              <a:gd name="T27" fmla="*/ 2147483647 h 457"/>
              <a:gd name="T28" fmla="*/ 2147483647 w 730"/>
              <a:gd name="T29" fmla="*/ 2147483647 h 457"/>
              <a:gd name="T30" fmla="*/ 2147483647 w 730"/>
              <a:gd name="T31" fmla="*/ 2147483647 h 457"/>
              <a:gd name="T32" fmla="*/ 2147483647 w 730"/>
              <a:gd name="T33" fmla="*/ 2147483647 h 457"/>
              <a:gd name="T34" fmla="*/ 2147483647 w 730"/>
              <a:gd name="T35" fmla="*/ 2147483647 h 457"/>
              <a:gd name="T36" fmla="*/ 2147483647 w 730"/>
              <a:gd name="T37" fmla="*/ 2147483647 h 457"/>
              <a:gd name="T38" fmla="*/ 2147483647 w 730"/>
              <a:gd name="T39" fmla="*/ 2147483647 h 457"/>
              <a:gd name="T40" fmla="*/ 2147483647 w 730"/>
              <a:gd name="T41" fmla="*/ 2147483647 h 457"/>
              <a:gd name="T42" fmla="*/ 2147483647 w 730"/>
              <a:gd name="T43" fmla="*/ 2147483647 h 457"/>
              <a:gd name="T44" fmla="*/ 2147483647 w 730"/>
              <a:gd name="T45" fmla="*/ 2147483647 h 457"/>
              <a:gd name="T46" fmla="*/ 2147483647 w 730"/>
              <a:gd name="T47" fmla="*/ 2147483647 h 457"/>
              <a:gd name="T48" fmla="*/ 2147483647 w 730"/>
              <a:gd name="T49" fmla="*/ 2147483647 h 457"/>
              <a:gd name="T50" fmla="*/ 2147483647 w 730"/>
              <a:gd name="T51" fmla="*/ 2147483647 h 457"/>
              <a:gd name="T52" fmla="*/ 2147483647 w 730"/>
              <a:gd name="T53" fmla="*/ 2147483647 h 457"/>
              <a:gd name="T54" fmla="*/ 2147483647 w 730"/>
              <a:gd name="T55" fmla="*/ 2147483647 h 457"/>
              <a:gd name="T56" fmla="*/ 0 w 730"/>
              <a:gd name="T57" fmla="*/ 2147483647 h 457"/>
              <a:gd name="T58" fmla="*/ 2147483647 w 730"/>
              <a:gd name="T59" fmla="*/ 2147483647 h 457"/>
              <a:gd name="T60" fmla="*/ 2147483647 w 730"/>
              <a:gd name="T61" fmla="*/ 2147483647 h 457"/>
              <a:gd name="T62" fmla="*/ 2147483647 w 730"/>
              <a:gd name="T63" fmla="*/ 2147483647 h 457"/>
              <a:gd name="T64" fmla="*/ 2147483647 w 730"/>
              <a:gd name="T65" fmla="*/ 0 h 457"/>
              <a:gd name="T66" fmla="*/ 2147483647 w 730"/>
              <a:gd name="T67" fmla="*/ 2147483647 h 457"/>
              <a:gd name="T68" fmla="*/ 2147483647 w 730"/>
              <a:gd name="T69" fmla="*/ 2147483647 h 457"/>
              <a:gd name="T70" fmla="*/ 2147483647 w 730"/>
              <a:gd name="T71" fmla="*/ 2147483647 h 457"/>
              <a:gd name="T72" fmla="*/ 2147483647 w 730"/>
              <a:gd name="T73" fmla="*/ 2147483647 h 457"/>
              <a:gd name="T74" fmla="*/ 2147483647 w 730"/>
              <a:gd name="T75" fmla="*/ 2147483647 h 457"/>
              <a:gd name="T76" fmla="*/ 2147483647 w 730"/>
              <a:gd name="T77" fmla="*/ 2147483647 h 457"/>
              <a:gd name="T78" fmla="*/ 2147483647 w 730"/>
              <a:gd name="T79" fmla="*/ 2147483647 h 457"/>
              <a:gd name="T80" fmla="*/ 2147483647 w 730"/>
              <a:gd name="T81" fmla="*/ 2147483647 h 457"/>
              <a:gd name="T82" fmla="*/ 2147483647 w 730"/>
              <a:gd name="T83" fmla="*/ 2147483647 h 457"/>
              <a:gd name="T84" fmla="*/ 2147483647 w 730"/>
              <a:gd name="T85" fmla="*/ 2147483647 h 457"/>
              <a:gd name="T86" fmla="*/ 2147483647 w 730"/>
              <a:gd name="T87" fmla="*/ 2147483647 h 457"/>
              <a:gd name="T88" fmla="*/ 2147483647 w 730"/>
              <a:gd name="T89" fmla="*/ 2147483647 h 457"/>
              <a:gd name="T90" fmla="*/ 2147483647 w 730"/>
              <a:gd name="T91" fmla="*/ 2147483647 h 457"/>
              <a:gd name="T92" fmla="*/ 2147483647 w 730"/>
              <a:gd name="T93" fmla="*/ 2147483647 h 457"/>
              <a:gd name="T94" fmla="*/ 2147483647 w 730"/>
              <a:gd name="T95" fmla="*/ 2147483647 h 457"/>
              <a:gd name="T96" fmla="*/ 2147483647 w 730"/>
              <a:gd name="T97" fmla="*/ 2147483647 h 457"/>
              <a:gd name="T98" fmla="*/ 2147483647 w 730"/>
              <a:gd name="T99" fmla="*/ 2147483647 h 457"/>
              <a:gd name="T100" fmla="*/ 2147483647 w 730"/>
              <a:gd name="T101" fmla="*/ 2147483647 h 457"/>
              <a:gd name="T102" fmla="*/ 2147483647 w 730"/>
              <a:gd name="T103" fmla="*/ 2147483647 h 457"/>
              <a:gd name="T104" fmla="*/ 2147483647 w 730"/>
              <a:gd name="T105" fmla="*/ 2147483647 h 45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730" h="457">
                <a:moveTo>
                  <a:pt x="729" y="277"/>
                </a:moveTo>
                <a:lnTo>
                  <a:pt x="453" y="456"/>
                </a:lnTo>
                <a:lnTo>
                  <a:pt x="454" y="370"/>
                </a:lnTo>
                <a:lnTo>
                  <a:pt x="443" y="370"/>
                </a:lnTo>
                <a:lnTo>
                  <a:pt x="431" y="370"/>
                </a:lnTo>
                <a:lnTo>
                  <a:pt x="420" y="370"/>
                </a:lnTo>
                <a:lnTo>
                  <a:pt x="408" y="370"/>
                </a:lnTo>
                <a:lnTo>
                  <a:pt x="395" y="370"/>
                </a:lnTo>
                <a:lnTo>
                  <a:pt x="384" y="370"/>
                </a:lnTo>
                <a:lnTo>
                  <a:pt x="370" y="370"/>
                </a:lnTo>
                <a:lnTo>
                  <a:pt x="358" y="370"/>
                </a:lnTo>
                <a:lnTo>
                  <a:pt x="345" y="370"/>
                </a:lnTo>
                <a:lnTo>
                  <a:pt x="333" y="370"/>
                </a:lnTo>
                <a:lnTo>
                  <a:pt x="320" y="370"/>
                </a:lnTo>
                <a:lnTo>
                  <a:pt x="308" y="370"/>
                </a:lnTo>
                <a:lnTo>
                  <a:pt x="295" y="369"/>
                </a:lnTo>
                <a:lnTo>
                  <a:pt x="283" y="369"/>
                </a:lnTo>
                <a:lnTo>
                  <a:pt x="259" y="366"/>
                </a:lnTo>
                <a:lnTo>
                  <a:pt x="218" y="360"/>
                </a:lnTo>
                <a:lnTo>
                  <a:pt x="180" y="350"/>
                </a:lnTo>
                <a:lnTo>
                  <a:pt x="145" y="336"/>
                </a:lnTo>
                <a:lnTo>
                  <a:pt x="114" y="319"/>
                </a:lnTo>
                <a:lnTo>
                  <a:pt x="86" y="299"/>
                </a:lnTo>
                <a:lnTo>
                  <a:pt x="61" y="277"/>
                </a:lnTo>
                <a:lnTo>
                  <a:pt x="41" y="252"/>
                </a:lnTo>
                <a:lnTo>
                  <a:pt x="24" y="227"/>
                </a:lnTo>
                <a:lnTo>
                  <a:pt x="11" y="200"/>
                </a:lnTo>
                <a:lnTo>
                  <a:pt x="4" y="171"/>
                </a:lnTo>
                <a:lnTo>
                  <a:pt x="0" y="142"/>
                </a:lnTo>
                <a:lnTo>
                  <a:pt x="1" y="114"/>
                </a:lnTo>
                <a:lnTo>
                  <a:pt x="8" y="84"/>
                </a:lnTo>
                <a:lnTo>
                  <a:pt x="19" y="55"/>
                </a:lnTo>
                <a:lnTo>
                  <a:pt x="56" y="0"/>
                </a:lnTo>
                <a:lnTo>
                  <a:pt x="45" y="12"/>
                </a:lnTo>
                <a:lnTo>
                  <a:pt x="30" y="36"/>
                </a:lnTo>
                <a:lnTo>
                  <a:pt x="23" y="60"/>
                </a:lnTo>
                <a:lnTo>
                  <a:pt x="25" y="81"/>
                </a:lnTo>
                <a:lnTo>
                  <a:pt x="30" y="91"/>
                </a:lnTo>
                <a:lnTo>
                  <a:pt x="43" y="110"/>
                </a:lnTo>
                <a:lnTo>
                  <a:pt x="63" y="127"/>
                </a:lnTo>
                <a:lnTo>
                  <a:pt x="88" y="144"/>
                </a:lnTo>
                <a:lnTo>
                  <a:pt x="119" y="156"/>
                </a:lnTo>
                <a:lnTo>
                  <a:pt x="136" y="162"/>
                </a:lnTo>
                <a:lnTo>
                  <a:pt x="174" y="174"/>
                </a:lnTo>
                <a:lnTo>
                  <a:pt x="213" y="181"/>
                </a:lnTo>
                <a:lnTo>
                  <a:pt x="255" y="187"/>
                </a:lnTo>
                <a:lnTo>
                  <a:pt x="278" y="190"/>
                </a:lnTo>
                <a:lnTo>
                  <a:pt x="323" y="192"/>
                </a:lnTo>
                <a:lnTo>
                  <a:pt x="366" y="192"/>
                </a:lnTo>
                <a:lnTo>
                  <a:pt x="410" y="190"/>
                </a:lnTo>
                <a:lnTo>
                  <a:pt x="454" y="184"/>
                </a:lnTo>
                <a:lnTo>
                  <a:pt x="453" y="95"/>
                </a:lnTo>
                <a:lnTo>
                  <a:pt x="729" y="277"/>
                </a:lnTo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127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27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一、类的定义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CFFE303-2F13-4FFF-9CC2-780B0E34A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955" y="2141041"/>
            <a:ext cx="76325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15" name="AutoShape 3">
            <a:extLst>
              <a:ext uri="{FF2B5EF4-FFF2-40B4-BE49-F238E27FC236}">
                <a16:creationId xmlns:a16="http://schemas.microsoft.com/office/drawing/2014/main" id="{145E621A-AF97-4468-9E0C-95CD3EE6F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009" y="2707209"/>
            <a:ext cx="7748463" cy="3996000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class Rectangle { 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   double length;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   double width;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   void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setLength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(double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len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){length=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len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;} 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   void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setWidth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(double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wid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){width=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wid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;} 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   double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getLength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(){return length;}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   double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getWidth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(){return width;}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   void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printData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() {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("length="+length);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("width="+width);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   }    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  <a:endParaRPr lang="en-US" altLang="zh-CN" b="1" dirty="0"/>
          </a:p>
        </p:txBody>
      </p:sp>
      <p:pic>
        <p:nvPicPr>
          <p:cNvPr id="19" name="Picture 14" descr="示例">
            <a:extLst>
              <a:ext uri="{FF2B5EF4-FFF2-40B4-BE49-F238E27FC236}">
                <a16:creationId xmlns:a16="http://schemas.microsoft.com/office/drawing/2014/main" id="{DF465B19-C3FE-4071-BD2A-BAC025C9F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21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968822B-31B7-482E-AE9E-DC27602DF627}"/>
              </a:ext>
            </a:extLst>
          </p:cNvPr>
          <p:cNvSpPr txBox="1"/>
          <p:nvPr/>
        </p:nvSpPr>
        <p:spPr>
          <a:xfrm>
            <a:off x="2073624" y="206414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定义一个矩形类</a:t>
            </a:r>
          </a:p>
        </p:txBody>
      </p:sp>
    </p:spTree>
    <p:extLst>
      <p:ext uri="{BB962C8B-B14F-4D97-AF65-F5344CB8AC3E}">
        <p14:creationId xmlns:p14="http://schemas.microsoft.com/office/powerpoint/2010/main" val="16427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二、创建和使用对象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C43A9679-48D4-49EC-9D8F-1F70417DA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04" y="1855366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使用对象的步骤：</a:t>
            </a:r>
          </a:p>
          <a:p>
            <a:pPr marL="800100" lvl="1" indent="-342900" algn="l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类名 对象名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new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类名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</a:pP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l" eaLnBrk="1" hangingPunct="1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引用对象成员：使用“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进行以下操作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引用类的属性：对象名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 eaLnBrk="1" hangingPunct="1">
              <a:lnSpc>
                <a:spcPct val="150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引用类的方法：对象名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4" eaLnBrk="1" hangingPunct="1">
              <a:buFontTx/>
              <a:buNone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24B9D181-3A12-4C81-A20A-5BBAB7FDC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284" y="3526656"/>
            <a:ext cx="6300000" cy="408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School center = </a:t>
            </a:r>
            <a:r>
              <a:rPr lang="en-US" altLang="zh-CN" dirty="0">
                <a:solidFill>
                  <a:srgbClr val="FF0000"/>
                </a:solidFill>
                <a:latin typeface="Source Code Pro"/>
                <a:ea typeface="+mn-ea"/>
              </a:rPr>
              <a:t>new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School();</a:t>
            </a:r>
          </a:p>
        </p:txBody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D18FFBEC-5F80-4C9C-9331-49793DD91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314" y="5821064"/>
            <a:ext cx="6367782" cy="78659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center.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schoolName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= "A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大学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"; 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给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schoolName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属性赋值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</a:pP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center.showCollege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();	     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调用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showCollege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()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方法</a:t>
            </a:r>
          </a:p>
        </p:txBody>
      </p:sp>
      <p:pic>
        <p:nvPicPr>
          <p:cNvPr id="26" name="Picture 7" descr="语法">
            <a:extLst>
              <a:ext uri="{FF2B5EF4-FFF2-40B4-BE49-F238E27FC236}">
                <a16:creationId xmlns:a16="http://schemas.microsoft.com/office/drawing/2014/main" id="{8541A481-02E3-4697-B384-FB08B62B4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303893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8" descr="语法">
            <a:extLst>
              <a:ext uri="{FF2B5EF4-FFF2-40B4-BE49-F238E27FC236}">
                <a16:creationId xmlns:a16="http://schemas.microsoft.com/office/drawing/2014/main" id="{031A0A2D-22C7-4BAE-9FCA-81617FF8B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1" y="482825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6">
            <a:extLst>
              <a:ext uri="{FF2B5EF4-FFF2-40B4-BE49-F238E27FC236}">
                <a16:creationId xmlns:a16="http://schemas.microsoft.com/office/drawing/2014/main" id="{7860FE4E-404D-4FA6-B235-2E9A21076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1279739"/>
            <a:ext cx="4073401" cy="1328023"/>
          </a:xfrm>
          <a:prstGeom prst="wedgeRoundRectCallout">
            <a:avLst>
              <a:gd name="adj1" fmla="val -62045"/>
              <a:gd name="adj2" fmla="val 8099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new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运算符为一元运算符，操作数是调用该类的构造函数，在内存中生成一个存储对象并进行初始化，以返回该存储对象的首地址作为运算结果。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DC2CA2E-5811-402F-9AE6-A065B6876779}"/>
              </a:ext>
            </a:extLst>
          </p:cNvPr>
          <p:cNvSpPr/>
          <p:nvPr/>
        </p:nvSpPr>
        <p:spPr>
          <a:xfrm>
            <a:off x="3635896" y="3038938"/>
            <a:ext cx="576064" cy="292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6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4081463"/>
            <a:ext cx="9144000" cy="357187"/>
          </a:xfrm>
          <a:prstGeom prst="rect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TextBox 27"/>
          <p:cNvSpPr txBox="1">
            <a:spLocks noChangeArrowheads="1"/>
          </p:cNvSpPr>
          <p:nvPr/>
        </p:nvSpPr>
        <p:spPr bwMode="auto">
          <a:xfrm>
            <a:off x="1403648" y="3312022"/>
            <a:ext cx="676932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第三讲</a:t>
            </a:r>
            <a:r>
              <a:rPr lang="en-US" altLang="zh-CN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面向对象编程（一）</a:t>
            </a:r>
          </a:p>
        </p:txBody>
      </p:sp>
      <p:sp>
        <p:nvSpPr>
          <p:cNvPr id="12" name="椭圆 11"/>
          <p:cNvSpPr/>
          <p:nvPr/>
        </p:nvSpPr>
        <p:spPr>
          <a:xfrm>
            <a:off x="3929063" y="1416050"/>
            <a:ext cx="1428750" cy="1428750"/>
          </a:xfrm>
          <a:prstGeom prst="ellipse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84" y="1362171"/>
            <a:ext cx="1536508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1"/>
    </mc:Choice>
    <mc:Fallback xmlns="">
      <p:transition spd="slow" advTm="538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二、创建和使用对象</a:t>
            </a:r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59916202-A6B5-489B-A779-564EA0217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24" y="2661964"/>
            <a:ext cx="7560000" cy="4166932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public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RectangleTest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{ 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) {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 Rectangle x1=new Rectangle();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 Rectangle x2=new Rectangle();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 x2.setLength(10); 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 x2.setWidth(5);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("length="+x2.getLength());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("width="+x2.getWidth());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 x2.printData();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} </a:t>
            </a:r>
          </a:p>
          <a:p>
            <a:pPr eaLnBrk="1" hangingPunct="1"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</p:txBody>
      </p:sp>
      <p:pic>
        <p:nvPicPr>
          <p:cNvPr id="21" name="Picture 13" descr="示例">
            <a:extLst>
              <a:ext uri="{FF2B5EF4-FFF2-40B4-BE49-F238E27FC236}">
                <a16:creationId xmlns:a16="http://schemas.microsoft.com/office/drawing/2014/main" id="{A61CF168-3652-4EDB-897C-6A13123F4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79891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AutoShape 8">
            <a:extLst>
              <a:ext uri="{FF2B5EF4-FFF2-40B4-BE49-F238E27FC236}">
                <a16:creationId xmlns:a16="http://schemas.microsoft.com/office/drawing/2014/main" id="{9B04CB1C-AD50-49C3-886E-5019F0975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443" y="1993044"/>
            <a:ext cx="37800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Rectangle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类对象的创建和使用</a:t>
            </a:r>
          </a:p>
        </p:txBody>
      </p:sp>
    </p:spTree>
    <p:extLst>
      <p:ext uri="{BB962C8B-B14F-4D97-AF65-F5344CB8AC3E}">
        <p14:creationId xmlns:p14="http://schemas.microsoft.com/office/powerpoint/2010/main" val="35737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内容占位符 3">
            <a:extLst>
              <a:ext uri="{FF2B5EF4-FFF2-40B4-BE49-F238E27FC236}">
                <a16:creationId xmlns:a16="http://schemas.microsoft.com/office/drawing/2014/main" id="{E5D73295-023C-4746-85E2-519D4C4B6C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473440"/>
              </p:ext>
            </p:extLst>
          </p:nvPr>
        </p:nvGraphicFramePr>
        <p:xfrm>
          <a:off x="4000500" y="1101202"/>
          <a:ext cx="2000250" cy="2981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15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Rectangle</a:t>
                      </a:r>
                      <a:endParaRPr lang="zh-CN" altLang="en-US" sz="18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15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length</a:t>
                      </a:r>
                      <a:endParaRPr lang="zh-CN" altLang="en-US" sz="18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15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width</a:t>
                      </a:r>
                      <a:endParaRPr lang="zh-CN" altLang="en-US" sz="18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>
                          <a:latin typeface="Consolas" pitchFamily="49" charset="0"/>
                          <a:cs typeface="Consolas" pitchFamily="49" charset="0"/>
                        </a:rPr>
                        <a:t>setlength</a:t>
                      </a:r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zh-CN" altLang="en-US" sz="18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>
                          <a:latin typeface="Consolas" pitchFamily="49" charset="0"/>
                          <a:cs typeface="Consolas" pitchFamily="49" charset="0"/>
                        </a:rPr>
                        <a:t>setwidth</a:t>
                      </a:r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zh-CN" altLang="en-US" sz="18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1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>
                          <a:latin typeface="Consolas" pitchFamily="49" charset="0"/>
                          <a:cs typeface="Consolas" pitchFamily="49" charset="0"/>
                        </a:rPr>
                        <a:t>getlength</a:t>
                      </a:r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zh-CN" altLang="en-US" sz="18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150"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latin typeface="Consolas" pitchFamily="49" charset="0"/>
                          <a:cs typeface="Consolas" pitchFamily="49" charset="0"/>
                        </a:rPr>
                        <a:t>getwidth</a:t>
                      </a:r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zh-CN" altLang="en-US" sz="18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279"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latin typeface="Consolas" pitchFamily="49" charset="0"/>
                          <a:cs typeface="Consolas" pitchFamily="49" charset="0"/>
                        </a:rPr>
                        <a:t>printData</a:t>
                      </a:r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zh-CN" altLang="en-US" sz="18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5" name="直接箭头连接符 5">
            <a:extLst>
              <a:ext uri="{FF2B5EF4-FFF2-40B4-BE49-F238E27FC236}">
                <a16:creationId xmlns:a16="http://schemas.microsoft.com/office/drawing/2014/main" id="{883DFCB8-853D-40DD-AFCD-DABE6F256A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81499" y="1273647"/>
            <a:ext cx="1214437" cy="1587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6">
            <a:extLst>
              <a:ext uri="{FF2B5EF4-FFF2-40B4-BE49-F238E27FC236}">
                <a16:creationId xmlns:a16="http://schemas.microsoft.com/office/drawing/2014/main" id="{AFF97797-CEDE-4537-BE82-21B90524D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249" y="1059334"/>
            <a:ext cx="8001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类名</a:t>
            </a:r>
          </a:p>
        </p:txBody>
      </p:sp>
      <p:cxnSp>
        <p:nvCxnSpPr>
          <p:cNvPr id="17" name="直接箭头连接符 7">
            <a:extLst>
              <a:ext uri="{FF2B5EF4-FFF2-40B4-BE49-F238E27FC236}">
                <a16:creationId xmlns:a16="http://schemas.microsoft.com/office/drawing/2014/main" id="{B989B6A7-41A0-46C3-BEF9-D36C0631B0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14625" y="1820565"/>
            <a:ext cx="857250" cy="1588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左大括号 9">
            <a:extLst>
              <a:ext uri="{FF2B5EF4-FFF2-40B4-BE49-F238E27FC236}">
                <a16:creationId xmlns:a16="http://schemas.microsoft.com/office/drawing/2014/main" id="{7D727099-AF93-4935-B3A4-E0ABF221EB41}"/>
              </a:ext>
            </a:extLst>
          </p:cNvPr>
          <p:cNvSpPr>
            <a:spLocks/>
          </p:cNvSpPr>
          <p:nvPr/>
        </p:nvSpPr>
        <p:spPr bwMode="auto">
          <a:xfrm>
            <a:off x="3638748" y="1491060"/>
            <a:ext cx="357188" cy="648000"/>
          </a:xfrm>
          <a:prstGeom prst="leftBrace">
            <a:avLst>
              <a:gd name="adj1" fmla="val 8331"/>
              <a:gd name="adj2" fmla="val 50000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2F4EDDA7-DD79-443B-9B09-21C589997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249" y="1610005"/>
            <a:ext cx="8001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属性</a:t>
            </a:r>
          </a:p>
        </p:txBody>
      </p:sp>
      <p:cxnSp>
        <p:nvCxnSpPr>
          <p:cNvPr id="20" name="直接箭头连接符 11">
            <a:extLst>
              <a:ext uri="{FF2B5EF4-FFF2-40B4-BE49-F238E27FC236}">
                <a16:creationId xmlns:a16="http://schemas.microsoft.com/office/drawing/2014/main" id="{0C5ADA66-B385-4061-8A7A-67F24650C4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86063" y="3144267"/>
            <a:ext cx="857250" cy="1587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左大括号 12">
            <a:extLst>
              <a:ext uri="{FF2B5EF4-FFF2-40B4-BE49-F238E27FC236}">
                <a16:creationId xmlns:a16="http://schemas.microsoft.com/office/drawing/2014/main" id="{D8E85DD9-F498-4B35-8104-3DA3F1F1BDA1}"/>
              </a:ext>
            </a:extLst>
          </p:cNvPr>
          <p:cNvSpPr>
            <a:spLocks/>
          </p:cNvSpPr>
          <p:nvPr/>
        </p:nvSpPr>
        <p:spPr bwMode="auto">
          <a:xfrm>
            <a:off x="3643313" y="2241096"/>
            <a:ext cx="357187" cy="1800000"/>
          </a:xfrm>
          <a:prstGeom prst="leftBrace">
            <a:avLst>
              <a:gd name="adj1" fmla="val 8324"/>
              <a:gd name="adj2" fmla="val 50000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873A29EA-70DD-478E-8090-84878AE42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249" y="2895602"/>
            <a:ext cx="8001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</a:p>
        </p:txBody>
      </p:sp>
      <p:cxnSp>
        <p:nvCxnSpPr>
          <p:cNvPr id="24" name="直接箭头连接符 16">
            <a:extLst>
              <a:ext uri="{FF2B5EF4-FFF2-40B4-BE49-F238E27FC236}">
                <a16:creationId xmlns:a16="http://schemas.microsoft.com/office/drawing/2014/main" id="{6A9DEF0F-DADD-4E55-BBC8-113192B7A94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428875" y="4327349"/>
            <a:ext cx="1857375" cy="142875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19">
            <a:extLst>
              <a:ext uri="{FF2B5EF4-FFF2-40B4-BE49-F238E27FC236}">
                <a16:creationId xmlns:a16="http://schemas.microsoft.com/office/drawing/2014/main" id="{00196E7A-5842-43E5-AF62-3A31CFC07C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86250" y="4327349"/>
            <a:ext cx="2071688" cy="1214438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6">
            <a:extLst>
              <a:ext uri="{FF2B5EF4-FFF2-40B4-BE49-F238E27FC236}">
                <a16:creationId xmlns:a16="http://schemas.microsoft.com/office/drawing/2014/main" id="{3739F456-A419-4ED4-ADFA-79F1B61A0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4613099"/>
            <a:ext cx="2084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1800" dirty="0">
                <a:latin typeface="Consolas" panose="020B0609020204030204" pitchFamily="49" charset="0"/>
              </a:rPr>
              <a:t>new Rectangle()</a:t>
            </a:r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475A1F-75FB-4C00-BEFB-4D2A00F4E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4970287"/>
            <a:ext cx="2084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1800" dirty="0">
                <a:latin typeface="Consolas" panose="020B0609020204030204" pitchFamily="49" charset="0"/>
              </a:rPr>
              <a:t>new Rectangle()</a:t>
            </a:r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0" name="内容占位符 3">
            <a:extLst>
              <a:ext uri="{FF2B5EF4-FFF2-40B4-BE49-F238E27FC236}">
                <a16:creationId xmlns:a16="http://schemas.microsoft.com/office/drawing/2014/main" id="{3B684C22-0E8F-42E2-98A1-D9A0241CA4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709978"/>
              </p:ext>
            </p:extLst>
          </p:nvPr>
        </p:nvGraphicFramePr>
        <p:xfrm>
          <a:off x="6715125" y="3815256"/>
          <a:ext cx="2000250" cy="292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269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x2</a:t>
                      </a:r>
                      <a:endParaRPr lang="zh-CN" altLang="en-US" sz="18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69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lang="zh-CN" altLang="en-US" sz="18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69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zh-CN" altLang="en-US" sz="18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6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>
                          <a:latin typeface="Consolas" pitchFamily="49" charset="0"/>
                          <a:cs typeface="Consolas" pitchFamily="49" charset="0"/>
                        </a:rPr>
                        <a:t>setlength</a:t>
                      </a:r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zh-CN" altLang="en-US" sz="18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6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>
                          <a:latin typeface="Consolas" pitchFamily="49" charset="0"/>
                          <a:cs typeface="Consolas" pitchFamily="49" charset="0"/>
                        </a:rPr>
                        <a:t>setwidth</a:t>
                      </a:r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zh-CN" altLang="en-US" sz="18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6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>
                          <a:latin typeface="Consolas" pitchFamily="49" charset="0"/>
                          <a:cs typeface="Consolas" pitchFamily="49" charset="0"/>
                        </a:rPr>
                        <a:t>getlength</a:t>
                      </a:r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zh-CN" altLang="en-US" sz="18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695"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latin typeface="Consolas" pitchFamily="49" charset="0"/>
                          <a:cs typeface="Consolas" pitchFamily="49" charset="0"/>
                        </a:rPr>
                        <a:t>getwidth</a:t>
                      </a:r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zh-CN" altLang="en-US" sz="18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695"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latin typeface="Consolas" pitchFamily="49" charset="0"/>
                          <a:cs typeface="Consolas" pitchFamily="49" charset="0"/>
                        </a:rPr>
                        <a:t>printData</a:t>
                      </a:r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zh-CN" altLang="en-US" sz="18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1" name="内容占位符 3">
            <a:extLst>
              <a:ext uri="{FF2B5EF4-FFF2-40B4-BE49-F238E27FC236}">
                <a16:creationId xmlns:a16="http://schemas.microsoft.com/office/drawing/2014/main" id="{E7D4C92E-88B2-433B-9327-FD5A39DB29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67217"/>
              </p:ext>
            </p:extLst>
          </p:nvPr>
        </p:nvGraphicFramePr>
        <p:xfrm>
          <a:off x="285750" y="3815256"/>
          <a:ext cx="2000250" cy="292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548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x1</a:t>
                      </a:r>
                      <a:endParaRPr lang="zh-CN" altLang="en-US" sz="18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48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48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zh-CN" altLang="en-US" sz="18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>
                          <a:latin typeface="Consolas" pitchFamily="49" charset="0"/>
                          <a:cs typeface="Consolas" pitchFamily="49" charset="0"/>
                        </a:rPr>
                        <a:t>setlength</a:t>
                      </a:r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zh-CN" altLang="en-US" sz="18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>
                          <a:latin typeface="Consolas" pitchFamily="49" charset="0"/>
                          <a:cs typeface="Consolas" pitchFamily="49" charset="0"/>
                        </a:rPr>
                        <a:t>setwidth</a:t>
                      </a:r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zh-CN" altLang="en-US" sz="18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err="1">
                          <a:latin typeface="Consolas" pitchFamily="49" charset="0"/>
                          <a:cs typeface="Consolas" pitchFamily="49" charset="0"/>
                        </a:rPr>
                        <a:t>getlength</a:t>
                      </a:r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zh-CN" altLang="en-US" sz="18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48"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latin typeface="Consolas" pitchFamily="49" charset="0"/>
                          <a:cs typeface="Consolas" pitchFamily="49" charset="0"/>
                        </a:rPr>
                        <a:t>getwidth</a:t>
                      </a:r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zh-CN" altLang="en-US" sz="18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548"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latin typeface="Consolas" pitchFamily="49" charset="0"/>
                          <a:cs typeface="Consolas" pitchFamily="49" charset="0"/>
                        </a:rPr>
                        <a:t>printData</a:t>
                      </a:r>
                      <a:r>
                        <a:rPr lang="en-US" altLang="zh-CN" sz="1800" b="1" dirty="0"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  <a:endParaRPr lang="zh-CN" altLang="en-US" sz="18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39" marR="91439" marT="45722" marB="4572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23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二、创建和使用对象</a:t>
            </a:r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59916202-A6B5-489B-A779-564EA0217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24" y="2745368"/>
            <a:ext cx="7560000" cy="4050514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3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public class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InitialSchool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{</a:t>
            </a:r>
          </a:p>
          <a:p>
            <a:pPr eaLnBrk="1" hangingPunct="1">
              <a:lnSpc>
                <a:spcPts val="23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	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) {</a:t>
            </a:r>
          </a:p>
          <a:p>
            <a:pPr eaLnBrk="1" hangingPunct="1">
              <a:lnSpc>
                <a:spcPts val="23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		School center = new School();</a:t>
            </a:r>
          </a:p>
          <a:p>
            <a:pPr eaLnBrk="1" hangingPunct="1">
              <a:lnSpc>
                <a:spcPts val="23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("***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初始化成员变量前***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");</a:t>
            </a:r>
          </a:p>
          <a:p>
            <a:pPr eaLnBrk="1" hangingPunct="1">
              <a:lnSpc>
                <a:spcPts val="23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		center.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showCollege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();</a:t>
            </a:r>
          </a:p>
          <a:p>
            <a:pPr eaLnBrk="1" hangingPunct="1">
              <a:lnSpc>
                <a:spcPts val="2300"/>
              </a:lnSpc>
            </a:pPr>
            <a:endParaRPr lang="en-US" altLang="zh-CN" sz="1600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eaLnBrk="1" hangingPunct="1">
              <a:lnSpc>
                <a:spcPts val="23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center.schoolName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= "A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大学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";		</a:t>
            </a:r>
            <a:endParaRPr lang="zh-CN" altLang="en-US" sz="1600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eaLnBrk="1" hangingPunct="1">
              <a:lnSpc>
                <a:spcPts val="23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center.classNumber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= 10;				</a:t>
            </a:r>
            <a:endParaRPr lang="zh-CN" altLang="en-US" sz="1600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eaLnBrk="1" hangingPunct="1">
              <a:lnSpc>
                <a:spcPts val="23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center.labNumber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= 10;				</a:t>
            </a:r>
            <a:endParaRPr lang="zh-CN" altLang="en-US" sz="1600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eaLnBrk="1" hangingPunct="1">
              <a:lnSpc>
                <a:spcPts val="23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("\n***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初始化成员变量后***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");</a:t>
            </a:r>
          </a:p>
          <a:p>
            <a:pPr eaLnBrk="1" hangingPunct="1">
              <a:lnSpc>
                <a:spcPts val="23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		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center.showCollege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();</a:t>
            </a:r>
          </a:p>
          <a:p>
            <a:pPr eaLnBrk="1" hangingPunct="1">
              <a:lnSpc>
                <a:spcPts val="23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	}</a:t>
            </a:r>
          </a:p>
          <a:p>
            <a:pPr eaLnBrk="1" hangingPunct="1">
              <a:lnSpc>
                <a:spcPts val="23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BEC9D9CA-29A3-4756-B6FB-36B669D4A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887" y="4597180"/>
            <a:ext cx="3816350" cy="9366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F4354B6-BE7D-43D3-93FE-B90C3EC06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887" y="3466978"/>
            <a:ext cx="4679950" cy="2873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998B0A7-6239-40B4-88A8-E15E68883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887" y="4037193"/>
            <a:ext cx="4679950" cy="3603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CF4E6D8-5746-4C26-8938-21928A6BE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887" y="5795079"/>
            <a:ext cx="3816350" cy="360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3331889A-BEE5-48EC-A54C-68C6DC553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849" y="3383274"/>
            <a:ext cx="1540919" cy="715089"/>
          </a:xfrm>
          <a:prstGeom prst="wedgeRoundRectCallout">
            <a:avLst>
              <a:gd name="adj1" fmla="val -78177"/>
              <a:gd name="adj2" fmla="val 6521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说一说看到什么效果？ </a:t>
            </a:r>
          </a:p>
        </p:txBody>
      </p:sp>
      <p:pic>
        <p:nvPicPr>
          <p:cNvPr id="21" name="Picture 13" descr="示例">
            <a:extLst>
              <a:ext uri="{FF2B5EF4-FFF2-40B4-BE49-F238E27FC236}">
                <a16:creationId xmlns:a16="http://schemas.microsoft.com/office/drawing/2014/main" id="{A61CF168-3652-4EDB-897C-6A13123F4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79891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utoShape 18">
            <a:extLst>
              <a:ext uri="{FF2B5EF4-FFF2-40B4-BE49-F238E27FC236}">
                <a16:creationId xmlns:a16="http://schemas.microsoft.com/office/drawing/2014/main" id="{6A0677D7-A028-4969-94B3-889E26AF0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4892005"/>
            <a:ext cx="2592288" cy="408623"/>
          </a:xfrm>
          <a:prstGeom prst="wedgeRoundRectCallout">
            <a:avLst>
              <a:gd name="adj1" fmla="val -78165"/>
              <a:gd name="adj2" fmla="val 18221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说一说又看到什么效果？ </a:t>
            </a:r>
          </a:p>
        </p:txBody>
      </p:sp>
      <p:sp>
        <p:nvSpPr>
          <p:cNvPr id="29" name="AutoShape 8">
            <a:extLst>
              <a:ext uri="{FF2B5EF4-FFF2-40B4-BE49-F238E27FC236}">
                <a16:creationId xmlns:a16="http://schemas.microsoft.com/office/drawing/2014/main" id="{9B04CB1C-AD50-49C3-886E-5019F0975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444" y="1993044"/>
            <a:ext cx="3240087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大学”对象</a:t>
            </a:r>
          </a:p>
        </p:txBody>
      </p:sp>
    </p:spTree>
    <p:extLst>
      <p:ext uri="{BB962C8B-B14F-4D97-AF65-F5344CB8AC3E}">
        <p14:creationId xmlns:p14="http://schemas.microsoft.com/office/powerpoint/2010/main" val="17646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20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二、创建和使用对象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2431B8C4-3FFB-4D33-A527-61AEA5F28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061219"/>
            <a:ext cx="84597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pic>
        <p:nvPicPr>
          <p:cNvPr id="24" name="Picture 14" descr="问题">
            <a:extLst>
              <a:ext uri="{FF2B5EF4-FFF2-40B4-BE49-F238E27FC236}">
                <a16:creationId xmlns:a16="http://schemas.microsoft.com/office/drawing/2014/main" id="{88D14BE0-F5A5-4126-A68E-A609CF42B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84531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15">
            <a:extLst>
              <a:ext uri="{FF2B5EF4-FFF2-40B4-BE49-F238E27FC236}">
                <a16:creationId xmlns:a16="http://schemas.microsoft.com/office/drawing/2014/main" id="{27C1C9EF-D04E-49D1-86B8-4873BEDF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845319"/>
            <a:ext cx="770572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tx2"/>
              </a:buClr>
            </a:pPr>
            <a:endParaRPr lang="zh-CN" altLang="en-US" sz="2800" b="1" dirty="0"/>
          </a:p>
        </p:txBody>
      </p:sp>
      <p:pic>
        <p:nvPicPr>
          <p:cNvPr id="26" name="Picture 17" descr="initialTeacher">
            <a:extLst>
              <a:ext uri="{FF2B5EF4-FFF2-40B4-BE49-F238E27FC236}">
                <a16:creationId xmlns:a16="http://schemas.microsoft.com/office/drawing/2014/main" id="{9875FE94-5A72-461B-9086-4F190C42D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56"/>
          <a:stretch>
            <a:fillRect/>
          </a:stretch>
        </p:blipFill>
        <p:spPr bwMode="auto">
          <a:xfrm>
            <a:off x="5436096" y="3021831"/>
            <a:ext cx="292417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8" descr="initialStudent">
            <a:extLst>
              <a:ext uri="{FF2B5EF4-FFF2-40B4-BE49-F238E27FC236}">
                <a16:creationId xmlns:a16="http://schemas.microsoft.com/office/drawing/2014/main" id="{51535CCD-A346-436C-A606-874A18266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56"/>
          <a:stretch>
            <a:fillRect/>
          </a:stretch>
        </p:blipFill>
        <p:spPr bwMode="auto">
          <a:xfrm>
            <a:off x="1575817" y="3021831"/>
            <a:ext cx="292417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" name="Group 49">
            <a:extLst>
              <a:ext uri="{FF2B5EF4-FFF2-40B4-BE49-F238E27FC236}">
                <a16:creationId xmlns:a16="http://schemas.microsoft.com/office/drawing/2014/main" id="{B2BCD0CE-6D50-4607-B262-C613E0379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48127"/>
              </p:ext>
            </p:extLst>
          </p:nvPr>
        </p:nvGraphicFramePr>
        <p:xfrm>
          <a:off x="1979613" y="4364880"/>
          <a:ext cx="2376487" cy="2376488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学生类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616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姓名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年龄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班级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爱好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97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显示学员个人信息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Group 53">
            <a:extLst>
              <a:ext uri="{FF2B5EF4-FFF2-40B4-BE49-F238E27FC236}">
                <a16:creationId xmlns:a16="http://schemas.microsoft.com/office/drawing/2014/main" id="{B488CF8B-7FDB-4291-8E27-2336F1397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040616"/>
              </p:ext>
            </p:extLst>
          </p:nvPr>
        </p:nvGraphicFramePr>
        <p:xfrm>
          <a:off x="5580063" y="4364880"/>
          <a:ext cx="2376487" cy="2376488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教员类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16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姓名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专业方向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教授课程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教龄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显示教员个人信息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2" name="Picture 54" descr="分析1">
            <a:extLst>
              <a:ext uri="{FF2B5EF4-FFF2-40B4-BE49-F238E27FC236}">
                <a16:creationId xmlns:a16="http://schemas.microsoft.com/office/drawing/2014/main" id="{13522D38-CC66-4750-BA93-02BC964EB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4252193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utoShape 4">
            <a:extLst>
              <a:ext uri="{FF2B5EF4-FFF2-40B4-BE49-F238E27FC236}">
                <a16:creationId xmlns:a16="http://schemas.microsoft.com/office/drawing/2014/main" id="{B190487B-2E35-421A-AA1A-F9E9BB9D2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75" y="1916010"/>
            <a:ext cx="7200800" cy="8649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编写学生类，输出学生相关信息；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编写教员类，输出教员相关信息。 </a:t>
            </a:r>
          </a:p>
        </p:txBody>
      </p:sp>
    </p:spTree>
    <p:extLst>
      <p:ext uri="{BB962C8B-B14F-4D97-AF65-F5344CB8AC3E}">
        <p14:creationId xmlns:p14="http://schemas.microsoft.com/office/powerpoint/2010/main" val="57558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二、创建和使用对象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2431B8C4-3FFB-4D33-A527-61AEA5F28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061219"/>
            <a:ext cx="84597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27C1C9EF-D04E-49D1-86B8-4873BEDF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845319"/>
            <a:ext cx="770572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tx2"/>
              </a:buClr>
            </a:pPr>
            <a:endParaRPr lang="zh-CN" altLang="en-US" sz="2800" b="1" dirty="0"/>
          </a:p>
        </p:txBody>
      </p:sp>
      <p:sp>
        <p:nvSpPr>
          <p:cNvPr id="18" name="AutoShape 14">
            <a:extLst>
              <a:ext uri="{FF2B5EF4-FFF2-40B4-BE49-F238E27FC236}">
                <a16:creationId xmlns:a16="http://schemas.microsoft.com/office/drawing/2014/main" id="{F329C299-DBAA-440E-94C0-9A4AE6DCC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063" y="2159347"/>
            <a:ext cx="7129537" cy="3730299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500"/>
              </a:lnSpc>
            </a:pPr>
            <a:r>
              <a:rPr lang="en-US" altLang="zh-CN" b="1" dirty="0">
                <a:cs typeface="Arial" panose="020B0604020202020204" pitchFamily="34" charset="0"/>
              </a:rPr>
              <a:t>public class Student {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b="1" dirty="0">
                <a:cs typeface="Arial" panose="020B0604020202020204" pitchFamily="34" charset="0"/>
              </a:rPr>
              <a:t>	String name;	//</a:t>
            </a:r>
            <a:r>
              <a:rPr lang="zh-CN" altLang="en-US" b="1" dirty="0">
                <a:cs typeface="Arial" panose="020B0604020202020204" pitchFamily="34" charset="0"/>
              </a:rPr>
              <a:t>姓名</a:t>
            </a:r>
          </a:p>
          <a:p>
            <a:pPr eaLnBrk="1" hangingPunct="1">
              <a:lnSpc>
                <a:spcPts val="2500"/>
              </a:lnSpc>
            </a:pPr>
            <a:r>
              <a:rPr lang="zh-CN" altLang="en-US" b="1" dirty="0">
                <a:cs typeface="Arial" panose="020B0604020202020204" pitchFamily="34" charset="0"/>
              </a:rPr>
              <a:t>	</a:t>
            </a:r>
            <a:r>
              <a:rPr lang="en-US" altLang="zh-CN" b="1" dirty="0">
                <a:cs typeface="Arial" panose="020B0604020202020204" pitchFamily="34" charset="0"/>
              </a:rPr>
              <a:t>int age;			//</a:t>
            </a:r>
            <a:r>
              <a:rPr lang="zh-CN" altLang="en-US" b="1" dirty="0">
                <a:cs typeface="Arial" panose="020B0604020202020204" pitchFamily="34" charset="0"/>
              </a:rPr>
              <a:t>年龄</a:t>
            </a:r>
          </a:p>
          <a:p>
            <a:pPr eaLnBrk="1" hangingPunct="1">
              <a:lnSpc>
                <a:spcPts val="2500"/>
              </a:lnSpc>
            </a:pPr>
            <a:r>
              <a:rPr lang="zh-CN" altLang="en-US" b="1" dirty="0">
                <a:cs typeface="Arial" panose="020B0604020202020204" pitchFamily="34" charset="0"/>
              </a:rPr>
              <a:t>	</a:t>
            </a:r>
            <a:r>
              <a:rPr lang="en-US" altLang="zh-CN" b="1" dirty="0">
                <a:cs typeface="Arial" panose="020B0604020202020204" pitchFamily="34" charset="0"/>
              </a:rPr>
              <a:t>String </a:t>
            </a:r>
            <a:r>
              <a:rPr lang="en-US" altLang="zh-CN" b="1" dirty="0" err="1">
                <a:cs typeface="Arial" panose="020B0604020202020204" pitchFamily="34" charset="0"/>
              </a:rPr>
              <a:t>classNo</a:t>
            </a:r>
            <a:r>
              <a:rPr lang="en-US" altLang="zh-CN" b="1" dirty="0">
                <a:cs typeface="Arial" panose="020B0604020202020204" pitchFamily="34" charset="0"/>
              </a:rPr>
              <a:t>;	//</a:t>
            </a:r>
            <a:r>
              <a:rPr lang="zh-CN" altLang="en-US" b="1" dirty="0">
                <a:cs typeface="Arial" panose="020B0604020202020204" pitchFamily="34" charset="0"/>
              </a:rPr>
              <a:t>班级</a:t>
            </a:r>
          </a:p>
          <a:p>
            <a:pPr eaLnBrk="1" hangingPunct="1">
              <a:lnSpc>
                <a:spcPts val="2500"/>
              </a:lnSpc>
            </a:pPr>
            <a:r>
              <a:rPr lang="zh-CN" altLang="en-US" b="1" dirty="0">
                <a:cs typeface="Arial" panose="020B0604020202020204" pitchFamily="34" charset="0"/>
              </a:rPr>
              <a:t>	</a:t>
            </a:r>
            <a:r>
              <a:rPr lang="en-US" altLang="zh-CN" b="1" dirty="0">
                <a:cs typeface="Arial" panose="020B0604020202020204" pitchFamily="34" charset="0"/>
              </a:rPr>
              <a:t>String hobby;	//</a:t>
            </a:r>
            <a:r>
              <a:rPr lang="zh-CN" altLang="en-US" b="1" dirty="0">
                <a:cs typeface="Arial" panose="020B0604020202020204" pitchFamily="34" charset="0"/>
              </a:rPr>
              <a:t>爱好</a:t>
            </a:r>
          </a:p>
          <a:p>
            <a:pPr eaLnBrk="1" hangingPunct="1">
              <a:lnSpc>
                <a:spcPts val="2500"/>
              </a:lnSpc>
            </a:pPr>
            <a:r>
              <a:rPr lang="zh-CN" altLang="en-US" b="1" dirty="0">
                <a:cs typeface="Arial" panose="020B0604020202020204" pitchFamily="34" charset="0"/>
              </a:rPr>
              <a:t>	</a:t>
            </a:r>
            <a:r>
              <a:rPr lang="en-US" altLang="zh-CN" b="1" dirty="0">
                <a:cs typeface="Arial" panose="020B0604020202020204" pitchFamily="34" charset="0"/>
              </a:rPr>
              <a:t>//</a:t>
            </a:r>
            <a:r>
              <a:rPr lang="zh-CN" altLang="en-US" b="1" dirty="0">
                <a:cs typeface="Arial" panose="020B0604020202020204" pitchFamily="34" charset="0"/>
              </a:rPr>
              <a:t>输出信息方法</a:t>
            </a:r>
          </a:p>
          <a:p>
            <a:pPr eaLnBrk="1" hangingPunct="1">
              <a:lnSpc>
                <a:spcPts val="2500"/>
              </a:lnSpc>
            </a:pPr>
            <a:r>
              <a:rPr lang="zh-CN" altLang="en-US" b="1" dirty="0">
                <a:cs typeface="Arial" panose="020B0604020202020204" pitchFamily="34" charset="0"/>
              </a:rPr>
              <a:t>	</a:t>
            </a:r>
            <a:r>
              <a:rPr lang="en-US" altLang="zh-CN" b="1" dirty="0">
                <a:cs typeface="Arial" panose="020B0604020202020204" pitchFamily="34" charset="0"/>
              </a:rPr>
              <a:t>public void show(){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b="1" dirty="0">
                <a:cs typeface="Arial" panose="020B0604020202020204" pitchFamily="34" charset="0"/>
              </a:rPr>
              <a:t>		</a:t>
            </a:r>
            <a:r>
              <a:rPr lang="en-US" altLang="zh-CN" b="1" dirty="0" err="1">
                <a:cs typeface="Arial" panose="020B0604020202020204" pitchFamily="34" charset="0"/>
              </a:rPr>
              <a:t>System.out.println</a:t>
            </a:r>
            <a:r>
              <a:rPr lang="en-US" altLang="zh-CN" b="1" dirty="0">
                <a:cs typeface="Arial" panose="020B0604020202020204" pitchFamily="34" charset="0"/>
              </a:rPr>
              <a:t>(name + "\n</a:t>
            </a:r>
            <a:r>
              <a:rPr lang="zh-CN" altLang="en-US" b="1" dirty="0">
                <a:cs typeface="Arial" panose="020B0604020202020204" pitchFamily="34" charset="0"/>
              </a:rPr>
              <a:t>年龄：</a:t>
            </a:r>
            <a:r>
              <a:rPr lang="en-US" altLang="zh-CN" b="1" dirty="0">
                <a:cs typeface="Arial" panose="020B0604020202020204" pitchFamily="34" charset="0"/>
              </a:rPr>
              <a:t>" + age + 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b="1" dirty="0">
                <a:cs typeface="Arial" panose="020B0604020202020204" pitchFamily="34" charset="0"/>
              </a:rPr>
              <a:t>                     "\n</a:t>
            </a:r>
            <a:r>
              <a:rPr lang="zh-CN" altLang="en-US" b="1" dirty="0">
                <a:cs typeface="Arial" panose="020B0604020202020204" pitchFamily="34" charset="0"/>
              </a:rPr>
              <a:t>就读于：</a:t>
            </a:r>
            <a:r>
              <a:rPr lang="en-US" altLang="zh-CN" b="1" dirty="0">
                <a:cs typeface="Arial" panose="020B0604020202020204" pitchFamily="34" charset="0"/>
              </a:rPr>
              <a:t>" + </a:t>
            </a:r>
            <a:r>
              <a:rPr lang="en-US" altLang="zh-CN" b="1" dirty="0" err="1">
                <a:cs typeface="Arial" panose="020B0604020202020204" pitchFamily="34" charset="0"/>
              </a:rPr>
              <a:t>classNo</a:t>
            </a:r>
            <a:r>
              <a:rPr lang="en-US" altLang="zh-CN" b="1" dirty="0">
                <a:cs typeface="Arial" panose="020B0604020202020204" pitchFamily="34" charset="0"/>
              </a:rPr>
              <a:t> + "\n</a:t>
            </a:r>
            <a:r>
              <a:rPr lang="zh-CN" altLang="en-US" b="1" dirty="0">
                <a:cs typeface="Arial" panose="020B0604020202020204" pitchFamily="34" charset="0"/>
              </a:rPr>
              <a:t>爱好：</a:t>
            </a:r>
            <a:r>
              <a:rPr lang="en-US" altLang="zh-CN" b="1" dirty="0">
                <a:cs typeface="Arial" panose="020B0604020202020204" pitchFamily="34" charset="0"/>
              </a:rPr>
              <a:t>" + hobby);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b="1" dirty="0">
                <a:cs typeface="Arial" panose="020B0604020202020204" pitchFamily="34" charset="0"/>
              </a:rPr>
              <a:t>	}</a:t>
            </a:r>
          </a:p>
          <a:p>
            <a:pPr eaLnBrk="1" hangingPunct="1">
              <a:lnSpc>
                <a:spcPts val="2500"/>
              </a:lnSpc>
            </a:pPr>
            <a:r>
              <a:rPr lang="en-US" altLang="zh-CN" b="1" dirty="0">
                <a:cs typeface="Arial" panose="020B0604020202020204" pitchFamily="34" charset="0"/>
              </a:rPr>
              <a:t>}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6CBF326E-368F-4024-A368-272EBC2E4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00" y="2564159"/>
            <a:ext cx="3168650" cy="1296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0" name="AutoShape 6">
            <a:extLst>
              <a:ext uri="{FF2B5EF4-FFF2-40B4-BE49-F238E27FC236}">
                <a16:creationId xmlns:a16="http://schemas.microsoft.com/office/drawing/2014/main" id="{671CF379-CECD-42C0-873F-CDE3806CD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13" y="2251422"/>
            <a:ext cx="1728787" cy="398462"/>
          </a:xfrm>
          <a:prstGeom prst="wedgeRoundRectCallout">
            <a:avLst>
              <a:gd name="adj1" fmla="val -42653"/>
              <a:gd name="adj2" fmla="val 15199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/>
              <a:t>成员变量</a:t>
            </a: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DCE8FC0A-6BFC-4FF2-9587-58555652B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00" y="4222827"/>
            <a:ext cx="5940000" cy="1224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29" name="Picture 13" descr="示例">
            <a:extLst>
              <a:ext uri="{FF2B5EF4-FFF2-40B4-BE49-F238E27FC236}">
                <a16:creationId xmlns:a16="http://schemas.microsoft.com/office/drawing/2014/main" id="{1FC038F8-E057-4751-9BB0-E9ACD445A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163961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AutoShape 6">
            <a:extLst>
              <a:ext uri="{FF2B5EF4-FFF2-40B4-BE49-F238E27FC236}">
                <a16:creationId xmlns:a16="http://schemas.microsoft.com/office/drawing/2014/main" id="{49E58DAB-3DCE-4099-B825-2AF44C23E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650" y="3422515"/>
            <a:ext cx="1728787" cy="408623"/>
          </a:xfrm>
          <a:prstGeom prst="wedgeRoundRectCallout">
            <a:avLst>
              <a:gd name="adj1" fmla="val -42653"/>
              <a:gd name="adj2" fmla="val 15199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/>
              <a:t>成员方法</a:t>
            </a:r>
          </a:p>
        </p:txBody>
      </p:sp>
    </p:spTree>
    <p:extLst>
      <p:ext uri="{BB962C8B-B14F-4D97-AF65-F5344CB8AC3E}">
        <p14:creationId xmlns:p14="http://schemas.microsoft.com/office/powerpoint/2010/main" val="207843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二、创建和使用对象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2431B8C4-3FFB-4D33-A527-61AEA5F28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061219"/>
            <a:ext cx="84597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27C1C9EF-D04E-49D1-86B8-4873BEDF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845319"/>
            <a:ext cx="770572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tx2"/>
              </a:buClr>
            </a:pPr>
            <a:endParaRPr lang="zh-CN" altLang="en-US" sz="2800" b="1" dirty="0"/>
          </a:p>
        </p:txBody>
      </p:sp>
      <p:pic>
        <p:nvPicPr>
          <p:cNvPr id="29" name="Picture 13" descr="示例">
            <a:extLst>
              <a:ext uri="{FF2B5EF4-FFF2-40B4-BE49-F238E27FC236}">
                <a16:creationId xmlns:a16="http://schemas.microsoft.com/office/drawing/2014/main" id="{1FC038F8-E057-4751-9BB0-E9ACD445A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163961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utoShape 15">
            <a:extLst>
              <a:ext uri="{FF2B5EF4-FFF2-40B4-BE49-F238E27FC236}">
                <a16:creationId xmlns:a16="http://schemas.microsoft.com/office/drawing/2014/main" id="{213B25EE-52E6-4E36-9D60-616F28A81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204864"/>
            <a:ext cx="6901706" cy="3527167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en-US" altLang="zh-CN" b="1" dirty="0">
                <a:cs typeface="Arial" panose="020B0604020202020204" pitchFamily="34" charset="0"/>
              </a:rPr>
              <a:t>public class </a:t>
            </a:r>
            <a:r>
              <a:rPr lang="en-US" altLang="zh-CN" b="1" dirty="0" err="1">
                <a:cs typeface="Arial" panose="020B0604020202020204" pitchFamily="34" charset="0"/>
              </a:rPr>
              <a:t>InitialStudent</a:t>
            </a:r>
            <a:r>
              <a:rPr lang="en-US" altLang="zh-CN" b="1" dirty="0">
                <a:cs typeface="Arial" panose="020B0604020202020204" pitchFamily="34" charset="0"/>
              </a:rPr>
              <a:t> {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b="1" dirty="0">
                <a:cs typeface="Arial" panose="020B0604020202020204" pitchFamily="34" charset="0"/>
              </a:rPr>
              <a:t>	public static void main(String </a:t>
            </a:r>
            <a:r>
              <a:rPr lang="en-US" altLang="zh-CN" b="1" dirty="0" err="1">
                <a:cs typeface="Arial" panose="020B0604020202020204" pitchFamily="34" charset="0"/>
              </a:rPr>
              <a:t>args</a:t>
            </a:r>
            <a:r>
              <a:rPr lang="en-US" altLang="zh-CN" b="1" dirty="0">
                <a:cs typeface="Arial" panose="020B0604020202020204" pitchFamily="34" charset="0"/>
              </a:rPr>
              <a:t>[]){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b="1" dirty="0">
                <a:cs typeface="Arial" panose="020B0604020202020204" pitchFamily="34" charset="0"/>
              </a:rPr>
              <a:t>		Student </a:t>
            </a:r>
            <a:r>
              <a:rPr lang="en-US" altLang="zh-CN" b="1" dirty="0" err="1">
                <a:cs typeface="Arial" panose="020B0604020202020204" pitchFamily="34" charset="0"/>
              </a:rPr>
              <a:t>student</a:t>
            </a:r>
            <a:r>
              <a:rPr lang="en-US" altLang="zh-CN" b="1" dirty="0">
                <a:cs typeface="Arial" panose="020B0604020202020204" pitchFamily="34" charset="0"/>
              </a:rPr>
              <a:t> = new Student();	</a:t>
            </a:r>
            <a:endParaRPr lang="zh-CN" altLang="en-US" b="1" dirty="0">
              <a:cs typeface="Arial" panose="020B0604020202020204" pitchFamily="34" charset="0"/>
            </a:endParaRPr>
          </a:p>
          <a:p>
            <a:pPr eaLnBrk="1" hangingPunct="1">
              <a:lnSpc>
                <a:spcPts val="2600"/>
              </a:lnSpc>
            </a:pPr>
            <a:r>
              <a:rPr lang="zh-CN" altLang="en-US" b="1" dirty="0">
                <a:cs typeface="Arial" panose="020B0604020202020204" pitchFamily="34" charset="0"/>
              </a:rPr>
              <a:t>		</a:t>
            </a:r>
            <a:r>
              <a:rPr lang="en-US" altLang="zh-CN" b="1" dirty="0">
                <a:cs typeface="Arial" panose="020B0604020202020204" pitchFamily="34" charset="0"/>
              </a:rPr>
              <a:t>student.name = "</a:t>
            </a:r>
            <a:r>
              <a:rPr lang="zh-CN" altLang="en-US" b="1" dirty="0">
                <a:cs typeface="Arial" panose="020B0604020202020204" pitchFamily="34" charset="0"/>
              </a:rPr>
              <a:t>张浩</a:t>
            </a:r>
            <a:r>
              <a:rPr lang="en-US" altLang="zh-CN" b="1" dirty="0">
                <a:cs typeface="Arial" panose="020B0604020202020204" pitchFamily="34" charset="0"/>
              </a:rPr>
              <a:t>";		</a:t>
            </a:r>
            <a:endParaRPr lang="zh-CN" altLang="en-US" b="1" dirty="0">
              <a:cs typeface="Arial" panose="020B0604020202020204" pitchFamily="34" charset="0"/>
            </a:endParaRPr>
          </a:p>
          <a:p>
            <a:pPr eaLnBrk="1" hangingPunct="1">
              <a:lnSpc>
                <a:spcPts val="2600"/>
              </a:lnSpc>
            </a:pPr>
            <a:r>
              <a:rPr lang="zh-CN" altLang="en-US" b="1" dirty="0">
                <a:cs typeface="Arial" panose="020B0604020202020204" pitchFamily="34" charset="0"/>
              </a:rPr>
              <a:t>		</a:t>
            </a:r>
            <a:r>
              <a:rPr lang="en-US" altLang="zh-CN" b="1" dirty="0" err="1">
                <a:cs typeface="Arial" panose="020B0604020202020204" pitchFamily="34" charset="0"/>
              </a:rPr>
              <a:t>student.age</a:t>
            </a:r>
            <a:r>
              <a:rPr lang="en-US" altLang="zh-CN" b="1" dirty="0">
                <a:cs typeface="Arial" panose="020B0604020202020204" pitchFamily="34" charset="0"/>
              </a:rPr>
              <a:t> = 10;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b="1" dirty="0">
                <a:cs typeface="Arial" panose="020B0604020202020204" pitchFamily="34" charset="0"/>
              </a:rPr>
              <a:t>		</a:t>
            </a:r>
            <a:r>
              <a:rPr lang="en-US" altLang="zh-CN" b="1" dirty="0" err="1">
                <a:cs typeface="Arial" panose="020B0604020202020204" pitchFamily="34" charset="0"/>
              </a:rPr>
              <a:t>student.classNo</a:t>
            </a:r>
            <a:r>
              <a:rPr lang="en-US" altLang="zh-CN" b="1" dirty="0">
                <a:cs typeface="Arial" panose="020B0604020202020204" pitchFamily="34" charset="0"/>
              </a:rPr>
              <a:t> = "S1</a:t>
            </a:r>
            <a:r>
              <a:rPr lang="zh-CN" altLang="en-US" b="1" dirty="0">
                <a:cs typeface="Arial" panose="020B0604020202020204" pitchFamily="34" charset="0"/>
              </a:rPr>
              <a:t>班</a:t>
            </a:r>
            <a:r>
              <a:rPr lang="en-US" altLang="zh-CN" b="1" dirty="0">
                <a:cs typeface="Arial" panose="020B0604020202020204" pitchFamily="34" charset="0"/>
              </a:rPr>
              <a:t>";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b="1" dirty="0">
                <a:cs typeface="Arial" panose="020B0604020202020204" pitchFamily="34" charset="0"/>
              </a:rPr>
              <a:t>		</a:t>
            </a:r>
            <a:r>
              <a:rPr lang="en-US" altLang="zh-CN" b="1" dirty="0" err="1">
                <a:cs typeface="Arial" panose="020B0604020202020204" pitchFamily="34" charset="0"/>
              </a:rPr>
              <a:t>student.hobby</a:t>
            </a:r>
            <a:r>
              <a:rPr lang="en-US" altLang="zh-CN" b="1" dirty="0">
                <a:cs typeface="Arial" panose="020B0604020202020204" pitchFamily="34" charset="0"/>
              </a:rPr>
              <a:t> = "</a:t>
            </a:r>
            <a:r>
              <a:rPr lang="zh-CN" altLang="en-US" b="1" dirty="0">
                <a:cs typeface="Arial" panose="020B0604020202020204" pitchFamily="34" charset="0"/>
              </a:rPr>
              <a:t>篮球</a:t>
            </a:r>
            <a:r>
              <a:rPr lang="en-US" altLang="zh-CN" b="1" dirty="0">
                <a:cs typeface="Arial" panose="020B0604020202020204" pitchFamily="34" charset="0"/>
              </a:rPr>
              <a:t>";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b="1" dirty="0">
                <a:cs typeface="Arial" panose="020B0604020202020204" pitchFamily="34" charset="0"/>
              </a:rPr>
              <a:t>		</a:t>
            </a:r>
            <a:r>
              <a:rPr lang="en-US" altLang="zh-CN" b="1" dirty="0" err="1">
                <a:cs typeface="Arial" panose="020B0604020202020204" pitchFamily="34" charset="0"/>
              </a:rPr>
              <a:t>student.show</a:t>
            </a:r>
            <a:r>
              <a:rPr lang="en-US" altLang="zh-CN" b="1" dirty="0">
                <a:cs typeface="Arial" panose="020B0604020202020204" pitchFamily="34" charset="0"/>
              </a:rPr>
              <a:t>();		               </a:t>
            </a:r>
            <a:r>
              <a:rPr lang="zh-CN" altLang="en-US" b="1" dirty="0">
                <a:cs typeface="Arial" panose="020B0604020202020204" pitchFamily="34" charset="0"/>
              </a:rPr>
              <a:t>	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b="1" dirty="0">
                <a:cs typeface="Arial" panose="020B0604020202020204" pitchFamily="34" charset="0"/>
              </a:rPr>
              <a:t>	}</a:t>
            </a:r>
          </a:p>
          <a:p>
            <a:pPr eaLnBrk="1" hangingPunct="1">
              <a:lnSpc>
                <a:spcPts val="2600"/>
              </a:lnSpc>
            </a:pPr>
            <a:r>
              <a:rPr lang="en-US" altLang="zh-CN" b="1" dirty="0">
                <a:cs typeface="Arial" panose="020B0604020202020204" pitchFamily="34" charset="0"/>
              </a:rPr>
              <a:t>}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576170CB-0396-4287-8801-1F9DA8040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029" y="3020102"/>
            <a:ext cx="3744913" cy="28733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31C36917-0CE0-4239-B269-2DE9DF465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029" y="3357040"/>
            <a:ext cx="2952750" cy="1260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CF36A40E-44D8-4B03-8024-1B4D3E2C1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029" y="4676286"/>
            <a:ext cx="2952750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" name="AutoShape 20">
            <a:extLst>
              <a:ext uri="{FF2B5EF4-FFF2-40B4-BE49-F238E27FC236}">
                <a16:creationId xmlns:a16="http://schemas.microsoft.com/office/drawing/2014/main" id="{D80E0F18-C4F4-47C1-B085-96D3C95A1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463" y="1888328"/>
            <a:ext cx="1728788" cy="398462"/>
          </a:xfrm>
          <a:prstGeom prst="wedgeRoundRectCallout">
            <a:avLst>
              <a:gd name="adj1" fmla="val -68764"/>
              <a:gd name="adj2" fmla="val 23332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/>
              <a:t>创建对象</a:t>
            </a:r>
          </a:p>
        </p:txBody>
      </p:sp>
      <p:sp>
        <p:nvSpPr>
          <p:cNvPr id="31" name="AutoShape 21">
            <a:extLst>
              <a:ext uri="{FF2B5EF4-FFF2-40B4-BE49-F238E27FC236}">
                <a16:creationId xmlns:a16="http://schemas.microsoft.com/office/drawing/2014/main" id="{32D72A41-CC96-49A3-B14B-C4D56B8B2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232" y="2963130"/>
            <a:ext cx="2089150" cy="398463"/>
          </a:xfrm>
          <a:prstGeom prst="wedgeRoundRectCallout">
            <a:avLst>
              <a:gd name="adj1" fmla="val -92676"/>
              <a:gd name="adj2" fmla="val 1288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/>
              <a:t>给每个属性赋值</a:t>
            </a:r>
          </a:p>
        </p:txBody>
      </p:sp>
      <p:sp>
        <p:nvSpPr>
          <p:cNvPr id="32" name="AutoShape 22">
            <a:extLst>
              <a:ext uri="{FF2B5EF4-FFF2-40B4-BE49-F238E27FC236}">
                <a16:creationId xmlns:a16="http://schemas.microsoft.com/office/drawing/2014/main" id="{00DDC5D1-742F-4EEE-B7AC-3D8C60672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8554" y="3946801"/>
            <a:ext cx="1728787" cy="398463"/>
          </a:xfrm>
          <a:prstGeom prst="wedgeRoundRectCallout">
            <a:avLst>
              <a:gd name="adj1" fmla="val -71443"/>
              <a:gd name="adj2" fmla="val 16070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/>
              <a:t>调用方法</a:t>
            </a:r>
          </a:p>
        </p:txBody>
      </p:sp>
    </p:spTree>
    <p:extLst>
      <p:ext uri="{BB962C8B-B14F-4D97-AF65-F5344CB8AC3E}">
        <p14:creationId xmlns:p14="http://schemas.microsoft.com/office/powerpoint/2010/main" val="126777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二、创建和使用对象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2431B8C4-3FFB-4D33-A527-61AEA5F28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061219"/>
            <a:ext cx="84597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pic>
        <p:nvPicPr>
          <p:cNvPr id="24" name="Picture 14" descr="问题">
            <a:extLst>
              <a:ext uri="{FF2B5EF4-FFF2-40B4-BE49-F238E27FC236}">
                <a16:creationId xmlns:a16="http://schemas.microsoft.com/office/drawing/2014/main" id="{88D14BE0-F5A5-4126-A68E-A609CF42B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84531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15">
            <a:extLst>
              <a:ext uri="{FF2B5EF4-FFF2-40B4-BE49-F238E27FC236}">
                <a16:creationId xmlns:a16="http://schemas.microsoft.com/office/drawing/2014/main" id="{27C1C9EF-D04E-49D1-86B8-4873BEDF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845319"/>
            <a:ext cx="770572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tx2"/>
              </a:buClr>
            </a:pPr>
            <a:endParaRPr lang="zh-CN" altLang="en-US" sz="2800" b="1" dirty="0"/>
          </a:p>
        </p:txBody>
      </p:sp>
      <p:pic>
        <p:nvPicPr>
          <p:cNvPr id="32" name="Picture 54" descr="分析1">
            <a:extLst>
              <a:ext uri="{FF2B5EF4-FFF2-40B4-BE49-F238E27FC236}">
                <a16:creationId xmlns:a16="http://schemas.microsoft.com/office/drawing/2014/main" id="{13522D38-CC66-4750-BA93-02BC964EB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386104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AutoShape 4">
            <a:extLst>
              <a:ext uri="{FF2B5EF4-FFF2-40B4-BE49-F238E27FC236}">
                <a16:creationId xmlns:a16="http://schemas.microsoft.com/office/drawing/2014/main" id="{B190487B-2E35-421A-AA1A-F9E9BB9D2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75" y="1878778"/>
            <a:ext cx="7200800" cy="126219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编写游人类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，输出一个景区根据游人的年龄收取不同价格的门票。请编写游人类，根据年龄段决定能够购买的门票价格并输出。</a:t>
            </a:r>
          </a:p>
        </p:txBody>
      </p:sp>
      <p:pic>
        <p:nvPicPr>
          <p:cNvPr id="18" name="Picture 39" descr="initialVistor">
            <a:extLst>
              <a:ext uri="{FF2B5EF4-FFF2-40B4-BE49-F238E27FC236}">
                <a16:creationId xmlns:a16="http://schemas.microsoft.com/office/drawing/2014/main" id="{709482DD-561A-492C-96FD-416128B30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1"/>
          <a:stretch>
            <a:fillRect/>
          </a:stretch>
        </p:blipFill>
        <p:spPr bwMode="auto">
          <a:xfrm>
            <a:off x="4716674" y="3881383"/>
            <a:ext cx="352901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63">
            <a:extLst>
              <a:ext uri="{FF2B5EF4-FFF2-40B4-BE49-F238E27FC236}">
                <a16:creationId xmlns:a16="http://schemas.microsoft.com/office/drawing/2014/main" id="{A4FC34E8-40F7-40AB-850D-69ED5539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552837"/>
              </p:ext>
            </p:extLst>
          </p:nvPr>
        </p:nvGraphicFramePr>
        <p:xfrm>
          <a:off x="1619672" y="3883372"/>
          <a:ext cx="2520950" cy="1798638"/>
        </p:xfrm>
        <a:graphic>
          <a:graphicData uri="http://schemas.openxmlformats.org/drawingml/2006/table">
            <a:tbl>
              <a:tblPr/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6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游人类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99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姓名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年龄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显示姓名及门票价格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92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二、创建和使用对象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2431B8C4-3FFB-4D33-A527-61AEA5F28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061219"/>
            <a:ext cx="84597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27C1C9EF-D04E-49D1-86B8-4873BEDF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845319"/>
            <a:ext cx="770572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tx2"/>
              </a:buClr>
            </a:pPr>
            <a:endParaRPr lang="zh-CN" altLang="en-US" sz="2800" b="1" dirty="0"/>
          </a:p>
        </p:txBody>
      </p:sp>
      <p:pic>
        <p:nvPicPr>
          <p:cNvPr id="29" name="Picture 13" descr="示例">
            <a:extLst>
              <a:ext uri="{FF2B5EF4-FFF2-40B4-BE49-F238E27FC236}">
                <a16:creationId xmlns:a16="http://schemas.microsoft.com/office/drawing/2014/main" id="{1FC038F8-E057-4751-9BB0-E9ACD445A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163961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2">
            <a:extLst>
              <a:ext uri="{FF2B5EF4-FFF2-40B4-BE49-F238E27FC236}">
                <a16:creationId xmlns:a16="http://schemas.microsoft.com/office/drawing/2014/main" id="{32293407-1AC4-4DAE-861D-9637ABDCB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167" y="1988915"/>
            <a:ext cx="7174434" cy="4466768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en-US" altLang="zh-CN" sz="1600" b="1" dirty="0">
                <a:cs typeface="Arial" panose="020B0604020202020204" pitchFamily="34" charset="0"/>
              </a:rPr>
              <a:t>public class Visitor 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b="1" dirty="0">
                <a:cs typeface="Arial" panose="020B0604020202020204" pitchFamily="34" charset="0"/>
              </a:rPr>
              <a:t>      String name;	//</a:t>
            </a:r>
            <a:r>
              <a:rPr lang="zh-CN" altLang="en-US" sz="1600" b="1" dirty="0">
                <a:cs typeface="Arial" panose="020B0604020202020204" pitchFamily="34" charset="0"/>
              </a:rPr>
              <a:t>姓名</a:t>
            </a:r>
          </a:p>
          <a:p>
            <a:pPr eaLnBrk="1" hangingPunct="1">
              <a:lnSpc>
                <a:spcPts val="2200"/>
              </a:lnSpc>
            </a:pPr>
            <a:r>
              <a:rPr lang="zh-CN" altLang="en-US" sz="1600" b="1" dirty="0">
                <a:cs typeface="Arial" panose="020B0604020202020204" pitchFamily="34" charset="0"/>
              </a:rPr>
              <a:t>      </a:t>
            </a:r>
            <a:r>
              <a:rPr lang="en-US" altLang="zh-CN" sz="1600" b="1" dirty="0">
                <a:cs typeface="Arial" panose="020B0604020202020204" pitchFamily="34" charset="0"/>
              </a:rPr>
              <a:t>int age;		//</a:t>
            </a:r>
            <a:r>
              <a:rPr lang="zh-CN" altLang="en-US" sz="1600" b="1" dirty="0">
                <a:cs typeface="Arial" panose="020B0604020202020204" pitchFamily="34" charset="0"/>
              </a:rPr>
              <a:t>年龄</a:t>
            </a:r>
          </a:p>
          <a:p>
            <a:pPr eaLnBrk="1" hangingPunct="1">
              <a:lnSpc>
                <a:spcPts val="2200"/>
              </a:lnSpc>
            </a:pPr>
            <a:r>
              <a:rPr lang="zh-CN" altLang="en-US" sz="1600" b="1" dirty="0">
                <a:cs typeface="Arial" panose="020B0604020202020204" pitchFamily="34" charset="0"/>
              </a:rPr>
              <a:t>	</a:t>
            </a:r>
            <a:r>
              <a:rPr lang="en-US" altLang="zh-CN" sz="1600" b="1" dirty="0">
                <a:cs typeface="Arial" panose="020B0604020202020204" pitchFamily="34" charset="0"/>
              </a:rPr>
              <a:t>//</a:t>
            </a:r>
            <a:r>
              <a:rPr lang="zh-CN" altLang="en-US" sz="1600" b="1" dirty="0">
                <a:cs typeface="Arial" panose="020B0604020202020204" pitchFamily="34" charset="0"/>
              </a:rPr>
              <a:t>显示信息方法</a:t>
            </a:r>
          </a:p>
          <a:p>
            <a:pPr eaLnBrk="1" hangingPunct="1">
              <a:lnSpc>
                <a:spcPts val="2200"/>
              </a:lnSpc>
            </a:pPr>
            <a:r>
              <a:rPr lang="zh-CN" altLang="en-US" sz="1600" b="1" dirty="0">
                <a:cs typeface="Arial" panose="020B0604020202020204" pitchFamily="34" charset="0"/>
              </a:rPr>
              <a:t>      </a:t>
            </a:r>
            <a:r>
              <a:rPr lang="en-US" altLang="zh-CN" sz="1600" b="1" dirty="0">
                <a:cs typeface="Arial" panose="020B0604020202020204" pitchFamily="34" charset="0"/>
              </a:rPr>
              <a:t>public void show(){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b="1" dirty="0">
                <a:cs typeface="Arial" panose="020B0604020202020204" pitchFamily="34" charset="0"/>
              </a:rPr>
              <a:t>	    Scanner input = new Scanner(System.in);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b="1" dirty="0">
                <a:cs typeface="Arial" panose="020B0604020202020204" pitchFamily="34" charset="0"/>
              </a:rPr>
              <a:t>	    while(!"</a:t>
            </a:r>
            <a:r>
              <a:rPr lang="en-US" altLang="zh-CN" sz="1600" b="1" dirty="0" err="1">
                <a:cs typeface="Arial" panose="020B0604020202020204" pitchFamily="34" charset="0"/>
              </a:rPr>
              <a:t>n".equals</a:t>
            </a:r>
            <a:r>
              <a:rPr lang="en-US" altLang="zh-CN" sz="1600" b="1" dirty="0">
                <a:cs typeface="Arial" panose="020B0604020202020204" pitchFamily="34" charset="0"/>
              </a:rPr>
              <a:t>(name)){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b="1" dirty="0">
                <a:cs typeface="Arial" panose="020B0604020202020204" pitchFamily="34" charset="0"/>
              </a:rPr>
              <a:t>	          if(age&gt;=18 &amp;&amp; age&lt;=60){		//</a:t>
            </a:r>
            <a:r>
              <a:rPr lang="zh-CN" altLang="en-US" sz="1600" b="1" dirty="0">
                <a:cs typeface="Arial" panose="020B0604020202020204" pitchFamily="34" charset="0"/>
              </a:rPr>
              <a:t>判断年龄</a:t>
            </a:r>
          </a:p>
          <a:p>
            <a:pPr eaLnBrk="1" hangingPunct="1">
              <a:lnSpc>
                <a:spcPts val="2200"/>
              </a:lnSpc>
            </a:pPr>
            <a:r>
              <a:rPr lang="zh-CN" altLang="en-US" sz="1600" b="1" dirty="0">
                <a:cs typeface="Arial" panose="020B0604020202020204" pitchFamily="34" charset="0"/>
              </a:rPr>
              <a:t>			</a:t>
            </a:r>
            <a:r>
              <a:rPr lang="en-US" altLang="zh-CN" sz="1600" b="1" dirty="0" err="1">
                <a:cs typeface="Arial" panose="020B0604020202020204" pitchFamily="34" charset="0"/>
              </a:rPr>
              <a:t>System.out.println</a:t>
            </a:r>
            <a:r>
              <a:rPr lang="en-US" altLang="zh-CN" sz="1600" b="1" dirty="0">
                <a:cs typeface="Arial" panose="020B0604020202020204" pitchFamily="34" charset="0"/>
              </a:rPr>
              <a:t>(name+“</a:t>
            </a:r>
            <a:r>
              <a:rPr lang="zh-CN" altLang="en-US" sz="1600" b="1" dirty="0">
                <a:cs typeface="Arial" panose="020B0604020202020204" pitchFamily="34" charset="0"/>
              </a:rPr>
              <a:t>年龄为</a:t>
            </a:r>
            <a:r>
              <a:rPr lang="en-US" altLang="zh-CN" sz="1600" b="1" dirty="0">
                <a:cs typeface="Arial" panose="020B0604020202020204" pitchFamily="34" charset="0"/>
              </a:rPr>
              <a:t>"+age+“,</a:t>
            </a:r>
            <a:r>
              <a:rPr lang="zh-CN" altLang="en-US" sz="1600" b="1" dirty="0">
                <a:cs typeface="Arial" panose="020B0604020202020204" pitchFamily="34" charset="0"/>
              </a:rPr>
              <a:t>价格为</a:t>
            </a:r>
            <a:r>
              <a:rPr lang="en-US" altLang="zh-CN" sz="1600" b="1" dirty="0">
                <a:cs typeface="Arial" panose="020B0604020202020204" pitchFamily="34" charset="0"/>
              </a:rPr>
              <a:t>20</a:t>
            </a:r>
            <a:r>
              <a:rPr lang="zh-CN" altLang="en-US" sz="1600" b="1" dirty="0">
                <a:cs typeface="Arial" panose="020B0604020202020204" pitchFamily="34" charset="0"/>
              </a:rPr>
              <a:t>元</a:t>
            </a:r>
            <a:r>
              <a:rPr lang="en-US" altLang="zh-CN" sz="1600" b="1" dirty="0">
                <a:cs typeface="Arial" panose="020B0604020202020204" pitchFamily="34" charset="0"/>
              </a:rPr>
              <a:t>" );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b="1" dirty="0">
                <a:cs typeface="Arial" panose="020B0604020202020204" pitchFamily="34" charset="0"/>
              </a:rPr>
              <a:t>		  } else{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b="1" dirty="0">
                <a:cs typeface="Arial" panose="020B0604020202020204" pitchFamily="34" charset="0"/>
              </a:rPr>
              <a:t>			  </a:t>
            </a:r>
            <a:r>
              <a:rPr lang="en-US" altLang="zh-CN" sz="1600" b="1" dirty="0" err="1">
                <a:cs typeface="Arial" panose="020B0604020202020204" pitchFamily="34" charset="0"/>
              </a:rPr>
              <a:t>System.out.println</a:t>
            </a:r>
            <a:r>
              <a:rPr lang="en-US" altLang="zh-CN" sz="1600" b="1" dirty="0">
                <a:cs typeface="Arial" panose="020B0604020202020204" pitchFamily="34" charset="0"/>
              </a:rPr>
              <a:t>(name + "</a:t>
            </a:r>
            <a:r>
              <a:rPr lang="zh-CN" altLang="en-US" sz="1600" b="1" dirty="0">
                <a:cs typeface="Arial" panose="020B0604020202020204" pitchFamily="34" charset="0"/>
              </a:rPr>
              <a:t>的年龄为：</a:t>
            </a:r>
            <a:r>
              <a:rPr lang="en-US" altLang="zh-CN" sz="1600" b="1" dirty="0">
                <a:cs typeface="Arial" panose="020B0604020202020204" pitchFamily="34" charset="0"/>
              </a:rPr>
              <a:t>"+age+"</a:t>
            </a:r>
            <a:r>
              <a:rPr lang="zh-CN" altLang="en-US" sz="1600" b="1" dirty="0">
                <a:cs typeface="Arial" panose="020B0604020202020204" pitchFamily="34" charset="0"/>
              </a:rPr>
              <a:t>，免费</a:t>
            </a:r>
            <a:r>
              <a:rPr lang="en-US" altLang="zh-CN" sz="1600" b="1" dirty="0">
                <a:cs typeface="Arial" panose="020B0604020202020204" pitchFamily="34" charset="0"/>
              </a:rPr>
              <a:t>");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b="1" dirty="0">
                <a:cs typeface="Arial" panose="020B0604020202020204" pitchFamily="34" charset="0"/>
              </a:rPr>
              <a:t>		  }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b="1" dirty="0">
                <a:cs typeface="Arial" panose="020B0604020202020204" pitchFamily="34" charset="0"/>
              </a:rPr>
              <a:t>		  ……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b="1" dirty="0">
                <a:cs typeface="Arial" panose="020B0604020202020204" pitchFamily="34" charset="0"/>
              </a:rPr>
              <a:t>      }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b="1" dirty="0">
                <a:cs typeface="Arial" panose="020B0604020202020204" pitchFamily="34" charset="0"/>
              </a:rPr>
              <a:t>}</a:t>
            </a:r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A4097536-1359-4663-A8E7-6835A7522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4" y="2588990"/>
            <a:ext cx="1512887" cy="398463"/>
          </a:xfrm>
          <a:prstGeom prst="wedgeRoundRectCallout">
            <a:avLst>
              <a:gd name="adj1" fmla="val -42023"/>
              <a:gd name="adj2" fmla="val 12530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 dirty="0"/>
              <a:t>成员方法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0973F15F-D651-46F1-A353-CC5C4BD20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2420715"/>
            <a:ext cx="3096000" cy="5762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3" name="AutoShape 5">
            <a:extLst>
              <a:ext uri="{FF2B5EF4-FFF2-40B4-BE49-F238E27FC236}">
                <a16:creationId xmlns:a16="http://schemas.microsoft.com/office/drawing/2014/main" id="{14D68795-B41F-4B2E-8B29-568A1227C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1844824"/>
            <a:ext cx="1728787" cy="398463"/>
          </a:xfrm>
          <a:prstGeom prst="wedgeRoundRectCallout">
            <a:avLst>
              <a:gd name="adj1" fmla="val -42653"/>
              <a:gd name="adj2" fmla="val 15199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/>
              <a:t>成员变量</a:t>
            </a: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EEAA9620-30E6-4972-B632-85D871043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3285902"/>
            <a:ext cx="6588000" cy="2772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6" name="AutoShape 13">
            <a:extLst>
              <a:ext uri="{FF2B5EF4-FFF2-40B4-BE49-F238E27FC236}">
                <a16:creationId xmlns:a16="http://schemas.microsoft.com/office/drawing/2014/main" id="{FA7DDF99-7F33-49C4-A415-4E955CE8F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852936"/>
            <a:ext cx="7172920" cy="3900663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b="1" dirty="0">
                <a:cs typeface="Arial" panose="020B0604020202020204" pitchFamily="34" charset="0"/>
              </a:rPr>
              <a:t>import </a:t>
            </a:r>
            <a:r>
              <a:rPr lang="en-US" altLang="zh-CN" sz="1600" b="1" dirty="0" err="1">
                <a:cs typeface="Arial" panose="020B0604020202020204" pitchFamily="34" charset="0"/>
              </a:rPr>
              <a:t>java.util.Scanner</a:t>
            </a:r>
            <a:r>
              <a:rPr lang="en-US" altLang="zh-CN" sz="1600" b="1" dirty="0">
                <a:cs typeface="Arial" panose="020B0604020202020204" pitchFamily="34" charset="0"/>
              </a:rPr>
              <a:t>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>
                <a:cs typeface="Arial" panose="020B0604020202020204" pitchFamily="34" charset="0"/>
              </a:rPr>
              <a:t>public class </a:t>
            </a:r>
            <a:r>
              <a:rPr lang="en-US" altLang="zh-CN" sz="1600" b="1" dirty="0" err="1">
                <a:cs typeface="Arial" panose="020B0604020202020204" pitchFamily="34" charset="0"/>
              </a:rPr>
              <a:t>InitialVistor</a:t>
            </a:r>
            <a:r>
              <a:rPr lang="en-US" altLang="zh-CN" sz="1600" b="1" dirty="0">
                <a:cs typeface="Arial" panose="020B0604020202020204" pitchFamily="34" charset="0"/>
              </a:rPr>
              <a:t>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>
                <a:cs typeface="Arial" panose="020B0604020202020204" pitchFamily="34" charset="0"/>
              </a:rPr>
              <a:t>	public static void main(String[] </a:t>
            </a:r>
            <a:r>
              <a:rPr lang="en-US" altLang="zh-CN" sz="1600" b="1" dirty="0" err="1">
                <a:cs typeface="Arial" panose="020B0604020202020204" pitchFamily="34" charset="0"/>
              </a:rPr>
              <a:t>args</a:t>
            </a:r>
            <a:r>
              <a:rPr lang="en-US" altLang="zh-CN" sz="1600" b="1" dirty="0">
                <a:cs typeface="Arial" panose="020B0604020202020204" pitchFamily="34" charset="0"/>
              </a:rPr>
              <a:t>)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>
                <a:cs typeface="Arial" panose="020B0604020202020204" pitchFamily="34" charset="0"/>
              </a:rPr>
              <a:t>		Scanner input = new Scanner(System.in);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>
                <a:cs typeface="Arial" panose="020B0604020202020204" pitchFamily="34" charset="0"/>
              </a:rPr>
              <a:t>		Visitor v = new Visitor();		</a:t>
            </a:r>
            <a:endParaRPr lang="zh-CN" altLang="en-US" sz="1600" b="1" dirty="0">
              <a:cs typeface="Arial" panose="020B0604020202020204" pitchFamily="34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b="1" dirty="0">
                <a:cs typeface="Arial" panose="020B0604020202020204" pitchFamily="34" charset="0"/>
              </a:rPr>
              <a:t>		</a:t>
            </a:r>
            <a:r>
              <a:rPr lang="en-US" altLang="zh-CN" sz="1600" b="1" dirty="0" err="1">
                <a:cs typeface="Arial" panose="020B0604020202020204" pitchFamily="34" charset="0"/>
              </a:rPr>
              <a:t>System.out.print</a:t>
            </a:r>
            <a:r>
              <a:rPr lang="en-US" altLang="zh-CN" sz="1600" b="1" dirty="0">
                <a:cs typeface="Arial" panose="020B0604020202020204" pitchFamily="34" charset="0"/>
              </a:rPr>
              <a:t>("</a:t>
            </a:r>
            <a:r>
              <a:rPr lang="zh-CN" altLang="en-US" sz="1600" b="1" dirty="0">
                <a:cs typeface="Arial" panose="020B0604020202020204" pitchFamily="34" charset="0"/>
              </a:rPr>
              <a:t>请输入姓名：</a:t>
            </a:r>
            <a:r>
              <a:rPr lang="en-US" altLang="zh-CN" sz="1600" b="1" dirty="0">
                <a:cs typeface="Arial" panose="020B0604020202020204" pitchFamily="34" charset="0"/>
              </a:rPr>
              <a:t>");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>
                <a:cs typeface="Arial" panose="020B0604020202020204" pitchFamily="34" charset="0"/>
              </a:rPr>
              <a:t>		v.name = </a:t>
            </a:r>
            <a:r>
              <a:rPr lang="en-US" altLang="zh-CN" sz="1600" b="1" dirty="0" err="1">
                <a:cs typeface="Arial" panose="020B0604020202020204" pitchFamily="34" charset="0"/>
              </a:rPr>
              <a:t>input.next</a:t>
            </a:r>
            <a:r>
              <a:rPr lang="en-US" altLang="zh-CN" sz="1600" b="1" dirty="0">
                <a:cs typeface="Arial" panose="020B0604020202020204" pitchFamily="34" charset="0"/>
              </a:rPr>
              <a:t>();			</a:t>
            </a:r>
            <a:endParaRPr lang="zh-CN" altLang="en-US" sz="1600" b="1" dirty="0">
              <a:cs typeface="Arial" panose="020B0604020202020204" pitchFamily="34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b="1" dirty="0">
                <a:cs typeface="Arial" panose="020B0604020202020204" pitchFamily="34" charset="0"/>
              </a:rPr>
              <a:t>		</a:t>
            </a:r>
            <a:r>
              <a:rPr lang="en-US" altLang="zh-CN" sz="1600" b="1" dirty="0" err="1">
                <a:cs typeface="Arial" panose="020B0604020202020204" pitchFamily="34" charset="0"/>
              </a:rPr>
              <a:t>System.out.print</a:t>
            </a:r>
            <a:r>
              <a:rPr lang="en-US" altLang="zh-CN" sz="1600" b="1" dirty="0">
                <a:cs typeface="Arial" panose="020B0604020202020204" pitchFamily="34" charset="0"/>
              </a:rPr>
              <a:t>("</a:t>
            </a:r>
            <a:r>
              <a:rPr lang="zh-CN" altLang="en-US" sz="1600" b="1" dirty="0">
                <a:cs typeface="Arial" panose="020B0604020202020204" pitchFamily="34" charset="0"/>
              </a:rPr>
              <a:t>请输入年龄：</a:t>
            </a:r>
            <a:r>
              <a:rPr lang="en-US" altLang="zh-CN" sz="1600" b="1" dirty="0">
                <a:cs typeface="Arial" panose="020B0604020202020204" pitchFamily="34" charset="0"/>
              </a:rPr>
              <a:t>");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>
                <a:cs typeface="Arial" panose="020B0604020202020204" pitchFamily="34" charset="0"/>
              </a:rPr>
              <a:t>		</a:t>
            </a:r>
            <a:r>
              <a:rPr lang="en-US" altLang="zh-CN" sz="1600" b="1" dirty="0" err="1">
                <a:cs typeface="Arial" panose="020B0604020202020204" pitchFamily="34" charset="0"/>
              </a:rPr>
              <a:t>v.age</a:t>
            </a:r>
            <a:r>
              <a:rPr lang="en-US" altLang="zh-CN" sz="1600" b="1" dirty="0">
                <a:cs typeface="Arial" panose="020B0604020202020204" pitchFamily="34" charset="0"/>
              </a:rPr>
              <a:t> = </a:t>
            </a:r>
            <a:r>
              <a:rPr lang="en-US" altLang="zh-CN" sz="1600" b="1" dirty="0" err="1">
                <a:cs typeface="Arial" panose="020B0604020202020204" pitchFamily="34" charset="0"/>
              </a:rPr>
              <a:t>input.nextInt</a:t>
            </a:r>
            <a:r>
              <a:rPr lang="en-US" altLang="zh-CN" sz="1600" b="1" dirty="0">
                <a:cs typeface="Arial" panose="020B0604020202020204" pitchFamily="34" charset="0"/>
              </a:rPr>
              <a:t>();		</a:t>
            </a:r>
            <a:endParaRPr lang="zh-CN" altLang="en-US" sz="1600" b="1" dirty="0">
              <a:cs typeface="Arial" panose="020B0604020202020204" pitchFamily="34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b="1" dirty="0">
                <a:cs typeface="Arial" panose="020B0604020202020204" pitchFamily="34" charset="0"/>
              </a:rPr>
              <a:t>		</a:t>
            </a:r>
            <a:r>
              <a:rPr lang="en-US" altLang="zh-CN" sz="1600" b="1" dirty="0" err="1">
                <a:cs typeface="Arial" panose="020B0604020202020204" pitchFamily="34" charset="0"/>
              </a:rPr>
              <a:t>v.show</a:t>
            </a:r>
            <a:r>
              <a:rPr lang="en-US" altLang="zh-CN" sz="1600" b="1" dirty="0">
                <a:cs typeface="Arial" panose="020B0604020202020204" pitchFamily="34" charset="0"/>
              </a:rPr>
              <a:t>();                       </a:t>
            </a:r>
            <a:endParaRPr lang="zh-CN" altLang="en-US" sz="1600" b="1" dirty="0">
              <a:cs typeface="Arial" panose="020B0604020202020204" pitchFamily="34" charset="0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b="1" dirty="0">
                <a:cs typeface="Arial" panose="020B0604020202020204" pitchFamily="34" charset="0"/>
              </a:rPr>
              <a:t>	</a:t>
            </a:r>
            <a:r>
              <a:rPr lang="en-US" altLang="zh-CN" sz="1600" b="1" dirty="0">
                <a:cs typeface="Arial" panose="020B0604020202020204" pitchFamily="34" charset="0"/>
              </a:rPr>
              <a:t>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b="1" dirty="0">
                <a:cs typeface="Arial" panose="020B0604020202020204" pitchFamily="34" charset="0"/>
              </a:rPr>
              <a:t>}</a:t>
            </a: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FF832E47-1334-43B5-B210-654A25BB3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855" y="4221088"/>
            <a:ext cx="3324999" cy="2413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33CE4671-9C95-4143-BA05-53F685501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855" y="4509120"/>
            <a:ext cx="3324999" cy="1188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4EB76AEE-BC1F-48A5-A343-1EAFEB2F1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855" y="5757100"/>
            <a:ext cx="3324999" cy="2873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0" name="AutoShape 17">
            <a:extLst>
              <a:ext uri="{FF2B5EF4-FFF2-40B4-BE49-F238E27FC236}">
                <a16:creationId xmlns:a16="http://schemas.microsoft.com/office/drawing/2014/main" id="{60BA60FD-51C3-4012-BC04-FEE4CCA2F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769" y="3440311"/>
            <a:ext cx="1534940" cy="408623"/>
          </a:xfrm>
          <a:prstGeom prst="wedgeRoundRectCallout">
            <a:avLst>
              <a:gd name="adj1" fmla="val -76375"/>
              <a:gd name="adj2" fmla="val 1633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/>
              <a:t>创建对象</a:t>
            </a:r>
          </a:p>
        </p:txBody>
      </p:sp>
      <p:sp>
        <p:nvSpPr>
          <p:cNvPr id="41" name="AutoShape 18">
            <a:extLst>
              <a:ext uri="{FF2B5EF4-FFF2-40B4-BE49-F238E27FC236}">
                <a16:creationId xmlns:a16="http://schemas.microsoft.com/office/drawing/2014/main" id="{40AA5A18-4F5F-43E8-A434-47D81A35C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668" y="4519811"/>
            <a:ext cx="1854895" cy="408623"/>
          </a:xfrm>
          <a:prstGeom prst="wedgeRoundRectCallout">
            <a:avLst>
              <a:gd name="adj1" fmla="val -79629"/>
              <a:gd name="adj2" fmla="val 10878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/>
              <a:t>给每个属性赋值</a:t>
            </a:r>
          </a:p>
        </p:txBody>
      </p:sp>
      <p:sp>
        <p:nvSpPr>
          <p:cNvPr id="42" name="AutoShape 19">
            <a:extLst>
              <a:ext uri="{FF2B5EF4-FFF2-40B4-BE49-F238E27FC236}">
                <a16:creationId xmlns:a16="http://schemas.microsoft.com/office/drawing/2014/main" id="{382B0725-0551-432A-85D6-CC1A97DE0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105" y="5456436"/>
            <a:ext cx="1534940" cy="408623"/>
          </a:xfrm>
          <a:prstGeom prst="wedgeRoundRectCallout">
            <a:avLst>
              <a:gd name="adj1" fmla="val -92939"/>
              <a:gd name="adj2" fmla="val 5702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b="1"/>
              <a:t>调用方法</a:t>
            </a:r>
          </a:p>
        </p:txBody>
      </p:sp>
    </p:spTree>
    <p:extLst>
      <p:ext uri="{BB962C8B-B14F-4D97-AF65-F5344CB8AC3E}">
        <p14:creationId xmlns:p14="http://schemas.microsoft.com/office/powerpoint/2010/main" val="265650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二、创建和使用对象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27C1C9EF-D04E-49D1-86B8-4873BEDF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845319"/>
            <a:ext cx="7705725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tx2"/>
              </a:buClr>
            </a:pPr>
            <a:endParaRPr lang="zh-CN" altLang="en-US" sz="2800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734E3C5-2193-45B9-B0D1-06D48C8509D6}"/>
              </a:ext>
            </a:extLst>
          </p:cNvPr>
          <p:cNvSpPr/>
          <p:nvPr/>
        </p:nvSpPr>
        <p:spPr bwMode="auto">
          <a:xfrm>
            <a:off x="1500188" y="5488929"/>
            <a:ext cx="1928812" cy="1226195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69900" indent="-469900">
              <a:defRPr/>
            </a:pPr>
            <a:endParaRPr lang="en-US" altLang="zh-CN" sz="2400" dirty="0"/>
          </a:p>
          <a:p>
            <a:pPr marL="469900" indent="-469900">
              <a:defRPr/>
            </a:pPr>
            <a:r>
              <a:rPr lang="en-US" altLang="zh-CN" sz="2400" dirty="0"/>
              <a:t>         </a:t>
            </a:r>
          </a:p>
          <a:p>
            <a:pPr marL="469900" indent="-469900">
              <a:defRPr/>
            </a:pPr>
            <a:endParaRPr lang="en-US" altLang="zh-CN" sz="2400" dirty="0"/>
          </a:p>
          <a:p>
            <a:pPr marL="469900" indent="-469900">
              <a:defRPr/>
            </a:pP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E253CC-CAA6-478F-A177-45A88483E9CB}"/>
              </a:ext>
            </a:extLst>
          </p:cNvPr>
          <p:cNvSpPr/>
          <p:nvPr/>
        </p:nvSpPr>
        <p:spPr bwMode="auto">
          <a:xfrm>
            <a:off x="3786188" y="3079435"/>
            <a:ext cx="5214937" cy="363569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69900" indent="-469900">
              <a:defRPr/>
            </a:pPr>
            <a:endParaRPr lang="zh-CN" altLang="en-US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37942EFA-096A-45A0-A50A-E668695DA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" y="2707109"/>
            <a:ext cx="3343276" cy="23780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80577"/>
                </a:solidFill>
                <a:latin typeface="Source Code Pro"/>
              </a:rPr>
              <a:t>Person p1= new Person();</a:t>
            </a:r>
          </a:p>
          <a:p>
            <a:pPr algn="l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80577"/>
                </a:solidFill>
                <a:latin typeface="Source Code Pro"/>
              </a:rPr>
              <a:t>p1.name = "Tom";</a:t>
            </a:r>
          </a:p>
          <a:p>
            <a:pPr algn="l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80577"/>
                </a:solidFill>
                <a:latin typeface="Source Code Pro"/>
              </a:rPr>
              <a:t>p1.isMale = true;</a:t>
            </a:r>
          </a:p>
          <a:p>
            <a:pPr algn="l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80577"/>
                </a:solidFill>
                <a:latin typeface="Source Code Pro"/>
              </a:rPr>
              <a:t>Person p2 = new Person();</a:t>
            </a:r>
          </a:p>
          <a:p>
            <a:pPr algn="l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 err="1">
                <a:solidFill>
                  <a:srgbClr val="080577"/>
                </a:solidFill>
                <a:latin typeface="Source Code Pro"/>
              </a:rPr>
              <a:t>sysout</a:t>
            </a:r>
            <a:r>
              <a:rPr lang="en-US" altLang="zh-CN" sz="1800" dirty="0">
                <a:solidFill>
                  <a:srgbClr val="080577"/>
                </a:solidFill>
                <a:latin typeface="Source Code Pro"/>
              </a:rPr>
              <a:t>(p2.name);//null</a:t>
            </a:r>
          </a:p>
          <a:p>
            <a:pPr algn="l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80577"/>
                </a:solidFill>
                <a:latin typeface="Source Code Pro"/>
              </a:rPr>
              <a:t>Person p3 = p1;</a:t>
            </a:r>
          </a:p>
          <a:p>
            <a:pPr algn="l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80577"/>
                </a:solidFill>
                <a:latin typeface="Source Code Pro"/>
              </a:rPr>
              <a:t>p3.age = 10;</a:t>
            </a:r>
            <a:endParaRPr lang="zh-CN" altLang="en-US" sz="1800" dirty="0">
              <a:solidFill>
                <a:srgbClr val="080577"/>
              </a:solidFill>
              <a:latin typeface="Source Code Pro"/>
            </a:endParaRPr>
          </a:p>
        </p:txBody>
      </p:sp>
      <p:sp>
        <p:nvSpPr>
          <p:cNvPr id="30" name="圆角矩形 3">
            <a:extLst>
              <a:ext uri="{FF2B5EF4-FFF2-40B4-BE49-F238E27FC236}">
                <a16:creationId xmlns:a16="http://schemas.microsoft.com/office/drawing/2014/main" id="{08BAEA7F-6F48-4787-9E8E-BA750A4AD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4857750"/>
            <a:ext cx="1785938" cy="17145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FBFA496-464C-4C32-AA08-B17BBF2A7CD1}"/>
              </a:ext>
            </a:extLst>
          </p:cNvPr>
          <p:cNvSpPr/>
          <p:nvPr/>
        </p:nvSpPr>
        <p:spPr bwMode="auto">
          <a:xfrm>
            <a:off x="1500188" y="5488931"/>
            <a:ext cx="1928812" cy="1226194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469900" indent="-469900">
              <a:lnSpc>
                <a:spcPts val="2800"/>
              </a:lnSpc>
              <a:defRPr/>
            </a:pPr>
            <a:r>
              <a:rPr lang="en-US" altLang="zh-CN" sz="2400" dirty="0"/>
              <a:t>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p3:0x23ab</a:t>
            </a:r>
          </a:p>
          <a:p>
            <a:pPr marL="469900" indent="-469900">
              <a:lnSpc>
                <a:spcPts val="28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p2:0x12cd</a:t>
            </a:r>
          </a:p>
          <a:p>
            <a:pPr marL="469900" indent="-469900">
              <a:lnSpc>
                <a:spcPts val="28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p1:0x23ab</a:t>
            </a:r>
          </a:p>
          <a:p>
            <a:pPr marL="469900" indent="-469900">
              <a:defRPr/>
            </a:pPr>
            <a:endParaRPr lang="en-US" altLang="zh-CN" sz="2400" dirty="0"/>
          </a:p>
          <a:p>
            <a:pPr marL="469900" indent="-469900">
              <a:defRPr/>
            </a:pPr>
            <a:endParaRPr lang="en-US" altLang="zh-CN" sz="2400" dirty="0"/>
          </a:p>
          <a:p>
            <a:pPr marL="469900" indent="-469900">
              <a:defRPr/>
            </a:pPr>
            <a:endParaRPr lang="zh-CN" altLang="en-US" dirty="0"/>
          </a:p>
        </p:txBody>
      </p:sp>
      <p:sp>
        <p:nvSpPr>
          <p:cNvPr id="32" name="矩形 9">
            <a:extLst>
              <a:ext uri="{FF2B5EF4-FFF2-40B4-BE49-F238E27FC236}">
                <a16:creationId xmlns:a16="http://schemas.microsoft.com/office/drawing/2014/main" id="{AD8B50F3-A60F-44D2-8764-49EE8B34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5867400"/>
            <a:ext cx="13573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矩形 10">
            <a:extLst>
              <a:ext uri="{FF2B5EF4-FFF2-40B4-BE49-F238E27FC236}">
                <a16:creationId xmlns:a16="http://schemas.microsoft.com/office/drawing/2014/main" id="{2329C47C-AACF-4294-A909-8ABE7749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4857750"/>
            <a:ext cx="1357313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矩形 16">
            <a:extLst>
              <a:ext uri="{FF2B5EF4-FFF2-40B4-BE49-F238E27FC236}">
                <a16:creationId xmlns:a16="http://schemas.microsoft.com/office/drawing/2014/main" id="{8436C0C6-09D0-4D1B-B3D3-5E4CA0773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8" y="5287659"/>
            <a:ext cx="7715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400" dirty="0"/>
              <a:t>Tom</a:t>
            </a:r>
          </a:p>
        </p:txBody>
      </p:sp>
      <p:sp>
        <p:nvSpPr>
          <p:cNvPr id="44" name="矩形 17">
            <a:extLst>
              <a:ext uri="{FF2B5EF4-FFF2-40B4-BE49-F238E27FC236}">
                <a16:creationId xmlns:a16="http://schemas.microsoft.com/office/drawing/2014/main" id="{795813AD-C289-4D70-BB83-2D83BC8A3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5307806"/>
            <a:ext cx="11255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400" dirty="0"/>
              <a:t>0x23ab</a:t>
            </a:r>
            <a:endParaRPr lang="zh-CN" altLang="en-US" sz="2400" dirty="0"/>
          </a:p>
        </p:txBody>
      </p:sp>
      <p:cxnSp>
        <p:nvCxnSpPr>
          <p:cNvPr id="45" name="直接箭头连接符 20">
            <a:extLst>
              <a:ext uri="{FF2B5EF4-FFF2-40B4-BE49-F238E27FC236}">
                <a16:creationId xmlns:a16="http://schemas.microsoft.com/office/drawing/2014/main" id="{A7DF15D7-E7CB-4739-92B0-831DF78E0D1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43250" y="6143625"/>
            <a:ext cx="1714500" cy="35718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46" name="直接箭头连接符 22">
            <a:extLst>
              <a:ext uri="{FF2B5EF4-FFF2-40B4-BE49-F238E27FC236}">
                <a16:creationId xmlns:a16="http://schemas.microsoft.com/office/drawing/2014/main" id="{75778A81-C58A-47B0-ADB9-81AC2E46FDE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43250" y="6000750"/>
            <a:ext cx="2143125" cy="42862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47" name="直接箭头连接符 24">
            <a:extLst>
              <a:ext uri="{FF2B5EF4-FFF2-40B4-BE49-F238E27FC236}">
                <a16:creationId xmlns:a16="http://schemas.microsoft.com/office/drawing/2014/main" id="{7FC05D93-3312-4BCC-A9EA-174C5F07464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07219" y="4179094"/>
            <a:ext cx="1714500" cy="164306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A25254B-33A6-4C49-9C44-092C24CB3F80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 flipV="1">
            <a:off x="3017838" y="5520531"/>
            <a:ext cx="1839912" cy="89708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矩形 39">
            <a:extLst>
              <a:ext uri="{FF2B5EF4-FFF2-40B4-BE49-F238E27FC236}">
                <a16:creationId xmlns:a16="http://schemas.microsoft.com/office/drawing/2014/main" id="{7552D2AE-A05E-44F8-8339-B3CE0D985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671" y="5065313"/>
            <a:ext cx="17922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栈（</a:t>
            </a:r>
            <a:r>
              <a:rPr lang="en-US" altLang="zh-CN" sz="2400" dirty="0"/>
              <a:t>stack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50" name="矩形 40">
            <a:extLst>
              <a:ext uri="{FF2B5EF4-FFF2-40B4-BE49-F238E27FC236}">
                <a16:creationId xmlns:a16="http://schemas.microsoft.com/office/drawing/2014/main" id="{0C9115BD-779B-430A-8605-5709A46CB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2564904"/>
            <a:ext cx="20002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800" dirty="0"/>
              <a:t>堆（</a:t>
            </a:r>
            <a:r>
              <a:rPr lang="en-US" altLang="zh-CN" sz="2800" dirty="0"/>
              <a:t>heap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A139E47-9598-438F-9B38-77CCDE229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3587250"/>
            <a:ext cx="2071688" cy="12819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400" dirty="0" err="1"/>
              <a:t>name:null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age:0</a:t>
            </a:r>
          </a:p>
          <a:p>
            <a:pPr eaLnBrk="1" hangingPunct="1"/>
            <a:r>
              <a:rPr lang="en-US" altLang="zh-CN" sz="2400" dirty="0" err="1"/>
              <a:t>ismale:false</a:t>
            </a:r>
            <a:endParaRPr lang="zh-CN" altLang="en-US" sz="2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295109A-23A8-4FC1-A9FB-1441F0B8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5310976"/>
            <a:ext cx="2071688" cy="126127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400" dirty="0" err="1"/>
              <a:t>name:null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age:0</a:t>
            </a:r>
          </a:p>
          <a:p>
            <a:pPr eaLnBrk="1" hangingPunct="1"/>
            <a:r>
              <a:rPr lang="en-US" altLang="zh-CN" sz="2400" dirty="0" err="1"/>
              <a:t>ismale:false</a:t>
            </a:r>
            <a:endParaRPr lang="zh-CN" altLang="en-US" sz="24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57531F7-6EF1-4ECC-899F-062ABA2911B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938" y="3785841"/>
            <a:ext cx="2000250" cy="227459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1E34D8B-EFAE-42D8-B273-C4F2FA3923B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938" y="5488931"/>
            <a:ext cx="1839912" cy="22765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EC58EB0-7845-4A32-A084-9506D4BB5B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75615" y="5556858"/>
            <a:ext cx="6480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53A2AE79-C5B4-4A1B-98DC-DEF08DACEA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20272" y="6307733"/>
            <a:ext cx="684000" cy="1587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5B235258-5AA3-4F88-AB17-F567F026B3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14917" y="5922853"/>
            <a:ext cx="2880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矩形 16">
            <a:extLst>
              <a:ext uri="{FF2B5EF4-FFF2-40B4-BE49-F238E27FC236}">
                <a16:creationId xmlns:a16="http://schemas.microsoft.com/office/drawing/2014/main" id="{ECE047D1-F8E0-495B-85CE-2241E006A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5" y="6049790"/>
            <a:ext cx="7318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400" dirty="0"/>
              <a:t>true</a:t>
            </a:r>
          </a:p>
        </p:txBody>
      </p:sp>
      <p:sp>
        <p:nvSpPr>
          <p:cNvPr id="60" name="矩形 16">
            <a:extLst>
              <a:ext uri="{FF2B5EF4-FFF2-40B4-BE49-F238E27FC236}">
                <a16:creationId xmlns:a16="http://schemas.microsoft.com/office/drawing/2014/main" id="{E43B8FD3-A528-4B2B-A9BE-09A903938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13" y="5696321"/>
            <a:ext cx="4921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400" dirty="0"/>
              <a:t>10</a:t>
            </a:r>
          </a:p>
        </p:txBody>
      </p:sp>
      <p:sp>
        <p:nvSpPr>
          <p:cNvPr id="61" name="矩形 16">
            <a:extLst>
              <a:ext uri="{FF2B5EF4-FFF2-40B4-BE49-F238E27FC236}">
                <a16:creationId xmlns:a16="http://schemas.microsoft.com/office/drawing/2014/main" id="{684EBD9A-344B-44B5-8736-33185A50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3556228"/>
            <a:ext cx="11080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9900" indent="-4699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sz="2400" dirty="0"/>
              <a:t>0x12cd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2B17B97-C471-4E20-A3CC-0701B7173C79}"/>
              </a:ext>
            </a:extLst>
          </p:cNvPr>
          <p:cNvSpPr txBox="1"/>
          <p:nvPr/>
        </p:nvSpPr>
        <p:spPr>
          <a:xfrm>
            <a:off x="980880" y="1931844"/>
            <a:ext cx="4672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对象的内存存储实现</a:t>
            </a:r>
          </a:p>
        </p:txBody>
      </p:sp>
    </p:spTree>
    <p:extLst>
      <p:ext uri="{BB962C8B-B14F-4D97-AF65-F5344CB8AC3E}">
        <p14:creationId xmlns:p14="http://schemas.microsoft.com/office/powerpoint/2010/main" val="44209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52" grpId="0" animBg="1"/>
      <p:bldP spid="53" grpId="0" animBg="1"/>
      <p:bldP spid="59" grpId="0"/>
      <p:bldP spid="60" grpId="0"/>
      <p:bldP spid="6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三、成员函数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312C6EE0-0BEB-4CA0-B1B7-73805267CF64}"/>
              </a:ext>
            </a:extLst>
          </p:cNvPr>
          <p:cNvSpPr txBox="1">
            <a:spLocks/>
          </p:cNvSpPr>
          <p:nvPr/>
        </p:nvSpPr>
        <p:spPr bwMode="auto">
          <a:xfrm>
            <a:off x="468313" y="180880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1588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noProof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成员函数：即类方法，用于定义类的某种行为或功能。</a:t>
            </a:r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eaLnBrk="1" hangingPunct="1">
              <a:buFontTx/>
              <a:buNone/>
            </a:pPr>
            <a:endParaRPr lang="zh-CN" altLang="en-US" noProof="1"/>
          </a:p>
        </p:txBody>
      </p:sp>
      <p:sp>
        <p:nvSpPr>
          <p:cNvPr id="52" name="Text Box 14">
            <a:extLst>
              <a:ext uri="{FF2B5EF4-FFF2-40B4-BE49-F238E27FC236}">
                <a16:creationId xmlns:a16="http://schemas.microsoft.com/office/drawing/2014/main" id="{683C3287-A1AB-4EF6-844C-553BF734F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85" y="4536480"/>
            <a:ext cx="28082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无参成员函数的定义</a:t>
            </a:r>
          </a:p>
        </p:txBody>
      </p:sp>
      <p:sp>
        <p:nvSpPr>
          <p:cNvPr id="53" name="AutoShape 15">
            <a:extLst>
              <a:ext uri="{FF2B5EF4-FFF2-40B4-BE49-F238E27FC236}">
                <a16:creationId xmlns:a16="http://schemas.microsoft.com/office/drawing/2014/main" id="{2F840479-C0B6-4D0C-A57F-D20548DD5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29" y="5229497"/>
            <a:ext cx="6624711" cy="1439863"/>
          </a:xfrm>
          <a:prstGeom prst="roundRect">
            <a:avLst>
              <a:gd name="adj" fmla="val 1048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 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返回值类型  方法名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()  {</a:t>
            </a:r>
          </a:p>
          <a:p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          //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这里编写方法的主体</a:t>
            </a:r>
          </a:p>
          <a:p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4" name="AutoShape 16">
            <a:extLst>
              <a:ext uri="{FF2B5EF4-FFF2-40B4-BE49-F238E27FC236}">
                <a16:creationId xmlns:a16="http://schemas.microsoft.com/office/drawing/2014/main" id="{C17E2DB0-8EFB-4C93-B3CD-41E8E4ECF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177" y="4369570"/>
            <a:ext cx="2016125" cy="693737"/>
          </a:xfrm>
          <a:prstGeom prst="wedgeRoundRectCallout">
            <a:avLst>
              <a:gd name="adj1" fmla="val -115305"/>
              <a:gd name="adj2" fmla="val 7247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b="1"/>
              <a:t>步骤一：定义方法名以及返回值</a:t>
            </a:r>
          </a:p>
        </p:txBody>
      </p:sp>
      <p:sp>
        <p:nvSpPr>
          <p:cNvPr id="55" name="AutoShape 17">
            <a:extLst>
              <a:ext uri="{FF2B5EF4-FFF2-40B4-BE49-F238E27FC236}">
                <a16:creationId xmlns:a16="http://schemas.microsoft.com/office/drawing/2014/main" id="{DBE19673-F5C0-4FBE-9DBE-21BAA6587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098" y="5835789"/>
            <a:ext cx="2344341" cy="408623"/>
          </a:xfrm>
          <a:prstGeom prst="wedgeRoundRectCallout">
            <a:avLst>
              <a:gd name="adj1" fmla="val -106048"/>
              <a:gd name="adj2" fmla="val -2739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b="1"/>
              <a:t>步骤二：编写方法体</a:t>
            </a:r>
          </a:p>
        </p:txBody>
      </p:sp>
      <p:pic>
        <p:nvPicPr>
          <p:cNvPr id="56" name="Picture 18" descr="语法">
            <a:extLst>
              <a:ext uri="{FF2B5EF4-FFF2-40B4-BE49-F238E27FC236}">
                <a16:creationId xmlns:a16="http://schemas.microsoft.com/office/drawing/2014/main" id="{E01D09BD-7746-4113-936E-8A59BDA51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185" y="439201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CA13592D-E338-42F9-85E1-AEE4B5EB039A}"/>
              </a:ext>
            </a:extLst>
          </p:cNvPr>
          <p:cNvGrpSpPr/>
          <p:nvPr/>
        </p:nvGrpSpPr>
        <p:grpSpPr>
          <a:xfrm>
            <a:off x="1475656" y="2564904"/>
            <a:ext cx="6840584" cy="1512490"/>
            <a:chOff x="1475656" y="2564904"/>
            <a:chExt cx="6840584" cy="1512490"/>
          </a:xfrm>
        </p:grpSpPr>
        <p:sp>
          <p:nvSpPr>
            <p:cNvPr id="57" name="AutoShape 4">
              <a:extLst>
                <a:ext uri="{FF2B5EF4-FFF2-40B4-BE49-F238E27FC236}">
                  <a16:creationId xmlns:a16="http://schemas.microsoft.com/office/drawing/2014/main" id="{D3B93F26-CEE1-4C23-AADA-ECF165C87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865" y="2997330"/>
              <a:ext cx="403225" cy="360000"/>
            </a:xfrm>
            <a:prstGeom prst="upArrow">
              <a:avLst>
                <a:gd name="adj1" fmla="val 50000"/>
                <a:gd name="adj2" fmla="val 42012"/>
              </a:avLst>
            </a:prstGeom>
            <a:gradFill rotWithShape="1">
              <a:gsLst>
                <a:gs pos="0">
                  <a:srgbClr val="B563CF"/>
                </a:gs>
                <a:gs pos="100000">
                  <a:srgbClr val="FFFFFF"/>
                </a:gs>
              </a:gsLst>
              <a:lin ang="5400000" scaled="1"/>
            </a:gradFill>
            <a:ln w="6350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AutoShape 5">
              <a:extLst>
                <a:ext uri="{FF2B5EF4-FFF2-40B4-BE49-F238E27FC236}">
                  <a16:creationId xmlns:a16="http://schemas.microsoft.com/office/drawing/2014/main" id="{E8CC6E3F-BA4E-4C13-840A-AB7AB5E26D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336181" y="3446140"/>
              <a:ext cx="476250" cy="596900"/>
            </a:xfrm>
            <a:prstGeom prst="upArrow">
              <a:avLst>
                <a:gd name="adj1" fmla="val 50000"/>
                <a:gd name="adj2" fmla="val 31322"/>
              </a:avLst>
            </a:prstGeom>
            <a:gradFill rotWithShape="1">
              <a:gsLst>
                <a:gs pos="0">
                  <a:srgbClr val="B563CF"/>
                </a:gs>
                <a:gs pos="100000">
                  <a:srgbClr val="FFFFFF"/>
                </a:gs>
              </a:gsLst>
              <a:lin ang="5400000" scaled="1"/>
            </a:gradFill>
            <a:ln w="6350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AutoShape 6">
              <a:extLst>
                <a:ext uri="{FF2B5EF4-FFF2-40B4-BE49-F238E27FC236}">
                  <a16:creationId xmlns:a16="http://schemas.microsoft.com/office/drawing/2014/main" id="{E1CCB635-64DA-4315-AB9A-1181AE9F24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5968482" y="3445070"/>
              <a:ext cx="476250" cy="593725"/>
            </a:xfrm>
            <a:prstGeom prst="upArrow">
              <a:avLst>
                <a:gd name="adj1" fmla="val 50000"/>
                <a:gd name="adj2" fmla="val 31155"/>
              </a:avLst>
            </a:prstGeom>
            <a:gradFill rotWithShape="1">
              <a:gsLst>
                <a:gs pos="0">
                  <a:srgbClr val="B563CF"/>
                </a:gs>
                <a:gs pos="100000">
                  <a:srgbClr val="FFFFFF"/>
                </a:gs>
              </a:gsLst>
              <a:lin ang="5400000" scaled="1"/>
            </a:gradFill>
            <a:ln w="6350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0" name="Group 7">
              <a:extLst>
                <a:ext uri="{FF2B5EF4-FFF2-40B4-BE49-F238E27FC236}">
                  <a16:creationId xmlns:a16="http://schemas.microsoft.com/office/drawing/2014/main" id="{355D46D9-CC99-412B-98AB-34F8F96061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1776" y="3429394"/>
              <a:ext cx="1800888" cy="648000"/>
              <a:chOff x="3727" y="2659"/>
              <a:chExt cx="1626" cy="907"/>
            </a:xfrm>
          </p:grpSpPr>
          <p:sp>
            <p:nvSpPr>
              <p:cNvPr id="61" name="AutoShape 8">
                <a:extLst>
                  <a:ext uri="{FF2B5EF4-FFF2-40B4-BE49-F238E27FC236}">
                    <a16:creationId xmlns:a16="http://schemas.microsoft.com/office/drawing/2014/main" id="{23CE687C-6463-4C8E-BB08-1142205E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2659"/>
                <a:ext cx="1430" cy="90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CC99FF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B563CF"/>
                </a:solidFill>
                <a:round/>
                <a:headEnd/>
                <a:tailEnd/>
              </a:ln>
              <a:effectLst>
                <a:outerShdw dist="107763" dir="81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AutoShape 9">
                <a:extLst>
                  <a:ext uri="{FF2B5EF4-FFF2-40B4-BE49-F238E27FC236}">
                    <a16:creationId xmlns:a16="http://schemas.microsoft.com/office/drawing/2014/main" id="{1487D964-4FED-4372-934E-FB9D6EFA1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7" y="2975"/>
                <a:ext cx="1329" cy="252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方法的定义                                         </a:t>
                </a:r>
              </a:p>
            </p:txBody>
          </p:sp>
        </p:grpSp>
        <p:sp>
          <p:nvSpPr>
            <p:cNvPr id="63" name="AutoShape 10">
              <a:extLst>
                <a:ext uri="{FF2B5EF4-FFF2-40B4-BE49-F238E27FC236}">
                  <a16:creationId xmlns:a16="http://schemas.microsoft.com/office/drawing/2014/main" id="{BFBBB56B-0A9B-4DF5-9267-18DE05614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857" y="2564904"/>
              <a:ext cx="1584000" cy="3603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b="1" dirty="0"/>
                <a:t>  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方法的名称                               </a:t>
              </a:r>
            </a:p>
          </p:txBody>
        </p:sp>
        <p:sp>
          <p:nvSpPr>
            <p:cNvPr id="64" name="AutoShape 11">
              <a:extLst>
                <a:ext uri="{FF2B5EF4-FFF2-40B4-BE49-F238E27FC236}">
                  <a16:creationId xmlns:a16="http://schemas.microsoft.com/office/drawing/2014/main" id="{2EBDFD9D-3435-4DF9-89AE-8C919A72B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2240" y="3562027"/>
              <a:ext cx="1584000" cy="3603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方法的主体                           </a:t>
              </a:r>
            </a:p>
          </p:txBody>
        </p:sp>
        <p:sp>
          <p:nvSpPr>
            <p:cNvPr id="65" name="AutoShape 12">
              <a:extLst>
                <a:ext uri="{FF2B5EF4-FFF2-40B4-BE49-F238E27FC236}">
                  <a16:creationId xmlns:a16="http://schemas.microsoft.com/office/drawing/2014/main" id="{316A945C-F17E-4EBD-B518-5A9C9F07B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656" y="3562027"/>
              <a:ext cx="1584000" cy="3603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返回值类型          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42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bldLvl="0" animBg="1"/>
      <p:bldP spid="54" grpId="0" bldLvl="0" animBg="1"/>
      <p:bldP spid="5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335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本讲目标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481275E1-3C8F-4D40-80EC-E15F81EEF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40768"/>
            <a:ext cx="8229600" cy="306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面向对象方法的基本特征</a:t>
            </a:r>
            <a:endParaRPr lang="en-US" altLang="zh-CN" sz="28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认识类和对象</a:t>
            </a:r>
            <a:endParaRPr lang="en-US" altLang="zh-CN" sz="28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认识成员函数</a:t>
            </a:r>
            <a:endParaRPr lang="en-US" altLang="zh-CN" sz="28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认识成员变量</a:t>
            </a:r>
            <a:endParaRPr lang="zh-CN" altLang="en-US" sz="28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45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三、成员函数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312C6EE0-0BEB-4CA0-B1B7-73805267CF64}"/>
              </a:ext>
            </a:extLst>
          </p:cNvPr>
          <p:cNvSpPr txBox="1">
            <a:spLocks/>
          </p:cNvSpPr>
          <p:nvPr/>
        </p:nvSpPr>
        <p:spPr bwMode="auto">
          <a:xfrm>
            <a:off x="468313" y="180880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1588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noProof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函数的返回值</a:t>
            </a:r>
            <a:endParaRPr lang="en-US" altLang="zh-CN" sz="2400" noProof="1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3125" indent="17463" algn="l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noProof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无返回值</a:t>
            </a:r>
            <a:endParaRPr lang="en-US" altLang="zh-CN" sz="2400" noProof="1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3125" algn="l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函数没有返回值，返回类型为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endParaRPr lang="en-US" altLang="zh-CN" sz="2000" noProof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3125" indent="17463" algn="l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noProof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noProof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有返回值</a:t>
            </a:r>
            <a:endParaRPr lang="en-US" altLang="zh-CN" sz="2400" noProof="1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3125" algn="l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函数具有返回值，函数中必须使用关键字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返回该值，返回类型为该返回值的类型</a:t>
            </a:r>
            <a:endParaRPr lang="zh-CN" altLang="en-US" sz="2000" noProof="1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eaLnBrk="1" hangingPunct="1">
              <a:buFontTx/>
              <a:buNone/>
            </a:pP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91580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三、成员函数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312C6EE0-0BEB-4CA0-B1B7-73805267CF64}"/>
              </a:ext>
            </a:extLst>
          </p:cNvPr>
          <p:cNvSpPr txBox="1">
            <a:spLocks/>
          </p:cNvSpPr>
          <p:nvPr/>
        </p:nvSpPr>
        <p:spPr bwMode="auto">
          <a:xfrm>
            <a:off x="468313" y="180880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1588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noProof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函数的返回值</a:t>
            </a:r>
            <a:endParaRPr lang="en-US" altLang="zh-CN" sz="2400" noProof="1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3125" algn="l" eaLnBrk="1" hangingPunct="1">
              <a:lnSpc>
                <a:spcPct val="150000"/>
              </a:lnSpc>
            </a:pPr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eaLnBrk="1" hangingPunct="1">
              <a:buFontTx/>
              <a:buNone/>
            </a:pPr>
            <a:endParaRPr lang="zh-CN" altLang="en-US" noProof="1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777103A1-B9C9-46F6-87B9-7025F8631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166" y="2780928"/>
            <a:ext cx="6768282" cy="3528000"/>
          </a:xfrm>
          <a:prstGeom prst="roundRect">
            <a:avLst>
              <a:gd name="adj" fmla="val 10829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public class Student{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String name = 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张三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";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public void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getName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(){</a:t>
            </a:r>
          </a:p>
          <a:p>
            <a:pPr>
              <a:lnSpc>
                <a:spcPts val="2800"/>
              </a:lnSpc>
            </a:pPr>
            <a:endParaRPr lang="en-US" altLang="zh-CN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     return name;</a:t>
            </a:r>
          </a:p>
          <a:p>
            <a:pPr>
              <a:lnSpc>
                <a:spcPts val="2800"/>
              </a:lnSpc>
            </a:pPr>
            <a:endParaRPr lang="en-US" altLang="zh-CN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}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……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99D15899-DC05-447D-86DA-4085EA3B8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729" y="5108609"/>
            <a:ext cx="1907411" cy="408623"/>
          </a:xfrm>
          <a:prstGeom prst="wedgeRoundRectCallout">
            <a:avLst>
              <a:gd name="adj1" fmla="val -37191"/>
              <a:gd name="adj2" fmla="val -12464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返回类型要匹配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87E395D-B91C-4FFC-B6A7-E05F4E7A3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952" y="3681014"/>
            <a:ext cx="648000" cy="3587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630510BE-EAC7-47D1-93AE-F956425D0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992" y="4403652"/>
            <a:ext cx="828000" cy="3587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5" name="AutoShape 10">
            <a:extLst>
              <a:ext uri="{FF2B5EF4-FFF2-40B4-BE49-F238E27FC236}">
                <a16:creationId xmlns:a16="http://schemas.microsoft.com/office/drawing/2014/main" id="{4C2D9F42-6445-4D27-8ADD-FB5D62377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4290035"/>
            <a:ext cx="1406550" cy="408623"/>
          </a:xfrm>
          <a:prstGeom prst="wedgeRoundRectCallout">
            <a:avLst>
              <a:gd name="adj1" fmla="val 82630"/>
              <a:gd name="adj2" fmla="val -123655"/>
              <a:gd name="adj3" fmla="val 16667"/>
            </a:avLst>
          </a:prstGeom>
          <a:gradFill rotWithShape="1">
            <a:gsLst>
              <a:gs pos="0">
                <a:srgbClr val="FF33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编译错误</a:t>
            </a:r>
          </a:p>
        </p:txBody>
      </p:sp>
      <p:pic>
        <p:nvPicPr>
          <p:cNvPr id="16" name="Picture 29" descr="代码改错">
            <a:extLst>
              <a:ext uri="{FF2B5EF4-FFF2-40B4-BE49-F238E27FC236}">
                <a16:creationId xmlns:a16="http://schemas.microsoft.com/office/drawing/2014/main" id="{49198D72-96A4-4EFE-9907-1B546A36F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6" y="2641317"/>
            <a:ext cx="991979" cy="71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2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三、成员函数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312C6EE0-0BEB-4CA0-B1B7-73805267CF64}"/>
              </a:ext>
            </a:extLst>
          </p:cNvPr>
          <p:cNvSpPr txBox="1">
            <a:spLocks/>
          </p:cNvSpPr>
          <p:nvPr/>
        </p:nvSpPr>
        <p:spPr bwMode="auto">
          <a:xfrm>
            <a:off x="468313" y="180880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1588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noProof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函数的调用</a:t>
            </a:r>
            <a:endParaRPr lang="en-US" altLang="zh-CN" sz="2400" noProof="1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3125" indent="17463" algn="l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noProof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函数是个“黑匣子”，完成某个特定的应用程序功能，并返回结果</a:t>
            </a:r>
            <a:endParaRPr lang="en-US" altLang="zh-CN" sz="2400" noProof="1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3125" indent="17463" algn="l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noProof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noProof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函数调用：执行函数中包含的语句</a:t>
            </a:r>
          </a:p>
          <a:p>
            <a:pPr marL="531812" algn="l" eaLnBrk="1" hangingPunct="1">
              <a:lnSpc>
                <a:spcPct val="150000"/>
              </a:lnSpc>
            </a:pPr>
            <a:endParaRPr lang="en-US" altLang="zh-CN" sz="2400" noProof="1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3125" algn="l" eaLnBrk="1" hangingPunct="1">
              <a:lnSpc>
                <a:spcPct val="150000"/>
              </a:lnSpc>
            </a:pPr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eaLnBrk="1" hangingPunct="1">
              <a:buFontTx/>
              <a:buNone/>
            </a:pPr>
            <a:endParaRPr lang="zh-CN" altLang="en-US" noProof="1"/>
          </a:p>
        </p:txBody>
      </p:sp>
      <p:pic>
        <p:nvPicPr>
          <p:cNvPr id="17" name="Picture 9" descr="语法">
            <a:extLst>
              <a:ext uri="{FF2B5EF4-FFF2-40B4-BE49-F238E27FC236}">
                <a16:creationId xmlns:a16="http://schemas.microsoft.com/office/drawing/2014/main" id="{EC51F7A3-ED1F-44BE-B73B-6F441055F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526" y="450912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4">
            <a:extLst>
              <a:ext uri="{FF2B5EF4-FFF2-40B4-BE49-F238E27FC236}">
                <a16:creationId xmlns:a16="http://schemas.microsoft.com/office/drawing/2014/main" id="{C2B4BEC8-84B6-42B1-8408-5D5FDC4E4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530" y="4650407"/>
            <a:ext cx="5580000" cy="54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对象名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方法名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 ) ;</a:t>
            </a:r>
          </a:p>
        </p:txBody>
      </p:sp>
    </p:spTree>
    <p:extLst>
      <p:ext uri="{BB962C8B-B14F-4D97-AF65-F5344CB8AC3E}">
        <p14:creationId xmlns:p14="http://schemas.microsoft.com/office/powerpoint/2010/main" val="140755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4" descr="问题">
            <a:extLst>
              <a:ext uri="{FF2B5EF4-FFF2-40B4-BE49-F238E27FC236}">
                <a16:creationId xmlns:a16="http://schemas.microsoft.com/office/drawing/2014/main" id="{E9A39909-D8D8-403F-A218-15CB1F07E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8" y="1053231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4">
            <a:extLst>
              <a:ext uri="{FF2B5EF4-FFF2-40B4-BE49-F238E27FC236}">
                <a16:creationId xmlns:a16="http://schemas.microsoft.com/office/drawing/2014/main" id="{A5326C06-F5F7-4087-8138-D67E6D9CA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052736"/>
            <a:ext cx="7200800" cy="8649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小明过生日，爸爸送他一个电动狮子玩具，编程测试这个狮子能否正常工作 。</a:t>
            </a:r>
          </a:p>
        </p:txBody>
      </p:sp>
      <p:sp>
        <p:nvSpPr>
          <p:cNvPr id="15" name="AutoShape 3">
            <a:extLst>
              <a:ext uri="{FF2B5EF4-FFF2-40B4-BE49-F238E27FC236}">
                <a16:creationId xmlns:a16="http://schemas.microsoft.com/office/drawing/2014/main" id="{7AEC0654-3804-4291-BB82-DCFAAF64F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239" y="2095573"/>
            <a:ext cx="7200801" cy="4752000"/>
          </a:xfrm>
          <a:prstGeom prst="roundRect">
            <a:avLst>
              <a:gd name="adj" fmla="val 564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public 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+mn-ea"/>
              </a:rPr>
              <a:t>AutoLion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{  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String color = 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黄色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";  //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颜色</a:t>
            </a:r>
          </a:p>
          <a:p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/*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跑*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/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public void run(){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正在以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0.1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米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/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秒的速度向前奔跑。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");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 }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/*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叫*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/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 public String bark(){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     String sound = 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大声吼叫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" ; 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     return sound;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 } 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/*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获得颜色*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/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public String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+mn-ea"/>
              </a:rPr>
              <a:t>getColor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(){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     return color;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}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/*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显示狮子特性*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/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public String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+mn-ea"/>
              </a:rPr>
              <a:t>showLion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(){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    return 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这是一个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" +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+mn-ea"/>
              </a:rPr>
              <a:t>getColor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() + 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的玩具狮子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!";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}</a:t>
            </a:r>
          </a:p>
          <a:p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2BAA0399-13A5-48E5-BC6E-013386C0C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5870385"/>
            <a:ext cx="2185988" cy="646986"/>
          </a:xfrm>
          <a:prstGeom prst="wedgeRoundRectCallout">
            <a:avLst>
              <a:gd name="adj1" fmla="val -110485"/>
              <a:gd name="adj2" fmla="val -2956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在类的方法中调用</a:t>
            </a:r>
          </a:p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该类另一个方法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289B3E2F-575F-4ACD-AA6E-E1953121C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2473" y="5879507"/>
            <a:ext cx="1152000" cy="252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DABD2C73-5AD7-4D0F-82E9-60E5BF829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2560737"/>
            <a:ext cx="5400600" cy="3168000"/>
          </a:xfrm>
          <a:prstGeom prst="roundRect">
            <a:avLst>
              <a:gd name="adj" fmla="val 956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ts val="3000"/>
              </a:lnSpc>
            </a:pPr>
            <a:r>
              <a:rPr lang="en-US" altLang="zh-CN" sz="1500" dirty="0">
                <a:solidFill>
                  <a:schemeClr val="bg1"/>
                </a:solidFill>
                <a:latin typeface="Source Code Pro"/>
              </a:rPr>
              <a:t>public class </a:t>
            </a:r>
            <a:r>
              <a:rPr lang="en-US" altLang="zh-CN" sz="1500" dirty="0" err="1">
                <a:solidFill>
                  <a:schemeClr val="bg1"/>
                </a:solidFill>
                <a:latin typeface="Source Code Pro"/>
              </a:rPr>
              <a:t>TestLion</a:t>
            </a:r>
            <a:r>
              <a:rPr lang="en-US" altLang="zh-CN" sz="1500" dirty="0">
                <a:solidFill>
                  <a:schemeClr val="bg1"/>
                </a:solidFill>
                <a:latin typeface="Source Code Pro"/>
              </a:rPr>
              <a:t> {</a:t>
            </a:r>
          </a:p>
          <a:p>
            <a:pPr>
              <a:lnSpc>
                <a:spcPts val="3000"/>
              </a:lnSpc>
            </a:pPr>
            <a:r>
              <a:rPr lang="en-US" altLang="zh-CN" sz="1500" dirty="0">
                <a:solidFill>
                  <a:schemeClr val="bg1"/>
                </a:solidFill>
                <a:latin typeface="Source Code Pro"/>
              </a:rPr>
              <a:t>    public static void main(String[ ] </a:t>
            </a:r>
            <a:r>
              <a:rPr lang="en-US" altLang="zh-CN" sz="1500" dirty="0" err="1">
                <a:solidFill>
                  <a:schemeClr val="bg1"/>
                </a:solidFill>
                <a:latin typeface="Source Code Pro"/>
              </a:rPr>
              <a:t>args</a:t>
            </a:r>
            <a:r>
              <a:rPr lang="en-US" altLang="zh-CN" sz="1500" dirty="0">
                <a:solidFill>
                  <a:schemeClr val="bg1"/>
                </a:solidFill>
                <a:latin typeface="Source Code Pro"/>
              </a:rPr>
              <a:t>) {</a:t>
            </a:r>
          </a:p>
          <a:p>
            <a:pPr>
              <a:lnSpc>
                <a:spcPts val="3000"/>
              </a:lnSpc>
            </a:pPr>
            <a:r>
              <a:rPr lang="en-US" altLang="zh-CN" sz="1500" dirty="0">
                <a:solidFill>
                  <a:schemeClr val="bg1"/>
                </a:solidFill>
                <a:latin typeface="Source Code Pro"/>
              </a:rPr>
              <a:t>         </a:t>
            </a:r>
            <a:r>
              <a:rPr lang="en-US" altLang="zh-CN" sz="1500" dirty="0" err="1">
                <a:solidFill>
                  <a:schemeClr val="bg1"/>
                </a:solidFill>
                <a:latin typeface="Source Code Pro"/>
              </a:rPr>
              <a:t>AutoLion</a:t>
            </a:r>
            <a:r>
              <a:rPr lang="en-US" altLang="zh-CN" sz="1500" dirty="0">
                <a:solidFill>
                  <a:schemeClr val="bg1"/>
                </a:solidFill>
                <a:latin typeface="Source Code Pro"/>
              </a:rPr>
              <a:t> lion = new </a:t>
            </a:r>
            <a:r>
              <a:rPr lang="en-US" altLang="zh-CN" sz="1500" dirty="0" err="1">
                <a:solidFill>
                  <a:schemeClr val="bg1"/>
                </a:solidFill>
                <a:latin typeface="Source Code Pro"/>
              </a:rPr>
              <a:t>AutoLion</a:t>
            </a:r>
            <a:r>
              <a:rPr lang="en-US" altLang="zh-CN" sz="1500" dirty="0">
                <a:solidFill>
                  <a:schemeClr val="bg1"/>
                </a:solidFill>
                <a:latin typeface="Source Code Pro"/>
              </a:rPr>
              <a:t>();</a:t>
            </a:r>
          </a:p>
          <a:p>
            <a:pPr>
              <a:lnSpc>
                <a:spcPts val="3000"/>
              </a:lnSpc>
            </a:pPr>
            <a:r>
              <a:rPr lang="en-US" altLang="zh-CN" sz="1500" dirty="0">
                <a:solidFill>
                  <a:schemeClr val="bg1"/>
                </a:solidFill>
                <a:latin typeface="Source Code Pro"/>
              </a:rPr>
              <a:t>         </a:t>
            </a:r>
            <a:r>
              <a:rPr lang="en-US" altLang="zh-CN" sz="1500" dirty="0" err="1">
                <a:solidFill>
                  <a:schemeClr val="bg1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chemeClr val="bg1"/>
                </a:solidFill>
                <a:latin typeface="Source Code Pro"/>
              </a:rPr>
              <a:t>(</a:t>
            </a:r>
            <a:r>
              <a:rPr lang="en-US" altLang="zh-CN" sz="1500" dirty="0" err="1">
                <a:solidFill>
                  <a:schemeClr val="bg1"/>
                </a:solidFill>
                <a:latin typeface="Source Code Pro"/>
              </a:rPr>
              <a:t>lion.showLion</a:t>
            </a:r>
            <a:r>
              <a:rPr lang="en-US" altLang="zh-CN" sz="1500" dirty="0">
                <a:solidFill>
                  <a:schemeClr val="bg1"/>
                </a:solidFill>
                <a:latin typeface="Source Code Pro"/>
              </a:rPr>
              <a:t>());     </a:t>
            </a:r>
          </a:p>
          <a:p>
            <a:pPr>
              <a:lnSpc>
                <a:spcPts val="3000"/>
              </a:lnSpc>
            </a:pPr>
            <a:r>
              <a:rPr lang="en-US" altLang="zh-CN" sz="1500" dirty="0">
                <a:solidFill>
                  <a:schemeClr val="bg1"/>
                </a:solidFill>
                <a:latin typeface="Source Code Pro"/>
              </a:rPr>
              <a:t>         </a:t>
            </a:r>
            <a:r>
              <a:rPr lang="en-US" altLang="zh-CN" sz="1500" dirty="0" err="1">
                <a:solidFill>
                  <a:schemeClr val="bg1"/>
                </a:solidFill>
                <a:latin typeface="Source Code Pro"/>
              </a:rPr>
              <a:t>lion.run</a:t>
            </a:r>
            <a:r>
              <a:rPr lang="en-US" altLang="zh-CN" sz="1500" dirty="0">
                <a:solidFill>
                  <a:schemeClr val="bg1"/>
                </a:solidFill>
                <a:latin typeface="Source Code Pro"/>
              </a:rPr>
              <a:t>();</a:t>
            </a:r>
          </a:p>
          <a:p>
            <a:pPr>
              <a:lnSpc>
                <a:spcPts val="3000"/>
              </a:lnSpc>
            </a:pPr>
            <a:r>
              <a:rPr lang="en-US" altLang="zh-CN" sz="1500" dirty="0">
                <a:solidFill>
                  <a:schemeClr val="bg1"/>
                </a:solidFill>
                <a:latin typeface="Source Code Pro"/>
              </a:rPr>
              <a:t>         </a:t>
            </a:r>
            <a:r>
              <a:rPr lang="en-US" altLang="zh-CN" sz="1500" dirty="0" err="1">
                <a:solidFill>
                  <a:schemeClr val="bg1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chemeClr val="bg1"/>
                </a:solidFill>
                <a:latin typeface="Source Code Pro"/>
              </a:rPr>
              <a:t>(</a:t>
            </a:r>
            <a:r>
              <a:rPr lang="en-US" altLang="zh-CN" sz="1500" dirty="0" err="1">
                <a:solidFill>
                  <a:schemeClr val="bg1"/>
                </a:solidFill>
                <a:latin typeface="Source Code Pro"/>
              </a:rPr>
              <a:t>lion.bark</a:t>
            </a:r>
            <a:r>
              <a:rPr lang="en-US" altLang="zh-CN" sz="1500" dirty="0">
                <a:solidFill>
                  <a:schemeClr val="bg1"/>
                </a:solidFill>
                <a:latin typeface="Source Code Pro"/>
              </a:rPr>
              <a:t>());</a:t>
            </a:r>
          </a:p>
          <a:p>
            <a:pPr>
              <a:lnSpc>
                <a:spcPts val="3000"/>
              </a:lnSpc>
            </a:pPr>
            <a:r>
              <a:rPr lang="en-US" altLang="zh-CN" sz="1500" dirty="0">
                <a:solidFill>
                  <a:schemeClr val="bg1"/>
                </a:solidFill>
                <a:latin typeface="Source Code Pro"/>
              </a:rPr>
              <a:t>    }</a:t>
            </a:r>
          </a:p>
          <a:p>
            <a:pPr>
              <a:lnSpc>
                <a:spcPts val="3000"/>
              </a:lnSpc>
            </a:pPr>
            <a:r>
              <a:rPr lang="en-US" altLang="zh-CN" sz="1500" dirty="0">
                <a:solidFill>
                  <a:schemeClr val="bg1"/>
                </a:solidFill>
                <a:latin typeface="Source Code Pro"/>
              </a:rPr>
              <a:t>}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DB6C5C97-7156-4826-BBDD-75FF28A94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715" y="3779029"/>
            <a:ext cx="1692000" cy="3603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0A2DD70C-1103-4A9F-A9A2-E5EC62E1C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4185692"/>
            <a:ext cx="1116000" cy="3603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C7E82766-B5AE-4030-A382-86E827973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256" y="4545793"/>
            <a:ext cx="1260000" cy="3603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" name="AutoShape 8">
            <a:extLst>
              <a:ext uri="{FF2B5EF4-FFF2-40B4-BE49-F238E27FC236}">
                <a16:creationId xmlns:a16="http://schemas.microsoft.com/office/drawing/2014/main" id="{D5D195FC-3C36-47FD-8BAD-4CCAA0BBC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287" y="5125270"/>
            <a:ext cx="3012753" cy="374571"/>
          </a:xfrm>
          <a:prstGeom prst="wedgeRoundRectCallout">
            <a:avLst>
              <a:gd name="adj1" fmla="val -1271"/>
              <a:gd name="adj2" fmla="val -98937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Ctr="1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16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main()</a:t>
            </a:r>
            <a:r>
              <a:rPr lang="zh-CN" altLang="en-US" sz="16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方法中调用类的方法          </a:t>
            </a:r>
          </a:p>
        </p:txBody>
      </p:sp>
      <p:pic>
        <p:nvPicPr>
          <p:cNvPr id="25" name="Picture 15" descr="示例">
            <a:extLst>
              <a:ext uri="{FF2B5EF4-FFF2-40B4-BE49-F238E27FC236}">
                <a16:creationId xmlns:a16="http://schemas.microsoft.com/office/drawing/2014/main" id="{E3BAEC7F-2468-40D7-9A53-037BC15F1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221624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76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三、成员函数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312C6EE0-0BEB-4CA0-B1B7-73805267CF64}"/>
              </a:ext>
            </a:extLst>
          </p:cNvPr>
          <p:cNvSpPr txBox="1">
            <a:spLocks/>
          </p:cNvSpPr>
          <p:nvPr/>
        </p:nvSpPr>
        <p:spPr bwMode="auto">
          <a:xfrm>
            <a:off x="468313" y="180880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1588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noProof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函数的调用</a:t>
            </a:r>
            <a:endParaRPr lang="en-US" altLang="zh-CN" sz="2400" noProof="1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3125" indent="17463" algn="l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noProof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方法之间允许相互调用，不需要知道方法的具体实现，提高了效率 </a:t>
            </a:r>
            <a:endParaRPr lang="en-US" altLang="zh-CN" sz="2400" noProof="1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3125" algn="l" eaLnBrk="1" hangingPunct="1">
              <a:lnSpc>
                <a:spcPct val="150000"/>
              </a:lnSpc>
            </a:pPr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eaLnBrk="1" hangingPunct="1">
              <a:buFontTx/>
              <a:buNone/>
            </a:pPr>
            <a:endParaRPr lang="zh-CN" altLang="en-US" noProof="1"/>
          </a:p>
        </p:txBody>
      </p:sp>
      <p:graphicFrame>
        <p:nvGraphicFramePr>
          <p:cNvPr id="12" name="文本占位符 21506">
            <a:extLst>
              <a:ext uri="{FF2B5EF4-FFF2-40B4-BE49-F238E27FC236}">
                <a16:creationId xmlns:a16="http://schemas.microsoft.com/office/drawing/2014/main" id="{1E2AD7EB-79B6-42C1-A124-29808DE4C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830245"/>
              </p:ext>
            </p:extLst>
          </p:nvPr>
        </p:nvGraphicFramePr>
        <p:xfrm>
          <a:off x="1475656" y="3717032"/>
          <a:ext cx="6984776" cy="2952328"/>
        </p:xfrm>
        <a:graphic>
          <a:graphicData uri="http://schemas.openxmlformats.org/drawingml/2006/table">
            <a:tbl>
              <a:tblPr/>
              <a:tblGrid>
                <a:gridCol w="276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796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情   况</a:t>
                      </a:r>
                    </a:p>
                  </a:txBody>
                  <a:tcPr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举   例</a:t>
                      </a:r>
                    </a:p>
                  </a:txBody>
                  <a:tcPr marT="45711" marB="45711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4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None/>
                      </a:pPr>
                      <a:r>
                        <a:rPr lang="en-US" altLang="zh-CN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Student</a:t>
                      </a:r>
                      <a:r>
                        <a:rPr lang="zh-CN" altLang="en-US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类的方法</a:t>
                      </a:r>
                      <a:r>
                        <a:rPr lang="en-US" altLang="zh-CN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a( )</a:t>
                      </a:r>
                      <a:r>
                        <a:rPr lang="zh-CN" altLang="en-US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直接对</a:t>
                      </a:r>
                      <a:r>
                        <a:rPr lang="en-US" altLang="zh-CN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Student</a:t>
                      </a:r>
                      <a:r>
                        <a:rPr lang="zh-CN" altLang="en-US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类的方法</a:t>
                      </a:r>
                      <a:r>
                        <a:rPr lang="en-US" altLang="zh-CN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b( )</a:t>
                      </a:r>
                      <a:r>
                        <a:rPr lang="zh-CN" altLang="en-US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进行调用</a:t>
                      </a:r>
                    </a:p>
                  </a:txBody>
                  <a:tcPr marT="45711" marB="45711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None/>
                      </a:pP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public void</a:t>
                      </a:r>
                      <a:r>
                        <a:rPr lang="en-US" altLang="zh-CN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a( ){</a:t>
                      </a:r>
                    </a:p>
                    <a:p>
                      <a:pPr lvl="0" eaLnBrk="1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None/>
                      </a:pPr>
                      <a:r>
                        <a:rPr lang="en-US" altLang="zh-CN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   b( );    //</a:t>
                      </a:r>
                      <a:r>
                        <a:rPr lang="zh-CN" altLang="en-US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调用</a:t>
                      </a:r>
                      <a:r>
                        <a:rPr lang="en-US" altLang="zh-CN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b( )</a:t>
                      </a:r>
                    </a:p>
                    <a:p>
                      <a:pPr lvl="0" eaLnBrk="1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None/>
                      </a:pPr>
                      <a:r>
                        <a:rPr lang="en-US" altLang="zh-CN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} </a:t>
                      </a:r>
                    </a:p>
                  </a:txBody>
                  <a:tcPr marT="45711" marB="45711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216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None/>
                      </a:pPr>
                      <a:r>
                        <a:rPr lang="en-US" altLang="zh-CN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Student</a:t>
                      </a:r>
                      <a:r>
                        <a:rPr lang="zh-CN" altLang="en-US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类的方法</a:t>
                      </a:r>
                      <a:r>
                        <a:rPr lang="en-US" altLang="zh-CN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a( )</a:t>
                      </a:r>
                      <a:r>
                        <a:rPr lang="zh-CN" altLang="en-US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调用</a:t>
                      </a:r>
                      <a:r>
                        <a:rPr lang="en-US" altLang="zh-CN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Teacher</a:t>
                      </a:r>
                      <a:r>
                        <a:rPr lang="zh-CN" altLang="en-US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类的方法</a:t>
                      </a:r>
                      <a:r>
                        <a:rPr lang="en-US" altLang="zh-CN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b( )</a:t>
                      </a:r>
                      <a:r>
                        <a:rPr lang="zh-CN" altLang="en-US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，先创建类对象，然后使用“</a:t>
                      </a:r>
                      <a:r>
                        <a:rPr lang="en-US" altLang="zh-CN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.”</a:t>
                      </a:r>
                      <a:r>
                        <a:rPr lang="zh-CN" altLang="en-US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调用</a:t>
                      </a:r>
                    </a:p>
                  </a:txBody>
                  <a:tcPr marT="45711" marB="45711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None/>
                      </a:pP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public void</a:t>
                      </a:r>
                      <a:r>
                        <a:rPr lang="en-US" altLang="zh-CN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a( ){</a:t>
                      </a:r>
                    </a:p>
                    <a:p>
                      <a:pPr lvl="0" eaLnBrk="1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None/>
                      </a:pPr>
                      <a:r>
                        <a:rPr lang="en-US" altLang="zh-CN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   Teacher t = </a:t>
                      </a:r>
                      <a:r>
                        <a:rPr lang="en-US" altLang="zh-CN" sz="14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new</a:t>
                      </a:r>
                      <a:r>
                        <a:rPr lang="en-US" altLang="zh-CN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Teacher( );</a:t>
                      </a:r>
                    </a:p>
                    <a:p>
                      <a:pPr lvl="0" eaLnBrk="1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None/>
                      </a:pPr>
                      <a:r>
                        <a:rPr lang="en-US" altLang="zh-CN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altLang="zh-CN" sz="1400" b="1" dirty="0" err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t.b</a:t>
                      </a:r>
                      <a:r>
                        <a:rPr lang="en-US" altLang="zh-CN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 ); //</a:t>
                      </a:r>
                      <a:r>
                        <a:rPr lang="zh-CN" altLang="en-US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调用</a:t>
                      </a:r>
                      <a:r>
                        <a:rPr lang="en-US" altLang="zh-CN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Teacher</a:t>
                      </a:r>
                      <a:r>
                        <a:rPr lang="zh-CN" altLang="en-US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类的</a:t>
                      </a:r>
                      <a:r>
                        <a:rPr lang="en-US" altLang="zh-CN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b()</a:t>
                      </a:r>
                    </a:p>
                    <a:p>
                      <a:pPr lvl="0" eaLnBrk="1" hangingPunct="1">
                        <a:lnSpc>
                          <a:spcPts val="2000"/>
                        </a:lnSpc>
                        <a:spcBef>
                          <a:spcPct val="20000"/>
                        </a:spcBef>
                        <a:buClr>
                          <a:schemeClr val="tx2"/>
                        </a:buClr>
                        <a:buSzTx/>
                        <a:buNone/>
                      </a:pPr>
                      <a:r>
                        <a:rPr lang="en-US" altLang="zh-CN" sz="1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} </a:t>
                      </a:r>
                    </a:p>
                  </a:txBody>
                  <a:tcPr marT="45711" marB="45711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81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三、成员函数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7F047B36-D11A-4DE4-A213-CDB3D533B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3" y="2924944"/>
            <a:ext cx="7951787" cy="2858541"/>
          </a:xfrm>
          <a:prstGeom prst="roundRect">
            <a:avLst>
              <a:gd name="adj" fmla="val 974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">
              <a:lnSpc>
                <a:spcPts val="26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public class Student{</a:t>
            </a:r>
          </a:p>
          <a:p>
            <a:pPr fontAlgn="b">
              <a:lnSpc>
                <a:spcPts val="26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public double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getInfo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(){</a:t>
            </a:r>
          </a:p>
          <a:p>
            <a:pPr fontAlgn="b">
              <a:lnSpc>
                <a:spcPts val="26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	double weight = 95.5;</a:t>
            </a:r>
          </a:p>
          <a:p>
            <a:pPr fontAlgn="b">
              <a:lnSpc>
                <a:spcPts val="26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	double height = 1.69;</a:t>
            </a:r>
          </a:p>
          <a:p>
            <a:pPr fontAlgn="b">
              <a:lnSpc>
                <a:spcPts val="26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		return weight, height;</a:t>
            </a:r>
          </a:p>
          <a:p>
            <a:pPr fontAlgn="b">
              <a:lnSpc>
                <a:spcPts val="26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	}</a:t>
            </a:r>
          </a:p>
          <a:p>
            <a:pPr fontAlgn="b">
              <a:lnSpc>
                <a:spcPts val="26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</p:txBody>
      </p:sp>
      <p:sp>
        <p:nvSpPr>
          <p:cNvPr id="13" name="AutoShape 3">
            <a:extLst>
              <a:ext uri="{FF2B5EF4-FFF2-40B4-BE49-F238E27FC236}">
                <a16:creationId xmlns:a16="http://schemas.microsoft.com/office/drawing/2014/main" id="{DA90ADEB-CAB6-4B16-A1B2-F57CC591E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5948064"/>
            <a:ext cx="4464050" cy="64928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方法不能返回多个值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！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A83D717B-E01E-4B3F-9016-C201DA99E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574" y="4580806"/>
            <a:ext cx="3060000" cy="3603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15" name="Picture 8" descr="代码改错">
            <a:extLst>
              <a:ext uri="{FF2B5EF4-FFF2-40B4-BE49-F238E27FC236}">
                <a16:creationId xmlns:a16="http://schemas.microsoft.com/office/drawing/2014/main" id="{24148DF5-B667-4E27-9FB4-9214FA458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93" y="1987252"/>
            <a:ext cx="104298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87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三、成员函数</a:t>
            </a:r>
          </a:p>
        </p:txBody>
      </p:sp>
      <p:pic>
        <p:nvPicPr>
          <p:cNvPr id="15" name="Picture 8" descr="代码改错">
            <a:extLst>
              <a:ext uri="{FF2B5EF4-FFF2-40B4-BE49-F238E27FC236}">
                <a16:creationId xmlns:a16="http://schemas.microsoft.com/office/drawing/2014/main" id="{24148DF5-B667-4E27-9FB4-9214FA458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93" y="1987252"/>
            <a:ext cx="104298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2">
            <a:extLst>
              <a:ext uri="{FF2B5EF4-FFF2-40B4-BE49-F238E27FC236}">
                <a16:creationId xmlns:a16="http://schemas.microsoft.com/office/drawing/2014/main" id="{79C4B445-65C1-4B1A-B11E-EB08BD0D9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875036"/>
            <a:ext cx="7732712" cy="3555944"/>
          </a:xfrm>
          <a:prstGeom prst="roundRect">
            <a:avLst>
              <a:gd name="adj" fmla="val 974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public class Student{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public String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showInfo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(){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	return 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我是一名学生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";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	public double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getInfo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(){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    double weight = 95.5;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    double height = 1.69;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			return weight;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}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}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</p:txBody>
      </p:sp>
      <p:sp>
        <p:nvSpPr>
          <p:cNvPr id="17" name="AutoShape 3">
            <a:extLst>
              <a:ext uri="{FF2B5EF4-FFF2-40B4-BE49-F238E27FC236}">
                <a16:creationId xmlns:a16="http://schemas.microsoft.com/office/drawing/2014/main" id="{0CC77CF0-9FF5-4E05-AF72-8D1B6D224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6074643"/>
            <a:ext cx="4319588" cy="6477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zh-CN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多个方法不能相互嵌套定义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！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E232BBCD-7A3B-4877-B993-B670C1C93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4012090"/>
            <a:ext cx="3600400" cy="170460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" name="AutoShape 8">
            <a:extLst>
              <a:ext uri="{FF2B5EF4-FFF2-40B4-BE49-F238E27FC236}">
                <a16:creationId xmlns:a16="http://schemas.microsoft.com/office/drawing/2014/main" id="{6F7DE2B3-86BC-4219-A08B-D4CAEDA36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6" y="2492896"/>
            <a:ext cx="4276252" cy="3555944"/>
          </a:xfrm>
          <a:prstGeom prst="roundRect">
            <a:avLst>
              <a:gd name="adj" fmla="val 974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public class Student{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public String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showInfo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(){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	return 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我是一名学生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";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}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public double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getInfo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(){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	double weight = 95.5;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double height = 1.69;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		return weight;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}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39C22EB0-1C76-4CF5-B47F-1228592DB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3933056"/>
            <a:ext cx="3484240" cy="16557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1" name="AutoShape 10">
            <a:extLst>
              <a:ext uri="{FF2B5EF4-FFF2-40B4-BE49-F238E27FC236}">
                <a16:creationId xmlns:a16="http://schemas.microsoft.com/office/drawing/2014/main" id="{0C04661E-00BE-4107-AF47-DC250E678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4869160"/>
            <a:ext cx="1223963" cy="576262"/>
          </a:xfrm>
          <a:prstGeom prst="rightArrow">
            <a:avLst>
              <a:gd name="adj1" fmla="val 49861"/>
              <a:gd name="adj2" fmla="val 53148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0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三、成员函数</a:t>
            </a:r>
          </a:p>
        </p:txBody>
      </p:sp>
      <p:pic>
        <p:nvPicPr>
          <p:cNvPr id="15" name="Picture 8" descr="代码改错">
            <a:extLst>
              <a:ext uri="{FF2B5EF4-FFF2-40B4-BE49-F238E27FC236}">
                <a16:creationId xmlns:a16="http://schemas.microsoft.com/office/drawing/2014/main" id="{24148DF5-B667-4E27-9FB4-9214FA458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93" y="1987252"/>
            <a:ext cx="104298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utoShape 2">
            <a:extLst>
              <a:ext uri="{FF2B5EF4-FFF2-40B4-BE49-F238E27FC236}">
                <a16:creationId xmlns:a16="http://schemas.microsoft.com/office/drawing/2014/main" id="{386698B8-DBC0-4171-B677-28A5326C2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886596"/>
            <a:ext cx="7712075" cy="3443871"/>
          </a:xfrm>
          <a:prstGeom prst="roundRect">
            <a:avLst>
              <a:gd name="adj" fmla="val 974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public class Student{</a:t>
            </a:r>
          </a:p>
          <a:p>
            <a:pPr fontAlgn="b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int age=20;</a:t>
            </a:r>
          </a:p>
          <a:p>
            <a:pPr fontAlgn="b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if(age&lt;20){</a:t>
            </a:r>
          </a:p>
          <a:p>
            <a:pPr fontAlgn="b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年龄不符合入学要求！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");  </a:t>
            </a:r>
          </a:p>
          <a:p>
            <a:pPr fontAlgn="b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}</a:t>
            </a:r>
          </a:p>
          <a:p>
            <a:pPr fontAlgn="b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public String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showInfo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(){</a:t>
            </a:r>
          </a:p>
          <a:p>
            <a:pPr fontAlgn="b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	return 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我是一名学生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";</a:t>
            </a:r>
          </a:p>
          <a:p>
            <a:pPr fontAlgn="b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}</a:t>
            </a:r>
          </a:p>
          <a:p>
            <a:pPr fontAlgn="b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</p:txBody>
      </p:sp>
      <p:sp>
        <p:nvSpPr>
          <p:cNvPr id="23" name="AutoShape 3">
            <a:extLst>
              <a:ext uri="{FF2B5EF4-FFF2-40B4-BE49-F238E27FC236}">
                <a16:creationId xmlns:a16="http://schemas.microsoft.com/office/drawing/2014/main" id="{12D768E9-D6BF-4C84-8E84-2D0AC15B5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5877272"/>
            <a:ext cx="5545137" cy="7191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zh-CN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不能在方法外部直接写程序逻辑代码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！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02861226-433D-43E3-A4C7-4B5AC147E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2" y="3670821"/>
            <a:ext cx="5976391" cy="111529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23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三、成员函数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312C6EE0-0BEB-4CA0-B1B7-73805267CF64}"/>
              </a:ext>
            </a:extLst>
          </p:cNvPr>
          <p:cNvSpPr txBox="1">
            <a:spLocks/>
          </p:cNvSpPr>
          <p:nvPr/>
        </p:nvSpPr>
        <p:spPr bwMode="auto">
          <a:xfrm>
            <a:off x="468313" y="180880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1588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noProof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带参数的成员函数</a:t>
            </a:r>
            <a:endParaRPr lang="en-US" altLang="zh-CN" sz="2400" noProof="1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3125" indent="17463" algn="l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noProof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定义带参数的方法</a:t>
            </a:r>
          </a:p>
          <a:p>
            <a:pPr marL="873125" algn="l" eaLnBrk="1" hangingPunct="1">
              <a:lnSpc>
                <a:spcPct val="150000"/>
              </a:lnSpc>
            </a:pPr>
            <a:endParaRPr lang="en-US" altLang="zh-CN" sz="2400" noProof="1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3125" algn="l" eaLnBrk="1" hangingPunct="1">
              <a:lnSpc>
                <a:spcPct val="150000"/>
              </a:lnSpc>
            </a:pPr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eaLnBrk="1" hangingPunct="1">
              <a:buFontTx/>
              <a:buNone/>
            </a:pPr>
            <a:endParaRPr lang="zh-CN" altLang="en-US" noProof="1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63E8BE7-DC54-4E58-880F-9D629BC8F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212405"/>
            <a:ext cx="7427912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pic>
        <p:nvPicPr>
          <p:cNvPr id="13" name="Picture 4" descr="语法">
            <a:extLst>
              <a:ext uri="{FF2B5EF4-FFF2-40B4-BE49-F238E27FC236}">
                <a16:creationId xmlns:a16="http://schemas.microsoft.com/office/drawing/2014/main" id="{939DE9C6-CE84-4FB9-8E29-44EF053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89" y="314096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5">
            <a:extLst>
              <a:ext uri="{FF2B5EF4-FFF2-40B4-BE49-F238E27FC236}">
                <a16:creationId xmlns:a16="http://schemas.microsoft.com/office/drawing/2014/main" id="{C40C8EA2-5CAE-41BB-A478-CB820FA36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065" y="3146235"/>
            <a:ext cx="6375649" cy="110427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&lt;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访问修饰符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&gt; 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返回类型 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&lt;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方法名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&gt;(&lt;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形式参数列表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&gt;){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      //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方法的主体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  <a:endParaRPr lang="zh-CN" altLang="en-US" dirty="0">
              <a:solidFill>
                <a:srgbClr val="080577"/>
              </a:solidFill>
              <a:latin typeface="Source Code Pro"/>
              <a:ea typeface="+mn-ea"/>
            </a:endParaRP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A32116BF-31F1-408A-A0A6-581EC7B8E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359" y="2063601"/>
            <a:ext cx="2065858" cy="646986"/>
          </a:xfrm>
          <a:prstGeom prst="wedgeRoundRectCallout">
            <a:avLst>
              <a:gd name="adj1" fmla="val -85137"/>
              <a:gd name="adj2" fmla="val 13561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/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该方法允许被访问调用的权限范围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FB2B849C-E278-4362-AD89-273EE8678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94" y="3963639"/>
            <a:ext cx="1872000" cy="374571"/>
          </a:xfrm>
          <a:prstGeom prst="wedgeRoundRectCallout">
            <a:avLst>
              <a:gd name="adj1" fmla="val -80879"/>
              <a:gd name="adj2" fmla="val -1494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方法返回值的类型</a:t>
            </a:r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85FA980B-39CE-4496-ACA0-B10B04133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749" y="4365104"/>
            <a:ext cx="6364965" cy="2484000"/>
          </a:xfrm>
          <a:prstGeom prst="roundRect">
            <a:avLst>
              <a:gd name="adj" fmla="val 1032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223838" indent="-223838"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public class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StudentsBiz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		String[ ] names = new String[30];  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 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  <a:latin typeface="Source Code Pro"/>
                <a:ea typeface="+mn-ea"/>
              </a:rPr>
              <a:t>public void </a:t>
            </a:r>
            <a:r>
              <a:rPr lang="en-US" altLang="zh-CN" sz="1600" dirty="0" err="1">
                <a:solidFill>
                  <a:srgbClr val="0000FF"/>
                </a:solidFill>
                <a:latin typeface="Source Code Pro"/>
                <a:ea typeface="+mn-ea"/>
              </a:rPr>
              <a:t>addName</a:t>
            </a:r>
            <a:r>
              <a:rPr lang="en-US" altLang="zh-CN" sz="1600" dirty="0">
                <a:solidFill>
                  <a:srgbClr val="0000FF"/>
                </a:solidFill>
                <a:latin typeface="Source Code Pro"/>
                <a:ea typeface="+mn-ea"/>
              </a:rPr>
              <a:t>(String name){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Source Code Pro"/>
                <a:ea typeface="+mn-ea"/>
              </a:rPr>
              <a:t>			</a:t>
            </a:r>
            <a:r>
              <a:rPr lang="en-US" altLang="zh-CN" sz="1600" dirty="0">
                <a:solidFill>
                  <a:srgbClr val="0000FF"/>
                </a:solidFill>
                <a:latin typeface="Source Code Pro"/>
                <a:ea typeface="+mn-ea"/>
              </a:rPr>
              <a:t>//</a:t>
            </a:r>
            <a:r>
              <a:rPr lang="zh-CN" altLang="en-US" sz="1600" dirty="0">
                <a:solidFill>
                  <a:srgbClr val="0000FF"/>
                </a:solidFill>
                <a:latin typeface="Source Code Pro"/>
                <a:ea typeface="+mn-ea"/>
              </a:rPr>
              <a:t>增加学生姓名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1600" dirty="0">
                <a:solidFill>
                  <a:srgbClr val="0000FF"/>
                </a:solidFill>
                <a:latin typeface="Source Code Pro"/>
                <a:ea typeface="+mn-ea"/>
              </a:rPr>
              <a:t>		</a:t>
            </a:r>
            <a:r>
              <a:rPr lang="en-US" altLang="zh-CN" sz="1600" dirty="0">
                <a:solidFill>
                  <a:srgbClr val="0000FF"/>
                </a:solidFill>
                <a:latin typeface="Source Code Pro"/>
                <a:ea typeface="+mn-ea"/>
              </a:rPr>
              <a:t>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		public void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showNames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(){</a:t>
            </a:r>
            <a:endParaRPr lang="zh-CN" altLang="en-US" sz="1600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	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显示全部学生姓名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</p:txBody>
      </p:sp>
      <p:sp>
        <p:nvSpPr>
          <p:cNvPr id="18" name="AutoShape 25">
            <a:extLst>
              <a:ext uri="{FF2B5EF4-FFF2-40B4-BE49-F238E27FC236}">
                <a16:creationId xmlns:a16="http://schemas.microsoft.com/office/drawing/2014/main" id="{169F4094-0902-4D09-AF17-7E85D0982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2064238"/>
            <a:ext cx="1980000" cy="648000"/>
          </a:xfrm>
          <a:prstGeom prst="wedgeRoundRectCallout">
            <a:avLst>
              <a:gd name="adj1" fmla="val -57617"/>
              <a:gd name="adj2" fmla="val 12971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传送给方法的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形参列表</a:t>
            </a:r>
          </a:p>
        </p:txBody>
      </p:sp>
      <p:sp>
        <p:nvSpPr>
          <p:cNvPr id="19" name="AutoShape 27">
            <a:extLst>
              <a:ext uri="{FF2B5EF4-FFF2-40B4-BE49-F238E27FC236}">
                <a16:creationId xmlns:a16="http://schemas.microsoft.com/office/drawing/2014/main" id="{7F512BEA-033B-4FE9-9F04-43403400E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074" y="5838621"/>
            <a:ext cx="1548000" cy="360000"/>
          </a:xfrm>
          <a:prstGeom prst="wedgeRoundRectCallout">
            <a:avLst>
              <a:gd name="adj1" fmla="val -77471"/>
              <a:gd name="adj2" fmla="val -215378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一个形式参数</a:t>
            </a:r>
          </a:p>
        </p:txBody>
      </p:sp>
      <p:sp>
        <p:nvSpPr>
          <p:cNvPr id="20" name="AutoShape 28">
            <a:extLst>
              <a:ext uri="{FF2B5EF4-FFF2-40B4-BE49-F238E27FC236}">
                <a16:creationId xmlns:a16="http://schemas.microsoft.com/office/drawing/2014/main" id="{1D4A9EAE-4EF2-442D-8911-DFE0C8462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264" y="5478621"/>
            <a:ext cx="1476000" cy="360000"/>
          </a:xfrm>
          <a:prstGeom prst="wedgeRoundRectCallout">
            <a:avLst>
              <a:gd name="adj1" fmla="val 106532"/>
              <a:gd name="adj2" fmla="val -144423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没有返回值</a:t>
            </a:r>
          </a:p>
        </p:txBody>
      </p:sp>
    </p:spTree>
    <p:extLst>
      <p:ext uri="{BB962C8B-B14F-4D97-AF65-F5344CB8AC3E}">
        <p14:creationId xmlns:p14="http://schemas.microsoft.com/office/powerpoint/2010/main" val="179602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三、成员函数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312C6EE0-0BEB-4CA0-B1B7-73805267CF64}"/>
              </a:ext>
            </a:extLst>
          </p:cNvPr>
          <p:cNvSpPr txBox="1">
            <a:spLocks/>
          </p:cNvSpPr>
          <p:nvPr/>
        </p:nvSpPr>
        <p:spPr bwMode="auto">
          <a:xfrm>
            <a:off x="468313" y="180880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1588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noProof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带参数的成员函数</a:t>
            </a:r>
            <a:endParaRPr lang="en-US" altLang="zh-CN" sz="2400" noProof="1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3125" indent="17463" algn="l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noProof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调用带参数的方法</a:t>
            </a:r>
          </a:p>
          <a:p>
            <a:pPr marL="873125" algn="l" eaLnBrk="1" hangingPunct="1">
              <a:lnSpc>
                <a:spcPct val="150000"/>
              </a:lnSpc>
            </a:pPr>
            <a:endParaRPr lang="en-US" altLang="zh-CN" sz="2400" noProof="1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73125" algn="l" eaLnBrk="1" hangingPunct="1">
              <a:lnSpc>
                <a:spcPct val="150000"/>
              </a:lnSpc>
            </a:pPr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eaLnBrk="1" hangingPunct="1">
              <a:buFontTx/>
              <a:buNone/>
            </a:pPr>
            <a:endParaRPr lang="zh-CN" altLang="en-US" noProof="1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63E8BE7-DC54-4E58-880F-9D629BC8F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212405"/>
            <a:ext cx="7427912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pic>
        <p:nvPicPr>
          <p:cNvPr id="13" name="Picture 4" descr="语法">
            <a:extLst>
              <a:ext uri="{FF2B5EF4-FFF2-40B4-BE49-F238E27FC236}">
                <a16:creationId xmlns:a16="http://schemas.microsoft.com/office/drawing/2014/main" id="{939DE9C6-CE84-4FB9-8E29-44EF053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89" y="314096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5">
            <a:extLst>
              <a:ext uri="{FF2B5EF4-FFF2-40B4-BE49-F238E27FC236}">
                <a16:creationId xmlns:a16="http://schemas.microsoft.com/office/drawing/2014/main" id="{C40C8EA2-5CAE-41BB-A478-CB820FA36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065" y="3273359"/>
            <a:ext cx="6375649" cy="41195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rgbClr val="008080"/>
            </a:solidFill>
            <a:round/>
            <a:headEnd/>
            <a:tailEnd/>
          </a:ln>
        </p:spPr>
        <p:txBody>
          <a:bodyPr wrap="square" anchor="ctr" anchorCtr="0"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对象名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.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方法名（实参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1, 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实参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2,……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，实参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n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）</a:t>
            </a:r>
          </a:p>
        </p:txBody>
      </p:sp>
      <p:sp>
        <p:nvSpPr>
          <p:cNvPr id="21" name="AutoShape 9">
            <a:extLst>
              <a:ext uri="{FF2B5EF4-FFF2-40B4-BE49-F238E27FC236}">
                <a16:creationId xmlns:a16="http://schemas.microsoft.com/office/drawing/2014/main" id="{2A9953A4-C775-42C6-84B0-9C3EF5D98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2513375"/>
            <a:ext cx="1944688" cy="374571"/>
          </a:xfrm>
          <a:prstGeom prst="wedgeRoundRectCallout">
            <a:avLst>
              <a:gd name="adj1" fmla="val -50000"/>
              <a:gd name="adj2" fmla="val 15597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 anchorCtr="1">
            <a:spAutoFit/>
          </a:bodyPr>
          <a:lstStyle/>
          <a:p>
            <a:pPr algn="ctr"/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实参列表</a:t>
            </a:r>
          </a:p>
        </p:txBody>
      </p:sp>
      <p:sp>
        <p:nvSpPr>
          <p:cNvPr id="22" name="AutoShape 8">
            <a:extLst>
              <a:ext uri="{FF2B5EF4-FFF2-40B4-BE49-F238E27FC236}">
                <a16:creationId xmlns:a16="http://schemas.microsoft.com/office/drawing/2014/main" id="{D8D44604-E524-4CB5-861A-207FB474E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564" y="3886120"/>
            <a:ext cx="6366150" cy="292725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marL="223838" indent="-223838"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) {		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      </a:t>
            </a:r>
            <a:r>
              <a:rPr lang="en-US" altLang="zh-CN" sz="1600" dirty="0" err="1">
                <a:solidFill>
                  <a:srgbClr val="0000FF"/>
                </a:solidFill>
                <a:latin typeface="Source Code Pro"/>
                <a:ea typeface="+mn-ea"/>
              </a:rPr>
              <a:t>StudentsBiz</a:t>
            </a:r>
            <a:r>
              <a:rPr lang="en-US" altLang="zh-CN" sz="1600" dirty="0">
                <a:solidFill>
                  <a:srgbClr val="0000FF"/>
                </a:solidFill>
                <a:latin typeface="Source Code Pro"/>
                <a:ea typeface="+mn-ea"/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  <a:latin typeface="Source Code Pro"/>
                <a:ea typeface="+mn-ea"/>
              </a:rPr>
              <a:t>st</a:t>
            </a:r>
            <a:r>
              <a:rPr lang="en-US" altLang="zh-CN" sz="1600" dirty="0">
                <a:solidFill>
                  <a:srgbClr val="0000FF"/>
                </a:solidFill>
                <a:latin typeface="Source Code Pro"/>
                <a:ea typeface="+mn-ea"/>
              </a:rPr>
              <a:t> = new </a:t>
            </a:r>
            <a:r>
              <a:rPr lang="en-US" altLang="zh-CN" sz="1600" dirty="0" err="1">
                <a:solidFill>
                  <a:srgbClr val="0000FF"/>
                </a:solidFill>
                <a:latin typeface="Source Code Pro"/>
                <a:ea typeface="+mn-ea"/>
              </a:rPr>
              <a:t>StudentsBiz</a:t>
            </a:r>
            <a:r>
              <a:rPr lang="en-US" altLang="zh-CN" sz="1600" dirty="0">
                <a:solidFill>
                  <a:srgbClr val="0000FF"/>
                </a:solidFill>
                <a:latin typeface="Source Code Pro"/>
                <a:ea typeface="+mn-ea"/>
              </a:rPr>
              <a:t>();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      Scanner input = new Scanner(System.in);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      for(int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=0;i&lt;5;i++){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 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请输入学生姓名：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");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          String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newName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=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input.next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();	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          </a:t>
            </a:r>
            <a:r>
              <a:rPr lang="en-US" altLang="zh-CN" sz="1600" dirty="0" err="1">
                <a:solidFill>
                  <a:srgbClr val="0000FF"/>
                </a:solidFill>
                <a:latin typeface="Source Code Pro"/>
                <a:ea typeface="+mn-ea"/>
              </a:rPr>
              <a:t>st.addName</a:t>
            </a:r>
            <a:r>
              <a:rPr lang="en-US" altLang="zh-CN" sz="1600" dirty="0">
                <a:solidFill>
                  <a:srgbClr val="0000FF"/>
                </a:solidFill>
                <a:latin typeface="Source Code Pro"/>
                <a:ea typeface="+mn-ea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Source Code Pro"/>
                <a:ea typeface="+mn-ea"/>
              </a:rPr>
              <a:t>newName</a:t>
            </a:r>
            <a:r>
              <a:rPr lang="en-US" altLang="zh-CN" sz="1600" dirty="0">
                <a:solidFill>
                  <a:srgbClr val="0000FF"/>
                </a:solidFill>
                <a:latin typeface="Source Code Pro"/>
                <a:ea typeface="+mn-ea"/>
              </a:rPr>
              <a:t>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      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st.showNames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();	</a:t>
            </a:r>
            <a:endParaRPr lang="zh-CN" altLang="en-US" sz="1600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   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</p:txBody>
      </p:sp>
      <p:sp>
        <p:nvSpPr>
          <p:cNvPr id="23" name="AutoShape 10">
            <a:extLst>
              <a:ext uri="{FF2B5EF4-FFF2-40B4-BE49-F238E27FC236}">
                <a16:creationId xmlns:a16="http://schemas.microsoft.com/office/drawing/2014/main" id="{B1015A7D-71DA-4A62-A903-816986C71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714" y="5926073"/>
            <a:ext cx="2520000" cy="648000"/>
          </a:xfrm>
          <a:prstGeom prst="wedgeRoundRectCallout">
            <a:avLst>
              <a:gd name="adj1" fmla="val -72637"/>
              <a:gd name="adj2" fmla="val -60406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实参的类型、数量、顺序</a:t>
            </a:r>
          </a:p>
          <a:p>
            <a:pPr eaLnBrk="0" hangingPunct="0"/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都要与形参一一对应</a:t>
            </a:r>
          </a:p>
        </p:txBody>
      </p:sp>
      <p:sp>
        <p:nvSpPr>
          <p:cNvPr id="24" name="AutoShape 11">
            <a:extLst>
              <a:ext uri="{FF2B5EF4-FFF2-40B4-BE49-F238E27FC236}">
                <a16:creationId xmlns:a16="http://schemas.microsoft.com/office/drawing/2014/main" id="{A8A09C92-C6BA-4D10-B718-854D15FD5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128" y="3562120"/>
            <a:ext cx="1548000" cy="648000"/>
          </a:xfrm>
          <a:prstGeom prst="wedgeRoundRectCallout">
            <a:avLst>
              <a:gd name="adj1" fmla="val -67542"/>
              <a:gd name="adj2" fmla="val 65336"/>
              <a:gd name="adj3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先实例化对象，</a:t>
            </a:r>
          </a:p>
          <a:p>
            <a:pPr eaLnBrk="0" hangingPunct="0"/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再使用方法</a:t>
            </a:r>
          </a:p>
        </p:txBody>
      </p:sp>
    </p:spTree>
    <p:extLst>
      <p:ext uri="{BB962C8B-B14F-4D97-AF65-F5344CB8AC3E}">
        <p14:creationId xmlns:p14="http://schemas.microsoft.com/office/powerpoint/2010/main" val="291094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59650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面向对象方法的基本特征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1520" y="1767823"/>
            <a:ext cx="86409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万物皆对象</a:t>
            </a:r>
          </a:p>
        </p:txBody>
      </p: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一、面向对象思想的由来</a:t>
            </a:r>
          </a:p>
        </p:txBody>
      </p:sp>
      <p:pic>
        <p:nvPicPr>
          <p:cNvPr id="48" name="Picture 2" descr="earth">
            <a:extLst>
              <a:ext uri="{FF2B5EF4-FFF2-40B4-BE49-F238E27FC236}">
                <a16:creationId xmlns:a16="http://schemas.microsoft.com/office/drawing/2014/main" id="{A936C75D-4023-48C4-9D71-BF1B8036C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367410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">
            <a:extLst>
              <a:ext uri="{FF2B5EF4-FFF2-40B4-BE49-F238E27FC236}">
                <a16:creationId xmlns:a16="http://schemas.microsoft.com/office/drawing/2014/main" id="{F2357AC4-F028-4CCE-8578-2B246D72D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20888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417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世界是由什么组成的？ </a:t>
            </a:r>
          </a:p>
        </p:txBody>
      </p:sp>
      <p:grpSp>
        <p:nvGrpSpPr>
          <p:cNvPr id="50" name="Group 5">
            <a:extLst>
              <a:ext uri="{FF2B5EF4-FFF2-40B4-BE49-F238E27FC236}">
                <a16:creationId xmlns:a16="http://schemas.microsoft.com/office/drawing/2014/main" id="{E34AA07F-FB8B-49E1-8681-2C8435C06F77}"/>
              </a:ext>
            </a:extLst>
          </p:cNvPr>
          <p:cNvGrpSpPr>
            <a:grpSpLocks/>
          </p:cNvGrpSpPr>
          <p:nvPr/>
        </p:nvGrpSpPr>
        <p:grpSpPr bwMode="auto">
          <a:xfrm>
            <a:off x="957759" y="2929937"/>
            <a:ext cx="7488832" cy="3345673"/>
            <a:chOff x="521" y="1389"/>
            <a:chExt cx="5239" cy="2494"/>
          </a:xfrm>
        </p:grpSpPr>
        <p:pic>
          <p:nvPicPr>
            <p:cNvPr id="51" name="Picture 6" descr="objectspic">
              <a:extLst>
                <a:ext uri="{FF2B5EF4-FFF2-40B4-BE49-F238E27FC236}">
                  <a16:creationId xmlns:a16="http://schemas.microsoft.com/office/drawing/2014/main" id="{F9748590-2D81-4341-861A-52A68F18C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1389"/>
              <a:ext cx="5239" cy="2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2" name="Group 7">
              <a:extLst>
                <a:ext uri="{FF2B5EF4-FFF2-40B4-BE49-F238E27FC236}">
                  <a16:creationId xmlns:a16="http://schemas.microsoft.com/office/drawing/2014/main" id="{E6A020D2-C746-4644-AC0E-1DC670722D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1449"/>
              <a:ext cx="4695" cy="1673"/>
              <a:chOff x="748" y="1540"/>
              <a:chExt cx="4695" cy="1673"/>
            </a:xfrm>
          </p:grpSpPr>
          <p:sp>
            <p:nvSpPr>
              <p:cNvPr id="59" name="Rectangle 8">
                <a:extLst>
                  <a:ext uri="{FF2B5EF4-FFF2-40B4-BE49-F238E27FC236}">
                    <a16:creationId xmlns:a16="http://schemas.microsoft.com/office/drawing/2014/main" id="{A2F47F5D-CD6B-4B03-8BCC-32C941BE1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1623"/>
                <a:ext cx="635" cy="192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chemeClr val="bg1"/>
                    </a:solidFill>
                  </a:rPr>
                  <a:t>            名胜             </a:t>
                </a:r>
              </a:p>
            </p:txBody>
          </p:sp>
          <p:sp>
            <p:nvSpPr>
              <p:cNvPr id="60" name="Rectangle 9">
                <a:extLst>
                  <a:ext uri="{FF2B5EF4-FFF2-40B4-BE49-F238E27FC236}">
                    <a16:creationId xmlns:a16="http://schemas.microsoft.com/office/drawing/2014/main" id="{90DC934B-2D13-4666-A786-FD5A7F75C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" y="1842"/>
                <a:ext cx="726" cy="182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chemeClr val="bg1"/>
                    </a:solidFill>
                  </a:rPr>
                  <a:t>人</a:t>
                </a:r>
              </a:p>
            </p:txBody>
          </p:sp>
          <p:sp>
            <p:nvSpPr>
              <p:cNvPr id="61" name="Rectangle 10">
                <a:extLst>
                  <a:ext uri="{FF2B5EF4-FFF2-40B4-BE49-F238E27FC236}">
                    <a16:creationId xmlns:a16="http://schemas.microsoft.com/office/drawing/2014/main" id="{3E90289D-4CC1-4C28-A019-8E0508875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022"/>
                <a:ext cx="1134" cy="191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chemeClr val="bg1"/>
                    </a:solidFill>
                  </a:rPr>
                  <a:t>          物品             </a:t>
                </a:r>
              </a:p>
            </p:txBody>
          </p:sp>
          <p:sp>
            <p:nvSpPr>
              <p:cNvPr id="62" name="Rectangle 11">
                <a:extLst>
                  <a:ext uri="{FF2B5EF4-FFF2-40B4-BE49-F238E27FC236}">
                    <a16:creationId xmlns:a16="http://schemas.microsoft.com/office/drawing/2014/main" id="{1BE3DC39-F110-4AD9-9C9E-3332BC7D8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6" y="1540"/>
                <a:ext cx="1497" cy="238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/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</a:rPr>
                  <a:t>        动物 ，植物</a:t>
                </a:r>
                <a:r>
                  <a:rPr lang="en-US" altLang="zh-CN" b="1">
                    <a:solidFill>
                      <a:schemeClr val="bg1"/>
                    </a:solidFill>
                  </a:rPr>
                  <a:t>……</a:t>
                </a:r>
                <a:r>
                  <a:rPr lang="en-US" altLang="zh-CN" b="1">
                    <a:solidFill>
                      <a:schemeClr val="bg1"/>
                    </a:solidFill>
                    <a:latin typeface="黑体" panose="02010609060101010101" pitchFamily="49" charset="-122"/>
                  </a:rPr>
                  <a:t>        </a:t>
                </a:r>
                <a:r>
                  <a:rPr lang="en-US" altLang="zh-CN" b="1">
                    <a:solidFill>
                      <a:schemeClr val="bg1"/>
                    </a:solidFill>
                    <a:ea typeface="宋体" panose="02010600030101010101" pitchFamily="2" charset="-122"/>
                  </a:rPr>
                  <a:t> </a:t>
                </a:r>
              </a:p>
            </p:txBody>
          </p:sp>
        </p:grpSp>
        <p:grpSp>
          <p:nvGrpSpPr>
            <p:cNvPr id="53" name="Group 12">
              <a:extLst>
                <a:ext uri="{FF2B5EF4-FFF2-40B4-BE49-F238E27FC236}">
                  <a16:creationId xmlns:a16="http://schemas.microsoft.com/office/drawing/2014/main" id="{A5BF6683-1A03-4BA7-BC90-3204FE9EA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1550"/>
              <a:ext cx="4854" cy="1245"/>
              <a:chOff x="657" y="1550"/>
              <a:chExt cx="4854" cy="1245"/>
            </a:xfrm>
          </p:grpSpPr>
          <p:pic>
            <p:nvPicPr>
              <p:cNvPr id="54" name="Picture 13" descr="big ben">
                <a:extLst>
                  <a:ext uri="{FF2B5EF4-FFF2-40B4-BE49-F238E27FC236}">
                    <a16:creationId xmlns:a16="http://schemas.microsoft.com/office/drawing/2014/main" id="{29ECAEF0-8E87-4BED-923E-6B1E9FC5ED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8" y="1550"/>
                <a:ext cx="780" cy="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14" descr="great wall">
                <a:extLst>
                  <a:ext uri="{FF2B5EF4-FFF2-40B4-BE49-F238E27FC236}">
                    <a16:creationId xmlns:a16="http://schemas.microsoft.com/office/drawing/2014/main" id="{8D55DB80-21DA-4F82-AF58-41D8CB2C10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796"/>
                <a:ext cx="1384" cy="9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6" name="Picture 15" descr="temple">
                <a:extLst>
                  <a:ext uri="{FF2B5EF4-FFF2-40B4-BE49-F238E27FC236}">
                    <a16:creationId xmlns:a16="http://schemas.microsoft.com/office/drawing/2014/main" id="{4FE8CDAC-9CA1-4DA4-B034-120DB4E842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3" y="1640"/>
                <a:ext cx="862" cy="1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7" name="Picture 16" descr="贝克汉姆">
                <a:extLst>
                  <a:ext uri="{FF2B5EF4-FFF2-40B4-BE49-F238E27FC236}">
                    <a16:creationId xmlns:a16="http://schemas.microsoft.com/office/drawing/2014/main" id="{48F19953-932A-402C-82E1-B5827E5028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" y="1933"/>
                <a:ext cx="726" cy="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8" name="Picture 17" descr="xiaotian">
                <a:extLst>
                  <a:ext uri="{FF2B5EF4-FFF2-40B4-BE49-F238E27FC236}">
                    <a16:creationId xmlns:a16="http://schemas.microsoft.com/office/drawing/2014/main" id="{FD14A5FD-53E5-4B97-AE84-88631FDF24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9" y="1751"/>
                <a:ext cx="862" cy="1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63" name="AutoShape 18">
            <a:extLst>
              <a:ext uri="{FF2B5EF4-FFF2-40B4-BE49-F238E27FC236}">
                <a16:creationId xmlns:a16="http://schemas.microsoft.com/office/drawing/2014/main" id="{FB8A1777-CD34-4B75-9391-50089F495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759" y="6381328"/>
            <a:ext cx="7488832" cy="37457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分类是人们认识世界的一个很自然的过程，在日常生活中会不自觉地进行分类</a:t>
            </a:r>
          </a:p>
        </p:txBody>
      </p:sp>
    </p:spTree>
    <p:extLst>
      <p:ext uri="{BB962C8B-B14F-4D97-AF65-F5344CB8AC3E}">
        <p14:creationId xmlns:p14="http://schemas.microsoft.com/office/powerpoint/2010/main" val="40125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三、成员函数</a:t>
            </a:r>
          </a:p>
        </p:txBody>
      </p:sp>
      <p:pic>
        <p:nvPicPr>
          <p:cNvPr id="14" name="Picture 4" descr="问题">
            <a:extLst>
              <a:ext uri="{FF2B5EF4-FFF2-40B4-BE49-F238E27FC236}">
                <a16:creationId xmlns:a16="http://schemas.microsoft.com/office/drawing/2014/main" id="{9F526E3D-E01C-4495-9E33-51B13A83A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9765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4">
            <a:extLst>
              <a:ext uri="{FF2B5EF4-FFF2-40B4-BE49-F238E27FC236}">
                <a16:creationId xmlns:a16="http://schemas.microsoft.com/office/drawing/2014/main" id="{D72A4E4C-7D7C-4BEA-95D0-8C7A75E4D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88840"/>
            <a:ext cx="7200800" cy="46764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指定查找区间，查找学生姓名并显示是否修改成功 。</a:t>
            </a:r>
          </a:p>
        </p:txBody>
      </p:sp>
      <p:pic>
        <p:nvPicPr>
          <p:cNvPr id="17" name="Picture 10">
            <a:extLst>
              <a:ext uri="{FF2B5EF4-FFF2-40B4-BE49-F238E27FC236}">
                <a16:creationId xmlns:a16="http://schemas.microsoft.com/office/drawing/2014/main" id="{B9386DF0-E4FA-4153-9730-76D89EF12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5"/>
          <a:stretch>
            <a:fillRect/>
          </a:stretch>
        </p:blipFill>
        <p:spPr bwMode="auto">
          <a:xfrm>
            <a:off x="2483768" y="2690787"/>
            <a:ext cx="4824536" cy="253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9" descr="分析1">
            <a:extLst>
              <a:ext uri="{FF2B5EF4-FFF2-40B4-BE49-F238E27FC236}">
                <a16:creationId xmlns:a16="http://schemas.microsoft.com/office/drawing/2014/main" id="{CA71B630-DE0E-4C14-A9A2-5AFE8E605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89241"/>
            <a:ext cx="917575" cy="68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4">
            <a:extLst>
              <a:ext uri="{FF2B5EF4-FFF2-40B4-BE49-F238E27FC236}">
                <a16:creationId xmlns:a16="http://schemas.microsoft.com/office/drawing/2014/main" id="{D9E4BBC8-D42F-437F-9F5E-FB7FFBA45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588418"/>
            <a:ext cx="7200800" cy="8649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设计方法，通过传递三个参数（开始位置、结束位置，查找的姓名）来实现。</a:t>
            </a:r>
          </a:p>
        </p:txBody>
      </p:sp>
    </p:spTree>
    <p:extLst>
      <p:ext uri="{BB962C8B-B14F-4D97-AF65-F5344CB8AC3E}">
        <p14:creationId xmlns:p14="http://schemas.microsoft.com/office/powerpoint/2010/main" val="410520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三、成员函数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ACCF71D3-02F6-4E61-8407-3155A29A8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057425"/>
            <a:ext cx="7335839" cy="3617953"/>
          </a:xfrm>
          <a:prstGeom prst="roundRect">
            <a:avLst>
              <a:gd name="adj" fmla="val 836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public </a:t>
            </a:r>
            <a:r>
              <a:rPr lang="en-US" altLang="en-US" sz="1500" dirty="0" err="1">
                <a:solidFill>
                  <a:srgbClr val="0000FF"/>
                </a:solidFill>
                <a:latin typeface="Source Code Pro"/>
                <a:ea typeface="+mn-ea"/>
              </a:rPr>
              <a:t>boolean</a:t>
            </a: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 </a:t>
            </a:r>
            <a:r>
              <a:rPr lang="en-US" altLang="en-US" sz="1500" dirty="0" err="1">
                <a:solidFill>
                  <a:srgbClr val="080577"/>
                </a:solidFill>
                <a:latin typeface="Source Code Pro"/>
                <a:ea typeface="+mn-ea"/>
              </a:rPr>
              <a:t>searchName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</a:t>
            </a: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(</a:t>
            </a:r>
            <a:r>
              <a:rPr lang="en-US" altLang="en-US" sz="1500" dirty="0">
                <a:solidFill>
                  <a:srgbClr val="0000FF"/>
                </a:solidFill>
                <a:latin typeface="Source Code Pro"/>
                <a:ea typeface="+mn-ea"/>
              </a:rPr>
              <a:t>int </a:t>
            </a:r>
            <a:r>
              <a:rPr lang="en-US" altLang="en-US" sz="1500" dirty="0" err="1">
                <a:solidFill>
                  <a:srgbClr val="0000FF"/>
                </a:solidFill>
                <a:latin typeface="Source Code Pro"/>
                <a:ea typeface="+mn-ea"/>
              </a:rPr>
              <a:t>start,int</a:t>
            </a:r>
            <a:r>
              <a:rPr lang="en-US" altLang="en-US" sz="1500" dirty="0">
                <a:solidFill>
                  <a:srgbClr val="0000FF"/>
                </a:solidFill>
                <a:latin typeface="Source Code Pro"/>
                <a:ea typeface="+mn-ea"/>
              </a:rPr>
              <a:t> </a:t>
            </a:r>
            <a:r>
              <a:rPr lang="en-US" altLang="en-US" sz="1500" dirty="0" err="1">
                <a:solidFill>
                  <a:srgbClr val="0000FF"/>
                </a:solidFill>
                <a:latin typeface="Source Code Pro"/>
                <a:ea typeface="+mn-ea"/>
              </a:rPr>
              <a:t>end,String</a:t>
            </a:r>
            <a:r>
              <a:rPr lang="en-US" altLang="en-US" sz="1500" dirty="0">
                <a:solidFill>
                  <a:srgbClr val="0000FF"/>
                </a:solidFill>
                <a:latin typeface="Source Code Pro"/>
                <a:ea typeface="+mn-ea"/>
              </a:rPr>
              <a:t> name</a:t>
            </a: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	</a:t>
            </a:r>
            <a:r>
              <a:rPr lang="en-US" altLang="en-US" sz="1500" dirty="0" err="1">
                <a:solidFill>
                  <a:srgbClr val="080577"/>
                </a:solidFill>
                <a:latin typeface="Source Code Pro"/>
                <a:ea typeface="+mn-ea"/>
              </a:rPr>
              <a:t>boolean</a:t>
            </a: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 find = false;  // </a:t>
            </a:r>
            <a:r>
              <a:rPr lang="en-US" altLang="en-US" sz="1500" dirty="0" err="1">
                <a:solidFill>
                  <a:srgbClr val="080577"/>
                </a:solidFill>
                <a:latin typeface="Source Code Pro"/>
                <a:ea typeface="+mn-ea"/>
              </a:rPr>
              <a:t>是否找到标识</a:t>
            </a:r>
            <a:endParaRPr lang="en-US" altLang="en-US" sz="1500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	// </a:t>
            </a:r>
            <a:r>
              <a:rPr lang="en-US" altLang="en-US" sz="1500" dirty="0" err="1">
                <a:solidFill>
                  <a:srgbClr val="080577"/>
                </a:solidFill>
                <a:latin typeface="Source Code Pro"/>
                <a:ea typeface="+mn-ea"/>
              </a:rPr>
              <a:t>指定区间数组中，查找姓名</a:t>
            </a:r>
            <a:endParaRPr lang="en-US" altLang="en-US" sz="1500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	for(int </a:t>
            </a:r>
            <a:r>
              <a:rPr lang="en-US" altLang="en-US" sz="1500" dirty="0" err="1">
                <a:solidFill>
                  <a:srgbClr val="080577"/>
                </a:solidFill>
                <a:latin typeface="Source Code Pro"/>
                <a:ea typeface="+mn-ea"/>
              </a:rPr>
              <a:t>i</a:t>
            </a: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=start-1;i&lt;</a:t>
            </a:r>
            <a:r>
              <a:rPr lang="en-US" altLang="en-US" sz="1500" dirty="0" err="1">
                <a:solidFill>
                  <a:srgbClr val="080577"/>
                </a:solidFill>
                <a:latin typeface="Source Code Pro"/>
                <a:ea typeface="+mn-ea"/>
              </a:rPr>
              <a:t>end;i</a:t>
            </a: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++){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	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  </a:t>
            </a: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if(names[</a:t>
            </a:r>
            <a:r>
              <a:rPr lang="en-US" altLang="en-US" sz="1500" dirty="0" err="1">
                <a:solidFill>
                  <a:srgbClr val="080577"/>
                </a:solidFill>
                <a:latin typeface="Source Code Pro"/>
                <a:ea typeface="+mn-ea"/>
              </a:rPr>
              <a:t>i</a:t>
            </a: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].equals(name)){	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		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</a:t>
            </a: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find=true;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		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</a:t>
            </a: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break;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	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      </a:t>
            </a: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	}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	</a:t>
            </a:r>
            <a:r>
              <a:rPr lang="en-US" altLang="en-US" sz="1500" dirty="0">
                <a:solidFill>
                  <a:srgbClr val="0000FF"/>
                </a:solidFill>
                <a:latin typeface="Source Code Pro"/>
                <a:ea typeface="+mn-ea"/>
              </a:rPr>
              <a:t>return find;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71E05BF0-4E09-40D8-928F-AC387E59D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355" y="1451000"/>
            <a:ext cx="1620000" cy="408623"/>
          </a:xfrm>
          <a:prstGeom prst="wedgeRoundRectCallout">
            <a:avLst>
              <a:gd name="adj1" fmla="val -38366"/>
              <a:gd name="adj2" fmla="val 14282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返回值类型</a:t>
            </a:r>
          </a:p>
        </p:txBody>
      </p:sp>
      <p:sp>
        <p:nvSpPr>
          <p:cNvPr id="21" name="AutoShape 4">
            <a:extLst>
              <a:ext uri="{FF2B5EF4-FFF2-40B4-BE49-F238E27FC236}">
                <a16:creationId xmlns:a16="http://schemas.microsoft.com/office/drawing/2014/main" id="{9D4FE234-D250-41EE-B151-6AEC1FEF9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510" y="1461541"/>
            <a:ext cx="1620000" cy="408623"/>
          </a:xfrm>
          <a:prstGeom prst="wedgeRoundRectCallout">
            <a:avLst>
              <a:gd name="adj1" fmla="val -39685"/>
              <a:gd name="adj2" fmla="val 12370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带有三个形参</a:t>
            </a:r>
          </a:p>
        </p:txBody>
      </p:sp>
      <p:sp>
        <p:nvSpPr>
          <p:cNvPr id="22" name="AutoShape 5">
            <a:extLst>
              <a:ext uri="{FF2B5EF4-FFF2-40B4-BE49-F238E27FC236}">
                <a16:creationId xmlns:a16="http://schemas.microsoft.com/office/drawing/2014/main" id="{A5140CE5-3F5C-4A42-8C55-64E96A46D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97" y="5775185"/>
            <a:ext cx="1655762" cy="715089"/>
          </a:xfrm>
          <a:prstGeom prst="wedgeRoundRectCallout">
            <a:avLst>
              <a:gd name="adj1" fmla="val 36461"/>
              <a:gd name="adj2" fmla="val -12214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返回结果：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boolean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类型</a:t>
            </a:r>
          </a:p>
        </p:txBody>
      </p:sp>
      <p:pic>
        <p:nvPicPr>
          <p:cNvPr id="23" name="Picture 7" descr="示例">
            <a:extLst>
              <a:ext uri="{FF2B5EF4-FFF2-40B4-BE49-F238E27FC236}">
                <a16:creationId xmlns:a16="http://schemas.microsoft.com/office/drawing/2014/main" id="{F5809B24-5B95-4E70-8F88-A5E478207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68" y="201994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8">
            <a:extLst>
              <a:ext uri="{FF2B5EF4-FFF2-40B4-BE49-F238E27FC236}">
                <a16:creationId xmlns:a16="http://schemas.microsoft.com/office/drawing/2014/main" id="{E0690966-1F83-43AE-83E5-F391331AD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1" y="2193287"/>
            <a:ext cx="3348000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B234C44F-6F5C-4EDC-A3D0-AB96DC21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792" y="4941168"/>
            <a:ext cx="1511300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9F415157-4F13-4FBA-B973-A63E7F491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2204862"/>
            <a:ext cx="864000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8" name="AutoShape 20">
            <a:extLst>
              <a:ext uri="{FF2B5EF4-FFF2-40B4-BE49-F238E27FC236}">
                <a16:creationId xmlns:a16="http://schemas.microsoft.com/office/drawing/2014/main" id="{612AE43B-692C-4C52-B8BF-CEDCB45F0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4810149"/>
            <a:ext cx="4887567" cy="1684551"/>
          </a:xfrm>
          <a:prstGeom prst="roundRect">
            <a:avLst>
              <a:gd name="adj" fmla="val 836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355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355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355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355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355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355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355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355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355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if(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st.searchName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Source Code Pro"/>
                <a:ea typeface="+mn-ea"/>
              </a:rPr>
              <a:t>s,e,name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)){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System.out.println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("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找到了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！");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}else{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System.out.println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("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没找到该学生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！");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</p:txBody>
      </p:sp>
      <p:sp>
        <p:nvSpPr>
          <p:cNvPr id="29" name="AutoShape 22">
            <a:extLst>
              <a:ext uri="{FF2B5EF4-FFF2-40B4-BE49-F238E27FC236}">
                <a16:creationId xmlns:a16="http://schemas.microsoft.com/office/drawing/2014/main" id="{A7EDA73F-7EA9-4F8C-9336-09645BD6B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523" y="4194627"/>
            <a:ext cx="1728000" cy="408623"/>
          </a:xfrm>
          <a:prstGeom prst="wedgeRoundRectCallout">
            <a:avLst>
              <a:gd name="adj1" fmla="val -50426"/>
              <a:gd name="adj2" fmla="val 12968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传递三个实参</a:t>
            </a:r>
          </a:p>
        </p:txBody>
      </p:sp>
    </p:spTree>
    <p:extLst>
      <p:ext uri="{BB962C8B-B14F-4D97-AF65-F5344CB8AC3E}">
        <p14:creationId xmlns:p14="http://schemas.microsoft.com/office/powerpoint/2010/main" val="329949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三、成员函数</a:t>
            </a:r>
          </a:p>
        </p:txBody>
      </p:sp>
      <p:pic>
        <p:nvPicPr>
          <p:cNvPr id="15" name="Picture 8" descr="代码改错">
            <a:extLst>
              <a:ext uri="{FF2B5EF4-FFF2-40B4-BE49-F238E27FC236}">
                <a16:creationId xmlns:a16="http://schemas.microsoft.com/office/drawing/2014/main" id="{24148DF5-B667-4E27-9FB4-9214FA458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93" y="1987252"/>
            <a:ext cx="104298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AutoShape 2">
            <a:extLst>
              <a:ext uri="{FF2B5EF4-FFF2-40B4-BE49-F238E27FC236}">
                <a16:creationId xmlns:a16="http://schemas.microsoft.com/office/drawing/2014/main" id="{90F8F2DC-91BC-42A6-BFBE-01E3BF71D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951261"/>
            <a:ext cx="7951787" cy="2674692"/>
          </a:xfrm>
          <a:prstGeom prst="roundRect">
            <a:avLst>
              <a:gd name="adj" fmla="val 974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>
            <a:lvl1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//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方法定义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public void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addName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(String name){ 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//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方法体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//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方法调用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对象名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.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addName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(String  </a:t>
            </a:r>
            <a:r>
              <a:rPr lang="en-US" altLang="en-US" dirty="0">
                <a:solidFill>
                  <a:srgbClr val="080577"/>
                </a:solidFill>
                <a:latin typeface="Source Code Pro"/>
                <a:ea typeface="+mn-ea"/>
              </a:rPr>
              <a:t>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张三</a:t>
            </a:r>
            <a:r>
              <a:rPr lang="en-US" altLang="en-US" dirty="0">
                <a:solidFill>
                  <a:srgbClr val="080577"/>
                </a:solidFill>
                <a:latin typeface="Source Code Pro"/>
                <a:ea typeface="+mn-ea"/>
              </a:rPr>
              <a:t>"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)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；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9233AB5B-C172-428C-BB44-B3AFD0754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38" y="5206745"/>
            <a:ext cx="792162" cy="2873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9" name="AutoShape 8">
            <a:extLst>
              <a:ext uri="{FF2B5EF4-FFF2-40B4-BE49-F238E27FC236}">
                <a16:creationId xmlns:a16="http://schemas.microsoft.com/office/drawing/2014/main" id="{5297A455-023B-449D-9676-C35993391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5157192"/>
            <a:ext cx="3744913" cy="50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对象名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addName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("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张三</a:t>
            </a:r>
            <a:r>
              <a:rPr lang="en-US" altLang="en-US" b="1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；</a:t>
            </a:r>
          </a:p>
        </p:txBody>
      </p:sp>
      <p:sp>
        <p:nvSpPr>
          <p:cNvPr id="30" name="AutoShape 3">
            <a:extLst>
              <a:ext uri="{FF2B5EF4-FFF2-40B4-BE49-F238E27FC236}">
                <a16:creationId xmlns:a16="http://schemas.microsoft.com/office/drawing/2014/main" id="{B9F254C5-CEBF-4D15-AC4C-BF8E09566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5804494"/>
            <a:ext cx="4824412" cy="720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调用方法时不能指定实参类型！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50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三、成员函数</a:t>
            </a:r>
          </a:p>
        </p:txBody>
      </p:sp>
      <p:pic>
        <p:nvPicPr>
          <p:cNvPr id="15" name="Picture 8" descr="代码改错">
            <a:extLst>
              <a:ext uri="{FF2B5EF4-FFF2-40B4-BE49-F238E27FC236}">
                <a16:creationId xmlns:a16="http://schemas.microsoft.com/office/drawing/2014/main" id="{24148DF5-B667-4E27-9FB4-9214FA458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93" y="1987252"/>
            <a:ext cx="104298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utoShape 2">
            <a:extLst>
              <a:ext uri="{FF2B5EF4-FFF2-40B4-BE49-F238E27FC236}">
                <a16:creationId xmlns:a16="http://schemas.microsoft.com/office/drawing/2014/main" id="{7A658298-833E-4E50-8F27-4F133BECE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44" y="2874466"/>
            <a:ext cx="8435784" cy="3443193"/>
          </a:xfrm>
          <a:prstGeom prst="roundRect">
            <a:avLst>
              <a:gd name="adj" fmla="val 974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//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方法定义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public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boolean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searchName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(int start ,int end ,String name){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//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方法体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//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方法调用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String s="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开始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";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int e=3;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String name="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张三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";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boolean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flag=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对象名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.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searchName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(s ,e ,name);</a:t>
            </a: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E4BC5C1C-5433-4FCC-9AA1-96EAB86D3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4" y="4719472"/>
            <a:ext cx="4464050" cy="720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形参和实参数据类型不一致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！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AD0AF247-887C-423B-BB91-57F0CB0CE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180" y="5855266"/>
            <a:ext cx="215900" cy="3603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FA71855D-65CE-4668-8EB3-95E7030BB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56" y="4771444"/>
            <a:ext cx="972000" cy="3603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6717743C-9A94-49BA-9287-393BAFE32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395" y="3342778"/>
            <a:ext cx="1188000" cy="3603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8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三、成员函数</a:t>
            </a:r>
          </a:p>
        </p:txBody>
      </p:sp>
      <p:pic>
        <p:nvPicPr>
          <p:cNvPr id="15" name="Picture 8" descr="代码改错">
            <a:extLst>
              <a:ext uri="{FF2B5EF4-FFF2-40B4-BE49-F238E27FC236}">
                <a16:creationId xmlns:a16="http://schemas.microsoft.com/office/drawing/2014/main" id="{24148DF5-B667-4E27-9FB4-9214FA458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93" y="1987252"/>
            <a:ext cx="104298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2">
            <a:extLst>
              <a:ext uri="{FF2B5EF4-FFF2-40B4-BE49-F238E27FC236}">
                <a16:creationId xmlns:a16="http://schemas.microsoft.com/office/drawing/2014/main" id="{B423E7DE-8163-42EF-82C9-808CC8DA2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899246"/>
            <a:ext cx="8208838" cy="3443193"/>
          </a:xfrm>
          <a:prstGeom prst="roundRect">
            <a:avLst>
              <a:gd name="adj" fmla="val 974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//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方法定义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public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boolean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searchName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(int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start,int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end,String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name){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//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方法体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//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方法调用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int s=1;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int e=3;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boolean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flag= 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对象名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.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searchName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(s, e);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E9169715-DA3A-4357-B47B-41892A015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408" y="3395786"/>
            <a:ext cx="3924000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C288BAEC-3B69-4F73-8AFC-E8A2D651B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128" y="5925237"/>
            <a:ext cx="576000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E4BC5C1C-5433-4FCC-9AA1-96EAB86D3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528" y="4641049"/>
            <a:ext cx="4464050" cy="720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形参和实参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数量</a:t>
            </a: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不一致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70887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三、成员函数</a:t>
            </a:r>
          </a:p>
        </p:txBody>
      </p:sp>
      <p:pic>
        <p:nvPicPr>
          <p:cNvPr id="15" name="Picture 8" descr="代码改错">
            <a:extLst>
              <a:ext uri="{FF2B5EF4-FFF2-40B4-BE49-F238E27FC236}">
                <a16:creationId xmlns:a16="http://schemas.microsoft.com/office/drawing/2014/main" id="{24148DF5-B667-4E27-9FB4-9214FA458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93" y="1987252"/>
            <a:ext cx="104298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2">
            <a:extLst>
              <a:ext uri="{FF2B5EF4-FFF2-40B4-BE49-F238E27FC236}">
                <a16:creationId xmlns:a16="http://schemas.microsoft.com/office/drawing/2014/main" id="{590DACD5-9E05-4E2D-8F45-1867F9765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20" y="2908449"/>
            <a:ext cx="8236768" cy="3827443"/>
          </a:xfrm>
          <a:prstGeom prst="roundRect">
            <a:avLst>
              <a:gd name="adj" fmla="val 974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//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方法定义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public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boolean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searchName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(int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start,int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end,String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name){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		//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方法体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//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方法调用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int s=1;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int e=3;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String name="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张三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";</a:t>
            </a:r>
          </a:p>
          <a:p>
            <a:pPr eaLnBrk="1" fontAlgn="b" hangingPunct="1">
              <a:lnSpc>
                <a:spcPts val="24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对象名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.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searchName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s,e,name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);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921C37F1-A464-463E-A8C5-F544C880E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180" y="6275090"/>
            <a:ext cx="3579812" cy="3222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4134EFFA-62A7-4F30-A810-D975FE0E6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3389461"/>
            <a:ext cx="1008062" cy="3222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E4BC5C1C-5433-4FCC-9AA1-96EAB86D3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4880968"/>
            <a:ext cx="4464050" cy="720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调用方法后没有对返回值作任何处理！</a:t>
            </a:r>
          </a:p>
        </p:txBody>
      </p:sp>
    </p:spTree>
    <p:extLst>
      <p:ext uri="{BB962C8B-B14F-4D97-AF65-F5344CB8AC3E}">
        <p14:creationId xmlns:p14="http://schemas.microsoft.com/office/powerpoint/2010/main" val="3101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0" grpId="0" animBg="1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四、函数参数的传递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BC7CFED-725A-4210-8481-DFCE3A25FA8B}"/>
              </a:ext>
            </a:extLst>
          </p:cNvPr>
          <p:cNvSpPr txBox="1">
            <a:spLocks/>
          </p:cNvSpPr>
          <p:nvPr/>
        </p:nvSpPr>
        <p:spPr bwMode="auto">
          <a:xfrm>
            <a:off x="468312" y="1916832"/>
            <a:ext cx="84241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2" algn="l" eaLnBrk="1" hangingPunct="1">
              <a:lnSpc>
                <a:spcPct val="150000"/>
              </a:lnSpc>
            </a:pPr>
            <a:r>
              <a:rPr lang="zh-CN" altLang="en-US" sz="2400" noProof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当我们将实际参数传递到函数中去时，根据参数的类别，情况各不相同。</a:t>
            </a:r>
          </a:p>
          <a:p>
            <a:pPr marL="533400" indent="-1588" algn="l" eaLnBrk="1" hangingPunct="1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noProof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简单数据类型，采用值传递</a:t>
            </a:r>
          </a:p>
          <a:p>
            <a:pPr marL="533400" indent="-1588" algn="l" eaLnBrk="1" hangingPunct="1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2400" noProof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引用数据类型，采用引用传递</a:t>
            </a:r>
          </a:p>
          <a:p>
            <a:pPr marL="873125" algn="l" eaLnBrk="1" hangingPunct="1">
              <a:lnSpc>
                <a:spcPct val="150000"/>
              </a:lnSpc>
            </a:pPr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eaLnBrk="1" hangingPunct="1">
              <a:buFontTx/>
              <a:buNone/>
            </a:pP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80112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四、函数参数的传递</a:t>
            </a:r>
          </a:p>
        </p:txBody>
      </p:sp>
      <p:pic>
        <p:nvPicPr>
          <p:cNvPr id="14" name="Picture 4" descr="问题">
            <a:extLst>
              <a:ext uri="{FF2B5EF4-FFF2-40B4-BE49-F238E27FC236}">
                <a16:creationId xmlns:a16="http://schemas.microsoft.com/office/drawing/2014/main" id="{9F526E3D-E01C-4495-9E33-51B13A83A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5333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4">
            <a:extLst>
              <a:ext uri="{FF2B5EF4-FFF2-40B4-BE49-F238E27FC236}">
                <a16:creationId xmlns:a16="http://schemas.microsoft.com/office/drawing/2014/main" id="{D72A4E4C-7D7C-4BEA-95D0-8C7A75E4D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44517"/>
            <a:ext cx="7200800" cy="46764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编写学生成绩计算类，计算学生平均分 。</a:t>
            </a:r>
          </a:p>
        </p:txBody>
      </p:sp>
      <p:pic>
        <p:nvPicPr>
          <p:cNvPr id="18" name="Picture 9" descr="分析1">
            <a:extLst>
              <a:ext uri="{FF2B5EF4-FFF2-40B4-BE49-F238E27FC236}">
                <a16:creationId xmlns:a16="http://schemas.microsoft.com/office/drawing/2014/main" id="{CA71B630-DE0E-4C14-A9A2-5AFE8E605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89241"/>
            <a:ext cx="917575" cy="68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4">
            <a:extLst>
              <a:ext uri="{FF2B5EF4-FFF2-40B4-BE49-F238E27FC236}">
                <a16:creationId xmlns:a16="http://schemas.microsoft.com/office/drawing/2014/main" id="{D9E4BBC8-D42F-437F-9F5E-FB7FFBA45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389784"/>
            <a:ext cx="7200800" cy="126219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定义学生类，添加属性：三门课的成绩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定义学生成绩计算类，添加方法，传递对象参数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定义测试类</a:t>
            </a:r>
          </a:p>
        </p:txBody>
      </p:sp>
      <p:pic>
        <p:nvPicPr>
          <p:cNvPr id="15" name="Picture 10">
            <a:extLst>
              <a:ext uri="{FF2B5EF4-FFF2-40B4-BE49-F238E27FC236}">
                <a16:creationId xmlns:a16="http://schemas.microsoft.com/office/drawing/2014/main" id="{23DCB371-19BD-4846-861A-6160F06E3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85713"/>
            <a:ext cx="4369565" cy="167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984A7BE-87E2-46DB-A25D-33623A03701A}"/>
              </a:ext>
            </a:extLst>
          </p:cNvPr>
          <p:cNvSpPr txBox="1"/>
          <p:nvPr/>
        </p:nvSpPr>
        <p:spPr>
          <a:xfrm>
            <a:off x="971600" y="1937981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对象类型的参数</a:t>
            </a:r>
          </a:p>
        </p:txBody>
      </p:sp>
    </p:spTree>
    <p:extLst>
      <p:ext uri="{BB962C8B-B14F-4D97-AF65-F5344CB8AC3E}">
        <p14:creationId xmlns:p14="http://schemas.microsoft.com/office/powerpoint/2010/main" val="362871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四、函数参数的传递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84A7BE-87E2-46DB-A25D-33623A03701A}"/>
              </a:ext>
            </a:extLst>
          </p:cNvPr>
          <p:cNvSpPr txBox="1"/>
          <p:nvPr/>
        </p:nvSpPr>
        <p:spPr>
          <a:xfrm>
            <a:off x="971600" y="1937981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对象类型的参数</a:t>
            </a:r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id="{7AA02F8D-F34C-423A-9387-1609EDCA9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085" y="2509634"/>
            <a:ext cx="3694905" cy="1846418"/>
          </a:xfrm>
          <a:prstGeom prst="roundRect">
            <a:avLst>
              <a:gd name="adj" fmla="val 836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public class Students {</a:t>
            </a:r>
          </a:p>
          <a:p>
            <a:pPr eaLnBrk="1" hangingPunct="1"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//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定义三门课成绩属性</a:t>
            </a:r>
            <a:endParaRPr lang="en-US" altLang="en-US" sz="1600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eaLnBrk="1" hangingPunct="1"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float </a:t>
            </a:r>
            <a:r>
              <a:rPr lang="en-US" altLang="en-US" sz="1600" b="1" dirty="0">
                <a:solidFill>
                  <a:srgbClr val="0000FF"/>
                </a:solidFill>
                <a:latin typeface="Source Code Pro"/>
                <a:ea typeface="+mn-ea"/>
              </a:rPr>
              <a:t>java 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= 0;</a:t>
            </a:r>
          </a:p>
          <a:p>
            <a:pPr eaLnBrk="1" hangingPunct="1"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float </a:t>
            </a:r>
            <a:r>
              <a:rPr lang="en-US" altLang="en-US" sz="1600" b="1" dirty="0">
                <a:solidFill>
                  <a:srgbClr val="0000FF"/>
                </a:solidFill>
                <a:latin typeface="Source Code Pro"/>
                <a:ea typeface="+mn-ea"/>
              </a:rPr>
              <a:t>database 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= 0;</a:t>
            </a:r>
          </a:p>
          <a:p>
            <a:pPr eaLnBrk="1" hangingPunct="1"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float </a:t>
            </a:r>
            <a:r>
              <a:rPr lang="en-US" altLang="en-US" sz="1600" b="1" dirty="0">
                <a:solidFill>
                  <a:srgbClr val="0000FF"/>
                </a:solidFill>
                <a:latin typeface="Source Code Pro"/>
                <a:ea typeface="+mn-ea"/>
              </a:rPr>
              <a:t>html 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= 0;</a:t>
            </a:r>
          </a:p>
          <a:p>
            <a:pPr eaLnBrk="1" hangingPunct="1"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C53D332F-C363-4DFF-B8F7-C1B02313D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98" y="4553922"/>
            <a:ext cx="1728787" cy="374571"/>
          </a:xfrm>
          <a:prstGeom prst="wedgeRoundRectCallout">
            <a:avLst>
              <a:gd name="adj1" fmla="val 74916"/>
              <a:gd name="adj2" fmla="val -17508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三门课成绩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21BEB1B7-0808-475B-B542-7C64D97CD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955" y="3189378"/>
            <a:ext cx="1602126" cy="828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2" name="AutoShape 5">
            <a:extLst>
              <a:ext uri="{FF2B5EF4-FFF2-40B4-BE49-F238E27FC236}">
                <a16:creationId xmlns:a16="http://schemas.microsoft.com/office/drawing/2014/main" id="{D5D1F75B-F8DF-4B79-9DA2-E6E06714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636" y="2948402"/>
            <a:ext cx="6370835" cy="2652731"/>
          </a:xfrm>
          <a:prstGeom prst="roundRect">
            <a:avLst>
              <a:gd name="adj" fmla="val 836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public class Score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//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计算平均分，对象作为参数</a:t>
            </a:r>
            <a:endParaRPr lang="en-US" altLang="en-US" sz="1600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public float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getAvg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(</a:t>
            </a:r>
            <a:r>
              <a:rPr lang="en-US" altLang="en-US" sz="1600" b="1" dirty="0">
                <a:solidFill>
                  <a:srgbClr val="0000FF"/>
                </a:solidFill>
                <a:latin typeface="Source Code Pro"/>
                <a:ea typeface="+mn-ea"/>
              </a:rPr>
              <a:t>Students </a:t>
            </a:r>
            <a:r>
              <a:rPr lang="en-US" altLang="en-US" sz="1600" b="1" dirty="0" err="1">
                <a:solidFill>
                  <a:srgbClr val="0000FF"/>
                </a:solidFill>
                <a:latin typeface="Source Code Pro"/>
                <a:ea typeface="+mn-ea"/>
              </a:rPr>
              <a:t>stu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float avg=0;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avg=(stu.java +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stu.database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 +stu.html )/3;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</a:t>
            </a:r>
            <a:r>
              <a:rPr lang="en-US" altLang="en-US" sz="1600" b="1" dirty="0">
                <a:solidFill>
                  <a:srgbClr val="0000FF"/>
                </a:solidFill>
                <a:latin typeface="Source Code Pro"/>
                <a:ea typeface="+mn-ea"/>
              </a:rPr>
              <a:t>return avg;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}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</p:txBody>
      </p:sp>
      <p:pic>
        <p:nvPicPr>
          <p:cNvPr id="23" name="Picture 7" descr="示例">
            <a:extLst>
              <a:ext uri="{FF2B5EF4-FFF2-40B4-BE49-F238E27FC236}">
                <a16:creationId xmlns:a16="http://schemas.microsoft.com/office/drawing/2014/main" id="{6D059537-0573-4122-811F-88C6784C9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17" y="2450976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AutoShape 13">
            <a:extLst>
              <a:ext uri="{FF2B5EF4-FFF2-40B4-BE49-F238E27FC236}">
                <a16:creationId xmlns:a16="http://schemas.microsoft.com/office/drawing/2014/main" id="{47524941-5920-4F2E-9BAD-2C24CE66E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5" y="5103135"/>
            <a:ext cx="1368425" cy="374571"/>
          </a:xfrm>
          <a:prstGeom prst="wedgeRoundRectCallout">
            <a:avLst>
              <a:gd name="adj1" fmla="val -44065"/>
              <a:gd name="adj2" fmla="val -10496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返回结果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C6A1B2FC-A7E9-483F-AB65-8DBBF9FA5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097" y="4593855"/>
            <a:ext cx="1368425" cy="2873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318AB2A-1310-4F5E-B729-27BF23771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92" y="3629946"/>
            <a:ext cx="1512000" cy="3524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8" name="AutoShape 16">
            <a:extLst>
              <a:ext uri="{FF2B5EF4-FFF2-40B4-BE49-F238E27FC236}">
                <a16:creationId xmlns:a16="http://schemas.microsoft.com/office/drawing/2014/main" id="{3145D91A-7EC3-472E-AEF0-2F6703FB6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289" y="2982421"/>
            <a:ext cx="1944687" cy="374571"/>
          </a:xfrm>
          <a:prstGeom prst="wedgeRoundRectCallout">
            <a:avLst>
              <a:gd name="adj1" fmla="val -43060"/>
              <a:gd name="adj2" fmla="val 11247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对象类型的参数</a:t>
            </a:r>
          </a:p>
        </p:txBody>
      </p:sp>
      <p:sp>
        <p:nvSpPr>
          <p:cNvPr id="29" name="AutoShape 17">
            <a:extLst>
              <a:ext uri="{FF2B5EF4-FFF2-40B4-BE49-F238E27FC236}">
                <a16:creationId xmlns:a16="http://schemas.microsoft.com/office/drawing/2014/main" id="{64C6D35F-96D2-4637-A423-F531F2CFE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2948402"/>
            <a:ext cx="6012000" cy="3888000"/>
          </a:xfrm>
          <a:prstGeom prst="roundRect">
            <a:avLst>
              <a:gd name="adj" fmla="val 836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public class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TestScore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public static void main(String[]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args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)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Students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stu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=new Students();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Score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sc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=new Score();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float avg=0;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stu.java=80;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stu.database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=95;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stu.html=77;		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avg=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sc.getAvg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(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stu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System.out.println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("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该生平均分为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："+avg);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}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C036398D-1470-4DFD-B30C-DB62A6A7B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6792" y="5551598"/>
            <a:ext cx="2303463" cy="287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1" name="AutoShape 19">
            <a:extLst>
              <a:ext uri="{FF2B5EF4-FFF2-40B4-BE49-F238E27FC236}">
                <a16:creationId xmlns:a16="http://schemas.microsoft.com/office/drawing/2014/main" id="{DEFDF5A9-F1EC-44A7-B6BC-53F5DEB29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267" y="4615562"/>
            <a:ext cx="1700560" cy="646986"/>
          </a:xfrm>
          <a:prstGeom prst="wedgeRoundRectCallout">
            <a:avLst>
              <a:gd name="adj1" fmla="val -49769"/>
              <a:gd name="adj2" fmla="val 8921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/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调用方法，传递参数，返回结果</a:t>
            </a:r>
          </a:p>
        </p:txBody>
      </p:sp>
    </p:spTree>
    <p:extLst>
      <p:ext uri="{BB962C8B-B14F-4D97-AF65-F5344CB8AC3E}">
        <p14:creationId xmlns:p14="http://schemas.microsoft.com/office/powerpoint/2010/main" val="324292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115">
            <a:extLst>
              <a:ext uri="{FF2B5EF4-FFF2-40B4-BE49-F238E27FC236}">
                <a16:creationId xmlns:a16="http://schemas.microsoft.com/office/drawing/2014/main" id="{DB01F7D2-AEDD-47D8-A824-E7A336D2B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23764"/>
            <a:ext cx="74898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内存分配图 </a:t>
            </a:r>
          </a:p>
        </p:txBody>
      </p:sp>
      <p:sp>
        <p:nvSpPr>
          <p:cNvPr id="68" name="AutoShape 41">
            <a:extLst>
              <a:ext uri="{FF2B5EF4-FFF2-40B4-BE49-F238E27FC236}">
                <a16:creationId xmlns:a16="http://schemas.microsoft.com/office/drawing/2014/main" id="{AA8F2F54-5121-40FC-AEB9-4E4B5937B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1584151"/>
            <a:ext cx="6767513" cy="3936982"/>
          </a:xfrm>
          <a:prstGeom prst="roundRect">
            <a:avLst>
              <a:gd name="adj" fmla="val 836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>
            <a:lvl1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public class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TestScore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   public static void main(String[]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args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)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  Students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stu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=new Students();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  Score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sc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=new Score();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  float avg=0;	</a:t>
            </a:r>
            <a:endParaRPr lang="en-US" altLang="zh-CN" sz="1600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	  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stu.java=80;	</a:t>
            </a:r>
            <a:endParaRPr lang="en-US" altLang="zh-CN" sz="1600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	 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stu.database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=95;</a:t>
            </a:r>
            <a:endParaRPr lang="en-US" altLang="zh-CN" sz="1600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	  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stu.html=77;		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  avg=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sc.getAvg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(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stu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 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System.out.println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("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该学生的平均分为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："+avg);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   }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</p:txBody>
      </p:sp>
      <p:sp>
        <p:nvSpPr>
          <p:cNvPr id="70" name="Oval 43">
            <a:extLst>
              <a:ext uri="{FF2B5EF4-FFF2-40B4-BE49-F238E27FC236}">
                <a16:creationId xmlns:a16="http://schemas.microsoft.com/office/drawing/2014/main" id="{470DF8DD-0783-41C5-99EA-92AC51473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4919868"/>
            <a:ext cx="2592387" cy="180581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1" name="Oval 44">
            <a:extLst>
              <a:ext uri="{FF2B5EF4-FFF2-40B4-BE49-F238E27FC236}">
                <a16:creationId xmlns:a16="http://schemas.microsoft.com/office/drawing/2014/main" id="{45AB7E28-9033-4470-9671-4F6698C6D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4581128"/>
            <a:ext cx="3527425" cy="217474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2" name="Rectangle 45">
            <a:extLst>
              <a:ext uri="{FF2B5EF4-FFF2-40B4-BE49-F238E27FC236}">
                <a16:creationId xmlns:a16="http://schemas.microsoft.com/office/drawing/2014/main" id="{043C9052-440B-4CAE-BD96-411CC0429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347" y="4827341"/>
            <a:ext cx="1152525" cy="3587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  <a:ea typeface="宋体" panose="02010600030101010101" pitchFamily="2" charset="-122"/>
              </a:rPr>
              <a:t>main:stu</a:t>
            </a:r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356FF46E-C4EE-4114-A5A5-8ACE8F5F5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968" y="4827059"/>
            <a:ext cx="936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  <a:t>0x2a486c</a:t>
            </a:r>
          </a:p>
        </p:txBody>
      </p:sp>
      <p:sp>
        <p:nvSpPr>
          <p:cNvPr id="74" name="Line 47">
            <a:extLst>
              <a:ext uri="{FF2B5EF4-FFF2-40B4-BE49-F238E27FC236}">
                <a16:creationId xmlns:a16="http://schemas.microsoft.com/office/drawing/2014/main" id="{C65551C0-32F9-4E6E-B0DB-69F173DB8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968" y="4984955"/>
            <a:ext cx="2112070" cy="415546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48">
            <a:extLst>
              <a:ext uri="{FF2B5EF4-FFF2-40B4-BE49-F238E27FC236}">
                <a16:creationId xmlns:a16="http://schemas.microsoft.com/office/drawing/2014/main" id="{8B5D15AB-8A77-4AFC-A395-4E5DC924A7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3968" y="5544964"/>
            <a:ext cx="2040632" cy="342688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Rectangle 49">
            <a:extLst>
              <a:ext uri="{FF2B5EF4-FFF2-40B4-BE49-F238E27FC236}">
                <a16:creationId xmlns:a16="http://schemas.microsoft.com/office/drawing/2014/main" id="{56A23126-4182-4B6C-A0C9-80C796FCC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91" y="2372739"/>
            <a:ext cx="3204000" cy="2174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7" name="Rectangle 50">
            <a:extLst>
              <a:ext uri="{FF2B5EF4-FFF2-40B4-BE49-F238E27FC236}">
                <a16:creationId xmlns:a16="http://schemas.microsoft.com/office/drawing/2014/main" id="{FE3B5E75-596F-40D9-8A65-E0FFAE6DC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91" y="2696389"/>
            <a:ext cx="3204000" cy="2174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9" name="AutoShape 42">
            <a:extLst>
              <a:ext uri="{FF2B5EF4-FFF2-40B4-BE49-F238E27FC236}">
                <a16:creationId xmlns:a16="http://schemas.microsoft.com/office/drawing/2014/main" id="{F6CB5048-FBEB-495B-918D-7E85D0C01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1605970"/>
            <a:ext cx="4720215" cy="2972634"/>
          </a:xfrm>
          <a:prstGeom prst="roundRect">
            <a:avLst>
              <a:gd name="adj" fmla="val 836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public class Score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	//</a:t>
            </a:r>
            <a:r>
              <a:rPr lang="en-US" altLang="en-US" sz="1500" dirty="0" err="1">
                <a:solidFill>
                  <a:srgbClr val="080577"/>
                </a:solidFill>
                <a:latin typeface="Source Code Pro"/>
                <a:ea typeface="+mn-ea"/>
              </a:rPr>
              <a:t>计算平均分，对象作为参数</a:t>
            </a:r>
            <a:endParaRPr lang="en-US" altLang="en-US" sz="1500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	public float </a:t>
            </a:r>
            <a:r>
              <a:rPr lang="en-US" altLang="en-US" sz="1500" dirty="0" err="1">
                <a:solidFill>
                  <a:srgbClr val="080577"/>
                </a:solidFill>
                <a:latin typeface="Source Code Pro"/>
                <a:ea typeface="+mn-ea"/>
              </a:rPr>
              <a:t>getAvg</a:t>
            </a: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(Students </a:t>
            </a:r>
            <a:r>
              <a:rPr lang="en-US" altLang="en-US" sz="1500" dirty="0" err="1">
                <a:solidFill>
                  <a:srgbClr val="080577"/>
                </a:solidFill>
                <a:latin typeface="Source Code Pro"/>
                <a:ea typeface="+mn-ea"/>
              </a:rPr>
              <a:t>stu</a:t>
            </a: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){	   float avg=0;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	   avg=(stu.java +</a:t>
            </a:r>
            <a:r>
              <a:rPr lang="en-US" altLang="en-US" sz="1500" dirty="0" err="1">
                <a:solidFill>
                  <a:srgbClr val="080577"/>
                </a:solidFill>
                <a:latin typeface="Source Code Pro"/>
                <a:ea typeface="+mn-ea"/>
              </a:rPr>
              <a:t>stu.database</a:t>
            </a: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 </a:t>
            </a:r>
            <a:endParaRPr lang="en-US" altLang="zh-CN" sz="1500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+mn-ea"/>
              </a:rPr>
              <a:t>					</a:t>
            </a: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+stu.html )/3;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	   return avg;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	}</a:t>
            </a:r>
          </a:p>
          <a:p>
            <a:pPr eaLnBrk="1" hangingPunct="1">
              <a:lnSpc>
                <a:spcPts val="2400"/>
              </a:lnSpc>
            </a:pPr>
            <a:r>
              <a:rPr lang="en-US" altLang="en-US" sz="1500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</p:txBody>
      </p:sp>
      <p:sp>
        <p:nvSpPr>
          <p:cNvPr id="78" name="Rectangle 51">
            <a:extLst>
              <a:ext uri="{FF2B5EF4-FFF2-40B4-BE49-F238E27FC236}">
                <a16:creationId xmlns:a16="http://schemas.microsoft.com/office/drawing/2014/main" id="{076F4775-2237-4EF1-8537-910C9F972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91" y="2995301"/>
            <a:ext cx="3204000" cy="2174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79" name="Rectangle 52">
            <a:extLst>
              <a:ext uri="{FF2B5EF4-FFF2-40B4-BE49-F238E27FC236}">
                <a16:creationId xmlns:a16="http://schemas.microsoft.com/office/drawing/2014/main" id="{1131B99A-7EE8-4264-8FBC-73C836A6B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91" y="3294686"/>
            <a:ext cx="3204000" cy="828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0" name="Rectangle 53">
            <a:extLst>
              <a:ext uri="{FF2B5EF4-FFF2-40B4-BE49-F238E27FC236}">
                <a16:creationId xmlns:a16="http://schemas.microsoft.com/office/drawing/2014/main" id="{66FAC97F-F4F6-473B-9357-1D11B718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91" y="4222183"/>
            <a:ext cx="3204000" cy="2174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1" name="Rectangle 54">
            <a:extLst>
              <a:ext uri="{FF2B5EF4-FFF2-40B4-BE49-F238E27FC236}">
                <a16:creationId xmlns:a16="http://schemas.microsoft.com/office/drawing/2014/main" id="{41AF20DF-F1DB-48BA-8667-B6DB94530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91" y="4506742"/>
            <a:ext cx="5256000" cy="252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2" name="Rectangle 55">
            <a:extLst>
              <a:ext uri="{FF2B5EF4-FFF2-40B4-BE49-F238E27FC236}">
                <a16:creationId xmlns:a16="http://schemas.microsoft.com/office/drawing/2014/main" id="{C7571C58-F9CB-44B4-BC9E-C25579EEA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2386730"/>
            <a:ext cx="3816000" cy="215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7A35D0CF-5393-41A4-BEC7-4B9A6B108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328" y="2675545"/>
            <a:ext cx="3311525" cy="252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4" name="Rectangle 57">
            <a:extLst>
              <a:ext uri="{FF2B5EF4-FFF2-40B4-BE49-F238E27FC236}">
                <a16:creationId xmlns:a16="http://schemas.microsoft.com/office/drawing/2014/main" id="{8C12FF9A-FA94-411D-9793-58DC6892C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328" y="2997200"/>
            <a:ext cx="3311525" cy="540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85" name="Rectangle 58">
            <a:extLst>
              <a:ext uri="{FF2B5EF4-FFF2-40B4-BE49-F238E27FC236}">
                <a16:creationId xmlns:a16="http://schemas.microsoft.com/office/drawing/2014/main" id="{0E774F6A-9684-4560-88FA-3BE3B4F1F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328" y="3610423"/>
            <a:ext cx="3311525" cy="215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aphicFrame>
        <p:nvGraphicFramePr>
          <p:cNvPr id="86" name="Group 59">
            <a:extLst>
              <a:ext uri="{FF2B5EF4-FFF2-40B4-BE49-F238E27FC236}">
                <a16:creationId xmlns:a16="http://schemas.microsoft.com/office/drawing/2014/main" id="{B9E7CB49-7F42-4015-B662-E07D7BA21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77374"/>
              </p:ext>
            </p:extLst>
          </p:nvPr>
        </p:nvGraphicFramePr>
        <p:xfrm>
          <a:off x="6515248" y="5113164"/>
          <a:ext cx="1081088" cy="1023939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0.0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0.0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0.0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" name="Rectangle 69">
            <a:extLst>
              <a:ext uri="{FF2B5EF4-FFF2-40B4-BE49-F238E27FC236}">
                <a16:creationId xmlns:a16="http://schemas.microsoft.com/office/drawing/2014/main" id="{EE8C8DE8-E79C-4097-9659-1363CF7E6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968" y="5259067"/>
            <a:ext cx="936000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8" name="Rectangle 70">
            <a:extLst>
              <a:ext uri="{FF2B5EF4-FFF2-40B4-BE49-F238E27FC236}">
                <a16:creationId xmlns:a16="http://schemas.microsoft.com/office/drawing/2014/main" id="{8E807686-3EE5-4FA7-8E4C-D8FDE6F88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480" y="5259389"/>
            <a:ext cx="1295400" cy="3587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  <a:ea typeface="宋体" panose="02010600030101010101" pitchFamily="2" charset="-122"/>
              </a:rPr>
              <a:t>main:avg</a:t>
            </a:r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9" name="Group 71">
            <a:extLst>
              <a:ext uri="{FF2B5EF4-FFF2-40B4-BE49-F238E27FC236}">
                <a16:creationId xmlns:a16="http://schemas.microsoft.com/office/drawing/2014/main" id="{402E559E-C602-48CE-AB5F-C44AFD222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18522"/>
              </p:ext>
            </p:extLst>
          </p:nvPr>
        </p:nvGraphicFramePr>
        <p:xfrm>
          <a:off x="6516216" y="5113164"/>
          <a:ext cx="1081088" cy="1366839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80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95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77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" name="Rectangle 81">
            <a:extLst>
              <a:ext uri="{FF2B5EF4-FFF2-40B4-BE49-F238E27FC236}">
                <a16:creationId xmlns:a16="http://schemas.microsoft.com/office/drawing/2014/main" id="{2F44F473-B3A9-44FA-AC7C-DE92A1A57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968" y="5259067"/>
            <a:ext cx="936000" cy="360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dirty="0">
                <a:ea typeface="宋体" panose="02010600030101010101" pitchFamily="2" charset="-122"/>
              </a:rPr>
              <a:t>84.0</a:t>
            </a:r>
          </a:p>
        </p:txBody>
      </p:sp>
      <p:sp>
        <p:nvSpPr>
          <p:cNvPr id="91" name="AutoShape 82">
            <a:extLst>
              <a:ext uri="{FF2B5EF4-FFF2-40B4-BE49-F238E27FC236}">
                <a16:creationId xmlns:a16="http://schemas.microsoft.com/office/drawing/2014/main" id="{5199A21A-8076-4E34-A333-83BF039544F9}"/>
              </a:ext>
            </a:extLst>
          </p:cNvPr>
          <p:cNvSpPr>
            <a:spLocks noChangeArrowheads="1"/>
          </p:cNvSpPr>
          <p:nvPr/>
        </p:nvSpPr>
        <p:spPr bwMode="auto">
          <a:xfrm rot="156897">
            <a:off x="4312436" y="4858443"/>
            <a:ext cx="693163" cy="1263733"/>
          </a:xfrm>
          <a:prstGeom prst="curvedLeftArrow">
            <a:avLst>
              <a:gd name="adj1" fmla="val 28261"/>
              <a:gd name="adj2" fmla="val 66642"/>
              <a:gd name="adj3" fmla="val 33329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2" name="AutoShape 83">
            <a:extLst>
              <a:ext uri="{FF2B5EF4-FFF2-40B4-BE49-F238E27FC236}">
                <a16:creationId xmlns:a16="http://schemas.microsoft.com/office/drawing/2014/main" id="{D120FE48-C857-43F4-88E3-BD3CE4DD61F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83969" y="5187381"/>
            <a:ext cx="533400" cy="1236663"/>
          </a:xfrm>
          <a:prstGeom prst="curvedLeftArrow">
            <a:avLst>
              <a:gd name="adj1" fmla="val 46369"/>
              <a:gd name="adj2" fmla="val 92738"/>
              <a:gd name="adj3" fmla="val 33329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93" name="Rectangle 84">
            <a:extLst>
              <a:ext uri="{FF2B5EF4-FFF2-40B4-BE49-F238E27FC236}">
                <a16:creationId xmlns:a16="http://schemas.microsoft.com/office/drawing/2014/main" id="{7C172D40-4259-46C2-9A15-52ED7035A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339" y="5687047"/>
            <a:ext cx="1152525" cy="3587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  <a:ea typeface="宋体" panose="02010600030101010101" pitchFamily="2" charset="-122"/>
              </a:rPr>
              <a:t>getAvg:stu</a:t>
            </a:r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4" name="Rectangle 85">
            <a:extLst>
              <a:ext uri="{FF2B5EF4-FFF2-40B4-BE49-F238E27FC236}">
                <a16:creationId xmlns:a16="http://schemas.microsoft.com/office/drawing/2014/main" id="{9D74BD3C-4937-42D9-AAE1-F93D1C1B5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968" y="5691115"/>
            <a:ext cx="936000" cy="36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t>0x2a486c</a:t>
            </a:r>
          </a:p>
        </p:txBody>
      </p:sp>
      <p:sp>
        <p:nvSpPr>
          <p:cNvPr id="95" name="Rectangle 86">
            <a:extLst>
              <a:ext uri="{FF2B5EF4-FFF2-40B4-BE49-F238E27FC236}">
                <a16:creationId xmlns:a16="http://schemas.microsoft.com/office/drawing/2014/main" id="{E3B21E87-4578-4E4E-A69E-DC0F95542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968" y="6123163"/>
            <a:ext cx="936000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6" name="Rectangle 87">
            <a:extLst>
              <a:ext uri="{FF2B5EF4-FFF2-40B4-BE49-F238E27FC236}">
                <a16:creationId xmlns:a16="http://schemas.microsoft.com/office/drawing/2014/main" id="{D1A6A110-714C-4DF3-AF9B-D384FC81D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472" y="6122220"/>
            <a:ext cx="1295400" cy="358775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  <a:ea typeface="宋体" panose="02010600030101010101" pitchFamily="2" charset="-122"/>
              </a:rPr>
              <a:t>getAvg:avg</a:t>
            </a:r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7" name="Rectangle 88">
            <a:extLst>
              <a:ext uri="{FF2B5EF4-FFF2-40B4-BE49-F238E27FC236}">
                <a16:creationId xmlns:a16="http://schemas.microsoft.com/office/drawing/2014/main" id="{3EEF2F38-9B43-408C-9811-E02F29507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968" y="6123163"/>
            <a:ext cx="936000" cy="3603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>
                <a:ea typeface="宋体" panose="02010600030101010101" pitchFamily="2" charset="-122"/>
              </a:rPr>
              <a:t>84.0</a:t>
            </a:r>
          </a:p>
        </p:txBody>
      </p:sp>
      <p:sp>
        <p:nvSpPr>
          <p:cNvPr id="98" name="AutoShape 89">
            <a:extLst>
              <a:ext uri="{FF2B5EF4-FFF2-40B4-BE49-F238E27FC236}">
                <a16:creationId xmlns:a16="http://schemas.microsoft.com/office/drawing/2014/main" id="{7744030E-982B-4375-A72F-5F49F4258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393" y="3376579"/>
            <a:ext cx="1944687" cy="408623"/>
          </a:xfrm>
          <a:prstGeom prst="wedgeRoundRectCallout">
            <a:avLst>
              <a:gd name="adj1" fmla="val -42407"/>
              <a:gd name="adj2" fmla="val 1055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省略内存分配</a:t>
            </a:r>
          </a:p>
        </p:txBody>
      </p:sp>
      <p:sp>
        <p:nvSpPr>
          <p:cNvPr id="99" name="Line 90">
            <a:extLst>
              <a:ext uri="{FF2B5EF4-FFF2-40B4-BE49-F238E27FC236}">
                <a16:creationId xmlns:a16="http://schemas.microsoft.com/office/drawing/2014/main" id="{CDF8F1BD-067C-40A6-958E-268781566B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2625" y="2626461"/>
            <a:ext cx="4373711" cy="1639611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85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4" dur="500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5" dur="500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500"/>
                            </p:stCondLst>
                            <p:childTnLst>
                              <p:par>
                                <p:cTn id="1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500"/>
                            </p:stCondLst>
                            <p:childTnLst>
                              <p:par>
                                <p:cTn id="19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0" dur="50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3000"/>
                            </p:stCondLst>
                            <p:childTnLst>
                              <p:par>
                                <p:cTn id="2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3500"/>
                            </p:stCondLst>
                            <p:childTnLst>
                              <p:par>
                                <p:cTn id="206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000"/>
                            </p:stCondLst>
                            <p:childTnLst>
                              <p:par>
                                <p:cTn id="210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4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7" dur="500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0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3" dur="500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2" dur="500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4500"/>
                            </p:stCondLst>
                            <p:childTnLst>
                              <p:par>
                                <p:cTn id="235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00"/>
                            </p:stCondLst>
                            <p:childTnLst>
                              <p:par>
                                <p:cTn id="24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 tmFilter="0, 0; .2, .5; .8, .5; 1, 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0" dur="250" autoRev="1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1500"/>
                            </p:stCondLst>
                            <p:childTnLst>
                              <p:par>
                                <p:cTn id="2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 tmFilter="0, 0; .2, .5; .8, .5; 1, 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4" dur="250" autoRev="1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1" grpId="0" animBg="1"/>
      <p:bldP spid="72" grpId="0"/>
      <p:bldP spid="73" grpId="0" build="allAtOnce" animBg="1"/>
      <p:bldP spid="76" grpId="0" animBg="1"/>
      <p:bldP spid="76" grpId="1" animBg="1"/>
      <p:bldP spid="77" grpId="0" animBg="1"/>
      <p:bldP spid="77" grpId="1" animBg="1"/>
      <p:bldP spid="69" grpId="0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7" grpId="0" build="allAtOnce" animBg="1"/>
      <p:bldP spid="88" grpId="0"/>
      <p:bldP spid="90" grpId="0" build="allAtOnce" animBg="1"/>
      <p:bldP spid="90" grpId="1" build="allAtOnce" animBg="1"/>
      <p:bldP spid="91" grpId="0" animBg="1"/>
      <p:bldP spid="91" grpId="1" animBg="1"/>
      <p:bldP spid="92" grpId="0" animBg="1"/>
      <p:bldP spid="92" grpId="1" animBg="1"/>
      <p:bldP spid="93" grpId="0"/>
      <p:bldP spid="93" grpId="1"/>
      <p:bldP spid="94" grpId="0" build="allAtOnce" animBg="1"/>
      <p:bldP spid="94" grpId="1" build="allAtOnce" animBg="1"/>
      <p:bldP spid="95" grpId="0" build="allAtOnce" animBg="1"/>
      <p:bldP spid="95" grpId="1" build="allAtOnce" animBg="1"/>
      <p:bldP spid="96" grpId="0"/>
      <p:bldP spid="96" grpId="1"/>
      <p:bldP spid="97" grpId="0" build="allAtOnce" animBg="1"/>
      <p:bldP spid="97" grpId="1" build="allAtOnce" animBg="1"/>
      <p:bldP spid="98" grpId="0" animBg="1"/>
      <p:bldP spid="9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F271A382-2445-47A0-BB39-71EEDA815556}"/>
              </a:ext>
            </a:extLst>
          </p:cNvPr>
          <p:cNvSpPr/>
          <p:nvPr/>
        </p:nvSpPr>
        <p:spPr>
          <a:xfrm>
            <a:off x="5364088" y="2694111"/>
            <a:ext cx="2322222" cy="2088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EE829E-06EF-4FC9-8957-13A28270C20D}"/>
              </a:ext>
            </a:extLst>
          </p:cNvPr>
          <p:cNvSpPr/>
          <p:nvPr/>
        </p:nvSpPr>
        <p:spPr>
          <a:xfrm>
            <a:off x="1115616" y="2694111"/>
            <a:ext cx="2322222" cy="2088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59650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面向对象方法的基本特征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1520" y="1767823"/>
            <a:ext cx="86409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利用面向对象思想解决问题</a:t>
            </a:r>
          </a:p>
        </p:txBody>
      </p: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一、面向对象思想的由来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FA9CC4-AF30-4EBF-8999-51ACBA73D470}"/>
              </a:ext>
            </a:extLst>
          </p:cNvPr>
          <p:cNvSpPr txBox="1"/>
          <p:nvPr/>
        </p:nvSpPr>
        <p:spPr>
          <a:xfrm>
            <a:off x="1277599" y="2694111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现实问题空间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B97C1F5-CD40-4672-BFF0-15E1E65CB9F0}"/>
              </a:ext>
            </a:extLst>
          </p:cNvPr>
          <p:cNvSpPr txBox="1"/>
          <p:nvPr/>
        </p:nvSpPr>
        <p:spPr>
          <a:xfrm>
            <a:off x="5364088" y="2694111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面向对象解空间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0BB9510-2480-4722-B411-8782B36FF3E5}"/>
              </a:ext>
            </a:extLst>
          </p:cNvPr>
          <p:cNvSpPr txBox="1"/>
          <p:nvPr/>
        </p:nvSpPr>
        <p:spPr>
          <a:xfrm>
            <a:off x="1277599" y="343045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物质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09CA891-19FF-4B5C-9BE6-1FC6B279C6B6}"/>
              </a:ext>
            </a:extLst>
          </p:cNvPr>
          <p:cNvSpPr txBox="1"/>
          <p:nvPr/>
        </p:nvSpPr>
        <p:spPr>
          <a:xfrm>
            <a:off x="1277599" y="4166789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意识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C1CA502-D6DD-49E9-8978-09A4CC4D5205}"/>
              </a:ext>
            </a:extLst>
          </p:cNvPr>
          <p:cNvSpPr txBox="1"/>
          <p:nvPr/>
        </p:nvSpPr>
        <p:spPr>
          <a:xfrm>
            <a:off x="5508104" y="342900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对象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（客观存在）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7BE6840-D0C6-44E8-B93B-5649BF7ED9BB}"/>
              </a:ext>
            </a:extLst>
          </p:cNvPr>
          <p:cNvSpPr txBox="1"/>
          <p:nvPr/>
        </p:nvSpPr>
        <p:spPr>
          <a:xfrm>
            <a:off x="5508982" y="4166788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（抽象概念）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9245ABC-6B19-4829-BB61-B4DA58E91550}"/>
              </a:ext>
            </a:extLst>
          </p:cNvPr>
          <p:cNvCxnSpPr>
            <a:cxnSpLocks/>
          </p:cNvCxnSpPr>
          <p:nvPr/>
        </p:nvCxnSpPr>
        <p:spPr>
          <a:xfrm>
            <a:off x="3492088" y="3695765"/>
            <a:ext cx="1872000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F0675A9-6E2E-462D-AAF8-6EB9AAADC0D5}"/>
              </a:ext>
            </a:extLst>
          </p:cNvPr>
          <p:cNvCxnSpPr>
            <a:cxnSpLocks/>
          </p:cNvCxnSpPr>
          <p:nvPr/>
        </p:nvCxnSpPr>
        <p:spPr>
          <a:xfrm>
            <a:off x="3492088" y="4432103"/>
            <a:ext cx="1872000" cy="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头: 下 3">
            <a:extLst>
              <a:ext uri="{FF2B5EF4-FFF2-40B4-BE49-F238E27FC236}">
                <a16:creationId xmlns:a16="http://schemas.microsoft.com/office/drawing/2014/main" id="{2FACCE5A-3243-4795-9BA8-D84A528A1F03}"/>
              </a:ext>
            </a:extLst>
          </p:cNvPr>
          <p:cNvSpPr/>
          <p:nvPr/>
        </p:nvSpPr>
        <p:spPr>
          <a:xfrm>
            <a:off x="4184939" y="2881428"/>
            <a:ext cx="360040" cy="20880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D94217-5C35-48C2-A512-875EFD514E74}"/>
              </a:ext>
            </a:extLst>
          </p:cNvPr>
          <p:cNvSpPr txBox="1"/>
          <p:nvPr/>
        </p:nvSpPr>
        <p:spPr>
          <a:xfrm>
            <a:off x="2474959" y="5085184"/>
            <a:ext cx="3780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lang="en-US" altLang="zh-CN" sz="2400" dirty="0">
                <a:solidFill>
                  <a:srgbClr val="0041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—— </a:t>
            </a:r>
            <a:r>
              <a:rPr lang="en-US" altLang="zh-CN" sz="24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400" dirty="0">
                <a:solidFill>
                  <a:srgbClr val="0041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bject - </a:t>
            </a:r>
            <a:r>
              <a:rPr lang="en-US" altLang="zh-CN" sz="24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400" dirty="0">
                <a:solidFill>
                  <a:srgbClr val="0041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riented</a:t>
            </a:r>
            <a:endParaRPr lang="zh-CN" altLang="en-US" sz="2400" dirty="0">
              <a:solidFill>
                <a:srgbClr val="0041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6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四、函数参数的传递</a:t>
            </a:r>
          </a:p>
        </p:txBody>
      </p:sp>
      <p:pic>
        <p:nvPicPr>
          <p:cNvPr id="14" name="Picture 4" descr="问题">
            <a:extLst>
              <a:ext uri="{FF2B5EF4-FFF2-40B4-BE49-F238E27FC236}">
                <a16:creationId xmlns:a16="http://schemas.microsoft.com/office/drawing/2014/main" id="{9F526E3D-E01C-4495-9E33-51B13A83A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53335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4">
            <a:extLst>
              <a:ext uri="{FF2B5EF4-FFF2-40B4-BE49-F238E27FC236}">
                <a16:creationId xmlns:a16="http://schemas.microsoft.com/office/drawing/2014/main" id="{D72A4E4C-7D7C-4BEA-95D0-8C7A75E4D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744517"/>
            <a:ext cx="7200800" cy="46764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计算学生的平均身高 。</a:t>
            </a:r>
          </a:p>
        </p:txBody>
      </p:sp>
      <p:pic>
        <p:nvPicPr>
          <p:cNvPr id="18" name="Picture 9" descr="分析1">
            <a:extLst>
              <a:ext uri="{FF2B5EF4-FFF2-40B4-BE49-F238E27FC236}">
                <a16:creationId xmlns:a16="http://schemas.microsoft.com/office/drawing/2014/main" id="{CA71B630-DE0E-4C14-A9A2-5AFE8E605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89241"/>
            <a:ext cx="917575" cy="68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4">
            <a:extLst>
              <a:ext uri="{FF2B5EF4-FFF2-40B4-BE49-F238E27FC236}">
                <a16:creationId xmlns:a16="http://schemas.microsoft.com/office/drawing/2014/main" id="{D9E4BBC8-D42F-437F-9F5E-FB7FFBA45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5389784"/>
            <a:ext cx="7200800" cy="126219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Students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类中定义身高属性</a:t>
            </a:r>
          </a:p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类中定义方法，传递学生对象数组，求平均身高</a:t>
            </a:r>
          </a:p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测试类调用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84A7BE-87E2-46DB-A25D-33623A03701A}"/>
              </a:ext>
            </a:extLst>
          </p:cNvPr>
          <p:cNvSpPr txBox="1"/>
          <p:nvPr/>
        </p:nvSpPr>
        <p:spPr>
          <a:xfrm>
            <a:off x="971600" y="1937981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对象数组类型的参数</a:t>
            </a:r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5F9CDAEA-E02B-4884-8B65-B84DAA0CD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56992"/>
            <a:ext cx="453650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06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四、函数参数的传递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84A7BE-87E2-46DB-A25D-33623A03701A}"/>
              </a:ext>
            </a:extLst>
          </p:cNvPr>
          <p:cNvSpPr txBox="1"/>
          <p:nvPr/>
        </p:nvSpPr>
        <p:spPr>
          <a:xfrm>
            <a:off x="971600" y="1937981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对象数组类型的参数</a:t>
            </a:r>
          </a:p>
        </p:txBody>
      </p:sp>
      <p:pic>
        <p:nvPicPr>
          <p:cNvPr id="23" name="Picture 7" descr="示例">
            <a:extLst>
              <a:ext uri="{FF2B5EF4-FFF2-40B4-BE49-F238E27FC236}">
                <a16:creationId xmlns:a16="http://schemas.microsoft.com/office/drawing/2014/main" id="{6D059537-0573-4122-811F-88C6784C9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17" y="2450976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AutoShape 2">
            <a:extLst>
              <a:ext uri="{FF2B5EF4-FFF2-40B4-BE49-F238E27FC236}">
                <a16:creationId xmlns:a16="http://schemas.microsoft.com/office/drawing/2014/main" id="{00FE4606-7EBC-4DEF-A1FC-DD56A77E3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707" y="2523505"/>
            <a:ext cx="7103765" cy="4316444"/>
          </a:xfrm>
          <a:prstGeom prst="roundRect">
            <a:avLst>
              <a:gd name="adj" fmla="val 836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1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public class Height {	</a:t>
            </a:r>
          </a:p>
          <a:p>
            <a:pPr eaLnBrk="1" hangingPunct="1">
              <a:lnSpc>
                <a:spcPts val="21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public float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getAvgHeight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(Students[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]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stu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){</a:t>
            </a:r>
          </a:p>
          <a:p>
            <a:pPr eaLnBrk="1" hangingPunct="1">
              <a:lnSpc>
                <a:spcPts val="21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float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avgHeight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=0;</a:t>
            </a:r>
          </a:p>
          <a:p>
            <a:pPr eaLnBrk="1" hangingPunct="1">
              <a:lnSpc>
                <a:spcPts val="21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float all=0;//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所有学生的总身高</a:t>
            </a:r>
            <a:endParaRPr lang="en-US" altLang="en-US" sz="1600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eaLnBrk="1" hangingPunct="1">
              <a:lnSpc>
                <a:spcPts val="21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int count=0;//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学生计数</a:t>
            </a:r>
            <a:endParaRPr lang="en-US" altLang="en-US" sz="1600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eaLnBrk="1" hangingPunct="1">
              <a:lnSpc>
                <a:spcPts val="21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for(int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i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=0;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i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&lt;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stu.length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;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i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++){</a:t>
            </a:r>
          </a:p>
          <a:p>
            <a:pPr eaLnBrk="1" hangingPunct="1">
              <a:lnSpc>
                <a:spcPts val="21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  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if(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stu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[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i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].height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!=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0){</a:t>
            </a:r>
          </a:p>
          <a:p>
            <a:pPr eaLnBrk="1" hangingPunct="1">
              <a:lnSpc>
                <a:spcPts val="21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	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all=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all+stu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[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i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].height;</a:t>
            </a:r>
          </a:p>
          <a:p>
            <a:pPr eaLnBrk="1" hangingPunct="1">
              <a:lnSpc>
                <a:spcPts val="21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	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count++;</a:t>
            </a:r>
          </a:p>
          <a:p>
            <a:pPr eaLnBrk="1" hangingPunct="1">
              <a:lnSpc>
                <a:spcPts val="21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  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  <a:p>
            <a:pPr eaLnBrk="1" hangingPunct="1">
              <a:lnSpc>
                <a:spcPts val="21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}</a:t>
            </a:r>
          </a:p>
          <a:p>
            <a:pPr eaLnBrk="1" hangingPunct="1">
              <a:lnSpc>
                <a:spcPts val="21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avgHeight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=all/count;</a:t>
            </a:r>
          </a:p>
          <a:p>
            <a:pPr eaLnBrk="1" hangingPunct="1">
              <a:lnSpc>
                <a:spcPts val="21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return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avgHeight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;</a:t>
            </a:r>
          </a:p>
          <a:p>
            <a:pPr eaLnBrk="1" hangingPunct="1">
              <a:lnSpc>
                <a:spcPts val="21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}</a:t>
            </a:r>
          </a:p>
          <a:p>
            <a:pPr eaLnBrk="1" hangingPunct="1">
              <a:lnSpc>
                <a:spcPts val="21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8A5100FE-9A09-4FE4-9C37-7F7570AE5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2895642"/>
            <a:ext cx="1872000" cy="3603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4" name="AutoShape 3">
            <a:extLst>
              <a:ext uri="{FF2B5EF4-FFF2-40B4-BE49-F238E27FC236}">
                <a16:creationId xmlns:a16="http://schemas.microsoft.com/office/drawing/2014/main" id="{8F812C8F-8A1C-4E3E-8AC8-8CFE8EEC9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379" y="2238026"/>
            <a:ext cx="2232025" cy="374571"/>
          </a:xfrm>
          <a:prstGeom prst="wedgeRoundRectCallout">
            <a:avLst>
              <a:gd name="adj1" fmla="val -48153"/>
              <a:gd name="adj2" fmla="val 12803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对象数组作为参数</a:t>
            </a:r>
          </a:p>
        </p:txBody>
      </p:sp>
      <p:sp>
        <p:nvSpPr>
          <p:cNvPr id="35" name="AutoShape 5">
            <a:extLst>
              <a:ext uri="{FF2B5EF4-FFF2-40B4-BE49-F238E27FC236}">
                <a16:creationId xmlns:a16="http://schemas.microsoft.com/office/drawing/2014/main" id="{A95582DD-7C25-4F4D-A3AA-E7B9050E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4303408"/>
            <a:ext cx="6840760" cy="2444347"/>
          </a:xfrm>
          <a:prstGeom prst="roundRect">
            <a:avLst>
              <a:gd name="adj" fmla="val 8366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public class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TestHeight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{</a:t>
            </a:r>
          </a:p>
          <a:p>
            <a:pPr eaLnBrk="1" hangingPunct="1"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public static void main(String[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]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args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) {</a:t>
            </a:r>
          </a:p>
          <a:p>
            <a:pPr eaLnBrk="1" hangingPunct="1"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	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Students[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]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stu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 = new Students[5]; </a:t>
            </a:r>
          </a:p>
          <a:p>
            <a:pPr eaLnBrk="1" hangingPunct="1"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Height h=new Height();</a:t>
            </a:r>
          </a:p>
          <a:p>
            <a:pPr eaLnBrk="1" hangingPunct="1"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…</a:t>
            </a:r>
            <a:endParaRPr lang="en-US" altLang="en-US" sz="1600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		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float 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avgheight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=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h.getAvgHeight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(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stu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); </a:t>
            </a:r>
          </a:p>
          <a:p>
            <a:pPr eaLnBrk="1" hangingPunct="1"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	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System.out.println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("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平均身高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: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"+</a:t>
            </a:r>
            <a:r>
              <a:rPr lang="en-US" altLang="en-US" sz="1600" dirty="0" err="1">
                <a:solidFill>
                  <a:srgbClr val="080577"/>
                </a:solidFill>
                <a:latin typeface="Source Code Pro"/>
                <a:ea typeface="+mn-ea"/>
              </a:rPr>
              <a:t>avgheight</a:t>
            </a: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+"cm");</a:t>
            </a:r>
          </a:p>
          <a:p>
            <a:pPr eaLnBrk="1" hangingPunct="1">
              <a:lnSpc>
                <a:spcPts val="2200"/>
              </a:lnSpc>
            </a:pPr>
            <a:r>
              <a:rPr lang="en-US" altLang="en-US" sz="1600" dirty="0">
                <a:solidFill>
                  <a:srgbClr val="080577"/>
                </a:solidFill>
                <a:latin typeface="Source Code Pro"/>
                <a:ea typeface="+mn-ea"/>
              </a:rPr>
              <a:t>	}</a:t>
            </a:r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EC12CBE4-1448-447E-942B-0AB8D25F7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5773233"/>
            <a:ext cx="4500000" cy="324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7" name="AutoShape 12">
            <a:extLst>
              <a:ext uri="{FF2B5EF4-FFF2-40B4-BE49-F238E27FC236}">
                <a16:creationId xmlns:a16="http://schemas.microsoft.com/office/drawing/2014/main" id="{622903B4-ABD8-45BF-999F-0182640E0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656" y="5233683"/>
            <a:ext cx="2520000" cy="374571"/>
          </a:xfrm>
          <a:prstGeom prst="wedgeRoundRectCallout">
            <a:avLst>
              <a:gd name="adj1" fmla="val -34111"/>
              <a:gd name="adj2" fmla="val 9501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调用方法，传递对象数组</a:t>
            </a:r>
          </a:p>
        </p:txBody>
      </p:sp>
    </p:spTree>
    <p:extLst>
      <p:ext uri="{BB962C8B-B14F-4D97-AF65-F5344CB8AC3E}">
        <p14:creationId xmlns:p14="http://schemas.microsoft.com/office/powerpoint/2010/main" val="2673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五、成员变量与局部变量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BC7CFED-725A-4210-8481-DFCE3A25FA8B}"/>
              </a:ext>
            </a:extLst>
          </p:cNvPr>
          <p:cNvSpPr txBox="1">
            <a:spLocks/>
          </p:cNvSpPr>
          <p:nvPr/>
        </p:nvSpPr>
        <p:spPr bwMode="auto">
          <a:xfrm>
            <a:off x="468312" y="1808807"/>
            <a:ext cx="84241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1588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noProof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变量声明的位置决定变量作用域</a:t>
            </a:r>
          </a:p>
          <a:p>
            <a:pPr marL="533400" indent="-1588" algn="l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noProof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变量作用域确定可在程序中按变量名访问该变量的区域</a:t>
            </a:r>
          </a:p>
          <a:p>
            <a:pPr marL="873125" algn="l" eaLnBrk="1" hangingPunct="1">
              <a:lnSpc>
                <a:spcPct val="150000"/>
              </a:lnSpc>
            </a:pPr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marL="533400" indent="-533400" eaLnBrk="1" hangingPunct="1"/>
            <a:endParaRPr lang="zh-CN" altLang="en-US" noProof="1"/>
          </a:p>
          <a:p>
            <a:pPr eaLnBrk="1" hangingPunct="1">
              <a:buFontTx/>
              <a:buNone/>
            </a:pPr>
            <a:endParaRPr lang="zh-CN" altLang="en-US" noProof="1"/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36A3CE80-EC15-4083-A608-863AF649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3382788"/>
            <a:ext cx="6768752" cy="292846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…</a:t>
            </a:r>
          </a:p>
          <a:p>
            <a:endParaRPr lang="en-US" altLang="zh-CN" b="1" dirty="0"/>
          </a:p>
          <a:p>
            <a:r>
              <a:rPr lang="en-US" altLang="zh-CN" sz="1600" b="1" dirty="0">
                <a:solidFill>
                  <a:srgbClr val="0000FF"/>
                </a:solidFill>
                <a:latin typeface="Source Code Pro"/>
                <a:ea typeface="+mn-ea"/>
              </a:rPr>
              <a:t>for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(int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= 0, a = 0;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&lt; 4;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++){</a:t>
            </a:r>
          </a:p>
          <a:p>
            <a:endParaRPr lang="en-US" altLang="zh-CN" sz="1600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      a++;</a:t>
            </a:r>
          </a:p>
          <a:p>
            <a:endParaRPr lang="en-US" altLang="zh-CN" sz="1600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  <a:p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+mn-ea"/>
              </a:rPr>
              <a:t> ( a );</a:t>
            </a:r>
          </a:p>
          <a:p>
            <a:endParaRPr lang="en-US" altLang="zh-CN" sz="1600" dirty="0">
              <a:solidFill>
                <a:srgbClr val="080577"/>
              </a:solidFill>
              <a:latin typeface="Source Code Pro"/>
              <a:ea typeface="+mn-ea"/>
            </a:endParaRPr>
          </a:p>
          <a:p>
            <a:r>
              <a:rPr lang="en-US" altLang="zh-CN" b="1" dirty="0"/>
              <a:t>…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1A039BF4-0108-41CD-B2F4-76A98E277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364" y="5301208"/>
            <a:ext cx="647700" cy="36036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0" name="AutoShape 6">
            <a:extLst>
              <a:ext uri="{FF2B5EF4-FFF2-40B4-BE49-F238E27FC236}">
                <a16:creationId xmlns:a16="http://schemas.microsoft.com/office/drawing/2014/main" id="{0E9937F7-ED14-4539-9A75-8E0449E3E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8" y="4803823"/>
            <a:ext cx="1511300" cy="442674"/>
          </a:xfrm>
          <a:prstGeom prst="wedgeRoundRectCallout">
            <a:avLst>
              <a:gd name="adj1" fmla="val -52310"/>
              <a:gd name="adj2" fmla="val 107370"/>
              <a:gd name="adj3" fmla="val 16667"/>
            </a:avLst>
          </a:prstGeom>
          <a:gradFill rotWithShape="1">
            <a:gsLst>
              <a:gs pos="0">
                <a:srgbClr val="FF33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代码错误</a:t>
            </a:r>
          </a:p>
        </p:txBody>
      </p:sp>
      <p:sp>
        <p:nvSpPr>
          <p:cNvPr id="21" name="AutoShape 5">
            <a:extLst>
              <a:ext uri="{FF2B5EF4-FFF2-40B4-BE49-F238E27FC236}">
                <a16:creationId xmlns:a16="http://schemas.microsoft.com/office/drawing/2014/main" id="{8D7801AE-C008-42EB-A6BE-12CAD0DC0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6021288"/>
            <a:ext cx="3096097" cy="442674"/>
          </a:xfrm>
          <a:prstGeom prst="wedgeRoundRectCallout">
            <a:avLst>
              <a:gd name="adj1" fmla="val -56769"/>
              <a:gd name="adj2" fmla="val -12885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0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的作用域仅在</a:t>
            </a:r>
            <a:r>
              <a:rPr lang="en-US" altLang="zh-CN" sz="20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for</a:t>
            </a:r>
            <a:r>
              <a:rPr lang="zh-CN" altLang="en-US" sz="20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循环中 </a:t>
            </a:r>
          </a:p>
        </p:txBody>
      </p:sp>
      <p:pic>
        <p:nvPicPr>
          <p:cNvPr id="25" name="Picture 15" descr="示例">
            <a:extLst>
              <a:ext uri="{FF2B5EF4-FFF2-40B4-BE49-F238E27FC236}">
                <a16:creationId xmlns:a16="http://schemas.microsoft.com/office/drawing/2014/main" id="{32130D81-04C6-403C-B955-83F5E5C3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91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五、成员变量与局部变量</a:t>
            </a:r>
          </a:p>
        </p:txBody>
      </p:sp>
      <p:sp>
        <p:nvSpPr>
          <p:cNvPr id="15" name="AutoShape 3">
            <a:extLst>
              <a:ext uri="{FF2B5EF4-FFF2-40B4-BE49-F238E27FC236}">
                <a16:creationId xmlns:a16="http://schemas.microsoft.com/office/drawing/2014/main" id="{6B090E42-83B7-4209-8E28-766B570B9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80" y="1915691"/>
            <a:ext cx="4103687" cy="4824000"/>
          </a:xfrm>
          <a:prstGeom prst="roundRect">
            <a:avLst>
              <a:gd name="adj" fmla="val 6074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b="1"/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C3D305E0-C96D-4AE8-AD59-E5F50AA10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342" y="2708920"/>
            <a:ext cx="3240088" cy="1201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ts val="2400"/>
              </a:lnSpc>
            </a:pPr>
            <a:r>
              <a:rPr lang="zh-CN" altLang="en-US" sz="1600" b="1" dirty="0">
                <a:latin typeface="Source Code Pro"/>
                <a:ea typeface="+mn-ea"/>
              </a:rPr>
              <a:t>变量</a:t>
            </a:r>
            <a:r>
              <a:rPr lang="en-US" altLang="zh-CN" sz="1600" b="1" dirty="0">
                <a:latin typeface="Source Code Pro"/>
                <a:ea typeface="+mn-ea"/>
              </a:rPr>
              <a:t>1</a:t>
            </a:r>
            <a:r>
              <a:rPr lang="zh-CN" altLang="en-US" sz="1600" b="1" dirty="0">
                <a:latin typeface="Source Code Pro"/>
                <a:ea typeface="+mn-ea"/>
              </a:rPr>
              <a:t>类型  变量</a:t>
            </a:r>
            <a:r>
              <a:rPr lang="en-US" altLang="zh-CN" sz="1600" b="1" dirty="0">
                <a:latin typeface="Source Code Pro"/>
                <a:ea typeface="+mn-ea"/>
              </a:rPr>
              <a:t>1</a:t>
            </a:r>
            <a:r>
              <a:rPr lang="zh-CN" altLang="en-US" sz="1600" b="1" dirty="0">
                <a:latin typeface="Source Code Pro"/>
                <a:ea typeface="+mn-ea"/>
              </a:rPr>
              <a:t>；                      </a:t>
            </a:r>
          </a:p>
          <a:p>
            <a:pPr>
              <a:lnSpc>
                <a:spcPts val="2400"/>
              </a:lnSpc>
            </a:pPr>
            <a:r>
              <a:rPr lang="zh-CN" altLang="en-US" sz="1600" b="1" dirty="0">
                <a:latin typeface="Source Code Pro"/>
                <a:ea typeface="+mn-ea"/>
              </a:rPr>
              <a:t>变量</a:t>
            </a:r>
            <a:r>
              <a:rPr lang="en-US" altLang="zh-CN" sz="1600" b="1" dirty="0">
                <a:latin typeface="Source Code Pro"/>
                <a:ea typeface="+mn-ea"/>
              </a:rPr>
              <a:t>2</a:t>
            </a:r>
            <a:r>
              <a:rPr lang="zh-CN" altLang="en-US" sz="1600" b="1" dirty="0">
                <a:latin typeface="Source Code Pro"/>
                <a:ea typeface="+mn-ea"/>
              </a:rPr>
              <a:t>类型  变量</a:t>
            </a:r>
            <a:r>
              <a:rPr lang="en-US" altLang="zh-CN" sz="1600" b="1" dirty="0">
                <a:latin typeface="Source Code Pro"/>
                <a:ea typeface="+mn-ea"/>
              </a:rPr>
              <a:t>2</a:t>
            </a:r>
            <a:r>
              <a:rPr lang="zh-CN" altLang="en-US" sz="1600" b="1" dirty="0">
                <a:latin typeface="Source Code Pro"/>
                <a:ea typeface="+mn-ea"/>
              </a:rPr>
              <a:t>；</a:t>
            </a:r>
          </a:p>
          <a:p>
            <a:pPr>
              <a:lnSpc>
                <a:spcPts val="2400"/>
              </a:lnSpc>
            </a:pPr>
            <a:r>
              <a:rPr lang="zh-CN" altLang="en-US" sz="1600" b="1" dirty="0">
                <a:latin typeface="Source Code Pro"/>
                <a:ea typeface="+mn-ea"/>
              </a:rPr>
              <a:t>变量</a:t>
            </a:r>
            <a:r>
              <a:rPr lang="en-US" altLang="zh-CN" sz="1600" b="1" dirty="0">
                <a:latin typeface="Source Code Pro"/>
                <a:ea typeface="+mn-ea"/>
              </a:rPr>
              <a:t>3</a:t>
            </a:r>
            <a:r>
              <a:rPr lang="zh-CN" altLang="en-US" sz="1600" b="1" dirty="0">
                <a:latin typeface="Source Code Pro"/>
                <a:ea typeface="+mn-ea"/>
              </a:rPr>
              <a:t>类型  变量</a:t>
            </a:r>
            <a:r>
              <a:rPr lang="en-US" altLang="zh-CN" sz="1600" b="1" dirty="0">
                <a:latin typeface="Source Code Pro"/>
                <a:ea typeface="+mn-ea"/>
              </a:rPr>
              <a:t>3</a:t>
            </a:r>
            <a:r>
              <a:rPr lang="zh-CN" altLang="en-US" sz="1600" b="1" dirty="0">
                <a:latin typeface="Source Code Pro"/>
                <a:ea typeface="+mn-ea"/>
              </a:rPr>
              <a:t>；</a:t>
            </a:r>
          </a:p>
        </p:txBody>
      </p:sp>
      <p:sp>
        <p:nvSpPr>
          <p:cNvPr id="22" name="AutoShape 5">
            <a:extLst>
              <a:ext uri="{FF2B5EF4-FFF2-40B4-BE49-F238E27FC236}">
                <a16:creationId xmlns:a16="http://schemas.microsoft.com/office/drawing/2014/main" id="{D5061B2C-51F8-43D2-9E98-19917E39C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342" y="4149080"/>
            <a:ext cx="3240088" cy="2196000"/>
          </a:xfrm>
          <a:prstGeom prst="roundRect">
            <a:avLst>
              <a:gd name="adj" fmla="val 6569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ts val="2400"/>
              </a:lnSpc>
            </a:pPr>
            <a:r>
              <a:rPr lang="en-US" altLang="zh-CN" sz="1600" b="1" dirty="0">
                <a:latin typeface="Source Code Pro"/>
                <a:ea typeface="+mn-ea"/>
              </a:rPr>
              <a:t>public </a:t>
            </a:r>
            <a:r>
              <a:rPr lang="zh-CN" altLang="en-US" sz="1600" b="1" dirty="0">
                <a:latin typeface="Source Code Pro"/>
                <a:ea typeface="+mn-ea"/>
              </a:rPr>
              <a:t>返回类型 方法</a:t>
            </a:r>
            <a:r>
              <a:rPr lang="en-US" altLang="zh-CN" sz="1600" b="1" dirty="0">
                <a:latin typeface="Source Code Pro"/>
                <a:ea typeface="+mn-ea"/>
              </a:rPr>
              <a:t>1(){</a:t>
            </a: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Source Code Pro"/>
                <a:ea typeface="+mn-ea"/>
              </a:rPr>
              <a:t>    </a:t>
            </a:r>
            <a:r>
              <a:rPr lang="zh-CN" altLang="en-US" sz="1600" b="1" dirty="0">
                <a:latin typeface="Source Code Pro"/>
                <a:ea typeface="+mn-ea"/>
              </a:rPr>
              <a:t>变量</a:t>
            </a:r>
            <a:r>
              <a:rPr lang="en-US" altLang="zh-CN" sz="1600" b="1" dirty="0">
                <a:latin typeface="Source Code Pro"/>
                <a:ea typeface="+mn-ea"/>
              </a:rPr>
              <a:t>4</a:t>
            </a:r>
            <a:r>
              <a:rPr lang="zh-CN" altLang="en-US" sz="1600" b="1" dirty="0">
                <a:latin typeface="Source Code Pro"/>
                <a:ea typeface="+mn-ea"/>
              </a:rPr>
              <a:t>类型  变量</a:t>
            </a:r>
            <a:r>
              <a:rPr lang="en-US" altLang="zh-CN" sz="1600" b="1" dirty="0">
                <a:latin typeface="Source Code Pro"/>
                <a:ea typeface="+mn-ea"/>
              </a:rPr>
              <a:t>4;</a:t>
            </a: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Source Code Pro"/>
                <a:ea typeface="+mn-ea"/>
              </a:rPr>
              <a:t>}</a:t>
            </a:r>
          </a:p>
          <a:p>
            <a:endParaRPr lang="en-US" altLang="zh-CN" sz="1600" b="1" dirty="0">
              <a:latin typeface="Source Code Pro"/>
              <a:ea typeface="+mn-ea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Source Code Pro"/>
                <a:ea typeface="+mn-ea"/>
              </a:rPr>
              <a:t>public </a:t>
            </a:r>
            <a:r>
              <a:rPr lang="zh-CN" altLang="en-US" sz="1600" b="1" dirty="0">
                <a:latin typeface="Source Code Pro"/>
                <a:ea typeface="+mn-ea"/>
              </a:rPr>
              <a:t>返回类型 方法</a:t>
            </a:r>
            <a:r>
              <a:rPr lang="en-US" altLang="zh-CN" sz="1600" b="1" dirty="0">
                <a:latin typeface="Source Code Pro"/>
                <a:ea typeface="+mn-ea"/>
              </a:rPr>
              <a:t>2(){</a:t>
            </a: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Source Code Pro"/>
                <a:ea typeface="+mn-ea"/>
              </a:rPr>
              <a:t>    </a:t>
            </a:r>
            <a:r>
              <a:rPr lang="zh-CN" altLang="en-US" sz="1600" b="1" dirty="0">
                <a:latin typeface="Source Code Pro"/>
                <a:ea typeface="+mn-ea"/>
              </a:rPr>
              <a:t>变量</a:t>
            </a:r>
            <a:r>
              <a:rPr lang="en-US" altLang="zh-CN" sz="1600" b="1" dirty="0">
                <a:latin typeface="Source Code Pro"/>
                <a:ea typeface="+mn-ea"/>
              </a:rPr>
              <a:t>5</a:t>
            </a:r>
            <a:r>
              <a:rPr lang="zh-CN" altLang="en-US" sz="1600" b="1" dirty="0">
                <a:latin typeface="Source Code Pro"/>
                <a:ea typeface="+mn-ea"/>
              </a:rPr>
              <a:t>类型   变量</a:t>
            </a:r>
            <a:r>
              <a:rPr lang="en-US" altLang="zh-CN" sz="1600" b="1" dirty="0">
                <a:latin typeface="Source Code Pro"/>
                <a:ea typeface="+mn-ea"/>
              </a:rPr>
              <a:t>5</a:t>
            </a:r>
            <a:r>
              <a:rPr lang="zh-CN" altLang="en-US" sz="1600" b="1" dirty="0">
                <a:latin typeface="Source Code Pro"/>
                <a:ea typeface="+mn-ea"/>
              </a:rPr>
              <a:t>；                      </a:t>
            </a: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Source Code Pro"/>
                <a:ea typeface="+mn-ea"/>
              </a:rPr>
              <a:t>} </a:t>
            </a:r>
          </a:p>
        </p:txBody>
      </p:sp>
      <p:sp>
        <p:nvSpPr>
          <p:cNvPr id="23" name="AutoShape 6">
            <a:extLst>
              <a:ext uri="{FF2B5EF4-FFF2-40B4-BE49-F238E27FC236}">
                <a16:creationId xmlns:a16="http://schemas.microsoft.com/office/drawing/2014/main" id="{4822123D-812D-43BC-90AA-7E77D82C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42" y="2115716"/>
            <a:ext cx="4135438" cy="442674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80577"/>
                </a:solidFill>
                <a:latin typeface="Source Code Pro"/>
                <a:ea typeface="+mn-ea"/>
              </a:rPr>
              <a:t>public class </a:t>
            </a:r>
            <a:r>
              <a:rPr lang="en-US" altLang="zh-CN" sz="2000" b="1" dirty="0" err="1">
                <a:solidFill>
                  <a:srgbClr val="080577"/>
                </a:solidFill>
                <a:latin typeface="Source Code Pro"/>
                <a:ea typeface="+mn-ea"/>
              </a:rPr>
              <a:t>AutoLion</a:t>
            </a:r>
            <a:r>
              <a:rPr lang="en-US" altLang="zh-CN" sz="2000" b="1" dirty="0">
                <a:solidFill>
                  <a:srgbClr val="080577"/>
                </a:solidFill>
                <a:latin typeface="Source Code Pro"/>
                <a:ea typeface="+mn-ea"/>
              </a:rPr>
              <a:t>{ </a:t>
            </a: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59FCB08D-80CC-4F94-9593-9FAB1C8EC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67" y="6340054"/>
            <a:ext cx="3846513" cy="396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} </a:t>
            </a:r>
          </a:p>
        </p:txBody>
      </p:sp>
      <p:sp>
        <p:nvSpPr>
          <p:cNvPr id="26" name="AutoShape 8">
            <a:extLst>
              <a:ext uri="{FF2B5EF4-FFF2-40B4-BE49-F238E27FC236}">
                <a16:creationId xmlns:a16="http://schemas.microsoft.com/office/drawing/2014/main" id="{A989501E-758D-4B40-8668-4562704D4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128" y="2923754"/>
            <a:ext cx="2374900" cy="936625"/>
          </a:xfrm>
          <a:prstGeom prst="roundRect">
            <a:avLst>
              <a:gd name="adj" fmla="val 17968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ts val="2500"/>
              </a:lnSpc>
            </a:pPr>
            <a:r>
              <a:rPr lang="en-US" altLang="zh-CN" b="1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AutoLion</a:t>
            </a: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类的方法</a:t>
            </a:r>
          </a:p>
          <a:p>
            <a:pPr algn="ctr">
              <a:lnSpc>
                <a:spcPts val="2500"/>
              </a:lnSpc>
            </a:pPr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其他类的方法</a:t>
            </a: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FE347ED7-5E73-4160-B4A0-D51452962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392" y="1981150"/>
            <a:ext cx="2700000" cy="4397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谁能使用这些变量？</a:t>
            </a:r>
          </a:p>
        </p:txBody>
      </p:sp>
      <p:sp>
        <p:nvSpPr>
          <p:cNvPr id="29" name="AutoShape 10">
            <a:extLst>
              <a:ext uri="{FF2B5EF4-FFF2-40B4-BE49-F238E27FC236}">
                <a16:creationId xmlns:a16="http://schemas.microsoft.com/office/drawing/2014/main" id="{6013C3B0-7640-4F1E-AB9E-0DE67E877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842" y="4293442"/>
            <a:ext cx="2374900" cy="576263"/>
          </a:xfrm>
          <a:prstGeom prst="roundRect">
            <a:avLst>
              <a:gd name="adj" fmla="val 27824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0" name="AutoShape 11">
            <a:extLst>
              <a:ext uri="{FF2B5EF4-FFF2-40B4-BE49-F238E27FC236}">
                <a16:creationId xmlns:a16="http://schemas.microsoft.com/office/drawing/2014/main" id="{F01D9DB7-7D53-425A-A577-CEF96DA2B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048" y="5372769"/>
            <a:ext cx="2374900" cy="576263"/>
          </a:xfrm>
          <a:prstGeom prst="roundRect">
            <a:avLst>
              <a:gd name="adj" fmla="val 31958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31" name="AutoShape 12">
            <a:extLst>
              <a:ext uri="{FF2B5EF4-FFF2-40B4-BE49-F238E27FC236}">
                <a16:creationId xmlns:a16="http://schemas.microsoft.com/office/drawing/2014/main" id="{A1DA78CA-0D3B-4640-B11B-C5902C036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967" y="3212976"/>
            <a:ext cx="1512000" cy="287337"/>
          </a:xfrm>
          <a:prstGeom prst="rightArrow">
            <a:avLst>
              <a:gd name="adj1" fmla="val 47056"/>
              <a:gd name="adj2" fmla="val 183299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2" name="AutoShape 13">
            <a:extLst>
              <a:ext uri="{FF2B5EF4-FFF2-40B4-BE49-F238E27FC236}">
                <a16:creationId xmlns:a16="http://schemas.microsoft.com/office/drawing/2014/main" id="{5A1C9E7E-FFDB-4B05-9243-FE6BA6CB5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967" y="5517232"/>
            <a:ext cx="1512000" cy="287338"/>
          </a:xfrm>
          <a:prstGeom prst="rightArrow">
            <a:avLst>
              <a:gd name="adj1" fmla="val 47056"/>
              <a:gd name="adj2" fmla="val 183299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3" name="AutoShape 14">
            <a:extLst>
              <a:ext uri="{FF2B5EF4-FFF2-40B4-BE49-F238E27FC236}">
                <a16:creationId xmlns:a16="http://schemas.microsoft.com/office/drawing/2014/main" id="{75FD4A27-485F-4198-8EA9-9E9356DCC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967" y="4437112"/>
            <a:ext cx="1512000" cy="288925"/>
          </a:xfrm>
          <a:prstGeom prst="rightArrow">
            <a:avLst>
              <a:gd name="adj1" fmla="val 47056"/>
              <a:gd name="adj2" fmla="val 182292"/>
            </a:avLst>
          </a:prstGeom>
          <a:gradFill rotWithShape="1">
            <a:gsLst>
              <a:gs pos="0">
                <a:srgbClr val="B563CF"/>
              </a:gs>
              <a:gs pos="100000">
                <a:srgbClr val="FFFFFF"/>
              </a:gs>
            </a:gsLst>
            <a:lin ang="5400000" scaled="1"/>
          </a:gra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7" name="AutoShape 18">
            <a:extLst>
              <a:ext uri="{FF2B5EF4-FFF2-40B4-BE49-F238E27FC236}">
                <a16:creationId xmlns:a16="http://schemas.microsoft.com/office/drawing/2014/main" id="{D045BFB8-52B6-400F-9B80-400D442253B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623392" y="2492136"/>
            <a:ext cx="504000" cy="360000"/>
          </a:xfrm>
          <a:prstGeom prst="rightArrow">
            <a:avLst>
              <a:gd name="adj1" fmla="val 47056"/>
              <a:gd name="adj2" fmla="val 60141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963FE858-CC72-4174-94C2-AB20000AE85E}"/>
              </a:ext>
            </a:extLst>
          </p:cNvPr>
          <p:cNvSpPr/>
          <p:nvPr/>
        </p:nvSpPr>
        <p:spPr>
          <a:xfrm>
            <a:off x="3059832" y="2923754"/>
            <a:ext cx="216024" cy="833477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大括号 37">
            <a:extLst>
              <a:ext uri="{FF2B5EF4-FFF2-40B4-BE49-F238E27FC236}">
                <a16:creationId xmlns:a16="http://schemas.microsoft.com/office/drawing/2014/main" id="{69262F51-0FEC-4A72-BC49-B2F4C134FEC4}"/>
              </a:ext>
            </a:extLst>
          </p:cNvPr>
          <p:cNvSpPr/>
          <p:nvPr/>
        </p:nvSpPr>
        <p:spPr>
          <a:xfrm>
            <a:off x="3779912" y="4673969"/>
            <a:ext cx="216024" cy="1188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FB7C38-B48D-442B-A4E1-D263346A07E1}"/>
              </a:ext>
            </a:extLst>
          </p:cNvPr>
          <p:cNvSpPr txBox="1"/>
          <p:nvPr/>
        </p:nvSpPr>
        <p:spPr>
          <a:xfrm>
            <a:off x="3357755" y="2864218"/>
            <a:ext cx="430887" cy="10361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5E5282E-BCBE-4705-9E54-99A3DDC162A4}"/>
              </a:ext>
            </a:extLst>
          </p:cNvPr>
          <p:cNvSpPr txBox="1"/>
          <p:nvPr/>
        </p:nvSpPr>
        <p:spPr>
          <a:xfrm>
            <a:off x="3972786" y="4703607"/>
            <a:ext cx="430887" cy="10361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</p:spTree>
    <p:extLst>
      <p:ext uri="{BB962C8B-B14F-4D97-AF65-F5344CB8AC3E}">
        <p14:creationId xmlns:p14="http://schemas.microsoft.com/office/powerpoint/2010/main" val="29787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 animBg="1"/>
      <p:bldP spid="2" grpId="0" animBg="1"/>
      <p:bldP spid="38" grpId="0" animBg="1"/>
      <p:bldP spid="3" grpId="0"/>
      <p:bldP spid="3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五、成员变量与局部变量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1C0E57-CBBC-4FFA-884D-871F83A600A2}"/>
              </a:ext>
            </a:extLst>
          </p:cNvPr>
          <p:cNvSpPr/>
          <p:nvPr/>
        </p:nvSpPr>
        <p:spPr>
          <a:xfrm>
            <a:off x="1043608" y="1948745"/>
            <a:ext cx="7560840" cy="471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二者的区别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079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作用域不同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局部变量的作用域仅限于定义它的方法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成员变量的作用域在整个类内部都是可见的</a:t>
            </a:r>
          </a:p>
          <a:p>
            <a:pPr marL="342900" indent="158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初始值不同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- Java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会给成员变量一个初始值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- Java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不会给局部变量赋予初始值</a:t>
            </a:r>
          </a:p>
          <a:p>
            <a:pPr marL="342900" indent="158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在同一个方法中，不允许有同名局部变量；在不同的方法中，可以有同名局部变量</a:t>
            </a:r>
          </a:p>
          <a:p>
            <a:pPr marL="342900" indent="158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两类变量同名时，局部变量具有更高的优先级</a:t>
            </a:r>
          </a:p>
        </p:txBody>
      </p:sp>
    </p:spTree>
    <p:extLst>
      <p:ext uri="{BB962C8B-B14F-4D97-AF65-F5344CB8AC3E}">
        <p14:creationId xmlns:p14="http://schemas.microsoft.com/office/powerpoint/2010/main" val="311007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五、成员变量与局部变量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523E74DC-ED1A-441E-8796-15C541D0E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1993736"/>
            <a:ext cx="6840760" cy="3555944"/>
          </a:xfrm>
          <a:prstGeom prst="roundRect">
            <a:avLst>
              <a:gd name="adj" fmla="val 974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public class Test {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int score1 = 88;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int score2 = 98;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public void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calcAvg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(){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   int avg = (score1 + score2)/2;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}   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public void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showAvg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(){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+mn-ea"/>
              </a:rPr>
              <a:t>平均分是： 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" + avg);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}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8C8EABC-A9EC-4F0B-AD94-53AE766FE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400" y="4452683"/>
            <a:ext cx="432000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13" name="Picture 6" descr="代码改错">
            <a:extLst>
              <a:ext uri="{FF2B5EF4-FFF2-40B4-BE49-F238E27FC236}">
                <a16:creationId xmlns:a16="http://schemas.microsoft.com/office/drawing/2014/main" id="{7CC228AE-70B0-4317-9D24-557691A72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92" y="1915741"/>
            <a:ext cx="970980" cy="70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8">
            <a:extLst>
              <a:ext uri="{FF2B5EF4-FFF2-40B4-BE49-F238E27FC236}">
                <a16:creationId xmlns:a16="http://schemas.microsoft.com/office/drawing/2014/main" id="{67E33E35-66E5-402E-92DC-087A6D868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2552" y="5505127"/>
            <a:ext cx="4968875" cy="6492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局部变量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avg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的作用域仅限于</a:t>
            </a:r>
            <a:r>
              <a:rPr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calcAvg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47929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六、练习题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A21119-E143-47CC-8ACE-4AB9116C3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07" y="2132856"/>
            <a:ext cx="608987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D8E7387-7DE3-44B5-8103-2B3CE08260BC}"/>
              </a:ext>
            </a:extLst>
          </p:cNvPr>
          <p:cNvSpPr/>
          <p:nvPr/>
        </p:nvSpPr>
        <p:spPr>
          <a:xfrm>
            <a:off x="611560" y="1916832"/>
            <a:ext cx="7674049" cy="48018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思想气泡: 云 14">
            <a:extLst>
              <a:ext uri="{FF2B5EF4-FFF2-40B4-BE49-F238E27FC236}">
                <a16:creationId xmlns:a16="http://schemas.microsoft.com/office/drawing/2014/main" id="{94A45E68-20EB-45AE-9A4C-9BFDE500614C}"/>
              </a:ext>
            </a:extLst>
          </p:cNvPr>
          <p:cNvSpPr/>
          <p:nvPr/>
        </p:nvSpPr>
        <p:spPr>
          <a:xfrm>
            <a:off x="4887709" y="485829"/>
            <a:ext cx="2880320" cy="1205082"/>
          </a:xfrm>
          <a:prstGeom prst="cloudCallout">
            <a:avLst>
              <a:gd name="adj1" fmla="val -31707"/>
              <a:gd name="adj2" fmla="val 972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输出结果如何？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7C6E5F-8909-43EF-A34C-E999B44472F1}"/>
              </a:ext>
            </a:extLst>
          </p:cNvPr>
          <p:cNvSpPr txBox="1"/>
          <p:nvPr/>
        </p:nvSpPr>
        <p:spPr>
          <a:xfrm>
            <a:off x="6624228" y="38561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21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六、练习题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523E74DC-ED1A-441E-8796-15C541D0E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988840"/>
            <a:ext cx="6840760" cy="3907631"/>
          </a:xfrm>
          <a:prstGeom prst="roundRect">
            <a:avLst>
              <a:gd name="adj" fmla="val 9741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public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StringTest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{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){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 String s1="hello";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StringTest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test=new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StringTest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();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test.change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(s1);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+mn-ea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(s1);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}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public void change(String s){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    s="hi";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    }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+mn-ea"/>
              </a:rPr>
              <a:t>}</a:t>
            </a:r>
          </a:p>
        </p:txBody>
      </p:sp>
      <p:sp>
        <p:nvSpPr>
          <p:cNvPr id="15" name="思想气泡: 云 14">
            <a:extLst>
              <a:ext uri="{FF2B5EF4-FFF2-40B4-BE49-F238E27FC236}">
                <a16:creationId xmlns:a16="http://schemas.microsoft.com/office/drawing/2014/main" id="{94A45E68-20EB-45AE-9A4C-9BFDE500614C}"/>
              </a:ext>
            </a:extLst>
          </p:cNvPr>
          <p:cNvSpPr/>
          <p:nvPr/>
        </p:nvSpPr>
        <p:spPr>
          <a:xfrm>
            <a:off x="4887709" y="485829"/>
            <a:ext cx="2880320" cy="1205082"/>
          </a:xfrm>
          <a:prstGeom prst="cloudCallout">
            <a:avLst>
              <a:gd name="adj1" fmla="val -31707"/>
              <a:gd name="adj2" fmla="val 972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输出结果如何？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B5C5BE-0068-43F2-87A0-04D8E68A3357}"/>
              </a:ext>
            </a:extLst>
          </p:cNvPr>
          <p:cNvSpPr txBox="1"/>
          <p:nvPr/>
        </p:nvSpPr>
        <p:spPr>
          <a:xfrm>
            <a:off x="5724128" y="371182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0B3C26-944D-44DC-8E70-FB20241A66A0}"/>
              </a:ext>
            </a:extLst>
          </p:cNvPr>
          <p:cNvSpPr txBox="1"/>
          <p:nvPr/>
        </p:nvSpPr>
        <p:spPr>
          <a:xfrm>
            <a:off x="2239702" y="5448841"/>
            <a:ext cx="4852578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字符串常量池不存在堆栈中。由于字符串由字符数组组成，形式参数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会在字符串常量池中生成一个字符型数组，存“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hi”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3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2" grpId="0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六、练习题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8E7387-7DE3-44B5-8103-2B3CE08260BC}"/>
              </a:ext>
            </a:extLst>
          </p:cNvPr>
          <p:cNvSpPr/>
          <p:nvPr/>
        </p:nvSpPr>
        <p:spPr>
          <a:xfrm>
            <a:off x="611560" y="1916832"/>
            <a:ext cx="7674049" cy="48018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A46B89B-62F3-4965-8F48-B293609FE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6588125" cy="432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7C6E5F-8909-43EF-A34C-E999B44472F1}"/>
              </a:ext>
            </a:extLst>
          </p:cNvPr>
          <p:cNvSpPr txBox="1"/>
          <p:nvPr/>
        </p:nvSpPr>
        <p:spPr>
          <a:xfrm>
            <a:off x="7088356" y="4137762"/>
            <a:ext cx="940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730862-38D2-4C80-9E04-96F189115159}"/>
              </a:ext>
            </a:extLst>
          </p:cNvPr>
          <p:cNvSpPr txBox="1"/>
          <p:nvPr/>
        </p:nvSpPr>
        <p:spPr>
          <a:xfrm>
            <a:off x="3258842" y="5703847"/>
            <a:ext cx="5129581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i="0" u="none" strike="noStrike" dirty="0" err="1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jvm</a:t>
            </a:r>
            <a:r>
              <a:rPr lang="zh-CN" altLang="en-US" sz="2000" b="1" i="0" u="none" strike="noStrike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在处理</a:t>
            </a:r>
            <a:r>
              <a:rPr lang="en-US" altLang="zh-CN" sz="2000" b="1" i="0" u="none" strike="noStrike" dirty="0" err="1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2000" b="1" i="0" u="none" strike="noStrike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= </a:t>
            </a:r>
            <a:r>
              <a:rPr lang="en-US" altLang="zh-CN" sz="2000" b="1" i="0" u="none" strike="noStrike" dirty="0" err="1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2000" b="1" i="0" u="none" strike="noStrike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++</a:t>
            </a:r>
            <a:r>
              <a:rPr lang="zh-CN" altLang="en-US" sz="2000" b="1" i="0" u="none" strike="noStrike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时，会建立一个临时变量来接收</a:t>
            </a:r>
            <a:r>
              <a:rPr lang="en-US" altLang="zh-CN" sz="2000" b="1" i="0" u="none" strike="noStrike" dirty="0" err="1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r>
              <a:rPr lang="en-US" altLang="zh-CN" sz="2000" b="1" i="0" u="none" strike="noStrike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++</a:t>
            </a:r>
            <a:r>
              <a:rPr lang="zh-CN" altLang="en-US" sz="2000" b="1" i="0" u="none" strike="noStrike" dirty="0"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的的值，然后返回这个临时变量的值，返回的值再被等号左边的变量接收</a:t>
            </a:r>
            <a:r>
              <a:rPr lang="zh-CN" altLang="en-US" sz="20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  <p:sp>
        <p:nvSpPr>
          <p:cNvPr id="15" name="思想气泡: 云 14">
            <a:extLst>
              <a:ext uri="{FF2B5EF4-FFF2-40B4-BE49-F238E27FC236}">
                <a16:creationId xmlns:a16="http://schemas.microsoft.com/office/drawing/2014/main" id="{94A45E68-20EB-45AE-9A4C-9BFDE500614C}"/>
              </a:ext>
            </a:extLst>
          </p:cNvPr>
          <p:cNvSpPr/>
          <p:nvPr/>
        </p:nvSpPr>
        <p:spPr>
          <a:xfrm>
            <a:off x="5823632" y="343929"/>
            <a:ext cx="2880320" cy="1205082"/>
          </a:xfrm>
          <a:prstGeom prst="cloudCallout">
            <a:avLst>
              <a:gd name="adj1" fmla="val -31707"/>
              <a:gd name="adj2" fmla="val 972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输出结果如何？</a:t>
            </a:r>
          </a:p>
        </p:txBody>
      </p:sp>
    </p:spTree>
    <p:extLst>
      <p:ext uri="{BB962C8B-B14F-4D97-AF65-F5344CB8AC3E}">
        <p14:creationId xmlns:p14="http://schemas.microsoft.com/office/powerpoint/2010/main" val="182806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六、练习题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8E7387-7DE3-44B5-8103-2B3CE08260BC}"/>
              </a:ext>
            </a:extLst>
          </p:cNvPr>
          <p:cNvSpPr/>
          <p:nvPr/>
        </p:nvSpPr>
        <p:spPr>
          <a:xfrm>
            <a:off x="611560" y="1916832"/>
            <a:ext cx="7674049" cy="48018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1336D-F543-419A-BBF8-3FA02B1AD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83" y="2090986"/>
            <a:ext cx="6457045" cy="450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7C6E5F-8909-43EF-A34C-E999B44472F1}"/>
              </a:ext>
            </a:extLst>
          </p:cNvPr>
          <p:cNvSpPr txBox="1"/>
          <p:nvPr/>
        </p:nvSpPr>
        <p:spPr>
          <a:xfrm>
            <a:off x="5580112" y="3198167"/>
            <a:ext cx="1193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1   0   1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思想气泡: 云 14">
            <a:extLst>
              <a:ext uri="{FF2B5EF4-FFF2-40B4-BE49-F238E27FC236}">
                <a16:creationId xmlns:a16="http://schemas.microsoft.com/office/drawing/2014/main" id="{94A45E68-20EB-45AE-9A4C-9BFDE500614C}"/>
              </a:ext>
            </a:extLst>
          </p:cNvPr>
          <p:cNvSpPr/>
          <p:nvPr/>
        </p:nvSpPr>
        <p:spPr>
          <a:xfrm>
            <a:off x="4887709" y="485829"/>
            <a:ext cx="2880320" cy="1205082"/>
          </a:xfrm>
          <a:prstGeom prst="cloudCallout">
            <a:avLst>
              <a:gd name="adj1" fmla="val -31707"/>
              <a:gd name="adj2" fmla="val 972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输出结果如何？</a:t>
            </a:r>
          </a:p>
        </p:txBody>
      </p:sp>
    </p:spTree>
    <p:extLst>
      <p:ext uri="{BB962C8B-B14F-4D97-AF65-F5344CB8AC3E}">
        <p14:creationId xmlns:p14="http://schemas.microsoft.com/office/powerpoint/2010/main" val="184856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59650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面向对象方法的基本特征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1520" y="1767823"/>
            <a:ext cx="86409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类和对象的概念</a:t>
            </a:r>
          </a:p>
        </p:txBody>
      </p: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一、面向对象思想的由来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648A4D-792B-4EF9-A8E3-C86C4CCA3221}"/>
              </a:ext>
            </a:extLst>
          </p:cNvPr>
          <p:cNvSpPr txBox="1"/>
          <p:nvPr/>
        </p:nvSpPr>
        <p:spPr>
          <a:xfrm>
            <a:off x="1115616" y="2492896"/>
            <a:ext cx="7668576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一种抽象的概念集合，是最基础的组织单位，作为对象的模板、合约或蓝图来描述一类对象的行为和属性。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对象（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对象是类的一个实例（个性化表示），代表类中的一个独立个体，拥有独特的属性或行为，并以此来相互区分。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97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认识类和对象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六、练习题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8E7387-7DE3-44B5-8103-2B3CE08260BC}"/>
              </a:ext>
            </a:extLst>
          </p:cNvPr>
          <p:cNvSpPr/>
          <p:nvPr/>
        </p:nvSpPr>
        <p:spPr>
          <a:xfrm>
            <a:off x="611560" y="1916832"/>
            <a:ext cx="7674049" cy="48018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0D113E4-6FBA-4AE8-999B-63456B5F8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41794"/>
            <a:ext cx="6768752" cy="455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思想气泡: 云 14">
            <a:extLst>
              <a:ext uri="{FF2B5EF4-FFF2-40B4-BE49-F238E27FC236}">
                <a16:creationId xmlns:a16="http://schemas.microsoft.com/office/drawing/2014/main" id="{94A45E68-20EB-45AE-9A4C-9BFDE500614C}"/>
              </a:ext>
            </a:extLst>
          </p:cNvPr>
          <p:cNvSpPr/>
          <p:nvPr/>
        </p:nvSpPr>
        <p:spPr>
          <a:xfrm>
            <a:off x="5940152" y="510208"/>
            <a:ext cx="2880320" cy="1205082"/>
          </a:xfrm>
          <a:prstGeom prst="cloudCallout">
            <a:avLst>
              <a:gd name="adj1" fmla="val -31707"/>
              <a:gd name="adj2" fmla="val 972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输出结果如何？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7C6E5F-8909-43EF-A34C-E999B44472F1}"/>
              </a:ext>
            </a:extLst>
          </p:cNvPr>
          <p:cNvSpPr txBox="1"/>
          <p:nvPr/>
        </p:nvSpPr>
        <p:spPr>
          <a:xfrm>
            <a:off x="7092166" y="3013501"/>
            <a:ext cx="1193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</a:p>
          <a:p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abcde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3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56490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00417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谢  谢  ！</a:t>
            </a:r>
          </a:p>
        </p:txBody>
      </p:sp>
    </p:spTree>
    <p:extLst>
      <p:ext uri="{BB962C8B-B14F-4D97-AF65-F5344CB8AC3E}">
        <p14:creationId xmlns:p14="http://schemas.microsoft.com/office/powerpoint/2010/main" val="253931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59650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面向对象方法的基本特征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1520" y="1767823"/>
            <a:ext cx="86409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类和对象的概念</a:t>
            </a:r>
          </a:p>
        </p:txBody>
      </p: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一、面向对象思想的由来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576C5A-A0B0-4C33-9D4A-C961A6C4B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663756"/>
            <a:ext cx="6768752" cy="386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8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59650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面向对象方法的基本特征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1520" y="1767823"/>
            <a:ext cx="86409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(POP)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与面向对象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(OOP)</a:t>
            </a:r>
            <a:endParaRPr lang="zh-CN" altLang="en-US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一、面向对象思想的由来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07C3DB-6B5C-4C68-970D-BCC47C6EF102}"/>
              </a:ext>
            </a:extLst>
          </p:cNvPr>
          <p:cNvSpPr txBox="1"/>
          <p:nvPr/>
        </p:nvSpPr>
        <p:spPr>
          <a:xfrm>
            <a:off x="1115616" y="2615084"/>
            <a:ext cx="7776864" cy="4212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eaLnBrk="1" hangingPunct="1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00417C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面向过程，强调的是功能行为，以函数为最小单位，考虑怎么做。</a:t>
            </a:r>
            <a:endParaRPr kumimoji="1"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eaLnBrk="1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rgbClr val="00417C"/>
              </a:buClr>
              <a:buSzPct val="100000"/>
            </a:pPr>
            <a:r>
              <a:rPr kumimoji="1"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kumimoji="1"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kumimoji="1" lang="en-US" altLang="zh-CN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算法＋数据结构</a:t>
            </a:r>
            <a:endParaRPr kumimoji="1"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eaLnBrk="1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rgbClr val="00417C"/>
              </a:buClr>
              <a:buSzPct val="100000"/>
            </a:pPr>
            <a:r>
              <a:rPr kumimoji="1"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kumimoji="1"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算法和数据结构两者是互相独立、分开设计，以算法为主体</a:t>
            </a:r>
            <a:endParaRPr kumimoji="1"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eaLnBrk="1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rgbClr val="00417C"/>
              </a:buClr>
              <a:buSzPct val="100000"/>
            </a:pPr>
            <a:r>
              <a:rPr kumimoji="1"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- </a:t>
            </a:r>
            <a:r>
              <a:rPr kumimoji="1"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一个算法可以使用任何一组数据，而一组数据又能被多个算法所使用</a:t>
            </a:r>
            <a:endParaRPr kumimoji="1"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eaLnBrk="1" hangingPunct="1">
              <a:lnSpc>
                <a:spcPts val="3000"/>
              </a:lnSpc>
              <a:spcBef>
                <a:spcPts val="600"/>
              </a:spcBef>
              <a:spcAft>
                <a:spcPts val="600"/>
              </a:spcAft>
              <a:buClr>
                <a:srgbClr val="00417C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面向对象，将功能封装进对象，强调具备了功能的对象，以类</a:t>
            </a:r>
            <a:r>
              <a:rPr kumimoji="1"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对象为最小单位，考虑谁来做。</a:t>
            </a:r>
            <a:endParaRPr kumimoji="1"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eaLnBrk="1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rgbClr val="00417C"/>
              </a:buClr>
              <a:buSzPct val="100000"/>
            </a:pPr>
            <a:r>
              <a:rPr kumimoji="1"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kumimoji="1"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 </a:t>
            </a:r>
            <a:r>
              <a:rPr kumimoji="1" lang="en-US" altLang="zh-CN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1"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 ＋ 数据结构</a:t>
            </a:r>
            <a:endParaRPr kumimoji="1"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eaLnBrk="1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rgbClr val="00417C"/>
              </a:buClr>
              <a:buSzPct val="100000"/>
            </a:pPr>
            <a:r>
              <a:rPr kumimoji="1"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- </a:t>
            </a:r>
            <a:r>
              <a:rPr kumimoji="1"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 </a:t>
            </a:r>
            <a:r>
              <a:rPr kumimoji="1" lang="en-US" altLang="zh-CN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(</a:t>
            </a:r>
            <a:r>
              <a:rPr kumimoji="1"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kumimoji="1" lang="en-US" altLang="zh-CN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kumimoji="1" lang="en-US" altLang="zh-CN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kumimoji="1" lang="en-US" altLang="zh-CN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+…) + </a:t>
            </a:r>
            <a:r>
              <a:rPr kumimoji="1"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 </a:t>
            </a:r>
            <a:endParaRPr kumimoji="1"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eaLnBrk="1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rgbClr val="00417C"/>
              </a:buClr>
              <a:buSzPct val="100000"/>
            </a:pPr>
            <a:r>
              <a:rPr kumimoji="1"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- </a:t>
            </a:r>
            <a:r>
              <a:rPr kumimoji="1"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一组操作对应一组数据结构</a:t>
            </a:r>
          </a:p>
        </p:txBody>
      </p:sp>
    </p:spTree>
    <p:extLst>
      <p:ext uri="{BB962C8B-B14F-4D97-AF65-F5344CB8AC3E}">
        <p14:creationId xmlns:p14="http://schemas.microsoft.com/office/powerpoint/2010/main" val="25880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59650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面向对象方法的基本特征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51520" y="1767823"/>
            <a:ext cx="864096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63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面向对象编程思想</a:t>
            </a:r>
          </a:p>
        </p:txBody>
      </p: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一、面向对象思想的由来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07C3DB-6B5C-4C68-970D-BCC47C6EF102}"/>
              </a:ext>
            </a:extLst>
          </p:cNvPr>
          <p:cNvSpPr txBox="1"/>
          <p:nvPr/>
        </p:nvSpPr>
        <p:spPr>
          <a:xfrm>
            <a:off x="1115616" y="2492896"/>
            <a:ext cx="7776864" cy="4135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417C"/>
              </a:buClr>
              <a:buSzPct val="100000"/>
              <a:buFont typeface="Wingdings" panose="05000000000000000000" pitchFamily="2" charset="2"/>
              <a:buChar char="l"/>
            </a:pPr>
            <a:r>
              <a:rPr kumimoji="1"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程序员从面向过程的执行者变成了面向对象的指挥者。其职责是：设计和封装所需的各种类和对象，然后调度相关的对象完成任务。</a:t>
            </a:r>
            <a:endParaRPr kumimoji="1"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eaLnBrk="1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rgbClr val="00417C"/>
              </a:buClr>
              <a:buSzPct val="100000"/>
            </a:pPr>
            <a:r>
              <a:rPr kumimoji="1"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kumimoji="1"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根据问题需要，选择问题所针对现实世界中的实体。</a:t>
            </a:r>
          </a:p>
          <a:p>
            <a:pPr marL="0" lvl="1" eaLnBrk="1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rgbClr val="00417C"/>
              </a:buClr>
              <a:buSzPct val="100000"/>
            </a:pPr>
            <a:r>
              <a:rPr kumimoji="1"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kumimoji="1"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从实体中寻找解决问题相关的属性和功能，这些属性和功能就形成了概念世界中的类。</a:t>
            </a:r>
          </a:p>
          <a:p>
            <a:pPr marL="0" lvl="1" eaLnBrk="1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rgbClr val="00417C"/>
              </a:buClr>
              <a:buSzPct val="100000"/>
            </a:pPr>
            <a:r>
              <a:rPr kumimoji="1"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kumimoji="1"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把抽象的实体用计算机语言进行描述，形成计算机世界中类的定义。即借助某种程序语言，把类构造成计算机能够识别和处理的数据结构。</a:t>
            </a:r>
          </a:p>
          <a:p>
            <a:pPr marL="0" lvl="1" eaLnBrk="1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rgbClr val="00417C"/>
              </a:buClr>
              <a:buSzPct val="100000"/>
            </a:pPr>
            <a:r>
              <a:rPr kumimoji="1"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kumimoji="1"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将类实例化成计算机世界中的对象。</a:t>
            </a:r>
            <a:endParaRPr kumimoji="1" lang="en-US" altLang="zh-CN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eaLnBrk="1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rgbClr val="00417C"/>
              </a:buClr>
              <a:buSzPct val="100000"/>
            </a:pPr>
            <a:r>
              <a:rPr kumimoji="1"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- </a:t>
            </a:r>
            <a:r>
              <a:rPr kumimoji="1"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考虑怎样向有关对象发送消息（指令），以完成所需的任务。</a:t>
            </a:r>
          </a:p>
        </p:txBody>
      </p:sp>
    </p:spTree>
    <p:extLst>
      <p:ext uri="{BB962C8B-B14F-4D97-AF65-F5344CB8AC3E}">
        <p14:creationId xmlns:p14="http://schemas.microsoft.com/office/powerpoint/2010/main" val="345128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14942</TotalTime>
  <Words>5955</Words>
  <Application>Microsoft Office PowerPoint</Application>
  <PresentationFormat>全屏显示(4:3)</PresentationFormat>
  <Paragraphs>1179</Paragraphs>
  <Slides>61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6" baseType="lpstr">
      <vt:lpstr>仿宋</vt:lpstr>
      <vt:lpstr>黑体</vt:lpstr>
      <vt:lpstr>华文琥珀</vt:lpstr>
      <vt:lpstr>华文楷体</vt:lpstr>
      <vt:lpstr>华文新魏</vt:lpstr>
      <vt:lpstr>隶书</vt:lpstr>
      <vt:lpstr>微软雅黑</vt:lpstr>
      <vt:lpstr>Arial</vt:lpstr>
      <vt:lpstr>Calibri</vt:lpstr>
      <vt:lpstr>Consolas</vt:lpstr>
      <vt:lpstr>Source Code Pro</vt:lpstr>
      <vt:lpstr>Times New Roman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安 安</cp:lastModifiedBy>
  <cp:revision>1043</cp:revision>
  <dcterms:created xsi:type="dcterms:W3CDTF">2013-10-30T09:04:50Z</dcterms:created>
  <dcterms:modified xsi:type="dcterms:W3CDTF">2022-09-13T12:49:21Z</dcterms:modified>
</cp:coreProperties>
</file>