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556" r:id="rId3"/>
    <p:sldId id="547" r:id="rId4"/>
    <p:sldId id="709" r:id="rId5"/>
    <p:sldId id="557" r:id="rId6"/>
    <p:sldId id="688" r:id="rId7"/>
    <p:sldId id="687" r:id="rId8"/>
    <p:sldId id="689" r:id="rId9"/>
    <p:sldId id="690" r:id="rId10"/>
    <p:sldId id="691" r:id="rId11"/>
    <p:sldId id="692" r:id="rId12"/>
    <p:sldId id="693" r:id="rId13"/>
    <p:sldId id="716" r:id="rId14"/>
    <p:sldId id="717" r:id="rId15"/>
    <p:sldId id="720" r:id="rId16"/>
    <p:sldId id="719" r:id="rId17"/>
    <p:sldId id="718" r:id="rId18"/>
    <p:sldId id="696" r:id="rId19"/>
    <p:sldId id="695" r:id="rId20"/>
    <p:sldId id="697" r:id="rId21"/>
    <p:sldId id="710" r:id="rId22"/>
    <p:sldId id="721" r:id="rId23"/>
    <p:sldId id="722" r:id="rId24"/>
    <p:sldId id="715" r:id="rId25"/>
    <p:sldId id="711" r:id="rId26"/>
    <p:sldId id="712" r:id="rId27"/>
    <p:sldId id="694" r:id="rId28"/>
    <p:sldId id="698" r:id="rId29"/>
    <p:sldId id="699" r:id="rId30"/>
    <p:sldId id="700" r:id="rId31"/>
    <p:sldId id="705" r:id="rId32"/>
    <p:sldId id="701" r:id="rId33"/>
    <p:sldId id="713" r:id="rId34"/>
    <p:sldId id="707" r:id="rId35"/>
    <p:sldId id="708" r:id="rId36"/>
    <p:sldId id="704" r:id="rId37"/>
    <p:sldId id="706" r:id="rId38"/>
    <p:sldId id="702" r:id="rId39"/>
    <p:sldId id="714" r:id="rId40"/>
    <p:sldId id="363" r:id="rId4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7C"/>
    <a:srgbClr val="0000FF"/>
    <a:srgbClr val="D9FFFF"/>
    <a:srgbClr val="080577"/>
    <a:srgbClr val="C8C5BC"/>
    <a:srgbClr val="93634C"/>
    <a:srgbClr val="94634C"/>
    <a:srgbClr val="EA7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7638" autoAdjust="0"/>
  </p:normalViewPr>
  <p:slideViewPr>
    <p:cSldViewPr>
      <p:cViewPr varScale="1">
        <p:scale>
          <a:sx n="55" d="100"/>
          <a:sy n="55" d="100"/>
        </p:scale>
        <p:origin x="141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4DD24D7-FED1-4393-89B8-47BAEDB75ACE}" type="datetimeFigureOut">
              <a:rPr lang="zh-CN" altLang="en-US"/>
              <a:pPr>
                <a:defRPr/>
              </a:pPr>
              <a:t>2023/9/22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48D536CF-49BC-4D7F-A1BB-E7D09BD8B2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3467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有时候一个方法名，要用到很多次，而且每次跟每次的参数都不一样，而且这个方法名，特别适合某个业务（比如登录），这个时候你变成其他的方法名，对大家来讲都很别扭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392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85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23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173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955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195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608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2397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570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有时候一个方法名，要用到很多次，而且每次跟每次的参数都不一样，而且这个方法名，特别适合某个业务（比如登录），这个时候你变成其他的方法名，对大家来讲都很别扭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533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有时候一个方法名，要用到很多次，而且每次跟每次的参数都不一样，而且这个方法名，特别适合某个业务（比如登录），这个时候你变成其他的方法名，对大家来讲都很别扭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406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有时候一个方法名，要用到很多次，而且每次跟每次的参数都不一样，而且这个方法名，特别适合某个业务（比如登录），这个时候你变成其他的方法名，对大家来讲都很别扭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28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有时候一个方法名，要用到很多次，而且每次跟每次的参数都不一样，而且这个方法名，特别适合某个业务（比如登录），这个时候你变成其他的方法名，对大家来讲都很别扭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906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有时候一个方法名，要用到很多次，而且每次跟每次的参数都不一样，而且这个方法名，特别适合某个业务（比如登录），这个时候你变成其他的方法名，对大家来讲都很别扭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300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有时候一个方法名，要用到很多次，而且每次跟每次的参数都不一样，而且这个方法名，特别适合某个业务（比如登录），这个时候你变成其他的方法名，对大家来讲都很别扭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772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有时候一个方法名，要用到很多次，而且每次跟每次的参数都不一样，而且这个方法名，特别适合某个业务（比如登录），这个时候你变成其他的方法名，对大家来讲都很别扭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9689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现实生活中，很多事物一出现，就天生具有某些属性和行为。比如人一出生，就有年龄、身高、体重、就会哭；汽车一出产，就有颜色、有外观、可以运行等。这些，我们就可以将这些天然的属性和行为定义在构造函数中，当</a:t>
            </a:r>
            <a:r>
              <a:rPr lang="en-US" altLang="zh-CN" dirty="0"/>
              <a:t>new</a:t>
            </a:r>
            <a:r>
              <a:rPr lang="zh-CN" altLang="en-US" dirty="0"/>
              <a:t>实例化对象时，也就具有这些属性和方法了，没必要再去重新定义了，从而加快了编程效率。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7719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34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现实生活中，很多事物一出现，就天生具有某些属性和行为。比如人一出生，就有年龄、身高、体重、就会哭；汽车一出产，就有颜色、有外观、可以运行等。这些，我们就可以将这些天然的属性和行为定义在构造函数中，当</a:t>
            </a:r>
            <a:r>
              <a:rPr lang="en-US" altLang="zh-CN" dirty="0"/>
              <a:t>new</a:t>
            </a:r>
            <a:r>
              <a:rPr lang="zh-CN" altLang="en-US" dirty="0"/>
              <a:t>实例化对象时，也就具有这些属性和方法了，没必要再去重新定义了，从而加快了编程效率。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340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39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10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1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有时候一个方法名，要用到很多次，而且每次跟每次的参数都不一样，而且这个方法名，特别适合某个业务（比如登录），这个时候你变成其他的方法名，对大家来讲都很别扭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647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325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989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7791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7454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4304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8565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4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223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0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9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82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642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8D536CF-49BC-4D7F-A1BB-E7D09BD8B241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95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74C7E-346F-465A-87F3-822A0AA78BE3}" type="datetimeFigureOut">
              <a:rPr lang="zh-CN" altLang="en-US"/>
              <a:pPr>
                <a:defRPr/>
              </a:pPr>
              <a:t>2023/9/22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74D7A-BA0C-4D44-A7B8-0B8FD0EAF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3F96D-DB75-4079-A7C6-A7C0679782B5}" type="datetimeFigureOut">
              <a:rPr lang="zh-CN" altLang="en-US"/>
              <a:pPr>
                <a:defRPr/>
              </a:pPr>
              <a:t>2023/9/22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C1E87C-14F1-48EB-91DB-2968F9CD8A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98A38-061C-47E0-ABC0-552101F133EB}" type="datetimeFigureOut">
              <a:rPr lang="zh-CN" altLang="en-US"/>
              <a:pPr>
                <a:defRPr/>
              </a:pPr>
              <a:t>2023/9/22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CA69A-571F-4516-97DA-CACC4A771D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826FE-52E4-4AFB-92D2-A2153D0294CD}" type="datetimeFigureOut">
              <a:rPr lang="zh-CN" altLang="en-US"/>
              <a:pPr>
                <a:defRPr/>
              </a:pPr>
              <a:t>2023/9/22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204BA-6902-4115-9127-8A72B8757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A1FB3-965D-4B19-ABA7-AA90E5D90136}" type="datetimeFigureOut">
              <a:rPr lang="zh-CN" altLang="en-US"/>
              <a:pPr>
                <a:defRPr/>
              </a:pPr>
              <a:t>2023/9/22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7F7E7-E804-4DB9-AB8C-AA7880F3F3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AE5DF-6247-4005-B19E-4265B67A05BD}" type="datetimeFigureOut">
              <a:rPr lang="zh-CN" altLang="en-US"/>
              <a:pPr>
                <a:defRPr/>
              </a:pPr>
              <a:t>2023/9/22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2734C-74BF-4705-927F-A7AEFB9F68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4E7D2-45B7-4BB4-8301-1375C0739582}" type="datetimeFigureOut">
              <a:rPr lang="zh-CN" altLang="en-US"/>
              <a:pPr>
                <a:defRPr/>
              </a:pPr>
              <a:t>2023/9/22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53755-CC23-42DD-AAE8-9D95E56E3D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BFF38-8661-4B2F-8467-411C5CD8546B}" type="datetimeFigureOut">
              <a:rPr lang="zh-CN" altLang="en-US"/>
              <a:pPr>
                <a:defRPr/>
              </a:pPr>
              <a:t>2023/9/22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6187A1-0254-4792-A633-CDCDC163D3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EFF34-3ADF-422E-8BE9-07EAF17B613C}" type="datetimeFigureOut">
              <a:rPr lang="zh-CN" altLang="en-US"/>
              <a:pPr>
                <a:defRPr/>
              </a:pPr>
              <a:t>2023/9/22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67BB1-6BEE-4908-873F-819854644D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B7B1B3-AE52-487A-918F-069CC9A54D81}" type="datetimeFigureOut">
              <a:rPr lang="zh-CN" altLang="en-US"/>
              <a:pPr>
                <a:defRPr/>
              </a:pPr>
              <a:t>2023/9/22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72628-3198-4043-82DD-768972B564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C1895-1581-40C7-8520-B39B969E3FC8}" type="datetimeFigureOut">
              <a:rPr lang="zh-CN" altLang="en-US"/>
              <a:pPr>
                <a:defRPr/>
              </a:pPr>
              <a:t>2023/9/22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8EB7D-4137-4CE4-89FA-E8BF5C1709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1365B35-1F7E-424C-B409-88B7E54C263A}" type="datetimeFigureOut">
              <a:rPr lang="zh-CN" altLang="en-US"/>
              <a:pPr>
                <a:defRPr/>
              </a:pPr>
              <a:t>2023/9/22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B2802E3-F9E6-4CCC-94AA-AC775DC09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6"/>
          <p:cNvSpPr txBox="1">
            <a:spLocks noChangeArrowheads="1"/>
          </p:cNvSpPr>
          <p:nvPr/>
        </p:nvSpPr>
        <p:spPr bwMode="auto">
          <a:xfrm>
            <a:off x="2594570" y="4572000"/>
            <a:ext cx="4857750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语言与系统设计</a:t>
            </a:r>
          </a:p>
          <a:p>
            <a:endParaRPr lang="en-US" altLang="zh-CN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   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安莹</a:t>
            </a:r>
            <a:endParaRPr lang="en-US" altLang="zh-CN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anying@csu.edu.cn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627784" y="5155604"/>
            <a:ext cx="42484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8"/>
    </mc:Choice>
    <mc:Fallback xmlns="">
      <p:transition spd="slow" advTm="1955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二、函数重载示例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0EA4E54-B4D7-49DF-830D-7E85B10A5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955" y="2141041"/>
            <a:ext cx="76325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0C026697-2628-4FCF-A29F-AA97C30F9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009" y="2611204"/>
            <a:ext cx="7748463" cy="4211821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1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Exam {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method(){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("Exam");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ExamSon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extends Exam {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method(String name) {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ExamSon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:" + name);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ExamSon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son = new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ExamSon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son.method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son.method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("son");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1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F33DC8B1-3010-46B5-97AE-4851CC2323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53368" y="5949280"/>
            <a:ext cx="3780000" cy="650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方法的重载可以发生在子类中！</a:t>
            </a:r>
          </a:p>
        </p:txBody>
      </p:sp>
      <p:pic>
        <p:nvPicPr>
          <p:cNvPr id="17" name="Picture 14" descr="示例">
            <a:extLst>
              <a:ext uri="{FF2B5EF4-FFF2-40B4-BE49-F238E27FC236}">
                <a16:creationId xmlns:a16="http://schemas.microsoft.com/office/drawing/2014/main" id="{61762A1A-8C34-43C0-9B3A-E8481B3E9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21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79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三、函数重载总结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131840-9226-4F09-916F-3CE915FAA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029062"/>
            <a:ext cx="7272808" cy="468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6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四、函数重载思考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E6AE08-709F-4D3C-8260-1D5CFB008B5A}"/>
              </a:ext>
            </a:extLst>
          </p:cNvPr>
          <p:cNvSpPr txBox="1"/>
          <p:nvPr/>
        </p:nvSpPr>
        <p:spPr>
          <a:xfrm>
            <a:off x="1115616" y="1988840"/>
            <a:ext cx="7128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对于基本数据的重载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传入的实际参数小于重载方法声明的形式参数</a:t>
            </a:r>
            <a:endParaRPr lang="en-US" altLang="zh-CN" sz="22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19EBD692-C441-49E4-AA3B-CD8493AB8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536712"/>
            <a:ext cx="7244407" cy="2969974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PrimitiveOverloading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f1(char x)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("f1(char x) " + x);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f2(int x)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("f2(int x ) " + x);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f3(double x)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("f3(double x) " + x);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E27912-DDB9-4482-B652-8669A9889CB4}"/>
              </a:ext>
            </a:extLst>
          </p:cNvPr>
          <p:cNvSpPr txBox="1"/>
          <p:nvPr/>
        </p:nvSpPr>
        <p:spPr>
          <a:xfrm>
            <a:off x="1735287" y="1715290"/>
            <a:ext cx="7244406" cy="185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PrimitiveOverloading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 p = new </a:t>
            </a: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PrimitiveOverloading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int x = 1;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char y = ‘c’;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p.f3(x) ;       //  </a:t>
            </a:r>
            <a:r>
              <a:rPr lang="zh-CN" altLang="en-US" dirty="0">
                <a:solidFill>
                  <a:schemeClr val="bg1"/>
                </a:solidFill>
                <a:latin typeface="Source Code Pro"/>
                <a:ea typeface="宋体" charset="-122"/>
              </a:rPr>
              <a:t>输出会是什么？</a:t>
            </a:r>
            <a:endParaRPr lang="en-US" altLang="zh-CN" dirty="0">
              <a:solidFill>
                <a:schemeClr val="bg1"/>
              </a:solidFill>
              <a:latin typeface="Source Code Pro"/>
              <a:ea typeface="宋体" charset="-122"/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p.f3(y);    //  </a:t>
            </a:r>
            <a:r>
              <a:rPr lang="zh-CN" altLang="en-US" dirty="0">
                <a:solidFill>
                  <a:schemeClr val="bg1"/>
                </a:solidFill>
                <a:latin typeface="Source Code Pro"/>
                <a:ea typeface="宋体" charset="-122"/>
              </a:rPr>
              <a:t>输出又是什么？？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19E3E5-836A-4EFD-8924-7338A640A4F2}"/>
              </a:ext>
            </a:extLst>
          </p:cNvPr>
          <p:cNvSpPr txBox="1"/>
          <p:nvPr/>
        </p:nvSpPr>
        <p:spPr>
          <a:xfrm>
            <a:off x="6213984" y="2787699"/>
            <a:ext cx="2160240" cy="7807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f3(double x) 1.0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f3(double x) 99.0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4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四、函数重载思考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E6AE08-709F-4D3C-8260-1D5CFB008B5A}"/>
              </a:ext>
            </a:extLst>
          </p:cNvPr>
          <p:cNvSpPr txBox="1"/>
          <p:nvPr/>
        </p:nvSpPr>
        <p:spPr>
          <a:xfrm>
            <a:off x="1115616" y="1988840"/>
            <a:ext cx="7128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对于基本数据的重载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传入的实际参数小于重载方法声明的形式参数</a:t>
            </a:r>
            <a:endParaRPr lang="en-US" altLang="zh-CN" sz="22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19EBD692-C441-49E4-AA3B-CD8493AB8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536712"/>
            <a:ext cx="7244407" cy="2969974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PrimitiveOverloading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f (char x)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("f(char x) " + x);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f(int x)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("f(int x ) " + x);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f(double x)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("f(double x) " + x);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E27912-DDB9-4482-B652-8669A9889CB4}"/>
              </a:ext>
            </a:extLst>
          </p:cNvPr>
          <p:cNvSpPr txBox="1"/>
          <p:nvPr/>
        </p:nvSpPr>
        <p:spPr>
          <a:xfrm>
            <a:off x="1735287" y="1715290"/>
            <a:ext cx="7244406" cy="185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PrimitiveOverloading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 p = new </a:t>
            </a: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PrimitiveOverloading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int x = 1;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char y = ‘c’;</a:t>
            </a:r>
          </a:p>
          <a:p>
            <a:pPr>
              <a:lnSpc>
                <a:spcPts val="2800"/>
              </a:lnSpc>
            </a:pP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p.f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(x) ;       //  </a:t>
            </a:r>
            <a:r>
              <a:rPr lang="zh-CN" altLang="en-US" dirty="0">
                <a:solidFill>
                  <a:schemeClr val="bg1"/>
                </a:solidFill>
                <a:latin typeface="Source Code Pro"/>
                <a:ea typeface="宋体" charset="-122"/>
              </a:rPr>
              <a:t>输出会是什么？</a:t>
            </a:r>
            <a:endParaRPr lang="en-US" altLang="zh-CN" dirty="0">
              <a:solidFill>
                <a:schemeClr val="bg1"/>
              </a:solidFill>
              <a:latin typeface="Source Code Pro"/>
              <a:ea typeface="宋体" charset="-122"/>
            </a:endParaRPr>
          </a:p>
          <a:p>
            <a:pPr>
              <a:lnSpc>
                <a:spcPts val="2800"/>
              </a:lnSpc>
            </a:pP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p.f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(y);    //  </a:t>
            </a:r>
            <a:r>
              <a:rPr lang="zh-CN" altLang="en-US" dirty="0">
                <a:solidFill>
                  <a:schemeClr val="bg1"/>
                </a:solidFill>
                <a:latin typeface="Source Code Pro"/>
                <a:ea typeface="宋体" charset="-122"/>
              </a:rPr>
              <a:t>输出又是什么？？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19E3E5-836A-4EFD-8924-7338A640A4F2}"/>
              </a:ext>
            </a:extLst>
          </p:cNvPr>
          <p:cNvSpPr txBox="1"/>
          <p:nvPr/>
        </p:nvSpPr>
        <p:spPr>
          <a:xfrm>
            <a:off x="6213984" y="2787699"/>
            <a:ext cx="2160240" cy="7807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f(int x) 1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f(char x) c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四、函数重载思考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E6AE08-709F-4D3C-8260-1D5CFB008B5A}"/>
              </a:ext>
            </a:extLst>
          </p:cNvPr>
          <p:cNvSpPr txBox="1"/>
          <p:nvPr/>
        </p:nvSpPr>
        <p:spPr>
          <a:xfrm>
            <a:off x="1115616" y="1988840"/>
            <a:ext cx="7128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对于基本数据的重载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传入的实际参数小于重载方法声明的形式参数</a:t>
            </a:r>
            <a:endParaRPr lang="en-US" altLang="zh-CN" sz="22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19EBD692-C441-49E4-AA3B-CD8493AB8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536712"/>
            <a:ext cx="7244407" cy="3231416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PrimitiveOverloading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/*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f (char x)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("f(char x) " + x);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}*/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f(int x)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("f(int x ) " + x);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f(double x)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("f(double x) " + x);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E27912-DDB9-4482-B652-8669A9889CB4}"/>
              </a:ext>
            </a:extLst>
          </p:cNvPr>
          <p:cNvSpPr txBox="1"/>
          <p:nvPr/>
        </p:nvSpPr>
        <p:spPr>
          <a:xfrm>
            <a:off x="1735286" y="1715290"/>
            <a:ext cx="7244407" cy="185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PrimitiveOverloading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 p = new </a:t>
            </a: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PrimitiveOverloading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int x = 1;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char y = ‘c’;</a:t>
            </a:r>
          </a:p>
          <a:p>
            <a:pPr>
              <a:lnSpc>
                <a:spcPts val="2800"/>
              </a:lnSpc>
            </a:pP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p.f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(x) ;       //  </a:t>
            </a:r>
            <a:r>
              <a:rPr lang="zh-CN" altLang="en-US" dirty="0">
                <a:solidFill>
                  <a:schemeClr val="bg1"/>
                </a:solidFill>
                <a:latin typeface="Source Code Pro"/>
                <a:ea typeface="宋体" charset="-122"/>
              </a:rPr>
              <a:t>输出会是什么？</a:t>
            </a:r>
            <a:endParaRPr lang="en-US" altLang="zh-CN" dirty="0">
              <a:solidFill>
                <a:schemeClr val="bg1"/>
              </a:solidFill>
              <a:latin typeface="Source Code Pro"/>
              <a:ea typeface="宋体" charset="-122"/>
            </a:endParaRPr>
          </a:p>
          <a:p>
            <a:pPr>
              <a:lnSpc>
                <a:spcPts val="2800"/>
              </a:lnSpc>
            </a:pP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p.f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(y);    //  </a:t>
            </a:r>
            <a:r>
              <a:rPr lang="zh-CN" altLang="en-US" dirty="0">
                <a:solidFill>
                  <a:schemeClr val="bg1"/>
                </a:solidFill>
                <a:latin typeface="Source Code Pro"/>
                <a:ea typeface="宋体" charset="-122"/>
              </a:rPr>
              <a:t>输出又是什么？？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19E3E5-836A-4EFD-8924-7338A640A4F2}"/>
              </a:ext>
            </a:extLst>
          </p:cNvPr>
          <p:cNvSpPr txBox="1"/>
          <p:nvPr/>
        </p:nvSpPr>
        <p:spPr>
          <a:xfrm>
            <a:off x="6213984" y="2787699"/>
            <a:ext cx="2160240" cy="7807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f(int x) 1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f(int x) 99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34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四、函数重载思考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E6AE08-709F-4D3C-8260-1D5CFB008B5A}"/>
              </a:ext>
            </a:extLst>
          </p:cNvPr>
          <p:cNvSpPr txBox="1"/>
          <p:nvPr/>
        </p:nvSpPr>
        <p:spPr>
          <a:xfrm>
            <a:off x="1115616" y="1988840"/>
            <a:ext cx="7128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对于基本数据的重载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传入的实际参数小于重载方法声明的形式参数</a:t>
            </a:r>
            <a:endParaRPr lang="en-US" altLang="zh-CN" sz="22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19EBD692-C441-49E4-AA3B-CD8493AB8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536712"/>
            <a:ext cx="7244407" cy="2969974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PrimitiveOverloading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f (char x)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("f(char x) " + x);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f(int x)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("f(int x ) " + x);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f(double x)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("f(double x) " + x);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E27912-DDB9-4482-B652-8669A9889CB4}"/>
              </a:ext>
            </a:extLst>
          </p:cNvPr>
          <p:cNvSpPr txBox="1"/>
          <p:nvPr/>
        </p:nvSpPr>
        <p:spPr>
          <a:xfrm>
            <a:off x="1735287" y="1715290"/>
            <a:ext cx="7244406" cy="185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PrimitiveOverloading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 p = new </a:t>
            </a: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PrimitiveOverloading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short x = 1;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char y = ‘c’;</a:t>
            </a:r>
          </a:p>
          <a:p>
            <a:pPr>
              <a:lnSpc>
                <a:spcPts val="2800"/>
              </a:lnSpc>
            </a:pP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p.f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(x) ;       //  </a:t>
            </a:r>
            <a:r>
              <a:rPr lang="zh-CN" altLang="en-US" dirty="0">
                <a:solidFill>
                  <a:schemeClr val="bg1"/>
                </a:solidFill>
                <a:latin typeface="Source Code Pro"/>
                <a:ea typeface="宋体" charset="-122"/>
              </a:rPr>
              <a:t>输出会是什么？</a:t>
            </a:r>
            <a:endParaRPr lang="en-US" altLang="zh-CN" dirty="0">
              <a:solidFill>
                <a:schemeClr val="bg1"/>
              </a:solidFill>
              <a:latin typeface="Source Code Pro"/>
              <a:ea typeface="宋体" charset="-122"/>
            </a:endParaRPr>
          </a:p>
          <a:p>
            <a:pPr>
              <a:lnSpc>
                <a:spcPts val="2800"/>
              </a:lnSpc>
            </a:pP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p.f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(y);    //  </a:t>
            </a:r>
            <a:r>
              <a:rPr lang="zh-CN" altLang="en-US" dirty="0">
                <a:solidFill>
                  <a:schemeClr val="bg1"/>
                </a:solidFill>
                <a:latin typeface="Source Code Pro"/>
                <a:ea typeface="宋体" charset="-122"/>
              </a:rPr>
              <a:t>输出又是什么？？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19E3E5-836A-4EFD-8924-7338A640A4F2}"/>
              </a:ext>
            </a:extLst>
          </p:cNvPr>
          <p:cNvSpPr txBox="1"/>
          <p:nvPr/>
        </p:nvSpPr>
        <p:spPr>
          <a:xfrm>
            <a:off x="6213984" y="2787699"/>
            <a:ext cx="2160240" cy="7807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f(int x) 1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f(char x) c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7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四、函数重载思考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E6AE08-709F-4D3C-8260-1D5CFB008B5A}"/>
              </a:ext>
            </a:extLst>
          </p:cNvPr>
          <p:cNvSpPr txBox="1"/>
          <p:nvPr/>
        </p:nvSpPr>
        <p:spPr>
          <a:xfrm>
            <a:off x="1115616" y="1988840"/>
            <a:ext cx="7128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对于基本数据的重载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传入的实际参数小于重载方法声明的形式参数</a:t>
            </a:r>
            <a:endParaRPr lang="en-US" altLang="zh-CN" sz="22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19EBD692-C441-49E4-AA3B-CD8493AB8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536712"/>
            <a:ext cx="7244407" cy="2969974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PrimitiveOverloading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f(short x)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("f(short x) " + x);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f(float x)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("f(float x ) " + x);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f(double x)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("f(double x) " + x);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E27912-DDB9-4482-B652-8669A9889CB4}"/>
              </a:ext>
            </a:extLst>
          </p:cNvPr>
          <p:cNvSpPr txBox="1"/>
          <p:nvPr/>
        </p:nvSpPr>
        <p:spPr>
          <a:xfrm>
            <a:off x="1735287" y="1715290"/>
            <a:ext cx="7244406" cy="185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PrimitiveOverloading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 p = new </a:t>
            </a: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PrimitiveOverloading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byte x = 1;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char y = ‘c’;</a:t>
            </a:r>
          </a:p>
          <a:p>
            <a:pPr>
              <a:lnSpc>
                <a:spcPts val="2800"/>
              </a:lnSpc>
            </a:pP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p.f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(x) ;       //  </a:t>
            </a:r>
            <a:r>
              <a:rPr lang="zh-CN" altLang="en-US" dirty="0">
                <a:solidFill>
                  <a:schemeClr val="bg1"/>
                </a:solidFill>
                <a:latin typeface="Source Code Pro"/>
                <a:ea typeface="宋体" charset="-122"/>
              </a:rPr>
              <a:t>输出会是什么？</a:t>
            </a:r>
            <a:endParaRPr lang="en-US" altLang="zh-CN" dirty="0">
              <a:solidFill>
                <a:schemeClr val="bg1"/>
              </a:solidFill>
              <a:latin typeface="Source Code Pro"/>
              <a:ea typeface="宋体" charset="-122"/>
            </a:endParaRPr>
          </a:p>
          <a:p>
            <a:pPr>
              <a:lnSpc>
                <a:spcPts val="2800"/>
              </a:lnSpc>
            </a:pP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p.f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(y);    //  </a:t>
            </a:r>
            <a:r>
              <a:rPr lang="zh-CN" altLang="en-US" dirty="0">
                <a:solidFill>
                  <a:schemeClr val="bg1"/>
                </a:solidFill>
                <a:latin typeface="Source Code Pro"/>
                <a:ea typeface="宋体" charset="-122"/>
              </a:rPr>
              <a:t>输出又是什么？？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19E3E5-836A-4EFD-8924-7338A640A4F2}"/>
              </a:ext>
            </a:extLst>
          </p:cNvPr>
          <p:cNvSpPr txBox="1"/>
          <p:nvPr/>
        </p:nvSpPr>
        <p:spPr>
          <a:xfrm>
            <a:off x="6213984" y="2787699"/>
            <a:ext cx="2160240" cy="7807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f(short x) 1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f(float x) 99.0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四、函数重载思考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E6AE08-709F-4D3C-8260-1D5CFB008B5A}"/>
              </a:ext>
            </a:extLst>
          </p:cNvPr>
          <p:cNvSpPr txBox="1"/>
          <p:nvPr/>
        </p:nvSpPr>
        <p:spPr>
          <a:xfrm>
            <a:off x="1115616" y="1988840"/>
            <a:ext cx="7128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对于基本数据的重载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传入的实际参数小于重载方法声明的形式参数</a:t>
            </a:r>
            <a:endParaRPr lang="en-US" altLang="zh-CN" sz="22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19EBD692-C441-49E4-AA3B-CD8493AB8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536712"/>
            <a:ext cx="7244407" cy="3231416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PrimitiveOverloading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/*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f (char x)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("f(char x) " + x);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 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*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/ 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f(float x)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("f(float x ) " + x);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  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f(double x)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("f(double x) " + x);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E27912-DDB9-4482-B652-8669A9889CB4}"/>
              </a:ext>
            </a:extLst>
          </p:cNvPr>
          <p:cNvSpPr txBox="1"/>
          <p:nvPr/>
        </p:nvSpPr>
        <p:spPr>
          <a:xfrm>
            <a:off x="1735286" y="1715290"/>
            <a:ext cx="7244407" cy="1853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PrimitiveOverloading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 p = new </a:t>
            </a: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PrimitiveOverloading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int x = 1;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char y = ‘c’;</a:t>
            </a:r>
          </a:p>
          <a:p>
            <a:pPr>
              <a:lnSpc>
                <a:spcPts val="2800"/>
              </a:lnSpc>
            </a:pP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p.f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(x) ;       //  </a:t>
            </a:r>
            <a:r>
              <a:rPr lang="zh-CN" altLang="en-US" dirty="0">
                <a:solidFill>
                  <a:schemeClr val="bg1"/>
                </a:solidFill>
                <a:latin typeface="Source Code Pro"/>
                <a:ea typeface="宋体" charset="-122"/>
              </a:rPr>
              <a:t>输出会是什么？</a:t>
            </a:r>
            <a:endParaRPr lang="en-US" altLang="zh-CN" dirty="0">
              <a:solidFill>
                <a:schemeClr val="bg1"/>
              </a:solidFill>
              <a:latin typeface="Source Code Pro"/>
              <a:ea typeface="宋体" charset="-122"/>
            </a:endParaRPr>
          </a:p>
          <a:p>
            <a:pPr>
              <a:lnSpc>
                <a:spcPts val="2800"/>
              </a:lnSpc>
            </a:pP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p.f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(y);    //  </a:t>
            </a:r>
            <a:r>
              <a:rPr lang="zh-CN" altLang="en-US" dirty="0">
                <a:solidFill>
                  <a:schemeClr val="bg1"/>
                </a:solidFill>
                <a:latin typeface="Source Code Pro"/>
                <a:ea typeface="宋体" charset="-122"/>
              </a:rPr>
              <a:t>输出又是什么？？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19E3E5-836A-4EFD-8924-7338A640A4F2}"/>
              </a:ext>
            </a:extLst>
          </p:cNvPr>
          <p:cNvSpPr txBox="1"/>
          <p:nvPr/>
        </p:nvSpPr>
        <p:spPr>
          <a:xfrm>
            <a:off x="6213984" y="2787699"/>
            <a:ext cx="2160240" cy="78079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f(float x) 1.0</a:t>
            </a:r>
          </a:p>
          <a:p>
            <a:pPr>
              <a:lnSpc>
                <a:spcPts val="28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f(float x) 99.0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70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四、函数重载思考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E6AE08-709F-4D3C-8260-1D5CFB008B5A}"/>
              </a:ext>
            </a:extLst>
          </p:cNvPr>
          <p:cNvSpPr txBox="1"/>
          <p:nvPr/>
        </p:nvSpPr>
        <p:spPr>
          <a:xfrm>
            <a:off x="1115616" y="1988840"/>
            <a:ext cx="71287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对于基本数据的重载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传入的实际参数小于重载方法声明的形式参数</a:t>
            </a:r>
            <a:endParaRPr lang="en-US" altLang="zh-CN" sz="22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5489F65-AA07-4AF2-8083-8DF7A0BEEA87}"/>
              </a:ext>
            </a:extLst>
          </p:cNvPr>
          <p:cNvSpPr/>
          <p:nvPr/>
        </p:nvSpPr>
        <p:spPr>
          <a:xfrm>
            <a:off x="1745940" y="3335222"/>
            <a:ext cx="6858508" cy="2037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417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若传入的数据类型（实际参数类型）小于方法中声明的形式参数类型，实际数据类型就会被提升；</a:t>
            </a:r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417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char</a:t>
            </a:r>
            <a:r>
              <a:rPr lang="zh-CN" altLang="en-US" sz="2000" dirty="0">
                <a:solidFill>
                  <a:srgbClr val="00417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型略有不同，如果无法找到恰好接受对应参数的方法，就会先直接提升至</a:t>
            </a:r>
            <a:r>
              <a:rPr lang="en-US" altLang="zh-CN" sz="2000" dirty="0">
                <a:solidFill>
                  <a:srgbClr val="00417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</a:t>
            </a:r>
            <a:r>
              <a:rPr lang="zh-CN" altLang="en-US" sz="2000" dirty="0">
                <a:solidFill>
                  <a:srgbClr val="00417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型。</a:t>
            </a:r>
            <a:endParaRPr lang="zh-CN" altLang="en-US" sz="2000" dirty="0">
              <a:solidFill>
                <a:srgbClr val="0041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28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四、函数重载思考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E6AE08-709F-4D3C-8260-1D5CFB008B5A}"/>
              </a:ext>
            </a:extLst>
          </p:cNvPr>
          <p:cNvSpPr txBox="1"/>
          <p:nvPr/>
        </p:nvSpPr>
        <p:spPr>
          <a:xfrm>
            <a:off x="1115616" y="1988840"/>
            <a:ext cx="7128792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对于基本数据的重载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传入的实际参数小于重载方法声明的形式参数</a:t>
            </a:r>
            <a:endParaRPr lang="en-US" altLang="zh-CN" sz="22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2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传入的实际参数大于重载方法声明的形式参数</a:t>
            </a:r>
            <a:endParaRPr lang="en-US" altLang="zh-CN" sz="22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spcBef>
                <a:spcPts val="1200"/>
              </a:spcBef>
            </a:pP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19EBD692-C441-49E4-AA3B-CD8493AB8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981914"/>
            <a:ext cx="7244407" cy="2826182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9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PrimitiveOverloading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eaLnBrk="1" hangingPunct="1">
              <a:lnSpc>
                <a:spcPts val="19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f(char x) {</a:t>
            </a:r>
          </a:p>
          <a:p>
            <a:pPr eaLnBrk="1" hangingPunct="1">
              <a:lnSpc>
                <a:spcPts val="19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("f(char)” + x);</a:t>
            </a:r>
          </a:p>
          <a:p>
            <a:pPr eaLnBrk="1" hangingPunct="1">
              <a:lnSpc>
                <a:spcPts val="19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9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f(int x) {</a:t>
            </a:r>
          </a:p>
          <a:p>
            <a:pPr eaLnBrk="1" hangingPunct="1">
              <a:lnSpc>
                <a:spcPts val="19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("f(int x)” + x);</a:t>
            </a:r>
          </a:p>
          <a:p>
            <a:pPr eaLnBrk="1" hangingPunct="1">
              <a:lnSpc>
                <a:spcPts val="19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9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f(float x) {</a:t>
            </a:r>
          </a:p>
          <a:p>
            <a:pPr eaLnBrk="1" hangingPunct="1">
              <a:lnSpc>
                <a:spcPts val="19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(“f(float x)” + x);</a:t>
            </a:r>
          </a:p>
          <a:p>
            <a:pPr eaLnBrk="1" hangingPunct="1">
              <a:lnSpc>
                <a:spcPts val="19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9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E27912-DDB9-4482-B652-8669A9889CB4}"/>
              </a:ext>
            </a:extLst>
          </p:cNvPr>
          <p:cNvSpPr txBox="1"/>
          <p:nvPr/>
        </p:nvSpPr>
        <p:spPr>
          <a:xfrm>
            <a:off x="1915306" y="2785305"/>
            <a:ext cx="7128791" cy="1135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PrimitiveOverloading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 p= new </a:t>
            </a: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PrimitiveOverloading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();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double x = 1;</a:t>
            </a:r>
          </a:p>
          <a:p>
            <a:pPr>
              <a:lnSpc>
                <a:spcPts val="2800"/>
              </a:lnSpc>
            </a:pPr>
            <a:r>
              <a:rPr lang="en-US" altLang="zh-CN" dirty="0" err="1">
                <a:solidFill>
                  <a:schemeClr val="bg1"/>
                </a:solidFill>
                <a:latin typeface="Source Code Pro"/>
                <a:ea typeface="宋体" charset="-122"/>
              </a:rPr>
              <a:t>p.f</a:t>
            </a:r>
            <a:r>
              <a:rPr lang="en-US" altLang="zh-CN" dirty="0">
                <a:solidFill>
                  <a:schemeClr val="bg1"/>
                </a:solidFill>
                <a:latin typeface="Source Code Pro"/>
                <a:ea typeface="宋体" charset="-122"/>
              </a:rPr>
              <a:t>(x) ;       //  </a:t>
            </a:r>
            <a:r>
              <a:rPr lang="zh-CN" altLang="en-US" dirty="0">
                <a:solidFill>
                  <a:schemeClr val="bg1"/>
                </a:solidFill>
                <a:latin typeface="Source Code Pro"/>
                <a:ea typeface="宋体" charset="-122"/>
              </a:rPr>
              <a:t>输出会是什么？</a:t>
            </a:r>
            <a:endParaRPr lang="en-US" altLang="zh-CN" dirty="0">
              <a:solidFill>
                <a:schemeClr val="bg1"/>
              </a:solidFill>
              <a:latin typeface="Source Code Pro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619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>
            <a:off x="0" y="4081463"/>
            <a:ext cx="9144000" cy="357187"/>
          </a:xfrm>
          <a:prstGeom prst="rect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75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6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7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8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3079" name="TextBox 27"/>
          <p:cNvSpPr txBox="1">
            <a:spLocks noChangeArrowheads="1"/>
          </p:cNvSpPr>
          <p:nvPr/>
        </p:nvSpPr>
        <p:spPr bwMode="auto">
          <a:xfrm>
            <a:off x="1403648" y="3312022"/>
            <a:ext cx="676932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第四讲</a:t>
            </a:r>
            <a:r>
              <a:rPr lang="en-US" altLang="zh-CN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面向对象编程（二）</a:t>
            </a:r>
          </a:p>
        </p:txBody>
      </p:sp>
      <p:sp>
        <p:nvSpPr>
          <p:cNvPr id="12" name="椭圆 11"/>
          <p:cNvSpPr/>
          <p:nvPr/>
        </p:nvSpPr>
        <p:spPr>
          <a:xfrm>
            <a:off x="3929063" y="1416050"/>
            <a:ext cx="1428750" cy="1428750"/>
          </a:xfrm>
          <a:prstGeom prst="ellipse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184" y="1362171"/>
            <a:ext cx="1536508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3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1"/>
    </mc:Choice>
    <mc:Fallback xmlns="">
      <p:transition spd="slow" advTm="538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四、函数重载思考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AE6AE08-709F-4D3C-8260-1D5CFB008B5A}"/>
              </a:ext>
            </a:extLst>
          </p:cNvPr>
          <p:cNvSpPr txBox="1"/>
          <p:nvPr/>
        </p:nvSpPr>
        <p:spPr>
          <a:xfrm>
            <a:off x="1115616" y="1988840"/>
            <a:ext cx="71287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对于基本数据的重载</a:t>
            </a:r>
            <a:endParaRPr lang="en-US" altLang="zh-CN" sz="24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传入的实际参数小于重载方法声明的形式参数</a:t>
            </a:r>
            <a:endParaRPr lang="en-US" altLang="zh-CN" sz="22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en-US" altLang="zh-CN" sz="22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传入的实际参数大于重载方法声明的形式参数</a:t>
            </a:r>
            <a:endParaRPr lang="en-US" altLang="zh-CN" sz="2200" b="1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  <a:spcBef>
                <a:spcPts val="1200"/>
              </a:spcBef>
            </a:pP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BE14591-DAD9-4C57-9F7B-D5A382A1E6F4}"/>
              </a:ext>
            </a:extLst>
          </p:cNvPr>
          <p:cNvSpPr/>
          <p:nvPr/>
        </p:nvSpPr>
        <p:spPr>
          <a:xfrm>
            <a:off x="1745940" y="3933056"/>
            <a:ext cx="6786500" cy="1576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417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函数接受较小的基本类型作为参数，若传入的实际参数较大，就得通过类型转换来执行窄化转换。</a:t>
            </a:r>
            <a:endParaRPr lang="en-US" altLang="zh-CN" sz="2000" dirty="0">
              <a:solidFill>
                <a:srgbClr val="00417C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en-US" altLang="zh-CN" sz="2000" dirty="0">
                <a:solidFill>
                  <a:srgbClr val="00417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zh-CN" altLang="en-US" sz="2000" dirty="0">
                <a:solidFill>
                  <a:srgbClr val="00417C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否则，编译器会报错。</a:t>
            </a:r>
            <a:endParaRPr lang="zh-CN" altLang="en-US" sz="2000" dirty="0">
              <a:solidFill>
                <a:srgbClr val="0041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3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四、函数重载思考</a:t>
            </a: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0B55983A-BACE-485B-AF16-B7DE64CB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1429"/>
            <a:ext cx="7056784" cy="4872898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 {</a:t>
            </a:r>
          </a:p>
          <a:p>
            <a:pPr eaLnBrk="1" hangingPunct="1">
              <a:lnSpc>
                <a:spcPts val="2400"/>
              </a:lnSpc>
            </a:pPr>
            <a:endParaRPr lang="en-US" altLang="zh-CN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myMethod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(Object obj){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System.err.println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(“This is an object.");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400"/>
              </a:lnSpc>
            </a:pPr>
            <a:endParaRPr lang="en-US" altLang="zh-CN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myMethod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(String str){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System.err.println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(“This is a string.");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Test t=new Test();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t.myMethod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(null);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597D7DC5-0A10-4154-A42B-487DDCB0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94793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00270658-5AF3-48D1-9BB5-06DD91F4138F}"/>
              </a:ext>
            </a:extLst>
          </p:cNvPr>
          <p:cNvSpPr/>
          <p:nvPr/>
        </p:nvSpPr>
        <p:spPr>
          <a:xfrm>
            <a:off x="6328078" y="625989"/>
            <a:ext cx="2436529" cy="1127170"/>
          </a:xfrm>
          <a:prstGeom prst="cloudCallout">
            <a:avLst>
              <a:gd name="adj1" fmla="val -35877"/>
              <a:gd name="adj2" fmla="val 1015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输出结果如何？</a:t>
            </a:r>
          </a:p>
        </p:txBody>
      </p:sp>
    </p:spTree>
    <p:extLst>
      <p:ext uri="{BB962C8B-B14F-4D97-AF65-F5344CB8AC3E}">
        <p14:creationId xmlns:p14="http://schemas.microsoft.com/office/powerpoint/2010/main" val="20891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四、函数重载思考</a:t>
            </a: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0B55983A-BACE-485B-AF16-B7DE64CB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1429"/>
            <a:ext cx="7408448" cy="4546356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TestCallMethod2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test(Object s){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("Object version");}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test(TestCallMethod2 t){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("TestCallMethod2 version");}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test(SubTestCallMthod2 t){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SubTestCallMethod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version");} 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TestCallMethod2 t = new TestCallMethod2();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t.test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(null);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t.test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(new Object());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class SubTestCallMthod2 extends TestCallMethod2{}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597D7DC5-0A10-4154-A42B-487DDCB0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94793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00270658-5AF3-48D1-9BB5-06DD91F4138F}"/>
              </a:ext>
            </a:extLst>
          </p:cNvPr>
          <p:cNvSpPr/>
          <p:nvPr/>
        </p:nvSpPr>
        <p:spPr>
          <a:xfrm>
            <a:off x="6328078" y="625989"/>
            <a:ext cx="2436529" cy="1127170"/>
          </a:xfrm>
          <a:prstGeom prst="cloudCallout">
            <a:avLst>
              <a:gd name="adj1" fmla="val -35877"/>
              <a:gd name="adj2" fmla="val 1015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输出结果如何？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BCFE74-468E-4B78-8F72-7644CFF13542}"/>
              </a:ext>
            </a:extLst>
          </p:cNvPr>
          <p:cNvSpPr txBox="1"/>
          <p:nvPr/>
        </p:nvSpPr>
        <p:spPr>
          <a:xfrm>
            <a:off x="5724128" y="4934255"/>
            <a:ext cx="2880320" cy="87357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SubTestCallMethod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version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version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9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四、函数重载思考</a:t>
            </a: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0B55983A-BACE-485B-AF16-B7DE64CB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61429"/>
            <a:ext cx="7272808" cy="4766138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TestCallMethod2 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test(Object s){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("Object version");}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test(TestCallMethod2 t){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("TestCallMethod2 version");}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void test(SubTestCallMthod2 t){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SubTestCallMethod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version");}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600" dirty="0">
                <a:solidFill>
                  <a:srgbClr val="FF0000"/>
                </a:solidFill>
                <a:latin typeface="Source Code Pro"/>
                <a:ea typeface="宋体" charset="-122"/>
              </a:rPr>
              <a:t>void test(String s){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FF0000"/>
                </a:solidFill>
                <a:latin typeface="Source Code Pro"/>
                <a:ea typeface="宋体" charset="-122"/>
              </a:rPr>
              <a:t>("String version");} 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TestCallMethod2 t = new TestCallMethod2();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t.test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(null);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t.test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(new Object());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22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class SubTestCallMthod2 extends TestCallMethod2{}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597D7DC5-0A10-4154-A42B-487DDCB0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94793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思想气泡: 云 12">
            <a:extLst>
              <a:ext uri="{FF2B5EF4-FFF2-40B4-BE49-F238E27FC236}">
                <a16:creationId xmlns:a16="http://schemas.microsoft.com/office/drawing/2014/main" id="{00270658-5AF3-48D1-9BB5-06DD91F4138F}"/>
              </a:ext>
            </a:extLst>
          </p:cNvPr>
          <p:cNvSpPr/>
          <p:nvPr/>
        </p:nvSpPr>
        <p:spPr>
          <a:xfrm>
            <a:off x="6328078" y="625989"/>
            <a:ext cx="2436529" cy="1127170"/>
          </a:xfrm>
          <a:prstGeom prst="cloudCallout">
            <a:avLst>
              <a:gd name="adj1" fmla="val -35877"/>
              <a:gd name="adj2" fmla="val 10152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输出结果如何？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5705A0-8374-4A82-8E21-7D116E887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1" y="4797152"/>
            <a:ext cx="7056784" cy="19841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6451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五、函数重载的练习</a:t>
            </a:r>
          </a:p>
        </p:txBody>
      </p:sp>
      <p:pic>
        <p:nvPicPr>
          <p:cNvPr id="11" name="Picture 14" descr="问题">
            <a:extLst>
              <a:ext uri="{FF2B5EF4-FFF2-40B4-BE49-F238E27FC236}">
                <a16:creationId xmlns:a16="http://schemas.microsoft.com/office/drawing/2014/main" id="{FBEA5541-58BB-4690-B85F-B5F335683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8" y="184531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4">
            <a:extLst>
              <a:ext uri="{FF2B5EF4-FFF2-40B4-BE49-F238E27FC236}">
                <a16:creationId xmlns:a16="http://schemas.microsoft.com/office/drawing/2014/main" id="{D47954D9-B464-476E-BBE7-50434951C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844002"/>
            <a:ext cx="7056784" cy="8649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使用方法重载编程以得到正方形，矩形和圆的面积。假定正方形和矩形的边长均为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型，而圆的半径为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型。 </a:t>
            </a: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0B55983A-BACE-485B-AF16-B7DE64CB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003185"/>
            <a:ext cx="7056784" cy="3594167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AreaTest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int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calArea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(int x){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return x*x;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int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calArea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(int x, int y){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return x*y;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double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calArea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(double r){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return 3.14*r*r;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597D7DC5-0A10-4154-A42B-487DDCB0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288658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68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五、函数重载的练习</a:t>
            </a:r>
          </a:p>
        </p:txBody>
      </p:sp>
      <p:pic>
        <p:nvPicPr>
          <p:cNvPr id="11" name="Picture 14" descr="问题">
            <a:extLst>
              <a:ext uri="{FF2B5EF4-FFF2-40B4-BE49-F238E27FC236}">
                <a16:creationId xmlns:a16="http://schemas.microsoft.com/office/drawing/2014/main" id="{FBEA5541-58BB-4690-B85F-B5F335683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8" y="187592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4">
            <a:extLst>
              <a:ext uri="{FF2B5EF4-FFF2-40B4-BE49-F238E27FC236}">
                <a16:creationId xmlns:a16="http://schemas.microsoft.com/office/drawing/2014/main" id="{D47954D9-B464-476E-BBE7-50434951C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19954"/>
            <a:ext cx="7056784" cy="208511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使用方法重载编程以分别实现接收三种类型（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可变数量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参数的输出函数。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输出要求：依次输出方法名称、参数个数和参数内容，并以一行短横线“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----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”结尾。具体格式如下：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4E1D90-FA8E-46C0-B76C-216BC93F2F5E}"/>
              </a:ext>
            </a:extLst>
          </p:cNvPr>
          <p:cNvSpPr txBox="1"/>
          <p:nvPr/>
        </p:nvSpPr>
        <p:spPr>
          <a:xfrm>
            <a:off x="1700064" y="4221088"/>
            <a:ext cx="7048400" cy="118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80000" tIns="108000" bIns="18000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name:  Parameter number: num  Content: p1  p2  p3  ...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E7EE9E-2BF3-4D74-AB37-4F937E4E4A99}"/>
              </a:ext>
            </a:extLst>
          </p:cNvPr>
          <p:cNvSpPr txBox="1"/>
          <p:nvPr/>
        </p:nvSpPr>
        <p:spPr>
          <a:xfrm>
            <a:off x="1763688" y="5648549"/>
            <a:ext cx="6984776" cy="10772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★提示：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定义方法参数时使用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Object... </a:t>
            </a:r>
            <a:r>
              <a:rPr lang="en-US" altLang="zh-CN" b="1" i="0" u="none" strike="noStrike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args</a:t>
            </a:r>
            <a:r>
              <a:rPr lang="en-US" altLang="zh-CN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，表示可传入任意个数的指定类型参数。取值时根据顺序取，从</a:t>
            </a:r>
            <a:r>
              <a:rPr lang="en-US" altLang="zh-CN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开始，第一个是</a:t>
            </a:r>
            <a:r>
              <a:rPr lang="en-US" altLang="zh-CN" b="1" i="0" u="none" strike="noStrik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args</a:t>
            </a:r>
            <a:r>
              <a:rPr lang="en-US" altLang="zh-CN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[0]</a:t>
            </a:r>
            <a:r>
              <a:rPr lang="zh-CN" altLang="en-US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，依此类推。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43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13">
            <a:extLst>
              <a:ext uri="{FF2B5EF4-FFF2-40B4-BE49-F238E27FC236}">
                <a16:creationId xmlns:a16="http://schemas.microsoft.com/office/drawing/2014/main" id="{0B55983A-BACE-485B-AF16-B7DE64CB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991433"/>
            <a:ext cx="7408448" cy="5893951"/>
          </a:xfrm>
          <a:prstGeom prst="roundRect">
            <a:avLst>
              <a:gd name="adj" fmla="val 316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Varargs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static void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vaTest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dirty="0">
                <a:solidFill>
                  <a:srgbClr val="FF0000"/>
                </a:solidFill>
                <a:latin typeface="Source Code Pro"/>
                <a:ea typeface="宋体" charset="-122"/>
              </a:rPr>
              <a:t>int ... p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vaTest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(int ...): " + "Parameter number: " +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p.length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+" Content: ");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for(int n : p)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(n + " ");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("\n------------------------------");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static void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vaTest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dirty="0" err="1">
                <a:solidFill>
                  <a:srgbClr val="FF0000"/>
                </a:solidFill>
                <a:latin typeface="Source Code Pro"/>
                <a:ea typeface="宋体" charset="-122"/>
              </a:rPr>
              <a:t>boolean</a:t>
            </a:r>
            <a:r>
              <a:rPr lang="en-US" altLang="zh-CN" sz="1500" dirty="0">
                <a:solidFill>
                  <a:srgbClr val="FF0000"/>
                </a:solidFill>
                <a:latin typeface="Source Code Pro"/>
                <a:ea typeface="宋体" charset="-122"/>
              </a:rPr>
              <a:t> ... p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vaTest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boolean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...): " + "Parameter number: " +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p.length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+" Content: ");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for(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boolean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n : p)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(n + " ");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("\n------------------------------");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static void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vaTest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dirty="0">
                <a:solidFill>
                  <a:srgbClr val="FF0000"/>
                </a:solidFill>
                <a:latin typeface="Source Code Pro"/>
                <a:ea typeface="宋体" charset="-122"/>
              </a:rPr>
              <a:t>String ... p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vaTest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(int ...): " + "Parameter number: " +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p.length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+" Content: ");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for(String n : p)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(n + " ");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("\n------------------------------");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vaTest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(1, 2, 3, 4);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vaTest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true,false,true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5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vaTest</a:t>
            </a: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("JAVA", "Overloading");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    }  </a:t>
            </a:r>
          </a:p>
          <a:p>
            <a:pPr eaLnBrk="1" hangingPunct="1">
              <a:lnSpc>
                <a:spcPts val="1600"/>
              </a:lnSpc>
            </a:pPr>
            <a:r>
              <a:rPr lang="en-US" altLang="zh-CN" sz="15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3" name="Picture 14" descr="示例">
            <a:extLst>
              <a:ext uri="{FF2B5EF4-FFF2-40B4-BE49-F238E27FC236}">
                <a16:creationId xmlns:a16="http://schemas.microsoft.com/office/drawing/2014/main" id="{597D7DC5-0A10-4154-A42B-487DDCB08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906607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858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认识构造函数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一、什么是构造函数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E717EF-BDDC-42E4-B5C4-61C979E4CC51}"/>
              </a:ext>
            </a:extLst>
          </p:cNvPr>
          <p:cNvSpPr txBox="1"/>
          <p:nvPr/>
        </p:nvSpPr>
        <p:spPr>
          <a:xfrm>
            <a:off x="1043608" y="1927822"/>
            <a:ext cx="7488832" cy="4279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构造函数，也叫构造方法，是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中一种特殊的函数。函数</a:t>
            </a:r>
            <a:r>
              <a:rPr lang="zh-CN" altLang="en-US" sz="240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名与类名相同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，无返回值。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构造函数的作用：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创建对象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使用“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构造函数名（）”来创建对象；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对象初始化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>
              <a:lnSpc>
                <a:spcPct val="150000"/>
              </a:lnSpc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初始化成员属性和成员方法，即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对象产生后，就调用了对象的属性和方法</a:t>
            </a:r>
          </a:p>
        </p:txBody>
      </p:sp>
    </p:spTree>
    <p:extLst>
      <p:ext uri="{BB962C8B-B14F-4D97-AF65-F5344CB8AC3E}">
        <p14:creationId xmlns:p14="http://schemas.microsoft.com/office/powerpoint/2010/main" val="21493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认识构造函数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一、什么是构造函数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B0A2B1E-0E0D-4388-8303-CC40E63D9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02" y="2141041"/>
            <a:ext cx="76325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D16A73B6-B5C6-4FFE-A3CD-B0E163776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4566" y="1986886"/>
            <a:ext cx="7295561" cy="4782155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Person {   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String name;     // 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姓名</a:t>
            </a:r>
          </a:p>
          <a:p>
            <a:pPr eaLnBrk="1" hangingPunct="1">
              <a:lnSpc>
                <a:spcPts val="2400"/>
              </a:lnSpc>
            </a:pP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int age;       // 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年龄</a:t>
            </a:r>
          </a:p>
          <a:p>
            <a:pPr eaLnBrk="1" hangingPunct="1">
              <a:lnSpc>
                <a:spcPts val="2400"/>
              </a:lnSpc>
            </a:pP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// 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构造方法</a:t>
            </a:r>
          </a:p>
          <a:p>
            <a:pPr eaLnBrk="1" hangingPunct="1">
              <a:lnSpc>
                <a:spcPts val="2400"/>
              </a:lnSpc>
            </a:pP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Person(String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name,int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age){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this.name = name;     // 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给对象赋予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name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值</a:t>
            </a:r>
          </a:p>
          <a:p>
            <a:pPr eaLnBrk="1" hangingPunct="1">
              <a:lnSpc>
                <a:spcPts val="2400"/>
              </a:lnSpc>
            </a:pP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this.age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= age;            // 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给对象赋予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age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值</a:t>
            </a:r>
          </a:p>
          <a:p>
            <a:pPr eaLnBrk="1" hangingPunct="1">
              <a:lnSpc>
                <a:spcPts val="2400"/>
              </a:lnSpc>
            </a:pP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Person p = new Person(“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张三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”,1);     //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创建对象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,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并调用构造方法赋值           </a:t>
            </a:r>
            <a:endParaRPr lang="en-US" altLang="zh-CN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(“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姓名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: ” + p.name + “ 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年龄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: ” +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p.age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）；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//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这个小孩刚出生的时候已经有了姓名和年龄</a:t>
            </a:r>
          </a:p>
          <a:p>
            <a:pPr eaLnBrk="1" hangingPunct="1">
              <a:lnSpc>
                <a:spcPts val="2400"/>
              </a:lnSpc>
            </a:pP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14" name="Picture 14" descr="示例">
            <a:extLst>
              <a:ext uri="{FF2B5EF4-FFF2-40B4-BE49-F238E27FC236}">
                <a16:creationId xmlns:a16="http://schemas.microsoft.com/office/drawing/2014/main" id="{6E536ECF-5370-42C2-9059-35C28B82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130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认识构造函数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二、构造函数的特点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E717EF-BDDC-42E4-B5C4-61C979E4CC51}"/>
              </a:ext>
            </a:extLst>
          </p:cNvPr>
          <p:cNvSpPr txBox="1"/>
          <p:nvPr/>
        </p:nvSpPr>
        <p:spPr>
          <a:xfrm>
            <a:off x="1043608" y="1927822"/>
            <a:ext cx="7776864" cy="4602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函数名与类名相同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不用定义返回值类型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不可以写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构造函数可以有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个或多个参数也可以没有参数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可以对构造函数进行函数重载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定义类后若不声明任何构造函数，则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虚拟机会自动创建一个空参构造函数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一个对象建立，构造函数只运行一次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只有构造函数才能调用构造函数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739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2335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本讲目标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481275E1-3C8F-4D40-80EC-E15F81EEF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340768"/>
            <a:ext cx="8229600" cy="3069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认识函数的重载</a:t>
            </a:r>
            <a:endParaRPr lang="en-US" altLang="zh-CN" sz="28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 eaLnBrk="1" hangingPunct="1">
              <a:lnSpc>
                <a:spcPct val="20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Char char="p"/>
            </a:pPr>
            <a:r>
              <a:rPr lang="zh-CN" altLang="en-US" sz="28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认识构造函数</a:t>
            </a:r>
            <a:endParaRPr lang="en-US" altLang="zh-CN" sz="28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045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认识构造函数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三、构造函数示例</a:t>
            </a:r>
          </a:p>
        </p:txBody>
      </p:sp>
      <p:pic>
        <p:nvPicPr>
          <p:cNvPr id="16" name="Picture 29" descr="代码改错">
            <a:extLst>
              <a:ext uri="{FF2B5EF4-FFF2-40B4-BE49-F238E27FC236}">
                <a16:creationId xmlns:a16="http://schemas.microsoft.com/office/drawing/2014/main" id="{3F74329B-9798-42DC-AB06-0B1F0F170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" y="1916832"/>
            <a:ext cx="771760" cy="71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AutoShape 12">
            <a:extLst>
              <a:ext uri="{FF2B5EF4-FFF2-40B4-BE49-F238E27FC236}">
                <a16:creationId xmlns:a16="http://schemas.microsoft.com/office/drawing/2014/main" id="{05C29743-FF00-459A-A518-DC8E1DC07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776" y="1949450"/>
            <a:ext cx="6557963" cy="3560702"/>
          </a:xfrm>
          <a:prstGeom prst="roundRect">
            <a:avLst>
              <a:gd name="adj" fmla="val 5292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class Penguin 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void Penguin() {	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health=10;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sex="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雄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";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执行构造方法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");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void print() 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企鹅的名字是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 + name + ",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健康值是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 + health + ",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性别是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 + sex);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}</a:t>
            </a:r>
          </a:p>
        </p:txBody>
      </p:sp>
      <p:sp>
        <p:nvSpPr>
          <p:cNvPr id="25" name="AutoShape 12">
            <a:extLst>
              <a:ext uri="{FF2B5EF4-FFF2-40B4-BE49-F238E27FC236}">
                <a16:creationId xmlns:a16="http://schemas.microsoft.com/office/drawing/2014/main" id="{F64A0D9E-B501-41E1-BD1F-0670F0B5E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937" y="5006120"/>
            <a:ext cx="4103687" cy="1008063"/>
          </a:xfrm>
          <a:prstGeom prst="roundRect">
            <a:avLst>
              <a:gd name="adj" fmla="val 10514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Penguin pgn3=new Penguin();</a:t>
            </a: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pgn3.print();</a:t>
            </a:r>
          </a:p>
        </p:txBody>
      </p:sp>
      <p:pic>
        <p:nvPicPr>
          <p:cNvPr id="26" name="Picture 7" descr="图1">
            <a:extLst>
              <a:ext uri="{FF2B5EF4-FFF2-40B4-BE49-F238E27FC236}">
                <a16:creationId xmlns:a16="http://schemas.microsoft.com/office/drawing/2014/main" id="{3E0B08BB-E3DD-4BDD-9E7C-3E5D4CF3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538" y="4437112"/>
            <a:ext cx="7056437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9">
            <a:extLst>
              <a:ext uri="{FF2B5EF4-FFF2-40B4-BE49-F238E27FC236}">
                <a16:creationId xmlns:a16="http://schemas.microsoft.com/office/drawing/2014/main" id="{D6FA9E9C-22A9-4AF0-AE8D-3AF545F11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296" y="2347913"/>
            <a:ext cx="5190928" cy="15478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9" name="AutoShape 21">
            <a:extLst>
              <a:ext uri="{FF2B5EF4-FFF2-40B4-BE49-F238E27FC236}">
                <a16:creationId xmlns:a16="http://schemas.microsoft.com/office/drawing/2014/main" id="{95FAF96E-312A-43C4-A80A-118014267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5246" y="1469193"/>
            <a:ext cx="1946275" cy="693737"/>
          </a:xfrm>
          <a:prstGeom prst="wedgeRoundRectCallout">
            <a:avLst>
              <a:gd name="adj1" fmla="val -76283"/>
              <a:gd name="adj2" fmla="val 6815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sz="1800" b="1"/>
              <a:t>有返回值类型，不是构造方法 </a:t>
            </a:r>
          </a:p>
        </p:txBody>
      </p:sp>
    </p:spTree>
    <p:extLst>
      <p:ext uri="{BB962C8B-B14F-4D97-AF65-F5344CB8AC3E}">
        <p14:creationId xmlns:p14="http://schemas.microsoft.com/office/powerpoint/2010/main" val="280486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认识构造函数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三、构造函数示例</a:t>
            </a:r>
          </a:p>
        </p:txBody>
      </p:sp>
      <p:pic>
        <p:nvPicPr>
          <p:cNvPr id="16" name="Picture 29" descr="代码改错">
            <a:extLst>
              <a:ext uri="{FF2B5EF4-FFF2-40B4-BE49-F238E27FC236}">
                <a16:creationId xmlns:a16="http://schemas.microsoft.com/office/drawing/2014/main" id="{3F74329B-9798-42DC-AB06-0B1F0F170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" y="1916832"/>
            <a:ext cx="771760" cy="71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AutoShape 12">
            <a:extLst>
              <a:ext uri="{FF2B5EF4-FFF2-40B4-BE49-F238E27FC236}">
                <a16:creationId xmlns:a16="http://schemas.microsoft.com/office/drawing/2014/main" id="{9F85D764-86CF-48AC-AB78-DDD3F4D10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7285" y="1965690"/>
            <a:ext cx="6979171" cy="4782155"/>
          </a:xfrm>
          <a:prstGeom prst="roundRect">
            <a:avLst>
              <a:gd name="adj" fmla="val 4120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00808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class Dog 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private String name = "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旺财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";   // 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昵称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private int health = 100;  // 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健康值    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private int love = 0;     // </a:t>
            </a: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亲密度	</a:t>
            </a:r>
          </a:p>
          <a:p>
            <a:pPr>
              <a:lnSpc>
                <a:spcPts val="2400"/>
              </a:lnSpc>
            </a:pPr>
            <a:r>
              <a:rPr lang="zh-CN" altLang="en-US" dirty="0">
                <a:solidFill>
                  <a:srgbClr val="080577"/>
                </a:solidFill>
                <a:latin typeface="Source Code Pro"/>
              </a:rPr>
              <a:t>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public void play(int n) 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int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localv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;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health = health - n;		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(name+" "+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localv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+" "+health+" "+love); 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) {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Dog d=new Dog();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</a:rPr>
              <a:t>d.play</a:t>
            </a: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(5);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    }</a:t>
            </a:r>
          </a:p>
          <a:p>
            <a:pPr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</a:rPr>
              <a:t>} 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EFC1C6D0-CA8C-4C60-BF40-1BED53F36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976" y="3587254"/>
            <a:ext cx="1404000" cy="3603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8FC7255E-32AA-4CFA-A9B0-B1552269E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8328" y="4211141"/>
            <a:ext cx="828000" cy="2889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1" name="AutoShape 21">
            <a:extLst>
              <a:ext uri="{FF2B5EF4-FFF2-40B4-BE49-F238E27FC236}">
                <a16:creationId xmlns:a16="http://schemas.microsoft.com/office/drawing/2014/main" id="{153C748A-B5AD-448C-ACE0-869ADBA8C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711" y="3380879"/>
            <a:ext cx="936625" cy="398462"/>
          </a:xfrm>
          <a:prstGeom prst="wedgeRoundRectCallout">
            <a:avLst>
              <a:gd name="adj1" fmla="val -30378"/>
              <a:gd name="adj2" fmla="val 160705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endParaRPr lang="zh-CN" altLang="en-US" sz="1800" b="1">
              <a:latin typeface="黑体" panose="02010609060101010101" pitchFamily="49" charset="-122"/>
            </a:endParaRPr>
          </a:p>
        </p:txBody>
      </p:sp>
      <p:sp>
        <p:nvSpPr>
          <p:cNvPr id="22" name="AutoShape 21">
            <a:extLst>
              <a:ext uri="{FF2B5EF4-FFF2-40B4-BE49-F238E27FC236}">
                <a16:creationId xmlns:a16="http://schemas.microsoft.com/office/drawing/2014/main" id="{F52F91A7-577C-4818-A20B-A6E90DD73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5036" y="3157041"/>
            <a:ext cx="1511300" cy="693738"/>
          </a:xfrm>
          <a:prstGeom prst="wedgeRoundRectCallout">
            <a:avLst>
              <a:gd name="adj1" fmla="val -173017"/>
              <a:gd name="adj2" fmla="val 36727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ctr"/>
            <a:r>
              <a:rPr lang="zh-CN" altLang="en-US" sz="1800" b="1">
                <a:latin typeface="黑体" panose="02010609060101010101" pitchFamily="49" charset="-122"/>
              </a:rPr>
              <a:t>局部变量没有初始化</a:t>
            </a:r>
          </a:p>
        </p:txBody>
      </p:sp>
      <p:pic>
        <p:nvPicPr>
          <p:cNvPr id="17" name="Picture 7" descr="图1">
            <a:extLst>
              <a:ext uri="{FF2B5EF4-FFF2-40B4-BE49-F238E27FC236}">
                <a16:creationId xmlns:a16="http://schemas.microsoft.com/office/drawing/2014/main" id="{0F83E0F9-2C8E-4495-A358-4CF6BF97C71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222" y="4581128"/>
            <a:ext cx="5192713" cy="21867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图1">
            <a:extLst>
              <a:ext uri="{FF2B5EF4-FFF2-40B4-BE49-F238E27FC236}">
                <a16:creationId xmlns:a16="http://schemas.microsoft.com/office/drawing/2014/main" id="{3027DF0B-4A2C-499E-8502-A646EB138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057" y="5013176"/>
            <a:ext cx="53816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310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认识构造函数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三、构造函数示例</a:t>
            </a:r>
          </a:p>
        </p:txBody>
      </p:sp>
      <p:pic>
        <p:nvPicPr>
          <p:cNvPr id="2" name="Picture 14" descr="问题">
            <a:extLst>
              <a:ext uri="{FF2B5EF4-FFF2-40B4-BE49-F238E27FC236}">
                <a16:creationId xmlns:a16="http://schemas.microsoft.com/office/drawing/2014/main" id="{BF6B24DF-83EF-4879-927F-4938B51C4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8" y="206084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1189CF7B-7791-4145-AAF8-A148DEC6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062586"/>
            <a:ext cx="7056784" cy="309460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编写一个矩形类，定义构造函数分别实现：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）矩形的长和宽初始化为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）构造指定边长的正方形；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）构造指定长和宽的矩形。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最后，编写测试类来验证结果。</a:t>
            </a:r>
          </a:p>
        </p:txBody>
      </p:sp>
    </p:spTree>
    <p:extLst>
      <p:ext uri="{BB962C8B-B14F-4D97-AF65-F5344CB8AC3E}">
        <p14:creationId xmlns:p14="http://schemas.microsoft.com/office/powerpoint/2010/main" val="118463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认识构造函数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三、构造函数示例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70BC2124-9F44-4D65-BB4D-F16E7F8BC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772816"/>
            <a:ext cx="7236000" cy="5061506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class Rectangle3{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double length; double width;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Rectangle3 () {   </a:t>
            </a:r>
            <a:endParaRPr lang="zh-CN" altLang="en-US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成员值均为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0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length=0; width=0;   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}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Rectangle3 (double reg) {   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长宽值均为同一参数值，正方形</a:t>
            </a:r>
          </a:p>
          <a:p>
            <a:pPr eaLnBrk="1" hangingPunct="1">
              <a:lnSpc>
                <a:spcPts val="20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length=width=reg;     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}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Rectangle3 (double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len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, double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wid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  <a:endParaRPr lang="zh-CN" altLang="en-US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长宽值不同，值不同则为长方形</a:t>
            </a:r>
            <a:endParaRPr lang="en-US" altLang="zh-CN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length=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len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; width=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wid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;    </a:t>
            </a:r>
            <a:endParaRPr lang="zh-CN" altLang="en-US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0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void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printData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(){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("length="+length);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("width="+width);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 </a:t>
            </a:r>
          </a:p>
        </p:txBody>
      </p:sp>
      <p:pic>
        <p:nvPicPr>
          <p:cNvPr id="13" name="Picture 14" descr="示例">
            <a:extLst>
              <a:ext uri="{FF2B5EF4-FFF2-40B4-BE49-F238E27FC236}">
                <a16:creationId xmlns:a16="http://schemas.microsoft.com/office/drawing/2014/main" id="{2D7C64F0-490D-4FF3-8336-553D19AD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2D84A20-8E05-4D04-BCEC-15EC71118D69}"/>
              </a:ext>
            </a:extLst>
          </p:cNvPr>
          <p:cNvSpPr/>
          <p:nvPr/>
        </p:nvSpPr>
        <p:spPr>
          <a:xfrm>
            <a:off x="2339752" y="2392341"/>
            <a:ext cx="3816424" cy="1039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D7D59132-D235-4A54-B1A5-ED77AE08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43" y="1519199"/>
            <a:ext cx="1656000" cy="408623"/>
          </a:xfrm>
          <a:prstGeom prst="wedgeRoundRectCallout">
            <a:avLst>
              <a:gd name="adj1" fmla="val -58930"/>
              <a:gd name="adj2" fmla="val 16058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无参构造函数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CA2B84-9241-47EE-A974-4287CE88DB9E}"/>
              </a:ext>
            </a:extLst>
          </p:cNvPr>
          <p:cNvSpPr/>
          <p:nvPr/>
        </p:nvSpPr>
        <p:spPr>
          <a:xfrm>
            <a:off x="2339752" y="3429000"/>
            <a:ext cx="4176464" cy="1039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402CFA4F-FA8F-42F2-8151-258BB8228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240" y="2659606"/>
            <a:ext cx="1512168" cy="715089"/>
          </a:xfrm>
          <a:prstGeom prst="wedgeRoundRectCallout">
            <a:avLst>
              <a:gd name="adj1" fmla="val -62757"/>
              <a:gd name="adj2" fmla="val 8451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带一个参数的构造函数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B8E1710-4B0B-4D7D-BF57-8E0EFC246484}"/>
              </a:ext>
            </a:extLst>
          </p:cNvPr>
          <p:cNvSpPr/>
          <p:nvPr/>
        </p:nvSpPr>
        <p:spPr>
          <a:xfrm>
            <a:off x="2339752" y="4433492"/>
            <a:ext cx="4752528" cy="1039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AutoShape 6">
            <a:extLst>
              <a:ext uri="{FF2B5EF4-FFF2-40B4-BE49-F238E27FC236}">
                <a16:creationId xmlns:a16="http://schemas.microsoft.com/office/drawing/2014/main" id="{6ECB87AE-55E1-49BE-B13F-B7642221A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00" y="3753128"/>
            <a:ext cx="1512168" cy="715089"/>
          </a:xfrm>
          <a:prstGeom prst="wedgeRoundRectCallout">
            <a:avLst>
              <a:gd name="adj1" fmla="val -62757"/>
              <a:gd name="adj2" fmla="val 8451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带两个参数的构造函数</a:t>
            </a:r>
          </a:p>
        </p:txBody>
      </p:sp>
      <p:sp>
        <p:nvSpPr>
          <p:cNvPr id="23" name="AutoShape 3">
            <a:extLst>
              <a:ext uri="{FF2B5EF4-FFF2-40B4-BE49-F238E27FC236}">
                <a16:creationId xmlns:a16="http://schemas.microsoft.com/office/drawing/2014/main" id="{D2007054-80E9-4E9B-A1F0-A6D2601ED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3776314"/>
            <a:ext cx="7542561" cy="2893046"/>
          </a:xfrm>
          <a:prstGeom prst="roundRect">
            <a:avLst>
              <a:gd name="adj" fmla="val 4338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 {   </a:t>
            </a:r>
            <a:endParaRPr lang="zh-CN" altLang="en-US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Rectangle3 r1,r2,r3;   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定义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3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个矩形对象</a:t>
            </a:r>
          </a:p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r1=new Rectangle3();   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创建对象时自动调用无参构造函数</a:t>
            </a:r>
          </a:p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r2=new Rectangle3(5); 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自动调用带有一个参数的构造函数</a:t>
            </a:r>
          </a:p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r3=new Rectangle3(2,6);  //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自动调用带两个参数的构造函数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... ...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6516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  <p:bldP spid="16" grpId="0" animBg="1"/>
      <p:bldP spid="4" grpId="0" animBg="1"/>
      <p:bldP spid="19" grpId="0" animBg="1"/>
      <p:bldP spid="5" grpId="0" animBg="1"/>
      <p:bldP spid="22" grpId="0" animBg="1"/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认识构造函数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三、构造函数示例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70BC2124-9F44-4D65-BB4D-F16E7F8BC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846510"/>
            <a:ext cx="7236000" cy="4775424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class Rectangle1{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double length;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double width;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public double area()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return length*width;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2400"/>
              </a:lnSpc>
            </a:pPr>
            <a:endParaRPr lang="en-US" altLang="zh-CN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400"/>
              </a:lnSpc>
            </a:pPr>
            <a:endParaRPr lang="en-US" altLang="zh-CN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Test1{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Rectangle1 x=new Rectangle1();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... ...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13" name="Picture 14" descr="示例">
            <a:extLst>
              <a:ext uri="{FF2B5EF4-FFF2-40B4-BE49-F238E27FC236}">
                <a16:creationId xmlns:a16="http://schemas.microsoft.com/office/drawing/2014/main" id="{2D7C64F0-490D-4FF3-8336-553D19AD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651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73A8F2C4-9678-41EE-8C56-F561174C2994}"/>
              </a:ext>
            </a:extLst>
          </p:cNvPr>
          <p:cNvSpPr/>
          <p:nvPr/>
        </p:nvSpPr>
        <p:spPr>
          <a:xfrm>
            <a:off x="6372200" y="548680"/>
            <a:ext cx="2466801" cy="1127170"/>
          </a:xfrm>
          <a:prstGeom prst="cloudCallout">
            <a:avLst>
              <a:gd name="adj1" fmla="val -33502"/>
              <a:gd name="adj2" fmla="val 779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没有定义构造函数又如何？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5759A8-24CA-4B53-A1AF-0E7135FA0418}"/>
              </a:ext>
            </a:extLst>
          </p:cNvPr>
          <p:cNvSpPr/>
          <p:nvPr/>
        </p:nvSpPr>
        <p:spPr>
          <a:xfrm>
            <a:off x="3059832" y="5335933"/>
            <a:ext cx="367240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utoShape 6">
            <a:extLst>
              <a:ext uri="{FF2B5EF4-FFF2-40B4-BE49-F238E27FC236}">
                <a16:creationId xmlns:a16="http://schemas.microsoft.com/office/drawing/2014/main" id="{6557192C-9449-431D-BE9F-917A81252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120" y="2996307"/>
            <a:ext cx="3384376" cy="2009061"/>
          </a:xfrm>
          <a:prstGeom prst="wedgeRoundRectCallout">
            <a:avLst>
              <a:gd name="adj1" fmla="val -50764"/>
              <a:gd name="adj2" fmla="val 64182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类中没有显式定义任何构造函数时，系统将隐含定义一个无参构造函数，将成员变量初始化为默认值（数值和字符变量初始化为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，逻辑变量初始化为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false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，对象成员初始化为</a:t>
            </a:r>
            <a:r>
              <a:rPr lang="en-US" altLang="zh-CN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null</a:t>
            </a:r>
            <a:r>
              <a:rPr lang="zh-CN" altLang="en-US" sz="1600" b="1" dirty="0">
                <a:latin typeface="仿宋" panose="02010609060101010101" pitchFamily="49" charset="-122"/>
                <a:ea typeface="仿宋" panose="02010609060101010101" pitchFamily="49" charset="-122"/>
              </a:rPr>
              <a:t>）。可使用该构造函数来创建对象。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7AB248C-7701-4C0E-B2E9-943A027DB1CC}"/>
              </a:ext>
            </a:extLst>
          </p:cNvPr>
          <p:cNvSpPr txBox="1"/>
          <p:nvPr/>
        </p:nvSpPr>
        <p:spPr>
          <a:xfrm>
            <a:off x="5993631" y="2060848"/>
            <a:ext cx="2970857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Rectangle1(){</a:t>
            </a:r>
          </a:p>
          <a:p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     length=0; width=0;</a:t>
            </a:r>
          </a:p>
          <a:p>
            <a:r>
              <a:rPr lang="en-US" altLang="zh-CN" sz="1600" dirty="0">
                <a:solidFill>
                  <a:srgbClr val="080577"/>
                </a:solidFill>
                <a:latin typeface="Source Code Pro"/>
              </a:rPr>
              <a:t>} </a:t>
            </a:r>
            <a:endParaRPr lang="zh-CN" altLang="en-US" sz="1600" dirty="0">
              <a:solidFill>
                <a:srgbClr val="080577"/>
              </a:solidFill>
              <a:latin typeface="Source Code Pro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8351FE48-D9B8-487E-874B-6D9F70B4FD4F}"/>
              </a:ext>
            </a:extLst>
          </p:cNvPr>
          <p:cNvSpPr/>
          <p:nvPr/>
        </p:nvSpPr>
        <p:spPr>
          <a:xfrm rot="10800000">
            <a:off x="5444364" y="2284082"/>
            <a:ext cx="504000" cy="415214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7872B9-B3D7-40AE-95F6-9D1FBBFB6125}"/>
              </a:ext>
            </a:extLst>
          </p:cNvPr>
          <p:cNvSpPr/>
          <p:nvPr/>
        </p:nvSpPr>
        <p:spPr>
          <a:xfrm>
            <a:off x="1763688" y="1919390"/>
            <a:ext cx="3672408" cy="22322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34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20" grpId="0" animBg="1"/>
      <p:bldP spid="24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认识构造函数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三、构造函数示例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70BC2124-9F44-4D65-BB4D-F16E7F8BC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846510"/>
            <a:ext cx="7236000" cy="4945361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class Rectangle1{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double length;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double width;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Rectangle1 (double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len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, double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wid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length=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len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; width=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wid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}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public double area() 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return length*width;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}</a:t>
            </a:r>
          </a:p>
          <a:p>
            <a:pPr eaLnBrk="1" hangingPunct="1">
              <a:lnSpc>
                <a:spcPts val="2000"/>
              </a:lnSpc>
              <a:spcAft>
                <a:spcPts val="1200"/>
              </a:spcAft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Test1{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Rectangle1 x = new Rectangle1(); 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Rectangle1 y = new Rectangle1(5);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Rectangle1 z = new Rectangle1(2,6);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... ...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}</a:t>
            </a:r>
          </a:p>
          <a:p>
            <a:pPr eaLnBrk="1" hangingPunct="1">
              <a:lnSpc>
                <a:spcPts val="20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13" name="Picture 14" descr="示例">
            <a:extLst>
              <a:ext uri="{FF2B5EF4-FFF2-40B4-BE49-F238E27FC236}">
                <a16:creationId xmlns:a16="http://schemas.microsoft.com/office/drawing/2014/main" id="{2D7C64F0-490D-4FF3-8336-553D19AD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46510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73A8F2C4-9678-41EE-8C56-F561174C2994}"/>
              </a:ext>
            </a:extLst>
          </p:cNvPr>
          <p:cNvSpPr/>
          <p:nvPr/>
        </p:nvSpPr>
        <p:spPr>
          <a:xfrm>
            <a:off x="6372200" y="548680"/>
            <a:ext cx="2466801" cy="1127170"/>
          </a:xfrm>
          <a:prstGeom prst="cloudCallout">
            <a:avLst>
              <a:gd name="adj1" fmla="val -33502"/>
              <a:gd name="adj2" fmla="val 779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能否通过编译？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5759A8-24CA-4B53-A1AF-0E7135FA0418}"/>
              </a:ext>
            </a:extLst>
          </p:cNvPr>
          <p:cNvSpPr/>
          <p:nvPr/>
        </p:nvSpPr>
        <p:spPr>
          <a:xfrm>
            <a:off x="2988256" y="5145617"/>
            <a:ext cx="4104024" cy="54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utoShape 6">
            <a:extLst>
              <a:ext uri="{FF2B5EF4-FFF2-40B4-BE49-F238E27FC236}">
                <a16:creationId xmlns:a16="http://schemas.microsoft.com/office/drawing/2014/main" id="{6557192C-9449-431D-BE9F-917A81252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37" y="3546278"/>
            <a:ext cx="2555480" cy="1328023"/>
          </a:xfrm>
          <a:prstGeom prst="wedgeRoundRectCallout">
            <a:avLst>
              <a:gd name="adj1" fmla="val -43970"/>
              <a:gd name="adj2" fmla="val -75270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当类中显式地定义有有参构造函数，则系统不会再定义一个缺省的无参构造函数。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7872B9-B3D7-40AE-95F6-9D1FBBFB6125}"/>
              </a:ext>
            </a:extLst>
          </p:cNvPr>
          <p:cNvSpPr/>
          <p:nvPr/>
        </p:nvSpPr>
        <p:spPr>
          <a:xfrm>
            <a:off x="2411760" y="2708920"/>
            <a:ext cx="4680520" cy="79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670BD1-A937-4A59-A9E7-A730BAF406F8}"/>
              </a:ext>
            </a:extLst>
          </p:cNvPr>
          <p:cNvSpPr txBox="1"/>
          <p:nvPr/>
        </p:nvSpPr>
        <p:spPr>
          <a:xfrm>
            <a:off x="6957528" y="5061674"/>
            <a:ext cx="422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×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05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20" grpId="0" animBg="1"/>
      <p:bldP spid="9" grpId="0" animBg="1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认识构造函数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三、构造函数示例</a:t>
            </a:r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70BC2124-9F44-4D65-BB4D-F16E7F8BC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41304"/>
            <a:ext cx="7272808" cy="4801764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PersonDemo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private String name;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private int age;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PersonDemo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(String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n,int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m){  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4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name=n;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age=m;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姓名：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"+name+"\n"+"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年龄：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"+age);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... ...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1800"/>
              </a:lnSpc>
            </a:pPr>
            <a:endParaRPr lang="en-US" altLang="zh-CN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ConfunDemo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PersonDemo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s=new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PersonDemo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(“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张三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”,18);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PersonDemo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s=new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PersonDemo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(“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李四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”,20);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PersonDemo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s=new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PersonDemo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(“</a:t>
            </a:r>
            <a:r>
              <a:rPr lang="zh-CN" altLang="en-US" dirty="0">
                <a:solidFill>
                  <a:srgbClr val="080577"/>
                </a:solidFill>
                <a:latin typeface="Source Code Pro"/>
                <a:ea typeface="宋体" charset="-122"/>
              </a:rPr>
              <a:t>王五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”,19);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... ...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4FBE4300-5FA8-4C00-81C5-07F406602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224" y="3861048"/>
            <a:ext cx="2129434" cy="646986"/>
          </a:xfrm>
          <a:prstGeom prst="wedgeRoundRectCallout">
            <a:avLst>
              <a:gd name="adj1" fmla="val -58930"/>
              <a:gd name="adj2" fmla="val 160586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Ctr="1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1600" b="1" dirty="0">
                <a:solidFill>
                  <a:srgbClr val="C00000"/>
                </a:solidFill>
              </a:rPr>
              <a:t>不能</a:t>
            </a:r>
            <a:r>
              <a:rPr lang="en-US" altLang="zh-CN" sz="1600" b="1" dirty="0">
                <a:solidFill>
                  <a:srgbClr val="C00000"/>
                </a:solidFill>
              </a:rPr>
              <a:t>new</a:t>
            </a:r>
            <a:r>
              <a:rPr lang="zh-CN" altLang="en-US" sz="1600" b="1" dirty="0">
                <a:solidFill>
                  <a:srgbClr val="C00000"/>
                </a:solidFill>
              </a:rPr>
              <a:t>同一个对象多次，否则会报错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0585C7-D7FA-4001-941F-A596C02707F1}"/>
              </a:ext>
            </a:extLst>
          </p:cNvPr>
          <p:cNvSpPr/>
          <p:nvPr/>
        </p:nvSpPr>
        <p:spPr>
          <a:xfrm>
            <a:off x="2771800" y="5229200"/>
            <a:ext cx="5544616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Picture 29" descr="代码改错">
            <a:extLst>
              <a:ext uri="{FF2B5EF4-FFF2-40B4-BE49-F238E27FC236}">
                <a16:creationId xmlns:a16="http://schemas.microsoft.com/office/drawing/2014/main" id="{3F74329B-9798-42DC-AB06-0B1F0F170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" y="1916832"/>
            <a:ext cx="771760" cy="71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291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认识构造函数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三、构造函数示例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1D69CE7-5E93-424B-958F-9F1AC8600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02" y="1997025"/>
            <a:ext cx="76325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70BC2124-9F44-4D65-BB4D-F16E7F8BC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599" y="1772816"/>
            <a:ext cx="7426897" cy="5037061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ConfunDemo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PersonDemo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s=new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PersonDemo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(“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张三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”,18);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s.setName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李四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”);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s.setName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(“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王五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”);  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class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PersonDemo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private String name;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private int age;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PersonDemo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(String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n,int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m){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</a:t>
            </a:r>
            <a:endParaRPr lang="en-US" altLang="zh-CN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name=n;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age=m;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姓名：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"+name+"\n"+"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年龄：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"+age);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void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setName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(String x){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//set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方法，用于再次给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name</a:t>
            </a: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赋值</a:t>
            </a:r>
            <a:endParaRPr lang="en-US" altLang="zh-CN" sz="1600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zh-CN" altLang="en-US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name=x;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... ...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13" name="Picture 14" descr="示例">
            <a:extLst>
              <a:ext uri="{FF2B5EF4-FFF2-40B4-BE49-F238E27FC236}">
                <a16:creationId xmlns:a16="http://schemas.microsoft.com/office/drawing/2014/main" id="{2D7C64F0-490D-4FF3-8336-553D19AD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AD0A452C-EA29-40AD-8814-B75D0019C70F}"/>
              </a:ext>
            </a:extLst>
          </p:cNvPr>
          <p:cNvSpPr/>
          <p:nvPr/>
        </p:nvSpPr>
        <p:spPr>
          <a:xfrm>
            <a:off x="3121767" y="2550498"/>
            <a:ext cx="2340000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BE3E6C-B186-4AC8-8112-6286B9B65C5E}"/>
              </a:ext>
            </a:extLst>
          </p:cNvPr>
          <p:cNvSpPr/>
          <p:nvPr/>
        </p:nvSpPr>
        <p:spPr>
          <a:xfrm>
            <a:off x="2113655" y="5285740"/>
            <a:ext cx="3960000" cy="100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EBE5440-8D78-4579-9344-85774F307C3E}"/>
              </a:ext>
            </a:extLst>
          </p:cNvPr>
          <p:cNvSpPr/>
          <p:nvPr/>
        </p:nvSpPr>
        <p:spPr>
          <a:xfrm>
            <a:off x="5282007" y="3157116"/>
            <a:ext cx="3203848" cy="7875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对象建立后，想变更值时，就要用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set/get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方法，重新设置新的值</a:t>
            </a:r>
          </a:p>
        </p:txBody>
      </p:sp>
    </p:spTree>
    <p:extLst>
      <p:ext uri="{BB962C8B-B14F-4D97-AF65-F5344CB8AC3E}">
        <p14:creationId xmlns:p14="http://schemas.microsoft.com/office/powerpoint/2010/main" val="200445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认识构造函数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四、构造函数的重载</a:t>
            </a:r>
          </a:p>
        </p:txBody>
      </p:sp>
      <p:pic>
        <p:nvPicPr>
          <p:cNvPr id="2" name="Picture 14" descr="问题">
            <a:extLst>
              <a:ext uri="{FF2B5EF4-FFF2-40B4-BE49-F238E27FC236}">
                <a16:creationId xmlns:a16="http://schemas.microsoft.com/office/drawing/2014/main" id="{B76DFA98-9A0E-4473-BAC2-0DC0573CB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8" y="2060848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66A34AB6-D095-4B84-BC8B-3830BC9F7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104129"/>
            <a:ext cx="7056784" cy="355711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bIns="180000" anchor="ctr" anchorCtr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编写一个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Person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类，包含基本属性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（姓名）和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（年龄）。试通过构造函数的重载分别实现：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）未指定姓名和年龄时，输出默认值；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）仅指定姓名，则输出指定姓名和默认年龄；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）指定姓名和年龄，则输出指定姓名和年龄。</a:t>
            </a:r>
            <a:endParaRPr lang="en-US" altLang="zh-CN" sz="22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最后，编写测试类来验证结果。</a:t>
            </a:r>
          </a:p>
        </p:txBody>
      </p:sp>
    </p:spTree>
    <p:extLst>
      <p:ext uri="{BB962C8B-B14F-4D97-AF65-F5344CB8AC3E}">
        <p14:creationId xmlns:p14="http://schemas.microsoft.com/office/powerpoint/2010/main" val="29294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37946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4.2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认识构造函数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四、构造函数的重载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1D69CE7-5E93-424B-958F-9F1AC8600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02" y="1997025"/>
            <a:ext cx="76325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70BC2124-9F44-4D65-BB4D-F16E7F8BC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79" y="1844824"/>
            <a:ext cx="7282881" cy="4983073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class Person{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private String name;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private int age;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Person() {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("A:name="+name+":::age="+age);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Person(String n) {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name = n;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("B:name="+name+":::age="+age);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Person(String n, int a) {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name=n,    age=a;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("C:name="+name+":::age="+age);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}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class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PersonDemo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{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Person p1=new Person();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Person p2=new Person("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aerchi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");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Person p3=new Person("aerchi",18);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7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pic>
        <p:nvPicPr>
          <p:cNvPr id="13" name="Picture 14" descr="示例">
            <a:extLst>
              <a:ext uri="{FF2B5EF4-FFF2-40B4-BE49-F238E27FC236}">
                <a16:creationId xmlns:a16="http://schemas.microsoft.com/office/drawing/2014/main" id="{2D7C64F0-490D-4FF3-8336-553D19ADE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7592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82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一、什么是函数重载（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11" name="Picture 14" descr="问题">
            <a:extLst>
              <a:ext uri="{FF2B5EF4-FFF2-40B4-BE49-F238E27FC236}">
                <a16:creationId xmlns:a16="http://schemas.microsoft.com/office/drawing/2014/main" id="{FBEA5541-58BB-4690-B85F-B5F335683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8" y="184531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4">
            <a:extLst>
              <a:ext uri="{FF2B5EF4-FFF2-40B4-BE49-F238E27FC236}">
                <a16:creationId xmlns:a16="http://schemas.microsoft.com/office/drawing/2014/main" id="{D47954D9-B464-476E-BBE7-50434951C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16010"/>
            <a:ext cx="7056784" cy="8649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在一个类中，已经实现了两个整数（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类型） 求和。那么能不能做两个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类型的求和？ </a:t>
            </a:r>
          </a:p>
        </p:txBody>
      </p:sp>
      <p:pic>
        <p:nvPicPr>
          <p:cNvPr id="13" name="Picture 54" descr="分析1">
            <a:extLst>
              <a:ext uri="{FF2B5EF4-FFF2-40B4-BE49-F238E27FC236}">
                <a16:creationId xmlns:a16="http://schemas.microsoft.com/office/drawing/2014/main" id="{490DC577-B807-407D-9F42-5C04F2664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295604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F1FC55F-1912-456E-9EE4-EFBF63263114}"/>
              </a:ext>
            </a:extLst>
          </p:cNvPr>
          <p:cNvSpPr txBox="1"/>
          <p:nvPr/>
        </p:nvSpPr>
        <p:spPr>
          <a:xfrm>
            <a:off x="1728962" y="3028563"/>
            <a:ext cx="3491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直接输入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类型的参数</a:t>
            </a: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0B55983A-BACE-485B-AF16-B7DE64CB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3573016"/>
            <a:ext cx="7452320" cy="3267625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class Calc{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int sum(int a, int b){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return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a+b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main(String[]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float x = 1;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Calc c = new Calc();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("The result is: “ + 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c.sum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sz="1600" dirty="0" err="1">
                <a:solidFill>
                  <a:srgbClr val="080577"/>
                </a:solidFill>
                <a:latin typeface="Source Code Pro"/>
                <a:ea typeface="宋体" charset="-122"/>
              </a:rPr>
              <a:t>x,x</a:t>
            </a: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));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sz="1600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5" name="思想气泡: 云 14">
            <a:extLst>
              <a:ext uri="{FF2B5EF4-FFF2-40B4-BE49-F238E27FC236}">
                <a16:creationId xmlns:a16="http://schemas.microsoft.com/office/drawing/2014/main" id="{24E0A3B2-00E0-42D7-A5A7-69CFBF118667}"/>
              </a:ext>
            </a:extLst>
          </p:cNvPr>
          <p:cNvSpPr/>
          <p:nvPr/>
        </p:nvSpPr>
        <p:spPr>
          <a:xfrm>
            <a:off x="6281663" y="2721399"/>
            <a:ext cx="2034753" cy="1127170"/>
          </a:xfrm>
          <a:prstGeom prst="cloudCallout">
            <a:avLst>
              <a:gd name="adj1" fmla="val -33502"/>
              <a:gd name="adj2" fmla="val 779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结果如何？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26654D-584D-43D3-A9BA-F6EF65D31148}"/>
              </a:ext>
            </a:extLst>
          </p:cNvPr>
          <p:cNvSpPr txBox="1"/>
          <p:nvPr/>
        </p:nvSpPr>
        <p:spPr>
          <a:xfrm>
            <a:off x="2987824" y="6283452"/>
            <a:ext cx="5616624" cy="45525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错误：不兼容的类型：从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float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转换到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可能会有损失</a:t>
            </a:r>
          </a:p>
        </p:txBody>
      </p:sp>
    </p:spTree>
    <p:extLst>
      <p:ext uri="{BB962C8B-B14F-4D97-AF65-F5344CB8AC3E}">
        <p14:creationId xmlns:p14="http://schemas.microsoft.com/office/powerpoint/2010/main" val="368594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564904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solidFill>
                  <a:srgbClr val="00417C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谢  谢  ！</a:t>
            </a:r>
          </a:p>
        </p:txBody>
      </p:sp>
    </p:spTree>
    <p:extLst>
      <p:ext uri="{BB962C8B-B14F-4D97-AF65-F5344CB8AC3E}">
        <p14:creationId xmlns:p14="http://schemas.microsoft.com/office/powerpoint/2010/main" val="253931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一、什么是函数重载（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11" name="Picture 14" descr="问题">
            <a:extLst>
              <a:ext uri="{FF2B5EF4-FFF2-40B4-BE49-F238E27FC236}">
                <a16:creationId xmlns:a16="http://schemas.microsoft.com/office/drawing/2014/main" id="{FBEA5541-58BB-4690-B85F-B5F335683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8" y="184531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4">
            <a:extLst>
              <a:ext uri="{FF2B5EF4-FFF2-40B4-BE49-F238E27FC236}">
                <a16:creationId xmlns:a16="http://schemas.microsoft.com/office/drawing/2014/main" id="{D47954D9-B464-476E-BBE7-50434951C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1916010"/>
            <a:ext cx="7056784" cy="86491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 anchorCtr="0">
            <a:spAutoFit/>
          </a:bodyPr>
          <a:lstStyle/>
          <a:p>
            <a:pPr marL="342900" indent="-342900" algn="just">
              <a:lnSpc>
                <a:spcPts val="28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在一个类中，已经实现了两个整数（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类型） 求和。那么能不能做两个</a:t>
            </a:r>
            <a:r>
              <a:rPr lang="en-US" altLang="zh-CN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类型的求和？ </a:t>
            </a:r>
          </a:p>
        </p:txBody>
      </p:sp>
      <p:pic>
        <p:nvPicPr>
          <p:cNvPr id="13" name="Picture 54" descr="分析1">
            <a:extLst>
              <a:ext uri="{FF2B5EF4-FFF2-40B4-BE49-F238E27FC236}">
                <a16:creationId xmlns:a16="http://schemas.microsoft.com/office/drawing/2014/main" id="{490DC577-B807-407D-9F42-5C04F2664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2956049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F1FC55F-1912-456E-9EE4-EFBF63263114}"/>
              </a:ext>
            </a:extLst>
          </p:cNvPr>
          <p:cNvSpPr txBox="1"/>
          <p:nvPr/>
        </p:nvSpPr>
        <p:spPr>
          <a:xfrm>
            <a:off x="1728962" y="3028563"/>
            <a:ext cx="3707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创建新的函数</a:t>
            </a: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0B55983A-BACE-485B-AF16-B7DE64CB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613920"/>
            <a:ext cx="7056784" cy="2635119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Calc{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int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sumInt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(int a, int b){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return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a+b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float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sumFloat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(float a, float b){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return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a+b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391A2F-3E93-4CB1-B69A-B0E169B2EC76}"/>
              </a:ext>
            </a:extLst>
          </p:cNvPr>
          <p:cNvSpPr txBox="1"/>
          <p:nvPr/>
        </p:nvSpPr>
        <p:spPr>
          <a:xfrm>
            <a:off x="6408204" y="4189983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其他方法？？</a:t>
            </a:r>
          </a:p>
        </p:txBody>
      </p:sp>
    </p:spTree>
    <p:extLst>
      <p:ext uri="{BB962C8B-B14F-4D97-AF65-F5344CB8AC3E}">
        <p14:creationId xmlns:p14="http://schemas.microsoft.com/office/powerpoint/2010/main" val="40125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一、什么是函数重载（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13" name="Picture 54" descr="分析1">
            <a:extLst>
              <a:ext uri="{FF2B5EF4-FFF2-40B4-BE49-F238E27FC236}">
                <a16:creationId xmlns:a16="http://schemas.microsoft.com/office/drawing/2014/main" id="{490DC577-B807-407D-9F42-5C04F2664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7" y="1772816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F1FC55F-1912-456E-9EE4-EFBF63263114}"/>
              </a:ext>
            </a:extLst>
          </p:cNvPr>
          <p:cNvSpPr txBox="1"/>
          <p:nvPr/>
        </p:nvSpPr>
        <p:spPr>
          <a:xfrm>
            <a:off x="1728963" y="1948443"/>
            <a:ext cx="208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0B55983A-BACE-485B-AF16-B7DE64CB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420888"/>
            <a:ext cx="7056784" cy="4411623"/>
          </a:xfrm>
          <a:prstGeom prst="roundRect">
            <a:avLst>
              <a:gd name="adj" fmla="val 740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class Calc{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int sum (int a, int b){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return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a+b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float sum (float a, float b){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return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a+b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  <a:p>
            <a:pPr eaLnBrk="1" hangingPunct="1">
              <a:lnSpc>
                <a:spcPts val="1800"/>
              </a:lnSpc>
            </a:pPr>
            <a:endParaRPr lang="en-US" altLang="zh-CN" dirty="0">
              <a:solidFill>
                <a:srgbClr val="080577"/>
              </a:solidFill>
              <a:latin typeface="Source Code Pro"/>
              <a:ea typeface="宋体" charset="-122"/>
            </a:endParaRP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Test{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 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){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int x = 1;    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float y = 2.5;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Calc c = new Calc();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c.sum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(x, x));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c.sum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(y, y));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18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35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一、什么是函数重载（</a:t>
            </a:r>
            <a:r>
              <a:rPr lang="en-US" altLang="zh-CN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3961EE-1D54-4AC1-AC40-2AB36971E6DD}"/>
              </a:ext>
            </a:extLst>
          </p:cNvPr>
          <p:cNvSpPr/>
          <p:nvPr/>
        </p:nvSpPr>
        <p:spPr>
          <a:xfrm>
            <a:off x="827584" y="1916832"/>
            <a:ext cx="7848872" cy="1499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重载的定义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  <a:spcBef>
                <a:spcPts val="600"/>
              </a:spcBef>
            </a:pPr>
            <a:r>
              <a:rPr lang="en-US" altLang="zh-CN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若两个函数的名称相同，但参数不一致，则可以说一个函数是另一个函数的重载。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2BD912-89AD-4907-9DCE-FB1A7ACD5537}"/>
              </a:ext>
            </a:extLst>
          </p:cNvPr>
          <p:cNvSpPr/>
          <p:nvPr/>
        </p:nvSpPr>
        <p:spPr>
          <a:xfrm>
            <a:off x="827584" y="3833829"/>
            <a:ext cx="7848872" cy="2115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重载的优点</a:t>
            </a:r>
            <a:endParaRPr lang="en-US" altLang="zh-CN" sz="24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定义端：使用相同的函数名来表示功能类似的多个函数。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调用端： 在调用时，可使用相同名字实现不同的功能；</a:t>
            </a:r>
            <a:endParaRPr lang="en-US" altLang="zh-CN" sz="2000" dirty="0">
              <a:solidFill>
                <a:srgbClr val="00417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15875">
              <a:lnSpc>
                <a:spcPts val="3600"/>
              </a:lnSpc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多态性的体现：一个内容，可以实现多个功能</a:t>
            </a:r>
          </a:p>
        </p:txBody>
      </p:sp>
    </p:spTree>
    <p:extLst>
      <p:ext uri="{BB962C8B-B14F-4D97-AF65-F5344CB8AC3E}">
        <p14:creationId xmlns:p14="http://schemas.microsoft.com/office/powerpoint/2010/main" val="369073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二、函数重载示例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0EA4E54-B4D7-49DF-830D-7E85B10A5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955" y="2141041"/>
            <a:ext cx="76325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0C026697-2628-4FCF-A29F-AA97C30F9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009" y="2707209"/>
            <a:ext cx="7748463" cy="3840966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OverloadingOrder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static void f(String s, int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print("String:" + s + ",int:" +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static void f(int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, String s)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print("int:" +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i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+ ",String:" + s);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public static void main(String[ ]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args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)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f("String first", 11);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f(99, "Int first");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F33DC8B1-3010-46B5-97AE-4851CC2323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19672" y="6090493"/>
            <a:ext cx="6660000" cy="650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除了参数类型的差异以外，参数的顺序不同也可以区分两个方法</a:t>
            </a:r>
          </a:p>
        </p:txBody>
      </p:sp>
      <p:pic>
        <p:nvPicPr>
          <p:cNvPr id="17" name="Picture 14" descr="示例">
            <a:extLst>
              <a:ext uri="{FF2B5EF4-FFF2-40B4-BE49-F238E27FC236}">
                <a16:creationId xmlns:a16="http://schemas.microsoft.com/office/drawing/2014/main" id="{61762A1A-8C34-43C0-9B3A-E8481B3E9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21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938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TextBox 5" hidden="1"/>
          <p:cNvSpPr txBox="1">
            <a:spLocks noChangeArrowheads="1"/>
          </p:cNvSpPr>
          <p:nvPr/>
        </p:nvSpPr>
        <p:spPr bwMode="auto"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0" name="矩形 6" hidden="1"/>
          <p:cNvSpPr>
            <a:spLocks noChangeArrowheads="1"/>
          </p:cNvSpPr>
          <p:nvPr/>
        </p:nvSpPr>
        <p:spPr bwMode="auto"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1" name="矩形 7" hidden="1"/>
          <p:cNvSpPr>
            <a:spLocks noChangeArrowheads="1"/>
          </p:cNvSpPr>
          <p:nvPr/>
        </p:nvSpPr>
        <p:spPr bwMode="auto"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2" name="矩形 8" hidden="1"/>
          <p:cNvSpPr>
            <a:spLocks noChangeArrowheads="1"/>
          </p:cNvSpPr>
          <p:nvPr/>
        </p:nvSpPr>
        <p:spPr bwMode="auto"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>
                <a:latin typeface="微软雅黑" pitchFamily="34" charset="-122"/>
                <a:ea typeface="微软雅黑" pitchFamily="34" charset="-122"/>
              </a:rPr>
              <a:t>点击添加文本</a:t>
            </a:r>
          </a:p>
        </p:txBody>
      </p:sp>
      <p:sp>
        <p:nvSpPr>
          <p:cNvPr id="6153" name="矩形 47"/>
          <p:cNvSpPr>
            <a:spLocks noChangeArrowheads="1"/>
          </p:cNvSpPr>
          <p:nvPr/>
        </p:nvSpPr>
        <p:spPr bwMode="auto">
          <a:xfrm>
            <a:off x="0" y="132318"/>
            <a:ext cx="425629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4.1</a:t>
            </a:r>
            <a:r>
              <a:rPr lang="zh-CN" altLang="en-US" sz="3600" b="1" dirty="0">
                <a:solidFill>
                  <a:srgbClr val="00417C"/>
                </a:solidFill>
                <a:latin typeface="微软雅黑" pitchFamily="34" charset="-122"/>
                <a:ea typeface="微软雅黑" pitchFamily="34" charset="-122"/>
              </a:rPr>
              <a:t> 认识函数的重载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-8376" y="836712"/>
            <a:ext cx="9108504" cy="3492"/>
          </a:xfrm>
          <a:prstGeom prst="line">
            <a:avLst/>
          </a:prstGeom>
          <a:ln w="88900" cmpd="thickThin">
            <a:solidFill>
              <a:srgbClr val="00417C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35496" y="1052736"/>
            <a:ext cx="7992888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>
              <a:lnSpc>
                <a:spcPct val="150000"/>
              </a:lnSpc>
              <a:spcAft>
                <a:spcPts val="1200"/>
              </a:spcAft>
            </a:pPr>
            <a:r>
              <a:rPr lang="zh-CN" altLang="en-US" sz="2800" b="1" dirty="0">
                <a:solidFill>
                  <a:srgbClr val="00417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二、函数重载示例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40EA4E54-B4D7-49DF-830D-7E85B10A5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955" y="2141041"/>
            <a:ext cx="76325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   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0C026697-2628-4FCF-A29F-AA97C30F9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009" y="2707209"/>
            <a:ext cx="7748463" cy="3213507"/>
          </a:xfrm>
          <a:prstGeom prst="roundRect">
            <a:avLst>
              <a:gd name="adj" fmla="val 4338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4445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public class Exam 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static int f(){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("return int value");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return 1;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static void f(){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    </a:t>
            </a:r>
            <a:r>
              <a:rPr lang="en-US" altLang="zh-CN" dirty="0" err="1">
                <a:solidFill>
                  <a:srgbClr val="080577"/>
                </a:solidFill>
                <a:latin typeface="Source Code Pro"/>
                <a:ea typeface="宋体" charset="-122"/>
              </a:rPr>
              <a:t>System.out.println</a:t>
            </a: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("return null");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    }</a:t>
            </a:r>
          </a:p>
          <a:p>
            <a:pPr eaLnBrk="1" hangingPunct="1">
              <a:lnSpc>
                <a:spcPts val="2400"/>
              </a:lnSpc>
            </a:pPr>
            <a:r>
              <a:rPr lang="en-US" altLang="zh-CN" dirty="0">
                <a:solidFill>
                  <a:srgbClr val="080577"/>
                </a:solidFill>
                <a:latin typeface="Source Code Pro"/>
                <a:ea typeface="宋体" charset="-122"/>
              </a:rPr>
              <a:t>}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F33DC8B1-3010-46B5-97AE-4851CC2323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746217" y="5582337"/>
            <a:ext cx="6660000" cy="650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FFFFFF"/>
              </a:gs>
            </a:gsLst>
            <a:lin ang="5400000" scaled="1"/>
          </a:gradFill>
          <a:ln w="9525" algn="ctr">
            <a:solidFill>
              <a:srgbClr val="B563CF"/>
            </a:solidFill>
            <a:round/>
            <a:headEnd/>
            <a:tailEnd/>
          </a:ln>
          <a:effectLst>
            <a:outerShdw dist="107763" dir="81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/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编译器报错，不能根据方法的返回值来区分重载方法！</a:t>
            </a:r>
          </a:p>
        </p:txBody>
      </p:sp>
      <p:pic>
        <p:nvPicPr>
          <p:cNvPr id="17" name="Picture 14" descr="示例">
            <a:extLst>
              <a:ext uri="{FF2B5EF4-FFF2-40B4-BE49-F238E27FC236}">
                <a16:creationId xmlns:a16="http://schemas.microsoft.com/office/drawing/2014/main" id="{61762A1A-8C34-43C0-9B3A-E8481B3E9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21" y="1916832"/>
            <a:ext cx="9175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思想气泡: 云 1">
            <a:extLst>
              <a:ext uri="{FF2B5EF4-FFF2-40B4-BE49-F238E27FC236}">
                <a16:creationId xmlns:a16="http://schemas.microsoft.com/office/drawing/2014/main" id="{50BA2AF2-7040-4235-87FA-63450D70D87F}"/>
              </a:ext>
            </a:extLst>
          </p:cNvPr>
          <p:cNvSpPr/>
          <p:nvPr/>
        </p:nvSpPr>
        <p:spPr>
          <a:xfrm>
            <a:off x="5758111" y="1395462"/>
            <a:ext cx="2448272" cy="1171303"/>
          </a:xfrm>
          <a:prstGeom prst="cloudCallout">
            <a:avLst>
              <a:gd name="adj1" fmla="val -28397"/>
              <a:gd name="adj2" fmla="val 8918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为什么不能根据返回值类型来区分重载</a:t>
            </a:r>
            <a:r>
              <a:rPr lang="zh-CN" altLang="en-US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28670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02"/>
    </mc:Choice>
    <mc:Fallback xmlns="">
      <p:transition spd="slow" advTm="88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14553</TotalTime>
  <Words>5633</Words>
  <Application>Microsoft Office PowerPoint</Application>
  <PresentationFormat>全屏显示(4:3)</PresentationFormat>
  <Paragraphs>818</Paragraphs>
  <Slides>40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仿宋</vt:lpstr>
      <vt:lpstr>黑体</vt:lpstr>
      <vt:lpstr>华文琥珀</vt:lpstr>
      <vt:lpstr>隶书</vt:lpstr>
      <vt:lpstr>Microsoft YaHei</vt:lpstr>
      <vt:lpstr>Microsoft YaHei</vt:lpstr>
      <vt:lpstr>Arial</vt:lpstr>
      <vt:lpstr>Calibri</vt:lpstr>
      <vt:lpstr>Source Code Pro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</dc:creator>
  <cp:lastModifiedBy>Ying An</cp:lastModifiedBy>
  <cp:revision>1116</cp:revision>
  <dcterms:created xsi:type="dcterms:W3CDTF">2013-10-30T09:04:50Z</dcterms:created>
  <dcterms:modified xsi:type="dcterms:W3CDTF">2023-09-22T01:58:29Z</dcterms:modified>
</cp:coreProperties>
</file>