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556" r:id="rId3"/>
    <p:sldId id="547" r:id="rId4"/>
    <p:sldId id="557" r:id="rId5"/>
    <p:sldId id="706" r:id="rId6"/>
    <p:sldId id="688" r:id="rId7"/>
    <p:sldId id="707" r:id="rId8"/>
    <p:sldId id="708" r:id="rId9"/>
    <p:sldId id="709" r:id="rId10"/>
    <p:sldId id="710" r:id="rId11"/>
    <p:sldId id="711" r:id="rId12"/>
    <p:sldId id="713" r:id="rId13"/>
    <p:sldId id="714" r:id="rId14"/>
    <p:sldId id="715" r:id="rId15"/>
    <p:sldId id="731" r:id="rId16"/>
    <p:sldId id="716" r:id="rId17"/>
    <p:sldId id="717" r:id="rId18"/>
    <p:sldId id="718" r:id="rId19"/>
    <p:sldId id="719" r:id="rId20"/>
    <p:sldId id="712" r:id="rId21"/>
    <p:sldId id="720" r:id="rId22"/>
    <p:sldId id="721" r:id="rId23"/>
    <p:sldId id="722" r:id="rId24"/>
    <p:sldId id="729" r:id="rId25"/>
    <p:sldId id="730" r:id="rId26"/>
    <p:sldId id="723" r:id="rId27"/>
    <p:sldId id="724" r:id="rId28"/>
    <p:sldId id="725" r:id="rId29"/>
    <p:sldId id="727" r:id="rId30"/>
    <p:sldId id="726" r:id="rId31"/>
    <p:sldId id="728" r:id="rId32"/>
    <p:sldId id="363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577"/>
    <a:srgbClr val="00417C"/>
    <a:srgbClr val="0000FF"/>
    <a:srgbClr val="D9FFFF"/>
    <a:srgbClr val="C8C5BC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638" autoAdjust="0"/>
  </p:normalViewPr>
  <p:slideViewPr>
    <p:cSldViewPr>
      <p:cViewPr varScale="1">
        <p:scale>
          <a:sx n="55" d="100"/>
          <a:sy n="55" d="100"/>
        </p:scale>
        <p:origin x="6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DD24D7-FED1-4393-89B8-47BAEDB75ACE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8D536CF-49BC-4D7F-A1BB-E7D09BD8B2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67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8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847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49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26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29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85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83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707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静态变量也称为类变量，属于类对象所有，位于方法区，为所有对象共享，共享一份内存，一旦值被修改，则其他对象均对修改可见，故线程非安全。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68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静态变量也称为类变量，属于类对象所有，位于方法区，为所有对象共享，共享一份内存，一旦值被修改，则其他对象均对修改可见，故线程非安全。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92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静态变量也称为类变量，属于类对象所有，位于方法区，为所有对象共享，共享一份内存，一旦值被修改，则其他对象均对修改可见，故线程非安全。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1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05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静态变量也称为类变量，属于类对象所有，位于方法区，为所有对象共享，共享一份内存，一旦值被修改，则其他对象均对修改可见，故线程非安全。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47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静态变量也称为类变量，属于类对象所有，位于方法区，为所有对象共享，共享一份内存，一旦值被修改，则其他对象均对修改可见，故线程非安全。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38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静态变量也称为类变量，属于类对象所有，位于方法区，为所有对象共享，共享一份内存，一旦值被修改，则其他对象均对修改可见，故线程非安全。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6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静态变量也称为类变量，属于类对象所有，位于方法区，为所有对象共享，共享一份内存，一旦值被修改，则其他对象均对修改可见，故线程非安全。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25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静态变量也称为类变量，属于类对象所有，位于方法区，为所有对象共享，共享一份内存，一旦值被修改，则其他对象均对修改可见，故线程非安全。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51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静态变量也称为类变量，属于类对象所有，位于方法区，为所有对象共享，共享一份内存，一旦值被修改，则其他对象均对修改可见，故线程非安全。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03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分情况：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若实例化时调用无参构造函数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CodeBlock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则执行结果为：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构造代码块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无参构造函数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若实例化时调用有参构造函数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CodeBlock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，则执行结果为：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构造代码块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有参构造函数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25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静态变量也称为类变量，属于类对象所有，位于方法区，为所有对象共享，共享一份内存，一旦值被修改，则其他对象均对修改可见，故线程非安全。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598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静态变量也称为类变量，属于类对象所有，位于方法区，为所有对象共享，共享一份内存，一旦值被修改，则其他对象均对修改可见，故线程非安全。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4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0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9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31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的值没有变化，这是因为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成为实例变量后，对创建的不同对象来说，都有自己独立的内存来保存它的值，且不与其他对象共享，因此若修改了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并不受影响。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7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静态变量也称为类变量，属于类对象所有，位于方法区，为所有对象共享，共享一份内存，一旦值被修改，则其他对象均对修改可见，故线程非安全。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7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4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74C7E-346F-465A-87F3-822A0AA78BE3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4D7A-BA0C-4D44-A7B8-0B8FD0EAF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3F96D-DB75-4079-A7C6-A7C0679782B5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1E87C-14F1-48EB-91DB-2968F9CD8A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98A38-061C-47E0-ABC0-552101F133EB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CA69A-571F-4516-97DA-CACC4A771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826FE-52E4-4AFB-92D2-A2153D0294CD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204BA-6902-4115-9127-8A72B8757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A1FB3-965D-4B19-ABA7-AA90E5D90136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7F7E7-E804-4DB9-AB8C-AA7880F3F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E5DF-6247-4005-B19E-4265B67A05BD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2734C-74BF-4705-927F-A7AEFB9F68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4E7D2-45B7-4BB4-8301-1375C0739582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53755-CC23-42DD-AAE8-9D95E56E3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BFF38-8661-4B2F-8467-411C5CD8546B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87A1-0254-4792-A633-CDCDC163D3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FF34-3ADF-422E-8BE9-07EAF17B613C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67BB1-6BEE-4908-873F-819854644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7B1B3-AE52-487A-918F-069CC9A54D81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72628-3198-4043-82DD-768972B564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C1895-1581-40C7-8520-B39B969E3FC8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8EB7D-4137-4CE4-89FA-E8BF5C170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65B35-1F7E-424C-B409-88B7E54C263A}" type="datetimeFigureOut">
              <a:rPr lang="zh-CN" altLang="en-US"/>
              <a:pPr>
                <a:defRPr/>
              </a:pPr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2802E3-F9E6-4CCC-94AA-AC775DC09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2594570" y="4572000"/>
            <a:ext cx="48577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语言与系统设计</a:t>
            </a:r>
          </a:p>
          <a:p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安莹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anying@csu.edu.cn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27784" y="515560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8"/>
    </mc:Choice>
    <mc:Fallback xmlns="">
      <p:transition spd="slow" advTm="195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认识静态变量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三、静态变量的应用</a:t>
            </a:r>
          </a:p>
        </p:txBody>
      </p:sp>
      <p:sp>
        <p:nvSpPr>
          <p:cNvPr id="18" name="AutoShape 13">
            <a:extLst>
              <a:ext uri="{FF2B5EF4-FFF2-40B4-BE49-F238E27FC236}">
                <a16:creationId xmlns:a16="http://schemas.microsoft.com/office/drawing/2014/main" id="{EEF4E434-81F5-4540-8177-31AAC0A34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844824"/>
            <a:ext cx="7056784" cy="496800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class c1c 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int num = 0;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static double pi = 3.14;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double radius;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int height;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c1c(double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r,int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h)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radius = r;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height=h;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num++;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count()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创建了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"+num+"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个对象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double area() 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return pi*radius*radius;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double volume() 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return area()*height;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19" name="Picture 54" descr="分析1">
            <a:extLst>
              <a:ext uri="{FF2B5EF4-FFF2-40B4-BE49-F238E27FC236}">
                <a16:creationId xmlns:a16="http://schemas.microsoft.com/office/drawing/2014/main" id="{3D2CAD9E-D8BC-4265-8CB4-F751CE3D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96049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2DC5CC6-3DC7-40C0-929B-2D9826CB3C08}"/>
              </a:ext>
            </a:extLst>
          </p:cNvPr>
          <p:cNvSpPr txBox="1"/>
          <p:nvPr/>
        </p:nvSpPr>
        <p:spPr>
          <a:xfrm>
            <a:off x="5719358" y="279322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3EAD60-4DEF-41C4-8342-C1883A75E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58" y="3173127"/>
            <a:ext cx="3124361" cy="504851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16B9AEBB-FEBE-47B0-B863-FF7498D6CDAF}"/>
              </a:ext>
            </a:extLst>
          </p:cNvPr>
          <p:cNvSpPr/>
          <p:nvPr/>
        </p:nvSpPr>
        <p:spPr>
          <a:xfrm>
            <a:off x="6262909" y="3397374"/>
            <a:ext cx="216024" cy="290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utoShape 21">
            <a:extLst>
              <a:ext uri="{FF2B5EF4-FFF2-40B4-BE49-F238E27FC236}">
                <a16:creationId xmlns:a16="http://schemas.microsoft.com/office/drawing/2014/main" id="{077B004D-077C-466F-AE9F-0EFD009CF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719" y="4048213"/>
            <a:ext cx="3132000" cy="460907"/>
          </a:xfrm>
          <a:prstGeom prst="wedgeRoundRectCallout">
            <a:avLst>
              <a:gd name="adj1" fmla="val -28852"/>
              <a:gd name="adj2" fmla="val -1196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1">
            <a:spAutoFit/>
          </a:bodyPr>
          <a:lstStyle/>
          <a:p>
            <a:pPr marL="72000" algn="just">
              <a:lnSpc>
                <a:spcPts val="2800"/>
              </a:lnSpc>
            </a:pPr>
            <a:r>
              <a:rPr lang="en-US" altLang="zh-CN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值为什么没有变化？？</a:t>
            </a:r>
          </a:p>
        </p:txBody>
      </p:sp>
    </p:spTree>
    <p:extLst>
      <p:ext uri="{BB962C8B-B14F-4D97-AF65-F5344CB8AC3E}">
        <p14:creationId xmlns:p14="http://schemas.microsoft.com/office/powerpoint/2010/main" val="17530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认识静态变量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四、静态变量与成员变量的区别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2D790B-EB85-420B-9E77-6E8345682CDD}"/>
              </a:ext>
            </a:extLst>
          </p:cNvPr>
          <p:cNvSpPr/>
          <p:nvPr/>
        </p:nvSpPr>
        <p:spPr>
          <a:xfrm>
            <a:off x="827584" y="1844824"/>
            <a:ext cx="7848872" cy="4991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生命周期不同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成员变量随着对象的创建而存在，随着对象的被回收而释放；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静态变量随着类的加载而存在，随着类的消失而消失。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调用方式不同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成员变量只能被对象调用；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静态变量能被对象调用，还能被类名调用，推荐使用类名调用。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数据存储位置不同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成员变量数据存储在堆内存的对象中，故亦称对象的特有数据；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静态变量数据存储在方法区的静态区，故亦称对象的共享数据。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别名不同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成员变量也称为实例变量；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静态变量被称为类变量。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43DC01-1968-4B42-8456-CC4DEBA374DC}"/>
              </a:ext>
            </a:extLst>
          </p:cNvPr>
          <p:cNvSpPr txBox="1"/>
          <p:nvPr/>
        </p:nvSpPr>
        <p:spPr>
          <a:xfrm>
            <a:off x="4355976" y="5805264"/>
            <a:ext cx="4716000" cy="9079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思考：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静态变量使用过程中可能存在什么问题？</a:t>
            </a:r>
          </a:p>
        </p:txBody>
      </p:sp>
    </p:spTree>
    <p:extLst>
      <p:ext uri="{BB962C8B-B14F-4D97-AF65-F5344CB8AC3E}">
        <p14:creationId xmlns:p14="http://schemas.microsoft.com/office/powerpoint/2010/main" val="195817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认识静态函数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一、什么是静态函数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C67873-848A-48B0-AA29-BDEB7E63AED0}"/>
              </a:ext>
            </a:extLst>
          </p:cNvPr>
          <p:cNvSpPr/>
          <p:nvPr/>
        </p:nvSpPr>
        <p:spPr>
          <a:xfrm>
            <a:off x="827584" y="1916832"/>
            <a:ext cx="7848872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中被 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修饰的函数被称为静态函数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7" descr="语法">
            <a:extLst>
              <a:ext uri="{FF2B5EF4-FFF2-40B4-BE49-F238E27FC236}">
                <a16:creationId xmlns:a16="http://schemas.microsoft.com/office/drawing/2014/main" id="{96AC8AD7-5527-4F7F-8499-ECBD51C0F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5" y="277332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6">
            <a:extLst>
              <a:ext uri="{FF2B5EF4-FFF2-40B4-BE49-F238E27FC236}">
                <a16:creationId xmlns:a16="http://schemas.microsoft.com/office/drawing/2014/main" id="{0F133C69-6242-4277-A2CB-A63E2C4D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179" y="2773328"/>
            <a:ext cx="6362866" cy="1287463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static   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返回值类型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函数名称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 ) { </a:t>
            </a:r>
          </a:p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函数代码</a:t>
            </a:r>
          </a:p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pic>
        <p:nvPicPr>
          <p:cNvPr id="15" name="Picture 14" descr="示例">
            <a:extLst>
              <a:ext uri="{FF2B5EF4-FFF2-40B4-BE49-F238E27FC236}">
                <a16:creationId xmlns:a16="http://schemas.microsoft.com/office/drawing/2014/main" id="{79D67954-3381-4C9E-A5E7-2BEDA35F9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5" y="473382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6">
            <a:extLst>
              <a:ext uri="{FF2B5EF4-FFF2-40B4-BE49-F238E27FC236}">
                <a16:creationId xmlns:a16="http://schemas.microsoft.com/office/drawing/2014/main" id="{CDEDB772-C0F8-4BE5-BBC7-6D3EAF2BD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179" y="4733825"/>
            <a:ext cx="6362866" cy="1287463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... ...</a:t>
            </a:r>
          </a:p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19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认识静态函数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一、什么是静态函数</a:t>
            </a:r>
          </a:p>
        </p:txBody>
      </p:sp>
      <p:pic>
        <p:nvPicPr>
          <p:cNvPr id="15" name="Picture 14" descr="示例">
            <a:extLst>
              <a:ext uri="{FF2B5EF4-FFF2-40B4-BE49-F238E27FC236}">
                <a16:creationId xmlns:a16="http://schemas.microsoft.com/office/drawing/2014/main" id="{79D67954-3381-4C9E-A5E7-2BEDA35F9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5" y="206952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6">
            <a:extLst>
              <a:ext uri="{FF2B5EF4-FFF2-40B4-BE49-F238E27FC236}">
                <a16:creationId xmlns:a16="http://schemas.microsoft.com/office/drawing/2014/main" id="{CDEDB772-C0F8-4BE5-BBC7-6D3EAF2BD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178" y="1919390"/>
            <a:ext cx="6965301" cy="4896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class Customer{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String name;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static String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bankName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static void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setBankName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(String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bankName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Customer.bankName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=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bankName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public class StaticTest4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 Customer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zhangsan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= new Customer();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 zhangsan.name =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张三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Customer.setBankName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香港银行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 Customer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lisi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= new Customer();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 lisi.name =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李四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lisi.bankName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=" +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lisi.bankName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42E67EE2-3760-4F2D-8EF2-0C182C1D1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1749666"/>
            <a:ext cx="1296000" cy="432000"/>
          </a:xfrm>
          <a:prstGeom prst="wedgeRoundRectCallout">
            <a:avLst>
              <a:gd name="adj1" fmla="val -82176"/>
              <a:gd name="adj2" fmla="val 1178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 dirty="0"/>
              <a:t>静态变量</a:t>
            </a:r>
            <a:endParaRPr lang="zh-CN" altLang="en-US" sz="1800" b="1" dirty="0">
              <a:latin typeface="黑体" panose="02010609060101010101" pitchFamily="49" charset="-122"/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2E4D9653-A9FD-4560-9E02-7A56F59D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694" y="2037698"/>
            <a:ext cx="1296000" cy="432000"/>
          </a:xfrm>
          <a:prstGeom prst="wedgeRoundRectCallout">
            <a:avLst>
              <a:gd name="adj1" fmla="val -82176"/>
              <a:gd name="adj2" fmla="val 1178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 dirty="0"/>
              <a:t>静态函数</a:t>
            </a:r>
            <a:endParaRPr lang="zh-CN" altLang="en-US" sz="1800" b="1" dirty="0">
              <a:latin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6C0815-2DCC-4BAD-8376-AFF1AE511FC4}"/>
              </a:ext>
            </a:extLst>
          </p:cNvPr>
          <p:cNvSpPr/>
          <p:nvPr/>
        </p:nvSpPr>
        <p:spPr>
          <a:xfrm>
            <a:off x="2555776" y="2458171"/>
            <a:ext cx="3276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9EE804-D0EE-4ED3-92A1-8EC2331D2825}"/>
              </a:ext>
            </a:extLst>
          </p:cNvPr>
          <p:cNvSpPr/>
          <p:nvPr/>
        </p:nvSpPr>
        <p:spPr>
          <a:xfrm>
            <a:off x="2555776" y="2726359"/>
            <a:ext cx="5760000" cy="75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B5610B-AAC1-42FD-8F70-2F250D190A21}"/>
              </a:ext>
            </a:extLst>
          </p:cNvPr>
          <p:cNvSpPr/>
          <p:nvPr/>
        </p:nvSpPr>
        <p:spPr>
          <a:xfrm>
            <a:off x="3168232" y="4990026"/>
            <a:ext cx="4536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B1DEFEEB-A963-42CD-AE87-F2BA53270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4269994"/>
            <a:ext cx="1620000" cy="432000"/>
          </a:xfrm>
          <a:prstGeom prst="wedgeRoundRectCallout">
            <a:avLst>
              <a:gd name="adj1" fmla="val -63599"/>
              <a:gd name="adj2" fmla="val 12049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 dirty="0"/>
              <a:t>调用静态函数</a:t>
            </a:r>
            <a:endParaRPr lang="zh-CN" altLang="en-US" sz="1800" b="1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5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认识静态函数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二、静态函数的调用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3365F6-D1E8-4DCC-BDE7-0BEC6B3D1E5E}"/>
              </a:ext>
            </a:extLst>
          </p:cNvPr>
          <p:cNvSpPr/>
          <p:nvPr/>
        </p:nvSpPr>
        <p:spPr>
          <a:xfrm>
            <a:off x="909472" y="1927822"/>
            <a:ext cx="7622968" cy="2063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静态函数属于类，可通过引用变量或其类名来调用（实例名 </a:t>
            </a:r>
            <a:r>
              <a:rPr lang="en-US" altLang="zh-CN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 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 </a:t>
            </a:r>
            <a:r>
              <a:rPr lang="en-US" altLang="zh-CN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函数名）。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实例函数属于实例，因此只能在实例创建之后使用。并通过引用变量来访问（实例名 </a:t>
            </a:r>
            <a:r>
              <a:rPr lang="en-US" altLang="zh-CN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函数名）。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FBE39D1-8B0B-4EF0-87D3-6BC896647B6C}"/>
              </a:ext>
            </a:extLst>
          </p:cNvPr>
          <p:cNvGrpSpPr/>
          <p:nvPr/>
        </p:nvGrpSpPr>
        <p:grpSpPr>
          <a:xfrm>
            <a:off x="756120" y="4420980"/>
            <a:ext cx="7560296" cy="2032356"/>
            <a:chOff x="900136" y="4646532"/>
            <a:chExt cx="7560296" cy="203235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1D08FC7-6E83-449D-9FC9-E4CF441BCE20}"/>
                </a:ext>
              </a:extLst>
            </p:cNvPr>
            <p:cNvGrpSpPr/>
            <p:nvPr/>
          </p:nvGrpSpPr>
          <p:grpSpPr>
            <a:xfrm>
              <a:off x="900136" y="4646532"/>
              <a:ext cx="3672136" cy="2010709"/>
              <a:chOff x="1151744" y="4646532"/>
              <a:chExt cx="3672136" cy="2010709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2A470C-FCF5-4AB3-9ABD-D7844423338E}"/>
                  </a:ext>
                </a:extLst>
              </p:cNvPr>
              <p:cNvSpPr txBox="1"/>
              <p:nvPr/>
            </p:nvSpPr>
            <p:spPr>
              <a:xfrm>
                <a:off x="1151744" y="5565227"/>
                <a:ext cx="11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实例函数</a:t>
                </a: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EADBC226-0251-4CE2-A6C7-F03EC9A955B9}"/>
                  </a:ext>
                </a:extLst>
              </p:cNvPr>
              <p:cNvGrpSpPr/>
              <p:nvPr/>
            </p:nvGrpSpPr>
            <p:grpSpPr>
              <a:xfrm>
                <a:off x="2195736" y="4975893"/>
                <a:ext cx="1296144" cy="1549451"/>
                <a:chOff x="2267744" y="4497545"/>
                <a:chExt cx="1296144" cy="1549451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B23C827C-5F6A-45F5-83ED-5DEF107791B6}"/>
                    </a:ext>
                  </a:extLst>
                </p:cNvPr>
                <p:cNvCxnSpPr/>
                <p:nvPr/>
              </p:nvCxnSpPr>
              <p:spPr>
                <a:xfrm>
                  <a:off x="2483768" y="4497545"/>
                  <a:ext cx="0" cy="1548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AF6DE130-DFBB-4592-B800-027E48D88F76}"/>
                    </a:ext>
                  </a:extLst>
                </p:cNvPr>
                <p:cNvCxnSpPr/>
                <p:nvPr/>
              </p:nvCxnSpPr>
              <p:spPr>
                <a:xfrm>
                  <a:off x="2483768" y="4509120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7A19B395-925D-4E13-89A2-10D808BACD5F}"/>
                    </a:ext>
                  </a:extLst>
                </p:cNvPr>
                <p:cNvCxnSpPr/>
                <p:nvPr/>
              </p:nvCxnSpPr>
              <p:spPr>
                <a:xfrm>
                  <a:off x="2483768" y="5013176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BE431099-8284-4403-B1DD-F63216F698E0}"/>
                    </a:ext>
                  </a:extLst>
                </p:cNvPr>
                <p:cNvCxnSpPr/>
                <p:nvPr/>
              </p:nvCxnSpPr>
              <p:spPr>
                <a:xfrm>
                  <a:off x="2483768" y="5517232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6FA210C2-A3E9-4704-A886-EE8549A7E77D}"/>
                    </a:ext>
                  </a:extLst>
                </p:cNvPr>
                <p:cNvCxnSpPr/>
                <p:nvPr/>
              </p:nvCxnSpPr>
              <p:spPr>
                <a:xfrm>
                  <a:off x="2483768" y="6046996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23431DC4-4F01-4363-847A-6F1AC8494709}"/>
                    </a:ext>
                  </a:extLst>
                </p:cNvPr>
                <p:cNvCxnSpPr/>
                <p:nvPr/>
              </p:nvCxnSpPr>
              <p:spPr>
                <a:xfrm>
                  <a:off x="2267744" y="5258490"/>
                  <a:ext cx="21602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C6F1992-D7AA-4705-A276-9C1C568C835E}"/>
                  </a:ext>
                </a:extLst>
              </p:cNvPr>
              <p:cNvSpPr txBox="1"/>
              <p:nvPr/>
            </p:nvSpPr>
            <p:spPr>
              <a:xfrm>
                <a:off x="2411759" y="4646532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58067AC-2544-41D4-A82F-1C591A41CB59}"/>
                  </a:ext>
                </a:extLst>
              </p:cNvPr>
              <p:cNvSpPr txBox="1"/>
              <p:nvPr/>
            </p:nvSpPr>
            <p:spPr>
              <a:xfrm>
                <a:off x="2411759" y="5131428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访问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3470881-A52E-4E5C-AF08-DF890785AB21}"/>
                  </a:ext>
                </a:extLst>
              </p:cNvPr>
              <p:cNvSpPr txBox="1"/>
              <p:nvPr/>
            </p:nvSpPr>
            <p:spPr>
              <a:xfrm>
                <a:off x="2393692" y="5629226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DC4337D-FD24-48E3-A7DA-704AF4441AA6}"/>
                  </a:ext>
                </a:extLst>
              </p:cNvPr>
              <p:cNvSpPr txBox="1"/>
              <p:nvPr/>
            </p:nvSpPr>
            <p:spPr>
              <a:xfrm>
                <a:off x="2393692" y="6177269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访问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BA4EBF3-E0CC-41B3-A1DC-25F7DF81138E}"/>
                  </a:ext>
                </a:extLst>
              </p:cNvPr>
              <p:cNvSpPr txBox="1"/>
              <p:nvPr/>
            </p:nvSpPr>
            <p:spPr>
              <a:xfrm>
                <a:off x="3491880" y="4791227"/>
                <a:ext cx="11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实例函数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C3EABE0-AE8F-49F4-A8B5-AC2F333828CA}"/>
                  </a:ext>
                </a:extLst>
              </p:cNvPr>
              <p:cNvSpPr txBox="1"/>
              <p:nvPr/>
            </p:nvSpPr>
            <p:spPr>
              <a:xfrm>
                <a:off x="3491880" y="5292557"/>
                <a:ext cx="13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实例数据域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E6F7820-A59C-483B-9663-E603AE43A8B8}"/>
                  </a:ext>
                </a:extLst>
              </p:cNvPr>
              <p:cNvSpPr txBox="1"/>
              <p:nvPr/>
            </p:nvSpPr>
            <p:spPr>
              <a:xfrm>
                <a:off x="3491880" y="5780914"/>
                <a:ext cx="11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静态函数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361DDC1-D4E8-43FA-89C0-21062F14D32F}"/>
                  </a:ext>
                </a:extLst>
              </p:cNvPr>
              <p:cNvSpPr txBox="1"/>
              <p:nvPr/>
            </p:nvSpPr>
            <p:spPr>
              <a:xfrm>
                <a:off x="3491880" y="6287909"/>
                <a:ext cx="13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静态数据域</a:t>
                </a: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654112C-E22B-404E-BBE7-3016E452F51A}"/>
                </a:ext>
              </a:extLst>
            </p:cNvPr>
            <p:cNvGrpSpPr/>
            <p:nvPr/>
          </p:nvGrpSpPr>
          <p:grpSpPr>
            <a:xfrm>
              <a:off x="4788296" y="4656534"/>
              <a:ext cx="3672136" cy="2010709"/>
              <a:chOff x="1151744" y="4646532"/>
              <a:chExt cx="3672136" cy="2010709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341C598-4FFE-41E6-A4E8-3A8122346D98}"/>
                  </a:ext>
                </a:extLst>
              </p:cNvPr>
              <p:cNvSpPr txBox="1"/>
              <p:nvPr/>
            </p:nvSpPr>
            <p:spPr>
              <a:xfrm>
                <a:off x="1151744" y="5565227"/>
                <a:ext cx="11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静态函数</a:t>
                </a:r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919598A3-7BDF-426D-AB8B-931B3B680CA3}"/>
                  </a:ext>
                </a:extLst>
              </p:cNvPr>
              <p:cNvGrpSpPr/>
              <p:nvPr/>
            </p:nvGrpSpPr>
            <p:grpSpPr>
              <a:xfrm>
                <a:off x="2195736" y="4975893"/>
                <a:ext cx="1296144" cy="1549451"/>
                <a:chOff x="2267744" y="4497545"/>
                <a:chExt cx="1296144" cy="1549451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35AA132E-8E61-4805-B526-0920CE6B467C}"/>
                    </a:ext>
                  </a:extLst>
                </p:cNvPr>
                <p:cNvCxnSpPr/>
                <p:nvPr/>
              </p:nvCxnSpPr>
              <p:spPr>
                <a:xfrm>
                  <a:off x="2483768" y="4497545"/>
                  <a:ext cx="0" cy="1548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FA246A9F-B7B1-486D-BAD2-984CD7835AE2}"/>
                    </a:ext>
                  </a:extLst>
                </p:cNvPr>
                <p:cNvCxnSpPr/>
                <p:nvPr/>
              </p:nvCxnSpPr>
              <p:spPr>
                <a:xfrm>
                  <a:off x="2483768" y="4509120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4BE9A117-05F2-4AED-AC32-BE13E7A3686F}"/>
                    </a:ext>
                  </a:extLst>
                </p:cNvPr>
                <p:cNvCxnSpPr/>
                <p:nvPr/>
              </p:nvCxnSpPr>
              <p:spPr>
                <a:xfrm>
                  <a:off x="2483768" y="5013176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B3935B71-7262-452C-A505-AAA503655526}"/>
                    </a:ext>
                  </a:extLst>
                </p:cNvPr>
                <p:cNvCxnSpPr/>
                <p:nvPr/>
              </p:nvCxnSpPr>
              <p:spPr>
                <a:xfrm>
                  <a:off x="2483768" y="5517232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B8476CAC-B3DD-4DD7-8CDF-12121FCD9862}"/>
                    </a:ext>
                  </a:extLst>
                </p:cNvPr>
                <p:cNvCxnSpPr/>
                <p:nvPr/>
              </p:nvCxnSpPr>
              <p:spPr>
                <a:xfrm>
                  <a:off x="2483768" y="6046996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14C96976-38B8-4A8E-9112-E51354B5CC11}"/>
                    </a:ext>
                  </a:extLst>
                </p:cNvPr>
                <p:cNvCxnSpPr/>
                <p:nvPr/>
              </p:nvCxnSpPr>
              <p:spPr>
                <a:xfrm>
                  <a:off x="2267744" y="5258490"/>
                  <a:ext cx="21602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F2DE9DD-07C5-49B4-B088-EB2E171BB67A}"/>
                  </a:ext>
                </a:extLst>
              </p:cNvPr>
              <p:cNvSpPr txBox="1"/>
              <p:nvPr/>
            </p:nvSpPr>
            <p:spPr>
              <a:xfrm>
                <a:off x="2411759" y="4646532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ED75A1A-C33F-4462-BBDF-5453994B6163}"/>
                  </a:ext>
                </a:extLst>
              </p:cNvPr>
              <p:cNvSpPr txBox="1"/>
              <p:nvPr/>
            </p:nvSpPr>
            <p:spPr>
              <a:xfrm>
                <a:off x="2411759" y="5131428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访问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E6ECB2C-DBD8-4956-AFF9-DCE3790D085E}"/>
                  </a:ext>
                </a:extLst>
              </p:cNvPr>
              <p:cNvSpPr txBox="1"/>
              <p:nvPr/>
            </p:nvSpPr>
            <p:spPr>
              <a:xfrm>
                <a:off x="2393692" y="5629226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17E69CA-5005-4EEB-93E2-EFEE1B10956F}"/>
                  </a:ext>
                </a:extLst>
              </p:cNvPr>
              <p:cNvSpPr txBox="1"/>
              <p:nvPr/>
            </p:nvSpPr>
            <p:spPr>
              <a:xfrm>
                <a:off x="2393692" y="6177269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访问</a:t>
                </a: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021B3B7-99B3-4DEB-89B7-103B09780197}"/>
                  </a:ext>
                </a:extLst>
              </p:cNvPr>
              <p:cNvSpPr txBox="1"/>
              <p:nvPr/>
            </p:nvSpPr>
            <p:spPr>
              <a:xfrm>
                <a:off x="3491880" y="4791227"/>
                <a:ext cx="11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实例函数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CF0EED6-8D91-4483-BD62-992C7397177A}"/>
                  </a:ext>
                </a:extLst>
              </p:cNvPr>
              <p:cNvSpPr txBox="1"/>
              <p:nvPr/>
            </p:nvSpPr>
            <p:spPr>
              <a:xfrm>
                <a:off x="3491880" y="5292557"/>
                <a:ext cx="13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实例数据域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D07A3DC-387E-4E39-A1F3-29AB03F7A044}"/>
                  </a:ext>
                </a:extLst>
              </p:cNvPr>
              <p:cNvSpPr txBox="1"/>
              <p:nvPr/>
            </p:nvSpPr>
            <p:spPr>
              <a:xfrm>
                <a:off x="3491880" y="5780914"/>
                <a:ext cx="11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静态函数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85F53FF-792C-41B3-AEAC-3B791976172E}"/>
                  </a:ext>
                </a:extLst>
              </p:cNvPr>
              <p:cNvSpPr txBox="1"/>
              <p:nvPr/>
            </p:nvSpPr>
            <p:spPr>
              <a:xfrm>
                <a:off x="3491880" y="6287909"/>
                <a:ext cx="13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静态数据域</a:t>
                </a: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B36E413-D7EC-4BC9-A3E9-808B9C917B64}"/>
                </a:ext>
              </a:extLst>
            </p:cNvPr>
            <p:cNvSpPr txBox="1"/>
            <p:nvPr/>
          </p:nvSpPr>
          <p:spPr>
            <a:xfrm>
              <a:off x="2726649" y="479122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042E753-B7F2-4307-96E4-99E6E106CE7F}"/>
                </a:ext>
              </a:extLst>
            </p:cNvPr>
            <p:cNvSpPr txBox="1"/>
            <p:nvPr/>
          </p:nvSpPr>
          <p:spPr>
            <a:xfrm>
              <a:off x="6630044" y="47915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EA0C39F-AB76-4B16-B13F-2D21006792F7}"/>
                </a:ext>
              </a:extLst>
            </p:cNvPr>
            <p:cNvSpPr txBox="1"/>
            <p:nvPr/>
          </p:nvSpPr>
          <p:spPr>
            <a:xfrm>
              <a:off x="2728067" y="525671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62B0028-D4CF-4986-83B0-9BB689B61CE5}"/>
                </a:ext>
              </a:extLst>
            </p:cNvPr>
            <p:cNvSpPr txBox="1"/>
            <p:nvPr/>
          </p:nvSpPr>
          <p:spPr>
            <a:xfrm>
              <a:off x="2726649" y="576692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F0E25E8-2646-477B-9656-4FD9E83CF2BC}"/>
                </a:ext>
              </a:extLst>
            </p:cNvPr>
            <p:cNvSpPr txBox="1"/>
            <p:nvPr/>
          </p:nvSpPr>
          <p:spPr>
            <a:xfrm>
              <a:off x="2726649" y="629685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084C542-547F-477E-AA1A-4CDF65B9DE03}"/>
                </a:ext>
              </a:extLst>
            </p:cNvPr>
            <p:cNvSpPr txBox="1"/>
            <p:nvPr/>
          </p:nvSpPr>
          <p:spPr>
            <a:xfrm>
              <a:off x="6630044" y="576692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C6AB507-09E2-4620-A03B-54280ADB75E3}"/>
                </a:ext>
              </a:extLst>
            </p:cNvPr>
            <p:cNvSpPr txBox="1"/>
            <p:nvPr/>
          </p:nvSpPr>
          <p:spPr>
            <a:xfrm>
              <a:off x="6630044" y="63095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CB9568B-B9BC-47D0-ADE1-288C88F7C122}"/>
                </a:ext>
              </a:extLst>
            </p:cNvPr>
            <p:cNvSpPr txBox="1"/>
            <p:nvPr/>
          </p:nvSpPr>
          <p:spPr>
            <a:xfrm>
              <a:off x="6624375" y="52814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75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认识静态函数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二、静态函数的调用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3365F6-D1E8-4DCC-BDE7-0BEC6B3D1E5E}"/>
              </a:ext>
            </a:extLst>
          </p:cNvPr>
          <p:cNvSpPr/>
          <p:nvPr/>
        </p:nvSpPr>
        <p:spPr>
          <a:xfrm>
            <a:off x="909472" y="1927822"/>
            <a:ext cx="7622968" cy="2063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静态函数属于类，可通过引用变量或其类名来调用（实例名 </a:t>
            </a:r>
            <a:r>
              <a:rPr lang="en-US" altLang="zh-CN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 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 </a:t>
            </a:r>
            <a:r>
              <a:rPr lang="en-US" altLang="zh-CN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函数名）。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实例函数属于实例，因此只能在实例创建之后使用。并通过引用变量来访问（实例名 </a:t>
            </a:r>
            <a:r>
              <a:rPr lang="en-US" altLang="zh-CN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函数名）。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FBE39D1-8B0B-4EF0-87D3-6BC896647B6C}"/>
              </a:ext>
            </a:extLst>
          </p:cNvPr>
          <p:cNvGrpSpPr/>
          <p:nvPr/>
        </p:nvGrpSpPr>
        <p:grpSpPr>
          <a:xfrm>
            <a:off x="756120" y="4420980"/>
            <a:ext cx="7560296" cy="2032356"/>
            <a:chOff x="900136" y="4646532"/>
            <a:chExt cx="7560296" cy="203235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1D08FC7-6E83-449D-9FC9-E4CF441BCE20}"/>
                </a:ext>
              </a:extLst>
            </p:cNvPr>
            <p:cNvGrpSpPr/>
            <p:nvPr/>
          </p:nvGrpSpPr>
          <p:grpSpPr>
            <a:xfrm>
              <a:off x="900136" y="4646532"/>
              <a:ext cx="3672136" cy="2010709"/>
              <a:chOff x="1151744" y="4646532"/>
              <a:chExt cx="3672136" cy="2010709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62A470C-FCF5-4AB3-9ABD-D7844423338E}"/>
                  </a:ext>
                </a:extLst>
              </p:cNvPr>
              <p:cNvSpPr txBox="1"/>
              <p:nvPr/>
            </p:nvSpPr>
            <p:spPr>
              <a:xfrm>
                <a:off x="1151744" y="5565227"/>
                <a:ext cx="11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实例函数</a:t>
                </a: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EADBC226-0251-4CE2-A6C7-F03EC9A955B9}"/>
                  </a:ext>
                </a:extLst>
              </p:cNvPr>
              <p:cNvGrpSpPr/>
              <p:nvPr/>
            </p:nvGrpSpPr>
            <p:grpSpPr>
              <a:xfrm>
                <a:off x="2195736" y="4975893"/>
                <a:ext cx="1296144" cy="1549451"/>
                <a:chOff x="2267744" y="4497545"/>
                <a:chExt cx="1296144" cy="1549451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B23C827C-5F6A-45F5-83ED-5DEF107791B6}"/>
                    </a:ext>
                  </a:extLst>
                </p:cNvPr>
                <p:cNvCxnSpPr/>
                <p:nvPr/>
              </p:nvCxnSpPr>
              <p:spPr>
                <a:xfrm>
                  <a:off x="2483768" y="4497545"/>
                  <a:ext cx="0" cy="1548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AF6DE130-DFBB-4592-B800-027E48D88F76}"/>
                    </a:ext>
                  </a:extLst>
                </p:cNvPr>
                <p:cNvCxnSpPr/>
                <p:nvPr/>
              </p:nvCxnSpPr>
              <p:spPr>
                <a:xfrm>
                  <a:off x="2483768" y="4509120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7A19B395-925D-4E13-89A2-10D808BACD5F}"/>
                    </a:ext>
                  </a:extLst>
                </p:cNvPr>
                <p:cNvCxnSpPr/>
                <p:nvPr/>
              </p:nvCxnSpPr>
              <p:spPr>
                <a:xfrm>
                  <a:off x="2483768" y="5013176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BE431099-8284-4403-B1DD-F63216F698E0}"/>
                    </a:ext>
                  </a:extLst>
                </p:cNvPr>
                <p:cNvCxnSpPr/>
                <p:nvPr/>
              </p:nvCxnSpPr>
              <p:spPr>
                <a:xfrm>
                  <a:off x="2483768" y="5517232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6FA210C2-A3E9-4704-A886-EE8549A7E77D}"/>
                    </a:ext>
                  </a:extLst>
                </p:cNvPr>
                <p:cNvCxnSpPr/>
                <p:nvPr/>
              </p:nvCxnSpPr>
              <p:spPr>
                <a:xfrm>
                  <a:off x="2483768" y="6046996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23431DC4-4F01-4363-847A-6F1AC8494709}"/>
                    </a:ext>
                  </a:extLst>
                </p:cNvPr>
                <p:cNvCxnSpPr/>
                <p:nvPr/>
              </p:nvCxnSpPr>
              <p:spPr>
                <a:xfrm>
                  <a:off x="2267744" y="5258490"/>
                  <a:ext cx="21602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C6F1992-D7AA-4705-A276-9C1C568C835E}"/>
                  </a:ext>
                </a:extLst>
              </p:cNvPr>
              <p:cNvSpPr txBox="1"/>
              <p:nvPr/>
            </p:nvSpPr>
            <p:spPr>
              <a:xfrm>
                <a:off x="2411759" y="4646532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58067AC-2544-41D4-A82F-1C591A41CB59}"/>
                  </a:ext>
                </a:extLst>
              </p:cNvPr>
              <p:cNvSpPr txBox="1"/>
              <p:nvPr/>
            </p:nvSpPr>
            <p:spPr>
              <a:xfrm>
                <a:off x="2411759" y="5131428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访问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3470881-A52E-4E5C-AF08-DF890785AB21}"/>
                  </a:ext>
                </a:extLst>
              </p:cNvPr>
              <p:cNvSpPr txBox="1"/>
              <p:nvPr/>
            </p:nvSpPr>
            <p:spPr>
              <a:xfrm>
                <a:off x="2393692" y="5629226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DC4337D-FD24-48E3-A7DA-704AF4441AA6}"/>
                  </a:ext>
                </a:extLst>
              </p:cNvPr>
              <p:cNvSpPr txBox="1"/>
              <p:nvPr/>
            </p:nvSpPr>
            <p:spPr>
              <a:xfrm>
                <a:off x="2393692" y="6177269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访问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BA4EBF3-E0CC-41B3-A1DC-25F7DF81138E}"/>
                  </a:ext>
                </a:extLst>
              </p:cNvPr>
              <p:cNvSpPr txBox="1"/>
              <p:nvPr/>
            </p:nvSpPr>
            <p:spPr>
              <a:xfrm>
                <a:off x="3491880" y="4791227"/>
                <a:ext cx="11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实例函数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C3EABE0-AE8F-49F4-A8B5-AC2F333828CA}"/>
                  </a:ext>
                </a:extLst>
              </p:cNvPr>
              <p:cNvSpPr txBox="1"/>
              <p:nvPr/>
            </p:nvSpPr>
            <p:spPr>
              <a:xfrm>
                <a:off x="3491880" y="5292557"/>
                <a:ext cx="13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实例数据域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E6F7820-A59C-483B-9663-E603AE43A8B8}"/>
                  </a:ext>
                </a:extLst>
              </p:cNvPr>
              <p:cNvSpPr txBox="1"/>
              <p:nvPr/>
            </p:nvSpPr>
            <p:spPr>
              <a:xfrm>
                <a:off x="3491880" y="5780914"/>
                <a:ext cx="11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静态函数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361DDC1-D4E8-43FA-89C0-21062F14D32F}"/>
                  </a:ext>
                </a:extLst>
              </p:cNvPr>
              <p:cNvSpPr txBox="1"/>
              <p:nvPr/>
            </p:nvSpPr>
            <p:spPr>
              <a:xfrm>
                <a:off x="3491880" y="6287909"/>
                <a:ext cx="13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静态数据域</a:t>
                </a: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654112C-E22B-404E-BBE7-3016E452F51A}"/>
                </a:ext>
              </a:extLst>
            </p:cNvPr>
            <p:cNvGrpSpPr/>
            <p:nvPr/>
          </p:nvGrpSpPr>
          <p:grpSpPr>
            <a:xfrm>
              <a:off x="4788296" y="4656534"/>
              <a:ext cx="3672136" cy="2010709"/>
              <a:chOff x="1151744" y="4646532"/>
              <a:chExt cx="3672136" cy="2010709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341C598-4FFE-41E6-A4E8-3A8122346D98}"/>
                  </a:ext>
                </a:extLst>
              </p:cNvPr>
              <p:cNvSpPr txBox="1"/>
              <p:nvPr/>
            </p:nvSpPr>
            <p:spPr>
              <a:xfrm>
                <a:off x="1151744" y="5565227"/>
                <a:ext cx="11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静态函数</a:t>
                </a:r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919598A3-7BDF-426D-AB8B-931B3B680CA3}"/>
                  </a:ext>
                </a:extLst>
              </p:cNvPr>
              <p:cNvGrpSpPr/>
              <p:nvPr/>
            </p:nvGrpSpPr>
            <p:grpSpPr>
              <a:xfrm>
                <a:off x="2195736" y="4975893"/>
                <a:ext cx="1296144" cy="1549451"/>
                <a:chOff x="2267744" y="4497545"/>
                <a:chExt cx="1296144" cy="1549451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35AA132E-8E61-4805-B526-0920CE6B467C}"/>
                    </a:ext>
                  </a:extLst>
                </p:cNvPr>
                <p:cNvCxnSpPr/>
                <p:nvPr/>
              </p:nvCxnSpPr>
              <p:spPr>
                <a:xfrm>
                  <a:off x="2483768" y="4497545"/>
                  <a:ext cx="0" cy="1548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FA246A9F-B7B1-486D-BAD2-984CD7835AE2}"/>
                    </a:ext>
                  </a:extLst>
                </p:cNvPr>
                <p:cNvCxnSpPr/>
                <p:nvPr/>
              </p:nvCxnSpPr>
              <p:spPr>
                <a:xfrm>
                  <a:off x="2483768" y="4509120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4BE9A117-05F2-4AED-AC32-BE13E7A3686F}"/>
                    </a:ext>
                  </a:extLst>
                </p:cNvPr>
                <p:cNvCxnSpPr/>
                <p:nvPr/>
              </p:nvCxnSpPr>
              <p:spPr>
                <a:xfrm>
                  <a:off x="2483768" y="5013176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B3935B71-7262-452C-A505-AAA503655526}"/>
                    </a:ext>
                  </a:extLst>
                </p:cNvPr>
                <p:cNvCxnSpPr/>
                <p:nvPr/>
              </p:nvCxnSpPr>
              <p:spPr>
                <a:xfrm>
                  <a:off x="2483768" y="5517232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B8476CAC-B3DD-4DD7-8CDF-12121FCD9862}"/>
                    </a:ext>
                  </a:extLst>
                </p:cNvPr>
                <p:cNvCxnSpPr/>
                <p:nvPr/>
              </p:nvCxnSpPr>
              <p:spPr>
                <a:xfrm>
                  <a:off x="2483768" y="6046996"/>
                  <a:ext cx="108012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14C96976-38B8-4A8E-9112-E51354B5CC11}"/>
                    </a:ext>
                  </a:extLst>
                </p:cNvPr>
                <p:cNvCxnSpPr/>
                <p:nvPr/>
              </p:nvCxnSpPr>
              <p:spPr>
                <a:xfrm>
                  <a:off x="2267744" y="5258490"/>
                  <a:ext cx="21602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F2DE9DD-07C5-49B4-B088-EB2E171BB67A}"/>
                  </a:ext>
                </a:extLst>
              </p:cNvPr>
              <p:cNvSpPr txBox="1"/>
              <p:nvPr/>
            </p:nvSpPr>
            <p:spPr>
              <a:xfrm>
                <a:off x="2411759" y="4646532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ED75A1A-C33F-4462-BBDF-5453994B6163}"/>
                  </a:ext>
                </a:extLst>
              </p:cNvPr>
              <p:cNvSpPr txBox="1"/>
              <p:nvPr/>
            </p:nvSpPr>
            <p:spPr>
              <a:xfrm>
                <a:off x="2411759" y="5131428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访问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E6ECB2C-DBD8-4956-AFF9-DCE3790D085E}"/>
                  </a:ext>
                </a:extLst>
              </p:cNvPr>
              <p:cNvSpPr txBox="1"/>
              <p:nvPr/>
            </p:nvSpPr>
            <p:spPr>
              <a:xfrm>
                <a:off x="2393692" y="5629226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17E69CA-5005-4EEB-93E2-EFEE1B10956F}"/>
                  </a:ext>
                </a:extLst>
              </p:cNvPr>
              <p:cNvSpPr txBox="1"/>
              <p:nvPr/>
            </p:nvSpPr>
            <p:spPr>
              <a:xfrm>
                <a:off x="2393692" y="6177269"/>
                <a:ext cx="6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访问</a:t>
                </a: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021B3B7-99B3-4DEB-89B7-103B09780197}"/>
                  </a:ext>
                </a:extLst>
              </p:cNvPr>
              <p:cNvSpPr txBox="1"/>
              <p:nvPr/>
            </p:nvSpPr>
            <p:spPr>
              <a:xfrm>
                <a:off x="3491880" y="4791227"/>
                <a:ext cx="11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实例函数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CF0EED6-8D91-4483-BD62-992C7397177A}"/>
                  </a:ext>
                </a:extLst>
              </p:cNvPr>
              <p:cNvSpPr txBox="1"/>
              <p:nvPr/>
            </p:nvSpPr>
            <p:spPr>
              <a:xfrm>
                <a:off x="3491880" y="5292557"/>
                <a:ext cx="13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实例数据域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D07A3DC-387E-4E39-A1F3-29AB03F7A044}"/>
                  </a:ext>
                </a:extLst>
              </p:cNvPr>
              <p:cNvSpPr txBox="1"/>
              <p:nvPr/>
            </p:nvSpPr>
            <p:spPr>
              <a:xfrm>
                <a:off x="3491880" y="5780914"/>
                <a:ext cx="11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静态函数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85F53FF-792C-41B3-AEAC-3B791976172E}"/>
                  </a:ext>
                </a:extLst>
              </p:cNvPr>
              <p:cNvSpPr txBox="1"/>
              <p:nvPr/>
            </p:nvSpPr>
            <p:spPr>
              <a:xfrm>
                <a:off x="3491880" y="6287909"/>
                <a:ext cx="133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41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静态数据域</a:t>
                </a: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B36E413-D7EC-4BC9-A3E9-808B9C917B64}"/>
                </a:ext>
              </a:extLst>
            </p:cNvPr>
            <p:cNvSpPr txBox="1"/>
            <p:nvPr/>
          </p:nvSpPr>
          <p:spPr>
            <a:xfrm>
              <a:off x="2726649" y="479122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√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042E753-B7F2-4307-96E4-99E6E106CE7F}"/>
                </a:ext>
              </a:extLst>
            </p:cNvPr>
            <p:cNvSpPr txBox="1"/>
            <p:nvPr/>
          </p:nvSpPr>
          <p:spPr>
            <a:xfrm>
              <a:off x="6630044" y="47915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×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EA0C39F-AB76-4B16-B13F-2D21006792F7}"/>
                </a:ext>
              </a:extLst>
            </p:cNvPr>
            <p:cNvSpPr txBox="1"/>
            <p:nvPr/>
          </p:nvSpPr>
          <p:spPr>
            <a:xfrm>
              <a:off x="2728067" y="525671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√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62B0028-D4CF-4986-83B0-9BB689B61CE5}"/>
                </a:ext>
              </a:extLst>
            </p:cNvPr>
            <p:cNvSpPr txBox="1"/>
            <p:nvPr/>
          </p:nvSpPr>
          <p:spPr>
            <a:xfrm>
              <a:off x="2726649" y="576692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√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F0E25E8-2646-477B-9656-4FD9E83CF2BC}"/>
                </a:ext>
              </a:extLst>
            </p:cNvPr>
            <p:cNvSpPr txBox="1"/>
            <p:nvPr/>
          </p:nvSpPr>
          <p:spPr>
            <a:xfrm>
              <a:off x="2726649" y="629685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√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084C542-547F-477E-AA1A-4CDF65B9DE03}"/>
                </a:ext>
              </a:extLst>
            </p:cNvPr>
            <p:cNvSpPr txBox="1"/>
            <p:nvPr/>
          </p:nvSpPr>
          <p:spPr>
            <a:xfrm>
              <a:off x="6630044" y="576692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√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C6AB507-09E2-4620-A03B-54280ADB75E3}"/>
                </a:ext>
              </a:extLst>
            </p:cNvPr>
            <p:cNvSpPr txBox="1"/>
            <p:nvPr/>
          </p:nvSpPr>
          <p:spPr>
            <a:xfrm>
              <a:off x="6630044" y="63095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√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CB9568B-B9BC-47D0-ADE1-288C88F7C122}"/>
                </a:ext>
              </a:extLst>
            </p:cNvPr>
            <p:cNvSpPr txBox="1"/>
            <p:nvPr/>
          </p:nvSpPr>
          <p:spPr>
            <a:xfrm>
              <a:off x="6624375" y="52814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×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5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认识静态函数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二、静态函数的调用</a:t>
            </a:r>
          </a:p>
        </p:txBody>
      </p:sp>
      <p:pic>
        <p:nvPicPr>
          <p:cNvPr id="60" name="Picture 29" descr="代码改错">
            <a:extLst>
              <a:ext uri="{FF2B5EF4-FFF2-40B4-BE49-F238E27FC236}">
                <a16:creationId xmlns:a16="http://schemas.microsoft.com/office/drawing/2014/main" id="{7234EED0-96C5-4869-AD68-498AC4F9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" y="1916832"/>
            <a:ext cx="771760" cy="7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AutoShape 12">
            <a:extLst>
              <a:ext uri="{FF2B5EF4-FFF2-40B4-BE49-F238E27FC236}">
                <a16:creationId xmlns:a16="http://schemas.microsoft.com/office/drawing/2014/main" id="{AE633227-2C95-4099-912A-C82E490F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76" y="1949450"/>
            <a:ext cx="6557963" cy="3549881"/>
          </a:xfrm>
          <a:prstGeom prst="roundRect">
            <a:avLst>
              <a:gd name="adj" fmla="val 529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public class Foo{ 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static int x; 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void go(){ 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(x + "success"); 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Foo.go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(); 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  <a:p>
            <a:pPr>
              <a:lnSpc>
                <a:spcPts val="2400"/>
              </a:lnSpc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6EEA74-6D24-4745-94C0-C534ED19B83B}"/>
              </a:ext>
            </a:extLst>
          </p:cNvPr>
          <p:cNvSpPr/>
          <p:nvPr/>
        </p:nvSpPr>
        <p:spPr>
          <a:xfrm>
            <a:off x="2339752" y="4172230"/>
            <a:ext cx="22322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AutoShape 21">
            <a:extLst>
              <a:ext uri="{FF2B5EF4-FFF2-40B4-BE49-F238E27FC236}">
                <a16:creationId xmlns:a16="http://schemas.microsoft.com/office/drawing/2014/main" id="{E4F5454A-5A81-4BD7-9779-380D7CF7E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342" y="4532270"/>
            <a:ext cx="1710882" cy="715089"/>
          </a:xfrm>
          <a:prstGeom prst="wedgeRoundRectCallout">
            <a:avLst>
              <a:gd name="adj1" fmla="val -115811"/>
              <a:gd name="adj2" fmla="val -6419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静态函数不能引用实例函数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0256907-8F1B-46BF-A0DE-DA949AF45565}"/>
              </a:ext>
            </a:extLst>
          </p:cNvPr>
          <p:cNvSpPr/>
          <p:nvPr/>
        </p:nvSpPr>
        <p:spPr>
          <a:xfrm>
            <a:off x="5482396" y="2948094"/>
            <a:ext cx="21602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468167-7E28-45B7-B94B-C9D584F959D5}"/>
              </a:ext>
            </a:extLst>
          </p:cNvPr>
          <p:cNvSpPr/>
          <p:nvPr/>
        </p:nvSpPr>
        <p:spPr>
          <a:xfrm>
            <a:off x="2270302" y="2386163"/>
            <a:ext cx="1908000" cy="264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思想气泡: 云 11">
            <a:extLst>
              <a:ext uri="{FF2B5EF4-FFF2-40B4-BE49-F238E27FC236}">
                <a16:creationId xmlns:a16="http://schemas.microsoft.com/office/drawing/2014/main" id="{920602AE-B7DA-4697-BD68-3272C5A61046}"/>
              </a:ext>
            </a:extLst>
          </p:cNvPr>
          <p:cNvSpPr/>
          <p:nvPr/>
        </p:nvSpPr>
        <p:spPr>
          <a:xfrm>
            <a:off x="6444208" y="1156855"/>
            <a:ext cx="2441698" cy="1116870"/>
          </a:xfrm>
          <a:prstGeom prst="cloudCallout">
            <a:avLst>
              <a:gd name="adj1" fmla="val -26522"/>
              <a:gd name="adj2" fmla="val 770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</p:spTree>
    <p:extLst>
      <p:ext uri="{BB962C8B-B14F-4D97-AF65-F5344CB8AC3E}">
        <p14:creationId xmlns:p14="http://schemas.microsoft.com/office/powerpoint/2010/main" val="25325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9" grpId="0" animBg="1"/>
      <p:bldP spid="5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认识静态函数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二、静态函数的调用</a:t>
            </a:r>
          </a:p>
        </p:txBody>
      </p:sp>
      <p:pic>
        <p:nvPicPr>
          <p:cNvPr id="60" name="Picture 29" descr="代码改错">
            <a:extLst>
              <a:ext uri="{FF2B5EF4-FFF2-40B4-BE49-F238E27FC236}">
                <a16:creationId xmlns:a16="http://schemas.microsoft.com/office/drawing/2014/main" id="{7234EED0-96C5-4869-AD68-498AC4F9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" y="1916832"/>
            <a:ext cx="771760" cy="7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AutoShape 12">
            <a:extLst>
              <a:ext uri="{FF2B5EF4-FFF2-40B4-BE49-F238E27FC236}">
                <a16:creationId xmlns:a16="http://schemas.microsoft.com/office/drawing/2014/main" id="{AE633227-2C95-4099-912A-C82E490F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76" y="1949450"/>
            <a:ext cx="6557963" cy="3243996"/>
          </a:xfrm>
          <a:prstGeom prst="roundRect">
            <a:avLst>
              <a:gd name="adj" fmla="val 529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public class Foo2{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int x;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static void go(){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(x);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...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...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AutoShape 21">
            <a:extLst>
              <a:ext uri="{FF2B5EF4-FFF2-40B4-BE49-F238E27FC236}">
                <a16:creationId xmlns:a16="http://schemas.microsoft.com/office/drawing/2014/main" id="{E4F5454A-5A81-4BD7-9779-380D7CF7E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857" y="3128114"/>
            <a:ext cx="1710882" cy="715089"/>
          </a:xfrm>
          <a:prstGeom prst="wedgeRoundRectCallout">
            <a:avLst>
              <a:gd name="adj1" fmla="val -115134"/>
              <a:gd name="adj2" fmla="val -285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静态函数不能访问实例变量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0256907-8F1B-46BF-A0DE-DA949AF45565}"/>
              </a:ext>
            </a:extLst>
          </p:cNvPr>
          <p:cNvSpPr/>
          <p:nvPr/>
        </p:nvSpPr>
        <p:spPr>
          <a:xfrm>
            <a:off x="5459246" y="2948094"/>
            <a:ext cx="21602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468167-7E28-45B7-B94B-C9D584F959D5}"/>
              </a:ext>
            </a:extLst>
          </p:cNvPr>
          <p:cNvSpPr/>
          <p:nvPr/>
        </p:nvSpPr>
        <p:spPr>
          <a:xfrm>
            <a:off x="2270302" y="2386163"/>
            <a:ext cx="900000" cy="264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思想气泡: 云 15">
            <a:extLst>
              <a:ext uri="{FF2B5EF4-FFF2-40B4-BE49-F238E27FC236}">
                <a16:creationId xmlns:a16="http://schemas.microsoft.com/office/drawing/2014/main" id="{952D6014-D669-4D1F-8DF9-E22AE07670A8}"/>
              </a:ext>
            </a:extLst>
          </p:cNvPr>
          <p:cNvSpPr/>
          <p:nvPr/>
        </p:nvSpPr>
        <p:spPr>
          <a:xfrm>
            <a:off x="6444208" y="1156855"/>
            <a:ext cx="2441698" cy="1116870"/>
          </a:xfrm>
          <a:prstGeom prst="cloudCallout">
            <a:avLst>
              <a:gd name="adj1" fmla="val -26522"/>
              <a:gd name="adj2" fmla="val 770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</p:spTree>
    <p:extLst>
      <p:ext uri="{BB962C8B-B14F-4D97-AF65-F5344CB8AC3E}">
        <p14:creationId xmlns:p14="http://schemas.microsoft.com/office/powerpoint/2010/main" val="174671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" grpId="0" animBg="1"/>
      <p:bldP spid="11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认识静态函数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二、静态函数的调用</a:t>
            </a:r>
          </a:p>
        </p:txBody>
      </p:sp>
      <p:pic>
        <p:nvPicPr>
          <p:cNvPr id="60" name="Picture 29" descr="代码改错">
            <a:extLst>
              <a:ext uri="{FF2B5EF4-FFF2-40B4-BE49-F238E27FC236}">
                <a16:creationId xmlns:a16="http://schemas.microsoft.com/office/drawing/2014/main" id="{7234EED0-96C5-4869-AD68-498AC4F9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" y="1916832"/>
            <a:ext cx="771760" cy="7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AutoShape 12">
            <a:extLst>
              <a:ext uri="{FF2B5EF4-FFF2-40B4-BE49-F238E27FC236}">
                <a16:creationId xmlns:a16="http://schemas.microsoft.com/office/drawing/2014/main" id="{AE633227-2C95-4099-912A-C82E490F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76" y="1949450"/>
            <a:ext cx="6557963" cy="3243996"/>
          </a:xfrm>
          <a:prstGeom prst="roundRect">
            <a:avLst>
              <a:gd name="adj" fmla="val 529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public class Foo3{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final int x;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void go(){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(x);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...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...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AutoShape 21">
            <a:extLst>
              <a:ext uri="{FF2B5EF4-FFF2-40B4-BE49-F238E27FC236}">
                <a16:creationId xmlns:a16="http://schemas.microsoft.com/office/drawing/2014/main" id="{E4F5454A-5A81-4BD7-9779-380D7CF7E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768" y="3128114"/>
            <a:ext cx="1511499" cy="715089"/>
          </a:xfrm>
          <a:prstGeom prst="wedgeRoundRectCallout">
            <a:avLst>
              <a:gd name="adj1" fmla="val -128152"/>
              <a:gd name="adj2" fmla="val -480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final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变量必须初始化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0256907-8F1B-46BF-A0DE-DA949AF45565}"/>
              </a:ext>
            </a:extLst>
          </p:cNvPr>
          <p:cNvSpPr/>
          <p:nvPr/>
        </p:nvSpPr>
        <p:spPr>
          <a:xfrm>
            <a:off x="5194364" y="2948094"/>
            <a:ext cx="21602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468167-7E28-45B7-B94B-C9D584F959D5}"/>
              </a:ext>
            </a:extLst>
          </p:cNvPr>
          <p:cNvSpPr/>
          <p:nvPr/>
        </p:nvSpPr>
        <p:spPr>
          <a:xfrm>
            <a:off x="2270302" y="2386163"/>
            <a:ext cx="1764000" cy="264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思想气泡: 云 15">
            <a:extLst>
              <a:ext uri="{FF2B5EF4-FFF2-40B4-BE49-F238E27FC236}">
                <a16:creationId xmlns:a16="http://schemas.microsoft.com/office/drawing/2014/main" id="{952D6014-D669-4D1F-8DF9-E22AE07670A8}"/>
              </a:ext>
            </a:extLst>
          </p:cNvPr>
          <p:cNvSpPr/>
          <p:nvPr/>
        </p:nvSpPr>
        <p:spPr>
          <a:xfrm>
            <a:off x="6444208" y="1156855"/>
            <a:ext cx="2441698" cy="1116870"/>
          </a:xfrm>
          <a:prstGeom prst="cloudCallout">
            <a:avLst>
              <a:gd name="adj1" fmla="val -26522"/>
              <a:gd name="adj2" fmla="val 770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CA367E8C-0A9F-4A04-A29F-4F8433A9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859" y="3291817"/>
            <a:ext cx="6557963" cy="3243996"/>
          </a:xfrm>
          <a:prstGeom prst="roundRect">
            <a:avLst>
              <a:gd name="adj" fmla="val 529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public class Foo3{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final int x = 0;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void go(){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(x);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...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...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42C2B2-DA57-439C-AFC6-8C451AF520F7}"/>
              </a:ext>
            </a:extLst>
          </p:cNvPr>
          <p:cNvSpPr txBox="1"/>
          <p:nvPr/>
        </p:nvSpPr>
        <p:spPr>
          <a:xfrm>
            <a:off x="6467727" y="4251782"/>
            <a:ext cx="13388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编译通过！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68F699F-180C-4F8A-9C82-253C6A0B301B}"/>
              </a:ext>
            </a:extLst>
          </p:cNvPr>
          <p:cNvSpPr/>
          <p:nvPr/>
        </p:nvSpPr>
        <p:spPr>
          <a:xfrm>
            <a:off x="2569864" y="3703478"/>
            <a:ext cx="2340000" cy="264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" grpId="0" animBg="1"/>
      <p:bldP spid="11" grpId="0" animBg="1"/>
      <p:bldP spid="16" grpId="0" animBg="1"/>
      <p:bldP spid="15" grpId="0" animBg="1"/>
      <p:bldP spid="2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认识静态函数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二、静态函数的调用</a:t>
            </a:r>
          </a:p>
        </p:txBody>
      </p:sp>
      <p:pic>
        <p:nvPicPr>
          <p:cNvPr id="60" name="Picture 29" descr="代码改错">
            <a:extLst>
              <a:ext uri="{FF2B5EF4-FFF2-40B4-BE49-F238E27FC236}">
                <a16:creationId xmlns:a16="http://schemas.microsoft.com/office/drawing/2014/main" id="{7234EED0-96C5-4869-AD68-498AC4F9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" y="1916832"/>
            <a:ext cx="771760" cy="7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AutoShape 12">
            <a:extLst>
              <a:ext uri="{FF2B5EF4-FFF2-40B4-BE49-F238E27FC236}">
                <a16:creationId xmlns:a16="http://schemas.microsoft.com/office/drawing/2014/main" id="{AE633227-2C95-4099-912A-C82E490F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76" y="1949450"/>
            <a:ext cx="6557963" cy="3560702"/>
          </a:xfrm>
          <a:prstGeom prst="roundRect">
            <a:avLst>
              <a:gd name="adj" fmla="val 529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public class Foo4{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int x;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static void go(final int x){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(x);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Foo4 foo = new Foo4();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foo.go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(5);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AutoShape 21">
            <a:extLst>
              <a:ext uri="{FF2B5EF4-FFF2-40B4-BE49-F238E27FC236}">
                <a16:creationId xmlns:a16="http://schemas.microsoft.com/office/drawing/2014/main" id="{E4F5454A-5A81-4BD7-9779-380D7CF7E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488" y="3145959"/>
            <a:ext cx="2988000" cy="715089"/>
          </a:xfrm>
          <a:prstGeom prst="wedgeRoundRectCallout">
            <a:avLst>
              <a:gd name="adj1" fmla="val -41381"/>
              <a:gd name="adj2" fmla="val -8038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静态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非静态函数参数中的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final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变量可以被该方法存取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6" name="思想气泡: 云 15">
            <a:extLst>
              <a:ext uri="{FF2B5EF4-FFF2-40B4-BE49-F238E27FC236}">
                <a16:creationId xmlns:a16="http://schemas.microsoft.com/office/drawing/2014/main" id="{952D6014-D669-4D1F-8DF9-E22AE07670A8}"/>
              </a:ext>
            </a:extLst>
          </p:cNvPr>
          <p:cNvSpPr/>
          <p:nvPr/>
        </p:nvSpPr>
        <p:spPr>
          <a:xfrm>
            <a:off x="6444208" y="1156855"/>
            <a:ext cx="2441698" cy="1116870"/>
          </a:xfrm>
          <a:prstGeom prst="cloudCallout">
            <a:avLst>
              <a:gd name="adj1" fmla="val -26522"/>
              <a:gd name="adj2" fmla="val 770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能否通过编译？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68F699F-180C-4F8A-9C82-253C6A0B301B}"/>
              </a:ext>
            </a:extLst>
          </p:cNvPr>
          <p:cNvSpPr/>
          <p:nvPr/>
        </p:nvSpPr>
        <p:spPr>
          <a:xfrm>
            <a:off x="2714629" y="4509120"/>
            <a:ext cx="1512000" cy="264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3F0C1C-8F5E-4C53-A0FC-28D5B39B0D2D}"/>
              </a:ext>
            </a:extLst>
          </p:cNvPr>
          <p:cNvSpPr/>
          <p:nvPr/>
        </p:nvSpPr>
        <p:spPr>
          <a:xfrm>
            <a:off x="5362928" y="2678749"/>
            <a:ext cx="1548000" cy="264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utoShape 21">
            <a:extLst>
              <a:ext uri="{FF2B5EF4-FFF2-40B4-BE49-F238E27FC236}">
                <a16:creationId xmlns:a16="http://schemas.microsoft.com/office/drawing/2014/main" id="{8D925632-93DB-4A22-B985-E6E380CF6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546" y="4725144"/>
            <a:ext cx="1812678" cy="715089"/>
          </a:xfrm>
          <a:prstGeom prst="wedgeRoundRectCallout">
            <a:avLst>
              <a:gd name="adj1" fmla="val -76117"/>
              <a:gd name="adj2" fmla="val -480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静态方法可以调用静态方法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862BEB-F278-4C2F-B185-AF72888CEBEA}"/>
              </a:ext>
            </a:extLst>
          </p:cNvPr>
          <p:cNvSpPr txBox="1"/>
          <p:nvPr/>
        </p:nvSpPr>
        <p:spPr>
          <a:xfrm>
            <a:off x="6729066" y="2089059"/>
            <a:ext cx="13388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编译通过！</a:t>
            </a:r>
          </a:p>
        </p:txBody>
      </p:sp>
    </p:spTree>
    <p:extLst>
      <p:ext uri="{BB962C8B-B14F-4D97-AF65-F5344CB8AC3E}">
        <p14:creationId xmlns:p14="http://schemas.microsoft.com/office/powerpoint/2010/main" val="9919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4081463"/>
            <a:ext cx="9144000" cy="357187"/>
          </a:xfrm>
          <a:prstGeom prst="rect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TextBox 27"/>
          <p:cNvSpPr txBox="1">
            <a:spLocks noChangeArrowheads="1"/>
          </p:cNvSpPr>
          <p:nvPr/>
        </p:nvSpPr>
        <p:spPr bwMode="auto">
          <a:xfrm>
            <a:off x="1403648" y="3312022"/>
            <a:ext cx="67693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第五讲</a:t>
            </a:r>
            <a:r>
              <a:rPr lang="en-US" altLang="zh-CN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面向对象编程（二）</a:t>
            </a:r>
          </a:p>
        </p:txBody>
      </p:sp>
      <p:sp>
        <p:nvSpPr>
          <p:cNvPr id="12" name="椭圆 11"/>
          <p:cNvSpPr/>
          <p:nvPr/>
        </p:nvSpPr>
        <p:spPr>
          <a:xfrm>
            <a:off x="3929063" y="1416050"/>
            <a:ext cx="1428750" cy="1428750"/>
          </a:xfrm>
          <a:prstGeom prst="ellipse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84" y="1362171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1"/>
    </mc:Choice>
    <mc:Fallback xmlns="">
      <p:transition spd="slow" advTm="538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静态代码块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一、什么是静态代码块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2D790B-EB85-420B-9E77-6E8345682CDD}"/>
              </a:ext>
            </a:extLst>
          </p:cNvPr>
          <p:cNvSpPr/>
          <p:nvPr/>
        </p:nvSpPr>
        <p:spPr>
          <a:xfrm>
            <a:off x="827584" y="2007954"/>
            <a:ext cx="7848872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声明的代码块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7" descr="语法">
            <a:extLst>
              <a:ext uri="{FF2B5EF4-FFF2-40B4-BE49-F238E27FC236}">
                <a16:creationId xmlns:a16="http://schemas.microsoft.com/office/drawing/2014/main" id="{7F87139D-DD41-4F90-9AE5-9C90D364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5" y="277332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018159E6-244D-42D3-8242-D495EECF7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179" y="2773327"/>
            <a:ext cx="6362866" cy="1584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class 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类名称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r>
              <a:rPr lang="en-US" altLang="zh-CN" dirty="0">
                <a:solidFill>
                  <a:srgbClr val="FF0000"/>
                </a:solidFill>
                <a:latin typeface="Source Code Pro"/>
              </a:rPr>
              <a:t>    static { </a:t>
            </a:r>
          </a:p>
          <a:p>
            <a:r>
              <a:rPr lang="en-US" altLang="zh-CN" dirty="0">
                <a:solidFill>
                  <a:srgbClr val="FF0000"/>
                </a:solidFill>
                <a:latin typeface="Source Code Pro"/>
              </a:rPr>
              <a:t>       //</a:t>
            </a:r>
            <a:r>
              <a:rPr lang="zh-CN" altLang="en-US" dirty="0">
                <a:solidFill>
                  <a:srgbClr val="FF0000"/>
                </a:solidFill>
                <a:latin typeface="Source Code Pro"/>
              </a:rPr>
              <a:t>代码块</a:t>
            </a:r>
            <a:endParaRPr lang="en-US" altLang="zh-CN" dirty="0">
              <a:solidFill>
                <a:srgbClr val="FF0000"/>
              </a:solidFill>
              <a:latin typeface="Source Code Pro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Source Code Pro"/>
              </a:rPr>
              <a:t>    }</a:t>
            </a:r>
            <a:endParaRPr lang="zh-CN" altLang="en-US" dirty="0">
              <a:solidFill>
                <a:srgbClr val="FF0000"/>
              </a:solidFill>
              <a:latin typeface="Source Code Pro"/>
            </a:endParaRPr>
          </a:p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pic>
        <p:nvPicPr>
          <p:cNvPr id="13" name="Picture 14" descr="示例">
            <a:extLst>
              <a:ext uri="{FF2B5EF4-FFF2-40B4-BE49-F238E27FC236}">
                <a16:creationId xmlns:a16="http://schemas.microsoft.com/office/drawing/2014/main" id="{83E97EFE-E101-42B3-97DC-449D3711B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5" y="473382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6">
            <a:extLst>
              <a:ext uri="{FF2B5EF4-FFF2-40B4-BE49-F238E27FC236}">
                <a16:creationId xmlns:a16="http://schemas.microsoft.com/office/drawing/2014/main" id="{4415E182-6CEE-432A-BF57-1C1B52957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179" y="4733824"/>
            <a:ext cx="6362866" cy="1692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CodeBlock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static{</a:t>
            </a:r>
          </a:p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静态代码块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16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静态代码块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二、静态代码块的作用和特点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2D790B-EB85-420B-9E77-6E8345682CDD}"/>
              </a:ext>
            </a:extLst>
          </p:cNvPr>
          <p:cNvSpPr/>
          <p:nvPr/>
        </p:nvSpPr>
        <p:spPr>
          <a:xfrm>
            <a:off x="827584" y="2007954"/>
            <a:ext cx="7848872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只需要在项目启动时执行一次的代码，如，对所有对象的共同信息进行一次性初始化；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静态代码块属于类，只需加载类就能运行；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静态代码块不能存在任何方法体中；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静态代码块不能访问普通变量；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只在类加载时运行一次，且优先于各种其他代码块以及构造函数。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2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静态代码块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三、静态代码块示例</a:t>
            </a:r>
          </a:p>
        </p:txBody>
      </p: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5151B1EC-82A2-43AE-8385-53EB90D3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5" y="206952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9585A846-AD78-46FF-A836-944FBDBF0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178" y="1919390"/>
            <a:ext cx="6965301" cy="2520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class Person{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static{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(“ok”);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(“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主函数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F971BA-F1A8-439E-BF70-2AA8A8C69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78" y="4899418"/>
            <a:ext cx="6965301" cy="16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8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静态代码块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三、静态代码块示例</a:t>
            </a:r>
          </a:p>
        </p:txBody>
      </p: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5151B1EC-82A2-43AE-8385-53EB90D3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5" y="206952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9585A846-AD78-46FF-A836-944FBDBF0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178" y="1919390"/>
            <a:ext cx="6965301" cy="4896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class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StaticCode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StaticCode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(int a){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(“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有参数的构造方法执行了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”);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static{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(“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静态代码块执行了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”)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；</a:t>
            </a:r>
            <a:endParaRPr lang="en-US" altLang="zh-CN" sz="16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class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StaticCodeDemo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static{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(“b”);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  new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StaticCode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(6);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static{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(“c”);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2478DAA5-308D-4AFC-99CA-40E248153BB3}"/>
              </a:ext>
            </a:extLst>
          </p:cNvPr>
          <p:cNvSpPr/>
          <p:nvPr/>
        </p:nvSpPr>
        <p:spPr>
          <a:xfrm>
            <a:off x="6658430" y="773217"/>
            <a:ext cx="2441698" cy="1116870"/>
          </a:xfrm>
          <a:prstGeom prst="cloudCallout">
            <a:avLst>
              <a:gd name="adj1" fmla="val -26522"/>
              <a:gd name="adj2" fmla="val 770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执行结果？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29E90B-BF0C-4DC1-BE09-12F373F08713}"/>
              </a:ext>
            </a:extLst>
          </p:cNvPr>
          <p:cNvSpPr txBox="1"/>
          <p:nvPr/>
        </p:nvSpPr>
        <p:spPr>
          <a:xfrm>
            <a:off x="1917678" y="5354807"/>
            <a:ext cx="6965301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</a:p>
          <a:p>
            <a:r>
              <a:rPr lang="en-US" altLang="zh-CN" dirty="0"/>
              <a:t>c</a:t>
            </a:r>
          </a:p>
          <a:p>
            <a:r>
              <a:rPr lang="zh-CN" altLang="en-US" dirty="0"/>
              <a:t>静态代码块执行了</a:t>
            </a:r>
            <a:endParaRPr lang="en-US" altLang="zh-CN" dirty="0"/>
          </a:p>
          <a:p>
            <a:r>
              <a:rPr lang="zh-CN" altLang="en-US" dirty="0"/>
              <a:t>有参数的构造方法执行了</a:t>
            </a:r>
          </a:p>
        </p:txBody>
      </p:sp>
    </p:spTree>
    <p:extLst>
      <p:ext uri="{BB962C8B-B14F-4D97-AF65-F5344CB8AC3E}">
        <p14:creationId xmlns:p14="http://schemas.microsoft.com/office/powerpoint/2010/main" val="280595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静态代码块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>
            <a:extLst>
              <a:ext uri="{FF2B5EF4-FFF2-40B4-BE49-F238E27FC236}">
                <a16:creationId xmlns:a16="http://schemas.microsoft.com/office/drawing/2014/main" id="{9585A846-AD78-46FF-A836-944FBDBF0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178" y="1271318"/>
            <a:ext cx="6965301" cy="4428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public class Test1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String field =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非静态属性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// 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静态块 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static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(field);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静态代码块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1");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void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testMethod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(int a, int b){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int c = 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static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静态代码块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2");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c = a + b;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(c);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pic>
        <p:nvPicPr>
          <p:cNvPr id="14" name="Picture 29" descr="代码改错">
            <a:extLst>
              <a:ext uri="{FF2B5EF4-FFF2-40B4-BE49-F238E27FC236}">
                <a16:creationId xmlns:a16="http://schemas.microsoft.com/office/drawing/2014/main" id="{58051AEA-4EE8-4AB0-BF68-1C6F17FFE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" y="1268760"/>
            <a:ext cx="771760" cy="7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4362702-BDD2-40E3-8D6F-97927ADD97E6}"/>
              </a:ext>
            </a:extLst>
          </p:cNvPr>
          <p:cNvSpPr/>
          <p:nvPr/>
        </p:nvSpPr>
        <p:spPr>
          <a:xfrm>
            <a:off x="2555776" y="1700808"/>
            <a:ext cx="4680000" cy="283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47A4EA-EA0E-4D4B-92B5-3545462F3872}"/>
              </a:ext>
            </a:extLst>
          </p:cNvPr>
          <p:cNvSpPr/>
          <p:nvPr/>
        </p:nvSpPr>
        <p:spPr>
          <a:xfrm>
            <a:off x="5796136" y="2420888"/>
            <a:ext cx="720000" cy="283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3B8796A3-61D3-49D4-87D4-42BEA0CA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792" y="1022440"/>
            <a:ext cx="1812678" cy="1923990"/>
          </a:xfrm>
          <a:prstGeom prst="wedgeRoundRectCallout">
            <a:avLst>
              <a:gd name="adj1" fmla="val -82120"/>
              <a:gd name="adj2" fmla="val 26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静态代码块不能直接访问实例变量和实例方法，需要通过类的实例对象来访问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A0C2DD-CF6A-4989-B1CE-665E5D96849A}"/>
              </a:ext>
            </a:extLst>
          </p:cNvPr>
          <p:cNvSpPr/>
          <p:nvPr/>
        </p:nvSpPr>
        <p:spPr>
          <a:xfrm>
            <a:off x="3059832" y="3726099"/>
            <a:ext cx="5256000" cy="79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utoShape 21">
            <a:extLst>
              <a:ext uri="{FF2B5EF4-FFF2-40B4-BE49-F238E27FC236}">
                <a16:creationId xmlns:a16="http://schemas.microsoft.com/office/drawing/2014/main" id="{D25E5B23-1DA9-4440-B696-344B85F31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762" y="4688094"/>
            <a:ext cx="1812678" cy="1021556"/>
          </a:xfrm>
          <a:prstGeom prst="wedgeRoundRectCallout">
            <a:avLst>
              <a:gd name="adj1" fmla="val -69811"/>
              <a:gd name="adj2" fmla="val -579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静态代码块不能存在于任何方法体内</a:t>
            </a:r>
            <a:endParaRPr lang="zh-CN" altLang="en-US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41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静态代码块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9CFD337-0E91-46C2-8AAB-CD948BEA8999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中的其他代码块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366345-496C-418B-8D25-675F5DB77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9840"/>
            <a:ext cx="7992888" cy="34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3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构造代码块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BF82591-D863-4B72-BA6A-6F09427E4615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一、什么是构造代码块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6AE6D0-D601-45E4-926C-A82476EC4B67}"/>
              </a:ext>
            </a:extLst>
          </p:cNvPr>
          <p:cNvSpPr/>
          <p:nvPr/>
        </p:nvSpPr>
        <p:spPr>
          <a:xfrm>
            <a:off x="827584" y="2007954"/>
            <a:ext cx="7848872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类中直接使用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声明的代码块</a:t>
            </a:r>
          </a:p>
        </p:txBody>
      </p:sp>
      <p:pic>
        <p:nvPicPr>
          <p:cNvPr id="22" name="Picture 7" descr="语法">
            <a:extLst>
              <a:ext uri="{FF2B5EF4-FFF2-40B4-BE49-F238E27FC236}">
                <a16:creationId xmlns:a16="http://schemas.microsoft.com/office/drawing/2014/main" id="{6CE34E16-F012-43DB-9DCA-3CAED0FA3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5" y="277332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6">
            <a:extLst>
              <a:ext uri="{FF2B5EF4-FFF2-40B4-BE49-F238E27FC236}">
                <a16:creationId xmlns:a16="http://schemas.microsoft.com/office/drawing/2014/main" id="{B3EB8784-7549-446F-B779-1D545314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179" y="2773327"/>
            <a:ext cx="6362866" cy="1584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class 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类名称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r>
              <a:rPr lang="en-US" altLang="zh-CN" dirty="0">
                <a:solidFill>
                  <a:srgbClr val="FF0000"/>
                </a:solidFill>
                <a:latin typeface="Source Code Pro"/>
              </a:rPr>
              <a:t>    { </a:t>
            </a:r>
          </a:p>
          <a:p>
            <a:r>
              <a:rPr lang="en-US" altLang="zh-CN" dirty="0">
                <a:solidFill>
                  <a:srgbClr val="FF0000"/>
                </a:solidFill>
                <a:latin typeface="Source Code Pro"/>
              </a:rPr>
              <a:t>       //</a:t>
            </a:r>
            <a:r>
              <a:rPr lang="zh-CN" altLang="en-US" dirty="0">
                <a:solidFill>
                  <a:srgbClr val="FF0000"/>
                </a:solidFill>
                <a:latin typeface="Source Code Pro"/>
              </a:rPr>
              <a:t>代码块</a:t>
            </a:r>
            <a:endParaRPr lang="en-US" altLang="zh-CN" dirty="0">
              <a:solidFill>
                <a:srgbClr val="FF0000"/>
              </a:solidFill>
              <a:latin typeface="Source Code Pro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Source Code Pro"/>
              </a:rPr>
              <a:t>    }</a:t>
            </a:r>
            <a:endParaRPr lang="zh-CN" altLang="en-US" dirty="0">
              <a:solidFill>
                <a:srgbClr val="FF0000"/>
              </a:solidFill>
              <a:latin typeface="Source Code Pro"/>
            </a:endParaRPr>
          </a:p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pic>
        <p:nvPicPr>
          <p:cNvPr id="24" name="Picture 14" descr="示例">
            <a:extLst>
              <a:ext uri="{FF2B5EF4-FFF2-40B4-BE49-F238E27FC236}">
                <a16:creationId xmlns:a16="http://schemas.microsoft.com/office/drawing/2014/main" id="{3735C0D7-4B55-44A5-9848-3C66E5A0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5" y="473382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6">
            <a:extLst>
              <a:ext uri="{FF2B5EF4-FFF2-40B4-BE49-F238E27FC236}">
                <a16:creationId xmlns:a16="http://schemas.microsoft.com/office/drawing/2014/main" id="{C97A570A-ACCE-40DC-BA71-74ABD95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179" y="4733824"/>
            <a:ext cx="6362866" cy="1692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CodeBlock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{</a:t>
            </a:r>
          </a:p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(“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构造代码块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228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构造代码块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BF82591-D863-4B72-BA6A-6F09427E4615}"/>
              </a:ext>
            </a:extLst>
          </p:cNvPr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二、构造代码块的特点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6AE6D0-D601-45E4-926C-A82476EC4B67}"/>
              </a:ext>
            </a:extLst>
          </p:cNvPr>
          <p:cNvSpPr/>
          <p:nvPr/>
        </p:nvSpPr>
        <p:spPr>
          <a:xfrm>
            <a:off x="827584" y="2007954"/>
            <a:ext cx="7848872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创建对象时被调用，每次创建时都会被调用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依托于类构造函数，优先于类构造函数执行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存在多个构造代码块，则按书写顺序依次执行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和构造函数的作用类似，通常用于对对象进行初始化，且只要创建对象，构造代码块都会执行一次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构造函数则不一定每个对象建立时都执行</a:t>
            </a:r>
          </a:p>
        </p:txBody>
      </p:sp>
    </p:spTree>
    <p:extLst>
      <p:ext uri="{BB962C8B-B14F-4D97-AF65-F5344CB8AC3E}">
        <p14:creationId xmlns:p14="http://schemas.microsoft.com/office/powerpoint/2010/main" val="252113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构造代码块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三、构造代码块示例</a:t>
            </a:r>
          </a:p>
        </p:txBody>
      </p: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5151B1EC-82A2-43AE-8385-53EB90D3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5" y="206952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9585A846-AD78-46FF-A836-944FBDBF0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178" y="1919390"/>
            <a:ext cx="6965301" cy="2412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CodeBlock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static{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静态代码块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构造代码块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2478DAA5-308D-4AFC-99CA-40E248153BB3}"/>
              </a:ext>
            </a:extLst>
          </p:cNvPr>
          <p:cNvSpPr/>
          <p:nvPr/>
        </p:nvSpPr>
        <p:spPr>
          <a:xfrm>
            <a:off x="6658430" y="773217"/>
            <a:ext cx="2441698" cy="1116870"/>
          </a:xfrm>
          <a:prstGeom prst="cloudCallout">
            <a:avLst>
              <a:gd name="adj1" fmla="val -26522"/>
              <a:gd name="adj2" fmla="val 770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执行结果？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29E90B-BF0C-4DC1-BE09-12F373F08713}"/>
              </a:ext>
            </a:extLst>
          </p:cNvPr>
          <p:cNvSpPr txBox="1"/>
          <p:nvPr/>
        </p:nvSpPr>
        <p:spPr>
          <a:xfrm>
            <a:off x="1927178" y="4757787"/>
            <a:ext cx="6965301" cy="1044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静态代码块</a:t>
            </a:r>
            <a:endParaRPr lang="en-US" altLang="zh-CN" dirty="0"/>
          </a:p>
          <a:p>
            <a:r>
              <a:rPr lang="zh-CN" altLang="en-US" dirty="0"/>
              <a:t>构造代码块</a:t>
            </a:r>
          </a:p>
        </p:txBody>
      </p:sp>
    </p:spTree>
    <p:extLst>
      <p:ext uri="{BB962C8B-B14F-4D97-AF65-F5344CB8AC3E}">
        <p14:creationId xmlns:p14="http://schemas.microsoft.com/office/powerpoint/2010/main" val="186790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构造代码块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三、构造代码块示例</a:t>
            </a:r>
          </a:p>
        </p:txBody>
      </p: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5151B1EC-82A2-43AE-8385-53EB90D3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5" y="206952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9585A846-AD78-46FF-A836-944FBDBF0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178" y="1919390"/>
            <a:ext cx="6965301" cy="3240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CodeBlock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构造代码块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CodeBlock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(){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无参构造函数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CodeBlock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(String str){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有参构造函数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2478DAA5-308D-4AFC-99CA-40E248153BB3}"/>
              </a:ext>
            </a:extLst>
          </p:cNvPr>
          <p:cNvSpPr/>
          <p:nvPr/>
        </p:nvSpPr>
        <p:spPr>
          <a:xfrm>
            <a:off x="6658430" y="773217"/>
            <a:ext cx="2441698" cy="1116870"/>
          </a:xfrm>
          <a:prstGeom prst="cloudCallout">
            <a:avLst>
              <a:gd name="adj1" fmla="val -26522"/>
              <a:gd name="adj2" fmla="val 770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执行结果？</a:t>
            </a:r>
          </a:p>
        </p:txBody>
      </p:sp>
    </p:spTree>
    <p:extLst>
      <p:ext uri="{BB962C8B-B14F-4D97-AF65-F5344CB8AC3E}">
        <p14:creationId xmlns:p14="http://schemas.microsoft.com/office/powerpoint/2010/main" val="10411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335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本讲目标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481275E1-3C8F-4D40-80EC-E15F81EE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40768"/>
            <a:ext cx="8229600" cy="306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认识静态变量</a:t>
            </a:r>
            <a:endParaRPr lang="en-US" altLang="zh-CN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认识静态函数</a:t>
            </a:r>
            <a:endParaRPr lang="en-US" altLang="zh-CN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了解静态代码块</a:t>
            </a:r>
            <a:endParaRPr lang="en-US" altLang="zh-CN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了解构造代码块</a:t>
            </a:r>
            <a:endParaRPr lang="en-US" altLang="zh-CN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4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构造代码块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5151B1EC-82A2-43AE-8385-53EB90D3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09106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9585A846-AD78-46FF-A836-944FBDBF0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178" y="955328"/>
            <a:ext cx="6965301" cy="5868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class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StaticCode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StaticCode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(){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(“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空参数的构造方法执行了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”);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StaticCode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(int a){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(“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有参数的构造方法执行了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”);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static{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(“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静态代码块执行了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”)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；</a:t>
            </a:r>
            <a:endParaRPr lang="en-US" altLang="zh-CN" sz="16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class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StaticCodeDemo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static{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(“b”);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  new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StaticCode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(6);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static{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(“c”);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(“Demo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的构造代码块执行了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”)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2478DAA5-308D-4AFC-99CA-40E248153BB3}"/>
              </a:ext>
            </a:extLst>
          </p:cNvPr>
          <p:cNvSpPr/>
          <p:nvPr/>
        </p:nvSpPr>
        <p:spPr>
          <a:xfrm>
            <a:off x="137530" y="2636912"/>
            <a:ext cx="1986198" cy="1116870"/>
          </a:xfrm>
          <a:prstGeom prst="cloudCallout">
            <a:avLst>
              <a:gd name="adj1" fmla="val 40055"/>
              <a:gd name="adj2" fmla="val 610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执行结果？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29E90B-BF0C-4DC1-BE09-12F373F08713}"/>
              </a:ext>
            </a:extLst>
          </p:cNvPr>
          <p:cNvSpPr txBox="1"/>
          <p:nvPr/>
        </p:nvSpPr>
        <p:spPr>
          <a:xfrm>
            <a:off x="1927177" y="5525353"/>
            <a:ext cx="6965301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</a:p>
          <a:p>
            <a:r>
              <a:rPr lang="en-US" altLang="zh-CN" dirty="0"/>
              <a:t>c</a:t>
            </a:r>
          </a:p>
          <a:p>
            <a:r>
              <a:rPr lang="zh-CN" altLang="en-US" dirty="0"/>
              <a:t>静态代码块执行了</a:t>
            </a:r>
            <a:endParaRPr lang="en-US" altLang="zh-CN" dirty="0"/>
          </a:p>
          <a:p>
            <a:r>
              <a:rPr lang="zh-CN" altLang="en-US" dirty="0"/>
              <a:t>有参数的构造方法执行了</a:t>
            </a:r>
          </a:p>
        </p:txBody>
      </p:sp>
    </p:spTree>
    <p:extLst>
      <p:ext uri="{BB962C8B-B14F-4D97-AF65-F5344CB8AC3E}">
        <p14:creationId xmlns:p14="http://schemas.microsoft.com/office/powerpoint/2010/main" val="65258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3329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构造代码块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5151B1EC-82A2-43AE-8385-53EB90D3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09106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9585A846-AD78-46FF-A836-944FBDBF0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178" y="955328"/>
            <a:ext cx="6965301" cy="5868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CodeBlock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static{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静态代码块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{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构造代码块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CodeBlock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(){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无参构造函数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void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sayHello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(){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{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普通代码块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}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执行了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main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方法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 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new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CodeBlock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().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sayHello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("---------------");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new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CodeBlock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().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sayHello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2478DAA5-308D-4AFC-99CA-40E248153BB3}"/>
              </a:ext>
            </a:extLst>
          </p:cNvPr>
          <p:cNvSpPr/>
          <p:nvPr/>
        </p:nvSpPr>
        <p:spPr>
          <a:xfrm>
            <a:off x="137530" y="2636912"/>
            <a:ext cx="1986198" cy="1116870"/>
          </a:xfrm>
          <a:prstGeom prst="cloudCallout">
            <a:avLst>
              <a:gd name="adj1" fmla="val 40055"/>
              <a:gd name="adj2" fmla="val 610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执行结果？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29E90B-BF0C-4DC1-BE09-12F373F08713}"/>
              </a:ext>
            </a:extLst>
          </p:cNvPr>
          <p:cNvSpPr txBox="1"/>
          <p:nvPr/>
        </p:nvSpPr>
        <p:spPr>
          <a:xfrm>
            <a:off x="1932486" y="4228053"/>
            <a:ext cx="6965301" cy="258532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静态代码块</a:t>
            </a:r>
            <a:endParaRPr lang="en-US" altLang="zh-CN" dirty="0"/>
          </a:p>
          <a:p>
            <a:r>
              <a:rPr lang="zh-CN" altLang="en-US" dirty="0"/>
              <a:t>执行了</a:t>
            </a:r>
            <a:r>
              <a:rPr lang="en-US" altLang="zh-CN" dirty="0"/>
              <a:t>main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构造代码块</a:t>
            </a:r>
            <a:endParaRPr lang="en-US" altLang="zh-CN" dirty="0"/>
          </a:p>
          <a:p>
            <a:r>
              <a:rPr lang="zh-CN" altLang="en-US" dirty="0"/>
              <a:t>无参构造函数</a:t>
            </a:r>
            <a:endParaRPr lang="en-US" altLang="zh-CN" dirty="0"/>
          </a:p>
          <a:p>
            <a:r>
              <a:rPr lang="zh-CN" altLang="en-US" dirty="0"/>
              <a:t>普通代码块</a:t>
            </a:r>
            <a:endParaRPr lang="en-US" altLang="zh-CN" dirty="0"/>
          </a:p>
          <a:p>
            <a:r>
              <a:rPr lang="en-US" altLang="zh-CN" dirty="0"/>
              <a:t>------------------------------</a:t>
            </a:r>
          </a:p>
          <a:p>
            <a:r>
              <a:rPr lang="zh-CN" altLang="en-US" dirty="0"/>
              <a:t>构造代码块</a:t>
            </a:r>
            <a:endParaRPr lang="en-US" altLang="zh-CN" dirty="0"/>
          </a:p>
          <a:p>
            <a:r>
              <a:rPr lang="zh-CN" altLang="en-US" dirty="0"/>
              <a:t>无参构造函数</a:t>
            </a:r>
            <a:endParaRPr lang="en-US" altLang="zh-CN" dirty="0"/>
          </a:p>
          <a:p>
            <a:r>
              <a:rPr lang="zh-CN" altLang="en-US" dirty="0"/>
              <a:t>普通代码块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0BA8F-2CC4-4A6B-93D8-8460DC80F093}"/>
              </a:ext>
            </a:extLst>
          </p:cNvPr>
          <p:cNvSpPr txBox="1"/>
          <p:nvPr/>
        </p:nvSpPr>
        <p:spPr>
          <a:xfrm>
            <a:off x="2378451" y="2188485"/>
            <a:ext cx="6228000" cy="1404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执行顺序：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静态代码块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构造代码块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普通代码块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20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56490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00417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  谢  ！</a:t>
            </a:r>
          </a:p>
        </p:txBody>
      </p:sp>
    </p:spTree>
    <p:extLst>
      <p:ext uri="{BB962C8B-B14F-4D97-AF65-F5344CB8AC3E}">
        <p14:creationId xmlns:p14="http://schemas.microsoft.com/office/powerpoint/2010/main" val="253931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3">
            <a:extLst>
              <a:ext uri="{FF2B5EF4-FFF2-40B4-BE49-F238E27FC236}">
                <a16:creationId xmlns:a16="http://schemas.microsoft.com/office/drawing/2014/main" id="{0B55983A-BACE-485B-AF16-B7DE64CB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802741"/>
            <a:ext cx="7056784" cy="403200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class Customer{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String name;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String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bankName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</a:p>
          <a:p>
            <a:pPr>
              <a:lnSpc>
                <a:spcPts val="20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StaticTest2 {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{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Customer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zhangsan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= new Customer();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zhangsan.name =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张三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";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zhangsan.bankName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=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香港银行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"; </a:t>
            </a:r>
            <a:endParaRPr lang="zh-CN" altLang="en-US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Customer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lisi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= new Customer();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lisi.name =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李四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";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lisi.bankName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=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香港银行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"; </a:t>
            </a:r>
            <a:endParaRPr lang="zh-CN" altLang="en-US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}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400"/>
              </a:lnSpc>
            </a:pPr>
            <a:endParaRPr lang="en-US" altLang="zh-CN" sz="1600" b="1" dirty="0"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EB2340-CAE0-435C-BAA1-F0A28F0C0C18}"/>
              </a:ext>
            </a:extLst>
          </p:cNvPr>
          <p:cNvSpPr/>
          <p:nvPr/>
        </p:nvSpPr>
        <p:spPr>
          <a:xfrm>
            <a:off x="2699792" y="5229200"/>
            <a:ext cx="3888000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49D6B7-7013-4412-AFF2-E7EE0E3D27A3}"/>
              </a:ext>
            </a:extLst>
          </p:cNvPr>
          <p:cNvSpPr/>
          <p:nvPr/>
        </p:nvSpPr>
        <p:spPr>
          <a:xfrm>
            <a:off x="2699792" y="5993991"/>
            <a:ext cx="3528392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认识静态变量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一、为什么需要静态变量</a:t>
            </a:r>
          </a:p>
        </p:txBody>
      </p:sp>
      <p:pic>
        <p:nvPicPr>
          <p:cNvPr id="11" name="Picture 14" descr="问题">
            <a:extLst>
              <a:ext uri="{FF2B5EF4-FFF2-40B4-BE49-F238E27FC236}">
                <a16:creationId xmlns:a16="http://schemas.microsoft.com/office/drawing/2014/main" id="{FBEA5541-58BB-4690-B85F-B5F335683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" y="184531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D47954D9-B464-476E-BBE7-50434951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88840"/>
            <a:ext cx="7056784" cy="4676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如何让类的多个对象共享共有的信息？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9A6B66-04C7-4D97-9397-AF67F01AF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163498"/>
            <a:ext cx="7056784" cy="2649878"/>
          </a:xfrm>
          <a:prstGeom prst="rect">
            <a:avLst/>
          </a:prstGeom>
          <a:ln w="28575">
            <a:solidFill>
              <a:srgbClr val="00417C"/>
            </a:solidFill>
            <a:prstDash val="dash"/>
          </a:ln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45F62224-D7E4-4836-9816-0A7EE8916844}"/>
              </a:ext>
            </a:extLst>
          </p:cNvPr>
          <p:cNvGrpSpPr/>
          <p:nvPr/>
        </p:nvGrpSpPr>
        <p:grpSpPr>
          <a:xfrm>
            <a:off x="3419872" y="3840332"/>
            <a:ext cx="4968552" cy="2709947"/>
            <a:chOff x="3419872" y="3861697"/>
            <a:chExt cx="4968552" cy="270994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22D234-BD12-4ED1-ADF3-1C55745025F2}"/>
                </a:ext>
              </a:extLst>
            </p:cNvPr>
            <p:cNvSpPr/>
            <p:nvPr/>
          </p:nvSpPr>
          <p:spPr>
            <a:xfrm>
              <a:off x="3419872" y="5491524"/>
              <a:ext cx="1440160" cy="10801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CFBC5CE-3B34-4850-8AFC-AD661794C9FC}"/>
                </a:ext>
              </a:extLst>
            </p:cNvPr>
            <p:cNvSpPr/>
            <p:nvPr/>
          </p:nvSpPr>
          <p:spPr>
            <a:xfrm>
              <a:off x="6948264" y="5491524"/>
              <a:ext cx="1440160" cy="10801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FB54828-7BFE-44C5-834A-F100CBB5753E}"/>
                </a:ext>
              </a:extLst>
            </p:cNvPr>
            <p:cNvSpPr txBox="1"/>
            <p:nvPr/>
          </p:nvSpPr>
          <p:spPr>
            <a:xfrm>
              <a:off x="5004048" y="3861697"/>
              <a:ext cx="1872208" cy="6463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同样的信息在内存中存储了两次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0701D69-6169-4A99-87D6-DC5487795926}"/>
                </a:ext>
              </a:extLst>
            </p:cNvPr>
            <p:cNvCxnSpPr/>
            <p:nvPr/>
          </p:nvCxnSpPr>
          <p:spPr>
            <a:xfrm flipH="1">
              <a:off x="4716016" y="4508028"/>
              <a:ext cx="504056" cy="9834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A89D655-3F52-4238-9E63-D0E67F4719AA}"/>
                </a:ext>
              </a:extLst>
            </p:cNvPr>
            <p:cNvCxnSpPr/>
            <p:nvPr/>
          </p:nvCxnSpPr>
          <p:spPr>
            <a:xfrm>
              <a:off x="6588224" y="4508028"/>
              <a:ext cx="486519" cy="9834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54" descr="分析1">
            <a:extLst>
              <a:ext uri="{FF2B5EF4-FFF2-40B4-BE49-F238E27FC236}">
                <a16:creationId xmlns:a16="http://schemas.microsoft.com/office/drawing/2014/main" id="{8FE921D3-4101-437C-8FE5-059C2B7BB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282488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5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认识静态变量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一、为什么需要静态变量</a:t>
            </a:r>
          </a:p>
        </p:txBody>
      </p:sp>
      <p:pic>
        <p:nvPicPr>
          <p:cNvPr id="11" name="Picture 14" descr="问题">
            <a:extLst>
              <a:ext uri="{FF2B5EF4-FFF2-40B4-BE49-F238E27FC236}">
                <a16:creationId xmlns:a16="http://schemas.microsoft.com/office/drawing/2014/main" id="{FBEA5541-58BB-4690-B85F-B5F335683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" y="184531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D47954D9-B464-476E-BBE7-50434951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88840"/>
            <a:ext cx="7056784" cy="4676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如何让类的多个对象共享共有的信息？ 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0B55983A-BACE-485B-AF16-B7DE64CB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671637"/>
            <a:ext cx="7056784" cy="409194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class Customer{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String name;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Source Code Pro"/>
                <a:ea typeface="宋体" charset="-122"/>
              </a:rPr>
              <a:t>static String </a:t>
            </a:r>
            <a:r>
              <a:rPr lang="en-US" altLang="zh-CN" dirty="0" err="1">
                <a:solidFill>
                  <a:srgbClr val="FF0000"/>
                </a:solidFill>
                <a:latin typeface="Source Code Pro"/>
                <a:ea typeface="宋体" charset="-122"/>
              </a:rPr>
              <a:t>bankName</a:t>
            </a:r>
            <a:r>
              <a:rPr lang="en-US" altLang="zh-CN" dirty="0">
                <a:solidFill>
                  <a:srgbClr val="FF0000"/>
                </a:solidFill>
                <a:latin typeface="Source Code Pro"/>
                <a:ea typeface="宋体" charset="-122"/>
              </a:rPr>
              <a:t>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StaticTest2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Customer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zhangsan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= new Customer();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zhangsan.name =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张三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zhangsan.bankName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=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香港银行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Customer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lisi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= new Customer();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lisi.name =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李四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lisi.bankName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=" + </a:t>
            </a:r>
            <a:r>
              <a:rPr lang="en-US" altLang="zh-CN" dirty="0" err="1">
                <a:solidFill>
                  <a:srgbClr val="FF0000"/>
                </a:solidFill>
                <a:latin typeface="Source Code Pro"/>
                <a:ea typeface="宋体" charset="-122"/>
              </a:rPr>
              <a:t>Customer.bankName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);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}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	</a:t>
            </a:r>
          </a:p>
        </p:txBody>
      </p:sp>
      <p:pic>
        <p:nvPicPr>
          <p:cNvPr id="15" name="Picture 14" descr="示例">
            <a:extLst>
              <a:ext uri="{FF2B5EF4-FFF2-40B4-BE49-F238E27FC236}">
                <a16:creationId xmlns:a16="http://schemas.microsoft.com/office/drawing/2014/main" id="{597F949C-80DE-4899-8650-30CF32723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" y="4042563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1274E4-F66F-4FEC-B794-7DCB6B69B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76734"/>
            <a:ext cx="7056784" cy="2864634"/>
          </a:xfrm>
          <a:prstGeom prst="rect">
            <a:avLst/>
          </a:prstGeom>
          <a:ln w="28575">
            <a:solidFill>
              <a:srgbClr val="00417C"/>
            </a:solidFill>
            <a:prstDash val="dash"/>
          </a:ln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BDC11CC-CB94-4809-89E9-9A4981358C4B}"/>
              </a:ext>
            </a:extLst>
          </p:cNvPr>
          <p:cNvSpPr/>
          <p:nvPr/>
        </p:nvSpPr>
        <p:spPr>
          <a:xfrm>
            <a:off x="3923928" y="5460910"/>
            <a:ext cx="2448272" cy="1280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2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认识静态变量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二、什么是静态变量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C67873-848A-48B0-AA29-BDEB7E63AED0}"/>
              </a:ext>
            </a:extLst>
          </p:cNvPr>
          <p:cNvSpPr/>
          <p:nvPr/>
        </p:nvSpPr>
        <p:spPr>
          <a:xfrm>
            <a:off x="827584" y="1916832"/>
            <a:ext cx="7848872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中被 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修饰的变量被称为静态变量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A842BA-1F07-4BE1-B976-B688EC22B230}"/>
              </a:ext>
            </a:extLst>
          </p:cNvPr>
          <p:cNvSpPr/>
          <p:nvPr/>
        </p:nvSpPr>
        <p:spPr>
          <a:xfrm>
            <a:off x="827694" y="2924944"/>
            <a:ext cx="7704856" cy="37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的特点：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是一个修饰符，用于修饰成员；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修饰的成员被所有的对象所共享；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优先于对象存在，因为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的成员随着类的加载就已经存在了；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修饰的成员多了一种调用方式，就可以直接被类名所调用。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修饰的数据是共享数据，对象中存储的是特有数据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1E68BE7D-A3D7-41A0-9F38-9E58AC09C666}"/>
              </a:ext>
            </a:extLst>
          </p:cNvPr>
          <p:cNvSpPr/>
          <p:nvPr/>
        </p:nvSpPr>
        <p:spPr>
          <a:xfrm>
            <a:off x="2662547" y="2483036"/>
            <a:ext cx="576064" cy="36327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认识静态变量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三、静态变量的应用</a:t>
            </a:r>
          </a:p>
        </p:txBody>
      </p:sp>
      <p:pic>
        <p:nvPicPr>
          <p:cNvPr id="15" name="Picture 14" descr="问题">
            <a:extLst>
              <a:ext uri="{FF2B5EF4-FFF2-40B4-BE49-F238E27FC236}">
                <a16:creationId xmlns:a16="http://schemas.microsoft.com/office/drawing/2014/main" id="{5B968411-006A-40CE-B616-D8067835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" y="2043133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4">
            <a:extLst>
              <a:ext uri="{FF2B5EF4-FFF2-40B4-BE49-F238E27FC236}">
                <a16:creationId xmlns:a16="http://schemas.microsoft.com/office/drawing/2014/main" id="{40FE613F-BFF5-41BF-8E88-84619F9DC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88018"/>
            <a:ext cx="7056784" cy="8649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登录界面中输入账号密码，登录成功到达聊天界面，聊天界面如何知道登录界面中输入的账号呢？ </a:t>
            </a:r>
          </a:p>
        </p:txBody>
      </p:sp>
      <p:sp>
        <p:nvSpPr>
          <p:cNvPr id="18" name="AutoShape 13">
            <a:extLst>
              <a:ext uri="{FF2B5EF4-FFF2-40B4-BE49-F238E27FC236}">
                <a16:creationId xmlns:a16="http://schemas.microsoft.com/office/drawing/2014/main" id="{EEF4E434-81F5-4540-8177-31AAC0A34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392915"/>
            <a:ext cx="7056784" cy="1556189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class Conf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Source Code Pro"/>
                <a:ea typeface="宋体" charset="-122"/>
              </a:rPr>
              <a:t>static String </a:t>
            </a:r>
            <a:r>
              <a:rPr lang="en-US" altLang="zh-CN" dirty="0" err="1">
                <a:solidFill>
                  <a:srgbClr val="FF0000"/>
                </a:solidFill>
                <a:latin typeface="Source Code Pro"/>
                <a:ea typeface="宋体" charset="-122"/>
              </a:rPr>
              <a:t>loginAccount</a:t>
            </a:r>
            <a:r>
              <a:rPr lang="en-US" altLang="zh-CN" dirty="0">
                <a:solidFill>
                  <a:srgbClr val="FF0000"/>
                </a:solidFill>
                <a:latin typeface="Source Code Pro"/>
                <a:ea typeface="宋体" charset="-122"/>
              </a:rPr>
              <a:t>;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//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定义一个静态变量保存账号信息</a:t>
            </a:r>
            <a:endParaRPr lang="en-US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19" name="Picture 54" descr="分析1">
            <a:extLst>
              <a:ext uri="{FF2B5EF4-FFF2-40B4-BE49-F238E27FC236}">
                <a16:creationId xmlns:a16="http://schemas.microsoft.com/office/drawing/2014/main" id="{3D2CAD9E-D8BC-4265-8CB4-F751CE3D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3396823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AutoShape 21">
            <a:extLst>
              <a:ext uri="{FF2B5EF4-FFF2-40B4-BE49-F238E27FC236}">
                <a16:creationId xmlns:a16="http://schemas.microsoft.com/office/drawing/2014/main" id="{5E93C95C-FE14-40E2-8777-F3B41048B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629" y="5125877"/>
            <a:ext cx="4860000" cy="1255451"/>
          </a:xfrm>
          <a:prstGeom prst="wedgeRoundRectCallout">
            <a:avLst>
              <a:gd name="adj1" fmla="val -39428"/>
              <a:gd name="adj2" fmla="val -1139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1">
            <a:spAutoFit/>
          </a:bodyPr>
          <a:lstStyle/>
          <a:p>
            <a:pPr marL="72000" algn="just">
              <a:lnSpc>
                <a:spcPts val="2800"/>
              </a:lnSpc>
            </a:pP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在登录界面中，如果登录成功，就将账号存入</a:t>
            </a:r>
            <a:r>
              <a:rPr lang="en-US" altLang="zh-CN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Conf.loginAccount</a:t>
            </a: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，在聊天界面中，访问</a:t>
            </a:r>
            <a:r>
              <a:rPr lang="en-US" altLang="zh-CN" b="1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Conf.loginAccount</a:t>
            </a: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即可得到登录的账号。</a:t>
            </a:r>
          </a:p>
        </p:txBody>
      </p:sp>
    </p:spTree>
    <p:extLst>
      <p:ext uri="{BB962C8B-B14F-4D97-AF65-F5344CB8AC3E}">
        <p14:creationId xmlns:p14="http://schemas.microsoft.com/office/powerpoint/2010/main" val="26760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认识静态变量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三、静态变量的应用</a:t>
            </a:r>
          </a:p>
        </p:txBody>
      </p:sp>
      <p:pic>
        <p:nvPicPr>
          <p:cNvPr id="15" name="Picture 14" descr="问题">
            <a:extLst>
              <a:ext uri="{FF2B5EF4-FFF2-40B4-BE49-F238E27FC236}">
                <a16:creationId xmlns:a16="http://schemas.microsoft.com/office/drawing/2014/main" id="{5B968411-006A-40CE-B616-D8067835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" y="184531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4">
            <a:extLst>
              <a:ext uri="{FF2B5EF4-FFF2-40B4-BE49-F238E27FC236}">
                <a16:creationId xmlns:a16="http://schemas.microsoft.com/office/drawing/2014/main" id="{40FE613F-BFF5-41BF-8E88-84619F9DC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790204"/>
            <a:ext cx="7056784" cy="8649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多人探险游戏中，有人会阵亡，当存活人数不足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人时，屏幕上要进行报警提示。如何让系统知道当前存活人数？ </a:t>
            </a:r>
          </a:p>
        </p:txBody>
      </p:sp>
      <p:sp>
        <p:nvSpPr>
          <p:cNvPr id="18" name="AutoShape 13">
            <a:extLst>
              <a:ext uri="{FF2B5EF4-FFF2-40B4-BE49-F238E27FC236}">
                <a16:creationId xmlns:a16="http://schemas.microsoft.com/office/drawing/2014/main" id="{EEF4E434-81F5-4540-8177-31AAC0A34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881277"/>
            <a:ext cx="7056784" cy="3932099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class Person{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String name;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Source Code Pro"/>
                <a:ea typeface="宋体" charset="-122"/>
              </a:rPr>
              <a:t>static int number = 0;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Person(String name){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this.name = name;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创建了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 + name);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Source Code Pro"/>
                <a:ea typeface="宋体" charset="-122"/>
              </a:rPr>
              <a:t>number++;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void die(){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(name +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阵亡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Source Code Pro"/>
                <a:ea typeface="宋体" charset="-122"/>
              </a:rPr>
              <a:t>number--;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if(</a:t>
            </a:r>
            <a:r>
              <a:rPr lang="en-US" altLang="zh-CN" dirty="0">
                <a:solidFill>
                  <a:srgbClr val="FF0000"/>
                </a:solidFill>
                <a:latin typeface="Source Code Pro"/>
                <a:ea typeface="宋体" charset="-122"/>
              </a:rPr>
              <a:t>number&lt;3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警告！不足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3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人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19" name="Picture 54" descr="分析1">
            <a:extLst>
              <a:ext uri="{FF2B5EF4-FFF2-40B4-BE49-F238E27FC236}">
                <a16:creationId xmlns:a16="http://schemas.microsoft.com/office/drawing/2014/main" id="{3D2CAD9E-D8BC-4265-8CB4-F751CE3D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299695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13">
            <a:extLst>
              <a:ext uri="{FF2B5EF4-FFF2-40B4-BE49-F238E27FC236}">
                <a16:creationId xmlns:a16="http://schemas.microsoft.com/office/drawing/2014/main" id="{AA07CCBF-4A15-49EE-9994-740CAAF7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891" y="4078356"/>
            <a:ext cx="5527080" cy="2735020"/>
          </a:xfrm>
          <a:prstGeom prst="roundRect">
            <a:avLst>
              <a:gd name="adj" fmla="val 740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StaticTest3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Person p1 = new Person("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张三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Person p2 = new Person("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李四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Person p3 = new Person("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王强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Person p4 = new Person("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赵海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p3.die();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p1.die();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20" name="AutoShape 21">
            <a:extLst>
              <a:ext uri="{FF2B5EF4-FFF2-40B4-BE49-F238E27FC236}">
                <a16:creationId xmlns:a16="http://schemas.microsoft.com/office/drawing/2014/main" id="{F5C93AFF-4788-42AB-8CCC-387849369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464" y="2924944"/>
            <a:ext cx="3744000" cy="460907"/>
          </a:xfrm>
          <a:prstGeom prst="wedgeRoundRectCallout">
            <a:avLst>
              <a:gd name="adj1" fmla="val -46444"/>
              <a:gd name="adj2" fmla="val 8375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1">
            <a:spAutoFit/>
          </a:bodyPr>
          <a:lstStyle/>
          <a:p>
            <a:pPr marL="72000" algn="just">
              <a:lnSpc>
                <a:spcPts val="2800"/>
              </a:lnSpc>
            </a:pP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将当前存活的人数定义为静态变量</a:t>
            </a:r>
          </a:p>
        </p:txBody>
      </p:sp>
    </p:spTree>
    <p:extLst>
      <p:ext uri="{BB962C8B-B14F-4D97-AF65-F5344CB8AC3E}">
        <p14:creationId xmlns:p14="http://schemas.microsoft.com/office/powerpoint/2010/main" val="15269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认识静态变量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三、静态变量的应用</a:t>
            </a:r>
          </a:p>
        </p:txBody>
      </p:sp>
      <p:sp>
        <p:nvSpPr>
          <p:cNvPr id="18" name="AutoShape 13">
            <a:extLst>
              <a:ext uri="{FF2B5EF4-FFF2-40B4-BE49-F238E27FC236}">
                <a16:creationId xmlns:a16="http://schemas.microsoft.com/office/drawing/2014/main" id="{EEF4E434-81F5-4540-8177-31AAC0A34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844824"/>
            <a:ext cx="7056784" cy="496800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class c1c 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static int num = 0;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static double pi = 3.14;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double radius;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int height;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c1c(double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r,int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h)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radius = r;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height=h;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num++;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count()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创建了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"+num+"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个对象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double area() 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return pi*radius*radius;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double volume() 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return area()*height;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19" name="Picture 54" descr="分析1">
            <a:extLst>
              <a:ext uri="{FF2B5EF4-FFF2-40B4-BE49-F238E27FC236}">
                <a16:creationId xmlns:a16="http://schemas.microsoft.com/office/drawing/2014/main" id="{3D2CAD9E-D8BC-4265-8CB4-F751CE3D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96049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AutoShape 13">
            <a:extLst>
              <a:ext uri="{FF2B5EF4-FFF2-40B4-BE49-F238E27FC236}">
                <a16:creationId xmlns:a16="http://schemas.microsoft.com/office/drawing/2014/main" id="{A449DAE6-6A00-4070-B492-2D09FA8AF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817" y="4077804"/>
            <a:ext cx="7428309" cy="2735020"/>
          </a:xfrm>
          <a:prstGeom prst="roundRect">
            <a:avLst>
              <a:gd name="adj" fmla="val 740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cc{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c1c volu1=new c1c(2.5,5);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volu1.count();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圆柱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1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的体积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="+volu1.volume());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c1c volu2=new c1c(1.0,2);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volu2.count();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圆柱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2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的体积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="+volu2.volume());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939903-F970-414B-B4AE-88B9FAED0079}"/>
              </a:ext>
            </a:extLst>
          </p:cNvPr>
          <p:cNvGrpSpPr/>
          <p:nvPr/>
        </p:nvGrpSpPr>
        <p:grpSpPr>
          <a:xfrm>
            <a:off x="5719358" y="2688607"/>
            <a:ext cx="3029106" cy="884409"/>
            <a:chOff x="5719358" y="2464808"/>
            <a:chExt cx="3029106" cy="88440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639E236-F7F8-4640-9CB0-001BA39D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358" y="2872943"/>
              <a:ext cx="3029106" cy="476274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DC5CC6-3DC7-40C0-929B-2D9826CB3C08}"/>
                </a:ext>
              </a:extLst>
            </p:cNvPr>
            <p:cNvSpPr txBox="1"/>
            <p:nvPr/>
          </p:nvSpPr>
          <p:spPr>
            <a:xfrm>
              <a:off x="5719358" y="2464808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8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16125</TotalTime>
  <Words>3973</Words>
  <Application>Microsoft Office PowerPoint</Application>
  <PresentationFormat>全屏显示(4:3)</PresentationFormat>
  <Paragraphs>696</Paragraphs>
  <Slides>32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黑体</vt:lpstr>
      <vt:lpstr>华文仿宋</vt:lpstr>
      <vt:lpstr>华文琥珀</vt:lpstr>
      <vt:lpstr>华文宋体</vt:lpstr>
      <vt:lpstr>隶书</vt:lpstr>
      <vt:lpstr>微软雅黑</vt:lpstr>
      <vt:lpstr>Arial</vt:lpstr>
      <vt:lpstr>Calibri</vt:lpstr>
      <vt:lpstr>Source Code Pro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安 安</cp:lastModifiedBy>
  <cp:revision>1113</cp:revision>
  <dcterms:created xsi:type="dcterms:W3CDTF">2013-10-30T09:04:50Z</dcterms:created>
  <dcterms:modified xsi:type="dcterms:W3CDTF">2021-10-14T00:35:28Z</dcterms:modified>
</cp:coreProperties>
</file>