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556" r:id="rId3"/>
    <p:sldId id="547" r:id="rId4"/>
    <p:sldId id="557" r:id="rId5"/>
    <p:sldId id="733" r:id="rId6"/>
    <p:sldId id="734" r:id="rId7"/>
    <p:sldId id="735" r:id="rId8"/>
    <p:sldId id="741" r:id="rId9"/>
    <p:sldId id="737" r:id="rId10"/>
    <p:sldId id="742" r:id="rId11"/>
    <p:sldId id="743" r:id="rId12"/>
    <p:sldId id="744" r:id="rId13"/>
    <p:sldId id="738" r:id="rId14"/>
    <p:sldId id="739" r:id="rId15"/>
    <p:sldId id="740" r:id="rId16"/>
    <p:sldId id="745" r:id="rId17"/>
    <p:sldId id="746" r:id="rId18"/>
    <p:sldId id="732" r:id="rId19"/>
    <p:sldId id="748" r:id="rId20"/>
    <p:sldId id="747" r:id="rId21"/>
    <p:sldId id="749" r:id="rId22"/>
    <p:sldId id="751" r:id="rId23"/>
    <p:sldId id="762" r:id="rId24"/>
    <p:sldId id="753" r:id="rId25"/>
    <p:sldId id="756" r:id="rId26"/>
    <p:sldId id="757" r:id="rId27"/>
    <p:sldId id="759" r:id="rId28"/>
    <p:sldId id="754" r:id="rId29"/>
    <p:sldId id="758" r:id="rId30"/>
    <p:sldId id="761" r:id="rId31"/>
    <p:sldId id="760" r:id="rId32"/>
    <p:sldId id="755" r:id="rId33"/>
    <p:sldId id="763" r:id="rId34"/>
    <p:sldId id="764" r:id="rId35"/>
    <p:sldId id="765" r:id="rId36"/>
    <p:sldId id="766" r:id="rId37"/>
    <p:sldId id="767" r:id="rId38"/>
    <p:sldId id="768" r:id="rId39"/>
    <p:sldId id="769" r:id="rId40"/>
    <p:sldId id="770" r:id="rId41"/>
    <p:sldId id="771" r:id="rId42"/>
    <p:sldId id="772" r:id="rId43"/>
    <p:sldId id="773" r:id="rId44"/>
    <p:sldId id="774" r:id="rId45"/>
    <p:sldId id="776" r:id="rId46"/>
    <p:sldId id="777" r:id="rId47"/>
    <p:sldId id="778" r:id="rId48"/>
    <p:sldId id="775" r:id="rId49"/>
    <p:sldId id="779" r:id="rId50"/>
    <p:sldId id="780" r:id="rId51"/>
    <p:sldId id="781" r:id="rId52"/>
    <p:sldId id="782" r:id="rId53"/>
    <p:sldId id="783" r:id="rId54"/>
    <p:sldId id="784" r:id="rId55"/>
    <p:sldId id="363"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417C"/>
    <a:srgbClr val="080577"/>
    <a:srgbClr val="D9FFFF"/>
    <a:srgbClr val="C8C5BC"/>
    <a:srgbClr val="93634C"/>
    <a:srgbClr val="94634C"/>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7638" autoAdjust="0"/>
  </p:normalViewPr>
  <p:slideViewPr>
    <p:cSldViewPr>
      <p:cViewPr varScale="1">
        <p:scale>
          <a:sx n="55" d="100"/>
          <a:sy n="55" d="100"/>
        </p:scale>
        <p:origin x="68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94DD24D7-FED1-4393-89B8-47BAEDB75ACE}" type="datetimeFigureOut">
              <a:rPr lang="zh-CN" altLang="en-US"/>
              <a:pPr>
                <a:defRPr/>
              </a:pPr>
              <a:t>2021/10/19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48D536CF-49BC-4D7F-A1BB-E7D09BD8B241}" type="slidenum">
              <a:rPr lang="zh-CN" altLang="en-US"/>
              <a:pPr>
                <a:defRPr/>
              </a:pPr>
              <a:t>‹#›</a:t>
            </a:fld>
            <a:endParaRPr lang="zh-CN" altLang="en-US"/>
          </a:p>
        </p:txBody>
      </p:sp>
    </p:spTree>
    <p:extLst>
      <p:ext uri="{BB962C8B-B14F-4D97-AF65-F5344CB8AC3E}">
        <p14:creationId xmlns:p14="http://schemas.microsoft.com/office/powerpoint/2010/main" val="2643467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a:t>
            </a:fld>
            <a:endParaRPr lang="zh-CN" altLang="en-US"/>
          </a:p>
        </p:txBody>
      </p:sp>
    </p:spTree>
    <p:extLst>
      <p:ext uri="{BB962C8B-B14F-4D97-AF65-F5344CB8AC3E}">
        <p14:creationId xmlns:p14="http://schemas.microsoft.com/office/powerpoint/2010/main" val="2221228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把该隐藏的隐藏起来，把该暴露的暴露出来。</a:t>
            </a:r>
            <a:endParaRPr lang="en-US" altLang="zh-CN" sz="1200" b="1" i="0" u="none" strike="noStrike" kern="1200" dirty="0">
              <a:solidFill>
                <a:schemeClr val="tx1"/>
              </a:solidFill>
              <a:effectLst/>
              <a:latin typeface="+mn-lt"/>
              <a:ea typeface="+mn-ea"/>
              <a:cs typeface="+mn-cs"/>
            </a:endParaRPr>
          </a:p>
          <a:p>
            <a:endParaRPr lang="en-US" altLang="zh-CN" sz="1200" b="1"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访问控制修饰符：</a:t>
            </a:r>
            <a:r>
              <a:rPr lang="zh-CN" altLang="en-US" sz="1200" b="0" i="0" u="none" strike="noStrike" kern="1200" dirty="0">
                <a:solidFill>
                  <a:schemeClr val="tx1"/>
                </a:solidFill>
                <a:effectLst/>
                <a:latin typeface="+mn-lt"/>
                <a:ea typeface="+mn-ea"/>
                <a:cs typeface="+mn-cs"/>
              </a:rPr>
              <a:t>用来</a:t>
            </a:r>
            <a:r>
              <a:rPr lang="zh-CN" altLang="en-US" sz="1200" b="1" i="0" u="none" strike="noStrike" kern="1200" dirty="0">
                <a:solidFill>
                  <a:schemeClr val="tx1"/>
                </a:solidFill>
                <a:effectLst/>
                <a:latin typeface="+mn-lt"/>
                <a:ea typeface="+mn-ea"/>
                <a:cs typeface="+mn-cs"/>
              </a:rPr>
              <a:t>控制</a:t>
            </a:r>
            <a:r>
              <a:rPr lang="zh-CN" altLang="en-US" sz="1200" b="0" i="0" u="none" strike="noStrike" kern="1200" dirty="0">
                <a:solidFill>
                  <a:schemeClr val="tx1"/>
                </a:solidFill>
                <a:effectLst/>
                <a:latin typeface="+mn-lt"/>
                <a:ea typeface="+mn-ea"/>
                <a:cs typeface="+mn-cs"/>
              </a:rPr>
              <a:t>对</a:t>
            </a:r>
            <a:r>
              <a:rPr lang="zh-CN" altLang="en-US" sz="1200" b="1" i="0" u="none" strike="noStrike" kern="1200" dirty="0">
                <a:solidFill>
                  <a:schemeClr val="tx1"/>
                </a:solidFill>
                <a:effectLst/>
                <a:latin typeface="+mn-lt"/>
                <a:ea typeface="+mn-ea"/>
                <a:cs typeface="+mn-cs"/>
              </a:rPr>
              <a:t>类</a:t>
            </a:r>
            <a:r>
              <a:rPr lang="zh-CN" altLang="en-US" sz="1200" b="0"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方法</a:t>
            </a:r>
            <a:r>
              <a:rPr lang="zh-CN" altLang="en-US" sz="1200" b="0" i="0" u="none" strike="noStrike" kern="1200" dirty="0">
                <a:solidFill>
                  <a:schemeClr val="tx1"/>
                </a:solidFill>
                <a:effectLst/>
                <a:latin typeface="+mn-lt"/>
                <a:ea typeface="+mn-ea"/>
                <a:cs typeface="+mn-cs"/>
              </a:rPr>
              <a:t>和</a:t>
            </a:r>
            <a:r>
              <a:rPr lang="zh-CN" altLang="en-US" sz="1200" b="1" i="0" u="none" strike="noStrike" kern="1200" dirty="0">
                <a:solidFill>
                  <a:schemeClr val="tx1"/>
                </a:solidFill>
                <a:effectLst/>
                <a:latin typeface="+mn-lt"/>
                <a:ea typeface="+mn-ea"/>
                <a:cs typeface="+mn-cs"/>
              </a:rPr>
              <a:t>变量</a:t>
            </a:r>
            <a:r>
              <a:rPr lang="zh-CN" altLang="en-US" sz="1200" b="0" i="0" u="none" strike="noStrike" kern="1200" dirty="0">
                <a:solidFill>
                  <a:schemeClr val="tx1"/>
                </a:solidFill>
                <a:effectLst/>
                <a:latin typeface="+mn-lt"/>
                <a:ea typeface="+mn-ea"/>
                <a:cs typeface="+mn-cs"/>
              </a:rPr>
              <a:t>访问权限的修饰符</a:t>
            </a:r>
          </a:p>
          <a:p>
            <a:r>
              <a:rPr lang="zh-CN" altLang="en-US" sz="1200" b="0" i="0" u="none" strike="noStrike" kern="1200" dirty="0">
                <a:solidFill>
                  <a:schemeClr val="tx1"/>
                </a:solidFill>
                <a:effectLst/>
                <a:latin typeface="+mn-lt"/>
                <a:ea typeface="+mn-ea"/>
                <a:cs typeface="+mn-cs"/>
              </a:rPr>
              <a:t> </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13</a:t>
            </a:fld>
            <a:endParaRPr lang="zh-CN" altLang="en-US"/>
          </a:p>
        </p:txBody>
      </p:sp>
    </p:spTree>
    <p:extLst>
      <p:ext uri="{BB962C8B-B14F-4D97-AF65-F5344CB8AC3E}">
        <p14:creationId xmlns:p14="http://schemas.microsoft.com/office/powerpoint/2010/main" val="1736831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把该隐藏的隐藏起来，把该暴露的暴露出来。</a:t>
            </a:r>
            <a:endParaRPr lang="en-US" altLang="zh-CN" sz="1200" b="1" i="0" u="none" strike="noStrike" kern="1200" dirty="0">
              <a:solidFill>
                <a:schemeClr val="tx1"/>
              </a:solidFill>
              <a:effectLst/>
              <a:latin typeface="+mn-lt"/>
              <a:ea typeface="+mn-ea"/>
              <a:cs typeface="+mn-cs"/>
            </a:endParaRPr>
          </a:p>
          <a:p>
            <a:endParaRPr lang="en-US" altLang="zh-CN" sz="1200" b="1"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访问控制修饰符：</a:t>
            </a:r>
            <a:r>
              <a:rPr lang="zh-CN" altLang="en-US" sz="1200" b="0" i="0" u="none" strike="noStrike" kern="1200" dirty="0">
                <a:solidFill>
                  <a:schemeClr val="tx1"/>
                </a:solidFill>
                <a:effectLst/>
                <a:latin typeface="+mn-lt"/>
                <a:ea typeface="+mn-ea"/>
                <a:cs typeface="+mn-cs"/>
              </a:rPr>
              <a:t>用来</a:t>
            </a:r>
            <a:r>
              <a:rPr lang="zh-CN" altLang="en-US" sz="1200" b="1" i="0" u="none" strike="noStrike" kern="1200" dirty="0">
                <a:solidFill>
                  <a:schemeClr val="tx1"/>
                </a:solidFill>
                <a:effectLst/>
                <a:latin typeface="+mn-lt"/>
                <a:ea typeface="+mn-ea"/>
                <a:cs typeface="+mn-cs"/>
              </a:rPr>
              <a:t>控制</a:t>
            </a:r>
            <a:r>
              <a:rPr lang="zh-CN" altLang="en-US" sz="1200" b="0" i="0" u="none" strike="noStrike" kern="1200" dirty="0">
                <a:solidFill>
                  <a:schemeClr val="tx1"/>
                </a:solidFill>
                <a:effectLst/>
                <a:latin typeface="+mn-lt"/>
                <a:ea typeface="+mn-ea"/>
                <a:cs typeface="+mn-cs"/>
              </a:rPr>
              <a:t>对</a:t>
            </a:r>
            <a:r>
              <a:rPr lang="zh-CN" altLang="en-US" sz="1200" b="1" i="0" u="none" strike="noStrike" kern="1200" dirty="0">
                <a:solidFill>
                  <a:schemeClr val="tx1"/>
                </a:solidFill>
                <a:effectLst/>
                <a:latin typeface="+mn-lt"/>
                <a:ea typeface="+mn-ea"/>
                <a:cs typeface="+mn-cs"/>
              </a:rPr>
              <a:t>类</a:t>
            </a:r>
            <a:r>
              <a:rPr lang="zh-CN" altLang="en-US" sz="1200" b="0"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方法</a:t>
            </a:r>
            <a:r>
              <a:rPr lang="zh-CN" altLang="en-US" sz="1200" b="0" i="0" u="none" strike="noStrike" kern="1200" dirty="0">
                <a:solidFill>
                  <a:schemeClr val="tx1"/>
                </a:solidFill>
                <a:effectLst/>
                <a:latin typeface="+mn-lt"/>
                <a:ea typeface="+mn-ea"/>
                <a:cs typeface="+mn-cs"/>
              </a:rPr>
              <a:t>和</a:t>
            </a:r>
            <a:r>
              <a:rPr lang="zh-CN" altLang="en-US" sz="1200" b="1" i="0" u="none" strike="noStrike" kern="1200" dirty="0">
                <a:solidFill>
                  <a:schemeClr val="tx1"/>
                </a:solidFill>
                <a:effectLst/>
                <a:latin typeface="+mn-lt"/>
                <a:ea typeface="+mn-ea"/>
                <a:cs typeface="+mn-cs"/>
              </a:rPr>
              <a:t>变量</a:t>
            </a:r>
            <a:r>
              <a:rPr lang="zh-CN" altLang="en-US" sz="1200" b="0" i="0" u="none" strike="noStrike" kern="1200" dirty="0">
                <a:solidFill>
                  <a:schemeClr val="tx1"/>
                </a:solidFill>
                <a:effectLst/>
                <a:latin typeface="+mn-lt"/>
                <a:ea typeface="+mn-ea"/>
                <a:cs typeface="+mn-cs"/>
              </a:rPr>
              <a:t>访问权限的修饰符</a:t>
            </a:r>
          </a:p>
          <a:p>
            <a:r>
              <a:rPr lang="zh-CN" altLang="en-US" sz="1200" b="0" i="0" u="none" strike="noStrike" kern="1200" dirty="0">
                <a:solidFill>
                  <a:schemeClr val="tx1"/>
                </a:solidFill>
                <a:effectLst/>
                <a:latin typeface="+mn-lt"/>
                <a:ea typeface="+mn-ea"/>
                <a:cs typeface="+mn-cs"/>
              </a:rPr>
              <a:t> </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14</a:t>
            </a:fld>
            <a:endParaRPr lang="zh-CN" altLang="en-US"/>
          </a:p>
        </p:txBody>
      </p:sp>
    </p:spTree>
    <p:extLst>
      <p:ext uri="{BB962C8B-B14F-4D97-AF65-F5344CB8AC3E}">
        <p14:creationId xmlns:p14="http://schemas.microsoft.com/office/powerpoint/2010/main" val="2515147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把该隐藏的隐藏起来，把该暴露的暴露出来。</a:t>
            </a:r>
            <a:endParaRPr lang="en-US" altLang="zh-CN" sz="1200" b="1" i="0" u="none" strike="noStrike" kern="1200" dirty="0">
              <a:solidFill>
                <a:schemeClr val="tx1"/>
              </a:solidFill>
              <a:effectLst/>
              <a:latin typeface="+mn-lt"/>
              <a:ea typeface="+mn-ea"/>
              <a:cs typeface="+mn-cs"/>
            </a:endParaRPr>
          </a:p>
          <a:p>
            <a:endParaRPr lang="en-US" altLang="zh-CN" sz="1200" b="1"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访问控制修饰符：</a:t>
            </a:r>
            <a:r>
              <a:rPr lang="zh-CN" altLang="en-US" sz="1200" b="0" i="0" u="none" strike="noStrike" kern="1200" dirty="0">
                <a:solidFill>
                  <a:schemeClr val="tx1"/>
                </a:solidFill>
                <a:effectLst/>
                <a:latin typeface="+mn-lt"/>
                <a:ea typeface="+mn-ea"/>
                <a:cs typeface="+mn-cs"/>
              </a:rPr>
              <a:t>用来</a:t>
            </a:r>
            <a:r>
              <a:rPr lang="zh-CN" altLang="en-US" sz="1200" b="1" i="0" u="none" strike="noStrike" kern="1200" dirty="0">
                <a:solidFill>
                  <a:schemeClr val="tx1"/>
                </a:solidFill>
                <a:effectLst/>
                <a:latin typeface="+mn-lt"/>
                <a:ea typeface="+mn-ea"/>
                <a:cs typeface="+mn-cs"/>
              </a:rPr>
              <a:t>控制</a:t>
            </a:r>
            <a:r>
              <a:rPr lang="zh-CN" altLang="en-US" sz="1200" b="0" i="0" u="none" strike="noStrike" kern="1200" dirty="0">
                <a:solidFill>
                  <a:schemeClr val="tx1"/>
                </a:solidFill>
                <a:effectLst/>
                <a:latin typeface="+mn-lt"/>
                <a:ea typeface="+mn-ea"/>
                <a:cs typeface="+mn-cs"/>
              </a:rPr>
              <a:t>对</a:t>
            </a:r>
            <a:r>
              <a:rPr lang="zh-CN" altLang="en-US" sz="1200" b="1" i="0" u="none" strike="noStrike" kern="1200" dirty="0">
                <a:solidFill>
                  <a:schemeClr val="tx1"/>
                </a:solidFill>
                <a:effectLst/>
                <a:latin typeface="+mn-lt"/>
                <a:ea typeface="+mn-ea"/>
                <a:cs typeface="+mn-cs"/>
              </a:rPr>
              <a:t>类</a:t>
            </a:r>
            <a:r>
              <a:rPr lang="zh-CN" altLang="en-US" sz="1200" b="0"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方法</a:t>
            </a:r>
            <a:r>
              <a:rPr lang="zh-CN" altLang="en-US" sz="1200" b="0" i="0" u="none" strike="noStrike" kern="1200" dirty="0">
                <a:solidFill>
                  <a:schemeClr val="tx1"/>
                </a:solidFill>
                <a:effectLst/>
                <a:latin typeface="+mn-lt"/>
                <a:ea typeface="+mn-ea"/>
                <a:cs typeface="+mn-cs"/>
              </a:rPr>
              <a:t>和</a:t>
            </a:r>
            <a:r>
              <a:rPr lang="zh-CN" altLang="en-US" sz="1200" b="1" i="0" u="none" strike="noStrike" kern="1200" dirty="0">
                <a:solidFill>
                  <a:schemeClr val="tx1"/>
                </a:solidFill>
                <a:effectLst/>
                <a:latin typeface="+mn-lt"/>
                <a:ea typeface="+mn-ea"/>
                <a:cs typeface="+mn-cs"/>
              </a:rPr>
              <a:t>变量</a:t>
            </a:r>
            <a:r>
              <a:rPr lang="zh-CN" altLang="en-US" sz="1200" b="0" i="0" u="none" strike="noStrike" kern="1200" dirty="0">
                <a:solidFill>
                  <a:schemeClr val="tx1"/>
                </a:solidFill>
                <a:effectLst/>
                <a:latin typeface="+mn-lt"/>
                <a:ea typeface="+mn-ea"/>
                <a:cs typeface="+mn-cs"/>
              </a:rPr>
              <a:t>访问权限的修饰符</a:t>
            </a:r>
          </a:p>
          <a:p>
            <a:r>
              <a:rPr lang="zh-CN" altLang="en-US" sz="1200" b="0" i="0" u="none" strike="noStrike" kern="1200" dirty="0">
                <a:solidFill>
                  <a:schemeClr val="tx1"/>
                </a:solidFill>
                <a:effectLst/>
                <a:latin typeface="+mn-lt"/>
                <a:ea typeface="+mn-ea"/>
                <a:cs typeface="+mn-cs"/>
              </a:rPr>
              <a:t> </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15</a:t>
            </a:fld>
            <a:endParaRPr lang="zh-CN" altLang="en-US"/>
          </a:p>
        </p:txBody>
      </p:sp>
    </p:spTree>
    <p:extLst>
      <p:ext uri="{BB962C8B-B14F-4D97-AF65-F5344CB8AC3E}">
        <p14:creationId xmlns:p14="http://schemas.microsoft.com/office/powerpoint/2010/main" val="827322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 </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16</a:t>
            </a:fld>
            <a:endParaRPr lang="zh-CN" altLang="en-US"/>
          </a:p>
        </p:txBody>
      </p:sp>
    </p:spTree>
    <p:extLst>
      <p:ext uri="{BB962C8B-B14F-4D97-AF65-F5344CB8AC3E}">
        <p14:creationId xmlns:p14="http://schemas.microsoft.com/office/powerpoint/2010/main" val="736847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 </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17</a:t>
            </a:fld>
            <a:endParaRPr lang="zh-CN" altLang="en-US"/>
          </a:p>
        </p:txBody>
      </p:sp>
    </p:spTree>
    <p:extLst>
      <p:ext uri="{BB962C8B-B14F-4D97-AF65-F5344CB8AC3E}">
        <p14:creationId xmlns:p14="http://schemas.microsoft.com/office/powerpoint/2010/main" val="1075191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18</a:t>
            </a:fld>
            <a:endParaRPr lang="zh-CN" altLang="en-US"/>
          </a:p>
        </p:txBody>
      </p:sp>
    </p:spTree>
    <p:extLst>
      <p:ext uri="{BB962C8B-B14F-4D97-AF65-F5344CB8AC3E}">
        <p14:creationId xmlns:p14="http://schemas.microsoft.com/office/powerpoint/2010/main" val="2211899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19</a:t>
            </a:fld>
            <a:endParaRPr lang="zh-CN" altLang="en-US"/>
          </a:p>
        </p:txBody>
      </p:sp>
    </p:spTree>
    <p:extLst>
      <p:ext uri="{BB962C8B-B14F-4D97-AF65-F5344CB8AC3E}">
        <p14:creationId xmlns:p14="http://schemas.microsoft.com/office/powerpoint/2010/main" val="573584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20</a:t>
            </a:fld>
            <a:endParaRPr lang="zh-CN" altLang="en-US"/>
          </a:p>
        </p:txBody>
      </p:sp>
    </p:spTree>
    <p:extLst>
      <p:ext uri="{BB962C8B-B14F-4D97-AF65-F5344CB8AC3E}">
        <p14:creationId xmlns:p14="http://schemas.microsoft.com/office/powerpoint/2010/main" val="2458932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21</a:t>
            </a:fld>
            <a:endParaRPr lang="zh-CN" altLang="en-US"/>
          </a:p>
        </p:txBody>
      </p:sp>
    </p:spTree>
    <p:extLst>
      <p:ext uri="{BB962C8B-B14F-4D97-AF65-F5344CB8AC3E}">
        <p14:creationId xmlns:p14="http://schemas.microsoft.com/office/powerpoint/2010/main" val="3043114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22</a:t>
            </a:fld>
            <a:endParaRPr lang="zh-CN" altLang="en-US"/>
          </a:p>
        </p:txBody>
      </p:sp>
    </p:spTree>
    <p:extLst>
      <p:ext uri="{BB962C8B-B14F-4D97-AF65-F5344CB8AC3E}">
        <p14:creationId xmlns:p14="http://schemas.microsoft.com/office/powerpoint/2010/main" val="151792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我们需要在赋值时进行一个判断，只有符合常识的</a:t>
            </a:r>
            <a:r>
              <a:rPr lang="en-US" altLang="zh-CN" sz="1200" b="0" i="0" u="none" strike="noStrike" kern="1200" baseline="0" dirty="0">
                <a:solidFill>
                  <a:schemeClr val="tx1"/>
                </a:solidFill>
                <a:latin typeface="+mn-lt"/>
                <a:ea typeface="+mn-ea"/>
                <a:cs typeface="+mn-cs"/>
              </a:rPr>
              <a:t>age</a:t>
            </a:r>
            <a:r>
              <a:rPr lang="zh-CN" altLang="en-US" sz="1200" b="0" i="0" u="none" strike="noStrike" kern="1200" baseline="0" dirty="0">
                <a:solidFill>
                  <a:schemeClr val="tx1"/>
                </a:solidFill>
                <a:latin typeface="+mn-lt"/>
                <a:ea typeface="+mn-ea"/>
                <a:cs typeface="+mn-cs"/>
              </a:rPr>
              <a:t>才能被赋值，否则报错，或者赋默认值</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如</a:t>
            </a:r>
            <a:r>
              <a:rPr lang="en-US" altLang="zh-CN" sz="1200" b="0" i="0" u="none" strike="noStrike" kern="1200" baseline="0" dirty="0">
                <a:solidFill>
                  <a:schemeClr val="tx1"/>
                </a:solidFill>
                <a:latin typeface="+mn-lt"/>
                <a:ea typeface="+mn-ea"/>
                <a:cs typeface="+mn-cs"/>
              </a:rPr>
              <a:t>0)</a:t>
            </a:r>
            <a:r>
              <a:rPr lang="zh-CN" altLang="en-US" sz="1200" b="0" i="0" u="none" strike="noStrike" kern="1200" baseline="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5</a:t>
            </a:fld>
            <a:endParaRPr lang="zh-CN" altLang="en-US"/>
          </a:p>
        </p:txBody>
      </p:sp>
    </p:spTree>
    <p:extLst>
      <p:ext uri="{BB962C8B-B14F-4D97-AF65-F5344CB8AC3E}">
        <p14:creationId xmlns:p14="http://schemas.microsoft.com/office/powerpoint/2010/main" val="279543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注意：</a:t>
            </a:r>
            <a:endParaRPr lang="en-US" altLang="zh-CN" sz="1800" b="0" i="0" u="none" strike="noStrike" baseline="0" dirty="0">
              <a:solidFill>
                <a:srgbClr val="000000"/>
              </a:solidFill>
              <a:latin typeface="楷体_GB2312" panose="02010609030101010101" pitchFamily="49" charset="-122"/>
              <a:ea typeface="楷体_GB2312" panose="02010609030101010101" pitchFamily="49" charset="-122"/>
            </a:endParaRPr>
          </a:p>
          <a:p>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使用命令</a:t>
            </a:r>
            <a:r>
              <a:rPr lang="en-US" altLang="zh-CN" sz="1800" b="0" i="0" u="none" strike="noStrike" baseline="0" dirty="0" err="1">
                <a:solidFill>
                  <a:srgbClr val="000000"/>
                </a:solidFill>
                <a:latin typeface="楷体_GB2312" panose="02010609030101010101" pitchFamily="49" charset="-122"/>
                <a:ea typeface="楷体_GB2312" panose="02010609030101010101" pitchFamily="49" charset="-122"/>
              </a:rPr>
              <a:t>javac</a:t>
            </a:r>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直接编译一个带</a:t>
            </a:r>
            <a:r>
              <a:rPr lang="en-US" altLang="zh-CN" sz="1800" b="0" i="0" u="none" strike="noStrike" baseline="0" dirty="0">
                <a:solidFill>
                  <a:srgbClr val="000000"/>
                </a:solidFill>
                <a:latin typeface="楷体_GB2312" panose="02010609030101010101" pitchFamily="49" charset="-122"/>
                <a:ea typeface="楷体_GB2312" panose="02010609030101010101" pitchFamily="49" charset="-122"/>
              </a:rPr>
              <a:t>package</a:t>
            </a:r>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的</a:t>
            </a:r>
            <a:r>
              <a:rPr lang="en-US" altLang="zh-CN" sz="1800" b="0" i="0" u="none" strike="noStrike" baseline="0" dirty="0">
                <a:solidFill>
                  <a:srgbClr val="000000"/>
                </a:solidFill>
                <a:latin typeface="Times New Roman" panose="02020603050405020304" pitchFamily="18" charset="0"/>
                <a:ea typeface="楷体_GB2312" panose="02010609030101010101" pitchFamily="49" charset="-122"/>
              </a:rPr>
              <a:t>java</a:t>
            </a:r>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文件，默认情况下不会生成相应目录，将会在当前目录下直接生成</a:t>
            </a:r>
            <a:r>
              <a:rPr lang="en-US" altLang="zh-CN" sz="1800" b="0" i="0" u="none" strike="noStrike" baseline="0" dirty="0">
                <a:solidFill>
                  <a:srgbClr val="000000"/>
                </a:solidFill>
                <a:latin typeface="楷体_GB2312" panose="02010609030101010101" pitchFamily="49" charset="-122"/>
                <a:ea typeface="楷体_GB2312" panose="02010609030101010101" pitchFamily="49" charset="-122"/>
              </a:rPr>
              <a:t>class</a:t>
            </a:r>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文件。如果</a:t>
            </a:r>
            <a:r>
              <a:rPr lang="zh-CN" altLang="en-US" sz="1800" b="0" i="0" u="none" strike="noStrike" baseline="0" dirty="0">
                <a:solidFill>
                  <a:srgbClr val="000000"/>
                </a:solidFill>
                <a:latin typeface="Times New Roman" panose="02020603050405020304" pitchFamily="18" charset="0"/>
                <a:ea typeface="楷体_GB2312" panose="02010609030101010101" pitchFamily="49" charset="-122"/>
              </a:rPr>
              <a:t>相应的</a:t>
            </a:r>
            <a:r>
              <a:rPr lang="en-US" altLang="zh-CN" sz="1800" b="0" i="0" u="none" strike="noStrike" baseline="0" dirty="0">
                <a:solidFill>
                  <a:srgbClr val="000000"/>
                </a:solidFill>
                <a:latin typeface="Times New Roman" panose="02020603050405020304" pitchFamily="18" charset="0"/>
                <a:ea typeface="楷体_GB2312" panose="02010609030101010101" pitchFamily="49" charset="-122"/>
              </a:rPr>
              <a:t>class</a:t>
            </a:r>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文件不放在相应的包目录下，是不能正常运行的。</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23</a:t>
            </a:fld>
            <a:endParaRPr lang="zh-CN" altLang="en-US"/>
          </a:p>
        </p:txBody>
      </p:sp>
    </p:spTree>
    <p:extLst>
      <p:ext uri="{BB962C8B-B14F-4D97-AF65-F5344CB8AC3E}">
        <p14:creationId xmlns:p14="http://schemas.microsoft.com/office/powerpoint/2010/main" val="555903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24</a:t>
            </a:fld>
            <a:endParaRPr lang="zh-CN" altLang="en-US"/>
          </a:p>
        </p:txBody>
      </p:sp>
    </p:spTree>
    <p:extLst>
      <p:ext uri="{BB962C8B-B14F-4D97-AF65-F5344CB8AC3E}">
        <p14:creationId xmlns:p14="http://schemas.microsoft.com/office/powerpoint/2010/main" val="3610155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25</a:t>
            </a:fld>
            <a:endParaRPr lang="zh-CN" altLang="en-US"/>
          </a:p>
        </p:txBody>
      </p:sp>
    </p:spTree>
    <p:extLst>
      <p:ext uri="{BB962C8B-B14F-4D97-AF65-F5344CB8AC3E}">
        <p14:creationId xmlns:p14="http://schemas.microsoft.com/office/powerpoint/2010/main" val="680813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26</a:t>
            </a:fld>
            <a:endParaRPr lang="zh-CN" altLang="en-US"/>
          </a:p>
        </p:txBody>
      </p:sp>
    </p:spTree>
    <p:extLst>
      <p:ext uri="{BB962C8B-B14F-4D97-AF65-F5344CB8AC3E}">
        <p14:creationId xmlns:p14="http://schemas.microsoft.com/office/powerpoint/2010/main" val="46386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27</a:t>
            </a:fld>
            <a:endParaRPr lang="zh-CN" altLang="en-US"/>
          </a:p>
        </p:txBody>
      </p:sp>
    </p:spTree>
    <p:extLst>
      <p:ext uri="{BB962C8B-B14F-4D97-AF65-F5344CB8AC3E}">
        <p14:creationId xmlns:p14="http://schemas.microsoft.com/office/powerpoint/2010/main" val="639605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包名中有“</a:t>
            </a:r>
            <a:r>
              <a:rPr lang="en-US" altLang="zh-CN" sz="1800" b="0" i="0" u="none" strike="noStrike" baseline="0" dirty="0">
                <a:solidFill>
                  <a:srgbClr val="000000"/>
                </a:solidFill>
                <a:latin typeface="Times New Roman" panose="02020603050405020304" pitchFamily="18" charset="0"/>
                <a:ea typeface="楷体_GB2312" panose="02010609030101010101" pitchFamily="49" charset="-122"/>
              </a:rPr>
              <a:t>.</a:t>
            </a:r>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”号，比如：“</a:t>
            </a:r>
            <a:r>
              <a:rPr lang="en-US" altLang="zh-CN" sz="1800" b="0" i="0" u="none" strike="noStrike" baseline="0" dirty="0" err="1">
                <a:solidFill>
                  <a:srgbClr val="000000"/>
                </a:solidFill>
                <a:latin typeface="Times New Roman" panose="02020603050405020304" pitchFamily="18" charset="0"/>
                <a:ea typeface="楷体_GB2312" panose="02010609030101010101" pitchFamily="49" charset="-122"/>
              </a:rPr>
              <a:t>school.admin</a:t>
            </a:r>
            <a:r>
              <a:rPr lang="en-US" altLang="zh-CN" sz="1800" b="0" i="0" u="none" strike="noStrike" baseline="0" dirty="0">
                <a:solidFill>
                  <a:srgbClr val="000000"/>
                </a:solidFill>
                <a:latin typeface="楷体_GB2312" panose="02010609030101010101" pitchFamily="49" charset="-122"/>
                <a:ea typeface="楷体_GB2312" panose="02010609030101010101" pitchFamily="49" charset="-122"/>
              </a:rPr>
              <a:t>”</a:t>
            </a:r>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，这并不是说</a:t>
            </a:r>
            <a:r>
              <a:rPr lang="en-US" altLang="zh-CN" sz="1800" b="0" i="0" u="none" strike="noStrike" baseline="0" dirty="0">
                <a:solidFill>
                  <a:srgbClr val="000000"/>
                </a:solidFill>
                <a:latin typeface="Times New Roman" panose="02020603050405020304" pitchFamily="18" charset="0"/>
                <a:ea typeface="楷体_GB2312" panose="02010609030101010101" pitchFamily="49" charset="-122"/>
              </a:rPr>
              <a:t>school</a:t>
            </a:r>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包中，包含了</a:t>
            </a:r>
            <a:r>
              <a:rPr lang="en-US" altLang="zh-CN" sz="1800" b="0" i="0" u="none" strike="noStrike" baseline="0" dirty="0">
                <a:solidFill>
                  <a:srgbClr val="000000"/>
                </a:solidFill>
                <a:latin typeface="Times New Roman" panose="02020603050405020304" pitchFamily="18" charset="0"/>
                <a:ea typeface="楷体_GB2312" panose="02010609030101010101" pitchFamily="49" charset="-122"/>
              </a:rPr>
              <a:t>admin</a:t>
            </a:r>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包。“</a:t>
            </a:r>
            <a:r>
              <a:rPr lang="en-US" altLang="zh-CN" sz="1800" b="0" i="0" u="none" strike="noStrike" baseline="0" dirty="0" err="1">
                <a:solidFill>
                  <a:srgbClr val="000000"/>
                </a:solidFill>
                <a:latin typeface="Times New Roman" panose="02020603050405020304" pitchFamily="18" charset="0"/>
                <a:ea typeface="楷体_GB2312" panose="02010609030101010101" pitchFamily="49" charset="-122"/>
              </a:rPr>
              <a:t>school.admin</a:t>
            </a:r>
            <a:r>
              <a:rPr lang="en-US" altLang="zh-CN" sz="1800" b="0" i="0" u="none" strike="noStrike" baseline="0" dirty="0">
                <a:solidFill>
                  <a:srgbClr val="000000"/>
                </a:solidFill>
                <a:latin typeface="楷体_GB2312" panose="02010609030101010101" pitchFamily="49" charset="-122"/>
                <a:ea typeface="楷体_GB2312" panose="02010609030101010101" pitchFamily="49" charset="-122"/>
              </a:rPr>
              <a:t>”</a:t>
            </a:r>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仅仅是一个包名而已。</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28</a:t>
            </a:fld>
            <a:endParaRPr lang="zh-CN" altLang="en-US"/>
          </a:p>
        </p:txBody>
      </p:sp>
    </p:spTree>
    <p:extLst>
      <p:ext uri="{BB962C8B-B14F-4D97-AF65-F5344CB8AC3E}">
        <p14:creationId xmlns:p14="http://schemas.microsoft.com/office/powerpoint/2010/main" val="1812952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29</a:t>
            </a:fld>
            <a:endParaRPr lang="zh-CN" altLang="en-US"/>
          </a:p>
        </p:txBody>
      </p:sp>
    </p:spTree>
    <p:extLst>
      <p:ext uri="{BB962C8B-B14F-4D97-AF65-F5344CB8AC3E}">
        <p14:creationId xmlns:p14="http://schemas.microsoft.com/office/powerpoint/2010/main" val="2201171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30</a:t>
            </a:fld>
            <a:endParaRPr lang="zh-CN" altLang="en-US"/>
          </a:p>
        </p:txBody>
      </p:sp>
    </p:spTree>
    <p:extLst>
      <p:ext uri="{BB962C8B-B14F-4D97-AF65-F5344CB8AC3E}">
        <p14:creationId xmlns:p14="http://schemas.microsoft.com/office/powerpoint/2010/main" val="1673875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31</a:t>
            </a:fld>
            <a:endParaRPr lang="zh-CN" altLang="en-US"/>
          </a:p>
        </p:txBody>
      </p:sp>
    </p:spTree>
    <p:extLst>
      <p:ext uri="{BB962C8B-B14F-4D97-AF65-F5344CB8AC3E}">
        <p14:creationId xmlns:p14="http://schemas.microsoft.com/office/powerpoint/2010/main" val="881528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32</a:t>
            </a:fld>
            <a:endParaRPr lang="zh-CN" altLang="en-US"/>
          </a:p>
        </p:txBody>
      </p:sp>
    </p:spTree>
    <p:extLst>
      <p:ext uri="{BB962C8B-B14F-4D97-AF65-F5344CB8AC3E}">
        <p14:creationId xmlns:p14="http://schemas.microsoft.com/office/powerpoint/2010/main" val="215451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我们需要在赋值时进行一个判断，只有符合常识的</a:t>
            </a:r>
            <a:r>
              <a:rPr lang="en-US" altLang="zh-CN" sz="1200" b="0" i="0" u="none" strike="noStrike" kern="1200" baseline="0" dirty="0">
                <a:solidFill>
                  <a:schemeClr val="tx1"/>
                </a:solidFill>
                <a:latin typeface="+mn-lt"/>
                <a:ea typeface="+mn-ea"/>
                <a:cs typeface="+mn-cs"/>
              </a:rPr>
              <a:t>age</a:t>
            </a:r>
            <a:r>
              <a:rPr lang="zh-CN" altLang="en-US" sz="1200" b="0" i="0" u="none" strike="noStrike" kern="1200" baseline="0" dirty="0">
                <a:solidFill>
                  <a:schemeClr val="tx1"/>
                </a:solidFill>
                <a:latin typeface="+mn-lt"/>
                <a:ea typeface="+mn-ea"/>
                <a:cs typeface="+mn-cs"/>
              </a:rPr>
              <a:t>才能被赋值，否则报错，或者赋默认值</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如</a:t>
            </a:r>
            <a:r>
              <a:rPr lang="en-US" altLang="zh-CN" sz="1200" b="0" i="0" u="none" strike="noStrike" kern="1200" baseline="0" dirty="0">
                <a:solidFill>
                  <a:schemeClr val="tx1"/>
                </a:solidFill>
                <a:latin typeface="+mn-lt"/>
                <a:ea typeface="+mn-ea"/>
                <a:cs typeface="+mn-cs"/>
              </a:rPr>
              <a:t>0)</a:t>
            </a:r>
            <a:r>
              <a:rPr lang="zh-CN" altLang="en-US" sz="1200" b="0" i="0" u="none" strike="noStrike" kern="1200" baseline="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6</a:t>
            </a:fld>
            <a:endParaRPr lang="zh-CN" altLang="en-US"/>
          </a:p>
        </p:txBody>
      </p:sp>
    </p:spTree>
    <p:extLst>
      <p:ext uri="{BB962C8B-B14F-4D97-AF65-F5344CB8AC3E}">
        <p14:creationId xmlns:p14="http://schemas.microsoft.com/office/powerpoint/2010/main" val="391325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33</a:t>
            </a:fld>
            <a:endParaRPr lang="zh-CN" altLang="en-US"/>
          </a:p>
        </p:txBody>
      </p:sp>
    </p:spTree>
    <p:extLst>
      <p:ext uri="{BB962C8B-B14F-4D97-AF65-F5344CB8AC3E}">
        <p14:creationId xmlns:p14="http://schemas.microsoft.com/office/powerpoint/2010/main" val="2825147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34</a:t>
            </a:fld>
            <a:endParaRPr lang="zh-CN" altLang="en-US"/>
          </a:p>
        </p:txBody>
      </p:sp>
    </p:spTree>
    <p:extLst>
      <p:ext uri="{BB962C8B-B14F-4D97-AF65-F5344CB8AC3E}">
        <p14:creationId xmlns:p14="http://schemas.microsoft.com/office/powerpoint/2010/main" val="2697009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35</a:t>
            </a:fld>
            <a:endParaRPr lang="zh-CN" altLang="en-US"/>
          </a:p>
        </p:txBody>
      </p:sp>
    </p:spTree>
    <p:extLst>
      <p:ext uri="{BB962C8B-B14F-4D97-AF65-F5344CB8AC3E}">
        <p14:creationId xmlns:p14="http://schemas.microsoft.com/office/powerpoint/2010/main" val="10034217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36</a:t>
            </a:fld>
            <a:endParaRPr lang="zh-CN" altLang="en-US"/>
          </a:p>
        </p:txBody>
      </p:sp>
    </p:spTree>
    <p:extLst>
      <p:ext uri="{BB962C8B-B14F-4D97-AF65-F5344CB8AC3E}">
        <p14:creationId xmlns:p14="http://schemas.microsoft.com/office/powerpoint/2010/main" val="1358137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37</a:t>
            </a:fld>
            <a:endParaRPr lang="zh-CN" altLang="en-US"/>
          </a:p>
        </p:txBody>
      </p:sp>
    </p:spTree>
    <p:extLst>
      <p:ext uri="{BB962C8B-B14F-4D97-AF65-F5344CB8AC3E}">
        <p14:creationId xmlns:p14="http://schemas.microsoft.com/office/powerpoint/2010/main" val="195546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38</a:t>
            </a:fld>
            <a:endParaRPr lang="zh-CN" altLang="en-US"/>
          </a:p>
        </p:txBody>
      </p:sp>
    </p:spTree>
    <p:extLst>
      <p:ext uri="{BB962C8B-B14F-4D97-AF65-F5344CB8AC3E}">
        <p14:creationId xmlns:p14="http://schemas.microsoft.com/office/powerpoint/2010/main" val="3373712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39</a:t>
            </a:fld>
            <a:endParaRPr lang="zh-CN" altLang="en-US"/>
          </a:p>
        </p:txBody>
      </p:sp>
    </p:spTree>
    <p:extLst>
      <p:ext uri="{BB962C8B-B14F-4D97-AF65-F5344CB8AC3E}">
        <p14:creationId xmlns:p14="http://schemas.microsoft.com/office/powerpoint/2010/main" val="2708489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40</a:t>
            </a:fld>
            <a:endParaRPr lang="zh-CN" altLang="en-US"/>
          </a:p>
        </p:txBody>
      </p:sp>
    </p:spTree>
    <p:extLst>
      <p:ext uri="{BB962C8B-B14F-4D97-AF65-F5344CB8AC3E}">
        <p14:creationId xmlns:p14="http://schemas.microsoft.com/office/powerpoint/2010/main" val="3207046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41</a:t>
            </a:fld>
            <a:endParaRPr lang="zh-CN" altLang="en-US"/>
          </a:p>
        </p:txBody>
      </p:sp>
    </p:spTree>
    <p:extLst>
      <p:ext uri="{BB962C8B-B14F-4D97-AF65-F5344CB8AC3E}">
        <p14:creationId xmlns:p14="http://schemas.microsoft.com/office/powerpoint/2010/main" val="3166189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42</a:t>
            </a:fld>
            <a:endParaRPr lang="zh-CN" altLang="en-US"/>
          </a:p>
        </p:txBody>
      </p:sp>
    </p:spTree>
    <p:extLst>
      <p:ext uri="{BB962C8B-B14F-4D97-AF65-F5344CB8AC3E}">
        <p14:creationId xmlns:p14="http://schemas.microsoft.com/office/powerpoint/2010/main" val="2194388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我们需要在赋值时进行一个判断，只有符合常识的</a:t>
            </a:r>
            <a:r>
              <a:rPr lang="en-US" altLang="zh-CN" sz="1200" b="0" i="0" u="none" strike="noStrike" kern="1200" baseline="0" dirty="0">
                <a:solidFill>
                  <a:schemeClr val="tx1"/>
                </a:solidFill>
                <a:latin typeface="+mn-lt"/>
                <a:ea typeface="+mn-ea"/>
                <a:cs typeface="+mn-cs"/>
              </a:rPr>
              <a:t>age</a:t>
            </a:r>
            <a:r>
              <a:rPr lang="zh-CN" altLang="en-US" sz="1200" b="0" i="0" u="none" strike="noStrike" kern="1200" baseline="0" dirty="0">
                <a:solidFill>
                  <a:schemeClr val="tx1"/>
                </a:solidFill>
                <a:latin typeface="+mn-lt"/>
                <a:ea typeface="+mn-ea"/>
                <a:cs typeface="+mn-cs"/>
              </a:rPr>
              <a:t>才能被赋值，否则报错，或者赋默认值</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如</a:t>
            </a:r>
            <a:r>
              <a:rPr lang="en-US" altLang="zh-CN" sz="1200" b="0" i="0" u="none" strike="noStrike" kern="1200" baseline="0" dirty="0">
                <a:solidFill>
                  <a:schemeClr val="tx1"/>
                </a:solidFill>
                <a:latin typeface="+mn-lt"/>
                <a:ea typeface="+mn-ea"/>
                <a:cs typeface="+mn-cs"/>
              </a:rPr>
              <a:t>0)</a:t>
            </a:r>
            <a:r>
              <a:rPr lang="zh-CN" altLang="en-US" sz="1200" b="0" i="0" u="none" strike="noStrike" kern="1200" baseline="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7</a:t>
            </a:fld>
            <a:endParaRPr lang="zh-CN" altLang="en-US"/>
          </a:p>
        </p:txBody>
      </p:sp>
    </p:spTree>
    <p:extLst>
      <p:ext uri="{BB962C8B-B14F-4D97-AF65-F5344CB8AC3E}">
        <p14:creationId xmlns:p14="http://schemas.microsoft.com/office/powerpoint/2010/main" val="173107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u="none" strike="noStrike" dirty="0">
                <a:solidFill>
                  <a:srgbClr val="4D4D4D"/>
                </a:solidFill>
                <a:effectLst/>
                <a:latin typeface="&amp;quot"/>
              </a:rPr>
              <a:t>1</a:t>
            </a:r>
            <a:r>
              <a:rPr lang="zh-CN" altLang="en-US" b="0" i="0" u="none" strike="noStrike" dirty="0">
                <a:solidFill>
                  <a:srgbClr val="4D4D4D"/>
                </a:solidFill>
                <a:effectLst/>
                <a:latin typeface="&amp;quot"/>
              </a:rPr>
              <a:t>、匿名内部类因为没有类名，可知</a:t>
            </a:r>
            <a:r>
              <a:rPr lang="zh-CN" altLang="en-US" b="1" i="0" u="none" strike="noStrike" dirty="0">
                <a:solidFill>
                  <a:srgbClr val="4D4D4D"/>
                </a:solidFill>
                <a:effectLst/>
                <a:latin typeface="&amp;quot"/>
              </a:rPr>
              <a:t>匿名内部类不能定义构造器</a:t>
            </a:r>
            <a:r>
              <a:rPr lang="zh-CN" altLang="en-US" b="0" i="0" u="none" strike="noStrike" dirty="0">
                <a:solidFill>
                  <a:srgbClr val="4D4D4D"/>
                </a:solidFill>
                <a:effectLst/>
                <a:latin typeface="&amp;quot"/>
              </a:rPr>
              <a:t>。</a:t>
            </a:r>
          </a:p>
          <a:p>
            <a:pPr algn="l"/>
            <a:r>
              <a:rPr lang="en-US" altLang="zh-CN" b="0" i="0" u="none" strike="noStrike" dirty="0">
                <a:solidFill>
                  <a:srgbClr val="4D4D4D"/>
                </a:solidFill>
                <a:effectLst/>
                <a:latin typeface="&amp;quot"/>
              </a:rPr>
              <a:t>2</a:t>
            </a:r>
            <a:r>
              <a:rPr lang="zh-CN" altLang="en-US" b="0" i="0" u="none" strike="noStrike" dirty="0">
                <a:solidFill>
                  <a:srgbClr val="4D4D4D"/>
                </a:solidFill>
                <a:effectLst/>
                <a:latin typeface="&amp;quot"/>
              </a:rPr>
              <a:t>、因为在创建匿名内部类的时候，会立即创建它的实例，可知</a:t>
            </a:r>
            <a:r>
              <a:rPr lang="zh-CN" altLang="en-US" b="1" i="0" u="none" strike="noStrike" dirty="0">
                <a:solidFill>
                  <a:srgbClr val="4D4D4D"/>
                </a:solidFill>
                <a:effectLst/>
                <a:latin typeface="&amp;quot"/>
              </a:rPr>
              <a:t>匿名内部类不能是抽象类，必须实现接口或抽象父类的所有抽象方法</a:t>
            </a:r>
            <a:r>
              <a:rPr lang="zh-CN" altLang="en-US" b="0" i="0" u="none" strike="noStrike" dirty="0">
                <a:solidFill>
                  <a:srgbClr val="4D4D4D"/>
                </a:solidFill>
                <a:effectLst/>
                <a:latin typeface="&amp;quot"/>
              </a:rPr>
              <a:t>。</a:t>
            </a:r>
          </a:p>
          <a:p>
            <a:pPr algn="l"/>
            <a:r>
              <a:rPr lang="en-US" altLang="zh-CN" b="0" i="0" u="none" strike="noStrike" dirty="0">
                <a:solidFill>
                  <a:srgbClr val="4D4D4D"/>
                </a:solidFill>
                <a:effectLst/>
                <a:latin typeface="&amp;quot"/>
              </a:rPr>
              <a:t>3</a:t>
            </a:r>
            <a:r>
              <a:rPr lang="zh-CN" altLang="en-US" b="0" i="0" u="none" strike="noStrike" dirty="0">
                <a:solidFill>
                  <a:srgbClr val="4D4D4D"/>
                </a:solidFill>
                <a:effectLst/>
                <a:latin typeface="&amp;quot"/>
              </a:rPr>
              <a:t>、匿名内部类会继承一个父类（有且只有一个）或实现一个接口（有且只有一个），实现父类或接口中所有抽象方法，可以改写父类中的方法，添加自定义方法。</a:t>
            </a:r>
          </a:p>
          <a:p>
            <a:pPr algn="l"/>
            <a:r>
              <a:rPr lang="en-US" altLang="zh-CN" b="0" i="0" u="none" strike="noStrike" dirty="0">
                <a:solidFill>
                  <a:srgbClr val="4D4D4D"/>
                </a:solidFill>
                <a:effectLst/>
                <a:latin typeface="&amp;quot"/>
              </a:rPr>
              <a:t>5</a:t>
            </a:r>
            <a:r>
              <a:rPr lang="zh-CN" altLang="en-US" b="0" i="0" u="none" strike="noStrike" dirty="0">
                <a:solidFill>
                  <a:srgbClr val="4D4D4D"/>
                </a:solidFill>
                <a:effectLst/>
                <a:latin typeface="&amp;quot"/>
              </a:rPr>
              <a:t>、当匿名内部类和外部类有同名变量（方法）时，默认访问的是匿名内部类的变量（方法），要访问外部类的变量（方法）则需要加上外部类的类名。</a:t>
            </a:r>
          </a:p>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43</a:t>
            </a:fld>
            <a:endParaRPr lang="zh-CN" altLang="en-US"/>
          </a:p>
        </p:txBody>
      </p:sp>
    </p:spTree>
    <p:extLst>
      <p:ext uri="{BB962C8B-B14F-4D97-AF65-F5344CB8AC3E}">
        <p14:creationId xmlns:p14="http://schemas.microsoft.com/office/powerpoint/2010/main" val="28856371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44</a:t>
            </a:fld>
            <a:endParaRPr lang="zh-CN" altLang="en-US"/>
          </a:p>
        </p:txBody>
      </p:sp>
    </p:spTree>
    <p:extLst>
      <p:ext uri="{BB962C8B-B14F-4D97-AF65-F5344CB8AC3E}">
        <p14:creationId xmlns:p14="http://schemas.microsoft.com/office/powerpoint/2010/main" val="3751798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45</a:t>
            </a:fld>
            <a:endParaRPr lang="zh-CN" altLang="en-US"/>
          </a:p>
        </p:txBody>
      </p:sp>
    </p:spTree>
    <p:extLst>
      <p:ext uri="{BB962C8B-B14F-4D97-AF65-F5344CB8AC3E}">
        <p14:creationId xmlns:p14="http://schemas.microsoft.com/office/powerpoint/2010/main" val="37730725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46</a:t>
            </a:fld>
            <a:endParaRPr lang="zh-CN" altLang="en-US"/>
          </a:p>
        </p:txBody>
      </p:sp>
    </p:spTree>
    <p:extLst>
      <p:ext uri="{BB962C8B-B14F-4D97-AF65-F5344CB8AC3E}">
        <p14:creationId xmlns:p14="http://schemas.microsoft.com/office/powerpoint/2010/main" val="17634532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47</a:t>
            </a:fld>
            <a:endParaRPr lang="zh-CN" altLang="en-US"/>
          </a:p>
        </p:txBody>
      </p:sp>
    </p:spTree>
    <p:extLst>
      <p:ext uri="{BB962C8B-B14F-4D97-AF65-F5344CB8AC3E}">
        <p14:creationId xmlns:p14="http://schemas.microsoft.com/office/powerpoint/2010/main" val="28402479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48</a:t>
            </a:fld>
            <a:endParaRPr lang="zh-CN" altLang="en-US"/>
          </a:p>
        </p:txBody>
      </p:sp>
    </p:spTree>
    <p:extLst>
      <p:ext uri="{BB962C8B-B14F-4D97-AF65-F5344CB8AC3E}">
        <p14:creationId xmlns:p14="http://schemas.microsoft.com/office/powerpoint/2010/main" val="17366522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49</a:t>
            </a:fld>
            <a:endParaRPr lang="zh-CN" altLang="en-US"/>
          </a:p>
        </p:txBody>
      </p:sp>
    </p:spTree>
    <p:extLst>
      <p:ext uri="{BB962C8B-B14F-4D97-AF65-F5344CB8AC3E}">
        <p14:creationId xmlns:p14="http://schemas.microsoft.com/office/powerpoint/2010/main" val="3868603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50</a:t>
            </a:fld>
            <a:endParaRPr lang="zh-CN" altLang="en-US"/>
          </a:p>
        </p:txBody>
      </p:sp>
    </p:spTree>
    <p:extLst>
      <p:ext uri="{BB962C8B-B14F-4D97-AF65-F5344CB8AC3E}">
        <p14:creationId xmlns:p14="http://schemas.microsoft.com/office/powerpoint/2010/main" val="14276457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51</a:t>
            </a:fld>
            <a:endParaRPr lang="zh-CN" altLang="en-US"/>
          </a:p>
        </p:txBody>
      </p:sp>
    </p:spTree>
    <p:extLst>
      <p:ext uri="{BB962C8B-B14F-4D97-AF65-F5344CB8AC3E}">
        <p14:creationId xmlns:p14="http://schemas.microsoft.com/office/powerpoint/2010/main" val="7866458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52</a:t>
            </a:fld>
            <a:endParaRPr lang="zh-CN" altLang="en-US"/>
          </a:p>
        </p:txBody>
      </p:sp>
    </p:spTree>
    <p:extLst>
      <p:ext uri="{BB962C8B-B14F-4D97-AF65-F5344CB8AC3E}">
        <p14:creationId xmlns:p14="http://schemas.microsoft.com/office/powerpoint/2010/main" val="3829727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我们需要在赋值时进行一个判断，只有符合常识的</a:t>
            </a:r>
            <a:r>
              <a:rPr lang="en-US" altLang="zh-CN" sz="1200" b="0" i="0" u="none" strike="noStrike" kern="1200" baseline="0" dirty="0">
                <a:solidFill>
                  <a:schemeClr val="tx1"/>
                </a:solidFill>
                <a:latin typeface="+mn-lt"/>
                <a:ea typeface="+mn-ea"/>
                <a:cs typeface="+mn-cs"/>
              </a:rPr>
              <a:t>age</a:t>
            </a:r>
            <a:r>
              <a:rPr lang="zh-CN" altLang="en-US" sz="1200" b="0" i="0" u="none" strike="noStrike" kern="1200" baseline="0" dirty="0">
                <a:solidFill>
                  <a:schemeClr val="tx1"/>
                </a:solidFill>
                <a:latin typeface="+mn-lt"/>
                <a:ea typeface="+mn-ea"/>
                <a:cs typeface="+mn-cs"/>
              </a:rPr>
              <a:t>才能被赋值，否则报错，或者赋默认值</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如</a:t>
            </a:r>
            <a:r>
              <a:rPr lang="en-US" altLang="zh-CN" sz="1200" b="0" i="0" u="none" strike="noStrike" kern="1200" baseline="0" dirty="0">
                <a:solidFill>
                  <a:schemeClr val="tx1"/>
                </a:solidFill>
                <a:latin typeface="+mn-lt"/>
                <a:ea typeface="+mn-ea"/>
                <a:cs typeface="+mn-cs"/>
              </a:rPr>
              <a:t>0)</a:t>
            </a:r>
            <a:r>
              <a:rPr lang="zh-CN" altLang="en-US" sz="1200" b="0" i="0" u="none" strike="noStrike" kern="1200" baseline="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8</a:t>
            </a:fld>
            <a:endParaRPr lang="zh-CN" altLang="en-US"/>
          </a:p>
        </p:txBody>
      </p:sp>
    </p:spTree>
    <p:extLst>
      <p:ext uri="{BB962C8B-B14F-4D97-AF65-F5344CB8AC3E}">
        <p14:creationId xmlns:p14="http://schemas.microsoft.com/office/powerpoint/2010/main" val="35153677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53</a:t>
            </a:fld>
            <a:endParaRPr lang="zh-CN" altLang="en-US"/>
          </a:p>
        </p:txBody>
      </p:sp>
    </p:spTree>
    <p:extLst>
      <p:ext uri="{BB962C8B-B14F-4D97-AF65-F5344CB8AC3E}">
        <p14:creationId xmlns:p14="http://schemas.microsoft.com/office/powerpoint/2010/main" val="39002160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54</a:t>
            </a:fld>
            <a:endParaRPr lang="zh-CN" altLang="en-US"/>
          </a:p>
        </p:txBody>
      </p:sp>
    </p:spTree>
    <p:extLst>
      <p:ext uri="{BB962C8B-B14F-4D97-AF65-F5344CB8AC3E}">
        <p14:creationId xmlns:p14="http://schemas.microsoft.com/office/powerpoint/2010/main" val="297447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把该隐藏的隐藏起来，把该暴露的暴露出来。</a:t>
            </a:r>
            <a:endParaRPr lang="en-US" altLang="zh-CN" sz="1200" b="1" i="0" u="none" strike="noStrike" kern="1200" dirty="0">
              <a:solidFill>
                <a:schemeClr val="tx1"/>
              </a:solidFill>
              <a:effectLst/>
              <a:latin typeface="+mn-lt"/>
              <a:ea typeface="+mn-ea"/>
              <a:cs typeface="+mn-cs"/>
            </a:endParaRPr>
          </a:p>
          <a:p>
            <a:endParaRPr lang="en-US" altLang="zh-CN" sz="1200" b="1"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访问控制修饰符：</a:t>
            </a:r>
            <a:r>
              <a:rPr lang="zh-CN" altLang="en-US" sz="1200" b="0" i="0" u="none" strike="noStrike" kern="1200" dirty="0">
                <a:solidFill>
                  <a:schemeClr val="tx1"/>
                </a:solidFill>
                <a:effectLst/>
                <a:latin typeface="+mn-lt"/>
                <a:ea typeface="+mn-ea"/>
                <a:cs typeface="+mn-cs"/>
              </a:rPr>
              <a:t>用来</a:t>
            </a:r>
            <a:r>
              <a:rPr lang="zh-CN" altLang="en-US" sz="1200" b="1" i="0" u="none" strike="noStrike" kern="1200" dirty="0">
                <a:solidFill>
                  <a:schemeClr val="tx1"/>
                </a:solidFill>
                <a:effectLst/>
                <a:latin typeface="+mn-lt"/>
                <a:ea typeface="+mn-ea"/>
                <a:cs typeface="+mn-cs"/>
              </a:rPr>
              <a:t>控制</a:t>
            </a:r>
            <a:r>
              <a:rPr lang="zh-CN" altLang="en-US" sz="1200" b="0" i="0" u="none" strike="noStrike" kern="1200" dirty="0">
                <a:solidFill>
                  <a:schemeClr val="tx1"/>
                </a:solidFill>
                <a:effectLst/>
                <a:latin typeface="+mn-lt"/>
                <a:ea typeface="+mn-ea"/>
                <a:cs typeface="+mn-cs"/>
              </a:rPr>
              <a:t>对</a:t>
            </a:r>
            <a:r>
              <a:rPr lang="zh-CN" altLang="en-US" sz="1200" b="1" i="0" u="none" strike="noStrike" kern="1200" dirty="0">
                <a:solidFill>
                  <a:schemeClr val="tx1"/>
                </a:solidFill>
                <a:effectLst/>
                <a:latin typeface="+mn-lt"/>
                <a:ea typeface="+mn-ea"/>
                <a:cs typeface="+mn-cs"/>
              </a:rPr>
              <a:t>类</a:t>
            </a:r>
            <a:r>
              <a:rPr lang="zh-CN" altLang="en-US" sz="1200" b="0"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方法</a:t>
            </a:r>
            <a:r>
              <a:rPr lang="zh-CN" altLang="en-US" sz="1200" b="0" i="0" u="none" strike="noStrike" kern="1200" dirty="0">
                <a:solidFill>
                  <a:schemeClr val="tx1"/>
                </a:solidFill>
                <a:effectLst/>
                <a:latin typeface="+mn-lt"/>
                <a:ea typeface="+mn-ea"/>
                <a:cs typeface="+mn-cs"/>
              </a:rPr>
              <a:t>和</a:t>
            </a:r>
            <a:r>
              <a:rPr lang="zh-CN" altLang="en-US" sz="1200" b="1" i="0" u="none" strike="noStrike" kern="1200" dirty="0">
                <a:solidFill>
                  <a:schemeClr val="tx1"/>
                </a:solidFill>
                <a:effectLst/>
                <a:latin typeface="+mn-lt"/>
                <a:ea typeface="+mn-ea"/>
                <a:cs typeface="+mn-cs"/>
              </a:rPr>
              <a:t>变量</a:t>
            </a:r>
            <a:r>
              <a:rPr lang="zh-CN" altLang="en-US" sz="1200" b="0" i="0" u="none" strike="noStrike" kern="1200" dirty="0">
                <a:solidFill>
                  <a:schemeClr val="tx1"/>
                </a:solidFill>
                <a:effectLst/>
                <a:latin typeface="+mn-lt"/>
                <a:ea typeface="+mn-ea"/>
                <a:cs typeface="+mn-cs"/>
              </a:rPr>
              <a:t>访问权限的修饰符</a:t>
            </a:r>
          </a:p>
          <a:p>
            <a:r>
              <a:rPr lang="zh-CN" altLang="en-US" sz="1200" b="0" i="0" u="none" strike="noStrike" kern="1200" dirty="0">
                <a:solidFill>
                  <a:schemeClr val="tx1"/>
                </a:solidFill>
                <a:effectLst/>
                <a:latin typeface="+mn-lt"/>
                <a:ea typeface="+mn-ea"/>
                <a:cs typeface="+mn-cs"/>
              </a:rPr>
              <a:t> </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9</a:t>
            </a:fld>
            <a:endParaRPr lang="zh-CN" altLang="en-US"/>
          </a:p>
        </p:txBody>
      </p:sp>
    </p:spTree>
    <p:extLst>
      <p:ext uri="{BB962C8B-B14F-4D97-AF65-F5344CB8AC3E}">
        <p14:creationId xmlns:p14="http://schemas.microsoft.com/office/powerpoint/2010/main" val="319586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把该隐藏的隐藏起来，把该暴露的暴露出来。</a:t>
            </a:r>
            <a:endParaRPr lang="en-US" altLang="zh-CN" sz="1200" b="1" i="0" u="none" strike="noStrike" kern="1200" dirty="0">
              <a:solidFill>
                <a:schemeClr val="tx1"/>
              </a:solidFill>
              <a:effectLst/>
              <a:latin typeface="+mn-lt"/>
              <a:ea typeface="+mn-ea"/>
              <a:cs typeface="+mn-cs"/>
            </a:endParaRPr>
          </a:p>
          <a:p>
            <a:endParaRPr lang="en-US" altLang="zh-CN" sz="1200" b="1"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访问控制修饰符：</a:t>
            </a:r>
            <a:r>
              <a:rPr lang="zh-CN" altLang="en-US" sz="1200" b="0" i="0" u="none" strike="noStrike" kern="1200" dirty="0">
                <a:solidFill>
                  <a:schemeClr val="tx1"/>
                </a:solidFill>
                <a:effectLst/>
                <a:latin typeface="+mn-lt"/>
                <a:ea typeface="+mn-ea"/>
                <a:cs typeface="+mn-cs"/>
              </a:rPr>
              <a:t>用来</a:t>
            </a:r>
            <a:r>
              <a:rPr lang="zh-CN" altLang="en-US" sz="1200" b="1" i="0" u="none" strike="noStrike" kern="1200" dirty="0">
                <a:solidFill>
                  <a:schemeClr val="tx1"/>
                </a:solidFill>
                <a:effectLst/>
                <a:latin typeface="+mn-lt"/>
                <a:ea typeface="+mn-ea"/>
                <a:cs typeface="+mn-cs"/>
              </a:rPr>
              <a:t>控制</a:t>
            </a:r>
            <a:r>
              <a:rPr lang="zh-CN" altLang="en-US" sz="1200" b="0" i="0" u="none" strike="noStrike" kern="1200" dirty="0">
                <a:solidFill>
                  <a:schemeClr val="tx1"/>
                </a:solidFill>
                <a:effectLst/>
                <a:latin typeface="+mn-lt"/>
                <a:ea typeface="+mn-ea"/>
                <a:cs typeface="+mn-cs"/>
              </a:rPr>
              <a:t>对</a:t>
            </a:r>
            <a:r>
              <a:rPr lang="zh-CN" altLang="en-US" sz="1200" b="1" i="0" u="none" strike="noStrike" kern="1200" dirty="0">
                <a:solidFill>
                  <a:schemeClr val="tx1"/>
                </a:solidFill>
                <a:effectLst/>
                <a:latin typeface="+mn-lt"/>
                <a:ea typeface="+mn-ea"/>
                <a:cs typeface="+mn-cs"/>
              </a:rPr>
              <a:t>类</a:t>
            </a:r>
            <a:r>
              <a:rPr lang="zh-CN" altLang="en-US" sz="1200" b="0"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方法</a:t>
            </a:r>
            <a:r>
              <a:rPr lang="zh-CN" altLang="en-US" sz="1200" b="0" i="0" u="none" strike="noStrike" kern="1200" dirty="0">
                <a:solidFill>
                  <a:schemeClr val="tx1"/>
                </a:solidFill>
                <a:effectLst/>
                <a:latin typeface="+mn-lt"/>
                <a:ea typeface="+mn-ea"/>
                <a:cs typeface="+mn-cs"/>
              </a:rPr>
              <a:t>和</a:t>
            </a:r>
            <a:r>
              <a:rPr lang="zh-CN" altLang="en-US" sz="1200" b="1" i="0" u="none" strike="noStrike" kern="1200" dirty="0">
                <a:solidFill>
                  <a:schemeClr val="tx1"/>
                </a:solidFill>
                <a:effectLst/>
                <a:latin typeface="+mn-lt"/>
                <a:ea typeface="+mn-ea"/>
                <a:cs typeface="+mn-cs"/>
              </a:rPr>
              <a:t>变量</a:t>
            </a:r>
            <a:r>
              <a:rPr lang="zh-CN" altLang="en-US" sz="1200" b="0" i="0" u="none" strike="noStrike" kern="1200" dirty="0">
                <a:solidFill>
                  <a:schemeClr val="tx1"/>
                </a:solidFill>
                <a:effectLst/>
                <a:latin typeface="+mn-lt"/>
                <a:ea typeface="+mn-ea"/>
                <a:cs typeface="+mn-cs"/>
              </a:rPr>
              <a:t>访问权限的修饰符</a:t>
            </a:r>
          </a:p>
          <a:p>
            <a:r>
              <a:rPr lang="zh-CN" altLang="en-US" sz="1200" b="0" i="0" u="none" strike="noStrike" kern="1200" dirty="0">
                <a:solidFill>
                  <a:schemeClr val="tx1"/>
                </a:solidFill>
                <a:effectLst/>
                <a:latin typeface="+mn-lt"/>
                <a:ea typeface="+mn-ea"/>
                <a:cs typeface="+mn-cs"/>
              </a:rPr>
              <a:t> </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10</a:t>
            </a:fld>
            <a:endParaRPr lang="zh-CN" altLang="en-US"/>
          </a:p>
        </p:txBody>
      </p:sp>
    </p:spTree>
    <p:extLst>
      <p:ext uri="{BB962C8B-B14F-4D97-AF65-F5344CB8AC3E}">
        <p14:creationId xmlns:p14="http://schemas.microsoft.com/office/powerpoint/2010/main" val="2574213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把该隐藏的隐藏起来，把该暴露的暴露出来。</a:t>
            </a:r>
            <a:endParaRPr lang="en-US" altLang="zh-CN" sz="1200" b="1" i="0" u="none" strike="noStrike" kern="1200" dirty="0">
              <a:solidFill>
                <a:schemeClr val="tx1"/>
              </a:solidFill>
              <a:effectLst/>
              <a:latin typeface="+mn-lt"/>
              <a:ea typeface="+mn-ea"/>
              <a:cs typeface="+mn-cs"/>
            </a:endParaRPr>
          </a:p>
          <a:p>
            <a:endParaRPr lang="en-US" altLang="zh-CN" sz="1200" b="1" i="0" u="none" strike="noStrike" kern="1200" dirty="0">
              <a:solidFill>
                <a:schemeClr val="tx1"/>
              </a:solidFill>
              <a:effectLst/>
              <a:latin typeface="+mn-lt"/>
              <a:ea typeface="+mn-ea"/>
              <a:cs typeface="+mn-cs"/>
            </a:endParaRPr>
          </a:p>
          <a:p>
            <a:r>
              <a:rPr lang="zh-CN" altLang="en-US" sz="1200" b="1" i="0" u="none" strike="noStrike" kern="1200" dirty="0">
                <a:solidFill>
                  <a:schemeClr val="tx1"/>
                </a:solidFill>
                <a:effectLst/>
                <a:latin typeface="+mn-lt"/>
                <a:ea typeface="+mn-ea"/>
                <a:cs typeface="+mn-cs"/>
              </a:rPr>
              <a:t>访问控制修饰符：</a:t>
            </a:r>
            <a:r>
              <a:rPr lang="zh-CN" altLang="en-US" sz="1200" b="0" i="0" u="none" strike="noStrike" kern="1200" dirty="0">
                <a:solidFill>
                  <a:schemeClr val="tx1"/>
                </a:solidFill>
                <a:effectLst/>
                <a:latin typeface="+mn-lt"/>
                <a:ea typeface="+mn-ea"/>
                <a:cs typeface="+mn-cs"/>
              </a:rPr>
              <a:t>用来</a:t>
            </a:r>
            <a:r>
              <a:rPr lang="zh-CN" altLang="en-US" sz="1200" b="1" i="0" u="none" strike="noStrike" kern="1200" dirty="0">
                <a:solidFill>
                  <a:schemeClr val="tx1"/>
                </a:solidFill>
                <a:effectLst/>
                <a:latin typeface="+mn-lt"/>
                <a:ea typeface="+mn-ea"/>
                <a:cs typeface="+mn-cs"/>
              </a:rPr>
              <a:t>控制</a:t>
            </a:r>
            <a:r>
              <a:rPr lang="zh-CN" altLang="en-US" sz="1200" b="0" i="0" u="none" strike="noStrike" kern="1200" dirty="0">
                <a:solidFill>
                  <a:schemeClr val="tx1"/>
                </a:solidFill>
                <a:effectLst/>
                <a:latin typeface="+mn-lt"/>
                <a:ea typeface="+mn-ea"/>
                <a:cs typeface="+mn-cs"/>
              </a:rPr>
              <a:t>对</a:t>
            </a:r>
            <a:r>
              <a:rPr lang="zh-CN" altLang="en-US" sz="1200" b="1" i="0" u="none" strike="noStrike" kern="1200" dirty="0">
                <a:solidFill>
                  <a:schemeClr val="tx1"/>
                </a:solidFill>
                <a:effectLst/>
                <a:latin typeface="+mn-lt"/>
                <a:ea typeface="+mn-ea"/>
                <a:cs typeface="+mn-cs"/>
              </a:rPr>
              <a:t>类</a:t>
            </a:r>
            <a:r>
              <a:rPr lang="zh-CN" altLang="en-US" sz="1200" b="0"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方法</a:t>
            </a:r>
            <a:r>
              <a:rPr lang="zh-CN" altLang="en-US" sz="1200" b="0" i="0" u="none" strike="noStrike" kern="1200" dirty="0">
                <a:solidFill>
                  <a:schemeClr val="tx1"/>
                </a:solidFill>
                <a:effectLst/>
                <a:latin typeface="+mn-lt"/>
                <a:ea typeface="+mn-ea"/>
                <a:cs typeface="+mn-cs"/>
              </a:rPr>
              <a:t>和</a:t>
            </a:r>
            <a:r>
              <a:rPr lang="zh-CN" altLang="en-US" sz="1200" b="1" i="0" u="none" strike="noStrike" kern="1200" dirty="0">
                <a:solidFill>
                  <a:schemeClr val="tx1"/>
                </a:solidFill>
                <a:effectLst/>
                <a:latin typeface="+mn-lt"/>
                <a:ea typeface="+mn-ea"/>
                <a:cs typeface="+mn-cs"/>
              </a:rPr>
              <a:t>变量</a:t>
            </a:r>
            <a:r>
              <a:rPr lang="zh-CN" altLang="en-US" sz="1200" b="0" i="0" u="none" strike="noStrike" kern="1200" dirty="0">
                <a:solidFill>
                  <a:schemeClr val="tx1"/>
                </a:solidFill>
                <a:effectLst/>
                <a:latin typeface="+mn-lt"/>
                <a:ea typeface="+mn-ea"/>
                <a:cs typeface="+mn-cs"/>
              </a:rPr>
              <a:t>访问权限的修饰符</a:t>
            </a:r>
          </a:p>
          <a:p>
            <a:r>
              <a:rPr lang="zh-CN" altLang="en-US" sz="1200" b="0" i="0" u="none" strike="noStrike" kern="1200" dirty="0">
                <a:solidFill>
                  <a:schemeClr val="tx1"/>
                </a:solidFill>
                <a:effectLst/>
                <a:latin typeface="+mn-lt"/>
                <a:ea typeface="+mn-ea"/>
                <a:cs typeface="+mn-cs"/>
              </a:rPr>
              <a:t> </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11</a:t>
            </a:fld>
            <a:endParaRPr lang="zh-CN" altLang="en-US"/>
          </a:p>
        </p:txBody>
      </p:sp>
    </p:spTree>
    <p:extLst>
      <p:ext uri="{BB962C8B-B14F-4D97-AF65-F5344CB8AC3E}">
        <p14:creationId xmlns:p14="http://schemas.microsoft.com/office/powerpoint/2010/main" val="1331535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 </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12</a:t>
            </a:fld>
            <a:endParaRPr lang="zh-CN" altLang="en-US"/>
          </a:p>
        </p:txBody>
      </p:sp>
    </p:spTree>
    <p:extLst>
      <p:ext uri="{BB962C8B-B14F-4D97-AF65-F5344CB8AC3E}">
        <p14:creationId xmlns:p14="http://schemas.microsoft.com/office/powerpoint/2010/main" val="2289561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0374C7E-346F-465A-87F3-822A0AA78BE3}" type="datetimeFigureOut">
              <a:rPr lang="zh-CN" altLang="en-US"/>
              <a:pPr>
                <a:defRPr/>
              </a:pPr>
              <a:t>2021/10/19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F74D7A-BA0C-4D44-A7B8-0B8FD0EAF119}"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8F3F96D-DB75-4079-A7C6-A7C0679782B5}" type="datetimeFigureOut">
              <a:rPr lang="zh-CN" altLang="en-US"/>
              <a:pPr>
                <a:defRPr/>
              </a:pPr>
              <a:t>2021/10/19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0C1E87C-14F1-48EB-91DB-2968F9CD8A43}"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7398A38-061C-47E0-ABC0-552101F133EB}" type="datetimeFigureOut">
              <a:rPr lang="zh-CN" altLang="en-US"/>
              <a:pPr>
                <a:defRPr/>
              </a:pPr>
              <a:t>2021/10/19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DBCA69A-571F-4516-97DA-CACC4A771DF7}"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A0826FE-52E4-4AFB-92D2-A2153D0294CD}" type="datetimeFigureOut">
              <a:rPr lang="zh-CN" altLang="en-US"/>
              <a:pPr>
                <a:defRPr/>
              </a:pPr>
              <a:t>2021/10/19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9204BA-6902-4115-9127-8A72B87579F6}"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67A1FB3-965D-4B19-ABA7-AA90E5D90136}" type="datetimeFigureOut">
              <a:rPr lang="zh-CN" altLang="en-US"/>
              <a:pPr>
                <a:defRPr/>
              </a:pPr>
              <a:t>2021/10/19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1F7F7E7-E804-4DB9-AB8C-AA7880F3F3C6}"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9DAE5DF-6247-4005-B19E-4265B67A05BD}" type="datetimeFigureOut">
              <a:rPr lang="zh-CN" altLang="en-US"/>
              <a:pPr>
                <a:defRPr/>
              </a:pPr>
              <a:t>2021/10/19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292734C-74BF-4705-927F-A7AEFB9F68F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DF4E7D2-45B7-4BB4-8301-1375C0739582}" type="datetimeFigureOut">
              <a:rPr lang="zh-CN" altLang="en-US"/>
              <a:pPr>
                <a:defRPr/>
              </a:pPr>
              <a:t>2021/10/19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A453755-CC23-42DD-AAE8-9D95E56E3D6E}"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6ABFF38-8661-4B2F-8467-411C5CD8546B}" type="datetimeFigureOut">
              <a:rPr lang="zh-CN" altLang="en-US"/>
              <a:pPr>
                <a:defRPr/>
              </a:pPr>
              <a:t>2021/10/19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D6187A1-0254-4792-A633-CDCDC163D39D}"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C6EFF34-3ADF-422E-8BE9-07EAF17B613C}" type="datetimeFigureOut">
              <a:rPr lang="zh-CN" altLang="en-US"/>
              <a:pPr>
                <a:defRPr/>
              </a:pPr>
              <a:t>2021/10/19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CC67BB1-6BEE-4908-873F-819854644DD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6B7B1B3-AE52-487A-918F-069CC9A54D81}" type="datetimeFigureOut">
              <a:rPr lang="zh-CN" altLang="en-US"/>
              <a:pPr>
                <a:defRPr/>
              </a:pPr>
              <a:t>2021/10/19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4E72628-3198-4043-82DD-768972B5641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1C1895-1581-40C7-8520-B39B969E3FC8}" type="datetimeFigureOut">
              <a:rPr lang="zh-CN" altLang="en-US"/>
              <a:pPr>
                <a:defRPr/>
              </a:pPr>
              <a:t>2021/10/19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1E8EB7D-4137-4CE4-89FA-E8BF5C17097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1365B35-1F7E-424C-B409-88B7E54C263A}" type="datetimeFigureOut">
              <a:rPr lang="zh-CN" altLang="en-US"/>
              <a:pPr>
                <a:defRPr/>
              </a:pPr>
              <a:t>2021/10/19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B2802E3-F9E6-4CCC-94AA-AC775DC0901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2000" r="-2000"/>
          </a:stretch>
        </a:blipFill>
        <a:effectLst/>
      </p:bgPr>
    </p:bg>
    <p:spTree>
      <p:nvGrpSpPr>
        <p:cNvPr id="1" name=""/>
        <p:cNvGrpSpPr/>
        <p:nvPr/>
      </p:nvGrpSpPr>
      <p:grpSpPr>
        <a:xfrm>
          <a:off x="0" y="0"/>
          <a:ext cx="0" cy="0"/>
          <a:chOff x="0" y="0"/>
          <a:chExt cx="0" cy="0"/>
        </a:xfrm>
      </p:grpSpPr>
      <p:sp>
        <p:nvSpPr>
          <p:cNvPr id="2050" name="TextBox 6"/>
          <p:cNvSpPr txBox="1">
            <a:spLocks noChangeArrowheads="1"/>
          </p:cNvSpPr>
          <p:nvPr/>
        </p:nvSpPr>
        <p:spPr bwMode="auto">
          <a:xfrm>
            <a:off x="2594570" y="4572000"/>
            <a:ext cx="4857750" cy="2092881"/>
          </a:xfrm>
          <a:prstGeom prst="rect">
            <a:avLst/>
          </a:prstGeom>
          <a:noFill/>
          <a:ln w="9525">
            <a:noFill/>
            <a:miter lim="800000"/>
            <a:headEnd/>
            <a:tailEnd/>
          </a:ln>
        </p:spPr>
        <p:txBody>
          <a:bodyPr>
            <a:spAutoFit/>
          </a:bodyPr>
          <a:lstStyle/>
          <a:p>
            <a:r>
              <a:rPr lang="zh-CN" altLang="en-US" sz="3200" b="1" dirty="0">
                <a:solidFill>
                  <a:schemeClr val="bg1">
                    <a:lumMod val="95000"/>
                  </a:schemeClr>
                </a:solidFill>
                <a:latin typeface="微软雅黑" panose="020B0503020204020204" pitchFamily="34" charset="-122"/>
                <a:ea typeface="微软雅黑" panose="020B0503020204020204" pitchFamily="34" charset="-122"/>
              </a:rPr>
              <a:t>  </a:t>
            </a:r>
            <a:r>
              <a:rPr lang="en-US" altLang="zh-CN" sz="3200" b="1" dirty="0">
                <a:solidFill>
                  <a:schemeClr val="bg1">
                    <a:lumMod val="95000"/>
                  </a:schemeClr>
                </a:solidFill>
                <a:latin typeface="微软雅黑" panose="020B0503020204020204" pitchFamily="34" charset="-122"/>
                <a:ea typeface="微软雅黑" panose="020B0503020204020204" pitchFamily="34" charset="-122"/>
              </a:rPr>
              <a:t>Java</a:t>
            </a:r>
            <a:r>
              <a:rPr lang="zh-CN" altLang="en-US" sz="3200" b="1" dirty="0">
                <a:solidFill>
                  <a:schemeClr val="bg1">
                    <a:lumMod val="95000"/>
                  </a:schemeClr>
                </a:solidFill>
                <a:latin typeface="微软雅黑" panose="020B0503020204020204" pitchFamily="34" charset="-122"/>
                <a:ea typeface="微软雅黑" panose="020B0503020204020204" pitchFamily="34" charset="-122"/>
              </a:rPr>
              <a:t>语言与系统设计</a:t>
            </a:r>
          </a:p>
          <a:p>
            <a:endParaRPr lang="en-US" altLang="zh-CN" sz="3200" dirty="0">
              <a:solidFill>
                <a:schemeClr val="bg1"/>
              </a:solidFill>
              <a:latin typeface="微软雅黑" pitchFamily="34" charset="-122"/>
              <a:ea typeface="微软雅黑" pitchFamily="34" charset="-122"/>
            </a:endParaRPr>
          </a:p>
          <a:p>
            <a:pPr>
              <a:lnSpc>
                <a:spcPct val="150000"/>
              </a:lnSpc>
            </a:pPr>
            <a:r>
              <a:rPr lang="zh-CN" altLang="en-US" sz="1200" dirty="0">
                <a:solidFill>
                  <a:schemeClr val="bg1">
                    <a:lumMod val="95000"/>
                  </a:schemeClr>
                </a:solidFill>
                <a:latin typeface="微软雅黑" pitchFamily="34" charset="-122"/>
                <a:ea typeface="微软雅黑" pitchFamily="34" charset="-122"/>
              </a:rPr>
              <a:t>            </a:t>
            </a:r>
            <a:r>
              <a:rPr lang="zh-CN" altLang="en-US" sz="1600" dirty="0">
                <a:solidFill>
                  <a:schemeClr val="bg1">
                    <a:lumMod val="95000"/>
                  </a:schemeClr>
                </a:solidFill>
                <a:latin typeface="微软雅黑" pitchFamily="34" charset="-122"/>
                <a:ea typeface="微软雅黑" pitchFamily="34" charset="-122"/>
              </a:rPr>
              <a:t>安莹</a:t>
            </a:r>
            <a:endParaRPr lang="en-US" altLang="zh-CN" sz="1600" dirty="0">
              <a:solidFill>
                <a:schemeClr val="bg1">
                  <a:lumMod val="95000"/>
                </a:schemeClr>
              </a:solidFill>
              <a:latin typeface="微软雅黑" pitchFamily="34" charset="-122"/>
              <a:ea typeface="微软雅黑" pitchFamily="34" charset="-122"/>
            </a:endParaRPr>
          </a:p>
          <a:p>
            <a:pPr>
              <a:lnSpc>
                <a:spcPct val="150000"/>
              </a:lnSpc>
            </a:pPr>
            <a:r>
              <a:rPr lang="en-US" altLang="zh-CN" sz="1600" dirty="0">
                <a:solidFill>
                  <a:schemeClr val="bg1">
                    <a:lumMod val="95000"/>
                  </a:schemeClr>
                </a:solidFill>
                <a:latin typeface="微软雅黑" pitchFamily="34" charset="-122"/>
                <a:ea typeface="微软雅黑" pitchFamily="34" charset="-122"/>
              </a:rPr>
              <a:t>         anying@csu.edu.cn</a:t>
            </a:r>
            <a:endParaRPr lang="zh-CN" altLang="en-US" sz="1600" dirty="0">
              <a:solidFill>
                <a:schemeClr val="bg1">
                  <a:lumMod val="95000"/>
                </a:schemeClr>
              </a:solidFill>
              <a:latin typeface="微软雅黑" pitchFamily="34" charset="-122"/>
              <a:ea typeface="微软雅黑" pitchFamily="34" charset="-122"/>
            </a:endParaRPr>
          </a:p>
          <a:p>
            <a:endParaRPr lang="zh-CN" altLang="en-US" dirty="0">
              <a:solidFill>
                <a:srgbClr val="FF0000"/>
              </a:solidFill>
            </a:endParaRPr>
          </a:p>
        </p:txBody>
      </p:sp>
      <p:cxnSp>
        <p:nvCxnSpPr>
          <p:cNvPr id="7" name="直接连接符 6"/>
          <p:cNvCxnSpPr/>
          <p:nvPr/>
        </p:nvCxnSpPr>
        <p:spPr>
          <a:xfrm>
            <a:off x="2627784" y="515560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19558"/>
    </mc:Choice>
    <mc:Fallback xmlns="">
      <p:transition spd="slow" advTm="1955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6.1</a:t>
            </a:r>
            <a:r>
              <a:rPr lang="zh-CN" altLang="en-US" sz="3600" b="1" dirty="0">
                <a:solidFill>
                  <a:srgbClr val="00417C"/>
                </a:solidFill>
                <a:latin typeface="微软雅黑" pitchFamily="34" charset="-122"/>
                <a:ea typeface="微软雅黑" pitchFamily="34" charset="-122"/>
              </a:rPr>
              <a:t> 认识封装</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三、封装的实现</a:t>
            </a:r>
          </a:p>
        </p:txBody>
      </p:sp>
      <p:sp>
        <p:nvSpPr>
          <p:cNvPr id="12" name="Rectangle 3">
            <a:extLst>
              <a:ext uri="{FF2B5EF4-FFF2-40B4-BE49-F238E27FC236}">
                <a16:creationId xmlns:a16="http://schemas.microsoft.com/office/drawing/2014/main" id="{BD50CED8-980C-41EB-B292-1C2925601D0B}"/>
              </a:ext>
            </a:extLst>
          </p:cNvPr>
          <p:cNvSpPr txBox="1">
            <a:spLocks noChangeArrowheads="1"/>
          </p:cNvSpPr>
          <p:nvPr/>
        </p:nvSpPr>
        <p:spPr bwMode="auto">
          <a:xfrm>
            <a:off x="384175" y="1124744"/>
            <a:ext cx="8229600"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r>
              <a:rPr lang="zh-CN" altLang="en-US" dirty="0"/>
              <a:t> </a:t>
            </a:r>
          </a:p>
        </p:txBody>
      </p:sp>
      <p:sp>
        <p:nvSpPr>
          <p:cNvPr id="13" name="AutoShape 6">
            <a:extLst>
              <a:ext uri="{FF2B5EF4-FFF2-40B4-BE49-F238E27FC236}">
                <a16:creationId xmlns:a16="http://schemas.microsoft.com/office/drawing/2014/main" id="{A1A2828C-4287-4EBC-8071-3C5628CEA35D}"/>
              </a:ext>
            </a:extLst>
          </p:cNvPr>
          <p:cNvSpPr>
            <a:spLocks noChangeArrowheads="1"/>
          </p:cNvSpPr>
          <p:nvPr/>
        </p:nvSpPr>
        <p:spPr bwMode="auto">
          <a:xfrm>
            <a:off x="2195736" y="2276251"/>
            <a:ext cx="2881312" cy="792163"/>
          </a:xfrm>
          <a:prstGeom prst="roundRect">
            <a:avLst>
              <a:gd name="adj" fmla="val 16667"/>
            </a:avLst>
          </a:prstGeom>
          <a:gradFill rotWithShape="1">
            <a:gsLst>
              <a:gs pos="0">
                <a:srgbClr val="CC99FF"/>
              </a:gs>
              <a:gs pos="100000">
                <a:srgbClr val="FFFFFF"/>
              </a:gs>
            </a:gsLst>
            <a:lin ang="5400000" scaled="1"/>
          </a:gradFill>
          <a:ln w="9525">
            <a:solidFill>
              <a:srgbClr val="B563CF"/>
            </a:solidFill>
            <a:round/>
            <a:headEnd/>
            <a:tailEnd/>
          </a:ln>
          <a:effectLst>
            <a:outerShdw dist="107763" dir="8100000" algn="ctr" rotWithShape="0">
              <a:schemeClr val="bg2">
                <a:alpha val="50000"/>
              </a:schemeClr>
            </a:outerShdw>
          </a:effectLst>
        </p:spPr>
        <p:txBody>
          <a:bodyPr wrap="none" anchor="ctr"/>
          <a:lstStyle/>
          <a:p>
            <a:pPr algn="ctr">
              <a:spcBef>
                <a:spcPct val="20000"/>
              </a:spcBef>
              <a:buClr>
                <a:schemeClr val="tx2"/>
              </a:buClr>
              <a:buSzPct val="80000"/>
              <a:buFont typeface="Wingdings" panose="05000000000000000000" pitchFamily="2" charset="2"/>
              <a:buNone/>
            </a:pPr>
            <a:r>
              <a:rPr lang="zh-CN" altLang="en-US" b="1" dirty="0">
                <a:latin typeface="黑体" panose="02010609060101010101" pitchFamily="49" charset="-122"/>
              </a:rPr>
              <a:t> </a:t>
            </a:r>
            <a:r>
              <a:rPr lang="zh-CN" altLang="en-US" b="1" dirty="0">
                <a:latin typeface="微软雅黑" panose="020B0503020204020204" pitchFamily="34" charset="-122"/>
                <a:ea typeface="微软雅黑" panose="020B0503020204020204" pitchFamily="34" charset="-122"/>
              </a:rPr>
              <a:t>修改属性的可见性 </a:t>
            </a:r>
          </a:p>
        </p:txBody>
      </p:sp>
      <p:sp>
        <p:nvSpPr>
          <p:cNvPr id="14" name="AutoShape 6">
            <a:extLst>
              <a:ext uri="{FF2B5EF4-FFF2-40B4-BE49-F238E27FC236}">
                <a16:creationId xmlns:a16="http://schemas.microsoft.com/office/drawing/2014/main" id="{DBD71FF3-58AB-491C-A22C-FF659BB5723C}"/>
              </a:ext>
            </a:extLst>
          </p:cNvPr>
          <p:cNvSpPr>
            <a:spLocks noChangeArrowheads="1"/>
          </p:cNvSpPr>
          <p:nvPr/>
        </p:nvSpPr>
        <p:spPr bwMode="auto">
          <a:xfrm>
            <a:off x="2195736" y="3644676"/>
            <a:ext cx="2881312" cy="792163"/>
          </a:xfrm>
          <a:prstGeom prst="roundRect">
            <a:avLst>
              <a:gd name="adj" fmla="val 16667"/>
            </a:avLst>
          </a:prstGeom>
          <a:gradFill rotWithShape="1">
            <a:gsLst>
              <a:gs pos="0">
                <a:srgbClr val="CC99FF"/>
              </a:gs>
              <a:gs pos="100000">
                <a:srgbClr val="FFFFFF"/>
              </a:gs>
            </a:gsLst>
            <a:lin ang="5400000" scaled="1"/>
          </a:gradFill>
          <a:ln w="9525">
            <a:solidFill>
              <a:srgbClr val="B563CF"/>
            </a:solidFill>
            <a:round/>
            <a:headEnd/>
            <a:tailEnd/>
          </a:ln>
          <a:effectLst>
            <a:outerShdw dist="107763" dir="8100000" algn="ctr" rotWithShape="0">
              <a:schemeClr val="bg2">
                <a:alpha val="50000"/>
              </a:schemeClr>
            </a:outerShdw>
          </a:effectLst>
        </p:spPr>
        <p:txBody>
          <a:bodyPr wrap="none" anchor="ctr"/>
          <a:lstStyle/>
          <a:p>
            <a:pPr algn="ctr">
              <a:spcBef>
                <a:spcPct val="20000"/>
              </a:spcBef>
              <a:buClr>
                <a:schemeClr val="tx2"/>
              </a:buClr>
              <a:buSzPct val="80000"/>
              <a:buFont typeface="Wingdings" panose="05000000000000000000" pitchFamily="2" charset="2"/>
              <a:buNone/>
            </a:pPr>
            <a:r>
              <a:rPr lang="zh-CN" altLang="en-US" b="1" dirty="0">
                <a:latin typeface="黑体" panose="02010609060101010101" pitchFamily="49" charset="-122"/>
              </a:rPr>
              <a:t> </a:t>
            </a:r>
            <a:r>
              <a:rPr lang="zh-CN" altLang="en-US" b="1" dirty="0">
                <a:latin typeface="微软雅黑" panose="020B0503020204020204" pitchFamily="34" charset="-122"/>
                <a:ea typeface="微软雅黑" panose="020B0503020204020204" pitchFamily="34" charset="-122"/>
              </a:rPr>
              <a:t>创建</a:t>
            </a:r>
            <a:r>
              <a:rPr lang="en-US" altLang="zh-CN" b="1" dirty="0">
                <a:latin typeface="微软雅黑" panose="020B0503020204020204" pitchFamily="34" charset="-122"/>
                <a:ea typeface="微软雅黑" panose="020B0503020204020204" pitchFamily="34" charset="-122"/>
              </a:rPr>
              <a:t>getter/setter</a:t>
            </a:r>
            <a:r>
              <a:rPr lang="zh-CN" altLang="en-US" b="1" dirty="0">
                <a:latin typeface="微软雅黑" panose="020B0503020204020204" pitchFamily="34" charset="-122"/>
                <a:ea typeface="微软雅黑" panose="020B0503020204020204" pitchFamily="34" charset="-122"/>
              </a:rPr>
              <a:t>方法 </a:t>
            </a:r>
          </a:p>
        </p:txBody>
      </p:sp>
      <p:sp>
        <p:nvSpPr>
          <p:cNvPr id="15" name="AutoShape 6">
            <a:extLst>
              <a:ext uri="{FF2B5EF4-FFF2-40B4-BE49-F238E27FC236}">
                <a16:creationId xmlns:a16="http://schemas.microsoft.com/office/drawing/2014/main" id="{C93BC309-D952-44C3-A888-E58CADC6C034}"/>
              </a:ext>
            </a:extLst>
          </p:cNvPr>
          <p:cNvSpPr>
            <a:spLocks noChangeArrowheads="1"/>
          </p:cNvSpPr>
          <p:nvPr/>
        </p:nvSpPr>
        <p:spPr bwMode="auto">
          <a:xfrm>
            <a:off x="2195736" y="5013101"/>
            <a:ext cx="2881312" cy="792163"/>
          </a:xfrm>
          <a:prstGeom prst="roundRect">
            <a:avLst>
              <a:gd name="adj" fmla="val 16667"/>
            </a:avLst>
          </a:prstGeom>
          <a:gradFill rotWithShape="1">
            <a:gsLst>
              <a:gs pos="0">
                <a:srgbClr val="CC99FF"/>
              </a:gs>
              <a:gs pos="100000">
                <a:srgbClr val="FFFFFF"/>
              </a:gs>
            </a:gsLst>
            <a:lin ang="5400000" scaled="1"/>
          </a:gradFill>
          <a:ln w="9525">
            <a:solidFill>
              <a:srgbClr val="B563CF"/>
            </a:solidFill>
            <a:round/>
            <a:headEnd/>
            <a:tailEnd/>
          </a:ln>
          <a:effectLst>
            <a:outerShdw dist="107763" dir="8100000" algn="ctr" rotWithShape="0">
              <a:schemeClr val="bg2">
                <a:alpha val="50000"/>
              </a:schemeClr>
            </a:outerShdw>
          </a:effectLst>
        </p:spPr>
        <p:txBody>
          <a:bodyPr anchor="ctr"/>
          <a:lstStyle/>
          <a:p>
            <a:pPr algn="ctr">
              <a:spcBef>
                <a:spcPct val="20000"/>
              </a:spcBef>
              <a:buClr>
                <a:schemeClr val="tx2"/>
              </a:buClr>
              <a:buSzPct val="80000"/>
              <a:buFont typeface="Wingdings" panose="05000000000000000000" pitchFamily="2" charset="2"/>
              <a:buNone/>
            </a:pPr>
            <a:r>
              <a:rPr lang="zh-CN" altLang="en-US" b="1" dirty="0">
                <a:latin typeface="黑体" panose="02010609060101010101" pitchFamily="49" charset="-122"/>
              </a:rPr>
              <a:t> </a:t>
            </a:r>
            <a:r>
              <a:rPr lang="zh-CN" altLang="en-US" b="1" dirty="0">
                <a:latin typeface="微软雅黑" panose="020B0503020204020204" pitchFamily="34" charset="-122"/>
                <a:ea typeface="微软雅黑" panose="020B0503020204020204" pitchFamily="34" charset="-122"/>
              </a:rPr>
              <a:t>在</a:t>
            </a:r>
            <a:r>
              <a:rPr lang="en-US" altLang="zh-CN" b="1" dirty="0">
                <a:latin typeface="微软雅黑" panose="020B0503020204020204" pitchFamily="34" charset="-122"/>
                <a:ea typeface="微软雅黑" panose="020B0503020204020204" pitchFamily="34" charset="-122"/>
              </a:rPr>
              <a:t>getter/setter</a:t>
            </a:r>
            <a:r>
              <a:rPr lang="zh-CN" altLang="en-US" b="1" dirty="0">
                <a:latin typeface="微软雅黑" panose="020B0503020204020204" pitchFamily="34" charset="-122"/>
                <a:ea typeface="微软雅黑" panose="020B0503020204020204" pitchFamily="34" charset="-122"/>
              </a:rPr>
              <a:t>方法中加入属性控制语句 </a:t>
            </a:r>
          </a:p>
        </p:txBody>
      </p:sp>
      <p:sp>
        <p:nvSpPr>
          <p:cNvPr id="16" name="AutoShape 21">
            <a:extLst>
              <a:ext uri="{FF2B5EF4-FFF2-40B4-BE49-F238E27FC236}">
                <a16:creationId xmlns:a16="http://schemas.microsoft.com/office/drawing/2014/main" id="{34A33833-29D7-4EBB-AC82-F7A8392E3A3F}"/>
              </a:ext>
            </a:extLst>
          </p:cNvPr>
          <p:cNvSpPr>
            <a:spLocks noChangeArrowheads="1"/>
          </p:cNvSpPr>
          <p:nvPr/>
        </p:nvSpPr>
        <p:spPr bwMode="auto">
          <a:xfrm>
            <a:off x="5369148" y="2203226"/>
            <a:ext cx="1514475" cy="408623"/>
          </a:xfrm>
          <a:prstGeom prst="wedgeRoundRectCallout">
            <a:avLst>
              <a:gd name="adj1" fmla="val -65392"/>
              <a:gd name="adj2" fmla="val 64514"/>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sz="1800" b="1" dirty="0">
                <a:latin typeface="仿宋" panose="02010609060101010101" pitchFamily="49" charset="-122"/>
                <a:ea typeface="仿宋" panose="02010609060101010101" pitchFamily="49" charset="-122"/>
              </a:rPr>
              <a:t>设为</a:t>
            </a:r>
            <a:r>
              <a:rPr lang="en-US" altLang="zh-CN" sz="1800" b="1" dirty="0">
                <a:latin typeface="仿宋" panose="02010609060101010101" pitchFamily="49" charset="-122"/>
                <a:ea typeface="仿宋" panose="02010609060101010101" pitchFamily="49" charset="-122"/>
              </a:rPr>
              <a:t>private</a:t>
            </a:r>
          </a:p>
        </p:txBody>
      </p:sp>
      <p:sp>
        <p:nvSpPr>
          <p:cNvPr id="17" name="AutoShape 21">
            <a:extLst>
              <a:ext uri="{FF2B5EF4-FFF2-40B4-BE49-F238E27FC236}">
                <a16:creationId xmlns:a16="http://schemas.microsoft.com/office/drawing/2014/main" id="{9C1397BA-2C2C-4DFC-832F-4EFE452D2B4A}"/>
              </a:ext>
            </a:extLst>
          </p:cNvPr>
          <p:cNvSpPr>
            <a:spLocks noChangeArrowheads="1"/>
          </p:cNvSpPr>
          <p:nvPr/>
        </p:nvSpPr>
        <p:spPr bwMode="auto">
          <a:xfrm>
            <a:off x="5369147" y="3571428"/>
            <a:ext cx="1873845" cy="408623"/>
          </a:xfrm>
          <a:prstGeom prst="wedgeRoundRectCallout">
            <a:avLst>
              <a:gd name="adj1" fmla="val -62429"/>
              <a:gd name="adj2" fmla="val 62054"/>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800" b="1" dirty="0">
                <a:latin typeface="仿宋" panose="02010609060101010101" pitchFamily="49" charset="-122"/>
                <a:ea typeface="仿宋" panose="02010609060101010101" pitchFamily="49" charset="-122"/>
              </a:rPr>
              <a:t>用于属性的读写 </a:t>
            </a:r>
          </a:p>
        </p:txBody>
      </p:sp>
      <p:sp>
        <p:nvSpPr>
          <p:cNvPr id="18" name="AutoShape 21">
            <a:extLst>
              <a:ext uri="{FF2B5EF4-FFF2-40B4-BE49-F238E27FC236}">
                <a16:creationId xmlns:a16="http://schemas.microsoft.com/office/drawing/2014/main" id="{C063318F-57BB-415D-9844-71BCDAA40095}"/>
              </a:ext>
            </a:extLst>
          </p:cNvPr>
          <p:cNvSpPr>
            <a:spLocks noChangeArrowheads="1"/>
          </p:cNvSpPr>
          <p:nvPr/>
        </p:nvSpPr>
        <p:spPr bwMode="auto">
          <a:xfrm>
            <a:off x="5393935" y="4795564"/>
            <a:ext cx="1800819" cy="715089"/>
          </a:xfrm>
          <a:prstGeom prst="wedgeRoundRectCallout">
            <a:avLst>
              <a:gd name="adj1" fmla="val -66708"/>
              <a:gd name="adj2" fmla="val 4836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800" b="1" dirty="0">
                <a:latin typeface="仿宋" panose="02010609060101010101" pitchFamily="49" charset="-122"/>
                <a:ea typeface="仿宋" panose="02010609060101010101" pitchFamily="49" charset="-122"/>
              </a:rPr>
              <a:t>对属性值的合法性进行判断 </a:t>
            </a:r>
          </a:p>
        </p:txBody>
      </p:sp>
      <p:sp>
        <p:nvSpPr>
          <p:cNvPr id="19" name="AutoShape 18">
            <a:extLst>
              <a:ext uri="{FF2B5EF4-FFF2-40B4-BE49-F238E27FC236}">
                <a16:creationId xmlns:a16="http://schemas.microsoft.com/office/drawing/2014/main" id="{B2D0F422-6AF9-45D5-8F69-1A16A15CEBED}"/>
              </a:ext>
            </a:extLst>
          </p:cNvPr>
          <p:cNvSpPr>
            <a:spLocks noChangeArrowheads="1"/>
          </p:cNvSpPr>
          <p:nvPr/>
        </p:nvSpPr>
        <p:spPr bwMode="auto">
          <a:xfrm rot="5400000">
            <a:off x="3391123" y="3119214"/>
            <a:ext cx="354013" cy="433387"/>
          </a:xfrm>
          <a:prstGeom prst="rightArrow">
            <a:avLst>
              <a:gd name="adj1" fmla="val 49861"/>
              <a:gd name="adj2" fmla="val 25023"/>
            </a:avLst>
          </a:prstGeom>
          <a:gradFill rotWithShape="1">
            <a:gsLst>
              <a:gs pos="0">
                <a:srgbClr val="B563CF"/>
              </a:gs>
              <a:gs pos="100000">
                <a:srgbClr val="FFFFFF"/>
              </a:gs>
            </a:gsLst>
            <a:lin ang="5400000" scaled="1"/>
          </a:gradFill>
          <a:ln w="6350">
            <a:solidFill>
              <a:srgbClr val="800080"/>
            </a:solidFill>
            <a:miter lim="800000"/>
            <a:headEnd/>
            <a:tailEnd/>
          </a:ln>
        </p:spPr>
        <p:txBody>
          <a:bodyPr rot="10800000" vert="eaVert" lIns="0" tIns="0" rIns="0" bIns="0" anchor="ctr">
            <a:spAutoFit/>
          </a:bodyPr>
          <a:lstStyle/>
          <a:p>
            <a:pPr fontAlgn="ctr"/>
            <a:endParaRPr lang="zh-CN" altLang="en-US">
              <a:ea typeface="宋体" panose="02010600030101010101" pitchFamily="2" charset="-122"/>
            </a:endParaRPr>
          </a:p>
        </p:txBody>
      </p:sp>
      <p:sp>
        <p:nvSpPr>
          <p:cNvPr id="20" name="AutoShape 18">
            <a:extLst>
              <a:ext uri="{FF2B5EF4-FFF2-40B4-BE49-F238E27FC236}">
                <a16:creationId xmlns:a16="http://schemas.microsoft.com/office/drawing/2014/main" id="{D64FC3A0-F654-45AC-933D-9DD614AD906A}"/>
              </a:ext>
            </a:extLst>
          </p:cNvPr>
          <p:cNvSpPr>
            <a:spLocks noChangeArrowheads="1"/>
          </p:cNvSpPr>
          <p:nvPr/>
        </p:nvSpPr>
        <p:spPr bwMode="auto">
          <a:xfrm rot="5400000">
            <a:off x="3391123" y="4525739"/>
            <a:ext cx="354013" cy="433387"/>
          </a:xfrm>
          <a:prstGeom prst="rightArrow">
            <a:avLst>
              <a:gd name="adj1" fmla="val 49861"/>
              <a:gd name="adj2" fmla="val 25023"/>
            </a:avLst>
          </a:prstGeom>
          <a:gradFill rotWithShape="1">
            <a:gsLst>
              <a:gs pos="0">
                <a:srgbClr val="B563CF"/>
              </a:gs>
              <a:gs pos="100000">
                <a:srgbClr val="FFFFFF"/>
              </a:gs>
            </a:gsLst>
            <a:lin ang="5400000" scaled="1"/>
          </a:gradFill>
          <a:ln w="6350">
            <a:solidFill>
              <a:srgbClr val="800080"/>
            </a:solidFill>
            <a:miter lim="800000"/>
            <a:headEnd/>
            <a:tailEnd/>
          </a:ln>
        </p:spPr>
        <p:txBody>
          <a:bodyPr rot="10800000" vert="eaVert" lIns="0" tIns="0" rIns="0" bIns="0" anchor="ctr">
            <a:spAutoFit/>
          </a:bodyPr>
          <a:lstStyle/>
          <a:p>
            <a:pPr fontAlgn="ctr"/>
            <a:endParaRPr lang="zh-CN" altLang="en-US">
              <a:ea typeface="宋体" panose="02010600030101010101" pitchFamily="2" charset="-122"/>
            </a:endParaRPr>
          </a:p>
        </p:txBody>
      </p:sp>
    </p:spTree>
    <p:extLst>
      <p:ext uri="{BB962C8B-B14F-4D97-AF65-F5344CB8AC3E}">
        <p14:creationId xmlns:p14="http://schemas.microsoft.com/office/powerpoint/2010/main" val="413928151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6.1</a:t>
            </a:r>
            <a:r>
              <a:rPr lang="zh-CN" altLang="en-US" sz="3600" b="1" dirty="0">
                <a:solidFill>
                  <a:srgbClr val="00417C"/>
                </a:solidFill>
                <a:latin typeface="微软雅黑" pitchFamily="34" charset="-122"/>
                <a:ea typeface="微软雅黑" pitchFamily="34" charset="-122"/>
              </a:rPr>
              <a:t> 认识封装</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三、封装的实现</a:t>
            </a:r>
          </a:p>
        </p:txBody>
      </p:sp>
      <p:sp>
        <p:nvSpPr>
          <p:cNvPr id="12" name="Rectangle 3">
            <a:extLst>
              <a:ext uri="{FF2B5EF4-FFF2-40B4-BE49-F238E27FC236}">
                <a16:creationId xmlns:a16="http://schemas.microsoft.com/office/drawing/2014/main" id="{BD50CED8-980C-41EB-B292-1C2925601D0B}"/>
              </a:ext>
            </a:extLst>
          </p:cNvPr>
          <p:cNvSpPr txBox="1">
            <a:spLocks noChangeArrowheads="1"/>
          </p:cNvSpPr>
          <p:nvPr/>
        </p:nvSpPr>
        <p:spPr bwMode="auto">
          <a:xfrm>
            <a:off x="384175" y="1124744"/>
            <a:ext cx="8229600"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r>
              <a:rPr lang="zh-CN" altLang="en-US" dirty="0"/>
              <a:t> </a:t>
            </a:r>
          </a:p>
        </p:txBody>
      </p:sp>
      <p:sp>
        <p:nvSpPr>
          <p:cNvPr id="45" name="Rectangle 50">
            <a:extLst>
              <a:ext uri="{FF2B5EF4-FFF2-40B4-BE49-F238E27FC236}">
                <a16:creationId xmlns:a16="http://schemas.microsoft.com/office/drawing/2014/main" id="{6421FA32-C2F3-41DF-ADCB-F3B5A40C6DEE}"/>
              </a:ext>
            </a:extLst>
          </p:cNvPr>
          <p:cNvSpPr>
            <a:spLocks noChangeArrowheads="1"/>
          </p:cNvSpPr>
          <p:nvPr/>
        </p:nvSpPr>
        <p:spPr bwMode="auto">
          <a:xfrm>
            <a:off x="2683265" y="3980052"/>
            <a:ext cx="2592000" cy="360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0" name="AutoShape 12">
            <a:extLst>
              <a:ext uri="{FF2B5EF4-FFF2-40B4-BE49-F238E27FC236}">
                <a16:creationId xmlns:a16="http://schemas.microsoft.com/office/drawing/2014/main" id="{47311FE3-B123-4BED-A6FE-6B48A470D7E0}"/>
              </a:ext>
            </a:extLst>
          </p:cNvPr>
          <p:cNvSpPr>
            <a:spLocks noChangeArrowheads="1"/>
          </p:cNvSpPr>
          <p:nvPr/>
        </p:nvSpPr>
        <p:spPr bwMode="auto">
          <a:xfrm>
            <a:off x="827088" y="1988963"/>
            <a:ext cx="8135366" cy="4392000"/>
          </a:xfrm>
          <a:prstGeom prst="roundRect">
            <a:avLst>
              <a:gd name="adj" fmla="val 3046"/>
            </a:avLst>
          </a:prstGeom>
          <a:gradFill rotWithShape="1">
            <a:gsLst>
              <a:gs pos="0">
                <a:srgbClr val="CCFFFF"/>
              </a:gs>
              <a:gs pos="100000">
                <a:srgbClr val="FFFFFF"/>
              </a:gs>
            </a:gsLst>
            <a:lin ang="5400000" scaled="1"/>
          </a:gradFill>
          <a:ln w="9525">
            <a:solidFill>
              <a:srgbClr val="008080"/>
            </a:solidFill>
            <a:round/>
            <a:headEnd/>
            <a:tailEnd/>
          </a:ln>
        </p:spPr>
        <p:txBody>
          <a:bodyPr anchor="ctr"/>
          <a:lstStyle/>
          <a:p>
            <a:r>
              <a:rPr lang="fr-FR" altLang="zh-CN" sz="1600" dirty="0">
                <a:solidFill>
                  <a:srgbClr val="080577"/>
                </a:solidFill>
                <a:latin typeface="Source Code Pro"/>
              </a:rPr>
              <a:t>class Dog {</a:t>
            </a:r>
          </a:p>
          <a:p>
            <a:r>
              <a:rPr lang="fr-FR" altLang="zh-CN" sz="1600" dirty="0">
                <a:solidFill>
                  <a:srgbClr val="080577"/>
                </a:solidFill>
                <a:latin typeface="Source Code Pro"/>
              </a:rPr>
              <a:t>    </a:t>
            </a:r>
            <a:r>
              <a:rPr lang="fr-FR" altLang="zh-CN" sz="1600" b="1" dirty="0">
                <a:solidFill>
                  <a:srgbClr val="0000FF"/>
                </a:solidFill>
                <a:latin typeface="Source Code Pro"/>
              </a:rPr>
              <a:t>private</a:t>
            </a:r>
            <a:r>
              <a:rPr lang="fr-FR" altLang="zh-CN" sz="1600" dirty="0">
                <a:solidFill>
                  <a:srgbClr val="080577"/>
                </a:solidFill>
                <a:latin typeface="Source Code Pro"/>
              </a:rPr>
              <a:t> String name = </a:t>
            </a:r>
            <a:r>
              <a:rPr lang="en-US" altLang="zh-CN" sz="1600" dirty="0">
                <a:solidFill>
                  <a:srgbClr val="080577"/>
                </a:solidFill>
                <a:latin typeface="Source Code Pro"/>
              </a:rPr>
              <a:t>"</a:t>
            </a:r>
            <a:r>
              <a:rPr lang="zh-CN" altLang="en-US" sz="1600" dirty="0">
                <a:solidFill>
                  <a:srgbClr val="080577"/>
                </a:solidFill>
                <a:latin typeface="Source Code Pro"/>
              </a:rPr>
              <a:t>旺财</a:t>
            </a:r>
            <a:r>
              <a:rPr lang="en-US" altLang="zh-CN" sz="1600" dirty="0">
                <a:solidFill>
                  <a:srgbClr val="080577"/>
                </a:solidFill>
                <a:latin typeface="Source Code Pro"/>
              </a:rPr>
              <a:t>"</a:t>
            </a:r>
            <a:r>
              <a:rPr lang="fr-FR" altLang="zh-CN" sz="1600" dirty="0">
                <a:solidFill>
                  <a:srgbClr val="080577"/>
                </a:solidFill>
                <a:latin typeface="Source Code Pro"/>
              </a:rPr>
              <a:t>; // </a:t>
            </a:r>
            <a:r>
              <a:rPr lang="zh-CN" altLang="en-US" sz="1600" dirty="0">
                <a:solidFill>
                  <a:srgbClr val="080577"/>
                </a:solidFill>
                <a:latin typeface="Source Code Pro"/>
              </a:rPr>
              <a:t>昵称</a:t>
            </a:r>
            <a:endParaRPr lang="zh-CN" altLang="fr-FR" sz="1600" dirty="0">
              <a:solidFill>
                <a:srgbClr val="080577"/>
              </a:solidFill>
              <a:latin typeface="Source Code Pro"/>
            </a:endParaRPr>
          </a:p>
          <a:p>
            <a:r>
              <a:rPr lang="zh-CN" altLang="fr-FR" sz="1600" dirty="0">
                <a:solidFill>
                  <a:srgbClr val="080577"/>
                </a:solidFill>
                <a:latin typeface="Source Code Pro"/>
              </a:rPr>
              <a:t>    </a:t>
            </a:r>
            <a:r>
              <a:rPr lang="fr-FR" altLang="zh-CN" sz="1600" b="1" dirty="0">
                <a:solidFill>
                  <a:srgbClr val="0000FF"/>
                </a:solidFill>
                <a:latin typeface="Source Code Pro"/>
              </a:rPr>
              <a:t>private</a:t>
            </a:r>
            <a:r>
              <a:rPr lang="fr-FR" altLang="zh-CN" sz="1600" dirty="0">
                <a:solidFill>
                  <a:srgbClr val="080577"/>
                </a:solidFill>
                <a:latin typeface="Source Code Pro"/>
              </a:rPr>
              <a:t> int health = 100; // </a:t>
            </a:r>
            <a:r>
              <a:rPr lang="zh-CN" altLang="en-US" sz="1600" dirty="0">
                <a:solidFill>
                  <a:srgbClr val="080577"/>
                </a:solidFill>
                <a:latin typeface="Source Code Pro"/>
              </a:rPr>
              <a:t>健康值</a:t>
            </a:r>
            <a:endParaRPr lang="zh-CN" altLang="fr-FR" sz="1600" dirty="0">
              <a:solidFill>
                <a:srgbClr val="080577"/>
              </a:solidFill>
              <a:latin typeface="Source Code Pro"/>
            </a:endParaRPr>
          </a:p>
          <a:p>
            <a:r>
              <a:rPr lang="zh-CN" altLang="fr-FR" sz="1600" dirty="0">
                <a:solidFill>
                  <a:srgbClr val="080577"/>
                </a:solidFill>
                <a:latin typeface="Source Code Pro"/>
              </a:rPr>
              <a:t>    </a:t>
            </a:r>
            <a:r>
              <a:rPr lang="fr-FR" altLang="zh-CN" sz="1600" b="1" dirty="0">
                <a:solidFill>
                  <a:srgbClr val="0000FF"/>
                </a:solidFill>
                <a:latin typeface="Source Code Pro"/>
              </a:rPr>
              <a:t>private</a:t>
            </a:r>
            <a:r>
              <a:rPr lang="fr-FR" altLang="zh-CN" sz="1600" dirty="0">
                <a:solidFill>
                  <a:srgbClr val="080577"/>
                </a:solidFill>
                <a:latin typeface="Source Code Pro"/>
              </a:rPr>
              <a:t> int love = 0;   // </a:t>
            </a:r>
            <a:r>
              <a:rPr lang="zh-CN" altLang="en-US" sz="1600" dirty="0">
                <a:solidFill>
                  <a:srgbClr val="080577"/>
                </a:solidFill>
                <a:latin typeface="Source Code Pro"/>
              </a:rPr>
              <a:t>亲密度</a:t>
            </a:r>
            <a:endParaRPr lang="zh-CN" altLang="fr-FR" sz="1600" dirty="0">
              <a:solidFill>
                <a:srgbClr val="080577"/>
              </a:solidFill>
              <a:latin typeface="Source Code Pro"/>
            </a:endParaRPr>
          </a:p>
          <a:p>
            <a:r>
              <a:rPr lang="zh-CN" altLang="fr-FR" sz="1600" dirty="0">
                <a:solidFill>
                  <a:srgbClr val="080577"/>
                </a:solidFill>
                <a:latin typeface="Source Code Pro"/>
              </a:rPr>
              <a:t>    </a:t>
            </a:r>
            <a:r>
              <a:rPr lang="fr-FR" altLang="zh-CN" sz="1600" b="1" dirty="0">
                <a:solidFill>
                  <a:srgbClr val="0000FF"/>
                </a:solidFill>
                <a:latin typeface="Source Code Pro"/>
              </a:rPr>
              <a:t>private</a:t>
            </a:r>
            <a:r>
              <a:rPr lang="fr-FR" altLang="zh-CN" sz="1600" dirty="0">
                <a:solidFill>
                  <a:srgbClr val="080577"/>
                </a:solidFill>
                <a:latin typeface="Source Code Pro"/>
              </a:rPr>
              <a:t> String strain = </a:t>
            </a:r>
            <a:r>
              <a:rPr lang="en-US" altLang="zh-CN" sz="1600" dirty="0">
                <a:solidFill>
                  <a:srgbClr val="080577"/>
                </a:solidFill>
                <a:latin typeface="Source Code Pro"/>
              </a:rPr>
              <a:t>"</a:t>
            </a:r>
            <a:r>
              <a:rPr lang="zh-CN" altLang="en-US" sz="1600" dirty="0">
                <a:solidFill>
                  <a:srgbClr val="080577"/>
                </a:solidFill>
                <a:latin typeface="Source Code Pro"/>
              </a:rPr>
              <a:t>拉布拉多犬</a:t>
            </a:r>
            <a:r>
              <a:rPr lang="en-US" altLang="zh-CN" sz="1600" dirty="0">
                <a:solidFill>
                  <a:srgbClr val="080577"/>
                </a:solidFill>
                <a:latin typeface="Source Code Pro"/>
              </a:rPr>
              <a:t>"</a:t>
            </a:r>
            <a:r>
              <a:rPr lang="fr-FR" altLang="zh-CN" sz="1600" dirty="0">
                <a:solidFill>
                  <a:srgbClr val="080577"/>
                </a:solidFill>
                <a:latin typeface="Source Code Pro"/>
              </a:rPr>
              <a:t>; // </a:t>
            </a:r>
            <a:r>
              <a:rPr lang="zh-CN" altLang="en-US" sz="1600" dirty="0">
                <a:solidFill>
                  <a:srgbClr val="080577"/>
                </a:solidFill>
                <a:latin typeface="Source Code Pro"/>
              </a:rPr>
              <a:t>品种</a:t>
            </a:r>
          </a:p>
          <a:p>
            <a:r>
              <a:rPr lang="en-US" altLang="zh-CN" sz="1600" dirty="0">
                <a:solidFill>
                  <a:srgbClr val="080577"/>
                </a:solidFill>
                <a:latin typeface="Source Code Pro"/>
              </a:rPr>
              <a:t>    </a:t>
            </a:r>
            <a:r>
              <a:rPr lang="en-US" altLang="zh-CN" sz="1600" b="1" dirty="0">
                <a:solidFill>
                  <a:srgbClr val="0000FF"/>
                </a:solidFill>
                <a:latin typeface="Source Code Pro"/>
              </a:rPr>
              <a:t>public</a:t>
            </a:r>
            <a:r>
              <a:rPr lang="en-US" altLang="zh-CN" sz="1600" dirty="0">
                <a:solidFill>
                  <a:srgbClr val="080577"/>
                </a:solidFill>
                <a:latin typeface="Source Code Pro"/>
              </a:rPr>
              <a:t> int </a:t>
            </a:r>
            <a:r>
              <a:rPr lang="en-US" altLang="zh-CN" sz="1600" dirty="0" err="1">
                <a:solidFill>
                  <a:srgbClr val="080577"/>
                </a:solidFill>
                <a:latin typeface="Source Code Pro"/>
              </a:rPr>
              <a:t>getHealth</a:t>
            </a:r>
            <a:r>
              <a:rPr lang="en-US" altLang="zh-CN" sz="1600" dirty="0">
                <a:solidFill>
                  <a:srgbClr val="080577"/>
                </a:solidFill>
                <a:latin typeface="Source Code Pro"/>
              </a:rPr>
              <a:t>() {</a:t>
            </a:r>
          </a:p>
          <a:p>
            <a:r>
              <a:rPr lang="en-US" altLang="zh-CN" sz="1600" dirty="0">
                <a:solidFill>
                  <a:srgbClr val="080577"/>
                </a:solidFill>
                <a:latin typeface="Source Code Pro"/>
              </a:rPr>
              <a:t>        return health;</a:t>
            </a:r>
          </a:p>
          <a:p>
            <a:r>
              <a:rPr lang="en-US" altLang="zh-CN" sz="1600" dirty="0">
                <a:solidFill>
                  <a:srgbClr val="080577"/>
                </a:solidFill>
                <a:latin typeface="Source Code Pro"/>
              </a:rPr>
              <a:t>    }</a:t>
            </a:r>
          </a:p>
          <a:p>
            <a:r>
              <a:rPr lang="en-US" altLang="zh-CN" sz="1600" dirty="0">
                <a:solidFill>
                  <a:srgbClr val="080577"/>
                </a:solidFill>
                <a:latin typeface="Source Code Pro"/>
              </a:rPr>
              <a:t>    </a:t>
            </a:r>
            <a:r>
              <a:rPr lang="en-US" altLang="zh-CN" sz="1600" b="1" dirty="0">
                <a:solidFill>
                  <a:srgbClr val="0000FF"/>
                </a:solidFill>
                <a:latin typeface="Source Code Pro"/>
              </a:rPr>
              <a:t>public</a:t>
            </a:r>
            <a:r>
              <a:rPr lang="en-US" altLang="zh-CN" sz="1600" dirty="0">
                <a:solidFill>
                  <a:srgbClr val="080577"/>
                </a:solidFill>
                <a:latin typeface="Source Code Pro"/>
              </a:rPr>
              <a:t> void </a:t>
            </a:r>
            <a:r>
              <a:rPr lang="en-US" altLang="zh-CN" sz="1600" dirty="0" err="1">
                <a:solidFill>
                  <a:srgbClr val="080577"/>
                </a:solidFill>
                <a:latin typeface="Source Code Pro"/>
              </a:rPr>
              <a:t>setHealth</a:t>
            </a:r>
            <a:r>
              <a:rPr lang="en-US" altLang="zh-CN" sz="1600" dirty="0">
                <a:solidFill>
                  <a:srgbClr val="080577"/>
                </a:solidFill>
                <a:latin typeface="Source Code Pro"/>
              </a:rPr>
              <a:t> (int health) {</a:t>
            </a:r>
          </a:p>
          <a:p>
            <a:r>
              <a:rPr lang="en-US" altLang="zh-CN" sz="1600" dirty="0">
                <a:solidFill>
                  <a:srgbClr val="080577"/>
                </a:solidFill>
                <a:latin typeface="Source Code Pro"/>
              </a:rPr>
              <a:t>        if (health &gt; 100 || health &lt; 0) {</a:t>
            </a:r>
          </a:p>
          <a:p>
            <a:r>
              <a:rPr lang="en-US" altLang="zh-CN" sz="1600" dirty="0">
                <a:solidFill>
                  <a:srgbClr val="080577"/>
                </a:solidFill>
                <a:latin typeface="Source Code Pro"/>
              </a:rPr>
              <a:t>            </a:t>
            </a:r>
            <a:r>
              <a:rPr lang="en-US" altLang="zh-CN" sz="1600" dirty="0" err="1">
                <a:solidFill>
                  <a:srgbClr val="080577"/>
                </a:solidFill>
                <a:latin typeface="Source Code Pro"/>
              </a:rPr>
              <a:t>this.health</a:t>
            </a:r>
            <a:r>
              <a:rPr lang="en-US" altLang="zh-CN" sz="1600" dirty="0">
                <a:solidFill>
                  <a:srgbClr val="080577"/>
                </a:solidFill>
                <a:latin typeface="Source Code Pro"/>
              </a:rPr>
              <a:t> = 40;</a:t>
            </a:r>
          </a:p>
          <a:p>
            <a:r>
              <a:rPr lang="en-US" altLang="zh-CN" sz="1600" dirty="0">
                <a:solidFill>
                  <a:srgbClr val="080577"/>
                </a:solidFill>
                <a:latin typeface="Source Code Pro"/>
              </a:rPr>
              <a:t>            </a:t>
            </a:r>
            <a:r>
              <a:rPr lang="en-US" altLang="zh-CN" sz="1600" dirty="0" err="1">
                <a:solidFill>
                  <a:srgbClr val="080577"/>
                </a:solidFill>
                <a:latin typeface="Source Code Pro"/>
              </a:rPr>
              <a:t>System.out.println</a:t>
            </a:r>
            <a:r>
              <a:rPr lang="en-US" altLang="zh-CN" sz="1600" dirty="0">
                <a:solidFill>
                  <a:srgbClr val="080577"/>
                </a:solidFill>
                <a:latin typeface="Source Code Pro"/>
              </a:rPr>
              <a:t>("</a:t>
            </a:r>
            <a:r>
              <a:rPr lang="zh-CN" altLang="en-US" sz="1600" dirty="0">
                <a:solidFill>
                  <a:srgbClr val="080577"/>
                </a:solidFill>
                <a:latin typeface="Source Code Pro"/>
              </a:rPr>
              <a:t>健康值应该在</a:t>
            </a:r>
            <a:r>
              <a:rPr lang="en-US" altLang="zh-CN" sz="1600" dirty="0">
                <a:solidFill>
                  <a:srgbClr val="080577"/>
                </a:solidFill>
                <a:latin typeface="Source Code Pro"/>
              </a:rPr>
              <a:t>0</a:t>
            </a:r>
            <a:r>
              <a:rPr lang="zh-CN" altLang="en-US" sz="1600" dirty="0">
                <a:solidFill>
                  <a:srgbClr val="080577"/>
                </a:solidFill>
                <a:latin typeface="Source Code Pro"/>
              </a:rPr>
              <a:t>和</a:t>
            </a:r>
            <a:r>
              <a:rPr lang="en-US" altLang="zh-CN" sz="1600" dirty="0">
                <a:solidFill>
                  <a:srgbClr val="080577"/>
                </a:solidFill>
                <a:latin typeface="Source Code Pro"/>
              </a:rPr>
              <a:t>100</a:t>
            </a:r>
            <a:r>
              <a:rPr lang="zh-CN" altLang="en-US" sz="1600" dirty="0">
                <a:solidFill>
                  <a:srgbClr val="080577"/>
                </a:solidFill>
                <a:latin typeface="Source Code Pro"/>
              </a:rPr>
              <a:t>之间，默认值是</a:t>
            </a:r>
            <a:r>
              <a:rPr lang="en-US" altLang="zh-CN" sz="1600" dirty="0">
                <a:solidFill>
                  <a:srgbClr val="080577"/>
                </a:solidFill>
                <a:latin typeface="Source Code Pro"/>
              </a:rPr>
              <a:t>40");</a:t>
            </a:r>
          </a:p>
          <a:p>
            <a:r>
              <a:rPr lang="en-US" altLang="zh-CN" sz="1600" dirty="0">
                <a:solidFill>
                  <a:srgbClr val="080577"/>
                </a:solidFill>
                <a:latin typeface="Source Code Pro"/>
              </a:rPr>
              <a:t>        } else</a:t>
            </a:r>
          </a:p>
          <a:p>
            <a:r>
              <a:rPr lang="en-US" altLang="zh-CN" sz="1600" dirty="0">
                <a:solidFill>
                  <a:srgbClr val="080577"/>
                </a:solidFill>
                <a:latin typeface="Source Code Pro"/>
              </a:rPr>
              <a:t>            </a:t>
            </a:r>
            <a:r>
              <a:rPr lang="en-US" altLang="zh-CN" sz="1600" b="1" dirty="0" err="1">
                <a:solidFill>
                  <a:srgbClr val="C00000"/>
                </a:solidFill>
                <a:latin typeface="Source Code Pro"/>
              </a:rPr>
              <a:t>this</a:t>
            </a:r>
            <a:r>
              <a:rPr lang="en-US" altLang="zh-CN" sz="1600" dirty="0" err="1">
                <a:solidFill>
                  <a:srgbClr val="080577"/>
                </a:solidFill>
                <a:latin typeface="Source Code Pro"/>
              </a:rPr>
              <a:t>.health</a:t>
            </a:r>
            <a:r>
              <a:rPr lang="en-US" altLang="zh-CN" sz="1600" dirty="0">
                <a:solidFill>
                  <a:srgbClr val="080577"/>
                </a:solidFill>
                <a:latin typeface="Source Code Pro"/>
              </a:rPr>
              <a:t> = health;</a:t>
            </a:r>
          </a:p>
          <a:p>
            <a:r>
              <a:rPr lang="en-US" altLang="zh-CN" sz="1600" dirty="0">
                <a:solidFill>
                  <a:srgbClr val="080577"/>
                </a:solidFill>
                <a:latin typeface="Source Code Pro"/>
              </a:rPr>
              <a:t>    }</a:t>
            </a:r>
          </a:p>
          <a:p>
            <a:r>
              <a:rPr lang="en-US" altLang="zh-CN" sz="1600" dirty="0">
                <a:solidFill>
                  <a:srgbClr val="080577"/>
                </a:solidFill>
                <a:latin typeface="Source Code Pro"/>
              </a:rPr>
              <a:t>    // </a:t>
            </a:r>
            <a:r>
              <a:rPr lang="zh-CN" altLang="en-US" sz="1600" dirty="0">
                <a:solidFill>
                  <a:srgbClr val="080577"/>
                </a:solidFill>
                <a:latin typeface="Source Code Pro"/>
              </a:rPr>
              <a:t>其它</a:t>
            </a:r>
            <a:r>
              <a:rPr lang="en-US" altLang="zh-CN" sz="1600" dirty="0">
                <a:solidFill>
                  <a:srgbClr val="080577"/>
                </a:solidFill>
                <a:latin typeface="Source Code Pro"/>
              </a:rPr>
              <a:t>getter/setter</a:t>
            </a:r>
            <a:r>
              <a:rPr lang="zh-CN" altLang="en-US" sz="1600" dirty="0">
                <a:solidFill>
                  <a:srgbClr val="080577"/>
                </a:solidFill>
                <a:latin typeface="Source Code Pro"/>
              </a:rPr>
              <a:t>方法</a:t>
            </a:r>
          </a:p>
          <a:p>
            <a:r>
              <a:rPr lang="en-US" altLang="zh-CN" sz="1600" dirty="0">
                <a:solidFill>
                  <a:srgbClr val="080577"/>
                </a:solidFill>
                <a:latin typeface="Source Code Pro"/>
              </a:rPr>
              <a:t>}</a:t>
            </a:r>
          </a:p>
        </p:txBody>
      </p:sp>
      <p:sp>
        <p:nvSpPr>
          <p:cNvPr id="51" name="Rectangle 36">
            <a:extLst>
              <a:ext uri="{FF2B5EF4-FFF2-40B4-BE49-F238E27FC236}">
                <a16:creationId xmlns:a16="http://schemas.microsoft.com/office/drawing/2014/main" id="{26833CD1-53A7-4BE2-9EF8-26E02014074F}"/>
              </a:ext>
            </a:extLst>
          </p:cNvPr>
          <p:cNvSpPr>
            <a:spLocks noChangeArrowheads="1"/>
          </p:cNvSpPr>
          <p:nvPr/>
        </p:nvSpPr>
        <p:spPr bwMode="auto">
          <a:xfrm>
            <a:off x="1331640" y="4077072"/>
            <a:ext cx="7524000" cy="1692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2" name="Rectangle 37">
            <a:extLst>
              <a:ext uri="{FF2B5EF4-FFF2-40B4-BE49-F238E27FC236}">
                <a16:creationId xmlns:a16="http://schemas.microsoft.com/office/drawing/2014/main" id="{6244F956-17F0-4D10-92E2-4124B4796488}"/>
              </a:ext>
            </a:extLst>
          </p:cNvPr>
          <p:cNvSpPr>
            <a:spLocks noChangeArrowheads="1"/>
          </p:cNvSpPr>
          <p:nvPr/>
        </p:nvSpPr>
        <p:spPr bwMode="auto">
          <a:xfrm>
            <a:off x="1331640" y="2374448"/>
            <a:ext cx="1008000" cy="936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3" name="AutoShape 21">
            <a:extLst>
              <a:ext uri="{FF2B5EF4-FFF2-40B4-BE49-F238E27FC236}">
                <a16:creationId xmlns:a16="http://schemas.microsoft.com/office/drawing/2014/main" id="{2C4DC737-34B2-484A-8186-AE4E4BB02E8E}"/>
              </a:ext>
            </a:extLst>
          </p:cNvPr>
          <p:cNvSpPr>
            <a:spLocks noChangeArrowheads="1"/>
          </p:cNvSpPr>
          <p:nvPr/>
        </p:nvSpPr>
        <p:spPr bwMode="auto">
          <a:xfrm>
            <a:off x="467718" y="4725144"/>
            <a:ext cx="1223962" cy="715089"/>
          </a:xfrm>
          <a:prstGeom prst="wedgeRoundRectCallout">
            <a:avLst>
              <a:gd name="adj1" fmla="val 93829"/>
              <a:gd name="adj2" fmla="val 43774"/>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en-US" altLang="zh-CN" sz="1800" b="1" dirty="0">
                <a:solidFill>
                  <a:srgbClr val="C00000"/>
                </a:solidFill>
                <a:latin typeface="仿宋" panose="02010609060101010101" pitchFamily="49" charset="-122"/>
                <a:ea typeface="仿宋" panose="02010609060101010101" pitchFamily="49" charset="-122"/>
              </a:rPr>
              <a:t>this</a:t>
            </a:r>
            <a:r>
              <a:rPr lang="zh-CN" altLang="en-US" sz="1800" b="1" dirty="0">
                <a:latin typeface="仿宋" panose="02010609060101010101" pitchFamily="49" charset="-122"/>
                <a:ea typeface="仿宋" panose="02010609060101010101" pitchFamily="49" charset="-122"/>
              </a:rPr>
              <a:t>代表当前对象 </a:t>
            </a:r>
          </a:p>
        </p:txBody>
      </p:sp>
      <p:sp>
        <p:nvSpPr>
          <p:cNvPr id="54" name="Line 26">
            <a:extLst>
              <a:ext uri="{FF2B5EF4-FFF2-40B4-BE49-F238E27FC236}">
                <a16:creationId xmlns:a16="http://schemas.microsoft.com/office/drawing/2014/main" id="{683CD314-717B-4A80-9E05-311808D98A50}"/>
              </a:ext>
            </a:extLst>
          </p:cNvPr>
          <p:cNvSpPr>
            <a:spLocks noChangeShapeType="1"/>
          </p:cNvSpPr>
          <p:nvPr/>
        </p:nvSpPr>
        <p:spPr bwMode="auto">
          <a:xfrm flipH="1" flipV="1">
            <a:off x="3179621" y="2852936"/>
            <a:ext cx="96235" cy="2423291"/>
          </a:xfrm>
          <a:prstGeom prst="line">
            <a:avLst/>
          </a:prstGeom>
          <a:noFill/>
          <a:ln w="38100">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Line 26">
            <a:extLst>
              <a:ext uri="{FF2B5EF4-FFF2-40B4-BE49-F238E27FC236}">
                <a16:creationId xmlns:a16="http://schemas.microsoft.com/office/drawing/2014/main" id="{E9CC9980-94FF-4D8A-A6B6-D48BB882A778}"/>
              </a:ext>
            </a:extLst>
          </p:cNvPr>
          <p:cNvSpPr>
            <a:spLocks noChangeShapeType="1"/>
          </p:cNvSpPr>
          <p:nvPr/>
        </p:nvSpPr>
        <p:spPr bwMode="auto">
          <a:xfrm flipV="1">
            <a:off x="4313805" y="4269981"/>
            <a:ext cx="594008" cy="956585"/>
          </a:xfrm>
          <a:prstGeom prst="line">
            <a:avLst/>
          </a:prstGeom>
          <a:noFill/>
          <a:ln w="38100">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Rectangle 42">
            <a:extLst>
              <a:ext uri="{FF2B5EF4-FFF2-40B4-BE49-F238E27FC236}">
                <a16:creationId xmlns:a16="http://schemas.microsoft.com/office/drawing/2014/main" id="{EDA83581-3686-481D-8C14-4821BBB670C7}"/>
              </a:ext>
            </a:extLst>
          </p:cNvPr>
          <p:cNvSpPr>
            <a:spLocks noChangeArrowheads="1"/>
          </p:cNvSpPr>
          <p:nvPr/>
        </p:nvSpPr>
        <p:spPr bwMode="auto">
          <a:xfrm>
            <a:off x="4102749" y="5264581"/>
            <a:ext cx="792000" cy="288000"/>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7" name="Rectangle 43">
            <a:extLst>
              <a:ext uri="{FF2B5EF4-FFF2-40B4-BE49-F238E27FC236}">
                <a16:creationId xmlns:a16="http://schemas.microsoft.com/office/drawing/2014/main" id="{C6D1D61E-55E0-4C34-A697-78E5301ED5C5}"/>
              </a:ext>
            </a:extLst>
          </p:cNvPr>
          <p:cNvSpPr>
            <a:spLocks noChangeArrowheads="1"/>
          </p:cNvSpPr>
          <p:nvPr/>
        </p:nvSpPr>
        <p:spPr bwMode="auto">
          <a:xfrm>
            <a:off x="2981756" y="5263925"/>
            <a:ext cx="828000" cy="288000"/>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8" name="AutoShape 21">
            <a:extLst>
              <a:ext uri="{FF2B5EF4-FFF2-40B4-BE49-F238E27FC236}">
                <a16:creationId xmlns:a16="http://schemas.microsoft.com/office/drawing/2014/main" id="{8ACED454-63BF-4CFD-BFAA-F749670B8B98}"/>
              </a:ext>
            </a:extLst>
          </p:cNvPr>
          <p:cNvSpPr>
            <a:spLocks noChangeArrowheads="1"/>
          </p:cNvSpPr>
          <p:nvPr/>
        </p:nvSpPr>
        <p:spPr bwMode="auto">
          <a:xfrm>
            <a:off x="4787255" y="3501008"/>
            <a:ext cx="504825" cy="495300"/>
          </a:xfrm>
          <a:prstGeom prst="wedgeRoundRectCallout">
            <a:avLst>
              <a:gd name="adj1" fmla="val -87068"/>
              <a:gd name="adj2" fmla="val 6079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en-US" altLang="zh-CN" sz="2400" b="1">
                <a:latin typeface="黑体" panose="02010609060101010101" pitchFamily="49" charset="-122"/>
              </a:rPr>
              <a:t>2 </a:t>
            </a:r>
          </a:p>
        </p:txBody>
      </p:sp>
      <p:sp>
        <p:nvSpPr>
          <p:cNvPr id="59" name="AutoShape 21">
            <a:extLst>
              <a:ext uri="{FF2B5EF4-FFF2-40B4-BE49-F238E27FC236}">
                <a16:creationId xmlns:a16="http://schemas.microsoft.com/office/drawing/2014/main" id="{2DE5D959-823D-4A79-9882-70E6E0174257}"/>
              </a:ext>
            </a:extLst>
          </p:cNvPr>
          <p:cNvSpPr>
            <a:spLocks noChangeArrowheads="1"/>
          </p:cNvSpPr>
          <p:nvPr/>
        </p:nvSpPr>
        <p:spPr bwMode="auto">
          <a:xfrm>
            <a:off x="4787255" y="3508946"/>
            <a:ext cx="504825" cy="510778"/>
          </a:xfrm>
          <a:prstGeom prst="wedgeRoundRectCallout">
            <a:avLst>
              <a:gd name="adj1" fmla="val -99918"/>
              <a:gd name="adj2" fmla="val -4570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en-US" altLang="zh-CN" sz="2400" b="1" dirty="0">
                <a:latin typeface="仿宋" panose="02010609060101010101" pitchFamily="49" charset="-122"/>
                <a:ea typeface="仿宋" panose="02010609060101010101" pitchFamily="49" charset="-122"/>
              </a:rPr>
              <a:t>2</a:t>
            </a:r>
            <a:r>
              <a:rPr lang="en-US" altLang="zh-CN" sz="2400" b="1" dirty="0">
                <a:latin typeface="黑体" panose="02010609060101010101" pitchFamily="49" charset="-122"/>
              </a:rPr>
              <a:t> </a:t>
            </a:r>
          </a:p>
        </p:txBody>
      </p:sp>
      <p:sp>
        <p:nvSpPr>
          <p:cNvPr id="60" name="AutoShape 21">
            <a:extLst>
              <a:ext uri="{FF2B5EF4-FFF2-40B4-BE49-F238E27FC236}">
                <a16:creationId xmlns:a16="http://schemas.microsoft.com/office/drawing/2014/main" id="{B2F4BFB5-09C8-4D70-9F03-67B5EC4D8EA4}"/>
              </a:ext>
            </a:extLst>
          </p:cNvPr>
          <p:cNvSpPr>
            <a:spLocks noChangeArrowheads="1"/>
          </p:cNvSpPr>
          <p:nvPr/>
        </p:nvSpPr>
        <p:spPr bwMode="auto">
          <a:xfrm>
            <a:off x="6101410" y="4228286"/>
            <a:ext cx="504825" cy="510778"/>
          </a:xfrm>
          <a:prstGeom prst="wedgeRoundRectCallout">
            <a:avLst>
              <a:gd name="adj1" fmla="val -81027"/>
              <a:gd name="adj2" fmla="val 63283"/>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en-US" altLang="zh-CN" sz="2400" b="1" dirty="0">
                <a:latin typeface="仿宋" panose="02010609060101010101" pitchFamily="49" charset="-122"/>
                <a:ea typeface="仿宋" panose="02010609060101010101" pitchFamily="49" charset="-122"/>
              </a:rPr>
              <a:t>3</a:t>
            </a:r>
            <a:r>
              <a:rPr lang="en-US" altLang="zh-CN" sz="2400" b="1" dirty="0">
                <a:latin typeface="黑体" panose="02010609060101010101" pitchFamily="49" charset="-122"/>
              </a:rPr>
              <a:t> </a:t>
            </a:r>
          </a:p>
        </p:txBody>
      </p:sp>
      <p:sp>
        <p:nvSpPr>
          <p:cNvPr id="61" name="Rectangle 49">
            <a:extLst>
              <a:ext uri="{FF2B5EF4-FFF2-40B4-BE49-F238E27FC236}">
                <a16:creationId xmlns:a16="http://schemas.microsoft.com/office/drawing/2014/main" id="{1EFBDCD2-ED89-4640-99BD-AA316DEC079C}"/>
              </a:ext>
            </a:extLst>
          </p:cNvPr>
          <p:cNvSpPr>
            <a:spLocks noChangeArrowheads="1"/>
          </p:cNvSpPr>
          <p:nvPr/>
        </p:nvSpPr>
        <p:spPr bwMode="auto">
          <a:xfrm>
            <a:off x="1331640" y="3333922"/>
            <a:ext cx="3168000" cy="720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nvGrpSpPr>
          <p:cNvPr id="62" name="Group 60">
            <a:extLst>
              <a:ext uri="{FF2B5EF4-FFF2-40B4-BE49-F238E27FC236}">
                <a16:creationId xmlns:a16="http://schemas.microsoft.com/office/drawing/2014/main" id="{D59ED56B-18CA-42D4-BE2B-54A707BB6C27}"/>
              </a:ext>
            </a:extLst>
          </p:cNvPr>
          <p:cNvGrpSpPr>
            <a:grpSpLocks/>
          </p:cNvGrpSpPr>
          <p:nvPr/>
        </p:nvGrpSpPr>
        <p:grpSpPr bwMode="auto">
          <a:xfrm>
            <a:off x="6370638" y="1052736"/>
            <a:ext cx="2592387" cy="3122612"/>
            <a:chOff x="3878" y="1327"/>
            <a:chExt cx="1633" cy="1967"/>
          </a:xfrm>
        </p:grpSpPr>
        <p:sp>
          <p:nvSpPr>
            <p:cNvPr id="63" name="Rectangle 10">
              <a:extLst>
                <a:ext uri="{FF2B5EF4-FFF2-40B4-BE49-F238E27FC236}">
                  <a16:creationId xmlns:a16="http://schemas.microsoft.com/office/drawing/2014/main" id="{07B612C9-EB79-4C13-8DD2-3C373C8729D9}"/>
                </a:ext>
              </a:extLst>
            </p:cNvPr>
            <p:cNvSpPr>
              <a:spLocks noChangeArrowheads="1"/>
            </p:cNvSpPr>
            <p:nvPr/>
          </p:nvSpPr>
          <p:spPr bwMode="auto">
            <a:xfrm>
              <a:off x="3878" y="1599"/>
              <a:ext cx="1633" cy="862"/>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fontAlgn="ct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name:String</a:t>
              </a:r>
              <a:endParaRPr lang="en-US" altLang="zh-CN" b="1" dirty="0">
                <a:latin typeface="Times New Roman" panose="02020603050405020304" pitchFamily="18" charset="0"/>
                <a:cs typeface="Times New Roman" panose="02020603050405020304" pitchFamily="18" charset="0"/>
              </a:endParaRPr>
            </a:p>
            <a:p>
              <a:pPr fontAlgn="ct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health:int</a:t>
              </a:r>
              <a:endParaRPr lang="zh-CN" altLang="en-US" b="1" dirty="0">
                <a:latin typeface="Times New Roman" panose="02020603050405020304" pitchFamily="18" charset="0"/>
                <a:cs typeface="Times New Roman" panose="02020603050405020304" pitchFamily="18" charset="0"/>
              </a:endParaRPr>
            </a:p>
            <a:p>
              <a:pPr fontAlgn="ct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love:int</a:t>
              </a:r>
              <a:endParaRPr lang="zh-CN" altLang="en-US" b="1" dirty="0">
                <a:latin typeface="Times New Roman" panose="02020603050405020304" pitchFamily="18" charset="0"/>
                <a:cs typeface="Times New Roman" panose="02020603050405020304" pitchFamily="18" charset="0"/>
              </a:endParaRPr>
            </a:p>
            <a:p>
              <a:pPr fontAlgn="ct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strain:String</a:t>
              </a:r>
              <a:endParaRPr lang="zh-CN" altLang="en-US" b="1" dirty="0">
                <a:latin typeface="Times New Roman" panose="02020603050405020304" pitchFamily="18" charset="0"/>
                <a:cs typeface="Times New Roman" panose="02020603050405020304" pitchFamily="18" charset="0"/>
              </a:endParaRPr>
            </a:p>
          </p:txBody>
        </p:sp>
        <p:sp>
          <p:nvSpPr>
            <p:cNvPr id="64" name="Rectangle 12">
              <a:extLst>
                <a:ext uri="{FF2B5EF4-FFF2-40B4-BE49-F238E27FC236}">
                  <a16:creationId xmlns:a16="http://schemas.microsoft.com/office/drawing/2014/main" id="{7CE1A17A-688E-4CAB-A627-9C1ACCE822F8}"/>
                </a:ext>
              </a:extLst>
            </p:cNvPr>
            <p:cNvSpPr>
              <a:spLocks noChangeArrowheads="1"/>
            </p:cNvSpPr>
            <p:nvPr/>
          </p:nvSpPr>
          <p:spPr bwMode="auto">
            <a:xfrm>
              <a:off x="3878" y="1327"/>
              <a:ext cx="1633" cy="272"/>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algn="ctr" fontAlgn="ctr"/>
              <a:r>
                <a:rPr lang="en-US" altLang="zh-CN" b="1" dirty="0">
                  <a:latin typeface="Times New Roman" panose="02020603050405020304" pitchFamily="18" charset="0"/>
                  <a:cs typeface="Times New Roman" panose="02020603050405020304" pitchFamily="18" charset="0"/>
                </a:rPr>
                <a:t>Dog</a:t>
              </a:r>
              <a:endParaRPr lang="zh-CN" altLang="en-US" b="1" dirty="0">
                <a:latin typeface="Times New Roman" panose="02020603050405020304" pitchFamily="18" charset="0"/>
                <a:cs typeface="Times New Roman" panose="02020603050405020304" pitchFamily="18" charset="0"/>
              </a:endParaRPr>
            </a:p>
          </p:txBody>
        </p:sp>
        <p:sp>
          <p:nvSpPr>
            <p:cNvPr id="65" name="Rectangle 13">
              <a:extLst>
                <a:ext uri="{FF2B5EF4-FFF2-40B4-BE49-F238E27FC236}">
                  <a16:creationId xmlns:a16="http://schemas.microsoft.com/office/drawing/2014/main" id="{509B939E-2AD6-46CE-913D-328C2A13B2B4}"/>
                </a:ext>
              </a:extLst>
            </p:cNvPr>
            <p:cNvSpPr>
              <a:spLocks noChangeArrowheads="1"/>
            </p:cNvSpPr>
            <p:nvPr/>
          </p:nvSpPr>
          <p:spPr bwMode="auto">
            <a:xfrm>
              <a:off x="3878" y="2461"/>
              <a:ext cx="1633" cy="833"/>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fontAlgn="ctr"/>
              <a:r>
                <a:rPr lang="en-US" altLang="zh-CN" b="1" dirty="0">
                  <a:latin typeface="Times New Roman" panose="02020603050405020304" pitchFamily="18" charset="0"/>
                  <a:cs typeface="Times New Roman" panose="02020603050405020304" pitchFamily="18" charset="0"/>
                </a:rPr>
                <a:t>+ print():void</a:t>
              </a:r>
            </a:p>
            <a:p>
              <a:pPr fontAlgn="ct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setHealth</a:t>
              </a:r>
              <a:r>
                <a:rPr lang="en-US" altLang="zh-CN" b="1" dirty="0">
                  <a:latin typeface="Times New Roman" panose="02020603050405020304" pitchFamily="18" charset="0"/>
                  <a:cs typeface="Times New Roman" panose="02020603050405020304" pitchFamily="18" charset="0"/>
                </a:rPr>
                <a:t>():void</a:t>
              </a:r>
            </a:p>
            <a:p>
              <a:pPr fontAlgn="ct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getHealth</a:t>
              </a:r>
              <a:r>
                <a:rPr lang="en-US" altLang="zh-CN" b="1" dirty="0">
                  <a:latin typeface="Times New Roman" panose="02020603050405020304" pitchFamily="18" charset="0"/>
                  <a:cs typeface="Times New Roman" panose="02020603050405020304" pitchFamily="18" charset="0"/>
                </a:rPr>
                <a:t>():String</a:t>
              </a:r>
            </a:p>
            <a:p>
              <a:pPr fontAlgn="ctr"/>
              <a:r>
                <a:rPr lang="en-US" altLang="zh-CN" b="1" dirty="0">
                  <a:latin typeface="Times New Roman" panose="02020603050405020304" pitchFamily="18" charset="0"/>
                  <a:cs typeface="Times New Roman" panose="02020603050405020304" pitchFamily="18" charset="0"/>
                </a:rPr>
                <a:t>   … …</a:t>
              </a:r>
            </a:p>
          </p:txBody>
        </p:sp>
      </p:grpSp>
      <p:sp>
        <p:nvSpPr>
          <p:cNvPr id="66" name="AutoShape 21">
            <a:extLst>
              <a:ext uri="{FF2B5EF4-FFF2-40B4-BE49-F238E27FC236}">
                <a16:creationId xmlns:a16="http://schemas.microsoft.com/office/drawing/2014/main" id="{581B53B7-3AFA-4782-A65F-DCA0B4011868}"/>
              </a:ext>
            </a:extLst>
          </p:cNvPr>
          <p:cNvSpPr>
            <a:spLocks noChangeArrowheads="1"/>
          </p:cNvSpPr>
          <p:nvPr/>
        </p:nvSpPr>
        <p:spPr bwMode="auto">
          <a:xfrm>
            <a:off x="466725" y="2489026"/>
            <a:ext cx="504825" cy="510778"/>
          </a:xfrm>
          <a:prstGeom prst="wedgeRoundRectCallout">
            <a:avLst>
              <a:gd name="adj1" fmla="val 110344"/>
              <a:gd name="adj2" fmla="val 33653"/>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en-US" altLang="zh-CN" sz="2400" b="1" dirty="0">
                <a:latin typeface="仿宋" panose="02010609060101010101" pitchFamily="49" charset="-122"/>
                <a:ea typeface="仿宋" panose="02010609060101010101" pitchFamily="49" charset="-122"/>
              </a:rPr>
              <a:t>1 </a:t>
            </a:r>
          </a:p>
        </p:txBody>
      </p:sp>
      <p:sp>
        <p:nvSpPr>
          <p:cNvPr id="36" name="Rectangle 41">
            <a:extLst>
              <a:ext uri="{FF2B5EF4-FFF2-40B4-BE49-F238E27FC236}">
                <a16:creationId xmlns:a16="http://schemas.microsoft.com/office/drawing/2014/main" id="{B92344E3-3DE0-41B5-B45F-DC12E3B3F28B}"/>
              </a:ext>
            </a:extLst>
          </p:cNvPr>
          <p:cNvSpPr>
            <a:spLocks noChangeArrowheads="1"/>
          </p:cNvSpPr>
          <p:nvPr/>
        </p:nvSpPr>
        <p:spPr bwMode="auto">
          <a:xfrm>
            <a:off x="2879896" y="2564936"/>
            <a:ext cx="828000" cy="288000"/>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Tree>
    <p:extLst>
      <p:ext uri="{BB962C8B-B14F-4D97-AF65-F5344CB8AC3E}">
        <p14:creationId xmlns:p14="http://schemas.microsoft.com/office/powerpoint/2010/main" val="337112992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vertical)">
                                      <p:cBhvr>
                                        <p:cTn id="7" dur="500"/>
                                        <p:tgtEl>
                                          <p:spTgt spid="45"/>
                                        </p:tgtEl>
                                      </p:cBhvr>
                                    </p:animEffect>
                                  </p:childTnLst>
                                </p:cTn>
                              </p:par>
                              <p:par>
                                <p:cTn id="8" presetID="1" presetClass="exit" presetSubtype="0" fill="hold" grpId="1" nodeType="withEffect">
                                  <p:stCondLst>
                                    <p:cond delay="0"/>
                                  </p:stCondLst>
                                  <p:childTnLst>
                                    <p:set>
                                      <p:cBhvr>
                                        <p:cTn id="9" dur="1" fill="hold">
                                          <p:stCondLst>
                                            <p:cond delay="0"/>
                                          </p:stCondLst>
                                        </p:cTn>
                                        <p:tgtEl>
                                          <p:spTgt spid="4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blinds(horizontal)">
                                      <p:cBhvr>
                                        <p:cTn id="14" dur="500"/>
                                        <p:tgtEl>
                                          <p:spTgt spid="50"/>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blinds(vertical)">
                                      <p:cBhvr>
                                        <p:cTn id="19" dur="500"/>
                                        <p:tgtEl>
                                          <p:spTgt spid="51"/>
                                        </p:tgtEl>
                                      </p:cBhvr>
                                    </p:animEffect>
                                  </p:childTnLst>
                                </p:cTn>
                              </p:par>
                              <p:par>
                                <p:cTn id="20" presetID="3" presetClass="entr" presetSubtype="5"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linds(vertical)">
                                      <p:cBhvr>
                                        <p:cTn id="22" dur="500"/>
                                        <p:tgtEl>
                                          <p:spTgt spid="52"/>
                                        </p:tgtEl>
                                      </p:cBhvr>
                                    </p:animEffect>
                                  </p:childTnLst>
                                </p:cTn>
                              </p:par>
                              <p:par>
                                <p:cTn id="23" presetID="22" presetClass="entr" presetSubtype="8"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left)">
                                      <p:cBhvr>
                                        <p:cTn id="25" dur="500"/>
                                        <p:tgtEl>
                                          <p:spTgt spid="66"/>
                                        </p:tgtEl>
                                      </p:cBhvr>
                                    </p:animEffect>
                                  </p:childTnLst>
                                </p:cTn>
                              </p:par>
                              <p:par>
                                <p:cTn id="26" presetID="22" presetClass="entr" presetSubtype="8"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left)">
                                      <p:cBhvr>
                                        <p:cTn id="28" dur="500"/>
                                        <p:tgtEl>
                                          <p:spTgt spid="59"/>
                                        </p:tgtEl>
                                      </p:cBhvr>
                                    </p:animEffect>
                                  </p:childTnLst>
                                </p:cTn>
                              </p:par>
                              <p:par>
                                <p:cTn id="29" presetID="22" presetClass="entr" presetSubtype="8"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left)">
                                      <p:cBhvr>
                                        <p:cTn id="31" dur="500"/>
                                        <p:tgtEl>
                                          <p:spTgt spid="60"/>
                                        </p:tgtEl>
                                      </p:cBhvr>
                                    </p:animEffect>
                                  </p:childTnLst>
                                </p:cTn>
                              </p:par>
                              <p:par>
                                <p:cTn id="32" presetID="22" presetClass="entr" presetSubtype="8" fill="hold"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left)">
                                      <p:cBhvr>
                                        <p:cTn id="34" dur="500"/>
                                        <p:tgtEl>
                                          <p:spTgt spid="58"/>
                                        </p:tgtEl>
                                      </p:cBhvr>
                                    </p:animEffect>
                                  </p:childTnLst>
                                </p:cTn>
                              </p:par>
                              <p:par>
                                <p:cTn id="35" presetID="3" presetClass="entr" presetSubtype="5"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blinds(vertical)">
                                      <p:cBhvr>
                                        <p:cTn id="37" dur="500"/>
                                        <p:tgtEl>
                                          <p:spTgt spid="61"/>
                                        </p:tgtEl>
                                      </p:cBhvr>
                                    </p:animEffect>
                                  </p:childTnLst>
                                </p:cTn>
                              </p:par>
                              <p:par>
                                <p:cTn id="38" presetID="22" presetClass="entr" presetSubtype="8" fill="hold"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wipe(left)">
                                      <p:cBhvr>
                                        <p:cTn id="40" dur="500"/>
                                        <p:tgtEl>
                                          <p:spTgt spid="6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wipe(left)">
                                      <p:cBhvr>
                                        <p:cTn id="45" dur="500"/>
                                        <p:tgtEl>
                                          <p:spTgt spid="53"/>
                                        </p:tgtEl>
                                      </p:cBhvr>
                                    </p:animEffect>
                                  </p:childTnLst>
                                </p:cTn>
                              </p:par>
                              <p:par>
                                <p:cTn id="46" presetID="1" presetClass="exit" presetSubtype="0" fill="hold" grpId="1" nodeType="withEffect">
                                  <p:stCondLst>
                                    <p:cond delay="0"/>
                                  </p:stCondLst>
                                  <p:childTnLst>
                                    <p:set>
                                      <p:cBhvr>
                                        <p:cTn id="47" dur="1" fill="hold">
                                          <p:stCondLst>
                                            <p:cond delay="0"/>
                                          </p:stCondLst>
                                        </p:cTn>
                                        <p:tgtEl>
                                          <p:spTgt spid="52"/>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51"/>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66"/>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hidden"/>
                                      </p:to>
                                    </p:set>
                                  </p:childTnLst>
                                </p:cTn>
                              </p:par>
                              <p:par>
                                <p:cTn id="54" presetID="1" presetClass="exit"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58"/>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61"/>
                                        </p:tgtEl>
                                        <p:attrNameLst>
                                          <p:attrName>style.visibility</p:attrName>
                                        </p:attrNameLst>
                                      </p:cBhvr>
                                      <p:to>
                                        <p:strVal val="hidden"/>
                                      </p:to>
                                    </p:set>
                                  </p:childTnLst>
                                </p:cTn>
                              </p:par>
                              <p:par>
                                <p:cTn id="60" presetID="22" presetClass="entr" presetSubtype="4" fill="hold" nodeType="with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wipe(down)">
                                      <p:cBhvr>
                                        <p:cTn id="62" dur="500"/>
                                        <p:tgtEl>
                                          <p:spTgt spid="54"/>
                                        </p:tgtEl>
                                      </p:cBhvr>
                                    </p:animEffect>
                                  </p:childTnLst>
                                </p:cTn>
                              </p:par>
                              <p:par>
                                <p:cTn id="63" presetID="3" presetClass="entr" presetSubtype="5"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blinds(vertical)">
                                      <p:cBhvr>
                                        <p:cTn id="65" dur="500"/>
                                        <p:tgtEl>
                                          <p:spTgt spid="36"/>
                                        </p:tgtEl>
                                      </p:cBhvr>
                                    </p:animEffect>
                                  </p:childTnLst>
                                </p:cTn>
                              </p:par>
                              <p:par>
                                <p:cTn id="66" presetID="22" presetClass="entr" presetSubtype="4"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down)">
                                      <p:cBhvr>
                                        <p:cTn id="68" dur="500"/>
                                        <p:tgtEl>
                                          <p:spTgt spid="55"/>
                                        </p:tgtEl>
                                      </p:cBhvr>
                                    </p:animEffect>
                                  </p:childTnLst>
                                </p:cTn>
                              </p:par>
                              <p:par>
                                <p:cTn id="69" presetID="3" presetClass="entr" presetSubtype="5"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blinds(vertical)">
                                      <p:cBhvr>
                                        <p:cTn id="71" dur="500"/>
                                        <p:tgtEl>
                                          <p:spTgt spid="56"/>
                                        </p:tgtEl>
                                      </p:cBhvr>
                                    </p:animEffect>
                                  </p:childTnLst>
                                </p:cTn>
                              </p:par>
                              <p:par>
                                <p:cTn id="72" presetID="3" presetClass="entr" presetSubtype="5"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blinds(vertical)">
                                      <p:cBhvr>
                                        <p:cTn id="7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51" grpId="0" animBg="1"/>
      <p:bldP spid="51" grpId="1" animBg="1"/>
      <p:bldP spid="52" grpId="0" animBg="1"/>
      <p:bldP spid="52" grpId="1" animBg="1"/>
      <p:bldP spid="53" grpId="0" animBg="1"/>
      <p:bldP spid="56" grpId="0" animBg="1"/>
      <p:bldP spid="57" grpId="0" animBg="1"/>
      <p:bldP spid="58" grpId="0" animBg="1"/>
      <p:bldP spid="59" grpId="0" animBg="1"/>
      <p:bldP spid="60" grpId="0" animBg="1"/>
      <p:bldP spid="61" grpId="0" animBg="1"/>
      <p:bldP spid="61" grpId="1" animBg="1"/>
      <p:bldP spid="66"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6.1</a:t>
            </a:r>
            <a:r>
              <a:rPr lang="zh-CN" altLang="en-US" sz="3600" b="1" dirty="0">
                <a:solidFill>
                  <a:srgbClr val="00417C"/>
                </a:solidFill>
                <a:latin typeface="微软雅黑" pitchFamily="34" charset="-122"/>
                <a:ea typeface="微软雅黑" pitchFamily="34" charset="-122"/>
              </a:rPr>
              <a:t> 认识封装</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三、封装的实现</a:t>
            </a:r>
          </a:p>
        </p:txBody>
      </p:sp>
      <p:sp>
        <p:nvSpPr>
          <p:cNvPr id="12" name="Rectangle 3">
            <a:extLst>
              <a:ext uri="{FF2B5EF4-FFF2-40B4-BE49-F238E27FC236}">
                <a16:creationId xmlns:a16="http://schemas.microsoft.com/office/drawing/2014/main" id="{BD50CED8-980C-41EB-B292-1C2925601D0B}"/>
              </a:ext>
            </a:extLst>
          </p:cNvPr>
          <p:cNvSpPr txBox="1">
            <a:spLocks noChangeArrowheads="1"/>
          </p:cNvSpPr>
          <p:nvPr/>
        </p:nvSpPr>
        <p:spPr bwMode="auto">
          <a:xfrm>
            <a:off x="384175" y="1124744"/>
            <a:ext cx="8229600"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r>
              <a:rPr lang="zh-CN" altLang="en-US" dirty="0"/>
              <a:t> </a:t>
            </a:r>
          </a:p>
        </p:txBody>
      </p:sp>
      <p:sp>
        <p:nvSpPr>
          <p:cNvPr id="2" name="文本框 1">
            <a:extLst>
              <a:ext uri="{FF2B5EF4-FFF2-40B4-BE49-F238E27FC236}">
                <a16:creationId xmlns:a16="http://schemas.microsoft.com/office/drawing/2014/main" id="{3D9D85F4-3D9C-4B37-8409-A20EAE03A322}"/>
              </a:ext>
            </a:extLst>
          </p:cNvPr>
          <p:cNvSpPr txBox="1"/>
          <p:nvPr/>
        </p:nvSpPr>
        <p:spPr>
          <a:xfrm>
            <a:off x="864867" y="1772816"/>
            <a:ext cx="7344816" cy="3787383"/>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400" b="1" dirty="0">
                <a:solidFill>
                  <a:srgbClr val="C00000"/>
                </a:solidFill>
                <a:latin typeface="微软雅黑" panose="020B0503020204020204" pitchFamily="34" charset="-122"/>
                <a:ea typeface="微软雅黑" panose="020B0503020204020204" pitchFamily="34" charset="-122"/>
              </a:rPr>
              <a:t>补充</a:t>
            </a:r>
            <a:r>
              <a:rPr lang="en-US" altLang="zh-CN" sz="2400" b="1" dirty="0">
                <a:solidFill>
                  <a:srgbClr val="C00000"/>
                </a:solidFill>
                <a:latin typeface="微软雅黑" panose="020B0503020204020204" pitchFamily="34" charset="-122"/>
                <a:ea typeface="微软雅黑" panose="020B0503020204020204" pitchFamily="34" charset="-122"/>
              </a:rPr>
              <a:t>——this</a:t>
            </a:r>
            <a:r>
              <a:rPr lang="zh-CN" altLang="en-US" sz="2400" b="1" dirty="0">
                <a:solidFill>
                  <a:srgbClr val="C00000"/>
                </a:solidFill>
                <a:latin typeface="微软雅黑" panose="020B0503020204020204" pitchFamily="34" charset="-122"/>
                <a:ea typeface="微软雅黑" panose="020B0503020204020204" pitchFamily="34" charset="-122"/>
              </a:rPr>
              <a:t>关键字的用法</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342900" indent="15875">
              <a:lnSpc>
                <a:spcPct val="150000"/>
              </a:lnSpc>
              <a:buFont typeface="Wingdings" panose="05000000000000000000" pitchFamily="2" charset="2"/>
              <a:buChar char="l"/>
            </a:pPr>
            <a:r>
              <a:rPr lang="zh-CN" altLang="en-US" sz="2200" b="1" dirty="0">
                <a:solidFill>
                  <a:srgbClr val="00417C"/>
                </a:solidFill>
                <a:latin typeface="微软雅黑" panose="020B0503020204020204" pitchFamily="34" charset="-122"/>
                <a:ea typeface="微软雅黑" panose="020B0503020204020204" pitchFamily="34" charset="-122"/>
              </a:rPr>
              <a:t> 调用属性</a:t>
            </a:r>
            <a:endParaRPr lang="en-US" altLang="zh-CN" sz="2200" b="1" dirty="0">
              <a:solidFill>
                <a:srgbClr val="00417C"/>
              </a:solidFill>
              <a:latin typeface="微软雅黑" panose="020B0503020204020204" pitchFamily="34" charset="-122"/>
              <a:ea typeface="微软雅黑" panose="020B0503020204020204" pitchFamily="34" charset="-122"/>
            </a:endParaRPr>
          </a:p>
          <a:p>
            <a:pPr marL="342900">
              <a:lnSpc>
                <a:spcPct val="150000"/>
              </a:lnSpc>
            </a:pPr>
            <a:endParaRPr lang="en-US" altLang="zh-CN" sz="2200" b="1" dirty="0">
              <a:solidFill>
                <a:srgbClr val="00417C"/>
              </a:solidFill>
              <a:latin typeface="微软雅黑" panose="020B0503020204020204" pitchFamily="34" charset="-122"/>
              <a:ea typeface="微软雅黑" panose="020B0503020204020204" pitchFamily="34" charset="-122"/>
            </a:endParaRPr>
          </a:p>
          <a:p>
            <a:pPr marL="342900">
              <a:lnSpc>
                <a:spcPct val="150000"/>
              </a:lnSpc>
            </a:pPr>
            <a:endParaRPr lang="en-US" altLang="zh-CN" sz="2200" b="1"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buFont typeface="Wingdings" panose="05000000000000000000" pitchFamily="2" charset="2"/>
              <a:buChar char="l"/>
            </a:pPr>
            <a:r>
              <a:rPr lang="en-US" altLang="zh-CN" sz="2200" b="1" dirty="0">
                <a:solidFill>
                  <a:srgbClr val="00417C"/>
                </a:solidFill>
                <a:latin typeface="微软雅黑" panose="020B0503020204020204" pitchFamily="34" charset="-122"/>
                <a:ea typeface="微软雅黑" panose="020B0503020204020204" pitchFamily="34" charset="-122"/>
              </a:rPr>
              <a:t> </a:t>
            </a:r>
            <a:r>
              <a:rPr lang="zh-CN" altLang="en-US" sz="2200" b="1" dirty="0">
                <a:solidFill>
                  <a:srgbClr val="00417C"/>
                </a:solidFill>
                <a:latin typeface="微软雅黑" panose="020B0503020204020204" pitchFamily="34" charset="-122"/>
                <a:ea typeface="微软雅黑" panose="020B0503020204020204" pitchFamily="34" charset="-122"/>
              </a:rPr>
              <a:t>调用函数</a:t>
            </a:r>
            <a:endParaRPr lang="en-US" altLang="zh-CN" sz="2200" b="1" dirty="0">
              <a:solidFill>
                <a:srgbClr val="00417C"/>
              </a:solidFill>
              <a:latin typeface="微软雅黑" panose="020B0503020204020204" pitchFamily="34" charset="-122"/>
              <a:ea typeface="微软雅黑" panose="020B0503020204020204" pitchFamily="34" charset="-122"/>
            </a:endParaRPr>
          </a:p>
          <a:p>
            <a:pPr marL="342900">
              <a:lnSpc>
                <a:spcPct val="150000"/>
              </a:lnSpc>
            </a:pPr>
            <a:endParaRPr lang="en-US" altLang="zh-CN" sz="2200" b="1"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Bef>
                <a:spcPts val="1200"/>
              </a:spcBef>
              <a:buFont typeface="Wingdings" panose="05000000000000000000" pitchFamily="2" charset="2"/>
              <a:buChar char="l"/>
            </a:pPr>
            <a:r>
              <a:rPr lang="en-US" altLang="zh-CN" sz="2200" b="1" dirty="0">
                <a:solidFill>
                  <a:srgbClr val="00417C"/>
                </a:solidFill>
                <a:latin typeface="微软雅黑" panose="020B0503020204020204" pitchFamily="34" charset="-122"/>
                <a:ea typeface="微软雅黑" panose="020B0503020204020204" pitchFamily="34" charset="-122"/>
              </a:rPr>
              <a:t> </a:t>
            </a:r>
            <a:r>
              <a:rPr lang="zh-CN" altLang="en-US" sz="2200" b="1" dirty="0">
                <a:solidFill>
                  <a:srgbClr val="00417C"/>
                </a:solidFill>
                <a:latin typeface="微软雅黑" panose="020B0503020204020204" pitchFamily="34" charset="-122"/>
                <a:ea typeface="微软雅黑" panose="020B0503020204020204" pitchFamily="34" charset="-122"/>
              </a:rPr>
              <a:t>调用构造函数</a:t>
            </a:r>
          </a:p>
        </p:txBody>
      </p:sp>
      <p:sp>
        <p:nvSpPr>
          <p:cNvPr id="57" name="AutoShape 12">
            <a:extLst>
              <a:ext uri="{FF2B5EF4-FFF2-40B4-BE49-F238E27FC236}">
                <a16:creationId xmlns:a16="http://schemas.microsoft.com/office/drawing/2014/main" id="{6CE0A85D-743A-4525-BDBE-F5487D5366AB}"/>
              </a:ext>
            </a:extLst>
          </p:cNvPr>
          <p:cNvSpPr>
            <a:spLocks noChangeArrowheads="1"/>
          </p:cNvSpPr>
          <p:nvPr/>
        </p:nvSpPr>
        <p:spPr bwMode="auto">
          <a:xfrm>
            <a:off x="1907704" y="3026569"/>
            <a:ext cx="3529013" cy="720000"/>
          </a:xfrm>
          <a:prstGeom prst="roundRect">
            <a:avLst>
              <a:gd name="adj" fmla="val 5292"/>
            </a:avLst>
          </a:prstGeom>
          <a:gradFill rotWithShape="1">
            <a:gsLst>
              <a:gs pos="0">
                <a:srgbClr val="CCFFFF"/>
              </a:gs>
              <a:gs pos="100000">
                <a:srgbClr val="FFFFFF"/>
              </a:gs>
            </a:gsLst>
            <a:lin ang="5400000" scaled="1"/>
          </a:gradFill>
          <a:ln w="9525">
            <a:solidFill>
              <a:srgbClr val="008080"/>
            </a:solidFill>
            <a:round/>
            <a:headEnd/>
            <a:tailEnd/>
          </a:ln>
        </p:spPr>
        <p:txBody>
          <a:bodyPr anchor="ctr"/>
          <a:lstStyle/>
          <a:p>
            <a:pPr>
              <a:lnSpc>
                <a:spcPts val="2600"/>
              </a:lnSpc>
            </a:pPr>
            <a:r>
              <a:rPr lang="en-US" altLang="zh-CN" sz="1600" b="1" dirty="0" err="1">
                <a:solidFill>
                  <a:srgbClr val="C00000"/>
                </a:solidFill>
                <a:latin typeface="Source Code Pro"/>
              </a:rPr>
              <a:t>this</a:t>
            </a:r>
            <a:r>
              <a:rPr lang="en-US" altLang="zh-CN" sz="1600" dirty="0" err="1">
                <a:solidFill>
                  <a:srgbClr val="080577"/>
                </a:solidFill>
                <a:latin typeface="Source Code Pro"/>
              </a:rPr>
              <a:t>.health</a:t>
            </a:r>
            <a:r>
              <a:rPr lang="en-US" altLang="zh-CN" sz="1600" dirty="0">
                <a:solidFill>
                  <a:srgbClr val="080577"/>
                </a:solidFill>
                <a:latin typeface="Source Code Pro"/>
              </a:rPr>
              <a:t> = 100; </a:t>
            </a:r>
          </a:p>
          <a:p>
            <a:pPr>
              <a:lnSpc>
                <a:spcPts val="2600"/>
              </a:lnSpc>
            </a:pPr>
            <a:r>
              <a:rPr lang="en-US" altLang="zh-CN" sz="1600" b="1" dirty="0">
                <a:solidFill>
                  <a:srgbClr val="C00000"/>
                </a:solidFill>
                <a:latin typeface="Source Code Pro"/>
              </a:rPr>
              <a:t>this</a:t>
            </a:r>
            <a:r>
              <a:rPr lang="en-US" altLang="zh-CN" sz="1600" dirty="0">
                <a:solidFill>
                  <a:srgbClr val="080577"/>
                </a:solidFill>
                <a:latin typeface="Source Code Pro"/>
              </a:rPr>
              <a:t>.name = "</a:t>
            </a:r>
            <a:r>
              <a:rPr lang="zh-CN" altLang="en-US" sz="1600" dirty="0">
                <a:solidFill>
                  <a:srgbClr val="080577"/>
                </a:solidFill>
                <a:latin typeface="Source Code Pro"/>
              </a:rPr>
              <a:t>大黄</a:t>
            </a:r>
            <a:r>
              <a:rPr lang="en-US" altLang="zh-CN" sz="1600" dirty="0">
                <a:solidFill>
                  <a:srgbClr val="080577"/>
                </a:solidFill>
                <a:latin typeface="Source Code Pro"/>
              </a:rPr>
              <a:t>";</a:t>
            </a:r>
          </a:p>
        </p:txBody>
      </p:sp>
      <p:sp>
        <p:nvSpPr>
          <p:cNvPr id="58" name="AutoShape 12">
            <a:extLst>
              <a:ext uri="{FF2B5EF4-FFF2-40B4-BE49-F238E27FC236}">
                <a16:creationId xmlns:a16="http://schemas.microsoft.com/office/drawing/2014/main" id="{4C78AAD2-C401-4AC2-8E2F-B7F7036CE1CA}"/>
              </a:ext>
            </a:extLst>
          </p:cNvPr>
          <p:cNvSpPr>
            <a:spLocks noChangeArrowheads="1"/>
          </p:cNvSpPr>
          <p:nvPr/>
        </p:nvSpPr>
        <p:spPr bwMode="auto">
          <a:xfrm>
            <a:off x="1915642" y="4535267"/>
            <a:ext cx="3521075" cy="358775"/>
          </a:xfrm>
          <a:prstGeom prst="roundRect">
            <a:avLst>
              <a:gd name="adj" fmla="val 5292"/>
            </a:avLst>
          </a:prstGeom>
          <a:gradFill rotWithShape="1">
            <a:gsLst>
              <a:gs pos="0">
                <a:srgbClr val="CCFFFF"/>
              </a:gs>
              <a:gs pos="100000">
                <a:srgbClr val="FFFFFF"/>
              </a:gs>
            </a:gsLst>
            <a:lin ang="5400000" scaled="1"/>
          </a:gradFill>
          <a:ln w="9525">
            <a:solidFill>
              <a:srgbClr val="008080"/>
            </a:solidFill>
            <a:round/>
            <a:headEnd/>
            <a:tailEnd/>
          </a:ln>
        </p:spPr>
        <p:txBody>
          <a:bodyPr anchor="ctr"/>
          <a:lstStyle/>
          <a:p>
            <a:r>
              <a:rPr lang="en-US" altLang="zh-CN" sz="1600" b="1" dirty="0" err="1">
                <a:solidFill>
                  <a:srgbClr val="C00000"/>
                </a:solidFill>
                <a:latin typeface="Source Code Pro"/>
              </a:rPr>
              <a:t>this</a:t>
            </a:r>
            <a:r>
              <a:rPr lang="en-US" altLang="zh-CN" sz="1600" dirty="0" err="1">
                <a:solidFill>
                  <a:srgbClr val="080577"/>
                </a:solidFill>
                <a:latin typeface="Source Code Pro"/>
              </a:rPr>
              <a:t>.print</a:t>
            </a:r>
            <a:r>
              <a:rPr lang="en-US" altLang="zh-CN" sz="1600" dirty="0">
                <a:solidFill>
                  <a:srgbClr val="080577"/>
                </a:solidFill>
                <a:latin typeface="Source Code Pro"/>
              </a:rPr>
              <a:t>(); </a:t>
            </a:r>
          </a:p>
        </p:txBody>
      </p:sp>
      <p:sp>
        <p:nvSpPr>
          <p:cNvPr id="59" name="AutoShape 12">
            <a:extLst>
              <a:ext uri="{FF2B5EF4-FFF2-40B4-BE49-F238E27FC236}">
                <a16:creationId xmlns:a16="http://schemas.microsoft.com/office/drawing/2014/main" id="{DCF79C57-15B1-456C-BA43-25D4EFE3760D}"/>
              </a:ext>
            </a:extLst>
          </p:cNvPr>
          <p:cNvSpPr>
            <a:spLocks noChangeArrowheads="1"/>
          </p:cNvSpPr>
          <p:nvPr/>
        </p:nvSpPr>
        <p:spPr bwMode="auto">
          <a:xfrm>
            <a:off x="1907704" y="5713700"/>
            <a:ext cx="3509962" cy="348377"/>
          </a:xfrm>
          <a:prstGeom prst="roundRect">
            <a:avLst>
              <a:gd name="adj" fmla="val 5292"/>
            </a:avLst>
          </a:prstGeom>
          <a:gradFill rotWithShape="1">
            <a:gsLst>
              <a:gs pos="0">
                <a:srgbClr val="CCFFFF"/>
              </a:gs>
              <a:gs pos="100000">
                <a:srgbClr val="FFFFFF"/>
              </a:gs>
            </a:gsLst>
            <a:lin ang="5400000" scaled="1"/>
          </a:gradFill>
          <a:ln w="9525">
            <a:solidFill>
              <a:srgbClr val="008080"/>
            </a:solidFill>
            <a:round/>
            <a:headEnd/>
            <a:tailEnd/>
          </a:ln>
        </p:spPr>
        <p:txBody>
          <a:bodyPr anchor="ctr">
            <a:spAutoFit/>
          </a:bodyPr>
          <a:lstStyle/>
          <a:p>
            <a:r>
              <a:rPr lang="en-US" altLang="zh-CN" sz="1600" b="1" dirty="0">
                <a:solidFill>
                  <a:srgbClr val="C00000"/>
                </a:solidFill>
                <a:latin typeface="Source Code Pro"/>
              </a:rPr>
              <a:t>this</a:t>
            </a:r>
            <a:r>
              <a:rPr lang="en-US" altLang="zh-CN" sz="1600" dirty="0">
                <a:solidFill>
                  <a:srgbClr val="080577"/>
                </a:solidFill>
                <a:latin typeface="Source Code Pro"/>
              </a:rPr>
              <a:t>();</a:t>
            </a:r>
          </a:p>
        </p:txBody>
      </p:sp>
      <p:sp>
        <p:nvSpPr>
          <p:cNvPr id="61" name="AutoShape 12">
            <a:extLst>
              <a:ext uri="{FF2B5EF4-FFF2-40B4-BE49-F238E27FC236}">
                <a16:creationId xmlns:a16="http://schemas.microsoft.com/office/drawing/2014/main" id="{3CC1033B-9432-4F06-A6E0-B8875FEDA0D8}"/>
              </a:ext>
            </a:extLst>
          </p:cNvPr>
          <p:cNvSpPr>
            <a:spLocks noChangeArrowheads="1"/>
          </p:cNvSpPr>
          <p:nvPr/>
        </p:nvSpPr>
        <p:spPr bwMode="auto">
          <a:xfrm>
            <a:off x="1907704" y="6194921"/>
            <a:ext cx="3519487" cy="348377"/>
          </a:xfrm>
          <a:prstGeom prst="roundRect">
            <a:avLst>
              <a:gd name="adj" fmla="val 5292"/>
            </a:avLst>
          </a:prstGeom>
          <a:gradFill rotWithShape="1">
            <a:gsLst>
              <a:gs pos="0">
                <a:srgbClr val="CCFFFF"/>
              </a:gs>
              <a:gs pos="100000">
                <a:srgbClr val="FFFFFF"/>
              </a:gs>
            </a:gsLst>
            <a:lin ang="5400000" scaled="1"/>
          </a:gradFill>
          <a:ln w="9525">
            <a:solidFill>
              <a:srgbClr val="008080"/>
            </a:solidFill>
            <a:round/>
            <a:headEnd/>
            <a:tailEnd/>
          </a:ln>
        </p:spPr>
        <p:txBody>
          <a:bodyPr anchor="ctr">
            <a:spAutoFit/>
          </a:bodyPr>
          <a:lstStyle/>
          <a:p>
            <a:r>
              <a:rPr lang="en-US" altLang="zh-CN" sz="1600" b="1" dirty="0">
                <a:solidFill>
                  <a:srgbClr val="C00000"/>
                </a:solidFill>
                <a:latin typeface="Source Code Pro"/>
              </a:rPr>
              <a:t>this</a:t>
            </a:r>
            <a:r>
              <a:rPr lang="en-US" altLang="zh-CN" sz="1600" dirty="0">
                <a:solidFill>
                  <a:srgbClr val="080577"/>
                </a:solidFill>
                <a:latin typeface="Source Code Pro"/>
              </a:rPr>
              <a:t>("</a:t>
            </a:r>
            <a:r>
              <a:rPr lang="zh-CN" altLang="en-US" sz="1600" dirty="0">
                <a:solidFill>
                  <a:srgbClr val="080577"/>
                </a:solidFill>
                <a:latin typeface="Source Code Pro"/>
              </a:rPr>
              <a:t>小黑</a:t>
            </a:r>
            <a:r>
              <a:rPr lang="en-US" altLang="zh-CN" sz="1600" dirty="0">
                <a:solidFill>
                  <a:srgbClr val="080577"/>
                </a:solidFill>
                <a:latin typeface="Source Code Pro"/>
              </a:rPr>
              <a:t>",100,100,"</a:t>
            </a:r>
            <a:r>
              <a:rPr lang="zh-CN" altLang="en-US" sz="1600" dirty="0">
                <a:solidFill>
                  <a:srgbClr val="080577"/>
                </a:solidFill>
                <a:latin typeface="Source Code Pro"/>
              </a:rPr>
              <a:t>雄</a:t>
            </a:r>
            <a:r>
              <a:rPr lang="en-US" altLang="zh-CN" sz="1600" dirty="0">
                <a:solidFill>
                  <a:srgbClr val="080577"/>
                </a:solidFill>
                <a:latin typeface="Source Code Pro"/>
              </a:rPr>
              <a:t>");</a:t>
            </a:r>
          </a:p>
        </p:txBody>
      </p:sp>
    </p:spTree>
    <p:extLst>
      <p:ext uri="{BB962C8B-B14F-4D97-AF65-F5344CB8AC3E}">
        <p14:creationId xmlns:p14="http://schemas.microsoft.com/office/powerpoint/2010/main" val="192000262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6.1</a:t>
            </a:r>
            <a:r>
              <a:rPr lang="zh-CN" altLang="en-US" sz="3600" b="1" dirty="0">
                <a:solidFill>
                  <a:srgbClr val="00417C"/>
                </a:solidFill>
                <a:latin typeface="微软雅黑" pitchFamily="34" charset="-122"/>
                <a:ea typeface="微软雅黑" pitchFamily="34" charset="-122"/>
              </a:rPr>
              <a:t> 认识封装</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三、封装的实现</a:t>
            </a:r>
          </a:p>
        </p:txBody>
      </p:sp>
      <p:sp>
        <p:nvSpPr>
          <p:cNvPr id="12" name="AutoShape 13">
            <a:extLst>
              <a:ext uri="{FF2B5EF4-FFF2-40B4-BE49-F238E27FC236}">
                <a16:creationId xmlns:a16="http://schemas.microsoft.com/office/drawing/2014/main" id="{07E2FE42-69D3-41CE-83AD-0B82853477B7}"/>
              </a:ext>
            </a:extLst>
          </p:cNvPr>
          <p:cNvSpPr>
            <a:spLocks noChangeArrowheads="1"/>
          </p:cNvSpPr>
          <p:nvPr/>
        </p:nvSpPr>
        <p:spPr bwMode="auto">
          <a:xfrm>
            <a:off x="1691680" y="1887676"/>
            <a:ext cx="7056784" cy="4824000"/>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600"/>
              </a:lnSpc>
            </a:pPr>
            <a:r>
              <a:rPr lang="en-US" altLang="zh-CN" sz="1500" dirty="0">
                <a:solidFill>
                  <a:srgbClr val="080577"/>
                </a:solidFill>
                <a:latin typeface="Source Code Pro"/>
                <a:ea typeface="宋体" charset="-122"/>
              </a:rPr>
              <a:t>class Customer {</a:t>
            </a:r>
          </a:p>
          <a:p>
            <a:pPr eaLnBrk="1" hangingPunct="1">
              <a:lnSpc>
                <a:spcPts val="1600"/>
              </a:lnSpc>
            </a:pPr>
            <a:r>
              <a:rPr lang="en-US" altLang="zh-CN" sz="1500" dirty="0">
                <a:solidFill>
                  <a:srgbClr val="080577"/>
                </a:solidFill>
                <a:latin typeface="Source Code Pro"/>
                <a:ea typeface="宋体" charset="-122"/>
              </a:rPr>
              <a:t>	String name;</a:t>
            </a:r>
          </a:p>
          <a:p>
            <a:pPr eaLnBrk="1" hangingPunct="1">
              <a:lnSpc>
                <a:spcPts val="1600"/>
              </a:lnSpc>
            </a:pPr>
            <a:r>
              <a:rPr lang="en-US" altLang="zh-CN" sz="1500" dirty="0">
                <a:solidFill>
                  <a:srgbClr val="080577"/>
                </a:solidFill>
                <a:latin typeface="Source Code Pro"/>
                <a:ea typeface="宋体" charset="-122"/>
              </a:rPr>
              <a:t>	String sex;</a:t>
            </a:r>
          </a:p>
          <a:p>
            <a:pPr eaLnBrk="1" hangingPunct="1">
              <a:lnSpc>
                <a:spcPts val="1600"/>
              </a:lnSpc>
            </a:pPr>
            <a:r>
              <a:rPr lang="en-US" altLang="zh-CN" sz="1500" dirty="0">
                <a:solidFill>
                  <a:srgbClr val="080577"/>
                </a:solidFill>
                <a:latin typeface="Source Code Pro"/>
                <a:ea typeface="宋体" charset="-122"/>
              </a:rPr>
              <a:t>	private int age;</a:t>
            </a:r>
          </a:p>
          <a:p>
            <a:pPr eaLnBrk="1" hangingPunct="1">
              <a:lnSpc>
                <a:spcPts val="1600"/>
              </a:lnSpc>
            </a:pPr>
            <a:r>
              <a:rPr lang="en-US" altLang="zh-CN" sz="1500" dirty="0">
                <a:solidFill>
                  <a:srgbClr val="080577"/>
                </a:solidFill>
                <a:latin typeface="Source Code Pro"/>
                <a:ea typeface="宋体" charset="-122"/>
              </a:rPr>
              <a:t>	public void </a:t>
            </a:r>
            <a:r>
              <a:rPr lang="en-US" altLang="zh-CN" sz="1500" dirty="0" err="1">
                <a:solidFill>
                  <a:srgbClr val="080577"/>
                </a:solidFill>
                <a:latin typeface="Source Code Pro"/>
                <a:ea typeface="宋体" charset="-122"/>
              </a:rPr>
              <a:t>setAge</a:t>
            </a:r>
            <a:r>
              <a:rPr lang="en-US" altLang="zh-CN" sz="1500" dirty="0">
                <a:solidFill>
                  <a:srgbClr val="080577"/>
                </a:solidFill>
                <a:latin typeface="Source Code Pro"/>
                <a:ea typeface="宋体" charset="-122"/>
              </a:rPr>
              <a:t>(int age){</a:t>
            </a:r>
          </a:p>
          <a:p>
            <a:pPr eaLnBrk="1" hangingPunct="1">
              <a:lnSpc>
                <a:spcPts val="1600"/>
              </a:lnSpc>
            </a:pPr>
            <a:r>
              <a:rPr lang="en-US" altLang="zh-CN" sz="1500" dirty="0">
                <a:solidFill>
                  <a:srgbClr val="080577"/>
                </a:solidFill>
                <a:latin typeface="Source Code Pro"/>
                <a:ea typeface="宋体" charset="-122"/>
              </a:rPr>
              <a:t>		if(age&lt;0||age&gt;100){</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("age</a:t>
            </a:r>
            <a:r>
              <a:rPr lang="zh-CN" altLang="en-US" sz="1500" dirty="0">
                <a:solidFill>
                  <a:srgbClr val="080577"/>
                </a:solidFill>
                <a:latin typeface="Source Code Pro"/>
                <a:ea typeface="宋体" charset="-122"/>
              </a:rPr>
              <a:t>无法赋值</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			return;</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this.age</a:t>
            </a:r>
            <a:r>
              <a:rPr lang="en-US" altLang="zh-CN" sz="1500" dirty="0">
                <a:solidFill>
                  <a:srgbClr val="080577"/>
                </a:solidFill>
                <a:latin typeface="Source Code Pro"/>
                <a:ea typeface="宋体" charset="-122"/>
              </a:rPr>
              <a:t> = age;</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	public int </a:t>
            </a:r>
            <a:r>
              <a:rPr lang="en-US" altLang="zh-CN" sz="1500" dirty="0" err="1">
                <a:solidFill>
                  <a:srgbClr val="080577"/>
                </a:solidFill>
                <a:latin typeface="Source Code Pro"/>
                <a:ea typeface="宋体" charset="-122"/>
              </a:rPr>
              <a:t>getAge</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		return </a:t>
            </a:r>
            <a:r>
              <a:rPr lang="en-US" altLang="zh-CN" sz="1500" dirty="0" err="1">
                <a:solidFill>
                  <a:srgbClr val="080577"/>
                </a:solidFill>
                <a:latin typeface="Source Code Pro"/>
                <a:ea typeface="宋体" charset="-122"/>
              </a:rPr>
              <a:t>this.age</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public class EncTest2 {</a:t>
            </a:r>
          </a:p>
          <a:p>
            <a:pPr eaLnBrk="1" hangingPunct="1">
              <a:lnSpc>
                <a:spcPts val="1600"/>
              </a:lnSpc>
            </a:pPr>
            <a:r>
              <a:rPr lang="en-US" altLang="zh-CN" sz="1500" dirty="0">
                <a:solidFill>
                  <a:srgbClr val="080577"/>
                </a:solidFill>
                <a:latin typeface="Source Code Pro"/>
                <a:ea typeface="宋体" charset="-122"/>
              </a:rPr>
              <a:t>	public static void main(String[] </a:t>
            </a:r>
            <a:r>
              <a:rPr lang="en-US" altLang="zh-CN" sz="1500" dirty="0" err="1">
                <a:solidFill>
                  <a:srgbClr val="080577"/>
                </a:solidFill>
                <a:latin typeface="Source Code Pro"/>
                <a:ea typeface="宋体" charset="-122"/>
              </a:rPr>
              <a:t>args</a:t>
            </a: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		Customer </a:t>
            </a:r>
            <a:r>
              <a:rPr lang="en-US" altLang="zh-CN" sz="1500" dirty="0" err="1">
                <a:solidFill>
                  <a:srgbClr val="080577"/>
                </a:solidFill>
                <a:latin typeface="Source Code Pro"/>
                <a:ea typeface="宋体" charset="-122"/>
              </a:rPr>
              <a:t>zhang</a:t>
            </a:r>
            <a:r>
              <a:rPr lang="en-US" altLang="zh-CN" sz="1500" dirty="0">
                <a:solidFill>
                  <a:srgbClr val="080577"/>
                </a:solidFill>
                <a:latin typeface="Source Code Pro"/>
                <a:ea typeface="宋体" charset="-122"/>
              </a:rPr>
              <a:t> = new Customer();</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zhang.age</a:t>
            </a:r>
            <a:r>
              <a:rPr lang="en-US" altLang="zh-CN" sz="1500" dirty="0">
                <a:solidFill>
                  <a:srgbClr val="080577"/>
                </a:solidFill>
                <a:latin typeface="Source Code Pro"/>
                <a:ea typeface="宋体" charset="-122"/>
              </a:rPr>
              <a:t> = 25;</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a:t>
            </a:r>
            <a:r>
              <a:rPr lang="en-US" altLang="zh-CN" sz="1500" dirty="0" err="1">
                <a:solidFill>
                  <a:srgbClr val="080577"/>
                </a:solidFill>
                <a:latin typeface="Source Code Pro"/>
                <a:ea typeface="宋体" charset="-122"/>
              </a:rPr>
              <a:t>zhang.age</a:t>
            </a:r>
            <a:r>
              <a:rPr lang="en-US" altLang="zh-CN" sz="1500" dirty="0">
                <a:solidFill>
                  <a:srgbClr val="080577"/>
                </a:solidFill>
                <a:latin typeface="Source Code Pro"/>
                <a:ea typeface="宋体" charset="-122"/>
              </a:rPr>
              <a:t>=" +	</a:t>
            </a:r>
            <a:r>
              <a:rPr lang="en-US" altLang="zh-CN" sz="1500" dirty="0" err="1">
                <a:solidFill>
                  <a:srgbClr val="080577"/>
                </a:solidFill>
                <a:latin typeface="Source Code Pro"/>
                <a:ea typeface="宋体" charset="-122"/>
              </a:rPr>
              <a:t>zhang.age</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a:t>
            </a:r>
          </a:p>
        </p:txBody>
      </p:sp>
      <p:pic>
        <p:nvPicPr>
          <p:cNvPr id="13" name="Picture 14" descr="示例">
            <a:extLst>
              <a:ext uri="{FF2B5EF4-FFF2-40B4-BE49-F238E27FC236}">
                <a16:creationId xmlns:a16="http://schemas.microsoft.com/office/drawing/2014/main" id="{B68DB55D-4CB4-42B1-BC6C-0EA9BCFA7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7" y="187339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5BAC0B33-D648-4687-9CA2-903F13AACA7D}"/>
              </a:ext>
            </a:extLst>
          </p:cNvPr>
          <p:cNvSpPr/>
          <p:nvPr/>
        </p:nvSpPr>
        <p:spPr>
          <a:xfrm>
            <a:off x="2267744" y="2612469"/>
            <a:ext cx="1800200"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3C562A2-E531-4879-9F7F-49CA85C4E474}"/>
              </a:ext>
            </a:extLst>
          </p:cNvPr>
          <p:cNvSpPr/>
          <p:nvPr/>
        </p:nvSpPr>
        <p:spPr>
          <a:xfrm>
            <a:off x="2267744" y="2864469"/>
            <a:ext cx="4608512" cy="2076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B3AB17F-DE07-4F12-810A-811F8ED44731}"/>
              </a:ext>
            </a:extLst>
          </p:cNvPr>
          <p:cNvSpPr/>
          <p:nvPr/>
        </p:nvSpPr>
        <p:spPr>
          <a:xfrm>
            <a:off x="2627784" y="5672823"/>
            <a:ext cx="1944216" cy="2567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45BA933B-7E4D-4C1C-A644-39C62E3BA1E6}"/>
              </a:ext>
            </a:extLst>
          </p:cNvPr>
          <p:cNvSpPr/>
          <p:nvPr/>
        </p:nvSpPr>
        <p:spPr>
          <a:xfrm>
            <a:off x="6709090" y="5883236"/>
            <a:ext cx="1152128" cy="2567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utoShape 47">
            <a:extLst>
              <a:ext uri="{FF2B5EF4-FFF2-40B4-BE49-F238E27FC236}">
                <a16:creationId xmlns:a16="http://schemas.microsoft.com/office/drawing/2014/main" id="{37B94FCD-0723-403A-B1C0-D893A42D619B}"/>
              </a:ext>
            </a:extLst>
          </p:cNvPr>
          <p:cNvSpPr>
            <a:spLocks noChangeArrowheads="1"/>
          </p:cNvSpPr>
          <p:nvPr/>
        </p:nvSpPr>
        <p:spPr bwMode="auto">
          <a:xfrm>
            <a:off x="4514616" y="2119572"/>
            <a:ext cx="1764000" cy="374571"/>
          </a:xfrm>
          <a:prstGeom prst="wedgeRoundRectCallout">
            <a:avLst>
              <a:gd name="adj1" fmla="val -71148"/>
              <a:gd name="adj2" fmla="val 65803"/>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gn="ctr"/>
            <a:r>
              <a:rPr lang="en-US" altLang="zh-CN" sz="1600" b="1" dirty="0">
                <a:latin typeface="仿宋" panose="02010609060101010101" pitchFamily="49" charset="-122"/>
                <a:ea typeface="仿宋" panose="02010609060101010101" pitchFamily="49" charset="-122"/>
              </a:rPr>
              <a:t>private</a:t>
            </a:r>
            <a:r>
              <a:rPr lang="zh-CN" altLang="en-US" sz="1600" b="1" dirty="0">
                <a:latin typeface="仿宋" panose="02010609060101010101" pitchFamily="49" charset="-122"/>
                <a:ea typeface="仿宋" panose="02010609060101010101" pitchFamily="49" charset="-122"/>
              </a:rPr>
              <a:t>成员变量</a:t>
            </a:r>
          </a:p>
        </p:txBody>
      </p:sp>
      <p:sp>
        <p:nvSpPr>
          <p:cNvPr id="20" name="AutoShape 47">
            <a:extLst>
              <a:ext uri="{FF2B5EF4-FFF2-40B4-BE49-F238E27FC236}">
                <a16:creationId xmlns:a16="http://schemas.microsoft.com/office/drawing/2014/main" id="{37F74140-6BB2-4D6C-B4E2-D9640D53B07A}"/>
              </a:ext>
            </a:extLst>
          </p:cNvPr>
          <p:cNvSpPr>
            <a:spLocks noChangeArrowheads="1"/>
          </p:cNvSpPr>
          <p:nvPr/>
        </p:nvSpPr>
        <p:spPr bwMode="auto">
          <a:xfrm>
            <a:off x="7166478" y="2762762"/>
            <a:ext cx="1764000" cy="919401"/>
          </a:xfrm>
          <a:prstGeom prst="wedgeRoundRectCallout">
            <a:avLst>
              <a:gd name="adj1" fmla="val -65467"/>
              <a:gd name="adj2" fmla="val 60353"/>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gn="ctr"/>
            <a:r>
              <a:rPr lang="zh-CN" altLang="en-US" sz="1600" b="1" dirty="0">
                <a:latin typeface="仿宋" panose="02010609060101010101" pitchFamily="49" charset="-122"/>
                <a:ea typeface="仿宋" panose="02010609060101010101" pitchFamily="49" charset="-122"/>
              </a:rPr>
              <a:t>为成员变量</a:t>
            </a:r>
            <a:r>
              <a:rPr lang="en-US" altLang="zh-CN" sz="1600" b="1" dirty="0">
                <a:latin typeface="仿宋" panose="02010609060101010101" pitchFamily="49" charset="-122"/>
                <a:ea typeface="仿宋" panose="02010609060101010101" pitchFamily="49" charset="-122"/>
              </a:rPr>
              <a:t>age</a:t>
            </a:r>
            <a:r>
              <a:rPr lang="zh-CN" altLang="en-US" sz="1600" b="1" dirty="0">
                <a:latin typeface="仿宋" panose="02010609060101010101" pitchFamily="49" charset="-122"/>
                <a:ea typeface="仿宋" panose="02010609060101010101" pitchFamily="49" charset="-122"/>
              </a:rPr>
              <a:t>创建了修改和访问的公共方法</a:t>
            </a:r>
          </a:p>
        </p:txBody>
      </p:sp>
      <p:grpSp>
        <p:nvGrpSpPr>
          <p:cNvPr id="9" name="组合 8">
            <a:extLst>
              <a:ext uri="{FF2B5EF4-FFF2-40B4-BE49-F238E27FC236}">
                <a16:creationId xmlns:a16="http://schemas.microsoft.com/office/drawing/2014/main" id="{633A3D42-40DE-40CB-8EBC-6D466FA2F31D}"/>
              </a:ext>
            </a:extLst>
          </p:cNvPr>
          <p:cNvGrpSpPr/>
          <p:nvPr/>
        </p:nvGrpSpPr>
        <p:grpSpPr>
          <a:xfrm>
            <a:off x="3491880" y="6211014"/>
            <a:ext cx="2592288" cy="646986"/>
            <a:chOff x="3491880" y="6211014"/>
            <a:chExt cx="2592288" cy="646986"/>
          </a:xfrm>
        </p:grpSpPr>
        <p:sp>
          <p:nvSpPr>
            <p:cNvPr id="22" name="AutoShape 47">
              <a:extLst>
                <a:ext uri="{FF2B5EF4-FFF2-40B4-BE49-F238E27FC236}">
                  <a16:creationId xmlns:a16="http://schemas.microsoft.com/office/drawing/2014/main" id="{138FBECE-0A63-40C3-A064-0C019FCB0803}"/>
                </a:ext>
              </a:extLst>
            </p:cNvPr>
            <p:cNvSpPr>
              <a:spLocks noChangeArrowheads="1"/>
            </p:cNvSpPr>
            <p:nvPr/>
          </p:nvSpPr>
          <p:spPr bwMode="auto">
            <a:xfrm>
              <a:off x="5184168" y="6309320"/>
              <a:ext cx="900000" cy="504000"/>
            </a:xfrm>
            <a:prstGeom prst="wedgeRoundRectCallout">
              <a:avLst>
                <a:gd name="adj1" fmla="val 141700"/>
                <a:gd name="adj2" fmla="val -7826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gn="ctr"/>
              <a:endParaRPr lang="zh-CN" altLang="en-US" sz="1600" b="1" dirty="0">
                <a:latin typeface="仿宋" panose="02010609060101010101" pitchFamily="49" charset="-122"/>
                <a:ea typeface="仿宋" panose="02010609060101010101" pitchFamily="49" charset="-122"/>
              </a:endParaRPr>
            </a:p>
          </p:txBody>
        </p:sp>
        <p:sp>
          <p:nvSpPr>
            <p:cNvPr id="21" name="AutoShape 47">
              <a:extLst>
                <a:ext uri="{FF2B5EF4-FFF2-40B4-BE49-F238E27FC236}">
                  <a16:creationId xmlns:a16="http://schemas.microsoft.com/office/drawing/2014/main" id="{5CF290AE-19A5-45E5-A254-CBAB8ECA852C}"/>
                </a:ext>
              </a:extLst>
            </p:cNvPr>
            <p:cNvSpPr>
              <a:spLocks noChangeArrowheads="1"/>
            </p:cNvSpPr>
            <p:nvPr/>
          </p:nvSpPr>
          <p:spPr bwMode="auto">
            <a:xfrm>
              <a:off x="3491880" y="6211014"/>
              <a:ext cx="2592288" cy="646986"/>
            </a:xfrm>
            <a:prstGeom prst="wedgeRoundRectCallout">
              <a:avLst>
                <a:gd name="adj1" fmla="val -48072"/>
                <a:gd name="adj2" fmla="val -88724"/>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gn="ctr"/>
              <a:r>
                <a:rPr lang="zh-CN" altLang="en-US" sz="1600" b="1" dirty="0">
                  <a:latin typeface="仿宋" panose="02010609060101010101" pitchFamily="49" charset="-122"/>
                  <a:ea typeface="仿宋" panose="02010609060101010101" pitchFamily="49" charset="-122"/>
                </a:rPr>
                <a:t>私有成员变量在类的外部无法直接修改和访问！</a:t>
              </a:r>
            </a:p>
          </p:txBody>
        </p:sp>
      </p:grpSp>
    </p:spTree>
    <p:extLst>
      <p:ext uri="{BB962C8B-B14F-4D97-AF65-F5344CB8AC3E}">
        <p14:creationId xmlns:p14="http://schemas.microsoft.com/office/powerpoint/2010/main" val="266090761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6.1</a:t>
            </a:r>
            <a:r>
              <a:rPr lang="zh-CN" altLang="en-US" sz="3600" b="1" dirty="0">
                <a:solidFill>
                  <a:srgbClr val="00417C"/>
                </a:solidFill>
                <a:latin typeface="微软雅黑" pitchFamily="34" charset="-122"/>
                <a:ea typeface="微软雅黑" pitchFamily="34" charset="-122"/>
              </a:rPr>
              <a:t> 认识封装</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三、封装的实现</a:t>
            </a:r>
          </a:p>
        </p:txBody>
      </p:sp>
      <p:sp>
        <p:nvSpPr>
          <p:cNvPr id="12" name="AutoShape 13">
            <a:extLst>
              <a:ext uri="{FF2B5EF4-FFF2-40B4-BE49-F238E27FC236}">
                <a16:creationId xmlns:a16="http://schemas.microsoft.com/office/drawing/2014/main" id="{07E2FE42-69D3-41CE-83AD-0B82853477B7}"/>
              </a:ext>
            </a:extLst>
          </p:cNvPr>
          <p:cNvSpPr>
            <a:spLocks noChangeArrowheads="1"/>
          </p:cNvSpPr>
          <p:nvPr/>
        </p:nvSpPr>
        <p:spPr bwMode="auto">
          <a:xfrm>
            <a:off x="1691680" y="1887676"/>
            <a:ext cx="7056784" cy="4896000"/>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600"/>
              </a:lnSpc>
            </a:pPr>
            <a:r>
              <a:rPr lang="en-US" altLang="zh-CN" sz="1500" dirty="0">
                <a:solidFill>
                  <a:srgbClr val="080577"/>
                </a:solidFill>
                <a:latin typeface="Source Code Pro"/>
                <a:ea typeface="宋体" charset="-122"/>
              </a:rPr>
              <a:t>class Customer {</a:t>
            </a:r>
          </a:p>
          <a:p>
            <a:pPr eaLnBrk="1" hangingPunct="1">
              <a:lnSpc>
                <a:spcPts val="1600"/>
              </a:lnSpc>
            </a:pPr>
            <a:r>
              <a:rPr lang="en-US" altLang="zh-CN" sz="1500" dirty="0">
                <a:solidFill>
                  <a:srgbClr val="080577"/>
                </a:solidFill>
                <a:latin typeface="Source Code Pro"/>
                <a:ea typeface="宋体" charset="-122"/>
              </a:rPr>
              <a:t>	String name;</a:t>
            </a:r>
          </a:p>
          <a:p>
            <a:pPr eaLnBrk="1" hangingPunct="1">
              <a:lnSpc>
                <a:spcPts val="1600"/>
              </a:lnSpc>
            </a:pPr>
            <a:r>
              <a:rPr lang="en-US" altLang="zh-CN" sz="1500" dirty="0">
                <a:solidFill>
                  <a:srgbClr val="080577"/>
                </a:solidFill>
                <a:latin typeface="Source Code Pro"/>
                <a:ea typeface="宋体" charset="-122"/>
              </a:rPr>
              <a:t>	String sex;</a:t>
            </a:r>
          </a:p>
          <a:p>
            <a:pPr eaLnBrk="1" hangingPunct="1">
              <a:lnSpc>
                <a:spcPts val="1600"/>
              </a:lnSpc>
            </a:pPr>
            <a:r>
              <a:rPr lang="en-US" altLang="zh-CN" sz="1500" dirty="0">
                <a:solidFill>
                  <a:srgbClr val="080577"/>
                </a:solidFill>
                <a:latin typeface="Source Code Pro"/>
                <a:ea typeface="宋体" charset="-122"/>
              </a:rPr>
              <a:t>	private int age;</a:t>
            </a:r>
          </a:p>
          <a:p>
            <a:pPr eaLnBrk="1" hangingPunct="1">
              <a:lnSpc>
                <a:spcPts val="1600"/>
              </a:lnSpc>
            </a:pPr>
            <a:r>
              <a:rPr lang="en-US" altLang="zh-CN" sz="1500" dirty="0">
                <a:solidFill>
                  <a:srgbClr val="080577"/>
                </a:solidFill>
                <a:latin typeface="Source Code Pro"/>
                <a:ea typeface="宋体" charset="-122"/>
              </a:rPr>
              <a:t>	public void </a:t>
            </a:r>
            <a:r>
              <a:rPr lang="en-US" altLang="zh-CN" sz="1500" dirty="0" err="1">
                <a:solidFill>
                  <a:srgbClr val="080577"/>
                </a:solidFill>
                <a:latin typeface="Source Code Pro"/>
                <a:ea typeface="宋体" charset="-122"/>
              </a:rPr>
              <a:t>setAge</a:t>
            </a:r>
            <a:r>
              <a:rPr lang="en-US" altLang="zh-CN" sz="1500" dirty="0">
                <a:solidFill>
                  <a:srgbClr val="080577"/>
                </a:solidFill>
                <a:latin typeface="Source Code Pro"/>
                <a:ea typeface="宋体" charset="-122"/>
              </a:rPr>
              <a:t>(int age){</a:t>
            </a:r>
          </a:p>
          <a:p>
            <a:pPr eaLnBrk="1" hangingPunct="1">
              <a:lnSpc>
                <a:spcPts val="1600"/>
              </a:lnSpc>
            </a:pPr>
            <a:r>
              <a:rPr lang="en-US" altLang="zh-CN" sz="1500" dirty="0">
                <a:solidFill>
                  <a:srgbClr val="080577"/>
                </a:solidFill>
                <a:latin typeface="Source Code Pro"/>
                <a:ea typeface="宋体" charset="-122"/>
              </a:rPr>
              <a:t>		if(age&lt;0||age&gt;100){</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("age</a:t>
            </a:r>
            <a:r>
              <a:rPr lang="zh-CN" altLang="en-US" sz="1500" dirty="0">
                <a:solidFill>
                  <a:srgbClr val="080577"/>
                </a:solidFill>
                <a:latin typeface="Source Code Pro"/>
                <a:ea typeface="宋体" charset="-122"/>
              </a:rPr>
              <a:t>无法赋值</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			return;</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this.age</a:t>
            </a:r>
            <a:r>
              <a:rPr lang="en-US" altLang="zh-CN" sz="1500" dirty="0">
                <a:solidFill>
                  <a:srgbClr val="080577"/>
                </a:solidFill>
                <a:latin typeface="Source Code Pro"/>
                <a:ea typeface="宋体" charset="-122"/>
              </a:rPr>
              <a:t> = age;</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	public int </a:t>
            </a:r>
            <a:r>
              <a:rPr lang="en-US" altLang="zh-CN" sz="1500" dirty="0" err="1">
                <a:solidFill>
                  <a:srgbClr val="080577"/>
                </a:solidFill>
                <a:latin typeface="Source Code Pro"/>
                <a:ea typeface="宋体" charset="-122"/>
              </a:rPr>
              <a:t>getAge</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		return </a:t>
            </a:r>
            <a:r>
              <a:rPr lang="en-US" altLang="zh-CN" sz="1500" dirty="0" err="1">
                <a:solidFill>
                  <a:srgbClr val="080577"/>
                </a:solidFill>
                <a:latin typeface="Source Code Pro"/>
                <a:ea typeface="宋体" charset="-122"/>
              </a:rPr>
              <a:t>this.age</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public class EncTest2 {</a:t>
            </a:r>
          </a:p>
          <a:p>
            <a:pPr eaLnBrk="1" hangingPunct="1">
              <a:lnSpc>
                <a:spcPts val="1600"/>
              </a:lnSpc>
            </a:pPr>
            <a:r>
              <a:rPr lang="en-US" altLang="zh-CN" sz="1500" dirty="0">
                <a:solidFill>
                  <a:srgbClr val="080577"/>
                </a:solidFill>
                <a:latin typeface="Source Code Pro"/>
                <a:ea typeface="宋体" charset="-122"/>
              </a:rPr>
              <a:t>	public static void main(String[] </a:t>
            </a:r>
            <a:r>
              <a:rPr lang="en-US" altLang="zh-CN" sz="1500" dirty="0" err="1">
                <a:solidFill>
                  <a:srgbClr val="080577"/>
                </a:solidFill>
                <a:latin typeface="Source Code Pro"/>
                <a:ea typeface="宋体" charset="-122"/>
              </a:rPr>
              <a:t>args</a:t>
            </a: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		Customer </a:t>
            </a:r>
            <a:r>
              <a:rPr lang="en-US" altLang="zh-CN" sz="1500" dirty="0" err="1">
                <a:solidFill>
                  <a:srgbClr val="080577"/>
                </a:solidFill>
                <a:latin typeface="Source Code Pro"/>
                <a:ea typeface="宋体" charset="-122"/>
              </a:rPr>
              <a:t>zhang</a:t>
            </a:r>
            <a:r>
              <a:rPr lang="en-US" altLang="zh-CN" sz="1500" dirty="0">
                <a:solidFill>
                  <a:srgbClr val="080577"/>
                </a:solidFill>
                <a:latin typeface="Source Code Pro"/>
                <a:ea typeface="宋体" charset="-122"/>
              </a:rPr>
              <a:t> = new Customer();</a:t>
            </a:r>
          </a:p>
          <a:p>
            <a:pPr eaLnBrk="1" hangingPunct="1">
              <a:lnSpc>
                <a:spcPts val="1600"/>
              </a:lnSpc>
            </a:pPr>
            <a:r>
              <a:rPr lang="en-US" altLang="zh-CN" sz="1500" dirty="0">
                <a:solidFill>
                  <a:srgbClr val="080577"/>
                </a:solidFill>
                <a:latin typeface="Source Code Pro"/>
                <a:ea typeface="宋体" charset="-122"/>
              </a:rPr>
              <a:t>		</a:t>
            </a:r>
            <a:r>
              <a:rPr lang="en-US" altLang="zh-CN" sz="1500" b="1" dirty="0" err="1">
                <a:solidFill>
                  <a:srgbClr val="FF0000"/>
                </a:solidFill>
                <a:latin typeface="Source Code Pro"/>
                <a:ea typeface="宋体" charset="-122"/>
              </a:rPr>
              <a:t>zhang.setAge</a:t>
            </a:r>
            <a:r>
              <a:rPr lang="en-US" altLang="zh-CN" sz="1500" b="1" dirty="0">
                <a:solidFill>
                  <a:srgbClr val="FF0000"/>
                </a:solidFill>
                <a:latin typeface="Source Code Pro"/>
                <a:ea typeface="宋体" charset="-122"/>
              </a:rPr>
              <a:t>(25);</a:t>
            </a:r>
          </a:p>
          <a:p>
            <a:pPr eaLnBrk="1" hangingPunct="1">
              <a:lnSpc>
                <a:spcPts val="16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("zhang.age=" +	</a:t>
            </a:r>
            <a:r>
              <a:rPr lang="en-US" altLang="zh-CN" sz="1500" b="1" dirty="0" err="1">
                <a:solidFill>
                  <a:srgbClr val="FF0000"/>
                </a:solidFill>
                <a:latin typeface="Source Code Pro"/>
                <a:ea typeface="宋体" charset="-122"/>
              </a:rPr>
              <a:t>zhang.getAge</a:t>
            </a:r>
            <a:r>
              <a:rPr lang="en-US" altLang="zh-CN" sz="1500" b="1" dirty="0">
                <a:solidFill>
                  <a:srgbClr val="FF0000"/>
                </a:solidFill>
                <a:latin typeface="Source Code Pro"/>
                <a:ea typeface="宋体" charset="-122"/>
              </a:rPr>
              <a:t>()</a:t>
            </a:r>
            <a:r>
              <a:rPr lang="en-US" altLang="zh-CN" sz="1500" dirty="0">
                <a:solidFill>
                  <a:srgbClr val="080577"/>
                </a:solidFill>
                <a:latin typeface="Source Code Pro"/>
                <a:ea typeface="宋体" charset="-122"/>
              </a:rPr>
              <a:t>);</a:t>
            </a:r>
          </a:p>
          <a:p>
            <a:pPr eaLnBrk="1" hangingPunct="1">
              <a:lnSpc>
                <a:spcPts val="1600"/>
              </a:lnSpc>
            </a:pPr>
            <a:r>
              <a:rPr lang="en-US" altLang="zh-CN" sz="1500" dirty="0">
                <a:solidFill>
                  <a:srgbClr val="080577"/>
                </a:solidFill>
                <a:latin typeface="Source Code Pro"/>
                <a:ea typeface="宋体" charset="-122"/>
              </a:rPr>
              <a:t>	}</a:t>
            </a:r>
          </a:p>
          <a:p>
            <a:pPr eaLnBrk="1" hangingPunct="1">
              <a:lnSpc>
                <a:spcPts val="1600"/>
              </a:lnSpc>
            </a:pPr>
            <a:r>
              <a:rPr lang="en-US" altLang="zh-CN" sz="1500" dirty="0">
                <a:solidFill>
                  <a:srgbClr val="080577"/>
                </a:solidFill>
                <a:latin typeface="Source Code Pro"/>
                <a:ea typeface="宋体" charset="-122"/>
              </a:rPr>
              <a:t>}</a:t>
            </a:r>
          </a:p>
        </p:txBody>
      </p:sp>
      <p:pic>
        <p:nvPicPr>
          <p:cNvPr id="13" name="Picture 14" descr="示例">
            <a:extLst>
              <a:ext uri="{FF2B5EF4-FFF2-40B4-BE49-F238E27FC236}">
                <a16:creationId xmlns:a16="http://schemas.microsoft.com/office/drawing/2014/main" id="{B68DB55D-4CB4-42B1-BC6C-0EA9BCFA7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7" y="187339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5BAC0B33-D648-4687-9CA2-903F13AACA7D}"/>
              </a:ext>
            </a:extLst>
          </p:cNvPr>
          <p:cNvSpPr/>
          <p:nvPr/>
        </p:nvSpPr>
        <p:spPr>
          <a:xfrm>
            <a:off x="2267744" y="2612469"/>
            <a:ext cx="1800200"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3C562A2-E531-4879-9F7F-49CA85C4E474}"/>
              </a:ext>
            </a:extLst>
          </p:cNvPr>
          <p:cNvSpPr/>
          <p:nvPr/>
        </p:nvSpPr>
        <p:spPr>
          <a:xfrm>
            <a:off x="2267744" y="2864469"/>
            <a:ext cx="4608512" cy="2076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utoShape 47">
            <a:extLst>
              <a:ext uri="{FF2B5EF4-FFF2-40B4-BE49-F238E27FC236}">
                <a16:creationId xmlns:a16="http://schemas.microsoft.com/office/drawing/2014/main" id="{37B94FCD-0723-403A-B1C0-D893A42D619B}"/>
              </a:ext>
            </a:extLst>
          </p:cNvPr>
          <p:cNvSpPr>
            <a:spLocks noChangeArrowheads="1"/>
          </p:cNvSpPr>
          <p:nvPr/>
        </p:nvSpPr>
        <p:spPr bwMode="auto">
          <a:xfrm>
            <a:off x="4514616" y="2119572"/>
            <a:ext cx="1764000" cy="374571"/>
          </a:xfrm>
          <a:prstGeom prst="wedgeRoundRectCallout">
            <a:avLst>
              <a:gd name="adj1" fmla="val -71148"/>
              <a:gd name="adj2" fmla="val 65803"/>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gn="ctr"/>
            <a:r>
              <a:rPr lang="en-US" altLang="zh-CN" sz="1600" b="1" dirty="0">
                <a:latin typeface="仿宋" panose="02010609060101010101" pitchFamily="49" charset="-122"/>
                <a:ea typeface="仿宋" panose="02010609060101010101" pitchFamily="49" charset="-122"/>
              </a:rPr>
              <a:t>private</a:t>
            </a:r>
            <a:r>
              <a:rPr lang="zh-CN" altLang="en-US" sz="1600" b="1" dirty="0">
                <a:latin typeface="仿宋" panose="02010609060101010101" pitchFamily="49" charset="-122"/>
                <a:ea typeface="仿宋" panose="02010609060101010101" pitchFamily="49" charset="-122"/>
              </a:rPr>
              <a:t>成员变量</a:t>
            </a:r>
          </a:p>
        </p:txBody>
      </p:sp>
      <p:sp>
        <p:nvSpPr>
          <p:cNvPr id="20" name="AutoShape 47">
            <a:extLst>
              <a:ext uri="{FF2B5EF4-FFF2-40B4-BE49-F238E27FC236}">
                <a16:creationId xmlns:a16="http://schemas.microsoft.com/office/drawing/2014/main" id="{37F74140-6BB2-4D6C-B4E2-D9640D53B07A}"/>
              </a:ext>
            </a:extLst>
          </p:cNvPr>
          <p:cNvSpPr>
            <a:spLocks noChangeArrowheads="1"/>
          </p:cNvSpPr>
          <p:nvPr/>
        </p:nvSpPr>
        <p:spPr bwMode="auto">
          <a:xfrm>
            <a:off x="7166478" y="2762762"/>
            <a:ext cx="1764000" cy="919401"/>
          </a:xfrm>
          <a:prstGeom prst="wedgeRoundRectCallout">
            <a:avLst>
              <a:gd name="adj1" fmla="val -65467"/>
              <a:gd name="adj2" fmla="val 60353"/>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gn="ctr"/>
            <a:r>
              <a:rPr lang="zh-CN" altLang="en-US" sz="1600" b="1" dirty="0">
                <a:latin typeface="仿宋" panose="02010609060101010101" pitchFamily="49" charset="-122"/>
                <a:ea typeface="仿宋" panose="02010609060101010101" pitchFamily="49" charset="-122"/>
              </a:rPr>
              <a:t>为成员变量</a:t>
            </a:r>
            <a:r>
              <a:rPr lang="en-US" altLang="zh-CN" sz="1600" b="1" dirty="0">
                <a:latin typeface="仿宋" panose="02010609060101010101" pitchFamily="49" charset="-122"/>
                <a:ea typeface="仿宋" panose="02010609060101010101" pitchFamily="49" charset="-122"/>
              </a:rPr>
              <a:t>age</a:t>
            </a:r>
            <a:r>
              <a:rPr lang="zh-CN" altLang="en-US" sz="1600" b="1" dirty="0">
                <a:latin typeface="仿宋" panose="02010609060101010101" pitchFamily="49" charset="-122"/>
                <a:ea typeface="仿宋" panose="02010609060101010101" pitchFamily="49" charset="-122"/>
              </a:rPr>
              <a:t>创建了修改和访问的公共方法</a:t>
            </a:r>
          </a:p>
        </p:txBody>
      </p:sp>
    </p:spTree>
    <p:extLst>
      <p:ext uri="{BB962C8B-B14F-4D97-AF65-F5344CB8AC3E}">
        <p14:creationId xmlns:p14="http://schemas.microsoft.com/office/powerpoint/2010/main" val="145863393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6.1</a:t>
            </a:r>
            <a:r>
              <a:rPr lang="zh-CN" altLang="en-US" sz="3600" b="1" dirty="0">
                <a:solidFill>
                  <a:srgbClr val="00417C"/>
                </a:solidFill>
                <a:latin typeface="微软雅黑" pitchFamily="34" charset="-122"/>
                <a:ea typeface="微软雅黑" pitchFamily="34" charset="-122"/>
              </a:rPr>
              <a:t> 认识封装</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三、封装的实现</a:t>
            </a:r>
          </a:p>
        </p:txBody>
      </p:sp>
      <p:pic>
        <p:nvPicPr>
          <p:cNvPr id="15" name="Picture 14" descr="问题">
            <a:extLst>
              <a:ext uri="{FF2B5EF4-FFF2-40B4-BE49-F238E27FC236}">
                <a16:creationId xmlns:a16="http://schemas.microsoft.com/office/drawing/2014/main" id="{41C2D725-6AA3-41E3-8AEF-4389069AE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8" y="1845319"/>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4">
            <a:extLst>
              <a:ext uri="{FF2B5EF4-FFF2-40B4-BE49-F238E27FC236}">
                <a16:creationId xmlns:a16="http://schemas.microsoft.com/office/drawing/2014/main" id="{785FE73C-F36E-4F99-B608-33937573431C}"/>
              </a:ext>
            </a:extLst>
          </p:cNvPr>
          <p:cNvSpPr>
            <a:spLocks noChangeArrowheads="1"/>
          </p:cNvSpPr>
          <p:nvPr/>
        </p:nvSpPr>
        <p:spPr bwMode="auto">
          <a:xfrm>
            <a:off x="1691680" y="1878778"/>
            <a:ext cx="7056784" cy="126219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28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一个银行储户，其账户基本信息包括：姓名、账号、密码、余额。假设密码和余额为个人私密信息，试编写程序，输出某储户的所有信息。</a:t>
            </a:r>
          </a:p>
        </p:txBody>
      </p:sp>
      <p:sp>
        <p:nvSpPr>
          <p:cNvPr id="17" name="AutoShape 13">
            <a:extLst>
              <a:ext uri="{FF2B5EF4-FFF2-40B4-BE49-F238E27FC236}">
                <a16:creationId xmlns:a16="http://schemas.microsoft.com/office/drawing/2014/main" id="{B912FAA0-453F-48B7-A20B-E5E1B5FE8BE4}"/>
              </a:ext>
            </a:extLst>
          </p:cNvPr>
          <p:cNvSpPr>
            <a:spLocks noChangeArrowheads="1"/>
          </p:cNvSpPr>
          <p:nvPr/>
        </p:nvSpPr>
        <p:spPr bwMode="auto">
          <a:xfrm>
            <a:off x="1691680" y="3284984"/>
            <a:ext cx="7056784" cy="3564000"/>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500"/>
              </a:lnSpc>
            </a:pPr>
            <a:r>
              <a:rPr lang="en-US" altLang="zh-CN" sz="1500" dirty="0">
                <a:solidFill>
                  <a:srgbClr val="080577"/>
                </a:solidFill>
                <a:latin typeface="Source Code Pro"/>
                <a:ea typeface="宋体" charset="-122"/>
              </a:rPr>
              <a:t>class Depositor {</a:t>
            </a:r>
          </a:p>
          <a:p>
            <a:pPr eaLnBrk="1" hangingPunct="1">
              <a:lnSpc>
                <a:spcPts val="1500"/>
              </a:lnSpc>
            </a:pPr>
            <a:r>
              <a:rPr lang="en-US" altLang="zh-CN" sz="1500" dirty="0">
                <a:solidFill>
                  <a:srgbClr val="080577"/>
                </a:solidFill>
                <a:latin typeface="Source Code Pro"/>
                <a:ea typeface="宋体" charset="-122"/>
              </a:rPr>
              <a:t>	public String name;</a:t>
            </a:r>
          </a:p>
          <a:p>
            <a:pPr eaLnBrk="1" hangingPunct="1">
              <a:lnSpc>
                <a:spcPts val="1500"/>
              </a:lnSpc>
            </a:pPr>
            <a:r>
              <a:rPr lang="en-US" altLang="zh-CN" sz="1500" dirty="0">
                <a:solidFill>
                  <a:srgbClr val="080577"/>
                </a:solidFill>
                <a:latin typeface="Source Code Pro"/>
                <a:ea typeface="宋体" charset="-122"/>
              </a:rPr>
              <a:t>	public String id;</a:t>
            </a:r>
          </a:p>
          <a:p>
            <a:pPr eaLnBrk="1" hangingPunct="1">
              <a:lnSpc>
                <a:spcPts val="1500"/>
              </a:lnSpc>
            </a:pPr>
            <a:r>
              <a:rPr lang="en-US" altLang="zh-CN" sz="1500" dirty="0">
                <a:solidFill>
                  <a:srgbClr val="080577"/>
                </a:solidFill>
                <a:latin typeface="Source Code Pro"/>
                <a:ea typeface="宋体" charset="-122"/>
              </a:rPr>
              <a:t>	private String </a:t>
            </a:r>
            <a:r>
              <a:rPr lang="en-US" altLang="zh-CN" sz="1500" dirty="0" err="1">
                <a:solidFill>
                  <a:srgbClr val="080577"/>
                </a:solidFill>
                <a:latin typeface="Source Code Pro"/>
                <a:ea typeface="宋体" charset="-122"/>
              </a:rPr>
              <a:t>pwd</a:t>
            </a: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private double balance;</a:t>
            </a:r>
          </a:p>
          <a:p>
            <a:pPr eaLnBrk="1" hangingPunct="1">
              <a:lnSpc>
                <a:spcPts val="1500"/>
              </a:lnSpc>
            </a:pPr>
            <a:r>
              <a:rPr lang="en-US" altLang="zh-CN" sz="1500" dirty="0">
                <a:solidFill>
                  <a:srgbClr val="080577"/>
                </a:solidFill>
                <a:latin typeface="Source Code Pro"/>
                <a:ea typeface="宋体" charset="-122"/>
              </a:rPr>
              <a:t>	public void </a:t>
            </a:r>
            <a:r>
              <a:rPr lang="en-US" altLang="zh-CN" sz="1500" dirty="0" err="1">
                <a:solidFill>
                  <a:srgbClr val="080577"/>
                </a:solidFill>
                <a:latin typeface="Source Code Pro"/>
                <a:ea typeface="宋体" charset="-122"/>
              </a:rPr>
              <a:t>setPwd</a:t>
            </a:r>
            <a:r>
              <a:rPr lang="en-US" altLang="zh-CN" sz="1500" dirty="0">
                <a:solidFill>
                  <a:srgbClr val="080577"/>
                </a:solidFill>
                <a:latin typeface="Source Code Pro"/>
                <a:ea typeface="宋体" charset="-122"/>
              </a:rPr>
              <a:t>(String </a:t>
            </a:r>
            <a:r>
              <a:rPr lang="en-US" altLang="zh-CN" sz="1500" dirty="0" err="1">
                <a:solidFill>
                  <a:srgbClr val="080577"/>
                </a:solidFill>
                <a:latin typeface="Source Code Pro"/>
                <a:ea typeface="宋体" charset="-122"/>
              </a:rPr>
              <a:t>pwd</a:t>
            </a: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this.pwd = </a:t>
            </a:r>
            <a:r>
              <a:rPr lang="en-US" altLang="zh-CN" sz="1500" dirty="0" err="1">
                <a:solidFill>
                  <a:srgbClr val="080577"/>
                </a:solidFill>
                <a:latin typeface="Source Code Pro"/>
                <a:ea typeface="宋体" charset="-122"/>
              </a:rPr>
              <a:t>pwd</a:t>
            </a: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a:t>
            </a:r>
          </a:p>
          <a:p>
            <a:pPr eaLnBrk="1" hangingPunct="1">
              <a:lnSpc>
                <a:spcPts val="1500"/>
              </a:lnSpc>
            </a:pPr>
            <a:r>
              <a:rPr lang="en-US" altLang="zh-CN" sz="1500" dirty="0">
                <a:solidFill>
                  <a:srgbClr val="080577"/>
                </a:solidFill>
                <a:latin typeface="Source Code Pro"/>
                <a:ea typeface="宋体" charset="-122"/>
              </a:rPr>
              <a:t>	public String </a:t>
            </a:r>
            <a:r>
              <a:rPr lang="en-US" altLang="zh-CN" sz="1500" dirty="0" err="1">
                <a:solidFill>
                  <a:srgbClr val="080577"/>
                </a:solidFill>
                <a:latin typeface="Source Code Pro"/>
                <a:ea typeface="宋体" charset="-122"/>
              </a:rPr>
              <a:t>getPwd</a:t>
            </a: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return this.pwd;</a:t>
            </a:r>
          </a:p>
          <a:p>
            <a:pPr eaLnBrk="1" hangingPunct="1">
              <a:lnSpc>
                <a:spcPts val="1500"/>
              </a:lnSpc>
            </a:pPr>
            <a:r>
              <a:rPr lang="en-US" altLang="zh-CN" sz="1500" dirty="0">
                <a:solidFill>
                  <a:srgbClr val="080577"/>
                </a:solidFill>
                <a:latin typeface="Source Code Pro"/>
                <a:ea typeface="宋体" charset="-122"/>
              </a:rPr>
              <a:t>	}</a:t>
            </a:r>
          </a:p>
          <a:p>
            <a:pPr eaLnBrk="1" hangingPunct="1">
              <a:lnSpc>
                <a:spcPts val="1500"/>
              </a:lnSpc>
            </a:pPr>
            <a:r>
              <a:rPr lang="en-US" altLang="zh-CN" sz="1500" dirty="0">
                <a:solidFill>
                  <a:srgbClr val="080577"/>
                </a:solidFill>
                <a:latin typeface="Source Code Pro"/>
                <a:ea typeface="宋体" charset="-122"/>
              </a:rPr>
              <a:t>	public void </a:t>
            </a:r>
            <a:r>
              <a:rPr lang="en-US" altLang="zh-CN" sz="1500" dirty="0" err="1">
                <a:solidFill>
                  <a:srgbClr val="080577"/>
                </a:solidFill>
                <a:latin typeface="Source Code Pro"/>
                <a:ea typeface="宋体" charset="-122"/>
              </a:rPr>
              <a:t>setBalance</a:t>
            </a:r>
            <a:r>
              <a:rPr lang="en-US" altLang="zh-CN" sz="1500" dirty="0">
                <a:solidFill>
                  <a:srgbClr val="080577"/>
                </a:solidFill>
                <a:latin typeface="Source Code Pro"/>
                <a:ea typeface="宋体" charset="-122"/>
              </a:rPr>
              <a:t>(double balance){</a:t>
            </a:r>
          </a:p>
          <a:p>
            <a:pPr eaLnBrk="1" hangingPunct="1">
              <a:lnSpc>
                <a:spcPts val="15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this.balance</a:t>
            </a:r>
            <a:r>
              <a:rPr lang="en-US" altLang="zh-CN" sz="1500" dirty="0">
                <a:solidFill>
                  <a:srgbClr val="080577"/>
                </a:solidFill>
                <a:latin typeface="Source Code Pro"/>
                <a:ea typeface="宋体" charset="-122"/>
              </a:rPr>
              <a:t> = balance;</a:t>
            </a:r>
          </a:p>
          <a:p>
            <a:pPr eaLnBrk="1" hangingPunct="1">
              <a:lnSpc>
                <a:spcPts val="1500"/>
              </a:lnSpc>
            </a:pPr>
            <a:r>
              <a:rPr lang="en-US" altLang="zh-CN" sz="1500" dirty="0">
                <a:solidFill>
                  <a:srgbClr val="080577"/>
                </a:solidFill>
                <a:latin typeface="Source Code Pro"/>
                <a:ea typeface="宋体" charset="-122"/>
              </a:rPr>
              <a:t>	}</a:t>
            </a:r>
          </a:p>
          <a:p>
            <a:pPr eaLnBrk="1" hangingPunct="1">
              <a:lnSpc>
                <a:spcPts val="1500"/>
              </a:lnSpc>
            </a:pPr>
            <a:r>
              <a:rPr lang="en-US" altLang="zh-CN" sz="1500" dirty="0">
                <a:solidFill>
                  <a:srgbClr val="080577"/>
                </a:solidFill>
                <a:latin typeface="Source Code Pro"/>
                <a:ea typeface="宋体" charset="-122"/>
              </a:rPr>
              <a:t>	public double </a:t>
            </a:r>
            <a:r>
              <a:rPr lang="en-US" altLang="zh-CN" sz="1500" dirty="0" err="1">
                <a:solidFill>
                  <a:srgbClr val="080577"/>
                </a:solidFill>
                <a:latin typeface="Source Code Pro"/>
                <a:ea typeface="宋体" charset="-122"/>
              </a:rPr>
              <a:t>getBalacne</a:t>
            </a: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return </a:t>
            </a:r>
            <a:r>
              <a:rPr lang="en-US" altLang="zh-CN" sz="1500" dirty="0" err="1">
                <a:solidFill>
                  <a:srgbClr val="080577"/>
                </a:solidFill>
                <a:latin typeface="Source Code Pro"/>
                <a:ea typeface="宋体" charset="-122"/>
              </a:rPr>
              <a:t>this.balance</a:t>
            </a: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a:t>
            </a:r>
          </a:p>
          <a:p>
            <a:pPr eaLnBrk="1" hangingPunct="1">
              <a:lnSpc>
                <a:spcPts val="1500"/>
              </a:lnSpc>
            </a:pPr>
            <a:r>
              <a:rPr lang="en-US" altLang="zh-CN" sz="1500" dirty="0">
                <a:solidFill>
                  <a:srgbClr val="080577"/>
                </a:solidFill>
                <a:latin typeface="Source Code Pro"/>
                <a:ea typeface="宋体" charset="-122"/>
              </a:rPr>
              <a:t>} </a:t>
            </a:r>
          </a:p>
        </p:txBody>
      </p:sp>
      <p:sp>
        <p:nvSpPr>
          <p:cNvPr id="21" name="AutoShape 13">
            <a:extLst>
              <a:ext uri="{FF2B5EF4-FFF2-40B4-BE49-F238E27FC236}">
                <a16:creationId xmlns:a16="http://schemas.microsoft.com/office/drawing/2014/main" id="{B21E624C-0FA2-4C0F-B1D4-F6E32C94566E}"/>
              </a:ext>
            </a:extLst>
          </p:cNvPr>
          <p:cNvSpPr>
            <a:spLocks noChangeArrowheads="1"/>
          </p:cNvSpPr>
          <p:nvPr/>
        </p:nvSpPr>
        <p:spPr bwMode="auto">
          <a:xfrm>
            <a:off x="2893904" y="4353993"/>
            <a:ext cx="6174940" cy="2494991"/>
          </a:xfrm>
          <a:prstGeom prst="roundRect">
            <a:avLst>
              <a:gd name="adj" fmla="val 7407"/>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1500"/>
              </a:lnSpc>
            </a:pPr>
            <a:r>
              <a:rPr lang="en-US" altLang="zh-CN" sz="1500" dirty="0">
                <a:solidFill>
                  <a:srgbClr val="080577"/>
                </a:solidFill>
                <a:latin typeface="Source Code Pro"/>
                <a:ea typeface="宋体" charset="-122"/>
              </a:rPr>
              <a:t>public class Query {</a:t>
            </a:r>
          </a:p>
          <a:p>
            <a:pPr eaLnBrk="1" hangingPunct="1">
              <a:lnSpc>
                <a:spcPts val="1500"/>
              </a:lnSpc>
            </a:pPr>
            <a:r>
              <a:rPr lang="en-US" altLang="zh-CN" sz="1500" dirty="0">
                <a:solidFill>
                  <a:srgbClr val="080577"/>
                </a:solidFill>
                <a:latin typeface="Source Code Pro"/>
                <a:ea typeface="宋体" charset="-122"/>
              </a:rPr>
              <a:t>	public static void main(String[] </a:t>
            </a:r>
            <a:r>
              <a:rPr lang="en-US" altLang="zh-CN" sz="1500" dirty="0" err="1">
                <a:solidFill>
                  <a:srgbClr val="080577"/>
                </a:solidFill>
                <a:latin typeface="Source Code Pro"/>
                <a:ea typeface="宋体" charset="-122"/>
              </a:rPr>
              <a:t>args</a:t>
            </a:r>
            <a:r>
              <a:rPr lang="en-US" altLang="zh-CN" sz="1500" dirty="0">
                <a:solidFill>
                  <a:srgbClr val="080577"/>
                </a:solidFill>
                <a:latin typeface="Source Code Pro"/>
                <a:ea typeface="宋体" charset="-122"/>
              </a:rPr>
              <a:t>) {</a:t>
            </a:r>
          </a:p>
          <a:p>
            <a:pPr eaLnBrk="1" hangingPunct="1">
              <a:lnSpc>
                <a:spcPts val="1500"/>
              </a:lnSpc>
            </a:pPr>
            <a:r>
              <a:rPr lang="en-US" altLang="zh-CN" sz="1500" dirty="0">
                <a:solidFill>
                  <a:srgbClr val="080577"/>
                </a:solidFill>
                <a:latin typeface="Source Code Pro"/>
                <a:ea typeface="宋体" charset="-122"/>
              </a:rPr>
              <a:t>		 Depositor A = new Depositor();</a:t>
            </a:r>
          </a:p>
          <a:p>
            <a:pPr eaLnBrk="1" hangingPunct="1">
              <a:lnSpc>
                <a:spcPts val="1500"/>
              </a:lnSpc>
            </a:pPr>
            <a:r>
              <a:rPr lang="en-US" altLang="zh-CN" sz="1500" dirty="0">
                <a:solidFill>
                  <a:srgbClr val="080577"/>
                </a:solidFill>
                <a:latin typeface="Source Code Pro"/>
                <a:ea typeface="宋体" charset="-122"/>
              </a:rPr>
              <a:t>		 A.name = “li”;</a:t>
            </a:r>
          </a:p>
          <a:p>
            <a:pPr eaLnBrk="1" hangingPunct="1">
              <a:lnSpc>
                <a:spcPts val="1500"/>
              </a:lnSpc>
            </a:pPr>
            <a:r>
              <a:rPr lang="en-US" altLang="zh-CN" sz="1500" dirty="0">
                <a:solidFill>
                  <a:srgbClr val="080577"/>
                </a:solidFill>
                <a:latin typeface="Source Code Pro"/>
                <a:ea typeface="宋体" charset="-122"/>
              </a:rPr>
              <a:t>		 A.id = “No1234567”;</a:t>
            </a:r>
          </a:p>
          <a:p>
            <a:pPr eaLnBrk="1" hangingPunct="1">
              <a:lnSpc>
                <a:spcPts val="15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A.setPwd</a:t>
            </a:r>
            <a:r>
              <a:rPr lang="en-US" altLang="zh-CN" sz="1500" dirty="0">
                <a:solidFill>
                  <a:srgbClr val="080577"/>
                </a:solidFill>
                <a:latin typeface="Source Code Pro"/>
                <a:ea typeface="宋体" charset="-122"/>
              </a:rPr>
              <a:t>(“</a:t>
            </a:r>
            <a:r>
              <a:rPr lang="en-US" altLang="zh-CN" sz="1500" dirty="0" err="1">
                <a:solidFill>
                  <a:srgbClr val="080577"/>
                </a:solidFill>
                <a:latin typeface="Source Code Pro"/>
                <a:ea typeface="宋体" charset="-122"/>
              </a:rPr>
              <a:t>abc</a:t>
            </a: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A.setBalance</a:t>
            </a:r>
            <a:r>
              <a:rPr lang="en-US" altLang="zh-CN" sz="1500" dirty="0">
                <a:solidFill>
                  <a:srgbClr val="080577"/>
                </a:solidFill>
                <a:latin typeface="Source Code Pro"/>
                <a:ea typeface="宋体" charset="-122"/>
              </a:rPr>
              <a:t>(10000);</a:t>
            </a:r>
          </a:p>
          <a:p>
            <a:pPr eaLnBrk="1" hangingPunct="1">
              <a:lnSpc>
                <a:spcPts val="1500"/>
              </a:lnSpc>
            </a:pP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System.out.println</a:t>
            </a:r>
            <a:r>
              <a:rPr lang="en-US" altLang="zh-CN" sz="1500" dirty="0">
                <a:solidFill>
                  <a:srgbClr val="080577"/>
                </a:solidFill>
                <a:latin typeface="Source Code Pro"/>
                <a:ea typeface="宋体" charset="-122"/>
              </a:rPr>
              <a:t>(“</a:t>
            </a:r>
            <a:r>
              <a:rPr lang="zh-CN" altLang="en-US" sz="1500" dirty="0">
                <a:solidFill>
                  <a:srgbClr val="080577"/>
                </a:solidFill>
                <a:latin typeface="Source Code Pro"/>
                <a:ea typeface="宋体" charset="-122"/>
              </a:rPr>
              <a:t>储户” </a:t>
            </a:r>
            <a:r>
              <a:rPr lang="en-US" altLang="zh-CN" sz="1500" dirty="0">
                <a:solidFill>
                  <a:srgbClr val="080577"/>
                </a:solidFill>
                <a:latin typeface="Source Code Pro"/>
                <a:ea typeface="宋体" charset="-122"/>
              </a:rPr>
              <a:t>+ A.name + “</a:t>
            </a:r>
            <a:r>
              <a:rPr lang="zh-CN" altLang="en-US" sz="1500" dirty="0">
                <a:solidFill>
                  <a:srgbClr val="080577"/>
                </a:solidFill>
                <a:latin typeface="Source Code Pro"/>
                <a:ea typeface="宋体" charset="-122"/>
              </a:rPr>
              <a:t>账号” </a:t>
            </a:r>
            <a:r>
              <a:rPr lang="en-US" altLang="zh-CN" sz="1500" dirty="0">
                <a:solidFill>
                  <a:srgbClr val="080577"/>
                </a:solidFill>
                <a:latin typeface="Source Code Pro"/>
                <a:ea typeface="宋体" charset="-122"/>
              </a:rPr>
              <a:t>+ A.id + “</a:t>
            </a:r>
            <a:r>
              <a:rPr lang="zh-CN" altLang="en-US" sz="1500" dirty="0">
                <a:solidFill>
                  <a:srgbClr val="080577"/>
                </a:solidFill>
                <a:latin typeface="Source Code Pro"/>
                <a:ea typeface="宋体" charset="-122"/>
              </a:rPr>
              <a:t>密码为” </a:t>
            </a: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A.getPwd</a:t>
            </a:r>
            <a:r>
              <a:rPr lang="en-US" altLang="zh-CN" sz="1500" dirty="0">
                <a:solidFill>
                  <a:srgbClr val="080577"/>
                </a:solidFill>
                <a:latin typeface="Source Code Pro"/>
                <a:ea typeface="宋体" charset="-122"/>
              </a:rPr>
              <a:t>() + “</a:t>
            </a:r>
            <a:r>
              <a:rPr lang="zh-CN" altLang="en-US" sz="1500" dirty="0">
                <a:solidFill>
                  <a:srgbClr val="080577"/>
                </a:solidFill>
                <a:latin typeface="Source Code Pro"/>
                <a:ea typeface="宋体" charset="-122"/>
              </a:rPr>
              <a:t>余额为” </a:t>
            </a:r>
            <a:r>
              <a:rPr lang="en-US" altLang="zh-CN" sz="1500" dirty="0">
                <a:solidFill>
                  <a:srgbClr val="080577"/>
                </a:solidFill>
                <a:latin typeface="Source Code Pro"/>
                <a:ea typeface="宋体" charset="-122"/>
              </a:rPr>
              <a:t>+ </a:t>
            </a:r>
            <a:r>
              <a:rPr lang="en-US" altLang="zh-CN" sz="1500" dirty="0" err="1">
                <a:solidFill>
                  <a:srgbClr val="080577"/>
                </a:solidFill>
                <a:latin typeface="Source Code Pro"/>
                <a:ea typeface="宋体" charset="-122"/>
              </a:rPr>
              <a:t>A.getBalance</a:t>
            </a:r>
            <a:r>
              <a:rPr lang="en-US" altLang="zh-CN" sz="1500" dirty="0">
                <a:solidFill>
                  <a:srgbClr val="080577"/>
                </a:solidFill>
                <a:latin typeface="Source Code Pro"/>
                <a:ea typeface="宋体" charset="-122"/>
              </a:rPr>
              <a:t>());</a:t>
            </a:r>
          </a:p>
          <a:p>
            <a:pPr eaLnBrk="1" hangingPunct="1">
              <a:lnSpc>
                <a:spcPts val="1500"/>
              </a:lnSpc>
            </a:pPr>
            <a:r>
              <a:rPr lang="en-US" altLang="zh-CN" sz="1500" dirty="0">
                <a:solidFill>
                  <a:srgbClr val="080577"/>
                </a:solidFill>
                <a:latin typeface="Source Code Pro"/>
                <a:ea typeface="宋体" charset="-122"/>
              </a:rPr>
              <a:t>	}</a:t>
            </a:r>
          </a:p>
          <a:p>
            <a:pPr eaLnBrk="1" hangingPunct="1">
              <a:lnSpc>
                <a:spcPts val="1500"/>
              </a:lnSpc>
            </a:pPr>
            <a:r>
              <a:rPr lang="en-US" altLang="zh-CN" sz="1500" dirty="0">
                <a:solidFill>
                  <a:srgbClr val="080577"/>
                </a:solidFill>
                <a:latin typeface="Source Code Pro"/>
                <a:ea typeface="宋体" charset="-122"/>
              </a:rPr>
              <a:t>}</a:t>
            </a:r>
          </a:p>
        </p:txBody>
      </p:sp>
    </p:spTree>
    <p:extLst>
      <p:ext uri="{BB962C8B-B14F-4D97-AF65-F5344CB8AC3E}">
        <p14:creationId xmlns:p14="http://schemas.microsoft.com/office/powerpoint/2010/main" val="336151663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6.1</a:t>
            </a:r>
            <a:r>
              <a:rPr lang="zh-CN" altLang="en-US" sz="3600" b="1" dirty="0">
                <a:solidFill>
                  <a:srgbClr val="00417C"/>
                </a:solidFill>
                <a:latin typeface="微软雅黑" pitchFamily="34" charset="-122"/>
                <a:ea typeface="微软雅黑" pitchFamily="34" charset="-122"/>
              </a:rPr>
              <a:t> 认识封装</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三、封装的实现</a:t>
            </a:r>
          </a:p>
        </p:txBody>
      </p:sp>
      <p:sp>
        <p:nvSpPr>
          <p:cNvPr id="35" name="AutoShape 4">
            <a:extLst>
              <a:ext uri="{FF2B5EF4-FFF2-40B4-BE49-F238E27FC236}">
                <a16:creationId xmlns:a16="http://schemas.microsoft.com/office/drawing/2014/main" id="{B2908B1B-CA75-4CBE-A579-0454E7DB8036}"/>
              </a:ext>
            </a:extLst>
          </p:cNvPr>
          <p:cNvSpPr>
            <a:spLocks noChangeArrowheads="1"/>
          </p:cNvSpPr>
          <p:nvPr/>
        </p:nvSpPr>
        <p:spPr bwMode="auto">
          <a:xfrm>
            <a:off x="1547664" y="1992726"/>
            <a:ext cx="7200800" cy="37196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algn="just">
              <a:lnSpc>
                <a:spcPct val="150000"/>
              </a:lnSpc>
            </a:pPr>
            <a:r>
              <a:rPr lang="zh-CN" altLang="en-US" sz="2400" dirty="0">
                <a:solidFill>
                  <a:srgbClr val="00417C"/>
                </a:solidFill>
                <a:latin typeface="微软雅黑" panose="020B0503020204020204" pitchFamily="34" charset="-122"/>
                <a:ea typeface="微软雅黑" panose="020B0503020204020204" pitchFamily="34" charset="-122"/>
              </a:rPr>
              <a:t>分析需求，用封装方式设计类，画出类图</a:t>
            </a:r>
          </a:p>
          <a:p>
            <a:pPr marL="342900" indent="-76200" algn="just">
              <a:lnSpc>
                <a:spcPct val="1500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 汽车销售人员销售汽车，可售款式有凯越、君威</a:t>
            </a:r>
          </a:p>
          <a:p>
            <a:pPr algn="just">
              <a:lnSpc>
                <a:spcPct val="150000"/>
              </a:lnSpc>
            </a:pPr>
            <a:r>
              <a:rPr lang="en-US" altLang="zh-CN" sz="2000" dirty="0">
                <a:solidFill>
                  <a:srgbClr val="00417C"/>
                </a:solidFill>
                <a:latin typeface="微软雅黑" panose="020B0503020204020204" pitchFamily="34" charset="-122"/>
                <a:ea typeface="微软雅黑" panose="020B0503020204020204" pitchFamily="34" charset="-122"/>
              </a:rPr>
              <a:t>        - </a:t>
            </a:r>
            <a:r>
              <a:rPr lang="zh-CN" altLang="en-US" sz="2000" dirty="0">
                <a:solidFill>
                  <a:srgbClr val="00417C"/>
                </a:solidFill>
                <a:latin typeface="微软雅黑" panose="020B0503020204020204" pitchFamily="34" charset="-122"/>
                <a:ea typeface="微软雅黑" panose="020B0503020204020204" pitchFamily="34" charset="-122"/>
              </a:rPr>
              <a:t>每款汽车有款式和编号，款式、编号不能修改</a:t>
            </a:r>
          </a:p>
          <a:p>
            <a:pPr algn="just">
              <a:lnSpc>
                <a:spcPct val="150000"/>
              </a:lnSpc>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汽车销售人员有姓名，姓名可以修改</a:t>
            </a:r>
          </a:p>
          <a:p>
            <a:pPr marL="342900" indent="-76200" algn="just">
              <a:lnSpc>
                <a:spcPct val="1500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 销售人员有两种销售方式：</a:t>
            </a:r>
          </a:p>
          <a:p>
            <a:pPr algn="just">
              <a:lnSpc>
                <a:spcPct val="150000"/>
              </a:lnSpc>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按车辆销售，每次一辆</a:t>
            </a:r>
          </a:p>
          <a:p>
            <a:pPr algn="just">
              <a:lnSpc>
                <a:spcPct val="150000"/>
              </a:lnSpc>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按车型销售（凯越），要同时告诉销售人员购买数量</a:t>
            </a:r>
          </a:p>
        </p:txBody>
      </p:sp>
      <p:pic>
        <p:nvPicPr>
          <p:cNvPr id="36" name="Picture 28" descr="现场编程">
            <a:extLst>
              <a:ext uri="{FF2B5EF4-FFF2-40B4-BE49-F238E27FC236}">
                <a16:creationId xmlns:a16="http://schemas.microsoft.com/office/drawing/2014/main" id="{64A636AC-F2DB-41C2-A366-AD2D1E76B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997286"/>
            <a:ext cx="10477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13914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6.1</a:t>
            </a:r>
            <a:r>
              <a:rPr lang="zh-CN" altLang="en-US" sz="3600" b="1" dirty="0">
                <a:solidFill>
                  <a:srgbClr val="00417C"/>
                </a:solidFill>
                <a:latin typeface="微软雅黑" pitchFamily="34" charset="-122"/>
                <a:ea typeface="微软雅黑" pitchFamily="34" charset="-122"/>
              </a:rPr>
              <a:t> 认识封装</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三、封装的实现</a:t>
            </a:r>
          </a:p>
        </p:txBody>
      </p:sp>
      <p:pic>
        <p:nvPicPr>
          <p:cNvPr id="36" name="Picture 28" descr="现场编程">
            <a:extLst>
              <a:ext uri="{FF2B5EF4-FFF2-40B4-BE49-F238E27FC236}">
                <a16:creationId xmlns:a16="http://schemas.microsoft.com/office/drawing/2014/main" id="{64A636AC-F2DB-41C2-A366-AD2D1E76B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997286"/>
            <a:ext cx="10477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 name="Group 61">
            <a:extLst>
              <a:ext uri="{FF2B5EF4-FFF2-40B4-BE49-F238E27FC236}">
                <a16:creationId xmlns:a16="http://schemas.microsoft.com/office/drawing/2014/main" id="{365C19EE-2CD7-4648-A93B-AB29F8EB62FC}"/>
              </a:ext>
            </a:extLst>
          </p:cNvPr>
          <p:cNvGrpSpPr>
            <a:grpSpLocks/>
          </p:cNvGrpSpPr>
          <p:nvPr/>
        </p:nvGrpSpPr>
        <p:grpSpPr bwMode="auto">
          <a:xfrm>
            <a:off x="1476375" y="4652963"/>
            <a:ext cx="3529013" cy="2089150"/>
            <a:chOff x="204" y="2478"/>
            <a:chExt cx="1587" cy="1479"/>
          </a:xfrm>
        </p:grpSpPr>
        <p:sp>
          <p:nvSpPr>
            <p:cNvPr id="38" name="Rectangle 10">
              <a:extLst>
                <a:ext uri="{FF2B5EF4-FFF2-40B4-BE49-F238E27FC236}">
                  <a16:creationId xmlns:a16="http://schemas.microsoft.com/office/drawing/2014/main" id="{956F006F-706E-409F-8111-9AFF66042EB5}"/>
                </a:ext>
              </a:extLst>
            </p:cNvPr>
            <p:cNvSpPr>
              <a:spLocks noChangeArrowheads="1"/>
            </p:cNvSpPr>
            <p:nvPr/>
          </p:nvSpPr>
          <p:spPr bwMode="auto">
            <a:xfrm>
              <a:off x="204" y="2787"/>
              <a:ext cx="1587" cy="462"/>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fontAlgn="ct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type:String</a:t>
              </a:r>
              <a:endParaRPr lang="en-US" altLang="zh-CN" sz="1800" b="1" dirty="0">
                <a:latin typeface="Times New Roman" panose="02020603050405020304" pitchFamily="18" charset="0"/>
                <a:cs typeface="Times New Roman" panose="02020603050405020304" pitchFamily="18" charset="0"/>
              </a:endParaRPr>
            </a:p>
            <a:p>
              <a:pPr fontAlgn="ct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id:String</a:t>
              </a:r>
              <a:endParaRPr lang="zh-CN" altLang="en-US" sz="1800" b="1" dirty="0">
                <a:latin typeface="Times New Roman" panose="02020603050405020304" pitchFamily="18" charset="0"/>
                <a:cs typeface="Times New Roman" panose="02020603050405020304" pitchFamily="18" charset="0"/>
              </a:endParaRPr>
            </a:p>
          </p:txBody>
        </p:sp>
        <p:sp>
          <p:nvSpPr>
            <p:cNvPr id="39" name="Rectangle 12">
              <a:extLst>
                <a:ext uri="{FF2B5EF4-FFF2-40B4-BE49-F238E27FC236}">
                  <a16:creationId xmlns:a16="http://schemas.microsoft.com/office/drawing/2014/main" id="{F5C5A2B5-2C04-48B0-BC1E-AF5CFBCBDA0C}"/>
                </a:ext>
              </a:extLst>
            </p:cNvPr>
            <p:cNvSpPr>
              <a:spLocks noChangeArrowheads="1"/>
            </p:cNvSpPr>
            <p:nvPr/>
          </p:nvSpPr>
          <p:spPr bwMode="auto">
            <a:xfrm>
              <a:off x="204" y="2478"/>
              <a:ext cx="1587" cy="318"/>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algn="ctr" fontAlgn="ctr"/>
              <a:r>
                <a:rPr lang="en-US" altLang="zh-CN" sz="1800" b="1" dirty="0" err="1">
                  <a:latin typeface="Times New Roman" panose="02020603050405020304" pitchFamily="18" charset="0"/>
                  <a:cs typeface="Times New Roman" panose="02020603050405020304" pitchFamily="18" charset="0"/>
                </a:rPr>
                <a:t>Excelle</a:t>
              </a:r>
              <a:endParaRPr lang="en-US" altLang="zh-CN" sz="1800" b="1" dirty="0">
                <a:latin typeface="Times New Roman" panose="02020603050405020304" pitchFamily="18" charset="0"/>
                <a:cs typeface="Times New Roman" panose="02020603050405020304" pitchFamily="18" charset="0"/>
              </a:endParaRPr>
            </a:p>
          </p:txBody>
        </p:sp>
        <p:sp>
          <p:nvSpPr>
            <p:cNvPr id="40" name="Rectangle 13">
              <a:extLst>
                <a:ext uri="{FF2B5EF4-FFF2-40B4-BE49-F238E27FC236}">
                  <a16:creationId xmlns:a16="http://schemas.microsoft.com/office/drawing/2014/main" id="{C9AEAF9E-C126-4118-B513-FF8EB01D4403}"/>
                </a:ext>
              </a:extLst>
            </p:cNvPr>
            <p:cNvSpPr>
              <a:spLocks noChangeArrowheads="1"/>
            </p:cNvSpPr>
            <p:nvPr/>
          </p:nvSpPr>
          <p:spPr bwMode="auto">
            <a:xfrm>
              <a:off x="204" y="3249"/>
              <a:ext cx="1587" cy="708"/>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fontAlgn="ct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Excelle</a:t>
              </a:r>
              <a:r>
                <a:rPr lang="en-US" altLang="zh-CN" sz="1800" b="1" dirty="0">
                  <a:latin typeface="Times New Roman" panose="02020603050405020304" pitchFamily="18" charset="0"/>
                  <a:cs typeface="Times New Roman" panose="02020603050405020304" pitchFamily="18" charset="0"/>
                </a:rPr>
                <a:t>(</a:t>
              </a:r>
              <a:r>
                <a:rPr lang="en-US" altLang="zh-CN" sz="1800" b="1" dirty="0" err="1">
                  <a:latin typeface="Times New Roman" panose="02020603050405020304" pitchFamily="18" charset="0"/>
                  <a:cs typeface="Times New Roman" panose="02020603050405020304" pitchFamily="18" charset="0"/>
                </a:rPr>
                <a:t>id:String,type:String</a:t>
              </a:r>
              <a:r>
                <a:rPr lang="en-US" altLang="zh-CN" sz="1800" b="1" dirty="0">
                  <a:latin typeface="Times New Roman" panose="02020603050405020304" pitchFamily="18" charset="0"/>
                  <a:cs typeface="Times New Roman" panose="02020603050405020304" pitchFamily="18" charset="0"/>
                </a:rPr>
                <a:t>)</a:t>
              </a:r>
            </a:p>
            <a:p>
              <a:pPr fontAlgn="ct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getType</a:t>
              </a:r>
              <a:r>
                <a:rPr lang="en-US" altLang="zh-CN" sz="1800" b="1" dirty="0">
                  <a:latin typeface="Times New Roman" panose="02020603050405020304" pitchFamily="18" charset="0"/>
                  <a:cs typeface="Times New Roman" panose="02020603050405020304" pitchFamily="18" charset="0"/>
                </a:rPr>
                <a:t>():String</a:t>
              </a:r>
            </a:p>
            <a:p>
              <a:pPr fontAlgn="ct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getId</a:t>
              </a:r>
              <a:r>
                <a:rPr lang="en-US" altLang="zh-CN" sz="1800" b="1" dirty="0">
                  <a:latin typeface="Times New Roman" panose="02020603050405020304" pitchFamily="18" charset="0"/>
                  <a:cs typeface="Times New Roman" panose="02020603050405020304" pitchFamily="18" charset="0"/>
                </a:rPr>
                <a:t>():String</a:t>
              </a:r>
            </a:p>
          </p:txBody>
        </p:sp>
      </p:grpSp>
      <p:grpSp>
        <p:nvGrpSpPr>
          <p:cNvPr id="41" name="Group 62">
            <a:extLst>
              <a:ext uri="{FF2B5EF4-FFF2-40B4-BE49-F238E27FC236}">
                <a16:creationId xmlns:a16="http://schemas.microsoft.com/office/drawing/2014/main" id="{5CA7965B-3A45-4722-BF69-0BD8C112EE22}"/>
              </a:ext>
            </a:extLst>
          </p:cNvPr>
          <p:cNvGrpSpPr>
            <a:grpSpLocks/>
          </p:cNvGrpSpPr>
          <p:nvPr/>
        </p:nvGrpSpPr>
        <p:grpSpPr bwMode="auto">
          <a:xfrm>
            <a:off x="5219700" y="4652963"/>
            <a:ext cx="3384550" cy="2089150"/>
            <a:chOff x="1836" y="2478"/>
            <a:chExt cx="1587" cy="1479"/>
          </a:xfrm>
        </p:grpSpPr>
        <p:sp>
          <p:nvSpPr>
            <p:cNvPr id="42" name="Rectangle 10">
              <a:extLst>
                <a:ext uri="{FF2B5EF4-FFF2-40B4-BE49-F238E27FC236}">
                  <a16:creationId xmlns:a16="http://schemas.microsoft.com/office/drawing/2014/main" id="{EC86016A-D918-449D-BEC7-2A50D954EBFB}"/>
                </a:ext>
              </a:extLst>
            </p:cNvPr>
            <p:cNvSpPr>
              <a:spLocks noChangeArrowheads="1"/>
            </p:cNvSpPr>
            <p:nvPr/>
          </p:nvSpPr>
          <p:spPr bwMode="auto">
            <a:xfrm>
              <a:off x="1836" y="2787"/>
              <a:ext cx="1587" cy="462"/>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fontAlgn="ct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type:String</a:t>
              </a:r>
              <a:endParaRPr lang="en-US" altLang="zh-CN" sz="1800" b="1" dirty="0">
                <a:latin typeface="Times New Roman" panose="02020603050405020304" pitchFamily="18" charset="0"/>
                <a:cs typeface="Times New Roman" panose="02020603050405020304" pitchFamily="18" charset="0"/>
              </a:endParaRPr>
            </a:p>
            <a:p>
              <a:pPr fontAlgn="ct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id:String</a:t>
              </a:r>
              <a:endParaRPr lang="zh-CN" altLang="en-US" sz="1800" b="1" dirty="0">
                <a:latin typeface="Times New Roman" panose="02020603050405020304" pitchFamily="18" charset="0"/>
                <a:cs typeface="Times New Roman" panose="02020603050405020304" pitchFamily="18" charset="0"/>
              </a:endParaRPr>
            </a:p>
          </p:txBody>
        </p:sp>
        <p:sp>
          <p:nvSpPr>
            <p:cNvPr id="43" name="Rectangle 12">
              <a:extLst>
                <a:ext uri="{FF2B5EF4-FFF2-40B4-BE49-F238E27FC236}">
                  <a16:creationId xmlns:a16="http://schemas.microsoft.com/office/drawing/2014/main" id="{DD285D99-8E3B-46FB-807C-69739AF38A4C}"/>
                </a:ext>
              </a:extLst>
            </p:cNvPr>
            <p:cNvSpPr>
              <a:spLocks noChangeArrowheads="1"/>
            </p:cNvSpPr>
            <p:nvPr/>
          </p:nvSpPr>
          <p:spPr bwMode="auto">
            <a:xfrm>
              <a:off x="1836" y="2478"/>
              <a:ext cx="1587" cy="318"/>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algn="ctr" fontAlgn="ctr"/>
              <a:r>
                <a:rPr lang="en-US" altLang="zh-CN" sz="1800" b="1" dirty="0">
                  <a:latin typeface="Times New Roman" panose="02020603050405020304" pitchFamily="18" charset="0"/>
                  <a:cs typeface="Times New Roman" panose="02020603050405020304" pitchFamily="18" charset="0"/>
                </a:rPr>
                <a:t>Regal</a:t>
              </a:r>
            </a:p>
          </p:txBody>
        </p:sp>
        <p:sp>
          <p:nvSpPr>
            <p:cNvPr id="44" name="Rectangle 13">
              <a:extLst>
                <a:ext uri="{FF2B5EF4-FFF2-40B4-BE49-F238E27FC236}">
                  <a16:creationId xmlns:a16="http://schemas.microsoft.com/office/drawing/2014/main" id="{C2EAEC4D-86F2-4B97-AFCA-ED0BEB2B066A}"/>
                </a:ext>
              </a:extLst>
            </p:cNvPr>
            <p:cNvSpPr>
              <a:spLocks noChangeArrowheads="1"/>
            </p:cNvSpPr>
            <p:nvPr/>
          </p:nvSpPr>
          <p:spPr bwMode="auto">
            <a:xfrm>
              <a:off x="1836" y="3249"/>
              <a:ext cx="1587" cy="708"/>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fontAlgn="ctr"/>
              <a:r>
                <a:rPr lang="en-US" altLang="zh-CN" sz="1800" b="1" dirty="0">
                  <a:latin typeface="Times New Roman" panose="02020603050405020304" pitchFamily="18" charset="0"/>
                  <a:cs typeface="Times New Roman" panose="02020603050405020304" pitchFamily="18" charset="0"/>
                </a:rPr>
                <a:t>+ Regal(</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id:String,type:String</a:t>
              </a:r>
              <a:r>
                <a:rPr lang="en-US" altLang="zh-CN" sz="1800" b="1" dirty="0">
                  <a:latin typeface="Times New Roman" panose="02020603050405020304" pitchFamily="18" charset="0"/>
                  <a:cs typeface="Times New Roman" panose="02020603050405020304" pitchFamily="18" charset="0"/>
                </a:rPr>
                <a:t>)</a:t>
              </a:r>
            </a:p>
            <a:p>
              <a:pPr fontAlgn="ct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getType</a:t>
              </a:r>
              <a:r>
                <a:rPr lang="en-US" altLang="zh-CN" sz="1800" b="1" dirty="0">
                  <a:latin typeface="Times New Roman" panose="02020603050405020304" pitchFamily="18" charset="0"/>
                  <a:cs typeface="Times New Roman" panose="02020603050405020304" pitchFamily="18" charset="0"/>
                </a:rPr>
                <a:t>():String</a:t>
              </a:r>
            </a:p>
            <a:p>
              <a:pPr fontAlgn="ct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getId</a:t>
              </a:r>
              <a:r>
                <a:rPr lang="en-US" altLang="zh-CN" sz="1800" b="1" dirty="0">
                  <a:latin typeface="Times New Roman" panose="02020603050405020304" pitchFamily="18" charset="0"/>
                  <a:cs typeface="Times New Roman" panose="02020603050405020304" pitchFamily="18" charset="0"/>
                </a:rPr>
                <a:t>():String</a:t>
              </a:r>
            </a:p>
          </p:txBody>
        </p:sp>
      </p:grpSp>
      <p:grpSp>
        <p:nvGrpSpPr>
          <p:cNvPr id="45" name="Group 63">
            <a:extLst>
              <a:ext uri="{FF2B5EF4-FFF2-40B4-BE49-F238E27FC236}">
                <a16:creationId xmlns:a16="http://schemas.microsoft.com/office/drawing/2014/main" id="{273A6357-01D5-489A-9C2F-09BA930D99D9}"/>
              </a:ext>
            </a:extLst>
          </p:cNvPr>
          <p:cNvGrpSpPr>
            <a:grpSpLocks/>
          </p:cNvGrpSpPr>
          <p:nvPr/>
        </p:nvGrpSpPr>
        <p:grpSpPr bwMode="auto">
          <a:xfrm>
            <a:off x="3419872" y="2008754"/>
            <a:ext cx="3384000" cy="2263775"/>
            <a:chOff x="3629" y="2768"/>
            <a:chExt cx="2109" cy="1426"/>
          </a:xfrm>
        </p:grpSpPr>
        <p:sp>
          <p:nvSpPr>
            <p:cNvPr id="46" name="Rectangle 10">
              <a:extLst>
                <a:ext uri="{FF2B5EF4-FFF2-40B4-BE49-F238E27FC236}">
                  <a16:creationId xmlns:a16="http://schemas.microsoft.com/office/drawing/2014/main" id="{D492C343-07FA-44C9-8600-1B2D9FB5385F}"/>
                </a:ext>
              </a:extLst>
            </p:cNvPr>
            <p:cNvSpPr>
              <a:spLocks noChangeArrowheads="1"/>
            </p:cNvSpPr>
            <p:nvPr/>
          </p:nvSpPr>
          <p:spPr bwMode="auto">
            <a:xfrm>
              <a:off x="3629" y="3022"/>
              <a:ext cx="2109" cy="272"/>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fontAlgn="ct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name:String</a:t>
              </a:r>
              <a:endParaRPr lang="zh-CN" altLang="en-US" sz="1800" b="1" dirty="0">
                <a:latin typeface="Times New Roman" panose="02020603050405020304" pitchFamily="18" charset="0"/>
                <a:cs typeface="Times New Roman" panose="02020603050405020304" pitchFamily="18" charset="0"/>
              </a:endParaRPr>
            </a:p>
          </p:txBody>
        </p:sp>
        <p:sp>
          <p:nvSpPr>
            <p:cNvPr id="47" name="Rectangle 12">
              <a:extLst>
                <a:ext uri="{FF2B5EF4-FFF2-40B4-BE49-F238E27FC236}">
                  <a16:creationId xmlns:a16="http://schemas.microsoft.com/office/drawing/2014/main" id="{51BB8FD0-F8DF-4A76-8905-DDDF26AA2672}"/>
                </a:ext>
              </a:extLst>
            </p:cNvPr>
            <p:cNvSpPr>
              <a:spLocks noChangeArrowheads="1"/>
            </p:cNvSpPr>
            <p:nvPr/>
          </p:nvSpPr>
          <p:spPr bwMode="auto">
            <a:xfrm>
              <a:off x="3629" y="2768"/>
              <a:ext cx="2109" cy="254"/>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algn="ctr" fontAlgn="ctr"/>
              <a:r>
                <a:rPr lang="en-US" altLang="zh-CN" sz="1800" b="1" dirty="0">
                  <a:latin typeface="Times New Roman" panose="02020603050405020304" pitchFamily="18" charset="0"/>
                  <a:cs typeface="Times New Roman" panose="02020603050405020304" pitchFamily="18" charset="0"/>
                </a:rPr>
                <a:t>Seller</a:t>
              </a:r>
              <a:endParaRPr lang="zh-CN" altLang="en-US" sz="1800" b="1" dirty="0">
                <a:latin typeface="Times New Roman" panose="02020603050405020304" pitchFamily="18" charset="0"/>
                <a:cs typeface="Times New Roman" panose="02020603050405020304" pitchFamily="18" charset="0"/>
              </a:endParaRPr>
            </a:p>
          </p:txBody>
        </p:sp>
        <p:sp>
          <p:nvSpPr>
            <p:cNvPr id="48" name="Rectangle 13">
              <a:extLst>
                <a:ext uri="{FF2B5EF4-FFF2-40B4-BE49-F238E27FC236}">
                  <a16:creationId xmlns:a16="http://schemas.microsoft.com/office/drawing/2014/main" id="{6996F5A0-0797-41EE-AAF5-4970E585E8C2}"/>
                </a:ext>
              </a:extLst>
            </p:cNvPr>
            <p:cNvSpPr>
              <a:spLocks noChangeArrowheads="1"/>
            </p:cNvSpPr>
            <p:nvPr/>
          </p:nvSpPr>
          <p:spPr bwMode="auto">
            <a:xfrm>
              <a:off x="3629" y="3258"/>
              <a:ext cx="2109" cy="936"/>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fontAlgn="ct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getName</a:t>
              </a:r>
              <a:r>
                <a:rPr lang="en-US" altLang="zh-CN" sz="1800" b="1" dirty="0">
                  <a:latin typeface="Times New Roman" panose="02020603050405020304" pitchFamily="18" charset="0"/>
                  <a:cs typeface="Times New Roman" panose="02020603050405020304" pitchFamily="18" charset="0"/>
                </a:rPr>
                <a:t>():String</a:t>
              </a:r>
            </a:p>
            <a:p>
              <a:pPr fontAlgn="ct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setName</a:t>
              </a:r>
              <a:r>
                <a:rPr lang="en-US" altLang="zh-CN" sz="1800" b="1" dirty="0">
                  <a:latin typeface="Times New Roman" panose="02020603050405020304" pitchFamily="18" charset="0"/>
                  <a:cs typeface="Times New Roman" panose="02020603050405020304" pitchFamily="18" charset="0"/>
                </a:rPr>
                <a:t>(</a:t>
              </a:r>
              <a:r>
                <a:rPr lang="en-US" altLang="zh-CN" sz="1800" b="1" dirty="0" err="1">
                  <a:latin typeface="Times New Roman" panose="02020603050405020304" pitchFamily="18" charset="0"/>
                  <a:cs typeface="Times New Roman" panose="02020603050405020304" pitchFamily="18" charset="0"/>
                </a:rPr>
                <a:t>name:String</a:t>
              </a:r>
              <a:r>
                <a:rPr lang="en-US" altLang="zh-CN" sz="1800" b="1" dirty="0">
                  <a:latin typeface="Times New Roman" panose="02020603050405020304" pitchFamily="18" charset="0"/>
                  <a:cs typeface="Times New Roman" panose="02020603050405020304" pitchFamily="18" charset="0"/>
                </a:rPr>
                <a:t>):void</a:t>
              </a:r>
            </a:p>
            <a:p>
              <a:pPr fontAlgn="ctr"/>
              <a:r>
                <a:rPr lang="en-US" altLang="zh-CN" sz="1800" b="1" dirty="0">
                  <a:latin typeface="Times New Roman" panose="02020603050405020304" pitchFamily="18" charset="0"/>
                  <a:cs typeface="Times New Roman" panose="02020603050405020304" pitchFamily="18" charset="0"/>
                </a:rPr>
                <a:t>+ sell(</a:t>
              </a:r>
              <a:r>
                <a:rPr lang="en-US" altLang="zh-CN" sz="1800" b="1" dirty="0" err="1">
                  <a:latin typeface="Times New Roman" panose="02020603050405020304" pitchFamily="18" charset="0"/>
                  <a:cs typeface="Times New Roman" panose="02020603050405020304" pitchFamily="18" charset="0"/>
                </a:rPr>
                <a:t>car:Excelle</a:t>
              </a:r>
              <a:r>
                <a:rPr lang="en-US" altLang="zh-CN" sz="1800" b="1" dirty="0">
                  <a:latin typeface="Times New Roman" panose="02020603050405020304" pitchFamily="18" charset="0"/>
                  <a:cs typeface="Times New Roman" panose="02020603050405020304" pitchFamily="18" charset="0"/>
                </a:rPr>
                <a:t>):void</a:t>
              </a:r>
            </a:p>
            <a:p>
              <a:pPr fontAlgn="ct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sell(</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car:Regal</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):void</a:t>
              </a:r>
              <a:endParaRPr lang="en-US" altLang="zh-CN" sz="1800" b="1" dirty="0">
                <a:latin typeface="Times New Roman" panose="02020603050405020304" pitchFamily="18" charset="0"/>
                <a:cs typeface="Times New Roman" panose="02020603050405020304" pitchFamily="18" charset="0"/>
              </a:endParaRPr>
            </a:p>
            <a:p>
              <a:pPr fontAlgn="ctr"/>
              <a:r>
                <a:rPr lang="en-US" altLang="zh-CN" sz="1800" b="1" dirty="0">
                  <a:latin typeface="Times New Roman" panose="02020603050405020304" pitchFamily="18" charset="0"/>
                  <a:cs typeface="Times New Roman" panose="02020603050405020304" pitchFamily="18" charset="0"/>
                </a:rPr>
                <a:t>+ sell(</a:t>
              </a:r>
              <a:r>
                <a:rPr lang="en-US" altLang="zh-CN" sz="1800" b="1" dirty="0" err="1">
                  <a:latin typeface="Times New Roman" panose="02020603050405020304" pitchFamily="18" charset="0"/>
                  <a:cs typeface="Times New Roman" panose="02020603050405020304" pitchFamily="18" charset="0"/>
                </a:rPr>
                <a:t>car:Excelle,num:int</a:t>
              </a:r>
              <a:r>
                <a:rPr lang="en-US" altLang="zh-CN" sz="1800" b="1" dirty="0">
                  <a:latin typeface="Times New Roman" panose="02020603050405020304" pitchFamily="18" charset="0"/>
                  <a:cs typeface="Times New Roman" panose="02020603050405020304" pitchFamily="18" charset="0"/>
                </a:rPr>
                <a:t>):void</a:t>
              </a:r>
            </a:p>
          </p:txBody>
        </p:sp>
      </p:grpSp>
      <p:sp>
        <p:nvSpPr>
          <p:cNvPr id="49" name="AutoShape 6">
            <a:extLst>
              <a:ext uri="{FF2B5EF4-FFF2-40B4-BE49-F238E27FC236}">
                <a16:creationId xmlns:a16="http://schemas.microsoft.com/office/drawing/2014/main" id="{99B1D849-47A3-42FF-9010-9FA4C27A3EF1}"/>
              </a:ext>
            </a:extLst>
          </p:cNvPr>
          <p:cNvSpPr>
            <a:spLocks noChangeArrowheads="1"/>
          </p:cNvSpPr>
          <p:nvPr/>
        </p:nvSpPr>
        <p:spPr bwMode="auto">
          <a:xfrm>
            <a:off x="4211638" y="4652963"/>
            <a:ext cx="720725" cy="360362"/>
          </a:xfrm>
          <a:prstGeom prst="roundRect">
            <a:avLst>
              <a:gd name="adj" fmla="val 16667"/>
            </a:avLst>
          </a:prstGeom>
          <a:gradFill rotWithShape="1">
            <a:gsLst>
              <a:gs pos="0">
                <a:srgbClr val="CC99FF"/>
              </a:gs>
              <a:gs pos="100000">
                <a:srgbClr val="FFFFFF"/>
              </a:gs>
            </a:gsLst>
            <a:lin ang="5400000" scaled="1"/>
          </a:gradFill>
          <a:ln w="9525">
            <a:solidFill>
              <a:srgbClr val="B563CF"/>
            </a:solidFill>
            <a:round/>
            <a:headEnd/>
            <a:tailEnd/>
          </a:ln>
          <a:effectLst>
            <a:outerShdw dist="107763" dir="8100000" algn="ctr" rotWithShape="0">
              <a:schemeClr val="bg2">
                <a:alpha val="50000"/>
              </a:schemeClr>
            </a:outerShdw>
          </a:effectLst>
        </p:spPr>
        <p:txBody>
          <a:bodyPr wrap="none" anchor="ctr"/>
          <a:lstStyle/>
          <a:p>
            <a:pPr algn="ctr">
              <a:spcBef>
                <a:spcPct val="20000"/>
              </a:spcBef>
              <a:buClr>
                <a:schemeClr val="tx2"/>
              </a:buClr>
              <a:buSzPct val="80000"/>
              <a:buFont typeface="Wingdings" panose="05000000000000000000" pitchFamily="2" charset="2"/>
              <a:buNone/>
            </a:pPr>
            <a:r>
              <a:rPr lang="zh-CN" altLang="en-US" sz="1800" b="1" dirty="0"/>
              <a:t> </a:t>
            </a:r>
            <a:r>
              <a:rPr lang="zh-CN" altLang="en-US" sz="1800" b="1" dirty="0">
                <a:latin typeface="仿宋" panose="02010609060101010101" pitchFamily="49" charset="-122"/>
                <a:ea typeface="仿宋" panose="02010609060101010101" pitchFamily="49" charset="-122"/>
              </a:rPr>
              <a:t>凯越</a:t>
            </a:r>
            <a:r>
              <a:rPr lang="zh-CN" altLang="en-US" sz="1800" b="1" dirty="0"/>
              <a:t> </a:t>
            </a:r>
          </a:p>
        </p:txBody>
      </p:sp>
      <p:sp>
        <p:nvSpPr>
          <p:cNvPr id="50" name="AutoShape 6">
            <a:extLst>
              <a:ext uri="{FF2B5EF4-FFF2-40B4-BE49-F238E27FC236}">
                <a16:creationId xmlns:a16="http://schemas.microsoft.com/office/drawing/2014/main" id="{78D12CB1-C399-42E1-8BCB-125D5F42EF7B}"/>
              </a:ext>
            </a:extLst>
          </p:cNvPr>
          <p:cNvSpPr>
            <a:spLocks noChangeArrowheads="1"/>
          </p:cNvSpPr>
          <p:nvPr/>
        </p:nvSpPr>
        <p:spPr bwMode="auto">
          <a:xfrm>
            <a:off x="7812088" y="4652963"/>
            <a:ext cx="720725" cy="360362"/>
          </a:xfrm>
          <a:prstGeom prst="roundRect">
            <a:avLst>
              <a:gd name="adj" fmla="val 16667"/>
            </a:avLst>
          </a:prstGeom>
          <a:gradFill rotWithShape="1">
            <a:gsLst>
              <a:gs pos="0">
                <a:srgbClr val="CC99FF"/>
              </a:gs>
              <a:gs pos="100000">
                <a:srgbClr val="FFFFFF"/>
              </a:gs>
            </a:gsLst>
            <a:lin ang="5400000" scaled="1"/>
          </a:gradFill>
          <a:ln w="9525">
            <a:solidFill>
              <a:srgbClr val="B563CF"/>
            </a:solidFill>
            <a:round/>
            <a:headEnd/>
            <a:tailEnd/>
          </a:ln>
          <a:effectLst>
            <a:outerShdw dist="107763" dir="8100000" algn="ctr" rotWithShape="0">
              <a:schemeClr val="bg2">
                <a:alpha val="50000"/>
              </a:schemeClr>
            </a:outerShdw>
          </a:effectLst>
        </p:spPr>
        <p:txBody>
          <a:bodyPr wrap="none" anchor="ctr"/>
          <a:lstStyle/>
          <a:p>
            <a:pPr algn="ctr">
              <a:spcBef>
                <a:spcPct val="20000"/>
              </a:spcBef>
              <a:buClr>
                <a:schemeClr val="tx2"/>
              </a:buClr>
              <a:buSzPct val="80000"/>
              <a:buFont typeface="Wingdings" panose="05000000000000000000" pitchFamily="2" charset="2"/>
              <a:buNone/>
            </a:pPr>
            <a:r>
              <a:rPr lang="zh-CN" altLang="en-US" sz="1800" b="1" dirty="0"/>
              <a:t> </a:t>
            </a:r>
            <a:r>
              <a:rPr lang="zh-CN" altLang="en-US" sz="1800" b="1" dirty="0">
                <a:latin typeface="仿宋" panose="02010609060101010101" pitchFamily="49" charset="-122"/>
                <a:ea typeface="仿宋" panose="02010609060101010101" pitchFamily="49" charset="-122"/>
              </a:rPr>
              <a:t>君威</a:t>
            </a:r>
            <a:r>
              <a:rPr lang="zh-CN" altLang="en-US" sz="1800" b="1" dirty="0"/>
              <a:t> </a:t>
            </a:r>
          </a:p>
        </p:txBody>
      </p:sp>
      <p:sp>
        <p:nvSpPr>
          <p:cNvPr id="51" name="AutoShape 6">
            <a:extLst>
              <a:ext uri="{FF2B5EF4-FFF2-40B4-BE49-F238E27FC236}">
                <a16:creationId xmlns:a16="http://schemas.microsoft.com/office/drawing/2014/main" id="{51C77B03-1F83-4D42-A4AA-56A47C495298}"/>
              </a:ext>
            </a:extLst>
          </p:cNvPr>
          <p:cNvSpPr>
            <a:spLocks noChangeArrowheads="1"/>
          </p:cNvSpPr>
          <p:nvPr/>
        </p:nvSpPr>
        <p:spPr bwMode="auto">
          <a:xfrm>
            <a:off x="5796136" y="1983133"/>
            <a:ext cx="865188" cy="360363"/>
          </a:xfrm>
          <a:prstGeom prst="roundRect">
            <a:avLst>
              <a:gd name="adj" fmla="val 16667"/>
            </a:avLst>
          </a:prstGeom>
          <a:gradFill rotWithShape="1">
            <a:gsLst>
              <a:gs pos="0">
                <a:srgbClr val="CC99FF"/>
              </a:gs>
              <a:gs pos="100000">
                <a:srgbClr val="FFFFFF"/>
              </a:gs>
            </a:gsLst>
            <a:lin ang="5400000" scaled="1"/>
          </a:gradFill>
          <a:ln w="9525">
            <a:solidFill>
              <a:srgbClr val="B563CF"/>
            </a:solidFill>
            <a:round/>
            <a:headEnd/>
            <a:tailEnd/>
          </a:ln>
          <a:effectLst>
            <a:outerShdw dist="107763" dir="8100000" algn="ctr" rotWithShape="0">
              <a:schemeClr val="bg2">
                <a:alpha val="50000"/>
              </a:schemeClr>
            </a:outerShdw>
          </a:effectLst>
        </p:spPr>
        <p:txBody>
          <a:bodyPr wrap="none" anchor="ctr"/>
          <a:lstStyle/>
          <a:p>
            <a:pPr algn="ctr">
              <a:spcBef>
                <a:spcPct val="20000"/>
              </a:spcBef>
              <a:buClr>
                <a:schemeClr val="tx2"/>
              </a:buClr>
              <a:buSzPct val="80000"/>
              <a:buFont typeface="Wingdings" panose="05000000000000000000" pitchFamily="2" charset="2"/>
              <a:buNone/>
            </a:pPr>
            <a:r>
              <a:rPr lang="zh-CN" altLang="en-US" sz="1800" b="1" dirty="0"/>
              <a:t> </a:t>
            </a:r>
            <a:r>
              <a:rPr lang="zh-CN" altLang="en-US" sz="1800" b="1" dirty="0">
                <a:latin typeface="仿宋" panose="02010609060101010101" pitchFamily="49" charset="-122"/>
                <a:ea typeface="仿宋" panose="02010609060101010101" pitchFamily="49" charset="-122"/>
              </a:rPr>
              <a:t>销售员</a:t>
            </a:r>
            <a:r>
              <a:rPr lang="zh-CN" altLang="en-US" sz="1800" b="1" dirty="0"/>
              <a:t> </a:t>
            </a:r>
          </a:p>
        </p:txBody>
      </p:sp>
    </p:spTree>
    <p:extLst>
      <p:ext uri="{BB962C8B-B14F-4D97-AF65-F5344CB8AC3E}">
        <p14:creationId xmlns:p14="http://schemas.microsoft.com/office/powerpoint/2010/main" val="415129653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par>
                                <p:cTn id="8" presetID="22" presetClass="entr" presetSubtype="8"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left)">
                                      <p:cBhvr>
                                        <p:cTn id="10" dur="500"/>
                                        <p:tgtEl>
                                          <p:spTgt spid="37"/>
                                        </p:tgtEl>
                                      </p:cBhvr>
                                    </p:animEffect>
                                  </p:childTnLst>
                                </p:cTn>
                              </p:par>
                              <p:par>
                                <p:cTn id="11" presetID="22" presetClass="entr" presetSubtype="8"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left)">
                                      <p:cBhvr>
                                        <p:cTn id="2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6.2</a:t>
            </a:r>
            <a:r>
              <a:rPr lang="zh-CN" altLang="en-US" sz="3600" b="1" dirty="0">
                <a:solidFill>
                  <a:srgbClr val="00417C"/>
                </a:solidFill>
                <a:latin typeface="微软雅黑" pitchFamily="34" charset="-122"/>
                <a:ea typeface="微软雅黑" pitchFamily="34" charset="-122"/>
              </a:rPr>
              <a:t> 包的使用与访问</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一、为什么需要包（</a:t>
            </a:r>
            <a:r>
              <a:rPr lang="en-US" altLang="zh-CN" sz="2800" b="1" dirty="0">
                <a:solidFill>
                  <a:srgbClr val="00417C"/>
                </a:solidFill>
                <a:latin typeface="微软雅黑" panose="020B0503020204020204" pitchFamily="34" charset="-122"/>
                <a:ea typeface="微软雅黑" panose="020B0503020204020204" pitchFamily="34" charset="-122"/>
              </a:rPr>
              <a:t>package</a:t>
            </a:r>
            <a:r>
              <a:rPr lang="zh-CN" altLang="en-US" sz="2800" b="1" dirty="0">
                <a:solidFill>
                  <a:srgbClr val="00417C"/>
                </a:solidFill>
                <a:latin typeface="微软雅黑" panose="020B0503020204020204" pitchFamily="34" charset="-122"/>
                <a:ea typeface="微软雅黑" panose="020B0503020204020204" pitchFamily="34" charset="-122"/>
              </a:rPr>
              <a:t>）</a:t>
            </a:r>
          </a:p>
        </p:txBody>
      </p:sp>
      <p:pic>
        <p:nvPicPr>
          <p:cNvPr id="20" name="Picture 14" descr="问题">
            <a:extLst>
              <a:ext uri="{FF2B5EF4-FFF2-40B4-BE49-F238E27FC236}">
                <a16:creationId xmlns:a16="http://schemas.microsoft.com/office/drawing/2014/main" id="{5CD71FBF-3C29-4AAD-A25C-E4CCEDAD5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8" y="194793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AutoShape 4">
            <a:extLst>
              <a:ext uri="{FF2B5EF4-FFF2-40B4-BE49-F238E27FC236}">
                <a16:creationId xmlns:a16="http://schemas.microsoft.com/office/drawing/2014/main" id="{42CC4494-46E1-4A7A-A58F-BA3F5E174672}"/>
              </a:ext>
            </a:extLst>
          </p:cNvPr>
          <p:cNvSpPr>
            <a:spLocks noChangeArrowheads="1"/>
          </p:cNvSpPr>
          <p:nvPr/>
        </p:nvSpPr>
        <p:spPr bwMode="auto">
          <a:xfrm>
            <a:off x="1691680" y="1988840"/>
            <a:ext cx="7056784" cy="964236"/>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32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如何解决类文件的分类管理？</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342900" algn="just">
              <a:lnSpc>
                <a:spcPts val="32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如何解决同一个项目中同名类的冲突问题？</a:t>
            </a:r>
          </a:p>
        </p:txBody>
      </p:sp>
      <p:pic>
        <p:nvPicPr>
          <p:cNvPr id="22" name="Picture 4" descr="treefile">
            <a:extLst>
              <a:ext uri="{FF2B5EF4-FFF2-40B4-BE49-F238E27FC236}">
                <a16:creationId xmlns:a16="http://schemas.microsoft.com/office/drawing/2014/main" id="{8F535BE0-CD37-4A9B-AF39-6134E4195A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1" y="3338763"/>
            <a:ext cx="2232248" cy="338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79D801F6-895E-4AC0-8C7C-447B4296EDA3}"/>
              </a:ext>
            </a:extLst>
          </p:cNvPr>
          <p:cNvSpPr/>
          <p:nvPr/>
        </p:nvSpPr>
        <p:spPr>
          <a:xfrm>
            <a:off x="4256293" y="3852810"/>
            <a:ext cx="4572000" cy="1516350"/>
          </a:xfrm>
          <a:prstGeom prst="rect">
            <a:avLst/>
          </a:prstGeom>
        </p:spPr>
        <p:style>
          <a:lnRef idx="2">
            <a:schemeClr val="accent2"/>
          </a:lnRef>
          <a:fillRef idx="1">
            <a:schemeClr val="lt1"/>
          </a:fillRef>
          <a:effectRef idx="0">
            <a:schemeClr val="accent2"/>
          </a:effectRef>
          <a:fontRef idx="minor">
            <a:schemeClr val="dk1"/>
          </a:fontRef>
        </p:style>
        <p:txBody>
          <a:bodyPr bIns="216000" anchor="ctr" anchorCtr="0">
            <a:spAutoFit/>
          </a:bodyPr>
          <a:lstStyle/>
          <a:p>
            <a:pPr marL="457200" indent="-457200" eaLnBrk="1" hangingPunct="1">
              <a:lnSpc>
                <a:spcPct val="200000"/>
              </a:lnSpc>
              <a:spcBef>
                <a:spcPts val="0"/>
              </a:spcBef>
              <a:buClr>
                <a:schemeClr val="tx2"/>
              </a:buClr>
              <a:buFont typeface="Wingdings" panose="05000000000000000000" pitchFamily="2" charset="2"/>
              <a:buChar char="p"/>
            </a:pPr>
            <a:r>
              <a:rPr lang="zh-CN" altLang="en-US" sz="2200" b="1" dirty="0">
                <a:solidFill>
                  <a:srgbClr val="00417C"/>
                </a:solidFill>
                <a:latin typeface="微软雅黑" panose="020B0503020204020204" pitchFamily="34" charset="-122"/>
                <a:ea typeface="微软雅黑" panose="020B0503020204020204" pitchFamily="34" charset="-122"/>
              </a:rPr>
              <a:t>树形文件系统</a:t>
            </a:r>
          </a:p>
          <a:p>
            <a:pPr lvl="1" eaLnBrk="1" hangingPunct="1">
              <a:lnSpc>
                <a:spcPct val="200000"/>
              </a:lnSpc>
              <a:spcBef>
                <a:spcPts val="0"/>
              </a:spcBef>
              <a:spcAft>
                <a:spcPts val="1200"/>
              </a:spcAft>
              <a:buClr>
                <a:schemeClr val="tx2"/>
              </a:buClr>
              <a:buSzPct val="80000"/>
            </a:pPr>
            <a:r>
              <a:rPr lang="zh-CN" altLang="en-US" sz="2200" b="1" dirty="0">
                <a:solidFill>
                  <a:srgbClr val="00417C"/>
                </a:solidFill>
                <a:latin typeface="微软雅黑" panose="020B0503020204020204" pitchFamily="34" charset="-122"/>
                <a:ea typeface="微软雅黑" panose="020B0503020204020204" pitchFamily="34" charset="-122"/>
              </a:rPr>
              <a:t>使用目录解决文件同名冲突问题</a:t>
            </a:r>
          </a:p>
        </p:txBody>
      </p:sp>
    </p:spTree>
    <p:extLst>
      <p:ext uri="{BB962C8B-B14F-4D97-AF65-F5344CB8AC3E}">
        <p14:creationId xmlns:p14="http://schemas.microsoft.com/office/powerpoint/2010/main" val="61305665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heckerboard(across)">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6.2</a:t>
            </a:r>
            <a:r>
              <a:rPr lang="zh-CN" altLang="en-US" sz="3600" b="1" dirty="0">
                <a:solidFill>
                  <a:srgbClr val="00417C"/>
                </a:solidFill>
                <a:latin typeface="微软雅黑" pitchFamily="34" charset="-122"/>
                <a:ea typeface="微软雅黑" pitchFamily="34" charset="-122"/>
              </a:rPr>
              <a:t> 包的使用与访问</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一、为什么需要包（</a:t>
            </a:r>
            <a:r>
              <a:rPr lang="en-US" altLang="zh-CN" sz="2800" b="1" dirty="0">
                <a:solidFill>
                  <a:srgbClr val="00417C"/>
                </a:solidFill>
                <a:latin typeface="微软雅黑" panose="020B0503020204020204" pitchFamily="34" charset="-122"/>
                <a:ea typeface="微软雅黑" panose="020B0503020204020204" pitchFamily="34" charset="-122"/>
              </a:rPr>
              <a:t>package</a:t>
            </a:r>
            <a:r>
              <a:rPr lang="zh-CN" altLang="en-US" sz="2800" b="1" dirty="0">
                <a:solidFill>
                  <a:srgbClr val="00417C"/>
                </a:solidFill>
                <a:latin typeface="微软雅黑" panose="020B0503020204020204" pitchFamily="34" charset="-122"/>
                <a:ea typeface="微软雅黑" panose="020B0503020204020204" pitchFamily="34" charset="-122"/>
              </a:rPr>
              <a:t>）</a:t>
            </a:r>
          </a:p>
        </p:txBody>
      </p:sp>
      <p:pic>
        <p:nvPicPr>
          <p:cNvPr id="20" name="Picture 14" descr="问题">
            <a:extLst>
              <a:ext uri="{FF2B5EF4-FFF2-40B4-BE49-F238E27FC236}">
                <a16:creationId xmlns:a16="http://schemas.microsoft.com/office/drawing/2014/main" id="{5CD71FBF-3C29-4AAD-A25C-E4CCEDAD5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18" y="194793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AutoShape 4">
            <a:extLst>
              <a:ext uri="{FF2B5EF4-FFF2-40B4-BE49-F238E27FC236}">
                <a16:creationId xmlns:a16="http://schemas.microsoft.com/office/drawing/2014/main" id="{42CC4494-46E1-4A7A-A58F-BA3F5E174672}"/>
              </a:ext>
            </a:extLst>
          </p:cNvPr>
          <p:cNvSpPr>
            <a:spLocks noChangeArrowheads="1"/>
          </p:cNvSpPr>
          <p:nvPr/>
        </p:nvSpPr>
        <p:spPr bwMode="auto">
          <a:xfrm>
            <a:off x="1691680" y="1988840"/>
            <a:ext cx="7056784" cy="964236"/>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32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如何解决类文件的分类管理？</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342900" algn="just">
              <a:lnSpc>
                <a:spcPts val="32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如何解决同一个项目中同名类的冲突问题？</a:t>
            </a:r>
          </a:p>
        </p:txBody>
      </p:sp>
      <p:sp>
        <p:nvSpPr>
          <p:cNvPr id="13" name="Line 4">
            <a:extLst>
              <a:ext uri="{FF2B5EF4-FFF2-40B4-BE49-F238E27FC236}">
                <a16:creationId xmlns:a16="http://schemas.microsoft.com/office/drawing/2014/main" id="{536DFDE4-52BE-49E6-993D-514176881D41}"/>
              </a:ext>
            </a:extLst>
          </p:cNvPr>
          <p:cNvSpPr>
            <a:spLocks noChangeShapeType="1"/>
          </p:cNvSpPr>
          <p:nvPr/>
        </p:nvSpPr>
        <p:spPr bwMode="auto">
          <a:xfrm flipH="1">
            <a:off x="2951544" y="4288592"/>
            <a:ext cx="854010" cy="43391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14" name="Line 5">
            <a:extLst>
              <a:ext uri="{FF2B5EF4-FFF2-40B4-BE49-F238E27FC236}">
                <a16:creationId xmlns:a16="http://schemas.microsoft.com/office/drawing/2014/main" id="{41FB7D9D-84B5-4A3C-93AA-449AE89FE313}"/>
              </a:ext>
            </a:extLst>
          </p:cNvPr>
          <p:cNvSpPr>
            <a:spLocks noChangeShapeType="1"/>
          </p:cNvSpPr>
          <p:nvPr/>
        </p:nvSpPr>
        <p:spPr bwMode="auto">
          <a:xfrm>
            <a:off x="4932040" y="4343850"/>
            <a:ext cx="0" cy="15843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dirty="0"/>
          </a:p>
        </p:txBody>
      </p:sp>
      <p:sp>
        <p:nvSpPr>
          <p:cNvPr id="15" name="Line 6">
            <a:extLst>
              <a:ext uri="{FF2B5EF4-FFF2-40B4-BE49-F238E27FC236}">
                <a16:creationId xmlns:a16="http://schemas.microsoft.com/office/drawing/2014/main" id="{5488A8C3-4AF0-4D95-81D1-D4F9AF6E4B4E}"/>
              </a:ext>
            </a:extLst>
          </p:cNvPr>
          <p:cNvSpPr>
            <a:spLocks noChangeShapeType="1"/>
          </p:cNvSpPr>
          <p:nvPr/>
        </p:nvSpPr>
        <p:spPr bwMode="auto">
          <a:xfrm>
            <a:off x="5724127" y="4221088"/>
            <a:ext cx="1151203" cy="72084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zh-CN" altLang="en-US"/>
          </a:p>
        </p:txBody>
      </p:sp>
      <p:sp>
        <p:nvSpPr>
          <p:cNvPr id="17" name="AutoShape 8">
            <a:extLst>
              <a:ext uri="{FF2B5EF4-FFF2-40B4-BE49-F238E27FC236}">
                <a16:creationId xmlns:a16="http://schemas.microsoft.com/office/drawing/2014/main" id="{EC832638-872B-41ED-9D48-00B82442F023}"/>
              </a:ext>
            </a:extLst>
          </p:cNvPr>
          <p:cNvSpPr>
            <a:spLocks noChangeArrowheads="1"/>
          </p:cNvSpPr>
          <p:nvPr/>
        </p:nvSpPr>
        <p:spPr bwMode="auto">
          <a:xfrm>
            <a:off x="3959696" y="6034732"/>
            <a:ext cx="1944687" cy="503237"/>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wrap="none" anchor="ctr"/>
          <a:lstStyle/>
          <a:p>
            <a:pPr algn="ctr">
              <a:spcBef>
                <a:spcPct val="20000"/>
              </a:spcBef>
            </a:pPr>
            <a:r>
              <a:rPr lang="zh-CN" altLang="en-US" b="1" dirty="0">
                <a:latin typeface="仿宋" panose="02010609060101010101" pitchFamily="49" charset="-122"/>
                <a:ea typeface="仿宋" panose="02010609060101010101" pitchFamily="49" charset="-122"/>
              </a:rPr>
              <a:t>防止命名冲突</a:t>
            </a:r>
          </a:p>
        </p:txBody>
      </p:sp>
      <p:sp>
        <p:nvSpPr>
          <p:cNvPr id="18" name="AutoShape 9">
            <a:extLst>
              <a:ext uri="{FF2B5EF4-FFF2-40B4-BE49-F238E27FC236}">
                <a16:creationId xmlns:a16="http://schemas.microsoft.com/office/drawing/2014/main" id="{A153C05B-B59C-4914-BCE7-9DA57BEB97F9}"/>
              </a:ext>
            </a:extLst>
          </p:cNvPr>
          <p:cNvSpPr>
            <a:spLocks noChangeArrowheads="1"/>
          </p:cNvSpPr>
          <p:nvPr/>
        </p:nvSpPr>
        <p:spPr bwMode="auto">
          <a:xfrm>
            <a:off x="6011417" y="5013176"/>
            <a:ext cx="2123130" cy="776383"/>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wrap="none" lIns="216000" rIns="216000" anchor="ctr">
            <a:spAutoFit/>
          </a:bodyPr>
          <a:lstStyle/>
          <a:p>
            <a:pPr algn="ctr">
              <a:spcBef>
                <a:spcPct val="20000"/>
              </a:spcBef>
            </a:pPr>
            <a:r>
              <a:rPr lang="zh-CN" altLang="en-US" b="1" dirty="0">
                <a:latin typeface="仿宋" panose="02010609060101010101" pitchFamily="49" charset="-122"/>
                <a:ea typeface="仿宋" panose="02010609060101010101" pitchFamily="49" charset="-122"/>
              </a:rPr>
              <a:t>更好的保护类、</a:t>
            </a:r>
            <a:endParaRPr lang="en-US" altLang="zh-CN" b="1" dirty="0">
              <a:latin typeface="仿宋" panose="02010609060101010101" pitchFamily="49" charset="-122"/>
              <a:ea typeface="仿宋" panose="02010609060101010101" pitchFamily="49" charset="-122"/>
            </a:endParaRPr>
          </a:p>
          <a:p>
            <a:pPr algn="ctr">
              <a:spcBef>
                <a:spcPct val="20000"/>
              </a:spcBef>
            </a:pPr>
            <a:r>
              <a:rPr lang="zh-CN" altLang="en-US" b="1" dirty="0">
                <a:latin typeface="仿宋" panose="02010609060101010101" pitchFamily="49" charset="-122"/>
                <a:ea typeface="仿宋" panose="02010609060101010101" pitchFamily="49" charset="-122"/>
              </a:rPr>
              <a:t>属性和方法</a:t>
            </a:r>
          </a:p>
        </p:txBody>
      </p:sp>
      <p:grpSp>
        <p:nvGrpSpPr>
          <p:cNvPr id="19" name="Group 10">
            <a:extLst>
              <a:ext uri="{FF2B5EF4-FFF2-40B4-BE49-F238E27FC236}">
                <a16:creationId xmlns:a16="http://schemas.microsoft.com/office/drawing/2014/main" id="{8D46693A-9792-4440-8209-02A123168AEB}"/>
              </a:ext>
            </a:extLst>
          </p:cNvPr>
          <p:cNvGrpSpPr>
            <a:grpSpLocks/>
          </p:cNvGrpSpPr>
          <p:nvPr/>
        </p:nvGrpSpPr>
        <p:grpSpPr bwMode="auto">
          <a:xfrm>
            <a:off x="3852664" y="3142060"/>
            <a:ext cx="2232025" cy="1201790"/>
            <a:chOff x="2154" y="1616"/>
            <a:chExt cx="1542" cy="998"/>
          </a:xfrm>
        </p:grpSpPr>
        <p:sp>
          <p:nvSpPr>
            <p:cNvPr id="23" name="AutoShape 11">
              <a:extLst>
                <a:ext uri="{FF2B5EF4-FFF2-40B4-BE49-F238E27FC236}">
                  <a16:creationId xmlns:a16="http://schemas.microsoft.com/office/drawing/2014/main" id="{73068115-1A57-4718-9D8F-8B79EF36C900}"/>
                </a:ext>
              </a:extLst>
            </p:cNvPr>
            <p:cNvSpPr>
              <a:spLocks noChangeArrowheads="1"/>
            </p:cNvSpPr>
            <p:nvPr/>
          </p:nvSpPr>
          <p:spPr bwMode="auto">
            <a:xfrm>
              <a:off x="2154" y="1616"/>
              <a:ext cx="1542" cy="998"/>
            </a:xfrm>
            <a:prstGeom prst="flowChartMultidocument">
              <a:avLst/>
            </a:prstGeom>
            <a:gradFill rotWithShape="1">
              <a:gsLst>
                <a:gs pos="0">
                  <a:srgbClr val="CC99FF"/>
                </a:gs>
                <a:gs pos="100000">
                  <a:srgbClr val="FFFFFF"/>
                </a:gs>
              </a:gsLst>
              <a:lin ang="5400000" scaled="1"/>
            </a:gradFill>
            <a:ln w="9525">
              <a:solidFill>
                <a:srgbClr val="B563CF"/>
              </a:solidFill>
              <a:miter lim="800000"/>
              <a:headEnd/>
              <a:tailEnd/>
            </a:ln>
            <a:effectLst>
              <a:outerShdw dist="107763" dir="8100000" algn="ctr" rotWithShape="0">
                <a:schemeClr val="bg2">
                  <a:alpha val="50000"/>
                </a:schemeClr>
              </a:outerShdw>
            </a:effectLst>
          </p:spPr>
          <p:txBody>
            <a:bodyPr wrap="none" anchor="ctr"/>
            <a:lstStyle/>
            <a:p>
              <a:pPr algn="ctr" eaLnBrk="0" hangingPunct="0"/>
              <a:r>
                <a:rPr lang="en-US" altLang="zh-CN" b="1" dirty="0"/>
                <a:t>A.java</a:t>
              </a:r>
            </a:p>
          </p:txBody>
        </p:sp>
        <p:sp>
          <p:nvSpPr>
            <p:cNvPr id="24" name="Rectangle 12">
              <a:extLst>
                <a:ext uri="{FF2B5EF4-FFF2-40B4-BE49-F238E27FC236}">
                  <a16:creationId xmlns:a16="http://schemas.microsoft.com/office/drawing/2014/main" id="{49BFE9CA-12D1-47B2-967E-29AF58F24528}"/>
                </a:ext>
              </a:extLst>
            </p:cNvPr>
            <p:cNvSpPr>
              <a:spLocks noChangeArrowheads="1"/>
            </p:cNvSpPr>
            <p:nvPr/>
          </p:nvSpPr>
          <p:spPr bwMode="auto">
            <a:xfrm>
              <a:off x="2154" y="1616"/>
              <a:ext cx="590" cy="237"/>
            </a:xfrm>
            <a:prstGeom prst="rect">
              <a:avLst/>
            </a:prstGeom>
            <a:gradFill rotWithShape="1">
              <a:gsLst>
                <a:gs pos="0">
                  <a:srgbClr val="CC99FF"/>
                </a:gs>
                <a:gs pos="100000">
                  <a:srgbClr val="FFFFFF"/>
                </a:gs>
              </a:gsLst>
              <a:lin ang="5400000" scaled="1"/>
            </a:gradFill>
            <a:ln w="9525">
              <a:solidFill>
                <a:srgbClr val="B563CF"/>
              </a:solidFill>
              <a:miter lim="800000"/>
              <a:headEnd/>
              <a:tailEnd/>
            </a:ln>
            <a:effectLst>
              <a:outerShdw dist="107763" dir="8100000" algn="ctr" rotWithShape="0">
                <a:schemeClr val="bg2">
                  <a:alpha val="50000"/>
                </a:schemeClr>
              </a:outerShdw>
            </a:effectLst>
          </p:spPr>
          <p:txBody>
            <a:bodyPr wrap="none" anchor="ctr"/>
            <a:lstStyle/>
            <a:p>
              <a:pPr algn="ctr" eaLnBrk="0" hangingPunct="0"/>
              <a:r>
                <a:rPr lang="zh-CN" altLang="en-US" b="1" dirty="0">
                  <a:latin typeface="仿宋" panose="02010609060101010101" pitchFamily="49" charset="-122"/>
                  <a:ea typeface="仿宋" panose="02010609060101010101" pitchFamily="49" charset="-122"/>
                </a:rPr>
                <a:t>包</a:t>
              </a:r>
            </a:p>
          </p:txBody>
        </p:sp>
      </p:grpSp>
      <p:sp>
        <p:nvSpPr>
          <p:cNvPr id="25" name="AutoShape 7">
            <a:extLst>
              <a:ext uri="{FF2B5EF4-FFF2-40B4-BE49-F238E27FC236}">
                <a16:creationId xmlns:a16="http://schemas.microsoft.com/office/drawing/2014/main" id="{2856032E-6806-47C0-BE25-E85F2DA65ED1}"/>
              </a:ext>
            </a:extLst>
          </p:cNvPr>
          <p:cNvSpPr>
            <a:spLocks noChangeArrowheads="1"/>
          </p:cNvSpPr>
          <p:nvPr/>
        </p:nvSpPr>
        <p:spPr bwMode="auto">
          <a:xfrm>
            <a:off x="1188944" y="4762971"/>
            <a:ext cx="2663720" cy="1021556"/>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wrap="square" anchor="ctr">
            <a:spAutoFit/>
          </a:bodyPr>
          <a:lstStyle/>
          <a:p>
            <a:pPr>
              <a:spcBef>
                <a:spcPct val="20000"/>
              </a:spcBef>
            </a:pPr>
            <a:r>
              <a:rPr lang="zh-CN" altLang="en-US" b="1" dirty="0">
                <a:latin typeface="仿宋" panose="02010609060101010101" pitchFamily="49" charset="-122"/>
                <a:ea typeface="仿宋" panose="02010609060101010101" pitchFamily="49" charset="-122"/>
              </a:rPr>
              <a:t>允许类组成较小的单元（类似文件夹），易于找到和使用相应的文件</a:t>
            </a:r>
          </a:p>
        </p:txBody>
      </p:sp>
    </p:spTree>
    <p:extLst>
      <p:ext uri="{BB962C8B-B14F-4D97-AF65-F5344CB8AC3E}">
        <p14:creationId xmlns:p14="http://schemas.microsoft.com/office/powerpoint/2010/main" val="279869018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par>
                                <p:cTn id="12" presetID="22" presetClass="entr" presetSubtype="1"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up)">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30" name="矩形 29"/>
          <p:cNvSpPr/>
          <p:nvPr/>
        </p:nvSpPr>
        <p:spPr>
          <a:xfrm>
            <a:off x="0" y="4081463"/>
            <a:ext cx="9144000" cy="357187"/>
          </a:xfrm>
          <a:prstGeom prst="rect">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5"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6"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7"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8"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9" name="TextBox 27"/>
          <p:cNvSpPr txBox="1">
            <a:spLocks noChangeArrowheads="1"/>
          </p:cNvSpPr>
          <p:nvPr/>
        </p:nvSpPr>
        <p:spPr bwMode="auto">
          <a:xfrm>
            <a:off x="1403648" y="3312022"/>
            <a:ext cx="6769322" cy="769441"/>
          </a:xfrm>
          <a:prstGeom prst="rect">
            <a:avLst/>
          </a:prstGeom>
          <a:noFill/>
          <a:ln w="9525">
            <a:noFill/>
            <a:miter lim="800000"/>
            <a:headEnd/>
            <a:tailEnd/>
          </a:ln>
        </p:spPr>
        <p:txBody>
          <a:bodyPr wrap="square">
            <a:spAutoFit/>
          </a:bodyPr>
          <a:lstStyle/>
          <a:p>
            <a:r>
              <a:rPr lang="zh-CN" altLang="en-US" sz="4400" b="1" dirty="0">
                <a:solidFill>
                  <a:srgbClr val="00417C"/>
                </a:solidFill>
                <a:latin typeface="微软雅黑" pitchFamily="34" charset="-122"/>
                <a:ea typeface="微软雅黑" pitchFamily="34" charset="-122"/>
              </a:rPr>
              <a:t>第六讲</a:t>
            </a:r>
            <a:r>
              <a:rPr lang="en-US" altLang="zh-CN" sz="4400" b="1" dirty="0">
                <a:solidFill>
                  <a:srgbClr val="00417C"/>
                </a:solidFill>
                <a:latin typeface="微软雅黑" pitchFamily="34" charset="-122"/>
                <a:ea typeface="微软雅黑" pitchFamily="34" charset="-122"/>
              </a:rPr>
              <a:t> </a:t>
            </a:r>
            <a:r>
              <a:rPr lang="zh-CN" altLang="en-US" sz="4400" b="1" dirty="0">
                <a:solidFill>
                  <a:srgbClr val="00417C"/>
                </a:solidFill>
                <a:latin typeface="微软雅黑" pitchFamily="34" charset="-122"/>
                <a:ea typeface="微软雅黑" pitchFamily="34" charset="-122"/>
              </a:rPr>
              <a:t>面向对象编程（二）</a:t>
            </a:r>
          </a:p>
        </p:txBody>
      </p:sp>
      <p:sp>
        <p:nvSpPr>
          <p:cNvPr id="12" name="椭圆 11"/>
          <p:cNvSpPr/>
          <p:nvPr/>
        </p:nvSpPr>
        <p:spPr>
          <a:xfrm>
            <a:off x="3929063" y="1416050"/>
            <a:ext cx="1428750" cy="1428750"/>
          </a:xfrm>
          <a:prstGeom prst="ellipse">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184" y="1362171"/>
            <a:ext cx="1536508" cy="1536508"/>
          </a:xfrm>
          <a:prstGeom prst="rect">
            <a:avLst/>
          </a:prstGeom>
        </p:spPr>
      </p:pic>
    </p:spTree>
    <p:extLst>
      <p:ext uri="{BB962C8B-B14F-4D97-AF65-F5344CB8AC3E}">
        <p14:creationId xmlns:p14="http://schemas.microsoft.com/office/powerpoint/2010/main" val="679430782"/>
      </p:ext>
    </p:extLst>
  </p:cSld>
  <p:clrMapOvr>
    <a:masterClrMapping/>
  </p:clrMapOvr>
  <mc:AlternateContent xmlns:mc="http://schemas.openxmlformats.org/markup-compatibility/2006" xmlns:p14="http://schemas.microsoft.com/office/powerpoint/2010/main">
    <mc:Choice Requires="p14">
      <p:transition spd="slow" p14:dur="2000" advTm="5381"/>
    </mc:Choice>
    <mc:Fallback xmlns="">
      <p:transition spd="slow" advTm="538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6.2</a:t>
            </a:r>
            <a:r>
              <a:rPr lang="zh-CN" altLang="en-US" sz="3600" b="1" dirty="0">
                <a:solidFill>
                  <a:srgbClr val="00417C"/>
                </a:solidFill>
                <a:latin typeface="微软雅黑" pitchFamily="34" charset="-122"/>
                <a:ea typeface="微软雅黑" pitchFamily="34" charset="-122"/>
              </a:rPr>
              <a:t> 包的使用与访问</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二、包的创建</a:t>
            </a:r>
          </a:p>
        </p:txBody>
      </p:sp>
      <p:sp>
        <p:nvSpPr>
          <p:cNvPr id="20" name="AutoShape 3">
            <a:extLst>
              <a:ext uri="{FF2B5EF4-FFF2-40B4-BE49-F238E27FC236}">
                <a16:creationId xmlns:a16="http://schemas.microsoft.com/office/drawing/2014/main" id="{49B729F5-81EE-45B0-AA49-834B5359FA94}"/>
              </a:ext>
            </a:extLst>
          </p:cNvPr>
          <p:cNvSpPr txBox="1">
            <a:spLocks/>
          </p:cNvSpPr>
          <p:nvPr/>
        </p:nvSpPr>
        <p:spPr bwMode="auto">
          <a:xfrm>
            <a:off x="1692504" y="2408977"/>
            <a:ext cx="6623912" cy="2808000"/>
          </a:xfrm>
          <a:prstGeom prst="roundRect">
            <a:avLst>
              <a:gd name="adj" fmla="val 16667"/>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600"/>
              </a:lnSpc>
              <a:spcBef>
                <a:spcPct val="0"/>
              </a:spcBef>
              <a:buFont typeface="Wingdings" panose="05000000000000000000" pitchFamily="2" charset="2"/>
              <a:buNone/>
            </a:pPr>
            <a:r>
              <a:rPr lang="en-US" altLang="zh-CN" sz="1800" b="1" noProof="1">
                <a:solidFill>
                  <a:srgbClr val="C00000"/>
                </a:solidFill>
                <a:latin typeface="Source Code Pro"/>
                <a:ea typeface="宋体" charset="-122"/>
              </a:rPr>
              <a:t>package</a:t>
            </a:r>
            <a:r>
              <a:rPr lang="en-US" altLang="zh-CN" sz="1800" noProof="1">
                <a:solidFill>
                  <a:srgbClr val="080577"/>
                </a:solidFill>
                <a:latin typeface="Source Code Pro"/>
                <a:ea typeface="宋体" charset="-122"/>
              </a:rPr>
              <a:t> com.hz.classandobject;   //</a:t>
            </a:r>
            <a:r>
              <a:rPr lang="zh-CN" altLang="en-US" sz="1800" noProof="1">
                <a:solidFill>
                  <a:srgbClr val="080577"/>
                </a:solidFill>
                <a:latin typeface="Source Code Pro"/>
                <a:ea typeface="宋体" charset="-122"/>
              </a:rPr>
              <a:t>声明包</a:t>
            </a:r>
          </a:p>
          <a:p>
            <a:pPr algn="l" eaLnBrk="1" hangingPunct="1">
              <a:lnSpc>
                <a:spcPts val="26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public class AccpSchool{</a:t>
            </a:r>
          </a:p>
          <a:p>
            <a:pPr algn="l" eaLnBrk="1" hangingPunct="1">
              <a:lnSpc>
                <a:spcPts val="26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    //……</a:t>
            </a:r>
          </a:p>
          <a:p>
            <a:pPr algn="l" eaLnBrk="1" hangingPunct="1">
              <a:lnSpc>
                <a:spcPts val="26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    public String toString(){</a:t>
            </a:r>
          </a:p>
          <a:p>
            <a:pPr algn="l" eaLnBrk="1" hangingPunct="1">
              <a:lnSpc>
                <a:spcPts val="26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       //……</a:t>
            </a:r>
          </a:p>
          <a:p>
            <a:pPr algn="l" eaLnBrk="1" hangingPunct="1">
              <a:lnSpc>
                <a:spcPts val="26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    }</a:t>
            </a:r>
          </a:p>
          <a:p>
            <a:pPr algn="l" eaLnBrk="1" hangingPunct="1">
              <a:lnSpc>
                <a:spcPts val="26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a:t>
            </a:r>
          </a:p>
        </p:txBody>
      </p:sp>
      <p:sp>
        <p:nvSpPr>
          <p:cNvPr id="21" name="Rectangle 4">
            <a:extLst>
              <a:ext uri="{FF2B5EF4-FFF2-40B4-BE49-F238E27FC236}">
                <a16:creationId xmlns:a16="http://schemas.microsoft.com/office/drawing/2014/main" id="{E1805E1C-24C6-448B-A323-962CD679F7C2}"/>
              </a:ext>
            </a:extLst>
          </p:cNvPr>
          <p:cNvSpPr>
            <a:spLocks noChangeArrowheads="1"/>
          </p:cNvSpPr>
          <p:nvPr/>
        </p:nvSpPr>
        <p:spPr bwMode="auto">
          <a:xfrm>
            <a:off x="2952120" y="2604022"/>
            <a:ext cx="2952000" cy="4302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 name="AutoShape 5">
            <a:extLst>
              <a:ext uri="{FF2B5EF4-FFF2-40B4-BE49-F238E27FC236}">
                <a16:creationId xmlns:a16="http://schemas.microsoft.com/office/drawing/2014/main" id="{B494672E-726E-4CD2-A6C4-5CE4C98F8413}"/>
              </a:ext>
            </a:extLst>
          </p:cNvPr>
          <p:cNvSpPr>
            <a:spLocks noChangeArrowheads="1"/>
          </p:cNvSpPr>
          <p:nvPr/>
        </p:nvSpPr>
        <p:spPr bwMode="auto">
          <a:xfrm>
            <a:off x="4788024" y="1781572"/>
            <a:ext cx="1441450" cy="495300"/>
          </a:xfrm>
          <a:prstGeom prst="wedgeRoundRectCallout">
            <a:avLst>
              <a:gd name="adj1" fmla="val -46715"/>
              <a:gd name="adj2" fmla="val 11101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107763" dir="8100000" algn="ctr" rotWithShape="0">
              <a:schemeClr val="bg2">
                <a:alpha val="50000"/>
              </a:schemeClr>
            </a:outerShdw>
          </a:effectLst>
        </p:spPr>
        <p:txBody>
          <a:bodyPr wrap="none" anchor="ctr"/>
          <a:lstStyle/>
          <a:p>
            <a:pPr algn="ctr">
              <a:spcBef>
                <a:spcPct val="20000"/>
              </a:spcBef>
            </a:pPr>
            <a:r>
              <a:rPr lang="zh-CN" altLang="en-US" b="1" dirty="0">
                <a:latin typeface="仿宋" panose="02010609060101010101" pitchFamily="49" charset="-122"/>
                <a:ea typeface="仿宋" panose="02010609060101010101" pitchFamily="49" charset="-122"/>
              </a:rPr>
              <a:t>包名</a:t>
            </a:r>
          </a:p>
        </p:txBody>
      </p:sp>
      <p:sp>
        <p:nvSpPr>
          <p:cNvPr id="23" name="AutoShape 6">
            <a:extLst>
              <a:ext uri="{FF2B5EF4-FFF2-40B4-BE49-F238E27FC236}">
                <a16:creationId xmlns:a16="http://schemas.microsoft.com/office/drawing/2014/main" id="{CDA1BA31-C2E2-46E6-AB25-C77F272EF985}"/>
              </a:ext>
            </a:extLst>
          </p:cNvPr>
          <p:cNvSpPr>
            <a:spLocks noChangeArrowheads="1"/>
          </p:cNvSpPr>
          <p:nvPr/>
        </p:nvSpPr>
        <p:spPr bwMode="auto">
          <a:xfrm>
            <a:off x="217799" y="3705135"/>
            <a:ext cx="2016000" cy="715089"/>
          </a:xfrm>
          <a:prstGeom prst="wedgeRoundRectCallout">
            <a:avLst>
              <a:gd name="adj1" fmla="val 33661"/>
              <a:gd name="adj2" fmla="val -146491"/>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107763" dir="8100000" algn="ctr" rotWithShape="0">
              <a:schemeClr val="bg2">
                <a:alpha val="50000"/>
              </a:schemeClr>
            </a:outerShdw>
          </a:effectLst>
        </p:spPr>
        <p:txBody>
          <a:bodyPr wrap="square" anchor="ctr">
            <a:spAutoFit/>
          </a:bodyPr>
          <a:lstStyle/>
          <a:p>
            <a:pPr algn="just">
              <a:spcBef>
                <a:spcPct val="20000"/>
              </a:spcBef>
            </a:pPr>
            <a:r>
              <a:rPr lang="zh-CN" altLang="en-US" b="1" dirty="0">
                <a:latin typeface="仿宋" panose="02010609060101010101" pitchFamily="49" charset="-122"/>
                <a:ea typeface="仿宋" panose="02010609060101010101" pitchFamily="49" charset="-122"/>
              </a:rPr>
              <a:t>使用</a:t>
            </a:r>
            <a:r>
              <a:rPr lang="en-US" altLang="zh-CN" b="1" dirty="0">
                <a:latin typeface="仿宋" panose="02010609060101010101" pitchFamily="49" charset="-122"/>
                <a:ea typeface="仿宋" panose="02010609060101010101" pitchFamily="49" charset="-122"/>
              </a:rPr>
              <a:t>package</a:t>
            </a:r>
            <a:r>
              <a:rPr lang="zh-CN" altLang="en-US" b="1" dirty="0">
                <a:latin typeface="仿宋" panose="02010609060101010101" pitchFamily="49" charset="-122"/>
                <a:ea typeface="仿宋" panose="02010609060101010101" pitchFamily="49" charset="-122"/>
              </a:rPr>
              <a:t>声明包，以分号结尾</a:t>
            </a:r>
          </a:p>
        </p:txBody>
      </p:sp>
      <p:sp>
        <p:nvSpPr>
          <p:cNvPr id="24" name="AutoShape 8">
            <a:extLst>
              <a:ext uri="{FF2B5EF4-FFF2-40B4-BE49-F238E27FC236}">
                <a16:creationId xmlns:a16="http://schemas.microsoft.com/office/drawing/2014/main" id="{5AD75BA7-7239-4B16-9892-29366D9A725D}"/>
              </a:ext>
            </a:extLst>
          </p:cNvPr>
          <p:cNvSpPr>
            <a:spLocks noChangeArrowheads="1"/>
          </p:cNvSpPr>
          <p:nvPr/>
        </p:nvSpPr>
        <p:spPr bwMode="auto">
          <a:xfrm>
            <a:off x="6047496" y="3678314"/>
            <a:ext cx="2808000" cy="715089"/>
          </a:xfrm>
          <a:prstGeom prst="wedgeRoundRectCallout">
            <a:avLst>
              <a:gd name="adj1" fmla="val -59031"/>
              <a:gd name="adj2" fmla="val -153094"/>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107763" dir="8100000" algn="ctr" rotWithShape="0">
              <a:schemeClr val="bg2">
                <a:alpha val="50000"/>
              </a:schemeClr>
            </a:outerShdw>
          </a:effectLst>
        </p:spPr>
        <p:txBody>
          <a:bodyPr wrap="square" anchor="ctr">
            <a:spAutoFit/>
          </a:bodyPr>
          <a:lstStyle/>
          <a:p>
            <a:pPr>
              <a:spcBef>
                <a:spcPct val="20000"/>
              </a:spcBef>
            </a:pPr>
            <a:r>
              <a:rPr lang="zh-CN" altLang="en-US" b="1" dirty="0">
                <a:latin typeface="仿宋" panose="02010609060101010101" pitchFamily="49" charset="-122"/>
                <a:ea typeface="仿宋" panose="02010609060101010101" pitchFamily="49" charset="-122"/>
              </a:rPr>
              <a:t>若有包的声明，一定作为</a:t>
            </a:r>
            <a:r>
              <a:rPr lang="en-US" altLang="zh-CN" b="1" dirty="0">
                <a:latin typeface="仿宋" panose="02010609060101010101" pitchFamily="49" charset="-122"/>
                <a:ea typeface="仿宋" panose="02010609060101010101" pitchFamily="49" charset="-122"/>
              </a:rPr>
              <a:t>Java</a:t>
            </a:r>
            <a:r>
              <a:rPr lang="zh-CN" altLang="en-US" b="1" dirty="0">
                <a:latin typeface="仿宋" panose="02010609060101010101" pitchFamily="49" charset="-122"/>
                <a:ea typeface="仿宋" panose="02010609060101010101" pitchFamily="49" charset="-122"/>
              </a:rPr>
              <a:t>源代码的第一条语句      </a:t>
            </a:r>
          </a:p>
        </p:txBody>
      </p:sp>
      <p:pic>
        <p:nvPicPr>
          <p:cNvPr id="25" name="Picture 9" descr="示例">
            <a:extLst>
              <a:ext uri="{FF2B5EF4-FFF2-40B4-BE49-F238E27FC236}">
                <a16:creationId xmlns:a16="http://schemas.microsoft.com/office/drawing/2014/main" id="{83C3D98F-E0E1-43C6-AD5C-3B720A88E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205881"/>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728290"/>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6.2</a:t>
            </a:r>
            <a:r>
              <a:rPr lang="zh-CN" altLang="en-US" sz="3600" b="1" dirty="0">
                <a:solidFill>
                  <a:srgbClr val="00417C"/>
                </a:solidFill>
                <a:latin typeface="微软雅黑" pitchFamily="34" charset="-122"/>
                <a:ea typeface="微软雅黑" pitchFamily="34" charset="-122"/>
              </a:rPr>
              <a:t> 包的使用与访问</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二、包的创建</a:t>
            </a:r>
          </a:p>
        </p:txBody>
      </p:sp>
      <p:sp>
        <p:nvSpPr>
          <p:cNvPr id="15" name="Rectangle 3">
            <a:extLst>
              <a:ext uri="{FF2B5EF4-FFF2-40B4-BE49-F238E27FC236}">
                <a16:creationId xmlns:a16="http://schemas.microsoft.com/office/drawing/2014/main" id="{718C6839-CA46-4C9D-A869-716672746E0F}"/>
              </a:ext>
            </a:extLst>
          </p:cNvPr>
          <p:cNvSpPr txBox="1">
            <a:spLocks noChangeArrowheads="1"/>
          </p:cNvSpPr>
          <p:nvPr/>
        </p:nvSpPr>
        <p:spPr bwMode="auto">
          <a:xfrm>
            <a:off x="899592" y="1749836"/>
            <a:ext cx="7848872" cy="4176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eaLnBrk="1" hangingPunct="1">
              <a:lnSpc>
                <a:spcPct val="150000"/>
              </a:lnSpc>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包的命名规范</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15875" algn="l" eaLnBrk="1" hangingPunct="1">
              <a:lnSpc>
                <a:spcPct val="150000"/>
              </a:lnSpc>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包名由小写字母组成，不能以圆点开头或结尾</a:t>
            </a:r>
          </a:p>
          <a:p>
            <a:pPr algn="l" eaLnBrk="1" hangingPunct="1">
              <a:lnSpc>
                <a:spcPct val="150000"/>
              </a:lnSpc>
            </a:pPr>
            <a:endParaRPr lang="zh-CN" altLang="en-US" sz="2200" dirty="0">
              <a:solidFill>
                <a:srgbClr val="00417C"/>
              </a:solidFill>
              <a:latin typeface="微软雅黑" panose="020B0503020204020204" pitchFamily="34" charset="-122"/>
              <a:ea typeface="微软雅黑" panose="020B0503020204020204" pitchFamily="34" charset="-122"/>
            </a:endParaRPr>
          </a:p>
          <a:p>
            <a:pPr marL="342900" indent="15875" algn="l" eaLnBrk="1" hangingPunct="1">
              <a:lnSpc>
                <a:spcPct val="150000"/>
              </a:lnSpc>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包名之前最好加上唯一的前缀，通常使用组织倒置的网络域名。如：域名</a:t>
            </a:r>
            <a:r>
              <a:rPr lang="en-US" altLang="zh-CN" sz="2200" dirty="0">
                <a:solidFill>
                  <a:srgbClr val="00417C"/>
                </a:solidFill>
                <a:latin typeface="微软雅黑" panose="020B0503020204020204" pitchFamily="34" charset="-122"/>
                <a:ea typeface="微软雅黑" panose="020B0503020204020204" pitchFamily="34" charset="-122"/>
              </a:rPr>
              <a:t>javagroup.net    </a:t>
            </a:r>
          </a:p>
          <a:p>
            <a:pPr algn="l" eaLnBrk="1" hangingPunct="1">
              <a:lnSpc>
                <a:spcPct val="150000"/>
              </a:lnSpc>
              <a:buFont typeface="Wingdings" panose="05000000000000000000" pitchFamily="2" charset="2"/>
              <a:buNone/>
            </a:pP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gn="l" eaLnBrk="1" hangingPunct="1">
              <a:lnSpc>
                <a:spcPct val="150000"/>
              </a:lnSpc>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包名后续部分依不同机构内部的规范不同而不同 </a:t>
            </a:r>
          </a:p>
          <a:p>
            <a:pPr eaLnBrk="1" hangingPunct="1">
              <a:buFont typeface="Wingdings" panose="05000000000000000000" pitchFamily="2" charset="2"/>
              <a:buNone/>
            </a:pPr>
            <a:endParaRPr lang="zh-CN" altLang="en-US" dirty="0"/>
          </a:p>
        </p:txBody>
      </p:sp>
      <p:sp>
        <p:nvSpPr>
          <p:cNvPr id="16" name="AutoShape 4">
            <a:extLst>
              <a:ext uri="{FF2B5EF4-FFF2-40B4-BE49-F238E27FC236}">
                <a16:creationId xmlns:a16="http://schemas.microsoft.com/office/drawing/2014/main" id="{D4094AA1-485C-4663-919D-7E71CC47B37D}"/>
              </a:ext>
            </a:extLst>
          </p:cNvPr>
          <p:cNvSpPr>
            <a:spLocks noChangeArrowheads="1"/>
          </p:cNvSpPr>
          <p:nvPr/>
        </p:nvSpPr>
        <p:spPr bwMode="auto">
          <a:xfrm>
            <a:off x="1691680" y="3033345"/>
            <a:ext cx="6840000" cy="406400"/>
          </a:xfrm>
          <a:prstGeom prst="roundRect">
            <a:avLst>
              <a:gd name="adj" fmla="val 16667"/>
            </a:avLst>
          </a:prstGeom>
          <a:gradFill rotWithShape="1">
            <a:gsLst>
              <a:gs pos="0">
                <a:srgbClr val="CCFFFF"/>
              </a:gs>
              <a:gs pos="100000">
                <a:schemeClr val="bg1"/>
              </a:gs>
            </a:gsLst>
            <a:lin ang="5400000" scaled="1"/>
          </a:gradFill>
          <a:ln w="9525">
            <a:solidFill>
              <a:srgbClr val="008080"/>
            </a:solidFill>
            <a:round/>
            <a:headEnd/>
            <a:tailEnd/>
          </a:ln>
        </p:spPr>
        <p:txBody>
          <a:bodyPr>
            <a:spAutoFit/>
          </a:bodyPr>
          <a:lstStyle/>
          <a:p>
            <a:r>
              <a:rPr lang="en-US" altLang="zh-CN" dirty="0">
                <a:solidFill>
                  <a:srgbClr val="080577"/>
                </a:solidFill>
                <a:latin typeface="Source Code Pro"/>
              </a:rPr>
              <a:t>package </a:t>
            </a:r>
            <a:r>
              <a:rPr lang="en-US" altLang="zh-CN" dirty="0" err="1">
                <a:solidFill>
                  <a:srgbClr val="080577"/>
                </a:solidFill>
                <a:latin typeface="Source Code Pro"/>
              </a:rPr>
              <a:t>mypackage</a:t>
            </a:r>
            <a:r>
              <a:rPr lang="en-US" altLang="zh-CN" dirty="0">
                <a:solidFill>
                  <a:srgbClr val="080577"/>
                </a:solidFill>
                <a:latin typeface="Source Code Pro"/>
              </a:rPr>
              <a:t>;</a:t>
            </a:r>
          </a:p>
        </p:txBody>
      </p:sp>
      <p:sp>
        <p:nvSpPr>
          <p:cNvPr id="17" name="AutoShape 11">
            <a:extLst>
              <a:ext uri="{FF2B5EF4-FFF2-40B4-BE49-F238E27FC236}">
                <a16:creationId xmlns:a16="http://schemas.microsoft.com/office/drawing/2014/main" id="{9CD6441B-6D28-4751-BD2C-AB2CFA81EF40}"/>
              </a:ext>
            </a:extLst>
          </p:cNvPr>
          <p:cNvSpPr>
            <a:spLocks noChangeArrowheads="1"/>
          </p:cNvSpPr>
          <p:nvPr/>
        </p:nvSpPr>
        <p:spPr bwMode="auto">
          <a:xfrm>
            <a:off x="5004792" y="3003183"/>
            <a:ext cx="3384550" cy="466725"/>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wrap="none" anchor="ctr"/>
          <a:lstStyle/>
          <a:p>
            <a:pPr algn="ctr">
              <a:spcBef>
                <a:spcPct val="20000"/>
              </a:spcBef>
            </a:pPr>
            <a:r>
              <a:rPr lang="zh-CN" altLang="en-US" b="1" dirty="0"/>
              <a:t>                           </a:t>
            </a:r>
            <a:r>
              <a:rPr lang="en-US" altLang="zh-CN" dirty="0">
                <a:solidFill>
                  <a:srgbClr val="080577"/>
                </a:solidFill>
                <a:latin typeface="Source Code Pro"/>
              </a:rPr>
              <a:t>package .</a:t>
            </a:r>
            <a:r>
              <a:rPr lang="en-US" altLang="zh-CN" dirty="0" err="1">
                <a:solidFill>
                  <a:srgbClr val="080577"/>
                </a:solidFill>
                <a:latin typeface="Source Code Pro"/>
              </a:rPr>
              <a:t>mypackage</a:t>
            </a:r>
            <a:r>
              <a:rPr lang="en-US" altLang="zh-CN" dirty="0">
                <a:solidFill>
                  <a:srgbClr val="080577"/>
                </a:solidFill>
                <a:latin typeface="Source Code Pro"/>
              </a:rPr>
              <a:t>; </a:t>
            </a:r>
            <a:r>
              <a:rPr lang="en-US" altLang="zh-CN" sz="2400" b="1" dirty="0">
                <a:solidFill>
                  <a:srgbClr val="FF3300"/>
                </a:solidFill>
              </a:rPr>
              <a:t>×                     </a:t>
            </a:r>
          </a:p>
        </p:txBody>
      </p:sp>
      <p:sp>
        <p:nvSpPr>
          <p:cNvPr id="18" name="AutoShape 5">
            <a:extLst>
              <a:ext uri="{FF2B5EF4-FFF2-40B4-BE49-F238E27FC236}">
                <a16:creationId xmlns:a16="http://schemas.microsoft.com/office/drawing/2014/main" id="{4D6517D5-3CF1-4898-85AC-E901D4BD32C3}"/>
              </a:ext>
            </a:extLst>
          </p:cNvPr>
          <p:cNvSpPr>
            <a:spLocks noChangeArrowheads="1"/>
          </p:cNvSpPr>
          <p:nvPr/>
        </p:nvSpPr>
        <p:spPr bwMode="auto">
          <a:xfrm>
            <a:off x="1691680" y="4672387"/>
            <a:ext cx="6840000" cy="406400"/>
          </a:xfrm>
          <a:prstGeom prst="roundRect">
            <a:avLst>
              <a:gd name="adj" fmla="val 16667"/>
            </a:avLst>
          </a:prstGeom>
          <a:gradFill rotWithShape="1">
            <a:gsLst>
              <a:gs pos="0">
                <a:srgbClr val="CCFFFF"/>
              </a:gs>
              <a:gs pos="100000">
                <a:schemeClr val="bg1"/>
              </a:gs>
            </a:gsLst>
            <a:lin ang="5400000" scaled="1"/>
          </a:gradFill>
          <a:ln w="9525">
            <a:solidFill>
              <a:srgbClr val="008080"/>
            </a:solidFill>
            <a:round/>
            <a:headEnd/>
            <a:tailEnd/>
          </a:ln>
        </p:spPr>
        <p:txBody>
          <a:bodyPr>
            <a:spAutoFit/>
          </a:bodyPr>
          <a:lstStyle/>
          <a:p>
            <a:r>
              <a:rPr lang="en-US" altLang="zh-CN" dirty="0">
                <a:solidFill>
                  <a:srgbClr val="080577"/>
                </a:solidFill>
                <a:latin typeface="Source Code Pro"/>
              </a:rPr>
              <a:t>package </a:t>
            </a:r>
            <a:r>
              <a:rPr lang="en-US" altLang="zh-CN" dirty="0" err="1">
                <a:solidFill>
                  <a:srgbClr val="080577"/>
                </a:solidFill>
                <a:latin typeface="Source Code Pro"/>
              </a:rPr>
              <a:t>net.javagroup.mypackage</a:t>
            </a:r>
            <a:r>
              <a:rPr lang="en-US" altLang="zh-CN" dirty="0">
                <a:solidFill>
                  <a:srgbClr val="080577"/>
                </a:solidFill>
                <a:latin typeface="Source Code Pro"/>
              </a:rPr>
              <a:t>;</a:t>
            </a:r>
          </a:p>
        </p:txBody>
      </p:sp>
      <p:sp>
        <p:nvSpPr>
          <p:cNvPr id="19" name="AutoShape 6">
            <a:extLst>
              <a:ext uri="{FF2B5EF4-FFF2-40B4-BE49-F238E27FC236}">
                <a16:creationId xmlns:a16="http://schemas.microsoft.com/office/drawing/2014/main" id="{12B183B1-4DF8-480B-B56C-53064304494C}"/>
              </a:ext>
            </a:extLst>
          </p:cNvPr>
          <p:cNvSpPr>
            <a:spLocks noChangeArrowheads="1"/>
          </p:cNvSpPr>
          <p:nvPr/>
        </p:nvSpPr>
        <p:spPr bwMode="auto">
          <a:xfrm>
            <a:off x="1691680" y="5831284"/>
            <a:ext cx="6840000" cy="406400"/>
          </a:xfrm>
          <a:prstGeom prst="roundRect">
            <a:avLst>
              <a:gd name="adj" fmla="val 16667"/>
            </a:avLst>
          </a:prstGeom>
          <a:gradFill rotWithShape="1">
            <a:gsLst>
              <a:gs pos="0">
                <a:srgbClr val="CCFFFF"/>
              </a:gs>
              <a:gs pos="100000">
                <a:schemeClr val="bg1"/>
              </a:gs>
            </a:gsLst>
            <a:lin ang="5400000" scaled="1"/>
          </a:gradFill>
          <a:ln w="9525">
            <a:solidFill>
              <a:srgbClr val="008080"/>
            </a:solidFill>
            <a:round/>
            <a:headEnd/>
            <a:tailEnd/>
          </a:ln>
        </p:spPr>
        <p:txBody>
          <a:bodyPr>
            <a:spAutoFit/>
          </a:bodyPr>
          <a:lstStyle/>
          <a:p>
            <a:r>
              <a:rPr lang="en-US" altLang="zh-CN" dirty="0">
                <a:solidFill>
                  <a:srgbClr val="080577"/>
                </a:solidFill>
                <a:latin typeface="Source Code Pro"/>
              </a:rPr>
              <a:t>package </a:t>
            </a:r>
            <a:r>
              <a:rPr lang="en-US" altLang="zh-CN" dirty="0" err="1">
                <a:solidFill>
                  <a:srgbClr val="080577"/>
                </a:solidFill>
                <a:latin typeface="Source Code Pro"/>
              </a:rPr>
              <a:t>net.javagroup.research.powerproject</a:t>
            </a:r>
            <a:r>
              <a:rPr lang="en-US" altLang="zh-CN" dirty="0">
                <a:solidFill>
                  <a:srgbClr val="080577"/>
                </a:solidFill>
                <a:latin typeface="Source Code Pro"/>
              </a:rPr>
              <a:t>;</a:t>
            </a:r>
          </a:p>
        </p:txBody>
      </p:sp>
      <p:sp>
        <p:nvSpPr>
          <p:cNvPr id="26" name="AutoShape 7">
            <a:extLst>
              <a:ext uri="{FF2B5EF4-FFF2-40B4-BE49-F238E27FC236}">
                <a16:creationId xmlns:a16="http://schemas.microsoft.com/office/drawing/2014/main" id="{709D73B1-0AF1-4588-BFC6-B7D9CC8CA831}"/>
              </a:ext>
            </a:extLst>
          </p:cNvPr>
          <p:cNvSpPr>
            <a:spLocks noChangeArrowheads="1"/>
          </p:cNvSpPr>
          <p:nvPr/>
        </p:nvSpPr>
        <p:spPr bwMode="auto">
          <a:xfrm>
            <a:off x="4748977" y="6383826"/>
            <a:ext cx="1008062" cy="4064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wrap="none" anchor="ctr"/>
          <a:lstStyle/>
          <a:p>
            <a:pPr algn="ctr">
              <a:spcBef>
                <a:spcPct val="20000"/>
              </a:spcBef>
            </a:pPr>
            <a:r>
              <a:rPr lang="zh-CN" altLang="en-US" sz="1600" b="1" dirty="0">
                <a:latin typeface="仿宋" panose="02010609060101010101" pitchFamily="49" charset="-122"/>
                <a:ea typeface="仿宋" panose="02010609060101010101" pitchFamily="49" charset="-122"/>
              </a:rPr>
              <a:t>部门名</a:t>
            </a:r>
          </a:p>
        </p:txBody>
      </p:sp>
      <p:sp>
        <p:nvSpPr>
          <p:cNvPr id="28" name="AutoShape 8">
            <a:extLst>
              <a:ext uri="{FF2B5EF4-FFF2-40B4-BE49-F238E27FC236}">
                <a16:creationId xmlns:a16="http://schemas.microsoft.com/office/drawing/2014/main" id="{236A8003-D757-49DC-B94E-16D55220A102}"/>
              </a:ext>
            </a:extLst>
          </p:cNvPr>
          <p:cNvSpPr>
            <a:spLocks noChangeArrowheads="1"/>
          </p:cNvSpPr>
          <p:nvPr/>
        </p:nvSpPr>
        <p:spPr bwMode="auto">
          <a:xfrm>
            <a:off x="6189633" y="6383826"/>
            <a:ext cx="1008062" cy="4064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107763" dir="8100000" algn="ctr" rotWithShape="0">
              <a:schemeClr val="bg2">
                <a:alpha val="50000"/>
              </a:schemeClr>
            </a:outerShdw>
          </a:effectLst>
        </p:spPr>
        <p:txBody>
          <a:bodyPr wrap="none" anchor="ctr"/>
          <a:lstStyle/>
          <a:p>
            <a:pPr algn="ctr">
              <a:spcBef>
                <a:spcPct val="20000"/>
              </a:spcBef>
            </a:pPr>
            <a:r>
              <a:rPr lang="zh-CN" altLang="en-US" sz="1600" b="1" dirty="0">
                <a:latin typeface="仿宋" panose="02010609060101010101" pitchFamily="49" charset="-122"/>
                <a:ea typeface="仿宋" panose="02010609060101010101" pitchFamily="49" charset="-122"/>
              </a:rPr>
              <a:t>项目名</a:t>
            </a:r>
          </a:p>
        </p:txBody>
      </p:sp>
      <p:sp>
        <p:nvSpPr>
          <p:cNvPr id="29" name="Line 9">
            <a:extLst>
              <a:ext uri="{FF2B5EF4-FFF2-40B4-BE49-F238E27FC236}">
                <a16:creationId xmlns:a16="http://schemas.microsoft.com/office/drawing/2014/main" id="{5462478A-27AC-47D2-9D28-620C1358F26F}"/>
              </a:ext>
            </a:extLst>
          </p:cNvPr>
          <p:cNvSpPr>
            <a:spLocks noChangeShapeType="1"/>
          </p:cNvSpPr>
          <p:nvPr/>
        </p:nvSpPr>
        <p:spPr bwMode="auto">
          <a:xfrm>
            <a:off x="5253802" y="6190059"/>
            <a:ext cx="0" cy="180000"/>
          </a:xfrm>
          <a:prstGeom prst="line">
            <a:avLst/>
          </a:prstGeom>
          <a:noFill/>
          <a:ln w="38100">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10">
            <a:extLst>
              <a:ext uri="{FF2B5EF4-FFF2-40B4-BE49-F238E27FC236}">
                <a16:creationId xmlns:a16="http://schemas.microsoft.com/office/drawing/2014/main" id="{68409CD4-6C9F-4F9A-83E5-38F4B764AAF4}"/>
              </a:ext>
            </a:extLst>
          </p:cNvPr>
          <p:cNvSpPr>
            <a:spLocks noChangeShapeType="1"/>
          </p:cNvSpPr>
          <p:nvPr/>
        </p:nvSpPr>
        <p:spPr bwMode="auto">
          <a:xfrm>
            <a:off x="6693664" y="6190059"/>
            <a:ext cx="0" cy="180000"/>
          </a:xfrm>
          <a:prstGeom prst="line">
            <a:avLst/>
          </a:prstGeom>
          <a:noFill/>
          <a:ln w="38100">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椭圆 1">
            <a:extLst>
              <a:ext uri="{FF2B5EF4-FFF2-40B4-BE49-F238E27FC236}">
                <a16:creationId xmlns:a16="http://schemas.microsoft.com/office/drawing/2014/main" id="{BD134285-7692-4E49-B8DA-896C29DE14C2}"/>
              </a:ext>
            </a:extLst>
          </p:cNvPr>
          <p:cNvSpPr/>
          <p:nvPr/>
        </p:nvSpPr>
        <p:spPr>
          <a:xfrm>
            <a:off x="4760551" y="5877271"/>
            <a:ext cx="1152000" cy="32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52679DF3-AEE6-4E9A-BAC0-7881C134F4B7}"/>
              </a:ext>
            </a:extLst>
          </p:cNvPr>
          <p:cNvSpPr/>
          <p:nvPr/>
        </p:nvSpPr>
        <p:spPr>
          <a:xfrm>
            <a:off x="5976336" y="5890221"/>
            <a:ext cx="1728000" cy="32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374113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wipe(left)">
                                      <p:cBhvr>
                                        <p:cTn id="7" dur="500"/>
                                        <p:tgtEl>
                                          <p:spTgt spid="15">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animEffect transition="in" filter="wipe(left)">
                                      <p:cBhvr>
                                        <p:cTn id="21" dur="500"/>
                                        <p:tgtEl>
                                          <p:spTgt spid="15">
                                            <p:txEl>
                                              <p:pRg st="3" end="3"/>
                                            </p:txEl>
                                          </p:spTgt>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
                                            <p:txEl>
                                              <p:pRg st="5" end="5"/>
                                            </p:txEl>
                                          </p:spTgt>
                                        </p:tgtEl>
                                        <p:attrNameLst>
                                          <p:attrName>style.visibility</p:attrName>
                                        </p:attrNameLst>
                                      </p:cBhvr>
                                      <p:to>
                                        <p:strVal val="visible"/>
                                      </p:to>
                                    </p:set>
                                    <p:animEffect transition="in" filter="wipe(left)">
                                      <p:cBhvr>
                                        <p:cTn id="30" dur="500"/>
                                        <p:tgtEl>
                                          <p:spTgt spid="15">
                                            <p:txEl>
                                              <p:pRg st="5" end="5"/>
                                            </p:txEl>
                                          </p:spTgt>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up)">
                                      <p:cBhvr>
                                        <p:cTn id="43" dur="500"/>
                                        <p:tgtEl>
                                          <p:spTgt spid="29"/>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par>
                          <p:cTn id="48" fill="hold">
                            <p:stCondLst>
                              <p:cond delay="1500"/>
                            </p:stCondLst>
                            <p:childTnLst>
                              <p:par>
                                <p:cTn id="49" presetID="22" presetClass="entr" presetSubtype="4"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down)">
                                      <p:cBhvr>
                                        <p:cTn id="51" dur="500"/>
                                        <p:tgtEl>
                                          <p:spTgt spid="31"/>
                                        </p:tgtEl>
                                      </p:cBhvr>
                                    </p:animEffect>
                                  </p:childTnLst>
                                </p:cTn>
                              </p:par>
                            </p:childTnLst>
                          </p:cTn>
                        </p:par>
                        <p:par>
                          <p:cTn id="52" fill="hold">
                            <p:stCondLst>
                              <p:cond delay="2000"/>
                            </p:stCondLst>
                            <p:childTnLst>
                              <p:par>
                                <p:cTn id="53" presetID="22" presetClass="entr" presetSubtype="1"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childTnLst>
                          </p:cTn>
                        </p:par>
                        <p:par>
                          <p:cTn id="56" fill="hold">
                            <p:stCondLst>
                              <p:cond delay="2500"/>
                            </p:stCondLst>
                            <p:childTnLst>
                              <p:par>
                                <p:cTn id="57" presetID="22" presetClass="entr" presetSubtype="8"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6" grpId="0" animBg="1"/>
      <p:bldP spid="28" grpId="0" animBg="1"/>
      <p:bldP spid="2"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6.2</a:t>
            </a:r>
            <a:r>
              <a:rPr lang="zh-CN" altLang="en-US" sz="3600" b="1" dirty="0">
                <a:solidFill>
                  <a:srgbClr val="00417C"/>
                </a:solidFill>
                <a:latin typeface="微软雅黑" pitchFamily="34" charset="-122"/>
                <a:ea typeface="微软雅黑" pitchFamily="34" charset="-122"/>
              </a:rPr>
              <a:t> 包的使用与访问</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二、包的创建</a:t>
            </a:r>
          </a:p>
        </p:txBody>
      </p:sp>
      <p:sp>
        <p:nvSpPr>
          <p:cNvPr id="15" name="Rectangle 3">
            <a:extLst>
              <a:ext uri="{FF2B5EF4-FFF2-40B4-BE49-F238E27FC236}">
                <a16:creationId xmlns:a16="http://schemas.microsoft.com/office/drawing/2014/main" id="{718C6839-CA46-4C9D-A869-716672746E0F}"/>
              </a:ext>
            </a:extLst>
          </p:cNvPr>
          <p:cNvSpPr txBox="1">
            <a:spLocks noChangeArrowheads="1"/>
          </p:cNvSpPr>
          <p:nvPr/>
        </p:nvSpPr>
        <p:spPr bwMode="auto">
          <a:xfrm>
            <a:off x="899592" y="1749836"/>
            <a:ext cx="7848872" cy="6353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eaLnBrk="1" hangingPunct="1">
              <a:lnSpc>
                <a:spcPct val="150000"/>
              </a:lnSpc>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包与目录的关系</a:t>
            </a:r>
            <a:endParaRPr lang="en-US" altLang="zh-CN" sz="2400" dirty="0">
              <a:solidFill>
                <a:srgbClr val="00417C"/>
              </a:solidFill>
              <a:latin typeface="微软雅黑" panose="020B0503020204020204" pitchFamily="34" charset="-122"/>
              <a:ea typeface="微软雅黑" panose="020B0503020204020204" pitchFamily="34" charset="-122"/>
            </a:endParaRPr>
          </a:p>
        </p:txBody>
      </p:sp>
      <p:pic>
        <p:nvPicPr>
          <p:cNvPr id="40" name="Picture 14" descr="问题">
            <a:extLst>
              <a:ext uri="{FF2B5EF4-FFF2-40B4-BE49-F238E27FC236}">
                <a16:creationId xmlns:a16="http://schemas.microsoft.com/office/drawing/2014/main" id="{652108E0-C770-4CF3-AD19-3BB07413A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658" y="2495869"/>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AutoShape 4">
            <a:extLst>
              <a:ext uri="{FF2B5EF4-FFF2-40B4-BE49-F238E27FC236}">
                <a16:creationId xmlns:a16="http://schemas.microsoft.com/office/drawing/2014/main" id="{56B36FA5-F9B1-4853-906C-6B78FDBD2587}"/>
              </a:ext>
            </a:extLst>
          </p:cNvPr>
          <p:cNvSpPr>
            <a:spLocks noChangeArrowheads="1"/>
          </p:cNvSpPr>
          <p:nvPr/>
        </p:nvSpPr>
        <p:spPr bwMode="auto">
          <a:xfrm>
            <a:off x="2087216" y="2581880"/>
            <a:ext cx="6661248" cy="516951"/>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3200"/>
              </a:lnSpc>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创建好的包和</a:t>
            </a:r>
            <a:r>
              <a:rPr lang="en-US" altLang="zh-CN" sz="2200" dirty="0">
                <a:solidFill>
                  <a:srgbClr val="00417C"/>
                </a:solidFill>
                <a:latin typeface="微软雅黑" panose="020B0503020204020204" pitchFamily="34" charset="-122"/>
                <a:ea typeface="微软雅黑" panose="020B0503020204020204" pitchFamily="34" charset="-122"/>
              </a:rPr>
              <a:t>Java</a:t>
            </a:r>
            <a:r>
              <a:rPr lang="zh-CN" altLang="en-US" sz="2200" dirty="0">
                <a:solidFill>
                  <a:srgbClr val="00417C"/>
                </a:solidFill>
                <a:latin typeface="微软雅黑" panose="020B0503020204020204" pitchFamily="34" charset="-122"/>
                <a:ea typeface="微软雅黑" panose="020B0503020204020204" pitchFamily="34" charset="-122"/>
              </a:rPr>
              <a:t>源文件是如何存储的？</a:t>
            </a:r>
          </a:p>
        </p:txBody>
      </p:sp>
      <p:sp>
        <p:nvSpPr>
          <p:cNvPr id="3" name="矩形 2">
            <a:extLst>
              <a:ext uri="{FF2B5EF4-FFF2-40B4-BE49-F238E27FC236}">
                <a16:creationId xmlns:a16="http://schemas.microsoft.com/office/drawing/2014/main" id="{2C9F5F3E-7F01-4021-9F5A-829EF3CC27A5}"/>
              </a:ext>
            </a:extLst>
          </p:cNvPr>
          <p:cNvSpPr/>
          <p:nvPr/>
        </p:nvSpPr>
        <p:spPr>
          <a:xfrm>
            <a:off x="1853233" y="3212976"/>
            <a:ext cx="6895231" cy="961289"/>
          </a:xfrm>
          <a:prstGeom prst="rect">
            <a:avLst/>
          </a:prstGeom>
        </p:spPr>
        <p:txBody>
          <a:bodyPr wrap="square">
            <a:spAutoFit/>
          </a:bodyPr>
          <a:lstStyle/>
          <a:p>
            <a:pPr marL="180000" lvl="1" eaLnBrk="1" hangingPunct="1">
              <a:lnSpc>
                <a:spcPct val="150000"/>
              </a:lnSpc>
            </a:pPr>
            <a:r>
              <a:rPr lang="zh-CN" altLang="en-US" sz="2000" dirty="0">
                <a:solidFill>
                  <a:srgbClr val="00417C"/>
                </a:solidFill>
                <a:latin typeface="微软雅黑" panose="020B0503020204020204" pitchFamily="34" charset="-122"/>
                <a:ea typeface="微软雅黑" panose="020B0503020204020204" pitchFamily="34" charset="-122"/>
              </a:rPr>
              <a:t>创建包</a:t>
            </a:r>
            <a:r>
              <a:rPr lang="en-US" altLang="zh-CN" sz="2000" dirty="0" err="1">
                <a:solidFill>
                  <a:srgbClr val="00417C"/>
                </a:solidFill>
                <a:latin typeface="微软雅黑" panose="020B0503020204020204" pitchFamily="34" charset="-122"/>
                <a:ea typeface="微软雅黑" panose="020B0503020204020204" pitchFamily="34" charset="-122"/>
              </a:rPr>
              <a:t>cn.hz.classandobject</a:t>
            </a: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，即创建了目录结构：</a:t>
            </a:r>
            <a:r>
              <a:rPr lang="en-US" altLang="zh-CN" sz="2000" dirty="0" err="1">
                <a:solidFill>
                  <a:srgbClr val="00417C"/>
                </a:solidFill>
                <a:latin typeface="微软雅黑" panose="020B0503020204020204" pitchFamily="34" charset="-122"/>
                <a:ea typeface="微软雅黑" panose="020B0503020204020204" pitchFamily="34" charset="-122"/>
              </a:rPr>
              <a:t>cn</a:t>
            </a:r>
            <a:r>
              <a:rPr lang="en-US" altLang="zh-CN" sz="2000" dirty="0">
                <a:solidFill>
                  <a:srgbClr val="00417C"/>
                </a:solidFill>
                <a:latin typeface="微软雅黑" panose="020B0503020204020204" pitchFamily="34" charset="-122"/>
                <a:ea typeface="微软雅黑" panose="020B0503020204020204" pitchFamily="34" charset="-122"/>
              </a:rPr>
              <a:t>\</a:t>
            </a:r>
            <a:r>
              <a:rPr lang="en-US" altLang="zh-CN" sz="2000" dirty="0" err="1">
                <a:solidFill>
                  <a:srgbClr val="00417C"/>
                </a:solidFill>
                <a:latin typeface="微软雅黑" panose="020B0503020204020204" pitchFamily="34" charset="-122"/>
                <a:ea typeface="微软雅黑" panose="020B0503020204020204" pitchFamily="34" charset="-122"/>
              </a:rPr>
              <a:t>hz</a:t>
            </a:r>
            <a:r>
              <a:rPr lang="en-US" altLang="zh-CN" sz="2000" dirty="0">
                <a:solidFill>
                  <a:srgbClr val="00417C"/>
                </a:solidFill>
                <a:latin typeface="微软雅黑" panose="020B0503020204020204" pitchFamily="34" charset="-122"/>
                <a:ea typeface="微软雅黑" panose="020B0503020204020204" pitchFamily="34" charset="-122"/>
              </a:rPr>
              <a:t>\</a:t>
            </a:r>
            <a:r>
              <a:rPr lang="en-US" altLang="zh-CN" sz="2000" dirty="0" err="1">
                <a:solidFill>
                  <a:srgbClr val="00417C"/>
                </a:solidFill>
                <a:latin typeface="微软雅黑" panose="020B0503020204020204" pitchFamily="34" charset="-122"/>
                <a:ea typeface="微软雅黑" panose="020B0503020204020204" pitchFamily="34" charset="-122"/>
              </a:rPr>
              <a:t>classandobject</a:t>
            </a:r>
            <a:r>
              <a:rPr lang="en-US" altLang="zh-CN" sz="2000" dirty="0">
                <a:solidFill>
                  <a:srgbClr val="00417C"/>
                </a:solidFill>
                <a:latin typeface="微软雅黑" panose="020B0503020204020204" pitchFamily="34" charset="-122"/>
                <a:ea typeface="微软雅黑" panose="020B0503020204020204" pitchFamily="34" charset="-122"/>
              </a:rPr>
              <a:t> </a:t>
            </a:r>
          </a:p>
        </p:txBody>
      </p:sp>
      <p:sp>
        <p:nvSpPr>
          <p:cNvPr id="42" name="AutoShape 4">
            <a:extLst>
              <a:ext uri="{FF2B5EF4-FFF2-40B4-BE49-F238E27FC236}">
                <a16:creationId xmlns:a16="http://schemas.microsoft.com/office/drawing/2014/main" id="{448B56FD-277F-4AA7-A9F7-6C23307062BE}"/>
              </a:ext>
            </a:extLst>
          </p:cNvPr>
          <p:cNvSpPr>
            <a:spLocks noChangeArrowheads="1"/>
          </p:cNvSpPr>
          <p:nvPr/>
        </p:nvSpPr>
        <p:spPr bwMode="auto">
          <a:xfrm>
            <a:off x="2339802" y="4437136"/>
            <a:ext cx="1008062" cy="288000"/>
          </a:xfrm>
          <a:prstGeom prst="roundRect">
            <a:avLst>
              <a:gd name="adj" fmla="val 16667"/>
            </a:avLst>
          </a:prstGeom>
          <a:gradFill rotWithShape="1">
            <a:gsLst>
              <a:gs pos="0">
                <a:srgbClr val="CC99FF"/>
              </a:gs>
              <a:gs pos="100000">
                <a:srgbClr val="FFFFFF"/>
              </a:gs>
            </a:gsLst>
            <a:lin ang="5400000" scaled="1"/>
          </a:gradFill>
          <a:ln w="9525">
            <a:solidFill>
              <a:srgbClr val="800080"/>
            </a:solidFill>
            <a:round/>
            <a:headEnd/>
            <a:tailEnd/>
          </a:ln>
          <a:effectLst>
            <a:outerShdw dist="107763" dir="8100000" algn="ctr" rotWithShape="0">
              <a:schemeClr val="bg2">
                <a:alpha val="50000"/>
              </a:schemeClr>
            </a:outerShdw>
          </a:effectLst>
        </p:spPr>
        <p:txBody>
          <a:bodyPr wrap="none" anchor="ctr" anchorCtr="1"/>
          <a:lstStyle/>
          <a:p>
            <a:pPr algn="ctr" eaLnBrk="0" hangingPunct="0"/>
            <a:r>
              <a:rPr lang="en-US" altLang="zh-CN" sz="1600" b="1" dirty="0" err="1">
                <a:latin typeface="Times New Roman" panose="02020603050405020304" pitchFamily="18" charset="0"/>
                <a:cs typeface="Times New Roman" panose="02020603050405020304" pitchFamily="18" charset="0"/>
              </a:rPr>
              <a:t>cn</a:t>
            </a:r>
            <a:endParaRPr lang="en-US" altLang="zh-CN" sz="1600" b="1" dirty="0">
              <a:latin typeface="Times New Roman" panose="02020603050405020304" pitchFamily="18" charset="0"/>
              <a:cs typeface="Times New Roman" panose="02020603050405020304" pitchFamily="18" charset="0"/>
            </a:endParaRPr>
          </a:p>
        </p:txBody>
      </p:sp>
      <p:sp>
        <p:nvSpPr>
          <p:cNvPr id="43" name="Line 5">
            <a:extLst>
              <a:ext uri="{FF2B5EF4-FFF2-40B4-BE49-F238E27FC236}">
                <a16:creationId xmlns:a16="http://schemas.microsoft.com/office/drawing/2014/main" id="{376EBF47-D27F-491A-90C8-F4DF90E42A7A}"/>
              </a:ext>
            </a:extLst>
          </p:cNvPr>
          <p:cNvSpPr>
            <a:spLocks noChangeShapeType="1"/>
          </p:cNvSpPr>
          <p:nvPr/>
        </p:nvSpPr>
        <p:spPr bwMode="auto">
          <a:xfrm>
            <a:off x="2842419" y="4725144"/>
            <a:ext cx="0" cy="198000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AutoShape 6">
            <a:extLst>
              <a:ext uri="{FF2B5EF4-FFF2-40B4-BE49-F238E27FC236}">
                <a16:creationId xmlns:a16="http://schemas.microsoft.com/office/drawing/2014/main" id="{2F1E20F5-8335-4D01-9767-2E3D61DB0D9A}"/>
              </a:ext>
            </a:extLst>
          </p:cNvPr>
          <p:cNvSpPr>
            <a:spLocks noChangeArrowheads="1"/>
          </p:cNvSpPr>
          <p:nvPr/>
        </p:nvSpPr>
        <p:spPr bwMode="auto">
          <a:xfrm>
            <a:off x="3347244" y="4941168"/>
            <a:ext cx="936625" cy="288000"/>
          </a:xfrm>
          <a:prstGeom prst="roundRect">
            <a:avLst>
              <a:gd name="adj" fmla="val 16667"/>
            </a:avLst>
          </a:prstGeom>
          <a:gradFill rotWithShape="1">
            <a:gsLst>
              <a:gs pos="0">
                <a:srgbClr val="CC99FF"/>
              </a:gs>
              <a:gs pos="100000">
                <a:srgbClr val="FFFFFF"/>
              </a:gs>
            </a:gsLst>
            <a:lin ang="5400000" scaled="1"/>
          </a:gradFill>
          <a:ln w="9525">
            <a:solidFill>
              <a:srgbClr val="800080"/>
            </a:solidFill>
            <a:round/>
            <a:headEnd/>
            <a:tailEnd/>
          </a:ln>
          <a:effectLst>
            <a:outerShdw dist="107763" dir="8100000" algn="ctr" rotWithShape="0">
              <a:schemeClr val="bg2">
                <a:alpha val="50000"/>
              </a:schemeClr>
            </a:outerShdw>
          </a:effectLst>
        </p:spPr>
        <p:txBody>
          <a:bodyPr wrap="none" anchor="ctr"/>
          <a:lstStyle/>
          <a:p>
            <a:pPr algn="ctr" eaLnBrk="0" hangingPunct="0"/>
            <a:r>
              <a:rPr lang="en-US" altLang="zh-CN" sz="1600" b="1" dirty="0" err="1">
                <a:latin typeface="Times New Roman" panose="02020603050405020304" pitchFamily="18" charset="0"/>
                <a:cs typeface="Times New Roman" panose="02020603050405020304" pitchFamily="18" charset="0"/>
              </a:rPr>
              <a:t>hz</a:t>
            </a:r>
            <a:endParaRPr lang="en-US" altLang="zh-CN" sz="1600" b="1" dirty="0">
              <a:latin typeface="Times New Roman" panose="02020603050405020304" pitchFamily="18" charset="0"/>
              <a:cs typeface="Times New Roman" panose="02020603050405020304" pitchFamily="18" charset="0"/>
            </a:endParaRPr>
          </a:p>
        </p:txBody>
      </p:sp>
      <p:sp>
        <p:nvSpPr>
          <p:cNvPr id="45" name="Line 7">
            <a:extLst>
              <a:ext uri="{FF2B5EF4-FFF2-40B4-BE49-F238E27FC236}">
                <a16:creationId xmlns:a16="http://schemas.microsoft.com/office/drawing/2014/main" id="{7944BA34-E6D9-458B-AC84-42C87A30FC5B}"/>
              </a:ext>
            </a:extLst>
          </p:cNvPr>
          <p:cNvSpPr>
            <a:spLocks noChangeShapeType="1"/>
          </p:cNvSpPr>
          <p:nvPr/>
        </p:nvSpPr>
        <p:spPr bwMode="auto">
          <a:xfrm>
            <a:off x="2842419" y="5085184"/>
            <a:ext cx="504825"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8">
            <a:extLst>
              <a:ext uri="{FF2B5EF4-FFF2-40B4-BE49-F238E27FC236}">
                <a16:creationId xmlns:a16="http://schemas.microsoft.com/office/drawing/2014/main" id="{601D0CAA-8005-446C-9A1B-653DBC516DB1}"/>
              </a:ext>
            </a:extLst>
          </p:cNvPr>
          <p:cNvSpPr>
            <a:spLocks noChangeShapeType="1"/>
          </p:cNvSpPr>
          <p:nvPr/>
        </p:nvSpPr>
        <p:spPr bwMode="auto">
          <a:xfrm>
            <a:off x="3850481" y="5229200"/>
            <a:ext cx="1588" cy="720725"/>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9">
            <a:extLst>
              <a:ext uri="{FF2B5EF4-FFF2-40B4-BE49-F238E27FC236}">
                <a16:creationId xmlns:a16="http://schemas.microsoft.com/office/drawing/2014/main" id="{39AB687E-93A1-4CC8-88A7-286647C7ED09}"/>
              </a:ext>
            </a:extLst>
          </p:cNvPr>
          <p:cNvSpPr>
            <a:spLocks noChangeShapeType="1"/>
          </p:cNvSpPr>
          <p:nvPr/>
        </p:nvSpPr>
        <p:spPr bwMode="auto">
          <a:xfrm>
            <a:off x="3850481" y="5517232"/>
            <a:ext cx="577850"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AutoShape 10">
            <a:extLst>
              <a:ext uri="{FF2B5EF4-FFF2-40B4-BE49-F238E27FC236}">
                <a16:creationId xmlns:a16="http://schemas.microsoft.com/office/drawing/2014/main" id="{AAD0A2FD-3C2D-4CD7-A4F2-76561DDF8F06}"/>
              </a:ext>
            </a:extLst>
          </p:cNvPr>
          <p:cNvSpPr>
            <a:spLocks noChangeArrowheads="1"/>
          </p:cNvSpPr>
          <p:nvPr/>
        </p:nvSpPr>
        <p:spPr bwMode="auto">
          <a:xfrm>
            <a:off x="4426744" y="5373216"/>
            <a:ext cx="1801812" cy="288000"/>
          </a:xfrm>
          <a:prstGeom prst="roundRect">
            <a:avLst>
              <a:gd name="adj" fmla="val 16667"/>
            </a:avLst>
          </a:prstGeom>
          <a:gradFill rotWithShape="1">
            <a:gsLst>
              <a:gs pos="0">
                <a:srgbClr val="CC99FF"/>
              </a:gs>
              <a:gs pos="100000">
                <a:srgbClr val="FFFFFF"/>
              </a:gs>
            </a:gsLst>
            <a:lin ang="5400000" scaled="1"/>
          </a:gradFill>
          <a:ln w="9525">
            <a:solidFill>
              <a:srgbClr val="800080"/>
            </a:solidFill>
            <a:round/>
            <a:headEnd/>
            <a:tailEnd/>
          </a:ln>
          <a:effectLst>
            <a:outerShdw dist="107763" dir="8100000" algn="ctr" rotWithShape="0">
              <a:schemeClr val="bg2">
                <a:alpha val="50000"/>
              </a:schemeClr>
            </a:outerShdw>
          </a:effectLst>
        </p:spPr>
        <p:txBody>
          <a:bodyPr wrap="none" anchor="ctr"/>
          <a:lstStyle/>
          <a:p>
            <a:pPr algn="ctr" eaLnBrk="0" hangingPunct="0"/>
            <a:r>
              <a:rPr lang="en-US" altLang="zh-CN" sz="1600" b="1" dirty="0" err="1">
                <a:latin typeface="Times New Roman" panose="02020603050405020304" pitchFamily="18" charset="0"/>
                <a:cs typeface="Times New Roman" panose="02020603050405020304" pitchFamily="18" charset="0"/>
              </a:rPr>
              <a:t>classandobject</a:t>
            </a:r>
            <a:endParaRPr lang="en-US" altLang="zh-CN" sz="1600" b="1" dirty="0">
              <a:latin typeface="Times New Roman" panose="02020603050405020304" pitchFamily="18" charset="0"/>
              <a:cs typeface="Times New Roman" panose="02020603050405020304" pitchFamily="18" charset="0"/>
            </a:endParaRPr>
          </a:p>
        </p:txBody>
      </p:sp>
      <p:sp>
        <p:nvSpPr>
          <p:cNvPr id="49" name="Line 14">
            <a:extLst>
              <a:ext uri="{FF2B5EF4-FFF2-40B4-BE49-F238E27FC236}">
                <a16:creationId xmlns:a16="http://schemas.microsoft.com/office/drawing/2014/main" id="{03A1AE05-A336-447F-A7EF-2D1CD2C29E66}"/>
              </a:ext>
            </a:extLst>
          </p:cNvPr>
          <p:cNvSpPr>
            <a:spLocks noChangeShapeType="1"/>
          </p:cNvSpPr>
          <p:nvPr/>
        </p:nvSpPr>
        <p:spPr bwMode="auto">
          <a:xfrm>
            <a:off x="5292080" y="5661248"/>
            <a:ext cx="0" cy="1081088"/>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15">
            <a:extLst>
              <a:ext uri="{FF2B5EF4-FFF2-40B4-BE49-F238E27FC236}">
                <a16:creationId xmlns:a16="http://schemas.microsoft.com/office/drawing/2014/main" id="{D58E6B74-4AAC-48B1-AA8B-283B026FC451}"/>
              </a:ext>
            </a:extLst>
          </p:cNvPr>
          <p:cNvSpPr>
            <a:spLocks noChangeShapeType="1"/>
          </p:cNvSpPr>
          <p:nvPr/>
        </p:nvSpPr>
        <p:spPr bwMode="auto">
          <a:xfrm>
            <a:off x="5292080" y="5949280"/>
            <a:ext cx="576262"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AutoShape 16">
            <a:extLst>
              <a:ext uri="{FF2B5EF4-FFF2-40B4-BE49-F238E27FC236}">
                <a16:creationId xmlns:a16="http://schemas.microsoft.com/office/drawing/2014/main" id="{85BBC6EB-3E16-4E9A-BA40-6E512082E2AF}"/>
              </a:ext>
            </a:extLst>
          </p:cNvPr>
          <p:cNvSpPr>
            <a:spLocks noChangeArrowheads="1"/>
          </p:cNvSpPr>
          <p:nvPr/>
        </p:nvSpPr>
        <p:spPr bwMode="auto">
          <a:xfrm>
            <a:off x="5866755" y="5805264"/>
            <a:ext cx="2089150" cy="2880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117088" dir="8363922" algn="ctr" rotWithShape="0">
              <a:schemeClr val="bg2">
                <a:alpha val="50000"/>
              </a:schemeClr>
            </a:outerShdw>
          </a:effectLst>
        </p:spPr>
        <p:txBody>
          <a:bodyPr wrap="none" anchor="ctr"/>
          <a:lstStyle/>
          <a:p>
            <a:pPr algn="ctr" eaLnBrk="0" hangingPunct="0"/>
            <a:r>
              <a:rPr lang="en-US" altLang="zh-CN" sz="1600" b="1" dirty="0">
                <a:latin typeface="Times New Roman" panose="02020603050405020304" pitchFamily="18" charset="0"/>
                <a:cs typeface="Times New Roman" panose="02020603050405020304" pitchFamily="18" charset="0"/>
              </a:rPr>
              <a:t>AccpSchool.java</a:t>
            </a:r>
          </a:p>
        </p:txBody>
      </p:sp>
      <p:sp>
        <p:nvSpPr>
          <p:cNvPr id="52" name="Line 17">
            <a:extLst>
              <a:ext uri="{FF2B5EF4-FFF2-40B4-BE49-F238E27FC236}">
                <a16:creationId xmlns:a16="http://schemas.microsoft.com/office/drawing/2014/main" id="{1A17ED17-9E16-45CB-83AF-01CB2CD8898B}"/>
              </a:ext>
            </a:extLst>
          </p:cNvPr>
          <p:cNvSpPr>
            <a:spLocks noChangeShapeType="1"/>
          </p:cNvSpPr>
          <p:nvPr/>
        </p:nvSpPr>
        <p:spPr bwMode="auto">
          <a:xfrm>
            <a:off x="5292080" y="6381328"/>
            <a:ext cx="576262"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AutoShape 18">
            <a:extLst>
              <a:ext uri="{FF2B5EF4-FFF2-40B4-BE49-F238E27FC236}">
                <a16:creationId xmlns:a16="http://schemas.microsoft.com/office/drawing/2014/main" id="{05B3B2BE-8F15-4191-8ED6-AF4B2C4039D7}"/>
              </a:ext>
            </a:extLst>
          </p:cNvPr>
          <p:cNvSpPr>
            <a:spLocks noChangeArrowheads="1"/>
          </p:cNvSpPr>
          <p:nvPr/>
        </p:nvSpPr>
        <p:spPr bwMode="auto">
          <a:xfrm>
            <a:off x="5866755" y="6237312"/>
            <a:ext cx="2089150" cy="288000"/>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117088" dir="8363922" algn="ctr" rotWithShape="0">
              <a:schemeClr val="bg2">
                <a:alpha val="50000"/>
              </a:schemeClr>
            </a:outerShdw>
          </a:effectLst>
        </p:spPr>
        <p:txBody>
          <a:bodyPr wrap="none" anchor="ctr"/>
          <a:lstStyle/>
          <a:p>
            <a:pPr algn="ctr" eaLnBrk="0" hangingPunct="0"/>
            <a:r>
              <a:rPr lang="en-US" altLang="zh-CN" sz="1600" b="1" dirty="0">
                <a:latin typeface="Times New Roman" panose="02020603050405020304" pitchFamily="18" charset="0"/>
                <a:cs typeface="Times New Roman" panose="02020603050405020304" pitchFamily="18" charset="0"/>
              </a:rPr>
              <a:t>HelloAccp.java</a:t>
            </a:r>
          </a:p>
        </p:txBody>
      </p:sp>
    </p:spTree>
    <p:extLst>
      <p:ext uri="{BB962C8B-B14F-4D97-AF65-F5344CB8AC3E}">
        <p14:creationId xmlns:p14="http://schemas.microsoft.com/office/powerpoint/2010/main" val="187002530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up)">
                                      <p:cBhvr>
                                        <p:cTn id="15" dur="500"/>
                                        <p:tgtEl>
                                          <p:spTgt spid="4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left)">
                                      <p:cBhvr>
                                        <p:cTn id="23" dur="500"/>
                                        <p:tgtEl>
                                          <p:spTgt spid="44"/>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up)">
                                      <p:cBhvr>
                                        <p:cTn id="27" dur="500"/>
                                        <p:tgtEl>
                                          <p:spTgt spid="4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left)">
                                      <p:cBhvr>
                                        <p:cTn id="35" dur="500"/>
                                        <p:tgtEl>
                                          <p:spTgt spid="48"/>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up)">
                                      <p:cBhvr>
                                        <p:cTn id="39" dur="500"/>
                                        <p:tgtEl>
                                          <p:spTgt spid="49"/>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left)">
                                      <p:cBhvr>
                                        <p:cTn id="51" dur="500"/>
                                        <p:tgtEl>
                                          <p:spTgt spid="52"/>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left)">
                                      <p:cBhvr>
                                        <p:cTn id="5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2" grpId="0" animBg="1"/>
      <p:bldP spid="44" grpId="0" animBg="1"/>
      <p:bldP spid="48" grpId="0" animBg="1"/>
      <p:bldP spid="51" grpId="0" animBg="1"/>
      <p:bldP spid="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6.2</a:t>
            </a:r>
            <a:r>
              <a:rPr lang="zh-CN" altLang="en-US" sz="3600" b="1" dirty="0">
                <a:solidFill>
                  <a:srgbClr val="00417C"/>
                </a:solidFill>
                <a:latin typeface="微软雅黑" pitchFamily="34" charset="-122"/>
                <a:ea typeface="微软雅黑" pitchFamily="34" charset="-122"/>
              </a:rPr>
              <a:t> 包的使用与访问</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三、包的使用</a:t>
            </a:r>
          </a:p>
        </p:txBody>
      </p:sp>
      <p:pic>
        <p:nvPicPr>
          <p:cNvPr id="40" name="Picture 14" descr="问题">
            <a:extLst>
              <a:ext uri="{FF2B5EF4-FFF2-40B4-BE49-F238E27FC236}">
                <a16:creationId xmlns:a16="http://schemas.microsoft.com/office/drawing/2014/main" id="{652108E0-C770-4CF3-AD19-3BB07413A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658" y="1916832"/>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AutoShape 4">
            <a:extLst>
              <a:ext uri="{FF2B5EF4-FFF2-40B4-BE49-F238E27FC236}">
                <a16:creationId xmlns:a16="http://schemas.microsoft.com/office/drawing/2014/main" id="{56B36FA5-F9B1-4853-906C-6B78FDBD2587}"/>
              </a:ext>
            </a:extLst>
          </p:cNvPr>
          <p:cNvSpPr>
            <a:spLocks noChangeArrowheads="1"/>
          </p:cNvSpPr>
          <p:nvPr/>
        </p:nvSpPr>
        <p:spPr bwMode="auto">
          <a:xfrm>
            <a:off x="2087216" y="2002843"/>
            <a:ext cx="6661248" cy="516951"/>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3200"/>
              </a:lnSpc>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如何实现不同包中类的相互调用？</a:t>
            </a:r>
          </a:p>
        </p:txBody>
      </p:sp>
      <p:sp>
        <p:nvSpPr>
          <p:cNvPr id="54" name="AutoShape 3">
            <a:extLst>
              <a:ext uri="{FF2B5EF4-FFF2-40B4-BE49-F238E27FC236}">
                <a16:creationId xmlns:a16="http://schemas.microsoft.com/office/drawing/2014/main" id="{1D05A148-DC81-40AE-B2BC-319E0628DC7B}"/>
              </a:ext>
            </a:extLst>
          </p:cNvPr>
          <p:cNvSpPr txBox="1">
            <a:spLocks/>
          </p:cNvSpPr>
          <p:nvPr/>
        </p:nvSpPr>
        <p:spPr bwMode="auto">
          <a:xfrm>
            <a:off x="1043608" y="2952587"/>
            <a:ext cx="6623912" cy="1728000"/>
          </a:xfrm>
          <a:prstGeom prst="roundRect">
            <a:avLst>
              <a:gd name="adj" fmla="val 16667"/>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000"/>
              </a:lnSpc>
              <a:spcBef>
                <a:spcPct val="0"/>
              </a:spcBef>
              <a:buFont typeface="Wingdings" panose="05000000000000000000" pitchFamily="2" charset="2"/>
              <a:buNone/>
            </a:pPr>
            <a:r>
              <a:rPr lang="en-US" altLang="zh-CN" sz="1600" b="1" noProof="1">
                <a:solidFill>
                  <a:srgbClr val="C00000"/>
                </a:solidFill>
                <a:latin typeface="Source Code Pro"/>
                <a:ea typeface="宋体" charset="-122"/>
              </a:rPr>
              <a:t>package</a:t>
            </a:r>
            <a:r>
              <a:rPr lang="en-US" altLang="zh-CN" sz="1600" noProof="1">
                <a:solidFill>
                  <a:srgbClr val="080577"/>
                </a:solidFill>
                <a:latin typeface="Source Code Pro"/>
                <a:ea typeface="宋体" charset="-122"/>
              </a:rPr>
              <a:t> org.it315.example;   //</a:t>
            </a:r>
            <a:r>
              <a:rPr lang="zh-CN" altLang="en-US" sz="1600" noProof="1">
                <a:solidFill>
                  <a:srgbClr val="080577"/>
                </a:solidFill>
                <a:latin typeface="Source Code Pro"/>
                <a:ea typeface="宋体" charset="-122"/>
              </a:rPr>
              <a:t>声明包</a:t>
            </a:r>
          </a:p>
          <a:p>
            <a:pPr algn="l" eaLnBrk="1" hangingPunct="1">
              <a:lnSpc>
                <a:spcPts val="20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public class Test{</a:t>
            </a:r>
          </a:p>
          <a:p>
            <a:pPr algn="l" eaLnBrk="1" hangingPunct="1">
              <a:lnSpc>
                <a:spcPts val="20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public void print(){</a:t>
            </a:r>
          </a:p>
          <a:p>
            <a:pPr algn="l" eaLnBrk="1" hangingPunct="1">
              <a:lnSpc>
                <a:spcPts val="20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System.out.println(“Hello World!”);</a:t>
            </a:r>
          </a:p>
          <a:p>
            <a:pPr algn="l" eaLnBrk="1" hangingPunct="1">
              <a:lnSpc>
                <a:spcPts val="20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a:t>
            </a:r>
          </a:p>
        </p:txBody>
      </p:sp>
      <p:sp>
        <p:nvSpPr>
          <p:cNvPr id="55" name="AutoShape 3">
            <a:extLst>
              <a:ext uri="{FF2B5EF4-FFF2-40B4-BE49-F238E27FC236}">
                <a16:creationId xmlns:a16="http://schemas.microsoft.com/office/drawing/2014/main" id="{5197C070-CC69-4BA4-9F40-05AAEA19CC17}"/>
              </a:ext>
            </a:extLst>
          </p:cNvPr>
          <p:cNvSpPr txBox="1">
            <a:spLocks/>
          </p:cNvSpPr>
          <p:nvPr/>
        </p:nvSpPr>
        <p:spPr bwMode="auto">
          <a:xfrm>
            <a:off x="1043608" y="4869160"/>
            <a:ext cx="6623912" cy="1728000"/>
          </a:xfrm>
          <a:prstGeom prst="roundRect">
            <a:avLst>
              <a:gd name="adj" fmla="val 16667"/>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000"/>
              </a:lnSpc>
              <a:spcBef>
                <a:spcPct val="0"/>
              </a:spcBef>
              <a:buFont typeface="Wingdings" panose="05000000000000000000" pitchFamily="2" charset="2"/>
              <a:buNone/>
            </a:pPr>
            <a:r>
              <a:rPr lang="en-US" altLang="zh-CN" sz="1600" b="1" noProof="1">
                <a:solidFill>
                  <a:srgbClr val="C00000"/>
                </a:solidFill>
                <a:latin typeface="Source Code Pro"/>
                <a:ea typeface="宋体" charset="-122"/>
              </a:rPr>
              <a:t>package</a:t>
            </a:r>
            <a:r>
              <a:rPr lang="en-US" altLang="zh-CN" sz="1600" noProof="1">
                <a:solidFill>
                  <a:srgbClr val="080577"/>
                </a:solidFill>
                <a:latin typeface="Source Code Pro"/>
                <a:ea typeface="宋体" charset="-122"/>
              </a:rPr>
              <a:t> org.it315;   //</a:t>
            </a:r>
            <a:r>
              <a:rPr lang="zh-CN" altLang="en-US" sz="1600" noProof="1">
                <a:solidFill>
                  <a:srgbClr val="080577"/>
                </a:solidFill>
                <a:latin typeface="Source Code Pro"/>
                <a:ea typeface="宋体" charset="-122"/>
              </a:rPr>
              <a:t>声明包</a:t>
            </a:r>
          </a:p>
          <a:p>
            <a:pPr algn="l" eaLnBrk="1" hangingPunct="1">
              <a:lnSpc>
                <a:spcPts val="20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public class TestPackage{</a:t>
            </a:r>
          </a:p>
          <a:p>
            <a:pPr algn="l" eaLnBrk="1" hangingPunct="1">
              <a:lnSpc>
                <a:spcPts val="20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public static void main(String[] args){</a:t>
            </a:r>
          </a:p>
          <a:p>
            <a:pPr algn="l" eaLnBrk="1" hangingPunct="1">
              <a:lnSpc>
                <a:spcPts val="20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new Test().print();</a:t>
            </a:r>
          </a:p>
          <a:p>
            <a:pPr algn="l" eaLnBrk="1" hangingPunct="1">
              <a:lnSpc>
                <a:spcPts val="20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a:t>
            </a:r>
          </a:p>
        </p:txBody>
      </p:sp>
      <p:sp>
        <p:nvSpPr>
          <p:cNvPr id="3" name="AutoShape 3">
            <a:extLst>
              <a:ext uri="{FF2B5EF4-FFF2-40B4-BE49-F238E27FC236}">
                <a16:creationId xmlns:a16="http://schemas.microsoft.com/office/drawing/2014/main" id="{67AECDA2-2342-40CF-AC59-33077BD86511}"/>
              </a:ext>
            </a:extLst>
          </p:cNvPr>
          <p:cNvSpPr txBox="1">
            <a:spLocks/>
          </p:cNvSpPr>
          <p:nvPr/>
        </p:nvSpPr>
        <p:spPr bwMode="auto">
          <a:xfrm>
            <a:off x="2124552" y="4070848"/>
            <a:ext cx="6623912" cy="1408051"/>
          </a:xfrm>
          <a:prstGeom prst="roundRect">
            <a:avLst>
              <a:gd name="adj" fmla="val 0"/>
            </a:avLst>
          </a:prstGeom>
          <a:ln>
            <a:headEnd/>
            <a:tailEnd/>
          </a:ln>
        </p:spPr>
        <p:style>
          <a:lnRef idx="2">
            <a:schemeClr val="dk1">
              <a:shade val="50000"/>
            </a:schemeClr>
          </a:lnRef>
          <a:fillRef idx="1">
            <a:schemeClr val="dk1"/>
          </a:fillRef>
          <a:effectRef idx="0">
            <a:schemeClr val="dk1"/>
          </a:effectRef>
          <a:fontRef idx="minor">
            <a:schemeClr val="lt1"/>
          </a:fontRef>
        </p:style>
        <p:txBody>
          <a:bodyPr vert="horz" wrap="square" lIns="180000" tIns="108000" rIns="91440" bIns="10800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3200"/>
              </a:lnSpc>
              <a:spcBef>
                <a:spcPct val="0"/>
              </a:spcBef>
              <a:buFont typeface="Wingdings" panose="05000000000000000000" pitchFamily="2" charset="2"/>
              <a:buNone/>
            </a:pPr>
            <a:r>
              <a:rPr lang="zh-CN" altLang="en-US" sz="2000" b="1" noProof="1">
                <a:solidFill>
                  <a:schemeClr val="bg1"/>
                </a:solidFill>
                <a:latin typeface="Source Code Pro"/>
                <a:ea typeface="宋体" charset="-122"/>
              </a:rPr>
              <a:t>执行：</a:t>
            </a:r>
            <a:endParaRPr lang="en-US" altLang="zh-CN" sz="2000" b="1" noProof="1">
              <a:solidFill>
                <a:schemeClr val="bg1"/>
              </a:solidFill>
              <a:latin typeface="Source Code Pro"/>
              <a:ea typeface="宋体" charset="-122"/>
            </a:endParaRPr>
          </a:p>
          <a:p>
            <a:pPr algn="l" eaLnBrk="1" hangingPunct="1">
              <a:lnSpc>
                <a:spcPts val="3200"/>
              </a:lnSpc>
              <a:spcBef>
                <a:spcPct val="0"/>
              </a:spcBef>
              <a:buFont typeface="Wingdings" panose="05000000000000000000" pitchFamily="2" charset="2"/>
              <a:buNone/>
            </a:pPr>
            <a:r>
              <a:rPr lang="en-US" altLang="zh-CN" sz="2000" b="1" noProof="1">
                <a:solidFill>
                  <a:srgbClr val="FF0000"/>
                </a:solidFill>
                <a:latin typeface="Source Code Pro"/>
                <a:ea typeface="宋体" charset="-122"/>
              </a:rPr>
              <a:t>javac –d . Test*.java</a:t>
            </a:r>
          </a:p>
          <a:p>
            <a:pPr algn="l" eaLnBrk="1" hangingPunct="1">
              <a:lnSpc>
                <a:spcPts val="3200"/>
              </a:lnSpc>
              <a:spcBef>
                <a:spcPct val="0"/>
              </a:spcBef>
              <a:buFont typeface="Wingdings" panose="05000000000000000000" pitchFamily="2" charset="2"/>
              <a:buNone/>
            </a:pPr>
            <a:r>
              <a:rPr lang="zh-CN" altLang="en-US" sz="2000" b="1" noProof="1">
                <a:solidFill>
                  <a:schemeClr val="bg1"/>
                </a:solidFill>
                <a:latin typeface="Source Code Pro"/>
                <a:ea typeface="宋体" charset="-122"/>
              </a:rPr>
              <a:t>结果如何？</a:t>
            </a:r>
            <a:endParaRPr lang="en-US" altLang="zh-CN" sz="2000" noProof="1">
              <a:solidFill>
                <a:schemeClr val="bg1"/>
              </a:solidFill>
              <a:latin typeface="Source Code Pro"/>
              <a:ea typeface="宋体" charset="-122"/>
            </a:endParaRPr>
          </a:p>
        </p:txBody>
      </p:sp>
      <p:pic>
        <p:nvPicPr>
          <p:cNvPr id="7" name="图片 6">
            <a:extLst>
              <a:ext uri="{FF2B5EF4-FFF2-40B4-BE49-F238E27FC236}">
                <a16:creationId xmlns:a16="http://schemas.microsoft.com/office/drawing/2014/main" id="{8D8DB279-228B-44FA-A2D4-9D24C0C540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3038600"/>
            <a:ext cx="7704856" cy="3414735"/>
          </a:xfrm>
          <a:prstGeom prst="rect">
            <a:avLst/>
          </a:prstGeom>
        </p:spPr>
      </p:pic>
    </p:spTree>
    <p:extLst>
      <p:ext uri="{BB962C8B-B14F-4D97-AF65-F5344CB8AC3E}">
        <p14:creationId xmlns:p14="http://schemas.microsoft.com/office/powerpoint/2010/main" val="323156453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6.2</a:t>
            </a:r>
            <a:r>
              <a:rPr lang="zh-CN" altLang="en-US" sz="3600" b="1" dirty="0">
                <a:solidFill>
                  <a:srgbClr val="00417C"/>
                </a:solidFill>
                <a:latin typeface="微软雅黑" pitchFamily="34" charset="-122"/>
                <a:ea typeface="微软雅黑" pitchFamily="34" charset="-122"/>
              </a:rPr>
              <a:t> 包的使用与访问</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三、包的使用</a:t>
            </a:r>
          </a:p>
        </p:txBody>
      </p:sp>
      <p:sp>
        <p:nvSpPr>
          <p:cNvPr id="2" name="矩形 1">
            <a:extLst>
              <a:ext uri="{FF2B5EF4-FFF2-40B4-BE49-F238E27FC236}">
                <a16:creationId xmlns:a16="http://schemas.microsoft.com/office/drawing/2014/main" id="{8B81F0AF-C8BC-4FCA-B9BB-506CD4ACFFD8}"/>
              </a:ext>
            </a:extLst>
          </p:cNvPr>
          <p:cNvSpPr/>
          <p:nvPr/>
        </p:nvSpPr>
        <p:spPr>
          <a:xfrm>
            <a:off x="899592" y="1988840"/>
            <a:ext cx="8200536" cy="1248227"/>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通过完整的类名称</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a:lnSpc>
                <a:spcPct val="150000"/>
              </a:lnSpc>
              <a:spcBef>
                <a:spcPts val="600"/>
              </a:spcBef>
              <a:spcAft>
                <a:spcPts val="600"/>
              </a:spcAft>
            </a:pPr>
            <a:r>
              <a:rPr lang="zh-CN" altLang="en-US" sz="2200" dirty="0">
                <a:solidFill>
                  <a:srgbClr val="FF0000"/>
                </a:solidFill>
                <a:latin typeface="微软雅黑" panose="020B0503020204020204" pitchFamily="34" charset="-122"/>
                <a:ea typeface="微软雅黑" panose="020B0503020204020204" pitchFamily="34" charset="-122"/>
              </a:rPr>
              <a:t>包名 </a:t>
            </a:r>
            <a:r>
              <a:rPr lang="en-US" altLang="zh-CN" sz="2200" dirty="0">
                <a:solidFill>
                  <a:srgbClr val="FF0000"/>
                </a:solidFill>
                <a:latin typeface="微软雅黑" panose="020B0503020204020204" pitchFamily="34" charset="-122"/>
                <a:ea typeface="微软雅黑" panose="020B0503020204020204" pitchFamily="34" charset="-122"/>
              </a:rPr>
              <a:t>. </a:t>
            </a:r>
            <a:r>
              <a:rPr lang="zh-CN" altLang="en-US" sz="2200" dirty="0">
                <a:solidFill>
                  <a:srgbClr val="FF0000"/>
                </a:solidFill>
                <a:latin typeface="微软雅黑" panose="020B0503020204020204" pitchFamily="34" charset="-122"/>
                <a:ea typeface="微软雅黑" panose="020B0503020204020204" pitchFamily="34" charset="-122"/>
              </a:rPr>
              <a:t>类名</a:t>
            </a:r>
          </a:p>
        </p:txBody>
      </p:sp>
      <p:sp>
        <p:nvSpPr>
          <p:cNvPr id="3" name="AutoShape 3">
            <a:extLst>
              <a:ext uri="{FF2B5EF4-FFF2-40B4-BE49-F238E27FC236}">
                <a16:creationId xmlns:a16="http://schemas.microsoft.com/office/drawing/2014/main" id="{B3B909C4-0A4D-4E1E-8513-23859A43038F}"/>
              </a:ext>
            </a:extLst>
          </p:cNvPr>
          <p:cNvSpPr txBox="1">
            <a:spLocks/>
          </p:cNvSpPr>
          <p:nvPr/>
        </p:nvSpPr>
        <p:spPr bwMode="auto">
          <a:xfrm>
            <a:off x="1979712" y="3569127"/>
            <a:ext cx="6623912" cy="2452161"/>
          </a:xfrm>
          <a:prstGeom prst="roundRect">
            <a:avLst>
              <a:gd name="adj" fmla="val 16667"/>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8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package org.it315;   //</a:t>
            </a:r>
            <a:r>
              <a:rPr lang="zh-CN" altLang="en-US" sz="1800" noProof="1">
                <a:solidFill>
                  <a:srgbClr val="080577"/>
                </a:solidFill>
                <a:latin typeface="Source Code Pro"/>
                <a:ea typeface="宋体" charset="-122"/>
              </a:rPr>
              <a:t>声明包</a:t>
            </a:r>
          </a:p>
          <a:p>
            <a:pPr algn="l" eaLnBrk="1" hangingPunct="1">
              <a:lnSpc>
                <a:spcPts val="28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public class TestPackage{</a:t>
            </a:r>
          </a:p>
          <a:p>
            <a:pPr algn="l" eaLnBrk="1" hangingPunct="1">
              <a:lnSpc>
                <a:spcPts val="28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    public static void main(String[] args){</a:t>
            </a:r>
          </a:p>
          <a:p>
            <a:pPr algn="l" eaLnBrk="1" hangingPunct="1">
              <a:lnSpc>
                <a:spcPts val="28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       new </a:t>
            </a:r>
            <a:r>
              <a:rPr lang="en-US" altLang="zh-CN" sz="1800" b="1" noProof="1">
                <a:solidFill>
                  <a:srgbClr val="FF0000"/>
                </a:solidFill>
                <a:latin typeface="Source Code Pro"/>
                <a:ea typeface="宋体" charset="-122"/>
              </a:rPr>
              <a:t>org.it315.example.Test()</a:t>
            </a:r>
            <a:r>
              <a:rPr lang="en-US" altLang="zh-CN" sz="1800" noProof="1">
                <a:solidFill>
                  <a:srgbClr val="080577"/>
                </a:solidFill>
                <a:latin typeface="Source Code Pro"/>
                <a:ea typeface="宋体" charset="-122"/>
              </a:rPr>
              <a:t>.print();</a:t>
            </a:r>
          </a:p>
          <a:p>
            <a:pPr algn="l" eaLnBrk="1" hangingPunct="1">
              <a:lnSpc>
                <a:spcPts val="28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    }</a:t>
            </a:r>
          </a:p>
          <a:p>
            <a:pPr algn="l" eaLnBrk="1" hangingPunct="1">
              <a:lnSpc>
                <a:spcPts val="28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a:t>
            </a:r>
          </a:p>
        </p:txBody>
      </p:sp>
      <p:pic>
        <p:nvPicPr>
          <p:cNvPr id="4" name="Picture 14" descr="示例">
            <a:extLst>
              <a:ext uri="{FF2B5EF4-FFF2-40B4-BE49-F238E27FC236}">
                <a16:creationId xmlns:a16="http://schemas.microsoft.com/office/drawing/2014/main" id="{9F377EB4-5F4D-4E98-886D-289C4E2C7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337" y="351061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591631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6.2</a:t>
            </a:r>
            <a:r>
              <a:rPr lang="zh-CN" altLang="en-US" sz="3600" b="1" dirty="0">
                <a:solidFill>
                  <a:srgbClr val="00417C"/>
                </a:solidFill>
                <a:latin typeface="微软雅黑" pitchFamily="34" charset="-122"/>
                <a:ea typeface="微软雅黑" pitchFamily="34" charset="-122"/>
              </a:rPr>
              <a:t> 包的使用与访问</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三、包的使用</a:t>
            </a:r>
          </a:p>
        </p:txBody>
      </p:sp>
      <p:sp>
        <p:nvSpPr>
          <p:cNvPr id="2" name="矩形 1">
            <a:extLst>
              <a:ext uri="{FF2B5EF4-FFF2-40B4-BE49-F238E27FC236}">
                <a16:creationId xmlns:a16="http://schemas.microsoft.com/office/drawing/2014/main" id="{8B81F0AF-C8BC-4FCA-B9BB-506CD4ACFFD8}"/>
              </a:ext>
            </a:extLst>
          </p:cNvPr>
          <p:cNvSpPr/>
          <p:nvPr/>
        </p:nvSpPr>
        <p:spPr>
          <a:xfrm>
            <a:off x="899592" y="1988840"/>
            <a:ext cx="8200536" cy="2377061"/>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通过完整的类名称</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包的导入</a:t>
            </a:r>
            <a:endParaRPr lang="en-US" altLang="zh-CN" sz="24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使用</a:t>
            </a:r>
            <a:r>
              <a:rPr lang="en-US" altLang="zh-CN" sz="2000" b="1" dirty="0">
                <a:solidFill>
                  <a:srgbClr val="FF0000"/>
                </a:solidFill>
                <a:latin typeface="微软雅黑" panose="020B0503020204020204" pitchFamily="34" charset="-122"/>
                <a:ea typeface="微软雅黑" panose="020B0503020204020204" pitchFamily="34" charset="-122"/>
              </a:rPr>
              <a:t>import</a:t>
            </a:r>
            <a:r>
              <a:rPr lang="zh-CN" altLang="en-US" sz="2000" dirty="0">
                <a:solidFill>
                  <a:srgbClr val="00417C"/>
                </a:solidFill>
                <a:latin typeface="微软雅黑" panose="020B0503020204020204" pitchFamily="34" charset="-122"/>
                <a:ea typeface="微软雅黑" panose="020B0503020204020204" pitchFamily="34" charset="-122"/>
              </a:rPr>
              <a:t>关键字，在</a:t>
            </a:r>
            <a:r>
              <a:rPr lang="en-US" altLang="zh-CN" sz="2000" dirty="0">
                <a:solidFill>
                  <a:srgbClr val="00417C"/>
                </a:solidFill>
                <a:latin typeface="微软雅黑" panose="020B0503020204020204" pitchFamily="34" charset="-122"/>
                <a:ea typeface="微软雅黑" panose="020B0503020204020204" pitchFamily="34" charset="-122"/>
              </a:rPr>
              <a:t>java</a:t>
            </a:r>
            <a:r>
              <a:rPr lang="zh-CN" altLang="en-US" sz="2000" dirty="0">
                <a:solidFill>
                  <a:srgbClr val="00417C"/>
                </a:solidFill>
                <a:latin typeface="微软雅黑" panose="020B0503020204020204" pitchFamily="34" charset="-122"/>
                <a:ea typeface="微软雅黑" panose="020B0503020204020204" pitchFamily="34" charset="-122"/>
              </a:rPr>
              <a:t>源文件的</a:t>
            </a:r>
            <a:r>
              <a:rPr lang="en-US" altLang="zh-CN" sz="2000" dirty="0">
                <a:solidFill>
                  <a:srgbClr val="00417C"/>
                </a:solidFill>
                <a:latin typeface="微软雅黑" panose="020B0503020204020204" pitchFamily="34" charset="-122"/>
                <a:ea typeface="微软雅黑" panose="020B0503020204020204" pitchFamily="34" charset="-122"/>
              </a:rPr>
              <a:t>package</a:t>
            </a:r>
            <a:r>
              <a:rPr lang="zh-CN" altLang="en-US" sz="2000" dirty="0">
                <a:solidFill>
                  <a:srgbClr val="00417C"/>
                </a:solidFill>
                <a:latin typeface="微软雅黑" panose="020B0503020204020204" pitchFamily="34" charset="-122"/>
                <a:ea typeface="微软雅黑" panose="020B0503020204020204" pitchFamily="34" charset="-122"/>
              </a:rPr>
              <a:t>申明语句之后，所有类定义语句之前，引入要调用类的包名</a:t>
            </a:r>
            <a:endParaRPr lang="en-US" altLang="zh-CN" sz="2000" dirty="0">
              <a:solidFill>
                <a:srgbClr val="00417C"/>
              </a:solidFill>
              <a:latin typeface="微软雅黑" panose="020B0503020204020204" pitchFamily="34" charset="-122"/>
              <a:ea typeface="微软雅黑" panose="020B0503020204020204" pitchFamily="34" charset="-122"/>
            </a:endParaRPr>
          </a:p>
        </p:txBody>
      </p:sp>
      <p:pic>
        <p:nvPicPr>
          <p:cNvPr id="5" name="Picture 7" descr="语法">
            <a:extLst>
              <a:ext uri="{FF2B5EF4-FFF2-40B4-BE49-F238E27FC236}">
                <a16:creationId xmlns:a16="http://schemas.microsoft.com/office/drawing/2014/main" id="{3F190FB0-58E8-4483-9431-96EC0E3922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955" y="4805833"/>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190258FF-2763-48D0-83A5-E5CC02619051}"/>
              </a:ext>
            </a:extLst>
          </p:cNvPr>
          <p:cNvSpPr>
            <a:spLocks noChangeArrowheads="1"/>
          </p:cNvSpPr>
          <p:nvPr/>
        </p:nvSpPr>
        <p:spPr bwMode="auto">
          <a:xfrm>
            <a:off x="1927179" y="4805833"/>
            <a:ext cx="6362866" cy="648000"/>
          </a:xfrm>
          <a:prstGeom prst="roundRect">
            <a:avLst>
              <a:gd name="adj" fmla="val 8213"/>
            </a:avLst>
          </a:prstGeom>
          <a:gradFill rotWithShape="1">
            <a:gsLst>
              <a:gs pos="0">
                <a:srgbClr val="CCFFFF"/>
              </a:gs>
              <a:gs pos="100000">
                <a:srgbClr val="FFFFFF"/>
              </a:gs>
            </a:gsLst>
            <a:lin ang="5400000" scaled="1"/>
          </a:gradFill>
          <a:ln w="9525">
            <a:solidFill>
              <a:srgbClr val="008080"/>
            </a:solidFill>
            <a:round/>
            <a:headEnd/>
            <a:tailEnd/>
          </a:ln>
        </p:spPr>
        <p:txBody>
          <a:bodyPr anchor="ctr"/>
          <a:lstStyle/>
          <a:p>
            <a:r>
              <a:rPr lang="en-US" altLang="zh-CN" dirty="0">
                <a:solidFill>
                  <a:srgbClr val="080577"/>
                </a:solidFill>
                <a:latin typeface="Source Code Pro"/>
              </a:rPr>
              <a:t>import package1[.package2…].(</a:t>
            </a:r>
            <a:r>
              <a:rPr lang="en-US" altLang="zh-CN" dirty="0" err="1">
                <a:solidFill>
                  <a:srgbClr val="080577"/>
                </a:solidFill>
                <a:latin typeface="Source Code Pro"/>
              </a:rPr>
              <a:t>ClassName</a:t>
            </a:r>
            <a:r>
              <a:rPr lang="en-US" altLang="zh-CN" dirty="0">
                <a:solidFill>
                  <a:srgbClr val="080577"/>
                </a:solidFill>
                <a:latin typeface="Source Code Pro"/>
              </a:rPr>
              <a:t>|*);</a:t>
            </a:r>
          </a:p>
        </p:txBody>
      </p:sp>
      <p:sp>
        <p:nvSpPr>
          <p:cNvPr id="19" name="文本框 18">
            <a:extLst>
              <a:ext uri="{FF2B5EF4-FFF2-40B4-BE49-F238E27FC236}">
                <a16:creationId xmlns:a16="http://schemas.microsoft.com/office/drawing/2014/main" id="{DC6CEF22-DE23-4DE3-8BF6-D14C9E288CB3}"/>
              </a:ext>
            </a:extLst>
          </p:cNvPr>
          <p:cNvSpPr txBox="1"/>
          <p:nvPr/>
        </p:nvSpPr>
        <p:spPr>
          <a:xfrm>
            <a:off x="1927178" y="5733256"/>
            <a:ext cx="6965301" cy="874727"/>
          </a:xfrm>
          <a:prstGeom prst="rect">
            <a:avLst/>
          </a:prstGeom>
          <a:noFill/>
        </p:spPr>
        <p:txBody>
          <a:bodyPr wrap="square">
            <a:spAutoFit/>
          </a:bodyPr>
          <a:lstStyle/>
          <a:p>
            <a:pPr>
              <a:lnSpc>
                <a:spcPct val="150000"/>
              </a:lnSpc>
            </a:pPr>
            <a:r>
              <a:rPr lang="en-US" altLang="zh-CN" dirty="0">
                <a:solidFill>
                  <a:srgbClr val="080577"/>
                </a:solidFill>
                <a:latin typeface="Source Code Pro"/>
              </a:rPr>
              <a:t>import </a:t>
            </a:r>
            <a:r>
              <a:rPr lang="en-US" altLang="zh-CN" dirty="0" err="1">
                <a:solidFill>
                  <a:srgbClr val="080577"/>
                </a:solidFill>
                <a:latin typeface="Source Code Pro"/>
              </a:rPr>
              <a:t>PackageName</a:t>
            </a:r>
            <a:r>
              <a:rPr lang="en-US" altLang="zh-CN" dirty="0">
                <a:solidFill>
                  <a:srgbClr val="080577"/>
                </a:solidFill>
                <a:latin typeface="Source Code Pro"/>
              </a:rPr>
              <a:t>.*; </a:t>
            </a:r>
            <a:r>
              <a:rPr lang="en-US" altLang="zh-CN" sz="1800" noProof="1">
                <a:solidFill>
                  <a:srgbClr val="080577"/>
                </a:solidFill>
                <a:latin typeface="Source Code Pro"/>
                <a:ea typeface="宋体" charset="-122"/>
              </a:rPr>
              <a:t>//</a:t>
            </a:r>
            <a:r>
              <a:rPr lang="zh-CN" altLang="en-US" sz="1800" noProof="1">
                <a:solidFill>
                  <a:srgbClr val="080577"/>
                </a:solidFill>
                <a:latin typeface="Source Code Pro"/>
                <a:ea typeface="宋体" charset="-122"/>
              </a:rPr>
              <a:t>导入包中的所有类</a:t>
            </a:r>
            <a:br>
              <a:rPr lang="en-US" altLang="zh-CN" dirty="0">
                <a:solidFill>
                  <a:srgbClr val="080577"/>
                </a:solidFill>
                <a:latin typeface="Source Code Pro"/>
              </a:rPr>
            </a:br>
            <a:r>
              <a:rPr lang="en-US" altLang="zh-CN" dirty="0">
                <a:solidFill>
                  <a:srgbClr val="080577"/>
                </a:solidFill>
                <a:latin typeface="Source Code Pro"/>
              </a:rPr>
              <a:t>import </a:t>
            </a:r>
            <a:r>
              <a:rPr lang="en-US" altLang="zh-CN" dirty="0" err="1">
                <a:solidFill>
                  <a:srgbClr val="080577"/>
                </a:solidFill>
                <a:latin typeface="Source Code Pro"/>
              </a:rPr>
              <a:t>PackageName.ClassaName</a:t>
            </a:r>
            <a:r>
              <a:rPr lang="en-US" altLang="zh-CN" dirty="0">
                <a:solidFill>
                  <a:srgbClr val="080577"/>
                </a:solidFill>
                <a:latin typeface="Source Code Pro"/>
              </a:rPr>
              <a:t>; </a:t>
            </a:r>
            <a:r>
              <a:rPr lang="en-US" altLang="zh-CN" sz="1800" noProof="1">
                <a:solidFill>
                  <a:srgbClr val="080577"/>
                </a:solidFill>
                <a:latin typeface="Source Code Pro"/>
                <a:ea typeface="宋体" charset="-122"/>
              </a:rPr>
              <a:t>//</a:t>
            </a:r>
            <a:r>
              <a:rPr lang="zh-CN" altLang="en-US" sz="1800" noProof="1">
                <a:solidFill>
                  <a:srgbClr val="080577"/>
                </a:solidFill>
                <a:latin typeface="Source Code Pro"/>
                <a:ea typeface="宋体" charset="-122"/>
              </a:rPr>
              <a:t>导入包中的指定类</a:t>
            </a:r>
            <a:endParaRPr lang="zh-CN" altLang="en-US" dirty="0">
              <a:solidFill>
                <a:srgbClr val="080577"/>
              </a:solidFill>
              <a:latin typeface="Source Code Pro"/>
            </a:endParaRPr>
          </a:p>
        </p:txBody>
      </p:sp>
    </p:spTree>
    <p:extLst>
      <p:ext uri="{BB962C8B-B14F-4D97-AF65-F5344CB8AC3E}">
        <p14:creationId xmlns:p14="http://schemas.microsoft.com/office/powerpoint/2010/main" val="1931792440"/>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6.2</a:t>
            </a:r>
            <a:r>
              <a:rPr lang="zh-CN" altLang="en-US" sz="3600" b="1" dirty="0">
                <a:solidFill>
                  <a:srgbClr val="00417C"/>
                </a:solidFill>
                <a:latin typeface="微软雅黑" pitchFamily="34" charset="-122"/>
                <a:ea typeface="微软雅黑" pitchFamily="34" charset="-122"/>
              </a:rPr>
              <a:t> 包的使用与访问</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三、包的使用</a:t>
            </a:r>
          </a:p>
        </p:txBody>
      </p:sp>
      <p:sp>
        <p:nvSpPr>
          <p:cNvPr id="2" name="矩形 1">
            <a:extLst>
              <a:ext uri="{FF2B5EF4-FFF2-40B4-BE49-F238E27FC236}">
                <a16:creationId xmlns:a16="http://schemas.microsoft.com/office/drawing/2014/main" id="{8B81F0AF-C8BC-4FCA-B9BB-506CD4ACFFD8}"/>
              </a:ext>
            </a:extLst>
          </p:cNvPr>
          <p:cNvSpPr/>
          <p:nvPr/>
        </p:nvSpPr>
        <p:spPr>
          <a:xfrm>
            <a:off x="899592" y="1988840"/>
            <a:ext cx="8200536" cy="1288943"/>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通过完整的类名称</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包的导入</a:t>
            </a:r>
            <a:endParaRPr lang="en-US" altLang="zh-CN" sz="2400" dirty="0">
              <a:solidFill>
                <a:srgbClr val="00417C"/>
              </a:solidFill>
              <a:latin typeface="微软雅黑" panose="020B0503020204020204" pitchFamily="34" charset="-122"/>
              <a:ea typeface="微软雅黑" panose="020B0503020204020204" pitchFamily="34" charset="-122"/>
            </a:endParaRPr>
          </a:p>
        </p:txBody>
      </p:sp>
      <p:sp>
        <p:nvSpPr>
          <p:cNvPr id="3" name="AutoShape 3">
            <a:extLst>
              <a:ext uri="{FF2B5EF4-FFF2-40B4-BE49-F238E27FC236}">
                <a16:creationId xmlns:a16="http://schemas.microsoft.com/office/drawing/2014/main" id="{E8BA3178-0010-4556-875E-8FE9B79E2CBD}"/>
              </a:ext>
            </a:extLst>
          </p:cNvPr>
          <p:cNvSpPr txBox="1">
            <a:spLocks/>
          </p:cNvSpPr>
          <p:nvPr/>
        </p:nvSpPr>
        <p:spPr bwMode="auto">
          <a:xfrm>
            <a:off x="1979712" y="3505922"/>
            <a:ext cx="6660000" cy="3246704"/>
          </a:xfrm>
          <a:prstGeom prst="roundRect">
            <a:avLst>
              <a:gd name="adj" fmla="val 16667"/>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8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package org.it315;   //</a:t>
            </a:r>
            <a:r>
              <a:rPr lang="zh-CN" altLang="en-US" sz="1800" noProof="1">
                <a:solidFill>
                  <a:srgbClr val="080577"/>
                </a:solidFill>
                <a:latin typeface="Source Code Pro"/>
                <a:ea typeface="宋体" charset="-122"/>
              </a:rPr>
              <a:t>声明包</a:t>
            </a:r>
            <a:endParaRPr lang="en-US" altLang="zh-CN" sz="1800" noProof="1">
              <a:solidFill>
                <a:srgbClr val="080577"/>
              </a:solidFill>
              <a:latin typeface="Source Code Pro"/>
              <a:ea typeface="宋体" charset="-122"/>
            </a:endParaRPr>
          </a:p>
          <a:p>
            <a:pPr algn="l" eaLnBrk="1" hangingPunct="1">
              <a:lnSpc>
                <a:spcPts val="2800"/>
              </a:lnSpc>
              <a:spcBef>
                <a:spcPct val="0"/>
              </a:spcBef>
              <a:buFont typeface="Wingdings" panose="05000000000000000000" pitchFamily="2" charset="2"/>
              <a:buNone/>
            </a:pPr>
            <a:r>
              <a:rPr lang="en-US" altLang="zh-CN" sz="1800" b="1" noProof="1">
                <a:solidFill>
                  <a:srgbClr val="FF0000"/>
                </a:solidFill>
                <a:latin typeface="Source Code Pro"/>
                <a:ea typeface="宋体" charset="-122"/>
              </a:rPr>
              <a:t>import org.it315.example.*;</a:t>
            </a:r>
            <a:endParaRPr lang="en-US" altLang="zh-CN" sz="1800" noProof="1">
              <a:solidFill>
                <a:srgbClr val="080577"/>
              </a:solidFill>
              <a:latin typeface="Source Code Pro"/>
              <a:ea typeface="宋体" charset="-122"/>
            </a:endParaRPr>
          </a:p>
          <a:p>
            <a:pPr algn="l" eaLnBrk="1" hangingPunct="1">
              <a:lnSpc>
                <a:spcPts val="28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a:t>
            </a:r>
            <a:r>
              <a:rPr lang="en-US" altLang="zh-CN" sz="1800" b="1" noProof="1">
                <a:solidFill>
                  <a:srgbClr val="FF0000"/>
                </a:solidFill>
                <a:latin typeface="Source Code Pro"/>
                <a:ea typeface="宋体" charset="-122"/>
              </a:rPr>
              <a:t>import org.it315.example.Test;</a:t>
            </a:r>
            <a:endParaRPr lang="zh-CN" altLang="en-US" sz="1800" noProof="1">
              <a:solidFill>
                <a:srgbClr val="080577"/>
              </a:solidFill>
              <a:latin typeface="Source Code Pro"/>
              <a:ea typeface="宋体" charset="-122"/>
            </a:endParaRPr>
          </a:p>
          <a:p>
            <a:pPr algn="l" eaLnBrk="1" hangingPunct="1">
              <a:lnSpc>
                <a:spcPts val="28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public class TestPackage{</a:t>
            </a:r>
          </a:p>
          <a:p>
            <a:pPr algn="l" eaLnBrk="1" hangingPunct="1">
              <a:lnSpc>
                <a:spcPts val="28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    public static void main(String[] args){</a:t>
            </a:r>
          </a:p>
          <a:p>
            <a:pPr algn="l" eaLnBrk="1" hangingPunct="1">
              <a:lnSpc>
                <a:spcPts val="28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       new Test().print();</a:t>
            </a:r>
          </a:p>
          <a:p>
            <a:pPr algn="l" eaLnBrk="1" hangingPunct="1">
              <a:lnSpc>
                <a:spcPts val="28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    }</a:t>
            </a:r>
          </a:p>
          <a:p>
            <a:pPr algn="l" eaLnBrk="1" hangingPunct="1">
              <a:lnSpc>
                <a:spcPts val="2800"/>
              </a:lnSpc>
              <a:spcBef>
                <a:spcPct val="0"/>
              </a:spcBef>
              <a:buFont typeface="Wingdings" panose="05000000000000000000" pitchFamily="2" charset="2"/>
              <a:buNone/>
            </a:pPr>
            <a:r>
              <a:rPr lang="en-US" altLang="zh-CN" sz="1800" noProof="1">
                <a:solidFill>
                  <a:srgbClr val="080577"/>
                </a:solidFill>
                <a:latin typeface="Source Code Pro"/>
                <a:ea typeface="宋体" charset="-122"/>
              </a:rPr>
              <a:t>}</a:t>
            </a:r>
          </a:p>
        </p:txBody>
      </p:sp>
      <p:pic>
        <p:nvPicPr>
          <p:cNvPr id="4" name="Picture 14" descr="示例">
            <a:extLst>
              <a:ext uri="{FF2B5EF4-FFF2-40B4-BE49-F238E27FC236}">
                <a16:creationId xmlns:a16="http://schemas.microsoft.com/office/drawing/2014/main" id="{681DA6DA-6A22-45EB-BA08-D91408B83D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551333"/>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45028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6.2</a:t>
            </a:r>
            <a:r>
              <a:rPr lang="zh-CN" altLang="en-US" sz="3600" b="1" dirty="0">
                <a:solidFill>
                  <a:srgbClr val="00417C"/>
                </a:solidFill>
                <a:latin typeface="微软雅黑" pitchFamily="34" charset="-122"/>
                <a:ea typeface="微软雅黑" pitchFamily="34" charset="-122"/>
              </a:rPr>
              <a:t> 包的使用与访问</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三、包的使用</a:t>
            </a:r>
          </a:p>
        </p:txBody>
      </p:sp>
      <p:pic>
        <p:nvPicPr>
          <p:cNvPr id="14" name="Picture 29" descr="代码改错">
            <a:extLst>
              <a:ext uri="{FF2B5EF4-FFF2-40B4-BE49-F238E27FC236}">
                <a16:creationId xmlns:a16="http://schemas.microsoft.com/office/drawing/2014/main" id="{C2D418A9-7B4B-4755-8D0C-3DCB4A6BC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97" y="2028737"/>
            <a:ext cx="771760" cy="71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12">
            <a:extLst>
              <a:ext uri="{FF2B5EF4-FFF2-40B4-BE49-F238E27FC236}">
                <a16:creationId xmlns:a16="http://schemas.microsoft.com/office/drawing/2014/main" id="{6CEC1C1B-E5B9-4529-870E-85E6AFF70985}"/>
              </a:ext>
            </a:extLst>
          </p:cNvPr>
          <p:cNvSpPr>
            <a:spLocks noChangeArrowheads="1"/>
          </p:cNvSpPr>
          <p:nvPr/>
        </p:nvSpPr>
        <p:spPr bwMode="auto">
          <a:xfrm>
            <a:off x="1685776" y="2061355"/>
            <a:ext cx="6557963" cy="2927289"/>
          </a:xfrm>
          <a:prstGeom prst="roundRect">
            <a:avLst>
              <a:gd name="adj" fmla="val 5292"/>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pPr>
              <a:lnSpc>
                <a:spcPts val="2400"/>
              </a:lnSpc>
            </a:pPr>
            <a:r>
              <a:rPr lang="en-US" altLang="zh-CN" dirty="0">
                <a:solidFill>
                  <a:srgbClr val="080577"/>
                </a:solidFill>
                <a:latin typeface="Source Code Pro"/>
              </a:rPr>
              <a:t>import org.it315.example.*;</a:t>
            </a:r>
          </a:p>
          <a:p>
            <a:pPr>
              <a:lnSpc>
                <a:spcPts val="2400"/>
              </a:lnSpc>
            </a:pPr>
            <a:r>
              <a:rPr lang="en-US" altLang="zh-CN" dirty="0">
                <a:solidFill>
                  <a:srgbClr val="080577"/>
                </a:solidFill>
                <a:latin typeface="Source Code Pro"/>
              </a:rPr>
              <a:t>package org.it315;</a:t>
            </a:r>
          </a:p>
          <a:p>
            <a:pPr>
              <a:lnSpc>
                <a:spcPts val="2400"/>
              </a:lnSpc>
            </a:pPr>
            <a:r>
              <a:rPr lang="en-US" altLang="zh-CN" dirty="0">
                <a:solidFill>
                  <a:srgbClr val="080577"/>
                </a:solidFill>
                <a:latin typeface="Source Code Pro"/>
              </a:rPr>
              <a:t>public class </a:t>
            </a:r>
            <a:r>
              <a:rPr lang="en-US" altLang="zh-CN" dirty="0" err="1">
                <a:solidFill>
                  <a:srgbClr val="080577"/>
                </a:solidFill>
                <a:latin typeface="Source Code Pro"/>
              </a:rPr>
              <a:t>TestPackage</a:t>
            </a:r>
            <a:r>
              <a:rPr lang="en-US" altLang="zh-CN" dirty="0">
                <a:solidFill>
                  <a:srgbClr val="080577"/>
                </a:solidFill>
                <a:latin typeface="Source Code Pro"/>
              </a:rPr>
              <a:t> </a:t>
            </a:r>
          </a:p>
          <a:p>
            <a:pPr>
              <a:lnSpc>
                <a:spcPts val="2400"/>
              </a:lnSpc>
            </a:pPr>
            <a:r>
              <a:rPr lang="en-US" altLang="zh-CN" dirty="0">
                <a:solidFill>
                  <a:srgbClr val="080577"/>
                </a:solidFill>
                <a:latin typeface="Source Code Pro"/>
              </a:rPr>
              <a:t>{</a:t>
            </a:r>
          </a:p>
          <a:p>
            <a:pPr>
              <a:lnSpc>
                <a:spcPts val="2400"/>
              </a:lnSpc>
            </a:pPr>
            <a:r>
              <a:rPr lang="en-US" altLang="zh-CN" dirty="0">
                <a:solidFill>
                  <a:srgbClr val="080577"/>
                </a:solidFill>
                <a:latin typeface="Source Code Pro"/>
              </a:rPr>
              <a:t>    public static void main(String[] </a:t>
            </a:r>
            <a:r>
              <a:rPr lang="en-US" altLang="zh-CN" dirty="0" err="1">
                <a:solidFill>
                  <a:srgbClr val="080577"/>
                </a:solidFill>
                <a:latin typeface="Source Code Pro"/>
              </a:rPr>
              <a:t>args</a:t>
            </a:r>
            <a:r>
              <a:rPr lang="en-US" altLang="zh-CN" dirty="0">
                <a:solidFill>
                  <a:srgbClr val="080577"/>
                </a:solidFill>
                <a:latin typeface="Source Code Pro"/>
              </a:rPr>
              <a:t>) </a:t>
            </a:r>
          </a:p>
          <a:p>
            <a:pPr>
              <a:lnSpc>
                <a:spcPts val="2400"/>
              </a:lnSpc>
            </a:pPr>
            <a:r>
              <a:rPr lang="en-US" altLang="zh-CN" dirty="0">
                <a:solidFill>
                  <a:srgbClr val="080577"/>
                </a:solidFill>
                <a:latin typeface="Source Code Pro"/>
              </a:rPr>
              <a:t>    {</a:t>
            </a:r>
          </a:p>
          <a:p>
            <a:pPr>
              <a:lnSpc>
                <a:spcPts val="2400"/>
              </a:lnSpc>
            </a:pPr>
            <a:r>
              <a:rPr lang="en-US" altLang="zh-CN" dirty="0">
                <a:solidFill>
                  <a:srgbClr val="080577"/>
                </a:solidFill>
                <a:latin typeface="Source Code Pro"/>
              </a:rPr>
              <a:t>        new Test().print();</a:t>
            </a:r>
          </a:p>
          <a:p>
            <a:pPr>
              <a:lnSpc>
                <a:spcPts val="2400"/>
              </a:lnSpc>
            </a:pPr>
            <a:r>
              <a:rPr lang="en-US" altLang="zh-CN" dirty="0">
                <a:solidFill>
                  <a:srgbClr val="080577"/>
                </a:solidFill>
                <a:latin typeface="Source Code Pro"/>
              </a:rPr>
              <a:t>    }</a:t>
            </a:r>
          </a:p>
          <a:p>
            <a:pPr>
              <a:lnSpc>
                <a:spcPts val="2400"/>
              </a:lnSpc>
            </a:pPr>
            <a:r>
              <a:rPr lang="en-US" altLang="zh-CN" dirty="0">
                <a:solidFill>
                  <a:srgbClr val="080577"/>
                </a:solidFill>
                <a:latin typeface="Source Code Pro"/>
              </a:rPr>
              <a:t>}</a:t>
            </a:r>
            <a:endParaRPr lang="en-US" altLang="zh-CN" sz="16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AutoShape 21">
            <a:extLst>
              <a:ext uri="{FF2B5EF4-FFF2-40B4-BE49-F238E27FC236}">
                <a16:creationId xmlns:a16="http://schemas.microsoft.com/office/drawing/2014/main" id="{C3C8976B-4649-4899-B9CB-6AA456977AA5}"/>
              </a:ext>
            </a:extLst>
          </p:cNvPr>
          <p:cNvSpPr>
            <a:spLocks noChangeArrowheads="1"/>
          </p:cNvSpPr>
          <p:nvPr/>
        </p:nvSpPr>
        <p:spPr bwMode="auto">
          <a:xfrm>
            <a:off x="5796136" y="2918222"/>
            <a:ext cx="2294157" cy="1021556"/>
          </a:xfrm>
          <a:prstGeom prst="wedgeRoundRectCallout">
            <a:avLst>
              <a:gd name="adj1" fmla="val -73154"/>
              <a:gd name="adj2" fmla="val -60288"/>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必须先进行</a:t>
            </a:r>
            <a:r>
              <a:rPr lang="en-US" altLang="zh-CN" b="1" dirty="0">
                <a:latin typeface="华文仿宋" panose="02010600040101010101" pitchFamily="2" charset="-122"/>
                <a:ea typeface="华文仿宋" panose="02010600040101010101" pitchFamily="2" charset="-122"/>
              </a:rPr>
              <a:t>package</a:t>
            </a:r>
            <a:r>
              <a:rPr lang="zh-CN" altLang="en-US" b="1" dirty="0">
                <a:latin typeface="华文仿宋" panose="02010600040101010101" pitchFamily="2" charset="-122"/>
                <a:ea typeface="华文仿宋" panose="02010600040101010101" pitchFamily="2" charset="-122"/>
              </a:rPr>
              <a:t>申明，再使用</a:t>
            </a:r>
            <a:r>
              <a:rPr lang="en-US" altLang="zh-CN" b="1" dirty="0">
                <a:latin typeface="华文仿宋" panose="02010600040101010101" pitchFamily="2" charset="-122"/>
                <a:ea typeface="华文仿宋" panose="02010600040101010101" pitchFamily="2" charset="-122"/>
              </a:rPr>
              <a:t>import</a:t>
            </a:r>
            <a:r>
              <a:rPr lang="zh-CN" altLang="en-US" b="1" dirty="0">
                <a:latin typeface="华文仿宋" panose="02010600040101010101" pitchFamily="2" charset="-122"/>
                <a:ea typeface="华文仿宋" panose="02010600040101010101" pitchFamily="2" charset="-122"/>
              </a:rPr>
              <a:t>语句进行包的导入！</a:t>
            </a:r>
            <a:endParaRPr lang="zh-CN" altLang="en-US" sz="1800" b="1" dirty="0">
              <a:latin typeface="华文仿宋" panose="02010600040101010101" pitchFamily="2" charset="-122"/>
              <a:ea typeface="华文仿宋" panose="02010600040101010101" pitchFamily="2" charset="-122"/>
            </a:endParaRPr>
          </a:p>
        </p:txBody>
      </p:sp>
      <p:sp>
        <p:nvSpPr>
          <p:cNvPr id="19" name="矩形 18">
            <a:extLst>
              <a:ext uri="{FF2B5EF4-FFF2-40B4-BE49-F238E27FC236}">
                <a16:creationId xmlns:a16="http://schemas.microsoft.com/office/drawing/2014/main" id="{84863C13-0EFC-42C9-9A65-8FB0F0B12FD5}"/>
              </a:ext>
            </a:extLst>
          </p:cNvPr>
          <p:cNvSpPr/>
          <p:nvPr/>
        </p:nvSpPr>
        <p:spPr>
          <a:xfrm>
            <a:off x="1763852" y="2132856"/>
            <a:ext cx="3816000" cy="61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思想气泡: 云 19">
            <a:extLst>
              <a:ext uri="{FF2B5EF4-FFF2-40B4-BE49-F238E27FC236}">
                <a16:creationId xmlns:a16="http://schemas.microsoft.com/office/drawing/2014/main" id="{E88AB638-E92A-4448-8CA5-733A05320518}"/>
              </a:ext>
            </a:extLst>
          </p:cNvPr>
          <p:cNvSpPr/>
          <p:nvPr/>
        </p:nvSpPr>
        <p:spPr>
          <a:xfrm>
            <a:off x="6444208" y="1268760"/>
            <a:ext cx="2441698" cy="1116870"/>
          </a:xfrm>
          <a:prstGeom prst="cloudCallout">
            <a:avLst>
              <a:gd name="adj1" fmla="val -26522"/>
              <a:gd name="adj2" fmla="val 7700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能否通过编译？</a:t>
            </a:r>
          </a:p>
        </p:txBody>
      </p:sp>
      <p:sp>
        <p:nvSpPr>
          <p:cNvPr id="16" name="文本框 15">
            <a:extLst>
              <a:ext uri="{FF2B5EF4-FFF2-40B4-BE49-F238E27FC236}">
                <a16:creationId xmlns:a16="http://schemas.microsoft.com/office/drawing/2014/main" id="{A64DFA2C-1E9F-412C-9617-E2C24935045A}"/>
              </a:ext>
            </a:extLst>
          </p:cNvPr>
          <p:cNvSpPr txBox="1"/>
          <p:nvPr/>
        </p:nvSpPr>
        <p:spPr>
          <a:xfrm>
            <a:off x="1907704" y="5103566"/>
            <a:ext cx="6048672" cy="1305175"/>
          </a:xfrm>
          <a:prstGeom prst="rect">
            <a:avLst/>
          </a:prstGeom>
        </p:spPr>
        <p:style>
          <a:lnRef idx="1">
            <a:schemeClr val="accent2"/>
          </a:lnRef>
          <a:fillRef idx="3">
            <a:schemeClr val="accent2"/>
          </a:fillRef>
          <a:effectRef idx="2">
            <a:schemeClr val="accent2"/>
          </a:effectRef>
          <a:fontRef idx="minor">
            <a:schemeClr val="lt1"/>
          </a:fontRef>
        </p:style>
        <p:txBody>
          <a:bodyPr wrap="square" lIns="360000" tIns="216000" rIns="360000" bIns="216000" rtlCol="0" anchor="ctr" anchorCtr="1">
            <a:spAutoFit/>
          </a:bodyPr>
          <a:lstStyle/>
          <a:p>
            <a:pPr algn="just">
              <a:lnSpc>
                <a:spcPct val="150000"/>
              </a:lnSpc>
            </a:pP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中，使用</a:t>
            </a:r>
            <a:r>
              <a:rPr lang="en-US" altLang="zh-CN" sz="2000" b="1" dirty="0">
                <a:latin typeface="微软雅黑" panose="020B0503020204020204" pitchFamily="34" charset="-122"/>
                <a:ea typeface="微软雅黑" panose="020B0503020204020204" pitchFamily="34" charset="-122"/>
              </a:rPr>
              <a:t>import</a:t>
            </a:r>
            <a:r>
              <a:rPr lang="zh-CN" altLang="en-US" sz="2000" b="1" dirty="0">
                <a:latin typeface="微软雅黑" panose="020B0503020204020204" pitchFamily="34" charset="-122"/>
                <a:ea typeface="微软雅黑" panose="020B0503020204020204" pitchFamily="34" charset="-122"/>
              </a:rPr>
              <a:t>语句进行包的导入，</a:t>
            </a:r>
            <a:endParaRPr lang="en-US" altLang="zh-CN" sz="2000" b="1" dirty="0">
              <a:latin typeface="微软雅黑" panose="020B0503020204020204" pitchFamily="34" charset="-122"/>
              <a:ea typeface="微软雅黑" panose="020B0503020204020204" pitchFamily="34" charset="-122"/>
            </a:endParaRPr>
          </a:p>
          <a:p>
            <a:pPr algn="just">
              <a:lnSpc>
                <a:spcPct val="150000"/>
              </a:lnSpc>
            </a:pPr>
            <a:r>
              <a:rPr lang="zh-CN" altLang="en-US" sz="2000" b="1" dirty="0">
                <a:latin typeface="微软雅黑" panose="020B0503020204020204" pitchFamily="34" charset="-122"/>
                <a:ea typeface="微软雅黑" panose="020B0503020204020204" pitchFamily="34" charset="-122"/>
              </a:rPr>
              <a:t>只能位于包的声明之后，类的声明之前。</a:t>
            </a:r>
          </a:p>
        </p:txBody>
      </p:sp>
    </p:spTree>
    <p:extLst>
      <p:ext uri="{BB962C8B-B14F-4D97-AF65-F5344CB8AC3E}">
        <p14:creationId xmlns:p14="http://schemas.microsoft.com/office/powerpoint/2010/main" val="12111162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6.2</a:t>
            </a:r>
            <a:r>
              <a:rPr lang="zh-CN" altLang="en-US" sz="3600" b="1" dirty="0">
                <a:solidFill>
                  <a:srgbClr val="00417C"/>
                </a:solidFill>
                <a:latin typeface="微软雅黑" pitchFamily="34" charset="-122"/>
                <a:ea typeface="微软雅黑" pitchFamily="34" charset="-122"/>
              </a:rPr>
              <a:t> 包的使用与访问</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三、包的使用</a:t>
            </a:r>
          </a:p>
        </p:txBody>
      </p:sp>
      <p:pic>
        <p:nvPicPr>
          <p:cNvPr id="14" name="Picture 29" descr="代码改错">
            <a:extLst>
              <a:ext uri="{FF2B5EF4-FFF2-40B4-BE49-F238E27FC236}">
                <a16:creationId xmlns:a16="http://schemas.microsoft.com/office/drawing/2014/main" id="{C2D418A9-7B4B-4755-8D0C-3DCB4A6BC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97" y="2028737"/>
            <a:ext cx="771760" cy="71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12">
            <a:extLst>
              <a:ext uri="{FF2B5EF4-FFF2-40B4-BE49-F238E27FC236}">
                <a16:creationId xmlns:a16="http://schemas.microsoft.com/office/drawing/2014/main" id="{6CEC1C1B-E5B9-4529-870E-85E6AFF70985}"/>
              </a:ext>
            </a:extLst>
          </p:cNvPr>
          <p:cNvSpPr>
            <a:spLocks noChangeArrowheads="1"/>
          </p:cNvSpPr>
          <p:nvPr/>
        </p:nvSpPr>
        <p:spPr bwMode="auto">
          <a:xfrm>
            <a:off x="1685776" y="2061355"/>
            <a:ext cx="6557963" cy="2927289"/>
          </a:xfrm>
          <a:prstGeom prst="roundRect">
            <a:avLst>
              <a:gd name="adj" fmla="val 5292"/>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pPr>
              <a:lnSpc>
                <a:spcPts val="2400"/>
              </a:lnSpc>
            </a:pPr>
            <a:r>
              <a:rPr lang="en-US" altLang="zh-CN" dirty="0">
                <a:solidFill>
                  <a:srgbClr val="080577"/>
                </a:solidFill>
                <a:latin typeface="Source Code Pro"/>
              </a:rPr>
              <a:t>package org.it315;</a:t>
            </a:r>
          </a:p>
          <a:p>
            <a:pPr>
              <a:lnSpc>
                <a:spcPts val="2400"/>
              </a:lnSpc>
            </a:pPr>
            <a:r>
              <a:rPr lang="en-US" altLang="zh-CN" dirty="0">
                <a:solidFill>
                  <a:srgbClr val="080577"/>
                </a:solidFill>
                <a:latin typeface="Source Code Pro"/>
              </a:rPr>
              <a:t>import org.it315.*;</a:t>
            </a:r>
          </a:p>
          <a:p>
            <a:pPr>
              <a:lnSpc>
                <a:spcPts val="2400"/>
              </a:lnSpc>
            </a:pPr>
            <a:r>
              <a:rPr lang="en-US" altLang="zh-CN" dirty="0">
                <a:solidFill>
                  <a:srgbClr val="080577"/>
                </a:solidFill>
                <a:latin typeface="Source Code Pro"/>
              </a:rPr>
              <a:t>public class </a:t>
            </a:r>
            <a:r>
              <a:rPr lang="en-US" altLang="zh-CN" dirty="0" err="1">
                <a:solidFill>
                  <a:srgbClr val="080577"/>
                </a:solidFill>
                <a:latin typeface="Source Code Pro"/>
              </a:rPr>
              <a:t>TestPackage</a:t>
            </a:r>
            <a:r>
              <a:rPr lang="en-US" altLang="zh-CN" dirty="0">
                <a:solidFill>
                  <a:srgbClr val="080577"/>
                </a:solidFill>
                <a:latin typeface="Source Code Pro"/>
              </a:rPr>
              <a:t> </a:t>
            </a:r>
          </a:p>
          <a:p>
            <a:pPr>
              <a:lnSpc>
                <a:spcPts val="2400"/>
              </a:lnSpc>
            </a:pPr>
            <a:r>
              <a:rPr lang="en-US" altLang="zh-CN" dirty="0">
                <a:solidFill>
                  <a:srgbClr val="080577"/>
                </a:solidFill>
                <a:latin typeface="Source Code Pro"/>
              </a:rPr>
              <a:t>{</a:t>
            </a:r>
          </a:p>
          <a:p>
            <a:pPr>
              <a:lnSpc>
                <a:spcPts val="2400"/>
              </a:lnSpc>
            </a:pPr>
            <a:r>
              <a:rPr lang="en-US" altLang="zh-CN" dirty="0">
                <a:solidFill>
                  <a:srgbClr val="080577"/>
                </a:solidFill>
                <a:latin typeface="Source Code Pro"/>
              </a:rPr>
              <a:t>    public static void main(String[] </a:t>
            </a:r>
            <a:r>
              <a:rPr lang="en-US" altLang="zh-CN" dirty="0" err="1">
                <a:solidFill>
                  <a:srgbClr val="080577"/>
                </a:solidFill>
                <a:latin typeface="Source Code Pro"/>
              </a:rPr>
              <a:t>args</a:t>
            </a:r>
            <a:r>
              <a:rPr lang="en-US" altLang="zh-CN" dirty="0">
                <a:solidFill>
                  <a:srgbClr val="080577"/>
                </a:solidFill>
                <a:latin typeface="Source Code Pro"/>
              </a:rPr>
              <a:t>) </a:t>
            </a:r>
          </a:p>
          <a:p>
            <a:pPr>
              <a:lnSpc>
                <a:spcPts val="2400"/>
              </a:lnSpc>
            </a:pPr>
            <a:r>
              <a:rPr lang="en-US" altLang="zh-CN" dirty="0">
                <a:solidFill>
                  <a:srgbClr val="080577"/>
                </a:solidFill>
                <a:latin typeface="Source Code Pro"/>
              </a:rPr>
              <a:t>    {</a:t>
            </a:r>
          </a:p>
          <a:p>
            <a:pPr>
              <a:lnSpc>
                <a:spcPts val="2400"/>
              </a:lnSpc>
            </a:pPr>
            <a:r>
              <a:rPr lang="en-US" altLang="zh-CN" dirty="0">
                <a:solidFill>
                  <a:srgbClr val="080577"/>
                </a:solidFill>
                <a:latin typeface="Source Code Pro"/>
              </a:rPr>
              <a:t>        new Test().print();</a:t>
            </a:r>
          </a:p>
          <a:p>
            <a:pPr>
              <a:lnSpc>
                <a:spcPts val="2400"/>
              </a:lnSpc>
            </a:pPr>
            <a:r>
              <a:rPr lang="en-US" altLang="zh-CN" dirty="0">
                <a:solidFill>
                  <a:srgbClr val="080577"/>
                </a:solidFill>
                <a:latin typeface="Source Code Pro"/>
              </a:rPr>
              <a:t>    }</a:t>
            </a:r>
          </a:p>
          <a:p>
            <a:pPr>
              <a:lnSpc>
                <a:spcPts val="2400"/>
              </a:lnSpc>
            </a:pPr>
            <a:r>
              <a:rPr lang="en-US" altLang="zh-CN" dirty="0">
                <a:solidFill>
                  <a:srgbClr val="080577"/>
                </a:solidFill>
                <a:latin typeface="Source Code Pro"/>
              </a:rPr>
              <a:t>}</a:t>
            </a:r>
            <a:endParaRPr lang="en-US" altLang="zh-CN" sz="16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AutoShape 21">
            <a:extLst>
              <a:ext uri="{FF2B5EF4-FFF2-40B4-BE49-F238E27FC236}">
                <a16:creationId xmlns:a16="http://schemas.microsoft.com/office/drawing/2014/main" id="{C3C8976B-4649-4899-B9CB-6AA456977AA5}"/>
              </a:ext>
            </a:extLst>
          </p:cNvPr>
          <p:cNvSpPr>
            <a:spLocks noChangeArrowheads="1"/>
          </p:cNvSpPr>
          <p:nvPr/>
        </p:nvSpPr>
        <p:spPr bwMode="auto">
          <a:xfrm>
            <a:off x="5302178" y="2244125"/>
            <a:ext cx="2294157" cy="1021556"/>
          </a:xfrm>
          <a:prstGeom prst="wedgeRoundRectCallout">
            <a:avLst>
              <a:gd name="adj1" fmla="val -98885"/>
              <a:gd name="adj2" fmla="val -1270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只导入了</a:t>
            </a:r>
            <a:r>
              <a:rPr lang="en-US" altLang="zh-CN" b="1" dirty="0">
                <a:latin typeface="华文仿宋" panose="02010600040101010101" pitchFamily="2" charset="-122"/>
                <a:ea typeface="华文仿宋" panose="02010600040101010101" pitchFamily="2" charset="-122"/>
              </a:rPr>
              <a:t>Test</a:t>
            </a:r>
            <a:r>
              <a:rPr lang="zh-CN" altLang="en-US" b="1" dirty="0">
                <a:latin typeface="华文仿宋" panose="02010600040101010101" pitchFamily="2" charset="-122"/>
                <a:ea typeface="华文仿宋" panose="02010600040101010101" pitchFamily="2" charset="-122"/>
              </a:rPr>
              <a:t>类的父包，而</a:t>
            </a:r>
            <a:r>
              <a:rPr lang="en-US" altLang="zh-CN" b="1" dirty="0">
                <a:latin typeface="华文仿宋" panose="02010600040101010101" pitchFamily="2" charset="-122"/>
                <a:ea typeface="华文仿宋" panose="02010600040101010101" pitchFamily="2" charset="-122"/>
              </a:rPr>
              <a:t>Test</a:t>
            </a:r>
            <a:r>
              <a:rPr lang="zh-CN" altLang="en-US" b="1" dirty="0">
                <a:latin typeface="华文仿宋" panose="02010600040101010101" pitchFamily="2" charset="-122"/>
                <a:ea typeface="华文仿宋" panose="02010600040101010101" pitchFamily="2" charset="-122"/>
              </a:rPr>
              <a:t>类所在的子包并未导入！</a:t>
            </a:r>
            <a:endParaRPr lang="zh-CN" altLang="en-US" sz="1800" b="1" dirty="0">
              <a:latin typeface="华文仿宋" panose="02010600040101010101" pitchFamily="2" charset="-122"/>
              <a:ea typeface="华文仿宋" panose="02010600040101010101" pitchFamily="2" charset="-122"/>
            </a:endParaRPr>
          </a:p>
        </p:txBody>
      </p:sp>
      <p:sp>
        <p:nvSpPr>
          <p:cNvPr id="19" name="矩形 18">
            <a:extLst>
              <a:ext uri="{FF2B5EF4-FFF2-40B4-BE49-F238E27FC236}">
                <a16:creationId xmlns:a16="http://schemas.microsoft.com/office/drawing/2014/main" id="{84863C13-0EFC-42C9-9A65-8FB0F0B12FD5}"/>
              </a:ext>
            </a:extLst>
          </p:cNvPr>
          <p:cNvSpPr/>
          <p:nvPr/>
        </p:nvSpPr>
        <p:spPr>
          <a:xfrm>
            <a:off x="2735960" y="2474918"/>
            <a:ext cx="1584000" cy="2648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思想气泡: 云 19">
            <a:extLst>
              <a:ext uri="{FF2B5EF4-FFF2-40B4-BE49-F238E27FC236}">
                <a16:creationId xmlns:a16="http://schemas.microsoft.com/office/drawing/2014/main" id="{E88AB638-E92A-4448-8CA5-733A05320518}"/>
              </a:ext>
            </a:extLst>
          </p:cNvPr>
          <p:cNvSpPr/>
          <p:nvPr/>
        </p:nvSpPr>
        <p:spPr>
          <a:xfrm>
            <a:off x="6444208" y="1268760"/>
            <a:ext cx="2441698" cy="1116870"/>
          </a:xfrm>
          <a:prstGeom prst="cloudCallout">
            <a:avLst>
              <a:gd name="adj1" fmla="val -26522"/>
              <a:gd name="adj2" fmla="val 7700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能否通过编译？</a:t>
            </a:r>
          </a:p>
        </p:txBody>
      </p:sp>
      <p:pic>
        <p:nvPicPr>
          <p:cNvPr id="4" name="图片 3">
            <a:extLst>
              <a:ext uri="{FF2B5EF4-FFF2-40B4-BE49-F238E27FC236}">
                <a16:creationId xmlns:a16="http://schemas.microsoft.com/office/drawing/2014/main" id="{2AF37457-C8B5-45DA-9A76-B5534B32B5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5775" y="3939296"/>
            <a:ext cx="6557963" cy="2790825"/>
          </a:xfrm>
          <a:prstGeom prst="rect">
            <a:avLst/>
          </a:prstGeom>
        </p:spPr>
      </p:pic>
      <p:sp>
        <p:nvSpPr>
          <p:cNvPr id="5" name="文本框 4">
            <a:extLst>
              <a:ext uri="{FF2B5EF4-FFF2-40B4-BE49-F238E27FC236}">
                <a16:creationId xmlns:a16="http://schemas.microsoft.com/office/drawing/2014/main" id="{C33F2655-AE58-408C-B352-FCD6376EE40B}"/>
              </a:ext>
            </a:extLst>
          </p:cNvPr>
          <p:cNvSpPr txBox="1"/>
          <p:nvPr/>
        </p:nvSpPr>
        <p:spPr>
          <a:xfrm>
            <a:off x="1907704" y="5103566"/>
            <a:ext cx="6048672" cy="1305175"/>
          </a:xfrm>
          <a:prstGeom prst="rect">
            <a:avLst/>
          </a:prstGeom>
        </p:spPr>
        <p:style>
          <a:lnRef idx="1">
            <a:schemeClr val="accent2"/>
          </a:lnRef>
          <a:fillRef idx="3">
            <a:schemeClr val="accent2"/>
          </a:fillRef>
          <a:effectRef idx="2">
            <a:schemeClr val="accent2"/>
          </a:effectRef>
          <a:fontRef idx="minor">
            <a:schemeClr val="lt1"/>
          </a:fontRef>
        </p:style>
        <p:txBody>
          <a:bodyPr wrap="square" lIns="360000" tIns="216000" rIns="360000" bIns="216000" rtlCol="0" anchor="ctr" anchorCtr="1">
            <a:spAutoFit/>
          </a:bodyPr>
          <a:lstStyle/>
          <a:p>
            <a:pPr algn="just">
              <a:lnSpc>
                <a:spcPct val="150000"/>
              </a:lnSpc>
            </a:pPr>
            <a:r>
              <a:rPr lang="zh-CN" altLang="en-US" sz="2000" b="1" dirty="0">
                <a:latin typeface="微软雅黑" panose="020B0503020204020204" pitchFamily="34" charset="-122"/>
                <a:ea typeface="微软雅黑" panose="020B0503020204020204" pitchFamily="34" charset="-122"/>
              </a:rPr>
              <a:t>使用“*”一次只能导入一个包，而不能使用“</a:t>
            </a:r>
            <a:r>
              <a:rPr lang="en-US" altLang="zh-CN" sz="2000" b="1" dirty="0">
                <a:latin typeface="微软雅黑" panose="020B0503020204020204" pitchFamily="34" charset="-122"/>
                <a:ea typeface="微软雅黑" panose="020B0503020204020204" pitchFamily="34" charset="-122"/>
              </a:rPr>
              <a:t>import.xxx.*</a:t>
            </a:r>
            <a:r>
              <a:rPr lang="zh-CN" altLang="en-US" sz="2000" b="1" dirty="0">
                <a:latin typeface="微软雅黑" panose="020B0503020204020204" pitchFamily="34" charset="-122"/>
                <a:ea typeface="微软雅黑" panose="020B0503020204020204" pitchFamily="34" charset="-122"/>
              </a:rPr>
              <a:t>”导入以</a:t>
            </a:r>
            <a:r>
              <a:rPr lang="en-US" altLang="zh-CN" sz="2000" b="1" dirty="0">
                <a:latin typeface="微软雅黑" panose="020B0503020204020204" pitchFamily="34" charset="-122"/>
                <a:ea typeface="微软雅黑" panose="020B0503020204020204" pitchFamily="34" charset="-122"/>
              </a:rPr>
              <a:t>xxx</a:t>
            </a:r>
            <a:r>
              <a:rPr lang="zh-CN" altLang="en-US" sz="2000" b="1" dirty="0">
                <a:latin typeface="微软雅黑" panose="020B0503020204020204" pitchFamily="34" charset="-122"/>
                <a:ea typeface="微软雅黑" panose="020B0503020204020204" pitchFamily="34" charset="-122"/>
              </a:rPr>
              <a:t>为前缀的所有包。</a:t>
            </a:r>
          </a:p>
        </p:txBody>
      </p:sp>
    </p:spTree>
    <p:extLst>
      <p:ext uri="{BB962C8B-B14F-4D97-AF65-F5344CB8AC3E}">
        <p14:creationId xmlns:p14="http://schemas.microsoft.com/office/powerpoint/2010/main" val="247648044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6.2</a:t>
            </a:r>
            <a:r>
              <a:rPr lang="zh-CN" altLang="en-US" sz="3600" b="1" dirty="0">
                <a:solidFill>
                  <a:srgbClr val="00417C"/>
                </a:solidFill>
                <a:latin typeface="微软雅黑" pitchFamily="34" charset="-122"/>
                <a:ea typeface="微软雅黑" pitchFamily="34" charset="-122"/>
              </a:rPr>
              <a:t> 包的使用与访问</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三、包的使用</a:t>
            </a:r>
          </a:p>
        </p:txBody>
      </p:sp>
      <p:pic>
        <p:nvPicPr>
          <p:cNvPr id="40" name="Picture 14" descr="问题">
            <a:extLst>
              <a:ext uri="{FF2B5EF4-FFF2-40B4-BE49-F238E27FC236}">
                <a16:creationId xmlns:a16="http://schemas.microsoft.com/office/drawing/2014/main" id="{652108E0-C770-4CF3-AD19-3BB07413A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86" y="1961765"/>
            <a:ext cx="77176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AutoShape 4">
            <a:extLst>
              <a:ext uri="{FF2B5EF4-FFF2-40B4-BE49-F238E27FC236}">
                <a16:creationId xmlns:a16="http://schemas.microsoft.com/office/drawing/2014/main" id="{56B36FA5-F9B1-4853-906C-6B78FDBD2587}"/>
              </a:ext>
            </a:extLst>
          </p:cNvPr>
          <p:cNvSpPr>
            <a:spLocks noChangeArrowheads="1"/>
          </p:cNvSpPr>
          <p:nvPr/>
        </p:nvSpPr>
        <p:spPr bwMode="auto">
          <a:xfrm>
            <a:off x="1394445" y="1988840"/>
            <a:ext cx="7534101" cy="1123712"/>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24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有两个包</a:t>
            </a:r>
            <a:r>
              <a:rPr lang="en-US" altLang="zh-CN" sz="2000" dirty="0" err="1">
                <a:solidFill>
                  <a:srgbClr val="00417C"/>
                </a:solidFill>
                <a:latin typeface="微软雅黑" panose="020B0503020204020204" pitchFamily="34" charset="-122"/>
                <a:ea typeface="微软雅黑" panose="020B0503020204020204" pitchFamily="34" charset="-122"/>
              </a:rPr>
              <a:t>article.table</a:t>
            </a:r>
            <a:r>
              <a:rPr lang="zh-CN" altLang="en-US" sz="2000" dirty="0">
                <a:solidFill>
                  <a:srgbClr val="00417C"/>
                </a:solidFill>
                <a:latin typeface="微软雅黑" panose="020B0503020204020204" pitchFamily="34" charset="-122"/>
                <a:ea typeface="微软雅黑" panose="020B0503020204020204" pitchFamily="34" charset="-122"/>
              </a:rPr>
              <a:t>和</a:t>
            </a:r>
            <a:r>
              <a:rPr lang="en-US" altLang="zh-CN" sz="2000" dirty="0" err="1">
                <a:solidFill>
                  <a:srgbClr val="00417C"/>
                </a:solidFill>
                <a:latin typeface="微软雅黑" panose="020B0503020204020204" pitchFamily="34" charset="-122"/>
                <a:ea typeface="微软雅黑" panose="020B0503020204020204" pitchFamily="34" charset="-122"/>
              </a:rPr>
              <a:t>article.bed</a:t>
            </a:r>
            <a:r>
              <a:rPr lang="zh-CN" altLang="en-US" sz="2000" dirty="0">
                <a:solidFill>
                  <a:srgbClr val="00417C"/>
                </a:solidFill>
                <a:latin typeface="微软雅黑" panose="020B0503020204020204" pitchFamily="34" charset="-122"/>
                <a:ea typeface="微软雅黑" panose="020B0503020204020204" pitchFamily="34" charset="-122"/>
              </a:rPr>
              <a:t>，都有同名类</a:t>
            </a:r>
            <a:r>
              <a:rPr lang="en-US" altLang="zh-CN" sz="2000" dirty="0">
                <a:solidFill>
                  <a:srgbClr val="00417C"/>
                </a:solidFill>
                <a:latin typeface="微软雅黑" panose="020B0503020204020204" pitchFamily="34" charset="-122"/>
                <a:ea typeface="微软雅黑" panose="020B0503020204020204" pitchFamily="34" charset="-122"/>
              </a:rPr>
              <a:t>Property</a:t>
            </a:r>
            <a:r>
              <a:rPr lang="zh-CN" altLang="en-US" sz="2000" dirty="0">
                <a:solidFill>
                  <a:srgbClr val="00417C"/>
                </a:solidFill>
                <a:latin typeface="微软雅黑" panose="020B0503020204020204" pitchFamily="34" charset="-122"/>
                <a:ea typeface="微软雅黑" panose="020B0503020204020204" pitchFamily="34" charset="-122"/>
              </a:rPr>
              <a:t>，前者的</a:t>
            </a:r>
            <a:r>
              <a:rPr lang="en-US" altLang="zh-CN" sz="2000" dirty="0">
                <a:solidFill>
                  <a:srgbClr val="00417C"/>
                </a:solidFill>
                <a:latin typeface="微软雅黑" panose="020B0503020204020204" pitchFamily="34" charset="-122"/>
                <a:ea typeface="微软雅黑" panose="020B0503020204020204" pitchFamily="34" charset="-122"/>
              </a:rPr>
              <a:t>Property</a:t>
            </a:r>
            <a:r>
              <a:rPr lang="zh-CN" altLang="en-US" sz="2000" dirty="0">
                <a:solidFill>
                  <a:srgbClr val="00417C"/>
                </a:solidFill>
                <a:latin typeface="微软雅黑" panose="020B0503020204020204" pitchFamily="34" charset="-122"/>
                <a:ea typeface="微软雅黑" panose="020B0503020204020204" pitchFamily="34" charset="-122"/>
              </a:rPr>
              <a:t>类表示桌子可以用来办公</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吃饭等</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后者的则用来表示床可以睡觉。</a:t>
            </a:r>
          </a:p>
        </p:txBody>
      </p:sp>
      <p:sp>
        <p:nvSpPr>
          <p:cNvPr id="54" name="AutoShape 3">
            <a:extLst>
              <a:ext uri="{FF2B5EF4-FFF2-40B4-BE49-F238E27FC236}">
                <a16:creationId xmlns:a16="http://schemas.microsoft.com/office/drawing/2014/main" id="{1D05A148-DC81-40AE-B2BC-319E0628DC7B}"/>
              </a:ext>
            </a:extLst>
          </p:cNvPr>
          <p:cNvSpPr txBox="1">
            <a:spLocks/>
          </p:cNvSpPr>
          <p:nvPr/>
        </p:nvSpPr>
        <p:spPr bwMode="auto">
          <a:xfrm>
            <a:off x="1394446" y="3319709"/>
            <a:ext cx="7534100" cy="3494787"/>
          </a:xfrm>
          <a:prstGeom prst="roundRect">
            <a:avLst>
              <a:gd name="adj" fmla="val 16667"/>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import article.table.*;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import article.bed.*;</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public class CallTest{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public static void main(String args[]){</a:t>
            </a:r>
          </a:p>
          <a:p>
            <a:pPr algn="l" eaLnBrk="1" hangingPunct="1">
              <a:lnSpc>
                <a:spcPts val="2000"/>
              </a:lnSpc>
              <a:spcBef>
                <a:spcPct val="0"/>
              </a:spcBef>
            </a:pPr>
            <a:r>
              <a:rPr lang="en-US" altLang="zh-CN" sz="1500" noProof="1">
                <a:solidFill>
                  <a:srgbClr val="080577"/>
                </a:solidFill>
                <a:latin typeface="Source Code Pro"/>
                <a:ea typeface="宋体" charset="-122"/>
              </a:rPr>
              <a:t>       //</a:t>
            </a:r>
            <a:r>
              <a:rPr lang="zh-CN" altLang="en-US" sz="1500" noProof="1">
                <a:solidFill>
                  <a:srgbClr val="080577"/>
                </a:solidFill>
                <a:latin typeface="Source Code Pro"/>
                <a:ea typeface="宋体" charset="-122"/>
              </a:rPr>
              <a:t>实例化一个桌子属性类</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Property  tb = new Property();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r>
              <a:rPr lang="zh-CN" altLang="en-US" sz="1500" noProof="1">
                <a:solidFill>
                  <a:srgbClr val="080577"/>
                </a:solidFill>
                <a:latin typeface="Source Code Pro"/>
                <a:ea typeface="宋体" charset="-122"/>
              </a:rPr>
              <a:t>实例化一个床属性类</a:t>
            </a:r>
            <a:endParaRPr lang="en-US" altLang="zh-CN" sz="1500" noProof="1">
              <a:solidFill>
                <a:srgbClr val="080577"/>
              </a:solidFill>
              <a:latin typeface="Source Code Pro"/>
              <a:ea typeface="宋体" charset="-122"/>
            </a:endParaRP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Property  bd = new Property();</a:t>
            </a:r>
            <a:endParaRPr lang="zh-CN" altLang="en-US" sz="1500" noProof="1">
              <a:solidFill>
                <a:srgbClr val="080577"/>
              </a:solidFill>
              <a:latin typeface="Source Code Pro"/>
              <a:ea typeface="宋体" charset="-122"/>
            </a:endParaRPr>
          </a:p>
          <a:p>
            <a:pPr algn="l" eaLnBrk="1" hangingPunct="1">
              <a:lnSpc>
                <a:spcPts val="2000"/>
              </a:lnSpc>
              <a:spcBef>
                <a:spcPct val="0"/>
              </a:spcBef>
              <a:buFont typeface="Wingdings" panose="05000000000000000000" pitchFamily="2" charset="2"/>
              <a:buNone/>
            </a:pPr>
            <a:r>
              <a:rPr lang="zh-CN" altLang="en-US" sz="1500" noProof="1">
                <a:solidFill>
                  <a:srgbClr val="080577"/>
                </a:solidFill>
                <a:latin typeface="Source Code Pro"/>
                <a:ea typeface="宋体" charset="-122"/>
              </a:rPr>
              <a:t>       </a:t>
            </a:r>
            <a:r>
              <a:rPr lang="en-US" altLang="zh-CN" sz="1500" noProof="1">
                <a:solidFill>
                  <a:srgbClr val="080577"/>
                </a:solidFill>
                <a:latin typeface="Source Code Pro"/>
                <a:ea typeface="宋体" charset="-122"/>
              </a:rPr>
              <a:t>System.out.println(tb.toString()); //</a:t>
            </a:r>
            <a:r>
              <a:rPr lang="zh-CN" altLang="en-US" sz="1500" noProof="1">
                <a:solidFill>
                  <a:srgbClr val="080577"/>
                </a:solidFill>
                <a:latin typeface="Source Code Pro"/>
                <a:ea typeface="宋体" charset="-122"/>
              </a:rPr>
              <a:t>打印桌子的属性</a:t>
            </a:r>
          </a:p>
          <a:p>
            <a:pPr algn="l" eaLnBrk="1" hangingPunct="1">
              <a:lnSpc>
                <a:spcPts val="2000"/>
              </a:lnSpc>
              <a:spcBef>
                <a:spcPct val="0"/>
              </a:spcBef>
              <a:buFont typeface="Wingdings" panose="05000000000000000000" pitchFamily="2" charset="2"/>
              <a:buNone/>
            </a:pPr>
            <a:r>
              <a:rPr lang="zh-CN" altLang="en-US" sz="1500" noProof="1">
                <a:solidFill>
                  <a:srgbClr val="080577"/>
                </a:solidFill>
                <a:latin typeface="Source Code Pro"/>
                <a:ea typeface="宋体" charset="-122"/>
              </a:rPr>
              <a:t>       </a:t>
            </a:r>
            <a:r>
              <a:rPr lang="en-US" altLang="zh-CN" sz="1500" noProof="1">
                <a:solidFill>
                  <a:srgbClr val="080577"/>
                </a:solidFill>
                <a:latin typeface="Source Code Pro"/>
                <a:ea typeface="宋体" charset="-122"/>
              </a:rPr>
              <a:t>System.out.println(bd.toString()); //</a:t>
            </a:r>
            <a:r>
              <a:rPr lang="zh-CN" altLang="en-US" sz="1500" noProof="1">
                <a:solidFill>
                  <a:srgbClr val="080577"/>
                </a:solidFill>
                <a:latin typeface="Source Code Pro"/>
                <a:ea typeface="宋体" charset="-122"/>
              </a:rPr>
              <a:t>打印床的属性</a:t>
            </a:r>
          </a:p>
          <a:p>
            <a:pPr algn="l" eaLnBrk="1" hangingPunct="1">
              <a:lnSpc>
                <a:spcPts val="2000"/>
              </a:lnSpc>
              <a:spcBef>
                <a:spcPct val="0"/>
              </a:spcBef>
              <a:buFont typeface="Wingdings" panose="05000000000000000000" pitchFamily="2" charset="2"/>
              <a:buNone/>
            </a:pPr>
            <a:r>
              <a:rPr lang="zh-CN" altLang="en-US" sz="1500" noProof="1">
                <a:solidFill>
                  <a:srgbClr val="080577"/>
                </a:solidFill>
                <a:latin typeface="Source Code Pro"/>
                <a:ea typeface="宋体" charset="-122"/>
              </a:rPr>
              <a:t>    </a:t>
            </a:r>
            <a:r>
              <a:rPr lang="en-US" altLang="zh-CN" sz="1500" noProof="1">
                <a:solidFill>
                  <a:srgbClr val="080577"/>
                </a:solidFill>
                <a:latin typeface="Source Code Pro"/>
                <a:ea typeface="宋体" charset="-122"/>
              </a:rPr>
              <a:t>}</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a:t>
            </a:r>
          </a:p>
        </p:txBody>
      </p:sp>
      <p:sp>
        <p:nvSpPr>
          <p:cNvPr id="14" name="思想气泡: 云 13">
            <a:extLst>
              <a:ext uri="{FF2B5EF4-FFF2-40B4-BE49-F238E27FC236}">
                <a16:creationId xmlns:a16="http://schemas.microsoft.com/office/drawing/2014/main" id="{648938C7-BA43-40DA-A079-652E23E497BE}"/>
              </a:ext>
            </a:extLst>
          </p:cNvPr>
          <p:cNvSpPr/>
          <p:nvPr/>
        </p:nvSpPr>
        <p:spPr>
          <a:xfrm>
            <a:off x="6372200" y="3210803"/>
            <a:ext cx="2441698" cy="1116870"/>
          </a:xfrm>
          <a:prstGeom prst="cloudCallout">
            <a:avLst>
              <a:gd name="adj1" fmla="val -26522"/>
              <a:gd name="adj2" fmla="val 7700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是否存在问题？</a:t>
            </a:r>
          </a:p>
        </p:txBody>
      </p:sp>
      <p:pic>
        <p:nvPicPr>
          <p:cNvPr id="2" name="Picture 29" descr="代码改错">
            <a:extLst>
              <a:ext uri="{FF2B5EF4-FFF2-40B4-BE49-F238E27FC236}">
                <a16:creationId xmlns:a16="http://schemas.microsoft.com/office/drawing/2014/main" id="{EF0CFD2C-04B1-43AF-A6AD-66EB49B88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685" y="3321488"/>
            <a:ext cx="771760" cy="71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BE9ACE9E-2803-4260-8298-9A949E9CD9DB}"/>
              </a:ext>
            </a:extLst>
          </p:cNvPr>
          <p:cNvSpPr/>
          <p:nvPr/>
        </p:nvSpPr>
        <p:spPr>
          <a:xfrm>
            <a:off x="2267744" y="4581128"/>
            <a:ext cx="3708000" cy="100811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98309614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335896" cy="707886"/>
          </a:xfrm>
          <a:prstGeom prst="rect">
            <a:avLst/>
          </a:prstGeom>
          <a:noFill/>
          <a:ln w="9525">
            <a:noFill/>
            <a:miter lim="800000"/>
            <a:headEnd/>
            <a:tailEnd/>
          </a:ln>
        </p:spPr>
        <p:txBody>
          <a:bodyPr wrap="none">
            <a:spAutoFit/>
          </a:bodyPr>
          <a:lstStyle/>
          <a:p>
            <a:r>
              <a:rPr lang="zh-CN" altLang="en-US" sz="4000" b="1" dirty="0">
                <a:solidFill>
                  <a:srgbClr val="00417C"/>
                </a:solidFill>
                <a:latin typeface="微软雅黑" pitchFamily="34" charset="-122"/>
                <a:ea typeface="微软雅黑" pitchFamily="34" charset="-122"/>
              </a:rPr>
              <a:t>  </a:t>
            </a:r>
            <a:r>
              <a:rPr lang="zh-CN" altLang="en-US" sz="3600" b="1" dirty="0">
                <a:solidFill>
                  <a:srgbClr val="00417C"/>
                </a:solidFill>
                <a:latin typeface="微软雅黑" pitchFamily="34" charset="-122"/>
                <a:ea typeface="微软雅黑" pitchFamily="34" charset="-122"/>
              </a:rPr>
              <a:t>本讲目标</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3" name="Rectangle 3">
            <a:extLst>
              <a:ext uri="{FF2B5EF4-FFF2-40B4-BE49-F238E27FC236}">
                <a16:creationId xmlns:a16="http://schemas.microsoft.com/office/drawing/2014/main" id="{481275E1-3C8F-4D40-80EC-E15F81EEFF77}"/>
              </a:ext>
            </a:extLst>
          </p:cNvPr>
          <p:cNvSpPr txBox="1">
            <a:spLocks noChangeArrowheads="1"/>
          </p:cNvSpPr>
          <p:nvPr/>
        </p:nvSpPr>
        <p:spPr bwMode="auto">
          <a:xfrm>
            <a:off x="914400" y="1340768"/>
            <a:ext cx="8229600" cy="30690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eaLnBrk="1" hangingPunct="1">
              <a:lnSpc>
                <a:spcPct val="200000"/>
              </a:lnSpc>
              <a:buClr>
                <a:schemeClr val="tx2"/>
              </a:buClr>
              <a:buSzPct val="80000"/>
              <a:buFont typeface="Wingdings" panose="05000000000000000000" pitchFamily="2" charset="2"/>
              <a:buChar char="p"/>
            </a:pPr>
            <a:r>
              <a:rPr lang="zh-CN" altLang="en-US" sz="2800" dirty="0">
                <a:solidFill>
                  <a:srgbClr val="00417C"/>
                </a:solidFill>
                <a:latin typeface="微软雅黑" panose="020B0503020204020204" pitchFamily="34" charset="-122"/>
                <a:ea typeface="微软雅黑" panose="020B0503020204020204" pitchFamily="34" charset="-122"/>
              </a:rPr>
              <a:t>掌握封装的概念及其使用</a:t>
            </a:r>
          </a:p>
          <a:p>
            <a:pPr marL="342900" indent="-342900" algn="l" eaLnBrk="1" hangingPunct="1">
              <a:lnSpc>
                <a:spcPct val="200000"/>
              </a:lnSpc>
              <a:buClr>
                <a:schemeClr val="tx2"/>
              </a:buClr>
              <a:buSzPct val="80000"/>
              <a:buFont typeface="Wingdings" panose="05000000000000000000" pitchFamily="2" charset="2"/>
              <a:buChar char="p"/>
            </a:pPr>
            <a:r>
              <a:rPr lang="zh-CN" altLang="en-US" sz="2800" dirty="0">
                <a:solidFill>
                  <a:srgbClr val="00417C"/>
                </a:solidFill>
                <a:latin typeface="微软雅黑" panose="020B0503020204020204" pitchFamily="34" charset="-122"/>
                <a:ea typeface="微软雅黑" panose="020B0503020204020204" pitchFamily="34" charset="-122"/>
              </a:rPr>
              <a:t>掌握包的使用和访问</a:t>
            </a:r>
            <a:endParaRPr lang="en-US" altLang="zh-CN" sz="2800" dirty="0">
              <a:solidFill>
                <a:srgbClr val="00417C"/>
              </a:solidFill>
              <a:latin typeface="微软雅黑" panose="020B0503020204020204" pitchFamily="34" charset="-122"/>
              <a:ea typeface="微软雅黑" panose="020B0503020204020204" pitchFamily="34" charset="-122"/>
            </a:endParaRPr>
          </a:p>
          <a:p>
            <a:pPr marL="342900" indent="-342900" algn="l" eaLnBrk="1" hangingPunct="1">
              <a:lnSpc>
                <a:spcPct val="200000"/>
              </a:lnSpc>
              <a:buClr>
                <a:schemeClr val="tx2"/>
              </a:buClr>
              <a:buSzPct val="80000"/>
              <a:buFont typeface="Wingdings" panose="05000000000000000000" pitchFamily="2" charset="2"/>
              <a:buChar char="p"/>
            </a:pPr>
            <a:r>
              <a:rPr lang="zh-CN" altLang="en-US" sz="2800" dirty="0">
                <a:solidFill>
                  <a:srgbClr val="00417C"/>
                </a:solidFill>
                <a:latin typeface="微软雅黑" panose="020B0503020204020204" pitchFamily="34" charset="-122"/>
                <a:ea typeface="微软雅黑" panose="020B0503020204020204" pitchFamily="34" charset="-122"/>
              </a:rPr>
              <a:t>掌握访问控制修饰符</a:t>
            </a:r>
            <a:endParaRPr lang="en-US" altLang="zh-CN" sz="2800" dirty="0">
              <a:solidFill>
                <a:srgbClr val="00417C"/>
              </a:solidFill>
              <a:latin typeface="微软雅黑" panose="020B0503020204020204" pitchFamily="34" charset="-122"/>
              <a:ea typeface="微软雅黑" panose="020B0503020204020204" pitchFamily="34" charset="-122"/>
            </a:endParaRPr>
          </a:p>
          <a:p>
            <a:pPr marL="342900" indent="-342900" algn="l" eaLnBrk="1" hangingPunct="1">
              <a:lnSpc>
                <a:spcPct val="200000"/>
              </a:lnSpc>
              <a:buClr>
                <a:schemeClr val="tx2"/>
              </a:buClr>
              <a:buSzPct val="80000"/>
              <a:buFont typeface="Wingdings" panose="05000000000000000000" pitchFamily="2" charset="2"/>
              <a:buChar char="p"/>
            </a:pPr>
            <a:r>
              <a:rPr lang="zh-CN" altLang="en-US" sz="2800" dirty="0">
                <a:solidFill>
                  <a:srgbClr val="00417C"/>
                </a:solidFill>
                <a:latin typeface="微软雅黑" panose="020B0503020204020204" pitchFamily="34" charset="-122"/>
                <a:ea typeface="微软雅黑" panose="020B0503020204020204" pitchFamily="34" charset="-122"/>
              </a:rPr>
              <a:t>掌握类中类的</a:t>
            </a:r>
            <a:r>
              <a:rPr lang="zh-CN" altLang="en-US" sz="2800">
                <a:solidFill>
                  <a:srgbClr val="00417C"/>
                </a:solidFill>
                <a:latin typeface="微软雅黑" panose="020B0503020204020204" pitchFamily="34" charset="-122"/>
                <a:ea typeface="微软雅黑" panose="020B0503020204020204" pitchFamily="34" charset="-122"/>
              </a:rPr>
              <a:t>概念及应用</a:t>
            </a:r>
            <a:endParaRPr lang="en-US" altLang="zh-CN" sz="28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045237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wipe(left)">
                                      <p:cBhvr>
                                        <p:cTn id="11" dur="500"/>
                                        <p:tgtEl>
                                          <p:spTgt spid="1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wipe(left)">
                                      <p:cBhvr>
                                        <p:cTn id="15" dur="500"/>
                                        <p:tgtEl>
                                          <p:spTgt spid="1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wipe(left)">
                                      <p:cBhvr>
                                        <p:cTn id="19"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6.2</a:t>
            </a:r>
            <a:r>
              <a:rPr lang="zh-CN" altLang="en-US" sz="3600" b="1" dirty="0">
                <a:solidFill>
                  <a:srgbClr val="00417C"/>
                </a:solidFill>
                <a:latin typeface="微软雅黑" pitchFamily="34" charset="-122"/>
                <a:ea typeface="微软雅黑" pitchFamily="34" charset="-122"/>
              </a:rPr>
              <a:t> 包的使用与访问</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三、包的使用</a:t>
            </a:r>
          </a:p>
        </p:txBody>
      </p:sp>
      <p:pic>
        <p:nvPicPr>
          <p:cNvPr id="40" name="Picture 14" descr="问题">
            <a:extLst>
              <a:ext uri="{FF2B5EF4-FFF2-40B4-BE49-F238E27FC236}">
                <a16:creationId xmlns:a16="http://schemas.microsoft.com/office/drawing/2014/main" id="{652108E0-C770-4CF3-AD19-3BB07413A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86" y="1961765"/>
            <a:ext cx="77176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AutoShape 4">
            <a:extLst>
              <a:ext uri="{FF2B5EF4-FFF2-40B4-BE49-F238E27FC236}">
                <a16:creationId xmlns:a16="http://schemas.microsoft.com/office/drawing/2014/main" id="{56B36FA5-F9B1-4853-906C-6B78FDBD2587}"/>
              </a:ext>
            </a:extLst>
          </p:cNvPr>
          <p:cNvSpPr>
            <a:spLocks noChangeArrowheads="1"/>
          </p:cNvSpPr>
          <p:nvPr/>
        </p:nvSpPr>
        <p:spPr bwMode="auto">
          <a:xfrm>
            <a:off x="1394445" y="1988840"/>
            <a:ext cx="7534101" cy="1123712"/>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24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有两个包</a:t>
            </a:r>
            <a:r>
              <a:rPr lang="en-US" altLang="zh-CN" sz="2000" dirty="0" err="1">
                <a:solidFill>
                  <a:srgbClr val="00417C"/>
                </a:solidFill>
                <a:latin typeface="微软雅黑" panose="020B0503020204020204" pitchFamily="34" charset="-122"/>
                <a:ea typeface="微软雅黑" panose="020B0503020204020204" pitchFamily="34" charset="-122"/>
              </a:rPr>
              <a:t>article.table</a:t>
            </a:r>
            <a:r>
              <a:rPr lang="zh-CN" altLang="en-US" sz="2000" dirty="0">
                <a:solidFill>
                  <a:srgbClr val="00417C"/>
                </a:solidFill>
                <a:latin typeface="微软雅黑" panose="020B0503020204020204" pitchFamily="34" charset="-122"/>
                <a:ea typeface="微软雅黑" panose="020B0503020204020204" pitchFamily="34" charset="-122"/>
              </a:rPr>
              <a:t>和</a:t>
            </a:r>
            <a:r>
              <a:rPr lang="en-US" altLang="zh-CN" sz="2000" dirty="0" err="1">
                <a:solidFill>
                  <a:srgbClr val="00417C"/>
                </a:solidFill>
                <a:latin typeface="微软雅黑" panose="020B0503020204020204" pitchFamily="34" charset="-122"/>
                <a:ea typeface="微软雅黑" panose="020B0503020204020204" pitchFamily="34" charset="-122"/>
              </a:rPr>
              <a:t>article.bed</a:t>
            </a:r>
            <a:r>
              <a:rPr lang="zh-CN" altLang="en-US" sz="2000" dirty="0">
                <a:solidFill>
                  <a:srgbClr val="00417C"/>
                </a:solidFill>
                <a:latin typeface="微软雅黑" panose="020B0503020204020204" pitchFamily="34" charset="-122"/>
                <a:ea typeface="微软雅黑" panose="020B0503020204020204" pitchFamily="34" charset="-122"/>
              </a:rPr>
              <a:t>，都有同名类</a:t>
            </a:r>
            <a:r>
              <a:rPr lang="en-US" altLang="zh-CN" sz="2000" dirty="0">
                <a:solidFill>
                  <a:srgbClr val="00417C"/>
                </a:solidFill>
                <a:latin typeface="微软雅黑" panose="020B0503020204020204" pitchFamily="34" charset="-122"/>
                <a:ea typeface="微软雅黑" panose="020B0503020204020204" pitchFamily="34" charset="-122"/>
              </a:rPr>
              <a:t>Property</a:t>
            </a:r>
            <a:r>
              <a:rPr lang="zh-CN" altLang="en-US" sz="2000" dirty="0">
                <a:solidFill>
                  <a:srgbClr val="00417C"/>
                </a:solidFill>
                <a:latin typeface="微软雅黑" panose="020B0503020204020204" pitchFamily="34" charset="-122"/>
                <a:ea typeface="微软雅黑" panose="020B0503020204020204" pitchFamily="34" charset="-122"/>
              </a:rPr>
              <a:t>，前者的</a:t>
            </a:r>
            <a:r>
              <a:rPr lang="en-US" altLang="zh-CN" sz="2000" dirty="0">
                <a:solidFill>
                  <a:srgbClr val="00417C"/>
                </a:solidFill>
                <a:latin typeface="微软雅黑" panose="020B0503020204020204" pitchFamily="34" charset="-122"/>
                <a:ea typeface="微软雅黑" panose="020B0503020204020204" pitchFamily="34" charset="-122"/>
              </a:rPr>
              <a:t>Property</a:t>
            </a:r>
            <a:r>
              <a:rPr lang="zh-CN" altLang="en-US" sz="2000" dirty="0">
                <a:solidFill>
                  <a:srgbClr val="00417C"/>
                </a:solidFill>
                <a:latin typeface="微软雅黑" panose="020B0503020204020204" pitchFamily="34" charset="-122"/>
                <a:ea typeface="微软雅黑" panose="020B0503020204020204" pitchFamily="34" charset="-122"/>
              </a:rPr>
              <a:t>类表示桌子可以用来办公</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吃饭等</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后者的则用来表示床可以睡觉。</a:t>
            </a:r>
          </a:p>
        </p:txBody>
      </p:sp>
      <p:sp>
        <p:nvSpPr>
          <p:cNvPr id="54" name="AutoShape 3">
            <a:extLst>
              <a:ext uri="{FF2B5EF4-FFF2-40B4-BE49-F238E27FC236}">
                <a16:creationId xmlns:a16="http://schemas.microsoft.com/office/drawing/2014/main" id="{1D05A148-DC81-40AE-B2BC-319E0628DC7B}"/>
              </a:ext>
            </a:extLst>
          </p:cNvPr>
          <p:cNvSpPr txBox="1">
            <a:spLocks/>
          </p:cNvSpPr>
          <p:nvPr/>
        </p:nvSpPr>
        <p:spPr bwMode="auto">
          <a:xfrm>
            <a:off x="1394446" y="3321518"/>
            <a:ext cx="7534100" cy="3491168"/>
          </a:xfrm>
          <a:prstGeom prst="roundRect">
            <a:avLst>
              <a:gd name="adj" fmla="val 16667"/>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import article.table.*;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import article.bed.*;</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public class CallTest{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public static void main(String args[]){</a:t>
            </a:r>
          </a:p>
          <a:p>
            <a:pPr algn="l" eaLnBrk="1" hangingPunct="1">
              <a:lnSpc>
                <a:spcPts val="2000"/>
              </a:lnSpc>
              <a:spcBef>
                <a:spcPct val="0"/>
              </a:spcBef>
            </a:pPr>
            <a:r>
              <a:rPr lang="en-US" altLang="zh-CN" sz="1400" noProof="1">
                <a:solidFill>
                  <a:srgbClr val="080577"/>
                </a:solidFill>
                <a:latin typeface="Source Code Pro"/>
                <a:ea typeface="宋体" charset="-122"/>
              </a:rPr>
              <a:t>       //</a:t>
            </a:r>
            <a:r>
              <a:rPr lang="zh-CN" altLang="en-US" sz="1400" noProof="1">
                <a:solidFill>
                  <a:srgbClr val="080577"/>
                </a:solidFill>
                <a:latin typeface="Source Code Pro"/>
                <a:ea typeface="宋体" charset="-122"/>
              </a:rPr>
              <a:t>实例化一个桌子属性类</a:t>
            </a:r>
          </a:p>
          <a:p>
            <a:pPr algn="l" eaLnBrk="1" hangingPunct="1">
              <a:lnSpc>
                <a:spcPts val="2000"/>
              </a:lnSpc>
              <a:spcBef>
                <a:spcPct val="0"/>
              </a:spcBef>
            </a:pPr>
            <a:r>
              <a:rPr lang="en-US" altLang="zh-CN" sz="1400" noProof="1">
                <a:solidFill>
                  <a:srgbClr val="080577"/>
                </a:solidFill>
                <a:latin typeface="Source Code Pro"/>
                <a:ea typeface="宋体" charset="-122"/>
              </a:rPr>
              <a:t>       </a:t>
            </a:r>
            <a:r>
              <a:rPr lang="en-US" altLang="zh-CN" sz="1400" b="1" noProof="1">
                <a:solidFill>
                  <a:srgbClr val="FF0000"/>
                </a:solidFill>
                <a:latin typeface="Source Code Pro"/>
                <a:ea typeface="宋体" charset="-122"/>
              </a:rPr>
              <a:t>article.table.Property tb = new article.table.Property();    </a:t>
            </a:r>
          </a:p>
          <a:p>
            <a:pPr algn="l" eaLnBrk="1" hangingPunct="1">
              <a:lnSpc>
                <a:spcPts val="2000"/>
              </a:lnSpc>
              <a:spcBef>
                <a:spcPct val="0"/>
              </a:spcBef>
            </a:pPr>
            <a:r>
              <a:rPr lang="en-US" altLang="zh-CN" sz="1400" noProof="1">
                <a:solidFill>
                  <a:srgbClr val="080577"/>
                </a:solidFill>
                <a:latin typeface="Source Code Pro"/>
                <a:ea typeface="宋体" charset="-122"/>
              </a:rPr>
              <a:t>       //</a:t>
            </a:r>
            <a:r>
              <a:rPr lang="zh-CN" altLang="en-US" sz="1400" noProof="1">
                <a:solidFill>
                  <a:srgbClr val="080577"/>
                </a:solidFill>
                <a:latin typeface="Source Code Pro"/>
                <a:ea typeface="宋体" charset="-122"/>
              </a:rPr>
              <a:t>实例化一个床属性类</a:t>
            </a:r>
          </a:p>
          <a:p>
            <a:pPr algn="l" eaLnBrk="1" hangingPunct="1">
              <a:lnSpc>
                <a:spcPts val="2000"/>
              </a:lnSpc>
              <a:spcBef>
                <a:spcPct val="0"/>
              </a:spcBef>
            </a:pPr>
            <a:r>
              <a:rPr lang="zh-CN" altLang="en-US" sz="1400" noProof="1">
                <a:solidFill>
                  <a:srgbClr val="080577"/>
                </a:solidFill>
                <a:latin typeface="Source Code Pro"/>
                <a:ea typeface="宋体" charset="-122"/>
              </a:rPr>
              <a:t>       </a:t>
            </a:r>
            <a:r>
              <a:rPr lang="en-US" altLang="zh-CN" sz="1400" b="1" noProof="1">
                <a:solidFill>
                  <a:srgbClr val="FF0000"/>
                </a:solidFill>
                <a:latin typeface="Source Code Pro"/>
                <a:ea typeface="宋体" charset="-122"/>
              </a:rPr>
              <a:t>article.bed.Property bd = new article.bed.Property();</a:t>
            </a:r>
          </a:p>
          <a:p>
            <a:pPr algn="l" eaLnBrk="1" hangingPunct="1">
              <a:lnSpc>
                <a:spcPts val="2000"/>
              </a:lnSpc>
              <a:spcBef>
                <a:spcPct val="0"/>
              </a:spcBef>
              <a:buFont typeface="Wingdings" panose="05000000000000000000" pitchFamily="2" charset="2"/>
              <a:buNone/>
            </a:pPr>
            <a:r>
              <a:rPr lang="zh-CN" altLang="en-US" sz="1400" noProof="1">
                <a:solidFill>
                  <a:srgbClr val="080577"/>
                </a:solidFill>
                <a:latin typeface="Source Code Pro"/>
                <a:ea typeface="宋体" charset="-122"/>
              </a:rPr>
              <a:t>       </a:t>
            </a:r>
            <a:r>
              <a:rPr lang="en-US" altLang="zh-CN" sz="1400" noProof="1">
                <a:solidFill>
                  <a:srgbClr val="080577"/>
                </a:solidFill>
                <a:latin typeface="Source Code Pro"/>
                <a:ea typeface="宋体" charset="-122"/>
              </a:rPr>
              <a:t>System.out.println(tb.toString()); //</a:t>
            </a:r>
            <a:r>
              <a:rPr lang="zh-CN" altLang="en-US" sz="1400" noProof="1">
                <a:solidFill>
                  <a:srgbClr val="080577"/>
                </a:solidFill>
                <a:latin typeface="Source Code Pro"/>
                <a:ea typeface="宋体" charset="-122"/>
              </a:rPr>
              <a:t>打印桌子的属性</a:t>
            </a:r>
          </a:p>
          <a:p>
            <a:pPr algn="l" eaLnBrk="1" hangingPunct="1">
              <a:lnSpc>
                <a:spcPts val="2000"/>
              </a:lnSpc>
              <a:spcBef>
                <a:spcPct val="0"/>
              </a:spcBef>
              <a:buFont typeface="Wingdings" panose="05000000000000000000" pitchFamily="2" charset="2"/>
              <a:buNone/>
            </a:pPr>
            <a:r>
              <a:rPr lang="zh-CN" altLang="en-US" sz="1400" noProof="1">
                <a:solidFill>
                  <a:srgbClr val="080577"/>
                </a:solidFill>
                <a:latin typeface="Source Code Pro"/>
                <a:ea typeface="宋体" charset="-122"/>
              </a:rPr>
              <a:t>       </a:t>
            </a:r>
            <a:r>
              <a:rPr lang="en-US" altLang="zh-CN" sz="1400" noProof="1">
                <a:solidFill>
                  <a:srgbClr val="080577"/>
                </a:solidFill>
                <a:latin typeface="Source Code Pro"/>
                <a:ea typeface="宋体" charset="-122"/>
              </a:rPr>
              <a:t>System.out.println(bd.toString()); //</a:t>
            </a:r>
            <a:r>
              <a:rPr lang="zh-CN" altLang="en-US" sz="1400" noProof="1">
                <a:solidFill>
                  <a:srgbClr val="080577"/>
                </a:solidFill>
                <a:latin typeface="Source Code Pro"/>
                <a:ea typeface="宋体" charset="-122"/>
              </a:rPr>
              <a:t>打印床的属性</a:t>
            </a:r>
          </a:p>
          <a:p>
            <a:pPr algn="l" eaLnBrk="1" hangingPunct="1">
              <a:lnSpc>
                <a:spcPts val="2000"/>
              </a:lnSpc>
              <a:spcBef>
                <a:spcPct val="0"/>
              </a:spcBef>
              <a:buFont typeface="Wingdings" panose="05000000000000000000" pitchFamily="2" charset="2"/>
              <a:buNone/>
            </a:pPr>
            <a:r>
              <a:rPr lang="zh-CN" altLang="en-US" sz="1400" noProof="1">
                <a:solidFill>
                  <a:srgbClr val="080577"/>
                </a:solidFill>
                <a:latin typeface="Source Code Pro"/>
                <a:ea typeface="宋体" charset="-122"/>
              </a:rPr>
              <a:t>    </a:t>
            </a:r>
            <a:r>
              <a:rPr lang="en-US" altLang="zh-CN" sz="1400" noProof="1">
                <a:solidFill>
                  <a:srgbClr val="080577"/>
                </a:solidFill>
                <a:latin typeface="Source Code Pro"/>
                <a:ea typeface="宋体" charset="-122"/>
              </a:rPr>
              <a:t>}</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a:t>
            </a:r>
          </a:p>
        </p:txBody>
      </p:sp>
      <p:pic>
        <p:nvPicPr>
          <p:cNvPr id="2" name="Picture 29" descr="代码改错">
            <a:extLst>
              <a:ext uri="{FF2B5EF4-FFF2-40B4-BE49-F238E27FC236}">
                <a16:creationId xmlns:a16="http://schemas.microsoft.com/office/drawing/2014/main" id="{EF0CFD2C-04B1-43AF-A6AD-66EB49B88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685" y="3321488"/>
            <a:ext cx="771760" cy="71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602212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6.2</a:t>
            </a:r>
            <a:r>
              <a:rPr lang="zh-CN" altLang="en-US" sz="3600" b="1" dirty="0">
                <a:solidFill>
                  <a:srgbClr val="00417C"/>
                </a:solidFill>
                <a:latin typeface="微软雅黑" pitchFamily="34" charset="-122"/>
                <a:ea typeface="微软雅黑" pitchFamily="34" charset="-122"/>
              </a:rPr>
              <a:t> 包的使用与访问</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三、包的使用</a:t>
            </a:r>
          </a:p>
        </p:txBody>
      </p:sp>
      <p:sp>
        <p:nvSpPr>
          <p:cNvPr id="14" name="文本框 13">
            <a:extLst>
              <a:ext uri="{FF2B5EF4-FFF2-40B4-BE49-F238E27FC236}">
                <a16:creationId xmlns:a16="http://schemas.microsoft.com/office/drawing/2014/main" id="{5DAE62B5-6AE9-4EB7-9873-AE0F6AC0A427}"/>
              </a:ext>
            </a:extLst>
          </p:cNvPr>
          <p:cNvSpPr txBox="1"/>
          <p:nvPr/>
        </p:nvSpPr>
        <p:spPr>
          <a:xfrm>
            <a:off x="971600" y="1844824"/>
            <a:ext cx="7920880" cy="4746941"/>
          </a:xfrm>
          <a:prstGeom prst="rect">
            <a:avLst/>
          </a:prstGeom>
          <a:noFill/>
        </p:spPr>
        <p:txBody>
          <a:bodyPr wrap="square">
            <a:spAutoFit/>
          </a:bodyPr>
          <a:lstStyle/>
          <a:p>
            <a:pPr eaLnBrk="1" hangingPunct="1">
              <a:lnSpc>
                <a:spcPct val="150000"/>
              </a:lnSpc>
              <a:buFont typeface="Wingdings" panose="05000000000000000000" pitchFamily="2" charset="2"/>
              <a:buChar char="p"/>
            </a:pPr>
            <a:r>
              <a:rPr lang="en-US" altLang="zh-CN" sz="2400" dirty="0">
                <a:solidFill>
                  <a:srgbClr val="00417C"/>
                </a:solidFill>
                <a:latin typeface="微软雅黑" panose="020B0503020204020204" pitchFamily="34" charset="-122"/>
                <a:ea typeface="微软雅黑" panose="020B0503020204020204" pitchFamily="34" charset="-122"/>
              </a:rPr>
              <a:t> </a:t>
            </a:r>
            <a:r>
              <a:rPr lang="en-US" altLang="zh-CN" sz="2400" b="1" dirty="0">
                <a:solidFill>
                  <a:srgbClr val="C00000"/>
                </a:solidFill>
                <a:latin typeface="微软雅黑" panose="020B0503020204020204" pitchFamily="34" charset="-122"/>
                <a:ea typeface="微软雅黑" panose="020B0503020204020204" pitchFamily="34" charset="-122"/>
              </a:rPr>
              <a:t>import</a:t>
            </a:r>
            <a:r>
              <a:rPr lang="zh-CN" altLang="en-US" sz="2400" dirty="0">
                <a:solidFill>
                  <a:srgbClr val="00417C"/>
                </a:solidFill>
                <a:latin typeface="微软雅黑" panose="020B0503020204020204" pitchFamily="34" charset="-122"/>
                <a:ea typeface="微软雅黑" panose="020B0503020204020204" pitchFamily="34" charset="-122"/>
              </a:rPr>
              <a:t>关键字的注意事项：</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15875" eaLnBrk="1" hangingPunct="1">
              <a:lnSpc>
                <a:spcPct val="1500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 在包的声明和类的声明之间声明。</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eaLnBrk="1" hangingPunct="1">
              <a:lnSpc>
                <a:spcPct val="150000"/>
              </a:lnSpc>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如果需要导入多个类或接口，并列使用多个</a:t>
            </a:r>
            <a:r>
              <a:rPr lang="en-US" altLang="zh-CN" sz="2000" dirty="0">
                <a:solidFill>
                  <a:srgbClr val="00417C"/>
                </a:solidFill>
                <a:latin typeface="微软雅黑" panose="020B0503020204020204" pitchFamily="34" charset="-122"/>
                <a:ea typeface="微软雅黑" panose="020B0503020204020204" pitchFamily="34" charset="-122"/>
              </a:rPr>
              <a:t>import</a:t>
            </a:r>
            <a:r>
              <a:rPr lang="zh-CN" altLang="en-US" sz="2000" dirty="0">
                <a:solidFill>
                  <a:srgbClr val="00417C"/>
                </a:solidFill>
                <a:latin typeface="微软雅黑" panose="020B0503020204020204" pitchFamily="34" charset="-122"/>
                <a:ea typeface="微软雅黑" panose="020B0503020204020204" pitchFamily="34" charset="-122"/>
              </a:rPr>
              <a:t>语句。</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eaLnBrk="1" hangingPunct="1">
              <a:lnSpc>
                <a:spcPct val="150000"/>
              </a:lnSpc>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使用如</a:t>
            </a:r>
            <a:r>
              <a:rPr lang="en-US" altLang="zh-CN" sz="2000" dirty="0">
                <a:solidFill>
                  <a:srgbClr val="00417C"/>
                </a:solidFill>
                <a:latin typeface="微软雅黑" panose="020B0503020204020204" pitchFamily="34" charset="-122"/>
                <a:ea typeface="微软雅黑" panose="020B0503020204020204" pitchFamily="34" charset="-122"/>
              </a:rPr>
              <a:t>java.util.*</a:t>
            </a:r>
            <a:r>
              <a:rPr lang="zh-CN" altLang="en-US" sz="2000" dirty="0">
                <a:solidFill>
                  <a:srgbClr val="00417C"/>
                </a:solidFill>
                <a:latin typeface="微软雅黑" panose="020B0503020204020204" pitchFamily="34" charset="-122"/>
                <a:ea typeface="微软雅黑" panose="020B0503020204020204" pitchFamily="34" charset="-122"/>
              </a:rPr>
              <a:t>的方式，一次性导入</a:t>
            </a:r>
            <a:r>
              <a:rPr lang="en-US" altLang="zh-CN" sz="2000" dirty="0">
                <a:solidFill>
                  <a:srgbClr val="00417C"/>
                </a:solidFill>
                <a:latin typeface="微软雅黑" panose="020B0503020204020204" pitchFamily="34" charset="-122"/>
                <a:ea typeface="微软雅黑" panose="020B0503020204020204" pitchFamily="34" charset="-122"/>
              </a:rPr>
              <a:t>util</a:t>
            </a:r>
            <a:r>
              <a:rPr lang="zh-CN" altLang="en-US" sz="2000" dirty="0">
                <a:solidFill>
                  <a:srgbClr val="00417C"/>
                </a:solidFill>
                <a:latin typeface="微软雅黑" panose="020B0503020204020204" pitchFamily="34" charset="-122"/>
                <a:ea typeface="微软雅黑" panose="020B0503020204020204" pitchFamily="34" charset="-122"/>
              </a:rPr>
              <a:t>包下所有的类或接口。</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eaLnBrk="1" hangingPunct="1">
              <a:lnSpc>
                <a:spcPct val="150000"/>
              </a:lnSpc>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如果导入的类或接口是</a:t>
            </a:r>
            <a:r>
              <a:rPr lang="en-US" altLang="zh-CN" sz="2000" dirty="0" err="1">
                <a:solidFill>
                  <a:srgbClr val="00417C"/>
                </a:solidFill>
                <a:latin typeface="微软雅黑" panose="020B0503020204020204" pitchFamily="34" charset="-122"/>
                <a:ea typeface="微软雅黑" panose="020B0503020204020204" pitchFamily="34" charset="-122"/>
              </a:rPr>
              <a:t>java.lang</a:t>
            </a:r>
            <a:r>
              <a:rPr lang="zh-CN" altLang="en-US" sz="2000" dirty="0">
                <a:solidFill>
                  <a:srgbClr val="00417C"/>
                </a:solidFill>
                <a:latin typeface="微软雅黑" panose="020B0503020204020204" pitchFamily="34" charset="-122"/>
                <a:ea typeface="微软雅黑" panose="020B0503020204020204" pitchFamily="34" charset="-122"/>
              </a:rPr>
              <a:t>包下的，或者是当前包下的，则可以省略此</a:t>
            </a:r>
            <a:r>
              <a:rPr lang="en-US" altLang="zh-CN" sz="2000" dirty="0">
                <a:solidFill>
                  <a:srgbClr val="00417C"/>
                </a:solidFill>
                <a:latin typeface="微软雅黑" panose="020B0503020204020204" pitchFamily="34" charset="-122"/>
                <a:ea typeface="微软雅黑" panose="020B0503020204020204" pitchFamily="34" charset="-122"/>
              </a:rPr>
              <a:t>import</a:t>
            </a:r>
            <a:r>
              <a:rPr lang="zh-CN" altLang="en-US" sz="2000" dirty="0">
                <a:solidFill>
                  <a:srgbClr val="00417C"/>
                </a:solidFill>
                <a:latin typeface="微软雅黑" panose="020B0503020204020204" pitchFamily="34" charset="-122"/>
                <a:ea typeface="微软雅黑" panose="020B0503020204020204" pitchFamily="34" charset="-122"/>
              </a:rPr>
              <a:t>语句。</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eaLnBrk="1" hangingPunct="1">
              <a:lnSpc>
                <a:spcPct val="150000"/>
              </a:lnSpc>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如果在代码中使用不同包下的同名的类。那么就需要使用类的全类名的方式指明调用的是哪个类。</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15875" eaLnBrk="1" hangingPunct="1">
              <a:lnSpc>
                <a:spcPct val="150000"/>
              </a:lnSpc>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如果已经导入</a:t>
            </a:r>
            <a:r>
              <a:rPr lang="en-US" altLang="zh-CN" sz="2000" dirty="0" err="1">
                <a:solidFill>
                  <a:srgbClr val="00417C"/>
                </a:solidFill>
                <a:latin typeface="微软雅黑" panose="020B0503020204020204" pitchFamily="34" charset="-122"/>
                <a:ea typeface="微软雅黑" panose="020B0503020204020204" pitchFamily="34" charset="-122"/>
              </a:rPr>
              <a:t>java.a</a:t>
            </a:r>
            <a:r>
              <a:rPr lang="zh-CN" altLang="en-US" sz="2000" dirty="0">
                <a:solidFill>
                  <a:srgbClr val="00417C"/>
                </a:solidFill>
                <a:latin typeface="微软雅黑" panose="020B0503020204020204" pitchFamily="34" charset="-122"/>
                <a:ea typeface="微软雅黑" panose="020B0503020204020204" pitchFamily="34" charset="-122"/>
              </a:rPr>
              <a:t>包下的类。那么如果需要使用</a:t>
            </a:r>
            <a:r>
              <a:rPr lang="en-US" altLang="zh-CN" sz="2000" dirty="0">
                <a:solidFill>
                  <a:srgbClr val="00417C"/>
                </a:solidFill>
                <a:latin typeface="微软雅黑" panose="020B0503020204020204" pitchFamily="34" charset="-122"/>
                <a:ea typeface="微软雅黑" panose="020B0503020204020204" pitchFamily="34" charset="-122"/>
              </a:rPr>
              <a:t>a</a:t>
            </a:r>
            <a:r>
              <a:rPr lang="zh-CN" altLang="en-US" sz="2000" dirty="0">
                <a:solidFill>
                  <a:srgbClr val="00417C"/>
                </a:solidFill>
                <a:latin typeface="微软雅黑" panose="020B0503020204020204" pitchFamily="34" charset="-122"/>
                <a:ea typeface="微软雅黑" panose="020B0503020204020204" pitchFamily="34" charset="-122"/>
              </a:rPr>
              <a:t>包的子包下的类的话，仍然需要导入。</a:t>
            </a:r>
          </a:p>
        </p:txBody>
      </p:sp>
    </p:spTree>
    <p:extLst>
      <p:ext uri="{BB962C8B-B14F-4D97-AF65-F5344CB8AC3E}">
        <p14:creationId xmlns:p14="http://schemas.microsoft.com/office/powerpoint/2010/main" val="369588302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5629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6.3</a:t>
            </a:r>
            <a:r>
              <a:rPr lang="zh-CN" altLang="en-US" sz="3600" b="1" dirty="0">
                <a:solidFill>
                  <a:srgbClr val="00417C"/>
                </a:solidFill>
                <a:latin typeface="微软雅黑" pitchFamily="34" charset="-122"/>
                <a:ea typeface="微软雅黑" pitchFamily="34" charset="-122"/>
              </a:rPr>
              <a:t> 访问控制修饰符</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一、访问控制修饰符的可见性与使用对象</a:t>
            </a:r>
          </a:p>
        </p:txBody>
      </p:sp>
      <p:graphicFrame>
        <p:nvGraphicFramePr>
          <p:cNvPr id="3" name="表格 3">
            <a:extLst>
              <a:ext uri="{FF2B5EF4-FFF2-40B4-BE49-F238E27FC236}">
                <a16:creationId xmlns:a16="http://schemas.microsoft.com/office/drawing/2014/main" id="{8E11A361-48BF-48A8-B9FA-2D9D90BA30C4}"/>
              </a:ext>
            </a:extLst>
          </p:cNvPr>
          <p:cNvGraphicFramePr>
            <a:graphicFrameLocks noGrp="1"/>
          </p:cNvGraphicFramePr>
          <p:nvPr>
            <p:extLst>
              <p:ext uri="{D42A27DB-BD31-4B8C-83A1-F6EECF244321}">
                <p14:modId xmlns:p14="http://schemas.microsoft.com/office/powerpoint/2010/main" val="2548112247"/>
              </p:ext>
            </p:extLst>
          </p:nvPr>
        </p:nvGraphicFramePr>
        <p:xfrm>
          <a:off x="611560" y="1988840"/>
          <a:ext cx="8229600" cy="2146275"/>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3475966472"/>
                    </a:ext>
                  </a:extLst>
                </a:gridCol>
                <a:gridCol w="1440160">
                  <a:extLst>
                    <a:ext uri="{9D8B030D-6E8A-4147-A177-3AD203B41FA5}">
                      <a16:colId xmlns:a16="http://schemas.microsoft.com/office/drawing/2014/main" val="1515739280"/>
                    </a:ext>
                  </a:extLst>
                </a:gridCol>
                <a:gridCol w="1440160">
                  <a:extLst>
                    <a:ext uri="{9D8B030D-6E8A-4147-A177-3AD203B41FA5}">
                      <a16:colId xmlns:a16="http://schemas.microsoft.com/office/drawing/2014/main" val="2477278584"/>
                    </a:ext>
                  </a:extLst>
                </a:gridCol>
                <a:gridCol w="1543120">
                  <a:extLst>
                    <a:ext uri="{9D8B030D-6E8A-4147-A177-3AD203B41FA5}">
                      <a16:colId xmlns:a16="http://schemas.microsoft.com/office/drawing/2014/main" val="3901277815"/>
                    </a:ext>
                  </a:extLst>
                </a:gridCol>
                <a:gridCol w="1645920">
                  <a:extLst>
                    <a:ext uri="{9D8B030D-6E8A-4147-A177-3AD203B41FA5}">
                      <a16:colId xmlns:a16="http://schemas.microsoft.com/office/drawing/2014/main" val="1200560788"/>
                    </a:ext>
                  </a:extLst>
                </a:gridCol>
              </a:tblGrid>
              <a:tr h="429255">
                <a:tc>
                  <a:txBody>
                    <a:bodyPr/>
                    <a:lstStyle/>
                    <a:p>
                      <a:pPr algn="ct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访问范围</a:t>
                      </a: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private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default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protected</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public</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extLst>
                  <a:ext uri="{0D108BD9-81ED-4DB2-BD59-A6C34878D82A}">
                    <a16:rowId xmlns:a16="http://schemas.microsoft.com/office/drawing/2014/main" val="2164241445"/>
                  </a:ext>
                </a:extLst>
              </a:tr>
              <a:tr h="429255">
                <a:tc>
                  <a:txBody>
                    <a:bodyPr/>
                    <a:lstStyle/>
                    <a:p>
                      <a:pPr algn="ct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同一个类</a:t>
                      </a: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extLst>
                  <a:ext uri="{0D108BD9-81ED-4DB2-BD59-A6C34878D82A}">
                    <a16:rowId xmlns:a16="http://schemas.microsoft.com/office/drawing/2014/main" val="1217746287"/>
                  </a:ext>
                </a:extLst>
              </a:tr>
              <a:tr h="429255">
                <a:tc>
                  <a:txBody>
                    <a:bodyPr/>
                    <a:lstStyle/>
                    <a:p>
                      <a:pPr algn="ct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同一个包</a:t>
                      </a:r>
                    </a:p>
                  </a:txBody>
                  <a:tcPr anchor="ctr" anchorCtr="1"/>
                </a:tc>
                <a:tc>
                  <a:txBody>
                    <a:bodyPr/>
                    <a:lstStyle/>
                    <a:p>
                      <a:pPr algn="ct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extLst>
                  <a:ext uri="{0D108BD9-81ED-4DB2-BD59-A6C34878D82A}">
                    <a16:rowId xmlns:a16="http://schemas.microsoft.com/office/drawing/2014/main" val="1249365892"/>
                  </a:ext>
                </a:extLst>
              </a:tr>
              <a:tr h="429255">
                <a:tc>
                  <a:txBody>
                    <a:bodyPr/>
                    <a:lstStyle/>
                    <a:p>
                      <a:pPr algn="ct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不同包中的子类</a:t>
                      </a:r>
                    </a:p>
                  </a:txBody>
                  <a:tcPr anchor="ctr" anchorCtr="1"/>
                </a:tc>
                <a:tc>
                  <a:txBody>
                    <a:bodyPr/>
                    <a:lstStyle/>
                    <a:p>
                      <a:pPr algn="ct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extLst>
                  <a:ext uri="{0D108BD9-81ED-4DB2-BD59-A6C34878D82A}">
                    <a16:rowId xmlns:a16="http://schemas.microsoft.com/office/drawing/2014/main" val="3357733704"/>
                  </a:ext>
                </a:extLst>
              </a:tr>
              <a:tr h="429255">
                <a:tc>
                  <a:txBody>
                    <a:bodyPr/>
                    <a:lstStyle/>
                    <a:p>
                      <a:pPr algn="ct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不同包中的非子类</a:t>
                      </a:r>
                    </a:p>
                  </a:txBody>
                  <a:tcPr anchor="ctr" anchorCtr="1"/>
                </a:tc>
                <a:tc>
                  <a:txBody>
                    <a:bodyPr/>
                    <a:lstStyle/>
                    <a:p>
                      <a:pPr algn="ct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extLst>
                  <a:ext uri="{0D108BD9-81ED-4DB2-BD59-A6C34878D82A}">
                    <a16:rowId xmlns:a16="http://schemas.microsoft.com/office/drawing/2014/main" val="1252937092"/>
                  </a:ext>
                </a:extLst>
              </a:tr>
            </a:tbl>
          </a:graphicData>
        </a:graphic>
      </p:graphicFrame>
      <p:graphicFrame>
        <p:nvGraphicFramePr>
          <p:cNvPr id="5" name="表格 4">
            <a:extLst>
              <a:ext uri="{FF2B5EF4-FFF2-40B4-BE49-F238E27FC236}">
                <a16:creationId xmlns:a16="http://schemas.microsoft.com/office/drawing/2014/main" id="{0F9E4F25-191B-47EB-91CB-0AEB71E6E6B8}"/>
              </a:ext>
            </a:extLst>
          </p:cNvPr>
          <p:cNvGraphicFramePr>
            <a:graphicFrameLocks noGrp="1"/>
          </p:cNvGraphicFramePr>
          <p:nvPr>
            <p:extLst>
              <p:ext uri="{D42A27DB-BD31-4B8C-83A1-F6EECF244321}">
                <p14:modId xmlns:p14="http://schemas.microsoft.com/office/powerpoint/2010/main" val="598653051"/>
              </p:ext>
            </p:extLst>
          </p:nvPr>
        </p:nvGraphicFramePr>
        <p:xfrm>
          <a:off x="611560" y="4373864"/>
          <a:ext cx="8229600" cy="2146275"/>
        </p:xfrm>
        <a:graphic>
          <a:graphicData uri="http://schemas.openxmlformats.org/drawingml/2006/table">
            <a:tbl>
              <a:tblPr firstRow="1" bandRow="1">
                <a:tableStyleId>{00A15C55-8517-42AA-B614-E9B94910E393}</a:tableStyleId>
              </a:tblPr>
              <a:tblGrid>
                <a:gridCol w="2160240">
                  <a:extLst>
                    <a:ext uri="{9D8B030D-6E8A-4147-A177-3AD203B41FA5}">
                      <a16:colId xmlns:a16="http://schemas.microsoft.com/office/drawing/2014/main" val="3475966472"/>
                    </a:ext>
                  </a:extLst>
                </a:gridCol>
                <a:gridCol w="1440160">
                  <a:extLst>
                    <a:ext uri="{9D8B030D-6E8A-4147-A177-3AD203B41FA5}">
                      <a16:colId xmlns:a16="http://schemas.microsoft.com/office/drawing/2014/main" val="1515739280"/>
                    </a:ext>
                  </a:extLst>
                </a:gridCol>
                <a:gridCol w="1440160">
                  <a:extLst>
                    <a:ext uri="{9D8B030D-6E8A-4147-A177-3AD203B41FA5}">
                      <a16:colId xmlns:a16="http://schemas.microsoft.com/office/drawing/2014/main" val="2477278584"/>
                    </a:ext>
                  </a:extLst>
                </a:gridCol>
                <a:gridCol w="1543120">
                  <a:extLst>
                    <a:ext uri="{9D8B030D-6E8A-4147-A177-3AD203B41FA5}">
                      <a16:colId xmlns:a16="http://schemas.microsoft.com/office/drawing/2014/main" val="3901277815"/>
                    </a:ext>
                  </a:extLst>
                </a:gridCol>
                <a:gridCol w="1645920">
                  <a:extLst>
                    <a:ext uri="{9D8B030D-6E8A-4147-A177-3AD203B41FA5}">
                      <a16:colId xmlns:a16="http://schemas.microsoft.com/office/drawing/2014/main" val="1200560788"/>
                    </a:ext>
                  </a:extLst>
                </a:gridCol>
              </a:tblGrid>
              <a:tr h="429255">
                <a:tc>
                  <a:txBody>
                    <a:bodyPr/>
                    <a:lstStyle/>
                    <a:p>
                      <a:pPr algn="ct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使用对象</a:t>
                      </a: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private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default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protected</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public</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extLst>
                  <a:ext uri="{0D108BD9-81ED-4DB2-BD59-A6C34878D82A}">
                    <a16:rowId xmlns:a16="http://schemas.microsoft.com/office/drawing/2014/main" val="2164241445"/>
                  </a:ext>
                </a:extLst>
              </a:tr>
              <a:tr h="429255">
                <a:tc>
                  <a:txBody>
                    <a:bodyPr/>
                    <a:lstStyle/>
                    <a:p>
                      <a:pPr algn="ct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类</a:t>
                      </a:r>
                    </a:p>
                  </a:txBody>
                  <a:tcPr anchor="ctr" anchorCtr="1"/>
                </a:tc>
                <a:tc>
                  <a:txBody>
                    <a:bodyPr/>
                    <a:lstStyle/>
                    <a:p>
                      <a:pPr algn="ct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extLst>
                  <a:ext uri="{0D108BD9-81ED-4DB2-BD59-A6C34878D82A}">
                    <a16:rowId xmlns:a16="http://schemas.microsoft.com/office/drawing/2014/main" val="1217746287"/>
                  </a:ext>
                </a:extLst>
              </a:tr>
              <a:tr h="429255">
                <a:tc>
                  <a:txBody>
                    <a:bodyPr/>
                    <a:lstStyle/>
                    <a:p>
                      <a:pPr algn="ct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接口</a:t>
                      </a:r>
                    </a:p>
                  </a:txBody>
                  <a:tcPr anchor="ctr" anchorCtr="1"/>
                </a:tc>
                <a:tc>
                  <a:txBody>
                    <a:bodyPr/>
                    <a:lstStyle/>
                    <a:p>
                      <a:pPr algn="ct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extLst>
                  <a:ext uri="{0D108BD9-81ED-4DB2-BD59-A6C34878D82A}">
                    <a16:rowId xmlns:a16="http://schemas.microsoft.com/office/drawing/2014/main" val="1249365892"/>
                  </a:ext>
                </a:extLst>
              </a:tr>
              <a:tr h="429255">
                <a:tc>
                  <a:txBody>
                    <a:bodyPr/>
                    <a:lstStyle/>
                    <a:p>
                      <a:pPr algn="ct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变量</a:t>
                      </a: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extLst>
                  <a:ext uri="{0D108BD9-81ED-4DB2-BD59-A6C34878D82A}">
                    <a16:rowId xmlns:a16="http://schemas.microsoft.com/office/drawing/2014/main" val="3357733704"/>
                  </a:ext>
                </a:extLst>
              </a:tr>
              <a:tr h="429255">
                <a:tc>
                  <a:txBody>
                    <a:bodyPr/>
                    <a:lstStyle/>
                    <a:p>
                      <a:pPr algn="ct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方法</a:t>
                      </a: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tc>
                  <a:txBody>
                    <a:bodyPr/>
                    <a:lstStyle/>
                    <a:p>
                      <a:pPr algn="ct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Y</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txBody>
                  <a:tcPr anchor="ctr" anchorCtr="1"/>
                </a:tc>
                <a:extLst>
                  <a:ext uri="{0D108BD9-81ED-4DB2-BD59-A6C34878D82A}">
                    <a16:rowId xmlns:a16="http://schemas.microsoft.com/office/drawing/2014/main" val="1252937092"/>
                  </a:ext>
                </a:extLst>
              </a:tr>
            </a:tbl>
          </a:graphicData>
        </a:graphic>
      </p:graphicFrame>
    </p:spTree>
    <p:extLst>
      <p:ext uri="{BB962C8B-B14F-4D97-AF65-F5344CB8AC3E}">
        <p14:creationId xmlns:p14="http://schemas.microsoft.com/office/powerpoint/2010/main" val="74351672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一、什么是类中类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2048234"/>
            <a:ext cx="7848872" cy="1669175"/>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定义：</a:t>
            </a:r>
            <a:endParaRPr lang="en-US" altLang="zh-CN" sz="24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将一个类定义在另一个类里面或者一个方法里面，这样的类称为类中类或内部类。</a:t>
            </a:r>
          </a:p>
        </p:txBody>
      </p:sp>
      <p:sp>
        <p:nvSpPr>
          <p:cNvPr id="6" name="矩形 5">
            <a:extLst>
              <a:ext uri="{FF2B5EF4-FFF2-40B4-BE49-F238E27FC236}">
                <a16:creationId xmlns:a16="http://schemas.microsoft.com/office/drawing/2014/main" id="{49A39436-4094-48FA-8F3C-CA0DF642DD10}"/>
              </a:ext>
            </a:extLst>
          </p:cNvPr>
          <p:cNvSpPr/>
          <p:nvPr/>
        </p:nvSpPr>
        <p:spPr>
          <a:xfrm>
            <a:off x="899592" y="4050353"/>
            <a:ext cx="7848872" cy="2492990"/>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种类：</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15875">
              <a:lnSpc>
                <a:spcPts val="2400"/>
              </a:lnSpc>
              <a:spcBef>
                <a:spcPts val="600"/>
              </a:spcBef>
              <a:spcAft>
                <a:spcPts val="600"/>
              </a:spcAft>
              <a:buFont typeface="Wingdings" panose="05000000000000000000" pitchFamily="2" charset="2"/>
              <a:buChar char="l"/>
            </a:pP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 成员内部类</a:t>
            </a:r>
            <a:endParaRPr lang="en-US" altLang="zh-CN" sz="2000" b="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ts val="2400"/>
              </a:lnSpc>
              <a:spcBef>
                <a:spcPts val="600"/>
              </a:spcBef>
              <a:spcAft>
                <a:spcPts val="600"/>
              </a:spcAft>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局部内部类</a:t>
            </a:r>
            <a:endParaRPr lang="en-US" altLang="zh-CN" sz="2000" b="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ts val="2400"/>
              </a:lnSpc>
              <a:spcBef>
                <a:spcPts val="600"/>
              </a:spcBef>
              <a:spcAft>
                <a:spcPts val="600"/>
              </a:spcAft>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匿名内部类</a:t>
            </a:r>
            <a:endParaRPr lang="en-US" altLang="zh-CN" sz="2000" b="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15875">
              <a:lnSpc>
                <a:spcPts val="2400"/>
              </a:lnSpc>
              <a:spcBef>
                <a:spcPts val="600"/>
              </a:spcBef>
              <a:spcAft>
                <a:spcPts val="600"/>
              </a:spcAft>
              <a:buFont typeface="Wingdings" panose="05000000000000000000" pitchFamily="2" charset="2"/>
              <a:buChar char="l"/>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静态内部类</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423537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二、成员类中类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1916832"/>
            <a:ext cx="7848872" cy="581057"/>
          </a:xfrm>
          <a:prstGeom prst="rect">
            <a:avLst/>
          </a:prstGeom>
        </p:spPr>
        <p:txBody>
          <a:bodyPr wrap="square">
            <a:spAutoFit/>
          </a:bodyPr>
          <a:lstStyle/>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最普通的内部类，它的定义为位于另一个类的内部。</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3" name="AutoShape 3">
            <a:extLst>
              <a:ext uri="{FF2B5EF4-FFF2-40B4-BE49-F238E27FC236}">
                <a16:creationId xmlns:a16="http://schemas.microsoft.com/office/drawing/2014/main" id="{83466072-CE53-4B4F-824E-A301A3DD6AB8}"/>
              </a:ext>
            </a:extLst>
          </p:cNvPr>
          <p:cNvSpPr txBox="1">
            <a:spLocks/>
          </p:cNvSpPr>
          <p:nvPr/>
        </p:nvSpPr>
        <p:spPr bwMode="auto">
          <a:xfrm>
            <a:off x="1601143" y="2996952"/>
            <a:ext cx="6931298" cy="3774934"/>
          </a:xfrm>
          <a:prstGeom prst="roundRect">
            <a:avLst>
              <a:gd name="adj" fmla="val 16667"/>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class Circle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double radius = 0;</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public Circle(double radius)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this.radius = radius;</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class Draw {     //</a:t>
            </a:r>
            <a:r>
              <a:rPr lang="zh-CN" altLang="en-US" sz="1500" noProof="1">
                <a:solidFill>
                  <a:srgbClr val="080577"/>
                </a:solidFill>
                <a:latin typeface="Source Code Pro"/>
                <a:ea typeface="宋体" charset="-122"/>
              </a:rPr>
              <a:t>内部类</a:t>
            </a:r>
          </a:p>
          <a:p>
            <a:pPr algn="l" eaLnBrk="1" hangingPunct="1">
              <a:lnSpc>
                <a:spcPts val="2000"/>
              </a:lnSpc>
              <a:spcBef>
                <a:spcPct val="0"/>
              </a:spcBef>
              <a:buFont typeface="Wingdings" panose="05000000000000000000" pitchFamily="2" charset="2"/>
              <a:buNone/>
            </a:pPr>
            <a:r>
              <a:rPr lang="zh-CN" altLang="en-US" sz="1500" noProof="1">
                <a:solidFill>
                  <a:srgbClr val="080577"/>
                </a:solidFill>
                <a:latin typeface="Source Code Pro"/>
                <a:ea typeface="宋体" charset="-122"/>
              </a:rPr>
              <a:t>        </a:t>
            </a:r>
            <a:r>
              <a:rPr lang="en-US" altLang="zh-CN" sz="1500" noProof="1">
                <a:solidFill>
                  <a:srgbClr val="080577"/>
                </a:solidFill>
                <a:latin typeface="Source Code Pro"/>
                <a:ea typeface="宋体" charset="-122"/>
              </a:rPr>
              <a:t>public void drawShape()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System.out.println("drawshape");</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a:t>
            </a:r>
          </a:p>
        </p:txBody>
      </p:sp>
      <p:pic>
        <p:nvPicPr>
          <p:cNvPr id="4" name="Picture 14" descr="示例">
            <a:extLst>
              <a:ext uri="{FF2B5EF4-FFF2-40B4-BE49-F238E27FC236}">
                <a16:creationId xmlns:a16="http://schemas.microsoft.com/office/drawing/2014/main" id="{45D475F6-CCA9-4716-9BCF-0F5FDAC0A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539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F5D488A4-1590-4BA4-AE70-35FCE84E4443}"/>
              </a:ext>
            </a:extLst>
          </p:cNvPr>
          <p:cNvSpPr/>
          <p:nvPr/>
        </p:nvSpPr>
        <p:spPr>
          <a:xfrm>
            <a:off x="2267744" y="4975893"/>
            <a:ext cx="4680000"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04B9839-B69F-4A10-860B-1958C8595940}"/>
              </a:ext>
            </a:extLst>
          </p:cNvPr>
          <p:cNvSpPr/>
          <p:nvPr/>
        </p:nvSpPr>
        <p:spPr>
          <a:xfrm>
            <a:off x="1835696" y="3143526"/>
            <a:ext cx="1368000" cy="3574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AutoShape 21">
            <a:extLst>
              <a:ext uri="{FF2B5EF4-FFF2-40B4-BE49-F238E27FC236}">
                <a16:creationId xmlns:a16="http://schemas.microsoft.com/office/drawing/2014/main" id="{1851B68D-D32F-4120-9D1F-F122703F389E}"/>
              </a:ext>
            </a:extLst>
          </p:cNvPr>
          <p:cNvSpPr>
            <a:spLocks noChangeArrowheads="1"/>
          </p:cNvSpPr>
          <p:nvPr/>
        </p:nvSpPr>
        <p:spPr bwMode="auto">
          <a:xfrm>
            <a:off x="3779912" y="2871261"/>
            <a:ext cx="936000" cy="408623"/>
          </a:xfrm>
          <a:prstGeom prst="wedgeRoundRectCallout">
            <a:avLst>
              <a:gd name="adj1" fmla="val -105306"/>
              <a:gd name="adj2" fmla="val 44518"/>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外部类</a:t>
            </a:r>
            <a:endParaRPr lang="zh-CN" altLang="en-US" sz="1800" b="1" dirty="0">
              <a:latin typeface="华文仿宋" panose="02010600040101010101" pitchFamily="2" charset="-122"/>
              <a:ea typeface="华文仿宋" panose="02010600040101010101" pitchFamily="2" charset="-122"/>
            </a:endParaRPr>
          </a:p>
        </p:txBody>
      </p:sp>
      <p:sp>
        <p:nvSpPr>
          <p:cNvPr id="18" name="AutoShape 21">
            <a:extLst>
              <a:ext uri="{FF2B5EF4-FFF2-40B4-BE49-F238E27FC236}">
                <a16:creationId xmlns:a16="http://schemas.microsoft.com/office/drawing/2014/main" id="{F19D069D-C7DD-4868-BA99-25BA7B111101}"/>
              </a:ext>
            </a:extLst>
          </p:cNvPr>
          <p:cNvSpPr>
            <a:spLocks noChangeArrowheads="1"/>
          </p:cNvSpPr>
          <p:nvPr/>
        </p:nvSpPr>
        <p:spPr bwMode="auto">
          <a:xfrm>
            <a:off x="7379319" y="4770693"/>
            <a:ext cx="972000" cy="410400"/>
          </a:xfrm>
          <a:prstGeom prst="wedgeRoundRectCallout">
            <a:avLst>
              <a:gd name="adj1" fmla="val -105306"/>
              <a:gd name="adj2" fmla="val 44518"/>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内部类</a:t>
            </a:r>
            <a:endParaRPr lang="zh-CN" altLang="en-US" sz="18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88133398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二、成员类中类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1916832"/>
            <a:ext cx="7848872" cy="581057"/>
          </a:xfrm>
          <a:prstGeom prst="rect">
            <a:avLst/>
          </a:prstGeom>
        </p:spPr>
        <p:txBody>
          <a:bodyPr wrap="square">
            <a:spAutoFit/>
          </a:bodyPr>
          <a:lstStyle/>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最普通的内部类，它的定义为位于另一个类的内部。</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3" name="AutoShape 3">
            <a:extLst>
              <a:ext uri="{FF2B5EF4-FFF2-40B4-BE49-F238E27FC236}">
                <a16:creationId xmlns:a16="http://schemas.microsoft.com/office/drawing/2014/main" id="{83466072-CE53-4B4F-824E-A301A3DD6AB8}"/>
              </a:ext>
            </a:extLst>
          </p:cNvPr>
          <p:cNvSpPr txBox="1">
            <a:spLocks/>
          </p:cNvSpPr>
          <p:nvPr/>
        </p:nvSpPr>
        <p:spPr bwMode="auto">
          <a:xfrm>
            <a:off x="1601142" y="2931127"/>
            <a:ext cx="7147322" cy="3771884"/>
          </a:xfrm>
          <a:prstGeom prst="roundRect">
            <a:avLst>
              <a:gd name="adj" fmla="val 16667"/>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class Circle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private double radius = 0;</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public static int count =1;</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public Circle(double radius)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this.radius = radius;</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class Draw {     //</a:t>
            </a:r>
            <a:r>
              <a:rPr lang="zh-CN" altLang="en-US" sz="1400" noProof="1">
                <a:solidFill>
                  <a:srgbClr val="080577"/>
                </a:solidFill>
                <a:latin typeface="Source Code Pro"/>
                <a:ea typeface="宋体" charset="-122"/>
              </a:rPr>
              <a:t>内部类</a:t>
            </a:r>
          </a:p>
          <a:p>
            <a:pPr algn="l" eaLnBrk="1" hangingPunct="1">
              <a:lnSpc>
                <a:spcPts val="2000"/>
              </a:lnSpc>
              <a:spcBef>
                <a:spcPct val="0"/>
              </a:spcBef>
              <a:buFont typeface="Wingdings" panose="05000000000000000000" pitchFamily="2" charset="2"/>
              <a:buNone/>
            </a:pPr>
            <a:r>
              <a:rPr lang="zh-CN" altLang="en-US" sz="1400" noProof="1">
                <a:solidFill>
                  <a:srgbClr val="080577"/>
                </a:solidFill>
                <a:latin typeface="Source Code Pro"/>
                <a:ea typeface="宋体" charset="-122"/>
              </a:rPr>
              <a:t>        </a:t>
            </a:r>
            <a:r>
              <a:rPr lang="en-US" altLang="zh-CN" sz="1400" noProof="1">
                <a:solidFill>
                  <a:srgbClr val="080577"/>
                </a:solidFill>
                <a:latin typeface="Source Code Pro"/>
                <a:ea typeface="宋体" charset="-122"/>
              </a:rPr>
              <a:t>public void drawSahpe()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System.out.println(radius);  //</a:t>
            </a:r>
            <a:r>
              <a:rPr lang="zh-CN" altLang="en-US" sz="1400" noProof="1">
                <a:solidFill>
                  <a:srgbClr val="080577"/>
                </a:solidFill>
                <a:latin typeface="Source Code Pro"/>
                <a:ea typeface="宋体" charset="-122"/>
              </a:rPr>
              <a:t>外部类的</a:t>
            </a:r>
            <a:r>
              <a:rPr lang="en-US" altLang="zh-CN" sz="1400" noProof="1">
                <a:solidFill>
                  <a:srgbClr val="080577"/>
                </a:solidFill>
                <a:latin typeface="Source Code Pro"/>
                <a:ea typeface="宋体" charset="-122"/>
              </a:rPr>
              <a:t>private</a:t>
            </a:r>
            <a:r>
              <a:rPr lang="zh-CN" altLang="en-US" sz="1400" noProof="1">
                <a:solidFill>
                  <a:srgbClr val="080577"/>
                </a:solidFill>
                <a:latin typeface="Source Code Pro"/>
                <a:ea typeface="宋体" charset="-122"/>
              </a:rPr>
              <a:t>成员</a:t>
            </a:r>
          </a:p>
          <a:p>
            <a:pPr algn="l" eaLnBrk="1" hangingPunct="1">
              <a:lnSpc>
                <a:spcPts val="2000"/>
              </a:lnSpc>
              <a:spcBef>
                <a:spcPct val="0"/>
              </a:spcBef>
              <a:buFont typeface="Wingdings" panose="05000000000000000000" pitchFamily="2" charset="2"/>
              <a:buNone/>
            </a:pPr>
            <a:r>
              <a:rPr lang="zh-CN" altLang="en-US" sz="1400" noProof="1">
                <a:solidFill>
                  <a:srgbClr val="080577"/>
                </a:solidFill>
                <a:latin typeface="Source Code Pro"/>
                <a:ea typeface="宋体" charset="-122"/>
              </a:rPr>
              <a:t>            </a:t>
            </a:r>
            <a:r>
              <a:rPr lang="en-US" altLang="zh-CN" sz="1400" noProof="1">
                <a:solidFill>
                  <a:srgbClr val="080577"/>
                </a:solidFill>
                <a:latin typeface="Source Code Pro"/>
                <a:ea typeface="宋体" charset="-122"/>
              </a:rPr>
              <a:t>System.out.println(count);   //</a:t>
            </a:r>
            <a:r>
              <a:rPr lang="zh-CN" altLang="en-US" sz="1400" noProof="1">
                <a:solidFill>
                  <a:srgbClr val="080577"/>
                </a:solidFill>
                <a:latin typeface="Source Code Pro"/>
                <a:ea typeface="宋体" charset="-122"/>
              </a:rPr>
              <a:t>外部类的静态成员</a:t>
            </a:r>
          </a:p>
          <a:p>
            <a:pPr algn="l" eaLnBrk="1" hangingPunct="1">
              <a:lnSpc>
                <a:spcPts val="2000"/>
              </a:lnSpc>
              <a:spcBef>
                <a:spcPct val="0"/>
              </a:spcBef>
              <a:buFont typeface="Wingdings" panose="05000000000000000000" pitchFamily="2" charset="2"/>
              <a:buNone/>
            </a:pPr>
            <a:r>
              <a:rPr lang="zh-CN" altLang="en-US" sz="1400" noProof="1">
                <a:solidFill>
                  <a:srgbClr val="080577"/>
                </a:solidFill>
                <a:latin typeface="Source Code Pro"/>
                <a:ea typeface="宋体" charset="-122"/>
              </a:rPr>
              <a:t>        </a:t>
            </a:r>
            <a:r>
              <a:rPr lang="en-US" altLang="zh-CN" sz="1400" noProof="1">
                <a:solidFill>
                  <a:srgbClr val="080577"/>
                </a:solidFill>
                <a:latin typeface="Source Code Pro"/>
                <a:ea typeface="宋体" charset="-122"/>
              </a:rPr>
              <a:t>}</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a:t>
            </a:r>
          </a:p>
        </p:txBody>
      </p:sp>
      <p:pic>
        <p:nvPicPr>
          <p:cNvPr id="4" name="Picture 14" descr="示例">
            <a:extLst>
              <a:ext uri="{FF2B5EF4-FFF2-40B4-BE49-F238E27FC236}">
                <a16:creationId xmlns:a16="http://schemas.microsoft.com/office/drawing/2014/main" id="{45D475F6-CCA9-4716-9BCF-0F5FDAC0A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539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F5D488A4-1590-4BA4-AE70-35FCE84E4443}"/>
              </a:ext>
            </a:extLst>
          </p:cNvPr>
          <p:cNvSpPr/>
          <p:nvPr/>
        </p:nvSpPr>
        <p:spPr>
          <a:xfrm>
            <a:off x="5122356" y="5203492"/>
            <a:ext cx="720080"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utoShape 21">
            <a:extLst>
              <a:ext uri="{FF2B5EF4-FFF2-40B4-BE49-F238E27FC236}">
                <a16:creationId xmlns:a16="http://schemas.microsoft.com/office/drawing/2014/main" id="{F19D069D-C7DD-4868-BA99-25BA7B111101}"/>
              </a:ext>
            </a:extLst>
          </p:cNvPr>
          <p:cNvSpPr>
            <a:spLocks noChangeArrowheads="1"/>
          </p:cNvSpPr>
          <p:nvPr/>
        </p:nvSpPr>
        <p:spPr bwMode="auto">
          <a:xfrm>
            <a:off x="6012161" y="3173309"/>
            <a:ext cx="2736303" cy="1328023"/>
          </a:xfrm>
          <a:prstGeom prst="wedgeRoundRectCallout">
            <a:avLst>
              <a:gd name="adj1" fmla="val -57507"/>
              <a:gd name="adj2" fmla="val 10988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成员内部类可以无条件访问外部类的所有成员属性和成员方法（包括</a:t>
            </a:r>
            <a:r>
              <a:rPr lang="en-US" altLang="zh-CN" b="1" dirty="0">
                <a:latin typeface="华文仿宋" panose="02010600040101010101" pitchFamily="2" charset="-122"/>
                <a:ea typeface="华文仿宋" panose="02010600040101010101" pitchFamily="2" charset="-122"/>
              </a:rPr>
              <a:t>private</a:t>
            </a:r>
            <a:r>
              <a:rPr lang="zh-CN" altLang="en-US" b="1" dirty="0">
                <a:latin typeface="华文仿宋" panose="02010600040101010101" pitchFamily="2" charset="-122"/>
                <a:ea typeface="华文仿宋" panose="02010600040101010101" pitchFamily="2" charset="-122"/>
              </a:rPr>
              <a:t>成员和静态成员）</a:t>
            </a:r>
            <a:endParaRPr lang="zh-CN" altLang="en-US" sz="1800" b="1" dirty="0">
              <a:latin typeface="华文仿宋" panose="02010600040101010101" pitchFamily="2" charset="-122"/>
              <a:ea typeface="华文仿宋" panose="02010600040101010101" pitchFamily="2" charset="-122"/>
            </a:endParaRPr>
          </a:p>
        </p:txBody>
      </p:sp>
      <p:sp>
        <p:nvSpPr>
          <p:cNvPr id="6" name="矩形 5">
            <a:extLst>
              <a:ext uri="{FF2B5EF4-FFF2-40B4-BE49-F238E27FC236}">
                <a16:creationId xmlns:a16="http://schemas.microsoft.com/office/drawing/2014/main" id="{DF0D2495-46EF-452D-BEA3-534171840B1A}"/>
              </a:ext>
            </a:extLst>
          </p:cNvPr>
          <p:cNvSpPr/>
          <p:nvPr/>
        </p:nvSpPr>
        <p:spPr>
          <a:xfrm>
            <a:off x="5133931" y="5479981"/>
            <a:ext cx="612000"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028377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二、成员类中类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1916832"/>
            <a:ext cx="7848872" cy="581057"/>
          </a:xfrm>
          <a:prstGeom prst="rect">
            <a:avLst/>
          </a:prstGeom>
        </p:spPr>
        <p:txBody>
          <a:bodyPr wrap="square">
            <a:spAutoFit/>
          </a:bodyPr>
          <a:lstStyle/>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最普通的内部类，它的定义为位于另一个类的内部。</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3" name="AutoShape 3">
            <a:extLst>
              <a:ext uri="{FF2B5EF4-FFF2-40B4-BE49-F238E27FC236}">
                <a16:creationId xmlns:a16="http://schemas.microsoft.com/office/drawing/2014/main" id="{83466072-CE53-4B4F-824E-A301A3DD6AB8}"/>
              </a:ext>
            </a:extLst>
          </p:cNvPr>
          <p:cNvSpPr txBox="1">
            <a:spLocks/>
          </p:cNvSpPr>
          <p:nvPr/>
        </p:nvSpPr>
        <p:spPr bwMode="auto">
          <a:xfrm>
            <a:off x="1601142" y="2739532"/>
            <a:ext cx="7147322" cy="4068000"/>
          </a:xfrm>
          <a:prstGeom prst="roundRect">
            <a:avLst>
              <a:gd name="adj" fmla="val 11163"/>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class Circle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private double radius = 0;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public Circle(double radius)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this.radius = radius;</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getDrawInstance().drawSahpe();</a:t>
            </a:r>
            <a:endParaRPr lang="zh-CN" altLang="en-US" sz="1400" noProof="1">
              <a:solidFill>
                <a:srgbClr val="080577"/>
              </a:solidFill>
              <a:latin typeface="Source Code Pro"/>
              <a:ea typeface="宋体" charset="-122"/>
            </a:endParaRPr>
          </a:p>
          <a:p>
            <a:pPr algn="l" eaLnBrk="1" hangingPunct="1">
              <a:lnSpc>
                <a:spcPts val="2000"/>
              </a:lnSpc>
              <a:spcBef>
                <a:spcPct val="0"/>
              </a:spcBef>
              <a:buFont typeface="Wingdings" panose="05000000000000000000" pitchFamily="2" charset="2"/>
              <a:buNone/>
            </a:pPr>
            <a:r>
              <a:rPr lang="zh-CN" altLang="en-US" sz="1400" noProof="1">
                <a:solidFill>
                  <a:srgbClr val="080577"/>
                </a:solidFill>
                <a:latin typeface="Source Code Pro"/>
                <a:ea typeface="宋体" charset="-122"/>
              </a:rPr>
              <a:t>    </a:t>
            </a:r>
            <a:r>
              <a:rPr lang="en-US" altLang="zh-CN" sz="14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private Draw getDrawInstance()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return new Draw();</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class Draw {     //</a:t>
            </a:r>
            <a:r>
              <a:rPr lang="zh-CN" altLang="en-US" sz="1400" noProof="1">
                <a:solidFill>
                  <a:srgbClr val="080577"/>
                </a:solidFill>
                <a:latin typeface="Source Code Pro"/>
                <a:ea typeface="宋体" charset="-122"/>
              </a:rPr>
              <a:t>内部类</a:t>
            </a:r>
          </a:p>
          <a:p>
            <a:pPr algn="l" eaLnBrk="1" hangingPunct="1">
              <a:lnSpc>
                <a:spcPts val="2000"/>
              </a:lnSpc>
              <a:spcBef>
                <a:spcPct val="0"/>
              </a:spcBef>
              <a:buFont typeface="Wingdings" panose="05000000000000000000" pitchFamily="2" charset="2"/>
              <a:buNone/>
            </a:pPr>
            <a:r>
              <a:rPr lang="zh-CN" altLang="en-US" sz="1400" noProof="1">
                <a:solidFill>
                  <a:srgbClr val="080577"/>
                </a:solidFill>
                <a:latin typeface="Source Code Pro"/>
                <a:ea typeface="宋体" charset="-122"/>
              </a:rPr>
              <a:t>        </a:t>
            </a:r>
            <a:r>
              <a:rPr lang="en-US" altLang="zh-CN" sz="1400" noProof="1">
                <a:solidFill>
                  <a:srgbClr val="080577"/>
                </a:solidFill>
                <a:latin typeface="Source Code Pro"/>
                <a:ea typeface="宋体" charset="-122"/>
              </a:rPr>
              <a:t>public void drawSahpe()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System.out.println(radius);  //</a:t>
            </a:r>
            <a:r>
              <a:rPr lang="zh-CN" altLang="en-US" sz="1400" noProof="1">
                <a:solidFill>
                  <a:srgbClr val="080577"/>
                </a:solidFill>
                <a:latin typeface="Source Code Pro"/>
                <a:ea typeface="宋体" charset="-122"/>
              </a:rPr>
              <a:t>外部类的</a:t>
            </a:r>
            <a:r>
              <a:rPr lang="en-US" altLang="zh-CN" sz="1400" noProof="1">
                <a:solidFill>
                  <a:srgbClr val="080577"/>
                </a:solidFill>
                <a:latin typeface="Source Code Pro"/>
                <a:ea typeface="宋体" charset="-122"/>
              </a:rPr>
              <a:t>private</a:t>
            </a:r>
            <a:r>
              <a:rPr lang="zh-CN" altLang="en-US" sz="1400" noProof="1">
                <a:solidFill>
                  <a:srgbClr val="080577"/>
                </a:solidFill>
                <a:latin typeface="Source Code Pro"/>
                <a:ea typeface="宋体" charset="-122"/>
              </a:rPr>
              <a:t>成员</a:t>
            </a:r>
          </a:p>
          <a:p>
            <a:pPr algn="l" eaLnBrk="1" hangingPunct="1">
              <a:lnSpc>
                <a:spcPts val="2000"/>
              </a:lnSpc>
              <a:spcBef>
                <a:spcPct val="0"/>
              </a:spcBef>
              <a:buFont typeface="Wingdings" panose="05000000000000000000" pitchFamily="2" charset="2"/>
              <a:buNone/>
            </a:pPr>
            <a:r>
              <a:rPr lang="zh-CN" altLang="en-US" sz="1400" noProof="1">
                <a:solidFill>
                  <a:srgbClr val="080577"/>
                </a:solidFill>
                <a:latin typeface="Source Code Pro"/>
                <a:ea typeface="宋体" charset="-122"/>
              </a:rPr>
              <a:t>        </a:t>
            </a:r>
            <a:r>
              <a:rPr lang="en-US" altLang="zh-CN" sz="1400" noProof="1">
                <a:solidFill>
                  <a:srgbClr val="080577"/>
                </a:solidFill>
                <a:latin typeface="Source Code Pro"/>
                <a:ea typeface="宋体" charset="-122"/>
              </a:rPr>
              <a:t>}</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a:t>
            </a:r>
          </a:p>
        </p:txBody>
      </p:sp>
      <p:pic>
        <p:nvPicPr>
          <p:cNvPr id="4" name="Picture 14" descr="示例">
            <a:extLst>
              <a:ext uri="{FF2B5EF4-FFF2-40B4-BE49-F238E27FC236}">
                <a16:creationId xmlns:a16="http://schemas.microsoft.com/office/drawing/2014/main" id="{45D475F6-CCA9-4716-9BCF-0F5FDAC0A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539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F5D488A4-1590-4BA4-AE70-35FCE84E4443}"/>
              </a:ext>
            </a:extLst>
          </p:cNvPr>
          <p:cNvSpPr/>
          <p:nvPr/>
        </p:nvSpPr>
        <p:spPr>
          <a:xfrm>
            <a:off x="2627784" y="3933056"/>
            <a:ext cx="3276000"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utoShape 21">
            <a:extLst>
              <a:ext uri="{FF2B5EF4-FFF2-40B4-BE49-F238E27FC236}">
                <a16:creationId xmlns:a16="http://schemas.microsoft.com/office/drawing/2014/main" id="{F19D069D-C7DD-4868-BA99-25BA7B111101}"/>
              </a:ext>
            </a:extLst>
          </p:cNvPr>
          <p:cNvSpPr>
            <a:spLocks noChangeArrowheads="1"/>
          </p:cNvSpPr>
          <p:nvPr/>
        </p:nvSpPr>
        <p:spPr bwMode="auto">
          <a:xfrm>
            <a:off x="6174706" y="3429000"/>
            <a:ext cx="2736303" cy="1634490"/>
          </a:xfrm>
          <a:prstGeom prst="wedgeRoundRectCallout">
            <a:avLst>
              <a:gd name="adj1" fmla="val -64275"/>
              <a:gd name="adj2" fmla="val 831"/>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外部类中如果要访问成员内部类的成员，必须先创建一个成员内部类的对象，再通过指向这个对象的引用来访问</a:t>
            </a:r>
          </a:p>
        </p:txBody>
      </p:sp>
    </p:spTree>
    <p:extLst>
      <p:ext uri="{BB962C8B-B14F-4D97-AF65-F5344CB8AC3E}">
        <p14:creationId xmlns:p14="http://schemas.microsoft.com/office/powerpoint/2010/main" val="28531854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二、成员类中类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1916832"/>
            <a:ext cx="7848872" cy="581057"/>
          </a:xfrm>
          <a:prstGeom prst="rect">
            <a:avLst/>
          </a:prstGeom>
        </p:spPr>
        <p:txBody>
          <a:bodyPr wrap="square">
            <a:spAutoFit/>
          </a:bodyPr>
          <a:lstStyle/>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最普通的内部类，它的定义为位于另一个类的内部。</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3" name="AutoShape 3">
            <a:extLst>
              <a:ext uri="{FF2B5EF4-FFF2-40B4-BE49-F238E27FC236}">
                <a16:creationId xmlns:a16="http://schemas.microsoft.com/office/drawing/2014/main" id="{83466072-CE53-4B4F-824E-A301A3DD6AB8}"/>
              </a:ext>
            </a:extLst>
          </p:cNvPr>
          <p:cNvSpPr txBox="1">
            <a:spLocks/>
          </p:cNvSpPr>
          <p:nvPr/>
        </p:nvSpPr>
        <p:spPr bwMode="auto">
          <a:xfrm>
            <a:off x="1601142" y="2924944"/>
            <a:ext cx="5851178" cy="3369100"/>
          </a:xfrm>
          <a:prstGeom prst="roundRect">
            <a:avLst>
              <a:gd name="adj" fmla="val 11163"/>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class Outter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private Inner inner = null;</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public Outter() { ... ... }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public Inner getInnerInstance()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if(inner == null)</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inner = new Inner();</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return inner;</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class Inner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public Inner() { ... ... }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a:t>
            </a:r>
          </a:p>
        </p:txBody>
      </p:sp>
      <p:pic>
        <p:nvPicPr>
          <p:cNvPr id="4" name="Picture 14" descr="示例">
            <a:extLst>
              <a:ext uri="{FF2B5EF4-FFF2-40B4-BE49-F238E27FC236}">
                <a16:creationId xmlns:a16="http://schemas.microsoft.com/office/drawing/2014/main" id="{45D475F6-CCA9-4716-9BCF-0F5FDAC0A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539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3">
            <a:extLst>
              <a:ext uri="{FF2B5EF4-FFF2-40B4-BE49-F238E27FC236}">
                <a16:creationId xmlns:a16="http://schemas.microsoft.com/office/drawing/2014/main" id="{C9129208-027F-4ADB-B33C-A1D8F206BB25}"/>
              </a:ext>
            </a:extLst>
          </p:cNvPr>
          <p:cNvSpPr txBox="1">
            <a:spLocks/>
          </p:cNvSpPr>
          <p:nvPr/>
        </p:nvSpPr>
        <p:spPr bwMode="auto">
          <a:xfrm>
            <a:off x="2627784" y="3643859"/>
            <a:ext cx="6328328" cy="2818469"/>
          </a:xfrm>
          <a:prstGeom prst="roundRect">
            <a:avLst>
              <a:gd name="adj" fmla="val 11163"/>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public class Test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public static void main(String[] args)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a:t>
            </a:r>
            <a:r>
              <a:rPr lang="zh-CN" altLang="en-US" sz="1400" noProof="1">
                <a:solidFill>
                  <a:srgbClr val="080577"/>
                </a:solidFill>
                <a:latin typeface="Source Code Pro"/>
                <a:ea typeface="宋体" charset="-122"/>
              </a:rPr>
              <a:t>第一种方式：</a:t>
            </a:r>
          </a:p>
          <a:p>
            <a:pPr algn="l" eaLnBrk="1" hangingPunct="1">
              <a:lnSpc>
                <a:spcPts val="2000"/>
              </a:lnSpc>
              <a:spcBef>
                <a:spcPct val="0"/>
              </a:spcBef>
              <a:buFont typeface="Wingdings" panose="05000000000000000000" pitchFamily="2" charset="2"/>
              <a:buNone/>
            </a:pPr>
            <a:r>
              <a:rPr lang="zh-CN" altLang="en-US" sz="1400" noProof="1">
                <a:solidFill>
                  <a:srgbClr val="080577"/>
                </a:solidFill>
                <a:latin typeface="Source Code Pro"/>
                <a:ea typeface="宋体" charset="-122"/>
              </a:rPr>
              <a:t>        </a:t>
            </a:r>
            <a:r>
              <a:rPr lang="en-US" altLang="zh-CN" sz="1400" noProof="1">
                <a:solidFill>
                  <a:srgbClr val="080577"/>
                </a:solidFill>
                <a:latin typeface="Source Code Pro"/>
                <a:ea typeface="宋体" charset="-122"/>
              </a:rPr>
              <a:t>Outter outter = new Outter();</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Outter.Inner inner = outter.new Inner(); </a:t>
            </a:r>
            <a:endParaRPr lang="zh-CN" altLang="en-US" sz="1400" noProof="1">
              <a:solidFill>
                <a:srgbClr val="080577"/>
              </a:solidFill>
              <a:latin typeface="Source Code Pro"/>
              <a:ea typeface="宋体" charset="-122"/>
            </a:endParaRPr>
          </a:p>
          <a:p>
            <a:pPr algn="l" eaLnBrk="1" hangingPunct="1">
              <a:lnSpc>
                <a:spcPts val="2000"/>
              </a:lnSpc>
              <a:spcBef>
                <a:spcPct val="0"/>
              </a:spcBef>
              <a:buFont typeface="Wingdings" panose="05000000000000000000" pitchFamily="2" charset="2"/>
              <a:buNone/>
            </a:pPr>
            <a:r>
              <a:rPr lang="zh-CN" altLang="en-US" sz="14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zh-CN" altLang="en-US" sz="1400" noProof="1">
                <a:solidFill>
                  <a:srgbClr val="080577"/>
                </a:solidFill>
                <a:latin typeface="Source Code Pro"/>
                <a:ea typeface="宋体" charset="-122"/>
              </a:rPr>
              <a:t>        </a:t>
            </a:r>
            <a:r>
              <a:rPr lang="en-US" altLang="zh-CN" sz="1400" noProof="1">
                <a:solidFill>
                  <a:srgbClr val="080577"/>
                </a:solidFill>
                <a:latin typeface="Source Code Pro"/>
                <a:ea typeface="宋体" charset="-122"/>
              </a:rPr>
              <a:t>//</a:t>
            </a:r>
            <a:r>
              <a:rPr lang="zh-CN" altLang="en-US" sz="1400" noProof="1">
                <a:solidFill>
                  <a:srgbClr val="080577"/>
                </a:solidFill>
                <a:latin typeface="Source Code Pro"/>
                <a:ea typeface="宋体" charset="-122"/>
              </a:rPr>
              <a:t>第二种方式：</a:t>
            </a:r>
          </a:p>
          <a:p>
            <a:pPr algn="l" eaLnBrk="1" hangingPunct="1">
              <a:lnSpc>
                <a:spcPts val="2000"/>
              </a:lnSpc>
              <a:spcBef>
                <a:spcPct val="0"/>
              </a:spcBef>
              <a:buFont typeface="Wingdings" panose="05000000000000000000" pitchFamily="2" charset="2"/>
              <a:buNone/>
            </a:pPr>
            <a:r>
              <a:rPr lang="zh-CN" altLang="en-US" sz="1400" noProof="1">
                <a:solidFill>
                  <a:srgbClr val="080577"/>
                </a:solidFill>
                <a:latin typeface="Source Code Pro"/>
                <a:ea typeface="宋体" charset="-122"/>
              </a:rPr>
              <a:t>        </a:t>
            </a:r>
            <a:r>
              <a:rPr lang="en-US" altLang="zh-CN" sz="1400" noProof="1">
                <a:solidFill>
                  <a:srgbClr val="080577"/>
                </a:solidFill>
                <a:latin typeface="Source Code Pro"/>
                <a:ea typeface="宋体" charset="-122"/>
              </a:rPr>
              <a:t>Outter.Inner inner1 = outter.getInnerInstance();</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400" noProof="1">
                <a:solidFill>
                  <a:srgbClr val="080577"/>
                </a:solidFill>
                <a:latin typeface="Source Code Pro"/>
                <a:ea typeface="宋体" charset="-122"/>
              </a:rPr>
              <a:t>}</a:t>
            </a:r>
          </a:p>
        </p:txBody>
      </p:sp>
      <p:sp>
        <p:nvSpPr>
          <p:cNvPr id="5" name="矩形 4">
            <a:extLst>
              <a:ext uri="{FF2B5EF4-FFF2-40B4-BE49-F238E27FC236}">
                <a16:creationId xmlns:a16="http://schemas.microsoft.com/office/drawing/2014/main" id="{F5D488A4-1590-4BA4-AE70-35FCE84E4443}"/>
              </a:ext>
            </a:extLst>
          </p:cNvPr>
          <p:cNvSpPr/>
          <p:nvPr/>
        </p:nvSpPr>
        <p:spPr>
          <a:xfrm>
            <a:off x="3563888" y="4537680"/>
            <a:ext cx="4464496" cy="5475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1FA3D2A-A7DE-4F5B-AD28-2F345D309895}"/>
              </a:ext>
            </a:extLst>
          </p:cNvPr>
          <p:cNvSpPr/>
          <p:nvPr/>
        </p:nvSpPr>
        <p:spPr>
          <a:xfrm>
            <a:off x="3563888" y="5550776"/>
            <a:ext cx="5184576" cy="3264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utoShape 21">
            <a:extLst>
              <a:ext uri="{FF2B5EF4-FFF2-40B4-BE49-F238E27FC236}">
                <a16:creationId xmlns:a16="http://schemas.microsoft.com/office/drawing/2014/main" id="{F19D069D-C7DD-4868-BA99-25BA7B111101}"/>
              </a:ext>
            </a:extLst>
          </p:cNvPr>
          <p:cNvSpPr>
            <a:spLocks noChangeArrowheads="1"/>
          </p:cNvSpPr>
          <p:nvPr/>
        </p:nvSpPr>
        <p:spPr bwMode="auto">
          <a:xfrm>
            <a:off x="401441" y="4717444"/>
            <a:ext cx="2736303" cy="1940957"/>
          </a:xfrm>
          <a:prstGeom prst="wedgeRoundRectCallout">
            <a:avLst>
              <a:gd name="adj1" fmla="val 68125"/>
              <a:gd name="adj2" fmla="val -38527"/>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成员内部类是依附外部类而存在的，所以，如果要创建成员内部类的对象，前提是必须存在一个外部类的对象并通过该外部类对象来创建</a:t>
            </a:r>
          </a:p>
        </p:txBody>
      </p:sp>
    </p:spTree>
    <p:extLst>
      <p:ext uri="{BB962C8B-B14F-4D97-AF65-F5344CB8AC3E}">
        <p14:creationId xmlns:p14="http://schemas.microsoft.com/office/powerpoint/2010/main" val="109218024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二、成员类中类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1916832"/>
            <a:ext cx="7848872" cy="581057"/>
          </a:xfrm>
          <a:prstGeom prst="rect">
            <a:avLst/>
          </a:prstGeom>
        </p:spPr>
        <p:txBody>
          <a:bodyPr wrap="square">
            <a:spAutoFit/>
          </a:bodyPr>
          <a:lstStyle/>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最普通的内部类，它的定义为位于另一个类的内部。</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A7E1FF6-E56D-4E29-A6DA-ADBB78654E2F}"/>
              </a:ext>
            </a:extLst>
          </p:cNvPr>
          <p:cNvSpPr/>
          <p:nvPr/>
        </p:nvSpPr>
        <p:spPr>
          <a:xfrm>
            <a:off x="899592" y="2780928"/>
            <a:ext cx="7848872" cy="2654060"/>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内部类可以拥有</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private</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protected</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a:t>
            </a:r>
            <a:r>
              <a:rPr lang="en-US" altLang="zh-CN" sz="2000" b="0" i="0" u="none" strike="noStrike" dirty="0">
                <a:solidFill>
                  <a:srgbClr val="00417C"/>
                </a:solidFill>
                <a:effectLst/>
                <a:latin typeface="微软雅黑" panose="020B0503020204020204" pitchFamily="34" charset="-122"/>
                <a:ea typeface="微软雅黑" panose="020B0503020204020204" pitchFamily="34" charset="-122"/>
              </a:rPr>
              <a:t>public</a:t>
            </a: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及包访问权限。</a:t>
            </a:r>
            <a:endParaRPr lang="en-US" altLang="zh-CN" sz="2000" b="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p"/>
            </a:pPr>
            <a:r>
              <a:rPr lang="zh-CN" altLang="en-US" sz="2000" dirty="0">
                <a:solidFill>
                  <a:srgbClr val="00417C"/>
                </a:solidFill>
                <a:latin typeface="微软雅黑" panose="020B0503020204020204" pitchFamily="34" charset="-122"/>
                <a:ea typeface="微软雅黑" panose="020B0503020204020204" pitchFamily="34" charset="-122"/>
              </a:rPr>
              <a:t>外部类只能被</a:t>
            </a:r>
            <a:r>
              <a:rPr lang="en-US" altLang="zh-CN" sz="2000" dirty="0">
                <a:solidFill>
                  <a:srgbClr val="00417C"/>
                </a:solidFill>
                <a:latin typeface="微软雅黑" panose="020B0503020204020204" pitchFamily="34" charset="-122"/>
                <a:ea typeface="微软雅黑" panose="020B0503020204020204" pitchFamily="34" charset="-122"/>
              </a:rPr>
              <a:t>public</a:t>
            </a:r>
            <a:r>
              <a:rPr lang="zh-CN" altLang="en-US" sz="2000" dirty="0">
                <a:solidFill>
                  <a:srgbClr val="00417C"/>
                </a:solidFill>
                <a:latin typeface="微软雅黑" panose="020B0503020204020204" pitchFamily="34" charset="-122"/>
                <a:ea typeface="微软雅黑" panose="020B0503020204020204" pitchFamily="34" charset="-122"/>
              </a:rPr>
              <a:t>和包访问两种权限修饰。</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p"/>
            </a:pPr>
            <a:r>
              <a:rPr lang="zh-CN" altLang="en-US" sz="2000" dirty="0">
                <a:solidFill>
                  <a:srgbClr val="00417C"/>
                </a:solidFill>
                <a:latin typeface="微软雅黑" panose="020B0503020204020204" pitchFamily="34" charset="-122"/>
                <a:ea typeface="微软雅黑" panose="020B0503020204020204" pitchFamily="34" charset="-122"/>
              </a:rPr>
              <a:t>当内部类和外部类拥有同名的成员变量或者方法时，会发生隐藏现象，即默认情况下访问的是成员内部类的成员。若要访问外部类的同名成员，需以下面形式进行访问：</a:t>
            </a:r>
          </a:p>
        </p:txBody>
      </p:sp>
      <p:sp>
        <p:nvSpPr>
          <p:cNvPr id="9" name="AutoShape 6">
            <a:extLst>
              <a:ext uri="{FF2B5EF4-FFF2-40B4-BE49-F238E27FC236}">
                <a16:creationId xmlns:a16="http://schemas.microsoft.com/office/drawing/2014/main" id="{B6EE6A87-79F1-4537-BE73-4CC267F1386F}"/>
              </a:ext>
            </a:extLst>
          </p:cNvPr>
          <p:cNvSpPr>
            <a:spLocks noChangeArrowheads="1"/>
          </p:cNvSpPr>
          <p:nvPr/>
        </p:nvSpPr>
        <p:spPr bwMode="auto">
          <a:xfrm>
            <a:off x="1244892" y="5589397"/>
            <a:ext cx="6362866" cy="900000"/>
          </a:xfrm>
          <a:prstGeom prst="roundRect">
            <a:avLst>
              <a:gd name="adj" fmla="val 8213"/>
            </a:avLst>
          </a:prstGeom>
          <a:gradFill rotWithShape="1">
            <a:gsLst>
              <a:gs pos="0">
                <a:srgbClr val="CCFFFF"/>
              </a:gs>
              <a:gs pos="100000">
                <a:srgbClr val="FFFFFF"/>
              </a:gs>
            </a:gsLst>
            <a:lin ang="5400000" scaled="1"/>
          </a:gradFill>
          <a:ln w="9525">
            <a:solidFill>
              <a:srgbClr val="008080"/>
            </a:solidFill>
            <a:round/>
            <a:headEnd/>
            <a:tailEnd/>
          </a:ln>
        </p:spPr>
        <p:txBody>
          <a:bodyPr lIns="216000" tIns="144000" rIns="0" bIns="216000" anchor="ctr"/>
          <a:lstStyle/>
          <a:p>
            <a:pPr>
              <a:lnSpc>
                <a:spcPct val="150000"/>
              </a:lnSpc>
            </a:pPr>
            <a:r>
              <a:rPr lang="zh-CN" altLang="en-US" dirty="0">
                <a:solidFill>
                  <a:srgbClr val="080577"/>
                </a:solidFill>
                <a:latin typeface="Source Code Pro"/>
              </a:rPr>
              <a:t>外部类</a:t>
            </a:r>
            <a:r>
              <a:rPr lang="en-US" altLang="zh-CN" dirty="0">
                <a:solidFill>
                  <a:srgbClr val="080577"/>
                </a:solidFill>
                <a:latin typeface="Source Code Pro"/>
              </a:rPr>
              <a:t>.this.</a:t>
            </a:r>
            <a:r>
              <a:rPr lang="zh-CN" altLang="en-US" dirty="0">
                <a:solidFill>
                  <a:srgbClr val="080577"/>
                </a:solidFill>
                <a:latin typeface="Source Code Pro"/>
              </a:rPr>
              <a:t>成员变量</a:t>
            </a:r>
          </a:p>
          <a:p>
            <a:pPr>
              <a:lnSpc>
                <a:spcPct val="150000"/>
              </a:lnSpc>
            </a:pPr>
            <a:r>
              <a:rPr lang="zh-CN" altLang="en-US" dirty="0">
                <a:solidFill>
                  <a:srgbClr val="080577"/>
                </a:solidFill>
                <a:latin typeface="Source Code Pro"/>
              </a:rPr>
              <a:t>外部类</a:t>
            </a:r>
            <a:r>
              <a:rPr lang="en-US" altLang="zh-CN" dirty="0">
                <a:solidFill>
                  <a:srgbClr val="080577"/>
                </a:solidFill>
                <a:latin typeface="Source Code Pro"/>
              </a:rPr>
              <a:t>.this.</a:t>
            </a:r>
            <a:r>
              <a:rPr lang="zh-CN" altLang="en-US" dirty="0">
                <a:solidFill>
                  <a:srgbClr val="080577"/>
                </a:solidFill>
                <a:latin typeface="Source Code Pro"/>
              </a:rPr>
              <a:t>成员方法</a:t>
            </a:r>
            <a:endParaRPr lang="en-US" altLang="zh-CN" dirty="0">
              <a:solidFill>
                <a:srgbClr val="080577"/>
              </a:solidFill>
              <a:latin typeface="Source Code Pro"/>
            </a:endParaRPr>
          </a:p>
        </p:txBody>
      </p:sp>
    </p:spTree>
    <p:extLst>
      <p:ext uri="{BB962C8B-B14F-4D97-AF65-F5344CB8AC3E}">
        <p14:creationId xmlns:p14="http://schemas.microsoft.com/office/powerpoint/2010/main" val="222745614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三、局部类中类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1916832"/>
            <a:ext cx="7848872" cy="581057"/>
          </a:xfrm>
          <a:prstGeom prst="rect">
            <a:avLst/>
          </a:prstGeom>
        </p:spPr>
        <p:txBody>
          <a:bodyPr wrap="square">
            <a:spAutoFit/>
          </a:bodyPr>
          <a:lstStyle/>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定义在方法或作用域内的类，仅限方法或该作用域内访问。</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3" name="AutoShape 3">
            <a:extLst>
              <a:ext uri="{FF2B5EF4-FFF2-40B4-BE49-F238E27FC236}">
                <a16:creationId xmlns:a16="http://schemas.microsoft.com/office/drawing/2014/main" id="{83466072-CE53-4B4F-824E-A301A3DD6AB8}"/>
              </a:ext>
            </a:extLst>
          </p:cNvPr>
          <p:cNvSpPr txBox="1">
            <a:spLocks/>
          </p:cNvSpPr>
          <p:nvPr/>
        </p:nvSpPr>
        <p:spPr bwMode="auto">
          <a:xfrm>
            <a:off x="1601143" y="2996951"/>
            <a:ext cx="6931298" cy="3774934"/>
          </a:xfrm>
          <a:prstGeom prst="roundRect">
            <a:avLst>
              <a:gd name="adj" fmla="val 16667"/>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class People{</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public People() { ...</a:t>
            </a:r>
            <a:r>
              <a:rPr lang="zh-CN" altLang="en-US" sz="1500" noProof="1">
                <a:solidFill>
                  <a:srgbClr val="080577"/>
                </a:solidFill>
                <a:latin typeface="Source Code Pro"/>
                <a:ea typeface="宋体" charset="-122"/>
              </a:rPr>
              <a:t> </a:t>
            </a:r>
            <a:r>
              <a:rPr lang="en-US" altLang="zh-CN" sz="1500" noProof="1">
                <a:solidFill>
                  <a:srgbClr val="080577"/>
                </a:solidFill>
                <a:latin typeface="Source Code Pro"/>
                <a:ea typeface="宋体" charset="-122"/>
              </a:rPr>
              <a:t>...</a:t>
            </a:r>
            <a:r>
              <a:rPr lang="zh-CN" altLang="en-US" sz="1500" noProof="1">
                <a:solidFill>
                  <a:srgbClr val="080577"/>
                </a:solidFill>
                <a:latin typeface="Source Code Pro"/>
                <a:ea typeface="宋体" charset="-122"/>
              </a:rPr>
              <a:t> </a:t>
            </a:r>
            <a:r>
              <a:rPr lang="en-US" altLang="zh-CN" sz="1500" noProof="1">
                <a:solidFill>
                  <a:srgbClr val="080577"/>
                </a:solidFill>
                <a:latin typeface="Source Code Pro"/>
                <a:ea typeface="宋体" charset="-122"/>
              </a:rPr>
              <a:t>}</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endParaRPr lang="en-US" altLang="zh-CN" sz="1500" noProof="1">
              <a:solidFill>
                <a:srgbClr val="080577"/>
              </a:solidFill>
              <a:latin typeface="Source Code Pro"/>
              <a:ea typeface="宋体" charset="-122"/>
            </a:endParaRP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class Man{</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public Man(){ ... ... }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public People getWoman(){</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class Woman extends People{   </a:t>
            </a:r>
            <a:endParaRPr lang="zh-CN" altLang="en-US" sz="1500" noProof="1">
              <a:solidFill>
                <a:srgbClr val="080577"/>
              </a:solidFill>
              <a:latin typeface="Source Code Pro"/>
              <a:ea typeface="宋体" charset="-122"/>
            </a:endParaRPr>
          </a:p>
          <a:p>
            <a:pPr algn="l" eaLnBrk="1" hangingPunct="1">
              <a:lnSpc>
                <a:spcPts val="2000"/>
              </a:lnSpc>
              <a:spcBef>
                <a:spcPct val="0"/>
              </a:spcBef>
              <a:buFont typeface="Wingdings" panose="05000000000000000000" pitchFamily="2" charset="2"/>
              <a:buNone/>
            </a:pPr>
            <a:r>
              <a:rPr lang="zh-CN" altLang="en-US" sz="1500" noProof="1">
                <a:solidFill>
                  <a:srgbClr val="080577"/>
                </a:solidFill>
                <a:latin typeface="Source Code Pro"/>
                <a:ea typeface="宋体" charset="-122"/>
              </a:rPr>
              <a:t>            </a:t>
            </a:r>
            <a:r>
              <a:rPr lang="en-US" altLang="zh-CN" sz="1500" noProof="1">
                <a:solidFill>
                  <a:srgbClr val="080577"/>
                </a:solidFill>
                <a:latin typeface="Source Code Pro"/>
                <a:ea typeface="宋体" charset="-122"/>
              </a:rPr>
              <a:t>int age =0;</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return new Woman();</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a:t>
            </a:r>
          </a:p>
        </p:txBody>
      </p:sp>
      <p:pic>
        <p:nvPicPr>
          <p:cNvPr id="4" name="Picture 14" descr="示例">
            <a:extLst>
              <a:ext uri="{FF2B5EF4-FFF2-40B4-BE49-F238E27FC236}">
                <a16:creationId xmlns:a16="http://schemas.microsoft.com/office/drawing/2014/main" id="{45D475F6-CCA9-4716-9BCF-0F5FDAC0A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539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F5D488A4-1590-4BA4-AE70-35FCE84E4443}"/>
              </a:ext>
            </a:extLst>
          </p:cNvPr>
          <p:cNvSpPr/>
          <p:nvPr/>
        </p:nvSpPr>
        <p:spPr>
          <a:xfrm>
            <a:off x="2627784" y="5013176"/>
            <a:ext cx="424847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utoShape 21">
            <a:extLst>
              <a:ext uri="{FF2B5EF4-FFF2-40B4-BE49-F238E27FC236}">
                <a16:creationId xmlns:a16="http://schemas.microsoft.com/office/drawing/2014/main" id="{F19D069D-C7DD-4868-BA99-25BA7B111101}"/>
              </a:ext>
            </a:extLst>
          </p:cNvPr>
          <p:cNvSpPr>
            <a:spLocks noChangeArrowheads="1"/>
          </p:cNvSpPr>
          <p:nvPr/>
        </p:nvSpPr>
        <p:spPr bwMode="auto">
          <a:xfrm>
            <a:off x="7047265" y="4771580"/>
            <a:ext cx="1404000" cy="396000"/>
          </a:xfrm>
          <a:prstGeom prst="wedgeRoundRectCallout">
            <a:avLst>
              <a:gd name="adj1" fmla="val -63261"/>
              <a:gd name="adj2" fmla="val 114667"/>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局部内部类</a:t>
            </a:r>
            <a:endParaRPr lang="zh-CN" altLang="en-US" sz="1800" b="1" dirty="0">
              <a:latin typeface="华文仿宋" panose="02010600040101010101" pitchFamily="2" charset="-122"/>
              <a:ea typeface="华文仿宋" panose="02010600040101010101" pitchFamily="2" charset="-122"/>
            </a:endParaRPr>
          </a:p>
        </p:txBody>
      </p:sp>
      <p:sp>
        <p:nvSpPr>
          <p:cNvPr id="19" name="文本框 18">
            <a:extLst>
              <a:ext uri="{FF2B5EF4-FFF2-40B4-BE49-F238E27FC236}">
                <a16:creationId xmlns:a16="http://schemas.microsoft.com/office/drawing/2014/main" id="{E7BDC6FB-F3E1-48A3-90ED-78A195EC5A2A}"/>
              </a:ext>
            </a:extLst>
          </p:cNvPr>
          <p:cNvSpPr txBox="1"/>
          <p:nvPr/>
        </p:nvSpPr>
        <p:spPr>
          <a:xfrm>
            <a:off x="2234164" y="3106104"/>
            <a:ext cx="5665256" cy="1036535"/>
          </a:xfrm>
          <a:prstGeom prst="rect">
            <a:avLst/>
          </a:prstGeom>
        </p:spPr>
        <p:style>
          <a:lnRef idx="1">
            <a:schemeClr val="accent2"/>
          </a:lnRef>
          <a:fillRef idx="3">
            <a:schemeClr val="accent2"/>
          </a:fillRef>
          <a:effectRef idx="2">
            <a:schemeClr val="accent2"/>
          </a:effectRef>
          <a:fontRef idx="minor">
            <a:schemeClr val="lt1"/>
          </a:fontRef>
        </p:style>
        <p:txBody>
          <a:bodyPr wrap="square" lIns="144000" tIns="108000" rIns="144000" bIns="144000" anchor="ctr" anchorCtr="1">
            <a:spAutoFit/>
          </a:bodyPr>
          <a:lstStyle/>
          <a:p>
            <a:pPr>
              <a:lnSpc>
                <a:spcPct val="150000"/>
              </a:lnSpc>
            </a:pPr>
            <a:r>
              <a:rPr lang="zh-CN" altLang="en-US" b="0" i="0" u="none" strike="noStrike" dirty="0">
                <a:solidFill>
                  <a:schemeClr val="bg1"/>
                </a:solidFill>
                <a:effectLst/>
                <a:latin typeface="微软雅黑" panose="020B0503020204020204" pitchFamily="34" charset="-122"/>
                <a:ea typeface="微软雅黑" panose="020B0503020204020204" pitchFamily="34" charset="-122"/>
              </a:rPr>
              <a:t>局部内部类就像是方法里面的一个局部变量一样，不能</a:t>
            </a:r>
            <a:r>
              <a:rPr lang="zh-CN" altLang="en-US" dirty="0">
                <a:solidFill>
                  <a:schemeClr val="bg1"/>
                </a:solidFill>
                <a:latin typeface="微软雅黑" panose="020B0503020204020204" pitchFamily="34" charset="-122"/>
                <a:ea typeface="微软雅黑" panose="020B0503020204020204" pitchFamily="34" charset="-122"/>
              </a:rPr>
              <a:t>被</a:t>
            </a:r>
            <a:r>
              <a:rPr lang="en-US" altLang="zh-CN" b="0" i="0" u="none" strike="noStrike" dirty="0">
                <a:solidFill>
                  <a:schemeClr val="bg1"/>
                </a:solidFill>
                <a:effectLst/>
                <a:latin typeface="微软雅黑" panose="020B0503020204020204" pitchFamily="34" charset="-122"/>
                <a:ea typeface="微软雅黑" panose="020B0503020204020204" pitchFamily="34" charset="-122"/>
              </a:rPr>
              <a:t>public</a:t>
            </a:r>
            <a:r>
              <a:rPr lang="zh-CN" altLang="en-US" b="0" i="0" u="none" strike="noStrike" dirty="0">
                <a:solidFill>
                  <a:schemeClr val="bg1"/>
                </a:solidFill>
                <a:effectLst/>
                <a:latin typeface="微软雅黑" panose="020B0503020204020204" pitchFamily="34" charset="-122"/>
                <a:ea typeface="微软雅黑" panose="020B0503020204020204" pitchFamily="34" charset="-122"/>
              </a:rPr>
              <a:t>、</a:t>
            </a:r>
            <a:r>
              <a:rPr lang="en-US" altLang="zh-CN" b="0" i="0" u="none" strike="noStrike" dirty="0">
                <a:solidFill>
                  <a:schemeClr val="bg1"/>
                </a:solidFill>
                <a:effectLst/>
                <a:latin typeface="微软雅黑" panose="020B0503020204020204" pitchFamily="34" charset="-122"/>
                <a:ea typeface="微软雅黑" panose="020B0503020204020204" pitchFamily="34" charset="-122"/>
              </a:rPr>
              <a:t>protected</a:t>
            </a:r>
            <a:r>
              <a:rPr lang="zh-CN" altLang="en-US" b="0" i="0" u="none" strike="noStrike" dirty="0">
                <a:solidFill>
                  <a:schemeClr val="bg1"/>
                </a:solidFill>
                <a:effectLst/>
                <a:latin typeface="微软雅黑" panose="020B0503020204020204" pitchFamily="34" charset="-122"/>
                <a:ea typeface="微软雅黑" panose="020B0503020204020204" pitchFamily="34" charset="-122"/>
              </a:rPr>
              <a:t>、</a:t>
            </a:r>
            <a:r>
              <a:rPr lang="en-US" altLang="zh-CN" b="0" i="0" u="none" strike="noStrike" dirty="0">
                <a:solidFill>
                  <a:schemeClr val="bg1"/>
                </a:solidFill>
                <a:effectLst/>
                <a:latin typeface="微软雅黑" panose="020B0503020204020204" pitchFamily="34" charset="-122"/>
                <a:ea typeface="微软雅黑" panose="020B0503020204020204" pitchFamily="34" charset="-122"/>
              </a:rPr>
              <a:t>private</a:t>
            </a:r>
            <a:r>
              <a:rPr lang="zh-CN" altLang="en-US" b="0" i="0" u="none" strike="noStrike" dirty="0">
                <a:solidFill>
                  <a:schemeClr val="bg1"/>
                </a:solidFill>
                <a:effectLst/>
                <a:latin typeface="微软雅黑" panose="020B0503020204020204" pitchFamily="34" charset="-122"/>
                <a:ea typeface="微软雅黑" panose="020B0503020204020204" pitchFamily="34" charset="-122"/>
              </a:rPr>
              <a:t>以及</a:t>
            </a:r>
            <a:r>
              <a:rPr lang="en-US" altLang="zh-CN" b="0" i="0" u="none" strike="noStrike" dirty="0">
                <a:solidFill>
                  <a:schemeClr val="bg1"/>
                </a:solidFill>
                <a:effectLst/>
                <a:latin typeface="微软雅黑" panose="020B0503020204020204" pitchFamily="34" charset="-122"/>
                <a:ea typeface="微软雅黑" panose="020B0503020204020204" pitchFamily="34" charset="-122"/>
              </a:rPr>
              <a:t>static</a:t>
            </a:r>
            <a:r>
              <a:rPr lang="zh-CN" altLang="en-US" b="0" i="0" u="none" strike="noStrike" dirty="0">
                <a:solidFill>
                  <a:schemeClr val="bg1"/>
                </a:solidFill>
                <a:effectLst/>
                <a:latin typeface="微软雅黑" panose="020B0503020204020204" pitchFamily="34" charset="-122"/>
                <a:ea typeface="微软雅黑" panose="020B0503020204020204" pitchFamily="34" charset="-122"/>
              </a:rPr>
              <a:t>修饰符。</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381563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Vertical)">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13">
            <a:extLst>
              <a:ext uri="{FF2B5EF4-FFF2-40B4-BE49-F238E27FC236}">
                <a16:creationId xmlns:a16="http://schemas.microsoft.com/office/drawing/2014/main" id="{0B55983A-BACE-485B-AF16-B7DE64CB7215}"/>
              </a:ext>
            </a:extLst>
          </p:cNvPr>
          <p:cNvSpPr>
            <a:spLocks noChangeArrowheads="1"/>
          </p:cNvSpPr>
          <p:nvPr/>
        </p:nvSpPr>
        <p:spPr bwMode="auto">
          <a:xfrm>
            <a:off x="1691680" y="1988840"/>
            <a:ext cx="7056784" cy="3559135"/>
          </a:xfrm>
          <a:prstGeom prst="roundRect">
            <a:avLst>
              <a:gd name="adj" fmla="val 7407"/>
            </a:avLst>
          </a:prstGeom>
          <a:gradFill rotWithShape="1">
            <a:gsLst>
              <a:gs pos="0">
                <a:srgbClr val="CCFFFF"/>
              </a:gs>
              <a:gs pos="100000">
                <a:srgbClr val="FFFFFF"/>
              </a:gs>
            </a:gsLst>
            <a:lin ang="5400000" scaled="1"/>
          </a:gradFill>
          <a:ln w="9525" algn="ctr">
            <a:solidFill>
              <a:srgbClr val="008080"/>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defTabSz="444500">
              <a:defRPr>
                <a:solidFill>
                  <a:schemeClr val="tx1"/>
                </a:solidFill>
                <a:latin typeface="Arial" panose="020B0604020202020204" pitchFamily="34" charset="0"/>
                <a:ea typeface="黑体" panose="02010609060101010101" pitchFamily="49" charset="-122"/>
              </a:defRPr>
            </a:lvl1pPr>
            <a:lvl2pPr marL="742950" indent="-285750" defTabSz="444500">
              <a:defRPr>
                <a:solidFill>
                  <a:schemeClr val="tx1"/>
                </a:solidFill>
                <a:latin typeface="Arial" panose="020B0604020202020204" pitchFamily="34" charset="0"/>
                <a:ea typeface="黑体" panose="02010609060101010101" pitchFamily="49" charset="-122"/>
              </a:defRPr>
            </a:lvl2pPr>
            <a:lvl3pPr marL="1143000" indent="-228600" defTabSz="444500">
              <a:defRPr>
                <a:solidFill>
                  <a:schemeClr val="tx1"/>
                </a:solidFill>
                <a:latin typeface="Arial" panose="020B0604020202020204" pitchFamily="34" charset="0"/>
                <a:ea typeface="黑体" panose="02010609060101010101" pitchFamily="49" charset="-122"/>
              </a:defRPr>
            </a:lvl3pPr>
            <a:lvl4pPr marL="1600200" indent="-228600" defTabSz="444500">
              <a:defRPr>
                <a:solidFill>
                  <a:schemeClr val="tx1"/>
                </a:solidFill>
                <a:latin typeface="Arial" panose="020B0604020202020204" pitchFamily="34" charset="0"/>
                <a:ea typeface="黑体" panose="02010609060101010101" pitchFamily="49" charset="-122"/>
              </a:defRPr>
            </a:lvl4pPr>
            <a:lvl5pPr marL="2057400" indent="-228600" defTabSz="444500">
              <a:defRPr>
                <a:solidFill>
                  <a:schemeClr val="tx1"/>
                </a:solidFill>
                <a:latin typeface="Arial" panose="020B0604020202020204" pitchFamily="34" charset="0"/>
                <a:ea typeface="黑体" panose="02010609060101010101" pitchFamily="49" charset="-122"/>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ea typeface="黑体" panose="02010609060101010101" pitchFamily="49" charset="-122"/>
              </a:defRPr>
            </a:lvl9pPr>
          </a:lstStyle>
          <a:p>
            <a:pPr eaLnBrk="1" hangingPunct="1">
              <a:lnSpc>
                <a:spcPts val="2000"/>
              </a:lnSpc>
            </a:pPr>
            <a:r>
              <a:rPr lang="en-US" altLang="zh-CN" sz="1600" dirty="0">
                <a:solidFill>
                  <a:srgbClr val="080577"/>
                </a:solidFill>
                <a:latin typeface="Source Code Pro"/>
                <a:ea typeface="宋体" charset="-122"/>
              </a:rPr>
              <a:t>class Customer {</a:t>
            </a:r>
          </a:p>
          <a:p>
            <a:pPr eaLnBrk="1" hangingPunct="1">
              <a:lnSpc>
                <a:spcPts val="2000"/>
              </a:lnSpc>
            </a:pPr>
            <a:r>
              <a:rPr lang="en-US" altLang="zh-CN" sz="1600" dirty="0">
                <a:solidFill>
                  <a:srgbClr val="080577"/>
                </a:solidFill>
                <a:latin typeface="Source Code Pro"/>
                <a:ea typeface="宋体" charset="-122"/>
              </a:rPr>
              <a:t>	String name;</a:t>
            </a:r>
          </a:p>
          <a:p>
            <a:pPr eaLnBrk="1" hangingPunct="1">
              <a:lnSpc>
                <a:spcPts val="2000"/>
              </a:lnSpc>
            </a:pPr>
            <a:r>
              <a:rPr lang="en-US" altLang="zh-CN" sz="1600" dirty="0">
                <a:solidFill>
                  <a:srgbClr val="080577"/>
                </a:solidFill>
                <a:latin typeface="Source Code Pro"/>
                <a:ea typeface="宋体" charset="-122"/>
              </a:rPr>
              <a:t>	String sex;</a:t>
            </a:r>
          </a:p>
          <a:p>
            <a:pPr eaLnBrk="1" hangingPunct="1">
              <a:lnSpc>
                <a:spcPts val="2000"/>
              </a:lnSpc>
            </a:pPr>
            <a:r>
              <a:rPr lang="en-US" altLang="zh-CN" sz="1600" dirty="0">
                <a:solidFill>
                  <a:srgbClr val="080577"/>
                </a:solidFill>
                <a:latin typeface="Source Code Pro"/>
                <a:ea typeface="宋体" charset="-122"/>
              </a:rPr>
              <a:t>	int age;</a:t>
            </a:r>
          </a:p>
          <a:p>
            <a:pPr eaLnBrk="1" hangingPunct="1">
              <a:lnSpc>
                <a:spcPts val="2000"/>
              </a:lnSpc>
            </a:pPr>
            <a:r>
              <a:rPr lang="en-US" altLang="zh-CN" sz="1600" dirty="0">
                <a:solidFill>
                  <a:srgbClr val="080577"/>
                </a:solidFill>
                <a:latin typeface="Source Code Pro"/>
                <a:ea typeface="宋体" charset="-122"/>
              </a:rPr>
              <a:t>}</a:t>
            </a:r>
          </a:p>
          <a:p>
            <a:pPr eaLnBrk="1" hangingPunct="1">
              <a:lnSpc>
                <a:spcPts val="2000"/>
              </a:lnSpc>
            </a:pPr>
            <a:endParaRPr lang="en-US" altLang="zh-CN" sz="1600" dirty="0">
              <a:solidFill>
                <a:srgbClr val="080577"/>
              </a:solidFill>
              <a:latin typeface="Source Code Pro"/>
              <a:ea typeface="宋体" charset="-122"/>
            </a:endParaRPr>
          </a:p>
          <a:p>
            <a:pPr eaLnBrk="1" hangingPunct="1">
              <a:lnSpc>
                <a:spcPts val="2000"/>
              </a:lnSpc>
            </a:pPr>
            <a:r>
              <a:rPr lang="en-US" altLang="zh-CN" sz="1600" dirty="0">
                <a:solidFill>
                  <a:srgbClr val="080577"/>
                </a:solidFill>
                <a:latin typeface="Source Code Pro"/>
                <a:ea typeface="宋体" charset="-122"/>
              </a:rPr>
              <a:t>public class EncTest1 {</a:t>
            </a:r>
          </a:p>
          <a:p>
            <a:pPr eaLnBrk="1" hangingPunct="1">
              <a:lnSpc>
                <a:spcPts val="2000"/>
              </a:lnSpc>
            </a:pPr>
            <a:r>
              <a:rPr lang="en-US" altLang="zh-CN" sz="1600" dirty="0">
                <a:solidFill>
                  <a:srgbClr val="080577"/>
                </a:solidFill>
                <a:latin typeface="Source Code Pro"/>
                <a:ea typeface="宋体" charset="-122"/>
              </a:rPr>
              <a:t>	public static void main(String[] </a:t>
            </a:r>
            <a:r>
              <a:rPr lang="en-US" altLang="zh-CN" sz="1600" dirty="0" err="1">
                <a:solidFill>
                  <a:srgbClr val="080577"/>
                </a:solidFill>
                <a:latin typeface="Source Code Pro"/>
                <a:ea typeface="宋体" charset="-122"/>
              </a:rPr>
              <a:t>args</a:t>
            </a:r>
            <a:r>
              <a:rPr lang="en-US" altLang="zh-CN" sz="1600" dirty="0">
                <a:solidFill>
                  <a:srgbClr val="080577"/>
                </a:solidFill>
                <a:latin typeface="Source Code Pro"/>
                <a:ea typeface="宋体" charset="-122"/>
              </a:rPr>
              <a:t>) {</a:t>
            </a:r>
          </a:p>
          <a:p>
            <a:pPr eaLnBrk="1" hangingPunct="1">
              <a:lnSpc>
                <a:spcPts val="2000"/>
              </a:lnSpc>
            </a:pPr>
            <a:r>
              <a:rPr lang="en-US" altLang="zh-CN" sz="1600" dirty="0">
                <a:solidFill>
                  <a:srgbClr val="080577"/>
                </a:solidFill>
                <a:latin typeface="Source Code Pro"/>
                <a:ea typeface="宋体" charset="-122"/>
              </a:rPr>
              <a:t>		Customer </a:t>
            </a:r>
            <a:r>
              <a:rPr lang="en-US" altLang="zh-CN" sz="1600" dirty="0" err="1">
                <a:solidFill>
                  <a:srgbClr val="080577"/>
                </a:solidFill>
                <a:latin typeface="Source Code Pro"/>
                <a:ea typeface="宋体" charset="-122"/>
              </a:rPr>
              <a:t>zhang</a:t>
            </a:r>
            <a:r>
              <a:rPr lang="en-US" altLang="zh-CN" sz="1600" dirty="0">
                <a:solidFill>
                  <a:srgbClr val="080577"/>
                </a:solidFill>
                <a:latin typeface="Source Code Pro"/>
                <a:ea typeface="宋体" charset="-122"/>
              </a:rPr>
              <a:t> = new Customer();</a:t>
            </a:r>
          </a:p>
          <a:p>
            <a:pPr eaLnBrk="1" hangingPunct="1">
              <a:lnSpc>
                <a:spcPts val="2000"/>
              </a:lnSpc>
            </a:pPr>
            <a:r>
              <a:rPr lang="en-US" altLang="zh-CN" sz="1600" dirty="0">
                <a:solidFill>
                  <a:srgbClr val="080577"/>
                </a:solidFill>
                <a:latin typeface="Source Code Pro"/>
                <a:ea typeface="宋体" charset="-122"/>
              </a:rPr>
              <a:t>		</a:t>
            </a:r>
            <a:r>
              <a:rPr lang="en-US" altLang="zh-CN" sz="1600" dirty="0" err="1">
                <a:solidFill>
                  <a:srgbClr val="080577"/>
                </a:solidFill>
                <a:latin typeface="Source Code Pro"/>
                <a:ea typeface="宋体" charset="-122"/>
              </a:rPr>
              <a:t>zhang.age</a:t>
            </a:r>
            <a:r>
              <a:rPr lang="en-US" altLang="zh-CN" sz="1600" dirty="0">
                <a:solidFill>
                  <a:srgbClr val="080577"/>
                </a:solidFill>
                <a:latin typeface="Source Code Pro"/>
                <a:ea typeface="宋体" charset="-122"/>
              </a:rPr>
              <a:t> = -100;</a:t>
            </a:r>
          </a:p>
          <a:p>
            <a:pPr eaLnBrk="1" hangingPunct="1">
              <a:lnSpc>
                <a:spcPts val="2000"/>
              </a:lnSpc>
            </a:pPr>
            <a:r>
              <a:rPr lang="en-US" altLang="zh-CN" sz="1600" dirty="0">
                <a:solidFill>
                  <a:srgbClr val="080577"/>
                </a:solidFill>
                <a:latin typeface="Source Code Pro"/>
                <a:ea typeface="宋体" charset="-122"/>
              </a:rPr>
              <a:t>		</a:t>
            </a:r>
            <a:r>
              <a:rPr lang="en-US" altLang="zh-CN" sz="1600" dirty="0" err="1">
                <a:solidFill>
                  <a:srgbClr val="080577"/>
                </a:solidFill>
                <a:latin typeface="Source Code Pro"/>
                <a:ea typeface="宋体" charset="-122"/>
              </a:rPr>
              <a:t>System.out.println</a:t>
            </a:r>
            <a:r>
              <a:rPr lang="en-US" altLang="zh-CN" sz="1600" dirty="0">
                <a:solidFill>
                  <a:srgbClr val="080577"/>
                </a:solidFill>
                <a:latin typeface="Source Code Pro"/>
                <a:ea typeface="宋体" charset="-122"/>
              </a:rPr>
              <a:t>("</a:t>
            </a:r>
            <a:r>
              <a:rPr lang="en-US" altLang="zh-CN" sz="1600" dirty="0" err="1">
                <a:solidFill>
                  <a:srgbClr val="080577"/>
                </a:solidFill>
                <a:latin typeface="Source Code Pro"/>
                <a:ea typeface="宋体" charset="-122"/>
              </a:rPr>
              <a:t>zhang.age</a:t>
            </a:r>
            <a:r>
              <a:rPr lang="en-US" altLang="zh-CN" sz="1600" dirty="0">
                <a:solidFill>
                  <a:srgbClr val="080577"/>
                </a:solidFill>
                <a:latin typeface="Source Code Pro"/>
                <a:ea typeface="宋体" charset="-122"/>
              </a:rPr>
              <a:t>=" + </a:t>
            </a:r>
            <a:r>
              <a:rPr lang="en-US" altLang="zh-CN" sz="1600" dirty="0" err="1">
                <a:solidFill>
                  <a:srgbClr val="080577"/>
                </a:solidFill>
                <a:latin typeface="Source Code Pro"/>
                <a:ea typeface="宋体" charset="-122"/>
              </a:rPr>
              <a:t>zhang.age</a:t>
            </a:r>
            <a:r>
              <a:rPr lang="en-US" altLang="zh-CN" sz="1600" dirty="0">
                <a:solidFill>
                  <a:srgbClr val="080577"/>
                </a:solidFill>
                <a:latin typeface="Source Code Pro"/>
                <a:ea typeface="宋体" charset="-122"/>
              </a:rPr>
              <a:t>);</a:t>
            </a:r>
          </a:p>
          <a:p>
            <a:pPr eaLnBrk="1" hangingPunct="1">
              <a:lnSpc>
                <a:spcPts val="2000"/>
              </a:lnSpc>
            </a:pPr>
            <a:r>
              <a:rPr lang="en-US" altLang="zh-CN" sz="1600" dirty="0">
                <a:solidFill>
                  <a:srgbClr val="080577"/>
                </a:solidFill>
                <a:latin typeface="Source Code Pro"/>
                <a:ea typeface="宋体" charset="-122"/>
              </a:rPr>
              <a:t>	}</a:t>
            </a:r>
          </a:p>
          <a:p>
            <a:pPr eaLnBrk="1" hangingPunct="1">
              <a:lnSpc>
                <a:spcPts val="2000"/>
              </a:lnSpc>
            </a:pPr>
            <a:r>
              <a:rPr lang="en-US" altLang="zh-CN" sz="1600" dirty="0">
                <a:solidFill>
                  <a:srgbClr val="080577"/>
                </a:solidFill>
                <a:latin typeface="Source Code Pro"/>
                <a:ea typeface="宋体" charset="-122"/>
              </a:rPr>
              <a:t>}</a:t>
            </a:r>
          </a:p>
        </p:txBody>
      </p:sp>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6.1</a:t>
            </a:r>
            <a:r>
              <a:rPr lang="zh-CN" altLang="en-US" sz="3600" b="1" dirty="0">
                <a:solidFill>
                  <a:srgbClr val="00417C"/>
                </a:solidFill>
                <a:latin typeface="微软雅黑" pitchFamily="34" charset="-122"/>
                <a:ea typeface="微软雅黑" pitchFamily="34" charset="-122"/>
              </a:rPr>
              <a:t> 认识封装</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一、为什么需要封装</a:t>
            </a:r>
          </a:p>
        </p:txBody>
      </p:sp>
      <p:pic>
        <p:nvPicPr>
          <p:cNvPr id="25" name="Picture 29" descr="代码改错">
            <a:extLst>
              <a:ext uri="{FF2B5EF4-FFF2-40B4-BE49-F238E27FC236}">
                <a16:creationId xmlns:a16="http://schemas.microsoft.com/office/drawing/2014/main" id="{7E5A1915-8173-49CA-9F85-A84A8081A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97" y="1993245"/>
            <a:ext cx="771760" cy="71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896AD850-502B-49D1-AC82-2B4A1FB73740}"/>
              </a:ext>
            </a:extLst>
          </p:cNvPr>
          <p:cNvSpPr/>
          <p:nvPr/>
        </p:nvSpPr>
        <p:spPr>
          <a:xfrm>
            <a:off x="2627784" y="4365104"/>
            <a:ext cx="2448272"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AutoShape 21">
            <a:extLst>
              <a:ext uri="{FF2B5EF4-FFF2-40B4-BE49-F238E27FC236}">
                <a16:creationId xmlns:a16="http://schemas.microsoft.com/office/drawing/2014/main" id="{2AA72FC5-3A1F-4C32-91DC-28DB2F63E535}"/>
              </a:ext>
            </a:extLst>
          </p:cNvPr>
          <p:cNvSpPr>
            <a:spLocks noChangeArrowheads="1"/>
          </p:cNvSpPr>
          <p:nvPr/>
        </p:nvSpPr>
        <p:spPr bwMode="auto">
          <a:xfrm>
            <a:off x="5220072" y="5163650"/>
            <a:ext cx="1873250" cy="408623"/>
          </a:xfrm>
          <a:prstGeom prst="wedgeRoundRectCallout">
            <a:avLst>
              <a:gd name="adj1" fmla="val -63808"/>
              <a:gd name="adj2" fmla="val -179629"/>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sz="1800" b="1" dirty="0">
                <a:latin typeface="仿宋" panose="02010609060101010101" pitchFamily="49" charset="-122"/>
                <a:ea typeface="仿宋" panose="02010609060101010101" pitchFamily="49" charset="-122"/>
              </a:rPr>
              <a:t>不合理的赋值 </a:t>
            </a:r>
          </a:p>
        </p:txBody>
      </p:sp>
      <p:sp>
        <p:nvSpPr>
          <p:cNvPr id="3" name="矩形 2">
            <a:extLst>
              <a:ext uri="{FF2B5EF4-FFF2-40B4-BE49-F238E27FC236}">
                <a16:creationId xmlns:a16="http://schemas.microsoft.com/office/drawing/2014/main" id="{88D1830E-6D1A-4AF9-9D9F-A501B287D85C}"/>
              </a:ext>
            </a:extLst>
          </p:cNvPr>
          <p:cNvSpPr/>
          <p:nvPr/>
        </p:nvSpPr>
        <p:spPr>
          <a:xfrm>
            <a:off x="1691680" y="6093296"/>
            <a:ext cx="3877985" cy="461665"/>
          </a:xfrm>
          <a:prstGeom prst="rect">
            <a:avLst/>
          </a:prstGeom>
        </p:spPr>
        <p:txBody>
          <a:bodyPr wrap="none">
            <a:spAutoFit/>
          </a:bodyPr>
          <a:lstStyle/>
          <a:p>
            <a:pPr eaLnBrk="1" hangingPunct="1"/>
            <a:r>
              <a:rPr lang="zh-CN" altLang="en-US" sz="2400" dirty="0">
                <a:solidFill>
                  <a:srgbClr val="00417C"/>
                </a:solidFill>
                <a:latin typeface="微软雅黑" panose="020B0503020204020204" pitchFamily="34" charset="-122"/>
                <a:ea typeface="微软雅黑" panose="020B0503020204020204" pitchFamily="34" charset="-122"/>
              </a:rPr>
              <a:t>如何解决上面设计的缺陷？</a:t>
            </a:r>
          </a:p>
        </p:txBody>
      </p:sp>
      <p:pic>
        <p:nvPicPr>
          <p:cNvPr id="28" name="Picture 4" descr="问题">
            <a:extLst>
              <a:ext uri="{FF2B5EF4-FFF2-40B4-BE49-F238E27FC236}">
                <a16:creationId xmlns:a16="http://schemas.microsoft.com/office/drawing/2014/main" id="{36F8257E-B4CC-40FA-891D-44CA269207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897" y="5985783"/>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4CFF70AA-DAC2-4880-8CD6-2CDE6C13B0BE}"/>
              </a:ext>
            </a:extLst>
          </p:cNvPr>
          <p:cNvSpPr txBox="1"/>
          <p:nvPr/>
        </p:nvSpPr>
        <p:spPr>
          <a:xfrm>
            <a:off x="7093322" y="6021288"/>
            <a:ext cx="1548000" cy="523220"/>
          </a:xfrm>
          <a:prstGeom prst="rect">
            <a:avLst/>
          </a:prstGeom>
          <a:noFill/>
        </p:spPr>
        <p:txBody>
          <a:bodyPr wrap="square" rtlCol="0" anchor="ctr" anchorCtr="1">
            <a:spAutoFit/>
          </a:bodyPr>
          <a:lstStyle/>
          <a:p>
            <a:r>
              <a:rPr lang="zh-CN" altLang="en-US" sz="2400" dirty="0">
                <a:solidFill>
                  <a:srgbClr val="00417C"/>
                </a:solidFill>
                <a:latin typeface="微软雅黑" panose="020B0503020204020204" pitchFamily="34" charset="-122"/>
                <a:ea typeface="微软雅黑" panose="020B0503020204020204" pitchFamily="34" charset="-122"/>
              </a:rPr>
              <a:t>使用</a:t>
            </a:r>
            <a:r>
              <a:rPr lang="zh-CN" altLang="en-US" sz="2800" b="1" dirty="0">
                <a:solidFill>
                  <a:srgbClr val="FF0000"/>
                </a:solidFill>
                <a:latin typeface="微软雅黑" panose="020B0503020204020204" pitchFamily="34" charset="-122"/>
                <a:ea typeface="微软雅黑" panose="020B0503020204020204" pitchFamily="34" charset="-122"/>
              </a:rPr>
              <a:t>封装</a:t>
            </a:r>
          </a:p>
        </p:txBody>
      </p:sp>
      <p:sp>
        <p:nvSpPr>
          <p:cNvPr id="7" name="箭头: 右 6">
            <a:extLst>
              <a:ext uri="{FF2B5EF4-FFF2-40B4-BE49-F238E27FC236}">
                <a16:creationId xmlns:a16="http://schemas.microsoft.com/office/drawing/2014/main" id="{92301A57-61C2-4740-AECC-C5E0A01DF3DB}"/>
              </a:ext>
            </a:extLst>
          </p:cNvPr>
          <p:cNvSpPr/>
          <p:nvPr/>
        </p:nvSpPr>
        <p:spPr>
          <a:xfrm>
            <a:off x="5841296" y="6125428"/>
            <a:ext cx="936104" cy="4086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259356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checkerboard(across)">
                                      <p:cBhvr>
                                        <p:cTn id="22" dur="500"/>
                                        <p:tgtEl>
                                          <p:spTgt spid="28"/>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 grpId="0" animBg="1"/>
      <p:bldP spid="26" grpId="0" animBg="1"/>
      <p:bldP spid="3" grpId="0"/>
      <p:bldP spid="4" grpId="0"/>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四、匿名内部类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1916832"/>
            <a:ext cx="7848872" cy="581057"/>
          </a:xfrm>
          <a:prstGeom prst="rect">
            <a:avLst/>
          </a:prstGeom>
        </p:spPr>
        <p:txBody>
          <a:bodyPr wrap="square">
            <a:spAutoFit/>
          </a:bodyPr>
          <a:lstStyle/>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匿名内部类也就是没有名字的内部类。</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3" name="AutoShape 3">
            <a:extLst>
              <a:ext uri="{FF2B5EF4-FFF2-40B4-BE49-F238E27FC236}">
                <a16:creationId xmlns:a16="http://schemas.microsoft.com/office/drawing/2014/main" id="{83466072-CE53-4B4F-824E-A301A3DD6AB8}"/>
              </a:ext>
            </a:extLst>
          </p:cNvPr>
          <p:cNvSpPr txBox="1">
            <a:spLocks/>
          </p:cNvSpPr>
          <p:nvPr/>
        </p:nvSpPr>
        <p:spPr bwMode="auto">
          <a:xfrm>
            <a:off x="1601143" y="2855068"/>
            <a:ext cx="6931298" cy="3888000"/>
          </a:xfrm>
          <a:prstGeom prst="roundRect">
            <a:avLst>
              <a:gd name="adj" fmla="val 12797"/>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000"/>
              </a:lnSpc>
              <a:spcBef>
                <a:spcPct val="0"/>
              </a:spcBef>
            </a:pPr>
            <a:r>
              <a:rPr lang="en-US" altLang="zh-CN" sz="1500" noProof="1">
                <a:solidFill>
                  <a:srgbClr val="080577"/>
                </a:solidFill>
                <a:latin typeface="Source Code Pro"/>
                <a:ea typeface="宋体" charset="-122"/>
              </a:rPr>
              <a:t>abstract class Person {</a:t>
            </a:r>
          </a:p>
          <a:p>
            <a:pPr algn="l" eaLnBrk="1" hangingPunct="1">
              <a:lnSpc>
                <a:spcPts val="2000"/>
              </a:lnSpc>
              <a:spcBef>
                <a:spcPct val="0"/>
              </a:spcBef>
            </a:pPr>
            <a:r>
              <a:rPr lang="en-US" altLang="zh-CN" sz="1500" noProof="1">
                <a:solidFill>
                  <a:srgbClr val="080577"/>
                </a:solidFill>
                <a:latin typeface="Source Code Pro"/>
                <a:ea typeface="宋体" charset="-122"/>
              </a:rPr>
              <a:t>    public abstract void eat();</a:t>
            </a:r>
          </a:p>
          <a:p>
            <a:pPr algn="l" eaLnBrk="1" hangingPunct="1">
              <a:lnSpc>
                <a:spcPts val="2000"/>
              </a:lnSpc>
              <a:spcBef>
                <a:spcPct val="0"/>
              </a:spcBef>
            </a:pPr>
            <a:r>
              <a:rPr lang="en-US" altLang="zh-CN" sz="1500" noProof="1">
                <a:solidFill>
                  <a:srgbClr val="080577"/>
                </a:solidFill>
                <a:latin typeface="Source Code Pro"/>
                <a:ea typeface="宋体" charset="-122"/>
              </a:rPr>
              <a:t>} </a:t>
            </a:r>
          </a:p>
          <a:p>
            <a:pPr algn="l" eaLnBrk="1" hangingPunct="1">
              <a:lnSpc>
                <a:spcPts val="2000"/>
              </a:lnSpc>
              <a:spcBef>
                <a:spcPct val="0"/>
              </a:spcBef>
            </a:pPr>
            <a:r>
              <a:rPr lang="en-US" altLang="zh-CN" sz="1500" noProof="1">
                <a:solidFill>
                  <a:srgbClr val="080577"/>
                </a:solidFill>
                <a:latin typeface="Source Code Pro"/>
                <a:ea typeface="宋体" charset="-122"/>
              </a:rPr>
              <a:t>class Child extends Person {</a:t>
            </a:r>
          </a:p>
          <a:p>
            <a:pPr algn="l" eaLnBrk="1" hangingPunct="1">
              <a:lnSpc>
                <a:spcPts val="2000"/>
              </a:lnSpc>
              <a:spcBef>
                <a:spcPct val="0"/>
              </a:spcBef>
            </a:pPr>
            <a:r>
              <a:rPr lang="en-US" altLang="zh-CN" sz="1500" noProof="1">
                <a:solidFill>
                  <a:srgbClr val="080577"/>
                </a:solidFill>
                <a:latin typeface="Source Code Pro"/>
                <a:ea typeface="宋体" charset="-122"/>
              </a:rPr>
              <a:t>    public void eat() {</a:t>
            </a:r>
          </a:p>
          <a:p>
            <a:pPr algn="l" eaLnBrk="1" hangingPunct="1">
              <a:lnSpc>
                <a:spcPts val="2000"/>
              </a:lnSpc>
              <a:spcBef>
                <a:spcPct val="0"/>
              </a:spcBef>
            </a:pPr>
            <a:r>
              <a:rPr lang="en-US" altLang="zh-CN" sz="1500" noProof="1">
                <a:solidFill>
                  <a:srgbClr val="080577"/>
                </a:solidFill>
                <a:latin typeface="Source Code Pro"/>
                <a:ea typeface="宋体" charset="-122"/>
              </a:rPr>
              <a:t>        System.out.println("eat something");</a:t>
            </a:r>
          </a:p>
          <a:p>
            <a:pPr algn="l" eaLnBrk="1" hangingPunct="1">
              <a:lnSpc>
                <a:spcPts val="2000"/>
              </a:lnSpc>
              <a:spcBef>
                <a:spcPct val="0"/>
              </a:spcBef>
            </a:pPr>
            <a:r>
              <a:rPr lang="en-US" altLang="zh-CN" sz="1500" noProof="1">
                <a:solidFill>
                  <a:srgbClr val="080577"/>
                </a:solidFill>
                <a:latin typeface="Source Code Pro"/>
                <a:ea typeface="宋体" charset="-122"/>
              </a:rPr>
              <a:t>    }</a:t>
            </a:r>
          </a:p>
          <a:p>
            <a:pPr algn="l" eaLnBrk="1" hangingPunct="1">
              <a:lnSpc>
                <a:spcPts val="2000"/>
              </a:lnSpc>
              <a:spcBef>
                <a:spcPct val="0"/>
              </a:spcBef>
            </a:pPr>
            <a:r>
              <a:rPr lang="en-US" altLang="zh-CN" sz="1500" noProof="1">
                <a:solidFill>
                  <a:srgbClr val="080577"/>
                </a:solidFill>
                <a:latin typeface="Source Code Pro"/>
                <a:ea typeface="宋体" charset="-122"/>
              </a:rPr>
              <a:t>} </a:t>
            </a:r>
          </a:p>
          <a:p>
            <a:pPr algn="l" eaLnBrk="1" hangingPunct="1">
              <a:lnSpc>
                <a:spcPts val="2000"/>
              </a:lnSpc>
              <a:spcBef>
                <a:spcPct val="0"/>
              </a:spcBef>
            </a:pPr>
            <a:r>
              <a:rPr lang="en-US" altLang="zh-CN" sz="1500" noProof="1">
                <a:solidFill>
                  <a:srgbClr val="080577"/>
                </a:solidFill>
                <a:latin typeface="Source Code Pro"/>
                <a:ea typeface="宋体" charset="-122"/>
              </a:rPr>
              <a:t>public class Demo {</a:t>
            </a:r>
          </a:p>
          <a:p>
            <a:pPr algn="l" eaLnBrk="1" hangingPunct="1">
              <a:lnSpc>
                <a:spcPts val="2000"/>
              </a:lnSpc>
              <a:spcBef>
                <a:spcPct val="0"/>
              </a:spcBef>
            </a:pPr>
            <a:r>
              <a:rPr lang="en-US" altLang="zh-CN" sz="1500" noProof="1">
                <a:solidFill>
                  <a:srgbClr val="080577"/>
                </a:solidFill>
                <a:latin typeface="Source Code Pro"/>
                <a:ea typeface="宋体" charset="-122"/>
              </a:rPr>
              <a:t>    public static void main(String[] args) {</a:t>
            </a:r>
          </a:p>
          <a:p>
            <a:pPr algn="l" eaLnBrk="1" hangingPunct="1">
              <a:lnSpc>
                <a:spcPts val="2000"/>
              </a:lnSpc>
              <a:spcBef>
                <a:spcPct val="0"/>
              </a:spcBef>
            </a:pPr>
            <a:r>
              <a:rPr lang="en-US" altLang="zh-CN" sz="1500" noProof="1">
                <a:solidFill>
                  <a:srgbClr val="080577"/>
                </a:solidFill>
                <a:latin typeface="Source Code Pro"/>
                <a:ea typeface="宋体" charset="-122"/>
              </a:rPr>
              <a:t>        Person p = new Child();</a:t>
            </a:r>
          </a:p>
          <a:p>
            <a:pPr algn="l" eaLnBrk="1" hangingPunct="1">
              <a:lnSpc>
                <a:spcPts val="2000"/>
              </a:lnSpc>
              <a:spcBef>
                <a:spcPct val="0"/>
              </a:spcBef>
            </a:pPr>
            <a:r>
              <a:rPr lang="en-US" altLang="zh-CN" sz="1500" noProof="1">
                <a:solidFill>
                  <a:srgbClr val="080577"/>
                </a:solidFill>
                <a:latin typeface="Source Code Pro"/>
                <a:ea typeface="宋体" charset="-122"/>
              </a:rPr>
              <a:t>        p.eat();</a:t>
            </a:r>
          </a:p>
          <a:p>
            <a:pPr algn="l" eaLnBrk="1" hangingPunct="1">
              <a:lnSpc>
                <a:spcPts val="2000"/>
              </a:lnSpc>
              <a:spcBef>
                <a:spcPct val="0"/>
              </a:spcBef>
            </a:pPr>
            <a:r>
              <a:rPr lang="en-US" altLang="zh-CN" sz="1500" noProof="1">
                <a:solidFill>
                  <a:srgbClr val="080577"/>
                </a:solidFill>
                <a:latin typeface="Source Code Pro"/>
                <a:ea typeface="宋体" charset="-122"/>
              </a:rPr>
              <a:t>    }</a:t>
            </a:r>
          </a:p>
          <a:p>
            <a:pPr algn="l" eaLnBrk="1" hangingPunct="1">
              <a:lnSpc>
                <a:spcPts val="2000"/>
              </a:lnSpc>
              <a:spcBef>
                <a:spcPct val="0"/>
              </a:spcBef>
            </a:pPr>
            <a:r>
              <a:rPr lang="en-US" altLang="zh-CN" sz="1500" noProof="1">
                <a:solidFill>
                  <a:srgbClr val="080577"/>
                </a:solidFill>
                <a:latin typeface="Source Code Pro"/>
                <a:ea typeface="宋体" charset="-122"/>
              </a:rPr>
              <a:t>}</a:t>
            </a:r>
          </a:p>
        </p:txBody>
      </p:sp>
      <p:pic>
        <p:nvPicPr>
          <p:cNvPr id="4" name="Picture 14" descr="示例">
            <a:extLst>
              <a:ext uri="{FF2B5EF4-FFF2-40B4-BE49-F238E27FC236}">
                <a16:creationId xmlns:a16="http://schemas.microsoft.com/office/drawing/2014/main" id="{45D475F6-CCA9-4716-9BCF-0F5FDAC0A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539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a:extLst>
              <a:ext uri="{FF2B5EF4-FFF2-40B4-BE49-F238E27FC236}">
                <a16:creationId xmlns:a16="http://schemas.microsoft.com/office/drawing/2014/main" id="{643AF5C4-FF32-4E1E-A592-2676095AF21B}"/>
              </a:ext>
            </a:extLst>
          </p:cNvPr>
          <p:cNvSpPr txBox="1"/>
          <p:nvPr/>
        </p:nvSpPr>
        <p:spPr>
          <a:xfrm>
            <a:off x="983017" y="3717996"/>
            <a:ext cx="504000" cy="2759730"/>
          </a:xfrm>
          <a:prstGeom prst="rect">
            <a:avLst/>
          </a:prstGeom>
          <a:noFill/>
        </p:spPr>
        <p:txBody>
          <a:bodyPr vert="eaVert" wrap="none" anchor="ctr" anchorCtr="1">
            <a:spAutoFit/>
          </a:bodyPr>
          <a:lstStyle/>
          <a:p>
            <a:r>
              <a:rPr lang="zh-CN" altLang="en-US" sz="1600" b="1" i="0" u="none" strike="noStrike" dirty="0">
                <a:solidFill>
                  <a:srgbClr val="0000FF"/>
                </a:solidFill>
                <a:effectLst/>
                <a:latin typeface="微软雅黑" panose="020B0503020204020204" pitchFamily="34" charset="-122"/>
                <a:ea typeface="微软雅黑" panose="020B0503020204020204" pitchFamily="34" charset="-122"/>
              </a:rPr>
              <a:t>实现一个类的抽象方法（一）</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39C4CC93-AC22-409C-B68D-194256ADBAD8}"/>
              </a:ext>
            </a:extLst>
          </p:cNvPr>
          <p:cNvSpPr/>
          <p:nvPr/>
        </p:nvSpPr>
        <p:spPr>
          <a:xfrm>
            <a:off x="2123728" y="3270835"/>
            <a:ext cx="3276000" cy="3264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4C40779-BDB0-4592-ADB8-4D69D86DA01F}"/>
              </a:ext>
            </a:extLst>
          </p:cNvPr>
          <p:cNvSpPr/>
          <p:nvPr/>
        </p:nvSpPr>
        <p:spPr>
          <a:xfrm>
            <a:off x="2143958" y="4015992"/>
            <a:ext cx="4716000" cy="82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4023194-C12D-40A3-A774-85FF7F8FF138}"/>
              </a:ext>
            </a:extLst>
          </p:cNvPr>
          <p:cNvSpPr/>
          <p:nvPr/>
        </p:nvSpPr>
        <p:spPr>
          <a:xfrm>
            <a:off x="2489784" y="5590916"/>
            <a:ext cx="2916000" cy="50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AutoShape 21">
            <a:extLst>
              <a:ext uri="{FF2B5EF4-FFF2-40B4-BE49-F238E27FC236}">
                <a16:creationId xmlns:a16="http://schemas.microsoft.com/office/drawing/2014/main" id="{59977A8D-BFBC-4631-A29C-46A75A100961}"/>
              </a:ext>
            </a:extLst>
          </p:cNvPr>
          <p:cNvSpPr>
            <a:spLocks noChangeArrowheads="1"/>
          </p:cNvSpPr>
          <p:nvPr/>
        </p:nvSpPr>
        <p:spPr bwMode="auto">
          <a:xfrm>
            <a:off x="5508104" y="2739929"/>
            <a:ext cx="1404000" cy="408623"/>
          </a:xfrm>
          <a:prstGeom prst="wedgeRoundRectCallout">
            <a:avLst>
              <a:gd name="adj1" fmla="val -63261"/>
              <a:gd name="adj2" fmla="val 114667"/>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抽象方法</a:t>
            </a:r>
            <a:endParaRPr lang="zh-CN" altLang="en-US" sz="1800" b="1" dirty="0">
              <a:latin typeface="华文仿宋" panose="02010600040101010101" pitchFamily="2" charset="-122"/>
              <a:ea typeface="华文仿宋" panose="02010600040101010101" pitchFamily="2" charset="-122"/>
            </a:endParaRPr>
          </a:p>
        </p:txBody>
      </p:sp>
      <p:sp>
        <p:nvSpPr>
          <p:cNvPr id="23" name="AutoShape 21">
            <a:extLst>
              <a:ext uri="{FF2B5EF4-FFF2-40B4-BE49-F238E27FC236}">
                <a16:creationId xmlns:a16="http://schemas.microsoft.com/office/drawing/2014/main" id="{7656946F-8E2D-424D-AC00-E924C357685E}"/>
              </a:ext>
            </a:extLst>
          </p:cNvPr>
          <p:cNvSpPr>
            <a:spLocks noChangeArrowheads="1"/>
          </p:cNvSpPr>
          <p:nvPr/>
        </p:nvSpPr>
        <p:spPr bwMode="auto">
          <a:xfrm>
            <a:off x="6967557" y="3729300"/>
            <a:ext cx="1708899" cy="715089"/>
          </a:xfrm>
          <a:prstGeom prst="wedgeRoundRectCallout">
            <a:avLst>
              <a:gd name="adj1" fmla="val -59874"/>
              <a:gd name="adj2" fmla="val 8067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在子类中实现该抽象方法</a:t>
            </a:r>
            <a:endParaRPr lang="zh-CN" altLang="en-US" sz="1800" b="1" dirty="0">
              <a:latin typeface="华文仿宋" panose="02010600040101010101" pitchFamily="2" charset="-122"/>
              <a:ea typeface="华文仿宋" panose="02010600040101010101" pitchFamily="2" charset="-122"/>
            </a:endParaRPr>
          </a:p>
        </p:txBody>
      </p:sp>
      <p:sp>
        <p:nvSpPr>
          <p:cNvPr id="24" name="AutoShape 21">
            <a:extLst>
              <a:ext uri="{FF2B5EF4-FFF2-40B4-BE49-F238E27FC236}">
                <a16:creationId xmlns:a16="http://schemas.microsoft.com/office/drawing/2014/main" id="{D29C4C4C-4BAD-48BD-B9E3-4D92EAD3B2E9}"/>
              </a:ext>
            </a:extLst>
          </p:cNvPr>
          <p:cNvSpPr>
            <a:spLocks noChangeArrowheads="1"/>
          </p:cNvSpPr>
          <p:nvPr/>
        </p:nvSpPr>
        <p:spPr bwMode="auto">
          <a:xfrm>
            <a:off x="6129662" y="5823948"/>
            <a:ext cx="1898722" cy="715089"/>
          </a:xfrm>
          <a:prstGeom prst="wedgeRoundRectCallout">
            <a:avLst>
              <a:gd name="adj1" fmla="val -97126"/>
              <a:gd name="adj2" fmla="val -37484"/>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创建对象后通过对象调用该方法</a:t>
            </a:r>
            <a:endParaRPr lang="zh-CN" altLang="en-US" sz="18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42178463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down)">
                                      <p:cBhvr>
                                        <p:cTn id="16" dur="500"/>
                                        <p:tgtEl>
                                          <p:spTgt spid="2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22" grpId="0" animBg="1"/>
      <p:bldP spid="23" grpId="0" animBg="1"/>
      <p:bldP spid="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四、匿名内部类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1916832"/>
            <a:ext cx="7848872" cy="581057"/>
          </a:xfrm>
          <a:prstGeom prst="rect">
            <a:avLst/>
          </a:prstGeom>
        </p:spPr>
        <p:txBody>
          <a:bodyPr wrap="square">
            <a:spAutoFit/>
          </a:bodyPr>
          <a:lstStyle/>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匿名内部类也就是没有名字的内部类。</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3" name="AutoShape 3">
            <a:extLst>
              <a:ext uri="{FF2B5EF4-FFF2-40B4-BE49-F238E27FC236}">
                <a16:creationId xmlns:a16="http://schemas.microsoft.com/office/drawing/2014/main" id="{83466072-CE53-4B4F-824E-A301A3DD6AB8}"/>
              </a:ext>
            </a:extLst>
          </p:cNvPr>
          <p:cNvSpPr txBox="1">
            <a:spLocks/>
          </p:cNvSpPr>
          <p:nvPr/>
        </p:nvSpPr>
        <p:spPr bwMode="auto">
          <a:xfrm>
            <a:off x="1601143" y="2822936"/>
            <a:ext cx="6931298" cy="3952265"/>
          </a:xfrm>
          <a:prstGeom prst="roundRect">
            <a:avLst>
              <a:gd name="adj" fmla="val 12797"/>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000"/>
              </a:lnSpc>
              <a:spcBef>
                <a:spcPct val="0"/>
              </a:spcBef>
            </a:pPr>
            <a:r>
              <a:rPr lang="en-US" altLang="zh-CN" sz="1500" noProof="1">
                <a:solidFill>
                  <a:srgbClr val="080577"/>
                </a:solidFill>
                <a:latin typeface="Source Code Pro"/>
                <a:ea typeface="宋体" charset="-122"/>
              </a:rPr>
              <a:t>abstract class Person {</a:t>
            </a:r>
          </a:p>
          <a:p>
            <a:pPr algn="l" eaLnBrk="1" hangingPunct="1">
              <a:lnSpc>
                <a:spcPts val="2000"/>
              </a:lnSpc>
              <a:spcBef>
                <a:spcPct val="0"/>
              </a:spcBef>
            </a:pPr>
            <a:r>
              <a:rPr lang="en-US" altLang="zh-CN" sz="1500" noProof="1">
                <a:solidFill>
                  <a:srgbClr val="080577"/>
                </a:solidFill>
                <a:latin typeface="Source Code Pro"/>
                <a:ea typeface="宋体" charset="-122"/>
              </a:rPr>
              <a:t>    public abstract void eat();</a:t>
            </a:r>
          </a:p>
          <a:p>
            <a:pPr algn="l" eaLnBrk="1" hangingPunct="1">
              <a:lnSpc>
                <a:spcPts val="2000"/>
              </a:lnSpc>
              <a:spcBef>
                <a:spcPct val="0"/>
              </a:spcBef>
            </a:pPr>
            <a:r>
              <a:rPr lang="en-US" altLang="zh-CN" sz="1500" noProof="1">
                <a:solidFill>
                  <a:srgbClr val="080577"/>
                </a:solidFill>
                <a:latin typeface="Source Code Pro"/>
                <a:ea typeface="宋体" charset="-122"/>
              </a:rPr>
              <a:t>}</a:t>
            </a:r>
          </a:p>
          <a:p>
            <a:pPr algn="l" eaLnBrk="1" hangingPunct="1">
              <a:lnSpc>
                <a:spcPts val="2000"/>
              </a:lnSpc>
              <a:spcBef>
                <a:spcPct val="0"/>
              </a:spcBef>
            </a:pPr>
            <a:r>
              <a:rPr lang="en-US" altLang="zh-CN" sz="1500" noProof="1">
                <a:solidFill>
                  <a:srgbClr val="080577"/>
                </a:solidFill>
                <a:latin typeface="Source Code Pro"/>
                <a:ea typeface="宋体" charset="-122"/>
              </a:rPr>
              <a:t> </a:t>
            </a:r>
          </a:p>
          <a:p>
            <a:pPr algn="l" eaLnBrk="1" hangingPunct="1">
              <a:lnSpc>
                <a:spcPts val="2000"/>
              </a:lnSpc>
              <a:spcBef>
                <a:spcPct val="0"/>
              </a:spcBef>
            </a:pPr>
            <a:r>
              <a:rPr lang="en-US" altLang="zh-CN" sz="1500" noProof="1">
                <a:solidFill>
                  <a:srgbClr val="080577"/>
                </a:solidFill>
                <a:latin typeface="Source Code Pro"/>
                <a:ea typeface="宋体" charset="-122"/>
              </a:rPr>
              <a:t>public class Demo {</a:t>
            </a:r>
          </a:p>
          <a:p>
            <a:pPr algn="l" eaLnBrk="1" hangingPunct="1">
              <a:lnSpc>
                <a:spcPts val="2000"/>
              </a:lnSpc>
              <a:spcBef>
                <a:spcPct val="0"/>
              </a:spcBef>
            </a:pPr>
            <a:r>
              <a:rPr lang="en-US" altLang="zh-CN" sz="1500" noProof="1">
                <a:solidFill>
                  <a:srgbClr val="080577"/>
                </a:solidFill>
                <a:latin typeface="Source Code Pro"/>
                <a:ea typeface="宋体" charset="-122"/>
              </a:rPr>
              <a:t>    public static void main(String[] args) {</a:t>
            </a:r>
          </a:p>
          <a:p>
            <a:pPr algn="l" eaLnBrk="1" hangingPunct="1">
              <a:lnSpc>
                <a:spcPts val="2000"/>
              </a:lnSpc>
              <a:spcBef>
                <a:spcPct val="0"/>
              </a:spcBef>
            </a:pPr>
            <a:r>
              <a:rPr lang="en-US" altLang="zh-CN" sz="1500" noProof="1">
                <a:solidFill>
                  <a:srgbClr val="080577"/>
                </a:solidFill>
                <a:latin typeface="Source Code Pro"/>
                <a:ea typeface="宋体" charset="-122"/>
              </a:rPr>
              <a:t>        Person p = new Person() {</a:t>
            </a:r>
          </a:p>
          <a:p>
            <a:pPr algn="l" eaLnBrk="1" hangingPunct="1">
              <a:lnSpc>
                <a:spcPts val="2000"/>
              </a:lnSpc>
              <a:spcBef>
                <a:spcPct val="0"/>
              </a:spcBef>
            </a:pPr>
            <a:r>
              <a:rPr lang="en-US" altLang="zh-CN" sz="1500" noProof="1">
                <a:solidFill>
                  <a:srgbClr val="080577"/>
                </a:solidFill>
                <a:latin typeface="Source Code Pro"/>
                <a:ea typeface="宋体" charset="-122"/>
              </a:rPr>
              <a:t>            public void eat() {</a:t>
            </a:r>
          </a:p>
          <a:p>
            <a:pPr algn="l" eaLnBrk="1" hangingPunct="1">
              <a:lnSpc>
                <a:spcPts val="2000"/>
              </a:lnSpc>
              <a:spcBef>
                <a:spcPct val="0"/>
              </a:spcBef>
            </a:pPr>
            <a:r>
              <a:rPr lang="en-US" altLang="zh-CN" sz="1500" noProof="1">
                <a:solidFill>
                  <a:srgbClr val="080577"/>
                </a:solidFill>
                <a:latin typeface="Source Code Pro"/>
                <a:ea typeface="宋体" charset="-122"/>
              </a:rPr>
              <a:t>                System.out.println("eat something");</a:t>
            </a:r>
          </a:p>
          <a:p>
            <a:pPr algn="l" eaLnBrk="1" hangingPunct="1">
              <a:lnSpc>
                <a:spcPts val="2000"/>
              </a:lnSpc>
              <a:spcBef>
                <a:spcPct val="0"/>
              </a:spcBef>
            </a:pPr>
            <a:r>
              <a:rPr lang="en-US" altLang="zh-CN" sz="1500" noProof="1">
                <a:solidFill>
                  <a:srgbClr val="080577"/>
                </a:solidFill>
                <a:latin typeface="Source Code Pro"/>
                <a:ea typeface="宋体" charset="-122"/>
              </a:rPr>
              <a:t>            }</a:t>
            </a:r>
          </a:p>
          <a:p>
            <a:pPr algn="l" eaLnBrk="1" hangingPunct="1">
              <a:lnSpc>
                <a:spcPts val="2000"/>
              </a:lnSpc>
              <a:spcBef>
                <a:spcPct val="0"/>
              </a:spcBef>
            </a:pPr>
            <a:r>
              <a:rPr lang="en-US" altLang="zh-CN" sz="1500" noProof="1">
                <a:solidFill>
                  <a:srgbClr val="080577"/>
                </a:solidFill>
                <a:latin typeface="Source Code Pro"/>
                <a:ea typeface="宋体" charset="-122"/>
              </a:rPr>
              <a:t>        };</a:t>
            </a:r>
          </a:p>
          <a:p>
            <a:pPr algn="l" eaLnBrk="1" hangingPunct="1">
              <a:lnSpc>
                <a:spcPts val="2000"/>
              </a:lnSpc>
              <a:spcBef>
                <a:spcPct val="0"/>
              </a:spcBef>
            </a:pPr>
            <a:r>
              <a:rPr lang="en-US" altLang="zh-CN" sz="1500" noProof="1">
                <a:solidFill>
                  <a:srgbClr val="080577"/>
                </a:solidFill>
                <a:latin typeface="Source Code Pro"/>
                <a:ea typeface="宋体" charset="-122"/>
              </a:rPr>
              <a:t>        p.eat();</a:t>
            </a:r>
          </a:p>
          <a:p>
            <a:pPr algn="l" eaLnBrk="1" hangingPunct="1">
              <a:lnSpc>
                <a:spcPts val="2000"/>
              </a:lnSpc>
              <a:spcBef>
                <a:spcPct val="0"/>
              </a:spcBef>
            </a:pPr>
            <a:r>
              <a:rPr lang="en-US" altLang="zh-CN" sz="1500" noProof="1">
                <a:solidFill>
                  <a:srgbClr val="080577"/>
                </a:solidFill>
                <a:latin typeface="Source Code Pro"/>
                <a:ea typeface="宋体" charset="-122"/>
              </a:rPr>
              <a:t>    }</a:t>
            </a:r>
          </a:p>
          <a:p>
            <a:pPr algn="l" eaLnBrk="1" hangingPunct="1">
              <a:lnSpc>
                <a:spcPts val="2000"/>
              </a:lnSpc>
              <a:spcBef>
                <a:spcPct val="0"/>
              </a:spcBef>
            </a:pPr>
            <a:r>
              <a:rPr lang="en-US" altLang="zh-CN" sz="1500" noProof="1">
                <a:solidFill>
                  <a:srgbClr val="080577"/>
                </a:solidFill>
                <a:latin typeface="Source Code Pro"/>
                <a:ea typeface="宋体" charset="-122"/>
              </a:rPr>
              <a:t>}</a:t>
            </a:r>
          </a:p>
        </p:txBody>
      </p:sp>
      <p:pic>
        <p:nvPicPr>
          <p:cNvPr id="4" name="Picture 14" descr="示例">
            <a:extLst>
              <a:ext uri="{FF2B5EF4-FFF2-40B4-BE49-F238E27FC236}">
                <a16:creationId xmlns:a16="http://schemas.microsoft.com/office/drawing/2014/main" id="{45D475F6-CCA9-4716-9BCF-0F5FDAC0A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539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a:extLst>
              <a:ext uri="{FF2B5EF4-FFF2-40B4-BE49-F238E27FC236}">
                <a16:creationId xmlns:a16="http://schemas.microsoft.com/office/drawing/2014/main" id="{643AF5C4-FF32-4E1E-A592-2676095AF21B}"/>
              </a:ext>
            </a:extLst>
          </p:cNvPr>
          <p:cNvSpPr txBox="1"/>
          <p:nvPr/>
        </p:nvSpPr>
        <p:spPr>
          <a:xfrm>
            <a:off x="1019573" y="3717996"/>
            <a:ext cx="430887" cy="2759730"/>
          </a:xfrm>
          <a:prstGeom prst="rect">
            <a:avLst/>
          </a:prstGeom>
          <a:noFill/>
        </p:spPr>
        <p:txBody>
          <a:bodyPr vert="eaVert" wrap="none" anchor="ctr" anchorCtr="1">
            <a:spAutoFit/>
          </a:bodyPr>
          <a:lstStyle/>
          <a:p>
            <a:r>
              <a:rPr lang="zh-CN" altLang="en-US" sz="1600" b="1" i="0" u="none" strike="noStrike" dirty="0">
                <a:solidFill>
                  <a:srgbClr val="0000FF"/>
                </a:solidFill>
                <a:effectLst/>
                <a:latin typeface="微软雅黑" panose="020B0503020204020204" pitchFamily="34" charset="-122"/>
                <a:ea typeface="微软雅黑" panose="020B0503020204020204" pitchFamily="34" charset="-122"/>
              </a:rPr>
              <a:t>实现一个类的抽象方法（二）</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44C40779-BDB0-4592-ADB8-4D69D86DA01F}"/>
              </a:ext>
            </a:extLst>
          </p:cNvPr>
          <p:cNvSpPr/>
          <p:nvPr/>
        </p:nvSpPr>
        <p:spPr>
          <a:xfrm>
            <a:off x="2514570" y="4522751"/>
            <a:ext cx="5364000" cy="129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AutoShape 21">
            <a:extLst>
              <a:ext uri="{FF2B5EF4-FFF2-40B4-BE49-F238E27FC236}">
                <a16:creationId xmlns:a16="http://schemas.microsoft.com/office/drawing/2014/main" id="{7656946F-8E2D-424D-AC00-E924C357685E}"/>
              </a:ext>
            </a:extLst>
          </p:cNvPr>
          <p:cNvSpPr>
            <a:spLocks noChangeArrowheads="1"/>
          </p:cNvSpPr>
          <p:nvPr/>
        </p:nvSpPr>
        <p:spPr bwMode="auto">
          <a:xfrm>
            <a:off x="6974225" y="2967798"/>
            <a:ext cx="1708899" cy="1328023"/>
          </a:xfrm>
          <a:prstGeom prst="wedgeRoundRectCallout">
            <a:avLst>
              <a:gd name="adj1" fmla="val -59874"/>
              <a:gd name="adj2" fmla="val 64641"/>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直接将抽象类</a:t>
            </a:r>
            <a:r>
              <a:rPr lang="en-US" altLang="zh-CN" b="1" dirty="0">
                <a:latin typeface="华文仿宋" panose="02010600040101010101" pitchFamily="2" charset="-122"/>
                <a:ea typeface="华文仿宋" panose="02010600040101010101" pitchFamily="2" charset="-122"/>
              </a:rPr>
              <a:t>Person</a:t>
            </a:r>
            <a:r>
              <a:rPr lang="zh-CN" altLang="en-US" b="1" dirty="0">
                <a:latin typeface="华文仿宋" panose="02010600040101010101" pitchFamily="2" charset="-122"/>
                <a:ea typeface="华文仿宋" panose="02010600040101010101" pitchFamily="2" charset="-122"/>
              </a:rPr>
              <a:t>中的方法在大括号中实现了</a:t>
            </a:r>
            <a:endParaRPr lang="zh-CN" altLang="en-US" sz="18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835088970"/>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四、匿名内部类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1916832"/>
            <a:ext cx="7848872" cy="581057"/>
          </a:xfrm>
          <a:prstGeom prst="rect">
            <a:avLst/>
          </a:prstGeom>
        </p:spPr>
        <p:txBody>
          <a:bodyPr wrap="square">
            <a:spAutoFit/>
          </a:bodyPr>
          <a:lstStyle/>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匿名内部类也就是没有名字的内部类。</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3" name="AutoShape 3">
            <a:extLst>
              <a:ext uri="{FF2B5EF4-FFF2-40B4-BE49-F238E27FC236}">
                <a16:creationId xmlns:a16="http://schemas.microsoft.com/office/drawing/2014/main" id="{83466072-CE53-4B4F-824E-A301A3DD6AB8}"/>
              </a:ext>
            </a:extLst>
          </p:cNvPr>
          <p:cNvSpPr txBox="1">
            <a:spLocks/>
          </p:cNvSpPr>
          <p:nvPr/>
        </p:nvSpPr>
        <p:spPr bwMode="auto">
          <a:xfrm>
            <a:off x="1601143" y="2985944"/>
            <a:ext cx="6931298" cy="3123293"/>
          </a:xfrm>
          <a:prstGeom prst="roundRect">
            <a:avLst>
              <a:gd name="adj" fmla="val 12797"/>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000"/>
              </a:lnSpc>
              <a:spcBef>
                <a:spcPct val="0"/>
              </a:spcBef>
            </a:pPr>
            <a:r>
              <a:rPr lang="en-US" altLang="zh-CN" sz="1500" noProof="1">
                <a:solidFill>
                  <a:srgbClr val="080577"/>
                </a:solidFill>
                <a:latin typeface="Source Code Pro"/>
                <a:ea typeface="宋体" charset="-122"/>
              </a:rPr>
              <a:t>scan_bt.setOnClickListener</a:t>
            </a:r>
            <a:r>
              <a:rPr lang="en-US" altLang="zh-CN" sz="1500" noProof="1">
                <a:solidFill>
                  <a:srgbClr val="FF0000"/>
                </a:solidFill>
                <a:latin typeface="Source Code Pro"/>
                <a:ea typeface="宋体" charset="-122"/>
              </a:rPr>
              <a:t>(new OnClickListener() {</a:t>
            </a:r>
          </a:p>
          <a:p>
            <a:pPr algn="l" eaLnBrk="1" hangingPunct="1">
              <a:lnSpc>
                <a:spcPts val="2000"/>
              </a:lnSpc>
              <a:spcBef>
                <a:spcPct val="0"/>
              </a:spcBef>
            </a:pPr>
            <a:r>
              <a:rPr lang="en-US" altLang="zh-CN" sz="1500" noProof="1">
                <a:solidFill>
                  <a:srgbClr val="FF0000"/>
                </a:solidFill>
                <a:latin typeface="Source Code Pro"/>
                <a:ea typeface="宋体" charset="-122"/>
              </a:rPr>
              <a:t>    public void onClick(View v) {</a:t>
            </a:r>
          </a:p>
          <a:p>
            <a:pPr algn="l" eaLnBrk="1" hangingPunct="1">
              <a:lnSpc>
                <a:spcPts val="2000"/>
              </a:lnSpc>
              <a:spcBef>
                <a:spcPct val="0"/>
              </a:spcBef>
            </a:pPr>
            <a:r>
              <a:rPr lang="en-US" altLang="zh-CN" sz="1500" noProof="1">
                <a:solidFill>
                  <a:srgbClr val="FF0000"/>
                </a:solidFill>
                <a:latin typeface="Source Code Pro"/>
                <a:ea typeface="宋体" charset="-122"/>
              </a:rPr>
              <a:t>        // TODO Auto-generated method stub         </a:t>
            </a:r>
          </a:p>
          <a:p>
            <a:pPr algn="l" eaLnBrk="1" hangingPunct="1">
              <a:lnSpc>
                <a:spcPts val="2000"/>
              </a:lnSpc>
              <a:spcBef>
                <a:spcPct val="0"/>
              </a:spcBef>
            </a:pPr>
            <a:r>
              <a:rPr lang="en-US" altLang="zh-CN" sz="1500" noProof="1">
                <a:solidFill>
                  <a:srgbClr val="FF0000"/>
                </a:solidFill>
                <a:latin typeface="Source Code Pro"/>
                <a:ea typeface="宋体" charset="-122"/>
              </a:rPr>
              <a:t>    }</a:t>
            </a:r>
          </a:p>
          <a:p>
            <a:pPr algn="l" eaLnBrk="1" hangingPunct="1">
              <a:lnSpc>
                <a:spcPts val="2000"/>
              </a:lnSpc>
              <a:spcBef>
                <a:spcPct val="0"/>
              </a:spcBef>
            </a:pPr>
            <a:r>
              <a:rPr lang="en-US" altLang="zh-CN" sz="1500" noProof="1">
                <a:solidFill>
                  <a:srgbClr val="FF0000"/>
                </a:solidFill>
                <a:latin typeface="Source Code Pro"/>
                <a:ea typeface="宋体" charset="-122"/>
              </a:rPr>
              <a:t>})</a:t>
            </a:r>
            <a:r>
              <a:rPr lang="en-US" altLang="zh-CN" sz="1500" noProof="1">
                <a:solidFill>
                  <a:srgbClr val="080577"/>
                </a:solidFill>
                <a:latin typeface="Source Code Pro"/>
                <a:ea typeface="宋体" charset="-122"/>
              </a:rPr>
              <a:t>;</a:t>
            </a:r>
          </a:p>
          <a:p>
            <a:pPr algn="l" eaLnBrk="1" hangingPunct="1">
              <a:lnSpc>
                <a:spcPts val="2000"/>
              </a:lnSpc>
              <a:spcBef>
                <a:spcPct val="0"/>
              </a:spcBef>
            </a:pPr>
            <a:r>
              <a:rPr lang="en-US" altLang="zh-CN" sz="1500" noProof="1">
                <a:solidFill>
                  <a:srgbClr val="080577"/>
                </a:solidFill>
                <a:latin typeface="Source Code Pro"/>
                <a:ea typeface="宋体" charset="-122"/>
              </a:rPr>
              <a:t> </a:t>
            </a:r>
          </a:p>
          <a:p>
            <a:pPr algn="l" eaLnBrk="1" hangingPunct="1">
              <a:lnSpc>
                <a:spcPts val="2000"/>
              </a:lnSpc>
              <a:spcBef>
                <a:spcPct val="0"/>
              </a:spcBef>
            </a:pPr>
            <a:r>
              <a:rPr lang="en-US" altLang="zh-CN" sz="1500" noProof="1">
                <a:solidFill>
                  <a:srgbClr val="080577"/>
                </a:solidFill>
                <a:latin typeface="Source Code Pro"/>
                <a:ea typeface="宋体" charset="-122"/>
              </a:rPr>
              <a:t>history_bt.setOnClickListener</a:t>
            </a:r>
            <a:r>
              <a:rPr lang="en-US" altLang="zh-CN" sz="1500" noProof="1">
                <a:solidFill>
                  <a:srgbClr val="FF0000"/>
                </a:solidFill>
                <a:latin typeface="Source Code Pro"/>
                <a:ea typeface="宋体" charset="-122"/>
              </a:rPr>
              <a:t>(new OnClickListener() {</a:t>
            </a:r>
          </a:p>
          <a:p>
            <a:pPr algn="l" eaLnBrk="1" hangingPunct="1">
              <a:lnSpc>
                <a:spcPts val="2000"/>
              </a:lnSpc>
              <a:spcBef>
                <a:spcPct val="0"/>
              </a:spcBef>
            </a:pPr>
            <a:r>
              <a:rPr lang="en-US" altLang="zh-CN" sz="1500" noProof="1">
                <a:solidFill>
                  <a:srgbClr val="FF0000"/>
                </a:solidFill>
                <a:latin typeface="Source Code Pro"/>
                <a:ea typeface="宋体" charset="-122"/>
              </a:rPr>
              <a:t>     public void onClick(View v) {</a:t>
            </a:r>
          </a:p>
          <a:p>
            <a:pPr algn="l" eaLnBrk="1" hangingPunct="1">
              <a:lnSpc>
                <a:spcPts val="2000"/>
              </a:lnSpc>
              <a:spcBef>
                <a:spcPct val="0"/>
              </a:spcBef>
            </a:pPr>
            <a:r>
              <a:rPr lang="en-US" altLang="zh-CN" sz="1500" noProof="1">
                <a:solidFill>
                  <a:srgbClr val="FF0000"/>
                </a:solidFill>
                <a:latin typeface="Source Code Pro"/>
                <a:ea typeface="宋体" charset="-122"/>
              </a:rPr>
              <a:t>        // TODO Auto-generated method stub         </a:t>
            </a:r>
          </a:p>
          <a:p>
            <a:pPr algn="l" eaLnBrk="1" hangingPunct="1">
              <a:lnSpc>
                <a:spcPts val="2000"/>
              </a:lnSpc>
              <a:spcBef>
                <a:spcPct val="0"/>
              </a:spcBef>
            </a:pPr>
            <a:r>
              <a:rPr lang="en-US" altLang="zh-CN" sz="1500" noProof="1">
                <a:solidFill>
                  <a:srgbClr val="FF0000"/>
                </a:solidFill>
                <a:latin typeface="Source Code Pro"/>
                <a:ea typeface="宋体" charset="-122"/>
              </a:rPr>
              <a:t>     }</a:t>
            </a:r>
          </a:p>
          <a:p>
            <a:pPr algn="l" eaLnBrk="1" hangingPunct="1">
              <a:lnSpc>
                <a:spcPts val="2000"/>
              </a:lnSpc>
              <a:spcBef>
                <a:spcPct val="0"/>
              </a:spcBef>
            </a:pPr>
            <a:r>
              <a:rPr lang="en-US" altLang="zh-CN" sz="1500" noProof="1">
                <a:solidFill>
                  <a:srgbClr val="FF0000"/>
                </a:solidFill>
                <a:latin typeface="Source Code Pro"/>
                <a:ea typeface="宋体" charset="-122"/>
              </a:rPr>
              <a:t>})</a:t>
            </a:r>
            <a:r>
              <a:rPr lang="en-US" altLang="zh-CN" sz="1500" noProof="1">
                <a:solidFill>
                  <a:srgbClr val="080577"/>
                </a:solidFill>
                <a:latin typeface="Source Code Pro"/>
                <a:ea typeface="宋体" charset="-122"/>
              </a:rPr>
              <a:t>;</a:t>
            </a:r>
          </a:p>
        </p:txBody>
      </p:sp>
      <p:pic>
        <p:nvPicPr>
          <p:cNvPr id="4" name="Picture 14" descr="示例">
            <a:extLst>
              <a:ext uri="{FF2B5EF4-FFF2-40B4-BE49-F238E27FC236}">
                <a16:creationId xmlns:a16="http://schemas.microsoft.com/office/drawing/2014/main" id="{45D475F6-CCA9-4716-9BCF-0F5FDAC0A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539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653086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四、匿名内部类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1916832"/>
            <a:ext cx="7848872" cy="581057"/>
          </a:xfrm>
          <a:prstGeom prst="rect">
            <a:avLst/>
          </a:prstGeom>
        </p:spPr>
        <p:txBody>
          <a:bodyPr wrap="square">
            <a:spAutoFit/>
          </a:bodyPr>
          <a:lstStyle/>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匿名内部类也就是没有名字的内部类。</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4441272F-1089-4551-BEDE-79599CEA83E6}"/>
              </a:ext>
            </a:extLst>
          </p:cNvPr>
          <p:cNvSpPr/>
          <p:nvPr/>
        </p:nvSpPr>
        <p:spPr>
          <a:xfrm>
            <a:off x="899592" y="2780928"/>
            <a:ext cx="7848872" cy="3885166"/>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匿名内部类不能定义任何静态成员、方法；</a:t>
            </a:r>
          </a:p>
          <a:p>
            <a:pPr marL="342900" indent="-342900">
              <a:lnSpc>
                <a:spcPct val="150000"/>
              </a:lnSpc>
              <a:spcBef>
                <a:spcPts val="600"/>
              </a:spcBef>
              <a:spcAft>
                <a:spcPts val="600"/>
              </a:spcAft>
              <a:buFont typeface="Wingdings" panose="05000000000000000000" pitchFamily="2" charset="2"/>
              <a:buChar char="p"/>
            </a:pP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匿名内部类中的方法不能是抽象的；</a:t>
            </a:r>
            <a:endParaRPr lang="en-US" altLang="zh-CN" sz="2000" b="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p"/>
            </a:pP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匿名内部类必须实现接口或抽象父类的所有抽象方法；</a:t>
            </a:r>
            <a:endParaRPr lang="en-US" altLang="zh-CN" sz="2000" b="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p"/>
            </a:pP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匿名内部类没有类名，因此不能定义构造器；</a:t>
            </a:r>
            <a:endParaRPr lang="en-US" altLang="zh-CN" sz="2000" b="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342900">
              <a:lnSpc>
                <a:spcPct val="150000"/>
              </a:lnSpc>
              <a:spcBef>
                <a:spcPts val="600"/>
              </a:spcBef>
              <a:spcAft>
                <a:spcPts val="600"/>
              </a:spcAft>
              <a:buFont typeface="Wingdings" panose="05000000000000000000" pitchFamily="2" charset="2"/>
              <a:buChar char="p"/>
            </a:pP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当匿名内部类和外部类有同名变量（方法）时，默认访问的是匿名内部类的变量（方法），要访问外部类的变量（方法）则需要加上外部类的类名。</a:t>
            </a:r>
            <a:endParaRPr lang="en-US" altLang="zh-CN" sz="2000" b="0" i="0" u="none" strike="noStrike" dirty="0">
              <a:solidFill>
                <a:srgbClr val="00417C"/>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699354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五、静态类中类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1916832"/>
            <a:ext cx="7848872" cy="581057"/>
          </a:xfrm>
          <a:prstGeom prst="rect">
            <a:avLst/>
          </a:prstGeom>
        </p:spPr>
        <p:txBody>
          <a:bodyPr wrap="square">
            <a:spAutoFit/>
          </a:bodyPr>
          <a:lstStyle/>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由</a:t>
            </a:r>
            <a:r>
              <a:rPr lang="en-US" altLang="zh-CN" sz="2400" dirty="0">
                <a:solidFill>
                  <a:srgbClr val="00417C"/>
                </a:solidFill>
                <a:latin typeface="微软雅黑" panose="020B0503020204020204" pitchFamily="34" charset="-122"/>
                <a:ea typeface="微软雅黑" panose="020B0503020204020204" pitchFamily="34" charset="-122"/>
              </a:rPr>
              <a:t>static</a:t>
            </a:r>
            <a:r>
              <a:rPr lang="zh-CN" altLang="en-US" sz="2400" dirty="0">
                <a:solidFill>
                  <a:srgbClr val="00417C"/>
                </a:solidFill>
                <a:latin typeface="微软雅黑" panose="020B0503020204020204" pitchFamily="34" charset="-122"/>
                <a:ea typeface="微软雅黑" panose="020B0503020204020204" pitchFamily="34" charset="-122"/>
              </a:rPr>
              <a:t>关键字修饰的内部类。</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3" name="AutoShape 3">
            <a:extLst>
              <a:ext uri="{FF2B5EF4-FFF2-40B4-BE49-F238E27FC236}">
                <a16:creationId xmlns:a16="http://schemas.microsoft.com/office/drawing/2014/main" id="{83466072-CE53-4B4F-824E-A301A3DD6AB8}"/>
              </a:ext>
            </a:extLst>
          </p:cNvPr>
          <p:cNvSpPr txBox="1">
            <a:spLocks/>
          </p:cNvSpPr>
          <p:nvPr/>
        </p:nvSpPr>
        <p:spPr bwMode="auto">
          <a:xfrm>
            <a:off x="1601143" y="2979242"/>
            <a:ext cx="6931298" cy="3810353"/>
          </a:xfrm>
          <a:prstGeom prst="roundRect">
            <a:avLst>
              <a:gd name="adj" fmla="val 7910"/>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public class Test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public static void main(String[] args)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Outter.Inner inner = new Outter.Inner();</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class Outter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public Outter() { ...</a:t>
            </a:r>
            <a:r>
              <a:rPr lang="zh-CN" altLang="en-US" sz="1500" noProof="1">
                <a:solidFill>
                  <a:srgbClr val="080577"/>
                </a:solidFill>
                <a:latin typeface="Source Code Pro"/>
                <a:ea typeface="宋体" charset="-122"/>
              </a:rPr>
              <a:t> </a:t>
            </a:r>
            <a:r>
              <a:rPr lang="en-US" altLang="zh-CN" sz="1500" noProof="1">
                <a:solidFill>
                  <a:srgbClr val="080577"/>
                </a:solidFill>
                <a:latin typeface="Source Code Pro"/>
                <a:ea typeface="宋体" charset="-122"/>
              </a:rPr>
              <a:t>...</a:t>
            </a:r>
            <a:r>
              <a:rPr lang="zh-CN" altLang="en-US" sz="1500" noProof="1">
                <a:solidFill>
                  <a:srgbClr val="080577"/>
                </a:solidFill>
                <a:latin typeface="Source Code Pro"/>
                <a:ea typeface="宋体" charset="-122"/>
              </a:rPr>
              <a:t> </a:t>
            </a:r>
            <a:r>
              <a:rPr lang="en-US" altLang="zh-CN" sz="1500" noProof="1">
                <a:solidFill>
                  <a:srgbClr val="080577"/>
                </a:solidFill>
                <a:latin typeface="Source Code Pro"/>
                <a:ea typeface="宋体" charset="-122"/>
              </a:rPr>
              <a:t>}</a:t>
            </a:r>
          </a:p>
          <a:p>
            <a:pPr algn="l" eaLnBrk="1" hangingPunct="1">
              <a:lnSpc>
                <a:spcPts val="2000"/>
              </a:lnSpc>
              <a:spcBef>
                <a:spcPct val="0"/>
              </a:spcBef>
              <a:buFont typeface="Wingdings" panose="05000000000000000000" pitchFamily="2" charset="2"/>
              <a:buNone/>
            </a:pPr>
            <a:endParaRPr lang="en-US" altLang="zh-CN" sz="1500" noProof="1">
              <a:solidFill>
                <a:srgbClr val="080577"/>
              </a:solidFill>
              <a:latin typeface="Source Code Pro"/>
              <a:ea typeface="宋体" charset="-122"/>
            </a:endParaRP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r>
              <a:rPr lang="en-US" altLang="zh-CN" sz="1500" b="1" noProof="1">
                <a:solidFill>
                  <a:srgbClr val="FF0000"/>
                </a:solidFill>
                <a:latin typeface="Source Code Pro"/>
                <a:ea typeface="宋体" charset="-122"/>
              </a:rPr>
              <a:t>static</a:t>
            </a:r>
            <a:r>
              <a:rPr lang="en-US" altLang="zh-CN" sz="1500" noProof="1">
                <a:solidFill>
                  <a:srgbClr val="080577"/>
                </a:solidFill>
                <a:latin typeface="Source Code Pro"/>
                <a:ea typeface="宋体" charset="-122"/>
              </a:rPr>
              <a:t> class Inner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public Inner() {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 ...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p>
          <a:p>
            <a:pPr algn="l" eaLnBrk="1" hangingPunct="1">
              <a:lnSpc>
                <a:spcPts val="20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a:t>
            </a:r>
          </a:p>
        </p:txBody>
      </p:sp>
      <p:pic>
        <p:nvPicPr>
          <p:cNvPr id="4" name="Picture 14" descr="示例">
            <a:extLst>
              <a:ext uri="{FF2B5EF4-FFF2-40B4-BE49-F238E27FC236}">
                <a16:creationId xmlns:a16="http://schemas.microsoft.com/office/drawing/2014/main" id="{45D475F6-CCA9-4716-9BCF-0F5FDAC0A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539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F5D488A4-1590-4BA4-AE70-35FCE84E4443}"/>
              </a:ext>
            </a:extLst>
          </p:cNvPr>
          <p:cNvSpPr/>
          <p:nvPr/>
        </p:nvSpPr>
        <p:spPr>
          <a:xfrm>
            <a:off x="2119145" y="5167580"/>
            <a:ext cx="4248472" cy="12857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utoShape 21">
            <a:extLst>
              <a:ext uri="{FF2B5EF4-FFF2-40B4-BE49-F238E27FC236}">
                <a16:creationId xmlns:a16="http://schemas.microsoft.com/office/drawing/2014/main" id="{F19D069D-C7DD-4868-BA99-25BA7B111101}"/>
              </a:ext>
            </a:extLst>
          </p:cNvPr>
          <p:cNvSpPr>
            <a:spLocks noChangeArrowheads="1"/>
          </p:cNvSpPr>
          <p:nvPr/>
        </p:nvSpPr>
        <p:spPr bwMode="auto">
          <a:xfrm>
            <a:off x="6624384" y="4884418"/>
            <a:ext cx="1404000" cy="408623"/>
          </a:xfrm>
          <a:prstGeom prst="wedgeRoundRectCallout">
            <a:avLst>
              <a:gd name="adj1" fmla="val -63261"/>
              <a:gd name="adj2" fmla="val 114667"/>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静态内部类</a:t>
            </a:r>
            <a:endParaRPr lang="zh-CN" altLang="en-US" sz="18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70146924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五、静态类中类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1916832"/>
            <a:ext cx="7848872" cy="581057"/>
          </a:xfrm>
          <a:prstGeom prst="rect">
            <a:avLst/>
          </a:prstGeom>
        </p:spPr>
        <p:txBody>
          <a:bodyPr wrap="square">
            <a:spAutoFit/>
          </a:bodyPr>
          <a:lstStyle/>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由</a:t>
            </a:r>
            <a:r>
              <a:rPr lang="en-US" altLang="zh-CN" sz="2400" dirty="0">
                <a:solidFill>
                  <a:srgbClr val="00417C"/>
                </a:solidFill>
                <a:latin typeface="微软雅黑" panose="020B0503020204020204" pitchFamily="34" charset="-122"/>
                <a:ea typeface="微软雅黑" panose="020B0503020204020204" pitchFamily="34" charset="-122"/>
              </a:rPr>
              <a:t>static</a:t>
            </a:r>
            <a:r>
              <a:rPr lang="zh-CN" altLang="en-US" sz="2400" dirty="0">
                <a:solidFill>
                  <a:srgbClr val="00417C"/>
                </a:solidFill>
                <a:latin typeface="微软雅黑" panose="020B0503020204020204" pitchFamily="34" charset="-122"/>
                <a:ea typeface="微软雅黑" panose="020B0503020204020204" pitchFamily="34" charset="-122"/>
              </a:rPr>
              <a:t>关键字修饰的内部类。</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3" name="AutoShape 3">
            <a:extLst>
              <a:ext uri="{FF2B5EF4-FFF2-40B4-BE49-F238E27FC236}">
                <a16:creationId xmlns:a16="http://schemas.microsoft.com/office/drawing/2014/main" id="{83466072-CE53-4B4F-824E-A301A3DD6AB8}"/>
              </a:ext>
            </a:extLst>
          </p:cNvPr>
          <p:cNvSpPr txBox="1">
            <a:spLocks/>
          </p:cNvSpPr>
          <p:nvPr/>
        </p:nvSpPr>
        <p:spPr bwMode="auto">
          <a:xfrm>
            <a:off x="1601143" y="2852936"/>
            <a:ext cx="6931298" cy="3945419"/>
          </a:xfrm>
          <a:prstGeom prst="roundRect">
            <a:avLst>
              <a:gd name="adj" fmla="val 7910"/>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public class Person{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private String name; //</a:t>
            </a:r>
            <a:r>
              <a:rPr lang="zh-CN" altLang="en-US" sz="1500" noProof="1">
                <a:solidFill>
                  <a:srgbClr val="080577"/>
                </a:solidFill>
                <a:latin typeface="Source Code Pro"/>
                <a:ea typeface="宋体" charset="-122"/>
              </a:rPr>
              <a:t>姓名</a:t>
            </a:r>
            <a:r>
              <a:rPr lang="en-US" altLang="zh-CN" sz="1500" noProof="1">
                <a:solidFill>
                  <a:srgbClr val="080577"/>
                </a:solidFill>
                <a:latin typeface="Source Code Pro"/>
                <a:ea typeface="宋体" charset="-122"/>
              </a:rPr>
              <a:t>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private Home home; //</a:t>
            </a:r>
            <a:r>
              <a:rPr lang="zh-CN" altLang="en-US" sz="1500" noProof="1">
                <a:solidFill>
                  <a:srgbClr val="080577"/>
                </a:solidFill>
                <a:latin typeface="Source Code Pro"/>
                <a:ea typeface="宋体" charset="-122"/>
              </a:rPr>
              <a:t>家庭</a:t>
            </a:r>
            <a:r>
              <a:rPr lang="en-US" altLang="zh-CN" sz="1500" noProof="1">
                <a:solidFill>
                  <a:srgbClr val="080577"/>
                </a:solidFill>
                <a:latin typeface="Source Code Pro"/>
                <a:ea typeface="宋体" charset="-122"/>
              </a:rPr>
              <a:t>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public Person(String _name){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name = _name;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 home</a:t>
            </a:r>
            <a:r>
              <a:rPr lang="zh-CN" altLang="en-US" sz="1500" noProof="1">
                <a:solidFill>
                  <a:srgbClr val="080577"/>
                </a:solidFill>
                <a:latin typeface="Source Code Pro"/>
                <a:ea typeface="宋体" charset="-122"/>
              </a:rPr>
              <a:t>、</a:t>
            </a:r>
            <a:r>
              <a:rPr lang="en-US" altLang="zh-CN" sz="1500" noProof="1">
                <a:solidFill>
                  <a:srgbClr val="080577"/>
                </a:solidFill>
                <a:latin typeface="Source Code Pro"/>
                <a:ea typeface="宋体" charset="-122"/>
              </a:rPr>
              <a:t>name</a:t>
            </a:r>
            <a:r>
              <a:rPr lang="zh-CN" altLang="en-US" sz="1500" noProof="1">
                <a:solidFill>
                  <a:srgbClr val="080577"/>
                </a:solidFill>
                <a:latin typeface="Source Code Pro"/>
                <a:ea typeface="宋体" charset="-122"/>
              </a:rPr>
              <a:t>的</a:t>
            </a:r>
            <a:r>
              <a:rPr lang="en-US" altLang="zh-CN" sz="1500" noProof="1">
                <a:solidFill>
                  <a:srgbClr val="080577"/>
                </a:solidFill>
                <a:latin typeface="Source Code Pro"/>
                <a:ea typeface="宋体" charset="-122"/>
              </a:rPr>
              <a:t>getter/setter</a:t>
            </a:r>
            <a:r>
              <a:rPr lang="zh-CN" altLang="en-US" sz="1500" noProof="1">
                <a:solidFill>
                  <a:srgbClr val="080577"/>
                </a:solidFill>
                <a:latin typeface="Source Code Pro"/>
                <a:ea typeface="宋体" charset="-122"/>
              </a:rPr>
              <a:t>方法省略 *</a:t>
            </a:r>
            <a:r>
              <a:rPr lang="en-US" altLang="zh-CN" sz="1500" noProof="1">
                <a:solidFill>
                  <a:srgbClr val="080577"/>
                </a:solidFill>
                <a:latin typeface="Source Code Pro"/>
                <a:ea typeface="宋体" charset="-122"/>
              </a:rPr>
              <a:t>/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public static class Home{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private String address; //</a:t>
            </a:r>
            <a:r>
              <a:rPr lang="zh-CN" altLang="en-US" sz="1500" noProof="1">
                <a:solidFill>
                  <a:srgbClr val="080577"/>
                </a:solidFill>
                <a:latin typeface="Source Code Pro"/>
                <a:ea typeface="宋体" charset="-122"/>
              </a:rPr>
              <a:t>家庭地址</a:t>
            </a:r>
            <a:r>
              <a:rPr lang="en-US" altLang="zh-CN" sz="1500" noProof="1">
                <a:solidFill>
                  <a:srgbClr val="080577"/>
                </a:solidFill>
                <a:latin typeface="Source Code Pro"/>
                <a:ea typeface="宋体" charset="-122"/>
              </a:rPr>
              <a:t>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private String tel; //</a:t>
            </a:r>
            <a:r>
              <a:rPr lang="zh-CN" altLang="en-US" sz="1500" noProof="1">
                <a:solidFill>
                  <a:srgbClr val="080577"/>
                </a:solidFill>
                <a:latin typeface="Source Code Pro"/>
                <a:ea typeface="宋体" charset="-122"/>
              </a:rPr>
              <a:t>家庭电话</a:t>
            </a:r>
            <a:r>
              <a:rPr lang="en-US" altLang="zh-CN" sz="1500" noProof="1">
                <a:solidFill>
                  <a:srgbClr val="080577"/>
                </a:solidFill>
                <a:latin typeface="Source Code Pro"/>
                <a:ea typeface="宋体" charset="-122"/>
              </a:rPr>
              <a:t>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public Home(String _address,String _tel){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address = _address;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tel = _tel;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 address</a:t>
            </a:r>
            <a:r>
              <a:rPr lang="zh-CN" altLang="en-US" sz="1500" noProof="1">
                <a:solidFill>
                  <a:srgbClr val="080577"/>
                </a:solidFill>
                <a:latin typeface="Source Code Pro"/>
                <a:ea typeface="宋体" charset="-122"/>
              </a:rPr>
              <a:t>、</a:t>
            </a:r>
            <a:r>
              <a:rPr lang="en-US" altLang="zh-CN" sz="1500" noProof="1">
                <a:solidFill>
                  <a:srgbClr val="080577"/>
                </a:solidFill>
                <a:latin typeface="Source Code Pro"/>
                <a:ea typeface="宋体" charset="-122"/>
              </a:rPr>
              <a:t>tel</a:t>
            </a:r>
            <a:r>
              <a:rPr lang="zh-CN" altLang="en-US" sz="1500" noProof="1">
                <a:solidFill>
                  <a:srgbClr val="080577"/>
                </a:solidFill>
                <a:latin typeface="Source Code Pro"/>
                <a:ea typeface="宋体" charset="-122"/>
              </a:rPr>
              <a:t>的</a:t>
            </a:r>
            <a:r>
              <a:rPr lang="en-US" altLang="zh-CN" sz="1500" noProof="1">
                <a:solidFill>
                  <a:srgbClr val="080577"/>
                </a:solidFill>
                <a:latin typeface="Source Code Pro"/>
                <a:ea typeface="宋体" charset="-122"/>
              </a:rPr>
              <a:t>getter/setter</a:t>
            </a:r>
            <a:r>
              <a:rPr lang="zh-CN" altLang="en-US" sz="1500" noProof="1">
                <a:solidFill>
                  <a:srgbClr val="080577"/>
                </a:solidFill>
                <a:latin typeface="Source Code Pro"/>
                <a:ea typeface="宋体" charset="-122"/>
              </a:rPr>
              <a:t>方法省略 *</a:t>
            </a:r>
            <a:r>
              <a:rPr lang="en-US" altLang="zh-CN" sz="1500" noProof="1">
                <a:solidFill>
                  <a:srgbClr val="080577"/>
                </a:solidFill>
                <a:latin typeface="Source Code Pro"/>
                <a:ea typeface="宋体" charset="-122"/>
              </a:rPr>
              <a:t>/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    </a:t>
            </a:r>
          </a:p>
          <a:p>
            <a:pPr algn="l" eaLnBrk="1" hangingPunct="1">
              <a:lnSpc>
                <a:spcPts val="1700"/>
              </a:lnSpc>
              <a:spcBef>
                <a:spcPct val="0"/>
              </a:spcBef>
              <a:buFont typeface="Wingdings" panose="05000000000000000000" pitchFamily="2" charset="2"/>
              <a:buNone/>
            </a:pPr>
            <a:r>
              <a:rPr lang="en-US" altLang="zh-CN" sz="1500" noProof="1">
                <a:solidFill>
                  <a:srgbClr val="080577"/>
                </a:solidFill>
                <a:latin typeface="Source Code Pro"/>
                <a:ea typeface="宋体" charset="-122"/>
              </a:rPr>
              <a:t>} </a:t>
            </a:r>
          </a:p>
        </p:txBody>
      </p:sp>
      <p:pic>
        <p:nvPicPr>
          <p:cNvPr id="4" name="Picture 14" descr="示例">
            <a:extLst>
              <a:ext uri="{FF2B5EF4-FFF2-40B4-BE49-F238E27FC236}">
                <a16:creationId xmlns:a16="http://schemas.microsoft.com/office/drawing/2014/main" id="{45D475F6-CCA9-4716-9BCF-0F5FDAC0A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539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F5D488A4-1590-4BA4-AE70-35FCE84E4443}"/>
              </a:ext>
            </a:extLst>
          </p:cNvPr>
          <p:cNvSpPr/>
          <p:nvPr/>
        </p:nvSpPr>
        <p:spPr>
          <a:xfrm>
            <a:off x="2195736" y="4519508"/>
            <a:ext cx="5544000" cy="1933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utoShape 21">
            <a:extLst>
              <a:ext uri="{FF2B5EF4-FFF2-40B4-BE49-F238E27FC236}">
                <a16:creationId xmlns:a16="http://schemas.microsoft.com/office/drawing/2014/main" id="{F19D069D-C7DD-4868-BA99-25BA7B111101}"/>
              </a:ext>
            </a:extLst>
          </p:cNvPr>
          <p:cNvSpPr>
            <a:spLocks noChangeArrowheads="1"/>
          </p:cNvSpPr>
          <p:nvPr/>
        </p:nvSpPr>
        <p:spPr bwMode="auto">
          <a:xfrm>
            <a:off x="6840857" y="3776219"/>
            <a:ext cx="1404000" cy="408623"/>
          </a:xfrm>
          <a:prstGeom prst="wedgeRoundRectCallout">
            <a:avLst>
              <a:gd name="adj1" fmla="val -63261"/>
              <a:gd name="adj2" fmla="val 114667"/>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静态内部类</a:t>
            </a:r>
            <a:endParaRPr lang="zh-CN" altLang="en-US" sz="18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11473736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五、静态类中类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1916832"/>
            <a:ext cx="7848872" cy="581057"/>
          </a:xfrm>
          <a:prstGeom prst="rect">
            <a:avLst/>
          </a:prstGeom>
        </p:spPr>
        <p:txBody>
          <a:bodyPr wrap="square">
            <a:spAutoFit/>
          </a:bodyPr>
          <a:lstStyle/>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由</a:t>
            </a:r>
            <a:r>
              <a:rPr lang="en-US" altLang="zh-CN" sz="2400" dirty="0">
                <a:solidFill>
                  <a:srgbClr val="00417C"/>
                </a:solidFill>
                <a:latin typeface="微软雅黑" panose="020B0503020204020204" pitchFamily="34" charset="-122"/>
                <a:ea typeface="微软雅黑" panose="020B0503020204020204" pitchFamily="34" charset="-122"/>
              </a:rPr>
              <a:t>static</a:t>
            </a:r>
            <a:r>
              <a:rPr lang="zh-CN" altLang="en-US" sz="2400" dirty="0">
                <a:solidFill>
                  <a:srgbClr val="00417C"/>
                </a:solidFill>
                <a:latin typeface="微软雅黑" panose="020B0503020204020204" pitchFamily="34" charset="-122"/>
                <a:ea typeface="微软雅黑" panose="020B0503020204020204" pitchFamily="34" charset="-122"/>
              </a:rPr>
              <a:t>关键字修饰的内部类。</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3" name="AutoShape 3">
            <a:extLst>
              <a:ext uri="{FF2B5EF4-FFF2-40B4-BE49-F238E27FC236}">
                <a16:creationId xmlns:a16="http://schemas.microsoft.com/office/drawing/2014/main" id="{83466072-CE53-4B4F-824E-A301A3DD6AB8}"/>
              </a:ext>
            </a:extLst>
          </p:cNvPr>
          <p:cNvSpPr txBox="1">
            <a:spLocks/>
          </p:cNvSpPr>
          <p:nvPr/>
        </p:nvSpPr>
        <p:spPr bwMode="auto">
          <a:xfrm>
            <a:off x="1636088" y="2935397"/>
            <a:ext cx="6931298" cy="2933090"/>
          </a:xfrm>
          <a:prstGeom prst="roundRect">
            <a:avLst>
              <a:gd name="adj" fmla="val 7910"/>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8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public static void main(String[] args) {    </a:t>
            </a:r>
          </a:p>
          <a:p>
            <a:pPr algn="l" eaLnBrk="1" hangingPunct="1">
              <a:lnSpc>
                <a:spcPts val="28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Home home = new Person.Home("</a:t>
            </a:r>
            <a:r>
              <a:rPr lang="zh-CN" altLang="en-US" sz="1600" noProof="1">
                <a:solidFill>
                  <a:srgbClr val="080577"/>
                </a:solidFill>
                <a:latin typeface="Source Code Pro"/>
                <a:ea typeface="宋体" charset="-122"/>
              </a:rPr>
              <a:t>上海</a:t>
            </a:r>
            <a:r>
              <a:rPr lang="en-US" altLang="zh-CN" sz="1600" noProof="1">
                <a:solidFill>
                  <a:srgbClr val="080577"/>
                </a:solidFill>
                <a:latin typeface="Source Code Pro"/>
                <a:ea typeface="宋体" charset="-122"/>
              </a:rPr>
              <a:t>", "021");  </a:t>
            </a:r>
          </a:p>
          <a:p>
            <a:pPr algn="l" eaLnBrk="1" hangingPunct="1">
              <a:lnSpc>
                <a:spcPts val="28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Person p1 = new Person("</a:t>
            </a:r>
            <a:r>
              <a:rPr lang="zh-CN" altLang="en-US" sz="1600" noProof="1">
                <a:solidFill>
                  <a:srgbClr val="080577"/>
                </a:solidFill>
                <a:latin typeface="Source Code Pro"/>
                <a:ea typeface="宋体" charset="-122"/>
              </a:rPr>
              <a:t>张三</a:t>
            </a:r>
            <a:r>
              <a:rPr lang="en-US" altLang="zh-CN" sz="1600" noProof="1">
                <a:solidFill>
                  <a:srgbClr val="080577"/>
                </a:solidFill>
                <a:latin typeface="Source Code Pro"/>
                <a:ea typeface="宋体" charset="-122"/>
              </a:rPr>
              <a:t>");    </a:t>
            </a:r>
          </a:p>
          <a:p>
            <a:pPr algn="l" eaLnBrk="1" hangingPunct="1">
              <a:lnSpc>
                <a:spcPts val="28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Person p2 = new Person("</a:t>
            </a:r>
            <a:r>
              <a:rPr lang="zh-CN" altLang="en-US" sz="1600" noProof="1">
                <a:solidFill>
                  <a:srgbClr val="080577"/>
                </a:solidFill>
                <a:latin typeface="Source Code Pro"/>
                <a:ea typeface="宋体" charset="-122"/>
              </a:rPr>
              <a:t>李四</a:t>
            </a:r>
            <a:r>
              <a:rPr lang="en-US" altLang="zh-CN" sz="1600" noProof="1">
                <a:solidFill>
                  <a:srgbClr val="080577"/>
                </a:solidFill>
                <a:latin typeface="Source Code Pro"/>
                <a:ea typeface="宋体" charset="-122"/>
              </a:rPr>
              <a:t>");    </a:t>
            </a:r>
          </a:p>
          <a:p>
            <a:pPr algn="l" eaLnBrk="1" hangingPunct="1">
              <a:lnSpc>
                <a:spcPts val="28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p1.setHome(home);    </a:t>
            </a:r>
          </a:p>
          <a:p>
            <a:pPr algn="l" eaLnBrk="1" hangingPunct="1">
              <a:lnSpc>
                <a:spcPts val="28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p2.setHome(home);    </a:t>
            </a:r>
          </a:p>
          <a:p>
            <a:pPr algn="l" eaLnBrk="1" hangingPunct="1">
              <a:lnSpc>
                <a:spcPts val="28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a:t>
            </a:r>
          </a:p>
          <a:p>
            <a:pPr algn="l" eaLnBrk="1" hangingPunct="1">
              <a:lnSpc>
                <a:spcPts val="1700"/>
              </a:lnSpc>
              <a:spcBef>
                <a:spcPct val="0"/>
              </a:spcBef>
              <a:buFont typeface="Wingdings" panose="05000000000000000000" pitchFamily="2" charset="2"/>
              <a:buNone/>
            </a:pPr>
            <a:endParaRPr lang="en-US" altLang="zh-CN" sz="1500" noProof="1">
              <a:solidFill>
                <a:srgbClr val="080577"/>
              </a:solidFill>
              <a:latin typeface="Source Code Pro"/>
              <a:ea typeface="宋体" charset="-122"/>
            </a:endParaRPr>
          </a:p>
        </p:txBody>
      </p:sp>
      <p:pic>
        <p:nvPicPr>
          <p:cNvPr id="4" name="Picture 14" descr="示例">
            <a:extLst>
              <a:ext uri="{FF2B5EF4-FFF2-40B4-BE49-F238E27FC236}">
                <a16:creationId xmlns:a16="http://schemas.microsoft.com/office/drawing/2014/main" id="{45D475F6-CCA9-4716-9BCF-0F5FDAC0A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539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21">
            <a:extLst>
              <a:ext uri="{FF2B5EF4-FFF2-40B4-BE49-F238E27FC236}">
                <a16:creationId xmlns:a16="http://schemas.microsoft.com/office/drawing/2014/main" id="{171240B4-1627-4EDA-BFA9-D71F43CD0F8C}"/>
              </a:ext>
            </a:extLst>
          </p:cNvPr>
          <p:cNvSpPr>
            <a:spLocks noChangeArrowheads="1"/>
          </p:cNvSpPr>
          <p:nvPr/>
        </p:nvSpPr>
        <p:spPr bwMode="auto">
          <a:xfrm>
            <a:off x="5652120" y="4376456"/>
            <a:ext cx="1977947" cy="1328023"/>
          </a:xfrm>
          <a:prstGeom prst="wedgeRoundRectCallout">
            <a:avLst>
              <a:gd name="adj1" fmla="val -109490"/>
              <a:gd name="adj2" fmla="val 1363"/>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创建一个静态内部类</a:t>
            </a:r>
            <a:r>
              <a:rPr lang="en-US" altLang="zh-CN" b="1" dirty="0">
                <a:latin typeface="华文仿宋" panose="02010600040101010101" pitchFamily="2" charset="-122"/>
                <a:ea typeface="华文仿宋" panose="02010600040101010101" pitchFamily="2" charset="-122"/>
              </a:rPr>
              <a:t>home</a:t>
            </a:r>
            <a:r>
              <a:rPr lang="zh-CN" altLang="en-US" b="1" dirty="0">
                <a:latin typeface="华文仿宋" panose="02010600040101010101" pitchFamily="2" charset="-122"/>
                <a:ea typeface="华文仿宋" panose="02010600040101010101" pitchFamily="2" charset="-122"/>
              </a:rPr>
              <a:t>对象，</a:t>
            </a:r>
            <a:r>
              <a:rPr lang="en-US" altLang="zh-CN" b="1" dirty="0">
                <a:latin typeface="华文仿宋" panose="02010600040101010101" pitchFamily="2" charset="-122"/>
                <a:ea typeface="华文仿宋" panose="02010600040101010101" pitchFamily="2" charset="-122"/>
              </a:rPr>
              <a:t>p1</a:t>
            </a:r>
            <a:r>
              <a:rPr lang="zh-CN" altLang="en-US" b="1" dirty="0">
                <a:latin typeface="华文仿宋" panose="02010600040101010101" pitchFamily="2" charset="-122"/>
                <a:ea typeface="华文仿宋" panose="02010600040101010101" pitchFamily="2" charset="-122"/>
              </a:rPr>
              <a:t>和</a:t>
            </a:r>
            <a:r>
              <a:rPr lang="en-US" altLang="zh-CN" b="1" dirty="0">
                <a:latin typeface="华文仿宋" panose="02010600040101010101" pitchFamily="2" charset="-122"/>
                <a:ea typeface="华文仿宋" panose="02010600040101010101" pitchFamily="2" charset="-122"/>
              </a:rPr>
              <a:t>p2</a:t>
            </a:r>
            <a:r>
              <a:rPr lang="zh-CN" altLang="en-US" b="1" dirty="0">
                <a:latin typeface="华文仿宋" panose="02010600040101010101" pitchFamily="2" charset="-122"/>
                <a:ea typeface="华文仿宋" panose="02010600040101010101" pitchFamily="2" charset="-122"/>
              </a:rPr>
              <a:t>共享同一个</a:t>
            </a:r>
            <a:r>
              <a:rPr lang="en-US" altLang="zh-CN" b="1" dirty="0">
                <a:latin typeface="华文仿宋" panose="02010600040101010101" pitchFamily="2" charset="-122"/>
                <a:ea typeface="华文仿宋" panose="02010600040101010101" pitchFamily="2" charset="-122"/>
              </a:rPr>
              <a:t>home</a:t>
            </a:r>
            <a:r>
              <a:rPr lang="zh-CN" altLang="en-US" b="1" dirty="0">
                <a:latin typeface="华文仿宋" panose="02010600040101010101" pitchFamily="2" charset="-122"/>
                <a:ea typeface="华文仿宋" panose="02010600040101010101" pitchFamily="2" charset="-122"/>
              </a:rPr>
              <a:t>对象。</a:t>
            </a:r>
            <a:endParaRPr lang="zh-CN" altLang="en-US" sz="1800" b="1" dirty="0">
              <a:latin typeface="华文仿宋" panose="02010600040101010101" pitchFamily="2" charset="-122"/>
              <a:ea typeface="华文仿宋" panose="02010600040101010101" pitchFamily="2" charset="-122"/>
            </a:endParaRPr>
          </a:p>
        </p:txBody>
      </p:sp>
      <p:sp>
        <p:nvSpPr>
          <p:cNvPr id="6" name="矩形 5">
            <a:extLst>
              <a:ext uri="{FF2B5EF4-FFF2-40B4-BE49-F238E27FC236}">
                <a16:creationId xmlns:a16="http://schemas.microsoft.com/office/drawing/2014/main" id="{7DAF1005-22B7-4443-B7E6-0B7A96357BB9}"/>
              </a:ext>
            </a:extLst>
          </p:cNvPr>
          <p:cNvSpPr/>
          <p:nvPr/>
        </p:nvSpPr>
        <p:spPr>
          <a:xfrm>
            <a:off x="2051720" y="4509120"/>
            <a:ext cx="2376264" cy="75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思想气泡: 云 18">
            <a:extLst>
              <a:ext uri="{FF2B5EF4-FFF2-40B4-BE49-F238E27FC236}">
                <a16:creationId xmlns:a16="http://schemas.microsoft.com/office/drawing/2014/main" id="{14D6ABB8-A053-4454-88A4-A4C8774A1837}"/>
              </a:ext>
            </a:extLst>
          </p:cNvPr>
          <p:cNvSpPr/>
          <p:nvPr/>
        </p:nvSpPr>
        <p:spPr>
          <a:xfrm>
            <a:off x="6012160" y="1584728"/>
            <a:ext cx="2736304" cy="1295689"/>
          </a:xfrm>
          <a:prstGeom prst="cloudCallout">
            <a:avLst>
              <a:gd name="adj1" fmla="val -26522"/>
              <a:gd name="adj2" fmla="val 7700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如果把</a:t>
            </a:r>
            <a:r>
              <a:rPr lang="en-US" altLang="zh-CN" b="1" dirty="0">
                <a:solidFill>
                  <a:schemeClr val="tx1"/>
                </a:solidFill>
                <a:latin typeface="华文仿宋" panose="02010600040101010101" pitchFamily="2" charset="-122"/>
                <a:ea typeface="华文仿宋" panose="02010600040101010101" pitchFamily="2" charset="-122"/>
              </a:rPr>
              <a:t>Home</a:t>
            </a:r>
            <a:r>
              <a:rPr lang="zh-CN" altLang="en-US" b="1" dirty="0">
                <a:solidFill>
                  <a:schemeClr val="tx1"/>
                </a:solidFill>
                <a:latin typeface="华文仿宋" panose="02010600040101010101" pitchFamily="2" charset="-122"/>
                <a:ea typeface="华文仿宋" panose="02010600040101010101" pitchFamily="2" charset="-122"/>
              </a:rPr>
              <a:t>换成普通内部类呢？</a:t>
            </a:r>
          </a:p>
        </p:txBody>
      </p:sp>
    </p:spTree>
    <p:extLst>
      <p:ext uri="{BB962C8B-B14F-4D97-AF65-F5344CB8AC3E}">
        <p14:creationId xmlns:p14="http://schemas.microsoft.com/office/powerpoint/2010/main" val="388493196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P spid="1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五、静态类中类</a:t>
            </a:r>
          </a:p>
        </p:txBody>
      </p:sp>
      <p:sp>
        <p:nvSpPr>
          <p:cNvPr id="2" name="矩形 1">
            <a:extLst>
              <a:ext uri="{FF2B5EF4-FFF2-40B4-BE49-F238E27FC236}">
                <a16:creationId xmlns:a16="http://schemas.microsoft.com/office/drawing/2014/main" id="{F674890D-5110-4D28-9698-6CDB9358F76C}"/>
              </a:ext>
            </a:extLst>
          </p:cNvPr>
          <p:cNvSpPr/>
          <p:nvPr/>
        </p:nvSpPr>
        <p:spPr>
          <a:xfrm>
            <a:off x="899592" y="1916832"/>
            <a:ext cx="7848872" cy="581057"/>
          </a:xfrm>
          <a:prstGeom prst="rect">
            <a:avLst/>
          </a:prstGeom>
        </p:spPr>
        <p:txBody>
          <a:bodyPr wrap="square">
            <a:spAutoFit/>
          </a:bodyPr>
          <a:lstStyle/>
          <a:p>
            <a:pPr>
              <a:lnSpc>
                <a:spcPct val="150000"/>
              </a:lnSpc>
              <a:spcBef>
                <a:spcPts val="600"/>
              </a:spcBef>
              <a:spcAft>
                <a:spcPts val="600"/>
              </a:spcAft>
            </a:pPr>
            <a:r>
              <a:rPr lang="zh-CN" altLang="en-US" sz="2400" dirty="0">
                <a:solidFill>
                  <a:srgbClr val="00417C"/>
                </a:solidFill>
                <a:latin typeface="微软雅黑" panose="020B0503020204020204" pitchFamily="34" charset="-122"/>
                <a:ea typeface="微软雅黑" panose="020B0503020204020204" pitchFamily="34" charset="-122"/>
              </a:rPr>
              <a:t>由</a:t>
            </a:r>
            <a:r>
              <a:rPr lang="en-US" altLang="zh-CN" sz="2400" dirty="0">
                <a:solidFill>
                  <a:srgbClr val="00417C"/>
                </a:solidFill>
                <a:latin typeface="微软雅黑" panose="020B0503020204020204" pitchFamily="34" charset="-122"/>
                <a:ea typeface="微软雅黑" panose="020B0503020204020204" pitchFamily="34" charset="-122"/>
              </a:rPr>
              <a:t>static</a:t>
            </a:r>
            <a:r>
              <a:rPr lang="zh-CN" altLang="en-US" sz="2400" dirty="0">
                <a:solidFill>
                  <a:srgbClr val="00417C"/>
                </a:solidFill>
                <a:latin typeface="微软雅黑" panose="020B0503020204020204" pitchFamily="34" charset="-122"/>
                <a:ea typeface="微软雅黑" panose="020B0503020204020204" pitchFamily="34" charset="-122"/>
              </a:rPr>
              <a:t>关键字修饰的内部类。</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
        <p:nvSpPr>
          <p:cNvPr id="3" name="AutoShape 3">
            <a:extLst>
              <a:ext uri="{FF2B5EF4-FFF2-40B4-BE49-F238E27FC236}">
                <a16:creationId xmlns:a16="http://schemas.microsoft.com/office/drawing/2014/main" id="{83466072-CE53-4B4F-824E-A301A3DD6AB8}"/>
              </a:ext>
            </a:extLst>
          </p:cNvPr>
          <p:cNvSpPr txBox="1">
            <a:spLocks/>
          </p:cNvSpPr>
          <p:nvPr/>
        </p:nvSpPr>
        <p:spPr bwMode="auto">
          <a:xfrm>
            <a:off x="1636088" y="2924944"/>
            <a:ext cx="6931298" cy="2988000"/>
          </a:xfrm>
          <a:prstGeom prst="roundRect">
            <a:avLst>
              <a:gd name="adj" fmla="val 7910"/>
            </a:avLst>
          </a:prstGeom>
          <a:gradFill rotWithShape="1">
            <a:gsLst>
              <a:gs pos="0">
                <a:srgbClr val="CCFFFF">
                  <a:alpha val="100000"/>
                </a:srgbClr>
              </a:gs>
              <a:gs pos="100000">
                <a:schemeClr val="bg1">
                  <a:alpha val="100000"/>
                </a:schemeClr>
              </a:gs>
            </a:gsLst>
            <a:lin ang="5400000" scaled="1"/>
            <a:tileRect/>
          </a:gradFill>
          <a:ln w="9525">
            <a:solidFill>
              <a:srgbClr val="008080">
                <a:alpha val="100000"/>
              </a:srgbClr>
            </a:solidFill>
            <a:miter lim="800000"/>
            <a:headEnd/>
            <a:tailEnd/>
          </a:ln>
        </p:spPr>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8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public static void main(String[] args) {    </a:t>
            </a:r>
          </a:p>
          <a:p>
            <a:pPr algn="l" eaLnBrk="1" hangingPunct="1">
              <a:lnSpc>
                <a:spcPts val="28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Person p1 = new Person("</a:t>
            </a:r>
            <a:r>
              <a:rPr lang="zh-CN" altLang="en-US" sz="1600" noProof="1">
                <a:solidFill>
                  <a:srgbClr val="080577"/>
                </a:solidFill>
                <a:latin typeface="Source Code Pro"/>
                <a:ea typeface="宋体" charset="-122"/>
              </a:rPr>
              <a:t>张三</a:t>
            </a:r>
            <a:r>
              <a:rPr lang="en-US" altLang="zh-CN" sz="1600" noProof="1">
                <a:solidFill>
                  <a:srgbClr val="080577"/>
                </a:solidFill>
                <a:latin typeface="Source Code Pro"/>
                <a:ea typeface="宋体" charset="-122"/>
              </a:rPr>
              <a:t>");    </a:t>
            </a:r>
          </a:p>
          <a:p>
            <a:pPr algn="l" eaLnBrk="1" hangingPunct="1">
              <a:lnSpc>
                <a:spcPts val="28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Home home = p1.new Home("</a:t>
            </a:r>
            <a:r>
              <a:rPr lang="zh-CN" altLang="en-US" sz="1600" noProof="1">
                <a:solidFill>
                  <a:srgbClr val="080577"/>
                </a:solidFill>
                <a:latin typeface="Source Code Pro"/>
                <a:ea typeface="宋体" charset="-122"/>
              </a:rPr>
              <a:t>上海</a:t>
            </a:r>
            <a:r>
              <a:rPr lang="en-US" altLang="zh-CN" sz="1600" noProof="1">
                <a:solidFill>
                  <a:srgbClr val="080577"/>
                </a:solidFill>
                <a:latin typeface="Source Code Pro"/>
                <a:ea typeface="宋体" charset="-122"/>
              </a:rPr>
              <a:t>", "021");  </a:t>
            </a:r>
          </a:p>
          <a:p>
            <a:pPr algn="l" eaLnBrk="1" hangingPunct="1">
              <a:lnSpc>
                <a:spcPts val="28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p1.setHome(home);    </a:t>
            </a:r>
          </a:p>
          <a:p>
            <a:pPr algn="l" eaLnBrk="1" hangingPunct="1">
              <a:lnSpc>
                <a:spcPts val="28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Person p2 = new Person("</a:t>
            </a:r>
            <a:r>
              <a:rPr lang="zh-CN" altLang="en-US" sz="1600" noProof="1">
                <a:solidFill>
                  <a:srgbClr val="080577"/>
                </a:solidFill>
                <a:latin typeface="Source Code Pro"/>
                <a:ea typeface="宋体" charset="-122"/>
              </a:rPr>
              <a:t>李四</a:t>
            </a:r>
            <a:r>
              <a:rPr lang="en-US" altLang="zh-CN" sz="1600" noProof="1">
                <a:solidFill>
                  <a:srgbClr val="080577"/>
                </a:solidFill>
                <a:latin typeface="Source Code Pro"/>
                <a:ea typeface="宋体" charset="-122"/>
              </a:rPr>
              <a:t>");    </a:t>
            </a:r>
          </a:p>
          <a:p>
            <a:pPr algn="l" eaLnBrk="1" hangingPunct="1">
              <a:lnSpc>
                <a:spcPts val="28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p2.setHome(home);    </a:t>
            </a:r>
          </a:p>
          <a:p>
            <a:pPr algn="l" eaLnBrk="1" hangingPunct="1">
              <a:lnSpc>
                <a:spcPts val="2800"/>
              </a:lnSpc>
              <a:spcBef>
                <a:spcPct val="0"/>
              </a:spcBef>
              <a:buFont typeface="Wingdings" panose="05000000000000000000" pitchFamily="2" charset="2"/>
              <a:buNone/>
            </a:pPr>
            <a:r>
              <a:rPr lang="en-US" altLang="zh-CN" sz="1600" noProof="1">
                <a:solidFill>
                  <a:srgbClr val="080577"/>
                </a:solidFill>
                <a:latin typeface="Source Code Pro"/>
                <a:ea typeface="宋体" charset="-122"/>
              </a:rPr>
              <a:t>} </a:t>
            </a:r>
            <a:endParaRPr lang="en-US" altLang="zh-CN" sz="1500" noProof="1">
              <a:solidFill>
                <a:srgbClr val="080577"/>
              </a:solidFill>
              <a:latin typeface="Source Code Pro"/>
              <a:ea typeface="宋体" charset="-122"/>
            </a:endParaRPr>
          </a:p>
        </p:txBody>
      </p:sp>
      <p:pic>
        <p:nvPicPr>
          <p:cNvPr id="4" name="Picture 14" descr="示例">
            <a:extLst>
              <a:ext uri="{FF2B5EF4-FFF2-40B4-BE49-F238E27FC236}">
                <a16:creationId xmlns:a16="http://schemas.microsoft.com/office/drawing/2014/main" id="{45D475F6-CCA9-4716-9BCF-0F5FDAC0A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539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21">
            <a:extLst>
              <a:ext uri="{FF2B5EF4-FFF2-40B4-BE49-F238E27FC236}">
                <a16:creationId xmlns:a16="http://schemas.microsoft.com/office/drawing/2014/main" id="{171240B4-1627-4EDA-BFA9-D71F43CD0F8C}"/>
              </a:ext>
            </a:extLst>
          </p:cNvPr>
          <p:cNvSpPr>
            <a:spLocks noChangeArrowheads="1"/>
          </p:cNvSpPr>
          <p:nvPr/>
        </p:nvSpPr>
        <p:spPr bwMode="auto">
          <a:xfrm>
            <a:off x="5123108" y="5293459"/>
            <a:ext cx="3132000" cy="1328023"/>
          </a:xfrm>
          <a:prstGeom prst="wedgeRoundRectCallout">
            <a:avLst>
              <a:gd name="adj1" fmla="val -70296"/>
              <a:gd name="adj2" fmla="val -48627"/>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en-US" altLang="zh-CN" b="1" dirty="0">
                <a:latin typeface="华文仿宋" panose="02010600040101010101" pitchFamily="2" charset="-122"/>
                <a:ea typeface="华文仿宋" panose="02010600040101010101" pitchFamily="2" charset="-122"/>
              </a:rPr>
              <a:t>p1</a:t>
            </a:r>
            <a:r>
              <a:rPr lang="zh-CN" altLang="en-US" b="1" dirty="0">
                <a:latin typeface="华文仿宋" panose="02010600040101010101" pitchFamily="2" charset="-122"/>
                <a:ea typeface="华文仿宋" panose="02010600040101010101" pitchFamily="2" charset="-122"/>
              </a:rPr>
              <a:t>和</a:t>
            </a:r>
            <a:r>
              <a:rPr lang="en-US" altLang="zh-CN" b="1" dirty="0">
                <a:latin typeface="华文仿宋" panose="02010600040101010101" pitchFamily="2" charset="-122"/>
                <a:ea typeface="华文仿宋" panose="02010600040101010101" pitchFamily="2" charset="-122"/>
              </a:rPr>
              <a:t>p2</a:t>
            </a:r>
            <a:r>
              <a:rPr lang="zh-CN" altLang="en-US" b="1" dirty="0">
                <a:latin typeface="华文仿宋" panose="02010600040101010101" pitchFamily="2" charset="-122"/>
                <a:ea typeface="华文仿宋" panose="02010600040101010101" pitchFamily="2" charset="-122"/>
              </a:rPr>
              <a:t>依然共享同一个</a:t>
            </a:r>
            <a:r>
              <a:rPr lang="en-US" altLang="zh-CN" b="1" dirty="0">
                <a:latin typeface="华文仿宋" panose="02010600040101010101" pitchFamily="2" charset="-122"/>
                <a:ea typeface="华文仿宋" panose="02010600040101010101" pitchFamily="2" charset="-122"/>
              </a:rPr>
              <a:t>home</a:t>
            </a:r>
            <a:r>
              <a:rPr lang="zh-CN" altLang="en-US" b="1" dirty="0">
                <a:latin typeface="华文仿宋" panose="02010600040101010101" pitchFamily="2" charset="-122"/>
                <a:ea typeface="华文仿宋" panose="02010600040101010101" pitchFamily="2" charset="-122"/>
              </a:rPr>
              <a:t>对象，但此时</a:t>
            </a:r>
            <a:r>
              <a:rPr lang="en-US" altLang="zh-CN" b="1" dirty="0">
                <a:latin typeface="华文仿宋" panose="02010600040101010101" pitchFamily="2" charset="-122"/>
                <a:ea typeface="华文仿宋" panose="02010600040101010101" pitchFamily="2" charset="-122"/>
              </a:rPr>
              <a:t>home</a:t>
            </a:r>
            <a:r>
              <a:rPr lang="zh-CN" altLang="en-US" b="1" dirty="0">
                <a:latin typeface="华文仿宋" panose="02010600040101010101" pitchFamily="2" charset="-122"/>
                <a:ea typeface="华文仿宋" panose="02010600040101010101" pitchFamily="2" charset="-122"/>
              </a:rPr>
              <a:t>对象依附于</a:t>
            </a:r>
            <a:r>
              <a:rPr lang="en-US" altLang="zh-CN" b="1" dirty="0">
                <a:latin typeface="华文仿宋" panose="02010600040101010101" pitchFamily="2" charset="-122"/>
                <a:ea typeface="华文仿宋" panose="02010600040101010101" pitchFamily="2" charset="-122"/>
              </a:rPr>
              <a:t>p1</a:t>
            </a:r>
            <a:r>
              <a:rPr lang="zh-CN" altLang="en-US" b="1" dirty="0">
                <a:latin typeface="华文仿宋" panose="02010600040101010101" pitchFamily="2" charset="-122"/>
                <a:ea typeface="华文仿宋" panose="02010600040101010101" pitchFamily="2" charset="-122"/>
              </a:rPr>
              <a:t>，一旦</a:t>
            </a:r>
            <a:r>
              <a:rPr lang="en-US" altLang="zh-CN" b="1" dirty="0">
                <a:latin typeface="华文仿宋" panose="02010600040101010101" pitchFamily="2" charset="-122"/>
                <a:ea typeface="华文仿宋" panose="02010600040101010101" pitchFamily="2" charset="-122"/>
              </a:rPr>
              <a:t>p1</a:t>
            </a:r>
            <a:r>
              <a:rPr lang="zh-CN" altLang="en-US" b="1" dirty="0">
                <a:latin typeface="华文仿宋" panose="02010600040101010101" pitchFamily="2" charset="-122"/>
                <a:ea typeface="华文仿宋" panose="02010600040101010101" pitchFamily="2" charset="-122"/>
              </a:rPr>
              <a:t>对象消亡，那么</a:t>
            </a:r>
            <a:r>
              <a:rPr lang="en-US" altLang="zh-CN" b="1" dirty="0">
                <a:latin typeface="华文仿宋" panose="02010600040101010101" pitchFamily="2" charset="-122"/>
                <a:ea typeface="华文仿宋" panose="02010600040101010101" pitchFamily="2" charset="-122"/>
              </a:rPr>
              <a:t>p2</a:t>
            </a:r>
            <a:r>
              <a:rPr lang="zh-CN" altLang="en-US" b="1" dirty="0">
                <a:latin typeface="华文仿宋" panose="02010600040101010101" pitchFamily="2" charset="-122"/>
                <a:ea typeface="华文仿宋" panose="02010600040101010101" pitchFamily="2" charset="-122"/>
              </a:rPr>
              <a:t>就无法使用</a:t>
            </a:r>
            <a:r>
              <a:rPr lang="en-US" altLang="zh-CN" b="1" dirty="0">
                <a:latin typeface="华文仿宋" panose="02010600040101010101" pitchFamily="2" charset="-122"/>
                <a:ea typeface="华文仿宋" panose="02010600040101010101" pitchFamily="2" charset="-122"/>
              </a:rPr>
              <a:t>home</a:t>
            </a:r>
            <a:r>
              <a:rPr lang="zh-CN" altLang="en-US" b="1" dirty="0">
                <a:latin typeface="华文仿宋" panose="02010600040101010101" pitchFamily="2" charset="-122"/>
                <a:ea typeface="华文仿宋" panose="02010600040101010101" pitchFamily="2" charset="-122"/>
              </a:rPr>
              <a:t>了。</a:t>
            </a:r>
            <a:endParaRPr lang="zh-CN" altLang="en-US" sz="1800" b="1" dirty="0">
              <a:latin typeface="华文仿宋" panose="02010600040101010101" pitchFamily="2" charset="-122"/>
              <a:ea typeface="华文仿宋" panose="02010600040101010101" pitchFamily="2" charset="-122"/>
            </a:endParaRPr>
          </a:p>
        </p:txBody>
      </p:sp>
      <p:sp>
        <p:nvSpPr>
          <p:cNvPr id="6" name="矩形 5">
            <a:extLst>
              <a:ext uri="{FF2B5EF4-FFF2-40B4-BE49-F238E27FC236}">
                <a16:creationId xmlns:a16="http://schemas.microsoft.com/office/drawing/2014/main" id="{7DAF1005-22B7-4443-B7E6-0B7A96357BB9}"/>
              </a:ext>
            </a:extLst>
          </p:cNvPr>
          <p:cNvSpPr/>
          <p:nvPr/>
        </p:nvSpPr>
        <p:spPr>
          <a:xfrm>
            <a:off x="2051720" y="4293096"/>
            <a:ext cx="2376264" cy="3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A34EABEF-2953-4510-812C-262F3B474253}"/>
              </a:ext>
            </a:extLst>
          </p:cNvPr>
          <p:cNvSpPr/>
          <p:nvPr/>
        </p:nvSpPr>
        <p:spPr>
          <a:xfrm>
            <a:off x="2051720" y="5034798"/>
            <a:ext cx="2376264" cy="3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思想气泡: 云 16">
            <a:extLst>
              <a:ext uri="{FF2B5EF4-FFF2-40B4-BE49-F238E27FC236}">
                <a16:creationId xmlns:a16="http://schemas.microsoft.com/office/drawing/2014/main" id="{582E3B27-499F-45F0-BA8F-44168D21A555}"/>
              </a:ext>
            </a:extLst>
          </p:cNvPr>
          <p:cNvSpPr/>
          <p:nvPr/>
        </p:nvSpPr>
        <p:spPr>
          <a:xfrm>
            <a:off x="6012160" y="1584728"/>
            <a:ext cx="2736304" cy="1295689"/>
          </a:xfrm>
          <a:prstGeom prst="cloudCallout">
            <a:avLst>
              <a:gd name="adj1" fmla="val -26522"/>
              <a:gd name="adj2" fmla="val 7700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schemeClr val="tx1"/>
                </a:solidFill>
                <a:latin typeface="华文仿宋" panose="02010600040101010101" pitchFamily="2" charset="-122"/>
                <a:ea typeface="华文仿宋" panose="02010600040101010101" pitchFamily="2" charset="-122"/>
              </a:rPr>
              <a:t>与使用静态内部类有何不同？</a:t>
            </a:r>
          </a:p>
        </p:txBody>
      </p:sp>
    </p:spTree>
    <p:extLst>
      <p:ext uri="{BB962C8B-B14F-4D97-AF65-F5344CB8AC3E}">
        <p14:creationId xmlns:p14="http://schemas.microsoft.com/office/powerpoint/2010/main" val="223693822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P spid="5" grpId="0" animBg="1"/>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五、静态类中类</a:t>
            </a:r>
          </a:p>
        </p:txBody>
      </p:sp>
      <p:sp>
        <p:nvSpPr>
          <p:cNvPr id="6" name="矩形 5">
            <a:extLst>
              <a:ext uri="{FF2B5EF4-FFF2-40B4-BE49-F238E27FC236}">
                <a16:creationId xmlns:a16="http://schemas.microsoft.com/office/drawing/2014/main" id="{956A29BA-164F-4E93-BE37-2D3ACA6124A3}"/>
              </a:ext>
            </a:extLst>
          </p:cNvPr>
          <p:cNvSpPr/>
          <p:nvPr/>
        </p:nvSpPr>
        <p:spPr>
          <a:xfrm>
            <a:off x="899592" y="1988840"/>
            <a:ext cx="7848872" cy="3631763"/>
          </a:xfrm>
          <a:prstGeom prst="rect">
            <a:avLst/>
          </a:prstGeom>
        </p:spPr>
        <p:txBody>
          <a:bodyPr wrap="square">
            <a:spAutoFit/>
          </a:bodyPr>
          <a:lstStyle/>
          <a:p>
            <a:pPr marL="342900" indent="-342900" algn="just">
              <a:lnSpc>
                <a:spcPts val="2400"/>
              </a:lnSpc>
              <a:spcBef>
                <a:spcPts val="600"/>
              </a:spcBef>
              <a:spcAft>
                <a:spcPts val="600"/>
              </a:spcAft>
              <a:buFont typeface="Wingdings" panose="05000000000000000000" pitchFamily="2" charset="2"/>
              <a:buChar char="p"/>
            </a:pP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类似于静态成员变量，静态内部类是不需要依赖于外部类；</a:t>
            </a:r>
          </a:p>
          <a:p>
            <a:pPr marL="342900" indent="-342900" algn="just">
              <a:lnSpc>
                <a:spcPts val="2400"/>
              </a:lnSpc>
              <a:spcBef>
                <a:spcPts val="600"/>
              </a:spcBef>
              <a:spcAft>
                <a:spcPts val="600"/>
              </a:spcAft>
              <a:buFont typeface="Wingdings" panose="05000000000000000000" pitchFamily="2" charset="2"/>
              <a:buChar char="p"/>
            </a:pPr>
            <a:r>
              <a:rPr lang="zh-CN" altLang="en-US" sz="2000" dirty="0">
                <a:solidFill>
                  <a:srgbClr val="00417C"/>
                </a:solidFill>
                <a:latin typeface="微软雅黑" panose="020B0503020204020204" pitchFamily="34" charset="-122"/>
                <a:ea typeface="微软雅黑" panose="020B0503020204020204" pitchFamily="34" charset="-122"/>
              </a:rPr>
              <a:t>可定义匿名代码块、静态代码块、静态或非静态成员；</a:t>
            </a:r>
          </a:p>
          <a:p>
            <a:pPr marL="342900" indent="-342900" algn="just">
              <a:lnSpc>
                <a:spcPts val="2400"/>
              </a:lnSpc>
              <a:spcBef>
                <a:spcPts val="600"/>
              </a:spcBef>
              <a:spcAft>
                <a:spcPts val="600"/>
              </a:spcAft>
              <a:buFont typeface="Wingdings" panose="05000000000000000000" pitchFamily="2" charset="2"/>
              <a:buChar char="p"/>
            </a:pPr>
            <a:r>
              <a:rPr lang="zh-CN" altLang="en-US" sz="2000" dirty="0">
                <a:solidFill>
                  <a:srgbClr val="00417C"/>
                </a:solidFill>
                <a:latin typeface="微软雅黑" panose="020B0503020204020204" pitchFamily="34" charset="-122"/>
                <a:ea typeface="微软雅黑" panose="020B0503020204020204" pitchFamily="34" charset="-122"/>
              </a:rPr>
              <a:t>不能在静态内部类中写抽象方法；</a:t>
            </a:r>
            <a:endParaRPr lang="en-US" altLang="zh-CN" sz="2000" b="0" i="0" u="none" strike="noStrike" dirty="0">
              <a:solidFill>
                <a:srgbClr val="00417C"/>
              </a:solidFill>
              <a:effectLst/>
              <a:latin typeface="微软雅黑" panose="020B0503020204020204" pitchFamily="34" charset="-122"/>
              <a:ea typeface="微软雅黑" panose="020B0503020204020204" pitchFamily="34" charset="-122"/>
            </a:endParaRPr>
          </a:p>
          <a:p>
            <a:pPr marL="342900" indent="-342900" algn="just">
              <a:lnSpc>
                <a:spcPts val="2400"/>
              </a:lnSpc>
              <a:spcBef>
                <a:spcPts val="600"/>
              </a:spcBef>
              <a:spcAft>
                <a:spcPts val="600"/>
              </a:spcAft>
              <a:buFont typeface="Wingdings" panose="05000000000000000000" pitchFamily="2" charset="2"/>
              <a:buChar char="p"/>
            </a:pPr>
            <a:r>
              <a:rPr lang="zh-CN" altLang="en-US" sz="2000" dirty="0">
                <a:solidFill>
                  <a:srgbClr val="00417C"/>
                </a:solidFill>
                <a:latin typeface="微软雅黑" panose="020B0503020204020204" pitchFamily="34" charset="-122"/>
                <a:ea typeface="微软雅黑" panose="020B0503020204020204" pitchFamily="34" charset="-122"/>
              </a:rPr>
              <a:t>外部类可通过创建静态内部类实例的方式来调用静态内部类的非静态成员，可通过“ 外部类</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内部类</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成员”的方式直接调用静态内部类中的静态成员；</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342900" algn="just">
              <a:lnSpc>
                <a:spcPts val="2400"/>
              </a:lnSpc>
              <a:spcBef>
                <a:spcPts val="600"/>
              </a:spcBef>
              <a:spcAft>
                <a:spcPts val="600"/>
              </a:spcAft>
              <a:buFont typeface="Wingdings" panose="05000000000000000000" pitchFamily="2" charset="2"/>
              <a:buChar char="p"/>
            </a:pPr>
            <a:r>
              <a:rPr lang="zh-CN" altLang="en-US" sz="2000" dirty="0">
                <a:solidFill>
                  <a:srgbClr val="00417C"/>
                </a:solidFill>
                <a:latin typeface="微软雅黑" panose="020B0503020204020204" pitchFamily="34" charset="-122"/>
                <a:ea typeface="微软雅黑" panose="020B0503020204020204" pitchFamily="34" charset="-122"/>
              </a:rPr>
              <a:t>静态内部类可以直接调用外部类的静态成员，也可通过创建外部类实例的方式调用外部类的非静态成员；</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342900" algn="just">
              <a:lnSpc>
                <a:spcPts val="2400"/>
              </a:lnSpc>
              <a:spcBef>
                <a:spcPts val="600"/>
              </a:spcBef>
              <a:spcAft>
                <a:spcPts val="600"/>
              </a:spcAft>
              <a:buFont typeface="Wingdings" panose="05000000000000000000" pitchFamily="2" charset="2"/>
              <a:buChar char="p"/>
            </a:pPr>
            <a:r>
              <a:rPr lang="zh-CN" altLang="en-US" sz="2000" b="0" i="0" u="none" strike="noStrike" dirty="0">
                <a:solidFill>
                  <a:srgbClr val="00417C"/>
                </a:solidFill>
                <a:effectLst/>
                <a:latin typeface="微软雅黑" panose="020B0503020204020204" pitchFamily="34" charset="-122"/>
                <a:ea typeface="微软雅黑" panose="020B0503020204020204" pitchFamily="34" charset="-122"/>
              </a:rPr>
              <a:t>创建方式：</a:t>
            </a:r>
            <a:endParaRPr lang="en-US" altLang="zh-CN" sz="2000" b="0" i="0" u="none" strike="noStrike" dirty="0">
              <a:solidFill>
                <a:srgbClr val="00417C"/>
              </a:solidFill>
              <a:effectLst/>
              <a:latin typeface="微软雅黑" panose="020B0503020204020204" pitchFamily="34" charset="-122"/>
              <a:ea typeface="微软雅黑" panose="020B0503020204020204" pitchFamily="34" charset="-122"/>
            </a:endParaRPr>
          </a:p>
        </p:txBody>
      </p:sp>
      <p:sp>
        <p:nvSpPr>
          <p:cNvPr id="7" name="AutoShape 6">
            <a:extLst>
              <a:ext uri="{FF2B5EF4-FFF2-40B4-BE49-F238E27FC236}">
                <a16:creationId xmlns:a16="http://schemas.microsoft.com/office/drawing/2014/main" id="{D984212B-42DE-4636-AE52-62D2A93CF4B4}"/>
              </a:ext>
            </a:extLst>
          </p:cNvPr>
          <p:cNvSpPr>
            <a:spLocks noChangeArrowheads="1"/>
          </p:cNvSpPr>
          <p:nvPr/>
        </p:nvSpPr>
        <p:spPr bwMode="auto">
          <a:xfrm>
            <a:off x="1244892" y="5697352"/>
            <a:ext cx="7503572" cy="900000"/>
          </a:xfrm>
          <a:prstGeom prst="roundRect">
            <a:avLst>
              <a:gd name="adj" fmla="val 8213"/>
            </a:avLst>
          </a:prstGeom>
          <a:gradFill rotWithShape="1">
            <a:gsLst>
              <a:gs pos="0">
                <a:srgbClr val="CCFFFF"/>
              </a:gs>
              <a:gs pos="100000">
                <a:srgbClr val="FFFFFF"/>
              </a:gs>
            </a:gsLst>
            <a:lin ang="5400000" scaled="1"/>
          </a:gradFill>
          <a:ln w="9525">
            <a:solidFill>
              <a:srgbClr val="008080"/>
            </a:solidFill>
            <a:round/>
            <a:headEnd/>
            <a:tailEnd/>
          </a:ln>
        </p:spPr>
        <p:txBody>
          <a:bodyPr lIns="216000" tIns="144000" rIns="0" bIns="216000" anchor="ctr"/>
          <a:lstStyle/>
          <a:p>
            <a:pPr>
              <a:lnSpc>
                <a:spcPct val="150000"/>
              </a:lnSpc>
            </a:pPr>
            <a:r>
              <a:rPr lang="zh-CN" altLang="en-US" dirty="0">
                <a:solidFill>
                  <a:srgbClr val="080577"/>
                </a:solidFill>
                <a:latin typeface="Source Code Pro"/>
              </a:rPr>
              <a:t>非外部类中：外部类名</a:t>
            </a:r>
            <a:r>
              <a:rPr lang="en-US" altLang="zh-CN" dirty="0">
                <a:solidFill>
                  <a:srgbClr val="080577"/>
                </a:solidFill>
                <a:latin typeface="Source Code Pro"/>
              </a:rPr>
              <a:t>.</a:t>
            </a:r>
            <a:r>
              <a:rPr lang="zh-CN" altLang="en-US" dirty="0">
                <a:solidFill>
                  <a:srgbClr val="080577"/>
                </a:solidFill>
                <a:latin typeface="Source Code Pro"/>
              </a:rPr>
              <a:t>内部类名 </a:t>
            </a:r>
            <a:r>
              <a:rPr lang="en-US" altLang="zh-CN" dirty="0">
                <a:solidFill>
                  <a:srgbClr val="080577"/>
                </a:solidFill>
                <a:latin typeface="Source Code Pro"/>
              </a:rPr>
              <a:t>name = new </a:t>
            </a:r>
            <a:r>
              <a:rPr lang="zh-CN" altLang="en-US" dirty="0">
                <a:solidFill>
                  <a:srgbClr val="080577"/>
                </a:solidFill>
                <a:latin typeface="Source Code Pro"/>
              </a:rPr>
              <a:t>外部类名</a:t>
            </a:r>
            <a:r>
              <a:rPr lang="en-US" altLang="zh-CN" dirty="0">
                <a:solidFill>
                  <a:srgbClr val="080577"/>
                </a:solidFill>
                <a:latin typeface="Source Code Pro"/>
              </a:rPr>
              <a:t>.</a:t>
            </a:r>
            <a:r>
              <a:rPr lang="zh-CN" altLang="en-US" dirty="0">
                <a:solidFill>
                  <a:srgbClr val="080577"/>
                </a:solidFill>
                <a:latin typeface="Source Code Pro"/>
              </a:rPr>
              <a:t>内部类名</a:t>
            </a:r>
            <a:r>
              <a:rPr lang="en-US" altLang="zh-CN" dirty="0">
                <a:solidFill>
                  <a:srgbClr val="080577"/>
                </a:solidFill>
                <a:latin typeface="Source Code Pro"/>
              </a:rPr>
              <a:t>();</a:t>
            </a:r>
          </a:p>
          <a:p>
            <a:pPr>
              <a:lnSpc>
                <a:spcPct val="150000"/>
              </a:lnSpc>
            </a:pPr>
            <a:r>
              <a:rPr lang="zh-CN" altLang="en-US" dirty="0">
                <a:solidFill>
                  <a:srgbClr val="080577"/>
                </a:solidFill>
                <a:latin typeface="Source Code Pro"/>
              </a:rPr>
              <a:t>  外部类中：内部类名 </a:t>
            </a:r>
            <a:r>
              <a:rPr lang="en-US" altLang="zh-CN" dirty="0">
                <a:solidFill>
                  <a:srgbClr val="080577"/>
                </a:solidFill>
                <a:latin typeface="Source Code Pro"/>
              </a:rPr>
              <a:t>name = new </a:t>
            </a:r>
            <a:r>
              <a:rPr lang="zh-CN" altLang="en-US" dirty="0">
                <a:solidFill>
                  <a:srgbClr val="080577"/>
                </a:solidFill>
                <a:latin typeface="Source Code Pro"/>
              </a:rPr>
              <a:t>内部类名</a:t>
            </a:r>
            <a:r>
              <a:rPr lang="en-US" altLang="zh-CN" dirty="0">
                <a:solidFill>
                  <a:srgbClr val="080577"/>
                </a:solidFill>
                <a:latin typeface="Source Code Pro"/>
              </a:rPr>
              <a:t>();</a:t>
            </a:r>
          </a:p>
        </p:txBody>
      </p:sp>
    </p:spTree>
    <p:extLst>
      <p:ext uri="{BB962C8B-B14F-4D97-AF65-F5344CB8AC3E}">
        <p14:creationId xmlns:p14="http://schemas.microsoft.com/office/powerpoint/2010/main" val="389729560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六、类中类的作用</a:t>
            </a:r>
          </a:p>
        </p:txBody>
      </p:sp>
      <p:sp>
        <p:nvSpPr>
          <p:cNvPr id="6" name="矩形 5">
            <a:extLst>
              <a:ext uri="{FF2B5EF4-FFF2-40B4-BE49-F238E27FC236}">
                <a16:creationId xmlns:a16="http://schemas.microsoft.com/office/drawing/2014/main" id="{956A29BA-164F-4E93-BE37-2D3ACA6124A3}"/>
              </a:ext>
            </a:extLst>
          </p:cNvPr>
          <p:cNvSpPr/>
          <p:nvPr/>
        </p:nvSpPr>
        <p:spPr>
          <a:xfrm>
            <a:off x="899592" y="1844824"/>
            <a:ext cx="7848872" cy="400110"/>
          </a:xfrm>
          <a:prstGeom prst="rect">
            <a:avLst/>
          </a:prstGeom>
        </p:spPr>
        <p:txBody>
          <a:bodyPr wrap="square">
            <a:spAutoFit/>
          </a:bodyPr>
          <a:lstStyle/>
          <a:p>
            <a:pPr marL="342900" indent="-342900" algn="just">
              <a:lnSpc>
                <a:spcPts val="2400"/>
              </a:lnSpc>
              <a:spcBef>
                <a:spcPts val="600"/>
              </a:spcBef>
              <a:spcAft>
                <a:spcPts val="600"/>
              </a:spcAft>
              <a:buFont typeface="Wingdings" panose="05000000000000000000" pitchFamily="2" charset="2"/>
              <a:buChar char="p"/>
            </a:pPr>
            <a:r>
              <a:rPr lang="zh-CN" altLang="en-US" sz="2400" b="0" i="0" u="none" strike="noStrike" dirty="0">
                <a:solidFill>
                  <a:srgbClr val="00417C"/>
                </a:solidFill>
                <a:effectLst/>
                <a:latin typeface="微软雅黑" panose="020B0503020204020204" pitchFamily="34" charset="-122"/>
                <a:ea typeface="微软雅黑" panose="020B0503020204020204" pitchFamily="34" charset="-122"/>
              </a:rPr>
              <a:t>封装性</a:t>
            </a:r>
            <a:endParaRPr lang="en-US" altLang="zh-CN" sz="2400" b="0" i="0" u="none" strike="noStrike" dirty="0">
              <a:solidFill>
                <a:srgbClr val="00417C"/>
              </a:solidFill>
              <a:effectLst/>
              <a:latin typeface="微软雅黑" panose="020B0503020204020204" pitchFamily="34" charset="-122"/>
              <a:ea typeface="微软雅黑" panose="020B0503020204020204" pitchFamily="34" charset="-122"/>
            </a:endParaRPr>
          </a:p>
        </p:txBody>
      </p:sp>
      <p:sp>
        <p:nvSpPr>
          <p:cNvPr id="7" name="AutoShape 6">
            <a:extLst>
              <a:ext uri="{FF2B5EF4-FFF2-40B4-BE49-F238E27FC236}">
                <a16:creationId xmlns:a16="http://schemas.microsoft.com/office/drawing/2014/main" id="{D984212B-42DE-4636-AE52-62D2A93CF4B4}"/>
              </a:ext>
            </a:extLst>
          </p:cNvPr>
          <p:cNvSpPr>
            <a:spLocks noChangeArrowheads="1"/>
          </p:cNvSpPr>
          <p:nvPr/>
        </p:nvSpPr>
        <p:spPr bwMode="auto">
          <a:xfrm>
            <a:off x="1244892" y="2421376"/>
            <a:ext cx="7503572" cy="4392000"/>
          </a:xfrm>
          <a:prstGeom prst="roundRect">
            <a:avLst>
              <a:gd name="adj" fmla="val 5661"/>
            </a:avLst>
          </a:prstGeom>
          <a:gradFill rotWithShape="1">
            <a:gsLst>
              <a:gs pos="0">
                <a:srgbClr val="CCFFFF"/>
              </a:gs>
              <a:gs pos="100000">
                <a:srgbClr val="FFFFFF"/>
              </a:gs>
            </a:gsLst>
            <a:lin ang="5400000" scaled="1"/>
          </a:gradFill>
          <a:ln w="9525">
            <a:solidFill>
              <a:srgbClr val="008080"/>
            </a:solidFill>
            <a:round/>
            <a:headEnd/>
            <a:tailEnd/>
          </a:ln>
        </p:spPr>
        <p:txBody>
          <a:bodyPr lIns="216000" tIns="144000" rIns="0" bIns="216000" anchor="ctr"/>
          <a:lstStyle/>
          <a:p>
            <a:pPr>
              <a:lnSpc>
                <a:spcPts val="2200"/>
              </a:lnSpc>
            </a:pPr>
            <a:r>
              <a:rPr lang="en-US" altLang="zh-CN" sz="1600" dirty="0">
                <a:solidFill>
                  <a:srgbClr val="080577"/>
                </a:solidFill>
                <a:latin typeface="Source Code Pro"/>
              </a:rPr>
              <a:t>public class </a:t>
            </a:r>
            <a:r>
              <a:rPr lang="en-US" altLang="zh-CN" sz="1600" dirty="0" err="1">
                <a:solidFill>
                  <a:srgbClr val="080577"/>
                </a:solidFill>
                <a:latin typeface="Source Code Pro"/>
              </a:rPr>
              <a:t>DataOuterClass</a:t>
            </a: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private String data = "</a:t>
            </a:r>
            <a:r>
              <a:rPr lang="zh-CN" altLang="en-US" sz="1600" dirty="0">
                <a:solidFill>
                  <a:srgbClr val="080577"/>
                </a:solidFill>
                <a:latin typeface="Source Code Pro"/>
              </a:rPr>
              <a:t>外部类数据</a:t>
            </a:r>
            <a:r>
              <a:rPr lang="en-US" altLang="zh-CN" sz="1600" dirty="0">
                <a:solidFill>
                  <a:srgbClr val="080577"/>
                </a:solidFill>
                <a:latin typeface="Source Code Pro"/>
              </a:rPr>
              <a:t>";</a:t>
            </a:r>
          </a:p>
          <a:p>
            <a:pPr>
              <a:lnSpc>
                <a:spcPts val="2200"/>
              </a:lnSpc>
            </a:pPr>
            <a:r>
              <a:rPr lang="en-US" altLang="zh-CN" sz="1600" dirty="0">
                <a:solidFill>
                  <a:srgbClr val="080577"/>
                </a:solidFill>
                <a:latin typeface="Source Code Pro"/>
              </a:rPr>
              <a:t>    private class </a:t>
            </a:r>
            <a:r>
              <a:rPr lang="en-US" altLang="zh-CN" sz="1600" dirty="0" err="1">
                <a:solidFill>
                  <a:srgbClr val="080577"/>
                </a:solidFill>
                <a:latin typeface="Source Code Pro"/>
              </a:rPr>
              <a:t>InnerClass</a:t>
            </a: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public </a:t>
            </a:r>
            <a:r>
              <a:rPr lang="en-US" altLang="zh-CN" sz="1600" dirty="0" err="1">
                <a:solidFill>
                  <a:srgbClr val="080577"/>
                </a:solidFill>
                <a:latin typeface="Source Code Pro"/>
              </a:rPr>
              <a:t>InnerClass</a:t>
            </a: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a:t>
            </a:r>
            <a:r>
              <a:rPr lang="en-US" altLang="zh-CN" sz="1600" dirty="0" err="1">
                <a:solidFill>
                  <a:srgbClr val="080577"/>
                </a:solidFill>
                <a:latin typeface="Source Code Pro"/>
              </a:rPr>
              <a:t>System.out.println</a:t>
            </a:r>
            <a:r>
              <a:rPr lang="en-US" altLang="zh-CN" sz="1600" dirty="0">
                <a:solidFill>
                  <a:srgbClr val="080577"/>
                </a:solidFill>
                <a:latin typeface="Source Code Pro"/>
              </a:rPr>
              <a:t>(data);</a:t>
            </a:r>
          </a:p>
          <a:p>
            <a:pPr>
              <a:lnSpc>
                <a:spcPts val="2200"/>
              </a:lnSpc>
            </a:pP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public void </a:t>
            </a:r>
            <a:r>
              <a:rPr lang="en-US" altLang="zh-CN" sz="1600" dirty="0" err="1">
                <a:solidFill>
                  <a:srgbClr val="080577"/>
                </a:solidFill>
                <a:latin typeface="Source Code Pro"/>
              </a:rPr>
              <a:t>getInner</a:t>
            </a: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new </a:t>
            </a:r>
            <a:r>
              <a:rPr lang="en-US" altLang="zh-CN" sz="1600" dirty="0" err="1">
                <a:solidFill>
                  <a:srgbClr val="080577"/>
                </a:solidFill>
                <a:latin typeface="Source Code Pro"/>
              </a:rPr>
              <a:t>InnerClass</a:t>
            </a:r>
            <a:r>
              <a:rPr lang="en-US" altLang="zh-CN" sz="1600" dirty="0">
                <a:solidFill>
                  <a:srgbClr val="080577"/>
                </a:solidFill>
                <a:latin typeface="Source Code Pro"/>
              </a:rPr>
              <a:t>();</a:t>
            </a:r>
          </a:p>
          <a:p>
            <a:pPr>
              <a:lnSpc>
                <a:spcPts val="2200"/>
              </a:lnSpc>
            </a:pP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public static void main(String[] </a:t>
            </a:r>
            <a:r>
              <a:rPr lang="en-US" altLang="zh-CN" sz="1600" dirty="0" err="1">
                <a:solidFill>
                  <a:srgbClr val="080577"/>
                </a:solidFill>
                <a:latin typeface="Source Code Pro"/>
              </a:rPr>
              <a:t>args</a:t>
            </a: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a:t>
            </a:r>
            <a:r>
              <a:rPr lang="en-US" altLang="zh-CN" sz="1600" dirty="0" err="1">
                <a:solidFill>
                  <a:srgbClr val="080577"/>
                </a:solidFill>
                <a:latin typeface="Source Code Pro"/>
              </a:rPr>
              <a:t>DataOuterClass</a:t>
            </a:r>
            <a:r>
              <a:rPr lang="en-US" altLang="zh-CN" sz="1600" dirty="0">
                <a:solidFill>
                  <a:srgbClr val="080577"/>
                </a:solidFill>
                <a:latin typeface="Source Code Pro"/>
              </a:rPr>
              <a:t> </a:t>
            </a:r>
            <a:r>
              <a:rPr lang="en-US" altLang="zh-CN" sz="1600" dirty="0" err="1">
                <a:solidFill>
                  <a:srgbClr val="080577"/>
                </a:solidFill>
                <a:latin typeface="Source Code Pro"/>
              </a:rPr>
              <a:t>outerClass</a:t>
            </a:r>
            <a:r>
              <a:rPr lang="en-US" altLang="zh-CN" sz="1600" dirty="0">
                <a:solidFill>
                  <a:srgbClr val="080577"/>
                </a:solidFill>
                <a:latin typeface="Source Code Pro"/>
              </a:rPr>
              <a:t> = new </a:t>
            </a:r>
            <a:r>
              <a:rPr lang="en-US" altLang="zh-CN" sz="1600" dirty="0" err="1">
                <a:solidFill>
                  <a:srgbClr val="080577"/>
                </a:solidFill>
                <a:latin typeface="Source Code Pro"/>
              </a:rPr>
              <a:t>DataOuterClass</a:t>
            </a:r>
            <a:r>
              <a:rPr lang="en-US" altLang="zh-CN" sz="1600" dirty="0">
                <a:solidFill>
                  <a:srgbClr val="080577"/>
                </a:solidFill>
                <a:latin typeface="Source Code Pro"/>
              </a:rPr>
              <a:t>();</a:t>
            </a:r>
          </a:p>
          <a:p>
            <a:pPr>
              <a:lnSpc>
                <a:spcPts val="2200"/>
              </a:lnSpc>
            </a:pPr>
            <a:r>
              <a:rPr lang="en-US" altLang="zh-CN" sz="1600" dirty="0">
                <a:solidFill>
                  <a:srgbClr val="080577"/>
                </a:solidFill>
                <a:latin typeface="Source Code Pro"/>
              </a:rPr>
              <a:t>        </a:t>
            </a:r>
            <a:r>
              <a:rPr lang="en-US" altLang="zh-CN" sz="1600" dirty="0" err="1">
                <a:solidFill>
                  <a:srgbClr val="080577"/>
                </a:solidFill>
                <a:latin typeface="Source Code Pro"/>
              </a:rPr>
              <a:t>outerClass.getInner</a:t>
            </a:r>
            <a:r>
              <a:rPr lang="en-US" altLang="zh-CN" sz="1600" dirty="0">
                <a:solidFill>
                  <a:srgbClr val="080577"/>
                </a:solidFill>
                <a:latin typeface="Source Code Pro"/>
              </a:rPr>
              <a:t>();</a:t>
            </a:r>
          </a:p>
          <a:p>
            <a:pPr>
              <a:lnSpc>
                <a:spcPts val="2200"/>
              </a:lnSpc>
            </a:pP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a:t>
            </a:r>
          </a:p>
        </p:txBody>
      </p:sp>
      <p:sp>
        <p:nvSpPr>
          <p:cNvPr id="11" name="AutoShape 21">
            <a:extLst>
              <a:ext uri="{FF2B5EF4-FFF2-40B4-BE49-F238E27FC236}">
                <a16:creationId xmlns:a16="http://schemas.microsoft.com/office/drawing/2014/main" id="{9E90F743-22E7-41F3-97D9-C6D58C669E14}"/>
              </a:ext>
            </a:extLst>
          </p:cNvPr>
          <p:cNvSpPr>
            <a:spLocks noChangeArrowheads="1"/>
          </p:cNvSpPr>
          <p:nvPr/>
        </p:nvSpPr>
        <p:spPr bwMode="auto">
          <a:xfrm>
            <a:off x="5966575" y="2197392"/>
            <a:ext cx="1907607" cy="1021556"/>
          </a:xfrm>
          <a:prstGeom prst="wedgeRoundRectCallout">
            <a:avLst>
              <a:gd name="adj1" fmla="val -77217"/>
              <a:gd name="adj2" fmla="val 90873"/>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内部类可以自由地访问所属外部类的成员</a:t>
            </a:r>
            <a:endParaRPr lang="zh-CN" altLang="en-US" sz="18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19770231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6.1</a:t>
            </a:r>
            <a:r>
              <a:rPr lang="zh-CN" altLang="en-US" sz="3600" b="1" dirty="0">
                <a:solidFill>
                  <a:srgbClr val="00417C"/>
                </a:solidFill>
                <a:latin typeface="微软雅黑" pitchFamily="34" charset="-122"/>
                <a:ea typeface="微软雅黑" pitchFamily="34" charset="-122"/>
              </a:rPr>
              <a:t> 认识封装</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二、什么是封装</a:t>
            </a:r>
          </a:p>
        </p:txBody>
      </p:sp>
      <p:sp>
        <p:nvSpPr>
          <p:cNvPr id="3" name="矩形 2">
            <a:extLst>
              <a:ext uri="{FF2B5EF4-FFF2-40B4-BE49-F238E27FC236}">
                <a16:creationId xmlns:a16="http://schemas.microsoft.com/office/drawing/2014/main" id="{FDA980F6-CE2B-460E-A12B-5C1DE6761B38}"/>
              </a:ext>
            </a:extLst>
          </p:cNvPr>
          <p:cNvSpPr/>
          <p:nvPr/>
        </p:nvSpPr>
        <p:spPr>
          <a:xfrm>
            <a:off x="899592" y="2048234"/>
            <a:ext cx="7848872" cy="1669175"/>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定义：</a:t>
            </a:r>
            <a:endParaRPr lang="en-US" altLang="zh-CN" sz="24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在面向对象中封装是指隐藏对象的属性和实现的细节，仅对外提供公共访问方式。</a:t>
            </a:r>
          </a:p>
        </p:txBody>
      </p:sp>
      <p:sp>
        <p:nvSpPr>
          <p:cNvPr id="16" name="AutoShape 21">
            <a:extLst>
              <a:ext uri="{FF2B5EF4-FFF2-40B4-BE49-F238E27FC236}">
                <a16:creationId xmlns:a16="http://schemas.microsoft.com/office/drawing/2014/main" id="{F972120C-A71F-4EE3-81D1-EE766EA2B427}"/>
              </a:ext>
            </a:extLst>
          </p:cNvPr>
          <p:cNvSpPr>
            <a:spLocks noChangeArrowheads="1"/>
          </p:cNvSpPr>
          <p:nvPr/>
        </p:nvSpPr>
        <p:spPr bwMode="auto">
          <a:xfrm>
            <a:off x="4949874" y="5666382"/>
            <a:ext cx="3455988" cy="1079500"/>
          </a:xfrm>
          <a:prstGeom prst="roundRect">
            <a:avLst>
              <a:gd name="adj" fmla="val 16667"/>
            </a:avLst>
          </a:prstGeom>
          <a:gradFill rotWithShape="1">
            <a:gsLst>
              <a:gs pos="0">
                <a:srgbClr val="CC99FF"/>
              </a:gs>
              <a:gs pos="100000">
                <a:srgbClr val="FFFFFF"/>
              </a:gs>
            </a:gsLst>
            <a:lin ang="5400000" scaled="1"/>
          </a:gradFill>
          <a:ln w="9525">
            <a:solidFill>
              <a:srgbClr val="B563CF"/>
            </a:solidFill>
            <a:round/>
            <a:headEnd/>
            <a:tailEnd/>
          </a:ln>
          <a:effectLst>
            <a:outerShdw dist="107763" dir="8100000" algn="ctr" rotWithShape="0">
              <a:schemeClr val="bg2">
                <a:alpha val="50000"/>
              </a:schemeClr>
            </a:outerShdw>
          </a:effectLst>
        </p:spPr>
        <p:txBody>
          <a:bodyPr wrap="none" anchor="ctr"/>
          <a:lstStyle/>
          <a:p>
            <a:pPr algn="ctr">
              <a:spcBef>
                <a:spcPct val="20000"/>
              </a:spcBef>
              <a:buClr>
                <a:schemeClr val="tx2"/>
              </a:buClr>
              <a:buSzPct val="80000"/>
              <a:buFont typeface="Wingdings" panose="05000000000000000000" pitchFamily="2" charset="2"/>
              <a:buNone/>
            </a:pPr>
            <a:r>
              <a:rPr lang="zh-CN" altLang="en-US" sz="2400" b="1"/>
              <a:t>  根据</a:t>
            </a:r>
            <a:r>
              <a:rPr lang="en-US" altLang="zh-CN" sz="2400" b="1"/>
              <a:t>“</a:t>
            </a:r>
            <a:r>
              <a:rPr lang="zh-CN" altLang="en-US" sz="2400" b="1"/>
              <a:t>对象”抽象出</a:t>
            </a:r>
            <a:r>
              <a:rPr lang="en-US" altLang="zh-CN" sz="2400" b="1"/>
              <a:t>“</a:t>
            </a:r>
            <a:r>
              <a:rPr lang="zh-CN" altLang="en-US" sz="2400" b="1"/>
              <a:t>类” </a:t>
            </a:r>
          </a:p>
        </p:txBody>
      </p:sp>
      <p:sp>
        <p:nvSpPr>
          <p:cNvPr id="17" name="AutoShape 10">
            <a:extLst>
              <a:ext uri="{FF2B5EF4-FFF2-40B4-BE49-F238E27FC236}">
                <a16:creationId xmlns:a16="http://schemas.microsoft.com/office/drawing/2014/main" id="{1394AC6A-5AD1-4FAC-9CFF-7AEB9387FB93}"/>
              </a:ext>
            </a:extLst>
          </p:cNvPr>
          <p:cNvSpPr>
            <a:spLocks noChangeArrowheads="1"/>
          </p:cNvSpPr>
          <p:nvPr/>
        </p:nvSpPr>
        <p:spPr bwMode="auto">
          <a:xfrm>
            <a:off x="5327700" y="4076501"/>
            <a:ext cx="2700337" cy="1052513"/>
          </a:xfrm>
          <a:prstGeom prst="roundRect">
            <a:avLst>
              <a:gd name="adj" fmla="val 6667"/>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r>
              <a:rPr lang="en-US" altLang="zh-CN" b="1">
                <a:solidFill>
                  <a:srgbClr val="FF0000"/>
                </a:solidFill>
                <a:ea typeface="宋体" panose="02010600030101010101" pitchFamily="2" charset="-122"/>
              </a:rPr>
              <a:t>class Dog {</a:t>
            </a:r>
            <a:r>
              <a:rPr lang="en-US" altLang="zh-CN">
                <a:solidFill>
                  <a:srgbClr val="FF0000"/>
                </a:solidFill>
                <a:ea typeface="宋体" panose="02010600030101010101" pitchFamily="2" charset="-122"/>
              </a:rPr>
              <a:t> </a:t>
            </a:r>
          </a:p>
          <a:p>
            <a:r>
              <a:rPr lang="en-US" altLang="zh-CN">
                <a:solidFill>
                  <a:srgbClr val="FF0000"/>
                </a:solidFill>
                <a:ea typeface="宋体" panose="02010600030101010101" pitchFamily="2" charset="-122"/>
              </a:rPr>
              <a:t>    </a:t>
            </a:r>
          </a:p>
          <a:p>
            <a:r>
              <a:rPr lang="en-US" altLang="zh-CN">
                <a:solidFill>
                  <a:srgbClr val="FF0000"/>
                </a:solidFill>
                <a:ea typeface="宋体" panose="02010600030101010101" pitchFamily="2" charset="-122"/>
              </a:rPr>
              <a:t>}</a:t>
            </a:r>
          </a:p>
        </p:txBody>
      </p:sp>
      <p:pic>
        <p:nvPicPr>
          <p:cNvPr id="18" name="Picture 18" descr="u=1860636876,1484894446&amp;fm=0&amp;gp=0">
            <a:extLst>
              <a:ext uri="{FF2B5EF4-FFF2-40B4-BE49-F238E27FC236}">
                <a16:creationId xmlns:a16="http://schemas.microsoft.com/office/drawing/2014/main" id="{21BB0767-881F-4A9C-A591-0A1998346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537" y="5740201"/>
            <a:ext cx="1152525"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9" descr="u=2105736875,114141595&amp;fm=0&amp;gp=0">
            <a:extLst>
              <a:ext uri="{FF2B5EF4-FFF2-40B4-BE49-F238E27FC236}">
                <a16:creationId xmlns:a16="http://schemas.microsoft.com/office/drawing/2014/main" id="{398B346B-5688-4452-A7D8-D024026D4F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062" y="5733851"/>
            <a:ext cx="1223963"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u=2305555199,3384846553&amp;fm=0&amp;gp=0">
            <a:extLst>
              <a:ext uri="{FF2B5EF4-FFF2-40B4-BE49-F238E27FC236}">
                <a16:creationId xmlns:a16="http://schemas.microsoft.com/office/drawing/2014/main" id="{7D3A93B8-F691-415B-B3F8-05D746B8E1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425" y="4725789"/>
            <a:ext cx="1150937"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AutoShape 21">
            <a:extLst>
              <a:ext uri="{FF2B5EF4-FFF2-40B4-BE49-F238E27FC236}">
                <a16:creationId xmlns:a16="http://schemas.microsoft.com/office/drawing/2014/main" id="{978F4399-4BF5-4B0D-B6A1-3301832DC0AD}"/>
              </a:ext>
            </a:extLst>
          </p:cNvPr>
          <p:cNvSpPr>
            <a:spLocks noChangeArrowheads="1"/>
          </p:cNvSpPr>
          <p:nvPr/>
        </p:nvSpPr>
        <p:spPr bwMode="auto">
          <a:xfrm>
            <a:off x="1691680" y="4006401"/>
            <a:ext cx="1655762" cy="540000"/>
          </a:xfrm>
          <a:prstGeom prst="roundRect">
            <a:avLst>
              <a:gd name="adj" fmla="val 16667"/>
            </a:avLst>
          </a:prstGeom>
          <a:gradFill rotWithShape="1">
            <a:gsLst>
              <a:gs pos="0">
                <a:srgbClr val="CC99FF"/>
              </a:gs>
              <a:gs pos="100000">
                <a:srgbClr val="FFFFFF"/>
              </a:gs>
            </a:gsLst>
            <a:lin ang="5400000" scaled="1"/>
          </a:gradFill>
          <a:ln w="9525">
            <a:solidFill>
              <a:srgbClr val="B563CF"/>
            </a:solidFill>
            <a:round/>
            <a:headEnd/>
            <a:tailEnd/>
          </a:ln>
          <a:effectLst>
            <a:outerShdw dist="107763" dir="8100000" algn="ctr" rotWithShape="0">
              <a:schemeClr val="bg2">
                <a:alpha val="50000"/>
              </a:schemeClr>
            </a:outerShdw>
          </a:effectLst>
        </p:spPr>
        <p:txBody>
          <a:bodyPr wrap="none" anchor="ctr"/>
          <a:lstStyle/>
          <a:p>
            <a:pPr algn="ctr">
              <a:spcBef>
                <a:spcPct val="20000"/>
              </a:spcBef>
              <a:buClr>
                <a:schemeClr val="tx2"/>
              </a:buClr>
              <a:buSzPct val="80000"/>
              <a:buFont typeface="Wingdings" panose="05000000000000000000" pitchFamily="2" charset="2"/>
              <a:buNone/>
            </a:pPr>
            <a:r>
              <a:rPr lang="zh-CN" altLang="en-US" b="1"/>
              <a:t> 各个狗对象 </a:t>
            </a:r>
          </a:p>
        </p:txBody>
      </p:sp>
      <p:pic>
        <p:nvPicPr>
          <p:cNvPr id="22" name="Picture 25" descr="u=1216880925,2104748814&amp;fm=0&amp;gp=0">
            <a:extLst>
              <a:ext uri="{FF2B5EF4-FFF2-40B4-BE49-F238E27FC236}">
                <a16:creationId xmlns:a16="http://schemas.microsoft.com/office/drawing/2014/main" id="{65CB7AC4-5ECE-40F0-B0A3-9EB5398C9E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5805289"/>
            <a:ext cx="1081087"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25">
            <a:extLst>
              <a:ext uri="{FF2B5EF4-FFF2-40B4-BE49-F238E27FC236}">
                <a16:creationId xmlns:a16="http://schemas.microsoft.com/office/drawing/2014/main" id="{DC04A231-3537-4C18-B104-558B3264550A}"/>
              </a:ext>
            </a:extLst>
          </p:cNvPr>
          <p:cNvSpPr>
            <a:spLocks noChangeArrowheads="1"/>
          </p:cNvSpPr>
          <p:nvPr/>
        </p:nvSpPr>
        <p:spPr bwMode="auto">
          <a:xfrm rot="10550394" flipH="1">
            <a:off x="3805287" y="4192389"/>
            <a:ext cx="1647825" cy="858837"/>
          </a:xfrm>
          <a:custGeom>
            <a:avLst/>
            <a:gdLst>
              <a:gd name="T0" fmla="*/ 729 w 730"/>
              <a:gd name="T1" fmla="*/ 277 h 457"/>
              <a:gd name="T2" fmla="*/ 453 w 730"/>
              <a:gd name="T3" fmla="*/ 456 h 457"/>
              <a:gd name="T4" fmla="*/ 454 w 730"/>
              <a:gd name="T5" fmla="*/ 370 h 457"/>
              <a:gd name="T6" fmla="*/ 443 w 730"/>
              <a:gd name="T7" fmla="*/ 370 h 457"/>
              <a:gd name="T8" fmla="*/ 431 w 730"/>
              <a:gd name="T9" fmla="*/ 370 h 457"/>
              <a:gd name="T10" fmla="*/ 420 w 730"/>
              <a:gd name="T11" fmla="*/ 370 h 457"/>
              <a:gd name="T12" fmla="*/ 408 w 730"/>
              <a:gd name="T13" fmla="*/ 370 h 457"/>
              <a:gd name="T14" fmla="*/ 395 w 730"/>
              <a:gd name="T15" fmla="*/ 370 h 457"/>
              <a:gd name="T16" fmla="*/ 384 w 730"/>
              <a:gd name="T17" fmla="*/ 370 h 457"/>
              <a:gd name="T18" fmla="*/ 370 w 730"/>
              <a:gd name="T19" fmla="*/ 370 h 457"/>
              <a:gd name="T20" fmla="*/ 358 w 730"/>
              <a:gd name="T21" fmla="*/ 370 h 457"/>
              <a:gd name="T22" fmla="*/ 345 w 730"/>
              <a:gd name="T23" fmla="*/ 370 h 457"/>
              <a:gd name="T24" fmla="*/ 333 w 730"/>
              <a:gd name="T25" fmla="*/ 370 h 457"/>
              <a:gd name="T26" fmla="*/ 320 w 730"/>
              <a:gd name="T27" fmla="*/ 370 h 457"/>
              <a:gd name="T28" fmla="*/ 308 w 730"/>
              <a:gd name="T29" fmla="*/ 370 h 457"/>
              <a:gd name="T30" fmla="*/ 295 w 730"/>
              <a:gd name="T31" fmla="*/ 369 h 457"/>
              <a:gd name="T32" fmla="*/ 283 w 730"/>
              <a:gd name="T33" fmla="*/ 369 h 457"/>
              <a:gd name="T34" fmla="*/ 259 w 730"/>
              <a:gd name="T35" fmla="*/ 366 h 457"/>
              <a:gd name="T36" fmla="*/ 218 w 730"/>
              <a:gd name="T37" fmla="*/ 360 h 457"/>
              <a:gd name="T38" fmla="*/ 180 w 730"/>
              <a:gd name="T39" fmla="*/ 350 h 457"/>
              <a:gd name="T40" fmla="*/ 145 w 730"/>
              <a:gd name="T41" fmla="*/ 336 h 457"/>
              <a:gd name="T42" fmla="*/ 114 w 730"/>
              <a:gd name="T43" fmla="*/ 319 h 457"/>
              <a:gd name="T44" fmla="*/ 86 w 730"/>
              <a:gd name="T45" fmla="*/ 299 h 457"/>
              <a:gd name="T46" fmla="*/ 61 w 730"/>
              <a:gd name="T47" fmla="*/ 277 h 457"/>
              <a:gd name="T48" fmla="*/ 41 w 730"/>
              <a:gd name="T49" fmla="*/ 252 h 457"/>
              <a:gd name="T50" fmla="*/ 24 w 730"/>
              <a:gd name="T51" fmla="*/ 227 h 457"/>
              <a:gd name="T52" fmla="*/ 11 w 730"/>
              <a:gd name="T53" fmla="*/ 200 h 457"/>
              <a:gd name="T54" fmla="*/ 4 w 730"/>
              <a:gd name="T55" fmla="*/ 171 h 457"/>
              <a:gd name="T56" fmla="*/ 0 w 730"/>
              <a:gd name="T57" fmla="*/ 142 h 457"/>
              <a:gd name="T58" fmla="*/ 1 w 730"/>
              <a:gd name="T59" fmla="*/ 114 h 457"/>
              <a:gd name="T60" fmla="*/ 8 w 730"/>
              <a:gd name="T61" fmla="*/ 84 h 457"/>
              <a:gd name="T62" fmla="*/ 19 w 730"/>
              <a:gd name="T63" fmla="*/ 55 h 457"/>
              <a:gd name="T64" fmla="*/ 56 w 730"/>
              <a:gd name="T65" fmla="*/ 0 h 457"/>
              <a:gd name="T66" fmla="*/ 45 w 730"/>
              <a:gd name="T67" fmla="*/ 12 h 457"/>
              <a:gd name="T68" fmla="*/ 30 w 730"/>
              <a:gd name="T69" fmla="*/ 36 h 457"/>
              <a:gd name="T70" fmla="*/ 23 w 730"/>
              <a:gd name="T71" fmla="*/ 60 h 457"/>
              <a:gd name="T72" fmla="*/ 25 w 730"/>
              <a:gd name="T73" fmla="*/ 81 h 457"/>
              <a:gd name="T74" fmla="*/ 30 w 730"/>
              <a:gd name="T75" fmla="*/ 91 h 457"/>
              <a:gd name="T76" fmla="*/ 43 w 730"/>
              <a:gd name="T77" fmla="*/ 110 h 457"/>
              <a:gd name="T78" fmla="*/ 63 w 730"/>
              <a:gd name="T79" fmla="*/ 127 h 457"/>
              <a:gd name="T80" fmla="*/ 88 w 730"/>
              <a:gd name="T81" fmla="*/ 144 h 457"/>
              <a:gd name="T82" fmla="*/ 119 w 730"/>
              <a:gd name="T83" fmla="*/ 156 h 457"/>
              <a:gd name="T84" fmla="*/ 136 w 730"/>
              <a:gd name="T85" fmla="*/ 162 h 457"/>
              <a:gd name="T86" fmla="*/ 174 w 730"/>
              <a:gd name="T87" fmla="*/ 174 h 457"/>
              <a:gd name="T88" fmla="*/ 213 w 730"/>
              <a:gd name="T89" fmla="*/ 181 h 457"/>
              <a:gd name="T90" fmla="*/ 255 w 730"/>
              <a:gd name="T91" fmla="*/ 187 h 457"/>
              <a:gd name="T92" fmla="*/ 278 w 730"/>
              <a:gd name="T93" fmla="*/ 190 h 457"/>
              <a:gd name="T94" fmla="*/ 323 w 730"/>
              <a:gd name="T95" fmla="*/ 192 h 457"/>
              <a:gd name="T96" fmla="*/ 366 w 730"/>
              <a:gd name="T97" fmla="*/ 192 h 457"/>
              <a:gd name="T98" fmla="*/ 410 w 730"/>
              <a:gd name="T99" fmla="*/ 190 h 457"/>
              <a:gd name="T100" fmla="*/ 454 w 730"/>
              <a:gd name="T101" fmla="*/ 184 h 457"/>
              <a:gd name="T102" fmla="*/ 453 w 730"/>
              <a:gd name="T103" fmla="*/ 95 h 457"/>
              <a:gd name="T104" fmla="*/ 729 w 730"/>
              <a:gd name="T105" fmla="*/ 277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gradFill>
          <a:ln w="12700" cap="rnd">
            <a:solidFill>
              <a:srgbClr val="800080"/>
            </a:solidFill>
            <a:round/>
            <a:headEnd/>
            <a:tailEnd/>
          </a:ln>
          <a:effectLst>
            <a:outerShdw dist="71842" dir="2700000" algn="ctr" rotWithShape="0">
              <a:srgbClr val="808080">
                <a:alpha val="50000"/>
              </a:srgbClr>
            </a:outerShdw>
          </a:effectLst>
        </p:spPr>
        <p:txBody>
          <a:bodyPr/>
          <a:lstStyle/>
          <a:p>
            <a:endParaRPr lang="zh-CN" altLang="en-US"/>
          </a:p>
        </p:txBody>
      </p:sp>
      <p:pic>
        <p:nvPicPr>
          <p:cNvPr id="24" name="Picture 29" descr="未命名">
            <a:extLst>
              <a:ext uri="{FF2B5EF4-FFF2-40B4-BE49-F238E27FC236}">
                <a16:creationId xmlns:a16="http://schemas.microsoft.com/office/drawing/2014/main" id="{721E4CA3-2864-4375-A14D-AD886E4B2C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8800" y="4752776"/>
            <a:ext cx="100806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432060"/>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六、类中类的作用</a:t>
            </a:r>
          </a:p>
        </p:txBody>
      </p:sp>
      <p:sp>
        <p:nvSpPr>
          <p:cNvPr id="6" name="矩形 5">
            <a:extLst>
              <a:ext uri="{FF2B5EF4-FFF2-40B4-BE49-F238E27FC236}">
                <a16:creationId xmlns:a16="http://schemas.microsoft.com/office/drawing/2014/main" id="{956A29BA-164F-4E93-BE37-2D3ACA6124A3}"/>
              </a:ext>
            </a:extLst>
          </p:cNvPr>
          <p:cNvSpPr/>
          <p:nvPr/>
        </p:nvSpPr>
        <p:spPr>
          <a:xfrm>
            <a:off x="899592" y="1844824"/>
            <a:ext cx="7848872" cy="400110"/>
          </a:xfrm>
          <a:prstGeom prst="rect">
            <a:avLst/>
          </a:prstGeom>
        </p:spPr>
        <p:txBody>
          <a:bodyPr wrap="square">
            <a:spAutoFit/>
          </a:bodyPr>
          <a:lstStyle/>
          <a:p>
            <a:pPr marL="342900" indent="-342900" algn="just">
              <a:lnSpc>
                <a:spcPts val="2400"/>
              </a:lnSpc>
              <a:spcBef>
                <a:spcPts val="600"/>
              </a:spcBef>
              <a:spcAft>
                <a:spcPts val="600"/>
              </a:spcAft>
              <a:buFont typeface="Wingdings" panose="05000000000000000000" pitchFamily="2" charset="2"/>
              <a:buChar char="p"/>
            </a:pPr>
            <a:r>
              <a:rPr lang="zh-CN" altLang="en-US" sz="2400" b="0" i="0" u="none" strike="noStrike" dirty="0">
                <a:solidFill>
                  <a:srgbClr val="00417C"/>
                </a:solidFill>
                <a:effectLst/>
                <a:latin typeface="微软雅黑" panose="020B0503020204020204" pitchFamily="34" charset="-122"/>
                <a:ea typeface="微软雅黑" panose="020B0503020204020204" pitchFamily="34" charset="-122"/>
              </a:rPr>
              <a:t>封装性</a:t>
            </a:r>
            <a:endParaRPr lang="en-US" altLang="zh-CN" sz="2400" b="0" i="0" u="none" strike="noStrike" dirty="0">
              <a:solidFill>
                <a:srgbClr val="00417C"/>
              </a:solidFill>
              <a:effectLst/>
              <a:latin typeface="微软雅黑" panose="020B0503020204020204" pitchFamily="34" charset="-122"/>
              <a:ea typeface="微软雅黑" panose="020B0503020204020204" pitchFamily="34" charset="-122"/>
            </a:endParaRPr>
          </a:p>
        </p:txBody>
      </p:sp>
      <p:sp>
        <p:nvSpPr>
          <p:cNvPr id="7" name="AutoShape 6">
            <a:extLst>
              <a:ext uri="{FF2B5EF4-FFF2-40B4-BE49-F238E27FC236}">
                <a16:creationId xmlns:a16="http://schemas.microsoft.com/office/drawing/2014/main" id="{D984212B-42DE-4636-AE52-62D2A93CF4B4}"/>
              </a:ext>
            </a:extLst>
          </p:cNvPr>
          <p:cNvSpPr>
            <a:spLocks noChangeArrowheads="1"/>
          </p:cNvSpPr>
          <p:nvPr/>
        </p:nvSpPr>
        <p:spPr bwMode="auto">
          <a:xfrm>
            <a:off x="1244892" y="2421376"/>
            <a:ext cx="7503572" cy="4284000"/>
          </a:xfrm>
          <a:prstGeom prst="roundRect">
            <a:avLst>
              <a:gd name="adj" fmla="val 9714"/>
            </a:avLst>
          </a:prstGeom>
          <a:gradFill rotWithShape="1">
            <a:gsLst>
              <a:gs pos="0">
                <a:srgbClr val="CCFFFF"/>
              </a:gs>
              <a:gs pos="100000">
                <a:srgbClr val="FFFFFF"/>
              </a:gs>
            </a:gsLst>
            <a:lin ang="5400000" scaled="1"/>
          </a:gradFill>
          <a:ln w="9525">
            <a:solidFill>
              <a:srgbClr val="008080"/>
            </a:solidFill>
            <a:round/>
            <a:headEnd/>
            <a:tailEnd/>
          </a:ln>
        </p:spPr>
        <p:txBody>
          <a:bodyPr lIns="216000" tIns="144000" rIns="0" bIns="216000" anchor="ctr"/>
          <a:lstStyle/>
          <a:p>
            <a:pPr>
              <a:lnSpc>
                <a:spcPts val="2200"/>
              </a:lnSpc>
            </a:pPr>
            <a:r>
              <a:rPr lang="en-US" altLang="zh-CN" sz="1600" dirty="0">
                <a:solidFill>
                  <a:srgbClr val="080577"/>
                </a:solidFill>
                <a:latin typeface="Source Code Pro"/>
              </a:rPr>
              <a:t>public interface Demo {</a:t>
            </a:r>
          </a:p>
          <a:p>
            <a:pPr>
              <a:lnSpc>
                <a:spcPts val="2200"/>
              </a:lnSpc>
            </a:pPr>
            <a:r>
              <a:rPr lang="en-US" altLang="zh-CN" sz="1600" dirty="0">
                <a:solidFill>
                  <a:srgbClr val="080577"/>
                </a:solidFill>
                <a:latin typeface="Source Code Pro"/>
              </a:rPr>
              <a:t>      void show();</a:t>
            </a:r>
          </a:p>
          <a:p>
            <a:pPr>
              <a:lnSpc>
                <a:spcPts val="2200"/>
              </a:lnSpc>
            </a:pPr>
            <a:r>
              <a:rPr lang="en-US" altLang="zh-CN" sz="1600" dirty="0">
                <a:solidFill>
                  <a:srgbClr val="080577"/>
                </a:solidFill>
                <a:latin typeface="Source Code Pro"/>
              </a:rPr>
              <a:t>}</a:t>
            </a:r>
          </a:p>
          <a:p>
            <a:pPr>
              <a:lnSpc>
                <a:spcPts val="2200"/>
              </a:lnSpc>
            </a:pP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class Outer {</a:t>
            </a:r>
          </a:p>
          <a:p>
            <a:pPr>
              <a:lnSpc>
                <a:spcPts val="2200"/>
              </a:lnSpc>
            </a:pPr>
            <a:r>
              <a:rPr lang="en-US" altLang="zh-CN" sz="1600" dirty="0">
                <a:solidFill>
                  <a:srgbClr val="080577"/>
                </a:solidFill>
                <a:latin typeface="Source Code Pro"/>
              </a:rPr>
              <a:t>    private class test implements Demo {</a:t>
            </a:r>
          </a:p>
          <a:p>
            <a:pPr>
              <a:lnSpc>
                <a:spcPts val="2200"/>
              </a:lnSpc>
            </a:pPr>
            <a:r>
              <a:rPr lang="en-US" altLang="zh-CN" sz="1600" dirty="0">
                <a:solidFill>
                  <a:srgbClr val="080577"/>
                </a:solidFill>
                <a:latin typeface="Source Code Pro"/>
              </a:rPr>
              <a:t>        public void show() {</a:t>
            </a:r>
          </a:p>
          <a:p>
            <a:pPr>
              <a:lnSpc>
                <a:spcPts val="2200"/>
              </a:lnSpc>
            </a:pPr>
            <a:r>
              <a:rPr lang="en-US" altLang="zh-CN" sz="1600" dirty="0">
                <a:solidFill>
                  <a:srgbClr val="080577"/>
                </a:solidFill>
                <a:latin typeface="Source Code Pro"/>
              </a:rPr>
              <a:t>            </a:t>
            </a:r>
            <a:r>
              <a:rPr lang="en-US" altLang="zh-CN" sz="1600" dirty="0" err="1">
                <a:solidFill>
                  <a:srgbClr val="080577"/>
                </a:solidFill>
                <a:latin typeface="Source Code Pro"/>
              </a:rPr>
              <a:t>System.out.println</a:t>
            </a:r>
            <a:r>
              <a:rPr lang="en-US" altLang="zh-CN" sz="1600" dirty="0">
                <a:solidFill>
                  <a:srgbClr val="080577"/>
                </a:solidFill>
                <a:latin typeface="Source Code Pro"/>
              </a:rPr>
              <a:t>("</a:t>
            </a:r>
            <a:r>
              <a:rPr lang="zh-CN" altLang="en-US" sz="1600" dirty="0">
                <a:solidFill>
                  <a:srgbClr val="080577"/>
                </a:solidFill>
                <a:latin typeface="Source Code Pro"/>
              </a:rPr>
              <a:t>密码备份文件</a:t>
            </a:r>
            <a:r>
              <a:rPr lang="en-US" altLang="zh-CN" sz="1600" dirty="0">
                <a:solidFill>
                  <a:srgbClr val="080577"/>
                </a:solidFill>
                <a:latin typeface="Source Code Pro"/>
              </a:rPr>
              <a:t>");</a:t>
            </a:r>
          </a:p>
          <a:p>
            <a:pPr>
              <a:lnSpc>
                <a:spcPts val="2200"/>
              </a:lnSpc>
            </a:pP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      </a:t>
            </a:r>
          </a:p>
          <a:p>
            <a:pPr>
              <a:lnSpc>
                <a:spcPts val="2200"/>
              </a:lnSpc>
            </a:pPr>
            <a:r>
              <a:rPr lang="en-US" altLang="zh-CN" sz="1600" dirty="0">
                <a:solidFill>
                  <a:srgbClr val="080577"/>
                </a:solidFill>
                <a:latin typeface="Source Code Pro"/>
              </a:rPr>
              <a:t>    public Demo </a:t>
            </a:r>
            <a:r>
              <a:rPr lang="en-US" altLang="zh-CN" sz="1600" dirty="0" err="1">
                <a:solidFill>
                  <a:srgbClr val="080577"/>
                </a:solidFill>
                <a:latin typeface="Source Code Pro"/>
              </a:rPr>
              <a:t>getInner</a:t>
            </a: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return new test();</a:t>
            </a:r>
          </a:p>
          <a:p>
            <a:pPr>
              <a:lnSpc>
                <a:spcPts val="2200"/>
              </a:lnSpc>
            </a:pPr>
            <a:r>
              <a:rPr lang="en-US" altLang="zh-CN" sz="1600" dirty="0">
                <a:solidFill>
                  <a:srgbClr val="080577"/>
                </a:solidFill>
                <a:latin typeface="Source Code Pro"/>
              </a:rPr>
              <a:t>    }      </a:t>
            </a:r>
          </a:p>
          <a:p>
            <a:pPr>
              <a:lnSpc>
                <a:spcPts val="2200"/>
              </a:lnSpc>
            </a:pPr>
            <a:r>
              <a:rPr lang="en-US" altLang="zh-CN" sz="1600" dirty="0">
                <a:solidFill>
                  <a:srgbClr val="080577"/>
                </a:solidFill>
                <a:latin typeface="Source Code Pro"/>
              </a:rPr>
              <a:t>}</a:t>
            </a:r>
          </a:p>
        </p:txBody>
      </p:sp>
      <p:sp>
        <p:nvSpPr>
          <p:cNvPr id="11" name="AutoShape 21">
            <a:extLst>
              <a:ext uri="{FF2B5EF4-FFF2-40B4-BE49-F238E27FC236}">
                <a16:creationId xmlns:a16="http://schemas.microsoft.com/office/drawing/2014/main" id="{9E90F743-22E7-41F3-97D9-C6D58C669E14}"/>
              </a:ext>
            </a:extLst>
          </p:cNvPr>
          <p:cNvSpPr>
            <a:spLocks noChangeArrowheads="1"/>
          </p:cNvSpPr>
          <p:nvPr/>
        </p:nvSpPr>
        <p:spPr bwMode="auto">
          <a:xfrm>
            <a:off x="6429506" y="2198081"/>
            <a:ext cx="2277833" cy="1634490"/>
          </a:xfrm>
          <a:prstGeom prst="wedgeRoundRectCallout">
            <a:avLst>
              <a:gd name="adj1" fmla="val -61973"/>
              <a:gd name="adj2" fmla="val 85208"/>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通过使用</a:t>
            </a:r>
            <a:r>
              <a:rPr lang="en-US" altLang="zh-CN" b="1" dirty="0">
                <a:latin typeface="华文仿宋" panose="02010600040101010101" pitchFamily="2" charset="-122"/>
                <a:ea typeface="华文仿宋" panose="02010600040101010101" pitchFamily="2" charset="-122"/>
              </a:rPr>
              <a:t>private</a:t>
            </a:r>
            <a:r>
              <a:rPr lang="zh-CN" altLang="en-US" b="1" dirty="0">
                <a:latin typeface="华文仿宋" panose="02010600040101010101" pitchFamily="2" charset="-122"/>
                <a:ea typeface="华文仿宋" panose="02010600040101010101" pitchFamily="2" charset="-122"/>
              </a:rPr>
              <a:t>修饰的内部类可以实现对外的信息隐藏（隐藏重要属性或函数的实现细节）。</a:t>
            </a:r>
            <a:endParaRPr lang="zh-CN" altLang="en-US" sz="18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13975324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六、类中类的作用</a:t>
            </a:r>
          </a:p>
        </p:txBody>
      </p:sp>
      <p:sp>
        <p:nvSpPr>
          <p:cNvPr id="6" name="矩形 5">
            <a:extLst>
              <a:ext uri="{FF2B5EF4-FFF2-40B4-BE49-F238E27FC236}">
                <a16:creationId xmlns:a16="http://schemas.microsoft.com/office/drawing/2014/main" id="{956A29BA-164F-4E93-BE37-2D3ACA6124A3}"/>
              </a:ext>
            </a:extLst>
          </p:cNvPr>
          <p:cNvSpPr/>
          <p:nvPr/>
        </p:nvSpPr>
        <p:spPr>
          <a:xfrm>
            <a:off x="899592" y="1844824"/>
            <a:ext cx="7848872" cy="400110"/>
          </a:xfrm>
          <a:prstGeom prst="rect">
            <a:avLst/>
          </a:prstGeom>
        </p:spPr>
        <p:txBody>
          <a:bodyPr wrap="square">
            <a:spAutoFit/>
          </a:bodyPr>
          <a:lstStyle/>
          <a:p>
            <a:pPr marL="342900" indent="-342900" algn="just">
              <a:lnSpc>
                <a:spcPts val="2400"/>
              </a:lnSpc>
              <a:spcBef>
                <a:spcPts val="600"/>
              </a:spcBef>
              <a:spcAft>
                <a:spcPts val="600"/>
              </a:spcAft>
              <a:buFont typeface="Wingdings" panose="05000000000000000000" pitchFamily="2" charset="2"/>
              <a:buChar char="p"/>
            </a:pPr>
            <a:r>
              <a:rPr lang="zh-CN" altLang="en-US" sz="2400" b="0" i="0" u="none" strike="noStrike" dirty="0">
                <a:solidFill>
                  <a:srgbClr val="00417C"/>
                </a:solidFill>
                <a:effectLst/>
                <a:latin typeface="微软雅黑" panose="020B0503020204020204" pitchFamily="34" charset="-122"/>
                <a:ea typeface="微软雅黑" panose="020B0503020204020204" pitchFamily="34" charset="-122"/>
              </a:rPr>
              <a:t>封装性</a:t>
            </a:r>
            <a:endParaRPr lang="en-US" altLang="zh-CN" sz="2400" b="0" i="0" u="none" strike="noStrike" dirty="0">
              <a:solidFill>
                <a:srgbClr val="00417C"/>
              </a:solidFill>
              <a:effectLst/>
              <a:latin typeface="微软雅黑" panose="020B0503020204020204" pitchFamily="34" charset="-122"/>
              <a:ea typeface="微软雅黑" panose="020B0503020204020204" pitchFamily="34" charset="-122"/>
            </a:endParaRPr>
          </a:p>
        </p:txBody>
      </p:sp>
      <p:sp>
        <p:nvSpPr>
          <p:cNvPr id="7" name="AutoShape 6">
            <a:extLst>
              <a:ext uri="{FF2B5EF4-FFF2-40B4-BE49-F238E27FC236}">
                <a16:creationId xmlns:a16="http://schemas.microsoft.com/office/drawing/2014/main" id="{D984212B-42DE-4636-AE52-62D2A93CF4B4}"/>
              </a:ext>
            </a:extLst>
          </p:cNvPr>
          <p:cNvSpPr>
            <a:spLocks noChangeArrowheads="1"/>
          </p:cNvSpPr>
          <p:nvPr/>
        </p:nvSpPr>
        <p:spPr bwMode="auto">
          <a:xfrm>
            <a:off x="1244892" y="2421376"/>
            <a:ext cx="7503572" cy="4284000"/>
          </a:xfrm>
          <a:prstGeom prst="roundRect">
            <a:avLst>
              <a:gd name="adj" fmla="val 9714"/>
            </a:avLst>
          </a:prstGeom>
          <a:gradFill rotWithShape="1">
            <a:gsLst>
              <a:gs pos="0">
                <a:srgbClr val="CCFFFF"/>
              </a:gs>
              <a:gs pos="100000">
                <a:srgbClr val="FFFFFF"/>
              </a:gs>
            </a:gsLst>
            <a:lin ang="5400000" scaled="1"/>
          </a:gradFill>
          <a:ln w="9525">
            <a:solidFill>
              <a:srgbClr val="008080"/>
            </a:solidFill>
            <a:round/>
            <a:headEnd/>
            <a:tailEnd/>
          </a:ln>
        </p:spPr>
        <p:txBody>
          <a:bodyPr lIns="216000" tIns="144000" rIns="0" bIns="216000" anchor="ctr"/>
          <a:lstStyle/>
          <a:p>
            <a:pPr>
              <a:lnSpc>
                <a:spcPts val="2200"/>
              </a:lnSpc>
            </a:pPr>
            <a:r>
              <a:rPr lang="en-US" altLang="zh-CN" sz="1600" dirty="0">
                <a:solidFill>
                  <a:srgbClr val="080577"/>
                </a:solidFill>
                <a:latin typeface="Source Code Pro"/>
              </a:rPr>
              <a:t>public interface </a:t>
            </a:r>
            <a:r>
              <a:rPr lang="en-US" altLang="zh-CN" sz="1600" dirty="0" err="1">
                <a:solidFill>
                  <a:srgbClr val="080577"/>
                </a:solidFill>
                <a:latin typeface="Source Code Pro"/>
              </a:rPr>
              <a:t>InnerInterface</a:t>
            </a: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void </a:t>
            </a:r>
            <a:r>
              <a:rPr lang="en-US" altLang="zh-CN" sz="1600" dirty="0" err="1">
                <a:solidFill>
                  <a:srgbClr val="080577"/>
                </a:solidFill>
                <a:latin typeface="Source Code Pro"/>
              </a:rPr>
              <a:t>innerMethod</a:t>
            </a:r>
            <a:r>
              <a:rPr lang="en-US" altLang="zh-CN" sz="1600" dirty="0">
                <a:solidFill>
                  <a:srgbClr val="080577"/>
                </a:solidFill>
                <a:latin typeface="Source Code Pro"/>
              </a:rPr>
              <a:t>();</a:t>
            </a:r>
          </a:p>
          <a:p>
            <a:pPr>
              <a:lnSpc>
                <a:spcPts val="2200"/>
              </a:lnSpc>
            </a:pPr>
            <a:r>
              <a:rPr lang="en-US" altLang="zh-CN" sz="1600" dirty="0">
                <a:solidFill>
                  <a:srgbClr val="080577"/>
                </a:solidFill>
                <a:latin typeface="Source Code Pro"/>
              </a:rPr>
              <a:t>}</a:t>
            </a:r>
          </a:p>
          <a:p>
            <a:pPr>
              <a:lnSpc>
                <a:spcPts val="2200"/>
              </a:lnSpc>
            </a:pP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class </a:t>
            </a:r>
            <a:r>
              <a:rPr lang="en-US" altLang="zh-CN" sz="1600" dirty="0" err="1">
                <a:solidFill>
                  <a:srgbClr val="080577"/>
                </a:solidFill>
                <a:latin typeface="Source Code Pro"/>
              </a:rPr>
              <a:t>OuterClass</a:t>
            </a: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private class </a:t>
            </a:r>
            <a:r>
              <a:rPr lang="en-US" altLang="zh-CN" sz="1600" dirty="0" err="1">
                <a:solidFill>
                  <a:srgbClr val="080577"/>
                </a:solidFill>
                <a:latin typeface="Source Code Pro"/>
              </a:rPr>
              <a:t>InnerClass</a:t>
            </a:r>
            <a:r>
              <a:rPr lang="en-US" altLang="zh-CN" sz="1600" dirty="0">
                <a:solidFill>
                  <a:srgbClr val="080577"/>
                </a:solidFill>
                <a:latin typeface="Source Code Pro"/>
              </a:rPr>
              <a:t> implements </a:t>
            </a:r>
            <a:r>
              <a:rPr lang="en-US" altLang="zh-CN" sz="1600" dirty="0" err="1">
                <a:solidFill>
                  <a:srgbClr val="080577"/>
                </a:solidFill>
                <a:latin typeface="Source Code Pro"/>
              </a:rPr>
              <a:t>InnerInterface</a:t>
            </a: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public void </a:t>
            </a:r>
            <a:r>
              <a:rPr lang="en-US" altLang="zh-CN" sz="1600" dirty="0" err="1">
                <a:solidFill>
                  <a:srgbClr val="080577"/>
                </a:solidFill>
                <a:latin typeface="Source Code Pro"/>
              </a:rPr>
              <a:t>innerMethod</a:t>
            </a: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a:t>
            </a:r>
            <a:r>
              <a:rPr lang="en-US" altLang="zh-CN" sz="1600" dirty="0" err="1">
                <a:solidFill>
                  <a:srgbClr val="080577"/>
                </a:solidFill>
                <a:latin typeface="Source Code Pro"/>
              </a:rPr>
              <a:t>System.out.println</a:t>
            </a:r>
            <a:r>
              <a:rPr lang="en-US" altLang="zh-CN" sz="1600" dirty="0">
                <a:solidFill>
                  <a:srgbClr val="080577"/>
                </a:solidFill>
                <a:latin typeface="Source Code Pro"/>
              </a:rPr>
              <a:t>(“</a:t>
            </a:r>
            <a:r>
              <a:rPr lang="zh-CN" altLang="en-US" sz="1600" dirty="0">
                <a:solidFill>
                  <a:srgbClr val="080577"/>
                </a:solidFill>
                <a:latin typeface="Source Code Pro"/>
              </a:rPr>
              <a:t>实现内部类隐藏</a:t>
            </a:r>
            <a:r>
              <a:rPr lang="en-US" altLang="zh-CN" sz="1600" dirty="0">
                <a:solidFill>
                  <a:srgbClr val="080577"/>
                </a:solidFill>
                <a:latin typeface="Source Code Pro"/>
              </a:rPr>
              <a:t>");</a:t>
            </a:r>
          </a:p>
          <a:p>
            <a:pPr>
              <a:lnSpc>
                <a:spcPts val="2200"/>
              </a:lnSpc>
            </a:pP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      </a:t>
            </a:r>
          </a:p>
          <a:p>
            <a:pPr>
              <a:lnSpc>
                <a:spcPts val="2200"/>
              </a:lnSpc>
            </a:pPr>
            <a:r>
              <a:rPr lang="en-US" altLang="zh-CN" sz="1600" dirty="0">
                <a:solidFill>
                  <a:srgbClr val="080577"/>
                </a:solidFill>
                <a:latin typeface="Source Code Pro"/>
              </a:rPr>
              <a:t>    public </a:t>
            </a:r>
            <a:r>
              <a:rPr lang="en-US" altLang="zh-CN" sz="1600" dirty="0" err="1">
                <a:solidFill>
                  <a:srgbClr val="080577"/>
                </a:solidFill>
                <a:latin typeface="Source Code Pro"/>
              </a:rPr>
              <a:t>InnerInterface</a:t>
            </a:r>
            <a:r>
              <a:rPr lang="en-US" altLang="zh-CN" sz="1600" dirty="0">
                <a:solidFill>
                  <a:srgbClr val="080577"/>
                </a:solidFill>
                <a:latin typeface="Source Code Pro"/>
              </a:rPr>
              <a:t> </a:t>
            </a:r>
            <a:r>
              <a:rPr lang="en-US" altLang="zh-CN" sz="1600" dirty="0" err="1">
                <a:solidFill>
                  <a:srgbClr val="080577"/>
                </a:solidFill>
                <a:latin typeface="Source Code Pro"/>
              </a:rPr>
              <a:t>getInner</a:t>
            </a:r>
            <a:r>
              <a:rPr lang="en-US" altLang="zh-CN" sz="1600" dirty="0">
                <a:solidFill>
                  <a:srgbClr val="080577"/>
                </a:solidFill>
                <a:latin typeface="Source Code Pro"/>
              </a:rPr>
              <a:t>() {</a:t>
            </a:r>
          </a:p>
          <a:p>
            <a:pPr>
              <a:lnSpc>
                <a:spcPts val="2200"/>
              </a:lnSpc>
            </a:pPr>
            <a:r>
              <a:rPr lang="en-US" altLang="zh-CN" sz="1600" dirty="0">
                <a:solidFill>
                  <a:srgbClr val="080577"/>
                </a:solidFill>
                <a:latin typeface="Source Code Pro"/>
              </a:rPr>
              <a:t>        return new </a:t>
            </a:r>
            <a:r>
              <a:rPr lang="en-US" altLang="zh-CN" sz="1600" dirty="0" err="1">
                <a:solidFill>
                  <a:srgbClr val="080577"/>
                </a:solidFill>
                <a:latin typeface="Source Code Pro"/>
              </a:rPr>
              <a:t>InnerClass</a:t>
            </a:r>
            <a:r>
              <a:rPr lang="en-US" altLang="zh-CN" sz="1600" dirty="0">
                <a:solidFill>
                  <a:srgbClr val="080577"/>
                </a:solidFill>
                <a:latin typeface="Source Code Pro"/>
              </a:rPr>
              <a:t>();</a:t>
            </a:r>
          </a:p>
          <a:p>
            <a:pPr>
              <a:lnSpc>
                <a:spcPts val="2200"/>
              </a:lnSpc>
            </a:pPr>
            <a:r>
              <a:rPr lang="en-US" altLang="zh-CN" sz="1600" dirty="0">
                <a:solidFill>
                  <a:srgbClr val="080577"/>
                </a:solidFill>
                <a:latin typeface="Source Code Pro"/>
              </a:rPr>
              <a:t>    }      </a:t>
            </a:r>
          </a:p>
          <a:p>
            <a:pPr>
              <a:lnSpc>
                <a:spcPts val="2200"/>
              </a:lnSpc>
            </a:pPr>
            <a:r>
              <a:rPr lang="en-US" altLang="zh-CN" sz="1600" dirty="0">
                <a:solidFill>
                  <a:srgbClr val="080577"/>
                </a:solidFill>
                <a:latin typeface="Source Code Pro"/>
              </a:rPr>
              <a:t>}</a:t>
            </a:r>
          </a:p>
        </p:txBody>
      </p:sp>
      <p:sp>
        <p:nvSpPr>
          <p:cNvPr id="11" name="AutoShape 21">
            <a:extLst>
              <a:ext uri="{FF2B5EF4-FFF2-40B4-BE49-F238E27FC236}">
                <a16:creationId xmlns:a16="http://schemas.microsoft.com/office/drawing/2014/main" id="{9E90F743-22E7-41F3-97D9-C6D58C669E14}"/>
              </a:ext>
            </a:extLst>
          </p:cNvPr>
          <p:cNvSpPr>
            <a:spLocks noChangeArrowheads="1"/>
          </p:cNvSpPr>
          <p:nvPr/>
        </p:nvSpPr>
        <p:spPr bwMode="auto">
          <a:xfrm>
            <a:off x="6398623" y="714390"/>
            <a:ext cx="2277833" cy="1634490"/>
          </a:xfrm>
          <a:prstGeom prst="wedgeRoundRectCallout">
            <a:avLst>
              <a:gd name="adj1" fmla="val -48761"/>
              <a:gd name="adj2" fmla="val 6679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通过使用</a:t>
            </a:r>
            <a:r>
              <a:rPr lang="en-US" altLang="zh-CN" b="1" dirty="0">
                <a:latin typeface="华文仿宋" panose="02010600040101010101" pitchFamily="2" charset="-122"/>
                <a:ea typeface="华文仿宋" panose="02010600040101010101" pitchFamily="2" charset="-122"/>
              </a:rPr>
              <a:t>private</a:t>
            </a:r>
            <a:r>
              <a:rPr lang="zh-CN" altLang="en-US" b="1" dirty="0">
                <a:latin typeface="华文仿宋" panose="02010600040101010101" pitchFamily="2" charset="-122"/>
                <a:ea typeface="华文仿宋" panose="02010600040101010101" pitchFamily="2" charset="-122"/>
              </a:rPr>
              <a:t>修饰的内部类可以实现对外的信息隐藏（隐藏重要属性或函数的实现细节）。</a:t>
            </a:r>
            <a:endParaRPr lang="zh-CN" altLang="en-US" sz="1800" b="1" dirty="0">
              <a:latin typeface="华文仿宋" panose="02010600040101010101" pitchFamily="2" charset="-122"/>
              <a:ea typeface="华文仿宋" panose="02010600040101010101" pitchFamily="2" charset="-122"/>
            </a:endParaRPr>
          </a:p>
        </p:txBody>
      </p:sp>
      <p:sp>
        <p:nvSpPr>
          <p:cNvPr id="12" name="AutoShape 3">
            <a:extLst>
              <a:ext uri="{FF2B5EF4-FFF2-40B4-BE49-F238E27FC236}">
                <a16:creationId xmlns:a16="http://schemas.microsoft.com/office/drawing/2014/main" id="{AC1FF605-58F9-4D9C-B4C3-D555158F53DE}"/>
              </a:ext>
            </a:extLst>
          </p:cNvPr>
          <p:cNvSpPr txBox="1">
            <a:spLocks/>
          </p:cNvSpPr>
          <p:nvPr/>
        </p:nvSpPr>
        <p:spPr bwMode="auto">
          <a:xfrm>
            <a:off x="2852184" y="4336799"/>
            <a:ext cx="6184312" cy="2366627"/>
          </a:xfrm>
          <a:prstGeom prst="roundRect">
            <a:avLst>
              <a:gd name="adj" fmla="val 11163"/>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lnSpc>
                <a:spcPts val="2400"/>
              </a:lnSpc>
              <a:spcBef>
                <a:spcPct val="0"/>
              </a:spcBef>
            </a:pPr>
            <a:r>
              <a:rPr lang="en-US" altLang="zh-CN" sz="1400" noProof="1">
                <a:solidFill>
                  <a:srgbClr val="080577"/>
                </a:solidFill>
                <a:latin typeface="Source Code Pro"/>
                <a:ea typeface="宋体" charset="-122"/>
              </a:rPr>
              <a:t>public class Test {</a:t>
            </a:r>
          </a:p>
          <a:p>
            <a:pPr algn="l" eaLnBrk="1" hangingPunct="1">
              <a:lnSpc>
                <a:spcPts val="2400"/>
              </a:lnSpc>
              <a:spcBef>
                <a:spcPct val="0"/>
              </a:spcBef>
            </a:pPr>
            <a:r>
              <a:rPr lang="en-US" altLang="zh-CN" sz="1400" noProof="1">
                <a:solidFill>
                  <a:srgbClr val="080577"/>
                </a:solidFill>
                <a:latin typeface="Source Code Pro"/>
                <a:ea typeface="宋体" charset="-122"/>
              </a:rPr>
              <a:t>    public static void main(String[] args) {</a:t>
            </a:r>
          </a:p>
          <a:p>
            <a:pPr algn="l" eaLnBrk="1" hangingPunct="1">
              <a:lnSpc>
                <a:spcPts val="2400"/>
              </a:lnSpc>
              <a:spcBef>
                <a:spcPct val="0"/>
              </a:spcBef>
            </a:pPr>
            <a:r>
              <a:rPr lang="en-US" altLang="zh-CN" sz="1400" noProof="1">
                <a:solidFill>
                  <a:srgbClr val="080577"/>
                </a:solidFill>
                <a:latin typeface="Source Code Pro"/>
                <a:ea typeface="宋体" charset="-122"/>
              </a:rPr>
              <a:t>        OuterClass outerClass = new OuterClass();</a:t>
            </a:r>
          </a:p>
          <a:p>
            <a:pPr algn="l" eaLnBrk="1" hangingPunct="1">
              <a:lnSpc>
                <a:spcPts val="2400"/>
              </a:lnSpc>
              <a:spcBef>
                <a:spcPct val="0"/>
              </a:spcBef>
            </a:pPr>
            <a:r>
              <a:rPr lang="en-US" altLang="zh-CN" sz="1400" noProof="1">
                <a:solidFill>
                  <a:srgbClr val="080577"/>
                </a:solidFill>
                <a:latin typeface="Source Code Pro"/>
                <a:ea typeface="宋体" charset="-122"/>
              </a:rPr>
              <a:t>        InnerInterface inner = outerClass.getInner();</a:t>
            </a:r>
          </a:p>
          <a:p>
            <a:pPr algn="l" eaLnBrk="1" hangingPunct="1">
              <a:lnSpc>
                <a:spcPts val="2400"/>
              </a:lnSpc>
              <a:spcBef>
                <a:spcPct val="0"/>
              </a:spcBef>
            </a:pPr>
            <a:r>
              <a:rPr lang="en-US" altLang="zh-CN" sz="1400" noProof="1">
                <a:solidFill>
                  <a:srgbClr val="080577"/>
                </a:solidFill>
                <a:latin typeface="Source Code Pro"/>
                <a:ea typeface="宋体" charset="-122"/>
              </a:rPr>
              <a:t>        inner.innerMethod();</a:t>
            </a:r>
          </a:p>
          <a:p>
            <a:pPr algn="l" eaLnBrk="1" hangingPunct="1">
              <a:lnSpc>
                <a:spcPts val="2400"/>
              </a:lnSpc>
              <a:spcBef>
                <a:spcPct val="0"/>
              </a:spcBef>
            </a:pPr>
            <a:r>
              <a:rPr lang="en-US" altLang="zh-CN" sz="1400" noProof="1">
                <a:solidFill>
                  <a:srgbClr val="080577"/>
                </a:solidFill>
                <a:latin typeface="Source Code Pro"/>
                <a:ea typeface="宋体" charset="-122"/>
              </a:rPr>
              <a:t>    }</a:t>
            </a:r>
          </a:p>
          <a:p>
            <a:pPr algn="l" eaLnBrk="1" hangingPunct="1">
              <a:lnSpc>
                <a:spcPts val="2400"/>
              </a:lnSpc>
              <a:spcBef>
                <a:spcPct val="0"/>
              </a:spcBef>
            </a:pPr>
            <a:r>
              <a:rPr lang="en-US" altLang="zh-CN" sz="1400" noProof="1">
                <a:solidFill>
                  <a:srgbClr val="080577"/>
                </a:solidFill>
                <a:latin typeface="Source Code Pro"/>
                <a:ea typeface="宋体" charset="-122"/>
              </a:rPr>
              <a:t>}</a:t>
            </a:r>
          </a:p>
        </p:txBody>
      </p:sp>
      <p:sp>
        <p:nvSpPr>
          <p:cNvPr id="13" name="AutoShape 21">
            <a:extLst>
              <a:ext uri="{FF2B5EF4-FFF2-40B4-BE49-F238E27FC236}">
                <a16:creationId xmlns:a16="http://schemas.microsoft.com/office/drawing/2014/main" id="{C82B5386-978D-4103-B7F0-7DFCCA67BB16}"/>
              </a:ext>
            </a:extLst>
          </p:cNvPr>
          <p:cNvSpPr>
            <a:spLocks noChangeArrowheads="1"/>
          </p:cNvSpPr>
          <p:nvPr/>
        </p:nvSpPr>
        <p:spPr bwMode="auto">
          <a:xfrm>
            <a:off x="421958" y="2955199"/>
            <a:ext cx="2340000" cy="2700000"/>
          </a:xfrm>
          <a:prstGeom prst="wedgeRoundRectCallout">
            <a:avLst>
              <a:gd name="adj1" fmla="val 88947"/>
              <a:gd name="adj2" fmla="val 41447"/>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仅能知道</a:t>
            </a:r>
            <a:r>
              <a:rPr lang="en-US" altLang="zh-CN" b="1" dirty="0" err="1">
                <a:latin typeface="华文仿宋" panose="02010600040101010101" pitchFamily="2" charset="-122"/>
                <a:ea typeface="华文仿宋" panose="02010600040101010101" pitchFamily="2" charset="-122"/>
              </a:rPr>
              <a:t>OuterClass</a:t>
            </a:r>
            <a:r>
              <a:rPr lang="zh-CN" altLang="en-US" b="1" dirty="0">
                <a:latin typeface="华文仿宋" panose="02010600040101010101" pitchFamily="2" charset="-122"/>
                <a:ea typeface="华文仿宋" panose="02010600040101010101" pitchFamily="2" charset="-122"/>
              </a:rPr>
              <a:t>的</a:t>
            </a:r>
            <a:r>
              <a:rPr lang="en-US" altLang="zh-CN" b="1" dirty="0" err="1">
                <a:latin typeface="华文仿宋" panose="02010600040101010101" pitchFamily="2" charset="-122"/>
                <a:ea typeface="华文仿宋" panose="02010600040101010101" pitchFamily="2" charset="-122"/>
              </a:rPr>
              <a:t>getInner</a:t>
            </a:r>
            <a:r>
              <a:rPr lang="en-US" altLang="zh-CN" b="1" dirty="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能返回一个</a:t>
            </a:r>
            <a:r>
              <a:rPr lang="en-US" altLang="zh-CN" b="1" dirty="0" err="1">
                <a:latin typeface="华文仿宋" panose="02010600040101010101" pitchFamily="2" charset="-122"/>
                <a:ea typeface="华文仿宋" panose="02010600040101010101" pitchFamily="2" charset="-122"/>
              </a:rPr>
              <a:t>InnerInterface</a:t>
            </a:r>
            <a:r>
              <a:rPr lang="zh-CN" altLang="en-US" b="1" dirty="0">
                <a:latin typeface="华文仿宋" panose="02010600040101010101" pitchFamily="2" charset="-122"/>
                <a:ea typeface="华文仿宋" panose="02010600040101010101" pitchFamily="2" charset="-122"/>
              </a:rPr>
              <a:t>接口实例却无从知晓其实现方式；同时由于</a:t>
            </a:r>
            <a:r>
              <a:rPr lang="en-US" altLang="zh-CN" b="1" dirty="0" err="1">
                <a:latin typeface="华文仿宋" panose="02010600040101010101" pitchFamily="2" charset="-122"/>
                <a:ea typeface="华文仿宋" panose="02010600040101010101" pitchFamily="2" charset="-122"/>
              </a:rPr>
              <a:t>InnerClass</a:t>
            </a:r>
            <a:r>
              <a:rPr lang="zh-CN" altLang="en-US" b="1" dirty="0">
                <a:latin typeface="华文仿宋" panose="02010600040101010101" pitchFamily="2" charset="-122"/>
                <a:ea typeface="华文仿宋" panose="02010600040101010101" pitchFamily="2" charset="-122"/>
              </a:rPr>
              <a:t>是私有的，因此，连其具体类名都隐藏了起来。</a:t>
            </a:r>
            <a:endParaRPr lang="zh-CN" altLang="en-US" sz="1800" b="1" dirty="0">
              <a:latin typeface="华文仿宋" panose="02010600040101010101" pitchFamily="2" charset="-122"/>
              <a:ea typeface="华文仿宋" panose="02010600040101010101" pitchFamily="2" charset="-122"/>
            </a:endParaRPr>
          </a:p>
        </p:txBody>
      </p:sp>
      <p:sp>
        <p:nvSpPr>
          <p:cNvPr id="2" name="矩形 1">
            <a:extLst>
              <a:ext uri="{FF2B5EF4-FFF2-40B4-BE49-F238E27FC236}">
                <a16:creationId xmlns:a16="http://schemas.microsoft.com/office/drawing/2014/main" id="{06B4701D-35E2-47DD-BCB2-A4D15E465BB7}"/>
              </a:ext>
            </a:extLst>
          </p:cNvPr>
          <p:cNvSpPr/>
          <p:nvPr/>
        </p:nvSpPr>
        <p:spPr>
          <a:xfrm>
            <a:off x="3817195" y="5422074"/>
            <a:ext cx="5184576" cy="2930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97741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六、类中类的作用</a:t>
            </a:r>
          </a:p>
        </p:txBody>
      </p:sp>
      <p:sp>
        <p:nvSpPr>
          <p:cNvPr id="6" name="矩形 5">
            <a:extLst>
              <a:ext uri="{FF2B5EF4-FFF2-40B4-BE49-F238E27FC236}">
                <a16:creationId xmlns:a16="http://schemas.microsoft.com/office/drawing/2014/main" id="{956A29BA-164F-4E93-BE37-2D3ACA6124A3}"/>
              </a:ext>
            </a:extLst>
          </p:cNvPr>
          <p:cNvSpPr/>
          <p:nvPr/>
        </p:nvSpPr>
        <p:spPr>
          <a:xfrm>
            <a:off x="899592" y="1844824"/>
            <a:ext cx="7848872" cy="400110"/>
          </a:xfrm>
          <a:prstGeom prst="rect">
            <a:avLst/>
          </a:prstGeom>
        </p:spPr>
        <p:txBody>
          <a:bodyPr wrap="square">
            <a:spAutoFit/>
          </a:bodyPr>
          <a:lstStyle/>
          <a:p>
            <a:pPr marL="342900" indent="-342900" algn="just">
              <a:lnSpc>
                <a:spcPts val="24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实现多重继承</a:t>
            </a:r>
            <a:endParaRPr lang="en-US" altLang="zh-CN" sz="2400" b="0" i="0" u="none" strike="noStrike" dirty="0">
              <a:solidFill>
                <a:srgbClr val="00417C"/>
              </a:solidFill>
              <a:effectLst/>
              <a:latin typeface="微软雅黑" panose="020B0503020204020204" pitchFamily="34" charset="-122"/>
              <a:ea typeface="微软雅黑" panose="020B0503020204020204" pitchFamily="34" charset="-122"/>
            </a:endParaRPr>
          </a:p>
        </p:txBody>
      </p:sp>
      <p:sp>
        <p:nvSpPr>
          <p:cNvPr id="7" name="AutoShape 6">
            <a:extLst>
              <a:ext uri="{FF2B5EF4-FFF2-40B4-BE49-F238E27FC236}">
                <a16:creationId xmlns:a16="http://schemas.microsoft.com/office/drawing/2014/main" id="{D984212B-42DE-4636-AE52-62D2A93CF4B4}"/>
              </a:ext>
            </a:extLst>
          </p:cNvPr>
          <p:cNvSpPr>
            <a:spLocks noChangeArrowheads="1"/>
          </p:cNvSpPr>
          <p:nvPr/>
        </p:nvSpPr>
        <p:spPr bwMode="auto">
          <a:xfrm>
            <a:off x="1244892" y="2384638"/>
            <a:ext cx="7503572" cy="4428000"/>
          </a:xfrm>
          <a:prstGeom prst="roundRect">
            <a:avLst>
              <a:gd name="adj" fmla="val 9714"/>
            </a:avLst>
          </a:prstGeom>
          <a:gradFill rotWithShape="1">
            <a:gsLst>
              <a:gs pos="0">
                <a:srgbClr val="CCFFFF"/>
              </a:gs>
              <a:gs pos="100000">
                <a:srgbClr val="FFFFFF"/>
              </a:gs>
            </a:gsLst>
            <a:lin ang="5400000" scaled="1"/>
          </a:gradFill>
          <a:ln w="9525">
            <a:solidFill>
              <a:srgbClr val="008080"/>
            </a:solidFill>
            <a:round/>
            <a:headEnd/>
            <a:tailEnd/>
          </a:ln>
        </p:spPr>
        <p:txBody>
          <a:bodyPr lIns="216000" tIns="144000" rIns="0" bIns="216000" anchor="ctr"/>
          <a:lstStyle/>
          <a:p>
            <a:pPr>
              <a:lnSpc>
                <a:spcPts val="1800"/>
              </a:lnSpc>
            </a:pPr>
            <a:r>
              <a:rPr lang="en-US" altLang="zh-CN" sz="1500" dirty="0">
                <a:solidFill>
                  <a:srgbClr val="080577"/>
                </a:solidFill>
                <a:latin typeface="Source Code Pro"/>
              </a:rPr>
              <a:t>public class Parents1 {</a:t>
            </a:r>
          </a:p>
          <a:p>
            <a:pPr>
              <a:lnSpc>
                <a:spcPts val="1800"/>
              </a:lnSpc>
            </a:pPr>
            <a:r>
              <a:rPr lang="en-US" altLang="zh-CN" sz="1500" dirty="0">
                <a:solidFill>
                  <a:srgbClr val="080577"/>
                </a:solidFill>
                <a:latin typeface="Source Code Pro"/>
              </a:rPr>
              <a:t>      public String name(){</a:t>
            </a:r>
          </a:p>
          <a:p>
            <a:pPr>
              <a:lnSpc>
                <a:spcPts val="1800"/>
              </a:lnSpc>
            </a:pPr>
            <a:r>
              <a:rPr lang="en-US" altLang="zh-CN" sz="1500" dirty="0">
                <a:solidFill>
                  <a:srgbClr val="080577"/>
                </a:solidFill>
                <a:latin typeface="Source Code Pro"/>
              </a:rPr>
              <a:t>            return “inner”;</a:t>
            </a:r>
          </a:p>
          <a:p>
            <a:pPr>
              <a:lnSpc>
                <a:spcPts val="1800"/>
              </a:lnSpc>
            </a:pPr>
            <a:r>
              <a:rPr lang="en-US" altLang="zh-CN" sz="1500" dirty="0">
                <a:solidFill>
                  <a:srgbClr val="080577"/>
                </a:solidFill>
                <a:latin typeface="Source Code Pro"/>
              </a:rPr>
              <a:t>      }</a:t>
            </a:r>
          </a:p>
          <a:p>
            <a:pPr>
              <a:lnSpc>
                <a:spcPts val="1800"/>
              </a:lnSpc>
            </a:pPr>
            <a:r>
              <a:rPr lang="en-US" altLang="zh-CN" sz="1500" dirty="0">
                <a:solidFill>
                  <a:srgbClr val="080577"/>
                </a:solidFill>
                <a:latin typeface="Source Code Pro"/>
              </a:rPr>
              <a:t>}</a:t>
            </a:r>
          </a:p>
          <a:p>
            <a:pPr>
              <a:lnSpc>
                <a:spcPts val="1800"/>
              </a:lnSpc>
            </a:pPr>
            <a:r>
              <a:rPr lang="en-US" altLang="zh-CN" sz="1500" dirty="0">
                <a:solidFill>
                  <a:srgbClr val="080577"/>
                </a:solidFill>
                <a:latin typeface="Source Code Pro"/>
              </a:rPr>
              <a:t>public class Parents2 {</a:t>
            </a:r>
          </a:p>
          <a:p>
            <a:pPr>
              <a:lnSpc>
                <a:spcPts val="1800"/>
              </a:lnSpc>
            </a:pPr>
            <a:r>
              <a:rPr lang="en-US" altLang="zh-CN" sz="1500" dirty="0">
                <a:solidFill>
                  <a:srgbClr val="080577"/>
                </a:solidFill>
                <a:latin typeface="Source Code Pro"/>
              </a:rPr>
              <a:t>      public int age(){</a:t>
            </a:r>
          </a:p>
          <a:p>
            <a:pPr>
              <a:lnSpc>
                <a:spcPts val="1800"/>
              </a:lnSpc>
            </a:pPr>
            <a:r>
              <a:rPr lang="en-US" altLang="zh-CN" sz="1500" dirty="0">
                <a:solidFill>
                  <a:srgbClr val="080577"/>
                </a:solidFill>
                <a:latin typeface="Source Code Pro"/>
              </a:rPr>
              <a:t>            return 18;</a:t>
            </a:r>
          </a:p>
          <a:p>
            <a:pPr>
              <a:lnSpc>
                <a:spcPts val="1800"/>
              </a:lnSpc>
            </a:pPr>
            <a:r>
              <a:rPr lang="en-US" altLang="zh-CN" sz="1500" dirty="0">
                <a:solidFill>
                  <a:srgbClr val="080577"/>
                </a:solidFill>
                <a:latin typeface="Source Code Pro"/>
              </a:rPr>
              <a:t>      }</a:t>
            </a:r>
          </a:p>
          <a:p>
            <a:pPr>
              <a:lnSpc>
                <a:spcPts val="1800"/>
              </a:lnSpc>
            </a:pPr>
            <a:r>
              <a:rPr lang="en-US" altLang="zh-CN" sz="1500" dirty="0">
                <a:solidFill>
                  <a:srgbClr val="080577"/>
                </a:solidFill>
                <a:latin typeface="Source Code Pro"/>
              </a:rPr>
              <a:t>}   </a:t>
            </a:r>
          </a:p>
          <a:p>
            <a:pPr>
              <a:lnSpc>
                <a:spcPts val="1800"/>
              </a:lnSpc>
            </a:pPr>
            <a:r>
              <a:rPr lang="en-US" altLang="zh-CN" sz="1500" dirty="0">
                <a:solidFill>
                  <a:srgbClr val="080577"/>
                </a:solidFill>
                <a:latin typeface="Source Code Pro"/>
              </a:rPr>
              <a:t>Public class Test {</a:t>
            </a:r>
          </a:p>
          <a:p>
            <a:pPr>
              <a:lnSpc>
                <a:spcPts val="1800"/>
              </a:lnSpc>
            </a:pPr>
            <a:r>
              <a:rPr lang="en-US" altLang="zh-CN" sz="1500" dirty="0">
                <a:solidFill>
                  <a:srgbClr val="080577"/>
                </a:solidFill>
                <a:latin typeface="Source Code Pro"/>
              </a:rPr>
              <a:t>    private class Inner1 extends Parents1 {</a:t>
            </a:r>
          </a:p>
          <a:p>
            <a:pPr>
              <a:lnSpc>
                <a:spcPts val="1800"/>
              </a:lnSpc>
            </a:pPr>
            <a:r>
              <a:rPr lang="en-US" altLang="zh-CN" sz="1500" dirty="0">
                <a:solidFill>
                  <a:srgbClr val="080577"/>
                </a:solidFill>
                <a:latin typeface="Source Code Pro"/>
              </a:rPr>
              <a:t>        ... ...</a:t>
            </a:r>
          </a:p>
          <a:p>
            <a:pPr>
              <a:lnSpc>
                <a:spcPts val="1800"/>
              </a:lnSpc>
            </a:pPr>
            <a:r>
              <a:rPr lang="en-US" altLang="zh-CN" sz="1500" dirty="0">
                <a:solidFill>
                  <a:srgbClr val="080577"/>
                </a:solidFill>
                <a:latin typeface="Source Code Pro"/>
              </a:rPr>
              <a:t>    }      </a:t>
            </a:r>
          </a:p>
          <a:p>
            <a:pPr>
              <a:lnSpc>
                <a:spcPts val="1800"/>
              </a:lnSpc>
            </a:pPr>
            <a:r>
              <a:rPr lang="en-US" altLang="zh-CN" sz="1500" dirty="0">
                <a:solidFill>
                  <a:srgbClr val="080577"/>
                </a:solidFill>
                <a:latin typeface="Source Code Pro"/>
              </a:rPr>
              <a:t>    private class Inner2 extends Parents2 {</a:t>
            </a:r>
          </a:p>
          <a:p>
            <a:pPr>
              <a:lnSpc>
                <a:spcPts val="1800"/>
              </a:lnSpc>
            </a:pPr>
            <a:r>
              <a:rPr lang="en-US" altLang="zh-CN" sz="1500" dirty="0">
                <a:solidFill>
                  <a:srgbClr val="080577"/>
                </a:solidFill>
                <a:latin typeface="Source Code Pro"/>
              </a:rPr>
              <a:t>        ... ...</a:t>
            </a:r>
          </a:p>
          <a:p>
            <a:pPr>
              <a:lnSpc>
                <a:spcPts val="1800"/>
              </a:lnSpc>
            </a:pPr>
            <a:r>
              <a:rPr lang="en-US" altLang="zh-CN" sz="1500" dirty="0">
                <a:solidFill>
                  <a:srgbClr val="080577"/>
                </a:solidFill>
                <a:latin typeface="Source Code Pro"/>
              </a:rPr>
              <a:t>    }      </a:t>
            </a:r>
          </a:p>
          <a:p>
            <a:pPr>
              <a:lnSpc>
                <a:spcPts val="1800"/>
              </a:lnSpc>
            </a:pPr>
            <a:r>
              <a:rPr lang="en-US" altLang="zh-CN" sz="1500" dirty="0">
                <a:solidFill>
                  <a:srgbClr val="080577"/>
                </a:solidFill>
                <a:latin typeface="Source Code Pro"/>
              </a:rPr>
              <a:t>}</a:t>
            </a:r>
          </a:p>
        </p:txBody>
      </p:sp>
      <p:sp>
        <p:nvSpPr>
          <p:cNvPr id="11" name="AutoShape 21">
            <a:extLst>
              <a:ext uri="{FF2B5EF4-FFF2-40B4-BE49-F238E27FC236}">
                <a16:creationId xmlns:a16="http://schemas.microsoft.com/office/drawing/2014/main" id="{9E90F743-22E7-41F3-97D9-C6D58C669E14}"/>
              </a:ext>
            </a:extLst>
          </p:cNvPr>
          <p:cNvSpPr>
            <a:spLocks noChangeArrowheads="1"/>
          </p:cNvSpPr>
          <p:nvPr/>
        </p:nvSpPr>
        <p:spPr bwMode="auto">
          <a:xfrm>
            <a:off x="6300192" y="3455886"/>
            <a:ext cx="2277833" cy="1328023"/>
          </a:xfrm>
          <a:prstGeom prst="wedgeRoundRectCallout">
            <a:avLst>
              <a:gd name="adj1" fmla="val -48761"/>
              <a:gd name="adj2" fmla="val 66796"/>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华文仿宋" panose="02010600040101010101" pitchFamily="2" charset="-122"/>
                <a:ea typeface="华文仿宋" panose="02010600040101010101" pitchFamily="2" charset="-122"/>
              </a:rPr>
              <a:t>通过两个内部类间接实现了</a:t>
            </a:r>
            <a:r>
              <a:rPr lang="en-US" altLang="zh-CN" b="1" dirty="0">
                <a:latin typeface="华文仿宋" panose="02010600040101010101" pitchFamily="2" charset="-122"/>
                <a:ea typeface="华文仿宋" panose="02010600040101010101" pitchFamily="2" charset="-122"/>
              </a:rPr>
              <a:t>Test</a:t>
            </a:r>
            <a:r>
              <a:rPr lang="zh-CN" altLang="en-US" b="1" dirty="0">
                <a:latin typeface="华文仿宋" panose="02010600040101010101" pitchFamily="2" charset="-122"/>
                <a:ea typeface="华文仿宋" panose="02010600040101010101" pitchFamily="2" charset="-122"/>
              </a:rPr>
              <a:t>类对</a:t>
            </a:r>
            <a:r>
              <a:rPr lang="en-US" altLang="zh-CN" b="1" dirty="0">
                <a:latin typeface="华文仿宋" panose="02010600040101010101" pitchFamily="2" charset="-122"/>
                <a:ea typeface="华文仿宋" panose="02010600040101010101" pitchFamily="2" charset="-122"/>
              </a:rPr>
              <a:t>Parents1</a:t>
            </a:r>
            <a:r>
              <a:rPr lang="zh-CN" altLang="en-US" b="1" dirty="0">
                <a:latin typeface="华文仿宋" panose="02010600040101010101" pitchFamily="2" charset="-122"/>
                <a:ea typeface="华文仿宋" panose="02010600040101010101" pitchFamily="2" charset="-122"/>
              </a:rPr>
              <a:t>和</a:t>
            </a:r>
            <a:r>
              <a:rPr lang="en-US" altLang="zh-CN" b="1" dirty="0">
                <a:latin typeface="华文仿宋" panose="02010600040101010101" pitchFamily="2" charset="-122"/>
                <a:ea typeface="华文仿宋" panose="02010600040101010101" pitchFamily="2" charset="-122"/>
              </a:rPr>
              <a:t>Parents2</a:t>
            </a:r>
            <a:r>
              <a:rPr lang="zh-CN" altLang="en-US" b="1" dirty="0">
                <a:latin typeface="华文仿宋" panose="02010600040101010101" pitchFamily="2" charset="-122"/>
                <a:ea typeface="华文仿宋" panose="02010600040101010101" pitchFamily="2" charset="-122"/>
              </a:rPr>
              <a:t>的多重继承。</a:t>
            </a:r>
            <a:endParaRPr lang="zh-CN" altLang="en-US" sz="1800" b="1" dirty="0">
              <a:latin typeface="华文仿宋" panose="02010600040101010101" pitchFamily="2" charset="-122"/>
              <a:ea typeface="华文仿宋" panose="02010600040101010101" pitchFamily="2" charset="-122"/>
            </a:endParaRPr>
          </a:p>
        </p:txBody>
      </p:sp>
      <p:sp>
        <p:nvSpPr>
          <p:cNvPr id="2" name="矩形 1">
            <a:extLst>
              <a:ext uri="{FF2B5EF4-FFF2-40B4-BE49-F238E27FC236}">
                <a16:creationId xmlns:a16="http://schemas.microsoft.com/office/drawing/2014/main" id="{06B4701D-35E2-47DD-BCB2-A4D15E465BB7}"/>
              </a:ext>
            </a:extLst>
          </p:cNvPr>
          <p:cNvSpPr/>
          <p:nvPr/>
        </p:nvSpPr>
        <p:spPr>
          <a:xfrm>
            <a:off x="1835696" y="5027309"/>
            <a:ext cx="4752000" cy="14260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651836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六、类中类的作用</a:t>
            </a:r>
          </a:p>
        </p:txBody>
      </p:sp>
      <p:sp>
        <p:nvSpPr>
          <p:cNvPr id="6" name="矩形 5">
            <a:extLst>
              <a:ext uri="{FF2B5EF4-FFF2-40B4-BE49-F238E27FC236}">
                <a16:creationId xmlns:a16="http://schemas.microsoft.com/office/drawing/2014/main" id="{956A29BA-164F-4E93-BE37-2D3ACA6124A3}"/>
              </a:ext>
            </a:extLst>
          </p:cNvPr>
          <p:cNvSpPr/>
          <p:nvPr/>
        </p:nvSpPr>
        <p:spPr>
          <a:xfrm>
            <a:off x="899592" y="1844824"/>
            <a:ext cx="7848872" cy="400110"/>
          </a:xfrm>
          <a:prstGeom prst="rect">
            <a:avLst/>
          </a:prstGeom>
        </p:spPr>
        <p:txBody>
          <a:bodyPr wrap="square">
            <a:spAutoFit/>
          </a:bodyPr>
          <a:lstStyle/>
          <a:p>
            <a:pPr marL="342900" indent="-342900" algn="just">
              <a:lnSpc>
                <a:spcPts val="24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解决继承及实现接口出现同名方法的问题</a:t>
            </a:r>
            <a:endParaRPr lang="en-US" altLang="zh-CN" sz="2400" b="0" i="0" u="none" strike="noStrike" dirty="0">
              <a:solidFill>
                <a:srgbClr val="00417C"/>
              </a:solidFill>
              <a:effectLst/>
              <a:latin typeface="微软雅黑" panose="020B0503020204020204" pitchFamily="34" charset="-122"/>
              <a:ea typeface="微软雅黑" panose="020B0503020204020204" pitchFamily="34" charset="-122"/>
            </a:endParaRPr>
          </a:p>
        </p:txBody>
      </p:sp>
      <p:sp>
        <p:nvSpPr>
          <p:cNvPr id="7" name="AutoShape 6">
            <a:extLst>
              <a:ext uri="{FF2B5EF4-FFF2-40B4-BE49-F238E27FC236}">
                <a16:creationId xmlns:a16="http://schemas.microsoft.com/office/drawing/2014/main" id="{D984212B-42DE-4636-AE52-62D2A93CF4B4}"/>
              </a:ext>
            </a:extLst>
          </p:cNvPr>
          <p:cNvSpPr>
            <a:spLocks noChangeArrowheads="1"/>
          </p:cNvSpPr>
          <p:nvPr/>
        </p:nvSpPr>
        <p:spPr bwMode="auto">
          <a:xfrm>
            <a:off x="1244892" y="2384638"/>
            <a:ext cx="7503572" cy="4284000"/>
          </a:xfrm>
          <a:prstGeom prst="roundRect">
            <a:avLst>
              <a:gd name="adj" fmla="val 9714"/>
            </a:avLst>
          </a:prstGeom>
          <a:gradFill rotWithShape="1">
            <a:gsLst>
              <a:gs pos="0">
                <a:srgbClr val="CCFFFF"/>
              </a:gs>
              <a:gs pos="100000">
                <a:srgbClr val="FFFFFF"/>
              </a:gs>
            </a:gsLst>
            <a:lin ang="5400000" scaled="1"/>
          </a:gradFill>
          <a:ln w="9525">
            <a:solidFill>
              <a:srgbClr val="008080"/>
            </a:solidFill>
            <a:round/>
            <a:headEnd/>
            <a:tailEnd/>
          </a:ln>
        </p:spPr>
        <p:txBody>
          <a:bodyPr lIns="216000" tIns="144000" rIns="0" bIns="216000" anchor="ctr"/>
          <a:lstStyle/>
          <a:p>
            <a:pPr>
              <a:lnSpc>
                <a:spcPts val="2400"/>
              </a:lnSpc>
            </a:pPr>
            <a:r>
              <a:rPr lang="en-US" altLang="zh-CN" sz="1600" dirty="0">
                <a:solidFill>
                  <a:srgbClr val="080577"/>
                </a:solidFill>
                <a:latin typeface="Source Code Pro"/>
              </a:rPr>
              <a:t>public interface Demo {</a:t>
            </a:r>
          </a:p>
          <a:p>
            <a:pPr>
              <a:lnSpc>
                <a:spcPts val="2400"/>
              </a:lnSpc>
            </a:pPr>
            <a:r>
              <a:rPr lang="en-US" altLang="zh-CN" sz="1600" dirty="0">
                <a:solidFill>
                  <a:srgbClr val="080577"/>
                </a:solidFill>
                <a:latin typeface="Source Code Pro"/>
              </a:rPr>
              <a:t>      void test();   </a:t>
            </a:r>
          </a:p>
          <a:p>
            <a:pPr>
              <a:lnSpc>
                <a:spcPts val="2400"/>
              </a:lnSpc>
            </a:pPr>
            <a:r>
              <a:rPr lang="en-US" altLang="zh-CN" sz="1600" dirty="0">
                <a:solidFill>
                  <a:srgbClr val="080577"/>
                </a:solidFill>
                <a:latin typeface="Source Code Pro"/>
              </a:rPr>
              <a:t>}</a:t>
            </a:r>
          </a:p>
          <a:p>
            <a:pPr>
              <a:lnSpc>
                <a:spcPts val="2400"/>
              </a:lnSpc>
            </a:pPr>
            <a:r>
              <a:rPr lang="en-US" altLang="zh-CN" sz="1600" dirty="0">
                <a:solidFill>
                  <a:srgbClr val="080577"/>
                </a:solidFill>
                <a:latin typeface="Source Code Pro"/>
              </a:rPr>
              <a:t>public class </a:t>
            </a:r>
            <a:r>
              <a:rPr lang="en-US" altLang="zh-CN" sz="1600" dirty="0" err="1">
                <a:solidFill>
                  <a:srgbClr val="080577"/>
                </a:solidFill>
                <a:latin typeface="Source Code Pro"/>
              </a:rPr>
              <a:t>MyDemo</a:t>
            </a:r>
            <a:r>
              <a:rPr lang="en-US" altLang="zh-CN" sz="1600" dirty="0">
                <a:solidFill>
                  <a:srgbClr val="080577"/>
                </a:solidFill>
                <a:latin typeface="Source Code Pro"/>
              </a:rPr>
              <a:t> {  ​</a:t>
            </a:r>
          </a:p>
          <a:p>
            <a:pPr>
              <a:lnSpc>
                <a:spcPts val="2400"/>
              </a:lnSpc>
            </a:pPr>
            <a:r>
              <a:rPr lang="en-US" altLang="zh-CN" sz="1600" dirty="0">
                <a:solidFill>
                  <a:srgbClr val="080577"/>
                </a:solidFill>
                <a:latin typeface="Source Code Pro"/>
              </a:rPr>
              <a:t>      public void test() {</a:t>
            </a:r>
          </a:p>
          <a:p>
            <a:pPr>
              <a:lnSpc>
                <a:spcPts val="2400"/>
              </a:lnSpc>
            </a:pPr>
            <a:r>
              <a:rPr lang="en-US" altLang="zh-CN" sz="1600" dirty="0">
                <a:solidFill>
                  <a:srgbClr val="080577"/>
                </a:solidFill>
                <a:latin typeface="Source Code Pro"/>
              </a:rPr>
              <a:t>          </a:t>
            </a:r>
            <a:r>
              <a:rPr lang="en-US" altLang="zh-CN" sz="1600" dirty="0" err="1">
                <a:solidFill>
                  <a:srgbClr val="080577"/>
                </a:solidFill>
                <a:latin typeface="Source Code Pro"/>
              </a:rPr>
              <a:t>System.out.println</a:t>
            </a:r>
            <a:r>
              <a:rPr lang="en-US" altLang="zh-CN" sz="1600" dirty="0">
                <a:solidFill>
                  <a:srgbClr val="080577"/>
                </a:solidFill>
                <a:latin typeface="Source Code Pro"/>
              </a:rPr>
              <a:t>("</a:t>
            </a:r>
            <a:r>
              <a:rPr lang="zh-CN" altLang="en-US" sz="1600" dirty="0">
                <a:solidFill>
                  <a:srgbClr val="080577"/>
                </a:solidFill>
                <a:latin typeface="Source Code Pro"/>
              </a:rPr>
              <a:t>父类的</a:t>
            </a:r>
            <a:r>
              <a:rPr lang="en-US" altLang="zh-CN" sz="1600" dirty="0">
                <a:solidFill>
                  <a:srgbClr val="080577"/>
                </a:solidFill>
                <a:latin typeface="Source Code Pro"/>
              </a:rPr>
              <a:t>test</a:t>
            </a:r>
            <a:r>
              <a:rPr lang="zh-CN" altLang="en-US" sz="1600" dirty="0">
                <a:solidFill>
                  <a:srgbClr val="080577"/>
                </a:solidFill>
                <a:latin typeface="Source Code Pro"/>
              </a:rPr>
              <a:t>方法</a:t>
            </a:r>
            <a:r>
              <a:rPr lang="en-US" altLang="zh-CN" sz="1600" dirty="0">
                <a:solidFill>
                  <a:srgbClr val="080577"/>
                </a:solidFill>
                <a:latin typeface="Source Code Pro"/>
              </a:rPr>
              <a:t>");</a:t>
            </a:r>
          </a:p>
          <a:p>
            <a:pPr>
              <a:lnSpc>
                <a:spcPts val="2400"/>
              </a:lnSpc>
            </a:pPr>
            <a:r>
              <a:rPr lang="en-US" altLang="zh-CN" sz="1600" dirty="0">
                <a:solidFill>
                  <a:srgbClr val="080577"/>
                </a:solidFill>
                <a:latin typeface="Source Code Pro"/>
              </a:rPr>
              <a:t>      }      </a:t>
            </a:r>
          </a:p>
          <a:p>
            <a:pPr>
              <a:lnSpc>
                <a:spcPts val="2400"/>
              </a:lnSpc>
            </a:pPr>
            <a:r>
              <a:rPr lang="en-US" altLang="zh-CN" sz="1600" dirty="0">
                <a:solidFill>
                  <a:srgbClr val="080577"/>
                </a:solidFill>
                <a:latin typeface="Source Code Pro"/>
              </a:rPr>
              <a:t>}   </a:t>
            </a:r>
          </a:p>
          <a:p>
            <a:pPr>
              <a:lnSpc>
                <a:spcPts val="2400"/>
              </a:lnSpc>
            </a:pPr>
            <a:r>
              <a:rPr lang="en-US" altLang="zh-CN" sz="1600" dirty="0">
                <a:solidFill>
                  <a:srgbClr val="080577"/>
                </a:solidFill>
                <a:latin typeface="Source Code Pro"/>
              </a:rPr>
              <a:t>public class </a:t>
            </a:r>
            <a:r>
              <a:rPr lang="en-US" altLang="zh-CN" sz="1600" dirty="0" err="1">
                <a:solidFill>
                  <a:srgbClr val="080577"/>
                </a:solidFill>
                <a:latin typeface="Source Code Pro"/>
              </a:rPr>
              <a:t>DemoTest</a:t>
            </a:r>
            <a:r>
              <a:rPr lang="en-US" altLang="zh-CN" sz="1600" dirty="0">
                <a:solidFill>
                  <a:srgbClr val="080577"/>
                </a:solidFill>
                <a:latin typeface="Source Code Pro"/>
              </a:rPr>
              <a:t> extends </a:t>
            </a:r>
            <a:r>
              <a:rPr lang="en-US" altLang="zh-CN" sz="1600" dirty="0" err="1">
                <a:solidFill>
                  <a:srgbClr val="080577"/>
                </a:solidFill>
                <a:latin typeface="Source Code Pro"/>
              </a:rPr>
              <a:t>MyDemo</a:t>
            </a:r>
            <a:r>
              <a:rPr lang="en-US" altLang="zh-CN" sz="1600" dirty="0">
                <a:solidFill>
                  <a:srgbClr val="080577"/>
                </a:solidFill>
                <a:latin typeface="Source Code Pro"/>
              </a:rPr>
              <a:t> implements Demo {</a:t>
            </a:r>
          </a:p>
          <a:p>
            <a:pPr>
              <a:lnSpc>
                <a:spcPts val="2400"/>
              </a:lnSpc>
            </a:pPr>
            <a:r>
              <a:rPr lang="en-US" altLang="zh-CN" sz="1600" dirty="0">
                <a:solidFill>
                  <a:srgbClr val="080577"/>
                </a:solidFill>
                <a:latin typeface="Source Code Pro"/>
              </a:rPr>
              <a:t>      public void test() {</a:t>
            </a:r>
          </a:p>
          <a:p>
            <a:pPr>
              <a:lnSpc>
                <a:spcPts val="2400"/>
              </a:lnSpc>
            </a:pPr>
            <a:r>
              <a:rPr lang="en-US" altLang="zh-CN" sz="1600" dirty="0">
                <a:solidFill>
                  <a:srgbClr val="080577"/>
                </a:solidFill>
                <a:latin typeface="Source Code Pro"/>
              </a:rPr>
              <a:t>            ... ...</a:t>
            </a:r>
          </a:p>
          <a:p>
            <a:pPr>
              <a:lnSpc>
                <a:spcPts val="2400"/>
              </a:lnSpc>
            </a:pPr>
            <a:r>
              <a:rPr lang="en-US" altLang="zh-CN" sz="1600" dirty="0">
                <a:solidFill>
                  <a:srgbClr val="080577"/>
                </a:solidFill>
                <a:latin typeface="Source Code Pro"/>
              </a:rPr>
              <a:t>      }</a:t>
            </a:r>
          </a:p>
          <a:p>
            <a:pPr>
              <a:lnSpc>
                <a:spcPts val="2400"/>
              </a:lnSpc>
            </a:pPr>
            <a:r>
              <a:rPr lang="en-US" altLang="zh-CN" sz="1600" dirty="0">
                <a:solidFill>
                  <a:srgbClr val="080577"/>
                </a:solidFill>
                <a:latin typeface="Source Code Pro"/>
              </a:rPr>
              <a:t>}</a:t>
            </a:r>
          </a:p>
        </p:txBody>
      </p:sp>
      <p:sp>
        <p:nvSpPr>
          <p:cNvPr id="2" name="矩形 1">
            <a:extLst>
              <a:ext uri="{FF2B5EF4-FFF2-40B4-BE49-F238E27FC236}">
                <a16:creationId xmlns:a16="http://schemas.microsoft.com/office/drawing/2014/main" id="{06B4701D-35E2-47DD-BCB2-A4D15E465BB7}"/>
              </a:ext>
            </a:extLst>
          </p:cNvPr>
          <p:cNvSpPr/>
          <p:nvPr/>
        </p:nvSpPr>
        <p:spPr>
          <a:xfrm>
            <a:off x="2055616" y="5257467"/>
            <a:ext cx="3236464" cy="9798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思想气泡: 云 3">
            <a:extLst>
              <a:ext uri="{FF2B5EF4-FFF2-40B4-BE49-F238E27FC236}">
                <a16:creationId xmlns:a16="http://schemas.microsoft.com/office/drawing/2014/main" id="{DACD8DAC-0EA9-48D6-A5B6-2815798B7B83}"/>
              </a:ext>
            </a:extLst>
          </p:cNvPr>
          <p:cNvSpPr/>
          <p:nvPr/>
        </p:nvSpPr>
        <p:spPr>
          <a:xfrm>
            <a:off x="5580112" y="5416461"/>
            <a:ext cx="3456000" cy="1209654"/>
          </a:xfrm>
          <a:prstGeom prst="cloudCallout">
            <a:avLst>
              <a:gd name="adj1" fmla="val -65846"/>
              <a:gd name="adj2" fmla="val -3988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latin typeface="华文仿宋" panose="02010600040101010101" pitchFamily="2" charset="-122"/>
                <a:ea typeface="华文仿宋" panose="02010600040101010101" pitchFamily="2" charset="-122"/>
              </a:rPr>
              <a:t>如何区分该</a:t>
            </a:r>
            <a:r>
              <a:rPr lang="en-US" altLang="zh-CN" b="1" dirty="0">
                <a:latin typeface="华文仿宋" panose="02010600040101010101" pitchFamily="2" charset="-122"/>
                <a:ea typeface="华文仿宋" panose="02010600040101010101" pitchFamily="2" charset="-122"/>
              </a:rPr>
              <a:t>test( )</a:t>
            </a:r>
            <a:r>
              <a:rPr lang="zh-CN" altLang="en-US" b="1" dirty="0">
                <a:latin typeface="华文仿宋" panose="02010600040101010101" pitchFamily="2" charset="-122"/>
                <a:ea typeface="华文仿宋" panose="02010600040101010101" pitchFamily="2" charset="-122"/>
              </a:rPr>
              <a:t>方法是实现了接口中的还是继承自父类的？</a:t>
            </a:r>
          </a:p>
        </p:txBody>
      </p:sp>
    </p:spTree>
    <p:extLst>
      <p:ext uri="{BB962C8B-B14F-4D97-AF65-F5344CB8AC3E}">
        <p14:creationId xmlns:p14="http://schemas.microsoft.com/office/powerpoint/2010/main" val="55275688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489784"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6.4</a:t>
            </a:r>
            <a:r>
              <a:rPr lang="zh-CN" altLang="en-US" sz="3600" b="1" dirty="0">
                <a:solidFill>
                  <a:srgbClr val="00417C"/>
                </a:solidFill>
                <a:latin typeface="微软雅黑" pitchFamily="34" charset="-122"/>
                <a:ea typeface="微软雅黑" pitchFamily="34" charset="-122"/>
              </a:rPr>
              <a:t> 类中类</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六、类中类的作用</a:t>
            </a:r>
          </a:p>
        </p:txBody>
      </p:sp>
      <p:sp>
        <p:nvSpPr>
          <p:cNvPr id="6" name="矩形 5">
            <a:extLst>
              <a:ext uri="{FF2B5EF4-FFF2-40B4-BE49-F238E27FC236}">
                <a16:creationId xmlns:a16="http://schemas.microsoft.com/office/drawing/2014/main" id="{956A29BA-164F-4E93-BE37-2D3ACA6124A3}"/>
              </a:ext>
            </a:extLst>
          </p:cNvPr>
          <p:cNvSpPr/>
          <p:nvPr/>
        </p:nvSpPr>
        <p:spPr>
          <a:xfrm>
            <a:off x="899592" y="1844824"/>
            <a:ext cx="7848872" cy="400110"/>
          </a:xfrm>
          <a:prstGeom prst="rect">
            <a:avLst/>
          </a:prstGeom>
        </p:spPr>
        <p:txBody>
          <a:bodyPr wrap="square">
            <a:spAutoFit/>
          </a:bodyPr>
          <a:lstStyle/>
          <a:p>
            <a:pPr marL="342900" indent="-342900" algn="just">
              <a:lnSpc>
                <a:spcPts val="24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解决继承及实现接口出现同名方法的问题</a:t>
            </a:r>
            <a:endParaRPr lang="en-US" altLang="zh-CN" sz="2400" b="0" i="0" u="none" strike="noStrike" dirty="0">
              <a:solidFill>
                <a:srgbClr val="00417C"/>
              </a:solidFill>
              <a:effectLst/>
              <a:latin typeface="微软雅黑" panose="020B0503020204020204" pitchFamily="34" charset="-122"/>
              <a:ea typeface="微软雅黑" panose="020B0503020204020204" pitchFamily="34" charset="-122"/>
            </a:endParaRPr>
          </a:p>
        </p:txBody>
      </p:sp>
      <p:sp>
        <p:nvSpPr>
          <p:cNvPr id="7" name="AutoShape 6">
            <a:extLst>
              <a:ext uri="{FF2B5EF4-FFF2-40B4-BE49-F238E27FC236}">
                <a16:creationId xmlns:a16="http://schemas.microsoft.com/office/drawing/2014/main" id="{D984212B-42DE-4636-AE52-62D2A93CF4B4}"/>
              </a:ext>
            </a:extLst>
          </p:cNvPr>
          <p:cNvSpPr>
            <a:spLocks noChangeArrowheads="1"/>
          </p:cNvSpPr>
          <p:nvPr/>
        </p:nvSpPr>
        <p:spPr bwMode="auto">
          <a:xfrm>
            <a:off x="1244892" y="2384638"/>
            <a:ext cx="7503572" cy="4428000"/>
          </a:xfrm>
          <a:prstGeom prst="roundRect">
            <a:avLst>
              <a:gd name="adj" fmla="val 9714"/>
            </a:avLst>
          </a:prstGeom>
          <a:gradFill rotWithShape="1">
            <a:gsLst>
              <a:gs pos="0">
                <a:srgbClr val="CCFFFF"/>
              </a:gs>
              <a:gs pos="100000">
                <a:srgbClr val="FFFFFF"/>
              </a:gs>
            </a:gsLst>
            <a:lin ang="5400000" scaled="1"/>
          </a:gradFill>
          <a:ln w="9525">
            <a:solidFill>
              <a:srgbClr val="008080"/>
            </a:solidFill>
            <a:round/>
            <a:headEnd/>
            <a:tailEnd/>
          </a:ln>
        </p:spPr>
        <p:txBody>
          <a:bodyPr lIns="216000" tIns="144000" rIns="0" bIns="216000" anchor="ctr"/>
          <a:lstStyle/>
          <a:p>
            <a:pPr>
              <a:lnSpc>
                <a:spcPts val="2100"/>
              </a:lnSpc>
            </a:pPr>
            <a:r>
              <a:rPr lang="en-US" altLang="zh-CN" sz="1600" dirty="0">
                <a:solidFill>
                  <a:srgbClr val="080577"/>
                </a:solidFill>
                <a:latin typeface="Source Code Pro"/>
              </a:rPr>
              <a:t>public class </a:t>
            </a:r>
            <a:r>
              <a:rPr lang="en-US" altLang="zh-CN" sz="1600" dirty="0" err="1">
                <a:solidFill>
                  <a:srgbClr val="080577"/>
                </a:solidFill>
                <a:latin typeface="Source Code Pro"/>
              </a:rPr>
              <a:t>DemoTest</a:t>
            </a:r>
            <a:r>
              <a:rPr lang="en-US" altLang="zh-CN" sz="1600" dirty="0">
                <a:solidFill>
                  <a:srgbClr val="080577"/>
                </a:solidFill>
                <a:latin typeface="Source Code Pro"/>
              </a:rPr>
              <a:t> extends </a:t>
            </a:r>
            <a:r>
              <a:rPr lang="en-US" altLang="zh-CN" sz="1600" dirty="0" err="1">
                <a:solidFill>
                  <a:srgbClr val="080577"/>
                </a:solidFill>
                <a:latin typeface="Source Code Pro"/>
              </a:rPr>
              <a:t>MyDemo</a:t>
            </a:r>
            <a:r>
              <a:rPr lang="en-US" altLang="zh-CN" sz="1600" dirty="0">
                <a:solidFill>
                  <a:srgbClr val="080577"/>
                </a:solidFill>
                <a:latin typeface="Source Code Pro"/>
              </a:rPr>
              <a:t> {  ​</a:t>
            </a:r>
          </a:p>
          <a:p>
            <a:pPr>
              <a:lnSpc>
                <a:spcPts val="2100"/>
              </a:lnSpc>
            </a:pPr>
            <a:r>
              <a:rPr lang="en-US" altLang="zh-CN" sz="1600" dirty="0">
                <a:solidFill>
                  <a:srgbClr val="080577"/>
                </a:solidFill>
                <a:latin typeface="Source Code Pro"/>
              </a:rPr>
              <a:t>      private class inner implements Demo {</a:t>
            </a:r>
          </a:p>
          <a:p>
            <a:pPr>
              <a:lnSpc>
                <a:spcPts val="2100"/>
              </a:lnSpc>
            </a:pPr>
            <a:r>
              <a:rPr lang="en-US" altLang="zh-CN" sz="1600" dirty="0">
                <a:solidFill>
                  <a:srgbClr val="080577"/>
                </a:solidFill>
                <a:latin typeface="Source Code Pro"/>
              </a:rPr>
              <a:t>          public void test() {</a:t>
            </a:r>
          </a:p>
          <a:p>
            <a:pPr>
              <a:lnSpc>
                <a:spcPts val="2100"/>
              </a:lnSpc>
            </a:pPr>
            <a:r>
              <a:rPr lang="en-US" altLang="zh-CN" sz="1600" dirty="0">
                <a:solidFill>
                  <a:srgbClr val="080577"/>
                </a:solidFill>
                <a:latin typeface="Source Code Pro"/>
              </a:rPr>
              <a:t>              </a:t>
            </a:r>
            <a:r>
              <a:rPr lang="en-US" altLang="zh-CN" sz="1600" dirty="0" err="1">
                <a:solidFill>
                  <a:srgbClr val="080577"/>
                </a:solidFill>
                <a:latin typeface="Source Code Pro"/>
              </a:rPr>
              <a:t>System.out.println</a:t>
            </a:r>
            <a:r>
              <a:rPr lang="en-US" altLang="zh-CN" sz="1600" dirty="0">
                <a:solidFill>
                  <a:srgbClr val="080577"/>
                </a:solidFill>
                <a:latin typeface="Source Code Pro"/>
              </a:rPr>
              <a:t>("</a:t>
            </a:r>
            <a:r>
              <a:rPr lang="zh-CN" altLang="en-US" sz="1600" dirty="0">
                <a:solidFill>
                  <a:srgbClr val="080577"/>
                </a:solidFill>
                <a:latin typeface="Source Code Pro"/>
              </a:rPr>
              <a:t>接口的</a:t>
            </a:r>
            <a:r>
              <a:rPr lang="en-US" altLang="zh-CN" sz="1600" dirty="0">
                <a:solidFill>
                  <a:srgbClr val="080577"/>
                </a:solidFill>
                <a:latin typeface="Source Code Pro"/>
              </a:rPr>
              <a:t>test</a:t>
            </a:r>
            <a:r>
              <a:rPr lang="zh-CN" altLang="en-US" sz="1600" dirty="0">
                <a:solidFill>
                  <a:srgbClr val="080577"/>
                </a:solidFill>
                <a:latin typeface="Source Code Pro"/>
              </a:rPr>
              <a:t>方法</a:t>
            </a:r>
            <a:r>
              <a:rPr lang="en-US" altLang="zh-CN" sz="1600" dirty="0">
                <a:solidFill>
                  <a:srgbClr val="080577"/>
                </a:solidFill>
                <a:latin typeface="Source Code Pro"/>
              </a:rPr>
              <a:t>");</a:t>
            </a:r>
          </a:p>
          <a:p>
            <a:pPr>
              <a:lnSpc>
                <a:spcPts val="2100"/>
              </a:lnSpc>
            </a:pPr>
            <a:r>
              <a:rPr lang="en-US" altLang="zh-CN" sz="1600" dirty="0">
                <a:solidFill>
                  <a:srgbClr val="080577"/>
                </a:solidFill>
                <a:latin typeface="Source Code Pro"/>
              </a:rPr>
              <a:t>          }</a:t>
            </a:r>
          </a:p>
          <a:p>
            <a:pPr>
              <a:lnSpc>
                <a:spcPts val="2100"/>
              </a:lnSpc>
            </a:pPr>
            <a:r>
              <a:rPr lang="en-US" altLang="zh-CN" sz="1600" dirty="0">
                <a:solidFill>
                  <a:srgbClr val="080577"/>
                </a:solidFill>
                <a:latin typeface="Source Code Pro"/>
              </a:rPr>
              <a:t>      }      </a:t>
            </a:r>
          </a:p>
          <a:p>
            <a:pPr>
              <a:lnSpc>
                <a:spcPts val="2100"/>
              </a:lnSpc>
            </a:pPr>
            <a:r>
              <a:rPr lang="en-US" altLang="zh-CN" sz="1600" dirty="0">
                <a:solidFill>
                  <a:srgbClr val="080577"/>
                </a:solidFill>
                <a:latin typeface="Source Code Pro"/>
              </a:rPr>
              <a:t>      public Demo </a:t>
            </a:r>
            <a:r>
              <a:rPr lang="en-US" altLang="zh-CN" sz="1600" dirty="0" err="1">
                <a:solidFill>
                  <a:srgbClr val="080577"/>
                </a:solidFill>
                <a:latin typeface="Source Code Pro"/>
              </a:rPr>
              <a:t>getIn</a:t>
            </a:r>
            <a:r>
              <a:rPr lang="en-US" altLang="zh-CN" sz="1600" dirty="0">
                <a:solidFill>
                  <a:srgbClr val="080577"/>
                </a:solidFill>
                <a:latin typeface="Source Code Pro"/>
              </a:rPr>
              <a:t>() {</a:t>
            </a:r>
          </a:p>
          <a:p>
            <a:pPr>
              <a:lnSpc>
                <a:spcPts val="2100"/>
              </a:lnSpc>
            </a:pPr>
            <a:r>
              <a:rPr lang="en-US" altLang="zh-CN" sz="1600" dirty="0">
                <a:solidFill>
                  <a:srgbClr val="080577"/>
                </a:solidFill>
                <a:latin typeface="Source Code Pro"/>
              </a:rPr>
              <a:t>          return new inner();</a:t>
            </a:r>
          </a:p>
          <a:p>
            <a:pPr>
              <a:lnSpc>
                <a:spcPts val="2100"/>
              </a:lnSpc>
            </a:pPr>
            <a:r>
              <a:rPr lang="en-US" altLang="zh-CN" sz="1600" dirty="0">
                <a:solidFill>
                  <a:srgbClr val="080577"/>
                </a:solidFill>
                <a:latin typeface="Source Code Pro"/>
              </a:rPr>
              <a:t>      }     </a:t>
            </a:r>
          </a:p>
          <a:p>
            <a:pPr>
              <a:lnSpc>
                <a:spcPts val="2100"/>
              </a:lnSpc>
            </a:pPr>
            <a:r>
              <a:rPr lang="en-US" altLang="zh-CN" sz="1600" dirty="0">
                <a:solidFill>
                  <a:srgbClr val="080577"/>
                </a:solidFill>
                <a:latin typeface="Source Code Pro"/>
              </a:rPr>
              <a:t>      public static void main(String[] </a:t>
            </a:r>
            <a:r>
              <a:rPr lang="en-US" altLang="zh-CN" sz="1600" dirty="0" err="1">
                <a:solidFill>
                  <a:srgbClr val="080577"/>
                </a:solidFill>
                <a:latin typeface="Source Code Pro"/>
              </a:rPr>
              <a:t>args</a:t>
            </a:r>
            <a:r>
              <a:rPr lang="en-US" altLang="zh-CN" sz="1600" dirty="0">
                <a:solidFill>
                  <a:srgbClr val="080577"/>
                </a:solidFill>
                <a:latin typeface="Source Code Pro"/>
              </a:rPr>
              <a:t>) {</a:t>
            </a:r>
          </a:p>
          <a:p>
            <a:pPr>
              <a:lnSpc>
                <a:spcPts val="2100"/>
              </a:lnSpc>
            </a:pPr>
            <a:r>
              <a:rPr lang="en-US" altLang="zh-CN" sz="1600" dirty="0">
                <a:solidFill>
                  <a:srgbClr val="080577"/>
                </a:solidFill>
                <a:latin typeface="Source Code Pro"/>
              </a:rPr>
              <a:t>          </a:t>
            </a:r>
            <a:r>
              <a:rPr lang="en-US" altLang="zh-CN" sz="1600" dirty="0" err="1">
                <a:solidFill>
                  <a:srgbClr val="080577"/>
                </a:solidFill>
                <a:latin typeface="Source Code Pro"/>
              </a:rPr>
              <a:t>DemoTest</a:t>
            </a:r>
            <a:r>
              <a:rPr lang="en-US" altLang="zh-CN" sz="1600" dirty="0">
                <a:solidFill>
                  <a:srgbClr val="080577"/>
                </a:solidFill>
                <a:latin typeface="Source Code Pro"/>
              </a:rPr>
              <a:t> dt = new </a:t>
            </a:r>
            <a:r>
              <a:rPr lang="en-US" altLang="zh-CN" sz="1600" dirty="0" err="1">
                <a:solidFill>
                  <a:srgbClr val="080577"/>
                </a:solidFill>
                <a:latin typeface="Source Code Pro"/>
              </a:rPr>
              <a:t>DemoTest</a:t>
            </a:r>
            <a:r>
              <a:rPr lang="en-US" altLang="zh-CN" sz="1600" dirty="0">
                <a:solidFill>
                  <a:srgbClr val="080577"/>
                </a:solidFill>
                <a:latin typeface="Source Code Pro"/>
              </a:rPr>
              <a:t>();</a:t>
            </a:r>
          </a:p>
          <a:p>
            <a:pPr>
              <a:lnSpc>
                <a:spcPts val="2100"/>
              </a:lnSpc>
            </a:pPr>
            <a:r>
              <a:rPr lang="en-US" altLang="zh-CN" sz="1600" dirty="0">
                <a:solidFill>
                  <a:srgbClr val="080577"/>
                </a:solidFill>
                <a:latin typeface="Source Code Pro"/>
              </a:rPr>
              <a:t>          Demo d = </a:t>
            </a:r>
            <a:r>
              <a:rPr lang="en-US" altLang="zh-CN" sz="1600" dirty="0" err="1">
                <a:solidFill>
                  <a:srgbClr val="080577"/>
                </a:solidFill>
                <a:latin typeface="Source Code Pro"/>
              </a:rPr>
              <a:t>dt.getIn</a:t>
            </a:r>
            <a:r>
              <a:rPr lang="en-US" altLang="zh-CN" sz="1600" dirty="0">
                <a:solidFill>
                  <a:srgbClr val="080577"/>
                </a:solidFill>
                <a:latin typeface="Source Code Pro"/>
              </a:rPr>
              <a:t>();</a:t>
            </a:r>
          </a:p>
          <a:p>
            <a:pPr>
              <a:lnSpc>
                <a:spcPts val="2100"/>
              </a:lnSpc>
            </a:pPr>
            <a:r>
              <a:rPr lang="en-US" altLang="zh-CN" sz="1600" dirty="0">
                <a:solidFill>
                  <a:srgbClr val="FF0000"/>
                </a:solidFill>
                <a:latin typeface="Source Code Pro"/>
              </a:rPr>
              <a:t>          </a:t>
            </a:r>
            <a:r>
              <a:rPr lang="en-US" altLang="zh-CN" sz="1600" dirty="0" err="1">
                <a:solidFill>
                  <a:srgbClr val="FF0000"/>
                </a:solidFill>
                <a:latin typeface="Source Code Pro"/>
              </a:rPr>
              <a:t>d.test</a:t>
            </a:r>
            <a:r>
              <a:rPr lang="en-US" altLang="zh-CN" sz="1600" dirty="0">
                <a:solidFill>
                  <a:srgbClr val="FF0000"/>
                </a:solidFill>
                <a:latin typeface="Source Code Pro"/>
              </a:rPr>
              <a:t>();          </a:t>
            </a:r>
          </a:p>
          <a:p>
            <a:pPr>
              <a:lnSpc>
                <a:spcPts val="2100"/>
              </a:lnSpc>
            </a:pPr>
            <a:r>
              <a:rPr lang="en-US" altLang="zh-CN" sz="1600" dirty="0">
                <a:solidFill>
                  <a:srgbClr val="FF0000"/>
                </a:solidFill>
                <a:latin typeface="Source Code Pro"/>
              </a:rPr>
              <a:t>          </a:t>
            </a:r>
            <a:r>
              <a:rPr lang="en-US" altLang="zh-CN" sz="1600" dirty="0" err="1">
                <a:solidFill>
                  <a:srgbClr val="FF0000"/>
                </a:solidFill>
                <a:latin typeface="Source Code Pro"/>
              </a:rPr>
              <a:t>dt.test</a:t>
            </a:r>
            <a:r>
              <a:rPr lang="en-US" altLang="zh-CN" sz="1600" dirty="0">
                <a:solidFill>
                  <a:srgbClr val="FF0000"/>
                </a:solidFill>
                <a:latin typeface="Source Code Pro"/>
              </a:rPr>
              <a:t>();</a:t>
            </a:r>
          </a:p>
          <a:p>
            <a:pPr>
              <a:lnSpc>
                <a:spcPts val="2100"/>
              </a:lnSpc>
            </a:pPr>
            <a:r>
              <a:rPr lang="en-US" altLang="zh-CN" sz="1600" dirty="0">
                <a:solidFill>
                  <a:srgbClr val="080577"/>
                </a:solidFill>
                <a:latin typeface="Source Code Pro"/>
              </a:rPr>
              <a:t>      }</a:t>
            </a:r>
          </a:p>
          <a:p>
            <a:pPr>
              <a:lnSpc>
                <a:spcPts val="2100"/>
              </a:lnSpc>
            </a:pPr>
            <a:r>
              <a:rPr lang="en-US" altLang="zh-CN" sz="1600" dirty="0">
                <a:solidFill>
                  <a:srgbClr val="080577"/>
                </a:solidFill>
                <a:latin typeface="Source Code Pro"/>
              </a:rPr>
              <a:t>}</a:t>
            </a:r>
          </a:p>
        </p:txBody>
      </p:sp>
      <p:sp>
        <p:nvSpPr>
          <p:cNvPr id="3" name="文本框 2">
            <a:extLst>
              <a:ext uri="{FF2B5EF4-FFF2-40B4-BE49-F238E27FC236}">
                <a16:creationId xmlns:a16="http://schemas.microsoft.com/office/drawing/2014/main" id="{5831CF92-E9CC-459E-B29D-2AF3957721A5}"/>
              </a:ext>
            </a:extLst>
          </p:cNvPr>
          <p:cNvSpPr txBox="1"/>
          <p:nvPr/>
        </p:nvSpPr>
        <p:spPr>
          <a:xfrm>
            <a:off x="4031940" y="5606237"/>
            <a:ext cx="3024336" cy="584775"/>
          </a:xfrm>
          <a:prstGeom prst="rect">
            <a:avLst/>
          </a:prstGeom>
          <a:noFill/>
        </p:spPr>
        <p:txBody>
          <a:bodyPr wrap="square" rtlCol="0">
            <a:spAutoFit/>
          </a:bodyPr>
          <a:lstStyle/>
          <a:p>
            <a:r>
              <a:rPr lang="en-US" altLang="zh-CN" sz="1600" b="1" dirty="0">
                <a:solidFill>
                  <a:srgbClr val="FF0000"/>
                </a:solidFill>
                <a:latin typeface="华文仿宋" panose="02010600040101010101" pitchFamily="2" charset="-122"/>
                <a:ea typeface="华文仿宋" panose="02010600040101010101" pitchFamily="2" charset="-122"/>
              </a:rPr>
              <a:t>//</a:t>
            </a:r>
            <a:r>
              <a:rPr lang="zh-CN" altLang="en-US" sz="1600" b="1" dirty="0">
                <a:solidFill>
                  <a:srgbClr val="FF0000"/>
                </a:solidFill>
                <a:latin typeface="华文仿宋" panose="02010600040101010101" pitchFamily="2" charset="-122"/>
                <a:ea typeface="华文仿宋" panose="02010600040101010101" pitchFamily="2" charset="-122"/>
              </a:rPr>
              <a:t>调用接口而来的</a:t>
            </a:r>
            <a:r>
              <a:rPr lang="en-US" altLang="zh-CN" sz="1600" b="1" dirty="0">
                <a:solidFill>
                  <a:srgbClr val="FF0000"/>
                </a:solidFill>
                <a:latin typeface="华文仿宋" panose="02010600040101010101" pitchFamily="2" charset="-122"/>
                <a:ea typeface="华文仿宋" panose="02010600040101010101" pitchFamily="2" charset="-122"/>
              </a:rPr>
              <a:t>test( )</a:t>
            </a:r>
            <a:r>
              <a:rPr lang="zh-CN" altLang="en-US" sz="1600" b="1" dirty="0">
                <a:solidFill>
                  <a:srgbClr val="FF0000"/>
                </a:solidFill>
                <a:latin typeface="华文仿宋" panose="02010600040101010101" pitchFamily="2" charset="-122"/>
                <a:ea typeface="华文仿宋" panose="02010600040101010101" pitchFamily="2" charset="-122"/>
              </a:rPr>
              <a:t>方法</a:t>
            </a:r>
            <a:endParaRPr lang="en-US" altLang="zh-CN" sz="1600" b="1" dirty="0">
              <a:solidFill>
                <a:srgbClr val="FF0000"/>
              </a:solidFill>
              <a:latin typeface="华文仿宋" panose="02010600040101010101" pitchFamily="2" charset="-122"/>
              <a:ea typeface="华文仿宋" panose="02010600040101010101" pitchFamily="2" charset="-122"/>
            </a:endParaRPr>
          </a:p>
          <a:p>
            <a:r>
              <a:rPr lang="en-US" altLang="zh-CN" sz="1600" b="1" dirty="0">
                <a:solidFill>
                  <a:srgbClr val="FF0000"/>
                </a:solidFill>
                <a:latin typeface="华文仿宋" panose="02010600040101010101" pitchFamily="2" charset="-122"/>
                <a:ea typeface="华文仿宋" panose="02010600040101010101" pitchFamily="2" charset="-122"/>
              </a:rPr>
              <a:t>//</a:t>
            </a:r>
            <a:r>
              <a:rPr lang="zh-CN" altLang="en-US" sz="1600" b="1" dirty="0">
                <a:solidFill>
                  <a:srgbClr val="FF0000"/>
                </a:solidFill>
                <a:latin typeface="华文仿宋" panose="02010600040101010101" pitchFamily="2" charset="-122"/>
                <a:ea typeface="华文仿宋" panose="02010600040101010101" pitchFamily="2" charset="-122"/>
              </a:rPr>
              <a:t>调用继承而来的</a:t>
            </a:r>
            <a:r>
              <a:rPr lang="en-US" altLang="zh-CN" sz="1600" b="1" dirty="0">
                <a:solidFill>
                  <a:srgbClr val="FF0000"/>
                </a:solidFill>
                <a:latin typeface="华文仿宋" panose="02010600040101010101" pitchFamily="2" charset="-122"/>
                <a:ea typeface="华文仿宋" panose="02010600040101010101" pitchFamily="2" charset="-122"/>
              </a:rPr>
              <a:t>test( )</a:t>
            </a:r>
            <a:r>
              <a:rPr lang="zh-CN" altLang="en-US" sz="1600" b="1" dirty="0">
                <a:solidFill>
                  <a:srgbClr val="FF0000"/>
                </a:solidFill>
                <a:latin typeface="华文仿宋" panose="02010600040101010101" pitchFamily="2" charset="-122"/>
                <a:ea typeface="华文仿宋" panose="02010600040101010101" pitchFamily="2" charset="-122"/>
              </a:rPr>
              <a:t>方法</a:t>
            </a:r>
          </a:p>
        </p:txBody>
      </p:sp>
    </p:spTree>
    <p:extLst>
      <p:ext uri="{BB962C8B-B14F-4D97-AF65-F5344CB8AC3E}">
        <p14:creationId xmlns:p14="http://schemas.microsoft.com/office/powerpoint/2010/main" val="114925372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2564904"/>
            <a:ext cx="8136904" cy="1200329"/>
          </a:xfrm>
          <a:prstGeom prst="rect">
            <a:avLst/>
          </a:prstGeom>
          <a:noFill/>
        </p:spPr>
        <p:txBody>
          <a:bodyPr wrap="square" rtlCol="0">
            <a:spAutoFit/>
          </a:bodyPr>
          <a:lstStyle/>
          <a:p>
            <a:pPr algn="ctr"/>
            <a:r>
              <a:rPr lang="zh-CN" altLang="en-US" sz="7200" dirty="0">
                <a:solidFill>
                  <a:srgbClr val="00417C"/>
                </a:solidFill>
                <a:latin typeface="华文琥珀" panose="02010800040101010101" pitchFamily="2" charset="-122"/>
                <a:ea typeface="华文琥珀" panose="02010800040101010101" pitchFamily="2" charset="-122"/>
              </a:rPr>
              <a:t>谢  谢  ！</a:t>
            </a:r>
          </a:p>
        </p:txBody>
      </p:sp>
    </p:spTree>
    <p:extLst>
      <p:ext uri="{BB962C8B-B14F-4D97-AF65-F5344CB8AC3E}">
        <p14:creationId xmlns:p14="http://schemas.microsoft.com/office/powerpoint/2010/main" val="253931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6.1</a:t>
            </a:r>
            <a:r>
              <a:rPr lang="zh-CN" altLang="en-US" sz="3600" b="1" dirty="0">
                <a:solidFill>
                  <a:srgbClr val="00417C"/>
                </a:solidFill>
                <a:latin typeface="微软雅黑" pitchFamily="34" charset="-122"/>
                <a:ea typeface="微软雅黑" pitchFamily="34" charset="-122"/>
              </a:rPr>
              <a:t> 认识封装</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二、什么是封装</a:t>
            </a:r>
          </a:p>
        </p:txBody>
      </p:sp>
      <p:sp>
        <p:nvSpPr>
          <p:cNvPr id="3" name="矩形 2">
            <a:extLst>
              <a:ext uri="{FF2B5EF4-FFF2-40B4-BE49-F238E27FC236}">
                <a16:creationId xmlns:a16="http://schemas.microsoft.com/office/drawing/2014/main" id="{FDA980F6-CE2B-460E-A12B-5C1DE6761B38}"/>
              </a:ext>
            </a:extLst>
          </p:cNvPr>
          <p:cNvSpPr/>
          <p:nvPr/>
        </p:nvSpPr>
        <p:spPr>
          <a:xfrm>
            <a:off x="899592" y="2048234"/>
            <a:ext cx="7848872" cy="1669175"/>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定义：</a:t>
            </a:r>
            <a:endParaRPr lang="en-US" altLang="zh-CN" sz="24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在面向对象中封装是指隐藏对象的属性和实现的细节，仅对外提供公共访问方式。</a:t>
            </a:r>
          </a:p>
        </p:txBody>
      </p:sp>
      <p:sp>
        <p:nvSpPr>
          <p:cNvPr id="25" name="AutoShape 21">
            <a:extLst>
              <a:ext uri="{FF2B5EF4-FFF2-40B4-BE49-F238E27FC236}">
                <a16:creationId xmlns:a16="http://schemas.microsoft.com/office/drawing/2014/main" id="{C5405F88-BE8C-4B09-B238-5812563CC857}"/>
              </a:ext>
            </a:extLst>
          </p:cNvPr>
          <p:cNvSpPr>
            <a:spLocks noChangeArrowheads="1"/>
          </p:cNvSpPr>
          <p:nvPr/>
        </p:nvSpPr>
        <p:spPr bwMode="auto">
          <a:xfrm>
            <a:off x="1611313" y="4132874"/>
            <a:ext cx="2248103" cy="2587094"/>
          </a:xfrm>
          <a:prstGeom prst="roundRect">
            <a:avLst>
              <a:gd name="adj" fmla="val 7407"/>
            </a:avLst>
          </a:prstGeom>
          <a:gradFill rotWithShape="1">
            <a:gsLst>
              <a:gs pos="0">
                <a:srgbClr val="CC99FF"/>
              </a:gs>
              <a:gs pos="100000">
                <a:srgbClr val="FFFFFF"/>
              </a:gs>
            </a:gsLst>
            <a:lin ang="5400000" scaled="1"/>
          </a:gradFill>
          <a:ln w="9525">
            <a:solidFill>
              <a:srgbClr val="B563CF"/>
            </a:solidFill>
            <a:round/>
            <a:headEnd/>
            <a:tailEnd/>
          </a:ln>
          <a:effectLst>
            <a:outerShdw dist="107763" dir="8100000" algn="ctr" rotWithShape="0">
              <a:schemeClr val="bg2">
                <a:alpha val="50000"/>
              </a:schemeClr>
            </a:outerShdw>
          </a:effectLst>
        </p:spPr>
        <p:txBody>
          <a:bodyPr wrap="none" anchor="ctr">
            <a:spAutoFit/>
          </a:bodyPr>
          <a:lstStyle/>
          <a:p>
            <a:pPr>
              <a:lnSpc>
                <a:spcPts val="2400"/>
              </a:lnSpc>
              <a:spcBef>
                <a:spcPct val="20000"/>
              </a:spcBef>
              <a:buClr>
                <a:schemeClr val="tx2"/>
              </a:buClr>
              <a:buSzPct val="80000"/>
              <a:buFont typeface="Wingdings" panose="05000000000000000000" pitchFamily="2" charset="2"/>
              <a:buNone/>
            </a:pPr>
            <a:r>
              <a:rPr lang="zh-CN" altLang="en-US" b="1" dirty="0">
                <a:solidFill>
                  <a:srgbClr val="00417C"/>
                </a:solidFill>
              </a:rPr>
              <a:t> </a:t>
            </a:r>
            <a:r>
              <a:rPr lang="zh-CN" altLang="en-US" b="1" dirty="0">
                <a:solidFill>
                  <a:srgbClr val="00417C"/>
                </a:solidFill>
                <a:latin typeface="微软雅黑" panose="020B0503020204020204" pitchFamily="34" charset="-122"/>
                <a:ea typeface="微软雅黑" panose="020B0503020204020204" pitchFamily="34" charset="-122"/>
              </a:rPr>
              <a:t>狗类共有的</a:t>
            </a:r>
            <a:r>
              <a:rPr lang="zh-CN" altLang="en-US" b="1" dirty="0">
                <a:solidFill>
                  <a:srgbClr val="FF0000"/>
                </a:solidFill>
                <a:latin typeface="微软雅黑" panose="020B0503020204020204" pitchFamily="34" charset="-122"/>
                <a:ea typeface="微软雅黑" panose="020B0503020204020204" pitchFamily="34" charset="-122"/>
              </a:rPr>
              <a:t>特征</a:t>
            </a:r>
            <a:r>
              <a:rPr lang="zh-CN" altLang="en-US" b="1" dirty="0">
                <a:solidFill>
                  <a:srgbClr val="00417C"/>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p>
          <a:p>
            <a:pPr>
              <a:lnSpc>
                <a:spcPts val="2400"/>
              </a:lnSpc>
              <a:spcBef>
                <a:spcPct val="20000"/>
              </a:spcBef>
              <a:buClr>
                <a:schemeClr val="tx2"/>
              </a:buClr>
              <a:buSzPct val="80000"/>
              <a:buFont typeface="Wingdings" panose="05000000000000000000" pitchFamily="2" charset="2"/>
              <a:buNone/>
            </a:pPr>
            <a:r>
              <a:rPr lang="en-US" altLang="zh-CN"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品种</a:t>
            </a:r>
          </a:p>
          <a:p>
            <a:pPr>
              <a:lnSpc>
                <a:spcPts val="2400"/>
              </a:lnSpc>
              <a:spcBef>
                <a:spcPct val="20000"/>
              </a:spcBef>
              <a:buClr>
                <a:schemeClr val="tx2"/>
              </a:buClr>
              <a:buSzPct val="80000"/>
              <a:buFont typeface="Wingdings" panose="05000000000000000000" pitchFamily="2" charset="2"/>
              <a:buNone/>
            </a:pPr>
            <a:r>
              <a:rPr lang="en-US" altLang="zh-CN"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年龄</a:t>
            </a:r>
          </a:p>
          <a:p>
            <a:pPr>
              <a:lnSpc>
                <a:spcPts val="2400"/>
              </a:lnSpc>
              <a:spcBef>
                <a:spcPct val="20000"/>
              </a:spcBef>
              <a:buClr>
                <a:schemeClr val="tx2"/>
              </a:buClr>
              <a:buSzPct val="80000"/>
              <a:buFont typeface="Wingdings" panose="05000000000000000000" pitchFamily="2" charset="2"/>
              <a:buNone/>
            </a:pPr>
            <a:r>
              <a:rPr lang="en-US" altLang="zh-CN" sz="1600" b="1" dirty="0">
                <a:latin typeface="微软雅黑" panose="020B0503020204020204" pitchFamily="34" charset="-122"/>
                <a:ea typeface="微软雅黑" panose="020B0503020204020204" pitchFamily="34" charset="-122"/>
              </a:rPr>
              <a:t>3. </a:t>
            </a:r>
            <a:r>
              <a:rPr lang="zh-CN" altLang="en-US" sz="1600" b="1" dirty="0">
                <a:latin typeface="微软雅黑" panose="020B0503020204020204" pitchFamily="34" charset="-122"/>
                <a:ea typeface="微软雅黑" panose="020B0503020204020204" pitchFamily="34" charset="-122"/>
              </a:rPr>
              <a:t>昵称</a:t>
            </a:r>
            <a:endParaRPr lang="en-US" altLang="zh-CN" sz="1600" b="1" dirty="0">
              <a:latin typeface="微软雅黑" panose="020B0503020204020204" pitchFamily="34" charset="-122"/>
              <a:ea typeface="微软雅黑" panose="020B0503020204020204" pitchFamily="34" charset="-122"/>
            </a:endParaRPr>
          </a:p>
          <a:p>
            <a:pPr>
              <a:lnSpc>
                <a:spcPts val="2400"/>
              </a:lnSpc>
              <a:spcBef>
                <a:spcPct val="20000"/>
              </a:spcBef>
              <a:buClr>
                <a:schemeClr val="tx2"/>
              </a:buClr>
              <a:buSzPct val="80000"/>
              <a:buFont typeface="Wingdings" panose="05000000000000000000" pitchFamily="2" charset="2"/>
              <a:buNone/>
            </a:pPr>
            <a:r>
              <a:rPr lang="en-US" altLang="zh-CN"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健康情况</a:t>
            </a:r>
            <a:endParaRPr lang="en-US" altLang="zh-CN" sz="1600" b="1" dirty="0">
              <a:latin typeface="微软雅黑" panose="020B0503020204020204" pitchFamily="34" charset="-122"/>
              <a:ea typeface="微软雅黑" panose="020B0503020204020204" pitchFamily="34" charset="-122"/>
            </a:endParaRPr>
          </a:p>
          <a:p>
            <a:pPr>
              <a:lnSpc>
                <a:spcPts val="2400"/>
              </a:lnSpc>
              <a:spcBef>
                <a:spcPct val="20000"/>
              </a:spcBef>
              <a:buClr>
                <a:schemeClr val="tx2"/>
              </a:buClr>
              <a:buSzPct val="80000"/>
              <a:buFont typeface="Wingdings" panose="05000000000000000000" pitchFamily="2" charset="2"/>
              <a:buNone/>
            </a:pPr>
            <a:r>
              <a:rPr lang="en-US" altLang="zh-CN" sz="1600" b="1" dirty="0">
                <a:latin typeface="微软雅黑" panose="020B0503020204020204" pitchFamily="34" charset="-122"/>
                <a:ea typeface="微软雅黑" panose="020B0503020204020204" pitchFamily="34" charset="-122"/>
              </a:rPr>
              <a:t>5. </a:t>
            </a:r>
            <a:r>
              <a:rPr lang="zh-CN" altLang="en-US" sz="1600" b="1" dirty="0">
                <a:latin typeface="微软雅黑" panose="020B0503020204020204" pitchFamily="34" charset="-122"/>
                <a:ea typeface="微软雅黑" panose="020B0503020204020204" pitchFamily="34" charset="-122"/>
              </a:rPr>
              <a:t>跟主人的亲密度</a:t>
            </a:r>
          </a:p>
          <a:p>
            <a:pPr>
              <a:lnSpc>
                <a:spcPts val="2400"/>
              </a:lnSpc>
              <a:spcBef>
                <a:spcPct val="20000"/>
              </a:spcBef>
              <a:buClr>
                <a:schemeClr val="tx2"/>
              </a:buClr>
              <a:buSzPct val="80000"/>
              <a:buFont typeface="Wingdings" panose="05000000000000000000" pitchFamily="2" charset="2"/>
              <a:buNone/>
            </a:pPr>
            <a:r>
              <a:rPr lang="en-US" altLang="zh-CN" sz="1600" b="1" dirty="0">
                <a:latin typeface="微软雅黑" panose="020B0503020204020204" pitchFamily="34" charset="-122"/>
                <a:ea typeface="微软雅黑" panose="020B0503020204020204" pitchFamily="34" charset="-122"/>
              </a:rPr>
              <a:t>… …</a:t>
            </a:r>
          </a:p>
        </p:txBody>
      </p:sp>
      <p:sp>
        <p:nvSpPr>
          <p:cNvPr id="26" name="AutoShape 10">
            <a:extLst>
              <a:ext uri="{FF2B5EF4-FFF2-40B4-BE49-F238E27FC236}">
                <a16:creationId xmlns:a16="http://schemas.microsoft.com/office/drawing/2014/main" id="{DF0341B1-70B3-4D32-9C64-53AB118CE3BF}"/>
              </a:ext>
            </a:extLst>
          </p:cNvPr>
          <p:cNvSpPr>
            <a:spLocks noChangeArrowheads="1"/>
          </p:cNvSpPr>
          <p:nvPr/>
        </p:nvSpPr>
        <p:spPr bwMode="auto">
          <a:xfrm>
            <a:off x="4359853" y="5229200"/>
            <a:ext cx="4388611" cy="1438573"/>
          </a:xfrm>
          <a:prstGeom prst="roundRect">
            <a:avLst>
              <a:gd name="adj" fmla="val 6667"/>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r>
              <a:rPr lang="en-US" altLang="zh-CN" sz="1400" dirty="0">
                <a:solidFill>
                  <a:srgbClr val="080577"/>
                </a:solidFill>
                <a:latin typeface="Source Code Pro"/>
              </a:rPr>
              <a:t>class Dog { </a:t>
            </a:r>
          </a:p>
          <a:p>
            <a:r>
              <a:rPr lang="en-US" altLang="zh-CN" sz="1400" dirty="0">
                <a:solidFill>
                  <a:srgbClr val="080577"/>
                </a:solidFill>
                <a:latin typeface="Source Code Pro"/>
              </a:rPr>
              <a:t>    </a:t>
            </a:r>
            <a:r>
              <a:rPr lang="en-US" altLang="zh-CN" sz="1400" b="1" dirty="0">
                <a:solidFill>
                  <a:srgbClr val="FF0000"/>
                </a:solidFill>
                <a:latin typeface="Source Code Pro"/>
              </a:rPr>
              <a:t>String name = "</a:t>
            </a:r>
            <a:r>
              <a:rPr lang="zh-CN" altLang="en-US" sz="1400" b="1" dirty="0">
                <a:solidFill>
                  <a:srgbClr val="FF0000"/>
                </a:solidFill>
                <a:latin typeface="Source Code Pro"/>
              </a:rPr>
              <a:t>旺财</a:t>
            </a:r>
            <a:r>
              <a:rPr lang="en-US" altLang="zh-CN" sz="1400" b="1" dirty="0">
                <a:solidFill>
                  <a:srgbClr val="FF0000"/>
                </a:solidFill>
                <a:latin typeface="Source Code Pro"/>
              </a:rPr>
              <a:t>"; </a:t>
            </a:r>
            <a:r>
              <a:rPr lang="en-US" altLang="zh-CN" sz="1400" dirty="0">
                <a:solidFill>
                  <a:srgbClr val="00417C"/>
                </a:solidFill>
                <a:latin typeface="Source Code Pro"/>
              </a:rPr>
              <a:t>// </a:t>
            </a:r>
            <a:r>
              <a:rPr lang="zh-CN" altLang="en-US" sz="1400" dirty="0">
                <a:solidFill>
                  <a:srgbClr val="00417C"/>
                </a:solidFill>
                <a:latin typeface="Source Code Pro"/>
              </a:rPr>
              <a:t>昵称</a:t>
            </a:r>
          </a:p>
          <a:p>
            <a:r>
              <a:rPr lang="en-US" altLang="zh-CN" sz="1400" b="1" dirty="0">
                <a:solidFill>
                  <a:srgbClr val="FF0000"/>
                </a:solidFill>
                <a:latin typeface="Source Code Pro"/>
              </a:rPr>
              <a:t>    int health = 100; </a:t>
            </a:r>
            <a:r>
              <a:rPr lang="en-US" altLang="zh-CN" sz="1400" dirty="0">
                <a:solidFill>
                  <a:srgbClr val="00417C"/>
                </a:solidFill>
                <a:latin typeface="Source Code Pro"/>
              </a:rPr>
              <a:t>// </a:t>
            </a:r>
            <a:r>
              <a:rPr lang="zh-CN" altLang="en-US" sz="1400" dirty="0">
                <a:solidFill>
                  <a:srgbClr val="00417C"/>
                </a:solidFill>
                <a:latin typeface="Source Code Pro"/>
              </a:rPr>
              <a:t>健康值    </a:t>
            </a:r>
          </a:p>
          <a:p>
            <a:r>
              <a:rPr lang="en-US" altLang="zh-CN" sz="1400" b="1" dirty="0">
                <a:solidFill>
                  <a:srgbClr val="FF0000"/>
                </a:solidFill>
                <a:latin typeface="Source Code Pro"/>
              </a:rPr>
              <a:t>    int love = 0;   </a:t>
            </a:r>
            <a:r>
              <a:rPr lang="en-US" altLang="zh-CN" sz="1400" dirty="0">
                <a:solidFill>
                  <a:srgbClr val="00417C"/>
                </a:solidFill>
                <a:latin typeface="Source Code Pro"/>
              </a:rPr>
              <a:t>// </a:t>
            </a:r>
            <a:r>
              <a:rPr lang="zh-CN" altLang="en-US" sz="1400" dirty="0">
                <a:solidFill>
                  <a:srgbClr val="00417C"/>
                </a:solidFill>
                <a:latin typeface="Source Code Pro"/>
              </a:rPr>
              <a:t>亲密度</a:t>
            </a:r>
          </a:p>
          <a:p>
            <a:r>
              <a:rPr lang="en-US" altLang="zh-CN" sz="1400" b="1" dirty="0">
                <a:solidFill>
                  <a:srgbClr val="FF0000"/>
                </a:solidFill>
                <a:latin typeface="Source Code Pro"/>
              </a:rPr>
              <a:t>    String strain = "</a:t>
            </a:r>
            <a:r>
              <a:rPr lang="zh-CN" altLang="en-US" sz="1400" b="1" dirty="0">
                <a:solidFill>
                  <a:srgbClr val="FF0000"/>
                </a:solidFill>
                <a:latin typeface="Source Code Pro"/>
              </a:rPr>
              <a:t>拉布拉多犬</a:t>
            </a:r>
            <a:r>
              <a:rPr lang="en-US" altLang="zh-CN" sz="1400" b="1" dirty="0">
                <a:solidFill>
                  <a:srgbClr val="FF0000"/>
                </a:solidFill>
                <a:latin typeface="Source Code Pro"/>
              </a:rPr>
              <a:t>"; </a:t>
            </a:r>
            <a:r>
              <a:rPr lang="en-US" altLang="zh-CN" sz="1400" dirty="0">
                <a:solidFill>
                  <a:srgbClr val="080577"/>
                </a:solidFill>
                <a:latin typeface="Source Code Pro"/>
              </a:rPr>
              <a:t>// </a:t>
            </a:r>
            <a:r>
              <a:rPr lang="zh-CN" altLang="en-US" sz="1400" dirty="0">
                <a:solidFill>
                  <a:srgbClr val="080577"/>
                </a:solidFill>
                <a:latin typeface="Source Code Pro"/>
              </a:rPr>
              <a:t>品种 </a:t>
            </a:r>
            <a:endParaRPr lang="en-US" altLang="zh-CN" sz="1400" dirty="0">
              <a:solidFill>
                <a:srgbClr val="080577"/>
              </a:solidFill>
              <a:latin typeface="Source Code Pro"/>
            </a:endParaRPr>
          </a:p>
          <a:p>
            <a:r>
              <a:rPr lang="en-US" altLang="zh-CN" sz="1400" dirty="0">
                <a:solidFill>
                  <a:srgbClr val="080577"/>
                </a:solidFill>
                <a:latin typeface="Source Code Pro"/>
              </a:rPr>
              <a:t>}</a:t>
            </a:r>
          </a:p>
        </p:txBody>
      </p:sp>
      <p:sp>
        <p:nvSpPr>
          <p:cNvPr id="28" name="Freeform 25">
            <a:extLst>
              <a:ext uri="{FF2B5EF4-FFF2-40B4-BE49-F238E27FC236}">
                <a16:creationId xmlns:a16="http://schemas.microsoft.com/office/drawing/2014/main" id="{239866AB-DB55-4E70-8BA9-2A67FE63BCBE}"/>
              </a:ext>
            </a:extLst>
          </p:cNvPr>
          <p:cNvSpPr>
            <a:spLocks noChangeArrowheads="1"/>
          </p:cNvSpPr>
          <p:nvPr/>
        </p:nvSpPr>
        <p:spPr bwMode="auto">
          <a:xfrm rot="14263821" flipH="1">
            <a:off x="3781461" y="4098985"/>
            <a:ext cx="1217955" cy="1081087"/>
          </a:xfrm>
          <a:custGeom>
            <a:avLst/>
            <a:gdLst>
              <a:gd name="T0" fmla="*/ 729 w 730"/>
              <a:gd name="T1" fmla="*/ 277 h 457"/>
              <a:gd name="T2" fmla="*/ 453 w 730"/>
              <a:gd name="T3" fmla="*/ 456 h 457"/>
              <a:gd name="T4" fmla="*/ 454 w 730"/>
              <a:gd name="T5" fmla="*/ 370 h 457"/>
              <a:gd name="T6" fmla="*/ 443 w 730"/>
              <a:gd name="T7" fmla="*/ 370 h 457"/>
              <a:gd name="T8" fmla="*/ 431 w 730"/>
              <a:gd name="T9" fmla="*/ 370 h 457"/>
              <a:gd name="T10" fmla="*/ 420 w 730"/>
              <a:gd name="T11" fmla="*/ 370 h 457"/>
              <a:gd name="T12" fmla="*/ 408 w 730"/>
              <a:gd name="T13" fmla="*/ 370 h 457"/>
              <a:gd name="T14" fmla="*/ 395 w 730"/>
              <a:gd name="T15" fmla="*/ 370 h 457"/>
              <a:gd name="T16" fmla="*/ 384 w 730"/>
              <a:gd name="T17" fmla="*/ 370 h 457"/>
              <a:gd name="T18" fmla="*/ 370 w 730"/>
              <a:gd name="T19" fmla="*/ 370 h 457"/>
              <a:gd name="T20" fmla="*/ 358 w 730"/>
              <a:gd name="T21" fmla="*/ 370 h 457"/>
              <a:gd name="T22" fmla="*/ 345 w 730"/>
              <a:gd name="T23" fmla="*/ 370 h 457"/>
              <a:gd name="T24" fmla="*/ 333 w 730"/>
              <a:gd name="T25" fmla="*/ 370 h 457"/>
              <a:gd name="T26" fmla="*/ 320 w 730"/>
              <a:gd name="T27" fmla="*/ 370 h 457"/>
              <a:gd name="T28" fmla="*/ 308 w 730"/>
              <a:gd name="T29" fmla="*/ 370 h 457"/>
              <a:gd name="T30" fmla="*/ 295 w 730"/>
              <a:gd name="T31" fmla="*/ 369 h 457"/>
              <a:gd name="T32" fmla="*/ 283 w 730"/>
              <a:gd name="T33" fmla="*/ 369 h 457"/>
              <a:gd name="T34" fmla="*/ 259 w 730"/>
              <a:gd name="T35" fmla="*/ 366 h 457"/>
              <a:gd name="T36" fmla="*/ 218 w 730"/>
              <a:gd name="T37" fmla="*/ 360 h 457"/>
              <a:gd name="T38" fmla="*/ 180 w 730"/>
              <a:gd name="T39" fmla="*/ 350 h 457"/>
              <a:gd name="T40" fmla="*/ 145 w 730"/>
              <a:gd name="T41" fmla="*/ 336 h 457"/>
              <a:gd name="T42" fmla="*/ 114 w 730"/>
              <a:gd name="T43" fmla="*/ 319 h 457"/>
              <a:gd name="T44" fmla="*/ 86 w 730"/>
              <a:gd name="T45" fmla="*/ 299 h 457"/>
              <a:gd name="T46" fmla="*/ 61 w 730"/>
              <a:gd name="T47" fmla="*/ 277 h 457"/>
              <a:gd name="T48" fmla="*/ 41 w 730"/>
              <a:gd name="T49" fmla="*/ 252 h 457"/>
              <a:gd name="T50" fmla="*/ 24 w 730"/>
              <a:gd name="T51" fmla="*/ 227 h 457"/>
              <a:gd name="T52" fmla="*/ 11 w 730"/>
              <a:gd name="T53" fmla="*/ 200 h 457"/>
              <a:gd name="T54" fmla="*/ 4 w 730"/>
              <a:gd name="T55" fmla="*/ 171 h 457"/>
              <a:gd name="T56" fmla="*/ 0 w 730"/>
              <a:gd name="T57" fmla="*/ 142 h 457"/>
              <a:gd name="T58" fmla="*/ 1 w 730"/>
              <a:gd name="T59" fmla="*/ 114 h 457"/>
              <a:gd name="T60" fmla="*/ 8 w 730"/>
              <a:gd name="T61" fmla="*/ 84 h 457"/>
              <a:gd name="T62" fmla="*/ 19 w 730"/>
              <a:gd name="T63" fmla="*/ 55 h 457"/>
              <a:gd name="T64" fmla="*/ 56 w 730"/>
              <a:gd name="T65" fmla="*/ 0 h 457"/>
              <a:gd name="T66" fmla="*/ 45 w 730"/>
              <a:gd name="T67" fmla="*/ 12 h 457"/>
              <a:gd name="T68" fmla="*/ 30 w 730"/>
              <a:gd name="T69" fmla="*/ 36 h 457"/>
              <a:gd name="T70" fmla="*/ 23 w 730"/>
              <a:gd name="T71" fmla="*/ 60 h 457"/>
              <a:gd name="T72" fmla="*/ 25 w 730"/>
              <a:gd name="T73" fmla="*/ 81 h 457"/>
              <a:gd name="T74" fmla="*/ 30 w 730"/>
              <a:gd name="T75" fmla="*/ 91 h 457"/>
              <a:gd name="T76" fmla="*/ 43 w 730"/>
              <a:gd name="T77" fmla="*/ 110 h 457"/>
              <a:gd name="T78" fmla="*/ 63 w 730"/>
              <a:gd name="T79" fmla="*/ 127 h 457"/>
              <a:gd name="T80" fmla="*/ 88 w 730"/>
              <a:gd name="T81" fmla="*/ 144 h 457"/>
              <a:gd name="T82" fmla="*/ 119 w 730"/>
              <a:gd name="T83" fmla="*/ 156 h 457"/>
              <a:gd name="T84" fmla="*/ 136 w 730"/>
              <a:gd name="T85" fmla="*/ 162 h 457"/>
              <a:gd name="T86" fmla="*/ 174 w 730"/>
              <a:gd name="T87" fmla="*/ 174 h 457"/>
              <a:gd name="T88" fmla="*/ 213 w 730"/>
              <a:gd name="T89" fmla="*/ 181 h 457"/>
              <a:gd name="T90" fmla="*/ 255 w 730"/>
              <a:gd name="T91" fmla="*/ 187 h 457"/>
              <a:gd name="T92" fmla="*/ 278 w 730"/>
              <a:gd name="T93" fmla="*/ 190 h 457"/>
              <a:gd name="T94" fmla="*/ 323 w 730"/>
              <a:gd name="T95" fmla="*/ 192 h 457"/>
              <a:gd name="T96" fmla="*/ 366 w 730"/>
              <a:gd name="T97" fmla="*/ 192 h 457"/>
              <a:gd name="T98" fmla="*/ 410 w 730"/>
              <a:gd name="T99" fmla="*/ 190 h 457"/>
              <a:gd name="T100" fmla="*/ 454 w 730"/>
              <a:gd name="T101" fmla="*/ 184 h 457"/>
              <a:gd name="T102" fmla="*/ 453 w 730"/>
              <a:gd name="T103" fmla="*/ 95 h 457"/>
              <a:gd name="T104" fmla="*/ 729 w 730"/>
              <a:gd name="T105" fmla="*/ 277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gradFill>
          <a:ln w="12700" cap="rnd">
            <a:solidFill>
              <a:srgbClr val="800080"/>
            </a:solidFill>
            <a:round/>
            <a:headEnd/>
            <a:tailEnd/>
          </a:ln>
          <a:effectLst>
            <a:outerShdw dist="71842" dir="2700000" algn="ctr" rotWithShape="0">
              <a:srgbClr val="808080">
                <a:alpha val="50000"/>
              </a:srgbClr>
            </a:outerShdw>
          </a:effectLst>
        </p:spPr>
        <p:txBody>
          <a:bodyPr/>
          <a:lstStyle/>
          <a:p>
            <a:endParaRPr lang="zh-CN" altLang="en-US"/>
          </a:p>
        </p:txBody>
      </p:sp>
      <p:sp>
        <p:nvSpPr>
          <p:cNvPr id="30" name="AutoShape 47">
            <a:extLst>
              <a:ext uri="{FF2B5EF4-FFF2-40B4-BE49-F238E27FC236}">
                <a16:creationId xmlns:a16="http://schemas.microsoft.com/office/drawing/2014/main" id="{013EE535-075F-43F9-8376-D6B8BE63DE2B}"/>
              </a:ext>
            </a:extLst>
          </p:cNvPr>
          <p:cNvSpPr>
            <a:spLocks noChangeArrowheads="1"/>
          </p:cNvSpPr>
          <p:nvPr/>
        </p:nvSpPr>
        <p:spPr bwMode="auto">
          <a:xfrm>
            <a:off x="539750" y="4723953"/>
            <a:ext cx="1008063" cy="408623"/>
          </a:xfrm>
          <a:prstGeom prst="wedgeRoundRectCallout">
            <a:avLst>
              <a:gd name="adj1" fmla="val 75199"/>
              <a:gd name="adj2" fmla="val 74301"/>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lgn="ctr"/>
            <a:r>
              <a:rPr lang="zh-CN" altLang="en-US" b="1" dirty="0"/>
              <a:t>属性</a:t>
            </a:r>
          </a:p>
        </p:txBody>
      </p:sp>
    </p:spTree>
    <p:extLst>
      <p:ext uri="{BB962C8B-B14F-4D97-AF65-F5344CB8AC3E}">
        <p14:creationId xmlns:p14="http://schemas.microsoft.com/office/powerpoint/2010/main" val="202281289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6.1</a:t>
            </a:r>
            <a:r>
              <a:rPr lang="zh-CN" altLang="en-US" sz="3600" b="1" dirty="0">
                <a:solidFill>
                  <a:srgbClr val="00417C"/>
                </a:solidFill>
                <a:latin typeface="微软雅黑" pitchFamily="34" charset="-122"/>
                <a:ea typeface="微软雅黑" pitchFamily="34" charset="-122"/>
              </a:rPr>
              <a:t> 认识封装</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二、什么是封装</a:t>
            </a:r>
          </a:p>
        </p:txBody>
      </p:sp>
      <p:sp>
        <p:nvSpPr>
          <p:cNvPr id="3" name="矩形 2">
            <a:extLst>
              <a:ext uri="{FF2B5EF4-FFF2-40B4-BE49-F238E27FC236}">
                <a16:creationId xmlns:a16="http://schemas.microsoft.com/office/drawing/2014/main" id="{FDA980F6-CE2B-460E-A12B-5C1DE6761B38}"/>
              </a:ext>
            </a:extLst>
          </p:cNvPr>
          <p:cNvSpPr/>
          <p:nvPr/>
        </p:nvSpPr>
        <p:spPr>
          <a:xfrm>
            <a:off x="899592" y="2048234"/>
            <a:ext cx="7848872" cy="1669175"/>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定义：</a:t>
            </a:r>
            <a:endParaRPr lang="en-US" altLang="zh-CN" sz="24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在面向对象中封装是指隐藏对象的属性和实现的细节，仅对外提供公共访问方式。</a:t>
            </a:r>
          </a:p>
        </p:txBody>
      </p:sp>
      <p:sp>
        <p:nvSpPr>
          <p:cNvPr id="15" name="AutoShape 21">
            <a:extLst>
              <a:ext uri="{FF2B5EF4-FFF2-40B4-BE49-F238E27FC236}">
                <a16:creationId xmlns:a16="http://schemas.microsoft.com/office/drawing/2014/main" id="{E4A117BF-88D2-4FD0-85F5-021E78B074A2}"/>
              </a:ext>
            </a:extLst>
          </p:cNvPr>
          <p:cNvSpPr>
            <a:spLocks noChangeArrowheads="1"/>
          </p:cNvSpPr>
          <p:nvPr/>
        </p:nvSpPr>
        <p:spPr bwMode="auto">
          <a:xfrm>
            <a:off x="1017588" y="4060334"/>
            <a:ext cx="2227171" cy="1611201"/>
          </a:xfrm>
          <a:prstGeom prst="roundRect">
            <a:avLst>
              <a:gd name="adj" fmla="val 7407"/>
            </a:avLst>
          </a:prstGeom>
          <a:gradFill rotWithShape="1">
            <a:gsLst>
              <a:gs pos="0">
                <a:srgbClr val="CC99FF"/>
              </a:gs>
              <a:gs pos="100000">
                <a:srgbClr val="FFFFFF"/>
              </a:gs>
            </a:gsLst>
            <a:lin ang="5400000" scaled="1"/>
          </a:gradFill>
          <a:ln w="9525">
            <a:solidFill>
              <a:srgbClr val="B563CF"/>
            </a:solidFill>
            <a:round/>
            <a:headEnd/>
            <a:tailEnd/>
          </a:ln>
          <a:effectLst>
            <a:outerShdw dist="107763" dir="8100000" algn="ctr" rotWithShape="0">
              <a:schemeClr val="bg2">
                <a:alpha val="50000"/>
              </a:schemeClr>
            </a:outerShdw>
          </a:effectLst>
        </p:spPr>
        <p:txBody>
          <a:bodyPr wrap="none" anchor="ctr">
            <a:spAutoFit/>
          </a:bodyPr>
          <a:lstStyle/>
          <a:p>
            <a:pPr>
              <a:spcBef>
                <a:spcPct val="20000"/>
              </a:spcBef>
              <a:buClr>
                <a:schemeClr val="tx2"/>
              </a:buClr>
              <a:buSzPct val="80000"/>
              <a:buFont typeface="Wingdings" panose="05000000000000000000" pitchFamily="2" charset="2"/>
              <a:buNone/>
            </a:pPr>
            <a:r>
              <a:rPr lang="zh-CN" altLang="en-US" b="1" dirty="0"/>
              <a:t> </a:t>
            </a:r>
            <a:r>
              <a:rPr lang="zh-CN" altLang="en-US" b="1" dirty="0">
                <a:solidFill>
                  <a:srgbClr val="00417C"/>
                </a:solidFill>
                <a:latin typeface="微软雅黑" panose="020B0503020204020204" pitchFamily="34" charset="-122"/>
                <a:ea typeface="微软雅黑" panose="020B0503020204020204" pitchFamily="34" charset="-122"/>
              </a:rPr>
              <a:t>狗类共有的</a:t>
            </a:r>
            <a:r>
              <a:rPr lang="zh-CN" altLang="en-US" b="1" dirty="0">
                <a:solidFill>
                  <a:srgbClr val="FF0000"/>
                </a:solidFill>
                <a:latin typeface="微软雅黑" panose="020B0503020204020204" pitchFamily="34" charset="-122"/>
                <a:ea typeface="微软雅黑" panose="020B0503020204020204" pitchFamily="34" charset="-122"/>
              </a:rPr>
              <a:t>行为</a:t>
            </a:r>
            <a:r>
              <a:rPr lang="zh-CN" altLang="en-US" b="1" dirty="0">
                <a:solidFill>
                  <a:srgbClr val="00417C"/>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p>
          <a:p>
            <a:pPr>
              <a:spcBef>
                <a:spcPct val="20000"/>
              </a:spcBef>
              <a:buClr>
                <a:schemeClr val="tx2"/>
              </a:buClr>
              <a:buSzPct val="80000"/>
              <a:buFont typeface="Wingdings" panose="05000000000000000000" pitchFamily="2" charset="2"/>
              <a:buNone/>
            </a:pPr>
            <a:r>
              <a:rPr lang="en-US" altLang="zh-CN"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跑</a:t>
            </a:r>
          </a:p>
          <a:p>
            <a:pPr>
              <a:spcBef>
                <a:spcPct val="20000"/>
              </a:spcBef>
              <a:buClr>
                <a:schemeClr val="tx2"/>
              </a:buClr>
              <a:buSzPct val="80000"/>
              <a:buFont typeface="Wingdings" panose="05000000000000000000" pitchFamily="2" charset="2"/>
              <a:buNone/>
            </a:pPr>
            <a:r>
              <a:rPr lang="en-US" altLang="zh-CN"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吠</a:t>
            </a:r>
          </a:p>
          <a:p>
            <a:pPr>
              <a:spcBef>
                <a:spcPct val="20000"/>
              </a:spcBef>
              <a:buClr>
                <a:schemeClr val="tx2"/>
              </a:buClr>
              <a:buSzPct val="80000"/>
              <a:buFont typeface="Wingdings" panose="05000000000000000000" pitchFamily="2" charset="2"/>
              <a:buNone/>
            </a:pPr>
            <a:r>
              <a:rPr lang="en-US" altLang="zh-CN" sz="1600" b="1" dirty="0">
                <a:latin typeface="微软雅黑" panose="020B0503020204020204" pitchFamily="34" charset="-122"/>
                <a:ea typeface="微软雅黑" panose="020B0503020204020204" pitchFamily="34" charset="-122"/>
              </a:rPr>
              <a:t>3. </a:t>
            </a:r>
            <a:r>
              <a:rPr lang="zh-CN" altLang="en-US" sz="1600" b="1" dirty="0">
                <a:latin typeface="微软雅黑" panose="020B0503020204020204" pitchFamily="34" charset="-122"/>
                <a:ea typeface="微软雅黑" panose="020B0503020204020204" pitchFamily="34" charset="-122"/>
              </a:rPr>
              <a:t>输出狗的信息</a:t>
            </a:r>
          </a:p>
          <a:p>
            <a:pPr>
              <a:spcBef>
                <a:spcPct val="20000"/>
              </a:spcBef>
              <a:buClr>
                <a:schemeClr val="tx2"/>
              </a:buClr>
              <a:buSzPct val="80000"/>
              <a:buFont typeface="Wingdings" panose="05000000000000000000" pitchFamily="2" charset="2"/>
              <a:buNone/>
            </a:pPr>
            <a:r>
              <a:rPr lang="en-US" altLang="zh-CN" sz="1600" b="1" dirty="0">
                <a:latin typeface="微软雅黑" panose="020B0503020204020204" pitchFamily="34" charset="-122"/>
                <a:ea typeface="微软雅黑" panose="020B0503020204020204" pitchFamily="34" charset="-122"/>
              </a:rPr>
              <a:t>… …</a:t>
            </a:r>
          </a:p>
        </p:txBody>
      </p:sp>
      <p:sp>
        <p:nvSpPr>
          <p:cNvPr id="17" name="AutoShape 10">
            <a:extLst>
              <a:ext uri="{FF2B5EF4-FFF2-40B4-BE49-F238E27FC236}">
                <a16:creationId xmlns:a16="http://schemas.microsoft.com/office/drawing/2014/main" id="{6714C680-252F-4721-8C02-F9B3CED095DF}"/>
              </a:ext>
            </a:extLst>
          </p:cNvPr>
          <p:cNvSpPr>
            <a:spLocks noChangeArrowheads="1"/>
          </p:cNvSpPr>
          <p:nvPr/>
        </p:nvSpPr>
        <p:spPr bwMode="auto">
          <a:xfrm>
            <a:off x="4518721" y="4383014"/>
            <a:ext cx="4373759" cy="2290227"/>
          </a:xfrm>
          <a:prstGeom prst="roundRect">
            <a:avLst>
              <a:gd name="adj" fmla="val 3417"/>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r>
              <a:rPr lang="en-US" altLang="zh-CN" sz="1400" dirty="0">
                <a:solidFill>
                  <a:srgbClr val="080577"/>
                </a:solidFill>
                <a:latin typeface="Source Code Pro"/>
              </a:rPr>
              <a:t>class Dog { </a:t>
            </a:r>
          </a:p>
          <a:p>
            <a:r>
              <a:rPr lang="en-US" altLang="zh-CN" sz="1400" dirty="0">
                <a:solidFill>
                  <a:srgbClr val="080577"/>
                </a:solidFill>
                <a:latin typeface="Source Code Pro"/>
              </a:rPr>
              <a:t>    String name = "</a:t>
            </a:r>
            <a:r>
              <a:rPr lang="zh-CN" altLang="en-US" sz="1400" dirty="0">
                <a:solidFill>
                  <a:srgbClr val="080577"/>
                </a:solidFill>
                <a:latin typeface="Source Code Pro"/>
              </a:rPr>
              <a:t>旺财</a:t>
            </a:r>
            <a:r>
              <a:rPr lang="en-US" altLang="zh-CN" sz="1400" dirty="0">
                <a:solidFill>
                  <a:srgbClr val="080577"/>
                </a:solidFill>
                <a:latin typeface="Source Code Pro"/>
              </a:rPr>
              <a:t>";   // </a:t>
            </a:r>
            <a:r>
              <a:rPr lang="zh-CN" altLang="en-US" sz="1400" dirty="0">
                <a:solidFill>
                  <a:srgbClr val="080577"/>
                </a:solidFill>
                <a:latin typeface="Source Code Pro"/>
              </a:rPr>
              <a:t>昵称</a:t>
            </a:r>
          </a:p>
          <a:p>
            <a:r>
              <a:rPr lang="en-US" altLang="zh-CN" sz="1400" dirty="0">
                <a:solidFill>
                  <a:srgbClr val="080577"/>
                </a:solidFill>
                <a:latin typeface="Source Code Pro"/>
              </a:rPr>
              <a:t>    int health = 100; // </a:t>
            </a:r>
            <a:r>
              <a:rPr lang="zh-CN" altLang="en-US" sz="1400" dirty="0">
                <a:solidFill>
                  <a:srgbClr val="080577"/>
                </a:solidFill>
                <a:latin typeface="Source Code Pro"/>
              </a:rPr>
              <a:t>健康值    </a:t>
            </a:r>
          </a:p>
          <a:p>
            <a:r>
              <a:rPr lang="en-US" altLang="zh-CN" sz="1400" dirty="0">
                <a:solidFill>
                  <a:srgbClr val="080577"/>
                </a:solidFill>
                <a:latin typeface="Source Code Pro"/>
              </a:rPr>
              <a:t>    int love = 0;     // </a:t>
            </a:r>
            <a:r>
              <a:rPr lang="zh-CN" altLang="en-US" sz="1400" dirty="0">
                <a:solidFill>
                  <a:srgbClr val="080577"/>
                </a:solidFill>
                <a:latin typeface="Source Code Pro"/>
              </a:rPr>
              <a:t>亲密度</a:t>
            </a:r>
          </a:p>
          <a:p>
            <a:r>
              <a:rPr lang="en-US" altLang="zh-CN" sz="1400" dirty="0">
                <a:solidFill>
                  <a:srgbClr val="080577"/>
                </a:solidFill>
                <a:latin typeface="Source Code Pro"/>
              </a:rPr>
              <a:t>    String strain = "</a:t>
            </a:r>
            <a:r>
              <a:rPr lang="zh-CN" altLang="en-US" sz="1400" dirty="0">
                <a:solidFill>
                  <a:srgbClr val="080577"/>
                </a:solidFill>
                <a:latin typeface="Source Code Pro"/>
              </a:rPr>
              <a:t>拉布拉多犬</a:t>
            </a:r>
            <a:r>
              <a:rPr lang="en-US" altLang="zh-CN" sz="1400" dirty="0">
                <a:solidFill>
                  <a:srgbClr val="080577"/>
                </a:solidFill>
                <a:latin typeface="Source Code Pro"/>
              </a:rPr>
              <a:t>"; // </a:t>
            </a:r>
            <a:r>
              <a:rPr lang="zh-CN" altLang="en-US" sz="1400" dirty="0">
                <a:solidFill>
                  <a:srgbClr val="080577"/>
                </a:solidFill>
                <a:latin typeface="Source Code Pro"/>
              </a:rPr>
              <a:t>品种 </a:t>
            </a:r>
          </a:p>
          <a:p>
            <a:r>
              <a:rPr lang="en-US" altLang="zh-CN" sz="1400" dirty="0">
                <a:solidFill>
                  <a:srgbClr val="080577"/>
                </a:solidFill>
                <a:latin typeface="Source Code Pro"/>
              </a:rPr>
              <a:t>    /* </a:t>
            </a:r>
            <a:r>
              <a:rPr lang="zh-CN" altLang="en-US" sz="1400" dirty="0">
                <a:solidFill>
                  <a:srgbClr val="080577"/>
                </a:solidFill>
                <a:latin typeface="Source Code Pro"/>
              </a:rPr>
              <a:t>输出狗的信息 *</a:t>
            </a:r>
            <a:r>
              <a:rPr lang="en-US" altLang="zh-CN" sz="1400" dirty="0">
                <a:solidFill>
                  <a:srgbClr val="080577"/>
                </a:solidFill>
                <a:latin typeface="Source Code Pro"/>
              </a:rPr>
              <a:t>/</a:t>
            </a:r>
          </a:p>
          <a:p>
            <a:r>
              <a:rPr lang="en-US" altLang="zh-CN" sz="1400" dirty="0">
                <a:solidFill>
                  <a:srgbClr val="080577"/>
                </a:solidFill>
                <a:latin typeface="Source Code Pro"/>
              </a:rPr>
              <a:t>    </a:t>
            </a:r>
            <a:r>
              <a:rPr lang="en-US" altLang="zh-CN" sz="1400" b="1" dirty="0">
                <a:solidFill>
                  <a:srgbClr val="FF0000"/>
                </a:solidFill>
                <a:latin typeface="Source Code Pro"/>
              </a:rPr>
              <a:t>public void print() {</a:t>
            </a:r>
          </a:p>
          <a:p>
            <a:r>
              <a:rPr lang="en-US" altLang="zh-CN" sz="1400" b="1" dirty="0">
                <a:solidFill>
                  <a:srgbClr val="FF0000"/>
                </a:solidFill>
                <a:latin typeface="Source Code Pro"/>
              </a:rPr>
              <a:t>        // </a:t>
            </a:r>
            <a:r>
              <a:rPr lang="zh-CN" altLang="en-US" sz="1400" b="1" dirty="0">
                <a:solidFill>
                  <a:srgbClr val="FF0000"/>
                </a:solidFill>
                <a:latin typeface="Source Code Pro"/>
              </a:rPr>
              <a:t>输出狗信息的代码</a:t>
            </a:r>
          </a:p>
          <a:p>
            <a:r>
              <a:rPr lang="en-US" altLang="zh-CN" sz="1400" b="1" dirty="0">
                <a:solidFill>
                  <a:srgbClr val="FF0000"/>
                </a:solidFill>
                <a:latin typeface="Source Code Pro"/>
              </a:rPr>
              <a:t>    } </a:t>
            </a:r>
          </a:p>
          <a:p>
            <a:r>
              <a:rPr lang="en-US" altLang="zh-CN" sz="1400" dirty="0">
                <a:solidFill>
                  <a:srgbClr val="080577"/>
                </a:solidFill>
                <a:latin typeface="Source Code Pro"/>
              </a:rPr>
              <a:t>}</a:t>
            </a:r>
          </a:p>
        </p:txBody>
      </p:sp>
      <p:sp>
        <p:nvSpPr>
          <p:cNvPr id="18" name="Freeform 25">
            <a:extLst>
              <a:ext uri="{FF2B5EF4-FFF2-40B4-BE49-F238E27FC236}">
                <a16:creationId xmlns:a16="http://schemas.microsoft.com/office/drawing/2014/main" id="{06E10F4E-A505-496F-9474-F2CD25450AF9}"/>
              </a:ext>
            </a:extLst>
          </p:cNvPr>
          <p:cNvSpPr>
            <a:spLocks noChangeArrowheads="1"/>
          </p:cNvSpPr>
          <p:nvPr/>
        </p:nvSpPr>
        <p:spPr bwMode="auto">
          <a:xfrm rot="13417274" flipH="1">
            <a:off x="3251182" y="4003411"/>
            <a:ext cx="1261762" cy="1081088"/>
          </a:xfrm>
          <a:custGeom>
            <a:avLst/>
            <a:gdLst>
              <a:gd name="T0" fmla="*/ 729 w 730"/>
              <a:gd name="T1" fmla="*/ 277 h 457"/>
              <a:gd name="T2" fmla="*/ 453 w 730"/>
              <a:gd name="T3" fmla="*/ 456 h 457"/>
              <a:gd name="T4" fmla="*/ 454 w 730"/>
              <a:gd name="T5" fmla="*/ 370 h 457"/>
              <a:gd name="T6" fmla="*/ 443 w 730"/>
              <a:gd name="T7" fmla="*/ 370 h 457"/>
              <a:gd name="T8" fmla="*/ 431 w 730"/>
              <a:gd name="T9" fmla="*/ 370 h 457"/>
              <a:gd name="T10" fmla="*/ 420 w 730"/>
              <a:gd name="T11" fmla="*/ 370 h 457"/>
              <a:gd name="T12" fmla="*/ 408 w 730"/>
              <a:gd name="T13" fmla="*/ 370 h 457"/>
              <a:gd name="T14" fmla="*/ 395 w 730"/>
              <a:gd name="T15" fmla="*/ 370 h 457"/>
              <a:gd name="T16" fmla="*/ 384 w 730"/>
              <a:gd name="T17" fmla="*/ 370 h 457"/>
              <a:gd name="T18" fmla="*/ 370 w 730"/>
              <a:gd name="T19" fmla="*/ 370 h 457"/>
              <a:gd name="T20" fmla="*/ 358 w 730"/>
              <a:gd name="T21" fmla="*/ 370 h 457"/>
              <a:gd name="T22" fmla="*/ 345 w 730"/>
              <a:gd name="T23" fmla="*/ 370 h 457"/>
              <a:gd name="T24" fmla="*/ 333 w 730"/>
              <a:gd name="T25" fmla="*/ 370 h 457"/>
              <a:gd name="T26" fmla="*/ 320 w 730"/>
              <a:gd name="T27" fmla="*/ 370 h 457"/>
              <a:gd name="T28" fmla="*/ 308 w 730"/>
              <a:gd name="T29" fmla="*/ 370 h 457"/>
              <a:gd name="T30" fmla="*/ 295 w 730"/>
              <a:gd name="T31" fmla="*/ 369 h 457"/>
              <a:gd name="T32" fmla="*/ 283 w 730"/>
              <a:gd name="T33" fmla="*/ 369 h 457"/>
              <a:gd name="T34" fmla="*/ 259 w 730"/>
              <a:gd name="T35" fmla="*/ 366 h 457"/>
              <a:gd name="T36" fmla="*/ 218 w 730"/>
              <a:gd name="T37" fmla="*/ 360 h 457"/>
              <a:gd name="T38" fmla="*/ 180 w 730"/>
              <a:gd name="T39" fmla="*/ 350 h 457"/>
              <a:gd name="T40" fmla="*/ 145 w 730"/>
              <a:gd name="T41" fmla="*/ 336 h 457"/>
              <a:gd name="T42" fmla="*/ 114 w 730"/>
              <a:gd name="T43" fmla="*/ 319 h 457"/>
              <a:gd name="T44" fmla="*/ 86 w 730"/>
              <a:gd name="T45" fmla="*/ 299 h 457"/>
              <a:gd name="T46" fmla="*/ 61 w 730"/>
              <a:gd name="T47" fmla="*/ 277 h 457"/>
              <a:gd name="T48" fmla="*/ 41 w 730"/>
              <a:gd name="T49" fmla="*/ 252 h 457"/>
              <a:gd name="T50" fmla="*/ 24 w 730"/>
              <a:gd name="T51" fmla="*/ 227 h 457"/>
              <a:gd name="T52" fmla="*/ 11 w 730"/>
              <a:gd name="T53" fmla="*/ 200 h 457"/>
              <a:gd name="T54" fmla="*/ 4 w 730"/>
              <a:gd name="T55" fmla="*/ 171 h 457"/>
              <a:gd name="T56" fmla="*/ 0 w 730"/>
              <a:gd name="T57" fmla="*/ 142 h 457"/>
              <a:gd name="T58" fmla="*/ 1 w 730"/>
              <a:gd name="T59" fmla="*/ 114 h 457"/>
              <a:gd name="T60" fmla="*/ 8 w 730"/>
              <a:gd name="T61" fmla="*/ 84 h 457"/>
              <a:gd name="T62" fmla="*/ 19 w 730"/>
              <a:gd name="T63" fmla="*/ 55 h 457"/>
              <a:gd name="T64" fmla="*/ 56 w 730"/>
              <a:gd name="T65" fmla="*/ 0 h 457"/>
              <a:gd name="T66" fmla="*/ 45 w 730"/>
              <a:gd name="T67" fmla="*/ 12 h 457"/>
              <a:gd name="T68" fmla="*/ 30 w 730"/>
              <a:gd name="T69" fmla="*/ 36 h 457"/>
              <a:gd name="T70" fmla="*/ 23 w 730"/>
              <a:gd name="T71" fmla="*/ 60 h 457"/>
              <a:gd name="T72" fmla="*/ 25 w 730"/>
              <a:gd name="T73" fmla="*/ 81 h 457"/>
              <a:gd name="T74" fmla="*/ 30 w 730"/>
              <a:gd name="T75" fmla="*/ 91 h 457"/>
              <a:gd name="T76" fmla="*/ 43 w 730"/>
              <a:gd name="T77" fmla="*/ 110 h 457"/>
              <a:gd name="T78" fmla="*/ 63 w 730"/>
              <a:gd name="T79" fmla="*/ 127 h 457"/>
              <a:gd name="T80" fmla="*/ 88 w 730"/>
              <a:gd name="T81" fmla="*/ 144 h 457"/>
              <a:gd name="T82" fmla="*/ 119 w 730"/>
              <a:gd name="T83" fmla="*/ 156 h 457"/>
              <a:gd name="T84" fmla="*/ 136 w 730"/>
              <a:gd name="T85" fmla="*/ 162 h 457"/>
              <a:gd name="T86" fmla="*/ 174 w 730"/>
              <a:gd name="T87" fmla="*/ 174 h 457"/>
              <a:gd name="T88" fmla="*/ 213 w 730"/>
              <a:gd name="T89" fmla="*/ 181 h 457"/>
              <a:gd name="T90" fmla="*/ 255 w 730"/>
              <a:gd name="T91" fmla="*/ 187 h 457"/>
              <a:gd name="T92" fmla="*/ 278 w 730"/>
              <a:gd name="T93" fmla="*/ 190 h 457"/>
              <a:gd name="T94" fmla="*/ 323 w 730"/>
              <a:gd name="T95" fmla="*/ 192 h 457"/>
              <a:gd name="T96" fmla="*/ 366 w 730"/>
              <a:gd name="T97" fmla="*/ 192 h 457"/>
              <a:gd name="T98" fmla="*/ 410 w 730"/>
              <a:gd name="T99" fmla="*/ 190 h 457"/>
              <a:gd name="T100" fmla="*/ 454 w 730"/>
              <a:gd name="T101" fmla="*/ 184 h 457"/>
              <a:gd name="T102" fmla="*/ 453 w 730"/>
              <a:gd name="T103" fmla="*/ 95 h 457"/>
              <a:gd name="T104" fmla="*/ 729 w 730"/>
              <a:gd name="T105" fmla="*/ 277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1">
            <a:gsLst>
              <a:gs pos="0">
                <a:srgbClr val="CC99FF"/>
              </a:gs>
              <a:gs pos="100000">
                <a:srgbClr val="FFFFFF"/>
              </a:gs>
            </a:gsLst>
            <a:lin ang="5400000" scaled="1"/>
          </a:gradFill>
          <a:ln w="12700" cap="rnd">
            <a:solidFill>
              <a:srgbClr val="800080"/>
            </a:solidFill>
            <a:round/>
            <a:headEnd/>
            <a:tailEnd/>
          </a:ln>
          <a:effectLst>
            <a:outerShdw dist="71842" dir="2700000" algn="ctr" rotWithShape="0">
              <a:srgbClr val="808080">
                <a:alpha val="50000"/>
              </a:srgbClr>
            </a:outerShdw>
          </a:effectLst>
        </p:spPr>
        <p:txBody>
          <a:bodyPr/>
          <a:lstStyle/>
          <a:p>
            <a:endParaRPr lang="zh-CN" altLang="en-US"/>
          </a:p>
        </p:txBody>
      </p:sp>
    </p:spTree>
    <p:extLst>
      <p:ext uri="{BB962C8B-B14F-4D97-AF65-F5344CB8AC3E}">
        <p14:creationId xmlns:p14="http://schemas.microsoft.com/office/powerpoint/2010/main" val="130551859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6.1</a:t>
            </a:r>
            <a:r>
              <a:rPr lang="zh-CN" altLang="en-US" sz="3600" b="1" dirty="0">
                <a:solidFill>
                  <a:srgbClr val="00417C"/>
                </a:solidFill>
                <a:latin typeface="微软雅黑" pitchFamily="34" charset="-122"/>
                <a:ea typeface="微软雅黑" pitchFamily="34" charset="-122"/>
              </a:rPr>
              <a:t> 认识封装</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二、什么是封装</a:t>
            </a:r>
          </a:p>
        </p:txBody>
      </p:sp>
      <p:sp>
        <p:nvSpPr>
          <p:cNvPr id="3" name="矩形 2">
            <a:extLst>
              <a:ext uri="{FF2B5EF4-FFF2-40B4-BE49-F238E27FC236}">
                <a16:creationId xmlns:a16="http://schemas.microsoft.com/office/drawing/2014/main" id="{FDA980F6-CE2B-460E-A12B-5C1DE6761B38}"/>
              </a:ext>
            </a:extLst>
          </p:cNvPr>
          <p:cNvSpPr/>
          <p:nvPr/>
        </p:nvSpPr>
        <p:spPr>
          <a:xfrm>
            <a:off x="899592" y="2048234"/>
            <a:ext cx="7848872" cy="1669175"/>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定义：</a:t>
            </a:r>
            <a:endParaRPr lang="en-US" altLang="zh-CN" sz="24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在面向对象中封装是指隐藏对象的属性和实现的细节，仅对外提供公共访问方式。</a:t>
            </a:r>
          </a:p>
        </p:txBody>
      </p:sp>
      <p:grpSp>
        <p:nvGrpSpPr>
          <p:cNvPr id="13" name="Group 26">
            <a:extLst>
              <a:ext uri="{FF2B5EF4-FFF2-40B4-BE49-F238E27FC236}">
                <a16:creationId xmlns:a16="http://schemas.microsoft.com/office/drawing/2014/main" id="{BF71E3CA-1437-428B-866C-7A6765338932}"/>
              </a:ext>
            </a:extLst>
          </p:cNvPr>
          <p:cNvGrpSpPr>
            <a:grpSpLocks/>
          </p:cNvGrpSpPr>
          <p:nvPr/>
        </p:nvGrpSpPr>
        <p:grpSpPr bwMode="auto">
          <a:xfrm>
            <a:off x="1187624" y="4077072"/>
            <a:ext cx="2519363" cy="2260600"/>
            <a:chOff x="2064" y="2130"/>
            <a:chExt cx="1678" cy="1424"/>
          </a:xfrm>
        </p:grpSpPr>
        <p:sp>
          <p:nvSpPr>
            <p:cNvPr id="14" name="Rectangle 10">
              <a:extLst>
                <a:ext uri="{FF2B5EF4-FFF2-40B4-BE49-F238E27FC236}">
                  <a16:creationId xmlns:a16="http://schemas.microsoft.com/office/drawing/2014/main" id="{D1CFD6DC-509B-4C67-A51B-F0964C753E83}"/>
                </a:ext>
              </a:extLst>
            </p:cNvPr>
            <p:cNvSpPr>
              <a:spLocks noChangeArrowheads="1"/>
            </p:cNvSpPr>
            <p:nvPr/>
          </p:nvSpPr>
          <p:spPr bwMode="auto">
            <a:xfrm>
              <a:off x="2064" y="2439"/>
              <a:ext cx="1678" cy="770"/>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lstStyle/>
            <a:p>
              <a:pPr fontAlgn="ct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name:String</a:t>
              </a:r>
              <a:endParaRPr lang="en-US" altLang="zh-CN" b="1" dirty="0">
                <a:latin typeface="Times New Roman" panose="02020603050405020304" pitchFamily="18" charset="0"/>
                <a:cs typeface="Times New Roman" panose="02020603050405020304" pitchFamily="18" charset="0"/>
              </a:endParaRPr>
            </a:p>
            <a:p>
              <a:pPr fontAlgn="ct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health:int</a:t>
              </a:r>
              <a:endParaRPr lang="zh-CN" altLang="en-US" b="1" dirty="0">
                <a:latin typeface="Times New Roman" panose="02020603050405020304" pitchFamily="18" charset="0"/>
                <a:cs typeface="Times New Roman" panose="02020603050405020304" pitchFamily="18" charset="0"/>
              </a:endParaRPr>
            </a:p>
            <a:p>
              <a:pPr fontAlgn="ct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love:int</a:t>
              </a:r>
              <a:endParaRPr lang="zh-CN" altLang="en-US" b="1" dirty="0">
                <a:latin typeface="Times New Roman" panose="02020603050405020304" pitchFamily="18" charset="0"/>
                <a:cs typeface="Times New Roman" panose="02020603050405020304" pitchFamily="18" charset="0"/>
              </a:endParaRPr>
            </a:p>
            <a:p>
              <a:pPr fontAlgn="ct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strain:String</a:t>
              </a:r>
              <a:endParaRPr lang="zh-CN" altLang="en-US" b="1" dirty="0">
                <a:latin typeface="Times New Roman" panose="02020603050405020304" pitchFamily="18" charset="0"/>
                <a:cs typeface="Times New Roman" panose="02020603050405020304" pitchFamily="18" charset="0"/>
              </a:endParaRPr>
            </a:p>
          </p:txBody>
        </p:sp>
        <p:sp>
          <p:nvSpPr>
            <p:cNvPr id="16" name="Rectangle 12">
              <a:extLst>
                <a:ext uri="{FF2B5EF4-FFF2-40B4-BE49-F238E27FC236}">
                  <a16:creationId xmlns:a16="http://schemas.microsoft.com/office/drawing/2014/main" id="{4224C1EA-507F-459F-805C-F0070935635A}"/>
                </a:ext>
              </a:extLst>
            </p:cNvPr>
            <p:cNvSpPr>
              <a:spLocks noChangeArrowheads="1"/>
            </p:cNvSpPr>
            <p:nvPr/>
          </p:nvSpPr>
          <p:spPr bwMode="auto">
            <a:xfrm>
              <a:off x="2064" y="2130"/>
              <a:ext cx="1678" cy="318"/>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nchor="ctr" anchorCtr="0"/>
            <a:lstStyle/>
            <a:p>
              <a:pPr algn="ctr" fontAlgn="ctr"/>
              <a:r>
                <a:rPr lang="en-US" altLang="zh-CN" sz="2000" b="1"/>
                <a:t>Dog</a:t>
              </a:r>
              <a:endParaRPr lang="zh-CN" altLang="en-US" sz="2000" b="1"/>
            </a:p>
          </p:txBody>
        </p:sp>
        <p:sp>
          <p:nvSpPr>
            <p:cNvPr id="19" name="Rectangle 13">
              <a:extLst>
                <a:ext uri="{FF2B5EF4-FFF2-40B4-BE49-F238E27FC236}">
                  <a16:creationId xmlns:a16="http://schemas.microsoft.com/office/drawing/2014/main" id="{BF924FA1-1876-4EC3-B865-C582250F8D25}"/>
                </a:ext>
              </a:extLst>
            </p:cNvPr>
            <p:cNvSpPr>
              <a:spLocks noChangeArrowheads="1"/>
            </p:cNvSpPr>
            <p:nvPr/>
          </p:nvSpPr>
          <p:spPr bwMode="auto">
            <a:xfrm>
              <a:off x="2064" y="3199"/>
              <a:ext cx="1678" cy="355"/>
            </a:xfrm>
            <a:prstGeom prst="rect">
              <a:avLst/>
            </a:prstGeom>
            <a:gradFill rotWithShape="1">
              <a:gsLst>
                <a:gs pos="0">
                  <a:srgbClr val="CCFFFF"/>
                </a:gs>
                <a:gs pos="100000">
                  <a:schemeClr val="bg1"/>
                </a:gs>
              </a:gsLst>
              <a:lin ang="5400000" scaled="1"/>
            </a:gradFill>
            <a:ln w="9525">
              <a:solidFill>
                <a:schemeClr val="tx1"/>
              </a:solidFill>
              <a:miter lim="800000"/>
              <a:headEnd/>
              <a:tailEnd/>
            </a:ln>
          </p:spPr>
          <p:txBody>
            <a:bodyPr wrap="none" anchor="ctr" anchorCtr="0"/>
            <a:lstStyle/>
            <a:p>
              <a:pPr fontAlgn="ctr"/>
              <a:r>
                <a:rPr lang="en-US" altLang="zh-CN" b="1" dirty="0">
                  <a:latin typeface="Times New Roman" panose="02020603050405020304" pitchFamily="18" charset="0"/>
                  <a:cs typeface="Times New Roman" panose="02020603050405020304" pitchFamily="18" charset="0"/>
                </a:rPr>
                <a:t>+ print( ) : void</a:t>
              </a:r>
              <a:endParaRPr lang="zh-CN" altLang="en-US" b="1" dirty="0">
                <a:latin typeface="Times New Roman" panose="02020603050405020304" pitchFamily="18" charset="0"/>
                <a:cs typeface="Times New Roman" panose="02020603050405020304" pitchFamily="18" charset="0"/>
              </a:endParaRPr>
            </a:p>
          </p:txBody>
        </p:sp>
      </p:grpSp>
      <p:sp>
        <p:nvSpPr>
          <p:cNvPr id="2" name="文本框 1">
            <a:extLst>
              <a:ext uri="{FF2B5EF4-FFF2-40B4-BE49-F238E27FC236}">
                <a16:creationId xmlns:a16="http://schemas.microsoft.com/office/drawing/2014/main" id="{D118BAC6-C5E9-4A1F-9AE6-AF465DCAC63B}"/>
              </a:ext>
            </a:extLst>
          </p:cNvPr>
          <p:cNvSpPr txBox="1"/>
          <p:nvPr/>
        </p:nvSpPr>
        <p:spPr>
          <a:xfrm>
            <a:off x="611560" y="4747537"/>
            <a:ext cx="288032" cy="646331"/>
          </a:xfrm>
          <a:prstGeom prst="rect">
            <a:avLst/>
          </a:prstGeom>
          <a:noFill/>
        </p:spPr>
        <p:txBody>
          <a:bodyPr wrap="square" rtlCol="0">
            <a:spAutoFit/>
          </a:bodyPr>
          <a:lstStyle/>
          <a:p>
            <a:r>
              <a:rPr lang="zh-CN" altLang="en-US" b="1" dirty="0">
                <a:solidFill>
                  <a:srgbClr val="00417C"/>
                </a:solidFill>
              </a:rPr>
              <a:t>属性</a:t>
            </a:r>
          </a:p>
        </p:txBody>
      </p:sp>
      <p:sp>
        <p:nvSpPr>
          <p:cNvPr id="33" name="文本框 32">
            <a:extLst>
              <a:ext uri="{FF2B5EF4-FFF2-40B4-BE49-F238E27FC236}">
                <a16:creationId xmlns:a16="http://schemas.microsoft.com/office/drawing/2014/main" id="{23344556-70FA-4819-8F1D-6C034E45AB3F}"/>
              </a:ext>
            </a:extLst>
          </p:cNvPr>
          <p:cNvSpPr txBox="1"/>
          <p:nvPr/>
        </p:nvSpPr>
        <p:spPr>
          <a:xfrm>
            <a:off x="611560" y="5732725"/>
            <a:ext cx="288032" cy="646331"/>
          </a:xfrm>
          <a:prstGeom prst="rect">
            <a:avLst/>
          </a:prstGeom>
          <a:noFill/>
        </p:spPr>
        <p:txBody>
          <a:bodyPr wrap="square" rtlCol="0">
            <a:spAutoFit/>
          </a:bodyPr>
          <a:lstStyle/>
          <a:p>
            <a:r>
              <a:rPr lang="zh-CN" altLang="en-US" b="1" dirty="0">
                <a:solidFill>
                  <a:srgbClr val="00417C"/>
                </a:solidFill>
              </a:rPr>
              <a:t>方法</a:t>
            </a:r>
          </a:p>
        </p:txBody>
      </p:sp>
      <p:sp>
        <p:nvSpPr>
          <p:cNvPr id="4" name="矩形 3">
            <a:extLst>
              <a:ext uri="{FF2B5EF4-FFF2-40B4-BE49-F238E27FC236}">
                <a16:creationId xmlns:a16="http://schemas.microsoft.com/office/drawing/2014/main" id="{4CE5EDAC-169C-4C63-9A62-C83AF943EE71}"/>
              </a:ext>
            </a:extLst>
          </p:cNvPr>
          <p:cNvSpPr/>
          <p:nvPr/>
        </p:nvSpPr>
        <p:spPr>
          <a:xfrm>
            <a:off x="1187624" y="4581897"/>
            <a:ext cx="2519363" cy="1755776"/>
          </a:xfrm>
          <a:prstGeom prst="rect">
            <a:avLst/>
          </a:prstGeom>
          <a:gradFill>
            <a:gsLst>
              <a:gs pos="80000">
                <a:schemeClr val="dk1">
                  <a:shade val="93000"/>
                  <a:satMod val="130000"/>
                  <a:alpha val="40000"/>
                </a:schemeClr>
              </a:gs>
              <a:gs pos="100000">
                <a:schemeClr val="dk1">
                  <a:shade val="94000"/>
                  <a:satMod val="135000"/>
                </a:schemeClr>
              </a:gs>
            </a:gsLst>
          </a:gradFill>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D80D35ED-B2D1-42A4-858A-FDE4BABE11A8}"/>
              </a:ext>
            </a:extLst>
          </p:cNvPr>
          <p:cNvGrpSpPr/>
          <p:nvPr/>
        </p:nvGrpSpPr>
        <p:grpSpPr>
          <a:xfrm>
            <a:off x="5040182" y="4437112"/>
            <a:ext cx="3492258" cy="2102763"/>
            <a:chOff x="5112160" y="4638605"/>
            <a:chExt cx="3492258" cy="2102763"/>
          </a:xfrm>
        </p:grpSpPr>
        <p:pic>
          <p:nvPicPr>
            <p:cNvPr id="22" name="Picture 7" descr="房子">
              <a:extLst>
                <a:ext uri="{FF2B5EF4-FFF2-40B4-BE49-F238E27FC236}">
                  <a16:creationId xmlns:a16="http://schemas.microsoft.com/office/drawing/2014/main" id="{4EBEE10F-D77B-427A-A0D2-EA3BEBED5C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6283" y="4925438"/>
              <a:ext cx="1379819" cy="119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AutoShape 21">
              <a:extLst>
                <a:ext uri="{FF2B5EF4-FFF2-40B4-BE49-F238E27FC236}">
                  <a16:creationId xmlns:a16="http://schemas.microsoft.com/office/drawing/2014/main" id="{735E0FD5-D06A-4C7E-8B86-E1D06469DECE}"/>
                </a:ext>
              </a:extLst>
            </p:cNvPr>
            <p:cNvSpPr>
              <a:spLocks noChangeArrowheads="1"/>
            </p:cNvSpPr>
            <p:nvPr/>
          </p:nvSpPr>
          <p:spPr bwMode="auto">
            <a:xfrm>
              <a:off x="5940152" y="4638605"/>
              <a:ext cx="1872000" cy="374571"/>
            </a:xfrm>
            <a:prstGeom prst="wedgeRoundRectCallout">
              <a:avLst>
                <a:gd name="adj1" fmla="val -8195"/>
                <a:gd name="adj2" fmla="val 98975"/>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600" b="1" dirty="0">
                  <a:latin typeface="仿宋" panose="02010609060101010101" pitchFamily="49" charset="-122"/>
                  <a:ea typeface="仿宋" panose="02010609060101010101" pitchFamily="49" charset="-122"/>
                </a:rPr>
                <a:t>隐藏类的实现细节</a:t>
              </a:r>
            </a:p>
          </p:txBody>
        </p:sp>
        <p:sp>
          <p:nvSpPr>
            <p:cNvPr id="24" name="AutoShape 21">
              <a:extLst>
                <a:ext uri="{FF2B5EF4-FFF2-40B4-BE49-F238E27FC236}">
                  <a16:creationId xmlns:a16="http://schemas.microsoft.com/office/drawing/2014/main" id="{EFBCD65C-D6BC-4FE2-9A22-499F1E2E9AA8}"/>
                </a:ext>
              </a:extLst>
            </p:cNvPr>
            <p:cNvSpPr>
              <a:spLocks noChangeArrowheads="1"/>
            </p:cNvSpPr>
            <p:nvPr/>
          </p:nvSpPr>
          <p:spPr bwMode="auto">
            <a:xfrm>
              <a:off x="5112160" y="5138340"/>
              <a:ext cx="900000" cy="1170980"/>
            </a:xfrm>
            <a:prstGeom prst="wedgeRoundRectCallout">
              <a:avLst>
                <a:gd name="adj1" fmla="val 87198"/>
                <a:gd name="adj2" fmla="val -6451"/>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600" b="1" dirty="0">
                  <a:latin typeface="仿宋" panose="02010609060101010101" pitchFamily="49" charset="-122"/>
                  <a:ea typeface="仿宋" panose="02010609060101010101" pitchFamily="49" charset="-122"/>
                </a:rPr>
                <a:t>只能通过规定方法访问数据</a:t>
              </a:r>
            </a:p>
          </p:txBody>
        </p:sp>
        <p:sp>
          <p:nvSpPr>
            <p:cNvPr id="25" name="AutoShape 21">
              <a:extLst>
                <a:ext uri="{FF2B5EF4-FFF2-40B4-BE49-F238E27FC236}">
                  <a16:creationId xmlns:a16="http://schemas.microsoft.com/office/drawing/2014/main" id="{4B11F91D-2C08-4E5E-B7EC-F9616D9B383F}"/>
                </a:ext>
              </a:extLst>
            </p:cNvPr>
            <p:cNvSpPr>
              <a:spLocks noChangeArrowheads="1"/>
            </p:cNvSpPr>
            <p:nvPr/>
          </p:nvSpPr>
          <p:spPr bwMode="auto">
            <a:xfrm>
              <a:off x="7884418" y="5085304"/>
              <a:ext cx="720000" cy="1139726"/>
            </a:xfrm>
            <a:prstGeom prst="wedgeRoundRectCallout">
              <a:avLst>
                <a:gd name="adj1" fmla="val -87466"/>
                <a:gd name="adj2" fmla="val 12847"/>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600" b="1" dirty="0">
                  <a:latin typeface="仿宋" panose="02010609060101010101" pitchFamily="49" charset="-122"/>
                  <a:ea typeface="仿宋" panose="02010609060101010101" pitchFamily="49" charset="-122"/>
                </a:rPr>
                <a:t>方便加入控制语句</a:t>
              </a:r>
            </a:p>
          </p:txBody>
        </p:sp>
        <p:sp>
          <p:nvSpPr>
            <p:cNvPr id="26" name="AutoShape 21">
              <a:extLst>
                <a:ext uri="{FF2B5EF4-FFF2-40B4-BE49-F238E27FC236}">
                  <a16:creationId xmlns:a16="http://schemas.microsoft.com/office/drawing/2014/main" id="{108BED7D-776D-4E04-A684-06328894DE46}"/>
                </a:ext>
              </a:extLst>
            </p:cNvPr>
            <p:cNvSpPr>
              <a:spLocks noChangeArrowheads="1"/>
            </p:cNvSpPr>
            <p:nvPr/>
          </p:nvSpPr>
          <p:spPr bwMode="auto">
            <a:xfrm>
              <a:off x="6264352" y="6366797"/>
              <a:ext cx="1476000" cy="374571"/>
            </a:xfrm>
            <a:prstGeom prst="wedgeRoundRectCallout">
              <a:avLst>
                <a:gd name="adj1" fmla="val -24396"/>
                <a:gd name="adj2" fmla="val -125513"/>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sz="1600" b="1" dirty="0">
                  <a:latin typeface="仿宋" panose="02010609060101010101" pitchFamily="49" charset="-122"/>
                  <a:ea typeface="仿宋" panose="02010609060101010101" pitchFamily="49" charset="-122"/>
                </a:rPr>
                <a:t>方便修改实现</a:t>
              </a:r>
            </a:p>
          </p:txBody>
        </p:sp>
      </p:grpSp>
      <p:sp>
        <p:nvSpPr>
          <p:cNvPr id="28" name="矩形 27">
            <a:extLst>
              <a:ext uri="{FF2B5EF4-FFF2-40B4-BE49-F238E27FC236}">
                <a16:creationId xmlns:a16="http://schemas.microsoft.com/office/drawing/2014/main" id="{1F997722-9A5C-49DB-8F98-623063589201}"/>
              </a:ext>
            </a:extLst>
          </p:cNvPr>
          <p:cNvSpPr/>
          <p:nvPr/>
        </p:nvSpPr>
        <p:spPr>
          <a:xfrm>
            <a:off x="4917500" y="3834909"/>
            <a:ext cx="3852337" cy="430887"/>
          </a:xfrm>
          <a:prstGeom prst="rect">
            <a:avLst/>
          </a:prstGeom>
        </p:spPr>
        <p:txBody>
          <a:bodyPr wrap="none">
            <a:spAutoFit/>
          </a:bodyPr>
          <a:lstStyle/>
          <a:p>
            <a:r>
              <a:rPr lang="zh-CN" altLang="en-US" sz="2200" b="1" dirty="0">
                <a:solidFill>
                  <a:srgbClr val="C00000"/>
                </a:solidFill>
                <a:latin typeface="微软雅黑" panose="020B0503020204020204" pitchFamily="34" charset="-122"/>
                <a:ea typeface="微软雅黑" panose="020B0503020204020204" pitchFamily="34" charset="-122"/>
              </a:rPr>
              <a:t>关键：赋予对象“黑盒”特征</a:t>
            </a:r>
          </a:p>
        </p:txBody>
      </p:sp>
      <p:grpSp>
        <p:nvGrpSpPr>
          <p:cNvPr id="15" name="组合 14">
            <a:extLst>
              <a:ext uri="{FF2B5EF4-FFF2-40B4-BE49-F238E27FC236}">
                <a16:creationId xmlns:a16="http://schemas.microsoft.com/office/drawing/2014/main" id="{3C6CFF5F-934F-4B41-89D3-878A73E90D69}"/>
              </a:ext>
            </a:extLst>
          </p:cNvPr>
          <p:cNvGrpSpPr/>
          <p:nvPr/>
        </p:nvGrpSpPr>
        <p:grpSpPr>
          <a:xfrm>
            <a:off x="3744048" y="4888821"/>
            <a:ext cx="1260000" cy="792088"/>
            <a:chOff x="3662299" y="4888821"/>
            <a:chExt cx="1296000" cy="792088"/>
          </a:xfrm>
        </p:grpSpPr>
        <p:sp>
          <p:nvSpPr>
            <p:cNvPr id="7" name="文本框 6">
              <a:extLst>
                <a:ext uri="{FF2B5EF4-FFF2-40B4-BE49-F238E27FC236}">
                  <a16:creationId xmlns:a16="http://schemas.microsoft.com/office/drawing/2014/main" id="{608FA417-37E9-4869-8A0B-EB9FA2E0BA7B}"/>
                </a:ext>
              </a:extLst>
            </p:cNvPr>
            <p:cNvSpPr txBox="1"/>
            <p:nvPr/>
          </p:nvSpPr>
          <p:spPr>
            <a:xfrm>
              <a:off x="3915809" y="5020842"/>
              <a:ext cx="828000" cy="461665"/>
            </a:xfrm>
            <a:prstGeom prst="rect">
              <a:avLst/>
            </a:prstGeom>
            <a:noFill/>
          </p:spPr>
          <p:txBody>
            <a:bodyPr wrap="square" rtlCol="0">
              <a:spAutoFit/>
            </a:bodyPr>
            <a:lstStyle/>
            <a:p>
              <a:r>
                <a:rPr lang="zh-CN" altLang="en-US" sz="2400" b="1" dirty="0">
                  <a:solidFill>
                    <a:srgbClr val="C00000"/>
                  </a:solidFill>
                  <a:latin typeface="隶书" panose="02010509060101010101" pitchFamily="49" charset="-122"/>
                  <a:ea typeface="隶书" panose="02010509060101010101" pitchFamily="49" charset="-122"/>
                </a:rPr>
                <a:t>封装</a:t>
              </a:r>
            </a:p>
          </p:txBody>
        </p:sp>
        <p:sp>
          <p:nvSpPr>
            <p:cNvPr id="12" name="箭头: 左右 11">
              <a:extLst>
                <a:ext uri="{FF2B5EF4-FFF2-40B4-BE49-F238E27FC236}">
                  <a16:creationId xmlns:a16="http://schemas.microsoft.com/office/drawing/2014/main" id="{643EC651-910B-48BF-9669-1F6569FF5BA8}"/>
                </a:ext>
              </a:extLst>
            </p:cNvPr>
            <p:cNvSpPr/>
            <p:nvPr/>
          </p:nvSpPr>
          <p:spPr>
            <a:xfrm>
              <a:off x="3662299" y="4888821"/>
              <a:ext cx="1296000" cy="792088"/>
            </a:xfrm>
            <a:prstGeom prst="leftRightArrow">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95400037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up)">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arn(inVertical)">
                                      <p:cBhvr>
                                        <p:cTn id="16" dur="500"/>
                                        <p:tgtEl>
                                          <p:spTgt spid="15"/>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par>
                                <p:cTn id="21" presetID="21" presetClass="entr" presetSubtype="1"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1)">
                                      <p:cBhvr>
                                        <p:cTn id="23" dur="2000"/>
                                        <p:tgtEl>
                                          <p:spTgt spid="1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3" grpId="0"/>
      <p:bldP spid="4" grpId="0"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871299"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6.1</a:t>
            </a:r>
            <a:r>
              <a:rPr lang="zh-CN" altLang="en-US" sz="3600" b="1" dirty="0">
                <a:solidFill>
                  <a:srgbClr val="00417C"/>
                </a:solidFill>
                <a:latin typeface="微软雅黑" pitchFamily="34" charset="-122"/>
                <a:ea typeface="微软雅黑" pitchFamily="34" charset="-122"/>
              </a:rPr>
              <a:t> 认识封装</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三、封装的实现</a:t>
            </a:r>
          </a:p>
        </p:txBody>
      </p:sp>
      <p:sp>
        <p:nvSpPr>
          <p:cNvPr id="3" name="矩形 2">
            <a:extLst>
              <a:ext uri="{FF2B5EF4-FFF2-40B4-BE49-F238E27FC236}">
                <a16:creationId xmlns:a16="http://schemas.microsoft.com/office/drawing/2014/main" id="{FDA980F6-CE2B-460E-A12B-5C1DE6761B38}"/>
              </a:ext>
            </a:extLst>
          </p:cNvPr>
          <p:cNvSpPr/>
          <p:nvPr/>
        </p:nvSpPr>
        <p:spPr>
          <a:xfrm>
            <a:off x="899592" y="2048234"/>
            <a:ext cx="8200536" cy="1909946"/>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基本步骤</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Bef>
                <a:spcPts val="600"/>
              </a:spcBef>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修改属性的可见性来限制对属性的访问</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Bef>
                <a:spcPts val="600"/>
              </a:spcBef>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为属性提供对外的公共访问方法来实现安全的访问操作</a:t>
            </a:r>
          </a:p>
        </p:txBody>
      </p:sp>
      <p:sp>
        <p:nvSpPr>
          <p:cNvPr id="11" name="矩形 10">
            <a:extLst>
              <a:ext uri="{FF2B5EF4-FFF2-40B4-BE49-F238E27FC236}">
                <a16:creationId xmlns:a16="http://schemas.microsoft.com/office/drawing/2014/main" id="{F414DE48-FAF1-4BB5-8A63-E8D858BD32FA}"/>
              </a:ext>
            </a:extLst>
          </p:cNvPr>
          <p:cNvSpPr/>
          <p:nvPr/>
        </p:nvSpPr>
        <p:spPr>
          <a:xfrm>
            <a:off x="899592" y="4341013"/>
            <a:ext cx="8200536" cy="1248227"/>
          </a:xfrm>
          <a:prstGeom prst="rect">
            <a:avLst/>
          </a:prstGeom>
        </p:spPr>
        <p:txBody>
          <a:bodyPr wrap="square">
            <a:spAutoFit/>
          </a:bodyPr>
          <a:lstStyle/>
          <a:p>
            <a:pPr marL="342900" indent="-342900">
              <a:lnSpc>
                <a:spcPct val="150000"/>
              </a:lnSpc>
              <a:spcBef>
                <a:spcPts val="600"/>
              </a:spcBef>
              <a:spcAft>
                <a:spcPts val="6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实现方式</a:t>
            </a:r>
            <a:endParaRPr lang="en-US" altLang="zh-CN" sz="2400" dirty="0">
              <a:solidFill>
                <a:srgbClr val="00417C"/>
              </a:solidFill>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使用</a:t>
            </a:r>
            <a:r>
              <a:rPr lang="zh-CN" altLang="en-US" sz="2200" b="1" dirty="0">
                <a:solidFill>
                  <a:srgbClr val="FF0000"/>
                </a:solidFill>
                <a:latin typeface="微软雅黑" panose="020B0503020204020204" pitchFamily="34" charset="-122"/>
                <a:ea typeface="微软雅黑" panose="020B0503020204020204" pitchFamily="34" charset="-122"/>
              </a:rPr>
              <a:t>访问控制修饰符</a:t>
            </a:r>
          </a:p>
        </p:txBody>
      </p:sp>
      <p:sp>
        <p:nvSpPr>
          <p:cNvPr id="2" name="文本框 1">
            <a:extLst>
              <a:ext uri="{FF2B5EF4-FFF2-40B4-BE49-F238E27FC236}">
                <a16:creationId xmlns:a16="http://schemas.microsoft.com/office/drawing/2014/main" id="{F499CC0C-A630-44DD-B14A-689EA0CABE4B}"/>
              </a:ext>
            </a:extLst>
          </p:cNvPr>
          <p:cNvSpPr txBox="1"/>
          <p:nvPr/>
        </p:nvSpPr>
        <p:spPr>
          <a:xfrm>
            <a:off x="4139952" y="4455612"/>
            <a:ext cx="4357064" cy="214174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just">
              <a:lnSpc>
                <a:spcPts val="2400"/>
              </a:lnSpc>
              <a:spcAft>
                <a:spcPts val="600"/>
              </a:spcAft>
            </a:pPr>
            <a:r>
              <a:rPr lang="en-US" altLang="zh-CN" sz="1600" b="1" dirty="0">
                <a:solidFill>
                  <a:srgbClr val="00417C"/>
                </a:solidFill>
                <a:latin typeface="微软雅黑" panose="020B0503020204020204" pitchFamily="34" charset="-122"/>
                <a:ea typeface="微软雅黑" panose="020B0503020204020204" pitchFamily="34" charset="-122"/>
              </a:rPr>
              <a:t>private</a:t>
            </a:r>
            <a:r>
              <a:rPr lang="zh-CN" altLang="en-US" sz="1600" b="1" dirty="0">
                <a:solidFill>
                  <a:srgbClr val="00417C"/>
                </a:solidFill>
                <a:latin typeface="微软雅黑" panose="020B0503020204020204" pitchFamily="34" charset="-122"/>
                <a:ea typeface="微软雅黑" panose="020B0503020204020204" pitchFamily="34" charset="-122"/>
              </a:rPr>
              <a:t>：</a:t>
            </a:r>
            <a:r>
              <a:rPr lang="zh-CN" altLang="en-US" sz="1600" dirty="0">
                <a:solidFill>
                  <a:srgbClr val="00417C"/>
                </a:solidFill>
                <a:latin typeface="微软雅黑" panose="020B0503020204020204" pitchFamily="34" charset="-122"/>
                <a:ea typeface="微软雅黑" panose="020B0503020204020204" pitchFamily="34" charset="-122"/>
              </a:rPr>
              <a:t>表示私有，只能被该类自身方法访问</a:t>
            </a:r>
            <a:endParaRPr lang="en-US" altLang="zh-CN" sz="1600" dirty="0">
              <a:solidFill>
                <a:srgbClr val="00417C"/>
              </a:solidFill>
              <a:latin typeface="微软雅黑" panose="020B0503020204020204" pitchFamily="34" charset="-122"/>
              <a:ea typeface="微软雅黑" panose="020B0503020204020204" pitchFamily="34" charset="-122"/>
            </a:endParaRPr>
          </a:p>
          <a:p>
            <a:pPr algn="just">
              <a:lnSpc>
                <a:spcPts val="2400"/>
              </a:lnSpc>
              <a:spcAft>
                <a:spcPts val="600"/>
              </a:spcAft>
            </a:pPr>
            <a:r>
              <a:rPr lang="en-US" altLang="zh-CN" sz="1600" b="1" dirty="0">
                <a:solidFill>
                  <a:srgbClr val="00417C"/>
                </a:solidFill>
                <a:latin typeface="微软雅黑" panose="020B0503020204020204" pitchFamily="34" charset="-122"/>
                <a:ea typeface="微软雅黑" panose="020B0503020204020204" pitchFamily="34" charset="-122"/>
              </a:rPr>
              <a:t>public</a:t>
            </a:r>
            <a:r>
              <a:rPr lang="zh-CN" altLang="en-US" sz="1600" b="1" dirty="0">
                <a:solidFill>
                  <a:srgbClr val="00417C"/>
                </a:solidFill>
                <a:latin typeface="微软雅黑" panose="020B0503020204020204" pitchFamily="34" charset="-122"/>
                <a:ea typeface="微软雅黑" panose="020B0503020204020204" pitchFamily="34" charset="-122"/>
              </a:rPr>
              <a:t>：</a:t>
            </a:r>
            <a:r>
              <a:rPr lang="zh-CN" altLang="en-US" sz="1600" dirty="0">
                <a:solidFill>
                  <a:srgbClr val="00417C"/>
                </a:solidFill>
                <a:latin typeface="微软雅黑" panose="020B0503020204020204" pitchFamily="34" charset="-122"/>
                <a:ea typeface="微软雅黑" panose="020B0503020204020204" pitchFamily="34" charset="-122"/>
              </a:rPr>
              <a:t>表示公有，可被该项目的所有类访问</a:t>
            </a:r>
            <a:endParaRPr lang="en-US" altLang="zh-CN" sz="1600" dirty="0">
              <a:solidFill>
                <a:srgbClr val="00417C"/>
              </a:solidFill>
              <a:latin typeface="微软雅黑" panose="020B0503020204020204" pitchFamily="34" charset="-122"/>
              <a:ea typeface="微软雅黑" panose="020B0503020204020204" pitchFamily="34" charset="-122"/>
            </a:endParaRPr>
          </a:p>
          <a:p>
            <a:pPr algn="just">
              <a:lnSpc>
                <a:spcPts val="2400"/>
              </a:lnSpc>
              <a:spcAft>
                <a:spcPts val="600"/>
              </a:spcAft>
            </a:pPr>
            <a:r>
              <a:rPr lang="en-US" altLang="zh-CN" sz="1600" b="1" dirty="0">
                <a:solidFill>
                  <a:srgbClr val="00417C"/>
                </a:solidFill>
                <a:latin typeface="微软雅黑" panose="020B0503020204020204" pitchFamily="34" charset="-122"/>
                <a:ea typeface="微软雅黑" panose="020B0503020204020204" pitchFamily="34" charset="-122"/>
              </a:rPr>
              <a:t>default</a:t>
            </a:r>
            <a:r>
              <a:rPr lang="zh-CN" altLang="en-US" sz="1600" b="1" dirty="0">
                <a:solidFill>
                  <a:srgbClr val="00417C"/>
                </a:solidFill>
                <a:latin typeface="微软雅黑" panose="020B0503020204020204" pitchFamily="34" charset="-122"/>
                <a:ea typeface="微软雅黑" panose="020B0503020204020204" pitchFamily="34" charset="-122"/>
              </a:rPr>
              <a:t>：</a:t>
            </a:r>
            <a:r>
              <a:rPr lang="zh-CN" altLang="en-US" sz="1600" dirty="0">
                <a:solidFill>
                  <a:srgbClr val="00417C"/>
                </a:solidFill>
                <a:latin typeface="微软雅黑" panose="020B0503020204020204" pitchFamily="34" charset="-122"/>
                <a:ea typeface="微软雅黑" panose="020B0503020204020204" pitchFamily="34" charset="-122"/>
              </a:rPr>
              <a:t>缺省修饰符，表示只能被同一个包中的类访问和引用</a:t>
            </a:r>
            <a:endParaRPr lang="en-US" altLang="zh-CN" sz="1600" dirty="0">
              <a:solidFill>
                <a:srgbClr val="00417C"/>
              </a:solidFill>
              <a:latin typeface="微软雅黑" panose="020B0503020204020204" pitchFamily="34" charset="-122"/>
              <a:ea typeface="微软雅黑" panose="020B0503020204020204" pitchFamily="34" charset="-122"/>
            </a:endParaRPr>
          </a:p>
          <a:p>
            <a:pPr algn="just">
              <a:lnSpc>
                <a:spcPts val="2400"/>
              </a:lnSpc>
              <a:spcAft>
                <a:spcPts val="600"/>
              </a:spcAft>
            </a:pPr>
            <a:r>
              <a:rPr lang="en-US" altLang="zh-CN" sz="1600" b="1" dirty="0">
                <a:solidFill>
                  <a:srgbClr val="00417C"/>
                </a:solidFill>
                <a:latin typeface="微软雅黑" panose="020B0503020204020204" pitchFamily="34" charset="-122"/>
                <a:ea typeface="微软雅黑" panose="020B0503020204020204" pitchFamily="34" charset="-122"/>
              </a:rPr>
              <a:t>protected</a:t>
            </a:r>
            <a:r>
              <a:rPr lang="zh-CN" altLang="en-US" sz="1600" b="1" dirty="0">
                <a:solidFill>
                  <a:srgbClr val="00417C"/>
                </a:solidFill>
                <a:latin typeface="微软雅黑" panose="020B0503020204020204" pitchFamily="34" charset="-122"/>
                <a:ea typeface="微软雅黑" panose="020B0503020204020204" pitchFamily="34" charset="-122"/>
              </a:rPr>
              <a:t>：</a:t>
            </a:r>
            <a:r>
              <a:rPr lang="zh-CN" altLang="en-US" sz="1600" dirty="0">
                <a:solidFill>
                  <a:srgbClr val="00417C"/>
                </a:solidFill>
                <a:latin typeface="微软雅黑" panose="020B0503020204020204" pitchFamily="34" charset="-122"/>
                <a:ea typeface="微软雅黑" panose="020B0503020204020204" pitchFamily="34" charset="-122"/>
              </a:rPr>
              <a:t>表示受保护，可被同一包中的类以及其他包中该类的子类访问</a:t>
            </a:r>
          </a:p>
        </p:txBody>
      </p:sp>
    </p:spTree>
    <p:extLst>
      <p:ext uri="{BB962C8B-B14F-4D97-AF65-F5344CB8AC3E}">
        <p14:creationId xmlns:p14="http://schemas.microsoft.com/office/powerpoint/2010/main" val="232179039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17237</TotalTime>
  <Words>6776</Words>
  <Application>Microsoft Office PowerPoint</Application>
  <PresentationFormat>全屏显示(4:3)</PresentationFormat>
  <Paragraphs>1173</Paragraphs>
  <Slides>55</Slides>
  <Notes>51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55</vt:i4>
      </vt:variant>
    </vt:vector>
  </HeadingPairs>
  <TitlesOfParts>
    <vt:vector size="69" baseType="lpstr">
      <vt:lpstr>&amp;quot</vt:lpstr>
      <vt:lpstr>仿宋</vt:lpstr>
      <vt:lpstr>黑体</vt:lpstr>
      <vt:lpstr>华文仿宋</vt:lpstr>
      <vt:lpstr>华文琥珀</vt:lpstr>
      <vt:lpstr>楷体_GB2312</vt:lpstr>
      <vt:lpstr>隶书</vt:lpstr>
      <vt:lpstr>微软雅黑</vt:lpstr>
      <vt:lpstr>Arial</vt:lpstr>
      <vt:lpstr>Calibri</vt:lpstr>
      <vt:lpstr>Source Code Pro</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安 安</cp:lastModifiedBy>
  <cp:revision>1278</cp:revision>
  <dcterms:created xsi:type="dcterms:W3CDTF">2013-10-30T09:04:50Z</dcterms:created>
  <dcterms:modified xsi:type="dcterms:W3CDTF">2021-10-19T11:57:39Z</dcterms:modified>
</cp:coreProperties>
</file>