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556" r:id="rId3"/>
    <p:sldId id="547" r:id="rId4"/>
    <p:sldId id="557" r:id="rId5"/>
    <p:sldId id="733" r:id="rId6"/>
    <p:sldId id="779" r:id="rId7"/>
    <p:sldId id="780" r:id="rId8"/>
    <p:sldId id="781" r:id="rId9"/>
    <p:sldId id="782" r:id="rId10"/>
    <p:sldId id="783" r:id="rId11"/>
    <p:sldId id="784" r:id="rId12"/>
    <p:sldId id="787" r:id="rId13"/>
    <p:sldId id="788" r:id="rId14"/>
    <p:sldId id="789" r:id="rId15"/>
    <p:sldId id="791" r:id="rId16"/>
    <p:sldId id="792" r:id="rId17"/>
    <p:sldId id="786" r:id="rId18"/>
    <p:sldId id="793" r:id="rId19"/>
    <p:sldId id="794" r:id="rId20"/>
    <p:sldId id="795" r:id="rId21"/>
    <p:sldId id="798" r:id="rId22"/>
    <p:sldId id="799" r:id="rId23"/>
    <p:sldId id="812" r:id="rId24"/>
    <p:sldId id="796" r:id="rId25"/>
    <p:sldId id="797" r:id="rId26"/>
    <p:sldId id="790" r:id="rId27"/>
    <p:sldId id="811" r:id="rId28"/>
    <p:sldId id="785" r:id="rId29"/>
    <p:sldId id="801" r:id="rId30"/>
    <p:sldId id="800" r:id="rId31"/>
    <p:sldId id="803" r:id="rId32"/>
    <p:sldId id="804" r:id="rId33"/>
    <p:sldId id="805" r:id="rId34"/>
    <p:sldId id="806" r:id="rId35"/>
    <p:sldId id="807" r:id="rId36"/>
    <p:sldId id="808" r:id="rId37"/>
    <p:sldId id="809" r:id="rId38"/>
    <p:sldId id="810" r:id="rId39"/>
    <p:sldId id="802" r:id="rId40"/>
    <p:sldId id="363"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7C"/>
    <a:srgbClr val="080577"/>
    <a:srgbClr val="0000FF"/>
    <a:srgbClr val="D9FFFF"/>
    <a:srgbClr val="C8C5BC"/>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638" autoAdjust="0"/>
  </p:normalViewPr>
  <p:slideViewPr>
    <p:cSldViewPr>
      <p:cViewPr varScale="1">
        <p:scale>
          <a:sx n="55" d="100"/>
          <a:sy n="55" d="100"/>
        </p:scale>
        <p:origin x="6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4DD24D7-FED1-4393-89B8-47BAEDB75ACE}" type="datetimeFigureOut">
              <a:rPr lang="zh-CN" altLang="en-US"/>
              <a:pPr>
                <a:defRPr/>
              </a:pPr>
              <a:t>2021/10/29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8D536CF-49BC-4D7F-A1BB-E7D09BD8B241}" type="slidenum">
              <a:rPr lang="zh-CN" altLang="en-US"/>
              <a:pPr>
                <a:defRPr/>
              </a:pPr>
              <a:t>‹#›</a:t>
            </a:fld>
            <a:endParaRPr lang="zh-CN" altLang="en-US"/>
          </a:p>
        </p:txBody>
      </p:sp>
    </p:spTree>
    <p:extLst>
      <p:ext uri="{BB962C8B-B14F-4D97-AF65-F5344CB8AC3E}">
        <p14:creationId xmlns:p14="http://schemas.microsoft.com/office/powerpoint/2010/main" val="2643467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a:t>
            </a:fld>
            <a:endParaRPr lang="zh-CN" altLang="en-US"/>
          </a:p>
        </p:txBody>
      </p:sp>
    </p:spTree>
    <p:extLst>
      <p:ext uri="{BB962C8B-B14F-4D97-AF65-F5344CB8AC3E}">
        <p14:creationId xmlns:p14="http://schemas.microsoft.com/office/powerpoint/2010/main" val="2221228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13</a:t>
            </a:fld>
            <a:endParaRPr lang="zh-CN" altLang="en-US"/>
          </a:p>
        </p:txBody>
      </p:sp>
    </p:spTree>
    <p:extLst>
      <p:ext uri="{BB962C8B-B14F-4D97-AF65-F5344CB8AC3E}">
        <p14:creationId xmlns:p14="http://schemas.microsoft.com/office/powerpoint/2010/main" val="268552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14</a:t>
            </a:fld>
            <a:endParaRPr lang="zh-CN" altLang="en-US"/>
          </a:p>
        </p:txBody>
      </p:sp>
    </p:spTree>
    <p:extLst>
      <p:ext uri="{BB962C8B-B14F-4D97-AF65-F5344CB8AC3E}">
        <p14:creationId xmlns:p14="http://schemas.microsoft.com/office/powerpoint/2010/main" val="26616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15</a:t>
            </a:fld>
            <a:endParaRPr lang="zh-CN" altLang="en-US"/>
          </a:p>
        </p:txBody>
      </p:sp>
    </p:spTree>
    <p:extLst>
      <p:ext uri="{BB962C8B-B14F-4D97-AF65-F5344CB8AC3E}">
        <p14:creationId xmlns:p14="http://schemas.microsoft.com/office/powerpoint/2010/main" val="1337278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16</a:t>
            </a:fld>
            <a:endParaRPr lang="zh-CN" altLang="en-US"/>
          </a:p>
        </p:txBody>
      </p:sp>
    </p:spTree>
    <p:extLst>
      <p:ext uri="{BB962C8B-B14F-4D97-AF65-F5344CB8AC3E}">
        <p14:creationId xmlns:p14="http://schemas.microsoft.com/office/powerpoint/2010/main" val="14744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b="1" dirty="0">
                <a:latin typeface="仿宋" panose="02010609060101010101" pitchFamily="49" charset="-122"/>
                <a:ea typeface="仿宋" panose="02010609060101010101" pitchFamily="49" charset="-122"/>
              </a:rPr>
              <a:t>子类球类中共包含有</a:t>
            </a:r>
            <a:r>
              <a:rPr lang="en-US" altLang="zh-CN" sz="1200" b="1" dirty="0">
                <a:latin typeface="仿宋" panose="02010609060101010101" pitchFamily="49" charset="-122"/>
                <a:ea typeface="仿宋" panose="02010609060101010101" pitchFamily="49" charset="-122"/>
              </a:rPr>
              <a:t>5</a:t>
            </a:r>
            <a:r>
              <a:rPr lang="zh-CN" altLang="en-US" sz="1200" b="1" dirty="0">
                <a:latin typeface="仿宋" panose="02010609060101010101" pitchFamily="49" charset="-122"/>
                <a:ea typeface="仿宋" panose="02010609060101010101" pitchFamily="49" charset="-122"/>
              </a:rPr>
              <a:t>个成员，其中</a:t>
            </a:r>
            <a:r>
              <a:rPr lang="en-US" altLang="zh-CN" sz="1200" b="1" dirty="0">
                <a:latin typeface="仿宋" panose="02010609060101010101" pitchFamily="49" charset="-122"/>
                <a:ea typeface="仿宋" panose="02010609060101010101" pitchFamily="49" charset="-122"/>
              </a:rPr>
              <a:t>3</a:t>
            </a:r>
            <a:r>
              <a:rPr lang="zh-CN" altLang="en-US" sz="1200" b="1" dirty="0">
                <a:latin typeface="仿宋" panose="02010609060101010101" pitchFamily="49" charset="-122"/>
                <a:ea typeface="仿宋" panose="02010609060101010101" pitchFamily="49" charset="-122"/>
              </a:rPr>
              <a:t>个从圆类继承而来，</a:t>
            </a: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个是新定义的成员，但可访问</a:t>
            </a:r>
            <a:r>
              <a:rPr lang="en-US" altLang="zh-CN" sz="1200" b="1" dirty="0">
                <a:latin typeface="仿宋" panose="02010609060101010101" pitchFamily="49" charset="-122"/>
                <a:ea typeface="仿宋" panose="02010609060101010101" pitchFamily="49" charset="-122"/>
              </a:rPr>
              <a:t>4</a:t>
            </a:r>
            <a:r>
              <a:rPr lang="zh-CN" altLang="en-US" sz="1200" b="1" dirty="0">
                <a:latin typeface="仿宋" panose="02010609060101010101" pitchFamily="49" charset="-122"/>
                <a:ea typeface="仿宋" panose="02010609060101010101" pitchFamily="49" charset="-122"/>
              </a:rPr>
              <a:t>个成员，因为新定义的</a:t>
            </a:r>
            <a:r>
              <a:rPr lang="en-US" altLang="zh-CN" sz="1200" b="1" dirty="0">
                <a:latin typeface="仿宋" panose="02010609060101010101" pitchFamily="49" charset="-122"/>
                <a:ea typeface="仿宋" panose="02010609060101010101" pitchFamily="49" charset="-122"/>
              </a:rPr>
              <a:t>area()</a:t>
            </a:r>
            <a:r>
              <a:rPr lang="zh-CN" altLang="en-US" sz="1200" b="1" dirty="0">
                <a:latin typeface="仿宋" panose="02010609060101010101" pitchFamily="49" charset="-122"/>
                <a:ea typeface="仿宋" panose="02010609060101010101" pitchFamily="49" charset="-122"/>
              </a:rPr>
              <a:t>成员覆盖了基类中的对应成员，使得无法访问基类中的同一成员。注意，同名属性不能覆盖，只会在子类中增加新的属性。</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17</a:t>
            </a:fld>
            <a:endParaRPr lang="zh-CN" altLang="en-US"/>
          </a:p>
        </p:txBody>
      </p:sp>
    </p:spTree>
    <p:extLst>
      <p:ext uri="{BB962C8B-B14F-4D97-AF65-F5344CB8AC3E}">
        <p14:creationId xmlns:p14="http://schemas.microsoft.com/office/powerpoint/2010/main" val="249047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18</a:t>
            </a:fld>
            <a:endParaRPr lang="zh-CN" altLang="en-US"/>
          </a:p>
        </p:txBody>
      </p:sp>
    </p:spTree>
    <p:extLst>
      <p:ext uri="{BB962C8B-B14F-4D97-AF65-F5344CB8AC3E}">
        <p14:creationId xmlns:p14="http://schemas.microsoft.com/office/powerpoint/2010/main" val="709822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19</a:t>
            </a:fld>
            <a:endParaRPr lang="zh-CN" altLang="en-US"/>
          </a:p>
        </p:txBody>
      </p:sp>
    </p:spTree>
    <p:extLst>
      <p:ext uri="{BB962C8B-B14F-4D97-AF65-F5344CB8AC3E}">
        <p14:creationId xmlns:p14="http://schemas.microsoft.com/office/powerpoint/2010/main" val="4104961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en-US" altLang="zh-CN" sz="1200" b="1" dirty="0">
                <a:latin typeface="仿宋" panose="02010609060101010101" pitchFamily="49" charset="-122"/>
                <a:ea typeface="仿宋" panose="02010609060101010101" pitchFamily="49" charset="-122"/>
              </a:rPr>
              <a:t>B</a:t>
            </a:r>
            <a:r>
              <a:rPr lang="zh-CN" altLang="en-US" sz="1200" b="1" dirty="0">
                <a:latin typeface="仿宋" panose="02010609060101010101" pitchFamily="49" charset="-122"/>
                <a:ea typeface="仿宋" panose="02010609060101010101" pitchFamily="49" charset="-122"/>
              </a:rPr>
              <a:t>类继承了</a:t>
            </a:r>
            <a:r>
              <a:rPr lang="en-US" altLang="zh-CN" sz="1200" b="1" dirty="0">
                <a:latin typeface="仿宋" panose="02010609060101010101" pitchFamily="49" charset="-122"/>
                <a:ea typeface="仿宋" panose="02010609060101010101" pitchFamily="49" charset="-122"/>
              </a:rPr>
              <a:t>A</a:t>
            </a:r>
            <a:r>
              <a:rPr lang="zh-CN" altLang="en-US" sz="1200" b="1" dirty="0">
                <a:latin typeface="仿宋" panose="02010609060101010101" pitchFamily="49" charset="-122"/>
                <a:ea typeface="仿宋" panose="02010609060101010101" pitchFamily="49" charset="-122"/>
              </a:rPr>
              <a:t>类，重写了构造函数。同时，新增了函数</a:t>
            </a:r>
            <a:r>
              <a:rPr lang="en-US" altLang="zh-CN" sz="1200" b="1" dirty="0">
                <a:latin typeface="仿宋" panose="02010609060101010101" pitchFamily="49" charset="-122"/>
                <a:ea typeface="仿宋" panose="02010609060101010101" pitchFamily="49" charset="-122"/>
              </a:rPr>
              <a:t>f1</a:t>
            </a:r>
            <a:r>
              <a:rPr lang="zh-CN" altLang="en-US" sz="1200" b="1" dirty="0">
                <a:latin typeface="仿宋" panose="02010609060101010101" pitchFamily="49" charset="-122"/>
                <a:ea typeface="仿宋" panose="02010609060101010101" pitchFamily="49" charset="-122"/>
              </a:rPr>
              <a:t>，通过</a:t>
            </a:r>
            <a:r>
              <a:rPr lang="en-US" altLang="zh-CN" sz="1200" b="1" dirty="0">
                <a:latin typeface="仿宋" panose="02010609060101010101" pitchFamily="49" charset="-122"/>
                <a:ea typeface="仿宋" panose="02010609060101010101" pitchFamily="49" charset="-122"/>
              </a:rPr>
              <a:t>super</a:t>
            </a:r>
            <a:r>
              <a:rPr lang="zh-CN" altLang="en-US" sz="1200" b="1" dirty="0">
                <a:latin typeface="仿宋" panose="02010609060101010101" pitchFamily="49" charset="-122"/>
                <a:ea typeface="仿宋" panose="02010609060101010101" pitchFamily="49" charset="-122"/>
              </a:rPr>
              <a:t>调用了父类</a:t>
            </a:r>
            <a:r>
              <a:rPr lang="en-US" altLang="zh-CN" sz="1200" b="1" dirty="0">
                <a:latin typeface="仿宋" panose="02010609060101010101" pitchFamily="49" charset="-122"/>
                <a:ea typeface="仿宋" panose="02010609060101010101" pitchFamily="49" charset="-122"/>
              </a:rPr>
              <a:t>A</a:t>
            </a:r>
            <a:r>
              <a:rPr lang="zh-CN" altLang="en-US" sz="1200" b="1" dirty="0">
                <a:latin typeface="仿宋" panose="02010609060101010101" pitchFamily="49" charset="-122"/>
                <a:ea typeface="仿宋" panose="02010609060101010101" pitchFamily="49" charset="-122"/>
              </a:rPr>
              <a:t>的构造函数。</a:t>
            </a:r>
            <a:endParaRPr lang="en-US" altLang="zh-CN" sz="1200" b="1" dirty="0">
              <a:latin typeface="仿宋" panose="02010609060101010101" pitchFamily="49" charset="-122"/>
              <a:ea typeface="仿宋" panose="02010609060101010101" pitchFamily="49" charset="-122"/>
            </a:endParaRPr>
          </a:p>
          <a:p>
            <a:pPr>
              <a:lnSpc>
                <a:spcPts val="2400"/>
              </a:lnSpc>
              <a:defRPr/>
            </a:pPr>
            <a:r>
              <a:rPr lang="zh-CN" altLang="en-US" sz="1200" b="1" dirty="0">
                <a:latin typeface="仿宋" panose="02010609060101010101" pitchFamily="49" charset="-122"/>
                <a:ea typeface="仿宋" panose="02010609060101010101" pitchFamily="49" charset="-122"/>
              </a:rPr>
              <a:t>执行顺序：</a:t>
            </a:r>
            <a:r>
              <a:rPr lang="en-US" altLang="zh-CN" sz="1200" b="1" dirty="0">
                <a:latin typeface="仿宋" panose="02010609060101010101" pitchFamily="49" charset="-122"/>
                <a:ea typeface="仿宋" panose="02010609060101010101" pitchFamily="49" charset="-122"/>
              </a:rPr>
              <a:t>A</a:t>
            </a:r>
            <a:r>
              <a:rPr lang="zh-CN" altLang="en-US" sz="1200" b="1" dirty="0">
                <a:latin typeface="仿宋" panose="02010609060101010101" pitchFamily="49" charset="-122"/>
                <a:ea typeface="仿宋" panose="02010609060101010101" pitchFamily="49" charset="-122"/>
              </a:rPr>
              <a:t>的默认构造函数，</a:t>
            </a:r>
            <a:r>
              <a:rPr lang="en-US" altLang="zh-CN" sz="1200" b="1" dirty="0">
                <a:latin typeface="仿宋" panose="02010609060101010101" pitchFamily="49" charset="-122"/>
                <a:ea typeface="仿宋" panose="02010609060101010101" pitchFamily="49" charset="-122"/>
              </a:rPr>
              <a:t>B</a:t>
            </a:r>
            <a:r>
              <a:rPr lang="zh-CN" altLang="en-US" sz="1200" b="1" dirty="0">
                <a:latin typeface="仿宋" panose="02010609060101010101" pitchFamily="49" charset="-122"/>
                <a:ea typeface="仿宋" panose="02010609060101010101" pitchFamily="49" charset="-122"/>
              </a:rPr>
              <a:t>的默认构造函数，</a:t>
            </a:r>
            <a:r>
              <a:rPr lang="en-US" altLang="zh-CN" sz="1200" b="1" dirty="0" err="1">
                <a:latin typeface="仿宋" panose="02010609060101010101" pitchFamily="49" charset="-122"/>
                <a:ea typeface="仿宋" panose="02010609060101010101" pitchFamily="49" charset="-122"/>
              </a:rPr>
              <a:t>b.f</a:t>
            </a:r>
            <a:r>
              <a:rPr lang="en-US" altLang="zh-CN" sz="1200" b="1" dirty="0">
                <a:latin typeface="仿宋" panose="02010609060101010101" pitchFamily="49" charset="-122"/>
                <a:ea typeface="仿宋" panose="02010609060101010101" pitchFamily="49" charset="-122"/>
              </a:rPr>
              <a:t>(6,4)</a:t>
            </a:r>
            <a:r>
              <a:rPr lang="zh-CN" altLang="en-US" sz="1200" b="1" dirty="0">
                <a:latin typeface="仿宋" panose="02010609060101010101" pitchFamily="49" charset="-122"/>
                <a:ea typeface="仿宋" panose="02010609060101010101" pitchFamily="49" charset="-122"/>
              </a:rPr>
              <a:t>，</a:t>
            </a:r>
            <a:r>
              <a:rPr lang="en-US" altLang="zh-CN" sz="1200" b="1" dirty="0">
                <a:latin typeface="仿宋" panose="02010609060101010101" pitchFamily="49" charset="-122"/>
                <a:ea typeface="仿宋" panose="02010609060101010101" pitchFamily="49" charset="-122"/>
              </a:rPr>
              <a:t>b.f1(6,4)</a:t>
            </a:r>
          </a:p>
          <a:p>
            <a:pPr>
              <a:lnSpc>
                <a:spcPts val="2400"/>
              </a:lnSpc>
              <a:defRPr/>
            </a:pPr>
            <a:r>
              <a:rPr lang="zh-CN" altLang="en-US" sz="1200" b="1" dirty="0">
                <a:latin typeface="仿宋" panose="02010609060101010101" pitchFamily="49" charset="-122"/>
                <a:ea typeface="仿宋" panose="02010609060101010101" pitchFamily="49" charset="-122"/>
              </a:rPr>
              <a:t>结果：</a:t>
            </a: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a:t>
            </a:r>
            <a:r>
              <a:rPr lang="en-US" altLang="zh-CN" sz="1200" b="1" dirty="0">
                <a:latin typeface="仿宋" panose="02010609060101010101" pitchFamily="49" charset="-122"/>
                <a:ea typeface="仿宋" panose="02010609060101010101" pitchFamily="49" charset="-122"/>
              </a:rPr>
              <a:t>10</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20</a:t>
            </a:fld>
            <a:endParaRPr lang="zh-CN" altLang="en-US"/>
          </a:p>
        </p:txBody>
      </p:sp>
    </p:spTree>
    <p:extLst>
      <p:ext uri="{BB962C8B-B14F-4D97-AF65-F5344CB8AC3E}">
        <p14:creationId xmlns:p14="http://schemas.microsoft.com/office/powerpoint/2010/main" val="194479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21</a:t>
            </a:fld>
            <a:endParaRPr lang="zh-CN" altLang="en-US"/>
          </a:p>
        </p:txBody>
      </p:sp>
    </p:spTree>
    <p:extLst>
      <p:ext uri="{BB962C8B-B14F-4D97-AF65-F5344CB8AC3E}">
        <p14:creationId xmlns:p14="http://schemas.microsoft.com/office/powerpoint/2010/main" val="2066382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22</a:t>
            </a:fld>
            <a:endParaRPr lang="zh-CN" altLang="en-US"/>
          </a:p>
        </p:txBody>
      </p:sp>
    </p:spTree>
    <p:extLst>
      <p:ext uri="{BB962C8B-B14F-4D97-AF65-F5344CB8AC3E}">
        <p14:creationId xmlns:p14="http://schemas.microsoft.com/office/powerpoint/2010/main" val="39208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a:t>
            </a:fld>
            <a:endParaRPr lang="zh-CN" altLang="en-US"/>
          </a:p>
        </p:txBody>
      </p:sp>
    </p:spTree>
    <p:extLst>
      <p:ext uri="{BB962C8B-B14F-4D97-AF65-F5344CB8AC3E}">
        <p14:creationId xmlns:p14="http://schemas.microsoft.com/office/powerpoint/2010/main" val="27954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23</a:t>
            </a:fld>
            <a:endParaRPr lang="zh-CN" altLang="en-US"/>
          </a:p>
        </p:txBody>
      </p:sp>
    </p:spTree>
    <p:extLst>
      <p:ext uri="{BB962C8B-B14F-4D97-AF65-F5344CB8AC3E}">
        <p14:creationId xmlns:p14="http://schemas.microsoft.com/office/powerpoint/2010/main" val="1060601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24</a:t>
            </a:fld>
            <a:endParaRPr lang="zh-CN" altLang="en-US"/>
          </a:p>
        </p:txBody>
      </p:sp>
    </p:spTree>
    <p:extLst>
      <p:ext uri="{BB962C8B-B14F-4D97-AF65-F5344CB8AC3E}">
        <p14:creationId xmlns:p14="http://schemas.microsoft.com/office/powerpoint/2010/main" val="3830128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25</a:t>
            </a:fld>
            <a:endParaRPr lang="zh-CN" altLang="en-US"/>
          </a:p>
        </p:txBody>
      </p:sp>
    </p:spTree>
    <p:extLst>
      <p:ext uri="{BB962C8B-B14F-4D97-AF65-F5344CB8AC3E}">
        <p14:creationId xmlns:p14="http://schemas.microsoft.com/office/powerpoint/2010/main" val="211163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26</a:t>
            </a:fld>
            <a:endParaRPr lang="zh-CN" altLang="en-US"/>
          </a:p>
        </p:txBody>
      </p:sp>
    </p:spTree>
    <p:extLst>
      <p:ext uri="{BB962C8B-B14F-4D97-AF65-F5344CB8AC3E}">
        <p14:creationId xmlns:p14="http://schemas.microsoft.com/office/powerpoint/2010/main" val="4038995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27</a:t>
            </a:fld>
            <a:endParaRPr lang="zh-CN" altLang="en-US"/>
          </a:p>
        </p:txBody>
      </p:sp>
    </p:spTree>
    <p:extLst>
      <p:ext uri="{BB962C8B-B14F-4D97-AF65-F5344CB8AC3E}">
        <p14:creationId xmlns:p14="http://schemas.microsoft.com/office/powerpoint/2010/main" val="823762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b="1" dirty="0">
                <a:latin typeface="仿宋" panose="02010609060101010101" pitchFamily="49" charset="-122"/>
                <a:ea typeface="仿宋" panose="02010609060101010101" pitchFamily="49" charset="-122"/>
              </a:rPr>
              <a:t>子类球类中共包含有</a:t>
            </a:r>
            <a:r>
              <a:rPr lang="en-US" altLang="zh-CN" sz="1200" b="1" dirty="0">
                <a:latin typeface="仿宋" panose="02010609060101010101" pitchFamily="49" charset="-122"/>
                <a:ea typeface="仿宋" panose="02010609060101010101" pitchFamily="49" charset="-122"/>
              </a:rPr>
              <a:t>5</a:t>
            </a:r>
            <a:r>
              <a:rPr lang="zh-CN" altLang="en-US" sz="1200" b="1" dirty="0">
                <a:latin typeface="仿宋" panose="02010609060101010101" pitchFamily="49" charset="-122"/>
                <a:ea typeface="仿宋" panose="02010609060101010101" pitchFamily="49" charset="-122"/>
              </a:rPr>
              <a:t>个成员，其中</a:t>
            </a:r>
            <a:r>
              <a:rPr lang="en-US" altLang="zh-CN" sz="1200" b="1" dirty="0">
                <a:latin typeface="仿宋" panose="02010609060101010101" pitchFamily="49" charset="-122"/>
                <a:ea typeface="仿宋" panose="02010609060101010101" pitchFamily="49" charset="-122"/>
              </a:rPr>
              <a:t>3</a:t>
            </a:r>
            <a:r>
              <a:rPr lang="zh-CN" altLang="en-US" sz="1200" b="1" dirty="0">
                <a:latin typeface="仿宋" panose="02010609060101010101" pitchFamily="49" charset="-122"/>
                <a:ea typeface="仿宋" panose="02010609060101010101" pitchFamily="49" charset="-122"/>
              </a:rPr>
              <a:t>个从圆类继承而来，</a:t>
            </a: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个是新定义的成员，但可访问</a:t>
            </a:r>
            <a:r>
              <a:rPr lang="en-US" altLang="zh-CN" sz="1200" b="1" dirty="0">
                <a:latin typeface="仿宋" panose="02010609060101010101" pitchFamily="49" charset="-122"/>
                <a:ea typeface="仿宋" panose="02010609060101010101" pitchFamily="49" charset="-122"/>
              </a:rPr>
              <a:t>4</a:t>
            </a:r>
            <a:r>
              <a:rPr lang="zh-CN" altLang="en-US" sz="1200" b="1" dirty="0">
                <a:latin typeface="仿宋" panose="02010609060101010101" pitchFamily="49" charset="-122"/>
                <a:ea typeface="仿宋" panose="02010609060101010101" pitchFamily="49" charset="-122"/>
              </a:rPr>
              <a:t>个成员，因为新定义的</a:t>
            </a:r>
            <a:r>
              <a:rPr lang="en-US" altLang="zh-CN" sz="1200" b="1" dirty="0">
                <a:latin typeface="仿宋" panose="02010609060101010101" pitchFamily="49" charset="-122"/>
                <a:ea typeface="仿宋" panose="02010609060101010101" pitchFamily="49" charset="-122"/>
              </a:rPr>
              <a:t>area()</a:t>
            </a:r>
            <a:r>
              <a:rPr lang="zh-CN" altLang="en-US" sz="1200" b="1" dirty="0">
                <a:latin typeface="仿宋" panose="02010609060101010101" pitchFamily="49" charset="-122"/>
                <a:ea typeface="仿宋" panose="02010609060101010101" pitchFamily="49" charset="-122"/>
              </a:rPr>
              <a:t>成员覆盖了基类中的对应成员，使得无法访问基类中的同一成员。注意，同名属性不能覆盖，只会在子类中增加新的属性。</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28</a:t>
            </a:fld>
            <a:endParaRPr lang="zh-CN" altLang="en-US"/>
          </a:p>
        </p:txBody>
      </p:sp>
    </p:spTree>
    <p:extLst>
      <p:ext uri="{BB962C8B-B14F-4D97-AF65-F5344CB8AC3E}">
        <p14:creationId xmlns:p14="http://schemas.microsoft.com/office/powerpoint/2010/main" val="1882383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b="1" dirty="0">
                <a:latin typeface="仿宋" panose="02010609060101010101" pitchFamily="49" charset="-122"/>
                <a:ea typeface="仿宋" panose="02010609060101010101" pitchFamily="49" charset="-122"/>
              </a:rPr>
              <a:t>子类球类中共包含有</a:t>
            </a:r>
            <a:r>
              <a:rPr lang="en-US" altLang="zh-CN" sz="1200" b="1" dirty="0">
                <a:latin typeface="仿宋" panose="02010609060101010101" pitchFamily="49" charset="-122"/>
                <a:ea typeface="仿宋" panose="02010609060101010101" pitchFamily="49" charset="-122"/>
              </a:rPr>
              <a:t>5</a:t>
            </a:r>
            <a:r>
              <a:rPr lang="zh-CN" altLang="en-US" sz="1200" b="1" dirty="0">
                <a:latin typeface="仿宋" panose="02010609060101010101" pitchFamily="49" charset="-122"/>
                <a:ea typeface="仿宋" panose="02010609060101010101" pitchFamily="49" charset="-122"/>
              </a:rPr>
              <a:t>个成员，其中</a:t>
            </a:r>
            <a:r>
              <a:rPr lang="en-US" altLang="zh-CN" sz="1200" b="1" dirty="0">
                <a:latin typeface="仿宋" panose="02010609060101010101" pitchFamily="49" charset="-122"/>
                <a:ea typeface="仿宋" panose="02010609060101010101" pitchFamily="49" charset="-122"/>
              </a:rPr>
              <a:t>3</a:t>
            </a:r>
            <a:r>
              <a:rPr lang="zh-CN" altLang="en-US" sz="1200" b="1" dirty="0">
                <a:latin typeface="仿宋" panose="02010609060101010101" pitchFamily="49" charset="-122"/>
                <a:ea typeface="仿宋" panose="02010609060101010101" pitchFamily="49" charset="-122"/>
              </a:rPr>
              <a:t>个从圆类继承而来，</a:t>
            </a: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个是新定义的成员，但可访问</a:t>
            </a:r>
            <a:r>
              <a:rPr lang="en-US" altLang="zh-CN" sz="1200" b="1" dirty="0">
                <a:latin typeface="仿宋" panose="02010609060101010101" pitchFamily="49" charset="-122"/>
                <a:ea typeface="仿宋" panose="02010609060101010101" pitchFamily="49" charset="-122"/>
              </a:rPr>
              <a:t>4</a:t>
            </a:r>
            <a:r>
              <a:rPr lang="zh-CN" altLang="en-US" sz="1200" b="1" dirty="0">
                <a:latin typeface="仿宋" panose="02010609060101010101" pitchFamily="49" charset="-122"/>
                <a:ea typeface="仿宋" panose="02010609060101010101" pitchFamily="49" charset="-122"/>
              </a:rPr>
              <a:t>个成员，因为新定义的</a:t>
            </a:r>
            <a:r>
              <a:rPr lang="en-US" altLang="zh-CN" sz="1200" b="1" dirty="0">
                <a:latin typeface="仿宋" panose="02010609060101010101" pitchFamily="49" charset="-122"/>
                <a:ea typeface="仿宋" panose="02010609060101010101" pitchFamily="49" charset="-122"/>
              </a:rPr>
              <a:t>area()</a:t>
            </a:r>
            <a:r>
              <a:rPr lang="zh-CN" altLang="en-US" sz="1200" b="1" dirty="0">
                <a:latin typeface="仿宋" panose="02010609060101010101" pitchFamily="49" charset="-122"/>
                <a:ea typeface="仿宋" panose="02010609060101010101" pitchFamily="49" charset="-122"/>
              </a:rPr>
              <a:t>成员覆盖了基类中的对应成员，使得无法访问基类中的同一成员。注意，同名属性不能覆盖，只会在子类中增加新的属性。</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29</a:t>
            </a:fld>
            <a:endParaRPr lang="zh-CN" altLang="en-US"/>
          </a:p>
        </p:txBody>
      </p:sp>
    </p:spTree>
    <p:extLst>
      <p:ext uri="{BB962C8B-B14F-4D97-AF65-F5344CB8AC3E}">
        <p14:creationId xmlns:p14="http://schemas.microsoft.com/office/powerpoint/2010/main" val="3824216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dirty="0">
                <a:latin typeface="华文楷体" panose="02010600040101010101" pitchFamily="2" charset="-122"/>
                <a:ea typeface="华文楷体" panose="02010600040101010101" pitchFamily="2" charset="-122"/>
              </a:rPr>
              <a:t>子类在重新定义父类已有的方法时，应保持与父类完全相同的方法头部声明，即应与父亲有完全相同的方法名和参数列表。否则就不是方法的覆盖，而是在子类中定义了与父亲无关的方法，父亲的方法仍存在于子类中。</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30</a:t>
            </a:fld>
            <a:endParaRPr lang="zh-CN" altLang="en-US"/>
          </a:p>
        </p:txBody>
      </p:sp>
    </p:spTree>
    <p:extLst>
      <p:ext uri="{BB962C8B-B14F-4D97-AF65-F5344CB8AC3E}">
        <p14:creationId xmlns:p14="http://schemas.microsoft.com/office/powerpoint/2010/main" val="3449767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sz="1200" dirty="0">
                <a:latin typeface="楷体" pitchFamily="49" charset="-122"/>
                <a:ea typeface="楷体" pitchFamily="49" charset="-122"/>
              </a:rPr>
              <a:t>这是一种“多态性”：同名的方法，用不同的对象来区分调用的是哪一个方法。</a:t>
            </a:r>
            <a:endParaRPr lang="en-US" altLang="zh-CN" sz="1200" dirty="0">
              <a:latin typeface="楷体" pitchFamily="49" charset="-122"/>
              <a:ea typeface="楷体" pitchFamily="49" charset="-122"/>
            </a:endParaRPr>
          </a:p>
          <a:p>
            <a:pPr>
              <a:defRPr/>
            </a:pPr>
            <a:r>
              <a:rPr lang="zh-CN" altLang="en-US" sz="1200" dirty="0">
                <a:latin typeface="楷体" pitchFamily="49" charset="-122"/>
                <a:ea typeface="楷体" pitchFamily="49" charset="-122"/>
              </a:rPr>
              <a:t>意义在于：通过隐藏成员变量和覆盖方法可以把父类的状态和行为改为自身的状态和行为，而对外又有统一的名字与接口，不失其继承性。</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31</a:t>
            </a:fld>
            <a:endParaRPr lang="zh-CN" altLang="en-US"/>
          </a:p>
        </p:txBody>
      </p:sp>
    </p:spTree>
    <p:extLst>
      <p:ext uri="{BB962C8B-B14F-4D97-AF65-F5344CB8AC3E}">
        <p14:creationId xmlns:p14="http://schemas.microsoft.com/office/powerpoint/2010/main" val="1429934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dirty="0">
                <a:latin typeface="华文楷体" panose="02010600040101010101" pitchFamily="2" charset="-122"/>
                <a:ea typeface="华文楷体" panose="02010600040101010101" pitchFamily="2" charset="-122"/>
              </a:rPr>
              <a:t>子类在重新定义父类已有的方法时，应保持与父类完全相同的方法头部声明，即应与父亲有完全相同的方法名和参数列表。否则就不是方法的覆盖，而是在子类中定义了与父亲无关的方法，父亲的方法仍存在于子类中。</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32</a:t>
            </a:fld>
            <a:endParaRPr lang="zh-CN" altLang="en-US"/>
          </a:p>
        </p:txBody>
      </p:sp>
    </p:spTree>
    <p:extLst>
      <p:ext uri="{BB962C8B-B14F-4D97-AF65-F5344CB8AC3E}">
        <p14:creationId xmlns:p14="http://schemas.microsoft.com/office/powerpoint/2010/main" val="316869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6</a:t>
            </a:fld>
            <a:endParaRPr lang="zh-CN" altLang="en-US"/>
          </a:p>
        </p:txBody>
      </p:sp>
    </p:spTree>
    <p:extLst>
      <p:ext uri="{BB962C8B-B14F-4D97-AF65-F5344CB8AC3E}">
        <p14:creationId xmlns:p14="http://schemas.microsoft.com/office/powerpoint/2010/main" val="4019725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b="0" i="0" u="none" strike="noStrike" dirty="0">
                <a:solidFill>
                  <a:srgbClr val="333333"/>
                </a:solidFill>
                <a:effectLst/>
                <a:latin typeface="Helvetica Neue"/>
              </a:rPr>
              <a:t>返回类型与被重写方法的返回类型可以不相同，但是必须是父类返回值的派生类（</a:t>
            </a:r>
            <a:r>
              <a:rPr lang="en-US" altLang="zh-CN" b="0" i="0" u="none" strike="noStrike" dirty="0">
                <a:solidFill>
                  <a:srgbClr val="333333"/>
                </a:solidFill>
                <a:effectLst/>
                <a:latin typeface="Helvetica Neue"/>
              </a:rPr>
              <a:t>java5 </a:t>
            </a:r>
            <a:r>
              <a:rPr lang="zh-CN" altLang="en-US" b="0" i="0" u="none" strike="noStrike" dirty="0">
                <a:solidFill>
                  <a:srgbClr val="333333"/>
                </a:solidFill>
                <a:effectLst/>
                <a:latin typeface="Helvetica Neue"/>
              </a:rPr>
              <a:t>及更早版本返回类型要一样，</a:t>
            </a:r>
            <a:r>
              <a:rPr lang="en-US" altLang="zh-CN" b="0" i="0" u="none" strike="noStrike" dirty="0">
                <a:solidFill>
                  <a:srgbClr val="333333"/>
                </a:solidFill>
                <a:effectLst/>
                <a:latin typeface="Helvetica Neue"/>
              </a:rPr>
              <a:t>java7 </a:t>
            </a:r>
            <a:r>
              <a:rPr lang="zh-CN" altLang="en-US" b="0" i="0" u="none" strike="noStrike" dirty="0">
                <a:solidFill>
                  <a:srgbClr val="333333"/>
                </a:solidFill>
                <a:effectLst/>
                <a:latin typeface="Helvetica Neue"/>
              </a:rPr>
              <a:t>及更高版本可以不同）。</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33</a:t>
            </a:fld>
            <a:endParaRPr lang="zh-CN" altLang="en-US"/>
          </a:p>
        </p:txBody>
      </p:sp>
    </p:spTree>
    <p:extLst>
      <p:ext uri="{BB962C8B-B14F-4D97-AF65-F5344CB8AC3E}">
        <p14:creationId xmlns:p14="http://schemas.microsoft.com/office/powerpoint/2010/main" val="3301041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b="0" i="0" u="none" strike="noStrike" dirty="0">
                <a:solidFill>
                  <a:srgbClr val="333333"/>
                </a:solidFill>
                <a:effectLst/>
                <a:latin typeface="Helvetica Neue"/>
              </a:rPr>
              <a:t>返回类型与被重写方法的返回类型可以不相同，但是必须是父类返回值的派生类（</a:t>
            </a:r>
            <a:r>
              <a:rPr lang="en-US" altLang="zh-CN" b="0" i="0" u="none" strike="noStrike" dirty="0">
                <a:solidFill>
                  <a:srgbClr val="333333"/>
                </a:solidFill>
                <a:effectLst/>
                <a:latin typeface="Helvetica Neue"/>
              </a:rPr>
              <a:t>java5 </a:t>
            </a:r>
            <a:r>
              <a:rPr lang="zh-CN" altLang="en-US" b="0" i="0" u="none" strike="noStrike" dirty="0">
                <a:solidFill>
                  <a:srgbClr val="333333"/>
                </a:solidFill>
                <a:effectLst/>
                <a:latin typeface="Helvetica Neue"/>
              </a:rPr>
              <a:t>及更早版本返回类型要一样，</a:t>
            </a:r>
            <a:r>
              <a:rPr lang="en-US" altLang="zh-CN" b="0" i="0" u="none" strike="noStrike" dirty="0">
                <a:solidFill>
                  <a:srgbClr val="333333"/>
                </a:solidFill>
                <a:effectLst/>
                <a:latin typeface="Helvetica Neue"/>
              </a:rPr>
              <a:t>java7 </a:t>
            </a:r>
            <a:r>
              <a:rPr lang="zh-CN" altLang="en-US" b="0" i="0" u="none" strike="noStrike" dirty="0">
                <a:solidFill>
                  <a:srgbClr val="333333"/>
                </a:solidFill>
                <a:effectLst/>
                <a:latin typeface="Helvetica Neue"/>
              </a:rPr>
              <a:t>及更高版本可以不同）。</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34</a:t>
            </a:fld>
            <a:endParaRPr lang="zh-CN" altLang="en-US"/>
          </a:p>
        </p:txBody>
      </p:sp>
    </p:spTree>
    <p:extLst>
      <p:ext uri="{BB962C8B-B14F-4D97-AF65-F5344CB8AC3E}">
        <p14:creationId xmlns:p14="http://schemas.microsoft.com/office/powerpoint/2010/main" val="4209300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b="0" i="0" u="none" strike="noStrike" dirty="0">
                <a:solidFill>
                  <a:srgbClr val="333333"/>
                </a:solidFill>
                <a:effectLst/>
                <a:latin typeface="Helvetica Neue"/>
              </a:rPr>
              <a:t>返回类型与被重写方法的返回类型可以不相同，但是必须是父类返回值的派生类（</a:t>
            </a:r>
            <a:r>
              <a:rPr lang="en-US" altLang="zh-CN" b="0" i="0" u="none" strike="noStrike" dirty="0">
                <a:solidFill>
                  <a:srgbClr val="333333"/>
                </a:solidFill>
                <a:effectLst/>
                <a:latin typeface="Helvetica Neue"/>
              </a:rPr>
              <a:t>java5 </a:t>
            </a:r>
            <a:r>
              <a:rPr lang="zh-CN" altLang="en-US" b="0" i="0" u="none" strike="noStrike" dirty="0">
                <a:solidFill>
                  <a:srgbClr val="333333"/>
                </a:solidFill>
                <a:effectLst/>
                <a:latin typeface="Helvetica Neue"/>
              </a:rPr>
              <a:t>及更早版本返回类型要一样，</a:t>
            </a:r>
            <a:r>
              <a:rPr lang="en-US" altLang="zh-CN" b="0" i="0" u="none" strike="noStrike" dirty="0">
                <a:solidFill>
                  <a:srgbClr val="333333"/>
                </a:solidFill>
                <a:effectLst/>
                <a:latin typeface="Helvetica Neue"/>
              </a:rPr>
              <a:t>java7 </a:t>
            </a:r>
            <a:r>
              <a:rPr lang="zh-CN" altLang="en-US" b="0" i="0" u="none" strike="noStrike" dirty="0">
                <a:solidFill>
                  <a:srgbClr val="333333"/>
                </a:solidFill>
                <a:effectLst/>
                <a:latin typeface="Helvetica Neue"/>
              </a:rPr>
              <a:t>及更高版本可以不同）。</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35</a:t>
            </a:fld>
            <a:endParaRPr lang="zh-CN" altLang="en-US"/>
          </a:p>
        </p:txBody>
      </p:sp>
    </p:spTree>
    <p:extLst>
      <p:ext uri="{BB962C8B-B14F-4D97-AF65-F5344CB8AC3E}">
        <p14:creationId xmlns:p14="http://schemas.microsoft.com/office/powerpoint/2010/main" val="4234527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en-US" altLang="zh-CN" b="0" i="0" u="none" strike="noStrike" dirty="0">
                <a:solidFill>
                  <a:srgbClr val="333333"/>
                </a:solidFill>
                <a:effectLst/>
                <a:latin typeface="Helvetica Neue"/>
              </a:rPr>
              <a:t>1.</a:t>
            </a:r>
            <a:r>
              <a:rPr lang="zh-CN" altLang="en-US" b="0" i="0" u="none" strike="noStrike" dirty="0">
                <a:solidFill>
                  <a:srgbClr val="333333"/>
                </a:solidFill>
                <a:effectLst/>
                <a:latin typeface="Helvetica Neue"/>
              </a:rPr>
              <a:t>尽管 </a:t>
            </a:r>
            <a:r>
              <a:rPr lang="en-US" altLang="zh-CN" b="0" i="0" u="none" strike="noStrike" dirty="0">
                <a:solidFill>
                  <a:srgbClr val="333333"/>
                </a:solidFill>
                <a:effectLst/>
                <a:latin typeface="Helvetica Neue"/>
              </a:rPr>
              <a:t>b </a:t>
            </a:r>
            <a:r>
              <a:rPr lang="zh-CN" altLang="en-US" b="0" i="0" u="none" strike="noStrike" dirty="0">
                <a:solidFill>
                  <a:srgbClr val="333333"/>
                </a:solidFill>
                <a:effectLst/>
                <a:latin typeface="Helvetica Neue"/>
              </a:rPr>
              <a:t>属于 </a:t>
            </a:r>
            <a:r>
              <a:rPr lang="en-US" altLang="zh-CN" b="0" i="0" u="none" strike="noStrike" dirty="0">
                <a:solidFill>
                  <a:srgbClr val="333333"/>
                </a:solidFill>
                <a:effectLst/>
                <a:latin typeface="Helvetica Neue"/>
              </a:rPr>
              <a:t>Animal </a:t>
            </a:r>
            <a:r>
              <a:rPr lang="zh-CN" altLang="en-US" b="0" i="0" u="none" strike="noStrike" dirty="0">
                <a:solidFill>
                  <a:srgbClr val="333333"/>
                </a:solidFill>
                <a:effectLst/>
                <a:latin typeface="Helvetica Neue"/>
              </a:rPr>
              <a:t>类型，但是它运行的是 </a:t>
            </a:r>
            <a:r>
              <a:rPr lang="en-US" altLang="zh-CN" b="0" i="0" u="none" strike="noStrike" dirty="0">
                <a:solidFill>
                  <a:srgbClr val="333333"/>
                </a:solidFill>
                <a:effectLst/>
                <a:latin typeface="Helvetica Neue"/>
              </a:rPr>
              <a:t>Dog </a:t>
            </a:r>
            <a:r>
              <a:rPr lang="zh-CN" altLang="en-US" b="0" i="0" u="none" strike="noStrike" dirty="0">
                <a:solidFill>
                  <a:srgbClr val="333333"/>
                </a:solidFill>
                <a:effectLst/>
                <a:latin typeface="Helvetica Neue"/>
              </a:rPr>
              <a:t>类的 </a:t>
            </a:r>
            <a:r>
              <a:rPr lang="en-US" altLang="zh-CN" b="0" i="0" u="none" strike="noStrike" dirty="0">
                <a:solidFill>
                  <a:srgbClr val="333333"/>
                </a:solidFill>
                <a:effectLst/>
                <a:latin typeface="Helvetica Neue"/>
              </a:rPr>
              <a:t>move</a:t>
            </a:r>
            <a:r>
              <a:rPr lang="zh-CN" altLang="en-US" b="0" i="0" u="none" strike="noStrike" dirty="0">
                <a:solidFill>
                  <a:srgbClr val="333333"/>
                </a:solidFill>
                <a:effectLst/>
                <a:latin typeface="Helvetica Neue"/>
              </a:rPr>
              <a:t>方法，没有问题；</a:t>
            </a:r>
            <a:endParaRPr lang="en-US" altLang="zh-CN" b="0" i="0" u="none" strike="noStrike" dirty="0">
              <a:solidFill>
                <a:srgbClr val="333333"/>
              </a:solidFill>
              <a:effectLst/>
              <a:latin typeface="Helvetica Neue"/>
            </a:endParaRPr>
          </a:p>
          <a:p>
            <a:pPr>
              <a:lnSpc>
                <a:spcPts val="2400"/>
              </a:lnSpc>
              <a:defRPr/>
            </a:pP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但是对于</a:t>
            </a:r>
            <a:r>
              <a:rPr lang="en-US" altLang="zh-CN" sz="1200" b="1" dirty="0" err="1">
                <a:latin typeface="仿宋" panose="02010609060101010101" pitchFamily="49" charset="-122"/>
                <a:ea typeface="仿宋" panose="02010609060101010101" pitchFamily="49" charset="-122"/>
              </a:rPr>
              <a:t>b.bark</a:t>
            </a:r>
            <a:r>
              <a:rPr lang="en-US" altLang="zh-CN" sz="1200" b="1" dirty="0">
                <a:latin typeface="仿宋" panose="02010609060101010101" pitchFamily="49" charset="-122"/>
                <a:ea typeface="仿宋" panose="02010609060101010101" pitchFamily="49" charset="-122"/>
              </a:rPr>
              <a:t>()</a:t>
            </a:r>
            <a:r>
              <a:rPr lang="zh-CN" altLang="en-US" sz="1200" b="1" dirty="0">
                <a:latin typeface="仿宋" panose="02010609060101010101" pitchFamily="49" charset="-122"/>
                <a:ea typeface="仿宋" panose="02010609060101010101" pitchFamily="49" charset="-122"/>
              </a:rPr>
              <a:t>，</a:t>
            </a:r>
            <a:r>
              <a:rPr lang="en-US" altLang="zh-CN" b="1" i="0" u="none" strike="noStrike" dirty="0">
                <a:solidFill>
                  <a:srgbClr val="333333"/>
                </a:solidFill>
                <a:effectLst/>
                <a:latin typeface="Helvetica Neue"/>
              </a:rPr>
              <a:t>b</a:t>
            </a:r>
            <a:r>
              <a:rPr lang="zh-CN" altLang="en-US" b="1" i="0" u="none" strike="noStrike" dirty="0">
                <a:solidFill>
                  <a:srgbClr val="333333"/>
                </a:solidFill>
                <a:effectLst/>
                <a:latin typeface="Helvetica Neue"/>
              </a:rPr>
              <a:t>的引用类型</a:t>
            </a:r>
            <a:r>
              <a:rPr lang="en-US" altLang="zh-CN" b="1" i="0" u="none" strike="noStrike" dirty="0">
                <a:solidFill>
                  <a:srgbClr val="333333"/>
                </a:solidFill>
                <a:effectLst/>
                <a:latin typeface="Helvetica Neue"/>
              </a:rPr>
              <a:t>Animal</a:t>
            </a:r>
            <a:r>
              <a:rPr lang="zh-CN" altLang="en-US" b="1" i="0" u="none" strike="noStrike" dirty="0">
                <a:solidFill>
                  <a:srgbClr val="333333"/>
                </a:solidFill>
                <a:effectLst/>
                <a:latin typeface="Helvetica Neue"/>
              </a:rPr>
              <a:t>没有</a:t>
            </a:r>
            <a:r>
              <a:rPr lang="en-US" altLang="zh-CN" b="1" i="0" u="none" strike="noStrike" dirty="0">
                <a:solidFill>
                  <a:srgbClr val="333333"/>
                </a:solidFill>
                <a:effectLst/>
                <a:latin typeface="Helvetica Neue"/>
              </a:rPr>
              <a:t>bark</a:t>
            </a:r>
            <a:r>
              <a:rPr lang="zh-CN" altLang="en-US" b="1" i="0" u="none" strike="noStrike" dirty="0">
                <a:solidFill>
                  <a:srgbClr val="333333"/>
                </a:solidFill>
                <a:effectLst/>
                <a:latin typeface="Helvetica Neue"/>
              </a:rPr>
              <a:t>方法，因此编译出错！</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36</a:t>
            </a:fld>
            <a:endParaRPr lang="zh-CN" altLang="en-US"/>
          </a:p>
        </p:txBody>
      </p:sp>
    </p:spTree>
    <p:extLst>
      <p:ext uri="{BB962C8B-B14F-4D97-AF65-F5344CB8AC3E}">
        <p14:creationId xmlns:p14="http://schemas.microsoft.com/office/powerpoint/2010/main" val="302019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en-US" altLang="zh-CN" b="0" i="0" u="none" strike="noStrike" dirty="0">
                <a:solidFill>
                  <a:srgbClr val="333333"/>
                </a:solidFill>
                <a:effectLst/>
                <a:latin typeface="Helvetica Neue"/>
              </a:rPr>
              <a:t>1.</a:t>
            </a:r>
            <a:r>
              <a:rPr lang="zh-CN" altLang="en-US" b="0" i="0" u="none" strike="noStrike" dirty="0">
                <a:solidFill>
                  <a:srgbClr val="333333"/>
                </a:solidFill>
                <a:effectLst/>
                <a:latin typeface="Helvetica Neue"/>
              </a:rPr>
              <a:t>尽管 </a:t>
            </a:r>
            <a:r>
              <a:rPr lang="en-US" altLang="zh-CN" b="0" i="0" u="none" strike="noStrike" dirty="0">
                <a:solidFill>
                  <a:srgbClr val="333333"/>
                </a:solidFill>
                <a:effectLst/>
                <a:latin typeface="Helvetica Neue"/>
              </a:rPr>
              <a:t>b </a:t>
            </a:r>
            <a:r>
              <a:rPr lang="zh-CN" altLang="en-US" b="0" i="0" u="none" strike="noStrike" dirty="0">
                <a:solidFill>
                  <a:srgbClr val="333333"/>
                </a:solidFill>
                <a:effectLst/>
                <a:latin typeface="Helvetica Neue"/>
              </a:rPr>
              <a:t>属于 </a:t>
            </a:r>
            <a:r>
              <a:rPr lang="en-US" altLang="zh-CN" b="0" i="0" u="none" strike="noStrike" dirty="0">
                <a:solidFill>
                  <a:srgbClr val="333333"/>
                </a:solidFill>
                <a:effectLst/>
                <a:latin typeface="Helvetica Neue"/>
              </a:rPr>
              <a:t>Animal </a:t>
            </a:r>
            <a:r>
              <a:rPr lang="zh-CN" altLang="en-US" b="0" i="0" u="none" strike="noStrike" dirty="0">
                <a:solidFill>
                  <a:srgbClr val="333333"/>
                </a:solidFill>
                <a:effectLst/>
                <a:latin typeface="Helvetica Neue"/>
              </a:rPr>
              <a:t>类型，但是它运行的是 </a:t>
            </a:r>
            <a:r>
              <a:rPr lang="en-US" altLang="zh-CN" b="0" i="0" u="none" strike="noStrike" dirty="0">
                <a:solidFill>
                  <a:srgbClr val="333333"/>
                </a:solidFill>
                <a:effectLst/>
                <a:latin typeface="Helvetica Neue"/>
              </a:rPr>
              <a:t>Dog </a:t>
            </a:r>
            <a:r>
              <a:rPr lang="zh-CN" altLang="en-US" b="0" i="0" u="none" strike="noStrike" dirty="0">
                <a:solidFill>
                  <a:srgbClr val="333333"/>
                </a:solidFill>
                <a:effectLst/>
                <a:latin typeface="Helvetica Neue"/>
              </a:rPr>
              <a:t>类的 </a:t>
            </a:r>
            <a:r>
              <a:rPr lang="en-US" altLang="zh-CN" b="0" i="0" u="none" strike="noStrike" dirty="0">
                <a:solidFill>
                  <a:srgbClr val="333333"/>
                </a:solidFill>
                <a:effectLst/>
                <a:latin typeface="Helvetica Neue"/>
              </a:rPr>
              <a:t>move</a:t>
            </a:r>
            <a:r>
              <a:rPr lang="zh-CN" altLang="en-US" b="0" i="0" u="none" strike="noStrike" dirty="0">
                <a:solidFill>
                  <a:srgbClr val="333333"/>
                </a:solidFill>
                <a:effectLst/>
                <a:latin typeface="Helvetica Neue"/>
              </a:rPr>
              <a:t>方法，没有问题；</a:t>
            </a:r>
            <a:endParaRPr lang="en-US" altLang="zh-CN" b="0" i="0" u="none" strike="noStrike" dirty="0">
              <a:solidFill>
                <a:srgbClr val="333333"/>
              </a:solidFill>
              <a:effectLst/>
              <a:latin typeface="Helvetica Neue"/>
            </a:endParaRPr>
          </a:p>
          <a:p>
            <a:pPr>
              <a:lnSpc>
                <a:spcPts val="2400"/>
              </a:lnSpc>
              <a:defRPr/>
            </a:pP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但是对于</a:t>
            </a:r>
            <a:r>
              <a:rPr lang="en-US" altLang="zh-CN" sz="1200" b="1" dirty="0" err="1">
                <a:latin typeface="仿宋" panose="02010609060101010101" pitchFamily="49" charset="-122"/>
                <a:ea typeface="仿宋" panose="02010609060101010101" pitchFamily="49" charset="-122"/>
              </a:rPr>
              <a:t>b.bark</a:t>
            </a:r>
            <a:r>
              <a:rPr lang="en-US" altLang="zh-CN" sz="1200" b="1" dirty="0">
                <a:latin typeface="仿宋" panose="02010609060101010101" pitchFamily="49" charset="-122"/>
                <a:ea typeface="仿宋" panose="02010609060101010101" pitchFamily="49" charset="-122"/>
              </a:rPr>
              <a:t>()</a:t>
            </a:r>
            <a:r>
              <a:rPr lang="zh-CN" altLang="en-US" sz="1200" b="1" dirty="0">
                <a:latin typeface="仿宋" panose="02010609060101010101" pitchFamily="49" charset="-122"/>
                <a:ea typeface="仿宋" panose="02010609060101010101" pitchFamily="49" charset="-122"/>
              </a:rPr>
              <a:t>，</a:t>
            </a:r>
            <a:r>
              <a:rPr lang="en-US" altLang="zh-CN" b="1" i="0" u="none" strike="noStrike" dirty="0">
                <a:solidFill>
                  <a:srgbClr val="333333"/>
                </a:solidFill>
                <a:effectLst/>
                <a:latin typeface="Helvetica Neue"/>
              </a:rPr>
              <a:t>b</a:t>
            </a:r>
            <a:r>
              <a:rPr lang="zh-CN" altLang="en-US" b="1" i="0" u="none" strike="noStrike" dirty="0">
                <a:solidFill>
                  <a:srgbClr val="333333"/>
                </a:solidFill>
                <a:effectLst/>
                <a:latin typeface="Helvetica Neue"/>
              </a:rPr>
              <a:t>的引用类型</a:t>
            </a:r>
            <a:r>
              <a:rPr lang="en-US" altLang="zh-CN" b="1" i="0" u="none" strike="noStrike" dirty="0">
                <a:solidFill>
                  <a:srgbClr val="333333"/>
                </a:solidFill>
                <a:effectLst/>
                <a:latin typeface="Helvetica Neue"/>
              </a:rPr>
              <a:t>Animal</a:t>
            </a:r>
            <a:r>
              <a:rPr lang="zh-CN" altLang="en-US" b="1" i="0" u="none" strike="noStrike" dirty="0">
                <a:solidFill>
                  <a:srgbClr val="333333"/>
                </a:solidFill>
                <a:effectLst/>
                <a:latin typeface="Helvetica Neue"/>
              </a:rPr>
              <a:t>没有</a:t>
            </a:r>
            <a:r>
              <a:rPr lang="en-US" altLang="zh-CN" b="1" i="0" u="none" strike="noStrike" dirty="0">
                <a:solidFill>
                  <a:srgbClr val="333333"/>
                </a:solidFill>
                <a:effectLst/>
                <a:latin typeface="Helvetica Neue"/>
              </a:rPr>
              <a:t>bark</a:t>
            </a:r>
            <a:r>
              <a:rPr lang="zh-CN" altLang="en-US" b="1" i="0" u="none" strike="noStrike" dirty="0">
                <a:solidFill>
                  <a:srgbClr val="333333"/>
                </a:solidFill>
                <a:effectLst/>
                <a:latin typeface="Helvetica Neue"/>
              </a:rPr>
              <a:t>方法，因此编译出错！</a:t>
            </a: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37</a:t>
            </a:fld>
            <a:endParaRPr lang="zh-CN" altLang="en-US"/>
          </a:p>
        </p:txBody>
      </p:sp>
    </p:spTree>
    <p:extLst>
      <p:ext uri="{BB962C8B-B14F-4D97-AF65-F5344CB8AC3E}">
        <p14:creationId xmlns:p14="http://schemas.microsoft.com/office/powerpoint/2010/main" val="1225241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38</a:t>
            </a:fld>
            <a:endParaRPr lang="zh-CN" altLang="en-US"/>
          </a:p>
        </p:txBody>
      </p:sp>
    </p:spTree>
    <p:extLst>
      <p:ext uri="{BB962C8B-B14F-4D97-AF65-F5344CB8AC3E}">
        <p14:creationId xmlns:p14="http://schemas.microsoft.com/office/powerpoint/2010/main" val="3650047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ts val="2400"/>
              </a:lnSpc>
              <a:spcBef>
                <a:spcPct val="30000"/>
              </a:spcBef>
              <a:spcAft>
                <a:spcPct val="0"/>
              </a:spcAft>
              <a:buClrTx/>
              <a:buSzTx/>
              <a:buFontTx/>
              <a:buNone/>
              <a:tabLst/>
              <a:defRPr/>
            </a:pPr>
            <a:r>
              <a:rPr lang="en-US" altLang="zh-CN" sz="1200" b="1" dirty="0">
                <a:latin typeface="仿宋" panose="02010609060101010101" pitchFamily="49" charset="-122"/>
                <a:ea typeface="仿宋" panose="02010609060101010101" pitchFamily="49" charset="-122"/>
              </a:rPr>
              <a:t>A.</a:t>
            </a:r>
            <a:r>
              <a:rPr lang="zh-CN" altLang="en-US" sz="1200" b="1" dirty="0">
                <a:latin typeface="仿宋" panose="02010609060101010101" pitchFamily="49" charset="-122"/>
                <a:ea typeface="仿宋" panose="02010609060101010101" pitchFamily="49" charset="-122"/>
              </a:rPr>
              <a:t> </a:t>
            </a:r>
            <a:r>
              <a:rPr lang="en-US" altLang="zh-CN" sz="1200" dirty="0">
                <a:latin typeface="华文楷体" panose="02010600040101010101" pitchFamily="2" charset="-122"/>
                <a:ea typeface="华文楷体" panose="02010600040101010101" pitchFamily="2" charset="-122"/>
              </a:rPr>
              <a:t>//</a:t>
            </a:r>
            <a:r>
              <a:rPr lang="zh-CN" altLang="en-US" sz="1200" dirty="0">
                <a:latin typeface="华文楷体" panose="02010600040101010101" pitchFamily="2" charset="-122"/>
                <a:ea typeface="华文楷体" panose="02010600040101010101" pitchFamily="2" charset="-122"/>
              </a:rPr>
              <a:t>可以，覆盖。</a:t>
            </a:r>
            <a:endParaRPr lang="zh-CN" altLang="en-US" sz="1200" dirty="0"/>
          </a:p>
          <a:p>
            <a:pPr>
              <a:lnSpc>
                <a:spcPts val="2400"/>
              </a:lnSpc>
              <a:defRPr/>
            </a:pPr>
            <a:r>
              <a:rPr lang="en-US" altLang="zh-CN" sz="1200" b="1" dirty="0">
                <a:latin typeface="仿宋" panose="02010609060101010101" pitchFamily="49" charset="-122"/>
                <a:ea typeface="仿宋" panose="02010609060101010101" pitchFamily="49" charset="-122"/>
              </a:rPr>
              <a:t>B. </a:t>
            </a:r>
            <a:r>
              <a:rPr lang="en-US" altLang="zh-CN" sz="1200" b="0" dirty="0">
                <a:latin typeface="仿宋" panose="02010609060101010101" pitchFamily="49" charset="-122"/>
                <a:ea typeface="仿宋" panose="02010609060101010101" pitchFamily="49" charset="-122"/>
              </a:rPr>
              <a:t>//</a:t>
            </a:r>
            <a:r>
              <a:rPr lang="zh-CN" altLang="en-US" sz="1200" dirty="0">
                <a:latin typeface="华文楷体" panose="02010600040101010101" pitchFamily="2" charset="-122"/>
                <a:ea typeface="华文楷体" panose="02010600040101010101" pitchFamily="2" charset="-122"/>
              </a:rPr>
              <a:t>不可以，权限不够。</a:t>
            </a:r>
            <a:endParaRPr lang="en-US" altLang="zh-CN" sz="1200" dirty="0">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ts val="2400"/>
              </a:lnSpc>
              <a:spcBef>
                <a:spcPct val="30000"/>
              </a:spcBef>
              <a:spcAft>
                <a:spcPct val="0"/>
              </a:spcAft>
              <a:buClrTx/>
              <a:buSzTx/>
              <a:buFontTx/>
              <a:buNone/>
              <a:tabLst/>
              <a:defRPr/>
            </a:pPr>
            <a:r>
              <a:rPr lang="en-US" altLang="zh-CN" sz="1200" b="1" dirty="0">
                <a:latin typeface="华文楷体" panose="02010600040101010101" pitchFamily="2" charset="-122"/>
                <a:ea typeface="华文楷体" panose="02010600040101010101" pitchFamily="2" charset="-122"/>
              </a:rPr>
              <a:t>C. </a:t>
            </a:r>
            <a:r>
              <a:rPr lang="en-US" altLang="zh-CN" sz="1200" dirty="0">
                <a:latin typeface="华文楷体" panose="02010600040101010101" pitchFamily="2" charset="-122"/>
                <a:ea typeface="华文楷体" panose="02010600040101010101" pitchFamily="2" charset="-122"/>
              </a:rPr>
              <a:t>//</a:t>
            </a:r>
            <a:r>
              <a:rPr lang="zh-CN" altLang="en-US" sz="1200" dirty="0">
                <a:latin typeface="华文楷体" panose="02010600040101010101" pitchFamily="2" charset="-122"/>
                <a:ea typeface="华文楷体" panose="02010600040101010101" pitchFamily="2" charset="-122"/>
              </a:rPr>
              <a:t>可以，和父类不是一个函数。没有覆盖，相当于重载。</a:t>
            </a:r>
            <a:endParaRPr lang="zh-CN" altLang="en-US" sz="1200" dirty="0"/>
          </a:p>
          <a:p>
            <a:pPr marL="0" marR="0" lvl="0" indent="0" algn="l" defTabSz="914400" rtl="0" eaLnBrk="0" fontAlgn="base" latinLnBrk="0" hangingPunct="0">
              <a:lnSpc>
                <a:spcPts val="2400"/>
              </a:lnSpc>
              <a:spcBef>
                <a:spcPct val="30000"/>
              </a:spcBef>
              <a:spcAft>
                <a:spcPct val="0"/>
              </a:spcAft>
              <a:buClrTx/>
              <a:buSzTx/>
              <a:buFontTx/>
              <a:buNone/>
              <a:tabLst/>
              <a:defRPr/>
            </a:pPr>
            <a:r>
              <a:rPr lang="en-US" altLang="zh-CN" sz="1200" b="1" dirty="0">
                <a:latin typeface="仿宋" panose="02010609060101010101" pitchFamily="49" charset="-122"/>
                <a:ea typeface="仿宋" panose="02010609060101010101" pitchFamily="49" charset="-122"/>
              </a:rPr>
              <a:t>D. </a:t>
            </a:r>
            <a:r>
              <a:rPr lang="en-US" altLang="zh-CN" sz="1200" dirty="0">
                <a:latin typeface="华文楷体" panose="02010600040101010101" pitchFamily="2" charset="-122"/>
                <a:ea typeface="华文楷体" panose="02010600040101010101" pitchFamily="2" charset="-122"/>
              </a:rPr>
              <a:t>//</a:t>
            </a:r>
            <a:r>
              <a:rPr lang="zh-CN" altLang="en-US" sz="1200" dirty="0">
                <a:latin typeface="华文楷体" panose="02010600040101010101" pitchFamily="2" charset="-122"/>
                <a:ea typeface="华文楷体" panose="02010600040101010101" pitchFamily="2" charset="-122"/>
              </a:rPr>
              <a:t>不可以，父类返回基本数据类型，子类重写方法的返回值类型是相同的基本数据类型。</a:t>
            </a:r>
            <a:endParaRPr lang="zh-CN" altLang="en-US" sz="1200" dirty="0"/>
          </a:p>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39</a:t>
            </a:fld>
            <a:endParaRPr lang="zh-CN" altLang="en-US"/>
          </a:p>
        </p:txBody>
      </p:sp>
    </p:spTree>
    <p:extLst>
      <p:ext uri="{BB962C8B-B14F-4D97-AF65-F5344CB8AC3E}">
        <p14:creationId xmlns:p14="http://schemas.microsoft.com/office/powerpoint/2010/main" val="158304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7</a:t>
            </a:fld>
            <a:endParaRPr lang="zh-CN" altLang="en-US"/>
          </a:p>
        </p:txBody>
      </p:sp>
    </p:spTree>
    <p:extLst>
      <p:ext uri="{BB962C8B-B14F-4D97-AF65-F5344CB8AC3E}">
        <p14:creationId xmlns:p14="http://schemas.microsoft.com/office/powerpoint/2010/main" val="48540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8</a:t>
            </a:fld>
            <a:endParaRPr lang="zh-CN" altLang="en-US"/>
          </a:p>
        </p:txBody>
      </p:sp>
    </p:spTree>
    <p:extLst>
      <p:ext uri="{BB962C8B-B14F-4D97-AF65-F5344CB8AC3E}">
        <p14:creationId xmlns:p14="http://schemas.microsoft.com/office/powerpoint/2010/main" val="233079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9</a:t>
            </a:fld>
            <a:endParaRPr lang="zh-CN" altLang="en-US"/>
          </a:p>
        </p:txBody>
      </p:sp>
    </p:spTree>
    <p:extLst>
      <p:ext uri="{BB962C8B-B14F-4D97-AF65-F5344CB8AC3E}">
        <p14:creationId xmlns:p14="http://schemas.microsoft.com/office/powerpoint/2010/main" val="2400275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r>
              <a:rPr lang="zh-CN" altLang="en-US" sz="1200" b="1" dirty="0">
                <a:latin typeface="仿宋" panose="02010609060101010101" pitchFamily="49" charset="-122"/>
                <a:ea typeface="仿宋" panose="02010609060101010101" pitchFamily="49" charset="-122"/>
              </a:rPr>
              <a:t>子类球类中共包含有</a:t>
            </a:r>
            <a:r>
              <a:rPr lang="en-US" altLang="zh-CN" sz="1200" b="1" dirty="0">
                <a:latin typeface="仿宋" panose="02010609060101010101" pitchFamily="49" charset="-122"/>
                <a:ea typeface="仿宋" panose="02010609060101010101" pitchFamily="49" charset="-122"/>
              </a:rPr>
              <a:t>5</a:t>
            </a:r>
            <a:r>
              <a:rPr lang="zh-CN" altLang="en-US" sz="1200" b="1" dirty="0">
                <a:latin typeface="仿宋" panose="02010609060101010101" pitchFamily="49" charset="-122"/>
                <a:ea typeface="仿宋" panose="02010609060101010101" pitchFamily="49" charset="-122"/>
              </a:rPr>
              <a:t>个成员，其中</a:t>
            </a:r>
            <a:r>
              <a:rPr lang="en-US" altLang="zh-CN" sz="1200" b="1" dirty="0">
                <a:latin typeface="仿宋" panose="02010609060101010101" pitchFamily="49" charset="-122"/>
                <a:ea typeface="仿宋" panose="02010609060101010101" pitchFamily="49" charset="-122"/>
              </a:rPr>
              <a:t>3</a:t>
            </a:r>
            <a:r>
              <a:rPr lang="zh-CN" altLang="en-US" sz="1200" b="1" dirty="0">
                <a:latin typeface="仿宋" panose="02010609060101010101" pitchFamily="49" charset="-122"/>
                <a:ea typeface="仿宋" panose="02010609060101010101" pitchFamily="49" charset="-122"/>
              </a:rPr>
              <a:t>个从圆类继承而来，</a:t>
            </a:r>
            <a:r>
              <a:rPr lang="en-US" altLang="zh-CN" sz="1200" b="1" dirty="0">
                <a:latin typeface="仿宋" panose="02010609060101010101" pitchFamily="49" charset="-122"/>
                <a:ea typeface="仿宋" panose="02010609060101010101" pitchFamily="49" charset="-122"/>
              </a:rPr>
              <a:t>2</a:t>
            </a:r>
            <a:r>
              <a:rPr lang="zh-CN" altLang="en-US" sz="1200" b="1" dirty="0">
                <a:latin typeface="仿宋" panose="02010609060101010101" pitchFamily="49" charset="-122"/>
                <a:ea typeface="仿宋" panose="02010609060101010101" pitchFamily="49" charset="-122"/>
              </a:rPr>
              <a:t>个是新定义的成员，但可访问</a:t>
            </a:r>
            <a:r>
              <a:rPr lang="en-US" altLang="zh-CN" sz="1200" b="1" dirty="0">
                <a:latin typeface="仿宋" panose="02010609060101010101" pitchFamily="49" charset="-122"/>
                <a:ea typeface="仿宋" panose="02010609060101010101" pitchFamily="49" charset="-122"/>
              </a:rPr>
              <a:t>4</a:t>
            </a:r>
            <a:r>
              <a:rPr lang="zh-CN" altLang="en-US" sz="1200" b="1" dirty="0">
                <a:latin typeface="仿宋" panose="02010609060101010101" pitchFamily="49" charset="-122"/>
                <a:ea typeface="仿宋" panose="02010609060101010101" pitchFamily="49" charset="-122"/>
              </a:rPr>
              <a:t>个成员，因为新定义的</a:t>
            </a:r>
            <a:r>
              <a:rPr lang="en-US" altLang="zh-CN" sz="1200" b="1" dirty="0">
                <a:latin typeface="仿宋" panose="02010609060101010101" pitchFamily="49" charset="-122"/>
                <a:ea typeface="仿宋" panose="02010609060101010101" pitchFamily="49" charset="-122"/>
              </a:rPr>
              <a:t>area()</a:t>
            </a:r>
            <a:r>
              <a:rPr lang="zh-CN" altLang="en-US" sz="1200" b="1" dirty="0">
                <a:latin typeface="仿宋" panose="02010609060101010101" pitchFamily="49" charset="-122"/>
                <a:ea typeface="仿宋" panose="02010609060101010101" pitchFamily="49" charset="-122"/>
              </a:rPr>
              <a:t>成员覆盖了基类中的对应成员，使得无法访问基类中的同一成员。注意，同名属性不能覆盖，只会在子类中增加新的属性。</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10</a:t>
            </a:fld>
            <a:endParaRPr lang="zh-CN" altLang="en-US"/>
          </a:p>
        </p:txBody>
      </p:sp>
    </p:spTree>
    <p:extLst>
      <p:ext uri="{BB962C8B-B14F-4D97-AF65-F5344CB8AC3E}">
        <p14:creationId xmlns:p14="http://schemas.microsoft.com/office/powerpoint/2010/main" val="292394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11</a:t>
            </a:fld>
            <a:endParaRPr lang="zh-CN" altLang="en-US"/>
          </a:p>
        </p:txBody>
      </p:sp>
    </p:spTree>
    <p:extLst>
      <p:ext uri="{BB962C8B-B14F-4D97-AF65-F5344CB8AC3E}">
        <p14:creationId xmlns:p14="http://schemas.microsoft.com/office/powerpoint/2010/main" val="121785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400"/>
              </a:lnSpc>
              <a:defRPr/>
            </a:pPr>
            <a:endParaRPr lang="zh-CN" altLang="en-US" sz="12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12</a:t>
            </a:fld>
            <a:endParaRPr lang="zh-CN" altLang="en-US"/>
          </a:p>
        </p:txBody>
      </p:sp>
    </p:spTree>
    <p:extLst>
      <p:ext uri="{BB962C8B-B14F-4D97-AF65-F5344CB8AC3E}">
        <p14:creationId xmlns:p14="http://schemas.microsoft.com/office/powerpoint/2010/main" val="256352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374C7E-346F-465A-87F3-822A0AA78BE3}"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F3F96D-DB75-4079-A7C6-A7C0679782B5}"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C1E87C-14F1-48EB-91DB-2968F9CD8A4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398A38-061C-47E0-ABC0-552101F133EB}"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BCA69A-571F-4516-97DA-CACC4A771DF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A0826FE-52E4-4AFB-92D2-A2153D0294CD}"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204BA-6902-4115-9127-8A72B87579F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67A1FB3-965D-4B19-ABA7-AA90E5D90136}"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F7F7E7-E804-4DB9-AB8C-AA7880F3F3C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DAE5DF-6247-4005-B19E-4265B67A05BD}"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92734C-74BF-4705-927F-A7AEFB9F68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F4E7D2-45B7-4BB4-8301-1375C0739582}" type="datetimeFigureOut">
              <a:rPr lang="zh-CN" altLang="en-US"/>
              <a:pPr>
                <a:defRPr/>
              </a:pPr>
              <a:t>2021/10/29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453755-CC23-42DD-AAE8-9D95E56E3D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BFF38-8661-4B2F-8467-411C5CD8546B}" type="datetimeFigureOut">
              <a:rPr lang="zh-CN" altLang="en-US"/>
              <a:pPr>
                <a:defRPr/>
              </a:pPr>
              <a:t>2021/10/29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6187A1-0254-4792-A633-CDCDC163D39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6EFF34-3ADF-422E-8BE9-07EAF17B613C}" type="datetimeFigureOut">
              <a:rPr lang="zh-CN" altLang="en-US"/>
              <a:pPr>
                <a:defRPr/>
              </a:pPr>
              <a:t>2021/10/29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C67BB1-6BEE-4908-873F-819854644DD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7B1B3-AE52-487A-918F-069CC9A54D81}"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72628-3198-4043-82DD-768972B5641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1895-1581-40C7-8520-B39B969E3FC8}"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E8EB7D-4137-4CE4-89FA-E8BF5C1709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365B35-1F7E-424C-B409-88B7E54C263A}" type="datetimeFigureOut">
              <a:rPr lang="zh-CN" altLang="en-US"/>
              <a:pPr>
                <a:defRPr/>
              </a:pPr>
              <a:t>2021/10/29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B2802E3-F9E6-4CCC-94AA-AC775DC090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2000" r="-2000"/>
          </a:stretch>
        </a:blipFill>
        <a:effectLst/>
      </p:bgPr>
    </p:bg>
    <p:spTree>
      <p:nvGrpSpPr>
        <p:cNvPr id="1" name=""/>
        <p:cNvGrpSpPr/>
        <p:nvPr/>
      </p:nvGrpSpPr>
      <p:grpSpPr>
        <a:xfrm>
          <a:off x="0" y="0"/>
          <a:ext cx="0" cy="0"/>
          <a:chOff x="0" y="0"/>
          <a:chExt cx="0" cy="0"/>
        </a:xfrm>
      </p:grpSpPr>
      <p:sp>
        <p:nvSpPr>
          <p:cNvPr id="2050" name="TextBox 6"/>
          <p:cNvSpPr txBox="1">
            <a:spLocks noChangeArrowheads="1"/>
          </p:cNvSpPr>
          <p:nvPr/>
        </p:nvSpPr>
        <p:spPr bwMode="auto">
          <a:xfrm>
            <a:off x="2594570" y="4572000"/>
            <a:ext cx="4857750" cy="2092881"/>
          </a:xfrm>
          <a:prstGeom prst="rect">
            <a:avLst/>
          </a:prstGeom>
          <a:noFill/>
          <a:ln w="9525">
            <a:noFill/>
            <a:miter lim="800000"/>
            <a:headEnd/>
            <a:tailEnd/>
          </a:ln>
        </p:spPr>
        <p:txBody>
          <a:bodyPr>
            <a:spAutoFit/>
          </a:bodyPr>
          <a:lstStyle/>
          <a:p>
            <a:r>
              <a:rPr lang="zh-CN" altLang="en-US" sz="3200" b="1" dirty="0">
                <a:solidFill>
                  <a:schemeClr val="bg1">
                    <a:lumMod val="95000"/>
                  </a:schemeClr>
                </a:solidFill>
                <a:latin typeface="微软雅黑" panose="020B0503020204020204" pitchFamily="34" charset="-122"/>
                <a:ea typeface="微软雅黑" panose="020B0503020204020204" pitchFamily="34" charset="-122"/>
              </a:rPr>
              <a:t>  </a:t>
            </a:r>
            <a:r>
              <a:rPr lang="en-US" altLang="zh-CN" sz="3200" b="1" dirty="0">
                <a:solidFill>
                  <a:schemeClr val="bg1">
                    <a:lumMod val="95000"/>
                  </a:schemeClr>
                </a:solidFill>
                <a:latin typeface="微软雅黑" panose="020B0503020204020204" pitchFamily="34" charset="-122"/>
                <a:ea typeface="微软雅黑" panose="020B0503020204020204" pitchFamily="34" charset="-122"/>
              </a:rPr>
              <a:t>Java</a:t>
            </a: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语言与系统设计</a:t>
            </a:r>
          </a:p>
          <a:p>
            <a:endParaRPr lang="en-US" altLang="zh-CN" sz="3200" dirty="0">
              <a:solidFill>
                <a:schemeClr val="bg1"/>
              </a:solidFill>
              <a:latin typeface="微软雅黑" pitchFamily="34" charset="-122"/>
              <a:ea typeface="微软雅黑" pitchFamily="34" charset="-122"/>
            </a:endParaRPr>
          </a:p>
          <a:p>
            <a:pPr>
              <a:lnSpc>
                <a:spcPct val="150000"/>
              </a:lnSpc>
            </a:pPr>
            <a:r>
              <a:rPr lang="zh-CN" altLang="en-US" sz="1200" dirty="0">
                <a:solidFill>
                  <a:schemeClr val="bg1">
                    <a:lumMod val="95000"/>
                  </a:schemeClr>
                </a:solidFill>
                <a:latin typeface="微软雅黑" pitchFamily="34" charset="-122"/>
                <a:ea typeface="微软雅黑" pitchFamily="34" charset="-122"/>
              </a:rPr>
              <a:t>            </a:t>
            </a:r>
            <a:r>
              <a:rPr lang="zh-CN" altLang="en-US" sz="1600" dirty="0">
                <a:solidFill>
                  <a:schemeClr val="bg1">
                    <a:lumMod val="95000"/>
                  </a:schemeClr>
                </a:solidFill>
                <a:latin typeface="微软雅黑" pitchFamily="34" charset="-122"/>
                <a:ea typeface="微软雅黑" pitchFamily="34" charset="-122"/>
              </a:rPr>
              <a:t>安莹</a:t>
            </a:r>
            <a:endParaRPr lang="en-US" altLang="zh-CN" sz="1600" dirty="0">
              <a:solidFill>
                <a:schemeClr val="bg1">
                  <a:lumMod val="95000"/>
                </a:schemeClr>
              </a:solidFill>
              <a:latin typeface="微软雅黑" pitchFamily="34" charset="-122"/>
              <a:ea typeface="微软雅黑" pitchFamily="34" charset="-122"/>
            </a:endParaRPr>
          </a:p>
          <a:p>
            <a:pPr>
              <a:lnSpc>
                <a:spcPct val="150000"/>
              </a:lnSpc>
            </a:pPr>
            <a:r>
              <a:rPr lang="en-US" altLang="zh-CN" sz="1600" dirty="0">
                <a:solidFill>
                  <a:schemeClr val="bg1">
                    <a:lumMod val="95000"/>
                  </a:schemeClr>
                </a:solidFill>
                <a:latin typeface="微软雅黑" pitchFamily="34" charset="-122"/>
                <a:ea typeface="微软雅黑" pitchFamily="34" charset="-122"/>
              </a:rPr>
              <a:t>         anying@csu.edu.cn</a:t>
            </a:r>
            <a:endParaRPr lang="zh-CN" altLang="en-US" sz="1600" dirty="0">
              <a:solidFill>
                <a:schemeClr val="bg1">
                  <a:lumMod val="95000"/>
                </a:schemeClr>
              </a:solidFill>
              <a:latin typeface="微软雅黑" pitchFamily="34" charset="-122"/>
              <a:ea typeface="微软雅黑" pitchFamily="34" charset="-122"/>
            </a:endParaRPr>
          </a:p>
          <a:p>
            <a:endParaRPr lang="zh-CN" altLang="en-US" dirty="0">
              <a:solidFill>
                <a:srgbClr val="FF0000"/>
              </a:solidFill>
            </a:endParaRPr>
          </a:p>
        </p:txBody>
      </p:sp>
      <p:cxnSp>
        <p:nvCxnSpPr>
          <p:cNvPr id="7" name="直接连接符 6"/>
          <p:cNvCxnSpPr/>
          <p:nvPr/>
        </p:nvCxnSpPr>
        <p:spPr>
          <a:xfrm>
            <a:off x="2627784" y="515560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19558"/>
    </mc:Choice>
    <mc:Fallback xmlns="">
      <p:transition spd="slow" advTm="19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四、继承的实现</a:t>
            </a:r>
          </a:p>
        </p:txBody>
      </p:sp>
      <p:sp>
        <p:nvSpPr>
          <p:cNvPr id="6" name="AutoShape 13">
            <a:extLst>
              <a:ext uri="{FF2B5EF4-FFF2-40B4-BE49-F238E27FC236}">
                <a16:creationId xmlns:a16="http://schemas.microsoft.com/office/drawing/2014/main" id="{9B7525E0-2658-4437-AF94-974512276835}"/>
              </a:ext>
            </a:extLst>
          </p:cNvPr>
          <p:cNvSpPr>
            <a:spLocks noChangeArrowheads="1"/>
          </p:cNvSpPr>
          <p:nvPr/>
        </p:nvSpPr>
        <p:spPr bwMode="auto">
          <a:xfrm>
            <a:off x="1691680" y="1887676"/>
            <a:ext cx="7056784" cy="2448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000"/>
              </a:lnSpc>
            </a:pPr>
            <a:r>
              <a:rPr lang="en-US" altLang="zh-CN" sz="1500" dirty="0">
                <a:solidFill>
                  <a:srgbClr val="080577"/>
                </a:solidFill>
                <a:latin typeface="Source Code Pro"/>
                <a:ea typeface="宋体" charset="-122"/>
              </a:rPr>
              <a:t>class Circle {       //</a:t>
            </a:r>
            <a:r>
              <a:rPr lang="zh-CN" altLang="en-US" sz="1500" dirty="0">
                <a:solidFill>
                  <a:srgbClr val="080577"/>
                </a:solidFill>
                <a:latin typeface="Source Code Pro"/>
                <a:ea typeface="宋体" charset="-122"/>
              </a:rPr>
              <a:t>圆类</a:t>
            </a:r>
          </a:p>
          <a:p>
            <a:pPr eaLnBrk="1" hangingPunct="1">
              <a:lnSpc>
                <a:spcPts val="20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double radius;      //</a:t>
            </a:r>
            <a:r>
              <a:rPr lang="zh-CN" altLang="en-US" sz="1500" dirty="0">
                <a:solidFill>
                  <a:srgbClr val="080577"/>
                </a:solidFill>
                <a:latin typeface="Source Code Pro"/>
                <a:ea typeface="宋体" charset="-122"/>
              </a:rPr>
              <a:t>半径</a:t>
            </a:r>
          </a:p>
          <a:p>
            <a:pPr eaLnBrk="1" hangingPunct="1">
              <a:lnSpc>
                <a:spcPts val="20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void </a:t>
            </a:r>
            <a:r>
              <a:rPr lang="en-US" altLang="zh-CN" sz="1500" dirty="0" err="1">
                <a:solidFill>
                  <a:srgbClr val="080577"/>
                </a:solidFill>
                <a:latin typeface="Source Code Pro"/>
                <a:ea typeface="宋体" charset="-122"/>
              </a:rPr>
              <a:t>setRadius</a:t>
            </a:r>
            <a:r>
              <a:rPr lang="en-US" altLang="zh-CN" sz="1500" dirty="0">
                <a:solidFill>
                  <a:srgbClr val="080577"/>
                </a:solidFill>
                <a:latin typeface="Source Code Pro"/>
                <a:ea typeface="宋体" charset="-122"/>
              </a:rPr>
              <a:t>(double r) {</a:t>
            </a:r>
          </a:p>
          <a:p>
            <a:pPr>
              <a:lnSpc>
                <a:spcPts val="2000"/>
              </a:lnSpc>
            </a:pPr>
            <a:r>
              <a:rPr lang="en-US" altLang="zh-CN" sz="1500" dirty="0">
                <a:solidFill>
                  <a:srgbClr val="080577"/>
                </a:solidFill>
                <a:latin typeface="Source Code Pro"/>
                <a:ea typeface="宋体" charset="-122"/>
              </a:rPr>
              <a:t>           radius=r;   //</a:t>
            </a:r>
            <a:r>
              <a:rPr lang="zh-CN" altLang="en-US" sz="1500" dirty="0">
                <a:solidFill>
                  <a:srgbClr val="080577"/>
                </a:solidFill>
                <a:latin typeface="Source Code Pro"/>
                <a:ea typeface="宋体" charset="-122"/>
              </a:rPr>
              <a:t>设置半径值</a:t>
            </a:r>
            <a:endParaRPr lang="en-US" altLang="zh-CN" sz="1500" dirty="0">
              <a:solidFill>
                <a:srgbClr val="080577"/>
              </a:solidFill>
              <a:latin typeface="Source Code Pro"/>
              <a:ea typeface="宋体" charset="-122"/>
            </a:endParaRPr>
          </a:p>
          <a:p>
            <a:pPr eaLnBrk="1" hangingPunct="1">
              <a:lnSpc>
                <a:spcPts val="2000"/>
              </a:lnSpc>
            </a:pPr>
            <a:r>
              <a:rPr lang="en-US" altLang="zh-CN" sz="1500" dirty="0">
                <a:solidFill>
                  <a:srgbClr val="080577"/>
                </a:solidFill>
                <a:latin typeface="Source Code Pro"/>
                <a:ea typeface="宋体" charset="-122"/>
              </a:rPr>
              <a:t>      }</a:t>
            </a:r>
          </a:p>
          <a:p>
            <a:pPr eaLnBrk="1" hangingPunct="1">
              <a:lnSpc>
                <a:spcPts val="2000"/>
              </a:lnSpc>
            </a:pPr>
            <a:r>
              <a:rPr lang="en-US" altLang="zh-CN" sz="1500" dirty="0">
                <a:solidFill>
                  <a:srgbClr val="080577"/>
                </a:solidFill>
                <a:latin typeface="Source Code Pro"/>
                <a:ea typeface="宋体" charset="-122"/>
              </a:rPr>
              <a:t>      double area() {    //</a:t>
            </a:r>
            <a:r>
              <a:rPr lang="zh-CN" altLang="en-US" sz="1500" dirty="0">
                <a:solidFill>
                  <a:srgbClr val="080577"/>
                </a:solidFill>
                <a:latin typeface="Source Code Pro"/>
                <a:ea typeface="宋体" charset="-122"/>
              </a:rPr>
              <a:t>返回圆面积</a:t>
            </a:r>
          </a:p>
          <a:p>
            <a:pPr eaLnBrk="1" hangingPunct="1">
              <a:lnSpc>
                <a:spcPts val="20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return </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*radius*radius;</a:t>
            </a:r>
          </a:p>
          <a:p>
            <a:pPr eaLnBrk="1" hangingPunct="1">
              <a:lnSpc>
                <a:spcPts val="2000"/>
              </a:lnSpc>
            </a:pPr>
            <a:r>
              <a:rPr lang="en-US" altLang="zh-CN" sz="1500" dirty="0">
                <a:solidFill>
                  <a:srgbClr val="080577"/>
                </a:solidFill>
                <a:latin typeface="Source Code Pro"/>
                <a:ea typeface="宋体" charset="-122"/>
              </a:rPr>
              <a:t>      }</a:t>
            </a:r>
          </a:p>
          <a:p>
            <a:pPr eaLnBrk="1" hangingPunct="1">
              <a:lnSpc>
                <a:spcPts val="2000"/>
              </a:lnSpc>
            </a:pPr>
            <a:r>
              <a:rPr lang="en-US" altLang="zh-CN" sz="1500" dirty="0">
                <a:solidFill>
                  <a:srgbClr val="080577"/>
                </a:solidFill>
                <a:latin typeface="Source Code Pro"/>
                <a:ea typeface="宋体" charset="-122"/>
              </a:rPr>
              <a:t>} </a:t>
            </a:r>
          </a:p>
          <a:p>
            <a:pPr eaLnBrk="1" hangingPunct="1">
              <a:lnSpc>
                <a:spcPts val="1600"/>
              </a:lnSpc>
            </a:pPr>
            <a:endParaRPr lang="en-US" altLang="zh-CN" sz="1500" dirty="0">
              <a:solidFill>
                <a:srgbClr val="080577"/>
              </a:solidFill>
              <a:latin typeface="Source Code Pro"/>
              <a:ea typeface="宋体" charset="-122"/>
            </a:endParaRPr>
          </a:p>
        </p:txBody>
      </p:sp>
      <p:pic>
        <p:nvPicPr>
          <p:cNvPr id="8" name="Picture 14" descr="示例">
            <a:extLst>
              <a:ext uri="{FF2B5EF4-FFF2-40B4-BE49-F238E27FC236}">
                <a16:creationId xmlns:a16="http://schemas.microsoft.com/office/drawing/2014/main" id="{35B2AC43-81A2-4CC5-B907-8AB19257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3">
            <a:extLst>
              <a:ext uri="{FF2B5EF4-FFF2-40B4-BE49-F238E27FC236}">
                <a16:creationId xmlns:a16="http://schemas.microsoft.com/office/drawing/2014/main" id="{1A092C66-65FA-4E0A-A304-94B6D6D052DA}"/>
              </a:ext>
            </a:extLst>
          </p:cNvPr>
          <p:cNvSpPr>
            <a:spLocks noChangeArrowheads="1"/>
          </p:cNvSpPr>
          <p:nvPr/>
        </p:nvSpPr>
        <p:spPr bwMode="auto">
          <a:xfrm>
            <a:off x="1691680" y="4514244"/>
            <a:ext cx="7056784" cy="2232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nSpc>
                <a:spcPts val="2000"/>
              </a:lnSpc>
            </a:pPr>
            <a:r>
              <a:rPr lang="en-US" altLang="zh-CN" sz="1500" dirty="0">
                <a:solidFill>
                  <a:srgbClr val="080577"/>
                </a:solidFill>
                <a:latin typeface="Source Code Pro"/>
                <a:ea typeface="宋体" charset="-122"/>
              </a:rPr>
              <a:t>class Sphere extends Circle {  //</a:t>
            </a:r>
            <a:r>
              <a:rPr lang="zh-CN" altLang="en-US" sz="1500" dirty="0">
                <a:solidFill>
                  <a:srgbClr val="080577"/>
                </a:solidFill>
                <a:latin typeface="Source Code Pro"/>
                <a:ea typeface="宋体" charset="-122"/>
              </a:rPr>
              <a:t>球类为圆类的子类，圆类为父类</a:t>
            </a:r>
          </a:p>
          <a:p>
            <a:pPr eaLnBrk="1" hangingPunct="1">
              <a:lnSpc>
                <a:spcPts val="2000"/>
              </a:lnSpc>
            </a:pPr>
            <a:r>
              <a:rPr lang="en-US" altLang="zh-CN" sz="1500" dirty="0">
                <a:solidFill>
                  <a:srgbClr val="080577"/>
                </a:solidFill>
                <a:latin typeface="Source Code Pro"/>
                <a:ea typeface="宋体" charset="-122"/>
              </a:rPr>
              <a:t>      double area() {   </a:t>
            </a:r>
            <a:r>
              <a:rPr lang="en-US" altLang="zh-CN" sz="1500" dirty="0">
                <a:solidFill>
                  <a:srgbClr val="00417C"/>
                </a:solidFill>
                <a:latin typeface="Source Code Pro"/>
                <a:ea typeface="宋体" charset="-122"/>
              </a:rPr>
              <a:t>//</a:t>
            </a:r>
            <a:r>
              <a:rPr lang="zh-CN" altLang="en-US" sz="1500" b="1" dirty="0">
                <a:solidFill>
                  <a:srgbClr val="FF0000"/>
                </a:solidFill>
                <a:latin typeface="Source Code Pro"/>
                <a:ea typeface="宋体" charset="-122"/>
              </a:rPr>
              <a:t>返回表面积，重写基类的函数       </a:t>
            </a:r>
          </a:p>
          <a:p>
            <a:pPr eaLnBrk="1" hangingPunct="1">
              <a:lnSpc>
                <a:spcPts val="20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		    return 4*</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*radius*radius;</a:t>
            </a:r>
          </a:p>
          <a:p>
            <a:pPr eaLnBrk="1" hangingPunct="1">
              <a:lnSpc>
                <a:spcPts val="2000"/>
              </a:lnSpc>
            </a:pPr>
            <a:r>
              <a:rPr lang="en-US" altLang="zh-CN" sz="1500" dirty="0">
                <a:solidFill>
                  <a:srgbClr val="080577"/>
                </a:solidFill>
                <a:latin typeface="Source Code Pro"/>
                <a:ea typeface="宋体" charset="-122"/>
              </a:rPr>
              <a:t>      }</a:t>
            </a:r>
          </a:p>
          <a:p>
            <a:pPr eaLnBrk="1" hangingPunct="1">
              <a:lnSpc>
                <a:spcPts val="2000"/>
              </a:lnSpc>
            </a:pPr>
            <a:r>
              <a:rPr lang="en-US" altLang="zh-CN" sz="1500" dirty="0">
                <a:solidFill>
                  <a:srgbClr val="080577"/>
                </a:solidFill>
                <a:latin typeface="Source Code Pro"/>
                <a:ea typeface="宋体" charset="-122"/>
              </a:rPr>
              <a:t>      double volume() {  //</a:t>
            </a:r>
            <a:r>
              <a:rPr lang="zh-CN" altLang="en-US" sz="1500" b="1" dirty="0">
                <a:solidFill>
                  <a:srgbClr val="FF0000"/>
                </a:solidFill>
                <a:latin typeface="Source Code Pro"/>
                <a:ea typeface="宋体" charset="-122"/>
              </a:rPr>
              <a:t>返回体积，新定义的函数</a:t>
            </a:r>
          </a:p>
          <a:p>
            <a:pPr eaLnBrk="1" hangingPunct="1">
              <a:lnSpc>
                <a:spcPts val="20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return 4*</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Math.pow</a:t>
            </a:r>
            <a:r>
              <a:rPr lang="en-US" altLang="zh-CN" sz="1500" dirty="0">
                <a:solidFill>
                  <a:srgbClr val="080577"/>
                </a:solidFill>
                <a:latin typeface="Source Code Pro"/>
                <a:ea typeface="宋体" charset="-122"/>
              </a:rPr>
              <a:t>(radius,3)/3;</a:t>
            </a:r>
          </a:p>
          <a:p>
            <a:pPr eaLnBrk="1" hangingPunct="1">
              <a:lnSpc>
                <a:spcPts val="2000"/>
              </a:lnSpc>
            </a:pPr>
            <a:r>
              <a:rPr lang="en-US" altLang="zh-CN" sz="1500" dirty="0">
                <a:solidFill>
                  <a:srgbClr val="080577"/>
                </a:solidFill>
                <a:latin typeface="Source Code Pro"/>
                <a:ea typeface="宋体" charset="-122"/>
              </a:rPr>
              <a:t>      } </a:t>
            </a:r>
          </a:p>
          <a:p>
            <a:pPr eaLnBrk="1" hangingPunct="1">
              <a:lnSpc>
                <a:spcPts val="2000"/>
              </a:lnSpc>
            </a:pPr>
            <a:r>
              <a:rPr lang="en-US" altLang="zh-CN" sz="1500" dirty="0">
                <a:solidFill>
                  <a:srgbClr val="080577"/>
                </a:solidFill>
                <a:latin typeface="Source Code Pro"/>
                <a:ea typeface="宋体" charset="-122"/>
              </a:rPr>
              <a:t>}</a:t>
            </a:r>
          </a:p>
          <a:p>
            <a:pPr eaLnBrk="1" hangingPunct="1">
              <a:lnSpc>
                <a:spcPts val="1600"/>
              </a:lnSpc>
            </a:pPr>
            <a:endParaRPr lang="en-US" altLang="zh-CN" sz="1500" dirty="0">
              <a:solidFill>
                <a:srgbClr val="080577"/>
              </a:solidFill>
              <a:latin typeface="Source Code Pro"/>
              <a:ea typeface="宋体" charset="-122"/>
            </a:endParaRPr>
          </a:p>
        </p:txBody>
      </p:sp>
      <p:sp>
        <p:nvSpPr>
          <p:cNvPr id="29" name="思想气泡: 云 28">
            <a:extLst>
              <a:ext uri="{FF2B5EF4-FFF2-40B4-BE49-F238E27FC236}">
                <a16:creationId xmlns:a16="http://schemas.microsoft.com/office/drawing/2014/main" id="{B9180012-17AD-420F-A3D2-A8331C36A7A8}"/>
              </a:ext>
            </a:extLst>
          </p:cNvPr>
          <p:cNvSpPr/>
          <p:nvPr/>
        </p:nvSpPr>
        <p:spPr>
          <a:xfrm>
            <a:off x="109875" y="3817117"/>
            <a:ext cx="2229877" cy="957037"/>
          </a:xfrm>
          <a:prstGeom prst="cloudCallout">
            <a:avLst>
              <a:gd name="adj1" fmla="val 17599"/>
              <a:gd name="adj2" fmla="val 8305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子类中共包含几个成员？</a:t>
            </a:r>
          </a:p>
        </p:txBody>
      </p:sp>
      <p:sp>
        <p:nvSpPr>
          <p:cNvPr id="17" name="矩形 16">
            <a:extLst>
              <a:ext uri="{FF2B5EF4-FFF2-40B4-BE49-F238E27FC236}">
                <a16:creationId xmlns:a16="http://schemas.microsoft.com/office/drawing/2014/main" id="{BD635D82-D67B-492E-B7B2-05FB7F1338DC}"/>
              </a:ext>
            </a:extLst>
          </p:cNvPr>
          <p:cNvSpPr/>
          <p:nvPr/>
        </p:nvSpPr>
        <p:spPr>
          <a:xfrm>
            <a:off x="2339752" y="4834435"/>
            <a:ext cx="5040000" cy="79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141C318-F852-4EE6-AE41-CEFD4F9817E0}"/>
              </a:ext>
            </a:extLst>
          </p:cNvPr>
          <p:cNvSpPr/>
          <p:nvPr/>
        </p:nvSpPr>
        <p:spPr>
          <a:xfrm>
            <a:off x="2339752" y="3250044"/>
            <a:ext cx="4824536" cy="79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357717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7"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1135054"/>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子类可获取父类的属性和方法，但子类不能直接访问父类中私有的</a:t>
            </a:r>
            <a:r>
              <a:rPr lang="en-US" altLang="zh-CN" sz="2400" dirty="0">
                <a:solidFill>
                  <a:srgbClr val="00417C"/>
                </a:solidFill>
                <a:latin typeface="微软雅黑" panose="020B0503020204020204" pitchFamily="34" charset="-122"/>
                <a:ea typeface="微软雅黑" panose="020B0503020204020204" pitchFamily="34" charset="-122"/>
              </a:rPr>
              <a:t>(private)</a:t>
            </a:r>
            <a:r>
              <a:rPr lang="zh-CN" altLang="en-US" sz="2400" dirty="0">
                <a:solidFill>
                  <a:srgbClr val="00417C"/>
                </a:solidFill>
                <a:latin typeface="微软雅黑" panose="020B0503020204020204" pitchFamily="34" charset="-122"/>
                <a:ea typeface="微软雅黑" panose="020B0503020204020204" pitchFamily="34" charset="-122"/>
              </a:rPr>
              <a:t>的成员变量和方法。</a:t>
            </a:r>
          </a:p>
        </p:txBody>
      </p:sp>
      <p:pic>
        <p:nvPicPr>
          <p:cNvPr id="7" name="Picture 2">
            <a:extLst>
              <a:ext uri="{FF2B5EF4-FFF2-40B4-BE49-F238E27FC236}">
                <a16:creationId xmlns:a16="http://schemas.microsoft.com/office/drawing/2014/main" id="{B7C3D392-FF05-4A42-814B-2568E7F97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87" y="3574607"/>
            <a:ext cx="76676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6384124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1135054"/>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子类只能直接继承一个父类，而不允许继承多个父类，</a:t>
            </a: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的类支持单继承和多层继承，不允许多重继承。</a:t>
            </a:r>
          </a:p>
        </p:txBody>
      </p:sp>
      <p:sp>
        <p:nvSpPr>
          <p:cNvPr id="2" name="AutoShape 13">
            <a:extLst>
              <a:ext uri="{FF2B5EF4-FFF2-40B4-BE49-F238E27FC236}">
                <a16:creationId xmlns:a16="http://schemas.microsoft.com/office/drawing/2014/main" id="{CB225BAD-E230-4001-A7D4-E0D812991428}"/>
              </a:ext>
            </a:extLst>
          </p:cNvPr>
          <p:cNvSpPr>
            <a:spLocks noChangeArrowheads="1"/>
          </p:cNvSpPr>
          <p:nvPr/>
        </p:nvSpPr>
        <p:spPr bwMode="auto">
          <a:xfrm>
            <a:off x="1691680" y="3443286"/>
            <a:ext cx="7056784" cy="102984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400"/>
              </a:lnSpc>
            </a:pPr>
            <a:r>
              <a:rPr lang="en-US" altLang="zh-CN" sz="1600" dirty="0">
                <a:solidFill>
                  <a:srgbClr val="080577"/>
                </a:solidFill>
                <a:latin typeface="Source Code Pro"/>
                <a:ea typeface="宋体" charset="-122"/>
              </a:rPr>
              <a:t>class </a:t>
            </a:r>
            <a:r>
              <a:rPr lang="en-US" altLang="zh-CN" sz="1600" dirty="0" err="1">
                <a:solidFill>
                  <a:srgbClr val="080577"/>
                </a:solidFill>
                <a:latin typeface="Source Code Pro"/>
                <a:ea typeface="宋体" charset="-122"/>
              </a:rPr>
              <a:t>SubDemo</a:t>
            </a:r>
            <a:r>
              <a:rPr lang="en-US" altLang="zh-CN" sz="1600" dirty="0">
                <a:solidFill>
                  <a:srgbClr val="080577"/>
                </a:solidFill>
                <a:latin typeface="Source Code Pro"/>
                <a:ea typeface="宋体" charset="-122"/>
              </a:rPr>
              <a:t> extends Demo{</a:t>
            </a:r>
          </a:p>
          <a:p>
            <a:pPr eaLnBrk="1" hangingPunct="1">
              <a:lnSpc>
                <a:spcPts val="2400"/>
              </a:lnSpc>
            </a:pPr>
            <a:r>
              <a:rPr lang="en-US" altLang="zh-CN" sz="1600" dirty="0">
                <a:solidFill>
                  <a:srgbClr val="080577"/>
                </a:solidFill>
                <a:latin typeface="Source Code Pro"/>
                <a:ea typeface="宋体" charset="-122"/>
              </a:rPr>
              <a:t>      ...</a:t>
            </a:r>
            <a:r>
              <a:rPr lang="zh-CN" altLang="en-US" sz="1600" dirty="0">
                <a:solidFill>
                  <a:srgbClr val="080577"/>
                </a:solidFill>
                <a:latin typeface="Source Code Pro"/>
                <a:ea typeface="宋体" charset="-122"/>
              </a:rPr>
              <a:t> </a:t>
            </a:r>
            <a:r>
              <a:rPr lang="en-US" altLang="zh-CN" sz="1600" dirty="0">
                <a:solidFill>
                  <a:srgbClr val="080577"/>
                </a:solidFill>
                <a:latin typeface="Source Code Pro"/>
                <a:ea typeface="宋体" charset="-122"/>
              </a:rPr>
              <a:t>...</a:t>
            </a:r>
          </a:p>
          <a:p>
            <a:pPr eaLnBrk="1" hangingPunct="1">
              <a:lnSpc>
                <a:spcPts val="2400"/>
              </a:lnSpc>
            </a:pPr>
            <a:r>
              <a:rPr lang="en-US" altLang="zh-CN" sz="1600" dirty="0">
                <a:solidFill>
                  <a:srgbClr val="080577"/>
                </a:solidFill>
                <a:latin typeface="Source Code Pro"/>
                <a:ea typeface="宋体" charset="-122"/>
              </a:rPr>
              <a:t>}</a:t>
            </a:r>
          </a:p>
        </p:txBody>
      </p:sp>
      <p:pic>
        <p:nvPicPr>
          <p:cNvPr id="3" name="Picture 14" descr="示例">
            <a:extLst>
              <a:ext uri="{FF2B5EF4-FFF2-40B4-BE49-F238E27FC236}">
                <a16:creationId xmlns:a16="http://schemas.microsoft.com/office/drawing/2014/main" id="{3A96B0B3-4BA9-46E3-8DB3-51D3CCA4A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342900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3">
            <a:extLst>
              <a:ext uri="{FF2B5EF4-FFF2-40B4-BE49-F238E27FC236}">
                <a16:creationId xmlns:a16="http://schemas.microsoft.com/office/drawing/2014/main" id="{31411897-B698-4616-8DB0-A3A221BCCD57}"/>
              </a:ext>
            </a:extLst>
          </p:cNvPr>
          <p:cNvSpPr>
            <a:spLocks noChangeArrowheads="1"/>
          </p:cNvSpPr>
          <p:nvPr/>
        </p:nvSpPr>
        <p:spPr bwMode="auto">
          <a:xfrm>
            <a:off x="1676321" y="5117946"/>
            <a:ext cx="7056784" cy="102984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400"/>
              </a:lnSpc>
            </a:pPr>
            <a:r>
              <a:rPr lang="en-US" altLang="zh-CN" sz="1600" dirty="0">
                <a:solidFill>
                  <a:srgbClr val="080577"/>
                </a:solidFill>
                <a:latin typeface="Source Code Pro"/>
                <a:ea typeface="宋体" charset="-122"/>
              </a:rPr>
              <a:t>class </a:t>
            </a:r>
            <a:r>
              <a:rPr lang="en-US" altLang="zh-CN" sz="1600" dirty="0" err="1">
                <a:solidFill>
                  <a:srgbClr val="080577"/>
                </a:solidFill>
                <a:latin typeface="Source Code Pro"/>
                <a:ea typeface="宋体" charset="-122"/>
              </a:rPr>
              <a:t>SubDemo</a:t>
            </a:r>
            <a:r>
              <a:rPr lang="en-US" altLang="zh-CN" sz="1600" dirty="0">
                <a:solidFill>
                  <a:srgbClr val="080577"/>
                </a:solidFill>
                <a:latin typeface="Source Code Pro"/>
                <a:ea typeface="宋体" charset="-122"/>
              </a:rPr>
              <a:t> extends Demo1,Demo2...{</a:t>
            </a:r>
          </a:p>
          <a:p>
            <a:pPr eaLnBrk="1" hangingPunct="1">
              <a:lnSpc>
                <a:spcPts val="2400"/>
              </a:lnSpc>
            </a:pPr>
            <a:r>
              <a:rPr lang="en-US" altLang="zh-CN" sz="1600" dirty="0">
                <a:solidFill>
                  <a:srgbClr val="080577"/>
                </a:solidFill>
                <a:latin typeface="Source Code Pro"/>
                <a:ea typeface="宋体" charset="-122"/>
              </a:rPr>
              <a:t>      ... ...</a:t>
            </a:r>
          </a:p>
          <a:p>
            <a:pPr eaLnBrk="1" hangingPunct="1">
              <a:lnSpc>
                <a:spcPts val="2400"/>
              </a:lnSpc>
            </a:pPr>
            <a:r>
              <a:rPr lang="en-US" altLang="zh-CN" sz="1600" dirty="0">
                <a:solidFill>
                  <a:srgbClr val="080577"/>
                </a:solidFill>
                <a:latin typeface="Source Code Pro"/>
                <a:ea typeface="宋体" charset="-122"/>
              </a:rPr>
              <a:t>}</a:t>
            </a:r>
          </a:p>
        </p:txBody>
      </p:sp>
      <p:sp>
        <p:nvSpPr>
          <p:cNvPr id="6" name="文本框 5">
            <a:extLst>
              <a:ext uri="{FF2B5EF4-FFF2-40B4-BE49-F238E27FC236}">
                <a16:creationId xmlns:a16="http://schemas.microsoft.com/office/drawing/2014/main" id="{0598B503-5F4B-4559-B3D3-0BECB8729C24}"/>
              </a:ext>
            </a:extLst>
          </p:cNvPr>
          <p:cNvSpPr txBox="1"/>
          <p:nvPr/>
        </p:nvSpPr>
        <p:spPr>
          <a:xfrm>
            <a:off x="6948264" y="5278925"/>
            <a:ext cx="1440160" cy="707886"/>
          </a:xfrm>
          <a:prstGeom prst="rect">
            <a:avLst/>
          </a:prstGeom>
          <a:noFill/>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rPr>
              <a:t>×</a:t>
            </a:r>
            <a:endParaRPr lang="zh-CN" altLang="en-US" sz="4000" b="1" dirty="0">
              <a:solidFill>
                <a:srgbClr val="FF0000"/>
              </a:solidFill>
            </a:endParaRPr>
          </a:p>
        </p:txBody>
      </p:sp>
      <p:sp>
        <p:nvSpPr>
          <p:cNvPr id="8" name="文本框 7">
            <a:extLst>
              <a:ext uri="{FF2B5EF4-FFF2-40B4-BE49-F238E27FC236}">
                <a16:creationId xmlns:a16="http://schemas.microsoft.com/office/drawing/2014/main" id="{4CD55D51-B3ED-437F-8372-52DB8B5F1190}"/>
              </a:ext>
            </a:extLst>
          </p:cNvPr>
          <p:cNvSpPr txBox="1"/>
          <p:nvPr/>
        </p:nvSpPr>
        <p:spPr>
          <a:xfrm>
            <a:off x="6948264" y="3604265"/>
            <a:ext cx="1440160" cy="707886"/>
          </a:xfrm>
          <a:prstGeom prst="rect">
            <a:avLst/>
          </a:prstGeom>
          <a:noFill/>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478468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1135054"/>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子类只能直接继承一个父类，而不允许继承多个父类，</a:t>
            </a: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的类支持单继承和多层继承，不允许多重继承。</a:t>
            </a:r>
          </a:p>
        </p:txBody>
      </p:sp>
      <p:pic>
        <p:nvPicPr>
          <p:cNvPr id="15" name="Picture 2">
            <a:extLst>
              <a:ext uri="{FF2B5EF4-FFF2-40B4-BE49-F238E27FC236}">
                <a16:creationId xmlns:a16="http://schemas.microsoft.com/office/drawing/2014/main" id="{306DC7F7-2D9F-447F-85C2-AC55CB34A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334" y="3221973"/>
            <a:ext cx="7287089" cy="351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8179139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2950936"/>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类的继承结构为树状结构（即层次结构），</a:t>
            </a: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系统类库中的</a:t>
            </a:r>
            <a:r>
              <a:rPr lang="en-US" altLang="zh-CN" sz="2400" dirty="0" err="1">
                <a:solidFill>
                  <a:srgbClr val="00417C"/>
                </a:solidFill>
                <a:latin typeface="微软雅黑" panose="020B0503020204020204" pitchFamily="34" charset="-122"/>
                <a:ea typeface="微软雅黑" panose="020B0503020204020204" pitchFamily="34" charset="-122"/>
              </a:rPr>
              <a:t>java.lang.Object</a:t>
            </a:r>
            <a:r>
              <a:rPr lang="zh-CN" altLang="en-US" sz="2400" dirty="0">
                <a:solidFill>
                  <a:srgbClr val="00417C"/>
                </a:solidFill>
                <a:latin typeface="微软雅黑" panose="020B0503020204020204" pitchFamily="34" charset="-122"/>
                <a:ea typeface="微软雅黑" panose="020B0503020204020204" pitchFamily="34" charset="-122"/>
              </a:rPr>
              <a:t>类为整个树状结构类图的、最顶层的树根节点。</a:t>
            </a: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若定义的是不包含有继承子句的一般类，则隐含着继承系统提供的</a:t>
            </a:r>
            <a:r>
              <a:rPr lang="en-US" altLang="zh-CN" sz="2400" dirty="0" err="1">
                <a:solidFill>
                  <a:srgbClr val="00417C"/>
                </a:solidFill>
                <a:latin typeface="微软雅黑" panose="020B0503020204020204" pitchFamily="34" charset="-122"/>
                <a:ea typeface="微软雅黑" panose="020B0503020204020204" pitchFamily="34" charset="-122"/>
              </a:rPr>
              <a:t>java.lang</a:t>
            </a:r>
            <a:r>
              <a:rPr lang="zh-CN" altLang="en-US" sz="2400" dirty="0">
                <a:solidFill>
                  <a:srgbClr val="00417C"/>
                </a:solidFill>
                <a:latin typeface="微软雅黑" panose="020B0503020204020204" pitchFamily="34" charset="-122"/>
                <a:ea typeface="微软雅黑" panose="020B0503020204020204" pitchFamily="34" charset="-122"/>
              </a:rPr>
              <a:t>包中的</a:t>
            </a:r>
            <a:r>
              <a:rPr lang="en-US" altLang="zh-CN" sz="2400" dirty="0">
                <a:solidFill>
                  <a:srgbClr val="00417C"/>
                </a:solidFill>
                <a:latin typeface="微软雅黑" panose="020B0503020204020204" pitchFamily="34" charset="-122"/>
                <a:ea typeface="微软雅黑" panose="020B0503020204020204" pitchFamily="34" charset="-122"/>
              </a:rPr>
              <a:t>Object</a:t>
            </a:r>
            <a:r>
              <a:rPr lang="zh-CN" altLang="en-US" sz="2400" dirty="0">
                <a:solidFill>
                  <a:srgbClr val="00417C"/>
                </a:solidFill>
                <a:latin typeface="微软雅黑" panose="020B0503020204020204" pitchFamily="34" charset="-122"/>
                <a:ea typeface="微软雅黑" panose="020B0503020204020204" pitchFamily="34" charset="-122"/>
              </a:rPr>
              <a:t>类。</a:t>
            </a:r>
          </a:p>
        </p:txBody>
      </p:sp>
    </p:spTree>
    <p:extLst>
      <p:ext uri="{BB962C8B-B14F-4D97-AF65-F5344CB8AC3E}">
        <p14:creationId xmlns:p14="http://schemas.microsoft.com/office/powerpoint/2010/main" val="45737679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3412601"/>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有些父类成员不能继承</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600"/>
              </a:spcBef>
              <a:spcAft>
                <a:spcPts val="600"/>
              </a:spcAft>
              <a:buFont typeface="Wingdings" panose="05000000000000000000" pitchFamily="2" charset="2"/>
              <a:buChar char="l"/>
            </a:pPr>
            <a:r>
              <a:rPr lang="en-US" altLang="zh-CN" sz="2400" dirty="0">
                <a:solidFill>
                  <a:srgbClr val="00417C"/>
                </a:solidFill>
                <a:latin typeface="微软雅黑" panose="020B0503020204020204" pitchFamily="34" charset="-122"/>
                <a:ea typeface="微软雅黑" panose="020B0503020204020204" pitchFamily="34" charset="-122"/>
              </a:rPr>
              <a:t> private</a:t>
            </a:r>
            <a:r>
              <a:rPr lang="zh-CN" altLang="en-US" sz="2400" dirty="0">
                <a:solidFill>
                  <a:srgbClr val="00417C"/>
                </a:solidFill>
                <a:latin typeface="微软雅黑" panose="020B0503020204020204" pitchFamily="34" charset="-122"/>
                <a:ea typeface="微软雅黑" panose="020B0503020204020204" pitchFamily="34" charset="-122"/>
              </a:rPr>
              <a:t>成员</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600"/>
              </a:spcBef>
              <a:spcAft>
                <a:spcPts val="600"/>
              </a:spcAft>
              <a:buFont typeface="Wingdings" panose="05000000000000000000" pitchFamily="2" charset="2"/>
              <a:buChar char="l"/>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子类与父类不在同包，使用默认访问权限的成员</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600"/>
              </a:spcBef>
              <a:spcAft>
                <a:spcPts val="600"/>
              </a:spcAft>
              <a:buFont typeface="Wingdings" panose="05000000000000000000" pitchFamily="2" charset="2"/>
              <a:buChar char="l"/>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构造函数</a:t>
            </a:r>
          </a:p>
          <a:p>
            <a:pPr>
              <a:lnSpc>
                <a:spcPct val="150000"/>
              </a:lnSpc>
              <a:spcBef>
                <a:spcPts val="600"/>
              </a:spcBef>
              <a:spcAft>
                <a:spcPts val="600"/>
              </a:spcAft>
            </a:pPr>
            <a:endParaRPr lang="zh-CN" altLang="en-US" sz="2400" dirty="0">
              <a:solidFill>
                <a:srgbClr val="00417C"/>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76001A4-44B0-413A-B518-26B961FE589F}"/>
              </a:ext>
            </a:extLst>
          </p:cNvPr>
          <p:cNvSpPr/>
          <p:nvPr/>
        </p:nvSpPr>
        <p:spPr>
          <a:xfrm>
            <a:off x="1187624" y="4042347"/>
            <a:ext cx="201622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2774C2B-373F-495C-986C-5EB08EFC2081}"/>
              </a:ext>
            </a:extLst>
          </p:cNvPr>
          <p:cNvSpPr txBox="1"/>
          <p:nvPr/>
        </p:nvSpPr>
        <p:spPr>
          <a:xfrm>
            <a:off x="3203848" y="4160644"/>
            <a:ext cx="3600400" cy="461665"/>
          </a:xfrm>
          <a:prstGeom prst="rect">
            <a:avLst/>
          </a:prstGeom>
          <a:noFill/>
        </p:spPr>
        <p:txBody>
          <a:bodyPr wrap="square" rtlCol="0">
            <a:spAutoFit/>
          </a:bodyPr>
          <a:lstStyle/>
          <a:p>
            <a:r>
              <a:rPr lang="en-US"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只可调用，不能继承！</a:t>
            </a:r>
          </a:p>
        </p:txBody>
      </p:sp>
    </p:spTree>
    <p:extLst>
      <p:ext uri="{BB962C8B-B14F-4D97-AF65-F5344CB8AC3E}">
        <p14:creationId xmlns:p14="http://schemas.microsoft.com/office/powerpoint/2010/main" val="4637515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继承后的初始化顺序</a:t>
            </a:r>
          </a:p>
        </p:txBody>
      </p:sp>
      <p:sp>
        <p:nvSpPr>
          <p:cNvPr id="11" name="AutoShape 21">
            <a:extLst>
              <a:ext uri="{FF2B5EF4-FFF2-40B4-BE49-F238E27FC236}">
                <a16:creationId xmlns:a16="http://schemas.microsoft.com/office/drawing/2014/main" id="{F6DE404C-208E-44B3-86AD-482093F920C7}"/>
              </a:ext>
            </a:extLst>
          </p:cNvPr>
          <p:cNvSpPr>
            <a:spLocks noChangeArrowheads="1"/>
          </p:cNvSpPr>
          <p:nvPr/>
        </p:nvSpPr>
        <p:spPr bwMode="auto">
          <a:xfrm>
            <a:off x="3059113" y="2781300"/>
            <a:ext cx="2447925" cy="5762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dirty="0"/>
              <a:t> </a:t>
            </a:r>
            <a:r>
              <a:rPr lang="zh-CN" altLang="en-US" b="1" dirty="0">
                <a:latin typeface="微软雅黑" panose="020B0503020204020204" pitchFamily="34" charset="-122"/>
                <a:ea typeface="微软雅黑" panose="020B0503020204020204" pitchFamily="34" charset="-122"/>
              </a:rPr>
              <a:t>父类属性 </a:t>
            </a:r>
          </a:p>
        </p:txBody>
      </p:sp>
      <p:sp>
        <p:nvSpPr>
          <p:cNvPr id="12" name="AutoShape 21">
            <a:extLst>
              <a:ext uri="{FF2B5EF4-FFF2-40B4-BE49-F238E27FC236}">
                <a16:creationId xmlns:a16="http://schemas.microsoft.com/office/drawing/2014/main" id="{866AE45C-3F87-4BD1-A87B-D7DEBA618773}"/>
              </a:ext>
            </a:extLst>
          </p:cNvPr>
          <p:cNvSpPr>
            <a:spLocks noChangeArrowheads="1"/>
          </p:cNvSpPr>
          <p:nvPr/>
        </p:nvSpPr>
        <p:spPr bwMode="auto">
          <a:xfrm>
            <a:off x="3059113" y="4438650"/>
            <a:ext cx="2447925" cy="5762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dirty="0">
                <a:latin typeface="黑体" panose="02010609060101010101" pitchFamily="49" charset="-122"/>
              </a:rPr>
              <a:t> </a:t>
            </a:r>
            <a:r>
              <a:rPr lang="zh-CN" altLang="en-US" b="1" dirty="0">
                <a:latin typeface="微软雅黑" panose="020B0503020204020204" pitchFamily="34" charset="-122"/>
                <a:ea typeface="微软雅黑" panose="020B0503020204020204" pitchFamily="34" charset="-122"/>
              </a:rPr>
              <a:t>子类属性</a:t>
            </a:r>
          </a:p>
        </p:txBody>
      </p:sp>
      <p:sp>
        <p:nvSpPr>
          <p:cNvPr id="13" name="AutoShape 21">
            <a:extLst>
              <a:ext uri="{FF2B5EF4-FFF2-40B4-BE49-F238E27FC236}">
                <a16:creationId xmlns:a16="http://schemas.microsoft.com/office/drawing/2014/main" id="{E2E6EED9-E005-4807-B36C-C858574D7564}"/>
              </a:ext>
            </a:extLst>
          </p:cNvPr>
          <p:cNvSpPr>
            <a:spLocks noChangeArrowheads="1"/>
          </p:cNvSpPr>
          <p:nvPr/>
        </p:nvSpPr>
        <p:spPr bwMode="auto">
          <a:xfrm>
            <a:off x="3059113" y="3646488"/>
            <a:ext cx="2447925" cy="576262"/>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dirty="0"/>
              <a:t> </a:t>
            </a:r>
            <a:r>
              <a:rPr lang="zh-CN" altLang="en-US" b="1" dirty="0">
                <a:latin typeface="微软雅黑" panose="020B0503020204020204" pitchFamily="34" charset="-122"/>
                <a:ea typeface="微软雅黑" panose="020B0503020204020204" pitchFamily="34" charset="-122"/>
              </a:rPr>
              <a:t>父类构造函数 </a:t>
            </a:r>
          </a:p>
        </p:txBody>
      </p:sp>
      <p:sp>
        <p:nvSpPr>
          <p:cNvPr id="14" name="AutoShape 21">
            <a:extLst>
              <a:ext uri="{FF2B5EF4-FFF2-40B4-BE49-F238E27FC236}">
                <a16:creationId xmlns:a16="http://schemas.microsoft.com/office/drawing/2014/main" id="{7F52A899-C05A-425D-9353-329001970AC6}"/>
              </a:ext>
            </a:extLst>
          </p:cNvPr>
          <p:cNvSpPr>
            <a:spLocks noChangeArrowheads="1"/>
          </p:cNvSpPr>
          <p:nvPr/>
        </p:nvSpPr>
        <p:spPr bwMode="auto">
          <a:xfrm>
            <a:off x="3059113" y="5230813"/>
            <a:ext cx="2447925" cy="576262"/>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dirty="0">
                <a:latin typeface="黑体" panose="02010609060101010101" pitchFamily="49" charset="-122"/>
              </a:rPr>
              <a:t> </a:t>
            </a:r>
            <a:r>
              <a:rPr lang="zh-CN" altLang="en-US" b="1" dirty="0">
                <a:latin typeface="微软雅黑" panose="020B0503020204020204" pitchFamily="34" charset="-122"/>
                <a:ea typeface="微软雅黑" panose="020B0503020204020204" pitchFamily="34" charset="-122"/>
              </a:rPr>
              <a:t>子类构造函数 </a:t>
            </a:r>
          </a:p>
        </p:txBody>
      </p:sp>
      <p:sp>
        <p:nvSpPr>
          <p:cNvPr id="15" name="AutoShape 13">
            <a:extLst>
              <a:ext uri="{FF2B5EF4-FFF2-40B4-BE49-F238E27FC236}">
                <a16:creationId xmlns:a16="http://schemas.microsoft.com/office/drawing/2014/main" id="{FBF3E2FB-78CD-4E2A-AE9F-C147A57B4D90}"/>
              </a:ext>
            </a:extLst>
          </p:cNvPr>
          <p:cNvSpPr>
            <a:spLocks noChangeArrowheads="1"/>
          </p:cNvSpPr>
          <p:nvPr/>
        </p:nvSpPr>
        <p:spPr bwMode="auto">
          <a:xfrm>
            <a:off x="5508625" y="3213100"/>
            <a:ext cx="287338" cy="647700"/>
          </a:xfrm>
          <a:prstGeom prst="curvedLeftArrow">
            <a:avLst>
              <a:gd name="adj1" fmla="val 45083"/>
              <a:gd name="adj2" fmla="val 90166"/>
              <a:gd name="adj3" fmla="val 33315"/>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pPr algn="ctr"/>
            <a:endParaRPr lang="zh-CN" altLang="en-US"/>
          </a:p>
        </p:txBody>
      </p:sp>
      <p:sp>
        <p:nvSpPr>
          <p:cNvPr id="16" name="AutoShape 14">
            <a:extLst>
              <a:ext uri="{FF2B5EF4-FFF2-40B4-BE49-F238E27FC236}">
                <a16:creationId xmlns:a16="http://schemas.microsoft.com/office/drawing/2014/main" id="{92A025DD-EF6B-4AAE-827F-B855379F8ED3}"/>
              </a:ext>
            </a:extLst>
          </p:cNvPr>
          <p:cNvSpPr>
            <a:spLocks noChangeArrowheads="1"/>
          </p:cNvSpPr>
          <p:nvPr/>
        </p:nvSpPr>
        <p:spPr bwMode="auto">
          <a:xfrm>
            <a:off x="5508625" y="4076700"/>
            <a:ext cx="287338" cy="647700"/>
          </a:xfrm>
          <a:prstGeom prst="curvedLeftArrow">
            <a:avLst>
              <a:gd name="adj1" fmla="val 45083"/>
              <a:gd name="adj2" fmla="val 90166"/>
              <a:gd name="adj3" fmla="val 33315"/>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pPr algn="ctr"/>
            <a:endParaRPr lang="zh-CN" altLang="en-US"/>
          </a:p>
        </p:txBody>
      </p:sp>
      <p:sp>
        <p:nvSpPr>
          <p:cNvPr id="17" name="AutoShape 15">
            <a:extLst>
              <a:ext uri="{FF2B5EF4-FFF2-40B4-BE49-F238E27FC236}">
                <a16:creationId xmlns:a16="http://schemas.microsoft.com/office/drawing/2014/main" id="{6063370D-782A-4B4A-B1DC-3BF01A660A6E}"/>
              </a:ext>
            </a:extLst>
          </p:cNvPr>
          <p:cNvSpPr>
            <a:spLocks noChangeArrowheads="1"/>
          </p:cNvSpPr>
          <p:nvPr/>
        </p:nvSpPr>
        <p:spPr bwMode="auto">
          <a:xfrm>
            <a:off x="5508625" y="4868863"/>
            <a:ext cx="287338" cy="647700"/>
          </a:xfrm>
          <a:prstGeom prst="curvedLeftArrow">
            <a:avLst>
              <a:gd name="adj1" fmla="val 45083"/>
              <a:gd name="adj2" fmla="val 90166"/>
              <a:gd name="adj3" fmla="val 33315"/>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pPr algn="ctr"/>
            <a:endParaRPr lang="zh-CN" altLang="en-US"/>
          </a:p>
        </p:txBody>
      </p:sp>
    </p:spTree>
    <p:extLst>
      <p:ext uri="{BB962C8B-B14F-4D97-AF65-F5344CB8AC3E}">
        <p14:creationId xmlns:p14="http://schemas.microsoft.com/office/powerpoint/2010/main" val="175079334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6" name="AutoShape 13">
            <a:extLst>
              <a:ext uri="{FF2B5EF4-FFF2-40B4-BE49-F238E27FC236}">
                <a16:creationId xmlns:a16="http://schemas.microsoft.com/office/drawing/2014/main" id="{9B7525E0-2658-4437-AF94-974512276835}"/>
              </a:ext>
            </a:extLst>
          </p:cNvPr>
          <p:cNvSpPr>
            <a:spLocks noChangeArrowheads="1"/>
          </p:cNvSpPr>
          <p:nvPr/>
        </p:nvSpPr>
        <p:spPr bwMode="auto">
          <a:xfrm>
            <a:off x="1691680" y="1887676"/>
            <a:ext cx="7056784" cy="2653367"/>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class Car { </a:t>
            </a:r>
          </a:p>
          <a:p>
            <a:pPr eaLnBrk="1" hangingPunct="1">
              <a:lnSpc>
                <a:spcPts val="1600"/>
              </a:lnSpc>
            </a:pPr>
            <a:r>
              <a:rPr lang="en-US" altLang="zh-CN" sz="1500" dirty="0">
                <a:solidFill>
                  <a:srgbClr val="080577"/>
                </a:solidFill>
                <a:latin typeface="Source Code Pro"/>
                <a:ea typeface="宋体" charset="-122"/>
              </a:rPr>
              <a:t>    private int site = 4;  //</a:t>
            </a:r>
            <a:r>
              <a:rPr lang="zh-CN" altLang="en-US" sz="1500" dirty="0">
                <a:solidFill>
                  <a:srgbClr val="080577"/>
                </a:solidFill>
                <a:latin typeface="Source Code Pro"/>
                <a:ea typeface="宋体" charset="-122"/>
              </a:rPr>
              <a:t>座位数</a:t>
            </a:r>
          </a:p>
          <a:p>
            <a:pPr eaLnBrk="1" hangingPunct="1">
              <a:lnSpc>
                <a:spcPts val="16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Car(){</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 ("</a:t>
            </a:r>
            <a:r>
              <a:rPr lang="zh-CN" altLang="en-US" sz="1500" dirty="0">
                <a:solidFill>
                  <a:srgbClr val="080577"/>
                </a:solidFill>
                <a:latin typeface="Source Code Pro"/>
                <a:ea typeface="宋体" charset="-122"/>
              </a:rPr>
              <a:t>载客量是</a:t>
            </a:r>
            <a:r>
              <a:rPr lang="en-US" altLang="zh-CN" sz="1500" dirty="0">
                <a:solidFill>
                  <a:srgbClr val="080577"/>
                </a:solidFill>
                <a:latin typeface="Source Code Pro"/>
                <a:ea typeface="宋体" charset="-122"/>
              </a:rPr>
              <a:t>"+site+"</a:t>
            </a:r>
            <a:r>
              <a:rPr lang="zh-CN" altLang="en-US" sz="1500" dirty="0">
                <a:solidFill>
                  <a:srgbClr val="080577"/>
                </a:solidFill>
                <a:latin typeface="Source Code Pro"/>
                <a:ea typeface="宋体" charset="-122"/>
              </a:rPr>
              <a:t>人</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public void </a:t>
            </a:r>
            <a:r>
              <a:rPr lang="en-US" altLang="zh-CN" sz="1500" dirty="0" err="1">
                <a:solidFill>
                  <a:srgbClr val="080577"/>
                </a:solidFill>
                <a:latin typeface="Source Code Pro"/>
                <a:ea typeface="宋体" charset="-122"/>
              </a:rPr>
              <a:t>setSite</a:t>
            </a:r>
            <a:r>
              <a:rPr lang="en-US" altLang="zh-CN" sz="1500" dirty="0">
                <a:solidFill>
                  <a:srgbClr val="080577"/>
                </a:solidFill>
                <a:latin typeface="Source Code Pro"/>
                <a:ea typeface="宋体" charset="-122"/>
              </a:rPr>
              <a:t>(int site){</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this.site</a:t>
            </a:r>
            <a:r>
              <a:rPr lang="en-US" altLang="zh-CN" sz="1500" dirty="0">
                <a:solidFill>
                  <a:srgbClr val="080577"/>
                </a:solidFill>
                <a:latin typeface="Source Code Pro"/>
                <a:ea typeface="宋体" charset="-122"/>
              </a:rPr>
              <a:t> = site;</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void print(){</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a:t>
            </a:r>
            <a:r>
              <a:rPr lang="en-US" altLang="zh-CN" sz="1500" dirty="0">
                <a:solidFill>
                  <a:srgbClr val="080577"/>
                </a:solidFill>
                <a:latin typeface="Source Code Pro"/>
                <a:ea typeface="宋体" charset="-122"/>
              </a:rPr>
              <a:t>("</a:t>
            </a:r>
            <a:r>
              <a:rPr lang="zh-CN" altLang="en-US" sz="1500" dirty="0">
                <a:solidFill>
                  <a:srgbClr val="080577"/>
                </a:solidFill>
                <a:latin typeface="Source Code Pro"/>
                <a:ea typeface="宋体" charset="-122"/>
              </a:rPr>
              <a:t>载客量是</a:t>
            </a:r>
            <a:r>
              <a:rPr lang="en-US" altLang="zh-CN" sz="1500" dirty="0">
                <a:solidFill>
                  <a:srgbClr val="080577"/>
                </a:solidFill>
                <a:latin typeface="Source Code Pro"/>
                <a:ea typeface="宋体" charset="-122"/>
              </a:rPr>
              <a:t>"+site+"</a:t>
            </a:r>
            <a:r>
              <a:rPr lang="zh-CN" altLang="en-US" sz="1500" dirty="0">
                <a:solidFill>
                  <a:srgbClr val="080577"/>
                </a:solidFill>
                <a:latin typeface="Source Code Pro"/>
                <a:ea typeface="宋体" charset="-122"/>
              </a:rPr>
              <a:t>人</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p:txBody>
      </p:sp>
      <p:pic>
        <p:nvPicPr>
          <p:cNvPr id="8" name="Picture 14" descr="示例">
            <a:extLst>
              <a:ext uri="{FF2B5EF4-FFF2-40B4-BE49-F238E27FC236}">
                <a16:creationId xmlns:a16="http://schemas.microsoft.com/office/drawing/2014/main" id="{35B2AC43-81A2-4CC5-B907-8AB19257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3">
            <a:extLst>
              <a:ext uri="{FF2B5EF4-FFF2-40B4-BE49-F238E27FC236}">
                <a16:creationId xmlns:a16="http://schemas.microsoft.com/office/drawing/2014/main" id="{77A5BCE8-1EB0-422B-AD61-825E87E8375C}"/>
              </a:ext>
            </a:extLst>
          </p:cNvPr>
          <p:cNvSpPr>
            <a:spLocks noChangeArrowheads="1"/>
          </p:cNvSpPr>
          <p:nvPr/>
        </p:nvSpPr>
        <p:spPr bwMode="auto">
          <a:xfrm>
            <a:off x="1695244" y="4701220"/>
            <a:ext cx="7056784" cy="2014002"/>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class Bus extends Car { </a:t>
            </a:r>
          </a:p>
          <a:p>
            <a:pPr eaLnBrk="1" hangingPunct="1">
              <a:lnSpc>
                <a:spcPts val="1600"/>
              </a:lnSpc>
            </a:pPr>
            <a:r>
              <a:rPr lang="en-US" altLang="zh-CN" sz="1500" dirty="0">
                <a:solidFill>
                  <a:srgbClr val="080577"/>
                </a:solidFill>
                <a:latin typeface="Source Code Pro"/>
                <a:ea typeface="宋体" charset="-122"/>
              </a:rPr>
              <a:t>    Bus(int site){</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setSite</a:t>
            </a:r>
            <a:r>
              <a:rPr lang="en-US" altLang="zh-CN" sz="1500" dirty="0">
                <a:solidFill>
                  <a:srgbClr val="080577"/>
                </a:solidFill>
                <a:latin typeface="Source Code Pro"/>
                <a:ea typeface="宋体" charset="-122"/>
              </a:rPr>
              <a:t>(site);</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 </a:t>
            </a:r>
          </a:p>
          <a:p>
            <a:pPr eaLnBrk="1" hangingPunct="1">
              <a:lnSpc>
                <a:spcPts val="1600"/>
              </a:lnSpc>
            </a:pPr>
            <a:r>
              <a:rPr lang="en-US" altLang="zh-CN" sz="1500" dirty="0">
                <a:solidFill>
                  <a:srgbClr val="080577"/>
                </a:solidFill>
                <a:latin typeface="Source Code Pro"/>
                <a:ea typeface="宋体" charset="-122"/>
              </a:rPr>
              <a:t>    Bus </a:t>
            </a:r>
            <a:r>
              <a:rPr lang="en-US" altLang="zh-CN" sz="1500" dirty="0" err="1">
                <a:solidFill>
                  <a:srgbClr val="080577"/>
                </a:solidFill>
                <a:latin typeface="Source Code Pro"/>
                <a:ea typeface="宋体" charset="-122"/>
              </a:rPr>
              <a:t>bus</a:t>
            </a:r>
            <a:r>
              <a:rPr lang="en-US" altLang="zh-CN" sz="1500" dirty="0">
                <a:solidFill>
                  <a:srgbClr val="080577"/>
                </a:solidFill>
                <a:latin typeface="Source Code Pro"/>
                <a:ea typeface="宋体" charset="-122"/>
              </a:rPr>
              <a:t> = new Bus(20);</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bus.print</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a:t>
            </a:r>
          </a:p>
        </p:txBody>
      </p:sp>
      <p:sp>
        <p:nvSpPr>
          <p:cNvPr id="29" name="思想气泡: 云 28">
            <a:extLst>
              <a:ext uri="{FF2B5EF4-FFF2-40B4-BE49-F238E27FC236}">
                <a16:creationId xmlns:a16="http://schemas.microsoft.com/office/drawing/2014/main" id="{B9180012-17AD-420F-A3D2-A8331C36A7A8}"/>
              </a:ext>
            </a:extLst>
          </p:cNvPr>
          <p:cNvSpPr/>
          <p:nvPr/>
        </p:nvSpPr>
        <p:spPr>
          <a:xfrm>
            <a:off x="6228184" y="4062524"/>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20" name="文本框 19">
            <a:extLst>
              <a:ext uri="{FF2B5EF4-FFF2-40B4-BE49-F238E27FC236}">
                <a16:creationId xmlns:a16="http://schemas.microsoft.com/office/drawing/2014/main" id="{70FB905A-3613-4CED-BBDA-F48BA3573199}"/>
              </a:ext>
            </a:extLst>
          </p:cNvPr>
          <p:cNvSpPr txBox="1"/>
          <p:nvPr/>
        </p:nvSpPr>
        <p:spPr>
          <a:xfrm>
            <a:off x="6228184" y="5117978"/>
            <a:ext cx="2413461" cy="72000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eaLnBrk="0" hangingPunct="0"/>
            <a:r>
              <a:rPr lang="zh-CN" altLang="en-US" dirty="0">
                <a:latin typeface="仿宋" panose="02010609060101010101" pitchFamily="49" charset="-122"/>
                <a:ea typeface="仿宋" panose="02010609060101010101" pitchFamily="49" charset="-122"/>
              </a:rPr>
              <a:t>载客量是</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人</a:t>
            </a:r>
          </a:p>
          <a:p>
            <a:pPr eaLnBrk="0" hangingPunct="0"/>
            <a:r>
              <a:rPr lang="zh-CN" altLang="en-US" dirty="0">
                <a:latin typeface="仿宋" panose="02010609060101010101" pitchFamily="49" charset="-122"/>
                <a:ea typeface="仿宋" panose="02010609060101010101" pitchFamily="49" charset="-122"/>
              </a:rPr>
              <a:t>载客量是</a:t>
            </a:r>
            <a:r>
              <a:rPr lang="en-US" altLang="zh-CN" dirty="0">
                <a:latin typeface="仿宋" panose="02010609060101010101" pitchFamily="49" charset="-122"/>
                <a:ea typeface="仿宋" panose="02010609060101010101" pitchFamily="49" charset="-122"/>
              </a:rPr>
              <a:t>20</a:t>
            </a:r>
            <a:r>
              <a:rPr lang="zh-CN" altLang="en-US" dirty="0">
                <a:latin typeface="仿宋" panose="02010609060101010101" pitchFamily="49" charset="-122"/>
                <a:ea typeface="仿宋" panose="02010609060101010101" pitchFamily="49" charset="-122"/>
              </a:rPr>
              <a:t>人 </a:t>
            </a:r>
          </a:p>
        </p:txBody>
      </p:sp>
    </p:spTree>
    <p:extLst>
      <p:ext uri="{BB962C8B-B14F-4D97-AF65-F5344CB8AC3E}">
        <p14:creationId xmlns:p14="http://schemas.microsoft.com/office/powerpoint/2010/main" val="159946596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3" name="AutoShape 10">
            <a:extLst>
              <a:ext uri="{FF2B5EF4-FFF2-40B4-BE49-F238E27FC236}">
                <a16:creationId xmlns:a16="http://schemas.microsoft.com/office/drawing/2014/main" id="{17C3BAAB-E363-44BF-83CE-32E81495789D}"/>
              </a:ext>
            </a:extLst>
          </p:cNvPr>
          <p:cNvSpPr>
            <a:spLocks noChangeArrowheads="1"/>
          </p:cNvSpPr>
          <p:nvPr/>
        </p:nvSpPr>
        <p:spPr bwMode="auto">
          <a:xfrm>
            <a:off x="1695053" y="3949642"/>
            <a:ext cx="3449638" cy="576000"/>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lIns="144000" bIns="108000" anchor="ctr" anchorCtr="0">
            <a:spAutoFit/>
          </a:bodyPr>
          <a:lstStyle/>
          <a:p>
            <a:pPr>
              <a:lnSpc>
                <a:spcPct val="150000"/>
              </a:lnSpc>
            </a:pPr>
            <a:r>
              <a:rPr lang="en-US" altLang="zh-CN" dirty="0">
                <a:solidFill>
                  <a:srgbClr val="FF0000"/>
                </a:solidFill>
                <a:latin typeface="Source Code Pro"/>
              </a:rPr>
              <a:t>super</a:t>
            </a:r>
            <a:r>
              <a:rPr lang="en-US" altLang="zh-CN" dirty="0">
                <a:solidFill>
                  <a:srgbClr val="080577"/>
                </a:solidFill>
                <a:latin typeface="Source Code Pro"/>
              </a:rPr>
              <a:t>.name;</a:t>
            </a:r>
          </a:p>
        </p:txBody>
      </p:sp>
      <p:sp>
        <p:nvSpPr>
          <p:cNvPr id="4" name="AutoShape 10">
            <a:extLst>
              <a:ext uri="{FF2B5EF4-FFF2-40B4-BE49-F238E27FC236}">
                <a16:creationId xmlns:a16="http://schemas.microsoft.com/office/drawing/2014/main" id="{781E5868-E221-4B59-BB80-A270AED5A7FF}"/>
              </a:ext>
            </a:extLst>
          </p:cNvPr>
          <p:cNvSpPr>
            <a:spLocks noChangeArrowheads="1"/>
          </p:cNvSpPr>
          <p:nvPr/>
        </p:nvSpPr>
        <p:spPr bwMode="auto">
          <a:xfrm>
            <a:off x="1695053" y="5381453"/>
            <a:ext cx="3449638" cy="576000"/>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lIns="144000" bIns="108000" anchor="ctr" anchorCtr="0">
            <a:spAutoFit/>
          </a:bodyPr>
          <a:lstStyle/>
          <a:p>
            <a:r>
              <a:rPr lang="en-US" altLang="zh-CN" dirty="0" err="1">
                <a:solidFill>
                  <a:srgbClr val="FF0000"/>
                </a:solidFill>
                <a:latin typeface="Source Code Pro"/>
              </a:rPr>
              <a:t>super</a:t>
            </a:r>
            <a:r>
              <a:rPr lang="en-US" altLang="zh-CN" dirty="0" err="1">
                <a:solidFill>
                  <a:srgbClr val="080577"/>
                </a:solidFill>
                <a:latin typeface="Source Code Pro"/>
              </a:rPr>
              <a:t>.print</a:t>
            </a:r>
            <a:r>
              <a:rPr lang="en-US" altLang="zh-CN" dirty="0">
                <a:solidFill>
                  <a:srgbClr val="080577"/>
                </a:solidFill>
                <a:latin typeface="Source Code Pro"/>
              </a:rPr>
              <a:t>();</a:t>
            </a:r>
          </a:p>
        </p:txBody>
      </p:sp>
      <p:sp>
        <p:nvSpPr>
          <p:cNvPr id="6" name="AutoShape 8">
            <a:extLst>
              <a:ext uri="{FF2B5EF4-FFF2-40B4-BE49-F238E27FC236}">
                <a16:creationId xmlns:a16="http://schemas.microsoft.com/office/drawing/2014/main" id="{C3C123DF-F422-40CF-B022-54CB51333FE4}"/>
              </a:ext>
            </a:extLst>
          </p:cNvPr>
          <p:cNvSpPr>
            <a:spLocks noChangeArrowheads="1"/>
          </p:cNvSpPr>
          <p:nvPr/>
        </p:nvSpPr>
        <p:spPr bwMode="auto">
          <a:xfrm>
            <a:off x="2627784" y="6297587"/>
            <a:ext cx="2340111" cy="408623"/>
          </a:xfrm>
          <a:prstGeom prst="wedgeRoundRectCallout">
            <a:avLst>
              <a:gd name="adj1" fmla="val -63381"/>
              <a:gd name="adj2" fmla="val -17378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en-US" altLang="zh-CN"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super</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代表父类对象 </a:t>
            </a:r>
          </a:p>
        </p:txBody>
      </p:sp>
      <p:sp>
        <p:nvSpPr>
          <p:cNvPr id="7" name="文本框 6">
            <a:extLst>
              <a:ext uri="{FF2B5EF4-FFF2-40B4-BE49-F238E27FC236}">
                <a16:creationId xmlns:a16="http://schemas.microsoft.com/office/drawing/2014/main" id="{BFD31C2E-8C8E-48E7-8A81-22BD7DA54ECA}"/>
              </a:ext>
            </a:extLst>
          </p:cNvPr>
          <p:cNvSpPr txBox="1"/>
          <p:nvPr/>
        </p:nvSpPr>
        <p:spPr>
          <a:xfrm>
            <a:off x="1287122" y="3429000"/>
            <a:ext cx="213275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访问父类属性</a:t>
            </a:r>
          </a:p>
        </p:txBody>
      </p:sp>
      <p:sp>
        <p:nvSpPr>
          <p:cNvPr id="28" name="文本框 27">
            <a:extLst>
              <a:ext uri="{FF2B5EF4-FFF2-40B4-BE49-F238E27FC236}">
                <a16:creationId xmlns:a16="http://schemas.microsoft.com/office/drawing/2014/main" id="{1D204F1C-829F-4595-8606-5BAB1A2E7337}"/>
              </a:ext>
            </a:extLst>
          </p:cNvPr>
          <p:cNvSpPr txBox="1"/>
          <p:nvPr/>
        </p:nvSpPr>
        <p:spPr>
          <a:xfrm>
            <a:off x="1287122" y="2707383"/>
            <a:ext cx="7461342" cy="430887"/>
          </a:xfrm>
          <a:prstGeom prst="rect">
            <a:avLst/>
          </a:prstGeom>
          <a:noFill/>
        </p:spPr>
        <p:txBody>
          <a:bodyPr wrap="square">
            <a:spAutoFit/>
          </a:bodyPr>
          <a:lstStyle/>
          <a:p>
            <a:r>
              <a:rPr lang="zh-CN" altLang="en-US" sz="2200" dirty="0">
                <a:solidFill>
                  <a:srgbClr val="00417C"/>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solidFill>
                  <a:srgbClr val="00417C"/>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2200" dirty="0">
                <a:solidFill>
                  <a:srgbClr val="00417C"/>
                </a:solidFill>
                <a:latin typeface="微软雅黑" panose="020B0503020204020204" pitchFamily="34" charset="-122"/>
                <a:ea typeface="微软雅黑" panose="020B0503020204020204" pitchFamily="34" charset="-122"/>
                <a:cs typeface="Times New Roman" panose="02020603050405020304" pitchFamily="18" charset="0"/>
              </a:rPr>
              <a:t>类中使用</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super</a:t>
            </a:r>
            <a:r>
              <a:rPr lang="zh-CN" altLang="en-US" sz="2200" dirty="0">
                <a:solidFill>
                  <a:srgbClr val="00417C"/>
                </a:solidFill>
                <a:latin typeface="Times New Roman" panose="02020603050405020304" pitchFamily="18" charset="0"/>
                <a:ea typeface="微软雅黑" panose="020B0503020204020204" pitchFamily="34" charset="-122"/>
                <a:cs typeface="Times New Roman" panose="02020603050405020304" pitchFamily="18" charset="0"/>
              </a:rPr>
              <a:t>关键字</a:t>
            </a:r>
            <a:r>
              <a:rPr lang="zh-CN" altLang="en-US" sz="2200" dirty="0">
                <a:solidFill>
                  <a:srgbClr val="00417C"/>
                </a:solidFill>
                <a:latin typeface="微软雅黑" panose="020B0503020204020204" pitchFamily="34" charset="-122"/>
                <a:ea typeface="微软雅黑" panose="020B0503020204020204" pitchFamily="34" charset="-122"/>
                <a:cs typeface="Times New Roman" panose="02020603050405020304" pitchFamily="18" charset="0"/>
              </a:rPr>
              <a:t>来调用父类中的指定操作。</a:t>
            </a:r>
            <a:endParaRPr lang="zh-CN" altLang="en-US" sz="2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0D08F5A-8255-4803-9977-D449B03C160E}"/>
              </a:ext>
            </a:extLst>
          </p:cNvPr>
          <p:cNvSpPr txBox="1"/>
          <p:nvPr/>
        </p:nvSpPr>
        <p:spPr>
          <a:xfrm>
            <a:off x="1287122" y="4819251"/>
            <a:ext cx="213275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访问父类属性</a:t>
            </a:r>
          </a:p>
        </p:txBody>
      </p:sp>
    </p:spTree>
    <p:extLst>
      <p:ext uri="{BB962C8B-B14F-4D97-AF65-F5344CB8AC3E}">
        <p14:creationId xmlns:p14="http://schemas.microsoft.com/office/powerpoint/2010/main" val="110416837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7" name="文本框 6">
            <a:extLst>
              <a:ext uri="{FF2B5EF4-FFF2-40B4-BE49-F238E27FC236}">
                <a16:creationId xmlns:a16="http://schemas.microsoft.com/office/drawing/2014/main" id="{BFD31C2E-8C8E-48E7-8A81-22BD7DA54ECA}"/>
              </a:ext>
            </a:extLst>
          </p:cNvPr>
          <p:cNvSpPr txBox="1"/>
          <p:nvPr/>
        </p:nvSpPr>
        <p:spPr>
          <a:xfrm>
            <a:off x="1287122" y="2564904"/>
            <a:ext cx="7461342" cy="34470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200" b="1" dirty="0">
                <a:solidFill>
                  <a:srgbClr val="00417C"/>
                </a:solidFill>
                <a:latin typeface="微软雅黑" panose="020B0503020204020204" pitchFamily="34" charset="-122"/>
                <a:ea typeface="微软雅黑" panose="020B0503020204020204" pitchFamily="34" charset="-122"/>
              </a:rPr>
              <a:t>super</a:t>
            </a:r>
            <a:r>
              <a:rPr lang="zh-CN" altLang="en-US" sz="2200" b="1" dirty="0">
                <a:solidFill>
                  <a:srgbClr val="00417C"/>
                </a:solidFill>
                <a:latin typeface="微软雅黑" panose="020B0503020204020204" pitchFamily="34" charset="-122"/>
                <a:ea typeface="微软雅黑" panose="020B0503020204020204" pitchFamily="34" charset="-122"/>
              </a:rPr>
              <a:t>关键字的用法</a:t>
            </a:r>
            <a:endParaRPr lang="en-US" altLang="zh-CN" sz="2200" b="1" dirty="0">
              <a:solidFill>
                <a:srgbClr val="00417C"/>
              </a:solidFill>
              <a:latin typeface="微软雅黑" panose="020B0503020204020204" pitchFamily="34" charset="-122"/>
              <a:ea typeface="微软雅黑" panose="020B0503020204020204" pitchFamily="34" charset="-122"/>
            </a:endParaRPr>
          </a:p>
          <a:p>
            <a:pPr>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super</a:t>
            </a:r>
            <a:r>
              <a:rPr lang="zh-CN" altLang="en-US" sz="2200" dirty="0">
                <a:solidFill>
                  <a:srgbClr val="00417C"/>
                </a:solidFill>
                <a:latin typeface="微软雅黑" panose="020B0503020204020204" pitchFamily="34" charset="-122"/>
                <a:ea typeface="微软雅黑" panose="020B0503020204020204" pitchFamily="34" charset="-122"/>
              </a:rPr>
              <a:t>可用于访问父类中定义的属性</a:t>
            </a:r>
          </a:p>
          <a:p>
            <a:pPr>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super</a:t>
            </a:r>
            <a:r>
              <a:rPr lang="zh-CN" altLang="en-US" sz="2200" dirty="0">
                <a:solidFill>
                  <a:srgbClr val="00417C"/>
                </a:solidFill>
                <a:latin typeface="微软雅黑" panose="020B0503020204020204" pitchFamily="34" charset="-122"/>
                <a:ea typeface="微软雅黑" panose="020B0503020204020204" pitchFamily="34" charset="-122"/>
              </a:rPr>
              <a:t>可用于调用父类中定义的成员方法</a:t>
            </a:r>
          </a:p>
          <a:p>
            <a:pPr>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super</a:t>
            </a:r>
            <a:r>
              <a:rPr lang="zh-CN" altLang="en-US" sz="2200" dirty="0">
                <a:solidFill>
                  <a:srgbClr val="00417C"/>
                </a:solidFill>
                <a:latin typeface="微软雅黑" panose="020B0503020204020204" pitchFamily="34" charset="-122"/>
                <a:ea typeface="微软雅黑" panose="020B0503020204020204" pitchFamily="34" charset="-122"/>
              </a:rPr>
              <a:t>可用于在子类构造函数中调用父类的构造函数</a:t>
            </a:r>
          </a:p>
          <a:p>
            <a:pPr>
              <a:lnSpc>
                <a:spcPct val="150000"/>
              </a:lnSpc>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当子父类出现同名成员时，可用</a:t>
            </a:r>
            <a:r>
              <a:rPr lang="en-US" altLang="zh-CN" sz="2200" dirty="0">
                <a:solidFill>
                  <a:srgbClr val="00417C"/>
                </a:solidFill>
                <a:latin typeface="微软雅黑" panose="020B0503020204020204" pitchFamily="34" charset="-122"/>
                <a:ea typeface="微软雅黑" panose="020B0503020204020204" pitchFamily="34" charset="-122"/>
              </a:rPr>
              <a:t>super</a:t>
            </a:r>
            <a:r>
              <a:rPr lang="zh-CN" altLang="en-US" sz="2200" dirty="0">
                <a:solidFill>
                  <a:srgbClr val="00417C"/>
                </a:solidFill>
                <a:latin typeface="微软雅黑" panose="020B0503020204020204" pitchFamily="34" charset="-122"/>
                <a:ea typeface="微软雅黑" panose="020B0503020204020204" pitchFamily="34" charset="-122"/>
              </a:rPr>
              <a:t>表明调用的是父 </a:t>
            </a:r>
            <a:endParaRPr lang="en-US" altLang="zh-CN" sz="2200" dirty="0">
              <a:solidFill>
                <a:srgbClr val="00417C"/>
              </a:solidFill>
              <a:latin typeface="微软雅黑" panose="020B0503020204020204" pitchFamily="34" charset="-122"/>
              <a:ea typeface="微软雅黑" panose="020B0503020204020204" pitchFamily="34" charset="-122"/>
            </a:endParaRPr>
          </a:p>
          <a:p>
            <a:pPr>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类成员</a:t>
            </a:r>
          </a:p>
          <a:p>
            <a:endParaRPr lang="zh-CN" altLang="en-US"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04731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30" name="矩形 29"/>
          <p:cNvSpPr/>
          <p:nvPr/>
        </p:nvSpPr>
        <p:spPr>
          <a:xfrm>
            <a:off x="0" y="4081463"/>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403648" y="3312022"/>
            <a:ext cx="6769322" cy="769441"/>
          </a:xfrm>
          <a:prstGeom prst="rect">
            <a:avLst/>
          </a:prstGeom>
          <a:noFill/>
          <a:ln w="9525">
            <a:noFill/>
            <a:miter lim="800000"/>
            <a:headEnd/>
            <a:tailEnd/>
          </a:ln>
        </p:spPr>
        <p:txBody>
          <a:bodyPr wrap="square">
            <a:spAutoFit/>
          </a:bodyPr>
          <a:lstStyle/>
          <a:p>
            <a:r>
              <a:rPr lang="zh-CN" altLang="en-US" sz="4400" b="1" dirty="0">
                <a:solidFill>
                  <a:srgbClr val="00417C"/>
                </a:solidFill>
                <a:latin typeface="微软雅黑" pitchFamily="34" charset="-122"/>
                <a:ea typeface="微软雅黑" pitchFamily="34" charset="-122"/>
              </a:rPr>
              <a:t>第七讲</a:t>
            </a:r>
            <a:r>
              <a:rPr lang="en-US" altLang="zh-CN" sz="4400" b="1" dirty="0">
                <a:solidFill>
                  <a:srgbClr val="00417C"/>
                </a:solidFill>
                <a:latin typeface="微软雅黑" pitchFamily="34" charset="-122"/>
                <a:ea typeface="微软雅黑" pitchFamily="34" charset="-122"/>
              </a:rPr>
              <a:t> </a:t>
            </a:r>
            <a:r>
              <a:rPr lang="zh-CN" altLang="en-US" sz="4400" b="1" dirty="0">
                <a:solidFill>
                  <a:srgbClr val="00417C"/>
                </a:solidFill>
                <a:latin typeface="微软雅黑" pitchFamily="34" charset="-122"/>
                <a:ea typeface="微软雅黑" pitchFamily="34" charset="-122"/>
              </a:rPr>
              <a:t>面向对象编程（三）</a:t>
            </a:r>
          </a:p>
        </p:txBody>
      </p:sp>
      <p:sp>
        <p:nvSpPr>
          <p:cNvPr id="12" name="椭圆 11"/>
          <p:cNvSpPr/>
          <p:nvPr/>
        </p:nvSpPr>
        <p:spPr>
          <a:xfrm>
            <a:off x="3929063" y="1416050"/>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84" y="1362171"/>
            <a:ext cx="1536508" cy="1536508"/>
          </a:xfrm>
          <a:prstGeom prst="rect">
            <a:avLst/>
          </a:prstGeom>
        </p:spPr>
      </p:pic>
    </p:spTree>
    <p:extLst>
      <p:ext uri="{BB962C8B-B14F-4D97-AF65-F5344CB8AC3E}">
        <p14:creationId xmlns:p14="http://schemas.microsoft.com/office/powerpoint/2010/main" val="679430782"/>
      </p:ext>
    </p:extLst>
  </p:cSld>
  <p:clrMapOvr>
    <a:masterClrMapping/>
  </p:clrMapOvr>
  <mc:AlternateContent xmlns:mc="http://schemas.openxmlformats.org/markup-compatibility/2006" xmlns:p14="http://schemas.microsoft.com/office/powerpoint/2010/main">
    <mc:Choice Requires="p14">
      <p:transition spd="slow" p14:dur="2000" advTm="5381"/>
    </mc:Choice>
    <mc:Fallback xmlns="">
      <p:transition spd="slow" advTm="53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2" name="AutoShape 13">
            <a:extLst>
              <a:ext uri="{FF2B5EF4-FFF2-40B4-BE49-F238E27FC236}">
                <a16:creationId xmlns:a16="http://schemas.microsoft.com/office/drawing/2014/main" id="{8BF8AB43-EC8A-424E-AFDF-BE20E3CE20A4}"/>
              </a:ext>
            </a:extLst>
          </p:cNvPr>
          <p:cNvSpPr>
            <a:spLocks noChangeArrowheads="1"/>
          </p:cNvSpPr>
          <p:nvPr/>
        </p:nvSpPr>
        <p:spPr bwMode="auto">
          <a:xfrm>
            <a:off x="1691680" y="2723206"/>
            <a:ext cx="7056784" cy="4104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class A{</a:t>
            </a:r>
          </a:p>
          <a:p>
            <a:pPr eaLnBrk="1" hangingPunct="1">
              <a:lnSpc>
                <a:spcPts val="1600"/>
              </a:lnSpc>
            </a:pPr>
            <a:r>
              <a:rPr lang="en-US" altLang="zh-CN" sz="1500" dirty="0">
                <a:solidFill>
                  <a:srgbClr val="080577"/>
                </a:solidFill>
                <a:latin typeface="Source Code Pro"/>
                <a:ea typeface="宋体" charset="-122"/>
              </a:rPr>
              <a:t>	double f(double  x, double  y){</a:t>
            </a:r>
          </a:p>
          <a:p>
            <a:pPr eaLnBrk="1" hangingPunct="1">
              <a:lnSpc>
                <a:spcPts val="1600"/>
              </a:lnSpc>
            </a:pPr>
            <a:r>
              <a:rPr lang="en-US" altLang="zh-CN" sz="1500" dirty="0">
                <a:solidFill>
                  <a:srgbClr val="080577"/>
                </a:solidFill>
                <a:latin typeface="Source Code Pro"/>
                <a:ea typeface="宋体" charset="-122"/>
              </a:rPr>
              <a:t>         return </a:t>
            </a:r>
            <a:r>
              <a:rPr lang="en-US" altLang="zh-CN" sz="1500" dirty="0" err="1">
                <a:solidFill>
                  <a:srgbClr val="080577"/>
                </a:solidFill>
                <a:latin typeface="Source Code Pro"/>
                <a:ea typeface="宋体" charset="-122"/>
              </a:rPr>
              <a:t>x+y</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class B extends  A {</a:t>
            </a:r>
          </a:p>
          <a:p>
            <a:pPr eaLnBrk="1" hangingPunct="1">
              <a:lnSpc>
                <a:spcPts val="1600"/>
              </a:lnSpc>
            </a:pPr>
            <a:r>
              <a:rPr lang="en-US" altLang="zh-CN" sz="1500" dirty="0">
                <a:solidFill>
                  <a:srgbClr val="080577"/>
                </a:solidFill>
                <a:latin typeface="Source Code Pro"/>
                <a:ea typeface="宋体" charset="-122"/>
              </a:rPr>
              <a:t>	double f(double  x , double  y){</a:t>
            </a:r>
          </a:p>
          <a:p>
            <a:pPr eaLnBrk="1" hangingPunct="1">
              <a:lnSpc>
                <a:spcPts val="1600"/>
              </a:lnSpc>
            </a:pPr>
            <a:r>
              <a:rPr lang="en-US" altLang="zh-CN" sz="1500" dirty="0">
                <a:solidFill>
                  <a:srgbClr val="080577"/>
                </a:solidFill>
                <a:latin typeface="Source Code Pro"/>
                <a:ea typeface="宋体" charset="-122"/>
              </a:rPr>
              <a:t>	     return x-y;</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double f1(double  x , double  y){</a:t>
            </a:r>
          </a:p>
          <a:p>
            <a:pPr eaLnBrk="1" hangingPunct="1">
              <a:lnSpc>
                <a:spcPts val="1600"/>
              </a:lnSpc>
            </a:pPr>
            <a:r>
              <a:rPr lang="en-US" altLang="zh-CN" sz="1500" dirty="0">
                <a:solidFill>
                  <a:srgbClr val="080577"/>
                </a:solidFill>
                <a:latin typeface="Source Code Pro"/>
                <a:ea typeface="宋体" charset="-122"/>
              </a:rPr>
              <a:t>         return </a:t>
            </a:r>
            <a:r>
              <a:rPr lang="en-US" altLang="zh-CN" sz="1500" b="1" dirty="0" err="1">
                <a:solidFill>
                  <a:srgbClr val="FF0000"/>
                </a:solidFill>
                <a:latin typeface="Source Code Pro"/>
                <a:ea typeface="宋体" charset="-122"/>
              </a:rPr>
              <a:t>super</a:t>
            </a:r>
            <a:r>
              <a:rPr lang="en-US" altLang="zh-CN" sz="1500" dirty="0" err="1">
                <a:solidFill>
                  <a:srgbClr val="080577"/>
                </a:solidFill>
                <a:latin typeface="Source Code Pro"/>
                <a:ea typeface="宋体" charset="-122"/>
              </a:rPr>
              <a:t>.f</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x,y</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public class </a:t>
            </a:r>
            <a:r>
              <a:rPr lang="en-US" altLang="zh-CN" sz="1500" dirty="0" err="1">
                <a:solidFill>
                  <a:srgbClr val="080577"/>
                </a:solidFill>
                <a:latin typeface="Source Code Pro"/>
                <a:ea typeface="宋体" charset="-122"/>
              </a:rPr>
              <a:t>TestAB</a:t>
            </a: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 ]) {</a:t>
            </a:r>
          </a:p>
          <a:p>
            <a:pPr eaLnBrk="1" hangingPunct="1">
              <a:lnSpc>
                <a:spcPts val="1600"/>
              </a:lnSpc>
            </a:pPr>
            <a:r>
              <a:rPr lang="en-US" altLang="zh-CN" sz="1500" dirty="0">
                <a:solidFill>
                  <a:srgbClr val="080577"/>
                </a:solidFill>
                <a:latin typeface="Source Code Pro"/>
                <a:ea typeface="宋体" charset="-122"/>
              </a:rPr>
              <a:t>		B </a:t>
            </a:r>
            <a:r>
              <a:rPr lang="en-US" altLang="zh-CN" sz="1500" dirty="0" err="1">
                <a:solidFill>
                  <a:srgbClr val="080577"/>
                </a:solidFill>
                <a:latin typeface="Source Code Pro"/>
                <a:ea typeface="宋体" charset="-122"/>
              </a:rPr>
              <a:t>b</a:t>
            </a:r>
            <a:r>
              <a:rPr lang="en-US" altLang="zh-CN" sz="1500" dirty="0">
                <a:solidFill>
                  <a:srgbClr val="080577"/>
                </a:solidFill>
                <a:latin typeface="Source Code Pro"/>
                <a:ea typeface="宋体" charset="-122"/>
              </a:rPr>
              <a:t> = new B();</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b.f</a:t>
            </a:r>
            <a:r>
              <a:rPr lang="en-US" altLang="zh-CN" sz="1500" dirty="0">
                <a:solidFill>
                  <a:srgbClr val="080577"/>
                </a:solidFill>
                <a:latin typeface="Source Code Pro"/>
                <a:ea typeface="宋体" charset="-122"/>
              </a:rPr>
              <a:t>(6,4)+","+b.f1(6,4));</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p:txBody>
      </p:sp>
      <p:pic>
        <p:nvPicPr>
          <p:cNvPr id="3" name="Picture 14" descr="示例">
            <a:extLst>
              <a:ext uri="{FF2B5EF4-FFF2-40B4-BE49-F238E27FC236}">
                <a16:creationId xmlns:a16="http://schemas.microsoft.com/office/drawing/2014/main" id="{8602A247-7EC2-454F-BA9F-385144A7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8193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2" name="AutoShape 13">
            <a:extLst>
              <a:ext uri="{FF2B5EF4-FFF2-40B4-BE49-F238E27FC236}">
                <a16:creationId xmlns:a16="http://schemas.microsoft.com/office/drawing/2014/main" id="{8BF8AB43-EC8A-424E-AFDF-BE20E3CE20A4}"/>
              </a:ext>
            </a:extLst>
          </p:cNvPr>
          <p:cNvSpPr>
            <a:spLocks noChangeArrowheads="1"/>
          </p:cNvSpPr>
          <p:nvPr/>
        </p:nvSpPr>
        <p:spPr bwMode="auto">
          <a:xfrm>
            <a:off x="1691680" y="2723206"/>
            <a:ext cx="7056784" cy="3547348"/>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000"/>
              </a:lnSpc>
            </a:pPr>
            <a:r>
              <a:rPr lang="en-US" altLang="zh-CN" sz="1600" dirty="0">
                <a:solidFill>
                  <a:srgbClr val="080577"/>
                </a:solidFill>
                <a:latin typeface="Source Code Pro"/>
                <a:ea typeface="宋体" charset="-122"/>
              </a:rPr>
              <a:t>class A {</a:t>
            </a:r>
          </a:p>
          <a:p>
            <a:pPr eaLnBrk="1" hangingPunct="1">
              <a:lnSpc>
                <a:spcPts val="2000"/>
              </a:lnSpc>
            </a:pPr>
            <a:r>
              <a:rPr lang="en-US" altLang="zh-CN" sz="1600" dirty="0">
                <a:solidFill>
                  <a:srgbClr val="080577"/>
                </a:solidFill>
                <a:latin typeface="Source Code Pro"/>
                <a:ea typeface="宋体" charset="-122"/>
              </a:rPr>
              <a:t>     public A( ) {</a:t>
            </a:r>
          </a:p>
          <a:p>
            <a:pPr eaLnBrk="1" hangingPunct="1">
              <a:lnSpc>
                <a:spcPts val="20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("A");</a:t>
            </a:r>
          </a:p>
          <a:p>
            <a:pPr eaLnBrk="1" hangingPunct="1">
              <a:lnSpc>
                <a:spcPts val="2000"/>
              </a:lnSpc>
            </a:pP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a:t>
            </a:r>
          </a:p>
          <a:p>
            <a:pPr eaLnBrk="1" hangingPunct="1">
              <a:lnSpc>
                <a:spcPts val="2000"/>
              </a:lnSpc>
            </a:pPr>
            <a:r>
              <a:rPr lang="en-US" altLang="zh-CN" sz="1600" dirty="0">
                <a:solidFill>
                  <a:srgbClr val="080577"/>
                </a:solidFill>
                <a:latin typeface="Source Code Pro"/>
                <a:ea typeface="宋体" charset="-122"/>
              </a:rPr>
              <a:t>class B extends A {</a:t>
            </a:r>
          </a:p>
          <a:p>
            <a:pPr eaLnBrk="1" hangingPunct="1">
              <a:lnSpc>
                <a:spcPts val="2000"/>
              </a:lnSpc>
            </a:pPr>
            <a:endParaRPr lang="en-US" altLang="zh-CN" sz="1600" dirty="0">
              <a:solidFill>
                <a:srgbClr val="080577"/>
              </a:solidFill>
              <a:latin typeface="Source Code Pro"/>
              <a:ea typeface="宋体" charset="-122"/>
            </a:endParaRPr>
          </a:p>
          <a:p>
            <a:pPr eaLnBrk="1" hangingPunct="1">
              <a:lnSpc>
                <a:spcPts val="2000"/>
              </a:lnSpc>
            </a:pPr>
            <a:r>
              <a:rPr lang="en-US" altLang="zh-CN" sz="1600" dirty="0">
                <a:solidFill>
                  <a:srgbClr val="080577"/>
                </a:solidFill>
                <a:latin typeface="Source Code Pro"/>
                <a:ea typeface="宋体" charset="-122"/>
              </a:rPr>
              <a:t>}</a:t>
            </a:r>
          </a:p>
          <a:p>
            <a:pPr eaLnBrk="1" hangingPunct="1">
              <a:lnSpc>
                <a:spcPts val="2000"/>
              </a:lnSpc>
            </a:pPr>
            <a:r>
              <a:rPr lang="en-US" altLang="zh-CN" sz="1600" dirty="0">
                <a:solidFill>
                  <a:srgbClr val="080577"/>
                </a:solidFill>
                <a:latin typeface="Source Code Pro"/>
                <a:ea typeface="宋体" charset="-122"/>
              </a:rPr>
              <a:t>public class test {</a:t>
            </a:r>
          </a:p>
          <a:p>
            <a:pPr eaLnBrk="1" hangingPunct="1">
              <a:lnSpc>
                <a:spcPts val="2000"/>
              </a:lnSpc>
            </a:pPr>
            <a:r>
              <a:rPr lang="en-US" altLang="zh-CN" sz="1600" dirty="0">
                <a:solidFill>
                  <a:srgbClr val="080577"/>
                </a:solidFill>
                <a:latin typeface="Source Code Pro"/>
                <a:ea typeface="宋体" charset="-122"/>
              </a:rPr>
              <a:t>     public static  void  main(String  </a:t>
            </a:r>
            <a:r>
              <a:rPr lang="en-US" altLang="zh-CN" sz="1600" dirty="0" err="1">
                <a:solidFill>
                  <a:srgbClr val="080577"/>
                </a:solidFill>
                <a:latin typeface="Source Code Pro"/>
                <a:ea typeface="宋体" charset="-122"/>
              </a:rPr>
              <a:t>args</a:t>
            </a: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          B  </a:t>
            </a:r>
            <a:r>
              <a:rPr lang="en-US" altLang="zh-CN" sz="1600" dirty="0" err="1">
                <a:solidFill>
                  <a:srgbClr val="080577"/>
                </a:solidFill>
                <a:latin typeface="Source Code Pro"/>
                <a:ea typeface="宋体" charset="-122"/>
              </a:rPr>
              <a:t>b</a:t>
            </a:r>
            <a:r>
              <a:rPr lang="en-US" altLang="zh-CN" sz="1600" dirty="0">
                <a:solidFill>
                  <a:srgbClr val="080577"/>
                </a:solidFill>
                <a:latin typeface="Source Code Pro"/>
                <a:ea typeface="宋体" charset="-122"/>
              </a:rPr>
              <a:t> =  new B( );</a:t>
            </a:r>
          </a:p>
          <a:p>
            <a:pPr eaLnBrk="1" hangingPunct="1">
              <a:lnSpc>
                <a:spcPts val="2000"/>
              </a:lnSpc>
            </a:pP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a:t>
            </a:r>
          </a:p>
        </p:txBody>
      </p:sp>
      <p:pic>
        <p:nvPicPr>
          <p:cNvPr id="3" name="Picture 14" descr="示例">
            <a:extLst>
              <a:ext uri="{FF2B5EF4-FFF2-40B4-BE49-F238E27FC236}">
                <a16:creationId xmlns:a16="http://schemas.microsoft.com/office/drawing/2014/main" id="{8602A247-7EC2-454F-BA9F-385144A7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5">
            <a:extLst>
              <a:ext uri="{FF2B5EF4-FFF2-40B4-BE49-F238E27FC236}">
                <a16:creationId xmlns:a16="http://schemas.microsoft.com/office/drawing/2014/main" id="{CD4F089E-9F4D-415D-9768-CD3F1E5D0892}"/>
              </a:ext>
            </a:extLst>
          </p:cNvPr>
          <p:cNvSpPr>
            <a:spLocks noChangeArrowheads="1"/>
          </p:cNvSpPr>
          <p:nvPr/>
        </p:nvSpPr>
        <p:spPr bwMode="auto">
          <a:xfrm>
            <a:off x="6965800" y="5351566"/>
            <a:ext cx="1782664" cy="1339444"/>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1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1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1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1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1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100000"/>
              </a:lnSpc>
            </a:pPr>
            <a:r>
              <a:rPr lang="en-US" altLang="zh-CN" sz="2400" dirty="0">
                <a:effectLst>
                  <a:outerShdw blurRad="38100" dist="38100" dir="2700000" algn="tl">
                    <a:srgbClr val="FFFFFF"/>
                  </a:outerShdw>
                </a:effectLst>
              </a:rPr>
              <a:t>A</a:t>
            </a:r>
          </a:p>
        </p:txBody>
      </p:sp>
      <p:sp>
        <p:nvSpPr>
          <p:cNvPr id="13" name="思想气泡: 云 12">
            <a:extLst>
              <a:ext uri="{FF2B5EF4-FFF2-40B4-BE49-F238E27FC236}">
                <a16:creationId xmlns:a16="http://schemas.microsoft.com/office/drawing/2014/main" id="{26FC0C7C-40C1-4D58-83CD-853352E979FB}"/>
              </a:ext>
            </a:extLst>
          </p:cNvPr>
          <p:cNvSpPr/>
          <p:nvPr/>
        </p:nvSpPr>
        <p:spPr>
          <a:xfrm>
            <a:off x="6372200" y="1679775"/>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4" name="AutoShape 8">
            <a:extLst>
              <a:ext uri="{FF2B5EF4-FFF2-40B4-BE49-F238E27FC236}">
                <a16:creationId xmlns:a16="http://schemas.microsoft.com/office/drawing/2014/main" id="{0C471CFC-7E94-4A44-B02D-1A216A4D81DC}"/>
              </a:ext>
            </a:extLst>
          </p:cNvPr>
          <p:cNvSpPr>
            <a:spLocks noChangeArrowheads="1"/>
          </p:cNvSpPr>
          <p:nvPr/>
        </p:nvSpPr>
        <p:spPr bwMode="auto">
          <a:xfrm>
            <a:off x="5113245" y="3723571"/>
            <a:ext cx="2517909" cy="1634490"/>
          </a:xfrm>
          <a:prstGeom prst="wedgeRoundRectCallout">
            <a:avLst>
              <a:gd name="adj1" fmla="val -79010"/>
              <a:gd name="adj2" fmla="val 837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Times New Roman" panose="02020603050405020304" pitchFamily="18" charset="0"/>
                <a:ea typeface="仿宋" panose="02010609060101010101" pitchFamily="49" charset="-122"/>
                <a:cs typeface="Times New Roman" panose="02020603050405020304" pitchFamily="18" charset="0"/>
              </a:rPr>
              <a:t>子类没有定义构造函数，但它会自动调用（运行）父类的无参数构造函数作为自己的构造函数</a:t>
            </a:r>
          </a:p>
        </p:txBody>
      </p:sp>
      <p:sp>
        <p:nvSpPr>
          <p:cNvPr id="6" name="矩形 5">
            <a:extLst>
              <a:ext uri="{FF2B5EF4-FFF2-40B4-BE49-F238E27FC236}">
                <a16:creationId xmlns:a16="http://schemas.microsoft.com/office/drawing/2014/main" id="{125670FF-DE59-46BA-AEBD-4ADC5BFAA1B2}"/>
              </a:ext>
            </a:extLst>
          </p:cNvPr>
          <p:cNvSpPr/>
          <p:nvPr/>
        </p:nvSpPr>
        <p:spPr>
          <a:xfrm>
            <a:off x="1737980" y="4114355"/>
            <a:ext cx="266429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269147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2" name="AutoShape 13">
            <a:extLst>
              <a:ext uri="{FF2B5EF4-FFF2-40B4-BE49-F238E27FC236}">
                <a16:creationId xmlns:a16="http://schemas.microsoft.com/office/drawing/2014/main" id="{8BF8AB43-EC8A-424E-AFDF-BE20E3CE20A4}"/>
              </a:ext>
            </a:extLst>
          </p:cNvPr>
          <p:cNvSpPr>
            <a:spLocks noChangeArrowheads="1"/>
          </p:cNvSpPr>
          <p:nvPr/>
        </p:nvSpPr>
        <p:spPr bwMode="auto">
          <a:xfrm>
            <a:off x="1691680" y="2723206"/>
            <a:ext cx="7056784" cy="3547348"/>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000"/>
              </a:lnSpc>
            </a:pPr>
            <a:r>
              <a:rPr lang="en-US" altLang="zh-CN" sz="1600" dirty="0">
                <a:solidFill>
                  <a:srgbClr val="080577"/>
                </a:solidFill>
                <a:latin typeface="Source Code Pro"/>
                <a:ea typeface="宋体" charset="-122"/>
              </a:rPr>
              <a:t>class A {</a:t>
            </a:r>
          </a:p>
          <a:p>
            <a:pPr eaLnBrk="1" hangingPunct="1">
              <a:lnSpc>
                <a:spcPts val="2000"/>
              </a:lnSpc>
            </a:pPr>
            <a:r>
              <a:rPr lang="en-US" altLang="zh-CN" sz="1600" dirty="0">
                <a:solidFill>
                  <a:srgbClr val="080577"/>
                </a:solidFill>
                <a:latin typeface="Source Code Pro"/>
                <a:ea typeface="宋体" charset="-122"/>
              </a:rPr>
              <a:t>     public A( ) {</a:t>
            </a:r>
          </a:p>
          <a:p>
            <a:pPr eaLnBrk="1" hangingPunct="1">
              <a:lnSpc>
                <a:spcPts val="20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("A");</a:t>
            </a:r>
          </a:p>
          <a:p>
            <a:pPr eaLnBrk="1" hangingPunct="1">
              <a:lnSpc>
                <a:spcPts val="2000"/>
              </a:lnSpc>
            </a:pP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a:t>
            </a:r>
          </a:p>
          <a:p>
            <a:pPr eaLnBrk="1" hangingPunct="1">
              <a:lnSpc>
                <a:spcPts val="2000"/>
              </a:lnSpc>
            </a:pPr>
            <a:r>
              <a:rPr lang="en-US" altLang="zh-CN" sz="1600" dirty="0">
                <a:solidFill>
                  <a:srgbClr val="080577"/>
                </a:solidFill>
                <a:latin typeface="Source Code Pro"/>
                <a:ea typeface="宋体" charset="-122"/>
              </a:rPr>
              <a:t>class B extends A {</a:t>
            </a:r>
          </a:p>
          <a:p>
            <a:pPr eaLnBrk="1" hangingPunct="1">
              <a:lnSpc>
                <a:spcPts val="2000"/>
              </a:lnSpc>
            </a:pPr>
            <a:r>
              <a:rPr lang="en-US" altLang="zh-CN" sz="1600" dirty="0">
                <a:solidFill>
                  <a:srgbClr val="080577"/>
                </a:solidFill>
                <a:latin typeface="Source Code Pro"/>
                <a:ea typeface="宋体" charset="-122"/>
              </a:rPr>
              <a:t>	 public  B( )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(“B");}</a:t>
            </a:r>
          </a:p>
          <a:p>
            <a:pPr eaLnBrk="1" hangingPunct="1">
              <a:lnSpc>
                <a:spcPts val="2000"/>
              </a:lnSpc>
            </a:pPr>
            <a:r>
              <a:rPr lang="en-US" altLang="zh-CN" sz="1600" dirty="0">
                <a:solidFill>
                  <a:srgbClr val="080577"/>
                </a:solidFill>
                <a:latin typeface="Source Code Pro"/>
                <a:ea typeface="宋体" charset="-122"/>
              </a:rPr>
              <a:t>}</a:t>
            </a:r>
          </a:p>
          <a:p>
            <a:pPr eaLnBrk="1" hangingPunct="1">
              <a:lnSpc>
                <a:spcPts val="2000"/>
              </a:lnSpc>
            </a:pPr>
            <a:r>
              <a:rPr lang="en-US" altLang="zh-CN" sz="1600" dirty="0">
                <a:solidFill>
                  <a:srgbClr val="080577"/>
                </a:solidFill>
                <a:latin typeface="Source Code Pro"/>
                <a:ea typeface="宋体" charset="-122"/>
              </a:rPr>
              <a:t>public class test {</a:t>
            </a:r>
          </a:p>
          <a:p>
            <a:pPr eaLnBrk="1" hangingPunct="1">
              <a:lnSpc>
                <a:spcPts val="2000"/>
              </a:lnSpc>
            </a:pPr>
            <a:r>
              <a:rPr lang="en-US" altLang="zh-CN" sz="1600" dirty="0">
                <a:solidFill>
                  <a:srgbClr val="080577"/>
                </a:solidFill>
                <a:latin typeface="Source Code Pro"/>
                <a:ea typeface="宋体" charset="-122"/>
              </a:rPr>
              <a:t>     public static  void  main(String  </a:t>
            </a:r>
            <a:r>
              <a:rPr lang="en-US" altLang="zh-CN" sz="1600" dirty="0" err="1">
                <a:solidFill>
                  <a:srgbClr val="080577"/>
                </a:solidFill>
                <a:latin typeface="Source Code Pro"/>
                <a:ea typeface="宋体" charset="-122"/>
              </a:rPr>
              <a:t>args</a:t>
            </a: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          B  </a:t>
            </a:r>
            <a:r>
              <a:rPr lang="en-US" altLang="zh-CN" sz="1600" dirty="0" err="1">
                <a:solidFill>
                  <a:srgbClr val="080577"/>
                </a:solidFill>
                <a:latin typeface="Source Code Pro"/>
                <a:ea typeface="宋体" charset="-122"/>
              </a:rPr>
              <a:t>b</a:t>
            </a:r>
            <a:r>
              <a:rPr lang="en-US" altLang="zh-CN" sz="1600" dirty="0">
                <a:solidFill>
                  <a:srgbClr val="080577"/>
                </a:solidFill>
                <a:latin typeface="Source Code Pro"/>
                <a:ea typeface="宋体" charset="-122"/>
              </a:rPr>
              <a:t> =  new B( );</a:t>
            </a:r>
          </a:p>
          <a:p>
            <a:pPr eaLnBrk="1" hangingPunct="1">
              <a:lnSpc>
                <a:spcPts val="2000"/>
              </a:lnSpc>
            </a:pP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a:t>
            </a:r>
          </a:p>
        </p:txBody>
      </p:sp>
      <p:pic>
        <p:nvPicPr>
          <p:cNvPr id="3" name="Picture 14" descr="示例">
            <a:extLst>
              <a:ext uri="{FF2B5EF4-FFF2-40B4-BE49-F238E27FC236}">
                <a16:creationId xmlns:a16="http://schemas.microsoft.com/office/drawing/2014/main" id="{8602A247-7EC2-454F-BA9F-385144A7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5">
            <a:extLst>
              <a:ext uri="{FF2B5EF4-FFF2-40B4-BE49-F238E27FC236}">
                <a16:creationId xmlns:a16="http://schemas.microsoft.com/office/drawing/2014/main" id="{CD4F089E-9F4D-415D-9768-CD3F1E5D0892}"/>
              </a:ext>
            </a:extLst>
          </p:cNvPr>
          <p:cNvSpPr>
            <a:spLocks noChangeArrowheads="1"/>
          </p:cNvSpPr>
          <p:nvPr/>
        </p:nvSpPr>
        <p:spPr bwMode="auto">
          <a:xfrm>
            <a:off x="6965800" y="5178225"/>
            <a:ext cx="1782664" cy="1512785"/>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1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1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1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1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1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100000"/>
              </a:lnSpc>
            </a:pPr>
            <a:r>
              <a:rPr lang="en-US" altLang="zh-CN" sz="2200" dirty="0">
                <a:effectLst>
                  <a:outerShdw blurRad="38100" dist="38100" dir="2700000" algn="tl">
                    <a:srgbClr val="FFFFFF"/>
                  </a:outerShdw>
                </a:effectLst>
              </a:rPr>
              <a:t>A</a:t>
            </a:r>
          </a:p>
          <a:p>
            <a:pPr algn="ctr" eaLnBrk="1" hangingPunct="1">
              <a:lnSpc>
                <a:spcPct val="100000"/>
              </a:lnSpc>
            </a:pPr>
            <a:r>
              <a:rPr lang="en-US" altLang="zh-CN" sz="2200" dirty="0">
                <a:effectLst>
                  <a:outerShdw blurRad="38100" dist="38100" dir="2700000" algn="tl">
                    <a:srgbClr val="FFFFFF"/>
                  </a:outerShdw>
                </a:effectLst>
              </a:rPr>
              <a:t>B</a:t>
            </a:r>
          </a:p>
        </p:txBody>
      </p:sp>
      <p:sp>
        <p:nvSpPr>
          <p:cNvPr id="13" name="思想气泡: 云 12">
            <a:extLst>
              <a:ext uri="{FF2B5EF4-FFF2-40B4-BE49-F238E27FC236}">
                <a16:creationId xmlns:a16="http://schemas.microsoft.com/office/drawing/2014/main" id="{26FC0C7C-40C1-4D58-83CD-853352E979FB}"/>
              </a:ext>
            </a:extLst>
          </p:cNvPr>
          <p:cNvSpPr/>
          <p:nvPr/>
        </p:nvSpPr>
        <p:spPr>
          <a:xfrm>
            <a:off x="6372200" y="1679775"/>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6" name="矩形 5">
            <a:extLst>
              <a:ext uri="{FF2B5EF4-FFF2-40B4-BE49-F238E27FC236}">
                <a16:creationId xmlns:a16="http://schemas.microsoft.com/office/drawing/2014/main" id="{125670FF-DE59-46BA-AEBD-4ADC5BFAA1B2}"/>
              </a:ext>
            </a:extLst>
          </p:cNvPr>
          <p:cNvSpPr/>
          <p:nvPr/>
        </p:nvSpPr>
        <p:spPr>
          <a:xfrm>
            <a:off x="1737980" y="4114355"/>
            <a:ext cx="5570324"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431752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2" name="AutoShape 13">
            <a:extLst>
              <a:ext uri="{FF2B5EF4-FFF2-40B4-BE49-F238E27FC236}">
                <a16:creationId xmlns:a16="http://schemas.microsoft.com/office/drawing/2014/main" id="{8BF8AB43-EC8A-424E-AFDF-BE20E3CE20A4}"/>
              </a:ext>
            </a:extLst>
          </p:cNvPr>
          <p:cNvSpPr>
            <a:spLocks noChangeArrowheads="1"/>
          </p:cNvSpPr>
          <p:nvPr/>
        </p:nvSpPr>
        <p:spPr bwMode="auto">
          <a:xfrm>
            <a:off x="1691680" y="2723206"/>
            <a:ext cx="7056784" cy="328094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000"/>
              </a:lnSpc>
            </a:pPr>
            <a:r>
              <a:rPr lang="en-US" altLang="zh-CN" sz="1500" dirty="0">
                <a:solidFill>
                  <a:srgbClr val="080577"/>
                </a:solidFill>
                <a:latin typeface="Source Code Pro"/>
                <a:ea typeface="宋体" charset="-122"/>
              </a:rPr>
              <a:t>class A {</a:t>
            </a:r>
          </a:p>
          <a:p>
            <a:pPr eaLnBrk="1" hangingPunct="1">
              <a:lnSpc>
                <a:spcPts val="2000"/>
              </a:lnSpc>
            </a:pPr>
            <a:r>
              <a:rPr lang="en-US" altLang="zh-CN" sz="1500" dirty="0">
                <a:solidFill>
                  <a:srgbClr val="080577"/>
                </a:solidFill>
                <a:latin typeface="Source Code Pro"/>
                <a:ea typeface="宋体" charset="-122"/>
              </a:rPr>
              <a:t>     public A( ) {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 }</a:t>
            </a:r>
          </a:p>
          <a:p>
            <a:pPr>
              <a:lnSpc>
                <a:spcPts val="2000"/>
              </a:lnSpc>
            </a:pPr>
            <a:r>
              <a:rPr lang="en-US" altLang="zh-CN" sz="1500" dirty="0">
                <a:solidFill>
                  <a:srgbClr val="080577"/>
                </a:solidFill>
                <a:latin typeface="Source Code Pro"/>
                <a:ea typeface="宋体" charset="-122"/>
              </a:rPr>
              <a:t>     public A(String a){</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 = ” + a); }</a:t>
            </a:r>
          </a:p>
          <a:p>
            <a:pPr eaLnBrk="1" hangingPunct="1">
              <a:lnSpc>
                <a:spcPts val="2000"/>
              </a:lnSpc>
            </a:pPr>
            <a:r>
              <a:rPr lang="en-US" altLang="zh-CN" sz="1500" dirty="0">
                <a:solidFill>
                  <a:srgbClr val="080577"/>
                </a:solidFill>
                <a:latin typeface="Source Code Pro"/>
                <a:ea typeface="宋体" charset="-122"/>
              </a:rPr>
              <a:t>}</a:t>
            </a:r>
          </a:p>
          <a:p>
            <a:pPr eaLnBrk="1" hangingPunct="1">
              <a:lnSpc>
                <a:spcPts val="2000"/>
              </a:lnSpc>
            </a:pPr>
            <a:r>
              <a:rPr lang="en-US" altLang="zh-CN" sz="1500" dirty="0">
                <a:solidFill>
                  <a:srgbClr val="080577"/>
                </a:solidFill>
                <a:latin typeface="Source Code Pro"/>
                <a:ea typeface="宋体" charset="-122"/>
              </a:rPr>
              <a:t>class B extends A {</a:t>
            </a:r>
          </a:p>
          <a:p>
            <a:pPr eaLnBrk="1" hangingPunct="1">
              <a:lnSpc>
                <a:spcPts val="2000"/>
              </a:lnSpc>
            </a:pPr>
            <a:r>
              <a:rPr lang="en-US" altLang="zh-CN" sz="1500" dirty="0">
                <a:solidFill>
                  <a:srgbClr val="080577"/>
                </a:solidFill>
                <a:latin typeface="Source Code Pro"/>
                <a:ea typeface="宋体" charset="-122"/>
              </a:rPr>
              <a:t>	 public  B(String b)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(“b = ” + b);}</a:t>
            </a:r>
          </a:p>
          <a:p>
            <a:pPr eaLnBrk="1" hangingPunct="1">
              <a:lnSpc>
                <a:spcPts val="2000"/>
              </a:lnSpc>
            </a:pPr>
            <a:r>
              <a:rPr lang="en-US" altLang="zh-CN" sz="1500" dirty="0">
                <a:solidFill>
                  <a:srgbClr val="080577"/>
                </a:solidFill>
                <a:latin typeface="Source Code Pro"/>
                <a:ea typeface="宋体" charset="-122"/>
              </a:rPr>
              <a:t>}</a:t>
            </a:r>
          </a:p>
          <a:p>
            <a:pPr eaLnBrk="1" hangingPunct="1">
              <a:lnSpc>
                <a:spcPts val="2000"/>
              </a:lnSpc>
            </a:pPr>
            <a:r>
              <a:rPr lang="en-US" altLang="zh-CN" sz="1500" dirty="0">
                <a:solidFill>
                  <a:srgbClr val="080577"/>
                </a:solidFill>
                <a:latin typeface="Source Code Pro"/>
                <a:ea typeface="宋体" charset="-122"/>
              </a:rPr>
              <a:t>public class test {</a:t>
            </a:r>
          </a:p>
          <a:p>
            <a:pPr eaLnBrk="1" hangingPunct="1">
              <a:lnSpc>
                <a:spcPts val="20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a:t>
            </a:r>
          </a:p>
          <a:p>
            <a:pPr eaLnBrk="1" hangingPunct="1">
              <a:lnSpc>
                <a:spcPts val="2000"/>
              </a:lnSpc>
            </a:pPr>
            <a:r>
              <a:rPr lang="en-US" altLang="zh-CN" sz="1500" dirty="0">
                <a:solidFill>
                  <a:srgbClr val="080577"/>
                </a:solidFill>
                <a:latin typeface="Source Code Pro"/>
                <a:ea typeface="宋体" charset="-122"/>
              </a:rPr>
              <a:t>          B  </a:t>
            </a:r>
            <a:r>
              <a:rPr lang="en-US" altLang="zh-CN" sz="1500" dirty="0" err="1">
                <a:solidFill>
                  <a:srgbClr val="080577"/>
                </a:solidFill>
                <a:latin typeface="Source Code Pro"/>
                <a:ea typeface="宋体" charset="-122"/>
              </a:rPr>
              <a:t>b</a:t>
            </a:r>
            <a:r>
              <a:rPr lang="en-US" altLang="zh-CN" sz="1500" dirty="0">
                <a:solidFill>
                  <a:srgbClr val="080577"/>
                </a:solidFill>
                <a:latin typeface="Source Code Pro"/>
                <a:ea typeface="宋体" charset="-122"/>
              </a:rPr>
              <a:t> =  new B(“B”);</a:t>
            </a:r>
          </a:p>
          <a:p>
            <a:pPr eaLnBrk="1" hangingPunct="1">
              <a:lnSpc>
                <a:spcPts val="2000"/>
              </a:lnSpc>
            </a:pPr>
            <a:r>
              <a:rPr lang="en-US" altLang="zh-CN" sz="1500" dirty="0">
                <a:solidFill>
                  <a:srgbClr val="080577"/>
                </a:solidFill>
                <a:latin typeface="Source Code Pro"/>
                <a:ea typeface="宋体" charset="-122"/>
              </a:rPr>
              <a:t>     }</a:t>
            </a:r>
          </a:p>
          <a:p>
            <a:pPr eaLnBrk="1" hangingPunct="1">
              <a:lnSpc>
                <a:spcPts val="2000"/>
              </a:lnSpc>
            </a:pPr>
            <a:r>
              <a:rPr lang="en-US" altLang="zh-CN" sz="1500" dirty="0">
                <a:solidFill>
                  <a:srgbClr val="080577"/>
                </a:solidFill>
                <a:latin typeface="Source Code Pro"/>
                <a:ea typeface="宋体" charset="-122"/>
              </a:rPr>
              <a:t>}</a:t>
            </a:r>
          </a:p>
        </p:txBody>
      </p:sp>
      <p:pic>
        <p:nvPicPr>
          <p:cNvPr id="3" name="Picture 14" descr="示例">
            <a:extLst>
              <a:ext uri="{FF2B5EF4-FFF2-40B4-BE49-F238E27FC236}">
                <a16:creationId xmlns:a16="http://schemas.microsoft.com/office/drawing/2014/main" id="{8602A247-7EC2-454F-BA9F-385144A7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5">
            <a:extLst>
              <a:ext uri="{FF2B5EF4-FFF2-40B4-BE49-F238E27FC236}">
                <a16:creationId xmlns:a16="http://schemas.microsoft.com/office/drawing/2014/main" id="{CD4F089E-9F4D-415D-9768-CD3F1E5D0892}"/>
              </a:ext>
            </a:extLst>
          </p:cNvPr>
          <p:cNvSpPr>
            <a:spLocks noChangeArrowheads="1"/>
          </p:cNvSpPr>
          <p:nvPr/>
        </p:nvSpPr>
        <p:spPr bwMode="auto">
          <a:xfrm>
            <a:off x="6965800" y="5228583"/>
            <a:ext cx="1782664" cy="1512785"/>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1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1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1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1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1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lnSpc>
                <a:spcPct val="90000"/>
              </a:lnSpc>
              <a:spcBef>
                <a:spcPct val="20000"/>
              </a:spcBef>
              <a:spcAft>
                <a:spcPct val="0"/>
              </a:spcAft>
              <a:buClr>
                <a:schemeClr val="accent2"/>
              </a:buClr>
              <a:buFont typeface="Wingdings" panose="05000000000000000000" pitchFamily="2" charset="2"/>
              <a:defRPr sz="1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100000"/>
              </a:lnSpc>
            </a:pPr>
            <a:r>
              <a:rPr lang="en-US" altLang="zh-CN" sz="2200" dirty="0">
                <a:effectLst>
                  <a:outerShdw blurRad="38100" dist="38100" dir="2700000" algn="tl">
                    <a:srgbClr val="FFFFFF"/>
                  </a:outerShdw>
                </a:effectLst>
              </a:rPr>
              <a:t>A</a:t>
            </a:r>
          </a:p>
          <a:p>
            <a:pPr algn="ctr" eaLnBrk="1" hangingPunct="1">
              <a:lnSpc>
                <a:spcPct val="100000"/>
              </a:lnSpc>
            </a:pPr>
            <a:r>
              <a:rPr lang="en-US" altLang="zh-CN" sz="2200" dirty="0">
                <a:effectLst>
                  <a:outerShdw blurRad="38100" dist="38100" dir="2700000" algn="tl">
                    <a:srgbClr val="FFFFFF"/>
                  </a:outerShdw>
                </a:effectLst>
              </a:rPr>
              <a:t>b = B</a:t>
            </a:r>
          </a:p>
        </p:txBody>
      </p:sp>
      <p:sp>
        <p:nvSpPr>
          <p:cNvPr id="13" name="思想气泡: 云 12">
            <a:extLst>
              <a:ext uri="{FF2B5EF4-FFF2-40B4-BE49-F238E27FC236}">
                <a16:creationId xmlns:a16="http://schemas.microsoft.com/office/drawing/2014/main" id="{26FC0C7C-40C1-4D58-83CD-853352E979FB}"/>
              </a:ext>
            </a:extLst>
          </p:cNvPr>
          <p:cNvSpPr/>
          <p:nvPr/>
        </p:nvSpPr>
        <p:spPr>
          <a:xfrm>
            <a:off x="6372200" y="1679775"/>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4" name="AutoShape 8">
            <a:extLst>
              <a:ext uri="{FF2B5EF4-FFF2-40B4-BE49-F238E27FC236}">
                <a16:creationId xmlns:a16="http://schemas.microsoft.com/office/drawing/2014/main" id="{0C471CFC-7E94-4A44-B02D-1A216A4D81DC}"/>
              </a:ext>
            </a:extLst>
          </p:cNvPr>
          <p:cNvSpPr>
            <a:spLocks noChangeArrowheads="1"/>
          </p:cNvSpPr>
          <p:nvPr/>
        </p:nvSpPr>
        <p:spPr bwMode="auto">
          <a:xfrm>
            <a:off x="5880843" y="1929123"/>
            <a:ext cx="3031052" cy="1634490"/>
          </a:xfrm>
          <a:prstGeom prst="wedgeRoundRectCallout">
            <a:avLst>
              <a:gd name="adj1" fmla="val -43057"/>
              <a:gd name="adj2" fmla="val 6585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Times New Roman" panose="02020603050405020304" pitchFamily="18" charset="0"/>
                <a:ea typeface="仿宋" panose="02010609060101010101" pitchFamily="49" charset="-122"/>
                <a:cs typeface="Times New Roman" panose="02020603050405020304" pitchFamily="18" charset="0"/>
              </a:rPr>
              <a:t>子类自己定义了构造函数，则在创建新对象时，它将先执行继承自父类的无参数构造函数，然后再执行自己的构造函数</a:t>
            </a:r>
          </a:p>
        </p:txBody>
      </p:sp>
      <p:sp>
        <p:nvSpPr>
          <p:cNvPr id="6" name="矩形 5">
            <a:extLst>
              <a:ext uri="{FF2B5EF4-FFF2-40B4-BE49-F238E27FC236}">
                <a16:creationId xmlns:a16="http://schemas.microsoft.com/office/drawing/2014/main" id="{125670FF-DE59-46BA-AEBD-4ADC5BFAA1B2}"/>
              </a:ext>
            </a:extLst>
          </p:cNvPr>
          <p:cNvSpPr/>
          <p:nvPr/>
        </p:nvSpPr>
        <p:spPr>
          <a:xfrm>
            <a:off x="1737980" y="3861048"/>
            <a:ext cx="672245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600245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父类成员的访问</a:t>
            </a:r>
          </a:p>
        </p:txBody>
      </p:sp>
      <p:sp>
        <p:nvSpPr>
          <p:cNvPr id="7" name="文本框 6">
            <a:extLst>
              <a:ext uri="{FF2B5EF4-FFF2-40B4-BE49-F238E27FC236}">
                <a16:creationId xmlns:a16="http://schemas.microsoft.com/office/drawing/2014/main" id="{BFD31C2E-8C8E-48E7-8A81-22BD7DA54ECA}"/>
              </a:ext>
            </a:extLst>
          </p:cNvPr>
          <p:cNvSpPr txBox="1"/>
          <p:nvPr/>
        </p:nvSpPr>
        <p:spPr>
          <a:xfrm>
            <a:off x="1287122" y="2564904"/>
            <a:ext cx="7461342" cy="39549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zh-CN" altLang="en-US" sz="2200" b="1" dirty="0">
                <a:solidFill>
                  <a:srgbClr val="00417C"/>
                </a:solidFill>
                <a:latin typeface="微软雅黑" panose="020B0503020204020204" pitchFamily="34" charset="-122"/>
                <a:ea typeface="微软雅黑" panose="020B0503020204020204" pitchFamily="34" charset="-122"/>
              </a:rPr>
              <a:t>在子类构造函数中调用父类的构造函数</a:t>
            </a:r>
            <a:endParaRPr lang="en-US" altLang="zh-CN" sz="2200" b="1" dirty="0">
              <a:solidFill>
                <a:srgbClr val="00417C"/>
              </a:solidFill>
              <a:latin typeface="微软雅黑" panose="020B0503020204020204" pitchFamily="34" charset="-122"/>
              <a:ea typeface="微软雅黑" panose="020B0503020204020204" pitchFamily="34" charset="-122"/>
            </a:endParaRPr>
          </a:p>
          <a:p>
            <a:pPr algn="just">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a:t>
            </a:r>
            <a:r>
              <a:rPr lang="zh-CN" altLang="en-US" sz="2200" dirty="0">
                <a:solidFill>
                  <a:srgbClr val="00417C"/>
                </a:solidFill>
                <a:latin typeface="微软雅黑" panose="020B0503020204020204" pitchFamily="34" charset="-122"/>
                <a:ea typeface="微软雅黑" panose="020B0503020204020204" pitchFamily="34" charset="-122"/>
              </a:rPr>
              <a:t>在派生类的构造函数包括无参构造函数和带参构造函数。   </a:t>
            </a:r>
            <a:endParaRPr lang="en-US" altLang="zh-CN" sz="2200" dirty="0">
              <a:solidFill>
                <a:srgbClr val="00417C"/>
              </a:solidFill>
              <a:latin typeface="微软雅黑" panose="020B0503020204020204" pitchFamily="34" charset="-122"/>
              <a:ea typeface="微软雅黑" panose="020B0503020204020204" pitchFamily="34" charset="-122"/>
            </a:endParaRPr>
          </a:p>
          <a:p>
            <a:pPr algn="just">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a:t>
            </a:r>
            <a:r>
              <a:rPr lang="zh-CN" altLang="en-US" sz="2200" dirty="0">
                <a:solidFill>
                  <a:srgbClr val="00417C"/>
                </a:solidFill>
                <a:latin typeface="微软雅黑" panose="020B0503020204020204" pitchFamily="34" charset="-122"/>
                <a:ea typeface="微软雅黑" panose="020B0503020204020204" pitchFamily="34" charset="-122"/>
              </a:rPr>
              <a:t>在有参数构造函数中首行必须用</a:t>
            </a:r>
            <a:r>
              <a:rPr lang="en-US" altLang="zh-CN" sz="2200" dirty="0">
                <a:solidFill>
                  <a:srgbClr val="00417C"/>
                </a:solidFill>
                <a:latin typeface="微软雅黑" panose="020B0503020204020204" pitchFamily="34" charset="-122"/>
                <a:ea typeface="微软雅黑" panose="020B0503020204020204" pitchFamily="34" charset="-122"/>
              </a:rPr>
              <a:t>super(</a:t>
            </a:r>
            <a:r>
              <a:rPr lang="zh-CN" altLang="en-US" sz="2200" dirty="0">
                <a:solidFill>
                  <a:srgbClr val="00417C"/>
                </a:solidFill>
                <a:latin typeface="微软雅黑" panose="020B0503020204020204" pitchFamily="34" charset="-122"/>
                <a:ea typeface="微软雅黑" panose="020B0503020204020204" pitchFamily="34" charset="-122"/>
              </a:rPr>
              <a:t>参数</a:t>
            </a:r>
            <a:r>
              <a:rPr lang="en-US" altLang="zh-CN" sz="2200" dirty="0">
                <a:solidFill>
                  <a:srgbClr val="00417C"/>
                </a:solidFill>
                <a:latin typeface="微软雅黑" panose="020B0503020204020204" pitchFamily="34" charset="-122"/>
                <a:ea typeface="微软雅黑" panose="020B0503020204020204" pitchFamily="34" charset="-122"/>
              </a:rPr>
              <a:t>)</a:t>
            </a:r>
            <a:r>
              <a:rPr lang="zh-CN" altLang="en-US" sz="2200" dirty="0">
                <a:solidFill>
                  <a:srgbClr val="00417C"/>
                </a:solidFill>
                <a:latin typeface="微软雅黑" panose="020B0503020204020204" pitchFamily="34" charset="-122"/>
                <a:ea typeface="微软雅黑" panose="020B0503020204020204" pitchFamily="34" charset="-122"/>
              </a:rPr>
              <a:t>语句，实现对基类数据成员初始化的任务。</a:t>
            </a:r>
            <a:endParaRPr lang="en-US" altLang="zh-CN" sz="2200" dirty="0">
              <a:solidFill>
                <a:srgbClr val="00417C"/>
              </a:solidFill>
              <a:latin typeface="微软雅黑" panose="020B0503020204020204" pitchFamily="34" charset="-122"/>
              <a:ea typeface="微软雅黑" panose="020B0503020204020204" pitchFamily="34" charset="-122"/>
            </a:endParaRPr>
          </a:p>
          <a:p>
            <a:pPr algn="just">
              <a:lnSpc>
                <a:spcPct val="150000"/>
              </a:lnSpc>
            </a:pPr>
            <a:r>
              <a:rPr lang="en-US" altLang="zh-CN" sz="2200" dirty="0">
                <a:solidFill>
                  <a:srgbClr val="00417C"/>
                </a:solidFill>
                <a:latin typeface="微软雅黑" panose="020B0503020204020204" pitchFamily="34" charset="-122"/>
                <a:ea typeface="微软雅黑" panose="020B0503020204020204" pitchFamily="34" charset="-122"/>
              </a:rPr>
              <a:t>    - </a:t>
            </a:r>
            <a:r>
              <a:rPr lang="zh-CN" altLang="en-US" sz="2200" dirty="0">
                <a:solidFill>
                  <a:srgbClr val="00417C"/>
                </a:solidFill>
                <a:latin typeface="微软雅黑" panose="020B0503020204020204" pitchFamily="34" charset="-122"/>
                <a:ea typeface="微软雅黑" panose="020B0503020204020204" pitchFamily="34" charset="-122"/>
              </a:rPr>
              <a:t>若无参数构造函数，则可以省略</a:t>
            </a:r>
            <a:r>
              <a:rPr lang="en-US" altLang="zh-CN" sz="2200" dirty="0">
                <a:solidFill>
                  <a:srgbClr val="00417C"/>
                </a:solidFill>
                <a:latin typeface="微软雅黑" panose="020B0503020204020204" pitchFamily="34" charset="-122"/>
                <a:ea typeface="微软雅黑" panose="020B0503020204020204" pitchFamily="34" charset="-122"/>
              </a:rPr>
              <a:t>super()</a:t>
            </a:r>
            <a:r>
              <a:rPr lang="zh-CN" altLang="en-US" sz="2200" dirty="0">
                <a:solidFill>
                  <a:srgbClr val="00417C"/>
                </a:solidFill>
                <a:latin typeface="微软雅黑" panose="020B0503020204020204" pitchFamily="34" charset="-122"/>
                <a:ea typeface="微软雅黑" panose="020B0503020204020204" pitchFamily="34" charset="-122"/>
              </a:rPr>
              <a:t>语句，因为系统会隐含调用基类的无参构造函数，自动实现对基类成员的初始化。</a:t>
            </a:r>
          </a:p>
          <a:p>
            <a:endParaRPr lang="zh-CN" altLang="en-US"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41289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sp>
        <p:nvSpPr>
          <p:cNvPr id="5" name="矩形 4">
            <a:extLst>
              <a:ext uri="{FF2B5EF4-FFF2-40B4-BE49-F238E27FC236}">
                <a16:creationId xmlns:a16="http://schemas.microsoft.com/office/drawing/2014/main" id="{3827B1F8-DE47-4C56-AA5F-C48AB02BE22D}"/>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this</a:t>
            </a:r>
            <a:r>
              <a:rPr lang="zh-CN" altLang="en-US" sz="2400" dirty="0">
                <a:solidFill>
                  <a:srgbClr val="00417C"/>
                </a:solidFill>
                <a:latin typeface="微软雅黑" panose="020B0503020204020204" pitchFamily="34" charset="-122"/>
                <a:ea typeface="微软雅黑" panose="020B0503020204020204" pitchFamily="34" charset="-122"/>
              </a:rPr>
              <a:t>和</a:t>
            </a:r>
            <a:r>
              <a:rPr lang="en-US" altLang="zh-CN" sz="2400" dirty="0">
                <a:solidFill>
                  <a:srgbClr val="00417C"/>
                </a:solidFill>
                <a:latin typeface="微软雅黑" panose="020B0503020204020204" pitchFamily="34" charset="-122"/>
                <a:ea typeface="微软雅黑" panose="020B0503020204020204" pitchFamily="34" charset="-122"/>
              </a:rPr>
              <a:t>super</a:t>
            </a:r>
            <a:r>
              <a:rPr lang="zh-CN" altLang="en-US" sz="2400" dirty="0">
                <a:solidFill>
                  <a:srgbClr val="00417C"/>
                </a:solidFill>
                <a:latin typeface="微软雅黑" panose="020B0503020204020204" pitchFamily="34" charset="-122"/>
                <a:ea typeface="微软雅黑" panose="020B0503020204020204" pitchFamily="34" charset="-122"/>
              </a:rPr>
              <a:t>关键字的区别</a:t>
            </a:r>
          </a:p>
        </p:txBody>
      </p:sp>
      <p:sp>
        <p:nvSpPr>
          <p:cNvPr id="12" name="文本框 11">
            <a:extLst>
              <a:ext uri="{FF2B5EF4-FFF2-40B4-BE49-F238E27FC236}">
                <a16:creationId xmlns:a16="http://schemas.microsoft.com/office/drawing/2014/main" id="{44E7BF93-D08A-49ED-AFB6-F594E8B6EE63}"/>
              </a:ext>
            </a:extLst>
          </p:cNvPr>
          <p:cNvSpPr txBox="1"/>
          <p:nvPr/>
        </p:nvSpPr>
        <p:spPr>
          <a:xfrm>
            <a:off x="1241879" y="2685712"/>
            <a:ext cx="7650601" cy="430887"/>
          </a:xfrm>
          <a:prstGeom prst="rect">
            <a:avLst/>
          </a:prstGeom>
          <a:noFill/>
        </p:spPr>
        <p:txBody>
          <a:bodyPr wrap="square">
            <a:spAutoFit/>
          </a:bodyPr>
          <a:lstStyle/>
          <a:p>
            <a:r>
              <a:rPr lang="en-US" altLang="zh-CN" sz="2200" dirty="0">
                <a:solidFill>
                  <a:srgbClr val="00417C"/>
                </a:solidFill>
                <a:latin typeface="微软雅黑" panose="020B0503020204020204" pitchFamily="34" charset="-122"/>
                <a:ea typeface="微软雅黑" panose="020B0503020204020204" pitchFamily="34" charset="-122"/>
              </a:rPr>
              <a:t>this</a:t>
            </a:r>
            <a:r>
              <a:rPr lang="zh-CN" altLang="en-US" sz="2200" dirty="0">
                <a:solidFill>
                  <a:srgbClr val="00417C"/>
                </a:solidFill>
                <a:latin typeface="微软雅黑" panose="020B0503020204020204" pitchFamily="34" charset="-122"/>
                <a:ea typeface="微软雅黑" panose="020B0503020204020204" pitchFamily="34" charset="-122"/>
              </a:rPr>
              <a:t>代表本类对象的引用，</a:t>
            </a:r>
            <a:r>
              <a:rPr lang="en-US" altLang="zh-CN" sz="2200" dirty="0">
                <a:solidFill>
                  <a:srgbClr val="00417C"/>
                </a:solidFill>
                <a:latin typeface="微软雅黑" panose="020B0503020204020204" pitchFamily="34" charset="-122"/>
                <a:ea typeface="微软雅黑" panose="020B0503020204020204" pitchFamily="34" charset="-122"/>
              </a:rPr>
              <a:t>super</a:t>
            </a:r>
            <a:r>
              <a:rPr lang="zh-CN" altLang="en-US" sz="2200" dirty="0">
                <a:solidFill>
                  <a:srgbClr val="00417C"/>
                </a:solidFill>
                <a:latin typeface="微软雅黑" panose="020B0503020204020204" pitchFamily="34" charset="-122"/>
                <a:ea typeface="微软雅黑" panose="020B0503020204020204" pitchFamily="34" charset="-122"/>
              </a:rPr>
              <a:t>代表父类的内存空间的标识。</a:t>
            </a:r>
          </a:p>
        </p:txBody>
      </p:sp>
      <p:pic>
        <p:nvPicPr>
          <p:cNvPr id="3" name="Picture 2">
            <a:extLst>
              <a:ext uri="{FF2B5EF4-FFF2-40B4-BE49-F238E27FC236}">
                <a16:creationId xmlns:a16="http://schemas.microsoft.com/office/drawing/2014/main" id="{EF05221E-E714-439D-959C-1ACFF010B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24890"/>
            <a:ext cx="7992888" cy="307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8453395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pic>
        <p:nvPicPr>
          <p:cNvPr id="2" name="Picture 2">
            <a:extLst>
              <a:ext uri="{FF2B5EF4-FFF2-40B4-BE49-F238E27FC236}">
                <a16:creationId xmlns:a16="http://schemas.microsoft.com/office/drawing/2014/main" id="{4F568BAE-5BDE-468D-8600-5900F4EF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110" y="1948887"/>
            <a:ext cx="7080826" cy="355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 name="Picture 14" descr="示例">
            <a:extLst>
              <a:ext uri="{FF2B5EF4-FFF2-40B4-BE49-F238E27FC236}">
                <a16:creationId xmlns:a16="http://schemas.microsoft.com/office/drawing/2014/main" id="{C4EFCCB2-4E89-4448-8DAC-0E53D2DBD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31" y="2011754"/>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13">
            <a:extLst>
              <a:ext uri="{FF2B5EF4-FFF2-40B4-BE49-F238E27FC236}">
                <a16:creationId xmlns:a16="http://schemas.microsoft.com/office/drawing/2014/main" id="{BB9543B5-6D73-42B1-8A44-FA7C7DE95448}"/>
              </a:ext>
            </a:extLst>
          </p:cNvPr>
          <p:cNvSpPr>
            <a:spLocks noChangeArrowheads="1"/>
          </p:cNvSpPr>
          <p:nvPr/>
        </p:nvSpPr>
        <p:spPr bwMode="auto">
          <a:xfrm>
            <a:off x="1470152" y="5663964"/>
            <a:ext cx="7056784" cy="948392"/>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 </a:t>
            </a:r>
          </a:p>
          <a:p>
            <a:pPr eaLnBrk="1" hangingPunct="1">
              <a:lnSpc>
                <a:spcPts val="1600"/>
              </a:lnSpc>
            </a:pPr>
            <a:r>
              <a:rPr lang="en-US" altLang="zh-CN" sz="1500" dirty="0">
                <a:solidFill>
                  <a:srgbClr val="080577"/>
                </a:solidFill>
                <a:latin typeface="Source Code Pro"/>
                <a:ea typeface="宋体" charset="-122"/>
              </a:rPr>
              <a:t>    A a=new A();</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a.show</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a:t>
            </a:r>
          </a:p>
        </p:txBody>
      </p:sp>
      <p:sp>
        <p:nvSpPr>
          <p:cNvPr id="15" name="思想气泡: 云 14">
            <a:extLst>
              <a:ext uri="{FF2B5EF4-FFF2-40B4-BE49-F238E27FC236}">
                <a16:creationId xmlns:a16="http://schemas.microsoft.com/office/drawing/2014/main" id="{6C9E4545-EE1C-4FC3-8A3A-BD54616E5458}"/>
              </a:ext>
            </a:extLst>
          </p:cNvPr>
          <p:cNvSpPr/>
          <p:nvPr/>
        </p:nvSpPr>
        <p:spPr>
          <a:xfrm>
            <a:off x="6383487" y="5103350"/>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pic>
        <p:nvPicPr>
          <p:cNvPr id="5" name="图片 4">
            <a:extLst>
              <a:ext uri="{FF2B5EF4-FFF2-40B4-BE49-F238E27FC236}">
                <a16:creationId xmlns:a16="http://schemas.microsoft.com/office/drawing/2014/main" id="{48438E44-6953-4AFB-87B4-4E4378037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6021288"/>
            <a:ext cx="3306864" cy="7646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4667760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五、继承的特点</a:t>
            </a:r>
          </a:p>
        </p:txBody>
      </p:sp>
      <p:pic>
        <p:nvPicPr>
          <p:cNvPr id="2" name="Picture 2">
            <a:extLst>
              <a:ext uri="{FF2B5EF4-FFF2-40B4-BE49-F238E27FC236}">
                <a16:creationId xmlns:a16="http://schemas.microsoft.com/office/drawing/2014/main" id="{4F568BAE-5BDE-468D-8600-5900F4EF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110" y="1948887"/>
            <a:ext cx="7080826" cy="355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 name="Picture 14" descr="示例">
            <a:extLst>
              <a:ext uri="{FF2B5EF4-FFF2-40B4-BE49-F238E27FC236}">
                <a16:creationId xmlns:a16="http://schemas.microsoft.com/office/drawing/2014/main" id="{C4EFCCB2-4E89-4448-8DAC-0E53D2DBD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31" y="2011754"/>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13">
            <a:extLst>
              <a:ext uri="{FF2B5EF4-FFF2-40B4-BE49-F238E27FC236}">
                <a16:creationId xmlns:a16="http://schemas.microsoft.com/office/drawing/2014/main" id="{BB9543B5-6D73-42B1-8A44-FA7C7DE95448}"/>
              </a:ext>
            </a:extLst>
          </p:cNvPr>
          <p:cNvSpPr>
            <a:spLocks noChangeArrowheads="1"/>
          </p:cNvSpPr>
          <p:nvPr/>
        </p:nvSpPr>
        <p:spPr bwMode="auto">
          <a:xfrm>
            <a:off x="1470152" y="5663964"/>
            <a:ext cx="7056784" cy="948392"/>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 </a:t>
            </a:r>
          </a:p>
          <a:p>
            <a:pPr eaLnBrk="1" hangingPunct="1">
              <a:lnSpc>
                <a:spcPts val="1600"/>
              </a:lnSpc>
            </a:pPr>
            <a:r>
              <a:rPr lang="en-US" altLang="zh-CN" sz="1500" dirty="0">
                <a:solidFill>
                  <a:srgbClr val="080577"/>
                </a:solidFill>
                <a:latin typeface="Source Code Pro"/>
                <a:ea typeface="宋体" charset="-122"/>
              </a:rPr>
              <a:t>    A a=new B();</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a.show</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a:t>
            </a:r>
          </a:p>
        </p:txBody>
      </p:sp>
      <p:sp>
        <p:nvSpPr>
          <p:cNvPr id="15" name="思想气泡: 云 14">
            <a:extLst>
              <a:ext uri="{FF2B5EF4-FFF2-40B4-BE49-F238E27FC236}">
                <a16:creationId xmlns:a16="http://schemas.microsoft.com/office/drawing/2014/main" id="{6C9E4545-EE1C-4FC3-8A3A-BD54616E5458}"/>
              </a:ext>
            </a:extLst>
          </p:cNvPr>
          <p:cNvSpPr/>
          <p:nvPr/>
        </p:nvSpPr>
        <p:spPr>
          <a:xfrm>
            <a:off x="6383487" y="5103350"/>
            <a:ext cx="2229877"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pic>
        <p:nvPicPr>
          <p:cNvPr id="5" name="图片 4">
            <a:extLst>
              <a:ext uri="{FF2B5EF4-FFF2-40B4-BE49-F238E27FC236}">
                <a16:creationId xmlns:a16="http://schemas.microsoft.com/office/drawing/2014/main" id="{2CC178F4-1C2E-4823-AB78-6D7DDA391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6008374"/>
            <a:ext cx="3804092" cy="8280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4579984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四、继承的特点</a:t>
            </a:r>
          </a:p>
        </p:txBody>
      </p:sp>
      <p:sp>
        <p:nvSpPr>
          <p:cNvPr id="6" name="AutoShape 13">
            <a:extLst>
              <a:ext uri="{FF2B5EF4-FFF2-40B4-BE49-F238E27FC236}">
                <a16:creationId xmlns:a16="http://schemas.microsoft.com/office/drawing/2014/main" id="{9B7525E0-2658-4437-AF94-974512276835}"/>
              </a:ext>
            </a:extLst>
          </p:cNvPr>
          <p:cNvSpPr>
            <a:spLocks noChangeArrowheads="1"/>
          </p:cNvSpPr>
          <p:nvPr/>
        </p:nvSpPr>
        <p:spPr bwMode="auto">
          <a:xfrm>
            <a:off x="1691680" y="1887676"/>
            <a:ext cx="7056784" cy="2253764"/>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500" dirty="0">
                <a:solidFill>
                  <a:srgbClr val="080577"/>
                </a:solidFill>
                <a:latin typeface="Source Code Pro"/>
                <a:ea typeface="宋体" charset="-122"/>
              </a:rPr>
              <a:t>class Circle {                   //</a:t>
            </a:r>
            <a:r>
              <a:rPr lang="zh-CN" altLang="en-US" sz="1500" dirty="0">
                <a:solidFill>
                  <a:srgbClr val="080577"/>
                </a:solidFill>
                <a:latin typeface="Source Code Pro"/>
                <a:ea typeface="宋体" charset="-122"/>
              </a:rPr>
              <a:t>圆类</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double radius;               //</a:t>
            </a:r>
            <a:r>
              <a:rPr lang="zh-CN" altLang="en-US" sz="1500" dirty="0">
                <a:solidFill>
                  <a:srgbClr val="080577"/>
                </a:solidFill>
                <a:latin typeface="Source Code Pro"/>
                <a:ea typeface="宋体" charset="-122"/>
              </a:rPr>
              <a:t>半径</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Circle(){radius=0.0;}        //</a:t>
            </a:r>
            <a:r>
              <a:rPr lang="zh-CN" altLang="en-US" sz="1500" dirty="0">
                <a:solidFill>
                  <a:srgbClr val="080577"/>
                </a:solidFill>
                <a:latin typeface="Source Code Pro"/>
                <a:ea typeface="宋体" charset="-122"/>
              </a:rPr>
              <a:t>无参构造函数</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Circle(double r){radius=r;}  //</a:t>
            </a:r>
            <a:r>
              <a:rPr lang="zh-CN" altLang="en-US" sz="1500" dirty="0">
                <a:solidFill>
                  <a:srgbClr val="080577"/>
                </a:solidFill>
                <a:latin typeface="Source Code Pro"/>
                <a:ea typeface="宋体" charset="-122"/>
              </a:rPr>
              <a:t>带参构造函数</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void </a:t>
            </a:r>
            <a:r>
              <a:rPr lang="en-US" altLang="zh-CN" sz="1500" dirty="0" err="1">
                <a:solidFill>
                  <a:srgbClr val="080577"/>
                </a:solidFill>
                <a:latin typeface="Source Code Pro"/>
                <a:ea typeface="宋体" charset="-122"/>
              </a:rPr>
              <a:t>setRadius</a:t>
            </a:r>
            <a:r>
              <a:rPr lang="en-US" altLang="zh-CN" sz="1500" dirty="0">
                <a:solidFill>
                  <a:srgbClr val="080577"/>
                </a:solidFill>
                <a:latin typeface="Source Code Pro"/>
                <a:ea typeface="宋体" charset="-122"/>
              </a:rPr>
              <a:t>(double r) {radius=r;} //</a:t>
            </a:r>
            <a:r>
              <a:rPr lang="zh-CN" altLang="en-US" sz="1500" dirty="0">
                <a:solidFill>
                  <a:srgbClr val="080577"/>
                </a:solidFill>
                <a:latin typeface="Source Code Pro"/>
                <a:ea typeface="宋体" charset="-122"/>
              </a:rPr>
              <a:t>设置半径值</a:t>
            </a:r>
            <a:endParaRPr lang="en-US" altLang="zh-CN" sz="1500" dirty="0">
              <a:solidFill>
                <a:srgbClr val="080577"/>
              </a:solidFill>
              <a:latin typeface="Source Code Pro"/>
              <a:ea typeface="宋体" charset="-122"/>
            </a:endParaRPr>
          </a:p>
          <a:p>
            <a:pPr eaLnBrk="1" hangingPunct="1">
              <a:lnSpc>
                <a:spcPts val="1800"/>
              </a:lnSpc>
            </a:pPr>
            <a:r>
              <a:rPr lang="en-US" altLang="zh-CN" sz="1500" dirty="0">
                <a:solidFill>
                  <a:srgbClr val="080577"/>
                </a:solidFill>
                <a:latin typeface="Source Code Pro"/>
                <a:ea typeface="宋体" charset="-122"/>
              </a:rPr>
              <a:t>    double area() {    //</a:t>
            </a:r>
            <a:r>
              <a:rPr lang="zh-CN" altLang="en-US" sz="1500" dirty="0">
                <a:solidFill>
                  <a:srgbClr val="080577"/>
                </a:solidFill>
                <a:latin typeface="Source Code Pro"/>
                <a:ea typeface="宋体" charset="-122"/>
              </a:rPr>
              <a:t>返回圆面积</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return </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*radius*radius;</a:t>
            </a:r>
          </a:p>
          <a:p>
            <a:pPr eaLnBrk="1" hangingPunct="1">
              <a:lnSpc>
                <a:spcPts val="1800"/>
              </a:lnSpc>
            </a:pPr>
            <a:r>
              <a:rPr lang="en-US" altLang="zh-CN" sz="1500" dirty="0">
                <a:solidFill>
                  <a:srgbClr val="080577"/>
                </a:solidFill>
                <a:latin typeface="Source Code Pro"/>
                <a:ea typeface="宋体" charset="-122"/>
              </a:rPr>
              <a:t>    }</a:t>
            </a:r>
          </a:p>
          <a:p>
            <a:pPr eaLnBrk="1" hangingPunct="1">
              <a:lnSpc>
                <a:spcPts val="1800"/>
              </a:lnSpc>
            </a:pPr>
            <a:r>
              <a:rPr lang="en-US" altLang="zh-CN" sz="1500" dirty="0">
                <a:solidFill>
                  <a:srgbClr val="080577"/>
                </a:solidFill>
                <a:latin typeface="Source Code Pro"/>
                <a:ea typeface="宋体" charset="-122"/>
              </a:rPr>
              <a:t>} </a:t>
            </a:r>
          </a:p>
        </p:txBody>
      </p:sp>
      <p:pic>
        <p:nvPicPr>
          <p:cNvPr id="8" name="Picture 14" descr="示例">
            <a:extLst>
              <a:ext uri="{FF2B5EF4-FFF2-40B4-BE49-F238E27FC236}">
                <a16:creationId xmlns:a16="http://schemas.microsoft.com/office/drawing/2014/main" id="{35B2AC43-81A2-4CC5-B907-8AB19257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3">
            <a:extLst>
              <a:ext uri="{FF2B5EF4-FFF2-40B4-BE49-F238E27FC236}">
                <a16:creationId xmlns:a16="http://schemas.microsoft.com/office/drawing/2014/main" id="{77A5BCE8-1EB0-422B-AD61-825E87E8375C}"/>
              </a:ext>
            </a:extLst>
          </p:cNvPr>
          <p:cNvSpPr>
            <a:spLocks noChangeArrowheads="1"/>
          </p:cNvSpPr>
          <p:nvPr/>
        </p:nvSpPr>
        <p:spPr bwMode="auto">
          <a:xfrm>
            <a:off x="1691680" y="4293096"/>
            <a:ext cx="7056784" cy="2493526"/>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500" dirty="0">
                <a:solidFill>
                  <a:srgbClr val="080577"/>
                </a:solidFill>
                <a:latin typeface="Source Code Pro"/>
                <a:ea typeface="宋体" charset="-122"/>
              </a:rPr>
              <a:t>class Sphere extends Circle {    //</a:t>
            </a:r>
            <a:r>
              <a:rPr lang="zh-CN" altLang="en-US" sz="1500" dirty="0">
                <a:solidFill>
                  <a:srgbClr val="080577"/>
                </a:solidFill>
                <a:latin typeface="Source Code Pro"/>
                <a:ea typeface="宋体" charset="-122"/>
              </a:rPr>
              <a:t>球类</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Sphere() {super();} //</a:t>
            </a:r>
            <a:r>
              <a:rPr lang="zh-CN" altLang="en-US" sz="1500" dirty="0">
                <a:solidFill>
                  <a:srgbClr val="080577"/>
                </a:solidFill>
                <a:latin typeface="Source Code Pro"/>
                <a:ea typeface="宋体" charset="-122"/>
              </a:rPr>
              <a:t>无参构造函数</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Sphere(double r) {super(r);} //</a:t>
            </a:r>
            <a:r>
              <a:rPr lang="zh-CN" altLang="en-US" sz="1500" dirty="0">
                <a:solidFill>
                  <a:srgbClr val="080577"/>
                </a:solidFill>
                <a:latin typeface="Source Code Pro"/>
                <a:ea typeface="宋体" charset="-122"/>
              </a:rPr>
              <a:t>带参构造函数</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double area() {//</a:t>
            </a:r>
            <a:r>
              <a:rPr lang="zh-CN" altLang="en-US" sz="1500" dirty="0">
                <a:solidFill>
                  <a:srgbClr val="080577"/>
                </a:solidFill>
                <a:latin typeface="Source Code Pro"/>
                <a:ea typeface="宋体" charset="-122"/>
              </a:rPr>
              <a:t>返回表面积</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return 4*</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*radius*radius;</a:t>
            </a:r>
          </a:p>
          <a:p>
            <a:pPr eaLnBrk="1" hangingPunct="1">
              <a:lnSpc>
                <a:spcPts val="1800"/>
              </a:lnSpc>
            </a:pPr>
            <a:r>
              <a:rPr lang="en-US" altLang="zh-CN" sz="1500" dirty="0">
                <a:solidFill>
                  <a:srgbClr val="080577"/>
                </a:solidFill>
                <a:latin typeface="Source Code Pro"/>
                <a:ea typeface="宋体" charset="-122"/>
              </a:rPr>
              <a:t>   }</a:t>
            </a:r>
          </a:p>
          <a:p>
            <a:pPr eaLnBrk="1" hangingPunct="1">
              <a:lnSpc>
                <a:spcPts val="1800"/>
              </a:lnSpc>
            </a:pPr>
            <a:r>
              <a:rPr lang="en-US" altLang="zh-CN" sz="1500" dirty="0">
                <a:solidFill>
                  <a:srgbClr val="080577"/>
                </a:solidFill>
                <a:latin typeface="Source Code Pro"/>
                <a:ea typeface="宋体" charset="-122"/>
              </a:rPr>
              <a:t>   double volume() {//</a:t>
            </a:r>
            <a:r>
              <a:rPr lang="zh-CN" altLang="en-US" sz="1500" dirty="0">
                <a:solidFill>
                  <a:srgbClr val="080577"/>
                </a:solidFill>
                <a:latin typeface="Source Code Pro"/>
                <a:ea typeface="宋体" charset="-122"/>
              </a:rPr>
              <a:t>返回体积</a:t>
            </a: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return 4*</a:t>
            </a:r>
            <a:r>
              <a:rPr lang="en-US" altLang="zh-CN" sz="1500" dirty="0" err="1">
                <a:solidFill>
                  <a:srgbClr val="080577"/>
                </a:solidFill>
                <a:latin typeface="Source Code Pro"/>
                <a:ea typeface="宋体" charset="-122"/>
              </a:rPr>
              <a:t>Math.PI</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Math.pow</a:t>
            </a:r>
            <a:r>
              <a:rPr lang="en-US" altLang="zh-CN" sz="1500" dirty="0">
                <a:solidFill>
                  <a:srgbClr val="080577"/>
                </a:solidFill>
                <a:latin typeface="Source Code Pro"/>
                <a:ea typeface="宋体" charset="-122"/>
              </a:rPr>
              <a:t>(radius,3)/3;</a:t>
            </a:r>
          </a:p>
          <a:p>
            <a:pPr eaLnBrk="1" hangingPunct="1">
              <a:lnSpc>
                <a:spcPts val="1800"/>
              </a:lnSpc>
            </a:pPr>
            <a:r>
              <a:rPr lang="en-US" altLang="zh-CN" sz="1500" dirty="0">
                <a:solidFill>
                  <a:srgbClr val="080577"/>
                </a:solidFill>
                <a:latin typeface="Source Code Pro"/>
                <a:ea typeface="宋体" charset="-122"/>
              </a:rPr>
              <a:t>   }</a:t>
            </a:r>
          </a:p>
          <a:p>
            <a:pPr eaLnBrk="1" hangingPunct="1">
              <a:lnSpc>
                <a:spcPts val="1800"/>
              </a:lnSpc>
            </a:pPr>
            <a:r>
              <a:rPr lang="en-US" altLang="zh-CN" sz="1500" dirty="0">
                <a:solidFill>
                  <a:srgbClr val="080577"/>
                </a:solidFill>
                <a:latin typeface="Source Code Pro"/>
                <a:ea typeface="宋体" charset="-122"/>
              </a:rPr>
              <a:t>} </a:t>
            </a:r>
          </a:p>
        </p:txBody>
      </p:sp>
      <p:sp>
        <p:nvSpPr>
          <p:cNvPr id="3" name="AutoShape 13">
            <a:extLst>
              <a:ext uri="{FF2B5EF4-FFF2-40B4-BE49-F238E27FC236}">
                <a16:creationId xmlns:a16="http://schemas.microsoft.com/office/drawing/2014/main" id="{2CDD1EA1-693D-4E8D-925B-6E32FBFAB45D}"/>
              </a:ext>
            </a:extLst>
          </p:cNvPr>
          <p:cNvSpPr>
            <a:spLocks noChangeArrowheads="1"/>
          </p:cNvSpPr>
          <p:nvPr/>
        </p:nvSpPr>
        <p:spPr bwMode="auto">
          <a:xfrm>
            <a:off x="4000008" y="3277414"/>
            <a:ext cx="5084430" cy="2253764"/>
          </a:xfrm>
          <a:prstGeom prst="roundRect">
            <a:avLst>
              <a:gd name="adj" fmla="val 7407"/>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500" dirty="0">
                <a:solidFill>
                  <a:srgbClr val="080577"/>
                </a:solidFill>
                <a:latin typeface="Source Code Pro"/>
                <a:ea typeface="宋体" charset="-122"/>
              </a:rPr>
              <a:t>public class Test {</a:t>
            </a:r>
          </a:p>
          <a:p>
            <a:pPr eaLnBrk="1" hangingPunct="1">
              <a:lnSpc>
                <a:spcPts val="18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 </a:t>
            </a:r>
          </a:p>
          <a:p>
            <a:pPr eaLnBrk="1" hangingPunct="1">
              <a:lnSpc>
                <a:spcPts val="1800"/>
              </a:lnSpc>
            </a:pPr>
            <a:r>
              <a:rPr lang="en-US" altLang="zh-CN" sz="1500" dirty="0">
                <a:solidFill>
                  <a:srgbClr val="080577"/>
                </a:solidFill>
                <a:latin typeface="Source Code Pro"/>
                <a:ea typeface="宋体" charset="-122"/>
              </a:rPr>
              <a:t>        Sphere s=new Sphere(4); </a:t>
            </a:r>
          </a:p>
          <a:p>
            <a:pPr eaLnBrk="1" hangingPunct="1">
              <a:lnSpc>
                <a:spcPts val="1800"/>
              </a:lnSpc>
            </a:pPr>
            <a:r>
              <a:rPr lang="en-US" altLang="zh-CN" sz="1500" dirty="0">
                <a:solidFill>
                  <a:srgbClr val="080577"/>
                </a:solidFill>
                <a:latin typeface="Source Code Pro"/>
                <a:ea typeface="宋体" charset="-122"/>
              </a:rPr>
              <a:t>        double x=</a:t>
            </a:r>
            <a:r>
              <a:rPr lang="en-US" altLang="zh-CN" sz="1500" dirty="0" err="1">
                <a:solidFill>
                  <a:srgbClr val="080577"/>
                </a:solidFill>
                <a:latin typeface="Source Code Pro"/>
                <a:ea typeface="宋体" charset="-122"/>
              </a:rPr>
              <a:t>s.area</a:t>
            </a:r>
            <a:r>
              <a:rPr lang="en-US" altLang="zh-CN" sz="1500" dirty="0">
                <a:solidFill>
                  <a:srgbClr val="080577"/>
                </a:solidFill>
                <a:latin typeface="Source Code Pro"/>
                <a:ea typeface="宋体" charset="-122"/>
              </a:rPr>
              <a:t>(); </a:t>
            </a:r>
          </a:p>
          <a:p>
            <a:pPr eaLnBrk="1" hangingPunct="1">
              <a:lnSpc>
                <a:spcPts val="1800"/>
              </a:lnSpc>
            </a:pPr>
            <a:r>
              <a:rPr lang="en-US" altLang="zh-CN" sz="1500" dirty="0">
                <a:solidFill>
                  <a:srgbClr val="080577"/>
                </a:solidFill>
                <a:latin typeface="Source Code Pro"/>
                <a:ea typeface="宋体" charset="-122"/>
              </a:rPr>
              <a:t>        double y=</a:t>
            </a:r>
            <a:r>
              <a:rPr lang="en-US" altLang="zh-CN" sz="1500" dirty="0" err="1">
                <a:solidFill>
                  <a:srgbClr val="080577"/>
                </a:solidFill>
                <a:latin typeface="Source Code Pro"/>
                <a:ea typeface="宋体" charset="-122"/>
              </a:rPr>
              <a:t>s.volume</a:t>
            </a:r>
            <a:r>
              <a:rPr lang="en-US" altLang="zh-CN" sz="1500" dirty="0">
                <a:solidFill>
                  <a:srgbClr val="080577"/>
                </a:solidFill>
                <a:latin typeface="Source Code Pro"/>
                <a:ea typeface="宋体" charset="-122"/>
              </a:rPr>
              <a:t>(); </a:t>
            </a:r>
            <a:endParaRPr lang="zh-CN" altLang="en-US" sz="1500" dirty="0">
              <a:solidFill>
                <a:srgbClr val="080577"/>
              </a:solidFill>
              <a:latin typeface="Source Code Pro"/>
              <a:ea typeface="宋体" charset="-122"/>
            </a:endParaRPr>
          </a:p>
          <a:p>
            <a:pPr eaLnBrk="1" hangingPunct="1">
              <a:lnSpc>
                <a:spcPts val="1800"/>
              </a:lnSpc>
            </a:pPr>
            <a:r>
              <a:rPr lang="zh-CN" altLang="en-US"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(x);    </a:t>
            </a:r>
            <a:endParaRPr lang="zh-CN" altLang="en-US" sz="1500" dirty="0">
              <a:solidFill>
                <a:srgbClr val="080577"/>
              </a:solidFill>
              <a:latin typeface="Source Code Pro"/>
              <a:ea typeface="宋体" charset="-122"/>
            </a:endParaRPr>
          </a:p>
          <a:p>
            <a:pPr eaLnBrk="1" hangingPunct="1">
              <a:lnSpc>
                <a:spcPts val="1800"/>
              </a:lnSpc>
            </a:pPr>
            <a:r>
              <a:rPr lang="zh-CN" altLang="en-US"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(y);    </a:t>
            </a:r>
            <a:endParaRPr lang="zh-CN" altLang="en-US" sz="1500" dirty="0">
              <a:solidFill>
                <a:srgbClr val="080577"/>
              </a:solidFill>
              <a:latin typeface="Source Code Pro"/>
              <a:ea typeface="宋体" charset="-122"/>
            </a:endParaRPr>
          </a:p>
          <a:p>
            <a:pPr eaLnBrk="1" hangingPunct="1">
              <a:lnSpc>
                <a:spcPts val="18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a:t>
            </a:r>
          </a:p>
          <a:p>
            <a:pPr eaLnBrk="1" hangingPunct="1">
              <a:lnSpc>
                <a:spcPts val="1800"/>
              </a:lnSpc>
            </a:pPr>
            <a:r>
              <a:rPr lang="en-US" altLang="zh-CN" sz="1500" dirty="0">
                <a:solidFill>
                  <a:srgbClr val="080577"/>
                </a:solidFill>
                <a:latin typeface="Source Code Pro"/>
                <a:ea typeface="宋体" charset="-122"/>
              </a:rPr>
              <a:t>} </a:t>
            </a:r>
          </a:p>
        </p:txBody>
      </p:sp>
      <p:sp>
        <p:nvSpPr>
          <p:cNvPr id="29" name="思想气泡: 云 28">
            <a:extLst>
              <a:ext uri="{FF2B5EF4-FFF2-40B4-BE49-F238E27FC236}">
                <a16:creationId xmlns:a16="http://schemas.microsoft.com/office/drawing/2014/main" id="{B9180012-17AD-420F-A3D2-A8331C36A7A8}"/>
              </a:ext>
            </a:extLst>
          </p:cNvPr>
          <p:cNvSpPr/>
          <p:nvPr/>
        </p:nvSpPr>
        <p:spPr>
          <a:xfrm>
            <a:off x="6870251" y="1906363"/>
            <a:ext cx="2229877" cy="957037"/>
          </a:xfrm>
          <a:prstGeom prst="cloudCallout">
            <a:avLst>
              <a:gd name="adj1" fmla="val -28080"/>
              <a:gd name="adj2" fmla="val 10482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20" name="文本框 19">
            <a:extLst>
              <a:ext uri="{FF2B5EF4-FFF2-40B4-BE49-F238E27FC236}">
                <a16:creationId xmlns:a16="http://schemas.microsoft.com/office/drawing/2014/main" id="{70FB905A-3613-4CED-BBDA-F48BA3573199}"/>
              </a:ext>
            </a:extLst>
          </p:cNvPr>
          <p:cNvSpPr txBox="1"/>
          <p:nvPr/>
        </p:nvSpPr>
        <p:spPr>
          <a:xfrm>
            <a:off x="5411745" y="5207599"/>
            <a:ext cx="3672693" cy="720000"/>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spAutoFit/>
          </a:bodyPr>
          <a:lstStyle/>
          <a:p>
            <a:pPr eaLnBrk="0" hangingPunct="0"/>
            <a:r>
              <a:rPr lang="en-US" altLang="zh-CN" dirty="0">
                <a:latin typeface="仿宋" panose="02010609060101010101" pitchFamily="49" charset="-122"/>
                <a:ea typeface="仿宋" panose="02010609060101010101" pitchFamily="49" charset="-122"/>
              </a:rPr>
              <a:t>201.06192982974676   //</a:t>
            </a:r>
            <a:r>
              <a:rPr lang="zh-CN" altLang="en-US" dirty="0">
                <a:latin typeface="仿宋" panose="02010609060101010101" pitchFamily="49" charset="-122"/>
                <a:ea typeface="仿宋" panose="02010609060101010101" pitchFamily="49" charset="-122"/>
              </a:rPr>
              <a:t>表面积</a:t>
            </a:r>
          </a:p>
          <a:p>
            <a:pPr eaLnBrk="0" hangingPunct="0"/>
            <a:r>
              <a:rPr lang="en-US" altLang="zh-CN" dirty="0">
                <a:latin typeface="仿宋" panose="02010609060101010101" pitchFamily="49" charset="-122"/>
                <a:ea typeface="仿宋" panose="02010609060101010101" pitchFamily="49" charset="-122"/>
              </a:rPr>
              <a:t>268.082573106329     //</a:t>
            </a:r>
            <a:r>
              <a:rPr lang="zh-CN" altLang="en-US" dirty="0">
                <a:latin typeface="仿宋" panose="02010609060101010101" pitchFamily="49" charset="-122"/>
                <a:ea typeface="仿宋" panose="02010609060101010101" pitchFamily="49" charset="-122"/>
              </a:rPr>
              <a:t>体积</a:t>
            </a:r>
          </a:p>
        </p:txBody>
      </p:sp>
    </p:spTree>
    <p:extLst>
      <p:ext uri="{BB962C8B-B14F-4D97-AF65-F5344CB8AC3E}">
        <p14:creationId xmlns:p14="http://schemas.microsoft.com/office/powerpoint/2010/main" val="264296544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四、继承的特点</a:t>
            </a:r>
          </a:p>
        </p:txBody>
      </p:sp>
      <p:pic>
        <p:nvPicPr>
          <p:cNvPr id="8" name="Picture 14" descr="示例">
            <a:extLst>
              <a:ext uri="{FF2B5EF4-FFF2-40B4-BE49-F238E27FC236}">
                <a16:creationId xmlns:a16="http://schemas.microsoft.com/office/drawing/2014/main" id="{35B2AC43-81A2-4CC5-B907-8AB19257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AEEC653A-78C6-430D-AF52-B2EE2823C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1988840"/>
            <a:ext cx="7056784" cy="4583410"/>
          </a:xfrm>
          <a:prstGeom prst="rect">
            <a:avLst/>
          </a:prstGeom>
          <a:noFill/>
          <a:ln w="19050" algn="ctr">
            <a:solidFill>
              <a:srgbClr val="00417C"/>
            </a:solidFill>
            <a:miter lim="800000"/>
            <a:headEnd/>
            <a:tailEnd/>
          </a:ln>
          <a:extLst>
            <a:ext uri="{909E8E84-426E-40DD-AFC4-6F175D3DCCD1}">
              <a14:hiddenFill xmlns:a14="http://schemas.microsoft.com/office/drawing/2010/main">
                <a:solidFill>
                  <a:srgbClr val="FFFFFF"/>
                </a:solidFill>
              </a14:hiddenFill>
            </a:ext>
          </a:extLst>
        </p:spPr>
      </p:pic>
      <p:sp>
        <p:nvSpPr>
          <p:cNvPr id="29" name="思想气泡: 云 28">
            <a:extLst>
              <a:ext uri="{FF2B5EF4-FFF2-40B4-BE49-F238E27FC236}">
                <a16:creationId xmlns:a16="http://schemas.microsoft.com/office/drawing/2014/main" id="{B9180012-17AD-420F-A3D2-A8331C36A7A8}"/>
              </a:ext>
            </a:extLst>
          </p:cNvPr>
          <p:cNvSpPr/>
          <p:nvPr/>
        </p:nvSpPr>
        <p:spPr>
          <a:xfrm>
            <a:off x="6518588" y="971048"/>
            <a:ext cx="2229877" cy="957037"/>
          </a:xfrm>
          <a:prstGeom prst="cloudCallout">
            <a:avLst>
              <a:gd name="adj1" fmla="val -28080"/>
              <a:gd name="adj2" fmla="val 10482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运行结果？</a:t>
            </a:r>
          </a:p>
        </p:txBody>
      </p:sp>
      <p:sp>
        <p:nvSpPr>
          <p:cNvPr id="20" name="文本框 19">
            <a:extLst>
              <a:ext uri="{FF2B5EF4-FFF2-40B4-BE49-F238E27FC236}">
                <a16:creationId xmlns:a16="http://schemas.microsoft.com/office/drawing/2014/main" id="{70FB905A-3613-4CED-BBDA-F48BA3573199}"/>
              </a:ext>
            </a:extLst>
          </p:cNvPr>
          <p:cNvSpPr txBox="1"/>
          <p:nvPr/>
        </p:nvSpPr>
        <p:spPr>
          <a:xfrm>
            <a:off x="5075772" y="3371008"/>
            <a:ext cx="3672693" cy="923330"/>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spAutoFit/>
          </a:bodyPr>
          <a:lstStyle/>
          <a:p>
            <a:pPr eaLnBrk="0" hangingPunct="0"/>
            <a:r>
              <a:rPr lang="it-IT" altLang="zh-CN" dirty="0">
                <a:latin typeface="仿宋" panose="02010609060101010101" pitchFamily="49" charset="-122"/>
                <a:ea typeface="仿宋" panose="02010609060101010101" pitchFamily="49" charset="-122"/>
              </a:rPr>
              <a:t>base : 100</a:t>
            </a:r>
          </a:p>
          <a:p>
            <a:pPr eaLnBrk="0" hangingPunct="0"/>
            <a:r>
              <a:rPr lang="it-IT" altLang="zh-CN" dirty="0">
                <a:latin typeface="仿宋" panose="02010609060101010101" pitchFamily="49" charset="-122"/>
                <a:ea typeface="仿宋" panose="02010609060101010101" pitchFamily="49" charset="-122"/>
              </a:rPr>
              <a:t>sub : 100</a:t>
            </a:r>
          </a:p>
          <a:p>
            <a:pPr eaLnBrk="0" hangingPunct="0"/>
            <a:r>
              <a:rPr lang="it-IT" altLang="zh-CN" dirty="0">
                <a:latin typeface="仿宋" panose="02010609060101010101" pitchFamily="49" charset="-122"/>
                <a:ea typeface="仿宋" panose="02010609060101010101" pitchFamily="49" charset="-122"/>
              </a:rPr>
              <a:t>base : 70</a:t>
            </a:r>
          </a:p>
        </p:txBody>
      </p:sp>
    </p:spTree>
    <p:extLst>
      <p:ext uri="{BB962C8B-B14F-4D97-AF65-F5344CB8AC3E}">
        <p14:creationId xmlns:p14="http://schemas.microsoft.com/office/powerpoint/2010/main" val="145183865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335896" cy="707886"/>
          </a:xfrm>
          <a:prstGeom prst="rect">
            <a:avLst/>
          </a:prstGeom>
          <a:noFill/>
          <a:ln w="9525">
            <a:noFill/>
            <a:miter lim="800000"/>
            <a:headEnd/>
            <a:tailEnd/>
          </a:ln>
        </p:spPr>
        <p:txBody>
          <a:bodyPr wrap="none">
            <a:spAutoFit/>
          </a:bodyPr>
          <a:lstStyle/>
          <a:p>
            <a:r>
              <a:rPr lang="zh-CN" altLang="en-US" sz="4000" b="1" dirty="0">
                <a:solidFill>
                  <a:srgbClr val="00417C"/>
                </a:solidFill>
                <a:latin typeface="微软雅黑" pitchFamily="34" charset="-122"/>
                <a:ea typeface="微软雅黑" pitchFamily="34" charset="-122"/>
              </a:rPr>
              <a:t>  </a:t>
            </a:r>
            <a:r>
              <a:rPr lang="zh-CN" altLang="en-US" sz="3600" b="1" dirty="0">
                <a:solidFill>
                  <a:srgbClr val="00417C"/>
                </a:solidFill>
                <a:latin typeface="微软雅黑" pitchFamily="34" charset="-122"/>
                <a:ea typeface="微软雅黑" pitchFamily="34" charset="-122"/>
              </a:rPr>
              <a:t>本讲目标</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481275E1-3C8F-4D40-80EC-E15F81EEFF77}"/>
              </a:ext>
            </a:extLst>
          </p:cNvPr>
          <p:cNvSpPr txBox="1">
            <a:spLocks noChangeArrowheads="1"/>
          </p:cNvSpPr>
          <p:nvPr/>
        </p:nvSpPr>
        <p:spPr bwMode="auto">
          <a:xfrm>
            <a:off x="914400" y="1340768"/>
            <a:ext cx="8229600" cy="3069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掌握继承的优点和实现</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掌握子类重写父类方法</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掌握继承下构造方法的执行过程</a:t>
            </a:r>
          </a:p>
        </p:txBody>
      </p:sp>
    </p:spTree>
    <p:extLst>
      <p:ext uri="{BB962C8B-B14F-4D97-AF65-F5344CB8AC3E}">
        <p14:creationId xmlns:p14="http://schemas.microsoft.com/office/powerpoint/2010/main" val="29904523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一、什么是重写</a:t>
            </a:r>
          </a:p>
        </p:txBody>
      </p:sp>
      <p:sp>
        <p:nvSpPr>
          <p:cNvPr id="3" name="矩形 2">
            <a:extLst>
              <a:ext uri="{FF2B5EF4-FFF2-40B4-BE49-F238E27FC236}">
                <a16:creationId xmlns:a16="http://schemas.microsoft.com/office/drawing/2014/main" id="{02DD538E-581F-4A26-A53E-01A54D0C0F2D}"/>
              </a:ext>
            </a:extLst>
          </p:cNvPr>
          <p:cNvSpPr/>
          <p:nvPr/>
        </p:nvSpPr>
        <p:spPr>
          <a:xfrm>
            <a:off x="899592" y="1892019"/>
            <a:ext cx="7848872" cy="2130840"/>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在子类中可以根据需要对从父类中继承来的方法的实现过程进行改造，也称为方法的重置、覆盖。在程序执行时，子类的方法将覆盖父类的方法。</a:t>
            </a:r>
          </a:p>
        </p:txBody>
      </p:sp>
      <p:sp>
        <p:nvSpPr>
          <p:cNvPr id="4" name="矩形 3">
            <a:extLst>
              <a:ext uri="{FF2B5EF4-FFF2-40B4-BE49-F238E27FC236}">
                <a16:creationId xmlns:a16="http://schemas.microsoft.com/office/drawing/2014/main" id="{06A88D2C-0E17-4A74-9CC1-BD3BC3CAF5A8}"/>
              </a:ext>
            </a:extLst>
          </p:cNvPr>
          <p:cNvSpPr/>
          <p:nvPr/>
        </p:nvSpPr>
        <p:spPr>
          <a:xfrm>
            <a:off x="867648" y="4199588"/>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特点：</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保持与父类完全相同的方法头部声明，即应与父亲有完全相同的方法名和参数列表。</a:t>
            </a:r>
          </a:p>
        </p:txBody>
      </p:sp>
      <p:sp>
        <p:nvSpPr>
          <p:cNvPr id="19" name="文本框 18">
            <a:extLst>
              <a:ext uri="{FF2B5EF4-FFF2-40B4-BE49-F238E27FC236}">
                <a16:creationId xmlns:a16="http://schemas.microsoft.com/office/drawing/2014/main" id="{FE5457C4-9300-4F93-8A8A-4A59C0CD77BE}"/>
              </a:ext>
            </a:extLst>
          </p:cNvPr>
          <p:cNvSpPr txBox="1"/>
          <p:nvPr/>
        </p:nvSpPr>
        <p:spPr>
          <a:xfrm>
            <a:off x="2555940" y="4293096"/>
            <a:ext cx="2952000" cy="504000"/>
          </a:xfrm>
          <a:prstGeom prst="rect">
            <a:avLst/>
          </a:prstGeom>
          <a:noFill/>
        </p:spPr>
        <p:txBody>
          <a:bodyPr wrap="square">
            <a:spAutoFit/>
          </a:bodyPr>
          <a:lstStyle/>
          <a:p>
            <a:r>
              <a:rPr lang="zh-CN" altLang="en-US" sz="2400" b="1" i="0" u="none" strike="noStrike" dirty="0">
                <a:solidFill>
                  <a:srgbClr val="FF0000"/>
                </a:solidFill>
                <a:effectLst/>
                <a:latin typeface="隶书" panose="02010509060101010101" pitchFamily="49" charset="-122"/>
                <a:ea typeface="隶书" panose="02010509060101010101" pitchFamily="49" charset="-122"/>
              </a:rPr>
              <a:t>外壳不变，核心重写！</a:t>
            </a:r>
            <a:endParaRPr lang="zh-CN" altLang="en-US" sz="24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19869440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一、什么是重写</a:t>
            </a:r>
          </a:p>
        </p:txBody>
      </p:sp>
      <p:sp>
        <p:nvSpPr>
          <p:cNvPr id="2" name="AutoShape 13">
            <a:extLst>
              <a:ext uri="{FF2B5EF4-FFF2-40B4-BE49-F238E27FC236}">
                <a16:creationId xmlns:a16="http://schemas.microsoft.com/office/drawing/2014/main" id="{BE38F808-7574-4A66-87A0-4B602F61EB03}"/>
              </a:ext>
            </a:extLst>
          </p:cNvPr>
          <p:cNvSpPr>
            <a:spLocks noChangeArrowheads="1"/>
          </p:cNvSpPr>
          <p:nvPr/>
        </p:nvSpPr>
        <p:spPr bwMode="auto">
          <a:xfrm>
            <a:off x="1691680" y="2003126"/>
            <a:ext cx="7056784" cy="129471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class A{</a:t>
            </a:r>
          </a:p>
          <a:p>
            <a:pPr eaLnBrk="1" hangingPunct="1">
              <a:lnSpc>
                <a:spcPts val="1800"/>
              </a:lnSpc>
            </a:pPr>
            <a:r>
              <a:rPr lang="en-US" altLang="zh-CN" sz="1600" dirty="0">
                <a:solidFill>
                  <a:srgbClr val="080577"/>
                </a:solidFill>
                <a:latin typeface="Source Code Pro"/>
                <a:ea typeface="宋体" charset="-122"/>
              </a:rPr>
              <a:t>	double f(double  x, double  y){</a:t>
            </a:r>
          </a:p>
          <a:p>
            <a:pPr eaLnBrk="1" hangingPunct="1">
              <a:lnSpc>
                <a:spcPts val="1800"/>
              </a:lnSpc>
            </a:pPr>
            <a:r>
              <a:rPr lang="en-US" altLang="zh-CN" sz="1600" dirty="0">
                <a:solidFill>
                  <a:srgbClr val="080577"/>
                </a:solidFill>
                <a:latin typeface="Source Code Pro"/>
                <a:ea typeface="宋体" charset="-122"/>
              </a:rPr>
              <a:t>         return </a:t>
            </a:r>
            <a:r>
              <a:rPr lang="en-US" altLang="zh-CN" sz="1600" dirty="0" err="1">
                <a:solidFill>
                  <a:srgbClr val="080577"/>
                </a:solidFill>
                <a:latin typeface="Source Code Pro"/>
                <a:ea typeface="宋体" charset="-122"/>
              </a:rPr>
              <a:t>x+y</a:t>
            </a:r>
            <a:r>
              <a:rPr lang="en-US" altLang="zh-CN" sz="1600" dirty="0">
                <a:solidFill>
                  <a:srgbClr val="080577"/>
                </a:solidFill>
                <a:latin typeface="Source Code Pro"/>
                <a:ea typeface="宋体" charset="-122"/>
              </a:rPr>
              <a:t>;</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pic>
        <p:nvPicPr>
          <p:cNvPr id="5" name="Picture 14" descr="示例">
            <a:extLst>
              <a:ext uri="{FF2B5EF4-FFF2-40B4-BE49-F238E27FC236}">
                <a16:creationId xmlns:a16="http://schemas.microsoft.com/office/drawing/2014/main" id="{DDC41DF1-819C-4930-B8EE-6A882AB97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3">
            <a:extLst>
              <a:ext uri="{FF2B5EF4-FFF2-40B4-BE49-F238E27FC236}">
                <a16:creationId xmlns:a16="http://schemas.microsoft.com/office/drawing/2014/main" id="{4305EF3B-CF79-4773-95A0-466B9CF48978}"/>
              </a:ext>
            </a:extLst>
          </p:cNvPr>
          <p:cNvSpPr>
            <a:spLocks noChangeArrowheads="1"/>
          </p:cNvSpPr>
          <p:nvPr/>
        </p:nvSpPr>
        <p:spPr bwMode="auto">
          <a:xfrm>
            <a:off x="1691680" y="3430429"/>
            <a:ext cx="7056784" cy="129471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class B extends  A {</a:t>
            </a:r>
          </a:p>
          <a:p>
            <a:pPr eaLnBrk="1" hangingPunct="1">
              <a:lnSpc>
                <a:spcPts val="1800"/>
              </a:lnSpc>
            </a:pPr>
            <a:r>
              <a:rPr lang="en-US" altLang="zh-CN" sz="1600" dirty="0">
                <a:solidFill>
                  <a:srgbClr val="080577"/>
                </a:solidFill>
                <a:latin typeface="Source Code Pro"/>
                <a:ea typeface="宋体" charset="-122"/>
              </a:rPr>
              <a:t>	double f(double  x , double  y){</a:t>
            </a:r>
          </a:p>
          <a:p>
            <a:pPr eaLnBrk="1" hangingPunct="1">
              <a:lnSpc>
                <a:spcPts val="1800"/>
              </a:lnSpc>
            </a:pPr>
            <a:r>
              <a:rPr lang="en-US" altLang="zh-CN" sz="1600" dirty="0">
                <a:solidFill>
                  <a:srgbClr val="080577"/>
                </a:solidFill>
                <a:latin typeface="Source Code Pro"/>
                <a:ea typeface="宋体" charset="-122"/>
              </a:rPr>
              <a:t>	     return x-y;</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sp>
        <p:nvSpPr>
          <p:cNvPr id="8" name="AutoShape 13">
            <a:extLst>
              <a:ext uri="{FF2B5EF4-FFF2-40B4-BE49-F238E27FC236}">
                <a16:creationId xmlns:a16="http://schemas.microsoft.com/office/drawing/2014/main" id="{6CD08F37-0D4D-4A6F-9229-7568F31EF987}"/>
              </a:ext>
            </a:extLst>
          </p:cNvPr>
          <p:cNvSpPr>
            <a:spLocks noChangeArrowheads="1"/>
          </p:cNvSpPr>
          <p:nvPr/>
        </p:nvSpPr>
        <p:spPr bwMode="auto">
          <a:xfrm>
            <a:off x="1691680" y="4895120"/>
            <a:ext cx="7056784" cy="177424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public class </a:t>
            </a:r>
            <a:r>
              <a:rPr lang="en-US" altLang="zh-CN" sz="1600" dirty="0" err="1">
                <a:solidFill>
                  <a:srgbClr val="080577"/>
                </a:solidFill>
                <a:latin typeface="Source Code Pro"/>
                <a:ea typeface="宋体" charset="-122"/>
              </a:rPr>
              <a:t>TestAB</a:t>
            </a: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	public static void main(String  </a:t>
            </a:r>
            <a:r>
              <a:rPr lang="en-US" altLang="zh-CN" sz="1600" dirty="0" err="1">
                <a:solidFill>
                  <a:srgbClr val="080577"/>
                </a:solidFill>
                <a:latin typeface="Source Code Pro"/>
                <a:ea typeface="宋体" charset="-122"/>
              </a:rPr>
              <a:t>args</a:t>
            </a:r>
            <a:r>
              <a:rPr lang="en-US" altLang="zh-CN" sz="1600" dirty="0">
                <a:solidFill>
                  <a:srgbClr val="080577"/>
                </a:solidFill>
                <a:latin typeface="Source Code Pro"/>
                <a:ea typeface="宋体" charset="-122"/>
              </a:rPr>
              <a:t> [ ]) {</a:t>
            </a:r>
          </a:p>
          <a:p>
            <a:pPr eaLnBrk="1" hangingPunct="1">
              <a:lnSpc>
                <a:spcPts val="1800"/>
              </a:lnSpc>
            </a:pPr>
            <a:r>
              <a:rPr lang="en-US" altLang="zh-CN" sz="1600" dirty="0">
                <a:solidFill>
                  <a:srgbClr val="080577"/>
                </a:solidFill>
                <a:latin typeface="Source Code Pro"/>
                <a:ea typeface="宋体" charset="-122"/>
              </a:rPr>
              <a:t>		A </a:t>
            </a:r>
            <a:r>
              <a:rPr lang="en-US" altLang="zh-CN" sz="1600" dirty="0" err="1">
                <a:solidFill>
                  <a:srgbClr val="080577"/>
                </a:solidFill>
                <a:latin typeface="Source Code Pro"/>
                <a:ea typeface="宋体" charset="-122"/>
              </a:rPr>
              <a:t>a</a:t>
            </a:r>
            <a:r>
              <a:rPr lang="en-US" altLang="zh-CN" sz="1600" dirty="0">
                <a:solidFill>
                  <a:srgbClr val="080577"/>
                </a:solidFill>
                <a:latin typeface="Source Code Pro"/>
                <a:ea typeface="宋体" charset="-122"/>
              </a:rPr>
              <a:t> = new A(); </a:t>
            </a:r>
          </a:p>
          <a:p>
            <a:pPr eaLnBrk="1" hangingPunct="1">
              <a:lnSpc>
                <a:spcPts val="1800"/>
              </a:lnSpc>
            </a:pPr>
            <a:r>
              <a:rPr lang="en-US" altLang="zh-CN" sz="1600" dirty="0">
                <a:solidFill>
                  <a:srgbClr val="080577"/>
                </a:solidFill>
                <a:latin typeface="Source Code Pro"/>
                <a:ea typeface="宋体" charset="-122"/>
              </a:rPr>
              <a:t>		B </a:t>
            </a:r>
            <a:r>
              <a:rPr lang="en-US" altLang="zh-CN" sz="1600" dirty="0" err="1">
                <a:solidFill>
                  <a:srgbClr val="080577"/>
                </a:solidFill>
                <a:latin typeface="Source Code Pro"/>
                <a:ea typeface="宋体" charset="-122"/>
              </a:rPr>
              <a:t>b</a:t>
            </a:r>
            <a:r>
              <a:rPr lang="en-US" altLang="zh-CN" sz="1600" dirty="0">
                <a:solidFill>
                  <a:srgbClr val="080577"/>
                </a:solidFill>
                <a:latin typeface="Source Code Pro"/>
                <a:ea typeface="宋体" charset="-122"/>
              </a:rPr>
              <a:t> = new B();</a:t>
            </a:r>
          </a:p>
          <a:p>
            <a:pPr eaLnBrk="1" hangingPunct="1">
              <a:lnSpc>
                <a:spcPts val="18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a:t>
            </a:r>
            <a:r>
              <a:rPr lang="en-US" altLang="zh-CN" sz="1600" dirty="0" err="1">
                <a:solidFill>
                  <a:srgbClr val="080577"/>
                </a:solidFill>
                <a:latin typeface="Source Code Pro"/>
                <a:ea typeface="宋体" charset="-122"/>
              </a:rPr>
              <a:t>a.f</a:t>
            </a:r>
            <a:r>
              <a:rPr lang="en-US" altLang="zh-CN" sz="1600" dirty="0">
                <a:solidFill>
                  <a:srgbClr val="080577"/>
                </a:solidFill>
                <a:latin typeface="Source Code Pro"/>
                <a:ea typeface="宋体" charset="-122"/>
              </a:rPr>
              <a:t>(6,4)+","+</a:t>
            </a:r>
            <a:r>
              <a:rPr lang="en-US" altLang="zh-CN" sz="1600" dirty="0" err="1">
                <a:solidFill>
                  <a:srgbClr val="080577"/>
                </a:solidFill>
                <a:latin typeface="Source Code Pro"/>
                <a:ea typeface="宋体" charset="-122"/>
              </a:rPr>
              <a:t>b.f</a:t>
            </a:r>
            <a:r>
              <a:rPr lang="en-US" altLang="zh-CN" sz="1600" dirty="0">
                <a:solidFill>
                  <a:srgbClr val="080577"/>
                </a:solidFill>
                <a:latin typeface="Source Code Pro"/>
                <a:ea typeface="宋体" charset="-122"/>
              </a:rPr>
              <a:t>(6,4));</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sp>
        <p:nvSpPr>
          <p:cNvPr id="9" name="矩形 8">
            <a:extLst>
              <a:ext uri="{FF2B5EF4-FFF2-40B4-BE49-F238E27FC236}">
                <a16:creationId xmlns:a16="http://schemas.microsoft.com/office/drawing/2014/main" id="{406C56AD-36DF-4D26-944D-55ED67A4C6DA}"/>
              </a:ext>
            </a:extLst>
          </p:cNvPr>
          <p:cNvSpPr/>
          <p:nvPr/>
        </p:nvSpPr>
        <p:spPr>
          <a:xfrm>
            <a:off x="2195736" y="3717032"/>
            <a:ext cx="4068000" cy="74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utoShape 47">
            <a:extLst>
              <a:ext uri="{FF2B5EF4-FFF2-40B4-BE49-F238E27FC236}">
                <a16:creationId xmlns:a16="http://schemas.microsoft.com/office/drawing/2014/main" id="{2F2B7F12-BD99-40BF-AE51-20327602D354}"/>
              </a:ext>
            </a:extLst>
          </p:cNvPr>
          <p:cNvSpPr>
            <a:spLocks noChangeArrowheads="1"/>
          </p:cNvSpPr>
          <p:nvPr/>
        </p:nvSpPr>
        <p:spPr bwMode="auto">
          <a:xfrm>
            <a:off x="6444257" y="2974206"/>
            <a:ext cx="2232199" cy="715089"/>
          </a:xfrm>
          <a:prstGeom prst="wedgeRoundRectCallout">
            <a:avLst>
              <a:gd name="adj1" fmla="val -83991"/>
              <a:gd name="adj2" fmla="val 5649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b="1" dirty="0">
                <a:latin typeface="仿宋" panose="02010609060101010101" pitchFamily="49" charset="-122"/>
                <a:ea typeface="仿宋" panose="02010609060101010101" pitchFamily="49" charset="-122"/>
              </a:rPr>
              <a:t>相同的函数名、返回值类型和形参</a:t>
            </a:r>
          </a:p>
        </p:txBody>
      </p:sp>
      <p:sp>
        <p:nvSpPr>
          <p:cNvPr id="24" name="AutoShape 47">
            <a:extLst>
              <a:ext uri="{FF2B5EF4-FFF2-40B4-BE49-F238E27FC236}">
                <a16:creationId xmlns:a16="http://schemas.microsoft.com/office/drawing/2014/main" id="{1BF0C16A-CDBE-4C14-8113-7150EB19738F}"/>
              </a:ext>
            </a:extLst>
          </p:cNvPr>
          <p:cNvSpPr>
            <a:spLocks noChangeArrowheads="1"/>
          </p:cNvSpPr>
          <p:nvPr/>
        </p:nvSpPr>
        <p:spPr bwMode="auto">
          <a:xfrm>
            <a:off x="4103972" y="4486497"/>
            <a:ext cx="2232199" cy="408623"/>
          </a:xfrm>
          <a:prstGeom prst="wedgeRoundRectCallout">
            <a:avLst>
              <a:gd name="adj1" fmla="val -71028"/>
              <a:gd name="adj2" fmla="val -12479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b="1" dirty="0">
                <a:latin typeface="仿宋" panose="02010609060101010101" pitchFamily="49" charset="-122"/>
                <a:ea typeface="仿宋" panose="02010609060101010101" pitchFamily="49" charset="-122"/>
              </a:rPr>
              <a:t>不同的实现细节</a:t>
            </a:r>
          </a:p>
        </p:txBody>
      </p:sp>
      <p:sp>
        <p:nvSpPr>
          <p:cNvPr id="25" name="AutoShape 47">
            <a:extLst>
              <a:ext uri="{FF2B5EF4-FFF2-40B4-BE49-F238E27FC236}">
                <a16:creationId xmlns:a16="http://schemas.microsoft.com/office/drawing/2014/main" id="{C1476946-853F-41FC-A0F5-B9AF07C3D1E7}"/>
              </a:ext>
            </a:extLst>
          </p:cNvPr>
          <p:cNvSpPr>
            <a:spLocks noChangeArrowheads="1"/>
          </p:cNvSpPr>
          <p:nvPr/>
        </p:nvSpPr>
        <p:spPr bwMode="auto">
          <a:xfrm>
            <a:off x="6833878" y="4170774"/>
            <a:ext cx="2232199" cy="1328023"/>
          </a:xfrm>
          <a:prstGeom prst="wedgeRoundRectCallout">
            <a:avLst>
              <a:gd name="adj1" fmla="val -43546"/>
              <a:gd name="adj2" fmla="val 72512"/>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b="1" dirty="0">
                <a:latin typeface="仿宋" panose="02010609060101010101" pitchFamily="49" charset="-122"/>
                <a:ea typeface="仿宋" panose="02010609060101010101" pitchFamily="49" charset="-122"/>
              </a:rPr>
              <a:t>这是一种“多态性”：同名方法，用不同对象来区分调用的是哪一个</a:t>
            </a:r>
          </a:p>
        </p:txBody>
      </p:sp>
      <p:sp>
        <p:nvSpPr>
          <p:cNvPr id="11" name="矩形 10">
            <a:extLst>
              <a:ext uri="{FF2B5EF4-FFF2-40B4-BE49-F238E27FC236}">
                <a16:creationId xmlns:a16="http://schemas.microsoft.com/office/drawing/2014/main" id="{85722B74-70E3-46C1-84FC-C42DC59032B5}"/>
              </a:ext>
            </a:extLst>
          </p:cNvPr>
          <p:cNvSpPr/>
          <p:nvPr/>
        </p:nvSpPr>
        <p:spPr>
          <a:xfrm>
            <a:off x="5004312" y="5875189"/>
            <a:ext cx="2592000" cy="290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484946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24" grpId="0" animBg="1"/>
      <p:bldP spid="25"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二、方法重写的规则</a:t>
            </a:r>
          </a:p>
        </p:txBody>
      </p:sp>
      <p:sp>
        <p:nvSpPr>
          <p:cNvPr id="3" name="矩形 2">
            <a:extLst>
              <a:ext uri="{FF2B5EF4-FFF2-40B4-BE49-F238E27FC236}">
                <a16:creationId xmlns:a16="http://schemas.microsoft.com/office/drawing/2014/main" id="{02DD538E-581F-4A26-A53E-01A54D0C0F2D}"/>
              </a:ext>
            </a:extLst>
          </p:cNvPr>
          <p:cNvSpPr/>
          <p:nvPr/>
        </p:nvSpPr>
        <p:spPr>
          <a:xfrm>
            <a:off x="899592" y="1892019"/>
            <a:ext cx="7848872" cy="4993162"/>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重写以继承为前提，父类成员方法只能被其子类重写</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如果一个方法不能被继承，则它也不能被重写</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子类重写的方法必须和父类被重写的方法具有相同的方法名称、参数列表</a:t>
            </a: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子类重写的方法使用的访问权限不能小于父类被重写的方法的访问权限</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★例如：若父类的一个方法被声明为 </a:t>
            </a:r>
            <a:r>
              <a:rPr lang="en-US" altLang="zh-CN" sz="2000" dirty="0">
                <a:solidFill>
                  <a:srgbClr val="00417C"/>
                </a:solidFill>
                <a:latin typeface="微软雅黑" panose="020B0503020204020204" pitchFamily="34" charset="-122"/>
                <a:ea typeface="微软雅黑" panose="020B0503020204020204" pitchFamily="34" charset="-122"/>
              </a:rPr>
              <a:t>public</a:t>
            </a:r>
            <a:r>
              <a:rPr lang="zh-CN" altLang="en-US" sz="2000" dirty="0">
                <a:solidFill>
                  <a:srgbClr val="00417C"/>
                </a:solidFill>
                <a:latin typeface="微软雅黑" panose="020B0503020204020204" pitchFamily="34" charset="-122"/>
                <a:ea typeface="微软雅黑" panose="020B0503020204020204" pitchFamily="34" charset="-122"/>
              </a:rPr>
              <a:t>，那么在子类中重写该方法就不能声明为 </a:t>
            </a:r>
            <a:r>
              <a:rPr lang="en-US" altLang="zh-CN" sz="2000" dirty="0">
                <a:solidFill>
                  <a:srgbClr val="00417C"/>
                </a:solidFill>
                <a:latin typeface="微软雅黑" panose="020B0503020204020204" pitchFamily="34" charset="-122"/>
                <a:ea typeface="微软雅黑" panose="020B0503020204020204" pitchFamily="34" charset="-122"/>
              </a:rPr>
              <a:t>protected</a:t>
            </a:r>
            <a:r>
              <a:rPr lang="zh-CN" altLang="en-US" sz="2000" dirty="0">
                <a:solidFill>
                  <a:srgbClr val="00417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1662705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二、方法重写的规则</a:t>
            </a:r>
          </a:p>
        </p:txBody>
      </p:sp>
      <p:sp>
        <p:nvSpPr>
          <p:cNvPr id="3" name="矩形 2">
            <a:extLst>
              <a:ext uri="{FF2B5EF4-FFF2-40B4-BE49-F238E27FC236}">
                <a16:creationId xmlns:a16="http://schemas.microsoft.com/office/drawing/2014/main" id="{02DD538E-581F-4A26-A53E-01A54D0C0F2D}"/>
              </a:ext>
            </a:extLst>
          </p:cNvPr>
          <p:cNvSpPr/>
          <p:nvPr/>
        </p:nvSpPr>
        <p:spPr>
          <a:xfrm>
            <a:off x="899592" y="1892019"/>
            <a:ext cx="7848872" cy="4623830"/>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返回类型与被重写方法的返回类型可以不相同，但是必须是父类返回值的派生类</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父类被重写方法返回值类型是</a:t>
            </a:r>
            <a:r>
              <a:rPr lang="en-US" altLang="zh-CN" sz="2000" dirty="0">
                <a:solidFill>
                  <a:srgbClr val="00417C"/>
                </a:solidFill>
                <a:latin typeface="微软雅黑" panose="020B0503020204020204" pitchFamily="34" charset="-122"/>
                <a:ea typeface="微软雅黑" panose="020B0503020204020204" pitchFamily="34" charset="-122"/>
              </a:rPr>
              <a:t>void</a:t>
            </a:r>
            <a:r>
              <a:rPr lang="zh-CN" altLang="en-US" sz="2000" dirty="0">
                <a:solidFill>
                  <a:srgbClr val="00417C"/>
                </a:solidFill>
                <a:latin typeface="微软雅黑" panose="020B0503020204020204" pitchFamily="34" charset="-122"/>
                <a:ea typeface="微软雅黑" panose="020B0503020204020204" pitchFamily="34" charset="-122"/>
              </a:rPr>
              <a:t>，子类重写方法的返回值类型也应是</a:t>
            </a:r>
            <a:r>
              <a:rPr lang="en-US" altLang="zh-CN" sz="2000" dirty="0">
                <a:solidFill>
                  <a:srgbClr val="00417C"/>
                </a:solidFill>
                <a:latin typeface="微软雅黑" panose="020B0503020204020204" pitchFamily="34" charset="-122"/>
                <a:ea typeface="微软雅黑" panose="020B0503020204020204" pitchFamily="34" charset="-122"/>
              </a:rPr>
              <a:t>void</a:t>
            </a: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★父类被重写方法返回值类型是基本数据类型，子类重写方法的返回值类型是相同的基本数据类型</a:t>
            </a:r>
          </a:p>
          <a:p>
            <a:pPr>
              <a:lnSpc>
                <a:spcPct val="150000"/>
              </a:lnSpc>
              <a:spcBef>
                <a:spcPts val="600"/>
              </a:spcBef>
              <a:spcAft>
                <a:spcPts val="600"/>
              </a:spcAft>
            </a:pPr>
            <a:endParaRPr lang="en-US" altLang="zh-CN" sz="20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endParaRPr lang="en-US" altLang="zh-CN"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863633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二、方法重写的规则</a:t>
            </a:r>
          </a:p>
        </p:txBody>
      </p:sp>
      <p:sp>
        <p:nvSpPr>
          <p:cNvPr id="3" name="矩形 2">
            <a:extLst>
              <a:ext uri="{FF2B5EF4-FFF2-40B4-BE49-F238E27FC236}">
                <a16:creationId xmlns:a16="http://schemas.microsoft.com/office/drawing/2014/main" id="{02DD538E-581F-4A26-A53E-01A54D0C0F2D}"/>
              </a:ext>
            </a:extLst>
          </p:cNvPr>
          <p:cNvSpPr/>
          <p:nvPr/>
        </p:nvSpPr>
        <p:spPr>
          <a:xfrm>
            <a:off x="899592" y="1892019"/>
            <a:ext cx="7848872" cy="4777718"/>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声明为</a:t>
            </a:r>
            <a:r>
              <a:rPr lang="en-US" altLang="zh-CN" sz="2400" dirty="0">
                <a:solidFill>
                  <a:srgbClr val="00417C"/>
                </a:solidFill>
                <a:latin typeface="微软雅黑" panose="020B0503020204020204" pitchFamily="34" charset="-122"/>
                <a:ea typeface="微软雅黑" panose="020B0503020204020204" pitchFamily="34" charset="-122"/>
              </a:rPr>
              <a:t>private</a:t>
            </a:r>
            <a:r>
              <a:rPr lang="zh-CN" altLang="en-US" sz="2400" dirty="0">
                <a:solidFill>
                  <a:srgbClr val="00417C"/>
                </a:solidFill>
                <a:latin typeface="微软雅黑" panose="020B0503020204020204" pitchFamily="34" charset="-122"/>
                <a:ea typeface="微软雅黑" panose="020B0503020204020204" pitchFamily="34" charset="-122"/>
              </a:rPr>
              <a:t>和</a:t>
            </a:r>
            <a:r>
              <a:rPr lang="en-US" altLang="zh-CN" sz="2400" dirty="0">
                <a:solidFill>
                  <a:srgbClr val="00417C"/>
                </a:solidFill>
                <a:latin typeface="微软雅黑" panose="020B0503020204020204" pitchFamily="34" charset="-122"/>
                <a:ea typeface="微软雅黑" panose="020B0503020204020204" pitchFamily="34" charset="-122"/>
              </a:rPr>
              <a:t>final</a:t>
            </a:r>
            <a:r>
              <a:rPr lang="zh-CN" altLang="en-US" sz="2400" dirty="0">
                <a:solidFill>
                  <a:srgbClr val="00417C"/>
                </a:solidFill>
                <a:latin typeface="微软雅黑" panose="020B0503020204020204" pitchFamily="34" charset="-122"/>
                <a:ea typeface="微软雅黑" panose="020B0503020204020204" pitchFamily="34" charset="-122"/>
              </a:rPr>
              <a:t>的方法不能被重写</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★子类和父类在同一个包中，那么子类可以重写父类中声明为</a:t>
            </a:r>
            <a:r>
              <a:rPr lang="en-US" altLang="zh-CN" sz="2000" dirty="0">
                <a:solidFill>
                  <a:srgbClr val="00417C"/>
                </a:solidFill>
                <a:latin typeface="微软雅黑" panose="020B0503020204020204" pitchFamily="34" charset="-122"/>
                <a:ea typeface="微软雅黑" panose="020B0503020204020204" pitchFamily="34" charset="-122"/>
              </a:rPr>
              <a:t>private </a:t>
            </a:r>
            <a:r>
              <a:rPr lang="zh-CN" altLang="en-US" sz="2000" dirty="0">
                <a:solidFill>
                  <a:srgbClr val="00417C"/>
                </a:solidFill>
                <a:latin typeface="微软雅黑" panose="020B0503020204020204" pitchFamily="34" charset="-122"/>
                <a:ea typeface="微软雅黑" panose="020B0503020204020204" pitchFamily="34" charset="-122"/>
              </a:rPr>
              <a:t>和 </a:t>
            </a:r>
            <a:r>
              <a:rPr lang="en-US" altLang="zh-CN" sz="2000" dirty="0">
                <a:solidFill>
                  <a:srgbClr val="00417C"/>
                </a:solidFill>
                <a:latin typeface="微软雅黑" panose="020B0503020204020204" pitchFamily="34" charset="-122"/>
                <a:ea typeface="微软雅黑" panose="020B0503020204020204" pitchFamily="34" charset="-122"/>
              </a:rPr>
              <a:t>final</a:t>
            </a:r>
            <a:r>
              <a:rPr lang="zh-CN" altLang="en-US" sz="2000" dirty="0">
                <a:solidFill>
                  <a:srgbClr val="00417C"/>
                </a:solidFill>
                <a:latin typeface="微软雅黑" panose="020B0503020204020204" pitchFamily="34" charset="-122"/>
                <a:ea typeface="微软雅黑" panose="020B0503020204020204" pitchFamily="34" charset="-122"/>
              </a:rPr>
              <a:t>以外的所有方法</a:t>
            </a:r>
            <a:endParaRPr lang="en-US" altLang="zh-CN" sz="20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★子类和父类不在同一个包中，那么子类只能重写父类中声明为 </a:t>
            </a:r>
            <a:r>
              <a:rPr lang="en-US" altLang="zh-CN" sz="2000" dirty="0">
                <a:solidFill>
                  <a:srgbClr val="00417C"/>
                </a:solidFill>
                <a:latin typeface="微软雅黑" panose="020B0503020204020204" pitchFamily="34" charset="-122"/>
                <a:ea typeface="微软雅黑" panose="020B0503020204020204" pitchFamily="34" charset="-122"/>
              </a:rPr>
              <a:t>public </a:t>
            </a:r>
            <a:r>
              <a:rPr lang="zh-CN" altLang="en-US" sz="2000" dirty="0">
                <a:solidFill>
                  <a:srgbClr val="00417C"/>
                </a:solidFill>
                <a:latin typeface="微软雅黑" panose="020B0503020204020204" pitchFamily="34" charset="-122"/>
                <a:ea typeface="微软雅黑" panose="020B0503020204020204" pitchFamily="34" charset="-122"/>
              </a:rPr>
              <a:t>和 </a:t>
            </a:r>
            <a:r>
              <a:rPr lang="en-US" altLang="zh-CN" sz="2000" dirty="0">
                <a:solidFill>
                  <a:srgbClr val="00417C"/>
                </a:solidFill>
                <a:latin typeface="微软雅黑" panose="020B0503020204020204" pitchFamily="34" charset="-122"/>
                <a:ea typeface="微软雅黑" panose="020B0503020204020204" pitchFamily="34" charset="-122"/>
              </a:rPr>
              <a:t>protected </a:t>
            </a:r>
            <a:r>
              <a:rPr lang="zh-CN" altLang="en-US" sz="2000" dirty="0">
                <a:solidFill>
                  <a:srgbClr val="00417C"/>
                </a:solidFill>
                <a:latin typeface="微软雅黑" panose="020B0503020204020204" pitchFamily="34" charset="-122"/>
                <a:ea typeface="微软雅黑" panose="020B0503020204020204" pitchFamily="34" charset="-122"/>
              </a:rPr>
              <a:t>的非</a:t>
            </a:r>
            <a:r>
              <a:rPr lang="en-US" altLang="zh-CN" sz="2000" dirty="0">
                <a:solidFill>
                  <a:srgbClr val="00417C"/>
                </a:solidFill>
                <a:latin typeface="微软雅黑" panose="020B0503020204020204" pitchFamily="34" charset="-122"/>
                <a:ea typeface="微软雅黑" panose="020B0503020204020204" pitchFamily="34" charset="-122"/>
              </a:rPr>
              <a:t>final</a:t>
            </a:r>
            <a:r>
              <a:rPr lang="zh-CN" altLang="en-US" sz="2000" dirty="0">
                <a:solidFill>
                  <a:srgbClr val="00417C"/>
                </a:solidFill>
                <a:latin typeface="微软雅黑" panose="020B0503020204020204" pitchFamily="34" charset="-122"/>
                <a:ea typeface="微软雅黑" panose="020B0503020204020204" pitchFamily="34" charset="-122"/>
              </a:rPr>
              <a:t>方法</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声明为 </a:t>
            </a:r>
            <a:r>
              <a:rPr lang="en-US" altLang="zh-CN" sz="2400" dirty="0">
                <a:solidFill>
                  <a:srgbClr val="00417C"/>
                </a:solidFill>
                <a:latin typeface="微软雅黑" panose="020B0503020204020204" pitchFamily="34" charset="-122"/>
                <a:ea typeface="微软雅黑" panose="020B0503020204020204" pitchFamily="34" charset="-122"/>
              </a:rPr>
              <a:t>static </a:t>
            </a:r>
            <a:r>
              <a:rPr lang="zh-CN" altLang="en-US" sz="2400" dirty="0">
                <a:solidFill>
                  <a:srgbClr val="00417C"/>
                </a:solidFill>
                <a:latin typeface="微软雅黑" panose="020B0503020204020204" pitchFamily="34" charset="-122"/>
                <a:ea typeface="微软雅黑" panose="020B0503020204020204" pitchFamily="34" charset="-122"/>
              </a:rPr>
              <a:t>的方法不能被重写，但可被再次声明</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b="1" dirty="0">
                <a:solidFill>
                  <a:srgbClr val="FF0000"/>
                </a:solidFill>
                <a:latin typeface="微软雅黑" panose="020B0503020204020204" pitchFamily="34" charset="-122"/>
                <a:ea typeface="微软雅黑" panose="020B0503020204020204" pitchFamily="34" charset="-122"/>
              </a:rPr>
              <a:t>构造方法不能被重写</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endParaRPr lang="en-US" altLang="zh-CN"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797027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二、方法重写的规则</a:t>
            </a:r>
          </a:p>
        </p:txBody>
      </p:sp>
      <p:sp>
        <p:nvSpPr>
          <p:cNvPr id="11" name="AutoShape 13">
            <a:extLst>
              <a:ext uri="{FF2B5EF4-FFF2-40B4-BE49-F238E27FC236}">
                <a16:creationId xmlns:a16="http://schemas.microsoft.com/office/drawing/2014/main" id="{7D2D8E8A-C474-4436-901C-4F00547844AE}"/>
              </a:ext>
            </a:extLst>
          </p:cNvPr>
          <p:cNvSpPr>
            <a:spLocks noChangeArrowheads="1"/>
          </p:cNvSpPr>
          <p:nvPr/>
        </p:nvSpPr>
        <p:spPr bwMode="auto">
          <a:xfrm>
            <a:off x="1691680" y="2003126"/>
            <a:ext cx="7056784" cy="129471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class A{</a:t>
            </a:r>
          </a:p>
          <a:p>
            <a:pPr eaLnBrk="1" hangingPunct="1">
              <a:lnSpc>
                <a:spcPts val="1800"/>
              </a:lnSpc>
            </a:pPr>
            <a:r>
              <a:rPr lang="en-US" altLang="zh-CN" sz="1600" dirty="0">
                <a:solidFill>
                  <a:srgbClr val="080577"/>
                </a:solidFill>
                <a:latin typeface="Source Code Pro"/>
                <a:ea typeface="宋体" charset="-122"/>
              </a:rPr>
              <a:t>	double f(double x, double y){</a:t>
            </a:r>
          </a:p>
          <a:p>
            <a:pPr eaLnBrk="1" hangingPunct="1">
              <a:lnSpc>
                <a:spcPts val="1800"/>
              </a:lnSpc>
            </a:pPr>
            <a:r>
              <a:rPr lang="en-US" altLang="zh-CN" sz="1600" dirty="0">
                <a:solidFill>
                  <a:srgbClr val="080577"/>
                </a:solidFill>
                <a:latin typeface="Source Code Pro"/>
                <a:ea typeface="宋体" charset="-122"/>
              </a:rPr>
              <a:t>         return </a:t>
            </a:r>
            <a:r>
              <a:rPr lang="en-US" altLang="zh-CN" sz="1600" dirty="0" err="1">
                <a:solidFill>
                  <a:srgbClr val="080577"/>
                </a:solidFill>
                <a:latin typeface="Source Code Pro"/>
                <a:ea typeface="宋体" charset="-122"/>
              </a:rPr>
              <a:t>x+y</a:t>
            </a:r>
            <a:r>
              <a:rPr lang="en-US" altLang="zh-CN" sz="1600" dirty="0">
                <a:solidFill>
                  <a:srgbClr val="080577"/>
                </a:solidFill>
                <a:latin typeface="Source Code Pro"/>
                <a:ea typeface="宋体" charset="-122"/>
              </a:rPr>
              <a:t>;</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pic>
        <p:nvPicPr>
          <p:cNvPr id="12" name="Picture 14" descr="示例">
            <a:extLst>
              <a:ext uri="{FF2B5EF4-FFF2-40B4-BE49-F238E27FC236}">
                <a16:creationId xmlns:a16="http://schemas.microsoft.com/office/drawing/2014/main" id="{BF948DA7-CD8F-4B7D-8183-475AABB01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3">
            <a:extLst>
              <a:ext uri="{FF2B5EF4-FFF2-40B4-BE49-F238E27FC236}">
                <a16:creationId xmlns:a16="http://schemas.microsoft.com/office/drawing/2014/main" id="{13DCB8DB-A754-4C7B-8B0D-F525AA195846}"/>
              </a:ext>
            </a:extLst>
          </p:cNvPr>
          <p:cNvSpPr>
            <a:spLocks noChangeArrowheads="1"/>
          </p:cNvSpPr>
          <p:nvPr/>
        </p:nvSpPr>
        <p:spPr bwMode="auto">
          <a:xfrm>
            <a:off x="1691680" y="3430429"/>
            <a:ext cx="7056784" cy="129471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class B extends  A {</a:t>
            </a:r>
          </a:p>
          <a:p>
            <a:pPr eaLnBrk="1" hangingPunct="1">
              <a:lnSpc>
                <a:spcPts val="1800"/>
              </a:lnSpc>
            </a:pPr>
            <a:r>
              <a:rPr lang="en-US" altLang="zh-CN" sz="1600" dirty="0">
                <a:solidFill>
                  <a:srgbClr val="080577"/>
                </a:solidFill>
                <a:latin typeface="Source Code Pro"/>
                <a:ea typeface="宋体" charset="-122"/>
              </a:rPr>
              <a:t>	double f(double x , double y){</a:t>
            </a:r>
          </a:p>
          <a:p>
            <a:pPr eaLnBrk="1" hangingPunct="1">
              <a:lnSpc>
                <a:spcPts val="1800"/>
              </a:lnSpc>
            </a:pPr>
            <a:r>
              <a:rPr lang="en-US" altLang="zh-CN" sz="1600" dirty="0">
                <a:solidFill>
                  <a:srgbClr val="080577"/>
                </a:solidFill>
                <a:latin typeface="Source Code Pro"/>
                <a:ea typeface="宋体" charset="-122"/>
              </a:rPr>
              <a:t>	     return x-y;</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sp>
        <p:nvSpPr>
          <p:cNvPr id="14" name="AutoShape 13">
            <a:extLst>
              <a:ext uri="{FF2B5EF4-FFF2-40B4-BE49-F238E27FC236}">
                <a16:creationId xmlns:a16="http://schemas.microsoft.com/office/drawing/2014/main" id="{C626E5B8-A2D9-480B-BB37-8DA5DDEE7449}"/>
              </a:ext>
            </a:extLst>
          </p:cNvPr>
          <p:cNvSpPr>
            <a:spLocks noChangeArrowheads="1"/>
          </p:cNvSpPr>
          <p:nvPr/>
        </p:nvSpPr>
        <p:spPr bwMode="auto">
          <a:xfrm>
            <a:off x="1691680" y="4895120"/>
            <a:ext cx="7056784" cy="177424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800"/>
              </a:lnSpc>
            </a:pPr>
            <a:r>
              <a:rPr lang="en-US" altLang="zh-CN" sz="1600" dirty="0">
                <a:solidFill>
                  <a:srgbClr val="080577"/>
                </a:solidFill>
                <a:latin typeface="Source Code Pro"/>
                <a:ea typeface="宋体" charset="-122"/>
              </a:rPr>
              <a:t>public class </a:t>
            </a:r>
            <a:r>
              <a:rPr lang="en-US" altLang="zh-CN" sz="1600" dirty="0" err="1">
                <a:solidFill>
                  <a:srgbClr val="080577"/>
                </a:solidFill>
                <a:latin typeface="Source Code Pro"/>
                <a:ea typeface="宋体" charset="-122"/>
              </a:rPr>
              <a:t>TestAB</a:t>
            </a: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	public static void main(String  </a:t>
            </a:r>
            <a:r>
              <a:rPr lang="en-US" altLang="zh-CN" sz="1600" dirty="0" err="1">
                <a:solidFill>
                  <a:srgbClr val="080577"/>
                </a:solidFill>
                <a:latin typeface="Source Code Pro"/>
                <a:ea typeface="宋体" charset="-122"/>
              </a:rPr>
              <a:t>args</a:t>
            </a:r>
            <a:r>
              <a:rPr lang="en-US" altLang="zh-CN" sz="1600" dirty="0">
                <a:solidFill>
                  <a:srgbClr val="080577"/>
                </a:solidFill>
                <a:latin typeface="Source Code Pro"/>
                <a:ea typeface="宋体" charset="-122"/>
              </a:rPr>
              <a:t> [ ]) {</a:t>
            </a:r>
          </a:p>
          <a:p>
            <a:pPr eaLnBrk="1" hangingPunct="1">
              <a:lnSpc>
                <a:spcPts val="1800"/>
              </a:lnSpc>
            </a:pPr>
            <a:r>
              <a:rPr lang="en-US" altLang="zh-CN" sz="1600" dirty="0">
                <a:solidFill>
                  <a:srgbClr val="080577"/>
                </a:solidFill>
                <a:latin typeface="Source Code Pro"/>
                <a:ea typeface="宋体" charset="-122"/>
              </a:rPr>
              <a:t>		A </a:t>
            </a:r>
            <a:r>
              <a:rPr lang="en-US" altLang="zh-CN" sz="1600" dirty="0" err="1">
                <a:solidFill>
                  <a:srgbClr val="080577"/>
                </a:solidFill>
                <a:latin typeface="Source Code Pro"/>
                <a:ea typeface="宋体" charset="-122"/>
              </a:rPr>
              <a:t>a</a:t>
            </a:r>
            <a:r>
              <a:rPr lang="en-US" altLang="zh-CN" sz="1600" dirty="0">
                <a:solidFill>
                  <a:srgbClr val="080577"/>
                </a:solidFill>
                <a:latin typeface="Source Code Pro"/>
                <a:ea typeface="宋体" charset="-122"/>
              </a:rPr>
              <a:t> = new A(); </a:t>
            </a:r>
          </a:p>
          <a:p>
            <a:pPr eaLnBrk="1" hangingPunct="1">
              <a:lnSpc>
                <a:spcPts val="1800"/>
              </a:lnSpc>
            </a:pPr>
            <a:r>
              <a:rPr lang="en-US" altLang="zh-CN" sz="1600" dirty="0">
                <a:solidFill>
                  <a:srgbClr val="080577"/>
                </a:solidFill>
                <a:latin typeface="Source Code Pro"/>
                <a:ea typeface="宋体" charset="-122"/>
              </a:rPr>
              <a:t>		B </a:t>
            </a:r>
            <a:r>
              <a:rPr lang="en-US" altLang="zh-CN" sz="1600" dirty="0" err="1">
                <a:solidFill>
                  <a:srgbClr val="080577"/>
                </a:solidFill>
                <a:latin typeface="Source Code Pro"/>
                <a:ea typeface="宋体" charset="-122"/>
              </a:rPr>
              <a:t>b</a:t>
            </a:r>
            <a:r>
              <a:rPr lang="en-US" altLang="zh-CN" sz="1600" dirty="0">
                <a:solidFill>
                  <a:srgbClr val="080577"/>
                </a:solidFill>
                <a:latin typeface="Source Code Pro"/>
                <a:ea typeface="宋体" charset="-122"/>
              </a:rPr>
              <a:t> = new B();</a:t>
            </a:r>
          </a:p>
          <a:p>
            <a:pPr eaLnBrk="1" hangingPunct="1">
              <a:lnSpc>
                <a:spcPts val="18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a:t>
            </a:r>
            <a:r>
              <a:rPr lang="en-US" altLang="zh-CN" sz="1600" dirty="0" err="1">
                <a:solidFill>
                  <a:srgbClr val="080577"/>
                </a:solidFill>
                <a:latin typeface="Source Code Pro"/>
                <a:ea typeface="宋体" charset="-122"/>
              </a:rPr>
              <a:t>a.f</a:t>
            </a:r>
            <a:r>
              <a:rPr lang="en-US" altLang="zh-CN" sz="1600" dirty="0">
                <a:solidFill>
                  <a:srgbClr val="080577"/>
                </a:solidFill>
                <a:latin typeface="Source Code Pro"/>
                <a:ea typeface="宋体" charset="-122"/>
              </a:rPr>
              <a:t>(6,4)+","+</a:t>
            </a:r>
            <a:r>
              <a:rPr lang="en-US" altLang="zh-CN" sz="1600" dirty="0" err="1">
                <a:solidFill>
                  <a:srgbClr val="080577"/>
                </a:solidFill>
                <a:latin typeface="Source Code Pro"/>
                <a:ea typeface="宋体" charset="-122"/>
              </a:rPr>
              <a:t>b.f</a:t>
            </a:r>
            <a:r>
              <a:rPr lang="en-US" altLang="zh-CN" sz="1600" dirty="0">
                <a:solidFill>
                  <a:srgbClr val="080577"/>
                </a:solidFill>
                <a:latin typeface="Source Code Pro"/>
                <a:ea typeface="宋体" charset="-122"/>
              </a:rPr>
              <a:t>(6,4));</a:t>
            </a:r>
          </a:p>
          <a:p>
            <a:pPr eaLnBrk="1" hangingPunct="1">
              <a:lnSpc>
                <a:spcPts val="1800"/>
              </a:lnSpc>
            </a:pPr>
            <a:r>
              <a:rPr lang="en-US" altLang="zh-CN" sz="1600" dirty="0">
                <a:solidFill>
                  <a:srgbClr val="080577"/>
                </a:solidFill>
                <a:latin typeface="Source Code Pro"/>
                <a:ea typeface="宋体" charset="-122"/>
              </a:rPr>
              <a:t>	}</a:t>
            </a:r>
          </a:p>
          <a:p>
            <a:pPr eaLnBrk="1" hangingPunct="1">
              <a:lnSpc>
                <a:spcPts val="1800"/>
              </a:lnSpc>
            </a:pPr>
            <a:r>
              <a:rPr lang="en-US" altLang="zh-CN" sz="1600" dirty="0">
                <a:solidFill>
                  <a:srgbClr val="080577"/>
                </a:solidFill>
                <a:latin typeface="Source Code Pro"/>
                <a:ea typeface="宋体" charset="-122"/>
              </a:rPr>
              <a:t>}</a:t>
            </a:r>
          </a:p>
        </p:txBody>
      </p:sp>
      <p:sp>
        <p:nvSpPr>
          <p:cNvPr id="20" name="思想气泡: 云 19">
            <a:extLst>
              <a:ext uri="{FF2B5EF4-FFF2-40B4-BE49-F238E27FC236}">
                <a16:creationId xmlns:a16="http://schemas.microsoft.com/office/drawing/2014/main" id="{FC5FE9B6-46FC-4FD8-A78C-08CB5CBA34AC}"/>
              </a:ext>
            </a:extLst>
          </p:cNvPr>
          <p:cNvSpPr/>
          <p:nvPr/>
        </p:nvSpPr>
        <p:spPr>
          <a:xfrm>
            <a:off x="5584348" y="1052736"/>
            <a:ext cx="2520281" cy="957037"/>
          </a:xfrm>
          <a:prstGeom prst="cloudCallout">
            <a:avLst>
              <a:gd name="adj1" fmla="val -46450"/>
              <a:gd name="adj2" fmla="val 6733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可否将</a:t>
            </a:r>
            <a:r>
              <a:rPr lang="en-US" altLang="zh-CN" b="1" dirty="0">
                <a:solidFill>
                  <a:schemeClr val="tx1"/>
                </a:solidFill>
                <a:latin typeface="华文仿宋" panose="02010600040101010101" pitchFamily="2" charset="-122"/>
                <a:ea typeface="华文仿宋" panose="02010600040101010101" pitchFamily="2" charset="-122"/>
              </a:rPr>
              <a:t>f</a:t>
            </a:r>
            <a:r>
              <a:rPr lang="zh-CN" altLang="en-US" b="1" dirty="0">
                <a:solidFill>
                  <a:schemeClr val="tx1"/>
                </a:solidFill>
                <a:latin typeface="华文仿宋" panose="02010600040101010101" pitchFamily="2" charset="-122"/>
                <a:ea typeface="华文仿宋" panose="02010600040101010101" pitchFamily="2" charset="-122"/>
              </a:rPr>
              <a:t>声明为</a:t>
            </a:r>
            <a:r>
              <a:rPr lang="en-US" altLang="zh-CN" b="1" dirty="0">
                <a:solidFill>
                  <a:schemeClr val="tx1"/>
                </a:solidFill>
                <a:latin typeface="华文仿宋" panose="02010600040101010101" pitchFamily="2" charset="-122"/>
                <a:ea typeface="华文仿宋" panose="02010600040101010101" pitchFamily="2" charset="-122"/>
              </a:rPr>
              <a:t>private</a:t>
            </a:r>
            <a:r>
              <a:rPr lang="zh-CN" altLang="en-US" b="1" dirty="0">
                <a:solidFill>
                  <a:schemeClr val="tx1"/>
                </a:solidFill>
                <a:latin typeface="华文仿宋" panose="02010600040101010101" pitchFamily="2" charset="-122"/>
                <a:ea typeface="华文仿宋" panose="02010600040101010101" pitchFamily="2" charset="-122"/>
              </a:rPr>
              <a:t>？</a:t>
            </a:r>
          </a:p>
        </p:txBody>
      </p:sp>
      <p:sp>
        <p:nvSpPr>
          <p:cNvPr id="21" name="矩形 20">
            <a:extLst>
              <a:ext uri="{FF2B5EF4-FFF2-40B4-BE49-F238E27FC236}">
                <a16:creationId xmlns:a16="http://schemas.microsoft.com/office/drawing/2014/main" id="{94D45F89-E670-4839-9D8D-77C22F04649C}"/>
              </a:ext>
            </a:extLst>
          </p:cNvPr>
          <p:cNvSpPr/>
          <p:nvPr/>
        </p:nvSpPr>
        <p:spPr>
          <a:xfrm>
            <a:off x="2123728" y="2252790"/>
            <a:ext cx="3564000" cy="290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思想气泡: 云 21">
            <a:extLst>
              <a:ext uri="{FF2B5EF4-FFF2-40B4-BE49-F238E27FC236}">
                <a16:creationId xmlns:a16="http://schemas.microsoft.com/office/drawing/2014/main" id="{3ED39681-E0E5-4A2E-99BD-01CF3117A559}"/>
              </a:ext>
            </a:extLst>
          </p:cNvPr>
          <p:cNvSpPr/>
          <p:nvPr/>
        </p:nvSpPr>
        <p:spPr>
          <a:xfrm>
            <a:off x="5508103" y="2592832"/>
            <a:ext cx="2520281" cy="957037"/>
          </a:xfrm>
          <a:prstGeom prst="cloudCallout">
            <a:avLst>
              <a:gd name="adj1" fmla="val -46450"/>
              <a:gd name="adj2" fmla="val 6733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可否将</a:t>
            </a:r>
            <a:r>
              <a:rPr lang="en-US" altLang="zh-CN" b="1" dirty="0">
                <a:solidFill>
                  <a:schemeClr val="tx1"/>
                </a:solidFill>
                <a:latin typeface="华文仿宋" panose="02010600040101010101" pitchFamily="2" charset="-122"/>
                <a:ea typeface="华文仿宋" panose="02010600040101010101" pitchFamily="2" charset="-122"/>
              </a:rPr>
              <a:t>f</a:t>
            </a:r>
            <a:r>
              <a:rPr lang="zh-CN" altLang="en-US" b="1" dirty="0">
                <a:solidFill>
                  <a:schemeClr val="tx1"/>
                </a:solidFill>
                <a:latin typeface="华文仿宋" panose="02010600040101010101" pitchFamily="2" charset="-122"/>
                <a:ea typeface="华文仿宋" panose="02010600040101010101" pitchFamily="2" charset="-122"/>
              </a:rPr>
              <a:t>声明为</a:t>
            </a:r>
            <a:r>
              <a:rPr lang="en-US" altLang="zh-CN" b="1" dirty="0">
                <a:solidFill>
                  <a:schemeClr val="tx1"/>
                </a:solidFill>
                <a:latin typeface="华文仿宋" panose="02010600040101010101" pitchFamily="2" charset="-122"/>
                <a:ea typeface="华文仿宋" panose="02010600040101010101" pitchFamily="2" charset="-122"/>
              </a:rPr>
              <a:t>private</a:t>
            </a:r>
            <a:r>
              <a:rPr lang="zh-CN" altLang="en-US" b="1" dirty="0">
                <a:solidFill>
                  <a:schemeClr val="tx1"/>
                </a:solidFill>
                <a:latin typeface="华文仿宋" panose="02010600040101010101" pitchFamily="2" charset="-122"/>
                <a:ea typeface="华文仿宋" panose="02010600040101010101" pitchFamily="2" charset="-122"/>
              </a:rPr>
              <a:t>？</a:t>
            </a:r>
          </a:p>
        </p:txBody>
      </p:sp>
      <p:sp>
        <p:nvSpPr>
          <p:cNvPr id="23" name="矩形 22">
            <a:extLst>
              <a:ext uri="{FF2B5EF4-FFF2-40B4-BE49-F238E27FC236}">
                <a16:creationId xmlns:a16="http://schemas.microsoft.com/office/drawing/2014/main" id="{EFE3BE33-9609-48D2-8CB7-1C7BEB32698E}"/>
              </a:ext>
            </a:extLst>
          </p:cNvPr>
          <p:cNvSpPr/>
          <p:nvPr/>
        </p:nvSpPr>
        <p:spPr>
          <a:xfrm>
            <a:off x="2123728" y="3717032"/>
            <a:ext cx="3672000" cy="290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思想气泡: 云 23">
            <a:extLst>
              <a:ext uri="{FF2B5EF4-FFF2-40B4-BE49-F238E27FC236}">
                <a16:creationId xmlns:a16="http://schemas.microsoft.com/office/drawing/2014/main" id="{8B08E581-455E-418B-A950-5B80E7A65A56}"/>
              </a:ext>
            </a:extLst>
          </p:cNvPr>
          <p:cNvSpPr/>
          <p:nvPr/>
        </p:nvSpPr>
        <p:spPr>
          <a:xfrm>
            <a:off x="35497" y="4185674"/>
            <a:ext cx="2304256" cy="957037"/>
          </a:xfrm>
          <a:prstGeom prst="cloudCallout">
            <a:avLst>
              <a:gd name="adj1" fmla="val 47483"/>
              <a:gd name="adj2" fmla="val -7416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可否将</a:t>
            </a:r>
            <a:r>
              <a:rPr lang="en-US" altLang="zh-CN" b="1" dirty="0">
                <a:solidFill>
                  <a:schemeClr val="tx1"/>
                </a:solidFill>
                <a:latin typeface="华文仿宋" panose="02010600040101010101" pitchFamily="2" charset="-122"/>
                <a:ea typeface="华文仿宋" panose="02010600040101010101" pitchFamily="2" charset="-122"/>
              </a:rPr>
              <a:t>double</a:t>
            </a:r>
            <a:r>
              <a:rPr lang="zh-CN" altLang="en-US" b="1" dirty="0">
                <a:solidFill>
                  <a:schemeClr val="tx1"/>
                </a:solidFill>
                <a:latin typeface="华文仿宋" panose="02010600040101010101" pitchFamily="2" charset="-122"/>
                <a:ea typeface="华文仿宋" panose="02010600040101010101" pitchFamily="2" charset="-122"/>
              </a:rPr>
              <a:t>改为</a:t>
            </a:r>
            <a:r>
              <a:rPr lang="en-US" altLang="zh-CN" b="1" dirty="0">
                <a:solidFill>
                  <a:schemeClr val="tx1"/>
                </a:solidFill>
                <a:latin typeface="华文仿宋" panose="02010600040101010101" pitchFamily="2" charset="-122"/>
                <a:ea typeface="华文仿宋" panose="02010600040101010101" pitchFamily="2" charset="-122"/>
              </a:rPr>
              <a:t>int</a:t>
            </a:r>
            <a:r>
              <a:rPr lang="zh-CN" altLang="en-US" b="1" dirty="0">
                <a:solidFill>
                  <a:schemeClr val="tx1"/>
                </a:solidFill>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14348461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二、方法重写的规则</a:t>
            </a:r>
          </a:p>
        </p:txBody>
      </p:sp>
      <p:sp>
        <p:nvSpPr>
          <p:cNvPr id="11" name="AutoShape 13">
            <a:extLst>
              <a:ext uri="{FF2B5EF4-FFF2-40B4-BE49-F238E27FC236}">
                <a16:creationId xmlns:a16="http://schemas.microsoft.com/office/drawing/2014/main" id="{7D2D8E8A-C474-4436-901C-4F00547844AE}"/>
              </a:ext>
            </a:extLst>
          </p:cNvPr>
          <p:cNvSpPr>
            <a:spLocks noChangeArrowheads="1"/>
          </p:cNvSpPr>
          <p:nvPr/>
        </p:nvSpPr>
        <p:spPr bwMode="auto">
          <a:xfrm>
            <a:off x="1691680" y="2003126"/>
            <a:ext cx="7056784" cy="4892612"/>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500"/>
              </a:lnSpc>
            </a:pPr>
            <a:r>
              <a:rPr lang="en-US" altLang="zh-CN" sz="1500" dirty="0">
                <a:solidFill>
                  <a:srgbClr val="080577"/>
                </a:solidFill>
                <a:latin typeface="Source Code Pro"/>
                <a:ea typeface="宋体" charset="-122"/>
              </a:rPr>
              <a:t>class Animal{</a:t>
            </a:r>
          </a:p>
          <a:p>
            <a:pPr eaLnBrk="1" hangingPunct="1">
              <a:lnSpc>
                <a:spcPts val="1500"/>
              </a:lnSpc>
            </a:pPr>
            <a:r>
              <a:rPr lang="en-US" altLang="zh-CN" sz="1500" dirty="0">
                <a:solidFill>
                  <a:srgbClr val="080577"/>
                </a:solidFill>
                <a:latin typeface="Source Code Pro"/>
                <a:ea typeface="宋体" charset="-122"/>
              </a:rPr>
              <a:t>   public void move(){</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zh-CN" altLang="en-US" sz="1500" dirty="0">
                <a:solidFill>
                  <a:srgbClr val="080577"/>
                </a:solidFill>
                <a:latin typeface="Source Code Pro"/>
                <a:ea typeface="宋体" charset="-122"/>
              </a:rPr>
              <a:t>动物可以移动</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class Dog extends Animal{</a:t>
            </a:r>
          </a:p>
          <a:p>
            <a:pPr eaLnBrk="1" hangingPunct="1">
              <a:lnSpc>
                <a:spcPts val="1500"/>
              </a:lnSpc>
            </a:pPr>
            <a:r>
              <a:rPr lang="en-US" altLang="zh-CN" sz="1500" dirty="0">
                <a:solidFill>
                  <a:srgbClr val="080577"/>
                </a:solidFill>
                <a:latin typeface="Source Code Pro"/>
                <a:ea typeface="宋体" charset="-122"/>
              </a:rPr>
              <a:t>   public void move(){</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zh-CN" altLang="en-US" sz="1500" dirty="0">
                <a:solidFill>
                  <a:srgbClr val="080577"/>
                </a:solidFill>
                <a:latin typeface="Source Code Pro"/>
                <a:ea typeface="宋体" charset="-122"/>
              </a:rPr>
              <a:t>狗可以跑和走</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public void bark(){</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zh-CN" altLang="en-US" sz="1500" dirty="0">
                <a:solidFill>
                  <a:srgbClr val="080577"/>
                </a:solidFill>
                <a:latin typeface="Source Code Pro"/>
                <a:ea typeface="宋体" charset="-122"/>
              </a:rPr>
              <a:t>狗可以吠叫</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public class </a:t>
            </a:r>
            <a:r>
              <a:rPr lang="en-US" altLang="zh-CN" sz="1500" dirty="0" err="1">
                <a:solidFill>
                  <a:srgbClr val="080577"/>
                </a:solidFill>
                <a:latin typeface="Source Code Pro"/>
                <a:ea typeface="宋体" charset="-122"/>
              </a:rPr>
              <a:t>TestDog</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Animal a = new Animal(); // Animal </a:t>
            </a:r>
            <a:r>
              <a:rPr lang="zh-CN" altLang="en-US" sz="1500" dirty="0">
                <a:solidFill>
                  <a:srgbClr val="080577"/>
                </a:solidFill>
                <a:latin typeface="Source Code Pro"/>
                <a:ea typeface="宋体" charset="-122"/>
              </a:rPr>
              <a:t>对象</a:t>
            </a:r>
          </a:p>
          <a:p>
            <a:pPr eaLnBrk="1" hangingPunct="1">
              <a:lnSpc>
                <a:spcPts val="1500"/>
              </a:lnSpc>
            </a:pPr>
            <a:r>
              <a:rPr lang="zh-CN" altLang="en-US" sz="1500" dirty="0">
                <a:solidFill>
                  <a:srgbClr val="080577"/>
                </a:solidFill>
                <a:latin typeface="Source Code Pro"/>
                <a:ea typeface="宋体" charset="-122"/>
              </a:rPr>
              <a:t>      </a:t>
            </a:r>
            <a:r>
              <a:rPr lang="en-US" altLang="zh-CN" sz="1500" dirty="0">
                <a:solidFill>
                  <a:srgbClr val="080577"/>
                </a:solidFill>
                <a:latin typeface="Source Code Pro"/>
                <a:ea typeface="宋体" charset="-122"/>
              </a:rPr>
              <a:t>Animal b = new Dog(); // Dog </a:t>
            </a:r>
            <a:r>
              <a:rPr lang="zh-CN" altLang="en-US" sz="1500" dirty="0">
                <a:solidFill>
                  <a:srgbClr val="080577"/>
                </a:solidFill>
                <a:latin typeface="Source Code Pro"/>
                <a:ea typeface="宋体" charset="-122"/>
              </a:rPr>
              <a:t>对象 </a:t>
            </a:r>
          </a:p>
          <a:p>
            <a:pPr eaLnBrk="1" hangingPunct="1">
              <a:lnSpc>
                <a:spcPts val="1500"/>
              </a:lnSpc>
            </a:pPr>
            <a:r>
              <a:rPr lang="zh-CN" altLang="en-US"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a.move</a:t>
            </a:r>
            <a:r>
              <a:rPr lang="en-US" altLang="zh-CN" sz="1500" dirty="0">
                <a:solidFill>
                  <a:srgbClr val="080577"/>
                </a:solidFill>
                <a:latin typeface="Source Code Pro"/>
                <a:ea typeface="宋体" charset="-122"/>
              </a:rPr>
              <a:t>();  // </a:t>
            </a:r>
            <a:r>
              <a:rPr lang="zh-CN" altLang="en-US" sz="1500" dirty="0">
                <a:solidFill>
                  <a:srgbClr val="080577"/>
                </a:solidFill>
                <a:latin typeface="Source Code Pro"/>
                <a:ea typeface="宋体" charset="-122"/>
              </a:rPr>
              <a:t>执行 </a:t>
            </a:r>
            <a:r>
              <a:rPr lang="en-US" altLang="zh-CN" sz="1500" dirty="0">
                <a:solidFill>
                  <a:srgbClr val="080577"/>
                </a:solidFill>
                <a:latin typeface="Source Code Pro"/>
                <a:ea typeface="宋体" charset="-122"/>
              </a:rPr>
              <a:t>Animal </a:t>
            </a:r>
            <a:r>
              <a:rPr lang="zh-CN" altLang="en-US" sz="1500" dirty="0">
                <a:solidFill>
                  <a:srgbClr val="080577"/>
                </a:solidFill>
                <a:latin typeface="Source Code Pro"/>
                <a:ea typeface="宋体" charset="-122"/>
              </a:rPr>
              <a:t>类的方法</a:t>
            </a:r>
          </a:p>
          <a:p>
            <a:pPr eaLnBrk="1" hangingPunct="1">
              <a:lnSpc>
                <a:spcPts val="1500"/>
              </a:lnSpc>
            </a:pPr>
            <a:r>
              <a:rPr lang="zh-CN" altLang="en-US"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b.move</a:t>
            </a:r>
            <a:r>
              <a:rPr lang="en-US" altLang="zh-CN" sz="1500" dirty="0">
                <a:solidFill>
                  <a:srgbClr val="080577"/>
                </a:solidFill>
                <a:latin typeface="Source Code Pro"/>
                <a:ea typeface="宋体" charset="-122"/>
              </a:rPr>
              <a:t>();  //</a:t>
            </a:r>
            <a:r>
              <a:rPr lang="zh-CN" altLang="en-US" sz="1500" dirty="0">
                <a:solidFill>
                  <a:srgbClr val="080577"/>
                </a:solidFill>
                <a:latin typeface="Source Code Pro"/>
                <a:ea typeface="宋体" charset="-122"/>
              </a:rPr>
              <a:t>执行 </a:t>
            </a:r>
            <a:r>
              <a:rPr lang="en-US" altLang="zh-CN" sz="1500" dirty="0">
                <a:solidFill>
                  <a:srgbClr val="080577"/>
                </a:solidFill>
                <a:latin typeface="Source Code Pro"/>
                <a:ea typeface="宋体" charset="-122"/>
              </a:rPr>
              <a:t>Dog </a:t>
            </a:r>
            <a:r>
              <a:rPr lang="zh-CN" altLang="en-US" sz="1500" dirty="0">
                <a:solidFill>
                  <a:srgbClr val="080577"/>
                </a:solidFill>
                <a:latin typeface="Source Code Pro"/>
                <a:ea typeface="宋体" charset="-122"/>
              </a:rPr>
              <a:t>类的方法</a:t>
            </a:r>
          </a:p>
          <a:p>
            <a:pPr eaLnBrk="1" hangingPunct="1">
              <a:lnSpc>
                <a:spcPts val="1500"/>
              </a:lnSpc>
            </a:pPr>
            <a:r>
              <a:rPr lang="zh-CN" altLang="en-US"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b.bark</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a:t>
            </a:r>
          </a:p>
        </p:txBody>
      </p:sp>
      <p:pic>
        <p:nvPicPr>
          <p:cNvPr id="2" name="Picture 29" descr="代码改错">
            <a:extLst>
              <a:ext uri="{FF2B5EF4-FFF2-40B4-BE49-F238E27FC236}">
                <a16:creationId xmlns:a16="http://schemas.microsoft.com/office/drawing/2014/main" id="{434B9C53-F4A4-4F06-8398-9AB269384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 y="2028737"/>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思想气泡: 云 24">
            <a:extLst>
              <a:ext uri="{FF2B5EF4-FFF2-40B4-BE49-F238E27FC236}">
                <a16:creationId xmlns:a16="http://schemas.microsoft.com/office/drawing/2014/main" id="{EFEF3687-D18B-45CF-8732-74759C2B4526}"/>
              </a:ext>
            </a:extLst>
          </p:cNvPr>
          <p:cNvSpPr/>
          <p:nvPr/>
        </p:nvSpPr>
        <p:spPr>
          <a:xfrm>
            <a:off x="6337381" y="1110234"/>
            <a:ext cx="2411083" cy="957037"/>
          </a:xfrm>
          <a:prstGeom prst="cloudCallout">
            <a:avLst>
              <a:gd name="adj1" fmla="val -43652"/>
              <a:gd name="adj2" fmla="val 878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能否通过编译？</a:t>
            </a:r>
          </a:p>
        </p:txBody>
      </p:sp>
      <p:sp>
        <p:nvSpPr>
          <p:cNvPr id="3" name="矩形 2">
            <a:extLst>
              <a:ext uri="{FF2B5EF4-FFF2-40B4-BE49-F238E27FC236}">
                <a16:creationId xmlns:a16="http://schemas.microsoft.com/office/drawing/2014/main" id="{EEE3AA45-0D5B-47FA-84F1-8D81097EF606}"/>
              </a:ext>
            </a:extLst>
          </p:cNvPr>
          <p:cNvSpPr/>
          <p:nvPr/>
        </p:nvSpPr>
        <p:spPr>
          <a:xfrm>
            <a:off x="2411760" y="6142154"/>
            <a:ext cx="115212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utoShape 47">
            <a:extLst>
              <a:ext uri="{FF2B5EF4-FFF2-40B4-BE49-F238E27FC236}">
                <a16:creationId xmlns:a16="http://schemas.microsoft.com/office/drawing/2014/main" id="{44976DB9-F812-478E-B572-FDB81EEE44D9}"/>
              </a:ext>
            </a:extLst>
          </p:cNvPr>
          <p:cNvSpPr>
            <a:spLocks noChangeArrowheads="1"/>
          </p:cNvSpPr>
          <p:nvPr/>
        </p:nvSpPr>
        <p:spPr bwMode="auto">
          <a:xfrm>
            <a:off x="5580114" y="6046106"/>
            <a:ext cx="2232199" cy="715089"/>
          </a:xfrm>
          <a:prstGeom prst="wedgeRoundRectCallout">
            <a:avLst>
              <a:gd name="adj1" fmla="val -134807"/>
              <a:gd name="adj2" fmla="val -1958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en-US" altLang="zh-CN" b="1" dirty="0">
                <a:latin typeface="仿宋" panose="02010609060101010101" pitchFamily="49" charset="-122"/>
                <a:ea typeface="仿宋" panose="02010609060101010101" pitchFamily="49" charset="-122"/>
              </a:rPr>
              <a:t>b</a:t>
            </a:r>
            <a:r>
              <a:rPr lang="zh-CN" altLang="en-US" b="1" dirty="0">
                <a:latin typeface="仿宋" panose="02010609060101010101" pitchFamily="49" charset="-122"/>
                <a:ea typeface="仿宋" panose="02010609060101010101" pitchFamily="49" charset="-122"/>
              </a:rPr>
              <a:t>的引用类型</a:t>
            </a:r>
            <a:r>
              <a:rPr lang="en-US" altLang="zh-CN" b="1" dirty="0">
                <a:latin typeface="仿宋" panose="02010609060101010101" pitchFamily="49" charset="-122"/>
                <a:ea typeface="仿宋" panose="02010609060101010101" pitchFamily="49" charset="-122"/>
              </a:rPr>
              <a:t>Animal</a:t>
            </a:r>
            <a:r>
              <a:rPr lang="zh-CN" altLang="en-US" b="1" dirty="0">
                <a:latin typeface="仿宋" panose="02010609060101010101" pitchFamily="49" charset="-122"/>
                <a:ea typeface="仿宋" panose="02010609060101010101" pitchFamily="49" charset="-122"/>
              </a:rPr>
              <a:t>无</a:t>
            </a:r>
            <a:r>
              <a:rPr lang="en-US" altLang="zh-CN" b="1" dirty="0">
                <a:latin typeface="仿宋" panose="02010609060101010101" pitchFamily="49" charset="-122"/>
                <a:ea typeface="仿宋" panose="02010609060101010101" pitchFamily="49" charset="-122"/>
              </a:rPr>
              <a:t>bark</a:t>
            </a:r>
            <a:r>
              <a:rPr lang="zh-CN" altLang="en-US" b="1" dirty="0">
                <a:latin typeface="仿宋" panose="02010609060101010101" pitchFamily="49" charset="-122"/>
                <a:ea typeface="仿宋" panose="02010609060101010101" pitchFamily="49" charset="-122"/>
              </a:rPr>
              <a:t>方法！</a:t>
            </a:r>
          </a:p>
        </p:txBody>
      </p:sp>
    </p:spTree>
    <p:extLst>
      <p:ext uri="{BB962C8B-B14F-4D97-AF65-F5344CB8AC3E}">
        <p14:creationId xmlns:p14="http://schemas.microsoft.com/office/powerpoint/2010/main" val="427829278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三、重写与重载的区别</a:t>
            </a:r>
          </a:p>
        </p:txBody>
      </p:sp>
      <p:pic>
        <p:nvPicPr>
          <p:cNvPr id="5" name="图片 4">
            <a:extLst>
              <a:ext uri="{FF2B5EF4-FFF2-40B4-BE49-F238E27FC236}">
                <a16:creationId xmlns:a16="http://schemas.microsoft.com/office/drawing/2014/main" id="{F2EEF5FC-7215-4F39-B04C-4C4C6BAA17E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55575" y="2044324"/>
            <a:ext cx="8100000" cy="4176000"/>
          </a:xfrm>
          <a:prstGeom prst="rect">
            <a:avLst/>
          </a:prstGeom>
        </p:spPr>
      </p:pic>
      <p:sp>
        <p:nvSpPr>
          <p:cNvPr id="6" name="矩形 5">
            <a:extLst>
              <a:ext uri="{FF2B5EF4-FFF2-40B4-BE49-F238E27FC236}">
                <a16:creationId xmlns:a16="http://schemas.microsoft.com/office/drawing/2014/main" id="{43C8B685-7DD7-427D-B622-6CE5680227FC}"/>
              </a:ext>
            </a:extLst>
          </p:cNvPr>
          <p:cNvSpPr/>
          <p:nvPr/>
        </p:nvSpPr>
        <p:spPr>
          <a:xfrm>
            <a:off x="720850" y="1928574"/>
            <a:ext cx="4032449" cy="4409012"/>
          </a:xfrm>
          <a:prstGeom prst="rect">
            <a:avLst/>
          </a:prstGeom>
          <a:noFill/>
          <a:ln>
            <a:solidFill>
              <a:srgbClr val="004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E3B17A2-5316-4130-B9F7-27C9D2D11088}"/>
              </a:ext>
            </a:extLst>
          </p:cNvPr>
          <p:cNvSpPr/>
          <p:nvPr/>
        </p:nvSpPr>
        <p:spPr>
          <a:xfrm>
            <a:off x="4823126" y="1928574"/>
            <a:ext cx="4032449" cy="4409012"/>
          </a:xfrm>
          <a:prstGeom prst="rect">
            <a:avLst/>
          </a:prstGeom>
          <a:noFill/>
          <a:ln>
            <a:solidFill>
              <a:srgbClr val="004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758694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三、重写与重载的区别</a:t>
            </a:r>
          </a:p>
        </p:txBody>
      </p:sp>
      <p:sp>
        <p:nvSpPr>
          <p:cNvPr id="13" name="文本框 12">
            <a:extLst>
              <a:ext uri="{FF2B5EF4-FFF2-40B4-BE49-F238E27FC236}">
                <a16:creationId xmlns:a16="http://schemas.microsoft.com/office/drawing/2014/main" id="{86669D38-54B6-4B5B-8DC0-DEFC0B01F8F1}"/>
              </a:ext>
            </a:extLst>
          </p:cNvPr>
          <p:cNvSpPr txBox="1"/>
          <p:nvPr/>
        </p:nvSpPr>
        <p:spPr>
          <a:xfrm>
            <a:off x="971600" y="1857969"/>
            <a:ext cx="7920880" cy="2884892"/>
          </a:xfrm>
          <a:prstGeom prst="rect">
            <a:avLst/>
          </a:prstGeom>
          <a:noFill/>
        </p:spPr>
        <p:txBody>
          <a:bodyPr wrap="square">
            <a:spAutoFit/>
          </a:bodyPr>
          <a:lstStyle/>
          <a:p>
            <a:pPr marL="153987" indent="-342900" algn="just" eaLnBrk="1" hangingPunct="1">
              <a:lnSpc>
                <a:spcPts val="2800"/>
              </a:lnSpc>
              <a:spcBef>
                <a:spcPts val="600"/>
              </a:spcBef>
              <a:spcAft>
                <a:spcPts val="600"/>
              </a:spcAft>
              <a:buSzPct val="75000"/>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均是</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多态性的不同表现。重写是父类与子类之间多态性的一种表现，重载是一个类中多态性的一种表现。</a:t>
            </a:r>
            <a:endParaRPr lang="en-US" altLang="zh-CN" sz="2000" dirty="0">
              <a:solidFill>
                <a:srgbClr val="00417C"/>
              </a:solidFill>
              <a:latin typeface="微软雅黑" panose="020B0503020204020204" pitchFamily="34" charset="-122"/>
              <a:ea typeface="微软雅黑" panose="020B0503020204020204" pitchFamily="34" charset="-122"/>
            </a:endParaRPr>
          </a:p>
          <a:p>
            <a:pPr marL="153987" indent="-342900" algn="just" eaLnBrk="1" hangingPunct="1">
              <a:lnSpc>
                <a:spcPts val="2800"/>
              </a:lnSpc>
              <a:spcBef>
                <a:spcPts val="600"/>
              </a:spcBef>
              <a:spcAft>
                <a:spcPts val="600"/>
              </a:spcAft>
              <a:buSzPct val="75000"/>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如果在子类中定义某方法与其父类有相同的名称和参数，我们说该方法被重写。子类的对象使用这个方法时，将调用子类中的定义，对它而言，父类中的定义如同被</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屏蔽</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了。</a:t>
            </a:r>
            <a:endParaRPr lang="en-US" altLang="zh-CN" sz="2000" dirty="0">
              <a:solidFill>
                <a:srgbClr val="00417C"/>
              </a:solidFill>
              <a:latin typeface="微软雅黑" panose="020B0503020204020204" pitchFamily="34" charset="-122"/>
              <a:ea typeface="微软雅黑" panose="020B0503020204020204" pitchFamily="34" charset="-122"/>
            </a:endParaRPr>
          </a:p>
          <a:p>
            <a:pPr marL="153987" indent="-342900" algn="just" eaLnBrk="1" hangingPunct="1">
              <a:lnSpc>
                <a:spcPts val="2800"/>
              </a:lnSpc>
              <a:spcBef>
                <a:spcPts val="600"/>
              </a:spcBef>
              <a:spcAft>
                <a:spcPts val="600"/>
              </a:spcAft>
              <a:buSzPct val="75000"/>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如果在一个类中定义了多个同名的方法，它们或有不同的参数个数或有不同的参数类型，则称为方法的重载。</a:t>
            </a:r>
          </a:p>
        </p:txBody>
      </p:sp>
      <p:graphicFrame>
        <p:nvGraphicFramePr>
          <p:cNvPr id="3" name="表格 3">
            <a:extLst>
              <a:ext uri="{FF2B5EF4-FFF2-40B4-BE49-F238E27FC236}">
                <a16:creationId xmlns:a16="http://schemas.microsoft.com/office/drawing/2014/main" id="{5EB85328-8D45-4262-9A6C-51443F85C05F}"/>
              </a:ext>
            </a:extLst>
          </p:cNvPr>
          <p:cNvGraphicFramePr>
            <a:graphicFrameLocks noGrp="1"/>
          </p:cNvGraphicFramePr>
          <p:nvPr>
            <p:extLst>
              <p:ext uri="{D42A27DB-BD31-4B8C-83A1-F6EECF244321}">
                <p14:modId xmlns:p14="http://schemas.microsoft.com/office/powerpoint/2010/main" val="794803722"/>
              </p:ext>
            </p:extLst>
          </p:nvPr>
        </p:nvGraphicFramePr>
        <p:xfrm>
          <a:off x="971600" y="4871482"/>
          <a:ext cx="7920880" cy="185420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32507537"/>
                    </a:ext>
                  </a:extLst>
                </a:gridCol>
                <a:gridCol w="1728192">
                  <a:extLst>
                    <a:ext uri="{9D8B030D-6E8A-4147-A177-3AD203B41FA5}">
                      <a16:colId xmlns:a16="http://schemas.microsoft.com/office/drawing/2014/main" val="3050258001"/>
                    </a:ext>
                  </a:extLst>
                </a:gridCol>
                <a:gridCol w="4752528">
                  <a:extLst>
                    <a:ext uri="{9D8B030D-6E8A-4147-A177-3AD203B41FA5}">
                      <a16:colId xmlns:a16="http://schemas.microsoft.com/office/drawing/2014/main" val="2361845474"/>
                    </a:ext>
                  </a:extLst>
                </a:gridCol>
              </a:tblGrid>
              <a:tr h="370840">
                <a:tc>
                  <a:txBody>
                    <a:bodyPr/>
                    <a:lstStyle/>
                    <a:p>
                      <a:pPr algn="ctr"/>
                      <a:r>
                        <a:rPr lang="zh-CN" altLang="en-US" sz="1600" dirty="0">
                          <a:latin typeface="仿宋" panose="02010609060101010101" pitchFamily="49" charset="-122"/>
                          <a:ea typeface="仿宋" panose="02010609060101010101" pitchFamily="49" charset="-122"/>
                        </a:rPr>
                        <a:t>区别</a:t>
                      </a:r>
                    </a:p>
                  </a:txBody>
                  <a:tcPr/>
                </a:tc>
                <a:tc>
                  <a:txBody>
                    <a:bodyPr/>
                    <a:lstStyle/>
                    <a:p>
                      <a:pPr algn="ctr"/>
                      <a:r>
                        <a:rPr lang="zh-CN" altLang="en-US" sz="1600" dirty="0">
                          <a:latin typeface="仿宋" panose="02010609060101010101" pitchFamily="49" charset="-122"/>
                          <a:ea typeface="仿宋" panose="02010609060101010101" pitchFamily="49" charset="-122"/>
                        </a:rPr>
                        <a:t>重载</a:t>
                      </a:r>
                    </a:p>
                  </a:txBody>
                  <a:tcPr/>
                </a:tc>
                <a:tc>
                  <a:txBody>
                    <a:bodyPr/>
                    <a:lstStyle/>
                    <a:p>
                      <a:pPr algn="ctr"/>
                      <a:r>
                        <a:rPr lang="zh-CN" altLang="en-US" sz="1600" dirty="0">
                          <a:latin typeface="仿宋" panose="02010609060101010101" pitchFamily="49" charset="-122"/>
                          <a:ea typeface="仿宋" panose="02010609060101010101" pitchFamily="49" charset="-122"/>
                        </a:rPr>
                        <a:t>重写</a:t>
                      </a:r>
                    </a:p>
                  </a:txBody>
                  <a:tcPr/>
                </a:tc>
                <a:extLst>
                  <a:ext uri="{0D108BD9-81ED-4DB2-BD59-A6C34878D82A}">
                    <a16:rowId xmlns:a16="http://schemas.microsoft.com/office/drawing/2014/main" val="2665230315"/>
                  </a:ext>
                </a:extLst>
              </a:tr>
              <a:tr h="370840">
                <a:tc>
                  <a:txBody>
                    <a:bodyPr/>
                    <a:lstStyle/>
                    <a:p>
                      <a:pPr algn="ctr"/>
                      <a:r>
                        <a:rPr lang="zh-CN" altLang="en-US" sz="1600" b="1" dirty="0">
                          <a:latin typeface="仿宋" panose="02010609060101010101" pitchFamily="49" charset="-122"/>
                          <a:ea typeface="仿宋" panose="02010609060101010101" pitchFamily="49" charset="-122"/>
                        </a:rPr>
                        <a:t>参数列表</a:t>
                      </a:r>
                    </a:p>
                  </a:txBody>
                  <a:tcPr/>
                </a:tc>
                <a:tc>
                  <a:txBody>
                    <a:bodyPr/>
                    <a:lstStyle/>
                    <a:p>
                      <a:pPr algn="ctr"/>
                      <a:r>
                        <a:rPr lang="zh-CN" altLang="en-US" sz="1600" dirty="0">
                          <a:latin typeface="仿宋" panose="02010609060101010101" pitchFamily="49" charset="-122"/>
                          <a:ea typeface="仿宋" panose="02010609060101010101" pitchFamily="49" charset="-122"/>
                        </a:rPr>
                        <a:t>必须修改</a:t>
                      </a:r>
                    </a:p>
                  </a:txBody>
                  <a:tcPr/>
                </a:tc>
                <a:tc>
                  <a:txBody>
                    <a:bodyPr/>
                    <a:lstStyle/>
                    <a:p>
                      <a:pPr algn="ctr"/>
                      <a:r>
                        <a:rPr lang="zh-CN" altLang="en-US" sz="1600" dirty="0">
                          <a:latin typeface="仿宋" panose="02010609060101010101" pitchFamily="49" charset="-122"/>
                          <a:ea typeface="仿宋" panose="02010609060101010101" pitchFamily="49" charset="-122"/>
                        </a:rPr>
                        <a:t>不可修改</a:t>
                      </a:r>
                    </a:p>
                  </a:txBody>
                  <a:tcPr/>
                </a:tc>
                <a:extLst>
                  <a:ext uri="{0D108BD9-81ED-4DB2-BD59-A6C34878D82A}">
                    <a16:rowId xmlns:a16="http://schemas.microsoft.com/office/drawing/2014/main" val="3865739769"/>
                  </a:ext>
                </a:extLst>
              </a:tr>
              <a:tr h="370840">
                <a:tc>
                  <a:txBody>
                    <a:bodyPr/>
                    <a:lstStyle/>
                    <a:p>
                      <a:pPr algn="ctr"/>
                      <a:r>
                        <a:rPr lang="zh-CN" altLang="en-US" sz="1600" b="1" dirty="0">
                          <a:latin typeface="仿宋" panose="02010609060101010101" pitchFamily="49" charset="-122"/>
                          <a:ea typeface="仿宋" panose="02010609060101010101" pitchFamily="49" charset="-122"/>
                        </a:rPr>
                        <a:t>返回类型</a:t>
                      </a:r>
                    </a:p>
                  </a:txBody>
                  <a:tcPr/>
                </a:tc>
                <a:tc>
                  <a:txBody>
                    <a:bodyPr/>
                    <a:lstStyle/>
                    <a:p>
                      <a:pPr algn="ctr"/>
                      <a:r>
                        <a:rPr lang="zh-CN" altLang="en-US" sz="1600" dirty="0">
                          <a:latin typeface="仿宋" panose="02010609060101010101" pitchFamily="49" charset="-122"/>
                          <a:ea typeface="仿宋" panose="02010609060101010101" pitchFamily="49" charset="-122"/>
                        </a:rPr>
                        <a:t>可以修改</a:t>
                      </a:r>
                    </a:p>
                  </a:txBody>
                  <a:tcPr/>
                </a:tc>
                <a:tc>
                  <a:txBody>
                    <a:bodyPr/>
                    <a:lstStyle/>
                    <a:p>
                      <a:pPr algn="ctr"/>
                      <a:r>
                        <a:rPr lang="zh-CN" altLang="en-US" sz="1600" dirty="0">
                          <a:latin typeface="仿宋" panose="02010609060101010101" pitchFamily="49" charset="-122"/>
                          <a:ea typeface="仿宋" panose="02010609060101010101" pitchFamily="49" charset="-122"/>
                        </a:rPr>
                        <a:t>不可修改</a:t>
                      </a:r>
                    </a:p>
                  </a:txBody>
                  <a:tcPr/>
                </a:tc>
                <a:extLst>
                  <a:ext uri="{0D108BD9-81ED-4DB2-BD59-A6C34878D82A}">
                    <a16:rowId xmlns:a16="http://schemas.microsoft.com/office/drawing/2014/main" val="2006764175"/>
                  </a:ext>
                </a:extLst>
              </a:tr>
              <a:tr h="370840">
                <a:tc>
                  <a:txBody>
                    <a:bodyPr/>
                    <a:lstStyle/>
                    <a:p>
                      <a:pPr algn="ctr"/>
                      <a:r>
                        <a:rPr lang="zh-CN" altLang="en-US" sz="1600" b="1" dirty="0">
                          <a:latin typeface="仿宋" panose="02010609060101010101" pitchFamily="49" charset="-122"/>
                          <a:ea typeface="仿宋" panose="02010609060101010101" pitchFamily="49" charset="-122"/>
                        </a:rPr>
                        <a:t>异常</a:t>
                      </a:r>
                    </a:p>
                  </a:txBody>
                  <a:tcPr/>
                </a:tc>
                <a:tc>
                  <a:txBody>
                    <a:bodyPr/>
                    <a:lstStyle/>
                    <a:p>
                      <a:pPr algn="ctr"/>
                      <a:r>
                        <a:rPr lang="zh-CN" altLang="en-US" sz="1600" dirty="0">
                          <a:latin typeface="仿宋" panose="02010609060101010101" pitchFamily="49" charset="-122"/>
                          <a:ea typeface="仿宋" panose="02010609060101010101" pitchFamily="49" charset="-122"/>
                        </a:rPr>
                        <a:t>可以修改</a:t>
                      </a:r>
                    </a:p>
                  </a:txBody>
                  <a:tcPr/>
                </a:tc>
                <a:tc>
                  <a:txBody>
                    <a:bodyPr/>
                    <a:lstStyle/>
                    <a:p>
                      <a:pPr algn="ctr"/>
                      <a:r>
                        <a:rPr lang="zh-CN" altLang="en-US" sz="1600" dirty="0">
                          <a:latin typeface="仿宋" panose="02010609060101010101" pitchFamily="49" charset="-122"/>
                          <a:ea typeface="仿宋" panose="02010609060101010101" pitchFamily="49" charset="-122"/>
                        </a:rPr>
                        <a:t>可减少或删除，但不能抛出新的或更广的异常</a:t>
                      </a:r>
                    </a:p>
                  </a:txBody>
                  <a:tcPr/>
                </a:tc>
                <a:extLst>
                  <a:ext uri="{0D108BD9-81ED-4DB2-BD59-A6C34878D82A}">
                    <a16:rowId xmlns:a16="http://schemas.microsoft.com/office/drawing/2014/main" val="509402830"/>
                  </a:ext>
                </a:extLst>
              </a:tr>
              <a:tr h="370840">
                <a:tc>
                  <a:txBody>
                    <a:bodyPr/>
                    <a:lstStyle/>
                    <a:p>
                      <a:pPr algn="ctr"/>
                      <a:r>
                        <a:rPr lang="zh-CN" altLang="en-US" sz="1600" b="1" dirty="0">
                          <a:latin typeface="仿宋" panose="02010609060101010101" pitchFamily="49" charset="-122"/>
                          <a:ea typeface="仿宋" panose="02010609060101010101" pitchFamily="49" charset="-122"/>
                        </a:rPr>
                        <a:t>访问</a:t>
                      </a:r>
                    </a:p>
                  </a:txBody>
                  <a:tcPr/>
                </a:tc>
                <a:tc>
                  <a:txBody>
                    <a:bodyPr/>
                    <a:lstStyle/>
                    <a:p>
                      <a:pPr algn="ctr"/>
                      <a:r>
                        <a:rPr lang="zh-CN" altLang="en-US" sz="1600" dirty="0">
                          <a:latin typeface="仿宋" panose="02010609060101010101" pitchFamily="49" charset="-122"/>
                          <a:ea typeface="仿宋" panose="02010609060101010101" pitchFamily="49" charset="-122"/>
                        </a:rPr>
                        <a:t>可以修改</a:t>
                      </a:r>
                    </a:p>
                  </a:txBody>
                  <a:tcPr/>
                </a:tc>
                <a:tc>
                  <a:txBody>
                    <a:bodyPr/>
                    <a:lstStyle/>
                    <a:p>
                      <a:pPr algn="ctr"/>
                      <a:r>
                        <a:rPr lang="zh-CN" altLang="en-US" sz="1600" dirty="0">
                          <a:latin typeface="仿宋" panose="02010609060101010101" pitchFamily="49" charset="-122"/>
                          <a:ea typeface="仿宋" panose="02010609060101010101" pitchFamily="49" charset="-122"/>
                        </a:rPr>
                        <a:t>不能做更严格的限制（可以降低限制） </a:t>
                      </a:r>
                    </a:p>
                  </a:txBody>
                  <a:tcPr/>
                </a:tc>
                <a:extLst>
                  <a:ext uri="{0D108BD9-81ED-4DB2-BD59-A6C34878D82A}">
                    <a16:rowId xmlns:a16="http://schemas.microsoft.com/office/drawing/2014/main" val="2672813658"/>
                  </a:ext>
                </a:extLst>
              </a:tr>
            </a:tbl>
          </a:graphicData>
        </a:graphic>
      </p:graphicFrame>
    </p:spTree>
    <p:extLst>
      <p:ext uri="{BB962C8B-B14F-4D97-AF65-F5344CB8AC3E}">
        <p14:creationId xmlns:p14="http://schemas.microsoft.com/office/powerpoint/2010/main" val="328543537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5732531"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7.2</a:t>
            </a:r>
            <a:r>
              <a:rPr lang="zh-CN" altLang="en-US" sz="3600" b="1" dirty="0">
                <a:solidFill>
                  <a:srgbClr val="00417C"/>
                </a:solidFill>
                <a:latin typeface="微软雅黑" pitchFamily="34" charset="-122"/>
                <a:ea typeface="微软雅黑" pitchFamily="34" charset="-122"/>
              </a:rPr>
              <a:t> 方法重写（</a:t>
            </a:r>
            <a:r>
              <a:rPr lang="en-US" altLang="zh-CN" sz="3600" b="1" dirty="0">
                <a:solidFill>
                  <a:srgbClr val="00417C"/>
                </a:solidFill>
                <a:latin typeface="微软雅黑" pitchFamily="34" charset="-122"/>
                <a:ea typeface="微软雅黑" pitchFamily="34" charset="-122"/>
              </a:rPr>
              <a:t>override</a:t>
            </a:r>
            <a:r>
              <a:rPr lang="zh-CN" altLang="en-US" sz="3600" b="1" dirty="0">
                <a:solidFill>
                  <a:srgbClr val="00417C"/>
                </a:solidFill>
                <a:latin typeface="微软雅黑" pitchFamily="34" charset="-122"/>
                <a:ea typeface="微软雅黑" pitchFamily="34" charset="-122"/>
              </a:rPr>
              <a:t>）</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三、重写与重载的区别</a:t>
            </a:r>
          </a:p>
        </p:txBody>
      </p:sp>
      <p:sp>
        <p:nvSpPr>
          <p:cNvPr id="6" name="AutoShape 13">
            <a:extLst>
              <a:ext uri="{FF2B5EF4-FFF2-40B4-BE49-F238E27FC236}">
                <a16:creationId xmlns:a16="http://schemas.microsoft.com/office/drawing/2014/main" id="{9B7525E0-2658-4437-AF94-974512276835}"/>
              </a:ext>
            </a:extLst>
          </p:cNvPr>
          <p:cNvSpPr>
            <a:spLocks noChangeArrowheads="1"/>
          </p:cNvSpPr>
          <p:nvPr/>
        </p:nvSpPr>
        <p:spPr bwMode="auto">
          <a:xfrm>
            <a:off x="1691680" y="1887676"/>
            <a:ext cx="7056784" cy="103670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400"/>
              </a:lnSpc>
            </a:pPr>
            <a:r>
              <a:rPr lang="en-US" altLang="zh-CN" dirty="0">
                <a:solidFill>
                  <a:srgbClr val="080577"/>
                </a:solidFill>
                <a:latin typeface="Source Code Pro"/>
                <a:ea typeface="宋体" charset="-122"/>
              </a:rPr>
              <a:t>class Demo{</a:t>
            </a:r>
          </a:p>
          <a:p>
            <a:pPr eaLnBrk="1" hangingPunct="1">
              <a:lnSpc>
                <a:spcPts val="2400"/>
              </a:lnSpc>
            </a:pPr>
            <a:r>
              <a:rPr lang="en-US" altLang="zh-CN" dirty="0">
                <a:solidFill>
                  <a:srgbClr val="080577"/>
                </a:solidFill>
                <a:latin typeface="Source Code Pro"/>
                <a:ea typeface="宋体" charset="-122"/>
              </a:rPr>
              <a:t>int show(int </a:t>
            </a:r>
            <a:r>
              <a:rPr lang="en-US" altLang="zh-CN" dirty="0" err="1">
                <a:solidFill>
                  <a:srgbClr val="080577"/>
                </a:solidFill>
                <a:latin typeface="Source Code Pro"/>
                <a:ea typeface="宋体" charset="-122"/>
              </a:rPr>
              <a:t>a,int</a:t>
            </a:r>
            <a:r>
              <a:rPr lang="en-US" altLang="zh-CN" dirty="0">
                <a:solidFill>
                  <a:srgbClr val="080577"/>
                </a:solidFill>
                <a:latin typeface="Source Code Pro"/>
                <a:ea typeface="宋体" charset="-122"/>
              </a:rPr>
              <a:t> b){return 0;}</a:t>
            </a:r>
          </a:p>
          <a:p>
            <a:pPr eaLnBrk="1" hangingPunct="1">
              <a:lnSpc>
                <a:spcPts val="2400"/>
              </a:lnSpc>
            </a:pPr>
            <a:r>
              <a:rPr lang="en-US" altLang="zh-CN" dirty="0">
                <a:solidFill>
                  <a:srgbClr val="080577"/>
                </a:solidFill>
                <a:latin typeface="Source Code Pro"/>
                <a:ea typeface="宋体" charset="-122"/>
              </a:rPr>
              <a:t>}</a:t>
            </a:r>
            <a:endParaRPr lang="en-US" altLang="zh-CN" sz="1500" dirty="0">
              <a:solidFill>
                <a:srgbClr val="080577"/>
              </a:solidFill>
              <a:latin typeface="Source Code Pro"/>
              <a:ea typeface="宋体" charset="-122"/>
            </a:endParaRPr>
          </a:p>
        </p:txBody>
      </p:sp>
      <p:pic>
        <p:nvPicPr>
          <p:cNvPr id="8" name="Picture 14" descr="示例">
            <a:extLst>
              <a:ext uri="{FF2B5EF4-FFF2-40B4-BE49-F238E27FC236}">
                <a16:creationId xmlns:a16="http://schemas.microsoft.com/office/drawing/2014/main" id="{35B2AC43-81A2-4CC5-B907-8AB19257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4036B8D5-E5DD-4EA8-B13B-99AB32906C9E}"/>
              </a:ext>
            </a:extLst>
          </p:cNvPr>
          <p:cNvSpPr txBox="1"/>
          <p:nvPr/>
        </p:nvSpPr>
        <p:spPr>
          <a:xfrm>
            <a:off x="1691680" y="3284984"/>
            <a:ext cx="7056784" cy="2710101"/>
          </a:xfrm>
          <a:prstGeom prst="rect">
            <a:avLst/>
          </a:prstGeom>
          <a:noFill/>
        </p:spPr>
        <p:txBody>
          <a:bodyPr wrap="square">
            <a:spAutoFit/>
          </a:bodyPr>
          <a:lstStyle/>
          <a:p>
            <a:pPr indent="-188913" eaLnBrk="1" hangingPunct="1">
              <a:spcAft>
                <a:spcPts val="1200"/>
              </a:spcAft>
              <a:buSzPct val="75000"/>
              <a:buFont typeface="Wingdings" panose="05000000000000000000" pitchFamily="2" charset="2"/>
              <a:buNone/>
            </a:pPr>
            <a:r>
              <a:rPr lang="zh-CN" altLang="en-US" sz="2000" b="1" dirty="0">
                <a:solidFill>
                  <a:srgbClr val="00417C"/>
                </a:solidFill>
                <a:latin typeface="微软雅黑" panose="020B0503020204020204" pitchFamily="34" charset="-122"/>
                <a:ea typeface="微软雅黑" panose="020B0503020204020204" pitchFamily="34" charset="-122"/>
              </a:rPr>
              <a:t>下面哪些些函数可以存在于</a:t>
            </a:r>
            <a:r>
              <a:rPr lang="en-US" altLang="zh-CN" sz="2000" b="1" dirty="0">
                <a:solidFill>
                  <a:srgbClr val="00417C"/>
                </a:solidFill>
                <a:latin typeface="微软雅黑" panose="020B0503020204020204" pitchFamily="34" charset="-122"/>
                <a:ea typeface="微软雅黑" panose="020B0503020204020204" pitchFamily="34" charset="-122"/>
              </a:rPr>
              <a:t>Demo</a:t>
            </a:r>
            <a:r>
              <a:rPr lang="zh-CN" altLang="en-US" sz="2000" b="1" dirty="0">
                <a:solidFill>
                  <a:srgbClr val="00417C"/>
                </a:solidFill>
                <a:latin typeface="微软雅黑" panose="020B0503020204020204" pitchFamily="34" charset="-122"/>
                <a:ea typeface="微软雅黑" panose="020B0503020204020204" pitchFamily="34" charset="-122"/>
              </a:rPr>
              <a:t>的子类中？？</a:t>
            </a:r>
          </a:p>
          <a:p>
            <a:pPr indent="-188913" eaLnBrk="1" hangingPunct="1">
              <a:lnSpc>
                <a:spcPct val="150000"/>
              </a:lnSpc>
              <a:spcBef>
                <a:spcPts val="600"/>
              </a:spcBef>
              <a:spcAft>
                <a:spcPts val="600"/>
              </a:spcAft>
              <a:buSzPct val="75000"/>
              <a:buFont typeface="Wingdings" panose="05000000000000000000" pitchFamily="2" charset="2"/>
              <a:buNone/>
            </a:pPr>
            <a:r>
              <a:rPr lang="en-US" altLang="zh-CN" dirty="0">
                <a:solidFill>
                  <a:srgbClr val="080577"/>
                </a:solidFill>
                <a:latin typeface="Source Code Pro"/>
              </a:rPr>
              <a:t>A. public int show(int </a:t>
            </a:r>
            <a:r>
              <a:rPr lang="en-US" altLang="zh-CN" dirty="0" err="1">
                <a:solidFill>
                  <a:srgbClr val="080577"/>
                </a:solidFill>
                <a:latin typeface="Source Code Pro"/>
              </a:rPr>
              <a:t>a,int</a:t>
            </a:r>
            <a:r>
              <a:rPr lang="en-US" altLang="zh-CN" dirty="0">
                <a:solidFill>
                  <a:srgbClr val="080577"/>
                </a:solidFill>
                <a:latin typeface="Source Code Pro"/>
              </a:rPr>
              <a:t> b){return 0;}</a:t>
            </a:r>
            <a:endParaRPr lang="zh-CN" altLang="en-US" dirty="0">
              <a:solidFill>
                <a:srgbClr val="080577"/>
              </a:solidFill>
              <a:latin typeface="Source Code Pro"/>
            </a:endParaRPr>
          </a:p>
          <a:p>
            <a:pPr indent="-188913" eaLnBrk="1" hangingPunct="1">
              <a:lnSpc>
                <a:spcPct val="150000"/>
              </a:lnSpc>
              <a:spcBef>
                <a:spcPts val="600"/>
              </a:spcBef>
              <a:spcAft>
                <a:spcPts val="600"/>
              </a:spcAft>
              <a:buSzPct val="75000"/>
              <a:buFont typeface="Wingdings" panose="05000000000000000000" pitchFamily="2" charset="2"/>
              <a:buNone/>
            </a:pPr>
            <a:r>
              <a:rPr lang="en-US" altLang="zh-CN" dirty="0">
                <a:solidFill>
                  <a:srgbClr val="080577"/>
                </a:solidFill>
                <a:latin typeface="Source Code Pro"/>
              </a:rPr>
              <a:t>B. private int show(int </a:t>
            </a:r>
            <a:r>
              <a:rPr lang="en-US" altLang="zh-CN" dirty="0" err="1">
                <a:solidFill>
                  <a:srgbClr val="080577"/>
                </a:solidFill>
                <a:latin typeface="Source Code Pro"/>
              </a:rPr>
              <a:t>a,int</a:t>
            </a:r>
            <a:r>
              <a:rPr lang="en-US" altLang="zh-CN" dirty="0">
                <a:solidFill>
                  <a:srgbClr val="080577"/>
                </a:solidFill>
                <a:latin typeface="Source Code Pro"/>
              </a:rPr>
              <a:t> b){return 0;}</a:t>
            </a:r>
            <a:endParaRPr lang="zh-CN" altLang="en-US" dirty="0">
              <a:solidFill>
                <a:srgbClr val="080577"/>
              </a:solidFill>
              <a:latin typeface="Source Code Pro"/>
            </a:endParaRPr>
          </a:p>
          <a:p>
            <a:pPr indent="-188913" eaLnBrk="1" hangingPunct="1">
              <a:lnSpc>
                <a:spcPct val="150000"/>
              </a:lnSpc>
              <a:spcBef>
                <a:spcPts val="600"/>
              </a:spcBef>
              <a:spcAft>
                <a:spcPts val="600"/>
              </a:spcAft>
              <a:buSzPct val="75000"/>
              <a:buFont typeface="Wingdings" panose="05000000000000000000" pitchFamily="2" charset="2"/>
              <a:buNone/>
            </a:pPr>
            <a:r>
              <a:rPr lang="en-US" altLang="zh-CN" dirty="0">
                <a:solidFill>
                  <a:srgbClr val="080577"/>
                </a:solidFill>
                <a:latin typeface="Source Code Pro"/>
              </a:rPr>
              <a:t>C. private int show(int </a:t>
            </a:r>
            <a:r>
              <a:rPr lang="en-US" altLang="zh-CN" dirty="0" err="1">
                <a:solidFill>
                  <a:srgbClr val="080577"/>
                </a:solidFill>
                <a:latin typeface="Source Code Pro"/>
              </a:rPr>
              <a:t>a,long</a:t>
            </a:r>
            <a:r>
              <a:rPr lang="en-US" altLang="zh-CN" dirty="0">
                <a:solidFill>
                  <a:srgbClr val="080577"/>
                </a:solidFill>
                <a:latin typeface="Source Code Pro"/>
              </a:rPr>
              <a:t> b){return 0;}</a:t>
            </a:r>
          </a:p>
          <a:p>
            <a:pPr indent="-188913" eaLnBrk="1" hangingPunct="1">
              <a:lnSpc>
                <a:spcPct val="150000"/>
              </a:lnSpc>
              <a:spcBef>
                <a:spcPts val="600"/>
              </a:spcBef>
              <a:spcAft>
                <a:spcPts val="600"/>
              </a:spcAft>
              <a:buSzPct val="75000"/>
              <a:buFont typeface="Wingdings" panose="05000000000000000000" pitchFamily="2" charset="2"/>
              <a:buNone/>
            </a:pPr>
            <a:r>
              <a:rPr lang="en-US" altLang="zh-CN" dirty="0">
                <a:solidFill>
                  <a:srgbClr val="080577"/>
                </a:solidFill>
                <a:latin typeface="Source Code Pro"/>
              </a:rPr>
              <a:t>D. public short show(int </a:t>
            </a:r>
            <a:r>
              <a:rPr lang="en-US" altLang="zh-CN" dirty="0" err="1">
                <a:solidFill>
                  <a:srgbClr val="080577"/>
                </a:solidFill>
                <a:latin typeface="Source Code Pro"/>
              </a:rPr>
              <a:t>a,int</a:t>
            </a:r>
            <a:r>
              <a:rPr lang="en-US" altLang="zh-CN" dirty="0">
                <a:solidFill>
                  <a:srgbClr val="080577"/>
                </a:solidFill>
                <a:latin typeface="Source Code Pro"/>
              </a:rPr>
              <a:t> b){return 0;}</a:t>
            </a:r>
            <a:endParaRPr lang="zh-CN" altLang="en-US" dirty="0">
              <a:solidFill>
                <a:srgbClr val="080577"/>
              </a:solidFill>
              <a:latin typeface="Source Code Pro"/>
            </a:endParaRPr>
          </a:p>
        </p:txBody>
      </p:sp>
      <p:sp>
        <p:nvSpPr>
          <p:cNvPr id="16" name="文本框 15">
            <a:extLst>
              <a:ext uri="{FF2B5EF4-FFF2-40B4-BE49-F238E27FC236}">
                <a16:creationId xmlns:a16="http://schemas.microsoft.com/office/drawing/2014/main" id="{7BA42F29-059F-49BF-9394-998F675AAEFE}"/>
              </a:ext>
            </a:extLst>
          </p:cNvPr>
          <p:cNvSpPr txBox="1"/>
          <p:nvPr/>
        </p:nvSpPr>
        <p:spPr>
          <a:xfrm>
            <a:off x="1356715" y="3847104"/>
            <a:ext cx="1440160"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a:t>
            </a:r>
          </a:p>
        </p:txBody>
      </p:sp>
      <p:sp>
        <p:nvSpPr>
          <p:cNvPr id="17" name="文本框 16">
            <a:extLst>
              <a:ext uri="{FF2B5EF4-FFF2-40B4-BE49-F238E27FC236}">
                <a16:creationId xmlns:a16="http://schemas.microsoft.com/office/drawing/2014/main" id="{1545A577-B504-44A3-AE79-6D461E4C0C0C}"/>
              </a:ext>
            </a:extLst>
          </p:cNvPr>
          <p:cNvSpPr txBox="1"/>
          <p:nvPr/>
        </p:nvSpPr>
        <p:spPr>
          <a:xfrm>
            <a:off x="1356715" y="5000659"/>
            <a:ext cx="1440160"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a:t>
            </a:r>
          </a:p>
        </p:txBody>
      </p:sp>
      <p:sp>
        <p:nvSpPr>
          <p:cNvPr id="18" name="文本框 17">
            <a:extLst>
              <a:ext uri="{FF2B5EF4-FFF2-40B4-BE49-F238E27FC236}">
                <a16:creationId xmlns:a16="http://schemas.microsoft.com/office/drawing/2014/main" id="{CA1EDEAC-8218-423A-A0A9-62182E2E558E}"/>
              </a:ext>
            </a:extLst>
          </p:cNvPr>
          <p:cNvSpPr txBox="1"/>
          <p:nvPr/>
        </p:nvSpPr>
        <p:spPr>
          <a:xfrm>
            <a:off x="1356715" y="4438539"/>
            <a:ext cx="1440160"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7BF3B19D-4AD7-42FD-9056-C55F5F6DE7F5}"/>
              </a:ext>
            </a:extLst>
          </p:cNvPr>
          <p:cNvSpPr txBox="1"/>
          <p:nvPr/>
        </p:nvSpPr>
        <p:spPr>
          <a:xfrm>
            <a:off x="1356715" y="5559038"/>
            <a:ext cx="1440160"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158312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一、为什么需要继承</a:t>
            </a:r>
          </a:p>
        </p:txBody>
      </p:sp>
      <p:pic>
        <p:nvPicPr>
          <p:cNvPr id="18" name="Picture 15" descr="问题">
            <a:extLst>
              <a:ext uri="{FF2B5EF4-FFF2-40B4-BE49-F238E27FC236}">
                <a16:creationId xmlns:a16="http://schemas.microsoft.com/office/drawing/2014/main" id="{8E1916D5-83F6-4068-82E2-6FBF7102B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2782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30">
            <a:extLst>
              <a:ext uri="{FF2B5EF4-FFF2-40B4-BE49-F238E27FC236}">
                <a16:creationId xmlns:a16="http://schemas.microsoft.com/office/drawing/2014/main" id="{90AD5A80-C8CC-4389-B8F9-B3474D3AC639}"/>
              </a:ext>
            </a:extLst>
          </p:cNvPr>
          <p:cNvGrpSpPr>
            <a:grpSpLocks/>
          </p:cNvGrpSpPr>
          <p:nvPr/>
        </p:nvGrpSpPr>
        <p:grpSpPr bwMode="auto">
          <a:xfrm>
            <a:off x="2767275" y="2926531"/>
            <a:ext cx="2016000" cy="2952000"/>
            <a:chOff x="1291" y="1117"/>
            <a:chExt cx="1634" cy="2313"/>
          </a:xfrm>
        </p:grpSpPr>
        <p:sp>
          <p:nvSpPr>
            <p:cNvPr id="20" name="Rectangle 10">
              <a:extLst>
                <a:ext uri="{FF2B5EF4-FFF2-40B4-BE49-F238E27FC236}">
                  <a16:creationId xmlns:a16="http://schemas.microsoft.com/office/drawing/2014/main" id="{EB761931-C07E-41BE-81C8-AC50FF4AC9DF}"/>
                </a:ext>
              </a:extLst>
            </p:cNvPr>
            <p:cNvSpPr>
              <a:spLocks noChangeArrowheads="1"/>
            </p:cNvSpPr>
            <p:nvPr/>
          </p:nvSpPr>
          <p:spPr bwMode="auto">
            <a:xfrm>
              <a:off x="1291" y="1389"/>
              <a:ext cx="1634" cy="835"/>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name:String</a:t>
              </a:r>
              <a:endParaRPr lang="en-US" altLang="zh-CN"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health:int</a:t>
              </a:r>
              <a:endParaRPr lang="zh-CN" altLang="en-US"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love:int</a:t>
              </a:r>
              <a:endParaRPr lang="zh-CN" altLang="en-US"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strain:String</a:t>
              </a:r>
              <a:endParaRPr lang="zh-CN" altLang="en-US" sz="1600" dirty="0">
                <a:latin typeface="Times New Roman" panose="02020603050405020304" pitchFamily="18" charset="0"/>
                <a:cs typeface="Times New Roman" panose="02020603050405020304" pitchFamily="18" charset="0"/>
              </a:endParaRPr>
            </a:p>
          </p:txBody>
        </p:sp>
        <p:sp>
          <p:nvSpPr>
            <p:cNvPr id="21" name="Rectangle 12">
              <a:extLst>
                <a:ext uri="{FF2B5EF4-FFF2-40B4-BE49-F238E27FC236}">
                  <a16:creationId xmlns:a16="http://schemas.microsoft.com/office/drawing/2014/main" id="{03843934-646B-4E12-A18A-3AFBE7C0F860}"/>
                </a:ext>
              </a:extLst>
            </p:cNvPr>
            <p:cNvSpPr>
              <a:spLocks noChangeArrowheads="1"/>
            </p:cNvSpPr>
            <p:nvPr/>
          </p:nvSpPr>
          <p:spPr bwMode="auto">
            <a:xfrm>
              <a:off x="1291" y="1117"/>
              <a:ext cx="1634" cy="27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dirty="0">
                  <a:latin typeface="Times New Roman" panose="02020603050405020304" pitchFamily="18" charset="0"/>
                  <a:cs typeface="Times New Roman" panose="02020603050405020304" pitchFamily="18" charset="0"/>
                </a:rPr>
                <a:t>Dog</a:t>
              </a:r>
              <a:endParaRPr lang="zh-CN" altLang="en-US" dirty="0">
                <a:latin typeface="Times New Roman" panose="02020603050405020304" pitchFamily="18" charset="0"/>
                <a:cs typeface="Times New Roman" panose="02020603050405020304" pitchFamily="18" charset="0"/>
              </a:endParaRPr>
            </a:p>
          </p:txBody>
        </p:sp>
        <p:sp>
          <p:nvSpPr>
            <p:cNvPr id="22" name="Rectangle 13">
              <a:extLst>
                <a:ext uri="{FF2B5EF4-FFF2-40B4-BE49-F238E27FC236}">
                  <a16:creationId xmlns:a16="http://schemas.microsoft.com/office/drawing/2014/main" id="{56CF2C83-3766-4AC6-B4C7-84BC6CA062D5}"/>
                </a:ext>
              </a:extLst>
            </p:cNvPr>
            <p:cNvSpPr>
              <a:spLocks noChangeArrowheads="1"/>
            </p:cNvSpPr>
            <p:nvPr/>
          </p:nvSpPr>
          <p:spPr bwMode="auto">
            <a:xfrm>
              <a:off x="1291" y="2206"/>
              <a:ext cx="1634" cy="1224"/>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600" dirty="0">
                  <a:latin typeface="Times New Roman" panose="02020603050405020304" pitchFamily="18" charset="0"/>
                  <a:cs typeface="Times New Roman" panose="02020603050405020304" pitchFamily="18" charset="0"/>
                </a:rPr>
                <a:t>+ print():void</a:t>
              </a: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getName</a:t>
              </a:r>
              <a:r>
                <a:rPr lang="en-US" altLang="zh-CN" sz="1600" dirty="0">
                  <a:latin typeface="Times New Roman" panose="02020603050405020304" pitchFamily="18" charset="0"/>
                  <a:cs typeface="Times New Roman" panose="02020603050405020304" pitchFamily="18" charset="0"/>
                </a:rPr>
                <a:t>():String</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getHealth</a:t>
              </a:r>
              <a:r>
                <a:rPr lang="en-US" altLang="zh-CN" sz="16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():int</a:t>
              </a:r>
              <a:endParaRPr lang="en-US" altLang="zh-CN"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getLove</a:t>
              </a:r>
              <a:r>
                <a:rPr lang="en-US" altLang="zh-CN" sz="1600" dirty="0">
                  <a:latin typeface="Times New Roman" panose="02020603050405020304" pitchFamily="18" charset="0"/>
                  <a:cs typeface="Times New Roman" panose="02020603050405020304" pitchFamily="18" charset="0"/>
                </a:rPr>
                <a:t>():int</a:t>
              </a: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getStrain:String</a:t>
              </a:r>
              <a:endParaRPr lang="en-US" altLang="zh-CN"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Dog()</a:t>
              </a:r>
            </a:p>
          </p:txBody>
        </p:sp>
      </p:grpSp>
      <p:grpSp>
        <p:nvGrpSpPr>
          <p:cNvPr id="23" name="Group 29">
            <a:extLst>
              <a:ext uri="{FF2B5EF4-FFF2-40B4-BE49-F238E27FC236}">
                <a16:creationId xmlns:a16="http://schemas.microsoft.com/office/drawing/2014/main" id="{4BAA43CB-4E95-4D6B-9C76-BCDD3DF4F759}"/>
              </a:ext>
            </a:extLst>
          </p:cNvPr>
          <p:cNvGrpSpPr>
            <a:grpSpLocks/>
          </p:cNvGrpSpPr>
          <p:nvPr/>
        </p:nvGrpSpPr>
        <p:grpSpPr bwMode="auto">
          <a:xfrm>
            <a:off x="4896192" y="2926531"/>
            <a:ext cx="2016000" cy="2952000"/>
            <a:chOff x="2972" y="1117"/>
            <a:chExt cx="1677" cy="2313"/>
          </a:xfrm>
        </p:grpSpPr>
        <p:sp>
          <p:nvSpPr>
            <p:cNvPr id="24" name="Rectangle 10">
              <a:extLst>
                <a:ext uri="{FF2B5EF4-FFF2-40B4-BE49-F238E27FC236}">
                  <a16:creationId xmlns:a16="http://schemas.microsoft.com/office/drawing/2014/main" id="{AD4DA0A6-9719-4171-89E3-D9C427D7E0C9}"/>
                </a:ext>
              </a:extLst>
            </p:cNvPr>
            <p:cNvSpPr>
              <a:spLocks noChangeArrowheads="1"/>
            </p:cNvSpPr>
            <p:nvPr/>
          </p:nvSpPr>
          <p:spPr bwMode="auto">
            <a:xfrm>
              <a:off x="2972" y="1389"/>
              <a:ext cx="1677" cy="835"/>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name:String</a:t>
              </a:r>
              <a:endParaRPr lang="en-US" altLang="zh-CN"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health:int</a:t>
              </a:r>
              <a:endParaRPr lang="zh-CN" altLang="en-US"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love:int</a:t>
              </a:r>
              <a:endParaRPr lang="zh-CN" altLang="en-US" sz="1600" dirty="0">
                <a:latin typeface="Times New Roman" panose="02020603050405020304" pitchFamily="18" charset="0"/>
                <a:cs typeface="Times New Roman" panose="02020603050405020304" pitchFamily="18" charset="0"/>
              </a:endParaRPr>
            </a:p>
            <a:p>
              <a:pPr fontAlgn="ct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sex:String</a:t>
              </a:r>
              <a:endParaRPr lang="zh-CN" altLang="en-US" sz="1600" dirty="0">
                <a:latin typeface="Times New Roman" panose="02020603050405020304" pitchFamily="18" charset="0"/>
                <a:cs typeface="Times New Roman" panose="02020603050405020304" pitchFamily="18" charset="0"/>
              </a:endParaRPr>
            </a:p>
          </p:txBody>
        </p:sp>
        <p:sp>
          <p:nvSpPr>
            <p:cNvPr id="29" name="Rectangle 12">
              <a:extLst>
                <a:ext uri="{FF2B5EF4-FFF2-40B4-BE49-F238E27FC236}">
                  <a16:creationId xmlns:a16="http://schemas.microsoft.com/office/drawing/2014/main" id="{A75D7413-CD68-46D0-869E-E082EAB36EF5}"/>
                </a:ext>
              </a:extLst>
            </p:cNvPr>
            <p:cNvSpPr>
              <a:spLocks noChangeArrowheads="1"/>
            </p:cNvSpPr>
            <p:nvPr/>
          </p:nvSpPr>
          <p:spPr bwMode="auto">
            <a:xfrm>
              <a:off x="2972" y="1117"/>
              <a:ext cx="1677" cy="27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dirty="0">
                  <a:latin typeface="Times New Roman" panose="02020603050405020304" pitchFamily="18" charset="0"/>
                  <a:cs typeface="Times New Roman" panose="02020603050405020304" pitchFamily="18" charset="0"/>
                </a:rPr>
                <a:t>Penguin</a:t>
              </a:r>
            </a:p>
          </p:txBody>
        </p:sp>
        <p:sp>
          <p:nvSpPr>
            <p:cNvPr id="30" name="Rectangle 13">
              <a:extLst>
                <a:ext uri="{FF2B5EF4-FFF2-40B4-BE49-F238E27FC236}">
                  <a16:creationId xmlns:a16="http://schemas.microsoft.com/office/drawing/2014/main" id="{14C876B7-446B-4393-8B99-3E15940A093D}"/>
                </a:ext>
              </a:extLst>
            </p:cNvPr>
            <p:cNvSpPr>
              <a:spLocks noChangeArrowheads="1"/>
            </p:cNvSpPr>
            <p:nvPr/>
          </p:nvSpPr>
          <p:spPr bwMode="auto">
            <a:xfrm>
              <a:off x="2972" y="2206"/>
              <a:ext cx="1677" cy="1224"/>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600" dirty="0">
                  <a:latin typeface="Times New Roman" panose="02020603050405020304" pitchFamily="18" charset="0"/>
                  <a:cs typeface="Times New Roman" panose="02020603050405020304" pitchFamily="18" charset="0"/>
                </a:rPr>
                <a:t>+ print():void</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getName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():String</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getHealth</a:t>
              </a:r>
              <a:r>
                <a:rPr lang="en-US" altLang="zh-CN" sz="16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():int</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getLove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():int</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getSex</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():String</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Penguin()</a:t>
              </a:r>
            </a:p>
          </p:txBody>
        </p:sp>
      </p:grpSp>
      <p:sp>
        <p:nvSpPr>
          <p:cNvPr id="31" name="Rectangle 16">
            <a:extLst>
              <a:ext uri="{FF2B5EF4-FFF2-40B4-BE49-F238E27FC236}">
                <a16:creationId xmlns:a16="http://schemas.microsoft.com/office/drawing/2014/main" id="{119BA799-0435-4333-B5D2-BE176F8E7C0C}"/>
              </a:ext>
            </a:extLst>
          </p:cNvPr>
          <p:cNvSpPr>
            <a:spLocks noChangeArrowheads="1"/>
          </p:cNvSpPr>
          <p:nvPr/>
        </p:nvSpPr>
        <p:spPr bwMode="auto">
          <a:xfrm>
            <a:off x="2841887" y="3356992"/>
            <a:ext cx="3780000" cy="720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2" name="Rectangle 18">
            <a:extLst>
              <a:ext uri="{FF2B5EF4-FFF2-40B4-BE49-F238E27FC236}">
                <a16:creationId xmlns:a16="http://schemas.microsoft.com/office/drawing/2014/main" id="{D08064B9-6206-4FDB-AF61-8D8B5866EE9A}"/>
              </a:ext>
            </a:extLst>
          </p:cNvPr>
          <p:cNvSpPr>
            <a:spLocks noChangeArrowheads="1"/>
          </p:cNvSpPr>
          <p:nvPr/>
        </p:nvSpPr>
        <p:spPr bwMode="auto">
          <a:xfrm>
            <a:off x="2841887" y="4365104"/>
            <a:ext cx="3780000" cy="972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4" name="AutoShape 8">
            <a:extLst>
              <a:ext uri="{FF2B5EF4-FFF2-40B4-BE49-F238E27FC236}">
                <a16:creationId xmlns:a16="http://schemas.microsoft.com/office/drawing/2014/main" id="{9A6BD733-12F7-43D9-90BC-13F74077629C}"/>
              </a:ext>
            </a:extLst>
          </p:cNvPr>
          <p:cNvSpPr>
            <a:spLocks noChangeArrowheads="1"/>
          </p:cNvSpPr>
          <p:nvPr/>
        </p:nvSpPr>
        <p:spPr bwMode="auto">
          <a:xfrm>
            <a:off x="6768400" y="2999717"/>
            <a:ext cx="1404000" cy="408623"/>
          </a:xfrm>
          <a:prstGeom prst="wedgeRoundRectCallout">
            <a:avLst>
              <a:gd name="adj1" fmla="val -57786"/>
              <a:gd name="adj2" fmla="val 11122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dirty="0">
                <a:latin typeface="仿宋" panose="02010609060101010101" pitchFamily="49" charset="-122"/>
                <a:ea typeface="仿宋" panose="02010609060101010101" pitchFamily="49" charset="-122"/>
              </a:rPr>
              <a:t>相同的属性</a:t>
            </a:r>
          </a:p>
        </p:txBody>
      </p:sp>
      <p:sp>
        <p:nvSpPr>
          <p:cNvPr id="5" name="AutoShape 4">
            <a:extLst>
              <a:ext uri="{FF2B5EF4-FFF2-40B4-BE49-F238E27FC236}">
                <a16:creationId xmlns:a16="http://schemas.microsoft.com/office/drawing/2014/main" id="{59D02DC5-A3A3-4292-9EFB-B383365CCF02}"/>
              </a:ext>
            </a:extLst>
          </p:cNvPr>
          <p:cNvSpPr>
            <a:spLocks noChangeArrowheads="1"/>
          </p:cNvSpPr>
          <p:nvPr/>
        </p:nvSpPr>
        <p:spPr bwMode="auto">
          <a:xfrm>
            <a:off x="1691680" y="2032652"/>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下面的两个类图有什么问题呢？</a:t>
            </a:r>
          </a:p>
        </p:txBody>
      </p:sp>
      <p:sp>
        <p:nvSpPr>
          <p:cNvPr id="36" name="AutoShape 8">
            <a:extLst>
              <a:ext uri="{FF2B5EF4-FFF2-40B4-BE49-F238E27FC236}">
                <a16:creationId xmlns:a16="http://schemas.microsoft.com/office/drawing/2014/main" id="{18812C9C-F8A8-4677-BC4D-DF1B234BE051}"/>
              </a:ext>
            </a:extLst>
          </p:cNvPr>
          <p:cNvSpPr>
            <a:spLocks noChangeArrowheads="1"/>
          </p:cNvSpPr>
          <p:nvPr/>
        </p:nvSpPr>
        <p:spPr bwMode="auto">
          <a:xfrm>
            <a:off x="6768400" y="4074833"/>
            <a:ext cx="1404000" cy="408623"/>
          </a:xfrm>
          <a:prstGeom prst="wedgeRoundRectCallout">
            <a:avLst>
              <a:gd name="adj1" fmla="val -57786"/>
              <a:gd name="adj2" fmla="val 11122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dirty="0">
                <a:latin typeface="仿宋" panose="02010609060101010101" pitchFamily="49" charset="-122"/>
                <a:ea typeface="仿宋" panose="02010609060101010101" pitchFamily="49" charset="-122"/>
              </a:rPr>
              <a:t>相同的函数</a:t>
            </a:r>
          </a:p>
        </p:txBody>
      </p:sp>
      <p:sp>
        <p:nvSpPr>
          <p:cNvPr id="37" name="文本框 36">
            <a:extLst>
              <a:ext uri="{FF2B5EF4-FFF2-40B4-BE49-F238E27FC236}">
                <a16:creationId xmlns:a16="http://schemas.microsoft.com/office/drawing/2014/main" id="{BBAD7631-0F77-4B76-8524-23E66639882D}"/>
              </a:ext>
            </a:extLst>
          </p:cNvPr>
          <p:cNvSpPr txBox="1"/>
          <p:nvPr/>
        </p:nvSpPr>
        <p:spPr>
          <a:xfrm>
            <a:off x="1763688" y="6203812"/>
            <a:ext cx="597892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nchorCtr="1">
            <a:spAutoFit/>
          </a:bodyPr>
          <a:lstStyle/>
          <a:p>
            <a:pPr algn="ctr" eaLnBrk="0" hangingPunct="0"/>
            <a:r>
              <a:rPr lang="zh-CN" altLang="en-US" sz="2000" dirty="0"/>
              <a:t> </a:t>
            </a:r>
            <a:r>
              <a:rPr lang="zh-CN" altLang="en-US" sz="1800" dirty="0">
                <a:latin typeface="微软雅黑" panose="020B0503020204020204" pitchFamily="34" charset="-122"/>
                <a:ea typeface="微软雅黑" panose="020B0503020204020204" pitchFamily="34" charset="-122"/>
              </a:rPr>
              <a:t>使用</a:t>
            </a:r>
            <a:r>
              <a:rPr lang="zh-CN" altLang="en-US" sz="1800" b="1" dirty="0">
                <a:solidFill>
                  <a:srgbClr val="FF0000"/>
                </a:solidFill>
                <a:latin typeface="微软雅黑" panose="020B0503020204020204" pitchFamily="34" charset="-122"/>
                <a:ea typeface="微软雅黑" panose="020B0503020204020204" pitchFamily="34" charset="-122"/>
              </a:rPr>
              <a:t>继承</a:t>
            </a:r>
            <a:r>
              <a:rPr lang="zh-CN" altLang="en-US" sz="1800" dirty="0">
                <a:latin typeface="微软雅黑" panose="020B0503020204020204" pitchFamily="34" charset="-122"/>
                <a:ea typeface="微软雅黑" panose="020B0503020204020204" pitchFamily="34" charset="-122"/>
              </a:rPr>
              <a:t>优化设计：提取出相同的成员，让其被</a:t>
            </a:r>
            <a:r>
              <a:rPr lang="zh-CN" altLang="en-US" sz="1800" b="1" dirty="0">
                <a:solidFill>
                  <a:srgbClr val="FF0000"/>
                </a:solidFill>
                <a:latin typeface="微软雅黑" panose="020B0503020204020204" pitchFamily="34" charset="-122"/>
                <a:ea typeface="微软雅黑" panose="020B0503020204020204" pitchFamily="34" charset="-122"/>
              </a:rPr>
              <a:t>继承</a:t>
            </a:r>
            <a:r>
              <a:rPr lang="zh-CN" altLang="en-US" sz="1800" dirty="0">
                <a:latin typeface="微软雅黑" panose="020B0503020204020204" pitchFamily="34" charset="-122"/>
                <a:ea typeface="微软雅黑" panose="020B0503020204020204" pitchFamily="34" charset="-122"/>
              </a:rPr>
              <a:t>下去 </a:t>
            </a:r>
          </a:p>
        </p:txBody>
      </p:sp>
      <p:sp>
        <p:nvSpPr>
          <p:cNvPr id="39" name="思想气泡: 云 38">
            <a:extLst>
              <a:ext uri="{FF2B5EF4-FFF2-40B4-BE49-F238E27FC236}">
                <a16:creationId xmlns:a16="http://schemas.microsoft.com/office/drawing/2014/main" id="{3D653F23-9001-41F6-9B65-22D3886058A3}"/>
              </a:ext>
            </a:extLst>
          </p:cNvPr>
          <p:cNvSpPr/>
          <p:nvPr/>
        </p:nvSpPr>
        <p:spPr>
          <a:xfrm>
            <a:off x="214800" y="2904909"/>
            <a:ext cx="2441698" cy="1336295"/>
          </a:xfrm>
          <a:prstGeom prst="cloudCallout">
            <a:avLst>
              <a:gd name="adj1" fmla="val 39656"/>
              <a:gd name="adj2" fmla="val 7419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b="1" dirty="0">
                <a:solidFill>
                  <a:schemeClr val="tx1"/>
                </a:solidFill>
                <a:latin typeface="华文仿宋" panose="02010600040101010101" pitchFamily="2" charset="-122"/>
                <a:ea typeface="华文仿宋" panose="02010600040101010101" pitchFamily="2" charset="-122"/>
              </a:rPr>
              <a:t>能否扩展或修改一种类而得到另一种类？</a:t>
            </a:r>
          </a:p>
        </p:txBody>
      </p:sp>
    </p:spTree>
    <p:extLst>
      <p:ext uri="{BB962C8B-B14F-4D97-AF65-F5344CB8AC3E}">
        <p14:creationId xmlns:p14="http://schemas.microsoft.com/office/powerpoint/2010/main" val="40125935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vertical)">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vertical)">
                                      <p:cBhvr>
                                        <p:cTn id="16" dur="500"/>
                                        <p:tgtEl>
                                          <p:spTgt spid="3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up)">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6" grpId="0" animBg="1"/>
      <p:bldP spid="37" grpId="0" animBg="1"/>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8136904" cy="1200329"/>
          </a:xfrm>
          <a:prstGeom prst="rect">
            <a:avLst/>
          </a:prstGeom>
          <a:noFill/>
        </p:spPr>
        <p:txBody>
          <a:bodyPr wrap="square" rtlCol="0">
            <a:spAutoFit/>
          </a:bodyPr>
          <a:lstStyle/>
          <a:p>
            <a:pPr algn="ctr"/>
            <a:r>
              <a:rPr lang="zh-CN" altLang="en-US" sz="7200" dirty="0">
                <a:solidFill>
                  <a:srgbClr val="00417C"/>
                </a:solidFill>
                <a:latin typeface="华文琥珀" panose="02010800040101010101" pitchFamily="2" charset="-122"/>
                <a:ea typeface="华文琥珀" panose="02010800040101010101" pitchFamily="2" charset="-122"/>
              </a:rPr>
              <a:t>谢  谢  ！</a:t>
            </a:r>
          </a:p>
        </p:txBody>
      </p:sp>
    </p:spTree>
    <p:extLst>
      <p:ext uri="{BB962C8B-B14F-4D97-AF65-F5344CB8AC3E}">
        <p14:creationId xmlns:p14="http://schemas.microsoft.com/office/powerpoint/2010/main" val="253931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二、什么是继承</a:t>
            </a:r>
          </a:p>
        </p:txBody>
      </p:sp>
      <p:pic>
        <p:nvPicPr>
          <p:cNvPr id="4" name="图片 3">
            <a:extLst>
              <a:ext uri="{FF2B5EF4-FFF2-40B4-BE49-F238E27FC236}">
                <a16:creationId xmlns:a16="http://schemas.microsoft.com/office/drawing/2014/main" id="{D58A8408-BBED-4129-B918-8B9F3E562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924944"/>
            <a:ext cx="5688632" cy="2520280"/>
          </a:xfrm>
          <a:prstGeom prst="rect">
            <a:avLst/>
          </a:prstGeom>
        </p:spPr>
      </p:pic>
      <p:sp>
        <p:nvSpPr>
          <p:cNvPr id="5" name="文本框 4">
            <a:extLst>
              <a:ext uri="{FF2B5EF4-FFF2-40B4-BE49-F238E27FC236}">
                <a16:creationId xmlns:a16="http://schemas.microsoft.com/office/drawing/2014/main" id="{ACD521A2-CC65-46E3-8BA3-7DEB243DC4CE}"/>
              </a:ext>
            </a:extLst>
          </p:cNvPr>
          <p:cNvSpPr txBox="1"/>
          <p:nvPr/>
        </p:nvSpPr>
        <p:spPr>
          <a:xfrm>
            <a:off x="899592" y="2166787"/>
            <a:ext cx="2376264"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生活中的继承</a:t>
            </a:r>
          </a:p>
        </p:txBody>
      </p:sp>
      <p:sp>
        <p:nvSpPr>
          <p:cNvPr id="25" name="文本框 24">
            <a:extLst>
              <a:ext uri="{FF2B5EF4-FFF2-40B4-BE49-F238E27FC236}">
                <a16:creationId xmlns:a16="http://schemas.microsoft.com/office/drawing/2014/main" id="{6AC14394-05EE-41B8-B2CA-7035965AC31F}"/>
              </a:ext>
            </a:extLst>
          </p:cNvPr>
          <p:cNvSpPr txBox="1"/>
          <p:nvPr/>
        </p:nvSpPr>
        <p:spPr>
          <a:xfrm>
            <a:off x="1421986" y="5565247"/>
            <a:ext cx="7704856" cy="1118704"/>
          </a:xfrm>
          <a:prstGeom prst="rect">
            <a:avLst/>
          </a:prstGeom>
          <a:noFill/>
        </p:spPr>
        <p:txBody>
          <a:bodyPr wrap="square">
            <a:spAutoFit/>
          </a:bodyPr>
          <a:lstStyle/>
          <a:p>
            <a:pPr marL="285750" indent="-285750" algn="l" latinLnBrk="1">
              <a:lnSpc>
                <a:spcPts val="2800"/>
              </a:lnSpc>
              <a:buFont typeface="Wingdings" panose="05000000000000000000" pitchFamily="2" charset="2"/>
              <a:buChar char="l"/>
            </a:pPr>
            <a:r>
              <a:rPr lang="zh-CN" altLang="en-US" b="1" i="0" u="none" strike="noStrike" dirty="0">
                <a:solidFill>
                  <a:srgbClr val="00417C"/>
                </a:solidFill>
                <a:effectLst/>
                <a:latin typeface="仿宋" panose="02010609060101010101" pitchFamily="49" charset="-122"/>
                <a:ea typeface="仿宋" panose="02010609060101010101" pitchFamily="49" charset="-122"/>
              </a:rPr>
              <a:t>兔子和羊属于食草动物类，狮子和豹属于食肉动物类。</a:t>
            </a:r>
            <a:endParaRPr lang="en-US" altLang="zh-CN" b="1" i="0" u="none" strike="noStrike" dirty="0">
              <a:solidFill>
                <a:srgbClr val="00417C"/>
              </a:solidFill>
              <a:effectLst/>
              <a:latin typeface="仿宋" panose="02010609060101010101" pitchFamily="49" charset="-122"/>
              <a:ea typeface="仿宋" panose="02010609060101010101" pitchFamily="49" charset="-122"/>
            </a:endParaRPr>
          </a:p>
          <a:p>
            <a:pPr marL="285750" indent="-285750" algn="l" latinLnBrk="1">
              <a:lnSpc>
                <a:spcPts val="2800"/>
              </a:lnSpc>
              <a:buFont typeface="Wingdings" panose="05000000000000000000" pitchFamily="2" charset="2"/>
              <a:buChar char="l"/>
            </a:pPr>
            <a:r>
              <a:rPr lang="zh-CN" altLang="en-US" b="1" i="0" u="none" strike="noStrike" dirty="0">
                <a:solidFill>
                  <a:srgbClr val="00417C"/>
                </a:solidFill>
                <a:effectLst/>
                <a:latin typeface="仿宋" panose="02010609060101010101" pitchFamily="49" charset="-122"/>
                <a:ea typeface="仿宋" panose="02010609060101010101" pitchFamily="49" charset="-122"/>
              </a:rPr>
              <a:t>食草动物和食肉动物又是属于动物类。</a:t>
            </a:r>
            <a:endParaRPr lang="en-US" altLang="zh-CN" b="1" i="0" u="none" strike="noStrike" dirty="0">
              <a:solidFill>
                <a:srgbClr val="00417C"/>
              </a:solidFill>
              <a:effectLst/>
              <a:latin typeface="仿宋" panose="02010609060101010101" pitchFamily="49" charset="-122"/>
              <a:ea typeface="仿宋" panose="02010609060101010101" pitchFamily="49" charset="-122"/>
            </a:endParaRPr>
          </a:p>
          <a:p>
            <a:pPr marL="285750" indent="-285750" algn="l" latinLnBrk="1">
              <a:lnSpc>
                <a:spcPts val="2800"/>
              </a:lnSpc>
              <a:buFont typeface="Wingdings" panose="05000000000000000000" pitchFamily="2" charset="2"/>
              <a:buChar char="l"/>
            </a:pPr>
            <a:r>
              <a:rPr lang="zh-CN" altLang="en-US" b="1" i="0" u="none" strike="noStrike" dirty="0">
                <a:solidFill>
                  <a:srgbClr val="00417C"/>
                </a:solidFill>
                <a:effectLst/>
                <a:latin typeface="仿宋" panose="02010609060101010101" pitchFamily="49" charset="-122"/>
                <a:ea typeface="仿宋" panose="02010609060101010101" pitchFamily="49" charset="-122"/>
              </a:rPr>
              <a:t>食草动物和食肉动物同属动物，但两者的属性和行为上又有差别。</a:t>
            </a:r>
          </a:p>
        </p:txBody>
      </p:sp>
      <p:cxnSp>
        <p:nvCxnSpPr>
          <p:cNvPr id="8" name="直接连接符 7">
            <a:extLst>
              <a:ext uri="{FF2B5EF4-FFF2-40B4-BE49-F238E27FC236}">
                <a16:creationId xmlns:a16="http://schemas.microsoft.com/office/drawing/2014/main" id="{2E1AD459-4838-493C-B072-5FE42D4AFF3D}"/>
              </a:ext>
            </a:extLst>
          </p:cNvPr>
          <p:cNvCxnSpPr/>
          <p:nvPr/>
        </p:nvCxnSpPr>
        <p:spPr>
          <a:xfrm>
            <a:off x="7596336" y="3069216"/>
            <a:ext cx="0" cy="2304000"/>
          </a:xfrm>
          <a:prstGeom prst="line">
            <a:avLst/>
          </a:prstGeom>
          <a:ln w="5715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7240672-22BA-49E5-A51B-71756DC209B1}"/>
              </a:ext>
            </a:extLst>
          </p:cNvPr>
          <p:cNvSpPr txBox="1"/>
          <p:nvPr/>
        </p:nvSpPr>
        <p:spPr>
          <a:xfrm>
            <a:off x="7668345" y="3132257"/>
            <a:ext cx="576064" cy="584775"/>
          </a:xfrm>
          <a:prstGeom prst="rect">
            <a:avLst/>
          </a:prstGeom>
          <a:noFill/>
        </p:spPr>
        <p:txBody>
          <a:bodyPr wrap="square" rtlCol="0">
            <a:spAutoFit/>
          </a:bodyPr>
          <a:lstStyle/>
          <a:p>
            <a:r>
              <a:rPr lang="zh-CN" altLang="en-US" sz="1600" dirty="0">
                <a:solidFill>
                  <a:srgbClr val="00417C"/>
                </a:solidFill>
                <a:latin typeface="隶书" panose="02010509060101010101" pitchFamily="49" charset="-122"/>
                <a:ea typeface="隶书" panose="02010509060101010101" pitchFamily="49" charset="-122"/>
              </a:rPr>
              <a:t>共性</a:t>
            </a:r>
          </a:p>
        </p:txBody>
      </p:sp>
      <p:sp>
        <p:nvSpPr>
          <p:cNvPr id="11" name="文本框 10">
            <a:extLst>
              <a:ext uri="{FF2B5EF4-FFF2-40B4-BE49-F238E27FC236}">
                <a16:creationId xmlns:a16="http://schemas.microsoft.com/office/drawing/2014/main" id="{3693BF8A-F2C8-40A0-B1E4-8CDCEE9B32AA}"/>
              </a:ext>
            </a:extLst>
          </p:cNvPr>
          <p:cNvSpPr txBox="1"/>
          <p:nvPr/>
        </p:nvSpPr>
        <p:spPr>
          <a:xfrm>
            <a:off x="7668345" y="4652085"/>
            <a:ext cx="576064" cy="584775"/>
          </a:xfrm>
          <a:prstGeom prst="rect">
            <a:avLst/>
          </a:prstGeom>
          <a:noFill/>
        </p:spPr>
        <p:txBody>
          <a:bodyPr wrap="square" rtlCol="0">
            <a:spAutoFit/>
          </a:bodyPr>
          <a:lstStyle/>
          <a:p>
            <a:r>
              <a:rPr lang="zh-CN" altLang="en-US" sz="1600" dirty="0">
                <a:solidFill>
                  <a:srgbClr val="00417C"/>
                </a:solidFill>
                <a:latin typeface="隶书" panose="02010509060101010101" pitchFamily="49" charset="-122"/>
                <a:ea typeface="隶书" panose="02010509060101010101" pitchFamily="49" charset="-122"/>
              </a:rPr>
              <a:t>个性</a:t>
            </a:r>
          </a:p>
        </p:txBody>
      </p:sp>
    </p:spTree>
    <p:extLst>
      <p:ext uri="{BB962C8B-B14F-4D97-AF65-F5344CB8AC3E}">
        <p14:creationId xmlns:p14="http://schemas.microsoft.com/office/powerpoint/2010/main" val="265443206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二、什么是继承</a:t>
            </a:r>
          </a:p>
        </p:txBody>
      </p:sp>
      <p:sp>
        <p:nvSpPr>
          <p:cNvPr id="3" name="矩形 2">
            <a:extLst>
              <a:ext uri="{FF2B5EF4-FFF2-40B4-BE49-F238E27FC236}">
                <a16:creationId xmlns:a16="http://schemas.microsoft.com/office/drawing/2014/main" id="{FDA980F6-CE2B-460E-A12B-5C1DE6761B38}"/>
              </a:ext>
            </a:extLst>
          </p:cNvPr>
          <p:cNvSpPr/>
          <p:nvPr/>
        </p:nvSpPr>
        <p:spPr>
          <a:xfrm>
            <a:off x="899592" y="1892019"/>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继承是面向对象最显著的一个特性，是从已有的类中派生出新的类，新的类能吸收已有类的数据属性和行为，并能扩展新的能力。</a:t>
            </a:r>
          </a:p>
        </p:txBody>
      </p:sp>
      <p:sp>
        <p:nvSpPr>
          <p:cNvPr id="2" name="矩形 1">
            <a:extLst>
              <a:ext uri="{FF2B5EF4-FFF2-40B4-BE49-F238E27FC236}">
                <a16:creationId xmlns:a16="http://schemas.microsoft.com/office/drawing/2014/main" id="{A1FCF378-D29B-4FF2-8FFC-EB182C288CBD}"/>
              </a:ext>
            </a:extLst>
          </p:cNvPr>
          <p:cNvSpPr/>
          <p:nvPr/>
        </p:nvSpPr>
        <p:spPr>
          <a:xfrm>
            <a:off x="899592" y="3717032"/>
            <a:ext cx="7848872" cy="3108543"/>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概念解读：</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gn="just">
              <a:lnSpc>
                <a:spcPts val="2400"/>
              </a:lnSpc>
              <a:spcBef>
                <a:spcPts val="600"/>
              </a:spcBef>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继承使创建分等级层次的类成为可能</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gn="just">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Java</a:t>
            </a:r>
            <a:r>
              <a:rPr lang="zh-CN" altLang="en-US" sz="2000" dirty="0">
                <a:solidFill>
                  <a:srgbClr val="00417C"/>
                </a:solidFill>
                <a:latin typeface="微软雅黑" panose="020B0503020204020204" pitchFamily="34" charset="-122"/>
                <a:ea typeface="微软雅黑" panose="020B0503020204020204" pitchFamily="34" charset="-122"/>
              </a:rPr>
              <a:t>规定一个新类可以继承另一个类。该新类被称为继承类、派生类或子类，而被继承的类称之为基类或父类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gn="just">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定义了类如何相互关联和共享特性，可理解为</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子类</a:t>
            </a:r>
            <a:r>
              <a:rPr lang="en-US" altLang="zh-CN" sz="2000" dirty="0">
                <a:solidFill>
                  <a:srgbClr val="00417C"/>
                </a:solidFill>
                <a:latin typeface="微软雅黑" panose="020B0503020204020204" pitchFamily="34" charset="-122"/>
                <a:ea typeface="微软雅黑" panose="020B0503020204020204" pitchFamily="34" charset="-122"/>
              </a:rPr>
              <a:t>is a </a:t>
            </a:r>
            <a:r>
              <a:rPr lang="zh-CN" altLang="en-US" sz="2000" dirty="0">
                <a:solidFill>
                  <a:srgbClr val="00417C"/>
                </a:solidFill>
                <a:latin typeface="微软雅黑" panose="020B0503020204020204" pitchFamily="34" charset="-122"/>
                <a:ea typeface="微软雅黑" panose="020B0503020204020204" pitchFamily="34" charset="-122"/>
              </a:rPr>
              <a:t>父类”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gn="just">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新类可增加新数据或新功能，也可以用父类的功能，但不能选择性地继承父类</a:t>
            </a:r>
          </a:p>
        </p:txBody>
      </p:sp>
    </p:spTree>
    <p:extLst>
      <p:ext uri="{BB962C8B-B14F-4D97-AF65-F5344CB8AC3E}">
        <p14:creationId xmlns:p14="http://schemas.microsoft.com/office/powerpoint/2010/main" val="317102867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三、继承的好处</a:t>
            </a:r>
          </a:p>
        </p:txBody>
      </p:sp>
      <p:pic>
        <p:nvPicPr>
          <p:cNvPr id="4" name="Picture 20" descr="Snap1">
            <a:extLst>
              <a:ext uri="{FF2B5EF4-FFF2-40B4-BE49-F238E27FC236}">
                <a16:creationId xmlns:a16="http://schemas.microsoft.com/office/drawing/2014/main" id="{8D0B2513-2542-46CE-AAC1-12AE8C3D6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04864"/>
            <a:ext cx="3489399"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5F47EAD8-7331-4C6F-8DE3-EFDFCC28866A}"/>
              </a:ext>
            </a:extLst>
          </p:cNvPr>
          <p:cNvSpPr txBox="1"/>
          <p:nvPr/>
        </p:nvSpPr>
        <p:spPr>
          <a:xfrm>
            <a:off x="4545876" y="2060848"/>
            <a:ext cx="4320480" cy="3812710"/>
          </a:xfrm>
          <a:prstGeom prst="rect">
            <a:avLst/>
          </a:prstGeom>
          <a:noFill/>
        </p:spPr>
        <p:txBody>
          <a:bodyPr wrap="square">
            <a:spAutoFit/>
          </a:bodyPr>
          <a:lstStyle/>
          <a:p>
            <a:pPr marL="285750" indent="-285750">
              <a:lnSpc>
                <a:spcPct val="150000"/>
              </a:lnSpc>
              <a:spcBef>
                <a:spcPts val="600"/>
              </a:spcBef>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有利于减少了代码冗余，提高了代码的复用性、可维护性和可靠性。</a:t>
            </a:r>
            <a:endParaRPr lang="en-US" altLang="zh-CN" sz="2400" dirty="0">
              <a:solidFill>
                <a:srgbClr val="00417C"/>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便于功能的扩展。</a:t>
            </a:r>
            <a:endParaRPr lang="en-US" altLang="zh-CN" sz="2400" dirty="0">
              <a:solidFill>
                <a:srgbClr val="00417C"/>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使类与类之间产生了关系，提供了多态的前提。</a:t>
            </a:r>
          </a:p>
        </p:txBody>
      </p:sp>
    </p:spTree>
    <p:extLst>
      <p:ext uri="{BB962C8B-B14F-4D97-AF65-F5344CB8AC3E}">
        <p14:creationId xmlns:p14="http://schemas.microsoft.com/office/powerpoint/2010/main" val="116734957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四、继承的实现</a:t>
            </a:r>
          </a:p>
        </p:txBody>
      </p:sp>
      <p:pic>
        <p:nvPicPr>
          <p:cNvPr id="3" name="Picture 7" descr="语法">
            <a:extLst>
              <a:ext uri="{FF2B5EF4-FFF2-40B4-BE49-F238E27FC236}">
                <a16:creationId xmlns:a16="http://schemas.microsoft.com/office/drawing/2014/main" id="{CD4A75FC-4CB9-4EAC-BBB6-77003130B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496" y="278100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a:extLst>
              <a:ext uri="{FF2B5EF4-FFF2-40B4-BE49-F238E27FC236}">
                <a16:creationId xmlns:a16="http://schemas.microsoft.com/office/drawing/2014/main" id="{831F6DB7-91F2-49E2-BC83-680D1230DEC5}"/>
              </a:ext>
            </a:extLst>
          </p:cNvPr>
          <p:cNvSpPr>
            <a:spLocks noChangeArrowheads="1"/>
          </p:cNvSpPr>
          <p:nvPr/>
        </p:nvSpPr>
        <p:spPr bwMode="auto">
          <a:xfrm>
            <a:off x="2051720" y="2708920"/>
            <a:ext cx="6362866" cy="1440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ct val="150000"/>
              </a:lnSpc>
            </a:pPr>
            <a:r>
              <a:rPr lang="en-US" altLang="zh-CN" dirty="0">
                <a:solidFill>
                  <a:srgbClr val="080577"/>
                </a:solidFill>
                <a:latin typeface="Source Code Pro"/>
              </a:rPr>
              <a:t>&lt;</a:t>
            </a:r>
            <a:r>
              <a:rPr lang="zh-CN" altLang="en-US" dirty="0">
                <a:solidFill>
                  <a:srgbClr val="080577"/>
                </a:solidFill>
                <a:latin typeface="Source Code Pro"/>
              </a:rPr>
              <a:t>修饰词</a:t>
            </a:r>
            <a:r>
              <a:rPr lang="en-US" altLang="zh-CN" dirty="0">
                <a:solidFill>
                  <a:srgbClr val="080577"/>
                </a:solidFill>
                <a:latin typeface="Source Code Pro"/>
              </a:rPr>
              <a:t>&gt; class &lt;</a:t>
            </a:r>
            <a:r>
              <a:rPr lang="zh-CN" altLang="en-US" dirty="0">
                <a:solidFill>
                  <a:srgbClr val="080577"/>
                </a:solidFill>
                <a:latin typeface="Source Code Pro"/>
              </a:rPr>
              <a:t>派生类名</a:t>
            </a:r>
            <a:r>
              <a:rPr lang="en-US" altLang="zh-CN" dirty="0">
                <a:solidFill>
                  <a:srgbClr val="080577"/>
                </a:solidFill>
                <a:latin typeface="Source Code Pro"/>
              </a:rPr>
              <a:t>&gt; </a:t>
            </a:r>
            <a:r>
              <a:rPr lang="en-US" altLang="zh-CN" b="1" dirty="0">
                <a:solidFill>
                  <a:srgbClr val="FF0000"/>
                </a:solidFill>
                <a:latin typeface="Source Code Pro"/>
              </a:rPr>
              <a:t>extends</a:t>
            </a:r>
            <a:r>
              <a:rPr lang="en-US" altLang="zh-CN" dirty="0">
                <a:solidFill>
                  <a:srgbClr val="080577"/>
                </a:solidFill>
                <a:latin typeface="Source Code Pro"/>
              </a:rPr>
              <a:t> &lt;</a:t>
            </a:r>
            <a:r>
              <a:rPr lang="zh-CN" altLang="en-US" dirty="0">
                <a:solidFill>
                  <a:srgbClr val="080577"/>
                </a:solidFill>
                <a:latin typeface="Source Code Pro"/>
              </a:rPr>
              <a:t>父类名</a:t>
            </a:r>
            <a:r>
              <a:rPr lang="en-US" altLang="zh-CN" dirty="0">
                <a:solidFill>
                  <a:srgbClr val="080577"/>
                </a:solidFill>
                <a:latin typeface="Source Code Pro"/>
              </a:rPr>
              <a:t>&gt; {</a:t>
            </a:r>
          </a:p>
          <a:p>
            <a:pPr>
              <a:lnSpc>
                <a:spcPct val="150000"/>
              </a:lnSpc>
            </a:pPr>
            <a:r>
              <a:rPr lang="en-US" altLang="zh-CN" dirty="0">
                <a:solidFill>
                  <a:srgbClr val="080577"/>
                </a:solidFill>
                <a:latin typeface="Source Code Pro"/>
              </a:rPr>
              <a:t>	&lt;</a:t>
            </a:r>
            <a:r>
              <a:rPr lang="zh-CN" altLang="en-US" dirty="0">
                <a:solidFill>
                  <a:srgbClr val="080577"/>
                </a:solidFill>
                <a:latin typeface="Source Code Pro"/>
              </a:rPr>
              <a:t>派生类成员表</a:t>
            </a:r>
            <a:r>
              <a:rPr lang="en-US" altLang="zh-CN" dirty="0">
                <a:solidFill>
                  <a:srgbClr val="080577"/>
                </a:solidFill>
                <a:latin typeface="Source Code Pro"/>
              </a:rPr>
              <a:t>&gt;</a:t>
            </a:r>
          </a:p>
          <a:p>
            <a:pPr>
              <a:lnSpc>
                <a:spcPct val="150000"/>
              </a:lnSpc>
            </a:pPr>
            <a:r>
              <a:rPr lang="en-US" altLang="zh-CN" dirty="0">
                <a:solidFill>
                  <a:srgbClr val="080577"/>
                </a:solidFill>
                <a:latin typeface="Source Code Pro"/>
              </a:rPr>
              <a:t>}</a:t>
            </a:r>
          </a:p>
        </p:txBody>
      </p:sp>
      <p:sp>
        <p:nvSpPr>
          <p:cNvPr id="7" name="矩形 6">
            <a:extLst>
              <a:ext uri="{FF2B5EF4-FFF2-40B4-BE49-F238E27FC236}">
                <a16:creationId xmlns:a16="http://schemas.microsoft.com/office/drawing/2014/main" id="{9B743751-4896-4522-BF89-9DE2A77D46C4}"/>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继承的语法格式</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3672B0E-5544-4E98-A3C7-1E62B73E504E}"/>
              </a:ext>
            </a:extLst>
          </p:cNvPr>
          <p:cNvSpPr txBox="1"/>
          <p:nvPr/>
        </p:nvSpPr>
        <p:spPr>
          <a:xfrm>
            <a:off x="2051720" y="4509120"/>
            <a:ext cx="6362866" cy="2115479"/>
          </a:xfrm>
          <a:prstGeom prst="rect">
            <a:avLst/>
          </a:prstGeom>
        </p:spPr>
        <p:style>
          <a:lnRef idx="1">
            <a:schemeClr val="accent2"/>
          </a:lnRef>
          <a:fillRef idx="2">
            <a:schemeClr val="accent2"/>
          </a:fillRef>
          <a:effectRef idx="1">
            <a:schemeClr val="accent2"/>
          </a:effectRef>
          <a:fontRef idx="minor">
            <a:schemeClr val="dk1"/>
          </a:fontRef>
        </p:style>
        <p:txBody>
          <a:bodyPr wrap="square" tIns="144000" bIns="144000" anchor="ctr" anchorCtr="0">
            <a:spAutoFit/>
          </a:bodyPr>
          <a:lstStyle/>
          <a:p>
            <a:pPr>
              <a:lnSpc>
                <a:spcPts val="2400"/>
              </a:lnSpc>
              <a:spcBef>
                <a:spcPts val="600"/>
              </a:spcBef>
              <a:spcAft>
                <a:spcPts val="600"/>
              </a:spcAft>
            </a:pPr>
            <a:r>
              <a:rPr lang="zh-CN" altLang="en-US" sz="2200" b="1" dirty="0">
                <a:solidFill>
                  <a:srgbClr val="FF0000"/>
                </a:solidFill>
                <a:latin typeface="微软雅黑" panose="020B0503020204020204" pitchFamily="34" charset="-122"/>
                <a:ea typeface="微软雅黑" panose="020B0503020204020204" pitchFamily="34" charset="-122"/>
              </a:rPr>
              <a:t>★ 注意：</a:t>
            </a:r>
            <a:endParaRPr lang="en-US" altLang="zh-CN" sz="2200" b="1" dirty="0">
              <a:solidFill>
                <a:srgbClr val="FF0000"/>
              </a:solidFill>
              <a:latin typeface="微软雅黑" panose="020B0503020204020204" pitchFamily="34" charset="-122"/>
              <a:ea typeface="微软雅黑" panose="020B0503020204020204" pitchFamily="34" charset="-122"/>
            </a:endParaRPr>
          </a:p>
          <a:p>
            <a:pPr marL="342900" indent="-342900" algn="just">
              <a:lnSpc>
                <a:spcPts val="2400"/>
              </a:lnSpc>
              <a:spcBef>
                <a:spcPts val="600"/>
              </a:spcBef>
              <a:spcAft>
                <a:spcPts val="600"/>
              </a:spcAft>
              <a:buFont typeface="Wingdings" panose="05000000000000000000" pitchFamily="2" charset="2"/>
              <a:buChar char="l"/>
            </a:pP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Java </a:t>
            </a:r>
            <a:r>
              <a:rPr lang="zh-CN" altLang="en-US" dirty="0">
                <a:solidFill>
                  <a:srgbClr val="002060"/>
                </a:solidFill>
                <a:latin typeface="微软雅黑" panose="020B0503020204020204" pitchFamily="34" charset="-122"/>
                <a:ea typeface="微软雅黑" panose="020B0503020204020204" pitchFamily="34" charset="-122"/>
              </a:rPr>
              <a:t>中，继承的关键字用的是“</a:t>
            </a:r>
            <a:r>
              <a:rPr lang="en-US" altLang="zh-CN" dirty="0">
                <a:solidFill>
                  <a:srgbClr val="FF0000"/>
                </a:solidFill>
                <a:latin typeface="微软雅黑" panose="020B0503020204020204" pitchFamily="34" charset="-122"/>
                <a:ea typeface="微软雅黑" panose="020B0503020204020204" pitchFamily="34" charset="-122"/>
              </a:rPr>
              <a:t>extends</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，即子类不是父类的子集，而是对父类的“扩展”。</a:t>
            </a: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ts val="2400"/>
              </a:lnSpc>
              <a:spcBef>
                <a:spcPts val="600"/>
              </a:spcBef>
              <a:spcAft>
                <a:spcPts val="600"/>
              </a:spcAft>
              <a:buFont typeface="Wingdings" panose="05000000000000000000" pitchFamily="2" charset="2"/>
              <a:buChar char="l"/>
            </a:pPr>
            <a:r>
              <a:rPr lang="zh-CN" altLang="en-US" dirty="0">
                <a:solidFill>
                  <a:srgbClr val="002060"/>
                </a:solidFill>
                <a:latin typeface="微软雅黑" panose="020B0503020204020204" pitchFamily="34" charset="-122"/>
                <a:ea typeface="微软雅黑" panose="020B0503020204020204" pitchFamily="34" charset="-122"/>
              </a:rPr>
              <a:t>继承分为单继承和多重继承。</a:t>
            </a:r>
            <a:r>
              <a:rPr lang="en-US" altLang="zh-CN" dirty="0">
                <a:solidFill>
                  <a:srgbClr val="002060"/>
                </a:solidFill>
                <a:latin typeface="微软雅黑" panose="020B0503020204020204" pitchFamily="34" charset="-122"/>
                <a:ea typeface="微软雅黑" panose="020B0503020204020204" pitchFamily="34" charset="-122"/>
              </a:rPr>
              <a:t>Java</a:t>
            </a:r>
            <a:r>
              <a:rPr lang="zh-CN" altLang="en-US" dirty="0">
                <a:solidFill>
                  <a:srgbClr val="002060"/>
                </a:solidFill>
                <a:latin typeface="微软雅黑" panose="020B0503020204020204" pitchFamily="34" charset="-122"/>
                <a:ea typeface="微软雅黑" panose="020B0503020204020204" pitchFamily="34" charset="-122"/>
              </a:rPr>
              <a:t>中的类只支持单继承，而多继承的功能是通过接口（</a:t>
            </a:r>
            <a:r>
              <a:rPr lang="en-US" altLang="zh-CN" dirty="0">
                <a:solidFill>
                  <a:srgbClr val="002060"/>
                </a:solidFill>
                <a:latin typeface="微软雅黑" panose="020B0503020204020204" pitchFamily="34" charset="-122"/>
                <a:ea typeface="微软雅黑" panose="020B0503020204020204" pitchFamily="34" charset="-122"/>
              </a:rPr>
              <a:t>interface</a:t>
            </a:r>
            <a:r>
              <a:rPr lang="zh-CN" altLang="en-US" dirty="0">
                <a:solidFill>
                  <a:srgbClr val="002060"/>
                </a:solidFill>
                <a:latin typeface="微软雅黑" panose="020B0503020204020204" pitchFamily="34" charset="-122"/>
                <a:ea typeface="微软雅黑" panose="020B0503020204020204" pitchFamily="34" charset="-122"/>
              </a:rPr>
              <a:t>）来间接实现的。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31838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7.1</a:t>
            </a:r>
            <a:r>
              <a:rPr lang="zh-CN" altLang="en-US" sz="3600" b="1" dirty="0">
                <a:solidFill>
                  <a:srgbClr val="00417C"/>
                </a:solidFill>
                <a:latin typeface="微软雅黑" pitchFamily="34" charset="-122"/>
                <a:ea typeface="微软雅黑" pitchFamily="34" charset="-122"/>
              </a:rPr>
              <a:t> 认识继承</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四、继承的实现</a:t>
            </a:r>
          </a:p>
        </p:txBody>
      </p:sp>
      <p:sp>
        <p:nvSpPr>
          <p:cNvPr id="7" name="矩形 6">
            <a:extLst>
              <a:ext uri="{FF2B5EF4-FFF2-40B4-BE49-F238E27FC236}">
                <a16:creationId xmlns:a16="http://schemas.microsoft.com/office/drawing/2014/main" id="{9B743751-4896-4522-BF89-9DE2A77D46C4}"/>
              </a:ext>
            </a:extLst>
          </p:cNvPr>
          <p:cNvSpPr/>
          <p:nvPr/>
        </p:nvSpPr>
        <p:spPr>
          <a:xfrm>
            <a:off x="899592" y="1892019"/>
            <a:ext cx="7848872" cy="58105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使用继承</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13" name="AutoShape 10">
            <a:extLst>
              <a:ext uri="{FF2B5EF4-FFF2-40B4-BE49-F238E27FC236}">
                <a16:creationId xmlns:a16="http://schemas.microsoft.com/office/drawing/2014/main" id="{A29BB677-017D-4E94-9F16-1D6A9FB95A9E}"/>
              </a:ext>
            </a:extLst>
          </p:cNvPr>
          <p:cNvSpPr>
            <a:spLocks noChangeArrowheads="1"/>
          </p:cNvSpPr>
          <p:nvPr/>
        </p:nvSpPr>
        <p:spPr bwMode="auto">
          <a:xfrm>
            <a:off x="1750582" y="3333168"/>
            <a:ext cx="5865813" cy="1183226"/>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lnSpc>
                <a:spcPts val="2800"/>
              </a:lnSpc>
            </a:pPr>
            <a:r>
              <a:rPr lang="en-US" altLang="zh-CN" dirty="0">
                <a:solidFill>
                  <a:srgbClr val="080577"/>
                </a:solidFill>
                <a:latin typeface="Source Code Pro"/>
              </a:rPr>
              <a:t>class Pet { </a:t>
            </a:r>
          </a:p>
          <a:p>
            <a:pPr>
              <a:lnSpc>
                <a:spcPts val="2800"/>
              </a:lnSpc>
            </a:pPr>
            <a:r>
              <a:rPr lang="en-US" altLang="zh-CN" dirty="0">
                <a:solidFill>
                  <a:srgbClr val="080577"/>
                </a:solidFill>
                <a:latin typeface="Source Code Pro"/>
              </a:rPr>
              <a:t>    //</a:t>
            </a:r>
            <a:r>
              <a:rPr lang="zh-CN" altLang="en-US" dirty="0">
                <a:solidFill>
                  <a:srgbClr val="080577"/>
                </a:solidFill>
                <a:latin typeface="Source Code Pro"/>
              </a:rPr>
              <a:t>公共的属性和方法</a:t>
            </a:r>
          </a:p>
          <a:p>
            <a:pPr>
              <a:lnSpc>
                <a:spcPts val="2800"/>
              </a:lnSpc>
            </a:pPr>
            <a:r>
              <a:rPr lang="en-US" altLang="zh-CN" dirty="0">
                <a:solidFill>
                  <a:srgbClr val="080577"/>
                </a:solidFill>
                <a:latin typeface="Source Code Pro"/>
              </a:rPr>
              <a:t>}</a:t>
            </a:r>
          </a:p>
        </p:txBody>
      </p:sp>
      <p:sp>
        <p:nvSpPr>
          <p:cNvPr id="14" name="AutoShape 10">
            <a:extLst>
              <a:ext uri="{FF2B5EF4-FFF2-40B4-BE49-F238E27FC236}">
                <a16:creationId xmlns:a16="http://schemas.microsoft.com/office/drawing/2014/main" id="{DB2BA0BB-394C-41F8-943B-4B2EBE2FF32D}"/>
              </a:ext>
            </a:extLst>
          </p:cNvPr>
          <p:cNvSpPr>
            <a:spLocks noChangeArrowheads="1"/>
          </p:cNvSpPr>
          <p:nvPr/>
        </p:nvSpPr>
        <p:spPr bwMode="auto">
          <a:xfrm>
            <a:off x="1749137" y="5350272"/>
            <a:ext cx="5865812" cy="1183226"/>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lnSpc>
                <a:spcPts val="2800"/>
              </a:lnSpc>
            </a:pPr>
            <a:r>
              <a:rPr lang="en-US" altLang="zh-CN" dirty="0">
                <a:solidFill>
                  <a:srgbClr val="080577"/>
                </a:solidFill>
                <a:latin typeface="Source Code Pro"/>
              </a:rPr>
              <a:t>class Dog </a:t>
            </a:r>
            <a:r>
              <a:rPr lang="en-US" altLang="zh-CN" dirty="0">
                <a:solidFill>
                  <a:srgbClr val="FF0000"/>
                </a:solidFill>
                <a:latin typeface="Source Code Pro"/>
              </a:rPr>
              <a:t>extends</a:t>
            </a:r>
            <a:r>
              <a:rPr lang="en-US" altLang="zh-CN" dirty="0">
                <a:solidFill>
                  <a:srgbClr val="080577"/>
                </a:solidFill>
                <a:latin typeface="Source Code Pro"/>
              </a:rPr>
              <a:t> Pet { </a:t>
            </a:r>
          </a:p>
          <a:p>
            <a:pPr>
              <a:lnSpc>
                <a:spcPts val="2800"/>
              </a:lnSpc>
            </a:pPr>
            <a:r>
              <a:rPr lang="en-US" altLang="zh-CN" dirty="0">
                <a:solidFill>
                  <a:srgbClr val="080577"/>
                </a:solidFill>
                <a:latin typeface="Source Code Pro"/>
              </a:rPr>
              <a:t>    //</a:t>
            </a:r>
            <a:r>
              <a:rPr lang="zh-CN" altLang="en-US" dirty="0">
                <a:solidFill>
                  <a:srgbClr val="080577"/>
                </a:solidFill>
                <a:latin typeface="Source Code Pro"/>
              </a:rPr>
              <a:t>子类特有的属性和方法</a:t>
            </a:r>
          </a:p>
          <a:p>
            <a:pPr>
              <a:lnSpc>
                <a:spcPts val="2800"/>
              </a:lnSpc>
            </a:pPr>
            <a:r>
              <a:rPr lang="en-US" altLang="zh-CN" dirty="0">
                <a:solidFill>
                  <a:srgbClr val="080577"/>
                </a:solidFill>
                <a:latin typeface="Source Code Pro"/>
              </a:rPr>
              <a:t>}</a:t>
            </a:r>
          </a:p>
        </p:txBody>
      </p:sp>
      <p:sp>
        <p:nvSpPr>
          <p:cNvPr id="2" name="文本框 1">
            <a:extLst>
              <a:ext uri="{FF2B5EF4-FFF2-40B4-BE49-F238E27FC236}">
                <a16:creationId xmlns:a16="http://schemas.microsoft.com/office/drawing/2014/main" id="{1D64F540-DA55-4F02-89EA-B233E8556463}"/>
              </a:ext>
            </a:extLst>
          </p:cNvPr>
          <p:cNvSpPr txBox="1"/>
          <p:nvPr/>
        </p:nvSpPr>
        <p:spPr>
          <a:xfrm>
            <a:off x="1287122" y="2767105"/>
            <a:ext cx="1584177"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编写父类</a:t>
            </a:r>
          </a:p>
        </p:txBody>
      </p:sp>
      <p:sp>
        <p:nvSpPr>
          <p:cNvPr id="4" name="文本框 3">
            <a:extLst>
              <a:ext uri="{FF2B5EF4-FFF2-40B4-BE49-F238E27FC236}">
                <a16:creationId xmlns:a16="http://schemas.microsoft.com/office/drawing/2014/main" id="{48201373-3C40-43E4-BC75-79DFE4537F79}"/>
              </a:ext>
            </a:extLst>
          </p:cNvPr>
          <p:cNvSpPr txBox="1"/>
          <p:nvPr/>
        </p:nvSpPr>
        <p:spPr>
          <a:xfrm>
            <a:off x="1287122" y="4793542"/>
            <a:ext cx="285283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编写子类，继承父类</a:t>
            </a:r>
          </a:p>
        </p:txBody>
      </p:sp>
    </p:spTree>
    <p:extLst>
      <p:ext uri="{BB962C8B-B14F-4D97-AF65-F5344CB8AC3E}">
        <p14:creationId xmlns:p14="http://schemas.microsoft.com/office/powerpoint/2010/main" val="348628509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17197</TotalTime>
  <Words>4874</Words>
  <Application>Microsoft Office PowerPoint</Application>
  <PresentationFormat>全屏显示(4:3)</PresentationFormat>
  <Paragraphs>672</Paragraphs>
  <Slides>40</Slides>
  <Notes>36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Helvetica Neue</vt:lpstr>
      <vt:lpstr>仿宋</vt:lpstr>
      <vt:lpstr>黑体</vt:lpstr>
      <vt:lpstr>华文仿宋</vt:lpstr>
      <vt:lpstr>华文琥珀</vt:lpstr>
      <vt:lpstr>华文楷体</vt:lpstr>
      <vt:lpstr>楷体</vt:lpstr>
      <vt:lpstr>隶书</vt:lpstr>
      <vt:lpstr>微软雅黑</vt:lpstr>
      <vt:lpstr>Arial</vt:lpstr>
      <vt:lpstr>Calibri</vt:lpstr>
      <vt:lpstr>Source Code Pro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安 安</cp:lastModifiedBy>
  <cp:revision>1311</cp:revision>
  <dcterms:created xsi:type="dcterms:W3CDTF">2013-10-30T09:04:50Z</dcterms:created>
  <dcterms:modified xsi:type="dcterms:W3CDTF">2021-10-29T03:20:00Z</dcterms:modified>
</cp:coreProperties>
</file>