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56" r:id="rId3"/>
    <p:sldId id="547" r:id="rId4"/>
    <p:sldId id="557" r:id="rId5"/>
    <p:sldId id="811" r:id="rId6"/>
    <p:sldId id="812" r:id="rId7"/>
    <p:sldId id="733" r:id="rId8"/>
    <p:sldId id="779" r:id="rId9"/>
    <p:sldId id="781" r:id="rId10"/>
    <p:sldId id="783" r:id="rId11"/>
    <p:sldId id="815" r:id="rId12"/>
    <p:sldId id="822" r:id="rId13"/>
    <p:sldId id="829" r:id="rId14"/>
    <p:sldId id="823" r:id="rId15"/>
    <p:sldId id="825" r:id="rId16"/>
    <p:sldId id="826" r:id="rId17"/>
    <p:sldId id="824" r:id="rId18"/>
    <p:sldId id="817" r:id="rId19"/>
    <p:sldId id="818" r:id="rId20"/>
    <p:sldId id="816" r:id="rId21"/>
    <p:sldId id="819" r:id="rId22"/>
    <p:sldId id="813" r:id="rId23"/>
    <p:sldId id="820" r:id="rId24"/>
    <p:sldId id="821" r:id="rId25"/>
    <p:sldId id="827" r:id="rId26"/>
    <p:sldId id="828" r:id="rId27"/>
    <p:sldId id="363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80577"/>
    <a:srgbClr val="0000FF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8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indent="-469900">
              <a:buFont typeface="Wingdings" panose="05000000000000000000" pitchFamily="2" charset="2"/>
              <a:buChar char="u"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Arial" pitchFamily="34" charset="0"/>
              </a:rPr>
              <a:t>若子类重写了父类方法，就意味着子类里定义的方法彻底覆盖了父类里的名方法，系统将不可能把父类里的方法转移到子类中。</a:t>
            </a:r>
          </a:p>
          <a:p>
            <a:pPr marL="469900" indent="-469900">
              <a:buFont typeface="Wingdings" panose="05000000000000000000" pitchFamily="2" charset="2"/>
              <a:buChar char="u"/>
              <a:defRPr/>
            </a:pPr>
            <a:r>
              <a:rPr lang="zh-CN" altLang="en-US" sz="1200" dirty="0">
                <a:latin typeface="华文楷体" pitchFamily="2" charset="-122"/>
                <a:ea typeface="华文楷体" pitchFamily="2" charset="-122"/>
                <a:cs typeface="Arial" pitchFamily="34" charset="0"/>
              </a:rPr>
              <a:t>对于属性变量则不存在这样的现象，即使子类里定义了与父类完全相同的属性变量，这个属性变量依然不可能覆盖父类中定义的属性变量。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2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这是由于在运行时，虚拟机已经认定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方法属于哪个类。“重写”只能适用于实例方法，不能用于静态方法。对于静态方法，只能隐藏，重载，继承。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在利用引用访问对象的属性或静态方法时，是引用类型决定了实际上访问的是哪个属性，而非当前引用实际代表的是哪个类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200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子类静态方法不能覆盖父类的静态方法。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5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这是由于在运行时，虚拟机已经认定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方法属于哪个类。“重写”只能适用于实例方法，不能用于静态方法。对于静态方法，只能隐藏，重载，继承。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在利用引用访问对象的属性或静态方法时，是引用类型决定了实际上访问的是哪个属性，而非当前引用实际代表的是哪个类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200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子类静态方法不能覆盖父类的静态方法。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4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这是由于在运行时，虚拟机已经认定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方法属于哪个类。“重写”只能适用于实例方法，不能用于静态方法。对于静态方法，只能隐藏，重载，继承。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在利用引用访问对象的属性或静态方法时，是引用类型决定了实际上访问的是哪个属性，而非当前引用实际代表的是哪个类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200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子类静态方法不能覆盖父类的静态方法。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9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这是由于在运行时，虚拟机已经认定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static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方法属于哪个类。“重写”只能适用于实例方法，不能用于静态方法。对于静态方法，只能隐藏，重载，继承。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在利用引用访问对象的属性或静态方法时，是引用类型决定了实际上访问的是哪个属性，而非当前引用实际代表的是哪个类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2400"/>
              </a:lnSpc>
              <a:defRPr/>
            </a:pPr>
            <a:r>
              <a:rPr lang="zh-CN" altLang="en-US" sz="1200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子类静态方法不能覆盖父类的静态方法。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8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0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802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5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向下转型中</a:t>
            </a:r>
            <a:r>
              <a:rPr lang="en-US" altLang="zh-CN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new</a:t>
            </a:r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创建的应该是子类对象或其子孙对象，而不是父类对象。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53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我们需要在赋值时进行一个判断，只有符合常识的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才能被赋值，否则报错，或者赋默认值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9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4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9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06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44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2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一般方法：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1.</a:t>
            </a:r>
            <a:r>
              <a:rPr lang="zh-CN" altLang="en-US" dirty="0"/>
              <a:t>添加</a:t>
            </a:r>
            <a:r>
              <a:rPr lang="en-US" altLang="zh-CN" dirty="0"/>
              <a:t>XXX</a:t>
            </a:r>
            <a:r>
              <a:rPr lang="zh-CN" altLang="en-US" dirty="0"/>
              <a:t>类，继承</a:t>
            </a:r>
            <a:r>
              <a:rPr lang="en-US" altLang="zh-CN" dirty="0"/>
              <a:t>Pet</a:t>
            </a:r>
            <a:r>
              <a:rPr lang="zh-CN" altLang="en-US" dirty="0"/>
              <a:t>类</a:t>
            </a:r>
          </a:p>
          <a:p>
            <a:pPr lvl="1" eaLnBrk="1" hangingPunct="1"/>
            <a:r>
              <a:rPr lang="en-US" altLang="zh-CN" dirty="0"/>
              <a:t>2.</a:t>
            </a:r>
            <a:r>
              <a:rPr lang="zh-CN" altLang="en-US" dirty="0"/>
              <a:t>修改</a:t>
            </a:r>
            <a:r>
              <a:rPr lang="en-US" altLang="zh-CN" dirty="0"/>
              <a:t>Master</a:t>
            </a:r>
            <a:r>
              <a:rPr lang="zh-CN" altLang="en-US" dirty="0"/>
              <a:t>类，添加给</a:t>
            </a:r>
            <a:r>
              <a:rPr lang="en-US" altLang="zh-CN" dirty="0"/>
              <a:t>XXX</a:t>
            </a:r>
            <a:r>
              <a:rPr lang="zh-CN" altLang="en-US" dirty="0"/>
              <a:t>看病的方法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缺点：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频繁修改代码，代码可扩展性、可维护性差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4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latinLnBrk="1"/>
            <a:r>
              <a:rPr lang="zh-CN" altLang="en-US" b="0" i="1" u="none" strike="noStrike" dirty="0">
                <a:solidFill>
                  <a:srgbClr val="333333"/>
                </a:solidFill>
                <a:effectLst/>
                <a:latin typeface="Helvetica Neue"/>
              </a:rPr>
              <a:t>比如我们按下 </a:t>
            </a:r>
            <a:r>
              <a:rPr lang="en-US" altLang="zh-CN" b="0" i="1" u="none" strike="noStrike" dirty="0">
                <a:solidFill>
                  <a:srgbClr val="333333"/>
                </a:solidFill>
                <a:effectLst/>
                <a:latin typeface="Helvetica Neue"/>
              </a:rPr>
              <a:t>F1 </a:t>
            </a:r>
            <a:r>
              <a:rPr lang="zh-CN" altLang="en-US" b="0" i="1" u="none" strike="noStrike" dirty="0">
                <a:solidFill>
                  <a:srgbClr val="333333"/>
                </a:solidFill>
                <a:effectLst/>
                <a:latin typeface="Helvetica Neue"/>
              </a:rPr>
              <a:t>键这个动作： 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如果当前在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Flash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界面下弹出的就是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AS 3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的帮助文档；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如果当前在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Word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下弹出的就是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Word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帮助；</a:t>
            </a:r>
          </a:p>
          <a:p>
            <a:pPr algn="l" latinLnBrk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在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Windows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下弹出的就是 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Windows 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/>
              </a:rPr>
              <a:t>帮助和支持。</a:t>
            </a:r>
          </a:p>
          <a:p>
            <a:pPr algn="l" latinLnBrk="1"/>
            <a:r>
              <a:rPr lang="zh-CN" altLang="en-US" b="0" i="1" u="none" strike="noStrike" dirty="0">
                <a:solidFill>
                  <a:srgbClr val="333333"/>
                </a:solidFill>
                <a:effectLst/>
                <a:latin typeface="Helvetica Neue"/>
              </a:rPr>
              <a:t>同一个事件发生在不同的对象上会产生不同的结果。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我们需要在赋值时进行一个判断，只有符合常识的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才能被赋值，否则报错，或者赋默认值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2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9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4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/>
            </a:pP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当子类和父类有相同属性时，父类还是会执行自己所拥有的属性，若父类中没有的属性子类中有，当父类对象指向子类引用时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向上转型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，在编译时期就会报错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5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6">
            <a:extLst>
              <a:ext uri="{FF2B5EF4-FFF2-40B4-BE49-F238E27FC236}">
                <a16:creationId xmlns:a16="http://schemas.microsoft.com/office/drawing/2014/main" id="{DDB8EBF3-2D32-4697-BB07-6462BDDC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2716857"/>
            <a:ext cx="4638675" cy="81519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abstract class Printer{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abstract print(String str);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C153BEA0-6544-48D1-B68B-72F3B8E3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356992"/>
            <a:ext cx="5454650" cy="129471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ColorPrinter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extends Printer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print(String str)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输出彩色的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"+str);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24EFBAB-C08E-4E63-B66C-24A54B30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293096"/>
            <a:ext cx="5384800" cy="1282660"/>
          </a:xfrm>
          <a:prstGeom prst="roundRect">
            <a:avLst>
              <a:gd name="adj" fmla="val 625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BlackPrinter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extends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sym typeface="黑体" panose="02010609060101010101" pitchFamily="49" charset="-122"/>
              </a:rPr>
              <a:t>Printer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print(String str)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输出黑白的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"+str);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C76E79BB-F0D5-4361-97BE-C61B4D1E5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010" y="5199558"/>
            <a:ext cx="5395913" cy="1520190"/>
          </a:xfrm>
          <a:prstGeom prst="roundRect">
            <a:avLst>
              <a:gd name="adj" fmla="val 625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Printer p = new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ColorPrinter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p.print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 = new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BlackPrinter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p.print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C6CA3FAB-A75B-444C-92A8-995205AB0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662" y="2708920"/>
            <a:ext cx="720725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父类 </a:t>
            </a:r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A1692401-104B-49DE-BFCD-51CCCE73F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381" y="3356992"/>
            <a:ext cx="720725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子类 </a:t>
            </a:r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E5DCEEF4-2D6E-49B8-B4A9-B32968BF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648" y="5210671"/>
            <a:ext cx="7921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运行</a:t>
            </a:r>
            <a:r>
              <a:rPr lang="zh-CN" altLang="en-US" sz="1800" dirty="0"/>
              <a:t>  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98917A8-AC65-4F78-8473-B09108B98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098" y="5733256"/>
            <a:ext cx="1223962" cy="25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1EC1E55F-0360-4B4B-BC2E-A9B2C898E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612" y="5524733"/>
            <a:ext cx="3852000" cy="97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" name="AutoShape 21">
            <a:extLst>
              <a:ext uri="{FF2B5EF4-FFF2-40B4-BE49-F238E27FC236}">
                <a16:creationId xmlns:a16="http://schemas.microsoft.com/office/drawing/2014/main" id="{54EC194D-509F-4B8F-818F-A866F878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5908349"/>
            <a:ext cx="1737493" cy="646986"/>
          </a:xfrm>
          <a:prstGeom prst="wedgeRoundRectCallout">
            <a:avLst>
              <a:gd name="adj1" fmla="val -65566"/>
              <a:gd name="adj2" fmla="val 11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同一种操作方式，不同的操作对象 </a:t>
            </a:r>
          </a:p>
        </p:txBody>
      </p:sp>
      <p:sp>
        <p:nvSpPr>
          <p:cNvPr id="30" name="AutoShape 17">
            <a:extLst>
              <a:ext uri="{FF2B5EF4-FFF2-40B4-BE49-F238E27FC236}">
                <a16:creationId xmlns:a16="http://schemas.microsoft.com/office/drawing/2014/main" id="{617D58D2-7057-48B4-B4F5-470644F6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12" y="5959653"/>
            <a:ext cx="1801812" cy="646986"/>
          </a:xfrm>
          <a:prstGeom prst="wedgeRoundRectCallout">
            <a:avLst>
              <a:gd name="adj1" fmla="val 88860"/>
              <a:gd name="adj2" fmla="val -570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只能调用父类已经定义的方法 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7374CBD0-3288-4117-89A9-76104A6F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8840"/>
            <a:ext cx="7056784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用多态实现黑白和彩色打印机功能</a:t>
            </a: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359FE3B9-51B0-4584-AE12-7C1A442F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295" y="4292067"/>
            <a:ext cx="720725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子类 </a:t>
            </a:r>
          </a:p>
        </p:txBody>
      </p:sp>
    </p:spTree>
    <p:extLst>
      <p:ext uri="{BB962C8B-B14F-4D97-AF65-F5344CB8AC3E}">
        <p14:creationId xmlns:p14="http://schemas.microsoft.com/office/powerpoint/2010/main" val="20835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bldLvl="0" animBg="1"/>
      <p:bldP spid="20" grpId="0" bldLvl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9" y="1960999"/>
            <a:ext cx="6715487" cy="377225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Person{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int id=100;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eat(){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人吃饭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Person{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int id=200; 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manAge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=20;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eat(){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男人吃两碗饭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play(){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男人踢足球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Woman extends Person{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eat(){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女人吃一碗饭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shop(){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女人购物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6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3">
            <a:extLst>
              <a:ext uri="{FF2B5EF4-FFF2-40B4-BE49-F238E27FC236}">
                <a16:creationId xmlns:a16="http://schemas.microsoft.com/office/drawing/2014/main" id="{1A092C66-65FA-4E0A-A304-94B6D6D0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3194098"/>
            <a:ext cx="6535192" cy="354395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 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p1=new Person();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p1.eat();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Man man=new Man();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man.eat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man.play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p2= new Man();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p2.eat();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Person p3= new Woman();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p3.eat();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074282EB-C577-45ED-BC13-EDB89E87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5129427"/>
            <a:ext cx="2664296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4DD32E44-2C6C-4A44-9706-EB426BB81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5388644"/>
            <a:ext cx="2664296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152F7814-4920-466C-80FD-16C900FF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584" y="4155692"/>
            <a:ext cx="2656061" cy="1191816"/>
          </a:xfrm>
          <a:prstGeom prst="wedgeRoundRectCallout">
            <a:avLst>
              <a:gd name="adj1" fmla="val -62515"/>
              <a:gd name="adj2" fmla="val 3614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向上转型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，即子类对象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自动转型为父类对象，使得该对象可访问子类从父类继承或重写的方法。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C1FFF253-4AC3-4C8B-AAEE-FF066D16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584" y="5733256"/>
            <a:ext cx="2102583" cy="646986"/>
          </a:xfrm>
          <a:prstGeom prst="wedgeRoundRectCallout">
            <a:avLst>
              <a:gd name="adj1" fmla="val -64166"/>
              <a:gd name="adj2" fmla="val -819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实际调用的是子类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Man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eat( )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5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7200800" cy="465138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Person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id=101;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eat(){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人吃饭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Person{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id=102;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eat(){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男人吃饭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Person p=new Man();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p.eat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(p.id);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480D28A8-3864-40F5-A3EE-FF2491C36ADD}"/>
              </a:ext>
            </a:extLst>
          </p:cNvPr>
          <p:cNvSpPr/>
          <p:nvPr/>
        </p:nvSpPr>
        <p:spPr>
          <a:xfrm>
            <a:off x="6688686" y="947221"/>
            <a:ext cx="2203794" cy="1332361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429D4E-B584-4601-AF63-3DF575F00819}"/>
              </a:ext>
            </a:extLst>
          </p:cNvPr>
          <p:cNvSpPr txBox="1"/>
          <p:nvPr/>
        </p:nvSpPr>
        <p:spPr>
          <a:xfrm>
            <a:off x="6876256" y="3257983"/>
            <a:ext cx="1584176" cy="1188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男人吃饭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101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EB94377-8631-498C-9EA4-3238EBD3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144" y="5767110"/>
            <a:ext cx="2916000" cy="25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0C2FA216-C3B8-433B-904F-B082C917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96" y="5394332"/>
            <a:ext cx="1998320" cy="1191816"/>
          </a:xfrm>
          <a:prstGeom prst="wedgeRoundRectCallout">
            <a:avLst>
              <a:gd name="adj1" fmla="val -80568"/>
              <a:gd name="adj2" fmla="val -137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子类对象的多态性，并不适用于属性。因此输出的是父类对象的属性值。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9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7865F2AC-84C6-4301-AA1B-AE0CBC63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27822"/>
            <a:ext cx="7200800" cy="478198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480D28A8-3864-40F5-A3EE-FF2491C36ADD}"/>
              </a:ext>
            </a:extLst>
          </p:cNvPr>
          <p:cNvSpPr/>
          <p:nvPr/>
        </p:nvSpPr>
        <p:spPr>
          <a:xfrm>
            <a:off x="6795744" y="562944"/>
            <a:ext cx="2203794" cy="1332361"/>
          </a:xfrm>
          <a:prstGeom prst="cloudCallout">
            <a:avLst>
              <a:gd name="adj1" fmla="val -19837"/>
              <a:gd name="adj2" fmla="val 7877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运行结果？</a:t>
            </a:r>
          </a:p>
        </p:txBody>
      </p:sp>
      <p:cxnSp>
        <p:nvCxnSpPr>
          <p:cNvPr id="16" name="直接连接符 5">
            <a:extLst>
              <a:ext uri="{FF2B5EF4-FFF2-40B4-BE49-F238E27FC236}">
                <a16:creationId xmlns:a16="http://schemas.microsoft.com/office/drawing/2014/main" id="{E562F7B4-7BC8-43D1-A04F-4F58A9F8C0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92392" y="3714750"/>
            <a:ext cx="7200000" cy="15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7">
            <a:extLst>
              <a:ext uri="{FF2B5EF4-FFF2-40B4-BE49-F238E27FC236}">
                <a16:creationId xmlns:a16="http://schemas.microsoft.com/office/drawing/2014/main" id="{824C9089-C2C8-43DE-8F1A-3168C4F29D6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65366" y="2812512"/>
            <a:ext cx="1836000" cy="15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B47F74BA-5F22-4173-998E-52DA0B6FFF5F}"/>
              </a:ext>
            </a:extLst>
          </p:cNvPr>
          <p:cNvSpPr txBox="1">
            <a:spLocks/>
          </p:cNvSpPr>
          <p:nvPr/>
        </p:nvSpPr>
        <p:spPr bwMode="auto">
          <a:xfrm>
            <a:off x="5004048" y="4709770"/>
            <a:ext cx="3996000" cy="34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内存两个</a:t>
            </a:r>
            <a:r>
              <a:rPr lang="en-US" altLang="zh-CN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count</a:t>
            </a:r>
            <a:r>
              <a:rPr lang="zh-CN" altLang="en-US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都有，显示子类</a:t>
            </a:r>
            <a:r>
              <a:rPr lang="en-US" altLang="zh-CN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count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CA164C-CCAA-4910-B3EE-E575F249D444}"/>
              </a:ext>
            </a:extLst>
          </p:cNvPr>
          <p:cNvSpPr txBox="1"/>
          <p:nvPr/>
        </p:nvSpPr>
        <p:spPr>
          <a:xfrm>
            <a:off x="3635896" y="4946299"/>
            <a:ext cx="467426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A0B375-21C6-4388-9F95-C0AD2ED66FEB}"/>
              </a:ext>
            </a:extLst>
          </p:cNvPr>
          <p:cNvSpPr txBox="1"/>
          <p:nvPr/>
        </p:nvSpPr>
        <p:spPr>
          <a:xfrm>
            <a:off x="4860032" y="5456751"/>
            <a:ext cx="4212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true </a:t>
            </a:r>
            <a:r>
              <a:rPr lang="en-US" altLang="zh-CN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//==</a:t>
            </a:r>
            <a:r>
              <a:rPr lang="zh-CN" altLang="en-US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用于引用数据类型，比较的是地址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15BB132-5801-4D56-85AF-99BAE11922B0}"/>
              </a:ext>
            </a:extLst>
          </p:cNvPr>
          <p:cNvSpPr txBox="1"/>
          <p:nvPr/>
        </p:nvSpPr>
        <p:spPr>
          <a:xfrm>
            <a:off x="4964791" y="5700862"/>
            <a:ext cx="4975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属性不会被覆盖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40F040-DF02-4BD9-AA00-C243725ABDC2}"/>
              </a:ext>
            </a:extLst>
          </p:cNvPr>
          <p:cNvSpPr txBox="1"/>
          <p:nvPr/>
        </p:nvSpPr>
        <p:spPr>
          <a:xfrm>
            <a:off x="3609361" y="5933487"/>
            <a:ext cx="5065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  </a:t>
            </a:r>
            <a:r>
              <a:rPr lang="en-US" altLang="zh-CN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重写，虚拟方法调用</a:t>
            </a:r>
            <a:endParaRPr lang="en-US" altLang="zh-CN" sz="1600" b="1" dirty="0">
              <a:solidFill>
                <a:srgbClr val="00417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8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build="p"/>
      <p:bldP spid="23" grpId="0"/>
      <p:bldP spid="24" grpId="0"/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7200800" cy="393209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Father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say()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我是父类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Son extends Father{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say()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我是子类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Father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father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Son();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father.say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480D28A8-3864-40F5-A3EE-FF2491C36ADD}"/>
              </a:ext>
            </a:extLst>
          </p:cNvPr>
          <p:cNvSpPr/>
          <p:nvPr/>
        </p:nvSpPr>
        <p:spPr>
          <a:xfrm>
            <a:off x="6688686" y="947221"/>
            <a:ext cx="2203794" cy="1332361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429D4E-B584-4601-AF63-3DF575F00819}"/>
              </a:ext>
            </a:extLst>
          </p:cNvPr>
          <p:cNvSpPr txBox="1"/>
          <p:nvPr/>
        </p:nvSpPr>
        <p:spPr>
          <a:xfrm>
            <a:off x="6876256" y="3630544"/>
            <a:ext cx="1584176" cy="756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我是父类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4EB94377-8631-498C-9EA4-3238EBD3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5082172"/>
            <a:ext cx="2916000" cy="25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0C2FA216-C3B8-433B-904F-B082C917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1" y="3782391"/>
            <a:ext cx="1770326" cy="646986"/>
          </a:xfrm>
          <a:prstGeom prst="wedgeRoundRectCallout">
            <a:avLst>
              <a:gd name="adj1" fmla="val 67334"/>
              <a:gd name="adj2" fmla="val -25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子类重新定义了父类的静态方法。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7223D6BA-91FD-4EB5-AD2E-D308F225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3709377"/>
            <a:ext cx="3816000" cy="720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EC88D328-54DB-4BFF-A158-CF572A6F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256" y="5010679"/>
            <a:ext cx="2872223" cy="1191816"/>
          </a:xfrm>
          <a:prstGeom prst="wedgeRoundRectCallout">
            <a:avLst>
              <a:gd name="adj1" fmla="val -67131"/>
              <a:gd name="adj2" fmla="val -348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父类引用指向子类对象时，只会调用父类的静态方法。所以，静态方法并不具有多态性。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58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9" grpId="0" animBg="1"/>
      <p:bldP spid="21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3E094-4EF5-4B40-B77C-7959BAEA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999316"/>
            <a:ext cx="7272809" cy="47237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480D28A8-3864-40F5-A3EE-FF2491C36ADD}"/>
              </a:ext>
            </a:extLst>
          </p:cNvPr>
          <p:cNvSpPr/>
          <p:nvPr/>
        </p:nvSpPr>
        <p:spPr>
          <a:xfrm>
            <a:off x="6688686" y="947221"/>
            <a:ext cx="2203794" cy="1332361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429D4E-B584-4601-AF63-3DF575F00819}"/>
              </a:ext>
            </a:extLst>
          </p:cNvPr>
          <p:cNvSpPr txBox="1"/>
          <p:nvPr/>
        </p:nvSpPr>
        <p:spPr>
          <a:xfrm>
            <a:off x="6998495" y="5146305"/>
            <a:ext cx="1584176" cy="99396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bIns="180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802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A47C309-6E87-4E9F-B393-D9627D24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307" y="1988840"/>
            <a:ext cx="7147173" cy="473684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480D28A8-3864-40F5-A3EE-FF2491C36ADD}"/>
              </a:ext>
            </a:extLst>
          </p:cNvPr>
          <p:cNvSpPr/>
          <p:nvPr/>
        </p:nvSpPr>
        <p:spPr>
          <a:xfrm>
            <a:off x="6688686" y="947221"/>
            <a:ext cx="2203794" cy="1332361"/>
          </a:xfrm>
          <a:prstGeom prst="cloudCallout">
            <a:avLst>
              <a:gd name="adj1" fmla="val -53686"/>
              <a:gd name="adj2" fmla="val 507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429D4E-B584-4601-AF63-3DF575F00819}"/>
              </a:ext>
            </a:extLst>
          </p:cNvPr>
          <p:cNvSpPr txBox="1"/>
          <p:nvPr/>
        </p:nvSpPr>
        <p:spPr>
          <a:xfrm>
            <a:off x="6998495" y="4730807"/>
            <a:ext cx="1584176" cy="18249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bIns="180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showZi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showZi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70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60F1EFE-A44E-4963-863D-5F5C87320A0D}"/>
              </a:ext>
            </a:extLst>
          </p:cNvPr>
          <p:cNvSpPr txBox="1"/>
          <p:nvPr/>
        </p:nvSpPr>
        <p:spPr>
          <a:xfrm>
            <a:off x="971600" y="1982450"/>
            <a:ext cx="7992888" cy="398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多态小结：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多态作用：提高了代码的通用性，常称作接口重用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前提：需要存在继承或者实现关系，方法的重写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成员方法：编译时：要查看引用变量所声明的类中是否有所调用的方法。运行时：调用实际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的对象所属的类中的重写方法。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成员变量：不具备多态性，只看引用变量所声明的类。</a:t>
            </a:r>
          </a:p>
        </p:txBody>
      </p:sp>
    </p:spTree>
    <p:extLst>
      <p:ext uri="{BB962C8B-B14F-4D97-AF65-F5344CB8AC3E}">
        <p14:creationId xmlns:p14="http://schemas.microsoft.com/office/powerpoint/2010/main" val="35883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44936-6AD2-4DB4-BE1D-3358FFE8B105}"/>
              </a:ext>
            </a:extLst>
          </p:cNvPr>
          <p:cNvSpPr/>
          <p:nvPr/>
        </p:nvSpPr>
        <p:spPr>
          <a:xfrm>
            <a:off x="899592" y="1892019"/>
            <a:ext cx="78488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向上转型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7" descr="语法">
            <a:extLst>
              <a:ext uri="{FF2B5EF4-FFF2-40B4-BE49-F238E27FC236}">
                <a16:creationId xmlns:a16="http://schemas.microsoft.com/office/drawing/2014/main" id="{7064452F-EACD-428C-B837-CA5695DAF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27089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707D0E75-74EF-46A6-B8AC-158AFA3AA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708920"/>
            <a:ext cx="6362866" cy="64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父类类型 变量名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= new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子类类型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();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601CB54-AB20-443C-A30B-638E9AEF3AEE}"/>
              </a:ext>
            </a:extLst>
          </p:cNvPr>
          <p:cNvSpPr txBox="1"/>
          <p:nvPr/>
        </p:nvSpPr>
        <p:spPr>
          <a:xfrm>
            <a:off x="959020" y="3592764"/>
            <a:ext cx="7848871" cy="78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适用场景：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多态本身就是向上转型的过程，通常用于需要提高扩展性，无需针对子类类型或者使用父类的功能就能完成相应操作时。</a:t>
            </a:r>
            <a:endParaRPr lang="zh-CN" altLang="en-US" sz="2000" dirty="0">
              <a:solidFill>
                <a:srgbClr val="00417C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A02AFE-6AEE-4C57-900A-F7FF7ED591D2}"/>
              </a:ext>
            </a:extLst>
          </p:cNvPr>
          <p:cNvSpPr/>
          <p:nvPr/>
        </p:nvSpPr>
        <p:spPr>
          <a:xfrm>
            <a:off x="899592" y="4475407"/>
            <a:ext cx="78488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向下转型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7" descr="语法">
            <a:extLst>
              <a:ext uri="{FF2B5EF4-FFF2-40B4-BE49-F238E27FC236}">
                <a16:creationId xmlns:a16="http://schemas.microsoft.com/office/drawing/2014/main" id="{9F812972-DD31-40D1-B53D-8758B14B7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529230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E1E64BE9-11CA-4013-AFC0-9C2DBB79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292308"/>
            <a:ext cx="6362866" cy="64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子类类型 变量名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=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（子类类型） 父类类型的变量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A62127-FCA2-486A-A0D9-91EB6FE32D94}"/>
              </a:ext>
            </a:extLst>
          </p:cNvPr>
          <p:cNvSpPr txBox="1"/>
          <p:nvPr/>
        </p:nvSpPr>
        <p:spPr>
          <a:xfrm>
            <a:off x="959020" y="6176152"/>
            <a:ext cx="7848871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适用场景：</a:t>
            </a:r>
            <a:r>
              <a:rPr lang="zh-CN" altLang="en-US" sz="2000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一般用于需要使用子类特有功能时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000" dirty="0">
              <a:solidFill>
                <a:srgbClr val="004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05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1960999"/>
            <a:ext cx="6535192" cy="4171861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Car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run()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这是父类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run()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方法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speed()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("speed:0");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BMW extends Car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run()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这是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BMW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run()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方法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speed()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("speed:80");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3">
            <a:extLst>
              <a:ext uri="{FF2B5EF4-FFF2-40B4-BE49-F238E27FC236}">
                <a16:creationId xmlns:a16="http://schemas.microsoft.com/office/drawing/2014/main" id="{AC20DB0D-26E4-47E7-BEDF-1259F849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153407"/>
            <a:ext cx="6732240" cy="465138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Benz extends Car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run()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这是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Benz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run()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方法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speed()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("speed:100");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price()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("Benz:800000$");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show(new Benz());  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//</a:t>
            </a:r>
            <a:r>
              <a:rPr lang="zh-CN" altLang="en-US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向上转型实现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show(new BMW());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show(Car car) {  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//</a:t>
            </a:r>
            <a:r>
              <a:rPr lang="zh-CN" altLang="en-US" sz="1500" b="1" dirty="0">
                <a:solidFill>
                  <a:srgbClr val="FF0000"/>
                </a:solidFill>
                <a:latin typeface="Source Code Pro"/>
                <a:ea typeface="宋体" charset="-122"/>
              </a:rPr>
              <a:t>父类实例作为参数</a:t>
            </a: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car.run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car.speed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2C6C7C-C613-421A-A4E9-81A7530937AE}"/>
              </a:ext>
            </a:extLst>
          </p:cNvPr>
          <p:cNvSpPr/>
          <p:nvPr/>
        </p:nvSpPr>
        <p:spPr>
          <a:xfrm>
            <a:off x="2771800" y="4581128"/>
            <a:ext cx="6031136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8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03648" y="3312022"/>
            <a:ext cx="676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第八讲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面向对象编程（三）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535192" cy="482400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Car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run()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这是父类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run()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方法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Benz extends Car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run()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这是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Benz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的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run()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方法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8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price()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("Benz:800000$");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Car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= new Benz();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car.run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car.price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0">
            <a:extLst>
              <a:ext uri="{FF2B5EF4-FFF2-40B4-BE49-F238E27FC236}">
                <a16:creationId xmlns:a16="http://schemas.microsoft.com/office/drawing/2014/main" id="{074282EB-C577-45ED-BC13-EDB89E87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6007939"/>
            <a:ext cx="1512000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152F7814-4920-466C-80FD-16C900FF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618" y="5902527"/>
            <a:ext cx="3456384" cy="646986"/>
          </a:xfrm>
          <a:prstGeom prst="wedgeRoundRectCallout">
            <a:avLst>
              <a:gd name="adj1" fmla="val -65864"/>
              <a:gd name="adj2" fmla="val -175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向上转型后，父类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Car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类型的对象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car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失去了调用子类特有方法的权力。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480720" cy="381035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Fruit{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我是父类  水果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...");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20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Apple extends Fruit{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我是子类  苹果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...");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我是你的小呀小苹果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~~~~~~");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3">
            <a:extLst>
              <a:ext uri="{FF2B5EF4-FFF2-40B4-BE49-F238E27FC236}">
                <a16:creationId xmlns:a16="http://schemas.microsoft.com/office/drawing/2014/main" id="{A0FF9F54-FEE0-466B-BF74-E3D3D2C4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3081794"/>
            <a:ext cx="6120680" cy="354395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Sys{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Fruit a=new Apple(); 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Apple aa=(Apple)a;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aa.myMore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Fruit f=new Fruit();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Apple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=(Apple)f; 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aaa.myMore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94DFB2D-4465-4D23-8125-8FA39160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741251"/>
            <a:ext cx="2304000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B0DFD915-3708-4B03-8093-297C91B6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254337"/>
            <a:ext cx="2304000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30A39845-A81D-46C8-B636-64160747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756338"/>
            <a:ext cx="2304000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E84C23A-B486-4CF1-A9B1-C5E5D6D5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5261861"/>
            <a:ext cx="2304000" cy="21808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9652C0D7-976A-4E0C-AC0D-2D4DDDAF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490" y="3081794"/>
            <a:ext cx="1116000" cy="360000"/>
          </a:xfrm>
          <a:prstGeom prst="wedgeRoundRectCallout">
            <a:avLst>
              <a:gd name="adj1" fmla="val -77273"/>
              <a:gd name="adj2" fmla="val 14323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向上转型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B9B8B8F0-8DC1-4A3E-94A5-C72098A79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533" y="3769594"/>
            <a:ext cx="1782392" cy="374571"/>
          </a:xfrm>
          <a:prstGeom prst="wedgeRoundRectCallout">
            <a:avLst>
              <a:gd name="adj1" fmla="val -70130"/>
              <a:gd name="adj2" fmla="val 1061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正确的向下转型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AutoShape 21">
            <a:extLst>
              <a:ext uri="{FF2B5EF4-FFF2-40B4-BE49-F238E27FC236}">
                <a16:creationId xmlns:a16="http://schemas.microsoft.com/office/drawing/2014/main" id="{F3659BA3-45F0-4D1A-8546-900FB257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532" y="4350140"/>
            <a:ext cx="2303999" cy="646986"/>
          </a:xfrm>
          <a:prstGeom prst="wedgeRoundRectCallout">
            <a:avLst>
              <a:gd name="adj1" fmla="val -66111"/>
              <a:gd name="adj2" fmla="val 292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通过向下转型后实现子类特有方法的调用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C62443FE-2756-477B-9BC7-DC9366509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320" y="5412511"/>
            <a:ext cx="2448144" cy="646986"/>
          </a:xfrm>
          <a:prstGeom prst="wedgeRoundRectCallout">
            <a:avLst>
              <a:gd name="adj1" fmla="val -61383"/>
              <a:gd name="adj2" fmla="val -548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不安全的向下转型，编译无错但运行时会出错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5" name="思想气泡: 云 24">
            <a:extLst>
              <a:ext uri="{FF2B5EF4-FFF2-40B4-BE49-F238E27FC236}">
                <a16:creationId xmlns:a16="http://schemas.microsoft.com/office/drawing/2014/main" id="{3B31811A-5316-49DF-8EC3-49B237FDFCF8}"/>
              </a:ext>
            </a:extLst>
          </p:cNvPr>
          <p:cNvSpPr/>
          <p:nvPr/>
        </p:nvSpPr>
        <p:spPr>
          <a:xfrm>
            <a:off x="841230" y="4997126"/>
            <a:ext cx="2203794" cy="1332361"/>
          </a:xfrm>
          <a:prstGeom prst="cloudCallout">
            <a:avLst>
              <a:gd name="adj1" fmla="val 66969"/>
              <a:gd name="adj2" fmla="val -142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如何解决向下转型可能发生的异常？</a:t>
            </a:r>
          </a:p>
        </p:txBody>
      </p:sp>
    </p:spTree>
    <p:extLst>
      <p:ext uri="{BB962C8B-B14F-4D97-AF65-F5344CB8AC3E}">
        <p14:creationId xmlns:p14="http://schemas.microsoft.com/office/powerpoint/2010/main" val="13021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pic>
        <p:nvPicPr>
          <p:cNvPr id="3" name="Picture 7" descr="语法">
            <a:extLst>
              <a:ext uri="{FF2B5EF4-FFF2-40B4-BE49-F238E27FC236}">
                <a16:creationId xmlns:a16="http://schemas.microsoft.com/office/drawing/2014/main" id="{CD4A75FC-4CB9-4EAC-BBB6-77003130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27810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831F6DB7-91F2-49E2-BC83-680D1230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2781000"/>
            <a:ext cx="6362866" cy="648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对象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x </a:t>
            </a:r>
            <a:r>
              <a:rPr lang="en-US" altLang="zh-CN" b="1" dirty="0" err="1">
                <a:solidFill>
                  <a:srgbClr val="FF0000"/>
                </a:solidFill>
                <a:latin typeface="Source Code Pro"/>
              </a:rPr>
              <a:t>instanceof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类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743751-4896-4522-BF89-9DE2A77D46C4}"/>
              </a:ext>
            </a:extLst>
          </p:cNvPr>
          <p:cNvSpPr/>
          <p:nvPr/>
        </p:nvSpPr>
        <p:spPr>
          <a:xfrm>
            <a:off x="899592" y="1892019"/>
            <a:ext cx="78488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5F1113-DCF3-4415-B3D2-74F315D51ACA}"/>
              </a:ext>
            </a:extLst>
          </p:cNvPr>
          <p:cNvSpPr txBox="1"/>
          <p:nvPr/>
        </p:nvSpPr>
        <p:spPr>
          <a:xfrm>
            <a:off x="959020" y="3861048"/>
            <a:ext cx="7848871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作用：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判断某个对象是否属于某种数据类型，返回值为</a:t>
            </a:r>
            <a:r>
              <a:rPr lang="en-US" altLang="zh-CN" sz="2000" b="0" i="0" u="none" strike="noStrike" dirty="0" err="1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型。</a:t>
            </a:r>
            <a:endParaRPr lang="zh-CN" altLang="en-US" sz="2000" dirty="0">
              <a:solidFill>
                <a:srgbClr val="004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0999"/>
            <a:ext cx="6480720" cy="381035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Fruit{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我是父类  水果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...");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20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Apple extends Fruit{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我是子类  苹果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...");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我是你的小呀小苹果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~~~~~~");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13">
            <a:extLst>
              <a:ext uri="{FF2B5EF4-FFF2-40B4-BE49-F238E27FC236}">
                <a16:creationId xmlns:a16="http://schemas.microsoft.com/office/drawing/2014/main" id="{A0FF9F54-FEE0-466B-BF74-E3D3D2C4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3081794"/>
            <a:ext cx="6120680" cy="354395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Sys{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Fruit a=new Apple(); 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Apple aa=(Apple)a;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aa.myMore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Fruit f=new Fruit();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	Apple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=(Apple)f; 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aaa.myMore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E84C23A-B486-4CF1-A9B1-C5E5D6D5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5229200"/>
            <a:ext cx="2304000" cy="792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D83B09-96E8-4714-BA13-55B4ECE36509}"/>
              </a:ext>
            </a:extLst>
          </p:cNvPr>
          <p:cNvSpPr txBox="1"/>
          <p:nvPr/>
        </p:nvSpPr>
        <p:spPr>
          <a:xfrm>
            <a:off x="6156176" y="3951873"/>
            <a:ext cx="2838828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if(f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instanceof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Apple){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Apple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aaa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=(Apple)f; 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aaa.myName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aaa.myMore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 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F867B03-0A71-4A24-ABFF-6BCDB978EC3A}"/>
              </a:ext>
            </a:extLst>
          </p:cNvPr>
          <p:cNvSpPr/>
          <p:nvPr/>
        </p:nvSpPr>
        <p:spPr>
          <a:xfrm rot="19732521">
            <a:off x="5879602" y="5336138"/>
            <a:ext cx="504000" cy="32400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9B7525E0-2658-4437-AF94-97451227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9054"/>
            <a:ext cx="6480720" cy="201400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Person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id=101;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eat(){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人吃饭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drink(){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人喝水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8" name="Picture 14" descr="示例">
            <a:extLst>
              <a:ext uri="{FF2B5EF4-FFF2-40B4-BE49-F238E27FC236}">
                <a16:creationId xmlns:a16="http://schemas.microsoft.com/office/drawing/2014/main" id="{35B2AC43-81A2-4CC5-B907-8AB19257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87339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3">
            <a:extLst>
              <a:ext uri="{FF2B5EF4-FFF2-40B4-BE49-F238E27FC236}">
                <a16:creationId xmlns:a16="http://schemas.microsoft.com/office/drawing/2014/main" id="{FD56B883-E21B-4CAB-9A9A-561FBAAB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279582"/>
            <a:ext cx="6480720" cy="438977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Man extends Person{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id=102;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eat(){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男人吃饭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drink(){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男人喝水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smoking(){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男人抽烟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class Woman extends Person{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eat(){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女人吃饭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drink(){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女人喝水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shoping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女人购物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A0FF9F54-FEE0-466B-BF74-E3D3D2C4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2567462"/>
            <a:ext cx="6408712" cy="429320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Test test=new Test();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test.show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(new Person());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test.show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(new Man());</a:t>
            </a:r>
            <a:endParaRPr lang="zh-CN" altLang="en-US" sz="15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5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test.show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(new Woman());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show(Person p){ 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(p.id); 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p.eat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p.drink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        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if(p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instanceof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Man){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Man man=(Man)p;//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向下转型，使用强转符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man.smoking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if(p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instanceof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Woman){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Woman woman=(Woman) p;//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向下转型，使用强转符</a:t>
            </a:r>
          </a:p>
          <a:p>
            <a:pPr eaLnBrk="1" hangingPunct="1">
              <a:lnSpc>
                <a:spcPts val="15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woman.shoping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}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5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EC24A734-A9FD-449F-B765-15BC37C95FB3}"/>
              </a:ext>
            </a:extLst>
          </p:cNvPr>
          <p:cNvSpPr/>
          <p:nvPr/>
        </p:nvSpPr>
        <p:spPr>
          <a:xfrm>
            <a:off x="6688686" y="947221"/>
            <a:ext cx="2203794" cy="1332361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运行结果？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F643F9-F2D8-4AC1-95E5-C18248117DEE}"/>
              </a:ext>
            </a:extLst>
          </p:cNvPr>
          <p:cNvSpPr txBox="1"/>
          <p:nvPr/>
        </p:nvSpPr>
        <p:spPr>
          <a:xfrm>
            <a:off x="431540" y="4136820"/>
            <a:ext cx="1512168" cy="246221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101</a:t>
            </a: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人吃饭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人喝水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101</a:t>
            </a: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男人吃饭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男人喝水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男人抽烟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101</a:t>
            </a: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女人吃饭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女人喝水</a:t>
            </a:r>
            <a:endParaRPr lang="en-US" altLang="zh-CN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女人购物</a:t>
            </a:r>
          </a:p>
        </p:txBody>
      </p:sp>
    </p:spTree>
    <p:extLst>
      <p:ext uri="{BB962C8B-B14F-4D97-AF65-F5344CB8AC3E}">
        <p14:creationId xmlns:p14="http://schemas.microsoft.com/office/powerpoint/2010/main" val="29680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7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11A4F3-A379-4984-8100-FFFE8AD42C7A}"/>
              </a:ext>
            </a:extLst>
          </p:cNvPr>
          <p:cNvSpPr txBox="1"/>
          <p:nvPr/>
        </p:nvSpPr>
        <p:spPr>
          <a:xfrm>
            <a:off x="971600" y="1889531"/>
            <a:ext cx="7704856" cy="4439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对象类型转换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(Casting ) </a:t>
            </a:r>
          </a:p>
          <a:p>
            <a:pPr marL="342900" indent="174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Casting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自动类型转换：小数据类型自动转换成大数据类型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强制类型转换：把大数据类型强制转换成小的数据类型</a:t>
            </a:r>
          </a:p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对象的强制类型转换称为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造型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从子类到父类的类型转换可以自动进行（实际就是多态）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从父类到子类的类型转换须通过造型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无继承关系的引用类型间的转换是非法的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在造型前可以使用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操作符测试一个对象的类型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0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四、多态的转型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31C1D9-7062-4681-86B0-4E622827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023641"/>
            <a:ext cx="8136904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6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掌握多态的优势和应用场合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掌握父类和子类之间的类型转换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运算符的使用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使用父类作为方法形参实现多态</a:t>
            </a: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一、为什么使用多态</a:t>
            </a:r>
          </a:p>
        </p:txBody>
      </p:sp>
      <p:pic>
        <p:nvPicPr>
          <p:cNvPr id="18" name="Picture 15" descr="问题">
            <a:extLst>
              <a:ext uri="{FF2B5EF4-FFF2-40B4-BE49-F238E27FC236}">
                <a16:creationId xmlns:a16="http://schemas.microsoft.com/office/drawing/2014/main" id="{8E1916D5-83F6-4068-82E2-6FBF7102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782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9D02DC5-A3A3-4292-9EFB-B383365C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96551"/>
            <a:ext cx="7056784" cy="14324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宠物生病了，需要主人给宠物看病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28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不同的宠物看病过程不一样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28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不同的宠物恢复后体力值不一样</a:t>
            </a:r>
          </a:p>
        </p:txBody>
      </p:sp>
      <p:sp>
        <p:nvSpPr>
          <p:cNvPr id="2" name="AutoShape 9">
            <a:extLst>
              <a:ext uri="{FF2B5EF4-FFF2-40B4-BE49-F238E27FC236}">
                <a16:creationId xmlns:a16="http://schemas.microsoft.com/office/drawing/2014/main" id="{1523074B-FDD4-4723-9AF1-392DC902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62" y="4364707"/>
            <a:ext cx="187325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打针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AutoShape 10">
            <a:extLst>
              <a:ext uri="{FF2B5EF4-FFF2-40B4-BE49-F238E27FC236}">
                <a16:creationId xmlns:a16="http://schemas.microsoft.com/office/drawing/2014/main" id="{20B3D92C-F979-4E7C-BEEA-A89030E0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62" y="5013994"/>
            <a:ext cx="187325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吃药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B08323BC-3683-4BE5-ACFD-6D117582C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87" y="4364707"/>
            <a:ext cx="1871663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吃药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A4200591-263C-4DAD-8FC4-CC1C0FA0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87" y="5013994"/>
            <a:ext cx="1871663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黑体" panose="02010609060101010101" pitchFamily="49" charset="-122"/>
              </a:rPr>
              <a:t> </a:t>
            </a:r>
            <a:r>
              <a:rPr lang="en-US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疗养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15E7760A-CDDA-4782-AA23-12B1B7F8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50" y="4653632"/>
            <a:ext cx="287337" cy="647700"/>
          </a:xfrm>
          <a:prstGeom prst="curvedLeftArrow">
            <a:avLst>
              <a:gd name="adj1" fmla="val 45083"/>
              <a:gd name="adj2" fmla="val 90166"/>
              <a:gd name="adj3" fmla="val 3331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663EE458-1BB5-434B-916D-DF3347086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75" y="4653632"/>
            <a:ext cx="287337" cy="647700"/>
          </a:xfrm>
          <a:prstGeom prst="curvedLeftArrow">
            <a:avLst>
              <a:gd name="adj1" fmla="val 45083"/>
              <a:gd name="adj2" fmla="val 90166"/>
              <a:gd name="adj3" fmla="val 33310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" name="AutoShape 18">
            <a:extLst>
              <a:ext uri="{FF2B5EF4-FFF2-40B4-BE49-F238E27FC236}">
                <a16:creationId xmlns:a16="http://schemas.microsoft.com/office/drawing/2014/main" id="{ADC425C8-1F9D-4B57-AFBF-C4522A50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3932907"/>
            <a:ext cx="863600" cy="449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狗狗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EF277462-FFA6-402E-9A76-24D251E6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012" y="3915444"/>
            <a:ext cx="863600" cy="449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/>
              <a:t> 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Q仔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一、为什么使用多态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9D02DC5-A3A3-4292-9EFB-B383365C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7498"/>
            <a:ext cx="7056784" cy="28796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编写主人类</a:t>
            </a:r>
          </a:p>
          <a:p>
            <a:pPr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编写给狗狗看病的方法</a:t>
            </a:r>
          </a:p>
          <a:p>
            <a:pPr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编写给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仔看病的方法</a:t>
            </a:r>
          </a:p>
          <a:p>
            <a:pPr marL="342900" indent="-342900" algn="just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编写测试方法</a:t>
            </a:r>
          </a:p>
          <a:p>
            <a:pPr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调用主人类给狗狗看病的方法</a:t>
            </a:r>
          </a:p>
          <a:p>
            <a:pPr algn="just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调用主人类给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仔看病的方法</a:t>
            </a:r>
          </a:p>
        </p:txBody>
      </p:sp>
      <p:pic>
        <p:nvPicPr>
          <p:cNvPr id="12" name="Picture 8" descr="分析1">
            <a:extLst>
              <a:ext uri="{FF2B5EF4-FFF2-40B4-BE49-F238E27FC236}">
                <a16:creationId xmlns:a16="http://schemas.microsoft.com/office/drawing/2014/main" id="{6137CEEE-F029-463B-BD5B-27CD4C22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782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3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一、为什么使用多态</a:t>
            </a:r>
          </a:p>
        </p:txBody>
      </p:sp>
      <p:sp>
        <p:nvSpPr>
          <p:cNvPr id="2" name="AutoShape 9">
            <a:extLst>
              <a:ext uri="{FF2B5EF4-FFF2-40B4-BE49-F238E27FC236}">
                <a16:creationId xmlns:a16="http://schemas.microsoft.com/office/drawing/2014/main" id="{BE6AA3FF-57EA-47AE-9D70-44C7C067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753693"/>
            <a:ext cx="5184576" cy="3814627"/>
          </a:xfrm>
          <a:prstGeom prst="roundRect">
            <a:avLst>
              <a:gd name="adj" fmla="val 339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Master {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void Cure(Dog dog) {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if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dog.getHealth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&lt; 50) {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dog.setHealth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(60);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打针、吃药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public void Cure(Penguin penguin){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if 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penguin.getHealth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 &lt; 50) 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penguin.setHealth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(70);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吃药、疗养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46900091-6309-435D-9590-41AE643F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50" y="2348880"/>
            <a:ext cx="1008063" cy="449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1800" dirty="0">
                <a:latin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主人类</a:t>
            </a:r>
            <a:r>
              <a:rPr lang="zh-CN" altLang="en-US" sz="1800" dirty="0">
                <a:latin typeface="黑体" panose="02010609060101010101" pitchFamily="49" charset="-122"/>
              </a:rPr>
              <a:t> </a:t>
            </a:r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93F35194-8487-4689-A673-F78BCB159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14" y="1820887"/>
            <a:ext cx="3600450" cy="154267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… …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Master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master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new Master();</a:t>
            </a:r>
          </a:p>
          <a:p>
            <a:pPr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master.Cure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(dog);</a:t>
            </a:r>
          </a:p>
          <a:p>
            <a:pPr>
              <a:lnSpc>
                <a:spcPts val="2200"/>
              </a:lnSpc>
            </a:pP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master.Cure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(penguin);</a:t>
            </a:r>
          </a:p>
          <a:p>
            <a:pPr>
              <a:lnSpc>
                <a:spcPts val="22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… …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F964A2C9-EF91-4F79-8EF5-0A85A26B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814" y="1484784"/>
            <a:ext cx="1008063" cy="449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1800" dirty="0">
                <a:latin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测试方法 </a:t>
            </a: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A93162B3-11D1-4320-A2FF-E98156D70254}"/>
              </a:ext>
            </a:extLst>
          </p:cNvPr>
          <p:cNvSpPr/>
          <p:nvPr/>
        </p:nvSpPr>
        <p:spPr>
          <a:xfrm>
            <a:off x="6374571" y="3757187"/>
            <a:ext cx="2445901" cy="1280760"/>
          </a:xfrm>
          <a:prstGeom prst="cloudCallout">
            <a:avLst>
              <a:gd name="adj1" fmla="val -65689"/>
              <a:gd name="adj2" fmla="val 559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若还需要给其他宠物看病呢？</a:t>
            </a:r>
          </a:p>
        </p:txBody>
      </p:sp>
    </p:spTree>
    <p:extLst>
      <p:ext uri="{BB962C8B-B14F-4D97-AF65-F5344CB8AC3E}">
        <p14:creationId xmlns:p14="http://schemas.microsoft.com/office/powerpoint/2010/main" val="6298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二、什么是多态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D521A2-CC65-46E3-8BA3-7DEB243DC4CE}"/>
              </a:ext>
            </a:extLst>
          </p:cNvPr>
          <p:cNvSpPr txBox="1"/>
          <p:nvPr/>
        </p:nvSpPr>
        <p:spPr>
          <a:xfrm>
            <a:off x="899592" y="216678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生活中的多态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C14394-05EE-41B8-B2CA-7035965AC31F}"/>
              </a:ext>
            </a:extLst>
          </p:cNvPr>
          <p:cNvSpPr txBox="1"/>
          <p:nvPr/>
        </p:nvSpPr>
        <p:spPr>
          <a:xfrm>
            <a:off x="1979712" y="5877272"/>
            <a:ext cx="5760000" cy="40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2800"/>
              </a:lnSpc>
            </a:pPr>
            <a:r>
              <a:rPr lang="zh-CN" altLang="en-US" b="1" i="0" u="none" strike="noStrike" dirty="0">
                <a:solidFill>
                  <a:srgbClr val="00417C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同一种事物或行为，由于条件不同，产生的结果也不同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68821D-62ED-4ECC-B943-1EF909C86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84" y="2852936"/>
            <a:ext cx="5925184" cy="27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二、什么是多态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980F6-CE2B-460E-A12B-5C1DE6761B38}"/>
              </a:ext>
            </a:extLst>
          </p:cNvPr>
          <p:cNvSpPr/>
          <p:nvPr/>
        </p:nvSpPr>
        <p:spPr>
          <a:xfrm>
            <a:off x="899592" y="1892019"/>
            <a:ext cx="7848872" cy="120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多态是同一个行为具有多个不同表现形式或形态的能力。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FCF378-D29B-4FF2-8FFC-EB182C288CBD}"/>
              </a:ext>
            </a:extLst>
          </p:cNvPr>
          <p:cNvSpPr/>
          <p:nvPr/>
        </p:nvSpPr>
        <p:spPr>
          <a:xfrm>
            <a:off x="899592" y="3356992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中的多态性：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编译时多态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主要指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方法的重载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，它根据参数列表的不同来区分不同的方法。通过编译后变成不同的方法。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运行时多态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algn="just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即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，指在执行期间（非编译期间）判断引用对象的实际类型，根据实际类型判断并调用相应的属性和方法。主要用于继承父类和实现接口时，父类引用指向子类对象。</a:t>
            </a:r>
          </a:p>
        </p:txBody>
      </p:sp>
    </p:spTree>
    <p:extLst>
      <p:ext uri="{BB962C8B-B14F-4D97-AF65-F5344CB8AC3E}">
        <p14:creationId xmlns:p14="http://schemas.microsoft.com/office/powerpoint/2010/main" val="317102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8712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8.1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认识多态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三、多态的实现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743751-4896-4522-BF89-9DE2A77D46C4}"/>
              </a:ext>
            </a:extLst>
          </p:cNvPr>
          <p:cNvSpPr/>
          <p:nvPr/>
        </p:nvSpPr>
        <p:spPr>
          <a:xfrm>
            <a:off x="899592" y="1892019"/>
            <a:ext cx="784887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多态存在的三个必要条件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84730-B02B-45ED-9251-9AB9B36AB2AC}"/>
              </a:ext>
            </a:extLst>
          </p:cNvPr>
          <p:cNvSpPr txBox="1"/>
          <p:nvPr/>
        </p:nvSpPr>
        <p:spPr>
          <a:xfrm>
            <a:off x="1259632" y="2708920"/>
            <a:ext cx="7488832" cy="316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父类引用指向子类对象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当使用多态方式调用方法时，首先检查父类中是否有该方法，若无，则编译错误；若有，则调用父类同名同参数的方法，但实际执行的是子类重写父类方法，称为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虚拟方法调用</a:t>
            </a:r>
          </a:p>
        </p:txBody>
      </p:sp>
    </p:spTree>
    <p:extLst>
      <p:ext uri="{BB962C8B-B14F-4D97-AF65-F5344CB8AC3E}">
        <p14:creationId xmlns:p14="http://schemas.microsoft.com/office/powerpoint/2010/main" val="14033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16873</TotalTime>
  <Words>3679</Words>
  <Application>Microsoft Office PowerPoint</Application>
  <PresentationFormat>全屏显示(4:3)</PresentationFormat>
  <Paragraphs>578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Helvetica Neue</vt:lpstr>
      <vt:lpstr>仿宋</vt:lpstr>
      <vt:lpstr>黑体</vt:lpstr>
      <vt:lpstr>华文仿宋</vt:lpstr>
      <vt:lpstr>华文琥珀</vt:lpstr>
      <vt:lpstr>华文楷体</vt:lpstr>
      <vt:lpstr>微软雅黑</vt:lpstr>
      <vt:lpstr>微软雅黑</vt:lpstr>
      <vt:lpstr>Arial</vt:lpstr>
      <vt:lpstr>Calibri</vt:lpstr>
      <vt:lpstr>Source Code Pro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1361</cp:revision>
  <dcterms:created xsi:type="dcterms:W3CDTF">2013-10-30T09:04:50Z</dcterms:created>
  <dcterms:modified xsi:type="dcterms:W3CDTF">2021-11-02T14:01:59Z</dcterms:modified>
</cp:coreProperties>
</file>