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556" r:id="rId3"/>
    <p:sldId id="547" r:id="rId4"/>
    <p:sldId id="557" r:id="rId5"/>
    <p:sldId id="830" r:id="rId6"/>
    <p:sldId id="779" r:id="rId7"/>
    <p:sldId id="831" r:id="rId8"/>
    <p:sldId id="781" r:id="rId9"/>
    <p:sldId id="832" r:id="rId10"/>
    <p:sldId id="833" r:id="rId11"/>
    <p:sldId id="837" r:id="rId12"/>
    <p:sldId id="836" r:id="rId13"/>
    <p:sldId id="834" r:id="rId14"/>
    <p:sldId id="835" r:id="rId15"/>
    <p:sldId id="838" r:id="rId16"/>
    <p:sldId id="839" r:id="rId17"/>
    <p:sldId id="840" r:id="rId18"/>
    <p:sldId id="824" r:id="rId19"/>
    <p:sldId id="841" r:id="rId20"/>
    <p:sldId id="842" r:id="rId21"/>
    <p:sldId id="843" r:id="rId22"/>
    <p:sldId id="844" r:id="rId23"/>
    <p:sldId id="845" r:id="rId24"/>
    <p:sldId id="846" r:id="rId25"/>
    <p:sldId id="847" r:id="rId26"/>
    <p:sldId id="848" r:id="rId27"/>
    <p:sldId id="849" r:id="rId28"/>
    <p:sldId id="850" r:id="rId29"/>
    <p:sldId id="851" r:id="rId30"/>
    <p:sldId id="817" r:id="rId31"/>
    <p:sldId id="853" r:id="rId32"/>
    <p:sldId id="854" r:id="rId33"/>
    <p:sldId id="855" r:id="rId34"/>
    <p:sldId id="852" r:id="rId35"/>
    <p:sldId id="856" r:id="rId36"/>
    <p:sldId id="858" r:id="rId37"/>
    <p:sldId id="857" r:id="rId38"/>
    <p:sldId id="859" r:id="rId39"/>
    <p:sldId id="860" r:id="rId40"/>
    <p:sldId id="861" r:id="rId41"/>
    <p:sldId id="862" r:id="rId42"/>
    <p:sldId id="863" r:id="rId43"/>
    <p:sldId id="864" r:id="rId44"/>
    <p:sldId id="865" r:id="rId45"/>
    <p:sldId id="866" r:id="rId46"/>
    <p:sldId id="867" r:id="rId47"/>
    <p:sldId id="870" r:id="rId48"/>
    <p:sldId id="871" r:id="rId49"/>
    <p:sldId id="868" r:id="rId50"/>
    <p:sldId id="869" r:id="rId51"/>
    <p:sldId id="872" r:id="rId52"/>
    <p:sldId id="873" r:id="rId53"/>
    <p:sldId id="875" r:id="rId54"/>
    <p:sldId id="876" r:id="rId55"/>
    <p:sldId id="878" r:id="rId56"/>
    <p:sldId id="877" r:id="rId57"/>
    <p:sldId id="879" r:id="rId58"/>
    <p:sldId id="880" r:id="rId59"/>
    <p:sldId id="881" r:id="rId60"/>
    <p:sldId id="882" r:id="rId61"/>
    <p:sldId id="883" r:id="rId62"/>
    <p:sldId id="884" r:id="rId63"/>
    <p:sldId id="885" r:id="rId64"/>
    <p:sldId id="886" r:id="rId65"/>
    <p:sldId id="887" r:id="rId66"/>
    <p:sldId id="888" r:id="rId67"/>
    <p:sldId id="889" r:id="rId68"/>
    <p:sldId id="890" r:id="rId69"/>
    <p:sldId id="892" r:id="rId70"/>
    <p:sldId id="893" r:id="rId71"/>
    <p:sldId id="894" r:id="rId72"/>
    <p:sldId id="895" r:id="rId73"/>
    <p:sldId id="896" r:id="rId74"/>
    <p:sldId id="897" r:id="rId75"/>
    <p:sldId id="874" r:id="rId76"/>
    <p:sldId id="898" r:id="rId77"/>
    <p:sldId id="899" r:id="rId78"/>
    <p:sldId id="900" r:id="rId79"/>
    <p:sldId id="901" r:id="rId80"/>
    <p:sldId id="902" r:id="rId81"/>
    <p:sldId id="903" r:id="rId82"/>
    <p:sldId id="904" r:id="rId83"/>
    <p:sldId id="905" r:id="rId84"/>
    <p:sldId id="363" r:id="rId8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80577"/>
    <a:srgbClr val="0000FF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12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65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method() { }</a:t>
            </a:r>
            <a:r>
              <a:rPr lang="zh-CN" altLang="en-US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是对抽象</a:t>
            </a:r>
            <a:r>
              <a:rPr lang="en-US" altLang="zh-CN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method</a:t>
            </a:r>
            <a:r>
              <a:rPr lang="zh-CN" altLang="en-US" sz="1200" dirty="0">
                <a:solidFill>
                  <a:srgbClr val="080577"/>
                </a:solidFill>
                <a:latin typeface="Source Code Pro"/>
                <a:ea typeface="宋体" charset="-122"/>
              </a:rPr>
              <a:t>的重载</a:t>
            </a:r>
            <a:endParaRPr lang="en-US" altLang="zh-CN" sz="12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抽象类构造函数用来初始化抽象类内部声明的通用变量，并被各种实现使用。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另外，即使你没有提供任何构造函数，编译器将为抽象类添加默认的无参数的构造函数，没有的话你的子类将无法编译，因为在任何构造函数中的第一条语句隐式调用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中默认超类的构造函数。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29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这是由于在运行时，虚拟机已经认定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方法属于哪个类。“重写”只能适用于实例方法，不能用于静态方法。对于静态方法，只能隐藏，重载，继承。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在利用引用访问对象的属性或静态方法时，是引用类型决定了实际上访问的是哪个属性，而非当前引用实际代表的是哪个类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200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子类静态方法不能覆盖父类的静态方法。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84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4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在使用</a:t>
            </a:r>
            <a:r>
              <a:rPr lang="en-US" altLang="zh-CN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修饰类的时候，要注意谨慎选择，除非这个类真的在以后不会用来继承或者出于安全的考虑，尽量不要将类设计为</a:t>
            </a:r>
            <a:r>
              <a:rPr lang="en-US" altLang="zh-CN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类。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48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a. 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一个类的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private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方法会隐式的被指定为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方法。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如果父类中有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修饰的方法，那么子类不能去重写。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2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对于一个</a:t>
            </a:r>
            <a:r>
              <a:rPr lang="en-US" altLang="zh-CN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变量，如果是基本数据类型的变量，则其数值一旦在初始化之后便不能更改；如果是引用类型的变量，则在对其初始化之后便不能再让其指向另一个对象。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22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对于一个</a:t>
            </a:r>
            <a:r>
              <a:rPr lang="en-US" altLang="zh-CN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变量，如果是基本数据类型的变量，则其数值一旦在初始化之后便不能更改；如果是引用类型的变量，则在对其初始化之后便不能再让其指向另一个对象。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3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这里面就是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变量和普通变量的区别了，当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变量是基本数据类型以及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类型时，如果在编译期间能知道它的确切值，则编译器会把它当做编译期常量使用。也就是说在用到该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变量的地方，相当于直接访问的这个常量，不需要在运行时确定。这种和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语言中的宏替换有点像。因此在上面的一段代码中，由于变量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修饰，因此会被当做编译器常量，所以在使用到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的地方会直接将变量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替换为它的  值。而对于变量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的访问却需要在运行时通过链接来进行。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7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这里面就是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变量和普通变量的区别了，当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变量是基本数据类型以及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类型时，如果在编译期间能知道它的确切值，则编译器会把它当做编译期常量使用。也就是说在用到该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变量的地方，相当于直接访问的这个常量，不需要在运行时确定。这种和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语言中的宏替换有点像。因此在上面的一段代码中，由于变量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修饰，因此会被当做编译器常量，所以在使用到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的地方会直接将变量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替换为它的  值。而对于变量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的访问却需要在运行时通过链接来进行。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6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这里面就是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变量和普通变量的区别了，当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变量是基本数据类型以及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类型时，如果在编译期间能知道它的确切值，则编译器会把它当做编译期常量使用。也就是说在用到该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变量的地方，相当于直接访问的这个常量，不需要在运行时确定。这种和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语言中的宏替换有点像。因此在上面的一段代码中，由于变量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被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修饰，因此会被当做编译器常量，所以在使用到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的地方会直接将变量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替换为它的  值。而对于变量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的访问却需要在运行时通过链接来进行。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55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25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2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方法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changeValue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方法中的变量根本就不是一个变量，因为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参数传递采用的是值传递，对于基本类型的变量，相当于直接将变量进行了拷贝。对于引用变量，传递的是引用的值，也就是说让实参和形参同时指向了同一个对象，因此让形参重新指向另一个对象对实参并没有任何影响。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所以即使没有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修饰的情况下，在方法内部改变了变量的值也不会影响方法外的变量。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5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09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接口比抽象类更加的抽象化。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接口把方法的特征和方法的实现分隔开来，这种分隔体现在接口常常代表一个角色，它包装与该角色相关的操作和属性，而实现这个接口的类便是扮演这个角色的演员。一个角色由不同的演员来演，而不同的演员之间除了扮演一个共同的角色之外，并不要求其他的共同之处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82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接口比抽象类更加的抽象化。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接口把方法的特征和方法的实现分隔开来，这种分隔体现在接口常常代表一个角色，它包装与该角色相关的操作和属性，而实现这个接口的类便是扮演这个角色的演员。一个角色由不同的演员来演，而不同的演员之间除了扮演一个共同的角色之外，并不要求其他的共同之处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8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25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接口比抽象类更加的抽象化。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接口把方法的特征和方法的实现分隔开来，这种分隔体现在接口常常代表一个角色，它包装与该角色相关的操作和属性，而实现这个接口的类便是扮演这个角色的演员。一个角色由不同的演员来演，而不同的演员之间除了扮演一个共同的角色之外，并不要求其他的共同之处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47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82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49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96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接口和类是并列关系，或者可以理解为一种特殊的类。从本质上讲，接口是一种特殊的抽象类，这种抽象类中只包含常量和方法的定义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(JDK7.0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及之前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，而没有变量和方法的实现。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08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接口和类是并列关系，或者可以理解为一种特殊的类。从本质上讲，接口是一种特殊的抽象类，这种抽象类中只包含常量和方法的定义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(JDK7.0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及之前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，而没有变量和方法的实现。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106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87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72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18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8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94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55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458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08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99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214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918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99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18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051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5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949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3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8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358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922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通过浅拷贝出来的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对象</a:t>
            </a:r>
            <a:r>
              <a:rPr lang="en-US" altLang="zh-CN" b="0" i="0" u="none" strike="noStrike" dirty="0" err="1">
                <a:solidFill>
                  <a:srgbClr val="404040"/>
                </a:solidFill>
                <a:effectLst/>
                <a:latin typeface="-apple-system"/>
              </a:rPr>
              <a:t>manShallowCopy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name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mate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属性和原来的对象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都指向了相同的内存地址。在对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name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mate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进行拷贝时浅拷贝只是对引用进行了拷贝，指向的还是同一块内存地址。</a:t>
            </a:r>
          </a:p>
          <a:p>
            <a:pPr algn="l"/>
            <a:endParaRPr lang="zh-CN" altLang="en-US" b="0" i="0" u="none" strike="noStrike" dirty="0">
              <a:solidFill>
                <a:srgbClr val="404040"/>
              </a:solidFill>
              <a:effectLst/>
              <a:latin typeface="-apple-system"/>
            </a:endParaRP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070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对象的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clone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方法中，我们先对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进行了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clone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，然后对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mate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属性也进行了拷贝。因此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mate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u="none" strike="noStrike" dirty="0" err="1">
                <a:solidFill>
                  <a:srgbClr val="404040"/>
                </a:solidFill>
                <a:effectLst/>
                <a:latin typeface="-apple-system"/>
              </a:rPr>
              <a:t>manDeepCopy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mate</a:t>
            </a:r>
            <a:r>
              <a:rPr lang="zh-CN" altLang="en-US" b="0" i="0" u="none" strike="noStrike" dirty="0">
                <a:solidFill>
                  <a:srgbClr val="404040"/>
                </a:solidFill>
                <a:effectLst/>
                <a:latin typeface="-apple-system"/>
              </a:rPr>
              <a:t>指向了不同的内存地址。也就是深拷贝。</a:t>
            </a:r>
            <a:endParaRPr lang="en-US" altLang="zh-CN" b="0" i="0" u="none" strike="noStrike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通常来说对一个对象进行完完全全的深拷贝是不现实的，例如上面的例子中，虽然我们对</a:t>
            </a:r>
            <a:r>
              <a:rPr lang="en-US" altLang="zh-CN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Man</a:t>
            </a:r>
            <a:r>
              <a:rPr lang="zh-CN" altLang="en-US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mate</a:t>
            </a:r>
            <a:r>
              <a:rPr lang="zh-CN" altLang="en-US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属性进行了拷贝，但是无法对</a:t>
            </a:r>
            <a:r>
              <a:rPr lang="en-US" altLang="zh-CN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name</a:t>
            </a:r>
            <a:r>
              <a:rPr lang="zh-CN" altLang="en-US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（</a:t>
            </a:r>
            <a:r>
              <a:rPr lang="en-US" altLang="zh-CN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String</a:t>
            </a:r>
            <a:r>
              <a:rPr lang="zh-CN" altLang="en-US" b="1" i="0" u="none" strike="noStrike" dirty="0">
                <a:solidFill>
                  <a:srgbClr val="404040"/>
                </a:solidFill>
                <a:effectLst/>
                <a:latin typeface="-apple-system"/>
              </a:rPr>
              <a:t>类型）进行拷贝，拷贝的还是引用而已。</a:t>
            </a:r>
            <a:endParaRPr lang="en-US" altLang="zh-CN" b="0" i="0" u="none" strike="noStrike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u="none" strike="noStrike" dirty="0">
              <a:solidFill>
                <a:srgbClr val="404040"/>
              </a:solidFill>
              <a:effectLst/>
              <a:latin typeface="-apple-system"/>
            </a:endParaRP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6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99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38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205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4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324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127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658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不重写</a:t>
            </a:r>
            <a:r>
              <a:rPr lang="en-US" altLang="zh-CN" sz="1200" dirty="0" err="1">
                <a:latin typeface="华文楷体" pitchFamily="2" charset="-122"/>
                <a:ea typeface="华文楷体" pitchFamily="2" charset="-122"/>
                <a:cs typeface="Consolas" pitchFamily="49" charset="0"/>
              </a:rPr>
              <a:t>toString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，则默认返回对象的类名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@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哈希码，结果如下：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Student@1198b989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Student@7ff95560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Student@1198b989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Student@7ff95560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Student@1198b989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Student@7ff95560   </a:t>
            </a:r>
            <a:r>
              <a:rPr lang="zh-CN" altLang="en-US" sz="1200" b="1" dirty="0">
                <a:latin typeface="华文楷体" pitchFamily="2" charset="-122"/>
                <a:ea typeface="华文楷体" pitchFamily="2" charset="-122"/>
              </a:rPr>
              <a:t>通过</a:t>
            </a:r>
            <a:endParaRPr lang="en-US" altLang="zh-CN" sz="1200" b="1" dirty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200" b="1" dirty="0">
                <a:latin typeface="华文楷体" pitchFamily="2" charset="-122"/>
                <a:ea typeface="华文楷体" pitchFamily="2" charset="-122"/>
              </a:rPr>
              <a:t>s1&lt;s2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18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78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71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87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884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62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10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4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199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由于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equals()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对数组来说比较的仅仅是引用，而不比较内容，所以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x.equals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(x)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返回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（因为自反性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——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一个对象与它自己相等），但是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x.equals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(y)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返回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819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可以调用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equals()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函数来比较数组的引用是否相等。但是，由于在数组对象中无法覆盖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equals()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，因此，可以使用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java.util.Arrays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类中声明的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static boolean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deepEquals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(Object[] a1, Object[] a2)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方法来实现。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由于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deepEquals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方法要求传入的数组元素必须是对象，所以之前在代码清单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9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中的元素类型要从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int[]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改为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Integer[]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Java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语言的自动封装特性会把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integer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常量转换成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Integer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对象存放在数组中。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13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86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144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002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939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968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757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778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0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351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接口可以继承接口。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Consolas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抽象类可以实现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(implements)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接口，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Consolas" pitchFamily="49" charset="0"/>
              </a:rPr>
              <a:t>抽象类可继承实体类。</a:t>
            </a:r>
          </a:p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6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840760" cy="155618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abstract class Name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private String name;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public abstract boolean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isName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(String name) {}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C3DFE-DC24-4632-894F-9B2FD6570D6F}"/>
              </a:ext>
            </a:extLst>
          </p:cNvPr>
          <p:cNvSpPr/>
          <p:nvPr/>
        </p:nvSpPr>
        <p:spPr>
          <a:xfrm>
            <a:off x="2051720" y="2780928"/>
            <a:ext cx="6408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6ADFADF-E699-4795-9549-DA2E4FC2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962546"/>
            <a:ext cx="1944216" cy="646986"/>
          </a:xfrm>
          <a:prstGeom prst="wedgeRoundRectCallout">
            <a:avLst>
              <a:gd name="adj1" fmla="val 37958"/>
              <a:gd name="adj2" fmla="val -1740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抽象方法定义没有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{}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，以；号结束</a:t>
            </a:r>
          </a:p>
        </p:txBody>
      </p:sp>
    </p:spTree>
    <p:extLst>
      <p:ext uri="{BB962C8B-B14F-4D97-AF65-F5344CB8AC3E}">
        <p14:creationId xmlns:p14="http://schemas.microsoft.com/office/powerpoint/2010/main" val="7889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304804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abstract void test();</a:t>
            </a:r>
          </a:p>
          <a:p>
            <a:pPr eaLnBrk="1" hangingPunct="1">
              <a:lnSpc>
                <a:spcPts val="2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C3DFE-DC24-4632-894F-9B2FD6570D6F}"/>
              </a:ext>
            </a:extLst>
          </p:cNvPr>
          <p:cNvSpPr/>
          <p:nvPr/>
        </p:nvSpPr>
        <p:spPr>
          <a:xfrm>
            <a:off x="2195736" y="2780928"/>
            <a:ext cx="59046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6ADFADF-E699-4795-9549-DA2E4FC2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962546"/>
            <a:ext cx="1944216" cy="646986"/>
          </a:xfrm>
          <a:prstGeom prst="wedgeRoundRectCallout">
            <a:avLst>
              <a:gd name="adj1" fmla="val 37958"/>
              <a:gd name="adj2" fmla="val -1740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抽象方法只能存在于抽象类中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3C770B-ABA1-46DD-86B9-F9EC10E92CD7}"/>
              </a:ext>
            </a:extLst>
          </p:cNvPr>
          <p:cNvSpPr txBox="1"/>
          <p:nvPr/>
        </p:nvSpPr>
        <p:spPr>
          <a:xfrm>
            <a:off x="1789949" y="5225756"/>
            <a:ext cx="6362866" cy="1499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anchor="ctr" anchorCtr="0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注意：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拥有一个抽象方法并不是构建一个抽象类充分必要条件。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普通类中不允许有抽象方法。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6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2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118322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abstract class Something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private abstract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doSomething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C3DFE-DC24-4632-894F-9B2FD6570D6F}"/>
              </a:ext>
            </a:extLst>
          </p:cNvPr>
          <p:cNvSpPr/>
          <p:nvPr/>
        </p:nvSpPr>
        <p:spPr>
          <a:xfrm>
            <a:off x="2006948" y="2426145"/>
            <a:ext cx="2268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6ADFADF-E699-4795-9549-DA2E4FC2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735" y="3631628"/>
            <a:ext cx="2232248" cy="646986"/>
          </a:xfrm>
          <a:prstGeom prst="wedgeRoundRectCallout">
            <a:avLst>
              <a:gd name="adj1" fmla="val 37958"/>
              <a:gd name="adj2" fmla="val -1740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抽象和私有是冲突的，抽象和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也是如此</a:t>
            </a:r>
          </a:p>
        </p:txBody>
      </p:sp>
    </p:spTree>
    <p:extLst>
      <p:ext uri="{BB962C8B-B14F-4D97-AF65-F5344CB8AC3E}">
        <p14:creationId xmlns:p14="http://schemas.microsoft.com/office/powerpoint/2010/main" val="32432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7128792" cy="192915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=new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C3DFE-DC24-4632-894F-9B2FD6570D6F}"/>
              </a:ext>
            </a:extLst>
          </p:cNvPr>
          <p:cNvSpPr/>
          <p:nvPr/>
        </p:nvSpPr>
        <p:spPr>
          <a:xfrm>
            <a:off x="2699792" y="2780928"/>
            <a:ext cx="5976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6ADFADF-E699-4795-9549-DA2E4FC2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962546"/>
            <a:ext cx="1944216" cy="646986"/>
          </a:xfrm>
          <a:prstGeom prst="wedgeRoundRectCallout">
            <a:avLst>
              <a:gd name="adj1" fmla="val 37958"/>
              <a:gd name="adj2" fmla="val -1740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抽象类不可实例化！！！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FF61FE-92E7-4F59-9AFB-F44BC7071D17}"/>
              </a:ext>
            </a:extLst>
          </p:cNvPr>
          <p:cNvSpPr txBox="1"/>
          <p:nvPr/>
        </p:nvSpPr>
        <p:spPr>
          <a:xfrm>
            <a:off x="1669962" y="5065105"/>
            <a:ext cx="6556909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altLang="zh-CN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0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AbstractClass</a:t>
            </a:r>
            <a:r>
              <a:rPr lang="en-US" altLang="zh-CN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is abstract; cannot be instantiated'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2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3">
            <a:extLst>
              <a:ext uri="{FF2B5EF4-FFF2-40B4-BE49-F238E27FC236}">
                <a16:creationId xmlns:a16="http://schemas.microsoft.com/office/drawing/2014/main" id="{F794CCD6-EAD7-46FE-A52F-D5DAD656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9" y="1844824"/>
            <a:ext cx="7056783" cy="4968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constInt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5;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method() {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void method(int a);</a:t>
            </a:r>
          </a:p>
          <a:p>
            <a:pPr eaLnBrk="1" hangingPunct="1">
              <a:lnSpc>
                <a:spcPts val="21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=new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public void method(int a)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实例化抽象类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abstractClass.constInt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abstractClass.method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(5);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646855-2DC4-4930-87EF-240FB3645BAA}"/>
              </a:ext>
            </a:extLst>
          </p:cNvPr>
          <p:cNvSpPr/>
          <p:nvPr/>
        </p:nvSpPr>
        <p:spPr>
          <a:xfrm>
            <a:off x="2195736" y="2780928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73103201-9E7C-482B-9753-1F28D02B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442" y="2492896"/>
            <a:ext cx="1296000" cy="396000"/>
          </a:xfrm>
          <a:prstGeom prst="wedgeRoundRectCallout">
            <a:avLst>
              <a:gd name="adj1" fmla="val -96387"/>
              <a:gd name="adj2" fmla="val 726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定义空方法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7C40-E640-458E-968D-47E8B23C64E8}"/>
              </a:ext>
            </a:extLst>
          </p:cNvPr>
          <p:cNvSpPr/>
          <p:nvPr/>
        </p:nvSpPr>
        <p:spPr>
          <a:xfrm>
            <a:off x="2195736" y="3284984"/>
            <a:ext cx="4176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utoShape 17">
            <a:extLst>
              <a:ext uri="{FF2B5EF4-FFF2-40B4-BE49-F238E27FC236}">
                <a16:creationId xmlns:a16="http://schemas.microsoft.com/office/drawing/2014/main" id="{9E17CCB7-BB44-47F0-958E-A310E63F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867" y="3017884"/>
            <a:ext cx="1296000" cy="374571"/>
          </a:xfrm>
          <a:prstGeom prst="wedgeRoundRectCallout">
            <a:avLst>
              <a:gd name="adj1" fmla="val -75124"/>
              <a:gd name="adj2" fmla="val 50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B42A18-EC35-40DB-B57C-90F7B853F959}"/>
              </a:ext>
            </a:extLst>
          </p:cNvPr>
          <p:cNvSpPr/>
          <p:nvPr/>
        </p:nvSpPr>
        <p:spPr>
          <a:xfrm>
            <a:off x="3033276" y="4437112"/>
            <a:ext cx="4464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C92B75F1-3458-44DE-84F3-5E24E0F2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276" y="3457309"/>
            <a:ext cx="1368152" cy="646986"/>
          </a:xfrm>
          <a:prstGeom prst="wedgeRoundRectCallout">
            <a:avLst>
              <a:gd name="adj1" fmla="val -57728"/>
              <a:gd name="adj2" fmla="val 1105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重写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5EE695-1964-4DF5-A265-DE0943A2B8EB}"/>
              </a:ext>
            </a:extLst>
          </p:cNvPr>
          <p:cNvSpPr/>
          <p:nvPr/>
        </p:nvSpPr>
        <p:spPr>
          <a:xfrm>
            <a:off x="2574617" y="4149080"/>
            <a:ext cx="5652000" cy="13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3258CF06-E779-4126-B124-16568D26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7" y="4017780"/>
            <a:ext cx="1800200" cy="1464231"/>
          </a:xfrm>
          <a:prstGeom prst="wedgeRoundRectCallout">
            <a:avLst>
              <a:gd name="adj1" fmla="val 72467"/>
              <a:gd name="adj2" fmla="val -214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生成一个继承了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AbstractClass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的匿名内部类实例，实现了父类抽象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C0EC37-118F-4AB0-BD7C-A7E36EEEE077}"/>
              </a:ext>
            </a:extLst>
          </p:cNvPr>
          <p:cNvSpPr/>
          <p:nvPr/>
        </p:nvSpPr>
        <p:spPr>
          <a:xfrm>
            <a:off x="2747679" y="5733256"/>
            <a:ext cx="2772000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F48EF267-FCA5-4305-9159-6E08079B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710" y="6093296"/>
            <a:ext cx="1780626" cy="646986"/>
          </a:xfrm>
          <a:prstGeom prst="wedgeRoundRectCallout">
            <a:avLst>
              <a:gd name="adj1" fmla="val -67576"/>
              <a:gd name="adj2" fmla="val -598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通过实例调用了新的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method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</a:p>
        </p:txBody>
      </p:sp>
      <p:sp>
        <p:nvSpPr>
          <p:cNvPr id="31" name="思想气泡: 云 30">
            <a:extLst>
              <a:ext uri="{FF2B5EF4-FFF2-40B4-BE49-F238E27FC236}">
                <a16:creationId xmlns:a16="http://schemas.microsoft.com/office/drawing/2014/main" id="{3F071B4D-DD6E-47DE-9500-0DA101416DAF}"/>
              </a:ext>
            </a:extLst>
          </p:cNvPr>
          <p:cNvSpPr/>
          <p:nvPr/>
        </p:nvSpPr>
        <p:spPr>
          <a:xfrm>
            <a:off x="5719940" y="60746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6D6685-E4FB-43E2-A775-CBBC28581150}"/>
              </a:ext>
            </a:extLst>
          </p:cNvPr>
          <p:cNvSpPr txBox="1"/>
          <p:nvPr/>
        </p:nvSpPr>
        <p:spPr>
          <a:xfrm>
            <a:off x="5382960" y="1256913"/>
            <a:ext cx="2843912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 u="none" strike="noStrike" dirty="0"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5 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i="0" u="none" strike="noStrike" dirty="0"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实例化抽象类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18" grpId="0" animBg="1"/>
      <p:bldP spid="7" grpId="0" animBg="1"/>
      <p:bldP spid="22" grpId="0" animBg="1"/>
      <p:bldP spid="8" grpId="0" animBg="1"/>
      <p:bldP spid="25" grpId="0" animBg="1"/>
      <p:bldP spid="9" grpId="0" animBg="1"/>
      <p:bldP spid="28" grpId="0" animBg="1"/>
      <p:bldP spid="11" grpId="0" animBg="1"/>
      <p:bldP spid="30" grpId="0" animBg="1"/>
      <p:bldP spid="3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304804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　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static abstract void test();</a:t>
            </a:r>
          </a:p>
          <a:p>
            <a:pPr eaLnBrk="1" hangingPunct="1">
              <a:lnSpc>
                <a:spcPts val="2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C3DFE-DC24-4632-894F-9B2FD6570D6F}"/>
              </a:ext>
            </a:extLst>
          </p:cNvPr>
          <p:cNvSpPr/>
          <p:nvPr/>
        </p:nvSpPr>
        <p:spPr>
          <a:xfrm>
            <a:off x="3347864" y="2780928"/>
            <a:ext cx="2016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6ADFADF-E699-4795-9549-DA2E4FC2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028" y="3960897"/>
            <a:ext cx="2232248" cy="374571"/>
          </a:xfrm>
          <a:prstGeom prst="wedgeRoundRectCallout">
            <a:avLst>
              <a:gd name="adj1" fmla="val 9901"/>
              <a:gd name="adj2" fmla="val -2609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抽象和静态是冲突的</a:t>
            </a:r>
          </a:p>
        </p:txBody>
      </p:sp>
    </p:spTree>
    <p:extLst>
      <p:ext uri="{BB962C8B-B14F-4D97-AF65-F5344CB8AC3E}">
        <p14:creationId xmlns:p14="http://schemas.microsoft.com/office/powerpoint/2010/main" val="20374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3" name="Picture 29" descr="代码改错">
            <a:extLst>
              <a:ext uri="{FF2B5EF4-FFF2-40B4-BE49-F238E27FC236}">
                <a16:creationId xmlns:a16="http://schemas.microsoft.com/office/drawing/2014/main" id="{9347EA61-04F6-4AB4-B69A-B1E8C464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696744" cy="230211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　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string s;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abstract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AbstractTest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(String str)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(str);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DA3135A-DED5-4E99-9B85-FC60C6F2F904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DC3DFE-DC24-4632-894F-9B2FD6570D6F}"/>
              </a:ext>
            </a:extLst>
          </p:cNvPr>
          <p:cNvSpPr/>
          <p:nvPr/>
        </p:nvSpPr>
        <p:spPr>
          <a:xfrm>
            <a:off x="2195736" y="2420888"/>
            <a:ext cx="3600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A0669-97F6-46E5-89AF-B109BB2DF270}"/>
              </a:ext>
            </a:extLst>
          </p:cNvPr>
          <p:cNvSpPr/>
          <p:nvPr/>
        </p:nvSpPr>
        <p:spPr>
          <a:xfrm>
            <a:off x="2195736" y="2829786"/>
            <a:ext cx="5976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37BAB9-43A0-4D2F-9684-2664B0054E16}"/>
              </a:ext>
            </a:extLst>
          </p:cNvPr>
          <p:cNvSpPr txBox="1"/>
          <p:nvPr/>
        </p:nvSpPr>
        <p:spPr>
          <a:xfrm>
            <a:off x="1789949" y="4799521"/>
            <a:ext cx="6362866" cy="1499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anchor="ctr" anchorCtr="0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注意：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抽象类可以有构造函数，但构造函数不可用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也不可用来修饰变量、代码块。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9FF3B0BB-F984-451E-A16A-E4CF189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267507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abstract class Component{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protected string name;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Component(string name){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this.name = name;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abstract void Add(Component comp);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37BAB9-43A0-4D2F-9684-2664B0054E16}"/>
              </a:ext>
            </a:extLst>
          </p:cNvPr>
          <p:cNvSpPr txBox="1"/>
          <p:nvPr/>
        </p:nvSpPr>
        <p:spPr>
          <a:xfrm>
            <a:off x="1777843" y="5035675"/>
            <a:ext cx="6362866" cy="1499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anchor="ctr" anchorCtr="0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 抽象类构造函数的作用：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初始化抽象类的成员；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为继承自它的子类使用。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07A71FA0-ED8D-4D3A-ACA1-18EFB1BE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0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关键字的用法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0F1EFE-A44E-4963-863D-5F5C87320A0D}"/>
              </a:ext>
            </a:extLst>
          </p:cNvPr>
          <p:cNvSpPr txBox="1"/>
          <p:nvPr/>
        </p:nvSpPr>
        <p:spPr>
          <a:xfrm>
            <a:off x="971600" y="1982450"/>
            <a:ext cx="7992888" cy="4535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中声明类、变量和方法时，可使用关键字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来修饰，表示“最终的”。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标记的类不能被继承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String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标记的方法不能被子类重写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getClass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标记的变量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成员变量或局部变量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即称为常量。名称大写，且只能被赋值一次。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关键字的用法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0F1EFE-A44E-4963-863D-5F5C87320A0D}"/>
              </a:ext>
            </a:extLst>
          </p:cNvPr>
          <p:cNvSpPr txBox="1"/>
          <p:nvPr/>
        </p:nvSpPr>
        <p:spPr>
          <a:xfrm>
            <a:off x="971600" y="1982450"/>
            <a:ext cx="7992888" cy="342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中声明类、变量和方法时，可使用关键字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来修饰，表示“最终的”。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修饰局部变量 ，则该变量变成了常量</a:t>
            </a: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修饰方法的形式参数 ，则该形参数在方法中不能修改，是常量</a:t>
            </a: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 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修饰属性：全局常量</a:t>
            </a:r>
          </a:p>
        </p:txBody>
      </p:sp>
    </p:spTree>
    <p:extLst>
      <p:ext uri="{BB962C8B-B14F-4D97-AF65-F5344CB8AC3E}">
        <p14:creationId xmlns:p14="http://schemas.microsoft.com/office/powerpoint/2010/main" val="23885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03648" y="3312022"/>
            <a:ext cx="676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第九讲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面向对象编程（三）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267507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final class People {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　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People(){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People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... ...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686C73-44F2-410A-BC56-A814A4AA7543}"/>
              </a:ext>
            </a:extLst>
          </p:cNvPr>
          <p:cNvSpPr/>
          <p:nvPr/>
        </p:nvSpPr>
        <p:spPr>
          <a:xfrm>
            <a:off x="1763688" y="3501008"/>
            <a:ext cx="34200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993F5BFE-016A-458B-98A0-171DFA87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636078"/>
            <a:ext cx="2232248" cy="374571"/>
          </a:xfrm>
          <a:prstGeom prst="wedgeRoundRectCallout">
            <a:avLst>
              <a:gd name="adj1" fmla="val 9901"/>
              <a:gd name="adj2" fmla="val -2609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类不可被继承！</a:t>
            </a:r>
          </a:p>
        </p:txBody>
      </p:sp>
    </p:spTree>
    <p:extLst>
      <p:ext uri="{BB962C8B-B14F-4D97-AF65-F5344CB8AC3E}">
        <p14:creationId xmlns:p14="http://schemas.microsoft.com/office/powerpoint/2010/main" val="40522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379396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People {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　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final void eat(String str){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人吃饭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” + str);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People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final void eat(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Stirng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str){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男人吃饭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” + str);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686C73-44F2-410A-BC56-A814A4AA7543}"/>
              </a:ext>
            </a:extLst>
          </p:cNvPr>
          <p:cNvSpPr/>
          <p:nvPr/>
        </p:nvSpPr>
        <p:spPr>
          <a:xfrm>
            <a:off x="2267744" y="4221088"/>
            <a:ext cx="558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993F5BFE-016A-458B-98A0-171DFA87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5835657"/>
            <a:ext cx="2880320" cy="374571"/>
          </a:xfrm>
          <a:prstGeom prst="wedgeRoundRectCallout">
            <a:avLst>
              <a:gd name="adj1" fmla="val 9163"/>
              <a:gd name="adj2" fmla="val -187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修饰的方法不可被重写！</a:t>
            </a:r>
          </a:p>
        </p:txBody>
      </p:sp>
    </p:spTree>
    <p:extLst>
      <p:ext uri="{BB962C8B-B14F-4D97-AF65-F5344CB8AC3E}">
        <p14:creationId xmlns:p14="http://schemas.microsoft.com/office/powerpoint/2010/main" val="17139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304804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Man {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　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private final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0;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Man(){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1;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final Object obj = new Object();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obj = new Object();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686C73-44F2-410A-BC56-A814A4AA7543}"/>
              </a:ext>
            </a:extLst>
          </p:cNvPr>
          <p:cNvSpPr/>
          <p:nvPr/>
        </p:nvSpPr>
        <p:spPr>
          <a:xfrm>
            <a:off x="2880104" y="3140968"/>
            <a:ext cx="2628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993F5BFE-016A-458B-98A0-171DFA87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872" y="2672968"/>
            <a:ext cx="2520000" cy="648000"/>
          </a:xfrm>
          <a:prstGeom prst="wedgeRoundRectCallout">
            <a:avLst>
              <a:gd name="adj1" fmla="val -65518"/>
              <a:gd name="adj2" fmla="val 441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修饰的基本数据类型变量不可被重新赋值！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A4F73B-8DE1-4470-8DD9-267BC6D29E24}"/>
              </a:ext>
            </a:extLst>
          </p:cNvPr>
          <p:cNvSpPr/>
          <p:nvPr/>
        </p:nvSpPr>
        <p:spPr>
          <a:xfrm>
            <a:off x="2880104" y="3863105"/>
            <a:ext cx="2628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787F4521-2AF0-4D0D-B6F5-E55E026E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872" y="4043105"/>
            <a:ext cx="2520000" cy="648000"/>
          </a:xfrm>
          <a:prstGeom prst="wedgeRoundRectCallout">
            <a:avLst>
              <a:gd name="adj1" fmla="val -65940"/>
              <a:gd name="adj2" fmla="val -345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修饰的引用类型变量不可再指向其它对象！</a:t>
            </a:r>
          </a:p>
        </p:txBody>
      </p:sp>
    </p:spTree>
    <p:extLst>
      <p:ext uri="{BB962C8B-B14F-4D97-AF65-F5344CB8AC3E}">
        <p14:creationId xmlns:p14="http://schemas.microsoft.com/office/powerpoint/2010/main" val="3756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6" grpId="0" animBg="1"/>
      <p:bldP spid="3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90673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String a;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final String b;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a = "hello2";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b = "hello";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d = "hello";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c = b + 2;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e = d + 2;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((a == c));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((a == e));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686C73-44F2-410A-BC56-A814A4AA7543}"/>
              </a:ext>
            </a:extLst>
          </p:cNvPr>
          <p:cNvSpPr/>
          <p:nvPr/>
        </p:nvSpPr>
        <p:spPr>
          <a:xfrm>
            <a:off x="2331276" y="2500755"/>
            <a:ext cx="2628000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993F5BFE-016A-458B-98A0-171DFA87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051432"/>
            <a:ext cx="1903222" cy="646986"/>
          </a:xfrm>
          <a:prstGeom prst="wedgeRoundRectCallout">
            <a:avLst>
              <a:gd name="adj1" fmla="val -65518"/>
              <a:gd name="adj2" fmla="val 441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普通变量在使用前被初始化赋值即可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A4F73B-8DE1-4470-8DD9-267BC6D29E24}"/>
              </a:ext>
            </a:extLst>
          </p:cNvPr>
          <p:cNvSpPr/>
          <p:nvPr/>
        </p:nvSpPr>
        <p:spPr>
          <a:xfrm>
            <a:off x="2331276" y="2860755"/>
            <a:ext cx="3096000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787F4521-2AF0-4D0D-B6F5-E55E026E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73545"/>
            <a:ext cx="2375984" cy="919401"/>
          </a:xfrm>
          <a:prstGeom prst="wedgeRoundRectCallout">
            <a:avLst>
              <a:gd name="adj1" fmla="val 35744"/>
              <a:gd name="adj2" fmla="val -923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修饰的成员变量必须在定义时或者构造器中进行初始化赋值！</a:t>
            </a:r>
          </a:p>
        </p:txBody>
      </p:sp>
    </p:spTree>
    <p:extLst>
      <p:ext uri="{BB962C8B-B14F-4D97-AF65-F5344CB8AC3E}">
        <p14:creationId xmlns:p14="http://schemas.microsoft.com/office/powerpoint/2010/main" val="34655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6" grpId="0" animBg="1"/>
      <p:bldP spid="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16693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a = "hello2";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final String b = "hello";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d = "hello";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c = b + 2;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e = d + 2;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((a == c));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((a == e));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787F4521-2AF0-4D0D-B6F5-E55E026E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856" y="3429000"/>
            <a:ext cx="2033480" cy="919401"/>
          </a:xfrm>
          <a:prstGeom prst="wedgeRoundRectCallout">
            <a:avLst>
              <a:gd name="adj1" fmla="val -94975"/>
              <a:gd name="adj2" fmla="val 128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修饰的变量被当成编译器常量直接替换成对应的值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82142F-D8E8-4FEC-A10C-F7C360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43" y="4453815"/>
            <a:ext cx="1710722" cy="919401"/>
          </a:xfrm>
          <a:prstGeom prst="wedgeRoundRectCallout">
            <a:avLst>
              <a:gd name="adj1" fmla="val 138096"/>
              <a:gd name="adj2" fmla="val -426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普通变量的访问则必须在运行时通过链接来进行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6D4E5D9-04E0-49FE-9E4F-EB86E2852CBD}"/>
              </a:ext>
            </a:extLst>
          </p:cNvPr>
          <p:cNvSpPr/>
          <p:nvPr/>
        </p:nvSpPr>
        <p:spPr>
          <a:xfrm>
            <a:off x="4427984" y="3888700"/>
            <a:ext cx="216024" cy="33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2A91B0-BB93-49D0-AAE1-84DC40C97E43}"/>
              </a:ext>
            </a:extLst>
          </p:cNvPr>
          <p:cNvSpPr/>
          <p:nvPr/>
        </p:nvSpPr>
        <p:spPr>
          <a:xfrm>
            <a:off x="4427984" y="4286771"/>
            <a:ext cx="216024" cy="33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A1A59-B4E1-458F-B19F-250EF9467013}"/>
              </a:ext>
            </a:extLst>
          </p:cNvPr>
          <p:cNvSpPr txBox="1"/>
          <p:nvPr/>
        </p:nvSpPr>
        <p:spPr>
          <a:xfrm>
            <a:off x="6876256" y="45941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42A7B5-CC52-49DD-B801-D62516C541C8}"/>
              </a:ext>
            </a:extLst>
          </p:cNvPr>
          <p:cNvSpPr txBox="1"/>
          <p:nvPr/>
        </p:nvSpPr>
        <p:spPr>
          <a:xfrm>
            <a:off x="6876256" y="496344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" grpId="0" animBg="1"/>
      <p:bldP spid="5" grpId="0" animBg="1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53989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a = "hello2";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final String b 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getHello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String c = b + 2;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((a == c));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    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getHello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"hello";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82142F-D8E8-4FEC-A10C-F7C360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3" y="3284984"/>
            <a:ext cx="1710722" cy="2221647"/>
          </a:xfrm>
          <a:prstGeom prst="wedgeRoundRectCallout">
            <a:avLst>
              <a:gd name="adj1" fmla="val 97075"/>
              <a:gd name="adj2" fmla="val -393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只有在编译期间能确切知道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变量值的情况下，才会进行常量替换。此处，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的值在编译期间并不确定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42A7B5-CC52-49DD-B801-D62516C541C8}"/>
              </a:ext>
            </a:extLst>
          </p:cNvPr>
          <p:cNvSpPr txBox="1"/>
          <p:nvPr/>
        </p:nvSpPr>
        <p:spPr>
          <a:xfrm>
            <a:off x="6876256" y="390064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9CA6A4-879E-4D00-A912-34D38FB9FC13}"/>
              </a:ext>
            </a:extLst>
          </p:cNvPr>
          <p:cNvSpPr/>
          <p:nvPr/>
        </p:nvSpPr>
        <p:spPr>
          <a:xfrm>
            <a:off x="2771800" y="3198097"/>
            <a:ext cx="4032000" cy="332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7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16693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final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(++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myClass.i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0;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372200" y="573124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82142F-D8E8-4FEC-A10C-F7C360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3776193"/>
            <a:ext cx="2070762" cy="1736646"/>
          </a:xfrm>
          <a:prstGeom prst="wedgeRoundRectCallout">
            <a:avLst>
              <a:gd name="adj1" fmla="val -49261"/>
              <a:gd name="adj2" fmla="val -631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被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修饰的引用变量一旦初始化赋值之后就不能再指向其他的对象，但是它指向的对象的内容是可变的。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42A7B5-CC52-49DD-B801-D62516C541C8}"/>
              </a:ext>
            </a:extLst>
          </p:cNvPr>
          <p:cNvSpPr txBox="1"/>
          <p:nvPr/>
        </p:nvSpPr>
        <p:spPr>
          <a:xfrm>
            <a:off x="7296785" y="317826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9CA6A4-879E-4D00-A912-34D38FB9FC13}"/>
              </a:ext>
            </a:extLst>
          </p:cNvPr>
          <p:cNvSpPr/>
          <p:nvPr/>
        </p:nvSpPr>
        <p:spPr>
          <a:xfrm>
            <a:off x="5508264" y="3198097"/>
            <a:ext cx="1584000" cy="332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7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752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myClass1 =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myClass2 =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(myClass1.i);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(myClass1.j);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(myClass2.i);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(myClass2.j);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final 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Math.random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double j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Math.random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084168" y="573124"/>
            <a:ext cx="2736304" cy="1466772"/>
          </a:xfrm>
          <a:prstGeom prst="cloudCallout">
            <a:avLst>
              <a:gd name="adj1" fmla="val -41784"/>
              <a:gd name="adj2" fmla="val 685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myClass1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myClass2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b="1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的对应输出值是否分别相同？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82142F-D8E8-4FEC-A10C-F7C360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4413041"/>
            <a:ext cx="2070762" cy="1464231"/>
          </a:xfrm>
          <a:prstGeom prst="wedgeRoundRectCallout">
            <a:avLst>
              <a:gd name="adj1" fmla="val -57476"/>
              <a:gd name="adj2" fmla="val 38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static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作用于成员变量用来表示只保存一份副本，而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的作用是用来保证变量不可变。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42A7B5-CC52-49DD-B801-D62516C541C8}"/>
              </a:ext>
            </a:extLst>
          </p:cNvPr>
          <p:cNvSpPr txBox="1"/>
          <p:nvPr/>
        </p:nvSpPr>
        <p:spPr>
          <a:xfrm>
            <a:off x="6768116" y="3505696"/>
            <a:ext cx="108012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不相同</a:t>
            </a:r>
            <a:endParaRPr lang="en-US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相同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9CA6A4-879E-4D00-A912-34D38FB9FC13}"/>
              </a:ext>
            </a:extLst>
          </p:cNvPr>
          <p:cNvSpPr/>
          <p:nvPr/>
        </p:nvSpPr>
        <p:spPr>
          <a:xfrm>
            <a:off x="2627928" y="3381398"/>
            <a:ext cx="4103816" cy="12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9C06FD-A22B-4155-837E-0F34FC7E5EB3}"/>
              </a:ext>
            </a:extLst>
          </p:cNvPr>
          <p:cNvSpPr/>
          <p:nvPr/>
        </p:nvSpPr>
        <p:spPr>
          <a:xfrm>
            <a:off x="2267744" y="5642999"/>
            <a:ext cx="4896544" cy="61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7" grpId="0"/>
      <p:bldP spid="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06350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0;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myClass.changeValue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);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changeValue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(final 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084168" y="573124"/>
            <a:ext cx="2736304" cy="1466772"/>
          </a:xfrm>
          <a:prstGeom prst="cloudCallout">
            <a:avLst>
              <a:gd name="adj1" fmla="val -41784"/>
              <a:gd name="adj2" fmla="val 685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82142F-D8E8-4FEC-A10C-F7C360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646" y="4469751"/>
            <a:ext cx="2070762" cy="919401"/>
          </a:xfrm>
          <a:prstGeom prst="wedgeRoundRectCallout">
            <a:avLst>
              <a:gd name="adj1" fmla="val -57476"/>
              <a:gd name="adj2" fmla="val 38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修饰的基本类型的参数变量的值不可修改。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9C06FD-A22B-4155-837E-0F34FC7E5EB3}"/>
              </a:ext>
            </a:extLst>
          </p:cNvPr>
          <p:cNvSpPr/>
          <p:nvPr/>
        </p:nvSpPr>
        <p:spPr>
          <a:xfrm>
            <a:off x="2195736" y="4633266"/>
            <a:ext cx="3888432" cy="9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4355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关键字使用示例</a:t>
            </a:r>
          </a:p>
        </p:txBody>
      </p:sp>
      <p:pic>
        <p:nvPicPr>
          <p:cNvPr id="11" name="Picture 29" descr="代码改错">
            <a:extLst>
              <a:ext uri="{FF2B5EF4-FFF2-40B4-BE49-F238E27FC236}">
                <a16:creationId xmlns:a16="http://schemas.microsoft.com/office/drawing/2014/main" id="{2135698C-368C-42DA-B340-3D14A12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918351" cy="6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3">
            <a:extLst>
              <a:ext uri="{FF2B5EF4-FFF2-40B4-BE49-F238E27FC236}">
                <a16:creationId xmlns:a16="http://schemas.microsoft.com/office/drawing/2014/main" id="{979FE7A0-AE3E-47E3-8CCC-F391D89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7128792" cy="472950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StringBuffer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buffer =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StringBuffer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("hello");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myClass.changeValue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(buffer);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buffer.toString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MyClass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    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changeValue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(final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StringBuffer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buffer)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buffer.append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("world");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5D84C742-3CAB-43FB-B831-360CA8609DC7}"/>
              </a:ext>
            </a:extLst>
          </p:cNvPr>
          <p:cNvSpPr/>
          <p:nvPr/>
        </p:nvSpPr>
        <p:spPr>
          <a:xfrm>
            <a:off x="6084168" y="573124"/>
            <a:ext cx="2736304" cy="1466772"/>
          </a:xfrm>
          <a:prstGeom prst="cloudCallout">
            <a:avLst>
              <a:gd name="adj1" fmla="val -41784"/>
              <a:gd name="adj2" fmla="val 685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8082142F-D8E8-4FEC-A10C-F7C360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704" y="4077072"/>
            <a:ext cx="3527792" cy="2281476"/>
          </a:xfrm>
          <a:prstGeom prst="wedgeRoundRectCallout">
            <a:avLst>
              <a:gd name="adj1" fmla="val -46356"/>
              <a:gd name="adj2" fmla="val -672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changeValue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main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方法中的变量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buffer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根本就不是一个变量，因为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参数传递采用的是值传递。对于引用类型变量，则是说该引用地址的值不能修改，但是其所指向的对象里的内容是可改变的。因此，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final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并没有阻止在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changeValue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中改变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buffer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指向的对象的内容。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24C71A-2253-42E0-8CFA-748D40496D65}"/>
              </a:ext>
            </a:extLst>
          </p:cNvPr>
          <p:cNvSpPr/>
          <p:nvPr/>
        </p:nvSpPr>
        <p:spPr>
          <a:xfrm>
            <a:off x="2699792" y="3397101"/>
            <a:ext cx="3600000" cy="323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19909277-94A7-40B9-AB43-1DBC7F5938CD}"/>
              </a:ext>
            </a:extLst>
          </p:cNvPr>
          <p:cNvSpPr/>
          <p:nvPr/>
        </p:nvSpPr>
        <p:spPr>
          <a:xfrm>
            <a:off x="214150" y="3802116"/>
            <a:ext cx="2693326" cy="1039246"/>
          </a:xfrm>
          <a:prstGeom prst="cloudCallout">
            <a:avLst>
              <a:gd name="adj1" fmla="val 41268"/>
              <a:gd name="adj2" fmla="val 638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去掉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final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修饰符会有什么影响？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5EAF7C-2C78-44B3-833F-97B38BC59E77}"/>
              </a:ext>
            </a:extLst>
          </p:cNvPr>
          <p:cNvSpPr txBox="1"/>
          <p:nvPr/>
        </p:nvSpPr>
        <p:spPr>
          <a:xfrm>
            <a:off x="7577740" y="3565082"/>
            <a:ext cx="1458756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helloworld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掌握掌握抽象类和抽象方法的使用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掌握接口的基础知识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掌握接口作为一种约定和能力的含义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44936-6AD2-4DB4-BE1D-3358FFE8B105}"/>
              </a:ext>
            </a:extLst>
          </p:cNvPr>
          <p:cNvSpPr/>
          <p:nvPr/>
        </p:nvSpPr>
        <p:spPr>
          <a:xfrm>
            <a:off x="899592" y="1892019"/>
            <a:ext cx="7848872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有的时候希望能从几个类中派生出一个子类，继承它们所有的属性和方法。但是，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不支持多重继承。接口就可以得到多重继承的效果。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从几个类中抽取出一些共同的行为特征，但是它们之间并没有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的关系，仅仅是具有相同的行为特征而已。</a:t>
            </a:r>
          </a:p>
        </p:txBody>
      </p:sp>
    </p:spTree>
    <p:extLst>
      <p:ext uri="{BB962C8B-B14F-4D97-AF65-F5344CB8AC3E}">
        <p14:creationId xmlns:p14="http://schemas.microsoft.com/office/powerpoint/2010/main" val="42460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44936-6AD2-4DB4-BE1D-3358FFE8B105}"/>
              </a:ext>
            </a:extLst>
          </p:cNvPr>
          <p:cNvSpPr/>
          <p:nvPr/>
        </p:nvSpPr>
        <p:spPr>
          <a:xfrm>
            <a:off x="899592" y="1892019"/>
            <a:ext cx="7848872" cy="365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接口的本质是契约，标准，规范，定义的是一组规则，体现了现实世界中“如果你是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则必须能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接口把方法的特征和方法的实现分隔开来。接口提供了一个公用的方法提供方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用来规定子类的行为。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继承是一个“是不是”的关系，而接口实现则是“能不能”的关系。</a:t>
            </a:r>
          </a:p>
        </p:txBody>
      </p:sp>
    </p:spTree>
    <p:extLst>
      <p:ext uri="{BB962C8B-B14F-4D97-AF65-F5344CB8AC3E}">
        <p14:creationId xmlns:p14="http://schemas.microsoft.com/office/powerpoint/2010/main" val="397271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一、为什么使用接口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ADF94-0419-4874-BC59-16873DF2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28813"/>
            <a:ext cx="8529637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一、为什么使用接口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2E0D43-63B7-4676-9640-8BB47A4A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28813"/>
            <a:ext cx="782320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44936-6AD2-4DB4-BE1D-3358FFE8B105}"/>
              </a:ext>
            </a:extLst>
          </p:cNvPr>
          <p:cNvSpPr/>
          <p:nvPr/>
        </p:nvSpPr>
        <p:spPr>
          <a:xfrm>
            <a:off x="899592" y="1892019"/>
            <a:ext cx="7848872" cy="1842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编程语言中，接口是一个抽象类型，是抽象方法和常量值定义的集合，通常以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7" descr="语法">
            <a:extLst>
              <a:ext uri="{FF2B5EF4-FFF2-40B4-BE49-F238E27FC236}">
                <a16:creationId xmlns:a16="http://schemas.microsoft.com/office/drawing/2014/main" id="{9F812972-DD31-40D1-B53D-8758B14B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414908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E1E64BE9-11CA-4013-AFC0-9C2DBB79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149080"/>
            <a:ext cx="6362866" cy="172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[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访问修饰符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</a:rPr>
              <a:t>interface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接口名称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[extends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其他的接口名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]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//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声明变量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//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抽象方法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3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44936-6AD2-4DB4-BE1D-3358FFE8B105}"/>
              </a:ext>
            </a:extLst>
          </p:cNvPr>
          <p:cNvSpPr/>
          <p:nvPr/>
        </p:nvSpPr>
        <p:spPr>
          <a:xfrm>
            <a:off x="899592" y="1892019"/>
            <a:ext cx="7848872" cy="467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接口的特点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关键字来声明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所有成员变量都默认是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修饰（全局常量）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所有抽象方法都默认是由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没有构造函数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支持多继承机制</a:t>
            </a:r>
          </a:p>
        </p:txBody>
      </p:sp>
    </p:spTree>
    <p:extLst>
      <p:ext uri="{BB962C8B-B14F-4D97-AF65-F5344CB8AC3E}">
        <p14:creationId xmlns:p14="http://schemas.microsoft.com/office/powerpoint/2010/main" val="17982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二、什么是接口</a:t>
            </a:r>
          </a:p>
        </p:txBody>
      </p:sp>
      <p:sp>
        <p:nvSpPr>
          <p:cNvPr id="3" name="AutoShape 13">
            <a:extLst>
              <a:ext uri="{FF2B5EF4-FFF2-40B4-BE49-F238E27FC236}">
                <a16:creationId xmlns:a16="http://schemas.microsoft.com/office/drawing/2014/main" id="{2C28097B-057E-4044-82E0-147719DC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198549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</a:t>
            </a:r>
            <a:r>
              <a:rPr lang="en-US" altLang="zh-CN" sz="1600" b="1" dirty="0">
                <a:solidFill>
                  <a:srgbClr val="080577"/>
                </a:solidFill>
                <a:latin typeface="Source Code Pro"/>
                <a:ea typeface="宋体" charset="-122"/>
              </a:rPr>
              <a:t>interface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Runner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int ID = 1;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void start();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void run();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void stop();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57518113-601D-458F-BBC0-3FDE3112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3">
            <a:extLst>
              <a:ext uri="{FF2B5EF4-FFF2-40B4-BE49-F238E27FC236}">
                <a16:creationId xmlns:a16="http://schemas.microsoft.com/office/drawing/2014/main" id="{86F20409-3EFF-4083-8E41-7B56A0C2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653136"/>
            <a:ext cx="6535192" cy="198549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</a:t>
            </a:r>
            <a:r>
              <a:rPr lang="en-US" altLang="zh-CN" sz="1600" b="1" dirty="0">
                <a:solidFill>
                  <a:srgbClr val="080577"/>
                </a:solidFill>
                <a:latin typeface="Source Code Pro"/>
                <a:ea typeface="宋体" charset="-122"/>
              </a:rPr>
              <a:t>interface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Runner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public static final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ID = 1;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public abstract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void start();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public abstract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void run();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public abstract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void stop();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6" name="箭头: 上下 5">
            <a:extLst>
              <a:ext uri="{FF2B5EF4-FFF2-40B4-BE49-F238E27FC236}">
                <a16:creationId xmlns:a16="http://schemas.microsoft.com/office/drawing/2014/main" id="{3DB3352D-C994-437C-B997-708D948E3920}"/>
              </a:ext>
            </a:extLst>
          </p:cNvPr>
          <p:cNvSpPr/>
          <p:nvPr/>
        </p:nvSpPr>
        <p:spPr>
          <a:xfrm>
            <a:off x="4635240" y="3766644"/>
            <a:ext cx="648072" cy="994672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44936-6AD2-4DB4-BE1D-3358FFE8B105}"/>
              </a:ext>
            </a:extLst>
          </p:cNvPr>
          <p:cNvSpPr/>
          <p:nvPr/>
        </p:nvSpPr>
        <p:spPr>
          <a:xfrm>
            <a:off x="899592" y="1892019"/>
            <a:ext cx="7848872" cy="396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一个类通过继承接口的方式，来继承接口的抽象方法。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接口中的方法只能由实现接口的类来实现。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除非实现接口的类是抽象类，否则该类要定义接口中的所有方法。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一个类可以实现多个接口，接口也可以继承其它接口。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与继承关系类似，接口与实现类之间存在多态性。</a:t>
            </a:r>
          </a:p>
        </p:txBody>
      </p:sp>
    </p:spTree>
    <p:extLst>
      <p:ext uri="{BB962C8B-B14F-4D97-AF65-F5344CB8AC3E}">
        <p14:creationId xmlns:p14="http://schemas.microsoft.com/office/powerpoint/2010/main" val="1095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pic>
        <p:nvPicPr>
          <p:cNvPr id="3" name="Picture 7" descr="语法">
            <a:extLst>
              <a:ext uri="{FF2B5EF4-FFF2-40B4-BE49-F238E27FC236}">
                <a16:creationId xmlns:a16="http://schemas.microsoft.com/office/drawing/2014/main" id="{1F57B1CB-F62D-4911-9BBC-667D949F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613F4FE8-D793-4D43-B3C7-5A392AE5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84" y="2132856"/>
            <a:ext cx="7200800" cy="1512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[public] interface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interface_name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[extends interface1_name[, interface2_name,…]]{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接口体，其中可以定义常量和声明方法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4D0CC19-EEFE-4120-BA04-9DD6417C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84" y="5409360"/>
            <a:ext cx="7200800" cy="126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SubClass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extends superclass implements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InterfaceA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6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zh-CN" altLang="en-US" sz="16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类主体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982CFA6-7F50-4EC1-9CA5-A1149057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84" y="3897108"/>
            <a:ext cx="7200800" cy="126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SubClass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implements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InterfaceA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[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InterfaceB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,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InterfaceC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,...]{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6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zh-CN" altLang="en-US" sz="16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类主体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0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8193AC1D-6763-4A96-B31C-BEFD20ED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913954"/>
            <a:ext cx="6535192" cy="129471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interface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IMath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sum();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完成两个数的相加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maxNum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a,int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b);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获取较大的数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566923B2-F851-4753-99CB-A5462590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9139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问题">
            <a:extLst>
              <a:ext uri="{FF2B5EF4-FFF2-40B4-BE49-F238E27FC236}">
                <a16:creationId xmlns:a16="http://schemas.microsoft.com/office/drawing/2014/main" id="{64EE21FA-F41C-45CB-81CD-B2BF21FE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4530B4CE-56BA-40B3-80B4-CD1DB8CF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4824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某项目中，需要完成两数求和运算和比较运算功能的类非常多。则可以定义一个接口来将类似功能组织在一起。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FEE53A22-47D8-4E16-8AE3-1F46A4FC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38125"/>
            <a:ext cx="6760376" cy="465138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implements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IMath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num1;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第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1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个操作数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private int num2;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第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2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个操作数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num1,int num2){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构造方法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this.num1=num1;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this.num2=num2;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int sum(){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实现接口中的求和方法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num1+num2;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maxNum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a,int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b){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实现获取较大数的方法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if(a&gt;=b){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a;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else{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b;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8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一、为什么使用抽象类</a:t>
            </a:r>
          </a:p>
        </p:txBody>
      </p:sp>
      <p:pic>
        <p:nvPicPr>
          <p:cNvPr id="13" name="Picture 15" descr="问题">
            <a:extLst>
              <a:ext uri="{FF2B5EF4-FFF2-40B4-BE49-F238E27FC236}">
                <a16:creationId xmlns:a16="http://schemas.microsoft.com/office/drawing/2014/main" id="{DF2DED53-FFD4-45DB-9C52-63370FE1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782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F4E58C07-C669-48D9-A314-8C2DBB693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3107"/>
            <a:ext cx="7056784" cy="24540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在进行一个图形编辑软件的开发时，发现问题域存在着圆、 三角形等这样一些具体概念，它们是不同的但又都属于“形状”这样一个概念。“形状”是一个抽象概念，它在问题域是不存在的。正因为抽象的概念在问题域没有对应的具体概念，所以用以表征这个抽象概念的类也就无法实例化。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6FBFB63-6FC7-4318-A6B4-66EA7519B280}"/>
              </a:ext>
            </a:extLst>
          </p:cNvPr>
          <p:cNvSpPr/>
          <p:nvPr/>
        </p:nvSpPr>
        <p:spPr>
          <a:xfrm>
            <a:off x="2339752" y="5013176"/>
            <a:ext cx="504056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D03E929-A186-41AE-A2D9-43C7621E7C7D}"/>
              </a:ext>
            </a:extLst>
          </p:cNvPr>
          <p:cNvSpPr/>
          <p:nvPr/>
        </p:nvSpPr>
        <p:spPr>
          <a:xfrm>
            <a:off x="2316588" y="580526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B86BD6-ADDC-4A67-8215-07564DF51FEB}"/>
              </a:ext>
            </a:extLst>
          </p:cNvPr>
          <p:cNvSpPr/>
          <p:nvPr/>
        </p:nvSpPr>
        <p:spPr>
          <a:xfrm>
            <a:off x="3203848" y="5027314"/>
            <a:ext cx="648072" cy="42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B923F5AB-BDD1-4566-8AEF-C2A0379F5400}"/>
              </a:ext>
            </a:extLst>
          </p:cNvPr>
          <p:cNvSpPr/>
          <p:nvPr/>
        </p:nvSpPr>
        <p:spPr>
          <a:xfrm>
            <a:off x="3275856" y="5805264"/>
            <a:ext cx="576064" cy="43204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660797-D8CC-4118-90D9-FD108D2F1438}"/>
              </a:ext>
            </a:extLst>
          </p:cNvPr>
          <p:cNvSpPr/>
          <p:nvPr/>
        </p:nvSpPr>
        <p:spPr>
          <a:xfrm>
            <a:off x="1691680" y="4797152"/>
            <a:ext cx="2880320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4FD114B-0199-4496-AF8A-4302BC674314}"/>
              </a:ext>
            </a:extLst>
          </p:cNvPr>
          <p:cNvSpPr/>
          <p:nvPr/>
        </p:nvSpPr>
        <p:spPr>
          <a:xfrm>
            <a:off x="4903605" y="5261767"/>
            <a:ext cx="93610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云形 24">
            <a:extLst>
              <a:ext uri="{FF2B5EF4-FFF2-40B4-BE49-F238E27FC236}">
                <a16:creationId xmlns:a16="http://schemas.microsoft.com/office/drawing/2014/main" id="{600ADA10-DB13-450C-9E87-390EF19BE1FE}"/>
              </a:ext>
            </a:extLst>
          </p:cNvPr>
          <p:cNvSpPr/>
          <p:nvPr/>
        </p:nvSpPr>
        <p:spPr>
          <a:xfrm>
            <a:off x="6181112" y="4941168"/>
            <a:ext cx="2279320" cy="14401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41C22B-47AA-47F2-8710-F8037BF3F5B2}"/>
              </a:ext>
            </a:extLst>
          </p:cNvPr>
          <p:cNvSpPr txBox="1"/>
          <p:nvPr/>
        </p:nvSpPr>
        <p:spPr>
          <a:xfrm>
            <a:off x="6732240" y="5187605"/>
            <a:ext cx="158417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抽象概念</a:t>
            </a:r>
            <a:endParaRPr lang="en-US" altLang="zh-CN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8193AC1D-6763-4A96-B31C-BEFD20ED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6832"/>
            <a:ext cx="6535192" cy="129471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interface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IMath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sum();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完成两个数的相加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maxNum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a,int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b);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获取较大的数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566923B2-F851-4753-99CB-A5462590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3">
            <a:extLst>
              <a:ext uri="{FF2B5EF4-FFF2-40B4-BE49-F238E27FC236}">
                <a16:creationId xmlns:a16="http://schemas.microsoft.com/office/drawing/2014/main" id="{FEE53A22-47D8-4E16-8AE3-1F46A4FC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138125"/>
            <a:ext cx="6760376" cy="465138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implements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IMath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num1;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第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1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个操作数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private int num2;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第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2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个操作数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num1,int num2){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构造方法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this.num1=num1;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this.num2=num2;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b="1" dirty="0">
                <a:solidFill>
                  <a:srgbClr val="080577"/>
                </a:solidFill>
                <a:latin typeface="Source Code Pro"/>
                <a:ea typeface="宋体" charset="-122"/>
              </a:rPr>
              <a:t>protected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int sum(){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实现接口中的求和方法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num1+num2;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b="1" dirty="0">
                <a:solidFill>
                  <a:srgbClr val="080577"/>
                </a:solidFill>
                <a:latin typeface="Source Code Pro"/>
                <a:ea typeface="宋体" charset="-122"/>
              </a:rPr>
              <a:t>private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maxNum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a,int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b){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实现获取较大数的方法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if(a&gt;=b){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a;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else{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b;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D0F8276B-4901-473E-A7DF-856B448F7A43}"/>
              </a:ext>
            </a:extLst>
          </p:cNvPr>
          <p:cNvSpPr/>
          <p:nvPr/>
        </p:nvSpPr>
        <p:spPr>
          <a:xfrm>
            <a:off x="6156176" y="455483"/>
            <a:ext cx="2448272" cy="1332361"/>
          </a:xfrm>
          <a:prstGeom prst="cloudCallout">
            <a:avLst>
              <a:gd name="adj1" fmla="val -5511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能够通过编译？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8E0F01-A883-4C18-8DDF-F0DC0892F361}"/>
              </a:ext>
            </a:extLst>
          </p:cNvPr>
          <p:cNvSpPr/>
          <p:nvPr/>
        </p:nvSpPr>
        <p:spPr>
          <a:xfrm>
            <a:off x="2877774" y="3898331"/>
            <a:ext cx="1224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AF87F-9FD7-41E2-8EFE-72F5742BB2C9}"/>
              </a:ext>
            </a:extLst>
          </p:cNvPr>
          <p:cNvSpPr/>
          <p:nvPr/>
        </p:nvSpPr>
        <p:spPr>
          <a:xfrm>
            <a:off x="2877774" y="4585115"/>
            <a:ext cx="97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AC3D3358-DA43-494C-89C8-4738776A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4" y="3474291"/>
            <a:ext cx="1782392" cy="2221647"/>
          </a:xfrm>
          <a:prstGeom prst="wedgeRoundRectCallout">
            <a:avLst>
              <a:gd name="adj1" fmla="val 75983"/>
              <a:gd name="adj2" fmla="val -11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无论何时实现一个由接口定义的方法，它都必须实现为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，因为接口中的所有成员都显式声明为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E23EE6-979B-4FC3-BF77-106A07C11480}"/>
              </a:ext>
            </a:extLst>
          </p:cNvPr>
          <p:cNvSpPr/>
          <p:nvPr/>
        </p:nvSpPr>
        <p:spPr>
          <a:xfrm>
            <a:off x="2572759" y="3971806"/>
            <a:ext cx="216024" cy="79607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3" grpId="0" animBg="1"/>
      <p:bldP spid="4" grpId="0" animBg="1"/>
      <p:bldP spid="18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8193AC1D-6763-4A96-B31C-BEFD20ED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6832"/>
            <a:ext cx="6535192" cy="321281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interface Output {//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定义一个接口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Output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int MAX_CACHE_LINE = 50;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void out();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getData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(String msg);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24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interface Product {//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定义一个接口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Product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getProduceTime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a);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566923B2-F851-4753-99CB-A5462590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1">
            <a:extLst>
              <a:ext uri="{FF2B5EF4-FFF2-40B4-BE49-F238E27FC236}">
                <a16:creationId xmlns:a16="http://schemas.microsoft.com/office/drawing/2014/main" id="{5D937355-7B34-4F80-A865-1B5469BF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115" y="3199745"/>
            <a:ext cx="2285022" cy="646986"/>
          </a:xfrm>
          <a:prstGeom prst="wedgeRoundRectCallout">
            <a:avLst>
              <a:gd name="adj1" fmla="val -64865"/>
              <a:gd name="adj2" fmla="val -686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接口里定义的只能是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的抽象方法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5A7E05-2447-4983-9204-349F67DA5291}"/>
              </a:ext>
            </a:extLst>
          </p:cNvPr>
          <p:cNvSpPr/>
          <p:nvPr/>
        </p:nvSpPr>
        <p:spPr>
          <a:xfrm>
            <a:off x="1979712" y="2708682"/>
            <a:ext cx="2880320" cy="63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E8FA0D-0183-470B-8CFB-515700C0031B}"/>
              </a:ext>
            </a:extLst>
          </p:cNvPr>
          <p:cNvSpPr/>
          <p:nvPr/>
        </p:nvSpPr>
        <p:spPr>
          <a:xfrm>
            <a:off x="1979712" y="2365089"/>
            <a:ext cx="2592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2169CD58-23A7-4E03-85AC-8F0D9B32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49" y="2388019"/>
            <a:ext cx="1887222" cy="646986"/>
          </a:xfrm>
          <a:prstGeom prst="wedgeRoundRectCallout">
            <a:avLst>
              <a:gd name="adj1" fmla="val -86104"/>
              <a:gd name="adj2" fmla="val -376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接口里只能把属性默认定义成常量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98F25DAB-A6A8-40B0-96D5-B019D74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08" y="513384"/>
            <a:ext cx="7246896" cy="6372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Printer implements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Output,Product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private String 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printData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String[MAX_CACHE_LINE];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private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dataNum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=0;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public void out(){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while(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dataNum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&gt;0){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打印机打印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"+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printData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[0]);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System.arraycopy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(printData,1,printData,0,--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dataNum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}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getData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(String msg){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if(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dataNum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&gt;=MAX_CACHE_LINE) 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已满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    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else 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printData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[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dataNum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++] = msg;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}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public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getProduceTime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a){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return a = a;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}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Output O= new Printer();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O.getData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xiuxiu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O.out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直接调用输出的方法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Product p = new Printer();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p.getProduceTime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(82));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Object obj = p;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Object obj1 = O;   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}    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68D614-6A36-4907-B46E-8C3C6B4AC79B}"/>
              </a:ext>
            </a:extLst>
          </p:cNvPr>
          <p:cNvSpPr/>
          <p:nvPr/>
        </p:nvSpPr>
        <p:spPr>
          <a:xfrm>
            <a:off x="2051720" y="620720"/>
            <a:ext cx="532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5BB09EFB-C506-4EF2-8B5A-57F0FE72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945" y="1068304"/>
            <a:ext cx="1961495" cy="646986"/>
          </a:xfrm>
          <a:prstGeom prst="wedgeRoundRectCallout">
            <a:avLst>
              <a:gd name="adj1" fmla="val -35666"/>
              <a:gd name="adj2" fmla="val -985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printer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类同时实现定义的多个接口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1720DB-02CE-462C-94DA-466E90128E39}"/>
              </a:ext>
            </a:extLst>
          </p:cNvPr>
          <p:cNvSpPr/>
          <p:nvPr/>
        </p:nvSpPr>
        <p:spPr>
          <a:xfrm>
            <a:off x="2066549" y="1282002"/>
            <a:ext cx="6696000" cy="34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utoShape 21">
            <a:extLst>
              <a:ext uri="{FF2B5EF4-FFF2-40B4-BE49-F238E27FC236}">
                <a16:creationId xmlns:a16="http://schemas.microsoft.com/office/drawing/2014/main" id="{265BF0BA-1399-46AB-8D45-76DE2C33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6" y="4318631"/>
            <a:ext cx="1548000" cy="646986"/>
          </a:xfrm>
          <a:prstGeom prst="wedgeRoundRectCallout">
            <a:avLst>
              <a:gd name="adj1" fmla="val 76809"/>
              <a:gd name="adj2" fmla="val -753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重写实现父接口中的方法。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18D3C9-5AD3-4607-A51D-2A87C4DE932E}"/>
              </a:ext>
            </a:extLst>
          </p:cNvPr>
          <p:cNvSpPr/>
          <p:nvPr/>
        </p:nvSpPr>
        <p:spPr>
          <a:xfrm>
            <a:off x="2483768" y="4965617"/>
            <a:ext cx="2844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utoShape 21">
            <a:extLst>
              <a:ext uri="{FF2B5EF4-FFF2-40B4-BE49-F238E27FC236}">
                <a16:creationId xmlns:a16="http://schemas.microsoft.com/office/drawing/2014/main" id="{EB2C84A7-11D9-47C0-B17E-92B6B459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696" y="5026123"/>
            <a:ext cx="1548000" cy="374571"/>
          </a:xfrm>
          <a:prstGeom prst="wedgeRoundRectCallout">
            <a:avLst>
              <a:gd name="adj1" fmla="val -64797"/>
              <a:gd name="adj2" fmla="val -552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多态性的体现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1E6E75-28A1-424B-A7BA-3326D766C9EA}"/>
              </a:ext>
            </a:extLst>
          </p:cNvPr>
          <p:cNvSpPr/>
          <p:nvPr/>
        </p:nvSpPr>
        <p:spPr>
          <a:xfrm>
            <a:off x="2497373" y="5970291"/>
            <a:ext cx="1908000" cy="3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AutoShape 21">
            <a:extLst>
              <a:ext uri="{FF2B5EF4-FFF2-40B4-BE49-F238E27FC236}">
                <a16:creationId xmlns:a16="http://schemas.microsoft.com/office/drawing/2014/main" id="{C04291F4-055E-4E82-858B-DA4E8BD3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42" y="6113179"/>
            <a:ext cx="3275278" cy="646986"/>
          </a:xfrm>
          <a:prstGeom prst="wedgeRoundRectCallout">
            <a:avLst>
              <a:gd name="adj1" fmla="val -57913"/>
              <a:gd name="adj2" fmla="val -455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所有接口类型的引用变量都可以直接赋值给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Object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类型的变量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2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1" grpId="0" animBg="1"/>
      <p:bldP spid="23" grpId="0" animBg="1"/>
      <p:bldP spid="8" grpId="0" animBg="1"/>
      <p:bldP spid="28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E6F824E5-A4BF-4DEC-8F9B-6D89CED1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03126"/>
            <a:ext cx="7056784" cy="301114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interface A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A(){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int x = 1;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output(){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测试输出！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”);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5" name="Picture 29" descr="代码改错">
            <a:extLst>
              <a:ext uri="{FF2B5EF4-FFF2-40B4-BE49-F238E27FC236}">
                <a16:creationId xmlns:a16="http://schemas.microsoft.com/office/drawing/2014/main" id="{20D4D6AF-A63F-4984-A545-959D2346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2028737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39F4A79-F1E7-4A00-ADE4-2C980D4C97E1}"/>
              </a:ext>
            </a:extLst>
          </p:cNvPr>
          <p:cNvSpPr/>
          <p:nvPr/>
        </p:nvSpPr>
        <p:spPr>
          <a:xfrm>
            <a:off x="2123728" y="2601000"/>
            <a:ext cx="3528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utoShape 47">
            <a:extLst>
              <a:ext uri="{FF2B5EF4-FFF2-40B4-BE49-F238E27FC236}">
                <a16:creationId xmlns:a16="http://schemas.microsoft.com/office/drawing/2014/main" id="{C988A18A-C565-462F-954F-6946F620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776" y="2769322"/>
            <a:ext cx="1778847" cy="715089"/>
          </a:xfrm>
          <a:prstGeom prst="wedgeRoundRectCallout">
            <a:avLst>
              <a:gd name="adj1" fmla="val -72519"/>
              <a:gd name="adj2" fmla="val -406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接口不允许定义构造方法！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7B1A6A-DA80-40F7-9F86-C9781FA76006}"/>
              </a:ext>
            </a:extLst>
          </p:cNvPr>
          <p:cNvSpPr/>
          <p:nvPr/>
        </p:nvSpPr>
        <p:spPr>
          <a:xfrm>
            <a:off x="2123728" y="3861048"/>
            <a:ext cx="4716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utoShape 47">
            <a:extLst>
              <a:ext uri="{FF2B5EF4-FFF2-40B4-BE49-F238E27FC236}">
                <a16:creationId xmlns:a16="http://schemas.microsoft.com/office/drawing/2014/main" id="{7BD84A92-00C3-42C2-BD4A-6A00A8F6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230" y="4822260"/>
            <a:ext cx="2088000" cy="1328023"/>
          </a:xfrm>
          <a:prstGeom prst="wedgeRoundRectCallout">
            <a:avLst>
              <a:gd name="adj1" fmla="val -66180"/>
              <a:gd name="adj2" fmla="val -585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接口只能定义抽象方法！方法的实现必须由继承的子类来完成！</a:t>
            </a:r>
          </a:p>
        </p:txBody>
      </p:sp>
      <p:sp>
        <p:nvSpPr>
          <p:cNvPr id="39" name="思想气泡: 云 38">
            <a:extLst>
              <a:ext uri="{FF2B5EF4-FFF2-40B4-BE49-F238E27FC236}">
                <a16:creationId xmlns:a16="http://schemas.microsoft.com/office/drawing/2014/main" id="{F65F1568-D6A9-445E-941E-FBE9638BEEAB}"/>
              </a:ext>
            </a:extLst>
          </p:cNvPr>
          <p:cNvSpPr/>
          <p:nvPr/>
        </p:nvSpPr>
        <p:spPr>
          <a:xfrm>
            <a:off x="6156176" y="455483"/>
            <a:ext cx="2448272" cy="1332361"/>
          </a:xfrm>
          <a:prstGeom prst="cloudCallout">
            <a:avLst>
              <a:gd name="adj1" fmla="val -34162"/>
              <a:gd name="adj2" fmla="val 74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能够通过编译？</a:t>
            </a:r>
          </a:p>
        </p:txBody>
      </p:sp>
    </p:spTree>
    <p:extLst>
      <p:ext uri="{BB962C8B-B14F-4D97-AF65-F5344CB8AC3E}">
        <p14:creationId xmlns:p14="http://schemas.microsoft.com/office/powerpoint/2010/main" val="35794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E6F824E5-A4BF-4DEC-8F9B-6D89CED1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03126"/>
            <a:ext cx="7056784" cy="230857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interface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Mylnterface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String name;    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age=20;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getInfo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5" name="Picture 29" descr="代码改错">
            <a:extLst>
              <a:ext uri="{FF2B5EF4-FFF2-40B4-BE49-F238E27FC236}">
                <a16:creationId xmlns:a16="http://schemas.microsoft.com/office/drawing/2014/main" id="{20D4D6AF-A63F-4984-A545-959D2346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2028737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39F4A79-F1E7-4A00-ADE4-2C980D4C97E1}"/>
              </a:ext>
            </a:extLst>
          </p:cNvPr>
          <p:cNvSpPr/>
          <p:nvPr/>
        </p:nvSpPr>
        <p:spPr>
          <a:xfrm>
            <a:off x="2267912" y="2735841"/>
            <a:ext cx="1512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utoShape 47">
            <a:extLst>
              <a:ext uri="{FF2B5EF4-FFF2-40B4-BE49-F238E27FC236}">
                <a16:creationId xmlns:a16="http://schemas.microsoft.com/office/drawing/2014/main" id="{C988A18A-C565-462F-954F-6946F620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17" y="2700670"/>
            <a:ext cx="3613367" cy="715089"/>
          </a:xfrm>
          <a:prstGeom prst="wedgeRoundRectCallout">
            <a:avLst>
              <a:gd name="adj1" fmla="val -72519"/>
              <a:gd name="adj2" fmla="val -406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接口中的成员变量默认为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static final,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必须在定义时进行初始化！</a:t>
            </a:r>
          </a:p>
        </p:txBody>
      </p:sp>
      <p:sp>
        <p:nvSpPr>
          <p:cNvPr id="38" name="AutoShape 47">
            <a:extLst>
              <a:ext uri="{FF2B5EF4-FFF2-40B4-BE49-F238E27FC236}">
                <a16:creationId xmlns:a16="http://schemas.microsoft.com/office/drawing/2014/main" id="{7BD84A92-00C3-42C2-BD4A-6A00A8F6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513874"/>
            <a:ext cx="3469351" cy="715089"/>
          </a:xfrm>
          <a:prstGeom prst="wedgeRoundRectCallout">
            <a:avLst>
              <a:gd name="adj1" fmla="val -66541"/>
              <a:gd name="adj2" fmla="val -6552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合法，等同于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public static final int age=20;</a:t>
            </a:r>
          </a:p>
        </p:txBody>
      </p:sp>
      <p:sp>
        <p:nvSpPr>
          <p:cNvPr id="39" name="思想气泡: 云 38">
            <a:extLst>
              <a:ext uri="{FF2B5EF4-FFF2-40B4-BE49-F238E27FC236}">
                <a16:creationId xmlns:a16="http://schemas.microsoft.com/office/drawing/2014/main" id="{F65F1568-D6A9-445E-941E-FBE9638BEEAB}"/>
              </a:ext>
            </a:extLst>
          </p:cNvPr>
          <p:cNvSpPr/>
          <p:nvPr/>
        </p:nvSpPr>
        <p:spPr>
          <a:xfrm>
            <a:off x="6156176" y="455483"/>
            <a:ext cx="2448272" cy="1332361"/>
          </a:xfrm>
          <a:prstGeom prst="cloudCallout">
            <a:avLst>
              <a:gd name="adj1" fmla="val -34162"/>
              <a:gd name="adj2" fmla="val 74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能够通过编译？</a:t>
            </a:r>
          </a:p>
        </p:txBody>
      </p:sp>
      <p:sp>
        <p:nvSpPr>
          <p:cNvPr id="16" name="AutoShape 47">
            <a:extLst>
              <a:ext uri="{FF2B5EF4-FFF2-40B4-BE49-F238E27FC236}">
                <a16:creationId xmlns:a16="http://schemas.microsoft.com/office/drawing/2014/main" id="{1CDB031E-7855-4AC4-8DD6-CAD57C6E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5" y="4260509"/>
            <a:ext cx="3051470" cy="715089"/>
          </a:xfrm>
          <a:prstGeom prst="wedgeRoundRectCallout">
            <a:avLst>
              <a:gd name="adj1" fmla="val 47937"/>
              <a:gd name="adj2" fmla="val -953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方法声明，等同于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public abstract void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getInfo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28AE8E-76A9-4E97-897B-C2697BDAFF61}"/>
              </a:ext>
            </a:extLst>
          </p:cNvPr>
          <p:cNvSpPr/>
          <p:nvPr/>
        </p:nvSpPr>
        <p:spPr>
          <a:xfrm>
            <a:off x="2267912" y="3067630"/>
            <a:ext cx="1512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2D15CA-1BD0-407E-AE06-C8E1085FECDA}"/>
              </a:ext>
            </a:extLst>
          </p:cNvPr>
          <p:cNvSpPr/>
          <p:nvPr/>
        </p:nvSpPr>
        <p:spPr>
          <a:xfrm>
            <a:off x="2267952" y="3642246"/>
            <a:ext cx="1872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E6F824E5-A4BF-4DEC-8F9B-6D89CED1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03126"/>
            <a:ext cx="7056784" cy="476613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interface A{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x = 0;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2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B{   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x = 1;   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2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C extends B implements A{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pX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(x);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 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new C().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pX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5" name="Picture 29" descr="代码改错">
            <a:extLst>
              <a:ext uri="{FF2B5EF4-FFF2-40B4-BE49-F238E27FC236}">
                <a16:creationId xmlns:a16="http://schemas.microsoft.com/office/drawing/2014/main" id="{20D4D6AF-A63F-4984-A545-959D2346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2028737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utoShape 47">
            <a:extLst>
              <a:ext uri="{FF2B5EF4-FFF2-40B4-BE49-F238E27FC236}">
                <a16:creationId xmlns:a16="http://schemas.microsoft.com/office/drawing/2014/main" id="{C988A18A-C565-462F-954F-6946F620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475" y="2950766"/>
            <a:ext cx="3613367" cy="408623"/>
          </a:xfrm>
          <a:prstGeom prst="wedgeRoundRectCallout">
            <a:avLst>
              <a:gd name="adj1" fmla="val -57266"/>
              <a:gd name="adj2" fmla="val -38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和父类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中定义了同名变量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8" name="AutoShape 47">
            <a:extLst>
              <a:ext uri="{FF2B5EF4-FFF2-40B4-BE49-F238E27FC236}">
                <a16:creationId xmlns:a16="http://schemas.microsoft.com/office/drawing/2014/main" id="{7BD84A92-00C3-42C2-BD4A-6A00A8F6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073" y="4307029"/>
            <a:ext cx="3469351" cy="715089"/>
          </a:xfrm>
          <a:prstGeom prst="wedgeRoundRectCallout">
            <a:avLst>
              <a:gd name="adj1" fmla="val -55202"/>
              <a:gd name="adj2" fmla="val 48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父类和接口是并列关系，调用方法时无法确认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是属于谁的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思想气泡: 云 38">
            <a:extLst>
              <a:ext uri="{FF2B5EF4-FFF2-40B4-BE49-F238E27FC236}">
                <a16:creationId xmlns:a16="http://schemas.microsoft.com/office/drawing/2014/main" id="{F65F1568-D6A9-445E-941E-FBE9638BEEAB}"/>
              </a:ext>
            </a:extLst>
          </p:cNvPr>
          <p:cNvSpPr/>
          <p:nvPr/>
        </p:nvSpPr>
        <p:spPr>
          <a:xfrm>
            <a:off x="6156176" y="455483"/>
            <a:ext cx="2448272" cy="1332361"/>
          </a:xfrm>
          <a:prstGeom prst="cloudCallout">
            <a:avLst>
              <a:gd name="adj1" fmla="val -34162"/>
              <a:gd name="adj2" fmla="val 74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是否存在问题？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31D606-BB4C-4EB6-8818-EC21A4087BAE}"/>
              </a:ext>
            </a:extLst>
          </p:cNvPr>
          <p:cNvSpPr/>
          <p:nvPr/>
        </p:nvSpPr>
        <p:spPr>
          <a:xfrm>
            <a:off x="2121775" y="2460103"/>
            <a:ext cx="1512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F010C7-F70D-42E8-98C9-8F36E2030011}"/>
              </a:ext>
            </a:extLst>
          </p:cNvPr>
          <p:cNvSpPr/>
          <p:nvPr/>
        </p:nvSpPr>
        <p:spPr>
          <a:xfrm>
            <a:off x="2791491" y="5805264"/>
            <a:ext cx="1800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C080DC-E280-4FC0-904E-AD5928DD6792}"/>
              </a:ext>
            </a:extLst>
          </p:cNvPr>
          <p:cNvSpPr/>
          <p:nvPr/>
        </p:nvSpPr>
        <p:spPr>
          <a:xfrm>
            <a:off x="2121775" y="3564712"/>
            <a:ext cx="1512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7FC35BB-4897-4EEE-A8A1-629373E10B67}"/>
              </a:ext>
            </a:extLst>
          </p:cNvPr>
          <p:cNvSpPr/>
          <p:nvPr/>
        </p:nvSpPr>
        <p:spPr>
          <a:xfrm>
            <a:off x="5280505" y="4929593"/>
            <a:ext cx="190372" cy="33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0F6294C-4C62-4B51-A72A-3F543C63C879}"/>
              </a:ext>
            </a:extLst>
          </p:cNvPr>
          <p:cNvSpPr/>
          <p:nvPr/>
        </p:nvSpPr>
        <p:spPr>
          <a:xfrm rot="10800000">
            <a:off x="3779912" y="2604103"/>
            <a:ext cx="144016" cy="106373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19" grpId="0" animBg="1"/>
      <p:bldP spid="20" grpId="0" animBg="1"/>
      <p:bldP spid="21" grpId="0" animBg="1"/>
      <p:bldP spid="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E6F824E5-A4BF-4DEC-8F9B-6D89CED1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03126"/>
            <a:ext cx="7056784" cy="476613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A{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x = 0;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2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B extends A{   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x = 1;   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2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C extends B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pX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(x);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 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new C().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pX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5" name="Picture 29" descr="代码改错">
            <a:extLst>
              <a:ext uri="{FF2B5EF4-FFF2-40B4-BE49-F238E27FC236}">
                <a16:creationId xmlns:a16="http://schemas.microsoft.com/office/drawing/2014/main" id="{20D4D6AF-A63F-4984-A545-959D2346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2028737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思想气泡: 云 38">
            <a:extLst>
              <a:ext uri="{FF2B5EF4-FFF2-40B4-BE49-F238E27FC236}">
                <a16:creationId xmlns:a16="http://schemas.microsoft.com/office/drawing/2014/main" id="{F65F1568-D6A9-445E-941E-FBE9638BEEAB}"/>
              </a:ext>
            </a:extLst>
          </p:cNvPr>
          <p:cNvSpPr/>
          <p:nvPr/>
        </p:nvSpPr>
        <p:spPr>
          <a:xfrm>
            <a:off x="6156176" y="455483"/>
            <a:ext cx="2448272" cy="1332361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结果又会如何？</a:t>
            </a:r>
          </a:p>
        </p:txBody>
      </p:sp>
    </p:spTree>
    <p:extLst>
      <p:ext uri="{BB962C8B-B14F-4D97-AF65-F5344CB8AC3E}">
        <p14:creationId xmlns:p14="http://schemas.microsoft.com/office/powerpoint/2010/main" val="2117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三、接口的实现</a:t>
            </a: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E6F824E5-A4BF-4DEC-8F9B-6D89CED1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03126"/>
            <a:ext cx="7056784" cy="418005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interface A{}</a:t>
            </a:r>
          </a:p>
          <a:p>
            <a:pPr eaLnBrk="1" hangingPunct="1">
              <a:lnSpc>
                <a:spcPts val="22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B implements A{   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String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func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return “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func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”;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   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2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Demo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 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A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B();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.println(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a.func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5" name="Picture 29" descr="代码改错">
            <a:extLst>
              <a:ext uri="{FF2B5EF4-FFF2-40B4-BE49-F238E27FC236}">
                <a16:creationId xmlns:a16="http://schemas.microsoft.com/office/drawing/2014/main" id="{20D4D6AF-A63F-4984-A545-959D2346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2028737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思想气泡: 云 38">
            <a:extLst>
              <a:ext uri="{FF2B5EF4-FFF2-40B4-BE49-F238E27FC236}">
                <a16:creationId xmlns:a16="http://schemas.microsoft.com/office/drawing/2014/main" id="{F65F1568-D6A9-445E-941E-FBE9638BEEAB}"/>
              </a:ext>
            </a:extLst>
          </p:cNvPr>
          <p:cNvSpPr/>
          <p:nvPr/>
        </p:nvSpPr>
        <p:spPr>
          <a:xfrm>
            <a:off x="6156176" y="455483"/>
            <a:ext cx="2448272" cy="1332361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A1ED9D-71C9-44D3-AFF1-4A0147ED2FAC}"/>
              </a:ext>
            </a:extLst>
          </p:cNvPr>
          <p:cNvSpPr/>
          <p:nvPr/>
        </p:nvSpPr>
        <p:spPr>
          <a:xfrm>
            <a:off x="2771800" y="4941168"/>
            <a:ext cx="38880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47">
            <a:extLst>
              <a:ext uri="{FF2B5EF4-FFF2-40B4-BE49-F238E27FC236}">
                <a16:creationId xmlns:a16="http://schemas.microsoft.com/office/drawing/2014/main" id="{DFA0851C-E34E-4DD5-A846-36EACD58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5774556"/>
            <a:ext cx="3384000" cy="408623"/>
          </a:xfrm>
          <a:prstGeom prst="wedgeRoundRectCallout">
            <a:avLst>
              <a:gd name="adj1" fmla="val -31725"/>
              <a:gd name="adj2" fmla="val -927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中并未定义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func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方法！</a:t>
            </a:r>
          </a:p>
        </p:txBody>
      </p:sp>
    </p:spTree>
    <p:extLst>
      <p:ext uri="{BB962C8B-B14F-4D97-AF65-F5344CB8AC3E}">
        <p14:creationId xmlns:p14="http://schemas.microsoft.com/office/powerpoint/2010/main" val="26089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四、接口、类和抽象类的比较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43309B-D00D-4838-BD82-A0C9A5B76E3D}"/>
              </a:ext>
            </a:extLst>
          </p:cNvPr>
          <p:cNvSpPr txBox="1"/>
          <p:nvPr/>
        </p:nvSpPr>
        <p:spPr>
          <a:xfrm>
            <a:off x="971600" y="1916832"/>
            <a:ext cx="7416824" cy="432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接口和普通类的区别</a:t>
            </a:r>
            <a:endParaRPr lang="en-US" altLang="zh-CN" sz="24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l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接口不能用于实例化对象。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l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接口没有构造方法。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l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接口中所有的方法必须是抽象方法。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l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接口不能包含成员变量，除了 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l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接口不是被类继承了，而是要被类实现。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l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接口支持多继承。</a:t>
            </a:r>
          </a:p>
        </p:txBody>
      </p:sp>
    </p:spTree>
    <p:extLst>
      <p:ext uri="{BB962C8B-B14F-4D97-AF65-F5344CB8AC3E}">
        <p14:creationId xmlns:p14="http://schemas.microsoft.com/office/powerpoint/2010/main" val="19708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四、接口、类和抽象类的比较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F24A035-C068-45D6-8329-A67BE0AE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40404"/>
            <a:ext cx="8872651" cy="395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8D0DD6-0742-4681-8B84-1C583CE093DD}"/>
              </a:ext>
            </a:extLst>
          </p:cNvPr>
          <p:cNvSpPr txBox="1"/>
          <p:nvPr/>
        </p:nvSpPr>
        <p:spPr>
          <a:xfrm>
            <a:off x="899592" y="1839831"/>
            <a:ext cx="466459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latinLnBrk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24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类的区别</a:t>
            </a:r>
            <a:endParaRPr lang="en-US" altLang="zh-CN" sz="24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13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0B0270-F68D-476B-9E12-6D15012A9D5F}"/>
              </a:ext>
            </a:extLst>
          </p:cNvPr>
          <p:cNvSpPr txBox="1"/>
          <p:nvPr/>
        </p:nvSpPr>
        <p:spPr>
          <a:xfrm>
            <a:off x="541670" y="1927822"/>
            <a:ext cx="7992887" cy="43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下面关于接口的说法中不正确的是（）。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．接口中所有的方法都是抽象的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．接口中所有的方法都是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访问权限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．子接口继承父接口所用的关键字是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implements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．接口是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中的特殊类，包含常量和抽象方法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2)Java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语言接口间的继承关系是（）。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．单继承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．多重继承 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．不能继承	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．不一定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一个类实现接口的情况是（）。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．一次可以实现多个接口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．一次只能实现一个接口</a:t>
            </a:r>
          </a:p>
          <a:p>
            <a:pPr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．不能实现接口	 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．不一定</a:t>
            </a:r>
          </a:p>
        </p:txBody>
      </p:sp>
    </p:spTree>
    <p:extLst>
      <p:ext uri="{BB962C8B-B14F-4D97-AF65-F5344CB8AC3E}">
        <p14:creationId xmlns:p14="http://schemas.microsoft.com/office/powerpoint/2010/main" val="33747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一、为什么使用抽象类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03B05D-F66E-4559-B93E-088A0C31E994}"/>
              </a:ext>
            </a:extLst>
          </p:cNvPr>
          <p:cNvSpPr txBox="1"/>
          <p:nvPr/>
        </p:nvSpPr>
        <p:spPr>
          <a:xfrm>
            <a:off x="971600" y="1988840"/>
            <a:ext cx="7344816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987" indent="-342900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随着继承层次中一个个新子类的定义，类变得越来越具体，而父类则更一般，更通用。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3987" indent="-342900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类的设计应该保证父类和子类能够共享特征。有时将一个父类设计得非常抽象，以至于它没有具体的实例，这样的类叫做抽象类。</a:t>
            </a:r>
          </a:p>
        </p:txBody>
      </p:sp>
    </p:spTree>
    <p:extLst>
      <p:ext uri="{BB962C8B-B14F-4D97-AF65-F5344CB8AC3E}">
        <p14:creationId xmlns:p14="http://schemas.microsoft.com/office/powerpoint/2010/main" val="2331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认识接口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0B0270-F68D-476B-9E12-6D15012A9D5F}"/>
              </a:ext>
            </a:extLst>
          </p:cNvPr>
          <p:cNvSpPr txBox="1"/>
          <p:nvPr/>
        </p:nvSpPr>
        <p:spPr>
          <a:xfrm>
            <a:off x="541670" y="1927822"/>
            <a:ext cx="7992887" cy="160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接口是否可继承接口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抽象类是否可实现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(implements)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抽象类是否可继承实体类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(concrete class)?</a:t>
            </a:r>
          </a:p>
        </p:txBody>
      </p:sp>
    </p:spTree>
    <p:extLst>
      <p:ext uri="{BB962C8B-B14F-4D97-AF65-F5344CB8AC3E}">
        <p14:creationId xmlns:p14="http://schemas.microsoft.com/office/powerpoint/2010/main" val="23944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848872" cy="436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类存储在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包中，是所有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类除外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的终极父类。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如果在类的声明中未使用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关键字显式指明其父类，则默认父类为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类没有定义属性，只有空参构造函数和其他方法（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353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Object clone()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用于复制一个对象，所谓的复制对象，首先要分配一个和源对象同样大小的空间，在这个空间中创建一个新的对象。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被克隆的对象需要实现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Cloneable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接口，否则调用该对象的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方法，将会抛出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CloneNotSupportedException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4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Object clone()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49F8ED6B-0D47-416E-BA60-CECBF4F5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08920"/>
            <a:ext cx="6535192" cy="134952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Person p = new Person(23, 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Person p1 = p;	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(p);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(p1);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A8E09DB0-4548-4C93-9234-E1FB780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9626D5-B98C-4F28-B15A-27306F1BBFFA}"/>
              </a:ext>
            </a:extLst>
          </p:cNvPr>
          <p:cNvSpPr txBox="1"/>
          <p:nvPr/>
        </p:nvSpPr>
        <p:spPr>
          <a:xfrm>
            <a:off x="1691680" y="4221088"/>
            <a:ext cx="6535192" cy="6850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com.pansoft.zhangjg.testclone.Person@2f9ee1ac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com.pansoft.zhangjg.testclone.Person@2f9ee1ac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E716BB-8307-4272-92A7-58121362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11" y="5068788"/>
            <a:ext cx="3641329" cy="1736766"/>
          </a:xfrm>
          <a:prstGeom prst="rect">
            <a:avLst/>
          </a:prstGeom>
        </p:spPr>
      </p:pic>
      <p:sp>
        <p:nvSpPr>
          <p:cNvPr id="17" name="AutoShape 47">
            <a:extLst>
              <a:ext uri="{FF2B5EF4-FFF2-40B4-BE49-F238E27FC236}">
                <a16:creationId xmlns:a16="http://schemas.microsoft.com/office/drawing/2014/main" id="{FCD1B376-2F79-4314-8619-E7C22EA8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588" y="3118212"/>
            <a:ext cx="3906859" cy="1021556"/>
          </a:xfrm>
          <a:prstGeom prst="wedgeRoundRectCallout">
            <a:avLst>
              <a:gd name="adj1" fmla="val -79424"/>
              <a:gd name="adj2" fmla="val -394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引用的复制。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p1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只是对象的引用，指向的是同一个对象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Person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23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，“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zhang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”），具有相同的地址！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BA14FC-136D-49EB-9BCB-2769F856CFF3}"/>
              </a:ext>
            </a:extLst>
          </p:cNvPr>
          <p:cNvSpPr/>
          <p:nvPr/>
        </p:nvSpPr>
        <p:spPr>
          <a:xfrm>
            <a:off x="1737980" y="3140968"/>
            <a:ext cx="1728192" cy="256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3E709413-451F-4469-971A-816639EF5B87}"/>
              </a:ext>
            </a:extLst>
          </p:cNvPr>
          <p:cNvSpPr/>
          <p:nvPr/>
        </p:nvSpPr>
        <p:spPr>
          <a:xfrm>
            <a:off x="6048175" y="1289445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</p:spTree>
    <p:extLst>
      <p:ext uri="{BB962C8B-B14F-4D97-AF65-F5344CB8AC3E}">
        <p14:creationId xmlns:p14="http://schemas.microsoft.com/office/powerpoint/2010/main" val="10594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9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Object clone()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49F8ED6B-0D47-416E-BA60-CECBF4F5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08920"/>
            <a:ext cx="6535192" cy="134952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Person p = new Person(23, 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Person p1 = (Person)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p.clone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(p);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(p1);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A8E09DB0-4548-4C93-9234-E1FB780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9626D5-B98C-4F28-B15A-27306F1BBFFA}"/>
              </a:ext>
            </a:extLst>
          </p:cNvPr>
          <p:cNvSpPr txBox="1"/>
          <p:nvPr/>
        </p:nvSpPr>
        <p:spPr>
          <a:xfrm>
            <a:off x="1691680" y="4221088"/>
            <a:ext cx="6535192" cy="6850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com.pansoft.zhangjg.testclone.Person@2f9ee1ac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com.pansoft.zhangjg.testclone.Person@67f1fba0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47">
            <a:extLst>
              <a:ext uri="{FF2B5EF4-FFF2-40B4-BE49-F238E27FC236}">
                <a16:creationId xmlns:a16="http://schemas.microsoft.com/office/drawing/2014/main" id="{FCD1B376-2F79-4314-8619-E7C22EA8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383" y="3269431"/>
            <a:ext cx="2700000" cy="715089"/>
          </a:xfrm>
          <a:prstGeom prst="wedgeRoundRectCallout">
            <a:avLst>
              <a:gd name="adj1" fmla="val -69682"/>
              <a:gd name="adj2" fmla="val -464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创建了一个新的对象，二者具有不同的地址！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BA14FC-136D-49EB-9BCB-2769F856CFF3}"/>
              </a:ext>
            </a:extLst>
          </p:cNvPr>
          <p:cNvSpPr/>
          <p:nvPr/>
        </p:nvSpPr>
        <p:spPr>
          <a:xfrm>
            <a:off x="1737980" y="3140968"/>
            <a:ext cx="3888000" cy="256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3E709413-451F-4469-971A-816639EF5B87}"/>
              </a:ext>
            </a:extLst>
          </p:cNvPr>
          <p:cNvSpPr/>
          <p:nvPr/>
        </p:nvSpPr>
        <p:spPr>
          <a:xfrm>
            <a:off x="6048175" y="1289445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B0FD33-B761-4364-B0B2-E29A92A61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068787"/>
            <a:ext cx="4320479" cy="16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9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Object clone()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54E462-A4A5-463B-A3C6-9B270CF8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49805"/>
            <a:ext cx="7344816" cy="39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Object clone()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49F8ED6B-0D47-416E-BA60-CECBF4F5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73" y="2708920"/>
            <a:ext cx="7668000" cy="393209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Person implements Cloneable{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private int age 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private String name;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Person(int age, String name)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this.age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age;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this.name = name;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Person() {}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getAge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return age;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return name;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protected Object clone() throws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CloneNotSupportedException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return (Person)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super.clone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A8E09DB0-4548-4C93-9234-E1FB780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3">
            <a:extLst>
              <a:ext uri="{FF2B5EF4-FFF2-40B4-BE49-F238E27FC236}">
                <a16:creationId xmlns:a16="http://schemas.microsoft.com/office/drawing/2014/main" id="{DF612A0F-3DF7-41E5-AFA3-354CCFB2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31" y="3093821"/>
            <a:ext cx="7200000" cy="271144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Person p = new Person(23, 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p1 = (Person)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String result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p.getName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== p1.getName()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		? "clone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是浅拷贝的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 : "clone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是深拷贝的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(result);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3E709413-451F-4469-971A-816639EF5B87}"/>
              </a:ext>
            </a:extLst>
          </p:cNvPr>
          <p:cNvSpPr/>
          <p:nvPr/>
        </p:nvSpPr>
        <p:spPr>
          <a:xfrm>
            <a:off x="6505739" y="1851359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43F3C-D954-47E8-B2C8-5F2A211FC51A}"/>
              </a:ext>
            </a:extLst>
          </p:cNvPr>
          <p:cNvSpPr txBox="1"/>
          <p:nvPr/>
        </p:nvSpPr>
        <p:spPr>
          <a:xfrm>
            <a:off x="5971123" y="5295218"/>
            <a:ext cx="25200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clone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是浅拷贝的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3">
            <a:extLst>
              <a:ext uri="{FF2B5EF4-FFF2-40B4-BE49-F238E27FC236}">
                <a16:creationId xmlns:a16="http://schemas.microsoft.com/office/drawing/2014/main" id="{49F8ED6B-0D47-416E-BA60-CECBF4F5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9" y="969153"/>
            <a:ext cx="7266787" cy="585019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ShallowCopy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Man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Man();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Man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manShallowCopy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(Man)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(man ==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manShallowCopy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(man.name == manShallowCopy.name);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man.mate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manShallowCopy.mate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People implements Cloneable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id;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String name;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Object clone()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try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super.clone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CloneNotSupportedException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e)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null;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People implements Cloneable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People mate = new People();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Object clone()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super.clone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A8E09DB0-4548-4C93-9234-E1FB780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3E709413-451F-4469-971A-816639EF5B87}"/>
              </a:ext>
            </a:extLst>
          </p:cNvPr>
          <p:cNvSpPr/>
          <p:nvPr/>
        </p:nvSpPr>
        <p:spPr>
          <a:xfrm>
            <a:off x="6779770" y="201387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D3DA97-574D-44BB-BC9B-D21E1C103BC0}"/>
              </a:ext>
            </a:extLst>
          </p:cNvPr>
          <p:cNvSpPr txBox="1"/>
          <p:nvPr/>
        </p:nvSpPr>
        <p:spPr>
          <a:xfrm>
            <a:off x="6623680" y="2687286"/>
            <a:ext cx="216000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b="0" i="0" u="none" strike="noStrike" dirty="0"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b="0" i="0" u="none" strike="noStrike" dirty="0">
                <a:effectLst/>
                <a:latin typeface="Consolas" panose="020B0609020204030204" pitchFamily="49" charset="0"/>
              </a:rPr>
              <a:t>true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A5C373-9E4B-47C1-894F-9D78402C5C10}"/>
              </a:ext>
            </a:extLst>
          </p:cNvPr>
          <p:cNvSpPr/>
          <p:nvPr/>
        </p:nvSpPr>
        <p:spPr>
          <a:xfrm>
            <a:off x="2267744" y="3394275"/>
            <a:ext cx="2340000" cy="181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751982-E56E-45CB-80E8-E76068BFA169}"/>
              </a:ext>
            </a:extLst>
          </p:cNvPr>
          <p:cNvSpPr/>
          <p:nvPr/>
        </p:nvSpPr>
        <p:spPr>
          <a:xfrm>
            <a:off x="2267744" y="5623965"/>
            <a:ext cx="3996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utoShape 47">
            <a:extLst>
              <a:ext uri="{FF2B5EF4-FFF2-40B4-BE49-F238E27FC236}">
                <a16:creationId xmlns:a16="http://schemas.microsoft.com/office/drawing/2014/main" id="{B936CA5A-7D98-47FA-9F04-46439033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84" y="4221087"/>
            <a:ext cx="1008000" cy="715089"/>
          </a:xfrm>
          <a:prstGeom prst="wedgeRoundRectCallout">
            <a:avLst>
              <a:gd name="adj1" fmla="val -49997"/>
              <a:gd name="adj2" fmla="val -238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引用类型变量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5AAB5BA-7793-48F2-A834-CDE0348F88FB}"/>
              </a:ext>
            </a:extLst>
          </p:cNvPr>
          <p:cNvSpPr/>
          <p:nvPr/>
        </p:nvSpPr>
        <p:spPr>
          <a:xfrm>
            <a:off x="1547664" y="3485083"/>
            <a:ext cx="576000" cy="22680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思想气泡: 云 22">
            <a:extLst>
              <a:ext uri="{FF2B5EF4-FFF2-40B4-BE49-F238E27FC236}">
                <a16:creationId xmlns:a16="http://schemas.microsoft.com/office/drawing/2014/main" id="{A4223B65-2AC6-49E1-86D3-48C75F29E58B}"/>
              </a:ext>
            </a:extLst>
          </p:cNvPr>
          <p:cNvSpPr/>
          <p:nvPr/>
        </p:nvSpPr>
        <p:spPr>
          <a:xfrm>
            <a:off x="6569719" y="4365104"/>
            <a:ext cx="2178697" cy="1132986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如何实现</a:t>
            </a:r>
            <a:endParaRPr lang="en-US" altLang="zh-CN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深拷贝？</a:t>
            </a:r>
          </a:p>
        </p:txBody>
      </p:sp>
    </p:spTree>
    <p:extLst>
      <p:ext uri="{BB962C8B-B14F-4D97-AF65-F5344CB8AC3E}">
        <p14:creationId xmlns:p14="http://schemas.microsoft.com/office/powerpoint/2010/main" val="33804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8" grpId="0" animBg="1"/>
      <p:bldP spid="9" grpId="0" animBg="1"/>
      <p:bldP spid="22" grpId="0" animBg="1"/>
      <p:bldP spid="10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3">
            <a:extLst>
              <a:ext uri="{FF2B5EF4-FFF2-40B4-BE49-F238E27FC236}">
                <a16:creationId xmlns:a16="http://schemas.microsoft.com/office/drawing/2014/main" id="{49F8ED6B-0D47-416E-BA60-CECBF4F5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969153"/>
            <a:ext cx="7452320" cy="6006862"/>
          </a:xfrm>
          <a:prstGeom prst="roundRect">
            <a:avLst>
              <a:gd name="adj" fmla="val 623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DeepCopy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Man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Man();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Man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manDeepCopy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(Man)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(man ==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manDeepCopy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(man.name == manDeepCopy.name);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man.mate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manDeepCopy.mate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People implements Cloneable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int id;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String name;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Object clone()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try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super.clone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CloneNotSupportedException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e)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null;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People implements Cloneable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People mate = new People();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Object clone()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Man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(Man)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super.clone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man.mate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(People)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this.mate.clone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return man;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A8E09DB0-4548-4C93-9234-E1FB780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3E709413-451F-4469-971A-816639EF5B87}"/>
              </a:ext>
            </a:extLst>
          </p:cNvPr>
          <p:cNvSpPr/>
          <p:nvPr/>
        </p:nvSpPr>
        <p:spPr>
          <a:xfrm>
            <a:off x="6779770" y="201387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D3DA97-574D-44BB-BC9B-D21E1C103BC0}"/>
              </a:ext>
            </a:extLst>
          </p:cNvPr>
          <p:cNvSpPr txBox="1"/>
          <p:nvPr/>
        </p:nvSpPr>
        <p:spPr>
          <a:xfrm>
            <a:off x="6476438" y="2793702"/>
            <a:ext cx="216000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b="0" i="0" u="none" strike="noStrike" dirty="0"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b="0" i="0" u="none" strike="noStrike" dirty="0">
                <a:effectLst/>
                <a:latin typeface="Consolas" panose="020B0609020204030204" pitchFamily="49" charset="0"/>
              </a:rPr>
              <a:t>false</a:t>
            </a:r>
            <a:endParaRPr lang="zh-CN" altLang="en-US" dirty="0"/>
          </a:p>
        </p:txBody>
      </p:sp>
      <p:sp>
        <p:nvSpPr>
          <p:cNvPr id="22" name="AutoShape 47">
            <a:extLst>
              <a:ext uri="{FF2B5EF4-FFF2-40B4-BE49-F238E27FC236}">
                <a16:creationId xmlns:a16="http://schemas.microsoft.com/office/drawing/2014/main" id="{B936CA5A-7D98-47FA-9F04-46439033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02" y="4201895"/>
            <a:ext cx="1656672" cy="1328023"/>
          </a:xfrm>
          <a:prstGeom prst="wedgeRoundRectCallout">
            <a:avLst>
              <a:gd name="adj1" fmla="val -69655"/>
              <a:gd name="adj2" fmla="val 563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mate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属性进行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clone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，从而达到深拷贝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3F76F4-F567-4341-9CCE-5198CBFCF30E}"/>
              </a:ext>
            </a:extLst>
          </p:cNvPr>
          <p:cNvSpPr/>
          <p:nvPr/>
        </p:nvSpPr>
        <p:spPr>
          <a:xfrm>
            <a:off x="2267744" y="5614292"/>
            <a:ext cx="5076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C6479A04-DA14-4064-B165-BE40174CDBB5}"/>
              </a:ext>
            </a:extLst>
          </p:cNvPr>
          <p:cNvSpPr/>
          <p:nvPr/>
        </p:nvSpPr>
        <p:spPr>
          <a:xfrm>
            <a:off x="107504" y="1801116"/>
            <a:ext cx="2160240" cy="1123828"/>
          </a:xfrm>
          <a:prstGeom prst="cloudCallout">
            <a:avLst>
              <a:gd name="adj1" fmla="val 65708"/>
              <a:gd name="adj2" fmla="val -96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如何让输出结果也变成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false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F4914A-B348-4300-8714-5EC0F4A8FEBD}"/>
              </a:ext>
            </a:extLst>
          </p:cNvPr>
          <p:cNvSpPr/>
          <p:nvPr/>
        </p:nvSpPr>
        <p:spPr>
          <a:xfrm>
            <a:off x="2667562" y="2132855"/>
            <a:ext cx="5760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2" grpId="0" animBg="1"/>
      <p:bldP spid="16" grpId="0" animBg="1"/>
      <p:bldP spid="20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222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方法返回一个字符串，该字符串由类名（对象是该类的一个实例）、标记符“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@”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和此对象哈希码的无符号十六进制表示组成。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AA5CA0C5-233B-4DAD-B9B1-5A4971F8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066848"/>
            <a:ext cx="7920000" cy="1404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return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getClass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().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+ "@"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Integer.toHexString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hashCode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37CDAC-7AD8-4698-9B97-290ED4DD84AE}"/>
              </a:ext>
            </a:extLst>
          </p:cNvPr>
          <p:cNvSpPr txBox="1"/>
          <p:nvPr/>
        </p:nvSpPr>
        <p:spPr>
          <a:xfrm>
            <a:off x="971600" y="4406354"/>
            <a:ext cx="4664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中默认的</a:t>
            </a:r>
            <a:r>
              <a:rPr lang="en-US" altLang="zh-CN" sz="2000" b="1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二、什么是抽象类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980F6-CE2B-460E-A12B-5C1DE6761B38}"/>
              </a:ext>
            </a:extLst>
          </p:cNvPr>
          <p:cNvSpPr/>
          <p:nvPr/>
        </p:nvSpPr>
        <p:spPr>
          <a:xfrm>
            <a:off x="899592" y="1892019"/>
            <a:ext cx="7848872" cy="182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关键字来修饰一个类，这个类叫抽象类。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来修饰一个方法，该方法叫抽象方法。</a:t>
            </a:r>
          </a:p>
        </p:txBody>
      </p:sp>
      <p:pic>
        <p:nvPicPr>
          <p:cNvPr id="4" name="Picture 7" descr="语法">
            <a:extLst>
              <a:ext uri="{FF2B5EF4-FFF2-40B4-BE49-F238E27FC236}">
                <a16:creationId xmlns:a16="http://schemas.microsoft.com/office/drawing/2014/main" id="{70AC11DD-773A-43A2-9813-476B96AA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42213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D63EDD6E-7A5A-43DF-8F42-B449CBCB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149240"/>
            <a:ext cx="6362866" cy="144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abstract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class &lt;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类名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&gt;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abstract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&lt;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返回值类型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&gt; &lt;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方法名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&gt; (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参数列表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Source Code Pro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9DC20907-B483-4674-9C12-92938DD86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167" y="5661248"/>
            <a:ext cx="1737493" cy="919401"/>
          </a:xfrm>
          <a:prstGeom prst="wedgeRoundRectCallout">
            <a:avLst>
              <a:gd name="adj1" fmla="val -41584"/>
              <a:gd name="adj2" fmla="val -1070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只有方法的声明，没有方法的实现，以分号结束。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3BB7AB-091F-4238-B689-487BCCC17FFB}"/>
              </a:ext>
            </a:extLst>
          </p:cNvPr>
          <p:cNvSpPr/>
          <p:nvPr/>
        </p:nvSpPr>
        <p:spPr>
          <a:xfrm>
            <a:off x="2987824" y="4690419"/>
            <a:ext cx="52565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2A7C908F-DE94-48FD-8ECC-287C5441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08920"/>
            <a:ext cx="6535192" cy="1988894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Test1 {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Object o1 = new Object();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(o1.toString());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4" name="Picture 14" descr="示例">
            <a:extLst>
              <a:ext uri="{FF2B5EF4-FFF2-40B4-BE49-F238E27FC236}">
                <a16:creationId xmlns:a16="http://schemas.microsoft.com/office/drawing/2014/main" id="{07E9039A-0914-47BD-A101-85A2F8DD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CFDC267-074E-4370-9E24-D0CF6CDC1B73}"/>
              </a:ext>
            </a:extLst>
          </p:cNvPr>
          <p:cNvSpPr txBox="1"/>
          <p:nvPr/>
        </p:nvSpPr>
        <p:spPr>
          <a:xfrm>
            <a:off x="1691680" y="5085184"/>
            <a:ext cx="6535192" cy="3772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java.lang.Object@7852e922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BF76A048-B30B-426E-BF4E-56E7B8A372E0}"/>
              </a:ext>
            </a:extLst>
          </p:cNvPr>
          <p:cNvSpPr/>
          <p:nvPr/>
        </p:nvSpPr>
        <p:spPr>
          <a:xfrm>
            <a:off x="6048175" y="1289445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</p:spTree>
    <p:extLst>
      <p:ext uri="{BB962C8B-B14F-4D97-AF65-F5344CB8AC3E}">
        <p14:creationId xmlns:p14="http://schemas.microsoft.com/office/powerpoint/2010/main" val="15265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F547E9-4DDE-4EBD-B410-D0F5DDA09C94}"/>
              </a:ext>
            </a:extLst>
          </p:cNvPr>
          <p:cNvSpPr txBox="1"/>
          <p:nvPr/>
        </p:nvSpPr>
        <p:spPr>
          <a:xfrm>
            <a:off x="1259632" y="2564904"/>
            <a:ext cx="7344816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与其它类型数据的连接操作时，会自动调用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84EF3B0A-C3AA-4BF5-BD9F-3B4129CF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789040"/>
            <a:ext cx="6535192" cy="71016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Date now=new Date();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(“now=”+now);</a:t>
            </a: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8E8D2ECA-313A-413A-9484-CB649464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37890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3">
            <a:extLst>
              <a:ext uri="{FF2B5EF4-FFF2-40B4-BE49-F238E27FC236}">
                <a16:creationId xmlns:a16="http://schemas.microsoft.com/office/drawing/2014/main" id="{42CF20F0-6C7D-4FA3-8F03-26C38DC5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280" y="5013176"/>
            <a:ext cx="6535192" cy="71016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Date now=new Date();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(“now=”+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now.toString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AA02A6-50DC-4558-AADE-D12F9C20E734}"/>
              </a:ext>
            </a:extLst>
          </p:cNvPr>
          <p:cNvSpPr/>
          <p:nvPr/>
        </p:nvSpPr>
        <p:spPr>
          <a:xfrm>
            <a:off x="1749555" y="4144121"/>
            <a:ext cx="3888000" cy="33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D15A28-32F2-4541-AAEE-6DBBE77AAB55}"/>
              </a:ext>
            </a:extLst>
          </p:cNvPr>
          <p:cNvSpPr/>
          <p:nvPr/>
        </p:nvSpPr>
        <p:spPr>
          <a:xfrm>
            <a:off x="2341820" y="5356682"/>
            <a:ext cx="5256000" cy="33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511FA669-1E16-43CD-AFB4-ED2507455E82}"/>
              </a:ext>
            </a:extLst>
          </p:cNvPr>
          <p:cNvSpPr/>
          <p:nvPr/>
        </p:nvSpPr>
        <p:spPr>
          <a:xfrm rot="19562573">
            <a:off x="5408924" y="4489439"/>
            <a:ext cx="504000" cy="864000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F547E9-4DDE-4EBD-B410-D0F5DDA09C94}"/>
              </a:ext>
            </a:extLst>
          </p:cNvPr>
          <p:cNvSpPr txBox="1"/>
          <p:nvPr/>
        </p:nvSpPr>
        <p:spPr>
          <a:xfrm>
            <a:off x="1259632" y="2564904"/>
            <a:ext cx="734481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可以根据需要在用户自定义类型中重写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84EF3B0A-C3AA-4BF5-BD9F-3B4129CF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789039"/>
            <a:ext cx="7704000" cy="792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s1=“hello”;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(s1);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相当于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(s1.toString());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42CF20F0-6C7D-4FA3-8F03-26C38DC5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32" y="5305550"/>
            <a:ext cx="7703608" cy="71089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a=10;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(“a=”+a);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61FD80-5EC3-402D-9D22-3A9C2B779E06}"/>
              </a:ext>
            </a:extLst>
          </p:cNvPr>
          <p:cNvSpPr txBox="1"/>
          <p:nvPr/>
        </p:nvSpPr>
        <p:spPr>
          <a:xfrm>
            <a:off x="1691680" y="3235980"/>
            <a:ext cx="537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String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类重写了</a:t>
            </a:r>
            <a:r>
              <a:rPr lang="en-US" altLang="zh-CN" sz="18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方法，返回字符串的值</a:t>
            </a:r>
            <a:endParaRPr lang="zh-CN" altLang="en-US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588A99-B8C4-4E00-B922-1021D00D762F}"/>
              </a:ext>
            </a:extLst>
          </p:cNvPr>
          <p:cNvSpPr txBox="1"/>
          <p:nvPr/>
        </p:nvSpPr>
        <p:spPr>
          <a:xfrm>
            <a:off x="1691680" y="4749991"/>
            <a:ext cx="7344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基本类型数据转换为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类型时会调用对应包装类的</a:t>
            </a:r>
            <a:r>
              <a:rPr lang="en-US" altLang="zh-CN" sz="18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endParaRPr lang="zh-CN" altLang="en-US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3">
            <a:extLst>
              <a:ext uri="{FF2B5EF4-FFF2-40B4-BE49-F238E27FC236}">
                <a16:creationId xmlns:a16="http://schemas.microsoft.com/office/drawing/2014/main" id="{F8E4A5D1-45B8-4A15-A40D-6FC97A1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969153"/>
            <a:ext cx="7560840" cy="561043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Student{   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//3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个数据成员，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2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个构造函数，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11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个一般成员函数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private String numb;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学号，私有数据成员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private String name;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姓名，私有数据成员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private double grade;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成绩，私有数据成员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Student() {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无参构造函数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numb=null; name=null; grade=0.0;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Student(String numb, String name, double grade){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this.numb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=numb; this.name=name;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this.grade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=grade;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getNumb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{return numb;}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返回学生号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{return name;}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返回学生姓名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double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getGrade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{return grade;}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返回学生成绩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Student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getRecord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{return this;}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返回当前学生记录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updateGrade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(double x) {grade=x;}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更新学生成绩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A5125579-AC7C-43AA-A394-50CB131A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5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3">
            <a:extLst>
              <a:ext uri="{FF2B5EF4-FFF2-40B4-BE49-F238E27FC236}">
                <a16:creationId xmlns:a16="http://schemas.microsoft.com/office/drawing/2014/main" id="{F8E4A5D1-45B8-4A15-A40D-6FC97A1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969153"/>
            <a:ext cx="7408448" cy="585019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updateRecord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(Student r) {//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更新学生记录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numb=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r.numb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; name=r.name; grade=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r.grade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用参数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的学生记录值修改调用（当前）对象的记录值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deleteRecord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清除当前记录内容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numb=null; name=null; grade=0.0;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boolean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isPass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判断学生成绩是否及格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return grade&gt;=60;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boolean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isNumb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(String numb) {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判断学号相等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return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this.numb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==numb;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调用对象的学号与参数比较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double compare(Student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stu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以成绩比较记录大小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return grade-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stu.grade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当前调用对象的成绩较大返正数，较小返负数，相等返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0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 {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定义用来输出的成员函数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numb+"  "+name+"  "+grade;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返回学生值字符串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由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3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个成员值连接而成的字符串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A5125579-AC7C-43AA-A394-50CB131A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3">
            <a:extLst>
              <a:ext uri="{FF2B5EF4-FFF2-40B4-BE49-F238E27FC236}">
                <a16:creationId xmlns:a16="http://schemas.microsoft.com/office/drawing/2014/main" id="{F8E4A5D1-45B8-4A15-A40D-6FC97A1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969153"/>
            <a:ext cx="7380000" cy="583687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7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080577"/>
                </a:solidFill>
                <a:latin typeface="Source Code Pro"/>
                <a:ea typeface="宋体" charset="-122"/>
              </a:rPr>
              <a:t>利用下面定义的主类</a:t>
            </a:r>
            <a:r>
              <a:rPr lang="en-US" altLang="zh-CN" b="1" dirty="0">
                <a:solidFill>
                  <a:srgbClr val="080577"/>
                </a:solidFill>
                <a:latin typeface="Source Code Pro"/>
                <a:ea typeface="宋体" charset="-122"/>
              </a:rPr>
              <a:t>Example_6</a:t>
            </a:r>
            <a:r>
              <a:rPr lang="zh-CN" altLang="en-US" b="1" dirty="0">
                <a:solidFill>
                  <a:srgbClr val="080577"/>
                </a:solidFill>
                <a:latin typeface="Source Code Pro"/>
                <a:ea typeface="宋体" charset="-122"/>
              </a:rPr>
              <a:t>来使用学生类：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Example_6{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Student s1=new Student();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Student s2=new Student("jsj-2","ningchen",86);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(s2);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输出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r2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，自调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s2.updateGrade(92);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(s1);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输出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s1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(s2);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输出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s2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s1.updateRecord(new Student("jsj-3","wangqi",75));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(s1);  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输出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s1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(s2);  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输出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s2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if(s1.isPass())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(s1+"  "+"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通过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else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(s1+"  "+"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不通过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double x=s1.compare(s2);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if(x&gt;0.0)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("s1&gt;s2");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else if(x&lt;0.0)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("s1&lt;s2");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else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("s1=s2");   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A5125579-AC7C-43AA-A394-50CB131A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3138851B-2442-4A4F-A270-F7C1F8261B34}"/>
              </a:ext>
            </a:extLst>
          </p:cNvPr>
          <p:cNvSpPr/>
          <p:nvPr/>
        </p:nvSpPr>
        <p:spPr>
          <a:xfrm>
            <a:off x="6803471" y="216735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ACE0B4-BF9F-4F91-9F76-B9F2F8BC53C5}"/>
              </a:ext>
            </a:extLst>
          </p:cNvPr>
          <p:cNvSpPr txBox="1"/>
          <p:nvPr/>
        </p:nvSpPr>
        <p:spPr>
          <a:xfrm>
            <a:off x="179512" y="2276872"/>
            <a:ext cx="2628000" cy="35853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jsj-2  </a:t>
            </a:r>
            <a:r>
              <a:rPr lang="en-US" altLang="zh-CN" sz="1400" dirty="0" err="1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ningchen</a:t>
            </a: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86.0</a:t>
            </a: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zh-CN" altLang="en-US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null  </a:t>
            </a:r>
            <a:r>
              <a:rPr lang="en-US" altLang="zh-CN" sz="1400" dirty="0" err="1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0.0</a:t>
            </a:r>
            <a:endParaRPr lang="zh-CN" altLang="en-US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jsj-2  </a:t>
            </a:r>
            <a:r>
              <a:rPr lang="en-US" altLang="zh-CN" sz="1400" dirty="0" err="1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ningchen</a:t>
            </a: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92.0 </a:t>
            </a: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     </a:t>
            </a:r>
            <a:endParaRPr lang="zh-CN" altLang="en-US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jsj-3  </a:t>
            </a:r>
            <a:r>
              <a:rPr lang="en-US" altLang="zh-CN" sz="1400" dirty="0" err="1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wangqi</a:t>
            </a: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75.0</a:t>
            </a:r>
            <a:endParaRPr lang="zh-CN" altLang="en-US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jsj-2  </a:t>
            </a:r>
            <a:r>
              <a:rPr lang="en-US" altLang="zh-CN" sz="1400" dirty="0" err="1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ningchen</a:t>
            </a: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92.0</a:t>
            </a: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zh-CN" altLang="en-US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jsj-3  </a:t>
            </a:r>
            <a:r>
              <a:rPr lang="en-US" altLang="zh-CN" sz="1400" dirty="0" err="1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wangqi</a:t>
            </a: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 75.0  </a:t>
            </a:r>
            <a:r>
              <a:rPr lang="zh-CN" altLang="en-US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通过</a:t>
            </a: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eaLnBrk="1" hangingPunct="1">
              <a:lnSpc>
                <a:spcPts val="17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s1&lt;s2</a:t>
            </a:r>
            <a:endParaRPr lang="zh-CN" altLang="en-US" sz="1400" dirty="0"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76DFEC98-2286-46B0-A295-FA6DFD307BD8}"/>
              </a:ext>
            </a:extLst>
          </p:cNvPr>
          <p:cNvSpPr/>
          <p:nvPr/>
        </p:nvSpPr>
        <p:spPr>
          <a:xfrm>
            <a:off x="6156176" y="369135"/>
            <a:ext cx="2906385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若不重写</a:t>
            </a:r>
            <a:r>
              <a:rPr lang="en-US" altLang="zh-CN" b="1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toString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()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会是什么结果？</a:t>
            </a:r>
          </a:p>
          <a:p>
            <a:pPr algn="ctr"/>
            <a:endParaRPr lang="zh-CN" altLang="en-US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3">
            <a:extLst>
              <a:ext uri="{FF2B5EF4-FFF2-40B4-BE49-F238E27FC236}">
                <a16:creationId xmlns:a16="http://schemas.microsoft.com/office/drawing/2014/main" id="{F8E4A5D1-45B8-4A15-A40D-6FC97A1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969153"/>
            <a:ext cx="7092000" cy="422327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toStringTest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  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char[]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={'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北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', '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京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'};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Arrays.toString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{1,2};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Arrays.toString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{"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人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","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民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Arrays.toString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));    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A5125579-AC7C-43AA-A394-50CB131A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3138851B-2442-4A4F-A270-F7C1F8261B34}"/>
              </a:ext>
            </a:extLst>
          </p:cNvPr>
          <p:cNvSpPr/>
          <p:nvPr/>
        </p:nvSpPr>
        <p:spPr>
          <a:xfrm>
            <a:off x="6803471" y="216735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ACE0B4-BF9F-4F91-9F76-B9F2F8BC53C5}"/>
              </a:ext>
            </a:extLst>
          </p:cNvPr>
          <p:cNvSpPr txBox="1"/>
          <p:nvPr/>
        </p:nvSpPr>
        <p:spPr>
          <a:xfrm>
            <a:off x="3258000" y="4725144"/>
            <a:ext cx="3978296" cy="19240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北，京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[I@62bd765</a:t>
            </a:r>
          </a:p>
          <a:p>
            <a:pPr eaLnBrk="1" hangingPunct="1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[1,2]</a:t>
            </a:r>
          </a:p>
          <a:p>
            <a:pPr eaLnBrk="1" hangingPunct="1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Ljava.lang.String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;@23a5fd2</a:t>
            </a:r>
          </a:p>
          <a:p>
            <a:pPr eaLnBrk="1" hangingPunct="1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人，民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7">
            <a:extLst>
              <a:ext uri="{FF2B5EF4-FFF2-40B4-BE49-F238E27FC236}">
                <a16:creationId xmlns:a16="http://schemas.microsoft.com/office/drawing/2014/main" id="{3A6C2409-A09C-43DA-B8C8-1DDA6672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810227"/>
            <a:ext cx="1836000" cy="1328023"/>
          </a:xfrm>
          <a:prstGeom prst="wedgeRoundRectCallout">
            <a:avLst>
              <a:gd name="adj1" fmla="val 73698"/>
              <a:gd name="adj2" fmla="val -239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public void println(char[] x)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，打印字符数组</a:t>
            </a:r>
          </a:p>
        </p:txBody>
      </p:sp>
      <p:sp>
        <p:nvSpPr>
          <p:cNvPr id="15" name="AutoShape 47">
            <a:extLst>
              <a:ext uri="{FF2B5EF4-FFF2-40B4-BE49-F238E27FC236}">
                <a16:creationId xmlns:a16="http://schemas.microsoft.com/office/drawing/2014/main" id="{EC23B545-6489-4D30-A1FC-64BC5640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355856"/>
            <a:ext cx="1728000" cy="1328023"/>
          </a:xfrm>
          <a:prstGeom prst="wedgeRoundRectCallout">
            <a:avLst>
              <a:gd name="adj1" fmla="val 78907"/>
              <a:gd name="adj2" fmla="val -591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println()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对于一般对象是打印其地址</a:t>
            </a:r>
          </a:p>
        </p:txBody>
      </p:sp>
      <p:sp>
        <p:nvSpPr>
          <p:cNvPr id="16" name="AutoShape 47">
            <a:extLst>
              <a:ext uri="{FF2B5EF4-FFF2-40B4-BE49-F238E27FC236}">
                <a16:creationId xmlns:a16="http://schemas.microsoft.com/office/drawing/2014/main" id="{61495730-5611-4673-883F-286CCAF8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96" y="3069072"/>
            <a:ext cx="2088000" cy="1021556"/>
          </a:xfrm>
          <a:prstGeom prst="wedgeRoundRectCallout">
            <a:avLst>
              <a:gd name="adj1" fmla="val -69655"/>
              <a:gd name="adj2" fmla="val 563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Arrays.toString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sArr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输出数组的元素值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900BD0-1471-4961-A99C-3F241B8A6890}"/>
              </a:ext>
            </a:extLst>
          </p:cNvPr>
          <p:cNvSpPr/>
          <p:nvPr/>
        </p:nvSpPr>
        <p:spPr>
          <a:xfrm>
            <a:off x="2843808" y="2060848"/>
            <a:ext cx="306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055621-EAB8-4A92-AEA0-4EFA283E4324}"/>
              </a:ext>
            </a:extLst>
          </p:cNvPr>
          <p:cNvSpPr/>
          <p:nvPr/>
        </p:nvSpPr>
        <p:spPr>
          <a:xfrm>
            <a:off x="2861788" y="2962175"/>
            <a:ext cx="306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9CE91-B3FC-4BEB-95FE-B46869750461}"/>
              </a:ext>
            </a:extLst>
          </p:cNvPr>
          <p:cNvSpPr/>
          <p:nvPr/>
        </p:nvSpPr>
        <p:spPr>
          <a:xfrm>
            <a:off x="2861788" y="4197886"/>
            <a:ext cx="5004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2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2" grpId="0" animBg="1"/>
      <p:bldP spid="3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222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equals(Object obj)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类默认的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eqauls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函数进行比较的依据是：调用方法的对象和传入的对象的引用是否相等。即用来判断两个对象引用的是否是同一对象。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AA5CA0C5-233B-4DAD-B9B1-5A4971F8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066848"/>
            <a:ext cx="7920880" cy="102644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boolean equals(Object obj)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return (this == obj);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37CDAC-7AD8-4698-9B97-290ED4DD84AE}"/>
              </a:ext>
            </a:extLst>
          </p:cNvPr>
          <p:cNvSpPr txBox="1"/>
          <p:nvPr/>
        </p:nvSpPr>
        <p:spPr>
          <a:xfrm>
            <a:off x="971600" y="4406354"/>
            <a:ext cx="4664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中默认的</a:t>
            </a:r>
            <a:r>
              <a:rPr lang="en-US" altLang="zh-CN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equal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（）方法</a:t>
            </a:r>
            <a:endParaRPr lang="zh-CN" altLang="en-US" sz="20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7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equals(Object obj)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37CDAC-7AD8-4698-9B97-290ED4DD84AE}"/>
              </a:ext>
            </a:extLst>
          </p:cNvPr>
          <p:cNvSpPr txBox="1"/>
          <p:nvPr/>
        </p:nvSpPr>
        <p:spPr>
          <a:xfrm>
            <a:off x="1259632" y="2636912"/>
            <a:ext cx="756084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b="1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对于基本类型执行值的比较。即，只要两个变量的值相等，则为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，类型可以不同。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对于引用类型执行引用比较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是否指向同一个对象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。即，只有指向同一个对象时，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才返回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==”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进行比较时，符号两边的数据类型必须兼容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可自动转换的基本数据类型除外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，否则编译出错。</a:t>
            </a:r>
          </a:p>
          <a:p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0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equals(Object obj)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37CDAC-7AD8-4698-9B97-290ED4DD84AE}"/>
              </a:ext>
            </a:extLst>
          </p:cNvPr>
          <p:cNvSpPr txBox="1"/>
          <p:nvPr/>
        </p:nvSpPr>
        <p:spPr>
          <a:xfrm>
            <a:off x="1259632" y="2636912"/>
            <a:ext cx="75608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所有类都继承了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，也就获得了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方法。默认情况下，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应用于引用数据类型，其作用与“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==”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比较是否指向同一个对象。</a:t>
            </a:r>
            <a:endParaRPr lang="en-US" altLang="zh-CN" sz="200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及包装类等的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方法都被重写过，是比较类型及内容而不考虑引用的是否是同一个对象。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b="1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二、什么是抽象类</a:t>
            </a:r>
          </a:p>
        </p:txBody>
      </p:sp>
      <p:pic>
        <p:nvPicPr>
          <p:cNvPr id="14" name="Picture 14" descr="示例">
            <a:extLst>
              <a:ext uri="{FF2B5EF4-FFF2-40B4-BE49-F238E27FC236}">
                <a16:creationId xmlns:a16="http://schemas.microsoft.com/office/drawing/2014/main" id="{5F97A2A5-C57A-44B3-B93B-2BA3433F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9B1E69F4-23E6-4A42-8A06-08E6E79FF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55" y="3779184"/>
            <a:ext cx="7056784" cy="273328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</a:rPr>
              <a:t>abstract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class Shape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int width;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几何图形的长</a:t>
            </a:r>
          </a:p>
          <a:p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int height;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几何图形的宽</a:t>
            </a:r>
          </a:p>
          <a:p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Shape(int width, int height)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this.width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width;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this.height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height;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</a:rPr>
              <a:t>abstract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double area();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定义抽象方法，计算面积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8380D64-B122-4E18-9D8E-EED7219C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3555"/>
            <a:ext cx="7056784" cy="16594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不同几何图形的面积计算公式不同，但它们具有的特性是相同的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如，都具有长和宽这两个属性，也都具有面积计算的方法）。定义一个抽象类，在该抽象类中含有两个属性（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）和一个抽象方法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area( 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2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equals(Object obj)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37CDAC-7AD8-4698-9B97-290ED4DD84AE}"/>
              </a:ext>
            </a:extLst>
          </p:cNvPr>
          <p:cNvSpPr txBox="1"/>
          <p:nvPr/>
        </p:nvSpPr>
        <p:spPr>
          <a:xfrm>
            <a:off x="1259632" y="2564904"/>
            <a:ext cx="7776864" cy="407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函数的时候需要遵守的规则</a:t>
            </a:r>
            <a:endParaRPr lang="en-US" altLang="zh-CN" sz="2000" b="1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00"/>
              </a:lnSpc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自反性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：对于任意非空引用值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返回值为真。</a:t>
            </a:r>
          </a:p>
          <a:p>
            <a:pPr>
              <a:lnSpc>
                <a:spcPts val="3400"/>
              </a:lnSpc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对称性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：对于任意非空引用值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(y)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的返回结果必须相同。</a:t>
            </a:r>
          </a:p>
          <a:p>
            <a:pPr>
              <a:lnSpc>
                <a:spcPts val="3400"/>
              </a:lnSpc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传递性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：对于任意非空引用值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z,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(y)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返回真，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(z)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返回真，那么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(z)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也必须返回真。</a:t>
            </a:r>
          </a:p>
          <a:p>
            <a:pPr>
              <a:lnSpc>
                <a:spcPts val="3400"/>
              </a:lnSpc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：对于任意非空引用值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，多次调用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(y)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返回结果均相同。前提是在比较过程中对象中的数据不能被修改。</a:t>
            </a:r>
          </a:p>
          <a:p>
            <a:pPr>
              <a:lnSpc>
                <a:spcPts val="3400"/>
              </a:lnSpc>
            </a:pP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对于任意的非空引用值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(null)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必须返回假。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899592" y="1892019"/>
            <a:ext cx="792088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equals(Object obj)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945F36D5-6F35-4231-84F5-903434D7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636912"/>
            <a:ext cx="7092000" cy="326762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=10;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j=10;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char c=10;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double d=10.0;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==j);          //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true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==c);          //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true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==d);          //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true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str1=new String("hello");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str2=new String("hello");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(str1==str2);    //</a:t>
            </a:r>
            <a:r>
              <a:rPr lang="en-US" altLang="zh-CN" sz="1600" b="1" dirty="0">
                <a:solidFill>
                  <a:srgbClr val="FF0000"/>
                </a:solidFill>
                <a:latin typeface="Source Code Pro"/>
                <a:ea typeface="宋体" charset="-122"/>
              </a:rPr>
              <a:t>false</a:t>
            </a:r>
            <a:endParaRPr lang="en-US" altLang="zh-CN" sz="1500" b="1" dirty="0">
              <a:solidFill>
                <a:srgbClr val="FF0000"/>
              </a:solidFill>
              <a:latin typeface="Source Code Pro"/>
              <a:ea typeface="宋体" charset="-122"/>
            </a:endParaRP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56A1019A-172C-4F35-9C4D-C621E4F4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64848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0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945F36D5-6F35-4231-84F5-903434D7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916832"/>
            <a:ext cx="7776864" cy="446969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int it = 65;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float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fl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65.0f;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(“65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65.0f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是否相等？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” + (it ==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fl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));</a:t>
            </a:r>
          </a:p>
          <a:p>
            <a:pPr eaLnBrk="1" hangingPunct="1">
              <a:lnSpc>
                <a:spcPts val="22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Char ch1 = ‘A’;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char ch2 = 12;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(“65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A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是否相等？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” + (it == ch1));</a:t>
            </a:r>
          </a:p>
          <a:p>
            <a:pPr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(“12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ch2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是否相等？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” + (12 == ch2));</a:t>
            </a:r>
          </a:p>
          <a:p>
            <a:pPr>
              <a:lnSpc>
                <a:spcPts val="22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str1 = new String(“hello”);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str2 = new String(“hello”);</a:t>
            </a:r>
          </a:p>
          <a:p>
            <a:pPr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(“str1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str2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是否相等？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” + (str1 == str2));</a:t>
            </a:r>
          </a:p>
          <a:p>
            <a:pPr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(“str1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是否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equals str2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” + (str1.equals(str2)));</a:t>
            </a:r>
          </a:p>
          <a:p>
            <a:pPr>
              <a:lnSpc>
                <a:spcPts val="22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(“hello” == new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java.util.Date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());</a:t>
            </a:r>
            <a:endParaRPr lang="en-US" altLang="zh-CN" sz="1500" b="1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9C342944-3FB4-4262-8FB6-99B06B9D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4BA1237A-2C9C-41B5-94D1-43022D7F44FC}"/>
              </a:ext>
            </a:extLst>
          </p:cNvPr>
          <p:cNvSpPr/>
          <p:nvPr/>
        </p:nvSpPr>
        <p:spPr>
          <a:xfrm>
            <a:off x="6588224" y="692233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A48C1D-1795-41A8-8C00-4921AFFDEF82}"/>
              </a:ext>
            </a:extLst>
          </p:cNvPr>
          <p:cNvSpPr txBox="1"/>
          <p:nvPr/>
        </p:nvSpPr>
        <p:spPr>
          <a:xfrm>
            <a:off x="7812360" y="25649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true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606A60-E99D-42AA-B6C5-213E73A24A2A}"/>
              </a:ext>
            </a:extLst>
          </p:cNvPr>
          <p:cNvSpPr txBox="1"/>
          <p:nvPr/>
        </p:nvSpPr>
        <p:spPr>
          <a:xfrm>
            <a:off x="7380312" y="368783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true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3D6F3B-FF12-496D-B5A9-CDE6A13FED49}"/>
              </a:ext>
            </a:extLst>
          </p:cNvPr>
          <p:cNvSpPr txBox="1"/>
          <p:nvPr/>
        </p:nvSpPr>
        <p:spPr>
          <a:xfrm>
            <a:off x="7410164" y="39732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true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A48016-F508-4458-B4FB-3A89CC0C6C19}"/>
              </a:ext>
            </a:extLst>
          </p:cNvPr>
          <p:cNvSpPr txBox="1"/>
          <p:nvPr/>
        </p:nvSpPr>
        <p:spPr>
          <a:xfrm>
            <a:off x="8056140" y="508438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false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58206-D3B8-4918-B294-73DCC8E39AAC}"/>
              </a:ext>
            </a:extLst>
          </p:cNvPr>
          <p:cNvSpPr txBox="1"/>
          <p:nvPr/>
        </p:nvSpPr>
        <p:spPr>
          <a:xfrm>
            <a:off x="7380312" y="55876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true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37FD14-4A65-4E7F-9F62-591AEE0AC984}"/>
              </a:ext>
            </a:extLst>
          </p:cNvPr>
          <p:cNvSpPr txBox="1"/>
          <p:nvPr/>
        </p:nvSpPr>
        <p:spPr>
          <a:xfrm>
            <a:off x="7410163" y="5955732"/>
            <a:ext cx="13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编译不通过</a:t>
            </a:r>
          </a:p>
        </p:txBody>
      </p:sp>
    </p:spTree>
    <p:extLst>
      <p:ext uri="{BB962C8B-B14F-4D97-AF65-F5344CB8AC3E}">
        <p14:creationId xmlns:p14="http://schemas.microsoft.com/office/powerpoint/2010/main" val="23324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9" grpId="0"/>
      <p:bldP spid="10" grpId="0"/>
      <p:bldP spid="12" grpId="0"/>
      <p:bldP spid="16" grpId="0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945F36D5-6F35-4231-84F5-903434D7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6832"/>
            <a:ext cx="7200800" cy="262486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EqualityDemo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 x [] = {1, 2, 3};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 y [] = {1, 2, 3};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System.out.printf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(x): ",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(x));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System.out.printf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(y): ",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(y));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en-US" altLang="zh-CN" sz="1600" b="1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9C342944-3FB4-4262-8FB6-99B06B9D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4BA1237A-2C9C-41B5-94D1-43022D7F44FC}"/>
              </a:ext>
            </a:extLst>
          </p:cNvPr>
          <p:cNvSpPr/>
          <p:nvPr/>
        </p:nvSpPr>
        <p:spPr>
          <a:xfrm>
            <a:off x="6588224" y="692233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37FD14-4A65-4E7F-9F62-591AEE0AC984}"/>
              </a:ext>
            </a:extLst>
          </p:cNvPr>
          <p:cNvSpPr txBox="1"/>
          <p:nvPr/>
        </p:nvSpPr>
        <p:spPr>
          <a:xfrm>
            <a:off x="3419872" y="4844936"/>
            <a:ext cx="3330824" cy="960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x.equals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(x): true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x.equals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(y): false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4F7D58-AD5C-4702-8745-B8BDED711899}"/>
              </a:ext>
            </a:extLst>
          </p:cNvPr>
          <p:cNvSpPr/>
          <p:nvPr/>
        </p:nvSpPr>
        <p:spPr>
          <a:xfrm>
            <a:off x="6948264" y="3573016"/>
            <a:ext cx="1548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47">
            <a:extLst>
              <a:ext uri="{FF2B5EF4-FFF2-40B4-BE49-F238E27FC236}">
                <a16:creationId xmlns:a16="http://schemas.microsoft.com/office/drawing/2014/main" id="{E169EF8E-45A0-44C0-ADE5-74C25D23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872" y="4133071"/>
            <a:ext cx="1728000" cy="408623"/>
          </a:xfrm>
          <a:prstGeom prst="wedgeRoundRectCallout">
            <a:avLst>
              <a:gd name="adj1" fmla="val -49811"/>
              <a:gd name="adj2" fmla="val -1052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比较的是引用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84271EBB-B219-42B3-AD24-E77257CEF60B}"/>
              </a:ext>
            </a:extLst>
          </p:cNvPr>
          <p:cNvSpPr/>
          <p:nvPr/>
        </p:nvSpPr>
        <p:spPr>
          <a:xfrm>
            <a:off x="6588224" y="1655836"/>
            <a:ext cx="2470859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如何比较两个数组的内容？</a:t>
            </a:r>
          </a:p>
        </p:txBody>
      </p:sp>
    </p:spTree>
    <p:extLst>
      <p:ext uri="{BB962C8B-B14F-4D97-AF65-F5344CB8AC3E}">
        <p14:creationId xmlns:p14="http://schemas.microsoft.com/office/powerpoint/2010/main" val="4544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3" grpId="0" animBg="1"/>
      <p:bldP spid="20" grpId="0" animBg="1"/>
      <p:bldP spid="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090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450F69F-D0BF-4A47-B6FB-0F22490919F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945F36D5-6F35-4231-84F5-903434D7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916832"/>
            <a:ext cx="7776000" cy="3583911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import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java.util.Arrays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EqualityDemo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  Integer x[] = { 1, 2, 3};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  Integer y[] = { 1, 2, 3};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Integer z[] = { 3, 2, 1};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(x):",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Arrays.deepEquals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(x, x));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(y):",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Arrays.deepEquals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(x, y));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x.equals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(z):",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Arrays.deepEquals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(x, z));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en-US" altLang="zh-CN" sz="1500" b="1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6" name="Picture 14" descr="示例">
            <a:extLst>
              <a:ext uri="{FF2B5EF4-FFF2-40B4-BE49-F238E27FC236}">
                <a16:creationId xmlns:a16="http://schemas.microsoft.com/office/drawing/2014/main" id="{9C342944-3FB4-4262-8FB6-99B06B9D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4F7D58-AD5C-4702-8745-B8BDED711899}"/>
              </a:ext>
            </a:extLst>
          </p:cNvPr>
          <p:cNvSpPr/>
          <p:nvPr/>
        </p:nvSpPr>
        <p:spPr>
          <a:xfrm>
            <a:off x="2123728" y="2996952"/>
            <a:ext cx="2988000" cy="9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47">
            <a:extLst>
              <a:ext uri="{FF2B5EF4-FFF2-40B4-BE49-F238E27FC236}">
                <a16:creationId xmlns:a16="http://schemas.microsoft.com/office/drawing/2014/main" id="{E169EF8E-45A0-44C0-ADE5-74C25D23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4" y="3676694"/>
            <a:ext cx="2059504" cy="2227778"/>
          </a:xfrm>
          <a:prstGeom prst="wedgeRoundRectCallout">
            <a:avLst>
              <a:gd name="adj1" fmla="val 67782"/>
              <a:gd name="adj2" fmla="val -383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deepEquals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方法要求传入的数组元素必须是对象，所以这里必须先把元素类型从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int[]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改为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Integer[]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384585-E158-4160-A6C7-C5D2F8B154AD}"/>
              </a:ext>
            </a:extLst>
          </p:cNvPr>
          <p:cNvSpPr txBox="1"/>
          <p:nvPr/>
        </p:nvSpPr>
        <p:spPr>
          <a:xfrm>
            <a:off x="2141264" y="5807005"/>
            <a:ext cx="59040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类中声明的 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static boolean </a:t>
            </a:r>
            <a:r>
              <a:rPr lang="en-US" altLang="zh-CN" sz="2000" b="0" i="0" u="none" strike="noStrike" dirty="0" err="1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deepEquals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(Object[] a1, Object[] a2) 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方法来实现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FF752D-8DA3-497D-80A0-76C5ABCA54CD}"/>
              </a:ext>
            </a:extLst>
          </p:cNvPr>
          <p:cNvSpPr txBox="1"/>
          <p:nvPr/>
        </p:nvSpPr>
        <p:spPr>
          <a:xfrm>
            <a:off x="6472856" y="2216234"/>
            <a:ext cx="2491632" cy="14219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x.equals(x): true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x.equals(y): true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x.equals(z): false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647564" y="1196752"/>
            <a:ext cx="7848872" cy="1842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针对八种基本数据类型定义相应的引用类型：包装类。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基本数据类型转换成包装类，就有了类的特点，才可以调用类中的方法，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才是真正的面向对象。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AA14AE-6C14-49B5-BB79-67EA99EA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288476"/>
            <a:ext cx="7513637" cy="343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647564" y="1196752"/>
            <a:ext cx="8244916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基本数据类型包装成包装类的实例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通过包装类的构造器实现：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= 500;   Integer t = new Integer(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还可以通过字符串参数构造包装类对象：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Float f = new Float(“4.56”);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Long l = new Long(“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asdf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”); //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NumberFormatException</a:t>
            </a: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Boolean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bobj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= new Boolean(“true”);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获得包装类对象中包装的基本类型变量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拆箱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调用包装类的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xxxValue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boolean b 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BooleanObject.booleanValue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293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35EC9F7-AF1E-432A-AC00-AB85BE393F6D}"/>
              </a:ext>
            </a:extLst>
          </p:cNvPr>
          <p:cNvSpPr/>
          <p:nvPr/>
        </p:nvSpPr>
        <p:spPr>
          <a:xfrm>
            <a:off x="647564" y="1196752"/>
            <a:ext cx="8244916" cy="452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字符串转换成基本数据类型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通过包装类的构造器实现：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= new Integer(“12”);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通过包装类的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parseXxx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s)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float f 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Float.parseFloat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(“12.1”);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基本数据类型转换成字符串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调用字符串重载的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fstr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String.valueOf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(2.34f);</a:t>
            </a:r>
          </a:p>
          <a:p>
            <a:pPr marL="342900" indent="127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或者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intStr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5 + “”</a:t>
            </a:r>
          </a:p>
        </p:txBody>
      </p:sp>
    </p:spTree>
    <p:extLst>
      <p:ext uri="{BB962C8B-B14F-4D97-AF65-F5344CB8AC3E}">
        <p14:creationId xmlns:p14="http://schemas.microsoft.com/office/powerpoint/2010/main" val="17190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608AA6DE-A9CD-4897-B042-D68DC0FC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8236"/>
            <a:ext cx="8640960" cy="453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844AADC-E4DB-4657-8F2F-A7B3CDDE55D8}"/>
              </a:ext>
            </a:extLst>
          </p:cNvPr>
          <p:cNvSpPr/>
          <p:nvPr/>
        </p:nvSpPr>
        <p:spPr bwMode="auto">
          <a:xfrm>
            <a:off x="323528" y="5949280"/>
            <a:ext cx="8311000" cy="56983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469900" indent="-469900" algn="ctr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JDK 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后，基本数据类型和包装类之间可以自动装箱和自动拆箱</a:t>
            </a:r>
          </a:p>
        </p:txBody>
      </p:sp>
    </p:spTree>
    <p:extLst>
      <p:ext uri="{BB962C8B-B14F-4D97-AF65-F5344CB8AC3E}">
        <p14:creationId xmlns:p14="http://schemas.microsoft.com/office/powerpoint/2010/main" val="22345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AACF864B-6F02-4A47-897A-F40F6EF7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16832"/>
            <a:ext cx="90805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5">
            <a:extLst>
              <a:ext uri="{FF2B5EF4-FFF2-40B4-BE49-F238E27FC236}">
                <a16:creationId xmlns:a16="http://schemas.microsoft.com/office/drawing/2014/main" id="{6114A124-B26F-4CE8-86CF-15C4AA96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714500"/>
            <a:ext cx="1857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6E69F00-5A85-4ECC-87D8-822F4363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2585170"/>
            <a:ext cx="4356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1.0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int</a:t>
            </a:r>
            <a:r>
              <a:rPr lang="zh-CN" altLang="en-US" sz="2800">
                <a:solidFill>
                  <a:srgbClr val="FF0000"/>
                </a:solidFill>
              </a:rPr>
              <a:t>类型转成</a:t>
            </a:r>
            <a:r>
              <a:rPr lang="en-US" altLang="zh-CN" sz="2800">
                <a:solidFill>
                  <a:srgbClr val="FF0000"/>
                </a:solidFill>
              </a:rPr>
              <a:t>double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21CA7D37-B166-4BD8-B300-2719686C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5677620"/>
            <a:ext cx="3635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1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1B0B21-C91E-4AEA-BD38-056566FC7F6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下面的输出结果是什么？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193791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743751-4896-4522-BF89-9DE2A77D46C4}"/>
              </a:ext>
            </a:extLst>
          </p:cNvPr>
          <p:cNvSpPr/>
          <p:nvPr/>
        </p:nvSpPr>
        <p:spPr>
          <a:xfrm>
            <a:off x="899592" y="1892019"/>
            <a:ext cx="78488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抽象类的定义和使用规则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84730-B02B-45ED-9251-9AB9B36AB2AC}"/>
              </a:ext>
            </a:extLst>
          </p:cNvPr>
          <p:cNvSpPr txBox="1"/>
          <p:nvPr/>
        </p:nvSpPr>
        <p:spPr>
          <a:xfrm>
            <a:off x="1259632" y="2564904"/>
            <a:ext cx="748883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抽象类和抽象方法都要使用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关键字声明；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若一个方法被声明为抽象的，那么这个类也必须声明为抽象的；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一个抽象类中可有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0~n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个抽象方法，以及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0~n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个具体方法；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抽象类不能实例化，抽象类是用来被继承的；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抽象类的子类必须重写父类的抽象方法，并提供方法体。若没有重写全部的抽象方法，则仍为抽象类；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不能修饰变量、代码块、构造函数；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不能修饰私有方法、静态方法、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类；</a:t>
            </a: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3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51B0B21-C91E-4AEA-BD38-056566FC7F66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下面的输出结果是什么？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067E6D9-BCF8-4049-A36E-64EDD834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16832"/>
            <a:ext cx="56769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67E13AA1-481F-4094-9C45-4624E2140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88557"/>
            <a:ext cx="32861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integer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内部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定义整型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，缓存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-128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127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，如果自动装箱数在这个范围，就不调用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，直接写数组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9D0F4579-E33A-4C3F-B14C-216DE8BB4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5717307"/>
            <a:ext cx="30003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自动装箱调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endParaRPr lang="zh-CN" altLang="en-US" sz="28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0D219E00-2657-4DE5-9530-43B80C68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2859807"/>
            <a:ext cx="2286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//false</a:t>
            </a:r>
            <a:endParaRPr lang="zh-CN" altLang="en-US" sz="28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3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3">
            <a:extLst>
              <a:ext uri="{FF2B5EF4-FFF2-40B4-BE49-F238E27FC236}">
                <a16:creationId xmlns:a16="http://schemas.microsoft.com/office/drawing/2014/main" id="{67C597D0-32B3-4774-AB3F-F36C0BE5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341231"/>
            <a:ext cx="7200800" cy="341414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Integer i1 = 128;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Integer i2 = 128;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 i3 = 128;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 i4 = 128;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(i1 == i2);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(i3 == i4);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(i1 == i3);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0" name="Picture 14" descr="示例">
            <a:extLst>
              <a:ext uri="{FF2B5EF4-FFF2-40B4-BE49-F238E27FC236}">
                <a16:creationId xmlns:a16="http://schemas.microsoft.com/office/drawing/2014/main" id="{AC095BE1-DE21-4D74-85C4-78AF8D56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29778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BE697F95-FDF8-44A6-B4BF-8C3AFCC9B2BE}"/>
              </a:ext>
            </a:extLst>
          </p:cNvPr>
          <p:cNvSpPr/>
          <p:nvPr/>
        </p:nvSpPr>
        <p:spPr>
          <a:xfrm>
            <a:off x="6588224" y="116632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14C0C042-F415-4CFF-B558-527112BC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3277433"/>
            <a:ext cx="17859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false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3">
            <a:extLst>
              <a:ext uri="{FF2B5EF4-FFF2-40B4-BE49-F238E27FC236}">
                <a16:creationId xmlns:a16="http://schemas.microsoft.com/office/drawing/2014/main" id="{67C597D0-32B3-4774-AB3F-F36C0BE5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341231"/>
            <a:ext cx="7200800" cy="341414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a = 2.0;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b = 2.0;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c = 2.0;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d = 2.0;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(a == b);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(c == d);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(a == d);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0" name="Picture 14" descr="示例">
            <a:extLst>
              <a:ext uri="{FF2B5EF4-FFF2-40B4-BE49-F238E27FC236}">
                <a16:creationId xmlns:a16="http://schemas.microsoft.com/office/drawing/2014/main" id="{AC095BE1-DE21-4D74-85C4-78AF8D56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29778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BE697F95-FDF8-44A6-B4BF-8C3AFCC9B2BE}"/>
              </a:ext>
            </a:extLst>
          </p:cNvPr>
          <p:cNvSpPr/>
          <p:nvPr/>
        </p:nvSpPr>
        <p:spPr>
          <a:xfrm>
            <a:off x="6588224" y="116632"/>
            <a:ext cx="2178697" cy="1123828"/>
          </a:xfrm>
          <a:prstGeom prst="cloudCallout">
            <a:avLst>
              <a:gd name="adj1" fmla="val -35185"/>
              <a:gd name="adj2" fmla="val 917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14C0C042-F415-4CFF-B558-527112BC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3277433"/>
            <a:ext cx="17859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false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07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包装类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(Wrapper)</a:t>
            </a:r>
            <a:endParaRPr lang="zh-CN" altLang="en-US" sz="36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B92FC93-50EE-4C1C-94C9-F5839193634A}"/>
              </a:ext>
            </a:extLst>
          </p:cNvPr>
          <p:cNvSpPr txBox="1"/>
          <p:nvPr/>
        </p:nvSpPr>
        <p:spPr>
          <a:xfrm>
            <a:off x="755576" y="1340768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Integer 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有什么区别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62AED4-BAB5-4417-B1DB-581796ECA261}"/>
              </a:ext>
            </a:extLst>
          </p:cNvPr>
          <p:cNvSpPr txBox="1"/>
          <p:nvPr/>
        </p:nvSpPr>
        <p:spPr>
          <a:xfrm>
            <a:off x="1187624" y="1988840"/>
            <a:ext cx="6984776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提供两种不同的类型：引用类型和原始类型（或内置类型）。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的原始数据类型，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提供的封装类。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为每个原始类型提供了封装类。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对象引用实例变量的缺省值为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，而原始类型实例变量的缺省值与它们的类型有关。</a:t>
            </a:r>
          </a:p>
        </p:txBody>
      </p:sp>
    </p:spTree>
    <p:extLst>
      <p:ext uri="{BB962C8B-B14F-4D97-AF65-F5344CB8AC3E}">
        <p14:creationId xmlns:p14="http://schemas.microsoft.com/office/powerpoint/2010/main" val="36343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认识抽象类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三、抽象类的实现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6208BD89-9787-49BD-98DC-C0DD9E3F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2156D9BC-E318-4479-B4D1-1015D92B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55" y="1919848"/>
            <a:ext cx="5761865" cy="273328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</a:rPr>
              <a:t>abstract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class Shape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int width;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几何图形的长</a:t>
            </a:r>
          </a:p>
          <a:p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int height;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几何图形的宽</a:t>
            </a:r>
          </a:p>
          <a:p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Shape(int width, int height)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this.width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width;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this.height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height;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定义抽象方法，计算面积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</a:rPr>
              <a:t>abstract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double area(); 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1410012B-8835-41F2-874B-C73E9655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067789"/>
            <a:ext cx="5761865" cy="225376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Square extends Shape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Square(int width, int height)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super(width, height);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重写父类中的抽象方法，实现计算正方形面积的功能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double area()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return width * height;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92E977AC-CBE7-4954-A88B-A0CF3D45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840782"/>
            <a:ext cx="6190238" cy="153447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ShapeTest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// 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创建正方形类对象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Square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sq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new Square(5, 4);     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正方形面积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:"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sq.area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29061286-F4C0-4C1D-B176-473F7F8CED06}"/>
              </a:ext>
            </a:extLst>
          </p:cNvPr>
          <p:cNvSpPr/>
          <p:nvPr/>
        </p:nvSpPr>
        <p:spPr>
          <a:xfrm>
            <a:off x="395536" y="4655372"/>
            <a:ext cx="2433291" cy="1332361"/>
          </a:xfrm>
          <a:prstGeom prst="cloudCallout">
            <a:avLst>
              <a:gd name="adj1" fmla="val 74896"/>
              <a:gd name="adj2" fmla="val 41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若还有很多其它图形，如何通过多态实现？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A6CB111A-71A5-43C2-8EBF-039A7733B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2564904"/>
            <a:ext cx="6190238" cy="2253764"/>
          </a:xfrm>
          <a:prstGeom prst="roundRect">
            <a:avLst>
              <a:gd name="adj" fmla="val 73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ShapeTest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定义抽象类的引用对象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Shape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new Square(5, 4);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指向正方形类对象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正方形面积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:"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sh.area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new Triangle(2, 5);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指向三角形类对象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三角形面积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:"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sh.area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4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15" grpId="0" bldLvl="0" animBg="1"/>
      <p:bldP spid="16" grpId="0" animBg="1"/>
      <p:bldP spid="1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20449</TotalTime>
  <Words>11451</Words>
  <Application>Microsoft Office PowerPoint</Application>
  <PresentationFormat>全屏显示(4:3)</PresentationFormat>
  <Paragraphs>1640</Paragraphs>
  <Slides>84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101" baseType="lpstr">
      <vt:lpstr>-apple-system</vt:lpstr>
      <vt:lpstr>仿宋</vt:lpstr>
      <vt:lpstr>华文仿宋</vt:lpstr>
      <vt:lpstr>华文琥珀</vt:lpstr>
      <vt:lpstr>华文楷体</vt:lpstr>
      <vt:lpstr>Microsoft YaHei</vt:lpstr>
      <vt:lpstr>Microsoft YaHei</vt:lpstr>
      <vt:lpstr>arial</vt:lpstr>
      <vt:lpstr>arial</vt:lpstr>
      <vt:lpstr>Calibri</vt:lpstr>
      <vt:lpstr>Consolas</vt:lpstr>
      <vt:lpstr>Courier New</vt:lpstr>
      <vt:lpstr>Source Code Pro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1556</cp:revision>
  <dcterms:created xsi:type="dcterms:W3CDTF">2013-10-30T09:04:50Z</dcterms:created>
  <dcterms:modified xsi:type="dcterms:W3CDTF">2022-10-23T02:31:39Z</dcterms:modified>
</cp:coreProperties>
</file>