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45"/>
  </p:notesMasterIdLst>
  <p:handoutMasterIdLst>
    <p:handoutMasterId r:id="rId46"/>
  </p:handoutMasterIdLst>
  <p:sldIdLst>
    <p:sldId id="2578" r:id="rId2"/>
    <p:sldId id="2593" r:id="rId3"/>
    <p:sldId id="1356" r:id="rId4"/>
    <p:sldId id="1357" r:id="rId5"/>
    <p:sldId id="1358" r:id="rId6"/>
    <p:sldId id="1359" r:id="rId7"/>
    <p:sldId id="2612" r:id="rId8"/>
    <p:sldId id="1312" r:id="rId9"/>
    <p:sldId id="2622" r:id="rId10"/>
    <p:sldId id="2613" r:id="rId11"/>
    <p:sldId id="2614" r:id="rId12"/>
    <p:sldId id="2616" r:id="rId13"/>
    <p:sldId id="2617" r:id="rId14"/>
    <p:sldId id="1313" r:id="rId15"/>
    <p:sldId id="1320" r:id="rId16"/>
    <p:sldId id="1322" r:id="rId17"/>
    <p:sldId id="1323" r:id="rId18"/>
    <p:sldId id="1324" r:id="rId19"/>
    <p:sldId id="1325" r:id="rId20"/>
    <p:sldId id="1326" r:id="rId21"/>
    <p:sldId id="2618" r:id="rId22"/>
    <p:sldId id="1328" r:id="rId23"/>
    <p:sldId id="1329" r:id="rId24"/>
    <p:sldId id="1330" r:id="rId25"/>
    <p:sldId id="1331" r:id="rId26"/>
    <p:sldId id="1332" r:id="rId27"/>
    <p:sldId id="1333" r:id="rId28"/>
    <p:sldId id="1334" r:id="rId29"/>
    <p:sldId id="1335" r:id="rId30"/>
    <p:sldId id="2623" r:id="rId31"/>
    <p:sldId id="1341" r:id="rId32"/>
    <p:sldId id="1342" r:id="rId33"/>
    <p:sldId id="1344" r:id="rId34"/>
    <p:sldId id="1345" r:id="rId35"/>
    <p:sldId id="1346" r:id="rId36"/>
    <p:sldId id="2624" r:id="rId37"/>
    <p:sldId id="1262" r:id="rId38"/>
    <p:sldId id="1263" r:id="rId39"/>
    <p:sldId id="1265" r:id="rId40"/>
    <p:sldId id="1268" r:id="rId41"/>
    <p:sldId id="1275" r:id="rId42"/>
    <p:sldId id="1277" r:id="rId43"/>
    <p:sldId id="2625" r:id="rId44"/>
  </p:sldIdLst>
  <p:sldSz cx="9906000" cy="6858000" type="A4"/>
  <p:notesSz cx="7099300" cy="10234613"/>
  <p:defaultTextStyle>
    <a:defPPr>
      <a:defRPr lang="zh-TW"/>
    </a:defPPr>
    <a:lvl1pPr algn="l" rtl="0" fontAlgn="base">
      <a:spcBef>
        <a:spcPct val="0"/>
      </a:spcBef>
      <a:spcAft>
        <a:spcPct val="0"/>
      </a:spcAft>
      <a:defRPr kumimoji="1" kern="1200">
        <a:solidFill>
          <a:schemeClr val="tx1"/>
        </a:solidFill>
        <a:latin typeface="Verdana" pitchFamily="34" charset="0"/>
        <a:ea typeface="新細明體" pitchFamily="18" charset="-120"/>
        <a:cs typeface="+mn-cs"/>
      </a:defRPr>
    </a:lvl1pPr>
    <a:lvl2pPr marL="478323" algn="l" rtl="0" fontAlgn="base">
      <a:spcBef>
        <a:spcPct val="0"/>
      </a:spcBef>
      <a:spcAft>
        <a:spcPct val="0"/>
      </a:spcAft>
      <a:defRPr kumimoji="1" kern="1200">
        <a:solidFill>
          <a:schemeClr val="tx1"/>
        </a:solidFill>
        <a:latin typeface="Verdana" pitchFamily="34" charset="0"/>
        <a:ea typeface="新細明體" pitchFamily="18" charset="-120"/>
        <a:cs typeface="+mn-cs"/>
      </a:defRPr>
    </a:lvl2pPr>
    <a:lvl3pPr marL="956645" algn="l" rtl="0" fontAlgn="base">
      <a:spcBef>
        <a:spcPct val="0"/>
      </a:spcBef>
      <a:spcAft>
        <a:spcPct val="0"/>
      </a:spcAft>
      <a:defRPr kumimoji="1" kern="1200">
        <a:solidFill>
          <a:schemeClr val="tx1"/>
        </a:solidFill>
        <a:latin typeface="Verdana" pitchFamily="34" charset="0"/>
        <a:ea typeface="新細明體" pitchFamily="18" charset="-120"/>
        <a:cs typeface="+mn-cs"/>
      </a:defRPr>
    </a:lvl3pPr>
    <a:lvl4pPr marL="1434968" algn="l" rtl="0" fontAlgn="base">
      <a:spcBef>
        <a:spcPct val="0"/>
      </a:spcBef>
      <a:spcAft>
        <a:spcPct val="0"/>
      </a:spcAft>
      <a:defRPr kumimoji="1" kern="1200">
        <a:solidFill>
          <a:schemeClr val="tx1"/>
        </a:solidFill>
        <a:latin typeface="Verdana" pitchFamily="34" charset="0"/>
        <a:ea typeface="新細明體" pitchFamily="18" charset="-120"/>
        <a:cs typeface="+mn-cs"/>
      </a:defRPr>
    </a:lvl4pPr>
    <a:lvl5pPr marL="1913291" algn="l" rtl="0" fontAlgn="base">
      <a:spcBef>
        <a:spcPct val="0"/>
      </a:spcBef>
      <a:spcAft>
        <a:spcPct val="0"/>
      </a:spcAft>
      <a:defRPr kumimoji="1" kern="1200">
        <a:solidFill>
          <a:schemeClr val="tx1"/>
        </a:solidFill>
        <a:latin typeface="Verdana" pitchFamily="34" charset="0"/>
        <a:ea typeface="新細明體" pitchFamily="18" charset="-120"/>
        <a:cs typeface="+mn-cs"/>
      </a:defRPr>
    </a:lvl5pPr>
    <a:lvl6pPr marL="2391613" algn="l" defTabSz="956645" rtl="0" eaLnBrk="1" latinLnBrk="0" hangingPunct="1">
      <a:defRPr kumimoji="1" kern="1200">
        <a:solidFill>
          <a:schemeClr val="tx1"/>
        </a:solidFill>
        <a:latin typeface="Verdana" pitchFamily="34" charset="0"/>
        <a:ea typeface="新細明體" pitchFamily="18" charset="-120"/>
        <a:cs typeface="+mn-cs"/>
      </a:defRPr>
    </a:lvl6pPr>
    <a:lvl7pPr marL="2869936" algn="l" defTabSz="956645" rtl="0" eaLnBrk="1" latinLnBrk="0" hangingPunct="1">
      <a:defRPr kumimoji="1" kern="1200">
        <a:solidFill>
          <a:schemeClr val="tx1"/>
        </a:solidFill>
        <a:latin typeface="Verdana" pitchFamily="34" charset="0"/>
        <a:ea typeface="新細明體" pitchFamily="18" charset="-120"/>
        <a:cs typeface="+mn-cs"/>
      </a:defRPr>
    </a:lvl7pPr>
    <a:lvl8pPr marL="3348258" algn="l" defTabSz="956645" rtl="0" eaLnBrk="1" latinLnBrk="0" hangingPunct="1">
      <a:defRPr kumimoji="1" kern="1200">
        <a:solidFill>
          <a:schemeClr val="tx1"/>
        </a:solidFill>
        <a:latin typeface="Verdana" pitchFamily="34" charset="0"/>
        <a:ea typeface="新細明體" pitchFamily="18" charset="-120"/>
        <a:cs typeface="+mn-cs"/>
      </a:defRPr>
    </a:lvl8pPr>
    <a:lvl9pPr marL="3826581" algn="l" defTabSz="956645" rtl="0" eaLnBrk="1" latinLnBrk="0" hangingPunct="1">
      <a:defRPr kumimoji="1" kern="1200">
        <a:solidFill>
          <a:schemeClr val="tx1"/>
        </a:solidFill>
        <a:latin typeface="Verdana" pitchFamily="34"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4620"/>
    <a:srgbClr val="00602B"/>
    <a:srgbClr val="0000FF"/>
    <a:srgbClr val="FF6600"/>
    <a:srgbClr val="CCE9AD"/>
    <a:srgbClr val="CCECFF"/>
    <a:srgbClr val="0000B4"/>
    <a:srgbClr val="00220F"/>
    <a:srgbClr val="FFFF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91" autoAdjust="0"/>
    <p:restoredTop sz="94682" autoAdjust="0"/>
  </p:normalViewPr>
  <p:slideViewPr>
    <p:cSldViewPr>
      <p:cViewPr>
        <p:scale>
          <a:sx n="70" d="100"/>
          <a:sy n="70" d="100"/>
        </p:scale>
        <p:origin x="-768" y="-72"/>
      </p:cViewPr>
      <p:guideLst>
        <p:guide orient="horz" pos="2161"/>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3030" y="-90"/>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989DA-7C8A-4146-9CAB-0243279DCA1E}" type="doc">
      <dgm:prSet loTypeId="urn:microsoft.com/office/officeart/2005/8/layout/radial6" loCatId="relationship" qsTypeId="urn:microsoft.com/office/officeart/2005/8/quickstyle/simple1" qsCatId="simple" csTypeId="urn:microsoft.com/office/officeart/2005/8/colors/colorful2" csCatId="colorful" phldr="1"/>
      <dgm:spPr/>
      <dgm:t>
        <a:bodyPr/>
        <a:lstStyle/>
        <a:p>
          <a:endParaRPr lang="zh-CN" altLang="en-US"/>
        </a:p>
      </dgm:t>
    </dgm:pt>
    <dgm:pt modelId="{8154D41B-A2EE-4BEF-B318-6048DE84571C}">
      <dgm:prSet phldrT="[Text]" custT="1"/>
      <dgm:spPr>
        <a:solidFill>
          <a:schemeClr val="tx1"/>
        </a:solidFill>
      </dgm:spPr>
      <dgm:t>
        <a:bodyPr/>
        <a:lstStyle/>
        <a:p>
          <a:r>
            <a:rPr lang="zh-CN" altLang="en-US" sz="2400" b="0" dirty="0" smtClean="0">
              <a:latin typeface="微软雅黑" pitchFamily="34" charset="-122"/>
              <a:ea typeface="微软雅黑" pitchFamily="34" charset="-122"/>
            </a:rPr>
            <a:t>软件</a:t>
          </a:r>
          <a:r>
            <a:rPr lang="en-US" altLang="zh-CN" sz="2400" b="0" dirty="0" smtClean="0">
              <a:latin typeface="微软雅黑" pitchFamily="34" charset="-122"/>
              <a:ea typeface="微软雅黑" pitchFamily="34" charset="-122"/>
            </a:rPr>
            <a:t/>
          </a:r>
          <a:br>
            <a:rPr lang="en-US" altLang="zh-CN" sz="2400" b="0" dirty="0" smtClean="0">
              <a:latin typeface="微软雅黑" pitchFamily="34" charset="-122"/>
              <a:ea typeface="微软雅黑" pitchFamily="34" charset="-122"/>
            </a:rPr>
          </a:br>
          <a:r>
            <a:rPr lang="zh-CN" altLang="en-US" sz="2400" b="0" dirty="0" smtClean="0">
              <a:latin typeface="微软雅黑" pitchFamily="34" charset="-122"/>
              <a:ea typeface="微软雅黑" pitchFamily="34" charset="-122"/>
            </a:rPr>
            <a:t>产品</a:t>
          </a:r>
          <a:endParaRPr lang="zh-CN" altLang="en-US" sz="2400" b="0" dirty="0">
            <a:latin typeface="微软雅黑" pitchFamily="34" charset="-122"/>
            <a:ea typeface="微软雅黑" pitchFamily="34" charset="-122"/>
          </a:endParaRPr>
        </a:p>
      </dgm:t>
    </dgm:pt>
    <dgm:pt modelId="{28E73A53-26F1-4AEB-8880-81AD99E9302F}" type="parTrans" cxnId="{56CF2C4E-5232-4ACF-A7F0-7B0D59D71DBC}">
      <dgm:prSet/>
      <dgm:spPr/>
      <dgm:t>
        <a:bodyPr/>
        <a:lstStyle/>
        <a:p>
          <a:endParaRPr lang="zh-CN" altLang="en-US" sz="2400">
            <a:latin typeface="方正精楷简体" pitchFamily="2" charset="-122"/>
            <a:ea typeface="方正精楷简体" pitchFamily="2" charset="-122"/>
          </a:endParaRPr>
        </a:p>
      </dgm:t>
    </dgm:pt>
    <dgm:pt modelId="{BF5384CC-5097-4CDE-AB09-7DD6835D3FC7}" type="sibTrans" cxnId="{56CF2C4E-5232-4ACF-A7F0-7B0D59D71DBC}">
      <dgm:prSet/>
      <dgm:spPr/>
      <dgm:t>
        <a:bodyPr/>
        <a:lstStyle/>
        <a:p>
          <a:endParaRPr lang="zh-CN" altLang="en-US" sz="2400">
            <a:latin typeface="方正精楷简体" pitchFamily="2" charset="-122"/>
            <a:ea typeface="方正精楷简体" pitchFamily="2" charset="-122"/>
          </a:endParaRPr>
        </a:p>
      </dgm:t>
    </dgm:pt>
    <dgm:pt modelId="{C7AAC3BF-E537-4B74-992C-5D5D28AD55A4}">
      <dgm:prSet phldrT="[Text]" custT="1"/>
      <dgm:spPr>
        <a:solidFill>
          <a:srgbClr val="002060"/>
        </a:solidFill>
      </dgm:spPr>
      <dgm:t>
        <a:bodyPr/>
        <a:lstStyle/>
        <a:p>
          <a:r>
            <a:rPr lang="zh-CN" altLang="en-US" sz="2400" dirty="0" smtClean="0">
              <a:latin typeface="方正精楷简体" pitchFamily="2" charset="-122"/>
              <a:ea typeface="汉鼎简中楷" pitchFamily="49" charset="-122"/>
            </a:rPr>
            <a:t>功能</a:t>
          </a:r>
          <a:endParaRPr lang="zh-CN" altLang="en-US" sz="2400" dirty="0">
            <a:latin typeface="方正精楷简体" pitchFamily="2" charset="-122"/>
            <a:ea typeface="汉鼎简中楷" pitchFamily="49" charset="-122"/>
          </a:endParaRPr>
        </a:p>
      </dgm:t>
    </dgm:pt>
    <dgm:pt modelId="{A807DF6B-AC46-4749-B93C-0D9702F6E43E}" type="parTrans" cxnId="{9BC2497D-1EE5-43C1-8C1B-F20F10F2C2C5}">
      <dgm:prSet/>
      <dgm:spPr/>
      <dgm:t>
        <a:bodyPr/>
        <a:lstStyle/>
        <a:p>
          <a:endParaRPr lang="zh-CN" altLang="en-US" sz="2400">
            <a:latin typeface="方正精楷简体" pitchFamily="2" charset="-122"/>
            <a:ea typeface="方正精楷简体" pitchFamily="2" charset="-122"/>
          </a:endParaRPr>
        </a:p>
      </dgm:t>
    </dgm:pt>
    <dgm:pt modelId="{DFA60BB8-93AC-42DB-BC45-BFCB74F89DA5}" type="sibTrans" cxnId="{9BC2497D-1EE5-43C1-8C1B-F20F10F2C2C5}">
      <dgm:prSet/>
      <dgm:spPr/>
      <dgm:t>
        <a:bodyPr/>
        <a:lstStyle/>
        <a:p>
          <a:endParaRPr lang="zh-CN" altLang="en-US" sz="2400">
            <a:latin typeface="方正精楷简体" pitchFamily="2" charset="-122"/>
            <a:ea typeface="方正精楷简体" pitchFamily="2" charset="-122"/>
          </a:endParaRPr>
        </a:p>
      </dgm:t>
    </dgm:pt>
    <dgm:pt modelId="{8AD2AEE7-D7D1-4092-93A4-71F4C6FE2D2F}">
      <dgm:prSet phldrT="[Text]" custT="1"/>
      <dgm:spPr>
        <a:solidFill>
          <a:srgbClr val="262F13"/>
        </a:solidFill>
      </dgm:spPr>
      <dgm:t>
        <a:bodyPr/>
        <a:lstStyle/>
        <a:p>
          <a:r>
            <a:rPr lang="zh-CN" altLang="en-US" sz="2400" dirty="0" smtClean="0">
              <a:latin typeface="方正精楷简体" pitchFamily="2" charset="-122"/>
              <a:ea typeface="汉鼎简中楷" pitchFamily="49" charset="-122"/>
            </a:rPr>
            <a:t>质量</a:t>
          </a:r>
          <a:endParaRPr lang="zh-CN" altLang="en-US" sz="2400" dirty="0">
            <a:latin typeface="方正精楷简体" pitchFamily="2" charset="-122"/>
            <a:ea typeface="汉鼎简中楷" pitchFamily="49" charset="-122"/>
          </a:endParaRPr>
        </a:p>
      </dgm:t>
    </dgm:pt>
    <dgm:pt modelId="{C255F5B6-9D02-4977-AE37-2EC476EB78DA}" type="parTrans" cxnId="{21811A17-903B-4591-B7AA-6DA395B06CFA}">
      <dgm:prSet/>
      <dgm:spPr/>
      <dgm:t>
        <a:bodyPr/>
        <a:lstStyle/>
        <a:p>
          <a:endParaRPr lang="zh-CN" altLang="en-US" sz="2400">
            <a:latin typeface="方正精楷简体" pitchFamily="2" charset="-122"/>
            <a:ea typeface="方正精楷简体" pitchFamily="2" charset="-122"/>
          </a:endParaRPr>
        </a:p>
      </dgm:t>
    </dgm:pt>
    <dgm:pt modelId="{7FA4452E-856B-4499-A45F-573266B56E83}" type="sibTrans" cxnId="{21811A17-903B-4591-B7AA-6DA395B06CFA}">
      <dgm:prSet/>
      <dgm:spPr/>
      <dgm:t>
        <a:bodyPr/>
        <a:lstStyle/>
        <a:p>
          <a:endParaRPr lang="zh-CN" altLang="en-US" sz="2400">
            <a:latin typeface="方正精楷简体" pitchFamily="2" charset="-122"/>
            <a:ea typeface="方正精楷简体" pitchFamily="2" charset="-122"/>
          </a:endParaRPr>
        </a:p>
      </dgm:t>
    </dgm:pt>
    <dgm:pt modelId="{BA2228A4-F41E-4C70-95F8-8035DB119FDA}">
      <dgm:prSet phldrT="[Text]" custT="1"/>
      <dgm:spPr>
        <a:solidFill>
          <a:srgbClr val="00682F"/>
        </a:solidFill>
      </dgm:spPr>
      <dgm:t>
        <a:bodyPr/>
        <a:lstStyle/>
        <a:p>
          <a:r>
            <a:rPr lang="zh-CN" altLang="en-US" sz="2400" dirty="0" smtClean="0">
              <a:latin typeface="方正精楷简体" pitchFamily="2" charset="-122"/>
              <a:ea typeface="汉鼎简中楷" pitchFamily="49" charset="-122"/>
            </a:rPr>
            <a:t>时间</a:t>
          </a:r>
          <a:endParaRPr lang="zh-CN" altLang="en-US" sz="2400" dirty="0">
            <a:latin typeface="方正精楷简体" pitchFamily="2" charset="-122"/>
            <a:ea typeface="汉鼎简中楷" pitchFamily="49" charset="-122"/>
          </a:endParaRPr>
        </a:p>
      </dgm:t>
    </dgm:pt>
    <dgm:pt modelId="{9B97678F-5914-46E8-A34E-A38B97BFC59A}" type="parTrans" cxnId="{25082558-FD5D-4901-A0A2-4F24E04CC689}">
      <dgm:prSet/>
      <dgm:spPr/>
      <dgm:t>
        <a:bodyPr/>
        <a:lstStyle/>
        <a:p>
          <a:endParaRPr lang="zh-CN" altLang="en-US" sz="2400">
            <a:latin typeface="方正精楷简体" pitchFamily="2" charset="-122"/>
            <a:ea typeface="方正精楷简体" pitchFamily="2" charset="-122"/>
          </a:endParaRPr>
        </a:p>
      </dgm:t>
    </dgm:pt>
    <dgm:pt modelId="{18D807A4-C86B-4937-8704-BD6B1FC3C00A}" type="sibTrans" cxnId="{25082558-FD5D-4901-A0A2-4F24E04CC689}">
      <dgm:prSet/>
      <dgm:spPr>
        <a:solidFill>
          <a:schemeClr val="accent6">
            <a:lumMod val="50000"/>
          </a:schemeClr>
        </a:solidFill>
      </dgm:spPr>
      <dgm:t>
        <a:bodyPr/>
        <a:lstStyle/>
        <a:p>
          <a:endParaRPr lang="zh-CN" altLang="en-US" sz="2400">
            <a:latin typeface="方正精楷简体" pitchFamily="2" charset="-122"/>
            <a:ea typeface="方正精楷简体" pitchFamily="2" charset="-122"/>
          </a:endParaRPr>
        </a:p>
      </dgm:t>
    </dgm:pt>
    <dgm:pt modelId="{A2120444-6FD3-490E-AFD4-241F64E861E0}">
      <dgm:prSet phldrT="[Text]" custT="1"/>
      <dgm:spPr>
        <a:solidFill>
          <a:srgbClr val="000099"/>
        </a:solidFill>
      </dgm:spPr>
      <dgm:t>
        <a:bodyPr/>
        <a:lstStyle/>
        <a:p>
          <a:r>
            <a:rPr lang="zh-CN" altLang="en-US" sz="2400" dirty="0" smtClean="0">
              <a:latin typeface="方正精楷简体" pitchFamily="2" charset="-122"/>
              <a:ea typeface="汉鼎简中楷" pitchFamily="49" charset="-122"/>
            </a:rPr>
            <a:t>成本</a:t>
          </a:r>
          <a:endParaRPr lang="zh-CN" altLang="en-US" sz="2400" dirty="0">
            <a:latin typeface="方正精楷简体" pitchFamily="2" charset="-122"/>
            <a:ea typeface="汉鼎简中楷" pitchFamily="49" charset="-122"/>
          </a:endParaRPr>
        </a:p>
      </dgm:t>
    </dgm:pt>
    <dgm:pt modelId="{CF93AB6D-2BB5-41CF-A6DC-906938F312C3}" type="parTrans" cxnId="{68DC9F97-3029-4AA8-802B-7FB15AEE153D}">
      <dgm:prSet/>
      <dgm:spPr/>
      <dgm:t>
        <a:bodyPr/>
        <a:lstStyle/>
        <a:p>
          <a:endParaRPr lang="zh-CN" altLang="en-US" sz="2400">
            <a:latin typeface="方正精楷简体" pitchFamily="2" charset="-122"/>
            <a:ea typeface="方正精楷简体" pitchFamily="2" charset="-122"/>
          </a:endParaRPr>
        </a:p>
      </dgm:t>
    </dgm:pt>
    <dgm:pt modelId="{F765C200-6F02-4189-BDEB-AF9E97DF151C}" type="sibTrans" cxnId="{68DC9F97-3029-4AA8-802B-7FB15AEE153D}">
      <dgm:prSet/>
      <dgm:spPr>
        <a:solidFill>
          <a:schemeClr val="bg2">
            <a:lumMod val="50000"/>
          </a:schemeClr>
        </a:solidFill>
      </dgm:spPr>
      <dgm:t>
        <a:bodyPr/>
        <a:lstStyle/>
        <a:p>
          <a:endParaRPr lang="zh-CN" altLang="en-US" sz="2400">
            <a:latin typeface="方正精楷简体" pitchFamily="2" charset="-122"/>
            <a:ea typeface="方正精楷简体" pitchFamily="2" charset="-122"/>
          </a:endParaRPr>
        </a:p>
      </dgm:t>
    </dgm:pt>
    <dgm:pt modelId="{9EFCCA0A-12AC-4EEC-949A-1E11B4EAA446}" type="pres">
      <dgm:prSet presAssocID="{294989DA-7C8A-4146-9CAB-0243279DCA1E}" presName="Name0" presStyleCnt="0">
        <dgm:presLayoutVars>
          <dgm:chMax val="1"/>
          <dgm:dir/>
          <dgm:animLvl val="ctr"/>
          <dgm:resizeHandles val="exact"/>
        </dgm:presLayoutVars>
      </dgm:prSet>
      <dgm:spPr/>
      <dgm:t>
        <a:bodyPr/>
        <a:lstStyle/>
        <a:p>
          <a:endParaRPr lang="zh-CN" altLang="en-US"/>
        </a:p>
      </dgm:t>
    </dgm:pt>
    <dgm:pt modelId="{F3CB8577-803B-43BE-A1F7-F23E10D7B08D}" type="pres">
      <dgm:prSet presAssocID="{8154D41B-A2EE-4BEF-B318-6048DE84571C}" presName="centerShape" presStyleLbl="node0" presStyleIdx="0" presStyleCnt="1" custScaleX="80442" custScaleY="77287"/>
      <dgm:spPr/>
      <dgm:t>
        <a:bodyPr/>
        <a:lstStyle/>
        <a:p>
          <a:endParaRPr lang="zh-CN" altLang="en-US"/>
        </a:p>
      </dgm:t>
    </dgm:pt>
    <dgm:pt modelId="{F696EF3F-F6DF-4C30-B280-115E38206167}" type="pres">
      <dgm:prSet presAssocID="{C7AAC3BF-E537-4B74-992C-5D5D28AD55A4}" presName="node" presStyleLbl="node1" presStyleIdx="0" presStyleCnt="4">
        <dgm:presLayoutVars>
          <dgm:bulletEnabled val="1"/>
        </dgm:presLayoutVars>
      </dgm:prSet>
      <dgm:spPr/>
      <dgm:t>
        <a:bodyPr/>
        <a:lstStyle/>
        <a:p>
          <a:endParaRPr lang="zh-CN" altLang="en-US"/>
        </a:p>
      </dgm:t>
    </dgm:pt>
    <dgm:pt modelId="{BDC430E3-5B3A-46AD-B5A4-CF5AC0DDC811}" type="pres">
      <dgm:prSet presAssocID="{C7AAC3BF-E537-4B74-992C-5D5D28AD55A4}" presName="dummy" presStyleCnt="0"/>
      <dgm:spPr/>
    </dgm:pt>
    <dgm:pt modelId="{5F14EE87-B198-44D5-9E9C-F392F701178A}" type="pres">
      <dgm:prSet presAssocID="{DFA60BB8-93AC-42DB-BC45-BFCB74F89DA5}" presName="sibTrans" presStyleLbl="sibTrans2D1" presStyleIdx="0" presStyleCnt="4"/>
      <dgm:spPr/>
      <dgm:t>
        <a:bodyPr/>
        <a:lstStyle/>
        <a:p>
          <a:endParaRPr lang="zh-CN" altLang="en-US"/>
        </a:p>
      </dgm:t>
    </dgm:pt>
    <dgm:pt modelId="{6E189D78-BC82-43EE-9612-41BAAAE2E086}" type="pres">
      <dgm:prSet presAssocID="{8AD2AEE7-D7D1-4092-93A4-71F4C6FE2D2F}" presName="node" presStyleLbl="node1" presStyleIdx="1" presStyleCnt="4">
        <dgm:presLayoutVars>
          <dgm:bulletEnabled val="1"/>
        </dgm:presLayoutVars>
      </dgm:prSet>
      <dgm:spPr/>
      <dgm:t>
        <a:bodyPr/>
        <a:lstStyle/>
        <a:p>
          <a:endParaRPr lang="zh-CN" altLang="en-US"/>
        </a:p>
      </dgm:t>
    </dgm:pt>
    <dgm:pt modelId="{CC3FABE6-8DA9-4FD0-9245-87A83D9171BE}" type="pres">
      <dgm:prSet presAssocID="{8AD2AEE7-D7D1-4092-93A4-71F4C6FE2D2F}" presName="dummy" presStyleCnt="0"/>
      <dgm:spPr/>
    </dgm:pt>
    <dgm:pt modelId="{6FB4EAFD-456C-49DF-B633-533C9C37D445}" type="pres">
      <dgm:prSet presAssocID="{7FA4452E-856B-4499-A45F-573266B56E83}" presName="sibTrans" presStyleLbl="sibTrans2D1" presStyleIdx="1" presStyleCnt="4"/>
      <dgm:spPr/>
      <dgm:t>
        <a:bodyPr/>
        <a:lstStyle/>
        <a:p>
          <a:endParaRPr lang="zh-CN" altLang="en-US"/>
        </a:p>
      </dgm:t>
    </dgm:pt>
    <dgm:pt modelId="{549AD828-F563-446B-BBBD-02122E3565B8}" type="pres">
      <dgm:prSet presAssocID="{BA2228A4-F41E-4C70-95F8-8035DB119FDA}" presName="node" presStyleLbl="node1" presStyleIdx="2" presStyleCnt="4">
        <dgm:presLayoutVars>
          <dgm:bulletEnabled val="1"/>
        </dgm:presLayoutVars>
      </dgm:prSet>
      <dgm:spPr/>
      <dgm:t>
        <a:bodyPr/>
        <a:lstStyle/>
        <a:p>
          <a:endParaRPr lang="zh-CN" altLang="en-US"/>
        </a:p>
      </dgm:t>
    </dgm:pt>
    <dgm:pt modelId="{F6E316A9-E227-41E5-A0E1-DAB492E03035}" type="pres">
      <dgm:prSet presAssocID="{BA2228A4-F41E-4C70-95F8-8035DB119FDA}" presName="dummy" presStyleCnt="0"/>
      <dgm:spPr/>
    </dgm:pt>
    <dgm:pt modelId="{D61E52A5-12CE-4F86-8EB7-54053F1FCD45}" type="pres">
      <dgm:prSet presAssocID="{18D807A4-C86B-4937-8704-BD6B1FC3C00A}" presName="sibTrans" presStyleLbl="sibTrans2D1" presStyleIdx="2" presStyleCnt="4"/>
      <dgm:spPr/>
      <dgm:t>
        <a:bodyPr/>
        <a:lstStyle/>
        <a:p>
          <a:endParaRPr lang="zh-CN" altLang="en-US"/>
        </a:p>
      </dgm:t>
    </dgm:pt>
    <dgm:pt modelId="{6313A9EB-5B78-4B04-9206-649AD9E6096F}" type="pres">
      <dgm:prSet presAssocID="{A2120444-6FD3-490E-AFD4-241F64E861E0}" presName="node" presStyleLbl="node1" presStyleIdx="3" presStyleCnt="4">
        <dgm:presLayoutVars>
          <dgm:bulletEnabled val="1"/>
        </dgm:presLayoutVars>
      </dgm:prSet>
      <dgm:spPr/>
      <dgm:t>
        <a:bodyPr/>
        <a:lstStyle/>
        <a:p>
          <a:endParaRPr lang="zh-CN" altLang="en-US"/>
        </a:p>
      </dgm:t>
    </dgm:pt>
    <dgm:pt modelId="{2C7EFDFD-8C91-4CB1-A333-121625C17EB7}" type="pres">
      <dgm:prSet presAssocID="{A2120444-6FD3-490E-AFD4-241F64E861E0}" presName="dummy" presStyleCnt="0"/>
      <dgm:spPr/>
    </dgm:pt>
    <dgm:pt modelId="{4E312706-03DD-4DB2-B678-6FBA08334382}" type="pres">
      <dgm:prSet presAssocID="{F765C200-6F02-4189-BDEB-AF9E97DF151C}" presName="sibTrans" presStyleLbl="sibTrans2D1" presStyleIdx="3" presStyleCnt="4"/>
      <dgm:spPr/>
      <dgm:t>
        <a:bodyPr/>
        <a:lstStyle/>
        <a:p>
          <a:endParaRPr lang="zh-CN" altLang="en-US"/>
        </a:p>
      </dgm:t>
    </dgm:pt>
  </dgm:ptLst>
  <dgm:cxnLst>
    <dgm:cxn modelId="{58725713-AA3C-474E-AD02-C45E47FA932A}" type="presOf" srcId="{A2120444-6FD3-490E-AFD4-241F64E861E0}" destId="{6313A9EB-5B78-4B04-9206-649AD9E6096F}" srcOrd="0" destOrd="0" presId="urn:microsoft.com/office/officeart/2005/8/layout/radial6"/>
    <dgm:cxn modelId="{56CF2C4E-5232-4ACF-A7F0-7B0D59D71DBC}" srcId="{294989DA-7C8A-4146-9CAB-0243279DCA1E}" destId="{8154D41B-A2EE-4BEF-B318-6048DE84571C}" srcOrd="0" destOrd="0" parTransId="{28E73A53-26F1-4AEB-8880-81AD99E9302F}" sibTransId="{BF5384CC-5097-4CDE-AB09-7DD6835D3FC7}"/>
    <dgm:cxn modelId="{25082558-FD5D-4901-A0A2-4F24E04CC689}" srcId="{8154D41B-A2EE-4BEF-B318-6048DE84571C}" destId="{BA2228A4-F41E-4C70-95F8-8035DB119FDA}" srcOrd="2" destOrd="0" parTransId="{9B97678F-5914-46E8-A34E-A38B97BFC59A}" sibTransId="{18D807A4-C86B-4937-8704-BD6B1FC3C00A}"/>
    <dgm:cxn modelId="{1CE4DBC7-3012-4FCB-86FE-A7E3093B9BBB}" type="presOf" srcId="{DFA60BB8-93AC-42DB-BC45-BFCB74F89DA5}" destId="{5F14EE87-B198-44D5-9E9C-F392F701178A}" srcOrd="0" destOrd="0" presId="urn:microsoft.com/office/officeart/2005/8/layout/radial6"/>
    <dgm:cxn modelId="{D74141CE-CEA5-43A3-8E78-F7C942A810BF}" type="presOf" srcId="{18D807A4-C86B-4937-8704-BD6B1FC3C00A}" destId="{D61E52A5-12CE-4F86-8EB7-54053F1FCD45}" srcOrd="0" destOrd="0" presId="urn:microsoft.com/office/officeart/2005/8/layout/radial6"/>
    <dgm:cxn modelId="{21811A17-903B-4591-B7AA-6DA395B06CFA}" srcId="{8154D41B-A2EE-4BEF-B318-6048DE84571C}" destId="{8AD2AEE7-D7D1-4092-93A4-71F4C6FE2D2F}" srcOrd="1" destOrd="0" parTransId="{C255F5B6-9D02-4977-AE37-2EC476EB78DA}" sibTransId="{7FA4452E-856B-4499-A45F-573266B56E83}"/>
    <dgm:cxn modelId="{9BC2497D-1EE5-43C1-8C1B-F20F10F2C2C5}" srcId="{8154D41B-A2EE-4BEF-B318-6048DE84571C}" destId="{C7AAC3BF-E537-4B74-992C-5D5D28AD55A4}" srcOrd="0" destOrd="0" parTransId="{A807DF6B-AC46-4749-B93C-0D9702F6E43E}" sibTransId="{DFA60BB8-93AC-42DB-BC45-BFCB74F89DA5}"/>
    <dgm:cxn modelId="{101A3646-5328-469B-89AC-C0035092DEA3}" type="presOf" srcId="{BA2228A4-F41E-4C70-95F8-8035DB119FDA}" destId="{549AD828-F563-446B-BBBD-02122E3565B8}" srcOrd="0" destOrd="0" presId="urn:microsoft.com/office/officeart/2005/8/layout/radial6"/>
    <dgm:cxn modelId="{7CDB2487-670E-4B2D-A3A5-FFD66503C947}" type="presOf" srcId="{F765C200-6F02-4189-BDEB-AF9E97DF151C}" destId="{4E312706-03DD-4DB2-B678-6FBA08334382}" srcOrd="0" destOrd="0" presId="urn:microsoft.com/office/officeart/2005/8/layout/radial6"/>
    <dgm:cxn modelId="{68DC9F97-3029-4AA8-802B-7FB15AEE153D}" srcId="{8154D41B-A2EE-4BEF-B318-6048DE84571C}" destId="{A2120444-6FD3-490E-AFD4-241F64E861E0}" srcOrd="3" destOrd="0" parTransId="{CF93AB6D-2BB5-41CF-A6DC-906938F312C3}" sibTransId="{F765C200-6F02-4189-BDEB-AF9E97DF151C}"/>
    <dgm:cxn modelId="{966E5EF1-2B11-4674-B4D8-23868A3D13B4}" type="presOf" srcId="{294989DA-7C8A-4146-9CAB-0243279DCA1E}" destId="{9EFCCA0A-12AC-4EEC-949A-1E11B4EAA446}" srcOrd="0" destOrd="0" presId="urn:microsoft.com/office/officeart/2005/8/layout/radial6"/>
    <dgm:cxn modelId="{CCF490C7-3F73-4C2B-B14F-E39B741F5B45}" type="presOf" srcId="{8154D41B-A2EE-4BEF-B318-6048DE84571C}" destId="{F3CB8577-803B-43BE-A1F7-F23E10D7B08D}" srcOrd="0" destOrd="0" presId="urn:microsoft.com/office/officeart/2005/8/layout/radial6"/>
    <dgm:cxn modelId="{015B00B6-0172-4924-BE66-F7609EDB1582}" type="presOf" srcId="{8AD2AEE7-D7D1-4092-93A4-71F4C6FE2D2F}" destId="{6E189D78-BC82-43EE-9612-41BAAAE2E086}" srcOrd="0" destOrd="0" presId="urn:microsoft.com/office/officeart/2005/8/layout/radial6"/>
    <dgm:cxn modelId="{128B8FF1-3573-43C6-B553-BA2854FCF01A}" type="presOf" srcId="{C7AAC3BF-E537-4B74-992C-5D5D28AD55A4}" destId="{F696EF3F-F6DF-4C30-B280-115E38206167}" srcOrd="0" destOrd="0" presId="urn:microsoft.com/office/officeart/2005/8/layout/radial6"/>
    <dgm:cxn modelId="{8F8F4A34-6E69-4BA5-ABC1-7B39CF38AB16}" type="presOf" srcId="{7FA4452E-856B-4499-A45F-573266B56E83}" destId="{6FB4EAFD-456C-49DF-B633-533C9C37D445}" srcOrd="0" destOrd="0" presId="urn:microsoft.com/office/officeart/2005/8/layout/radial6"/>
    <dgm:cxn modelId="{5B17E961-DE79-4DC1-9612-D747B8A0690D}" type="presParOf" srcId="{9EFCCA0A-12AC-4EEC-949A-1E11B4EAA446}" destId="{F3CB8577-803B-43BE-A1F7-F23E10D7B08D}" srcOrd="0" destOrd="0" presId="urn:microsoft.com/office/officeart/2005/8/layout/radial6"/>
    <dgm:cxn modelId="{9C786660-F1AC-47C9-A220-1E316CFF04F9}" type="presParOf" srcId="{9EFCCA0A-12AC-4EEC-949A-1E11B4EAA446}" destId="{F696EF3F-F6DF-4C30-B280-115E38206167}" srcOrd="1" destOrd="0" presId="urn:microsoft.com/office/officeart/2005/8/layout/radial6"/>
    <dgm:cxn modelId="{C0F95347-4475-4998-AF90-BCAB9194FA42}" type="presParOf" srcId="{9EFCCA0A-12AC-4EEC-949A-1E11B4EAA446}" destId="{BDC430E3-5B3A-46AD-B5A4-CF5AC0DDC811}" srcOrd="2" destOrd="0" presId="urn:microsoft.com/office/officeart/2005/8/layout/radial6"/>
    <dgm:cxn modelId="{9DEB4B36-E84A-4EE5-A9D9-7AE70510EB28}" type="presParOf" srcId="{9EFCCA0A-12AC-4EEC-949A-1E11B4EAA446}" destId="{5F14EE87-B198-44D5-9E9C-F392F701178A}" srcOrd="3" destOrd="0" presId="urn:microsoft.com/office/officeart/2005/8/layout/radial6"/>
    <dgm:cxn modelId="{284DE4F2-B548-4084-B07F-4A5DAC1DD792}" type="presParOf" srcId="{9EFCCA0A-12AC-4EEC-949A-1E11B4EAA446}" destId="{6E189D78-BC82-43EE-9612-41BAAAE2E086}" srcOrd="4" destOrd="0" presId="urn:microsoft.com/office/officeart/2005/8/layout/radial6"/>
    <dgm:cxn modelId="{F7389397-7C46-43A9-8790-C98DA004D393}" type="presParOf" srcId="{9EFCCA0A-12AC-4EEC-949A-1E11B4EAA446}" destId="{CC3FABE6-8DA9-4FD0-9245-87A83D9171BE}" srcOrd="5" destOrd="0" presId="urn:microsoft.com/office/officeart/2005/8/layout/radial6"/>
    <dgm:cxn modelId="{4E375FB5-FCA6-4E98-9C57-5495258279EE}" type="presParOf" srcId="{9EFCCA0A-12AC-4EEC-949A-1E11B4EAA446}" destId="{6FB4EAFD-456C-49DF-B633-533C9C37D445}" srcOrd="6" destOrd="0" presId="urn:microsoft.com/office/officeart/2005/8/layout/radial6"/>
    <dgm:cxn modelId="{43B06E2B-7CE5-45A9-9E7D-15BCD9D2DFB3}" type="presParOf" srcId="{9EFCCA0A-12AC-4EEC-949A-1E11B4EAA446}" destId="{549AD828-F563-446B-BBBD-02122E3565B8}" srcOrd="7" destOrd="0" presId="urn:microsoft.com/office/officeart/2005/8/layout/radial6"/>
    <dgm:cxn modelId="{9D377645-57A8-4C79-BB2F-F035CA185381}" type="presParOf" srcId="{9EFCCA0A-12AC-4EEC-949A-1E11B4EAA446}" destId="{F6E316A9-E227-41E5-A0E1-DAB492E03035}" srcOrd="8" destOrd="0" presId="urn:microsoft.com/office/officeart/2005/8/layout/radial6"/>
    <dgm:cxn modelId="{33CD9951-4084-4EAB-94E9-935FB658385A}" type="presParOf" srcId="{9EFCCA0A-12AC-4EEC-949A-1E11B4EAA446}" destId="{D61E52A5-12CE-4F86-8EB7-54053F1FCD45}" srcOrd="9" destOrd="0" presId="urn:microsoft.com/office/officeart/2005/8/layout/radial6"/>
    <dgm:cxn modelId="{193C1F93-8A6A-44EB-A311-70FB1AB5F3F7}" type="presParOf" srcId="{9EFCCA0A-12AC-4EEC-949A-1E11B4EAA446}" destId="{6313A9EB-5B78-4B04-9206-649AD9E6096F}" srcOrd="10" destOrd="0" presId="urn:microsoft.com/office/officeart/2005/8/layout/radial6"/>
    <dgm:cxn modelId="{DE09898B-CCFF-4AD4-B261-2F34828F1759}" type="presParOf" srcId="{9EFCCA0A-12AC-4EEC-949A-1E11B4EAA446}" destId="{2C7EFDFD-8C91-4CB1-A333-121625C17EB7}" srcOrd="11" destOrd="0" presId="urn:microsoft.com/office/officeart/2005/8/layout/radial6"/>
    <dgm:cxn modelId="{058B67C1-44C1-4D29-8230-F2C858B547B3}" type="presParOf" srcId="{9EFCCA0A-12AC-4EEC-949A-1E11B4EAA446}" destId="{4E312706-03DD-4DB2-B678-6FBA08334382}" srcOrd="12" destOrd="0" presId="urn:microsoft.com/office/officeart/2005/8/layout/radial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1">
          <a:blip r:embed="rId2" cstate="print">
            <a:lum bright="4000"/>
          </a:blip>
          <a:srcRect/>
          <a:stretch>
            <a:fillRect/>
          </a:stretch>
        </a:blip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364848" y="0"/>
            <a:ext cx="4369608" cy="362115"/>
          </a:xfrm>
          <a:prstGeom prst="rect">
            <a:avLst/>
          </a:prstGeom>
        </p:spPr>
        <p:txBody>
          <a:bodyPr vert="horz" lIns="99048" tIns="49524" rIns="99048" bIns="49524" rtlCol="0"/>
          <a:lstStyle>
            <a:lvl1pPr algn="l">
              <a:defRPr sz="1300"/>
            </a:lvl1pPr>
          </a:lstStyle>
          <a:p>
            <a:pPr algn="ctr"/>
            <a:r>
              <a:rPr lang="en-US" altLang="zh-CN" sz="1700" dirty="0" smtClean="0">
                <a:latin typeface="微软雅黑" pitchFamily="34" charset="-122"/>
                <a:ea typeface="微软雅黑" pitchFamily="34" charset="-122"/>
              </a:rPr>
              <a:t>《</a:t>
            </a:r>
            <a:r>
              <a:rPr lang="zh-CN" altLang="en-US" sz="1700" dirty="0" smtClean="0">
                <a:latin typeface="微软雅黑" pitchFamily="34" charset="-122"/>
                <a:ea typeface="微软雅黑" pitchFamily="34" charset="-122"/>
              </a:rPr>
              <a:t>软件工程核心知识</a:t>
            </a:r>
            <a:r>
              <a:rPr lang="en-US" altLang="zh-CN" sz="1700" dirty="0" smtClean="0">
                <a:latin typeface="微软雅黑" pitchFamily="34" charset="-122"/>
                <a:ea typeface="微软雅黑" pitchFamily="34" charset="-122"/>
              </a:rPr>
              <a:t>》—— </a:t>
            </a:r>
            <a:r>
              <a:rPr lang="zh-CN" altLang="en-US" sz="1700" dirty="0" smtClean="0">
                <a:latin typeface="微软雅黑" pitchFamily="34" charset="-122"/>
                <a:ea typeface="微软雅黑" pitchFamily="34" charset="-122"/>
              </a:rPr>
              <a:t>李祖德 著</a:t>
            </a:r>
            <a:endParaRPr lang="zh-CN" altLang="en-US" sz="1700" dirty="0">
              <a:latin typeface="微软雅黑" pitchFamily="34" charset="-122"/>
              <a:ea typeface="微软雅黑" pitchFamily="34" charset="-122"/>
            </a:endParaRPr>
          </a:p>
        </p:txBody>
      </p:sp>
      <p:sp>
        <p:nvSpPr>
          <p:cNvPr id="4" name="Footer Placeholder 3"/>
          <p:cNvSpPr>
            <a:spLocks noGrp="1"/>
          </p:cNvSpPr>
          <p:nvPr>
            <p:ph type="ftr" sz="quarter" idx="2"/>
          </p:nvPr>
        </p:nvSpPr>
        <p:spPr>
          <a:xfrm>
            <a:off x="0" y="9630708"/>
            <a:ext cx="3076363" cy="511731"/>
          </a:xfrm>
          <a:prstGeom prst="rect">
            <a:avLst/>
          </a:prstGeom>
        </p:spPr>
        <p:txBody>
          <a:bodyPr vert="horz" lIns="99048" tIns="49524" rIns="99048" bIns="49524" rtlCol="0" anchor="b"/>
          <a:lstStyle>
            <a:lvl1pPr algn="l">
              <a:defRPr sz="1300"/>
            </a:lvl1pPr>
          </a:lstStyle>
          <a:p>
            <a:r>
              <a:rPr lang="zh-CN" altLang="en-US" sz="1500" dirty="0" smtClean="0">
                <a:latin typeface="方正黑体简体" pitchFamily="65" charset="-122"/>
                <a:ea typeface="方正黑体简体" pitchFamily="65" charset="-122"/>
              </a:rPr>
              <a:t>版权属于作者，请勿传播泛滥</a:t>
            </a:r>
            <a:r>
              <a:rPr lang="en-US" altLang="zh-CN" sz="1500" dirty="0" smtClean="0">
                <a:latin typeface="方正黑体简体" pitchFamily="65" charset="-122"/>
                <a:ea typeface="方正黑体简体" pitchFamily="65" charset="-122"/>
              </a:rPr>
              <a:t>!</a:t>
            </a:r>
            <a:endParaRPr lang="zh-CN" altLang="en-US" sz="1500" dirty="0">
              <a:latin typeface="方正黑体简体" pitchFamily="65" charset="-122"/>
              <a:ea typeface="方正黑体简体" pitchFamily="65" charset="-122"/>
            </a:endParaRPr>
          </a:p>
        </p:txBody>
      </p:sp>
      <p:sp>
        <p:nvSpPr>
          <p:cNvPr id="5" name="Slide Number Placeholder 4"/>
          <p:cNvSpPr>
            <a:spLocks noGrp="1"/>
          </p:cNvSpPr>
          <p:nvPr>
            <p:ph type="sldNum" sz="quarter" idx="3"/>
          </p:nvPr>
        </p:nvSpPr>
        <p:spPr>
          <a:xfrm>
            <a:off x="3996900" y="9683153"/>
            <a:ext cx="3076363" cy="511731"/>
          </a:xfrm>
          <a:prstGeom prst="rect">
            <a:avLst/>
          </a:prstGeom>
        </p:spPr>
        <p:txBody>
          <a:bodyPr vert="horz" lIns="99048" tIns="49524" rIns="99048" bIns="49524" rtlCol="0" anchor="b"/>
          <a:lstStyle>
            <a:lvl1pPr algn="r">
              <a:defRPr sz="1300"/>
            </a:lvl1pPr>
          </a:lstStyle>
          <a:p>
            <a:fld id="{724C2A7D-6C35-4892-A3D9-AE5B65D89CA5}" type="slidenum">
              <a:rPr lang="zh-CN" altLang="en-US" sz="1700" smtClean="0"/>
              <a:pPr/>
              <a:t>‹#›</a:t>
            </a:fld>
            <a:endParaRPr lang="zh-CN" altLang="en-US" sz="1700" dirty="0"/>
          </a:p>
        </p:txBody>
      </p:sp>
      <p:sp>
        <p:nvSpPr>
          <p:cNvPr id="6" name="Rectangle 5"/>
          <p:cNvSpPr/>
          <p:nvPr/>
        </p:nvSpPr>
        <p:spPr>
          <a:xfrm>
            <a:off x="0" y="0"/>
            <a:ext cx="7099300" cy="102346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pPr algn="ct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ea typeface="新細明體" pitchFamily="18" charset="-120"/>
              </a:defRPr>
            </a:lvl1pPr>
          </a:lstStyle>
          <a:p>
            <a:pPr>
              <a:defRPr/>
            </a:pPr>
            <a:fld id="{2749737D-3F12-40DC-98E7-D21BDA74F41B}" type="datetimeFigureOut">
              <a:rPr lang="zh-TW" altLang="en-US"/>
              <a:pPr>
                <a:defRPr/>
              </a:pPr>
              <a:t>2015/3/2</a:t>
            </a:fld>
            <a:endParaRPr lang="zh-TW" altLang="en-US"/>
          </a:p>
        </p:txBody>
      </p:sp>
      <p:sp>
        <p:nvSpPr>
          <p:cNvPr id="4" name="投影片圖像版面配置區 3"/>
          <p:cNvSpPr>
            <a:spLocks noGrp="1" noRot="1" noChangeAspect="1"/>
          </p:cNvSpPr>
          <p:nvPr>
            <p:ph type="sldImg" idx="2"/>
          </p:nvPr>
        </p:nvSpPr>
        <p:spPr>
          <a:xfrm>
            <a:off x="779463" y="768350"/>
            <a:ext cx="5541962" cy="3836988"/>
          </a:xfrm>
          <a:prstGeom prst="rect">
            <a:avLst/>
          </a:prstGeom>
          <a:noFill/>
          <a:ln w="12700">
            <a:solidFill>
              <a:prstClr val="black"/>
            </a:solidFill>
          </a:ln>
        </p:spPr>
        <p:txBody>
          <a:bodyPr vert="horz" lIns="99048" tIns="49524" rIns="99048" bIns="49524" rtlCol="0" anchor="ctr"/>
          <a:lstStyle/>
          <a:p>
            <a:pPr lvl="0"/>
            <a:endParaRPr lang="zh-TW" altLang="en-US" noProof="0" smtClean="0"/>
          </a:p>
        </p:txBody>
      </p:sp>
      <p:sp>
        <p:nvSpPr>
          <p:cNvPr id="5" name="備忘稿版面配置區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ea typeface="新細明體" pitchFamily="18" charset="-120"/>
              </a:defRPr>
            </a:lvl1pPr>
          </a:lstStyle>
          <a:p>
            <a:pPr>
              <a:defRPr/>
            </a:pPr>
            <a:fld id="{5B48D782-AE14-43C4-A165-7AEA6CFD1B0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78323" algn="l" rtl="0" eaLnBrk="0" fontAlgn="base" hangingPunct="0">
      <a:spcBef>
        <a:spcPct val="30000"/>
      </a:spcBef>
      <a:spcAft>
        <a:spcPct val="0"/>
      </a:spcAft>
      <a:defRPr sz="1300" kern="1200">
        <a:solidFill>
          <a:schemeClr val="tx1"/>
        </a:solidFill>
        <a:latin typeface="+mn-lt"/>
        <a:ea typeface="+mn-ea"/>
        <a:cs typeface="+mn-cs"/>
      </a:defRPr>
    </a:lvl2pPr>
    <a:lvl3pPr marL="956645" algn="l" rtl="0" eaLnBrk="0" fontAlgn="base" hangingPunct="0">
      <a:spcBef>
        <a:spcPct val="30000"/>
      </a:spcBef>
      <a:spcAft>
        <a:spcPct val="0"/>
      </a:spcAft>
      <a:defRPr sz="1300" kern="1200">
        <a:solidFill>
          <a:schemeClr val="tx1"/>
        </a:solidFill>
        <a:latin typeface="+mn-lt"/>
        <a:ea typeface="+mn-ea"/>
        <a:cs typeface="+mn-cs"/>
      </a:defRPr>
    </a:lvl3pPr>
    <a:lvl4pPr marL="1434968" algn="l" rtl="0" eaLnBrk="0" fontAlgn="base" hangingPunct="0">
      <a:spcBef>
        <a:spcPct val="30000"/>
      </a:spcBef>
      <a:spcAft>
        <a:spcPct val="0"/>
      </a:spcAft>
      <a:defRPr sz="1300" kern="1200">
        <a:solidFill>
          <a:schemeClr val="tx1"/>
        </a:solidFill>
        <a:latin typeface="+mn-lt"/>
        <a:ea typeface="+mn-ea"/>
        <a:cs typeface="+mn-cs"/>
      </a:defRPr>
    </a:lvl4pPr>
    <a:lvl5pPr marL="1913291" algn="l" rtl="0" eaLnBrk="0" fontAlgn="base" hangingPunct="0">
      <a:spcBef>
        <a:spcPct val="30000"/>
      </a:spcBef>
      <a:spcAft>
        <a:spcPct val="0"/>
      </a:spcAft>
      <a:defRPr sz="1300" kern="1200">
        <a:solidFill>
          <a:schemeClr val="tx1"/>
        </a:solidFill>
        <a:latin typeface="+mn-lt"/>
        <a:ea typeface="+mn-ea"/>
        <a:cs typeface="+mn-cs"/>
      </a:defRPr>
    </a:lvl5pPr>
    <a:lvl6pPr marL="2391613" algn="l" defTabSz="956645" rtl="0" eaLnBrk="1" latinLnBrk="0" hangingPunct="1">
      <a:defRPr sz="1300" kern="1200">
        <a:solidFill>
          <a:schemeClr val="tx1"/>
        </a:solidFill>
        <a:latin typeface="+mn-lt"/>
        <a:ea typeface="+mn-ea"/>
        <a:cs typeface="+mn-cs"/>
      </a:defRPr>
    </a:lvl6pPr>
    <a:lvl7pPr marL="2869936" algn="l" defTabSz="956645" rtl="0" eaLnBrk="1" latinLnBrk="0" hangingPunct="1">
      <a:defRPr sz="1300" kern="1200">
        <a:solidFill>
          <a:schemeClr val="tx1"/>
        </a:solidFill>
        <a:latin typeface="+mn-lt"/>
        <a:ea typeface="+mn-ea"/>
        <a:cs typeface="+mn-cs"/>
      </a:defRPr>
    </a:lvl7pPr>
    <a:lvl8pPr marL="3348258" algn="l" defTabSz="956645" rtl="0" eaLnBrk="1" latinLnBrk="0" hangingPunct="1">
      <a:defRPr sz="1300" kern="1200">
        <a:solidFill>
          <a:schemeClr val="tx1"/>
        </a:solidFill>
        <a:latin typeface="+mn-lt"/>
        <a:ea typeface="+mn-ea"/>
        <a:cs typeface="+mn-cs"/>
      </a:defRPr>
    </a:lvl8pPr>
    <a:lvl9pPr marL="3826581" algn="l" defTabSz="95664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cs.unc.edu/~brook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400" dirty="0" smtClean="0">
                <a:latin typeface="方正精宋简体" pitchFamily="2" charset="-122"/>
                <a:ea typeface="方正精宋简体" pitchFamily="2" charset="-122"/>
              </a:rPr>
              <a:t>Frederick Brooks</a:t>
            </a:r>
            <a:r>
              <a:rPr lang="zh-CN" altLang="en-US" sz="1400" dirty="0" smtClean="0">
                <a:latin typeface="方正精宋简体" pitchFamily="2" charset="-122"/>
                <a:ea typeface="方正精宋简体" pitchFamily="2" charset="-122"/>
              </a:rPr>
              <a:t>（布鲁克斯）： 软件项目管理大师，享誉全球的软件工程权威专家，</a:t>
            </a:r>
            <a:r>
              <a:rPr lang="en-US" altLang="zh-CN" sz="1400" dirty="0" smtClean="0">
                <a:latin typeface="方正精宋简体" pitchFamily="2" charset="-122"/>
                <a:ea typeface="方正精宋简体" pitchFamily="2" charset="-122"/>
              </a:rPr>
              <a:t>IBM</a:t>
            </a:r>
            <a:r>
              <a:rPr lang="zh-CN" altLang="en-US" sz="1400" dirty="0" smtClean="0">
                <a:latin typeface="方正精宋简体" pitchFamily="2" charset="-122"/>
                <a:ea typeface="方正精宋简体" pitchFamily="2" charset="-122"/>
              </a:rPr>
              <a:t>公司</a:t>
            </a:r>
            <a:r>
              <a:rPr lang="en-US" altLang="zh-CN" sz="1400" dirty="0" smtClean="0">
                <a:latin typeface="方正精宋简体" pitchFamily="2" charset="-122"/>
                <a:ea typeface="方正精宋简体" pitchFamily="2" charset="-122"/>
              </a:rPr>
              <a:t>360</a:t>
            </a:r>
            <a:r>
              <a:rPr lang="zh-CN" altLang="en-US" sz="1400" dirty="0" smtClean="0">
                <a:latin typeface="方正精宋简体" pitchFamily="2" charset="-122"/>
                <a:ea typeface="方正精宋简体" pitchFamily="2" charset="-122"/>
              </a:rPr>
              <a:t>系列计算机系统（</a:t>
            </a:r>
            <a:r>
              <a:rPr lang="en-US" altLang="zh-CN" sz="1400" dirty="0" smtClean="0">
                <a:latin typeface="方正精宋简体" pitchFamily="2" charset="-122"/>
                <a:ea typeface="方正精宋简体" pitchFamily="2" charset="-122"/>
              </a:rPr>
              <a:t>System/360</a:t>
            </a:r>
            <a:r>
              <a:rPr lang="zh-CN" altLang="en-US" sz="1400" dirty="0" smtClean="0">
                <a:latin typeface="方正精宋简体" pitchFamily="2" charset="-122"/>
                <a:ea typeface="方正精宋简体" pitchFamily="2" charset="-122"/>
              </a:rPr>
              <a:t>）的主缔造者，被尊称为</a:t>
            </a:r>
            <a:r>
              <a:rPr lang="en-US" altLang="zh-CN" sz="1400" dirty="0" smtClean="0">
                <a:latin typeface="方正精宋简体" pitchFamily="2" charset="-122"/>
                <a:ea typeface="方正精宋简体" pitchFamily="2" charset="-122"/>
              </a:rPr>
              <a:t>360</a:t>
            </a:r>
            <a:r>
              <a:rPr lang="zh-CN" altLang="en-US" sz="1400" dirty="0" smtClean="0">
                <a:latin typeface="方正精宋简体" pitchFamily="2" charset="-122"/>
                <a:ea typeface="方正精宋简体" pitchFamily="2" charset="-122"/>
              </a:rPr>
              <a:t>之父。他因对计算机体系结构、操作系统和软件工程作出了里程碑式的贡献而获得</a:t>
            </a:r>
            <a:r>
              <a:rPr lang="en-US" altLang="zh-CN" sz="1400" dirty="0" smtClean="0">
                <a:latin typeface="方正精宋简体" pitchFamily="2" charset="-122"/>
                <a:ea typeface="方正精宋简体" pitchFamily="2" charset="-122"/>
              </a:rPr>
              <a:t>1999</a:t>
            </a:r>
            <a:r>
              <a:rPr lang="zh-CN" altLang="en-US" sz="1400" dirty="0" smtClean="0">
                <a:latin typeface="方正精宋简体" pitchFamily="2" charset="-122"/>
                <a:ea typeface="方正精宋简体" pitchFamily="2" charset="-122"/>
              </a:rPr>
              <a:t>年图灵奖，是</a:t>
            </a:r>
            <a:r>
              <a:rPr lang="en-US" altLang="zh-CN" sz="1400" dirty="0" smtClean="0">
                <a:latin typeface="方正精宋简体" pitchFamily="2" charset="-122"/>
                <a:ea typeface="方正精宋简体" pitchFamily="2" charset="-122"/>
              </a:rPr>
              <a:t>1980</a:t>
            </a:r>
            <a:r>
              <a:rPr lang="zh-CN" altLang="en-US" sz="1400" dirty="0" smtClean="0">
                <a:latin typeface="方正精宋简体" pitchFamily="2" charset="-122"/>
                <a:ea typeface="方正精宋简体" pitchFamily="2" charset="-122"/>
              </a:rPr>
              <a:t>年首届</a:t>
            </a:r>
            <a:r>
              <a:rPr lang="en-US" altLang="zh-CN" sz="1400" dirty="0" smtClean="0">
                <a:latin typeface="方正精宋简体" pitchFamily="2" charset="-122"/>
                <a:ea typeface="方正精宋简体" pitchFamily="2" charset="-122"/>
              </a:rPr>
              <a:t>IEEE</a:t>
            </a:r>
            <a:r>
              <a:rPr lang="zh-CN" altLang="en-US" sz="1400" dirty="0" smtClean="0">
                <a:latin typeface="方正精宋简体" pitchFamily="2" charset="-122"/>
                <a:ea typeface="方正精宋简体" pitchFamily="2" charset="-122"/>
              </a:rPr>
              <a:t>计算机先驱奖的获奖者之一，也是</a:t>
            </a:r>
            <a:r>
              <a:rPr lang="en-US" altLang="zh-CN" sz="1400" dirty="0" smtClean="0">
                <a:latin typeface="方正精宋简体" pitchFamily="2" charset="-122"/>
                <a:ea typeface="方正精宋简体" pitchFamily="2" charset="-122"/>
              </a:rPr>
              <a:t>1985</a:t>
            </a:r>
            <a:r>
              <a:rPr lang="zh-CN" altLang="en-US" sz="1400" dirty="0" smtClean="0">
                <a:latin typeface="方正精宋简体" pitchFamily="2" charset="-122"/>
                <a:ea typeface="方正精宋简体" pitchFamily="2" charset="-122"/>
              </a:rPr>
              <a:t>年美国国家技术奖的获奖者。</a:t>
            </a:r>
            <a:endParaRPr lang="en-US" altLang="zh-CN" sz="1400" dirty="0" smtClean="0">
              <a:latin typeface="方正精宋简体" pitchFamily="2" charset="-122"/>
              <a:ea typeface="方正精宋简体" pitchFamily="2" charset="-122"/>
            </a:endParaRPr>
          </a:p>
          <a:p>
            <a:r>
              <a:rPr lang="zh-CN" altLang="en-US" sz="1400" dirty="0" smtClean="0">
                <a:latin typeface="方正精宋简体" pitchFamily="2" charset="-122"/>
                <a:ea typeface="方正精宋简体" pitchFamily="2" charset="-122"/>
              </a:rPr>
              <a:t>个人主页：</a:t>
            </a:r>
            <a:r>
              <a:rPr lang="en-US" altLang="zh-CN" sz="1400" dirty="0" smtClean="0">
                <a:latin typeface="方正精宋简体" pitchFamily="2" charset="-122"/>
                <a:ea typeface="方正精宋简体" pitchFamily="2" charset="-122"/>
                <a:hlinkClick r:id="rId3"/>
              </a:rPr>
              <a:t>http://www.cs.unc.edu/~brooks/</a:t>
            </a:r>
            <a:endParaRPr lang="zh-CN" altLang="en-US" sz="1400" dirty="0" smtClean="0">
              <a:latin typeface="方正精宋简体" pitchFamily="2" charset="-122"/>
              <a:ea typeface="方正精宋简体" pitchFamily="2" charset="-122"/>
            </a:endParaRPr>
          </a:p>
        </p:txBody>
      </p:sp>
      <p:sp>
        <p:nvSpPr>
          <p:cNvPr id="4" name="Slide Number Placeholder 3"/>
          <p:cNvSpPr>
            <a:spLocks noGrp="1"/>
          </p:cNvSpPr>
          <p:nvPr>
            <p:ph type="sldNum" sz="quarter" idx="10"/>
          </p:nvPr>
        </p:nvSpPr>
        <p:spPr/>
        <p:txBody>
          <a:bodyPr/>
          <a:lstStyle/>
          <a:p>
            <a:pPr>
              <a:defRPr/>
            </a:pPr>
            <a:fld id="{5B48D782-AE14-43C4-A165-7AEA6CFD1B04}" type="slidenum">
              <a:rPr lang="zh-TW" altLang="en-US" smtClean="0"/>
              <a:pPr>
                <a:defRPr/>
              </a:pPr>
              <a:t>7</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pPr>
              <a:defRPr/>
            </a:pPr>
            <a:fld id="{5B48D782-AE14-43C4-A165-7AEA6CFD1B04}" type="slidenum">
              <a:rPr lang="zh-TW" altLang="en-US" smtClean="0"/>
              <a:pPr>
                <a:defRPr/>
              </a:pPr>
              <a:t>37</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sp>
        <p:nvSpPr>
          <p:cNvPr id="27" name="Rectangle 26"/>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28" name="Rectangle 2"/>
          <p:cNvSpPr>
            <a:spLocks noGrp="1" noChangeArrowheads="1"/>
          </p:cNvSpPr>
          <p:nvPr>
            <p:ph type="ctrTitle"/>
          </p:nvPr>
        </p:nvSpPr>
        <p:spPr>
          <a:xfrm>
            <a:off x="742954" y="2348882"/>
            <a:ext cx="8420101" cy="1154855"/>
          </a:xfrm>
          <a:prstGeom prst="rect">
            <a:avLst/>
          </a:prstGeom>
          <a:solidFill>
            <a:srgbClr val="000000"/>
          </a:solidFill>
        </p:spPr>
        <p:txBody>
          <a:bodyPr/>
          <a:lstStyle>
            <a:lvl1pPr algn="ctr">
              <a:defRPr sz="5000"/>
            </a:lvl1pPr>
          </a:lstStyle>
          <a:p>
            <a:r>
              <a:rPr lang="zh-TW" altLang="en-US" dirty="0"/>
              <a:t>按一下以編輯母片標題樣式</a:t>
            </a:r>
          </a:p>
        </p:txBody>
      </p:sp>
      <p:sp>
        <p:nvSpPr>
          <p:cNvPr id="29" name="Rectangle 28"/>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首页_重1">
    <p:spTree>
      <p:nvGrpSpPr>
        <p:cNvPr id="1" name=""/>
        <p:cNvGrpSpPr/>
        <p:nvPr/>
      </p:nvGrpSpPr>
      <p:grpSpPr>
        <a:xfrm>
          <a:off x="0" y="0"/>
          <a:ext cx="0" cy="0"/>
          <a:chOff x="0" y="0"/>
          <a:chExt cx="0" cy="0"/>
        </a:xfrm>
      </p:grpSpPr>
      <p:sp>
        <p:nvSpPr>
          <p:cNvPr id="18" name="Rectangle 17"/>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19" name="Rectangle 2"/>
          <p:cNvSpPr>
            <a:spLocks noGrp="1" noChangeArrowheads="1"/>
          </p:cNvSpPr>
          <p:nvPr>
            <p:ph type="ctrTitle"/>
          </p:nvPr>
        </p:nvSpPr>
        <p:spPr>
          <a:xfrm>
            <a:off x="742954" y="2348882"/>
            <a:ext cx="8420101" cy="1154855"/>
          </a:xfrm>
          <a:prstGeom prst="rect">
            <a:avLst/>
          </a:prstGeom>
          <a:solidFill>
            <a:schemeClr val="tx1"/>
          </a:solidFill>
        </p:spPr>
        <p:txBody>
          <a:bodyPr/>
          <a:lstStyle>
            <a:lvl1pPr algn="ctr">
              <a:defRPr sz="5000"/>
            </a:lvl1pPr>
          </a:lstStyle>
          <a:p>
            <a:r>
              <a:rPr lang="zh-TW" altLang="en-US" dirty="0"/>
              <a:t>按一下以編輯母片標題樣式</a:t>
            </a:r>
          </a:p>
        </p:txBody>
      </p:sp>
      <p:sp>
        <p:nvSpPr>
          <p:cNvPr id="20" name="Rectangle 19"/>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p:txBody>
          <a:bodyPr/>
          <a:lstStyle>
            <a:lvl1pPr>
              <a:buSzPct val="100000"/>
              <a:buFont typeface="文鼎CS长美黑" pitchFamily="49" charset="-122"/>
              <a:buChar char="※"/>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endParaRPr lang="zh-TW" altLang="en-US" dirty="0"/>
          </a:p>
        </p:txBody>
      </p:sp>
      <p:sp>
        <p:nvSpPr>
          <p:cNvPr id="5" name="Slide Number Placeholder 5"/>
          <p:cNvSpPr>
            <a:spLocks noGrp="1"/>
          </p:cNvSpPr>
          <p:nvPr>
            <p:ph type="sldNum" sz="quarter" idx="4"/>
          </p:nvPr>
        </p:nvSpPr>
        <p:spPr>
          <a:xfrm>
            <a:off x="8985448" y="6520259"/>
            <a:ext cx="882103" cy="365125"/>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spTree>
  </p:cSld>
  <p:clrMapOvr>
    <a:masterClrMapping/>
  </p:clrMapOvr>
  <p:transition spd="slow">
    <p:blind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名言警句">
    <p:spTree>
      <p:nvGrpSpPr>
        <p:cNvPr id="1" name=""/>
        <p:cNvGrpSpPr/>
        <p:nvPr/>
      </p:nvGrpSpPr>
      <p:grpSpPr>
        <a:xfrm>
          <a:off x="0" y="0"/>
          <a:ext cx="0" cy="0"/>
          <a:chOff x="0" y="0"/>
          <a:chExt cx="0" cy="0"/>
        </a:xfrm>
      </p:grpSpPr>
      <p:sp>
        <p:nvSpPr>
          <p:cNvPr id="4" name="Rectangle 2"/>
          <p:cNvSpPr>
            <a:spLocks noGrp="1" noChangeArrowheads="1"/>
          </p:cNvSpPr>
          <p:nvPr>
            <p:ph type="ctrTitle" hasCustomPrompt="1"/>
          </p:nvPr>
        </p:nvSpPr>
        <p:spPr>
          <a:xfrm>
            <a:off x="2223909" y="2564905"/>
            <a:ext cx="5224164" cy="1440160"/>
          </a:xfrm>
          <a:prstGeom prst="rect">
            <a:avLst/>
          </a:prstGeom>
          <a:gradFill flip="none" rotWithShape="1">
            <a:gsLst>
              <a:gs pos="0">
                <a:srgbClr val="000000"/>
              </a:gs>
              <a:gs pos="39999">
                <a:srgbClr val="0A128C"/>
              </a:gs>
              <a:gs pos="70000">
                <a:srgbClr val="181CC7"/>
              </a:gs>
              <a:gs pos="88000">
                <a:srgbClr val="7005D4"/>
              </a:gs>
              <a:gs pos="100000">
                <a:srgbClr val="8C3D91"/>
              </a:gs>
            </a:gsLst>
            <a:lin ang="16200000" scaled="0"/>
            <a:tileRect/>
          </a:gradFill>
        </p:spPr>
        <p:txBody>
          <a:bodyPr/>
          <a:lstStyle>
            <a:lvl1pPr algn="l">
              <a:defRPr sz="3000"/>
            </a:lvl1pPr>
          </a:lstStyle>
          <a:p>
            <a:r>
              <a:rPr lang="en-US" altLang="zh-CN" dirty="0" smtClean="0"/>
              <a:t>…</a:t>
            </a:r>
            <a:r>
              <a:rPr lang="zh-CN" altLang="en-US" dirty="0" smtClean="0"/>
              <a:t>名言警句</a:t>
            </a:r>
            <a:r>
              <a:rPr lang="en-US" altLang="zh-CN" dirty="0" smtClean="0"/>
              <a:t>…</a:t>
            </a:r>
            <a:endParaRPr lang="zh-TW" altLang="en-US" dirty="0"/>
          </a:p>
        </p:txBody>
      </p:sp>
      <p:sp>
        <p:nvSpPr>
          <p:cNvPr id="5" name="Slide Number Placeholder 5"/>
          <p:cNvSpPr>
            <a:spLocks noGrp="1"/>
          </p:cNvSpPr>
          <p:nvPr>
            <p:ph type="sldNum" sz="quarter" idx="4"/>
          </p:nvPr>
        </p:nvSpPr>
        <p:spPr>
          <a:xfrm>
            <a:off x="9243481" y="6453344"/>
            <a:ext cx="624069" cy="365125"/>
          </a:xfrm>
          <a:prstGeom prst="rect">
            <a:avLst/>
          </a:prstGeom>
        </p:spPr>
        <p:txBody>
          <a:bodyPr vert="horz" lIns="95665" tIns="47832" rIns="95665" bIns="47832" rtlCol="0" anchor="ctr"/>
          <a:lstStyle>
            <a:lvl1pPr algn="r">
              <a:defRPr sz="15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最后一页">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a:xfrm>
            <a:off x="2144694" y="2348883"/>
            <a:ext cx="5538614" cy="1584175"/>
          </a:xfrm>
          <a:prstGeom prst="rect">
            <a:avLst/>
          </a:prstGeom>
          <a:noFill/>
          <a:ln>
            <a:noFill/>
          </a:ln>
        </p:spPr>
        <p:txBody>
          <a:bodyPr/>
          <a:lstStyle>
            <a:lvl1pPr algn="ctr">
              <a:defRPr sz="10000" i="1">
                <a:solidFill>
                  <a:srgbClr val="FF0000"/>
                </a:solidFill>
                <a:latin typeface="方正粗倩简体" pitchFamily="65" charset="-122"/>
                <a:ea typeface="方正粗倩简体" pitchFamily="65" charset="-122"/>
              </a:defRPr>
            </a:lvl1pPr>
          </a:lstStyle>
          <a:p>
            <a:r>
              <a:rPr lang="en-US" altLang="zh-CN" sz="14400" dirty="0" smtClean="0">
                <a:latin typeface="Forte" pitchFamily="66" charset="0"/>
              </a:rPr>
              <a:t>Q &amp; A</a:t>
            </a:r>
            <a:endParaRPr lang="zh-TW"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空页">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9243481" y="6520259"/>
            <a:ext cx="624069" cy="365125"/>
          </a:xfrm>
          <a:prstGeom prst="rect">
            <a:avLst/>
          </a:prstGeom>
        </p:spPr>
        <p:txBody>
          <a:bodyPr vert="horz" lIns="95665" tIns="47832" rIns="95665" bIns="47832" rtlCol="0" anchor="ctr"/>
          <a:lstStyle>
            <a:lvl1pPr algn="r">
              <a:defRPr sz="20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 name="Rectangle 2"/>
          <p:cNvSpPr txBox="1">
            <a:spLocks noChangeArrowheads="1"/>
          </p:cNvSpPr>
          <p:nvPr userDrawn="1"/>
        </p:nvSpPr>
        <p:spPr bwMode="auto">
          <a:xfrm>
            <a:off x="3626854" y="6525344"/>
            <a:ext cx="6279147" cy="332657"/>
          </a:xfrm>
          <a:custGeom>
            <a:avLst/>
            <a:gdLst>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36004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360040 w 5796136"/>
              <a:gd name="connsiteY4" fmla="*/ 0 h 404664"/>
              <a:gd name="connsiteX0" fmla="*/ 576064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576064 w 5796136"/>
              <a:gd name="connsiteY4" fmla="*/ 0 h 404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6136" h="404664">
                <a:moveTo>
                  <a:pt x="576064" y="0"/>
                </a:moveTo>
                <a:lnTo>
                  <a:pt x="5796136" y="0"/>
                </a:lnTo>
                <a:lnTo>
                  <a:pt x="5796136" y="404664"/>
                </a:lnTo>
                <a:lnTo>
                  <a:pt x="0" y="404664"/>
                </a:lnTo>
                <a:cubicBezTo>
                  <a:pt x="0" y="269776"/>
                  <a:pt x="764419" y="124453"/>
                  <a:pt x="576064" y="0"/>
                </a:cubicBez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1080000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marL="0" marR="0" lvl="0" indent="0" algn="l" defTabSz="956645" rtl="0" eaLnBrk="0" fontAlgn="base" latinLnBrk="0" hangingPunct="0">
              <a:lnSpc>
                <a:spcPct val="100000"/>
              </a:lnSpc>
              <a:spcBef>
                <a:spcPct val="0"/>
              </a:spcBef>
              <a:spcAft>
                <a:spcPct val="0"/>
              </a:spcAft>
              <a:buClrTx/>
              <a:buSzTx/>
              <a:buFontTx/>
              <a:buNone/>
              <a:tabLst/>
              <a:defRPr/>
            </a:pPr>
            <a:endParaRPr kumimoji="1" lang="zh-TW" altLang="en-US" sz="4200" b="0" i="0" u="none" strike="noStrike" kern="0" cap="none" spc="0" normalizeH="0" baseline="0" noProof="0" dirty="0" smtClean="0">
              <a:ln>
                <a:noFill/>
              </a:ln>
              <a:solidFill>
                <a:srgbClr val="FFFF15"/>
              </a:solidFill>
              <a:effectLst/>
              <a:uLnTx/>
              <a:uFillTx/>
              <a:latin typeface="+mj-lt"/>
              <a:ea typeface="文鼎CS长美黑" pitchFamily="49" charset="-122"/>
              <a:cs typeface="+mj-cs"/>
            </a:endParaRPr>
          </a:p>
        </p:txBody>
      </p:sp>
      <p:sp>
        <p:nvSpPr>
          <p:cNvPr id="52228" name="AutoShape 4"/>
          <p:cNvSpPr>
            <a:spLocks noChangeArrowheads="1"/>
          </p:cNvSpPr>
          <p:nvPr/>
        </p:nvSpPr>
        <p:spPr bwMode="auto">
          <a:xfrm flipV="1">
            <a:off x="0" y="692696"/>
            <a:ext cx="7995338" cy="14401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circle">
              <a:fillToRect l="50000" t="50000" r="50000" b="50000"/>
            </a:path>
            <a:tileRect/>
          </a:gradFill>
          <a:ln w="9525">
            <a:solidFill>
              <a:schemeClr val="accent2"/>
            </a:solidFill>
            <a:round/>
            <a:headEnd/>
            <a:tailEnd/>
          </a:ln>
        </p:spPr>
        <p:txBody>
          <a:bodyPr lIns="95665" tIns="47832" rIns="95665" bIns="47832"/>
          <a:lstStyle/>
          <a:p>
            <a:pPr>
              <a:defRPr/>
            </a:pPr>
            <a:endParaRPr kumimoji="0" lang="zh-TW" altLang="zh-TW" sz="2500" dirty="0">
              <a:latin typeface="Times New Roman" pitchFamily="18" charset="0"/>
            </a:endParaRPr>
          </a:p>
        </p:txBody>
      </p:sp>
      <p:sp>
        <p:nvSpPr>
          <p:cNvPr id="1026" name="Rectangle 2"/>
          <p:cNvSpPr>
            <a:spLocks noGrp="1" noChangeArrowheads="1"/>
          </p:cNvSpPr>
          <p:nvPr>
            <p:ph type="title"/>
          </p:nvPr>
        </p:nvSpPr>
        <p:spPr bwMode="auto">
          <a:xfrm>
            <a:off x="4" y="3"/>
            <a:ext cx="8422966" cy="764701"/>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5046" h="864096">
                <a:moveTo>
                  <a:pt x="0" y="0"/>
                </a:moveTo>
                <a:lnTo>
                  <a:pt x="7775046" y="0"/>
                </a:lnTo>
                <a:cubicBezTo>
                  <a:pt x="7775046" y="288032"/>
                  <a:pt x="7012625" y="550258"/>
                  <a:pt x="7380312" y="836712"/>
                </a:cubicBezTo>
                <a:lnTo>
                  <a:pt x="0" y="864096"/>
                </a:lnTo>
                <a:lnTo>
                  <a:pt x="0" y="0"/>
                </a:ln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lvl="0"/>
            <a:r>
              <a:rPr lang="zh-CN" altLang="en-US" dirty="0" smtClean="0"/>
              <a:t>题目</a:t>
            </a:r>
            <a:endParaRPr lang="zh-TW" altLang="en-US" dirty="0" smtClean="0"/>
          </a:p>
        </p:txBody>
      </p:sp>
      <p:sp>
        <p:nvSpPr>
          <p:cNvPr id="1027" name="Rectangle 3"/>
          <p:cNvSpPr>
            <a:spLocks noGrp="1" noChangeArrowheads="1"/>
          </p:cNvSpPr>
          <p:nvPr>
            <p:ph type="body" idx="1"/>
          </p:nvPr>
        </p:nvSpPr>
        <p:spPr bwMode="auto">
          <a:xfrm>
            <a:off x="344488" y="1052736"/>
            <a:ext cx="9217024" cy="532859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lvl="0"/>
            <a:r>
              <a:rPr lang="zh-CN" altLang="en-US" dirty="0" smtClean="0"/>
              <a:t>子标题</a:t>
            </a:r>
            <a:endParaRPr lang="zh-TW" altLang="en-US" dirty="0" smtClean="0"/>
          </a:p>
          <a:p>
            <a:pPr lvl="1"/>
            <a:r>
              <a:rPr lang="zh-TW" altLang="en-US" dirty="0" smtClean="0"/>
              <a:t>第二層</a:t>
            </a:r>
            <a:r>
              <a:rPr lang="en-US" altLang="zh-CN" dirty="0" err="1" smtClean="0"/>
              <a:t>dd</a:t>
            </a:r>
            <a:endParaRPr lang="zh-TW" altLang="en-US" dirty="0" smtClean="0"/>
          </a:p>
          <a:p>
            <a:pPr lvl="2"/>
            <a:r>
              <a:rPr lang="zh-TW" altLang="en-US" dirty="0" smtClean="0"/>
              <a:t>第三層</a:t>
            </a:r>
            <a:r>
              <a:rPr lang="en-US" altLang="zh-CN" dirty="0" err="1" smtClean="0"/>
              <a:t>dd</a:t>
            </a:r>
            <a:endParaRPr lang="zh-TW" altLang="en-US" dirty="0" smtClean="0"/>
          </a:p>
        </p:txBody>
      </p:sp>
      <p:sp>
        <p:nvSpPr>
          <p:cNvPr id="12" name="Slide Number Placeholder 5"/>
          <p:cNvSpPr>
            <a:spLocks noGrp="1"/>
          </p:cNvSpPr>
          <p:nvPr>
            <p:ph type="sldNum" sz="quarter" idx="4"/>
          </p:nvPr>
        </p:nvSpPr>
        <p:spPr>
          <a:xfrm>
            <a:off x="8985448" y="6520251"/>
            <a:ext cx="882103" cy="365133"/>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pic>
        <p:nvPicPr>
          <p:cNvPr id="13" name="Picture 12" descr="C:\Users\SECBOK\Desktop\SECBOK-logo.png"/>
          <p:cNvPicPr>
            <a:picLocks noChangeAspect="1" noChangeArrowheads="1"/>
          </p:cNvPicPr>
          <p:nvPr userDrawn="1"/>
        </p:nvPicPr>
        <p:blipFill>
          <a:blip r:embed="rId8" cstate="print"/>
          <a:srcRect/>
          <a:stretch>
            <a:fillRect/>
          </a:stretch>
        </p:blipFill>
        <p:spPr bwMode="auto">
          <a:xfrm flipH="1">
            <a:off x="8307374" y="-810"/>
            <a:ext cx="1542358" cy="1485596"/>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22" r:id="rId2"/>
    <p:sldLayoutId id="2147483818" r:id="rId3"/>
    <p:sldLayoutId id="2147483819" r:id="rId4"/>
    <p:sldLayoutId id="2147483820" r:id="rId5"/>
    <p:sldLayoutId id="2147483821" r:id="rId6"/>
  </p:sldLayoutIdLst>
  <p:transition spd="slow">
    <p:randomBar dir="vert"/>
  </p:transition>
  <p:timing>
    <p:tnLst>
      <p:par>
        <p:cTn id="1" dur="indefinite" restart="never" nodeType="tmRoot"/>
      </p:par>
    </p:tnLst>
  </p:timing>
  <p:hf hdr="0" ftr="0" dt="0"/>
  <p:txStyles>
    <p:titleStyle>
      <a:lvl1pPr algn="l" rtl="0" eaLnBrk="0" fontAlgn="base" hangingPunct="0">
        <a:spcBef>
          <a:spcPct val="0"/>
        </a:spcBef>
        <a:spcAft>
          <a:spcPct val="0"/>
        </a:spcAft>
        <a:defRPr kumimoji="1" sz="4200">
          <a:solidFill>
            <a:schemeClr val="bg1"/>
          </a:solidFill>
          <a:latin typeface="+mj-lt"/>
          <a:ea typeface="文鼎CS长美黑" pitchFamily="49" charset="-122"/>
          <a:cs typeface="+mj-cs"/>
        </a:defRPr>
      </a:lvl1pPr>
      <a:lvl2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5pPr>
      <a:lvl6pPr marL="478323" algn="l" rtl="0" fontAlgn="base">
        <a:spcBef>
          <a:spcPct val="0"/>
        </a:spcBef>
        <a:spcAft>
          <a:spcPct val="0"/>
        </a:spcAft>
        <a:defRPr kumimoji="1" sz="4000">
          <a:solidFill>
            <a:schemeClr val="tx2"/>
          </a:solidFill>
          <a:latin typeface="Verdana" pitchFamily="34" charset="0"/>
          <a:ea typeface="新細明體" pitchFamily="18" charset="-120"/>
        </a:defRPr>
      </a:lvl6pPr>
      <a:lvl7pPr marL="956645" algn="l" rtl="0" fontAlgn="base">
        <a:spcBef>
          <a:spcPct val="0"/>
        </a:spcBef>
        <a:spcAft>
          <a:spcPct val="0"/>
        </a:spcAft>
        <a:defRPr kumimoji="1" sz="4000">
          <a:solidFill>
            <a:schemeClr val="tx2"/>
          </a:solidFill>
          <a:latin typeface="Verdana" pitchFamily="34" charset="0"/>
          <a:ea typeface="新細明體" pitchFamily="18" charset="-120"/>
        </a:defRPr>
      </a:lvl7pPr>
      <a:lvl8pPr marL="1434968" algn="l" rtl="0" fontAlgn="base">
        <a:spcBef>
          <a:spcPct val="0"/>
        </a:spcBef>
        <a:spcAft>
          <a:spcPct val="0"/>
        </a:spcAft>
        <a:defRPr kumimoji="1" sz="4000">
          <a:solidFill>
            <a:schemeClr val="tx2"/>
          </a:solidFill>
          <a:latin typeface="Verdana" pitchFamily="34" charset="0"/>
          <a:ea typeface="新細明體" pitchFamily="18" charset="-120"/>
        </a:defRPr>
      </a:lvl8pPr>
      <a:lvl9pPr marL="1913291" algn="l" rtl="0" fontAlgn="base">
        <a:spcBef>
          <a:spcPct val="0"/>
        </a:spcBef>
        <a:spcAft>
          <a:spcPct val="0"/>
        </a:spcAft>
        <a:defRPr kumimoji="1" sz="4000">
          <a:solidFill>
            <a:schemeClr val="tx2"/>
          </a:solidFill>
          <a:latin typeface="Verdana" pitchFamily="34" charset="0"/>
          <a:ea typeface="新細明體" pitchFamily="18" charset="-120"/>
        </a:defRPr>
      </a:lvl9pPr>
    </p:titleStyle>
    <p:bodyStyle>
      <a:lvl1pPr marL="491609" indent="-491609" algn="l" rtl="0" eaLnBrk="0" fontAlgn="base" hangingPunct="0">
        <a:spcBef>
          <a:spcPct val="20000"/>
        </a:spcBef>
        <a:spcAft>
          <a:spcPct val="0"/>
        </a:spcAft>
        <a:buClr>
          <a:srgbClr val="C00000"/>
        </a:buClr>
        <a:buSzPct val="100000"/>
        <a:buFont typeface="文鼎CS长美黑" pitchFamily="49" charset="-122"/>
        <a:buChar char="※"/>
        <a:defRPr kumimoji="1" sz="3200">
          <a:solidFill>
            <a:schemeClr val="tx1"/>
          </a:solidFill>
          <a:latin typeface="微软雅黑" pitchFamily="34" charset="-122"/>
          <a:ea typeface="微软雅黑" pitchFamily="34" charset="-122"/>
          <a:cs typeface="+mn-cs"/>
        </a:defRPr>
      </a:lvl1pPr>
      <a:lvl2pPr marL="950002" indent="-456732" algn="l" rtl="0" eaLnBrk="0" fontAlgn="base" hangingPunct="0">
        <a:spcBef>
          <a:spcPct val="20000"/>
        </a:spcBef>
        <a:spcAft>
          <a:spcPct val="0"/>
        </a:spcAft>
        <a:buClr>
          <a:schemeClr val="accent2"/>
        </a:buClr>
        <a:buSzPct val="80000"/>
        <a:buFont typeface="Wingdings" pitchFamily="2" charset="2"/>
        <a:buChar char="Ø"/>
        <a:defRPr kumimoji="1" sz="3000">
          <a:solidFill>
            <a:schemeClr val="tx1"/>
          </a:solidFill>
          <a:latin typeface="方正精楷简体" pitchFamily="2" charset="-122"/>
          <a:ea typeface="方正精楷简体" pitchFamily="2" charset="-122"/>
        </a:defRPr>
      </a:lvl2pPr>
      <a:lvl3pPr marL="1365213" indent="-413550" algn="l" rtl="0" eaLnBrk="0" fontAlgn="base" hangingPunct="0">
        <a:spcBef>
          <a:spcPct val="20000"/>
        </a:spcBef>
        <a:spcAft>
          <a:spcPct val="0"/>
        </a:spcAft>
        <a:buClr>
          <a:schemeClr val="accent2"/>
        </a:buClr>
        <a:buSzPct val="100000"/>
        <a:buFont typeface="Wingdings" pitchFamily="2" charset="2"/>
        <a:buChar char="ü"/>
        <a:defRPr kumimoji="1" sz="2800">
          <a:solidFill>
            <a:schemeClr val="tx1"/>
          </a:solidFill>
          <a:latin typeface="方正精宋简体" pitchFamily="2" charset="-122"/>
          <a:ea typeface="方正精宋简体" pitchFamily="2" charset="-122"/>
        </a:defRPr>
      </a:lvl3pPr>
      <a:lvl4pPr marL="1772119" indent="-405246" algn="l" rtl="0" eaLnBrk="0" fontAlgn="base" hangingPunct="0">
        <a:spcBef>
          <a:spcPct val="20000"/>
        </a:spcBef>
        <a:spcAft>
          <a:spcPct val="0"/>
        </a:spcAft>
        <a:buClr>
          <a:schemeClr val="accent2"/>
        </a:buClr>
        <a:buFont typeface="Wingdings" pitchFamily="2" charset="2"/>
        <a:buChar char="n"/>
        <a:defRPr kumimoji="1" sz="2100">
          <a:solidFill>
            <a:schemeClr val="tx1"/>
          </a:solidFill>
          <a:latin typeface="+mn-lt"/>
          <a:ea typeface="+mn-ea"/>
        </a:defRPr>
      </a:lvl4pPr>
      <a:lvl5pPr marL="2190652" indent="-416872" algn="l" rtl="0" eaLnBrk="0" fontAlgn="base" hangingPunct="0">
        <a:spcBef>
          <a:spcPct val="25000"/>
        </a:spcBef>
        <a:spcAft>
          <a:spcPct val="0"/>
        </a:spcAft>
        <a:buClr>
          <a:schemeClr val="accent2"/>
        </a:buClr>
        <a:buFont typeface="Wingdings" pitchFamily="2" charset="2"/>
        <a:buChar char="§"/>
        <a:defRPr kumimoji="1" sz="2100">
          <a:solidFill>
            <a:schemeClr val="tx1"/>
          </a:solidFill>
          <a:latin typeface="+mn-lt"/>
          <a:ea typeface="+mn-ea"/>
        </a:defRPr>
      </a:lvl5pPr>
      <a:lvl6pPr marL="2668974"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6pPr>
      <a:lvl7pPr marL="3147297"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7pPr>
      <a:lvl8pPr marL="3625620"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8pPr>
      <a:lvl9pPr marL="4103942"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9pPr>
    </p:bodyStyle>
    <p:otherStyle>
      <a:defPPr>
        <a:defRPr lang="zh-TW"/>
      </a:defPPr>
      <a:lvl1pPr marL="0" algn="l" defTabSz="956645" rtl="0" eaLnBrk="1" latinLnBrk="0" hangingPunct="1">
        <a:defRPr sz="1900" kern="1200">
          <a:solidFill>
            <a:schemeClr val="tx1"/>
          </a:solidFill>
          <a:latin typeface="+mn-lt"/>
          <a:ea typeface="+mn-ea"/>
          <a:cs typeface="+mn-cs"/>
        </a:defRPr>
      </a:lvl1pPr>
      <a:lvl2pPr marL="478323" algn="l" defTabSz="956645" rtl="0" eaLnBrk="1" latinLnBrk="0" hangingPunct="1">
        <a:defRPr sz="1900" kern="1200">
          <a:solidFill>
            <a:schemeClr val="tx1"/>
          </a:solidFill>
          <a:latin typeface="+mn-lt"/>
          <a:ea typeface="+mn-ea"/>
          <a:cs typeface="+mn-cs"/>
        </a:defRPr>
      </a:lvl2pPr>
      <a:lvl3pPr marL="956645" algn="l" defTabSz="956645" rtl="0" eaLnBrk="1" latinLnBrk="0" hangingPunct="1">
        <a:defRPr sz="1900" kern="1200">
          <a:solidFill>
            <a:schemeClr val="tx1"/>
          </a:solidFill>
          <a:latin typeface="+mn-lt"/>
          <a:ea typeface="+mn-ea"/>
          <a:cs typeface="+mn-cs"/>
        </a:defRPr>
      </a:lvl3pPr>
      <a:lvl4pPr marL="1434968" algn="l" defTabSz="956645" rtl="0" eaLnBrk="1" latinLnBrk="0" hangingPunct="1">
        <a:defRPr sz="1900" kern="1200">
          <a:solidFill>
            <a:schemeClr val="tx1"/>
          </a:solidFill>
          <a:latin typeface="+mn-lt"/>
          <a:ea typeface="+mn-ea"/>
          <a:cs typeface="+mn-cs"/>
        </a:defRPr>
      </a:lvl4pPr>
      <a:lvl5pPr marL="1913291" algn="l" defTabSz="956645" rtl="0" eaLnBrk="1" latinLnBrk="0" hangingPunct="1">
        <a:defRPr sz="1900" kern="1200">
          <a:solidFill>
            <a:schemeClr val="tx1"/>
          </a:solidFill>
          <a:latin typeface="+mn-lt"/>
          <a:ea typeface="+mn-ea"/>
          <a:cs typeface="+mn-cs"/>
        </a:defRPr>
      </a:lvl5pPr>
      <a:lvl6pPr marL="2391613" algn="l" defTabSz="956645" rtl="0" eaLnBrk="1" latinLnBrk="0" hangingPunct="1">
        <a:defRPr sz="1900" kern="1200">
          <a:solidFill>
            <a:schemeClr val="tx1"/>
          </a:solidFill>
          <a:latin typeface="+mn-lt"/>
          <a:ea typeface="+mn-ea"/>
          <a:cs typeface="+mn-cs"/>
        </a:defRPr>
      </a:lvl6pPr>
      <a:lvl7pPr marL="2869936" algn="l" defTabSz="956645" rtl="0" eaLnBrk="1" latinLnBrk="0" hangingPunct="1">
        <a:defRPr sz="1900" kern="1200">
          <a:solidFill>
            <a:schemeClr val="tx1"/>
          </a:solidFill>
          <a:latin typeface="+mn-lt"/>
          <a:ea typeface="+mn-ea"/>
          <a:cs typeface="+mn-cs"/>
        </a:defRPr>
      </a:lvl7pPr>
      <a:lvl8pPr marL="3348258" algn="l" defTabSz="956645" rtl="0" eaLnBrk="1" latinLnBrk="0" hangingPunct="1">
        <a:defRPr sz="1900" kern="1200">
          <a:solidFill>
            <a:schemeClr val="tx1"/>
          </a:solidFill>
          <a:latin typeface="+mn-lt"/>
          <a:ea typeface="+mn-ea"/>
          <a:cs typeface="+mn-cs"/>
        </a:defRPr>
      </a:lvl8pPr>
      <a:lvl9pPr marL="3826581" algn="l" defTabSz="95664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www.computer.org/portal/web/swebok"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5.jpeg"/></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princeton.edu/~hos/Mahoney/"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9906000" cy="6858000"/>
          </a:xfrm>
          <a:prstGeom prst="rect">
            <a:avLst/>
          </a:prstGeom>
          <a:solidFill>
            <a:schemeClr val="tx1"/>
          </a:solidFill>
        </p:spPr>
        <p:txBody>
          <a:bodyPr lIns="95665" tIns="47832" rIns="95665" bIns="47832" anchor="ctr"/>
          <a:lstStyle/>
          <a:p>
            <a:pPr algn="ctr" defTabSz="956645" eaLnBrk="0" hangingPunct="0">
              <a:defRPr/>
            </a:pPr>
            <a:r>
              <a:rPr lang="zh-CN" altLang="en-US" sz="7500" kern="0" dirty="0" smtClean="0">
                <a:solidFill>
                  <a:srgbClr val="FFFF15"/>
                </a:solidFill>
                <a:latin typeface="+mj-lt"/>
                <a:ea typeface="文鼎CS长美黑" pitchFamily="49" charset="-122"/>
                <a:cs typeface="+mj-cs"/>
              </a:rPr>
              <a:t>第一讲</a:t>
            </a:r>
            <a:endParaRPr lang="en-US" altLang="zh-CN" sz="7500" kern="0" dirty="0" smtClean="0">
              <a:solidFill>
                <a:srgbClr val="FFFF15"/>
              </a:solidFill>
              <a:latin typeface="+mj-lt"/>
              <a:ea typeface="文鼎CS长美黑" pitchFamily="49" charset="-122"/>
              <a:cs typeface="+mj-cs"/>
            </a:endParaRPr>
          </a:p>
          <a:p>
            <a:pPr algn="ctr" defTabSz="956645" eaLnBrk="0" hangingPunct="0">
              <a:defRPr/>
            </a:pPr>
            <a:r>
              <a:rPr lang="en-US" altLang="zh-CN" sz="2900" kern="0" dirty="0" smtClean="0">
                <a:solidFill>
                  <a:srgbClr val="FFFF15"/>
                </a:solidFill>
                <a:latin typeface="+mj-lt"/>
                <a:ea typeface="文鼎CS长美黑" pitchFamily="49" charset="-122"/>
                <a:cs typeface="+mj-cs"/>
              </a:rPr>
              <a:t/>
            </a:r>
            <a:br>
              <a:rPr lang="en-US" altLang="zh-CN" sz="2900" kern="0" dirty="0" smtClean="0">
                <a:solidFill>
                  <a:srgbClr val="FFFF15"/>
                </a:solidFill>
                <a:latin typeface="+mj-lt"/>
                <a:ea typeface="文鼎CS长美黑" pitchFamily="49" charset="-122"/>
                <a:cs typeface="+mj-cs"/>
              </a:rPr>
            </a:br>
            <a:r>
              <a:rPr lang="zh-CN" altLang="en-US" sz="7500" kern="0" dirty="0" smtClean="0">
                <a:solidFill>
                  <a:srgbClr val="FFFF15"/>
                </a:solidFill>
                <a:latin typeface="+mj-lt"/>
                <a:ea typeface="文鼎CS长美黑" pitchFamily="49" charset="-122"/>
                <a:cs typeface="+mj-cs"/>
              </a:rPr>
              <a:t>软件工程学概论</a:t>
            </a:r>
            <a:endParaRPr lang="zh-CN" altLang="en-US" sz="7500" kern="0" dirty="0">
              <a:solidFill>
                <a:srgbClr val="FFFF15"/>
              </a:solidFill>
              <a:latin typeface="+mj-lt"/>
              <a:ea typeface="文鼎CS长美黑" pitchFamily="49" charset="-122"/>
              <a:cs typeface="+mj-cs"/>
            </a:endParaRPr>
          </a:p>
        </p:txBody>
      </p:sp>
      <p:pic>
        <p:nvPicPr>
          <p:cNvPr id="4" name="Picture 2" descr="C:\Users\Dell\Desktop\《软核》工作专区\作者及网站签名印章名片\猴骑牛-终版.png"/>
          <p:cNvPicPr>
            <a:picLocks noChangeAspect="1" noChangeArrowheads="1"/>
          </p:cNvPicPr>
          <p:nvPr/>
        </p:nvPicPr>
        <p:blipFill>
          <a:blip r:embed="rId2" cstate="print"/>
          <a:srcRect/>
          <a:stretch>
            <a:fillRect/>
          </a:stretch>
        </p:blipFill>
        <p:spPr bwMode="auto">
          <a:xfrm>
            <a:off x="6633149" y="0"/>
            <a:ext cx="3272851" cy="250033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软件危机</a:t>
            </a:r>
            <a:r>
              <a:rPr lang="en-US" altLang="zh-CN" dirty="0" smtClean="0"/>
              <a:t>—</a:t>
            </a:r>
            <a:r>
              <a:rPr lang="zh-CN" altLang="en-US" dirty="0" smtClean="0"/>
              <a:t>概念</a:t>
            </a:r>
            <a:endParaRPr lang="zh-CN" altLang="en-US" dirty="0"/>
          </a:p>
        </p:txBody>
      </p:sp>
      <p:sp>
        <p:nvSpPr>
          <p:cNvPr id="3" name="Content Placeholder 2"/>
          <p:cNvSpPr>
            <a:spLocks noGrp="1"/>
          </p:cNvSpPr>
          <p:nvPr>
            <p:ph idx="1"/>
          </p:nvPr>
        </p:nvSpPr>
        <p:spPr/>
        <p:txBody>
          <a:bodyPr/>
          <a:lstStyle/>
          <a:p>
            <a:r>
              <a:rPr lang="zh-CN" altLang="en-US" dirty="0" smtClean="0"/>
              <a:t>“软件危机”</a:t>
            </a:r>
            <a:endParaRPr lang="en-US" altLang="zh-CN" dirty="0" smtClean="0"/>
          </a:p>
          <a:p>
            <a:pPr lvl="1"/>
            <a:r>
              <a:rPr lang="en-US" altLang="zh-CN" dirty="0" smtClean="0"/>
              <a:t>1968</a:t>
            </a:r>
            <a:r>
              <a:rPr lang="zh-CN" altLang="en-US" dirty="0" smtClean="0"/>
              <a:t>年</a:t>
            </a:r>
            <a:r>
              <a:rPr lang="en-US" altLang="zh-CN" dirty="0" smtClean="0"/>
              <a:t>NATO-SE</a:t>
            </a:r>
            <a:r>
              <a:rPr lang="zh-CN" altLang="en-US" dirty="0" smtClean="0"/>
              <a:t>会议首次正式使用</a:t>
            </a:r>
            <a:endParaRPr lang="en-US" altLang="zh-CN" dirty="0" smtClean="0"/>
          </a:p>
          <a:p>
            <a:pPr lvl="1"/>
            <a:r>
              <a:rPr lang="zh-CN" altLang="en-US" dirty="0" smtClean="0">
                <a:solidFill>
                  <a:srgbClr val="0000FF"/>
                </a:solidFill>
              </a:rPr>
              <a:t>原意</a:t>
            </a:r>
            <a:r>
              <a:rPr lang="zh-CN" altLang="en-US" dirty="0" smtClean="0"/>
              <a:t>：低下的软件生产效率难以满足日益</a:t>
            </a:r>
            <a:r>
              <a:rPr lang="en-US" altLang="zh-CN" dirty="0" smtClean="0"/>
              <a:t/>
            </a:r>
            <a:br>
              <a:rPr lang="en-US" altLang="zh-CN" dirty="0" smtClean="0"/>
            </a:br>
            <a:r>
              <a:rPr lang="zh-CN" altLang="en-US" dirty="0" smtClean="0"/>
              <a:t>快速增长的计算需求的现象</a:t>
            </a:r>
            <a:endParaRPr lang="en-US" altLang="zh-CN" dirty="0" smtClean="0"/>
          </a:p>
          <a:p>
            <a:pPr lvl="1"/>
            <a:r>
              <a:rPr lang="zh-CN" altLang="en-US" dirty="0" smtClean="0">
                <a:solidFill>
                  <a:srgbClr val="0000FF"/>
                </a:solidFill>
              </a:rPr>
              <a:t>泛指</a:t>
            </a:r>
            <a:r>
              <a:rPr lang="zh-CN" altLang="en-US" dirty="0" smtClean="0"/>
              <a:t>：如下典型现象：</a:t>
            </a:r>
            <a:endParaRPr lang="en-US" altLang="zh-CN" dirty="0" smtClean="0"/>
          </a:p>
          <a:p>
            <a:pPr lvl="2"/>
            <a:r>
              <a:rPr lang="zh-CN" altLang="en-US" dirty="0" smtClean="0"/>
              <a:t>软件生产率低</a:t>
            </a:r>
            <a:endParaRPr lang="en-US" altLang="zh-CN" dirty="0" smtClean="0"/>
          </a:p>
          <a:p>
            <a:pPr lvl="2"/>
            <a:r>
              <a:rPr lang="zh-CN" altLang="en-US" dirty="0" smtClean="0"/>
              <a:t>成本高</a:t>
            </a:r>
            <a:endParaRPr lang="en-US" altLang="zh-CN" dirty="0" smtClean="0"/>
          </a:p>
          <a:p>
            <a:pPr lvl="2"/>
            <a:r>
              <a:rPr lang="zh-CN" altLang="en-US" dirty="0" smtClean="0"/>
              <a:t>质量低</a:t>
            </a:r>
            <a:endParaRPr lang="en-US" altLang="zh-CN" dirty="0" smtClean="0"/>
          </a:p>
          <a:p>
            <a:pPr lvl="2"/>
            <a:r>
              <a:rPr lang="zh-CN" altLang="en-US" dirty="0" smtClean="0"/>
              <a:t>风险高</a:t>
            </a:r>
            <a:endParaRPr lang="en-US" altLang="zh-CN" dirty="0" smtClean="0"/>
          </a:p>
          <a:p>
            <a:pPr lvl="2"/>
            <a:r>
              <a:rPr lang="zh-CN" altLang="en-US" dirty="0" smtClean="0"/>
              <a:t>失败率高</a:t>
            </a:r>
            <a:endParaRPr lang="en-US" altLang="zh-CN" dirty="0" smtClean="0"/>
          </a:p>
          <a:p>
            <a:pPr lvl="2"/>
            <a:r>
              <a:rPr lang="en-US" altLang="zh-CN" dirty="0" smtClean="0"/>
              <a:t>…</a:t>
            </a:r>
          </a:p>
          <a:p>
            <a:pPr lvl="1"/>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a:t>
            </a:fld>
            <a:endParaRPr lang="zh-CN" altLang="en-US" dirty="0"/>
          </a:p>
        </p:txBody>
      </p:sp>
      <p:grpSp>
        <p:nvGrpSpPr>
          <p:cNvPr id="5" name="Group 4"/>
          <p:cNvGrpSpPr>
            <a:grpSpLocks noChangeAspect="1"/>
          </p:cNvGrpSpPr>
          <p:nvPr/>
        </p:nvGrpSpPr>
        <p:grpSpPr>
          <a:xfrm>
            <a:off x="5889111" y="3573017"/>
            <a:ext cx="3884557" cy="2808312"/>
            <a:chOff x="3255844" y="1610101"/>
            <a:chExt cx="3387214" cy="2781753"/>
          </a:xfrm>
        </p:grpSpPr>
        <p:sp>
          <p:nvSpPr>
            <p:cNvPr id="6" name="Chord 5"/>
            <p:cNvSpPr/>
            <p:nvPr/>
          </p:nvSpPr>
          <p:spPr>
            <a:xfrm rot="11359051">
              <a:off x="4303786" y="1610101"/>
              <a:ext cx="2209800" cy="2514600"/>
            </a:xfrm>
            <a:prstGeom prst="chord">
              <a:avLst>
                <a:gd name="adj1" fmla="val 2388941"/>
                <a:gd name="adj2" fmla="val 16200000"/>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b="1" dirty="0">
                <a:ea typeface="汉鼎简隶变" pitchFamily="49" charset="-122"/>
              </a:endParaRPr>
            </a:p>
          </p:txBody>
        </p:sp>
        <p:sp>
          <p:nvSpPr>
            <p:cNvPr id="7" name="Chord 6"/>
            <p:cNvSpPr/>
            <p:nvPr/>
          </p:nvSpPr>
          <p:spPr>
            <a:xfrm rot="8494275" flipH="1">
              <a:off x="3462925" y="1705659"/>
              <a:ext cx="1765926" cy="2686195"/>
            </a:xfrm>
            <a:prstGeom prst="chord">
              <a:avLst>
                <a:gd name="adj1" fmla="val 2046571"/>
                <a:gd name="adj2" fmla="val 1620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b="1" dirty="0">
                <a:ea typeface="汉鼎简隶变" pitchFamily="49" charset="-122"/>
              </a:endParaRPr>
            </a:p>
          </p:txBody>
        </p:sp>
        <p:sp>
          <p:nvSpPr>
            <p:cNvPr id="8" name="TextBox 7"/>
            <p:cNvSpPr txBox="1"/>
            <p:nvPr/>
          </p:nvSpPr>
          <p:spPr>
            <a:xfrm>
              <a:off x="3672168" y="1904999"/>
              <a:ext cx="485306" cy="533515"/>
            </a:xfrm>
            <a:prstGeom prst="rect">
              <a:avLst/>
            </a:prstGeom>
            <a:noFill/>
          </p:spPr>
          <p:txBody>
            <a:bodyPr wrap="none" rtlCol="0">
              <a:spAutoFit/>
            </a:bodyPr>
            <a:lstStyle/>
            <a:p>
              <a:r>
                <a:rPr lang="zh-CN" altLang="en-US" sz="2900" b="1" dirty="0" smtClean="0">
                  <a:solidFill>
                    <a:srgbClr val="FFFF00"/>
                  </a:solidFill>
                  <a:latin typeface="华文隶书" pitchFamily="2" charset="-122"/>
                  <a:ea typeface="汉鼎简隶变" pitchFamily="49" charset="-122"/>
                </a:rPr>
                <a:t>危</a:t>
              </a:r>
              <a:endParaRPr lang="zh-CN" altLang="en-US" sz="2900" b="1" dirty="0">
                <a:solidFill>
                  <a:srgbClr val="FFFF00"/>
                </a:solidFill>
                <a:latin typeface="华文隶书" pitchFamily="2" charset="-122"/>
                <a:ea typeface="汉鼎简隶变" pitchFamily="49" charset="-122"/>
              </a:endParaRPr>
            </a:p>
          </p:txBody>
        </p:sp>
        <p:sp>
          <p:nvSpPr>
            <p:cNvPr id="9" name="TextBox 8"/>
            <p:cNvSpPr txBox="1"/>
            <p:nvPr/>
          </p:nvSpPr>
          <p:spPr>
            <a:xfrm>
              <a:off x="5105400" y="1752601"/>
              <a:ext cx="485306" cy="533515"/>
            </a:xfrm>
            <a:prstGeom prst="rect">
              <a:avLst/>
            </a:prstGeom>
            <a:noFill/>
          </p:spPr>
          <p:txBody>
            <a:bodyPr wrap="none" rtlCol="0">
              <a:spAutoFit/>
            </a:bodyPr>
            <a:lstStyle/>
            <a:p>
              <a:r>
                <a:rPr lang="zh-CN" altLang="en-US" sz="2900" b="1" dirty="0" smtClean="0">
                  <a:solidFill>
                    <a:schemeClr val="bg1"/>
                  </a:solidFill>
                  <a:latin typeface="华文隶书" pitchFamily="2" charset="-122"/>
                  <a:ea typeface="汉鼎简隶变" pitchFamily="49" charset="-122"/>
                </a:rPr>
                <a:t>机</a:t>
              </a:r>
              <a:endParaRPr lang="zh-CN" altLang="en-US" sz="2900" b="1" dirty="0">
                <a:solidFill>
                  <a:schemeClr val="bg1"/>
                </a:solidFill>
                <a:latin typeface="华文隶书" pitchFamily="2" charset="-122"/>
                <a:ea typeface="汉鼎简隶变" pitchFamily="49" charset="-122"/>
              </a:endParaRPr>
            </a:p>
          </p:txBody>
        </p:sp>
        <p:sp>
          <p:nvSpPr>
            <p:cNvPr id="10" name="TextBox 9"/>
            <p:cNvSpPr txBox="1"/>
            <p:nvPr/>
          </p:nvSpPr>
          <p:spPr>
            <a:xfrm>
              <a:off x="3255844" y="2586336"/>
              <a:ext cx="1563330" cy="533515"/>
            </a:xfrm>
            <a:prstGeom prst="rect">
              <a:avLst/>
            </a:prstGeom>
            <a:noFill/>
          </p:spPr>
          <p:txBody>
            <a:bodyPr wrap="square" rtlCol="0">
              <a:spAutoFit/>
            </a:bodyPr>
            <a:lstStyle/>
            <a:p>
              <a:r>
                <a:rPr lang="zh-CN" altLang="en-US" sz="2900" b="1" dirty="0" smtClean="0">
                  <a:solidFill>
                    <a:srgbClr val="FFFF00"/>
                  </a:solidFill>
                  <a:latin typeface="华文隶书" pitchFamily="2" charset="-122"/>
                  <a:ea typeface="汉鼎简隶变" pitchFamily="49" charset="-122"/>
                </a:rPr>
                <a:t>一半是危</a:t>
              </a:r>
              <a:endParaRPr lang="zh-CN" altLang="en-US" sz="2900" b="1" dirty="0">
                <a:solidFill>
                  <a:srgbClr val="FFFF00"/>
                </a:solidFill>
                <a:latin typeface="华文隶书" pitchFamily="2" charset="-122"/>
                <a:ea typeface="汉鼎简隶变" pitchFamily="49" charset="-122"/>
              </a:endParaRPr>
            </a:p>
          </p:txBody>
        </p:sp>
        <p:sp>
          <p:nvSpPr>
            <p:cNvPr id="11" name="TextBox 10"/>
            <p:cNvSpPr txBox="1"/>
            <p:nvPr/>
          </p:nvSpPr>
          <p:spPr>
            <a:xfrm>
              <a:off x="4876799" y="2514602"/>
              <a:ext cx="1766259" cy="533515"/>
            </a:xfrm>
            <a:prstGeom prst="rect">
              <a:avLst/>
            </a:prstGeom>
            <a:noFill/>
          </p:spPr>
          <p:txBody>
            <a:bodyPr wrap="square" rtlCol="0">
              <a:spAutoFit/>
            </a:bodyPr>
            <a:lstStyle/>
            <a:p>
              <a:r>
                <a:rPr lang="zh-CN" altLang="en-US" sz="2900" b="1" dirty="0" smtClean="0">
                  <a:solidFill>
                    <a:schemeClr val="bg1"/>
                  </a:solidFill>
                  <a:latin typeface="华文隶书" pitchFamily="2" charset="-122"/>
                  <a:ea typeface="汉鼎简隶变" pitchFamily="49" charset="-122"/>
                </a:rPr>
                <a:t>一半是机</a:t>
              </a:r>
              <a:endParaRPr lang="zh-CN" altLang="en-US" sz="2900" b="1" dirty="0">
                <a:solidFill>
                  <a:schemeClr val="bg1"/>
                </a:solidFill>
                <a:latin typeface="华文隶书" pitchFamily="2" charset="-122"/>
                <a:ea typeface="汉鼎简隶变" pitchFamily="49" charset="-122"/>
              </a:endParaRPr>
            </a:p>
          </p:txBody>
        </p:sp>
        <p:sp>
          <p:nvSpPr>
            <p:cNvPr id="12" name="TextBox 11"/>
            <p:cNvSpPr txBox="1"/>
            <p:nvPr/>
          </p:nvSpPr>
          <p:spPr>
            <a:xfrm>
              <a:off x="3961072" y="3124200"/>
              <a:ext cx="1466064" cy="975571"/>
            </a:xfrm>
            <a:prstGeom prst="rect">
              <a:avLst/>
            </a:prstGeom>
            <a:noFill/>
          </p:spPr>
          <p:txBody>
            <a:bodyPr wrap="square" rtlCol="0">
              <a:spAutoFit/>
            </a:bodyPr>
            <a:lstStyle/>
            <a:p>
              <a:r>
                <a:rPr lang="zh-CN" altLang="en-US" sz="2900" b="1" dirty="0" smtClean="0">
                  <a:solidFill>
                    <a:srgbClr val="FFFF00"/>
                  </a:solidFill>
                  <a:latin typeface="华文隶书" pitchFamily="2" charset="-122"/>
                  <a:ea typeface="汉鼎简隶变" pitchFamily="49" charset="-122"/>
                </a:rPr>
                <a:t>危中</a:t>
              </a:r>
              <a:r>
                <a:rPr lang="en-US" altLang="zh-CN" sz="2900" b="1" dirty="0" smtClean="0">
                  <a:solidFill>
                    <a:srgbClr val="FFFF00"/>
                  </a:solidFill>
                  <a:latin typeface="华文隶书" pitchFamily="2" charset="-122"/>
                  <a:ea typeface="汉鼎简隶变" pitchFamily="49" charset="-122"/>
                </a:rPr>
                <a:t/>
              </a:r>
              <a:br>
                <a:rPr lang="en-US" altLang="zh-CN" sz="2900" b="1" dirty="0" smtClean="0">
                  <a:solidFill>
                    <a:srgbClr val="FFFF00"/>
                  </a:solidFill>
                  <a:latin typeface="华文隶书" pitchFamily="2" charset="-122"/>
                  <a:ea typeface="汉鼎简隶变" pitchFamily="49" charset="-122"/>
                </a:rPr>
              </a:br>
              <a:r>
                <a:rPr lang="zh-CN" altLang="en-US" sz="2900" b="1" dirty="0" smtClean="0">
                  <a:solidFill>
                    <a:srgbClr val="FFFF00"/>
                  </a:solidFill>
                  <a:latin typeface="华文隶书" pitchFamily="2" charset="-122"/>
                  <a:ea typeface="汉鼎简隶变" pitchFamily="49" charset="-122"/>
                </a:rPr>
                <a:t>有机</a:t>
              </a:r>
              <a:endParaRPr lang="zh-CN" altLang="en-US" sz="2900" b="1" dirty="0">
                <a:solidFill>
                  <a:srgbClr val="FFFF00"/>
                </a:solidFill>
                <a:latin typeface="华文隶书" pitchFamily="2" charset="-122"/>
                <a:ea typeface="汉鼎简隶变" pitchFamily="49" charset="-122"/>
              </a:endParaRPr>
            </a:p>
          </p:txBody>
        </p:sp>
        <p:sp>
          <p:nvSpPr>
            <p:cNvPr id="13" name="TextBox 12"/>
            <p:cNvSpPr txBox="1"/>
            <p:nvPr/>
          </p:nvSpPr>
          <p:spPr>
            <a:xfrm>
              <a:off x="5229406" y="3048001"/>
              <a:ext cx="979393" cy="975571"/>
            </a:xfrm>
            <a:prstGeom prst="rect">
              <a:avLst/>
            </a:prstGeom>
            <a:noFill/>
          </p:spPr>
          <p:txBody>
            <a:bodyPr wrap="square" rtlCol="0">
              <a:spAutoFit/>
            </a:bodyPr>
            <a:lstStyle/>
            <a:p>
              <a:r>
                <a:rPr lang="zh-CN" altLang="en-US" sz="2900" b="1" dirty="0" smtClean="0">
                  <a:solidFill>
                    <a:schemeClr val="bg1"/>
                  </a:solidFill>
                  <a:latin typeface="华文隶书" pitchFamily="2" charset="-122"/>
                  <a:ea typeface="汉鼎简隶变" pitchFamily="49" charset="-122"/>
                </a:rPr>
                <a:t>机中</a:t>
              </a:r>
              <a:r>
                <a:rPr lang="en-US" altLang="zh-CN" sz="2900" b="1" dirty="0" smtClean="0">
                  <a:solidFill>
                    <a:schemeClr val="bg1"/>
                  </a:solidFill>
                  <a:latin typeface="华文隶书" pitchFamily="2" charset="-122"/>
                  <a:ea typeface="汉鼎简隶变" pitchFamily="49" charset="-122"/>
                </a:rPr>
                <a:t/>
              </a:r>
              <a:br>
                <a:rPr lang="en-US" altLang="zh-CN" sz="2900" b="1" dirty="0" smtClean="0">
                  <a:solidFill>
                    <a:schemeClr val="bg1"/>
                  </a:solidFill>
                  <a:latin typeface="华文隶书" pitchFamily="2" charset="-122"/>
                  <a:ea typeface="汉鼎简隶变" pitchFamily="49" charset="-122"/>
                </a:rPr>
              </a:br>
              <a:r>
                <a:rPr lang="zh-CN" altLang="en-US" sz="2900" b="1" dirty="0" smtClean="0">
                  <a:solidFill>
                    <a:schemeClr val="bg1"/>
                  </a:solidFill>
                  <a:latin typeface="华文隶书" pitchFamily="2" charset="-122"/>
                  <a:ea typeface="汉鼎简隶变" pitchFamily="49" charset="-122"/>
                </a:rPr>
                <a:t>存危</a:t>
              </a:r>
              <a:endParaRPr lang="zh-CN" altLang="en-US" sz="2900" b="1" dirty="0">
                <a:solidFill>
                  <a:schemeClr val="bg1"/>
                </a:solidFill>
                <a:latin typeface="华文隶书" pitchFamily="2" charset="-122"/>
                <a:ea typeface="汉鼎简隶变"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down)">
                                      <p:cBhvr>
                                        <p:cTn id="24" dur="500"/>
                                        <p:tgtEl>
                                          <p:spTgt spid="3">
                                            <p:txEl>
                                              <p:pRg st="7" end="7"/>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down)">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软件危机</a:t>
            </a:r>
            <a:r>
              <a:rPr lang="en-US" altLang="zh-CN" dirty="0" smtClean="0"/>
              <a:t>—</a:t>
            </a:r>
            <a:r>
              <a:rPr lang="zh-CN" altLang="en-US" dirty="0" smtClean="0"/>
              <a:t>实证</a:t>
            </a:r>
            <a:endParaRPr lang="zh-CN" altLang="en-US" dirty="0"/>
          </a:p>
        </p:txBody>
      </p:sp>
      <p:sp>
        <p:nvSpPr>
          <p:cNvPr id="3" name="Content Placeholder 2"/>
          <p:cNvSpPr>
            <a:spLocks noGrp="1"/>
          </p:cNvSpPr>
          <p:nvPr>
            <p:ph idx="1"/>
          </p:nvPr>
        </p:nvSpPr>
        <p:spPr>
          <a:xfrm>
            <a:off x="506506" y="1340768"/>
            <a:ext cx="8667750" cy="504056"/>
          </a:xfrm>
        </p:spPr>
        <p:txBody>
          <a:bodyPr/>
          <a:lstStyle/>
          <a:p>
            <a:pPr>
              <a:buNone/>
            </a:pPr>
            <a:r>
              <a:rPr lang="en-US" altLang="zh-CN" sz="2500" dirty="0" smtClean="0">
                <a:solidFill>
                  <a:srgbClr val="0000FF"/>
                </a:solidFill>
              </a:rPr>
              <a:t>Standish</a:t>
            </a:r>
            <a:r>
              <a:rPr lang="zh-CN" altLang="en-US" sz="2500" dirty="0" smtClean="0">
                <a:solidFill>
                  <a:srgbClr val="0000FF"/>
                </a:solidFill>
              </a:rPr>
              <a:t>机构组织的</a:t>
            </a:r>
            <a:r>
              <a:rPr lang="en-US" altLang="zh-CN" sz="2500" dirty="0" smtClean="0">
                <a:solidFill>
                  <a:srgbClr val="0000FF"/>
                </a:solidFill>
              </a:rPr>
              <a:t>Chaos</a:t>
            </a:r>
            <a:r>
              <a:rPr lang="zh-CN" altLang="en-US" sz="2500" dirty="0" smtClean="0">
                <a:solidFill>
                  <a:srgbClr val="0000FF"/>
                </a:solidFill>
              </a:rPr>
              <a:t>年度系列报告总结：</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a:t>
            </a:fld>
            <a:endParaRPr lang="zh-CN" altLang="en-US" dirty="0"/>
          </a:p>
        </p:txBody>
      </p:sp>
      <p:graphicFrame>
        <p:nvGraphicFramePr>
          <p:cNvPr id="5" name="Table 4"/>
          <p:cNvGraphicFramePr>
            <a:graphicFrameLocks noGrp="1"/>
          </p:cNvGraphicFramePr>
          <p:nvPr/>
        </p:nvGraphicFramePr>
        <p:xfrm>
          <a:off x="344487" y="2149562"/>
          <a:ext cx="9289033" cy="4015742"/>
        </p:xfrm>
        <a:graphic>
          <a:graphicData uri="http://schemas.openxmlformats.org/drawingml/2006/table">
            <a:tbl>
              <a:tblPr/>
              <a:tblGrid>
                <a:gridCol w="2051663"/>
                <a:gridCol w="1033910"/>
                <a:gridCol w="1033910"/>
                <a:gridCol w="1033910"/>
                <a:gridCol w="1033910"/>
                <a:gridCol w="1033910"/>
                <a:gridCol w="1033910"/>
                <a:gridCol w="1033910"/>
              </a:tblGrid>
              <a:tr h="621470">
                <a:tc>
                  <a:txBody>
                    <a:bodyPr/>
                    <a:lstStyle/>
                    <a:p>
                      <a:pPr algn="l" fontAlgn="ctr"/>
                      <a:endParaRPr lang="en-US" sz="2800" b="0" i="0" u="none" strike="noStrike" dirty="0">
                        <a:solidFill>
                          <a:srgbClr val="000000"/>
                        </a:solidFill>
                        <a:latin typeface="Calibri"/>
                      </a:endParaRPr>
                    </a:p>
                  </a:txBody>
                  <a:tcPr marL="10319" marR="10319"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2800" b="0" i="0" u="none" strike="noStrike" dirty="0">
                          <a:solidFill>
                            <a:srgbClr val="000000"/>
                          </a:solidFill>
                          <a:latin typeface="Calibri"/>
                        </a:rPr>
                        <a:t>1995</a:t>
                      </a:r>
                    </a:p>
                  </a:txBody>
                  <a:tcPr marL="10319" marR="10319"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2800" b="0" i="0" u="none" strike="noStrike" dirty="0">
                          <a:solidFill>
                            <a:srgbClr val="000000"/>
                          </a:solidFill>
                          <a:latin typeface="Calibri"/>
                        </a:rPr>
                        <a:t>1998</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2800" b="0" i="0" u="none" strike="noStrike" dirty="0">
                          <a:solidFill>
                            <a:srgbClr val="000000"/>
                          </a:solidFill>
                          <a:latin typeface="Calibri"/>
                        </a:rPr>
                        <a:t>2000</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2800" b="0" i="0" u="none" strike="noStrike" dirty="0">
                          <a:solidFill>
                            <a:srgbClr val="000000"/>
                          </a:solidFill>
                          <a:latin typeface="Calibri"/>
                        </a:rPr>
                        <a:t>2002</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2800" b="0" i="0" u="none" strike="noStrike" dirty="0">
                          <a:solidFill>
                            <a:srgbClr val="000000"/>
                          </a:solidFill>
                          <a:latin typeface="Calibri"/>
                        </a:rPr>
                        <a:t>2004</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2800" b="0" i="0" u="none" strike="noStrike" dirty="0">
                          <a:solidFill>
                            <a:srgbClr val="000000"/>
                          </a:solidFill>
                          <a:latin typeface="Calibri"/>
                        </a:rPr>
                        <a:t>2006</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sz="2800" b="0" i="0" u="none" strike="noStrike" dirty="0">
                          <a:solidFill>
                            <a:srgbClr val="000000"/>
                          </a:solidFill>
                          <a:latin typeface="Calibri"/>
                        </a:rPr>
                        <a:t>2008</a:t>
                      </a:r>
                    </a:p>
                  </a:txBody>
                  <a:tcPr marL="10319" marR="10319"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r h="927442">
                <a:tc>
                  <a:txBody>
                    <a:bodyPr/>
                    <a:lstStyle/>
                    <a:p>
                      <a:pPr algn="ctr" fontAlgn="ctr"/>
                      <a:r>
                        <a:rPr lang="zh-CN" altLang="en-US" sz="2800" b="0" i="0" u="none" strike="noStrike" dirty="0">
                          <a:solidFill>
                            <a:srgbClr val="000000"/>
                          </a:solidFill>
                          <a:latin typeface="方正精宋简体" pitchFamily="2" charset="-122"/>
                          <a:ea typeface="方正精宋简体" pitchFamily="2" charset="-122"/>
                        </a:rPr>
                        <a:t>项目失</a:t>
                      </a:r>
                      <a:r>
                        <a:rPr lang="zh-CN" altLang="en-US" sz="2800" b="0" i="0" u="none" strike="noStrike" dirty="0" smtClean="0">
                          <a:solidFill>
                            <a:srgbClr val="000000"/>
                          </a:solidFill>
                          <a:latin typeface="方正精宋简体" pitchFamily="2" charset="-122"/>
                          <a:ea typeface="方正精宋简体" pitchFamily="2" charset="-122"/>
                        </a:rPr>
                        <a:t>败</a:t>
                      </a:r>
                      <a:endParaRPr lang="en-US" altLang="zh-CN" sz="2800" b="0" i="0" u="none" strike="noStrike" dirty="0" smtClean="0">
                        <a:solidFill>
                          <a:srgbClr val="000000"/>
                        </a:solidFill>
                        <a:latin typeface="方正精宋简体" pitchFamily="2" charset="-122"/>
                        <a:ea typeface="方正精宋简体" pitchFamily="2" charset="-122"/>
                      </a:endParaRPr>
                    </a:p>
                    <a:p>
                      <a:pPr algn="ctr" fontAlgn="ctr"/>
                      <a:r>
                        <a:rPr lang="zh-CN" altLang="en-US" sz="2800" b="0" i="0" u="none" strike="noStrike" dirty="0" smtClean="0">
                          <a:solidFill>
                            <a:srgbClr val="000000"/>
                          </a:solidFill>
                          <a:latin typeface="方正精宋简体" pitchFamily="2" charset="-122"/>
                          <a:ea typeface="方正精宋简体" pitchFamily="2" charset="-122"/>
                        </a:rPr>
                        <a:t>比</a:t>
                      </a:r>
                      <a:r>
                        <a:rPr lang="zh-CN" altLang="en-US" sz="2800" b="0" i="0" u="none" strike="noStrike" dirty="0">
                          <a:solidFill>
                            <a:srgbClr val="000000"/>
                          </a:solidFill>
                          <a:latin typeface="方正精宋简体" pitchFamily="2" charset="-122"/>
                          <a:ea typeface="方正精宋简体" pitchFamily="2" charset="-122"/>
                        </a:rPr>
                        <a:t>例</a:t>
                      </a:r>
                    </a:p>
                  </a:txBody>
                  <a:tcPr marL="10319" marR="10319"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sz="2800" b="1" i="0" u="none" strike="noStrike" dirty="0">
                          <a:solidFill>
                            <a:srgbClr val="000000"/>
                          </a:solidFill>
                          <a:latin typeface="Calibri"/>
                        </a:rPr>
                        <a:t>31%</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sz="2800" b="1" i="0" u="none" strike="noStrike">
                          <a:solidFill>
                            <a:srgbClr val="000000"/>
                          </a:solidFill>
                          <a:latin typeface="Calibri"/>
                        </a:rPr>
                        <a:t>28%</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sz="2800" b="1" i="0" u="none" strike="noStrike">
                          <a:solidFill>
                            <a:srgbClr val="000000"/>
                          </a:solidFill>
                          <a:latin typeface="Calibri"/>
                        </a:rPr>
                        <a:t>23%</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sz="2800" b="1" i="0" u="none" strike="noStrike">
                          <a:solidFill>
                            <a:srgbClr val="000000"/>
                          </a:solidFill>
                          <a:latin typeface="Calibri"/>
                        </a:rPr>
                        <a:t>15%</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sz="2800" b="1" i="0" u="none" strike="noStrike">
                          <a:solidFill>
                            <a:srgbClr val="000000"/>
                          </a:solidFill>
                          <a:latin typeface="Calibri"/>
                        </a:rPr>
                        <a:t>18%</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sz="2800" b="1" i="0" u="none" strike="noStrike">
                          <a:solidFill>
                            <a:srgbClr val="000000"/>
                          </a:solidFill>
                          <a:latin typeface="Calibri"/>
                        </a:rPr>
                        <a:t>19%</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sz="2800" b="1" i="0" u="none" strike="noStrike">
                          <a:solidFill>
                            <a:srgbClr val="000000"/>
                          </a:solidFill>
                          <a:latin typeface="Calibri"/>
                        </a:rPr>
                        <a:t>24%</a:t>
                      </a:r>
                    </a:p>
                  </a:txBody>
                  <a:tcPr marL="10319" marR="10319"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1233415">
                <a:tc>
                  <a:txBody>
                    <a:bodyPr/>
                    <a:lstStyle/>
                    <a:p>
                      <a:pPr algn="ctr" fontAlgn="ctr"/>
                      <a:r>
                        <a:rPr lang="zh-CN" altLang="en-US" sz="2800" b="0" i="0" u="none" strike="noStrike" dirty="0">
                          <a:solidFill>
                            <a:srgbClr val="000000"/>
                          </a:solidFill>
                          <a:latin typeface="方正精宋简体" pitchFamily="2" charset="-122"/>
                          <a:ea typeface="方正精宋简体" pitchFamily="2" charset="-122"/>
                        </a:rPr>
                        <a:t>项目平均成本超支比例</a:t>
                      </a:r>
                    </a:p>
                  </a:txBody>
                  <a:tcPr marL="10319" marR="10319"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2800" b="1" i="0" u="none" strike="noStrike" dirty="0">
                          <a:solidFill>
                            <a:srgbClr val="000000"/>
                          </a:solidFill>
                          <a:latin typeface="Calibri"/>
                        </a:rPr>
                        <a:t>180%</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2800" b="1" i="0" u="none" strike="noStrike" dirty="0">
                          <a:solidFill>
                            <a:srgbClr val="000000"/>
                          </a:solidFill>
                          <a:latin typeface="Calibri"/>
                        </a:rPr>
                        <a:t>69%</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2800" b="1" i="0" u="none" strike="noStrike" dirty="0">
                          <a:solidFill>
                            <a:srgbClr val="000000"/>
                          </a:solidFill>
                          <a:latin typeface="Calibri"/>
                        </a:rPr>
                        <a:t>45%</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2800" b="1" i="0" u="none" strike="noStrike">
                          <a:solidFill>
                            <a:srgbClr val="000000"/>
                          </a:solidFill>
                          <a:latin typeface="Calibri"/>
                        </a:rPr>
                        <a:t>43%</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2800" b="1" i="0" u="none" strike="noStrike">
                          <a:solidFill>
                            <a:srgbClr val="000000"/>
                          </a:solidFill>
                          <a:latin typeface="Calibri"/>
                        </a:rPr>
                        <a:t>56%</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2800" b="1" i="0" u="none" strike="noStrike">
                          <a:solidFill>
                            <a:srgbClr val="000000"/>
                          </a:solidFill>
                          <a:latin typeface="Calibri"/>
                        </a:rPr>
                        <a:t>47%</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c>
                  <a:txBody>
                    <a:bodyPr/>
                    <a:lstStyle/>
                    <a:p>
                      <a:pPr algn="ctr" fontAlgn="ctr"/>
                      <a:r>
                        <a:rPr lang="en-US" sz="2800" b="1" i="0" u="none" strike="noStrike" dirty="0">
                          <a:solidFill>
                            <a:srgbClr val="000000"/>
                          </a:solidFill>
                          <a:latin typeface="Calibri"/>
                        </a:rPr>
                        <a:t>54%</a:t>
                      </a:r>
                    </a:p>
                  </a:txBody>
                  <a:tcPr marL="10319" marR="10319"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F1DD"/>
                    </a:solidFill>
                  </a:tcPr>
                </a:tc>
              </a:tr>
              <a:tr h="1233415">
                <a:tc>
                  <a:txBody>
                    <a:bodyPr/>
                    <a:lstStyle/>
                    <a:p>
                      <a:pPr algn="ctr" fontAlgn="ctr"/>
                      <a:r>
                        <a:rPr lang="zh-CN" altLang="en-US" sz="2800" b="0" i="0" u="none" strike="noStrike" dirty="0">
                          <a:solidFill>
                            <a:srgbClr val="000000"/>
                          </a:solidFill>
                          <a:latin typeface="方正精宋简体" pitchFamily="2" charset="-122"/>
                          <a:ea typeface="方正精宋简体" pitchFamily="2" charset="-122"/>
                        </a:rPr>
                        <a:t>项目平均时间拖延比例</a:t>
                      </a:r>
                    </a:p>
                  </a:txBody>
                  <a:tcPr marL="10319" marR="10319"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2800" b="1" i="0" u="none" strike="noStrike">
                          <a:solidFill>
                            <a:srgbClr val="000000"/>
                          </a:solidFill>
                          <a:latin typeface="Calibri"/>
                        </a:rPr>
                        <a:t>164%</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2800" b="1" i="0" u="none" strike="noStrike" dirty="0">
                          <a:solidFill>
                            <a:srgbClr val="000000"/>
                          </a:solidFill>
                          <a:latin typeface="Calibri"/>
                        </a:rPr>
                        <a:t>79%</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2800" b="1" i="0" u="none" strike="noStrike" dirty="0">
                          <a:solidFill>
                            <a:srgbClr val="000000"/>
                          </a:solidFill>
                          <a:latin typeface="Calibri"/>
                        </a:rPr>
                        <a:t>63%</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2800" b="1" i="0" u="none" strike="noStrike" dirty="0">
                          <a:solidFill>
                            <a:srgbClr val="000000"/>
                          </a:solidFill>
                          <a:latin typeface="Calibri"/>
                        </a:rPr>
                        <a:t>82%</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2800" b="1" i="0" u="none" strike="noStrike" dirty="0">
                          <a:solidFill>
                            <a:srgbClr val="000000"/>
                          </a:solidFill>
                          <a:latin typeface="Calibri"/>
                        </a:rPr>
                        <a:t>84%</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2800" b="1" i="0" u="none" strike="noStrike" dirty="0">
                          <a:solidFill>
                            <a:srgbClr val="000000"/>
                          </a:solidFill>
                          <a:latin typeface="Calibri"/>
                        </a:rPr>
                        <a:t>72%</a:t>
                      </a:r>
                    </a:p>
                  </a:txBody>
                  <a:tcPr marL="10319" marR="10319"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tc>
                  <a:txBody>
                    <a:bodyPr/>
                    <a:lstStyle/>
                    <a:p>
                      <a:pPr algn="ctr" fontAlgn="ctr"/>
                      <a:r>
                        <a:rPr lang="en-US" sz="2800" b="1" i="0" u="none" strike="noStrike" dirty="0">
                          <a:solidFill>
                            <a:srgbClr val="000000"/>
                          </a:solidFill>
                          <a:latin typeface="Calibri"/>
                        </a:rPr>
                        <a:t>79%</a:t>
                      </a:r>
                    </a:p>
                  </a:txBody>
                  <a:tcPr marL="10319" marR="10319"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EF3"/>
                    </a:solidFill>
                  </a:tcPr>
                </a:tc>
              </a:tr>
            </a:tbl>
          </a:graphicData>
        </a:graphic>
      </p:graphicFrame>
    </p:spTree>
  </p:cSld>
  <p:clrMapOvr>
    <a:masterClrMapping/>
  </p:clrMapOvr>
  <p:transition spd="slow">
    <p:blind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软件危机</a:t>
            </a:r>
            <a:r>
              <a:rPr lang="en-US" altLang="zh-CN" dirty="0" smtClean="0"/>
              <a:t>—</a:t>
            </a:r>
            <a:r>
              <a:rPr lang="zh-CN" altLang="en-US" dirty="0" smtClean="0"/>
              <a:t>为什么存在？</a:t>
            </a:r>
            <a:endParaRPr lang="zh-CN" altLang="en-US" dirty="0"/>
          </a:p>
        </p:txBody>
      </p:sp>
      <p:sp>
        <p:nvSpPr>
          <p:cNvPr id="3" name="Content Placeholder 2"/>
          <p:cNvSpPr>
            <a:spLocks noGrp="1"/>
          </p:cNvSpPr>
          <p:nvPr>
            <p:ph idx="1"/>
          </p:nvPr>
        </p:nvSpPr>
        <p:spPr>
          <a:xfrm>
            <a:off x="613964" y="1196755"/>
            <a:ext cx="8667750" cy="2808312"/>
          </a:xfrm>
        </p:spPr>
        <p:txBody>
          <a:bodyPr/>
          <a:lstStyle/>
          <a:p>
            <a:r>
              <a:rPr lang="zh-CN" altLang="en-US" sz="2900" dirty="0" smtClean="0"/>
              <a:t>主因一：软件的固有复杂性</a:t>
            </a:r>
            <a:endParaRPr lang="en-US" altLang="zh-CN" sz="2900" dirty="0" smtClean="0"/>
          </a:p>
          <a:p>
            <a:pPr lvl="1"/>
            <a:r>
              <a:rPr lang="zh-CN" altLang="en-US" sz="2500" dirty="0" smtClean="0"/>
              <a:t>软件及其开发实践都极其复杂，且越来越复杂。</a:t>
            </a:r>
            <a:endParaRPr lang="en-US" altLang="zh-CN" sz="2500" dirty="0" smtClean="0"/>
          </a:p>
          <a:p>
            <a:r>
              <a:rPr lang="zh-CN" altLang="en-US" sz="2900" dirty="0" smtClean="0"/>
              <a:t>主因二：人的局限性</a:t>
            </a:r>
            <a:endParaRPr lang="en-US" altLang="zh-CN" sz="2900" dirty="0" smtClean="0"/>
          </a:p>
          <a:p>
            <a:pPr lvl="1"/>
            <a:r>
              <a:rPr lang="zh-CN" altLang="en-US" sz="2500" dirty="0" smtClean="0"/>
              <a:t>事务越复杂，认知和处理难度就都越大。</a:t>
            </a:r>
            <a:endParaRPr lang="en-US" altLang="zh-CN" sz="2500" dirty="0" smtClean="0"/>
          </a:p>
          <a:p>
            <a:r>
              <a:rPr lang="zh-CN" altLang="en-US" sz="2500" dirty="0" smtClean="0">
                <a:solidFill>
                  <a:schemeClr val="accent6">
                    <a:lumMod val="50000"/>
                  </a:schemeClr>
                </a:solidFill>
              </a:rPr>
              <a:t>还有，软件重要性的增强</a:t>
            </a:r>
            <a:endParaRPr lang="en-US" altLang="zh-CN" sz="2500" dirty="0" smtClean="0">
              <a:solidFill>
                <a:schemeClr val="accent6">
                  <a:lumMod val="50000"/>
                </a:schemeClr>
              </a:solidFill>
            </a:endParaRPr>
          </a:p>
          <a:p>
            <a:pPr lvl="1"/>
            <a:r>
              <a:rPr lang="zh-CN" altLang="en-US" sz="2100" dirty="0" smtClean="0">
                <a:solidFill>
                  <a:schemeClr val="accent6">
                    <a:lumMod val="50000"/>
                  </a:schemeClr>
                </a:solidFill>
              </a:rPr>
              <a:t>不重要的事物当然没有危机（</a:t>
            </a:r>
            <a:r>
              <a:rPr lang="en-US" altLang="zh-CN" sz="2100" dirty="0" smtClean="0">
                <a:solidFill>
                  <a:srgbClr val="FF0000"/>
                </a:solidFill>
                <a:latin typeface="方正超粗黑简体" pitchFamily="65" charset="-122"/>
                <a:ea typeface="方正超粗黑简体" pitchFamily="65" charset="-122"/>
              </a:rPr>
              <a:t>Why </a:t>
            </a:r>
            <a:r>
              <a:rPr lang="zh-CN" altLang="en-US" sz="2100" dirty="0" smtClean="0">
                <a:solidFill>
                  <a:srgbClr val="FF0000"/>
                </a:solidFill>
                <a:latin typeface="方正超粗黑简体" pitchFamily="65" charset="-122"/>
                <a:ea typeface="方正超粗黑简体" pitchFamily="65" charset="-122"/>
              </a:rPr>
              <a:t>？！</a:t>
            </a:r>
            <a:r>
              <a:rPr lang="zh-CN" altLang="en-US" sz="2100" dirty="0" smtClean="0">
                <a:solidFill>
                  <a:schemeClr val="accent6">
                    <a:lumMod val="50000"/>
                  </a:schemeClr>
                </a:solidFill>
              </a:rPr>
              <a:t>）</a:t>
            </a:r>
            <a:endParaRPr lang="zh-CN" altLang="en-US" sz="2100" dirty="0">
              <a:solidFill>
                <a:schemeClr val="accent6">
                  <a:lumMod val="50000"/>
                </a:schemeClr>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12</a:t>
            </a:fld>
            <a:endParaRPr lang="zh-CN" altLang="en-US" dirty="0"/>
          </a:p>
        </p:txBody>
      </p:sp>
      <p:pic>
        <p:nvPicPr>
          <p:cNvPr id="1026" name="Picture 2" descr="E:\SECBOK\Content\Figures\SWCrisisCost.png"/>
          <p:cNvPicPr>
            <a:picLocks noChangeAspect="1" noChangeArrowheads="1"/>
          </p:cNvPicPr>
          <p:nvPr/>
        </p:nvPicPr>
        <p:blipFill>
          <a:blip r:embed="rId2" cstate="print"/>
          <a:srcRect/>
          <a:stretch>
            <a:fillRect/>
          </a:stretch>
        </p:blipFill>
        <p:spPr bwMode="auto">
          <a:xfrm>
            <a:off x="818541" y="4286003"/>
            <a:ext cx="3744416" cy="2383357"/>
          </a:xfrm>
          <a:prstGeom prst="rect">
            <a:avLst/>
          </a:prstGeom>
          <a:noFill/>
        </p:spPr>
      </p:pic>
      <p:pic>
        <p:nvPicPr>
          <p:cNvPr id="6" name="Picture 2"/>
          <p:cNvPicPr>
            <a:picLocks noChangeAspect="1" noChangeArrowheads="1"/>
          </p:cNvPicPr>
          <p:nvPr/>
        </p:nvPicPr>
        <p:blipFill>
          <a:blip r:embed="rId3" cstate="print"/>
          <a:srcRect/>
          <a:stretch>
            <a:fillRect/>
          </a:stretch>
        </p:blipFill>
        <p:spPr bwMode="auto">
          <a:xfrm>
            <a:off x="5595942" y="3929066"/>
            <a:ext cx="4231270" cy="2601403"/>
          </a:xfrm>
          <a:prstGeom prst="rect">
            <a:avLst/>
          </a:prstGeom>
          <a:noFill/>
          <a:ln w="9525">
            <a:noFill/>
            <a:miter lim="800000"/>
            <a:headEnd/>
            <a:tailEnd/>
          </a:ln>
          <a:effectLst/>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50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500"/>
                                        <p:tgtEl>
                                          <p:spTgt spid="1026"/>
                                        </p:tgtEl>
                                      </p:cBhvr>
                                    </p:animEffect>
                                  </p:childTnLst>
                                </p:cTn>
                              </p:par>
                              <p:par>
                                <p:cTn id="16" presetID="22" presetClass="entr" presetSubtype="4"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软件危机</a:t>
            </a:r>
            <a:r>
              <a:rPr lang="en-US" altLang="zh-CN" dirty="0" smtClean="0"/>
              <a:t>—</a:t>
            </a:r>
            <a:r>
              <a:rPr lang="zh-CN" altLang="en-US" dirty="0" smtClean="0"/>
              <a:t>为什么存在？</a:t>
            </a:r>
            <a:endParaRPr lang="zh-CN" altLang="en-US" dirty="0"/>
          </a:p>
        </p:txBody>
      </p:sp>
      <p:sp>
        <p:nvSpPr>
          <p:cNvPr id="3" name="Content Placeholder 2"/>
          <p:cNvSpPr>
            <a:spLocks noGrp="1"/>
          </p:cNvSpPr>
          <p:nvPr>
            <p:ph idx="1"/>
          </p:nvPr>
        </p:nvSpPr>
        <p:spPr>
          <a:xfrm>
            <a:off x="613964" y="4221088"/>
            <a:ext cx="8667750" cy="2160240"/>
          </a:xfrm>
        </p:spPr>
        <p:txBody>
          <a:bodyPr/>
          <a:lstStyle/>
          <a:p>
            <a:pPr algn="ctr">
              <a:buNone/>
            </a:pPr>
            <a:r>
              <a:rPr lang="zh-CN" altLang="en-US" sz="2900" b="1" dirty="0" smtClean="0">
                <a:solidFill>
                  <a:srgbClr val="FF0000"/>
                </a:solidFill>
                <a:sym typeface="Wingdings" pitchFamily="2" charset="2"/>
              </a:rPr>
              <a:t>软件危机将长期存在！</a:t>
            </a:r>
            <a:endParaRPr lang="en-US" altLang="zh-CN" sz="2900" b="1" dirty="0" smtClean="0">
              <a:solidFill>
                <a:srgbClr val="FF0000"/>
              </a:solidFill>
              <a:sym typeface="Wingdings" pitchFamily="2" charset="2"/>
            </a:endParaRPr>
          </a:p>
          <a:p>
            <a:r>
              <a:rPr lang="en-US" altLang="zh-CN" sz="2900" dirty="0" smtClean="0"/>
              <a:t>“</a:t>
            </a:r>
            <a:r>
              <a:rPr lang="zh-CN" altLang="en-US" sz="2900" dirty="0" smtClean="0">
                <a:solidFill>
                  <a:srgbClr val="0000FF"/>
                </a:solidFill>
              </a:rPr>
              <a:t>危机</a:t>
            </a:r>
            <a:r>
              <a:rPr lang="en-US" altLang="zh-CN" sz="2900" dirty="0" smtClean="0"/>
              <a:t>” --- </a:t>
            </a:r>
            <a:r>
              <a:rPr lang="zh-CN" altLang="en-US" sz="2900" dirty="0" smtClean="0"/>
              <a:t>不恰当</a:t>
            </a:r>
            <a:endParaRPr lang="en-US" altLang="zh-CN" sz="2900" dirty="0" smtClean="0"/>
          </a:p>
          <a:p>
            <a:pPr lvl="1"/>
            <a:r>
              <a:rPr lang="zh-CN" altLang="en-US" sz="2100" dirty="0" smtClean="0"/>
              <a:t>暗示一种短期的、急性的严重问题</a:t>
            </a:r>
            <a:endParaRPr lang="en-US" altLang="zh-CN" sz="2100" dirty="0" smtClean="0"/>
          </a:p>
          <a:p>
            <a:pPr lvl="1"/>
            <a:r>
              <a:rPr lang="zh-CN" altLang="en-US" sz="2100" dirty="0" smtClean="0"/>
              <a:t>上述问题则是长期的、慢性的</a:t>
            </a:r>
          </a:p>
          <a:p>
            <a:pPr lvl="1"/>
            <a:r>
              <a:rPr lang="zh-CN" altLang="en-US" sz="2100" dirty="0" smtClean="0"/>
              <a:t>近年常用</a:t>
            </a:r>
            <a:r>
              <a:rPr lang="en-US" altLang="zh-CN" sz="2100" dirty="0" smtClean="0"/>
              <a:t>“</a:t>
            </a:r>
            <a:r>
              <a:rPr lang="zh-CN" altLang="en-US" sz="2100" dirty="0" smtClean="0">
                <a:solidFill>
                  <a:srgbClr val="0000FF"/>
                </a:solidFill>
              </a:rPr>
              <a:t>软件困扰</a:t>
            </a:r>
            <a:r>
              <a:rPr lang="en-US" altLang="zh-CN" sz="2100" dirty="0" smtClean="0"/>
              <a:t>”</a:t>
            </a:r>
            <a:r>
              <a:rPr lang="zh-CN" altLang="en-US" sz="2100" dirty="0" smtClean="0"/>
              <a:t>或</a:t>
            </a:r>
            <a:r>
              <a:rPr lang="en-US" altLang="zh-CN" sz="2100" dirty="0" smtClean="0"/>
              <a:t>“</a:t>
            </a:r>
            <a:r>
              <a:rPr lang="zh-CN" altLang="en-US" sz="2100" dirty="0" smtClean="0">
                <a:solidFill>
                  <a:srgbClr val="0000FF"/>
                </a:solidFill>
              </a:rPr>
              <a:t>软件苦恼</a:t>
            </a:r>
            <a:r>
              <a:rPr lang="en-US" altLang="zh-CN" sz="2100" dirty="0" smtClean="0"/>
              <a:t>”</a:t>
            </a:r>
            <a:r>
              <a:rPr lang="zh-CN" altLang="en-US" sz="2100" dirty="0" smtClean="0"/>
              <a:t>来替换</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13</a:t>
            </a:fld>
            <a:endParaRPr lang="zh-CN" altLang="en-US" dirty="0"/>
          </a:p>
        </p:txBody>
      </p:sp>
      <p:sp>
        <p:nvSpPr>
          <p:cNvPr id="6" name="Rectangle 5"/>
          <p:cNvSpPr/>
          <p:nvPr/>
        </p:nvSpPr>
        <p:spPr>
          <a:xfrm>
            <a:off x="1286603" y="3623657"/>
            <a:ext cx="2262739" cy="419764"/>
          </a:xfrm>
          <a:prstGeom prst="rect">
            <a:avLst/>
          </a:prstGeom>
        </p:spPr>
        <p:txBody>
          <a:bodyPr wrap="none" lIns="95665" tIns="47832" rIns="95665" bIns="47832">
            <a:spAutoFit/>
          </a:bodyPr>
          <a:lstStyle/>
          <a:p>
            <a:r>
              <a:rPr lang="en-US" altLang="zh-CN" sz="2100" dirty="0" smtClean="0"/>
              <a:t>Edsger Dijkstra</a:t>
            </a:r>
            <a:endParaRPr lang="zh-CN" altLang="en-US" sz="2100" dirty="0"/>
          </a:p>
        </p:txBody>
      </p:sp>
      <p:pic>
        <p:nvPicPr>
          <p:cNvPr id="7" name="Picture 3" descr="C:\Users\SECBOK\Desktop\下载 (1).jpg"/>
          <p:cNvPicPr>
            <a:picLocks noChangeAspect="1" noChangeArrowheads="1"/>
          </p:cNvPicPr>
          <p:nvPr/>
        </p:nvPicPr>
        <p:blipFill>
          <a:blip r:embed="rId2" cstate="print"/>
          <a:srcRect/>
          <a:stretch>
            <a:fillRect/>
          </a:stretch>
        </p:blipFill>
        <p:spPr bwMode="auto">
          <a:xfrm>
            <a:off x="1442616" y="1196757"/>
            <a:ext cx="2001837" cy="2466974"/>
          </a:xfrm>
          <a:prstGeom prst="rect">
            <a:avLst/>
          </a:prstGeom>
          <a:noFill/>
        </p:spPr>
      </p:pic>
      <p:sp>
        <p:nvSpPr>
          <p:cNvPr id="9" name="Rectangle 8"/>
          <p:cNvSpPr/>
          <p:nvPr/>
        </p:nvSpPr>
        <p:spPr>
          <a:xfrm>
            <a:off x="3626855" y="1628802"/>
            <a:ext cx="5226581" cy="18722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r>
              <a:rPr lang="zh-CN" altLang="en-US" sz="2900" dirty="0" smtClean="0">
                <a:solidFill>
                  <a:srgbClr val="FFFF00"/>
                </a:solidFill>
                <a:ea typeface="文鼎CS长美黑" pitchFamily="49" charset="-122"/>
              </a:rPr>
              <a:t>软件危机真是一个无药可治的顽疾。声称能医治它的人都是庸医、骗子和吹牛皮的人。</a:t>
            </a:r>
            <a:endParaRPr lang="zh-CN" altLang="en-US" sz="2900" dirty="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1968 NATO(</a:t>
            </a:r>
            <a:r>
              <a:rPr lang="zh-CN" altLang="en-US" dirty="0" smtClean="0"/>
              <a:t>北约</a:t>
            </a:r>
            <a:r>
              <a:rPr lang="en-US" altLang="zh-CN" dirty="0" smtClean="0"/>
              <a:t>)—SE</a:t>
            </a:r>
            <a:r>
              <a:rPr lang="zh-CN" altLang="en-US" dirty="0" smtClean="0"/>
              <a:t>首会</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14</a:t>
            </a:fld>
            <a:endParaRPr lang="zh-CN" altLang="en-US" dirty="0"/>
          </a:p>
        </p:txBody>
      </p:sp>
      <p:pic>
        <p:nvPicPr>
          <p:cNvPr id="5" name="Picture 1" descr="C:\Users\Zude\AppData\Roaming\Tencent\Users\185063557\QQ\WinTemp\RichOle\BHVN_@8)E}X34422%_~N$@8.jpg"/>
          <p:cNvPicPr>
            <a:picLocks noChangeAspect="1" noChangeArrowheads="1"/>
          </p:cNvPicPr>
          <p:nvPr/>
        </p:nvPicPr>
        <p:blipFill>
          <a:blip r:embed="rId2" cstate="print"/>
          <a:srcRect/>
          <a:stretch>
            <a:fillRect/>
          </a:stretch>
        </p:blipFill>
        <p:spPr bwMode="auto">
          <a:xfrm>
            <a:off x="740539" y="1238816"/>
            <a:ext cx="8085767" cy="5031879"/>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危机</a:t>
            </a:r>
            <a:r>
              <a:rPr lang="en-US" altLang="zh-CN" dirty="0" smtClean="0">
                <a:sym typeface="Wingdings" pitchFamily="2" charset="2"/>
              </a:rPr>
              <a:t></a:t>
            </a:r>
            <a:r>
              <a:rPr lang="zh-CN" altLang="en-US" dirty="0" smtClean="0">
                <a:sym typeface="Wingdings" pitchFamily="2" charset="2"/>
              </a:rPr>
              <a:t>工程化解决方法</a:t>
            </a:r>
            <a:endParaRPr lang="zh-CN" altLang="en-US" dirty="0"/>
          </a:p>
        </p:txBody>
      </p:sp>
      <p:sp>
        <p:nvSpPr>
          <p:cNvPr id="3" name="Content Placeholder 2"/>
          <p:cNvSpPr>
            <a:spLocks noGrp="1"/>
          </p:cNvSpPr>
          <p:nvPr>
            <p:ph idx="1"/>
          </p:nvPr>
        </p:nvSpPr>
        <p:spPr/>
        <p:txBody>
          <a:bodyPr/>
          <a:lstStyle/>
          <a:p>
            <a:r>
              <a:rPr lang="zh-CN" altLang="en-US" dirty="0" smtClean="0"/>
              <a:t>为了应对</a:t>
            </a:r>
            <a:r>
              <a:rPr lang="en-US" altLang="zh-CN" dirty="0" smtClean="0"/>
              <a:t>“</a:t>
            </a:r>
            <a:r>
              <a:rPr lang="zh-CN" altLang="en-US" dirty="0" smtClean="0"/>
              <a:t>软件危机</a:t>
            </a:r>
            <a:r>
              <a:rPr lang="en-US" altLang="zh-CN" dirty="0" smtClean="0"/>
              <a:t>”, </a:t>
            </a:r>
            <a:r>
              <a:rPr lang="zh-CN" altLang="en-US" dirty="0" smtClean="0"/>
              <a:t>专家们主张</a:t>
            </a:r>
            <a:r>
              <a:rPr lang="en-US" altLang="zh-CN" dirty="0" smtClean="0"/>
              <a:t/>
            </a:r>
            <a:br>
              <a:rPr lang="en-US" altLang="zh-CN" dirty="0" smtClean="0"/>
            </a:br>
            <a:r>
              <a:rPr lang="en-US" altLang="zh-CN" dirty="0" smtClean="0"/>
              <a:t>       </a:t>
            </a:r>
            <a:r>
              <a:rPr lang="zh-CN" altLang="en-US" dirty="0" smtClean="0">
                <a:solidFill>
                  <a:srgbClr val="0000FF"/>
                </a:solidFill>
              </a:rPr>
              <a:t>以工程化方法开发软件产品</a:t>
            </a:r>
            <a:r>
              <a:rPr lang="en-US" altLang="zh-CN" dirty="0" smtClean="0"/>
              <a:t>,  </a:t>
            </a:r>
            <a:br>
              <a:rPr lang="en-US" altLang="zh-CN" dirty="0" smtClean="0"/>
            </a:br>
            <a:r>
              <a:rPr lang="en-US" altLang="zh-CN" dirty="0" smtClean="0"/>
              <a:t>               </a:t>
            </a:r>
            <a:r>
              <a:rPr lang="zh-CN" altLang="en-US" dirty="0" smtClean="0"/>
              <a:t>即 </a:t>
            </a:r>
            <a:r>
              <a:rPr lang="zh-CN" altLang="en-US" b="1" dirty="0" smtClean="0">
                <a:solidFill>
                  <a:srgbClr val="0000FF"/>
                </a:solidFill>
              </a:rPr>
              <a:t>软件工程</a:t>
            </a:r>
            <a:r>
              <a:rPr lang="en-US" altLang="zh-CN" b="1" dirty="0" smtClean="0">
                <a:solidFill>
                  <a:srgbClr val="0000FF"/>
                </a:solidFill>
              </a:rPr>
              <a:t>(SE)</a:t>
            </a:r>
            <a:endParaRPr lang="en-US" altLang="zh-CN" dirty="0" smtClean="0"/>
          </a:p>
          <a:p>
            <a:pPr lvl="1"/>
            <a:r>
              <a:rPr lang="zh-CN" altLang="en-US" dirty="0" smtClean="0"/>
              <a:t>该词于</a:t>
            </a:r>
            <a:r>
              <a:rPr lang="en-US" altLang="zh-CN" dirty="0" smtClean="0"/>
              <a:t>1968</a:t>
            </a:r>
            <a:r>
              <a:rPr lang="zh-CN" altLang="en-US" dirty="0" smtClean="0"/>
              <a:t>年</a:t>
            </a:r>
            <a:r>
              <a:rPr lang="en-US" altLang="zh-CN" dirty="0" smtClean="0"/>
              <a:t>NATO</a:t>
            </a:r>
            <a:r>
              <a:rPr lang="zh-CN" altLang="en-US" dirty="0" smtClean="0"/>
              <a:t>会议首次使用</a:t>
            </a:r>
            <a:endParaRPr lang="en-US" altLang="zh-CN" dirty="0" smtClean="0"/>
          </a:p>
          <a:p>
            <a:pPr lvl="1"/>
            <a:r>
              <a:rPr lang="zh-CN" altLang="en-US" dirty="0" smtClean="0"/>
              <a:t>力求辟除以往实践的“非工程”特征</a:t>
            </a:r>
            <a:endParaRPr lang="en-US" altLang="zh-CN" dirty="0" smtClean="0"/>
          </a:p>
          <a:p>
            <a:pPr lvl="1"/>
            <a:endParaRPr lang="en-US" altLang="zh-CN" dirty="0" smtClean="0">
              <a:solidFill>
                <a:srgbClr val="FF0000"/>
              </a:solidFill>
              <a:latin typeface="+mn-ea"/>
            </a:endParaRPr>
          </a:p>
          <a:p>
            <a:r>
              <a:rPr lang="en-US" altLang="zh-CN" dirty="0" smtClean="0">
                <a:solidFill>
                  <a:srgbClr val="FF0000"/>
                </a:solidFill>
                <a:latin typeface="+mn-ea"/>
              </a:rPr>
              <a:t>SE</a:t>
            </a:r>
            <a:r>
              <a:rPr lang="zh-CN" altLang="en-US" dirty="0" smtClean="0">
                <a:solidFill>
                  <a:srgbClr val="FF0000"/>
                </a:solidFill>
                <a:latin typeface="+mn-ea"/>
              </a:rPr>
              <a:t>主题</a:t>
            </a:r>
            <a:r>
              <a:rPr lang="en-US" altLang="zh-CN" dirty="0" smtClean="0">
                <a:latin typeface="+mn-ea"/>
              </a:rPr>
              <a:t>:</a:t>
            </a:r>
            <a:endParaRPr lang="en-US" altLang="zh-CN" sz="2900" dirty="0" smtClean="0">
              <a:latin typeface="+mn-ea"/>
            </a:endParaRPr>
          </a:p>
          <a:p>
            <a:pPr lvl="1"/>
            <a:r>
              <a:rPr lang="zh-CN" altLang="en-US" dirty="0" smtClean="0">
                <a:latin typeface="+mn-ea"/>
              </a:rPr>
              <a:t>控制软件及其开发过程的复杂性</a:t>
            </a:r>
            <a:endParaRPr lang="en-US" altLang="zh-CN" dirty="0" smtClean="0">
              <a:latin typeface="+mn-ea"/>
            </a:endParaRPr>
          </a:p>
          <a:p>
            <a:pPr lvl="1"/>
            <a:r>
              <a:rPr lang="zh-CN" altLang="en-US" dirty="0" smtClean="0">
                <a:latin typeface="+mn-ea"/>
              </a:rPr>
              <a:t>从而消减软件危机及其负面影响</a:t>
            </a:r>
            <a:endParaRPr lang="en-US" altLang="zh-CN" dirty="0" smtClean="0">
              <a:latin typeface="+mn-ea"/>
            </a:endParaRPr>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15</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“工程”</a:t>
            </a:r>
            <a:r>
              <a:rPr lang="en-US" altLang="zh-CN" dirty="0" smtClean="0"/>
              <a:t>—</a:t>
            </a:r>
            <a:r>
              <a:rPr lang="zh-CN" altLang="en-US" dirty="0" smtClean="0"/>
              <a:t>不同于科学</a:t>
            </a:r>
            <a:endParaRPr lang="zh-CN" altLang="en-US" dirty="0"/>
          </a:p>
        </p:txBody>
      </p:sp>
      <p:sp>
        <p:nvSpPr>
          <p:cNvPr id="3" name="Content Placeholder 2"/>
          <p:cNvSpPr>
            <a:spLocks noGrp="1"/>
          </p:cNvSpPr>
          <p:nvPr>
            <p:ph idx="1"/>
          </p:nvPr>
        </p:nvSpPr>
        <p:spPr>
          <a:xfrm>
            <a:off x="613964" y="1268760"/>
            <a:ext cx="8667750" cy="1152129"/>
          </a:xfrm>
        </p:spPr>
        <p:txBody>
          <a:bodyPr/>
          <a:lstStyle/>
          <a:p>
            <a:r>
              <a:rPr lang="zh-CN" altLang="en-US" dirty="0" smtClean="0"/>
              <a:t>工程不同于科学</a:t>
            </a:r>
            <a:endParaRPr lang="en-US" altLang="zh-CN" dirty="0" smtClean="0"/>
          </a:p>
          <a:p>
            <a:r>
              <a:rPr lang="zh-CN" altLang="en-US" dirty="0" smtClean="0">
                <a:solidFill>
                  <a:srgbClr val="FF0000"/>
                </a:solidFill>
              </a:rPr>
              <a:t>工程教育尤其不应同于科学教育！</a:t>
            </a:r>
            <a:endParaRPr lang="zh-CN" altLang="en-US" dirty="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16</a:t>
            </a:fld>
            <a:endParaRPr lang="zh-CN" altLang="en-US" dirty="0"/>
          </a:p>
        </p:txBody>
      </p:sp>
      <p:grpSp>
        <p:nvGrpSpPr>
          <p:cNvPr id="5" name="Group 4"/>
          <p:cNvGrpSpPr>
            <a:grpSpLocks noChangeAspect="1"/>
          </p:cNvGrpSpPr>
          <p:nvPr/>
        </p:nvGrpSpPr>
        <p:grpSpPr>
          <a:xfrm>
            <a:off x="2612746" y="2492898"/>
            <a:ext cx="4639482" cy="3819957"/>
            <a:chOff x="4857750" y="1000125"/>
            <a:chExt cx="3168624" cy="3556421"/>
          </a:xfrm>
        </p:grpSpPr>
        <p:sp>
          <p:nvSpPr>
            <p:cNvPr id="6" name="Oval 5"/>
            <p:cNvSpPr/>
            <p:nvPr/>
          </p:nvSpPr>
          <p:spPr>
            <a:xfrm>
              <a:off x="5500688" y="1000125"/>
              <a:ext cx="1857375" cy="642938"/>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zh-CN" altLang="en-US" sz="2500" dirty="0">
                  <a:latin typeface="方正精楷简体" pitchFamily="2" charset="-122"/>
                  <a:ea typeface="汉鼎简中楷" pitchFamily="49" charset="-122"/>
                </a:rPr>
                <a:t>人类行为</a:t>
              </a:r>
            </a:p>
          </p:txBody>
        </p:sp>
        <p:sp>
          <p:nvSpPr>
            <p:cNvPr id="7" name="Rounded Rectangle 6"/>
            <p:cNvSpPr/>
            <p:nvPr/>
          </p:nvSpPr>
          <p:spPr>
            <a:xfrm>
              <a:off x="4857750" y="2286000"/>
              <a:ext cx="1000125" cy="1143000"/>
            </a:xfrm>
            <a:prstGeom prst="roundRect">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2500" dirty="0">
                  <a:latin typeface="方正精楷简体" pitchFamily="2" charset="-122"/>
                  <a:ea typeface="汉鼎简中楷" pitchFamily="49" charset="-122"/>
                </a:rPr>
                <a:t>观察</a:t>
              </a:r>
              <a:r>
                <a:rPr lang="en-US" altLang="zh-CN" sz="2500" dirty="0">
                  <a:latin typeface="方正精楷简体" pitchFamily="2" charset="-122"/>
                  <a:ea typeface="汉鼎简中楷" pitchFamily="49" charset="-122"/>
                </a:rPr>
                <a:t/>
              </a:r>
              <a:br>
                <a:rPr lang="en-US" altLang="zh-CN" sz="2500" dirty="0">
                  <a:latin typeface="方正精楷简体" pitchFamily="2" charset="-122"/>
                  <a:ea typeface="汉鼎简中楷" pitchFamily="49" charset="-122"/>
                </a:rPr>
              </a:br>
              <a:r>
                <a:rPr lang="zh-CN" altLang="en-US" sz="2500" dirty="0">
                  <a:latin typeface="方正精楷简体" pitchFamily="2" charset="-122"/>
                  <a:ea typeface="汉鼎简中楷" pitchFamily="49" charset="-122"/>
                </a:rPr>
                <a:t>度量</a:t>
              </a:r>
              <a:r>
                <a:rPr lang="en-US" altLang="zh-CN" sz="2500" dirty="0">
                  <a:latin typeface="方正精楷简体" pitchFamily="2" charset="-122"/>
                  <a:ea typeface="汉鼎简中楷" pitchFamily="49" charset="-122"/>
                </a:rPr>
                <a:t/>
              </a:r>
              <a:br>
                <a:rPr lang="en-US" altLang="zh-CN" sz="2500" dirty="0">
                  <a:latin typeface="方正精楷简体" pitchFamily="2" charset="-122"/>
                  <a:ea typeface="汉鼎简中楷" pitchFamily="49" charset="-122"/>
                </a:rPr>
              </a:br>
              <a:r>
                <a:rPr lang="zh-CN" altLang="en-US" sz="2500" dirty="0">
                  <a:latin typeface="方正精楷简体" pitchFamily="2" charset="-122"/>
                  <a:ea typeface="汉鼎简中楷" pitchFamily="49" charset="-122"/>
                </a:rPr>
                <a:t>实验</a:t>
              </a:r>
            </a:p>
          </p:txBody>
        </p:sp>
        <p:sp>
          <p:nvSpPr>
            <p:cNvPr id="8" name="Rounded Rectangle 7"/>
            <p:cNvSpPr/>
            <p:nvPr/>
          </p:nvSpPr>
          <p:spPr>
            <a:xfrm>
              <a:off x="7000875" y="2286000"/>
              <a:ext cx="1000125" cy="1143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2500" dirty="0">
                  <a:latin typeface="方正精楷简体" pitchFamily="2" charset="-122"/>
                  <a:ea typeface="汉鼎简中楷" pitchFamily="49" charset="-122"/>
                </a:rPr>
                <a:t>构造</a:t>
              </a:r>
              <a:r>
                <a:rPr lang="en-US" altLang="zh-CN" sz="2500" dirty="0">
                  <a:latin typeface="方正精楷简体" pitchFamily="2" charset="-122"/>
                  <a:ea typeface="汉鼎简中楷" pitchFamily="49" charset="-122"/>
                </a:rPr>
                <a:t/>
              </a:r>
              <a:br>
                <a:rPr lang="en-US" altLang="zh-CN" sz="2500" dirty="0">
                  <a:latin typeface="方正精楷简体" pitchFamily="2" charset="-122"/>
                  <a:ea typeface="汉鼎简中楷" pitchFamily="49" charset="-122"/>
                </a:rPr>
              </a:br>
              <a:r>
                <a:rPr lang="zh-CN" altLang="en-US" sz="2500" dirty="0">
                  <a:latin typeface="方正精楷简体" pitchFamily="2" charset="-122"/>
                  <a:ea typeface="汉鼎简中楷" pitchFamily="49" charset="-122"/>
                </a:rPr>
                <a:t>评估</a:t>
              </a:r>
            </a:p>
          </p:txBody>
        </p:sp>
        <p:cxnSp>
          <p:nvCxnSpPr>
            <p:cNvPr id="9" name="Straight Arrow Connector 8"/>
            <p:cNvCxnSpPr>
              <a:stCxn id="6" idx="3"/>
              <a:endCxn id="7" idx="0"/>
            </p:cNvCxnSpPr>
            <p:nvPr/>
          </p:nvCxnSpPr>
          <p:spPr>
            <a:xfrm rot="5400000">
              <a:off x="5196682" y="1710531"/>
              <a:ext cx="736600" cy="414337"/>
            </a:xfrm>
            <a:prstGeom prst="straightConnector1">
              <a:avLst/>
            </a:prstGeom>
            <a:ln w="76200">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6" idx="5"/>
              <a:endCxn id="8" idx="0"/>
            </p:cNvCxnSpPr>
            <p:nvPr/>
          </p:nvCxnSpPr>
          <p:spPr>
            <a:xfrm rot="16200000" flipH="1">
              <a:off x="6925469" y="1710531"/>
              <a:ext cx="736600" cy="414338"/>
            </a:xfrm>
            <a:prstGeom prst="straightConnector1">
              <a:avLst/>
            </a:prstGeom>
            <a:ln w="76200">
              <a:tailEnd type="arrow"/>
            </a:ln>
          </p:spPr>
          <p:style>
            <a:lnRef idx="2">
              <a:schemeClr val="accent4"/>
            </a:lnRef>
            <a:fillRef idx="0">
              <a:schemeClr val="accent4"/>
            </a:fillRef>
            <a:effectRef idx="1">
              <a:schemeClr val="accent4"/>
            </a:effectRef>
            <a:fontRef idx="minor">
              <a:schemeClr val="tx1"/>
            </a:fontRef>
          </p:style>
        </p:cxnSp>
        <p:sp>
          <p:nvSpPr>
            <p:cNvPr id="11" name="TextBox 22"/>
            <p:cNvSpPr txBox="1">
              <a:spLocks noChangeArrowheads="1"/>
            </p:cNvSpPr>
            <p:nvPr/>
          </p:nvSpPr>
          <p:spPr bwMode="auto">
            <a:xfrm>
              <a:off x="4964305" y="1592255"/>
              <a:ext cx="564042" cy="444142"/>
            </a:xfrm>
            <a:prstGeom prst="rect">
              <a:avLst/>
            </a:prstGeom>
            <a:noFill/>
            <a:ln w="9525">
              <a:noFill/>
              <a:miter lim="800000"/>
              <a:headEnd/>
              <a:tailEnd/>
            </a:ln>
          </p:spPr>
          <p:txBody>
            <a:bodyPr wrap="none">
              <a:spAutoFit/>
            </a:bodyPr>
            <a:lstStyle/>
            <a:p>
              <a:r>
                <a:rPr lang="zh-CN" altLang="en-US" sz="2500" b="1" dirty="0">
                  <a:solidFill>
                    <a:srgbClr val="7030A0"/>
                  </a:solidFill>
                  <a:latin typeface="微软雅黑" pitchFamily="34" charset="-122"/>
                  <a:ea typeface="微软雅黑" pitchFamily="34" charset="-122"/>
                </a:rPr>
                <a:t>科学</a:t>
              </a:r>
            </a:p>
          </p:txBody>
        </p:sp>
        <p:sp>
          <p:nvSpPr>
            <p:cNvPr id="12" name="TextBox 11"/>
            <p:cNvSpPr txBox="1"/>
            <p:nvPr/>
          </p:nvSpPr>
          <p:spPr>
            <a:xfrm>
              <a:off x="7462332" y="1701798"/>
              <a:ext cx="564042" cy="444142"/>
            </a:xfrm>
            <a:prstGeom prst="rect">
              <a:avLst/>
            </a:prstGeom>
            <a:noFill/>
          </p:spPr>
          <p:txBody>
            <a:bodyPr wrap="none">
              <a:spAutoFit/>
            </a:bodyPr>
            <a:lstStyle/>
            <a:p>
              <a:pPr>
                <a:defRPr/>
              </a:pPr>
              <a:r>
                <a:rPr lang="zh-CN" altLang="en-US" sz="2500" b="1" dirty="0">
                  <a:solidFill>
                    <a:schemeClr val="accent6">
                      <a:lumMod val="50000"/>
                    </a:schemeClr>
                  </a:solidFill>
                  <a:latin typeface="微软雅黑" pitchFamily="34" charset="-122"/>
                  <a:ea typeface="微软雅黑" pitchFamily="34" charset="-122"/>
                </a:rPr>
                <a:t>工程</a:t>
              </a:r>
            </a:p>
          </p:txBody>
        </p:sp>
        <p:sp>
          <p:nvSpPr>
            <p:cNvPr id="13" name="Freeform 12"/>
            <p:cNvSpPr/>
            <p:nvPr/>
          </p:nvSpPr>
          <p:spPr>
            <a:xfrm>
              <a:off x="5357813" y="3441700"/>
              <a:ext cx="2163762" cy="415925"/>
            </a:xfrm>
            <a:custGeom>
              <a:avLst/>
              <a:gdLst>
                <a:gd name="connsiteX0" fmla="*/ 0 w 1949570"/>
                <a:gd name="connsiteY0" fmla="*/ 0 h 303362"/>
                <a:gd name="connsiteX1" fmla="*/ 992038 w 1949570"/>
                <a:gd name="connsiteY1" fmla="*/ 301924 h 303362"/>
                <a:gd name="connsiteX2" fmla="*/ 1949570 w 1949570"/>
                <a:gd name="connsiteY2" fmla="*/ 8626 h 303362"/>
              </a:gdLst>
              <a:ahLst/>
              <a:cxnLst>
                <a:cxn ang="0">
                  <a:pos x="connsiteX0" y="connsiteY0"/>
                </a:cxn>
                <a:cxn ang="0">
                  <a:pos x="connsiteX1" y="connsiteY1"/>
                </a:cxn>
                <a:cxn ang="0">
                  <a:pos x="connsiteX2" y="connsiteY2"/>
                </a:cxn>
              </a:cxnLst>
              <a:rect l="l" t="t" r="r" b="b"/>
              <a:pathLst>
                <a:path w="1949570" h="303362">
                  <a:moveTo>
                    <a:pt x="0" y="0"/>
                  </a:moveTo>
                  <a:cubicBezTo>
                    <a:pt x="333555" y="150243"/>
                    <a:pt x="667110" y="300486"/>
                    <a:pt x="992038" y="301924"/>
                  </a:cubicBezTo>
                  <a:cubicBezTo>
                    <a:pt x="1316966" y="303362"/>
                    <a:pt x="1633268" y="155994"/>
                    <a:pt x="1949570" y="8626"/>
                  </a:cubicBezTo>
                </a:path>
              </a:pathLst>
            </a:custGeom>
            <a:ln w="571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zh-CN" altLang="en-US" sz="2500" dirty="0"/>
            </a:p>
          </p:txBody>
        </p:sp>
        <p:sp>
          <p:nvSpPr>
            <p:cNvPr id="14" name="Freeform 13"/>
            <p:cNvSpPr/>
            <p:nvPr/>
          </p:nvSpPr>
          <p:spPr>
            <a:xfrm>
              <a:off x="5214938" y="3429000"/>
              <a:ext cx="2428875" cy="714375"/>
            </a:xfrm>
            <a:custGeom>
              <a:avLst/>
              <a:gdLst>
                <a:gd name="connsiteX0" fmla="*/ 0 w 1949570"/>
                <a:gd name="connsiteY0" fmla="*/ 0 h 303362"/>
                <a:gd name="connsiteX1" fmla="*/ 992038 w 1949570"/>
                <a:gd name="connsiteY1" fmla="*/ 301924 h 303362"/>
                <a:gd name="connsiteX2" fmla="*/ 1949570 w 1949570"/>
                <a:gd name="connsiteY2" fmla="*/ 8626 h 303362"/>
              </a:gdLst>
              <a:ahLst/>
              <a:cxnLst>
                <a:cxn ang="0">
                  <a:pos x="connsiteX0" y="connsiteY0"/>
                </a:cxn>
                <a:cxn ang="0">
                  <a:pos x="connsiteX1" y="connsiteY1"/>
                </a:cxn>
                <a:cxn ang="0">
                  <a:pos x="connsiteX2" y="connsiteY2"/>
                </a:cxn>
              </a:cxnLst>
              <a:rect l="l" t="t" r="r" b="b"/>
              <a:pathLst>
                <a:path w="1949570" h="303362">
                  <a:moveTo>
                    <a:pt x="0" y="0"/>
                  </a:moveTo>
                  <a:cubicBezTo>
                    <a:pt x="333555" y="150243"/>
                    <a:pt x="667110" y="300486"/>
                    <a:pt x="992038" y="301924"/>
                  </a:cubicBezTo>
                  <a:cubicBezTo>
                    <a:pt x="1316966" y="303362"/>
                    <a:pt x="1633268" y="155994"/>
                    <a:pt x="1949570" y="8626"/>
                  </a:cubicBezTo>
                </a:path>
              </a:pathLst>
            </a:custGeom>
            <a:ln w="571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zh-CN" altLang="en-US" sz="2500" dirty="0"/>
            </a:p>
          </p:txBody>
        </p:sp>
        <p:sp>
          <p:nvSpPr>
            <p:cNvPr id="15" name="TextBox 26"/>
            <p:cNvSpPr txBox="1">
              <a:spLocks noChangeArrowheads="1"/>
            </p:cNvSpPr>
            <p:nvPr/>
          </p:nvSpPr>
          <p:spPr bwMode="auto">
            <a:xfrm>
              <a:off x="5801556" y="3387841"/>
              <a:ext cx="1220923" cy="444142"/>
            </a:xfrm>
            <a:prstGeom prst="rect">
              <a:avLst/>
            </a:prstGeom>
            <a:noFill/>
            <a:ln w="9525">
              <a:noFill/>
              <a:miter lim="800000"/>
              <a:headEnd/>
              <a:tailEnd/>
            </a:ln>
          </p:spPr>
          <p:txBody>
            <a:bodyPr wrap="none">
              <a:spAutoFit/>
            </a:bodyPr>
            <a:lstStyle/>
            <a:p>
              <a:r>
                <a:rPr lang="zh-CN" altLang="en-US" sz="2500" dirty="0">
                  <a:solidFill>
                    <a:srgbClr val="7030A0"/>
                  </a:solidFill>
                  <a:latin typeface="方正精楷简体" pitchFamily="2" charset="-122"/>
                  <a:ea typeface="汉鼎简中楷" pitchFamily="49" charset="-122"/>
                </a:rPr>
                <a:t>更好的工具</a:t>
              </a:r>
            </a:p>
          </p:txBody>
        </p:sp>
        <p:sp>
          <p:nvSpPr>
            <p:cNvPr id="16" name="TextBox 15"/>
            <p:cNvSpPr txBox="1"/>
            <p:nvPr/>
          </p:nvSpPr>
          <p:spPr>
            <a:xfrm>
              <a:off x="5800725" y="4112404"/>
              <a:ext cx="1220923" cy="444142"/>
            </a:xfrm>
            <a:prstGeom prst="rect">
              <a:avLst/>
            </a:prstGeom>
            <a:noFill/>
          </p:spPr>
          <p:txBody>
            <a:bodyPr wrap="none">
              <a:spAutoFit/>
            </a:bodyPr>
            <a:lstStyle/>
            <a:p>
              <a:pPr>
                <a:defRPr/>
              </a:pPr>
              <a:r>
                <a:rPr lang="zh-CN" altLang="en-US" sz="2500" dirty="0">
                  <a:solidFill>
                    <a:schemeClr val="accent6">
                      <a:lumMod val="50000"/>
                    </a:schemeClr>
                  </a:solidFill>
                  <a:latin typeface="方正精楷简体" pitchFamily="2" charset="-122"/>
                  <a:ea typeface="汉鼎简中楷" pitchFamily="49" charset="-122"/>
                </a:rPr>
                <a:t>更多的知识</a:t>
              </a: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“工程”</a:t>
            </a:r>
            <a:r>
              <a:rPr lang="en-US" altLang="zh-CN" dirty="0" smtClean="0"/>
              <a:t>—</a:t>
            </a:r>
            <a:r>
              <a:rPr lang="zh-CN" altLang="en-US" dirty="0" smtClean="0"/>
              <a:t>概念框架</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17</a:t>
            </a:fld>
            <a:endParaRPr lang="zh-CN" altLang="en-US" dirty="0"/>
          </a:p>
        </p:txBody>
      </p:sp>
      <p:pic>
        <p:nvPicPr>
          <p:cNvPr id="2050" name="Picture 2" descr="E:\SECBOK\Content\Figures\EngineeringFramework.png"/>
          <p:cNvPicPr>
            <a:picLocks noChangeAspect="1" noChangeArrowheads="1"/>
          </p:cNvPicPr>
          <p:nvPr/>
        </p:nvPicPr>
        <p:blipFill>
          <a:blip r:embed="rId2" cstate="print"/>
          <a:srcRect/>
          <a:stretch>
            <a:fillRect/>
          </a:stretch>
        </p:blipFill>
        <p:spPr bwMode="auto">
          <a:xfrm>
            <a:off x="2144688" y="1196753"/>
            <a:ext cx="5850650" cy="4871973"/>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a:t>
            </a:r>
            <a:r>
              <a:rPr lang="en-US" altLang="zh-CN" dirty="0" smtClean="0"/>
              <a:t>—</a:t>
            </a:r>
            <a:r>
              <a:rPr lang="zh-CN" altLang="en-US" dirty="0" smtClean="0"/>
              <a:t>定义</a:t>
            </a:r>
            <a:endParaRPr lang="zh-CN" altLang="en-US" dirty="0"/>
          </a:p>
        </p:txBody>
      </p:sp>
      <p:sp>
        <p:nvSpPr>
          <p:cNvPr id="3" name="Content Placeholder 2"/>
          <p:cNvSpPr>
            <a:spLocks noGrp="1"/>
          </p:cNvSpPr>
          <p:nvPr>
            <p:ph idx="1"/>
          </p:nvPr>
        </p:nvSpPr>
        <p:spPr>
          <a:xfrm>
            <a:off x="613964" y="1268762"/>
            <a:ext cx="8667750" cy="2303114"/>
          </a:xfrm>
        </p:spPr>
        <p:txBody>
          <a:bodyPr/>
          <a:lstStyle/>
          <a:p>
            <a:r>
              <a:rPr lang="zh-CN" altLang="en-US" dirty="0" smtClean="0">
                <a:solidFill>
                  <a:srgbClr val="C00000"/>
                </a:solidFill>
              </a:rPr>
              <a:t>软件工程</a:t>
            </a:r>
            <a:r>
              <a:rPr lang="zh-CN" altLang="en-US" dirty="0" smtClean="0"/>
              <a:t>（</a:t>
            </a:r>
            <a:r>
              <a:rPr lang="en-US" altLang="zh-CN" dirty="0" smtClean="0"/>
              <a:t>SE</a:t>
            </a:r>
            <a:r>
              <a:rPr lang="zh-CN" altLang="en-US" dirty="0" smtClean="0"/>
              <a:t>）指科学知识和工程方法</a:t>
            </a:r>
            <a:r>
              <a:rPr lang="en-US" altLang="zh-CN" dirty="0" smtClean="0"/>
              <a:t/>
            </a:r>
            <a:br>
              <a:rPr lang="en-US" altLang="zh-CN" dirty="0" smtClean="0"/>
            </a:br>
            <a:r>
              <a:rPr lang="zh-CN" altLang="en-US" dirty="0" smtClean="0"/>
              <a:t>在软件开发、维护和演化过程中的系统</a:t>
            </a:r>
            <a:r>
              <a:rPr lang="en-US" altLang="zh-CN" dirty="0" smtClean="0"/>
              <a:t/>
            </a:r>
            <a:br>
              <a:rPr lang="en-US" altLang="zh-CN" dirty="0" smtClean="0"/>
            </a:br>
            <a:r>
              <a:rPr lang="zh-CN" altLang="en-US" dirty="0" smtClean="0"/>
              <a:t>应用，即</a:t>
            </a:r>
            <a:r>
              <a:rPr lang="zh-CN" altLang="en-US" dirty="0" smtClean="0">
                <a:solidFill>
                  <a:srgbClr val="0000FF"/>
                </a:solidFill>
              </a:rPr>
              <a:t>软件的工程化</a:t>
            </a:r>
            <a:r>
              <a:rPr lang="zh-CN" altLang="en-US" dirty="0" smtClean="0"/>
              <a:t>。</a:t>
            </a:r>
            <a:endParaRPr lang="en-US" altLang="zh-CN" dirty="0" smtClean="0"/>
          </a:p>
          <a:p>
            <a:pPr lvl="1"/>
            <a:r>
              <a:rPr lang="zh-CN" altLang="en-US" dirty="0" smtClean="0"/>
              <a:t>为应对软件危机而提出</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18</a:t>
            </a:fld>
            <a:endParaRPr lang="zh-CN" altLang="en-US" dirty="0"/>
          </a:p>
        </p:txBody>
      </p:sp>
      <p:sp>
        <p:nvSpPr>
          <p:cNvPr id="10" name="TextBox 9"/>
          <p:cNvSpPr txBox="1"/>
          <p:nvPr/>
        </p:nvSpPr>
        <p:spPr>
          <a:xfrm>
            <a:off x="1595414" y="4143380"/>
            <a:ext cx="6357982" cy="1631216"/>
          </a:xfrm>
          <a:prstGeom prst="rect">
            <a:avLst/>
          </a:prstGeom>
          <a:noFill/>
          <a:ln>
            <a:solidFill>
              <a:schemeClr val="tx2"/>
            </a:solidFill>
          </a:ln>
        </p:spPr>
        <p:txBody>
          <a:bodyPr wrap="square" rtlCol="0">
            <a:spAutoFit/>
          </a:bodyPr>
          <a:lstStyle/>
          <a:p>
            <a:pPr marL="0" lvl="1" algn="ctr"/>
            <a:r>
              <a:rPr lang="zh-CN" altLang="en-US" sz="3600" b="1" dirty="0" smtClean="0">
                <a:solidFill>
                  <a:srgbClr val="FF0000"/>
                </a:solidFill>
                <a:latin typeface="黑体" pitchFamily="49" charset="-122"/>
                <a:ea typeface="黑体" pitchFamily="49" charset="-122"/>
              </a:rPr>
              <a:t>核心问题</a:t>
            </a:r>
            <a:r>
              <a:rPr lang="en-US" altLang="zh-CN" sz="3200" b="1" dirty="0" smtClean="0">
                <a:solidFill>
                  <a:srgbClr val="FF0000"/>
                </a:solidFill>
                <a:latin typeface="黑体" pitchFamily="49" charset="-122"/>
                <a:ea typeface="黑体" pitchFamily="49" charset="-122"/>
              </a:rPr>
              <a:t/>
            </a:r>
            <a:br>
              <a:rPr lang="en-US" altLang="zh-CN" sz="3200" b="1" dirty="0" smtClean="0">
                <a:solidFill>
                  <a:srgbClr val="FF0000"/>
                </a:solidFill>
                <a:latin typeface="黑体" pitchFamily="49" charset="-122"/>
                <a:ea typeface="黑体" pitchFamily="49" charset="-122"/>
              </a:rPr>
            </a:br>
            <a:r>
              <a:rPr lang="zh-CN" altLang="en-US" sz="3200" b="1" dirty="0" smtClean="0">
                <a:solidFill>
                  <a:srgbClr val="FF0000"/>
                </a:solidFill>
                <a:latin typeface="黑体" pitchFamily="49" charset="-122"/>
                <a:ea typeface="黑体" pitchFamily="49" charset="-122"/>
              </a:rPr>
              <a:t>工程师如何以快速、便宜和高质量</a:t>
            </a:r>
            <a:r>
              <a:rPr lang="en-US" altLang="zh-CN" sz="3200" b="1" dirty="0" smtClean="0">
                <a:solidFill>
                  <a:srgbClr val="FF0000"/>
                </a:solidFill>
                <a:latin typeface="黑体" pitchFamily="49" charset="-122"/>
                <a:ea typeface="黑体" pitchFamily="49" charset="-122"/>
              </a:rPr>
              <a:t/>
            </a:r>
            <a:br>
              <a:rPr lang="en-US" altLang="zh-CN" sz="3200" b="1" dirty="0" smtClean="0">
                <a:solidFill>
                  <a:srgbClr val="FF0000"/>
                </a:solidFill>
                <a:latin typeface="黑体" pitchFamily="49" charset="-122"/>
                <a:ea typeface="黑体" pitchFamily="49" charset="-122"/>
              </a:rPr>
            </a:br>
            <a:r>
              <a:rPr lang="zh-CN" altLang="en-US" sz="3200" b="1" dirty="0" smtClean="0">
                <a:solidFill>
                  <a:srgbClr val="FF0000"/>
                </a:solidFill>
                <a:latin typeface="黑体" pitchFamily="49" charset="-122"/>
                <a:ea typeface="黑体" pitchFamily="49" charset="-122"/>
              </a:rPr>
              <a:t>的方式开发出正确的软件产品？</a:t>
            </a:r>
            <a:endParaRPr lang="zh-CN" altLang="en-US" sz="3200" dirty="0"/>
          </a:p>
        </p:txBody>
      </p:sp>
    </p:spTree>
  </p:cSld>
  <p:clrMapOvr>
    <a:masterClrMapping/>
  </p:clrMapOvr>
  <p:transition spd="slow">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a:t>
            </a:r>
            <a:r>
              <a:rPr lang="en-US" altLang="zh-CN" dirty="0" smtClean="0"/>
              <a:t>—</a:t>
            </a:r>
            <a:r>
              <a:rPr lang="zh-CN" altLang="en-US" dirty="0" smtClean="0"/>
              <a:t>“魔鬼四角”</a:t>
            </a:r>
            <a:endParaRPr lang="zh-CN" altLang="en-US" dirty="0"/>
          </a:p>
        </p:txBody>
      </p:sp>
      <p:sp>
        <p:nvSpPr>
          <p:cNvPr id="3" name="Content Placeholder 2"/>
          <p:cNvSpPr>
            <a:spLocks noGrp="1"/>
          </p:cNvSpPr>
          <p:nvPr>
            <p:ph idx="1"/>
          </p:nvPr>
        </p:nvSpPr>
        <p:spPr>
          <a:xfrm>
            <a:off x="613964" y="1268762"/>
            <a:ext cx="8667750" cy="5040560"/>
          </a:xfrm>
        </p:spPr>
        <p:txBody>
          <a:bodyPr/>
          <a:lstStyle/>
          <a:p>
            <a:r>
              <a:rPr lang="zh-CN" altLang="en-US" dirty="0" smtClean="0"/>
              <a:t>“四角”之间</a:t>
            </a:r>
            <a:r>
              <a:rPr lang="zh-CN" altLang="en-US" dirty="0" smtClean="0">
                <a:solidFill>
                  <a:srgbClr val="FF0000"/>
                </a:solidFill>
              </a:rPr>
              <a:t>总</a:t>
            </a:r>
            <a:r>
              <a:rPr lang="zh-CN" altLang="en-US" dirty="0" smtClean="0"/>
              <a:t>存在冲突或制约关系，无法全被完整有效地满足。</a:t>
            </a:r>
            <a:endParaRPr lang="en-US" altLang="zh-CN" dirty="0" smtClean="0"/>
          </a:p>
          <a:p>
            <a:pPr>
              <a:buNone/>
            </a:pPr>
            <a:endParaRPr lang="en-US" altLang="zh-CN" dirty="0" smtClean="0"/>
          </a:p>
          <a:p>
            <a:pPr>
              <a:buNone/>
            </a:pPr>
            <a:r>
              <a:rPr lang="zh-CN" altLang="en-US" sz="2500" dirty="0" smtClean="0"/>
              <a:t>在传统“魔鬼三角”之上</a:t>
            </a:r>
            <a:endParaRPr lang="en-US" altLang="zh-CN" sz="2500" dirty="0" smtClean="0"/>
          </a:p>
          <a:p>
            <a:pPr>
              <a:buNone/>
            </a:pPr>
            <a:r>
              <a:rPr lang="zh-CN" altLang="en-US" sz="2500" dirty="0" smtClean="0">
                <a:solidFill>
                  <a:srgbClr val="FF0000"/>
                </a:solidFill>
              </a:rPr>
              <a:t>新增了“功能”：</a:t>
            </a:r>
            <a:endParaRPr lang="en-US" altLang="zh-CN" sz="2500" dirty="0" smtClean="0">
              <a:solidFill>
                <a:srgbClr val="FF0000"/>
              </a:solidFill>
            </a:endParaRPr>
          </a:p>
          <a:p>
            <a:r>
              <a:rPr lang="zh-CN" altLang="en-US" sz="2500" dirty="0" smtClean="0"/>
              <a:t>直接影响其他三角</a:t>
            </a:r>
            <a:endParaRPr lang="en-US" altLang="zh-CN" sz="2500" dirty="0" smtClean="0"/>
          </a:p>
          <a:p>
            <a:r>
              <a:rPr lang="zh-CN" altLang="en-US" sz="2500" dirty="0" smtClean="0"/>
              <a:t>客户的首要关注对象</a:t>
            </a:r>
            <a:endParaRPr lang="en-US" altLang="zh-CN" sz="2500" dirty="0" smtClean="0"/>
          </a:p>
          <a:p>
            <a:r>
              <a:rPr lang="zh-CN" altLang="en-US" sz="2500" dirty="0" smtClean="0"/>
              <a:t>用户的首要关注对象</a:t>
            </a:r>
            <a:endParaRPr lang="en-US" altLang="zh-CN" sz="2500" dirty="0" smtClean="0"/>
          </a:p>
          <a:p>
            <a:endParaRPr lang="en-US" altLang="zh-CN" sz="2500" dirty="0" smtClean="0"/>
          </a:p>
          <a:p>
            <a:endParaRPr lang="en-US" altLang="zh-CN" sz="2500" dirty="0" smtClean="0"/>
          </a:p>
          <a:p>
            <a:pPr>
              <a:buNone/>
            </a:pPr>
            <a:r>
              <a:rPr lang="zh-CN" altLang="en-US" sz="2300" dirty="0" smtClean="0">
                <a:solidFill>
                  <a:srgbClr val="0000B4"/>
                </a:solidFill>
              </a:rPr>
              <a:t>事实：产品的大部分功能都没能准确映射用户需求。</a:t>
            </a:r>
            <a:r>
              <a:rPr lang="en-US" altLang="zh-CN" sz="1700" dirty="0" smtClean="0">
                <a:solidFill>
                  <a:srgbClr val="0000B4"/>
                </a:solidFill>
              </a:rPr>
              <a:t>(</a:t>
            </a:r>
            <a:r>
              <a:rPr lang="zh-CN" altLang="en-US" sz="1700" dirty="0" smtClean="0">
                <a:solidFill>
                  <a:srgbClr val="0000B4"/>
                </a:solidFill>
              </a:rPr>
              <a:t>之后阐述</a:t>
            </a:r>
            <a:r>
              <a:rPr lang="en-US" altLang="zh-CN" sz="1700" dirty="0" smtClean="0">
                <a:solidFill>
                  <a:srgbClr val="0000B4"/>
                </a:solidFill>
              </a:rPr>
              <a:t>)</a:t>
            </a:r>
            <a:endParaRPr lang="zh-CN" altLang="en-US" sz="1700" dirty="0">
              <a:solidFill>
                <a:srgbClr val="0000B4"/>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19</a:t>
            </a:fld>
            <a:endParaRPr lang="zh-CN" altLang="en-US" dirty="0"/>
          </a:p>
        </p:txBody>
      </p:sp>
      <p:graphicFrame>
        <p:nvGraphicFramePr>
          <p:cNvPr id="5" name="Diagram 4"/>
          <p:cNvGraphicFramePr/>
          <p:nvPr/>
        </p:nvGraphicFramePr>
        <p:xfrm>
          <a:off x="5457056" y="2060849"/>
          <a:ext cx="4332481" cy="3888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340770"/>
            <a:ext cx="8667750" cy="5088626"/>
          </a:xfrm>
        </p:spPr>
        <p:txBody>
          <a:bodyPr anchor="ctr"/>
          <a:lstStyle/>
          <a:p>
            <a:r>
              <a:rPr lang="zh-CN" altLang="en-US" sz="2800" dirty="0" smtClean="0"/>
              <a:t>软件</a:t>
            </a:r>
            <a:endParaRPr lang="en-US" altLang="zh-CN" sz="2800" dirty="0" smtClean="0"/>
          </a:p>
          <a:p>
            <a:pPr lvl="1"/>
            <a:r>
              <a:rPr lang="zh-CN" altLang="en-US" sz="2800" dirty="0" smtClean="0"/>
              <a:t>概念、分类、特征</a:t>
            </a:r>
            <a:endParaRPr lang="en-US" altLang="zh-CN" sz="2800" dirty="0" smtClean="0"/>
          </a:p>
          <a:p>
            <a:r>
              <a:rPr lang="zh-CN" altLang="en-US" sz="2800" dirty="0" smtClean="0"/>
              <a:t>软件工程</a:t>
            </a:r>
            <a:endParaRPr lang="en-US" altLang="zh-CN" sz="2800" dirty="0" smtClean="0"/>
          </a:p>
          <a:p>
            <a:pPr lvl="1"/>
            <a:r>
              <a:rPr lang="zh-CN" altLang="en-US" sz="2800" dirty="0" smtClean="0"/>
              <a:t>概念：软件危机、工程、软件工程</a:t>
            </a:r>
            <a:endParaRPr lang="en-US" altLang="zh-CN" sz="2800" dirty="0" smtClean="0"/>
          </a:p>
          <a:p>
            <a:pPr lvl="1"/>
            <a:r>
              <a:rPr lang="zh-CN" altLang="en-US" sz="2800" dirty="0" smtClean="0"/>
              <a:t>核心问题、魔鬼四角、四大挑战</a:t>
            </a:r>
            <a:endParaRPr lang="en-US" altLang="zh-CN" sz="2800" dirty="0" smtClean="0"/>
          </a:p>
          <a:p>
            <a:r>
              <a:rPr lang="zh-CN" altLang="en-US" sz="2800" dirty="0" smtClean="0"/>
              <a:t>软件工程学</a:t>
            </a:r>
            <a:endParaRPr lang="en-US" altLang="zh-CN" sz="2800" dirty="0" smtClean="0"/>
          </a:p>
          <a:p>
            <a:pPr lvl="1"/>
            <a:r>
              <a:rPr lang="zh-CN" altLang="en-US" sz="2800" dirty="0" smtClean="0"/>
              <a:t>学科性质与发展简史</a:t>
            </a:r>
            <a:endParaRPr lang="en-US" altLang="zh-CN" sz="2800" dirty="0" smtClean="0"/>
          </a:p>
          <a:p>
            <a:pPr lvl="1"/>
            <a:r>
              <a:rPr lang="zh-CN" altLang="en-US" sz="2800" dirty="0" smtClean="0"/>
              <a:t>学科知识体系</a:t>
            </a:r>
            <a:endParaRPr lang="en-US" altLang="zh-CN" sz="2800" dirty="0" smtClean="0"/>
          </a:p>
          <a:p>
            <a:r>
              <a:rPr lang="zh-CN" altLang="en-US" sz="2800" dirty="0" smtClean="0"/>
              <a:t>软件工程师</a:t>
            </a:r>
            <a:endParaRPr lang="en-US" altLang="zh-CN" sz="2800" dirty="0" smtClean="0"/>
          </a:p>
          <a:p>
            <a:pPr lvl="1"/>
            <a:r>
              <a:rPr lang="zh-CN" altLang="en-US" sz="2800" dirty="0" smtClean="0"/>
              <a:t>分类、职业路线图、职业道德、胜任力品质</a:t>
            </a:r>
            <a:endParaRPr lang="zh-CN" altLang="en-US" sz="2800" dirty="0"/>
          </a:p>
        </p:txBody>
      </p:sp>
    </p:spTree>
  </p:cSld>
  <p:clrMapOvr>
    <a:masterClrMapping/>
  </p:clrMapOvr>
  <p:transition spd="slow">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a:t>
            </a:r>
            <a:r>
              <a:rPr lang="en-US" altLang="zh-CN" dirty="0" smtClean="0"/>
              <a:t>—</a:t>
            </a:r>
            <a:r>
              <a:rPr lang="zh-CN" altLang="en-US" dirty="0" smtClean="0"/>
              <a:t>“魔鬼四角”</a:t>
            </a:r>
            <a:endParaRPr lang="zh-CN" altLang="en-US" dirty="0"/>
          </a:p>
        </p:txBody>
      </p:sp>
      <p:sp>
        <p:nvSpPr>
          <p:cNvPr id="3" name="Content Placeholder 2"/>
          <p:cNvSpPr>
            <a:spLocks noGrp="1"/>
          </p:cNvSpPr>
          <p:nvPr>
            <p:ph idx="1"/>
          </p:nvPr>
        </p:nvSpPr>
        <p:spPr>
          <a:xfrm>
            <a:off x="613964" y="1268760"/>
            <a:ext cx="8667750" cy="648072"/>
          </a:xfrm>
        </p:spPr>
        <p:txBody>
          <a:bodyPr/>
          <a:lstStyle/>
          <a:p>
            <a:r>
              <a:rPr lang="zh-CN" altLang="en-US" dirty="0" smtClean="0"/>
              <a:t>功能越多，成本越高，且时间越长。</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20</a:t>
            </a:fld>
            <a:endParaRPr lang="zh-CN" altLang="en-US" dirty="0"/>
          </a:p>
        </p:txBody>
      </p:sp>
      <p:pic>
        <p:nvPicPr>
          <p:cNvPr id="3074" name="Picture 2" descr="E:\SECBOK\Content\Figures\SWSizeVSHours.png"/>
          <p:cNvPicPr>
            <a:picLocks noChangeAspect="1" noChangeArrowheads="1"/>
          </p:cNvPicPr>
          <p:nvPr/>
        </p:nvPicPr>
        <p:blipFill>
          <a:blip r:embed="rId2" cstate="print"/>
          <a:srcRect/>
          <a:stretch>
            <a:fillRect/>
          </a:stretch>
        </p:blipFill>
        <p:spPr bwMode="auto">
          <a:xfrm>
            <a:off x="978375" y="2071678"/>
            <a:ext cx="7832277" cy="4176472"/>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a:t>
            </a:r>
            <a:r>
              <a:rPr lang="en-US" altLang="zh-CN" dirty="0" smtClean="0"/>
              <a:t>—</a:t>
            </a:r>
            <a:r>
              <a:rPr lang="zh-CN" altLang="en-US" dirty="0" smtClean="0"/>
              <a:t>四大挑战</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21</a:t>
            </a:fld>
            <a:endParaRPr lang="zh-CN" altLang="en-US" dirty="0"/>
          </a:p>
        </p:txBody>
      </p:sp>
      <p:sp>
        <p:nvSpPr>
          <p:cNvPr id="5" name="Title 4"/>
          <p:cNvSpPr txBox="1">
            <a:spLocks/>
          </p:cNvSpPr>
          <p:nvPr/>
        </p:nvSpPr>
        <p:spPr bwMode="auto">
          <a:xfrm>
            <a:off x="2595546" y="2133998"/>
            <a:ext cx="4929222" cy="3009514"/>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5046" h="864096">
                <a:moveTo>
                  <a:pt x="0" y="0"/>
                </a:moveTo>
                <a:lnTo>
                  <a:pt x="7775046" y="0"/>
                </a:lnTo>
                <a:cubicBezTo>
                  <a:pt x="7775046" y="288032"/>
                  <a:pt x="7012625" y="550258"/>
                  <a:pt x="7380312" y="836712"/>
                </a:cubicBezTo>
                <a:lnTo>
                  <a:pt x="0" y="864096"/>
                </a:lnTo>
                <a:cubicBezTo>
                  <a:pt x="0" y="576064"/>
                  <a:pt x="1293908" y="130669"/>
                  <a:pt x="0" y="0"/>
                </a:cubicBezTo>
                <a:close/>
              </a:path>
            </a:pathLst>
          </a:cu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marL="1221273" lvl="1" indent="-742950" eaLnBrk="0" hangingPunct="0">
              <a:buFont typeface="+mj-ea"/>
              <a:buAutoNum type="circleNumDbPlain"/>
            </a:pPr>
            <a:r>
              <a:rPr lang="zh-CN" altLang="en-US" sz="3800" dirty="0" smtClean="0">
                <a:solidFill>
                  <a:srgbClr val="FFFF00"/>
                </a:solidFill>
                <a:ea typeface="文鼎CS长美黑" pitchFamily="49" charset="-122"/>
              </a:rPr>
              <a:t>规模</a:t>
            </a:r>
            <a:endParaRPr lang="en-US" altLang="zh-CN" sz="3800" dirty="0" smtClean="0">
              <a:solidFill>
                <a:srgbClr val="FFFF00"/>
              </a:solidFill>
              <a:ea typeface="文鼎CS长美黑" pitchFamily="49" charset="-122"/>
            </a:endParaRPr>
          </a:p>
          <a:p>
            <a:pPr marL="1221273" lvl="1" indent="-742950" eaLnBrk="0" hangingPunct="0">
              <a:buFont typeface="+mj-ea"/>
              <a:buAutoNum type="circleNumDbPlain"/>
            </a:pPr>
            <a:r>
              <a:rPr lang="zh-CN" altLang="en-US" sz="3800" dirty="0" smtClean="0">
                <a:solidFill>
                  <a:srgbClr val="FFFF00"/>
                </a:solidFill>
                <a:ea typeface="文鼎CS长美黑" pitchFamily="49" charset="-122"/>
              </a:rPr>
              <a:t>生产率与质量</a:t>
            </a:r>
            <a:endParaRPr lang="en-US" altLang="zh-CN" sz="3800" dirty="0" smtClean="0">
              <a:solidFill>
                <a:srgbClr val="FFFF00"/>
              </a:solidFill>
              <a:ea typeface="文鼎CS长美黑" pitchFamily="49" charset="-122"/>
            </a:endParaRPr>
          </a:p>
          <a:p>
            <a:pPr marL="1221273" lvl="1" indent="-742950" eaLnBrk="0" hangingPunct="0">
              <a:buFont typeface="+mj-ea"/>
              <a:buAutoNum type="circleNumDbPlain"/>
            </a:pPr>
            <a:r>
              <a:rPr lang="zh-CN" altLang="en-US" sz="3800" dirty="0" smtClean="0">
                <a:solidFill>
                  <a:srgbClr val="FFFF00"/>
                </a:solidFill>
                <a:ea typeface="文鼎CS长美黑" pitchFamily="49" charset="-122"/>
              </a:rPr>
              <a:t>可重复</a:t>
            </a:r>
            <a:endParaRPr lang="en-US" altLang="zh-CN" sz="3800" dirty="0" smtClean="0">
              <a:solidFill>
                <a:srgbClr val="FFFF00"/>
              </a:solidFill>
              <a:ea typeface="文鼎CS长美黑" pitchFamily="49" charset="-122"/>
            </a:endParaRPr>
          </a:p>
          <a:p>
            <a:pPr marL="1221273" lvl="1" indent="-742950" eaLnBrk="0" hangingPunct="0">
              <a:buFont typeface="+mj-ea"/>
              <a:buAutoNum type="circleNumDbPlain"/>
            </a:pPr>
            <a:r>
              <a:rPr lang="zh-CN" altLang="en-US" sz="3800" dirty="0" smtClean="0">
                <a:solidFill>
                  <a:srgbClr val="FFFF00"/>
                </a:solidFill>
                <a:ea typeface="文鼎CS长美黑" pitchFamily="49" charset="-122"/>
              </a:rPr>
              <a:t>频变</a:t>
            </a:r>
            <a:endParaRPr lang="en-US" altLang="zh-CN" sz="3800" dirty="0" smtClean="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四大挑战</a:t>
            </a:r>
            <a:r>
              <a:rPr lang="en-US" altLang="zh-CN" dirty="0" smtClean="0"/>
              <a:t>—</a:t>
            </a:r>
            <a:r>
              <a:rPr lang="zh-CN" altLang="en-US" dirty="0" smtClean="0"/>
              <a:t>规模</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22</a:t>
            </a:fld>
            <a:endParaRPr lang="zh-CN" altLang="en-US" dirty="0"/>
          </a:p>
        </p:txBody>
      </p:sp>
      <p:sp>
        <p:nvSpPr>
          <p:cNvPr id="5" name="Title 4"/>
          <p:cNvSpPr txBox="1">
            <a:spLocks/>
          </p:cNvSpPr>
          <p:nvPr/>
        </p:nvSpPr>
        <p:spPr bwMode="auto">
          <a:xfrm>
            <a:off x="4094909" y="2276874"/>
            <a:ext cx="3978442" cy="1340768"/>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5046" h="864096">
                <a:moveTo>
                  <a:pt x="0" y="0"/>
                </a:moveTo>
                <a:lnTo>
                  <a:pt x="7775046" y="0"/>
                </a:lnTo>
                <a:cubicBezTo>
                  <a:pt x="7775046" y="288032"/>
                  <a:pt x="7012625" y="550258"/>
                  <a:pt x="7380312" y="836712"/>
                </a:cubicBezTo>
                <a:lnTo>
                  <a:pt x="0" y="864096"/>
                </a:lnTo>
                <a:cubicBezTo>
                  <a:pt x="0" y="576064"/>
                  <a:pt x="1293908" y="130669"/>
                  <a:pt x="0" y="0"/>
                </a:cubicBezTo>
                <a:close/>
              </a:path>
            </a:pathLst>
          </a:cu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algn="r" eaLnBrk="0" hangingPunct="0"/>
            <a:r>
              <a:rPr lang="zh-CN" altLang="en-US" sz="3800" dirty="0" smtClean="0">
                <a:solidFill>
                  <a:srgbClr val="FFFF00"/>
                </a:solidFill>
                <a:ea typeface="文鼎CS长美黑" pitchFamily="49" charset="-122"/>
              </a:rPr>
              <a:t>规模改变一切。</a:t>
            </a:r>
            <a:endParaRPr lang="zh-CN" altLang="en-US" sz="3800" kern="0" dirty="0">
              <a:solidFill>
                <a:srgbClr val="FFFF00"/>
              </a:solidFill>
              <a:latin typeface="+mj-lt"/>
              <a:ea typeface="文鼎CS长美黑" pitchFamily="49" charset="-122"/>
              <a:cs typeface="+mj-cs"/>
            </a:endParaRPr>
          </a:p>
        </p:txBody>
      </p:sp>
      <p:sp>
        <p:nvSpPr>
          <p:cNvPr id="6" name="TextBox 5"/>
          <p:cNvSpPr txBox="1"/>
          <p:nvPr/>
        </p:nvSpPr>
        <p:spPr>
          <a:xfrm>
            <a:off x="272480" y="5949280"/>
            <a:ext cx="8346927" cy="835262"/>
          </a:xfrm>
          <a:prstGeom prst="rect">
            <a:avLst/>
          </a:prstGeom>
          <a:noFill/>
        </p:spPr>
        <p:txBody>
          <a:bodyPr wrap="square" lIns="95665" tIns="47832" rIns="95665" bIns="47832" rtlCol="0">
            <a:spAutoFit/>
          </a:bodyPr>
          <a:lstStyle/>
          <a:p>
            <a:r>
              <a:rPr lang="en-US" altLang="zh-CN" sz="2400" dirty="0" smtClean="0">
                <a:latin typeface="方正特雅宋简" pitchFamily="2" charset="-122"/>
                <a:ea typeface="方正特雅宋简" pitchFamily="2" charset="-122"/>
              </a:rPr>
              <a:t>Linda Northrop</a:t>
            </a:r>
            <a:r>
              <a:rPr lang="zh-CN" altLang="en-US" sz="2400" dirty="0" smtClean="0">
                <a:latin typeface="方正特雅宋简" pitchFamily="2" charset="-122"/>
                <a:ea typeface="方正特雅宋简" pitchFamily="2" charset="-122"/>
              </a:rPr>
              <a:t>是一位知名的软件工程学者，</a:t>
            </a:r>
            <a:r>
              <a:rPr lang="en-US" altLang="zh-CN" sz="2400" dirty="0" smtClean="0">
                <a:latin typeface="方正特雅宋简" pitchFamily="2" charset="-122"/>
                <a:ea typeface="方正特雅宋简" pitchFamily="2" charset="-122"/>
              </a:rPr>
              <a:t/>
            </a:r>
            <a:br>
              <a:rPr lang="en-US" altLang="zh-CN" sz="2400" dirty="0" smtClean="0">
                <a:latin typeface="方正特雅宋简" pitchFamily="2" charset="-122"/>
                <a:ea typeface="方正特雅宋简" pitchFamily="2" charset="-122"/>
              </a:rPr>
            </a:br>
            <a:r>
              <a:rPr lang="zh-CN" altLang="en-US" sz="2400" dirty="0" smtClean="0">
                <a:latin typeface="方正特雅宋简" pitchFamily="2" charset="-122"/>
                <a:ea typeface="方正特雅宋简" pitchFamily="2" charset="-122"/>
              </a:rPr>
              <a:t>负责</a:t>
            </a:r>
            <a:r>
              <a:rPr lang="en-US" altLang="zh-CN" sz="2400" dirty="0" smtClean="0">
                <a:latin typeface="方正特雅宋简" pitchFamily="2" charset="-122"/>
                <a:ea typeface="方正特雅宋简" pitchFamily="2" charset="-122"/>
              </a:rPr>
              <a:t>SEI</a:t>
            </a:r>
            <a:r>
              <a:rPr lang="zh-CN" altLang="en-US" sz="2400" dirty="0" smtClean="0">
                <a:latin typeface="方正特雅宋简" pitchFamily="2" charset="-122"/>
                <a:ea typeface="方正特雅宋简" pitchFamily="2" charset="-122"/>
              </a:rPr>
              <a:t>的软件产品线项目。</a:t>
            </a:r>
            <a:endParaRPr lang="zh-CN" altLang="en-US" sz="2400" dirty="0">
              <a:latin typeface="方正特雅宋简" pitchFamily="2" charset="-122"/>
              <a:ea typeface="方正特雅宋简" pitchFamily="2" charset="-122"/>
            </a:endParaRPr>
          </a:p>
        </p:txBody>
      </p:sp>
      <p:sp>
        <p:nvSpPr>
          <p:cNvPr id="7" name="Rectangle 6"/>
          <p:cNvSpPr/>
          <p:nvPr/>
        </p:nvSpPr>
        <p:spPr>
          <a:xfrm>
            <a:off x="1280592" y="3905671"/>
            <a:ext cx="2509538" cy="465930"/>
          </a:xfrm>
          <a:prstGeom prst="rect">
            <a:avLst/>
          </a:prstGeom>
        </p:spPr>
        <p:txBody>
          <a:bodyPr wrap="none" lIns="95665" tIns="47832" rIns="95665" bIns="47832">
            <a:spAutoFit/>
          </a:bodyPr>
          <a:lstStyle/>
          <a:p>
            <a:r>
              <a:rPr lang="en-US" altLang="zh-CN" sz="2400" dirty="0" smtClean="0"/>
              <a:t>Linda Northrop</a:t>
            </a:r>
            <a:endParaRPr lang="zh-CN" altLang="en-US" sz="2400" dirty="0"/>
          </a:p>
        </p:txBody>
      </p:sp>
      <p:pic>
        <p:nvPicPr>
          <p:cNvPr id="37890" name="Picture 2" descr="Linda Northrop "/>
          <p:cNvPicPr>
            <a:picLocks noChangeAspect="1" noChangeArrowheads="1"/>
          </p:cNvPicPr>
          <p:nvPr/>
        </p:nvPicPr>
        <p:blipFill>
          <a:blip r:embed="rId2" cstate="print"/>
          <a:srcRect/>
          <a:stretch>
            <a:fillRect/>
          </a:stretch>
        </p:blipFill>
        <p:spPr bwMode="auto">
          <a:xfrm>
            <a:off x="992560" y="1213370"/>
            <a:ext cx="2946327" cy="2719687"/>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四大挑战</a:t>
            </a:r>
            <a:r>
              <a:rPr lang="en-US" altLang="zh-CN" dirty="0" smtClean="0"/>
              <a:t>—</a:t>
            </a:r>
            <a:r>
              <a:rPr lang="zh-CN" altLang="en-US" dirty="0" smtClean="0"/>
              <a:t>规模</a:t>
            </a:r>
            <a:endParaRPr lang="zh-CN" altLang="en-US" dirty="0"/>
          </a:p>
        </p:txBody>
      </p:sp>
      <p:sp>
        <p:nvSpPr>
          <p:cNvPr id="3" name="Content Placeholder 2"/>
          <p:cNvSpPr>
            <a:spLocks noGrp="1"/>
          </p:cNvSpPr>
          <p:nvPr>
            <p:ph idx="1"/>
          </p:nvPr>
        </p:nvSpPr>
        <p:spPr>
          <a:xfrm>
            <a:off x="613964" y="1268760"/>
            <a:ext cx="8667750" cy="576064"/>
          </a:xfrm>
        </p:spPr>
        <p:txBody>
          <a:bodyPr/>
          <a:lstStyle/>
          <a:p>
            <a:r>
              <a:rPr lang="zh-CN" altLang="en-US" sz="2900" dirty="0" smtClean="0"/>
              <a:t>待开发软件的规模越大，项目失败率就越高。</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23</a:t>
            </a:fld>
            <a:endParaRPr lang="zh-CN" altLang="en-US" dirty="0"/>
          </a:p>
        </p:txBody>
      </p:sp>
      <p:pic>
        <p:nvPicPr>
          <p:cNvPr id="36865" name="Picture 1" descr="E:\SECBOK\Content\Figures\SWSizeVSCancelRate2.png"/>
          <p:cNvPicPr>
            <a:picLocks noChangeAspect="1" noChangeArrowheads="1"/>
          </p:cNvPicPr>
          <p:nvPr/>
        </p:nvPicPr>
        <p:blipFill>
          <a:blip r:embed="rId2" cstate="print"/>
          <a:srcRect/>
          <a:stretch>
            <a:fillRect/>
          </a:stretch>
        </p:blipFill>
        <p:spPr bwMode="auto">
          <a:xfrm>
            <a:off x="818544" y="2109487"/>
            <a:ext cx="8321902" cy="4248471"/>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 y="-27380"/>
            <a:ext cx="8422966" cy="864096"/>
          </a:xfrm>
        </p:spPr>
        <p:txBody>
          <a:bodyPr/>
          <a:lstStyle/>
          <a:p>
            <a:r>
              <a:rPr lang="en-US" altLang="zh-CN" dirty="0" smtClean="0"/>
              <a:t>DeRemer</a:t>
            </a:r>
            <a:r>
              <a:rPr lang="zh-CN" altLang="en-US" dirty="0" smtClean="0"/>
              <a:t>规模定律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24</a:t>
            </a:fld>
            <a:endParaRPr lang="zh-CN" altLang="en-US" dirty="0"/>
          </a:p>
        </p:txBody>
      </p:sp>
      <p:sp>
        <p:nvSpPr>
          <p:cNvPr id="5" name="Rectangle 4"/>
          <p:cNvSpPr/>
          <p:nvPr/>
        </p:nvSpPr>
        <p:spPr>
          <a:xfrm>
            <a:off x="1130581" y="3789041"/>
            <a:ext cx="7566841" cy="1944216"/>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3000" dirty="0" smtClean="0">
                <a:solidFill>
                  <a:srgbClr val="C00000"/>
                </a:solidFill>
                <a:ea typeface="文鼎CS长美黑" pitchFamily="49" charset="-122"/>
              </a:rPr>
              <a:t>     能有效用于小型软件产品和项目的工程技术和经验都不能同等有效地应用于大型软件产品和项目。</a:t>
            </a:r>
            <a:endParaRPr lang="zh-CN" altLang="en-US" sz="3000" dirty="0">
              <a:solidFill>
                <a:srgbClr val="C00000"/>
              </a:solidFill>
              <a:ea typeface="文鼎CS长美黑" pitchFamily="49" charset="-122"/>
            </a:endParaRPr>
          </a:p>
        </p:txBody>
      </p:sp>
      <p:grpSp>
        <p:nvGrpSpPr>
          <p:cNvPr id="3" name="Group 8"/>
          <p:cNvGrpSpPr>
            <a:grpSpLocks noChangeAspect="1"/>
          </p:cNvGrpSpPr>
          <p:nvPr/>
        </p:nvGrpSpPr>
        <p:grpSpPr>
          <a:xfrm>
            <a:off x="2610795" y="1196754"/>
            <a:ext cx="4448445" cy="2288802"/>
            <a:chOff x="-1422970" y="3459162"/>
            <a:chExt cx="20531289" cy="11444010"/>
          </a:xfrm>
        </p:grpSpPr>
        <p:pic>
          <p:nvPicPr>
            <p:cNvPr id="6" name="Picture 3" descr="C:\Users\SECBOK\Desktop\11949896821208544722boat_jarno_vasamaa1.svg.hi.png"/>
            <p:cNvPicPr>
              <a:picLocks noChangeAspect="1" noChangeArrowheads="1"/>
            </p:cNvPicPr>
            <p:nvPr/>
          </p:nvPicPr>
          <p:blipFill>
            <a:blip r:embed="rId2" cstate="print"/>
            <a:srcRect/>
            <a:stretch>
              <a:fillRect/>
            </a:stretch>
          </p:blipFill>
          <p:spPr bwMode="auto">
            <a:xfrm>
              <a:off x="7524750" y="3459162"/>
              <a:ext cx="11583569" cy="10599075"/>
            </a:xfrm>
            <a:prstGeom prst="rect">
              <a:avLst/>
            </a:prstGeom>
            <a:noFill/>
          </p:spPr>
        </p:pic>
        <p:pic>
          <p:nvPicPr>
            <p:cNvPr id="7" name="Picture 2" descr="C:\Users\SECBOK\Desktop\1255094294441208549Olympic_sports_Canoeing_(slalom)_pictogram.svg.hi.png"/>
            <p:cNvPicPr>
              <a:picLocks noChangeAspect="1" noChangeArrowheads="1"/>
            </p:cNvPicPr>
            <p:nvPr/>
          </p:nvPicPr>
          <p:blipFill>
            <a:blip r:embed="rId3" cstate="print"/>
            <a:srcRect/>
            <a:stretch>
              <a:fillRect/>
            </a:stretch>
          </p:blipFill>
          <p:spPr bwMode="auto">
            <a:xfrm flipH="1">
              <a:off x="-1422970" y="10299922"/>
              <a:ext cx="4192585" cy="4424750"/>
            </a:xfrm>
            <a:prstGeom prst="rect">
              <a:avLst/>
            </a:prstGeom>
            <a:noFill/>
          </p:spPr>
        </p:pic>
        <p:pic>
          <p:nvPicPr>
            <p:cNvPr id="8" name="Picture 4" descr="C:\Users\SECBOK\Desktop\12550942741194372788Olympic_sports_Canoeing_(flatwater)_pictogram.svg.hi.png"/>
            <p:cNvPicPr>
              <a:picLocks noChangeAspect="1" noChangeArrowheads="1"/>
            </p:cNvPicPr>
            <p:nvPr/>
          </p:nvPicPr>
          <p:blipFill>
            <a:blip r:embed="rId4" cstate="print"/>
            <a:srcRect/>
            <a:stretch>
              <a:fillRect/>
            </a:stretch>
          </p:blipFill>
          <p:spPr bwMode="auto">
            <a:xfrm>
              <a:off x="3257550" y="11079162"/>
              <a:ext cx="4636338" cy="3824010"/>
            </a:xfrm>
            <a:prstGeom prst="rect">
              <a:avLst/>
            </a:prstGeom>
            <a:noFill/>
          </p:spPr>
        </p:pic>
      </p:grpSp>
    </p:spTree>
  </p:cSld>
  <p:clrMapOvr>
    <a:masterClrMapping/>
  </p:clrMapOvr>
  <p:transition spd="slow">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四大挑战</a:t>
            </a:r>
            <a:r>
              <a:rPr lang="en-US" altLang="zh-CN" dirty="0" smtClean="0"/>
              <a:t>—</a:t>
            </a:r>
            <a:r>
              <a:rPr lang="zh-CN" altLang="en-US" dirty="0" smtClean="0"/>
              <a:t>生产率与质量</a:t>
            </a:r>
            <a:endParaRPr lang="zh-CN" altLang="en-US" dirty="0"/>
          </a:p>
        </p:txBody>
      </p:sp>
      <p:sp>
        <p:nvSpPr>
          <p:cNvPr id="3" name="Content Placeholder 2"/>
          <p:cNvSpPr>
            <a:spLocks noGrp="1"/>
          </p:cNvSpPr>
          <p:nvPr>
            <p:ph idx="1"/>
          </p:nvPr>
        </p:nvSpPr>
        <p:spPr/>
        <p:txBody>
          <a:bodyPr/>
          <a:lstStyle/>
          <a:p>
            <a:r>
              <a:rPr lang="zh-CN" altLang="en-US" sz="2900" dirty="0" smtClean="0"/>
              <a:t>软件危机的典型体现：</a:t>
            </a:r>
            <a:endParaRPr lang="en-US" altLang="zh-CN" sz="2900" dirty="0" smtClean="0"/>
          </a:p>
          <a:p>
            <a:pPr lvl="1"/>
            <a:r>
              <a:rPr lang="zh-CN" altLang="en-US" sz="2500" dirty="0" smtClean="0"/>
              <a:t>低生产率</a:t>
            </a:r>
            <a:endParaRPr lang="en-US" altLang="zh-CN" sz="2500" dirty="0" smtClean="0"/>
          </a:p>
          <a:p>
            <a:pPr lvl="1"/>
            <a:r>
              <a:rPr lang="zh-CN" altLang="en-US" sz="2500" dirty="0" smtClean="0"/>
              <a:t>低质量</a:t>
            </a:r>
            <a:endParaRPr lang="en-US" altLang="zh-CN" sz="2500" dirty="0" smtClean="0"/>
          </a:p>
          <a:p>
            <a:r>
              <a:rPr lang="zh-CN" altLang="en-US" sz="2900" dirty="0" smtClean="0">
                <a:solidFill>
                  <a:srgbClr val="0000FF"/>
                </a:solidFill>
              </a:rPr>
              <a:t>软件的生产率与质量之间存在必然联系。</a:t>
            </a:r>
            <a:endParaRPr lang="en-US" altLang="zh-CN" sz="2900" dirty="0" smtClean="0">
              <a:solidFill>
                <a:srgbClr val="0000FF"/>
              </a:solidFill>
            </a:endParaRPr>
          </a:p>
          <a:p>
            <a:pPr lvl="1"/>
            <a:r>
              <a:rPr lang="en-US" altLang="zh-CN" sz="2500" dirty="0" smtClean="0"/>
              <a:t>Brooks</a:t>
            </a:r>
            <a:r>
              <a:rPr lang="zh-CN" altLang="en-US" sz="2500" dirty="0" smtClean="0"/>
              <a:t>“银弹”定律</a:t>
            </a:r>
            <a:endParaRPr lang="en-US" altLang="zh-CN" sz="2500" dirty="0" smtClean="0"/>
          </a:p>
          <a:p>
            <a:pPr lvl="1"/>
            <a:r>
              <a:rPr lang="en-US" altLang="zh-CN" sz="2500" dirty="0" smtClean="0"/>
              <a:t>Mills </a:t>
            </a:r>
            <a:r>
              <a:rPr lang="zh-CN" altLang="en-US" sz="2500" dirty="0" smtClean="0"/>
              <a:t>生产率定律</a:t>
            </a:r>
            <a:endParaRPr lang="en-US" altLang="zh-CN" sz="2500" dirty="0" smtClean="0"/>
          </a:p>
          <a:p>
            <a:r>
              <a:rPr lang="zh-CN" altLang="en-US" sz="2900" dirty="0" smtClean="0"/>
              <a:t>“银弹”：</a:t>
            </a:r>
            <a:endParaRPr lang="en-US" altLang="zh-CN" sz="2900" dirty="0" smtClean="0"/>
          </a:p>
          <a:p>
            <a:pPr lvl="1"/>
            <a:r>
              <a:rPr lang="zh-CN" altLang="en-US" sz="2500" b="1" dirty="0" smtClean="0"/>
              <a:t>原意</a:t>
            </a:r>
            <a:r>
              <a:rPr lang="zh-CN" altLang="en-US" sz="2500" dirty="0" smtClean="0"/>
              <a:t>：能够在</a:t>
            </a:r>
            <a:r>
              <a:rPr lang="zh-CN" altLang="en-US" sz="2500" dirty="0" smtClean="0">
                <a:solidFill>
                  <a:srgbClr val="0000FF"/>
                </a:solidFill>
              </a:rPr>
              <a:t>十年</a:t>
            </a:r>
            <a:r>
              <a:rPr lang="zh-CN" altLang="en-US" sz="2500" dirty="0" smtClean="0"/>
              <a:t>内提高软件生产率、可靠性和简化程度</a:t>
            </a:r>
            <a:r>
              <a:rPr lang="zh-CN" altLang="en-US" sz="2500" dirty="0" smtClean="0">
                <a:solidFill>
                  <a:srgbClr val="0000FF"/>
                </a:solidFill>
              </a:rPr>
              <a:t>十倍</a:t>
            </a:r>
            <a:r>
              <a:rPr lang="zh-CN" altLang="en-US" sz="2500" dirty="0" smtClean="0"/>
              <a:t>以上的工程技术</a:t>
            </a:r>
            <a:endParaRPr lang="en-US" altLang="zh-CN" sz="2500" dirty="0" smtClean="0"/>
          </a:p>
          <a:p>
            <a:pPr lvl="1"/>
            <a:r>
              <a:rPr lang="zh-CN" altLang="en-US" sz="2500" b="1" dirty="0" smtClean="0"/>
              <a:t>泛指</a:t>
            </a:r>
            <a:r>
              <a:rPr lang="zh-CN" altLang="en-US" sz="2500" dirty="0" smtClean="0"/>
              <a:t>：能够在短时间内迅速而显著改善软件生产率和质量的技术、过程、语言或工具</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25</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500"/>
                                        <p:tgtEl>
                                          <p:spTgt spid="3">
                                            <p:txEl>
                                              <p:pRg st="6" end="6"/>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wipe(down)">
                                      <p:cBhvr>
                                        <p:cTn id="10" dur="500"/>
                                        <p:tgtEl>
                                          <p:spTgt spid="3">
                                            <p:txEl>
                                              <p:pRg st="7" end="7"/>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wipe(down)">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Brooks</a:t>
            </a:r>
            <a:r>
              <a:rPr lang="zh-CN" altLang="en-US" dirty="0" smtClean="0"/>
              <a:t>“银弹”定律</a:t>
            </a:r>
            <a:endParaRPr lang="zh-CN" altLang="en-US" dirty="0"/>
          </a:p>
        </p:txBody>
      </p:sp>
      <p:sp>
        <p:nvSpPr>
          <p:cNvPr id="3" name="Content Placeholder 2"/>
          <p:cNvSpPr>
            <a:spLocks noGrp="1"/>
          </p:cNvSpPr>
          <p:nvPr>
            <p:ph idx="1"/>
          </p:nvPr>
        </p:nvSpPr>
        <p:spPr>
          <a:xfrm>
            <a:off x="1136576" y="6021291"/>
            <a:ext cx="8697417" cy="360039"/>
          </a:xfrm>
        </p:spPr>
        <p:txBody>
          <a:bodyPr/>
          <a:lstStyle/>
          <a:p>
            <a:pPr algn="r">
              <a:buNone/>
            </a:pPr>
            <a:r>
              <a:rPr lang="zh-CN" altLang="en-US" sz="2300" dirty="0" smtClean="0">
                <a:latin typeface="方正特雅宋简" pitchFamily="2" charset="-122"/>
                <a:ea typeface="方正特雅宋简" pitchFamily="2" charset="-122"/>
              </a:rPr>
              <a:t>出自</a:t>
            </a:r>
            <a:r>
              <a:rPr lang="en-US" altLang="zh-CN" sz="2300" dirty="0" smtClean="0">
                <a:latin typeface="方正特雅宋简" pitchFamily="2" charset="-122"/>
                <a:ea typeface="方正特雅宋简" pitchFamily="2" charset="-122"/>
              </a:rPr>
              <a:t>Frederick Brooks</a:t>
            </a:r>
            <a:r>
              <a:rPr lang="zh-CN" altLang="en-US" sz="2300" dirty="0" smtClean="0">
                <a:latin typeface="方正特雅宋简" pitchFamily="2" charset="-122"/>
                <a:ea typeface="方正特雅宋简" pitchFamily="2" charset="-122"/>
              </a:rPr>
              <a:t>在</a:t>
            </a:r>
            <a:r>
              <a:rPr lang="en-US" altLang="zh-CN" sz="2300" dirty="0" smtClean="0">
                <a:latin typeface="方正特雅宋简" pitchFamily="2" charset="-122"/>
                <a:ea typeface="方正特雅宋简" pitchFamily="2" charset="-122"/>
              </a:rPr>
              <a:t>1986</a:t>
            </a:r>
            <a:r>
              <a:rPr lang="zh-CN" altLang="en-US" sz="2300" dirty="0" smtClean="0">
                <a:latin typeface="方正特雅宋简" pitchFamily="2" charset="-122"/>
                <a:ea typeface="方正特雅宋简" pitchFamily="2" charset="-122"/>
              </a:rPr>
              <a:t>年发表的经典论文</a:t>
            </a:r>
            <a:r>
              <a:rPr lang="en-US" altLang="zh-CN" sz="2300" dirty="0" smtClean="0">
                <a:latin typeface="方正特雅宋简" pitchFamily="2" charset="-122"/>
                <a:ea typeface="方正特雅宋简" pitchFamily="2" charset="-122"/>
              </a:rPr>
              <a:t>《</a:t>
            </a:r>
            <a:r>
              <a:rPr lang="zh-CN" altLang="en-US" sz="2300" dirty="0" smtClean="0">
                <a:latin typeface="方正特雅宋简" pitchFamily="2" charset="-122"/>
                <a:ea typeface="方正特雅宋简" pitchFamily="2" charset="-122"/>
              </a:rPr>
              <a:t>没有银弹</a:t>
            </a:r>
            <a:r>
              <a:rPr lang="en-US" altLang="zh-CN" sz="2300" dirty="0" smtClean="0">
                <a:latin typeface="方正特雅宋简" pitchFamily="2" charset="-122"/>
                <a:ea typeface="方正特雅宋简" pitchFamily="2" charset="-122"/>
              </a:rPr>
              <a:t>》</a:t>
            </a:r>
            <a:endParaRPr lang="zh-CN" altLang="en-US" sz="2300" dirty="0">
              <a:latin typeface="方正特雅宋简" pitchFamily="2" charset="-122"/>
              <a:ea typeface="方正特雅宋简" pitchFamily="2" charset="-122"/>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26</a:t>
            </a:fld>
            <a:endParaRPr lang="zh-CN" altLang="en-US" dirty="0"/>
          </a:p>
        </p:txBody>
      </p:sp>
      <p:sp>
        <p:nvSpPr>
          <p:cNvPr id="5" name="Rectangle 4"/>
          <p:cNvSpPr/>
          <p:nvPr/>
        </p:nvSpPr>
        <p:spPr>
          <a:xfrm>
            <a:off x="1130581" y="3284985"/>
            <a:ext cx="7566841" cy="1944216"/>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3000" dirty="0" smtClean="0">
                <a:solidFill>
                  <a:srgbClr val="C00000"/>
                </a:solidFill>
                <a:ea typeface="文鼎CS长美黑" pitchFamily="49" charset="-122"/>
              </a:rPr>
              <a:t>     软件开发没有“银弹”，即不存在能够在短时间内显著改善软件生产率和质量的技术、过程、语言和工具。</a:t>
            </a:r>
            <a:endParaRPr lang="zh-CN" altLang="en-US" sz="3000" dirty="0">
              <a:solidFill>
                <a:srgbClr val="C00000"/>
              </a:solidFill>
              <a:ea typeface="文鼎CS长美黑" pitchFamily="49" charset="-122"/>
            </a:endParaRPr>
          </a:p>
        </p:txBody>
      </p:sp>
      <p:grpSp>
        <p:nvGrpSpPr>
          <p:cNvPr id="8" name="Group 7"/>
          <p:cNvGrpSpPr>
            <a:grpSpLocks noChangeAspect="1"/>
          </p:cNvGrpSpPr>
          <p:nvPr/>
        </p:nvGrpSpPr>
        <p:grpSpPr>
          <a:xfrm>
            <a:off x="3314818" y="980727"/>
            <a:ext cx="3666407" cy="2232248"/>
            <a:chOff x="2036211" y="1600200"/>
            <a:chExt cx="17569634" cy="11383962"/>
          </a:xfrm>
        </p:grpSpPr>
        <p:pic>
          <p:nvPicPr>
            <p:cNvPr id="6" name="Picture 4" descr="C:\Users\Administrator\Desktop\FotoSketcher - 未命名.jpg"/>
            <p:cNvPicPr>
              <a:picLocks noChangeAspect="1" noChangeArrowheads="1"/>
            </p:cNvPicPr>
            <p:nvPr/>
          </p:nvPicPr>
          <p:blipFill>
            <a:blip r:embed="rId2" cstate="print"/>
            <a:srcRect/>
            <a:stretch>
              <a:fillRect/>
            </a:stretch>
          </p:blipFill>
          <p:spPr bwMode="auto">
            <a:xfrm>
              <a:off x="2036211" y="1600200"/>
              <a:ext cx="17569634" cy="11383962"/>
            </a:xfrm>
            <a:prstGeom prst="ellipse">
              <a:avLst/>
            </a:prstGeom>
            <a:ln>
              <a:noFill/>
            </a:ln>
            <a:effectLst>
              <a:softEdge rad="112500"/>
            </a:effectLst>
          </p:spPr>
        </p:pic>
        <p:sp>
          <p:nvSpPr>
            <p:cNvPr id="7" name="&quot;No&quot; Symbol 6"/>
            <p:cNvSpPr/>
            <p:nvPr/>
          </p:nvSpPr>
          <p:spPr>
            <a:xfrm flipH="1">
              <a:off x="7372350" y="4221162"/>
              <a:ext cx="6781800" cy="6629400"/>
            </a:xfrm>
            <a:prstGeom prst="noSmoking">
              <a:avLst>
                <a:gd name="adj" fmla="val 13777"/>
              </a:avLst>
            </a:prstGeom>
            <a:solidFill>
              <a:srgbClr val="FF0000">
                <a:alpha val="87059"/>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ransition spd="slow">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Mills</a:t>
            </a:r>
            <a:r>
              <a:rPr lang="zh-CN" altLang="en-US" dirty="0" smtClean="0"/>
              <a:t>生产率定律</a:t>
            </a:r>
            <a:endParaRPr lang="zh-CN" altLang="en-US" dirty="0"/>
          </a:p>
        </p:txBody>
      </p:sp>
      <p:sp>
        <p:nvSpPr>
          <p:cNvPr id="3" name="Content Placeholder 2"/>
          <p:cNvSpPr>
            <a:spLocks noGrp="1"/>
          </p:cNvSpPr>
          <p:nvPr>
            <p:ph idx="1"/>
          </p:nvPr>
        </p:nvSpPr>
        <p:spPr>
          <a:xfrm>
            <a:off x="2290601" y="6165304"/>
            <a:ext cx="7615400" cy="360039"/>
          </a:xfrm>
        </p:spPr>
        <p:txBody>
          <a:bodyPr/>
          <a:lstStyle/>
          <a:p>
            <a:pPr algn="r">
              <a:buNone/>
            </a:pPr>
            <a:r>
              <a:rPr lang="zh-CN" altLang="en-US" sz="1700" dirty="0" smtClean="0">
                <a:latin typeface="方正特雅宋简" pitchFamily="2" charset="-122"/>
                <a:ea typeface="方正特雅宋简" pitchFamily="2" charset="-122"/>
              </a:rPr>
              <a:t>出自</a:t>
            </a:r>
            <a:r>
              <a:rPr lang="en-US" altLang="zh-CN" sz="1700" dirty="0" smtClean="0">
                <a:latin typeface="方正特雅宋简" pitchFamily="2" charset="-122"/>
                <a:ea typeface="方正特雅宋简" pitchFamily="2" charset="-122"/>
              </a:rPr>
              <a:t>Harlan Mills</a:t>
            </a:r>
            <a:r>
              <a:rPr lang="zh-CN" altLang="en-US" sz="1700" dirty="0" smtClean="0">
                <a:latin typeface="方正特雅宋简" pitchFamily="2" charset="-122"/>
                <a:ea typeface="方正特雅宋简" pitchFamily="2" charset="-122"/>
              </a:rPr>
              <a:t>在</a:t>
            </a:r>
            <a:r>
              <a:rPr lang="en-US" altLang="zh-CN" sz="1700" dirty="0" smtClean="0">
                <a:latin typeface="方正特雅宋简" pitchFamily="2" charset="-122"/>
                <a:ea typeface="方正特雅宋简" pitchFamily="2" charset="-122"/>
              </a:rPr>
              <a:t>1988</a:t>
            </a:r>
            <a:r>
              <a:rPr lang="zh-CN" altLang="en-US" sz="1700" dirty="0" smtClean="0">
                <a:latin typeface="方正特雅宋简" pitchFamily="2" charset="-122"/>
                <a:ea typeface="方正特雅宋简" pitchFamily="2" charset="-122"/>
              </a:rPr>
              <a:t>年提出的论断</a:t>
            </a:r>
            <a:endParaRPr lang="zh-CN" altLang="en-US" sz="1700" dirty="0">
              <a:latin typeface="方正特雅宋简" pitchFamily="2" charset="-122"/>
              <a:ea typeface="方正特雅宋简" pitchFamily="2" charset="-122"/>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27</a:t>
            </a:fld>
            <a:endParaRPr lang="zh-CN" altLang="en-US" dirty="0"/>
          </a:p>
        </p:txBody>
      </p:sp>
      <p:sp>
        <p:nvSpPr>
          <p:cNvPr id="5" name="Rectangle 4"/>
          <p:cNvSpPr/>
          <p:nvPr/>
        </p:nvSpPr>
        <p:spPr>
          <a:xfrm>
            <a:off x="1130581" y="1124744"/>
            <a:ext cx="7566841" cy="1152129"/>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软件的生产率与质量存在紧密关联关系；一般的，低质量软件的生产率肯定不高。</a:t>
            </a:r>
            <a:endParaRPr lang="zh-CN" altLang="en-US" sz="2900" dirty="0">
              <a:solidFill>
                <a:srgbClr val="C00000"/>
              </a:solidFill>
              <a:ea typeface="文鼎CS长美黑" pitchFamily="49" charset="-122"/>
            </a:endParaRPr>
          </a:p>
        </p:txBody>
      </p:sp>
      <p:pic>
        <p:nvPicPr>
          <p:cNvPr id="62467" name="Picture 3" descr="C:\Users\SECBOK\Desktop\MillsLaw.png"/>
          <p:cNvPicPr>
            <a:picLocks noChangeAspect="1" noChangeArrowheads="1"/>
          </p:cNvPicPr>
          <p:nvPr/>
        </p:nvPicPr>
        <p:blipFill>
          <a:blip r:embed="rId2" cstate="print"/>
          <a:srcRect/>
          <a:stretch>
            <a:fillRect/>
          </a:stretch>
        </p:blipFill>
        <p:spPr bwMode="auto">
          <a:xfrm>
            <a:off x="3872881" y="2424976"/>
            <a:ext cx="5916662" cy="3683691"/>
          </a:xfrm>
          <a:prstGeom prst="rect">
            <a:avLst/>
          </a:prstGeom>
          <a:noFill/>
        </p:spPr>
      </p:pic>
      <p:pic>
        <p:nvPicPr>
          <p:cNvPr id="62469" name="Picture 5" descr="http://www.computer.org/portal/image/image_gallery?uuid=34fc9430-a0d8-409c-b23d-ade543c8baac&amp;groupId=141571&amp;t=1267818415293"/>
          <p:cNvPicPr>
            <a:picLocks noChangeAspect="1" noChangeArrowheads="1"/>
          </p:cNvPicPr>
          <p:nvPr/>
        </p:nvPicPr>
        <p:blipFill>
          <a:blip r:embed="rId3" cstate="print"/>
          <a:srcRect/>
          <a:stretch>
            <a:fillRect/>
          </a:stretch>
        </p:blipFill>
        <p:spPr bwMode="auto">
          <a:xfrm>
            <a:off x="584516" y="3203691"/>
            <a:ext cx="2146300" cy="2686051"/>
          </a:xfrm>
          <a:prstGeom prst="rect">
            <a:avLst/>
          </a:prstGeom>
          <a:noFill/>
        </p:spPr>
      </p:pic>
      <p:sp>
        <p:nvSpPr>
          <p:cNvPr id="12" name="Rectangle 11"/>
          <p:cNvSpPr/>
          <p:nvPr/>
        </p:nvSpPr>
        <p:spPr>
          <a:xfrm>
            <a:off x="740534" y="5867981"/>
            <a:ext cx="1578193" cy="373597"/>
          </a:xfrm>
          <a:prstGeom prst="rect">
            <a:avLst/>
          </a:prstGeom>
        </p:spPr>
        <p:txBody>
          <a:bodyPr wrap="none" lIns="95665" tIns="47832" rIns="95665" bIns="47832">
            <a:spAutoFit/>
          </a:bodyPr>
          <a:lstStyle/>
          <a:p>
            <a:r>
              <a:rPr lang="en-US" altLang="zh-CN" dirty="0" smtClean="0">
                <a:latin typeface="方正特雅宋简" pitchFamily="2" charset="-122"/>
                <a:ea typeface="方正特雅宋简" pitchFamily="2" charset="-122"/>
              </a:rPr>
              <a:t>Harlan Mills</a:t>
            </a:r>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wipe(down)">
                                      <p:cBhvr>
                                        <p:cTn id="7" dur="5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四大挑战</a:t>
            </a:r>
            <a:r>
              <a:rPr lang="en-US" altLang="zh-CN" dirty="0" smtClean="0"/>
              <a:t>—</a:t>
            </a:r>
            <a:r>
              <a:rPr lang="zh-CN" altLang="en-US" dirty="0" smtClean="0"/>
              <a:t>可重复性</a:t>
            </a:r>
            <a:endParaRPr lang="zh-CN" altLang="en-US" dirty="0"/>
          </a:p>
        </p:txBody>
      </p:sp>
      <p:sp>
        <p:nvSpPr>
          <p:cNvPr id="3" name="Content Placeholder 2"/>
          <p:cNvSpPr>
            <a:spLocks noGrp="1"/>
          </p:cNvSpPr>
          <p:nvPr>
            <p:ph idx="1"/>
          </p:nvPr>
        </p:nvSpPr>
        <p:spPr/>
        <p:txBody>
          <a:bodyPr/>
          <a:lstStyle/>
          <a:p>
            <a:r>
              <a:rPr lang="zh-CN" altLang="en-US" dirty="0" smtClean="0"/>
              <a:t>软件过程欠缺可重复性</a:t>
            </a:r>
            <a:endParaRPr lang="en-US" altLang="zh-CN" dirty="0" smtClean="0"/>
          </a:p>
          <a:p>
            <a:pPr lvl="1"/>
            <a:r>
              <a:rPr lang="zh-CN" altLang="en-US" dirty="0" smtClean="0"/>
              <a:t>受影响的因子过多，无法控制</a:t>
            </a:r>
            <a:endParaRPr lang="en-US" altLang="zh-CN" dirty="0" smtClean="0"/>
          </a:p>
          <a:p>
            <a:r>
              <a:rPr lang="zh-CN" altLang="en-US" dirty="0" smtClean="0"/>
              <a:t>工程师和团队也无法保持稳定的生产性能</a:t>
            </a:r>
            <a:endParaRPr lang="en-US" altLang="zh-CN" dirty="0" smtClean="0"/>
          </a:p>
          <a:p>
            <a:pPr lvl="1"/>
            <a:r>
              <a:rPr lang="zh-CN" altLang="en-US" dirty="0" smtClean="0"/>
              <a:t>智力劳动本身就缺乏稳定性</a:t>
            </a:r>
            <a:endParaRPr lang="en-US" altLang="zh-CN" dirty="0" smtClean="0"/>
          </a:p>
          <a:p>
            <a:endParaRPr lang="en-US" altLang="zh-CN" sz="2500" dirty="0" smtClean="0"/>
          </a:p>
          <a:p>
            <a:r>
              <a:rPr lang="zh-CN" altLang="en-US" sz="2900" dirty="0" smtClean="0"/>
              <a:t>学者们普遍认为，“可重复性”是本世纪软件工程研究和实践所要着重关注的议题。</a:t>
            </a:r>
            <a:endParaRPr lang="en-US" altLang="zh-CN" sz="2900" dirty="0" smtClean="0"/>
          </a:p>
          <a:p>
            <a:endParaRPr lang="en-US" altLang="zh-CN" sz="2900" dirty="0" smtClean="0">
              <a:solidFill>
                <a:srgbClr val="FF0000"/>
              </a:solidFill>
            </a:endParaRPr>
          </a:p>
          <a:p>
            <a:r>
              <a:rPr lang="zh-CN" altLang="en-US" sz="2900" dirty="0" smtClean="0">
                <a:solidFill>
                  <a:srgbClr val="FF0000"/>
                </a:solidFill>
              </a:rPr>
              <a:t>警告</a:t>
            </a:r>
            <a:r>
              <a:rPr lang="zh-CN" altLang="en-US" sz="2900" dirty="0" smtClean="0"/>
              <a:t>：实践者不是机器人，对于创造性工作，当然无法表现出稳定的工作效能。 </a:t>
            </a:r>
            <a:endParaRPr lang="en-US" altLang="zh-CN" sz="29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28</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down)">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down)">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四大挑战</a:t>
            </a:r>
            <a:r>
              <a:rPr lang="en-US" altLang="zh-CN" dirty="0" smtClean="0"/>
              <a:t>—</a:t>
            </a:r>
            <a:r>
              <a:rPr lang="zh-CN" altLang="en-US" dirty="0" smtClean="0"/>
              <a:t>频变性</a:t>
            </a:r>
            <a:endParaRPr lang="zh-CN" altLang="en-US" dirty="0"/>
          </a:p>
        </p:txBody>
      </p:sp>
      <p:sp>
        <p:nvSpPr>
          <p:cNvPr id="3" name="Content Placeholder 2"/>
          <p:cNvSpPr>
            <a:spLocks noGrp="1"/>
          </p:cNvSpPr>
          <p:nvPr>
            <p:ph idx="1"/>
          </p:nvPr>
        </p:nvSpPr>
        <p:spPr>
          <a:xfrm>
            <a:off x="613964" y="1268760"/>
            <a:ext cx="8667750" cy="1296144"/>
          </a:xfrm>
        </p:spPr>
        <p:txBody>
          <a:bodyPr/>
          <a:lstStyle/>
          <a:p>
            <a:r>
              <a:rPr lang="zh-CN" altLang="en-US" dirty="0" smtClean="0"/>
              <a:t>变更创造一切，但同时又毁掉一切。</a:t>
            </a:r>
            <a:endParaRPr lang="en-US" altLang="zh-CN" dirty="0" smtClean="0"/>
          </a:p>
          <a:p>
            <a:r>
              <a:rPr lang="zh-CN" altLang="en-US" dirty="0" smtClean="0"/>
              <a:t>回顾上一讲的“软件频变性”常识：</a:t>
            </a:r>
            <a:endParaRPr lang="en-US" altLang="zh-CN" dirty="0" smtClean="0"/>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29</a:t>
            </a:fld>
            <a:endParaRPr lang="zh-CN" altLang="en-US" dirty="0"/>
          </a:p>
        </p:txBody>
      </p:sp>
      <p:sp>
        <p:nvSpPr>
          <p:cNvPr id="5" name="Rectangle 4"/>
          <p:cNvSpPr/>
          <p:nvPr/>
        </p:nvSpPr>
        <p:spPr>
          <a:xfrm>
            <a:off x="1130581" y="2924944"/>
            <a:ext cx="7566841" cy="1944216"/>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3000" dirty="0" smtClean="0">
                <a:solidFill>
                  <a:srgbClr val="C00000"/>
                </a:solidFill>
                <a:ea typeface="文鼎CS长美黑" pitchFamily="49" charset="-122"/>
              </a:rPr>
              <a:t>     软件必然会持续变更，且还将更加频繁。 变更的影响范围必须得到有效控制，以避免对软件整体造成不必要的负面影响。</a:t>
            </a:r>
            <a:endParaRPr lang="zh-CN" altLang="en-US" sz="30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a:t>
            </a:r>
            <a:r>
              <a:rPr lang="en-US" altLang="zh-CN" dirty="0" smtClean="0"/>
              <a:t>—</a:t>
            </a:r>
            <a:r>
              <a:rPr lang="zh-CN" altLang="en-US" dirty="0" smtClean="0"/>
              <a:t>定义</a:t>
            </a:r>
            <a:endParaRPr lang="zh-CN" altLang="en-US" dirty="0"/>
          </a:p>
        </p:txBody>
      </p:sp>
      <p:sp>
        <p:nvSpPr>
          <p:cNvPr id="3" name="Content Placeholder 2"/>
          <p:cNvSpPr>
            <a:spLocks noGrp="1"/>
          </p:cNvSpPr>
          <p:nvPr>
            <p:ph idx="1"/>
          </p:nvPr>
        </p:nvSpPr>
        <p:spPr/>
        <p:txBody>
          <a:bodyPr/>
          <a:lstStyle/>
          <a:p>
            <a:r>
              <a:rPr lang="zh-CN" altLang="en-US" dirty="0" smtClean="0"/>
              <a:t>软件 </a:t>
            </a:r>
            <a:r>
              <a:rPr lang="en-US" altLang="zh-CN" dirty="0" smtClean="0"/>
              <a:t>= </a:t>
            </a:r>
            <a:r>
              <a:rPr lang="zh-CN" altLang="en-US" dirty="0" smtClean="0"/>
              <a:t>程序</a:t>
            </a:r>
            <a:r>
              <a:rPr lang="en-US" altLang="zh-CN" dirty="0" smtClean="0"/>
              <a:t> + </a:t>
            </a:r>
            <a:r>
              <a:rPr lang="zh-CN" altLang="en-US" dirty="0" smtClean="0"/>
              <a:t>数据</a:t>
            </a:r>
            <a:r>
              <a:rPr lang="en-US" altLang="zh-CN" dirty="0" smtClean="0"/>
              <a:t> + </a:t>
            </a:r>
            <a:r>
              <a:rPr lang="zh-CN" altLang="en-US" dirty="0" smtClean="0"/>
              <a:t>文档</a:t>
            </a:r>
            <a:endParaRPr lang="en-US" altLang="zh-CN" dirty="0" smtClean="0"/>
          </a:p>
          <a:p>
            <a:pPr lvl="1"/>
            <a:r>
              <a:rPr lang="zh-CN" altLang="en-US" dirty="0" smtClean="0">
                <a:solidFill>
                  <a:srgbClr val="0000FF"/>
                </a:solidFill>
              </a:rPr>
              <a:t>程序</a:t>
            </a:r>
            <a:r>
              <a:rPr lang="zh-CN" altLang="en-US" dirty="0" smtClean="0"/>
              <a:t> </a:t>
            </a:r>
            <a:r>
              <a:rPr lang="en-US" altLang="zh-CN" dirty="0" smtClean="0"/>
              <a:t>—— </a:t>
            </a:r>
            <a:r>
              <a:rPr lang="zh-CN" altLang="en-US" dirty="0" smtClean="0"/>
              <a:t>计算机指令集</a:t>
            </a:r>
          </a:p>
          <a:p>
            <a:pPr lvl="1"/>
            <a:r>
              <a:rPr lang="zh-CN" altLang="en-US" dirty="0" smtClean="0">
                <a:solidFill>
                  <a:srgbClr val="0000FF"/>
                </a:solidFill>
              </a:rPr>
              <a:t>数据 </a:t>
            </a:r>
            <a:r>
              <a:rPr lang="en-US" altLang="zh-CN" dirty="0" smtClean="0"/>
              <a:t>—— </a:t>
            </a:r>
            <a:r>
              <a:rPr lang="zh-CN" altLang="en-US" dirty="0" smtClean="0"/>
              <a:t>支持程序的数据及其结构</a:t>
            </a:r>
          </a:p>
          <a:p>
            <a:pPr lvl="1"/>
            <a:r>
              <a:rPr lang="zh-CN" altLang="en-US" dirty="0" smtClean="0">
                <a:solidFill>
                  <a:srgbClr val="0000FF"/>
                </a:solidFill>
              </a:rPr>
              <a:t>文档 </a:t>
            </a:r>
            <a:r>
              <a:rPr lang="en-US" altLang="zh-CN" dirty="0" smtClean="0"/>
              <a:t>—— </a:t>
            </a:r>
            <a:r>
              <a:rPr lang="zh-CN" altLang="en-US" dirty="0" smtClean="0"/>
              <a:t>各类文档制品</a:t>
            </a:r>
            <a:endParaRPr lang="en-US" altLang="zh-CN" dirty="0" smtClean="0"/>
          </a:p>
          <a:p>
            <a:endParaRPr lang="en-US" altLang="zh-CN" sz="3300" dirty="0" smtClean="0"/>
          </a:p>
          <a:p>
            <a:r>
              <a:rPr lang="zh-CN" altLang="en-US" dirty="0" smtClean="0"/>
              <a:t>软件是</a:t>
            </a:r>
            <a:r>
              <a:rPr lang="en-US" altLang="zh-CN" dirty="0" smtClean="0"/>
              <a:t>:</a:t>
            </a:r>
          </a:p>
          <a:p>
            <a:pPr lvl="1"/>
            <a:r>
              <a:rPr lang="zh-CN" altLang="en-US" sz="2900" dirty="0" smtClean="0"/>
              <a:t>人造产品（制品、工件）</a:t>
            </a:r>
            <a:endParaRPr lang="en-US" altLang="zh-CN" sz="2900" dirty="0" smtClean="0"/>
          </a:p>
          <a:p>
            <a:pPr lvl="1"/>
            <a:r>
              <a:rPr lang="zh-CN" altLang="en-US" sz="2900" dirty="0" smtClean="0">
                <a:solidFill>
                  <a:srgbClr val="0000FF"/>
                </a:solidFill>
              </a:rPr>
              <a:t>脑力</a:t>
            </a:r>
            <a:r>
              <a:rPr lang="zh-CN" altLang="en-US" sz="2900" dirty="0" smtClean="0"/>
              <a:t>劳动的结晶</a:t>
            </a:r>
            <a:endParaRPr lang="en-US" altLang="zh-CN" sz="2100" dirty="0" smtClean="0"/>
          </a:p>
          <a:p>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a:t>
            </a:fld>
            <a:endParaRPr lang="zh-CN" altLang="en-US"/>
          </a:p>
        </p:txBody>
      </p:sp>
    </p:spTree>
  </p:cSld>
  <p:clrMapOvr>
    <a:masterClrMapping/>
  </p:clrMapOvr>
  <p:transition spd="slow">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340770"/>
            <a:ext cx="8667750" cy="5088626"/>
          </a:xfrm>
        </p:spPr>
        <p:txBody>
          <a:bodyPr anchor="ctr"/>
          <a:lstStyle/>
          <a:p>
            <a:r>
              <a:rPr lang="zh-CN" altLang="en-US" sz="2800" dirty="0" smtClean="0"/>
              <a:t>软件</a:t>
            </a:r>
            <a:endParaRPr lang="en-US" altLang="zh-CN" sz="2800" dirty="0" smtClean="0"/>
          </a:p>
          <a:p>
            <a:pPr lvl="1"/>
            <a:r>
              <a:rPr lang="zh-CN" altLang="en-US" sz="2800" dirty="0" smtClean="0"/>
              <a:t>概念、分类、特征</a:t>
            </a:r>
            <a:endParaRPr lang="en-US" altLang="zh-CN" sz="2800" dirty="0" smtClean="0"/>
          </a:p>
          <a:p>
            <a:r>
              <a:rPr lang="zh-CN" altLang="en-US" sz="2800" dirty="0" smtClean="0"/>
              <a:t>软件工程</a:t>
            </a:r>
            <a:endParaRPr lang="en-US" altLang="zh-CN" sz="2800" dirty="0" smtClean="0"/>
          </a:p>
          <a:p>
            <a:pPr lvl="1"/>
            <a:r>
              <a:rPr lang="zh-CN" altLang="en-US" sz="2800" dirty="0" smtClean="0"/>
              <a:t>概念：软件危机、工程、软件工程</a:t>
            </a:r>
            <a:endParaRPr lang="en-US" altLang="zh-CN" sz="2800" dirty="0" smtClean="0"/>
          </a:p>
          <a:p>
            <a:pPr lvl="1"/>
            <a:r>
              <a:rPr lang="zh-CN" altLang="en-US" sz="2800" dirty="0" smtClean="0"/>
              <a:t>核心问题、魔鬼四角、四大挑战</a:t>
            </a:r>
            <a:endParaRPr lang="en-US" altLang="zh-CN" sz="2800" dirty="0" smtClean="0"/>
          </a:p>
          <a:p>
            <a:r>
              <a:rPr lang="zh-CN" altLang="en-US" sz="2800" dirty="0" smtClean="0"/>
              <a:t>软件工程学</a:t>
            </a:r>
            <a:endParaRPr lang="en-US" altLang="zh-CN" sz="2800" dirty="0" smtClean="0"/>
          </a:p>
          <a:p>
            <a:pPr lvl="1"/>
            <a:r>
              <a:rPr lang="zh-CN" altLang="en-US" sz="2800" dirty="0" smtClean="0"/>
              <a:t>学科性质与发展简史</a:t>
            </a:r>
            <a:endParaRPr lang="en-US" altLang="zh-CN" sz="2800" dirty="0" smtClean="0"/>
          </a:p>
          <a:p>
            <a:pPr lvl="1"/>
            <a:r>
              <a:rPr lang="zh-CN" altLang="en-US" sz="2800" dirty="0" smtClean="0"/>
              <a:t>学科知识体系</a:t>
            </a:r>
            <a:endParaRPr lang="en-US" altLang="zh-CN" sz="2800" dirty="0" smtClean="0"/>
          </a:p>
          <a:p>
            <a:r>
              <a:rPr lang="zh-CN" altLang="en-US" sz="2800" dirty="0" smtClean="0"/>
              <a:t>软件工程师</a:t>
            </a:r>
            <a:endParaRPr lang="en-US" altLang="zh-CN" sz="2800" dirty="0" smtClean="0"/>
          </a:p>
          <a:p>
            <a:pPr lvl="1"/>
            <a:r>
              <a:rPr lang="zh-CN" altLang="en-US" sz="2800" dirty="0" smtClean="0"/>
              <a:t>分类、职业路线图、职业道德、胜任力品质</a:t>
            </a:r>
            <a:endParaRPr lang="zh-CN" altLang="en-US" sz="2800" dirty="0"/>
          </a:p>
        </p:txBody>
      </p:sp>
      <p:sp>
        <p:nvSpPr>
          <p:cNvPr id="4" name="Up Arrow 3"/>
          <p:cNvSpPr/>
          <p:nvPr/>
        </p:nvSpPr>
        <p:spPr>
          <a:xfrm rot="16200000">
            <a:off x="7096140" y="3929066"/>
            <a:ext cx="785818" cy="121444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软件工程学</a:t>
            </a:r>
            <a:r>
              <a:rPr lang="en-US" altLang="zh-CN" dirty="0" smtClean="0"/>
              <a:t>—</a:t>
            </a:r>
            <a:r>
              <a:rPr lang="zh-CN" altLang="en-US" dirty="0" smtClean="0"/>
              <a:t>学科性质</a:t>
            </a:r>
            <a:endParaRPr lang="zh-CN" altLang="en-US" dirty="0"/>
          </a:p>
        </p:txBody>
      </p:sp>
      <p:sp>
        <p:nvSpPr>
          <p:cNvPr id="3" name="Content Placeholder 2"/>
          <p:cNvSpPr>
            <a:spLocks noGrp="1"/>
          </p:cNvSpPr>
          <p:nvPr>
            <p:ph idx="1"/>
          </p:nvPr>
        </p:nvSpPr>
        <p:spPr>
          <a:xfrm>
            <a:off x="613964" y="1268763"/>
            <a:ext cx="8667750" cy="3096343"/>
          </a:xfrm>
        </p:spPr>
        <p:txBody>
          <a:bodyPr/>
          <a:lstStyle/>
          <a:p>
            <a:r>
              <a:rPr lang="zh-CN" altLang="en-US" dirty="0" smtClean="0"/>
              <a:t>软件工程的学科特征</a:t>
            </a:r>
            <a:endParaRPr lang="en-US" altLang="zh-CN" dirty="0" smtClean="0"/>
          </a:p>
          <a:p>
            <a:pPr lvl="1"/>
            <a:r>
              <a:rPr lang="zh-CN" altLang="en-US" dirty="0" smtClean="0">
                <a:solidFill>
                  <a:srgbClr val="0000FF"/>
                </a:solidFill>
                <a:latin typeface="+mn-ea"/>
              </a:rPr>
              <a:t>独特</a:t>
            </a:r>
            <a:r>
              <a:rPr lang="en-US" altLang="zh-CN" dirty="0" smtClean="0">
                <a:latin typeface="+mn-ea"/>
              </a:rPr>
              <a:t>:  </a:t>
            </a:r>
            <a:r>
              <a:rPr lang="zh-CN" altLang="en-US" dirty="0" smtClean="0">
                <a:latin typeface="+mn-ea"/>
              </a:rPr>
              <a:t>独特的对象</a:t>
            </a:r>
            <a:r>
              <a:rPr lang="en-US" altLang="zh-CN" dirty="0" smtClean="0">
                <a:latin typeface="+mn-ea"/>
              </a:rPr>
              <a:t>---</a:t>
            </a:r>
            <a:r>
              <a:rPr lang="zh-CN" altLang="en-US" dirty="0" smtClean="0">
                <a:latin typeface="+mn-ea"/>
              </a:rPr>
              <a:t>软件及相关制品</a:t>
            </a:r>
            <a:endParaRPr lang="en-US" altLang="zh-CN" dirty="0" smtClean="0">
              <a:latin typeface="+mn-ea"/>
            </a:endParaRPr>
          </a:p>
          <a:p>
            <a:pPr lvl="1"/>
            <a:r>
              <a:rPr lang="zh-CN" altLang="en-US" dirty="0" smtClean="0">
                <a:solidFill>
                  <a:srgbClr val="0000FF"/>
                </a:solidFill>
                <a:latin typeface="+mn-ea"/>
              </a:rPr>
              <a:t>艺术特征</a:t>
            </a:r>
            <a:r>
              <a:rPr lang="en-US" altLang="zh-CN" dirty="0" smtClean="0">
                <a:latin typeface="+mn-ea"/>
              </a:rPr>
              <a:t>:  </a:t>
            </a:r>
            <a:r>
              <a:rPr lang="zh-CN" altLang="en-US" dirty="0" smtClean="0">
                <a:latin typeface="+mn-ea"/>
              </a:rPr>
              <a:t>过程充满创造性</a:t>
            </a:r>
            <a:r>
              <a:rPr lang="en-US" altLang="zh-CN" dirty="0" smtClean="0">
                <a:latin typeface="+mn-ea"/>
              </a:rPr>
              <a:t>, </a:t>
            </a:r>
            <a:r>
              <a:rPr lang="zh-CN" altLang="en-US" dirty="0" smtClean="0">
                <a:latin typeface="+mn-ea"/>
              </a:rPr>
              <a:t>不可重复</a:t>
            </a:r>
            <a:endParaRPr lang="en-US" altLang="zh-CN" dirty="0" smtClean="0">
              <a:latin typeface="+mn-ea"/>
            </a:endParaRPr>
          </a:p>
          <a:p>
            <a:pPr lvl="1"/>
            <a:r>
              <a:rPr lang="zh-CN" altLang="en-US" dirty="0" smtClean="0">
                <a:solidFill>
                  <a:srgbClr val="0000FF"/>
                </a:solidFill>
                <a:latin typeface="+mn-ea"/>
              </a:rPr>
              <a:t>工艺特征</a:t>
            </a:r>
            <a:r>
              <a:rPr lang="en-US" altLang="zh-CN" dirty="0" smtClean="0">
                <a:latin typeface="+mn-ea"/>
              </a:rPr>
              <a:t>:  </a:t>
            </a:r>
            <a:r>
              <a:rPr lang="zh-CN" altLang="en-US" dirty="0" smtClean="0">
                <a:latin typeface="+mn-ea"/>
              </a:rPr>
              <a:t>长期被认为是工艺活</a:t>
            </a:r>
            <a:endParaRPr lang="en-US" altLang="zh-CN" dirty="0" smtClean="0">
              <a:latin typeface="+mn-ea"/>
            </a:endParaRPr>
          </a:p>
          <a:p>
            <a:pPr lvl="1"/>
            <a:r>
              <a:rPr lang="zh-CN" altLang="en-US" dirty="0" smtClean="0">
                <a:solidFill>
                  <a:srgbClr val="0000FF"/>
                </a:solidFill>
                <a:latin typeface="+mn-ea"/>
              </a:rPr>
              <a:t>尚未成熟</a:t>
            </a:r>
            <a:r>
              <a:rPr lang="en-US" altLang="zh-CN" dirty="0" smtClean="0">
                <a:latin typeface="+mn-ea"/>
              </a:rPr>
              <a:t>:  </a:t>
            </a:r>
            <a:r>
              <a:rPr lang="zh-CN" altLang="en-US" dirty="0" smtClean="0">
                <a:latin typeface="+mn-ea"/>
              </a:rPr>
              <a:t>缺乏规范以及对规范的认可</a:t>
            </a:r>
            <a:endParaRPr lang="en-US" altLang="zh-CN" dirty="0" smtClean="0">
              <a:latin typeface="+mn-ea"/>
            </a:endParaRPr>
          </a:p>
          <a:p>
            <a:pPr lvl="1"/>
            <a:r>
              <a:rPr lang="zh-CN" altLang="en-US" dirty="0" smtClean="0">
                <a:solidFill>
                  <a:srgbClr val="0000FF"/>
                </a:solidFill>
                <a:latin typeface="+mn-ea"/>
              </a:rPr>
              <a:t>工程学科</a:t>
            </a:r>
            <a:r>
              <a:rPr lang="en-US" altLang="zh-CN" dirty="0" smtClean="0">
                <a:latin typeface="+mn-ea"/>
              </a:rPr>
              <a:t>:  </a:t>
            </a:r>
            <a:r>
              <a:rPr lang="zh-CN" altLang="en-US" dirty="0" smtClean="0">
                <a:latin typeface="+mn-ea"/>
              </a:rPr>
              <a:t>使用工程化方法和过程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31</a:t>
            </a:fld>
            <a:endParaRPr lang="zh-CN" altLang="en-US" dirty="0"/>
          </a:p>
        </p:txBody>
      </p:sp>
      <p:sp>
        <p:nvSpPr>
          <p:cNvPr id="5" name="Title 4"/>
          <p:cNvSpPr txBox="1">
            <a:spLocks/>
          </p:cNvSpPr>
          <p:nvPr/>
        </p:nvSpPr>
        <p:spPr bwMode="auto">
          <a:xfrm>
            <a:off x="1052567" y="4797157"/>
            <a:ext cx="7956884" cy="1080121"/>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algn="ctr"/>
            <a:r>
              <a:rPr lang="zh-CN" altLang="en-US" sz="4200" dirty="0" smtClean="0">
                <a:solidFill>
                  <a:srgbClr val="FF0000"/>
                </a:solidFill>
                <a:ea typeface="文鼎CS长美黑" pitchFamily="49" charset="-122"/>
              </a:rPr>
              <a:t>警告</a:t>
            </a:r>
            <a:r>
              <a:rPr lang="zh-CN" altLang="en-US" sz="3300" dirty="0" smtClean="0">
                <a:solidFill>
                  <a:srgbClr val="FFFF00"/>
                </a:solidFill>
                <a:ea typeface="文鼎CS长美黑" pitchFamily="49" charset="-122"/>
              </a:rPr>
              <a:t>：目前，软件工程学科尚未成熟。</a:t>
            </a:r>
            <a:endParaRPr lang="en-US" altLang="zh-CN" sz="3300" dirty="0" smtClean="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软件工程学</a:t>
            </a:r>
            <a:r>
              <a:rPr lang="en-US" altLang="zh-CN" dirty="0" smtClean="0"/>
              <a:t>—</a:t>
            </a:r>
            <a:r>
              <a:rPr lang="zh-CN" altLang="en-US" dirty="0" smtClean="0"/>
              <a:t>学科发展简史</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32</a:t>
            </a:fld>
            <a:endParaRPr lang="zh-CN" altLang="en-US" dirty="0"/>
          </a:p>
        </p:txBody>
      </p:sp>
      <p:cxnSp>
        <p:nvCxnSpPr>
          <p:cNvPr id="5" name="Straight Connector 4"/>
          <p:cNvCxnSpPr/>
          <p:nvPr/>
        </p:nvCxnSpPr>
        <p:spPr>
          <a:xfrm flipV="1">
            <a:off x="671611" y="6045117"/>
            <a:ext cx="1485901" cy="152400"/>
          </a:xfrm>
          <a:prstGeom prst="line">
            <a:avLst/>
          </a:prstGeom>
          <a:ln w="76200">
            <a:solidFill>
              <a:srgbClr val="B3D2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36706" y="6197518"/>
            <a:ext cx="1116528" cy="373597"/>
          </a:xfrm>
          <a:prstGeom prst="rect">
            <a:avLst/>
          </a:prstGeom>
          <a:noFill/>
        </p:spPr>
        <p:txBody>
          <a:bodyPr wrap="none" lIns="95665" tIns="47832" rIns="95665" bIns="47832" rtlCol="0">
            <a:spAutoFit/>
          </a:bodyPr>
          <a:lstStyle/>
          <a:p>
            <a:r>
              <a:rPr lang="en-US" altLang="zh-CN" dirty="0" smtClean="0">
                <a:latin typeface="方正特雅宋简" pitchFamily="2" charset="-122"/>
                <a:ea typeface="方正特雅宋简" pitchFamily="2" charset="-122"/>
              </a:rPr>
              <a:t>1950</a:t>
            </a:r>
            <a:r>
              <a:rPr lang="zh-CN" altLang="en-US" dirty="0" smtClean="0">
                <a:latin typeface="方正特雅宋简" pitchFamily="2" charset="-122"/>
                <a:ea typeface="方正特雅宋简" pitchFamily="2" charset="-122"/>
              </a:rPr>
              <a:t>年代</a:t>
            </a:r>
            <a:endParaRPr lang="en-US" dirty="0">
              <a:latin typeface="方正特雅宋简" pitchFamily="2" charset="-122"/>
              <a:ea typeface="方正特雅宋简" pitchFamily="2" charset="-122"/>
            </a:endParaRPr>
          </a:p>
        </p:txBody>
      </p:sp>
      <p:cxnSp>
        <p:nvCxnSpPr>
          <p:cNvPr id="7" name="Straight Connector 6"/>
          <p:cNvCxnSpPr/>
          <p:nvPr/>
        </p:nvCxnSpPr>
        <p:spPr>
          <a:xfrm flipV="1">
            <a:off x="2157509" y="5816519"/>
            <a:ext cx="1320800" cy="228601"/>
          </a:xfrm>
          <a:prstGeom prst="line">
            <a:avLst/>
          </a:prstGeom>
          <a:ln w="76200">
            <a:solidFill>
              <a:srgbClr val="8181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322607" y="5980586"/>
            <a:ext cx="1116528" cy="373597"/>
          </a:xfrm>
          <a:prstGeom prst="rect">
            <a:avLst/>
          </a:prstGeom>
          <a:noFill/>
        </p:spPr>
        <p:txBody>
          <a:bodyPr wrap="none" lIns="95665" tIns="47832" rIns="95665" bIns="47832" rtlCol="0">
            <a:spAutoFit/>
          </a:bodyPr>
          <a:lstStyle/>
          <a:p>
            <a:r>
              <a:rPr lang="en-US" altLang="zh-CN" dirty="0" smtClean="0">
                <a:latin typeface="方正特雅宋简" pitchFamily="2" charset="-122"/>
                <a:ea typeface="方正特雅宋简" pitchFamily="2" charset="-122"/>
              </a:rPr>
              <a:t>1960</a:t>
            </a:r>
            <a:r>
              <a:rPr lang="zh-CN" altLang="en-US" dirty="0" smtClean="0">
                <a:latin typeface="方正特雅宋简" pitchFamily="2" charset="-122"/>
                <a:ea typeface="方正特雅宋简" pitchFamily="2" charset="-122"/>
              </a:rPr>
              <a:t>年代</a:t>
            </a:r>
            <a:endParaRPr lang="en-US" dirty="0">
              <a:latin typeface="方正特雅宋简" pitchFamily="2" charset="-122"/>
              <a:ea typeface="方正特雅宋简" pitchFamily="2" charset="-122"/>
            </a:endParaRPr>
          </a:p>
        </p:txBody>
      </p:sp>
      <p:cxnSp>
        <p:nvCxnSpPr>
          <p:cNvPr id="9" name="Straight Connector 8"/>
          <p:cNvCxnSpPr/>
          <p:nvPr/>
        </p:nvCxnSpPr>
        <p:spPr>
          <a:xfrm flipV="1">
            <a:off x="3560859" y="5359317"/>
            <a:ext cx="1403350" cy="381000"/>
          </a:xfrm>
          <a:prstGeom prst="line">
            <a:avLst/>
          </a:prstGeom>
          <a:ln w="76200">
            <a:solidFill>
              <a:srgbClr val="2F2F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25957" y="5599586"/>
            <a:ext cx="1116528" cy="373597"/>
          </a:xfrm>
          <a:prstGeom prst="rect">
            <a:avLst/>
          </a:prstGeom>
          <a:noFill/>
        </p:spPr>
        <p:txBody>
          <a:bodyPr wrap="none" lIns="95665" tIns="47832" rIns="95665" bIns="47832" rtlCol="0">
            <a:spAutoFit/>
          </a:bodyPr>
          <a:lstStyle/>
          <a:p>
            <a:r>
              <a:rPr lang="en-US" altLang="zh-CN" dirty="0" smtClean="0">
                <a:latin typeface="方正特雅宋简" pitchFamily="2" charset="-122"/>
                <a:ea typeface="方正特雅宋简" pitchFamily="2" charset="-122"/>
              </a:rPr>
              <a:t>1970</a:t>
            </a:r>
            <a:r>
              <a:rPr lang="zh-CN" altLang="en-US" dirty="0" smtClean="0">
                <a:latin typeface="方正特雅宋简" pitchFamily="2" charset="-122"/>
                <a:ea typeface="方正特雅宋简" pitchFamily="2" charset="-122"/>
              </a:rPr>
              <a:t>年代</a:t>
            </a:r>
            <a:endParaRPr lang="en-US" dirty="0">
              <a:latin typeface="方正特雅宋简" pitchFamily="2" charset="-122"/>
              <a:ea typeface="方正特雅宋简" pitchFamily="2" charset="-122"/>
            </a:endParaRPr>
          </a:p>
        </p:txBody>
      </p:sp>
      <p:cxnSp>
        <p:nvCxnSpPr>
          <p:cNvPr id="11" name="Straight Connector 10"/>
          <p:cNvCxnSpPr/>
          <p:nvPr/>
        </p:nvCxnSpPr>
        <p:spPr>
          <a:xfrm flipV="1">
            <a:off x="4964206" y="4444917"/>
            <a:ext cx="1238250" cy="838200"/>
          </a:xfrm>
          <a:prstGeom prst="line">
            <a:avLst/>
          </a:prstGeom>
          <a:ln w="76200">
            <a:solidFill>
              <a:srgbClr val="0000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11856" y="4989985"/>
            <a:ext cx="1379326" cy="373597"/>
          </a:xfrm>
          <a:prstGeom prst="rect">
            <a:avLst/>
          </a:prstGeom>
          <a:noFill/>
        </p:spPr>
        <p:txBody>
          <a:bodyPr wrap="square" lIns="95665" tIns="47832" rIns="95665" bIns="47832" rtlCol="0">
            <a:spAutoFit/>
          </a:bodyPr>
          <a:lstStyle/>
          <a:p>
            <a:r>
              <a:rPr lang="en-US" altLang="zh-CN" dirty="0" smtClean="0">
                <a:latin typeface="方正特雅宋简" pitchFamily="2" charset="-122"/>
                <a:ea typeface="方正特雅宋简" pitchFamily="2" charset="-122"/>
              </a:rPr>
              <a:t>1980</a:t>
            </a:r>
            <a:r>
              <a:rPr lang="zh-CN" altLang="en-US" dirty="0" smtClean="0">
                <a:latin typeface="方正特雅宋简" pitchFamily="2" charset="-122"/>
                <a:ea typeface="方正特雅宋简" pitchFamily="2" charset="-122"/>
              </a:rPr>
              <a:t>年代</a:t>
            </a:r>
            <a:endParaRPr lang="en-US" dirty="0">
              <a:latin typeface="方正特雅宋简" pitchFamily="2" charset="-122"/>
              <a:ea typeface="方正特雅宋简" pitchFamily="2" charset="-122"/>
            </a:endParaRPr>
          </a:p>
        </p:txBody>
      </p:sp>
      <p:cxnSp>
        <p:nvCxnSpPr>
          <p:cNvPr id="13" name="Straight Connector 12"/>
          <p:cNvCxnSpPr/>
          <p:nvPr/>
        </p:nvCxnSpPr>
        <p:spPr>
          <a:xfrm rot="5400000" flipH="1" flipV="1">
            <a:off x="6164357" y="3340018"/>
            <a:ext cx="1066800" cy="990600"/>
          </a:xfrm>
          <a:prstGeom prst="line">
            <a:avLst/>
          </a:prstGeom>
          <a:ln w="76200">
            <a:solidFill>
              <a:srgbClr val="0000D6"/>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193060" y="2539918"/>
            <a:ext cx="1403350" cy="685800"/>
          </a:xfrm>
          <a:prstGeom prst="line">
            <a:avLst/>
          </a:prstGeom>
          <a:ln w="76200">
            <a:solidFill>
              <a:srgbClr val="2525FF"/>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32657" y="3923184"/>
            <a:ext cx="1540691" cy="373597"/>
          </a:xfrm>
          <a:prstGeom prst="rect">
            <a:avLst/>
          </a:prstGeom>
          <a:noFill/>
        </p:spPr>
        <p:txBody>
          <a:bodyPr wrap="square" lIns="95665" tIns="47832" rIns="95665" bIns="47832" rtlCol="0">
            <a:spAutoFit/>
          </a:bodyPr>
          <a:lstStyle/>
          <a:p>
            <a:r>
              <a:rPr lang="en-US" altLang="zh-CN" dirty="0" smtClean="0">
                <a:latin typeface="方正特雅宋简" pitchFamily="2" charset="-122"/>
                <a:ea typeface="方正特雅宋简" pitchFamily="2" charset="-122"/>
              </a:rPr>
              <a:t>1990</a:t>
            </a:r>
            <a:r>
              <a:rPr lang="zh-CN" altLang="en-US" dirty="0" smtClean="0">
                <a:latin typeface="方正特雅宋简" pitchFamily="2" charset="-122"/>
                <a:ea typeface="方正特雅宋简" pitchFamily="2" charset="-122"/>
              </a:rPr>
              <a:t>年代</a:t>
            </a:r>
            <a:endParaRPr lang="en-US" dirty="0">
              <a:latin typeface="方正特雅宋简" pitchFamily="2" charset="-122"/>
              <a:ea typeface="方正特雅宋简" pitchFamily="2" charset="-122"/>
            </a:endParaRPr>
          </a:p>
        </p:txBody>
      </p:sp>
      <p:sp>
        <p:nvSpPr>
          <p:cNvPr id="16" name="TextBox 15"/>
          <p:cNvSpPr txBox="1"/>
          <p:nvPr/>
        </p:nvSpPr>
        <p:spPr>
          <a:xfrm>
            <a:off x="7523257" y="3008784"/>
            <a:ext cx="1486195" cy="373597"/>
          </a:xfrm>
          <a:prstGeom prst="rect">
            <a:avLst/>
          </a:prstGeom>
          <a:noFill/>
        </p:spPr>
        <p:txBody>
          <a:bodyPr wrap="square" lIns="95665" tIns="47832" rIns="95665" bIns="47832" rtlCol="0">
            <a:spAutoFit/>
          </a:bodyPr>
          <a:lstStyle/>
          <a:p>
            <a:r>
              <a:rPr lang="en-US" altLang="zh-CN" dirty="0" smtClean="0">
                <a:latin typeface="方正特雅宋简" pitchFamily="2" charset="-122"/>
                <a:ea typeface="方正特雅宋简" pitchFamily="2" charset="-122"/>
              </a:rPr>
              <a:t>2000</a:t>
            </a:r>
            <a:r>
              <a:rPr lang="zh-CN" altLang="en-US" dirty="0" smtClean="0">
                <a:latin typeface="方正特雅宋简" pitchFamily="2" charset="-122"/>
                <a:ea typeface="方正特雅宋简" pitchFamily="2" charset="-122"/>
              </a:rPr>
              <a:t>年代</a:t>
            </a:r>
            <a:endParaRPr lang="en-US" dirty="0">
              <a:latin typeface="方正特雅宋简" pitchFamily="2" charset="-122"/>
              <a:ea typeface="方正特雅宋简" pitchFamily="2" charset="-122"/>
            </a:endParaRPr>
          </a:p>
        </p:txBody>
      </p:sp>
      <p:cxnSp>
        <p:nvCxnSpPr>
          <p:cNvPr id="17" name="Straight Connector 16"/>
          <p:cNvCxnSpPr/>
          <p:nvPr/>
        </p:nvCxnSpPr>
        <p:spPr>
          <a:xfrm flipV="1">
            <a:off x="8637690" y="2311319"/>
            <a:ext cx="701675" cy="228601"/>
          </a:xfrm>
          <a:prstGeom prst="line">
            <a:avLst/>
          </a:prstGeom>
          <a:ln w="76200">
            <a:solidFill>
              <a:srgbClr val="3B3BFF"/>
            </a:solidFill>
            <a:prstDash val="sys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6510" y="4664588"/>
            <a:ext cx="1347361" cy="927595"/>
          </a:xfrm>
          <a:prstGeom prst="rect">
            <a:avLst/>
          </a:prstGeom>
          <a:solidFill>
            <a:srgbClr val="F7F9F5"/>
          </a:solidFill>
        </p:spPr>
        <p:txBody>
          <a:bodyPr wrap="none" lIns="95665" tIns="47832" rIns="95665" bIns="47832" rtlCol="0">
            <a:spAutoFit/>
          </a:bodyPr>
          <a:lstStyle/>
          <a:p>
            <a:r>
              <a:rPr lang="zh-CN" altLang="en-US" dirty="0" smtClean="0">
                <a:latin typeface="方正特雅宋简" pitchFamily="2" charset="-122"/>
                <a:ea typeface="方正特雅宋简" pitchFamily="2" charset="-122"/>
              </a:rPr>
              <a:t>软件出现</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天才程序员</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小程序</a:t>
            </a:r>
            <a:endParaRPr lang="en-US" dirty="0">
              <a:latin typeface="方正特雅宋简" pitchFamily="2" charset="-122"/>
              <a:ea typeface="方正特雅宋简" pitchFamily="2" charset="-122"/>
            </a:endParaRPr>
          </a:p>
        </p:txBody>
      </p:sp>
      <p:cxnSp>
        <p:nvCxnSpPr>
          <p:cNvPr id="19" name="Straight Connector 18"/>
          <p:cNvCxnSpPr>
            <a:stCxn id="18" idx="2"/>
          </p:cNvCxnSpPr>
          <p:nvPr/>
        </p:nvCxnSpPr>
        <p:spPr>
          <a:xfrm>
            <a:off x="1180191" y="5592183"/>
            <a:ext cx="69271" cy="52913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65228" y="4435989"/>
            <a:ext cx="1116528" cy="927595"/>
          </a:xfrm>
          <a:prstGeom prst="rect">
            <a:avLst/>
          </a:prstGeom>
          <a:solidFill>
            <a:srgbClr val="F2F0FA"/>
          </a:solidFill>
        </p:spPr>
        <p:txBody>
          <a:bodyPr wrap="none" lIns="95665" tIns="47832" rIns="95665" bIns="47832" rtlCol="0">
            <a:spAutoFit/>
          </a:bodyPr>
          <a:lstStyle/>
          <a:p>
            <a:r>
              <a:rPr lang="zh-CN" altLang="en-US" dirty="0" smtClean="0">
                <a:latin typeface="方正特雅宋简" pitchFamily="2" charset="-122"/>
                <a:ea typeface="方正特雅宋简" pitchFamily="2" charset="-122"/>
              </a:rPr>
              <a:t>编程难</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软件危机</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软件工程</a:t>
            </a:r>
            <a:endParaRPr lang="en-US" altLang="zh-CN" dirty="0" smtClean="0">
              <a:latin typeface="方正特雅宋简" pitchFamily="2" charset="-122"/>
              <a:ea typeface="方正特雅宋简" pitchFamily="2" charset="-122"/>
            </a:endParaRPr>
          </a:p>
        </p:txBody>
      </p:sp>
      <p:cxnSp>
        <p:nvCxnSpPr>
          <p:cNvPr id="21" name="Straight Connector 20"/>
          <p:cNvCxnSpPr>
            <a:stCxn id="20" idx="2"/>
          </p:cNvCxnSpPr>
          <p:nvPr/>
        </p:nvCxnSpPr>
        <p:spPr>
          <a:xfrm>
            <a:off x="2423492" y="5363584"/>
            <a:ext cx="146776" cy="605339"/>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30660" y="4063919"/>
            <a:ext cx="1347361" cy="927595"/>
          </a:xfrm>
          <a:prstGeom prst="rect">
            <a:avLst/>
          </a:prstGeom>
          <a:solidFill>
            <a:srgbClr val="FAF8F0"/>
          </a:solidFill>
        </p:spPr>
        <p:txBody>
          <a:bodyPr wrap="none" lIns="95665" tIns="47832" rIns="95665" bIns="47832" rtlCol="0">
            <a:spAutoFit/>
          </a:bodyPr>
          <a:lstStyle/>
          <a:p>
            <a:r>
              <a:rPr lang="zh-CN" altLang="en-US" dirty="0" smtClean="0">
                <a:latin typeface="方正特雅宋简" pitchFamily="2" charset="-122"/>
                <a:ea typeface="方正特雅宋简" pitchFamily="2" charset="-122"/>
              </a:rPr>
              <a:t>过程模型</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开发原则</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过程工程化</a:t>
            </a:r>
            <a:endParaRPr lang="en-US" dirty="0">
              <a:latin typeface="方正特雅宋简" pitchFamily="2" charset="-122"/>
              <a:ea typeface="方正特雅宋简" pitchFamily="2" charset="-122"/>
            </a:endParaRPr>
          </a:p>
        </p:txBody>
      </p:sp>
      <p:cxnSp>
        <p:nvCxnSpPr>
          <p:cNvPr id="23" name="Straight Connector 22"/>
          <p:cNvCxnSpPr>
            <a:stCxn id="22" idx="2"/>
          </p:cNvCxnSpPr>
          <p:nvPr/>
        </p:nvCxnSpPr>
        <p:spPr>
          <a:xfrm>
            <a:off x="3904341" y="4991514"/>
            <a:ext cx="151825" cy="596403"/>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34010" y="3530518"/>
            <a:ext cx="1347361" cy="650596"/>
          </a:xfrm>
          <a:prstGeom prst="rect">
            <a:avLst/>
          </a:prstGeom>
          <a:solidFill>
            <a:schemeClr val="accent3">
              <a:lumMod val="20000"/>
              <a:lumOff val="80000"/>
            </a:schemeClr>
          </a:solidFill>
        </p:spPr>
        <p:txBody>
          <a:bodyPr wrap="none" lIns="95665" tIns="47832" rIns="95665" bIns="47832" rtlCol="0">
            <a:spAutoFit/>
          </a:bodyPr>
          <a:lstStyle/>
          <a:p>
            <a:r>
              <a:rPr lang="zh-CN" altLang="en-US" dirty="0" smtClean="0">
                <a:latin typeface="方正特雅宋简" pitchFamily="2" charset="-122"/>
                <a:ea typeface="方正特雅宋简" pitchFamily="2" charset="-122"/>
              </a:rPr>
              <a:t>结构化方法</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面向对象</a:t>
            </a:r>
            <a:endParaRPr lang="en-US" altLang="zh-CN" dirty="0" smtClean="0">
              <a:latin typeface="方正特雅宋简" pitchFamily="2" charset="-122"/>
              <a:ea typeface="方正特雅宋简" pitchFamily="2" charset="-122"/>
            </a:endParaRPr>
          </a:p>
        </p:txBody>
      </p:sp>
      <p:cxnSp>
        <p:nvCxnSpPr>
          <p:cNvPr id="25" name="Straight Connector 24"/>
          <p:cNvCxnSpPr>
            <a:stCxn id="24" idx="2"/>
          </p:cNvCxnSpPr>
          <p:nvPr/>
        </p:nvCxnSpPr>
        <p:spPr>
          <a:xfrm>
            <a:off x="5307691" y="4181114"/>
            <a:ext cx="316924" cy="644804"/>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07157" y="2530988"/>
            <a:ext cx="1116528" cy="927595"/>
          </a:xfrm>
          <a:prstGeom prst="rect">
            <a:avLst/>
          </a:prstGeom>
          <a:solidFill>
            <a:srgbClr val="EFECF8"/>
          </a:solidFill>
        </p:spPr>
        <p:txBody>
          <a:bodyPr wrap="none" lIns="95665" tIns="47832" rIns="95665" bIns="47832" rtlCol="0">
            <a:spAutoFit/>
          </a:bodyPr>
          <a:lstStyle/>
          <a:p>
            <a:r>
              <a:rPr lang="zh-CN" altLang="en-US" dirty="0" smtClean="0">
                <a:latin typeface="方正特雅宋简" pitchFamily="2" charset="-122"/>
                <a:ea typeface="方正特雅宋简" pitchFamily="2" charset="-122"/>
              </a:rPr>
              <a:t>需求管理</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架构设计</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质量控制</a:t>
            </a:r>
            <a:endParaRPr lang="en-US" dirty="0">
              <a:latin typeface="方正特雅宋简" pitchFamily="2" charset="-122"/>
              <a:ea typeface="方正特雅宋简" pitchFamily="2" charset="-122"/>
            </a:endParaRPr>
          </a:p>
        </p:txBody>
      </p:sp>
      <p:cxnSp>
        <p:nvCxnSpPr>
          <p:cNvPr id="27" name="Straight Connector 26"/>
          <p:cNvCxnSpPr>
            <a:stCxn id="26" idx="2"/>
          </p:cNvCxnSpPr>
          <p:nvPr/>
        </p:nvCxnSpPr>
        <p:spPr>
          <a:xfrm>
            <a:off x="6265421" y="3458583"/>
            <a:ext cx="349790" cy="376735"/>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80306" y="1854120"/>
            <a:ext cx="1116528" cy="650596"/>
          </a:xfrm>
          <a:prstGeom prst="rect">
            <a:avLst/>
          </a:prstGeom>
          <a:solidFill>
            <a:srgbClr val="FDFDFD"/>
          </a:solidFill>
        </p:spPr>
        <p:txBody>
          <a:bodyPr wrap="none" lIns="95665" tIns="47832" rIns="95665" bIns="47832" rtlCol="0">
            <a:spAutoFit/>
          </a:bodyPr>
          <a:lstStyle/>
          <a:p>
            <a:r>
              <a:rPr lang="zh-CN" altLang="en-US" dirty="0" smtClean="0">
                <a:latin typeface="方正特雅宋简" pitchFamily="2" charset="-122"/>
                <a:ea typeface="方正特雅宋简" pitchFamily="2" charset="-122"/>
              </a:rPr>
              <a:t>敏捷方法</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构件组装</a:t>
            </a:r>
            <a:endParaRPr lang="en-US" dirty="0">
              <a:latin typeface="方正特雅宋简" pitchFamily="2" charset="-122"/>
              <a:ea typeface="方正特雅宋简" pitchFamily="2" charset="-122"/>
            </a:endParaRPr>
          </a:p>
        </p:txBody>
      </p:sp>
      <p:cxnSp>
        <p:nvCxnSpPr>
          <p:cNvPr id="29" name="Straight Connector 28"/>
          <p:cNvCxnSpPr>
            <a:stCxn id="28" idx="2"/>
          </p:cNvCxnSpPr>
          <p:nvPr/>
        </p:nvCxnSpPr>
        <p:spPr>
          <a:xfrm>
            <a:off x="7338570" y="2504716"/>
            <a:ext cx="432338" cy="452934"/>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39031" y="1484786"/>
            <a:ext cx="885696" cy="373597"/>
          </a:xfrm>
          <a:prstGeom prst="rect">
            <a:avLst/>
          </a:prstGeom>
          <a:solidFill>
            <a:srgbClr val="FAF8F0"/>
          </a:solidFill>
        </p:spPr>
        <p:txBody>
          <a:bodyPr wrap="none" lIns="95665" tIns="47832" rIns="95665" bIns="47832" rtlCol="0">
            <a:spAutoFit/>
          </a:bodyPr>
          <a:lstStyle/>
          <a:p>
            <a:r>
              <a:rPr lang="zh-CN" altLang="en-US" dirty="0" smtClean="0">
                <a:latin typeface="方正特雅宋简" pitchFamily="2" charset="-122"/>
                <a:ea typeface="方正特雅宋简" pitchFamily="2" charset="-122"/>
              </a:rPr>
              <a:t>？？？</a:t>
            </a:r>
            <a:endParaRPr lang="en-US" dirty="0">
              <a:latin typeface="方正特雅宋简" pitchFamily="2" charset="-122"/>
              <a:ea typeface="方正特雅宋简" pitchFamily="2" charset="-122"/>
            </a:endParaRPr>
          </a:p>
        </p:txBody>
      </p:sp>
      <p:cxnSp>
        <p:nvCxnSpPr>
          <p:cNvPr id="31" name="Straight Connector 30"/>
          <p:cNvCxnSpPr>
            <a:stCxn id="30" idx="2"/>
          </p:cNvCxnSpPr>
          <p:nvPr/>
        </p:nvCxnSpPr>
        <p:spPr>
          <a:xfrm>
            <a:off x="8581879" y="1858383"/>
            <a:ext cx="344727" cy="529136"/>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par>
                                <p:cTn id="28" presetID="3" presetClass="entr" presetSubtype="1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blinds(horizontal)">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par>
                                <p:cTn id="42" presetID="3" presetClass="entr" presetSubtype="10"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linds(horizontal)">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linds(horizontal)">
                                      <p:cBhvr>
                                        <p:cTn id="49" dur="500"/>
                                        <p:tgtEl>
                                          <p:spTgt spid="1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par>
                                <p:cTn id="56" presetID="3" presetClass="entr" presetSubtype="1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blinds(horizontal)">
                                      <p:cBhvr>
                                        <p:cTn id="66" dur="500"/>
                                        <p:tgtEl>
                                          <p:spTgt spid="26"/>
                                        </p:tgtEl>
                                      </p:cBhvr>
                                    </p:animEffect>
                                  </p:childTnLst>
                                </p:cTn>
                              </p:par>
                              <p:par>
                                <p:cTn id="67" presetID="3" presetClass="entr" presetSubtype="1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linds(horizontal)">
                                      <p:cBhvr>
                                        <p:cTn id="69" dur="500"/>
                                        <p:tgtEl>
                                          <p:spTgt spid="27"/>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linds(horizontal)">
                                      <p:cBhvr>
                                        <p:cTn id="77" dur="500"/>
                                        <p:tgtEl>
                                          <p:spTgt spid="14"/>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blinds(horizontal)">
                                      <p:cBhvr>
                                        <p:cTn id="80" dur="500"/>
                                        <p:tgtEl>
                                          <p:spTgt spid="16"/>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blinds(horizontal)">
                                      <p:cBhvr>
                                        <p:cTn id="83" dur="500"/>
                                        <p:tgtEl>
                                          <p:spTgt spid="28"/>
                                        </p:tgtEl>
                                      </p:cBhvr>
                                    </p:animEffect>
                                  </p:childTnLst>
                                </p:cTn>
                              </p:par>
                              <p:par>
                                <p:cTn id="84" presetID="3" presetClass="entr" presetSubtype="10"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blinds(horizontal)">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blinds(horizontal)">
                                      <p:cBhvr>
                                        <p:cTn id="91" dur="500"/>
                                        <p:tgtEl>
                                          <p:spTgt spid="30"/>
                                        </p:tgtEl>
                                      </p:cBhvr>
                                    </p:animEffect>
                                  </p:childTnLst>
                                </p:cTn>
                              </p:par>
                              <p:par>
                                <p:cTn id="92" presetID="3" presetClass="entr" presetSubtype="1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blinds(horizontal)">
                                      <p:cBhvr>
                                        <p:cTn id="94" dur="500"/>
                                        <p:tgtEl>
                                          <p:spTgt spid="31"/>
                                        </p:tgtEl>
                                      </p:cBhvr>
                                    </p:animEffect>
                                  </p:childTnLst>
                                </p:cTn>
                              </p:par>
                              <p:par>
                                <p:cTn id="95" presetID="3" presetClass="entr" presetSubtype="10" fill="hold" nodeType="with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linds(horizontal)">
                                      <p:cBhvr>
                                        <p:cTn id="9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5" grpId="0"/>
      <p:bldP spid="16" grpId="0"/>
      <p:bldP spid="18" grpId="0" animBg="1"/>
      <p:bldP spid="20" grpId="0" animBg="1"/>
      <p:bldP spid="22" grpId="0" animBg="1"/>
      <p:bldP spid="24" grpId="0" animBg="1"/>
      <p:bldP spid="26" grpId="0" animBg="1"/>
      <p:bldP spid="28"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软件工程学</a:t>
            </a:r>
            <a:r>
              <a:rPr lang="en-US" altLang="zh-CN" dirty="0" smtClean="0"/>
              <a:t>—</a:t>
            </a:r>
            <a:r>
              <a:rPr lang="zh-CN" altLang="en-US" dirty="0" smtClean="0"/>
              <a:t>学科知识体系</a:t>
            </a:r>
            <a:endParaRPr lang="zh-CN" altLang="en-US" dirty="0"/>
          </a:p>
        </p:txBody>
      </p:sp>
      <p:sp>
        <p:nvSpPr>
          <p:cNvPr id="3" name="Content Placeholder 2"/>
          <p:cNvSpPr>
            <a:spLocks noGrp="1"/>
          </p:cNvSpPr>
          <p:nvPr>
            <p:ph idx="1"/>
          </p:nvPr>
        </p:nvSpPr>
        <p:spPr>
          <a:xfrm>
            <a:off x="613964" y="1268761"/>
            <a:ext cx="8667750" cy="1008112"/>
          </a:xfrm>
        </p:spPr>
        <p:txBody>
          <a:bodyPr/>
          <a:lstStyle/>
          <a:p>
            <a:r>
              <a:rPr lang="zh-CN" altLang="en-US" sz="2900" dirty="0" smtClean="0"/>
              <a:t>“软件工程知识体”指南</a:t>
            </a:r>
            <a:r>
              <a:rPr lang="en-US" altLang="zh-CN" sz="2900" dirty="0" smtClean="0"/>
              <a:t>(SWEBOK)</a:t>
            </a:r>
            <a:r>
              <a:rPr lang="zh-CN" altLang="en-US" sz="2900" dirty="0" smtClean="0"/>
              <a:t>第</a:t>
            </a:r>
            <a:r>
              <a:rPr lang="en-US" altLang="zh-CN" sz="2900" dirty="0" smtClean="0"/>
              <a:t>3</a:t>
            </a:r>
            <a:r>
              <a:rPr lang="zh-CN" altLang="en-US" sz="2900" dirty="0" smtClean="0"/>
              <a:t>版</a:t>
            </a:r>
            <a:endParaRPr lang="en-US" altLang="zh-CN" sz="2900" dirty="0" smtClean="0"/>
          </a:p>
          <a:p>
            <a:pPr lvl="1"/>
            <a:r>
              <a:rPr lang="zh-CN" altLang="en-US" sz="2500" dirty="0" smtClean="0"/>
              <a:t>定义软件工程知识框架，包括</a:t>
            </a:r>
            <a:r>
              <a:rPr lang="en-US" altLang="zh-CN" sz="2500" dirty="0" smtClean="0"/>
              <a:t>15</a:t>
            </a:r>
            <a:r>
              <a:rPr lang="zh-CN" altLang="en-US" sz="2500" dirty="0" smtClean="0"/>
              <a:t>个知识域</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33</a:t>
            </a:fld>
            <a:endParaRPr lang="zh-CN" altLang="en-US" dirty="0"/>
          </a:p>
        </p:txBody>
      </p:sp>
      <p:grpSp>
        <p:nvGrpSpPr>
          <p:cNvPr id="5" name="Group 4"/>
          <p:cNvGrpSpPr>
            <a:grpSpLocks noChangeAspect="1"/>
          </p:cNvGrpSpPr>
          <p:nvPr/>
        </p:nvGrpSpPr>
        <p:grpSpPr>
          <a:xfrm>
            <a:off x="818548" y="2922760"/>
            <a:ext cx="8455951" cy="3098527"/>
            <a:chOff x="-76200" y="1524000"/>
            <a:chExt cx="9906000" cy="3733800"/>
          </a:xfrm>
        </p:grpSpPr>
        <p:sp>
          <p:nvSpPr>
            <p:cNvPr id="6" name="Rectangle 5"/>
            <p:cNvSpPr/>
            <p:nvPr/>
          </p:nvSpPr>
          <p:spPr>
            <a:xfrm>
              <a:off x="-76200" y="1524000"/>
              <a:ext cx="9906000" cy="3733800"/>
            </a:xfrm>
            <a:prstGeom prst="rect">
              <a:avLst/>
            </a:prstGeom>
            <a:solidFill>
              <a:schemeClr val="accent4">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latin typeface="方正精楷简体" pitchFamily="2" charset="-122"/>
                <a:ea typeface="汉鼎简中楷" pitchFamily="49" charset="-122"/>
              </a:endParaRPr>
            </a:p>
          </p:txBody>
        </p:sp>
        <p:sp>
          <p:nvSpPr>
            <p:cNvPr id="7" name="Oval 6"/>
            <p:cNvSpPr/>
            <p:nvPr/>
          </p:nvSpPr>
          <p:spPr>
            <a:xfrm>
              <a:off x="76200" y="1676400"/>
              <a:ext cx="2971800" cy="685800"/>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软件需求</a:t>
              </a:r>
              <a:endParaRPr lang="en-US" sz="2100" dirty="0">
                <a:solidFill>
                  <a:schemeClr val="tx1"/>
                </a:solidFill>
                <a:latin typeface="方正精楷简体" pitchFamily="2" charset="-122"/>
                <a:ea typeface="汉鼎简中楷" pitchFamily="49" charset="-122"/>
              </a:endParaRPr>
            </a:p>
          </p:txBody>
        </p:sp>
        <p:sp>
          <p:nvSpPr>
            <p:cNvPr id="8" name="Oval 7"/>
            <p:cNvSpPr/>
            <p:nvPr/>
          </p:nvSpPr>
          <p:spPr>
            <a:xfrm>
              <a:off x="76200" y="2362200"/>
              <a:ext cx="2971800" cy="685800"/>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软件设计</a:t>
              </a:r>
              <a:endParaRPr lang="en-US" sz="2100" dirty="0">
                <a:solidFill>
                  <a:schemeClr val="tx1"/>
                </a:solidFill>
                <a:latin typeface="方正精楷简体" pitchFamily="2" charset="-122"/>
                <a:ea typeface="汉鼎简中楷" pitchFamily="49" charset="-122"/>
              </a:endParaRPr>
            </a:p>
          </p:txBody>
        </p:sp>
        <p:sp>
          <p:nvSpPr>
            <p:cNvPr id="9" name="Oval 8"/>
            <p:cNvSpPr/>
            <p:nvPr/>
          </p:nvSpPr>
          <p:spPr>
            <a:xfrm>
              <a:off x="76200" y="3048000"/>
              <a:ext cx="2971800" cy="685800"/>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软件构造</a:t>
              </a:r>
              <a:endParaRPr lang="en-US" sz="2100" dirty="0">
                <a:solidFill>
                  <a:schemeClr val="tx1"/>
                </a:solidFill>
                <a:latin typeface="方正精楷简体" pitchFamily="2" charset="-122"/>
                <a:ea typeface="汉鼎简中楷" pitchFamily="49" charset="-122"/>
              </a:endParaRPr>
            </a:p>
          </p:txBody>
        </p:sp>
        <p:sp>
          <p:nvSpPr>
            <p:cNvPr id="10" name="Oval 9"/>
            <p:cNvSpPr/>
            <p:nvPr/>
          </p:nvSpPr>
          <p:spPr>
            <a:xfrm>
              <a:off x="76200" y="3733800"/>
              <a:ext cx="2971800" cy="685800"/>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软件测试</a:t>
              </a:r>
              <a:endParaRPr lang="en-US" sz="2100" dirty="0">
                <a:solidFill>
                  <a:schemeClr val="tx1"/>
                </a:solidFill>
                <a:latin typeface="方正精楷简体" pitchFamily="2" charset="-122"/>
                <a:ea typeface="汉鼎简中楷" pitchFamily="49" charset="-122"/>
              </a:endParaRPr>
            </a:p>
          </p:txBody>
        </p:sp>
        <p:sp>
          <p:nvSpPr>
            <p:cNvPr id="11" name="Oval 10"/>
            <p:cNvSpPr/>
            <p:nvPr/>
          </p:nvSpPr>
          <p:spPr>
            <a:xfrm>
              <a:off x="76200" y="4419600"/>
              <a:ext cx="2971800" cy="685800"/>
            </a:xfrm>
            <a:prstGeom prst="ellipse">
              <a:avLst/>
            </a:prstGeom>
            <a:solidFill>
              <a:srgbClr val="EDF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软件维护</a:t>
              </a:r>
              <a:endParaRPr lang="en-US" sz="2100" dirty="0">
                <a:solidFill>
                  <a:schemeClr val="tx1"/>
                </a:solidFill>
                <a:latin typeface="方正精楷简体" pitchFamily="2" charset="-122"/>
                <a:ea typeface="汉鼎简中楷" pitchFamily="49" charset="-122"/>
              </a:endParaRPr>
            </a:p>
          </p:txBody>
        </p:sp>
        <p:sp>
          <p:nvSpPr>
            <p:cNvPr id="12" name="Oval 11"/>
            <p:cNvSpPr/>
            <p:nvPr/>
          </p:nvSpPr>
          <p:spPr>
            <a:xfrm>
              <a:off x="3352800" y="1676400"/>
              <a:ext cx="2971800" cy="6858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变更管理</a:t>
              </a:r>
              <a:endParaRPr lang="en-US" sz="2100" dirty="0">
                <a:solidFill>
                  <a:schemeClr val="tx1"/>
                </a:solidFill>
                <a:latin typeface="方正精楷简体" pitchFamily="2" charset="-122"/>
                <a:ea typeface="汉鼎简中楷" pitchFamily="49" charset="-122"/>
              </a:endParaRPr>
            </a:p>
          </p:txBody>
        </p:sp>
        <p:sp>
          <p:nvSpPr>
            <p:cNvPr id="13" name="Oval 12"/>
            <p:cNvSpPr/>
            <p:nvPr/>
          </p:nvSpPr>
          <p:spPr>
            <a:xfrm>
              <a:off x="3352800" y="2362200"/>
              <a:ext cx="2971800" cy="6858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工程管理</a:t>
              </a:r>
              <a:endParaRPr lang="en-US" sz="2100" dirty="0">
                <a:solidFill>
                  <a:schemeClr val="tx1"/>
                </a:solidFill>
                <a:latin typeface="方正精楷简体" pitchFamily="2" charset="-122"/>
                <a:ea typeface="汉鼎简中楷" pitchFamily="49" charset="-122"/>
              </a:endParaRPr>
            </a:p>
          </p:txBody>
        </p:sp>
        <p:sp>
          <p:nvSpPr>
            <p:cNvPr id="14" name="Oval 13"/>
            <p:cNvSpPr/>
            <p:nvPr/>
          </p:nvSpPr>
          <p:spPr>
            <a:xfrm>
              <a:off x="3352800" y="3048000"/>
              <a:ext cx="2971800" cy="6858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工程过程</a:t>
              </a:r>
              <a:endParaRPr lang="en-US" sz="2100" dirty="0">
                <a:solidFill>
                  <a:schemeClr val="tx1"/>
                </a:solidFill>
                <a:latin typeface="方正精楷简体" pitchFamily="2" charset="-122"/>
                <a:ea typeface="汉鼎简中楷" pitchFamily="49" charset="-122"/>
              </a:endParaRPr>
            </a:p>
          </p:txBody>
        </p:sp>
        <p:sp>
          <p:nvSpPr>
            <p:cNvPr id="15" name="Oval 14"/>
            <p:cNvSpPr/>
            <p:nvPr/>
          </p:nvSpPr>
          <p:spPr>
            <a:xfrm>
              <a:off x="3352800" y="3733800"/>
              <a:ext cx="2971800" cy="6858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软件工程</a:t>
              </a:r>
              <a:r>
                <a:rPr lang="en-US" altLang="zh-CN" sz="2100" dirty="0" smtClean="0">
                  <a:solidFill>
                    <a:schemeClr val="tx1"/>
                  </a:solidFill>
                  <a:latin typeface="方正精楷简体" pitchFamily="2" charset="-122"/>
                  <a:ea typeface="汉鼎简中楷" pitchFamily="49" charset="-122"/>
                </a:rPr>
                <a:t/>
              </a:r>
              <a:br>
                <a:rPr lang="en-US" altLang="zh-CN" sz="2100" dirty="0" smtClean="0">
                  <a:solidFill>
                    <a:schemeClr val="tx1"/>
                  </a:solidFill>
                  <a:latin typeface="方正精楷简体" pitchFamily="2" charset="-122"/>
                  <a:ea typeface="汉鼎简中楷" pitchFamily="49" charset="-122"/>
                </a:rPr>
              </a:br>
              <a:r>
                <a:rPr lang="zh-CN" altLang="en-US" sz="2100" dirty="0" smtClean="0">
                  <a:solidFill>
                    <a:schemeClr val="tx1"/>
                  </a:solidFill>
                  <a:latin typeface="方正精楷简体" pitchFamily="2" charset="-122"/>
                  <a:ea typeface="汉鼎简中楷" pitchFamily="49" charset="-122"/>
                </a:rPr>
                <a:t>模型与方法</a:t>
              </a:r>
              <a:endParaRPr lang="en-US" sz="2100" dirty="0">
                <a:solidFill>
                  <a:schemeClr val="tx1"/>
                </a:solidFill>
                <a:latin typeface="方正精楷简体" pitchFamily="2" charset="-122"/>
                <a:ea typeface="汉鼎简中楷" pitchFamily="49" charset="-122"/>
              </a:endParaRPr>
            </a:p>
          </p:txBody>
        </p:sp>
        <p:sp>
          <p:nvSpPr>
            <p:cNvPr id="16" name="Oval 15"/>
            <p:cNvSpPr/>
            <p:nvPr/>
          </p:nvSpPr>
          <p:spPr>
            <a:xfrm>
              <a:off x="3352800" y="4419600"/>
              <a:ext cx="2971800" cy="6858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软件质量</a:t>
              </a:r>
              <a:endParaRPr lang="en-US" sz="2100" dirty="0">
                <a:solidFill>
                  <a:schemeClr val="tx1"/>
                </a:solidFill>
                <a:latin typeface="方正精楷简体" pitchFamily="2" charset="-122"/>
                <a:ea typeface="汉鼎简中楷" pitchFamily="49" charset="-122"/>
              </a:endParaRPr>
            </a:p>
          </p:txBody>
        </p:sp>
        <p:sp>
          <p:nvSpPr>
            <p:cNvPr id="17" name="Oval 16"/>
            <p:cNvSpPr/>
            <p:nvPr/>
          </p:nvSpPr>
          <p:spPr>
            <a:xfrm>
              <a:off x="6629400" y="4419600"/>
              <a:ext cx="2971800" cy="685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软件工程</a:t>
              </a:r>
              <a:r>
                <a:rPr lang="en-US" altLang="zh-CN" sz="2100" dirty="0" smtClean="0">
                  <a:solidFill>
                    <a:schemeClr val="tx1"/>
                  </a:solidFill>
                  <a:latin typeface="方正精楷简体" pitchFamily="2" charset="-122"/>
                  <a:ea typeface="汉鼎简中楷" pitchFamily="49" charset="-122"/>
                </a:rPr>
                <a:t/>
              </a:r>
              <a:br>
                <a:rPr lang="en-US" altLang="zh-CN" sz="2100" dirty="0" smtClean="0">
                  <a:solidFill>
                    <a:schemeClr val="tx1"/>
                  </a:solidFill>
                  <a:latin typeface="方正精楷简体" pitchFamily="2" charset="-122"/>
                  <a:ea typeface="汉鼎简中楷" pitchFamily="49" charset="-122"/>
                </a:rPr>
              </a:br>
              <a:r>
                <a:rPr lang="zh-CN" altLang="en-US" sz="2100" dirty="0" smtClean="0">
                  <a:solidFill>
                    <a:schemeClr val="tx1"/>
                  </a:solidFill>
                  <a:latin typeface="方正精楷简体" pitchFamily="2" charset="-122"/>
                  <a:ea typeface="汉鼎简中楷" pitchFamily="49" charset="-122"/>
                </a:rPr>
                <a:t>专业实践</a:t>
              </a:r>
              <a:endParaRPr lang="en-US" sz="2100" dirty="0">
                <a:solidFill>
                  <a:schemeClr val="tx1"/>
                </a:solidFill>
                <a:latin typeface="方正精楷简体" pitchFamily="2" charset="-122"/>
                <a:ea typeface="汉鼎简中楷" pitchFamily="49" charset="-122"/>
              </a:endParaRPr>
            </a:p>
          </p:txBody>
        </p:sp>
        <p:sp>
          <p:nvSpPr>
            <p:cNvPr id="18" name="Oval 17"/>
            <p:cNvSpPr/>
            <p:nvPr/>
          </p:nvSpPr>
          <p:spPr>
            <a:xfrm>
              <a:off x="6629400" y="1676400"/>
              <a:ext cx="2971800" cy="685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工程经济学</a:t>
              </a:r>
              <a:endParaRPr lang="en-US" sz="2100" dirty="0">
                <a:solidFill>
                  <a:schemeClr val="tx1"/>
                </a:solidFill>
                <a:latin typeface="方正精楷简体" pitchFamily="2" charset="-122"/>
                <a:ea typeface="汉鼎简中楷" pitchFamily="49" charset="-122"/>
              </a:endParaRPr>
            </a:p>
          </p:txBody>
        </p:sp>
        <p:sp>
          <p:nvSpPr>
            <p:cNvPr id="19" name="Oval 18"/>
            <p:cNvSpPr/>
            <p:nvPr/>
          </p:nvSpPr>
          <p:spPr>
            <a:xfrm>
              <a:off x="6629400" y="2362200"/>
              <a:ext cx="2971800" cy="685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计算基础</a:t>
              </a:r>
              <a:endParaRPr lang="en-US" sz="2100" dirty="0">
                <a:solidFill>
                  <a:schemeClr val="tx1"/>
                </a:solidFill>
                <a:latin typeface="方正精楷简体" pitchFamily="2" charset="-122"/>
                <a:ea typeface="汉鼎简中楷" pitchFamily="49" charset="-122"/>
              </a:endParaRPr>
            </a:p>
          </p:txBody>
        </p:sp>
        <p:sp>
          <p:nvSpPr>
            <p:cNvPr id="20" name="Oval 19"/>
            <p:cNvSpPr/>
            <p:nvPr/>
          </p:nvSpPr>
          <p:spPr>
            <a:xfrm>
              <a:off x="6629400" y="3048000"/>
              <a:ext cx="2971800" cy="685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数学基础</a:t>
              </a:r>
              <a:endParaRPr lang="en-US" sz="2100" dirty="0">
                <a:solidFill>
                  <a:schemeClr val="tx1"/>
                </a:solidFill>
                <a:latin typeface="方正精楷简体" pitchFamily="2" charset="-122"/>
                <a:ea typeface="汉鼎简中楷" pitchFamily="49" charset="-122"/>
              </a:endParaRPr>
            </a:p>
          </p:txBody>
        </p:sp>
        <p:sp>
          <p:nvSpPr>
            <p:cNvPr id="21" name="Oval 20"/>
            <p:cNvSpPr/>
            <p:nvPr/>
          </p:nvSpPr>
          <p:spPr>
            <a:xfrm>
              <a:off x="6629400" y="3733800"/>
              <a:ext cx="2971800" cy="6858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solidFill>
                    <a:schemeClr val="tx1"/>
                  </a:solidFill>
                  <a:latin typeface="方正精楷简体" pitchFamily="2" charset="-122"/>
                  <a:ea typeface="汉鼎简中楷" pitchFamily="49" charset="-122"/>
                </a:rPr>
                <a:t>工程基础</a:t>
              </a:r>
              <a:endParaRPr lang="en-US" sz="2100" dirty="0">
                <a:solidFill>
                  <a:schemeClr val="tx1"/>
                </a:solidFill>
                <a:latin typeface="方正精楷简体" pitchFamily="2" charset="-122"/>
                <a:ea typeface="汉鼎简中楷" pitchFamily="49" charset="-122"/>
              </a:endParaRPr>
            </a:p>
          </p:txBody>
        </p:sp>
        <p:cxnSp>
          <p:nvCxnSpPr>
            <p:cNvPr id="22" name="Straight Connector 21"/>
            <p:cNvCxnSpPr/>
            <p:nvPr/>
          </p:nvCxnSpPr>
          <p:spPr>
            <a:xfrm>
              <a:off x="3200400" y="1524000"/>
              <a:ext cx="0" cy="3657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477000" y="1524000"/>
              <a:ext cx="0" cy="3657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4230539" y="6093302"/>
            <a:ext cx="5675468" cy="327431"/>
          </a:xfrm>
          <a:prstGeom prst="rect">
            <a:avLst/>
          </a:prstGeom>
          <a:noFill/>
        </p:spPr>
        <p:txBody>
          <a:bodyPr wrap="none" lIns="95665" tIns="47832" rIns="95665" bIns="47832" rtlCol="0">
            <a:spAutoFit/>
          </a:bodyPr>
          <a:lstStyle/>
          <a:p>
            <a:pPr algn="r"/>
            <a:r>
              <a:rPr lang="zh-CN" altLang="en-US" sz="1500" dirty="0" smtClean="0">
                <a:latin typeface="方正特雅宋简" pitchFamily="2" charset="-122"/>
                <a:ea typeface="方正特雅宋简" pitchFamily="2" charset="-122"/>
              </a:rPr>
              <a:t>参考</a:t>
            </a:r>
            <a:r>
              <a:rPr lang="en-US" altLang="zh-CN" sz="1500" dirty="0" smtClean="0">
                <a:latin typeface="方正特雅宋简" pitchFamily="2" charset="-122"/>
                <a:ea typeface="方正特雅宋简" pitchFamily="2" charset="-122"/>
              </a:rPr>
              <a:t>SWEBOK</a:t>
            </a:r>
            <a:r>
              <a:rPr lang="zh-CN" altLang="en-US" sz="1500" dirty="0" smtClean="0">
                <a:latin typeface="方正特雅宋简" pitchFamily="2" charset="-122"/>
                <a:ea typeface="方正特雅宋简" pitchFamily="2" charset="-122"/>
              </a:rPr>
              <a:t>官网：</a:t>
            </a:r>
            <a:r>
              <a:rPr lang="en-US" altLang="zh-CN" sz="1500" dirty="0" smtClean="0">
                <a:latin typeface="方正特雅宋简" pitchFamily="2" charset="-122"/>
                <a:ea typeface="方正特雅宋简" pitchFamily="2" charset="-122"/>
                <a:hlinkClick r:id="rId2"/>
              </a:rPr>
              <a:t>http://www.computer.org/portal/web/swebok</a:t>
            </a:r>
            <a:endParaRPr lang="zh-CN" altLang="en-US" sz="1500" dirty="0">
              <a:latin typeface="方正特雅宋简" pitchFamily="2" charset="-122"/>
              <a:ea typeface="方正特雅宋简" pitchFamily="2" charset="-122"/>
            </a:endParaRPr>
          </a:p>
        </p:txBody>
      </p:sp>
      <p:sp>
        <p:nvSpPr>
          <p:cNvPr id="26" name="12-Point Star 25"/>
          <p:cNvSpPr/>
          <p:nvPr/>
        </p:nvSpPr>
        <p:spPr>
          <a:xfrm>
            <a:off x="896551" y="2204866"/>
            <a:ext cx="2730303" cy="936104"/>
          </a:xfrm>
          <a:prstGeom prst="star12">
            <a:avLst/>
          </a:prstGeom>
          <a:solidFill>
            <a:schemeClr val="accent6">
              <a:lumMod val="75000"/>
            </a:schemeClr>
          </a:solidFill>
        </p:spPr>
        <p:style>
          <a:lnRef idx="0">
            <a:schemeClr val="accent2"/>
          </a:lnRef>
          <a:fillRef idx="3">
            <a:schemeClr val="accent2"/>
          </a:fillRef>
          <a:effectRef idx="3">
            <a:schemeClr val="accent2"/>
          </a:effectRef>
          <a:fontRef idx="minor">
            <a:schemeClr val="lt1"/>
          </a:fontRef>
        </p:style>
        <p:txBody>
          <a:bodyPr lIns="95665" tIns="47832" rIns="95665" bIns="47832" rtlCol="0" anchor="ctr"/>
          <a:lstStyle/>
          <a:p>
            <a:pPr algn="ctr"/>
            <a:r>
              <a:rPr lang="zh-CN" altLang="en-US" sz="2900" dirty="0" smtClean="0">
                <a:ea typeface="文鼎CS长美黑" pitchFamily="49" charset="-122"/>
              </a:rPr>
              <a:t>技术域</a:t>
            </a:r>
            <a:endParaRPr lang="zh-CN" altLang="en-US" sz="2900" dirty="0">
              <a:ea typeface="文鼎CS长美黑" pitchFamily="49" charset="-122"/>
            </a:endParaRPr>
          </a:p>
        </p:txBody>
      </p:sp>
      <p:sp>
        <p:nvSpPr>
          <p:cNvPr id="27" name="12-Point Star 26"/>
          <p:cNvSpPr/>
          <p:nvPr/>
        </p:nvSpPr>
        <p:spPr>
          <a:xfrm>
            <a:off x="3626854" y="2204866"/>
            <a:ext cx="2730303" cy="936104"/>
          </a:xfrm>
          <a:prstGeom prst="star12">
            <a:avLst/>
          </a:prstGeom>
          <a:solidFill>
            <a:schemeClr val="accent6">
              <a:lumMod val="75000"/>
            </a:schemeClr>
          </a:solidFill>
        </p:spPr>
        <p:style>
          <a:lnRef idx="0">
            <a:schemeClr val="accent2"/>
          </a:lnRef>
          <a:fillRef idx="3">
            <a:schemeClr val="accent2"/>
          </a:fillRef>
          <a:effectRef idx="3">
            <a:schemeClr val="accent2"/>
          </a:effectRef>
          <a:fontRef idx="minor">
            <a:schemeClr val="lt1"/>
          </a:fontRef>
        </p:style>
        <p:txBody>
          <a:bodyPr lIns="95665" tIns="47832" rIns="95665" bIns="47832" rtlCol="0" anchor="ctr"/>
          <a:lstStyle/>
          <a:p>
            <a:pPr algn="ctr"/>
            <a:r>
              <a:rPr lang="zh-CN" altLang="en-US" sz="2900" dirty="0" smtClean="0">
                <a:ea typeface="文鼎CS长美黑" pitchFamily="49" charset="-122"/>
              </a:rPr>
              <a:t>管理域</a:t>
            </a:r>
            <a:endParaRPr lang="zh-CN" altLang="en-US" sz="2900" dirty="0">
              <a:ea typeface="文鼎CS长美黑" pitchFamily="49" charset="-122"/>
            </a:endParaRPr>
          </a:p>
        </p:txBody>
      </p:sp>
      <p:sp>
        <p:nvSpPr>
          <p:cNvPr id="28" name="12-Point Star 27"/>
          <p:cNvSpPr/>
          <p:nvPr/>
        </p:nvSpPr>
        <p:spPr>
          <a:xfrm>
            <a:off x="6435165" y="2204866"/>
            <a:ext cx="2730303" cy="936104"/>
          </a:xfrm>
          <a:prstGeom prst="star12">
            <a:avLst/>
          </a:prstGeom>
          <a:solidFill>
            <a:schemeClr val="accent6">
              <a:lumMod val="75000"/>
            </a:schemeClr>
          </a:solidFill>
        </p:spPr>
        <p:style>
          <a:lnRef idx="0">
            <a:schemeClr val="accent2"/>
          </a:lnRef>
          <a:fillRef idx="3">
            <a:schemeClr val="accent2"/>
          </a:fillRef>
          <a:effectRef idx="3">
            <a:schemeClr val="accent2"/>
          </a:effectRef>
          <a:fontRef idx="minor">
            <a:schemeClr val="lt1"/>
          </a:fontRef>
        </p:style>
        <p:txBody>
          <a:bodyPr lIns="95665" tIns="47832" rIns="95665" bIns="47832" rtlCol="0" anchor="ctr"/>
          <a:lstStyle/>
          <a:p>
            <a:pPr algn="ctr"/>
            <a:r>
              <a:rPr lang="zh-CN" altLang="en-US" sz="2900" dirty="0" smtClean="0">
                <a:ea typeface="文鼎CS长美黑" pitchFamily="49" charset="-122"/>
              </a:rPr>
              <a:t>基础域</a:t>
            </a:r>
            <a:endParaRPr lang="zh-CN" altLang="en-US" sz="2900" dirty="0">
              <a:ea typeface="文鼎CS长美黑" pitchFamily="49" charset="-122"/>
            </a:endParaRPr>
          </a:p>
        </p:txBody>
      </p:sp>
      <p:sp>
        <p:nvSpPr>
          <p:cNvPr id="29" name="Freeform 28"/>
          <p:cNvSpPr/>
          <p:nvPr/>
        </p:nvSpPr>
        <p:spPr>
          <a:xfrm>
            <a:off x="806082" y="2850778"/>
            <a:ext cx="2680444" cy="3290047"/>
          </a:xfrm>
          <a:custGeom>
            <a:avLst/>
            <a:gdLst>
              <a:gd name="connsiteX0" fmla="*/ 403411 w 2474258"/>
              <a:gd name="connsiteY0" fmla="*/ 89648 h 3290048"/>
              <a:gd name="connsiteX1" fmla="*/ 367553 w 2474258"/>
              <a:gd name="connsiteY1" fmla="*/ 134471 h 3290048"/>
              <a:gd name="connsiteX2" fmla="*/ 331694 w 2474258"/>
              <a:gd name="connsiteY2" fmla="*/ 170330 h 3290048"/>
              <a:gd name="connsiteX3" fmla="*/ 295835 w 2474258"/>
              <a:gd name="connsiteY3" fmla="*/ 224118 h 3290048"/>
              <a:gd name="connsiteX4" fmla="*/ 286870 w 2474258"/>
              <a:gd name="connsiteY4" fmla="*/ 251012 h 3290048"/>
              <a:gd name="connsiteX5" fmla="*/ 268941 w 2474258"/>
              <a:gd name="connsiteY5" fmla="*/ 268942 h 3290048"/>
              <a:gd name="connsiteX6" fmla="*/ 259976 w 2474258"/>
              <a:gd name="connsiteY6" fmla="*/ 304800 h 3290048"/>
              <a:gd name="connsiteX7" fmla="*/ 224117 w 2474258"/>
              <a:gd name="connsiteY7" fmla="*/ 367553 h 3290048"/>
              <a:gd name="connsiteX8" fmla="*/ 188258 w 2474258"/>
              <a:gd name="connsiteY8" fmla="*/ 448236 h 3290048"/>
              <a:gd name="connsiteX9" fmla="*/ 179294 w 2474258"/>
              <a:gd name="connsiteY9" fmla="*/ 493059 h 3290048"/>
              <a:gd name="connsiteX10" fmla="*/ 161364 w 2474258"/>
              <a:gd name="connsiteY10" fmla="*/ 546848 h 3290048"/>
              <a:gd name="connsiteX11" fmla="*/ 152400 w 2474258"/>
              <a:gd name="connsiteY11" fmla="*/ 573742 h 3290048"/>
              <a:gd name="connsiteX12" fmla="*/ 143435 w 2474258"/>
              <a:gd name="connsiteY12" fmla="*/ 600636 h 3290048"/>
              <a:gd name="connsiteX13" fmla="*/ 134470 w 2474258"/>
              <a:gd name="connsiteY13" fmla="*/ 636495 h 3290048"/>
              <a:gd name="connsiteX14" fmla="*/ 107576 w 2474258"/>
              <a:gd name="connsiteY14" fmla="*/ 735106 h 3290048"/>
              <a:gd name="connsiteX15" fmla="*/ 98611 w 2474258"/>
              <a:gd name="connsiteY15" fmla="*/ 797859 h 3290048"/>
              <a:gd name="connsiteX16" fmla="*/ 89647 w 2474258"/>
              <a:gd name="connsiteY16" fmla="*/ 824753 h 3290048"/>
              <a:gd name="connsiteX17" fmla="*/ 80682 w 2474258"/>
              <a:gd name="connsiteY17" fmla="*/ 869577 h 3290048"/>
              <a:gd name="connsiteX18" fmla="*/ 71717 w 2474258"/>
              <a:gd name="connsiteY18" fmla="*/ 905436 h 3290048"/>
              <a:gd name="connsiteX19" fmla="*/ 53788 w 2474258"/>
              <a:gd name="connsiteY19" fmla="*/ 1075765 h 3290048"/>
              <a:gd name="connsiteX20" fmla="*/ 35858 w 2474258"/>
              <a:gd name="connsiteY20" fmla="*/ 1165412 h 3290048"/>
              <a:gd name="connsiteX21" fmla="*/ 17929 w 2474258"/>
              <a:gd name="connsiteY21" fmla="*/ 1281953 h 3290048"/>
              <a:gd name="connsiteX22" fmla="*/ 0 w 2474258"/>
              <a:gd name="connsiteY22" fmla="*/ 1506071 h 3290048"/>
              <a:gd name="connsiteX23" fmla="*/ 8964 w 2474258"/>
              <a:gd name="connsiteY23" fmla="*/ 2052918 h 3290048"/>
              <a:gd name="connsiteX24" fmla="*/ 17929 w 2474258"/>
              <a:gd name="connsiteY24" fmla="*/ 2097742 h 3290048"/>
              <a:gd name="connsiteX25" fmla="*/ 26894 w 2474258"/>
              <a:gd name="connsiteY25" fmla="*/ 2169459 h 3290048"/>
              <a:gd name="connsiteX26" fmla="*/ 44823 w 2474258"/>
              <a:gd name="connsiteY26" fmla="*/ 2223248 h 3290048"/>
              <a:gd name="connsiteX27" fmla="*/ 62753 w 2474258"/>
              <a:gd name="connsiteY27" fmla="*/ 2294965 h 3290048"/>
              <a:gd name="connsiteX28" fmla="*/ 71717 w 2474258"/>
              <a:gd name="connsiteY28" fmla="*/ 2321859 h 3290048"/>
              <a:gd name="connsiteX29" fmla="*/ 89647 w 2474258"/>
              <a:gd name="connsiteY29" fmla="*/ 2384612 h 3290048"/>
              <a:gd name="connsiteX30" fmla="*/ 107576 w 2474258"/>
              <a:gd name="connsiteY30" fmla="*/ 2411506 h 3290048"/>
              <a:gd name="connsiteX31" fmla="*/ 134470 w 2474258"/>
              <a:gd name="connsiteY31" fmla="*/ 2501153 h 3290048"/>
              <a:gd name="connsiteX32" fmla="*/ 152400 w 2474258"/>
              <a:gd name="connsiteY32" fmla="*/ 2554942 h 3290048"/>
              <a:gd name="connsiteX33" fmla="*/ 170329 w 2474258"/>
              <a:gd name="connsiteY33" fmla="*/ 2581836 h 3290048"/>
              <a:gd name="connsiteX34" fmla="*/ 188258 w 2474258"/>
              <a:gd name="connsiteY34" fmla="*/ 2635624 h 3290048"/>
              <a:gd name="connsiteX35" fmla="*/ 206188 w 2474258"/>
              <a:gd name="connsiteY35" fmla="*/ 2662518 h 3290048"/>
              <a:gd name="connsiteX36" fmla="*/ 233082 w 2474258"/>
              <a:gd name="connsiteY36" fmla="*/ 2707342 h 3290048"/>
              <a:gd name="connsiteX37" fmla="*/ 251011 w 2474258"/>
              <a:gd name="connsiteY37" fmla="*/ 2761130 h 3290048"/>
              <a:gd name="connsiteX38" fmla="*/ 286870 w 2474258"/>
              <a:gd name="connsiteY38" fmla="*/ 2805953 h 3290048"/>
              <a:gd name="connsiteX39" fmla="*/ 295835 w 2474258"/>
              <a:gd name="connsiteY39" fmla="*/ 2832848 h 3290048"/>
              <a:gd name="connsiteX40" fmla="*/ 331694 w 2474258"/>
              <a:gd name="connsiteY40" fmla="*/ 2877671 h 3290048"/>
              <a:gd name="connsiteX41" fmla="*/ 367553 w 2474258"/>
              <a:gd name="connsiteY41" fmla="*/ 2931459 h 3290048"/>
              <a:gd name="connsiteX42" fmla="*/ 385482 w 2474258"/>
              <a:gd name="connsiteY42" fmla="*/ 2949389 h 3290048"/>
              <a:gd name="connsiteX43" fmla="*/ 439270 w 2474258"/>
              <a:gd name="connsiteY43" fmla="*/ 3012142 h 3290048"/>
              <a:gd name="connsiteX44" fmla="*/ 457200 w 2474258"/>
              <a:gd name="connsiteY44" fmla="*/ 3030071 h 3290048"/>
              <a:gd name="connsiteX45" fmla="*/ 484094 w 2474258"/>
              <a:gd name="connsiteY45" fmla="*/ 3039036 h 3290048"/>
              <a:gd name="connsiteX46" fmla="*/ 502023 w 2474258"/>
              <a:gd name="connsiteY46" fmla="*/ 3065930 h 3290048"/>
              <a:gd name="connsiteX47" fmla="*/ 528917 w 2474258"/>
              <a:gd name="connsiteY47" fmla="*/ 3074895 h 3290048"/>
              <a:gd name="connsiteX48" fmla="*/ 546847 w 2474258"/>
              <a:gd name="connsiteY48" fmla="*/ 3092824 h 3290048"/>
              <a:gd name="connsiteX49" fmla="*/ 573741 w 2474258"/>
              <a:gd name="connsiteY49" fmla="*/ 3101789 h 3290048"/>
              <a:gd name="connsiteX50" fmla="*/ 600635 w 2474258"/>
              <a:gd name="connsiteY50" fmla="*/ 3119718 h 3290048"/>
              <a:gd name="connsiteX51" fmla="*/ 618564 w 2474258"/>
              <a:gd name="connsiteY51" fmla="*/ 3137648 h 3290048"/>
              <a:gd name="connsiteX52" fmla="*/ 645458 w 2474258"/>
              <a:gd name="connsiteY52" fmla="*/ 3146612 h 3290048"/>
              <a:gd name="connsiteX53" fmla="*/ 699247 w 2474258"/>
              <a:gd name="connsiteY53" fmla="*/ 3182471 h 3290048"/>
              <a:gd name="connsiteX54" fmla="*/ 762000 w 2474258"/>
              <a:gd name="connsiteY54" fmla="*/ 3209365 h 3290048"/>
              <a:gd name="connsiteX55" fmla="*/ 788894 w 2474258"/>
              <a:gd name="connsiteY55" fmla="*/ 3218330 h 3290048"/>
              <a:gd name="connsiteX56" fmla="*/ 824753 w 2474258"/>
              <a:gd name="connsiteY56" fmla="*/ 3236259 h 3290048"/>
              <a:gd name="connsiteX57" fmla="*/ 878541 w 2474258"/>
              <a:gd name="connsiteY57" fmla="*/ 3245224 h 3290048"/>
              <a:gd name="connsiteX58" fmla="*/ 905435 w 2474258"/>
              <a:gd name="connsiteY58" fmla="*/ 3254189 h 3290048"/>
              <a:gd name="connsiteX59" fmla="*/ 1102658 w 2474258"/>
              <a:gd name="connsiteY59" fmla="*/ 3272118 h 3290048"/>
              <a:gd name="connsiteX60" fmla="*/ 1174376 w 2474258"/>
              <a:gd name="connsiteY60" fmla="*/ 3281083 h 3290048"/>
              <a:gd name="connsiteX61" fmla="*/ 1290917 w 2474258"/>
              <a:gd name="connsiteY61" fmla="*/ 3290048 h 3290048"/>
              <a:gd name="connsiteX62" fmla="*/ 1568823 w 2474258"/>
              <a:gd name="connsiteY62" fmla="*/ 3281083 h 3290048"/>
              <a:gd name="connsiteX63" fmla="*/ 1622611 w 2474258"/>
              <a:gd name="connsiteY63" fmla="*/ 3263153 h 3290048"/>
              <a:gd name="connsiteX64" fmla="*/ 1694329 w 2474258"/>
              <a:gd name="connsiteY64" fmla="*/ 3209365 h 3290048"/>
              <a:gd name="connsiteX65" fmla="*/ 1721223 w 2474258"/>
              <a:gd name="connsiteY65" fmla="*/ 3200400 h 3290048"/>
              <a:gd name="connsiteX66" fmla="*/ 1775011 w 2474258"/>
              <a:gd name="connsiteY66" fmla="*/ 3155577 h 3290048"/>
              <a:gd name="connsiteX67" fmla="*/ 1801905 w 2474258"/>
              <a:gd name="connsiteY67" fmla="*/ 3146612 h 3290048"/>
              <a:gd name="connsiteX68" fmla="*/ 1819835 w 2474258"/>
              <a:gd name="connsiteY68" fmla="*/ 3128683 h 3290048"/>
              <a:gd name="connsiteX69" fmla="*/ 1909482 w 2474258"/>
              <a:gd name="connsiteY69" fmla="*/ 3074895 h 3290048"/>
              <a:gd name="connsiteX70" fmla="*/ 1954305 w 2474258"/>
              <a:gd name="connsiteY70" fmla="*/ 3039036 h 3290048"/>
              <a:gd name="connsiteX71" fmla="*/ 1972235 w 2474258"/>
              <a:gd name="connsiteY71" fmla="*/ 3021106 h 3290048"/>
              <a:gd name="connsiteX72" fmla="*/ 1999129 w 2474258"/>
              <a:gd name="connsiteY72" fmla="*/ 3012142 h 3290048"/>
              <a:gd name="connsiteX73" fmla="*/ 2043953 w 2474258"/>
              <a:gd name="connsiteY73" fmla="*/ 2967318 h 3290048"/>
              <a:gd name="connsiteX74" fmla="*/ 2070847 w 2474258"/>
              <a:gd name="connsiteY74" fmla="*/ 2940424 h 3290048"/>
              <a:gd name="connsiteX75" fmla="*/ 2088776 w 2474258"/>
              <a:gd name="connsiteY75" fmla="*/ 2913530 h 3290048"/>
              <a:gd name="connsiteX76" fmla="*/ 2124635 w 2474258"/>
              <a:gd name="connsiteY76" fmla="*/ 2868706 h 3290048"/>
              <a:gd name="connsiteX77" fmla="*/ 2133600 w 2474258"/>
              <a:gd name="connsiteY77" fmla="*/ 2841812 h 3290048"/>
              <a:gd name="connsiteX78" fmla="*/ 2169458 w 2474258"/>
              <a:gd name="connsiteY78" fmla="*/ 2779059 h 3290048"/>
              <a:gd name="connsiteX79" fmla="*/ 2196353 w 2474258"/>
              <a:gd name="connsiteY79" fmla="*/ 2734236 h 3290048"/>
              <a:gd name="connsiteX80" fmla="*/ 2223247 w 2474258"/>
              <a:gd name="connsiteY80" fmla="*/ 2671483 h 3290048"/>
              <a:gd name="connsiteX81" fmla="*/ 2250141 w 2474258"/>
              <a:gd name="connsiteY81" fmla="*/ 2608730 h 3290048"/>
              <a:gd name="connsiteX82" fmla="*/ 2259105 w 2474258"/>
              <a:gd name="connsiteY82" fmla="*/ 2581836 h 3290048"/>
              <a:gd name="connsiteX83" fmla="*/ 2286000 w 2474258"/>
              <a:gd name="connsiteY83" fmla="*/ 2492189 h 3290048"/>
              <a:gd name="connsiteX84" fmla="*/ 2321858 w 2474258"/>
              <a:gd name="connsiteY84" fmla="*/ 2402542 h 3290048"/>
              <a:gd name="connsiteX85" fmla="*/ 2339788 w 2474258"/>
              <a:gd name="connsiteY85" fmla="*/ 2348753 h 3290048"/>
              <a:gd name="connsiteX86" fmla="*/ 2357717 w 2474258"/>
              <a:gd name="connsiteY86" fmla="*/ 2259106 h 3290048"/>
              <a:gd name="connsiteX87" fmla="*/ 2375647 w 2474258"/>
              <a:gd name="connsiteY87" fmla="*/ 2223248 h 3290048"/>
              <a:gd name="connsiteX88" fmla="*/ 2393576 w 2474258"/>
              <a:gd name="connsiteY88" fmla="*/ 2088777 h 3290048"/>
              <a:gd name="connsiteX89" fmla="*/ 2402541 w 2474258"/>
              <a:gd name="connsiteY89" fmla="*/ 2061883 h 3290048"/>
              <a:gd name="connsiteX90" fmla="*/ 2420470 w 2474258"/>
              <a:gd name="connsiteY90" fmla="*/ 1963271 h 3290048"/>
              <a:gd name="connsiteX91" fmla="*/ 2429435 w 2474258"/>
              <a:gd name="connsiteY91" fmla="*/ 1864659 h 3290048"/>
              <a:gd name="connsiteX92" fmla="*/ 2438400 w 2474258"/>
              <a:gd name="connsiteY92" fmla="*/ 1819836 h 3290048"/>
              <a:gd name="connsiteX93" fmla="*/ 2456329 w 2474258"/>
              <a:gd name="connsiteY93" fmla="*/ 1730189 h 3290048"/>
              <a:gd name="connsiteX94" fmla="*/ 2465294 w 2474258"/>
              <a:gd name="connsiteY94" fmla="*/ 1649506 h 3290048"/>
              <a:gd name="connsiteX95" fmla="*/ 2474258 w 2474258"/>
              <a:gd name="connsiteY95" fmla="*/ 1586753 h 3290048"/>
              <a:gd name="connsiteX96" fmla="*/ 2465294 w 2474258"/>
              <a:gd name="connsiteY96" fmla="*/ 1228165 h 3290048"/>
              <a:gd name="connsiteX97" fmla="*/ 2447364 w 2474258"/>
              <a:gd name="connsiteY97" fmla="*/ 1165412 h 3290048"/>
              <a:gd name="connsiteX98" fmla="*/ 2429435 w 2474258"/>
              <a:gd name="connsiteY98" fmla="*/ 1093695 h 3290048"/>
              <a:gd name="connsiteX99" fmla="*/ 2402541 w 2474258"/>
              <a:gd name="connsiteY99" fmla="*/ 986118 h 3290048"/>
              <a:gd name="connsiteX100" fmla="*/ 2393576 w 2474258"/>
              <a:gd name="connsiteY100" fmla="*/ 950259 h 3290048"/>
              <a:gd name="connsiteX101" fmla="*/ 2375647 w 2474258"/>
              <a:gd name="connsiteY101" fmla="*/ 896471 h 3290048"/>
              <a:gd name="connsiteX102" fmla="*/ 2366682 w 2474258"/>
              <a:gd name="connsiteY102" fmla="*/ 869577 h 3290048"/>
              <a:gd name="connsiteX103" fmla="*/ 2357717 w 2474258"/>
              <a:gd name="connsiteY103" fmla="*/ 833718 h 3290048"/>
              <a:gd name="connsiteX104" fmla="*/ 2348753 w 2474258"/>
              <a:gd name="connsiteY104" fmla="*/ 806824 h 3290048"/>
              <a:gd name="connsiteX105" fmla="*/ 2339788 w 2474258"/>
              <a:gd name="connsiteY105" fmla="*/ 762000 h 3290048"/>
              <a:gd name="connsiteX106" fmla="*/ 2321858 w 2474258"/>
              <a:gd name="connsiteY106" fmla="*/ 708212 h 3290048"/>
              <a:gd name="connsiteX107" fmla="*/ 2294964 w 2474258"/>
              <a:gd name="connsiteY107" fmla="*/ 618565 h 3290048"/>
              <a:gd name="connsiteX108" fmla="*/ 2286000 w 2474258"/>
              <a:gd name="connsiteY108" fmla="*/ 591671 h 3290048"/>
              <a:gd name="connsiteX109" fmla="*/ 2268070 w 2474258"/>
              <a:gd name="connsiteY109" fmla="*/ 564777 h 3290048"/>
              <a:gd name="connsiteX110" fmla="*/ 2241176 w 2474258"/>
              <a:gd name="connsiteY110" fmla="*/ 475130 h 3290048"/>
              <a:gd name="connsiteX111" fmla="*/ 2223247 w 2474258"/>
              <a:gd name="connsiteY111" fmla="*/ 457200 h 3290048"/>
              <a:gd name="connsiteX112" fmla="*/ 2205317 w 2474258"/>
              <a:gd name="connsiteY112" fmla="*/ 403412 h 3290048"/>
              <a:gd name="connsiteX113" fmla="*/ 2196353 w 2474258"/>
              <a:gd name="connsiteY113" fmla="*/ 376518 h 3290048"/>
              <a:gd name="connsiteX114" fmla="*/ 2178423 w 2474258"/>
              <a:gd name="connsiteY114" fmla="*/ 349624 h 3290048"/>
              <a:gd name="connsiteX115" fmla="*/ 2169458 w 2474258"/>
              <a:gd name="connsiteY115" fmla="*/ 322730 h 3290048"/>
              <a:gd name="connsiteX116" fmla="*/ 2151529 w 2474258"/>
              <a:gd name="connsiteY116" fmla="*/ 304800 h 3290048"/>
              <a:gd name="connsiteX117" fmla="*/ 2115670 w 2474258"/>
              <a:gd name="connsiteY117" fmla="*/ 259977 h 3290048"/>
              <a:gd name="connsiteX118" fmla="*/ 2106705 w 2474258"/>
              <a:gd name="connsiteY118" fmla="*/ 233083 h 3290048"/>
              <a:gd name="connsiteX119" fmla="*/ 2052917 w 2474258"/>
              <a:gd name="connsiteY119" fmla="*/ 206189 h 3290048"/>
              <a:gd name="connsiteX120" fmla="*/ 2008094 w 2474258"/>
              <a:gd name="connsiteY120" fmla="*/ 170330 h 3290048"/>
              <a:gd name="connsiteX121" fmla="*/ 1981200 w 2474258"/>
              <a:gd name="connsiteY121" fmla="*/ 161365 h 3290048"/>
              <a:gd name="connsiteX122" fmla="*/ 1945341 w 2474258"/>
              <a:gd name="connsiteY122" fmla="*/ 143436 h 3290048"/>
              <a:gd name="connsiteX123" fmla="*/ 1891553 w 2474258"/>
              <a:gd name="connsiteY123" fmla="*/ 125506 h 3290048"/>
              <a:gd name="connsiteX124" fmla="*/ 1873623 w 2474258"/>
              <a:gd name="connsiteY124" fmla="*/ 107577 h 3290048"/>
              <a:gd name="connsiteX125" fmla="*/ 1819835 w 2474258"/>
              <a:gd name="connsiteY125" fmla="*/ 89648 h 3290048"/>
              <a:gd name="connsiteX126" fmla="*/ 1792941 w 2474258"/>
              <a:gd name="connsiteY126" fmla="*/ 80683 h 3290048"/>
              <a:gd name="connsiteX127" fmla="*/ 1766047 w 2474258"/>
              <a:gd name="connsiteY127" fmla="*/ 71718 h 3290048"/>
              <a:gd name="connsiteX128" fmla="*/ 1739153 w 2474258"/>
              <a:gd name="connsiteY128" fmla="*/ 62753 h 3290048"/>
              <a:gd name="connsiteX129" fmla="*/ 1703294 w 2474258"/>
              <a:gd name="connsiteY129" fmla="*/ 53789 h 3290048"/>
              <a:gd name="connsiteX130" fmla="*/ 1604682 w 2474258"/>
              <a:gd name="connsiteY130" fmla="*/ 26895 h 3290048"/>
              <a:gd name="connsiteX131" fmla="*/ 1524000 w 2474258"/>
              <a:gd name="connsiteY131" fmla="*/ 17930 h 3290048"/>
              <a:gd name="connsiteX132" fmla="*/ 1443317 w 2474258"/>
              <a:gd name="connsiteY132" fmla="*/ 0 h 3290048"/>
              <a:gd name="connsiteX133" fmla="*/ 1237129 w 2474258"/>
              <a:gd name="connsiteY133" fmla="*/ 8965 h 3290048"/>
              <a:gd name="connsiteX134" fmla="*/ 1075764 w 2474258"/>
              <a:gd name="connsiteY134" fmla="*/ 62753 h 3290048"/>
              <a:gd name="connsiteX135" fmla="*/ 1021976 w 2474258"/>
              <a:gd name="connsiteY135" fmla="*/ 80683 h 3290048"/>
              <a:gd name="connsiteX136" fmla="*/ 995082 w 2474258"/>
              <a:gd name="connsiteY136" fmla="*/ 89648 h 3290048"/>
              <a:gd name="connsiteX137" fmla="*/ 878541 w 2474258"/>
              <a:gd name="connsiteY137" fmla="*/ 107577 h 3290048"/>
              <a:gd name="connsiteX138" fmla="*/ 833717 w 2474258"/>
              <a:gd name="connsiteY138" fmla="*/ 116542 h 3290048"/>
              <a:gd name="connsiteX139" fmla="*/ 753035 w 2474258"/>
              <a:gd name="connsiteY139" fmla="*/ 125506 h 3290048"/>
              <a:gd name="connsiteX140" fmla="*/ 717176 w 2474258"/>
              <a:gd name="connsiteY140" fmla="*/ 134471 h 3290048"/>
              <a:gd name="connsiteX141" fmla="*/ 654423 w 2474258"/>
              <a:gd name="connsiteY141" fmla="*/ 143436 h 3290048"/>
              <a:gd name="connsiteX142" fmla="*/ 600635 w 2474258"/>
              <a:gd name="connsiteY142" fmla="*/ 161365 h 3290048"/>
              <a:gd name="connsiteX143" fmla="*/ 555811 w 2474258"/>
              <a:gd name="connsiteY143" fmla="*/ 170330 h 3290048"/>
              <a:gd name="connsiteX144" fmla="*/ 502023 w 2474258"/>
              <a:gd name="connsiteY144" fmla="*/ 188259 h 3290048"/>
              <a:gd name="connsiteX145" fmla="*/ 457200 w 2474258"/>
              <a:gd name="connsiteY145" fmla="*/ 215153 h 3290048"/>
              <a:gd name="connsiteX146" fmla="*/ 439270 w 2474258"/>
              <a:gd name="connsiteY146" fmla="*/ 233083 h 329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474258" h="3290048">
                <a:moveTo>
                  <a:pt x="403411" y="89648"/>
                </a:moveTo>
                <a:cubicBezTo>
                  <a:pt x="337877" y="133336"/>
                  <a:pt x="406917" y="79360"/>
                  <a:pt x="367553" y="134471"/>
                </a:cubicBezTo>
                <a:cubicBezTo>
                  <a:pt x="357728" y="148226"/>
                  <a:pt x="331694" y="170330"/>
                  <a:pt x="331694" y="170330"/>
                </a:cubicBezTo>
                <a:cubicBezTo>
                  <a:pt x="311105" y="252683"/>
                  <a:pt x="340860" y="167837"/>
                  <a:pt x="295835" y="224118"/>
                </a:cubicBezTo>
                <a:cubicBezTo>
                  <a:pt x="289932" y="231497"/>
                  <a:pt x="291732" y="242909"/>
                  <a:pt x="286870" y="251012"/>
                </a:cubicBezTo>
                <a:cubicBezTo>
                  <a:pt x="282522" y="258260"/>
                  <a:pt x="274917" y="262965"/>
                  <a:pt x="268941" y="268942"/>
                </a:cubicBezTo>
                <a:cubicBezTo>
                  <a:pt x="265953" y="280895"/>
                  <a:pt x="264302" y="293264"/>
                  <a:pt x="259976" y="304800"/>
                </a:cubicBezTo>
                <a:cubicBezTo>
                  <a:pt x="250225" y="330802"/>
                  <a:pt x="238982" y="345257"/>
                  <a:pt x="224117" y="367553"/>
                </a:cubicBezTo>
                <a:cubicBezTo>
                  <a:pt x="202781" y="431563"/>
                  <a:pt x="216672" y="405617"/>
                  <a:pt x="188258" y="448236"/>
                </a:cubicBezTo>
                <a:cubicBezTo>
                  <a:pt x="185270" y="463177"/>
                  <a:pt x="183303" y="478359"/>
                  <a:pt x="179294" y="493059"/>
                </a:cubicBezTo>
                <a:cubicBezTo>
                  <a:pt x="174321" y="511293"/>
                  <a:pt x="167340" y="528918"/>
                  <a:pt x="161364" y="546848"/>
                </a:cubicBezTo>
                <a:lnTo>
                  <a:pt x="152400" y="573742"/>
                </a:lnTo>
                <a:cubicBezTo>
                  <a:pt x="149412" y="582707"/>
                  <a:pt x="145727" y="591469"/>
                  <a:pt x="143435" y="600636"/>
                </a:cubicBezTo>
                <a:cubicBezTo>
                  <a:pt x="140447" y="612589"/>
                  <a:pt x="137855" y="624648"/>
                  <a:pt x="134470" y="636495"/>
                </a:cubicBezTo>
                <a:cubicBezTo>
                  <a:pt x="121965" y="680262"/>
                  <a:pt x="116709" y="671180"/>
                  <a:pt x="107576" y="735106"/>
                </a:cubicBezTo>
                <a:cubicBezTo>
                  <a:pt x="104588" y="756024"/>
                  <a:pt x="102755" y="777139"/>
                  <a:pt x="98611" y="797859"/>
                </a:cubicBezTo>
                <a:cubicBezTo>
                  <a:pt x="96758" y="807125"/>
                  <a:pt x="91939" y="815586"/>
                  <a:pt x="89647" y="824753"/>
                </a:cubicBezTo>
                <a:cubicBezTo>
                  <a:pt x="85952" y="839535"/>
                  <a:pt x="83988" y="854703"/>
                  <a:pt x="80682" y="869577"/>
                </a:cubicBezTo>
                <a:cubicBezTo>
                  <a:pt x="78009" y="881604"/>
                  <a:pt x="73921" y="893314"/>
                  <a:pt x="71717" y="905436"/>
                </a:cubicBezTo>
                <a:cubicBezTo>
                  <a:pt x="53141" y="1007604"/>
                  <a:pt x="72210" y="940672"/>
                  <a:pt x="53788" y="1075765"/>
                </a:cubicBezTo>
                <a:cubicBezTo>
                  <a:pt x="49670" y="1105960"/>
                  <a:pt x="40868" y="1135352"/>
                  <a:pt x="35858" y="1165412"/>
                </a:cubicBezTo>
                <a:cubicBezTo>
                  <a:pt x="31219" y="1193251"/>
                  <a:pt x="20399" y="1255601"/>
                  <a:pt x="17929" y="1281953"/>
                </a:cubicBezTo>
                <a:cubicBezTo>
                  <a:pt x="10934" y="1356570"/>
                  <a:pt x="0" y="1506071"/>
                  <a:pt x="0" y="1506071"/>
                </a:cubicBezTo>
                <a:cubicBezTo>
                  <a:pt x="2988" y="1688353"/>
                  <a:pt x="3442" y="1870695"/>
                  <a:pt x="8964" y="2052918"/>
                </a:cubicBezTo>
                <a:cubicBezTo>
                  <a:pt x="9426" y="2068148"/>
                  <a:pt x="15612" y="2082682"/>
                  <a:pt x="17929" y="2097742"/>
                </a:cubicBezTo>
                <a:cubicBezTo>
                  <a:pt x="21592" y="2121554"/>
                  <a:pt x="21846" y="2145902"/>
                  <a:pt x="26894" y="2169459"/>
                </a:cubicBezTo>
                <a:cubicBezTo>
                  <a:pt x="30854" y="2187939"/>
                  <a:pt x="40239" y="2204913"/>
                  <a:pt x="44823" y="2223248"/>
                </a:cubicBezTo>
                <a:cubicBezTo>
                  <a:pt x="50800" y="2247154"/>
                  <a:pt x="54961" y="2271588"/>
                  <a:pt x="62753" y="2294965"/>
                </a:cubicBezTo>
                <a:cubicBezTo>
                  <a:pt x="65741" y="2303930"/>
                  <a:pt x="69121" y="2312773"/>
                  <a:pt x="71717" y="2321859"/>
                </a:cubicBezTo>
                <a:cubicBezTo>
                  <a:pt x="75547" y="2335264"/>
                  <a:pt x="82482" y="2370282"/>
                  <a:pt x="89647" y="2384612"/>
                </a:cubicBezTo>
                <a:cubicBezTo>
                  <a:pt x="94465" y="2394249"/>
                  <a:pt x="101600" y="2402541"/>
                  <a:pt x="107576" y="2411506"/>
                </a:cubicBezTo>
                <a:cubicBezTo>
                  <a:pt x="121125" y="2465699"/>
                  <a:pt x="112645" y="2435678"/>
                  <a:pt x="134470" y="2501153"/>
                </a:cubicBezTo>
                <a:cubicBezTo>
                  <a:pt x="134470" y="2501154"/>
                  <a:pt x="152399" y="2554941"/>
                  <a:pt x="152400" y="2554942"/>
                </a:cubicBezTo>
                <a:cubicBezTo>
                  <a:pt x="158376" y="2563907"/>
                  <a:pt x="165953" y="2571990"/>
                  <a:pt x="170329" y="2581836"/>
                </a:cubicBezTo>
                <a:cubicBezTo>
                  <a:pt x="178005" y="2599106"/>
                  <a:pt x="177774" y="2619899"/>
                  <a:pt x="188258" y="2635624"/>
                </a:cubicBezTo>
                <a:cubicBezTo>
                  <a:pt x="194235" y="2644589"/>
                  <a:pt x="201369" y="2652881"/>
                  <a:pt x="206188" y="2662518"/>
                </a:cubicBezTo>
                <a:cubicBezTo>
                  <a:pt x="229465" y="2709070"/>
                  <a:pt x="198061" y="2672319"/>
                  <a:pt x="233082" y="2707342"/>
                </a:cubicBezTo>
                <a:cubicBezTo>
                  <a:pt x="239058" y="2725271"/>
                  <a:pt x="237647" y="2747767"/>
                  <a:pt x="251011" y="2761130"/>
                </a:cubicBezTo>
                <a:cubicBezTo>
                  <a:pt x="267689" y="2777807"/>
                  <a:pt x="275561" y="2783334"/>
                  <a:pt x="286870" y="2805953"/>
                </a:cubicBezTo>
                <a:cubicBezTo>
                  <a:pt x="291096" y="2814405"/>
                  <a:pt x="291609" y="2824396"/>
                  <a:pt x="295835" y="2832848"/>
                </a:cubicBezTo>
                <a:cubicBezTo>
                  <a:pt x="317774" y="2876727"/>
                  <a:pt x="306677" y="2844316"/>
                  <a:pt x="331694" y="2877671"/>
                </a:cubicBezTo>
                <a:cubicBezTo>
                  <a:pt x="344623" y="2894910"/>
                  <a:pt x="352316" y="2916222"/>
                  <a:pt x="367553" y="2931459"/>
                </a:cubicBezTo>
                <a:cubicBezTo>
                  <a:pt x="373529" y="2937436"/>
                  <a:pt x="380202" y="2942789"/>
                  <a:pt x="385482" y="2949389"/>
                </a:cubicBezTo>
                <a:cubicBezTo>
                  <a:pt x="440083" y="3017643"/>
                  <a:pt x="352967" y="2925841"/>
                  <a:pt x="439270" y="3012142"/>
                </a:cubicBezTo>
                <a:cubicBezTo>
                  <a:pt x="445247" y="3018118"/>
                  <a:pt x="449182" y="3027398"/>
                  <a:pt x="457200" y="3030071"/>
                </a:cubicBezTo>
                <a:lnTo>
                  <a:pt x="484094" y="3039036"/>
                </a:lnTo>
                <a:cubicBezTo>
                  <a:pt x="490070" y="3048001"/>
                  <a:pt x="493610" y="3059199"/>
                  <a:pt x="502023" y="3065930"/>
                </a:cubicBezTo>
                <a:cubicBezTo>
                  <a:pt x="509402" y="3071833"/>
                  <a:pt x="520814" y="3070033"/>
                  <a:pt x="528917" y="3074895"/>
                </a:cubicBezTo>
                <a:cubicBezTo>
                  <a:pt x="536165" y="3079243"/>
                  <a:pt x="539599" y="3088476"/>
                  <a:pt x="546847" y="3092824"/>
                </a:cubicBezTo>
                <a:cubicBezTo>
                  <a:pt x="554950" y="3097686"/>
                  <a:pt x="565289" y="3097563"/>
                  <a:pt x="573741" y="3101789"/>
                </a:cubicBezTo>
                <a:cubicBezTo>
                  <a:pt x="583378" y="3106607"/>
                  <a:pt x="592222" y="3112987"/>
                  <a:pt x="600635" y="3119718"/>
                </a:cubicBezTo>
                <a:cubicBezTo>
                  <a:pt x="607235" y="3124998"/>
                  <a:pt x="611316" y="3133299"/>
                  <a:pt x="618564" y="3137648"/>
                </a:cubicBezTo>
                <a:cubicBezTo>
                  <a:pt x="626667" y="3142510"/>
                  <a:pt x="636493" y="3143624"/>
                  <a:pt x="645458" y="3146612"/>
                </a:cubicBezTo>
                <a:cubicBezTo>
                  <a:pt x="663388" y="3158565"/>
                  <a:pt x="678804" y="3175656"/>
                  <a:pt x="699247" y="3182471"/>
                </a:cubicBezTo>
                <a:cubicBezTo>
                  <a:pt x="762318" y="3203496"/>
                  <a:pt x="684456" y="3176132"/>
                  <a:pt x="762000" y="3209365"/>
                </a:cubicBezTo>
                <a:cubicBezTo>
                  <a:pt x="770686" y="3213087"/>
                  <a:pt x="780208" y="3214608"/>
                  <a:pt x="788894" y="3218330"/>
                </a:cubicBezTo>
                <a:cubicBezTo>
                  <a:pt x="801177" y="3223594"/>
                  <a:pt x="811953" y="3232419"/>
                  <a:pt x="824753" y="3236259"/>
                </a:cubicBezTo>
                <a:cubicBezTo>
                  <a:pt x="842163" y="3241482"/>
                  <a:pt x="860797" y="3241281"/>
                  <a:pt x="878541" y="3245224"/>
                </a:cubicBezTo>
                <a:cubicBezTo>
                  <a:pt x="887766" y="3247274"/>
                  <a:pt x="896138" y="3252499"/>
                  <a:pt x="905435" y="3254189"/>
                </a:cubicBezTo>
                <a:cubicBezTo>
                  <a:pt x="966331" y="3265261"/>
                  <a:pt x="1044415" y="3266823"/>
                  <a:pt x="1102658" y="3272118"/>
                </a:cubicBezTo>
                <a:cubicBezTo>
                  <a:pt x="1126651" y="3274299"/>
                  <a:pt x="1150392" y="3278799"/>
                  <a:pt x="1174376" y="3281083"/>
                </a:cubicBezTo>
                <a:cubicBezTo>
                  <a:pt x="1213162" y="3284777"/>
                  <a:pt x="1252070" y="3287060"/>
                  <a:pt x="1290917" y="3290048"/>
                </a:cubicBezTo>
                <a:cubicBezTo>
                  <a:pt x="1383552" y="3287060"/>
                  <a:pt x="1476443" y="3288574"/>
                  <a:pt x="1568823" y="3281083"/>
                </a:cubicBezTo>
                <a:cubicBezTo>
                  <a:pt x="1587660" y="3279556"/>
                  <a:pt x="1622611" y="3263153"/>
                  <a:pt x="1622611" y="3263153"/>
                </a:cubicBezTo>
                <a:cubicBezTo>
                  <a:pt x="1643850" y="3241916"/>
                  <a:pt x="1663921" y="3219501"/>
                  <a:pt x="1694329" y="3209365"/>
                </a:cubicBezTo>
                <a:lnTo>
                  <a:pt x="1721223" y="3200400"/>
                </a:lnTo>
                <a:cubicBezTo>
                  <a:pt x="1741050" y="3180573"/>
                  <a:pt x="1750048" y="3168058"/>
                  <a:pt x="1775011" y="3155577"/>
                </a:cubicBezTo>
                <a:cubicBezTo>
                  <a:pt x="1783463" y="3151351"/>
                  <a:pt x="1792940" y="3149600"/>
                  <a:pt x="1801905" y="3146612"/>
                </a:cubicBezTo>
                <a:cubicBezTo>
                  <a:pt x="1807882" y="3140636"/>
                  <a:pt x="1812802" y="3133371"/>
                  <a:pt x="1819835" y="3128683"/>
                </a:cubicBezTo>
                <a:cubicBezTo>
                  <a:pt x="1862269" y="3100394"/>
                  <a:pt x="1865049" y="3119331"/>
                  <a:pt x="1909482" y="3074895"/>
                </a:cubicBezTo>
                <a:cubicBezTo>
                  <a:pt x="1952768" y="3031607"/>
                  <a:pt x="1897766" y="3084267"/>
                  <a:pt x="1954305" y="3039036"/>
                </a:cubicBezTo>
                <a:cubicBezTo>
                  <a:pt x="1960905" y="3033756"/>
                  <a:pt x="1964987" y="3025455"/>
                  <a:pt x="1972235" y="3021106"/>
                </a:cubicBezTo>
                <a:cubicBezTo>
                  <a:pt x="1980338" y="3016244"/>
                  <a:pt x="1990164" y="3015130"/>
                  <a:pt x="1999129" y="3012142"/>
                </a:cubicBezTo>
                <a:lnTo>
                  <a:pt x="2043953" y="2967318"/>
                </a:lnTo>
                <a:cubicBezTo>
                  <a:pt x="2052918" y="2958353"/>
                  <a:pt x="2063815" y="2950973"/>
                  <a:pt x="2070847" y="2940424"/>
                </a:cubicBezTo>
                <a:cubicBezTo>
                  <a:pt x="2076823" y="2931459"/>
                  <a:pt x="2082046" y="2921943"/>
                  <a:pt x="2088776" y="2913530"/>
                </a:cubicBezTo>
                <a:cubicBezTo>
                  <a:pt x="2111010" y="2885737"/>
                  <a:pt x="2106241" y="2905493"/>
                  <a:pt x="2124635" y="2868706"/>
                </a:cubicBezTo>
                <a:cubicBezTo>
                  <a:pt x="2128861" y="2860254"/>
                  <a:pt x="2129374" y="2850264"/>
                  <a:pt x="2133600" y="2841812"/>
                </a:cubicBezTo>
                <a:cubicBezTo>
                  <a:pt x="2178615" y="2751782"/>
                  <a:pt x="2122309" y="2889073"/>
                  <a:pt x="2169458" y="2779059"/>
                </a:cubicBezTo>
                <a:cubicBezTo>
                  <a:pt x="2186913" y="2738329"/>
                  <a:pt x="2166538" y="2764050"/>
                  <a:pt x="2196353" y="2734236"/>
                </a:cubicBezTo>
                <a:cubicBezTo>
                  <a:pt x="2222088" y="2631288"/>
                  <a:pt x="2186102" y="2758156"/>
                  <a:pt x="2223247" y="2671483"/>
                </a:cubicBezTo>
                <a:cubicBezTo>
                  <a:pt x="2257980" y="2590438"/>
                  <a:pt x="2205127" y="2676249"/>
                  <a:pt x="2250141" y="2608730"/>
                </a:cubicBezTo>
                <a:cubicBezTo>
                  <a:pt x="2253129" y="2599765"/>
                  <a:pt x="2256509" y="2590922"/>
                  <a:pt x="2259105" y="2581836"/>
                </a:cubicBezTo>
                <a:cubicBezTo>
                  <a:pt x="2267684" y="2551809"/>
                  <a:pt x="2271797" y="2520596"/>
                  <a:pt x="2286000" y="2492189"/>
                </a:cubicBezTo>
                <a:cubicBezTo>
                  <a:pt x="2312382" y="2439424"/>
                  <a:pt x="2299702" y="2469010"/>
                  <a:pt x="2321858" y="2402542"/>
                </a:cubicBezTo>
                <a:lnTo>
                  <a:pt x="2339788" y="2348753"/>
                </a:lnTo>
                <a:cubicBezTo>
                  <a:pt x="2342885" y="2330172"/>
                  <a:pt x="2349695" y="2280497"/>
                  <a:pt x="2357717" y="2259106"/>
                </a:cubicBezTo>
                <a:cubicBezTo>
                  <a:pt x="2362409" y="2246593"/>
                  <a:pt x="2369670" y="2235201"/>
                  <a:pt x="2375647" y="2223248"/>
                </a:cubicBezTo>
                <a:cubicBezTo>
                  <a:pt x="2377830" y="2205781"/>
                  <a:pt x="2389449" y="2109409"/>
                  <a:pt x="2393576" y="2088777"/>
                </a:cubicBezTo>
                <a:cubicBezTo>
                  <a:pt x="2395429" y="2079511"/>
                  <a:pt x="2400249" y="2071050"/>
                  <a:pt x="2402541" y="2061883"/>
                </a:cubicBezTo>
                <a:cubicBezTo>
                  <a:pt x="2406942" y="2044278"/>
                  <a:pt x="2418695" y="1978356"/>
                  <a:pt x="2420470" y="1963271"/>
                </a:cubicBezTo>
                <a:cubicBezTo>
                  <a:pt x="2424327" y="1930491"/>
                  <a:pt x="2425341" y="1897410"/>
                  <a:pt x="2429435" y="1864659"/>
                </a:cubicBezTo>
                <a:cubicBezTo>
                  <a:pt x="2431325" y="1849540"/>
                  <a:pt x="2435674" y="1834827"/>
                  <a:pt x="2438400" y="1819836"/>
                </a:cubicBezTo>
                <a:cubicBezTo>
                  <a:pt x="2453055" y="1739234"/>
                  <a:pt x="2440471" y="1793620"/>
                  <a:pt x="2456329" y="1730189"/>
                </a:cubicBezTo>
                <a:cubicBezTo>
                  <a:pt x="2459317" y="1703295"/>
                  <a:pt x="2461938" y="1676357"/>
                  <a:pt x="2465294" y="1649506"/>
                </a:cubicBezTo>
                <a:cubicBezTo>
                  <a:pt x="2467915" y="1628539"/>
                  <a:pt x="2474258" y="1607883"/>
                  <a:pt x="2474258" y="1586753"/>
                </a:cubicBezTo>
                <a:cubicBezTo>
                  <a:pt x="2474258" y="1467186"/>
                  <a:pt x="2470723" y="1347608"/>
                  <a:pt x="2465294" y="1228165"/>
                </a:cubicBezTo>
                <a:cubicBezTo>
                  <a:pt x="2464480" y="1210246"/>
                  <a:pt x="2452216" y="1183204"/>
                  <a:pt x="2447364" y="1165412"/>
                </a:cubicBezTo>
                <a:cubicBezTo>
                  <a:pt x="2440880" y="1141639"/>
                  <a:pt x="2435411" y="1117601"/>
                  <a:pt x="2429435" y="1093695"/>
                </a:cubicBezTo>
                <a:lnTo>
                  <a:pt x="2402541" y="986118"/>
                </a:lnTo>
                <a:cubicBezTo>
                  <a:pt x="2399553" y="974165"/>
                  <a:pt x="2397472" y="961948"/>
                  <a:pt x="2393576" y="950259"/>
                </a:cubicBezTo>
                <a:lnTo>
                  <a:pt x="2375647" y="896471"/>
                </a:lnTo>
                <a:cubicBezTo>
                  <a:pt x="2372659" y="887506"/>
                  <a:pt x="2368974" y="878744"/>
                  <a:pt x="2366682" y="869577"/>
                </a:cubicBezTo>
                <a:cubicBezTo>
                  <a:pt x="2363694" y="857624"/>
                  <a:pt x="2361102" y="845565"/>
                  <a:pt x="2357717" y="833718"/>
                </a:cubicBezTo>
                <a:cubicBezTo>
                  <a:pt x="2355121" y="824632"/>
                  <a:pt x="2351045" y="815991"/>
                  <a:pt x="2348753" y="806824"/>
                </a:cubicBezTo>
                <a:cubicBezTo>
                  <a:pt x="2345058" y="792042"/>
                  <a:pt x="2343797" y="776700"/>
                  <a:pt x="2339788" y="762000"/>
                </a:cubicBezTo>
                <a:cubicBezTo>
                  <a:pt x="2334815" y="743767"/>
                  <a:pt x="2326441" y="726547"/>
                  <a:pt x="2321858" y="708212"/>
                </a:cubicBezTo>
                <a:cubicBezTo>
                  <a:pt x="2308309" y="654012"/>
                  <a:pt x="2316793" y="684051"/>
                  <a:pt x="2294964" y="618565"/>
                </a:cubicBezTo>
                <a:cubicBezTo>
                  <a:pt x="2291976" y="609600"/>
                  <a:pt x="2291242" y="599533"/>
                  <a:pt x="2286000" y="591671"/>
                </a:cubicBezTo>
                <a:lnTo>
                  <a:pt x="2268070" y="564777"/>
                </a:lnTo>
                <a:cubicBezTo>
                  <a:pt x="2264007" y="548527"/>
                  <a:pt x="2248450" y="482405"/>
                  <a:pt x="2241176" y="475130"/>
                </a:cubicBezTo>
                <a:lnTo>
                  <a:pt x="2223247" y="457200"/>
                </a:lnTo>
                <a:lnTo>
                  <a:pt x="2205317" y="403412"/>
                </a:lnTo>
                <a:cubicBezTo>
                  <a:pt x="2202329" y="394447"/>
                  <a:pt x="2201595" y="384380"/>
                  <a:pt x="2196353" y="376518"/>
                </a:cubicBezTo>
                <a:cubicBezTo>
                  <a:pt x="2190376" y="367553"/>
                  <a:pt x="2183242" y="359261"/>
                  <a:pt x="2178423" y="349624"/>
                </a:cubicBezTo>
                <a:cubicBezTo>
                  <a:pt x="2174197" y="341172"/>
                  <a:pt x="2174320" y="330833"/>
                  <a:pt x="2169458" y="322730"/>
                </a:cubicBezTo>
                <a:cubicBezTo>
                  <a:pt x="2165110" y="315482"/>
                  <a:pt x="2156809" y="311400"/>
                  <a:pt x="2151529" y="304800"/>
                </a:cubicBezTo>
                <a:cubicBezTo>
                  <a:pt x="2106305" y="248267"/>
                  <a:pt x="2158953" y="303258"/>
                  <a:pt x="2115670" y="259977"/>
                </a:cubicBezTo>
                <a:cubicBezTo>
                  <a:pt x="2112682" y="251012"/>
                  <a:pt x="2112608" y="240462"/>
                  <a:pt x="2106705" y="233083"/>
                </a:cubicBezTo>
                <a:cubicBezTo>
                  <a:pt x="2094065" y="217283"/>
                  <a:pt x="2070636" y="212095"/>
                  <a:pt x="2052917" y="206189"/>
                </a:cubicBezTo>
                <a:cubicBezTo>
                  <a:pt x="2036240" y="189511"/>
                  <a:pt x="2030714" y="181640"/>
                  <a:pt x="2008094" y="170330"/>
                </a:cubicBezTo>
                <a:cubicBezTo>
                  <a:pt x="1999642" y="166104"/>
                  <a:pt x="1989886" y="165087"/>
                  <a:pt x="1981200" y="161365"/>
                </a:cubicBezTo>
                <a:cubicBezTo>
                  <a:pt x="1968917" y="156101"/>
                  <a:pt x="1957749" y="148399"/>
                  <a:pt x="1945341" y="143436"/>
                </a:cubicBezTo>
                <a:cubicBezTo>
                  <a:pt x="1927794" y="136417"/>
                  <a:pt x="1891553" y="125506"/>
                  <a:pt x="1891553" y="125506"/>
                </a:cubicBezTo>
                <a:cubicBezTo>
                  <a:pt x="1885576" y="119530"/>
                  <a:pt x="1881183" y="111357"/>
                  <a:pt x="1873623" y="107577"/>
                </a:cubicBezTo>
                <a:cubicBezTo>
                  <a:pt x="1856719" y="99125"/>
                  <a:pt x="1837764" y="95624"/>
                  <a:pt x="1819835" y="89648"/>
                </a:cubicBezTo>
                <a:lnTo>
                  <a:pt x="1792941" y="80683"/>
                </a:lnTo>
                <a:lnTo>
                  <a:pt x="1766047" y="71718"/>
                </a:lnTo>
                <a:cubicBezTo>
                  <a:pt x="1757082" y="68730"/>
                  <a:pt x="1748321" y="65045"/>
                  <a:pt x="1739153" y="62753"/>
                </a:cubicBezTo>
                <a:cubicBezTo>
                  <a:pt x="1727200" y="59765"/>
                  <a:pt x="1715141" y="57174"/>
                  <a:pt x="1703294" y="53789"/>
                </a:cubicBezTo>
                <a:cubicBezTo>
                  <a:pt x="1663979" y="42556"/>
                  <a:pt x="1656997" y="32708"/>
                  <a:pt x="1604682" y="26895"/>
                </a:cubicBezTo>
                <a:lnTo>
                  <a:pt x="1524000" y="17930"/>
                </a:lnTo>
                <a:cubicBezTo>
                  <a:pt x="1510170" y="14472"/>
                  <a:pt x="1454698" y="0"/>
                  <a:pt x="1443317" y="0"/>
                </a:cubicBezTo>
                <a:cubicBezTo>
                  <a:pt x="1374523" y="0"/>
                  <a:pt x="1305858" y="5977"/>
                  <a:pt x="1237129" y="8965"/>
                </a:cubicBezTo>
                <a:lnTo>
                  <a:pt x="1075764" y="62753"/>
                </a:lnTo>
                <a:lnTo>
                  <a:pt x="1021976" y="80683"/>
                </a:lnTo>
                <a:cubicBezTo>
                  <a:pt x="1013011" y="83671"/>
                  <a:pt x="1004437" y="88312"/>
                  <a:pt x="995082" y="89648"/>
                </a:cubicBezTo>
                <a:cubicBezTo>
                  <a:pt x="948057" y="96365"/>
                  <a:pt x="924162" y="99282"/>
                  <a:pt x="878541" y="107577"/>
                </a:cubicBezTo>
                <a:cubicBezTo>
                  <a:pt x="863550" y="110303"/>
                  <a:pt x="848801" y="114387"/>
                  <a:pt x="833717" y="116542"/>
                </a:cubicBezTo>
                <a:cubicBezTo>
                  <a:pt x="806929" y="120369"/>
                  <a:pt x="779929" y="122518"/>
                  <a:pt x="753035" y="125506"/>
                </a:cubicBezTo>
                <a:cubicBezTo>
                  <a:pt x="741082" y="128494"/>
                  <a:pt x="729298" y="132267"/>
                  <a:pt x="717176" y="134471"/>
                </a:cubicBezTo>
                <a:cubicBezTo>
                  <a:pt x="696387" y="138251"/>
                  <a:pt x="675012" y="138685"/>
                  <a:pt x="654423" y="143436"/>
                </a:cubicBezTo>
                <a:cubicBezTo>
                  <a:pt x="636008" y="147686"/>
                  <a:pt x="619167" y="157658"/>
                  <a:pt x="600635" y="161365"/>
                </a:cubicBezTo>
                <a:cubicBezTo>
                  <a:pt x="585694" y="164353"/>
                  <a:pt x="570511" y="166321"/>
                  <a:pt x="555811" y="170330"/>
                </a:cubicBezTo>
                <a:cubicBezTo>
                  <a:pt x="537578" y="175303"/>
                  <a:pt x="502023" y="188259"/>
                  <a:pt x="502023" y="188259"/>
                </a:cubicBezTo>
                <a:cubicBezTo>
                  <a:pt x="456596" y="233688"/>
                  <a:pt x="515385" y="180243"/>
                  <a:pt x="457200" y="215153"/>
                </a:cubicBezTo>
                <a:cubicBezTo>
                  <a:pt x="449952" y="219502"/>
                  <a:pt x="439270" y="233083"/>
                  <a:pt x="439270" y="2330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lIns="95665" tIns="47832" rIns="95665" bIns="47832" rtlCol="0" anchor="ctr"/>
          <a:lstStyle/>
          <a:p>
            <a:pPr algn="ctr"/>
            <a:endParaRPr lang="zh-CN" altLang="en-US"/>
          </a:p>
        </p:txBody>
      </p:sp>
      <p:sp>
        <p:nvSpPr>
          <p:cNvPr id="49" name="Freeform 48"/>
          <p:cNvSpPr/>
          <p:nvPr/>
        </p:nvSpPr>
        <p:spPr>
          <a:xfrm>
            <a:off x="3676712" y="2852938"/>
            <a:ext cx="2680444" cy="3290047"/>
          </a:xfrm>
          <a:custGeom>
            <a:avLst/>
            <a:gdLst>
              <a:gd name="connsiteX0" fmla="*/ 403411 w 2474258"/>
              <a:gd name="connsiteY0" fmla="*/ 89648 h 3290048"/>
              <a:gd name="connsiteX1" fmla="*/ 367553 w 2474258"/>
              <a:gd name="connsiteY1" fmla="*/ 134471 h 3290048"/>
              <a:gd name="connsiteX2" fmla="*/ 331694 w 2474258"/>
              <a:gd name="connsiteY2" fmla="*/ 170330 h 3290048"/>
              <a:gd name="connsiteX3" fmla="*/ 295835 w 2474258"/>
              <a:gd name="connsiteY3" fmla="*/ 224118 h 3290048"/>
              <a:gd name="connsiteX4" fmla="*/ 286870 w 2474258"/>
              <a:gd name="connsiteY4" fmla="*/ 251012 h 3290048"/>
              <a:gd name="connsiteX5" fmla="*/ 268941 w 2474258"/>
              <a:gd name="connsiteY5" fmla="*/ 268942 h 3290048"/>
              <a:gd name="connsiteX6" fmla="*/ 259976 w 2474258"/>
              <a:gd name="connsiteY6" fmla="*/ 304800 h 3290048"/>
              <a:gd name="connsiteX7" fmla="*/ 224117 w 2474258"/>
              <a:gd name="connsiteY7" fmla="*/ 367553 h 3290048"/>
              <a:gd name="connsiteX8" fmla="*/ 188258 w 2474258"/>
              <a:gd name="connsiteY8" fmla="*/ 448236 h 3290048"/>
              <a:gd name="connsiteX9" fmla="*/ 179294 w 2474258"/>
              <a:gd name="connsiteY9" fmla="*/ 493059 h 3290048"/>
              <a:gd name="connsiteX10" fmla="*/ 161364 w 2474258"/>
              <a:gd name="connsiteY10" fmla="*/ 546848 h 3290048"/>
              <a:gd name="connsiteX11" fmla="*/ 152400 w 2474258"/>
              <a:gd name="connsiteY11" fmla="*/ 573742 h 3290048"/>
              <a:gd name="connsiteX12" fmla="*/ 143435 w 2474258"/>
              <a:gd name="connsiteY12" fmla="*/ 600636 h 3290048"/>
              <a:gd name="connsiteX13" fmla="*/ 134470 w 2474258"/>
              <a:gd name="connsiteY13" fmla="*/ 636495 h 3290048"/>
              <a:gd name="connsiteX14" fmla="*/ 107576 w 2474258"/>
              <a:gd name="connsiteY14" fmla="*/ 735106 h 3290048"/>
              <a:gd name="connsiteX15" fmla="*/ 98611 w 2474258"/>
              <a:gd name="connsiteY15" fmla="*/ 797859 h 3290048"/>
              <a:gd name="connsiteX16" fmla="*/ 89647 w 2474258"/>
              <a:gd name="connsiteY16" fmla="*/ 824753 h 3290048"/>
              <a:gd name="connsiteX17" fmla="*/ 80682 w 2474258"/>
              <a:gd name="connsiteY17" fmla="*/ 869577 h 3290048"/>
              <a:gd name="connsiteX18" fmla="*/ 71717 w 2474258"/>
              <a:gd name="connsiteY18" fmla="*/ 905436 h 3290048"/>
              <a:gd name="connsiteX19" fmla="*/ 53788 w 2474258"/>
              <a:gd name="connsiteY19" fmla="*/ 1075765 h 3290048"/>
              <a:gd name="connsiteX20" fmla="*/ 35858 w 2474258"/>
              <a:gd name="connsiteY20" fmla="*/ 1165412 h 3290048"/>
              <a:gd name="connsiteX21" fmla="*/ 17929 w 2474258"/>
              <a:gd name="connsiteY21" fmla="*/ 1281953 h 3290048"/>
              <a:gd name="connsiteX22" fmla="*/ 0 w 2474258"/>
              <a:gd name="connsiteY22" fmla="*/ 1506071 h 3290048"/>
              <a:gd name="connsiteX23" fmla="*/ 8964 w 2474258"/>
              <a:gd name="connsiteY23" fmla="*/ 2052918 h 3290048"/>
              <a:gd name="connsiteX24" fmla="*/ 17929 w 2474258"/>
              <a:gd name="connsiteY24" fmla="*/ 2097742 h 3290048"/>
              <a:gd name="connsiteX25" fmla="*/ 26894 w 2474258"/>
              <a:gd name="connsiteY25" fmla="*/ 2169459 h 3290048"/>
              <a:gd name="connsiteX26" fmla="*/ 44823 w 2474258"/>
              <a:gd name="connsiteY26" fmla="*/ 2223248 h 3290048"/>
              <a:gd name="connsiteX27" fmla="*/ 62753 w 2474258"/>
              <a:gd name="connsiteY27" fmla="*/ 2294965 h 3290048"/>
              <a:gd name="connsiteX28" fmla="*/ 71717 w 2474258"/>
              <a:gd name="connsiteY28" fmla="*/ 2321859 h 3290048"/>
              <a:gd name="connsiteX29" fmla="*/ 89647 w 2474258"/>
              <a:gd name="connsiteY29" fmla="*/ 2384612 h 3290048"/>
              <a:gd name="connsiteX30" fmla="*/ 107576 w 2474258"/>
              <a:gd name="connsiteY30" fmla="*/ 2411506 h 3290048"/>
              <a:gd name="connsiteX31" fmla="*/ 134470 w 2474258"/>
              <a:gd name="connsiteY31" fmla="*/ 2501153 h 3290048"/>
              <a:gd name="connsiteX32" fmla="*/ 152400 w 2474258"/>
              <a:gd name="connsiteY32" fmla="*/ 2554942 h 3290048"/>
              <a:gd name="connsiteX33" fmla="*/ 170329 w 2474258"/>
              <a:gd name="connsiteY33" fmla="*/ 2581836 h 3290048"/>
              <a:gd name="connsiteX34" fmla="*/ 188258 w 2474258"/>
              <a:gd name="connsiteY34" fmla="*/ 2635624 h 3290048"/>
              <a:gd name="connsiteX35" fmla="*/ 206188 w 2474258"/>
              <a:gd name="connsiteY35" fmla="*/ 2662518 h 3290048"/>
              <a:gd name="connsiteX36" fmla="*/ 233082 w 2474258"/>
              <a:gd name="connsiteY36" fmla="*/ 2707342 h 3290048"/>
              <a:gd name="connsiteX37" fmla="*/ 251011 w 2474258"/>
              <a:gd name="connsiteY37" fmla="*/ 2761130 h 3290048"/>
              <a:gd name="connsiteX38" fmla="*/ 286870 w 2474258"/>
              <a:gd name="connsiteY38" fmla="*/ 2805953 h 3290048"/>
              <a:gd name="connsiteX39" fmla="*/ 295835 w 2474258"/>
              <a:gd name="connsiteY39" fmla="*/ 2832848 h 3290048"/>
              <a:gd name="connsiteX40" fmla="*/ 331694 w 2474258"/>
              <a:gd name="connsiteY40" fmla="*/ 2877671 h 3290048"/>
              <a:gd name="connsiteX41" fmla="*/ 367553 w 2474258"/>
              <a:gd name="connsiteY41" fmla="*/ 2931459 h 3290048"/>
              <a:gd name="connsiteX42" fmla="*/ 385482 w 2474258"/>
              <a:gd name="connsiteY42" fmla="*/ 2949389 h 3290048"/>
              <a:gd name="connsiteX43" fmla="*/ 439270 w 2474258"/>
              <a:gd name="connsiteY43" fmla="*/ 3012142 h 3290048"/>
              <a:gd name="connsiteX44" fmla="*/ 457200 w 2474258"/>
              <a:gd name="connsiteY44" fmla="*/ 3030071 h 3290048"/>
              <a:gd name="connsiteX45" fmla="*/ 484094 w 2474258"/>
              <a:gd name="connsiteY45" fmla="*/ 3039036 h 3290048"/>
              <a:gd name="connsiteX46" fmla="*/ 502023 w 2474258"/>
              <a:gd name="connsiteY46" fmla="*/ 3065930 h 3290048"/>
              <a:gd name="connsiteX47" fmla="*/ 528917 w 2474258"/>
              <a:gd name="connsiteY47" fmla="*/ 3074895 h 3290048"/>
              <a:gd name="connsiteX48" fmla="*/ 546847 w 2474258"/>
              <a:gd name="connsiteY48" fmla="*/ 3092824 h 3290048"/>
              <a:gd name="connsiteX49" fmla="*/ 573741 w 2474258"/>
              <a:gd name="connsiteY49" fmla="*/ 3101789 h 3290048"/>
              <a:gd name="connsiteX50" fmla="*/ 600635 w 2474258"/>
              <a:gd name="connsiteY50" fmla="*/ 3119718 h 3290048"/>
              <a:gd name="connsiteX51" fmla="*/ 618564 w 2474258"/>
              <a:gd name="connsiteY51" fmla="*/ 3137648 h 3290048"/>
              <a:gd name="connsiteX52" fmla="*/ 645458 w 2474258"/>
              <a:gd name="connsiteY52" fmla="*/ 3146612 h 3290048"/>
              <a:gd name="connsiteX53" fmla="*/ 699247 w 2474258"/>
              <a:gd name="connsiteY53" fmla="*/ 3182471 h 3290048"/>
              <a:gd name="connsiteX54" fmla="*/ 762000 w 2474258"/>
              <a:gd name="connsiteY54" fmla="*/ 3209365 h 3290048"/>
              <a:gd name="connsiteX55" fmla="*/ 788894 w 2474258"/>
              <a:gd name="connsiteY55" fmla="*/ 3218330 h 3290048"/>
              <a:gd name="connsiteX56" fmla="*/ 824753 w 2474258"/>
              <a:gd name="connsiteY56" fmla="*/ 3236259 h 3290048"/>
              <a:gd name="connsiteX57" fmla="*/ 878541 w 2474258"/>
              <a:gd name="connsiteY57" fmla="*/ 3245224 h 3290048"/>
              <a:gd name="connsiteX58" fmla="*/ 905435 w 2474258"/>
              <a:gd name="connsiteY58" fmla="*/ 3254189 h 3290048"/>
              <a:gd name="connsiteX59" fmla="*/ 1102658 w 2474258"/>
              <a:gd name="connsiteY59" fmla="*/ 3272118 h 3290048"/>
              <a:gd name="connsiteX60" fmla="*/ 1174376 w 2474258"/>
              <a:gd name="connsiteY60" fmla="*/ 3281083 h 3290048"/>
              <a:gd name="connsiteX61" fmla="*/ 1290917 w 2474258"/>
              <a:gd name="connsiteY61" fmla="*/ 3290048 h 3290048"/>
              <a:gd name="connsiteX62" fmla="*/ 1568823 w 2474258"/>
              <a:gd name="connsiteY62" fmla="*/ 3281083 h 3290048"/>
              <a:gd name="connsiteX63" fmla="*/ 1622611 w 2474258"/>
              <a:gd name="connsiteY63" fmla="*/ 3263153 h 3290048"/>
              <a:gd name="connsiteX64" fmla="*/ 1694329 w 2474258"/>
              <a:gd name="connsiteY64" fmla="*/ 3209365 h 3290048"/>
              <a:gd name="connsiteX65" fmla="*/ 1721223 w 2474258"/>
              <a:gd name="connsiteY65" fmla="*/ 3200400 h 3290048"/>
              <a:gd name="connsiteX66" fmla="*/ 1775011 w 2474258"/>
              <a:gd name="connsiteY66" fmla="*/ 3155577 h 3290048"/>
              <a:gd name="connsiteX67" fmla="*/ 1801905 w 2474258"/>
              <a:gd name="connsiteY67" fmla="*/ 3146612 h 3290048"/>
              <a:gd name="connsiteX68" fmla="*/ 1819835 w 2474258"/>
              <a:gd name="connsiteY68" fmla="*/ 3128683 h 3290048"/>
              <a:gd name="connsiteX69" fmla="*/ 1909482 w 2474258"/>
              <a:gd name="connsiteY69" fmla="*/ 3074895 h 3290048"/>
              <a:gd name="connsiteX70" fmla="*/ 1954305 w 2474258"/>
              <a:gd name="connsiteY70" fmla="*/ 3039036 h 3290048"/>
              <a:gd name="connsiteX71" fmla="*/ 1972235 w 2474258"/>
              <a:gd name="connsiteY71" fmla="*/ 3021106 h 3290048"/>
              <a:gd name="connsiteX72" fmla="*/ 1999129 w 2474258"/>
              <a:gd name="connsiteY72" fmla="*/ 3012142 h 3290048"/>
              <a:gd name="connsiteX73" fmla="*/ 2043953 w 2474258"/>
              <a:gd name="connsiteY73" fmla="*/ 2967318 h 3290048"/>
              <a:gd name="connsiteX74" fmla="*/ 2070847 w 2474258"/>
              <a:gd name="connsiteY74" fmla="*/ 2940424 h 3290048"/>
              <a:gd name="connsiteX75" fmla="*/ 2088776 w 2474258"/>
              <a:gd name="connsiteY75" fmla="*/ 2913530 h 3290048"/>
              <a:gd name="connsiteX76" fmla="*/ 2124635 w 2474258"/>
              <a:gd name="connsiteY76" fmla="*/ 2868706 h 3290048"/>
              <a:gd name="connsiteX77" fmla="*/ 2133600 w 2474258"/>
              <a:gd name="connsiteY77" fmla="*/ 2841812 h 3290048"/>
              <a:gd name="connsiteX78" fmla="*/ 2169458 w 2474258"/>
              <a:gd name="connsiteY78" fmla="*/ 2779059 h 3290048"/>
              <a:gd name="connsiteX79" fmla="*/ 2196353 w 2474258"/>
              <a:gd name="connsiteY79" fmla="*/ 2734236 h 3290048"/>
              <a:gd name="connsiteX80" fmla="*/ 2223247 w 2474258"/>
              <a:gd name="connsiteY80" fmla="*/ 2671483 h 3290048"/>
              <a:gd name="connsiteX81" fmla="*/ 2250141 w 2474258"/>
              <a:gd name="connsiteY81" fmla="*/ 2608730 h 3290048"/>
              <a:gd name="connsiteX82" fmla="*/ 2259105 w 2474258"/>
              <a:gd name="connsiteY82" fmla="*/ 2581836 h 3290048"/>
              <a:gd name="connsiteX83" fmla="*/ 2286000 w 2474258"/>
              <a:gd name="connsiteY83" fmla="*/ 2492189 h 3290048"/>
              <a:gd name="connsiteX84" fmla="*/ 2321858 w 2474258"/>
              <a:gd name="connsiteY84" fmla="*/ 2402542 h 3290048"/>
              <a:gd name="connsiteX85" fmla="*/ 2339788 w 2474258"/>
              <a:gd name="connsiteY85" fmla="*/ 2348753 h 3290048"/>
              <a:gd name="connsiteX86" fmla="*/ 2357717 w 2474258"/>
              <a:gd name="connsiteY86" fmla="*/ 2259106 h 3290048"/>
              <a:gd name="connsiteX87" fmla="*/ 2375647 w 2474258"/>
              <a:gd name="connsiteY87" fmla="*/ 2223248 h 3290048"/>
              <a:gd name="connsiteX88" fmla="*/ 2393576 w 2474258"/>
              <a:gd name="connsiteY88" fmla="*/ 2088777 h 3290048"/>
              <a:gd name="connsiteX89" fmla="*/ 2402541 w 2474258"/>
              <a:gd name="connsiteY89" fmla="*/ 2061883 h 3290048"/>
              <a:gd name="connsiteX90" fmla="*/ 2420470 w 2474258"/>
              <a:gd name="connsiteY90" fmla="*/ 1963271 h 3290048"/>
              <a:gd name="connsiteX91" fmla="*/ 2429435 w 2474258"/>
              <a:gd name="connsiteY91" fmla="*/ 1864659 h 3290048"/>
              <a:gd name="connsiteX92" fmla="*/ 2438400 w 2474258"/>
              <a:gd name="connsiteY92" fmla="*/ 1819836 h 3290048"/>
              <a:gd name="connsiteX93" fmla="*/ 2456329 w 2474258"/>
              <a:gd name="connsiteY93" fmla="*/ 1730189 h 3290048"/>
              <a:gd name="connsiteX94" fmla="*/ 2465294 w 2474258"/>
              <a:gd name="connsiteY94" fmla="*/ 1649506 h 3290048"/>
              <a:gd name="connsiteX95" fmla="*/ 2474258 w 2474258"/>
              <a:gd name="connsiteY95" fmla="*/ 1586753 h 3290048"/>
              <a:gd name="connsiteX96" fmla="*/ 2465294 w 2474258"/>
              <a:gd name="connsiteY96" fmla="*/ 1228165 h 3290048"/>
              <a:gd name="connsiteX97" fmla="*/ 2447364 w 2474258"/>
              <a:gd name="connsiteY97" fmla="*/ 1165412 h 3290048"/>
              <a:gd name="connsiteX98" fmla="*/ 2429435 w 2474258"/>
              <a:gd name="connsiteY98" fmla="*/ 1093695 h 3290048"/>
              <a:gd name="connsiteX99" fmla="*/ 2402541 w 2474258"/>
              <a:gd name="connsiteY99" fmla="*/ 986118 h 3290048"/>
              <a:gd name="connsiteX100" fmla="*/ 2393576 w 2474258"/>
              <a:gd name="connsiteY100" fmla="*/ 950259 h 3290048"/>
              <a:gd name="connsiteX101" fmla="*/ 2375647 w 2474258"/>
              <a:gd name="connsiteY101" fmla="*/ 896471 h 3290048"/>
              <a:gd name="connsiteX102" fmla="*/ 2366682 w 2474258"/>
              <a:gd name="connsiteY102" fmla="*/ 869577 h 3290048"/>
              <a:gd name="connsiteX103" fmla="*/ 2357717 w 2474258"/>
              <a:gd name="connsiteY103" fmla="*/ 833718 h 3290048"/>
              <a:gd name="connsiteX104" fmla="*/ 2348753 w 2474258"/>
              <a:gd name="connsiteY104" fmla="*/ 806824 h 3290048"/>
              <a:gd name="connsiteX105" fmla="*/ 2339788 w 2474258"/>
              <a:gd name="connsiteY105" fmla="*/ 762000 h 3290048"/>
              <a:gd name="connsiteX106" fmla="*/ 2321858 w 2474258"/>
              <a:gd name="connsiteY106" fmla="*/ 708212 h 3290048"/>
              <a:gd name="connsiteX107" fmla="*/ 2294964 w 2474258"/>
              <a:gd name="connsiteY107" fmla="*/ 618565 h 3290048"/>
              <a:gd name="connsiteX108" fmla="*/ 2286000 w 2474258"/>
              <a:gd name="connsiteY108" fmla="*/ 591671 h 3290048"/>
              <a:gd name="connsiteX109" fmla="*/ 2268070 w 2474258"/>
              <a:gd name="connsiteY109" fmla="*/ 564777 h 3290048"/>
              <a:gd name="connsiteX110" fmla="*/ 2241176 w 2474258"/>
              <a:gd name="connsiteY110" fmla="*/ 475130 h 3290048"/>
              <a:gd name="connsiteX111" fmla="*/ 2223247 w 2474258"/>
              <a:gd name="connsiteY111" fmla="*/ 457200 h 3290048"/>
              <a:gd name="connsiteX112" fmla="*/ 2205317 w 2474258"/>
              <a:gd name="connsiteY112" fmla="*/ 403412 h 3290048"/>
              <a:gd name="connsiteX113" fmla="*/ 2196353 w 2474258"/>
              <a:gd name="connsiteY113" fmla="*/ 376518 h 3290048"/>
              <a:gd name="connsiteX114" fmla="*/ 2178423 w 2474258"/>
              <a:gd name="connsiteY114" fmla="*/ 349624 h 3290048"/>
              <a:gd name="connsiteX115" fmla="*/ 2169458 w 2474258"/>
              <a:gd name="connsiteY115" fmla="*/ 322730 h 3290048"/>
              <a:gd name="connsiteX116" fmla="*/ 2151529 w 2474258"/>
              <a:gd name="connsiteY116" fmla="*/ 304800 h 3290048"/>
              <a:gd name="connsiteX117" fmla="*/ 2115670 w 2474258"/>
              <a:gd name="connsiteY117" fmla="*/ 259977 h 3290048"/>
              <a:gd name="connsiteX118" fmla="*/ 2106705 w 2474258"/>
              <a:gd name="connsiteY118" fmla="*/ 233083 h 3290048"/>
              <a:gd name="connsiteX119" fmla="*/ 2052917 w 2474258"/>
              <a:gd name="connsiteY119" fmla="*/ 206189 h 3290048"/>
              <a:gd name="connsiteX120" fmla="*/ 2008094 w 2474258"/>
              <a:gd name="connsiteY120" fmla="*/ 170330 h 3290048"/>
              <a:gd name="connsiteX121" fmla="*/ 1981200 w 2474258"/>
              <a:gd name="connsiteY121" fmla="*/ 161365 h 3290048"/>
              <a:gd name="connsiteX122" fmla="*/ 1945341 w 2474258"/>
              <a:gd name="connsiteY122" fmla="*/ 143436 h 3290048"/>
              <a:gd name="connsiteX123" fmla="*/ 1891553 w 2474258"/>
              <a:gd name="connsiteY123" fmla="*/ 125506 h 3290048"/>
              <a:gd name="connsiteX124" fmla="*/ 1873623 w 2474258"/>
              <a:gd name="connsiteY124" fmla="*/ 107577 h 3290048"/>
              <a:gd name="connsiteX125" fmla="*/ 1819835 w 2474258"/>
              <a:gd name="connsiteY125" fmla="*/ 89648 h 3290048"/>
              <a:gd name="connsiteX126" fmla="*/ 1792941 w 2474258"/>
              <a:gd name="connsiteY126" fmla="*/ 80683 h 3290048"/>
              <a:gd name="connsiteX127" fmla="*/ 1766047 w 2474258"/>
              <a:gd name="connsiteY127" fmla="*/ 71718 h 3290048"/>
              <a:gd name="connsiteX128" fmla="*/ 1739153 w 2474258"/>
              <a:gd name="connsiteY128" fmla="*/ 62753 h 3290048"/>
              <a:gd name="connsiteX129" fmla="*/ 1703294 w 2474258"/>
              <a:gd name="connsiteY129" fmla="*/ 53789 h 3290048"/>
              <a:gd name="connsiteX130" fmla="*/ 1604682 w 2474258"/>
              <a:gd name="connsiteY130" fmla="*/ 26895 h 3290048"/>
              <a:gd name="connsiteX131" fmla="*/ 1524000 w 2474258"/>
              <a:gd name="connsiteY131" fmla="*/ 17930 h 3290048"/>
              <a:gd name="connsiteX132" fmla="*/ 1443317 w 2474258"/>
              <a:gd name="connsiteY132" fmla="*/ 0 h 3290048"/>
              <a:gd name="connsiteX133" fmla="*/ 1237129 w 2474258"/>
              <a:gd name="connsiteY133" fmla="*/ 8965 h 3290048"/>
              <a:gd name="connsiteX134" fmla="*/ 1075764 w 2474258"/>
              <a:gd name="connsiteY134" fmla="*/ 62753 h 3290048"/>
              <a:gd name="connsiteX135" fmla="*/ 1021976 w 2474258"/>
              <a:gd name="connsiteY135" fmla="*/ 80683 h 3290048"/>
              <a:gd name="connsiteX136" fmla="*/ 995082 w 2474258"/>
              <a:gd name="connsiteY136" fmla="*/ 89648 h 3290048"/>
              <a:gd name="connsiteX137" fmla="*/ 878541 w 2474258"/>
              <a:gd name="connsiteY137" fmla="*/ 107577 h 3290048"/>
              <a:gd name="connsiteX138" fmla="*/ 833717 w 2474258"/>
              <a:gd name="connsiteY138" fmla="*/ 116542 h 3290048"/>
              <a:gd name="connsiteX139" fmla="*/ 753035 w 2474258"/>
              <a:gd name="connsiteY139" fmla="*/ 125506 h 3290048"/>
              <a:gd name="connsiteX140" fmla="*/ 717176 w 2474258"/>
              <a:gd name="connsiteY140" fmla="*/ 134471 h 3290048"/>
              <a:gd name="connsiteX141" fmla="*/ 654423 w 2474258"/>
              <a:gd name="connsiteY141" fmla="*/ 143436 h 3290048"/>
              <a:gd name="connsiteX142" fmla="*/ 600635 w 2474258"/>
              <a:gd name="connsiteY142" fmla="*/ 161365 h 3290048"/>
              <a:gd name="connsiteX143" fmla="*/ 555811 w 2474258"/>
              <a:gd name="connsiteY143" fmla="*/ 170330 h 3290048"/>
              <a:gd name="connsiteX144" fmla="*/ 502023 w 2474258"/>
              <a:gd name="connsiteY144" fmla="*/ 188259 h 3290048"/>
              <a:gd name="connsiteX145" fmla="*/ 457200 w 2474258"/>
              <a:gd name="connsiteY145" fmla="*/ 215153 h 3290048"/>
              <a:gd name="connsiteX146" fmla="*/ 439270 w 2474258"/>
              <a:gd name="connsiteY146" fmla="*/ 233083 h 329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474258" h="3290048">
                <a:moveTo>
                  <a:pt x="403411" y="89648"/>
                </a:moveTo>
                <a:cubicBezTo>
                  <a:pt x="337877" y="133336"/>
                  <a:pt x="406917" y="79360"/>
                  <a:pt x="367553" y="134471"/>
                </a:cubicBezTo>
                <a:cubicBezTo>
                  <a:pt x="357728" y="148226"/>
                  <a:pt x="331694" y="170330"/>
                  <a:pt x="331694" y="170330"/>
                </a:cubicBezTo>
                <a:cubicBezTo>
                  <a:pt x="311105" y="252683"/>
                  <a:pt x="340860" y="167837"/>
                  <a:pt x="295835" y="224118"/>
                </a:cubicBezTo>
                <a:cubicBezTo>
                  <a:pt x="289932" y="231497"/>
                  <a:pt x="291732" y="242909"/>
                  <a:pt x="286870" y="251012"/>
                </a:cubicBezTo>
                <a:cubicBezTo>
                  <a:pt x="282522" y="258260"/>
                  <a:pt x="274917" y="262965"/>
                  <a:pt x="268941" y="268942"/>
                </a:cubicBezTo>
                <a:cubicBezTo>
                  <a:pt x="265953" y="280895"/>
                  <a:pt x="264302" y="293264"/>
                  <a:pt x="259976" y="304800"/>
                </a:cubicBezTo>
                <a:cubicBezTo>
                  <a:pt x="250225" y="330802"/>
                  <a:pt x="238982" y="345257"/>
                  <a:pt x="224117" y="367553"/>
                </a:cubicBezTo>
                <a:cubicBezTo>
                  <a:pt x="202781" y="431563"/>
                  <a:pt x="216672" y="405617"/>
                  <a:pt x="188258" y="448236"/>
                </a:cubicBezTo>
                <a:cubicBezTo>
                  <a:pt x="185270" y="463177"/>
                  <a:pt x="183303" y="478359"/>
                  <a:pt x="179294" y="493059"/>
                </a:cubicBezTo>
                <a:cubicBezTo>
                  <a:pt x="174321" y="511293"/>
                  <a:pt x="167340" y="528918"/>
                  <a:pt x="161364" y="546848"/>
                </a:cubicBezTo>
                <a:lnTo>
                  <a:pt x="152400" y="573742"/>
                </a:lnTo>
                <a:cubicBezTo>
                  <a:pt x="149412" y="582707"/>
                  <a:pt x="145727" y="591469"/>
                  <a:pt x="143435" y="600636"/>
                </a:cubicBezTo>
                <a:cubicBezTo>
                  <a:pt x="140447" y="612589"/>
                  <a:pt x="137855" y="624648"/>
                  <a:pt x="134470" y="636495"/>
                </a:cubicBezTo>
                <a:cubicBezTo>
                  <a:pt x="121965" y="680262"/>
                  <a:pt x="116709" y="671180"/>
                  <a:pt x="107576" y="735106"/>
                </a:cubicBezTo>
                <a:cubicBezTo>
                  <a:pt x="104588" y="756024"/>
                  <a:pt x="102755" y="777139"/>
                  <a:pt x="98611" y="797859"/>
                </a:cubicBezTo>
                <a:cubicBezTo>
                  <a:pt x="96758" y="807125"/>
                  <a:pt x="91939" y="815586"/>
                  <a:pt x="89647" y="824753"/>
                </a:cubicBezTo>
                <a:cubicBezTo>
                  <a:pt x="85952" y="839535"/>
                  <a:pt x="83988" y="854703"/>
                  <a:pt x="80682" y="869577"/>
                </a:cubicBezTo>
                <a:cubicBezTo>
                  <a:pt x="78009" y="881604"/>
                  <a:pt x="73921" y="893314"/>
                  <a:pt x="71717" y="905436"/>
                </a:cubicBezTo>
                <a:cubicBezTo>
                  <a:pt x="53141" y="1007604"/>
                  <a:pt x="72210" y="940672"/>
                  <a:pt x="53788" y="1075765"/>
                </a:cubicBezTo>
                <a:cubicBezTo>
                  <a:pt x="49670" y="1105960"/>
                  <a:pt x="40868" y="1135352"/>
                  <a:pt x="35858" y="1165412"/>
                </a:cubicBezTo>
                <a:cubicBezTo>
                  <a:pt x="31219" y="1193251"/>
                  <a:pt x="20399" y="1255601"/>
                  <a:pt x="17929" y="1281953"/>
                </a:cubicBezTo>
                <a:cubicBezTo>
                  <a:pt x="10934" y="1356570"/>
                  <a:pt x="0" y="1506071"/>
                  <a:pt x="0" y="1506071"/>
                </a:cubicBezTo>
                <a:cubicBezTo>
                  <a:pt x="2988" y="1688353"/>
                  <a:pt x="3442" y="1870695"/>
                  <a:pt x="8964" y="2052918"/>
                </a:cubicBezTo>
                <a:cubicBezTo>
                  <a:pt x="9426" y="2068148"/>
                  <a:pt x="15612" y="2082682"/>
                  <a:pt x="17929" y="2097742"/>
                </a:cubicBezTo>
                <a:cubicBezTo>
                  <a:pt x="21592" y="2121554"/>
                  <a:pt x="21846" y="2145902"/>
                  <a:pt x="26894" y="2169459"/>
                </a:cubicBezTo>
                <a:cubicBezTo>
                  <a:pt x="30854" y="2187939"/>
                  <a:pt x="40239" y="2204913"/>
                  <a:pt x="44823" y="2223248"/>
                </a:cubicBezTo>
                <a:cubicBezTo>
                  <a:pt x="50800" y="2247154"/>
                  <a:pt x="54961" y="2271588"/>
                  <a:pt x="62753" y="2294965"/>
                </a:cubicBezTo>
                <a:cubicBezTo>
                  <a:pt x="65741" y="2303930"/>
                  <a:pt x="69121" y="2312773"/>
                  <a:pt x="71717" y="2321859"/>
                </a:cubicBezTo>
                <a:cubicBezTo>
                  <a:pt x="75547" y="2335264"/>
                  <a:pt x="82482" y="2370282"/>
                  <a:pt x="89647" y="2384612"/>
                </a:cubicBezTo>
                <a:cubicBezTo>
                  <a:pt x="94465" y="2394249"/>
                  <a:pt x="101600" y="2402541"/>
                  <a:pt x="107576" y="2411506"/>
                </a:cubicBezTo>
                <a:cubicBezTo>
                  <a:pt x="121125" y="2465699"/>
                  <a:pt x="112645" y="2435678"/>
                  <a:pt x="134470" y="2501153"/>
                </a:cubicBezTo>
                <a:cubicBezTo>
                  <a:pt x="134470" y="2501154"/>
                  <a:pt x="152399" y="2554941"/>
                  <a:pt x="152400" y="2554942"/>
                </a:cubicBezTo>
                <a:cubicBezTo>
                  <a:pt x="158376" y="2563907"/>
                  <a:pt x="165953" y="2571990"/>
                  <a:pt x="170329" y="2581836"/>
                </a:cubicBezTo>
                <a:cubicBezTo>
                  <a:pt x="178005" y="2599106"/>
                  <a:pt x="177774" y="2619899"/>
                  <a:pt x="188258" y="2635624"/>
                </a:cubicBezTo>
                <a:cubicBezTo>
                  <a:pt x="194235" y="2644589"/>
                  <a:pt x="201369" y="2652881"/>
                  <a:pt x="206188" y="2662518"/>
                </a:cubicBezTo>
                <a:cubicBezTo>
                  <a:pt x="229465" y="2709070"/>
                  <a:pt x="198061" y="2672319"/>
                  <a:pt x="233082" y="2707342"/>
                </a:cubicBezTo>
                <a:cubicBezTo>
                  <a:pt x="239058" y="2725271"/>
                  <a:pt x="237647" y="2747767"/>
                  <a:pt x="251011" y="2761130"/>
                </a:cubicBezTo>
                <a:cubicBezTo>
                  <a:pt x="267689" y="2777807"/>
                  <a:pt x="275561" y="2783334"/>
                  <a:pt x="286870" y="2805953"/>
                </a:cubicBezTo>
                <a:cubicBezTo>
                  <a:pt x="291096" y="2814405"/>
                  <a:pt x="291609" y="2824396"/>
                  <a:pt x="295835" y="2832848"/>
                </a:cubicBezTo>
                <a:cubicBezTo>
                  <a:pt x="317774" y="2876727"/>
                  <a:pt x="306677" y="2844316"/>
                  <a:pt x="331694" y="2877671"/>
                </a:cubicBezTo>
                <a:cubicBezTo>
                  <a:pt x="344623" y="2894910"/>
                  <a:pt x="352316" y="2916222"/>
                  <a:pt x="367553" y="2931459"/>
                </a:cubicBezTo>
                <a:cubicBezTo>
                  <a:pt x="373529" y="2937436"/>
                  <a:pt x="380202" y="2942789"/>
                  <a:pt x="385482" y="2949389"/>
                </a:cubicBezTo>
                <a:cubicBezTo>
                  <a:pt x="440083" y="3017643"/>
                  <a:pt x="352967" y="2925841"/>
                  <a:pt x="439270" y="3012142"/>
                </a:cubicBezTo>
                <a:cubicBezTo>
                  <a:pt x="445247" y="3018118"/>
                  <a:pt x="449182" y="3027398"/>
                  <a:pt x="457200" y="3030071"/>
                </a:cubicBezTo>
                <a:lnTo>
                  <a:pt x="484094" y="3039036"/>
                </a:lnTo>
                <a:cubicBezTo>
                  <a:pt x="490070" y="3048001"/>
                  <a:pt x="493610" y="3059199"/>
                  <a:pt x="502023" y="3065930"/>
                </a:cubicBezTo>
                <a:cubicBezTo>
                  <a:pt x="509402" y="3071833"/>
                  <a:pt x="520814" y="3070033"/>
                  <a:pt x="528917" y="3074895"/>
                </a:cubicBezTo>
                <a:cubicBezTo>
                  <a:pt x="536165" y="3079243"/>
                  <a:pt x="539599" y="3088476"/>
                  <a:pt x="546847" y="3092824"/>
                </a:cubicBezTo>
                <a:cubicBezTo>
                  <a:pt x="554950" y="3097686"/>
                  <a:pt x="565289" y="3097563"/>
                  <a:pt x="573741" y="3101789"/>
                </a:cubicBezTo>
                <a:cubicBezTo>
                  <a:pt x="583378" y="3106607"/>
                  <a:pt x="592222" y="3112987"/>
                  <a:pt x="600635" y="3119718"/>
                </a:cubicBezTo>
                <a:cubicBezTo>
                  <a:pt x="607235" y="3124998"/>
                  <a:pt x="611316" y="3133299"/>
                  <a:pt x="618564" y="3137648"/>
                </a:cubicBezTo>
                <a:cubicBezTo>
                  <a:pt x="626667" y="3142510"/>
                  <a:pt x="636493" y="3143624"/>
                  <a:pt x="645458" y="3146612"/>
                </a:cubicBezTo>
                <a:cubicBezTo>
                  <a:pt x="663388" y="3158565"/>
                  <a:pt x="678804" y="3175656"/>
                  <a:pt x="699247" y="3182471"/>
                </a:cubicBezTo>
                <a:cubicBezTo>
                  <a:pt x="762318" y="3203496"/>
                  <a:pt x="684456" y="3176132"/>
                  <a:pt x="762000" y="3209365"/>
                </a:cubicBezTo>
                <a:cubicBezTo>
                  <a:pt x="770686" y="3213087"/>
                  <a:pt x="780208" y="3214608"/>
                  <a:pt x="788894" y="3218330"/>
                </a:cubicBezTo>
                <a:cubicBezTo>
                  <a:pt x="801177" y="3223594"/>
                  <a:pt x="811953" y="3232419"/>
                  <a:pt x="824753" y="3236259"/>
                </a:cubicBezTo>
                <a:cubicBezTo>
                  <a:pt x="842163" y="3241482"/>
                  <a:pt x="860797" y="3241281"/>
                  <a:pt x="878541" y="3245224"/>
                </a:cubicBezTo>
                <a:cubicBezTo>
                  <a:pt x="887766" y="3247274"/>
                  <a:pt x="896138" y="3252499"/>
                  <a:pt x="905435" y="3254189"/>
                </a:cubicBezTo>
                <a:cubicBezTo>
                  <a:pt x="966331" y="3265261"/>
                  <a:pt x="1044415" y="3266823"/>
                  <a:pt x="1102658" y="3272118"/>
                </a:cubicBezTo>
                <a:cubicBezTo>
                  <a:pt x="1126651" y="3274299"/>
                  <a:pt x="1150392" y="3278799"/>
                  <a:pt x="1174376" y="3281083"/>
                </a:cubicBezTo>
                <a:cubicBezTo>
                  <a:pt x="1213162" y="3284777"/>
                  <a:pt x="1252070" y="3287060"/>
                  <a:pt x="1290917" y="3290048"/>
                </a:cubicBezTo>
                <a:cubicBezTo>
                  <a:pt x="1383552" y="3287060"/>
                  <a:pt x="1476443" y="3288574"/>
                  <a:pt x="1568823" y="3281083"/>
                </a:cubicBezTo>
                <a:cubicBezTo>
                  <a:pt x="1587660" y="3279556"/>
                  <a:pt x="1622611" y="3263153"/>
                  <a:pt x="1622611" y="3263153"/>
                </a:cubicBezTo>
                <a:cubicBezTo>
                  <a:pt x="1643850" y="3241916"/>
                  <a:pt x="1663921" y="3219501"/>
                  <a:pt x="1694329" y="3209365"/>
                </a:cubicBezTo>
                <a:lnTo>
                  <a:pt x="1721223" y="3200400"/>
                </a:lnTo>
                <a:cubicBezTo>
                  <a:pt x="1741050" y="3180573"/>
                  <a:pt x="1750048" y="3168058"/>
                  <a:pt x="1775011" y="3155577"/>
                </a:cubicBezTo>
                <a:cubicBezTo>
                  <a:pt x="1783463" y="3151351"/>
                  <a:pt x="1792940" y="3149600"/>
                  <a:pt x="1801905" y="3146612"/>
                </a:cubicBezTo>
                <a:cubicBezTo>
                  <a:pt x="1807882" y="3140636"/>
                  <a:pt x="1812802" y="3133371"/>
                  <a:pt x="1819835" y="3128683"/>
                </a:cubicBezTo>
                <a:cubicBezTo>
                  <a:pt x="1862269" y="3100394"/>
                  <a:pt x="1865049" y="3119331"/>
                  <a:pt x="1909482" y="3074895"/>
                </a:cubicBezTo>
                <a:cubicBezTo>
                  <a:pt x="1952768" y="3031607"/>
                  <a:pt x="1897766" y="3084267"/>
                  <a:pt x="1954305" y="3039036"/>
                </a:cubicBezTo>
                <a:cubicBezTo>
                  <a:pt x="1960905" y="3033756"/>
                  <a:pt x="1964987" y="3025455"/>
                  <a:pt x="1972235" y="3021106"/>
                </a:cubicBezTo>
                <a:cubicBezTo>
                  <a:pt x="1980338" y="3016244"/>
                  <a:pt x="1990164" y="3015130"/>
                  <a:pt x="1999129" y="3012142"/>
                </a:cubicBezTo>
                <a:lnTo>
                  <a:pt x="2043953" y="2967318"/>
                </a:lnTo>
                <a:cubicBezTo>
                  <a:pt x="2052918" y="2958353"/>
                  <a:pt x="2063815" y="2950973"/>
                  <a:pt x="2070847" y="2940424"/>
                </a:cubicBezTo>
                <a:cubicBezTo>
                  <a:pt x="2076823" y="2931459"/>
                  <a:pt x="2082046" y="2921943"/>
                  <a:pt x="2088776" y="2913530"/>
                </a:cubicBezTo>
                <a:cubicBezTo>
                  <a:pt x="2111010" y="2885737"/>
                  <a:pt x="2106241" y="2905493"/>
                  <a:pt x="2124635" y="2868706"/>
                </a:cubicBezTo>
                <a:cubicBezTo>
                  <a:pt x="2128861" y="2860254"/>
                  <a:pt x="2129374" y="2850264"/>
                  <a:pt x="2133600" y="2841812"/>
                </a:cubicBezTo>
                <a:cubicBezTo>
                  <a:pt x="2178615" y="2751782"/>
                  <a:pt x="2122309" y="2889073"/>
                  <a:pt x="2169458" y="2779059"/>
                </a:cubicBezTo>
                <a:cubicBezTo>
                  <a:pt x="2186913" y="2738329"/>
                  <a:pt x="2166538" y="2764050"/>
                  <a:pt x="2196353" y="2734236"/>
                </a:cubicBezTo>
                <a:cubicBezTo>
                  <a:pt x="2222088" y="2631288"/>
                  <a:pt x="2186102" y="2758156"/>
                  <a:pt x="2223247" y="2671483"/>
                </a:cubicBezTo>
                <a:cubicBezTo>
                  <a:pt x="2257980" y="2590438"/>
                  <a:pt x="2205127" y="2676249"/>
                  <a:pt x="2250141" y="2608730"/>
                </a:cubicBezTo>
                <a:cubicBezTo>
                  <a:pt x="2253129" y="2599765"/>
                  <a:pt x="2256509" y="2590922"/>
                  <a:pt x="2259105" y="2581836"/>
                </a:cubicBezTo>
                <a:cubicBezTo>
                  <a:pt x="2267684" y="2551809"/>
                  <a:pt x="2271797" y="2520596"/>
                  <a:pt x="2286000" y="2492189"/>
                </a:cubicBezTo>
                <a:cubicBezTo>
                  <a:pt x="2312382" y="2439424"/>
                  <a:pt x="2299702" y="2469010"/>
                  <a:pt x="2321858" y="2402542"/>
                </a:cubicBezTo>
                <a:lnTo>
                  <a:pt x="2339788" y="2348753"/>
                </a:lnTo>
                <a:cubicBezTo>
                  <a:pt x="2342885" y="2330172"/>
                  <a:pt x="2349695" y="2280497"/>
                  <a:pt x="2357717" y="2259106"/>
                </a:cubicBezTo>
                <a:cubicBezTo>
                  <a:pt x="2362409" y="2246593"/>
                  <a:pt x="2369670" y="2235201"/>
                  <a:pt x="2375647" y="2223248"/>
                </a:cubicBezTo>
                <a:cubicBezTo>
                  <a:pt x="2377830" y="2205781"/>
                  <a:pt x="2389449" y="2109409"/>
                  <a:pt x="2393576" y="2088777"/>
                </a:cubicBezTo>
                <a:cubicBezTo>
                  <a:pt x="2395429" y="2079511"/>
                  <a:pt x="2400249" y="2071050"/>
                  <a:pt x="2402541" y="2061883"/>
                </a:cubicBezTo>
                <a:cubicBezTo>
                  <a:pt x="2406942" y="2044278"/>
                  <a:pt x="2418695" y="1978356"/>
                  <a:pt x="2420470" y="1963271"/>
                </a:cubicBezTo>
                <a:cubicBezTo>
                  <a:pt x="2424327" y="1930491"/>
                  <a:pt x="2425341" y="1897410"/>
                  <a:pt x="2429435" y="1864659"/>
                </a:cubicBezTo>
                <a:cubicBezTo>
                  <a:pt x="2431325" y="1849540"/>
                  <a:pt x="2435674" y="1834827"/>
                  <a:pt x="2438400" y="1819836"/>
                </a:cubicBezTo>
                <a:cubicBezTo>
                  <a:pt x="2453055" y="1739234"/>
                  <a:pt x="2440471" y="1793620"/>
                  <a:pt x="2456329" y="1730189"/>
                </a:cubicBezTo>
                <a:cubicBezTo>
                  <a:pt x="2459317" y="1703295"/>
                  <a:pt x="2461938" y="1676357"/>
                  <a:pt x="2465294" y="1649506"/>
                </a:cubicBezTo>
                <a:cubicBezTo>
                  <a:pt x="2467915" y="1628539"/>
                  <a:pt x="2474258" y="1607883"/>
                  <a:pt x="2474258" y="1586753"/>
                </a:cubicBezTo>
                <a:cubicBezTo>
                  <a:pt x="2474258" y="1467186"/>
                  <a:pt x="2470723" y="1347608"/>
                  <a:pt x="2465294" y="1228165"/>
                </a:cubicBezTo>
                <a:cubicBezTo>
                  <a:pt x="2464480" y="1210246"/>
                  <a:pt x="2452216" y="1183204"/>
                  <a:pt x="2447364" y="1165412"/>
                </a:cubicBezTo>
                <a:cubicBezTo>
                  <a:pt x="2440880" y="1141639"/>
                  <a:pt x="2435411" y="1117601"/>
                  <a:pt x="2429435" y="1093695"/>
                </a:cubicBezTo>
                <a:lnTo>
                  <a:pt x="2402541" y="986118"/>
                </a:lnTo>
                <a:cubicBezTo>
                  <a:pt x="2399553" y="974165"/>
                  <a:pt x="2397472" y="961948"/>
                  <a:pt x="2393576" y="950259"/>
                </a:cubicBezTo>
                <a:lnTo>
                  <a:pt x="2375647" y="896471"/>
                </a:lnTo>
                <a:cubicBezTo>
                  <a:pt x="2372659" y="887506"/>
                  <a:pt x="2368974" y="878744"/>
                  <a:pt x="2366682" y="869577"/>
                </a:cubicBezTo>
                <a:cubicBezTo>
                  <a:pt x="2363694" y="857624"/>
                  <a:pt x="2361102" y="845565"/>
                  <a:pt x="2357717" y="833718"/>
                </a:cubicBezTo>
                <a:cubicBezTo>
                  <a:pt x="2355121" y="824632"/>
                  <a:pt x="2351045" y="815991"/>
                  <a:pt x="2348753" y="806824"/>
                </a:cubicBezTo>
                <a:cubicBezTo>
                  <a:pt x="2345058" y="792042"/>
                  <a:pt x="2343797" y="776700"/>
                  <a:pt x="2339788" y="762000"/>
                </a:cubicBezTo>
                <a:cubicBezTo>
                  <a:pt x="2334815" y="743767"/>
                  <a:pt x="2326441" y="726547"/>
                  <a:pt x="2321858" y="708212"/>
                </a:cubicBezTo>
                <a:cubicBezTo>
                  <a:pt x="2308309" y="654012"/>
                  <a:pt x="2316793" y="684051"/>
                  <a:pt x="2294964" y="618565"/>
                </a:cubicBezTo>
                <a:cubicBezTo>
                  <a:pt x="2291976" y="609600"/>
                  <a:pt x="2291242" y="599533"/>
                  <a:pt x="2286000" y="591671"/>
                </a:cubicBezTo>
                <a:lnTo>
                  <a:pt x="2268070" y="564777"/>
                </a:lnTo>
                <a:cubicBezTo>
                  <a:pt x="2264007" y="548527"/>
                  <a:pt x="2248450" y="482405"/>
                  <a:pt x="2241176" y="475130"/>
                </a:cubicBezTo>
                <a:lnTo>
                  <a:pt x="2223247" y="457200"/>
                </a:lnTo>
                <a:lnTo>
                  <a:pt x="2205317" y="403412"/>
                </a:lnTo>
                <a:cubicBezTo>
                  <a:pt x="2202329" y="394447"/>
                  <a:pt x="2201595" y="384380"/>
                  <a:pt x="2196353" y="376518"/>
                </a:cubicBezTo>
                <a:cubicBezTo>
                  <a:pt x="2190376" y="367553"/>
                  <a:pt x="2183242" y="359261"/>
                  <a:pt x="2178423" y="349624"/>
                </a:cubicBezTo>
                <a:cubicBezTo>
                  <a:pt x="2174197" y="341172"/>
                  <a:pt x="2174320" y="330833"/>
                  <a:pt x="2169458" y="322730"/>
                </a:cubicBezTo>
                <a:cubicBezTo>
                  <a:pt x="2165110" y="315482"/>
                  <a:pt x="2156809" y="311400"/>
                  <a:pt x="2151529" y="304800"/>
                </a:cubicBezTo>
                <a:cubicBezTo>
                  <a:pt x="2106305" y="248267"/>
                  <a:pt x="2158953" y="303258"/>
                  <a:pt x="2115670" y="259977"/>
                </a:cubicBezTo>
                <a:cubicBezTo>
                  <a:pt x="2112682" y="251012"/>
                  <a:pt x="2112608" y="240462"/>
                  <a:pt x="2106705" y="233083"/>
                </a:cubicBezTo>
                <a:cubicBezTo>
                  <a:pt x="2094065" y="217283"/>
                  <a:pt x="2070636" y="212095"/>
                  <a:pt x="2052917" y="206189"/>
                </a:cubicBezTo>
                <a:cubicBezTo>
                  <a:pt x="2036240" y="189511"/>
                  <a:pt x="2030714" y="181640"/>
                  <a:pt x="2008094" y="170330"/>
                </a:cubicBezTo>
                <a:cubicBezTo>
                  <a:pt x="1999642" y="166104"/>
                  <a:pt x="1989886" y="165087"/>
                  <a:pt x="1981200" y="161365"/>
                </a:cubicBezTo>
                <a:cubicBezTo>
                  <a:pt x="1968917" y="156101"/>
                  <a:pt x="1957749" y="148399"/>
                  <a:pt x="1945341" y="143436"/>
                </a:cubicBezTo>
                <a:cubicBezTo>
                  <a:pt x="1927794" y="136417"/>
                  <a:pt x="1891553" y="125506"/>
                  <a:pt x="1891553" y="125506"/>
                </a:cubicBezTo>
                <a:cubicBezTo>
                  <a:pt x="1885576" y="119530"/>
                  <a:pt x="1881183" y="111357"/>
                  <a:pt x="1873623" y="107577"/>
                </a:cubicBezTo>
                <a:cubicBezTo>
                  <a:pt x="1856719" y="99125"/>
                  <a:pt x="1837764" y="95624"/>
                  <a:pt x="1819835" y="89648"/>
                </a:cubicBezTo>
                <a:lnTo>
                  <a:pt x="1792941" y="80683"/>
                </a:lnTo>
                <a:lnTo>
                  <a:pt x="1766047" y="71718"/>
                </a:lnTo>
                <a:cubicBezTo>
                  <a:pt x="1757082" y="68730"/>
                  <a:pt x="1748321" y="65045"/>
                  <a:pt x="1739153" y="62753"/>
                </a:cubicBezTo>
                <a:cubicBezTo>
                  <a:pt x="1727200" y="59765"/>
                  <a:pt x="1715141" y="57174"/>
                  <a:pt x="1703294" y="53789"/>
                </a:cubicBezTo>
                <a:cubicBezTo>
                  <a:pt x="1663979" y="42556"/>
                  <a:pt x="1656997" y="32708"/>
                  <a:pt x="1604682" y="26895"/>
                </a:cubicBezTo>
                <a:lnTo>
                  <a:pt x="1524000" y="17930"/>
                </a:lnTo>
                <a:cubicBezTo>
                  <a:pt x="1510170" y="14472"/>
                  <a:pt x="1454698" y="0"/>
                  <a:pt x="1443317" y="0"/>
                </a:cubicBezTo>
                <a:cubicBezTo>
                  <a:pt x="1374523" y="0"/>
                  <a:pt x="1305858" y="5977"/>
                  <a:pt x="1237129" y="8965"/>
                </a:cubicBezTo>
                <a:lnTo>
                  <a:pt x="1075764" y="62753"/>
                </a:lnTo>
                <a:lnTo>
                  <a:pt x="1021976" y="80683"/>
                </a:lnTo>
                <a:cubicBezTo>
                  <a:pt x="1013011" y="83671"/>
                  <a:pt x="1004437" y="88312"/>
                  <a:pt x="995082" y="89648"/>
                </a:cubicBezTo>
                <a:cubicBezTo>
                  <a:pt x="948057" y="96365"/>
                  <a:pt x="924162" y="99282"/>
                  <a:pt x="878541" y="107577"/>
                </a:cubicBezTo>
                <a:cubicBezTo>
                  <a:pt x="863550" y="110303"/>
                  <a:pt x="848801" y="114387"/>
                  <a:pt x="833717" y="116542"/>
                </a:cubicBezTo>
                <a:cubicBezTo>
                  <a:pt x="806929" y="120369"/>
                  <a:pt x="779929" y="122518"/>
                  <a:pt x="753035" y="125506"/>
                </a:cubicBezTo>
                <a:cubicBezTo>
                  <a:pt x="741082" y="128494"/>
                  <a:pt x="729298" y="132267"/>
                  <a:pt x="717176" y="134471"/>
                </a:cubicBezTo>
                <a:cubicBezTo>
                  <a:pt x="696387" y="138251"/>
                  <a:pt x="675012" y="138685"/>
                  <a:pt x="654423" y="143436"/>
                </a:cubicBezTo>
                <a:cubicBezTo>
                  <a:pt x="636008" y="147686"/>
                  <a:pt x="619167" y="157658"/>
                  <a:pt x="600635" y="161365"/>
                </a:cubicBezTo>
                <a:cubicBezTo>
                  <a:pt x="585694" y="164353"/>
                  <a:pt x="570511" y="166321"/>
                  <a:pt x="555811" y="170330"/>
                </a:cubicBezTo>
                <a:cubicBezTo>
                  <a:pt x="537578" y="175303"/>
                  <a:pt x="502023" y="188259"/>
                  <a:pt x="502023" y="188259"/>
                </a:cubicBezTo>
                <a:cubicBezTo>
                  <a:pt x="456596" y="233688"/>
                  <a:pt x="515385" y="180243"/>
                  <a:pt x="457200" y="215153"/>
                </a:cubicBezTo>
                <a:cubicBezTo>
                  <a:pt x="449952" y="219502"/>
                  <a:pt x="439270" y="233083"/>
                  <a:pt x="439270" y="2330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lIns="95665" tIns="47832" rIns="95665" bIns="47832" rtlCol="0" anchor="ctr"/>
          <a:lstStyle/>
          <a:p>
            <a:pPr algn="ctr"/>
            <a:endParaRPr lang="zh-CN" altLang="en-US"/>
          </a:p>
        </p:txBody>
      </p:sp>
      <p:sp>
        <p:nvSpPr>
          <p:cNvPr id="50" name="Freeform 49"/>
          <p:cNvSpPr/>
          <p:nvPr/>
        </p:nvSpPr>
        <p:spPr>
          <a:xfrm>
            <a:off x="6407018" y="2852938"/>
            <a:ext cx="2680444" cy="3290047"/>
          </a:xfrm>
          <a:custGeom>
            <a:avLst/>
            <a:gdLst>
              <a:gd name="connsiteX0" fmla="*/ 403411 w 2474258"/>
              <a:gd name="connsiteY0" fmla="*/ 89648 h 3290048"/>
              <a:gd name="connsiteX1" fmla="*/ 367553 w 2474258"/>
              <a:gd name="connsiteY1" fmla="*/ 134471 h 3290048"/>
              <a:gd name="connsiteX2" fmla="*/ 331694 w 2474258"/>
              <a:gd name="connsiteY2" fmla="*/ 170330 h 3290048"/>
              <a:gd name="connsiteX3" fmla="*/ 295835 w 2474258"/>
              <a:gd name="connsiteY3" fmla="*/ 224118 h 3290048"/>
              <a:gd name="connsiteX4" fmla="*/ 286870 w 2474258"/>
              <a:gd name="connsiteY4" fmla="*/ 251012 h 3290048"/>
              <a:gd name="connsiteX5" fmla="*/ 268941 w 2474258"/>
              <a:gd name="connsiteY5" fmla="*/ 268942 h 3290048"/>
              <a:gd name="connsiteX6" fmla="*/ 259976 w 2474258"/>
              <a:gd name="connsiteY6" fmla="*/ 304800 h 3290048"/>
              <a:gd name="connsiteX7" fmla="*/ 224117 w 2474258"/>
              <a:gd name="connsiteY7" fmla="*/ 367553 h 3290048"/>
              <a:gd name="connsiteX8" fmla="*/ 188258 w 2474258"/>
              <a:gd name="connsiteY8" fmla="*/ 448236 h 3290048"/>
              <a:gd name="connsiteX9" fmla="*/ 179294 w 2474258"/>
              <a:gd name="connsiteY9" fmla="*/ 493059 h 3290048"/>
              <a:gd name="connsiteX10" fmla="*/ 161364 w 2474258"/>
              <a:gd name="connsiteY10" fmla="*/ 546848 h 3290048"/>
              <a:gd name="connsiteX11" fmla="*/ 152400 w 2474258"/>
              <a:gd name="connsiteY11" fmla="*/ 573742 h 3290048"/>
              <a:gd name="connsiteX12" fmla="*/ 143435 w 2474258"/>
              <a:gd name="connsiteY12" fmla="*/ 600636 h 3290048"/>
              <a:gd name="connsiteX13" fmla="*/ 134470 w 2474258"/>
              <a:gd name="connsiteY13" fmla="*/ 636495 h 3290048"/>
              <a:gd name="connsiteX14" fmla="*/ 107576 w 2474258"/>
              <a:gd name="connsiteY14" fmla="*/ 735106 h 3290048"/>
              <a:gd name="connsiteX15" fmla="*/ 98611 w 2474258"/>
              <a:gd name="connsiteY15" fmla="*/ 797859 h 3290048"/>
              <a:gd name="connsiteX16" fmla="*/ 89647 w 2474258"/>
              <a:gd name="connsiteY16" fmla="*/ 824753 h 3290048"/>
              <a:gd name="connsiteX17" fmla="*/ 80682 w 2474258"/>
              <a:gd name="connsiteY17" fmla="*/ 869577 h 3290048"/>
              <a:gd name="connsiteX18" fmla="*/ 71717 w 2474258"/>
              <a:gd name="connsiteY18" fmla="*/ 905436 h 3290048"/>
              <a:gd name="connsiteX19" fmla="*/ 53788 w 2474258"/>
              <a:gd name="connsiteY19" fmla="*/ 1075765 h 3290048"/>
              <a:gd name="connsiteX20" fmla="*/ 35858 w 2474258"/>
              <a:gd name="connsiteY20" fmla="*/ 1165412 h 3290048"/>
              <a:gd name="connsiteX21" fmla="*/ 17929 w 2474258"/>
              <a:gd name="connsiteY21" fmla="*/ 1281953 h 3290048"/>
              <a:gd name="connsiteX22" fmla="*/ 0 w 2474258"/>
              <a:gd name="connsiteY22" fmla="*/ 1506071 h 3290048"/>
              <a:gd name="connsiteX23" fmla="*/ 8964 w 2474258"/>
              <a:gd name="connsiteY23" fmla="*/ 2052918 h 3290048"/>
              <a:gd name="connsiteX24" fmla="*/ 17929 w 2474258"/>
              <a:gd name="connsiteY24" fmla="*/ 2097742 h 3290048"/>
              <a:gd name="connsiteX25" fmla="*/ 26894 w 2474258"/>
              <a:gd name="connsiteY25" fmla="*/ 2169459 h 3290048"/>
              <a:gd name="connsiteX26" fmla="*/ 44823 w 2474258"/>
              <a:gd name="connsiteY26" fmla="*/ 2223248 h 3290048"/>
              <a:gd name="connsiteX27" fmla="*/ 62753 w 2474258"/>
              <a:gd name="connsiteY27" fmla="*/ 2294965 h 3290048"/>
              <a:gd name="connsiteX28" fmla="*/ 71717 w 2474258"/>
              <a:gd name="connsiteY28" fmla="*/ 2321859 h 3290048"/>
              <a:gd name="connsiteX29" fmla="*/ 89647 w 2474258"/>
              <a:gd name="connsiteY29" fmla="*/ 2384612 h 3290048"/>
              <a:gd name="connsiteX30" fmla="*/ 107576 w 2474258"/>
              <a:gd name="connsiteY30" fmla="*/ 2411506 h 3290048"/>
              <a:gd name="connsiteX31" fmla="*/ 134470 w 2474258"/>
              <a:gd name="connsiteY31" fmla="*/ 2501153 h 3290048"/>
              <a:gd name="connsiteX32" fmla="*/ 152400 w 2474258"/>
              <a:gd name="connsiteY32" fmla="*/ 2554942 h 3290048"/>
              <a:gd name="connsiteX33" fmla="*/ 170329 w 2474258"/>
              <a:gd name="connsiteY33" fmla="*/ 2581836 h 3290048"/>
              <a:gd name="connsiteX34" fmla="*/ 188258 w 2474258"/>
              <a:gd name="connsiteY34" fmla="*/ 2635624 h 3290048"/>
              <a:gd name="connsiteX35" fmla="*/ 206188 w 2474258"/>
              <a:gd name="connsiteY35" fmla="*/ 2662518 h 3290048"/>
              <a:gd name="connsiteX36" fmla="*/ 233082 w 2474258"/>
              <a:gd name="connsiteY36" fmla="*/ 2707342 h 3290048"/>
              <a:gd name="connsiteX37" fmla="*/ 251011 w 2474258"/>
              <a:gd name="connsiteY37" fmla="*/ 2761130 h 3290048"/>
              <a:gd name="connsiteX38" fmla="*/ 286870 w 2474258"/>
              <a:gd name="connsiteY38" fmla="*/ 2805953 h 3290048"/>
              <a:gd name="connsiteX39" fmla="*/ 295835 w 2474258"/>
              <a:gd name="connsiteY39" fmla="*/ 2832848 h 3290048"/>
              <a:gd name="connsiteX40" fmla="*/ 331694 w 2474258"/>
              <a:gd name="connsiteY40" fmla="*/ 2877671 h 3290048"/>
              <a:gd name="connsiteX41" fmla="*/ 367553 w 2474258"/>
              <a:gd name="connsiteY41" fmla="*/ 2931459 h 3290048"/>
              <a:gd name="connsiteX42" fmla="*/ 385482 w 2474258"/>
              <a:gd name="connsiteY42" fmla="*/ 2949389 h 3290048"/>
              <a:gd name="connsiteX43" fmla="*/ 439270 w 2474258"/>
              <a:gd name="connsiteY43" fmla="*/ 3012142 h 3290048"/>
              <a:gd name="connsiteX44" fmla="*/ 457200 w 2474258"/>
              <a:gd name="connsiteY44" fmla="*/ 3030071 h 3290048"/>
              <a:gd name="connsiteX45" fmla="*/ 484094 w 2474258"/>
              <a:gd name="connsiteY45" fmla="*/ 3039036 h 3290048"/>
              <a:gd name="connsiteX46" fmla="*/ 502023 w 2474258"/>
              <a:gd name="connsiteY46" fmla="*/ 3065930 h 3290048"/>
              <a:gd name="connsiteX47" fmla="*/ 528917 w 2474258"/>
              <a:gd name="connsiteY47" fmla="*/ 3074895 h 3290048"/>
              <a:gd name="connsiteX48" fmla="*/ 546847 w 2474258"/>
              <a:gd name="connsiteY48" fmla="*/ 3092824 h 3290048"/>
              <a:gd name="connsiteX49" fmla="*/ 573741 w 2474258"/>
              <a:gd name="connsiteY49" fmla="*/ 3101789 h 3290048"/>
              <a:gd name="connsiteX50" fmla="*/ 600635 w 2474258"/>
              <a:gd name="connsiteY50" fmla="*/ 3119718 h 3290048"/>
              <a:gd name="connsiteX51" fmla="*/ 618564 w 2474258"/>
              <a:gd name="connsiteY51" fmla="*/ 3137648 h 3290048"/>
              <a:gd name="connsiteX52" fmla="*/ 645458 w 2474258"/>
              <a:gd name="connsiteY52" fmla="*/ 3146612 h 3290048"/>
              <a:gd name="connsiteX53" fmla="*/ 699247 w 2474258"/>
              <a:gd name="connsiteY53" fmla="*/ 3182471 h 3290048"/>
              <a:gd name="connsiteX54" fmla="*/ 762000 w 2474258"/>
              <a:gd name="connsiteY54" fmla="*/ 3209365 h 3290048"/>
              <a:gd name="connsiteX55" fmla="*/ 788894 w 2474258"/>
              <a:gd name="connsiteY55" fmla="*/ 3218330 h 3290048"/>
              <a:gd name="connsiteX56" fmla="*/ 824753 w 2474258"/>
              <a:gd name="connsiteY56" fmla="*/ 3236259 h 3290048"/>
              <a:gd name="connsiteX57" fmla="*/ 878541 w 2474258"/>
              <a:gd name="connsiteY57" fmla="*/ 3245224 h 3290048"/>
              <a:gd name="connsiteX58" fmla="*/ 905435 w 2474258"/>
              <a:gd name="connsiteY58" fmla="*/ 3254189 h 3290048"/>
              <a:gd name="connsiteX59" fmla="*/ 1102658 w 2474258"/>
              <a:gd name="connsiteY59" fmla="*/ 3272118 h 3290048"/>
              <a:gd name="connsiteX60" fmla="*/ 1174376 w 2474258"/>
              <a:gd name="connsiteY60" fmla="*/ 3281083 h 3290048"/>
              <a:gd name="connsiteX61" fmla="*/ 1290917 w 2474258"/>
              <a:gd name="connsiteY61" fmla="*/ 3290048 h 3290048"/>
              <a:gd name="connsiteX62" fmla="*/ 1568823 w 2474258"/>
              <a:gd name="connsiteY62" fmla="*/ 3281083 h 3290048"/>
              <a:gd name="connsiteX63" fmla="*/ 1622611 w 2474258"/>
              <a:gd name="connsiteY63" fmla="*/ 3263153 h 3290048"/>
              <a:gd name="connsiteX64" fmla="*/ 1694329 w 2474258"/>
              <a:gd name="connsiteY64" fmla="*/ 3209365 h 3290048"/>
              <a:gd name="connsiteX65" fmla="*/ 1721223 w 2474258"/>
              <a:gd name="connsiteY65" fmla="*/ 3200400 h 3290048"/>
              <a:gd name="connsiteX66" fmla="*/ 1775011 w 2474258"/>
              <a:gd name="connsiteY66" fmla="*/ 3155577 h 3290048"/>
              <a:gd name="connsiteX67" fmla="*/ 1801905 w 2474258"/>
              <a:gd name="connsiteY67" fmla="*/ 3146612 h 3290048"/>
              <a:gd name="connsiteX68" fmla="*/ 1819835 w 2474258"/>
              <a:gd name="connsiteY68" fmla="*/ 3128683 h 3290048"/>
              <a:gd name="connsiteX69" fmla="*/ 1909482 w 2474258"/>
              <a:gd name="connsiteY69" fmla="*/ 3074895 h 3290048"/>
              <a:gd name="connsiteX70" fmla="*/ 1954305 w 2474258"/>
              <a:gd name="connsiteY70" fmla="*/ 3039036 h 3290048"/>
              <a:gd name="connsiteX71" fmla="*/ 1972235 w 2474258"/>
              <a:gd name="connsiteY71" fmla="*/ 3021106 h 3290048"/>
              <a:gd name="connsiteX72" fmla="*/ 1999129 w 2474258"/>
              <a:gd name="connsiteY72" fmla="*/ 3012142 h 3290048"/>
              <a:gd name="connsiteX73" fmla="*/ 2043953 w 2474258"/>
              <a:gd name="connsiteY73" fmla="*/ 2967318 h 3290048"/>
              <a:gd name="connsiteX74" fmla="*/ 2070847 w 2474258"/>
              <a:gd name="connsiteY74" fmla="*/ 2940424 h 3290048"/>
              <a:gd name="connsiteX75" fmla="*/ 2088776 w 2474258"/>
              <a:gd name="connsiteY75" fmla="*/ 2913530 h 3290048"/>
              <a:gd name="connsiteX76" fmla="*/ 2124635 w 2474258"/>
              <a:gd name="connsiteY76" fmla="*/ 2868706 h 3290048"/>
              <a:gd name="connsiteX77" fmla="*/ 2133600 w 2474258"/>
              <a:gd name="connsiteY77" fmla="*/ 2841812 h 3290048"/>
              <a:gd name="connsiteX78" fmla="*/ 2169458 w 2474258"/>
              <a:gd name="connsiteY78" fmla="*/ 2779059 h 3290048"/>
              <a:gd name="connsiteX79" fmla="*/ 2196353 w 2474258"/>
              <a:gd name="connsiteY79" fmla="*/ 2734236 h 3290048"/>
              <a:gd name="connsiteX80" fmla="*/ 2223247 w 2474258"/>
              <a:gd name="connsiteY80" fmla="*/ 2671483 h 3290048"/>
              <a:gd name="connsiteX81" fmla="*/ 2250141 w 2474258"/>
              <a:gd name="connsiteY81" fmla="*/ 2608730 h 3290048"/>
              <a:gd name="connsiteX82" fmla="*/ 2259105 w 2474258"/>
              <a:gd name="connsiteY82" fmla="*/ 2581836 h 3290048"/>
              <a:gd name="connsiteX83" fmla="*/ 2286000 w 2474258"/>
              <a:gd name="connsiteY83" fmla="*/ 2492189 h 3290048"/>
              <a:gd name="connsiteX84" fmla="*/ 2321858 w 2474258"/>
              <a:gd name="connsiteY84" fmla="*/ 2402542 h 3290048"/>
              <a:gd name="connsiteX85" fmla="*/ 2339788 w 2474258"/>
              <a:gd name="connsiteY85" fmla="*/ 2348753 h 3290048"/>
              <a:gd name="connsiteX86" fmla="*/ 2357717 w 2474258"/>
              <a:gd name="connsiteY86" fmla="*/ 2259106 h 3290048"/>
              <a:gd name="connsiteX87" fmla="*/ 2375647 w 2474258"/>
              <a:gd name="connsiteY87" fmla="*/ 2223248 h 3290048"/>
              <a:gd name="connsiteX88" fmla="*/ 2393576 w 2474258"/>
              <a:gd name="connsiteY88" fmla="*/ 2088777 h 3290048"/>
              <a:gd name="connsiteX89" fmla="*/ 2402541 w 2474258"/>
              <a:gd name="connsiteY89" fmla="*/ 2061883 h 3290048"/>
              <a:gd name="connsiteX90" fmla="*/ 2420470 w 2474258"/>
              <a:gd name="connsiteY90" fmla="*/ 1963271 h 3290048"/>
              <a:gd name="connsiteX91" fmla="*/ 2429435 w 2474258"/>
              <a:gd name="connsiteY91" fmla="*/ 1864659 h 3290048"/>
              <a:gd name="connsiteX92" fmla="*/ 2438400 w 2474258"/>
              <a:gd name="connsiteY92" fmla="*/ 1819836 h 3290048"/>
              <a:gd name="connsiteX93" fmla="*/ 2456329 w 2474258"/>
              <a:gd name="connsiteY93" fmla="*/ 1730189 h 3290048"/>
              <a:gd name="connsiteX94" fmla="*/ 2465294 w 2474258"/>
              <a:gd name="connsiteY94" fmla="*/ 1649506 h 3290048"/>
              <a:gd name="connsiteX95" fmla="*/ 2474258 w 2474258"/>
              <a:gd name="connsiteY95" fmla="*/ 1586753 h 3290048"/>
              <a:gd name="connsiteX96" fmla="*/ 2465294 w 2474258"/>
              <a:gd name="connsiteY96" fmla="*/ 1228165 h 3290048"/>
              <a:gd name="connsiteX97" fmla="*/ 2447364 w 2474258"/>
              <a:gd name="connsiteY97" fmla="*/ 1165412 h 3290048"/>
              <a:gd name="connsiteX98" fmla="*/ 2429435 w 2474258"/>
              <a:gd name="connsiteY98" fmla="*/ 1093695 h 3290048"/>
              <a:gd name="connsiteX99" fmla="*/ 2402541 w 2474258"/>
              <a:gd name="connsiteY99" fmla="*/ 986118 h 3290048"/>
              <a:gd name="connsiteX100" fmla="*/ 2393576 w 2474258"/>
              <a:gd name="connsiteY100" fmla="*/ 950259 h 3290048"/>
              <a:gd name="connsiteX101" fmla="*/ 2375647 w 2474258"/>
              <a:gd name="connsiteY101" fmla="*/ 896471 h 3290048"/>
              <a:gd name="connsiteX102" fmla="*/ 2366682 w 2474258"/>
              <a:gd name="connsiteY102" fmla="*/ 869577 h 3290048"/>
              <a:gd name="connsiteX103" fmla="*/ 2357717 w 2474258"/>
              <a:gd name="connsiteY103" fmla="*/ 833718 h 3290048"/>
              <a:gd name="connsiteX104" fmla="*/ 2348753 w 2474258"/>
              <a:gd name="connsiteY104" fmla="*/ 806824 h 3290048"/>
              <a:gd name="connsiteX105" fmla="*/ 2339788 w 2474258"/>
              <a:gd name="connsiteY105" fmla="*/ 762000 h 3290048"/>
              <a:gd name="connsiteX106" fmla="*/ 2321858 w 2474258"/>
              <a:gd name="connsiteY106" fmla="*/ 708212 h 3290048"/>
              <a:gd name="connsiteX107" fmla="*/ 2294964 w 2474258"/>
              <a:gd name="connsiteY107" fmla="*/ 618565 h 3290048"/>
              <a:gd name="connsiteX108" fmla="*/ 2286000 w 2474258"/>
              <a:gd name="connsiteY108" fmla="*/ 591671 h 3290048"/>
              <a:gd name="connsiteX109" fmla="*/ 2268070 w 2474258"/>
              <a:gd name="connsiteY109" fmla="*/ 564777 h 3290048"/>
              <a:gd name="connsiteX110" fmla="*/ 2241176 w 2474258"/>
              <a:gd name="connsiteY110" fmla="*/ 475130 h 3290048"/>
              <a:gd name="connsiteX111" fmla="*/ 2223247 w 2474258"/>
              <a:gd name="connsiteY111" fmla="*/ 457200 h 3290048"/>
              <a:gd name="connsiteX112" fmla="*/ 2205317 w 2474258"/>
              <a:gd name="connsiteY112" fmla="*/ 403412 h 3290048"/>
              <a:gd name="connsiteX113" fmla="*/ 2196353 w 2474258"/>
              <a:gd name="connsiteY113" fmla="*/ 376518 h 3290048"/>
              <a:gd name="connsiteX114" fmla="*/ 2178423 w 2474258"/>
              <a:gd name="connsiteY114" fmla="*/ 349624 h 3290048"/>
              <a:gd name="connsiteX115" fmla="*/ 2169458 w 2474258"/>
              <a:gd name="connsiteY115" fmla="*/ 322730 h 3290048"/>
              <a:gd name="connsiteX116" fmla="*/ 2151529 w 2474258"/>
              <a:gd name="connsiteY116" fmla="*/ 304800 h 3290048"/>
              <a:gd name="connsiteX117" fmla="*/ 2115670 w 2474258"/>
              <a:gd name="connsiteY117" fmla="*/ 259977 h 3290048"/>
              <a:gd name="connsiteX118" fmla="*/ 2106705 w 2474258"/>
              <a:gd name="connsiteY118" fmla="*/ 233083 h 3290048"/>
              <a:gd name="connsiteX119" fmla="*/ 2052917 w 2474258"/>
              <a:gd name="connsiteY119" fmla="*/ 206189 h 3290048"/>
              <a:gd name="connsiteX120" fmla="*/ 2008094 w 2474258"/>
              <a:gd name="connsiteY120" fmla="*/ 170330 h 3290048"/>
              <a:gd name="connsiteX121" fmla="*/ 1981200 w 2474258"/>
              <a:gd name="connsiteY121" fmla="*/ 161365 h 3290048"/>
              <a:gd name="connsiteX122" fmla="*/ 1945341 w 2474258"/>
              <a:gd name="connsiteY122" fmla="*/ 143436 h 3290048"/>
              <a:gd name="connsiteX123" fmla="*/ 1891553 w 2474258"/>
              <a:gd name="connsiteY123" fmla="*/ 125506 h 3290048"/>
              <a:gd name="connsiteX124" fmla="*/ 1873623 w 2474258"/>
              <a:gd name="connsiteY124" fmla="*/ 107577 h 3290048"/>
              <a:gd name="connsiteX125" fmla="*/ 1819835 w 2474258"/>
              <a:gd name="connsiteY125" fmla="*/ 89648 h 3290048"/>
              <a:gd name="connsiteX126" fmla="*/ 1792941 w 2474258"/>
              <a:gd name="connsiteY126" fmla="*/ 80683 h 3290048"/>
              <a:gd name="connsiteX127" fmla="*/ 1766047 w 2474258"/>
              <a:gd name="connsiteY127" fmla="*/ 71718 h 3290048"/>
              <a:gd name="connsiteX128" fmla="*/ 1739153 w 2474258"/>
              <a:gd name="connsiteY128" fmla="*/ 62753 h 3290048"/>
              <a:gd name="connsiteX129" fmla="*/ 1703294 w 2474258"/>
              <a:gd name="connsiteY129" fmla="*/ 53789 h 3290048"/>
              <a:gd name="connsiteX130" fmla="*/ 1604682 w 2474258"/>
              <a:gd name="connsiteY130" fmla="*/ 26895 h 3290048"/>
              <a:gd name="connsiteX131" fmla="*/ 1524000 w 2474258"/>
              <a:gd name="connsiteY131" fmla="*/ 17930 h 3290048"/>
              <a:gd name="connsiteX132" fmla="*/ 1443317 w 2474258"/>
              <a:gd name="connsiteY132" fmla="*/ 0 h 3290048"/>
              <a:gd name="connsiteX133" fmla="*/ 1237129 w 2474258"/>
              <a:gd name="connsiteY133" fmla="*/ 8965 h 3290048"/>
              <a:gd name="connsiteX134" fmla="*/ 1075764 w 2474258"/>
              <a:gd name="connsiteY134" fmla="*/ 62753 h 3290048"/>
              <a:gd name="connsiteX135" fmla="*/ 1021976 w 2474258"/>
              <a:gd name="connsiteY135" fmla="*/ 80683 h 3290048"/>
              <a:gd name="connsiteX136" fmla="*/ 995082 w 2474258"/>
              <a:gd name="connsiteY136" fmla="*/ 89648 h 3290048"/>
              <a:gd name="connsiteX137" fmla="*/ 878541 w 2474258"/>
              <a:gd name="connsiteY137" fmla="*/ 107577 h 3290048"/>
              <a:gd name="connsiteX138" fmla="*/ 833717 w 2474258"/>
              <a:gd name="connsiteY138" fmla="*/ 116542 h 3290048"/>
              <a:gd name="connsiteX139" fmla="*/ 753035 w 2474258"/>
              <a:gd name="connsiteY139" fmla="*/ 125506 h 3290048"/>
              <a:gd name="connsiteX140" fmla="*/ 717176 w 2474258"/>
              <a:gd name="connsiteY140" fmla="*/ 134471 h 3290048"/>
              <a:gd name="connsiteX141" fmla="*/ 654423 w 2474258"/>
              <a:gd name="connsiteY141" fmla="*/ 143436 h 3290048"/>
              <a:gd name="connsiteX142" fmla="*/ 600635 w 2474258"/>
              <a:gd name="connsiteY142" fmla="*/ 161365 h 3290048"/>
              <a:gd name="connsiteX143" fmla="*/ 555811 w 2474258"/>
              <a:gd name="connsiteY143" fmla="*/ 170330 h 3290048"/>
              <a:gd name="connsiteX144" fmla="*/ 502023 w 2474258"/>
              <a:gd name="connsiteY144" fmla="*/ 188259 h 3290048"/>
              <a:gd name="connsiteX145" fmla="*/ 457200 w 2474258"/>
              <a:gd name="connsiteY145" fmla="*/ 215153 h 3290048"/>
              <a:gd name="connsiteX146" fmla="*/ 439270 w 2474258"/>
              <a:gd name="connsiteY146" fmla="*/ 233083 h 329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474258" h="3290048">
                <a:moveTo>
                  <a:pt x="403411" y="89648"/>
                </a:moveTo>
                <a:cubicBezTo>
                  <a:pt x="337877" y="133336"/>
                  <a:pt x="406917" y="79360"/>
                  <a:pt x="367553" y="134471"/>
                </a:cubicBezTo>
                <a:cubicBezTo>
                  <a:pt x="357728" y="148226"/>
                  <a:pt x="331694" y="170330"/>
                  <a:pt x="331694" y="170330"/>
                </a:cubicBezTo>
                <a:cubicBezTo>
                  <a:pt x="311105" y="252683"/>
                  <a:pt x="340860" y="167837"/>
                  <a:pt x="295835" y="224118"/>
                </a:cubicBezTo>
                <a:cubicBezTo>
                  <a:pt x="289932" y="231497"/>
                  <a:pt x="291732" y="242909"/>
                  <a:pt x="286870" y="251012"/>
                </a:cubicBezTo>
                <a:cubicBezTo>
                  <a:pt x="282522" y="258260"/>
                  <a:pt x="274917" y="262965"/>
                  <a:pt x="268941" y="268942"/>
                </a:cubicBezTo>
                <a:cubicBezTo>
                  <a:pt x="265953" y="280895"/>
                  <a:pt x="264302" y="293264"/>
                  <a:pt x="259976" y="304800"/>
                </a:cubicBezTo>
                <a:cubicBezTo>
                  <a:pt x="250225" y="330802"/>
                  <a:pt x="238982" y="345257"/>
                  <a:pt x="224117" y="367553"/>
                </a:cubicBezTo>
                <a:cubicBezTo>
                  <a:pt x="202781" y="431563"/>
                  <a:pt x="216672" y="405617"/>
                  <a:pt x="188258" y="448236"/>
                </a:cubicBezTo>
                <a:cubicBezTo>
                  <a:pt x="185270" y="463177"/>
                  <a:pt x="183303" y="478359"/>
                  <a:pt x="179294" y="493059"/>
                </a:cubicBezTo>
                <a:cubicBezTo>
                  <a:pt x="174321" y="511293"/>
                  <a:pt x="167340" y="528918"/>
                  <a:pt x="161364" y="546848"/>
                </a:cubicBezTo>
                <a:lnTo>
                  <a:pt x="152400" y="573742"/>
                </a:lnTo>
                <a:cubicBezTo>
                  <a:pt x="149412" y="582707"/>
                  <a:pt x="145727" y="591469"/>
                  <a:pt x="143435" y="600636"/>
                </a:cubicBezTo>
                <a:cubicBezTo>
                  <a:pt x="140447" y="612589"/>
                  <a:pt x="137855" y="624648"/>
                  <a:pt x="134470" y="636495"/>
                </a:cubicBezTo>
                <a:cubicBezTo>
                  <a:pt x="121965" y="680262"/>
                  <a:pt x="116709" y="671180"/>
                  <a:pt x="107576" y="735106"/>
                </a:cubicBezTo>
                <a:cubicBezTo>
                  <a:pt x="104588" y="756024"/>
                  <a:pt x="102755" y="777139"/>
                  <a:pt x="98611" y="797859"/>
                </a:cubicBezTo>
                <a:cubicBezTo>
                  <a:pt x="96758" y="807125"/>
                  <a:pt x="91939" y="815586"/>
                  <a:pt x="89647" y="824753"/>
                </a:cubicBezTo>
                <a:cubicBezTo>
                  <a:pt x="85952" y="839535"/>
                  <a:pt x="83988" y="854703"/>
                  <a:pt x="80682" y="869577"/>
                </a:cubicBezTo>
                <a:cubicBezTo>
                  <a:pt x="78009" y="881604"/>
                  <a:pt x="73921" y="893314"/>
                  <a:pt x="71717" y="905436"/>
                </a:cubicBezTo>
                <a:cubicBezTo>
                  <a:pt x="53141" y="1007604"/>
                  <a:pt x="72210" y="940672"/>
                  <a:pt x="53788" y="1075765"/>
                </a:cubicBezTo>
                <a:cubicBezTo>
                  <a:pt x="49670" y="1105960"/>
                  <a:pt x="40868" y="1135352"/>
                  <a:pt x="35858" y="1165412"/>
                </a:cubicBezTo>
                <a:cubicBezTo>
                  <a:pt x="31219" y="1193251"/>
                  <a:pt x="20399" y="1255601"/>
                  <a:pt x="17929" y="1281953"/>
                </a:cubicBezTo>
                <a:cubicBezTo>
                  <a:pt x="10934" y="1356570"/>
                  <a:pt x="0" y="1506071"/>
                  <a:pt x="0" y="1506071"/>
                </a:cubicBezTo>
                <a:cubicBezTo>
                  <a:pt x="2988" y="1688353"/>
                  <a:pt x="3442" y="1870695"/>
                  <a:pt x="8964" y="2052918"/>
                </a:cubicBezTo>
                <a:cubicBezTo>
                  <a:pt x="9426" y="2068148"/>
                  <a:pt x="15612" y="2082682"/>
                  <a:pt x="17929" y="2097742"/>
                </a:cubicBezTo>
                <a:cubicBezTo>
                  <a:pt x="21592" y="2121554"/>
                  <a:pt x="21846" y="2145902"/>
                  <a:pt x="26894" y="2169459"/>
                </a:cubicBezTo>
                <a:cubicBezTo>
                  <a:pt x="30854" y="2187939"/>
                  <a:pt x="40239" y="2204913"/>
                  <a:pt x="44823" y="2223248"/>
                </a:cubicBezTo>
                <a:cubicBezTo>
                  <a:pt x="50800" y="2247154"/>
                  <a:pt x="54961" y="2271588"/>
                  <a:pt x="62753" y="2294965"/>
                </a:cubicBezTo>
                <a:cubicBezTo>
                  <a:pt x="65741" y="2303930"/>
                  <a:pt x="69121" y="2312773"/>
                  <a:pt x="71717" y="2321859"/>
                </a:cubicBezTo>
                <a:cubicBezTo>
                  <a:pt x="75547" y="2335264"/>
                  <a:pt x="82482" y="2370282"/>
                  <a:pt x="89647" y="2384612"/>
                </a:cubicBezTo>
                <a:cubicBezTo>
                  <a:pt x="94465" y="2394249"/>
                  <a:pt x="101600" y="2402541"/>
                  <a:pt x="107576" y="2411506"/>
                </a:cubicBezTo>
                <a:cubicBezTo>
                  <a:pt x="121125" y="2465699"/>
                  <a:pt x="112645" y="2435678"/>
                  <a:pt x="134470" y="2501153"/>
                </a:cubicBezTo>
                <a:cubicBezTo>
                  <a:pt x="134470" y="2501154"/>
                  <a:pt x="152399" y="2554941"/>
                  <a:pt x="152400" y="2554942"/>
                </a:cubicBezTo>
                <a:cubicBezTo>
                  <a:pt x="158376" y="2563907"/>
                  <a:pt x="165953" y="2571990"/>
                  <a:pt x="170329" y="2581836"/>
                </a:cubicBezTo>
                <a:cubicBezTo>
                  <a:pt x="178005" y="2599106"/>
                  <a:pt x="177774" y="2619899"/>
                  <a:pt x="188258" y="2635624"/>
                </a:cubicBezTo>
                <a:cubicBezTo>
                  <a:pt x="194235" y="2644589"/>
                  <a:pt x="201369" y="2652881"/>
                  <a:pt x="206188" y="2662518"/>
                </a:cubicBezTo>
                <a:cubicBezTo>
                  <a:pt x="229465" y="2709070"/>
                  <a:pt x="198061" y="2672319"/>
                  <a:pt x="233082" y="2707342"/>
                </a:cubicBezTo>
                <a:cubicBezTo>
                  <a:pt x="239058" y="2725271"/>
                  <a:pt x="237647" y="2747767"/>
                  <a:pt x="251011" y="2761130"/>
                </a:cubicBezTo>
                <a:cubicBezTo>
                  <a:pt x="267689" y="2777807"/>
                  <a:pt x="275561" y="2783334"/>
                  <a:pt x="286870" y="2805953"/>
                </a:cubicBezTo>
                <a:cubicBezTo>
                  <a:pt x="291096" y="2814405"/>
                  <a:pt x="291609" y="2824396"/>
                  <a:pt x="295835" y="2832848"/>
                </a:cubicBezTo>
                <a:cubicBezTo>
                  <a:pt x="317774" y="2876727"/>
                  <a:pt x="306677" y="2844316"/>
                  <a:pt x="331694" y="2877671"/>
                </a:cubicBezTo>
                <a:cubicBezTo>
                  <a:pt x="344623" y="2894910"/>
                  <a:pt x="352316" y="2916222"/>
                  <a:pt x="367553" y="2931459"/>
                </a:cubicBezTo>
                <a:cubicBezTo>
                  <a:pt x="373529" y="2937436"/>
                  <a:pt x="380202" y="2942789"/>
                  <a:pt x="385482" y="2949389"/>
                </a:cubicBezTo>
                <a:cubicBezTo>
                  <a:pt x="440083" y="3017643"/>
                  <a:pt x="352967" y="2925841"/>
                  <a:pt x="439270" y="3012142"/>
                </a:cubicBezTo>
                <a:cubicBezTo>
                  <a:pt x="445247" y="3018118"/>
                  <a:pt x="449182" y="3027398"/>
                  <a:pt x="457200" y="3030071"/>
                </a:cubicBezTo>
                <a:lnTo>
                  <a:pt x="484094" y="3039036"/>
                </a:lnTo>
                <a:cubicBezTo>
                  <a:pt x="490070" y="3048001"/>
                  <a:pt x="493610" y="3059199"/>
                  <a:pt x="502023" y="3065930"/>
                </a:cubicBezTo>
                <a:cubicBezTo>
                  <a:pt x="509402" y="3071833"/>
                  <a:pt x="520814" y="3070033"/>
                  <a:pt x="528917" y="3074895"/>
                </a:cubicBezTo>
                <a:cubicBezTo>
                  <a:pt x="536165" y="3079243"/>
                  <a:pt x="539599" y="3088476"/>
                  <a:pt x="546847" y="3092824"/>
                </a:cubicBezTo>
                <a:cubicBezTo>
                  <a:pt x="554950" y="3097686"/>
                  <a:pt x="565289" y="3097563"/>
                  <a:pt x="573741" y="3101789"/>
                </a:cubicBezTo>
                <a:cubicBezTo>
                  <a:pt x="583378" y="3106607"/>
                  <a:pt x="592222" y="3112987"/>
                  <a:pt x="600635" y="3119718"/>
                </a:cubicBezTo>
                <a:cubicBezTo>
                  <a:pt x="607235" y="3124998"/>
                  <a:pt x="611316" y="3133299"/>
                  <a:pt x="618564" y="3137648"/>
                </a:cubicBezTo>
                <a:cubicBezTo>
                  <a:pt x="626667" y="3142510"/>
                  <a:pt x="636493" y="3143624"/>
                  <a:pt x="645458" y="3146612"/>
                </a:cubicBezTo>
                <a:cubicBezTo>
                  <a:pt x="663388" y="3158565"/>
                  <a:pt x="678804" y="3175656"/>
                  <a:pt x="699247" y="3182471"/>
                </a:cubicBezTo>
                <a:cubicBezTo>
                  <a:pt x="762318" y="3203496"/>
                  <a:pt x="684456" y="3176132"/>
                  <a:pt x="762000" y="3209365"/>
                </a:cubicBezTo>
                <a:cubicBezTo>
                  <a:pt x="770686" y="3213087"/>
                  <a:pt x="780208" y="3214608"/>
                  <a:pt x="788894" y="3218330"/>
                </a:cubicBezTo>
                <a:cubicBezTo>
                  <a:pt x="801177" y="3223594"/>
                  <a:pt x="811953" y="3232419"/>
                  <a:pt x="824753" y="3236259"/>
                </a:cubicBezTo>
                <a:cubicBezTo>
                  <a:pt x="842163" y="3241482"/>
                  <a:pt x="860797" y="3241281"/>
                  <a:pt x="878541" y="3245224"/>
                </a:cubicBezTo>
                <a:cubicBezTo>
                  <a:pt x="887766" y="3247274"/>
                  <a:pt x="896138" y="3252499"/>
                  <a:pt x="905435" y="3254189"/>
                </a:cubicBezTo>
                <a:cubicBezTo>
                  <a:pt x="966331" y="3265261"/>
                  <a:pt x="1044415" y="3266823"/>
                  <a:pt x="1102658" y="3272118"/>
                </a:cubicBezTo>
                <a:cubicBezTo>
                  <a:pt x="1126651" y="3274299"/>
                  <a:pt x="1150392" y="3278799"/>
                  <a:pt x="1174376" y="3281083"/>
                </a:cubicBezTo>
                <a:cubicBezTo>
                  <a:pt x="1213162" y="3284777"/>
                  <a:pt x="1252070" y="3287060"/>
                  <a:pt x="1290917" y="3290048"/>
                </a:cubicBezTo>
                <a:cubicBezTo>
                  <a:pt x="1383552" y="3287060"/>
                  <a:pt x="1476443" y="3288574"/>
                  <a:pt x="1568823" y="3281083"/>
                </a:cubicBezTo>
                <a:cubicBezTo>
                  <a:pt x="1587660" y="3279556"/>
                  <a:pt x="1622611" y="3263153"/>
                  <a:pt x="1622611" y="3263153"/>
                </a:cubicBezTo>
                <a:cubicBezTo>
                  <a:pt x="1643850" y="3241916"/>
                  <a:pt x="1663921" y="3219501"/>
                  <a:pt x="1694329" y="3209365"/>
                </a:cubicBezTo>
                <a:lnTo>
                  <a:pt x="1721223" y="3200400"/>
                </a:lnTo>
                <a:cubicBezTo>
                  <a:pt x="1741050" y="3180573"/>
                  <a:pt x="1750048" y="3168058"/>
                  <a:pt x="1775011" y="3155577"/>
                </a:cubicBezTo>
                <a:cubicBezTo>
                  <a:pt x="1783463" y="3151351"/>
                  <a:pt x="1792940" y="3149600"/>
                  <a:pt x="1801905" y="3146612"/>
                </a:cubicBezTo>
                <a:cubicBezTo>
                  <a:pt x="1807882" y="3140636"/>
                  <a:pt x="1812802" y="3133371"/>
                  <a:pt x="1819835" y="3128683"/>
                </a:cubicBezTo>
                <a:cubicBezTo>
                  <a:pt x="1862269" y="3100394"/>
                  <a:pt x="1865049" y="3119331"/>
                  <a:pt x="1909482" y="3074895"/>
                </a:cubicBezTo>
                <a:cubicBezTo>
                  <a:pt x="1952768" y="3031607"/>
                  <a:pt x="1897766" y="3084267"/>
                  <a:pt x="1954305" y="3039036"/>
                </a:cubicBezTo>
                <a:cubicBezTo>
                  <a:pt x="1960905" y="3033756"/>
                  <a:pt x="1964987" y="3025455"/>
                  <a:pt x="1972235" y="3021106"/>
                </a:cubicBezTo>
                <a:cubicBezTo>
                  <a:pt x="1980338" y="3016244"/>
                  <a:pt x="1990164" y="3015130"/>
                  <a:pt x="1999129" y="3012142"/>
                </a:cubicBezTo>
                <a:lnTo>
                  <a:pt x="2043953" y="2967318"/>
                </a:lnTo>
                <a:cubicBezTo>
                  <a:pt x="2052918" y="2958353"/>
                  <a:pt x="2063815" y="2950973"/>
                  <a:pt x="2070847" y="2940424"/>
                </a:cubicBezTo>
                <a:cubicBezTo>
                  <a:pt x="2076823" y="2931459"/>
                  <a:pt x="2082046" y="2921943"/>
                  <a:pt x="2088776" y="2913530"/>
                </a:cubicBezTo>
                <a:cubicBezTo>
                  <a:pt x="2111010" y="2885737"/>
                  <a:pt x="2106241" y="2905493"/>
                  <a:pt x="2124635" y="2868706"/>
                </a:cubicBezTo>
                <a:cubicBezTo>
                  <a:pt x="2128861" y="2860254"/>
                  <a:pt x="2129374" y="2850264"/>
                  <a:pt x="2133600" y="2841812"/>
                </a:cubicBezTo>
                <a:cubicBezTo>
                  <a:pt x="2178615" y="2751782"/>
                  <a:pt x="2122309" y="2889073"/>
                  <a:pt x="2169458" y="2779059"/>
                </a:cubicBezTo>
                <a:cubicBezTo>
                  <a:pt x="2186913" y="2738329"/>
                  <a:pt x="2166538" y="2764050"/>
                  <a:pt x="2196353" y="2734236"/>
                </a:cubicBezTo>
                <a:cubicBezTo>
                  <a:pt x="2222088" y="2631288"/>
                  <a:pt x="2186102" y="2758156"/>
                  <a:pt x="2223247" y="2671483"/>
                </a:cubicBezTo>
                <a:cubicBezTo>
                  <a:pt x="2257980" y="2590438"/>
                  <a:pt x="2205127" y="2676249"/>
                  <a:pt x="2250141" y="2608730"/>
                </a:cubicBezTo>
                <a:cubicBezTo>
                  <a:pt x="2253129" y="2599765"/>
                  <a:pt x="2256509" y="2590922"/>
                  <a:pt x="2259105" y="2581836"/>
                </a:cubicBezTo>
                <a:cubicBezTo>
                  <a:pt x="2267684" y="2551809"/>
                  <a:pt x="2271797" y="2520596"/>
                  <a:pt x="2286000" y="2492189"/>
                </a:cubicBezTo>
                <a:cubicBezTo>
                  <a:pt x="2312382" y="2439424"/>
                  <a:pt x="2299702" y="2469010"/>
                  <a:pt x="2321858" y="2402542"/>
                </a:cubicBezTo>
                <a:lnTo>
                  <a:pt x="2339788" y="2348753"/>
                </a:lnTo>
                <a:cubicBezTo>
                  <a:pt x="2342885" y="2330172"/>
                  <a:pt x="2349695" y="2280497"/>
                  <a:pt x="2357717" y="2259106"/>
                </a:cubicBezTo>
                <a:cubicBezTo>
                  <a:pt x="2362409" y="2246593"/>
                  <a:pt x="2369670" y="2235201"/>
                  <a:pt x="2375647" y="2223248"/>
                </a:cubicBezTo>
                <a:cubicBezTo>
                  <a:pt x="2377830" y="2205781"/>
                  <a:pt x="2389449" y="2109409"/>
                  <a:pt x="2393576" y="2088777"/>
                </a:cubicBezTo>
                <a:cubicBezTo>
                  <a:pt x="2395429" y="2079511"/>
                  <a:pt x="2400249" y="2071050"/>
                  <a:pt x="2402541" y="2061883"/>
                </a:cubicBezTo>
                <a:cubicBezTo>
                  <a:pt x="2406942" y="2044278"/>
                  <a:pt x="2418695" y="1978356"/>
                  <a:pt x="2420470" y="1963271"/>
                </a:cubicBezTo>
                <a:cubicBezTo>
                  <a:pt x="2424327" y="1930491"/>
                  <a:pt x="2425341" y="1897410"/>
                  <a:pt x="2429435" y="1864659"/>
                </a:cubicBezTo>
                <a:cubicBezTo>
                  <a:pt x="2431325" y="1849540"/>
                  <a:pt x="2435674" y="1834827"/>
                  <a:pt x="2438400" y="1819836"/>
                </a:cubicBezTo>
                <a:cubicBezTo>
                  <a:pt x="2453055" y="1739234"/>
                  <a:pt x="2440471" y="1793620"/>
                  <a:pt x="2456329" y="1730189"/>
                </a:cubicBezTo>
                <a:cubicBezTo>
                  <a:pt x="2459317" y="1703295"/>
                  <a:pt x="2461938" y="1676357"/>
                  <a:pt x="2465294" y="1649506"/>
                </a:cubicBezTo>
                <a:cubicBezTo>
                  <a:pt x="2467915" y="1628539"/>
                  <a:pt x="2474258" y="1607883"/>
                  <a:pt x="2474258" y="1586753"/>
                </a:cubicBezTo>
                <a:cubicBezTo>
                  <a:pt x="2474258" y="1467186"/>
                  <a:pt x="2470723" y="1347608"/>
                  <a:pt x="2465294" y="1228165"/>
                </a:cubicBezTo>
                <a:cubicBezTo>
                  <a:pt x="2464480" y="1210246"/>
                  <a:pt x="2452216" y="1183204"/>
                  <a:pt x="2447364" y="1165412"/>
                </a:cubicBezTo>
                <a:cubicBezTo>
                  <a:pt x="2440880" y="1141639"/>
                  <a:pt x="2435411" y="1117601"/>
                  <a:pt x="2429435" y="1093695"/>
                </a:cubicBezTo>
                <a:lnTo>
                  <a:pt x="2402541" y="986118"/>
                </a:lnTo>
                <a:cubicBezTo>
                  <a:pt x="2399553" y="974165"/>
                  <a:pt x="2397472" y="961948"/>
                  <a:pt x="2393576" y="950259"/>
                </a:cubicBezTo>
                <a:lnTo>
                  <a:pt x="2375647" y="896471"/>
                </a:lnTo>
                <a:cubicBezTo>
                  <a:pt x="2372659" y="887506"/>
                  <a:pt x="2368974" y="878744"/>
                  <a:pt x="2366682" y="869577"/>
                </a:cubicBezTo>
                <a:cubicBezTo>
                  <a:pt x="2363694" y="857624"/>
                  <a:pt x="2361102" y="845565"/>
                  <a:pt x="2357717" y="833718"/>
                </a:cubicBezTo>
                <a:cubicBezTo>
                  <a:pt x="2355121" y="824632"/>
                  <a:pt x="2351045" y="815991"/>
                  <a:pt x="2348753" y="806824"/>
                </a:cubicBezTo>
                <a:cubicBezTo>
                  <a:pt x="2345058" y="792042"/>
                  <a:pt x="2343797" y="776700"/>
                  <a:pt x="2339788" y="762000"/>
                </a:cubicBezTo>
                <a:cubicBezTo>
                  <a:pt x="2334815" y="743767"/>
                  <a:pt x="2326441" y="726547"/>
                  <a:pt x="2321858" y="708212"/>
                </a:cubicBezTo>
                <a:cubicBezTo>
                  <a:pt x="2308309" y="654012"/>
                  <a:pt x="2316793" y="684051"/>
                  <a:pt x="2294964" y="618565"/>
                </a:cubicBezTo>
                <a:cubicBezTo>
                  <a:pt x="2291976" y="609600"/>
                  <a:pt x="2291242" y="599533"/>
                  <a:pt x="2286000" y="591671"/>
                </a:cubicBezTo>
                <a:lnTo>
                  <a:pt x="2268070" y="564777"/>
                </a:lnTo>
                <a:cubicBezTo>
                  <a:pt x="2264007" y="548527"/>
                  <a:pt x="2248450" y="482405"/>
                  <a:pt x="2241176" y="475130"/>
                </a:cubicBezTo>
                <a:lnTo>
                  <a:pt x="2223247" y="457200"/>
                </a:lnTo>
                <a:lnTo>
                  <a:pt x="2205317" y="403412"/>
                </a:lnTo>
                <a:cubicBezTo>
                  <a:pt x="2202329" y="394447"/>
                  <a:pt x="2201595" y="384380"/>
                  <a:pt x="2196353" y="376518"/>
                </a:cubicBezTo>
                <a:cubicBezTo>
                  <a:pt x="2190376" y="367553"/>
                  <a:pt x="2183242" y="359261"/>
                  <a:pt x="2178423" y="349624"/>
                </a:cubicBezTo>
                <a:cubicBezTo>
                  <a:pt x="2174197" y="341172"/>
                  <a:pt x="2174320" y="330833"/>
                  <a:pt x="2169458" y="322730"/>
                </a:cubicBezTo>
                <a:cubicBezTo>
                  <a:pt x="2165110" y="315482"/>
                  <a:pt x="2156809" y="311400"/>
                  <a:pt x="2151529" y="304800"/>
                </a:cubicBezTo>
                <a:cubicBezTo>
                  <a:pt x="2106305" y="248267"/>
                  <a:pt x="2158953" y="303258"/>
                  <a:pt x="2115670" y="259977"/>
                </a:cubicBezTo>
                <a:cubicBezTo>
                  <a:pt x="2112682" y="251012"/>
                  <a:pt x="2112608" y="240462"/>
                  <a:pt x="2106705" y="233083"/>
                </a:cubicBezTo>
                <a:cubicBezTo>
                  <a:pt x="2094065" y="217283"/>
                  <a:pt x="2070636" y="212095"/>
                  <a:pt x="2052917" y="206189"/>
                </a:cubicBezTo>
                <a:cubicBezTo>
                  <a:pt x="2036240" y="189511"/>
                  <a:pt x="2030714" y="181640"/>
                  <a:pt x="2008094" y="170330"/>
                </a:cubicBezTo>
                <a:cubicBezTo>
                  <a:pt x="1999642" y="166104"/>
                  <a:pt x="1989886" y="165087"/>
                  <a:pt x="1981200" y="161365"/>
                </a:cubicBezTo>
                <a:cubicBezTo>
                  <a:pt x="1968917" y="156101"/>
                  <a:pt x="1957749" y="148399"/>
                  <a:pt x="1945341" y="143436"/>
                </a:cubicBezTo>
                <a:cubicBezTo>
                  <a:pt x="1927794" y="136417"/>
                  <a:pt x="1891553" y="125506"/>
                  <a:pt x="1891553" y="125506"/>
                </a:cubicBezTo>
                <a:cubicBezTo>
                  <a:pt x="1885576" y="119530"/>
                  <a:pt x="1881183" y="111357"/>
                  <a:pt x="1873623" y="107577"/>
                </a:cubicBezTo>
                <a:cubicBezTo>
                  <a:pt x="1856719" y="99125"/>
                  <a:pt x="1837764" y="95624"/>
                  <a:pt x="1819835" y="89648"/>
                </a:cubicBezTo>
                <a:lnTo>
                  <a:pt x="1792941" y="80683"/>
                </a:lnTo>
                <a:lnTo>
                  <a:pt x="1766047" y="71718"/>
                </a:lnTo>
                <a:cubicBezTo>
                  <a:pt x="1757082" y="68730"/>
                  <a:pt x="1748321" y="65045"/>
                  <a:pt x="1739153" y="62753"/>
                </a:cubicBezTo>
                <a:cubicBezTo>
                  <a:pt x="1727200" y="59765"/>
                  <a:pt x="1715141" y="57174"/>
                  <a:pt x="1703294" y="53789"/>
                </a:cubicBezTo>
                <a:cubicBezTo>
                  <a:pt x="1663979" y="42556"/>
                  <a:pt x="1656997" y="32708"/>
                  <a:pt x="1604682" y="26895"/>
                </a:cubicBezTo>
                <a:lnTo>
                  <a:pt x="1524000" y="17930"/>
                </a:lnTo>
                <a:cubicBezTo>
                  <a:pt x="1510170" y="14472"/>
                  <a:pt x="1454698" y="0"/>
                  <a:pt x="1443317" y="0"/>
                </a:cubicBezTo>
                <a:cubicBezTo>
                  <a:pt x="1374523" y="0"/>
                  <a:pt x="1305858" y="5977"/>
                  <a:pt x="1237129" y="8965"/>
                </a:cubicBezTo>
                <a:lnTo>
                  <a:pt x="1075764" y="62753"/>
                </a:lnTo>
                <a:lnTo>
                  <a:pt x="1021976" y="80683"/>
                </a:lnTo>
                <a:cubicBezTo>
                  <a:pt x="1013011" y="83671"/>
                  <a:pt x="1004437" y="88312"/>
                  <a:pt x="995082" y="89648"/>
                </a:cubicBezTo>
                <a:cubicBezTo>
                  <a:pt x="948057" y="96365"/>
                  <a:pt x="924162" y="99282"/>
                  <a:pt x="878541" y="107577"/>
                </a:cubicBezTo>
                <a:cubicBezTo>
                  <a:pt x="863550" y="110303"/>
                  <a:pt x="848801" y="114387"/>
                  <a:pt x="833717" y="116542"/>
                </a:cubicBezTo>
                <a:cubicBezTo>
                  <a:pt x="806929" y="120369"/>
                  <a:pt x="779929" y="122518"/>
                  <a:pt x="753035" y="125506"/>
                </a:cubicBezTo>
                <a:cubicBezTo>
                  <a:pt x="741082" y="128494"/>
                  <a:pt x="729298" y="132267"/>
                  <a:pt x="717176" y="134471"/>
                </a:cubicBezTo>
                <a:cubicBezTo>
                  <a:pt x="696387" y="138251"/>
                  <a:pt x="675012" y="138685"/>
                  <a:pt x="654423" y="143436"/>
                </a:cubicBezTo>
                <a:cubicBezTo>
                  <a:pt x="636008" y="147686"/>
                  <a:pt x="619167" y="157658"/>
                  <a:pt x="600635" y="161365"/>
                </a:cubicBezTo>
                <a:cubicBezTo>
                  <a:pt x="585694" y="164353"/>
                  <a:pt x="570511" y="166321"/>
                  <a:pt x="555811" y="170330"/>
                </a:cubicBezTo>
                <a:cubicBezTo>
                  <a:pt x="537578" y="175303"/>
                  <a:pt x="502023" y="188259"/>
                  <a:pt x="502023" y="188259"/>
                </a:cubicBezTo>
                <a:cubicBezTo>
                  <a:pt x="456596" y="233688"/>
                  <a:pt x="515385" y="180243"/>
                  <a:pt x="457200" y="215153"/>
                </a:cubicBezTo>
                <a:cubicBezTo>
                  <a:pt x="449952" y="219502"/>
                  <a:pt x="439270" y="233083"/>
                  <a:pt x="439270" y="2330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lIns="95665" tIns="47832" rIns="95665" bIns="47832" rtlCol="0" anchor="ctr"/>
          <a:lstStyle/>
          <a:p>
            <a:pPr algn="ctr"/>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amond(in)">
                                      <p:cBhvr>
                                        <p:cTn id="7" dur="2000"/>
                                        <p:tgtEl>
                                          <p:spTgt spid="29"/>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amond(in)">
                                      <p:cBhvr>
                                        <p:cTn id="10" dur="2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diamond(in)">
                                      <p:cBhvr>
                                        <p:cTn id="15" dur="2000"/>
                                        <p:tgtEl>
                                          <p:spTgt spid="49"/>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amond(in)">
                                      <p:cBhvr>
                                        <p:cTn id="18" dur="20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diamond(in)">
                                      <p:cBhvr>
                                        <p:cTn id="23" dur="2000"/>
                                        <p:tgtEl>
                                          <p:spTgt spid="50"/>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amond(in)">
                                      <p:cBhvr>
                                        <p:cTn id="26"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49" grpId="0" animBg="1"/>
      <p:bldP spid="5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软件工程学</a:t>
            </a:r>
            <a:r>
              <a:rPr lang="en-US" altLang="zh-CN" dirty="0" smtClean="0"/>
              <a:t>—</a:t>
            </a:r>
            <a:r>
              <a:rPr lang="zh-CN" altLang="en-US" dirty="0" smtClean="0"/>
              <a:t>核心知识体</a:t>
            </a:r>
            <a:endParaRPr lang="zh-CN" altLang="en-US" dirty="0"/>
          </a:p>
        </p:txBody>
      </p:sp>
      <p:sp>
        <p:nvSpPr>
          <p:cNvPr id="5" name="Content Placeholder 2"/>
          <p:cNvSpPr>
            <a:spLocks noGrp="1"/>
          </p:cNvSpPr>
          <p:nvPr>
            <p:ph idx="1"/>
          </p:nvPr>
        </p:nvSpPr>
        <p:spPr>
          <a:xfrm>
            <a:off x="662529" y="1268765"/>
            <a:ext cx="8502945" cy="1656183"/>
          </a:xfrm>
        </p:spPr>
        <p:txBody>
          <a:bodyPr/>
          <a:lstStyle/>
          <a:p>
            <a:r>
              <a:rPr lang="zh-CN" altLang="en-US" sz="3300" dirty="0" smtClean="0"/>
              <a:t>核心知识，即在学科知识体系中处于核心地位的知识</a:t>
            </a:r>
            <a:endParaRPr lang="en-US" altLang="zh-CN" sz="3300" dirty="0" smtClean="0"/>
          </a:p>
          <a:p>
            <a:pPr lvl="1"/>
            <a:r>
              <a:rPr lang="zh-CN" altLang="en-US" sz="3200" dirty="0" smtClean="0"/>
              <a:t>常识</a:t>
            </a:r>
            <a:endParaRPr lang="en-US" altLang="zh-CN" sz="3200" dirty="0" smtClean="0"/>
          </a:p>
          <a:p>
            <a:pPr lvl="1"/>
            <a:r>
              <a:rPr lang="zh-CN" altLang="en-US" sz="3200" dirty="0" smtClean="0"/>
              <a:t>理念</a:t>
            </a:r>
            <a:endParaRPr lang="en-US" altLang="zh-CN" sz="3200" dirty="0" smtClean="0"/>
          </a:p>
          <a:p>
            <a:pPr lvl="1"/>
            <a:r>
              <a:rPr lang="zh-CN" altLang="en-US" sz="3200" dirty="0" smtClean="0"/>
              <a:t>法则</a:t>
            </a:r>
            <a:endParaRPr lang="en-US" altLang="zh-CN" sz="3200" dirty="0" smtClean="0"/>
          </a:p>
          <a:p>
            <a:pPr lvl="1"/>
            <a:r>
              <a:rPr lang="zh-CN" altLang="en-US" sz="3200" dirty="0" smtClean="0"/>
              <a:t>定律</a:t>
            </a:r>
            <a:endParaRPr lang="en-US" altLang="zh-CN" sz="3200" dirty="0" smtClean="0"/>
          </a:p>
          <a:p>
            <a:pPr lvl="1"/>
            <a:r>
              <a:rPr lang="zh-CN" altLang="en-US" sz="3200" dirty="0" smtClean="0"/>
              <a:t>最佳实践</a:t>
            </a:r>
            <a:endParaRPr lang="en-US" altLang="zh-CN" sz="2800" dirty="0" smtClean="0"/>
          </a:p>
          <a:p>
            <a:pPr lvl="1"/>
            <a:endParaRPr lang="en-US" altLang="zh-CN" dirty="0" smtClean="0">
              <a:solidFill>
                <a:srgbClr val="FF0000"/>
              </a:solidFill>
              <a:ea typeface="文鼎CS长美黑" pitchFamily="49" charset="-122"/>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34</a:t>
            </a:fld>
            <a:endParaRPr lang="zh-CN" altLang="en-US" dirty="0"/>
          </a:p>
        </p:txBody>
      </p:sp>
      <p:grpSp>
        <p:nvGrpSpPr>
          <p:cNvPr id="3" name="Group 5"/>
          <p:cNvGrpSpPr/>
          <p:nvPr/>
        </p:nvGrpSpPr>
        <p:grpSpPr>
          <a:xfrm>
            <a:off x="4448944" y="2132856"/>
            <a:ext cx="5208577" cy="4725144"/>
            <a:chOff x="2362200" y="838200"/>
            <a:chExt cx="4572000" cy="4419600"/>
          </a:xfrm>
        </p:grpSpPr>
        <p:sp>
          <p:nvSpPr>
            <p:cNvPr id="7" name="Oval 6"/>
            <p:cNvSpPr/>
            <p:nvPr/>
          </p:nvSpPr>
          <p:spPr>
            <a:xfrm>
              <a:off x="2362200" y="838200"/>
              <a:ext cx="4572000" cy="4419600"/>
            </a:xfrm>
            <a:prstGeom prst="ellipse">
              <a:avLst/>
            </a:prstGeom>
            <a:solidFill>
              <a:srgbClr val="92D050"/>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9" tIns="45710" rIns="91419" bIns="45710" rtlCol="0" anchor="ctr"/>
            <a:lstStyle/>
            <a:p>
              <a:pPr algn="ctr"/>
              <a:endParaRPr lang="zh-CN" altLang="en-US" sz="1300" dirty="0">
                <a:ea typeface="汉鼎简楷体" pitchFamily="49" charset="-122"/>
              </a:endParaRPr>
            </a:p>
          </p:txBody>
        </p:sp>
        <p:sp>
          <p:nvSpPr>
            <p:cNvPr id="8" name="Freeform 7"/>
            <p:cNvSpPr/>
            <p:nvPr/>
          </p:nvSpPr>
          <p:spPr>
            <a:xfrm>
              <a:off x="4125874" y="2513239"/>
              <a:ext cx="1098704" cy="1069522"/>
            </a:xfrm>
            <a:custGeom>
              <a:avLst/>
              <a:gdLst>
                <a:gd name="connsiteX0" fmla="*/ 0 w 1206810"/>
                <a:gd name="connsiteY0" fmla="*/ 603405 h 1206810"/>
                <a:gd name="connsiteX1" fmla="*/ 176734 w 1206810"/>
                <a:gd name="connsiteY1" fmla="*/ 176733 h 1206810"/>
                <a:gd name="connsiteX2" fmla="*/ 603406 w 1206810"/>
                <a:gd name="connsiteY2" fmla="*/ 0 h 1206810"/>
                <a:gd name="connsiteX3" fmla="*/ 1030078 w 1206810"/>
                <a:gd name="connsiteY3" fmla="*/ 176734 h 1206810"/>
                <a:gd name="connsiteX4" fmla="*/ 1206811 w 1206810"/>
                <a:gd name="connsiteY4" fmla="*/ 603406 h 1206810"/>
                <a:gd name="connsiteX5" fmla="*/ 1030078 w 1206810"/>
                <a:gd name="connsiteY5" fmla="*/ 1030078 h 1206810"/>
                <a:gd name="connsiteX6" fmla="*/ 603406 w 1206810"/>
                <a:gd name="connsiteY6" fmla="*/ 1206811 h 1206810"/>
                <a:gd name="connsiteX7" fmla="*/ 176734 w 1206810"/>
                <a:gd name="connsiteY7" fmla="*/ 1030077 h 1206810"/>
                <a:gd name="connsiteX8" fmla="*/ 1 w 1206810"/>
                <a:gd name="connsiteY8" fmla="*/ 603405 h 1206810"/>
                <a:gd name="connsiteX9" fmla="*/ 0 w 1206810"/>
                <a:gd name="connsiteY9" fmla="*/ 603405 h 120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6810" h="1206810">
                  <a:moveTo>
                    <a:pt x="0" y="603405"/>
                  </a:moveTo>
                  <a:cubicBezTo>
                    <a:pt x="0" y="443372"/>
                    <a:pt x="63573" y="289894"/>
                    <a:pt x="176734" y="176733"/>
                  </a:cubicBezTo>
                  <a:cubicBezTo>
                    <a:pt x="289895" y="63573"/>
                    <a:pt x="443373" y="0"/>
                    <a:pt x="603406" y="0"/>
                  </a:cubicBezTo>
                  <a:cubicBezTo>
                    <a:pt x="763439" y="0"/>
                    <a:pt x="916917" y="63573"/>
                    <a:pt x="1030078" y="176734"/>
                  </a:cubicBezTo>
                  <a:cubicBezTo>
                    <a:pt x="1143238" y="289895"/>
                    <a:pt x="1206811" y="443373"/>
                    <a:pt x="1206811" y="603406"/>
                  </a:cubicBezTo>
                  <a:cubicBezTo>
                    <a:pt x="1206811" y="763439"/>
                    <a:pt x="1143238" y="916917"/>
                    <a:pt x="1030078" y="1030078"/>
                  </a:cubicBezTo>
                  <a:cubicBezTo>
                    <a:pt x="916918" y="1143238"/>
                    <a:pt x="763439" y="1206811"/>
                    <a:pt x="603406" y="1206811"/>
                  </a:cubicBezTo>
                  <a:cubicBezTo>
                    <a:pt x="443373" y="1206811"/>
                    <a:pt x="289895" y="1143238"/>
                    <a:pt x="176734" y="1030077"/>
                  </a:cubicBezTo>
                  <a:cubicBezTo>
                    <a:pt x="63574" y="916916"/>
                    <a:pt x="1" y="763438"/>
                    <a:pt x="1" y="603405"/>
                  </a:cubicBezTo>
                  <a:lnTo>
                    <a:pt x="0" y="603405"/>
                  </a:lnTo>
                  <a:close/>
                </a:path>
              </a:pathLst>
            </a:custGeom>
            <a:solidFill>
              <a:srgbClr val="000099"/>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12245" tIns="212245" rIns="212245" bIns="212245" numCol="1" spcCol="1270" anchor="ctr" anchorCtr="0">
              <a:noAutofit/>
            </a:bodyPr>
            <a:lstStyle/>
            <a:p>
              <a:pPr algn="ctr" defTabSz="3162803">
                <a:lnSpc>
                  <a:spcPct val="90000"/>
                </a:lnSpc>
                <a:spcAft>
                  <a:spcPct val="35000"/>
                </a:spcAft>
              </a:pPr>
              <a:r>
                <a:rPr lang="zh-CN" altLang="en-US" dirty="0" smtClean="0">
                  <a:ea typeface="汉鼎简楷体" pitchFamily="49" charset="-122"/>
                </a:rPr>
                <a:t>概念</a:t>
              </a:r>
              <a:endParaRPr lang="zh-CN" altLang="en-US" dirty="0">
                <a:ea typeface="汉鼎简楷体" pitchFamily="49" charset="-122"/>
              </a:endParaRPr>
            </a:p>
          </p:txBody>
        </p:sp>
        <p:sp>
          <p:nvSpPr>
            <p:cNvPr id="9" name="Freeform 8"/>
            <p:cNvSpPr/>
            <p:nvPr/>
          </p:nvSpPr>
          <p:spPr>
            <a:xfrm rot="16200000">
              <a:off x="4547356" y="2014328"/>
              <a:ext cx="255741" cy="410315"/>
            </a:xfrm>
            <a:custGeom>
              <a:avLst/>
              <a:gdLst>
                <a:gd name="connsiteX0" fmla="*/ 0 w 255741"/>
                <a:gd name="connsiteY0" fmla="*/ 82063 h 410315"/>
                <a:gd name="connsiteX1" fmla="*/ 127871 w 255741"/>
                <a:gd name="connsiteY1" fmla="*/ 82063 h 410315"/>
                <a:gd name="connsiteX2" fmla="*/ 127871 w 255741"/>
                <a:gd name="connsiteY2" fmla="*/ 0 h 410315"/>
                <a:gd name="connsiteX3" fmla="*/ 255741 w 255741"/>
                <a:gd name="connsiteY3" fmla="*/ 205158 h 410315"/>
                <a:gd name="connsiteX4" fmla="*/ 127871 w 255741"/>
                <a:gd name="connsiteY4" fmla="*/ 410315 h 410315"/>
                <a:gd name="connsiteX5" fmla="*/ 127871 w 255741"/>
                <a:gd name="connsiteY5" fmla="*/ 328252 h 410315"/>
                <a:gd name="connsiteX6" fmla="*/ 0 w 255741"/>
                <a:gd name="connsiteY6" fmla="*/ 328252 h 410315"/>
                <a:gd name="connsiteX7" fmla="*/ 0 w 255741"/>
                <a:gd name="connsiteY7" fmla="*/ 82063 h 41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41" h="410315">
                  <a:moveTo>
                    <a:pt x="0" y="82063"/>
                  </a:moveTo>
                  <a:lnTo>
                    <a:pt x="127871" y="82063"/>
                  </a:lnTo>
                  <a:lnTo>
                    <a:pt x="127871" y="0"/>
                  </a:lnTo>
                  <a:lnTo>
                    <a:pt x="255741" y="205158"/>
                  </a:lnTo>
                  <a:lnTo>
                    <a:pt x="127871" y="410315"/>
                  </a:lnTo>
                  <a:lnTo>
                    <a:pt x="127871" y="328252"/>
                  </a:lnTo>
                  <a:lnTo>
                    <a:pt x="0" y="328252"/>
                  </a:lnTo>
                  <a:lnTo>
                    <a:pt x="0" y="82063"/>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 tIns="82044" rIns="76705" bIns="82044" numCol="1" spcCol="1270" anchor="ctr" anchorCtr="0">
              <a:noAutofit/>
            </a:bodyPr>
            <a:lstStyle/>
            <a:p>
              <a:pPr algn="ctr" defTabSz="2936887">
                <a:lnSpc>
                  <a:spcPct val="90000"/>
                </a:lnSpc>
                <a:spcAft>
                  <a:spcPct val="35000"/>
                </a:spcAft>
              </a:pPr>
              <a:endParaRPr lang="zh-CN" altLang="en-US" dirty="0">
                <a:solidFill>
                  <a:schemeClr val="tx1"/>
                </a:solidFill>
                <a:latin typeface="方正精楷简体" pitchFamily="2" charset="-122"/>
                <a:ea typeface="汉鼎简楷体" pitchFamily="49" charset="-122"/>
              </a:endParaRPr>
            </a:p>
          </p:txBody>
        </p:sp>
        <p:sp>
          <p:nvSpPr>
            <p:cNvPr id="10" name="Freeform 9"/>
            <p:cNvSpPr/>
            <p:nvPr/>
          </p:nvSpPr>
          <p:spPr>
            <a:xfrm>
              <a:off x="4144925" y="914400"/>
              <a:ext cx="1060605" cy="1056580"/>
            </a:xfrm>
            <a:custGeom>
              <a:avLst/>
              <a:gdLst>
                <a:gd name="connsiteX0" fmla="*/ 0 w 1206810"/>
                <a:gd name="connsiteY0" fmla="*/ 603405 h 1206810"/>
                <a:gd name="connsiteX1" fmla="*/ 176734 w 1206810"/>
                <a:gd name="connsiteY1" fmla="*/ 176733 h 1206810"/>
                <a:gd name="connsiteX2" fmla="*/ 603406 w 1206810"/>
                <a:gd name="connsiteY2" fmla="*/ 0 h 1206810"/>
                <a:gd name="connsiteX3" fmla="*/ 1030078 w 1206810"/>
                <a:gd name="connsiteY3" fmla="*/ 176734 h 1206810"/>
                <a:gd name="connsiteX4" fmla="*/ 1206811 w 1206810"/>
                <a:gd name="connsiteY4" fmla="*/ 603406 h 1206810"/>
                <a:gd name="connsiteX5" fmla="*/ 1030078 w 1206810"/>
                <a:gd name="connsiteY5" fmla="*/ 1030078 h 1206810"/>
                <a:gd name="connsiteX6" fmla="*/ 603406 w 1206810"/>
                <a:gd name="connsiteY6" fmla="*/ 1206811 h 1206810"/>
                <a:gd name="connsiteX7" fmla="*/ 176734 w 1206810"/>
                <a:gd name="connsiteY7" fmla="*/ 1030077 h 1206810"/>
                <a:gd name="connsiteX8" fmla="*/ 1 w 1206810"/>
                <a:gd name="connsiteY8" fmla="*/ 603405 h 1206810"/>
                <a:gd name="connsiteX9" fmla="*/ 0 w 1206810"/>
                <a:gd name="connsiteY9" fmla="*/ 603405 h 120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6810" h="1206810">
                  <a:moveTo>
                    <a:pt x="0" y="603405"/>
                  </a:moveTo>
                  <a:cubicBezTo>
                    <a:pt x="0" y="443372"/>
                    <a:pt x="63573" y="289894"/>
                    <a:pt x="176734" y="176733"/>
                  </a:cubicBezTo>
                  <a:cubicBezTo>
                    <a:pt x="289895" y="63573"/>
                    <a:pt x="443373" y="0"/>
                    <a:pt x="603406" y="0"/>
                  </a:cubicBezTo>
                  <a:cubicBezTo>
                    <a:pt x="763439" y="0"/>
                    <a:pt x="916917" y="63573"/>
                    <a:pt x="1030078" y="176734"/>
                  </a:cubicBezTo>
                  <a:cubicBezTo>
                    <a:pt x="1143238" y="289895"/>
                    <a:pt x="1206811" y="443373"/>
                    <a:pt x="1206811" y="603406"/>
                  </a:cubicBezTo>
                  <a:cubicBezTo>
                    <a:pt x="1206811" y="763439"/>
                    <a:pt x="1143238" y="916917"/>
                    <a:pt x="1030078" y="1030078"/>
                  </a:cubicBezTo>
                  <a:cubicBezTo>
                    <a:pt x="916918" y="1143238"/>
                    <a:pt x="763439" y="1206811"/>
                    <a:pt x="603406" y="1206811"/>
                  </a:cubicBezTo>
                  <a:cubicBezTo>
                    <a:pt x="443373" y="1206811"/>
                    <a:pt x="289895" y="1143238"/>
                    <a:pt x="176734" y="1030077"/>
                  </a:cubicBezTo>
                  <a:cubicBezTo>
                    <a:pt x="63574" y="916916"/>
                    <a:pt x="1" y="763438"/>
                    <a:pt x="1" y="603405"/>
                  </a:cubicBezTo>
                  <a:lnTo>
                    <a:pt x="0" y="603405"/>
                  </a:lnTo>
                  <a:close/>
                </a:path>
              </a:pathLst>
            </a:custGeom>
            <a:solidFill>
              <a:srgbClr val="CC00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209705" tIns="209705" rIns="209705" bIns="209705" numCol="1" spcCol="1270" anchor="ctr" anchorCtr="0">
              <a:noAutofit/>
            </a:bodyPr>
            <a:lstStyle/>
            <a:p>
              <a:pPr algn="ctr" defTabSz="2936887">
                <a:lnSpc>
                  <a:spcPct val="90000"/>
                </a:lnSpc>
                <a:spcAft>
                  <a:spcPct val="35000"/>
                </a:spcAft>
              </a:pPr>
              <a:r>
                <a:rPr lang="zh-CN" altLang="en-US" dirty="0" smtClean="0">
                  <a:latin typeface="方正精楷简体" pitchFamily="2" charset="-122"/>
                  <a:ea typeface="汉鼎简楷体" pitchFamily="49" charset="-122"/>
                </a:rPr>
                <a:t>常识</a:t>
              </a:r>
              <a:endParaRPr lang="zh-CN" altLang="en-US" dirty="0">
                <a:latin typeface="方正精楷简体" pitchFamily="2" charset="-122"/>
                <a:ea typeface="汉鼎简楷体" pitchFamily="49" charset="-122"/>
              </a:endParaRPr>
            </a:p>
          </p:txBody>
        </p:sp>
        <p:sp>
          <p:nvSpPr>
            <p:cNvPr id="11" name="Freeform 10"/>
            <p:cNvSpPr/>
            <p:nvPr/>
          </p:nvSpPr>
          <p:spPr>
            <a:xfrm rot="20520000">
              <a:off x="5325920" y="2608212"/>
              <a:ext cx="255741" cy="410315"/>
            </a:xfrm>
            <a:custGeom>
              <a:avLst/>
              <a:gdLst>
                <a:gd name="connsiteX0" fmla="*/ 0 w 255741"/>
                <a:gd name="connsiteY0" fmla="*/ 82063 h 410315"/>
                <a:gd name="connsiteX1" fmla="*/ 127871 w 255741"/>
                <a:gd name="connsiteY1" fmla="*/ 82063 h 410315"/>
                <a:gd name="connsiteX2" fmla="*/ 127871 w 255741"/>
                <a:gd name="connsiteY2" fmla="*/ 0 h 410315"/>
                <a:gd name="connsiteX3" fmla="*/ 255741 w 255741"/>
                <a:gd name="connsiteY3" fmla="*/ 205158 h 410315"/>
                <a:gd name="connsiteX4" fmla="*/ 127871 w 255741"/>
                <a:gd name="connsiteY4" fmla="*/ 410315 h 410315"/>
                <a:gd name="connsiteX5" fmla="*/ 127871 w 255741"/>
                <a:gd name="connsiteY5" fmla="*/ 328252 h 410315"/>
                <a:gd name="connsiteX6" fmla="*/ 0 w 255741"/>
                <a:gd name="connsiteY6" fmla="*/ 328252 h 410315"/>
                <a:gd name="connsiteX7" fmla="*/ 0 w 255741"/>
                <a:gd name="connsiteY7" fmla="*/ 82063 h 41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41" h="410315">
                  <a:moveTo>
                    <a:pt x="0" y="82063"/>
                  </a:moveTo>
                  <a:lnTo>
                    <a:pt x="127871" y="82063"/>
                  </a:lnTo>
                  <a:lnTo>
                    <a:pt x="127871" y="0"/>
                  </a:lnTo>
                  <a:lnTo>
                    <a:pt x="255741" y="205158"/>
                  </a:lnTo>
                  <a:lnTo>
                    <a:pt x="127871" y="410315"/>
                  </a:lnTo>
                  <a:lnTo>
                    <a:pt x="127871" y="328252"/>
                  </a:lnTo>
                  <a:lnTo>
                    <a:pt x="0" y="328252"/>
                  </a:lnTo>
                  <a:lnTo>
                    <a:pt x="0" y="82063"/>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0" tIns="82044" rIns="76703" bIns="82043" numCol="1" spcCol="1270" anchor="ctr" anchorCtr="0">
              <a:noAutofit/>
            </a:bodyPr>
            <a:lstStyle/>
            <a:p>
              <a:pPr algn="ctr" defTabSz="2936887">
                <a:lnSpc>
                  <a:spcPct val="90000"/>
                </a:lnSpc>
                <a:spcAft>
                  <a:spcPct val="35000"/>
                </a:spcAft>
              </a:pPr>
              <a:endParaRPr lang="zh-CN" altLang="en-US" dirty="0">
                <a:solidFill>
                  <a:schemeClr val="tx1"/>
                </a:solidFill>
                <a:latin typeface="方正精楷简体" pitchFamily="2" charset="-122"/>
                <a:ea typeface="汉鼎简楷体" pitchFamily="49" charset="-122"/>
              </a:endParaRPr>
            </a:p>
          </p:txBody>
        </p:sp>
        <p:sp>
          <p:nvSpPr>
            <p:cNvPr id="12" name="Freeform 11"/>
            <p:cNvSpPr/>
            <p:nvPr/>
          </p:nvSpPr>
          <p:spPr>
            <a:xfrm>
              <a:off x="5759559" y="2143820"/>
              <a:ext cx="1060605" cy="1056580"/>
            </a:xfrm>
            <a:custGeom>
              <a:avLst/>
              <a:gdLst>
                <a:gd name="connsiteX0" fmla="*/ 0 w 1206810"/>
                <a:gd name="connsiteY0" fmla="*/ 603405 h 1206810"/>
                <a:gd name="connsiteX1" fmla="*/ 176734 w 1206810"/>
                <a:gd name="connsiteY1" fmla="*/ 176733 h 1206810"/>
                <a:gd name="connsiteX2" fmla="*/ 603406 w 1206810"/>
                <a:gd name="connsiteY2" fmla="*/ 0 h 1206810"/>
                <a:gd name="connsiteX3" fmla="*/ 1030078 w 1206810"/>
                <a:gd name="connsiteY3" fmla="*/ 176734 h 1206810"/>
                <a:gd name="connsiteX4" fmla="*/ 1206811 w 1206810"/>
                <a:gd name="connsiteY4" fmla="*/ 603406 h 1206810"/>
                <a:gd name="connsiteX5" fmla="*/ 1030078 w 1206810"/>
                <a:gd name="connsiteY5" fmla="*/ 1030078 h 1206810"/>
                <a:gd name="connsiteX6" fmla="*/ 603406 w 1206810"/>
                <a:gd name="connsiteY6" fmla="*/ 1206811 h 1206810"/>
                <a:gd name="connsiteX7" fmla="*/ 176734 w 1206810"/>
                <a:gd name="connsiteY7" fmla="*/ 1030077 h 1206810"/>
                <a:gd name="connsiteX8" fmla="*/ 1 w 1206810"/>
                <a:gd name="connsiteY8" fmla="*/ 603405 h 1206810"/>
                <a:gd name="connsiteX9" fmla="*/ 0 w 1206810"/>
                <a:gd name="connsiteY9" fmla="*/ 603405 h 120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6810" h="1206810">
                  <a:moveTo>
                    <a:pt x="0" y="603405"/>
                  </a:moveTo>
                  <a:cubicBezTo>
                    <a:pt x="0" y="443372"/>
                    <a:pt x="63573" y="289894"/>
                    <a:pt x="176734" y="176733"/>
                  </a:cubicBezTo>
                  <a:cubicBezTo>
                    <a:pt x="289895" y="63573"/>
                    <a:pt x="443373" y="0"/>
                    <a:pt x="603406" y="0"/>
                  </a:cubicBezTo>
                  <a:cubicBezTo>
                    <a:pt x="763439" y="0"/>
                    <a:pt x="916917" y="63573"/>
                    <a:pt x="1030078" y="176734"/>
                  </a:cubicBezTo>
                  <a:cubicBezTo>
                    <a:pt x="1143238" y="289895"/>
                    <a:pt x="1206811" y="443373"/>
                    <a:pt x="1206811" y="603406"/>
                  </a:cubicBezTo>
                  <a:cubicBezTo>
                    <a:pt x="1206811" y="763439"/>
                    <a:pt x="1143238" y="916917"/>
                    <a:pt x="1030078" y="1030078"/>
                  </a:cubicBezTo>
                  <a:cubicBezTo>
                    <a:pt x="916918" y="1143238"/>
                    <a:pt x="763439" y="1206811"/>
                    <a:pt x="603406" y="1206811"/>
                  </a:cubicBezTo>
                  <a:cubicBezTo>
                    <a:pt x="443373" y="1206811"/>
                    <a:pt x="289895" y="1143238"/>
                    <a:pt x="176734" y="1030077"/>
                  </a:cubicBezTo>
                  <a:cubicBezTo>
                    <a:pt x="63574" y="916916"/>
                    <a:pt x="1" y="763438"/>
                    <a:pt x="1" y="603405"/>
                  </a:cubicBezTo>
                  <a:lnTo>
                    <a:pt x="0" y="603405"/>
                  </a:lnTo>
                  <a:close/>
                </a:path>
              </a:pathLst>
            </a:custGeom>
            <a:solidFill>
              <a:srgbClr val="262F13"/>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txBody>
            <a:bodyPr spcFirstLastPara="0" vert="horz" wrap="square" lIns="209705" tIns="209705" rIns="209705" bIns="209705" numCol="1" spcCol="1270" anchor="ctr" anchorCtr="0">
              <a:noAutofit/>
            </a:bodyPr>
            <a:lstStyle/>
            <a:p>
              <a:pPr algn="ctr" defTabSz="2936887">
                <a:lnSpc>
                  <a:spcPct val="90000"/>
                </a:lnSpc>
                <a:spcAft>
                  <a:spcPct val="35000"/>
                </a:spcAft>
              </a:pPr>
              <a:r>
                <a:rPr lang="zh-CN" altLang="en-US" dirty="0" smtClean="0">
                  <a:latin typeface="方正精楷简体" pitchFamily="2" charset="-122"/>
                  <a:ea typeface="汉鼎简楷体" pitchFamily="49" charset="-122"/>
                </a:rPr>
                <a:t>法则</a:t>
              </a:r>
              <a:endParaRPr lang="zh-CN" altLang="en-US" dirty="0">
                <a:latin typeface="方正精楷简体" pitchFamily="2" charset="-122"/>
                <a:ea typeface="汉鼎简楷体" pitchFamily="49" charset="-122"/>
              </a:endParaRPr>
            </a:p>
          </p:txBody>
        </p:sp>
        <p:sp>
          <p:nvSpPr>
            <p:cNvPr id="13" name="Freeform 12"/>
            <p:cNvSpPr/>
            <p:nvPr/>
          </p:nvSpPr>
          <p:spPr>
            <a:xfrm rot="3240000">
              <a:off x="5066267" y="3524082"/>
              <a:ext cx="255741" cy="410315"/>
            </a:xfrm>
            <a:custGeom>
              <a:avLst/>
              <a:gdLst>
                <a:gd name="connsiteX0" fmla="*/ 0 w 255741"/>
                <a:gd name="connsiteY0" fmla="*/ 82063 h 410315"/>
                <a:gd name="connsiteX1" fmla="*/ 127871 w 255741"/>
                <a:gd name="connsiteY1" fmla="*/ 82063 h 410315"/>
                <a:gd name="connsiteX2" fmla="*/ 127871 w 255741"/>
                <a:gd name="connsiteY2" fmla="*/ 0 h 410315"/>
                <a:gd name="connsiteX3" fmla="*/ 255741 w 255741"/>
                <a:gd name="connsiteY3" fmla="*/ 205158 h 410315"/>
                <a:gd name="connsiteX4" fmla="*/ 127871 w 255741"/>
                <a:gd name="connsiteY4" fmla="*/ 410315 h 410315"/>
                <a:gd name="connsiteX5" fmla="*/ 127871 w 255741"/>
                <a:gd name="connsiteY5" fmla="*/ 328252 h 410315"/>
                <a:gd name="connsiteX6" fmla="*/ 0 w 255741"/>
                <a:gd name="connsiteY6" fmla="*/ 328252 h 410315"/>
                <a:gd name="connsiteX7" fmla="*/ 0 w 255741"/>
                <a:gd name="connsiteY7" fmla="*/ 82063 h 41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41" h="410315">
                  <a:moveTo>
                    <a:pt x="0" y="82063"/>
                  </a:moveTo>
                  <a:lnTo>
                    <a:pt x="127871" y="82063"/>
                  </a:lnTo>
                  <a:lnTo>
                    <a:pt x="127871" y="0"/>
                  </a:lnTo>
                  <a:lnTo>
                    <a:pt x="255741" y="205158"/>
                  </a:lnTo>
                  <a:lnTo>
                    <a:pt x="127871" y="410315"/>
                  </a:lnTo>
                  <a:lnTo>
                    <a:pt x="127871" y="328252"/>
                  </a:lnTo>
                  <a:lnTo>
                    <a:pt x="0" y="328252"/>
                  </a:lnTo>
                  <a:lnTo>
                    <a:pt x="0" y="82063"/>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 tIns="82043" rIns="76704" bIns="82044" numCol="1" spcCol="1270" anchor="ctr" anchorCtr="0">
              <a:noAutofit/>
            </a:bodyPr>
            <a:lstStyle/>
            <a:p>
              <a:pPr algn="ctr" defTabSz="2936887">
                <a:lnSpc>
                  <a:spcPct val="90000"/>
                </a:lnSpc>
                <a:spcAft>
                  <a:spcPct val="35000"/>
                </a:spcAft>
              </a:pPr>
              <a:endParaRPr lang="zh-CN" altLang="en-US" dirty="0">
                <a:solidFill>
                  <a:schemeClr val="tx1"/>
                </a:solidFill>
                <a:latin typeface="方正精楷简体" pitchFamily="2" charset="-122"/>
                <a:ea typeface="汉鼎简楷体" pitchFamily="49" charset="-122"/>
              </a:endParaRPr>
            </a:p>
          </p:txBody>
        </p:sp>
        <p:sp>
          <p:nvSpPr>
            <p:cNvPr id="14" name="Freeform 13"/>
            <p:cNvSpPr/>
            <p:nvPr/>
          </p:nvSpPr>
          <p:spPr>
            <a:xfrm>
              <a:off x="5187796" y="3820220"/>
              <a:ext cx="1060605" cy="1056580"/>
            </a:xfrm>
            <a:custGeom>
              <a:avLst/>
              <a:gdLst>
                <a:gd name="connsiteX0" fmla="*/ 0 w 1206810"/>
                <a:gd name="connsiteY0" fmla="*/ 603405 h 1206810"/>
                <a:gd name="connsiteX1" fmla="*/ 176734 w 1206810"/>
                <a:gd name="connsiteY1" fmla="*/ 176733 h 1206810"/>
                <a:gd name="connsiteX2" fmla="*/ 603406 w 1206810"/>
                <a:gd name="connsiteY2" fmla="*/ 0 h 1206810"/>
                <a:gd name="connsiteX3" fmla="*/ 1030078 w 1206810"/>
                <a:gd name="connsiteY3" fmla="*/ 176734 h 1206810"/>
                <a:gd name="connsiteX4" fmla="*/ 1206811 w 1206810"/>
                <a:gd name="connsiteY4" fmla="*/ 603406 h 1206810"/>
                <a:gd name="connsiteX5" fmla="*/ 1030078 w 1206810"/>
                <a:gd name="connsiteY5" fmla="*/ 1030078 h 1206810"/>
                <a:gd name="connsiteX6" fmla="*/ 603406 w 1206810"/>
                <a:gd name="connsiteY6" fmla="*/ 1206811 h 1206810"/>
                <a:gd name="connsiteX7" fmla="*/ 176734 w 1206810"/>
                <a:gd name="connsiteY7" fmla="*/ 1030077 h 1206810"/>
                <a:gd name="connsiteX8" fmla="*/ 1 w 1206810"/>
                <a:gd name="connsiteY8" fmla="*/ 603405 h 1206810"/>
                <a:gd name="connsiteX9" fmla="*/ 0 w 1206810"/>
                <a:gd name="connsiteY9" fmla="*/ 603405 h 120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6810" h="1206810">
                  <a:moveTo>
                    <a:pt x="0" y="603405"/>
                  </a:moveTo>
                  <a:cubicBezTo>
                    <a:pt x="0" y="443372"/>
                    <a:pt x="63573" y="289894"/>
                    <a:pt x="176734" y="176733"/>
                  </a:cubicBezTo>
                  <a:cubicBezTo>
                    <a:pt x="289895" y="63573"/>
                    <a:pt x="443373" y="0"/>
                    <a:pt x="603406" y="0"/>
                  </a:cubicBezTo>
                  <a:cubicBezTo>
                    <a:pt x="763439" y="0"/>
                    <a:pt x="916917" y="63573"/>
                    <a:pt x="1030078" y="176734"/>
                  </a:cubicBezTo>
                  <a:cubicBezTo>
                    <a:pt x="1143238" y="289895"/>
                    <a:pt x="1206811" y="443373"/>
                    <a:pt x="1206811" y="603406"/>
                  </a:cubicBezTo>
                  <a:cubicBezTo>
                    <a:pt x="1206811" y="763439"/>
                    <a:pt x="1143238" y="916917"/>
                    <a:pt x="1030078" y="1030078"/>
                  </a:cubicBezTo>
                  <a:cubicBezTo>
                    <a:pt x="916918" y="1143238"/>
                    <a:pt x="763439" y="1206811"/>
                    <a:pt x="603406" y="1206811"/>
                  </a:cubicBezTo>
                  <a:cubicBezTo>
                    <a:pt x="443373" y="1206811"/>
                    <a:pt x="289895" y="1143238"/>
                    <a:pt x="176734" y="1030077"/>
                  </a:cubicBezTo>
                  <a:cubicBezTo>
                    <a:pt x="63574" y="916916"/>
                    <a:pt x="1" y="763438"/>
                    <a:pt x="1" y="603405"/>
                  </a:cubicBezTo>
                  <a:lnTo>
                    <a:pt x="0" y="603405"/>
                  </a:lnTo>
                  <a:close/>
                </a:path>
              </a:pathLst>
            </a:custGeom>
            <a:solidFill>
              <a:srgbClr val="80008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209705" tIns="209705" rIns="209705" bIns="209705" numCol="1" spcCol="1270" anchor="ctr" anchorCtr="0">
              <a:noAutofit/>
            </a:bodyPr>
            <a:lstStyle/>
            <a:p>
              <a:pPr algn="ctr" defTabSz="2936887">
                <a:lnSpc>
                  <a:spcPct val="90000"/>
                </a:lnSpc>
                <a:spcAft>
                  <a:spcPct val="35000"/>
                </a:spcAft>
              </a:pPr>
              <a:r>
                <a:rPr lang="zh-CN" altLang="en-US" dirty="0" smtClean="0">
                  <a:latin typeface="方正精楷简体" pitchFamily="2" charset="-122"/>
                  <a:ea typeface="汉鼎简楷体" pitchFamily="49" charset="-122"/>
                </a:rPr>
                <a:t>最佳</a:t>
              </a:r>
              <a:r>
                <a:rPr lang="en-US" altLang="zh-CN" dirty="0" smtClean="0">
                  <a:latin typeface="方正精楷简体" pitchFamily="2" charset="-122"/>
                  <a:ea typeface="汉鼎简楷体" pitchFamily="49" charset="-122"/>
                </a:rPr>
                <a:t/>
              </a:r>
              <a:br>
                <a:rPr lang="en-US" altLang="zh-CN" dirty="0" smtClean="0">
                  <a:latin typeface="方正精楷简体" pitchFamily="2" charset="-122"/>
                  <a:ea typeface="汉鼎简楷体" pitchFamily="49" charset="-122"/>
                </a:rPr>
              </a:br>
              <a:r>
                <a:rPr lang="zh-CN" altLang="en-US" dirty="0" smtClean="0">
                  <a:latin typeface="方正精楷简体" pitchFamily="2" charset="-122"/>
                  <a:ea typeface="汉鼎简楷体" pitchFamily="49" charset="-122"/>
                </a:rPr>
                <a:t>实践</a:t>
              </a:r>
              <a:endParaRPr lang="zh-CN" altLang="en-US" dirty="0">
                <a:latin typeface="方正精楷简体" pitchFamily="2" charset="-122"/>
                <a:ea typeface="汉鼎简楷体" pitchFamily="49" charset="-122"/>
              </a:endParaRPr>
            </a:p>
          </p:txBody>
        </p:sp>
        <p:sp>
          <p:nvSpPr>
            <p:cNvPr id="15" name="Freeform 14"/>
            <p:cNvSpPr/>
            <p:nvPr/>
          </p:nvSpPr>
          <p:spPr>
            <a:xfrm rot="18360000">
              <a:off x="4050592" y="3533203"/>
              <a:ext cx="255741" cy="410316"/>
            </a:xfrm>
            <a:custGeom>
              <a:avLst/>
              <a:gdLst>
                <a:gd name="connsiteX0" fmla="*/ 0 w 255741"/>
                <a:gd name="connsiteY0" fmla="*/ 82063 h 410315"/>
                <a:gd name="connsiteX1" fmla="*/ 127871 w 255741"/>
                <a:gd name="connsiteY1" fmla="*/ 82063 h 410315"/>
                <a:gd name="connsiteX2" fmla="*/ 127871 w 255741"/>
                <a:gd name="connsiteY2" fmla="*/ 0 h 410315"/>
                <a:gd name="connsiteX3" fmla="*/ 255741 w 255741"/>
                <a:gd name="connsiteY3" fmla="*/ 205158 h 410315"/>
                <a:gd name="connsiteX4" fmla="*/ 127871 w 255741"/>
                <a:gd name="connsiteY4" fmla="*/ 410315 h 410315"/>
                <a:gd name="connsiteX5" fmla="*/ 127871 w 255741"/>
                <a:gd name="connsiteY5" fmla="*/ 328252 h 410315"/>
                <a:gd name="connsiteX6" fmla="*/ 0 w 255741"/>
                <a:gd name="connsiteY6" fmla="*/ 328252 h 410315"/>
                <a:gd name="connsiteX7" fmla="*/ 0 w 255741"/>
                <a:gd name="connsiteY7" fmla="*/ 82063 h 41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41" h="410315">
                  <a:moveTo>
                    <a:pt x="255740" y="328252"/>
                  </a:moveTo>
                  <a:lnTo>
                    <a:pt x="127870" y="328252"/>
                  </a:lnTo>
                  <a:lnTo>
                    <a:pt x="127870" y="410315"/>
                  </a:lnTo>
                  <a:lnTo>
                    <a:pt x="1" y="205157"/>
                  </a:lnTo>
                  <a:lnTo>
                    <a:pt x="127870" y="0"/>
                  </a:lnTo>
                  <a:lnTo>
                    <a:pt x="127870" y="82063"/>
                  </a:lnTo>
                  <a:lnTo>
                    <a:pt x="255740" y="82063"/>
                  </a:lnTo>
                  <a:lnTo>
                    <a:pt x="255740" y="328252"/>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76703" tIns="82044" rIns="0" bIns="82044" numCol="1" spcCol="1270" anchor="ctr" anchorCtr="0">
              <a:noAutofit/>
            </a:bodyPr>
            <a:lstStyle/>
            <a:p>
              <a:pPr algn="ctr" defTabSz="2936887">
                <a:lnSpc>
                  <a:spcPct val="90000"/>
                </a:lnSpc>
                <a:spcAft>
                  <a:spcPct val="35000"/>
                </a:spcAft>
              </a:pPr>
              <a:endParaRPr lang="zh-CN" altLang="en-US" dirty="0">
                <a:solidFill>
                  <a:schemeClr val="tx1"/>
                </a:solidFill>
                <a:latin typeface="方正精楷简体" pitchFamily="2" charset="-122"/>
                <a:ea typeface="汉鼎简楷体" pitchFamily="49" charset="-122"/>
              </a:endParaRPr>
            </a:p>
          </p:txBody>
        </p:sp>
        <p:sp>
          <p:nvSpPr>
            <p:cNvPr id="16" name="Freeform 15"/>
            <p:cNvSpPr/>
            <p:nvPr/>
          </p:nvSpPr>
          <p:spPr>
            <a:xfrm>
              <a:off x="3130396" y="3820220"/>
              <a:ext cx="1060605" cy="1056580"/>
            </a:xfrm>
            <a:custGeom>
              <a:avLst/>
              <a:gdLst>
                <a:gd name="connsiteX0" fmla="*/ 0 w 1206810"/>
                <a:gd name="connsiteY0" fmla="*/ 603405 h 1206810"/>
                <a:gd name="connsiteX1" fmla="*/ 176734 w 1206810"/>
                <a:gd name="connsiteY1" fmla="*/ 176733 h 1206810"/>
                <a:gd name="connsiteX2" fmla="*/ 603406 w 1206810"/>
                <a:gd name="connsiteY2" fmla="*/ 0 h 1206810"/>
                <a:gd name="connsiteX3" fmla="*/ 1030078 w 1206810"/>
                <a:gd name="connsiteY3" fmla="*/ 176734 h 1206810"/>
                <a:gd name="connsiteX4" fmla="*/ 1206811 w 1206810"/>
                <a:gd name="connsiteY4" fmla="*/ 603406 h 1206810"/>
                <a:gd name="connsiteX5" fmla="*/ 1030078 w 1206810"/>
                <a:gd name="connsiteY5" fmla="*/ 1030078 h 1206810"/>
                <a:gd name="connsiteX6" fmla="*/ 603406 w 1206810"/>
                <a:gd name="connsiteY6" fmla="*/ 1206811 h 1206810"/>
                <a:gd name="connsiteX7" fmla="*/ 176734 w 1206810"/>
                <a:gd name="connsiteY7" fmla="*/ 1030077 h 1206810"/>
                <a:gd name="connsiteX8" fmla="*/ 1 w 1206810"/>
                <a:gd name="connsiteY8" fmla="*/ 603405 h 1206810"/>
                <a:gd name="connsiteX9" fmla="*/ 0 w 1206810"/>
                <a:gd name="connsiteY9" fmla="*/ 603405 h 120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6810" h="1206810">
                  <a:moveTo>
                    <a:pt x="0" y="603405"/>
                  </a:moveTo>
                  <a:cubicBezTo>
                    <a:pt x="0" y="443372"/>
                    <a:pt x="63573" y="289894"/>
                    <a:pt x="176734" y="176733"/>
                  </a:cubicBezTo>
                  <a:cubicBezTo>
                    <a:pt x="289895" y="63573"/>
                    <a:pt x="443373" y="0"/>
                    <a:pt x="603406" y="0"/>
                  </a:cubicBezTo>
                  <a:cubicBezTo>
                    <a:pt x="763439" y="0"/>
                    <a:pt x="916917" y="63573"/>
                    <a:pt x="1030078" y="176734"/>
                  </a:cubicBezTo>
                  <a:cubicBezTo>
                    <a:pt x="1143238" y="289895"/>
                    <a:pt x="1206811" y="443373"/>
                    <a:pt x="1206811" y="603406"/>
                  </a:cubicBezTo>
                  <a:cubicBezTo>
                    <a:pt x="1206811" y="763439"/>
                    <a:pt x="1143238" y="916917"/>
                    <a:pt x="1030078" y="1030078"/>
                  </a:cubicBezTo>
                  <a:cubicBezTo>
                    <a:pt x="916918" y="1143238"/>
                    <a:pt x="763439" y="1206811"/>
                    <a:pt x="603406" y="1206811"/>
                  </a:cubicBezTo>
                  <a:cubicBezTo>
                    <a:pt x="443373" y="1206811"/>
                    <a:pt x="289895" y="1143238"/>
                    <a:pt x="176734" y="1030077"/>
                  </a:cubicBezTo>
                  <a:cubicBezTo>
                    <a:pt x="63574" y="916916"/>
                    <a:pt x="1" y="763438"/>
                    <a:pt x="1" y="603405"/>
                  </a:cubicBezTo>
                  <a:lnTo>
                    <a:pt x="0" y="603405"/>
                  </a:lnTo>
                  <a:close/>
                </a:path>
              </a:pathLst>
            </a:custGeom>
            <a:solidFill>
              <a:srgbClr val="0C2026"/>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txBody>
            <a:bodyPr spcFirstLastPara="0" vert="horz" wrap="square" lIns="209705" tIns="209705" rIns="209705" bIns="209705" numCol="1" spcCol="1270" anchor="ctr" anchorCtr="0">
              <a:noAutofit/>
            </a:bodyPr>
            <a:lstStyle/>
            <a:p>
              <a:pPr algn="ctr" defTabSz="2936887">
                <a:lnSpc>
                  <a:spcPct val="90000"/>
                </a:lnSpc>
                <a:spcAft>
                  <a:spcPct val="35000"/>
                </a:spcAft>
              </a:pPr>
              <a:r>
                <a:rPr lang="zh-CN" altLang="en-US" dirty="0" smtClean="0">
                  <a:latin typeface="方正精楷简体" pitchFamily="2" charset="-122"/>
                  <a:ea typeface="汉鼎简楷体" pitchFamily="49" charset="-122"/>
                </a:rPr>
                <a:t>定律</a:t>
              </a:r>
              <a:endParaRPr lang="zh-CN" altLang="en-US" dirty="0">
                <a:latin typeface="方正精楷简体" pitchFamily="2" charset="-122"/>
                <a:ea typeface="汉鼎简楷体" pitchFamily="49" charset="-122"/>
              </a:endParaRPr>
            </a:p>
          </p:txBody>
        </p:sp>
        <p:sp>
          <p:nvSpPr>
            <p:cNvPr id="17" name="Freeform 16"/>
            <p:cNvSpPr/>
            <p:nvPr/>
          </p:nvSpPr>
          <p:spPr>
            <a:xfrm rot="22680000">
              <a:off x="3714739" y="2608212"/>
              <a:ext cx="255742" cy="410315"/>
            </a:xfrm>
            <a:custGeom>
              <a:avLst/>
              <a:gdLst>
                <a:gd name="connsiteX0" fmla="*/ 0 w 255741"/>
                <a:gd name="connsiteY0" fmla="*/ 82063 h 410315"/>
                <a:gd name="connsiteX1" fmla="*/ 127871 w 255741"/>
                <a:gd name="connsiteY1" fmla="*/ 82063 h 410315"/>
                <a:gd name="connsiteX2" fmla="*/ 127871 w 255741"/>
                <a:gd name="connsiteY2" fmla="*/ 0 h 410315"/>
                <a:gd name="connsiteX3" fmla="*/ 255741 w 255741"/>
                <a:gd name="connsiteY3" fmla="*/ 205158 h 410315"/>
                <a:gd name="connsiteX4" fmla="*/ 127871 w 255741"/>
                <a:gd name="connsiteY4" fmla="*/ 410315 h 410315"/>
                <a:gd name="connsiteX5" fmla="*/ 127871 w 255741"/>
                <a:gd name="connsiteY5" fmla="*/ 328252 h 410315"/>
                <a:gd name="connsiteX6" fmla="*/ 0 w 255741"/>
                <a:gd name="connsiteY6" fmla="*/ 328252 h 410315"/>
                <a:gd name="connsiteX7" fmla="*/ 0 w 255741"/>
                <a:gd name="connsiteY7" fmla="*/ 82063 h 41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41" h="410315">
                  <a:moveTo>
                    <a:pt x="255740" y="328252"/>
                  </a:moveTo>
                  <a:lnTo>
                    <a:pt x="127870" y="328252"/>
                  </a:lnTo>
                  <a:lnTo>
                    <a:pt x="127870" y="410315"/>
                  </a:lnTo>
                  <a:lnTo>
                    <a:pt x="1" y="205157"/>
                  </a:lnTo>
                  <a:lnTo>
                    <a:pt x="127870" y="0"/>
                  </a:lnTo>
                  <a:lnTo>
                    <a:pt x="127870" y="82063"/>
                  </a:lnTo>
                  <a:lnTo>
                    <a:pt x="255740" y="82063"/>
                  </a:lnTo>
                  <a:lnTo>
                    <a:pt x="255740" y="328252"/>
                  </a:lnTo>
                  <a:close/>
                </a:path>
              </a:pathLst>
            </a:custGeom>
            <a:scene3d>
              <a:camera prst="orthographicFront"/>
              <a:lightRig rig="flat" dir="t"/>
            </a:scene3d>
            <a:sp3d z="-80000" prstMaterial="plastic">
              <a:bevelT w="50800" h="50800"/>
              <a:bevelB w="25400" h="25400" prst="angle"/>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76703" tIns="82044" rIns="1" bIns="82043" numCol="1" spcCol="1270" anchor="ctr" anchorCtr="0">
              <a:noAutofit/>
            </a:bodyPr>
            <a:lstStyle/>
            <a:p>
              <a:pPr algn="ctr" defTabSz="2936887">
                <a:lnSpc>
                  <a:spcPct val="90000"/>
                </a:lnSpc>
                <a:spcAft>
                  <a:spcPct val="35000"/>
                </a:spcAft>
              </a:pPr>
              <a:endParaRPr lang="zh-CN" altLang="en-US" dirty="0">
                <a:solidFill>
                  <a:schemeClr val="tx1"/>
                </a:solidFill>
                <a:latin typeface="方正精楷简体" pitchFamily="2" charset="-122"/>
                <a:ea typeface="汉鼎简楷体" pitchFamily="49" charset="-122"/>
              </a:endParaRPr>
            </a:p>
          </p:txBody>
        </p:sp>
        <p:sp>
          <p:nvSpPr>
            <p:cNvPr id="18" name="Freeform 17"/>
            <p:cNvSpPr/>
            <p:nvPr/>
          </p:nvSpPr>
          <p:spPr>
            <a:xfrm>
              <a:off x="2514601" y="2143820"/>
              <a:ext cx="1060605" cy="1056580"/>
            </a:xfrm>
            <a:custGeom>
              <a:avLst/>
              <a:gdLst>
                <a:gd name="connsiteX0" fmla="*/ 0 w 1206810"/>
                <a:gd name="connsiteY0" fmla="*/ 603405 h 1206810"/>
                <a:gd name="connsiteX1" fmla="*/ 176734 w 1206810"/>
                <a:gd name="connsiteY1" fmla="*/ 176733 h 1206810"/>
                <a:gd name="connsiteX2" fmla="*/ 603406 w 1206810"/>
                <a:gd name="connsiteY2" fmla="*/ 0 h 1206810"/>
                <a:gd name="connsiteX3" fmla="*/ 1030078 w 1206810"/>
                <a:gd name="connsiteY3" fmla="*/ 176734 h 1206810"/>
                <a:gd name="connsiteX4" fmla="*/ 1206811 w 1206810"/>
                <a:gd name="connsiteY4" fmla="*/ 603406 h 1206810"/>
                <a:gd name="connsiteX5" fmla="*/ 1030078 w 1206810"/>
                <a:gd name="connsiteY5" fmla="*/ 1030078 h 1206810"/>
                <a:gd name="connsiteX6" fmla="*/ 603406 w 1206810"/>
                <a:gd name="connsiteY6" fmla="*/ 1206811 h 1206810"/>
                <a:gd name="connsiteX7" fmla="*/ 176734 w 1206810"/>
                <a:gd name="connsiteY7" fmla="*/ 1030077 h 1206810"/>
                <a:gd name="connsiteX8" fmla="*/ 1 w 1206810"/>
                <a:gd name="connsiteY8" fmla="*/ 603405 h 1206810"/>
                <a:gd name="connsiteX9" fmla="*/ 0 w 1206810"/>
                <a:gd name="connsiteY9" fmla="*/ 603405 h 120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6810" h="1206810">
                  <a:moveTo>
                    <a:pt x="0" y="603405"/>
                  </a:moveTo>
                  <a:cubicBezTo>
                    <a:pt x="0" y="443372"/>
                    <a:pt x="63573" y="289894"/>
                    <a:pt x="176734" y="176733"/>
                  </a:cubicBezTo>
                  <a:cubicBezTo>
                    <a:pt x="289895" y="63573"/>
                    <a:pt x="443373" y="0"/>
                    <a:pt x="603406" y="0"/>
                  </a:cubicBezTo>
                  <a:cubicBezTo>
                    <a:pt x="763439" y="0"/>
                    <a:pt x="916917" y="63573"/>
                    <a:pt x="1030078" y="176734"/>
                  </a:cubicBezTo>
                  <a:cubicBezTo>
                    <a:pt x="1143238" y="289895"/>
                    <a:pt x="1206811" y="443373"/>
                    <a:pt x="1206811" y="603406"/>
                  </a:cubicBezTo>
                  <a:cubicBezTo>
                    <a:pt x="1206811" y="763439"/>
                    <a:pt x="1143238" y="916917"/>
                    <a:pt x="1030078" y="1030078"/>
                  </a:cubicBezTo>
                  <a:cubicBezTo>
                    <a:pt x="916918" y="1143238"/>
                    <a:pt x="763439" y="1206811"/>
                    <a:pt x="603406" y="1206811"/>
                  </a:cubicBezTo>
                  <a:cubicBezTo>
                    <a:pt x="443373" y="1206811"/>
                    <a:pt x="289895" y="1143238"/>
                    <a:pt x="176734" y="1030077"/>
                  </a:cubicBezTo>
                  <a:cubicBezTo>
                    <a:pt x="63574" y="916916"/>
                    <a:pt x="1" y="763438"/>
                    <a:pt x="1" y="603405"/>
                  </a:cubicBezTo>
                  <a:lnTo>
                    <a:pt x="0" y="603405"/>
                  </a:lnTo>
                  <a:close/>
                </a:path>
              </a:pathLst>
            </a:custGeom>
            <a:solidFill>
              <a:srgbClr val="663300"/>
            </a:solidFill>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6">
                <a:hueOff val="0"/>
                <a:satOff val="0"/>
                <a:lumOff val="0"/>
                <a:alphaOff val="0"/>
              </a:schemeClr>
            </a:fillRef>
            <a:effectRef idx="2">
              <a:schemeClr val="accent6">
                <a:hueOff val="0"/>
                <a:satOff val="0"/>
                <a:lumOff val="0"/>
                <a:alphaOff val="0"/>
              </a:schemeClr>
            </a:effectRef>
            <a:fontRef idx="minor">
              <a:schemeClr val="lt1"/>
            </a:fontRef>
          </p:style>
          <p:txBody>
            <a:bodyPr spcFirstLastPara="0" vert="horz" wrap="square" lIns="209705" tIns="209705" rIns="209705" bIns="209705" numCol="1" spcCol="1270" anchor="ctr" anchorCtr="0">
              <a:noAutofit/>
            </a:bodyPr>
            <a:lstStyle/>
            <a:p>
              <a:pPr algn="ctr" defTabSz="2936887">
                <a:lnSpc>
                  <a:spcPct val="90000"/>
                </a:lnSpc>
                <a:spcAft>
                  <a:spcPct val="35000"/>
                </a:spcAft>
              </a:pPr>
              <a:r>
                <a:rPr lang="zh-CN" altLang="en-US" dirty="0" smtClean="0">
                  <a:latin typeface="方正精楷简体" pitchFamily="2" charset="-122"/>
                  <a:ea typeface="汉鼎简楷体" pitchFamily="49" charset="-122"/>
                </a:rPr>
                <a:t>理念</a:t>
              </a:r>
              <a:endParaRPr lang="zh-CN" altLang="en-US" dirty="0">
                <a:latin typeface="方正精楷简体" pitchFamily="2" charset="-122"/>
                <a:ea typeface="汉鼎简楷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软件工程学</a:t>
            </a:r>
            <a:r>
              <a:rPr lang="en-US" altLang="zh-CN" dirty="0" smtClean="0"/>
              <a:t>—</a:t>
            </a:r>
            <a:r>
              <a:rPr lang="zh-CN" altLang="en-US" dirty="0" smtClean="0"/>
              <a:t>核心知识体</a:t>
            </a:r>
            <a:endParaRPr lang="zh-CN" altLang="en-US" dirty="0"/>
          </a:p>
        </p:txBody>
      </p:sp>
      <p:sp>
        <p:nvSpPr>
          <p:cNvPr id="3" name="Content Placeholder 2"/>
          <p:cNvSpPr>
            <a:spLocks noGrp="1"/>
          </p:cNvSpPr>
          <p:nvPr>
            <p:ph idx="1"/>
          </p:nvPr>
        </p:nvSpPr>
        <p:spPr>
          <a:xfrm>
            <a:off x="584517" y="1268762"/>
            <a:ext cx="8863536" cy="5040560"/>
          </a:xfrm>
        </p:spPr>
        <p:txBody>
          <a:bodyPr/>
          <a:lstStyle/>
          <a:p>
            <a:r>
              <a:rPr lang="zh-CN" altLang="en-US" sz="2500" dirty="0" smtClean="0">
                <a:solidFill>
                  <a:srgbClr val="FF0000"/>
                </a:solidFill>
              </a:rPr>
              <a:t>常识：</a:t>
            </a:r>
            <a:r>
              <a:rPr lang="zh-CN" altLang="en-US" sz="2500" dirty="0" smtClean="0"/>
              <a:t>专业实践所需的最基本知识</a:t>
            </a:r>
            <a:endParaRPr lang="en-US" altLang="zh-CN" sz="2500" dirty="0" smtClean="0">
              <a:solidFill>
                <a:srgbClr val="FF0000"/>
              </a:solidFill>
            </a:endParaRPr>
          </a:p>
          <a:p>
            <a:pPr lvl="1">
              <a:buNone/>
            </a:pPr>
            <a:r>
              <a:rPr lang="zh-CN" altLang="en-US" sz="2100" dirty="0" smtClean="0"/>
              <a:t>如：软件复杂性和频变性常识</a:t>
            </a:r>
            <a:endParaRPr lang="en-US" altLang="zh-CN" sz="2100" dirty="0" smtClean="0"/>
          </a:p>
          <a:p>
            <a:pPr lvl="1"/>
            <a:endParaRPr lang="en-US" altLang="zh-CN" sz="1200" dirty="0" smtClean="0"/>
          </a:p>
          <a:p>
            <a:r>
              <a:rPr lang="zh-CN" altLang="en-US" sz="2500" dirty="0" smtClean="0">
                <a:solidFill>
                  <a:srgbClr val="FF0000"/>
                </a:solidFill>
              </a:rPr>
              <a:t>理念：</a:t>
            </a:r>
            <a:r>
              <a:rPr lang="zh-CN" altLang="en-US" sz="2500" dirty="0" smtClean="0"/>
              <a:t>经长期实践和反思而形成的思想观念的抽象概括</a:t>
            </a:r>
            <a:endParaRPr lang="en-US" altLang="zh-CN" sz="2500" dirty="0" smtClean="0"/>
          </a:p>
          <a:p>
            <a:pPr lvl="1">
              <a:buNone/>
            </a:pPr>
            <a:r>
              <a:rPr lang="zh-CN" altLang="en-US" sz="2100" dirty="0" smtClean="0"/>
              <a:t>如：分而治之和拥抱变更理念</a:t>
            </a:r>
            <a:endParaRPr lang="en-US" altLang="zh-CN" sz="2100" dirty="0" smtClean="0"/>
          </a:p>
          <a:p>
            <a:pPr lvl="1"/>
            <a:endParaRPr lang="en-US" altLang="zh-CN" sz="1200" dirty="0" smtClean="0"/>
          </a:p>
          <a:p>
            <a:r>
              <a:rPr lang="zh-CN" altLang="en-US" sz="2500" dirty="0" smtClean="0">
                <a:solidFill>
                  <a:srgbClr val="FF0000"/>
                </a:solidFill>
              </a:rPr>
              <a:t>法则：</a:t>
            </a:r>
            <a:r>
              <a:rPr lang="zh-CN" altLang="en-US" sz="2500" dirty="0" smtClean="0"/>
              <a:t>描述“怎么做”</a:t>
            </a:r>
            <a:r>
              <a:rPr lang="en-US" altLang="zh-CN" sz="2500" dirty="0" smtClean="0"/>
              <a:t>(</a:t>
            </a:r>
            <a:r>
              <a:rPr lang="zh-CN" altLang="en-US" sz="2500" dirty="0" smtClean="0"/>
              <a:t>即“</a:t>
            </a:r>
            <a:r>
              <a:rPr lang="en-US" altLang="zh-CN" sz="2500" dirty="0" smtClean="0"/>
              <a:t>How</a:t>
            </a:r>
            <a:r>
              <a:rPr lang="zh-CN" altLang="en-US" sz="2500" dirty="0" smtClean="0"/>
              <a:t>”</a:t>
            </a:r>
            <a:r>
              <a:rPr lang="en-US" altLang="zh-CN" sz="2500" dirty="0" smtClean="0"/>
              <a:t>)</a:t>
            </a:r>
          </a:p>
          <a:p>
            <a:pPr lvl="1">
              <a:buNone/>
            </a:pPr>
            <a:r>
              <a:rPr lang="zh-CN" altLang="en-US" sz="2100" dirty="0" smtClean="0"/>
              <a:t>如：关注点分离法则</a:t>
            </a:r>
            <a:endParaRPr lang="en-US" altLang="zh-CN" sz="2100" dirty="0" smtClean="0"/>
          </a:p>
          <a:p>
            <a:pPr lvl="1"/>
            <a:endParaRPr lang="en-US" altLang="zh-CN" sz="1200" dirty="0" smtClean="0"/>
          </a:p>
          <a:p>
            <a:r>
              <a:rPr lang="zh-CN" altLang="en-US" sz="2500" dirty="0" smtClean="0">
                <a:solidFill>
                  <a:srgbClr val="FF0000"/>
                </a:solidFill>
              </a:rPr>
              <a:t>定律：</a:t>
            </a:r>
            <a:r>
              <a:rPr lang="zh-CN" altLang="en-US" sz="2500" dirty="0" smtClean="0"/>
              <a:t>描述“某现象是什么或怎么发生”</a:t>
            </a:r>
            <a:r>
              <a:rPr lang="en-US" altLang="zh-CN" sz="2500" dirty="0" smtClean="0"/>
              <a:t>(</a:t>
            </a:r>
            <a:r>
              <a:rPr lang="zh-CN" altLang="en-US" sz="2500" dirty="0" smtClean="0"/>
              <a:t>即“</a:t>
            </a:r>
            <a:r>
              <a:rPr lang="en-US" altLang="zh-CN" sz="2500" dirty="0" smtClean="0"/>
              <a:t>What</a:t>
            </a:r>
            <a:r>
              <a:rPr lang="zh-CN" altLang="en-US" sz="2500" dirty="0" smtClean="0"/>
              <a:t>”</a:t>
            </a:r>
            <a:r>
              <a:rPr lang="en-US" altLang="zh-CN" sz="2500" dirty="0" smtClean="0"/>
              <a:t>)</a:t>
            </a:r>
          </a:p>
          <a:p>
            <a:pPr lvl="1">
              <a:buNone/>
            </a:pPr>
            <a:r>
              <a:rPr lang="zh-CN" altLang="en-US" sz="2100" dirty="0" smtClean="0"/>
              <a:t>如：</a:t>
            </a:r>
            <a:r>
              <a:rPr lang="en-US" altLang="zh-CN" sz="2100" dirty="0" smtClean="0"/>
              <a:t>DeRemer</a:t>
            </a:r>
            <a:r>
              <a:rPr lang="zh-CN" altLang="en-US" sz="2100" dirty="0" smtClean="0"/>
              <a:t>定律、银弹定律、</a:t>
            </a:r>
            <a:r>
              <a:rPr lang="en-US" altLang="zh-CN" sz="2100" dirty="0" smtClean="0"/>
              <a:t>…</a:t>
            </a:r>
          </a:p>
          <a:p>
            <a:pPr lvl="1"/>
            <a:endParaRPr lang="en-US" altLang="zh-CN" sz="1200" dirty="0" smtClean="0"/>
          </a:p>
          <a:p>
            <a:r>
              <a:rPr lang="zh-CN" altLang="en-US" sz="2500" dirty="0" smtClean="0">
                <a:solidFill>
                  <a:srgbClr val="FF0000"/>
                </a:solidFill>
              </a:rPr>
              <a:t>最佳实践：</a:t>
            </a:r>
            <a:r>
              <a:rPr lang="zh-CN" altLang="en-US" sz="2500" dirty="0" smtClean="0"/>
              <a:t>由法则衍生的应用或技术实例</a:t>
            </a:r>
            <a:endParaRPr lang="en-US" altLang="zh-CN" sz="2500" dirty="0" smtClean="0"/>
          </a:p>
          <a:p>
            <a:pPr lvl="1">
              <a:buNone/>
            </a:pPr>
            <a:r>
              <a:rPr lang="zh-CN" altLang="en-US" sz="2100" dirty="0" smtClean="0"/>
              <a:t>如：需求分簇实践</a:t>
            </a:r>
            <a:endParaRPr lang="en-US" altLang="zh-CN" sz="21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35</a:t>
            </a:fld>
            <a:endParaRPr lang="zh-CN" altLang="en-US" dirty="0"/>
          </a:p>
        </p:txBody>
      </p:sp>
      <p:sp>
        <p:nvSpPr>
          <p:cNvPr id="5" name="Freeform 4"/>
          <p:cNvSpPr/>
          <p:nvPr/>
        </p:nvSpPr>
        <p:spPr>
          <a:xfrm>
            <a:off x="552981" y="2626663"/>
            <a:ext cx="235034" cy="907947"/>
          </a:xfrm>
          <a:custGeom>
            <a:avLst/>
            <a:gdLst>
              <a:gd name="connsiteX0" fmla="*/ 206733 w 216954"/>
              <a:gd name="connsiteY0" fmla="*/ 887506 h 907948"/>
              <a:gd name="connsiteX1" fmla="*/ 179839 w 216954"/>
              <a:gd name="connsiteY1" fmla="*/ 833717 h 907948"/>
              <a:gd name="connsiteX2" fmla="*/ 161910 w 216954"/>
              <a:gd name="connsiteY2" fmla="*/ 806823 h 907948"/>
              <a:gd name="connsiteX3" fmla="*/ 143981 w 216954"/>
              <a:gd name="connsiteY3" fmla="*/ 753035 h 907948"/>
              <a:gd name="connsiteX4" fmla="*/ 135016 w 216954"/>
              <a:gd name="connsiteY4" fmla="*/ 726141 h 907948"/>
              <a:gd name="connsiteX5" fmla="*/ 126051 w 216954"/>
              <a:gd name="connsiteY5" fmla="*/ 699247 h 907948"/>
              <a:gd name="connsiteX6" fmla="*/ 117086 w 216954"/>
              <a:gd name="connsiteY6" fmla="*/ 654423 h 907948"/>
              <a:gd name="connsiteX7" fmla="*/ 99157 w 216954"/>
              <a:gd name="connsiteY7" fmla="*/ 600635 h 907948"/>
              <a:gd name="connsiteX8" fmla="*/ 81228 w 216954"/>
              <a:gd name="connsiteY8" fmla="*/ 528917 h 907948"/>
              <a:gd name="connsiteX9" fmla="*/ 36404 w 216954"/>
              <a:gd name="connsiteY9" fmla="*/ 394447 h 907948"/>
              <a:gd name="connsiteX10" fmla="*/ 27439 w 216954"/>
              <a:gd name="connsiteY10" fmla="*/ 367553 h 907948"/>
              <a:gd name="connsiteX11" fmla="*/ 18475 w 216954"/>
              <a:gd name="connsiteY11" fmla="*/ 340659 h 907948"/>
              <a:gd name="connsiteX12" fmla="*/ 18475 w 216954"/>
              <a:gd name="connsiteY12" fmla="*/ 71717 h 907948"/>
              <a:gd name="connsiteX13" fmla="*/ 63298 w 216954"/>
              <a:gd name="connsiteY13" fmla="*/ 26894 h 907948"/>
              <a:gd name="connsiteX14" fmla="*/ 81228 w 216954"/>
              <a:gd name="connsiteY14" fmla="*/ 0 h 907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954" h="907948">
                <a:moveTo>
                  <a:pt x="206733" y="887506"/>
                </a:moveTo>
                <a:cubicBezTo>
                  <a:pt x="155352" y="810434"/>
                  <a:pt x="216954" y="907948"/>
                  <a:pt x="179839" y="833717"/>
                </a:cubicBezTo>
                <a:cubicBezTo>
                  <a:pt x="175021" y="824080"/>
                  <a:pt x="166286" y="816669"/>
                  <a:pt x="161910" y="806823"/>
                </a:cubicBezTo>
                <a:cubicBezTo>
                  <a:pt x="154234" y="789553"/>
                  <a:pt x="149957" y="770964"/>
                  <a:pt x="143981" y="753035"/>
                </a:cubicBezTo>
                <a:lnTo>
                  <a:pt x="135016" y="726141"/>
                </a:lnTo>
                <a:cubicBezTo>
                  <a:pt x="132028" y="717176"/>
                  <a:pt x="127904" y="708513"/>
                  <a:pt x="126051" y="699247"/>
                </a:cubicBezTo>
                <a:cubicBezTo>
                  <a:pt x="123063" y="684306"/>
                  <a:pt x="121095" y="669123"/>
                  <a:pt x="117086" y="654423"/>
                </a:cubicBezTo>
                <a:cubicBezTo>
                  <a:pt x="112113" y="636190"/>
                  <a:pt x="103741" y="618970"/>
                  <a:pt x="99157" y="600635"/>
                </a:cubicBezTo>
                <a:cubicBezTo>
                  <a:pt x="93181" y="576729"/>
                  <a:pt x="89021" y="552294"/>
                  <a:pt x="81228" y="528917"/>
                </a:cubicBezTo>
                <a:lnTo>
                  <a:pt x="36404" y="394447"/>
                </a:lnTo>
                <a:lnTo>
                  <a:pt x="27439" y="367553"/>
                </a:lnTo>
                <a:lnTo>
                  <a:pt x="18475" y="340659"/>
                </a:lnTo>
                <a:cubicBezTo>
                  <a:pt x="4428" y="228288"/>
                  <a:pt x="0" y="225679"/>
                  <a:pt x="18475" y="71717"/>
                </a:cubicBezTo>
                <a:cubicBezTo>
                  <a:pt x="21331" y="47917"/>
                  <a:pt x="48489" y="38741"/>
                  <a:pt x="63298" y="26894"/>
                </a:cubicBezTo>
                <a:cubicBezTo>
                  <a:pt x="83341" y="10860"/>
                  <a:pt x="81228" y="16000"/>
                  <a:pt x="81228" y="0"/>
                </a:cubicBezTo>
              </a:path>
            </a:pathLst>
          </a:custGeom>
          <a:ln>
            <a:solidFill>
              <a:srgbClr val="0000FF"/>
            </a:solidFill>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lIns="95665" tIns="47832" rIns="95665" bIns="47832" rtlCol="0" anchor="ctr"/>
          <a:lstStyle/>
          <a:p>
            <a:pPr algn="ctr"/>
            <a:endParaRPr lang="zh-CN" altLang="en-US"/>
          </a:p>
        </p:txBody>
      </p:sp>
      <p:sp>
        <p:nvSpPr>
          <p:cNvPr id="6" name="Freeform 5"/>
          <p:cNvSpPr/>
          <p:nvPr/>
        </p:nvSpPr>
        <p:spPr>
          <a:xfrm>
            <a:off x="184794" y="1694331"/>
            <a:ext cx="524170" cy="2859742"/>
          </a:xfrm>
          <a:custGeom>
            <a:avLst/>
            <a:gdLst>
              <a:gd name="connsiteX0" fmla="*/ 483849 w 483849"/>
              <a:gd name="connsiteY0" fmla="*/ 2859742 h 2859742"/>
              <a:gd name="connsiteX1" fmla="*/ 465919 w 483849"/>
              <a:gd name="connsiteY1" fmla="*/ 2823883 h 2859742"/>
              <a:gd name="connsiteX2" fmla="*/ 430060 w 483849"/>
              <a:gd name="connsiteY2" fmla="*/ 2761130 h 2859742"/>
              <a:gd name="connsiteX3" fmla="*/ 412131 w 483849"/>
              <a:gd name="connsiteY3" fmla="*/ 2716306 h 2859742"/>
              <a:gd name="connsiteX4" fmla="*/ 349378 w 483849"/>
              <a:gd name="connsiteY4" fmla="*/ 2644589 h 2859742"/>
              <a:gd name="connsiteX5" fmla="*/ 331449 w 483849"/>
              <a:gd name="connsiteY5" fmla="*/ 2599765 h 2859742"/>
              <a:gd name="connsiteX6" fmla="*/ 286625 w 483849"/>
              <a:gd name="connsiteY6" fmla="*/ 2545977 h 2859742"/>
              <a:gd name="connsiteX7" fmla="*/ 268696 w 483849"/>
              <a:gd name="connsiteY7" fmla="*/ 2510118 h 2859742"/>
              <a:gd name="connsiteX8" fmla="*/ 232837 w 483849"/>
              <a:gd name="connsiteY8" fmla="*/ 2456330 h 2859742"/>
              <a:gd name="connsiteX9" fmla="*/ 205943 w 483849"/>
              <a:gd name="connsiteY9" fmla="*/ 2357718 h 2859742"/>
              <a:gd name="connsiteX10" fmla="*/ 179049 w 483849"/>
              <a:gd name="connsiteY10" fmla="*/ 2286000 h 2859742"/>
              <a:gd name="connsiteX11" fmla="*/ 161119 w 483849"/>
              <a:gd name="connsiteY11" fmla="*/ 2232212 h 2859742"/>
              <a:gd name="connsiteX12" fmla="*/ 152154 w 483849"/>
              <a:gd name="connsiteY12" fmla="*/ 2196353 h 2859742"/>
              <a:gd name="connsiteX13" fmla="*/ 143190 w 483849"/>
              <a:gd name="connsiteY13" fmla="*/ 2151530 h 2859742"/>
              <a:gd name="connsiteX14" fmla="*/ 116296 w 483849"/>
              <a:gd name="connsiteY14" fmla="*/ 2088777 h 2859742"/>
              <a:gd name="connsiteX15" fmla="*/ 98366 w 483849"/>
              <a:gd name="connsiteY15" fmla="*/ 2034989 h 2859742"/>
              <a:gd name="connsiteX16" fmla="*/ 71472 w 483849"/>
              <a:gd name="connsiteY16" fmla="*/ 1927412 h 2859742"/>
              <a:gd name="connsiteX17" fmla="*/ 53543 w 483849"/>
              <a:gd name="connsiteY17" fmla="*/ 1828800 h 2859742"/>
              <a:gd name="connsiteX18" fmla="*/ 44578 w 483849"/>
              <a:gd name="connsiteY18" fmla="*/ 1792942 h 2859742"/>
              <a:gd name="connsiteX19" fmla="*/ 26649 w 483849"/>
              <a:gd name="connsiteY19" fmla="*/ 1748118 h 2859742"/>
              <a:gd name="connsiteX20" fmla="*/ 17684 w 483849"/>
              <a:gd name="connsiteY20" fmla="*/ 1721224 h 2859742"/>
              <a:gd name="connsiteX21" fmla="*/ 17684 w 483849"/>
              <a:gd name="connsiteY21" fmla="*/ 1237130 h 2859742"/>
              <a:gd name="connsiteX22" fmla="*/ 35613 w 483849"/>
              <a:gd name="connsiteY22" fmla="*/ 1192306 h 2859742"/>
              <a:gd name="connsiteX23" fmla="*/ 44578 w 483849"/>
              <a:gd name="connsiteY23" fmla="*/ 1156447 h 2859742"/>
              <a:gd name="connsiteX24" fmla="*/ 53543 w 483849"/>
              <a:gd name="connsiteY24" fmla="*/ 1102659 h 2859742"/>
              <a:gd name="connsiteX25" fmla="*/ 62507 w 483849"/>
              <a:gd name="connsiteY25" fmla="*/ 1066800 h 2859742"/>
              <a:gd name="connsiteX26" fmla="*/ 80437 w 483849"/>
              <a:gd name="connsiteY26" fmla="*/ 986118 h 2859742"/>
              <a:gd name="connsiteX27" fmla="*/ 98366 w 483849"/>
              <a:gd name="connsiteY27" fmla="*/ 932330 h 2859742"/>
              <a:gd name="connsiteX28" fmla="*/ 116296 w 483849"/>
              <a:gd name="connsiteY28" fmla="*/ 851647 h 2859742"/>
              <a:gd name="connsiteX29" fmla="*/ 143190 w 483849"/>
              <a:gd name="connsiteY29" fmla="*/ 762000 h 2859742"/>
              <a:gd name="connsiteX30" fmla="*/ 152154 w 483849"/>
              <a:gd name="connsiteY30" fmla="*/ 708212 h 2859742"/>
              <a:gd name="connsiteX31" fmla="*/ 161119 w 483849"/>
              <a:gd name="connsiteY31" fmla="*/ 681318 h 2859742"/>
              <a:gd name="connsiteX32" fmla="*/ 188013 w 483849"/>
              <a:gd name="connsiteY32" fmla="*/ 582706 h 2859742"/>
              <a:gd name="connsiteX33" fmla="*/ 196978 w 483849"/>
              <a:gd name="connsiteY33" fmla="*/ 519953 h 2859742"/>
              <a:gd name="connsiteX34" fmla="*/ 205943 w 483849"/>
              <a:gd name="connsiteY34" fmla="*/ 493059 h 2859742"/>
              <a:gd name="connsiteX35" fmla="*/ 232837 w 483849"/>
              <a:gd name="connsiteY35" fmla="*/ 385483 h 2859742"/>
              <a:gd name="connsiteX36" fmla="*/ 250766 w 483849"/>
              <a:gd name="connsiteY36" fmla="*/ 358589 h 2859742"/>
              <a:gd name="connsiteX37" fmla="*/ 277660 w 483849"/>
              <a:gd name="connsiteY37" fmla="*/ 313765 h 2859742"/>
              <a:gd name="connsiteX38" fmla="*/ 313519 w 483849"/>
              <a:gd name="connsiteY38" fmla="*/ 233083 h 2859742"/>
              <a:gd name="connsiteX39" fmla="*/ 331449 w 483849"/>
              <a:gd name="connsiteY39" fmla="*/ 215153 h 2859742"/>
              <a:gd name="connsiteX40" fmla="*/ 349378 w 483849"/>
              <a:gd name="connsiteY40" fmla="*/ 161365 h 2859742"/>
              <a:gd name="connsiteX41" fmla="*/ 358343 w 483849"/>
              <a:gd name="connsiteY41" fmla="*/ 134471 h 2859742"/>
              <a:gd name="connsiteX42" fmla="*/ 394201 w 483849"/>
              <a:gd name="connsiteY42" fmla="*/ 80683 h 2859742"/>
              <a:gd name="connsiteX43" fmla="*/ 421096 w 483849"/>
              <a:gd name="connsiteY43" fmla="*/ 35859 h 2859742"/>
              <a:gd name="connsiteX44" fmla="*/ 430060 w 483849"/>
              <a:gd name="connsiteY44" fmla="*/ 0 h 28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83849" h="2859742">
                <a:moveTo>
                  <a:pt x="483849" y="2859742"/>
                </a:moveTo>
                <a:cubicBezTo>
                  <a:pt x="477872" y="2847789"/>
                  <a:pt x="472549" y="2835486"/>
                  <a:pt x="465919" y="2823883"/>
                </a:cubicBezTo>
                <a:cubicBezTo>
                  <a:pt x="437080" y="2773416"/>
                  <a:pt x="457146" y="2822073"/>
                  <a:pt x="430060" y="2761130"/>
                </a:cubicBezTo>
                <a:cubicBezTo>
                  <a:pt x="423524" y="2746425"/>
                  <a:pt x="421057" y="2729696"/>
                  <a:pt x="412131" y="2716306"/>
                </a:cubicBezTo>
                <a:cubicBezTo>
                  <a:pt x="353519" y="2628387"/>
                  <a:pt x="397187" y="2730647"/>
                  <a:pt x="349378" y="2644589"/>
                </a:cubicBezTo>
                <a:cubicBezTo>
                  <a:pt x="341563" y="2630522"/>
                  <a:pt x="340089" y="2613341"/>
                  <a:pt x="331449" y="2599765"/>
                </a:cubicBezTo>
                <a:cubicBezTo>
                  <a:pt x="318919" y="2580075"/>
                  <a:pt x="300009" y="2565097"/>
                  <a:pt x="286625" y="2545977"/>
                </a:cubicBezTo>
                <a:cubicBezTo>
                  <a:pt x="278961" y="2535029"/>
                  <a:pt x="275572" y="2521577"/>
                  <a:pt x="268696" y="2510118"/>
                </a:cubicBezTo>
                <a:cubicBezTo>
                  <a:pt x="257609" y="2491640"/>
                  <a:pt x="242474" y="2475603"/>
                  <a:pt x="232837" y="2456330"/>
                </a:cubicBezTo>
                <a:cubicBezTo>
                  <a:pt x="206281" y="2403218"/>
                  <a:pt x="221683" y="2408875"/>
                  <a:pt x="205943" y="2357718"/>
                </a:cubicBezTo>
                <a:cubicBezTo>
                  <a:pt x="198435" y="2333315"/>
                  <a:pt x="187636" y="2310044"/>
                  <a:pt x="179049" y="2286000"/>
                </a:cubicBezTo>
                <a:cubicBezTo>
                  <a:pt x="172692" y="2268202"/>
                  <a:pt x="166550" y="2250314"/>
                  <a:pt x="161119" y="2232212"/>
                </a:cubicBezTo>
                <a:cubicBezTo>
                  <a:pt x="157579" y="2220411"/>
                  <a:pt x="154827" y="2208381"/>
                  <a:pt x="152154" y="2196353"/>
                </a:cubicBezTo>
                <a:cubicBezTo>
                  <a:pt x="148849" y="2181479"/>
                  <a:pt x="148008" y="2165985"/>
                  <a:pt x="143190" y="2151530"/>
                </a:cubicBezTo>
                <a:cubicBezTo>
                  <a:pt x="135993" y="2129940"/>
                  <a:pt x="124466" y="2110018"/>
                  <a:pt x="116296" y="2088777"/>
                </a:cubicBezTo>
                <a:cubicBezTo>
                  <a:pt x="109511" y="2071137"/>
                  <a:pt x="104343" y="2052918"/>
                  <a:pt x="98366" y="2034989"/>
                </a:cubicBezTo>
                <a:cubicBezTo>
                  <a:pt x="79788" y="1923523"/>
                  <a:pt x="101913" y="2039030"/>
                  <a:pt x="71472" y="1927412"/>
                </a:cubicBezTo>
                <a:cubicBezTo>
                  <a:pt x="64256" y="1900954"/>
                  <a:pt x="58672" y="1854447"/>
                  <a:pt x="53543" y="1828800"/>
                </a:cubicBezTo>
                <a:cubicBezTo>
                  <a:pt x="51127" y="1816719"/>
                  <a:pt x="48474" y="1804630"/>
                  <a:pt x="44578" y="1792942"/>
                </a:cubicBezTo>
                <a:cubicBezTo>
                  <a:pt x="39489" y="1777676"/>
                  <a:pt x="32299" y="1763186"/>
                  <a:pt x="26649" y="1748118"/>
                </a:cubicBezTo>
                <a:cubicBezTo>
                  <a:pt x="23331" y="1739270"/>
                  <a:pt x="20672" y="1730189"/>
                  <a:pt x="17684" y="1721224"/>
                </a:cubicBezTo>
                <a:cubicBezTo>
                  <a:pt x="7075" y="1519660"/>
                  <a:pt x="0" y="1472920"/>
                  <a:pt x="17684" y="1237130"/>
                </a:cubicBezTo>
                <a:cubicBezTo>
                  <a:pt x="18888" y="1221083"/>
                  <a:pt x="30524" y="1207572"/>
                  <a:pt x="35613" y="1192306"/>
                </a:cubicBezTo>
                <a:cubicBezTo>
                  <a:pt x="39509" y="1180617"/>
                  <a:pt x="42162" y="1168529"/>
                  <a:pt x="44578" y="1156447"/>
                </a:cubicBezTo>
                <a:cubicBezTo>
                  <a:pt x="48143" y="1138623"/>
                  <a:pt x="49978" y="1120483"/>
                  <a:pt x="53543" y="1102659"/>
                </a:cubicBezTo>
                <a:cubicBezTo>
                  <a:pt x="55959" y="1090577"/>
                  <a:pt x="59834" y="1078827"/>
                  <a:pt x="62507" y="1066800"/>
                </a:cubicBezTo>
                <a:cubicBezTo>
                  <a:pt x="69818" y="1033899"/>
                  <a:pt x="71068" y="1017349"/>
                  <a:pt x="80437" y="986118"/>
                </a:cubicBezTo>
                <a:cubicBezTo>
                  <a:pt x="85868" y="968016"/>
                  <a:pt x="94659" y="950862"/>
                  <a:pt x="98366" y="932330"/>
                </a:cubicBezTo>
                <a:cubicBezTo>
                  <a:pt x="103485" y="906735"/>
                  <a:pt x="108699" y="876970"/>
                  <a:pt x="116296" y="851647"/>
                </a:cubicBezTo>
                <a:cubicBezTo>
                  <a:pt x="130014" y="805921"/>
                  <a:pt x="134927" y="803318"/>
                  <a:pt x="143190" y="762000"/>
                </a:cubicBezTo>
                <a:cubicBezTo>
                  <a:pt x="146755" y="744176"/>
                  <a:pt x="148211" y="725956"/>
                  <a:pt x="152154" y="708212"/>
                </a:cubicBezTo>
                <a:cubicBezTo>
                  <a:pt x="154204" y="698987"/>
                  <a:pt x="158633" y="690435"/>
                  <a:pt x="161119" y="681318"/>
                </a:cubicBezTo>
                <a:cubicBezTo>
                  <a:pt x="191457" y="570082"/>
                  <a:pt x="167378" y="644616"/>
                  <a:pt x="188013" y="582706"/>
                </a:cubicBezTo>
                <a:cubicBezTo>
                  <a:pt x="191001" y="561788"/>
                  <a:pt x="192834" y="540673"/>
                  <a:pt x="196978" y="519953"/>
                </a:cubicBezTo>
                <a:cubicBezTo>
                  <a:pt x="198831" y="510687"/>
                  <a:pt x="203893" y="502284"/>
                  <a:pt x="205943" y="493059"/>
                </a:cubicBezTo>
                <a:cubicBezTo>
                  <a:pt x="212665" y="462808"/>
                  <a:pt x="214720" y="412659"/>
                  <a:pt x="232837" y="385483"/>
                </a:cubicBezTo>
                <a:cubicBezTo>
                  <a:pt x="238813" y="376518"/>
                  <a:pt x="245948" y="368226"/>
                  <a:pt x="250766" y="358589"/>
                </a:cubicBezTo>
                <a:cubicBezTo>
                  <a:pt x="274041" y="312039"/>
                  <a:pt x="242641" y="348786"/>
                  <a:pt x="277660" y="313765"/>
                </a:cubicBezTo>
                <a:cubicBezTo>
                  <a:pt x="291876" y="271118"/>
                  <a:pt x="289166" y="263524"/>
                  <a:pt x="313519" y="233083"/>
                </a:cubicBezTo>
                <a:cubicBezTo>
                  <a:pt x="318799" y="226483"/>
                  <a:pt x="325472" y="221130"/>
                  <a:pt x="331449" y="215153"/>
                </a:cubicBezTo>
                <a:lnTo>
                  <a:pt x="349378" y="161365"/>
                </a:lnTo>
                <a:cubicBezTo>
                  <a:pt x="352366" y="152400"/>
                  <a:pt x="353101" y="142334"/>
                  <a:pt x="358343" y="134471"/>
                </a:cubicBezTo>
                <a:cubicBezTo>
                  <a:pt x="370296" y="116542"/>
                  <a:pt x="387387" y="101125"/>
                  <a:pt x="394201" y="80683"/>
                </a:cubicBezTo>
                <a:cubicBezTo>
                  <a:pt x="405839" y="45770"/>
                  <a:pt x="396484" y="60471"/>
                  <a:pt x="421096" y="35859"/>
                </a:cubicBezTo>
                <a:cubicBezTo>
                  <a:pt x="431005" y="6130"/>
                  <a:pt x="430060" y="18415"/>
                  <a:pt x="430060" y="0"/>
                </a:cubicBezTo>
              </a:path>
            </a:pathLst>
          </a:custGeom>
          <a:ln>
            <a:solidFill>
              <a:srgbClr val="0000FF"/>
            </a:solidFill>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lIns="95665" tIns="47832" rIns="95665" bIns="47832" rtlCol="0" anchor="ctr"/>
          <a:lstStyle/>
          <a:p>
            <a:pPr algn="ctr"/>
            <a:endParaRPr lang="zh-CN" altLang="en-US"/>
          </a:p>
        </p:txBody>
      </p:sp>
      <p:sp>
        <p:nvSpPr>
          <p:cNvPr id="7" name="Freeform 6"/>
          <p:cNvSpPr/>
          <p:nvPr/>
        </p:nvSpPr>
        <p:spPr>
          <a:xfrm>
            <a:off x="514725" y="3729327"/>
            <a:ext cx="213659" cy="1846729"/>
          </a:xfrm>
          <a:custGeom>
            <a:avLst/>
            <a:gdLst>
              <a:gd name="connsiteX0" fmla="*/ 179295 w 197224"/>
              <a:gd name="connsiteY0" fmla="*/ 1846729 h 1846729"/>
              <a:gd name="connsiteX1" fmla="*/ 161365 w 197224"/>
              <a:gd name="connsiteY1" fmla="*/ 1819835 h 1846729"/>
              <a:gd name="connsiteX2" fmla="*/ 143436 w 197224"/>
              <a:gd name="connsiteY2" fmla="*/ 1766047 h 1846729"/>
              <a:gd name="connsiteX3" fmla="*/ 134471 w 197224"/>
              <a:gd name="connsiteY3" fmla="*/ 1739153 h 1846729"/>
              <a:gd name="connsiteX4" fmla="*/ 116542 w 197224"/>
              <a:gd name="connsiteY4" fmla="*/ 1703294 h 1846729"/>
              <a:gd name="connsiteX5" fmla="*/ 98612 w 197224"/>
              <a:gd name="connsiteY5" fmla="*/ 1613647 h 1846729"/>
              <a:gd name="connsiteX6" fmla="*/ 71718 w 197224"/>
              <a:gd name="connsiteY6" fmla="*/ 1532964 h 1846729"/>
              <a:gd name="connsiteX7" fmla="*/ 53789 w 197224"/>
              <a:gd name="connsiteY7" fmla="*/ 1479176 h 1846729"/>
              <a:gd name="connsiteX8" fmla="*/ 35859 w 197224"/>
              <a:gd name="connsiteY8" fmla="*/ 1416423 h 1846729"/>
              <a:gd name="connsiteX9" fmla="*/ 17930 w 197224"/>
              <a:gd name="connsiteY9" fmla="*/ 1290917 h 1846729"/>
              <a:gd name="connsiteX10" fmla="*/ 0 w 197224"/>
              <a:gd name="connsiteY10" fmla="*/ 1066800 h 1846729"/>
              <a:gd name="connsiteX11" fmla="*/ 8965 w 197224"/>
              <a:gd name="connsiteY11" fmla="*/ 699247 h 1846729"/>
              <a:gd name="connsiteX12" fmla="*/ 17930 w 197224"/>
              <a:gd name="connsiteY12" fmla="*/ 627529 h 1846729"/>
              <a:gd name="connsiteX13" fmla="*/ 35859 w 197224"/>
              <a:gd name="connsiteY13" fmla="*/ 484094 h 1846729"/>
              <a:gd name="connsiteX14" fmla="*/ 44824 w 197224"/>
              <a:gd name="connsiteY14" fmla="*/ 439270 h 1846729"/>
              <a:gd name="connsiteX15" fmla="*/ 53789 w 197224"/>
              <a:gd name="connsiteY15" fmla="*/ 358588 h 1846729"/>
              <a:gd name="connsiteX16" fmla="*/ 62753 w 197224"/>
              <a:gd name="connsiteY16" fmla="*/ 322729 h 1846729"/>
              <a:gd name="connsiteX17" fmla="*/ 89647 w 197224"/>
              <a:gd name="connsiteY17" fmla="*/ 242047 h 1846729"/>
              <a:gd name="connsiteX18" fmla="*/ 98612 w 197224"/>
              <a:gd name="connsiteY18" fmla="*/ 215153 h 1846729"/>
              <a:gd name="connsiteX19" fmla="*/ 107577 w 197224"/>
              <a:gd name="connsiteY19" fmla="*/ 188258 h 1846729"/>
              <a:gd name="connsiteX20" fmla="*/ 125506 w 197224"/>
              <a:gd name="connsiteY20" fmla="*/ 161364 h 1846729"/>
              <a:gd name="connsiteX21" fmla="*/ 143436 w 197224"/>
              <a:gd name="connsiteY21" fmla="*/ 107576 h 1846729"/>
              <a:gd name="connsiteX22" fmla="*/ 170330 w 197224"/>
              <a:gd name="connsiteY22" fmla="*/ 53788 h 1846729"/>
              <a:gd name="connsiteX23" fmla="*/ 188259 w 197224"/>
              <a:gd name="connsiteY23" fmla="*/ 26894 h 1846729"/>
              <a:gd name="connsiteX24" fmla="*/ 197224 w 197224"/>
              <a:gd name="connsiteY24" fmla="*/ 0 h 184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224" h="1846729">
                <a:moveTo>
                  <a:pt x="179295" y="1846729"/>
                </a:moveTo>
                <a:cubicBezTo>
                  <a:pt x="173318" y="1837764"/>
                  <a:pt x="165741" y="1829681"/>
                  <a:pt x="161365" y="1819835"/>
                </a:cubicBezTo>
                <a:cubicBezTo>
                  <a:pt x="153689" y="1802565"/>
                  <a:pt x="149412" y="1783976"/>
                  <a:pt x="143436" y="1766047"/>
                </a:cubicBezTo>
                <a:cubicBezTo>
                  <a:pt x="140448" y="1757082"/>
                  <a:pt x="138697" y="1747605"/>
                  <a:pt x="134471" y="1739153"/>
                </a:cubicBezTo>
                <a:cubicBezTo>
                  <a:pt x="128495" y="1727200"/>
                  <a:pt x="121234" y="1715807"/>
                  <a:pt x="116542" y="1703294"/>
                </a:cubicBezTo>
                <a:cubicBezTo>
                  <a:pt x="105367" y="1673494"/>
                  <a:pt x="106359" y="1644634"/>
                  <a:pt x="98612" y="1613647"/>
                </a:cubicBezTo>
                <a:cubicBezTo>
                  <a:pt x="98606" y="1613624"/>
                  <a:pt x="76204" y="1546422"/>
                  <a:pt x="71718" y="1532964"/>
                </a:cubicBezTo>
                <a:cubicBezTo>
                  <a:pt x="65742" y="1515035"/>
                  <a:pt x="58373" y="1497511"/>
                  <a:pt x="53789" y="1479176"/>
                </a:cubicBezTo>
                <a:cubicBezTo>
                  <a:pt x="42532" y="1434150"/>
                  <a:pt x="48720" y="1455006"/>
                  <a:pt x="35859" y="1416423"/>
                </a:cubicBezTo>
                <a:cubicBezTo>
                  <a:pt x="29883" y="1374588"/>
                  <a:pt x="21756" y="1333003"/>
                  <a:pt x="17930" y="1290917"/>
                </a:cubicBezTo>
                <a:cubicBezTo>
                  <a:pt x="5168" y="1150536"/>
                  <a:pt x="11317" y="1225228"/>
                  <a:pt x="0" y="1066800"/>
                </a:cubicBezTo>
                <a:cubicBezTo>
                  <a:pt x="2988" y="944282"/>
                  <a:pt x="3967" y="821699"/>
                  <a:pt x="8965" y="699247"/>
                </a:cubicBezTo>
                <a:cubicBezTo>
                  <a:pt x="9948" y="675175"/>
                  <a:pt x="15115" y="651456"/>
                  <a:pt x="17930" y="627529"/>
                </a:cubicBezTo>
                <a:cubicBezTo>
                  <a:pt x="24933" y="568008"/>
                  <a:pt x="26423" y="540712"/>
                  <a:pt x="35859" y="484094"/>
                </a:cubicBezTo>
                <a:cubicBezTo>
                  <a:pt x="38364" y="469064"/>
                  <a:pt x="42669" y="454354"/>
                  <a:pt x="44824" y="439270"/>
                </a:cubicBezTo>
                <a:cubicBezTo>
                  <a:pt x="48651" y="412482"/>
                  <a:pt x="49674" y="385333"/>
                  <a:pt x="53789" y="358588"/>
                </a:cubicBezTo>
                <a:cubicBezTo>
                  <a:pt x="55662" y="346410"/>
                  <a:pt x="59213" y="334530"/>
                  <a:pt x="62753" y="322729"/>
                </a:cubicBezTo>
                <a:cubicBezTo>
                  <a:pt x="70899" y="295576"/>
                  <a:pt x="80682" y="268941"/>
                  <a:pt x="89647" y="242047"/>
                </a:cubicBezTo>
                <a:lnTo>
                  <a:pt x="98612" y="215153"/>
                </a:lnTo>
                <a:cubicBezTo>
                  <a:pt x="101600" y="206188"/>
                  <a:pt x="102335" y="196121"/>
                  <a:pt x="107577" y="188258"/>
                </a:cubicBezTo>
                <a:cubicBezTo>
                  <a:pt x="113553" y="179293"/>
                  <a:pt x="121130" y="171210"/>
                  <a:pt x="125506" y="161364"/>
                </a:cubicBezTo>
                <a:cubicBezTo>
                  <a:pt x="133182" y="144094"/>
                  <a:pt x="132953" y="123301"/>
                  <a:pt x="143436" y="107576"/>
                </a:cubicBezTo>
                <a:cubicBezTo>
                  <a:pt x="194818" y="30502"/>
                  <a:pt x="133215" y="128018"/>
                  <a:pt x="170330" y="53788"/>
                </a:cubicBezTo>
                <a:cubicBezTo>
                  <a:pt x="175148" y="44151"/>
                  <a:pt x="183441" y="36531"/>
                  <a:pt x="188259" y="26894"/>
                </a:cubicBezTo>
                <a:cubicBezTo>
                  <a:pt x="192485" y="18442"/>
                  <a:pt x="197224" y="0"/>
                  <a:pt x="197224" y="0"/>
                </a:cubicBezTo>
              </a:path>
            </a:pathLst>
          </a:custGeom>
          <a:ln>
            <a:solidFill>
              <a:srgbClr val="0000FF"/>
            </a:solidFill>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lIns="95665" tIns="47832" rIns="95665" bIns="47832" rtlCol="0" anchor="ctr"/>
          <a:lstStyle/>
          <a:p>
            <a:pPr algn="ctr"/>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340770"/>
            <a:ext cx="8667750" cy="5088626"/>
          </a:xfrm>
        </p:spPr>
        <p:txBody>
          <a:bodyPr anchor="ctr"/>
          <a:lstStyle/>
          <a:p>
            <a:r>
              <a:rPr lang="zh-CN" altLang="en-US" sz="2800" dirty="0" smtClean="0"/>
              <a:t>软件</a:t>
            </a:r>
            <a:endParaRPr lang="en-US" altLang="zh-CN" sz="2800" dirty="0" smtClean="0"/>
          </a:p>
          <a:p>
            <a:pPr lvl="1"/>
            <a:r>
              <a:rPr lang="zh-CN" altLang="en-US" sz="2800" dirty="0" smtClean="0"/>
              <a:t>概念、分类、特征</a:t>
            </a:r>
            <a:endParaRPr lang="en-US" altLang="zh-CN" sz="2800" dirty="0" smtClean="0"/>
          </a:p>
          <a:p>
            <a:r>
              <a:rPr lang="zh-CN" altLang="en-US" sz="2800" dirty="0" smtClean="0"/>
              <a:t>软件工程</a:t>
            </a:r>
            <a:endParaRPr lang="en-US" altLang="zh-CN" sz="2800" dirty="0" smtClean="0"/>
          </a:p>
          <a:p>
            <a:pPr lvl="1"/>
            <a:r>
              <a:rPr lang="zh-CN" altLang="en-US" sz="2800" dirty="0" smtClean="0"/>
              <a:t>概念：软件危机、工程、软件工程</a:t>
            </a:r>
            <a:endParaRPr lang="en-US" altLang="zh-CN" sz="2800" dirty="0" smtClean="0"/>
          </a:p>
          <a:p>
            <a:pPr lvl="1"/>
            <a:r>
              <a:rPr lang="zh-CN" altLang="en-US" sz="2800" dirty="0" smtClean="0"/>
              <a:t>核心问题、魔鬼四角、四大挑战</a:t>
            </a:r>
            <a:endParaRPr lang="en-US" altLang="zh-CN" sz="2800" dirty="0" smtClean="0"/>
          </a:p>
          <a:p>
            <a:r>
              <a:rPr lang="zh-CN" altLang="en-US" sz="2800" dirty="0" smtClean="0"/>
              <a:t>软件工程学</a:t>
            </a:r>
            <a:endParaRPr lang="en-US" altLang="zh-CN" sz="2800" dirty="0" smtClean="0"/>
          </a:p>
          <a:p>
            <a:pPr lvl="1"/>
            <a:r>
              <a:rPr lang="zh-CN" altLang="en-US" sz="2800" dirty="0" smtClean="0"/>
              <a:t>学科性质与发展简史</a:t>
            </a:r>
            <a:endParaRPr lang="en-US" altLang="zh-CN" sz="2800" dirty="0" smtClean="0"/>
          </a:p>
          <a:p>
            <a:pPr lvl="1"/>
            <a:r>
              <a:rPr lang="zh-CN" altLang="en-US" sz="2800" dirty="0" smtClean="0"/>
              <a:t>学科知识体系</a:t>
            </a:r>
            <a:endParaRPr lang="en-US" altLang="zh-CN" sz="2800" dirty="0" smtClean="0"/>
          </a:p>
          <a:p>
            <a:r>
              <a:rPr lang="zh-CN" altLang="en-US" sz="2800" dirty="0" smtClean="0"/>
              <a:t>软件工程师</a:t>
            </a:r>
            <a:endParaRPr lang="en-US" altLang="zh-CN" sz="2800" dirty="0" smtClean="0"/>
          </a:p>
          <a:p>
            <a:pPr lvl="1"/>
            <a:r>
              <a:rPr lang="zh-CN" altLang="en-US" sz="2800" dirty="0" smtClean="0"/>
              <a:t>分类、职业路线图、职业道德、胜任力品质</a:t>
            </a:r>
            <a:endParaRPr lang="zh-CN" altLang="en-US" sz="2800" dirty="0"/>
          </a:p>
        </p:txBody>
      </p:sp>
      <p:sp>
        <p:nvSpPr>
          <p:cNvPr id="4" name="Up Arrow 3"/>
          <p:cNvSpPr/>
          <p:nvPr/>
        </p:nvSpPr>
        <p:spPr>
          <a:xfrm rot="16200000">
            <a:off x="8453462" y="5143512"/>
            <a:ext cx="785818" cy="121444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37</a:t>
            </a:fld>
            <a:endParaRPr lang="zh-CN" altLang="en-US" dirty="0"/>
          </a:p>
        </p:txBody>
      </p:sp>
      <p:grpSp>
        <p:nvGrpSpPr>
          <p:cNvPr id="2" name="Group 8"/>
          <p:cNvGrpSpPr/>
          <p:nvPr/>
        </p:nvGrpSpPr>
        <p:grpSpPr>
          <a:xfrm>
            <a:off x="1050711" y="1469658"/>
            <a:ext cx="7804589" cy="3918692"/>
            <a:chOff x="971600" y="1412776"/>
            <a:chExt cx="7204236" cy="3918693"/>
          </a:xfrm>
        </p:grpSpPr>
        <p:pic>
          <p:nvPicPr>
            <p:cNvPr id="6" name="Picture 5" descr="C:\Users\SECBOK\AppData\Roaming\Tencent\Users\185063557\QQ\WinTemp\RichOle\A(0SB6DIZ7`(TYZV`1I}G07.jpg"/>
            <p:cNvPicPr>
              <a:picLocks noChangeAspect="1" noChangeArrowheads="1"/>
            </p:cNvPicPr>
            <p:nvPr/>
          </p:nvPicPr>
          <p:blipFill>
            <a:blip r:embed="rId3" cstate="print"/>
            <a:srcRect/>
            <a:stretch>
              <a:fillRect/>
            </a:stretch>
          </p:blipFill>
          <p:spPr bwMode="auto">
            <a:xfrm>
              <a:off x="971600" y="1412776"/>
              <a:ext cx="7204236" cy="3918693"/>
            </a:xfrm>
            <a:prstGeom prst="rect">
              <a:avLst/>
            </a:prstGeom>
            <a:noFill/>
          </p:spPr>
        </p:pic>
        <p:sp>
          <p:nvSpPr>
            <p:cNvPr id="7" name="Rectangle 6"/>
            <p:cNvSpPr/>
            <p:nvPr/>
          </p:nvSpPr>
          <p:spPr>
            <a:xfrm>
              <a:off x="1929830" y="4581128"/>
              <a:ext cx="5378474" cy="504056"/>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907704" y="4437112"/>
              <a:ext cx="5382668" cy="738664"/>
            </a:xfrm>
            <a:prstGeom prst="rect">
              <a:avLst/>
            </a:prstGeom>
            <a:noFill/>
          </p:spPr>
          <p:txBody>
            <a:bodyPr wrap="square" rtlCol="0">
              <a:spAutoFit/>
            </a:bodyPr>
            <a:lstStyle/>
            <a:p>
              <a:r>
                <a:rPr lang="zh-CN" altLang="en-US" sz="4200" b="1" dirty="0" smtClean="0">
                  <a:solidFill>
                    <a:srgbClr val="FFFF00"/>
                  </a:solidFill>
                  <a:latin typeface="金梅新毛隸全字體" pitchFamily="49" charset="-120"/>
                  <a:ea typeface="汉鼎简隶变" pitchFamily="49" charset="-122"/>
                </a:rPr>
                <a:t>你最大的敌人是你自己</a:t>
              </a:r>
              <a:r>
                <a:rPr lang="en-US" altLang="zh-CN" sz="4200" b="1" dirty="0" smtClean="0">
                  <a:solidFill>
                    <a:srgbClr val="FFFF00"/>
                  </a:solidFill>
                  <a:latin typeface="金梅新毛隸全字體" pitchFamily="49" charset="-120"/>
                  <a:ea typeface="汉鼎简隶变" pitchFamily="49" charset="-122"/>
                </a:rPr>
                <a:t>.</a:t>
              </a:r>
              <a:endParaRPr lang="zh-CN" altLang="en-US" sz="4200" b="1" dirty="0">
                <a:solidFill>
                  <a:srgbClr val="FFFF00"/>
                </a:solidFill>
                <a:latin typeface="金梅新毛隸全字體" pitchFamily="49" charset="-120"/>
                <a:ea typeface="汉鼎简隶变" pitchFamily="49" charset="-122"/>
              </a:endParaRPr>
            </a:p>
          </p:txBody>
        </p:sp>
      </p:gr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300" dirty="0" smtClean="0"/>
              <a:t>21</a:t>
            </a:r>
            <a:r>
              <a:rPr lang="zh-CN" altLang="en-US" sz="3300" dirty="0" smtClean="0"/>
              <a:t>世纪的工程师应该是什么样的？</a:t>
            </a:r>
            <a:endParaRPr lang="zh-CN" altLang="en-US" sz="3300" dirty="0"/>
          </a:p>
        </p:txBody>
      </p:sp>
      <p:sp>
        <p:nvSpPr>
          <p:cNvPr id="3" name="Content Placeholder 2"/>
          <p:cNvSpPr>
            <a:spLocks noGrp="1"/>
          </p:cNvSpPr>
          <p:nvPr>
            <p:ph idx="1"/>
          </p:nvPr>
        </p:nvSpPr>
        <p:spPr>
          <a:xfrm>
            <a:off x="613964" y="1484787"/>
            <a:ext cx="8667750" cy="4104456"/>
          </a:xfrm>
        </p:spPr>
        <p:txBody>
          <a:bodyPr anchor="t"/>
          <a:lstStyle/>
          <a:p>
            <a:pPr algn="ctr">
              <a:buNone/>
            </a:pPr>
            <a:r>
              <a:rPr lang="zh-CN" altLang="en-US" sz="3800" dirty="0" smtClean="0">
                <a:solidFill>
                  <a:srgbClr val="FF0000"/>
                </a:solidFill>
                <a:latin typeface="方正黑体简体" pitchFamily="65" charset="-122"/>
                <a:ea typeface="方正黑体简体" pitchFamily="65" charset="-122"/>
              </a:rPr>
              <a:t>一边学习、一边决策、一边行动！</a:t>
            </a:r>
            <a:endParaRPr lang="en-US" altLang="zh-CN" sz="2900" dirty="0" smtClean="0">
              <a:solidFill>
                <a:srgbClr val="FF0000"/>
              </a:solidFill>
              <a:latin typeface="方正黑体简体" pitchFamily="65" charset="-122"/>
              <a:ea typeface="方正黑体简体" pitchFamily="65" charset="-122"/>
            </a:endParaRPr>
          </a:p>
          <a:p>
            <a:endParaRPr lang="en-US" altLang="zh-CN" sz="2900" dirty="0" smtClean="0"/>
          </a:p>
          <a:p>
            <a:r>
              <a:rPr lang="zh-CN" altLang="en-US" sz="2900" dirty="0" smtClean="0"/>
              <a:t>本世纪的工程师应当具备如下四项特征：</a:t>
            </a:r>
            <a:endParaRPr lang="en-US" altLang="zh-CN" sz="2900" dirty="0" smtClean="0"/>
          </a:p>
          <a:p>
            <a:pPr lvl="1"/>
            <a:r>
              <a:rPr lang="zh-CN" altLang="en-US" sz="2500" dirty="0" smtClean="0"/>
              <a:t>什么都能懂</a:t>
            </a:r>
            <a:endParaRPr lang="en-US" altLang="zh-CN" sz="2500" dirty="0" smtClean="0"/>
          </a:p>
          <a:p>
            <a:pPr lvl="1"/>
            <a:r>
              <a:rPr lang="zh-CN" altLang="en-US" sz="2500" dirty="0" smtClean="0"/>
              <a:t>什么都能做</a:t>
            </a:r>
            <a:endParaRPr lang="en-US" altLang="zh-CN" sz="2500" dirty="0" smtClean="0"/>
          </a:p>
          <a:p>
            <a:pPr lvl="1"/>
            <a:r>
              <a:rPr lang="zh-CN" altLang="en-US" sz="2500" dirty="0" smtClean="0"/>
              <a:t>与任何地方的任何人都能协同工作</a:t>
            </a:r>
            <a:endParaRPr lang="en-US" altLang="zh-CN" sz="2500" dirty="0" smtClean="0"/>
          </a:p>
          <a:p>
            <a:pPr lvl="1"/>
            <a:r>
              <a:rPr lang="zh-CN" altLang="en-US" sz="2500" dirty="0" smtClean="0"/>
              <a:t>富有想象力且能将梦想变成现实</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38</a:t>
            </a:fld>
            <a:endParaRPr lang="zh-CN" altLang="en-US" dirty="0"/>
          </a:p>
        </p:txBody>
      </p:sp>
      <p:pic>
        <p:nvPicPr>
          <p:cNvPr id="1026" name="Picture 2" descr="E:\SECBOK\Content\Figures\ToonNew.png"/>
          <p:cNvPicPr>
            <a:picLocks noChangeAspect="1" noChangeArrowheads="1"/>
          </p:cNvPicPr>
          <p:nvPr/>
        </p:nvPicPr>
        <p:blipFill>
          <a:blip r:embed="rId2" cstate="print"/>
          <a:srcRect/>
          <a:stretch>
            <a:fillRect/>
          </a:stretch>
        </p:blipFill>
        <p:spPr bwMode="auto">
          <a:xfrm>
            <a:off x="5889104" y="3780854"/>
            <a:ext cx="3978442" cy="2672482"/>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软件工程师</a:t>
            </a:r>
            <a:r>
              <a:rPr lang="en-US" altLang="zh-CN" dirty="0" smtClean="0"/>
              <a:t>—</a:t>
            </a:r>
            <a:r>
              <a:rPr lang="zh-CN" altLang="en-US" dirty="0" smtClean="0"/>
              <a:t>范围与分类</a:t>
            </a:r>
            <a:endParaRPr lang="zh-CN" altLang="en-US" dirty="0"/>
          </a:p>
        </p:txBody>
      </p:sp>
      <p:sp>
        <p:nvSpPr>
          <p:cNvPr id="3" name="Content Placeholder 2"/>
          <p:cNvSpPr>
            <a:spLocks noGrp="1"/>
          </p:cNvSpPr>
          <p:nvPr>
            <p:ph idx="1"/>
          </p:nvPr>
        </p:nvSpPr>
        <p:spPr/>
        <p:txBody>
          <a:bodyPr anchor="ctr"/>
          <a:lstStyle/>
          <a:p>
            <a:r>
              <a:rPr lang="zh-CN" altLang="en-US" sz="2900" dirty="0" smtClean="0"/>
              <a:t>软件工程师：</a:t>
            </a:r>
            <a:endParaRPr lang="en-US" altLang="zh-CN" sz="2900" dirty="0" smtClean="0"/>
          </a:p>
          <a:p>
            <a:pPr lvl="1"/>
            <a:r>
              <a:rPr lang="zh-CN" altLang="en-US" sz="2600" dirty="0" smtClean="0"/>
              <a:t>从事软件产品开发、维护或演化的专业人才及职业</a:t>
            </a:r>
            <a:endParaRPr lang="en-US" altLang="zh-CN" sz="2600" dirty="0" smtClean="0"/>
          </a:p>
          <a:p>
            <a:pPr lvl="2"/>
            <a:r>
              <a:rPr lang="zh-CN" altLang="en-US" sz="2600" dirty="0" smtClean="0">
                <a:solidFill>
                  <a:srgbClr val="0000FF"/>
                </a:solidFill>
              </a:rPr>
              <a:t>需求工程师</a:t>
            </a:r>
            <a:endParaRPr lang="en-US" altLang="zh-CN" sz="2600" dirty="0" smtClean="0">
              <a:solidFill>
                <a:srgbClr val="0000FF"/>
              </a:solidFill>
            </a:endParaRPr>
          </a:p>
          <a:p>
            <a:pPr lvl="2"/>
            <a:r>
              <a:rPr lang="zh-CN" altLang="en-US" sz="2600" dirty="0" smtClean="0">
                <a:solidFill>
                  <a:srgbClr val="0000FF"/>
                </a:solidFill>
              </a:rPr>
              <a:t>软件设计师 </a:t>
            </a:r>
            <a:r>
              <a:rPr lang="en-US" altLang="zh-CN" sz="2600" dirty="0" smtClean="0">
                <a:solidFill>
                  <a:srgbClr val="0000FF"/>
                </a:solidFill>
              </a:rPr>
              <a:t>(</a:t>
            </a:r>
            <a:r>
              <a:rPr lang="zh-CN" altLang="en-US" sz="2600" dirty="0" smtClean="0">
                <a:solidFill>
                  <a:srgbClr val="0000FF"/>
                </a:solidFill>
              </a:rPr>
              <a:t>包括架构和界面设计师</a:t>
            </a:r>
            <a:r>
              <a:rPr lang="en-US" altLang="zh-CN" sz="2600" dirty="0" smtClean="0">
                <a:solidFill>
                  <a:srgbClr val="0000FF"/>
                </a:solidFill>
              </a:rPr>
              <a:t>)</a:t>
            </a:r>
          </a:p>
          <a:p>
            <a:pPr lvl="2"/>
            <a:r>
              <a:rPr lang="zh-CN" altLang="en-US" sz="2600" dirty="0" smtClean="0">
                <a:solidFill>
                  <a:srgbClr val="0000FF"/>
                </a:solidFill>
              </a:rPr>
              <a:t>程序员</a:t>
            </a:r>
            <a:endParaRPr lang="en-US" altLang="zh-CN" sz="2600" dirty="0" smtClean="0">
              <a:solidFill>
                <a:srgbClr val="0000FF"/>
              </a:solidFill>
            </a:endParaRPr>
          </a:p>
          <a:p>
            <a:pPr lvl="2"/>
            <a:r>
              <a:rPr lang="zh-CN" altLang="en-US" sz="2600" dirty="0" smtClean="0">
                <a:solidFill>
                  <a:srgbClr val="0000FF"/>
                </a:solidFill>
              </a:rPr>
              <a:t>质量工程师 </a:t>
            </a:r>
            <a:r>
              <a:rPr lang="en-US" altLang="zh-CN" sz="2600" dirty="0" smtClean="0">
                <a:solidFill>
                  <a:srgbClr val="0000FF"/>
                </a:solidFill>
              </a:rPr>
              <a:t>(</a:t>
            </a:r>
            <a:r>
              <a:rPr lang="zh-CN" altLang="en-US" sz="2600" dirty="0" smtClean="0">
                <a:solidFill>
                  <a:srgbClr val="0000FF"/>
                </a:solidFill>
              </a:rPr>
              <a:t>包括测试工程师</a:t>
            </a:r>
            <a:r>
              <a:rPr lang="en-US" altLang="zh-CN" sz="2600" dirty="0" smtClean="0">
                <a:solidFill>
                  <a:srgbClr val="0000FF"/>
                </a:solidFill>
              </a:rPr>
              <a:t>)</a:t>
            </a:r>
          </a:p>
          <a:p>
            <a:pPr lvl="2"/>
            <a:r>
              <a:rPr lang="zh-CN" altLang="en-US" sz="2600" dirty="0" smtClean="0">
                <a:solidFill>
                  <a:srgbClr val="0000FF"/>
                </a:solidFill>
              </a:rPr>
              <a:t>维护工程师</a:t>
            </a:r>
            <a:endParaRPr lang="en-US" altLang="zh-CN" sz="2600" dirty="0" smtClean="0">
              <a:solidFill>
                <a:srgbClr val="0000FF"/>
              </a:solidFill>
            </a:endParaRPr>
          </a:p>
          <a:p>
            <a:pPr lvl="2"/>
            <a:r>
              <a:rPr lang="en-US" altLang="zh-CN" sz="2600" dirty="0" smtClean="0"/>
              <a:t>…</a:t>
            </a:r>
          </a:p>
          <a:p>
            <a:endParaRPr lang="en-US" altLang="zh-CN" sz="1700" dirty="0" smtClean="0"/>
          </a:p>
          <a:p>
            <a:r>
              <a:rPr lang="zh-CN" altLang="en-US" sz="2900" dirty="0" smtClean="0"/>
              <a:t>软件管理者</a:t>
            </a:r>
            <a:endParaRPr lang="en-US" altLang="zh-CN" sz="2900" dirty="0" smtClean="0"/>
          </a:p>
          <a:p>
            <a:pPr lvl="1"/>
            <a:r>
              <a:rPr lang="zh-CN" altLang="en-US" sz="2500" dirty="0" smtClean="0"/>
              <a:t>区别于一般的工程师</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39</a:t>
            </a:fld>
            <a:endParaRPr lang="zh-CN" altLang="en-US" dirty="0"/>
          </a:p>
        </p:txBody>
      </p:sp>
      <p:grpSp>
        <p:nvGrpSpPr>
          <p:cNvPr id="9" name="Group 8"/>
          <p:cNvGrpSpPr>
            <a:grpSpLocks noChangeAspect="1"/>
          </p:cNvGrpSpPr>
          <p:nvPr/>
        </p:nvGrpSpPr>
        <p:grpSpPr>
          <a:xfrm>
            <a:off x="5733093" y="4084543"/>
            <a:ext cx="3900435" cy="2656828"/>
            <a:chOff x="6164484" y="2482853"/>
            <a:chExt cx="10946781" cy="8077910"/>
          </a:xfrm>
        </p:grpSpPr>
        <p:pic>
          <p:nvPicPr>
            <p:cNvPr id="5" name="Picture 3" descr="C:\Users\SECBOK\Desktop\11949853161785419791quit_fabien_omic.ch_01.svg.hi (1).png"/>
            <p:cNvPicPr>
              <a:picLocks noChangeAspect="1" noChangeArrowheads="1"/>
            </p:cNvPicPr>
            <p:nvPr/>
          </p:nvPicPr>
          <p:blipFill>
            <a:blip r:embed="rId2" cstate="print"/>
            <a:srcRect/>
            <a:stretch>
              <a:fillRect/>
            </a:stretch>
          </p:blipFill>
          <p:spPr bwMode="auto">
            <a:xfrm rot="21079995">
              <a:off x="10416993" y="2482853"/>
              <a:ext cx="6694272" cy="5758995"/>
            </a:xfrm>
            <a:prstGeom prst="rect">
              <a:avLst/>
            </a:prstGeom>
            <a:noFill/>
          </p:spPr>
        </p:pic>
        <p:pic>
          <p:nvPicPr>
            <p:cNvPr id="6" name="Picture 3" descr="C:\Users\SECBOK\Desktop\11949853161785419791quit_fabien_omic.ch_01.svg.hi (1).png"/>
            <p:cNvPicPr>
              <a:picLocks noChangeAspect="1" noChangeArrowheads="1"/>
            </p:cNvPicPr>
            <p:nvPr/>
          </p:nvPicPr>
          <p:blipFill>
            <a:blip r:embed="rId2" cstate="print"/>
            <a:srcRect/>
            <a:stretch>
              <a:fillRect/>
            </a:stretch>
          </p:blipFill>
          <p:spPr bwMode="auto">
            <a:xfrm rot="935521" flipH="1">
              <a:off x="6164484" y="5076676"/>
              <a:ext cx="6309157" cy="5484087"/>
            </a:xfrm>
            <a:prstGeom prst="rect">
              <a:avLst/>
            </a:prstGeom>
            <a:noFill/>
          </p:spPr>
        </p:pic>
        <p:sp>
          <p:nvSpPr>
            <p:cNvPr id="7" name="Rectangle 6"/>
            <p:cNvSpPr/>
            <p:nvPr/>
          </p:nvSpPr>
          <p:spPr>
            <a:xfrm rot="435820">
              <a:off x="10712561" y="3820741"/>
              <a:ext cx="5548060" cy="1450451"/>
            </a:xfrm>
            <a:prstGeom prst="rect">
              <a:avLst/>
            </a:prstGeom>
          </p:spPr>
          <p:txBody>
            <a:bodyPr wrap="none">
              <a:spAutoFit/>
            </a:bodyPr>
            <a:lstStyle/>
            <a:p>
              <a:pPr algn="ctr"/>
              <a:r>
                <a:rPr lang="en-US" altLang="zh-CN" sz="2500" b="1" dirty="0" smtClean="0">
                  <a:latin typeface="Lucida Handwriting" pitchFamily="66" charset="0"/>
                </a:rPr>
                <a:t>THAT WAY</a:t>
              </a:r>
              <a:endParaRPr lang="zh-CN" altLang="en-US" sz="2500" b="1" dirty="0">
                <a:latin typeface="Lucida Handwriting" pitchFamily="66" charset="0"/>
              </a:endParaRPr>
            </a:p>
          </p:txBody>
        </p:sp>
        <p:sp>
          <p:nvSpPr>
            <p:cNvPr id="8" name="Rectangle 7"/>
            <p:cNvSpPr/>
            <p:nvPr/>
          </p:nvSpPr>
          <p:spPr>
            <a:xfrm rot="79560">
              <a:off x="7014211" y="6449993"/>
              <a:ext cx="5260130" cy="1450451"/>
            </a:xfrm>
            <a:prstGeom prst="rect">
              <a:avLst/>
            </a:prstGeom>
          </p:spPr>
          <p:txBody>
            <a:bodyPr wrap="none">
              <a:spAutoFit/>
            </a:bodyPr>
            <a:lstStyle/>
            <a:p>
              <a:pPr algn="ctr"/>
              <a:r>
                <a:rPr lang="en-US" altLang="zh-CN" sz="2500" b="1" dirty="0" smtClean="0">
                  <a:latin typeface="Lucida Handwriting" pitchFamily="66" charset="0"/>
                </a:rPr>
                <a:t>THIS WAY</a:t>
              </a:r>
              <a:endParaRPr lang="zh-CN" altLang="en-US" sz="2500" b="1" dirty="0">
                <a:latin typeface="Lucida Handwriting" pitchFamily="66" charset="0"/>
              </a:endParaRPr>
            </a:p>
          </p:txBody>
        </p:sp>
      </p:grpSp>
    </p:spTree>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a:t>
            </a:r>
            <a:r>
              <a:rPr lang="en-US" altLang="zh-CN" dirty="0" smtClean="0"/>
              <a:t>—</a:t>
            </a:r>
            <a:r>
              <a:rPr lang="zh-CN" altLang="en-US" dirty="0" smtClean="0"/>
              <a:t>分类</a:t>
            </a:r>
            <a:endParaRPr lang="zh-CN" altLang="en-US" dirty="0"/>
          </a:p>
        </p:txBody>
      </p:sp>
      <p:sp>
        <p:nvSpPr>
          <p:cNvPr id="3" name="Content Placeholder 2"/>
          <p:cNvSpPr>
            <a:spLocks noGrp="1"/>
          </p:cNvSpPr>
          <p:nvPr>
            <p:ph idx="1"/>
          </p:nvPr>
        </p:nvSpPr>
        <p:spPr/>
        <p:txBody>
          <a:bodyPr/>
          <a:lstStyle/>
          <a:p>
            <a:r>
              <a:rPr lang="zh-CN" altLang="en-US" dirty="0" smtClean="0"/>
              <a:t>分类依据很多</a:t>
            </a:r>
            <a:endParaRPr lang="en-US" altLang="zh-CN" dirty="0" smtClean="0"/>
          </a:p>
          <a:p>
            <a:pPr lvl="1"/>
            <a:r>
              <a:rPr lang="zh-CN" altLang="en-US" sz="2900" dirty="0" smtClean="0"/>
              <a:t>规模、领域、成本投入、</a:t>
            </a:r>
            <a:r>
              <a:rPr lang="en-US" altLang="zh-CN" sz="2900" dirty="0" smtClean="0"/>
              <a:t>…</a:t>
            </a:r>
          </a:p>
          <a:p>
            <a:endParaRPr lang="en-US" altLang="zh-CN" dirty="0" smtClean="0"/>
          </a:p>
          <a:p>
            <a:r>
              <a:rPr lang="zh-CN" altLang="en-US" dirty="0" smtClean="0"/>
              <a:t>从受众的角度，分为</a:t>
            </a:r>
            <a:r>
              <a:rPr lang="en-US" altLang="zh-CN" dirty="0" smtClean="0"/>
              <a:t>:</a:t>
            </a:r>
          </a:p>
          <a:p>
            <a:pPr lvl="1"/>
            <a:r>
              <a:rPr lang="zh-CN" altLang="en-US" sz="2900" dirty="0" smtClean="0">
                <a:solidFill>
                  <a:srgbClr val="0000FF"/>
                </a:solidFill>
              </a:rPr>
              <a:t>涉众软件</a:t>
            </a:r>
            <a:endParaRPr lang="en-US" altLang="zh-CN" sz="2900" dirty="0" smtClean="0">
              <a:solidFill>
                <a:srgbClr val="0000FF"/>
              </a:solidFill>
            </a:endParaRPr>
          </a:p>
          <a:p>
            <a:pPr lvl="2"/>
            <a:r>
              <a:rPr lang="zh-CN" altLang="en-US" sz="2600" dirty="0" smtClean="0"/>
              <a:t>面向广大用户群体</a:t>
            </a:r>
            <a:endParaRPr lang="en-US" altLang="zh-CN" sz="2600" dirty="0" smtClean="0"/>
          </a:p>
          <a:p>
            <a:pPr lvl="2"/>
            <a:r>
              <a:rPr lang="zh-CN" altLang="en-US" sz="2600" dirty="0" smtClean="0"/>
              <a:t>如：</a:t>
            </a:r>
            <a:r>
              <a:rPr lang="en-US" altLang="zh-CN" sz="2600" dirty="0" smtClean="0"/>
              <a:t>MS Office</a:t>
            </a:r>
            <a:r>
              <a:rPr lang="zh-CN" altLang="en-US" sz="2600" dirty="0" smtClean="0"/>
              <a:t>、</a:t>
            </a:r>
            <a:r>
              <a:rPr lang="en-US" altLang="zh-CN" sz="2600" dirty="0" smtClean="0"/>
              <a:t>Linux</a:t>
            </a:r>
            <a:r>
              <a:rPr lang="zh-CN" altLang="en-US" sz="2600" dirty="0" smtClean="0"/>
              <a:t>、</a:t>
            </a:r>
            <a:r>
              <a:rPr lang="en-US" altLang="zh-CN" sz="2600" dirty="0" smtClean="0"/>
              <a:t>…</a:t>
            </a:r>
          </a:p>
          <a:p>
            <a:pPr lvl="1"/>
            <a:r>
              <a:rPr lang="zh-CN" altLang="en-US" sz="2900" dirty="0" smtClean="0">
                <a:solidFill>
                  <a:srgbClr val="0000FF"/>
                </a:solidFill>
              </a:rPr>
              <a:t>定制软件</a:t>
            </a:r>
            <a:endParaRPr lang="en-US" altLang="zh-CN" sz="2900" dirty="0" smtClean="0">
              <a:solidFill>
                <a:srgbClr val="0000FF"/>
              </a:solidFill>
            </a:endParaRPr>
          </a:p>
          <a:p>
            <a:pPr lvl="2"/>
            <a:r>
              <a:rPr lang="zh-CN" altLang="en-US" sz="2200" dirty="0" smtClean="0"/>
              <a:t>面向特定用户或用户组织</a:t>
            </a:r>
            <a:endParaRPr lang="en-US" altLang="zh-CN" sz="2200" dirty="0" smtClean="0"/>
          </a:p>
          <a:p>
            <a:pPr lvl="2"/>
            <a:r>
              <a:rPr lang="zh-CN" altLang="en-US" sz="2200" dirty="0" smtClean="0"/>
              <a:t>如：在线银行系统、特定硬件的驱动软件、</a:t>
            </a:r>
            <a:r>
              <a:rPr lang="en-US" altLang="zh-CN" sz="2200" dirty="0" smtClean="0"/>
              <a:t>…</a:t>
            </a:r>
            <a:endParaRPr lang="zh-CN" altLang="en-US" sz="22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a:t>
            </a:fld>
            <a:endParaRPr lang="zh-CN" altLang="en-US"/>
          </a:p>
        </p:txBody>
      </p:sp>
    </p:spTree>
  </p:cSld>
  <p:clrMapOvr>
    <a:masterClrMapping/>
  </p:clrMapOvr>
  <p:transition spd="slow">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职业路线图</a:t>
            </a:r>
            <a:r>
              <a:rPr lang="en-US" altLang="zh-CN" dirty="0" smtClean="0"/>
              <a:t>—</a:t>
            </a:r>
            <a:r>
              <a:rPr lang="zh-CN" altLang="en-US" dirty="0" smtClean="0"/>
              <a:t>以</a:t>
            </a:r>
            <a:r>
              <a:rPr lang="en-US" altLang="zh-CN" dirty="0" smtClean="0"/>
              <a:t>IBM</a:t>
            </a:r>
            <a:r>
              <a:rPr lang="zh-CN" altLang="en-US" dirty="0" smtClean="0"/>
              <a:t>为例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40</a:t>
            </a:fld>
            <a:endParaRPr lang="zh-CN" altLang="en-US" dirty="0"/>
          </a:p>
        </p:txBody>
      </p:sp>
      <p:sp>
        <p:nvSpPr>
          <p:cNvPr id="6" name="Rectangle 5"/>
          <p:cNvSpPr/>
          <p:nvPr/>
        </p:nvSpPr>
        <p:spPr>
          <a:xfrm flipV="1">
            <a:off x="2690750" y="4818802"/>
            <a:ext cx="4707577" cy="192257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方正精楷简体" pitchFamily="2" charset="-122"/>
            </a:endParaRPr>
          </a:p>
        </p:txBody>
      </p:sp>
      <p:sp>
        <p:nvSpPr>
          <p:cNvPr id="7" name="Rectangle 6"/>
          <p:cNvSpPr/>
          <p:nvPr/>
        </p:nvSpPr>
        <p:spPr>
          <a:xfrm>
            <a:off x="5433883" y="1110985"/>
            <a:ext cx="1964447" cy="363915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方正精楷简体" pitchFamily="2" charset="-122"/>
            </a:endParaRPr>
          </a:p>
        </p:txBody>
      </p:sp>
      <p:sp>
        <p:nvSpPr>
          <p:cNvPr id="8" name="Rectangle 7"/>
          <p:cNvSpPr/>
          <p:nvPr/>
        </p:nvSpPr>
        <p:spPr>
          <a:xfrm>
            <a:off x="2690754" y="1110985"/>
            <a:ext cx="2028936" cy="363915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方正精楷简体" pitchFamily="2" charset="-122"/>
            </a:endParaRPr>
          </a:p>
        </p:txBody>
      </p:sp>
      <p:sp>
        <p:nvSpPr>
          <p:cNvPr id="9" name="Rectangle 8"/>
          <p:cNvSpPr/>
          <p:nvPr/>
        </p:nvSpPr>
        <p:spPr>
          <a:xfrm>
            <a:off x="4497159" y="5986076"/>
            <a:ext cx="1224753" cy="688254"/>
          </a:xfrm>
          <a:prstGeom prst="rect">
            <a:avLst/>
          </a:prstGeom>
          <a:solidFill>
            <a:srgbClr val="007434"/>
          </a:solidFill>
          <a:ln/>
        </p:spPr>
        <p:style>
          <a:lnRef idx="0">
            <a:schemeClr val="accent3"/>
          </a:lnRef>
          <a:fillRef idx="3">
            <a:schemeClr val="accent3"/>
          </a:fillRef>
          <a:effectRef idx="3">
            <a:schemeClr val="accent3"/>
          </a:effectRef>
          <a:fontRef idx="minor">
            <a:schemeClr val="lt1"/>
          </a:fontRef>
        </p:style>
        <p:txBody>
          <a:bodyPr lIns="95665" tIns="47832" rIns="95665" bIns="47832" rtlCol="0" anchor="ctr"/>
          <a:lstStyle/>
          <a:p>
            <a:pPr algn="ctr"/>
            <a:r>
              <a:rPr lang="zh-CN" altLang="en-US" sz="1700" dirty="0" smtClean="0">
                <a:solidFill>
                  <a:schemeClr val="bg1"/>
                </a:solidFill>
                <a:latin typeface="方正精楷简体" pitchFamily="2" charset="-122"/>
                <a:ea typeface="汉鼎简中楷" pitchFamily="49" charset="-122"/>
              </a:rPr>
              <a:t>程序员</a:t>
            </a:r>
            <a:r>
              <a:rPr lang="en-US" altLang="zh-CN" sz="1700" dirty="0" smtClean="0">
                <a:solidFill>
                  <a:schemeClr val="bg1"/>
                </a:solidFill>
                <a:latin typeface="方正精楷简体" pitchFamily="2" charset="-122"/>
                <a:ea typeface="汉鼎简中楷" pitchFamily="49" charset="-122"/>
              </a:rPr>
              <a:t/>
            </a:r>
            <a:br>
              <a:rPr lang="en-US" altLang="zh-CN" sz="1700" dirty="0" smtClean="0">
                <a:solidFill>
                  <a:schemeClr val="bg1"/>
                </a:solidFill>
                <a:latin typeface="方正精楷简体" pitchFamily="2" charset="-122"/>
                <a:ea typeface="汉鼎简中楷" pitchFamily="49" charset="-122"/>
              </a:rPr>
            </a:br>
            <a:r>
              <a:rPr lang="en-US" altLang="zh-CN" sz="1700" dirty="0" smtClean="0">
                <a:solidFill>
                  <a:schemeClr val="bg1"/>
                </a:solidFill>
                <a:latin typeface="+mj-lt"/>
                <a:ea typeface="汉鼎简中楷" pitchFamily="49" charset="-122"/>
              </a:rPr>
              <a:t>(</a:t>
            </a:r>
            <a:r>
              <a:rPr lang="zh-CN" altLang="en-US" sz="1700" dirty="0" smtClean="0">
                <a:solidFill>
                  <a:schemeClr val="bg1"/>
                </a:solidFill>
                <a:latin typeface="方正精楷简体" pitchFamily="2" charset="-122"/>
                <a:ea typeface="汉鼎简中楷" pitchFamily="49" charset="-122"/>
              </a:rPr>
              <a:t>副工程师</a:t>
            </a:r>
            <a:r>
              <a:rPr lang="en-US" altLang="zh-CN" sz="1700" dirty="0" smtClean="0">
                <a:solidFill>
                  <a:schemeClr val="bg1"/>
                </a:solidFill>
                <a:latin typeface="+mj-lt"/>
                <a:ea typeface="汉鼎简中楷" pitchFamily="49" charset="-122"/>
              </a:rPr>
              <a:t>)</a:t>
            </a:r>
            <a:r>
              <a:rPr lang="zh-CN" altLang="en-US" sz="1700" dirty="0" smtClean="0">
                <a:solidFill>
                  <a:schemeClr val="bg1"/>
                </a:solidFill>
                <a:latin typeface="方正精楷简体" pitchFamily="2" charset="-122"/>
                <a:ea typeface="汉鼎简中楷" pitchFamily="49" charset="-122"/>
              </a:rPr>
              <a:t> </a:t>
            </a:r>
            <a:endParaRPr lang="en-US" sz="1700" dirty="0">
              <a:solidFill>
                <a:schemeClr val="bg1"/>
              </a:solidFill>
              <a:latin typeface="方正精楷简体" pitchFamily="2" charset="-122"/>
              <a:ea typeface="汉鼎简中楷" pitchFamily="49" charset="-122"/>
            </a:endParaRPr>
          </a:p>
        </p:txBody>
      </p:sp>
      <p:sp>
        <p:nvSpPr>
          <p:cNvPr id="10" name="Rectangle 9"/>
          <p:cNvSpPr/>
          <p:nvPr/>
        </p:nvSpPr>
        <p:spPr>
          <a:xfrm>
            <a:off x="3172497" y="3993221"/>
            <a:ext cx="1224753" cy="619590"/>
          </a:xfrm>
          <a:prstGeom prst="rect">
            <a:avLst/>
          </a:prstGeom>
          <a:solidFill>
            <a:srgbClr val="008000"/>
          </a:solidFill>
          <a:ln/>
        </p:spPr>
        <p:style>
          <a:lnRef idx="0">
            <a:schemeClr val="accent3"/>
          </a:lnRef>
          <a:fillRef idx="3">
            <a:schemeClr val="accent3"/>
          </a:fillRef>
          <a:effectRef idx="3">
            <a:schemeClr val="accent3"/>
          </a:effectRef>
          <a:fontRef idx="minor">
            <a:schemeClr val="lt1"/>
          </a:fontRef>
        </p:style>
        <p:txBody>
          <a:bodyPr lIns="95665" tIns="47832" rIns="95665" bIns="47832" rtlCol="0" anchor="ctr"/>
          <a:lstStyle/>
          <a:p>
            <a:pPr algn="ctr"/>
            <a:r>
              <a:rPr lang="zh-CN" altLang="en-US" sz="1700" dirty="0" smtClean="0">
                <a:solidFill>
                  <a:schemeClr val="bg1"/>
                </a:solidFill>
                <a:latin typeface="方正精楷简体" pitchFamily="2" charset="-122"/>
                <a:ea typeface="汉鼎简中楷" pitchFamily="49" charset="-122"/>
              </a:rPr>
              <a:t>项目经理</a:t>
            </a:r>
            <a:endParaRPr lang="en-US" sz="1700" dirty="0">
              <a:solidFill>
                <a:schemeClr val="bg1"/>
              </a:solidFill>
              <a:latin typeface="方正精楷简体" pitchFamily="2" charset="-122"/>
              <a:ea typeface="汉鼎简中楷" pitchFamily="49" charset="-122"/>
            </a:endParaRPr>
          </a:p>
        </p:txBody>
      </p:sp>
      <p:sp>
        <p:nvSpPr>
          <p:cNvPr id="11" name="Rectangle 10"/>
          <p:cNvSpPr/>
          <p:nvPr/>
        </p:nvSpPr>
        <p:spPr>
          <a:xfrm>
            <a:off x="3172497" y="3089425"/>
            <a:ext cx="1224753" cy="619590"/>
          </a:xfrm>
          <a:prstGeom prst="rect">
            <a:avLst/>
          </a:prstGeom>
          <a:solidFill>
            <a:schemeClr val="tx2">
              <a:lumMod val="75000"/>
            </a:schemeClr>
          </a:solidFill>
          <a:ln/>
        </p:spPr>
        <p:style>
          <a:lnRef idx="0">
            <a:schemeClr val="accent1"/>
          </a:lnRef>
          <a:fillRef idx="3">
            <a:schemeClr val="accent1"/>
          </a:fillRef>
          <a:effectRef idx="3">
            <a:schemeClr val="accent1"/>
          </a:effectRef>
          <a:fontRef idx="minor">
            <a:schemeClr val="lt1"/>
          </a:fontRef>
        </p:style>
        <p:txBody>
          <a:bodyPr lIns="95665" tIns="47832" rIns="95665" bIns="47832" rtlCol="0" anchor="ctr"/>
          <a:lstStyle/>
          <a:p>
            <a:pPr algn="ctr"/>
            <a:r>
              <a:rPr lang="zh-CN" altLang="en-US" sz="1700" dirty="0" smtClean="0">
                <a:solidFill>
                  <a:schemeClr val="bg1"/>
                </a:solidFill>
                <a:latin typeface="方正精楷简体" pitchFamily="2" charset="-122"/>
                <a:ea typeface="汉鼎简中楷" pitchFamily="49" charset="-122"/>
              </a:rPr>
              <a:t>职能经理</a:t>
            </a:r>
            <a:endParaRPr lang="en-US" altLang="zh-CN" sz="1700" dirty="0" smtClean="0">
              <a:solidFill>
                <a:schemeClr val="bg1"/>
              </a:solidFill>
              <a:latin typeface="方正精楷简体" pitchFamily="2" charset="-122"/>
              <a:ea typeface="汉鼎简中楷" pitchFamily="49" charset="-122"/>
            </a:endParaRPr>
          </a:p>
        </p:txBody>
      </p:sp>
      <p:sp>
        <p:nvSpPr>
          <p:cNvPr id="12" name="Rectangle 11"/>
          <p:cNvSpPr/>
          <p:nvPr/>
        </p:nvSpPr>
        <p:spPr>
          <a:xfrm>
            <a:off x="3172497" y="2163282"/>
            <a:ext cx="1224753" cy="619590"/>
          </a:xfrm>
          <a:prstGeom prst="rect">
            <a:avLst/>
          </a:prstGeom>
          <a:solidFill>
            <a:srgbClr val="800000"/>
          </a:solidFill>
          <a:ln/>
        </p:spPr>
        <p:style>
          <a:lnRef idx="0">
            <a:schemeClr val="accent6"/>
          </a:lnRef>
          <a:fillRef idx="3">
            <a:schemeClr val="accent6"/>
          </a:fillRef>
          <a:effectRef idx="3">
            <a:schemeClr val="accent6"/>
          </a:effectRef>
          <a:fontRef idx="minor">
            <a:schemeClr val="lt1"/>
          </a:fontRef>
        </p:style>
        <p:txBody>
          <a:bodyPr lIns="95665" tIns="47832" rIns="95665" bIns="47832" rtlCol="0" anchor="ctr"/>
          <a:lstStyle/>
          <a:p>
            <a:pPr algn="ctr"/>
            <a:r>
              <a:rPr lang="zh-CN" altLang="en-US" sz="1700" dirty="0" smtClean="0">
                <a:solidFill>
                  <a:schemeClr val="bg1"/>
                </a:solidFill>
                <a:latin typeface="方正精楷简体" pitchFamily="2" charset="-122"/>
                <a:ea typeface="方正精楷简体" pitchFamily="2" charset="-122"/>
              </a:rPr>
              <a:t>系统经理</a:t>
            </a:r>
            <a:endParaRPr lang="en-US" sz="1700" dirty="0">
              <a:solidFill>
                <a:schemeClr val="bg1"/>
              </a:solidFill>
              <a:latin typeface="方正精楷简体" pitchFamily="2" charset="-122"/>
              <a:ea typeface="方正精楷简体" pitchFamily="2" charset="-122"/>
            </a:endParaRPr>
          </a:p>
        </p:txBody>
      </p:sp>
      <p:sp>
        <p:nvSpPr>
          <p:cNvPr id="13" name="Rectangle 12"/>
          <p:cNvSpPr/>
          <p:nvPr/>
        </p:nvSpPr>
        <p:spPr>
          <a:xfrm>
            <a:off x="3172497" y="1248313"/>
            <a:ext cx="1224753" cy="619590"/>
          </a:xfrm>
          <a:prstGeom prst="rect">
            <a:avLst/>
          </a:prstGeom>
          <a:solidFill>
            <a:srgbClr val="660066"/>
          </a:solidFill>
          <a:ln/>
        </p:spPr>
        <p:style>
          <a:lnRef idx="0">
            <a:schemeClr val="accent4"/>
          </a:lnRef>
          <a:fillRef idx="3">
            <a:schemeClr val="accent4"/>
          </a:fillRef>
          <a:effectRef idx="3">
            <a:schemeClr val="accent4"/>
          </a:effectRef>
          <a:fontRef idx="minor">
            <a:schemeClr val="lt1"/>
          </a:fontRef>
        </p:style>
        <p:txBody>
          <a:bodyPr lIns="95665" tIns="47832" rIns="95665" bIns="47832" rtlCol="0" anchor="ctr"/>
          <a:lstStyle/>
          <a:p>
            <a:pPr algn="ctr"/>
            <a:r>
              <a:rPr lang="zh-CN" altLang="en-US" sz="1700" dirty="0" smtClean="0">
                <a:solidFill>
                  <a:schemeClr val="bg1"/>
                </a:solidFill>
                <a:latin typeface="方正精楷简体" pitchFamily="2" charset="-122"/>
                <a:ea typeface="汉鼎简中楷" pitchFamily="49" charset="-122"/>
              </a:rPr>
              <a:t>部门主管</a:t>
            </a:r>
            <a:endParaRPr lang="en-US" sz="1700" dirty="0">
              <a:solidFill>
                <a:schemeClr val="bg1"/>
              </a:solidFill>
              <a:latin typeface="方正精楷简体" pitchFamily="2" charset="-122"/>
              <a:ea typeface="汉鼎简中楷" pitchFamily="49" charset="-122"/>
            </a:endParaRPr>
          </a:p>
        </p:txBody>
      </p:sp>
      <p:sp>
        <p:nvSpPr>
          <p:cNvPr id="14" name="Rectangle 13"/>
          <p:cNvSpPr/>
          <p:nvPr/>
        </p:nvSpPr>
        <p:spPr>
          <a:xfrm>
            <a:off x="5692339" y="3996464"/>
            <a:ext cx="1224753" cy="619590"/>
          </a:xfrm>
          <a:prstGeom prst="rect">
            <a:avLst/>
          </a:prstGeom>
          <a:solidFill>
            <a:srgbClr val="008000"/>
          </a:solidFill>
          <a:ln/>
        </p:spPr>
        <p:style>
          <a:lnRef idx="0">
            <a:schemeClr val="accent3"/>
          </a:lnRef>
          <a:fillRef idx="3">
            <a:schemeClr val="accent3"/>
          </a:fillRef>
          <a:effectRef idx="3">
            <a:schemeClr val="accent3"/>
          </a:effectRef>
          <a:fontRef idx="minor">
            <a:schemeClr val="lt1"/>
          </a:fontRef>
        </p:style>
        <p:txBody>
          <a:bodyPr lIns="95665" tIns="47832" rIns="95665" bIns="47832" rtlCol="0" anchor="ctr"/>
          <a:lstStyle/>
          <a:p>
            <a:pPr algn="ctr"/>
            <a:r>
              <a:rPr lang="zh-CN" altLang="en-US" sz="1700" dirty="0" smtClean="0">
                <a:solidFill>
                  <a:schemeClr val="bg1"/>
                </a:solidFill>
                <a:latin typeface="方正精楷简体" pitchFamily="2" charset="-122"/>
                <a:ea typeface="汉鼎简中楷" pitchFamily="49" charset="-122"/>
              </a:rPr>
              <a:t>高级</a:t>
            </a:r>
            <a:r>
              <a:rPr lang="en-US" altLang="zh-CN" sz="1700" dirty="0" smtClean="0">
                <a:solidFill>
                  <a:schemeClr val="bg1"/>
                </a:solidFill>
                <a:latin typeface="方正精楷简体" pitchFamily="2" charset="-122"/>
                <a:ea typeface="汉鼎简中楷" pitchFamily="49" charset="-122"/>
              </a:rPr>
              <a:t/>
            </a:r>
            <a:br>
              <a:rPr lang="en-US" altLang="zh-CN" sz="1700" dirty="0" smtClean="0">
                <a:solidFill>
                  <a:schemeClr val="bg1"/>
                </a:solidFill>
                <a:latin typeface="方正精楷简体" pitchFamily="2" charset="-122"/>
                <a:ea typeface="汉鼎简中楷" pitchFamily="49" charset="-122"/>
              </a:rPr>
            </a:br>
            <a:r>
              <a:rPr lang="zh-CN" altLang="en-US" sz="1700" dirty="0" smtClean="0">
                <a:solidFill>
                  <a:schemeClr val="bg1"/>
                </a:solidFill>
                <a:latin typeface="方正精楷简体" pitchFamily="2" charset="-122"/>
                <a:ea typeface="汉鼎简中楷" pitchFamily="49" charset="-122"/>
              </a:rPr>
              <a:t>工程师</a:t>
            </a:r>
            <a:endParaRPr lang="en-US" sz="1700" dirty="0">
              <a:solidFill>
                <a:schemeClr val="bg1"/>
              </a:solidFill>
              <a:latin typeface="方正精楷简体" pitchFamily="2" charset="-122"/>
              <a:ea typeface="汉鼎简中楷" pitchFamily="49" charset="-122"/>
            </a:endParaRPr>
          </a:p>
        </p:txBody>
      </p:sp>
      <p:sp>
        <p:nvSpPr>
          <p:cNvPr id="15" name="Rectangle 14"/>
          <p:cNvSpPr/>
          <p:nvPr/>
        </p:nvSpPr>
        <p:spPr>
          <a:xfrm>
            <a:off x="5692339" y="3089425"/>
            <a:ext cx="1224753" cy="619590"/>
          </a:xfrm>
          <a:prstGeom prst="rect">
            <a:avLst/>
          </a:prstGeom>
          <a:solidFill>
            <a:schemeClr val="tx2">
              <a:lumMod val="75000"/>
            </a:schemeClr>
          </a:solidFill>
          <a:ln/>
        </p:spPr>
        <p:style>
          <a:lnRef idx="0">
            <a:schemeClr val="accent1"/>
          </a:lnRef>
          <a:fillRef idx="3">
            <a:schemeClr val="accent1"/>
          </a:fillRef>
          <a:effectRef idx="3">
            <a:schemeClr val="accent1"/>
          </a:effectRef>
          <a:fontRef idx="minor">
            <a:schemeClr val="lt1"/>
          </a:fontRef>
        </p:style>
        <p:txBody>
          <a:bodyPr lIns="95665" tIns="47832" rIns="95665" bIns="47832" rtlCol="0" anchor="ctr"/>
          <a:lstStyle/>
          <a:p>
            <a:pPr algn="ctr"/>
            <a:r>
              <a:rPr lang="zh-CN" altLang="en-US" sz="1700" dirty="0" smtClean="0">
                <a:solidFill>
                  <a:schemeClr val="bg1"/>
                </a:solidFill>
                <a:latin typeface="方正精楷简体" pitchFamily="2" charset="-122"/>
                <a:ea typeface="汉鼎简中楷" pitchFamily="49" charset="-122"/>
              </a:rPr>
              <a:t>首席</a:t>
            </a:r>
            <a:r>
              <a:rPr lang="en-US" altLang="zh-CN" sz="1700" dirty="0" smtClean="0">
                <a:solidFill>
                  <a:schemeClr val="bg1"/>
                </a:solidFill>
                <a:latin typeface="方正精楷简体" pitchFamily="2" charset="-122"/>
                <a:ea typeface="汉鼎简中楷" pitchFamily="49" charset="-122"/>
              </a:rPr>
              <a:t/>
            </a:r>
            <a:br>
              <a:rPr lang="en-US" altLang="zh-CN" sz="1700" dirty="0" smtClean="0">
                <a:solidFill>
                  <a:schemeClr val="bg1"/>
                </a:solidFill>
                <a:latin typeface="方正精楷简体" pitchFamily="2" charset="-122"/>
                <a:ea typeface="汉鼎简中楷" pitchFamily="49" charset="-122"/>
              </a:rPr>
            </a:br>
            <a:r>
              <a:rPr lang="zh-CN" altLang="en-US" sz="1700" dirty="0" smtClean="0">
                <a:solidFill>
                  <a:schemeClr val="bg1"/>
                </a:solidFill>
                <a:latin typeface="方正精楷简体" pitchFamily="2" charset="-122"/>
                <a:ea typeface="汉鼎简中楷" pitchFamily="49" charset="-122"/>
              </a:rPr>
              <a:t>工程师</a:t>
            </a:r>
            <a:endParaRPr lang="en-US" sz="1700" dirty="0">
              <a:solidFill>
                <a:schemeClr val="bg1"/>
              </a:solidFill>
              <a:latin typeface="方正精楷简体" pitchFamily="2" charset="-122"/>
              <a:ea typeface="汉鼎简中楷" pitchFamily="49" charset="-122"/>
            </a:endParaRPr>
          </a:p>
        </p:txBody>
      </p:sp>
      <p:sp>
        <p:nvSpPr>
          <p:cNvPr id="16" name="Rectangle 15"/>
          <p:cNvSpPr/>
          <p:nvPr/>
        </p:nvSpPr>
        <p:spPr>
          <a:xfrm>
            <a:off x="5692339" y="2139314"/>
            <a:ext cx="1224753" cy="619590"/>
          </a:xfrm>
          <a:prstGeom prst="rect">
            <a:avLst/>
          </a:prstGeom>
          <a:solidFill>
            <a:srgbClr val="800000"/>
          </a:solidFill>
          <a:ln/>
        </p:spPr>
        <p:style>
          <a:lnRef idx="0">
            <a:schemeClr val="accent6"/>
          </a:lnRef>
          <a:fillRef idx="3">
            <a:schemeClr val="accent6"/>
          </a:fillRef>
          <a:effectRef idx="3">
            <a:schemeClr val="accent6"/>
          </a:effectRef>
          <a:fontRef idx="minor">
            <a:schemeClr val="lt1"/>
          </a:fontRef>
        </p:style>
        <p:txBody>
          <a:bodyPr lIns="95665" tIns="47832" rIns="95665" bIns="47832" rtlCol="0" anchor="ctr"/>
          <a:lstStyle/>
          <a:p>
            <a:pPr algn="ctr"/>
            <a:r>
              <a:rPr lang="zh-CN" altLang="en-US" sz="1700" dirty="0" smtClean="0">
                <a:solidFill>
                  <a:schemeClr val="bg1"/>
                </a:solidFill>
                <a:latin typeface="方正精楷简体" pitchFamily="2" charset="-122"/>
                <a:ea typeface="汉鼎简中楷" pitchFamily="49" charset="-122"/>
              </a:rPr>
              <a:t>技术顾问</a:t>
            </a:r>
            <a:endParaRPr lang="en-US" altLang="zh-CN" sz="1700" dirty="0" smtClean="0">
              <a:solidFill>
                <a:schemeClr val="bg1"/>
              </a:solidFill>
              <a:latin typeface="方正精楷简体" pitchFamily="2" charset="-122"/>
              <a:ea typeface="汉鼎简中楷" pitchFamily="49" charset="-122"/>
            </a:endParaRPr>
          </a:p>
        </p:txBody>
      </p:sp>
      <p:sp>
        <p:nvSpPr>
          <p:cNvPr id="17" name="Rectangle 16"/>
          <p:cNvSpPr/>
          <p:nvPr/>
        </p:nvSpPr>
        <p:spPr>
          <a:xfrm>
            <a:off x="5692339" y="1246691"/>
            <a:ext cx="1224753" cy="619590"/>
          </a:xfrm>
          <a:prstGeom prst="rect">
            <a:avLst/>
          </a:prstGeom>
          <a:solidFill>
            <a:srgbClr val="660066"/>
          </a:solidFill>
          <a:ln/>
        </p:spPr>
        <p:style>
          <a:lnRef idx="0">
            <a:schemeClr val="accent4"/>
          </a:lnRef>
          <a:fillRef idx="3">
            <a:schemeClr val="accent4"/>
          </a:fillRef>
          <a:effectRef idx="3">
            <a:schemeClr val="accent4"/>
          </a:effectRef>
          <a:fontRef idx="minor">
            <a:schemeClr val="lt1"/>
          </a:fontRef>
        </p:style>
        <p:txBody>
          <a:bodyPr lIns="95665" tIns="47832" rIns="95665" bIns="47832" rtlCol="0" anchor="ctr"/>
          <a:lstStyle/>
          <a:p>
            <a:pPr algn="ctr"/>
            <a:r>
              <a:rPr lang="zh-CN" altLang="en-US" sz="1700" dirty="0" smtClean="0">
                <a:solidFill>
                  <a:schemeClr val="bg1"/>
                </a:solidFill>
                <a:latin typeface="方正精楷简体" pitchFamily="2" charset="-122"/>
                <a:ea typeface="汉鼎简中楷" pitchFamily="49" charset="-122"/>
              </a:rPr>
              <a:t>技术院士</a:t>
            </a:r>
            <a:endParaRPr lang="en-US" sz="1700" dirty="0">
              <a:solidFill>
                <a:schemeClr val="bg1"/>
              </a:solidFill>
              <a:latin typeface="方正精楷简体" pitchFamily="2" charset="-122"/>
              <a:ea typeface="汉鼎简中楷" pitchFamily="49" charset="-122"/>
            </a:endParaRPr>
          </a:p>
        </p:txBody>
      </p:sp>
      <p:cxnSp>
        <p:nvCxnSpPr>
          <p:cNvPr id="18" name="Straight Arrow Connector 17"/>
          <p:cNvCxnSpPr>
            <a:stCxn id="9" idx="0"/>
            <a:endCxn id="35" idx="2"/>
          </p:cNvCxnSpPr>
          <p:nvPr/>
        </p:nvCxnSpPr>
        <p:spPr>
          <a:xfrm flipV="1">
            <a:off x="5109533" y="5711426"/>
            <a:ext cx="0" cy="274652"/>
          </a:xfrm>
          <a:prstGeom prst="straightConnector1">
            <a:avLst/>
          </a:prstGeom>
          <a:ln w="57150">
            <a:tailEnd type="arrow" w="med" len="sm"/>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14" idx="0"/>
            <a:endCxn id="15" idx="2"/>
          </p:cNvCxnSpPr>
          <p:nvPr/>
        </p:nvCxnSpPr>
        <p:spPr>
          <a:xfrm rot="5400000" flipH="1" flipV="1">
            <a:off x="6160994" y="3852782"/>
            <a:ext cx="287448" cy="1343"/>
          </a:xfrm>
          <a:prstGeom prst="straightConnector1">
            <a:avLst/>
          </a:prstGeom>
          <a:ln w="57150">
            <a:tailEnd type="arrow" w="med" len="sm"/>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a:stCxn id="15" idx="0"/>
            <a:endCxn id="16" idx="2"/>
          </p:cNvCxnSpPr>
          <p:nvPr/>
        </p:nvCxnSpPr>
        <p:spPr>
          <a:xfrm rot="5400000" flipH="1" flipV="1">
            <a:off x="6139458" y="2924209"/>
            <a:ext cx="330520" cy="1343"/>
          </a:xfrm>
          <a:prstGeom prst="straightConnector1">
            <a:avLst/>
          </a:prstGeom>
          <a:ln w="57150">
            <a:tailEnd type="arrow" w="med" len="sm"/>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16" idx="0"/>
            <a:endCxn id="17" idx="2"/>
          </p:cNvCxnSpPr>
          <p:nvPr/>
        </p:nvCxnSpPr>
        <p:spPr>
          <a:xfrm rot="5400000" flipH="1" flipV="1">
            <a:off x="6168200" y="2002841"/>
            <a:ext cx="273031" cy="1343"/>
          </a:xfrm>
          <a:prstGeom prst="straightConnector1">
            <a:avLst/>
          </a:prstGeom>
          <a:ln w="57150">
            <a:tailEnd type="arrow" w="med" len="sm"/>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0" idx="0"/>
            <a:endCxn id="11" idx="2"/>
          </p:cNvCxnSpPr>
          <p:nvPr/>
        </p:nvCxnSpPr>
        <p:spPr>
          <a:xfrm rot="5400000" flipH="1" flipV="1">
            <a:off x="3642772" y="3851162"/>
            <a:ext cx="284205" cy="1343"/>
          </a:xfrm>
          <a:prstGeom prst="straightConnector1">
            <a:avLst/>
          </a:prstGeom>
          <a:ln w="57150">
            <a:tailEnd type="arrow" w="med" len="sm"/>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stCxn id="11" idx="0"/>
            <a:endCxn id="12" idx="2"/>
          </p:cNvCxnSpPr>
          <p:nvPr/>
        </p:nvCxnSpPr>
        <p:spPr>
          <a:xfrm rot="5400000" flipH="1" flipV="1">
            <a:off x="3631597" y="2936193"/>
            <a:ext cx="306552" cy="1343"/>
          </a:xfrm>
          <a:prstGeom prst="straightConnector1">
            <a:avLst/>
          </a:prstGeom>
          <a:ln w="57150">
            <a:tailEnd type="arrow" w="med" len="sm"/>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stCxn id="12" idx="0"/>
            <a:endCxn id="13" idx="2"/>
          </p:cNvCxnSpPr>
          <p:nvPr/>
        </p:nvCxnSpPr>
        <p:spPr>
          <a:xfrm rot="5400000" flipH="1" flipV="1">
            <a:off x="3637187" y="2015637"/>
            <a:ext cx="295378" cy="1343"/>
          </a:xfrm>
          <a:prstGeom prst="straightConnector1">
            <a:avLst/>
          </a:prstGeom>
          <a:ln w="57150">
            <a:tailEnd type="arrow" w="med" len="sm"/>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5766258" y="6020382"/>
            <a:ext cx="592347" cy="419764"/>
          </a:xfrm>
          <a:prstGeom prst="rect">
            <a:avLst/>
          </a:prstGeom>
          <a:noFill/>
        </p:spPr>
        <p:txBody>
          <a:bodyPr wrap="none" lIns="95665" tIns="47832" rIns="95665" bIns="47832" rtlCol="0">
            <a:spAutoFit/>
          </a:bodyPr>
          <a:lstStyle/>
          <a:p>
            <a:r>
              <a:rPr lang="en-US" altLang="zh-CN" sz="2100" dirty="0" smtClean="0">
                <a:solidFill>
                  <a:schemeClr val="bg2">
                    <a:lumMod val="10000"/>
                  </a:schemeClr>
                </a:solidFill>
                <a:latin typeface="方正精楷简体" pitchFamily="2" charset="-122"/>
                <a:ea typeface="方正精楷简体" pitchFamily="2" charset="-122"/>
              </a:rPr>
              <a:t>2</a:t>
            </a:r>
            <a:r>
              <a:rPr lang="zh-CN" altLang="en-US" sz="2100" dirty="0" smtClean="0">
                <a:solidFill>
                  <a:schemeClr val="bg2">
                    <a:lumMod val="10000"/>
                  </a:schemeClr>
                </a:solidFill>
                <a:latin typeface="方正精楷简体" pitchFamily="2" charset="-122"/>
                <a:ea typeface="方正精楷简体" pitchFamily="2" charset="-122"/>
              </a:rPr>
              <a:t>年</a:t>
            </a:r>
            <a:endParaRPr lang="en-US" sz="2100" dirty="0">
              <a:solidFill>
                <a:schemeClr val="bg2">
                  <a:lumMod val="10000"/>
                </a:schemeClr>
              </a:solidFill>
              <a:latin typeface="方正精楷简体" pitchFamily="2" charset="-122"/>
              <a:ea typeface="方正精楷简体" pitchFamily="2" charset="-122"/>
            </a:endParaRPr>
          </a:p>
        </p:txBody>
      </p:sp>
      <p:sp>
        <p:nvSpPr>
          <p:cNvPr id="26" name="TextBox 25"/>
          <p:cNvSpPr txBox="1"/>
          <p:nvPr/>
        </p:nvSpPr>
        <p:spPr>
          <a:xfrm>
            <a:off x="5679036" y="5185909"/>
            <a:ext cx="771883" cy="419764"/>
          </a:xfrm>
          <a:prstGeom prst="rect">
            <a:avLst/>
          </a:prstGeom>
          <a:noFill/>
        </p:spPr>
        <p:txBody>
          <a:bodyPr wrap="none" lIns="95665" tIns="47832" rIns="95665" bIns="47832" rtlCol="0">
            <a:spAutoFit/>
          </a:bodyPr>
          <a:lstStyle/>
          <a:p>
            <a:r>
              <a:rPr lang="en-US" altLang="zh-CN" sz="2100" b="1" dirty="0" smtClean="0">
                <a:solidFill>
                  <a:schemeClr val="bg2">
                    <a:lumMod val="10000"/>
                  </a:schemeClr>
                </a:solidFill>
                <a:latin typeface="方正精楷简体" pitchFamily="2" charset="-122"/>
                <a:ea typeface="方正精楷简体" pitchFamily="2" charset="-122"/>
              </a:rPr>
              <a:t>+</a:t>
            </a:r>
            <a:r>
              <a:rPr lang="en-US" altLang="zh-CN" sz="2100" dirty="0" smtClean="0">
                <a:solidFill>
                  <a:schemeClr val="bg2">
                    <a:lumMod val="10000"/>
                  </a:schemeClr>
                </a:solidFill>
                <a:latin typeface="方正精楷简体" pitchFamily="2" charset="-122"/>
                <a:ea typeface="方正精楷简体" pitchFamily="2" charset="-122"/>
              </a:rPr>
              <a:t>2</a:t>
            </a:r>
            <a:r>
              <a:rPr lang="zh-CN" altLang="en-US" sz="2100" dirty="0" smtClean="0">
                <a:solidFill>
                  <a:schemeClr val="bg2">
                    <a:lumMod val="10000"/>
                  </a:schemeClr>
                </a:solidFill>
                <a:latin typeface="方正精楷简体" pitchFamily="2" charset="-122"/>
                <a:ea typeface="方正精楷简体" pitchFamily="2" charset="-122"/>
              </a:rPr>
              <a:t>年</a:t>
            </a:r>
            <a:endParaRPr lang="en-US" sz="2100" dirty="0">
              <a:solidFill>
                <a:schemeClr val="bg2">
                  <a:lumMod val="10000"/>
                </a:schemeClr>
              </a:solidFill>
              <a:latin typeface="方正精楷简体" pitchFamily="2" charset="-122"/>
              <a:ea typeface="方正精楷简体" pitchFamily="2" charset="-122"/>
            </a:endParaRPr>
          </a:p>
        </p:txBody>
      </p:sp>
      <p:sp>
        <p:nvSpPr>
          <p:cNvPr id="27" name="TextBox 26"/>
          <p:cNvSpPr txBox="1"/>
          <p:nvPr/>
        </p:nvSpPr>
        <p:spPr>
          <a:xfrm>
            <a:off x="4640969" y="4155960"/>
            <a:ext cx="771883" cy="419764"/>
          </a:xfrm>
          <a:prstGeom prst="rect">
            <a:avLst/>
          </a:prstGeom>
          <a:noFill/>
        </p:spPr>
        <p:txBody>
          <a:bodyPr wrap="none" lIns="95665" tIns="47832" rIns="95665" bIns="47832" rtlCol="0">
            <a:spAutoFit/>
          </a:bodyPr>
          <a:lstStyle/>
          <a:p>
            <a:r>
              <a:rPr lang="en-US" altLang="zh-CN" sz="2100" b="1" dirty="0" smtClean="0">
                <a:solidFill>
                  <a:schemeClr val="bg2">
                    <a:lumMod val="10000"/>
                  </a:schemeClr>
                </a:solidFill>
                <a:latin typeface="方正精楷简体" pitchFamily="2" charset="-122"/>
                <a:ea typeface="方正精楷简体" pitchFamily="2" charset="-122"/>
              </a:rPr>
              <a:t>+</a:t>
            </a:r>
            <a:r>
              <a:rPr lang="en-US" altLang="zh-CN" sz="2100" dirty="0" smtClean="0">
                <a:solidFill>
                  <a:schemeClr val="bg2">
                    <a:lumMod val="10000"/>
                  </a:schemeClr>
                </a:solidFill>
                <a:latin typeface="方正精楷简体" pitchFamily="2" charset="-122"/>
                <a:ea typeface="方正精楷简体" pitchFamily="2" charset="-122"/>
              </a:rPr>
              <a:t>3</a:t>
            </a:r>
            <a:r>
              <a:rPr lang="zh-CN" altLang="en-US" sz="2100" dirty="0" smtClean="0">
                <a:solidFill>
                  <a:schemeClr val="bg2">
                    <a:lumMod val="10000"/>
                  </a:schemeClr>
                </a:solidFill>
                <a:latin typeface="方正精楷简体" pitchFamily="2" charset="-122"/>
                <a:ea typeface="方正精楷简体" pitchFamily="2" charset="-122"/>
              </a:rPr>
              <a:t>年</a:t>
            </a:r>
            <a:endParaRPr lang="en-US" sz="2100" dirty="0">
              <a:solidFill>
                <a:schemeClr val="bg2">
                  <a:lumMod val="10000"/>
                </a:schemeClr>
              </a:solidFill>
              <a:latin typeface="方正精楷简体" pitchFamily="2" charset="-122"/>
              <a:ea typeface="方正精楷简体" pitchFamily="2" charset="-122"/>
            </a:endParaRPr>
          </a:p>
        </p:txBody>
      </p:sp>
      <p:sp>
        <p:nvSpPr>
          <p:cNvPr id="28" name="TextBox 27"/>
          <p:cNvSpPr txBox="1"/>
          <p:nvPr/>
        </p:nvSpPr>
        <p:spPr>
          <a:xfrm>
            <a:off x="4640969" y="3194677"/>
            <a:ext cx="771883" cy="419764"/>
          </a:xfrm>
          <a:prstGeom prst="rect">
            <a:avLst/>
          </a:prstGeom>
          <a:noFill/>
        </p:spPr>
        <p:txBody>
          <a:bodyPr wrap="none" lIns="95665" tIns="47832" rIns="95665" bIns="47832" rtlCol="0">
            <a:spAutoFit/>
          </a:bodyPr>
          <a:lstStyle/>
          <a:p>
            <a:r>
              <a:rPr lang="en-US" altLang="zh-CN" sz="2100" b="1" dirty="0" smtClean="0">
                <a:solidFill>
                  <a:schemeClr val="bg2">
                    <a:lumMod val="10000"/>
                  </a:schemeClr>
                </a:solidFill>
                <a:latin typeface="方正精楷简体" pitchFamily="2" charset="-122"/>
                <a:ea typeface="方正精楷简体" pitchFamily="2" charset="-122"/>
              </a:rPr>
              <a:t>+</a:t>
            </a:r>
            <a:r>
              <a:rPr lang="en-US" altLang="zh-CN" sz="2100" dirty="0" smtClean="0">
                <a:solidFill>
                  <a:schemeClr val="bg2">
                    <a:lumMod val="10000"/>
                  </a:schemeClr>
                </a:solidFill>
                <a:latin typeface="方正精楷简体" pitchFamily="2" charset="-122"/>
                <a:ea typeface="方正精楷简体" pitchFamily="2" charset="-122"/>
              </a:rPr>
              <a:t>3</a:t>
            </a:r>
            <a:r>
              <a:rPr lang="zh-CN" altLang="en-US" sz="2100" dirty="0" smtClean="0">
                <a:solidFill>
                  <a:schemeClr val="bg2">
                    <a:lumMod val="10000"/>
                  </a:schemeClr>
                </a:solidFill>
                <a:latin typeface="方正精楷简体" pitchFamily="2" charset="-122"/>
                <a:ea typeface="方正精楷简体" pitchFamily="2" charset="-122"/>
              </a:rPr>
              <a:t>年</a:t>
            </a:r>
            <a:endParaRPr lang="en-US" sz="2100" dirty="0">
              <a:solidFill>
                <a:schemeClr val="bg2">
                  <a:lumMod val="10000"/>
                </a:schemeClr>
              </a:solidFill>
              <a:latin typeface="方正精楷简体" pitchFamily="2" charset="-122"/>
              <a:ea typeface="方正精楷简体" pitchFamily="2" charset="-122"/>
            </a:endParaRPr>
          </a:p>
        </p:txBody>
      </p:sp>
      <p:sp>
        <p:nvSpPr>
          <p:cNvPr id="29" name="TextBox 28"/>
          <p:cNvSpPr txBox="1"/>
          <p:nvPr/>
        </p:nvSpPr>
        <p:spPr>
          <a:xfrm>
            <a:off x="4640969" y="2302052"/>
            <a:ext cx="771883" cy="419764"/>
          </a:xfrm>
          <a:prstGeom prst="rect">
            <a:avLst/>
          </a:prstGeom>
          <a:noFill/>
        </p:spPr>
        <p:txBody>
          <a:bodyPr wrap="none" lIns="95665" tIns="47832" rIns="95665" bIns="47832" rtlCol="0">
            <a:spAutoFit/>
          </a:bodyPr>
          <a:lstStyle/>
          <a:p>
            <a:r>
              <a:rPr lang="en-US" altLang="zh-CN" sz="2100" b="1" dirty="0" smtClean="0">
                <a:solidFill>
                  <a:schemeClr val="bg2">
                    <a:lumMod val="10000"/>
                  </a:schemeClr>
                </a:solidFill>
                <a:latin typeface="方正精楷简体" pitchFamily="2" charset="-122"/>
                <a:ea typeface="方正精楷简体" pitchFamily="2" charset="-122"/>
              </a:rPr>
              <a:t>+</a:t>
            </a:r>
            <a:r>
              <a:rPr lang="en-US" altLang="zh-CN" sz="2100" dirty="0" smtClean="0">
                <a:solidFill>
                  <a:schemeClr val="bg2">
                    <a:lumMod val="10000"/>
                  </a:schemeClr>
                </a:solidFill>
                <a:latin typeface="方正精楷简体" pitchFamily="2" charset="-122"/>
                <a:ea typeface="方正精楷简体" pitchFamily="2" charset="-122"/>
              </a:rPr>
              <a:t>3</a:t>
            </a:r>
            <a:r>
              <a:rPr lang="zh-CN" altLang="en-US" sz="2100" dirty="0" smtClean="0">
                <a:solidFill>
                  <a:schemeClr val="bg2">
                    <a:lumMod val="10000"/>
                  </a:schemeClr>
                </a:solidFill>
                <a:latin typeface="方正精楷简体" pitchFamily="2" charset="-122"/>
                <a:ea typeface="方正精楷简体" pitchFamily="2" charset="-122"/>
              </a:rPr>
              <a:t>年</a:t>
            </a:r>
            <a:endParaRPr lang="en-US" sz="2100" dirty="0">
              <a:solidFill>
                <a:schemeClr val="bg2">
                  <a:lumMod val="10000"/>
                </a:schemeClr>
              </a:solidFill>
              <a:latin typeface="方正精楷简体" pitchFamily="2" charset="-122"/>
              <a:ea typeface="方正精楷简体" pitchFamily="2" charset="-122"/>
            </a:endParaRPr>
          </a:p>
        </p:txBody>
      </p:sp>
      <p:sp>
        <p:nvSpPr>
          <p:cNvPr id="30" name="TextBox 29"/>
          <p:cNvSpPr txBox="1"/>
          <p:nvPr/>
        </p:nvSpPr>
        <p:spPr>
          <a:xfrm>
            <a:off x="4640969" y="1340767"/>
            <a:ext cx="771883" cy="419764"/>
          </a:xfrm>
          <a:prstGeom prst="rect">
            <a:avLst/>
          </a:prstGeom>
          <a:noFill/>
        </p:spPr>
        <p:txBody>
          <a:bodyPr wrap="none" lIns="95665" tIns="47832" rIns="95665" bIns="47832" rtlCol="0">
            <a:spAutoFit/>
          </a:bodyPr>
          <a:lstStyle/>
          <a:p>
            <a:r>
              <a:rPr lang="en-US" altLang="zh-CN" sz="2100" b="1" dirty="0" smtClean="0">
                <a:solidFill>
                  <a:schemeClr val="bg2">
                    <a:lumMod val="10000"/>
                  </a:schemeClr>
                </a:solidFill>
                <a:latin typeface="方正精楷简体" pitchFamily="2" charset="-122"/>
                <a:ea typeface="方正精楷简体" pitchFamily="2" charset="-122"/>
              </a:rPr>
              <a:t>+</a:t>
            </a:r>
            <a:r>
              <a:rPr lang="en-US" altLang="zh-CN" sz="2100" dirty="0" smtClean="0">
                <a:solidFill>
                  <a:schemeClr val="bg2">
                    <a:lumMod val="10000"/>
                  </a:schemeClr>
                </a:solidFill>
                <a:latin typeface="方正精楷简体" pitchFamily="2" charset="-122"/>
                <a:ea typeface="方正精楷简体" pitchFamily="2" charset="-122"/>
              </a:rPr>
              <a:t>2</a:t>
            </a:r>
            <a:r>
              <a:rPr lang="zh-CN" altLang="en-US" sz="2100" dirty="0" smtClean="0">
                <a:solidFill>
                  <a:schemeClr val="bg2">
                    <a:lumMod val="10000"/>
                  </a:schemeClr>
                </a:solidFill>
                <a:latin typeface="方正精楷简体" pitchFamily="2" charset="-122"/>
                <a:ea typeface="方正精楷简体" pitchFamily="2" charset="-122"/>
              </a:rPr>
              <a:t>年</a:t>
            </a:r>
            <a:endParaRPr lang="en-US" sz="2100" dirty="0">
              <a:solidFill>
                <a:schemeClr val="bg2">
                  <a:lumMod val="10000"/>
                </a:schemeClr>
              </a:solidFill>
              <a:latin typeface="方正精楷简体" pitchFamily="2" charset="-122"/>
              <a:ea typeface="方正精楷简体" pitchFamily="2" charset="-122"/>
            </a:endParaRPr>
          </a:p>
        </p:txBody>
      </p:sp>
      <p:cxnSp>
        <p:nvCxnSpPr>
          <p:cNvPr id="31" name="Straight Arrow Connector 30"/>
          <p:cNvCxnSpPr>
            <a:stCxn id="35" idx="0"/>
            <a:endCxn id="10" idx="2"/>
          </p:cNvCxnSpPr>
          <p:nvPr/>
        </p:nvCxnSpPr>
        <p:spPr>
          <a:xfrm flipH="1" flipV="1">
            <a:off x="3784876" y="4612813"/>
            <a:ext cx="1324661" cy="411978"/>
          </a:xfrm>
          <a:prstGeom prst="straightConnector1">
            <a:avLst/>
          </a:prstGeom>
          <a:ln w="57150">
            <a:tailEnd type="arrow" w="med" len="sm"/>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35" idx="0"/>
            <a:endCxn id="14" idx="2"/>
          </p:cNvCxnSpPr>
          <p:nvPr/>
        </p:nvCxnSpPr>
        <p:spPr>
          <a:xfrm flipV="1">
            <a:off x="5109534" y="4616051"/>
            <a:ext cx="1195180" cy="408736"/>
          </a:xfrm>
          <a:prstGeom prst="straightConnector1">
            <a:avLst/>
          </a:prstGeom>
          <a:ln w="57150">
            <a:tailEnd type="arrow" w="med" len="sm"/>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2690749" y="2278265"/>
            <a:ext cx="411207" cy="1404649"/>
          </a:xfrm>
          <a:prstGeom prst="rect">
            <a:avLst/>
          </a:prstGeom>
          <a:noFill/>
        </p:spPr>
        <p:txBody>
          <a:bodyPr wrap="none" lIns="95665" tIns="47832" rIns="95665" bIns="47832" rtlCol="0">
            <a:spAutoFit/>
          </a:bodyPr>
          <a:lstStyle/>
          <a:p>
            <a:r>
              <a:rPr lang="zh-CN" altLang="en-US" sz="1700" dirty="0" smtClean="0">
                <a:solidFill>
                  <a:srgbClr val="FF0000"/>
                </a:solidFill>
                <a:latin typeface="微软雅黑" pitchFamily="34" charset="-122"/>
                <a:ea typeface="微软雅黑" pitchFamily="34" charset="-122"/>
              </a:rPr>
              <a:t>管</a:t>
            </a:r>
            <a:endParaRPr lang="en-US" altLang="zh-CN" sz="1700" dirty="0" smtClean="0">
              <a:solidFill>
                <a:srgbClr val="FF0000"/>
              </a:solidFill>
              <a:latin typeface="微软雅黑" pitchFamily="34" charset="-122"/>
              <a:ea typeface="微软雅黑" pitchFamily="34" charset="-122"/>
            </a:endParaRPr>
          </a:p>
          <a:p>
            <a:r>
              <a:rPr lang="zh-CN" altLang="en-US" sz="1700" dirty="0" smtClean="0">
                <a:solidFill>
                  <a:srgbClr val="FF0000"/>
                </a:solidFill>
                <a:latin typeface="微软雅黑" pitchFamily="34" charset="-122"/>
                <a:ea typeface="微软雅黑" pitchFamily="34" charset="-122"/>
              </a:rPr>
              <a:t>理</a:t>
            </a:r>
            <a:endParaRPr lang="en-US" altLang="zh-CN" sz="1700" dirty="0" smtClean="0">
              <a:solidFill>
                <a:srgbClr val="FF0000"/>
              </a:solidFill>
              <a:latin typeface="微软雅黑" pitchFamily="34" charset="-122"/>
              <a:ea typeface="微软雅黑" pitchFamily="34" charset="-122"/>
            </a:endParaRPr>
          </a:p>
          <a:p>
            <a:r>
              <a:rPr lang="zh-CN" altLang="en-US" sz="1700" dirty="0" smtClean="0">
                <a:solidFill>
                  <a:srgbClr val="FF0000"/>
                </a:solidFill>
                <a:latin typeface="微软雅黑" pitchFamily="34" charset="-122"/>
                <a:ea typeface="微软雅黑" pitchFamily="34" charset="-122"/>
              </a:rPr>
              <a:t>型</a:t>
            </a:r>
            <a:endParaRPr lang="en-US" altLang="zh-CN" sz="1700" dirty="0" smtClean="0">
              <a:solidFill>
                <a:srgbClr val="FF0000"/>
              </a:solidFill>
              <a:latin typeface="微软雅黑" pitchFamily="34" charset="-122"/>
              <a:ea typeface="微软雅黑" pitchFamily="34" charset="-122"/>
            </a:endParaRPr>
          </a:p>
          <a:p>
            <a:r>
              <a:rPr lang="zh-CN" altLang="en-US" sz="1700" dirty="0" smtClean="0">
                <a:solidFill>
                  <a:srgbClr val="FF0000"/>
                </a:solidFill>
                <a:latin typeface="微软雅黑" pitchFamily="34" charset="-122"/>
                <a:ea typeface="微软雅黑" pitchFamily="34" charset="-122"/>
              </a:rPr>
              <a:t>路</a:t>
            </a:r>
            <a:endParaRPr lang="en-US" altLang="zh-CN" sz="1700" dirty="0" smtClean="0">
              <a:solidFill>
                <a:srgbClr val="FF0000"/>
              </a:solidFill>
              <a:latin typeface="微软雅黑" pitchFamily="34" charset="-122"/>
              <a:ea typeface="微软雅黑" pitchFamily="34" charset="-122"/>
            </a:endParaRPr>
          </a:p>
          <a:p>
            <a:r>
              <a:rPr lang="zh-CN" altLang="en-US" sz="1700" dirty="0" smtClean="0">
                <a:solidFill>
                  <a:srgbClr val="FF0000"/>
                </a:solidFill>
                <a:latin typeface="微软雅黑" pitchFamily="34" charset="-122"/>
                <a:ea typeface="微软雅黑" pitchFamily="34" charset="-122"/>
              </a:rPr>
              <a:t>线</a:t>
            </a:r>
            <a:endParaRPr lang="en-US" sz="1700" dirty="0">
              <a:solidFill>
                <a:srgbClr val="FF0000"/>
              </a:solidFill>
              <a:latin typeface="微软雅黑" pitchFamily="34" charset="-122"/>
              <a:ea typeface="微软雅黑" pitchFamily="34" charset="-122"/>
            </a:endParaRPr>
          </a:p>
        </p:txBody>
      </p:sp>
      <p:sp>
        <p:nvSpPr>
          <p:cNvPr id="34" name="TextBox 33"/>
          <p:cNvSpPr txBox="1"/>
          <p:nvPr/>
        </p:nvSpPr>
        <p:spPr>
          <a:xfrm>
            <a:off x="7003285" y="2278265"/>
            <a:ext cx="411207" cy="1404649"/>
          </a:xfrm>
          <a:prstGeom prst="rect">
            <a:avLst/>
          </a:prstGeom>
          <a:noFill/>
        </p:spPr>
        <p:txBody>
          <a:bodyPr wrap="none" lIns="95665" tIns="47832" rIns="95665" bIns="47832" rtlCol="0">
            <a:spAutoFit/>
          </a:bodyPr>
          <a:lstStyle/>
          <a:p>
            <a:r>
              <a:rPr lang="zh-CN" altLang="en-US" sz="1700" dirty="0" smtClean="0">
                <a:solidFill>
                  <a:srgbClr val="FF0000"/>
                </a:solidFill>
                <a:latin typeface="微软雅黑" pitchFamily="34" charset="-122"/>
                <a:ea typeface="微软雅黑" pitchFamily="34" charset="-122"/>
              </a:rPr>
              <a:t>技</a:t>
            </a:r>
            <a:endParaRPr lang="en-US" altLang="zh-CN" sz="1700" dirty="0" smtClean="0">
              <a:solidFill>
                <a:srgbClr val="FF0000"/>
              </a:solidFill>
              <a:latin typeface="微软雅黑" pitchFamily="34" charset="-122"/>
              <a:ea typeface="微软雅黑" pitchFamily="34" charset="-122"/>
            </a:endParaRPr>
          </a:p>
          <a:p>
            <a:r>
              <a:rPr lang="zh-CN" altLang="en-US" sz="1700" dirty="0" smtClean="0">
                <a:solidFill>
                  <a:srgbClr val="FF0000"/>
                </a:solidFill>
                <a:latin typeface="微软雅黑" pitchFamily="34" charset="-122"/>
                <a:ea typeface="微软雅黑" pitchFamily="34" charset="-122"/>
              </a:rPr>
              <a:t>术</a:t>
            </a:r>
            <a:endParaRPr lang="en-US" altLang="zh-CN" sz="1700" dirty="0" smtClean="0">
              <a:solidFill>
                <a:srgbClr val="FF0000"/>
              </a:solidFill>
              <a:latin typeface="微软雅黑" pitchFamily="34" charset="-122"/>
              <a:ea typeface="微软雅黑" pitchFamily="34" charset="-122"/>
            </a:endParaRPr>
          </a:p>
          <a:p>
            <a:r>
              <a:rPr lang="zh-CN" altLang="en-US" sz="1700" dirty="0" smtClean="0">
                <a:solidFill>
                  <a:srgbClr val="FF0000"/>
                </a:solidFill>
                <a:latin typeface="微软雅黑" pitchFamily="34" charset="-122"/>
                <a:ea typeface="微软雅黑" pitchFamily="34" charset="-122"/>
              </a:rPr>
              <a:t>型</a:t>
            </a:r>
            <a:endParaRPr lang="en-US" altLang="zh-CN" sz="1700" dirty="0" smtClean="0">
              <a:solidFill>
                <a:srgbClr val="FF0000"/>
              </a:solidFill>
              <a:latin typeface="微软雅黑" pitchFamily="34" charset="-122"/>
              <a:ea typeface="微软雅黑" pitchFamily="34" charset="-122"/>
            </a:endParaRPr>
          </a:p>
          <a:p>
            <a:r>
              <a:rPr lang="zh-CN" altLang="en-US" sz="1700" dirty="0" smtClean="0">
                <a:solidFill>
                  <a:srgbClr val="FF0000"/>
                </a:solidFill>
                <a:latin typeface="微软雅黑" pitchFamily="34" charset="-122"/>
                <a:ea typeface="微软雅黑" pitchFamily="34" charset="-122"/>
              </a:rPr>
              <a:t>路</a:t>
            </a:r>
            <a:endParaRPr lang="en-US" altLang="zh-CN" sz="1700" dirty="0" smtClean="0">
              <a:solidFill>
                <a:srgbClr val="FF0000"/>
              </a:solidFill>
              <a:latin typeface="微软雅黑" pitchFamily="34" charset="-122"/>
              <a:ea typeface="微软雅黑" pitchFamily="34" charset="-122"/>
            </a:endParaRPr>
          </a:p>
          <a:p>
            <a:r>
              <a:rPr lang="zh-CN" altLang="en-US" sz="1700" dirty="0" smtClean="0">
                <a:solidFill>
                  <a:srgbClr val="FF0000"/>
                </a:solidFill>
                <a:latin typeface="微软雅黑" pitchFamily="34" charset="-122"/>
                <a:ea typeface="微软雅黑" pitchFamily="34" charset="-122"/>
              </a:rPr>
              <a:t>线</a:t>
            </a:r>
            <a:endParaRPr lang="en-US" sz="1700" dirty="0">
              <a:solidFill>
                <a:srgbClr val="FF0000"/>
              </a:solidFill>
              <a:latin typeface="微软雅黑" pitchFamily="34" charset="-122"/>
              <a:ea typeface="微软雅黑" pitchFamily="34" charset="-122"/>
            </a:endParaRPr>
          </a:p>
        </p:txBody>
      </p:sp>
      <p:sp>
        <p:nvSpPr>
          <p:cNvPr id="35" name="Rectangle 34"/>
          <p:cNvSpPr/>
          <p:nvPr/>
        </p:nvSpPr>
        <p:spPr>
          <a:xfrm>
            <a:off x="4497159" y="5024789"/>
            <a:ext cx="1224753" cy="686631"/>
          </a:xfrm>
          <a:prstGeom prst="rect">
            <a:avLst/>
          </a:prstGeom>
          <a:solidFill>
            <a:srgbClr val="004C00"/>
          </a:solidFill>
          <a:ln/>
        </p:spPr>
        <p:style>
          <a:lnRef idx="0">
            <a:schemeClr val="accent3"/>
          </a:lnRef>
          <a:fillRef idx="3">
            <a:schemeClr val="accent3"/>
          </a:fillRef>
          <a:effectRef idx="3">
            <a:schemeClr val="accent3"/>
          </a:effectRef>
          <a:fontRef idx="minor">
            <a:schemeClr val="lt1"/>
          </a:fontRef>
        </p:style>
        <p:txBody>
          <a:bodyPr lIns="95665" tIns="47832" rIns="95665" bIns="47832" rtlCol="0" anchor="ctr"/>
          <a:lstStyle/>
          <a:p>
            <a:pPr algn="ctr"/>
            <a:r>
              <a:rPr lang="en-US" altLang="zh-CN" sz="1700" dirty="0" smtClean="0">
                <a:solidFill>
                  <a:schemeClr val="bg1"/>
                </a:solidFill>
                <a:latin typeface="+mj-lt"/>
                <a:ea typeface="汉鼎简中楷" pitchFamily="49" charset="-122"/>
              </a:rPr>
              <a:t>(</a:t>
            </a:r>
            <a:r>
              <a:rPr lang="zh-CN" altLang="en-US" sz="1700" dirty="0" smtClean="0">
                <a:solidFill>
                  <a:schemeClr val="bg1"/>
                </a:solidFill>
                <a:latin typeface="方正精楷简体" pitchFamily="2" charset="-122"/>
                <a:ea typeface="汉鼎简中楷" pitchFamily="49" charset="-122"/>
              </a:rPr>
              <a:t>项目</a:t>
            </a:r>
            <a:r>
              <a:rPr lang="en-US" altLang="zh-CN" sz="1700" dirty="0" smtClean="0">
                <a:solidFill>
                  <a:schemeClr val="bg1"/>
                </a:solidFill>
                <a:latin typeface="+mj-lt"/>
                <a:ea typeface="汉鼎简中楷" pitchFamily="49" charset="-122"/>
              </a:rPr>
              <a:t>)</a:t>
            </a:r>
            <a:r>
              <a:rPr lang="en-US" altLang="zh-CN" sz="1700" dirty="0" smtClean="0">
                <a:solidFill>
                  <a:schemeClr val="bg1"/>
                </a:solidFill>
                <a:latin typeface="方正精楷简体" pitchFamily="2" charset="-122"/>
                <a:ea typeface="汉鼎简中楷" pitchFamily="49" charset="-122"/>
              </a:rPr>
              <a:t/>
            </a:r>
            <a:br>
              <a:rPr lang="en-US" altLang="zh-CN" sz="1700" dirty="0" smtClean="0">
                <a:solidFill>
                  <a:schemeClr val="bg1"/>
                </a:solidFill>
                <a:latin typeface="方正精楷简体" pitchFamily="2" charset="-122"/>
                <a:ea typeface="汉鼎简中楷" pitchFamily="49" charset="-122"/>
              </a:rPr>
            </a:br>
            <a:r>
              <a:rPr lang="zh-CN" altLang="en-US" sz="1700" dirty="0" smtClean="0">
                <a:solidFill>
                  <a:schemeClr val="bg1"/>
                </a:solidFill>
                <a:latin typeface="方正精楷简体" pitchFamily="2" charset="-122"/>
                <a:ea typeface="汉鼎简中楷" pitchFamily="49" charset="-122"/>
              </a:rPr>
              <a:t>工程师</a:t>
            </a:r>
            <a:endParaRPr lang="en-US" sz="1700" dirty="0">
              <a:solidFill>
                <a:schemeClr val="bg1"/>
              </a:solidFill>
              <a:latin typeface="方正精楷简体" pitchFamily="2" charset="-122"/>
              <a:ea typeface="汉鼎简中楷"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down)">
                                      <p:cBhvr>
                                        <p:cTn id="26" dur="500"/>
                                        <p:tgtEl>
                                          <p:spTgt spid="3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down)">
                                      <p:cBhvr>
                                        <p:cTn id="50" dur="500"/>
                                        <p:tgtEl>
                                          <p:spTgt spid="2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down)">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wipe(down)">
                                      <p:cBhvr>
                                        <p:cTn id="66" dur="500"/>
                                        <p:tgtEl>
                                          <p:spTgt spid="32"/>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down)">
                                      <p:cBhvr>
                                        <p:cTn id="74" dur="500"/>
                                        <p:tgtEl>
                                          <p:spTgt spid="19"/>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down)">
                                      <p:cBhvr>
                                        <p:cTn id="82" dur="500"/>
                                        <p:tgtEl>
                                          <p:spTgt spid="20"/>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down)">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down)">
                                      <p:cBhvr>
                                        <p:cTn id="90" dur="500"/>
                                        <p:tgtEl>
                                          <p:spTgt spid="2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wipe(down)">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down)">
                                      <p:cBhvr>
                                        <p:cTn id="98" dur="500"/>
                                        <p:tgtEl>
                                          <p:spTgt spid="2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down)">
                                      <p:cBhvr>
                                        <p:cTn id="101" dur="500"/>
                                        <p:tgtEl>
                                          <p:spTgt spid="26"/>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down)">
                                      <p:cBhvr>
                                        <p:cTn id="104" dur="500"/>
                                        <p:tgtEl>
                                          <p:spTgt spid="27"/>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wipe(down)">
                                      <p:cBhvr>
                                        <p:cTn id="107" dur="500"/>
                                        <p:tgtEl>
                                          <p:spTgt spid="28"/>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wipe(down)">
                                      <p:cBhvr>
                                        <p:cTn id="110" dur="500"/>
                                        <p:tgtEl>
                                          <p:spTgt spid="29"/>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wipe(down)">
                                      <p:cBhvr>
                                        <p:cTn id="1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5" grpId="0"/>
      <p:bldP spid="26" grpId="0"/>
      <p:bldP spid="27" grpId="0"/>
      <p:bldP spid="28" grpId="0"/>
      <p:bldP spid="29" grpId="0"/>
      <p:bldP spid="30" grpId="0"/>
      <p:bldP spid="33" grpId="0"/>
      <p:bldP spid="34" grpId="0"/>
      <p:bldP spid="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职业道德</a:t>
            </a:r>
            <a:endParaRPr lang="zh-CN" altLang="en-US" dirty="0"/>
          </a:p>
        </p:txBody>
      </p:sp>
      <p:sp>
        <p:nvSpPr>
          <p:cNvPr id="3" name="Content Placeholder 2"/>
          <p:cNvSpPr>
            <a:spLocks noGrp="1"/>
          </p:cNvSpPr>
          <p:nvPr>
            <p:ph idx="1"/>
          </p:nvPr>
        </p:nvSpPr>
        <p:spPr/>
        <p:txBody>
          <a:bodyPr/>
          <a:lstStyle/>
          <a:p>
            <a:pPr>
              <a:buNone/>
            </a:pPr>
            <a:r>
              <a:rPr lang="en-US" altLang="zh-CN" sz="2500" dirty="0" smtClean="0"/>
              <a:t>IEEE—ACM</a:t>
            </a:r>
            <a:r>
              <a:rPr lang="zh-CN" altLang="en-US" sz="2500" dirty="0" smtClean="0"/>
              <a:t>颁布了</a:t>
            </a:r>
            <a:r>
              <a:rPr lang="en-US" altLang="zh-CN" sz="2500" dirty="0" smtClean="0"/>
              <a:t>《</a:t>
            </a:r>
            <a:r>
              <a:rPr lang="zh-CN" altLang="en-US" sz="2500" dirty="0" smtClean="0"/>
              <a:t>软件工程师职业道德和操守规范</a:t>
            </a:r>
            <a:r>
              <a:rPr lang="en-US" altLang="zh-CN" sz="2500" dirty="0" smtClean="0"/>
              <a:t>》</a:t>
            </a:r>
            <a:r>
              <a:rPr lang="zh-CN" altLang="en-US" sz="2500" dirty="0" smtClean="0"/>
              <a:t>，</a:t>
            </a:r>
            <a:r>
              <a:rPr lang="en-US" altLang="zh-CN" sz="2500" dirty="0" smtClean="0"/>
              <a:t/>
            </a:r>
            <a:br>
              <a:rPr lang="en-US" altLang="zh-CN" sz="2500" dirty="0" smtClean="0"/>
            </a:br>
            <a:r>
              <a:rPr lang="zh-CN" altLang="en-US" sz="2500" dirty="0" smtClean="0"/>
              <a:t>给定了如下方面的职业道德：</a:t>
            </a:r>
            <a:endParaRPr lang="en-US" altLang="zh-CN" sz="2500" dirty="0" smtClean="0"/>
          </a:p>
          <a:p>
            <a:pPr>
              <a:buNone/>
            </a:pPr>
            <a:endParaRPr lang="en-US" altLang="zh-CN" sz="1000" dirty="0" smtClean="0"/>
          </a:p>
          <a:p>
            <a:pPr marL="538113" indent="-538113">
              <a:buFont typeface="+mj-ea"/>
              <a:buAutoNum type="circleNumDbPlain"/>
            </a:pPr>
            <a:r>
              <a:rPr lang="zh-CN" altLang="en-US" sz="2500" dirty="0" smtClean="0"/>
              <a:t>对待公众：</a:t>
            </a:r>
            <a:endParaRPr lang="en-US" altLang="zh-CN" sz="2100" dirty="0" smtClean="0"/>
          </a:p>
          <a:p>
            <a:pPr marL="996506" lvl="1" indent="-538113"/>
            <a:r>
              <a:rPr lang="zh-CN" altLang="en-US" sz="1900" dirty="0" smtClean="0"/>
              <a:t>当以公众利益为至上目标</a:t>
            </a:r>
            <a:endParaRPr lang="en-US" altLang="zh-CN" sz="1900" dirty="0" smtClean="0"/>
          </a:p>
          <a:p>
            <a:pPr marL="538113" indent="-538113">
              <a:buFont typeface="+mj-ea"/>
              <a:buAutoNum type="circleNumDbPlain"/>
            </a:pPr>
            <a:r>
              <a:rPr lang="zh-CN" altLang="en-US" sz="2500" dirty="0" smtClean="0"/>
              <a:t>对待客户和雇主：</a:t>
            </a:r>
            <a:endParaRPr lang="en-US" altLang="zh-CN" sz="2100" dirty="0" smtClean="0"/>
          </a:p>
          <a:p>
            <a:pPr marL="996506" lvl="1" indent="-538113"/>
            <a:r>
              <a:rPr lang="zh-CN" altLang="en-US" sz="1900" dirty="0" smtClean="0"/>
              <a:t>在不违背公众利益的前提下，致力于满足客户和雇主的最高利益</a:t>
            </a:r>
            <a:endParaRPr lang="en-US" altLang="zh-CN" sz="1900" dirty="0" smtClean="0"/>
          </a:p>
          <a:p>
            <a:pPr marL="538113" indent="-538113">
              <a:buFont typeface="+mj-ea"/>
              <a:buAutoNum type="circleNumDbPlain"/>
            </a:pPr>
            <a:r>
              <a:rPr lang="zh-CN" altLang="en-US" sz="2500" dirty="0" smtClean="0"/>
              <a:t>对待产品：</a:t>
            </a:r>
            <a:endParaRPr lang="en-US" altLang="zh-CN" sz="2500" dirty="0" smtClean="0"/>
          </a:p>
          <a:p>
            <a:pPr marL="996506" lvl="1" indent="-538113"/>
            <a:r>
              <a:rPr lang="zh-CN" altLang="en-US" sz="1900" dirty="0" smtClean="0"/>
              <a:t>确保产品及相关改进都符合最高的专业标准</a:t>
            </a:r>
            <a:endParaRPr lang="en-US" altLang="zh-CN" sz="1900" dirty="0" smtClean="0"/>
          </a:p>
          <a:p>
            <a:pPr marL="538113" indent="-538113">
              <a:buFont typeface="+mj-ea"/>
              <a:buAutoNum type="circleNumDbPlain"/>
            </a:pPr>
            <a:r>
              <a:rPr lang="zh-CN" altLang="en-US" sz="2500" dirty="0" smtClean="0"/>
              <a:t>对待判断：</a:t>
            </a:r>
            <a:endParaRPr lang="en-US" altLang="zh-CN" sz="2500" dirty="0" smtClean="0"/>
          </a:p>
          <a:p>
            <a:pPr marL="996506" lvl="1" indent="-538113"/>
            <a:r>
              <a:rPr lang="zh-CN" altLang="en-US" sz="1900" dirty="0" smtClean="0"/>
              <a:t>维护职业判断的完整性和独立性</a:t>
            </a:r>
            <a:endParaRPr lang="en-US" altLang="zh-CN" sz="1900" dirty="0" smtClean="0"/>
          </a:p>
          <a:p>
            <a:pPr marL="538113" indent="-538113">
              <a:buFont typeface="+mj-ea"/>
              <a:buAutoNum type="circleNumDbPlain"/>
            </a:pPr>
            <a:r>
              <a:rPr lang="zh-CN" altLang="en-US" sz="2500" dirty="0" smtClean="0"/>
              <a:t>对待管理：</a:t>
            </a:r>
            <a:endParaRPr lang="en-US" altLang="zh-CN" sz="2500" dirty="0" smtClean="0"/>
          </a:p>
          <a:p>
            <a:pPr marL="996506" lvl="1" indent="-538113"/>
            <a:r>
              <a:rPr lang="zh-CN" altLang="en-US" sz="1900" dirty="0" smtClean="0"/>
              <a:t>管理者应提倡并践行合乎道德规范的软件工程管理</a:t>
            </a:r>
            <a:endParaRPr lang="en-US" altLang="zh-CN" sz="19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41</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wipe(down)">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ppconstructionsafety.com/files/competence1.jpg"/>
          <p:cNvPicPr>
            <a:picLocks noChangeAspect="1" noChangeArrowheads="1"/>
          </p:cNvPicPr>
          <p:nvPr/>
        </p:nvPicPr>
        <p:blipFill>
          <a:blip r:embed="rId2" cstate="print"/>
          <a:srcRect/>
          <a:stretch>
            <a:fillRect/>
          </a:stretch>
        </p:blipFill>
        <p:spPr bwMode="auto">
          <a:xfrm>
            <a:off x="4692973" y="2564905"/>
            <a:ext cx="5096566" cy="3816424"/>
          </a:xfrm>
          <a:prstGeom prst="rect">
            <a:avLst/>
          </a:prstGeom>
          <a:noFill/>
        </p:spPr>
      </p:pic>
      <p:sp>
        <p:nvSpPr>
          <p:cNvPr id="2" name="Title 1"/>
          <p:cNvSpPr>
            <a:spLocks noGrp="1"/>
          </p:cNvSpPr>
          <p:nvPr>
            <p:ph type="title"/>
          </p:nvPr>
        </p:nvSpPr>
        <p:spPr/>
        <p:txBody>
          <a:bodyPr/>
          <a:lstStyle/>
          <a:p>
            <a:r>
              <a:rPr lang="zh-CN" altLang="en-US" dirty="0" smtClean="0"/>
              <a:t>微软的十大工程胜任力特征</a:t>
            </a:r>
            <a:endParaRPr lang="zh-CN" altLang="en-US" dirty="0"/>
          </a:p>
        </p:txBody>
      </p:sp>
      <p:sp>
        <p:nvSpPr>
          <p:cNvPr id="3" name="Content Placeholder 2"/>
          <p:cNvSpPr>
            <a:spLocks noGrp="1"/>
          </p:cNvSpPr>
          <p:nvPr>
            <p:ph idx="1"/>
          </p:nvPr>
        </p:nvSpPr>
        <p:spPr>
          <a:xfrm>
            <a:off x="613971" y="1268762"/>
            <a:ext cx="4495050" cy="5184576"/>
          </a:xfrm>
        </p:spPr>
        <p:txBody>
          <a:bodyPr/>
          <a:lstStyle/>
          <a:p>
            <a:pPr marL="538113" indent="-538113">
              <a:buFont typeface="+mj-ea"/>
              <a:buAutoNum type="circleNumDbPlain"/>
            </a:pPr>
            <a:r>
              <a:rPr lang="zh-CN" altLang="en-US" sz="2900" dirty="0" smtClean="0"/>
              <a:t>问题分析和解决能力 </a:t>
            </a:r>
            <a:endParaRPr lang="en-US" altLang="zh-CN" sz="2900" dirty="0" smtClean="0"/>
          </a:p>
          <a:p>
            <a:pPr marL="538113" indent="-538113">
              <a:buFont typeface="+mj-ea"/>
              <a:buAutoNum type="circleNumDbPlain"/>
            </a:pPr>
            <a:r>
              <a:rPr lang="zh-CN" altLang="en-US" sz="2900" dirty="0" smtClean="0"/>
              <a:t>精湛的工程技术</a:t>
            </a:r>
            <a:endParaRPr lang="en-US" altLang="zh-CN" sz="2900" dirty="0" smtClean="0"/>
          </a:p>
          <a:p>
            <a:pPr marL="538113" indent="-538113">
              <a:buFont typeface="+mj-ea"/>
              <a:buAutoNum type="circleNumDbPlain"/>
            </a:pPr>
            <a:r>
              <a:rPr lang="zh-CN" altLang="en-US" sz="2900" dirty="0" smtClean="0"/>
              <a:t>执着追求质量</a:t>
            </a:r>
            <a:endParaRPr lang="en-US" altLang="zh-CN" sz="2900" dirty="0" smtClean="0"/>
          </a:p>
          <a:p>
            <a:pPr marL="538113" indent="-538113">
              <a:buFont typeface="+mj-ea"/>
              <a:buAutoNum type="circleNumDbPlain"/>
            </a:pPr>
            <a:r>
              <a:rPr lang="zh-CN" altLang="en-US" sz="2900" dirty="0" smtClean="0"/>
              <a:t>充满自信 </a:t>
            </a:r>
            <a:endParaRPr lang="en-US" altLang="zh-CN" sz="2900" dirty="0" smtClean="0"/>
          </a:p>
          <a:p>
            <a:pPr marL="538113" indent="-538113">
              <a:buFont typeface="+mj-ea"/>
              <a:buAutoNum type="circleNumDbPlain"/>
            </a:pPr>
            <a:r>
              <a:rPr lang="zh-CN" altLang="en-US" sz="2900" dirty="0" smtClean="0"/>
              <a:t>能跨界合作</a:t>
            </a:r>
            <a:endParaRPr lang="en-US" altLang="zh-CN" sz="2900" dirty="0" smtClean="0"/>
          </a:p>
          <a:p>
            <a:pPr marL="538113" indent="-538113">
              <a:buFont typeface="+mj-ea"/>
              <a:buAutoNum type="circleNumDbPlain"/>
            </a:pPr>
            <a:r>
              <a:rPr lang="zh-CN" altLang="en-US" sz="2900" dirty="0" smtClean="0"/>
              <a:t>面向客户的创新</a:t>
            </a:r>
            <a:endParaRPr lang="en-US" altLang="zh-CN" sz="2900" dirty="0" smtClean="0"/>
          </a:p>
          <a:p>
            <a:pPr marL="538113" indent="-538113">
              <a:buFont typeface="+mj-ea"/>
              <a:buAutoNum type="circleNumDbPlain"/>
            </a:pPr>
            <a:r>
              <a:rPr lang="zh-CN" altLang="en-US" sz="2900" dirty="0" smtClean="0"/>
              <a:t>懂得管理个体和项目</a:t>
            </a:r>
            <a:endParaRPr lang="en-US" altLang="zh-CN" sz="2900" dirty="0" smtClean="0"/>
          </a:p>
          <a:p>
            <a:pPr marL="538113" indent="-538113">
              <a:buFont typeface="+mj-ea"/>
              <a:buAutoNum type="circleNumDbPlain"/>
            </a:pPr>
            <a:r>
              <a:rPr lang="zh-CN" altLang="en-US" sz="2900" dirty="0" smtClean="0"/>
              <a:t>有战略远见</a:t>
            </a:r>
            <a:endParaRPr lang="en-US" altLang="zh-CN" sz="2900" dirty="0" smtClean="0"/>
          </a:p>
          <a:p>
            <a:pPr marL="538113" indent="-538113">
              <a:buFont typeface="+mj-ea"/>
              <a:buAutoNum type="circleNumDbPlain"/>
            </a:pPr>
            <a:r>
              <a:rPr lang="zh-CN" altLang="en-US" sz="2900" dirty="0" smtClean="0"/>
              <a:t>冲击力和影响力</a:t>
            </a:r>
            <a:endParaRPr lang="en-US" altLang="zh-CN" sz="2900" dirty="0" smtClean="0"/>
          </a:p>
          <a:p>
            <a:pPr marL="538113" indent="-538113">
              <a:buFont typeface="+mj-ea"/>
              <a:buAutoNum type="circleNumDbPlain"/>
            </a:pPr>
            <a:r>
              <a:rPr lang="zh-CN" altLang="en-US" sz="2900" dirty="0" smtClean="0"/>
              <a:t>有人际意识</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42</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zh-CN" altLang="en-US" dirty="0"/>
          </a:p>
        </p:txBody>
      </p:sp>
      <p:sp>
        <p:nvSpPr>
          <p:cNvPr id="3" name="Content Placeholder 2"/>
          <p:cNvSpPr>
            <a:spLocks noGrp="1"/>
          </p:cNvSpPr>
          <p:nvPr>
            <p:ph idx="1"/>
          </p:nvPr>
        </p:nvSpPr>
        <p:spPr>
          <a:xfrm>
            <a:off x="613964" y="1340770"/>
            <a:ext cx="8667750" cy="5088626"/>
          </a:xfrm>
        </p:spPr>
        <p:txBody>
          <a:bodyPr anchor="ctr"/>
          <a:lstStyle/>
          <a:p>
            <a:r>
              <a:rPr lang="zh-CN" altLang="en-US" dirty="0" smtClean="0"/>
              <a:t>软件</a:t>
            </a:r>
            <a:r>
              <a:rPr lang="en-US" altLang="zh-CN" dirty="0" smtClean="0"/>
              <a:t>=</a:t>
            </a:r>
            <a:r>
              <a:rPr lang="zh-CN" altLang="en-US" dirty="0" smtClean="0"/>
              <a:t>代码</a:t>
            </a:r>
            <a:r>
              <a:rPr lang="en-US" altLang="zh-CN" dirty="0" smtClean="0"/>
              <a:t>+</a:t>
            </a:r>
            <a:r>
              <a:rPr lang="zh-CN" altLang="en-US" dirty="0" smtClean="0"/>
              <a:t>数据</a:t>
            </a:r>
            <a:r>
              <a:rPr lang="en-US" altLang="zh-CN" dirty="0" smtClean="0"/>
              <a:t>+</a:t>
            </a:r>
            <a:r>
              <a:rPr lang="zh-CN" altLang="en-US" dirty="0" smtClean="0"/>
              <a:t>文档（</a:t>
            </a:r>
            <a:r>
              <a:rPr lang="en-US" altLang="zh-CN" dirty="0" smtClean="0"/>
              <a:t>+</a:t>
            </a:r>
            <a:r>
              <a:rPr lang="zh-CN" altLang="en-US" dirty="0" smtClean="0"/>
              <a:t>知识）。</a:t>
            </a:r>
            <a:endParaRPr lang="en-US" altLang="zh-CN" dirty="0" smtClean="0"/>
          </a:p>
          <a:p>
            <a:pPr lvl="1"/>
            <a:r>
              <a:rPr lang="zh-CN" altLang="en-US" dirty="0" smtClean="0"/>
              <a:t>软件开发必须有效处理高复杂度，敏捷拥抱变更，并重点关注成本投入和价值产出。</a:t>
            </a:r>
            <a:endParaRPr lang="en-US" altLang="zh-CN" dirty="0" smtClean="0"/>
          </a:p>
          <a:p>
            <a:endParaRPr lang="en-US" altLang="zh-CN" sz="3100" dirty="0" smtClean="0">
              <a:sym typeface="Wingdings" pitchFamily="2" charset="2"/>
            </a:endParaRPr>
          </a:p>
          <a:p>
            <a:r>
              <a:rPr lang="zh-CN" altLang="en-US" sz="3100" dirty="0" smtClean="0">
                <a:sym typeface="Wingdings" pitchFamily="2" charset="2"/>
              </a:rPr>
              <a:t>软件工程实践的四大挑战：</a:t>
            </a:r>
            <a:endParaRPr lang="en-US" altLang="zh-CN" sz="3100" dirty="0" smtClean="0">
              <a:sym typeface="Wingdings" pitchFamily="2" charset="2"/>
            </a:endParaRPr>
          </a:p>
          <a:p>
            <a:pPr lvl="1"/>
            <a:r>
              <a:rPr lang="zh-CN" altLang="en-US" sz="2900" dirty="0" smtClean="0">
                <a:sym typeface="Wingdings" pitchFamily="2" charset="2"/>
              </a:rPr>
              <a:t>规模、生产率与质量、可重复、频变</a:t>
            </a:r>
            <a:endParaRPr lang="en-US" altLang="zh-CN" sz="2300" dirty="0" smtClean="0"/>
          </a:p>
          <a:p>
            <a:r>
              <a:rPr lang="zh-CN" altLang="en-US" sz="2800" dirty="0" smtClean="0"/>
              <a:t>软件工程学</a:t>
            </a:r>
            <a:endParaRPr lang="en-US" altLang="zh-CN" sz="2800" dirty="0" smtClean="0"/>
          </a:p>
          <a:p>
            <a:pPr lvl="1"/>
            <a:r>
              <a:rPr lang="zh-CN" altLang="en-US" dirty="0" smtClean="0">
                <a:solidFill>
                  <a:srgbClr val="0000FF"/>
                </a:solidFill>
                <a:latin typeface="+mn-ea"/>
              </a:rPr>
              <a:t>独特、艺术特征、工艺特征、</a:t>
            </a:r>
            <a:r>
              <a:rPr lang="en-US" altLang="zh-CN" dirty="0" smtClean="0">
                <a:solidFill>
                  <a:srgbClr val="0000FF"/>
                </a:solidFill>
                <a:latin typeface="+mn-ea"/>
              </a:rPr>
              <a:t/>
            </a:r>
            <a:br>
              <a:rPr lang="en-US" altLang="zh-CN" dirty="0" smtClean="0">
                <a:solidFill>
                  <a:srgbClr val="0000FF"/>
                </a:solidFill>
                <a:latin typeface="+mn-ea"/>
              </a:rPr>
            </a:br>
            <a:r>
              <a:rPr lang="zh-CN" altLang="en-US" dirty="0" smtClean="0">
                <a:solidFill>
                  <a:srgbClr val="0000FF"/>
                </a:solidFill>
                <a:latin typeface="+mn-ea"/>
              </a:rPr>
              <a:t>尚未成熟、工程学科</a:t>
            </a:r>
            <a:endParaRPr lang="en-US" altLang="zh-CN" sz="2800" dirty="0" smtClean="0"/>
          </a:p>
        </p:txBody>
      </p:sp>
      <p:sp>
        <p:nvSpPr>
          <p:cNvPr id="4" name="Title 5"/>
          <p:cNvSpPr txBox="1">
            <a:spLocks/>
          </p:cNvSpPr>
          <p:nvPr/>
        </p:nvSpPr>
        <p:spPr bwMode="auto">
          <a:xfrm>
            <a:off x="7453330" y="5643007"/>
            <a:ext cx="2452670" cy="929265"/>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5046" h="864096">
                <a:moveTo>
                  <a:pt x="0" y="0"/>
                </a:moveTo>
                <a:lnTo>
                  <a:pt x="7775046" y="0"/>
                </a:lnTo>
                <a:cubicBezTo>
                  <a:pt x="7775046" y="288032"/>
                  <a:pt x="7012625" y="550258"/>
                  <a:pt x="7380312" y="836712"/>
                </a:cubicBezTo>
                <a:lnTo>
                  <a:pt x="0" y="864096"/>
                </a:lnTo>
                <a:lnTo>
                  <a:pt x="0" y="0"/>
                </a:ln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6000" b="0" i="0" u="none" strike="noStrike" kern="0" cap="none" spc="0" normalizeH="0" baseline="0" noProof="0" dirty="0" smtClean="0">
                <a:ln>
                  <a:noFill/>
                </a:ln>
                <a:solidFill>
                  <a:schemeClr val="bg1"/>
                </a:solidFill>
                <a:effectLst/>
                <a:uLnTx/>
                <a:uFillTx/>
                <a:latin typeface="Forte" pitchFamily="66" charset="0"/>
                <a:ea typeface="文鼎CS长美黑" pitchFamily="49" charset="-122"/>
                <a:cs typeface="+mj-cs"/>
              </a:rPr>
              <a:t>Q &amp; A</a:t>
            </a:r>
            <a:endParaRPr kumimoji="1" lang="zh-CN" altLang="en-US" sz="6000" b="0" i="0" u="none" strike="noStrike" kern="0" cap="none" spc="0" normalizeH="0" baseline="0" noProof="0" dirty="0">
              <a:ln>
                <a:noFill/>
              </a:ln>
              <a:solidFill>
                <a:schemeClr val="bg1"/>
              </a:solidFill>
              <a:effectLst/>
              <a:uLnTx/>
              <a:uFillTx/>
              <a:latin typeface="Forte" pitchFamily="66" charset="0"/>
              <a:ea typeface="文鼎CS长美黑" pitchFamily="49" charset="-122"/>
              <a:cs typeface="+mj-cs"/>
            </a:endParaRPr>
          </a:p>
        </p:txBody>
      </p:sp>
    </p:spTree>
  </p:cSld>
  <p:clrMapOvr>
    <a:masterClrMapping/>
  </p:clrMapOvr>
  <p:transition spd="slow">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a:t>
            </a:r>
            <a:r>
              <a:rPr lang="en-US" altLang="zh-CN" dirty="0" smtClean="0"/>
              <a:t>—</a:t>
            </a:r>
            <a:r>
              <a:rPr lang="zh-CN" altLang="en-US" dirty="0" smtClean="0"/>
              <a:t>基本特征</a:t>
            </a:r>
            <a:endParaRPr lang="zh-CN" altLang="en-US" dirty="0"/>
          </a:p>
        </p:txBody>
      </p:sp>
      <p:sp>
        <p:nvSpPr>
          <p:cNvPr id="3" name="Content Placeholder 2"/>
          <p:cNvSpPr>
            <a:spLocks noGrp="1"/>
          </p:cNvSpPr>
          <p:nvPr>
            <p:ph idx="1"/>
          </p:nvPr>
        </p:nvSpPr>
        <p:spPr>
          <a:xfrm>
            <a:off x="613964" y="1268762"/>
            <a:ext cx="8667750" cy="1944216"/>
          </a:xfrm>
        </p:spPr>
        <p:txBody>
          <a:bodyPr/>
          <a:lstStyle/>
          <a:p>
            <a:r>
              <a:rPr lang="zh-CN" altLang="en-US" dirty="0" smtClean="0"/>
              <a:t>非物质</a:t>
            </a:r>
            <a:r>
              <a:rPr lang="en-US" altLang="zh-CN" dirty="0" smtClean="0"/>
              <a:t>, </a:t>
            </a:r>
            <a:r>
              <a:rPr lang="zh-CN" altLang="en-US" dirty="0" smtClean="0"/>
              <a:t>不遵循物理定律</a:t>
            </a:r>
            <a:endParaRPr lang="en-US" altLang="zh-CN" dirty="0" smtClean="0"/>
          </a:p>
          <a:p>
            <a:r>
              <a:rPr lang="zh-CN" altLang="en-US" dirty="0" smtClean="0"/>
              <a:t>逻辑实体</a:t>
            </a:r>
            <a:r>
              <a:rPr lang="en-US" altLang="zh-CN" dirty="0" smtClean="0"/>
              <a:t>, </a:t>
            </a:r>
            <a:r>
              <a:rPr lang="zh-CN" altLang="en-US" dirty="0" smtClean="0"/>
              <a:t>不可触摸</a:t>
            </a:r>
          </a:p>
          <a:p>
            <a:r>
              <a:rPr lang="zh-CN" altLang="en-US" dirty="0" smtClean="0"/>
              <a:t>无磨损</a:t>
            </a:r>
            <a:r>
              <a:rPr lang="en-CA" altLang="zh-CN" dirty="0" smtClean="0"/>
              <a:t> </a:t>
            </a:r>
            <a:r>
              <a:rPr lang="en-CA" altLang="zh-CN" dirty="0" smtClean="0">
                <a:solidFill>
                  <a:srgbClr val="00B050"/>
                </a:solidFill>
                <a:sym typeface="Wingdings" pitchFamily="2" charset="2"/>
              </a:rPr>
              <a:t></a:t>
            </a:r>
            <a:r>
              <a:rPr lang="en-CA" altLang="zh-CN" dirty="0" smtClean="0">
                <a:solidFill>
                  <a:srgbClr val="00B050"/>
                </a:solidFill>
              </a:rPr>
              <a:t> </a:t>
            </a:r>
            <a:r>
              <a:rPr lang="zh-CN" altLang="en-US" dirty="0" smtClean="0">
                <a:solidFill>
                  <a:srgbClr val="00B050"/>
                </a:solidFill>
              </a:rPr>
              <a:t>故障率曲线</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a:t>
            </a:fld>
            <a:endParaRPr lang="zh-CN" altLang="en-US" dirty="0"/>
          </a:p>
        </p:txBody>
      </p:sp>
      <p:grpSp>
        <p:nvGrpSpPr>
          <p:cNvPr id="5" name="Group 41"/>
          <p:cNvGrpSpPr/>
          <p:nvPr/>
        </p:nvGrpSpPr>
        <p:grpSpPr>
          <a:xfrm>
            <a:off x="7" y="3475062"/>
            <a:ext cx="4375152" cy="2833678"/>
            <a:chOff x="1143000" y="888454"/>
            <a:chExt cx="4038600" cy="2833678"/>
          </a:xfrm>
        </p:grpSpPr>
        <p:pic>
          <p:nvPicPr>
            <p:cNvPr id="6" name="Picture 2" descr="C:\Users\Zude\AppData\Roaming\Tencent\Users\185063557\QQ\WinTemp\RichOle\(T_P{(}A6RC35Q5K6JJ0QWX.jpg"/>
            <p:cNvPicPr>
              <a:picLocks noChangeAspect="1" noChangeArrowheads="1"/>
            </p:cNvPicPr>
            <p:nvPr/>
          </p:nvPicPr>
          <p:blipFill>
            <a:blip r:embed="rId2" cstate="print"/>
            <a:srcRect/>
            <a:stretch>
              <a:fillRect/>
            </a:stretch>
          </p:blipFill>
          <p:spPr bwMode="auto">
            <a:xfrm>
              <a:off x="1143000" y="888454"/>
              <a:ext cx="4038600" cy="2762250"/>
            </a:xfrm>
            <a:prstGeom prst="rect">
              <a:avLst/>
            </a:prstGeom>
            <a:noFill/>
          </p:spPr>
        </p:pic>
        <p:sp>
          <p:nvSpPr>
            <p:cNvPr id="7" name="TextBox 6"/>
            <p:cNvSpPr txBox="1"/>
            <p:nvPr/>
          </p:nvSpPr>
          <p:spPr>
            <a:xfrm>
              <a:off x="2583109" y="2401669"/>
              <a:ext cx="1354216" cy="707886"/>
            </a:xfrm>
            <a:prstGeom prst="rect">
              <a:avLst/>
            </a:prstGeom>
            <a:noFill/>
          </p:spPr>
          <p:txBody>
            <a:bodyPr wrap="none" rtlCol="0">
              <a:spAutoFit/>
            </a:bodyPr>
            <a:lstStyle/>
            <a:p>
              <a:pPr algn="ctr"/>
              <a:r>
                <a:rPr lang="zh-CN" altLang="en-US" sz="2000" dirty="0" smtClean="0">
                  <a:solidFill>
                    <a:srgbClr val="FF0000"/>
                  </a:solidFill>
                  <a:latin typeface="方正精宋简体" pitchFamily="2" charset="-122"/>
                  <a:ea typeface="方正精宋简体" pitchFamily="2" charset="-122"/>
                </a:rPr>
                <a:t>硬件故障率</a:t>
              </a:r>
              <a:endParaRPr lang="en-US" altLang="zh-CN" sz="2000" dirty="0" smtClean="0">
                <a:solidFill>
                  <a:srgbClr val="FF0000"/>
                </a:solidFill>
                <a:latin typeface="方正精宋简体" pitchFamily="2" charset="-122"/>
                <a:ea typeface="方正精宋简体" pitchFamily="2" charset="-122"/>
              </a:endParaRPr>
            </a:p>
            <a:p>
              <a:pPr algn="ctr"/>
              <a:r>
                <a:rPr lang="zh-CN" altLang="en-US" sz="2000" dirty="0" smtClean="0">
                  <a:solidFill>
                    <a:srgbClr val="FF0000"/>
                  </a:solidFill>
                  <a:latin typeface="方正精宋简体" pitchFamily="2" charset="-122"/>
                  <a:ea typeface="方正精宋简体" pitchFamily="2" charset="-122"/>
                </a:rPr>
                <a:t>变化曲线</a:t>
              </a:r>
              <a:endParaRPr lang="en-US" sz="2000" dirty="0">
                <a:solidFill>
                  <a:srgbClr val="FF0000"/>
                </a:solidFill>
                <a:latin typeface="方正精宋简体" pitchFamily="2" charset="-122"/>
                <a:ea typeface="方正精宋简体" pitchFamily="2" charset="-122"/>
              </a:endParaRPr>
            </a:p>
          </p:txBody>
        </p:sp>
        <p:sp>
          <p:nvSpPr>
            <p:cNvPr id="8" name="TextBox 7"/>
            <p:cNvSpPr txBox="1"/>
            <p:nvPr/>
          </p:nvSpPr>
          <p:spPr>
            <a:xfrm>
              <a:off x="3595177" y="1524000"/>
              <a:ext cx="596613" cy="369332"/>
            </a:xfrm>
            <a:prstGeom prst="rect">
              <a:avLst/>
            </a:prstGeom>
            <a:solidFill>
              <a:schemeClr val="bg2"/>
            </a:solidFill>
          </p:spPr>
          <p:txBody>
            <a:bodyPr wrap="none" rtlCol="0">
              <a:spAutoFit/>
            </a:bodyPr>
            <a:lstStyle/>
            <a:p>
              <a:pPr algn="ctr"/>
              <a:r>
                <a:rPr lang="zh-CN" altLang="en-US" dirty="0" smtClean="0">
                  <a:solidFill>
                    <a:srgbClr val="FF0000"/>
                  </a:solidFill>
                  <a:latin typeface="方正精宋简体" pitchFamily="2" charset="-122"/>
                  <a:ea typeface="方正精宋简体" pitchFamily="2" charset="-122"/>
                </a:rPr>
                <a:t>磨损</a:t>
              </a:r>
              <a:endParaRPr lang="en-US" dirty="0">
                <a:solidFill>
                  <a:srgbClr val="FF0000"/>
                </a:solidFill>
                <a:latin typeface="方正精宋简体" pitchFamily="2" charset="-122"/>
                <a:ea typeface="方正精宋简体" pitchFamily="2" charset="-122"/>
              </a:endParaRPr>
            </a:p>
          </p:txBody>
        </p:sp>
        <p:sp>
          <p:nvSpPr>
            <p:cNvPr id="9" name="TextBox 8"/>
            <p:cNvSpPr txBox="1"/>
            <p:nvPr/>
          </p:nvSpPr>
          <p:spPr>
            <a:xfrm>
              <a:off x="1177191" y="1828800"/>
              <a:ext cx="198871" cy="784830"/>
            </a:xfrm>
            <a:prstGeom prst="rect">
              <a:avLst/>
            </a:prstGeom>
            <a:solidFill>
              <a:schemeClr val="bg1"/>
            </a:solidFill>
          </p:spPr>
          <p:txBody>
            <a:bodyPr vert="eaVert" wrap="square" rtlCol="0">
              <a:spAutoFit/>
            </a:bodyPr>
            <a:lstStyle/>
            <a:p>
              <a:endParaRPr lang="en-US" sz="200" dirty="0">
                <a:latin typeface="方正精宋简体" pitchFamily="2" charset="-122"/>
                <a:ea typeface="方正精宋简体" pitchFamily="2" charset="-122"/>
              </a:endParaRPr>
            </a:p>
          </p:txBody>
        </p:sp>
        <p:sp>
          <p:nvSpPr>
            <p:cNvPr id="10" name="TextBox 9"/>
            <p:cNvSpPr txBox="1"/>
            <p:nvPr/>
          </p:nvSpPr>
          <p:spPr>
            <a:xfrm>
              <a:off x="2971801" y="3429000"/>
              <a:ext cx="472319" cy="292388"/>
            </a:xfrm>
            <a:prstGeom prst="rect">
              <a:avLst/>
            </a:prstGeom>
            <a:solidFill>
              <a:schemeClr val="bg1"/>
            </a:solidFill>
          </p:spPr>
          <p:txBody>
            <a:bodyPr wrap="none" rtlCol="0">
              <a:spAutoFit/>
            </a:bodyPr>
            <a:lstStyle/>
            <a:p>
              <a:r>
                <a:rPr lang="en-US" sz="1300" dirty="0" smtClean="0">
                  <a:latin typeface="方正精宋简体" pitchFamily="2" charset="-122"/>
                  <a:ea typeface="方正精宋简体" pitchFamily="2" charset="-122"/>
                </a:rPr>
                <a:t>      </a:t>
              </a:r>
              <a:endParaRPr lang="en-US" sz="1300" dirty="0">
                <a:latin typeface="方正精宋简体" pitchFamily="2" charset="-122"/>
                <a:ea typeface="方正精宋简体" pitchFamily="2" charset="-122"/>
              </a:endParaRPr>
            </a:p>
          </p:txBody>
        </p:sp>
        <p:sp>
          <p:nvSpPr>
            <p:cNvPr id="11" name="TextBox 10"/>
            <p:cNvSpPr txBox="1"/>
            <p:nvPr/>
          </p:nvSpPr>
          <p:spPr>
            <a:xfrm>
              <a:off x="2895601" y="3352800"/>
              <a:ext cx="596613" cy="369332"/>
            </a:xfrm>
            <a:prstGeom prst="rect">
              <a:avLst/>
            </a:prstGeom>
            <a:noFill/>
          </p:spPr>
          <p:txBody>
            <a:bodyPr wrap="none" rtlCol="0">
              <a:spAutoFit/>
            </a:bodyPr>
            <a:lstStyle/>
            <a:p>
              <a:r>
                <a:rPr lang="zh-CN" altLang="en-US" dirty="0" smtClean="0">
                  <a:latin typeface="方正精宋简体" pitchFamily="2" charset="-122"/>
                  <a:ea typeface="方正精宋简体" pitchFamily="2" charset="-122"/>
                </a:rPr>
                <a:t>时间</a:t>
              </a:r>
              <a:endParaRPr lang="en-US" dirty="0">
                <a:latin typeface="方正精宋简体" pitchFamily="2" charset="-122"/>
                <a:ea typeface="方正精宋简体" pitchFamily="2" charset="-122"/>
              </a:endParaRPr>
            </a:p>
          </p:txBody>
        </p:sp>
        <p:sp>
          <p:nvSpPr>
            <p:cNvPr id="12" name="TextBox 11"/>
            <p:cNvSpPr txBox="1"/>
            <p:nvPr/>
          </p:nvSpPr>
          <p:spPr>
            <a:xfrm>
              <a:off x="2071174" y="1371600"/>
              <a:ext cx="596613" cy="646331"/>
            </a:xfrm>
            <a:prstGeom prst="rect">
              <a:avLst/>
            </a:prstGeom>
            <a:solidFill>
              <a:schemeClr val="bg2"/>
            </a:solidFill>
          </p:spPr>
          <p:txBody>
            <a:bodyPr wrap="none" rtlCol="0">
              <a:spAutoFit/>
            </a:bodyPr>
            <a:lstStyle/>
            <a:p>
              <a:pPr algn="ctr"/>
              <a:r>
                <a:rPr lang="zh-CN" altLang="en-US" dirty="0" smtClean="0">
                  <a:solidFill>
                    <a:srgbClr val="FF0000"/>
                  </a:solidFill>
                  <a:latin typeface="方正精宋简体" pitchFamily="2" charset="-122"/>
                  <a:ea typeface="方正精宋简体" pitchFamily="2" charset="-122"/>
                </a:rPr>
                <a:t>缺陷</a:t>
              </a:r>
              <a:r>
                <a:rPr lang="en-US" altLang="zh-CN" dirty="0" smtClean="0">
                  <a:solidFill>
                    <a:srgbClr val="FF0000"/>
                  </a:solidFill>
                  <a:latin typeface="方正精宋简体" pitchFamily="2" charset="-122"/>
                  <a:ea typeface="方正精宋简体" pitchFamily="2" charset="-122"/>
                </a:rPr>
                <a:t/>
              </a:r>
              <a:br>
                <a:rPr lang="en-US" altLang="zh-CN" dirty="0" smtClean="0">
                  <a:solidFill>
                    <a:srgbClr val="FF0000"/>
                  </a:solidFill>
                  <a:latin typeface="方正精宋简体" pitchFamily="2" charset="-122"/>
                  <a:ea typeface="方正精宋简体" pitchFamily="2" charset="-122"/>
                </a:rPr>
              </a:br>
              <a:r>
                <a:rPr lang="zh-CN" altLang="en-US" dirty="0" smtClean="0">
                  <a:solidFill>
                    <a:srgbClr val="FF0000"/>
                  </a:solidFill>
                  <a:latin typeface="方正精宋简体" pitchFamily="2" charset="-122"/>
                  <a:ea typeface="方正精宋简体" pitchFamily="2" charset="-122"/>
                </a:rPr>
                <a:t>修正</a:t>
              </a:r>
              <a:endParaRPr lang="en-US" dirty="0">
                <a:solidFill>
                  <a:srgbClr val="FF0000"/>
                </a:solidFill>
                <a:latin typeface="方正精宋简体" pitchFamily="2" charset="-122"/>
                <a:ea typeface="方正精宋简体" pitchFamily="2" charset="-122"/>
              </a:endParaRPr>
            </a:p>
          </p:txBody>
        </p:sp>
      </p:grpSp>
      <p:grpSp>
        <p:nvGrpSpPr>
          <p:cNvPr id="15" name="Group 24"/>
          <p:cNvGrpSpPr/>
          <p:nvPr/>
        </p:nvGrpSpPr>
        <p:grpSpPr>
          <a:xfrm>
            <a:off x="5117830" y="3429004"/>
            <a:ext cx="4671722" cy="2960132"/>
            <a:chOff x="4831642" y="3886200"/>
            <a:chExt cx="4312358" cy="2960132"/>
          </a:xfrm>
        </p:grpSpPr>
        <p:sp>
          <p:nvSpPr>
            <p:cNvPr id="13" name="Slide Number Placeholder 4"/>
            <p:cNvSpPr txBox="1">
              <a:spLocks/>
            </p:cNvSpPr>
            <p:nvPr/>
          </p:nvSpPr>
          <p:spPr>
            <a:xfrm>
              <a:off x="8458200" y="6400800"/>
              <a:ext cx="457200" cy="381000"/>
            </a:xfrm>
            <a:prstGeom prst="rect">
              <a:avLst/>
            </a:prstGeom>
          </p:spPr>
          <p:txBody>
            <a:bodyPr/>
            <a:lstStyle/>
            <a:p>
              <a:pPr defTabSz="956645">
                <a:defRPr/>
              </a:pPr>
              <a:fld id="{B6F15528-21DE-4FAA-801E-634DDDAF4B2B}" type="slidenum">
                <a:rPr lang="en-US" sz="1900" smtClean="0">
                  <a:latin typeface="方正精宋简体" pitchFamily="2" charset="-122"/>
                  <a:ea typeface="方正精宋简体" pitchFamily="2" charset="-122"/>
                </a:rPr>
                <a:pPr defTabSz="956645">
                  <a:defRPr/>
                </a:pPr>
                <a:t>5</a:t>
              </a:fld>
              <a:endParaRPr lang="en-US" sz="1900" dirty="0">
                <a:latin typeface="方正精宋简体" pitchFamily="2" charset="-122"/>
                <a:ea typeface="方正精宋简体" pitchFamily="2" charset="-122"/>
              </a:endParaRPr>
            </a:p>
          </p:txBody>
        </p:sp>
        <p:pic>
          <p:nvPicPr>
            <p:cNvPr id="14" name="Picture 3" descr="C:\Users\Zude\AppData\Roaming\Tencent\Users\185063557\QQ\WinTemp\RichOle\9]A{IF~2(RN)LKG]79F0@7D.jpg"/>
            <p:cNvPicPr>
              <a:picLocks noChangeAspect="1" noChangeArrowheads="1"/>
            </p:cNvPicPr>
            <p:nvPr/>
          </p:nvPicPr>
          <p:blipFill>
            <a:blip r:embed="rId3" cstate="print"/>
            <a:srcRect/>
            <a:stretch>
              <a:fillRect/>
            </a:stretch>
          </p:blipFill>
          <p:spPr bwMode="auto">
            <a:xfrm>
              <a:off x="4857750" y="3886200"/>
              <a:ext cx="4286250" cy="2828925"/>
            </a:xfrm>
            <a:prstGeom prst="rect">
              <a:avLst/>
            </a:prstGeom>
            <a:noFill/>
          </p:spPr>
        </p:pic>
        <p:grpSp>
          <p:nvGrpSpPr>
            <p:cNvPr id="25" name="Group 22"/>
            <p:cNvGrpSpPr/>
            <p:nvPr/>
          </p:nvGrpSpPr>
          <p:grpSpPr>
            <a:xfrm>
              <a:off x="5486399" y="3962400"/>
              <a:ext cx="3480124" cy="2444076"/>
              <a:chOff x="5486399" y="3962400"/>
              <a:chExt cx="3480124" cy="2444076"/>
            </a:xfrm>
          </p:grpSpPr>
          <p:sp>
            <p:nvSpPr>
              <p:cNvPr id="16" name="TextBox 15"/>
              <p:cNvSpPr txBox="1"/>
              <p:nvPr/>
            </p:nvSpPr>
            <p:spPr>
              <a:xfrm>
                <a:off x="7612307" y="3962400"/>
                <a:ext cx="1354216" cy="707886"/>
              </a:xfrm>
              <a:prstGeom prst="rect">
                <a:avLst/>
              </a:prstGeom>
              <a:noFill/>
            </p:spPr>
            <p:txBody>
              <a:bodyPr wrap="none" rtlCol="0">
                <a:spAutoFit/>
              </a:bodyPr>
              <a:lstStyle/>
              <a:p>
                <a:pPr algn="ctr"/>
                <a:r>
                  <a:rPr lang="zh-CN" altLang="en-US" sz="2000" dirty="0" smtClean="0">
                    <a:solidFill>
                      <a:srgbClr val="FF0000"/>
                    </a:solidFill>
                    <a:latin typeface="方正精宋简体" pitchFamily="2" charset="-122"/>
                    <a:ea typeface="方正精宋简体" pitchFamily="2" charset="-122"/>
                  </a:rPr>
                  <a:t>软件故障率</a:t>
                </a:r>
                <a:endParaRPr lang="en-US" altLang="zh-CN" sz="2000" dirty="0" smtClean="0">
                  <a:solidFill>
                    <a:srgbClr val="FF0000"/>
                  </a:solidFill>
                  <a:latin typeface="方正精宋简体" pitchFamily="2" charset="-122"/>
                  <a:ea typeface="方正精宋简体" pitchFamily="2" charset="-122"/>
                </a:endParaRPr>
              </a:p>
              <a:p>
                <a:pPr algn="ctr"/>
                <a:r>
                  <a:rPr lang="zh-CN" altLang="en-US" sz="2000" dirty="0" smtClean="0">
                    <a:solidFill>
                      <a:srgbClr val="FF0000"/>
                    </a:solidFill>
                    <a:latin typeface="方正精宋简体" pitchFamily="2" charset="-122"/>
                    <a:ea typeface="方正精宋简体" pitchFamily="2" charset="-122"/>
                  </a:rPr>
                  <a:t>变化曲线</a:t>
                </a:r>
                <a:endParaRPr lang="en-US" sz="2000" dirty="0">
                  <a:solidFill>
                    <a:srgbClr val="FF0000"/>
                  </a:solidFill>
                  <a:latin typeface="方正精宋简体" pitchFamily="2" charset="-122"/>
                  <a:ea typeface="方正精宋简体" pitchFamily="2" charset="-122"/>
                </a:endParaRPr>
              </a:p>
            </p:txBody>
          </p:sp>
          <p:sp>
            <p:nvSpPr>
              <p:cNvPr id="17" name="TextBox 16"/>
              <p:cNvSpPr txBox="1"/>
              <p:nvPr/>
            </p:nvSpPr>
            <p:spPr>
              <a:xfrm>
                <a:off x="7844267" y="6037144"/>
                <a:ext cx="1022766" cy="369332"/>
              </a:xfrm>
              <a:prstGeom prst="rect">
                <a:avLst/>
              </a:prstGeom>
              <a:solidFill>
                <a:schemeClr val="bg2"/>
              </a:solidFill>
            </p:spPr>
            <p:txBody>
              <a:bodyPr wrap="none" rtlCol="0">
                <a:spAutoFit/>
              </a:bodyPr>
              <a:lstStyle/>
              <a:p>
                <a:pPr algn="ctr"/>
                <a:r>
                  <a:rPr lang="zh-CN" altLang="en-US" dirty="0" smtClean="0">
                    <a:solidFill>
                      <a:srgbClr val="FF0000"/>
                    </a:solidFill>
                    <a:latin typeface="方正精宋简体" pitchFamily="2" charset="-122"/>
                    <a:ea typeface="方正精宋简体" pitchFamily="2" charset="-122"/>
                  </a:rPr>
                  <a:t>理想情形</a:t>
                </a:r>
                <a:endParaRPr lang="en-US" dirty="0">
                  <a:solidFill>
                    <a:srgbClr val="FF0000"/>
                  </a:solidFill>
                  <a:latin typeface="方正精宋简体" pitchFamily="2" charset="-122"/>
                  <a:ea typeface="方正精宋简体" pitchFamily="2" charset="-122"/>
                </a:endParaRPr>
              </a:p>
            </p:txBody>
          </p:sp>
          <p:sp>
            <p:nvSpPr>
              <p:cNvPr id="18" name="TextBox 17"/>
              <p:cNvSpPr txBox="1"/>
              <p:nvPr/>
            </p:nvSpPr>
            <p:spPr>
              <a:xfrm>
                <a:off x="7839918" y="5562600"/>
                <a:ext cx="1022766" cy="369332"/>
              </a:xfrm>
              <a:prstGeom prst="rect">
                <a:avLst/>
              </a:prstGeom>
              <a:solidFill>
                <a:schemeClr val="bg2"/>
              </a:solidFill>
            </p:spPr>
            <p:txBody>
              <a:bodyPr wrap="none" rtlCol="0">
                <a:spAutoFit/>
              </a:bodyPr>
              <a:lstStyle/>
              <a:p>
                <a:pPr algn="ctr"/>
                <a:r>
                  <a:rPr lang="zh-CN" altLang="en-US" dirty="0" smtClean="0">
                    <a:solidFill>
                      <a:srgbClr val="FF0000"/>
                    </a:solidFill>
                    <a:latin typeface="方正精宋简体" pitchFamily="2" charset="-122"/>
                    <a:ea typeface="方正精宋简体" pitchFamily="2" charset="-122"/>
                  </a:rPr>
                  <a:t>真实情形</a:t>
                </a:r>
                <a:endParaRPr lang="en-US" dirty="0">
                  <a:solidFill>
                    <a:srgbClr val="FF0000"/>
                  </a:solidFill>
                  <a:latin typeface="方正精宋简体" pitchFamily="2" charset="-122"/>
                  <a:ea typeface="方正精宋简体" pitchFamily="2" charset="-122"/>
                </a:endParaRPr>
              </a:p>
            </p:txBody>
          </p:sp>
          <p:sp>
            <p:nvSpPr>
              <p:cNvPr id="19" name="TextBox 18"/>
              <p:cNvSpPr txBox="1"/>
              <p:nvPr/>
            </p:nvSpPr>
            <p:spPr>
              <a:xfrm>
                <a:off x="5486399" y="3962400"/>
                <a:ext cx="1219199" cy="646331"/>
              </a:xfrm>
              <a:prstGeom prst="rect">
                <a:avLst/>
              </a:prstGeom>
              <a:solidFill>
                <a:schemeClr val="bg2"/>
              </a:solidFill>
            </p:spPr>
            <p:txBody>
              <a:bodyPr wrap="square" rtlCol="0">
                <a:spAutoFit/>
              </a:bodyPr>
              <a:lstStyle/>
              <a:p>
                <a:pPr algn="ctr"/>
                <a:r>
                  <a:rPr lang="zh-CN" altLang="en-US" dirty="0" smtClean="0">
                    <a:solidFill>
                      <a:srgbClr val="FF0000"/>
                    </a:solidFill>
                    <a:latin typeface="方正精宋简体" pitchFamily="2" charset="-122"/>
                    <a:ea typeface="方正精宋简体" pitchFamily="2" charset="-122"/>
                  </a:rPr>
                  <a:t>副作用提</a:t>
                </a:r>
                <a:endParaRPr lang="en-US" altLang="zh-CN" dirty="0" smtClean="0">
                  <a:solidFill>
                    <a:srgbClr val="FF0000"/>
                  </a:solidFill>
                  <a:latin typeface="方正精宋简体" pitchFamily="2" charset="-122"/>
                  <a:ea typeface="方正精宋简体" pitchFamily="2" charset="-122"/>
                </a:endParaRPr>
              </a:p>
              <a:p>
                <a:pPr algn="ctr"/>
                <a:r>
                  <a:rPr lang="zh-CN" altLang="en-US" dirty="0" smtClean="0">
                    <a:solidFill>
                      <a:srgbClr val="FF0000"/>
                    </a:solidFill>
                    <a:latin typeface="方正精宋简体" pitchFamily="2" charset="-122"/>
                    <a:ea typeface="方正精宋简体" pitchFamily="2" charset="-122"/>
                  </a:rPr>
                  <a:t>升故障率</a:t>
                </a:r>
                <a:endParaRPr lang="en-US" dirty="0">
                  <a:solidFill>
                    <a:srgbClr val="FF0000"/>
                  </a:solidFill>
                  <a:latin typeface="方正精宋简体" pitchFamily="2" charset="-122"/>
                  <a:ea typeface="方正精宋简体" pitchFamily="2" charset="-122"/>
                </a:endParaRPr>
              </a:p>
            </p:txBody>
          </p:sp>
          <p:sp>
            <p:nvSpPr>
              <p:cNvPr id="20" name="TextBox 19"/>
              <p:cNvSpPr txBox="1"/>
              <p:nvPr/>
            </p:nvSpPr>
            <p:spPr>
              <a:xfrm>
                <a:off x="5881177" y="5257800"/>
                <a:ext cx="596613" cy="369332"/>
              </a:xfrm>
              <a:prstGeom prst="rect">
                <a:avLst/>
              </a:prstGeom>
              <a:solidFill>
                <a:schemeClr val="bg2"/>
              </a:solidFill>
            </p:spPr>
            <p:txBody>
              <a:bodyPr wrap="none" rtlCol="0">
                <a:spAutoFit/>
              </a:bodyPr>
              <a:lstStyle/>
              <a:p>
                <a:pPr algn="ctr"/>
                <a:r>
                  <a:rPr lang="zh-CN" altLang="en-US" dirty="0" smtClean="0">
                    <a:solidFill>
                      <a:srgbClr val="FF0000"/>
                    </a:solidFill>
                    <a:latin typeface="方正精宋简体" pitchFamily="2" charset="-122"/>
                    <a:ea typeface="方正精宋简体" pitchFamily="2" charset="-122"/>
                  </a:rPr>
                  <a:t>修正</a:t>
                </a:r>
                <a:endParaRPr lang="en-US" dirty="0">
                  <a:solidFill>
                    <a:srgbClr val="FF0000"/>
                  </a:solidFill>
                  <a:latin typeface="方正精宋简体" pitchFamily="2" charset="-122"/>
                  <a:ea typeface="方正精宋简体" pitchFamily="2" charset="-122"/>
                </a:endParaRPr>
              </a:p>
            </p:txBody>
          </p:sp>
        </p:grpSp>
        <p:sp>
          <p:nvSpPr>
            <p:cNvPr id="21" name="TextBox 20"/>
            <p:cNvSpPr txBox="1"/>
            <p:nvPr/>
          </p:nvSpPr>
          <p:spPr>
            <a:xfrm>
              <a:off x="4906525" y="4953000"/>
              <a:ext cx="198871" cy="784830"/>
            </a:xfrm>
            <a:prstGeom prst="rect">
              <a:avLst/>
            </a:prstGeom>
            <a:solidFill>
              <a:schemeClr val="bg1"/>
            </a:solidFill>
          </p:spPr>
          <p:txBody>
            <a:bodyPr vert="eaVert" wrap="square" rtlCol="0">
              <a:spAutoFit/>
            </a:bodyPr>
            <a:lstStyle/>
            <a:p>
              <a:endParaRPr lang="en-US" sz="200" dirty="0">
                <a:latin typeface="方正精宋简体" pitchFamily="2" charset="-122"/>
                <a:ea typeface="方正精宋简体" pitchFamily="2" charset="-122"/>
              </a:endParaRPr>
            </a:p>
          </p:txBody>
        </p:sp>
        <p:sp>
          <p:nvSpPr>
            <p:cNvPr id="22" name="TextBox 21"/>
            <p:cNvSpPr txBox="1"/>
            <p:nvPr/>
          </p:nvSpPr>
          <p:spPr>
            <a:xfrm>
              <a:off x="4831642" y="4876800"/>
              <a:ext cx="426152" cy="784830"/>
            </a:xfrm>
            <a:prstGeom prst="rect">
              <a:avLst/>
            </a:prstGeom>
            <a:noFill/>
          </p:spPr>
          <p:txBody>
            <a:bodyPr vert="eaVert" wrap="square" rtlCol="0">
              <a:spAutoFit/>
            </a:bodyPr>
            <a:lstStyle/>
            <a:p>
              <a:r>
                <a:rPr lang="zh-CN" altLang="en-US" dirty="0" smtClean="0">
                  <a:latin typeface="方正精宋简体" pitchFamily="2" charset="-122"/>
                  <a:ea typeface="方正精宋简体" pitchFamily="2" charset="-122"/>
                </a:rPr>
                <a:t>失败率</a:t>
              </a:r>
              <a:endParaRPr lang="en-US" dirty="0">
                <a:latin typeface="方正精宋简体" pitchFamily="2" charset="-122"/>
                <a:ea typeface="方正精宋简体" pitchFamily="2" charset="-122"/>
              </a:endParaRPr>
            </a:p>
          </p:txBody>
        </p:sp>
        <p:sp>
          <p:nvSpPr>
            <p:cNvPr id="23" name="TextBox 22"/>
            <p:cNvSpPr txBox="1"/>
            <p:nvPr/>
          </p:nvSpPr>
          <p:spPr>
            <a:xfrm>
              <a:off x="6934193" y="6553200"/>
              <a:ext cx="472319" cy="292388"/>
            </a:xfrm>
            <a:prstGeom prst="rect">
              <a:avLst/>
            </a:prstGeom>
            <a:solidFill>
              <a:schemeClr val="bg1"/>
            </a:solidFill>
          </p:spPr>
          <p:txBody>
            <a:bodyPr wrap="none" rtlCol="0">
              <a:spAutoFit/>
            </a:bodyPr>
            <a:lstStyle/>
            <a:p>
              <a:r>
                <a:rPr lang="en-US" sz="1300" dirty="0" smtClean="0">
                  <a:latin typeface="方正精宋简体" pitchFamily="2" charset="-122"/>
                  <a:ea typeface="方正精宋简体" pitchFamily="2" charset="-122"/>
                </a:rPr>
                <a:t>      </a:t>
              </a:r>
              <a:endParaRPr lang="en-US" sz="1300" dirty="0">
                <a:latin typeface="方正精宋简体" pitchFamily="2" charset="-122"/>
                <a:ea typeface="方正精宋简体" pitchFamily="2" charset="-122"/>
              </a:endParaRPr>
            </a:p>
          </p:txBody>
        </p:sp>
        <p:sp>
          <p:nvSpPr>
            <p:cNvPr id="24" name="TextBox 23"/>
            <p:cNvSpPr txBox="1"/>
            <p:nvPr/>
          </p:nvSpPr>
          <p:spPr>
            <a:xfrm>
              <a:off x="6857992" y="6477000"/>
              <a:ext cx="596613" cy="369332"/>
            </a:xfrm>
            <a:prstGeom prst="rect">
              <a:avLst/>
            </a:prstGeom>
            <a:noFill/>
          </p:spPr>
          <p:txBody>
            <a:bodyPr wrap="none" rtlCol="0">
              <a:spAutoFit/>
            </a:bodyPr>
            <a:lstStyle/>
            <a:p>
              <a:r>
                <a:rPr lang="zh-CN" altLang="en-US" dirty="0" smtClean="0">
                  <a:latin typeface="方正精宋简体" pitchFamily="2" charset="-122"/>
                  <a:ea typeface="方正精宋简体" pitchFamily="2" charset="-122"/>
                </a:rPr>
                <a:t>时间</a:t>
              </a:r>
              <a:endParaRPr lang="en-US" dirty="0">
                <a:latin typeface="方正精宋简体" pitchFamily="2" charset="-122"/>
                <a:ea typeface="方正精宋简体" pitchFamily="2"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a:t>
            </a:r>
            <a:r>
              <a:rPr lang="en-US" altLang="zh-CN" dirty="0" smtClean="0"/>
              <a:t>—</a:t>
            </a:r>
            <a:r>
              <a:rPr lang="zh-CN" altLang="en-US" dirty="0" smtClean="0"/>
              <a:t>基本特征</a:t>
            </a:r>
            <a:endParaRPr lang="zh-CN" altLang="en-US" dirty="0"/>
          </a:p>
        </p:txBody>
      </p:sp>
      <p:sp>
        <p:nvSpPr>
          <p:cNvPr id="3" name="Content Placeholder 2"/>
          <p:cNvSpPr>
            <a:spLocks noGrp="1"/>
          </p:cNvSpPr>
          <p:nvPr>
            <p:ph idx="1"/>
          </p:nvPr>
        </p:nvSpPr>
        <p:spPr>
          <a:xfrm>
            <a:off x="613964" y="1268761"/>
            <a:ext cx="8667750" cy="4896544"/>
          </a:xfrm>
        </p:spPr>
        <p:txBody>
          <a:bodyPr/>
          <a:lstStyle/>
          <a:p>
            <a:r>
              <a:rPr lang="zh-CN" altLang="en-US" dirty="0" smtClean="0"/>
              <a:t>非物质</a:t>
            </a:r>
            <a:r>
              <a:rPr lang="en-US" altLang="zh-CN" dirty="0" smtClean="0"/>
              <a:t>, </a:t>
            </a:r>
            <a:r>
              <a:rPr lang="zh-CN" altLang="en-US" dirty="0" smtClean="0"/>
              <a:t>不遵循物理定律</a:t>
            </a:r>
            <a:endParaRPr lang="en-US" altLang="zh-CN" dirty="0" smtClean="0"/>
          </a:p>
          <a:p>
            <a:r>
              <a:rPr lang="zh-CN" altLang="en-US" dirty="0" smtClean="0"/>
              <a:t>逻辑实体</a:t>
            </a:r>
            <a:r>
              <a:rPr lang="en-US" altLang="zh-CN" dirty="0" smtClean="0"/>
              <a:t>, </a:t>
            </a:r>
            <a:r>
              <a:rPr lang="zh-CN" altLang="en-US" dirty="0" smtClean="0"/>
              <a:t>不可触摸</a:t>
            </a:r>
          </a:p>
          <a:p>
            <a:r>
              <a:rPr lang="zh-CN" altLang="en-US" dirty="0" smtClean="0"/>
              <a:t>无磨损</a:t>
            </a:r>
            <a:r>
              <a:rPr lang="en-CA" altLang="zh-CN" dirty="0" smtClean="0"/>
              <a:t> </a:t>
            </a:r>
            <a:r>
              <a:rPr lang="en-CA" altLang="zh-CN" dirty="0" smtClean="0">
                <a:solidFill>
                  <a:srgbClr val="00B050"/>
                </a:solidFill>
                <a:sym typeface="Wingdings" pitchFamily="2" charset="2"/>
              </a:rPr>
              <a:t></a:t>
            </a:r>
            <a:r>
              <a:rPr lang="en-CA" altLang="zh-CN" dirty="0" smtClean="0">
                <a:solidFill>
                  <a:srgbClr val="00B050"/>
                </a:solidFill>
              </a:rPr>
              <a:t> </a:t>
            </a:r>
            <a:r>
              <a:rPr lang="zh-CN" altLang="en-US" dirty="0" smtClean="0">
                <a:solidFill>
                  <a:srgbClr val="00B050"/>
                </a:solidFill>
              </a:rPr>
              <a:t>故障率曲线</a:t>
            </a:r>
            <a:endParaRPr lang="en-US" altLang="zh-CN" dirty="0" smtClean="0">
              <a:solidFill>
                <a:srgbClr val="00B050"/>
              </a:solidFill>
            </a:endParaRPr>
          </a:p>
          <a:p>
            <a:endParaRPr lang="en-US" altLang="zh-CN" dirty="0" smtClean="0"/>
          </a:p>
          <a:p>
            <a:r>
              <a:rPr lang="zh-CN" altLang="en-US" dirty="0" smtClean="0"/>
              <a:t>手工开发</a:t>
            </a:r>
            <a:r>
              <a:rPr lang="en-US" altLang="zh-CN" dirty="0" smtClean="0"/>
              <a:t>, </a:t>
            </a:r>
            <a:r>
              <a:rPr lang="zh-CN" altLang="en-US" dirty="0" smtClean="0"/>
              <a:t>过程复杂</a:t>
            </a:r>
            <a:endParaRPr lang="en-US" altLang="zh-CN" dirty="0" smtClean="0"/>
          </a:p>
          <a:p>
            <a:r>
              <a:rPr lang="zh-CN" altLang="en-US" dirty="0" smtClean="0"/>
              <a:t>维护成本高</a:t>
            </a:r>
            <a:endParaRPr lang="en-US" altLang="zh-CN" dirty="0" smtClean="0"/>
          </a:p>
          <a:p>
            <a:r>
              <a:rPr lang="zh-CN" altLang="en-US" dirty="0" smtClean="0"/>
              <a:t>充满</a:t>
            </a:r>
            <a:r>
              <a:rPr lang="zh-CN" altLang="en-US" dirty="0" smtClean="0">
                <a:solidFill>
                  <a:srgbClr val="0000FF"/>
                </a:solidFill>
              </a:rPr>
              <a:t>创造性</a:t>
            </a:r>
            <a:r>
              <a:rPr lang="en-US" altLang="zh-CN" dirty="0" smtClean="0"/>
              <a:t>, </a:t>
            </a:r>
            <a:r>
              <a:rPr lang="zh-CN" altLang="en-US" dirty="0" smtClean="0"/>
              <a:t>因而</a:t>
            </a:r>
            <a:r>
              <a:rPr lang="zh-CN" altLang="en-US" dirty="0" smtClean="0">
                <a:solidFill>
                  <a:srgbClr val="0000FF"/>
                </a:solidFill>
              </a:rPr>
              <a:t>唯一</a:t>
            </a:r>
            <a:endParaRPr lang="en-US" altLang="zh-CN" dirty="0" smtClean="0">
              <a:solidFill>
                <a:srgbClr val="0000FF"/>
              </a:solidFill>
            </a:endParaRPr>
          </a:p>
          <a:p>
            <a:r>
              <a:rPr lang="zh-CN" altLang="en-US" dirty="0" smtClean="0"/>
              <a:t>复制成本极低</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SECBOK\Desktop\gerstner.JPG"/>
          <p:cNvPicPr>
            <a:picLocks noChangeAspect="1" noChangeArrowheads="1"/>
          </p:cNvPicPr>
          <p:nvPr/>
        </p:nvPicPr>
        <p:blipFill>
          <a:blip r:embed="rId3" cstate="print"/>
          <a:srcRect/>
          <a:stretch>
            <a:fillRect/>
          </a:stretch>
        </p:blipFill>
        <p:spPr bwMode="auto">
          <a:xfrm>
            <a:off x="7762859" y="4360246"/>
            <a:ext cx="2143141" cy="2497754"/>
          </a:xfrm>
          <a:prstGeom prst="rect">
            <a:avLst/>
          </a:prstGeom>
          <a:noFill/>
        </p:spPr>
      </p:pic>
      <p:sp>
        <p:nvSpPr>
          <p:cNvPr id="2" name="Title 1"/>
          <p:cNvSpPr>
            <a:spLocks noGrp="1"/>
          </p:cNvSpPr>
          <p:nvPr>
            <p:ph type="title"/>
          </p:nvPr>
        </p:nvSpPr>
        <p:spPr/>
        <p:txBody>
          <a:bodyPr/>
          <a:lstStyle/>
          <a:p>
            <a:r>
              <a:rPr lang="zh-CN" altLang="en-US" dirty="0" smtClean="0"/>
              <a:t>软件</a:t>
            </a:r>
            <a:r>
              <a:rPr lang="en-US" altLang="zh-CN" dirty="0" smtClean="0"/>
              <a:t>—</a:t>
            </a:r>
            <a:r>
              <a:rPr lang="zh-CN" altLang="en-US" dirty="0" smtClean="0"/>
              <a:t>突出特征</a:t>
            </a:r>
            <a:endParaRPr lang="zh-CN" altLang="en-US" dirty="0"/>
          </a:p>
        </p:txBody>
      </p:sp>
      <p:sp>
        <p:nvSpPr>
          <p:cNvPr id="3" name="Content Placeholder 2"/>
          <p:cNvSpPr>
            <a:spLocks noGrp="1"/>
          </p:cNvSpPr>
          <p:nvPr>
            <p:ph idx="1"/>
          </p:nvPr>
        </p:nvSpPr>
        <p:spPr>
          <a:xfrm>
            <a:off x="613964" y="1071546"/>
            <a:ext cx="8667750" cy="5093759"/>
          </a:xfrm>
        </p:spPr>
        <p:txBody>
          <a:bodyPr/>
          <a:lstStyle/>
          <a:p>
            <a:r>
              <a:rPr lang="zh-CN" altLang="en-US" dirty="0" smtClean="0"/>
              <a:t>软件是复杂的！</a:t>
            </a:r>
            <a:endParaRPr lang="en-US" altLang="zh-CN" dirty="0" smtClean="0"/>
          </a:p>
          <a:p>
            <a:pPr lvl="1"/>
            <a:r>
              <a:rPr lang="zh-CN" altLang="en-US" sz="2400" dirty="0" smtClean="0">
                <a:ea typeface="文鼎CS长美黑" pitchFamily="49" charset="-122"/>
              </a:rPr>
              <a:t>软件是迄今为止最复杂的人造产品</a:t>
            </a:r>
            <a:r>
              <a:rPr lang="en-US" altLang="zh-CN" sz="2400" dirty="0" smtClean="0">
                <a:ea typeface="文鼎CS长美黑" pitchFamily="49" charset="-122"/>
              </a:rPr>
              <a:t/>
            </a:r>
            <a:br>
              <a:rPr lang="en-US" altLang="zh-CN" sz="2400" dirty="0" smtClean="0">
                <a:ea typeface="文鼎CS长美黑" pitchFamily="49" charset="-122"/>
              </a:rPr>
            </a:br>
            <a:r>
              <a:rPr lang="en-US" altLang="zh-CN" sz="2400" dirty="0" smtClean="0">
                <a:ea typeface="文鼎CS长美黑" pitchFamily="49" charset="-122"/>
              </a:rPr>
              <a:t>			</a:t>
            </a:r>
            <a:r>
              <a:rPr lang="en-US" altLang="zh-CN" sz="2400" dirty="0" smtClean="0"/>
              <a:t>——F. Brooks</a:t>
            </a:r>
            <a:endParaRPr lang="zh-CN" altLang="en-US" sz="2400" dirty="0" smtClean="0"/>
          </a:p>
          <a:p>
            <a:endParaRPr lang="en-US" altLang="zh-CN" dirty="0" smtClean="0"/>
          </a:p>
          <a:p>
            <a:r>
              <a:rPr lang="zh-CN" altLang="en-US" dirty="0" smtClean="0"/>
              <a:t>软件是频变的！</a:t>
            </a:r>
            <a:endParaRPr lang="en-US" altLang="zh-CN" dirty="0" smtClean="0"/>
          </a:p>
          <a:p>
            <a:endParaRPr lang="en-US" altLang="zh-CN" dirty="0" smtClean="0"/>
          </a:p>
          <a:p>
            <a:endParaRPr lang="en-US" altLang="zh-CN" dirty="0" smtClean="0"/>
          </a:p>
          <a:p>
            <a:r>
              <a:rPr lang="zh-CN" altLang="en-US" dirty="0" smtClean="0"/>
              <a:t>软件是商品！</a:t>
            </a:r>
            <a:endParaRPr lang="en-US" altLang="zh-CN" dirty="0" smtClean="0"/>
          </a:p>
          <a:p>
            <a:pPr lvl="1"/>
            <a:r>
              <a:rPr lang="zh-CN" altLang="en-US" sz="2400" dirty="0" smtClean="0">
                <a:ea typeface="文鼎CS长美黑" pitchFamily="49" charset="-122"/>
              </a:rPr>
              <a:t>软件无关乎比特、字节和协</a:t>
            </a:r>
            <a:r>
              <a:rPr lang="en-US" altLang="zh-CN" sz="2400" dirty="0" smtClean="0">
                <a:ea typeface="文鼎CS长美黑" pitchFamily="49" charset="-122"/>
              </a:rPr>
              <a:t/>
            </a:r>
            <a:br>
              <a:rPr lang="en-US" altLang="zh-CN" sz="2400" dirty="0" smtClean="0">
                <a:ea typeface="文鼎CS长美黑" pitchFamily="49" charset="-122"/>
              </a:rPr>
            </a:br>
            <a:r>
              <a:rPr lang="zh-CN" altLang="en-US" sz="2400" dirty="0" smtClean="0">
                <a:ea typeface="文鼎CS长美黑" pitchFamily="49" charset="-122"/>
              </a:rPr>
              <a:t>议，仅关乎利润和损益 </a:t>
            </a:r>
            <a:r>
              <a:rPr lang="en-US" altLang="zh-CN" sz="2400" dirty="0" smtClean="0">
                <a:ea typeface="文鼎CS长美黑" pitchFamily="49" charset="-122"/>
              </a:rPr>
              <a:t>——</a:t>
            </a:r>
            <a:r>
              <a:rPr lang="en-US" altLang="zh-CN" sz="2400" dirty="0" smtClean="0"/>
              <a:t>Louis Gerstner</a:t>
            </a:r>
            <a:endParaRPr lang="zh-CN" altLang="en-US" sz="2400" dirty="0" smtClean="0">
              <a:ea typeface="文鼎CS长美黑" pitchFamily="49" charset="-122"/>
            </a:endParaRPr>
          </a:p>
          <a:p>
            <a:pPr lvl="1"/>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a:t>
            </a:fld>
            <a:endParaRPr lang="zh-CN" altLang="en-US" dirty="0"/>
          </a:p>
        </p:txBody>
      </p:sp>
      <p:pic>
        <p:nvPicPr>
          <p:cNvPr id="7" name="Picture 2" descr="http://www.computerhope.com/people/pictures/frederick_brooks.jpg"/>
          <p:cNvPicPr>
            <a:picLocks noChangeAspect="1" noChangeArrowheads="1"/>
          </p:cNvPicPr>
          <p:nvPr/>
        </p:nvPicPr>
        <p:blipFill>
          <a:blip r:embed="rId4" cstate="print"/>
          <a:srcRect/>
          <a:stretch>
            <a:fillRect/>
          </a:stretch>
        </p:blipFill>
        <p:spPr bwMode="auto">
          <a:xfrm>
            <a:off x="7739082" y="-24"/>
            <a:ext cx="2166918" cy="2500291"/>
          </a:xfrm>
          <a:prstGeom prst="rect">
            <a:avLst/>
          </a:prstGeom>
          <a:noFill/>
        </p:spPr>
      </p:pic>
      <p:pic>
        <p:nvPicPr>
          <p:cNvPr id="8" name="Picture 2" descr="E:\SECBOK\Content\Figures\RequirementsChangeRate.png"/>
          <p:cNvPicPr>
            <a:picLocks noChangeAspect="1" noChangeArrowheads="1"/>
          </p:cNvPicPr>
          <p:nvPr/>
        </p:nvPicPr>
        <p:blipFill>
          <a:blip r:embed="rId5" cstate="print"/>
          <a:srcRect/>
          <a:stretch>
            <a:fillRect/>
          </a:stretch>
        </p:blipFill>
        <p:spPr bwMode="auto">
          <a:xfrm>
            <a:off x="4141777" y="2714620"/>
            <a:ext cx="3954495" cy="2540630"/>
          </a:xfrm>
          <a:prstGeom prst="rect">
            <a:avLst/>
          </a:prstGeom>
          <a:noFill/>
          <a:ln>
            <a:solidFill>
              <a:schemeClr val="accent2"/>
            </a:solidFill>
          </a:ln>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5" y="2020779"/>
            <a:ext cx="5226581" cy="2088232"/>
          </a:xfrm>
        </p:spPr>
        <p:txBody>
          <a:bodyPr/>
          <a:lstStyle/>
          <a:p>
            <a:r>
              <a:rPr lang="zh-CN" altLang="en-US" dirty="0" smtClean="0"/>
              <a:t>软件也许根本不同于历史上已经出现的任何产品。 故而，软件实践不能、也不应完全参照传统实践进行。</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8</a:t>
            </a:fld>
            <a:endParaRPr lang="zh-CN" altLang="en-US" dirty="0"/>
          </a:p>
        </p:txBody>
      </p:sp>
      <p:sp>
        <p:nvSpPr>
          <p:cNvPr id="6" name="Rectangle 5"/>
          <p:cNvSpPr/>
          <p:nvPr/>
        </p:nvSpPr>
        <p:spPr>
          <a:xfrm>
            <a:off x="1064568" y="5577424"/>
            <a:ext cx="7776864" cy="1112261"/>
          </a:xfrm>
          <a:prstGeom prst="rect">
            <a:avLst/>
          </a:prstGeom>
        </p:spPr>
        <p:txBody>
          <a:bodyPr wrap="square" lIns="95665" tIns="47832" rIns="95665" bIns="47832">
            <a:spAutoFit/>
          </a:bodyPr>
          <a:lstStyle/>
          <a:p>
            <a:r>
              <a:rPr lang="en-US" altLang="zh-CN" sz="2200" dirty="0" smtClean="0">
                <a:latin typeface="方正精宋简体" pitchFamily="2" charset="-122"/>
                <a:ea typeface="方正精宋简体" pitchFamily="2" charset="-122"/>
              </a:rPr>
              <a:t>Micheal Mahoney (1939—2008) </a:t>
            </a:r>
            <a:r>
              <a:rPr lang="zh-CN" altLang="en-US" sz="2200" dirty="0" smtClean="0">
                <a:latin typeface="方正精宋简体" pitchFamily="2" charset="-122"/>
                <a:ea typeface="方正精宋简体" pitchFamily="2" charset="-122"/>
              </a:rPr>
              <a:t>是美国普林斯顿</a:t>
            </a:r>
            <a:r>
              <a:rPr lang="en-US" altLang="zh-CN" sz="2200" dirty="0" smtClean="0">
                <a:latin typeface="方正精宋简体" pitchFamily="2" charset="-122"/>
                <a:ea typeface="方正精宋简体" pitchFamily="2" charset="-122"/>
              </a:rPr>
              <a:t>(Princeton)</a:t>
            </a:r>
            <a:r>
              <a:rPr lang="zh-CN" altLang="en-US" sz="2200" dirty="0" smtClean="0">
                <a:latin typeface="方正精宋简体" pitchFamily="2" charset="-122"/>
                <a:ea typeface="方正精宋简体" pitchFamily="2" charset="-122"/>
              </a:rPr>
              <a:t>大学科学史教授，对软件工程学科有独到研究。 </a:t>
            </a:r>
            <a:endParaRPr lang="en-US" altLang="zh-CN" sz="2200" dirty="0" smtClean="0">
              <a:latin typeface="方正精宋简体" pitchFamily="2" charset="-122"/>
              <a:ea typeface="方正精宋简体" pitchFamily="2" charset="-122"/>
            </a:endParaRPr>
          </a:p>
          <a:p>
            <a:r>
              <a:rPr lang="zh-CN" altLang="en-US" sz="2200" dirty="0" smtClean="0">
                <a:latin typeface="方正精宋简体" pitchFamily="2" charset="-122"/>
                <a:ea typeface="方正精宋简体" pitchFamily="2" charset="-122"/>
              </a:rPr>
              <a:t>个人网址：</a:t>
            </a:r>
            <a:r>
              <a:rPr lang="en-US" altLang="zh-CN" sz="2200" dirty="0" smtClean="0">
                <a:latin typeface="方正精宋简体" pitchFamily="2" charset="-122"/>
                <a:ea typeface="方正精宋简体" pitchFamily="2" charset="-122"/>
                <a:hlinkClick r:id="rId2"/>
              </a:rPr>
              <a:t>http://www.princeton.edu/~hos/Mahoney/</a:t>
            </a:r>
            <a:endParaRPr lang="zh-CN" altLang="en-US" sz="2200" dirty="0">
              <a:latin typeface="方正精宋简体" pitchFamily="2" charset="-122"/>
              <a:ea typeface="方正精宋简体" pitchFamily="2" charset="-122"/>
            </a:endParaRPr>
          </a:p>
        </p:txBody>
      </p:sp>
      <p:sp>
        <p:nvSpPr>
          <p:cNvPr id="7" name="Rectangle 6"/>
          <p:cNvSpPr/>
          <p:nvPr/>
        </p:nvSpPr>
        <p:spPr>
          <a:xfrm>
            <a:off x="416496" y="4077071"/>
            <a:ext cx="3101046" cy="465930"/>
          </a:xfrm>
          <a:prstGeom prst="rect">
            <a:avLst/>
          </a:prstGeom>
        </p:spPr>
        <p:txBody>
          <a:bodyPr wrap="none" lIns="95665" tIns="47832" rIns="95665" bIns="47832">
            <a:spAutoFit/>
          </a:bodyPr>
          <a:lstStyle/>
          <a:p>
            <a:r>
              <a:rPr lang="en-US" altLang="zh-CN" sz="2400" dirty="0" smtClean="0">
                <a:latin typeface="Meiryo UI" pitchFamily="34" charset="-128"/>
                <a:ea typeface="Meiryo UI" pitchFamily="34" charset="-128"/>
                <a:cs typeface="Meiryo UI" pitchFamily="34" charset="-128"/>
              </a:rPr>
              <a:t>Micheal Mahoney </a:t>
            </a:r>
            <a:endParaRPr lang="zh-CN" altLang="en-US" sz="2400" dirty="0">
              <a:latin typeface="Meiryo UI" pitchFamily="34" charset="-128"/>
              <a:ea typeface="Meiryo UI" pitchFamily="34" charset="-128"/>
              <a:cs typeface="Meiryo UI" pitchFamily="34" charset="-128"/>
            </a:endParaRPr>
          </a:p>
        </p:txBody>
      </p:sp>
      <p:pic>
        <p:nvPicPr>
          <p:cNvPr id="2050" name="Picture 2" descr="http://www.princeton.edu/~hos/Mahoney/msm050110.jpg"/>
          <p:cNvPicPr>
            <a:picLocks noChangeAspect="1" noChangeArrowheads="1"/>
          </p:cNvPicPr>
          <p:nvPr/>
        </p:nvPicPr>
        <p:blipFill>
          <a:blip r:embed="rId3" cstate="print"/>
          <a:srcRect/>
          <a:stretch>
            <a:fillRect/>
          </a:stretch>
        </p:blipFill>
        <p:spPr bwMode="auto">
          <a:xfrm>
            <a:off x="488505" y="914082"/>
            <a:ext cx="3050052" cy="3204802"/>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340770"/>
            <a:ext cx="8667750" cy="5088626"/>
          </a:xfrm>
        </p:spPr>
        <p:txBody>
          <a:bodyPr anchor="ctr"/>
          <a:lstStyle/>
          <a:p>
            <a:r>
              <a:rPr lang="zh-CN" altLang="en-US" sz="2800" dirty="0" smtClean="0"/>
              <a:t>软件</a:t>
            </a:r>
            <a:endParaRPr lang="en-US" altLang="zh-CN" sz="2800" dirty="0" smtClean="0"/>
          </a:p>
          <a:p>
            <a:pPr lvl="1"/>
            <a:r>
              <a:rPr lang="zh-CN" altLang="en-US" sz="2800" dirty="0" smtClean="0"/>
              <a:t>概念、分类、特征</a:t>
            </a:r>
            <a:endParaRPr lang="en-US" altLang="zh-CN" sz="2800" dirty="0" smtClean="0"/>
          </a:p>
          <a:p>
            <a:r>
              <a:rPr lang="zh-CN" altLang="en-US" sz="2800" dirty="0" smtClean="0"/>
              <a:t>软件工程</a:t>
            </a:r>
            <a:endParaRPr lang="en-US" altLang="zh-CN" sz="2800" dirty="0" smtClean="0"/>
          </a:p>
          <a:p>
            <a:pPr lvl="1"/>
            <a:r>
              <a:rPr lang="zh-CN" altLang="en-US" sz="2800" dirty="0" smtClean="0"/>
              <a:t>概念：软件危机、工程、软件工程</a:t>
            </a:r>
            <a:endParaRPr lang="en-US" altLang="zh-CN" sz="2800" dirty="0" smtClean="0"/>
          </a:p>
          <a:p>
            <a:pPr lvl="1"/>
            <a:r>
              <a:rPr lang="zh-CN" altLang="en-US" sz="2800" dirty="0" smtClean="0"/>
              <a:t>核心问题、魔鬼四角、四大挑战</a:t>
            </a:r>
            <a:endParaRPr lang="en-US" altLang="zh-CN" sz="2800" dirty="0" smtClean="0"/>
          </a:p>
          <a:p>
            <a:r>
              <a:rPr lang="zh-CN" altLang="en-US" sz="2800" dirty="0" smtClean="0"/>
              <a:t>软件工程学</a:t>
            </a:r>
            <a:endParaRPr lang="en-US" altLang="zh-CN" sz="2800" dirty="0" smtClean="0"/>
          </a:p>
          <a:p>
            <a:pPr lvl="1"/>
            <a:r>
              <a:rPr lang="zh-CN" altLang="en-US" sz="2800" dirty="0" smtClean="0"/>
              <a:t>学科性质与发展简史</a:t>
            </a:r>
            <a:endParaRPr lang="en-US" altLang="zh-CN" sz="2800" dirty="0" smtClean="0"/>
          </a:p>
          <a:p>
            <a:pPr lvl="1"/>
            <a:r>
              <a:rPr lang="zh-CN" altLang="en-US" sz="2800" dirty="0" smtClean="0"/>
              <a:t>学科知识体系</a:t>
            </a:r>
            <a:endParaRPr lang="en-US" altLang="zh-CN" sz="2800" dirty="0" smtClean="0"/>
          </a:p>
          <a:p>
            <a:r>
              <a:rPr lang="zh-CN" altLang="en-US" sz="2800" dirty="0" smtClean="0"/>
              <a:t>软件工程师</a:t>
            </a:r>
            <a:endParaRPr lang="en-US" altLang="zh-CN" sz="2800" dirty="0" smtClean="0"/>
          </a:p>
          <a:p>
            <a:pPr lvl="1"/>
            <a:r>
              <a:rPr lang="zh-CN" altLang="en-US" sz="2800" dirty="0" smtClean="0"/>
              <a:t>分类、职业路线图、职业道德、胜任力品质</a:t>
            </a:r>
            <a:endParaRPr lang="zh-CN" altLang="en-US" sz="2800" dirty="0"/>
          </a:p>
        </p:txBody>
      </p:sp>
      <p:sp>
        <p:nvSpPr>
          <p:cNvPr id="4" name="Up Arrow 3"/>
          <p:cNvSpPr/>
          <p:nvPr/>
        </p:nvSpPr>
        <p:spPr>
          <a:xfrm rot="16200000">
            <a:off x="8096272" y="2357430"/>
            <a:ext cx="785818" cy="121444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timing>
    <p:tnLst>
      <p:par>
        <p:cTn id="1" dur="indefinite" restart="never" nodeType="tmRoot"/>
      </p:par>
    </p:tnLst>
  </p:timing>
</p:sld>
</file>

<file path=ppt/theme/theme1.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2149</TotalTime>
  <Words>3275</Words>
  <Application>Microsoft Office PowerPoint</Application>
  <PresentationFormat>A4 Paper (210x297 mm)</PresentationFormat>
  <Paragraphs>466</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1_Profile</vt:lpstr>
      <vt:lpstr>Slide 1</vt:lpstr>
      <vt:lpstr>提纲</vt:lpstr>
      <vt:lpstr>软件—定义</vt:lpstr>
      <vt:lpstr>软件—分类</vt:lpstr>
      <vt:lpstr>软件—基本特征</vt:lpstr>
      <vt:lpstr>软件—基本特征</vt:lpstr>
      <vt:lpstr>软件—突出特征</vt:lpstr>
      <vt:lpstr>软件也许根本不同于历史上已经出现的任何产品。 故而，软件实践不能、也不应完全参照传统实践进行。</vt:lpstr>
      <vt:lpstr>提纲</vt:lpstr>
      <vt:lpstr>软件危机—概念</vt:lpstr>
      <vt:lpstr>软件危机—实证</vt:lpstr>
      <vt:lpstr>软件危机—为什么存在？</vt:lpstr>
      <vt:lpstr>软件危机—为什么存在？</vt:lpstr>
      <vt:lpstr>1968 NATO(北约)—SE首会</vt:lpstr>
      <vt:lpstr>危机工程化解决方法</vt:lpstr>
      <vt:lpstr>“工程”—不同于科学</vt:lpstr>
      <vt:lpstr>“工程”—概念框架</vt:lpstr>
      <vt:lpstr>软件工程—定义</vt:lpstr>
      <vt:lpstr>软件工程—“魔鬼四角”</vt:lpstr>
      <vt:lpstr>软件工程—“魔鬼四角”</vt:lpstr>
      <vt:lpstr>软件工程—四大挑战</vt:lpstr>
      <vt:lpstr>四大挑战—规模</vt:lpstr>
      <vt:lpstr>四大挑战—规模</vt:lpstr>
      <vt:lpstr>DeRemer规模定律</vt:lpstr>
      <vt:lpstr>四大挑战—生产率与质量</vt:lpstr>
      <vt:lpstr>Brooks“银弹”定律</vt:lpstr>
      <vt:lpstr>Mills生产率定律</vt:lpstr>
      <vt:lpstr>四大挑战—可重复性</vt:lpstr>
      <vt:lpstr>四大挑战—频变性</vt:lpstr>
      <vt:lpstr>提纲</vt:lpstr>
      <vt:lpstr>软件工程学—学科性质</vt:lpstr>
      <vt:lpstr>软件工程学—学科发展简史</vt:lpstr>
      <vt:lpstr>软件工程学—学科知识体系</vt:lpstr>
      <vt:lpstr>软件工程学—核心知识体</vt:lpstr>
      <vt:lpstr>软件工程学—核心知识体</vt:lpstr>
      <vt:lpstr>提纲</vt:lpstr>
      <vt:lpstr>Slide 37</vt:lpstr>
      <vt:lpstr>21世纪的工程师应该是什么样的？</vt:lpstr>
      <vt:lpstr>软件工程师—范围与分类</vt:lpstr>
      <vt:lpstr>职业路线图—以IBM为例</vt:lpstr>
      <vt:lpstr>职业道德</vt:lpstr>
      <vt:lpstr>微软的十大工程胜任力特征</vt:lpstr>
      <vt:lpstr>小结</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主要著作介紹</dc:title>
  <dc:creator>user</dc:creator>
  <cp:lastModifiedBy>USER</cp:lastModifiedBy>
  <cp:revision>552</cp:revision>
  <dcterms:created xsi:type="dcterms:W3CDTF">2011-10-09T06:16:03Z</dcterms:created>
  <dcterms:modified xsi:type="dcterms:W3CDTF">2015-03-02T12:00:55Z</dcterms:modified>
</cp:coreProperties>
</file>