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74"/>
  </p:notesMasterIdLst>
  <p:handoutMasterIdLst>
    <p:handoutMasterId r:id="rId75"/>
  </p:handoutMasterIdLst>
  <p:sldIdLst>
    <p:sldId id="256" r:id="rId2"/>
    <p:sldId id="257" r:id="rId3"/>
    <p:sldId id="261" r:id="rId4"/>
    <p:sldId id="269" r:id="rId5"/>
    <p:sldId id="270" r:id="rId6"/>
    <p:sldId id="271" r:id="rId7"/>
    <p:sldId id="394" r:id="rId8"/>
    <p:sldId id="396" r:id="rId9"/>
    <p:sldId id="397" r:id="rId10"/>
    <p:sldId id="398" r:id="rId11"/>
    <p:sldId id="399" r:id="rId12"/>
    <p:sldId id="400" r:id="rId13"/>
    <p:sldId id="402" r:id="rId14"/>
    <p:sldId id="401"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10" r:id="rId31"/>
    <p:sldId id="312" r:id="rId32"/>
    <p:sldId id="313" r:id="rId33"/>
    <p:sldId id="314" r:id="rId34"/>
    <p:sldId id="315" r:id="rId35"/>
    <p:sldId id="316" r:id="rId36"/>
    <p:sldId id="317" r:id="rId37"/>
    <p:sldId id="318" r:id="rId38"/>
    <p:sldId id="319" r:id="rId39"/>
    <p:sldId id="320" r:id="rId40"/>
    <p:sldId id="345"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95" r:id="rId64"/>
    <p:sldId id="374" r:id="rId65"/>
    <p:sldId id="376" r:id="rId66"/>
    <p:sldId id="377" r:id="rId67"/>
    <p:sldId id="378" r:id="rId68"/>
    <p:sldId id="379" r:id="rId69"/>
    <p:sldId id="387" r:id="rId70"/>
    <p:sldId id="388" r:id="rId71"/>
    <p:sldId id="389" r:id="rId72"/>
    <p:sldId id="403" r:id="rId73"/>
  </p:sldIdLst>
  <p:sldSz cx="9906000" cy="6858000" type="A4"/>
  <p:notesSz cx="7099300" cy="10234613"/>
  <p:defaultTextStyle>
    <a:defPPr>
      <a:defRPr lang="zh-TW"/>
    </a:defPPr>
    <a:lvl1pPr algn="l" rtl="0" fontAlgn="base">
      <a:spcBef>
        <a:spcPct val="0"/>
      </a:spcBef>
      <a:spcAft>
        <a:spcPct val="0"/>
      </a:spcAft>
      <a:defRPr kumimoji="1" kern="1200">
        <a:solidFill>
          <a:schemeClr val="tx1"/>
        </a:solidFill>
        <a:latin typeface="Verdana" pitchFamily="34" charset="0"/>
        <a:ea typeface="新細明體" pitchFamily="18" charset="-120"/>
        <a:cs typeface="+mn-cs"/>
      </a:defRPr>
    </a:lvl1pPr>
    <a:lvl2pPr marL="478323" algn="l" rtl="0" fontAlgn="base">
      <a:spcBef>
        <a:spcPct val="0"/>
      </a:spcBef>
      <a:spcAft>
        <a:spcPct val="0"/>
      </a:spcAft>
      <a:defRPr kumimoji="1" kern="1200">
        <a:solidFill>
          <a:schemeClr val="tx1"/>
        </a:solidFill>
        <a:latin typeface="Verdana" pitchFamily="34" charset="0"/>
        <a:ea typeface="新細明體" pitchFamily="18" charset="-120"/>
        <a:cs typeface="+mn-cs"/>
      </a:defRPr>
    </a:lvl2pPr>
    <a:lvl3pPr marL="956645" algn="l" rtl="0" fontAlgn="base">
      <a:spcBef>
        <a:spcPct val="0"/>
      </a:spcBef>
      <a:spcAft>
        <a:spcPct val="0"/>
      </a:spcAft>
      <a:defRPr kumimoji="1" kern="1200">
        <a:solidFill>
          <a:schemeClr val="tx1"/>
        </a:solidFill>
        <a:latin typeface="Verdana" pitchFamily="34" charset="0"/>
        <a:ea typeface="新細明體" pitchFamily="18" charset="-120"/>
        <a:cs typeface="+mn-cs"/>
      </a:defRPr>
    </a:lvl3pPr>
    <a:lvl4pPr marL="1434968" algn="l" rtl="0" fontAlgn="base">
      <a:spcBef>
        <a:spcPct val="0"/>
      </a:spcBef>
      <a:spcAft>
        <a:spcPct val="0"/>
      </a:spcAft>
      <a:defRPr kumimoji="1" kern="1200">
        <a:solidFill>
          <a:schemeClr val="tx1"/>
        </a:solidFill>
        <a:latin typeface="Verdana" pitchFamily="34" charset="0"/>
        <a:ea typeface="新細明體" pitchFamily="18" charset="-120"/>
        <a:cs typeface="+mn-cs"/>
      </a:defRPr>
    </a:lvl4pPr>
    <a:lvl5pPr marL="1913291" algn="l" rtl="0" fontAlgn="base">
      <a:spcBef>
        <a:spcPct val="0"/>
      </a:spcBef>
      <a:spcAft>
        <a:spcPct val="0"/>
      </a:spcAft>
      <a:defRPr kumimoji="1" kern="1200">
        <a:solidFill>
          <a:schemeClr val="tx1"/>
        </a:solidFill>
        <a:latin typeface="Verdana" pitchFamily="34" charset="0"/>
        <a:ea typeface="新細明體" pitchFamily="18" charset="-120"/>
        <a:cs typeface="+mn-cs"/>
      </a:defRPr>
    </a:lvl5pPr>
    <a:lvl6pPr marL="2391613" algn="l" defTabSz="956645" rtl="0" eaLnBrk="1" latinLnBrk="0" hangingPunct="1">
      <a:defRPr kumimoji="1" kern="1200">
        <a:solidFill>
          <a:schemeClr val="tx1"/>
        </a:solidFill>
        <a:latin typeface="Verdana" pitchFamily="34" charset="0"/>
        <a:ea typeface="新細明體" pitchFamily="18" charset="-120"/>
        <a:cs typeface="+mn-cs"/>
      </a:defRPr>
    </a:lvl6pPr>
    <a:lvl7pPr marL="2869936" algn="l" defTabSz="956645" rtl="0" eaLnBrk="1" latinLnBrk="0" hangingPunct="1">
      <a:defRPr kumimoji="1" kern="1200">
        <a:solidFill>
          <a:schemeClr val="tx1"/>
        </a:solidFill>
        <a:latin typeface="Verdana" pitchFamily="34" charset="0"/>
        <a:ea typeface="新細明體" pitchFamily="18" charset="-120"/>
        <a:cs typeface="+mn-cs"/>
      </a:defRPr>
    </a:lvl7pPr>
    <a:lvl8pPr marL="3348258" algn="l" defTabSz="956645" rtl="0" eaLnBrk="1" latinLnBrk="0" hangingPunct="1">
      <a:defRPr kumimoji="1" kern="1200">
        <a:solidFill>
          <a:schemeClr val="tx1"/>
        </a:solidFill>
        <a:latin typeface="Verdana" pitchFamily="34" charset="0"/>
        <a:ea typeface="新細明體" pitchFamily="18" charset="-120"/>
        <a:cs typeface="+mn-cs"/>
      </a:defRPr>
    </a:lvl8pPr>
    <a:lvl9pPr marL="3826581" algn="l" defTabSz="956645" rtl="0" eaLnBrk="1" latinLnBrk="0" hangingPunct="1">
      <a:defRPr kumimoji="1" kern="1200">
        <a:solidFill>
          <a:schemeClr val="tx1"/>
        </a:solidFill>
        <a:latin typeface="Verdan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4620"/>
    <a:srgbClr val="00602B"/>
    <a:srgbClr val="0000FF"/>
    <a:srgbClr val="FF6600"/>
    <a:srgbClr val="CCE9AD"/>
    <a:srgbClr val="CCECFF"/>
    <a:srgbClr val="0000B4"/>
    <a:srgbClr val="00220F"/>
    <a:srgbClr val="FFFF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91" autoAdjust="0"/>
    <p:restoredTop sz="94682" autoAdjust="0"/>
  </p:normalViewPr>
  <p:slideViewPr>
    <p:cSldViewPr>
      <p:cViewPr>
        <p:scale>
          <a:sx n="60" d="100"/>
          <a:sy n="60" d="100"/>
        </p:scale>
        <p:origin x="-1638" y="-282"/>
      </p:cViewPr>
      <p:guideLst>
        <p:guide orient="horz" pos="2161"/>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3030" y="-90"/>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bright="4000"/>
          </a:blip>
          <a:srcRect/>
          <a:stretch>
            <a:fillRect/>
          </a:stretch>
        </a:blip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364848" y="0"/>
            <a:ext cx="4369608" cy="362115"/>
          </a:xfrm>
          <a:prstGeom prst="rect">
            <a:avLst/>
          </a:prstGeom>
        </p:spPr>
        <p:txBody>
          <a:bodyPr vert="horz" lIns="99048" tIns="49524" rIns="99048" bIns="49524" rtlCol="0"/>
          <a:lstStyle>
            <a:lvl1pPr algn="l">
              <a:defRPr sz="1300"/>
            </a:lvl1pPr>
          </a:lstStyle>
          <a:p>
            <a:pPr algn="ctr"/>
            <a:r>
              <a:rPr lang="en-US" altLang="zh-CN" sz="1700" dirty="0" smtClean="0">
                <a:latin typeface="微软雅黑" pitchFamily="34" charset="-122"/>
                <a:ea typeface="微软雅黑" pitchFamily="34" charset="-122"/>
              </a:rPr>
              <a:t>《</a:t>
            </a:r>
            <a:r>
              <a:rPr lang="zh-CN" altLang="en-US" sz="1700" dirty="0" smtClean="0">
                <a:latin typeface="微软雅黑" pitchFamily="34" charset="-122"/>
                <a:ea typeface="微软雅黑" pitchFamily="34" charset="-122"/>
              </a:rPr>
              <a:t>软件工程核心知识</a:t>
            </a:r>
            <a:r>
              <a:rPr lang="en-US" altLang="zh-CN" sz="1700" dirty="0" smtClean="0">
                <a:latin typeface="微软雅黑" pitchFamily="34" charset="-122"/>
                <a:ea typeface="微软雅黑" pitchFamily="34" charset="-122"/>
              </a:rPr>
              <a:t>》—— </a:t>
            </a:r>
            <a:r>
              <a:rPr lang="zh-CN" altLang="en-US" sz="1700" dirty="0" smtClean="0">
                <a:latin typeface="微软雅黑" pitchFamily="34" charset="-122"/>
                <a:ea typeface="微软雅黑" pitchFamily="34" charset="-122"/>
              </a:rPr>
              <a:t>李祖德 著</a:t>
            </a:r>
            <a:endParaRPr lang="zh-CN" altLang="en-US" sz="1700" dirty="0">
              <a:latin typeface="微软雅黑" pitchFamily="34" charset="-122"/>
              <a:ea typeface="微软雅黑" pitchFamily="34" charset="-122"/>
            </a:endParaRPr>
          </a:p>
        </p:txBody>
      </p:sp>
      <p:sp>
        <p:nvSpPr>
          <p:cNvPr id="4" name="Footer Placeholder 3"/>
          <p:cNvSpPr>
            <a:spLocks noGrp="1"/>
          </p:cNvSpPr>
          <p:nvPr>
            <p:ph type="ftr" sz="quarter" idx="2"/>
          </p:nvPr>
        </p:nvSpPr>
        <p:spPr>
          <a:xfrm>
            <a:off x="0" y="9630708"/>
            <a:ext cx="3076363" cy="511731"/>
          </a:xfrm>
          <a:prstGeom prst="rect">
            <a:avLst/>
          </a:prstGeom>
        </p:spPr>
        <p:txBody>
          <a:bodyPr vert="horz" lIns="99048" tIns="49524" rIns="99048" bIns="49524" rtlCol="0" anchor="b"/>
          <a:lstStyle>
            <a:lvl1pPr algn="l">
              <a:defRPr sz="1300"/>
            </a:lvl1pPr>
          </a:lstStyle>
          <a:p>
            <a:r>
              <a:rPr lang="zh-CN" altLang="en-US" sz="1500" dirty="0" smtClean="0">
                <a:latin typeface="方正黑体简体" pitchFamily="65" charset="-122"/>
                <a:ea typeface="方正黑体简体" pitchFamily="65" charset="-122"/>
              </a:rPr>
              <a:t>版权属于作者，请勿传播泛滥</a:t>
            </a:r>
            <a:r>
              <a:rPr lang="en-US" altLang="zh-CN" sz="1500" dirty="0" smtClean="0">
                <a:latin typeface="方正黑体简体" pitchFamily="65" charset="-122"/>
                <a:ea typeface="方正黑体简体" pitchFamily="65" charset="-122"/>
              </a:rPr>
              <a:t>!</a:t>
            </a:r>
            <a:endParaRPr lang="zh-CN" altLang="en-US" sz="1500" dirty="0">
              <a:latin typeface="方正黑体简体" pitchFamily="65" charset="-122"/>
              <a:ea typeface="方正黑体简体" pitchFamily="65" charset="-122"/>
            </a:endParaRPr>
          </a:p>
        </p:txBody>
      </p:sp>
      <p:sp>
        <p:nvSpPr>
          <p:cNvPr id="5" name="Slide Number Placeholder 4"/>
          <p:cNvSpPr>
            <a:spLocks noGrp="1"/>
          </p:cNvSpPr>
          <p:nvPr>
            <p:ph type="sldNum" sz="quarter" idx="3"/>
          </p:nvPr>
        </p:nvSpPr>
        <p:spPr>
          <a:xfrm>
            <a:off x="3996900" y="9683153"/>
            <a:ext cx="3076363" cy="511731"/>
          </a:xfrm>
          <a:prstGeom prst="rect">
            <a:avLst/>
          </a:prstGeom>
        </p:spPr>
        <p:txBody>
          <a:bodyPr vert="horz" lIns="99048" tIns="49524" rIns="99048" bIns="49524" rtlCol="0" anchor="b"/>
          <a:lstStyle>
            <a:lvl1pPr algn="r">
              <a:defRPr sz="1300"/>
            </a:lvl1pPr>
          </a:lstStyle>
          <a:p>
            <a:fld id="{724C2A7D-6C35-4892-A3D9-AE5B65D89CA5}" type="slidenum">
              <a:rPr lang="zh-CN" altLang="en-US" sz="1700" smtClean="0"/>
              <a:pPr/>
              <a:t>‹#›</a:t>
            </a:fld>
            <a:endParaRPr lang="zh-CN" altLang="en-US" sz="1700" dirty="0"/>
          </a:p>
        </p:txBody>
      </p:sp>
      <p:sp>
        <p:nvSpPr>
          <p:cNvPr id="6" name="Rectangle 5"/>
          <p:cNvSpPr/>
          <p:nvPr/>
        </p:nvSpPr>
        <p:spPr>
          <a:xfrm>
            <a:off x="0" y="0"/>
            <a:ext cx="7099300" cy="102346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pPr algn="ct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ea typeface="新細明體" pitchFamily="18" charset="-120"/>
              </a:defRPr>
            </a:lvl1pPr>
          </a:lstStyle>
          <a:p>
            <a:pPr>
              <a:defRPr/>
            </a:pPr>
            <a:fld id="{2749737D-3F12-40DC-98E7-D21BDA74F41B}" type="datetimeFigureOut">
              <a:rPr lang="zh-TW" altLang="en-US"/>
              <a:pPr>
                <a:defRPr/>
              </a:pPr>
              <a:t>2015/2/26</a:t>
            </a:fld>
            <a:endParaRPr lang="zh-TW" altLang="en-US"/>
          </a:p>
        </p:txBody>
      </p:sp>
      <p:sp>
        <p:nvSpPr>
          <p:cNvPr id="4" name="投影片圖像版面配置區 3"/>
          <p:cNvSpPr>
            <a:spLocks noGrp="1" noRot="1" noChangeAspect="1"/>
          </p:cNvSpPr>
          <p:nvPr>
            <p:ph type="sldImg" idx="2"/>
          </p:nvPr>
        </p:nvSpPr>
        <p:spPr>
          <a:xfrm>
            <a:off x="779463" y="768350"/>
            <a:ext cx="5541962" cy="3836988"/>
          </a:xfrm>
          <a:prstGeom prst="rect">
            <a:avLst/>
          </a:prstGeom>
          <a:noFill/>
          <a:ln w="12700">
            <a:solidFill>
              <a:prstClr val="black"/>
            </a:solidFill>
          </a:ln>
        </p:spPr>
        <p:txBody>
          <a:bodyPr vert="horz" lIns="99048" tIns="49524" rIns="99048" bIns="49524" rtlCol="0" anchor="ctr"/>
          <a:lstStyle/>
          <a:p>
            <a:pPr lvl="0"/>
            <a:endParaRPr lang="zh-TW" altLang="en-US" noProof="0" smtClean="0"/>
          </a:p>
        </p:txBody>
      </p:sp>
      <p:sp>
        <p:nvSpPr>
          <p:cNvPr id="5" name="備忘稿版面配置區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ea typeface="新細明體" pitchFamily="18" charset="-120"/>
              </a:defRPr>
            </a:lvl1pPr>
          </a:lstStyle>
          <a:p>
            <a:pPr>
              <a:defRPr/>
            </a:pPr>
            <a:fld id="{5B48D782-AE14-43C4-A165-7AEA6CFD1B0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78323" algn="l" rtl="0" eaLnBrk="0" fontAlgn="base" hangingPunct="0">
      <a:spcBef>
        <a:spcPct val="30000"/>
      </a:spcBef>
      <a:spcAft>
        <a:spcPct val="0"/>
      </a:spcAft>
      <a:defRPr sz="1300" kern="1200">
        <a:solidFill>
          <a:schemeClr val="tx1"/>
        </a:solidFill>
        <a:latin typeface="+mn-lt"/>
        <a:ea typeface="+mn-ea"/>
        <a:cs typeface="+mn-cs"/>
      </a:defRPr>
    </a:lvl2pPr>
    <a:lvl3pPr marL="956645" algn="l" rtl="0" eaLnBrk="0" fontAlgn="base" hangingPunct="0">
      <a:spcBef>
        <a:spcPct val="30000"/>
      </a:spcBef>
      <a:spcAft>
        <a:spcPct val="0"/>
      </a:spcAft>
      <a:defRPr sz="1300" kern="1200">
        <a:solidFill>
          <a:schemeClr val="tx1"/>
        </a:solidFill>
        <a:latin typeface="+mn-lt"/>
        <a:ea typeface="+mn-ea"/>
        <a:cs typeface="+mn-cs"/>
      </a:defRPr>
    </a:lvl3pPr>
    <a:lvl4pPr marL="1434968" algn="l" rtl="0" eaLnBrk="0" fontAlgn="base" hangingPunct="0">
      <a:spcBef>
        <a:spcPct val="30000"/>
      </a:spcBef>
      <a:spcAft>
        <a:spcPct val="0"/>
      </a:spcAft>
      <a:defRPr sz="1300" kern="1200">
        <a:solidFill>
          <a:schemeClr val="tx1"/>
        </a:solidFill>
        <a:latin typeface="+mn-lt"/>
        <a:ea typeface="+mn-ea"/>
        <a:cs typeface="+mn-cs"/>
      </a:defRPr>
    </a:lvl4pPr>
    <a:lvl5pPr marL="1913291" algn="l" rtl="0" eaLnBrk="0" fontAlgn="base" hangingPunct="0">
      <a:spcBef>
        <a:spcPct val="30000"/>
      </a:spcBef>
      <a:spcAft>
        <a:spcPct val="0"/>
      </a:spcAft>
      <a:defRPr sz="1300" kern="1200">
        <a:solidFill>
          <a:schemeClr val="tx1"/>
        </a:solidFill>
        <a:latin typeface="+mn-lt"/>
        <a:ea typeface="+mn-ea"/>
        <a:cs typeface="+mn-cs"/>
      </a:defRPr>
    </a:lvl5pPr>
    <a:lvl6pPr marL="2391613" algn="l" defTabSz="956645" rtl="0" eaLnBrk="1" latinLnBrk="0" hangingPunct="1">
      <a:defRPr sz="1300" kern="1200">
        <a:solidFill>
          <a:schemeClr val="tx1"/>
        </a:solidFill>
        <a:latin typeface="+mn-lt"/>
        <a:ea typeface="+mn-ea"/>
        <a:cs typeface="+mn-cs"/>
      </a:defRPr>
    </a:lvl6pPr>
    <a:lvl7pPr marL="2869936" algn="l" defTabSz="956645" rtl="0" eaLnBrk="1" latinLnBrk="0" hangingPunct="1">
      <a:defRPr sz="1300" kern="1200">
        <a:solidFill>
          <a:schemeClr val="tx1"/>
        </a:solidFill>
        <a:latin typeface="+mn-lt"/>
        <a:ea typeface="+mn-ea"/>
        <a:cs typeface="+mn-cs"/>
      </a:defRPr>
    </a:lvl7pPr>
    <a:lvl8pPr marL="3348258" algn="l" defTabSz="956645" rtl="0" eaLnBrk="1" latinLnBrk="0" hangingPunct="1">
      <a:defRPr sz="1300" kern="1200">
        <a:solidFill>
          <a:schemeClr val="tx1"/>
        </a:solidFill>
        <a:latin typeface="+mn-lt"/>
        <a:ea typeface="+mn-ea"/>
        <a:cs typeface="+mn-cs"/>
      </a:defRPr>
    </a:lvl8pPr>
    <a:lvl9pPr marL="3826581" algn="l" defTabSz="956645"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sp>
        <p:nvSpPr>
          <p:cNvPr id="27" name="Rectangle 26"/>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28" name="Rectangle 2"/>
          <p:cNvSpPr>
            <a:spLocks noGrp="1" noChangeArrowheads="1"/>
          </p:cNvSpPr>
          <p:nvPr>
            <p:ph type="ctrTitle"/>
          </p:nvPr>
        </p:nvSpPr>
        <p:spPr>
          <a:xfrm>
            <a:off x="742954" y="2348882"/>
            <a:ext cx="8420101" cy="1154855"/>
          </a:xfrm>
          <a:prstGeom prst="rect">
            <a:avLst/>
          </a:prstGeom>
          <a:solidFill>
            <a:srgbClr val="000000"/>
          </a:solidFill>
        </p:spPr>
        <p:txBody>
          <a:bodyPr/>
          <a:lstStyle>
            <a:lvl1pPr algn="ctr">
              <a:defRPr sz="5000"/>
            </a:lvl1pPr>
          </a:lstStyle>
          <a:p>
            <a:r>
              <a:rPr lang="zh-TW" altLang="en-US" dirty="0"/>
              <a:t>按一下以編輯母片標題樣式</a:t>
            </a:r>
          </a:p>
        </p:txBody>
      </p:sp>
      <p:sp>
        <p:nvSpPr>
          <p:cNvPr id="29" name="Rectangle 28"/>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首页_重1">
    <p:spTree>
      <p:nvGrpSpPr>
        <p:cNvPr id="1" name=""/>
        <p:cNvGrpSpPr/>
        <p:nvPr/>
      </p:nvGrpSpPr>
      <p:grpSpPr>
        <a:xfrm>
          <a:off x="0" y="0"/>
          <a:ext cx="0" cy="0"/>
          <a:chOff x="0" y="0"/>
          <a:chExt cx="0" cy="0"/>
        </a:xfrm>
      </p:grpSpPr>
      <p:sp>
        <p:nvSpPr>
          <p:cNvPr id="18" name="Rectangle 17"/>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19" name="Rectangle 2"/>
          <p:cNvSpPr>
            <a:spLocks noGrp="1" noChangeArrowheads="1"/>
          </p:cNvSpPr>
          <p:nvPr>
            <p:ph type="ctrTitle"/>
          </p:nvPr>
        </p:nvSpPr>
        <p:spPr>
          <a:xfrm>
            <a:off x="742954" y="2348882"/>
            <a:ext cx="8420101" cy="1154855"/>
          </a:xfrm>
          <a:prstGeom prst="rect">
            <a:avLst/>
          </a:prstGeom>
          <a:solidFill>
            <a:schemeClr val="tx1"/>
          </a:solidFill>
        </p:spPr>
        <p:txBody>
          <a:bodyPr/>
          <a:lstStyle>
            <a:lvl1pPr algn="ctr">
              <a:defRPr sz="5000"/>
            </a:lvl1pPr>
          </a:lstStyle>
          <a:p>
            <a:r>
              <a:rPr lang="zh-TW" altLang="en-US" dirty="0"/>
              <a:t>按一下以編輯母片標題樣式</a:t>
            </a:r>
          </a:p>
        </p:txBody>
      </p:sp>
      <p:sp>
        <p:nvSpPr>
          <p:cNvPr id="20" name="Rectangle 19"/>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p:txBody>
          <a:bodyPr/>
          <a:lstStyle>
            <a:lvl1pPr>
              <a:buSzPct val="100000"/>
              <a:buFont typeface="文鼎CS长美黑" pitchFamily="49" charset="-122"/>
              <a:buChar char="※"/>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zh-TW" altLang="en-US" dirty="0"/>
          </a:p>
        </p:txBody>
      </p:sp>
      <p:sp>
        <p:nvSpPr>
          <p:cNvPr id="5" name="Slide Number Placeholder 5"/>
          <p:cNvSpPr>
            <a:spLocks noGrp="1"/>
          </p:cNvSpPr>
          <p:nvPr>
            <p:ph type="sldNum" sz="quarter" idx="4"/>
          </p:nvPr>
        </p:nvSpPr>
        <p:spPr>
          <a:xfrm>
            <a:off x="8985448" y="6520259"/>
            <a:ext cx="882103" cy="365125"/>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spTree>
  </p:cSld>
  <p:clrMapOvr>
    <a:masterClrMapping/>
  </p:clrMapOvr>
  <p:transition spd="slow">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名言警句">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2223909" y="2564905"/>
            <a:ext cx="5224164" cy="1440160"/>
          </a:xfrm>
          <a:prstGeom prst="rect">
            <a:avLst/>
          </a:prstGeom>
          <a:gradFill flip="none" rotWithShape="1">
            <a:gsLst>
              <a:gs pos="0">
                <a:srgbClr val="000000"/>
              </a:gs>
              <a:gs pos="39999">
                <a:srgbClr val="0A128C"/>
              </a:gs>
              <a:gs pos="70000">
                <a:srgbClr val="181CC7"/>
              </a:gs>
              <a:gs pos="88000">
                <a:srgbClr val="7005D4"/>
              </a:gs>
              <a:gs pos="100000">
                <a:srgbClr val="8C3D91"/>
              </a:gs>
            </a:gsLst>
            <a:lin ang="16200000" scaled="0"/>
            <a:tileRect/>
          </a:gradFill>
        </p:spPr>
        <p:txBody>
          <a:bodyPr/>
          <a:lstStyle>
            <a:lvl1pPr algn="l">
              <a:defRPr sz="3000"/>
            </a:lvl1pPr>
          </a:lstStyle>
          <a:p>
            <a:r>
              <a:rPr lang="en-US" altLang="zh-CN" dirty="0" smtClean="0"/>
              <a:t>…</a:t>
            </a:r>
            <a:r>
              <a:rPr lang="zh-CN" altLang="en-US" dirty="0" smtClean="0"/>
              <a:t>名言警句</a:t>
            </a:r>
            <a:r>
              <a:rPr lang="en-US" altLang="zh-CN" dirty="0" smtClean="0"/>
              <a:t>…</a:t>
            </a:r>
            <a:endParaRPr lang="zh-TW" altLang="en-US" dirty="0"/>
          </a:p>
        </p:txBody>
      </p:sp>
      <p:sp>
        <p:nvSpPr>
          <p:cNvPr id="5" name="Slide Number Placeholder 5"/>
          <p:cNvSpPr>
            <a:spLocks noGrp="1"/>
          </p:cNvSpPr>
          <p:nvPr>
            <p:ph type="sldNum" sz="quarter" idx="4"/>
          </p:nvPr>
        </p:nvSpPr>
        <p:spPr>
          <a:xfrm>
            <a:off x="9243481" y="6453344"/>
            <a:ext cx="624069" cy="365125"/>
          </a:xfrm>
          <a:prstGeom prst="rect">
            <a:avLst/>
          </a:prstGeom>
        </p:spPr>
        <p:txBody>
          <a:bodyPr vert="horz" lIns="95665" tIns="47832" rIns="95665" bIns="47832" rtlCol="0" anchor="ctr"/>
          <a:lstStyle>
            <a:lvl1pPr algn="r">
              <a:defRPr sz="15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最后一页">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a:xfrm>
            <a:off x="2144694" y="2348883"/>
            <a:ext cx="5538614" cy="1584175"/>
          </a:xfrm>
          <a:prstGeom prst="rect">
            <a:avLst/>
          </a:prstGeom>
          <a:noFill/>
          <a:ln>
            <a:noFill/>
          </a:ln>
        </p:spPr>
        <p:txBody>
          <a:bodyPr/>
          <a:lstStyle>
            <a:lvl1pPr algn="ctr">
              <a:defRPr sz="10000" i="1">
                <a:solidFill>
                  <a:srgbClr val="FF0000"/>
                </a:solidFill>
                <a:latin typeface="方正粗倩简体" pitchFamily="65" charset="-122"/>
                <a:ea typeface="方正粗倩简体" pitchFamily="65" charset="-122"/>
              </a:defRPr>
            </a:lvl1pPr>
          </a:lstStyle>
          <a:p>
            <a:r>
              <a:rPr lang="en-US" altLang="zh-CN" sz="14400" dirty="0" smtClean="0">
                <a:latin typeface="Forte" pitchFamily="66" charset="0"/>
              </a:rPr>
              <a:t>Q &amp; A</a:t>
            </a:r>
            <a:endParaRPr lang="zh-TW"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空页">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9243481" y="6520259"/>
            <a:ext cx="624069" cy="365125"/>
          </a:xfrm>
          <a:prstGeom prst="rect">
            <a:avLst/>
          </a:prstGeom>
        </p:spPr>
        <p:txBody>
          <a:bodyPr vert="horz" lIns="95665" tIns="47832" rIns="95665" bIns="47832" rtlCol="0" anchor="ctr"/>
          <a:lstStyle>
            <a:lvl1pPr algn="r">
              <a:defRPr sz="20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Rectangle 2"/>
          <p:cNvSpPr txBox="1">
            <a:spLocks noChangeArrowheads="1"/>
          </p:cNvSpPr>
          <p:nvPr userDrawn="1"/>
        </p:nvSpPr>
        <p:spPr bwMode="auto">
          <a:xfrm>
            <a:off x="3626854" y="6525344"/>
            <a:ext cx="6279147" cy="332657"/>
          </a:xfrm>
          <a:custGeom>
            <a:avLst/>
            <a:gdLst>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36004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360040 w 5796136"/>
              <a:gd name="connsiteY4" fmla="*/ 0 h 404664"/>
              <a:gd name="connsiteX0" fmla="*/ 576064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576064 w 5796136"/>
              <a:gd name="connsiteY4" fmla="*/ 0 h 40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6136" h="404664">
                <a:moveTo>
                  <a:pt x="576064" y="0"/>
                </a:moveTo>
                <a:lnTo>
                  <a:pt x="5796136" y="0"/>
                </a:lnTo>
                <a:lnTo>
                  <a:pt x="5796136" y="404664"/>
                </a:lnTo>
                <a:lnTo>
                  <a:pt x="0" y="404664"/>
                </a:lnTo>
                <a:cubicBezTo>
                  <a:pt x="0" y="269776"/>
                  <a:pt x="764419" y="124453"/>
                  <a:pt x="576064" y="0"/>
                </a:cubicBez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1080000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marL="0" marR="0" lvl="0" indent="0" algn="l" defTabSz="956645" rtl="0" eaLnBrk="0" fontAlgn="base" latinLnBrk="0" hangingPunct="0">
              <a:lnSpc>
                <a:spcPct val="100000"/>
              </a:lnSpc>
              <a:spcBef>
                <a:spcPct val="0"/>
              </a:spcBef>
              <a:spcAft>
                <a:spcPct val="0"/>
              </a:spcAft>
              <a:buClrTx/>
              <a:buSzTx/>
              <a:buFontTx/>
              <a:buNone/>
              <a:tabLst/>
              <a:defRPr/>
            </a:pPr>
            <a:endParaRPr kumimoji="1" lang="zh-TW" altLang="en-US" sz="4200" b="0" i="0" u="none" strike="noStrike" kern="0" cap="none" spc="0" normalizeH="0" baseline="0" noProof="0" dirty="0" smtClean="0">
              <a:ln>
                <a:noFill/>
              </a:ln>
              <a:solidFill>
                <a:srgbClr val="FFFF15"/>
              </a:solidFill>
              <a:effectLst/>
              <a:uLnTx/>
              <a:uFillTx/>
              <a:latin typeface="+mj-lt"/>
              <a:ea typeface="文鼎CS长美黑" pitchFamily="49" charset="-122"/>
              <a:cs typeface="+mj-cs"/>
            </a:endParaRPr>
          </a:p>
        </p:txBody>
      </p:sp>
      <p:sp>
        <p:nvSpPr>
          <p:cNvPr id="52228" name="AutoShape 4"/>
          <p:cNvSpPr>
            <a:spLocks noChangeArrowheads="1"/>
          </p:cNvSpPr>
          <p:nvPr/>
        </p:nvSpPr>
        <p:spPr bwMode="auto">
          <a:xfrm flipV="1">
            <a:off x="0" y="692696"/>
            <a:ext cx="7995338" cy="14401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circle">
              <a:fillToRect l="50000" t="50000" r="50000" b="50000"/>
            </a:path>
            <a:tileRect/>
          </a:gradFill>
          <a:ln w="9525">
            <a:solidFill>
              <a:schemeClr val="accent2"/>
            </a:solidFill>
            <a:round/>
            <a:headEnd/>
            <a:tailEnd/>
          </a:ln>
        </p:spPr>
        <p:txBody>
          <a:bodyPr lIns="95665" tIns="47832" rIns="95665" bIns="47832"/>
          <a:lstStyle/>
          <a:p>
            <a:pPr>
              <a:defRPr/>
            </a:pPr>
            <a:endParaRPr kumimoji="0" lang="zh-TW" altLang="zh-TW" sz="2500" dirty="0">
              <a:latin typeface="Times New Roman" pitchFamily="18" charset="0"/>
            </a:endParaRPr>
          </a:p>
        </p:txBody>
      </p:sp>
      <p:sp>
        <p:nvSpPr>
          <p:cNvPr id="1026" name="Rectangle 2"/>
          <p:cNvSpPr>
            <a:spLocks noGrp="1" noChangeArrowheads="1"/>
          </p:cNvSpPr>
          <p:nvPr>
            <p:ph type="title"/>
          </p:nvPr>
        </p:nvSpPr>
        <p:spPr bwMode="auto">
          <a:xfrm>
            <a:off x="4" y="3"/>
            <a:ext cx="8422966" cy="764701"/>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lnTo>
                  <a:pt x="0" y="0"/>
                </a:ln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lvl="0"/>
            <a:r>
              <a:rPr lang="zh-CN" altLang="en-US" dirty="0" smtClean="0"/>
              <a:t>题目</a:t>
            </a:r>
            <a:endParaRPr lang="zh-TW" altLang="en-US" dirty="0" smtClean="0"/>
          </a:p>
        </p:txBody>
      </p:sp>
      <p:sp>
        <p:nvSpPr>
          <p:cNvPr id="1027" name="Rectangle 3"/>
          <p:cNvSpPr>
            <a:spLocks noGrp="1" noChangeArrowheads="1"/>
          </p:cNvSpPr>
          <p:nvPr>
            <p:ph type="body" idx="1"/>
          </p:nvPr>
        </p:nvSpPr>
        <p:spPr bwMode="auto">
          <a:xfrm>
            <a:off x="344488" y="1052736"/>
            <a:ext cx="9217024" cy="532859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lvl="0"/>
            <a:r>
              <a:rPr lang="zh-CN" altLang="en-US" dirty="0" smtClean="0"/>
              <a:t>子标题</a:t>
            </a:r>
            <a:endParaRPr lang="zh-TW" altLang="en-US" dirty="0" smtClean="0"/>
          </a:p>
          <a:p>
            <a:pPr lvl="1"/>
            <a:r>
              <a:rPr lang="zh-TW" altLang="en-US" dirty="0" smtClean="0"/>
              <a:t>第二層</a:t>
            </a:r>
            <a:r>
              <a:rPr lang="en-US" altLang="zh-CN" dirty="0" err="1" smtClean="0"/>
              <a:t>dd</a:t>
            </a:r>
            <a:endParaRPr lang="zh-TW" altLang="en-US" dirty="0" smtClean="0"/>
          </a:p>
          <a:p>
            <a:pPr lvl="2"/>
            <a:r>
              <a:rPr lang="zh-TW" altLang="en-US" dirty="0" smtClean="0"/>
              <a:t>第三層</a:t>
            </a:r>
            <a:r>
              <a:rPr lang="en-US" altLang="zh-CN" dirty="0" err="1" smtClean="0"/>
              <a:t>dd</a:t>
            </a:r>
            <a:endParaRPr lang="zh-TW" altLang="en-US" dirty="0" smtClean="0"/>
          </a:p>
        </p:txBody>
      </p:sp>
      <p:sp>
        <p:nvSpPr>
          <p:cNvPr id="12" name="Slide Number Placeholder 5"/>
          <p:cNvSpPr>
            <a:spLocks noGrp="1"/>
          </p:cNvSpPr>
          <p:nvPr>
            <p:ph type="sldNum" sz="quarter" idx="4"/>
          </p:nvPr>
        </p:nvSpPr>
        <p:spPr>
          <a:xfrm>
            <a:off x="8985448" y="6520251"/>
            <a:ext cx="882103" cy="365133"/>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pic>
        <p:nvPicPr>
          <p:cNvPr id="13" name="Picture 12" descr="C:\Users\SECBOK\Desktop\SECBOK-logo.png"/>
          <p:cNvPicPr>
            <a:picLocks noChangeAspect="1" noChangeArrowheads="1"/>
          </p:cNvPicPr>
          <p:nvPr userDrawn="1"/>
        </p:nvPicPr>
        <p:blipFill>
          <a:blip r:embed="rId8" cstate="print"/>
          <a:srcRect/>
          <a:stretch>
            <a:fillRect/>
          </a:stretch>
        </p:blipFill>
        <p:spPr bwMode="auto">
          <a:xfrm flipH="1">
            <a:off x="8307374" y="-810"/>
            <a:ext cx="1542358" cy="1485596"/>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22" r:id="rId2"/>
    <p:sldLayoutId id="2147483818" r:id="rId3"/>
    <p:sldLayoutId id="2147483819" r:id="rId4"/>
    <p:sldLayoutId id="2147483820" r:id="rId5"/>
    <p:sldLayoutId id="2147483821" r:id="rId6"/>
  </p:sldLayoutIdLst>
  <p:transition spd="slow">
    <p:randomBar dir="vert"/>
  </p:transition>
  <p:timing>
    <p:tnLst>
      <p:par>
        <p:cTn id="1" dur="indefinite" restart="never" nodeType="tmRoot"/>
      </p:par>
    </p:tnLst>
  </p:timing>
  <p:hf hdr="0" ftr="0" dt="0"/>
  <p:txStyles>
    <p:titleStyle>
      <a:lvl1pPr algn="l" rtl="0" eaLnBrk="0" fontAlgn="base" hangingPunct="0">
        <a:spcBef>
          <a:spcPct val="0"/>
        </a:spcBef>
        <a:spcAft>
          <a:spcPct val="0"/>
        </a:spcAft>
        <a:defRPr kumimoji="1" sz="4200">
          <a:solidFill>
            <a:schemeClr val="bg1"/>
          </a:solidFill>
          <a:latin typeface="+mj-lt"/>
          <a:ea typeface="文鼎CS长美黑" pitchFamily="49" charset="-122"/>
          <a:cs typeface="+mj-cs"/>
        </a:defRPr>
      </a:lvl1pPr>
      <a:lvl2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5pPr>
      <a:lvl6pPr marL="478323" algn="l" rtl="0" fontAlgn="base">
        <a:spcBef>
          <a:spcPct val="0"/>
        </a:spcBef>
        <a:spcAft>
          <a:spcPct val="0"/>
        </a:spcAft>
        <a:defRPr kumimoji="1" sz="4000">
          <a:solidFill>
            <a:schemeClr val="tx2"/>
          </a:solidFill>
          <a:latin typeface="Verdana" pitchFamily="34" charset="0"/>
          <a:ea typeface="新細明體" pitchFamily="18" charset="-120"/>
        </a:defRPr>
      </a:lvl6pPr>
      <a:lvl7pPr marL="956645" algn="l" rtl="0" fontAlgn="base">
        <a:spcBef>
          <a:spcPct val="0"/>
        </a:spcBef>
        <a:spcAft>
          <a:spcPct val="0"/>
        </a:spcAft>
        <a:defRPr kumimoji="1" sz="4000">
          <a:solidFill>
            <a:schemeClr val="tx2"/>
          </a:solidFill>
          <a:latin typeface="Verdana" pitchFamily="34" charset="0"/>
          <a:ea typeface="新細明體" pitchFamily="18" charset="-120"/>
        </a:defRPr>
      </a:lvl7pPr>
      <a:lvl8pPr marL="1434968" algn="l" rtl="0" fontAlgn="base">
        <a:spcBef>
          <a:spcPct val="0"/>
        </a:spcBef>
        <a:spcAft>
          <a:spcPct val="0"/>
        </a:spcAft>
        <a:defRPr kumimoji="1" sz="4000">
          <a:solidFill>
            <a:schemeClr val="tx2"/>
          </a:solidFill>
          <a:latin typeface="Verdana" pitchFamily="34" charset="0"/>
          <a:ea typeface="新細明體" pitchFamily="18" charset="-120"/>
        </a:defRPr>
      </a:lvl8pPr>
      <a:lvl9pPr marL="1913291" algn="l" rtl="0" fontAlgn="base">
        <a:spcBef>
          <a:spcPct val="0"/>
        </a:spcBef>
        <a:spcAft>
          <a:spcPct val="0"/>
        </a:spcAft>
        <a:defRPr kumimoji="1" sz="4000">
          <a:solidFill>
            <a:schemeClr val="tx2"/>
          </a:solidFill>
          <a:latin typeface="Verdana" pitchFamily="34" charset="0"/>
          <a:ea typeface="新細明體" pitchFamily="18" charset="-120"/>
        </a:defRPr>
      </a:lvl9pPr>
    </p:titleStyle>
    <p:bodyStyle>
      <a:lvl1pPr marL="491609" indent="-491609" algn="l" rtl="0" eaLnBrk="0" fontAlgn="base" hangingPunct="0">
        <a:spcBef>
          <a:spcPct val="20000"/>
        </a:spcBef>
        <a:spcAft>
          <a:spcPct val="0"/>
        </a:spcAft>
        <a:buClr>
          <a:srgbClr val="C00000"/>
        </a:buClr>
        <a:buSzPct val="100000"/>
        <a:buFont typeface="文鼎CS长美黑" pitchFamily="49" charset="-122"/>
        <a:buChar char="※"/>
        <a:defRPr kumimoji="1" sz="3200">
          <a:solidFill>
            <a:schemeClr val="tx1"/>
          </a:solidFill>
          <a:latin typeface="微软雅黑" pitchFamily="34" charset="-122"/>
          <a:ea typeface="微软雅黑" pitchFamily="34" charset="-122"/>
          <a:cs typeface="+mn-cs"/>
        </a:defRPr>
      </a:lvl1pPr>
      <a:lvl2pPr marL="950002" indent="-456732" algn="l" rtl="0" eaLnBrk="0" fontAlgn="base" hangingPunct="0">
        <a:spcBef>
          <a:spcPct val="20000"/>
        </a:spcBef>
        <a:spcAft>
          <a:spcPct val="0"/>
        </a:spcAft>
        <a:buClr>
          <a:schemeClr val="accent2"/>
        </a:buClr>
        <a:buSzPct val="80000"/>
        <a:buFont typeface="Wingdings" pitchFamily="2" charset="2"/>
        <a:buChar char="Ø"/>
        <a:defRPr kumimoji="1" sz="3000">
          <a:solidFill>
            <a:schemeClr val="tx1"/>
          </a:solidFill>
          <a:latin typeface="方正精楷简体" pitchFamily="2" charset="-122"/>
          <a:ea typeface="方正精楷简体" pitchFamily="2" charset="-122"/>
        </a:defRPr>
      </a:lvl2pPr>
      <a:lvl3pPr marL="1365213" indent="-413550" algn="l" rtl="0" eaLnBrk="0" fontAlgn="base" hangingPunct="0">
        <a:spcBef>
          <a:spcPct val="20000"/>
        </a:spcBef>
        <a:spcAft>
          <a:spcPct val="0"/>
        </a:spcAft>
        <a:buClr>
          <a:schemeClr val="accent2"/>
        </a:buClr>
        <a:buSzPct val="100000"/>
        <a:buFont typeface="Wingdings" pitchFamily="2" charset="2"/>
        <a:buChar char="ü"/>
        <a:defRPr kumimoji="1" sz="2800">
          <a:solidFill>
            <a:schemeClr val="tx1"/>
          </a:solidFill>
          <a:latin typeface="方正精宋简体" pitchFamily="2" charset="-122"/>
          <a:ea typeface="方正精宋简体" pitchFamily="2" charset="-122"/>
        </a:defRPr>
      </a:lvl3pPr>
      <a:lvl4pPr marL="1772119" indent="-405246" algn="l" rtl="0" eaLnBrk="0" fontAlgn="base" hangingPunct="0">
        <a:spcBef>
          <a:spcPct val="20000"/>
        </a:spcBef>
        <a:spcAft>
          <a:spcPct val="0"/>
        </a:spcAft>
        <a:buClr>
          <a:schemeClr val="accent2"/>
        </a:buClr>
        <a:buFont typeface="Wingdings" pitchFamily="2" charset="2"/>
        <a:buChar char="n"/>
        <a:defRPr kumimoji="1" sz="2100">
          <a:solidFill>
            <a:schemeClr val="tx1"/>
          </a:solidFill>
          <a:latin typeface="+mn-lt"/>
          <a:ea typeface="+mn-ea"/>
        </a:defRPr>
      </a:lvl4pPr>
      <a:lvl5pPr marL="2190652" indent="-416872" algn="l" rtl="0" eaLnBrk="0" fontAlgn="base" hangingPunct="0">
        <a:spcBef>
          <a:spcPct val="25000"/>
        </a:spcBef>
        <a:spcAft>
          <a:spcPct val="0"/>
        </a:spcAft>
        <a:buClr>
          <a:schemeClr val="accent2"/>
        </a:buClr>
        <a:buFont typeface="Wingdings" pitchFamily="2" charset="2"/>
        <a:buChar char="§"/>
        <a:defRPr kumimoji="1" sz="2100">
          <a:solidFill>
            <a:schemeClr val="tx1"/>
          </a:solidFill>
          <a:latin typeface="+mn-lt"/>
          <a:ea typeface="+mn-ea"/>
        </a:defRPr>
      </a:lvl5pPr>
      <a:lvl6pPr marL="2668974"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6pPr>
      <a:lvl7pPr marL="3147297"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7pPr>
      <a:lvl8pPr marL="3625620"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8pPr>
      <a:lvl9pPr marL="4103942"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9pPr>
    </p:bodyStyle>
    <p:otherStyle>
      <a:defPPr>
        <a:defRPr lang="zh-TW"/>
      </a:defPPr>
      <a:lvl1pPr marL="0" algn="l" defTabSz="956645" rtl="0" eaLnBrk="1" latinLnBrk="0" hangingPunct="1">
        <a:defRPr sz="1900" kern="1200">
          <a:solidFill>
            <a:schemeClr val="tx1"/>
          </a:solidFill>
          <a:latin typeface="+mn-lt"/>
          <a:ea typeface="+mn-ea"/>
          <a:cs typeface="+mn-cs"/>
        </a:defRPr>
      </a:lvl1pPr>
      <a:lvl2pPr marL="478323" algn="l" defTabSz="956645" rtl="0" eaLnBrk="1" latinLnBrk="0" hangingPunct="1">
        <a:defRPr sz="1900" kern="1200">
          <a:solidFill>
            <a:schemeClr val="tx1"/>
          </a:solidFill>
          <a:latin typeface="+mn-lt"/>
          <a:ea typeface="+mn-ea"/>
          <a:cs typeface="+mn-cs"/>
        </a:defRPr>
      </a:lvl2pPr>
      <a:lvl3pPr marL="956645" algn="l" defTabSz="956645" rtl="0" eaLnBrk="1" latinLnBrk="0" hangingPunct="1">
        <a:defRPr sz="1900" kern="1200">
          <a:solidFill>
            <a:schemeClr val="tx1"/>
          </a:solidFill>
          <a:latin typeface="+mn-lt"/>
          <a:ea typeface="+mn-ea"/>
          <a:cs typeface="+mn-cs"/>
        </a:defRPr>
      </a:lvl3pPr>
      <a:lvl4pPr marL="1434968" algn="l" defTabSz="956645" rtl="0" eaLnBrk="1" latinLnBrk="0" hangingPunct="1">
        <a:defRPr sz="1900" kern="1200">
          <a:solidFill>
            <a:schemeClr val="tx1"/>
          </a:solidFill>
          <a:latin typeface="+mn-lt"/>
          <a:ea typeface="+mn-ea"/>
          <a:cs typeface="+mn-cs"/>
        </a:defRPr>
      </a:lvl4pPr>
      <a:lvl5pPr marL="1913291" algn="l" defTabSz="956645" rtl="0" eaLnBrk="1" latinLnBrk="0" hangingPunct="1">
        <a:defRPr sz="1900" kern="1200">
          <a:solidFill>
            <a:schemeClr val="tx1"/>
          </a:solidFill>
          <a:latin typeface="+mn-lt"/>
          <a:ea typeface="+mn-ea"/>
          <a:cs typeface="+mn-cs"/>
        </a:defRPr>
      </a:lvl5pPr>
      <a:lvl6pPr marL="2391613" algn="l" defTabSz="956645" rtl="0" eaLnBrk="1" latinLnBrk="0" hangingPunct="1">
        <a:defRPr sz="1900" kern="1200">
          <a:solidFill>
            <a:schemeClr val="tx1"/>
          </a:solidFill>
          <a:latin typeface="+mn-lt"/>
          <a:ea typeface="+mn-ea"/>
          <a:cs typeface="+mn-cs"/>
        </a:defRPr>
      </a:lvl6pPr>
      <a:lvl7pPr marL="2869936" algn="l" defTabSz="956645" rtl="0" eaLnBrk="1" latinLnBrk="0" hangingPunct="1">
        <a:defRPr sz="1900" kern="1200">
          <a:solidFill>
            <a:schemeClr val="tx1"/>
          </a:solidFill>
          <a:latin typeface="+mn-lt"/>
          <a:ea typeface="+mn-ea"/>
          <a:cs typeface="+mn-cs"/>
        </a:defRPr>
      </a:lvl7pPr>
      <a:lvl8pPr marL="3348258" algn="l" defTabSz="956645" rtl="0" eaLnBrk="1" latinLnBrk="0" hangingPunct="1">
        <a:defRPr sz="1900" kern="1200">
          <a:solidFill>
            <a:schemeClr val="tx1"/>
          </a:solidFill>
          <a:latin typeface="+mn-lt"/>
          <a:ea typeface="+mn-ea"/>
          <a:cs typeface="+mn-cs"/>
        </a:defRPr>
      </a:lvl8pPr>
      <a:lvl9pPr marL="3826581" algn="l" defTabSz="95664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www-01.ibm.com/software/rational/leadership/thought/walkerroyce.html" TargetMode="External"/><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economist.com/node/13517582"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3.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3.xml"/><Relationship Id="rId5" Type="http://schemas.openxmlformats.org/officeDocument/2006/relationships/image" Target="../media/image24.gif"/><Relationship Id="rId4" Type="http://schemas.openxmlformats.org/officeDocument/2006/relationships/image" Target="../media/image23.gif"/></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www.ivarjacobson.com/cn/" TargetMode="External"/><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unset.usc.edu/Research_Group/barry.html"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hyperlink" Target="http://st-www.cs.illinois.edu/users/johnson/"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jpeg"/><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jpeg"/></Relationships>
</file>

<file path=ppt/slides/_rels/slide58.xml.rels><?xml version="1.0" encoding="UTF-8" standalone="yes"?>
<Relationships xmlns="http://schemas.openxmlformats.org/package/2006/relationships"><Relationship Id="rId2" Type="http://schemas.openxmlformats.org/officeDocument/2006/relationships/hyperlink" Target="http://splc.net/fame.html"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image" Target="../media/image48.gif"/><Relationship Id="rId13" Type="http://schemas.openxmlformats.org/officeDocument/2006/relationships/image" Target="../media/image53.gif"/><Relationship Id="rId3" Type="http://schemas.openxmlformats.org/officeDocument/2006/relationships/image" Target="../media/image44.jpeg"/><Relationship Id="rId7" Type="http://schemas.openxmlformats.org/officeDocument/2006/relationships/image" Target="../media/image23.gif"/><Relationship Id="rId12" Type="http://schemas.openxmlformats.org/officeDocument/2006/relationships/image" Target="../media/image52.gif"/><Relationship Id="rId2" Type="http://schemas.openxmlformats.org/officeDocument/2006/relationships/image" Target="../media/image21.gif"/><Relationship Id="rId1" Type="http://schemas.openxmlformats.org/officeDocument/2006/relationships/slideLayout" Target="../slideLayouts/slideLayout3.xml"/><Relationship Id="rId6" Type="http://schemas.openxmlformats.org/officeDocument/2006/relationships/image" Target="../media/image47.gif"/><Relationship Id="rId11" Type="http://schemas.openxmlformats.org/officeDocument/2006/relationships/image" Target="../media/image51.gif"/><Relationship Id="rId5" Type="http://schemas.openxmlformats.org/officeDocument/2006/relationships/image" Target="../media/image46.gif"/><Relationship Id="rId10" Type="http://schemas.openxmlformats.org/officeDocument/2006/relationships/image" Target="../media/image50.gif"/><Relationship Id="rId4" Type="http://schemas.openxmlformats.org/officeDocument/2006/relationships/image" Target="../media/image45.gif"/><Relationship Id="rId9" Type="http://schemas.openxmlformats.org/officeDocument/2006/relationships/image" Target="../media/image49.gif"/><Relationship Id="rId14" Type="http://schemas.openxmlformats.org/officeDocument/2006/relationships/image" Target="../media/image24.gif"/></Relationships>
</file>

<file path=ppt/slides/_rels/slide6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en.wikipedia.org/wiki/George_E._P._Box"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3.xml"/><Relationship Id="rId5" Type="http://schemas.openxmlformats.org/officeDocument/2006/relationships/image" Target="../media/image59.jpeg"/><Relationship Id="rId4" Type="http://schemas.openxmlformats.org/officeDocument/2006/relationships/image" Target="../media/image58.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906000" cy="6858000"/>
          </a:xfrm>
          <a:prstGeom prst="rect">
            <a:avLst/>
          </a:prstGeom>
          <a:solidFill>
            <a:schemeClr val="tx1"/>
          </a:solidFill>
        </p:spPr>
        <p:txBody>
          <a:bodyPr lIns="95665" tIns="47832" rIns="95665" bIns="47832" anchor="ctr"/>
          <a:lstStyle/>
          <a:p>
            <a:pPr algn="ctr" defTabSz="956645" eaLnBrk="0" hangingPunct="0">
              <a:defRPr/>
            </a:pPr>
            <a:r>
              <a:rPr lang="zh-CN" altLang="en-US" sz="7500" kern="0" dirty="0" smtClean="0">
                <a:solidFill>
                  <a:srgbClr val="FFFF15"/>
                </a:solidFill>
                <a:latin typeface="+mj-lt"/>
                <a:ea typeface="文鼎CS长美黑" pitchFamily="49" charset="-122"/>
                <a:cs typeface="+mj-cs"/>
              </a:rPr>
              <a:t>第二讲</a:t>
            </a:r>
            <a:endParaRPr lang="en-US" altLang="zh-CN" sz="7500" kern="0" dirty="0" smtClean="0">
              <a:solidFill>
                <a:srgbClr val="FFFF15"/>
              </a:solidFill>
              <a:latin typeface="+mj-lt"/>
              <a:ea typeface="文鼎CS长美黑" pitchFamily="49" charset="-122"/>
              <a:cs typeface="+mj-cs"/>
            </a:endParaRPr>
          </a:p>
          <a:p>
            <a:pPr algn="ctr" defTabSz="956645" eaLnBrk="0" hangingPunct="0">
              <a:defRPr/>
            </a:pPr>
            <a:r>
              <a:rPr lang="en-US" altLang="zh-CN" sz="2900" kern="0" dirty="0" smtClean="0">
                <a:solidFill>
                  <a:srgbClr val="FFFF15"/>
                </a:solidFill>
                <a:latin typeface="+mj-lt"/>
                <a:ea typeface="文鼎CS长美黑" pitchFamily="49" charset="-122"/>
                <a:cs typeface="+mj-cs"/>
              </a:rPr>
              <a:t/>
            </a:r>
            <a:br>
              <a:rPr lang="en-US" altLang="zh-CN" sz="2900" kern="0" dirty="0" smtClean="0">
                <a:solidFill>
                  <a:srgbClr val="FFFF15"/>
                </a:solidFill>
                <a:latin typeface="+mj-lt"/>
                <a:ea typeface="文鼎CS长美黑" pitchFamily="49" charset="-122"/>
                <a:cs typeface="+mj-cs"/>
              </a:rPr>
            </a:br>
            <a:r>
              <a:rPr lang="zh-CN" altLang="en-US" sz="7500" kern="0" dirty="0" smtClean="0">
                <a:solidFill>
                  <a:srgbClr val="FFFF15"/>
                </a:solidFill>
                <a:latin typeface="+mj-lt"/>
                <a:ea typeface="文鼎CS长美黑" pitchFamily="49" charset="-122"/>
                <a:cs typeface="+mj-cs"/>
              </a:rPr>
              <a:t>软件生命期</a:t>
            </a:r>
            <a:endParaRPr lang="zh-CN" altLang="en-US" sz="7500" kern="0" dirty="0">
              <a:solidFill>
                <a:srgbClr val="FFFF15"/>
              </a:solidFill>
              <a:latin typeface="+mj-lt"/>
              <a:ea typeface="文鼎CS长美黑" pitchFamily="49" charset="-122"/>
              <a:cs typeface="+mj-cs"/>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设计阶段</a:t>
            </a:r>
            <a:endParaRPr lang="zh-CN" altLang="en-US" dirty="0"/>
          </a:p>
        </p:txBody>
      </p:sp>
      <p:sp>
        <p:nvSpPr>
          <p:cNvPr id="3" name="Content Placeholder 2"/>
          <p:cNvSpPr>
            <a:spLocks noGrp="1"/>
          </p:cNvSpPr>
          <p:nvPr>
            <p:ph idx="1"/>
          </p:nvPr>
        </p:nvSpPr>
        <p:spPr>
          <a:xfrm>
            <a:off x="613964" y="1268762"/>
            <a:ext cx="8667750" cy="1440158"/>
          </a:xfrm>
        </p:spPr>
        <p:txBody>
          <a:bodyPr/>
          <a:lstStyle/>
          <a:p>
            <a:pPr marL="491609" lvl="1" indent="-491609">
              <a:buClr>
                <a:srgbClr val="C00000"/>
              </a:buClr>
              <a:buSzPct val="100000"/>
              <a:buFont typeface="文鼎CS长美黑" pitchFamily="49" charset="-122"/>
              <a:buChar char="※"/>
            </a:pPr>
            <a:r>
              <a:rPr lang="zh-CN" altLang="en-US" dirty="0" smtClean="0">
                <a:solidFill>
                  <a:srgbClr val="0000FF"/>
                </a:solidFill>
                <a:ea typeface="文鼎CS长美黑" pitchFamily="49" charset="-122"/>
              </a:rPr>
              <a:t>描绘软件的结构及其组成，包括定义各组成部分的基本功能和属性，以及各部分之间的交互关系</a:t>
            </a:r>
            <a:endParaRPr lang="zh-CN" altLang="en-US" dirty="0">
              <a:solidFill>
                <a:srgbClr val="0000FF"/>
              </a:solidFill>
              <a:ea typeface="文鼎CS长美黑" pitchFamily="49"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a:t>
            </a:fld>
            <a:endParaRPr lang="zh-CN" altLang="en-US" dirty="0"/>
          </a:p>
        </p:txBody>
      </p:sp>
      <p:sp>
        <p:nvSpPr>
          <p:cNvPr id="5" name="Rectangle 4"/>
          <p:cNvSpPr/>
          <p:nvPr/>
        </p:nvSpPr>
        <p:spPr>
          <a:xfrm>
            <a:off x="3931649" y="2996955"/>
            <a:ext cx="2173097" cy="962850"/>
          </a:xfrm>
          <a:prstGeom prst="rect">
            <a:avLst/>
          </a:prstGeom>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defRPr/>
            </a:pPr>
            <a:r>
              <a:rPr lang="zh-CN" altLang="en-US" sz="2500" dirty="0" smtClean="0">
                <a:latin typeface="方正精楷简体" pitchFamily="2" charset="-122"/>
                <a:ea typeface="汉鼎简中楷" pitchFamily="49" charset="-122"/>
              </a:rPr>
              <a:t>架构设计</a:t>
            </a:r>
            <a:endParaRPr lang="en-US" sz="2500" dirty="0" smtClean="0">
              <a:latin typeface="方正精楷简体" pitchFamily="2" charset="-122"/>
              <a:ea typeface="汉鼎简中楷" pitchFamily="49" charset="-122"/>
            </a:endParaRPr>
          </a:p>
        </p:txBody>
      </p:sp>
      <p:cxnSp>
        <p:nvCxnSpPr>
          <p:cNvPr id="6" name="Straight Arrow Connector 5"/>
          <p:cNvCxnSpPr>
            <a:stCxn id="7" idx="0"/>
            <a:endCxn id="5" idx="2"/>
          </p:cNvCxnSpPr>
          <p:nvPr/>
        </p:nvCxnSpPr>
        <p:spPr>
          <a:xfrm rot="5400000" flipH="1" flipV="1">
            <a:off x="3196973" y="3021195"/>
            <a:ext cx="882613" cy="2759835"/>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67394" y="4842416"/>
            <a:ext cx="1781940" cy="962850"/>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构件设计</a:t>
            </a:r>
            <a:endParaRPr lang="en-US" sz="2500" dirty="0" smtClean="0">
              <a:latin typeface="方正精楷简体" pitchFamily="2" charset="-122"/>
              <a:ea typeface="汉鼎简中楷" pitchFamily="49" charset="-122"/>
            </a:endParaRPr>
          </a:p>
        </p:txBody>
      </p:sp>
      <p:sp>
        <p:nvSpPr>
          <p:cNvPr id="8" name="Rectangle 7"/>
          <p:cNvSpPr/>
          <p:nvPr/>
        </p:nvSpPr>
        <p:spPr>
          <a:xfrm>
            <a:off x="4062040" y="4842416"/>
            <a:ext cx="1781940" cy="962850"/>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界面设计</a:t>
            </a:r>
            <a:endParaRPr lang="en-US" sz="2500" dirty="0" smtClean="0">
              <a:latin typeface="方正精楷简体" pitchFamily="2" charset="-122"/>
              <a:ea typeface="汉鼎简中楷" pitchFamily="49" charset="-122"/>
            </a:endParaRPr>
          </a:p>
        </p:txBody>
      </p:sp>
      <p:sp>
        <p:nvSpPr>
          <p:cNvPr id="9" name="Rectangle 8"/>
          <p:cNvSpPr/>
          <p:nvPr/>
        </p:nvSpPr>
        <p:spPr>
          <a:xfrm>
            <a:off x="6756680" y="4842416"/>
            <a:ext cx="1781940" cy="962850"/>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数据库</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设计</a:t>
            </a:r>
            <a:endParaRPr lang="en-US" sz="2500" dirty="0" smtClean="0">
              <a:latin typeface="方正精楷简体" pitchFamily="2" charset="-122"/>
              <a:ea typeface="汉鼎简中楷" pitchFamily="49" charset="-122"/>
            </a:endParaRPr>
          </a:p>
        </p:txBody>
      </p:sp>
      <p:cxnSp>
        <p:nvCxnSpPr>
          <p:cNvPr id="10" name="Straight Arrow Connector 9"/>
          <p:cNvCxnSpPr/>
          <p:nvPr/>
        </p:nvCxnSpPr>
        <p:spPr>
          <a:xfrm>
            <a:off x="5843971" y="5363959"/>
            <a:ext cx="825777" cy="836"/>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49331" y="5363959"/>
            <a:ext cx="825777" cy="836"/>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4451524" y="4340896"/>
            <a:ext cx="1002969" cy="906"/>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a:endCxn id="5" idx="2"/>
          </p:cNvCxnSpPr>
          <p:nvPr/>
        </p:nvCxnSpPr>
        <p:spPr>
          <a:xfrm rot="16200000" flipV="1">
            <a:off x="5891615" y="3086386"/>
            <a:ext cx="882613" cy="2629449"/>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par>
                                <p:cTn id="37" presetID="3" presetClass="entr" presetSubtype="1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构造阶段</a:t>
            </a:r>
            <a:endParaRPr lang="zh-CN" altLang="en-US" dirty="0"/>
          </a:p>
        </p:txBody>
      </p:sp>
      <p:sp>
        <p:nvSpPr>
          <p:cNvPr id="3" name="Content Placeholder 2"/>
          <p:cNvSpPr>
            <a:spLocks noGrp="1"/>
          </p:cNvSpPr>
          <p:nvPr>
            <p:ph idx="1"/>
          </p:nvPr>
        </p:nvSpPr>
        <p:spPr>
          <a:xfrm>
            <a:off x="613964" y="1268762"/>
            <a:ext cx="8667750" cy="864096"/>
          </a:xfrm>
        </p:spPr>
        <p:txBody>
          <a:bodyPr/>
          <a:lstStyle/>
          <a:p>
            <a:pPr marL="491609" lvl="1" indent="-491609">
              <a:buClr>
                <a:srgbClr val="C00000"/>
              </a:buClr>
              <a:buSzPct val="100000"/>
              <a:buFont typeface="文鼎CS长美黑" pitchFamily="49" charset="-122"/>
              <a:buChar char="※"/>
            </a:pPr>
            <a:r>
              <a:rPr lang="zh-CN" altLang="en-US" dirty="0" smtClean="0">
                <a:solidFill>
                  <a:srgbClr val="0000FF"/>
                </a:solidFill>
                <a:ea typeface="文鼎CS长美黑" pitchFamily="49" charset="-122"/>
              </a:rPr>
              <a:t>依据既定需求和设计，编写并调试相应代码 </a:t>
            </a:r>
            <a:r>
              <a:rPr lang="en-US" altLang="zh-CN" dirty="0" smtClean="0">
                <a:solidFill>
                  <a:srgbClr val="0000FF"/>
                </a:solidFill>
                <a:ea typeface="文鼎CS长美黑" pitchFamily="49" charset="-122"/>
              </a:rPr>
              <a:t>(</a:t>
            </a:r>
            <a:r>
              <a:rPr lang="zh-CN" altLang="en-US" dirty="0" smtClean="0">
                <a:solidFill>
                  <a:srgbClr val="0000FF"/>
                </a:solidFill>
                <a:ea typeface="文鼎CS长美黑" pitchFamily="49" charset="-122"/>
              </a:rPr>
              <a:t>和文档</a:t>
            </a:r>
            <a:r>
              <a:rPr lang="en-US" altLang="zh-CN" dirty="0" smtClean="0">
                <a:solidFill>
                  <a:srgbClr val="0000FF"/>
                </a:solidFill>
                <a:ea typeface="文鼎CS长美黑" pitchFamily="49" charset="-122"/>
              </a:rPr>
              <a:t>)</a:t>
            </a:r>
            <a:r>
              <a:rPr lang="zh-CN" altLang="en-US" dirty="0" smtClean="0">
                <a:solidFill>
                  <a:srgbClr val="0000FF"/>
                </a:solidFill>
                <a:ea typeface="文鼎CS长美黑" pitchFamily="49" charset="-122"/>
              </a:rPr>
              <a:t>，以实现软件产品</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a:t>
            </a:fld>
            <a:endParaRPr lang="zh-CN" altLang="en-US" dirty="0"/>
          </a:p>
        </p:txBody>
      </p:sp>
      <p:sp>
        <p:nvSpPr>
          <p:cNvPr id="5" name="Rectangle 4"/>
          <p:cNvSpPr/>
          <p:nvPr/>
        </p:nvSpPr>
        <p:spPr>
          <a:xfrm>
            <a:off x="1453728" y="3515641"/>
            <a:ext cx="1739033" cy="817470"/>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代码编写</a:t>
            </a:r>
            <a:endParaRPr lang="en-US" sz="2500" dirty="0" smtClean="0">
              <a:latin typeface="方正精楷简体" pitchFamily="2" charset="-122"/>
              <a:ea typeface="汉鼎简中楷" pitchFamily="49" charset="-122"/>
            </a:endParaRPr>
          </a:p>
        </p:txBody>
      </p:sp>
      <p:sp>
        <p:nvSpPr>
          <p:cNvPr id="6" name="Rectangle 5"/>
          <p:cNvSpPr/>
          <p:nvPr/>
        </p:nvSpPr>
        <p:spPr>
          <a:xfrm>
            <a:off x="4083485" y="3515641"/>
            <a:ext cx="1739033" cy="817470"/>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代码调试</a:t>
            </a:r>
            <a:endParaRPr lang="en-US" sz="2500" dirty="0" smtClean="0">
              <a:latin typeface="方正精楷简体" pitchFamily="2" charset="-122"/>
              <a:ea typeface="汉鼎简中楷" pitchFamily="49" charset="-122"/>
            </a:endParaRPr>
          </a:p>
        </p:txBody>
      </p:sp>
      <p:sp>
        <p:nvSpPr>
          <p:cNvPr id="7" name="Rectangle 6"/>
          <p:cNvSpPr/>
          <p:nvPr/>
        </p:nvSpPr>
        <p:spPr>
          <a:xfrm>
            <a:off x="6713243" y="3515641"/>
            <a:ext cx="1739033" cy="817470"/>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单元测试</a:t>
            </a:r>
            <a:endParaRPr lang="en-US" sz="2500" dirty="0" smtClean="0">
              <a:latin typeface="方正精楷简体" pitchFamily="2" charset="-122"/>
              <a:ea typeface="汉鼎简中楷" pitchFamily="49" charset="-122"/>
            </a:endParaRPr>
          </a:p>
        </p:txBody>
      </p:sp>
      <p:cxnSp>
        <p:nvCxnSpPr>
          <p:cNvPr id="8" name="Straight Arrow Connector 7"/>
          <p:cNvCxnSpPr/>
          <p:nvPr/>
        </p:nvCxnSpPr>
        <p:spPr>
          <a:xfrm>
            <a:off x="5864938" y="3788133"/>
            <a:ext cx="848311" cy="709"/>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822519" y="4094686"/>
            <a:ext cx="805893" cy="709"/>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235181" y="3788133"/>
            <a:ext cx="848311" cy="709"/>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192764" y="4094686"/>
            <a:ext cx="805893" cy="709"/>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072728" y="3327865"/>
            <a:ext cx="374672" cy="88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7373777" y="3327865"/>
            <a:ext cx="374672" cy="88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59622" y="3175030"/>
            <a:ext cx="5301932" cy="709"/>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2072728" y="4485944"/>
            <a:ext cx="374672" cy="88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7373777" y="4485944"/>
            <a:ext cx="374672" cy="88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259622" y="4638954"/>
            <a:ext cx="5301932" cy="709"/>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568624" y="5589243"/>
            <a:ext cx="6984775"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2000" dirty="0" smtClean="0">
                <a:latin typeface="方正特雅宋简" pitchFamily="2" charset="-122"/>
                <a:ea typeface="方正特雅宋简" pitchFamily="2" charset="-122"/>
              </a:rPr>
              <a:t>注意：软件构造虽离不开编程语言，但编程语言的设计和实现却属于计算机科学范畴，而不属于软件工程范畴。</a:t>
            </a:r>
            <a:endParaRPr lang="zh-CN" altLang="en-US" sz="2000" dirty="0">
              <a:latin typeface="方正特雅宋简" pitchFamily="2" charset="-122"/>
              <a:ea typeface="方正特雅宋简"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par>
                                <p:cTn id="30" presetID="3" presetClass="entr" presetSubtype="1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par>
                                <p:cTn id="33" presetID="3" presetClass="entr" presetSubtype="1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par>
                                <p:cTn id="36" presetID="3"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par>
                                <p:cTn id="39" presetID="3" presetClass="entr" presetSubtype="1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par>
                                <p:cTn id="42" presetID="3" presetClass="entr" presetSubtype="1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par>
                                <p:cTn id="45" presetID="3" presetClass="entr" presetSubtype="1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par>
                                <p:cTn id="48" presetID="3" presetClass="entr" presetSubtype="1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par>
                                <p:cTn id="51" presetID="3" presetClass="entr" presetSubtype="1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blinds(horizontal)">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16465" y="4941170"/>
            <a:ext cx="9439049"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35" name="Rectangle 34"/>
          <p:cNvSpPr/>
          <p:nvPr/>
        </p:nvSpPr>
        <p:spPr>
          <a:xfrm>
            <a:off x="116465" y="3140973"/>
            <a:ext cx="9439049" cy="1584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36" name="TextBox 35"/>
          <p:cNvSpPr txBox="1"/>
          <p:nvPr/>
        </p:nvSpPr>
        <p:spPr>
          <a:xfrm>
            <a:off x="203775" y="3359896"/>
            <a:ext cx="616391" cy="1112261"/>
          </a:xfrm>
          <a:prstGeom prst="rect">
            <a:avLst/>
          </a:prstGeom>
          <a:noFill/>
        </p:spPr>
        <p:txBody>
          <a:bodyPr wrap="none" lIns="95665" tIns="47832" rIns="95665" bIns="47832" rtlCol="0">
            <a:spAutoFit/>
          </a:bodyPr>
          <a:lstStyle/>
          <a:p>
            <a:r>
              <a:rPr lang="zh-CN" altLang="en-US" sz="3300" kern="0" dirty="0" smtClean="0">
                <a:solidFill>
                  <a:srgbClr val="FF0000"/>
                </a:solidFill>
                <a:latin typeface="方正精楷简体" pitchFamily="2" charset="-122"/>
                <a:ea typeface="文鼎CS长美黑" pitchFamily="49" charset="-122"/>
              </a:rPr>
              <a:t>测</a:t>
            </a:r>
            <a:r>
              <a:rPr lang="en-US" altLang="zh-CN" sz="3300" kern="0" dirty="0" smtClean="0">
                <a:solidFill>
                  <a:srgbClr val="FF0000"/>
                </a:solidFill>
                <a:latin typeface="方正精楷简体" pitchFamily="2" charset="-122"/>
                <a:ea typeface="文鼎CS长美黑" pitchFamily="49" charset="-122"/>
              </a:rPr>
              <a:t/>
            </a:r>
            <a:br>
              <a:rPr lang="en-US" altLang="zh-CN" sz="3300" kern="0" dirty="0" smtClean="0">
                <a:solidFill>
                  <a:srgbClr val="FF0000"/>
                </a:solidFill>
                <a:latin typeface="方正精楷简体" pitchFamily="2" charset="-122"/>
                <a:ea typeface="文鼎CS长美黑" pitchFamily="49" charset="-122"/>
              </a:rPr>
            </a:br>
            <a:r>
              <a:rPr lang="zh-CN" altLang="en-US" sz="3300" kern="0" dirty="0" smtClean="0">
                <a:solidFill>
                  <a:srgbClr val="FF0000"/>
                </a:solidFill>
                <a:latin typeface="方正精楷简体" pitchFamily="2" charset="-122"/>
                <a:ea typeface="文鼎CS长美黑" pitchFamily="49" charset="-122"/>
              </a:rPr>
              <a:t>试</a:t>
            </a:r>
            <a:endParaRPr lang="zh-CN" altLang="en-US" sz="3300" dirty="0"/>
          </a:p>
        </p:txBody>
      </p:sp>
      <p:sp>
        <p:nvSpPr>
          <p:cNvPr id="37" name="TextBox 36"/>
          <p:cNvSpPr txBox="1"/>
          <p:nvPr/>
        </p:nvSpPr>
        <p:spPr>
          <a:xfrm>
            <a:off x="203775" y="5088088"/>
            <a:ext cx="616391" cy="1112261"/>
          </a:xfrm>
          <a:prstGeom prst="rect">
            <a:avLst/>
          </a:prstGeom>
          <a:noFill/>
        </p:spPr>
        <p:txBody>
          <a:bodyPr wrap="none" lIns="95665" tIns="47832" rIns="95665" bIns="47832" rtlCol="0">
            <a:spAutoFit/>
          </a:bodyPr>
          <a:lstStyle/>
          <a:p>
            <a:r>
              <a:rPr lang="zh-CN" altLang="en-US" sz="3300" kern="0" dirty="0" smtClean="0">
                <a:solidFill>
                  <a:srgbClr val="FF0000"/>
                </a:solidFill>
                <a:latin typeface="方正精楷简体" pitchFamily="2" charset="-122"/>
                <a:ea typeface="文鼎CS长美黑" pitchFamily="49" charset="-122"/>
              </a:rPr>
              <a:t>审</a:t>
            </a:r>
            <a:r>
              <a:rPr lang="en-US" altLang="zh-CN" sz="3300" kern="0" dirty="0" smtClean="0">
                <a:solidFill>
                  <a:srgbClr val="FF0000"/>
                </a:solidFill>
                <a:latin typeface="方正精楷简体" pitchFamily="2" charset="-122"/>
                <a:ea typeface="文鼎CS长美黑" pitchFamily="49" charset="-122"/>
              </a:rPr>
              <a:t/>
            </a:r>
            <a:br>
              <a:rPr lang="en-US" altLang="zh-CN" sz="3300" kern="0" dirty="0" smtClean="0">
                <a:solidFill>
                  <a:srgbClr val="FF0000"/>
                </a:solidFill>
                <a:latin typeface="方正精楷简体" pitchFamily="2" charset="-122"/>
                <a:ea typeface="文鼎CS长美黑" pitchFamily="49" charset="-122"/>
              </a:rPr>
            </a:br>
            <a:r>
              <a:rPr lang="zh-CN" altLang="en-US" sz="3300" kern="0" dirty="0" smtClean="0">
                <a:solidFill>
                  <a:srgbClr val="FF0000"/>
                </a:solidFill>
                <a:latin typeface="方正精楷简体" pitchFamily="2" charset="-122"/>
                <a:ea typeface="文鼎CS长美黑" pitchFamily="49" charset="-122"/>
              </a:rPr>
              <a:t>查</a:t>
            </a:r>
            <a:endParaRPr lang="zh-CN" altLang="en-US" sz="3300" dirty="0"/>
          </a:p>
        </p:txBody>
      </p:sp>
      <p:sp>
        <p:nvSpPr>
          <p:cNvPr id="2" name="Title 1"/>
          <p:cNvSpPr>
            <a:spLocks noGrp="1"/>
          </p:cNvSpPr>
          <p:nvPr>
            <p:ph type="title"/>
          </p:nvPr>
        </p:nvSpPr>
        <p:spPr/>
        <p:txBody>
          <a:bodyPr/>
          <a:lstStyle/>
          <a:p>
            <a:r>
              <a:rPr lang="zh-CN" altLang="en-US" dirty="0" smtClean="0"/>
              <a:t>质量控制</a:t>
            </a:r>
            <a:endParaRPr lang="zh-CN" altLang="en-US" dirty="0"/>
          </a:p>
        </p:txBody>
      </p:sp>
      <p:sp>
        <p:nvSpPr>
          <p:cNvPr id="3" name="Content Placeholder 2"/>
          <p:cNvSpPr>
            <a:spLocks noGrp="1"/>
          </p:cNvSpPr>
          <p:nvPr>
            <p:ph idx="1"/>
          </p:nvPr>
        </p:nvSpPr>
        <p:spPr>
          <a:xfrm>
            <a:off x="488504" y="1268760"/>
            <a:ext cx="8803532" cy="1512168"/>
          </a:xfrm>
        </p:spPr>
        <p:txBody>
          <a:bodyPr/>
          <a:lstStyle/>
          <a:p>
            <a:pPr marL="491609" lvl="1" indent="-491609">
              <a:buClr>
                <a:srgbClr val="C00000"/>
              </a:buClr>
              <a:buSzPct val="100000"/>
              <a:buFont typeface="文鼎CS长美黑" pitchFamily="49" charset="-122"/>
              <a:buChar char="※"/>
            </a:pPr>
            <a:r>
              <a:rPr lang="zh-CN" altLang="en-US" dirty="0" smtClean="0">
                <a:solidFill>
                  <a:srgbClr val="0000FF"/>
                </a:solidFill>
                <a:ea typeface="文鼎CS长美黑" pitchFamily="49" charset="-122"/>
              </a:rPr>
              <a:t>预防、发现和修复软件缺陷，以控制软件质量，主要方法是</a:t>
            </a:r>
            <a:r>
              <a:rPr lang="zh-CN" altLang="en-US" sz="2900" dirty="0" smtClean="0">
                <a:solidFill>
                  <a:srgbClr val="FF0000"/>
                </a:solidFill>
                <a:ea typeface="文鼎CS长美黑" pitchFamily="49" charset="-122"/>
              </a:rPr>
              <a:t>测试</a:t>
            </a:r>
            <a:r>
              <a:rPr lang="zh-CN" altLang="en-US" dirty="0" smtClean="0">
                <a:solidFill>
                  <a:srgbClr val="0000FF"/>
                </a:solidFill>
                <a:ea typeface="文鼎CS长美黑" pitchFamily="49" charset="-122"/>
              </a:rPr>
              <a:t>和</a:t>
            </a:r>
            <a:r>
              <a:rPr lang="zh-CN" altLang="en-US" sz="2900" dirty="0" smtClean="0">
                <a:solidFill>
                  <a:srgbClr val="FF0000"/>
                </a:solidFill>
                <a:ea typeface="文鼎CS长美黑" pitchFamily="49" charset="-122"/>
              </a:rPr>
              <a:t>审查</a:t>
            </a:r>
            <a:endParaRPr lang="en-US" altLang="zh-CN" sz="2900" dirty="0" smtClean="0">
              <a:solidFill>
                <a:srgbClr val="FF0000"/>
              </a:solidFill>
              <a:ea typeface="文鼎CS长美黑" pitchFamily="49" charset="-122"/>
            </a:endParaRPr>
          </a:p>
          <a:p>
            <a:pPr marL="491609" lvl="1" indent="-491609">
              <a:buClr>
                <a:srgbClr val="C00000"/>
              </a:buClr>
              <a:buSzPct val="100000"/>
              <a:buFont typeface="文鼎CS长美黑" pitchFamily="49" charset="-122"/>
              <a:buChar char="※"/>
            </a:pPr>
            <a:r>
              <a:rPr lang="zh-CN" altLang="en-US" sz="2900" dirty="0" smtClean="0">
                <a:solidFill>
                  <a:srgbClr val="C00000"/>
                </a:solidFill>
                <a:ea typeface="文鼎CS长美黑" pitchFamily="49" charset="-122"/>
              </a:rPr>
              <a:t>当前观点：质量控制覆盖软件的整个生命期。</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12</a:t>
            </a:fld>
            <a:endParaRPr lang="zh-CN" altLang="en-US" dirty="0"/>
          </a:p>
        </p:txBody>
      </p:sp>
      <p:sp>
        <p:nvSpPr>
          <p:cNvPr id="5" name="Rectangle 4"/>
          <p:cNvSpPr/>
          <p:nvPr/>
        </p:nvSpPr>
        <p:spPr>
          <a:xfrm>
            <a:off x="1130581" y="3315092"/>
            <a:ext cx="1423058" cy="768930"/>
          </a:xfrm>
          <a:prstGeom prst="rect">
            <a:avLst/>
          </a:prstGeom>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defRPr/>
            </a:pPr>
            <a:r>
              <a:rPr lang="zh-CN" altLang="en-US" sz="2500" dirty="0" smtClean="0">
                <a:latin typeface="方正精楷简体" pitchFamily="2" charset="-122"/>
                <a:ea typeface="汉鼎简中楷" pitchFamily="49" charset="-122"/>
              </a:rPr>
              <a:t>单元</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测试</a:t>
            </a:r>
            <a:endParaRPr lang="en-US" sz="2500" dirty="0" smtClean="0">
              <a:latin typeface="方正精楷简体" pitchFamily="2" charset="-122"/>
              <a:ea typeface="汉鼎简中楷" pitchFamily="49" charset="-122"/>
            </a:endParaRPr>
          </a:p>
        </p:txBody>
      </p:sp>
      <p:sp>
        <p:nvSpPr>
          <p:cNvPr id="6" name="Rectangle 5"/>
          <p:cNvSpPr/>
          <p:nvPr/>
        </p:nvSpPr>
        <p:spPr>
          <a:xfrm>
            <a:off x="3282522" y="3315092"/>
            <a:ext cx="1423058" cy="768930"/>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集成</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测试</a:t>
            </a:r>
            <a:endParaRPr lang="en-US" sz="2500" dirty="0" smtClean="0">
              <a:latin typeface="方正精楷简体" pitchFamily="2" charset="-122"/>
              <a:ea typeface="汉鼎简中楷" pitchFamily="49" charset="-122"/>
            </a:endParaRPr>
          </a:p>
        </p:txBody>
      </p:sp>
      <p:sp>
        <p:nvSpPr>
          <p:cNvPr id="7" name="Rectangle 6"/>
          <p:cNvSpPr/>
          <p:nvPr/>
        </p:nvSpPr>
        <p:spPr>
          <a:xfrm>
            <a:off x="5434459" y="3315092"/>
            <a:ext cx="1423058" cy="768930"/>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系统</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测试</a:t>
            </a:r>
            <a:endParaRPr lang="en-US" sz="2500" dirty="0" smtClean="0">
              <a:latin typeface="方正精楷简体" pitchFamily="2" charset="-122"/>
              <a:ea typeface="汉鼎简中楷" pitchFamily="49" charset="-122"/>
            </a:endParaRPr>
          </a:p>
        </p:txBody>
      </p:sp>
      <p:sp>
        <p:nvSpPr>
          <p:cNvPr id="8" name="Rectangle 7"/>
          <p:cNvSpPr/>
          <p:nvPr/>
        </p:nvSpPr>
        <p:spPr>
          <a:xfrm>
            <a:off x="7586400" y="3315092"/>
            <a:ext cx="1423058" cy="768930"/>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验收</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测试</a:t>
            </a:r>
            <a:endParaRPr lang="en-US" sz="2500" dirty="0" smtClean="0">
              <a:latin typeface="方正精楷简体" pitchFamily="2" charset="-122"/>
              <a:ea typeface="汉鼎简中楷" pitchFamily="49" charset="-122"/>
            </a:endParaRPr>
          </a:p>
        </p:txBody>
      </p:sp>
      <p:cxnSp>
        <p:nvCxnSpPr>
          <p:cNvPr id="9" name="Straight Arrow Connector 8"/>
          <p:cNvCxnSpPr/>
          <p:nvPr/>
        </p:nvCxnSpPr>
        <p:spPr>
          <a:xfrm>
            <a:off x="6892220" y="3698886"/>
            <a:ext cx="694174" cy="66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40280" y="3698886"/>
            <a:ext cx="694174" cy="66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88340" y="3603438"/>
            <a:ext cx="694174" cy="66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88340" y="3859079"/>
            <a:ext cx="694174" cy="668"/>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3766138" y="4259871"/>
            <a:ext cx="352427" cy="72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8139436" y="4227832"/>
            <a:ext cx="352427" cy="72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24751" y="4436445"/>
            <a:ext cx="6525236" cy="668"/>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5952065" y="4227832"/>
            <a:ext cx="352427" cy="72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648909" y="4259871"/>
            <a:ext cx="352427" cy="72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130581" y="5252362"/>
            <a:ext cx="1423058" cy="768930"/>
          </a:xfrm>
          <a:prstGeom prst="rect">
            <a:avLst/>
          </a:prstGeom>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defRPr/>
            </a:pPr>
            <a:r>
              <a:rPr lang="zh-CN" altLang="en-US" sz="2500" dirty="0" smtClean="0">
                <a:latin typeface="方正精楷简体" pitchFamily="2" charset="-122"/>
                <a:ea typeface="汉鼎简中楷" pitchFamily="49" charset="-122"/>
              </a:rPr>
              <a:t>需求</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审查</a:t>
            </a:r>
            <a:endParaRPr lang="en-US" sz="2500" dirty="0" smtClean="0">
              <a:latin typeface="方正精楷简体" pitchFamily="2" charset="-122"/>
              <a:ea typeface="汉鼎简中楷" pitchFamily="49" charset="-122"/>
            </a:endParaRPr>
          </a:p>
        </p:txBody>
      </p:sp>
      <p:sp>
        <p:nvSpPr>
          <p:cNvPr id="27" name="Rectangle 26"/>
          <p:cNvSpPr/>
          <p:nvPr/>
        </p:nvSpPr>
        <p:spPr>
          <a:xfrm>
            <a:off x="3282522" y="5252362"/>
            <a:ext cx="1423058" cy="768930"/>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设计</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审查</a:t>
            </a:r>
            <a:endParaRPr lang="en-US" sz="2500" dirty="0" smtClean="0">
              <a:latin typeface="方正精楷简体" pitchFamily="2" charset="-122"/>
              <a:ea typeface="汉鼎简中楷" pitchFamily="49" charset="-122"/>
            </a:endParaRPr>
          </a:p>
        </p:txBody>
      </p:sp>
      <p:sp>
        <p:nvSpPr>
          <p:cNvPr id="28" name="Rectangle 27"/>
          <p:cNvSpPr/>
          <p:nvPr/>
        </p:nvSpPr>
        <p:spPr>
          <a:xfrm>
            <a:off x="5434459" y="5252362"/>
            <a:ext cx="1423058" cy="768930"/>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代码</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审查</a:t>
            </a:r>
            <a:endParaRPr lang="en-US" sz="2500" dirty="0" smtClean="0">
              <a:latin typeface="方正精楷简体" pitchFamily="2" charset="-122"/>
              <a:ea typeface="汉鼎简中楷" pitchFamily="49" charset="-122"/>
            </a:endParaRPr>
          </a:p>
        </p:txBody>
      </p:sp>
      <p:sp>
        <p:nvSpPr>
          <p:cNvPr id="29" name="Rectangle 28"/>
          <p:cNvSpPr/>
          <p:nvPr/>
        </p:nvSpPr>
        <p:spPr>
          <a:xfrm>
            <a:off x="7586400" y="5252362"/>
            <a:ext cx="1423058" cy="768930"/>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测试</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审查</a:t>
            </a:r>
            <a:endParaRPr lang="en-US" sz="2500" dirty="0" smtClean="0">
              <a:latin typeface="方正精楷简体" pitchFamily="2" charset="-122"/>
              <a:ea typeface="汉鼎简中楷" pitchFamily="49" charset="-122"/>
            </a:endParaRPr>
          </a:p>
        </p:txBody>
      </p:sp>
      <p:cxnSp>
        <p:nvCxnSpPr>
          <p:cNvPr id="30" name="Straight Arrow Connector 29"/>
          <p:cNvCxnSpPr/>
          <p:nvPr/>
        </p:nvCxnSpPr>
        <p:spPr>
          <a:xfrm>
            <a:off x="6892220" y="5636156"/>
            <a:ext cx="694174" cy="66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740280" y="5636156"/>
            <a:ext cx="694174" cy="66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588340" y="5636156"/>
            <a:ext cx="694174" cy="66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blinds(horizontal)">
                                      <p:cBhvr>
                                        <p:cTn id="10" dur="500"/>
                                        <p:tgtEl>
                                          <p:spTgt spid="3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blinds(horizontal)">
                                      <p:cBhvr>
                                        <p:cTn id="13" dur="500"/>
                                        <p:tgtEl>
                                          <p:spTgt spid="3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par>
                                <p:cTn id="27" presetID="3" presetClass="entr" presetSubtype="1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par>
                                <p:cTn id="54" presetID="3" presetClass="entr" presetSubtype="1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cTn>
                              </p:par>
                              <p:par>
                                <p:cTn id="57" presetID="3" presetClass="entr" presetSubtype="1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blinds(horizontal)">
                                      <p:cBhvr>
                                        <p:cTn id="59" dur="500"/>
                                        <p:tgtEl>
                                          <p:spTgt spid="15"/>
                                        </p:tgtEl>
                                      </p:cBhvr>
                                    </p:animEffect>
                                  </p:childTnLst>
                                </p:cTn>
                              </p:par>
                              <p:par>
                                <p:cTn id="60" presetID="3" presetClass="entr" presetSubtype="1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par>
                                <p:cTn id="63" presetID="3" presetClass="entr" presetSubtype="1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linds(horizontal)">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blinds(horizontal)">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blinds(horizontal)">
                                      <p:cBhvr>
                                        <p:cTn id="75" dur="500"/>
                                        <p:tgtEl>
                                          <p:spTgt spid="3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blinds(horizontal)">
                                      <p:cBhvr>
                                        <p:cTn id="78" dur="5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blinds(horizontal)">
                                      <p:cBhvr>
                                        <p:cTn id="83" dur="500"/>
                                        <p:tgtEl>
                                          <p:spTgt spid="31"/>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blinds(horizontal)">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blinds(horizontal)">
                                      <p:cBhvr>
                                        <p:cTn id="91" dur="500"/>
                                        <p:tgtEl>
                                          <p:spTgt spid="30"/>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blinds(horizontal)">
                                      <p:cBhvr>
                                        <p:cTn id="9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p:bldP spid="5" grpId="0" animBg="1"/>
      <p:bldP spid="6" grpId="0" animBg="1"/>
      <p:bldP spid="7" grpId="0" animBg="1"/>
      <p:bldP spid="8" grpId="0" animBg="1"/>
      <p:bldP spid="26"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各阶段的资源分配</a:t>
            </a:r>
            <a:endParaRPr lang="zh-CN" altLang="en-US" dirty="0"/>
          </a:p>
        </p:txBody>
      </p:sp>
      <p:sp>
        <p:nvSpPr>
          <p:cNvPr id="3" name="Content Placeholder 2"/>
          <p:cNvSpPr>
            <a:spLocks noGrp="1"/>
          </p:cNvSpPr>
          <p:nvPr>
            <p:ph idx="1"/>
          </p:nvPr>
        </p:nvSpPr>
        <p:spPr>
          <a:xfrm>
            <a:off x="613964" y="1340768"/>
            <a:ext cx="8667750" cy="504056"/>
          </a:xfrm>
        </p:spPr>
        <p:txBody>
          <a:bodyPr/>
          <a:lstStyle/>
          <a:p>
            <a:r>
              <a:rPr lang="zh-CN" altLang="en-US" dirty="0" smtClean="0"/>
              <a:t>开发阶段成本分配的决策框架</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13</a:t>
            </a:fld>
            <a:endParaRPr lang="zh-CN" altLang="en-US" dirty="0"/>
          </a:p>
        </p:txBody>
      </p:sp>
      <p:grpSp>
        <p:nvGrpSpPr>
          <p:cNvPr id="5" name="Group 1"/>
          <p:cNvGrpSpPr/>
          <p:nvPr/>
        </p:nvGrpSpPr>
        <p:grpSpPr>
          <a:xfrm>
            <a:off x="3940550" y="3790502"/>
            <a:ext cx="1485761" cy="1138431"/>
            <a:chOff x="2473523" y="1611147"/>
            <a:chExt cx="1148953" cy="1148953"/>
          </a:xfrm>
          <a:scene3d>
            <a:camera prst="orthographicFront"/>
            <a:lightRig rig="flat" dir="t"/>
          </a:scene3d>
        </p:grpSpPr>
        <p:sp>
          <p:nvSpPr>
            <p:cNvPr id="37" name="Oval 2"/>
            <p:cNvSpPr/>
            <p:nvPr/>
          </p:nvSpPr>
          <p:spPr>
            <a:xfrm>
              <a:off x="2473523" y="1611147"/>
              <a:ext cx="1148953" cy="1148953"/>
            </a:xfrm>
            <a:prstGeom prst="ellips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38" name="Oval 4"/>
            <p:cNvSpPr/>
            <p:nvPr/>
          </p:nvSpPr>
          <p:spPr>
            <a:xfrm>
              <a:off x="2641783" y="1779407"/>
              <a:ext cx="812433" cy="81243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algn="ctr" defTabSz="837065">
                <a:lnSpc>
                  <a:spcPct val="90000"/>
                </a:lnSpc>
                <a:spcAft>
                  <a:spcPct val="35000"/>
                </a:spcAft>
              </a:pPr>
              <a:r>
                <a:rPr lang="zh-CN" altLang="en-US" sz="2300" dirty="0" smtClean="0">
                  <a:latin typeface="微软雅黑" pitchFamily="34" charset="-122"/>
                  <a:ea typeface="微软雅黑" pitchFamily="34" charset="-122"/>
                </a:rPr>
                <a:t>成本</a:t>
              </a:r>
              <a:r>
                <a:rPr lang="en-US" altLang="zh-CN" sz="2300" dirty="0" smtClean="0">
                  <a:latin typeface="微软雅黑" pitchFamily="34" charset="-122"/>
                  <a:ea typeface="微软雅黑" pitchFamily="34" charset="-122"/>
                </a:rPr>
                <a:t/>
              </a:r>
              <a:br>
                <a:rPr lang="en-US" altLang="zh-CN" sz="2300" dirty="0" smtClean="0">
                  <a:latin typeface="微软雅黑" pitchFamily="34" charset="-122"/>
                  <a:ea typeface="微软雅黑" pitchFamily="34" charset="-122"/>
                </a:rPr>
              </a:br>
              <a:r>
                <a:rPr lang="zh-CN" altLang="en-US" sz="2300" dirty="0" smtClean="0">
                  <a:latin typeface="微软雅黑" pitchFamily="34" charset="-122"/>
                  <a:ea typeface="微软雅黑" pitchFamily="34" charset="-122"/>
                </a:rPr>
                <a:t>分配</a:t>
              </a:r>
              <a:endParaRPr lang="zh-CN" altLang="en-US" sz="2300" dirty="0">
                <a:latin typeface="微软雅黑" pitchFamily="34" charset="-122"/>
                <a:ea typeface="微软雅黑" pitchFamily="34" charset="-122"/>
              </a:endParaRPr>
            </a:p>
          </p:txBody>
        </p:sp>
      </p:grpSp>
      <p:grpSp>
        <p:nvGrpSpPr>
          <p:cNvPr id="6" name="Group 4"/>
          <p:cNvGrpSpPr/>
          <p:nvPr/>
        </p:nvGrpSpPr>
        <p:grpSpPr>
          <a:xfrm>
            <a:off x="4395247" y="3228438"/>
            <a:ext cx="505158" cy="486458"/>
            <a:chOff x="2825142" y="1134718"/>
            <a:chExt cx="390644" cy="423289"/>
          </a:xfrm>
          <a:scene3d>
            <a:camera prst="orthographicFront"/>
            <a:lightRig rig="flat" dir="t"/>
          </a:scene3d>
        </p:grpSpPr>
        <p:sp>
          <p:nvSpPr>
            <p:cNvPr id="35" name="Right Arrow 5"/>
            <p:cNvSpPr/>
            <p:nvPr/>
          </p:nvSpPr>
          <p:spPr>
            <a:xfrm rot="5400000">
              <a:off x="2852126" y="1194347"/>
              <a:ext cx="336676" cy="390644"/>
            </a:xfrm>
            <a:prstGeom prst="rightArrow">
              <a:avLst>
                <a:gd name="adj1" fmla="val 60000"/>
                <a:gd name="adj2" fmla="val 50000"/>
              </a:avLst>
            </a:prstGeom>
            <a:solidFill>
              <a:schemeClr val="accent4">
                <a:lumMod val="50000"/>
              </a:schemeClr>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36" name="Right Arrow 6"/>
            <p:cNvSpPr/>
            <p:nvPr/>
          </p:nvSpPr>
          <p:spPr>
            <a:xfrm rot="5400000">
              <a:off x="2930163" y="1135362"/>
              <a:ext cx="235673"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300" dirty="0">
                <a:latin typeface="方正精楷简体" pitchFamily="2" charset="-122"/>
                <a:ea typeface="方正精楷简体" pitchFamily="2" charset="-122"/>
              </a:endParaRPr>
            </a:p>
          </p:txBody>
        </p:sp>
      </p:grpSp>
      <p:grpSp>
        <p:nvGrpSpPr>
          <p:cNvPr id="7" name="Group 7"/>
          <p:cNvGrpSpPr/>
          <p:nvPr/>
        </p:nvGrpSpPr>
        <p:grpSpPr>
          <a:xfrm>
            <a:off x="3993176" y="2347013"/>
            <a:ext cx="1298808" cy="917212"/>
            <a:chOff x="2514216" y="253259"/>
            <a:chExt cx="1004380" cy="798108"/>
          </a:xfrm>
          <a:scene3d>
            <a:camera prst="orthographicFront"/>
            <a:lightRig rig="flat" dir="t"/>
          </a:scene3d>
        </p:grpSpPr>
        <p:sp>
          <p:nvSpPr>
            <p:cNvPr id="33" name="Oval 8"/>
            <p:cNvSpPr/>
            <p:nvPr/>
          </p:nvSpPr>
          <p:spPr>
            <a:xfrm>
              <a:off x="2514216" y="253259"/>
              <a:ext cx="1004380" cy="798108"/>
            </a:xfrm>
            <a:prstGeom prst="ellipse">
              <a:avLst/>
            </a:prstGeom>
            <a:solidFill>
              <a:schemeClr val="accent4">
                <a:lumMod val="50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34" name="Oval 8"/>
            <p:cNvSpPr/>
            <p:nvPr/>
          </p:nvSpPr>
          <p:spPr>
            <a:xfrm>
              <a:off x="2669679" y="34861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300" dirty="0" smtClean="0">
                  <a:latin typeface="方正精楷简体" pitchFamily="2" charset="-122"/>
                  <a:ea typeface="方正精楷简体" pitchFamily="2" charset="-122"/>
                </a:rPr>
                <a:t>软件</a:t>
              </a:r>
              <a:r>
                <a:rPr lang="en-US" altLang="zh-CN" sz="2300" dirty="0" smtClean="0">
                  <a:latin typeface="方正精楷简体" pitchFamily="2" charset="-122"/>
                  <a:ea typeface="方正精楷简体" pitchFamily="2" charset="-122"/>
                </a:rPr>
                <a:t/>
              </a:r>
              <a:br>
                <a:rPr lang="en-US" altLang="zh-CN" sz="2300" dirty="0" smtClean="0">
                  <a:latin typeface="方正精楷简体" pitchFamily="2" charset="-122"/>
                  <a:ea typeface="方正精楷简体" pitchFamily="2" charset="-122"/>
                </a:rPr>
              </a:br>
              <a:r>
                <a:rPr lang="zh-CN" altLang="en-US" sz="2300" dirty="0" smtClean="0">
                  <a:latin typeface="方正精楷简体" pitchFamily="2" charset="-122"/>
                  <a:ea typeface="方正精楷简体" pitchFamily="2" charset="-122"/>
                </a:rPr>
                <a:t>规模</a:t>
              </a:r>
              <a:endParaRPr lang="zh-CN" altLang="en-US" sz="2300" dirty="0">
                <a:latin typeface="方正精楷简体" pitchFamily="2" charset="-122"/>
                <a:ea typeface="方正精楷简体" pitchFamily="2" charset="-122"/>
              </a:endParaRPr>
            </a:p>
          </p:txBody>
        </p:sp>
      </p:grpSp>
      <p:grpSp>
        <p:nvGrpSpPr>
          <p:cNvPr id="8" name="Group 10"/>
          <p:cNvGrpSpPr/>
          <p:nvPr/>
        </p:nvGrpSpPr>
        <p:grpSpPr>
          <a:xfrm>
            <a:off x="5373193" y="3794887"/>
            <a:ext cx="373894" cy="448942"/>
            <a:chOff x="3701428" y="1731016"/>
            <a:chExt cx="289136" cy="390644"/>
          </a:xfrm>
          <a:scene3d>
            <a:camera prst="orthographicFront"/>
            <a:lightRig rig="flat" dir="t"/>
          </a:scene3d>
        </p:grpSpPr>
        <p:sp>
          <p:nvSpPr>
            <p:cNvPr id="31" name="Right Arrow 11"/>
            <p:cNvSpPr/>
            <p:nvPr/>
          </p:nvSpPr>
          <p:spPr>
            <a:xfrm rot="9417635">
              <a:off x="3701428" y="1731016"/>
              <a:ext cx="289136" cy="390644"/>
            </a:xfrm>
            <a:prstGeom prst="rightArrow">
              <a:avLst>
                <a:gd name="adj1" fmla="val 60000"/>
                <a:gd name="adj2" fmla="val 50000"/>
              </a:avLst>
            </a:prstGeom>
            <a:solidFill>
              <a:schemeClr val="accent5">
                <a:lumMod val="50000"/>
              </a:schemeClr>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2812566"/>
                <a:satOff val="-4220"/>
                <a:lumOff val="-686"/>
                <a:alphaOff val="0"/>
              </a:schemeClr>
            </a:effectRef>
            <a:fontRef idx="minor">
              <a:schemeClr val="lt1"/>
            </a:fontRef>
          </p:style>
        </p:sp>
        <p:sp>
          <p:nvSpPr>
            <p:cNvPr id="32" name="Right Arrow 10"/>
            <p:cNvSpPr/>
            <p:nvPr/>
          </p:nvSpPr>
          <p:spPr>
            <a:xfrm rot="9417635">
              <a:off x="3784710" y="1792171"/>
              <a:ext cx="202395"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300" dirty="0">
                <a:latin typeface="方正精楷简体" pitchFamily="2" charset="-122"/>
                <a:ea typeface="方正精楷简体" pitchFamily="2" charset="-122"/>
              </a:endParaRPr>
            </a:p>
          </p:txBody>
        </p:sp>
      </p:grpSp>
      <p:grpSp>
        <p:nvGrpSpPr>
          <p:cNvPr id="9" name="Group 13"/>
          <p:cNvGrpSpPr/>
          <p:nvPr/>
        </p:nvGrpSpPr>
        <p:grpSpPr>
          <a:xfrm>
            <a:off x="5767348" y="3287407"/>
            <a:ext cx="1298808" cy="917212"/>
            <a:chOff x="4075841" y="1289432"/>
            <a:chExt cx="1004380" cy="798108"/>
          </a:xfrm>
          <a:scene3d>
            <a:camera prst="orthographicFront"/>
            <a:lightRig rig="flat" dir="t"/>
          </a:scene3d>
        </p:grpSpPr>
        <p:sp>
          <p:nvSpPr>
            <p:cNvPr id="29" name="Oval 28"/>
            <p:cNvSpPr/>
            <p:nvPr/>
          </p:nvSpPr>
          <p:spPr>
            <a:xfrm>
              <a:off x="4075841" y="1289432"/>
              <a:ext cx="1004380" cy="798108"/>
            </a:xfrm>
            <a:prstGeom prst="ellipse">
              <a:avLst/>
            </a:prstGeom>
            <a:solidFill>
              <a:schemeClr val="accent2">
                <a:lumMod val="50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2812566"/>
                <a:satOff val="-4220"/>
                <a:lumOff val="-686"/>
                <a:alphaOff val="0"/>
              </a:schemeClr>
            </a:effectRef>
            <a:fontRef idx="minor">
              <a:schemeClr val="lt1"/>
            </a:fontRef>
          </p:style>
        </p:sp>
        <p:sp>
          <p:nvSpPr>
            <p:cNvPr id="30" name="Oval 12"/>
            <p:cNvSpPr/>
            <p:nvPr/>
          </p:nvSpPr>
          <p:spPr>
            <a:xfrm>
              <a:off x="4222929" y="140631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300" dirty="0" smtClean="0">
                  <a:latin typeface="方正精楷简体" pitchFamily="2" charset="-122"/>
                  <a:ea typeface="方正精楷简体" pitchFamily="2" charset="-122"/>
                </a:rPr>
                <a:t>时代</a:t>
              </a:r>
              <a:r>
                <a:rPr lang="en-US" altLang="zh-CN" sz="2300" dirty="0" smtClean="0">
                  <a:latin typeface="方正精楷简体" pitchFamily="2" charset="-122"/>
                  <a:ea typeface="方正精楷简体" pitchFamily="2" charset="-122"/>
                </a:rPr>
                <a:t/>
              </a:r>
              <a:br>
                <a:rPr lang="en-US" altLang="zh-CN" sz="2300" dirty="0" smtClean="0">
                  <a:latin typeface="方正精楷简体" pitchFamily="2" charset="-122"/>
                  <a:ea typeface="方正精楷简体" pitchFamily="2" charset="-122"/>
                </a:rPr>
              </a:br>
              <a:r>
                <a:rPr lang="zh-CN" altLang="en-US" sz="2300" dirty="0" smtClean="0">
                  <a:latin typeface="方正精楷简体" pitchFamily="2" charset="-122"/>
                  <a:ea typeface="方正精楷简体" pitchFamily="2" charset="-122"/>
                </a:rPr>
                <a:t>环境</a:t>
              </a:r>
              <a:endParaRPr lang="zh-CN" altLang="en-US" sz="2300" dirty="0">
                <a:latin typeface="方正精楷简体" pitchFamily="2" charset="-122"/>
                <a:ea typeface="方正精楷简体" pitchFamily="2" charset="-122"/>
              </a:endParaRPr>
            </a:p>
          </p:txBody>
        </p:sp>
      </p:grpSp>
      <p:grpSp>
        <p:nvGrpSpPr>
          <p:cNvPr id="10" name="Group 16"/>
          <p:cNvGrpSpPr/>
          <p:nvPr/>
        </p:nvGrpSpPr>
        <p:grpSpPr>
          <a:xfrm>
            <a:off x="5091319" y="4841363"/>
            <a:ext cx="505158" cy="369790"/>
            <a:chOff x="3363421" y="2727715"/>
            <a:chExt cx="390644" cy="321771"/>
          </a:xfrm>
          <a:scene3d>
            <a:camera prst="orthographicFront"/>
            <a:lightRig rig="flat" dir="t"/>
          </a:scene3d>
        </p:grpSpPr>
        <p:sp>
          <p:nvSpPr>
            <p:cNvPr id="27" name="Right Arrow 26"/>
            <p:cNvSpPr/>
            <p:nvPr/>
          </p:nvSpPr>
          <p:spPr>
            <a:xfrm rot="13692096">
              <a:off x="3397857" y="2693279"/>
              <a:ext cx="321771" cy="390644"/>
            </a:xfrm>
            <a:prstGeom prst="rightArrow">
              <a:avLst>
                <a:gd name="adj1" fmla="val 60000"/>
                <a:gd name="adj2" fmla="val 50000"/>
              </a:avLst>
            </a:prstGeom>
            <a:solidFill>
              <a:schemeClr val="bg2">
                <a:lumMod val="10000"/>
              </a:schemeClr>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5625132"/>
                <a:satOff val="-8440"/>
                <a:lumOff val="-1373"/>
                <a:alphaOff val="0"/>
              </a:schemeClr>
            </a:effectRef>
            <a:fontRef idx="minor">
              <a:schemeClr val="lt1"/>
            </a:fontRef>
          </p:style>
        </p:sp>
        <p:sp>
          <p:nvSpPr>
            <p:cNvPr id="28" name="Right Arrow 14"/>
            <p:cNvSpPr/>
            <p:nvPr/>
          </p:nvSpPr>
          <p:spPr>
            <a:xfrm rot="13692096">
              <a:off x="3478292" y="2807390"/>
              <a:ext cx="225240"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300" dirty="0">
                <a:latin typeface="方正精楷简体" pitchFamily="2" charset="-122"/>
                <a:ea typeface="方正精楷简体" pitchFamily="2" charset="-122"/>
              </a:endParaRPr>
            </a:p>
          </p:txBody>
        </p:sp>
      </p:grpSp>
      <p:grpSp>
        <p:nvGrpSpPr>
          <p:cNvPr id="11" name="Group 19"/>
          <p:cNvGrpSpPr/>
          <p:nvPr/>
        </p:nvGrpSpPr>
        <p:grpSpPr>
          <a:xfrm>
            <a:off x="5256841" y="5104081"/>
            <a:ext cx="1298808" cy="917212"/>
            <a:chOff x="3491421" y="3088092"/>
            <a:chExt cx="1004380" cy="798108"/>
          </a:xfrm>
          <a:scene3d>
            <a:camera prst="orthographicFront"/>
            <a:lightRig rig="flat" dir="t"/>
          </a:scene3d>
        </p:grpSpPr>
        <p:sp>
          <p:nvSpPr>
            <p:cNvPr id="25" name="Oval 24"/>
            <p:cNvSpPr/>
            <p:nvPr/>
          </p:nvSpPr>
          <p:spPr>
            <a:xfrm>
              <a:off x="3491421" y="3088092"/>
              <a:ext cx="1004380" cy="798108"/>
            </a:xfrm>
            <a:prstGeom prst="ellipse">
              <a:avLst/>
            </a:prstGeom>
            <a:solidFill>
              <a:schemeClr val="bg2">
                <a:lumMod val="10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5625132"/>
                <a:satOff val="-8440"/>
                <a:lumOff val="-1373"/>
                <a:alphaOff val="0"/>
              </a:schemeClr>
            </a:effectRef>
            <a:fontRef idx="minor">
              <a:schemeClr val="lt1"/>
            </a:fontRef>
          </p:style>
        </p:sp>
        <p:sp>
          <p:nvSpPr>
            <p:cNvPr id="26" name="Oval 16"/>
            <p:cNvSpPr/>
            <p:nvPr/>
          </p:nvSpPr>
          <p:spPr>
            <a:xfrm>
              <a:off x="3638509" y="320497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300" dirty="0" smtClean="0">
                  <a:latin typeface="方正精楷简体" pitchFamily="2" charset="-122"/>
                  <a:ea typeface="方正精楷简体" pitchFamily="2" charset="-122"/>
                </a:rPr>
                <a:t>团队</a:t>
              </a:r>
              <a:r>
                <a:rPr lang="en-US" altLang="zh-CN" sz="2300" dirty="0" smtClean="0">
                  <a:latin typeface="方正精楷简体" pitchFamily="2" charset="-122"/>
                  <a:ea typeface="方正精楷简体" pitchFamily="2" charset="-122"/>
                </a:rPr>
                <a:t/>
              </a:r>
              <a:br>
                <a:rPr lang="en-US" altLang="zh-CN" sz="2300" dirty="0" smtClean="0">
                  <a:latin typeface="方正精楷简体" pitchFamily="2" charset="-122"/>
                  <a:ea typeface="方正精楷简体" pitchFamily="2" charset="-122"/>
                </a:rPr>
              </a:br>
              <a:r>
                <a:rPr lang="zh-CN" altLang="en-US" sz="2300" dirty="0" smtClean="0">
                  <a:latin typeface="方正精楷简体" pitchFamily="2" charset="-122"/>
                  <a:ea typeface="方正精楷简体" pitchFamily="2" charset="-122"/>
                </a:rPr>
                <a:t>规模</a:t>
              </a:r>
              <a:endParaRPr lang="zh-CN" altLang="en-US" sz="2300" dirty="0">
                <a:latin typeface="方正精楷简体" pitchFamily="2" charset="-122"/>
                <a:ea typeface="方正精楷简体" pitchFamily="2" charset="-122"/>
              </a:endParaRPr>
            </a:p>
          </p:txBody>
        </p:sp>
      </p:grpSp>
      <p:grpSp>
        <p:nvGrpSpPr>
          <p:cNvPr id="12" name="Group 22"/>
          <p:cNvGrpSpPr/>
          <p:nvPr/>
        </p:nvGrpSpPr>
        <p:grpSpPr>
          <a:xfrm>
            <a:off x="3770392" y="4841363"/>
            <a:ext cx="505158" cy="369790"/>
            <a:chOff x="2341935" y="2727715"/>
            <a:chExt cx="390644" cy="321771"/>
          </a:xfrm>
          <a:scene3d>
            <a:camera prst="orthographicFront"/>
            <a:lightRig rig="flat" dir="t"/>
          </a:scene3d>
        </p:grpSpPr>
        <p:sp>
          <p:nvSpPr>
            <p:cNvPr id="23" name="Right Arrow 22"/>
            <p:cNvSpPr/>
            <p:nvPr/>
          </p:nvSpPr>
          <p:spPr>
            <a:xfrm rot="18572395">
              <a:off x="2376371" y="2693279"/>
              <a:ext cx="321771" cy="390644"/>
            </a:xfrm>
            <a:prstGeom prst="rightArrow">
              <a:avLst>
                <a:gd name="adj1" fmla="val 60000"/>
                <a:gd name="adj2" fmla="val 50000"/>
              </a:avLst>
            </a:prstGeom>
            <a:solidFill>
              <a:srgbClr val="843F06"/>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8437698"/>
                <a:satOff val="-12660"/>
                <a:lumOff val="-2059"/>
                <a:alphaOff val="0"/>
              </a:schemeClr>
            </a:effectRef>
            <a:fontRef idx="minor">
              <a:schemeClr val="lt1"/>
            </a:fontRef>
          </p:style>
        </p:sp>
        <p:sp>
          <p:nvSpPr>
            <p:cNvPr id="24" name="Right Arrow 18"/>
            <p:cNvSpPr/>
            <p:nvPr/>
          </p:nvSpPr>
          <p:spPr>
            <a:xfrm rot="29372395">
              <a:off x="2393910" y="2808629"/>
              <a:ext cx="225240"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300" dirty="0">
                <a:latin typeface="方正精楷简体" pitchFamily="2" charset="-122"/>
                <a:ea typeface="方正精楷简体" pitchFamily="2" charset="-122"/>
              </a:endParaRPr>
            </a:p>
          </p:txBody>
        </p:sp>
      </p:grpSp>
      <p:grpSp>
        <p:nvGrpSpPr>
          <p:cNvPr id="13" name="Group 25"/>
          <p:cNvGrpSpPr/>
          <p:nvPr/>
        </p:nvGrpSpPr>
        <p:grpSpPr>
          <a:xfrm>
            <a:off x="2811216" y="5104081"/>
            <a:ext cx="1298808" cy="917212"/>
            <a:chOff x="1600198" y="3088092"/>
            <a:chExt cx="1004380" cy="798108"/>
          </a:xfrm>
          <a:scene3d>
            <a:camera prst="orthographicFront"/>
            <a:lightRig rig="flat" dir="t"/>
          </a:scene3d>
        </p:grpSpPr>
        <p:sp>
          <p:nvSpPr>
            <p:cNvPr id="21" name="Oval 20"/>
            <p:cNvSpPr/>
            <p:nvPr/>
          </p:nvSpPr>
          <p:spPr>
            <a:xfrm>
              <a:off x="1600198" y="3088092"/>
              <a:ext cx="1004380" cy="798108"/>
            </a:xfrm>
            <a:prstGeom prst="ellipse">
              <a:avLst/>
            </a:prstGeom>
            <a:solidFill>
              <a:srgbClr val="843F06"/>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8437698"/>
                <a:satOff val="-12660"/>
                <a:lumOff val="-2059"/>
                <a:alphaOff val="0"/>
              </a:schemeClr>
            </a:effectRef>
            <a:fontRef idx="minor">
              <a:schemeClr val="lt1"/>
            </a:fontRef>
          </p:style>
        </p:sp>
        <p:sp>
          <p:nvSpPr>
            <p:cNvPr id="22" name="Oval 20"/>
            <p:cNvSpPr/>
            <p:nvPr/>
          </p:nvSpPr>
          <p:spPr>
            <a:xfrm>
              <a:off x="1747286" y="320497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300" dirty="0" smtClean="0">
                  <a:latin typeface="方正精楷简体" pitchFamily="2" charset="-122"/>
                  <a:ea typeface="方正精楷简体" pitchFamily="2" charset="-122"/>
                </a:rPr>
                <a:t>开发</a:t>
              </a:r>
              <a:r>
                <a:rPr lang="en-US" altLang="zh-CN" sz="2300" dirty="0" smtClean="0">
                  <a:latin typeface="方正精楷简体" pitchFamily="2" charset="-122"/>
                  <a:ea typeface="方正精楷简体" pitchFamily="2" charset="-122"/>
                </a:rPr>
                <a:t/>
              </a:r>
              <a:br>
                <a:rPr lang="en-US" altLang="zh-CN" sz="2300" dirty="0" smtClean="0">
                  <a:latin typeface="方正精楷简体" pitchFamily="2" charset="-122"/>
                  <a:ea typeface="方正精楷简体" pitchFamily="2" charset="-122"/>
                </a:rPr>
              </a:br>
              <a:r>
                <a:rPr lang="zh-CN" altLang="en-US" sz="2300" dirty="0" smtClean="0">
                  <a:latin typeface="方正精楷简体" pitchFamily="2" charset="-122"/>
                  <a:ea typeface="方正精楷简体" pitchFamily="2" charset="-122"/>
                </a:rPr>
                <a:t>模型</a:t>
              </a:r>
              <a:endParaRPr lang="zh-CN" altLang="en-US" sz="2300" dirty="0">
                <a:latin typeface="方正精楷简体" pitchFamily="2" charset="-122"/>
                <a:ea typeface="方正精楷简体" pitchFamily="2" charset="-122"/>
              </a:endParaRPr>
            </a:p>
          </p:txBody>
        </p:sp>
      </p:grpSp>
      <p:grpSp>
        <p:nvGrpSpPr>
          <p:cNvPr id="14" name="Group 28"/>
          <p:cNvGrpSpPr/>
          <p:nvPr/>
        </p:nvGrpSpPr>
        <p:grpSpPr>
          <a:xfrm>
            <a:off x="3619772" y="3794887"/>
            <a:ext cx="373894" cy="448942"/>
            <a:chOff x="2105434" y="1731016"/>
            <a:chExt cx="289136" cy="390644"/>
          </a:xfrm>
          <a:scene3d>
            <a:camera prst="orthographicFront"/>
            <a:lightRig rig="flat" dir="t"/>
          </a:scene3d>
        </p:grpSpPr>
        <p:sp>
          <p:nvSpPr>
            <p:cNvPr id="19" name="Right Arrow 18"/>
            <p:cNvSpPr/>
            <p:nvPr/>
          </p:nvSpPr>
          <p:spPr>
            <a:xfrm rot="1330165">
              <a:off x="2105434" y="1731016"/>
              <a:ext cx="289136" cy="390644"/>
            </a:xfrm>
            <a:prstGeom prst="rightArrow">
              <a:avLst>
                <a:gd name="adj1" fmla="val 60000"/>
                <a:gd name="adj2" fmla="val 50000"/>
              </a:avLst>
            </a:prstGeom>
            <a:solidFill>
              <a:srgbClr val="37441C"/>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11250264"/>
                <a:satOff val="-16880"/>
                <a:lumOff val="-2745"/>
                <a:alphaOff val="0"/>
              </a:schemeClr>
            </a:effectRef>
            <a:fontRef idx="minor">
              <a:schemeClr val="lt1"/>
            </a:fontRef>
          </p:style>
        </p:sp>
        <p:sp>
          <p:nvSpPr>
            <p:cNvPr id="20" name="Right Arrow 22"/>
            <p:cNvSpPr/>
            <p:nvPr/>
          </p:nvSpPr>
          <p:spPr>
            <a:xfrm rot="12130165">
              <a:off x="2108640" y="1792779"/>
              <a:ext cx="202395"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300" dirty="0">
                <a:latin typeface="方正精楷简体" pitchFamily="2" charset="-122"/>
                <a:ea typeface="方正精楷简体" pitchFamily="2" charset="-122"/>
              </a:endParaRPr>
            </a:p>
          </p:txBody>
        </p:sp>
      </p:grpSp>
      <p:grpSp>
        <p:nvGrpSpPr>
          <p:cNvPr id="15" name="Group 31"/>
          <p:cNvGrpSpPr/>
          <p:nvPr/>
        </p:nvGrpSpPr>
        <p:grpSpPr>
          <a:xfrm>
            <a:off x="2300713" y="3287407"/>
            <a:ext cx="1298808" cy="917212"/>
            <a:chOff x="1015778" y="1289432"/>
            <a:chExt cx="1004380" cy="798108"/>
          </a:xfrm>
          <a:scene3d>
            <a:camera prst="orthographicFront"/>
            <a:lightRig rig="flat" dir="t"/>
          </a:scene3d>
        </p:grpSpPr>
        <p:sp>
          <p:nvSpPr>
            <p:cNvPr id="17" name="Oval 16"/>
            <p:cNvSpPr/>
            <p:nvPr/>
          </p:nvSpPr>
          <p:spPr>
            <a:xfrm>
              <a:off x="1015778" y="1289432"/>
              <a:ext cx="1004380" cy="798108"/>
            </a:xfrm>
            <a:prstGeom prst="ellipse">
              <a:avLst/>
            </a:prstGeom>
            <a:solidFill>
              <a:srgbClr val="37441C"/>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11250264"/>
                <a:satOff val="-16880"/>
                <a:lumOff val="-2745"/>
                <a:alphaOff val="0"/>
              </a:schemeClr>
            </a:effectRef>
            <a:fontRef idx="minor">
              <a:schemeClr val="lt1"/>
            </a:fontRef>
          </p:style>
        </p:sp>
        <p:sp>
          <p:nvSpPr>
            <p:cNvPr id="18" name="Oval 24"/>
            <p:cNvSpPr/>
            <p:nvPr/>
          </p:nvSpPr>
          <p:spPr>
            <a:xfrm>
              <a:off x="1162866" y="140631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300" dirty="0" smtClean="0">
                  <a:latin typeface="方正精楷简体" pitchFamily="2" charset="-122"/>
                  <a:ea typeface="方正精楷简体" pitchFamily="2" charset="-122"/>
                </a:rPr>
                <a:t>项目</a:t>
              </a:r>
              <a:r>
                <a:rPr lang="en-US" altLang="zh-CN" sz="2300" dirty="0" smtClean="0">
                  <a:latin typeface="方正精楷简体" pitchFamily="2" charset="-122"/>
                  <a:ea typeface="方正精楷简体" pitchFamily="2" charset="-122"/>
                </a:rPr>
                <a:t/>
              </a:r>
              <a:br>
                <a:rPr lang="en-US" altLang="zh-CN" sz="2300" dirty="0" smtClean="0">
                  <a:latin typeface="方正精楷简体" pitchFamily="2" charset="-122"/>
                  <a:ea typeface="方正精楷简体" pitchFamily="2" charset="-122"/>
                </a:rPr>
              </a:br>
              <a:r>
                <a:rPr lang="zh-CN" altLang="en-US" sz="2300" dirty="0" smtClean="0">
                  <a:latin typeface="方正精楷简体" pitchFamily="2" charset="-122"/>
                  <a:ea typeface="方正精楷简体" pitchFamily="2" charset="-122"/>
                </a:rPr>
                <a:t>类型</a:t>
              </a:r>
              <a:endParaRPr lang="zh-CN" altLang="en-US" sz="2300" dirty="0">
                <a:latin typeface="方正精楷简体" pitchFamily="2" charset="-122"/>
                <a:ea typeface="方正精楷简体" pitchFamily="2"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6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9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2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5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各阶段的资源分配</a:t>
            </a:r>
            <a:endParaRPr lang="zh-CN" altLang="en-US" dirty="0"/>
          </a:p>
        </p:txBody>
      </p:sp>
      <p:sp>
        <p:nvSpPr>
          <p:cNvPr id="3" name="Content Placeholder 2"/>
          <p:cNvSpPr>
            <a:spLocks noGrp="1"/>
          </p:cNvSpPr>
          <p:nvPr>
            <p:ph idx="1"/>
          </p:nvPr>
        </p:nvSpPr>
        <p:spPr>
          <a:xfrm>
            <a:off x="613964" y="1340768"/>
            <a:ext cx="8667750" cy="504056"/>
          </a:xfrm>
        </p:spPr>
        <p:txBody>
          <a:bodyPr/>
          <a:lstStyle/>
          <a:p>
            <a:r>
              <a:rPr lang="zh-CN" altLang="en-US" dirty="0" smtClean="0"/>
              <a:t>开发阶段成本的一般配比</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14</a:t>
            </a:fld>
            <a:endParaRPr lang="zh-CN" altLang="en-US" dirty="0"/>
          </a:p>
        </p:txBody>
      </p:sp>
      <p:sp>
        <p:nvSpPr>
          <p:cNvPr id="39" name="Rectangle 38"/>
          <p:cNvSpPr/>
          <p:nvPr/>
        </p:nvSpPr>
        <p:spPr>
          <a:xfrm>
            <a:off x="3207571" y="2633651"/>
            <a:ext cx="4114444" cy="531903"/>
          </a:xfrm>
          <a:prstGeom prst="rect">
            <a:avLst/>
          </a:prstGeom>
          <a:solidFill>
            <a:srgbClr val="124612"/>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0" name="Rectangle 39"/>
          <p:cNvSpPr/>
          <p:nvPr/>
        </p:nvSpPr>
        <p:spPr>
          <a:xfrm>
            <a:off x="2411228" y="2633651"/>
            <a:ext cx="398173" cy="531903"/>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1" name="Rectangle 40"/>
          <p:cNvSpPr/>
          <p:nvPr/>
        </p:nvSpPr>
        <p:spPr>
          <a:xfrm>
            <a:off x="2809402" y="2633651"/>
            <a:ext cx="398173" cy="53190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0800000" scaled="1"/>
            <a:tileRect/>
          </a:gra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2" name="Rectangle 41"/>
          <p:cNvSpPr/>
          <p:nvPr/>
        </p:nvSpPr>
        <p:spPr>
          <a:xfrm>
            <a:off x="4800260" y="3697455"/>
            <a:ext cx="1725412" cy="531903"/>
          </a:xfrm>
          <a:prstGeom prst="rect">
            <a:avLst/>
          </a:prstGeom>
          <a:solidFill>
            <a:srgbClr val="124612"/>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3" name="Rectangle 42"/>
          <p:cNvSpPr/>
          <p:nvPr/>
        </p:nvSpPr>
        <p:spPr>
          <a:xfrm>
            <a:off x="6525674" y="3697455"/>
            <a:ext cx="1725412" cy="531903"/>
          </a:xfrm>
          <a:prstGeom prst="rect">
            <a:avLst/>
          </a:prstGeom>
          <a:solidFill>
            <a:srgbClr val="FFC0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4" name="Rectangle 43"/>
          <p:cNvSpPr/>
          <p:nvPr/>
        </p:nvSpPr>
        <p:spPr>
          <a:xfrm>
            <a:off x="2411235" y="3697455"/>
            <a:ext cx="1194517" cy="531903"/>
          </a:xfrm>
          <a:prstGeom prst="rect">
            <a:avLst/>
          </a:prstGeom>
          <a:solidFill>
            <a:schemeClr val="tx1"/>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5" name="Rectangle 44"/>
          <p:cNvSpPr/>
          <p:nvPr/>
        </p:nvSpPr>
        <p:spPr>
          <a:xfrm>
            <a:off x="3605748" y="3697455"/>
            <a:ext cx="1194517" cy="531903"/>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0800000" scaled="1"/>
            <a:tileRect/>
          </a:gra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6" name="Rectangle 45"/>
          <p:cNvSpPr/>
          <p:nvPr/>
        </p:nvSpPr>
        <p:spPr>
          <a:xfrm>
            <a:off x="7322018" y="2633651"/>
            <a:ext cx="929068" cy="531903"/>
          </a:xfrm>
          <a:prstGeom prst="rect">
            <a:avLst/>
          </a:prstGeom>
          <a:solidFill>
            <a:srgbClr val="FFC0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endParaRPr lang="zh-CN" altLang="en-US" sz="2500" dirty="0"/>
          </a:p>
        </p:txBody>
      </p:sp>
      <p:sp>
        <p:nvSpPr>
          <p:cNvPr id="47" name="TextBox 46"/>
          <p:cNvSpPr txBox="1"/>
          <p:nvPr/>
        </p:nvSpPr>
        <p:spPr>
          <a:xfrm>
            <a:off x="2502168" y="3717038"/>
            <a:ext cx="5191362" cy="481319"/>
          </a:xfrm>
          <a:prstGeom prst="rect">
            <a:avLst/>
          </a:prstGeom>
          <a:noFill/>
        </p:spPr>
        <p:txBody>
          <a:bodyPr wrap="none" lIns="95665" tIns="47832" rIns="95665" bIns="47832" rtlCol="0">
            <a:spAutoFit/>
          </a:bodyPr>
          <a:lstStyle/>
          <a:p>
            <a:r>
              <a:rPr lang="zh-CN" altLang="en-US" sz="2500" dirty="0" smtClean="0">
                <a:solidFill>
                  <a:schemeClr val="bg1"/>
                </a:solidFill>
                <a:latin typeface="方正精楷简体" pitchFamily="2" charset="-122"/>
                <a:ea typeface="方正精楷简体" pitchFamily="2" charset="-122"/>
              </a:rPr>
              <a:t>需求</a:t>
            </a:r>
            <a:r>
              <a:rPr lang="zh-CN" altLang="en-US" sz="2500" dirty="0" smtClean="0">
                <a:latin typeface="方正精楷简体" pitchFamily="2" charset="-122"/>
                <a:ea typeface="方正精楷简体" pitchFamily="2" charset="-122"/>
              </a:rPr>
              <a:t>      设计        </a:t>
            </a:r>
            <a:r>
              <a:rPr lang="zh-CN" altLang="en-US" sz="2500" dirty="0" smtClean="0">
                <a:solidFill>
                  <a:schemeClr val="bg1"/>
                </a:solidFill>
                <a:latin typeface="方正精楷简体" pitchFamily="2" charset="-122"/>
                <a:ea typeface="方正精楷简体" pitchFamily="2" charset="-122"/>
              </a:rPr>
              <a:t>构造</a:t>
            </a:r>
            <a:r>
              <a:rPr lang="zh-CN" altLang="en-US" sz="2500" dirty="0" smtClean="0">
                <a:latin typeface="方正精楷简体" pitchFamily="2" charset="-122"/>
                <a:ea typeface="方正精楷简体" pitchFamily="2" charset="-122"/>
              </a:rPr>
              <a:t>         测试</a:t>
            </a:r>
            <a:endParaRPr lang="zh-CN" altLang="en-US" sz="2500" dirty="0">
              <a:latin typeface="方正精楷简体" pitchFamily="2" charset="-122"/>
              <a:ea typeface="方正精楷简体" pitchFamily="2" charset="-122"/>
            </a:endParaRPr>
          </a:p>
        </p:txBody>
      </p:sp>
      <p:cxnSp>
        <p:nvCxnSpPr>
          <p:cNvPr id="48" name="Straight Connector 47"/>
          <p:cNvCxnSpPr/>
          <p:nvPr/>
        </p:nvCxnSpPr>
        <p:spPr>
          <a:xfrm>
            <a:off x="2411229" y="4759046"/>
            <a:ext cx="5839856" cy="2217"/>
          </a:xfrm>
          <a:prstGeom prst="line">
            <a:avLst/>
          </a:prstGeom>
        </p:spPr>
        <p:style>
          <a:lnRef idx="3">
            <a:schemeClr val="accent4"/>
          </a:lnRef>
          <a:fillRef idx="0">
            <a:schemeClr val="accent4"/>
          </a:fillRef>
          <a:effectRef idx="2">
            <a:schemeClr val="accent4"/>
          </a:effectRef>
          <a:fontRef idx="minor">
            <a:schemeClr val="tx1"/>
          </a:fontRef>
        </p:style>
      </p:cxnSp>
      <p:cxnSp>
        <p:nvCxnSpPr>
          <p:cNvPr id="49" name="Straight Connector 48"/>
          <p:cNvCxnSpPr/>
          <p:nvPr/>
        </p:nvCxnSpPr>
        <p:spPr>
          <a:xfrm rot="5400000">
            <a:off x="2306239" y="4653497"/>
            <a:ext cx="212761" cy="2766"/>
          </a:xfrm>
          <a:prstGeom prst="line">
            <a:avLst/>
          </a:prstGeom>
        </p:spPr>
        <p:style>
          <a:lnRef idx="3">
            <a:schemeClr val="accent4"/>
          </a:lnRef>
          <a:fillRef idx="0">
            <a:schemeClr val="accent4"/>
          </a:fillRef>
          <a:effectRef idx="2">
            <a:schemeClr val="accent4"/>
          </a:effectRef>
          <a:fontRef idx="minor">
            <a:schemeClr val="tx1"/>
          </a:fontRef>
        </p:style>
      </p:cxnSp>
      <p:cxnSp>
        <p:nvCxnSpPr>
          <p:cNvPr id="50" name="Straight Connector 49"/>
          <p:cNvCxnSpPr/>
          <p:nvPr/>
        </p:nvCxnSpPr>
        <p:spPr>
          <a:xfrm rot="5400000">
            <a:off x="8146093" y="4653497"/>
            <a:ext cx="212761" cy="2766"/>
          </a:xfrm>
          <a:prstGeom prst="line">
            <a:avLst/>
          </a:prstGeom>
        </p:spPr>
        <p:style>
          <a:lnRef idx="3">
            <a:schemeClr val="accent4"/>
          </a:lnRef>
          <a:fillRef idx="0">
            <a:schemeClr val="accent4"/>
          </a:fillRef>
          <a:effectRef idx="2">
            <a:schemeClr val="accent4"/>
          </a:effectRef>
          <a:fontRef idx="minor">
            <a:schemeClr val="tx1"/>
          </a:fontRef>
        </p:style>
      </p:cxnSp>
      <p:sp>
        <p:nvSpPr>
          <p:cNvPr id="51" name="TextBox 50"/>
          <p:cNvSpPr txBox="1"/>
          <p:nvPr/>
        </p:nvSpPr>
        <p:spPr>
          <a:xfrm>
            <a:off x="2105546" y="4767542"/>
            <a:ext cx="6543712" cy="481319"/>
          </a:xfrm>
          <a:prstGeom prst="rect">
            <a:avLst/>
          </a:prstGeom>
          <a:noFill/>
        </p:spPr>
        <p:txBody>
          <a:bodyPr wrap="square" lIns="95665" tIns="47832" rIns="95665" bIns="47832" rtlCol="0">
            <a:spAutoFit/>
          </a:bodyPr>
          <a:lstStyle/>
          <a:p>
            <a:r>
              <a:rPr lang="en-US" altLang="zh-CN" sz="2500" dirty="0" smtClean="0"/>
              <a:t>   0                                        100%</a:t>
            </a:r>
            <a:endParaRPr lang="zh-CN" altLang="en-US" sz="2500" dirty="0"/>
          </a:p>
        </p:txBody>
      </p:sp>
      <p:sp>
        <p:nvSpPr>
          <p:cNvPr id="52" name="TextBox 51"/>
          <p:cNvSpPr txBox="1"/>
          <p:nvPr/>
        </p:nvSpPr>
        <p:spPr>
          <a:xfrm>
            <a:off x="1075431" y="3697459"/>
            <a:ext cx="834400" cy="481319"/>
          </a:xfrm>
          <a:prstGeom prst="rect">
            <a:avLst/>
          </a:prstGeom>
          <a:noFill/>
        </p:spPr>
        <p:txBody>
          <a:bodyPr wrap="none" lIns="95665" tIns="47832" rIns="95665" bIns="47832" rtlCol="0">
            <a:spAutoFit/>
          </a:bodyPr>
          <a:lstStyle/>
          <a:p>
            <a:r>
              <a:rPr lang="zh-CN" altLang="en-US" sz="2500" dirty="0" smtClean="0">
                <a:latin typeface="微软雅黑" pitchFamily="34" charset="-122"/>
                <a:ea typeface="微软雅黑" pitchFamily="34" charset="-122"/>
              </a:rPr>
              <a:t>当前</a:t>
            </a:r>
            <a:endParaRPr lang="zh-CN" altLang="en-US" sz="2500" dirty="0">
              <a:latin typeface="微软雅黑" pitchFamily="34" charset="-122"/>
              <a:ea typeface="微软雅黑" pitchFamily="34" charset="-122"/>
            </a:endParaRPr>
          </a:p>
        </p:txBody>
      </p:sp>
      <p:sp>
        <p:nvSpPr>
          <p:cNvPr id="53" name="TextBox 52"/>
          <p:cNvSpPr txBox="1"/>
          <p:nvPr/>
        </p:nvSpPr>
        <p:spPr>
          <a:xfrm>
            <a:off x="1075431" y="2649944"/>
            <a:ext cx="834400" cy="481319"/>
          </a:xfrm>
          <a:prstGeom prst="rect">
            <a:avLst/>
          </a:prstGeom>
          <a:noFill/>
        </p:spPr>
        <p:txBody>
          <a:bodyPr wrap="none" lIns="95665" tIns="47832" rIns="95665" bIns="47832" rtlCol="0">
            <a:spAutoFit/>
          </a:bodyPr>
          <a:lstStyle/>
          <a:p>
            <a:r>
              <a:rPr lang="zh-CN" altLang="en-US" sz="2500" dirty="0" smtClean="0">
                <a:latin typeface="微软雅黑" pitchFamily="34" charset="-122"/>
                <a:ea typeface="微软雅黑" pitchFamily="34" charset="-122"/>
              </a:rPr>
              <a:t>过去</a:t>
            </a:r>
            <a:endParaRPr lang="zh-CN" altLang="en-US" sz="2500" dirty="0">
              <a:latin typeface="微软雅黑" pitchFamily="34" charset="-122"/>
              <a:ea typeface="微软雅黑" pitchFamily="34" charset="-122"/>
            </a:endParaRPr>
          </a:p>
        </p:txBody>
      </p:sp>
      <p:sp>
        <p:nvSpPr>
          <p:cNvPr id="54" name="Rectangle 53"/>
          <p:cNvSpPr/>
          <p:nvPr/>
        </p:nvSpPr>
        <p:spPr>
          <a:xfrm>
            <a:off x="818545" y="2420889"/>
            <a:ext cx="7963439" cy="85104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500" dirty="0"/>
          </a:p>
        </p:txBody>
      </p:sp>
      <p:sp>
        <p:nvSpPr>
          <p:cNvPr id="55" name="Rectangle 54"/>
          <p:cNvSpPr/>
          <p:nvPr/>
        </p:nvSpPr>
        <p:spPr>
          <a:xfrm>
            <a:off x="818545" y="3591073"/>
            <a:ext cx="7963439" cy="851044"/>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500" dirty="0"/>
          </a:p>
        </p:txBody>
      </p:sp>
      <p:sp>
        <p:nvSpPr>
          <p:cNvPr id="57" name="Rectangle 56"/>
          <p:cNvSpPr/>
          <p:nvPr/>
        </p:nvSpPr>
        <p:spPr>
          <a:xfrm>
            <a:off x="1676637" y="5589243"/>
            <a:ext cx="6552728"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3300" dirty="0" smtClean="0">
                <a:solidFill>
                  <a:srgbClr val="FFFF00"/>
                </a:solidFill>
                <a:latin typeface="方正特雅宋简" pitchFamily="2" charset="-122"/>
                <a:ea typeface="文鼎CS长美黑" pitchFamily="49" charset="-122"/>
              </a:rPr>
              <a:t>为什么会有如此大的差别呢？</a:t>
            </a:r>
            <a:endParaRPr lang="zh-CN" altLang="en-US" sz="3300" dirty="0">
              <a:solidFill>
                <a:srgbClr val="FFFF00"/>
              </a:solidFill>
              <a:latin typeface="方正特雅宋简" pitchFamily="2" charset="-122"/>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linds(horizontal)">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开发模型</a:t>
            </a:r>
            <a:r>
              <a:rPr lang="en-US" altLang="zh-CN" dirty="0" smtClean="0"/>
              <a:t>—</a:t>
            </a:r>
            <a:r>
              <a:rPr lang="zh-CN" altLang="en-US" dirty="0" smtClean="0"/>
              <a:t>一览表</a:t>
            </a:r>
            <a:endParaRPr lang="zh-CN" altLang="en-US" dirty="0"/>
          </a:p>
        </p:txBody>
      </p:sp>
      <p:sp>
        <p:nvSpPr>
          <p:cNvPr id="3" name="Content Placeholder 2"/>
          <p:cNvSpPr>
            <a:spLocks noGrp="1"/>
          </p:cNvSpPr>
          <p:nvPr>
            <p:ph idx="1"/>
          </p:nvPr>
        </p:nvSpPr>
        <p:spPr/>
        <p:txBody>
          <a:bodyPr/>
          <a:lstStyle/>
          <a:p>
            <a:r>
              <a:rPr lang="en-US" altLang="zh-CN" dirty="0" smtClean="0"/>
              <a:t>Royce</a:t>
            </a:r>
            <a:r>
              <a:rPr lang="zh-CN" altLang="en-US" dirty="0" smtClean="0"/>
              <a:t>（瀑布）模型</a:t>
            </a:r>
            <a:endParaRPr lang="en-US" altLang="zh-CN" dirty="0" smtClean="0"/>
          </a:p>
          <a:p>
            <a:r>
              <a:rPr lang="zh-CN" altLang="en-US" dirty="0" smtClean="0"/>
              <a:t>原型开发模型</a:t>
            </a:r>
            <a:endParaRPr lang="en-US" altLang="zh-CN" dirty="0" smtClean="0"/>
          </a:p>
          <a:p>
            <a:r>
              <a:rPr lang="zh-CN" altLang="en-US" dirty="0" smtClean="0"/>
              <a:t>增量开发模型、迭代开发模型</a:t>
            </a:r>
            <a:endParaRPr lang="en-US" altLang="zh-CN" dirty="0" smtClean="0"/>
          </a:p>
          <a:p>
            <a:r>
              <a:rPr lang="zh-CN" altLang="en-US" dirty="0" smtClean="0"/>
              <a:t>瑞理统一过程（</a:t>
            </a:r>
            <a:r>
              <a:rPr lang="en-US" altLang="zh-CN" dirty="0" smtClean="0"/>
              <a:t>RUP</a:t>
            </a:r>
            <a:r>
              <a:rPr lang="zh-CN" altLang="en-US" dirty="0" smtClean="0"/>
              <a:t>）</a:t>
            </a:r>
            <a:endParaRPr lang="en-US" altLang="zh-CN" dirty="0" smtClean="0"/>
          </a:p>
          <a:p>
            <a:r>
              <a:rPr lang="zh-CN" altLang="en-US" dirty="0" smtClean="0"/>
              <a:t>敏捷方法</a:t>
            </a:r>
            <a:endParaRPr lang="en-US" altLang="zh-CN" dirty="0" smtClean="0"/>
          </a:p>
          <a:p>
            <a:r>
              <a:rPr lang="zh-CN" altLang="en-US" dirty="0" smtClean="0"/>
              <a:t>构件组装开发（</a:t>
            </a:r>
            <a:r>
              <a:rPr lang="en-US" altLang="zh-CN" dirty="0" smtClean="0"/>
              <a:t>CBSD</a:t>
            </a:r>
            <a:r>
              <a:rPr lang="zh-CN" altLang="en-US" dirty="0" smtClean="0"/>
              <a:t>）</a:t>
            </a:r>
            <a:endParaRPr lang="en-US" altLang="zh-CN" dirty="0" smtClean="0"/>
          </a:p>
          <a:p>
            <a:r>
              <a:rPr lang="zh-CN" altLang="en-US" dirty="0" smtClean="0"/>
              <a:t>软件产品线（</a:t>
            </a:r>
            <a:r>
              <a:rPr lang="en-US" altLang="zh-CN" dirty="0" smtClean="0"/>
              <a:t>SPL</a:t>
            </a:r>
            <a:r>
              <a:rPr lang="zh-CN" altLang="en-US" dirty="0" smtClean="0"/>
              <a:t>）</a:t>
            </a:r>
            <a:endParaRPr lang="en-US" altLang="zh-CN" dirty="0" smtClean="0"/>
          </a:p>
          <a:p>
            <a:r>
              <a:rPr lang="zh-CN" altLang="en-US" dirty="0" smtClean="0"/>
              <a:t>面向切面开发（</a:t>
            </a:r>
            <a:r>
              <a:rPr lang="en-US" altLang="zh-CN" dirty="0" smtClean="0"/>
              <a:t>AOSD</a:t>
            </a:r>
            <a:r>
              <a:rPr lang="zh-CN" altLang="en-US" dirty="0" smtClean="0"/>
              <a:t>）</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15</a:t>
            </a:fld>
            <a:endParaRPr lang="zh-CN" altLang="en-US" dirty="0"/>
          </a:p>
        </p:txBody>
      </p:sp>
      <p:sp>
        <p:nvSpPr>
          <p:cNvPr id="5" name="TextBox 4"/>
          <p:cNvSpPr txBox="1"/>
          <p:nvPr/>
        </p:nvSpPr>
        <p:spPr>
          <a:xfrm>
            <a:off x="5985113" y="4284391"/>
            <a:ext cx="1462777" cy="604430"/>
          </a:xfrm>
          <a:prstGeom prst="rect">
            <a:avLst/>
          </a:prstGeom>
          <a:noFill/>
        </p:spPr>
        <p:txBody>
          <a:bodyPr wrap="none" lIns="95665" tIns="47832" rIns="95665" bIns="47832" rtlCol="0">
            <a:spAutoFit/>
          </a:bodyPr>
          <a:lstStyle/>
          <a:p>
            <a:r>
              <a:rPr lang="zh-CN" altLang="en-US" sz="3300" dirty="0" smtClean="0">
                <a:solidFill>
                  <a:srgbClr val="C00000"/>
                </a:solidFill>
                <a:ea typeface="文鼎CS长美黑" pitchFamily="49" charset="-122"/>
              </a:rPr>
              <a:t>复用型</a:t>
            </a:r>
            <a:endParaRPr lang="zh-CN" altLang="en-US" sz="3300" dirty="0">
              <a:solidFill>
                <a:srgbClr val="C00000"/>
              </a:solidFill>
              <a:ea typeface="文鼎CS长美黑" pitchFamily="49" charset="-122"/>
            </a:endParaRPr>
          </a:p>
        </p:txBody>
      </p:sp>
      <p:sp>
        <p:nvSpPr>
          <p:cNvPr id="6" name="Right Brace 5"/>
          <p:cNvSpPr/>
          <p:nvPr/>
        </p:nvSpPr>
        <p:spPr>
          <a:xfrm>
            <a:off x="5673080" y="4221090"/>
            <a:ext cx="390043" cy="792088"/>
          </a:xfrm>
          <a:prstGeom prst="rightBrace">
            <a:avLst/>
          </a:prstGeom>
        </p:spPr>
        <p:style>
          <a:lnRef idx="3">
            <a:schemeClr val="accent6"/>
          </a:lnRef>
          <a:fillRef idx="0">
            <a:schemeClr val="accent6"/>
          </a:fillRef>
          <a:effectRef idx="2">
            <a:schemeClr val="accent6"/>
          </a:effectRef>
          <a:fontRef idx="minor">
            <a:schemeClr val="tx1"/>
          </a:fontRef>
        </p:style>
        <p:txBody>
          <a:bodyPr lIns="95665" tIns="47832" rIns="95665" bIns="47832" rtlCol="0" anchor="ctr"/>
          <a:lstStyle/>
          <a:p>
            <a:pPr algn="ctr"/>
            <a:endParaRPr lang="zh-CN" altLang="en-US"/>
          </a:p>
        </p:txBody>
      </p:sp>
      <p:sp>
        <p:nvSpPr>
          <p:cNvPr id="7" name="TextBox 6"/>
          <p:cNvSpPr txBox="1"/>
          <p:nvPr/>
        </p:nvSpPr>
        <p:spPr>
          <a:xfrm>
            <a:off x="6849206" y="2844224"/>
            <a:ext cx="2309162" cy="604430"/>
          </a:xfrm>
          <a:prstGeom prst="rect">
            <a:avLst/>
          </a:prstGeom>
          <a:noFill/>
        </p:spPr>
        <p:txBody>
          <a:bodyPr wrap="none" lIns="95665" tIns="47832" rIns="95665" bIns="47832" rtlCol="0">
            <a:spAutoFit/>
          </a:bodyPr>
          <a:lstStyle/>
          <a:p>
            <a:r>
              <a:rPr lang="zh-CN" altLang="en-US" sz="3300" dirty="0" smtClean="0">
                <a:solidFill>
                  <a:srgbClr val="C00000"/>
                </a:solidFill>
                <a:ea typeface="文鼎CS长美黑" pitchFamily="49" charset="-122"/>
              </a:rPr>
              <a:t>增量</a:t>
            </a:r>
            <a:r>
              <a:rPr lang="en-US" altLang="zh-CN" sz="3300" dirty="0" smtClean="0">
                <a:solidFill>
                  <a:srgbClr val="C00000"/>
                </a:solidFill>
                <a:ea typeface="文鼎CS长美黑" pitchFamily="49" charset="-122"/>
              </a:rPr>
              <a:t>—</a:t>
            </a:r>
            <a:r>
              <a:rPr lang="zh-CN" altLang="en-US" sz="3300" dirty="0" smtClean="0">
                <a:solidFill>
                  <a:srgbClr val="C00000"/>
                </a:solidFill>
                <a:ea typeface="文鼎CS长美黑" pitchFamily="49" charset="-122"/>
              </a:rPr>
              <a:t>迭代</a:t>
            </a:r>
            <a:endParaRPr lang="zh-CN" altLang="en-US" sz="3300" dirty="0">
              <a:solidFill>
                <a:srgbClr val="C00000"/>
              </a:solidFill>
              <a:ea typeface="文鼎CS长美黑" pitchFamily="49" charset="-122"/>
            </a:endParaRPr>
          </a:p>
        </p:txBody>
      </p:sp>
      <p:sp>
        <p:nvSpPr>
          <p:cNvPr id="8" name="Right Brace 7"/>
          <p:cNvSpPr/>
          <p:nvPr/>
        </p:nvSpPr>
        <p:spPr>
          <a:xfrm>
            <a:off x="6537176" y="2492896"/>
            <a:ext cx="390043" cy="1287433"/>
          </a:xfrm>
          <a:prstGeom prst="rightBrace">
            <a:avLst/>
          </a:prstGeom>
        </p:spPr>
        <p:style>
          <a:lnRef idx="3">
            <a:schemeClr val="accent6"/>
          </a:lnRef>
          <a:fillRef idx="0">
            <a:schemeClr val="accent6"/>
          </a:fillRef>
          <a:effectRef idx="2">
            <a:schemeClr val="accent6"/>
          </a:effectRef>
          <a:fontRef idx="minor">
            <a:schemeClr val="tx1"/>
          </a:fontRef>
        </p:style>
        <p:txBody>
          <a:bodyPr lIns="95665" tIns="47832" rIns="95665" bIns="47832" rtlCol="0" anchor="ctr"/>
          <a:lstStyle/>
          <a:p>
            <a:pPr algn="ctr"/>
            <a:endParaRPr lang="zh-CN" altLang="en-US"/>
          </a:p>
        </p:txBody>
      </p:sp>
      <p:sp>
        <p:nvSpPr>
          <p:cNvPr id="9" name="Oval 8"/>
          <p:cNvSpPr/>
          <p:nvPr/>
        </p:nvSpPr>
        <p:spPr>
          <a:xfrm>
            <a:off x="1095348" y="6143620"/>
            <a:ext cx="7715304" cy="7143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600" dirty="0" smtClean="0">
                <a:latin typeface="黑体" pitchFamily="49" charset="-122"/>
                <a:ea typeface="黑体" pitchFamily="49" charset="-122"/>
              </a:rPr>
              <a:t>期末“敏捷专题”讲座！</a:t>
            </a:r>
            <a:endParaRPr lang="zh-CN" altLang="en-US" sz="3600" dirty="0">
              <a:latin typeface="黑体" pitchFamily="49" charset="-122"/>
              <a:ea typeface="黑体" pitchFamily="49" charset="-122"/>
            </a:endParaRPr>
          </a:p>
        </p:txBody>
      </p:sp>
    </p:spTree>
  </p:cSld>
  <p:clrMapOvr>
    <a:masterClrMapping/>
  </p:clrMapOvr>
  <p:transition spd="slow">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开发模型</a:t>
            </a:r>
            <a:r>
              <a:rPr lang="en-US" altLang="zh-CN" dirty="0" smtClean="0"/>
              <a:t>—</a:t>
            </a:r>
            <a:r>
              <a:rPr lang="zh-CN" altLang="en-US" dirty="0" smtClean="0"/>
              <a:t>如何选取？</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16</a:t>
            </a:fld>
            <a:endParaRPr lang="zh-CN" altLang="en-US" dirty="0"/>
          </a:p>
        </p:txBody>
      </p:sp>
      <p:grpSp>
        <p:nvGrpSpPr>
          <p:cNvPr id="3" name="Group 1"/>
          <p:cNvGrpSpPr/>
          <p:nvPr/>
        </p:nvGrpSpPr>
        <p:grpSpPr>
          <a:xfrm>
            <a:off x="3738555" y="3304830"/>
            <a:ext cx="1726820" cy="1202547"/>
            <a:chOff x="2473523" y="1611147"/>
            <a:chExt cx="1148953" cy="1148953"/>
          </a:xfrm>
          <a:scene3d>
            <a:camera prst="orthographicFront"/>
            <a:lightRig rig="flat" dir="t"/>
          </a:scene3d>
        </p:grpSpPr>
        <p:sp>
          <p:nvSpPr>
            <p:cNvPr id="37" name="Oval 2"/>
            <p:cNvSpPr/>
            <p:nvPr/>
          </p:nvSpPr>
          <p:spPr>
            <a:xfrm>
              <a:off x="2473523" y="1611147"/>
              <a:ext cx="1148953" cy="1148953"/>
            </a:xfrm>
            <a:prstGeom prst="ellipse">
              <a:avLst/>
            </a:prstGeom>
            <a:solidFill>
              <a:schemeClr val="tx1"/>
            </a:solidFill>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38" name="Oval 4"/>
            <p:cNvSpPr/>
            <p:nvPr/>
          </p:nvSpPr>
          <p:spPr>
            <a:xfrm>
              <a:off x="2641783" y="1779407"/>
              <a:ext cx="812433" cy="81243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algn="ctr" defTabSz="837065">
                <a:lnSpc>
                  <a:spcPct val="90000"/>
                </a:lnSpc>
                <a:spcAft>
                  <a:spcPct val="35000"/>
                </a:spcAft>
              </a:pPr>
              <a:r>
                <a:rPr lang="zh-CN" altLang="en-US" sz="2500" dirty="0" smtClean="0">
                  <a:latin typeface="微软雅黑" pitchFamily="34" charset="-122"/>
                  <a:ea typeface="微软雅黑" pitchFamily="34" charset="-122"/>
                </a:rPr>
                <a:t>模型</a:t>
              </a:r>
              <a:r>
                <a:rPr lang="en-US" altLang="zh-CN" sz="2500" dirty="0" smtClean="0">
                  <a:latin typeface="微软雅黑" pitchFamily="34" charset="-122"/>
                  <a:ea typeface="微软雅黑" pitchFamily="34" charset="-122"/>
                </a:rPr>
                <a:t/>
              </a:r>
              <a:br>
                <a:rPr lang="en-US" altLang="zh-CN" sz="2500" dirty="0" smtClean="0">
                  <a:latin typeface="微软雅黑" pitchFamily="34" charset="-122"/>
                  <a:ea typeface="微软雅黑" pitchFamily="34" charset="-122"/>
                </a:rPr>
              </a:br>
              <a:r>
                <a:rPr lang="zh-CN" altLang="en-US" sz="2500" dirty="0" smtClean="0">
                  <a:latin typeface="微软雅黑" pitchFamily="34" charset="-122"/>
                  <a:ea typeface="微软雅黑" pitchFamily="34" charset="-122"/>
                </a:rPr>
                <a:t>选择</a:t>
              </a:r>
              <a:endParaRPr lang="zh-CN" altLang="en-US" sz="2500" dirty="0">
                <a:latin typeface="微软雅黑" pitchFamily="34" charset="-122"/>
                <a:ea typeface="微软雅黑" pitchFamily="34" charset="-122"/>
              </a:endParaRPr>
            </a:p>
          </p:txBody>
        </p:sp>
      </p:grpSp>
      <p:grpSp>
        <p:nvGrpSpPr>
          <p:cNvPr id="5" name="Group 4"/>
          <p:cNvGrpSpPr/>
          <p:nvPr/>
        </p:nvGrpSpPr>
        <p:grpSpPr>
          <a:xfrm>
            <a:off x="4267020" y="2711111"/>
            <a:ext cx="587119" cy="513856"/>
            <a:chOff x="2825142" y="1134718"/>
            <a:chExt cx="390644" cy="423289"/>
          </a:xfrm>
          <a:scene3d>
            <a:camera prst="orthographicFront"/>
            <a:lightRig rig="flat" dir="t"/>
          </a:scene3d>
        </p:grpSpPr>
        <p:sp>
          <p:nvSpPr>
            <p:cNvPr id="35" name="Right Arrow 5"/>
            <p:cNvSpPr/>
            <p:nvPr/>
          </p:nvSpPr>
          <p:spPr>
            <a:xfrm rot="5400000">
              <a:off x="2852126" y="1194347"/>
              <a:ext cx="336676" cy="390644"/>
            </a:xfrm>
            <a:prstGeom prst="rightArrow">
              <a:avLst>
                <a:gd name="adj1" fmla="val 60000"/>
                <a:gd name="adj2" fmla="val 50000"/>
              </a:avLst>
            </a:prstGeom>
            <a:solidFill>
              <a:schemeClr val="accent4">
                <a:lumMod val="50000"/>
              </a:schemeClr>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36" name="Right Arrow 6"/>
            <p:cNvSpPr/>
            <p:nvPr/>
          </p:nvSpPr>
          <p:spPr>
            <a:xfrm rot="5400000">
              <a:off x="2930163" y="1135362"/>
              <a:ext cx="235673"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500" dirty="0">
                <a:latin typeface="方正精楷简体" pitchFamily="2" charset="-122"/>
                <a:ea typeface="方正精楷简体" pitchFamily="2" charset="-122"/>
              </a:endParaRPr>
            </a:p>
          </p:txBody>
        </p:sp>
      </p:grpSp>
      <p:grpSp>
        <p:nvGrpSpPr>
          <p:cNvPr id="6" name="Group 7"/>
          <p:cNvGrpSpPr/>
          <p:nvPr/>
        </p:nvGrpSpPr>
        <p:grpSpPr>
          <a:xfrm>
            <a:off x="3799711" y="1780042"/>
            <a:ext cx="1509534" cy="968869"/>
            <a:chOff x="2514216" y="253259"/>
            <a:chExt cx="1004380" cy="798108"/>
          </a:xfrm>
          <a:scene3d>
            <a:camera prst="orthographicFront"/>
            <a:lightRig rig="flat" dir="t"/>
          </a:scene3d>
        </p:grpSpPr>
        <p:sp>
          <p:nvSpPr>
            <p:cNvPr id="33" name="Oval 8"/>
            <p:cNvSpPr/>
            <p:nvPr/>
          </p:nvSpPr>
          <p:spPr>
            <a:xfrm>
              <a:off x="2514216" y="253259"/>
              <a:ext cx="1004380" cy="798108"/>
            </a:xfrm>
            <a:prstGeom prst="ellipse">
              <a:avLst/>
            </a:prstGeom>
            <a:solidFill>
              <a:schemeClr val="accent4">
                <a:lumMod val="50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0"/>
                <a:satOff val="0"/>
                <a:lumOff val="0"/>
                <a:alphaOff val="0"/>
              </a:schemeClr>
            </a:effectRef>
            <a:fontRef idx="minor">
              <a:schemeClr val="lt1"/>
            </a:fontRef>
          </p:style>
        </p:sp>
        <p:sp>
          <p:nvSpPr>
            <p:cNvPr id="34" name="Oval 8"/>
            <p:cNvSpPr/>
            <p:nvPr/>
          </p:nvSpPr>
          <p:spPr>
            <a:xfrm>
              <a:off x="2669679" y="34861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500" dirty="0" smtClean="0">
                  <a:latin typeface="方正精楷简体" pitchFamily="2" charset="-122"/>
                  <a:ea typeface="方正精楷简体" pitchFamily="2" charset="-122"/>
                </a:rPr>
                <a:t>产品</a:t>
              </a:r>
              <a:r>
                <a:rPr lang="en-US" altLang="zh-CN" sz="2500" dirty="0" smtClean="0">
                  <a:latin typeface="方正精楷简体" pitchFamily="2" charset="-122"/>
                  <a:ea typeface="方正精楷简体" pitchFamily="2" charset="-122"/>
                </a:rPr>
                <a:t/>
              </a:r>
              <a:br>
                <a:rPr lang="en-US" altLang="zh-CN" sz="2500" dirty="0" smtClean="0">
                  <a:latin typeface="方正精楷简体" pitchFamily="2" charset="-122"/>
                  <a:ea typeface="方正精楷简体" pitchFamily="2" charset="-122"/>
                </a:rPr>
              </a:br>
              <a:r>
                <a:rPr lang="zh-CN" altLang="en-US" sz="2500" dirty="0" smtClean="0">
                  <a:latin typeface="方正精楷简体" pitchFamily="2" charset="-122"/>
                  <a:ea typeface="方正精楷简体" pitchFamily="2" charset="-122"/>
                </a:rPr>
                <a:t>特征</a:t>
              </a:r>
              <a:endParaRPr lang="zh-CN" altLang="en-US" sz="2500" dirty="0">
                <a:latin typeface="方正精楷简体" pitchFamily="2" charset="-122"/>
                <a:ea typeface="方正精楷简体" pitchFamily="2" charset="-122"/>
              </a:endParaRPr>
            </a:p>
          </p:txBody>
        </p:sp>
      </p:grpSp>
      <p:grpSp>
        <p:nvGrpSpPr>
          <p:cNvPr id="7" name="Group 10"/>
          <p:cNvGrpSpPr/>
          <p:nvPr/>
        </p:nvGrpSpPr>
        <p:grpSpPr>
          <a:xfrm>
            <a:off x="5403638" y="3309464"/>
            <a:ext cx="434557" cy="474225"/>
            <a:chOff x="3701428" y="1731016"/>
            <a:chExt cx="289136" cy="390644"/>
          </a:xfrm>
          <a:scene3d>
            <a:camera prst="orthographicFront"/>
            <a:lightRig rig="flat" dir="t"/>
          </a:scene3d>
        </p:grpSpPr>
        <p:sp>
          <p:nvSpPr>
            <p:cNvPr id="31" name="Right Arrow 11"/>
            <p:cNvSpPr/>
            <p:nvPr/>
          </p:nvSpPr>
          <p:spPr>
            <a:xfrm rot="9417635">
              <a:off x="3701428" y="1731016"/>
              <a:ext cx="289136" cy="390644"/>
            </a:xfrm>
            <a:prstGeom prst="rightArrow">
              <a:avLst>
                <a:gd name="adj1" fmla="val 60000"/>
                <a:gd name="adj2" fmla="val 50000"/>
              </a:avLst>
            </a:prstGeom>
            <a:solidFill>
              <a:schemeClr val="accent5">
                <a:lumMod val="50000"/>
              </a:schemeClr>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2812566"/>
                <a:satOff val="-4220"/>
                <a:lumOff val="-686"/>
                <a:alphaOff val="0"/>
              </a:schemeClr>
            </a:effectRef>
            <a:fontRef idx="minor">
              <a:schemeClr val="lt1"/>
            </a:fontRef>
          </p:style>
        </p:sp>
        <p:sp>
          <p:nvSpPr>
            <p:cNvPr id="32" name="Right Arrow 10"/>
            <p:cNvSpPr/>
            <p:nvPr/>
          </p:nvSpPr>
          <p:spPr>
            <a:xfrm rot="9417635">
              <a:off x="3784710" y="1792171"/>
              <a:ext cx="202395"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500" dirty="0">
                <a:latin typeface="方正精楷简体" pitchFamily="2" charset="-122"/>
                <a:ea typeface="方正精楷简体" pitchFamily="2" charset="-122"/>
              </a:endParaRPr>
            </a:p>
          </p:txBody>
        </p:sp>
      </p:grpSp>
      <p:grpSp>
        <p:nvGrpSpPr>
          <p:cNvPr id="8" name="Group 13"/>
          <p:cNvGrpSpPr/>
          <p:nvPr/>
        </p:nvGrpSpPr>
        <p:grpSpPr>
          <a:xfrm>
            <a:off x="5861739" y="2773402"/>
            <a:ext cx="1509534" cy="968869"/>
            <a:chOff x="4075841" y="1289432"/>
            <a:chExt cx="1004380" cy="798108"/>
          </a:xfrm>
          <a:scene3d>
            <a:camera prst="orthographicFront"/>
            <a:lightRig rig="flat" dir="t"/>
          </a:scene3d>
        </p:grpSpPr>
        <p:sp>
          <p:nvSpPr>
            <p:cNvPr id="29" name="Oval 28"/>
            <p:cNvSpPr/>
            <p:nvPr/>
          </p:nvSpPr>
          <p:spPr>
            <a:xfrm>
              <a:off x="4075841" y="1289432"/>
              <a:ext cx="1004380" cy="798108"/>
            </a:xfrm>
            <a:prstGeom prst="ellipse">
              <a:avLst/>
            </a:prstGeom>
            <a:solidFill>
              <a:schemeClr val="accent5">
                <a:lumMod val="2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2812566"/>
                <a:satOff val="-4220"/>
                <a:lumOff val="-686"/>
                <a:alphaOff val="0"/>
              </a:schemeClr>
            </a:effectRef>
            <a:fontRef idx="minor">
              <a:schemeClr val="lt1"/>
            </a:fontRef>
          </p:style>
        </p:sp>
        <p:sp>
          <p:nvSpPr>
            <p:cNvPr id="30" name="Oval 12"/>
            <p:cNvSpPr/>
            <p:nvPr/>
          </p:nvSpPr>
          <p:spPr>
            <a:xfrm>
              <a:off x="4222929" y="140631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500" dirty="0" smtClean="0">
                  <a:latin typeface="方正精楷简体" pitchFamily="2" charset="-122"/>
                  <a:ea typeface="方正精楷简体" pitchFamily="2" charset="-122"/>
                </a:rPr>
                <a:t>团队</a:t>
              </a:r>
              <a:r>
                <a:rPr lang="en-US" altLang="zh-CN" sz="2500" dirty="0" smtClean="0">
                  <a:latin typeface="方正精楷简体" pitchFamily="2" charset="-122"/>
                  <a:ea typeface="方正精楷简体" pitchFamily="2" charset="-122"/>
                </a:rPr>
                <a:t/>
              </a:r>
              <a:br>
                <a:rPr lang="en-US" altLang="zh-CN" sz="2500" dirty="0" smtClean="0">
                  <a:latin typeface="方正精楷简体" pitchFamily="2" charset="-122"/>
                  <a:ea typeface="方正精楷简体" pitchFamily="2" charset="-122"/>
                </a:rPr>
              </a:br>
              <a:r>
                <a:rPr lang="zh-CN" altLang="en-US" sz="2500" dirty="0" smtClean="0">
                  <a:latin typeface="方正精楷简体" pitchFamily="2" charset="-122"/>
                  <a:ea typeface="方正精楷简体" pitchFamily="2" charset="-122"/>
                </a:rPr>
                <a:t>特征</a:t>
              </a:r>
              <a:endParaRPr lang="zh-CN" altLang="en-US" sz="2500" dirty="0">
                <a:latin typeface="方正精楷简体" pitchFamily="2" charset="-122"/>
                <a:ea typeface="方正精楷简体" pitchFamily="2" charset="-122"/>
              </a:endParaRPr>
            </a:p>
          </p:txBody>
        </p:sp>
      </p:grpSp>
      <p:grpSp>
        <p:nvGrpSpPr>
          <p:cNvPr id="9" name="Group 16"/>
          <p:cNvGrpSpPr/>
          <p:nvPr/>
        </p:nvGrpSpPr>
        <p:grpSpPr>
          <a:xfrm>
            <a:off x="5076028" y="4414870"/>
            <a:ext cx="587119" cy="390616"/>
            <a:chOff x="3363421" y="2727715"/>
            <a:chExt cx="390644" cy="321771"/>
          </a:xfrm>
          <a:scene3d>
            <a:camera prst="orthographicFront"/>
            <a:lightRig rig="flat" dir="t"/>
          </a:scene3d>
        </p:grpSpPr>
        <p:sp>
          <p:nvSpPr>
            <p:cNvPr id="27" name="Right Arrow 26"/>
            <p:cNvSpPr/>
            <p:nvPr/>
          </p:nvSpPr>
          <p:spPr>
            <a:xfrm rot="13692096">
              <a:off x="3397857" y="2693279"/>
              <a:ext cx="321771" cy="390644"/>
            </a:xfrm>
            <a:prstGeom prst="rightArrow">
              <a:avLst>
                <a:gd name="adj1" fmla="val 60000"/>
                <a:gd name="adj2" fmla="val 50000"/>
              </a:avLst>
            </a:prstGeom>
            <a:solidFill>
              <a:schemeClr val="bg2">
                <a:lumMod val="10000"/>
              </a:schemeClr>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5625132"/>
                <a:satOff val="-8440"/>
                <a:lumOff val="-1373"/>
                <a:alphaOff val="0"/>
              </a:schemeClr>
            </a:effectRef>
            <a:fontRef idx="minor">
              <a:schemeClr val="lt1"/>
            </a:fontRef>
          </p:style>
        </p:sp>
        <p:sp>
          <p:nvSpPr>
            <p:cNvPr id="28" name="Right Arrow 14"/>
            <p:cNvSpPr/>
            <p:nvPr/>
          </p:nvSpPr>
          <p:spPr>
            <a:xfrm rot="13692096">
              <a:off x="3478292" y="2807390"/>
              <a:ext cx="225240"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500" dirty="0">
                <a:latin typeface="方正精楷简体" pitchFamily="2" charset="-122"/>
                <a:ea typeface="方正精楷简体" pitchFamily="2" charset="-122"/>
              </a:endParaRPr>
            </a:p>
          </p:txBody>
        </p:sp>
      </p:grpSp>
      <p:grpSp>
        <p:nvGrpSpPr>
          <p:cNvPr id="10" name="Group 19"/>
          <p:cNvGrpSpPr/>
          <p:nvPr/>
        </p:nvGrpSpPr>
        <p:grpSpPr>
          <a:xfrm>
            <a:off x="5268403" y="4692387"/>
            <a:ext cx="1509534" cy="968869"/>
            <a:chOff x="3491421" y="3088092"/>
            <a:chExt cx="1004380" cy="798108"/>
          </a:xfrm>
          <a:scene3d>
            <a:camera prst="orthographicFront"/>
            <a:lightRig rig="flat" dir="t"/>
          </a:scene3d>
        </p:grpSpPr>
        <p:sp>
          <p:nvSpPr>
            <p:cNvPr id="25" name="Oval 24"/>
            <p:cNvSpPr/>
            <p:nvPr/>
          </p:nvSpPr>
          <p:spPr>
            <a:xfrm>
              <a:off x="3491421" y="3088092"/>
              <a:ext cx="1004380" cy="798108"/>
            </a:xfrm>
            <a:prstGeom prst="ellipse">
              <a:avLst/>
            </a:prstGeom>
            <a:solidFill>
              <a:schemeClr val="bg2">
                <a:lumMod val="10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5625132"/>
                <a:satOff val="-8440"/>
                <a:lumOff val="-1373"/>
                <a:alphaOff val="0"/>
              </a:schemeClr>
            </a:effectRef>
            <a:fontRef idx="minor">
              <a:schemeClr val="lt1"/>
            </a:fontRef>
          </p:style>
        </p:sp>
        <p:sp>
          <p:nvSpPr>
            <p:cNvPr id="26" name="Oval 16"/>
            <p:cNvSpPr/>
            <p:nvPr/>
          </p:nvSpPr>
          <p:spPr>
            <a:xfrm>
              <a:off x="3638509" y="320497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500" dirty="0" smtClean="0">
                  <a:latin typeface="方正精楷简体" pitchFamily="2" charset="-122"/>
                  <a:ea typeface="方正精楷简体" pitchFamily="2" charset="-122"/>
                </a:rPr>
                <a:t>其他</a:t>
              </a:r>
              <a:r>
                <a:rPr lang="en-US" altLang="zh-CN" sz="2500" dirty="0" smtClean="0">
                  <a:latin typeface="方正精楷简体" pitchFamily="2" charset="-122"/>
                  <a:ea typeface="方正精楷简体" pitchFamily="2" charset="-122"/>
                </a:rPr>
                <a:t/>
              </a:r>
              <a:br>
                <a:rPr lang="en-US" altLang="zh-CN" sz="2500" dirty="0" smtClean="0">
                  <a:latin typeface="方正精楷简体" pitchFamily="2" charset="-122"/>
                  <a:ea typeface="方正精楷简体" pitchFamily="2" charset="-122"/>
                </a:rPr>
              </a:br>
              <a:r>
                <a:rPr lang="zh-CN" altLang="en-US" sz="2500" dirty="0" smtClean="0">
                  <a:latin typeface="方正精楷简体" pitchFamily="2" charset="-122"/>
                  <a:ea typeface="方正精楷简体" pitchFamily="2" charset="-122"/>
                </a:rPr>
                <a:t>因素</a:t>
              </a:r>
              <a:endParaRPr lang="zh-CN" altLang="en-US" sz="2500" dirty="0">
                <a:latin typeface="方正精楷简体" pitchFamily="2" charset="-122"/>
                <a:ea typeface="方正精楷简体" pitchFamily="2" charset="-122"/>
              </a:endParaRPr>
            </a:p>
          </p:txBody>
        </p:sp>
      </p:grpSp>
      <p:grpSp>
        <p:nvGrpSpPr>
          <p:cNvPr id="11" name="Group 22"/>
          <p:cNvGrpSpPr/>
          <p:nvPr/>
        </p:nvGrpSpPr>
        <p:grpSpPr>
          <a:xfrm>
            <a:off x="3540786" y="4414870"/>
            <a:ext cx="587119" cy="390616"/>
            <a:chOff x="2341935" y="2727715"/>
            <a:chExt cx="390644" cy="321771"/>
          </a:xfrm>
          <a:scene3d>
            <a:camera prst="orthographicFront"/>
            <a:lightRig rig="flat" dir="t"/>
          </a:scene3d>
        </p:grpSpPr>
        <p:sp>
          <p:nvSpPr>
            <p:cNvPr id="23" name="Right Arrow 22"/>
            <p:cNvSpPr/>
            <p:nvPr/>
          </p:nvSpPr>
          <p:spPr>
            <a:xfrm rot="18572395">
              <a:off x="2376371" y="2693279"/>
              <a:ext cx="321771" cy="390644"/>
            </a:xfrm>
            <a:prstGeom prst="rightArrow">
              <a:avLst>
                <a:gd name="adj1" fmla="val 60000"/>
                <a:gd name="adj2" fmla="val 50000"/>
              </a:avLst>
            </a:prstGeom>
            <a:solidFill>
              <a:srgbClr val="843F06"/>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8437698"/>
                <a:satOff val="-12660"/>
                <a:lumOff val="-2059"/>
                <a:alphaOff val="0"/>
              </a:schemeClr>
            </a:effectRef>
            <a:fontRef idx="minor">
              <a:schemeClr val="lt1"/>
            </a:fontRef>
          </p:style>
        </p:sp>
        <p:sp>
          <p:nvSpPr>
            <p:cNvPr id="24" name="Right Arrow 18"/>
            <p:cNvSpPr/>
            <p:nvPr/>
          </p:nvSpPr>
          <p:spPr>
            <a:xfrm rot="29372395">
              <a:off x="2393910" y="2808629"/>
              <a:ext cx="225240"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500" dirty="0">
                <a:latin typeface="方正精楷简体" pitchFamily="2" charset="-122"/>
                <a:ea typeface="方正精楷简体" pitchFamily="2" charset="-122"/>
              </a:endParaRPr>
            </a:p>
          </p:txBody>
        </p:sp>
      </p:grpSp>
      <p:grpSp>
        <p:nvGrpSpPr>
          <p:cNvPr id="12" name="Group 25"/>
          <p:cNvGrpSpPr/>
          <p:nvPr/>
        </p:nvGrpSpPr>
        <p:grpSpPr>
          <a:xfrm>
            <a:off x="2425986" y="4692387"/>
            <a:ext cx="1509534" cy="968869"/>
            <a:chOff x="1600198" y="3088092"/>
            <a:chExt cx="1004380" cy="798108"/>
          </a:xfrm>
          <a:scene3d>
            <a:camera prst="orthographicFront"/>
            <a:lightRig rig="flat" dir="t"/>
          </a:scene3d>
        </p:grpSpPr>
        <p:sp>
          <p:nvSpPr>
            <p:cNvPr id="21" name="Oval 20"/>
            <p:cNvSpPr/>
            <p:nvPr/>
          </p:nvSpPr>
          <p:spPr>
            <a:xfrm>
              <a:off x="1600198" y="3088092"/>
              <a:ext cx="1004380" cy="798108"/>
            </a:xfrm>
            <a:prstGeom prst="ellipse">
              <a:avLst/>
            </a:prstGeom>
            <a:solidFill>
              <a:srgbClr val="843F06"/>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8437698"/>
                <a:satOff val="-12660"/>
                <a:lumOff val="-2059"/>
                <a:alphaOff val="0"/>
              </a:schemeClr>
            </a:effectRef>
            <a:fontRef idx="minor">
              <a:schemeClr val="lt1"/>
            </a:fontRef>
          </p:style>
        </p:sp>
        <p:sp>
          <p:nvSpPr>
            <p:cNvPr id="22" name="Oval 20"/>
            <p:cNvSpPr/>
            <p:nvPr/>
          </p:nvSpPr>
          <p:spPr>
            <a:xfrm>
              <a:off x="1747286" y="320497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500" dirty="0" smtClean="0">
                  <a:latin typeface="方正精楷简体" pitchFamily="2" charset="-122"/>
                  <a:ea typeface="方正精楷简体" pitchFamily="2" charset="-122"/>
                </a:rPr>
                <a:t>工程方约束</a:t>
              </a:r>
              <a:endParaRPr lang="zh-CN" altLang="en-US" sz="2500" dirty="0">
                <a:latin typeface="方正精楷简体" pitchFamily="2" charset="-122"/>
                <a:ea typeface="方正精楷简体" pitchFamily="2" charset="-122"/>
              </a:endParaRPr>
            </a:p>
          </p:txBody>
        </p:sp>
      </p:grpSp>
      <p:grpSp>
        <p:nvGrpSpPr>
          <p:cNvPr id="13" name="Group 28"/>
          <p:cNvGrpSpPr/>
          <p:nvPr/>
        </p:nvGrpSpPr>
        <p:grpSpPr>
          <a:xfrm>
            <a:off x="3365732" y="3309464"/>
            <a:ext cx="434557" cy="474225"/>
            <a:chOff x="2105434" y="1731016"/>
            <a:chExt cx="289136" cy="390644"/>
          </a:xfrm>
          <a:scene3d>
            <a:camera prst="orthographicFront"/>
            <a:lightRig rig="flat" dir="t"/>
          </a:scene3d>
        </p:grpSpPr>
        <p:sp>
          <p:nvSpPr>
            <p:cNvPr id="19" name="Right Arrow 18"/>
            <p:cNvSpPr/>
            <p:nvPr/>
          </p:nvSpPr>
          <p:spPr>
            <a:xfrm rot="1330165">
              <a:off x="2105434" y="1731016"/>
              <a:ext cx="289136" cy="390644"/>
            </a:xfrm>
            <a:prstGeom prst="rightArrow">
              <a:avLst>
                <a:gd name="adj1" fmla="val 60000"/>
                <a:gd name="adj2" fmla="val 50000"/>
              </a:avLst>
            </a:prstGeom>
            <a:solidFill>
              <a:srgbClr val="37441C"/>
            </a:solidFill>
            <a:sp3d z="-80000" prstMaterial="plastic">
              <a:bevelT w="50800" h="50800"/>
              <a:bevelB w="25400" h="25400" prst="angle"/>
            </a:sp3d>
          </p:spPr>
          <p:style>
            <a:lnRef idx="0">
              <a:schemeClr val="lt1">
                <a:hueOff val="0"/>
                <a:satOff val="0"/>
                <a:lumOff val="0"/>
                <a:alphaOff val="0"/>
              </a:schemeClr>
            </a:lnRef>
            <a:fillRef idx="3">
              <a:scrgbClr r="0" g="0" b="0"/>
            </a:fillRef>
            <a:effectRef idx="2">
              <a:schemeClr val="accent3">
                <a:hueOff val="11250264"/>
                <a:satOff val="-16880"/>
                <a:lumOff val="-2745"/>
                <a:alphaOff val="0"/>
              </a:schemeClr>
            </a:effectRef>
            <a:fontRef idx="minor">
              <a:schemeClr val="lt1"/>
            </a:fontRef>
          </p:style>
        </p:sp>
        <p:sp>
          <p:nvSpPr>
            <p:cNvPr id="20" name="Right Arrow 22"/>
            <p:cNvSpPr/>
            <p:nvPr/>
          </p:nvSpPr>
          <p:spPr>
            <a:xfrm rot="12130165">
              <a:off x="2108640" y="1792779"/>
              <a:ext cx="202395" cy="234386"/>
            </a:xfrm>
            <a:prstGeom prst="rect">
              <a:avLst/>
            </a:prstGeom>
            <a:sp3d z="-80000"/>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51050">
                <a:lnSpc>
                  <a:spcPct val="90000"/>
                </a:lnSpc>
                <a:spcAft>
                  <a:spcPct val="35000"/>
                </a:spcAft>
              </a:pPr>
              <a:endParaRPr lang="zh-CN" altLang="en-US" sz="2500" dirty="0">
                <a:latin typeface="方正精楷简体" pitchFamily="2" charset="-122"/>
                <a:ea typeface="方正精楷简体" pitchFamily="2" charset="-122"/>
              </a:endParaRPr>
            </a:p>
          </p:txBody>
        </p:sp>
      </p:grpSp>
      <p:grpSp>
        <p:nvGrpSpPr>
          <p:cNvPr id="14" name="Group 31"/>
          <p:cNvGrpSpPr/>
          <p:nvPr/>
        </p:nvGrpSpPr>
        <p:grpSpPr>
          <a:xfrm>
            <a:off x="1832655" y="2773402"/>
            <a:ext cx="1509534" cy="968869"/>
            <a:chOff x="1015778" y="1289432"/>
            <a:chExt cx="1004380" cy="798108"/>
          </a:xfrm>
          <a:scene3d>
            <a:camera prst="orthographicFront"/>
            <a:lightRig rig="flat" dir="t"/>
          </a:scene3d>
        </p:grpSpPr>
        <p:sp>
          <p:nvSpPr>
            <p:cNvPr id="17" name="Oval 16"/>
            <p:cNvSpPr/>
            <p:nvPr/>
          </p:nvSpPr>
          <p:spPr>
            <a:xfrm>
              <a:off x="1015778" y="1289432"/>
              <a:ext cx="1004380" cy="798108"/>
            </a:xfrm>
            <a:prstGeom prst="ellipse">
              <a:avLst/>
            </a:prstGeom>
            <a:solidFill>
              <a:srgbClr val="37441C"/>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3">
                <a:hueOff val="11250264"/>
                <a:satOff val="-16880"/>
                <a:lumOff val="-2745"/>
                <a:alphaOff val="0"/>
              </a:schemeClr>
            </a:effectRef>
            <a:fontRef idx="minor">
              <a:schemeClr val="lt1"/>
            </a:fontRef>
          </p:style>
        </p:sp>
        <p:sp>
          <p:nvSpPr>
            <p:cNvPr id="18" name="Oval 24"/>
            <p:cNvSpPr/>
            <p:nvPr/>
          </p:nvSpPr>
          <p:spPr>
            <a:xfrm>
              <a:off x="1162866" y="1406312"/>
              <a:ext cx="710204" cy="564348"/>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744057">
                <a:lnSpc>
                  <a:spcPct val="90000"/>
                </a:lnSpc>
                <a:spcAft>
                  <a:spcPct val="35000"/>
                </a:spcAft>
              </a:pPr>
              <a:r>
                <a:rPr lang="zh-CN" altLang="en-US" sz="2500" dirty="0" smtClean="0">
                  <a:latin typeface="方正精楷简体" pitchFamily="2" charset="-122"/>
                  <a:ea typeface="方正精楷简体" pitchFamily="2" charset="-122"/>
                </a:rPr>
                <a:t>客户</a:t>
              </a:r>
              <a:r>
                <a:rPr lang="en-US" altLang="zh-CN" sz="2500" dirty="0" smtClean="0">
                  <a:latin typeface="方正精楷简体" pitchFamily="2" charset="-122"/>
                  <a:ea typeface="方正精楷简体" pitchFamily="2" charset="-122"/>
                </a:rPr>
                <a:t/>
              </a:r>
              <a:br>
                <a:rPr lang="en-US" altLang="zh-CN" sz="2500" dirty="0" smtClean="0">
                  <a:latin typeface="方正精楷简体" pitchFamily="2" charset="-122"/>
                  <a:ea typeface="方正精楷简体" pitchFamily="2" charset="-122"/>
                </a:rPr>
              </a:br>
              <a:r>
                <a:rPr lang="zh-CN" altLang="en-US" sz="2500" dirty="0" smtClean="0">
                  <a:latin typeface="方正精楷简体" pitchFamily="2" charset="-122"/>
                  <a:ea typeface="方正精楷简体" pitchFamily="2" charset="-122"/>
                </a:rPr>
                <a:t>需求</a:t>
              </a:r>
              <a:endParaRPr lang="zh-CN" altLang="en-US" sz="2500" dirty="0">
                <a:latin typeface="方正精楷简体" pitchFamily="2" charset="-122"/>
                <a:ea typeface="方正精楷简体" pitchFamily="2"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6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90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120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Royce</a:t>
            </a:r>
            <a:r>
              <a:rPr lang="zh-CN" altLang="en-US" dirty="0" smtClean="0"/>
              <a:t>（瀑布）模型</a:t>
            </a:r>
            <a:endParaRPr lang="zh-CN" altLang="en-US" dirty="0"/>
          </a:p>
        </p:txBody>
      </p:sp>
      <p:sp>
        <p:nvSpPr>
          <p:cNvPr id="3" name="Content Placeholder 2"/>
          <p:cNvSpPr>
            <a:spLocks noGrp="1"/>
          </p:cNvSpPr>
          <p:nvPr>
            <p:ph idx="1"/>
          </p:nvPr>
        </p:nvSpPr>
        <p:spPr>
          <a:xfrm>
            <a:off x="613964" y="1268762"/>
            <a:ext cx="8667750" cy="2304255"/>
          </a:xfrm>
        </p:spPr>
        <p:txBody>
          <a:bodyPr/>
          <a:lstStyle/>
          <a:p>
            <a:r>
              <a:rPr lang="zh-CN" altLang="en-US" dirty="0" smtClean="0"/>
              <a:t>由学界先驱</a:t>
            </a:r>
            <a:r>
              <a:rPr lang="en-US" altLang="zh-CN" dirty="0" smtClean="0"/>
              <a:t>Winston Royce</a:t>
            </a:r>
            <a:r>
              <a:rPr lang="zh-CN" altLang="en-US" dirty="0" smtClean="0"/>
              <a:t>于</a:t>
            </a:r>
            <a:r>
              <a:rPr lang="en-US" altLang="zh-CN" dirty="0" smtClean="0"/>
              <a:t>1970</a:t>
            </a:r>
            <a:r>
              <a:rPr lang="zh-CN" altLang="en-US" dirty="0" smtClean="0"/>
              <a:t>年提出</a:t>
            </a:r>
            <a:endParaRPr lang="en-US" altLang="zh-CN" dirty="0" smtClean="0"/>
          </a:p>
          <a:p>
            <a:r>
              <a:rPr lang="zh-CN" altLang="en-US" dirty="0" smtClean="0"/>
              <a:t>基于朴素的</a:t>
            </a:r>
            <a:r>
              <a:rPr lang="zh-CN" altLang="en-US" dirty="0" smtClean="0">
                <a:solidFill>
                  <a:srgbClr val="C00000"/>
                </a:solidFill>
              </a:rPr>
              <a:t>分析</a:t>
            </a:r>
            <a:r>
              <a:rPr lang="en-US" altLang="zh-CN" dirty="0" smtClean="0">
                <a:solidFill>
                  <a:srgbClr val="C00000"/>
                </a:solidFill>
              </a:rPr>
              <a:t>-</a:t>
            </a:r>
            <a:r>
              <a:rPr lang="zh-CN" altLang="en-US" dirty="0" smtClean="0">
                <a:solidFill>
                  <a:srgbClr val="C00000"/>
                </a:solidFill>
              </a:rPr>
              <a:t>编程</a:t>
            </a:r>
            <a:r>
              <a:rPr lang="zh-CN" altLang="en-US" dirty="0" smtClean="0"/>
              <a:t>（</a:t>
            </a:r>
            <a:r>
              <a:rPr lang="en-US" altLang="zh-CN" dirty="0" smtClean="0"/>
              <a:t>AC</a:t>
            </a:r>
            <a:r>
              <a:rPr lang="zh-CN" altLang="en-US" dirty="0" smtClean="0"/>
              <a:t>）模型</a:t>
            </a:r>
            <a:endParaRPr lang="en-US" altLang="zh-CN" dirty="0" smtClean="0"/>
          </a:p>
          <a:p>
            <a:pPr lvl="1"/>
            <a:r>
              <a:rPr lang="zh-CN" altLang="en-US" dirty="0" smtClean="0"/>
              <a:t>盛行于</a:t>
            </a:r>
            <a:r>
              <a:rPr lang="en-US" altLang="zh-CN" dirty="0" smtClean="0"/>
              <a:t>1940-50</a:t>
            </a:r>
            <a:r>
              <a:rPr lang="zh-CN" altLang="en-US" dirty="0" smtClean="0"/>
              <a:t>年代</a:t>
            </a:r>
            <a:endParaRPr lang="en-US" altLang="zh-CN" dirty="0" smtClean="0"/>
          </a:p>
          <a:p>
            <a:pPr lvl="1"/>
            <a:r>
              <a:rPr lang="zh-CN" altLang="en-US" dirty="0" smtClean="0"/>
              <a:t>程序员首先分析问题，然后编写程序。</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17</a:t>
            </a:fld>
            <a:endParaRPr lang="zh-CN" altLang="en-US" dirty="0"/>
          </a:p>
        </p:txBody>
      </p:sp>
      <p:grpSp>
        <p:nvGrpSpPr>
          <p:cNvPr id="5" name="Group 4"/>
          <p:cNvGrpSpPr>
            <a:grpSpLocks noChangeAspect="1"/>
          </p:cNvGrpSpPr>
          <p:nvPr/>
        </p:nvGrpSpPr>
        <p:grpSpPr>
          <a:xfrm>
            <a:off x="2657172" y="3861048"/>
            <a:ext cx="4357699" cy="1858592"/>
            <a:chOff x="2908126" y="2815678"/>
            <a:chExt cx="2333659" cy="959166"/>
          </a:xfrm>
        </p:grpSpPr>
        <p:sp>
          <p:nvSpPr>
            <p:cNvPr id="6" name="Arc 13"/>
            <p:cNvSpPr>
              <a:spLocks/>
            </p:cNvSpPr>
            <p:nvPr/>
          </p:nvSpPr>
          <p:spPr bwMode="auto">
            <a:xfrm>
              <a:off x="3933259" y="2928825"/>
              <a:ext cx="685800" cy="533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BE004D"/>
              </a:solidFill>
              <a:prstDash val="sysDot"/>
              <a:miter lim="800000"/>
              <a:headEnd/>
              <a:tailEnd type="triangle" w="med" len="med"/>
            </a:ln>
          </p:spPr>
          <p:txBody>
            <a:bodyPr wrap="none" anchor="ctr"/>
            <a:lstStyle/>
            <a:p>
              <a:endParaRPr lang="en-US" sz="3100" dirty="0">
                <a:latin typeface="方正精楷简体" pitchFamily="2" charset="-122"/>
                <a:ea typeface="方正精楷简体" pitchFamily="2" charset="-122"/>
              </a:endParaRPr>
            </a:p>
          </p:txBody>
        </p:sp>
        <p:sp>
          <p:nvSpPr>
            <p:cNvPr id="7" name="Text Box 7"/>
            <p:cNvSpPr txBox="1">
              <a:spLocks noChangeArrowheads="1"/>
            </p:cNvSpPr>
            <p:nvPr/>
          </p:nvSpPr>
          <p:spPr bwMode="auto">
            <a:xfrm>
              <a:off x="2908126" y="2815678"/>
              <a:ext cx="900685" cy="293844"/>
            </a:xfrm>
            <a:prstGeom prst="rect">
              <a:avLst/>
            </a:prstGeom>
            <a:solidFill>
              <a:srgbClr val="C00000"/>
            </a:solidFill>
            <a:ln>
              <a:headEnd/>
              <a:tailEnd/>
            </a:ln>
          </p:spPr>
          <p:style>
            <a:lnRef idx="0">
              <a:schemeClr val="accent4"/>
            </a:lnRef>
            <a:fillRef idx="3">
              <a:schemeClr val="accent4"/>
            </a:fillRef>
            <a:effectRef idx="3">
              <a:schemeClr val="accent4"/>
            </a:effectRef>
            <a:fontRef idx="minor">
              <a:schemeClr val="lt1"/>
            </a:fontRef>
          </p:style>
          <p:txBody>
            <a:bodyPr wrap="none">
              <a:spAutoFit/>
            </a:bodyPr>
            <a:lstStyle/>
            <a:p>
              <a:pPr algn="ctr">
                <a:defRPr/>
              </a:pPr>
              <a:r>
                <a:rPr lang="zh-CN" altLang="en-US" sz="3100" dirty="0" smtClean="0">
                  <a:solidFill>
                    <a:schemeClr val="bg1"/>
                  </a:solidFill>
                  <a:latin typeface="微软雅黑" pitchFamily="34" charset="-122"/>
                  <a:ea typeface="汉鼎简中楷" pitchFamily="49" charset="-122"/>
                </a:rPr>
                <a:t>   分析   </a:t>
              </a:r>
              <a:endParaRPr lang="en-US" sz="3100" dirty="0">
                <a:solidFill>
                  <a:schemeClr val="bg1"/>
                </a:solidFill>
                <a:latin typeface="微软雅黑" pitchFamily="34" charset="-122"/>
                <a:ea typeface="汉鼎简中楷" pitchFamily="49" charset="-122"/>
              </a:endParaRPr>
            </a:p>
          </p:txBody>
        </p:sp>
        <p:sp>
          <p:nvSpPr>
            <p:cNvPr id="8" name="Text Box 8"/>
            <p:cNvSpPr txBox="1">
              <a:spLocks noChangeArrowheads="1"/>
            </p:cNvSpPr>
            <p:nvPr/>
          </p:nvSpPr>
          <p:spPr bwMode="auto">
            <a:xfrm>
              <a:off x="4341100" y="3481000"/>
              <a:ext cx="900685" cy="293844"/>
            </a:xfrm>
            <a:prstGeom prst="rect">
              <a:avLst/>
            </a:prstGeom>
            <a:solidFill>
              <a:srgbClr val="0000FF"/>
            </a:solid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ctr">
                <a:defRPr/>
              </a:pPr>
              <a:r>
                <a:rPr lang="zh-CN" altLang="en-US" sz="3100" dirty="0" smtClean="0">
                  <a:solidFill>
                    <a:schemeClr val="bg1"/>
                  </a:solidFill>
                  <a:latin typeface="微软雅黑" pitchFamily="34" charset="-122"/>
                  <a:ea typeface="汉鼎简中楷" pitchFamily="49" charset="-122"/>
                </a:rPr>
                <a:t>   编程   </a:t>
              </a:r>
              <a:endParaRPr lang="en-US" sz="3100" dirty="0">
                <a:solidFill>
                  <a:schemeClr val="bg1"/>
                </a:solidFill>
                <a:latin typeface="微软雅黑" pitchFamily="34" charset="-122"/>
                <a:ea typeface="汉鼎简中楷" pitchFamily="49" charset="-122"/>
              </a:endParaRPr>
            </a:p>
          </p:txBody>
        </p:sp>
        <p:sp>
          <p:nvSpPr>
            <p:cNvPr id="9" name="Arc 16"/>
            <p:cNvSpPr>
              <a:spLocks/>
            </p:cNvSpPr>
            <p:nvPr/>
          </p:nvSpPr>
          <p:spPr bwMode="auto">
            <a:xfrm rot="10800000">
              <a:off x="3405187" y="3205163"/>
              <a:ext cx="685800" cy="533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0000CC"/>
              </a:solidFill>
              <a:prstDash val="sysDot"/>
              <a:miter lim="800000"/>
              <a:headEnd/>
              <a:tailEnd type="triangle" w="med" len="med"/>
            </a:ln>
          </p:spPr>
          <p:txBody>
            <a:bodyPr wrap="none" anchor="ctr"/>
            <a:lstStyle/>
            <a:p>
              <a:endParaRPr lang="en-US" sz="3100" dirty="0">
                <a:latin typeface="方正精楷简体" pitchFamily="2" charset="-122"/>
                <a:ea typeface="方正精楷简体" pitchFamily="2" charset="-122"/>
              </a:endParaRPr>
            </a:p>
          </p:txBody>
        </p:sp>
      </p:grpSp>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Royce</a:t>
            </a:r>
            <a:r>
              <a:rPr lang="zh-CN" altLang="en-US" dirty="0" smtClean="0"/>
              <a:t>模型</a:t>
            </a:r>
            <a:r>
              <a:rPr lang="en-US" altLang="zh-CN" dirty="0" smtClean="0"/>
              <a:t>—</a:t>
            </a:r>
            <a:r>
              <a:rPr lang="zh-CN" altLang="en-US" dirty="0" smtClean="0"/>
              <a:t>框架</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18</a:t>
            </a:fld>
            <a:endParaRPr lang="zh-CN" altLang="en-US" dirty="0"/>
          </a:p>
        </p:txBody>
      </p:sp>
      <p:sp>
        <p:nvSpPr>
          <p:cNvPr id="5" name="Right Arrow 4"/>
          <p:cNvSpPr/>
          <p:nvPr/>
        </p:nvSpPr>
        <p:spPr>
          <a:xfrm rot="2083433">
            <a:off x="6509661" y="4800870"/>
            <a:ext cx="938552" cy="499487"/>
          </a:xfrm>
          <a:prstGeom prst="rightArrow">
            <a:avLst/>
          </a:pr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a:defRPr/>
            </a:pPr>
            <a:endParaRPr lang="en-US" sz="2500" dirty="0">
              <a:solidFill>
                <a:schemeClr val="bg1"/>
              </a:solidFill>
              <a:latin typeface="方正精楷简体" pitchFamily="2" charset="-122"/>
              <a:ea typeface="汉鼎简中楷" pitchFamily="49" charset="-122"/>
            </a:endParaRPr>
          </a:p>
        </p:txBody>
      </p:sp>
      <p:sp>
        <p:nvSpPr>
          <p:cNvPr id="6" name="Arc 13"/>
          <p:cNvSpPr>
            <a:spLocks/>
          </p:cNvSpPr>
          <p:nvPr/>
        </p:nvSpPr>
        <p:spPr bwMode="auto">
          <a:xfrm>
            <a:off x="3352699" y="1641784"/>
            <a:ext cx="770458" cy="732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BE004D"/>
            </a:solidFill>
            <a:miter lim="800000"/>
            <a:headEnd/>
            <a:tailEnd type="triangle" w="med" len="med"/>
          </a:ln>
        </p:spPr>
        <p:txBody>
          <a:bodyPr wrap="none" lIns="95665" tIns="47832" rIns="95665" bIns="47832" anchor="ctr"/>
          <a:lstStyle/>
          <a:p>
            <a:endParaRPr lang="en-US" sz="2500" dirty="0">
              <a:solidFill>
                <a:schemeClr val="bg1"/>
              </a:solidFill>
              <a:latin typeface="方正精楷简体" pitchFamily="2" charset="-122"/>
              <a:ea typeface="汉鼎简中楷" pitchFamily="49" charset="-122"/>
            </a:endParaRPr>
          </a:p>
        </p:txBody>
      </p:sp>
      <p:sp>
        <p:nvSpPr>
          <p:cNvPr id="7" name="Arc 14"/>
          <p:cNvSpPr>
            <a:spLocks/>
          </p:cNvSpPr>
          <p:nvPr/>
        </p:nvSpPr>
        <p:spPr bwMode="auto">
          <a:xfrm>
            <a:off x="4823676" y="2548677"/>
            <a:ext cx="770458" cy="732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BE004D"/>
            </a:solidFill>
            <a:miter lim="800000"/>
            <a:headEnd/>
            <a:tailEnd type="triangle" w="med" len="med"/>
          </a:ln>
        </p:spPr>
        <p:txBody>
          <a:bodyPr wrap="none" lIns="95665" tIns="47832" rIns="95665" bIns="47832" anchor="ctr"/>
          <a:lstStyle/>
          <a:p>
            <a:endParaRPr lang="en-US" sz="2500" dirty="0">
              <a:solidFill>
                <a:schemeClr val="bg1"/>
              </a:solidFill>
              <a:latin typeface="方正精楷简体" pitchFamily="2" charset="-122"/>
              <a:ea typeface="汉鼎简中楷" pitchFamily="49" charset="-122"/>
            </a:endParaRPr>
          </a:p>
        </p:txBody>
      </p:sp>
      <p:sp>
        <p:nvSpPr>
          <p:cNvPr id="8" name="Arc 15"/>
          <p:cNvSpPr>
            <a:spLocks/>
          </p:cNvSpPr>
          <p:nvPr/>
        </p:nvSpPr>
        <p:spPr bwMode="auto">
          <a:xfrm>
            <a:off x="6154564" y="3498421"/>
            <a:ext cx="770458" cy="732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BE004D"/>
            </a:solidFill>
            <a:miter lim="800000"/>
            <a:headEnd/>
            <a:tailEnd type="triangle" w="med" len="med"/>
          </a:ln>
        </p:spPr>
        <p:txBody>
          <a:bodyPr wrap="none" lIns="95665" tIns="47832" rIns="95665" bIns="47832" anchor="ctr"/>
          <a:lstStyle/>
          <a:p>
            <a:endParaRPr lang="en-US" sz="2500" dirty="0">
              <a:solidFill>
                <a:schemeClr val="bg1"/>
              </a:solidFill>
              <a:latin typeface="方正精楷简体" pitchFamily="2" charset="-122"/>
              <a:ea typeface="汉鼎简中楷" pitchFamily="49" charset="-122"/>
            </a:endParaRPr>
          </a:p>
        </p:txBody>
      </p:sp>
      <p:sp>
        <p:nvSpPr>
          <p:cNvPr id="9" name="Text Box 7"/>
          <p:cNvSpPr txBox="1">
            <a:spLocks noChangeArrowheads="1"/>
          </p:cNvSpPr>
          <p:nvPr/>
        </p:nvSpPr>
        <p:spPr bwMode="auto">
          <a:xfrm>
            <a:off x="1223129" y="1467789"/>
            <a:ext cx="2046270" cy="542874"/>
          </a:xfrm>
          <a:prstGeom prst="rect">
            <a:avLst/>
          </a:prstGeom>
          <a:solidFill>
            <a:schemeClr val="tx1"/>
          </a:solidFill>
          <a:ln w="19050">
            <a:solidFill>
              <a:schemeClr val="tx1"/>
            </a:solidFill>
            <a:miter lim="800000"/>
            <a:headEnd/>
            <a:tailEnd/>
          </a:ln>
          <a:effectLst/>
        </p:spPr>
        <p:txBody>
          <a:bodyPr wrap="none" lIns="95665" tIns="47832" rIns="95665" bIns="47832" anchor="ctr">
            <a:spAutoFit/>
          </a:bodyPr>
          <a:lstStyle/>
          <a:p>
            <a:pPr algn="ctr">
              <a:defRPr/>
            </a:pPr>
            <a:r>
              <a:rPr lang="en-US" sz="2900" dirty="0">
                <a:solidFill>
                  <a:schemeClr val="bg1"/>
                </a:solidFill>
                <a:latin typeface="方正精楷简体" pitchFamily="2" charset="-122"/>
                <a:ea typeface="汉鼎简中楷" pitchFamily="49" charset="-122"/>
              </a:rPr>
              <a:t>  </a:t>
            </a:r>
            <a:r>
              <a:rPr lang="zh-CN" altLang="en-US" sz="2900" dirty="0">
                <a:solidFill>
                  <a:schemeClr val="bg1"/>
                </a:solidFill>
                <a:latin typeface="方正精楷简体" pitchFamily="2" charset="-122"/>
                <a:ea typeface="汉鼎简中楷" pitchFamily="49" charset="-122"/>
              </a:rPr>
              <a:t>需求定义 </a:t>
            </a:r>
            <a:endParaRPr lang="en-US" sz="2900" dirty="0">
              <a:solidFill>
                <a:schemeClr val="bg1"/>
              </a:solidFill>
              <a:latin typeface="方正精楷简体" pitchFamily="2" charset="-122"/>
              <a:ea typeface="汉鼎简中楷" pitchFamily="49" charset="-122"/>
            </a:endParaRPr>
          </a:p>
        </p:txBody>
      </p:sp>
      <p:sp>
        <p:nvSpPr>
          <p:cNvPr id="10" name="Text Box 8"/>
          <p:cNvSpPr txBox="1">
            <a:spLocks noChangeArrowheads="1"/>
          </p:cNvSpPr>
          <p:nvPr/>
        </p:nvSpPr>
        <p:spPr bwMode="auto">
          <a:xfrm>
            <a:off x="2726361" y="2392690"/>
            <a:ext cx="2155274" cy="542874"/>
          </a:xfrm>
          <a:prstGeom prst="rect">
            <a:avLst/>
          </a:prstGeom>
          <a:solidFill>
            <a:srgbClr val="C00000"/>
          </a:solidFill>
          <a:ln w="19050">
            <a:solidFill>
              <a:schemeClr val="tx1"/>
            </a:solidFill>
            <a:miter lim="800000"/>
            <a:headEnd/>
            <a:tailEnd/>
          </a:ln>
          <a:effectLst/>
        </p:spPr>
        <p:txBody>
          <a:bodyPr wrap="none" lIns="95665" tIns="47832" rIns="95665" bIns="47832" anchor="ctr">
            <a:spAutoFit/>
          </a:bodyPr>
          <a:lstStyle/>
          <a:p>
            <a:pPr>
              <a:defRPr/>
            </a:pPr>
            <a:r>
              <a:rPr lang="zh-CN" altLang="en-US" sz="2900" dirty="0">
                <a:solidFill>
                  <a:schemeClr val="bg1"/>
                </a:solidFill>
                <a:latin typeface="方正精楷简体" pitchFamily="2" charset="-122"/>
                <a:ea typeface="汉鼎简中楷" pitchFamily="49" charset="-122"/>
              </a:rPr>
              <a:t>    设   计   </a:t>
            </a:r>
            <a:endParaRPr lang="en-US" sz="2900" dirty="0">
              <a:solidFill>
                <a:schemeClr val="bg1"/>
              </a:solidFill>
              <a:latin typeface="方正精楷简体" pitchFamily="2" charset="-122"/>
              <a:ea typeface="汉鼎简中楷" pitchFamily="49" charset="-122"/>
            </a:endParaRPr>
          </a:p>
        </p:txBody>
      </p:sp>
      <p:sp>
        <p:nvSpPr>
          <p:cNvPr id="11" name="Text Box 9"/>
          <p:cNvSpPr txBox="1">
            <a:spLocks noChangeArrowheads="1"/>
          </p:cNvSpPr>
          <p:nvPr/>
        </p:nvSpPr>
        <p:spPr bwMode="auto">
          <a:xfrm>
            <a:off x="4129953" y="3330010"/>
            <a:ext cx="2033446" cy="542874"/>
          </a:xfrm>
          <a:prstGeom prst="rect">
            <a:avLst/>
          </a:prstGeom>
          <a:solidFill>
            <a:srgbClr val="4B0DF9"/>
          </a:solidFill>
          <a:ln w="19050">
            <a:solidFill>
              <a:schemeClr val="tx1"/>
            </a:solidFill>
            <a:miter lim="800000"/>
            <a:headEnd/>
            <a:tailEnd/>
          </a:ln>
          <a:effectLst/>
        </p:spPr>
        <p:txBody>
          <a:bodyPr wrap="none" lIns="95665" tIns="47832" rIns="95665" bIns="47832" anchor="ctr">
            <a:spAutoFit/>
          </a:bodyPr>
          <a:lstStyle/>
          <a:p>
            <a:pPr>
              <a:defRPr/>
            </a:pPr>
            <a:r>
              <a:rPr lang="zh-CN" altLang="en-US" sz="2900" dirty="0">
                <a:solidFill>
                  <a:schemeClr val="bg1"/>
                </a:solidFill>
                <a:latin typeface="方正精楷简体" pitchFamily="2" charset="-122"/>
                <a:ea typeface="汉鼎简中楷" pitchFamily="49" charset="-122"/>
              </a:rPr>
              <a:t>    构  造   </a:t>
            </a:r>
            <a:endParaRPr lang="en-US" sz="2900" dirty="0">
              <a:solidFill>
                <a:schemeClr val="bg1"/>
              </a:solidFill>
              <a:latin typeface="方正精楷简体" pitchFamily="2" charset="-122"/>
              <a:ea typeface="汉鼎简中楷" pitchFamily="49" charset="-122"/>
            </a:endParaRPr>
          </a:p>
        </p:txBody>
      </p:sp>
      <p:sp>
        <p:nvSpPr>
          <p:cNvPr id="12" name="Text Box 10"/>
          <p:cNvSpPr txBox="1">
            <a:spLocks noChangeArrowheads="1"/>
          </p:cNvSpPr>
          <p:nvPr/>
        </p:nvSpPr>
        <p:spPr bwMode="auto">
          <a:xfrm>
            <a:off x="5480039" y="4279756"/>
            <a:ext cx="2033446" cy="542874"/>
          </a:xfrm>
          <a:prstGeom prst="rect">
            <a:avLst/>
          </a:prstGeom>
          <a:solidFill>
            <a:srgbClr val="002060"/>
          </a:solidFill>
          <a:ln w="19050">
            <a:solidFill>
              <a:schemeClr val="tx1"/>
            </a:solidFill>
            <a:miter lim="800000"/>
            <a:headEnd/>
            <a:tailEnd/>
          </a:ln>
          <a:effectLst/>
        </p:spPr>
        <p:txBody>
          <a:bodyPr wrap="none" lIns="95665" tIns="47832" rIns="95665" bIns="47832" anchor="ctr">
            <a:spAutoFit/>
          </a:bodyPr>
          <a:lstStyle/>
          <a:p>
            <a:pPr>
              <a:defRPr/>
            </a:pPr>
            <a:r>
              <a:rPr lang="en-US" sz="2900" dirty="0">
                <a:solidFill>
                  <a:schemeClr val="bg1"/>
                </a:solidFill>
                <a:latin typeface="方正精楷简体" pitchFamily="2" charset="-122"/>
                <a:ea typeface="汉鼎简中楷" pitchFamily="49" charset="-122"/>
              </a:rPr>
              <a:t>   </a:t>
            </a:r>
            <a:r>
              <a:rPr lang="zh-CN" altLang="en-US" sz="2900" dirty="0">
                <a:solidFill>
                  <a:schemeClr val="bg1"/>
                </a:solidFill>
                <a:latin typeface="方正精楷简体" pitchFamily="2" charset="-122"/>
                <a:ea typeface="汉鼎简中楷" pitchFamily="49" charset="-122"/>
              </a:rPr>
              <a:t>测   试   </a:t>
            </a:r>
            <a:endParaRPr lang="en-US" sz="2900" dirty="0">
              <a:solidFill>
                <a:schemeClr val="bg1"/>
              </a:solidFill>
              <a:latin typeface="方正精楷简体" pitchFamily="2" charset="-122"/>
              <a:ea typeface="汉鼎简中楷" pitchFamily="49" charset="-122"/>
            </a:endParaRPr>
          </a:p>
        </p:txBody>
      </p:sp>
      <p:sp>
        <p:nvSpPr>
          <p:cNvPr id="13" name="Text Box 11"/>
          <p:cNvSpPr txBox="1">
            <a:spLocks noChangeArrowheads="1"/>
          </p:cNvSpPr>
          <p:nvPr/>
        </p:nvSpPr>
        <p:spPr bwMode="auto">
          <a:xfrm>
            <a:off x="6434695" y="5423404"/>
            <a:ext cx="2296338" cy="542874"/>
          </a:xfrm>
          <a:prstGeom prst="rect">
            <a:avLst/>
          </a:prstGeom>
          <a:solidFill>
            <a:srgbClr val="000099"/>
          </a:solidFill>
          <a:ln w="19050">
            <a:solidFill>
              <a:schemeClr val="tx1"/>
            </a:solidFill>
            <a:prstDash val="sysDot"/>
            <a:miter lim="800000"/>
            <a:headEnd/>
            <a:tailEnd/>
          </a:ln>
          <a:effectLst/>
        </p:spPr>
        <p:txBody>
          <a:bodyPr wrap="none" lIns="95665" tIns="47832" rIns="95665" bIns="47832" anchor="ctr">
            <a:spAutoFit/>
          </a:bodyPr>
          <a:lstStyle/>
          <a:p>
            <a:pPr>
              <a:defRPr/>
            </a:pPr>
            <a:r>
              <a:rPr lang="zh-CN" altLang="en-US" sz="2900" dirty="0">
                <a:solidFill>
                  <a:schemeClr val="bg1"/>
                </a:solidFill>
                <a:latin typeface="方正精楷简体" pitchFamily="2" charset="-122"/>
                <a:ea typeface="汉鼎简中楷" pitchFamily="49" charset="-122"/>
              </a:rPr>
              <a:t>  维护与演化</a:t>
            </a:r>
            <a:endParaRPr lang="en-US" sz="2900" dirty="0">
              <a:solidFill>
                <a:schemeClr val="bg1"/>
              </a:solidFill>
              <a:latin typeface="方正精楷简体" pitchFamily="2" charset="-122"/>
              <a:ea typeface="汉鼎简中楷" pitchFamily="49" charset="-122"/>
            </a:endParaRPr>
          </a:p>
        </p:txBody>
      </p:sp>
      <p:sp>
        <p:nvSpPr>
          <p:cNvPr id="14" name="Arc 16"/>
          <p:cNvSpPr>
            <a:spLocks/>
          </p:cNvSpPr>
          <p:nvPr/>
        </p:nvSpPr>
        <p:spPr bwMode="auto">
          <a:xfrm rot="10800000">
            <a:off x="4668551" y="3784265"/>
            <a:ext cx="770458" cy="732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0000CC"/>
            </a:solidFill>
            <a:prstDash val="sysDot"/>
            <a:miter lim="800000"/>
            <a:headEnd/>
            <a:tailEnd type="triangle" w="med" len="med"/>
          </a:ln>
        </p:spPr>
        <p:txBody>
          <a:bodyPr wrap="none" lIns="95665" tIns="47832" rIns="95665" bIns="47832" anchor="ctr"/>
          <a:lstStyle/>
          <a:p>
            <a:endParaRPr lang="en-US" sz="2500" dirty="0">
              <a:solidFill>
                <a:schemeClr val="bg1"/>
              </a:solidFill>
              <a:latin typeface="方正精楷简体" pitchFamily="2" charset="-122"/>
              <a:ea typeface="汉鼎简中楷" pitchFamily="49" charset="-122"/>
            </a:endParaRPr>
          </a:p>
        </p:txBody>
      </p:sp>
      <p:sp>
        <p:nvSpPr>
          <p:cNvPr id="15" name="Arc 16"/>
          <p:cNvSpPr>
            <a:spLocks/>
          </p:cNvSpPr>
          <p:nvPr/>
        </p:nvSpPr>
        <p:spPr bwMode="auto">
          <a:xfrm rot="10800000">
            <a:off x="3298850" y="2846944"/>
            <a:ext cx="770458" cy="732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0000CC"/>
            </a:solidFill>
            <a:prstDash val="sysDot"/>
            <a:miter lim="800000"/>
            <a:headEnd/>
            <a:tailEnd type="triangle" w="med" len="med"/>
          </a:ln>
        </p:spPr>
        <p:txBody>
          <a:bodyPr wrap="none" lIns="95665" tIns="47832" rIns="95665" bIns="47832" anchor="ctr"/>
          <a:lstStyle/>
          <a:p>
            <a:endParaRPr lang="en-US" sz="2500" dirty="0">
              <a:solidFill>
                <a:schemeClr val="bg1"/>
              </a:solidFill>
              <a:latin typeface="方正精楷简体" pitchFamily="2" charset="-122"/>
              <a:ea typeface="汉鼎简中楷" pitchFamily="49" charset="-122"/>
            </a:endParaRPr>
          </a:p>
        </p:txBody>
      </p:sp>
      <p:sp>
        <p:nvSpPr>
          <p:cNvPr id="16" name="Arc 16"/>
          <p:cNvSpPr>
            <a:spLocks/>
          </p:cNvSpPr>
          <p:nvPr/>
        </p:nvSpPr>
        <p:spPr bwMode="auto">
          <a:xfrm rot="10800000">
            <a:off x="1881720" y="1954373"/>
            <a:ext cx="770458" cy="73287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0000CC"/>
            </a:solidFill>
            <a:prstDash val="sysDot"/>
            <a:miter lim="800000"/>
            <a:headEnd/>
            <a:tailEnd type="triangle" w="med" len="med"/>
          </a:ln>
        </p:spPr>
        <p:txBody>
          <a:bodyPr wrap="none" lIns="95665" tIns="47832" rIns="95665" bIns="47832" anchor="ctr"/>
          <a:lstStyle/>
          <a:p>
            <a:endParaRPr lang="en-US" sz="2500" dirty="0">
              <a:solidFill>
                <a:schemeClr val="bg1"/>
              </a:solidFill>
              <a:latin typeface="方正精楷简体" pitchFamily="2" charset="-122"/>
              <a:ea typeface="汉鼎简中楷" pitchFamily="49" charset="-122"/>
            </a:endParaRPr>
          </a:p>
        </p:txBody>
      </p:sp>
      <p:sp>
        <p:nvSpPr>
          <p:cNvPr id="17" name="Arc 16"/>
          <p:cNvSpPr>
            <a:spLocks/>
          </p:cNvSpPr>
          <p:nvPr/>
        </p:nvSpPr>
        <p:spPr bwMode="auto">
          <a:xfrm rot="10800000">
            <a:off x="3127648" y="2863700"/>
            <a:ext cx="2326403" cy="179345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76200">
            <a:solidFill>
              <a:srgbClr val="0000CC"/>
            </a:solidFill>
            <a:prstDash val="sysDot"/>
            <a:miter lim="800000"/>
            <a:headEnd/>
            <a:tailEnd type="triangle" w="med" len="med"/>
          </a:ln>
        </p:spPr>
        <p:txBody>
          <a:bodyPr wrap="none" lIns="95665" tIns="47832" rIns="95665" bIns="47832" anchor="ctr"/>
          <a:lstStyle/>
          <a:p>
            <a:endParaRPr lang="en-US" sz="2500" dirty="0">
              <a:solidFill>
                <a:schemeClr val="bg1"/>
              </a:solidFill>
              <a:latin typeface="方正精楷简体" pitchFamily="2" charset="-122"/>
              <a:ea typeface="汉鼎简中楷"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“瀑布”与“回路”</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19</a:t>
            </a:fld>
            <a:endParaRPr lang="zh-CN" altLang="en-US" dirty="0"/>
          </a:p>
        </p:txBody>
      </p:sp>
      <p:sp>
        <p:nvSpPr>
          <p:cNvPr id="5" name="Title 4"/>
          <p:cNvSpPr txBox="1">
            <a:spLocks/>
          </p:cNvSpPr>
          <p:nvPr/>
        </p:nvSpPr>
        <p:spPr bwMode="auto">
          <a:xfrm>
            <a:off x="818541" y="1628800"/>
            <a:ext cx="8190910" cy="1296144"/>
          </a:xfrm>
          <a:prstGeom prst="rect">
            <a:avLst/>
          </a:prstGeom>
          <a:solidFill>
            <a:schemeClr val="tx2"/>
          </a:solidFill>
          <a:ln w="9525">
            <a:noFill/>
            <a:miter lim="800000"/>
            <a:headEnd/>
            <a:tailEnd/>
          </a:ln>
        </p:spPr>
        <p:txBody>
          <a:bodyPr vert="horz" wrap="square" lIns="95665" tIns="47832" rIns="95665" bIns="47832" numCol="1" anchor="t" anchorCtr="0" compatLnSpc="1">
            <a:prstTxWarp prst="textNoShape">
              <a:avLst/>
            </a:prstTxWarp>
          </a:bodyPr>
          <a:lstStyle/>
          <a:p>
            <a:pPr algn="ctr"/>
            <a:r>
              <a:rPr lang="zh-CN" altLang="en-US" sz="4200" dirty="0" smtClean="0">
                <a:solidFill>
                  <a:srgbClr val="FF0000"/>
                </a:solidFill>
                <a:ea typeface="文鼎CS长美黑" pitchFamily="49" charset="-122"/>
              </a:rPr>
              <a:t>警告</a:t>
            </a:r>
            <a:r>
              <a:rPr lang="zh-CN" altLang="en-US" sz="3300" dirty="0" smtClean="0">
                <a:solidFill>
                  <a:srgbClr val="FFFF00"/>
                </a:solidFill>
                <a:ea typeface="文鼎CS长美黑" pitchFamily="49" charset="-122"/>
              </a:rPr>
              <a:t>：</a:t>
            </a:r>
            <a:r>
              <a:rPr lang="en-US" altLang="zh-CN" sz="3300" dirty="0" smtClean="0"/>
              <a:t> </a:t>
            </a:r>
            <a:r>
              <a:rPr lang="en-US" altLang="zh-CN" sz="3300" dirty="0" smtClean="0">
                <a:solidFill>
                  <a:srgbClr val="FFFF15"/>
                </a:solidFill>
                <a:ea typeface="文鼎CS长美黑" pitchFamily="49" charset="-122"/>
              </a:rPr>
              <a:t>Royce</a:t>
            </a:r>
            <a:r>
              <a:rPr lang="zh-CN" altLang="en-US" sz="3300" dirty="0" smtClean="0">
                <a:solidFill>
                  <a:srgbClr val="FFFF15"/>
                </a:solidFill>
                <a:ea typeface="文鼎CS长美黑" pitchFamily="49" charset="-122"/>
              </a:rPr>
              <a:t>模型虽称为瀑布模型，但的的确确包含了“反馈回路”。</a:t>
            </a:r>
            <a:endParaRPr lang="en-US" altLang="zh-CN" sz="3300" dirty="0" smtClean="0">
              <a:solidFill>
                <a:srgbClr val="FFFF15"/>
              </a:solidFill>
              <a:ea typeface="文鼎CS长美黑" pitchFamily="49" charset="-122"/>
            </a:endParaRPr>
          </a:p>
        </p:txBody>
      </p:sp>
      <p:sp>
        <p:nvSpPr>
          <p:cNvPr id="8" name="Title 4"/>
          <p:cNvSpPr txBox="1">
            <a:spLocks/>
          </p:cNvSpPr>
          <p:nvPr/>
        </p:nvSpPr>
        <p:spPr bwMode="auto">
          <a:xfrm>
            <a:off x="272483" y="3717035"/>
            <a:ext cx="6708745" cy="720080"/>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r>
              <a:rPr lang="en-US" altLang="zh-CN" sz="2900" dirty="0" smtClean="0">
                <a:solidFill>
                  <a:srgbClr val="C00000"/>
                </a:solidFill>
                <a:ea typeface="文鼎CS长美黑" pitchFamily="49" charset="-122"/>
              </a:rPr>
              <a:t>Q</a:t>
            </a:r>
            <a:r>
              <a:rPr lang="zh-CN" altLang="en-US" sz="2900" dirty="0" smtClean="0">
                <a:solidFill>
                  <a:srgbClr val="C00000"/>
                </a:solidFill>
                <a:ea typeface="文鼎CS长美黑" pitchFamily="49" charset="-122"/>
              </a:rPr>
              <a:t>：为什么会有如此称呼？</a:t>
            </a:r>
            <a:endParaRPr lang="en-US" altLang="zh-CN" sz="2100" dirty="0" smtClean="0">
              <a:solidFill>
                <a:srgbClr val="C00000"/>
              </a:solidFill>
              <a:ea typeface="文鼎CS长美黑" pitchFamily="49" charset="-122"/>
            </a:endParaRPr>
          </a:p>
        </p:txBody>
      </p:sp>
      <p:sp>
        <p:nvSpPr>
          <p:cNvPr id="9" name="Title 4"/>
          <p:cNvSpPr txBox="1">
            <a:spLocks/>
          </p:cNvSpPr>
          <p:nvPr/>
        </p:nvSpPr>
        <p:spPr bwMode="auto">
          <a:xfrm>
            <a:off x="272483" y="4509122"/>
            <a:ext cx="7722858" cy="720080"/>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r>
              <a:rPr lang="en-US" altLang="zh-CN" sz="2900" dirty="0" smtClean="0">
                <a:solidFill>
                  <a:srgbClr val="C00000"/>
                </a:solidFill>
                <a:ea typeface="文鼎CS长美黑" pitchFamily="49" charset="-122"/>
              </a:rPr>
              <a:t>A</a:t>
            </a:r>
            <a:r>
              <a:rPr lang="zh-CN" altLang="en-US" sz="2900" dirty="0" smtClean="0">
                <a:solidFill>
                  <a:srgbClr val="C00000"/>
                </a:solidFill>
                <a:ea typeface="文鼎CS长美黑" pitchFamily="49" charset="-122"/>
              </a:rPr>
              <a:t>：浮躁的业界</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学界风气！</a:t>
            </a:r>
            <a:endParaRPr lang="en-US" altLang="zh-CN" sz="2100" dirty="0" smtClean="0">
              <a:solidFill>
                <a:srgbClr val="C00000"/>
              </a:solidFill>
              <a:ea typeface="文鼎CS长美黑" pitchFamily="49" charset="-122"/>
            </a:endParaRPr>
          </a:p>
        </p:txBody>
      </p:sp>
      <p:pic>
        <p:nvPicPr>
          <p:cNvPr id="7170" name="Picture 2" descr="http://linux.ccidnet.com/col/attachment/2012/8/2373381.jpg"/>
          <p:cNvPicPr>
            <a:picLocks noChangeAspect="1" noChangeArrowheads="1"/>
          </p:cNvPicPr>
          <p:nvPr/>
        </p:nvPicPr>
        <p:blipFill>
          <a:blip r:embed="rId2" cstate="print"/>
          <a:srcRect/>
          <a:stretch>
            <a:fillRect/>
          </a:stretch>
        </p:blipFill>
        <p:spPr bwMode="auto">
          <a:xfrm>
            <a:off x="5577071" y="3356996"/>
            <a:ext cx="3407421" cy="2044454"/>
          </a:xfrm>
          <a:prstGeom prst="rect">
            <a:avLst/>
          </a:prstGeom>
          <a:noFill/>
        </p:spPr>
      </p:pic>
      <p:sp>
        <p:nvSpPr>
          <p:cNvPr id="11" name="TextBox 10"/>
          <p:cNvSpPr txBox="1"/>
          <p:nvPr/>
        </p:nvSpPr>
        <p:spPr>
          <a:xfrm>
            <a:off x="6345308" y="5329439"/>
            <a:ext cx="1919890" cy="404375"/>
          </a:xfrm>
          <a:prstGeom prst="rect">
            <a:avLst/>
          </a:prstGeom>
          <a:noFill/>
        </p:spPr>
        <p:txBody>
          <a:bodyPr wrap="none" lIns="95665" tIns="47832" rIns="95665" bIns="47832" rtlCol="0">
            <a:spAutoFit/>
          </a:bodyPr>
          <a:lstStyle/>
          <a:p>
            <a:r>
              <a:rPr lang="en-US" altLang="zh-CN" sz="2000" dirty="0" smtClean="0"/>
              <a:t>Walker Royce</a:t>
            </a:r>
            <a:endParaRPr lang="zh-CN" altLang="en-US" sz="2000" dirty="0"/>
          </a:p>
        </p:txBody>
      </p:sp>
      <p:sp>
        <p:nvSpPr>
          <p:cNvPr id="12" name="TextBox 11"/>
          <p:cNvSpPr txBox="1"/>
          <p:nvPr/>
        </p:nvSpPr>
        <p:spPr>
          <a:xfrm>
            <a:off x="128464" y="5874748"/>
            <a:ext cx="9561512" cy="650596"/>
          </a:xfrm>
          <a:prstGeom prst="rect">
            <a:avLst/>
          </a:prstGeom>
          <a:noFill/>
        </p:spPr>
        <p:txBody>
          <a:bodyPr wrap="square" lIns="95665" tIns="47832" rIns="95665" bIns="47832" rtlCol="0">
            <a:spAutoFit/>
          </a:bodyPr>
          <a:lstStyle/>
          <a:p>
            <a:r>
              <a:rPr lang="en-US" altLang="zh-CN" dirty="0" smtClean="0">
                <a:latin typeface="方正特雅宋简" pitchFamily="2" charset="-122"/>
                <a:ea typeface="方正特雅宋简" pitchFamily="2" charset="-122"/>
              </a:rPr>
              <a:t>Walker Royce</a:t>
            </a:r>
            <a:r>
              <a:rPr lang="zh-CN" altLang="en-US" dirty="0" smtClean="0">
                <a:latin typeface="方正特雅宋简" pitchFamily="2" charset="-122"/>
                <a:ea typeface="方正特雅宋简" pitchFamily="2" charset="-122"/>
              </a:rPr>
              <a:t>是</a:t>
            </a:r>
            <a:r>
              <a:rPr lang="en-US" altLang="zh-CN" dirty="0" smtClean="0">
                <a:latin typeface="方正特雅宋简" pitchFamily="2" charset="-122"/>
                <a:ea typeface="方正特雅宋简" pitchFamily="2" charset="-122"/>
              </a:rPr>
              <a:t>Winston Royce</a:t>
            </a:r>
            <a:r>
              <a:rPr lang="zh-CN" altLang="en-US" dirty="0" smtClean="0">
                <a:latin typeface="方正特雅宋简" pitchFamily="2" charset="-122"/>
                <a:ea typeface="方正特雅宋简" pitchFamily="2" charset="-122"/>
              </a:rPr>
              <a:t>之子，</a:t>
            </a:r>
            <a:r>
              <a:rPr lang="en-US" altLang="zh-CN" dirty="0" smtClean="0">
                <a:latin typeface="方正特雅宋简" pitchFamily="2" charset="-122"/>
                <a:ea typeface="方正特雅宋简" pitchFamily="2" charset="-122"/>
              </a:rPr>
              <a:t>IBM</a:t>
            </a:r>
            <a:r>
              <a:rPr lang="zh-CN" altLang="en-US" dirty="0" smtClean="0">
                <a:latin typeface="方正特雅宋简" pitchFamily="2" charset="-122"/>
                <a:ea typeface="方正特雅宋简" pitchFamily="2" charset="-122"/>
              </a:rPr>
              <a:t>公司瑞理</a:t>
            </a:r>
            <a:r>
              <a:rPr lang="en-US" altLang="zh-CN" dirty="0" smtClean="0">
                <a:latin typeface="方正特雅宋简" pitchFamily="2" charset="-122"/>
                <a:ea typeface="方正特雅宋简" pitchFamily="2" charset="-122"/>
              </a:rPr>
              <a:t>(Rational)</a:t>
            </a:r>
            <a:r>
              <a:rPr lang="zh-CN" altLang="en-US" dirty="0" smtClean="0">
                <a:latin typeface="方正特雅宋简" pitchFamily="2" charset="-122"/>
                <a:ea typeface="方正特雅宋简" pitchFamily="2" charset="-122"/>
              </a:rPr>
              <a:t>部门首席经济学家。</a:t>
            </a:r>
            <a:endParaRPr lang="en-US" altLang="zh-CN" dirty="0" smtClean="0">
              <a:latin typeface="方正特雅宋简" pitchFamily="2" charset="-122"/>
              <a:ea typeface="方正特雅宋简" pitchFamily="2" charset="-122"/>
            </a:endParaRPr>
          </a:p>
          <a:p>
            <a:r>
              <a:rPr lang="zh-CN" altLang="en-US" dirty="0" smtClean="0">
                <a:latin typeface="方正特雅宋简" pitchFamily="2" charset="-122"/>
                <a:ea typeface="方正特雅宋简" pitchFamily="2" charset="-122"/>
              </a:rPr>
              <a:t>信息网页：</a:t>
            </a:r>
            <a:r>
              <a:rPr lang="en-US" altLang="zh-CN" sz="1600" dirty="0" smtClean="0">
                <a:hlinkClick r:id="rId3"/>
              </a:rPr>
              <a:t>http://www-01.ibm.com/software/rational/leadership/thought/walkerroyce.html</a:t>
            </a:r>
            <a:endParaRPr lang="zh-CN" altLang="en-US" sz="1600" dirty="0">
              <a:latin typeface="方正特雅宋简" pitchFamily="2" charset="-122"/>
              <a:ea typeface="方正特雅宋简"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340770"/>
            <a:ext cx="8667750" cy="4608512"/>
          </a:xfrm>
        </p:spPr>
        <p:txBody>
          <a:bodyPr anchor="ctr"/>
          <a:lstStyle/>
          <a:p>
            <a:r>
              <a:rPr lang="zh-CN" altLang="en-US" dirty="0" smtClean="0"/>
              <a:t>软件生命期</a:t>
            </a:r>
            <a:endParaRPr lang="en-US" altLang="zh-CN" dirty="0" smtClean="0"/>
          </a:p>
          <a:p>
            <a:pPr lvl="1"/>
            <a:r>
              <a:rPr lang="zh-CN" altLang="en-US" dirty="0" smtClean="0"/>
              <a:t>通用模型及主要阶段</a:t>
            </a:r>
            <a:endParaRPr lang="en-US" altLang="zh-CN" dirty="0" smtClean="0"/>
          </a:p>
          <a:p>
            <a:r>
              <a:rPr lang="zh-CN" altLang="en-US" dirty="0" smtClean="0"/>
              <a:t>软件开发模型</a:t>
            </a:r>
            <a:endParaRPr lang="en-US" altLang="zh-CN" dirty="0" smtClean="0"/>
          </a:p>
          <a:p>
            <a:pPr lvl="1"/>
            <a:r>
              <a:rPr lang="zh-CN" altLang="en-US" dirty="0" smtClean="0"/>
              <a:t>瀑布模型、增量</a:t>
            </a:r>
            <a:r>
              <a:rPr lang="en-US" altLang="zh-CN" dirty="0" smtClean="0"/>
              <a:t>—</a:t>
            </a:r>
            <a:r>
              <a:rPr lang="zh-CN" altLang="en-US" dirty="0" smtClean="0"/>
              <a:t>迭代模型、原型开</a:t>
            </a:r>
            <a:r>
              <a:rPr lang="en-US" altLang="zh-CN" dirty="0" smtClean="0"/>
              <a:t/>
            </a:r>
            <a:br>
              <a:rPr lang="en-US" altLang="zh-CN" dirty="0" smtClean="0"/>
            </a:br>
            <a:r>
              <a:rPr lang="zh-CN" altLang="en-US" dirty="0" smtClean="0"/>
              <a:t>发模型、构件组装模型、产品线模型</a:t>
            </a:r>
            <a:endParaRPr lang="en-US" altLang="zh-CN" dirty="0" smtClean="0"/>
          </a:p>
          <a:p>
            <a:r>
              <a:rPr lang="zh-CN" altLang="en-US" dirty="0" smtClean="0"/>
              <a:t>模型两面性、敏感性，及定制理念</a:t>
            </a:r>
            <a:endParaRPr lang="zh-CN" altLang="en-US" dirty="0"/>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“先设计后测试”常识</a:t>
            </a:r>
            <a:endParaRPr lang="zh-CN" altLang="en-US" dirty="0"/>
          </a:p>
        </p:txBody>
      </p:sp>
      <p:sp>
        <p:nvSpPr>
          <p:cNvPr id="3" name="Content Placeholder 2"/>
          <p:cNvSpPr>
            <a:spLocks noGrp="1"/>
          </p:cNvSpPr>
          <p:nvPr>
            <p:ph idx="1"/>
          </p:nvPr>
        </p:nvSpPr>
        <p:spPr>
          <a:xfrm>
            <a:off x="613964" y="3068961"/>
            <a:ext cx="8667750" cy="3240360"/>
          </a:xfrm>
        </p:spPr>
        <p:txBody>
          <a:bodyPr/>
          <a:lstStyle/>
          <a:p>
            <a:r>
              <a:rPr lang="zh-CN" altLang="en-US" sz="2900" dirty="0" smtClean="0"/>
              <a:t>设计位于分析和编程之中，以“搭建桥梁”。</a:t>
            </a:r>
            <a:endParaRPr lang="en-US" altLang="zh-CN" sz="2900" dirty="0" smtClean="0"/>
          </a:p>
          <a:p>
            <a:r>
              <a:rPr lang="zh-CN" altLang="en-US" sz="2900" dirty="0" smtClean="0"/>
              <a:t>测试则位于编程之后，验证产品的正确性。</a:t>
            </a:r>
            <a:endParaRPr lang="en-US" altLang="zh-CN" sz="2900" dirty="0" smtClean="0"/>
          </a:p>
          <a:p>
            <a:endParaRPr lang="en-US" altLang="zh-CN" sz="1500" dirty="0" smtClean="0"/>
          </a:p>
          <a:p>
            <a:r>
              <a:rPr lang="zh-CN" altLang="en-US" sz="2900" dirty="0" smtClean="0">
                <a:solidFill>
                  <a:srgbClr val="C00000"/>
                </a:solidFill>
              </a:rPr>
              <a:t>设计是工程产品开发的核心环节。 </a:t>
            </a:r>
            <a:endParaRPr lang="en-US" altLang="zh-CN" sz="2900" dirty="0" smtClean="0">
              <a:solidFill>
                <a:srgbClr val="C00000"/>
              </a:solidFill>
            </a:endParaRPr>
          </a:p>
          <a:p>
            <a:pPr lvl="1"/>
            <a:r>
              <a:rPr lang="zh-CN" altLang="en-US" sz="2500" dirty="0" smtClean="0"/>
              <a:t>卓越的设计造就了卓越的产品。</a:t>
            </a:r>
            <a:endParaRPr lang="en-US" altLang="zh-CN" sz="2500" dirty="0" smtClean="0"/>
          </a:p>
          <a:p>
            <a:r>
              <a:rPr lang="zh-CN" altLang="en-US" sz="2900" dirty="0" smtClean="0"/>
              <a:t>软件尤为如此。</a:t>
            </a:r>
            <a:endParaRPr lang="en-US" altLang="zh-CN" sz="2900" dirty="0" smtClean="0"/>
          </a:p>
          <a:p>
            <a:pPr lvl="1"/>
            <a:r>
              <a:rPr lang="zh-CN" altLang="en-US" sz="2500" dirty="0" smtClean="0">
                <a:solidFill>
                  <a:srgbClr val="0000FF"/>
                </a:solidFill>
              </a:rPr>
              <a:t>待开发软件的规模越大或越复杂，设计就越重要。</a:t>
            </a:r>
            <a:endParaRPr lang="zh-CN" altLang="en-US" sz="25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20</a:t>
            </a:fld>
            <a:endParaRPr lang="zh-CN" altLang="en-US" dirty="0"/>
          </a:p>
        </p:txBody>
      </p:sp>
      <p:sp>
        <p:nvSpPr>
          <p:cNvPr id="5" name="Rectangle 4"/>
          <p:cNvSpPr/>
          <p:nvPr/>
        </p:nvSpPr>
        <p:spPr>
          <a:xfrm>
            <a:off x="818541" y="1340769"/>
            <a:ext cx="8190910" cy="1152129"/>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编程之前先设计，编程之后再测试。</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小议“前置大设计”</a:t>
            </a:r>
            <a:endParaRPr lang="zh-CN" altLang="en-US" dirty="0"/>
          </a:p>
        </p:txBody>
      </p:sp>
      <p:sp>
        <p:nvSpPr>
          <p:cNvPr id="3" name="Content Placeholder 2"/>
          <p:cNvSpPr>
            <a:spLocks noGrp="1"/>
          </p:cNvSpPr>
          <p:nvPr>
            <p:ph idx="1"/>
          </p:nvPr>
        </p:nvSpPr>
        <p:spPr>
          <a:xfrm>
            <a:off x="613970" y="1268763"/>
            <a:ext cx="8941544" cy="2376264"/>
          </a:xfrm>
        </p:spPr>
        <p:txBody>
          <a:bodyPr/>
          <a:lstStyle/>
          <a:p>
            <a:r>
              <a:rPr lang="zh-CN" altLang="en-US" dirty="0" smtClean="0"/>
              <a:t>所谓“前置大设计”</a:t>
            </a:r>
            <a:r>
              <a:rPr lang="en-US" altLang="zh-CN" dirty="0" smtClean="0"/>
              <a:t>(BDUF)</a:t>
            </a:r>
            <a:r>
              <a:rPr lang="zh-CN" altLang="en-US" dirty="0" smtClean="0"/>
              <a:t>，有两层含义</a:t>
            </a:r>
            <a:endParaRPr lang="en-US" altLang="zh-CN" dirty="0" smtClean="0"/>
          </a:p>
          <a:p>
            <a:pPr marL="1031383" lvl="1" indent="-538113">
              <a:buFont typeface="+mj-ea"/>
              <a:buAutoNum type="circleNumDbPlain"/>
            </a:pPr>
            <a:r>
              <a:rPr lang="zh-CN" altLang="en-US" dirty="0" smtClean="0">
                <a:solidFill>
                  <a:srgbClr val="0000FF"/>
                </a:solidFill>
              </a:rPr>
              <a:t>设计先于编程</a:t>
            </a:r>
            <a:endParaRPr lang="en-US" altLang="zh-CN" dirty="0" smtClean="0">
              <a:solidFill>
                <a:srgbClr val="0000FF"/>
              </a:solidFill>
            </a:endParaRPr>
          </a:p>
          <a:p>
            <a:pPr marL="1446593" lvl="2" indent="-538113">
              <a:buNone/>
            </a:pPr>
            <a:r>
              <a:rPr lang="en-US" altLang="zh-CN" dirty="0" smtClean="0">
                <a:sym typeface="Wingdings" pitchFamily="2" charset="2"/>
              </a:rPr>
              <a:t> </a:t>
            </a:r>
            <a:r>
              <a:rPr lang="zh-CN" altLang="en-US" dirty="0" smtClean="0"/>
              <a:t>先建“骨架”，后添“血肉”</a:t>
            </a:r>
            <a:endParaRPr lang="en-US" altLang="zh-CN" dirty="0" smtClean="0"/>
          </a:p>
          <a:p>
            <a:pPr marL="1031383" lvl="1" indent="-538113">
              <a:buFont typeface="+mj-ea"/>
              <a:buAutoNum type="circleNumDbPlain"/>
            </a:pPr>
            <a:r>
              <a:rPr lang="zh-CN" altLang="en-US" dirty="0" smtClean="0">
                <a:solidFill>
                  <a:srgbClr val="0000FF"/>
                </a:solidFill>
              </a:rPr>
              <a:t>设计被冻结之后方开始编程</a:t>
            </a:r>
            <a:endParaRPr lang="en-US" altLang="zh-CN" dirty="0" smtClean="0">
              <a:solidFill>
                <a:srgbClr val="0000FF"/>
              </a:solidFill>
            </a:endParaRPr>
          </a:p>
          <a:p>
            <a:pPr marL="1031383" lvl="1" indent="-538113">
              <a:buNone/>
            </a:pPr>
            <a:r>
              <a:rPr lang="en-US" altLang="zh-CN" dirty="0" smtClean="0">
                <a:sym typeface="Wingdings" pitchFamily="2" charset="2"/>
              </a:rPr>
              <a:t>    </a:t>
            </a:r>
            <a:r>
              <a:rPr lang="en-US" altLang="zh-CN" sz="2400" dirty="0" smtClean="0">
                <a:sym typeface="Wingdings" pitchFamily="2" charset="2"/>
              </a:rPr>
              <a:t> </a:t>
            </a:r>
            <a:r>
              <a:rPr lang="zh-CN" altLang="en-US" sz="2400" dirty="0" smtClean="0">
                <a:sym typeface="Wingdings" pitchFamily="2" charset="2"/>
              </a:rPr>
              <a:t>一旦添加“血肉”，就不可改变“骨架”</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21</a:t>
            </a:fld>
            <a:endParaRPr lang="zh-CN" altLang="en-US" dirty="0"/>
          </a:p>
        </p:txBody>
      </p:sp>
      <p:sp>
        <p:nvSpPr>
          <p:cNvPr id="5" name="Rectangle 4"/>
          <p:cNvSpPr/>
          <p:nvPr/>
        </p:nvSpPr>
        <p:spPr>
          <a:xfrm>
            <a:off x="740533" y="4077080"/>
            <a:ext cx="8736971" cy="450541"/>
          </a:xfrm>
          <a:prstGeom prst="rect">
            <a:avLst/>
          </a:prstGeom>
        </p:spPr>
        <p:txBody>
          <a:bodyPr wrap="square" lIns="95665" tIns="47832" rIns="95665" bIns="47832">
            <a:spAutoFit/>
          </a:bodyPr>
          <a:lstStyle/>
          <a:p>
            <a:r>
              <a:rPr lang="zh-CN" altLang="en-US" sz="2300" dirty="0" smtClean="0">
                <a:ea typeface="文鼎CS长美黑" pitchFamily="49" charset="-122"/>
              </a:rPr>
              <a:t>以人体而言，儿童的骨架一旦被冻结，身体就永远长不大。</a:t>
            </a:r>
            <a:endParaRPr lang="zh-CN" altLang="en-US" sz="2300" dirty="0">
              <a:ea typeface="文鼎CS长美黑" pitchFamily="49" charset="-122"/>
            </a:endParaRPr>
          </a:p>
        </p:txBody>
      </p:sp>
      <p:sp>
        <p:nvSpPr>
          <p:cNvPr id="6" name="Rectangle 5"/>
          <p:cNvSpPr/>
          <p:nvPr/>
        </p:nvSpPr>
        <p:spPr>
          <a:xfrm>
            <a:off x="740533" y="4653144"/>
            <a:ext cx="8736971" cy="450541"/>
          </a:xfrm>
          <a:prstGeom prst="rect">
            <a:avLst/>
          </a:prstGeom>
        </p:spPr>
        <p:txBody>
          <a:bodyPr wrap="square" lIns="95665" tIns="47832" rIns="95665" bIns="47832">
            <a:spAutoFit/>
          </a:bodyPr>
          <a:lstStyle/>
          <a:p>
            <a:r>
              <a:rPr lang="zh-CN" altLang="en-US" sz="2300" dirty="0" smtClean="0">
                <a:solidFill>
                  <a:srgbClr val="0000FF"/>
                </a:solidFill>
                <a:ea typeface="文鼎CS长美黑" pitchFamily="49" charset="-122"/>
              </a:rPr>
              <a:t>软件的设计如不应需求而变，就必然阻碍软件实现既定目标。</a:t>
            </a:r>
            <a:endParaRPr lang="zh-CN" altLang="en-US" sz="2300" dirty="0">
              <a:solidFill>
                <a:srgbClr val="0000FF"/>
              </a:solidFill>
              <a:ea typeface="文鼎CS长美黑" pitchFamily="49" charset="-122"/>
            </a:endParaRPr>
          </a:p>
        </p:txBody>
      </p:sp>
      <p:sp>
        <p:nvSpPr>
          <p:cNvPr id="7" name="Rectangle 6"/>
          <p:cNvSpPr/>
          <p:nvPr/>
        </p:nvSpPr>
        <p:spPr>
          <a:xfrm>
            <a:off x="740533" y="5373222"/>
            <a:ext cx="8736971" cy="481319"/>
          </a:xfrm>
          <a:prstGeom prst="rect">
            <a:avLst/>
          </a:prstGeom>
        </p:spPr>
        <p:txBody>
          <a:bodyPr wrap="square" lIns="95665" tIns="47832" rIns="95665" bIns="47832">
            <a:spAutoFit/>
          </a:bodyPr>
          <a:lstStyle/>
          <a:p>
            <a:r>
              <a:rPr lang="zh-CN" altLang="en-US" sz="2500" dirty="0" smtClean="0">
                <a:solidFill>
                  <a:srgbClr val="FF0000"/>
                </a:solidFill>
                <a:ea typeface="文鼎CS长美黑" pitchFamily="49" charset="-122"/>
              </a:rPr>
              <a:t>当前，极少可能在编程之前就真能冻结住设计。</a:t>
            </a:r>
            <a:endParaRPr lang="zh-CN" altLang="en-US" sz="2500" dirty="0">
              <a:solidFill>
                <a:srgbClr val="FF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par>
                                <p:cTn id="24" presetID="3" presetClass="entr" presetSubtype="10" fill="hold" grpId="0" nodeType="withEffect">
                                  <p:stCondLst>
                                    <p:cond delay="30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par>
                                <p:cTn id="27" presetID="3" presetClass="entr" presetSubtype="10" fill="hold" grpId="0" nodeType="withEffect">
                                  <p:stCondLst>
                                    <p:cond delay="70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Royce</a:t>
            </a:r>
            <a:r>
              <a:rPr lang="zh-CN" altLang="en-US" dirty="0" smtClean="0"/>
              <a:t>模型的低效性</a:t>
            </a:r>
            <a:endParaRPr lang="zh-CN" altLang="en-US" dirty="0"/>
          </a:p>
        </p:txBody>
      </p:sp>
      <p:sp>
        <p:nvSpPr>
          <p:cNvPr id="3" name="Content Placeholder 2"/>
          <p:cNvSpPr>
            <a:spLocks noGrp="1"/>
          </p:cNvSpPr>
          <p:nvPr>
            <p:ph idx="1"/>
          </p:nvPr>
        </p:nvSpPr>
        <p:spPr>
          <a:xfrm>
            <a:off x="350490" y="3284987"/>
            <a:ext cx="5304589" cy="864096"/>
          </a:xfrm>
        </p:spPr>
        <p:txBody>
          <a:bodyPr/>
          <a:lstStyle/>
          <a:p>
            <a:r>
              <a:rPr lang="zh-CN" altLang="en-US" sz="2500" dirty="0" smtClean="0"/>
              <a:t>当前采用</a:t>
            </a:r>
            <a:r>
              <a:rPr lang="en-US" altLang="zh-CN" sz="2500" dirty="0" smtClean="0"/>
              <a:t>Royce</a:t>
            </a:r>
            <a:r>
              <a:rPr lang="zh-CN" altLang="en-US" sz="2500" dirty="0" smtClean="0"/>
              <a:t>模型的软件开发项目仅有约</a:t>
            </a:r>
            <a:r>
              <a:rPr lang="en-US" altLang="zh-CN" sz="2500" dirty="0" smtClean="0"/>
              <a:t>10%</a:t>
            </a:r>
            <a:r>
              <a:rPr lang="zh-CN" altLang="en-US" sz="2500" dirty="0" smtClean="0"/>
              <a:t>的成功率。</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22</a:t>
            </a:fld>
            <a:endParaRPr lang="zh-CN" altLang="en-US" dirty="0"/>
          </a:p>
        </p:txBody>
      </p:sp>
      <p:sp>
        <p:nvSpPr>
          <p:cNvPr id="5" name="Rectangle 4"/>
          <p:cNvSpPr/>
          <p:nvPr/>
        </p:nvSpPr>
        <p:spPr>
          <a:xfrm>
            <a:off x="428499" y="1484787"/>
            <a:ext cx="8892988" cy="136815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en-US" altLang="zh-CN" sz="2700" dirty="0" smtClean="0">
                <a:solidFill>
                  <a:srgbClr val="C00000"/>
                </a:solidFill>
                <a:ea typeface="文鼎CS长美黑" pitchFamily="49" charset="-122"/>
              </a:rPr>
              <a:t>     Royce</a:t>
            </a:r>
            <a:r>
              <a:rPr lang="zh-CN" altLang="en-US" sz="2700" dirty="0" smtClean="0">
                <a:solidFill>
                  <a:srgbClr val="C00000"/>
                </a:solidFill>
                <a:ea typeface="文鼎CS长美黑" pitchFamily="49" charset="-122"/>
              </a:rPr>
              <a:t>模型不能有效适应极其复杂而频变的软件开发环境，</a:t>
            </a:r>
            <a:r>
              <a:rPr lang="en-US" altLang="zh-CN" sz="2700" dirty="0" smtClean="0">
                <a:solidFill>
                  <a:srgbClr val="C00000"/>
                </a:solidFill>
                <a:ea typeface="文鼎CS长美黑" pitchFamily="49" charset="-122"/>
              </a:rPr>
              <a:t>Royce</a:t>
            </a:r>
            <a:r>
              <a:rPr lang="zh-CN" altLang="en-US" sz="2700" dirty="0" smtClean="0">
                <a:solidFill>
                  <a:srgbClr val="C00000"/>
                </a:solidFill>
                <a:ea typeface="文鼎CS长美黑" pitchFamily="49" charset="-122"/>
              </a:rPr>
              <a:t>型项目的成功率较之其他模型低。</a:t>
            </a:r>
            <a:endParaRPr lang="zh-CN" altLang="en-US" sz="2700" dirty="0">
              <a:solidFill>
                <a:srgbClr val="C00000"/>
              </a:solidFill>
              <a:ea typeface="文鼎CS长美黑" pitchFamily="49" charset="-122"/>
            </a:endParaRPr>
          </a:p>
        </p:txBody>
      </p:sp>
      <p:sp>
        <p:nvSpPr>
          <p:cNvPr id="7" name="Content Placeholder 2"/>
          <p:cNvSpPr txBox="1">
            <a:spLocks/>
          </p:cNvSpPr>
          <p:nvPr/>
        </p:nvSpPr>
        <p:spPr bwMode="auto">
          <a:xfrm>
            <a:off x="1598627" y="4797157"/>
            <a:ext cx="3822425" cy="1080121"/>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algn="ctr" defTabSz="956645" eaLnBrk="0" hangingPunct="0">
              <a:spcBef>
                <a:spcPct val="20000"/>
              </a:spcBef>
              <a:buClr>
                <a:srgbClr val="C00000"/>
              </a:buClr>
              <a:buSzPct val="100000"/>
              <a:defRPr/>
            </a:pPr>
            <a:r>
              <a:rPr lang="zh-CN" altLang="en-US" sz="2900" kern="0" dirty="0" smtClean="0">
                <a:solidFill>
                  <a:srgbClr val="FF0000"/>
                </a:solidFill>
                <a:latin typeface="+mn-lt"/>
                <a:ea typeface="文鼎CS长美黑" pitchFamily="49" charset="-122"/>
              </a:rPr>
              <a:t>已被时代淘汰！</a:t>
            </a:r>
            <a:endParaRPr lang="en-US" altLang="zh-CN" sz="2900" kern="0" dirty="0" smtClean="0">
              <a:solidFill>
                <a:srgbClr val="FF0000"/>
              </a:solidFill>
              <a:latin typeface="+mn-lt"/>
              <a:ea typeface="文鼎CS长美黑" pitchFamily="49" charset="-122"/>
            </a:endParaRPr>
          </a:p>
          <a:p>
            <a:pPr marL="491609" indent="-491609" algn="ctr" defTabSz="956645" eaLnBrk="0" hangingPunct="0">
              <a:spcBef>
                <a:spcPct val="20000"/>
              </a:spcBef>
              <a:buClr>
                <a:srgbClr val="C00000"/>
              </a:buClr>
              <a:buSzPct val="100000"/>
              <a:defRPr/>
            </a:pPr>
            <a:r>
              <a:rPr lang="zh-CN" altLang="en-US" sz="2600" kern="0" dirty="0" smtClean="0">
                <a:solidFill>
                  <a:srgbClr val="FF0000"/>
                </a:solidFill>
                <a:latin typeface="+mn-lt"/>
                <a:ea typeface="文鼎CS长美黑" pitchFamily="49" charset="-122"/>
              </a:rPr>
              <a:t>但仍不失为经典模型</a:t>
            </a:r>
            <a:endParaRPr lang="zh-CN" altLang="en-US" sz="2600" kern="0" dirty="0">
              <a:solidFill>
                <a:srgbClr val="FF0000"/>
              </a:solidFill>
              <a:latin typeface="+mn-lt"/>
              <a:ea typeface="文鼎CS长美黑" pitchFamily="49" charset="-122"/>
            </a:endParaRPr>
          </a:p>
        </p:txBody>
      </p:sp>
      <p:pic>
        <p:nvPicPr>
          <p:cNvPr id="8" name="Picture 7"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648902" y="4680522"/>
            <a:ext cx="1152776" cy="1340768"/>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原型开发</a:t>
            </a:r>
            <a:r>
              <a:rPr lang="en-US" altLang="zh-CN" dirty="0" smtClean="0"/>
              <a:t>—</a:t>
            </a:r>
            <a:r>
              <a:rPr lang="zh-CN" altLang="en-US" dirty="0" smtClean="0"/>
              <a:t>概念</a:t>
            </a:r>
            <a:endParaRPr lang="zh-CN" altLang="en-US" dirty="0"/>
          </a:p>
        </p:txBody>
      </p:sp>
      <p:sp>
        <p:nvSpPr>
          <p:cNvPr id="3" name="Content Placeholder 2"/>
          <p:cNvSpPr>
            <a:spLocks noGrp="1"/>
          </p:cNvSpPr>
          <p:nvPr>
            <p:ph idx="1"/>
          </p:nvPr>
        </p:nvSpPr>
        <p:spPr>
          <a:xfrm>
            <a:off x="428502" y="1412779"/>
            <a:ext cx="4573061" cy="4608512"/>
          </a:xfrm>
        </p:spPr>
        <p:txBody>
          <a:bodyPr/>
          <a:lstStyle/>
          <a:p>
            <a:r>
              <a:rPr lang="zh-CN" altLang="en-US" dirty="0" smtClean="0"/>
              <a:t>原型：</a:t>
            </a:r>
            <a:endParaRPr lang="en-US" altLang="zh-CN" dirty="0" smtClean="0"/>
          </a:p>
          <a:p>
            <a:pPr lvl="1"/>
            <a:r>
              <a:rPr lang="zh-CN" altLang="en-US" dirty="0" smtClean="0"/>
              <a:t>产品在开发前期定制的雏形或仿真模型</a:t>
            </a:r>
            <a:endParaRPr lang="en-US" altLang="zh-CN" dirty="0" smtClean="0"/>
          </a:p>
          <a:p>
            <a:endParaRPr lang="en-US" altLang="zh-CN" sz="1700" dirty="0" smtClean="0"/>
          </a:p>
          <a:p>
            <a:r>
              <a:rPr lang="zh-CN" altLang="en-US" dirty="0" smtClean="0"/>
              <a:t>软件原型：</a:t>
            </a:r>
            <a:endParaRPr lang="en-US" altLang="zh-CN" dirty="0" smtClean="0"/>
          </a:p>
          <a:p>
            <a:pPr lvl="1"/>
            <a:r>
              <a:rPr lang="zh-CN" altLang="en-US" dirty="0" smtClean="0"/>
              <a:t>描述或模拟待开发软件产品的部分或全部功能的工作版本</a:t>
            </a:r>
            <a:endParaRPr lang="en-US" altLang="zh-CN" dirty="0" smtClean="0"/>
          </a:p>
          <a:p>
            <a:pPr lvl="1"/>
            <a:r>
              <a:rPr lang="zh-CN" altLang="en-US" dirty="0" smtClean="0"/>
              <a:t>通常描述软件的</a:t>
            </a:r>
            <a:r>
              <a:rPr lang="zh-CN" altLang="en-US" dirty="0" smtClean="0">
                <a:solidFill>
                  <a:srgbClr val="0000FF"/>
                </a:solidFill>
              </a:rPr>
              <a:t>用户界面和重要外部行为</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23</a:t>
            </a:fld>
            <a:endParaRPr lang="zh-CN" altLang="en-US" dirty="0"/>
          </a:p>
        </p:txBody>
      </p:sp>
      <p:grpSp>
        <p:nvGrpSpPr>
          <p:cNvPr id="5" name="Group 4"/>
          <p:cNvGrpSpPr>
            <a:grpSpLocks noChangeAspect="1"/>
          </p:cNvGrpSpPr>
          <p:nvPr/>
        </p:nvGrpSpPr>
        <p:grpSpPr>
          <a:xfrm>
            <a:off x="5548824" y="1679504"/>
            <a:ext cx="4111133" cy="3837732"/>
            <a:chOff x="6789211" y="3773400"/>
            <a:chExt cx="8855740" cy="9396589"/>
          </a:xfrm>
        </p:grpSpPr>
        <p:pic>
          <p:nvPicPr>
            <p:cNvPr id="6" name="Picture 3" descr="C:\Users\SECBOK\Desktop\MC900052829.WMF"/>
            <p:cNvPicPr>
              <a:picLocks noChangeAspect="1" noChangeArrowheads="1"/>
            </p:cNvPicPr>
            <p:nvPr/>
          </p:nvPicPr>
          <p:blipFill>
            <a:blip r:embed="rId2" cstate="print"/>
            <a:srcRect/>
            <a:stretch>
              <a:fillRect/>
            </a:stretch>
          </p:blipFill>
          <p:spPr bwMode="auto">
            <a:xfrm rot="343454">
              <a:off x="9656900" y="3773400"/>
              <a:ext cx="5988051" cy="5166982"/>
            </a:xfrm>
            <a:prstGeom prst="rect">
              <a:avLst/>
            </a:prstGeom>
            <a:noFill/>
          </p:spPr>
        </p:pic>
        <p:pic>
          <p:nvPicPr>
            <p:cNvPr id="7" name="Picture 4" descr="C:\Users\SECBOK\Desktop\MC900384148.WMF"/>
            <p:cNvPicPr>
              <a:picLocks noChangeAspect="1" noChangeArrowheads="1"/>
            </p:cNvPicPr>
            <p:nvPr/>
          </p:nvPicPr>
          <p:blipFill>
            <a:blip r:embed="rId3" cstate="print"/>
            <a:srcRect/>
            <a:stretch>
              <a:fillRect/>
            </a:stretch>
          </p:blipFill>
          <p:spPr bwMode="auto">
            <a:xfrm>
              <a:off x="6789211" y="9265330"/>
              <a:ext cx="8294690" cy="3904659"/>
            </a:xfrm>
            <a:prstGeom prst="rect">
              <a:avLst/>
            </a:prstGeom>
            <a:noFill/>
          </p:spPr>
        </p:pic>
      </p:grpSp>
    </p:spTree>
  </p:cSld>
  <p:clrMapOvr>
    <a:masterClrMapping/>
  </p:clrMapOvr>
  <p:transition spd="slow">
    <p:blinds/>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原型开发</a:t>
            </a:r>
            <a:r>
              <a:rPr lang="en-US" altLang="zh-CN" dirty="0" smtClean="0"/>
              <a:t>—</a:t>
            </a:r>
            <a:r>
              <a:rPr lang="zh-CN" altLang="en-US" dirty="0" smtClean="0"/>
              <a:t>概念</a:t>
            </a:r>
            <a:endParaRPr lang="zh-CN" altLang="en-US" dirty="0"/>
          </a:p>
        </p:txBody>
      </p:sp>
      <p:sp>
        <p:nvSpPr>
          <p:cNvPr id="3" name="Content Placeholder 2"/>
          <p:cNvSpPr>
            <a:spLocks noGrp="1"/>
          </p:cNvSpPr>
          <p:nvPr>
            <p:ph idx="1"/>
          </p:nvPr>
        </p:nvSpPr>
        <p:spPr/>
        <p:txBody>
          <a:bodyPr/>
          <a:lstStyle/>
          <a:p>
            <a:pPr>
              <a:buNone/>
            </a:pPr>
            <a:r>
              <a:rPr lang="zh-CN" altLang="en-US" dirty="0" smtClean="0"/>
              <a:t>软件原型的分类</a:t>
            </a:r>
            <a:endParaRPr lang="en-US" altLang="zh-CN" dirty="0" smtClean="0"/>
          </a:p>
          <a:p>
            <a:endParaRPr lang="en-US" altLang="zh-CN" sz="1500" dirty="0" smtClean="0"/>
          </a:p>
          <a:p>
            <a:r>
              <a:rPr lang="zh-CN" altLang="en-US" sz="2900" dirty="0" smtClean="0">
                <a:solidFill>
                  <a:srgbClr val="0000FF"/>
                </a:solidFill>
              </a:rPr>
              <a:t>抛弃型</a:t>
            </a:r>
            <a:r>
              <a:rPr lang="en-US" altLang="zh-CN" sz="2900" dirty="0" smtClean="0">
                <a:solidFill>
                  <a:srgbClr val="0000FF"/>
                </a:solidFill>
              </a:rPr>
              <a:t> (Throwaway)</a:t>
            </a:r>
            <a:r>
              <a:rPr lang="zh-CN" altLang="en-US" sz="2900" dirty="0" smtClean="0">
                <a:solidFill>
                  <a:srgbClr val="0000FF"/>
                </a:solidFill>
              </a:rPr>
              <a:t>： </a:t>
            </a:r>
            <a:endParaRPr lang="en-US" altLang="zh-CN" sz="2900" dirty="0" smtClean="0">
              <a:solidFill>
                <a:srgbClr val="0000FF"/>
              </a:solidFill>
            </a:endParaRPr>
          </a:p>
          <a:p>
            <a:pPr lvl="1"/>
            <a:r>
              <a:rPr lang="zh-CN" altLang="en-US" sz="2500" dirty="0" smtClean="0"/>
              <a:t>快速开发，实现目标之后就遭抛弃</a:t>
            </a:r>
            <a:endParaRPr lang="en-US" altLang="zh-CN" sz="2500" dirty="0" smtClean="0"/>
          </a:p>
          <a:p>
            <a:r>
              <a:rPr lang="zh-CN" altLang="en-US" sz="2900" dirty="0" smtClean="0">
                <a:solidFill>
                  <a:srgbClr val="0000FF"/>
                </a:solidFill>
              </a:rPr>
              <a:t>增量型</a:t>
            </a:r>
            <a:r>
              <a:rPr lang="en-US" altLang="zh-CN" sz="2900" dirty="0" smtClean="0">
                <a:solidFill>
                  <a:srgbClr val="0000FF"/>
                </a:solidFill>
              </a:rPr>
              <a:t> (Incremental)</a:t>
            </a:r>
            <a:r>
              <a:rPr lang="zh-CN" altLang="en-US" sz="2900" dirty="0" smtClean="0">
                <a:solidFill>
                  <a:srgbClr val="0000FF"/>
                </a:solidFill>
              </a:rPr>
              <a:t>：</a:t>
            </a:r>
            <a:endParaRPr lang="en-US" altLang="zh-CN" sz="2900" dirty="0" smtClean="0">
              <a:solidFill>
                <a:srgbClr val="0000FF"/>
              </a:solidFill>
            </a:endParaRPr>
          </a:p>
          <a:p>
            <a:pPr lvl="1"/>
            <a:r>
              <a:rPr lang="zh-CN" altLang="en-US" sz="2500" dirty="0" smtClean="0"/>
              <a:t>增量地实现原型，最终视为正式产品</a:t>
            </a:r>
            <a:endParaRPr lang="en-US" altLang="zh-CN" sz="2500" dirty="0" smtClean="0"/>
          </a:p>
          <a:p>
            <a:r>
              <a:rPr lang="zh-CN" altLang="en-US" sz="2900" dirty="0" smtClean="0">
                <a:solidFill>
                  <a:srgbClr val="0000FF"/>
                </a:solidFill>
              </a:rPr>
              <a:t>演化型</a:t>
            </a:r>
            <a:r>
              <a:rPr lang="en-US" altLang="zh-CN" sz="2900" dirty="0" smtClean="0">
                <a:solidFill>
                  <a:srgbClr val="0000FF"/>
                </a:solidFill>
              </a:rPr>
              <a:t>(Evolutionary)</a:t>
            </a:r>
            <a:r>
              <a:rPr lang="zh-CN" altLang="en-US" sz="2900" dirty="0" smtClean="0">
                <a:solidFill>
                  <a:srgbClr val="0000FF"/>
                </a:solidFill>
              </a:rPr>
              <a:t>：</a:t>
            </a:r>
            <a:endParaRPr lang="en-US" altLang="zh-CN" sz="2900" dirty="0" smtClean="0">
              <a:solidFill>
                <a:srgbClr val="0000FF"/>
              </a:solidFill>
            </a:endParaRPr>
          </a:p>
          <a:p>
            <a:pPr lvl="1"/>
            <a:r>
              <a:rPr lang="zh-CN" altLang="en-US" sz="2500" dirty="0" smtClean="0"/>
              <a:t>逐步求精已有原型，最终视为正式产品</a:t>
            </a:r>
            <a:endParaRPr lang="en-US" altLang="zh-CN" dirty="0" smtClean="0"/>
          </a:p>
          <a:p>
            <a:endParaRPr lang="en-US" altLang="zh-CN" sz="2100" dirty="0" smtClean="0"/>
          </a:p>
          <a:p>
            <a:r>
              <a:rPr lang="zh-CN" altLang="en-US" sz="2900" dirty="0" smtClean="0"/>
              <a:t>其他：探索型、实验型、操作型、</a:t>
            </a:r>
            <a:r>
              <a:rPr lang="en-US" altLang="zh-CN" sz="2900" dirty="0" smtClean="0"/>
              <a:t>… </a:t>
            </a: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24</a:t>
            </a:fld>
            <a:endParaRPr lang="zh-CN" altLang="en-US" dirty="0"/>
          </a:p>
        </p:txBody>
      </p:sp>
      <p:pic>
        <p:nvPicPr>
          <p:cNvPr id="35842" name="Picture 2" descr="http://vipdictionary.com/img/throwaway_l.gif"/>
          <p:cNvPicPr>
            <a:picLocks noChangeAspect="1" noChangeArrowheads="1"/>
          </p:cNvPicPr>
          <p:nvPr/>
        </p:nvPicPr>
        <p:blipFill>
          <a:blip r:embed="rId2" cstate="print"/>
          <a:srcRect/>
          <a:stretch>
            <a:fillRect/>
          </a:stretch>
        </p:blipFill>
        <p:spPr bwMode="auto">
          <a:xfrm>
            <a:off x="7761312" y="1556795"/>
            <a:ext cx="1988671" cy="2812131"/>
          </a:xfrm>
          <a:prstGeom prst="rect">
            <a:avLst/>
          </a:prstGeom>
          <a:noFill/>
        </p:spPr>
      </p:pic>
      <p:sp>
        <p:nvSpPr>
          <p:cNvPr id="6" name="Freeform 5"/>
          <p:cNvSpPr/>
          <p:nvPr/>
        </p:nvSpPr>
        <p:spPr>
          <a:xfrm>
            <a:off x="666720" y="1785926"/>
            <a:ext cx="5593977" cy="1156447"/>
          </a:xfrm>
          <a:custGeom>
            <a:avLst/>
            <a:gdLst>
              <a:gd name="connsiteX0" fmla="*/ 26894 w 5163671"/>
              <a:gd name="connsiteY0" fmla="*/ 170330 h 1156447"/>
              <a:gd name="connsiteX1" fmla="*/ 8965 w 5163671"/>
              <a:gd name="connsiteY1" fmla="*/ 358589 h 1156447"/>
              <a:gd name="connsiteX2" fmla="*/ 0 w 5163671"/>
              <a:gd name="connsiteY2" fmla="*/ 484094 h 1156447"/>
              <a:gd name="connsiteX3" fmla="*/ 8965 w 5163671"/>
              <a:gd name="connsiteY3" fmla="*/ 627530 h 1156447"/>
              <a:gd name="connsiteX4" fmla="*/ 17930 w 5163671"/>
              <a:gd name="connsiteY4" fmla="*/ 654424 h 1156447"/>
              <a:gd name="connsiteX5" fmla="*/ 26894 w 5163671"/>
              <a:gd name="connsiteY5" fmla="*/ 690283 h 1156447"/>
              <a:gd name="connsiteX6" fmla="*/ 44824 w 5163671"/>
              <a:gd name="connsiteY6" fmla="*/ 788894 h 1156447"/>
              <a:gd name="connsiteX7" fmla="*/ 53789 w 5163671"/>
              <a:gd name="connsiteY7" fmla="*/ 824753 h 1156447"/>
              <a:gd name="connsiteX8" fmla="*/ 62753 w 5163671"/>
              <a:gd name="connsiteY8" fmla="*/ 905436 h 1156447"/>
              <a:gd name="connsiteX9" fmla="*/ 71718 w 5163671"/>
              <a:gd name="connsiteY9" fmla="*/ 932330 h 1156447"/>
              <a:gd name="connsiteX10" fmla="*/ 116542 w 5163671"/>
              <a:gd name="connsiteY10" fmla="*/ 977153 h 1156447"/>
              <a:gd name="connsiteX11" fmla="*/ 134471 w 5163671"/>
              <a:gd name="connsiteY11" fmla="*/ 995083 h 1156447"/>
              <a:gd name="connsiteX12" fmla="*/ 161365 w 5163671"/>
              <a:gd name="connsiteY12" fmla="*/ 1013012 h 1156447"/>
              <a:gd name="connsiteX13" fmla="*/ 179294 w 5163671"/>
              <a:gd name="connsiteY13" fmla="*/ 1030942 h 1156447"/>
              <a:gd name="connsiteX14" fmla="*/ 233083 w 5163671"/>
              <a:gd name="connsiteY14" fmla="*/ 1048871 h 1156447"/>
              <a:gd name="connsiteX15" fmla="*/ 259977 w 5163671"/>
              <a:gd name="connsiteY15" fmla="*/ 1057836 h 1156447"/>
              <a:gd name="connsiteX16" fmla="*/ 322730 w 5163671"/>
              <a:gd name="connsiteY16" fmla="*/ 1075765 h 1156447"/>
              <a:gd name="connsiteX17" fmla="*/ 349624 w 5163671"/>
              <a:gd name="connsiteY17" fmla="*/ 1084730 h 1156447"/>
              <a:gd name="connsiteX18" fmla="*/ 475130 w 5163671"/>
              <a:gd name="connsiteY18" fmla="*/ 1093694 h 1156447"/>
              <a:gd name="connsiteX19" fmla="*/ 555812 w 5163671"/>
              <a:gd name="connsiteY19" fmla="*/ 1102659 h 1156447"/>
              <a:gd name="connsiteX20" fmla="*/ 654424 w 5163671"/>
              <a:gd name="connsiteY20" fmla="*/ 1111624 h 1156447"/>
              <a:gd name="connsiteX21" fmla="*/ 896471 w 5163671"/>
              <a:gd name="connsiteY21" fmla="*/ 1129553 h 1156447"/>
              <a:gd name="connsiteX22" fmla="*/ 1264024 w 5163671"/>
              <a:gd name="connsiteY22" fmla="*/ 1147483 h 1156447"/>
              <a:gd name="connsiteX23" fmla="*/ 1828800 w 5163671"/>
              <a:gd name="connsiteY23" fmla="*/ 1156447 h 1156447"/>
              <a:gd name="connsiteX24" fmla="*/ 3110753 w 5163671"/>
              <a:gd name="connsiteY24" fmla="*/ 1147483 h 1156447"/>
              <a:gd name="connsiteX25" fmla="*/ 3182471 w 5163671"/>
              <a:gd name="connsiteY25" fmla="*/ 1138518 h 1156447"/>
              <a:gd name="connsiteX26" fmla="*/ 3316942 w 5163671"/>
              <a:gd name="connsiteY26" fmla="*/ 1129553 h 1156447"/>
              <a:gd name="connsiteX27" fmla="*/ 3783106 w 5163671"/>
              <a:gd name="connsiteY27" fmla="*/ 1120589 h 1156447"/>
              <a:gd name="connsiteX28" fmla="*/ 3908612 w 5163671"/>
              <a:gd name="connsiteY28" fmla="*/ 1102659 h 1156447"/>
              <a:gd name="connsiteX29" fmla="*/ 4016189 w 5163671"/>
              <a:gd name="connsiteY29" fmla="*/ 1084730 h 1156447"/>
              <a:gd name="connsiteX30" fmla="*/ 4141694 w 5163671"/>
              <a:gd name="connsiteY30" fmla="*/ 1075765 h 1156447"/>
              <a:gd name="connsiteX31" fmla="*/ 4769224 w 5163671"/>
              <a:gd name="connsiteY31" fmla="*/ 1057836 h 1156447"/>
              <a:gd name="connsiteX32" fmla="*/ 4831977 w 5163671"/>
              <a:gd name="connsiteY32" fmla="*/ 1048871 h 1156447"/>
              <a:gd name="connsiteX33" fmla="*/ 4885765 w 5163671"/>
              <a:gd name="connsiteY33" fmla="*/ 1039906 h 1156447"/>
              <a:gd name="connsiteX34" fmla="*/ 4939553 w 5163671"/>
              <a:gd name="connsiteY34" fmla="*/ 1021977 h 1156447"/>
              <a:gd name="connsiteX35" fmla="*/ 4975412 w 5163671"/>
              <a:gd name="connsiteY35" fmla="*/ 1013012 h 1156447"/>
              <a:gd name="connsiteX36" fmla="*/ 5056094 w 5163671"/>
              <a:gd name="connsiteY36" fmla="*/ 986118 h 1156447"/>
              <a:gd name="connsiteX37" fmla="*/ 5082989 w 5163671"/>
              <a:gd name="connsiteY37" fmla="*/ 977153 h 1156447"/>
              <a:gd name="connsiteX38" fmla="*/ 5127812 w 5163671"/>
              <a:gd name="connsiteY38" fmla="*/ 941294 h 1156447"/>
              <a:gd name="connsiteX39" fmla="*/ 5163671 w 5163671"/>
              <a:gd name="connsiteY39" fmla="*/ 896471 h 1156447"/>
              <a:gd name="connsiteX40" fmla="*/ 5154706 w 5163671"/>
              <a:gd name="connsiteY40" fmla="*/ 555812 h 1156447"/>
              <a:gd name="connsiteX41" fmla="*/ 5145742 w 5163671"/>
              <a:gd name="connsiteY41" fmla="*/ 528918 h 1156447"/>
              <a:gd name="connsiteX42" fmla="*/ 5118847 w 5163671"/>
              <a:gd name="connsiteY42" fmla="*/ 475130 h 1156447"/>
              <a:gd name="connsiteX43" fmla="*/ 5091953 w 5163671"/>
              <a:gd name="connsiteY43" fmla="*/ 430306 h 1156447"/>
              <a:gd name="connsiteX44" fmla="*/ 5074024 w 5163671"/>
              <a:gd name="connsiteY44" fmla="*/ 403412 h 1156447"/>
              <a:gd name="connsiteX45" fmla="*/ 5038165 w 5163671"/>
              <a:gd name="connsiteY45" fmla="*/ 367553 h 1156447"/>
              <a:gd name="connsiteX46" fmla="*/ 5011271 w 5163671"/>
              <a:gd name="connsiteY46" fmla="*/ 331694 h 1156447"/>
              <a:gd name="connsiteX47" fmla="*/ 4993342 w 5163671"/>
              <a:gd name="connsiteY47" fmla="*/ 304800 h 1156447"/>
              <a:gd name="connsiteX48" fmla="*/ 4966447 w 5163671"/>
              <a:gd name="connsiteY48" fmla="*/ 295836 h 1156447"/>
              <a:gd name="connsiteX49" fmla="*/ 4939553 w 5163671"/>
              <a:gd name="connsiteY49" fmla="*/ 277906 h 1156447"/>
              <a:gd name="connsiteX50" fmla="*/ 4814047 w 5163671"/>
              <a:gd name="connsiteY50" fmla="*/ 242047 h 1156447"/>
              <a:gd name="connsiteX51" fmla="*/ 4715436 w 5163671"/>
              <a:gd name="connsiteY51" fmla="*/ 224118 h 1156447"/>
              <a:gd name="connsiteX52" fmla="*/ 4652683 w 5163671"/>
              <a:gd name="connsiteY52" fmla="*/ 206189 h 1156447"/>
              <a:gd name="connsiteX53" fmla="*/ 4625789 w 5163671"/>
              <a:gd name="connsiteY53" fmla="*/ 197224 h 1156447"/>
              <a:gd name="connsiteX54" fmla="*/ 4563036 w 5163671"/>
              <a:gd name="connsiteY54" fmla="*/ 188259 h 1156447"/>
              <a:gd name="connsiteX55" fmla="*/ 4446494 w 5163671"/>
              <a:gd name="connsiteY55" fmla="*/ 161365 h 1156447"/>
              <a:gd name="connsiteX56" fmla="*/ 4374777 w 5163671"/>
              <a:gd name="connsiteY56" fmla="*/ 143436 h 1156447"/>
              <a:gd name="connsiteX57" fmla="*/ 4312024 w 5163671"/>
              <a:gd name="connsiteY57" fmla="*/ 125506 h 1156447"/>
              <a:gd name="connsiteX58" fmla="*/ 4231342 w 5163671"/>
              <a:gd name="connsiteY58" fmla="*/ 107577 h 1156447"/>
              <a:gd name="connsiteX59" fmla="*/ 4204447 w 5163671"/>
              <a:gd name="connsiteY59" fmla="*/ 98612 h 1156447"/>
              <a:gd name="connsiteX60" fmla="*/ 4159624 w 5163671"/>
              <a:gd name="connsiteY60" fmla="*/ 89647 h 1156447"/>
              <a:gd name="connsiteX61" fmla="*/ 4105836 w 5163671"/>
              <a:gd name="connsiteY61" fmla="*/ 71718 h 1156447"/>
              <a:gd name="connsiteX62" fmla="*/ 4069977 w 5163671"/>
              <a:gd name="connsiteY62" fmla="*/ 53789 h 1156447"/>
              <a:gd name="connsiteX63" fmla="*/ 4007224 w 5163671"/>
              <a:gd name="connsiteY63" fmla="*/ 44824 h 1156447"/>
              <a:gd name="connsiteX64" fmla="*/ 3953436 w 5163671"/>
              <a:gd name="connsiteY64" fmla="*/ 26894 h 1156447"/>
              <a:gd name="connsiteX65" fmla="*/ 3881718 w 5163671"/>
              <a:gd name="connsiteY65" fmla="*/ 8965 h 1156447"/>
              <a:gd name="connsiteX66" fmla="*/ 3792071 w 5163671"/>
              <a:gd name="connsiteY66" fmla="*/ 0 h 1156447"/>
              <a:gd name="connsiteX67" fmla="*/ 3496236 w 5163671"/>
              <a:gd name="connsiteY67" fmla="*/ 8965 h 1156447"/>
              <a:gd name="connsiteX68" fmla="*/ 3424518 w 5163671"/>
              <a:gd name="connsiteY68" fmla="*/ 17930 h 1156447"/>
              <a:gd name="connsiteX69" fmla="*/ 3325906 w 5163671"/>
              <a:gd name="connsiteY69" fmla="*/ 26894 h 1156447"/>
              <a:gd name="connsiteX70" fmla="*/ 3039036 w 5163671"/>
              <a:gd name="connsiteY70" fmla="*/ 35859 h 1156447"/>
              <a:gd name="connsiteX71" fmla="*/ 2796989 w 5163671"/>
              <a:gd name="connsiteY71" fmla="*/ 53789 h 1156447"/>
              <a:gd name="connsiteX72" fmla="*/ 2483224 w 5163671"/>
              <a:gd name="connsiteY72" fmla="*/ 71718 h 1156447"/>
              <a:gd name="connsiteX73" fmla="*/ 2008094 w 5163671"/>
              <a:gd name="connsiteY73" fmla="*/ 62753 h 1156447"/>
              <a:gd name="connsiteX74" fmla="*/ 1936377 w 5163671"/>
              <a:gd name="connsiteY74" fmla="*/ 53789 h 1156447"/>
              <a:gd name="connsiteX75" fmla="*/ 1855694 w 5163671"/>
              <a:gd name="connsiteY75" fmla="*/ 44824 h 1156447"/>
              <a:gd name="connsiteX76" fmla="*/ 1721224 w 5163671"/>
              <a:gd name="connsiteY76" fmla="*/ 35859 h 1156447"/>
              <a:gd name="connsiteX77" fmla="*/ 1622612 w 5163671"/>
              <a:gd name="connsiteY77" fmla="*/ 17930 h 1156447"/>
              <a:gd name="connsiteX78" fmla="*/ 1425389 w 5163671"/>
              <a:gd name="connsiteY78" fmla="*/ 8965 h 1156447"/>
              <a:gd name="connsiteX79" fmla="*/ 735106 w 5163671"/>
              <a:gd name="connsiteY79" fmla="*/ 26894 h 1156447"/>
              <a:gd name="connsiteX80" fmla="*/ 681318 w 5163671"/>
              <a:gd name="connsiteY80" fmla="*/ 35859 h 1156447"/>
              <a:gd name="connsiteX81" fmla="*/ 582706 w 5163671"/>
              <a:gd name="connsiteY81" fmla="*/ 44824 h 1156447"/>
              <a:gd name="connsiteX82" fmla="*/ 528918 w 5163671"/>
              <a:gd name="connsiteY82" fmla="*/ 53789 h 1156447"/>
              <a:gd name="connsiteX83" fmla="*/ 394447 w 5163671"/>
              <a:gd name="connsiteY83" fmla="*/ 71718 h 1156447"/>
              <a:gd name="connsiteX84" fmla="*/ 277906 w 5163671"/>
              <a:gd name="connsiteY84" fmla="*/ 98612 h 1156447"/>
              <a:gd name="connsiteX85" fmla="*/ 143436 w 5163671"/>
              <a:gd name="connsiteY85" fmla="*/ 125506 h 1156447"/>
              <a:gd name="connsiteX86" fmla="*/ 62753 w 5163671"/>
              <a:gd name="connsiteY86" fmla="*/ 152400 h 1156447"/>
              <a:gd name="connsiteX87" fmla="*/ 35859 w 5163671"/>
              <a:gd name="connsiteY87" fmla="*/ 161365 h 1156447"/>
              <a:gd name="connsiteX88" fmla="*/ 26894 w 5163671"/>
              <a:gd name="connsiteY88" fmla="*/ 170330 h 1156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163671" h="1156447">
                <a:moveTo>
                  <a:pt x="26894" y="170330"/>
                </a:moveTo>
                <a:cubicBezTo>
                  <a:pt x="639" y="249099"/>
                  <a:pt x="19914" y="183409"/>
                  <a:pt x="8965" y="358589"/>
                </a:cubicBezTo>
                <a:cubicBezTo>
                  <a:pt x="6349" y="400449"/>
                  <a:pt x="2988" y="442259"/>
                  <a:pt x="0" y="484094"/>
                </a:cubicBezTo>
                <a:cubicBezTo>
                  <a:pt x="2988" y="531906"/>
                  <a:pt x="3950" y="579888"/>
                  <a:pt x="8965" y="627530"/>
                </a:cubicBezTo>
                <a:cubicBezTo>
                  <a:pt x="9954" y="636928"/>
                  <a:pt x="15334" y="645338"/>
                  <a:pt x="17930" y="654424"/>
                </a:cubicBezTo>
                <a:cubicBezTo>
                  <a:pt x="21315" y="666271"/>
                  <a:pt x="24221" y="678256"/>
                  <a:pt x="26894" y="690283"/>
                </a:cubicBezTo>
                <a:cubicBezTo>
                  <a:pt x="46134" y="776864"/>
                  <a:pt x="25349" y="691524"/>
                  <a:pt x="44824" y="788894"/>
                </a:cubicBezTo>
                <a:cubicBezTo>
                  <a:pt x="47240" y="800976"/>
                  <a:pt x="50801" y="812800"/>
                  <a:pt x="53789" y="824753"/>
                </a:cubicBezTo>
                <a:cubicBezTo>
                  <a:pt x="56777" y="851647"/>
                  <a:pt x="58305" y="878744"/>
                  <a:pt x="62753" y="905436"/>
                </a:cubicBezTo>
                <a:cubicBezTo>
                  <a:pt x="64306" y="914757"/>
                  <a:pt x="66048" y="924770"/>
                  <a:pt x="71718" y="932330"/>
                </a:cubicBezTo>
                <a:cubicBezTo>
                  <a:pt x="84396" y="949234"/>
                  <a:pt x="101601" y="962212"/>
                  <a:pt x="116542" y="977153"/>
                </a:cubicBezTo>
                <a:cubicBezTo>
                  <a:pt x="122519" y="983130"/>
                  <a:pt x="127438" y="990395"/>
                  <a:pt x="134471" y="995083"/>
                </a:cubicBezTo>
                <a:cubicBezTo>
                  <a:pt x="143436" y="1001059"/>
                  <a:pt x="152952" y="1006281"/>
                  <a:pt x="161365" y="1013012"/>
                </a:cubicBezTo>
                <a:cubicBezTo>
                  <a:pt x="167965" y="1018292"/>
                  <a:pt x="171734" y="1027162"/>
                  <a:pt x="179294" y="1030942"/>
                </a:cubicBezTo>
                <a:cubicBezTo>
                  <a:pt x="196198" y="1039394"/>
                  <a:pt x="215153" y="1042895"/>
                  <a:pt x="233083" y="1048871"/>
                </a:cubicBezTo>
                <a:lnTo>
                  <a:pt x="259977" y="1057836"/>
                </a:lnTo>
                <a:cubicBezTo>
                  <a:pt x="324454" y="1079328"/>
                  <a:pt x="243941" y="1053253"/>
                  <a:pt x="322730" y="1075765"/>
                </a:cubicBezTo>
                <a:cubicBezTo>
                  <a:pt x="331816" y="1078361"/>
                  <a:pt x="340239" y="1083626"/>
                  <a:pt x="349624" y="1084730"/>
                </a:cubicBezTo>
                <a:cubicBezTo>
                  <a:pt x="391279" y="1089630"/>
                  <a:pt x="433346" y="1090061"/>
                  <a:pt x="475130" y="1093694"/>
                </a:cubicBezTo>
                <a:cubicBezTo>
                  <a:pt x="502088" y="1096038"/>
                  <a:pt x="528887" y="1099966"/>
                  <a:pt x="555812" y="1102659"/>
                </a:cubicBezTo>
                <a:lnTo>
                  <a:pt x="654424" y="1111624"/>
                </a:lnTo>
                <a:cubicBezTo>
                  <a:pt x="735076" y="1117991"/>
                  <a:pt x="815679" y="1125301"/>
                  <a:pt x="896471" y="1129553"/>
                </a:cubicBezTo>
                <a:lnTo>
                  <a:pt x="1264024" y="1147483"/>
                </a:lnTo>
                <a:lnTo>
                  <a:pt x="1828800" y="1156447"/>
                </a:lnTo>
                <a:lnTo>
                  <a:pt x="3110753" y="1147483"/>
                </a:lnTo>
                <a:cubicBezTo>
                  <a:pt x="3134843" y="1147164"/>
                  <a:pt x="3158470" y="1140605"/>
                  <a:pt x="3182471" y="1138518"/>
                </a:cubicBezTo>
                <a:cubicBezTo>
                  <a:pt x="3227225" y="1134626"/>
                  <a:pt x="3272039" y="1130893"/>
                  <a:pt x="3316942" y="1129553"/>
                </a:cubicBezTo>
                <a:cubicBezTo>
                  <a:pt x="3472290" y="1124916"/>
                  <a:pt x="3627718" y="1123577"/>
                  <a:pt x="3783106" y="1120589"/>
                </a:cubicBezTo>
                <a:cubicBezTo>
                  <a:pt x="3824941" y="1114612"/>
                  <a:pt x="3866927" y="1109606"/>
                  <a:pt x="3908612" y="1102659"/>
                </a:cubicBezTo>
                <a:cubicBezTo>
                  <a:pt x="3944471" y="1096683"/>
                  <a:pt x="3979928" y="1087320"/>
                  <a:pt x="4016189" y="1084730"/>
                </a:cubicBezTo>
                <a:lnTo>
                  <a:pt x="4141694" y="1075765"/>
                </a:lnTo>
                <a:cubicBezTo>
                  <a:pt x="4389246" y="1034506"/>
                  <a:pt x="4123696" y="1076019"/>
                  <a:pt x="4769224" y="1057836"/>
                </a:cubicBezTo>
                <a:cubicBezTo>
                  <a:pt x="4790346" y="1057241"/>
                  <a:pt x="4811093" y="1052084"/>
                  <a:pt x="4831977" y="1048871"/>
                </a:cubicBezTo>
                <a:cubicBezTo>
                  <a:pt x="4849942" y="1046107"/>
                  <a:pt x="4868131" y="1044314"/>
                  <a:pt x="4885765" y="1039906"/>
                </a:cubicBezTo>
                <a:cubicBezTo>
                  <a:pt x="4904100" y="1035322"/>
                  <a:pt x="4921218" y="1026561"/>
                  <a:pt x="4939553" y="1021977"/>
                </a:cubicBezTo>
                <a:cubicBezTo>
                  <a:pt x="4951506" y="1018989"/>
                  <a:pt x="4963611" y="1016552"/>
                  <a:pt x="4975412" y="1013012"/>
                </a:cubicBezTo>
                <a:cubicBezTo>
                  <a:pt x="4975452" y="1013000"/>
                  <a:pt x="5042627" y="990607"/>
                  <a:pt x="5056094" y="986118"/>
                </a:cubicBezTo>
                <a:lnTo>
                  <a:pt x="5082989" y="977153"/>
                </a:lnTo>
                <a:cubicBezTo>
                  <a:pt x="5118697" y="923591"/>
                  <a:pt x="5079701" y="970160"/>
                  <a:pt x="5127812" y="941294"/>
                </a:cubicBezTo>
                <a:cubicBezTo>
                  <a:pt x="5142008" y="932777"/>
                  <a:pt x="5155526" y="908689"/>
                  <a:pt x="5163671" y="896471"/>
                </a:cubicBezTo>
                <a:cubicBezTo>
                  <a:pt x="5160683" y="782918"/>
                  <a:pt x="5160240" y="669269"/>
                  <a:pt x="5154706" y="555812"/>
                </a:cubicBezTo>
                <a:cubicBezTo>
                  <a:pt x="5154246" y="546374"/>
                  <a:pt x="5148338" y="538004"/>
                  <a:pt x="5145742" y="528918"/>
                </a:cubicBezTo>
                <a:cubicBezTo>
                  <a:pt x="5132525" y="482657"/>
                  <a:pt x="5147000" y="503281"/>
                  <a:pt x="5118847" y="475130"/>
                </a:cubicBezTo>
                <a:cubicBezTo>
                  <a:pt x="5103280" y="428425"/>
                  <a:pt x="5120080" y="465466"/>
                  <a:pt x="5091953" y="430306"/>
                </a:cubicBezTo>
                <a:cubicBezTo>
                  <a:pt x="5085222" y="421893"/>
                  <a:pt x="5081036" y="411592"/>
                  <a:pt x="5074024" y="403412"/>
                </a:cubicBezTo>
                <a:cubicBezTo>
                  <a:pt x="5063023" y="390577"/>
                  <a:pt x="5048307" y="381076"/>
                  <a:pt x="5038165" y="367553"/>
                </a:cubicBezTo>
                <a:cubicBezTo>
                  <a:pt x="5029200" y="355600"/>
                  <a:pt x="5019955" y="343852"/>
                  <a:pt x="5011271" y="331694"/>
                </a:cubicBezTo>
                <a:cubicBezTo>
                  <a:pt x="5005009" y="322927"/>
                  <a:pt x="5001755" y="311530"/>
                  <a:pt x="4993342" y="304800"/>
                </a:cubicBezTo>
                <a:cubicBezTo>
                  <a:pt x="4985963" y="298897"/>
                  <a:pt x="4975412" y="298824"/>
                  <a:pt x="4966447" y="295836"/>
                </a:cubicBezTo>
                <a:cubicBezTo>
                  <a:pt x="4957482" y="289859"/>
                  <a:pt x="4949399" y="282282"/>
                  <a:pt x="4939553" y="277906"/>
                </a:cubicBezTo>
                <a:cubicBezTo>
                  <a:pt x="4906488" y="263210"/>
                  <a:pt x="4846600" y="250185"/>
                  <a:pt x="4814047" y="242047"/>
                </a:cubicBezTo>
                <a:cubicBezTo>
                  <a:pt x="4757697" y="227960"/>
                  <a:pt x="4790373" y="234824"/>
                  <a:pt x="4715436" y="224118"/>
                </a:cubicBezTo>
                <a:cubicBezTo>
                  <a:pt x="4650953" y="202623"/>
                  <a:pt x="4731479" y="228702"/>
                  <a:pt x="4652683" y="206189"/>
                </a:cubicBezTo>
                <a:cubicBezTo>
                  <a:pt x="4643597" y="203593"/>
                  <a:pt x="4635055" y="199077"/>
                  <a:pt x="4625789" y="197224"/>
                </a:cubicBezTo>
                <a:cubicBezTo>
                  <a:pt x="4605069" y="193080"/>
                  <a:pt x="4583954" y="191247"/>
                  <a:pt x="4563036" y="188259"/>
                </a:cubicBezTo>
                <a:cubicBezTo>
                  <a:pt x="4488831" y="163523"/>
                  <a:pt x="4604749" y="200928"/>
                  <a:pt x="4446494" y="161365"/>
                </a:cubicBezTo>
                <a:cubicBezTo>
                  <a:pt x="4422588" y="155389"/>
                  <a:pt x="4398154" y="151229"/>
                  <a:pt x="4374777" y="143436"/>
                </a:cubicBezTo>
                <a:cubicBezTo>
                  <a:pt x="4344831" y="133453"/>
                  <a:pt x="4345790" y="133009"/>
                  <a:pt x="4312024" y="125506"/>
                </a:cubicBezTo>
                <a:cubicBezTo>
                  <a:pt x="4270412" y="116259"/>
                  <a:pt x="4269617" y="118513"/>
                  <a:pt x="4231342" y="107577"/>
                </a:cubicBezTo>
                <a:cubicBezTo>
                  <a:pt x="4222256" y="104981"/>
                  <a:pt x="4213615" y="100904"/>
                  <a:pt x="4204447" y="98612"/>
                </a:cubicBezTo>
                <a:cubicBezTo>
                  <a:pt x="4189665" y="94916"/>
                  <a:pt x="4174324" y="93656"/>
                  <a:pt x="4159624" y="89647"/>
                </a:cubicBezTo>
                <a:cubicBezTo>
                  <a:pt x="4141391" y="84674"/>
                  <a:pt x="4122740" y="80170"/>
                  <a:pt x="4105836" y="71718"/>
                </a:cubicBezTo>
                <a:cubicBezTo>
                  <a:pt x="4093883" y="65742"/>
                  <a:pt x="4082870" y="57305"/>
                  <a:pt x="4069977" y="53789"/>
                </a:cubicBezTo>
                <a:cubicBezTo>
                  <a:pt x="4049591" y="48229"/>
                  <a:pt x="4028142" y="47812"/>
                  <a:pt x="4007224" y="44824"/>
                </a:cubicBezTo>
                <a:lnTo>
                  <a:pt x="3953436" y="26894"/>
                </a:lnTo>
                <a:cubicBezTo>
                  <a:pt x="3923273" y="16840"/>
                  <a:pt x="3917769" y="13772"/>
                  <a:pt x="3881718" y="8965"/>
                </a:cubicBezTo>
                <a:cubicBezTo>
                  <a:pt x="3851950" y="4996"/>
                  <a:pt x="3821953" y="2988"/>
                  <a:pt x="3792071" y="0"/>
                </a:cubicBezTo>
                <a:lnTo>
                  <a:pt x="3496236" y="8965"/>
                </a:lnTo>
                <a:cubicBezTo>
                  <a:pt x="3472173" y="10139"/>
                  <a:pt x="3448478" y="15408"/>
                  <a:pt x="3424518" y="17930"/>
                </a:cubicBezTo>
                <a:cubicBezTo>
                  <a:pt x="3391693" y="21385"/>
                  <a:pt x="3358877" y="25361"/>
                  <a:pt x="3325906" y="26894"/>
                </a:cubicBezTo>
                <a:cubicBezTo>
                  <a:pt x="3230339" y="31339"/>
                  <a:pt x="3134659" y="32871"/>
                  <a:pt x="3039036" y="35859"/>
                </a:cubicBezTo>
                <a:cubicBezTo>
                  <a:pt x="2925694" y="45304"/>
                  <a:pt x="2918670" y="46488"/>
                  <a:pt x="2796989" y="53789"/>
                </a:cubicBezTo>
                <a:lnTo>
                  <a:pt x="2483224" y="71718"/>
                </a:lnTo>
                <a:lnTo>
                  <a:pt x="2008094" y="62753"/>
                </a:lnTo>
                <a:cubicBezTo>
                  <a:pt x="1984015" y="61964"/>
                  <a:pt x="1960304" y="56604"/>
                  <a:pt x="1936377" y="53789"/>
                </a:cubicBezTo>
                <a:cubicBezTo>
                  <a:pt x="1909502" y="50627"/>
                  <a:pt x="1882660" y="47071"/>
                  <a:pt x="1855694" y="44824"/>
                </a:cubicBezTo>
                <a:cubicBezTo>
                  <a:pt x="1810926" y="41093"/>
                  <a:pt x="1766047" y="38847"/>
                  <a:pt x="1721224" y="35859"/>
                </a:cubicBezTo>
                <a:cubicBezTo>
                  <a:pt x="1701302" y="31875"/>
                  <a:pt x="1640462" y="19205"/>
                  <a:pt x="1622612" y="17930"/>
                </a:cubicBezTo>
                <a:cubicBezTo>
                  <a:pt x="1556970" y="13241"/>
                  <a:pt x="1491130" y="11953"/>
                  <a:pt x="1425389" y="8965"/>
                </a:cubicBezTo>
                <a:cubicBezTo>
                  <a:pt x="1308066" y="11138"/>
                  <a:pt x="916878" y="14358"/>
                  <a:pt x="735106" y="26894"/>
                </a:cubicBezTo>
                <a:cubicBezTo>
                  <a:pt x="716972" y="28145"/>
                  <a:pt x="699370" y="33735"/>
                  <a:pt x="681318" y="35859"/>
                </a:cubicBezTo>
                <a:cubicBezTo>
                  <a:pt x="648538" y="39716"/>
                  <a:pt x="615486" y="40967"/>
                  <a:pt x="582706" y="44824"/>
                </a:cubicBezTo>
                <a:cubicBezTo>
                  <a:pt x="564654" y="46948"/>
                  <a:pt x="546935" y="51387"/>
                  <a:pt x="528918" y="53789"/>
                </a:cubicBezTo>
                <a:cubicBezTo>
                  <a:pt x="364332" y="75733"/>
                  <a:pt x="519153" y="50933"/>
                  <a:pt x="394447" y="71718"/>
                </a:cubicBezTo>
                <a:cubicBezTo>
                  <a:pt x="320613" y="96329"/>
                  <a:pt x="359368" y="86974"/>
                  <a:pt x="277906" y="98612"/>
                </a:cubicBezTo>
                <a:cubicBezTo>
                  <a:pt x="198447" y="125099"/>
                  <a:pt x="242902" y="114455"/>
                  <a:pt x="143436" y="125506"/>
                </a:cubicBezTo>
                <a:lnTo>
                  <a:pt x="62753" y="152400"/>
                </a:lnTo>
                <a:cubicBezTo>
                  <a:pt x="53788" y="155388"/>
                  <a:pt x="40085" y="152913"/>
                  <a:pt x="35859" y="161365"/>
                </a:cubicBezTo>
                <a:lnTo>
                  <a:pt x="26894" y="17033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7" name="Oval Callout 6"/>
          <p:cNvSpPr/>
          <p:nvPr/>
        </p:nvSpPr>
        <p:spPr>
          <a:xfrm>
            <a:off x="5031009" y="1196752"/>
            <a:ext cx="2574286" cy="648072"/>
          </a:xfrm>
          <a:prstGeom prst="wedgeEllipseCallout">
            <a:avLst>
              <a:gd name="adj1" fmla="val -23474"/>
              <a:gd name="adj2" fmla="val 79100"/>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2900" dirty="0" smtClean="0">
                <a:solidFill>
                  <a:srgbClr val="FF0000"/>
                </a:solidFill>
                <a:ea typeface="文鼎CS长美黑" pitchFamily="49" charset="-122"/>
              </a:rPr>
              <a:t>重点关注</a:t>
            </a:r>
            <a:endParaRPr lang="zh-CN" altLang="en-US" sz="2900" dirty="0">
              <a:solidFill>
                <a:srgbClr val="FF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2" presetClass="entr" presetSubtype="4" fill="hold" nodeType="withEffect">
                                  <p:stCondLst>
                                    <p:cond delay="400"/>
                                  </p:stCondLst>
                                  <p:childTnLst>
                                    <p:set>
                                      <p:cBhvr>
                                        <p:cTn id="12" dur="1" fill="hold">
                                          <p:stCondLst>
                                            <p:cond delay="0"/>
                                          </p:stCondLst>
                                        </p:cTn>
                                        <p:tgtEl>
                                          <p:spTgt spid="35842"/>
                                        </p:tgtEl>
                                        <p:attrNameLst>
                                          <p:attrName>style.visibility</p:attrName>
                                        </p:attrNameLst>
                                      </p:cBhvr>
                                      <p:to>
                                        <p:strVal val="visible"/>
                                      </p:to>
                                    </p:set>
                                    <p:anim calcmode="lin" valueType="num">
                                      <p:cBhvr additive="base">
                                        <p:cTn id="13" dur="500" fill="hold"/>
                                        <p:tgtEl>
                                          <p:spTgt spid="35842"/>
                                        </p:tgtEl>
                                        <p:attrNameLst>
                                          <p:attrName>ppt_x</p:attrName>
                                        </p:attrNameLst>
                                      </p:cBhvr>
                                      <p:tavLst>
                                        <p:tav tm="0">
                                          <p:val>
                                            <p:strVal val="#ppt_x"/>
                                          </p:val>
                                        </p:tav>
                                        <p:tav tm="100000">
                                          <p:val>
                                            <p:strVal val="#ppt_x"/>
                                          </p:val>
                                        </p:tav>
                                      </p:tavLst>
                                    </p:anim>
                                    <p:anim calcmode="lin" valueType="num">
                                      <p:cBhvr additive="base">
                                        <p:cTn id="14"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linds(horizontal)">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amond(in)">
                                      <p:cBhvr>
                                        <p:cTn id="38" dur="2000"/>
                                        <p:tgtEl>
                                          <p:spTgt spid="6"/>
                                        </p:tgtEl>
                                      </p:cBhvr>
                                    </p:animEffect>
                                  </p:childTnLst>
                                </p:cTn>
                              </p:par>
                              <p:par>
                                <p:cTn id="39" presetID="8"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amond(in)">
                                      <p:cBhvr>
                                        <p:cTn id="4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原型 </a:t>
            </a:r>
            <a:r>
              <a:rPr lang="en-US" altLang="zh-CN" dirty="0" smtClean="0"/>
              <a:t>vs. </a:t>
            </a:r>
            <a:r>
              <a:rPr lang="zh-CN" altLang="en-US" dirty="0" smtClean="0"/>
              <a:t>正式产品</a:t>
            </a:r>
            <a:endParaRPr lang="zh-CN" altLang="en-US" dirty="0"/>
          </a:p>
        </p:txBody>
      </p:sp>
      <p:sp>
        <p:nvSpPr>
          <p:cNvPr id="3" name="Content Placeholder 2"/>
          <p:cNvSpPr>
            <a:spLocks noGrp="1"/>
          </p:cNvSpPr>
          <p:nvPr>
            <p:ph idx="1"/>
          </p:nvPr>
        </p:nvSpPr>
        <p:spPr>
          <a:xfrm>
            <a:off x="613964" y="3356992"/>
            <a:ext cx="8667750" cy="2880320"/>
          </a:xfrm>
        </p:spPr>
        <p:txBody>
          <a:bodyPr/>
          <a:lstStyle/>
          <a:p>
            <a:pPr>
              <a:buNone/>
            </a:pPr>
            <a:r>
              <a:rPr lang="zh-CN" altLang="en-US" dirty="0" smtClean="0"/>
              <a:t>主因有二</a:t>
            </a:r>
            <a:endParaRPr lang="en-US" altLang="zh-CN" dirty="0" smtClean="0"/>
          </a:p>
          <a:p>
            <a:pPr>
              <a:buNone/>
            </a:pPr>
            <a:endParaRPr lang="en-US" altLang="zh-CN" sz="1100" dirty="0" smtClean="0"/>
          </a:p>
          <a:p>
            <a:pPr marL="538113" indent="-538113">
              <a:buFont typeface="+mj-ea"/>
              <a:buAutoNum type="circleNumDbPlain"/>
            </a:pPr>
            <a:r>
              <a:rPr lang="zh-CN" altLang="en-US" sz="2900" dirty="0" smtClean="0">
                <a:solidFill>
                  <a:srgbClr val="0000FF"/>
                </a:solidFill>
              </a:rPr>
              <a:t>原型的质量难达标。</a:t>
            </a:r>
            <a:endParaRPr lang="en-US" altLang="zh-CN" sz="2900" dirty="0" smtClean="0">
              <a:solidFill>
                <a:srgbClr val="0000FF"/>
              </a:solidFill>
            </a:endParaRPr>
          </a:p>
          <a:p>
            <a:pPr marL="1031383" lvl="1" indent="-538113"/>
            <a:r>
              <a:rPr lang="zh-CN" altLang="en-US" sz="2500" dirty="0" smtClean="0"/>
              <a:t>开发流程、工程师态度、客户重视度、</a:t>
            </a:r>
            <a:r>
              <a:rPr lang="en-US" altLang="zh-CN" sz="2500" dirty="0" smtClean="0"/>
              <a:t>…</a:t>
            </a:r>
          </a:p>
          <a:p>
            <a:pPr marL="1031383" lvl="1" indent="-538113"/>
            <a:endParaRPr lang="en-US" altLang="zh-CN" sz="900" dirty="0" smtClean="0"/>
          </a:p>
          <a:p>
            <a:pPr marL="538113" indent="-538113">
              <a:buFont typeface="+mj-ea"/>
              <a:buAutoNum type="circleNumDbPlain"/>
            </a:pPr>
            <a:r>
              <a:rPr lang="zh-CN" altLang="en-US" sz="2900" dirty="0" smtClean="0">
                <a:solidFill>
                  <a:srgbClr val="0000FF"/>
                </a:solidFill>
              </a:rPr>
              <a:t>用户对待原型和正式产品的态度存在差异。</a:t>
            </a:r>
            <a:endParaRPr lang="en-US" altLang="zh-CN" sz="2900" dirty="0" smtClean="0">
              <a:solidFill>
                <a:srgbClr val="0000FF"/>
              </a:solidFill>
            </a:endParaRPr>
          </a:p>
          <a:p>
            <a:pPr marL="996506" lvl="1" indent="-538113"/>
            <a:r>
              <a:rPr lang="zh-CN" altLang="en-US" sz="2500" dirty="0" smtClean="0">
                <a:solidFill>
                  <a:srgbClr val="C00000"/>
                </a:solidFill>
              </a:rPr>
              <a:t>喜欢原型 ≠ 喜欢</a:t>
            </a:r>
            <a:r>
              <a:rPr lang="en-US" altLang="zh-CN" sz="2500" dirty="0" smtClean="0">
                <a:solidFill>
                  <a:srgbClr val="C00000"/>
                </a:solidFill>
              </a:rPr>
              <a:t>/</a:t>
            </a:r>
            <a:r>
              <a:rPr lang="zh-CN" altLang="en-US" sz="2500" dirty="0" smtClean="0">
                <a:solidFill>
                  <a:srgbClr val="C00000"/>
                </a:solidFill>
              </a:rPr>
              <a:t>购买正式产品</a:t>
            </a:r>
            <a:endParaRPr lang="en-US" altLang="zh-CN" sz="2500" dirty="0" smtClean="0">
              <a:solidFill>
                <a:srgbClr val="C00000"/>
              </a:solidFill>
            </a:endParaRPr>
          </a:p>
          <a:p>
            <a:pPr marL="996506" lvl="1" indent="-538113"/>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25</a:t>
            </a:fld>
            <a:endParaRPr lang="zh-CN" altLang="en-US" dirty="0"/>
          </a:p>
        </p:txBody>
      </p:sp>
      <p:sp>
        <p:nvSpPr>
          <p:cNvPr id="5" name="Rectangle 4"/>
          <p:cNvSpPr/>
          <p:nvPr/>
        </p:nvSpPr>
        <p:spPr>
          <a:xfrm>
            <a:off x="818541" y="1556793"/>
            <a:ext cx="8190910" cy="936104"/>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原型不是正式产品，也不能替代正式产品。</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30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60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原型开发流程</a:t>
            </a:r>
            <a:endParaRPr lang="zh-CN" altLang="en-US" dirty="0"/>
          </a:p>
        </p:txBody>
      </p:sp>
      <p:sp>
        <p:nvSpPr>
          <p:cNvPr id="3" name="Content Placeholder 2"/>
          <p:cNvSpPr>
            <a:spLocks noGrp="1"/>
          </p:cNvSpPr>
          <p:nvPr>
            <p:ph idx="1"/>
          </p:nvPr>
        </p:nvSpPr>
        <p:spPr>
          <a:xfrm>
            <a:off x="5499062" y="2132858"/>
            <a:ext cx="4026998" cy="2520280"/>
          </a:xfrm>
        </p:spPr>
        <p:txBody>
          <a:bodyPr/>
          <a:lstStyle/>
          <a:p>
            <a:r>
              <a:rPr lang="zh-CN" altLang="en-US" sz="2900" dirty="0" smtClean="0"/>
              <a:t>仅</a:t>
            </a:r>
            <a:r>
              <a:rPr lang="zh-CN" altLang="en-US" sz="2900" dirty="0" smtClean="0">
                <a:solidFill>
                  <a:srgbClr val="0000FF"/>
                </a:solidFill>
              </a:rPr>
              <a:t>选取部分</a:t>
            </a:r>
            <a:r>
              <a:rPr lang="zh-CN" altLang="en-US" sz="2900" dirty="0" smtClean="0"/>
              <a:t>需求</a:t>
            </a:r>
            <a:endParaRPr lang="en-US" altLang="zh-CN" sz="2900" dirty="0" smtClean="0"/>
          </a:p>
          <a:p>
            <a:r>
              <a:rPr lang="zh-CN" altLang="en-US" sz="2900" dirty="0" smtClean="0"/>
              <a:t>无正式的设计过程</a:t>
            </a:r>
            <a:endParaRPr lang="en-US" altLang="zh-CN" sz="2900" dirty="0" smtClean="0"/>
          </a:p>
          <a:p>
            <a:r>
              <a:rPr lang="zh-CN" altLang="en-US" sz="2900" dirty="0" smtClean="0"/>
              <a:t>构造粗糙</a:t>
            </a:r>
            <a:endParaRPr lang="en-US" altLang="zh-CN" sz="2900" dirty="0" smtClean="0"/>
          </a:p>
          <a:p>
            <a:r>
              <a:rPr lang="zh-CN" altLang="en-US" sz="2900" dirty="0" smtClean="0"/>
              <a:t>修正</a:t>
            </a:r>
            <a:r>
              <a:rPr lang="en-US" altLang="zh-CN" sz="2900" dirty="0" smtClean="0"/>
              <a:t>/</a:t>
            </a:r>
            <a:r>
              <a:rPr lang="zh-CN" altLang="en-US" sz="2900" dirty="0" smtClean="0"/>
              <a:t>增强不正规</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26</a:t>
            </a:fld>
            <a:endParaRPr lang="zh-CN" altLang="en-US" dirty="0"/>
          </a:p>
        </p:txBody>
      </p:sp>
      <p:grpSp>
        <p:nvGrpSpPr>
          <p:cNvPr id="5" name="Group 4"/>
          <p:cNvGrpSpPr>
            <a:grpSpLocks noChangeAspect="1"/>
          </p:cNvGrpSpPr>
          <p:nvPr/>
        </p:nvGrpSpPr>
        <p:grpSpPr>
          <a:xfrm>
            <a:off x="662530" y="1772822"/>
            <a:ext cx="4038957" cy="3539143"/>
            <a:chOff x="2693481" y="991681"/>
            <a:chExt cx="4061836" cy="4061836"/>
          </a:xfrm>
        </p:grpSpPr>
        <p:sp>
          <p:nvSpPr>
            <p:cNvPr id="6" name="Freeform 5"/>
            <p:cNvSpPr/>
            <p:nvPr/>
          </p:nvSpPr>
          <p:spPr>
            <a:xfrm>
              <a:off x="4074021" y="991681"/>
              <a:ext cx="1300757" cy="1300757"/>
            </a:xfrm>
            <a:custGeom>
              <a:avLst/>
              <a:gdLst>
                <a:gd name="connsiteX0" fmla="*/ 0 w 1300757"/>
                <a:gd name="connsiteY0" fmla="*/ 650379 h 1300757"/>
                <a:gd name="connsiteX1" fmla="*/ 190492 w 1300757"/>
                <a:gd name="connsiteY1" fmla="*/ 190492 h 1300757"/>
                <a:gd name="connsiteX2" fmla="*/ 650380 w 1300757"/>
                <a:gd name="connsiteY2" fmla="*/ 1 h 1300757"/>
                <a:gd name="connsiteX3" fmla="*/ 1110267 w 1300757"/>
                <a:gd name="connsiteY3" fmla="*/ 190493 h 1300757"/>
                <a:gd name="connsiteX4" fmla="*/ 1300758 w 1300757"/>
                <a:gd name="connsiteY4" fmla="*/ 650381 h 1300757"/>
                <a:gd name="connsiteX5" fmla="*/ 1110266 w 1300757"/>
                <a:gd name="connsiteY5" fmla="*/ 1110269 h 1300757"/>
                <a:gd name="connsiteX6" fmla="*/ 650378 w 1300757"/>
                <a:gd name="connsiteY6" fmla="*/ 1300760 h 1300757"/>
                <a:gd name="connsiteX7" fmla="*/ 190491 w 1300757"/>
                <a:gd name="connsiteY7" fmla="*/ 1110268 h 1300757"/>
                <a:gd name="connsiteX8" fmla="*/ 0 w 1300757"/>
                <a:gd name="connsiteY8" fmla="*/ 650380 h 1300757"/>
                <a:gd name="connsiteX9" fmla="*/ 0 w 1300757"/>
                <a:gd name="connsiteY9" fmla="*/ 650379 h 130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0757" h="1300757">
                  <a:moveTo>
                    <a:pt x="0" y="650379"/>
                  </a:moveTo>
                  <a:cubicBezTo>
                    <a:pt x="0" y="477888"/>
                    <a:pt x="68522" y="312461"/>
                    <a:pt x="190492" y="190492"/>
                  </a:cubicBezTo>
                  <a:cubicBezTo>
                    <a:pt x="312462" y="68522"/>
                    <a:pt x="477889" y="1"/>
                    <a:pt x="650380" y="1"/>
                  </a:cubicBezTo>
                  <a:cubicBezTo>
                    <a:pt x="822871" y="1"/>
                    <a:pt x="988298" y="68523"/>
                    <a:pt x="1110267" y="190493"/>
                  </a:cubicBezTo>
                  <a:cubicBezTo>
                    <a:pt x="1232237" y="312463"/>
                    <a:pt x="1300758" y="477890"/>
                    <a:pt x="1300758" y="650381"/>
                  </a:cubicBezTo>
                  <a:cubicBezTo>
                    <a:pt x="1300758" y="822872"/>
                    <a:pt x="1232236" y="988299"/>
                    <a:pt x="1110266" y="1110269"/>
                  </a:cubicBezTo>
                  <a:cubicBezTo>
                    <a:pt x="988296" y="1232239"/>
                    <a:pt x="822870" y="1300761"/>
                    <a:pt x="650378" y="1300760"/>
                  </a:cubicBezTo>
                  <a:cubicBezTo>
                    <a:pt x="477887" y="1300760"/>
                    <a:pt x="312460" y="1232238"/>
                    <a:pt x="190491" y="1110268"/>
                  </a:cubicBezTo>
                  <a:cubicBezTo>
                    <a:pt x="68521" y="988298"/>
                    <a:pt x="0" y="822872"/>
                    <a:pt x="0" y="650380"/>
                  </a:cubicBezTo>
                  <a:lnTo>
                    <a:pt x="0" y="650379"/>
                  </a:lnTo>
                  <a:close/>
                </a:path>
              </a:pathLst>
            </a:custGeom>
            <a:solidFill>
              <a:srgbClr val="5C2E00"/>
            </a:solidFill>
          </p:spPr>
          <p:style>
            <a:lnRef idx="0">
              <a:schemeClr val="accent6"/>
            </a:lnRef>
            <a:fillRef idx="3">
              <a:schemeClr val="accent6"/>
            </a:fillRef>
            <a:effectRef idx="3">
              <a:schemeClr val="accent6"/>
            </a:effectRef>
            <a:fontRef idx="minor">
              <a:schemeClr val="lt1"/>
            </a:fontRef>
          </p:style>
          <p:txBody>
            <a:bodyPr spcFirstLastPara="0" vert="horz" wrap="square" lIns="220972" tIns="220971" rIns="220972" bIns="220971" numCol="1" spcCol="1270" anchor="ctr" anchorCtr="0">
              <a:noAutofit/>
            </a:bodyPr>
            <a:lstStyle/>
            <a:p>
              <a:pPr algn="ctr" defTabSz="1116086">
                <a:lnSpc>
                  <a:spcPct val="90000"/>
                </a:lnSpc>
                <a:spcAft>
                  <a:spcPct val="35000"/>
                </a:spcAft>
              </a:pPr>
              <a:r>
                <a:rPr lang="zh-CN" altLang="en-US" sz="2600" dirty="0" smtClean="0">
                  <a:solidFill>
                    <a:schemeClr val="bg1"/>
                  </a:solidFill>
                  <a:latin typeface="方正精楷简体" pitchFamily="2" charset="-122"/>
                  <a:ea typeface="方正精楷简体" pitchFamily="2" charset="-122"/>
                </a:rPr>
                <a:t>框定</a:t>
              </a:r>
              <a:r>
                <a:rPr lang="en-US" altLang="zh-CN" sz="2600" dirty="0" smtClean="0">
                  <a:solidFill>
                    <a:schemeClr val="bg1"/>
                  </a:solidFill>
                  <a:latin typeface="方正精楷简体" pitchFamily="2" charset="-122"/>
                  <a:ea typeface="方正精楷简体" pitchFamily="2" charset="-122"/>
                </a:rPr>
                <a:t/>
              </a:r>
              <a:br>
                <a:rPr lang="en-US" altLang="zh-CN" sz="2600" dirty="0" smtClean="0">
                  <a:solidFill>
                    <a:schemeClr val="bg1"/>
                  </a:solidFill>
                  <a:latin typeface="方正精楷简体" pitchFamily="2" charset="-122"/>
                  <a:ea typeface="方正精楷简体" pitchFamily="2" charset="-122"/>
                </a:rPr>
              </a:br>
              <a:r>
                <a:rPr lang="zh-CN" altLang="en-US" sz="2600" dirty="0" smtClean="0">
                  <a:solidFill>
                    <a:schemeClr val="bg1"/>
                  </a:solidFill>
                  <a:latin typeface="方正精楷简体" pitchFamily="2" charset="-122"/>
                  <a:ea typeface="方正精楷简体" pitchFamily="2" charset="-122"/>
                </a:rPr>
                <a:t>需求</a:t>
              </a:r>
              <a:endParaRPr lang="zh-CN" altLang="en-US" sz="2600" dirty="0">
                <a:solidFill>
                  <a:schemeClr val="bg1"/>
                </a:solidFill>
                <a:latin typeface="方正精楷简体" pitchFamily="2" charset="-122"/>
                <a:ea typeface="方正精楷简体" pitchFamily="2" charset="-122"/>
              </a:endParaRPr>
            </a:p>
          </p:txBody>
        </p:sp>
        <p:sp>
          <p:nvSpPr>
            <p:cNvPr id="7" name="Freeform 6"/>
            <p:cNvSpPr/>
            <p:nvPr/>
          </p:nvSpPr>
          <p:spPr>
            <a:xfrm rot="2700000">
              <a:off x="5235079" y="2105915"/>
              <a:ext cx="345358" cy="439005"/>
            </a:xfrm>
            <a:custGeom>
              <a:avLst/>
              <a:gdLst>
                <a:gd name="connsiteX0" fmla="*/ 0 w 345358"/>
                <a:gd name="connsiteY0" fmla="*/ 87801 h 439005"/>
                <a:gd name="connsiteX1" fmla="*/ 172679 w 345358"/>
                <a:gd name="connsiteY1" fmla="*/ 87801 h 439005"/>
                <a:gd name="connsiteX2" fmla="*/ 172679 w 345358"/>
                <a:gd name="connsiteY2" fmla="*/ 0 h 439005"/>
                <a:gd name="connsiteX3" fmla="*/ 345358 w 345358"/>
                <a:gd name="connsiteY3" fmla="*/ 219503 h 439005"/>
                <a:gd name="connsiteX4" fmla="*/ 172679 w 345358"/>
                <a:gd name="connsiteY4" fmla="*/ 439005 h 439005"/>
                <a:gd name="connsiteX5" fmla="*/ 172679 w 345358"/>
                <a:gd name="connsiteY5" fmla="*/ 351204 h 439005"/>
                <a:gd name="connsiteX6" fmla="*/ 0 w 345358"/>
                <a:gd name="connsiteY6" fmla="*/ 351204 h 439005"/>
                <a:gd name="connsiteX7" fmla="*/ 0 w 345358"/>
                <a:gd name="connsiteY7" fmla="*/ 87801 h 43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58" h="439005">
                  <a:moveTo>
                    <a:pt x="0" y="87801"/>
                  </a:moveTo>
                  <a:lnTo>
                    <a:pt x="172679" y="87801"/>
                  </a:lnTo>
                  <a:lnTo>
                    <a:pt x="172679" y="0"/>
                  </a:lnTo>
                  <a:lnTo>
                    <a:pt x="345358" y="219503"/>
                  </a:lnTo>
                  <a:lnTo>
                    <a:pt x="172679" y="439005"/>
                  </a:lnTo>
                  <a:lnTo>
                    <a:pt x="172679" y="351204"/>
                  </a:lnTo>
                  <a:lnTo>
                    <a:pt x="0" y="351204"/>
                  </a:lnTo>
                  <a:lnTo>
                    <a:pt x="0" y="87801"/>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0" tIns="87800" rIns="103606" bIns="87801" numCol="1" spcCol="1270" anchor="ctr" anchorCtr="0">
              <a:noAutofit/>
            </a:bodyPr>
            <a:lstStyle/>
            <a:p>
              <a:pPr algn="ctr" defTabSz="651050">
                <a:lnSpc>
                  <a:spcPct val="90000"/>
                </a:lnSpc>
                <a:spcAft>
                  <a:spcPct val="35000"/>
                </a:spcAft>
              </a:pPr>
              <a:endParaRPr lang="zh-CN" altLang="en-US" sz="2600" dirty="0">
                <a:solidFill>
                  <a:schemeClr val="tx1"/>
                </a:solidFill>
                <a:latin typeface="方正精楷简体" pitchFamily="2" charset="-122"/>
                <a:ea typeface="方正精楷简体" pitchFamily="2" charset="-122"/>
              </a:endParaRPr>
            </a:p>
          </p:txBody>
        </p:sp>
        <p:sp>
          <p:nvSpPr>
            <p:cNvPr id="8" name="Freeform 7"/>
            <p:cNvSpPr/>
            <p:nvPr/>
          </p:nvSpPr>
          <p:spPr>
            <a:xfrm>
              <a:off x="5454560" y="2372221"/>
              <a:ext cx="1300757" cy="1300757"/>
            </a:xfrm>
            <a:custGeom>
              <a:avLst/>
              <a:gdLst>
                <a:gd name="connsiteX0" fmla="*/ 0 w 1300757"/>
                <a:gd name="connsiteY0" fmla="*/ 650379 h 1300757"/>
                <a:gd name="connsiteX1" fmla="*/ 190492 w 1300757"/>
                <a:gd name="connsiteY1" fmla="*/ 190492 h 1300757"/>
                <a:gd name="connsiteX2" fmla="*/ 650380 w 1300757"/>
                <a:gd name="connsiteY2" fmla="*/ 1 h 1300757"/>
                <a:gd name="connsiteX3" fmla="*/ 1110267 w 1300757"/>
                <a:gd name="connsiteY3" fmla="*/ 190493 h 1300757"/>
                <a:gd name="connsiteX4" fmla="*/ 1300758 w 1300757"/>
                <a:gd name="connsiteY4" fmla="*/ 650381 h 1300757"/>
                <a:gd name="connsiteX5" fmla="*/ 1110266 w 1300757"/>
                <a:gd name="connsiteY5" fmla="*/ 1110269 h 1300757"/>
                <a:gd name="connsiteX6" fmla="*/ 650378 w 1300757"/>
                <a:gd name="connsiteY6" fmla="*/ 1300760 h 1300757"/>
                <a:gd name="connsiteX7" fmla="*/ 190491 w 1300757"/>
                <a:gd name="connsiteY7" fmla="*/ 1110268 h 1300757"/>
                <a:gd name="connsiteX8" fmla="*/ 0 w 1300757"/>
                <a:gd name="connsiteY8" fmla="*/ 650380 h 1300757"/>
                <a:gd name="connsiteX9" fmla="*/ 0 w 1300757"/>
                <a:gd name="connsiteY9" fmla="*/ 650379 h 130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0757" h="1300757">
                  <a:moveTo>
                    <a:pt x="0" y="650379"/>
                  </a:moveTo>
                  <a:cubicBezTo>
                    <a:pt x="0" y="477888"/>
                    <a:pt x="68522" y="312461"/>
                    <a:pt x="190492" y="190492"/>
                  </a:cubicBezTo>
                  <a:cubicBezTo>
                    <a:pt x="312462" y="68522"/>
                    <a:pt x="477889" y="1"/>
                    <a:pt x="650380" y="1"/>
                  </a:cubicBezTo>
                  <a:cubicBezTo>
                    <a:pt x="822871" y="1"/>
                    <a:pt x="988298" y="68523"/>
                    <a:pt x="1110267" y="190493"/>
                  </a:cubicBezTo>
                  <a:cubicBezTo>
                    <a:pt x="1232237" y="312463"/>
                    <a:pt x="1300758" y="477890"/>
                    <a:pt x="1300758" y="650381"/>
                  </a:cubicBezTo>
                  <a:cubicBezTo>
                    <a:pt x="1300758" y="822872"/>
                    <a:pt x="1232236" y="988299"/>
                    <a:pt x="1110266" y="1110269"/>
                  </a:cubicBezTo>
                  <a:cubicBezTo>
                    <a:pt x="988296" y="1232239"/>
                    <a:pt x="822870" y="1300761"/>
                    <a:pt x="650378" y="1300760"/>
                  </a:cubicBezTo>
                  <a:cubicBezTo>
                    <a:pt x="477887" y="1300760"/>
                    <a:pt x="312460" y="1232238"/>
                    <a:pt x="190491" y="1110268"/>
                  </a:cubicBezTo>
                  <a:cubicBezTo>
                    <a:pt x="68521" y="988298"/>
                    <a:pt x="0" y="822872"/>
                    <a:pt x="0" y="650380"/>
                  </a:cubicBezTo>
                  <a:lnTo>
                    <a:pt x="0" y="650379"/>
                  </a:lnTo>
                  <a:close/>
                </a:path>
              </a:pathLst>
            </a:custGeom>
            <a:solidFill>
              <a:srgbClr val="003686"/>
            </a:solidFill>
          </p:spPr>
          <p:style>
            <a:lnRef idx="0">
              <a:schemeClr val="accent5"/>
            </a:lnRef>
            <a:fillRef idx="3">
              <a:schemeClr val="accent5"/>
            </a:fillRef>
            <a:effectRef idx="3">
              <a:schemeClr val="accent5"/>
            </a:effectRef>
            <a:fontRef idx="minor">
              <a:schemeClr val="lt1"/>
            </a:fontRef>
          </p:style>
          <p:txBody>
            <a:bodyPr spcFirstLastPara="0" vert="horz" wrap="square" lIns="220972" tIns="220971" rIns="220972" bIns="220971" numCol="1" spcCol="1270" anchor="ctr" anchorCtr="0">
              <a:noAutofit/>
            </a:bodyPr>
            <a:lstStyle/>
            <a:p>
              <a:pPr algn="ctr" defTabSz="1116086">
                <a:lnSpc>
                  <a:spcPct val="90000"/>
                </a:lnSpc>
                <a:spcAft>
                  <a:spcPct val="35000"/>
                </a:spcAft>
              </a:pPr>
              <a:r>
                <a:rPr lang="zh-CN" altLang="en-US" sz="2600" dirty="0" smtClean="0">
                  <a:solidFill>
                    <a:schemeClr val="bg1"/>
                  </a:solidFill>
                  <a:latin typeface="方正精楷简体" pitchFamily="2" charset="-122"/>
                  <a:ea typeface="方正精楷简体" pitchFamily="2" charset="-122"/>
                </a:rPr>
                <a:t>构造</a:t>
              </a:r>
              <a:endParaRPr lang="zh-CN" altLang="en-US" sz="2600" dirty="0">
                <a:solidFill>
                  <a:schemeClr val="bg1"/>
                </a:solidFill>
                <a:latin typeface="方正精楷简体" pitchFamily="2" charset="-122"/>
                <a:ea typeface="方正精楷简体" pitchFamily="2" charset="-122"/>
              </a:endParaRPr>
            </a:p>
          </p:txBody>
        </p:sp>
        <p:sp>
          <p:nvSpPr>
            <p:cNvPr id="9" name="Freeform 8"/>
            <p:cNvSpPr/>
            <p:nvPr/>
          </p:nvSpPr>
          <p:spPr>
            <a:xfrm rot="18900000">
              <a:off x="5248901" y="3486454"/>
              <a:ext cx="345359" cy="439006"/>
            </a:xfrm>
            <a:custGeom>
              <a:avLst/>
              <a:gdLst>
                <a:gd name="connsiteX0" fmla="*/ 0 w 345358"/>
                <a:gd name="connsiteY0" fmla="*/ 87801 h 439005"/>
                <a:gd name="connsiteX1" fmla="*/ 172679 w 345358"/>
                <a:gd name="connsiteY1" fmla="*/ 87801 h 439005"/>
                <a:gd name="connsiteX2" fmla="*/ 172679 w 345358"/>
                <a:gd name="connsiteY2" fmla="*/ 0 h 439005"/>
                <a:gd name="connsiteX3" fmla="*/ 345358 w 345358"/>
                <a:gd name="connsiteY3" fmla="*/ 219503 h 439005"/>
                <a:gd name="connsiteX4" fmla="*/ 172679 w 345358"/>
                <a:gd name="connsiteY4" fmla="*/ 439005 h 439005"/>
                <a:gd name="connsiteX5" fmla="*/ 172679 w 345358"/>
                <a:gd name="connsiteY5" fmla="*/ 351204 h 439005"/>
                <a:gd name="connsiteX6" fmla="*/ 0 w 345358"/>
                <a:gd name="connsiteY6" fmla="*/ 351204 h 439005"/>
                <a:gd name="connsiteX7" fmla="*/ 0 w 345358"/>
                <a:gd name="connsiteY7" fmla="*/ 87801 h 43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58" h="439005">
                  <a:moveTo>
                    <a:pt x="345358" y="351204"/>
                  </a:moveTo>
                  <a:lnTo>
                    <a:pt x="172679" y="351204"/>
                  </a:lnTo>
                  <a:lnTo>
                    <a:pt x="172679" y="439005"/>
                  </a:lnTo>
                  <a:lnTo>
                    <a:pt x="0" y="219502"/>
                  </a:lnTo>
                  <a:lnTo>
                    <a:pt x="172679" y="0"/>
                  </a:lnTo>
                  <a:lnTo>
                    <a:pt x="172679" y="87801"/>
                  </a:lnTo>
                  <a:lnTo>
                    <a:pt x="345358" y="87801"/>
                  </a:lnTo>
                  <a:lnTo>
                    <a:pt x="345358" y="351204"/>
                  </a:lnTo>
                  <a:close/>
                </a:path>
              </a:pathLst>
            </a:custGeom>
          </p:spPr>
          <p:style>
            <a:lnRef idx="0">
              <a:schemeClr val="lt1">
                <a:hueOff val="0"/>
                <a:satOff val="0"/>
                <a:lumOff val="0"/>
                <a:alphaOff val="0"/>
              </a:schemeClr>
            </a:lnRef>
            <a:fillRef idx="3">
              <a:schemeClr val="accent5">
                <a:hueOff val="-3311292"/>
                <a:satOff val="13270"/>
                <a:lumOff val="2876"/>
                <a:alphaOff val="0"/>
              </a:schemeClr>
            </a:fillRef>
            <a:effectRef idx="3">
              <a:schemeClr val="accent5">
                <a:hueOff val="-3311292"/>
                <a:satOff val="13270"/>
                <a:lumOff val="2876"/>
                <a:alphaOff val="0"/>
              </a:schemeClr>
            </a:effectRef>
            <a:fontRef idx="minor">
              <a:schemeClr val="lt1"/>
            </a:fontRef>
          </p:style>
          <p:txBody>
            <a:bodyPr spcFirstLastPara="0" vert="horz" wrap="square" lIns="103606" tIns="87801" rIns="1" bIns="87801" numCol="1" spcCol="1270" anchor="ctr" anchorCtr="0">
              <a:noAutofit/>
            </a:bodyPr>
            <a:lstStyle/>
            <a:p>
              <a:pPr algn="ctr" defTabSz="651050">
                <a:lnSpc>
                  <a:spcPct val="90000"/>
                </a:lnSpc>
                <a:spcAft>
                  <a:spcPct val="35000"/>
                </a:spcAft>
              </a:pPr>
              <a:endParaRPr lang="zh-CN" altLang="en-US" sz="2600" dirty="0">
                <a:solidFill>
                  <a:schemeClr val="tx1"/>
                </a:solidFill>
                <a:latin typeface="方正精楷简体" pitchFamily="2" charset="-122"/>
                <a:ea typeface="方正精楷简体" pitchFamily="2" charset="-122"/>
              </a:endParaRPr>
            </a:p>
          </p:txBody>
        </p:sp>
        <p:sp>
          <p:nvSpPr>
            <p:cNvPr id="10" name="Freeform 9"/>
            <p:cNvSpPr/>
            <p:nvPr/>
          </p:nvSpPr>
          <p:spPr>
            <a:xfrm>
              <a:off x="4074021" y="3752760"/>
              <a:ext cx="1300757" cy="1300757"/>
            </a:xfrm>
            <a:custGeom>
              <a:avLst/>
              <a:gdLst>
                <a:gd name="connsiteX0" fmla="*/ 0 w 1300757"/>
                <a:gd name="connsiteY0" fmla="*/ 650379 h 1300757"/>
                <a:gd name="connsiteX1" fmla="*/ 190492 w 1300757"/>
                <a:gd name="connsiteY1" fmla="*/ 190492 h 1300757"/>
                <a:gd name="connsiteX2" fmla="*/ 650380 w 1300757"/>
                <a:gd name="connsiteY2" fmla="*/ 1 h 1300757"/>
                <a:gd name="connsiteX3" fmla="*/ 1110267 w 1300757"/>
                <a:gd name="connsiteY3" fmla="*/ 190493 h 1300757"/>
                <a:gd name="connsiteX4" fmla="*/ 1300758 w 1300757"/>
                <a:gd name="connsiteY4" fmla="*/ 650381 h 1300757"/>
                <a:gd name="connsiteX5" fmla="*/ 1110266 w 1300757"/>
                <a:gd name="connsiteY5" fmla="*/ 1110269 h 1300757"/>
                <a:gd name="connsiteX6" fmla="*/ 650378 w 1300757"/>
                <a:gd name="connsiteY6" fmla="*/ 1300760 h 1300757"/>
                <a:gd name="connsiteX7" fmla="*/ 190491 w 1300757"/>
                <a:gd name="connsiteY7" fmla="*/ 1110268 h 1300757"/>
                <a:gd name="connsiteX8" fmla="*/ 0 w 1300757"/>
                <a:gd name="connsiteY8" fmla="*/ 650380 h 1300757"/>
                <a:gd name="connsiteX9" fmla="*/ 0 w 1300757"/>
                <a:gd name="connsiteY9" fmla="*/ 650379 h 130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0757" h="1300757">
                  <a:moveTo>
                    <a:pt x="0" y="650379"/>
                  </a:moveTo>
                  <a:cubicBezTo>
                    <a:pt x="0" y="477888"/>
                    <a:pt x="68522" y="312461"/>
                    <a:pt x="190492" y="190492"/>
                  </a:cubicBezTo>
                  <a:cubicBezTo>
                    <a:pt x="312462" y="68522"/>
                    <a:pt x="477889" y="1"/>
                    <a:pt x="650380" y="1"/>
                  </a:cubicBezTo>
                  <a:cubicBezTo>
                    <a:pt x="822871" y="1"/>
                    <a:pt x="988298" y="68523"/>
                    <a:pt x="1110267" y="190493"/>
                  </a:cubicBezTo>
                  <a:cubicBezTo>
                    <a:pt x="1232237" y="312463"/>
                    <a:pt x="1300758" y="477890"/>
                    <a:pt x="1300758" y="650381"/>
                  </a:cubicBezTo>
                  <a:cubicBezTo>
                    <a:pt x="1300758" y="822872"/>
                    <a:pt x="1232236" y="988299"/>
                    <a:pt x="1110266" y="1110269"/>
                  </a:cubicBezTo>
                  <a:cubicBezTo>
                    <a:pt x="988296" y="1232239"/>
                    <a:pt x="822870" y="1300761"/>
                    <a:pt x="650378" y="1300760"/>
                  </a:cubicBezTo>
                  <a:cubicBezTo>
                    <a:pt x="477887" y="1300760"/>
                    <a:pt x="312460" y="1232238"/>
                    <a:pt x="190491" y="1110268"/>
                  </a:cubicBezTo>
                  <a:cubicBezTo>
                    <a:pt x="68521" y="988298"/>
                    <a:pt x="0" y="822872"/>
                    <a:pt x="0" y="650380"/>
                  </a:cubicBezTo>
                  <a:lnTo>
                    <a:pt x="0" y="650379"/>
                  </a:lnTo>
                  <a:close/>
                </a:path>
              </a:pathLst>
            </a:custGeom>
            <a:solidFill>
              <a:srgbClr val="124612"/>
            </a:solidFill>
          </p:spPr>
          <p:style>
            <a:lnRef idx="0">
              <a:schemeClr val="accent5"/>
            </a:lnRef>
            <a:fillRef idx="3">
              <a:schemeClr val="accent5"/>
            </a:fillRef>
            <a:effectRef idx="3">
              <a:schemeClr val="accent5"/>
            </a:effectRef>
            <a:fontRef idx="minor">
              <a:schemeClr val="lt1"/>
            </a:fontRef>
          </p:style>
          <p:txBody>
            <a:bodyPr spcFirstLastPara="0" vert="horz" wrap="square" lIns="220972" tIns="220971" rIns="220972" bIns="220971" numCol="1" spcCol="1270" anchor="ctr" anchorCtr="0">
              <a:noAutofit/>
            </a:bodyPr>
            <a:lstStyle/>
            <a:p>
              <a:pPr algn="ctr" defTabSz="1116086">
                <a:lnSpc>
                  <a:spcPct val="90000"/>
                </a:lnSpc>
                <a:spcAft>
                  <a:spcPct val="35000"/>
                </a:spcAft>
              </a:pPr>
              <a:r>
                <a:rPr lang="zh-CN" altLang="en-US" sz="2600" dirty="0" smtClean="0">
                  <a:solidFill>
                    <a:schemeClr val="bg1"/>
                  </a:solidFill>
                  <a:latin typeface="方正精楷简体" pitchFamily="2" charset="-122"/>
                  <a:ea typeface="方正精楷简体" pitchFamily="2" charset="-122"/>
                </a:rPr>
                <a:t>评价</a:t>
              </a:r>
              <a:endParaRPr lang="zh-CN" altLang="en-US" sz="2600" dirty="0">
                <a:solidFill>
                  <a:schemeClr val="bg1"/>
                </a:solidFill>
                <a:latin typeface="方正精楷简体" pitchFamily="2" charset="-122"/>
                <a:ea typeface="方正精楷简体" pitchFamily="2" charset="-122"/>
              </a:endParaRPr>
            </a:p>
          </p:txBody>
        </p:sp>
        <p:sp>
          <p:nvSpPr>
            <p:cNvPr id="11" name="Freeform 10"/>
            <p:cNvSpPr/>
            <p:nvPr/>
          </p:nvSpPr>
          <p:spPr>
            <a:xfrm rot="24300000">
              <a:off x="3868362" y="3500277"/>
              <a:ext cx="345359" cy="439006"/>
            </a:xfrm>
            <a:custGeom>
              <a:avLst/>
              <a:gdLst>
                <a:gd name="connsiteX0" fmla="*/ 0 w 345358"/>
                <a:gd name="connsiteY0" fmla="*/ 87801 h 439005"/>
                <a:gd name="connsiteX1" fmla="*/ 172679 w 345358"/>
                <a:gd name="connsiteY1" fmla="*/ 87801 h 439005"/>
                <a:gd name="connsiteX2" fmla="*/ 172679 w 345358"/>
                <a:gd name="connsiteY2" fmla="*/ 0 h 439005"/>
                <a:gd name="connsiteX3" fmla="*/ 345358 w 345358"/>
                <a:gd name="connsiteY3" fmla="*/ 219503 h 439005"/>
                <a:gd name="connsiteX4" fmla="*/ 172679 w 345358"/>
                <a:gd name="connsiteY4" fmla="*/ 439005 h 439005"/>
                <a:gd name="connsiteX5" fmla="*/ 172679 w 345358"/>
                <a:gd name="connsiteY5" fmla="*/ 351204 h 439005"/>
                <a:gd name="connsiteX6" fmla="*/ 0 w 345358"/>
                <a:gd name="connsiteY6" fmla="*/ 351204 h 439005"/>
                <a:gd name="connsiteX7" fmla="*/ 0 w 345358"/>
                <a:gd name="connsiteY7" fmla="*/ 87801 h 43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58" h="439005">
                  <a:moveTo>
                    <a:pt x="345358" y="351204"/>
                  </a:moveTo>
                  <a:lnTo>
                    <a:pt x="172679" y="351204"/>
                  </a:lnTo>
                  <a:lnTo>
                    <a:pt x="172679" y="439005"/>
                  </a:lnTo>
                  <a:lnTo>
                    <a:pt x="0" y="219502"/>
                  </a:lnTo>
                  <a:lnTo>
                    <a:pt x="172679" y="0"/>
                  </a:lnTo>
                  <a:lnTo>
                    <a:pt x="172679" y="87801"/>
                  </a:lnTo>
                  <a:lnTo>
                    <a:pt x="345358" y="87801"/>
                  </a:lnTo>
                  <a:lnTo>
                    <a:pt x="345358" y="351204"/>
                  </a:lnTo>
                  <a:close/>
                </a:path>
              </a:pathLst>
            </a:custGeom>
          </p:spPr>
          <p:style>
            <a:lnRef idx="0">
              <a:schemeClr val="lt1">
                <a:hueOff val="0"/>
                <a:satOff val="0"/>
                <a:lumOff val="0"/>
                <a:alphaOff val="0"/>
              </a:schemeClr>
            </a:lnRef>
            <a:fillRef idx="3">
              <a:schemeClr val="accent5">
                <a:hueOff val="-6622584"/>
                <a:satOff val="26541"/>
                <a:lumOff val="5752"/>
                <a:alphaOff val="0"/>
              </a:schemeClr>
            </a:fillRef>
            <a:effectRef idx="3">
              <a:schemeClr val="accent5">
                <a:hueOff val="-6622584"/>
                <a:satOff val="26541"/>
                <a:lumOff val="5752"/>
                <a:alphaOff val="0"/>
              </a:schemeClr>
            </a:effectRef>
            <a:fontRef idx="minor">
              <a:schemeClr val="lt1"/>
            </a:fontRef>
          </p:style>
          <p:txBody>
            <a:bodyPr spcFirstLastPara="0" vert="horz" wrap="square" lIns="103607" tIns="87802" rIns="0" bIns="87800" numCol="1" spcCol="1270" anchor="ctr" anchorCtr="0">
              <a:noAutofit/>
            </a:bodyPr>
            <a:lstStyle/>
            <a:p>
              <a:pPr algn="ctr" defTabSz="651050">
                <a:lnSpc>
                  <a:spcPct val="90000"/>
                </a:lnSpc>
                <a:spcAft>
                  <a:spcPct val="35000"/>
                </a:spcAft>
              </a:pPr>
              <a:endParaRPr lang="zh-CN" altLang="en-US" sz="2600" dirty="0">
                <a:solidFill>
                  <a:schemeClr val="tx1"/>
                </a:solidFill>
                <a:latin typeface="方正精楷简体" pitchFamily="2" charset="-122"/>
                <a:ea typeface="方正精楷简体" pitchFamily="2" charset="-122"/>
              </a:endParaRPr>
            </a:p>
          </p:txBody>
        </p:sp>
        <p:sp>
          <p:nvSpPr>
            <p:cNvPr id="12" name="Freeform 11"/>
            <p:cNvSpPr/>
            <p:nvPr/>
          </p:nvSpPr>
          <p:spPr>
            <a:xfrm>
              <a:off x="2693481" y="2372221"/>
              <a:ext cx="1300757" cy="1300757"/>
            </a:xfrm>
            <a:custGeom>
              <a:avLst/>
              <a:gdLst>
                <a:gd name="connsiteX0" fmla="*/ 0 w 1300757"/>
                <a:gd name="connsiteY0" fmla="*/ 650379 h 1300757"/>
                <a:gd name="connsiteX1" fmla="*/ 190492 w 1300757"/>
                <a:gd name="connsiteY1" fmla="*/ 190492 h 1300757"/>
                <a:gd name="connsiteX2" fmla="*/ 650380 w 1300757"/>
                <a:gd name="connsiteY2" fmla="*/ 1 h 1300757"/>
                <a:gd name="connsiteX3" fmla="*/ 1110267 w 1300757"/>
                <a:gd name="connsiteY3" fmla="*/ 190493 h 1300757"/>
                <a:gd name="connsiteX4" fmla="*/ 1300758 w 1300757"/>
                <a:gd name="connsiteY4" fmla="*/ 650381 h 1300757"/>
                <a:gd name="connsiteX5" fmla="*/ 1110266 w 1300757"/>
                <a:gd name="connsiteY5" fmla="*/ 1110269 h 1300757"/>
                <a:gd name="connsiteX6" fmla="*/ 650378 w 1300757"/>
                <a:gd name="connsiteY6" fmla="*/ 1300760 h 1300757"/>
                <a:gd name="connsiteX7" fmla="*/ 190491 w 1300757"/>
                <a:gd name="connsiteY7" fmla="*/ 1110268 h 1300757"/>
                <a:gd name="connsiteX8" fmla="*/ 0 w 1300757"/>
                <a:gd name="connsiteY8" fmla="*/ 650380 h 1300757"/>
                <a:gd name="connsiteX9" fmla="*/ 0 w 1300757"/>
                <a:gd name="connsiteY9" fmla="*/ 650379 h 130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0757" h="1300757">
                  <a:moveTo>
                    <a:pt x="0" y="650379"/>
                  </a:moveTo>
                  <a:cubicBezTo>
                    <a:pt x="0" y="477888"/>
                    <a:pt x="68522" y="312461"/>
                    <a:pt x="190492" y="190492"/>
                  </a:cubicBezTo>
                  <a:cubicBezTo>
                    <a:pt x="312462" y="68522"/>
                    <a:pt x="477889" y="1"/>
                    <a:pt x="650380" y="1"/>
                  </a:cubicBezTo>
                  <a:cubicBezTo>
                    <a:pt x="822871" y="1"/>
                    <a:pt x="988298" y="68523"/>
                    <a:pt x="1110267" y="190493"/>
                  </a:cubicBezTo>
                  <a:cubicBezTo>
                    <a:pt x="1232237" y="312463"/>
                    <a:pt x="1300758" y="477890"/>
                    <a:pt x="1300758" y="650381"/>
                  </a:cubicBezTo>
                  <a:cubicBezTo>
                    <a:pt x="1300758" y="822872"/>
                    <a:pt x="1232236" y="988299"/>
                    <a:pt x="1110266" y="1110269"/>
                  </a:cubicBezTo>
                  <a:cubicBezTo>
                    <a:pt x="988296" y="1232239"/>
                    <a:pt x="822870" y="1300761"/>
                    <a:pt x="650378" y="1300760"/>
                  </a:cubicBezTo>
                  <a:cubicBezTo>
                    <a:pt x="477887" y="1300760"/>
                    <a:pt x="312460" y="1232238"/>
                    <a:pt x="190491" y="1110268"/>
                  </a:cubicBezTo>
                  <a:cubicBezTo>
                    <a:pt x="68521" y="988298"/>
                    <a:pt x="0" y="822872"/>
                    <a:pt x="0" y="650380"/>
                  </a:cubicBezTo>
                  <a:lnTo>
                    <a:pt x="0" y="650379"/>
                  </a:lnTo>
                  <a:close/>
                </a:path>
              </a:pathLst>
            </a:custGeom>
            <a:solidFill>
              <a:srgbClr val="421C5E"/>
            </a:solidFill>
          </p:spPr>
          <p:style>
            <a:lnRef idx="0">
              <a:schemeClr val="accent4"/>
            </a:lnRef>
            <a:fillRef idx="3">
              <a:schemeClr val="accent4"/>
            </a:fillRef>
            <a:effectRef idx="3">
              <a:schemeClr val="accent4"/>
            </a:effectRef>
            <a:fontRef idx="minor">
              <a:schemeClr val="lt1"/>
            </a:fontRef>
          </p:style>
          <p:txBody>
            <a:bodyPr spcFirstLastPara="0" vert="horz" wrap="square" lIns="220972" tIns="220971" rIns="220972" bIns="220971" numCol="1" spcCol="1270" anchor="ctr" anchorCtr="0">
              <a:noAutofit/>
            </a:bodyPr>
            <a:lstStyle/>
            <a:p>
              <a:pPr algn="ctr" defTabSz="1116086">
                <a:lnSpc>
                  <a:spcPct val="90000"/>
                </a:lnSpc>
                <a:spcAft>
                  <a:spcPct val="35000"/>
                </a:spcAft>
              </a:pPr>
              <a:r>
                <a:rPr lang="zh-CN" altLang="en-US" sz="2600" dirty="0" smtClean="0">
                  <a:solidFill>
                    <a:schemeClr val="bg1"/>
                  </a:solidFill>
                  <a:latin typeface="方正精楷简体" pitchFamily="2" charset="-122"/>
                  <a:ea typeface="方正精楷简体" pitchFamily="2" charset="-122"/>
                </a:rPr>
                <a:t>修正</a:t>
              </a:r>
              <a:r>
                <a:rPr lang="en-US" altLang="zh-CN" kern="1200" dirty="0" smtClean="0">
                  <a:solidFill>
                    <a:schemeClr val="bg1"/>
                  </a:solidFill>
                  <a:ea typeface="方正精楷简体" pitchFamily="2" charset="-122"/>
                </a:rPr>
                <a:t>&amp;</a:t>
              </a:r>
              <a:r>
                <a:rPr lang="en-US" altLang="zh-CN" sz="2600" dirty="0" smtClean="0">
                  <a:solidFill>
                    <a:schemeClr val="bg1"/>
                  </a:solidFill>
                  <a:ea typeface="方正精楷简体" pitchFamily="2" charset="-122"/>
                </a:rPr>
                <a:t/>
              </a:r>
              <a:br>
                <a:rPr lang="en-US" altLang="zh-CN" sz="2600" dirty="0" smtClean="0">
                  <a:solidFill>
                    <a:schemeClr val="bg1"/>
                  </a:solidFill>
                  <a:ea typeface="方正精楷简体" pitchFamily="2" charset="-122"/>
                </a:rPr>
              </a:br>
              <a:r>
                <a:rPr lang="zh-CN" altLang="en-US" sz="2600" dirty="0" smtClean="0">
                  <a:solidFill>
                    <a:schemeClr val="bg1"/>
                  </a:solidFill>
                  <a:latin typeface="方正精楷简体" pitchFamily="2" charset="-122"/>
                  <a:ea typeface="方正精楷简体" pitchFamily="2" charset="-122"/>
                </a:rPr>
                <a:t>增强</a:t>
              </a:r>
              <a:endParaRPr lang="zh-CN" altLang="en-US" sz="2600" dirty="0">
                <a:solidFill>
                  <a:schemeClr val="bg1"/>
                </a:solidFill>
                <a:latin typeface="方正精楷简体" pitchFamily="2" charset="-122"/>
                <a:ea typeface="方正精楷简体" pitchFamily="2" charset="-122"/>
              </a:endParaRPr>
            </a:p>
          </p:txBody>
        </p:sp>
        <p:sp>
          <p:nvSpPr>
            <p:cNvPr id="13" name="Freeform 12"/>
            <p:cNvSpPr/>
            <p:nvPr/>
          </p:nvSpPr>
          <p:spPr>
            <a:xfrm rot="18900000">
              <a:off x="3854539" y="2119738"/>
              <a:ext cx="345358" cy="439005"/>
            </a:xfrm>
            <a:custGeom>
              <a:avLst/>
              <a:gdLst>
                <a:gd name="connsiteX0" fmla="*/ 0 w 345358"/>
                <a:gd name="connsiteY0" fmla="*/ 87801 h 439005"/>
                <a:gd name="connsiteX1" fmla="*/ 172679 w 345358"/>
                <a:gd name="connsiteY1" fmla="*/ 87801 h 439005"/>
                <a:gd name="connsiteX2" fmla="*/ 172679 w 345358"/>
                <a:gd name="connsiteY2" fmla="*/ 0 h 439005"/>
                <a:gd name="connsiteX3" fmla="*/ 345358 w 345358"/>
                <a:gd name="connsiteY3" fmla="*/ 219503 h 439005"/>
                <a:gd name="connsiteX4" fmla="*/ 172679 w 345358"/>
                <a:gd name="connsiteY4" fmla="*/ 439005 h 439005"/>
                <a:gd name="connsiteX5" fmla="*/ 172679 w 345358"/>
                <a:gd name="connsiteY5" fmla="*/ 351204 h 439005"/>
                <a:gd name="connsiteX6" fmla="*/ 0 w 345358"/>
                <a:gd name="connsiteY6" fmla="*/ 351204 h 439005"/>
                <a:gd name="connsiteX7" fmla="*/ 0 w 345358"/>
                <a:gd name="connsiteY7" fmla="*/ 87801 h 43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358" h="439005">
                  <a:moveTo>
                    <a:pt x="0" y="87801"/>
                  </a:moveTo>
                  <a:lnTo>
                    <a:pt x="172679" y="87801"/>
                  </a:lnTo>
                  <a:lnTo>
                    <a:pt x="172679" y="0"/>
                  </a:lnTo>
                  <a:lnTo>
                    <a:pt x="345358" y="219503"/>
                  </a:lnTo>
                  <a:lnTo>
                    <a:pt x="172679" y="439005"/>
                  </a:lnTo>
                  <a:lnTo>
                    <a:pt x="172679" y="351204"/>
                  </a:lnTo>
                  <a:lnTo>
                    <a:pt x="0" y="351204"/>
                  </a:lnTo>
                  <a:lnTo>
                    <a:pt x="0" y="87801"/>
                  </a:lnTo>
                  <a:close/>
                </a:path>
              </a:pathLst>
            </a:custGeom>
          </p:spPr>
          <p:style>
            <a:lnRef idx="0">
              <a:schemeClr val="lt1">
                <a:hueOff val="0"/>
                <a:satOff val="0"/>
                <a:lumOff val="0"/>
                <a:alphaOff val="0"/>
              </a:schemeClr>
            </a:lnRef>
            <a:fillRef idx="3">
              <a:schemeClr val="accent5">
                <a:hueOff val="-9933876"/>
                <a:satOff val="39811"/>
                <a:lumOff val="8628"/>
                <a:alphaOff val="0"/>
              </a:schemeClr>
            </a:fillRef>
            <a:effectRef idx="3">
              <a:schemeClr val="accent5">
                <a:hueOff val="-9933876"/>
                <a:satOff val="39811"/>
                <a:lumOff val="8628"/>
                <a:alphaOff val="0"/>
              </a:schemeClr>
            </a:effectRef>
            <a:fontRef idx="minor">
              <a:schemeClr val="lt1"/>
            </a:fontRef>
          </p:style>
          <p:txBody>
            <a:bodyPr spcFirstLastPara="0" vert="horz" wrap="square" lIns="-1" tIns="87801" rIns="103607" bIns="87800" numCol="1" spcCol="1270" anchor="ctr" anchorCtr="0">
              <a:noAutofit/>
            </a:bodyPr>
            <a:lstStyle/>
            <a:p>
              <a:pPr algn="ctr" defTabSz="651050">
                <a:lnSpc>
                  <a:spcPct val="90000"/>
                </a:lnSpc>
                <a:spcAft>
                  <a:spcPct val="35000"/>
                </a:spcAft>
              </a:pPr>
              <a:endParaRPr lang="zh-CN" altLang="en-US" sz="2600" dirty="0">
                <a:solidFill>
                  <a:schemeClr val="tx1"/>
                </a:solidFill>
                <a:latin typeface="方正精楷简体" pitchFamily="2" charset="-122"/>
                <a:ea typeface="方正精楷简体" pitchFamily="2" charset="-122"/>
              </a:endParaRPr>
            </a:p>
          </p:txBody>
        </p:sp>
      </p:grpSp>
      <p:sp>
        <p:nvSpPr>
          <p:cNvPr id="14" name="TextBox 13"/>
          <p:cNvSpPr txBox="1"/>
          <p:nvPr/>
        </p:nvSpPr>
        <p:spPr>
          <a:xfrm>
            <a:off x="5109028" y="5118290"/>
            <a:ext cx="4040405" cy="866040"/>
          </a:xfrm>
          <a:prstGeom prst="rect">
            <a:avLst/>
          </a:prstGeom>
          <a:noFill/>
        </p:spPr>
        <p:txBody>
          <a:bodyPr wrap="none" lIns="95665" tIns="47832" rIns="95665" bIns="47832" rtlCol="0">
            <a:spAutoFit/>
          </a:bodyPr>
          <a:lstStyle/>
          <a:p>
            <a:r>
              <a:rPr lang="zh-CN" altLang="en-US" sz="2500" dirty="0" smtClean="0">
                <a:solidFill>
                  <a:srgbClr val="0000FF"/>
                </a:solidFill>
                <a:latin typeface="方正特雅宋简" pitchFamily="2" charset="-122"/>
                <a:ea typeface="方正特雅宋简" pitchFamily="2" charset="-122"/>
              </a:rPr>
              <a:t>这个流程解释了为什么原型</a:t>
            </a:r>
            <a:endParaRPr lang="en-US" altLang="zh-CN" sz="2500" dirty="0" smtClean="0">
              <a:solidFill>
                <a:srgbClr val="0000FF"/>
              </a:solidFill>
              <a:latin typeface="方正特雅宋简" pitchFamily="2" charset="-122"/>
              <a:ea typeface="方正特雅宋简" pitchFamily="2" charset="-122"/>
            </a:endParaRPr>
          </a:p>
          <a:p>
            <a:r>
              <a:rPr lang="zh-CN" altLang="en-US" sz="2500" dirty="0" smtClean="0">
                <a:solidFill>
                  <a:srgbClr val="0000FF"/>
                </a:solidFill>
                <a:latin typeface="方正特雅宋简" pitchFamily="2" charset="-122"/>
                <a:ea typeface="方正特雅宋简" pitchFamily="2" charset="-122"/>
              </a:rPr>
              <a:t>不能替代正式产品。</a:t>
            </a:r>
            <a:endParaRPr lang="zh-CN" altLang="en-US" sz="2500" dirty="0">
              <a:solidFill>
                <a:srgbClr val="0000FF"/>
              </a:solidFill>
              <a:latin typeface="方正特雅宋简" pitchFamily="2" charset="-122"/>
              <a:ea typeface="方正特雅宋简"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100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快速原型开发法则</a:t>
            </a:r>
            <a:endParaRPr lang="zh-CN" altLang="en-US" dirty="0"/>
          </a:p>
        </p:txBody>
      </p:sp>
      <p:sp>
        <p:nvSpPr>
          <p:cNvPr id="3" name="Content Placeholder 2"/>
          <p:cNvSpPr>
            <a:spLocks noGrp="1"/>
          </p:cNvSpPr>
          <p:nvPr>
            <p:ph idx="1"/>
          </p:nvPr>
        </p:nvSpPr>
        <p:spPr>
          <a:xfrm>
            <a:off x="613964" y="2708921"/>
            <a:ext cx="8667750" cy="3528393"/>
          </a:xfrm>
        </p:spPr>
        <p:txBody>
          <a:bodyPr/>
          <a:lstStyle/>
          <a:p>
            <a:r>
              <a:rPr lang="zh-CN" altLang="en-US" sz="2900" dirty="0" smtClean="0"/>
              <a:t>优势</a:t>
            </a:r>
            <a:endParaRPr lang="en-US" altLang="zh-CN" sz="2900" dirty="0" smtClean="0"/>
          </a:p>
          <a:p>
            <a:pPr lvl="1"/>
            <a:r>
              <a:rPr lang="zh-CN" altLang="en-US" sz="2500" dirty="0" smtClean="0"/>
              <a:t>及时收集客户</a:t>
            </a:r>
            <a:r>
              <a:rPr lang="en-US" altLang="zh-CN" sz="2500" dirty="0" smtClean="0"/>
              <a:t>/</a:t>
            </a:r>
            <a:r>
              <a:rPr lang="zh-CN" altLang="en-US" sz="2500" dirty="0" smtClean="0"/>
              <a:t>用户信息</a:t>
            </a:r>
            <a:endParaRPr lang="en-US" altLang="zh-CN" sz="2500" dirty="0" smtClean="0"/>
          </a:p>
          <a:p>
            <a:pPr lvl="2"/>
            <a:r>
              <a:rPr lang="zh-CN" altLang="en-US" sz="2100" dirty="0" smtClean="0">
                <a:solidFill>
                  <a:srgbClr val="0000FF"/>
                </a:solidFill>
              </a:rPr>
              <a:t>“他们喜欢原型。” </a:t>
            </a:r>
            <a:r>
              <a:rPr lang="en-US" altLang="zh-CN" sz="2100" dirty="0" smtClean="0">
                <a:solidFill>
                  <a:srgbClr val="0000FF"/>
                </a:solidFill>
              </a:rPr>
              <a:t>——</a:t>
            </a:r>
            <a:r>
              <a:rPr lang="zh-CN" altLang="en-US" sz="2100" dirty="0" smtClean="0">
                <a:solidFill>
                  <a:srgbClr val="0000FF"/>
                </a:solidFill>
              </a:rPr>
              <a:t>项目经理如是说</a:t>
            </a:r>
            <a:endParaRPr lang="en-US" altLang="zh-CN" sz="2100" dirty="0" smtClean="0">
              <a:solidFill>
                <a:srgbClr val="0000FF"/>
              </a:solidFill>
            </a:endParaRPr>
          </a:p>
          <a:p>
            <a:pPr lvl="1"/>
            <a:r>
              <a:rPr lang="zh-CN" altLang="en-US" sz="2500" dirty="0" smtClean="0"/>
              <a:t>培训和凝聚团队成员</a:t>
            </a:r>
            <a:endParaRPr lang="en-US" altLang="zh-CN" sz="2500" dirty="0" smtClean="0"/>
          </a:p>
          <a:p>
            <a:r>
              <a:rPr lang="zh-CN" altLang="en-US" sz="2900" dirty="0" smtClean="0"/>
              <a:t>不足</a:t>
            </a:r>
            <a:endParaRPr lang="en-US" altLang="zh-CN" sz="2900" dirty="0" smtClean="0"/>
          </a:p>
          <a:p>
            <a:pPr lvl="1"/>
            <a:r>
              <a:rPr lang="zh-CN" altLang="en-US" sz="2500" dirty="0" smtClean="0"/>
              <a:t>有仓促和粗糙之嫌</a:t>
            </a:r>
            <a:endParaRPr lang="en-US" altLang="zh-CN" sz="2500" dirty="0" smtClean="0"/>
          </a:p>
          <a:p>
            <a:pPr lvl="1"/>
            <a:r>
              <a:rPr lang="zh-CN" altLang="en-US" sz="2500" dirty="0" smtClean="0"/>
              <a:t>令客户</a:t>
            </a:r>
            <a:r>
              <a:rPr lang="en-US" altLang="zh-CN" sz="2500" dirty="0" smtClean="0"/>
              <a:t>/</a:t>
            </a:r>
            <a:r>
              <a:rPr lang="zh-CN" altLang="en-US" sz="2500" dirty="0" smtClean="0"/>
              <a:t>用户产生极不满意感</a:t>
            </a:r>
            <a:endParaRPr lang="en-US" altLang="zh-CN" sz="2500" dirty="0" smtClean="0"/>
          </a:p>
          <a:p>
            <a:pPr lvl="1"/>
            <a:r>
              <a:rPr lang="zh-CN" altLang="en-US" sz="2500" dirty="0" smtClean="0"/>
              <a:t>令客户</a:t>
            </a:r>
            <a:r>
              <a:rPr lang="en-US" altLang="zh-CN" sz="2500" dirty="0" smtClean="0"/>
              <a:t>/</a:t>
            </a:r>
            <a:r>
              <a:rPr lang="zh-CN" altLang="en-US" sz="2500" dirty="0" smtClean="0"/>
              <a:t>用户误认为</a:t>
            </a:r>
            <a:r>
              <a:rPr lang="en-US" altLang="zh-CN" sz="2500" dirty="0" smtClean="0"/>
              <a:t>“</a:t>
            </a:r>
            <a:r>
              <a:rPr lang="zh-CN" altLang="en-US" sz="2500" dirty="0" smtClean="0"/>
              <a:t>软件是如此之简单</a:t>
            </a:r>
            <a:r>
              <a:rPr lang="en-US" altLang="zh-CN" sz="2500" dirty="0" smtClean="0"/>
              <a:t>”</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27</a:t>
            </a:fld>
            <a:endParaRPr lang="zh-CN" altLang="en-US" dirty="0"/>
          </a:p>
        </p:txBody>
      </p:sp>
      <p:sp>
        <p:nvSpPr>
          <p:cNvPr id="5" name="Rectangle 4"/>
          <p:cNvSpPr/>
          <p:nvPr/>
        </p:nvSpPr>
        <p:spPr>
          <a:xfrm>
            <a:off x="935555" y="1556795"/>
            <a:ext cx="8034893" cy="72008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依据项目需要，及早而快速地开发出原型。</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最佳实践</a:t>
            </a:r>
            <a:r>
              <a:rPr lang="en-US" altLang="zh-CN" dirty="0" smtClean="0"/>
              <a:t>—</a:t>
            </a:r>
            <a:r>
              <a:rPr lang="zh-CN" altLang="en-US" dirty="0" smtClean="0"/>
              <a:t>筛选原型需求</a:t>
            </a:r>
            <a:endParaRPr lang="zh-CN" altLang="en-US" dirty="0"/>
          </a:p>
        </p:txBody>
      </p:sp>
      <p:sp>
        <p:nvSpPr>
          <p:cNvPr id="3" name="Content Placeholder 2"/>
          <p:cNvSpPr>
            <a:spLocks noGrp="1"/>
          </p:cNvSpPr>
          <p:nvPr>
            <p:ph idx="1"/>
          </p:nvPr>
        </p:nvSpPr>
        <p:spPr>
          <a:xfrm>
            <a:off x="613971" y="4221090"/>
            <a:ext cx="3792972" cy="2016224"/>
          </a:xfrm>
        </p:spPr>
        <p:txBody>
          <a:bodyPr/>
          <a:lstStyle/>
          <a:p>
            <a:r>
              <a:rPr lang="zh-CN" altLang="en-US" sz="2900" dirty="0" smtClean="0"/>
              <a:t>人机交互需求</a:t>
            </a:r>
            <a:endParaRPr lang="en-US" altLang="zh-CN" sz="2900" dirty="0" smtClean="0"/>
          </a:p>
          <a:p>
            <a:r>
              <a:rPr lang="zh-CN" altLang="en-US" sz="2900" dirty="0" smtClean="0"/>
              <a:t>复杂交互界面需求</a:t>
            </a:r>
            <a:endParaRPr lang="en-US" altLang="zh-CN" sz="2900" dirty="0" smtClean="0"/>
          </a:p>
          <a:p>
            <a:r>
              <a:rPr lang="zh-CN" altLang="en-US" sz="2900" dirty="0" smtClean="0"/>
              <a:t>交互界面的高质量外观需求</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28</a:t>
            </a:fld>
            <a:endParaRPr lang="zh-CN" altLang="en-US" dirty="0"/>
          </a:p>
        </p:txBody>
      </p:sp>
      <p:sp>
        <p:nvSpPr>
          <p:cNvPr id="5" name="Rectangle 4"/>
          <p:cNvSpPr/>
          <p:nvPr/>
        </p:nvSpPr>
        <p:spPr>
          <a:xfrm>
            <a:off x="1247590" y="1484785"/>
            <a:ext cx="7410823"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依据项目目标，筛选软件原型的需求。</a:t>
            </a:r>
            <a:endParaRPr lang="zh-CN" altLang="en-US" sz="2900" dirty="0">
              <a:solidFill>
                <a:srgbClr val="C00000"/>
              </a:solidFill>
              <a:ea typeface="文鼎CS长美黑" pitchFamily="49" charset="-122"/>
            </a:endParaRPr>
          </a:p>
        </p:txBody>
      </p:sp>
      <p:sp>
        <p:nvSpPr>
          <p:cNvPr id="6" name="Content Placeholder 2"/>
          <p:cNvSpPr txBox="1">
            <a:spLocks/>
          </p:cNvSpPr>
          <p:nvPr/>
        </p:nvSpPr>
        <p:spPr bwMode="auto">
          <a:xfrm>
            <a:off x="5216480" y="4221090"/>
            <a:ext cx="4183016" cy="201622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buFont typeface="文鼎CS长美黑" pitchFamily="49" charset="-122"/>
              <a:buChar char="※"/>
            </a:pPr>
            <a:r>
              <a:rPr lang="zh-CN" altLang="en-US" sz="2900" dirty="0" smtClean="0">
                <a:ea typeface="文鼎CS长美黑" pitchFamily="49" charset="-122"/>
              </a:rPr>
              <a:t>用户提不出的或“不关心”的需求</a:t>
            </a:r>
            <a:endParaRPr lang="en-US" altLang="zh-CN" sz="29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900" dirty="0" smtClean="0">
                <a:ea typeface="文鼎CS长美黑" pitchFamily="49" charset="-122"/>
              </a:rPr>
              <a:t>已然非常明确的需求</a:t>
            </a:r>
            <a:endParaRPr lang="zh-CN" altLang="en-US" sz="2900" kern="0" dirty="0">
              <a:latin typeface="+mn-lt"/>
              <a:ea typeface="文鼎CS长美黑" pitchFamily="49" charset="-122"/>
            </a:endParaRPr>
          </a:p>
        </p:txBody>
      </p:sp>
      <p:pic>
        <p:nvPicPr>
          <p:cNvPr id="30721" name="Picture 1" descr="C:\Users\SECBOK\Desktop\right.jpg"/>
          <p:cNvPicPr>
            <a:picLocks noChangeAspect="1" noChangeArrowheads="1"/>
          </p:cNvPicPr>
          <p:nvPr/>
        </p:nvPicPr>
        <p:blipFill>
          <a:blip r:embed="rId2" cstate="print"/>
          <a:srcRect/>
          <a:stretch>
            <a:fillRect/>
          </a:stretch>
        </p:blipFill>
        <p:spPr bwMode="auto">
          <a:xfrm>
            <a:off x="1598630" y="2996954"/>
            <a:ext cx="1794199" cy="1100089"/>
          </a:xfrm>
          <a:prstGeom prst="rect">
            <a:avLst/>
          </a:prstGeom>
          <a:noFill/>
        </p:spPr>
      </p:pic>
      <p:pic>
        <p:nvPicPr>
          <p:cNvPr id="30722" name="Picture 2" descr="C:\Users\SECBOK\Desktop\下载 (6).jpg"/>
          <p:cNvPicPr>
            <a:picLocks noChangeAspect="1" noChangeArrowheads="1"/>
          </p:cNvPicPr>
          <p:nvPr/>
        </p:nvPicPr>
        <p:blipFill>
          <a:blip r:embed="rId3" cstate="print"/>
          <a:srcRect/>
          <a:stretch>
            <a:fillRect/>
          </a:stretch>
        </p:blipFill>
        <p:spPr bwMode="auto">
          <a:xfrm>
            <a:off x="6435170" y="3068961"/>
            <a:ext cx="1246527" cy="1070636"/>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1"/>
                                        </p:tgtEl>
                                        <p:attrNameLst>
                                          <p:attrName>style.visibility</p:attrName>
                                        </p:attrNameLst>
                                      </p:cBhvr>
                                      <p:to>
                                        <p:strVal val="visible"/>
                                      </p:to>
                                    </p:set>
                                    <p:animEffect transition="in" filter="blinds(horizontal)">
                                      <p:cBhvr>
                                        <p:cTn id="7" dur="500"/>
                                        <p:tgtEl>
                                          <p:spTgt spid="307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0722"/>
                                        </p:tgtEl>
                                        <p:attrNameLst>
                                          <p:attrName>style.visibility</p:attrName>
                                        </p:attrNameLst>
                                      </p:cBhvr>
                                      <p:to>
                                        <p:strVal val="visible"/>
                                      </p:to>
                                    </p:set>
                                    <p:animEffect transition="in" filter="blinds(horizontal)">
                                      <p:cBhvr>
                                        <p:cTn id="21" dur="500"/>
                                        <p:tgtEl>
                                          <p:spTgt spid="307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警惕“原型病”</a:t>
            </a:r>
            <a:endParaRPr lang="zh-CN" altLang="en-US" dirty="0"/>
          </a:p>
        </p:txBody>
      </p:sp>
      <p:sp>
        <p:nvSpPr>
          <p:cNvPr id="3" name="Content Placeholder 2"/>
          <p:cNvSpPr>
            <a:spLocks noGrp="1"/>
          </p:cNvSpPr>
          <p:nvPr>
            <p:ph idx="1"/>
          </p:nvPr>
        </p:nvSpPr>
        <p:spPr>
          <a:xfrm>
            <a:off x="428497" y="3284983"/>
            <a:ext cx="8970997" cy="3240360"/>
          </a:xfrm>
        </p:spPr>
        <p:txBody>
          <a:bodyPr/>
          <a:lstStyle/>
          <a:p>
            <a:r>
              <a:rPr lang="zh-CN" altLang="en-US" sz="2900" dirty="0" smtClean="0"/>
              <a:t>人性是主因</a:t>
            </a:r>
            <a:endParaRPr lang="en-US" altLang="zh-CN" sz="2900" dirty="0" smtClean="0"/>
          </a:p>
          <a:p>
            <a:pPr lvl="1"/>
            <a:r>
              <a:rPr lang="zh-CN" altLang="en-US" sz="2300" dirty="0" smtClean="0"/>
              <a:t>就某一目标，当我们付出越多时，就越是期望实现它。 当我们离目标越来越近时，就越是难以放弃它。 </a:t>
            </a:r>
            <a:endParaRPr lang="en-US" altLang="zh-CN" sz="2300" dirty="0" smtClean="0"/>
          </a:p>
          <a:p>
            <a:pPr lvl="1"/>
            <a:r>
              <a:rPr lang="zh-CN" altLang="en-US" sz="2300" dirty="0" smtClean="0"/>
              <a:t>工程师如果在原型上下足功夫，就自然会从内心美化它，不但会尝试用原型替代正式产品，而且会尝试说服他人接受原型产品。 </a:t>
            </a:r>
            <a:endParaRPr lang="en-US" altLang="zh-CN" sz="2300" dirty="0" smtClean="0"/>
          </a:p>
          <a:p>
            <a:pPr lvl="1"/>
            <a:endParaRPr lang="en-US" altLang="zh-CN" sz="1500" dirty="0" smtClean="0"/>
          </a:p>
          <a:p>
            <a:r>
              <a:rPr lang="zh-CN" altLang="en-US" sz="2900" dirty="0" smtClean="0">
                <a:solidFill>
                  <a:srgbClr val="0000FF"/>
                </a:solidFill>
              </a:rPr>
              <a:t>预防途径：严格控制原型开发成本和时间</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29</a:t>
            </a:fld>
            <a:endParaRPr lang="zh-CN" altLang="en-US" dirty="0"/>
          </a:p>
        </p:txBody>
      </p:sp>
      <p:sp>
        <p:nvSpPr>
          <p:cNvPr id="5" name="Rectangle 4"/>
          <p:cNvSpPr/>
          <p:nvPr/>
        </p:nvSpPr>
        <p:spPr>
          <a:xfrm>
            <a:off x="428503" y="1484787"/>
            <a:ext cx="8814979" cy="136815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工程师在开发原型的过程中付出的“功”越多，就越不愿意主动抛弃或替换它。</a:t>
            </a:r>
            <a:endParaRPr lang="zh-CN" altLang="en-US" sz="27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软件生命期</a:t>
            </a:r>
            <a:endParaRPr lang="zh-CN" altLang="en-US" dirty="0"/>
          </a:p>
        </p:txBody>
      </p:sp>
      <p:sp>
        <p:nvSpPr>
          <p:cNvPr id="15" name="Content Placeholder 2"/>
          <p:cNvSpPr>
            <a:spLocks noGrp="1"/>
          </p:cNvSpPr>
          <p:nvPr>
            <p:ph idx="1"/>
          </p:nvPr>
        </p:nvSpPr>
        <p:spPr>
          <a:xfrm>
            <a:off x="506507" y="1268760"/>
            <a:ext cx="8892988" cy="4968552"/>
          </a:xfrm>
        </p:spPr>
        <p:txBody>
          <a:bodyPr/>
          <a:lstStyle/>
          <a:p>
            <a:r>
              <a:rPr lang="zh-CN" altLang="en-US" sz="2900" dirty="0" smtClean="0"/>
              <a:t>软件的生命期</a:t>
            </a:r>
            <a:endParaRPr lang="en-US" altLang="zh-CN" sz="2900" dirty="0" smtClean="0"/>
          </a:p>
          <a:p>
            <a:pPr lvl="1"/>
            <a:r>
              <a:rPr lang="zh-CN" altLang="en-US" sz="2500" dirty="0" smtClean="0"/>
              <a:t>软件从开发伊始，经成功交付和使用之后，</a:t>
            </a:r>
            <a:r>
              <a:rPr lang="en-US" altLang="zh-CN" sz="2500" dirty="0" smtClean="0"/>
              <a:t/>
            </a:r>
            <a:br>
              <a:rPr lang="en-US" altLang="zh-CN" sz="2500" dirty="0" smtClean="0"/>
            </a:br>
            <a:r>
              <a:rPr lang="zh-CN" altLang="en-US" sz="2500" dirty="0" smtClean="0"/>
              <a:t>至被</a:t>
            </a:r>
            <a:r>
              <a:rPr lang="en-US" altLang="zh-CN" sz="2500" dirty="0" smtClean="0"/>
              <a:t>“</a:t>
            </a:r>
            <a:r>
              <a:rPr lang="zh-CN" altLang="en-US" sz="2500" dirty="0" smtClean="0"/>
              <a:t>冻结</a:t>
            </a:r>
            <a:r>
              <a:rPr lang="en-US" altLang="zh-CN" sz="2500" dirty="0" smtClean="0"/>
              <a:t>”</a:t>
            </a:r>
            <a:r>
              <a:rPr lang="zh-CN" altLang="en-US" sz="2500" dirty="0" smtClean="0"/>
              <a:t>和</a:t>
            </a:r>
            <a:r>
              <a:rPr lang="en-US" altLang="zh-CN" sz="2500" dirty="0" smtClean="0"/>
              <a:t>“ </a:t>
            </a:r>
            <a:r>
              <a:rPr lang="zh-CN" altLang="en-US" sz="2500" dirty="0" smtClean="0"/>
              <a:t>淘汰</a:t>
            </a:r>
            <a:r>
              <a:rPr lang="en-US" altLang="zh-CN" sz="2500" dirty="0" smtClean="0"/>
              <a:t>”</a:t>
            </a:r>
            <a:r>
              <a:rPr lang="zh-CN" altLang="en-US" sz="2500" dirty="0" smtClean="0"/>
              <a:t>的整个过程</a:t>
            </a:r>
            <a:endParaRPr lang="en-US" altLang="zh-CN" sz="2500" dirty="0" smtClean="0"/>
          </a:p>
          <a:p>
            <a:pPr lvl="1"/>
            <a:endParaRPr lang="zh-CN" altLang="en-US" sz="2900" dirty="0">
              <a:solidFill>
                <a:srgbClr val="FF0000"/>
              </a:solidFill>
              <a:ea typeface="文鼎CS长美黑" pitchFamily="49"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a:t>
            </a:fld>
            <a:endParaRPr lang="zh-CN" altLang="en-US" dirty="0"/>
          </a:p>
        </p:txBody>
      </p:sp>
      <p:sp>
        <p:nvSpPr>
          <p:cNvPr id="5" name="Content Placeholder 2"/>
          <p:cNvSpPr txBox="1">
            <a:spLocks/>
          </p:cNvSpPr>
          <p:nvPr/>
        </p:nvSpPr>
        <p:spPr bwMode="auto">
          <a:xfrm>
            <a:off x="613970" y="4714884"/>
            <a:ext cx="8941544" cy="1872208"/>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marR="0" lvl="0" indent="-491609" algn="l" defTabSz="914400" rtl="0" eaLnBrk="0" fontAlgn="base" latinLnBrk="0" hangingPunct="0">
              <a:lnSpc>
                <a:spcPct val="100000"/>
              </a:lnSpc>
              <a:spcBef>
                <a:spcPct val="20000"/>
              </a:spcBef>
              <a:spcAft>
                <a:spcPct val="0"/>
              </a:spcAft>
              <a:buClr>
                <a:srgbClr val="C00000"/>
              </a:buClr>
              <a:buSzPct val="100000"/>
              <a:buFont typeface="文鼎CS长美黑" pitchFamily="49" charset="-122"/>
              <a:buChar char="※"/>
              <a:tabLst/>
              <a:defRPr/>
            </a:pPr>
            <a:r>
              <a:rPr kumimoji="1" lang="zh-CN" altLang="en-US"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开发： </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理解现实问题并获得</a:t>
            </a:r>
            <a:r>
              <a:rPr kumimoji="1" lang="zh-CN" altLang="en-US" sz="2100" b="0" i="0" u="none" strike="noStrike" kern="0" cap="none" spc="0" normalizeH="0" baseline="0" noProof="0" dirty="0" smtClean="0">
                <a:ln>
                  <a:noFill/>
                </a:ln>
                <a:solidFill>
                  <a:srgbClr val="0000FF"/>
                </a:solidFill>
                <a:effectLst/>
                <a:uLnTx/>
                <a:uFillTx/>
                <a:latin typeface="方正精楷简体" pitchFamily="2" charset="-122"/>
                <a:ea typeface="方正精楷简体" pitchFamily="2" charset="-122"/>
                <a:cs typeface="+mn-cs"/>
              </a:rPr>
              <a:t>需求</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，进而开发出软件产品</a:t>
            </a:r>
            <a:r>
              <a:rPr kumimoji="1" lang="zh-CN" altLang="en-US" sz="21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 </a:t>
            </a:r>
            <a:endParaRPr kumimoji="1" lang="en-US" altLang="zh-CN" sz="21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endParaRPr>
          </a:p>
          <a:p>
            <a:pPr marL="491609" marR="0" lvl="0" indent="-491609" algn="l" defTabSz="914400" rtl="0" eaLnBrk="0" fontAlgn="base" latinLnBrk="0" hangingPunct="0">
              <a:lnSpc>
                <a:spcPct val="100000"/>
              </a:lnSpc>
              <a:spcBef>
                <a:spcPct val="20000"/>
              </a:spcBef>
              <a:spcAft>
                <a:spcPct val="0"/>
              </a:spcAft>
              <a:buClr>
                <a:srgbClr val="C00000"/>
              </a:buClr>
              <a:buSzPct val="100000"/>
              <a:buFont typeface="文鼎CS长美黑" pitchFamily="49" charset="-122"/>
              <a:buChar char="※"/>
              <a:tabLst/>
              <a:defRPr/>
            </a:pPr>
            <a:r>
              <a:rPr kumimoji="1" lang="zh-CN" altLang="en-US"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维护： </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修复</a:t>
            </a:r>
            <a:r>
              <a:rPr kumimoji="1" lang="zh-CN" altLang="en-US" sz="2100" b="0" i="0" u="none" strike="noStrike" kern="0" cap="none" spc="0" normalizeH="0" baseline="0" noProof="0" dirty="0" smtClean="0">
                <a:ln>
                  <a:noFill/>
                </a:ln>
                <a:solidFill>
                  <a:srgbClr val="0000FF"/>
                </a:solidFill>
                <a:effectLst/>
                <a:uLnTx/>
                <a:uFillTx/>
                <a:latin typeface="方正精楷简体" pitchFamily="2" charset="-122"/>
                <a:ea typeface="方正精楷简体" pitchFamily="2" charset="-122"/>
                <a:cs typeface="+mn-cs"/>
              </a:rPr>
              <a:t>缺陷</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以确保软件正常运行，包括</a:t>
            </a:r>
            <a:r>
              <a:rPr kumimoji="1" lang="zh-CN" altLang="en-US" sz="2100" b="0" i="0" u="none" strike="noStrike" kern="0" cap="none" spc="0" normalizeH="0" baseline="0" noProof="0" dirty="0" smtClean="0">
                <a:ln>
                  <a:noFill/>
                </a:ln>
                <a:solidFill>
                  <a:srgbClr val="0000FF"/>
                </a:solidFill>
                <a:effectLst/>
                <a:uLnTx/>
                <a:uFillTx/>
                <a:latin typeface="方正精楷简体" pitchFamily="2" charset="-122"/>
                <a:ea typeface="方正精楷简体" pitchFamily="2" charset="-122"/>
                <a:cs typeface="+mn-cs"/>
              </a:rPr>
              <a:t>小规模</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的功能增强 </a:t>
            </a:r>
            <a:endParaRPr kumimoji="1" lang="en-US" altLang="zh-CN"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endParaRPr>
          </a:p>
          <a:p>
            <a:pPr marL="491609" marR="0" lvl="0" indent="-491609" algn="l" defTabSz="914400" rtl="0" eaLnBrk="0" fontAlgn="base" latinLnBrk="0" hangingPunct="0">
              <a:lnSpc>
                <a:spcPct val="100000"/>
              </a:lnSpc>
              <a:spcBef>
                <a:spcPct val="20000"/>
              </a:spcBef>
              <a:spcAft>
                <a:spcPct val="0"/>
              </a:spcAft>
              <a:buClr>
                <a:srgbClr val="C00000"/>
              </a:buClr>
              <a:buSzPct val="100000"/>
              <a:buFont typeface="文鼎CS长美黑" pitchFamily="49" charset="-122"/>
              <a:buChar char="※"/>
              <a:tabLst/>
              <a:defRPr/>
            </a:pPr>
            <a:r>
              <a:rPr kumimoji="1" lang="zh-CN" altLang="en-US"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演化： </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实现</a:t>
            </a:r>
            <a:r>
              <a:rPr kumimoji="1" lang="zh-CN" altLang="en-US" sz="2100" b="0" i="0" u="none" strike="noStrike" kern="0" cap="none" spc="0" normalizeH="0" baseline="0" noProof="0" dirty="0" smtClean="0">
                <a:ln>
                  <a:noFill/>
                </a:ln>
                <a:solidFill>
                  <a:srgbClr val="0000FF"/>
                </a:solidFill>
                <a:effectLst/>
                <a:uLnTx/>
                <a:uFillTx/>
                <a:latin typeface="方正精楷简体" pitchFamily="2" charset="-122"/>
                <a:ea typeface="方正精楷简体" pitchFamily="2" charset="-122"/>
                <a:cs typeface="+mn-cs"/>
              </a:rPr>
              <a:t>大规模</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功能增强或结构重整，以持续实现频变的需求</a:t>
            </a:r>
            <a:endParaRPr kumimoji="1" lang="en-US" altLang="zh-CN" sz="25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endParaRPr>
          </a:p>
          <a:p>
            <a:pPr marL="491609" marR="0" lvl="0" indent="-491609" algn="l" defTabSz="914400" rtl="0" eaLnBrk="0" fontAlgn="base" latinLnBrk="0" hangingPunct="0">
              <a:lnSpc>
                <a:spcPct val="100000"/>
              </a:lnSpc>
              <a:spcBef>
                <a:spcPct val="20000"/>
              </a:spcBef>
              <a:spcAft>
                <a:spcPct val="0"/>
              </a:spcAft>
              <a:buClr>
                <a:srgbClr val="C00000"/>
              </a:buClr>
              <a:buSzPct val="100000"/>
              <a:buFont typeface="文鼎CS长美黑" pitchFamily="49" charset="-122"/>
              <a:buChar char="※"/>
              <a:tabLst/>
              <a:defRPr/>
            </a:pPr>
            <a:r>
              <a:rPr kumimoji="1" lang="zh-CN" altLang="en-US"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淘汰</a:t>
            </a:r>
            <a:r>
              <a:rPr kumimoji="1" lang="en-US" altLang="zh-CN"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r>
              <a:rPr kumimoji="1" lang="zh-CN" altLang="en-US"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含冻结</a:t>
            </a:r>
            <a:r>
              <a:rPr kumimoji="1" lang="en-US" altLang="zh-CN"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a:t>
            </a:r>
            <a:r>
              <a:rPr kumimoji="1" lang="zh-CN" altLang="en-US" sz="2500" b="0" i="0" u="none" strike="noStrike" kern="0" cap="none" spc="0" normalizeH="0" baseline="0" noProof="0" dirty="0" smtClean="0">
                <a:ln>
                  <a:noFill/>
                </a:ln>
                <a:solidFill>
                  <a:schemeClr val="tx1"/>
                </a:solidFill>
                <a:effectLst/>
                <a:uLnTx/>
                <a:uFillTx/>
                <a:latin typeface="微软雅黑" pitchFamily="34" charset="-122"/>
                <a:ea typeface="微软雅黑" pitchFamily="34" charset="-122"/>
                <a:cs typeface="+mn-cs"/>
              </a:rPr>
              <a:t>： </a:t>
            </a:r>
            <a:r>
              <a:rPr kumimoji="1" lang="zh-CN" altLang="en-US" sz="2100" b="0" i="0" u="none" strike="noStrike" kern="0" cap="none" spc="0" normalizeH="0" baseline="0" noProof="0" dirty="0" smtClean="0">
                <a:ln>
                  <a:noFill/>
                </a:ln>
                <a:solidFill>
                  <a:schemeClr val="tx1"/>
                </a:solidFill>
                <a:effectLst/>
                <a:uLnTx/>
                <a:uFillTx/>
                <a:latin typeface="方正精楷简体" pitchFamily="2" charset="-122"/>
                <a:ea typeface="方正精楷简体" pitchFamily="2" charset="-122"/>
                <a:cs typeface="+mn-cs"/>
              </a:rPr>
              <a:t>不再维护和演化，等待退出市场。</a:t>
            </a:r>
            <a:endParaRPr kumimoji="1" lang="zh-CN" altLang="en-US" sz="2500" b="0" i="0" u="none" strike="noStrike" kern="0" cap="none" spc="0" normalizeH="0" baseline="0" noProof="0" dirty="0">
              <a:ln>
                <a:noFill/>
              </a:ln>
              <a:solidFill>
                <a:schemeClr val="tx1"/>
              </a:solidFill>
              <a:effectLst/>
              <a:uLnTx/>
              <a:uFillTx/>
              <a:latin typeface="方正精楷简体" pitchFamily="2" charset="-122"/>
              <a:ea typeface="方正精楷简体" pitchFamily="2" charset="-122"/>
              <a:cs typeface="+mn-cs"/>
            </a:endParaRPr>
          </a:p>
        </p:txBody>
      </p:sp>
      <p:grpSp>
        <p:nvGrpSpPr>
          <p:cNvPr id="6" name="Group 5"/>
          <p:cNvGrpSpPr>
            <a:grpSpLocks noChangeAspect="1"/>
          </p:cNvGrpSpPr>
          <p:nvPr/>
        </p:nvGrpSpPr>
        <p:grpSpPr>
          <a:xfrm>
            <a:off x="1941945" y="2643182"/>
            <a:ext cx="4797005" cy="2048159"/>
            <a:chOff x="1047750" y="3032751"/>
            <a:chExt cx="18878550" cy="8732211"/>
          </a:xfrm>
        </p:grpSpPr>
        <p:sp>
          <p:nvSpPr>
            <p:cNvPr id="7" name="Oval 6"/>
            <p:cNvSpPr/>
            <p:nvPr/>
          </p:nvSpPr>
          <p:spPr>
            <a:xfrm>
              <a:off x="1047750" y="5522335"/>
              <a:ext cx="5356901" cy="3651827"/>
            </a:xfrm>
            <a:prstGeom prst="ellipse">
              <a:avLst/>
            </a:prstGeom>
            <a:solidFill>
              <a:srgbClr val="00682F"/>
            </a:solidFill>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altLang="zh-CN" sz="2400" dirty="0" smtClean="0">
                  <a:solidFill>
                    <a:schemeClr val="bg1"/>
                  </a:solidFill>
                  <a:latin typeface="方正精楷简体" pitchFamily="2" charset="-122"/>
                  <a:ea typeface="汉鼎简中楷" pitchFamily="49" charset="-122"/>
                </a:rPr>
                <a:t>(</a:t>
              </a:r>
              <a:r>
                <a:rPr lang="zh-CN" altLang="en-US" sz="2400" dirty="0" smtClean="0">
                  <a:solidFill>
                    <a:schemeClr val="bg1"/>
                  </a:solidFill>
                  <a:latin typeface="方正精楷简体" pitchFamily="2" charset="-122"/>
                  <a:ea typeface="汉鼎简中楷" pitchFamily="49" charset="-122"/>
                </a:rPr>
                <a:t>首次</a:t>
              </a:r>
              <a:r>
                <a:rPr lang="en-US" altLang="zh-CN" sz="2400" dirty="0" smtClean="0">
                  <a:solidFill>
                    <a:schemeClr val="bg1"/>
                  </a:solidFill>
                  <a:latin typeface="方正精楷简体" pitchFamily="2" charset="-122"/>
                  <a:ea typeface="汉鼎简中楷" pitchFamily="49" charset="-122"/>
                </a:rPr>
                <a:t>)</a:t>
              </a:r>
              <a:br>
                <a:rPr lang="en-US" altLang="zh-CN" sz="2400" dirty="0" smtClean="0">
                  <a:solidFill>
                    <a:schemeClr val="bg1"/>
                  </a:solidFill>
                  <a:latin typeface="方正精楷简体" pitchFamily="2" charset="-122"/>
                  <a:ea typeface="汉鼎简中楷" pitchFamily="49" charset="-122"/>
                </a:rPr>
              </a:br>
              <a:r>
                <a:rPr lang="zh-CN" altLang="en-US" sz="2400" dirty="0" smtClean="0">
                  <a:solidFill>
                    <a:schemeClr val="bg1"/>
                  </a:solidFill>
                  <a:latin typeface="方正精楷简体" pitchFamily="2" charset="-122"/>
                  <a:ea typeface="汉鼎简中楷" pitchFamily="49" charset="-122"/>
                </a:rPr>
                <a:t>开发</a:t>
              </a:r>
              <a:endParaRPr lang="en-US" sz="2400" dirty="0">
                <a:solidFill>
                  <a:schemeClr val="bg1"/>
                </a:solidFill>
                <a:latin typeface="方正精楷简体" pitchFamily="2" charset="-122"/>
                <a:ea typeface="汉鼎简中楷" pitchFamily="49" charset="-122"/>
              </a:endParaRPr>
            </a:p>
          </p:txBody>
        </p:sp>
        <p:sp>
          <p:nvSpPr>
            <p:cNvPr id="8" name="Oval 7"/>
            <p:cNvSpPr/>
            <p:nvPr/>
          </p:nvSpPr>
          <p:spPr>
            <a:xfrm>
              <a:off x="8190284" y="3032751"/>
              <a:ext cx="5356901" cy="3550611"/>
            </a:xfrm>
            <a:prstGeom prst="ellipse">
              <a:avLst/>
            </a:prstGeom>
            <a:solidFill>
              <a:srgbClr val="80008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400" dirty="0" smtClean="0">
                  <a:solidFill>
                    <a:schemeClr val="bg1"/>
                  </a:solidFill>
                  <a:latin typeface="方正精楷简体" pitchFamily="2" charset="-122"/>
                  <a:ea typeface="汉鼎简中楷" pitchFamily="49" charset="-122"/>
                </a:rPr>
                <a:t>维护</a:t>
              </a:r>
              <a:endParaRPr lang="en-US" sz="2400" dirty="0">
                <a:solidFill>
                  <a:schemeClr val="bg1"/>
                </a:solidFill>
                <a:latin typeface="方正精楷简体" pitchFamily="2" charset="-122"/>
                <a:ea typeface="汉鼎简中楷" pitchFamily="49" charset="-122"/>
              </a:endParaRPr>
            </a:p>
          </p:txBody>
        </p:sp>
        <p:sp>
          <p:nvSpPr>
            <p:cNvPr id="9" name="Oval 8"/>
            <p:cNvSpPr/>
            <p:nvPr/>
          </p:nvSpPr>
          <p:spPr>
            <a:xfrm>
              <a:off x="8190284" y="8214351"/>
              <a:ext cx="5356901" cy="355061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400" dirty="0" smtClean="0">
                  <a:solidFill>
                    <a:schemeClr val="bg1"/>
                  </a:solidFill>
                  <a:latin typeface="方正精楷简体" pitchFamily="2" charset="-122"/>
                  <a:ea typeface="汉鼎简中楷" pitchFamily="49" charset="-122"/>
                </a:rPr>
                <a:t>演化</a:t>
              </a:r>
              <a:endParaRPr lang="en-US" sz="2400" dirty="0">
                <a:solidFill>
                  <a:schemeClr val="bg1"/>
                </a:solidFill>
                <a:latin typeface="方正精楷简体" pitchFamily="2" charset="-122"/>
                <a:ea typeface="汉鼎简中楷" pitchFamily="49" charset="-122"/>
              </a:endParaRPr>
            </a:p>
          </p:txBody>
        </p:sp>
        <p:sp>
          <p:nvSpPr>
            <p:cNvPr id="10" name="Curved Right Arrow 9"/>
            <p:cNvSpPr/>
            <p:nvPr/>
          </p:nvSpPr>
          <p:spPr>
            <a:xfrm rot="338943">
              <a:off x="7694562" y="6171847"/>
              <a:ext cx="1124501" cy="2755999"/>
            </a:xfrm>
            <a:prstGeom prst="curvedRightArrow">
              <a:avLst/>
            </a:prstGeom>
            <a:solidFill>
              <a:schemeClr val="tx1">
                <a:lumMod val="65000"/>
                <a:lumOff val="3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汉鼎简中楷" pitchFamily="49" charset="-122"/>
              </a:endParaRPr>
            </a:p>
          </p:txBody>
        </p:sp>
        <p:sp>
          <p:nvSpPr>
            <p:cNvPr id="11" name="Curved Right Arrow 10"/>
            <p:cNvSpPr/>
            <p:nvPr/>
          </p:nvSpPr>
          <p:spPr>
            <a:xfrm rot="11009462">
              <a:off x="13091396" y="6163072"/>
              <a:ext cx="1124501" cy="2636749"/>
            </a:xfrm>
            <a:prstGeom prst="curvedRightArrow">
              <a:avLst/>
            </a:prstGeom>
            <a:solidFill>
              <a:schemeClr val="tx1">
                <a:lumMod val="65000"/>
                <a:lumOff val="3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a typeface="汉鼎简中楷" pitchFamily="49" charset="-122"/>
              </a:endParaRPr>
            </a:p>
          </p:txBody>
        </p:sp>
        <p:sp>
          <p:nvSpPr>
            <p:cNvPr id="12" name="Oval 11"/>
            <p:cNvSpPr/>
            <p:nvPr/>
          </p:nvSpPr>
          <p:spPr>
            <a:xfrm>
              <a:off x="15332818" y="5769628"/>
              <a:ext cx="4593482" cy="3197510"/>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400" dirty="0" smtClean="0">
                  <a:solidFill>
                    <a:schemeClr val="bg1"/>
                  </a:solidFill>
                  <a:latin typeface="方正精楷简体" pitchFamily="2" charset="-122"/>
                  <a:ea typeface="汉鼎简中楷" pitchFamily="49" charset="-122"/>
                </a:rPr>
                <a:t>淘汰</a:t>
              </a:r>
              <a:endParaRPr lang="en-US" sz="2400" dirty="0">
                <a:solidFill>
                  <a:schemeClr val="bg1"/>
                </a:solidFill>
                <a:latin typeface="方正精楷简体" pitchFamily="2" charset="-122"/>
                <a:ea typeface="汉鼎简中楷" pitchFamily="49" charset="-122"/>
              </a:endParaRPr>
            </a:p>
          </p:txBody>
        </p:sp>
        <p:sp>
          <p:nvSpPr>
            <p:cNvPr id="13" name="Right Arrow 12"/>
            <p:cNvSpPr/>
            <p:nvPr/>
          </p:nvSpPr>
          <p:spPr>
            <a:xfrm rot="1168265">
              <a:off x="6070330" y="8700941"/>
              <a:ext cx="1817964" cy="1253580"/>
            </a:xfrm>
            <a:prstGeom prst="rightArrow">
              <a:avLst/>
            </a:prstGeom>
            <a:solidFill>
              <a:schemeClr val="tx1">
                <a:lumMod val="65000"/>
                <a:lumOff val="3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ea typeface="汉鼎简中楷" pitchFamily="49" charset="-122"/>
              </a:endParaRPr>
            </a:p>
          </p:txBody>
        </p:sp>
        <p:sp>
          <p:nvSpPr>
            <p:cNvPr id="14" name="Right Arrow 13"/>
            <p:cNvSpPr/>
            <p:nvPr/>
          </p:nvSpPr>
          <p:spPr>
            <a:xfrm rot="20661901">
              <a:off x="6046831" y="4609917"/>
              <a:ext cx="1817964" cy="1253580"/>
            </a:xfrm>
            <a:prstGeom prst="rightArrow">
              <a:avLst/>
            </a:prstGeom>
            <a:solidFill>
              <a:schemeClr val="tx1">
                <a:lumMod val="65000"/>
                <a:lumOff val="3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ea typeface="汉鼎简中楷" pitchFamily="49" charset="-122"/>
              </a:endParaRPr>
            </a:p>
          </p:txBody>
        </p:sp>
        <p:sp>
          <p:nvSpPr>
            <p:cNvPr id="16" name="Right Arrow 15"/>
            <p:cNvSpPr/>
            <p:nvPr/>
          </p:nvSpPr>
          <p:spPr>
            <a:xfrm rot="1168265">
              <a:off x="13822153" y="4697912"/>
              <a:ext cx="1897042" cy="1077594"/>
            </a:xfrm>
            <a:prstGeom prst="rightArrow">
              <a:avLst/>
            </a:prstGeom>
            <a:solidFill>
              <a:schemeClr val="tx1">
                <a:lumMod val="65000"/>
                <a:lumOff val="3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ea typeface="汉鼎简中楷" pitchFamily="49" charset="-122"/>
              </a:endParaRPr>
            </a:p>
          </p:txBody>
        </p:sp>
        <p:sp>
          <p:nvSpPr>
            <p:cNvPr id="17" name="Right Arrow 16"/>
            <p:cNvSpPr/>
            <p:nvPr/>
          </p:nvSpPr>
          <p:spPr>
            <a:xfrm rot="20661901">
              <a:off x="13818618" y="8799485"/>
              <a:ext cx="1897042" cy="1077594"/>
            </a:xfrm>
            <a:prstGeom prst="rightArrow">
              <a:avLst/>
            </a:prstGeom>
            <a:solidFill>
              <a:schemeClr val="tx1">
                <a:lumMod val="65000"/>
                <a:lumOff val="35000"/>
              </a:schemeClr>
            </a:solid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ea typeface="汉鼎简中楷"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456727" y="1124747"/>
            <a:ext cx="5772641" cy="1224135"/>
          </a:xfrm>
        </p:spPr>
        <p:txBody>
          <a:bodyPr/>
          <a:lstStyle/>
          <a:p>
            <a:r>
              <a:rPr lang="zh-CN" altLang="en-US" dirty="0" smtClean="0"/>
              <a:t>知识的创造是一个不断累积的过程，其轨迹就像是一个螺旋。</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30</a:t>
            </a:fld>
            <a:endParaRPr lang="zh-CN" altLang="en-US" dirty="0"/>
          </a:p>
        </p:txBody>
      </p:sp>
      <p:sp>
        <p:nvSpPr>
          <p:cNvPr id="6" name="Rectangle 5"/>
          <p:cNvSpPr/>
          <p:nvPr/>
        </p:nvSpPr>
        <p:spPr>
          <a:xfrm>
            <a:off x="632520" y="6165304"/>
            <a:ext cx="8220915" cy="650596"/>
          </a:xfrm>
          <a:prstGeom prst="rect">
            <a:avLst/>
          </a:prstGeom>
        </p:spPr>
        <p:txBody>
          <a:bodyPr wrap="square" lIns="95665" tIns="47832" rIns="95665" bIns="47832">
            <a:spAutoFit/>
          </a:bodyPr>
          <a:lstStyle/>
          <a:p>
            <a:r>
              <a:rPr lang="en-US" altLang="zh-CN" dirty="0" err="1" smtClean="0">
                <a:latin typeface="方正精宋简体" pitchFamily="2" charset="-122"/>
                <a:ea typeface="方正精宋简体" pitchFamily="2" charset="-122"/>
              </a:rPr>
              <a:t>Ikujiro</a:t>
            </a:r>
            <a:r>
              <a:rPr lang="en-US" altLang="zh-CN" dirty="0" smtClean="0">
                <a:latin typeface="方正精宋简体" pitchFamily="2" charset="-122"/>
                <a:ea typeface="方正精宋简体" pitchFamily="2" charset="-122"/>
              </a:rPr>
              <a:t> </a:t>
            </a:r>
            <a:r>
              <a:rPr lang="en-US" altLang="zh-CN" dirty="0" err="1" smtClean="0">
                <a:latin typeface="方正精宋简体" pitchFamily="2" charset="-122"/>
                <a:ea typeface="方正精宋简体" pitchFamily="2" charset="-122"/>
              </a:rPr>
              <a:t>Nanaka</a:t>
            </a:r>
            <a:r>
              <a:rPr lang="en-US" altLang="zh-CN" dirty="0" smtClean="0">
                <a:latin typeface="方正精宋简体" pitchFamily="2" charset="-122"/>
                <a:ea typeface="方正精宋简体" pitchFamily="2" charset="-122"/>
              </a:rPr>
              <a:t> (</a:t>
            </a:r>
            <a:r>
              <a:rPr lang="zh-CN" altLang="en-US" dirty="0" smtClean="0">
                <a:latin typeface="方正精宋简体" pitchFamily="2" charset="-122"/>
                <a:ea typeface="方正精宋简体" pitchFamily="2" charset="-122"/>
              </a:rPr>
              <a:t>野中郁次郎</a:t>
            </a:r>
            <a:r>
              <a:rPr lang="en-US" altLang="zh-CN" dirty="0" smtClean="0">
                <a:latin typeface="方正精宋简体" pitchFamily="2" charset="-122"/>
                <a:ea typeface="方正精宋简体" pitchFamily="2" charset="-122"/>
              </a:rPr>
              <a:t>) </a:t>
            </a:r>
            <a:r>
              <a:rPr lang="zh-CN" altLang="en-US" dirty="0" smtClean="0">
                <a:latin typeface="方正精宋简体" pitchFamily="2" charset="-122"/>
                <a:ea typeface="方正精宋简体" pitchFamily="2" charset="-122"/>
              </a:rPr>
              <a:t>是著名知识管理学家，被誉为知识创造理论之父。  </a:t>
            </a:r>
            <a:endParaRPr lang="en-US" altLang="zh-CN" dirty="0" smtClean="0">
              <a:latin typeface="方正精宋简体" pitchFamily="2" charset="-122"/>
              <a:ea typeface="方正精宋简体" pitchFamily="2" charset="-122"/>
            </a:endParaRPr>
          </a:p>
          <a:p>
            <a:r>
              <a:rPr lang="zh-CN" altLang="en-US" dirty="0" smtClean="0">
                <a:latin typeface="方正精宋简体" pitchFamily="2" charset="-122"/>
                <a:ea typeface="方正精宋简体" pitchFamily="2" charset="-122"/>
              </a:rPr>
              <a:t>个人信息网页：</a:t>
            </a:r>
            <a:r>
              <a:rPr lang="en-US" altLang="zh-CN" dirty="0" smtClean="0">
                <a:latin typeface="方正精宋简体" pitchFamily="2" charset="-122"/>
                <a:ea typeface="方正精宋简体" pitchFamily="2" charset="-122"/>
                <a:hlinkClick r:id="rId2"/>
              </a:rPr>
              <a:t> http://www.economist.com/node/13517582</a:t>
            </a:r>
            <a:endParaRPr lang="zh-CN" altLang="en-US" dirty="0">
              <a:latin typeface="方正精宋简体" pitchFamily="2" charset="-122"/>
              <a:ea typeface="方正精宋简体" pitchFamily="2" charset="-122"/>
            </a:endParaRPr>
          </a:p>
        </p:txBody>
      </p:sp>
      <p:sp>
        <p:nvSpPr>
          <p:cNvPr id="7" name="Rectangle 6"/>
          <p:cNvSpPr/>
          <p:nvPr/>
        </p:nvSpPr>
        <p:spPr>
          <a:xfrm>
            <a:off x="200472" y="3312657"/>
            <a:ext cx="2095963" cy="404375"/>
          </a:xfrm>
          <a:prstGeom prst="rect">
            <a:avLst/>
          </a:prstGeom>
        </p:spPr>
        <p:txBody>
          <a:bodyPr wrap="none" lIns="95665" tIns="47832" rIns="95665" bIns="47832">
            <a:spAutoFit/>
          </a:bodyPr>
          <a:lstStyle/>
          <a:p>
            <a:r>
              <a:rPr lang="en-US" altLang="zh-CN" sz="2000" dirty="0" err="1" smtClean="0"/>
              <a:t>Ikujiro</a:t>
            </a:r>
            <a:r>
              <a:rPr lang="en-US" altLang="zh-CN" sz="2000" dirty="0" smtClean="0"/>
              <a:t> </a:t>
            </a:r>
            <a:r>
              <a:rPr lang="en-US" altLang="zh-CN" sz="2000" dirty="0" err="1" smtClean="0"/>
              <a:t>Nanaka</a:t>
            </a:r>
            <a:endParaRPr lang="zh-CN" altLang="en-US" sz="2000" dirty="0">
              <a:ea typeface="文鼎CS长美黑" pitchFamily="49" charset="-122"/>
            </a:endParaRPr>
          </a:p>
        </p:txBody>
      </p:sp>
      <p:pic>
        <p:nvPicPr>
          <p:cNvPr id="9" name="Picture 3" descr="C:\Users\Administrator\AppData\Roaming\Tencent\Users\185063557\QQ\WinTemp\RichOle\ERU3ST@)9%{7WTB`H2_@ILN.jpg"/>
          <p:cNvPicPr>
            <a:picLocks noChangeAspect="1" noChangeArrowheads="1"/>
          </p:cNvPicPr>
          <p:nvPr/>
        </p:nvPicPr>
        <p:blipFill>
          <a:blip r:embed="rId3" cstate="print"/>
          <a:srcRect/>
          <a:stretch>
            <a:fillRect/>
          </a:stretch>
        </p:blipFill>
        <p:spPr bwMode="auto">
          <a:xfrm>
            <a:off x="3709493" y="2636912"/>
            <a:ext cx="3759864" cy="3338036"/>
          </a:xfrm>
          <a:prstGeom prst="rect">
            <a:avLst/>
          </a:prstGeom>
          <a:noFill/>
        </p:spPr>
      </p:pic>
      <p:sp>
        <p:nvSpPr>
          <p:cNvPr id="10" name="Rectangle 9"/>
          <p:cNvSpPr/>
          <p:nvPr/>
        </p:nvSpPr>
        <p:spPr>
          <a:xfrm>
            <a:off x="3630229" y="2664070"/>
            <a:ext cx="1735322" cy="1443475"/>
          </a:xfrm>
          <a:prstGeom prst="rect">
            <a:avLst/>
          </a:prstGeom>
          <a:solidFill>
            <a:schemeClr val="accent3">
              <a:lumMod val="40000"/>
              <a:lumOff val="60000"/>
              <a:alpha val="58824"/>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b="1" dirty="0">
              <a:solidFill>
                <a:srgbClr val="002060"/>
              </a:solidFill>
              <a:ea typeface="汉鼎简隶变" pitchFamily="49" charset="-122"/>
            </a:endParaRPr>
          </a:p>
        </p:txBody>
      </p:sp>
      <p:sp>
        <p:nvSpPr>
          <p:cNvPr id="11" name="Rectangle 10"/>
          <p:cNvSpPr/>
          <p:nvPr/>
        </p:nvSpPr>
        <p:spPr>
          <a:xfrm>
            <a:off x="5543177" y="2664070"/>
            <a:ext cx="1900591" cy="1443475"/>
          </a:xfrm>
          <a:prstGeom prst="rect">
            <a:avLst/>
          </a:prstGeom>
          <a:solidFill>
            <a:schemeClr val="accent4">
              <a:lumMod val="40000"/>
              <a:lumOff val="60000"/>
              <a:alpha val="58824"/>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b="1" dirty="0">
              <a:solidFill>
                <a:srgbClr val="002060"/>
              </a:solidFill>
              <a:ea typeface="汉鼎简隶变" pitchFamily="49" charset="-122"/>
            </a:endParaRPr>
          </a:p>
        </p:txBody>
      </p:sp>
      <p:sp>
        <p:nvSpPr>
          <p:cNvPr id="12" name="Rectangle 11"/>
          <p:cNvSpPr/>
          <p:nvPr/>
        </p:nvSpPr>
        <p:spPr>
          <a:xfrm>
            <a:off x="3626855" y="4320971"/>
            <a:ext cx="1778383" cy="1523667"/>
          </a:xfrm>
          <a:prstGeom prst="rect">
            <a:avLst/>
          </a:prstGeom>
          <a:solidFill>
            <a:schemeClr val="accent2">
              <a:lumMod val="60000"/>
              <a:lumOff val="40000"/>
              <a:alpha val="58824"/>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b="1" dirty="0">
              <a:solidFill>
                <a:srgbClr val="002060"/>
              </a:solidFill>
              <a:ea typeface="汉鼎简隶变" pitchFamily="49" charset="-122"/>
            </a:endParaRPr>
          </a:p>
        </p:txBody>
      </p:sp>
      <p:sp>
        <p:nvSpPr>
          <p:cNvPr id="13" name="Rectangle 12"/>
          <p:cNvSpPr/>
          <p:nvPr/>
        </p:nvSpPr>
        <p:spPr>
          <a:xfrm>
            <a:off x="5530935" y="4320971"/>
            <a:ext cx="1940166" cy="1523667"/>
          </a:xfrm>
          <a:prstGeom prst="rect">
            <a:avLst/>
          </a:prstGeom>
          <a:solidFill>
            <a:schemeClr val="accent6">
              <a:lumMod val="60000"/>
              <a:lumOff val="40000"/>
              <a:alpha val="58824"/>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b="1" dirty="0">
              <a:solidFill>
                <a:srgbClr val="002060"/>
              </a:solidFill>
              <a:ea typeface="汉鼎简隶变" pitchFamily="49" charset="-122"/>
            </a:endParaRPr>
          </a:p>
        </p:txBody>
      </p:sp>
      <p:sp>
        <p:nvSpPr>
          <p:cNvPr id="14" name="TextBox 13"/>
          <p:cNvSpPr txBox="1"/>
          <p:nvPr/>
        </p:nvSpPr>
        <p:spPr>
          <a:xfrm rot="19206754">
            <a:off x="4004411" y="3013906"/>
            <a:ext cx="936992" cy="542874"/>
          </a:xfrm>
          <a:prstGeom prst="rect">
            <a:avLst/>
          </a:prstGeom>
          <a:noFill/>
        </p:spPr>
        <p:txBody>
          <a:bodyPr wrap="none" lIns="95665" tIns="47832" rIns="95665" bIns="47832" rtlCol="0">
            <a:spAutoFit/>
          </a:bodyPr>
          <a:lstStyle/>
          <a:p>
            <a:r>
              <a:rPr lang="zh-CN" altLang="en-US" sz="2900" b="1" dirty="0" smtClean="0">
                <a:solidFill>
                  <a:srgbClr val="002060"/>
                </a:solidFill>
                <a:latin typeface="方正精楷简体" pitchFamily="2" charset="-122"/>
                <a:ea typeface="汉鼎简隶变" pitchFamily="49" charset="-122"/>
              </a:rPr>
              <a:t>群化</a:t>
            </a:r>
            <a:endParaRPr lang="zh-CN" altLang="en-US" sz="2900" b="1" dirty="0">
              <a:solidFill>
                <a:srgbClr val="002060"/>
              </a:solidFill>
              <a:latin typeface="方正精楷简体" pitchFamily="2" charset="-122"/>
              <a:ea typeface="汉鼎简隶变" pitchFamily="49" charset="-122"/>
            </a:endParaRPr>
          </a:p>
        </p:txBody>
      </p:sp>
      <p:sp>
        <p:nvSpPr>
          <p:cNvPr id="15" name="Rectangle 14"/>
          <p:cNvSpPr/>
          <p:nvPr/>
        </p:nvSpPr>
        <p:spPr>
          <a:xfrm rot="2066234">
            <a:off x="6066117" y="3106044"/>
            <a:ext cx="936992" cy="542874"/>
          </a:xfrm>
          <a:prstGeom prst="rect">
            <a:avLst/>
          </a:prstGeom>
        </p:spPr>
        <p:txBody>
          <a:bodyPr wrap="none" lIns="95665" tIns="47832" rIns="95665" bIns="47832">
            <a:spAutoFit/>
          </a:bodyPr>
          <a:lstStyle/>
          <a:p>
            <a:r>
              <a:rPr lang="zh-CN" altLang="en-US" sz="2900" b="1" dirty="0" smtClean="0">
                <a:solidFill>
                  <a:srgbClr val="002060"/>
                </a:solidFill>
                <a:latin typeface="方正精楷简体" pitchFamily="2" charset="-122"/>
                <a:ea typeface="汉鼎简隶变" pitchFamily="49" charset="-122"/>
              </a:rPr>
              <a:t>外化</a:t>
            </a:r>
            <a:endParaRPr lang="zh-CN" altLang="en-US" sz="2900" b="1" dirty="0">
              <a:solidFill>
                <a:srgbClr val="002060"/>
              </a:solidFill>
              <a:latin typeface="方正精楷简体" pitchFamily="2" charset="-122"/>
              <a:ea typeface="汉鼎简隶变" pitchFamily="49" charset="-122"/>
            </a:endParaRPr>
          </a:p>
        </p:txBody>
      </p:sp>
      <p:sp>
        <p:nvSpPr>
          <p:cNvPr id="16" name="Rectangle 15"/>
          <p:cNvSpPr/>
          <p:nvPr/>
        </p:nvSpPr>
        <p:spPr>
          <a:xfrm rot="19248467">
            <a:off x="6135511" y="4906226"/>
            <a:ext cx="936992" cy="542874"/>
          </a:xfrm>
          <a:prstGeom prst="rect">
            <a:avLst/>
          </a:prstGeom>
        </p:spPr>
        <p:txBody>
          <a:bodyPr wrap="none" lIns="95665" tIns="47832" rIns="95665" bIns="47832">
            <a:spAutoFit/>
          </a:bodyPr>
          <a:lstStyle/>
          <a:p>
            <a:r>
              <a:rPr lang="zh-CN" altLang="en-US" sz="2900" b="1" dirty="0" smtClean="0">
                <a:solidFill>
                  <a:srgbClr val="002060"/>
                </a:solidFill>
                <a:latin typeface="方正精楷简体" pitchFamily="2" charset="-122"/>
                <a:ea typeface="汉鼎简隶变" pitchFamily="49" charset="-122"/>
              </a:rPr>
              <a:t>整合</a:t>
            </a:r>
            <a:endParaRPr lang="zh-CN" altLang="en-US" sz="2900" b="1" dirty="0">
              <a:solidFill>
                <a:srgbClr val="002060"/>
              </a:solidFill>
              <a:latin typeface="方正精楷简体" pitchFamily="2" charset="-122"/>
              <a:ea typeface="汉鼎简隶变" pitchFamily="49" charset="-122"/>
            </a:endParaRPr>
          </a:p>
        </p:txBody>
      </p:sp>
      <p:sp>
        <p:nvSpPr>
          <p:cNvPr id="17" name="Rectangle 16"/>
          <p:cNvSpPr/>
          <p:nvPr/>
        </p:nvSpPr>
        <p:spPr>
          <a:xfrm rot="1922444">
            <a:off x="4291195" y="4947700"/>
            <a:ext cx="936992" cy="542874"/>
          </a:xfrm>
          <a:prstGeom prst="rect">
            <a:avLst/>
          </a:prstGeom>
        </p:spPr>
        <p:txBody>
          <a:bodyPr wrap="none" lIns="95665" tIns="47832" rIns="95665" bIns="47832">
            <a:spAutoFit/>
          </a:bodyPr>
          <a:lstStyle/>
          <a:p>
            <a:r>
              <a:rPr lang="zh-CN" altLang="en-US" sz="2900" b="1" dirty="0" smtClean="0">
                <a:solidFill>
                  <a:srgbClr val="002060"/>
                </a:solidFill>
                <a:latin typeface="方正精楷简体" pitchFamily="2" charset="-122"/>
                <a:ea typeface="汉鼎简隶变" pitchFamily="49" charset="-122"/>
              </a:rPr>
              <a:t>内化</a:t>
            </a:r>
            <a:endParaRPr lang="zh-CN" altLang="en-US" sz="2900" b="1" dirty="0">
              <a:solidFill>
                <a:srgbClr val="002060"/>
              </a:solidFill>
              <a:latin typeface="方正精楷简体" pitchFamily="2" charset="-122"/>
              <a:ea typeface="汉鼎简隶变" pitchFamily="49" charset="-122"/>
            </a:endParaRPr>
          </a:p>
        </p:txBody>
      </p:sp>
      <p:pic>
        <p:nvPicPr>
          <p:cNvPr id="19458" name="Picture 2" descr="http://my.berkeley.edu/custom/graphic/2006305991.custom.png"/>
          <p:cNvPicPr>
            <a:picLocks noChangeAspect="1" noChangeArrowheads="1"/>
          </p:cNvPicPr>
          <p:nvPr/>
        </p:nvPicPr>
        <p:blipFill>
          <a:blip r:embed="rId4" cstate="print"/>
          <a:srcRect/>
          <a:stretch>
            <a:fillRect/>
          </a:stretch>
        </p:blipFill>
        <p:spPr bwMode="auto">
          <a:xfrm>
            <a:off x="272480" y="836713"/>
            <a:ext cx="1960679" cy="2534814"/>
          </a:xfrm>
          <a:prstGeom prst="rect">
            <a:avLst/>
          </a:prstGeom>
          <a:noFill/>
        </p:spPr>
      </p:pic>
      <p:sp>
        <p:nvSpPr>
          <p:cNvPr id="18" name="Title 4"/>
          <p:cNvSpPr txBox="1">
            <a:spLocks/>
          </p:cNvSpPr>
          <p:nvPr/>
        </p:nvSpPr>
        <p:spPr bwMode="auto">
          <a:xfrm>
            <a:off x="116465" y="188640"/>
            <a:ext cx="7068784" cy="504056"/>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defTabSz="956645" eaLnBrk="0" hangingPunct="0">
              <a:defRPr/>
            </a:pPr>
            <a:r>
              <a:rPr lang="zh-CN" altLang="en-US" sz="2500" kern="0" dirty="0" smtClean="0">
                <a:solidFill>
                  <a:schemeClr val="bg1"/>
                </a:solidFill>
                <a:latin typeface="+mj-lt"/>
                <a:ea typeface="文鼎CS长美黑" pitchFamily="49" charset="-122"/>
                <a:cs typeface="+mj-cs"/>
              </a:rPr>
              <a:t>软件开发过程就是一个知识创造和复用的过程。</a:t>
            </a:r>
            <a:endParaRPr lang="zh-CN" altLang="en-US" sz="2500" kern="0" dirty="0">
              <a:solidFill>
                <a:schemeClr val="bg1"/>
              </a:solidFill>
              <a:latin typeface="+mj-lt"/>
              <a:ea typeface="文鼎CS长美黑" pitchFamily="49" charset="-122"/>
              <a:cs typeface="+mj-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500"/>
                                        <p:tgtEl>
                                          <p:spTgt spid="10"/>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ox(in)">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box(in)">
                                      <p:cBhvr>
                                        <p:cTn id="40" dur="500"/>
                                        <p:tgtEl>
                                          <p:spTgt spid="13"/>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ox(in)">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0" grpId="0" animBg="1"/>
      <p:bldP spid="11" grpId="0" animBg="1"/>
      <p:bldP spid="12" grpId="0" animBg="1"/>
      <p:bldP spid="13" grpId="0" animBg="1"/>
      <p:bldP spid="14" grpId="0"/>
      <p:bldP spid="15" grpId="0"/>
      <p:bldP spid="16"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增量与迭代模型</a:t>
            </a:r>
            <a:r>
              <a:rPr lang="en-US" altLang="zh-CN" dirty="0" smtClean="0"/>
              <a:t>—</a:t>
            </a:r>
            <a:r>
              <a:rPr lang="zh-CN" altLang="en-US" dirty="0" smtClean="0"/>
              <a:t>概念</a:t>
            </a:r>
            <a:endParaRPr lang="zh-CN" altLang="en-US" dirty="0"/>
          </a:p>
        </p:txBody>
      </p:sp>
      <p:sp>
        <p:nvSpPr>
          <p:cNvPr id="3" name="Content Placeholder 2"/>
          <p:cNvSpPr>
            <a:spLocks noGrp="1"/>
          </p:cNvSpPr>
          <p:nvPr>
            <p:ph idx="1"/>
          </p:nvPr>
        </p:nvSpPr>
        <p:spPr/>
        <p:txBody>
          <a:bodyPr/>
          <a:lstStyle/>
          <a:p>
            <a:r>
              <a:rPr lang="zh-CN" altLang="en-US" dirty="0" smtClean="0">
                <a:solidFill>
                  <a:srgbClr val="0000D6"/>
                </a:solidFill>
              </a:rPr>
              <a:t>增量</a:t>
            </a:r>
            <a:r>
              <a:rPr lang="en-US" altLang="zh-CN" sz="2900" dirty="0" smtClean="0">
                <a:solidFill>
                  <a:srgbClr val="0000D6"/>
                </a:solidFill>
              </a:rPr>
              <a:t>(Incremental)</a:t>
            </a:r>
            <a:r>
              <a:rPr lang="zh-CN" altLang="en-US" dirty="0" smtClean="0">
                <a:solidFill>
                  <a:srgbClr val="0000D6"/>
                </a:solidFill>
              </a:rPr>
              <a:t>模型</a:t>
            </a:r>
            <a:r>
              <a:rPr lang="zh-CN" altLang="en-US" dirty="0" smtClean="0"/>
              <a:t> </a:t>
            </a:r>
            <a:r>
              <a:rPr lang="en-US" altLang="zh-CN" sz="2900" dirty="0" smtClean="0"/>
              <a:t>--- </a:t>
            </a:r>
            <a:r>
              <a:rPr lang="zh-CN" altLang="en-US" sz="2900" dirty="0" smtClean="0"/>
              <a:t>逐块建造</a:t>
            </a:r>
            <a:endParaRPr lang="en-US" altLang="zh-CN" dirty="0" smtClean="0"/>
          </a:p>
          <a:p>
            <a:pPr lvl="1"/>
            <a:r>
              <a:rPr lang="zh-CN" altLang="en-US" sz="2500" dirty="0" smtClean="0"/>
              <a:t>由</a:t>
            </a:r>
            <a:r>
              <a:rPr lang="en-US" altLang="zh-CN" sz="2500" dirty="0" smtClean="0"/>
              <a:t>Harlan Mills</a:t>
            </a:r>
            <a:r>
              <a:rPr lang="zh-CN" altLang="en-US" sz="2500" dirty="0" smtClean="0"/>
              <a:t>于</a:t>
            </a:r>
            <a:r>
              <a:rPr lang="en-US" altLang="zh-CN" sz="2500" dirty="0" smtClean="0"/>
              <a:t>1976</a:t>
            </a:r>
            <a:r>
              <a:rPr lang="zh-CN" altLang="en-US" sz="2500" dirty="0" smtClean="0"/>
              <a:t>年提出。</a:t>
            </a:r>
          </a:p>
          <a:p>
            <a:pPr lvl="1"/>
            <a:r>
              <a:rPr lang="zh-CN" altLang="en-US" sz="2500" dirty="0" smtClean="0"/>
              <a:t>先实现主要需求</a:t>
            </a:r>
            <a:r>
              <a:rPr lang="en-US" altLang="zh-CN" sz="2500" dirty="0" smtClean="0"/>
              <a:t>,  </a:t>
            </a:r>
            <a:r>
              <a:rPr lang="zh-CN" altLang="en-US" sz="2500" dirty="0" smtClean="0"/>
              <a:t>然后实现次要需求。</a:t>
            </a:r>
            <a:endParaRPr lang="en-US" altLang="zh-CN" dirty="0" smtClean="0"/>
          </a:p>
          <a:p>
            <a:endParaRPr lang="en-US" altLang="zh-CN" sz="2500" dirty="0" smtClean="0">
              <a:solidFill>
                <a:srgbClr val="0000D6"/>
              </a:solidFill>
            </a:endParaRPr>
          </a:p>
          <a:p>
            <a:r>
              <a:rPr lang="zh-CN" altLang="en-US" dirty="0" smtClean="0">
                <a:solidFill>
                  <a:srgbClr val="0000D6"/>
                </a:solidFill>
              </a:rPr>
              <a:t>迭代</a:t>
            </a:r>
            <a:r>
              <a:rPr lang="en-US" altLang="zh-CN" sz="2900" dirty="0" smtClean="0">
                <a:solidFill>
                  <a:srgbClr val="0000D6"/>
                </a:solidFill>
              </a:rPr>
              <a:t>(Iterative)</a:t>
            </a:r>
            <a:r>
              <a:rPr lang="zh-CN" altLang="en-US" dirty="0" smtClean="0">
                <a:solidFill>
                  <a:srgbClr val="0000D6"/>
                </a:solidFill>
              </a:rPr>
              <a:t>模型 </a:t>
            </a:r>
            <a:r>
              <a:rPr lang="en-US" altLang="zh-CN" sz="2900" dirty="0" smtClean="0"/>
              <a:t>--- </a:t>
            </a:r>
            <a:r>
              <a:rPr lang="zh-CN" altLang="en-US" sz="2900" dirty="0" smtClean="0"/>
              <a:t>反复求精</a:t>
            </a:r>
            <a:endParaRPr lang="en-US" altLang="zh-CN" dirty="0" smtClean="0"/>
          </a:p>
          <a:p>
            <a:pPr lvl="1"/>
            <a:r>
              <a:rPr lang="zh-CN" altLang="en-US" sz="2500" dirty="0" smtClean="0"/>
              <a:t>由</a:t>
            </a:r>
            <a:r>
              <a:rPr lang="en-US" altLang="zh-CN" sz="2500" dirty="0" smtClean="0"/>
              <a:t>Victor Basili</a:t>
            </a:r>
            <a:r>
              <a:rPr lang="zh-CN" altLang="en-US" sz="2500" dirty="0" smtClean="0"/>
              <a:t>和</a:t>
            </a:r>
            <a:r>
              <a:rPr lang="en-US" altLang="zh-CN" sz="2500" dirty="0" smtClean="0"/>
              <a:t>Albert Turner</a:t>
            </a:r>
            <a:r>
              <a:rPr lang="zh-CN" altLang="en-US" sz="2500" dirty="0" smtClean="0"/>
              <a:t>于</a:t>
            </a:r>
            <a:r>
              <a:rPr lang="en-US" altLang="zh-CN" sz="2500" dirty="0" smtClean="0"/>
              <a:t>1975</a:t>
            </a:r>
            <a:r>
              <a:rPr lang="zh-CN" altLang="en-US" sz="2500" dirty="0" smtClean="0"/>
              <a:t>年提出。</a:t>
            </a:r>
          </a:p>
          <a:p>
            <a:pPr lvl="1"/>
            <a:r>
              <a:rPr lang="zh-CN" altLang="en-US" sz="2500" dirty="0" smtClean="0"/>
              <a:t>由模糊至精确地改善目标产品的功能和质量。</a:t>
            </a:r>
            <a:endParaRPr lang="en-US" altLang="zh-CN" dirty="0" smtClean="0"/>
          </a:p>
          <a:p>
            <a:pPr lvl="2"/>
            <a:endParaRPr lang="en-US" altLang="zh-CN" dirty="0" smtClean="0"/>
          </a:p>
          <a:p>
            <a:r>
              <a:rPr lang="zh-CN" altLang="en-US" sz="2900" dirty="0" smtClean="0"/>
              <a:t>两者传承</a:t>
            </a:r>
            <a:r>
              <a:rPr lang="en-US" altLang="zh-CN" sz="2900" dirty="0" smtClean="0"/>
              <a:t>Royce(</a:t>
            </a:r>
            <a:r>
              <a:rPr lang="zh-CN" altLang="en-US" sz="2900" dirty="0" smtClean="0"/>
              <a:t>瀑布</a:t>
            </a:r>
            <a:r>
              <a:rPr lang="en-US" altLang="zh-CN" sz="2900" dirty="0" smtClean="0"/>
              <a:t>)</a:t>
            </a:r>
            <a:r>
              <a:rPr lang="zh-CN" altLang="en-US" sz="2900" dirty="0" smtClean="0"/>
              <a:t>模型的正确理念，摈弃了它的“在</a:t>
            </a:r>
            <a:r>
              <a:rPr lang="en-US" altLang="zh-CN" sz="2900" dirty="0" smtClean="0"/>
              <a:t>XXX</a:t>
            </a:r>
            <a:r>
              <a:rPr lang="zh-CN" altLang="en-US" sz="2900" dirty="0" smtClean="0"/>
              <a:t>之前先冻结</a:t>
            </a:r>
            <a:r>
              <a:rPr lang="en-US" altLang="zh-CN" sz="2900" dirty="0" smtClean="0"/>
              <a:t>XXX</a:t>
            </a:r>
            <a:r>
              <a:rPr lang="zh-CN" altLang="en-US" sz="2900" dirty="0" smtClean="0"/>
              <a:t>”之不足。</a:t>
            </a:r>
            <a:endParaRPr lang="en-US" altLang="zh-CN" sz="2900" dirty="0" smtClean="0"/>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31</a:t>
            </a:fld>
            <a:endParaRPr lang="zh-CN" altLang="en-US" dirty="0"/>
          </a:p>
        </p:txBody>
      </p:sp>
      <p:sp>
        <p:nvSpPr>
          <p:cNvPr id="54274" name="AutoShape 2" descr="data:image/jpeg;base64,/9j/4AAQSkZJRgABAQAAAQABAAD/2wCEAAkGBhQSERUUEhQUFBUVFBQXFRcUGBcUFxcVFRcXFxQUFBQXHCYeFxkkGhQUHy8gJCcpLCwsFR4xNTAqNSYrLCkBCQoKDgwOGg8PGCwcHBwpKSwpKSwpKSksKSwpKSwsLCkpLCwpKSwsLCwsLCkpKSwsKSkpLCkpKSwsLCwpLCwpLP/AABEIANcA6wMBIgACEQEDEQH/xAAcAAABBQEBAQAAAAAAAAAAAAACAAEDBAUGBwj/xAA8EAABAwIDBAcFBwQDAQEAAAABAAIRAwQSITEFQVFhBiJxgZGh0RMVUlPwBzJCkrHB4RQzcqJi0vGCI//EABkBAAMBAQEAAAAAAAAAAAAAAAABAgMEBf/EACERAQEAAgICAwEBAQAAAAAAAAABAhEDIRIxBEFRIhNh/9oADAMBAAIRAxEAPwAxsmn8J/M//sjGx6Xwn8z/APsrICIJeM/Gu6qe6KXwn8z/APsl7npfCfzP9VcRBHjPwt1SGx6Xw/7P9UQ2NS+D/Z/qrsJwn4z8G6pjY1L4P9neqf3LR+Dzd6q6E6PGfg3VE7Fo/B5u9UPuel8Hm71Wg5AUan4fal7npfAPF3qm90UvgHi71WjTt3O0EozaEarPLk48fa8ePPL1GYNk0vgHifVL3RS+AeJ9VqCgInNQVHALP/fD8aTgzUxsil8sefqn90Uvlt8/VTPqZqKte4Yy17lU5sKm8OcL3RS+W3z9U/uil8tvn6ombQYd8HmrIdK1lxvplZZ7Vfc9GP7bdeaYbJo/Laru7vQtKqSFVf3PR+W1L3NR+W3wVyUkagUzsaj8tvgm90Uflt8FdhJGoFL3RR+W3wT+6KXy2+CtpI1Ap+6KPy2eCY7JpfLZ4K9CEpagU/dNL5bPAJ/dNL5bPyq0UxKNBWARoWogEwQRBMAiCAQRQmhEEAk8JoU9tal5hvfyU2yTdOTd1AtolxgDNXqGzAPvZny/lXre2DRlrv5qfLmvO5fkXK6np6HHwTGbvtTLd8aHcql00HetKo0Akjv9Vm3MSueV0THakX5Knca95VidVVuHLSDSrXqfX7qtcVpzR1XwqdRy1kZXosSmt7xzNDlOm5QFG1XLr0zsl9ugtroPZl3hGFjWBh0z2LXY8FdXHyb6rk5OPxTFEFCCiaVsxSJIU0IAkkEpiUaA0lGSmxI0EqaFFiT4ylYe0IRAJgiCAdqJMEQQCCJMnhAT2VkajoHeeAW/bW4YIb48UWxLTBRxEZuM92765qchef8AJytunZ8fGe0T9OarudCtlirVguKu/HSC4qLLuXK1c1NyoVXqovWleqcu1U69TirVZU6x4rSJsUa7lTLpU1d+qrLeRzVMxyPcoWqVuiaUlA5rVt6meWixWnNXbS4hOM8/TZARAIKbpClC7cbuOKzVMkiTKiCQmIRpkBGQmKlITQgIklIWpYEBAESZqMKTIBEEwThMHCMIApWajtCQdrQbFFgGkCFG2lJVutk1scPoKOhU1XBnJc9V18dsw3APtcgs69pwCt/247ljbSzUcuGMnTXh5LctVzdxU1VF71fuxmsyqYKwxeheyqvWdcvVipUVSqVrGeXUUqpUAUtUoIWrmp2hSgqLCjnJNNErluFTac1cpNQm+mrau3cFZlU7Y592atgrr4r/AC4852JOhBTrRBikkUyYPKZJKUAkkiU0ohK7SiBQAIklDBTyhCeEAUomuQQiAQHe/wBQHU2OGhYFWD4UGyKpdbM/4yw/qP1UlQLy+bcyd3DJcUwq5LNv60ypH1OazbyrOixufl06MePV2o3Fbis65IU927Qdio1H6id6qRt6U33OZHgoDUKVYyZG5O1hJ5StpGOW7VWqECmq0tclXKqM6ka5TAKO2tnO0BVoUYOapnajptVpijwDVE6qAJ3JCtDZ5knhH1C0AxYOwr8l5aRGLTlC6BdfH6cnJLsOFKESRC0ZhwpFidJANgQ+zUiZABhSwI4TpbCkAjAQhEEzEAnCEJ5QDogmThAbnRm46zqZ0cJH+Tf4WuW6rm/6tmMFksc0SBuI4hdPaVQ84hoQvN5MpyXr29CcV4Zu+qpm3nRQ1rCVdvL1lKRqVkVNuSfrRY/5yLnLaz720AmdVk14bHHetjaFYPEiBAz9VzO0jADp3+WqrHGtLyTQcsZbuIPirdnSBjj6HRYlxULSDOeRWhs/a9Om/E4yIBAGeZmf2WvjU/6SNm22KC9zj90N38TuP1uVOpZUKYJdnuGcQd6z73pc9zcLBhzkkrlrraric3d60xwrlz5bXW3O3GtbhpgCMgB+pO9VGXIOZOY8FzdCrj0cD4rStaIIiII4FV4p20DdIrRhfLnaCcI/dUqrnNhoEuOh3QfxLbtKcNA5BRl00x/pn/1Hsi0jXh9fWa6WyvBUYHDvHArmNs0Pxj8IAI7d60eizyWO7v3WnFexzYzx3+N4pksKRXU4TJwhlEEA5KZIpIM6dCmISoVU6YIgEyJEmCdBnlPKSdBJbeMTTvByPI5EHxW5sy8wuc34ASeYJyPdmueRVKj/AG9Mj7lXCypkfwmYnQTA8Vw8/FrKZx38PL5Yf55fXpJ0ivn5ua3qR952/m0DNchVu6mAVAYxSBuJ/wDngvS9t7Ox0zG8Zj0XPWey2CiMTZe3q57s88ljhlMfbbx8p086PSogls1OcR+itGtjzxu7Dop9qdG2CoXAgZzCqVLeDkZ5hdO5fTmmGUusk7aRIJDCY1IiM9Myq/tnAiYAXT2OxnYABMvaAR2En9FkbU2YWOUzKb00uFuO4xn1iTHkhbYyDlnOqkqW5nqhW7dpGThmtd6c/j5e0NjszCIPGe9adOlDk2NSU2YiN0LPya+M1qL7qIIa7hI8VYpCAqzapDcJG/JHjKzva8OlS6MujcYnsGa2dkU8IcI/F+38rFjESef7rfsBDBO/P0WvFP6TzX+FuUxTApLrcJEpJJwEwcpJpSlIHhMUgU6VNVCdME7UyEEkkxQBhIJgnlAOFe2dUE4TEOjXc4fdPiqQRSpyxmU1VY3xu3U29eWjiMj2rN2tRnkZyjf2pbPuCewjrcnDf2FTXLjByngvIz/nLT1OHuSuV2hZmDMHsCx7XZJdVbl1ZGa62pQLj/8AqcomBp3obnadGgAYnkNTwAC1xy66XnLb20Nn24xgx91seM/XeuW6RUPJdVsS7FUuGjpGWsTosbpbakOdxUzfVaSTdx/44mpTIzGS0KYp1GdYgH9FRrE4THBZnsXBuME5a8CuqOLLHvps06IkiZhH7MjRZ9ldB3IrTolTelSbhU3mcyrbCT5KkMnFWnvgHsJ8kheo0LPZDWakuOp4T2K+Suf6OdIhWHs35VB/vG8c+S3wuzGSenBllcvYpTyhCeVaDynlCCnJQClMkkgHCSZKUBXCKUATwgxylKBFCAIFECo0QQEgKeUARBqAs2NxheOByPet2AJXNvZAC3W15Y13xAT26HzXn/Kx1Zk7vi3e8WBt6oQTBXIVbjFXbMkNc0nuK6npI2ATyUHRro41wbVc6ZMkCMjzWfD627efLUjr7OgxgD6ZEGMh4rB6WXMk7pC37trWAFsaCe5cft6oahOESNCpsvlpHHnMt5X25sHVA8SMI03qxcWjmRigcpE9sKvVuw3RwC6Y58r9RC+xDesDEK1a15Eqgdph7oLp/TuUlucJ5H9U6WDRquzBVhokgcneQJVKoch2qd1XDTq1DkG0nDvIP13pYwcl1HDf1WB0gkEGQRujeuz6P9NhUhleGuOQfo0/5fCfJece0zRe1O/culw6e3A80gvGKG06jHBzHvbGhBK6O0+0Os0DG1lQbz90+WXkq2Wno4KRXMbN+0C3qffmk7/lmPzD910VK5a9oc1wcDoQZHiE9hKU8qMvCfEgDlKEKcFECAIkMp5TI8J0OJKUAYTyhxJFyQGCjBWdd7ao0vv1GDlMnwGaxrzp/Sb/AG2ufzPVHqjZutrHIKezrFzHMnMdZv7j65rzK7+0Ws7JrWN7pPmVn0el1z7Vj8ZJa4OjRp5EDKIlY8mMzxsbcWdwymT1i9oC4DJ3mHci3N3iB5rOuNqOoHDTbGcQIzJ0EK5sba9OoG1W/wBuprxp1BqD+nZClr27XXjIaIbme4ZecLzcb43VexlrKdfhrqhdPbJaxrjqJJjjyXNXtrctkANg6wTnB18V6HXucIMdiwtoVm4TAgrTHOMscdzVjz2/tK/4jhHLPzVFlhxk8zmun2pVmFmlq6Jl0wzxkqr/AEQw6I7N2cFWCVG+hJBGRCN7T67S4tAlt64DbGoDq8wPEeihpEg56iVhdKtqYnNpjRgz/wAirwnbLlvTniUxKcFMWrdzHDkQeMwc1G2N6OmdxhIkTgrNhtWrRM03ub2HI9o0KirNhQoDq6f2h3EAFtIxvg/sVo2P2mbqtLvpn9neq4QJwVRPWLXpxau/GW/5gjzEq83pLbfPp+K8clSBx4oJ7VKeUAQ1qwaC5xAAEklUEkqO4umsEvcGjiTC46+6bve5woANaMsREknjB0Cwb29fUdL3Fx4kz4JbLbrtodOKbcqQxnicm+pXPXvSWrUHWeYO4dUeAWNTIxfXamrVglQkc+c1C98qNxRtGv6fwpWZmnNTWrc+P7/whbT/AJ9ArdvRmDkByQK6Ho1t0Wrw2p/aqwHTuO547N/JepbNs5cHQOoCAfiB0PgvDLp5J5Ry4r3LodZvOzLdzQXOwEOE55OcBE8oC5efiuX9Yuv4/P4zwtBtCWiSZzy9O1ZtWlLTO8Lar0CAQ8EHWHDRZdw/AMu86nNceP49KXfpzW06cdqyyVu31UTmddTvWPdRoDK6sWGcQMbnKlc+EIOSytobba04W9Z2/gO1aSbc+WUxjXoMkFx0AJ7Y3Lhb+X1HFdvta79nbniQY71xFk6XZ8FtjNOPPPap2o6fNTXNLPVQA9qtA6tEA5b1HVMZQjfUnuULnJADihhE4pkwUpymhNKYSJwma5MXIJ7cFxvTzbWECk083Rx3BdZc3AYxzj+FpPgvJ9qVTUuJdmSROfEqiqWm3C0DflPac0ERmVaLM1FUgNy+ju7kiVMWe9SimDoqZqaqahWgJGtGlJjQIxTjv09UdPSVMG5k8h9eKC2r+y0G4fXirYgD1yVY5Emcj9ZJtp/2xGWFwM788vRGjJrweschP1C9L2H9s1K3pU6It3ODBEh4EmeGHmvK6Teqd+UyJ+uKqCZSO6e71PtZs64DatOrSdudAeB4Zkdyyq226L3llOq2oIkRLRB3daMxwXlhvnOcC3qhojFGg36KrSqvIcBJEk5ceP8ACzz4scu77b8XNlx9T09Eurym4wKjPzD1WfebSpNzL2zwHWJ7AFytPZbqhBd1QIGesck1zsk024w6etGEjPkUpxxd+RlfpY2n0hc/qs6rf9j28Fm24Jc0cSB4lFRtnPJy0me0blZ2RZl1dgA/FnyAzJ8lpqRhcrfbb6T15kcMgsDZgJdPJavSV27iVkbNrwYKIm+lqtTBIG/NDc2gDcuHBNXqaRr/ADopalx1D2JpY3tIQOekUDwhRSlKZKUBI1M4IA5KUyGljSSTJ650irhtu/PWGjtJ9AV5rdMHtwZ3hdV0p2oX1/ZN0pgz/kR6QuSuavXaeYnuKA0XvzP1ooKpy7Fawc1SrECf/UEpOaM/JMgLkgUlNO2eSBorRk6GI15qnZNJ3wAfoK3VdkYz3ISgY7E/lMI724AcGu0IIPfkD3GFNbUYWZfdZ5QqezurOBAcR1erAyyGkqWnSxLSvejlVttSuC0YagMO39TUeEKps+0e85AnjuCR2IatAnCxsZjQHxLl0PR/o690BrS7u3rrOg3Qum8Oe/OCB2nWBy0XpFrY0qLQGNDeMapHbpxOzfs6Jg1iGjgNfFQdKehFAUYph2Nz2gb5ntXb3u0BpK5nbV5iAzgAk+Ufui5SdQsdvOrnZJty5rhAB3ZtjeZGRR9H7ANx1RoZayfh3n64LpaNaXHEA5jsnNOhHrzUl3ZtYBhEMjKNI3QptVp590nb1296yXUwIiV0PSpkAOGcmPJcq6tMKoS4+r1ctfRQvuJHNQ1KkqMplogzNA9ikY7NKqUBCEKIpoQDBPCZEHJkOE8IQkQgNindl1y8n8TneZlUr8jGY4pJJl9tv2mXcFj3LpKSSCisGp2sSSU1bZtaEMHj3n/xTObkEklTMT3Q0rOsqeOoBxICdJTV4voy52HSbY0bZ9MVSAzA0nCC8CSS7c3MzxWbQ6AtLsVZ0k5lrAGMHBrQNwSST1LaXlZi0H0GUOowYWjcP1VS5vyUklz52702xnW1Co8lYm2anWDeSSSnEw7Ksi9wAXQbdosDW0iNBmd4KSS0+i+3lHS+gWEsO4rkSc0klrEEEJSSQApw5JJBAcmSSTAUgnSQBSnISSThV//Z"/>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spTree>
  </p:cSld>
  <p:clrMapOvr>
    <a:masterClrMapping/>
  </p:clrMapOvr>
  <p:transition spd="slow">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增量与迭代模型</a:t>
            </a:r>
            <a:r>
              <a:rPr lang="en-US" altLang="zh-CN" dirty="0" smtClean="0"/>
              <a:t>—</a:t>
            </a:r>
            <a:r>
              <a:rPr lang="zh-CN" altLang="en-US" dirty="0" smtClean="0"/>
              <a:t>图示</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32</a:t>
            </a:fld>
            <a:endParaRPr lang="zh-CN" altLang="en-US" dirty="0"/>
          </a:p>
        </p:txBody>
      </p:sp>
      <p:sp>
        <p:nvSpPr>
          <p:cNvPr id="54274" name="AutoShape 2" descr="data:image/jpeg;base64,/9j/4AAQSkZJRgABAQAAAQABAAD/2wCEAAkGBhQSERUUEhQUFBUVFBQXFRcUGBcUFxcVFRcXFxQUFBQXHCYeFxkkGhQUHy8gJCcpLCwsFR4xNTAqNSYrLCkBCQoKDgwOGg8PGCwcHBwpKSwpKSwpKSksKSwpKSwsLCkpLCwpKSwsLCwsLCkpKSwsKSkpLCkpKSwsLCwpLCwpLP/AABEIANcA6wMBIgACEQEDEQH/xAAcAAABBQEBAQAAAAAAAAAAAAACAAEDBAUGBwj/xAA8EAABAwIDBAcFBwQDAQEAAAABAAIRAwQSITEFQVFhBiJxgZGh0RMVUlPwBzJCkrHB4RQzcqJi0vGCI//EABkBAAMBAQEAAAAAAAAAAAAAAAABAgMEBf/EACERAQEAAgICAwEBAQAAAAAAAAABAhEDIRIxBEFRIhNh/9oADAMBAAIRAxEAPwAxsmn8J/M//sjGx6Xwn8z/APsrICIJeM/Gu6qe6KXwn8z/APsl7npfCfzP9VcRBHjPwt1SGx6Xw/7P9UQ2NS+D/Z/qrsJwn4z8G6pjY1L4P9neqf3LR+Dzd6q6E6PGfg3VE7Fo/B5u9UPuel8Hm71Wg5AUan4fal7npfAPF3qm90UvgHi71WjTt3O0EozaEarPLk48fa8ePPL1GYNk0vgHifVL3RS+AeJ9VqCgInNQVHALP/fD8aTgzUxsil8sefqn90Uvlt8/VTPqZqKte4Yy17lU5sKm8OcL3RS+W3z9U/uil8tvn6ombQYd8HmrIdK1lxvplZZ7Vfc9GP7bdeaYbJo/Laru7vQtKqSFVf3PR+W1L3NR+W3wVyUkagUzsaj8tvgm90Uflt8FdhJGoFL3RR+W3wT+6KXy2+CtpI1Ap+6KPy2eCY7JpfLZ4K9CEpagU/dNL5bPAJ/dNL5bPyq0UxKNBWARoWogEwQRBMAiCAQRQmhEEAk8JoU9tal5hvfyU2yTdOTd1AtolxgDNXqGzAPvZny/lXre2DRlrv5qfLmvO5fkXK6np6HHwTGbvtTLd8aHcql00HetKo0Akjv9Vm3MSueV0THakX5Knca95VidVVuHLSDSrXqfX7qtcVpzR1XwqdRy1kZXosSmt7xzNDlOm5QFG1XLr0zsl9ugtroPZl3hGFjWBh0z2LXY8FdXHyb6rk5OPxTFEFCCiaVsxSJIU0IAkkEpiUaA0lGSmxI0EqaFFiT4ylYe0IRAJgiCAdqJMEQQCCJMnhAT2VkajoHeeAW/bW4YIb48UWxLTBRxEZuM92765qchef8AJytunZ8fGe0T9OarudCtlirVguKu/HSC4qLLuXK1c1NyoVXqovWleqcu1U69TirVZU6x4rSJsUa7lTLpU1d+qrLeRzVMxyPcoWqVuiaUlA5rVt6meWixWnNXbS4hOM8/TZARAIKbpClC7cbuOKzVMkiTKiCQmIRpkBGQmKlITQgIklIWpYEBAESZqMKTIBEEwThMHCMIApWajtCQdrQbFFgGkCFG2lJVutk1scPoKOhU1XBnJc9V18dsw3APtcgs69pwCt/247ljbSzUcuGMnTXh5LctVzdxU1VF71fuxmsyqYKwxeheyqvWdcvVipUVSqVrGeXUUqpUAUtUoIWrmp2hSgqLCjnJNNErluFTac1cpNQm+mrau3cFZlU7Y592atgrr4r/AC4852JOhBTrRBikkUyYPKZJKUAkkiU0ohK7SiBQAIklDBTyhCeEAUomuQQiAQHe/wBQHU2OGhYFWD4UGyKpdbM/4yw/qP1UlQLy+bcyd3DJcUwq5LNv60ypH1OazbyrOixufl06MePV2o3Fbis65IU927Qdio1H6id6qRt6U33OZHgoDUKVYyZG5O1hJ5StpGOW7VWqECmq0tclXKqM6ka5TAKO2tnO0BVoUYOapnajptVpijwDVE6qAJ3JCtDZ5knhH1C0AxYOwr8l5aRGLTlC6BdfH6cnJLsOFKESRC0ZhwpFidJANgQ+zUiZABhSwI4TpbCkAjAQhEEzEAnCEJ5QDogmThAbnRm46zqZ0cJH+Tf4WuW6rm/6tmMFksc0SBuI4hdPaVQ84hoQvN5MpyXr29CcV4Zu+qpm3nRQ1rCVdvL1lKRqVkVNuSfrRY/5yLnLaz720AmdVk14bHHetjaFYPEiBAz9VzO0jADp3+WqrHGtLyTQcsZbuIPirdnSBjj6HRYlxULSDOeRWhs/a9Om/E4yIBAGeZmf2WvjU/6SNm22KC9zj90N38TuP1uVOpZUKYJdnuGcQd6z73pc9zcLBhzkkrlrraric3d60xwrlz5bXW3O3GtbhpgCMgB+pO9VGXIOZOY8FzdCrj0cD4rStaIIiII4FV4p20DdIrRhfLnaCcI/dUqrnNhoEuOh3QfxLbtKcNA5BRl00x/pn/1Hsi0jXh9fWa6WyvBUYHDvHArmNs0Pxj8IAI7d60eizyWO7v3WnFexzYzx3+N4pksKRXU4TJwhlEEA5KZIpIM6dCmISoVU6YIgEyJEmCdBnlPKSdBJbeMTTvByPI5EHxW5sy8wuc34ASeYJyPdmueRVKj/AG9Mj7lXCypkfwmYnQTA8Vw8/FrKZx38PL5Yf55fXpJ0ivn5ua3qR952/m0DNchVu6mAVAYxSBuJ/wDngvS9t7Ox0zG8Zj0XPWey2CiMTZe3q57s88ljhlMfbbx8p086PSogls1OcR+itGtjzxu7Dop9qdG2CoXAgZzCqVLeDkZ5hdO5fTmmGUusk7aRIJDCY1IiM9Myq/tnAiYAXT2OxnYABMvaAR2En9FkbU2YWOUzKb00uFuO4xn1iTHkhbYyDlnOqkqW5nqhW7dpGThmtd6c/j5e0NjszCIPGe9adOlDk2NSU2YiN0LPya+M1qL7qIIa7hI8VYpCAqzapDcJG/JHjKzva8OlS6MujcYnsGa2dkU8IcI/F+38rFjESef7rfsBDBO/P0WvFP6TzX+FuUxTApLrcJEpJJwEwcpJpSlIHhMUgU6VNVCdME7UyEEkkxQBhIJgnlAOFe2dUE4TEOjXc4fdPiqQRSpyxmU1VY3xu3U29eWjiMj2rN2tRnkZyjf2pbPuCewjrcnDf2FTXLjByngvIz/nLT1OHuSuV2hZmDMHsCx7XZJdVbl1ZGa62pQLj/8AqcomBp3obnadGgAYnkNTwAC1xy66XnLb20Nn24xgx91seM/XeuW6RUPJdVsS7FUuGjpGWsTosbpbakOdxUzfVaSTdx/44mpTIzGS0KYp1GdYgH9FRrE4THBZnsXBuME5a8CuqOLLHvps06IkiZhH7MjRZ9ldB3IrTolTelSbhU3mcyrbCT5KkMnFWnvgHsJ8kheo0LPZDWakuOp4T2K+Suf6OdIhWHs35VB/vG8c+S3wuzGSenBllcvYpTyhCeVaDynlCCnJQClMkkgHCSZKUBXCKUATwgxylKBFCAIFECo0QQEgKeUARBqAs2NxheOByPet2AJXNvZAC3W15Y13xAT26HzXn/Kx1Zk7vi3e8WBt6oQTBXIVbjFXbMkNc0nuK6npI2ATyUHRro41wbVc6ZMkCMjzWfD627efLUjr7OgxgD6ZEGMh4rB6WXMk7pC37trWAFsaCe5cft6oahOESNCpsvlpHHnMt5X25sHVA8SMI03qxcWjmRigcpE9sKvVuw3RwC6Y58r9RC+xDesDEK1a15Eqgdph7oLp/TuUlucJ5H9U6WDRquzBVhokgcneQJVKoch2qd1XDTq1DkG0nDvIP13pYwcl1HDf1WB0gkEGQRujeuz6P9NhUhleGuOQfo0/5fCfJece0zRe1O/culw6e3A80gvGKG06jHBzHvbGhBK6O0+0Os0DG1lQbz90+WXkq2Wno4KRXMbN+0C3qffmk7/lmPzD910VK5a9oc1wcDoQZHiE9hKU8qMvCfEgDlKEKcFECAIkMp5TI8J0OJKUAYTyhxJFyQGCjBWdd7ao0vv1GDlMnwGaxrzp/Sb/AG2ufzPVHqjZutrHIKezrFzHMnMdZv7j65rzK7+0Ws7JrWN7pPmVn0el1z7Vj8ZJa4OjRp5EDKIlY8mMzxsbcWdwymT1i9oC4DJ3mHci3N3iB5rOuNqOoHDTbGcQIzJ0EK5sba9OoG1W/wBuprxp1BqD+nZClr27XXjIaIbme4ZecLzcb43VexlrKdfhrqhdPbJaxrjqJJjjyXNXtrctkANg6wTnB18V6HXucIMdiwtoVm4TAgrTHOMscdzVjz2/tK/4jhHLPzVFlhxk8zmun2pVmFmlq6Jl0wzxkqr/AEQw6I7N2cFWCVG+hJBGRCN7T67S4tAlt64DbGoDq8wPEeihpEg56iVhdKtqYnNpjRgz/wAirwnbLlvTniUxKcFMWrdzHDkQeMwc1G2N6OmdxhIkTgrNhtWrRM03ub2HI9o0KirNhQoDq6f2h3EAFtIxvg/sVo2P2mbqtLvpn9neq4QJwVRPWLXpxau/GW/5gjzEq83pLbfPp+K8clSBx4oJ7VKeUAQ1qwaC5xAAEklUEkqO4umsEvcGjiTC46+6bve5woANaMsREknjB0Cwb29fUdL3Fx4kz4JbLbrtodOKbcqQxnicm+pXPXvSWrUHWeYO4dUeAWNTIxfXamrVglQkc+c1C98qNxRtGv6fwpWZmnNTWrc+P7/whbT/AJ9ArdvRmDkByQK6Ho1t0Wrw2p/aqwHTuO547N/JepbNs5cHQOoCAfiB0PgvDLp5J5Ry4r3LodZvOzLdzQXOwEOE55OcBE8oC5efiuX9Yuv4/P4zwtBtCWiSZzy9O1ZtWlLTO8Lar0CAQ8EHWHDRZdw/AMu86nNceP49KXfpzW06cdqyyVu31UTmddTvWPdRoDK6sWGcQMbnKlc+EIOSytobba04W9Z2/gO1aSbc+WUxjXoMkFx0AJ7Y3Lhb+X1HFdvta79nbniQY71xFk6XZ8FtjNOPPPap2o6fNTXNLPVQA9qtA6tEA5b1HVMZQjfUnuULnJADihhE4pkwUpymhNKYSJwma5MXIJ7cFxvTzbWECk083Rx3BdZc3AYxzj+FpPgvJ9qVTUuJdmSROfEqiqWm3C0DflPac0ERmVaLM1FUgNy+ju7kiVMWe9SimDoqZqaqahWgJGtGlJjQIxTjv09UdPSVMG5k8h9eKC2r+y0G4fXirYgD1yVY5Emcj9ZJtp/2xGWFwM788vRGjJrweschP1C9L2H9s1K3pU6It3ODBEh4EmeGHmvK6Teqd+UyJ+uKqCZSO6e71PtZs64DatOrSdudAeB4Zkdyyq226L3llOq2oIkRLRB3daMxwXlhvnOcC3qhojFGg36KrSqvIcBJEk5ceP8ACzz4scu77b8XNlx9T09Eurym4wKjPzD1WfebSpNzL2zwHWJ7AFytPZbqhBd1QIGesck1zsk024w6etGEjPkUpxxd+RlfpY2n0hc/qs6rf9j28Fm24Jc0cSB4lFRtnPJy0me0blZ2RZl1dgA/FnyAzJ8lpqRhcrfbb6T15kcMgsDZgJdPJavSV27iVkbNrwYKIm+lqtTBIG/NDc2gDcuHBNXqaRr/ADopalx1D2JpY3tIQOekUDwhRSlKZKUBI1M4IA5KUyGljSSTJ650irhtu/PWGjtJ9AV5rdMHtwZ3hdV0p2oX1/ZN0pgz/kR6QuSuavXaeYnuKA0XvzP1ooKpy7Fawc1SrECf/UEpOaM/JMgLkgUlNO2eSBorRk6GI15qnZNJ3wAfoK3VdkYz3ISgY7E/lMI724AcGu0IIPfkD3GFNbUYWZfdZ5QqezurOBAcR1erAyyGkqWnSxLSvejlVttSuC0YagMO39TUeEKps+0e85AnjuCR2IatAnCxsZjQHxLl0PR/o690BrS7u3rrOg3Qum8Oe/OCB2nWBy0XpFrY0qLQGNDeMapHbpxOzfs6Jg1iGjgNfFQdKehFAUYph2Nz2gb5ntXb3u0BpK5nbV5iAzgAk+Ufui5SdQsdvOrnZJty5rhAB3ZtjeZGRR9H7ANx1RoZayfh3n64LpaNaXHEA5jsnNOhHrzUl3ZtYBhEMjKNI3QptVp590nb1296yXUwIiV0PSpkAOGcmPJcq6tMKoS4+r1ctfRQvuJHNQ1KkqMplogzNA9ikY7NKqUBCEKIpoQDBPCZEHJkOE8IQkQgNindl1y8n8TneZlUr8jGY4pJJl9tv2mXcFj3LpKSSCisGp2sSSU1bZtaEMHj3n/xTObkEklTMT3Q0rOsqeOoBxICdJTV4voy52HSbY0bZ9MVSAzA0nCC8CSS7c3MzxWbQ6AtLsVZ0k5lrAGMHBrQNwSST1LaXlZi0H0GUOowYWjcP1VS5vyUklz52702xnW1Co8lYm2anWDeSSSnEw7Ksi9wAXQbdosDW0iNBmd4KSS0+i+3lHS+gWEsO4rkSc0klrEEEJSSQApw5JJBAcmSSTAUgnSQBSnISSThV//Z"/>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pic>
        <p:nvPicPr>
          <p:cNvPr id="8" name="Picture 4" descr="incrementing"/>
          <p:cNvPicPr>
            <a:picLocks noChangeAspect="1" noChangeArrowheads="1"/>
          </p:cNvPicPr>
          <p:nvPr/>
        </p:nvPicPr>
        <p:blipFill>
          <a:blip r:embed="rId2" cstate="print"/>
          <a:srcRect/>
          <a:stretch>
            <a:fillRect/>
          </a:stretch>
        </p:blipFill>
        <p:spPr bwMode="auto">
          <a:xfrm>
            <a:off x="974562" y="1412783"/>
            <a:ext cx="7477672" cy="1690069"/>
          </a:xfrm>
          <a:prstGeom prst="rect">
            <a:avLst/>
          </a:prstGeom>
          <a:noFill/>
          <a:ln w="9525">
            <a:noFill/>
            <a:miter lim="800000"/>
            <a:headEnd/>
            <a:tailEnd/>
          </a:ln>
        </p:spPr>
      </p:pic>
      <p:sp>
        <p:nvSpPr>
          <p:cNvPr id="9" name="TextBox 76"/>
          <p:cNvSpPr txBox="1">
            <a:spLocks noChangeArrowheads="1"/>
          </p:cNvSpPr>
          <p:nvPr/>
        </p:nvSpPr>
        <p:spPr bwMode="auto">
          <a:xfrm>
            <a:off x="3690834" y="3065414"/>
            <a:ext cx="2204968" cy="542874"/>
          </a:xfrm>
          <a:prstGeom prst="rect">
            <a:avLst/>
          </a:prstGeom>
          <a:noFill/>
          <a:ln w="9525">
            <a:noFill/>
            <a:miter lim="800000"/>
            <a:headEnd/>
            <a:tailEnd/>
          </a:ln>
        </p:spPr>
        <p:txBody>
          <a:bodyPr wrap="none" lIns="95665" tIns="47832" rIns="95665" bIns="47832">
            <a:spAutoFit/>
          </a:bodyPr>
          <a:lstStyle/>
          <a:p>
            <a:r>
              <a:rPr lang="en-US" sz="2900" dirty="0">
                <a:latin typeface="方正精楷简体" pitchFamily="2" charset="-122"/>
                <a:ea typeface="汉鼎简中楷" pitchFamily="49" charset="-122"/>
              </a:rPr>
              <a:t>(1) </a:t>
            </a:r>
            <a:r>
              <a:rPr lang="zh-CN" altLang="en-US" sz="2900" dirty="0">
                <a:latin typeface="方正精楷简体" pitchFamily="2" charset="-122"/>
                <a:ea typeface="汉鼎简中楷" pitchFamily="49" charset="-122"/>
              </a:rPr>
              <a:t>增量模型</a:t>
            </a:r>
            <a:endParaRPr lang="en-US" sz="2900" dirty="0">
              <a:latin typeface="方正精楷简体" pitchFamily="2" charset="-122"/>
              <a:ea typeface="汉鼎简中楷" pitchFamily="49" charset="-122"/>
            </a:endParaRPr>
          </a:p>
        </p:txBody>
      </p:sp>
      <p:pic>
        <p:nvPicPr>
          <p:cNvPr id="10" name="Picture 6" descr="iterating"/>
          <p:cNvPicPr>
            <a:picLocks noChangeAspect="1" noChangeArrowheads="1"/>
          </p:cNvPicPr>
          <p:nvPr/>
        </p:nvPicPr>
        <p:blipFill>
          <a:blip r:embed="rId3" cstate="print"/>
          <a:srcRect/>
          <a:stretch>
            <a:fillRect/>
          </a:stretch>
        </p:blipFill>
        <p:spPr bwMode="auto">
          <a:xfrm>
            <a:off x="1063853" y="3897916"/>
            <a:ext cx="7399547" cy="1671395"/>
          </a:xfrm>
          <a:prstGeom prst="rect">
            <a:avLst/>
          </a:prstGeom>
          <a:noFill/>
          <a:ln w="9525">
            <a:noFill/>
            <a:miter lim="800000"/>
            <a:headEnd/>
            <a:tailEnd/>
          </a:ln>
        </p:spPr>
      </p:pic>
      <p:sp>
        <p:nvSpPr>
          <p:cNvPr id="11" name="Cloud Callout 10"/>
          <p:cNvSpPr/>
          <p:nvPr/>
        </p:nvSpPr>
        <p:spPr>
          <a:xfrm>
            <a:off x="1487494" y="3816101"/>
            <a:ext cx="2256908" cy="1154280"/>
          </a:xfrm>
          <a:prstGeom prst="cloudCallout">
            <a:avLst>
              <a:gd name="adj1" fmla="val -44027"/>
              <a:gd name="adj2" fmla="val 60682"/>
            </a:avLst>
          </a:prstGeom>
          <a:solidFill>
            <a:schemeClr val="bg1"/>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a:defRPr/>
            </a:pPr>
            <a:endParaRPr lang="en-US" sz="2900" dirty="0">
              <a:solidFill>
                <a:schemeClr val="tx1"/>
              </a:solidFill>
              <a:ea typeface="汉鼎简中楷" pitchFamily="49" charset="-122"/>
            </a:endParaRPr>
          </a:p>
        </p:txBody>
      </p:sp>
      <p:sp>
        <p:nvSpPr>
          <p:cNvPr id="12" name="TextBox 77"/>
          <p:cNvSpPr txBox="1">
            <a:spLocks noChangeArrowheads="1"/>
          </p:cNvSpPr>
          <p:nvPr/>
        </p:nvSpPr>
        <p:spPr bwMode="auto">
          <a:xfrm>
            <a:off x="3690834" y="5478908"/>
            <a:ext cx="2204968" cy="542874"/>
          </a:xfrm>
          <a:prstGeom prst="rect">
            <a:avLst/>
          </a:prstGeom>
          <a:noFill/>
          <a:ln w="9525">
            <a:noFill/>
            <a:miter lim="800000"/>
            <a:headEnd/>
            <a:tailEnd/>
          </a:ln>
        </p:spPr>
        <p:txBody>
          <a:bodyPr wrap="none" lIns="95665" tIns="47832" rIns="95665" bIns="47832">
            <a:spAutoFit/>
          </a:bodyPr>
          <a:lstStyle/>
          <a:p>
            <a:r>
              <a:rPr lang="en-US" sz="2900" dirty="0">
                <a:latin typeface="方正精楷简体" pitchFamily="2" charset="-122"/>
                <a:ea typeface="汉鼎简中楷" pitchFamily="49" charset="-122"/>
              </a:rPr>
              <a:t>(</a:t>
            </a:r>
            <a:r>
              <a:rPr lang="en-US" altLang="zh-CN" sz="2900" dirty="0">
                <a:latin typeface="方正精楷简体" pitchFamily="2" charset="-122"/>
                <a:ea typeface="汉鼎简中楷" pitchFamily="49" charset="-122"/>
              </a:rPr>
              <a:t>2</a:t>
            </a:r>
            <a:r>
              <a:rPr lang="en-US" sz="2900" dirty="0">
                <a:latin typeface="方正精楷简体" pitchFamily="2" charset="-122"/>
                <a:ea typeface="汉鼎简中楷" pitchFamily="49" charset="-122"/>
              </a:rPr>
              <a:t>) </a:t>
            </a:r>
            <a:r>
              <a:rPr lang="zh-CN" altLang="en-US" sz="2900" dirty="0">
                <a:latin typeface="方正精楷简体" pitchFamily="2" charset="-122"/>
                <a:ea typeface="汉鼎简中楷" pitchFamily="49" charset="-122"/>
              </a:rPr>
              <a:t>迭代模型</a:t>
            </a:r>
            <a:endParaRPr lang="en-US" sz="2900" dirty="0">
              <a:latin typeface="方正精楷简体" pitchFamily="2" charset="-122"/>
              <a:ea typeface="汉鼎简中楷" pitchFamily="49" charset="-122"/>
            </a:endParaRPr>
          </a:p>
        </p:txBody>
      </p:sp>
      <p:sp>
        <p:nvSpPr>
          <p:cNvPr id="13" name="TextBox 12"/>
          <p:cNvSpPr txBox="1"/>
          <p:nvPr/>
        </p:nvSpPr>
        <p:spPr>
          <a:xfrm>
            <a:off x="1761492" y="3921040"/>
            <a:ext cx="1526897" cy="989150"/>
          </a:xfrm>
          <a:prstGeom prst="rect">
            <a:avLst/>
          </a:prstGeom>
          <a:solidFill>
            <a:srgbClr val="FFFFFF">
              <a:alpha val="50196"/>
            </a:srgbClr>
          </a:solidFill>
        </p:spPr>
        <p:txBody>
          <a:bodyPr wrap="none" lIns="95665" tIns="47832" rIns="95665" bIns="47832" rtlCol="0">
            <a:spAutoFit/>
          </a:bodyPr>
          <a:lstStyle/>
          <a:p>
            <a:pPr algn="ctr">
              <a:defRPr/>
            </a:pPr>
            <a:r>
              <a:rPr lang="zh-CN" altLang="en-US" sz="2900" dirty="0" smtClean="0">
                <a:solidFill>
                  <a:srgbClr val="FF0000"/>
                </a:solidFill>
                <a:latin typeface="方正精楷简体" pitchFamily="2" charset="-122"/>
                <a:ea typeface="汉鼎简中楷" pitchFamily="49" charset="-122"/>
              </a:rPr>
              <a:t>男</a:t>
            </a:r>
            <a:r>
              <a:rPr lang="en-US" altLang="zh-CN" sz="2900" dirty="0" smtClean="0">
                <a:solidFill>
                  <a:srgbClr val="FF0000"/>
                </a:solidFill>
                <a:latin typeface="方正精楷简体" pitchFamily="2" charset="-122"/>
                <a:ea typeface="汉鼎简中楷" pitchFamily="49" charset="-122"/>
              </a:rPr>
              <a:t>, </a:t>
            </a:r>
            <a:r>
              <a:rPr lang="zh-CN" altLang="en-US" sz="2900" dirty="0" smtClean="0">
                <a:solidFill>
                  <a:srgbClr val="FF0000"/>
                </a:solidFill>
                <a:latin typeface="方正精楷简体" pitchFamily="2" charset="-122"/>
                <a:ea typeface="汉鼎简中楷" pitchFamily="49" charset="-122"/>
              </a:rPr>
              <a:t>半身</a:t>
            </a:r>
            <a:endParaRPr lang="en-US" altLang="zh-CN" sz="2900" dirty="0" smtClean="0">
              <a:solidFill>
                <a:srgbClr val="FF0000"/>
              </a:solidFill>
              <a:latin typeface="方正精楷简体" pitchFamily="2" charset="-122"/>
              <a:ea typeface="汉鼎简中楷" pitchFamily="49" charset="-122"/>
            </a:endParaRPr>
          </a:p>
          <a:p>
            <a:pPr algn="ctr">
              <a:defRPr/>
            </a:pPr>
            <a:r>
              <a:rPr lang="zh-CN" altLang="en-US" sz="2900" dirty="0" smtClean="0">
                <a:solidFill>
                  <a:srgbClr val="FF0000"/>
                </a:solidFill>
                <a:latin typeface="方正精楷简体" pitchFamily="2" charset="-122"/>
                <a:ea typeface="汉鼎简中楷" pitchFamily="49" charset="-122"/>
              </a:rPr>
              <a:t>头略侧</a:t>
            </a:r>
            <a:endParaRPr lang="en-US" sz="2900" dirty="0">
              <a:solidFill>
                <a:srgbClr val="FF0000"/>
              </a:solidFill>
              <a:latin typeface="方正精楷简体" pitchFamily="2" charset="-122"/>
              <a:ea typeface="汉鼎简中楷" pitchFamily="49" charset="-122"/>
            </a:endParaRPr>
          </a:p>
        </p:txBody>
      </p:sp>
      <p:sp>
        <p:nvSpPr>
          <p:cNvPr id="14" name="Rectangle 13"/>
          <p:cNvSpPr/>
          <p:nvPr/>
        </p:nvSpPr>
        <p:spPr>
          <a:xfrm rot="21360258">
            <a:off x="2513368" y="5031953"/>
            <a:ext cx="1231039" cy="4197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sp>
        <p:nvSpPr>
          <p:cNvPr id="15" name="Rectangle 14"/>
          <p:cNvSpPr/>
          <p:nvPr/>
        </p:nvSpPr>
        <p:spPr>
          <a:xfrm rot="20982779">
            <a:off x="2205602" y="2462130"/>
            <a:ext cx="1538801" cy="524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sp>
        <p:nvSpPr>
          <p:cNvPr id="16" name="Bent-Up Arrow 15"/>
          <p:cNvSpPr/>
          <p:nvPr/>
        </p:nvSpPr>
        <p:spPr>
          <a:xfrm rot="2506992">
            <a:off x="3085643" y="4757198"/>
            <a:ext cx="778158" cy="543653"/>
          </a:xfrm>
          <a:prstGeom prst="bentUpArrow">
            <a:avLst>
              <a:gd name="adj1" fmla="val 18208"/>
              <a:gd name="adj2" fmla="val 25000"/>
              <a:gd name="adj3" fmla="val 25000"/>
            </a:avLst>
          </a:prstGeom>
          <a:solidFill>
            <a:srgbClr val="0000FF">
              <a:alpha val="58039"/>
            </a:srgbClr>
          </a:solidFill>
          <a:ln>
            <a:solidFill>
              <a:srgbClr val="EBF1DE"/>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sp>
        <p:nvSpPr>
          <p:cNvPr id="17" name="Bent-Up Arrow 16"/>
          <p:cNvSpPr/>
          <p:nvPr/>
        </p:nvSpPr>
        <p:spPr>
          <a:xfrm rot="2506992">
            <a:off x="3001822" y="2238437"/>
            <a:ext cx="778158" cy="543653"/>
          </a:xfrm>
          <a:prstGeom prst="bentUpArrow">
            <a:avLst>
              <a:gd name="adj1" fmla="val 18208"/>
              <a:gd name="adj2" fmla="val 25000"/>
              <a:gd name="adj3" fmla="val 25000"/>
            </a:avLst>
          </a:prstGeom>
          <a:solidFill>
            <a:srgbClr val="0000FF">
              <a:alpha val="58039"/>
            </a:srgbClr>
          </a:solidFill>
          <a:ln>
            <a:solidFill>
              <a:srgbClr val="EBF1DE"/>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sp>
        <p:nvSpPr>
          <p:cNvPr id="18" name="Rectangle 17"/>
          <p:cNvSpPr/>
          <p:nvPr/>
        </p:nvSpPr>
        <p:spPr>
          <a:xfrm>
            <a:off x="1052571" y="1412783"/>
            <a:ext cx="7283657" cy="1678953"/>
          </a:xfrm>
          <a:prstGeom prst="rect">
            <a:avLst/>
          </a:prstGeom>
          <a:noFill/>
          <a:ln>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sp>
        <p:nvSpPr>
          <p:cNvPr id="19" name="Rectangle 18"/>
          <p:cNvSpPr/>
          <p:nvPr/>
        </p:nvSpPr>
        <p:spPr>
          <a:xfrm>
            <a:off x="1077148" y="3717034"/>
            <a:ext cx="7283657" cy="1788192"/>
          </a:xfrm>
          <a:prstGeom prst="rect">
            <a:avLst/>
          </a:prstGeom>
          <a:noFill/>
          <a:ln>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pic>
        <p:nvPicPr>
          <p:cNvPr id="20" name="Picture 2" descr="C:\Users\Administrator\Desktop\2FotoSketcher - best-small size.jpg"/>
          <p:cNvPicPr>
            <a:picLocks noChangeAspect="1" noChangeArrowheads="1"/>
          </p:cNvPicPr>
          <p:nvPr/>
        </p:nvPicPr>
        <p:blipFill>
          <a:blip r:embed="rId4" cstate="print"/>
          <a:srcRect/>
          <a:stretch>
            <a:fillRect/>
          </a:stretch>
        </p:blipFill>
        <p:spPr bwMode="auto">
          <a:xfrm>
            <a:off x="5693551" y="4036143"/>
            <a:ext cx="1025868" cy="1381640"/>
          </a:xfrm>
          <a:prstGeom prst="rect">
            <a:avLst/>
          </a:prstGeom>
          <a:noFill/>
        </p:spPr>
      </p:pic>
      <p:pic>
        <p:nvPicPr>
          <p:cNvPr id="21" name="Picture 3" descr="C:\Users\Administrator\Desktop\best-small size.jpg"/>
          <p:cNvPicPr>
            <a:picLocks noChangeAspect="1" noChangeArrowheads="1"/>
          </p:cNvPicPr>
          <p:nvPr/>
        </p:nvPicPr>
        <p:blipFill>
          <a:blip r:embed="rId5" cstate="print"/>
          <a:srcRect/>
          <a:stretch>
            <a:fillRect/>
          </a:stretch>
        </p:blipFill>
        <p:spPr bwMode="auto">
          <a:xfrm>
            <a:off x="7232350" y="1622647"/>
            <a:ext cx="1025868" cy="1382637"/>
          </a:xfrm>
          <a:prstGeom prst="rect">
            <a:avLst/>
          </a:prstGeom>
          <a:noFill/>
        </p:spPr>
      </p:pic>
      <p:pic>
        <p:nvPicPr>
          <p:cNvPr id="22" name="Picture 4" descr="C:\Users\Administrator\Desktop\FotoSketcher - best-small size.jpg"/>
          <p:cNvPicPr>
            <a:picLocks noChangeAspect="1" noChangeArrowheads="1"/>
          </p:cNvPicPr>
          <p:nvPr/>
        </p:nvPicPr>
        <p:blipFill>
          <a:blip r:embed="rId6" cstate="print"/>
          <a:srcRect/>
          <a:stretch>
            <a:fillRect/>
          </a:stretch>
        </p:blipFill>
        <p:spPr bwMode="auto">
          <a:xfrm>
            <a:off x="4052160" y="4036143"/>
            <a:ext cx="1025868" cy="1381640"/>
          </a:xfrm>
          <a:prstGeom prst="rect">
            <a:avLst/>
          </a:prstGeom>
          <a:noFill/>
        </p:spPr>
      </p:pic>
      <p:pic>
        <p:nvPicPr>
          <p:cNvPr id="23" name="Picture 3" descr="C:\Users\Administrator\Desktop\best-small size.jpg"/>
          <p:cNvPicPr>
            <a:picLocks noChangeAspect="1" noChangeArrowheads="1"/>
          </p:cNvPicPr>
          <p:nvPr/>
        </p:nvPicPr>
        <p:blipFill>
          <a:blip r:embed="rId5" cstate="print"/>
          <a:srcRect/>
          <a:stretch>
            <a:fillRect/>
          </a:stretch>
        </p:blipFill>
        <p:spPr bwMode="auto">
          <a:xfrm>
            <a:off x="7232350" y="4036143"/>
            <a:ext cx="1025868" cy="1382637"/>
          </a:xfrm>
          <a:prstGeom prst="rect">
            <a:avLst/>
          </a:prstGeom>
          <a:noFill/>
        </p:spPr>
      </p:pic>
      <p:pic>
        <p:nvPicPr>
          <p:cNvPr id="24" name="Picture 3" descr="C:\Users\Administrator\Desktop\best-small size.jpg"/>
          <p:cNvPicPr>
            <a:picLocks noChangeAspect="1" noChangeArrowheads="1"/>
          </p:cNvPicPr>
          <p:nvPr/>
        </p:nvPicPr>
        <p:blipFill>
          <a:blip r:embed="rId5" cstate="print"/>
          <a:srcRect/>
          <a:stretch>
            <a:fillRect/>
          </a:stretch>
        </p:blipFill>
        <p:spPr bwMode="auto">
          <a:xfrm>
            <a:off x="5590960" y="1622647"/>
            <a:ext cx="1025868" cy="1382637"/>
          </a:xfrm>
          <a:prstGeom prst="rect">
            <a:avLst/>
          </a:prstGeom>
          <a:noFill/>
        </p:spPr>
      </p:pic>
      <p:sp>
        <p:nvSpPr>
          <p:cNvPr id="25" name="Rectangle 24"/>
          <p:cNvSpPr/>
          <p:nvPr/>
        </p:nvSpPr>
        <p:spPr>
          <a:xfrm>
            <a:off x="6103902" y="2357193"/>
            <a:ext cx="512932" cy="629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pic>
        <p:nvPicPr>
          <p:cNvPr id="26" name="Picture 3" descr="C:\Users\Administrator\Desktop\best-small size.jpg"/>
          <p:cNvPicPr>
            <a:picLocks noChangeAspect="1" noChangeArrowheads="1"/>
          </p:cNvPicPr>
          <p:nvPr/>
        </p:nvPicPr>
        <p:blipFill>
          <a:blip r:embed="rId5" cstate="print"/>
          <a:srcRect/>
          <a:stretch>
            <a:fillRect/>
          </a:stretch>
        </p:blipFill>
        <p:spPr bwMode="auto">
          <a:xfrm>
            <a:off x="3949576" y="1622647"/>
            <a:ext cx="1025868" cy="1382637"/>
          </a:xfrm>
          <a:prstGeom prst="rect">
            <a:avLst/>
          </a:prstGeom>
          <a:noFill/>
        </p:spPr>
      </p:pic>
      <p:sp>
        <p:nvSpPr>
          <p:cNvPr id="27" name="Rectangle 26"/>
          <p:cNvSpPr/>
          <p:nvPr/>
        </p:nvSpPr>
        <p:spPr>
          <a:xfrm>
            <a:off x="3949576" y="2357193"/>
            <a:ext cx="1025868" cy="629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sz="2900" dirty="0">
              <a:ea typeface="汉鼎简中楷" pitchFamily="49" charset="-122"/>
            </a:endParaRPr>
          </a:p>
        </p:txBody>
      </p:sp>
      <p:pic>
        <p:nvPicPr>
          <p:cNvPr id="28" name="Picture 5" descr="C:\Users\Administrator\Desktop\3FotoSketcher - 未标题-1.jpg"/>
          <p:cNvPicPr>
            <a:picLocks noChangeAspect="1" noChangeArrowheads="1"/>
          </p:cNvPicPr>
          <p:nvPr/>
        </p:nvPicPr>
        <p:blipFill>
          <a:blip r:embed="rId7" cstate="print"/>
          <a:srcRect/>
          <a:stretch>
            <a:fillRect/>
          </a:stretch>
        </p:blipFill>
        <p:spPr bwMode="auto">
          <a:xfrm>
            <a:off x="2103015" y="1622652"/>
            <a:ext cx="716460" cy="734541"/>
          </a:xfrm>
          <a:prstGeom prst="rect">
            <a:avLst/>
          </a:prstGeom>
          <a:noFill/>
        </p:spPr>
      </p:pic>
      <p:sp>
        <p:nvSpPr>
          <p:cNvPr id="29" name="TextBox 28"/>
          <p:cNvSpPr txBox="1"/>
          <p:nvPr/>
        </p:nvSpPr>
        <p:spPr>
          <a:xfrm>
            <a:off x="7183266" y="6093302"/>
            <a:ext cx="2722737" cy="327431"/>
          </a:xfrm>
          <a:prstGeom prst="rect">
            <a:avLst/>
          </a:prstGeom>
          <a:noFill/>
        </p:spPr>
        <p:txBody>
          <a:bodyPr wrap="none" lIns="95665" tIns="47832" rIns="95665" bIns="47832" rtlCol="0">
            <a:spAutoFit/>
          </a:bodyPr>
          <a:lstStyle/>
          <a:p>
            <a:pPr algn="r"/>
            <a:r>
              <a:rPr lang="zh-CN" altLang="en-US" sz="1500" dirty="0" smtClean="0">
                <a:latin typeface="方正精宋简体" pitchFamily="2" charset="-122"/>
                <a:ea typeface="方正精宋简体" pitchFamily="2" charset="-122"/>
              </a:rPr>
              <a:t>参考</a:t>
            </a:r>
            <a:r>
              <a:rPr lang="en-US" sz="1500" dirty="0" smtClean="0">
                <a:latin typeface="方正精宋简体" pitchFamily="2" charset="-122"/>
                <a:ea typeface="方正精宋简体" pitchFamily="2" charset="-122"/>
              </a:rPr>
              <a:t>Jeff Patton</a:t>
            </a:r>
            <a:r>
              <a:rPr lang="zh-CN" altLang="en-US" sz="1500" dirty="0" smtClean="0">
                <a:latin typeface="方正精宋简体" pitchFamily="2" charset="-122"/>
                <a:ea typeface="方正精宋简体" pitchFamily="2" charset="-122"/>
              </a:rPr>
              <a:t>的相似素材设计</a:t>
            </a:r>
            <a:endParaRPr lang="en-US" sz="1500" dirty="0">
              <a:latin typeface="方正精宋简体" pitchFamily="2" charset="-122"/>
              <a:ea typeface="方正精宋简体" pitchFamily="2" charset="-122"/>
            </a:endParaRPr>
          </a:p>
        </p:txBody>
      </p:sp>
    </p:spTree>
  </p:cSld>
  <p:clrMapOvr>
    <a:masterClrMapping/>
  </p:clrMapOvr>
  <p:transition spd="slow">
    <p:blinds/>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增量迭代开发理念</a:t>
            </a:r>
            <a:endParaRPr lang="zh-CN" altLang="en-US" dirty="0"/>
          </a:p>
        </p:txBody>
      </p:sp>
      <p:sp>
        <p:nvSpPr>
          <p:cNvPr id="3" name="Content Placeholder 2"/>
          <p:cNvSpPr>
            <a:spLocks noGrp="1"/>
          </p:cNvSpPr>
          <p:nvPr>
            <p:ph idx="1"/>
          </p:nvPr>
        </p:nvSpPr>
        <p:spPr>
          <a:xfrm>
            <a:off x="116464" y="3429000"/>
            <a:ext cx="4524503" cy="2952328"/>
          </a:xfrm>
        </p:spPr>
        <p:txBody>
          <a:bodyPr/>
          <a:lstStyle/>
          <a:p>
            <a:r>
              <a:rPr lang="zh-CN" altLang="en-US" dirty="0" smtClean="0">
                <a:solidFill>
                  <a:srgbClr val="0000FF"/>
                </a:solidFill>
              </a:rPr>
              <a:t>体现“分而治之”</a:t>
            </a:r>
            <a:endParaRPr lang="en-US" altLang="zh-CN" dirty="0" smtClean="0">
              <a:solidFill>
                <a:srgbClr val="0000FF"/>
              </a:solidFill>
            </a:endParaRPr>
          </a:p>
          <a:p>
            <a:r>
              <a:rPr lang="zh-CN" altLang="en-US" dirty="0" smtClean="0"/>
              <a:t>优势：</a:t>
            </a:r>
            <a:endParaRPr lang="en-US" altLang="zh-CN" dirty="0" smtClean="0"/>
          </a:p>
          <a:p>
            <a:pPr lvl="1"/>
            <a:r>
              <a:rPr lang="zh-CN" altLang="en-US" dirty="0" smtClean="0"/>
              <a:t>有效的风险控制</a:t>
            </a:r>
            <a:endParaRPr lang="en-US" altLang="zh-CN" dirty="0" smtClean="0"/>
          </a:p>
          <a:p>
            <a:pPr lvl="1"/>
            <a:r>
              <a:rPr lang="zh-CN" altLang="en-US" dirty="0" smtClean="0"/>
              <a:t>灵活的资源分配</a:t>
            </a:r>
            <a:endParaRPr lang="en-US" altLang="zh-CN" dirty="0" smtClean="0"/>
          </a:p>
          <a:p>
            <a:pPr lvl="1"/>
            <a:r>
              <a:rPr lang="zh-CN" altLang="en-US" dirty="0" smtClean="0">
                <a:solidFill>
                  <a:srgbClr val="0000FF"/>
                </a:solidFill>
              </a:rPr>
              <a:t>持续的客户满足</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33</a:t>
            </a:fld>
            <a:endParaRPr lang="zh-CN" altLang="en-US" dirty="0"/>
          </a:p>
        </p:txBody>
      </p:sp>
      <p:sp>
        <p:nvSpPr>
          <p:cNvPr id="5" name="Rectangle 4"/>
          <p:cNvSpPr/>
          <p:nvPr/>
        </p:nvSpPr>
        <p:spPr>
          <a:xfrm>
            <a:off x="1130581" y="1124744"/>
            <a:ext cx="7566841" cy="1512168"/>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将软件开发过程分为若干次迭代过程。 完成一次迭代就交付一个版本，或实现新需求，或求精已实现的需求。</a:t>
            </a:r>
            <a:endParaRPr lang="zh-CN" altLang="en-US" sz="2900" dirty="0">
              <a:solidFill>
                <a:srgbClr val="C00000"/>
              </a:solidFill>
              <a:ea typeface="文鼎CS长美黑" pitchFamily="49" charset="-122"/>
            </a:endParaRPr>
          </a:p>
        </p:txBody>
      </p:sp>
      <p:grpSp>
        <p:nvGrpSpPr>
          <p:cNvPr id="6" name="Group 5"/>
          <p:cNvGrpSpPr>
            <a:grpSpLocks noChangeAspect="1"/>
          </p:cNvGrpSpPr>
          <p:nvPr/>
        </p:nvGrpSpPr>
        <p:grpSpPr>
          <a:xfrm>
            <a:off x="4953000" y="2924944"/>
            <a:ext cx="4759130" cy="3861048"/>
            <a:chOff x="2513431" y="533400"/>
            <a:chExt cx="4276310" cy="4970044"/>
          </a:xfrm>
        </p:grpSpPr>
        <p:sp>
          <p:nvSpPr>
            <p:cNvPr id="7" name="Rectangle 6"/>
            <p:cNvSpPr/>
            <p:nvPr/>
          </p:nvSpPr>
          <p:spPr>
            <a:xfrm>
              <a:off x="2590800" y="2971800"/>
              <a:ext cx="3962400" cy="2057399"/>
            </a:xfrm>
            <a:prstGeom prst="rect">
              <a:avLst/>
            </a:prstGeom>
            <a:solidFill>
              <a:schemeClr val="accent3">
                <a:lumMod val="85000"/>
              </a:scheme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8" name="Rectangle 7"/>
            <p:cNvSpPr/>
            <p:nvPr/>
          </p:nvSpPr>
          <p:spPr>
            <a:xfrm>
              <a:off x="2590800" y="533400"/>
              <a:ext cx="3962400" cy="2057399"/>
            </a:xfrm>
            <a:prstGeom prst="rect">
              <a:avLst/>
            </a:prstGeom>
            <a:solidFill>
              <a:schemeClr val="accent3">
                <a:lumMod val="40000"/>
                <a:lumOff val="60000"/>
              </a:schemeClr>
            </a:solid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9" name="Rectangle 8"/>
            <p:cNvSpPr/>
            <p:nvPr/>
          </p:nvSpPr>
          <p:spPr>
            <a:xfrm>
              <a:off x="2819400" y="1422941"/>
              <a:ext cx="457200" cy="3810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sp>
          <p:nvSpPr>
            <p:cNvPr id="10" name="Rectangle 9"/>
            <p:cNvSpPr/>
            <p:nvPr/>
          </p:nvSpPr>
          <p:spPr>
            <a:xfrm>
              <a:off x="3886200" y="1422941"/>
              <a:ext cx="457200" cy="381000"/>
            </a:xfrm>
            <a:prstGeom prst="rect">
              <a:avLst/>
            </a:prstGeom>
            <a:noFill/>
            <a:ln w="63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dirty="0"/>
            </a:p>
          </p:txBody>
        </p:sp>
        <p:pic>
          <p:nvPicPr>
            <p:cNvPr id="11" name="Picture 20" descr="C:\Users\Administrator\Desktop\10.gif"/>
            <p:cNvPicPr>
              <a:picLocks noChangeAspect="1" noChangeArrowheads="1"/>
            </p:cNvPicPr>
            <p:nvPr/>
          </p:nvPicPr>
          <p:blipFill>
            <a:blip r:embed="rId2" cstate="print"/>
            <a:srcRect/>
            <a:stretch>
              <a:fillRect/>
            </a:stretch>
          </p:blipFill>
          <p:spPr bwMode="auto">
            <a:xfrm>
              <a:off x="3733800" y="3600450"/>
              <a:ext cx="819150" cy="819150"/>
            </a:xfrm>
            <a:prstGeom prst="rect">
              <a:avLst/>
            </a:prstGeom>
            <a:noFill/>
          </p:spPr>
        </p:pic>
        <p:pic>
          <p:nvPicPr>
            <p:cNvPr id="12" name="Picture 12" descr="C:\Users\Administrator\Desktop\02.gif"/>
            <p:cNvPicPr>
              <a:picLocks noChangeAspect="1" noChangeArrowheads="1"/>
            </p:cNvPicPr>
            <p:nvPr/>
          </p:nvPicPr>
          <p:blipFill>
            <a:blip r:embed="rId3" cstate="print"/>
            <a:srcRect/>
            <a:stretch>
              <a:fillRect/>
            </a:stretch>
          </p:blipFill>
          <p:spPr bwMode="auto">
            <a:xfrm>
              <a:off x="4724400" y="1118141"/>
              <a:ext cx="819150" cy="819150"/>
            </a:xfrm>
            <a:prstGeom prst="rect">
              <a:avLst/>
            </a:prstGeom>
            <a:noFill/>
          </p:spPr>
        </p:pic>
        <p:pic>
          <p:nvPicPr>
            <p:cNvPr id="13" name="Picture 17" descr="C:\Users\Administrator\Desktop\07.gif"/>
            <p:cNvPicPr>
              <a:picLocks noChangeAspect="1" noChangeArrowheads="1"/>
            </p:cNvPicPr>
            <p:nvPr/>
          </p:nvPicPr>
          <p:blipFill>
            <a:blip r:embed="rId4" cstate="print"/>
            <a:srcRect/>
            <a:stretch>
              <a:fillRect/>
            </a:stretch>
          </p:blipFill>
          <p:spPr bwMode="auto">
            <a:xfrm>
              <a:off x="4800600" y="3590925"/>
              <a:ext cx="819150" cy="819150"/>
            </a:xfrm>
            <a:prstGeom prst="rect">
              <a:avLst/>
            </a:prstGeom>
            <a:noFill/>
          </p:spPr>
        </p:pic>
        <p:pic>
          <p:nvPicPr>
            <p:cNvPr id="14" name="Picture 33" descr="C:\Users\Administrator\Desktop\23.gif"/>
            <p:cNvPicPr>
              <a:picLocks noChangeAspect="1" noChangeArrowheads="1"/>
            </p:cNvPicPr>
            <p:nvPr/>
          </p:nvPicPr>
          <p:blipFill>
            <a:blip r:embed="rId5" cstate="print"/>
            <a:srcRect/>
            <a:stretch>
              <a:fillRect/>
            </a:stretch>
          </p:blipFill>
          <p:spPr bwMode="auto">
            <a:xfrm>
              <a:off x="2686050" y="3600450"/>
              <a:ext cx="819150" cy="819150"/>
            </a:xfrm>
            <a:prstGeom prst="rect">
              <a:avLst/>
            </a:prstGeom>
            <a:noFill/>
          </p:spPr>
        </p:pic>
        <p:sp>
          <p:nvSpPr>
            <p:cNvPr id="15" name="Rounded Rectangular Callout 14"/>
            <p:cNvSpPr/>
            <p:nvPr/>
          </p:nvSpPr>
          <p:spPr>
            <a:xfrm>
              <a:off x="3200400" y="3133725"/>
              <a:ext cx="685800" cy="381000"/>
            </a:xfrm>
            <a:prstGeom prst="wedgeRoundRectCallout">
              <a:avLst>
                <a:gd name="adj1" fmla="val -57939"/>
                <a:gd name="adj2" fmla="val 71556"/>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rgbClr val="5C2E00"/>
                  </a:solidFill>
                  <a:latin typeface="+mj-lt"/>
                  <a:ea typeface="方正精楷简体" pitchFamily="2" charset="-122"/>
                </a:rPr>
                <a:t>Hm..</a:t>
              </a:r>
              <a:endParaRPr lang="zh-CN" altLang="en-US" sz="1700" dirty="0" smtClean="0">
                <a:solidFill>
                  <a:srgbClr val="5C2E00"/>
                </a:solidFill>
                <a:latin typeface="+mj-lt"/>
                <a:ea typeface="方正精楷简体" pitchFamily="2" charset="-122"/>
              </a:endParaRPr>
            </a:p>
          </p:txBody>
        </p:sp>
        <p:sp>
          <p:nvSpPr>
            <p:cNvPr id="16" name="Freeform 15"/>
            <p:cNvSpPr/>
            <p:nvPr/>
          </p:nvSpPr>
          <p:spPr>
            <a:xfrm rot="19109283">
              <a:off x="3132860" y="1329697"/>
              <a:ext cx="1881996" cy="1659147"/>
            </a:xfrm>
            <a:custGeom>
              <a:avLst/>
              <a:gdLst>
                <a:gd name="connsiteX0" fmla="*/ 0 w 1881996"/>
                <a:gd name="connsiteY0" fmla="*/ 0 h 1659147"/>
                <a:gd name="connsiteX1" fmla="*/ 465826 w 1881996"/>
                <a:gd name="connsiteY1" fmla="*/ 284672 h 1659147"/>
                <a:gd name="connsiteX2" fmla="*/ 646981 w 1881996"/>
                <a:gd name="connsiteY2" fmla="*/ 638355 h 1659147"/>
                <a:gd name="connsiteX3" fmla="*/ 923026 w 1881996"/>
                <a:gd name="connsiteY3" fmla="*/ 750498 h 1659147"/>
                <a:gd name="connsiteX4" fmla="*/ 1035169 w 1881996"/>
                <a:gd name="connsiteY4" fmla="*/ 1000664 h 1659147"/>
                <a:gd name="connsiteX5" fmla="*/ 1250830 w 1881996"/>
                <a:gd name="connsiteY5" fmla="*/ 1078302 h 1659147"/>
                <a:gd name="connsiteX6" fmla="*/ 1388852 w 1881996"/>
                <a:gd name="connsiteY6" fmla="*/ 1311215 h 1659147"/>
                <a:gd name="connsiteX7" fmla="*/ 1587260 w 1881996"/>
                <a:gd name="connsiteY7" fmla="*/ 1362974 h 1659147"/>
                <a:gd name="connsiteX8" fmla="*/ 1837426 w 1881996"/>
                <a:gd name="connsiteY8" fmla="*/ 1613140 h 1659147"/>
                <a:gd name="connsiteX9" fmla="*/ 1854679 w 1881996"/>
                <a:gd name="connsiteY9" fmla="*/ 1639019 h 165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996" h="1659147">
                  <a:moveTo>
                    <a:pt x="0" y="0"/>
                  </a:moveTo>
                  <a:cubicBezTo>
                    <a:pt x="178998" y="89140"/>
                    <a:pt x="357996" y="178280"/>
                    <a:pt x="465826" y="284672"/>
                  </a:cubicBezTo>
                  <a:cubicBezTo>
                    <a:pt x="573656" y="391064"/>
                    <a:pt x="570781" y="560717"/>
                    <a:pt x="646981" y="638355"/>
                  </a:cubicBezTo>
                  <a:cubicBezTo>
                    <a:pt x="723181" y="715993"/>
                    <a:pt x="858328" y="690113"/>
                    <a:pt x="923026" y="750498"/>
                  </a:cubicBezTo>
                  <a:cubicBezTo>
                    <a:pt x="987724" y="810883"/>
                    <a:pt x="980535" y="946030"/>
                    <a:pt x="1035169" y="1000664"/>
                  </a:cubicBezTo>
                  <a:cubicBezTo>
                    <a:pt x="1089803" y="1055298"/>
                    <a:pt x="1191883" y="1026544"/>
                    <a:pt x="1250830" y="1078302"/>
                  </a:cubicBezTo>
                  <a:cubicBezTo>
                    <a:pt x="1309777" y="1130061"/>
                    <a:pt x="1332780" y="1263770"/>
                    <a:pt x="1388852" y="1311215"/>
                  </a:cubicBezTo>
                  <a:cubicBezTo>
                    <a:pt x="1444924" y="1358660"/>
                    <a:pt x="1512498" y="1312653"/>
                    <a:pt x="1587260" y="1362974"/>
                  </a:cubicBezTo>
                  <a:cubicBezTo>
                    <a:pt x="1662022" y="1413295"/>
                    <a:pt x="1792856" y="1567133"/>
                    <a:pt x="1837426" y="1613140"/>
                  </a:cubicBezTo>
                  <a:cubicBezTo>
                    <a:pt x="1881996" y="1659147"/>
                    <a:pt x="1868337" y="1649083"/>
                    <a:pt x="1854679" y="1639019"/>
                  </a:cubicBezTo>
                </a:path>
              </a:pathLst>
            </a:custGeom>
            <a:ln w="76200">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sz="2100" dirty="0"/>
            </a:p>
          </p:txBody>
        </p:sp>
        <p:sp>
          <p:nvSpPr>
            <p:cNvPr id="17" name="TextBox 16"/>
            <p:cNvSpPr txBox="1"/>
            <p:nvPr/>
          </p:nvSpPr>
          <p:spPr>
            <a:xfrm>
              <a:off x="2590800" y="2184943"/>
              <a:ext cx="717343" cy="590345"/>
            </a:xfrm>
            <a:prstGeom prst="rect">
              <a:avLst/>
            </a:prstGeom>
            <a:noFill/>
          </p:spPr>
          <p:txBody>
            <a:bodyPr wrap="none" rtlCol="0">
              <a:spAutoFit/>
            </a:bodyPr>
            <a:lstStyle/>
            <a:p>
              <a:r>
                <a:rPr lang="zh-CN" altLang="en-US" sz="2100" dirty="0" smtClean="0">
                  <a:solidFill>
                    <a:srgbClr val="CC0000"/>
                  </a:solidFill>
                  <a:latin typeface="方正精楷简体" pitchFamily="2" charset="-122"/>
                  <a:ea typeface="汉鼎简隶变" pitchFamily="49" charset="-122"/>
                </a:rPr>
                <a:t>开始</a:t>
              </a:r>
              <a:endParaRPr lang="zh-CN" altLang="en-US" sz="2100" dirty="0">
                <a:solidFill>
                  <a:srgbClr val="CC0000"/>
                </a:solidFill>
                <a:latin typeface="方正精楷简体" pitchFamily="2" charset="-122"/>
                <a:ea typeface="汉鼎简隶变" pitchFamily="49" charset="-122"/>
              </a:endParaRPr>
            </a:p>
          </p:txBody>
        </p:sp>
        <p:sp>
          <p:nvSpPr>
            <p:cNvPr id="18" name="TextBox 17"/>
            <p:cNvSpPr txBox="1"/>
            <p:nvPr/>
          </p:nvSpPr>
          <p:spPr>
            <a:xfrm>
              <a:off x="4916269" y="2184943"/>
              <a:ext cx="717343" cy="590345"/>
            </a:xfrm>
            <a:prstGeom prst="rect">
              <a:avLst/>
            </a:prstGeom>
            <a:noFill/>
          </p:spPr>
          <p:txBody>
            <a:bodyPr wrap="none" rtlCol="0">
              <a:spAutoFit/>
            </a:bodyPr>
            <a:lstStyle/>
            <a:p>
              <a:r>
                <a:rPr lang="zh-CN" altLang="en-US" sz="2100" dirty="0" smtClean="0">
                  <a:solidFill>
                    <a:srgbClr val="CC0000"/>
                  </a:solidFill>
                  <a:latin typeface="方正精楷简体" pitchFamily="2" charset="-122"/>
                  <a:ea typeface="汉鼎简隶变" pitchFamily="49" charset="-122"/>
                </a:rPr>
                <a:t>结束</a:t>
              </a:r>
              <a:endParaRPr lang="zh-CN" altLang="en-US" sz="2100" dirty="0">
                <a:solidFill>
                  <a:srgbClr val="CC0000"/>
                </a:solidFill>
                <a:latin typeface="方正精楷简体" pitchFamily="2" charset="-122"/>
                <a:ea typeface="汉鼎简隶变" pitchFamily="49" charset="-122"/>
              </a:endParaRPr>
            </a:p>
          </p:txBody>
        </p:sp>
        <p:sp>
          <p:nvSpPr>
            <p:cNvPr id="19" name="TextBox 18"/>
            <p:cNvSpPr txBox="1"/>
            <p:nvPr/>
          </p:nvSpPr>
          <p:spPr>
            <a:xfrm>
              <a:off x="2513431" y="4369925"/>
              <a:ext cx="717343" cy="590345"/>
            </a:xfrm>
            <a:prstGeom prst="rect">
              <a:avLst/>
            </a:prstGeom>
            <a:noFill/>
          </p:spPr>
          <p:txBody>
            <a:bodyPr wrap="none" rtlCol="0">
              <a:spAutoFit/>
            </a:bodyPr>
            <a:lstStyle/>
            <a:p>
              <a:r>
                <a:rPr lang="zh-CN" altLang="en-US" sz="2100" dirty="0" smtClean="0">
                  <a:solidFill>
                    <a:srgbClr val="CC0000"/>
                  </a:solidFill>
                  <a:latin typeface="方正精楷简体" pitchFamily="2" charset="-122"/>
                  <a:ea typeface="汉鼎简隶变" pitchFamily="49" charset="-122"/>
                </a:rPr>
                <a:t>开始</a:t>
              </a:r>
              <a:endParaRPr lang="zh-CN" altLang="en-US" sz="2100" dirty="0">
                <a:solidFill>
                  <a:srgbClr val="CC0000"/>
                </a:solidFill>
                <a:latin typeface="方正精楷简体" pitchFamily="2" charset="-122"/>
                <a:ea typeface="汉鼎简隶变" pitchFamily="49" charset="-122"/>
              </a:endParaRPr>
            </a:p>
          </p:txBody>
        </p:sp>
        <p:sp>
          <p:nvSpPr>
            <p:cNvPr id="20" name="TextBox 19"/>
            <p:cNvSpPr txBox="1"/>
            <p:nvPr/>
          </p:nvSpPr>
          <p:spPr>
            <a:xfrm>
              <a:off x="4992468" y="4480345"/>
              <a:ext cx="717343" cy="590345"/>
            </a:xfrm>
            <a:prstGeom prst="rect">
              <a:avLst/>
            </a:prstGeom>
            <a:noFill/>
          </p:spPr>
          <p:txBody>
            <a:bodyPr wrap="none" rtlCol="0">
              <a:spAutoFit/>
            </a:bodyPr>
            <a:lstStyle/>
            <a:p>
              <a:r>
                <a:rPr lang="zh-CN" altLang="en-US" sz="2100" dirty="0" smtClean="0">
                  <a:solidFill>
                    <a:srgbClr val="CC0000"/>
                  </a:solidFill>
                  <a:latin typeface="方正精楷简体" pitchFamily="2" charset="-122"/>
                  <a:ea typeface="汉鼎简隶变" pitchFamily="49" charset="-122"/>
                </a:rPr>
                <a:t>结束</a:t>
              </a:r>
              <a:endParaRPr lang="zh-CN" altLang="en-US" sz="2100" dirty="0">
                <a:solidFill>
                  <a:srgbClr val="CC0000"/>
                </a:solidFill>
                <a:latin typeface="方正精楷简体" pitchFamily="2" charset="-122"/>
                <a:ea typeface="汉鼎简隶变" pitchFamily="49" charset="-122"/>
              </a:endParaRPr>
            </a:p>
          </p:txBody>
        </p:sp>
        <p:sp>
          <p:nvSpPr>
            <p:cNvPr id="21" name="Freeform 20"/>
            <p:cNvSpPr/>
            <p:nvPr/>
          </p:nvSpPr>
          <p:spPr>
            <a:xfrm rot="19109283">
              <a:off x="3132860" y="3844297"/>
              <a:ext cx="1881996" cy="1659147"/>
            </a:xfrm>
            <a:custGeom>
              <a:avLst/>
              <a:gdLst>
                <a:gd name="connsiteX0" fmla="*/ 0 w 1881996"/>
                <a:gd name="connsiteY0" fmla="*/ 0 h 1659147"/>
                <a:gd name="connsiteX1" fmla="*/ 465826 w 1881996"/>
                <a:gd name="connsiteY1" fmla="*/ 284672 h 1659147"/>
                <a:gd name="connsiteX2" fmla="*/ 646981 w 1881996"/>
                <a:gd name="connsiteY2" fmla="*/ 638355 h 1659147"/>
                <a:gd name="connsiteX3" fmla="*/ 923026 w 1881996"/>
                <a:gd name="connsiteY3" fmla="*/ 750498 h 1659147"/>
                <a:gd name="connsiteX4" fmla="*/ 1035169 w 1881996"/>
                <a:gd name="connsiteY4" fmla="*/ 1000664 h 1659147"/>
                <a:gd name="connsiteX5" fmla="*/ 1250830 w 1881996"/>
                <a:gd name="connsiteY5" fmla="*/ 1078302 h 1659147"/>
                <a:gd name="connsiteX6" fmla="*/ 1388852 w 1881996"/>
                <a:gd name="connsiteY6" fmla="*/ 1311215 h 1659147"/>
                <a:gd name="connsiteX7" fmla="*/ 1587260 w 1881996"/>
                <a:gd name="connsiteY7" fmla="*/ 1362974 h 1659147"/>
                <a:gd name="connsiteX8" fmla="*/ 1837426 w 1881996"/>
                <a:gd name="connsiteY8" fmla="*/ 1613140 h 1659147"/>
                <a:gd name="connsiteX9" fmla="*/ 1854679 w 1881996"/>
                <a:gd name="connsiteY9" fmla="*/ 1639019 h 165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81996" h="1659147">
                  <a:moveTo>
                    <a:pt x="0" y="0"/>
                  </a:moveTo>
                  <a:cubicBezTo>
                    <a:pt x="178998" y="89140"/>
                    <a:pt x="357996" y="178280"/>
                    <a:pt x="465826" y="284672"/>
                  </a:cubicBezTo>
                  <a:cubicBezTo>
                    <a:pt x="573656" y="391064"/>
                    <a:pt x="570781" y="560717"/>
                    <a:pt x="646981" y="638355"/>
                  </a:cubicBezTo>
                  <a:cubicBezTo>
                    <a:pt x="723181" y="715993"/>
                    <a:pt x="858328" y="690113"/>
                    <a:pt x="923026" y="750498"/>
                  </a:cubicBezTo>
                  <a:cubicBezTo>
                    <a:pt x="987724" y="810883"/>
                    <a:pt x="980535" y="946030"/>
                    <a:pt x="1035169" y="1000664"/>
                  </a:cubicBezTo>
                  <a:cubicBezTo>
                    <a:pt x="1089803" y="1055298"/>
                    <a:pt x="1191883" y="1026544"/>
                    <a:pt x="1250830" y="1078302"/>
                  </a:cubicBezTo>
                  <a:cubicBezTo>
                    <a:pt x="1309777" y="1130061"/>
                    <a:pt x="1332780" y="1263770"/>
                    <a:pt x="1388852" y="1311215"/>
                  </a:cubicBezTo>
                  <a:cubicBezTo>
                    <a:pt x="1444924" y="1358660"/>
                    <a:pt x="1512498" y="1312653"/>
                    <a:pt x="1587260" y="1362974"/>
                  </a:cubicBezTo>
                  <a:cubicBezTo>
                    <a:pt x="1662022" y="1413295"/>
                    <a:pt x="1792856" y="1567133"/>
                    <a:pt x="1837426" y="1613140"/>
                  </a:cubicBezTo>
                  <a:cubicBezTo>
                    <a:pt x="1881996" y="1659147"/>
                    <a:pt x="1868337" y="1649083"/>
                    <a:pt x="1854679" y="1639019"/>
                  </a:cubicBezTo>
                </a:path>
              </a:pathLst>
            </a:custGeom>
            <a:ln w="76200">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sz="2100" dirty="0"/>
            </a:p>
          </p:txBody>
        </p:sp>
        <p:sp>
          <p:nvSpPr>
            <p:cNvPr id="22" name="Rounded Rectangular Callout 21"/>
            <p:cNvSpPr/>
            <p:nvPr/>
          </p:nvSpPr>
          <p:spPr>
            <a:xfrm>
              <a:off x="4343400" y="3133725"/>
              <a:ext cx="685800" cy="381000"/>
            </a:xfrm>
            <a:prstGeom prst="wedgeRoundRectCallout">
              <a:avLst>
                <a:gd name="adj1" fmla="val -57939"/>
                <a:gd name="adj2" fmla="val 71556"/>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rgbClr val="5C2E00"/>
                  </a:solidFill>
                  <a:latin typeface="+mj-lt"/>
                  <a:ea typeface="方正精楷简体" pitchFamily="2" charset="-122"/>
                </a:rPr>
                <a:t>Ok</a:t>
              </a:r>
              <a:endParaRPr lang="zh-CN" altLang="en-US" sz="1700" dirty="0" smtClean="0">
                <a:solidFill>
                  <a:srgbClr val="5C2E00"/>
                </a:solidFill>
                <a:latin typeface="+mj-lt"/>
                <a:ea typeface="方正精楷简体" pitchFamily="2" charset="-122"/>
              </a:endParaRPr>
            </a:p>
          </p:txBody>
        </p:sp>
        <p:sp>
          <p:nvSpPr>
            <p:cNvPr id="23" name="Rounded Rectangular Callout 22"/>
            <p:cNvSpPr/>
            <p:nvPr/>
          </p:nvSpPr>
          <p:spPr>
            <a:xfrm>
              <a:off x="5486400" y="3133725"/>
              <a:ext cx="818105" cy="380999"/>
            </a:xfrm>
            <a:prstGeom prst="wedgeRoundRectCallout">
              <a:avLst>
                <a:gd name="adj1" fmla="val -57939"/>
                <a:gd name="adj2" fmla="val 71556"/>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rgbClr val="5C2E00"/>
                  </a:solidFill>
                  <a:latin typeface="+mj-lt"/>
                  <a:ea typeface="方正精楷简体" pitchFamily="2" charset="-122"/>
                </a:rPr>
                <a:t>Cool</a:t>
              </a:r>
              <a:endParaRPr lang="zh-CN" altLang="en-US" sz="1700" dirty="0" smtClean="0">
                <a:solidFill>
                  <a:srgbClr val="5C2E00"/>
                </a:solidFill>
                <a:latin typeface="+mj-lt"/>
                <a:ea typeface="方正精楷简体" pitchFamily="2" charset="-122"/>
              </a:endParaRPr>
            </a:p>
          </p:txBody>
        </p:sp>
        <p:sp>
          <p:nvSpPr>
            <p:cNvPr id="24" name="Rounded Rectangular Callout 23"/>
            <p:cNvSpPr/>
            <p:nvPr/>
          </p:nvSpPr>
          <p:spPr>
            <a:xfrm>
              <a:off x="5410200" y="685800"/>
              <a:ext cx="838200" cy="381000"/>
            </a:xfrm>
            <a:prstGeom prst="wedgeRoundRectCallout">
              <a:avLst>
                <a:gd name="adj1" fmla="val -57939"/>
                <a:gd name="adj2" fmla="val 71556"/>
                <a:gd name="adj3" fmla="val 16667"/>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700" dirty="0" smtClean="0">
                  <a:solidFill>
                    <a:srgbClr val="5C2E00"/>
                  </a:solidFill>
                  <a:latin typeface="+mj-lt"/>
                  <a:ea typeface="方正精楷简体" pitchFamily="2" charset="-122"/>
                </a:rPr>
                <a:t>XXX</a:t>
              </a:r>
              <a:endParaRPr lang="zh-CN" altLang="en-US" sz="1700" dirty="0" smtClean="0">
                <a:solidFill>
                  <a:srgbClr val="5C2E00"/>
                </a:solidFill>
                <a:latin typeface="+mj-lt"/>
                <a:ea typeface="方正精楷简体" pitchFamily="2" charset="-122"/>
              </a:endParaRPr>
            </a:p>
          </p:txBody>
        </p:sp>
        <p:sp>
          <p:nvSpPr>
            <p:cNvPr id="25" name="TextBox 24"/>
            <p:cNvSpPr txBox="1"/>
            <p:nvPr/>
          </p:nvSpPr>
          <p:spPr>
            <a:xfrm>
              <a:off x="6023179" y="1821838"/>
              <a:ext cx="717343" cy="1049503"/>
            </a:xfrm>
            <a:prstGeom prst="rect">
              <a:avLst/>
            </a:prstGeom>
            <a:solidFill>
              <a:schemeClr val="accent3">
                <a:lumMod val="60000"/>
                <a:lumOff val="40000"/>
              </a:schemeClr>
            </a:solidFill>
          </p:spPr>
          <p:txBody>
            <a:bodyPr wrap="none" rtlCol="0">
              <a:spAutoFit/>
            </a:bodyPr>
            <a:lstStyle/>
            <a:p>
              <a:r>
                <a:rPr lang="zh-CN" altLang="en-US" sz="2100" dirty="0" smtClean="0">
                  <a:solidFill>
                    <a:srgbClr val="7A0000"/>
                  </a:solidFill>
                  <a:latin typeface="微软雅黑" pitchFamily="34" charset="-122"/>
                  <a:ea typeface="微软雅黑" pitchFamily="34" charset="-122"/>
                </a:rPr>
                <a:t>瀑布</a:t>
              </a:r>
              <a:r>
                <a:rPr lang="en-US" altLang="zh-CN" sz="2100" dirty="0" smtClean="0">
                  <a:solidFill>
                    <a:srgbClr val="7A0000"/>
                  </a:solidFill>
                  <a:latin typeface="微软雅黑" pitchFamily="34" charset="-122"/>
                  <a:ea typeface="微软雅黑" pitchFamily="34" charset="-122"/>
                </a:rPr>
                <a:t/>
              </a:r>
              <a:br>
                <a:rPr lang="en-US" altLang="zh-CN" sz="2100" dirty="0" smtClean="0">
                  <a:solidFill>
                    <a:srgbClr val="7A0000"/>
                  </a:solidFill>
                  <a:latin typeface="微软雅黑" pitchFamily="34" charset="-122"/>
                  <a:ea typeface="微软雅黑" pitchFamily="34" charset="-122"/>
                </a:rPr>
              </a:br>
              <a:r>
                <a:rPr lang="zh-CN" altLang="en-US" sz="2100" dirty="0" smtClean="0">
                  <a:solidFill>
                    <a:srgbClr val="7A0000"/>
                  </a:solidFill>
                  <a:latin typeface="微软雅黑" pitchFamily="34" charset="-122"/>
                  <a:ea typeface="微软雅黑" pitchFamily="34" charset="-122"/>
                </a:rPr>
                <a:t>方法</a:t>
              </a:r>
              <a:endParaRPr lang="zh-CN" altLang="en-US" sz="2100" dirty="0">
                <a:solidFill>
                  <a:srgbClr val="7A0000"/>
                </a:solidFill>
                <a:latin typeface="微软雅黑" pitchFamily="34" charset="-122"/>
                <a:ea typeface="微软雅黑" pitchFamily="34" charset="-122"/>
              </a:endParaRPr>
            </a:p>
          </p:txBody>
        </p:sp>
        <p:sp>
          <p:nvSpPr>
            <p:cNvPr id="26" name="TextBox 25"/>
            <p:cNvSpPr txBox="1"/>
            <p:nvPr/>
          </p:nvSpPr>
          <p:spPr>
            <a:xfrm>
              <a:off x="6072398" y="4071107"/>
              <a:ext cx="717343" cy="1049503"/>
            </a:xfrm>
            <a:prstGeom prst="rect">
              <a:avLst/>
            </a:prstGeom>
            <a:solidFill>
              <a:schemeClr val="accent3">
                <a:lumMod val="85000"/>
              </a:schemeClr>
            </a:solidFill>
          </p:spPr>
          <p:txBody>
            <a:bodyPr wrap="none" rtlCol="0">
              <a:spAutoFit/>
            </a:bodyPr>
            <a:lstStyle/>
            <a:p>
              <a:r>
                <a:rPr lang="zh-CN" altLang="en-US" sz="2100" dirty="0" smtClean="0">
                  <a:solidFill>
                    <a:srgbClr val="7A0000"/>
                  </a:solidFill>
                  <a:latin typeface="微软雅黑" pitchFamily="34" charset="-122"/>
                  <a:ea typeface="微软雅黑" pitchFamily="34" charset="-122"/>
                </a:rPr>
                <a:t>增量</a:t>
              </a:r>
              <a:r>
                <a:rPr lang="en-US" altLang="zh-CN" sz="2100" dirty="0" smtClean="0">
                  <a:solidFill>
                    <a:srgbClr val="7A0000"/>
                  </a:solidFill>
                  <a:latin typeface="微软雅黑" pitchFamily="34" charset="-122"/>
                  <a:ea typeface="微软雅黑" pitchFamily="34" charset="-122"/>
                </a:rPr>
                <a:t/>
              </a:r>
              <a:br>
                <a:rPr lang="en-US" altLang="zh-CN" sz="2100" dirty="0" smtClean="0">
                  <a:solidFill>
                    <a:srgbClr val="7A0000"/>
                  </a:solidFill>
                  <a:latin typeface="微软雅黑" pitchFamily="34" charset="-122"/>
                  <a:ea typeface="微软雅黑" pitchFamily="34" charset="-122"/>
                </a:rPr>
              </a:br>
              <a:r>
                <a:rPr lang="zh-CN" altLang="en-US" sz="2100" dirty="0" smtClean="0">
                  <a:solidFill>
                    <a:srgbClr val="7A0000"/>
                  </a:solidFill>
                  <a:latin typeface="微软雅黑" pitchFamily="34" charset="-122"/>
                  <a:ea typeface="微软雅黑" pitchFamily="34" charset="-122"/>
                </a:rPr>
                <a:t>迭代</a:t>
              </a:r>
              <a:endParaRPr lang="zh-CN" altLang="en-US" sz="2100" dirty="0">
                <a:solidFill>
                  <a:srgbClr val="7A0000"/>
                </a:solidFill>
                <a:latin typeface="微软雅黑" pitchFamily="34" charset="-122"/>
                <a:ea typeface="微软雅黑" pitchFamily="34"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增量迭代模型</a:t>
            </a:r>
            <a:r>
              <a:rPr lang="en-US" altLang="zh-CN" dirty="0" smtClean="0"/>
              <a:t>—</a:t>
            </a:r>
            <a:r>
              <a:rPr lang="zh-CN" altLang="en-US" dirty="0" smtClean="0"/>
              <a:t>如何用？</a:t>
            </a:r>
            <a:endParaRPr lang="zh-CN" altLang="en-US" dirty="0"/>
          </a:p>
        </p:txBody>
      </p:sp>
      <p:sp>
        <p:nvSpPr>
          <p:cNvPr id="3" name="Content Placeholder 2"/>
          <p:cNvSpPr>
            <a:spLocks noGrp="1"/>
          </p:cNvSpPr>
          <p:nvPr>
            <p:ph idx="1"/>
          </p:nvPr>
        </p:nvSpPr>
        <p:spPr>
          <a:xfrm>
            <a:off x="457950" y="1844825"/>
            <a:ext cx="4026998" cy="2232248"/>
          </a:xfrm>
        </p:spPr>
        <p:txBody>
          <a:bodyPr/>
          <a:lstStyle/>
          <a:p>
            <a:r>
              <a:rPr lang="zh-CN" altLang="en-US" sz="2500" dirty="0" smtClean="0"/>
              <a:t>二次开发型项目</a:t>
            </a:r>
            <a:endParaRPr lang="en-US" altLang="zh-CN" sz="2500" dirty="0" smtClean="0"/>
          </a:p>
          <a:p>
            <a:r>
              <a:rPr lang="zh-CN" altLang="en-US" sz="2500" dirty="0" smtClean="0"/>
              <a:t>资源受限型项目</a:t>
            </a:r>
            <a:endParaRPr lang="en-US" altLang="zh-CN" sz="2500" dirty="0" smtClean="0"/>
          </a:p>
          <a:p>
            <a:r>
              <a:rPr lang="zh-CN" altLang="en-US" sz="2500" dirty="0" smtClean="0"/>
              <a:t>需求不稳定型项目</a:t>
            </a:r>
            <a:endParaRPr lang="en-US" altLang="zh-CN" sz="2500" dirty="0" smtClean="0"/>
          </a:p>
          <a:p>
            <a:r>
              <a:rPr lang="zh-CN" altLang="en-US" sz="2500" dirty="0" smtClean="0"/>
              <a:t>应用领域复杂，且没有相似产品可供参考</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34</a:t>
            </a:fld>
            <a:endParaRPr lang="zh-CN" altLang="en-US" dirty="0"/>
          </a:p>
        </p:txBody>
      </p:sp>
      <p:sp>
        <p:nvSpPr>
          <p:cNvPr id="5" name="Content Placeholder 2"/>
          <p:cNvSpPr txBox="1">
            <a:spLocks/>
          </p:cNvSpPr>
          <p:nvPr/>
        </p:nvSpPr>
        <p:spPr bwMode="auto">
          <a:xfrm>
            <a:off x="5216482" y="1988841"/>
            <a:ext cx="2778861" cy="93610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边开发边修正</a:t>
            </a:r>
            <a:endParaRPr lang="en-US" altLang="zh-CN" sz="25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糟糕的架构</a:t>
            </a:r>
            <a:endParaRPr lang="zh-CN" altLang="en-US" sz="2500" kern="0" dirty="0">
              <a:latin typeface="+mn-lt"/>
              <a:ea typeface="文鼎CS长美黑" pitchFamily="49" charset="-122"/>
            </a:endParaRPr>
          </a:p>
        </p:txBody>
      </p:sp>
      <p:sp>
        <p:nvSpPr>
          <p:cNvPr id="6" name="TextBox 5"/>
          <p:cNvSpPr txBox="1"/>
          <p:nvPr/>
        </p:nvSpPr>
        <p:spPr>
          <a:xfrm>
            <a:off x="428502" y="1268764"/>
            <a:ext cx="3155548" cy="604430"/>
          </a:xfrm>
          <a:prstGeom prst="rect">
            <a:avLst/>
          </a:prstGeom>
          <a:noFill/>
        </p:spPr>
        <p:txBody>
          <a:bodyPr wrap="none" lIns="95665" tIns="47832" rIns="95665" bIns="47832" rtlCol="0">
            <a:spAutoFit/>
          </a:bodyPr>
          <a:lstStyle/>
          <a:p>
            <a:r>
              <a:rPr lang="zh-CN" altLang="en-US" sz="3300" dirty="0" smtClean="0">
                <a:solidFill>
                  <a:srgbClr val="C00000"/>
                </a:solidFill>
                <a:ea typeface="文鼎CS长美黑" pitchFamily="49" charset="-122"/>
              </a:rPr>
              <a:t>适合以下应用：</a:t>
            </a:r>
            <a:endParaRPr lang="zh-CN" altLang="en-US" sz="3300" dirty="0">
              <a:solidFill>
                <a:srgbClr val="C00000"/>
              </a:solidFill>
              <a:ea typeface="文鼎CS长美黑" pitchFamily="49" charset="-122"/>
            </a:endParaRPr>
          </a:p>
        </p:txBody>
      </p:sp>
      <p:sp>
        <p:nvSpPr>
          <p:cNvPr id="7" name="TextBox 6"/>
          <p:cNvSpPr txBox="1"/>
          <p:nvPr/>
        </p:nvSpPr>
        <p:spPr>
          <a:xfrm>
            <a:off x="4839342" y="1412782"/>
            <a:ext cx="3155548" cy="604430"/>
          </a:xfrm>
          <a:prstGeom prst="rect">
            <a:avLst/>
          </a:prstGeom>
          <a:noFill/>
        </p:spPr>
        <p:txBody>
          <a:bodyPr wrap="none" lIns="95665" tIns="47832" rIns="95665" bIns="47832" rtlCol="0">
            <a:spAutoFit/>
          </a:bodyPr>
          <a:lstStyle/>
          <a:p>
            <a:r>
              <a:rPr lang="zh-CN" altLang="en-US" sz="3300" dirty="0" smtClean="0">
                <a:solidFill>
                  <a:srgbClr val="C00000"/>
                </a:solidFill>
                <a:ea typeface="文鼎CS长美黑" pitchFamily="49" charset="-122"/>
              </a:rPr>
              <a:t>避免以下弊端：</a:t>
            </a:r>
            <a:endParaRPr lang="zh-CN" altLang="en-US" sz="3300" dirty="0">
              <a:solidFill>
                <a:srgbClr val="C00000"/>
              </a:solidFill>
              <a:ea typeface="文鼎CS长美黑" pitchFamily="49" charset="-122"/>
            </a:endParaRPr>
          </a:p>
        </p:txBody>
      </p:sp>
      <p:sp>
        <p:nvSpPr>
          <p:cNvPr id="8" name="Content Placeholder 2"/>
          <p:cNvSpPr txBox="1">
            <a:spLocks/>
          </p:cNvSpPr>
          <p:nvPr/>
        </p:nvSpPr>
        <p:spPr bwMode="auto">
          <a:xfrm>
            <a:off x="776185" y="5157193"/>
            <a:ext cx="6517073" cy="93610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高素质开发团队和项目管理者</a:t>
            </a:r>
            <a:endParaRPr lang="en-US" altLang="zh-CN" sz="25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客户和用户高质量地参与项目</a:t>
            </a:r>
            <a:endParaRPr lang="zh-CN" altLang="en-US" sz="2500" kern="0" dirty="0">
              <a:latin typeface="+mn-lt"/>
              <a:ea typeface="文鼎CS长美黑" pitchFamily="49" charset="-122"/>
            </a:endParaRPr>
          </a:p>
        </p:txBody>
      </p:sp>
      <p:sp>
        <p:nvSpPr>
          <p:cNvPr id="9" name="TextBox 8"/>
          <p:cNvSpPr txBox="1"/>
          <p:nvPr/>
        </p:nvSpPr>
        <p:spPr>
          <a:xfrm>
            <a:off x="428502" y="4509124"/>
            <a:ext cx="3155548" cy="604430"/>
          </a:xfrm>
          <a:prstGeom prst="rect">
            <a:avLst/>
          </a:prstGeom>
          <a:noFill/>
        </p:spPr>
        <p:txBody>
          <a:bodyPr wrap="none" lIns="95665" tIns="47832" rIns="95665" bIns="47832" rtlCol="0">
            <a:spAutoFit/>
          </a:bodyPr>
          <a:lstStyle/>
          <a:p>
            <a:r>
              <a:rPr lang="zh-CN" altLang="en-US" sz="3300" dirty="0" smtClean="0">
                <a:solidFill>
                  <a:srgbClr val="C00000"/>
                </a:solidFill>
                <a:ea typeface="文鼎CS长美黑" pitchFamily="49" charset="-122"/>
              </a:rPr>
              <a:t>两大关键前提：</a:t>
            </a:r>
            <a:endParaRPr lang="zh-CN" altLang="en-US" sz="3300" dirty="0">
              <a:solidFill>
                <a:srgbClr val="C00000"/>
              </a:solidFill>
              <a:ea typeface="文鼎CS长美黑" pitchFamily="49" charset="-122"/>
            </a:endParaRPr>
          </a:p>
        </p:txBody>
      </p:sp>
      <p:sp>
        <p:nvSpPr>
          <p:cNvPr id="10" name="Title 4"/>
          <p:cNvSpPr txBox="1">
            <a:spLocks/>
          </p:cNvSpPr>
          <p:nvPr/>
        </p:nvSpPr>
        <p:spPr bwMode="auto">
          <a:xfrm>
            <a:off x="4773148" y="3573016"/>
            <a:ext cx="3900433" cy="1264206"/>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16442 h 864096"/>
              <a:gd name="connsiteX4" fmla="*/ 0 w 7775046"/>
              <a:gd name="connsiteY4" fmla="*/ 864096 h 864096"/>
              <a:gd name="connsiteX5" fmla="*/ 0 w 7775046"/>
              <a:gd name="connsiteY5"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65660 h 864096"/>
              <a:gd name="connsiteX4" fmla="*/ 0 w 7775046"/>
              <a:gd name="connsiteY4" fmla="*/ 864096 h 864096"/>
              <a:gd name="connsiteX5" fmla="*/ 0 w 7775046"/>
              <a:gd name="connsiteY5"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65660 h 864096"/>
              <a:gd name="connsiteX4" fmla="*/ 0 w 7775046"/>
              <a:gd name="connsiteY4" fmla="*/ 864096 h 864096"/>
              <a:gd name="connsiteX5" fmla="*/ 0 w 7775046"/>
              <a:gd name="connsiteY5"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65660 h 864096"/>
              <a:gd name="connsiteX4" fmla="*/ 1088506 w 7775046"/>
              <a:gd name="connsiteY4" fmla="*/ 787490 h 864096"/>
              <a:gd name="connsiteX5" fmla="*/ 0 w 7775046"/>
              <a:gd name="connsiteY5" fmla="*/ 864096 h 864096"/>
              <a:gd name="connsiteX6" fmla="*/ 0 w 7775046"/>
              <a:gd name="connsiteY6"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5046" h="864096">
                <a:moveTo>
                  <a:pt x="0" y="0"/>
                </a:moveTo>
                <a:cubicBezTo>
                  <a:pt x="2827677" y="145868"/>
                  <a:pt x="5183364" y="0"/>
                  <a:pt x="7775046" y="0"/>
                </a:cubicBezTo>
                <a:cubicBezTo>
                  <a:pt x="7775046" y="288032"/>
                  <a:pt x="7012625" y="550258"/>
                  <a:pt x="7380312" y="836712"/>
                </a:cubicBezTo>
                <a:lnTo>
                  <a:pt x="6220037" y="765660"/>
                </a:lnTo>
                <a:lnTo>
                  <a:pt x="1088506" y="787490"/>
                </a:lnTo>
                <a:lnTo>
                  <a:pt x="0" y="864096"/>
                </a:lnTo>
                <a:cubicBezTo>
                  <a:pt x="0" y="576064"/>
                  <a:pt x="967961" y="229908"/>
                  <a:pt x="0" y="0"/>
                </a:cubicBezTo>
                <a:close/>
              </a:path>
            </a:pathLst>
          </a:cu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algn="ctr" eaLnBrk="0" hangingPunct="0"/>
            <a:r>
              <a:rPr lang="zh-CN" altLang="en-US" sz="3300" dirty="0" smtClean="0">
                <a:solidFill>
                  <a:srgbClr val="FFFF00"/>
                </a:solidFill>
                <a:ea typeface="文鼎CS长美黑" pitchFamily="49" charset="-122"/>
              </a:rPr>
              <a:t>它越是看似优秀，就越是值得怀疑。</a:t>
            </a:r>
            <a:endParaRPr lang="zh-CN" altLang="en-US" sz="3300" kern="0" dirty="0">
              <a:solidFill>
                <a:srgbClr val="FFFF00"/>
              </a:solidFill>
              <a:latin typeface="+mj-lt"/>
              <a:ea typeface="文鼎CS长美黑" pitchFamily="49" charset="-122"/>
              <a:cs typeface="+mj-cs"/>
            </a:endParaRPr>
          </a:p>
        </p:txBody>
      </p:sp>
      <p:pic>
        <p:nvPicPr>
          <p:cNvPr id="11" name="Picture 10"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8673582" y="3933058"/>
            <a:ext cx="959945" cy="869001"/>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2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50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8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par>
                                <p:cTn id="17" presetID="3" presetClass="entr" presetSubtype="10" fill="hold" grpId="0" nodeType="with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nodeType="withEffect">
                                  <p:stCondLst>
                                    <p:cond delay="30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par>
                                <p:cTn id="28" presetID="3" presetClass="entr" presetSubtype="10" fill="hold" nodeType="withEffect">
                                  <p:stCondLst>
                                    <p:cond delay="60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blinds(horizontal)">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par>
                                <p:cTn id="36" presetID="3" presetClass="entr" presetSubtype="10" fill="hold" nodeType="withEffect">
                                  <p:stCondLst>
                                    <p:cond delay="30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blinds(horizontal)">
                                      <p:cBhvr>
                                        <p:cTn id="38" dur="500"/>
                                        <p:tgtEl>
                                          <p:spTgt spid="8">
                                            <p:txEl>
                                              <p:pRg st="0" end="0"/>
                                            </p:txEl>
                                          </p:spTgt>
                                        </p:tgtEl>
                                      </p:cBhvr>
                                    </p:animEffect>
                                  </p:childTnLst>
                                </p:cTn>
                              </p:par>
                              <p:par>
                                <p:cTn id="39" presetID="3" presetClass="entr" presetSubtype="10" fill="hold" nodeType="withEffect">
                                  <p:stCondLst>
                                    <p:cond delay="60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blinds(horizontal)">
                                      <p:cBhvr>
                                        <p:cTn id="41" dur="500"/>
                                        <p:tgtEl>
                                          <p:spTgt spid="8">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1000" fill="hold"/>
                                        <p:tgtEl>
                                          <p:spTgt spid="10"/>
                                        </p:tgtEl>
                                        <p:attrNameLst>
                                          <p:attrName>ppt_w</p:attrName>
                                        </p:attrNameLst>
                                      </p:cBhvr>
                                      <p:tavLst>
                                        <p:tav tm="0">
                                          <p:val>
                                            <p:fltVal val="0"/>
                                          </p:val>
                                        </p:tav>
                                        <p:tav tm="100000">
                                          <p:val>
                                            <p:strVal val="#ppt_w"/>
                                          </p:val>
                                        </p:tav>
                                      </p:tavLst>
                                    </p:anim>
                                    <p:anim calcmode="lin" valueType="num">
                                      <p:cBhvr>
                                        <p:cTn id="47" dur="1000" fill="hold"/>
                                        <p:tgtEl>
                                          <p:spTgt spid="10"/>
                                        </p:tgtEl>
                                        <p:attrNameLst>
                                          <p:attrName>ppt_h</p:attrName>
                                        </p:attrNameLst>
                                      </p:cBhvr>
                                      <p:tavLst>
                                        <p:tav tm="0">
                                          <p:val>
                                            <p:fltVal val="0"/>
                                          </p:val>
                                        </p:tav>
                                        <p:tav tm="100000">
                                          <p:val>
                                            <p:strVal val="#ppt_h"/>
                                          </p:val>
                                        </p:tav>
                                      </p:tavLst>
                                    </p:anim>
                                    <p:anim calcmode="lin" valueType="num">
                                      <p:cBhvr>
                                        <p:cTn id="48"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0"/>
                                        </p:tgtEl>
                                        <p:attrNameLst>
                                          <p:attrName>ppt_y</p:attrName>
                                        </p:attrNameLst>
                                      </p:cBhvr>
                                      <p:tavLst>
                                        <p:tav tm="0" fmla="#ppt_y+(sin(-2*pi*(1-$))*-#ppt_x+cos(-2*pi*(1-$))*(1-#ppt_y))*(1-$)">
                                          <p:val>
                                            <p:fltVal val="0"/>
                                          </p:val>
                                        </p:tav>
                                        <p:tav tm="100000">
                                          <p:val>
                                            <p:fltVal val="1"/>
                                          </p:val>
                                        </p:tav>
                                      </p:tavLst>
                                    </p:anim>
                                  </p:childTnLst>
                                </p:cTn>
                              </p:par>
                              <p:par>
                                <p:cTn id="50" presetID="8" presetClass="entr" presetSubtype="16" fill="hold" nodeType="withEffect">
                                  <p:stCondLst>
                                    <p:cond delay="500"/>
                                  </p:stCondLst>
                                  <p:childTnLst>
                                    <p:set>
                                      <p:cBhvr>
                                        <p:cTn id="51" dur="1" fill="hold">
                                          <p:stCondLst>
                                            <p:cond delay="0"/>
                                          </p:stCondLst>
                                        </p:cTn>
                                        <p:tgtEl>
                                          <p:spTgt spid="11"/>
                                        </p:tgtEl>
                                        <p:attrNameLst>
                                          <p:attrName>style.visibility</p:attrName>
                                        </p:attrNameLst>
                                      </p:cBhvr>
                                      <p:to>
                                        <p:strVal val="visible"/>
                                      </p:to>
                                    </p:set>
                                    <p:animEffect transition="in" filter="diamond(in)">
                                      <p:cBhvr>
                                        <p:cTn id="5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12748" y="692696"/>
            <a:ext cx="4758527" cy="1440160"/>
          </a:xfrm>
        </p:spPr>
        <p:txBody>
          <a:bodyPr/>
          <a:lstStyle/>
          <a:p>
            <a:pPr algn="ctr"/>
            <a:r>
              <a:rPr lang="en-US" altLang="zh-CN" dirty="0" smtClean="0"/>
              <a:t>RUP</a:t>
            </a:r>
            <a:r>
              <a:rPr lang="zh-CN" altLang="en-US" dirty="0" smtClean="0"/>
              <a:t>是迄今为止所能见到的最好的软件过程模型。</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35</a:t>
            </a:fld>
            <a:endParaRPr lang="zh-CN" altLang="en-US" dirty="0"/>
          </a:p>
        </p:txBody>
      </p:sp>
      <p:sp>
        <p:nvSpPr>
          <p:cNvPr id="6" name="Rectangle 5"/>
          <p:cNvSpPr/>
          <p:nvPr/>
        </p:nvSpPr>
        <p:spPr>
          <a:xfrm>
            <a:off x="416496" y="5445224"/>
            <a:ext cx="6588735" cy="1327704"/>
          </a:xfrm>
          <a:prstGeom prst="rect">
            <a:avLst/>
          </a:prstGeom>
        </p:spPr>
        <p:txBody>
          <a:bodyPr wrap="square" lIns="95665" tIns="47832" rIns="95665" bIns="47832">
            <a:spAutoFit/>
          </a:bodyPr>
          <a:lstStyle/>
          <a:p>
            <a:r>
              <a:rPr lang="en-US" altLang="zh-CN" sz="2000" dirty="0" err="1" smtClean="0">
                <a:latin typeface="方正精宋简体" pitchFamily="2" charset="-122"/>
                <a:ea typeface="方正精宋简体" pitchFamily="2" charset="-122"/>
              </a:rPr>
              <a:t>Ivar</a:t>
            </a:r>
            <a:r>
              <a:rPr lang="en-US" altLang="zh-CN" sz="2000" dirty="0" smtClean="0">
                <a:latin typeface="方正精宋简体" pitchFamily="2" charset="-122"/>
                <a:ea typeface="方正精宋简体" pitchFamily="2" charset="-122"/>
              </a:rPr>
              <a:t> Jacobson </a:t>
            </a:r>
            <a:r>
              <a:rPr lang="zh-CN" altLang="en-US" sz="2000" dirty="0" smtClean="0">
                <a:latin typeface="方正精宋简体" pitchFamily="2" charset="-122"/>
                <a:ea typeface="方正精宋简体" pitchFamily="2" charset="-122"/>
              </a:rPr>
              <a:t>是面向对象方法学的奠基人，提出了模块架构、用例、现代业务工程、瑞理统一过程等业界主流方法和技术，先致力于构建</a:t>
            </a:r>
            <a:r>
              <a:rPr lang="zh-CN" altLang="en-US" sz="2000" dirty="0" smtClean="0">
                <a:solidFill>
                  <a:srgbClr val="0000FF"/>
                </a:solidFill>
                <a:latin typeface="方正精宋简体" pitchFamily="2" charset="-122"/>
                <a:ea typeface="方正精宋简体" pitchFamily="2" charset="-122"/>
              </a:rPr>
              <a:t>软件工程学科理论体系</a:t>
            </a:r>
            <a:r>
              <a:rPr lang="zh-CN" altLang="en-US" sz="2000" dirty="0" smtClean="0">
                <a:latin typeface="方正精宋简体" pitchFamily="2" charset="-122"/>
                <a:ea typeface="方正精宋简体" pitchFamily="2" charset="-122"/>
              </a:rPr>
              <a:t>（</a:t>
            </a:r>
            <a:r>
              <a:rPr lang="en-US" altLang="zh-CN" sz="2000" dirty="0" smtClean="0">
                <a:latin typeface="方正精宋简体" pitchFamily="2" charset="-122"/>
                <a:ea typeface="方正精宋简体" pitchFamily="2" charset="-122"/>
              </a:rPr>
              <a:t>SEMAT</a:t>
            </a:r>
            <a:r>
              <a:rPr lang="zh-CN" altLang="en-US" sz="2000" dirty="0" smtClean="0">
                <a:latin typeface="方正精宋简体" pitchFamily="2" charset="-122"/>
                <a:ea typeface="方正精宋简体" pitchFamily="2" charset="-122"/>
              </a:rPr>
              <a:t>）。</a:t>
            </a:r>
            <a:endParaRPr lang="en-US" altLang="zh-CN" sz="2000" dirty="0" smtClean="0">
              <a:latin typeface="方正精宋简体" pitchFamily="2" charset="-122"/>
              <a:ea typeface="方正精宋简体" pitchFamily="2" charset="-122"/>
            </a:endParaRPr>
          </a:p>
          <a:p>
            <a:r>
              <a:rPr lang="zh-CN" altLang="en-US" sz="2000" dirty="0" smtClean="0">
                <a:latin typeface="方正精宋简体" pitchFamily="2" charset="-122"/>
                <a:ea typeface="方正精宋简体" pitchFamily="2" charset="-122"/>
              </a:rPr>
              <a:t>信息网页：</a:t>
            </a:r>
            <a:r>
              <a:rPr lang="en-US" altLang="zh-CN" sz="2000" dirty="0" smtClean="0">
                <a:latin typeface="方正精宋简体" pitchFamily="2" charset="-122"/>
                <a:ea typeface="方正精宋简体" pitchFamily="2" charset="-122"/>
                <a:hlinkClick r:id="rId2"/>
              </a:rPr>
              <a:t>http://www.ivarjacobson.com/cn/</a:t>
            </a:r>
            <a:endParaRPr lang="zh-CN" altLang="en-US" sz="2000" dirty="0">
              <a:latin typeface="方正精宋简体" pitchFamily="2" charset="-122"/>
              <a:ea typeface="方正精宋简体" pitchFamily="2" charset="-122"/>
            </a:endParaRPr>
          </a:p>
        </p:txBody>
      </p:sp>
      <p:sp>
        <p:nvSpPr>
          <p:cNvPr id="7" name="Rectangle 6"/>
          <p:cNvSpPr/>
          <p:nvPr/>
        </p:nvSpPr>
        <p:spPr>
          <a:xfrm>
            <a:off x="350488" y="2780929"/>
            <a:ext cx="2063454" cy="419764"/>
          </a:xfrm>
          <a:prstGeom prst="rect">
            <a:avLst/>
          </a:prstGeom>
        </p:spPr>
        <p:txBody>
          <a:bodyPr wrap="none" lIns="95665" tIns="47832" rIns="95665" bIns="47832">
            <a:spAutoFit/>
          </a:bodyPr>
          <a:lstStyle/>
          <a:p>
            <a:r>
              <a:rPr lang="en-US" altLang="zh-CN" sz="2100" dirty="0" err="1" smtClean="0"/>
              <a:t>Ivar</a:t>
            </a:r>
            <a:r>
              <a:rPr lang="en-US" altLang="zh-CN" sz="2100" dirty="0" smtClean="0"/>
              <a:t> Jacobson</a:t>
            </a:r>
            <a:endParaRPr lang="zh-CN" altLang="en-US" sz="2100" dirty="0">
              <a:ea typeface="文鼎CS长美黑" pitchFamily="49" charset="-122"/>
            </a:endParaRPr>
          </a:p>
        </p:txBody>
      </p:sp>
      <p:sp>
        <p:nvSpPr>
          <p:cNvPr id="9" name="Rectangle 8"/>
          <p:cNvSpPr/>
          <p:nvPr/>
        </p:nvSpPr>
        <p:spPr>
          <a:xfrm>
            <a:off x="560512" y="3665727"/>
            <a:ext cx="4536504" cy="1635481"/>
          </a:xfrm>
          <a:prstGeom prst="rect">
            <a:avLst/>
          </a:prstGeom>
        </p:spPr>
        <p:txBody>
          <a:bodyPr wrap="square" lIns="95665" tIns="47832" rIns="95665" bIns="47832">
            <a:spAutoFit/>
          </a:bodyPr>
          <a:lstStyle/>
          <a:p>
            <a:r>
              <a:rPr lang="en-US" altLang="zh-CN" sz="2500" dirty="0" smtClean="0">
                <a:ea typeface="文鼎CS长美黑" pitchFamily="49" charset="-122"/>
              </a:rPr>
              <a:t>RUP</a:t>
            </a:r>
            <a:r>
              <a:rPr lang="zh-CN" altLang="en-US" sz="2500" dirty="0" smtClean="0">
                <a:ea typeface="文鼎CS长美黑" pitchFamily="49" charset="-122"/>
              </a:rPr>
              <a:t>采用</a:t>
            </a:r>
            <a:r>
              <a:rPr lang="zh-CN" altLang="en-US" sz="2500" dirty="0" smtClean="0">
                <a:solidFill>
                  <a:srgbClr val="0000FF"/>
                </a:solidFill>
                <a:ea typeface="文鼎CS长美黑" pitchFamily="49" charset="-122"/>
              </a:rPr>
              <a:t>增量迭代</a:t>
            </a:r>
            <a:r>
              <a:rPr lang="zh-CN" altLang="en-US" sz="2500" dirty="0" smtClean="0">
                <a:ea typeface="文鼎CS长美黑" pitchFamily="49" charset="-122"/>
              </a:rPr>
              <a:t>开发过程，</a:t>
            </a:r>
            <a:r>
              <a:rPr lang="en-US" altLang="zh-CN" sz="2500" dirty="0" smtClean="0">
                <a:ea typeface="文鼎CS长美黑" pitchFamily="49" charset="-122"/>
              </a:rPr>
              <a:t/>
            </a:r>
            <a:br>
              <a:rPr lang="en-US" altLang="zh-CN" sz="2500" dirty="0" smtClean="0">
                <a:ea typeface="文鼎CS长美黑" pitchFamily="49" charset="-122"/>
              </a:rPr>
            </a:br>
            <a:r>
              <a:rPr lang="zh-CN" altLang="en-US" sz="2500" dirty="0" smtClean="0">
                <a:ea typeface="文鼎CS长美黑" pitchFamily="49" charset="-122"/>
              </a:rPr>
              <a:t>使用“</a:t>
            </a:r>
            <a:r>
              <a:rPr lang="zh-CN" altLang="en-US" sz="2500" dirty="0" smtClean="0">
                <a:solidFill>
                  <a:srgbClr val="0000FF"/>
                </a:solidFill>
                <a:ea typeface="文鼎CS长美黑" pitchFamily="49" charset="-122"/>
              </a:rPr>
              <a:t>统一建模语言</a:t>
            </a:r>
            <a:r>
              <a:rPr lang="zh-CN" altLang="en-US" sz="2500" dirty="0" smtClean="0">
                <a:ea typeface="文鼎CS长美黑" pitchFamily="49" charset="-122"/>
              </a:rPr>
              <a:t>”</a:t>
            </a:r>
            <a:r>
              <a:rPr lang="en-US" altLang="zh-CN" sz="2500" dirty="0" smtClean="0">
                <a:ea typeface="文鼎CS长美黑" pitchFamily="49" charset="-122"/>
              </a:rPr>
              <a:t>(UML) </a:t>
            </a:r>
            <a:br>
              <a:rPr lang="en-US" altLang="zh-CN" sz="2500" dirty="0" smtClean="0">
                <a:ea typeface="文鼎CS长美黑" pitchFamily="49" charset="-122"/>
              </a:rPr>
            </a:br>
            <a:r>
              <a:rPr lang="zh-CN" altLang="en-US" sz="2500" dirty="0" smtClean="0">
                <a:ea typeface="文鼎CS长美黑" pitchFamily="49" charset="-122"/>
              </a:rPr>
              <a:t>作为标准建模语言，并集成了</a:t>
            </a:r>
            <a:r>
              <a:rPr lang="en-US" altLang="zh-CN" sz="2500" dirty="0" smtClean="0">
                <a:ea typeface="文鼎CS长美黑" pitchFamily="49" charset="-122"/>
              </a:rPr>
              <a:t/>
            </a:r>
            <a:br>
              <a:rPr lang="en-US" altLang="zh-CN" sz="2500" dirty="0" smtClean="0">
                <a:ea typeface="文鼎CS长美黑" pitchFamily="49" charset="-122"/>
              </a:rPr>
            </a:br>
            <a:r>
              <a:rPr lang="zh-CN" altLang="en-US" sz="2500" dirty="0" smtClean="0">
                <a:solidFill>
                  <a:srgbClr val="0000FF"/>
                </a:solidFill>
                <a:ea typeface="文鼎CS长美黑" pitchFamily="49" charset="-122"/>
              </a:rPr>
              <a:t>面向对象 </a:t>
            </a:r>
            <a:r>
              <a:rPr lang="en-US" altLang="zh-CN" sz="2500" dirty="0" smtClean="0">
                <a:ea typeface="文鼎CS长美黑" pitchFamily="49" charset="-122"/>
              </a:rPr>
              <a:t>(OO) </a:t>
            </a:r>
            <a:r>
              <a:rPr lang="zh-CN" altLang="en-US" sz="2500" dirty="0" smtClean="0">
                <a:ea typeface="文鼎CS长美黑" pitchFamily="49" charset="-122"/>
              </a:rPr>
              <a:t>研究成果。</a:t>
            </a:r>
            <a:endParaRPr lang="zh-CN" altLang="en-US" sz="2500" dirty="0">
              <a:ea typeface="文鼎CS长美黑" pitchFamily="49" charset="-122"/>
            </a:endParaRPr>
          </a:p>
        </p:txBody>
      </p:sp>
      <p:pic>
        <p:nvPicPr>
          <p:cNvPr id="27650" name="Picture 2" descr="Ivar Jacobson"/>
          <p:cNvPicPr>
            <a:picLocks noChangeAspect="1" noChangeArrowheads="1"/>
          </p:cNvPicPr>
          <p:nvPr/>
        </p:nvPicPr>
        <p:blipFill>
          <a:blip r:embed="rId3" cstate="print"/>
          <a:srcRect/>
          <a:stretch>
            <a:fillRect/>
          </a:stretch>
        </p:blipFill>
        <p:spPr bwMode="auto">
          <a:xfrm>
            <a:off x="584518" y="332657"/>
            <a:ext cx="1792330" cy="2484997"/>
          </a:xfrm>
          <a:prstGeom prst="rect">
            <a:avLst/>
          </a:prstGeom>
          <a:noFill/>
        </p:spPr>
      </p:pic>
      <p:pic>
        <p:nvPicPr>
          <p:cNvPr id="27651" name="Picture 3" descr="C:\Users\SECBOK\AppData\Roaming\Tencent\Users\185063557\QQ\WinTemp\RichOle\TDYHXQE78W]`8EN7~9KPE`Y.jpg"/>
          <p:cNvPicPr>
            <a:picLocks noChangeAspect="1" noChangeArrowheads="1"/>
          </p:cNvPicPr>
          <p:nvPr/>
        </p:nvPicPr>
        <p:blipFill>
          <a:blip r:embed="rId4" cstate="print"/>
          <a:srcRect/>
          <a:stretch>
            <a:fillRect/>
          </a:stretch>
        </p:blipFill>
        <p:spPr bwMode="auto">
          <a:xfrm>
            <a:off x="7449277" y="3933059"/>
            <a:ext cx="2418269" cy="2856055"/>
          </a:xfrm>
          <a:prstGeom prst="rect">
            <a:avLst/>
          </a:prstGeom>
          <a:ln>
            <a:noFill/>
          </a:ln>
          <a:effectLst>
            <a:outerShdw blurRad="190500" algn="tl" rotWithShape="0">
              <a:srgbClr val="000000">
                <a:alpha val="70000"/>
              </a:srgbClr>
            </a:outerShdw>
          </a:effectLst>
        </p:spPr>
      </p:pic>
      <p:sp>
        <p:nvSpPr>
          <p:cNvPr id="12" name="Title 4"/>
          <p:cNvSpPr txBox="1">
            <a:spLocks/>
          </p:cNvSpPr>
          <p:nvPr/>
        </p:nvSpPr>
        <p:spPr bwMode="auto">
          <a:xfrm>
            <a:off x="5889104" y="2708923"/>
            <a:ext cx="3900433" cy="1264206"/>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16442 h 864096"/>
              <a:gd name="connsiteX4" fmla="*/ 0 w 7775046"/>
              <a:gd name="connsiteY4" fmla="*/ 864096 h 864096"/>
              <a:gd name="connsiteX5" fmla="*/ 0 w 7775046"/>
              <a:gd name="connsiteY5"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65660 h 864096"/>
              <a:gd name="connsiteX4" fmla="*/ 0 w 7775046"/>
              <a:gd name="connsiteY4" fmla="*/ 864096 h 864096"/>
              <a:gd name="connsiteX5" fmla="*/ 0 w 7775046"/>
              <a:gd name="connsiteY5"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65660 h 864096"/>
              <a:gd name="connsiteX4" fmla="*/ 0 w 7775046"/>
              <a:gd name="connsiteY4" fmla="*/ 864096 h 864096"/>
              <a:gd name="connsiteX5" fmla="*/ 0 w 7775046"/>
              <a:gd name="connsiteY5" fmla="*/ 0 h 864096"/>
              <a:gd name="connsiteX0" fmla="*/ 0 w 7775046"/>
              <a:gd name="connsiteY0" fmla="*/ 0 h 864096"/>
              <a:gd name="connsiteX1" fmla="*/ 7775046 w 7775046"/>
              <a:gd name="connsiteY1" fmla="*/ 0 h 864096"/>
              <a:gd name="connsiteX2" fmla="*/ 7380312 w 7775046"/>
              <a:gd name="connsiteY2" fmla="*/ 836712 h 864096"/>
              <a:gd name="connsiteX3" fmla="*/ 6220037 w 7775046"/>
              <a:gd name="connsiteY3" fmla="*/ 765660 h 864096"/>
              <a:gd name="connsiteX4" fmla="*/ 1088506 w 7775046"/>
              <a:gd name="connsiteY4" fmla="*/ 787490 h 864096"/>
              <a:gd name="connsiteX5" fmla="*/ 0 w 7775046"/>
              <a:gd name="connsiteY5" fmla="*/ 864096 h 864096"/>
              <a:gd name="connsiteX6" fmla="*/ 0 w 7775046"/>
              <a:gd name="connsiteY6"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75046" h="864096">
                <a:moveTo>
                  <a:pt x="0" y="0"/>
                </a:moveTo>
                <a:cubicBezTo>
                  <a:pt x="2827677" y="145868"/>
                  <a:pt x="5183364" y="0"/>
                  <a:pt x="7775046" y="0"/>
                </a:cubicBezTo>
                <a:cubicBezTo>
                  <a:pt x="7775046" y="288032"/>
                  <a:pt x="7012625" y="550258"/>
                  <a:pt x="7380312" y="836712"/>
                </a:cubicBezTo>
                <a:lnTo>
                  <a:pt x="6220037" y="765660"/>
                </a:lnTo>
                <a:lnTo>
                  <a:pt x="1088506" y="787490"/>
                </a:lnTo>
                <a:lnTo>
                  <a:pt x="0" y="864096"/>
                </a:lnTo>
                <a:cubicBezTo>
                  <a:pt x="0" y="576064"/>
                  <a:pt x="967961" y="229908"/>
                  <a:pt x="0" y="0"/>
                </a:cubicBezTo>
                <a:close/>
              </a:path>
            </a:pathLst>
          </a:cu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algn="ctr" eaLnBrk="0" hangingPunct="0"/>
            <a:r>
              <a:rPr lang="zh-CN" altLang="en-US" sz="3300" dirty="0" smtClean="0">
                <a:solidFill>
                  <a:srgbClr val="FFFF00"/>
                </a:solidFill>
                <a:ea typeface="文鼎CS长美黑" pitchFamily="49" charset="-122"/>
              </a:rPr>
              <a:t>它越是看似优秀，就越是值得怀疑。</a:t>
            </a:r>
            <a:endParaRPr lang="zh-CN" altLang="en-US" sz="3300" kern="0" dirty="0">
              <a:solidFill>
                <a:srgbClr val="FFFF00"/>
              </a:solidFill>
              <a:latin typeface="+mj-lt"/>
              <a:ea typeface="文鼎CS长美黑" pitchFamily="49" charset="-122"/>
              <a:cs typeface="+mj-cs"/>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ppt_w</p:attrName>
                                        </p:attrNameLst>
                                      </p:cBhvr>
                                      <p:tavLst>
                                        <p:tav tm="0">
                                          <p:val>
                                            <p:fltVal val="0"/>
                                          </p:val>
                                        </p:tav>
                                        <p:tav tm="100000">
                                          <p:val>
                                            <p:strVal val="#ppt_w"/>
                                          </p:val>
                                        </p:tav>
                                      </p:tavLst>
                                    </p:anim>
                                    <p:anim calcmode="lin" valueType="num">
                                      <p:cBhvr>
                                        <p:cTn id="13" dur="1000" fill="hold"/>
                                        <p:tgtEl>
                                          <p:spTgt spid="12"/>
                                        </p:tgtEl>
                                        <p:attrNameLst>
                                          <p:attrName>ppt_h</p:attrName>
                                        </p:attrNameLst>
                                      </p:cBhvr>
                                      <p:tavLst>
                                        <p:tav tm="0">
                                          <p:val>
                                            <p:fltVal val="0"/>
                                          </p:val>
                                        </p:tav>
                                        <p:tav tm="100000">
                                          <p:val>
                                            <p:strVal val="#ppt_h"/>
                                          </p:val>
                                        </p:tav>
                                      </p:tavLst>
                                    </p:anim>
                                    <p:anim calcmode="lin" valueType="num">
                                      <p:cBhvr>
                                        <p:cTn id="14"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瑞理统一过程（</a:t>
            </a:r>
            <a:r>
              <a:rPr lang="en-US" altLang="zh-CN" dirty="0" smtClean="0"/>
              <a:t>RUP</a:t>
            </a:r>
            <a:r>
              <a:rPr lang="zh-CN" altLang="en-US" dirty="0" smtClean="0"/>
              <a:t>）</a:t>
            </a:r>
            <a:endParaRPr lang="zh-CN" altLang="en-US" dirty="0"/>
          </a:p>
        </p:txBody>
      </p:sp>
      <p:sp>
        <p:nvSpPr>
          <p:cNvPr id="3" name="Content Placeholder 2"/>
          <p:cNvSpPr>
            <a:spLocks noGrp="1"/>
          </p:cNvSpPr>
          <p:nvPr>
            <p:ph idx="1"/>
          </p:nvPr>
        </p:nvSpPr>
        <p:spPr>
          <a:xfrm>
            <a:off x="613964" y="1124746"/>
            <a:ext cx="8667750" cy="4680520"/>
          </a:xfrm>
        </p:spPr>
        <p:txBody>
          <a:bodyPr/>
          <a:lstStyle/>
          <a:p>
            <a:pPr>
              <a:buNone/>
            </a:pPr>
            <a:r>
              <a:rPr lang="en-US" altLang="zh-CN" sz="2900" dirty="0" smtClean="0"/>
              <a:t>RUP</a:t>
            </a:r>
            <a:r>
              <a:rPr lang="zh-CN" altLang="en-US" sz="2900" dirty="0" smtClean="0"/>
              <a:t>的四大阶段</a:t>
            </a:r>
            <a:endParaRPr lang="en-US" altLang="zh-CN" sz="2900" dirty="0" smtClean="0"/>
          </a:p>
          <a:p>
            <a:pPr>
              <a:buFont typeface="+mj-ea"/>
              <a:buAutoNum type="circleNumDbPlain"/>
            </a:pPr>
            <a:r>
              <a:rPr lang="zh-CN" altLang="en-US" sz="2500" dirty="0" smtClean="0"/>
              <a:t>构思</a:t>
            </a:r>
            <a:r>
              <a:rPr lang="en-US" altLang="zh-CN" sz="2100" dirty="0" smtClean="0"/>
              <a:t>(Inception)</a:t>
            </a:r>
            <a:r>
              <a:rPr lang="zh-CN" altLang="en-US" sz="2500" dirty="0" smtClean="0"/>
              <a:t>： </a:t>
            </a:r>
            <a:endParaRPr lang="en-US" altLang="zh-CN" sz="2500" dirty="0" smtClean="0"/>
          </a:p>
          <a:p>
            <a:pPr lvl="1"/>
            <a:r>
              <a:rPr lang="zh-CN" altLang="en-US" sz="1900" dirty="0" smtClean="0"/>
              <a:t>将最初想法形成正式产品描述，包括定义主要需求和设计初始架构。 </a:t>
            </a:r>
            <a:endParaRPr lang="en-US" altLang="zh-CN" sz="1900" dirty="0" smtClean="0"/>
          </a:p>
          <a:p>
            <a:pPr lvl="1"/>
            <a:r>
              <a:rPr lang="zh-CN" altLang="en-US" sz="1900" dirty="0" smtClean="0"/>
              <a:t>一般采用</a:t>
            </a:r>
            <a:r>
              <a:rPr lang="en-US" altLang="zh-CN" sz="1900" dirty="0" smtClean="0"/>
              <a:t>UML</a:t>
            </a:r>
            <a:r>
              <a:rPr lang="zh-CN" altLang="en-US" sz="1900" dirty="0" smtClean="0"/>
              <a:t>的用例图来描述软件的主要功能。 </a:t>
            </a:r>
            <a:endParaRPr lang="en-US" altLang="zh-CN" sz="1900" dirty="0" smtClean="0"/>
          </a:p>
          <a:p>
            <a:pPr>
              <a:buFont typeface="+mj-ea"/>
              <a:buAutoNum type="circleNumDbPlain"/>
            </a:pPr>
            <a:r>
              <a:rPr lang="zh-CN" altLang="en-US" sz="2500" dirty="0" smtClean="0"/>
              <a:t>细化</a:t>
            </a:r>
            <a:r>
              <a:rPr lang="en-US" altLang="zh-CN" sz="2100" dirty="0" smtClean="0"/>
              <a:t>(Elaboration)</a:t>
            </a:r>
            <a:r>
              <a:rPr lang="zh-CN" altLang="en-US" sz="2500" dirty="0" smtClean="0"/>
              <a:t>： </a:t>
            </a:r>
            <a:endParaRPr lang="en-US" altLang="zh-CN" sz="2500" dirty="0" smtClean="0"/>
          </a:p>
          <a:p>
            <a:pPr lvl="1"/>
            <a:r>
              <a:rPr lang="zh-CN" altLang="en-US" sz="1900" dirty="0" smtClean="0"/>
              <a:t>细化软件描述，包括添补或细分用例，并设计软件的各类架构视图。</a:t>
            </a:r>
            <a:endParaRPr lang="en-US" altLang="zh-CN" sz="1900" dirty="0" smtClean="0"/>
          </a:p>
          <a:p>
            <a:pPr>
              <a:buFont typeface="+mj-ea"/>
              <a:buAutoNum type="circleNumDbPlain"/>
            </a:pPr>
            <a:r>
              <a:rPr lang="zh-CN" altLang="en-US" sz="2500" dirty="0" smtClean="0"/>
              <a:t>构造</a:t>
            </a:r>
            <a:r>
              <a:rPr lang="en-US" altLang="zh-CN" sz="2100" dirty="0" smtClean="0"/>
              <a:t>(Construction)</a:t>
            </a:r>
            <a:r>
              <a:rPr lang="zh-CN" altLang="en-US" sz="2500" dirty="0" smtClean="0"/>
              <a:t>： </a:t>
            </a:r>
            <a:endParaRPr lang="en-US" altLang="zh-CN" sz="2500" dirty="0" smtClean="0"/>
          </a:p>
          <a:p>
            <a:pPr lvl="1"/>
            <a:r>
              <a:rPr lang="zh-CN" altLang="en-US" sz="1900" dirty="0" smtClean="0"/>
              <a:t>依据各种架构视图，实现软件的所有需求。 </a:t>
            </a:r>
            <a:endParaRPr lang="en-US" altLang="zh-CN" sz="1900" dirty="0" smtClean="0"/>
          </a:p>
          <a:p>
            <a:pPr lvl="1"/>
            <a:r>
              <a:rPr lang="zh-CN" altLang="en-US" sz="1900" dirty="0" smtClean="0"/>
              <a:t>这期间可能还包括对架构的细微修改，同时还包括软件测试。 </a:t>
            </a:r>
            <a:endParaRPr lang="en-US" altLang="zh-CN" sz="1900" dirty="0" smtClean="0"/>
          </a:p>
          <a:p>
            <a:pPr>
              <a:buFont typeface="+mj-ea"/>
              <a:buAutoNum type="circleNumDbPlain"/>
            </a:pPr>
            <a:r>
              <a:rPr lang="zh-CN" altLang="en-US" sz="2500" dirty="0" smtClean="0"/>
              <a:t>移交</a:t>
            </a:r>
            <a:r>
              <a:rPr lang="en-US" altLang="zh-CN" sz="2100" dirty="0" smtClean="0"/>
              <a:t>(Transition)</a:t>
            </a:r>
            <a:r>
              <a:rPr lang="zh-CN" altLang="en-US" sz="2500" dirty="0" smtClean="0"/>
              <a:t>： </a:t>
            </a:r>
            <a:endParaRPr lang="en-US" altLang="zh-CN" sz="2500" dirty="0" smtClean="0"/>
          </a:p>
          <a:p>
            <a:pPr lvl="1"/>
            <a:r>
              <a:rPr lang="zh-CN" altLang="en-US" sz="1900" dirty="0" smtClean="0"/>
              <a:t>完成各核心工作流的收尾任务，并准备用于软件交付的各类文档。 </a:t>
            </a:r>
            <a:endParaRPr lang="en-US" altLang="zh-CN" sz="1900" dirty="0" smtClean="0"/>
          </a:p>
          <a:p>
            <a:pPr lvl="1"/>
            <a:r>
              <a:rPr lang="zh-CN" altLang="en-US" sz="1900" dirty="0" smtClean="0"/>
              <a:t>同时邀请用户试用产品以发现缺陷，另外还涉及用户培训等。</a:t>
            </a:r>
            <a:endParaRPr lang="zh-CN" altLang="en-US" sz="1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36</a:t>
            </a:fld>
            <a:endParaRPr lang="zh-CN" altLang="en-US" dirty="0"/>
          </a:p>
        </p:txBody>
      </p:sp>
      <p:sp>
        <p:nvSpPr>
          <p:cNvPr id="5" name="Rectangle 4"/>
          <p:cNvSpPr/>
          <p:nvPr/>
        </p:nvSpPr>
        <p:spPr>
          <a:xfrm>
            <a:off x="1052570" y="6021288"/>
            <a:ext cx="6786754" cy="576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2500" dirty="0" smtClean="0">
                <a:solidFill>
                  <a:srgbClr val="FFFF00"/>
                </a:solidFill>
                <a:ea typeface="文鼎CS长美黑" pitchFamily="49" charset="-122"/>
              </a:rPr>
              <a:t>针对不同核心工作流，多次迭代上述四阶段。</a:t>
            </a:r>
            <a:endParaRPr lang="zh-CN" altLang="en-US" sz="25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blinds(horizontal)">
                                      <p:cBhvr>
                                        <p:cTn id="43" dur="500"/>
                                        <p:tgtEl>
                                          <p:spTgt spid="3">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ox(in)">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瑞理统一过程（</a:t>
            </a:r>
            <a:r>
              <a:rPr lang="en-US" altLang="zh-CN" dirty="0" smtClean="0"/>
              <a:t>RUP</a:t>
            </a:r>
            <a:r>
              <a:rPr lang="zh-CN" altLang="en-US" dirty="0" smtClean="0"/>
              <a:t>）</a:t>
            </a:r>
            <a:endParaRPr lang="zh-CN" altLang="en-US" dirty="0"/>
          </a:p>
        </p:txBody>
      </p:sp>
      <p:sp>
        <p:nvSpPr>
          <p:cNvPr id="3" name="Content Placeholder 2"/>
          <p:cNvSpPr>
            <a:spLocks noGrp="1"/>
          </p:cNvSpPr>
          <p:nvPr>
            <p:ph idx="1"/>
          </p:nvPr>
        </p:nvSpPr>
        <p:spPr>
          <a:xfrm>
            <a:off x="272480" y="1268760"/>
            <a:ext cx="8667750" cy="576064"/>
          </a:xfrm>
        </p:spPr>
        <p:txBody>
          <a:bodyPr/>
          <a:lstStyle/>
          <a:p>
            <a:r>
              <a:rPr lang="zh-CN" altLang="en-US" sz="2900" dirty="0" smtClean="0"/>
              <a:t>驼峰图：</a:t>
            </a:r>
            <a:r>
              <a:rPr lang="en-US" altLang="zh-CN" sz="2900" dirty="0" smtClean="0"/>
              <a:t>RUP</a:t>
            </a:r>
            <a:r>
              <a:rPr lang="zh-CN" altLang="en-US" sz="2900" dirty="0" smtClean="0"/>
              <a:t>的核心工作流及工作量</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37</a:t>
            </a:fld>
            <a:endParaRPr lang="zh-CN" altLang="en-US" dirty="0"/>
          </a:p>
        </p:txBody>
      </p:sp>
      <p:pic>
        <p:nvPicPr>
          <p:cNvPr id="29697" name="Picture 1" descr="E:\SECBOK\Content\Figures\RUPhumpChart.png"/>
          <p:cNvPicPr>
            <a:picLocks noChangeAspect="1" noChangeArrowheads="1"/>
          </p:cNvPicPr>
          <p:nvPr/>
        </p:nvPicPr>
        <p:blipFill>
          <a:blip r:embed="rId2" cstate="print"/>
          <a:srcRect/>
          <a:stretch>
            <a:fillRect/>
          </a:stretch>
        </p:blipFill>
        <p:spPr bwMode="auto">
          <a:xfrm>
            <a:off x="1832653" y="1916835"/>
            <a:ext cx="6162685" cy="4832447"/>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RUP</a:t>
            </a:r>
            <a:r>
              <a:rPr lang="zh-CN" altLang="en-US" dirty="0" smtClean="0"/>
              <a:t>的六项实践</a:t>
            </a:r>
            <a:endParaRPr lang="zh-CN" altLang="en-US" dirty="0"/>
          </a:p>
        </p:txBody>
      </p:sp>
      <p:sp>
        <p:nvSpPr>
          <p:cNvPr id="3" name="Content Placeholder 2"/>
          <p:cNvSpPr>
            <a:spLocks noGrp="1"/>
          </p:cNvSpPr>
          <p:nvPr>
            <p:ph idx="1"/>
          </p:nvPr>
        </p:nvSpPr>
        <p:spPr>
          <a:xfrm>
            <a:off x="613964" y="1124744"/>
            <a:ext cx="8667750" cy="5112568"/>
          </a:xfrm>
        </p:spPr>
        <p:txBody>
          <a:bodyPr/>
          <a:lstStyle/>
          <a:p>
            <a:pPr>
              <a:buFont typeface="+mj-ea"/>
              <a:buAutoNum type="circleNumDbPlain"/>
            </a:pPr>
            <a:r>
              <a:rPr lang="zh-CN" altLang="en-US" sz="2700" dirty="0" smtClean="0">
                <a:solidFill>
                  <a:srgbClr val="0000FF"/>
                </a:solidFill>
              </a:rPr>
              <a:t>用例</a:t>
            </a:r>
            <a:r>
              <a:rPr lang="en-US" altLang="zh-CN" sz="2500" dirty="0" smtClean="0">
                <a:solidFill>
                  <a:srgbClr val="0000FF"/>
                </a:solidFill>
              </a:rPr>
              <a:t>(Use Case)</a:t>
            </a:r>
            <a:r>
              <a:rPr lang="zh-CN" altLang="en-US" sz="2700" dirty="0" smtClean="0">
                <a:solidFill>
                  <a:srgbClr val="0000FF"/>
                </a:solidFill>
              </a:rPr>
              <a:t>驱动</a:t>
            </a:r>
            <a:endParaRPr lang="en-US" altLang="zh-CN" sz="2700" dirty="0" smtClean="0">
              <a:solidFill>
                <a:srgbClr val="0000FF"/>
              </a:solidFill>
            </a:endParaRPr>
          </a:p>
          <a:p>
            <a:pPr lvl="1"/>
            <a:r>
              <a:rPr lang="zh-CN" altLang="en-US" sz="2100" dirty="0" smtClean="0"/>
              <a:t>以用例和用例图的形式描述软件的主要功能 </a:t>
            </a:r>
            <a:endParaRPr lang="en-US" altLang="zh-CN" sz="2100" dirty="0" smtClean="0"/>
          </a:p>
          <a:p>
            <a:pPr>
              <a:buFont typeface="+mj-ea"/>
              <a:buAutoNum type="circleNumDbPlain"/>
            </a:pPr>
            <a:r>
              <a:rPr lang="zh-CN" altLang="en-US" sz="2700" dirty="0" smtClean="0">
                <a:solidFill>
                  <a:srgbClr val="0000FF"/>
                </a:solidFill>
              </a:rPr>
              <a:t>以架构为中心</a:t>
            </a:r>
            <a:endParaRPr lang="en-US" altLang="zh-CN" sz="2700" dirty="0" smtClean="0">
              <a:solidFill>
                <a:srgbClr val="0000FF"/>
              </a:solidFill>
            </a:endParaRPr>
          </a:p>
          <a:p>
            <a:pPr lvl="1"/>
            <a:r>
              <a:rPr lang="zh-CN" altLang="en-US" sz="2100" dirty="0" smtClean="0"/>
              <a:t>定义架构的不同视角，并据此固化</a:t>
            </a:r>
            <a:r>
              <a:rPr lang="en-US" altLang="zh-CN" sz="2100" dirty="0" smtClean="0"/>
              <a:t>(</a:t>
            </a:r>
            <a:r>
              <a:rPr lang="zh-CN" altLang="en-US" sz="2100" dirty="0" smtClean="0"/>
              <a:t>即映射</a:t>
            </a:r>
            <a:r>
              <a:rPr lang="en-US" altLang="zh-CN" sz="2100" dirty="0" smtClean="0"/>
              <a:t>)</a:t>
            </a:r>
            <a:r>
              <a:rPr lang="zh-CN" altLang="en-US" sz="2100" dirty="0" smtClean="0"/>
              <a:t>软件需求 </a:t>
            </a:r>
            <a:endParaRPr lang="en-US" altLang="zh-CN" sz="2100" dirty="0" smtClean="0"/>
          </a:p>
          <a:p>
            <a:pPr>
              <a:buFont typeface="+mj-ea"/>
              <a:buAutoNum type="circleNumDbPlain"/>
            </a:pPr>
            <a:r>
              <a:rPr lang="zh-CN" altLang="en-US" sz="2700" dirty="0" smtClean="0">
                <a:solidFill>
                  <a:srgbClr val="0000FF"/>
                </a:solidFill>
              </a:rPr>
              <a:t>管理需求</a:t>
            </a:r>
            <a:endParaRPr lang="en-US" altLang="zh-CN" sz="2700" dirty="0" smtClean="0">
              <a:solidFill>
                <a:srgbClr val="0000FF"/>
              </a:solidFill>
            </a:endParaRPr>
          </a:p>
          <a:p>
            <a:pPr lvl="1"/>
            <a:r>
              <a:rPr lang="zh-CN" altLang="en-US" sz="2100" dirty="0" smtClean="0"/>
              <a:t>包括需求获取、组织、编档和追踪，以及商业业务捕获</a:t>
            </a:r>
            <a:endParaRPr lang="en-US" altLang="zh-CN" sz="2100" dirty="0" smtClean="0"/>
          </a:p>
          <a:p>
            <a:pPr>
              <a:buFont typeface="+mj-ea"/>
              <a:buAutoNum type="circleNumDbPlain"/>
            </a:pPr>
            <a:r>
              <a:rPr lang="zh-CN" altLang="en-US" sz="2700" dirty="0" smtClean="0">
                <a:solidFill>
                  <a:srgbClr val="0000FF"/>
                </a:solidFill>
              </a:rPr>
              <a:t>可视化软件建模</a:t>
            </a:r>
            <a:endParaRPr lang="en-US" altLang="zh-CN" sz="2700" dirty="0" smtClean="0">
              <a:solidFill>
                <a:srgbClr val="0000FF"/>
              </a:solidFill>
            </a:endParaRPr>
          </a:p>
          <a:p>
            <a:pPr lvl="1"/>
            <a:r>
              <a:rPr lang="zh-CN" altLang="en-US" sz="2100" dirty="0" smtClean="0"/>
              <a:t>使用</a:t>
            </a:r>
            <a:r>
              <a:rPr lang="en-US" altLang="zh-CN" sz="2100" dirty="0" smtClean="0"/>
              <a:t>UML</a:t>
            </a:r>
            <a:r>
              <a:rPr lang="zh-CN" altLang="en-US" sz="2100" dirty="0" smtClean="0"/>
              <a:t>图从各种建模角度，描述软件的结构、功能和行为</a:t>
            </a:r>
            <a:endParaRPr lang="en-US" altLang="zh-CN" sz="2100" dirty="0" smtClean="0"/>
          </a:p>
          <a:p>
            <a:pPr>
              <a:buFont typeface="+mj-ea"/>
              <a:buAutoNum type="circleNumDbPlain"/>
            </a:pPr>
            <a:r>
              <a:rPr lang="zh-CN" altLang="en-US" sz="2700" dirty="0" smtClean="0">
                <a:solidFill>
                  <a:srgbClr val="0000FF"/>
                </a:solidFill>
              </a:rPr>
              <a:t>验证软件质量</a:t>
            </a:r>
            <a:endParaRPr lang="en-US" altLang="zh-CN" sz="2700" dirty="0" smtClean="0">
              <a:solidFill>
                <a:srgbClr val="0000FF"/>
              </a:solidFill>
            </a:endParaRPr>
          </a:p>
          <a:p>
            <a:pPr lvl="1"/>
            <a:r>
              <a:rPr lang="zh-CN" altLang="en-US" sz="2100" dirty="0" smtClean="0"/>
              <a:t>依据需求，审查和评估软件的质量</a:t>
            </a:r>
            <a:endParaRPr lang="en-US" altLang="zh-CN" sz="2100" dirty="0" smtClean="0"/>
          </a:p>
          <a:p>
            <a:pPr>
              <a:buFont typeface="+mj-ea"/>
              <a:buAutoNum type="circleNumDbPlain"/>
            </a:pPr>
            <a:r>
              <a:rPr lang="zh-CN" altLang="en-US" sz="2700" dirty="0" smtClean="0">
                <a:solidFill>
                  <a:srgbClr val="0000FF"/>
                </a:solidFill>
              </a:rPr>
              <a:t>控制软件变更 </a:t>
            </a:r>
            <a:endParaRPr lang="en-US" altLang="zh-CN" sz="2700" dirty="0" smtClean="0">
              <a:solidFill>
                <a:srgbClr val="0000FF"/>
              </a:solidFill>
            </a:endParaRPr>
          </a:p>
          <a:p>
            <a:pPr lvl="1"/>
            <a:r>
              <a:rPr lang="zh-CN" altLang="en-US" sz="2100" dirty="0" smtClean="0"/>
              <a:t>针对所有制品，依据正常的变更控制过程管理每一次变更</a:t>
            </a:r>
            <a:endParaRPr lang="zh-CN" altLang="en-US" sz="21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38</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blinds(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敏捷</a:t>
            </a:r>
            <a:r>
              <a:rPr lang="en-US" altLang="zh-CN" sz="3300" dirty="0" smtClean="0"/>
              <a:t>(Agile)</a:t>
            </a:r>
            <a:r>
              <a:rPr lang="zh-CN" altLang="en-US" dirty="0" smtClean="0"/>
              <a:t>方法</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39</a:t>
            </a:fld>
            <a:endParaRPr lang="zh-CN" altLang="en-US" dirty="0"/>
          </a:p>
        </p:txBody>
      </p:sp>
      <p:pic>
        <p:nvPicPr>
          <p:cNvPr id="37889" name="Picture 1" descr="C:\Users\SECBOK\AppData\Roaming\Tencent\Users\185063557\QQ\WinTemp\RichOle\M4_9Y(A6Y5IF@PY~AZ[MI`K.jpg"/>
          <p:cNvPicPr>
            <a:picLocks noChangeAspect="1" noChangeArrowheads="1"/>
          </p:cNvPicPr>
          <p:nvPr/>
        </p:nvPicPr>
        <p:blipFill>
          <a:blip r:embed="rId2" cstate="print"/>
          <a:srcRect/>
          <a:stretch>
            <a:fillRect/>
          </a:stretch>
        </p:blipFill>
        <p:spPr bwMode="auto">
          <a:xfrm>
            <a:off x="-75067" y="2"/>
            <a:ext cx="10020633" cy="6957393"/>
          </a:xfrm>
          <a:prstGeom prst="rect">
            <a:avLst/>
          </a:prstGeom>
          <a:noFill/>
        </p:spPr>
      </p:pic>
      <p:sp>
        <p:nvSpPr>
          <p:cNvPr id="5" name="Oval 4"/>
          <p:cNvSpPr/>
          <p:nvPr/>
        </p:nvSpPr>
        <p:spPr>
          <a:xfrm>
            <a:off x="1309662" y="1000108"/>
            <a:ext cx="7715304" cy="15716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600" dirty="0" smtClean="0">
                <a:latin typeface="黑体" pitchFamily="49" charset="-122"/>
                <a:ea typeface="黑体" pitchFamily="49" charset="-122"/>
              </a:rPr>
              <a:t>敬请期待课程末期的</a:t>
            </a:r>
            <a:r>
              <a:rPr lang="en-US" altLang="zh-CN" sz="3600" dirty="0" smtClean="0">
                <a:latin typeface="黑体" pitchFamily="49" charset="-122"/>
                <a:ea typeface="黑体" pitchFamily="49" charset="-122"/>
              </a:rPr>
              <a:t/>
            </a:r>
            <a:br>
              <a:rPr lang="en-US" altLang="zh-CN" sz="3600" dirty="0" smtClean="0">
                <a:latin typeface="黑体" pitchFamily="49" charset="-122"/>
                <a:ea typeface="黑体" pitchFamily="49" charset="-122"/>
              </a:rPr>
            </a:br>
            <a:r>
              <a:rPr lang="zh-CN" altLang="en-US" sz="3600" dirty="0" smtClean="0">
                <a:latin typeface="黑体" pitchFamily="49" charset="-122"/>
                <a:ea typeface="黑体" pitchFamily="49" charset="-122"/>
              </a:rPr>
              <a:t>“敏捷专题”讲座！</a:t>
            </a:r>
            <a:endParaRPr lang="zh-CN" altLang="en-US" sz="3600" dirty="0">
              <a:latin typeface="黑体" pitchFamily="49" charset="-122"/>
              <a:ea typeface="黑体" pitchFamily="49" charset="-122"/>
            </a:endParaRPr>
          </a:p>
        </p:txBody>
      </p:sp>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开发 </a:t>
            </a:r>
            <a:r>
              <a:rPr lang="en-US" altLang="zh-CN" dirty="0" smtClean="0"/>
              <a:t>vs. </a:t>
            </a:r>
            <a:r>
              <a:rPr lang="zh-CN" altLang="en-US" dirty="0" smtClean="0"/>
              <a:t>维演</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a:t>
            </a:fld>
            <a:endParaRPr lang="zh-CN" altLang="en-US" dirty="0"/>
          </a:p>
        </p:txBody>
      </p:sp>
      <p:pic>
        <p:nvPicPr>
          <p:cNvPr id="47106" name="Picture 2" descr="E:\SECBOK\Content-彩色-old\Figures\SystemCost.png"/>
          <p:cNvPicPr>
            <a:picLocks noChangeAspect="1" noChangeArrowheads="1"/>
          </p:cNvPicPr>
          <p:nvPr/>
        </p:nvPicPr>
        <p:blipFill>
          <a:blip r:embed="rId2" cstate="print"/>
          <a:srcRect/>
          <a:stretch>
            <a:fillRect/>
          </a:stretch>
        </p:blipFill>
        <p:spPr bwMode="auto">
          <a:xfrm>
            <a:off x="298291" y="1340772"/>
            <a:ext cx="9309429" cy="4464495"/>
          </a:xfrm>
          <a:prstGeom prst="rect">
            <a:avLst/>
          </a:prstGeom>
          <a:noFill/>
        </p:spPr>
      </p:pic>
      <p:sp>
        <p:nvSpPr>
          <p:cNvPr id="6" name="TextBox 5"/>
          <p:cNvSpPr txBox="1"/>
          <p:nvPr/>
        </p:nvSpPr>
        <p:spPr>
          <a:xfrm>
            <a:off x="3352570" y="5847661"/>
            <a:ext cx="3078604" cy="481319"/>
          </a:xfrm>
          <a:prstGeom prst="rect">
            <a:avLst/>
          </a:prstGeom>
          <a:noFill/>
        </p:spPr>
        <p:txBody>
          <a:bodyPr wrap="none" lIns="95665" tIns="47832" rIns="95665" bIns="47832" rtlCol="0">
            <a:spAutoFit/>
          </a:bodyPr>
          <a:lstStyle/>
          <a:p>
            <a:r>
              <a:rPr lang="zh-CN" altLang="en-US" sz="2500" dirty="0" smtClean="0">
                <a:solidFill>
                  <a:srgbClr val="C00000"/>
                </a:solidFill>
                <a:ea typeface="文鼎CS长美黑" pitchFamily="49" charset="-122"/>
              </a:rPr>
              <a:t>软件系统的成本分配</a:t>
            </a:r>
            <a:endParaRPr lang="zh-CN" altLang="en-US" sz="25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5" y="2380819"/>
            <a:ext cx="5226581" cy="1624246"/>
          </a:xfrm>
        </p:spPr>
        <p:txBody>
          <a:bodyPr/>
          <a:lstStyle/>
          <a:p>
            <a:r>
              <a:rPr lang="zh-CN" altLang="en-US" dirty="0" smtClean="0"/>
              <a:t>节省工作的最有效途径就是复用，尤其是大规模的复用。</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40</a:t>
            </a:fld>
            <a:endParaRPr lang="zh-CN" altLang="en-US" dirty="0"/>
          </a:p>
        </p:txBody>
      </p:sp>
      <p:sp>
        <p:nvSpPr>
          <p:cNvPr id="6" name="Rectangle 5"/>
          <p:cNvSpPr/>
          <p:nvPr/>
        </p:nvSpPr>
        <p:spPr>
          <a:xfrm>
            <a:off x="1364603" y="6012582"/>
            <a:ext cx="7488832" cy="712151"/>
          </a:xfrm>
          <a:prstGeom prst="rect">
            <a:avLst/>
          </a:prstGeom>
        </p:spPr>
        <p:txBody>
          <a:bodyPr wrap="square" lIns="95665" tIns="47832" rIns="95665" bIns="47832">
            <a:spAutoFit/>
          </a:bodyPr>
          <a:lstStyle/>
          <a:p>
            <a:r>
              <a:rPr lang="en-US" altLang="zh-CN" sz="2000" dirty="0" smtClean="0">
                <a:latin typeface="方正精宋简体" pitchFamily="2" charset="-122"/>
                <a:ea typeface="方正精宋简体" pitchFamily="2" charset="-122"/>
              </a:rPr>
              <a:t>Barry Boehm (</a:t>
            </a:r>
            <a:r>
              <a:rPr lang="zh-CN" altLang="en-US" sz="2000" dirty="0" smtClean="0">
                <a:latin typeface="方正精宋简体" pitchFamily="2" charset="-122"/>
                <a:ea typeface="方正精宋简体" pitchFamily="2" charset="-122"/>
              </a:rPr>
              <a:t>毕恩</a:t>
            </a:r>
            <a:r>
              <a:rPr lang="en-US" altLang="zh-CN" sz="2000" dirty="0" smtClean="0">
                <a:latin typeface="方正精宋简体" pitchFamily="2" charset="-122"/>
                <a:ea typeface="方正精宋简体" pitchFamily="2" charset="-122"/>
              </a:rPr>
              <a:t>) </a:t>
            </a:r>
            <a:r>
              <a:rPr lang="zh-CN" altLang="en-US" sz="2000" dirty="0" smtClean="0">
                <a:latin typeface="方正精宋简体" pitchFamily="2" charset="-122"/>
                <a:ea typeface="方正精宋简体" pitchFamily="2" charset="-122"/>
              </a:rPr>
              <a:t>被学界尊称为“软件工程经济学之父”。 </a:t>
            </a:r>
            <a:endParaRPr lang="en-US" altLang="zh-CN" sz="2000" dirty="0" smtClean="0">
              <a:latin typeface="方正精宋简体" pitchFamily="2" charset="-122"/>
              <a:ea typeface="方正精宋简体" pitchFamily="2" charset="-122"/>
            </a:endParaRPr>
          </a:p>
          <a:p>
            <a:r>
              <a:rPr lang="zh-CN" altLang="en-US" sz="2000" dirty="0" smtClean="0">
                <a:latin typeface="方正精宋简体" pitchFamily="2" charset="-122"/>
                <a:ea typeface="方正精宋简体" pitchFamily="2" charset="-122"/>
              </a:rPr>
              <a:t>个人信息网页：</a:t>
            </a:r>
            <a:r>
              <a:rPr lang="en-US" altLang="zh-CN" sz="2000" dirty="0" smtClean="0">
                <a:latin typeface="方正精宋简体" pitchFamily="2" charset="-122"/>
                <a:ea typeface="方正精宋简体" pitchFamily="2" charset="-122"/>
                <a:hlinkClick r:id="rId2"/>
              </a:rPr>
              <a:t>http://sunset.usc.edu/Research_Group/barry.html</a:t>
            </a:r>
            <a:endParaRPr lang="zh-CN" altLang="en-US" sz="2000" dirty="0">
              <a:latin typeface="方正精宋简体" pitchFamily="2" charset="-122"/>
              <a:ea typeface="方正精宋简体" pitchFamily="2" charset="-122"/>
            </a:endParaRPr>
          </a:p>
        </p:txBody>
      </p:sp>
      <p:sp>
        <p:nvSpPr>
          <p:cNvPr id="7" name="Rectangle 6"/>
          <p:cNvSpPr/>
          <p:nvPr/>
        </p:nvSpPr>
        <p:spPr>
          <a:xfrm>
            <a:off x="1080953" y="4233372"/>
            <a:ext cx="1962914" cy="419764"/>
          </a:xfrm>
          <a:prstGeom prst="rect">
            <a:avLst/>
          </a:prstGeom>
        </p:spPr>
        <p:txBody>
          <a:bodyPr wrap="none" lIns="95665" tIns="47832" rIns="95665" bIns="47832">
            <a:spAutoFit/>
          </a:bodyPr>
          <a:lstStyle/>
          <a:p>
            <a:r>
              <a:rPr lang="en-US" altLang="zh-CN" sz="2100" dirty="0" smtClean="0"/>
              <a:t>Barry Boehm</a:t>
            </a:r>
            <a:endParaRPr lang="zh-CN" altLang="en-US" sz="2100" dirty="0">
              <a:ea typeface="文鼎CS长美黑" pitchFamily="49" charset="-122"/>
            </a:endParaRPr>
          </a:p>
        </p:txBody>
      </p:sp>
      <p:pic>
        <p:nvPicPr>
          <p:cNvPr id="19458" name="Picture 2" descr="http://csse.usc.edu/csse/images/boehm.jpg"/>
          <p:cNvPicPr>
            <a:picLocks noChangeAspect="1" noChangeArrowheads="1"/>
          </p:cNvPicPr>
          <p:nvPr/>
        </p:nvPicPr>
        <p:blipFill>
          <a:blip r:embed="rId3" cstate="print"/>
          <a:srcRect/>
          <a:stretch>
            <a:fillRect/>
          </a:stretch>
        </p:blipFill>
        <p:spPr bwMode="auto">
          <a:xfrm>
            <a:off x="776537" y="1448262"/>
            <a:ext cx="2448272" cy="2833534"/>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什么是复用？</a:t>
            </a:r>
            <a:endParaRPr lang="zh-CN" altLang="en-US" dirty="0"/>
          </a:p>
        </p:txBody>
      </p:sp>
      <p:sp>
        <p:nvSpPr>
          <p:cNvPr id="3" name="Content Placeholder 2"/>
          <p:cNvSpPr>
            <a:spLocks noGrp="1"/>
          </p:cNvSpPr>
          <p:nvPr>
            <p:ph idx="1"/>
          </p:nvPr>
        </p:nvSpPr>
        <p:spPr>
          <a:xfrm>
            <a:off x="613969" y="1340770"/>
            <a:ext cx="6835310" cy="2592289"/>
          </a:xfrm>
        </p:spPr>
        <p:txBody>
          <a:bodyPr anchor="ctr"/>
          <a:lstStyle/>
          <a:p>
            <a:r>
              <a:rPr lang="zh-CN" altLang="en-US" dirty="0" smtClean="0"/>
              <a:t>“</a:t>
            </a:r>
            <a:r>
              <a:rPr lang="zh-CN" altLang="en-US" dirty="0" smtClean="0">
                <a:solidFill>
                  <a:srgbClr val="0000FF"/>
                </a:solidFill>
              </a:rPr>
              <a:t>复用</a:t>
            </a:r>
            <a:r>
              <a:rPr lang="zh-CN" altLang="en-US" dirty="0" smtClean="0"/>
              <a:t>”</a:t>
            </a:r>
            <a:r>
              <a:rPr lang="en-US" altLang="zh-CN" dirty="0" smtClean="0"/>
              <a:t>(</a:t>
            </a:r>
            <a:r>
              <a:rPr lang="en-US" altLang="zh-CN" sz="2900" dirty="0" smtClean="0"/>
              <a:t>Reuse)</a:t>
            </a:r>
            <a:endParaRPr lang="en-US" altLang="zh-CN" dirty="0" smtClean="0"/>
          </a:p>
          <a:p>
            <a:pPr lvl="1"/>
            <a:r>
              <a:rPr lang="zh-CN" altLang="en-US" dirty="0" smtClean="0"/>
              <a:t>在新情境中使用已有的概念</a:t>
            </a:r>
            <a:r>
              <a:rPr lang="en-US" altLang="zh-CN" dirty="0" smtClean="0"/>
              <a:t/>
            </a:r>
            <a:br>
              <a:rPr lang="en-US" altLang="zh-CN" dirty="0" smtClean="0"/>
            </a:br>
            <a:r>
              <a:rPr lang="zh-CN" altLang="en-US" dirty="0" smtClean="0"/>
              <a:t>和实体</a:t>
            </a:r>
            <a:endParaRPr lang="en-US" altLang="zh-CN" dirty="0" smtClean="0"/>
          </a:p>
          <a:p>
            <a:r>
              <a:rPr lang="zh-CN" altLang="en-US" dirty="0" smtClean="0"/>
              <a:t>软件复用</a:t>
            </a:r>
            <a:endParaRPr lang="en-US" altLang="zh-CN" dirty="0" smtClean="0"/>
          </a:p>
          <a:p>
            <a:pPr lvl="1"/>
            <a:r>
              <a:rPr lang="zh-CN" altLang="en-US" dirty="0" smtClean="0"/>
              <a:t>在不同软件产品中重复使用已经存在的软件制品或元素</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41</a:t>
            </a:fld>
            <a:endParaRPr lang="zh-CN" altLang="en-US" dirty="0"/>
          </a:p>
        </p:txBody>
      </p:sp>
      <p:pic>
        <p:nvPicPr>
          <p:cNvPr id="5" name="Picture 2" descr="C:\Users\SECBOK\Desktop\MC900232107.WMF"/>
          <p:cNvPicPr>
            <a:picLocks noChangeAspect="1" noChangeArrowheads="1"/>
          </p:cNvPicPr>
          <p:nvPr/>
        </p:nvPicPr>
        <p:blipFill>
          <a:blip r:embed="rId2" cstate="print"/>
          <a:srcRect/>
          <a:stretch>
            <a:fillRect/>
          </a:stretch>
        </p:blipFill>
        <p:spPr bwMode="auto">
          <a:xfrm>
            <a:off x="7605296" y="1556792"/>
            <a:ext cx="2195426" cy="2232248"/>
          </a:xfrm>
          <a:prstGeom prst="rect">
            <a:avLst/>
          </a:prstGeom>
          <a:noFill/>
        </p:spPr>
      </p:pic>
      <p:sp>
        <p:nvSpPr>
          <p:cNvPr id="6" name="Content Placeholder 2"/>
          <p:cNvSpPr txBox="1">
            <a:spLocks/>
          </p:cNvSpPr>
          <p:nvPr/>
        </p:nvSpPr>
        <p:spPr bwMode="auto">
          <a:xfrm>
            <a:off x="575727" y="4365104"/>
            <a:ext cx="8667750" cy="1944216"/>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3100" kern="0" dirty="0" smtClean="0">
                <a:latin typeface="+mn-lt"/>
                <a:ea typeface="文鼎CS长美黑" pitchFamily="49" charset="-122"/>
              </a:rPr>
              <a:t>复用搭档</a:t>
            </a:r>
            <a:r>
              <a:rPr lang="zh-CN" altLang="en-US" sz="3100" kern="0" dirty="0" smtClean="0">
                <a:solidFill>
                  <a:srgbClr val="0000FF"/>
                </a:solidFill>
                <a:latin typeface="+mn-lt"/>
                <a:ea typeface="文鼎CS长美黑" pitchFamily="49" charset="-122"/>
              </a:rPr>
              <a:t>集成</a:t>
            </a:r>
            <a:r>
              <a:rPr lang="zh-CN" altLang="en-US" sz="3100" kern="0" dirty="0" smtClean="0">
                <a:latin typeface="+mn-lt"/>
                <a:ea typeface="文鼎CS长美黑" pitchFamily="49" charset="-122"/>
              </a:rPr>
              <a:t> </a:t>
            </a:r>
            <a:r>
              <a:rPr lang="en-US" altLang="zh-CN" sz="3100" kern="0" dirty="0" smtClean="0">
                <a:latin typeface="+mn-lt"/>
                <a:ea typeface="文鼎CS长美黑" pitchFamily="49" charset="-122"/>
              </a:rPr>
              <a:t>(</a:t>
            </a:r>
            <a:r>
              <a:rPr lang="en-US" altLang="zh-CN" sz="2900" kern="0" dirty="0" smtClean="0">
                <a:latin typeface="+mn-lt"/>
                <a:ea typeface="文鼎CS长美黑" pitchFamily="49" charset="-122"/>
              </a:rPr>
              <a:t>Integration</a:t>
            </a:r>
            <a:r>
              <a:rPr lang="en-US" altLang="zh-CN" sz="3100" kern="0" dirty="0" smtClean="0">
                <a:latin typeface="+mn-lt"/>
                <a:ea typeface="文鼎CS长美黑" pitchFamily="49" charset="-122"/>
              </a:rPr>
              <a:t>)</a:t>
            </a: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latin typeface="方正精楷简体" pitchFamily="2" charset="-122"/>
                <a:ea typeface="方正精楷简体" pitchFamily="2" charset="-122"/>
              </a:rPr>
              <a:t>最早现于汽车生产业</a:t>
            </a:r>
            <a:endParaRPr lang="en-US" altLang="zh-CN" sz="2700" kern="0" dirty="0" smtClean="0">
              <a:latin typeface="方正精楷简体" pitchFamily="2" charset="-122"/>
              <a:ea typeface="方正精楷简体" pitchFamily="2"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700" kern="0" dirty="0" smtClean="0">
                <a:latin typeface="方正精楷简体" pitchFamily="2" charset="-122"/>
                <a:ea typeface="方正精楷简体" pitchFamily="2" charset="-122"/>
              </a:rPr>
              <a:t>生产一辆汽车只需要安装现有轮胎即可，而不再需要自行生产轮胎。</a:t>
            </a:r>
            <a:endParaRPr lang="zh-CN" altLang="en-US" sz="2700" kern="0" dirty="0">
              <a:latin typeface="方正精楷简体" pitchFamily="2" charset="-122"/>
              <a:ea typeface="方正精楷简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为什么要复用？</a:t>
            </a:r>
            <a:endParaRPr lang="zh-CN" altLang="en-US" dirty="0"/>
          </a:p>
        </p:txBody>
      </p:sp>
      <p:sp>
        <p:nvSpPr>
          <p:cNvPr id="3" name="Content Placeholder 2"/>
          <p:cNvSpPr>
            <a:spLocks noGrp="1"/>
          </p:cNvSpPr>
          <p:nvPr>
            <p:ph idx="1"/>
          </p:nvPr>
        </p:nvSpPr>
        <p:spPr>
          <a:xfrm>
            <a:off x="613964" y="1268762"/>
            <a:ext cx="8667750" cy="2592289"/>
          </a:xfrm>
        </p:spPr>
        <p:txBody>
          <a:bodyPr/>
          <a:lstStyle/>
          <a:p>
            <a:r>
              <a:rPr lang="zh-CN" altLang="en-US" dirty="0" smtClean="0"/>
              <a:t>当前，软件业更“艰难”：</a:t>
            </a:r>
            <a:endParaRPr lang="en-US" altLang="zh-CN" dirty="0" smtClean="0"/>
          </a:p>
          <a:p>
            <a:pPr lvl="1"/>
            <a:r>
              <a:rPr lang="zh-CN" altLang="en-US" sz="2500" dirty="0" smtClean="0"/>
              <a:t>项目成本和时间预算持续紧缩</a:t>
            </a:r>
            <a:endParaRPr lang="en-US" altLang="zh-CN" sz="2500" dirty="0" smtClean="0"/>
          </a:p>
          <a:p>
            <a:pPr lvl="1"/>
            <a:r>
              <a:rPr lang="zh-CN" altLang="en-US" sz="2500" dirty="0" smtClean="0"/>
              <a:t>产品质量要求越来越高</a:t>
            </a:r>
            <a:endParaRPr lang="en-US" altLang="zh-CN" sz="2500" dirty="0" smtClean="0"/>
          </a:p>
          <a:p>
            <a:pPr lvl="1"/>
            <a:r>
              <a:rPr lang="zh-CN" altLang="en-US" sz="2500" dirty="0" smtClean="0"/>
              <a:t>项目敏捷性要求也越来越强烈</a:t>
            </a:r>
            <a:endParaRPr lang="en-US" altLang="zh-CN" sz="2500" dirty="0" smtClean="0"/>
          </a:p>
          <a:p>
            <a:r>
              <a:rPr lang="zh-CN" altLang="en-US" dirty="0" smtClean="0">
                <a:solidFill>
                  <a:srgbClr val="0000FF"/>
                </a:solidFill>
              </a:rPr>
              <a:t>传统“从零开始”的做法难再适应</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42</a:t>
            </a:fld>
            <a:endParaRPr lang="zh-CN" altLang="en-US" dirty="0"/>
          </a:p>
        </p:txBody>
      </p:sp>
      <p:pic>
        <p:nvPicPr>
          <p:cNvPr id="5" name="Picture 2" descr="C:\Users\SECBOK\Desktop\tire4.png"/>
          <p:cNvPicPr>
            <a:picLocks noChangeAspect="1" noChangeArrowheads="1"/>
          </p:cNvPicPr>
          <p:nvPr/>
        </p:nvPicPr>
        <p:blipFill>
          <a:blip r:embed="rId2" cstate="print"/>
          <a:srcRect/>
          <a:stretch>
            <a:fillRect/>
          </a:stretch>
        </p:blipFill>
        <p:spPr bwMode="auto">
          <a:xfrm>
            <a:off x="7541959" y="3933057"/>
            <a:ext cx="2113900" cy="2448272"/>
          </a:xfrm>
          <a:prstGeom prst="rect">
            <a:avLst/>
          </a:prstGeom>
          <a:noFill/>
        </p:spPr>
      </p:pic>
      <p:sp>
        <p:nvSpPr>
          <p:cNvPr id="6" name="Content Placeholder 2"/>
          <p:cNvSpPr txBox="1">
            <a:spLocks/>
          </p:cNvSpPr>
          <p:nvPr/>
        </p:nvSpPr>
        <p:spPr bwMode="auto">
          <a:xfrm>
            <a:off x="662523" y="4149082"/>
            <a:ext cx="5382598" cy="1944216"/>
          </a:xfrm>
          <a:prstGeom prst="rect">
            <a:avLst/>
          </a:prstGeom>
          <a:noFill/>
          <a:ln w="9525">
            <a:noFill/>
            <a:miter lim="800000"/>
            <a:headEnd/>
            <a:tailEnd/>
          </a:ln>
        </p:spPr>
        <p:txBody>
          <a:bodyPr vert="horz" wrap="square" lIns="95665" tIns="47832" rIns="95665" bIns="47832" numCol="1" anchor="ctr" anchorCtr="0" compatLnSpc="1">
            <a:prstTxWarp prst="textNoShape">
              <a:avLst/>
            </a:prstTxWarp>
          </a:bodyPr>
          <a:lstStyle/>
          <a:p>
            <a:pPr marL="491609" indent="-491609" eaLnBrk="0" hangingPunct="0">
              <a:spcBef>
                <a:spcPct val="20000"/>
              </a:spcBef>
              <a:buClr>
                <a:srgbClr val="C00000"/>
              </a:buClr>
              <a:buSzPct val="100000"/>
              <a:buFont typeface="文鼎CS长美黑" pitchFamily="49" charset="-122"/>
              <a:buChar char="※"/>
            </a:pPr>
            <a:r>
              <a:rPr lang="zh-CN" altLang="en-US" sz="2900" dirty="0" smtClean="0">
                <a:solidFill>
                  <a:srgbClr val="C00000"/>
                </a:solidFill>
                <a:ea typeface="文鼎CS长美黑" pitchFamily="49" charset="-122"/>
              </a:rPr>
              <a:t>所有软件制品都可被复用</a:t>
            </a:r>
            <a:endParaRPr lang="en-US" altLang="zh-CN" sz="2900" dirty="0" smtClean="0">
              <a:solidFill>
                <a:srgbClr val="C00000"/>
              </a:solidFill>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endParaRPr lang="en-US" altLang="zh-CN" sz="1300" dirty="0" smtClean="0">
              <a:solidFill>
                <a:srgbClr val="C00000"/>
              </a:solidFill>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900" dirty="0" smtClean="0">
                <a:solidFill>
                  <a:srgbClr val="C00000"/>
                </a:solidFill>
                <a:ea typeface="文鼎CS长美黑" pitchFamily="49" charset="-122"/>
              </a:rPr>
              <a:t>关于在于它能否易于有效集成至新系统并适应新环境</a:t>
            </a:r>
            <a:endParaRPr lang="zh-CN" altLang="en-US" sz="2900" kern="0" dirty="0">
              <a:solidFill>
                <a:srgbClr val="C00000"/>
              </a:solidFill>
              <a:latin typeface="+mn-lt"/>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60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复用效应常识</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43</a:t>
            </a:fld>
            <a:endParaRPr lang="zh-CN" altLang="en-US" dirty="0"/>
          </a:p>
        </p:txBody>
      </p:sp>
      <p:sp>
        <p:nvSpPr>
          <p:cNvPr id="5" name="Rectangle 4"/>
          <p:cNvSpPr/>
          <p:nvPr/>
        </p:nvSpPr>
        <p:spPr>
          <a:xfrm>
            <a:off x="506507" y="1412777"/>
            <a:ext cx="8970997" cy="864095"/>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复用的层级越高，规模就越大，积极效应也越明显。</a:t>
            </a:r>
            <a:endParaRPr lang="zh-CN" altLang="en-US" sz="2900" dirty="0">
              <a:solidFill>
                <a:srgbClr val="C00000"/>
              </a:solidFill>
              <a:ea typeface="文鼎CS长美黑" pitchFamily="49" charset="-122"/>
            </a:endParaRPr>
          </a:p>
        </p:txBody>
      </p:sp>
      <p:grpSp>
        <p:nvGrpSpPr>
          <p:cNvPr id="3" name="Group 5"/>
          <p:cNvGrpSpPr>
            <a:grpSpLocks noChangeAspect="1"/>
          </p:cNvGrpSpPr>
          <p:nvPr/>
        </p:nvGrpSpPr>
        <p:grpSpPr>
          <a:xfrm>
            <a:off x="2402656" y="3453358"/>
            <a:ext cx="5241992" cy="2871355"/>
            <a:chOff x="2458984" y="2176838"/>
            <a:chExt cx="4161735" cy="2533116"/>
          </a:xfrm>
        </p:grpSpPr>
        <p:cxnSp>
          <p:nvCxnSpPr>
            <p:cNvPr id="7" name="Straight Arrow Connector 6"/>
            <p:cNvCxnSpPr/>
            <p:nvPr/>
          </p:nvCxnSpPr>
          <p:spPr>
            <a:xfrm>
              <a:off x="2922575" y="4343400"/>
              <a:ext cx="363062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V="1">
              <a:off x="1536265" y="3242689"/>
              <a:ext cx="2136441" cy="4739"/>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09212" y="4343401"/>
              <a:ext cx="1277190" cy="366553"/>
            </a:xfrm>
            <a:prstGeom prst="rect">
              <a:avLst/>
            </a:prstGeom>
            <a:noFill/>
          </p:spPr>
          <p:txBody>
            <a:bodyPr wrap="none" rtlCol="0">
              <a:spAutoFit/>
            </a:bodyPr>
            <a:lstStyle/>
            <a:p>
              <a:pPr algn="r"/>
              <a:r>
                <a:rPr lang="zh-CN" altLang="en-US" sz="2100" dirty="0" smtClean="0">
                  <a:latin typeface="方正精楷简体" pitchFamily="2" charset="-122"/>
                  <a:ea typeface="汉鼎简中楷" pitchFamily="49" charset="-122"/>
                </a:rPr>
                <a:t>规模</a:t>
              </a:r>
              <a:r>
                <a:rPr lang="en-US" altLang="zh-CN" sz="2100" dirty="0" smtClean="0">
                  <a:latin typeface="+mj-lt"/>
                  <a:ea typeface="汉鼎简中楷" pitchFamily="49" charset="-122"/>
                </a:rPr>
                <a:t> (LOC)</a:t>
              </a:r>
              <a:endParaRPr lang="en-US" sz="2100" dirty="0">
                <a:latin typeface="+mj-lt"/>
                <a:ea typeface="汉鼎简中楷" pitchFamily="49" charset="-122"/>
              </a:endParaRPr>
            </a:p>
          </p:txBody>
        </p:sp>
        <p:sp>
          <p:nvSpPr>
            <p:cNvPr id="10" name="TextBox 9"/>
            <p:cNvSpPr txBox="1"/>
            <p:nvPr/>
          </p:nvSpPr>
          <p:spPr>
            <a:xfrm>
              <a:off x="2458984" y="2464562"/>
              <a:ext cx="360417" cy="366553"/>
            </a:xfrm>
            <a:prstGeom prst="rect">
              <a:avLst/>
            </a:prstGeom>
            <a:solidFill>
              <a:schemeClr val="bg1"/>
            </a:solidFill>
            <a:ln w="3175">
              <a:solidFill>
                <a:schemeClr val="tx1">
                  <a:lumMod val="75000"/>
                  <a:lumOff val="25000"/>
                </a:schemeClr>
              </a:solidFill>
            </a:ln>
          </p:spPr>
          <p:txBody>
            <a:bodyPr wrap="none" rtlCol="0">
              <a:spAutoFit/>
            </a:bodyPr>
            <a:lstStyle/>
            <a:p>
              <a:pPr algn="r"/>
              <a:r>
                <a:rPr lang="zh-CN" altLang="en-US" sz="2100" dirty="0" smtClean="0">
                  <a:latin typeface="方正精楷简体" pitchFamily="2" charset="-122"/>
                  <a:ea typeface="汉鼎简中楷" pitchFamily="49" charset="-122"/>
                </a:rPr>
                <a:t>缺</a:t>
              </a:r>
              <a:endParaRPr lang="en-US" altLang="zh-CN" sz="2100" dirty="0" smtClean="0">
                <a:latin typeface="方正精楷简体" pitchFamily="2" charset="-122"/>
                <a:ea typeface="汉鼎简中楷" pitchFamily="49" charset="-122"/>
              </a:endParaRPr>
            </a:p>
          </p:txBody>
        </p:sp>
        <p:sp>
          <p:nvSpPr>
            <p:cNvPr id="11" name="TextBox 10"/>
            <p:cNvSpPr txBox="1"/>
            <p:nvPr/>
          </p:nvSpPr>
          <p:spPr>
            <a:xfrm rot="21096872">
              <a:off x="4498293" y="2452199"/>
              <a:ext cx="1419270" cy="420858"/>
            </a:xfrm>
            <a:prstGeom prst="rect">
              <a:avLst/>
            </a:prstGeom>
            <a:noFill/>
          </p:spPr>
          <p:txBody>
            <a:bodyPr wrap="none" rtlCol="0">
              <a:spAutoFit/>
            </a:bodyPr>
            <a:lstStyle/>
            <a:p>
              <a:pPr algn="ctr"/>
              <a:r>
                <a:rPr lang="zh-CN" altLang="en-US" sz="2500" dirty="0" smtClean="0">
                  <a:solidFill>
                    <a:srgbClr val="FF0000"/>
                  </a:solidFill>
                  <a:latin typeface="方正精楷简体" pitchFamily="2" charset="-122"/>
                  <a:ea typeface="汉鼎简中楷" pitchFamily="49" charset="-122"/>
                </a:rPr>
                <a:t>新造的模块</a:t>
              </a:r>
              <a:endParaRPr lang="en-US" sz="2500" dirty="0">
                <a:solidFill>
                  <a:srgbClr val="FF0000"/>
                </a:solidFill>
                <a:latin typeface="方正精楷简体" pitchFamily="2" charset="-122"/>
                <a:ea typeface="汉鼎简中楷" pitchFamily="49" charset="-122"/>
              </a:endParaRPr>
            </a:p>
          </p:txBody>
        </p:sp>
        <p:sp>
          <p:nvSpPr>
            <p:cNvPr id="12" name="TextBox 11"/>
            <p:cNvSpPr txBox="1"/>
            <p:nvPr/>
          </p:nvSpPr>
          <p:spPr>
            <a:xfrm rot="21186060">
              <a:off x="5201449" y="3306825"/>
              <a:ext cx="1419270" cy="420858"/>
            </a:xfrm>
            <a:prstGeom prst="rect">
              <a:avLst/>
            </a:prstGeom>
            <a:noFill/>
          </p:spPr>
          <p:txBody>
            <a:bodyPr wrap="none" rtlCol="0">
              <a:spAutoFit/>
            </a:bodyPr>
            <a:lstStyle/>
            <a:p>
              <a:pPr algn="ctr"/>
              <a:r>
                <a:rPr lang="zh-CN" altLang="en-US" sz="2500" dirty="0" smtClean="0">
                  <a:solidFill>
                    <a:srgbClr val="1F0288"/>
                  </a:solidFill>
                  <a:latin typeface="方正精楷简体" pitchFamily="2" charset="-122"/>
                  <a:ea typeface="汉鼎简中楷" pitchFamily="49" charset="-122"/>
                </a:rPr>
                <a:t>复用的模块</a:t>
              </a:r>
              <a:endParaRPr lang="en-US" sz="2500" dirty="0">
                <a:solidFill>
                  <a:srgbClr val="1F0288"/>
                </a:solidFill>
                <a:latin typeface="方正精楷简体" pitchFamily="2" charset="-122"/>
                <a:ea typeface="汉鼎简中楷" pitchFamily="49" charset="-122"/>
              </a:endParaRPr>
            </a:p>
          </p:txBody>
        </p:sp>
        <p:sp>
          <p:nvSpPr>
            <p:cNvPr id="13" name="Freeform 12"/>
            <p:cNvSpPr/>
            <p:nvPr/>
          </p:nvSpPr>
          <p:spPr>
            <a:xfrm rot="10199028" flipV="1">
              <a:off x="2906988" y="2661689"/>
              <a:ext cx="3532423" cy="1010674"/>
            </a:xfrm>
            <a:custGeom>
              <a:avLst/>
              <a:gdLst>
                <a:gd name="connsiteX0" fmla="*/ 0 w 3605842"/>
                <a:gd name="connsiteY0" fmla="*/ 0 h 2027208"/>
                <a:gd name="connsiteX1" fmla="*/ 1086928 w 3605842"/>
                <a:gd name="connsiteY1" fmla="*/ 1095555 h 2027208"/>
                <a:gd name="connsiteX2" fmla="*/ 2337759 w 3605842"/>
                <a:gd name="connsiteY2" fmla="*/ 1742536 h 2027208"/>
                <a:gd name="connsiteX3" fmla="*/ 3605842 w 3605842"/>
                <a:gd name="connsiteY3" fmla="*/ 2027208 h 2027208"/>
              </a:gdLst>
              <a:ahLst/>
              <a:cxnLst>
                <a:cxn ang="0">
                  <a:pos x="connsiteX0" y="connsiteY0"/>
                </a:cxn>
                <a:cxn ang="0">
                  <a:pos x="connsiteX1" y="connsiteY1"/>
                </a:cxn>
                <a:cxn ang="0">
                  <a:pos x="connsiteX2" y="connsiteY2"/>
                </a:cxn>
                <a:cxn ang="0">
                  <a:pos x="connsiteX3" y="connsiteY3"/>
                </a:cxn>
              </a:cxnLst>
              <a:rect l="l" t="t" r="r" b="b"/>
              <a:pathLst>
                <a:path w="3605842" h="2027208">
                  <a:moveTo>
                    <a:pt x="0" y="0"/>
                  </a:moveTo>
                  <a:cubicBezTo>
                    <a:pt x="348651" y="402566"/>
                    <a:pt x="697302" y="805132"/>
                    <a:pt x="1086928" y="1095555"/>
                  </a:cubicBezTo>
                  <a:cubicBezTo>
                    <a:pt x="1476555" y="1385978"/>
                    <a:pt x="1917940" y="1587260"/>
                    <a:pt x="2337759" y="1742536"/>
                  </a:cubicBezTo>
                  <a:cubicBezTo>
                    <a:pt x="2757578" y="1897812"/>
                    <a:pt x="3181710" y="1962510"/>
                    <a:pt x="3605842" y="2027208"/>
                  </a:cubicBez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500" dirty="0">
                <a:ea typeface="汉鼎简中楷" pitchFamily="49" charset="-122"/>
              </a:endParaRPr>
            </a:p>
          </p:txBody>
        </p:sp>
        <p:sp>
          <p:nvSpPr>
            <p:cNvPr id="14" name="TextBox 13"/>
            <p:cNvSpPr txBox="1"/>
            <p:nvPr/>
          </p:nvSpPr>
          <p:spPr>
            <a:xfrm>
              <a:off x="2458984" y="3486363"/>
              <a:ext cx="360417" cy="366553"/>
            </a:xfrm>
            <a:prstGeom prst="rect">
              <a:avLst/>
            </a:prstGeom>
            <a:solidFill>
              <a:schemeClr val="bg1"/>
            </a:solidFill>
            <a:ln w="3175">
              <a:solidFill>
                <a:schemeClr val="tx1">
                  <a:lumMod val="75000"/>
                  <a:lumOff val="25000"/>
                </a:schemeClr>
              </a:solidFill>
            </a:ln>
          </p:spPr>
          <p:txBody>
            <a:bodyPr wrap="none" rtlCol="0">
              <a:spAutoFit/>
            </a:bodyPr>
            <a:lstStyle/>
            <a:p>
              <a:pPr algn="r"/>
              <a:r>
                <a:rPr lang="zh-CN" altLang="en-US" sz="2100" dirty="0" smtClean="0">
                  <a:latin typeface="方正精楷简体" pitchFamily="2" charset="-122"/>
                  <a:ea typeface="汉鼎简中楷" pitchFamily="49" charset="-122"/>
                </a:rPr>
                <a:t>数</a:t>
              </a:r>
              <a:endParaRPr lang="en-US" altLang="zh-CN" sz="2100" dirty="0" smtClean="0">
                <a:latin typeface="方正精楷简体" pitchFamily="2" charset="-122"/>
                <a:ea typeface="汉鼎简中楷" pitchFamily="49" charset="-122"/>
              </a:endParaRPr>
            </a:p>
          </p:txBody>
        </p:sp>
        <p:sp>
          <p:nvSpPr>
            <p:cNvPr id="15" name="TextBox 14"/>
            <p:cNvSpPr txBox="1"/>
            <p:nvPr/>
          </p:nvSpPr>
          <p:spPr>
            <a:xfrm>
              <a:off x="2458984" y="2975463"/>
              <a:ext cx="360417" cy="366553"/>
            </a:xfrm>
            <a:prstGeom prst="rect">
              <a:avLst/>
            </a:prstGeom>
            <a:solidFill>
              <a:schemeClr val="bg1"/>
            </a:solidFill>
            <a:ln w="3175">
              <a:solidFill>
                <a:schemeClr val="tx1">
                  <a:lumMod val="75000"/>
                  <a:lumOff val="25000"/>
                </a:schemeClr>
              </a:solidFill>
            </a:ln>
          </p:spPr>
          <p:txBody>
            <a:bodyPr wrap="none" rtlCol="0">
              <a:spAutoFit/>
            </a:bodyPr>
            <a:lstStyle/>
            <a:p>
              <a:pPr algn="r"/>
              <a:r>
                <a:rPr lang="zh-CN" altLang="en-US" sz="2100" dirty="0" smtClean="0">
                  <a:latin typeface="方正精楷简体" pitchFamily="2" charset="-122"/>
                  <a:ea typeface="汉鼎简中楷" pitchFamily="49" charset="-122"/>
                </a:rPr>
                <a:t>陷</a:t>
              </a:r>
              <a:endParaRPr lang="en-US" altLang="zh-CN" sz="2100" dirty="0" smtClean="0">
                <a:latin typeface="方正精楷简体" pitchFamily="2" charset="-122"/>
                <a:ea typeface="汉鼎简中楷" pitchFamily="49" charset="-122"/>
              </a:endParaRPr>
            </a:p>
          </p:txBody>
        </p:sp>
        <p:sp>
          <p:nvSpPr>
            <p:cNvPr id="16" name="Freeform 15"/>
            <p:cNvSpPr/>
            <p:nvPr/>
          </p:nvSpPr>
          <p:spPr>
            <a:xfrm>
              <a:off x="3029310" y="3711956"/>
              <a:ext cx="3425358" cy="394218"/>
            </a:xfrm>
            <a:custGeom>
              <a:avLst/>
              <a:gdLst>
                <a:gd name="connsiteX0" fmla="*/ 0 w 3752491"/>
                <a:gd name="connsiteY0" fmla="*/ 491706 h 491706"/>
                <a:gd name="connsiteX1" fmla="*/ 1009291 w 3752491"/>
                <a:gd name="connsiteY1" fmla="*/ 439947 h 491706"/>
                <a:gd name="connsiteX2" fmla="*/ 2027208 w 3752491"/>
                <a:gd name="connsiteY2" fmla="*/ 319177 h 491706"/>
                <a:gd name="connsiteX3" fmla="*/ 3140015 w 3752491"/>
                <a:gd name="connsiteY3" fmla="*/ 120770 h 491706"/>
                <a:gd name="connsiteX4" fmla="*/ 3752491 w 3752491"/>
                <a:gd name="connsiteY4" fmla="*/ 0 h 491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2491" h="491706">
                  <a:moveTo>
                    <a:pt x="0" y="491706"/>
                  </a:moveTo>
                  <a:cubicBezTo>
                    <a:pt x="335711" y="480204"/>
                    <a:pt x="671423" y="468702"/>
                    <a:pt x="1009291" y="439947"/>
                  </a:cubicBezTo>
                  <a:cubicBezTo>
                    <a:pt x="1347159" y="411192"/>
                    <a:pt x="1672087" y="372373"/>
                    <a:pt x="2027208" y="319177"/>
                  </a:cubicBezTo>
                  <a:cubicBezTo>
                    <a:pt x="2382329" y="265981"/>
                    <a:pt x="2852468" y="173966"/>
                    <a:pt x="3140015" y="120770"/>
                  </a:cubicBezTo>
                  <a:cubicBezTo>
                    <a:pt x="3427562" y="67574"/>
                    <a:pt x="3590026" y="33787"/>
                    <a:pt x="3752491" y="0"/>
                  </a:cubicBezTo>
                </a:path>
              </a:pathLst>
            </a:custGeom>
            <a:ln w="762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500" dirty="0">
                <a:ea typeface="汉鼎简中楷" pitchFamily="49" charset="-122"/>
              </a:endParaRPr>
            </a:p>
          </p:txBody>
        </p:sp>
      </p:grpSp>
      <p:sp>
        <p:nvSpPr>
          <p:cNvPr id="17" name="TextBox 16"/>
          <p:cNvSpPr txBox="1"/>
          <p:nvPr/>
        </p:nvSpPr>
        <p:spPr>
          <a:xfrm>
            <a:off x="490238" y="2636919"/>
            <a:ext cx="4681607" cy="481319"/>
          </a:xfrm>
          <a:prstGeom prst="rect">
            <a:avLst/>
          </a:prstGeom>
          <a:ln w="6350"/>
        </p:spPr>
        <p:style>
          <a:lnRef idx="2">
            <a:schemeClr val="accent6"/>
          </a:lnRef>
          <a:fillRef idx="1">
            <a:schemeClr val="lt1"/>
          </a:fillRef>
          <a:effectRef idx="0">
            <a:schemeClr val="accent6"/>
          </a:effectRef>
          <a:fontRef idx="minor">
            <a:schemeClr val="dk1"/>
          </a:fontRef>
        </p:style>
        <p:txBody>
          <a:bodyPr wrap="none" lIns="95665" tIns="47832" rIns="95665" bIns="47832" rtlCol="0">
            <a:spAutoFit/>
          </a:bodyPr>
          <a:lstStyle/>
          <a:p>
            <a:pPr algn="ctr"/>
            <a:r>
              <a:rPr lang="zh-CN" altLang="en-US" sz="2500" dirty="0" smtClean="0">
                <a:solidFill>
                  <a:schemeClr val="tx1">
                    <a:lumMod val="65000"/>
                    <a:lumOff val="35000"/>
                  </a:schemeClr>
                </a:solidFill>
                <a:ea typeface="文鼎CS长美黑" pitchFamily="49" charset="-122"/>
              </a:rPr>
              <a:t>以模块复用影响产品缺陷为例：</a:t>
            </a:r>
            <a:endParaRPr lang="zh-CN" altLang="en-US" sz="2500" dirty="0">
              <a:solidFill>
                <a:schemeClr val="tx1">
                  <a:lumMod val="65000"/>
                  <a:lumOff val="35000"/>
                </a:schemeClr>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par>
                                <p:cTn id="8" presetID="2" presetClass="entr" presetSubtype="4"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McIlroy</a:t>
            </a:r>
            <a:r>
              <a:rPr lang="zh-CN" altLang="en-US" dirty="0" smtClean="0"/>
              <a:t>复用定律</a:t>
            </a:r>
            <a:endParaRPr lang="zh-CN" altLang="en-US" dirty="0"/>
          </a:p>
        </p:txBody>
      </p:sp>
      <p:sp>
        <p:nvSpPr>
          <p:cNvPr id="3" name="Content Placeholder 2"/>
          <p:cNvSpPr>
            <a:spLocks noGrp="1"/>
          </p:cNvSpPr>
          <p:nvPr>
            <p:ph idx="1"/>
          </p:nvPr>
        </p:nvSpPr>
        <p:spPr>
          <a:xfrm>
            <a:off x="428497" y="3861050"/>
            <a:ext cx="6162685" cy="2304255"/>
          </a:xfrm>
        </p:spPr>
        <p:txBody>
          <a:bodyPr/>
          <a:lstStyle/>
          <a:p>
            <a:r>
              <a:rPr lang="zh-CN" altLang="en-US" sz="2900" dirty="0" smtClean="0"/>
              <a:t>基于程序员前辈</a:t>
            </a:r>
            <a:r>
              <a:rPr lang="en-US" altLang="zh-CN" sz="2900" dirty="0" smtClean="0"/>
              <a:t>Doug McIlroy</a:t>
            </a:r>
            <a:r>
              <a:rPr lang="zh-CN" altLang="en-US" sz="2900" dirty="0" smtClean="0"/>
              <a:t>在</a:t>
            </a:r>
            <a:r>
              <a:rPr lang="en-US" altLang="zh-CN" sz="2900" dirty="0" smtClean="0"/>
              <a:t>1970-80</a:t>
            </a:r>
            <a:r>
              <a:rPr lang="zh-CN" altLang="en-US" sz="2900" dirty="0" smtClean="0"/>
              <a:t>年代的研究</a:t>
            </a:r>
            <a:endParaRPr lang="en-US" altLang="zh-CN" sz="2900" dirty="0" smtClean="0"/>
          </a:p>
          <a:p>
            <a:r>
              <a:rPr lang="zh-CN" altLang="en-US" sz="2900" dirty="0" smtClean="0"/>
              <a:t>受经广泛实证</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44</a:t>
            </a:fld>
            <a:endParaRPr lang="zh-CN" altLang="en-US" dirty="0"/>
          </a:p>
        </p:txBody>
      </p:sp>
      <p:sp>
        <p:nvSpPr>
          <p:cNvPr id="5" name="Rectangle 4"/>
          <p:cNvSpPr/>
          <p:nvPr/>
        </p:nvSpPr>
        <p:spPr>
          <a:xfrm>
            <a:off x="662523" y="1916834"/>
            <a:ext cx="8190910" cy="1296144"/>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大规模复用能缩短软件开发时间、提升工程师开发效率和产品质量。</a:t>
            </a:r>
            <a:endParaRPr lang="zh-CN" altLang="en-US" sz="2900" dirty="0">
              <a:solidFill>
                <a:srgbClr val="C00000"/>
              </a:solidFill>
              <a:ea typeface="文鼎CS长美黑" pitchFamily="49" charset="-122"/>
            </a:endParaRPr>
          </a:p>
        </p:txBody>
      </p:sp>
      <p:pic>
        <p:nvPicPr>
          <p:cNvPr id="33794" name="Picture 2" descr="http://www.techcn.com.cn/uploads/201009/1283683545rtvud9Kt.jpg"/>
          <p:cNvPicPr>
            <a:picLocks noChangeAspect="1" noChangeArrowheads="1"/>
          </p:cNvPicPr>
          <p:nvPr/>
        </p:nvPicPr>
        <p:blipFill>
          <a:blip r:embed="rId2" cstate="print"/>
          <a:srcRect/>
          <a:stretch>
            <a:fillRect/>
          </a:stretch>
        </p:blipFill>
        <p:spPr bwMode="auto">
          <a:xfrm>
            <a:off x="7107242" y="3573016"/>
            <a:ext cx="2310254" cy="2830464"/>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435311" y="1556795"/>
            <a:ext cx="3900433" cy="1624246"/>
          </a:xfrm>
        </p:spPr>
        <p:txBody>
          <a:bodyPr/>
          <a:lstStyle/>
          <a:p>
            <a:pPr algn="ctr"/>
            <a:r>
              <a:rPr lang="zh-CN" altLang="en-US" dirty="0" smtClean="0"/>
              <a:t>复用是一件易吆喝却不易完成的任务。</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45</a:t>
            </a:fld>
            <a:endParaRPr lang="zh-CN" altLang="en-US" dirty="0"/>
          </a:p>
        </p:txBody>
      </p:sp>
      <p:sp>
        <p:nvSpPr>
          <p:cNvPr id="6" name="Rectangle 5"/>
          <p:cNvSpPr/>
          <p:nvPr/>
        </p:nvSpPr>
        <p:spPr>
          <a:xfrm>
            <a:off x="2360712" y="6402815"/>
            <a:ext cx="5538615" cy="404375"/>
          </a:xfrm>
          <a:prstGeom prst="rect">
            <a:avLst/>
          </a:prstGeom>
        </p:spPr>
        <p:txBody>
          <a:bodyPr wrap="square" lIns="95665" tIns="47832" rIns="95665" bIns="47832">
            <a:spAutoFit/>
          </a:bodyPr>
          <a:lstStyle/>
          <a:p>
            <a:r>
              <a:rPr lang="en-US" altLang="zh-CN" sz="2000" dirty="0" smtClean="0"/>
              <a:t>David Parnas </a:t>
            </a:r>
            <a:r>
              <a:rPr lang="zh-CN" altLang="en-US" sz="2000" dirty="0" smtClean="0">
                <a:latin typeface="方正精宋简体" pitchFamily="2" charset="-122"/>
                <a:ea typeface="方正精宋简体" pitchFamily="2" charset="-122"/>
              </a:rPr>
              <a:t>是一位著名的软件工程学者。 </a:t>
            </a:r>
            <a:endParaRPr lang="en-US" altLang="zh-CN" sz="2000" dirty="0" smtClean="0">
              <a:latin typeface="方正精宋简体" pitchFamily="2" charset="-122"/>
              <a:ea typeface="方正精宋简体" pitchFamily="2" charset="-122"/>
            </a:endParaRPr>
          </a:p>
        </p:txBody>
      </p:sp>
      <p:sp>
        <p:nvSpPr>
          <p:cNvPr id="7" name="Rectangle 6"/>
          <p:cNvSpPr/>
          <p:nvPr/>
        </p:nvSpPr>
        <p:spPr>
          <a:xfrm>
            <a:off x="1329079" y="3532946"/>
            <a:ext cx="1960605" cy="419764"/>
          </a:xfrm>
          <a:prstGeom prst="rect">
            <a:avLst/>
          </a:prstGeom>
        </p:spPr>
        <p:txBody>
          <a:bodyPr wrap="none" lIns="95665" tIns="47832" rIns="95665" bIns="47832">
            <a:spAutoFit/>
          </a:bodyPr>
          <a:lstStyle/>
          <a:p>
            <a:r>
              <a:rPr lang="en-US" altLang="zh-CN" sz="2100" dirty="0" smtClean="0"/>
              <a:t>David Parnas</a:t>
            </a:r>
            <a:endParaRPr lang="zh-CN" altLang="en-US" sz="2100" dirty="0">
              <a:ea typeface="文鼎CS长美黑" pitchFamily="49" charset="-122"/>
            </a:endParaRPr>
          </a:p>
        </p:txBody>
      </p:sp>
      <p:pic>
        <p:nvPicPr>
          <p:cNvPr id="11" name="Picture 10"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7491763" y="1757419"/>
            <a:ext cx="1127646" cy="1311542"/>
          </a:xfrm>
          <a:prstGeom prst="rect">
            <a:avLst/>
          </a:prstGeom>
          <a:noFill/>
        </p:spPr>
      </p:pic>
      <p:sp>
        <p:nvSpPr>
          <p:cNvPr id="10" name="Content Placeholder 2"/>
          <p:cNvSpPr txBox="1">
            <a:spLocks/>
          </p:cNvSpPr>
          <p:nvPr/>
        </p:nvSpPr>
        <p:spPr>
          <a:xfrm>
            <a:off x="613964" y="4365105"/>
            <a:ext cx="8667750" cy="1368152"/>
          </a:xfrm>
          <a:prstGeom prst="rect">
            <a:avLst/>
          </a:prstGeom>
        </p:spPr>
        <p:txBody>
          <a:bodyPr lIns="95665" tIns="47832" rIns="95665" bIns="47832"/>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500" dirty="0" smtClean="0">
                <a:solidFill>
                  <a:srgbClr val="C00000"/>
                </a:solidFill>
                <a:ea typeface="文鼎CS长美黑" pitchFamily="49" charset="-122"/>
              </a:rPr>
              <a:t>软件复用本质上是知识共享。</a:t>
            </a:r>
            <a:endParaRPr lang="en-US" altLang="zh-CN" sz="2500" dirty="0" smtClean="0">
              <a:solidFill>
                <a:srgbClr val="C00000"/>
              </a:solidFill>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dirty="0" smtClean="0">
                <a:solidFill>
                  <a:srgbClr val="C00000"/>
                </a:solidFill>
                <a:ea typeface="文鼎CS长美黑" pitchFamily="49" charset="-122"/>
              </a:rPr>
              <a:t>软件开发环境十分复杂，不利于或不支持知识共享。</a:t>
            </a:r>
            <a:endParaRPr lang="en-US" altLang="zh-CN" sz="2500" dirty="0" smtClean="0">
              <a:solidFill>
                <a:srgbClr val="C00000"/>
              </a:solidFill>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solidFill>
                  <a:srgbClr val="C00000"/>
                </a:solidFill>
                <a:latin typeface="+mn-lt"/>
                <a:ea typeface="文鼎CS长美黑" pitchFamily="49" charset="-122"/>
              </a:rPr>
              <a:t>一般组织的软件复用比仅为</a:t>
            </a:r>
            <a:r>
              <a:rPr lang="en-US" altLang="zh-CN" sz="2500" kern="0" dirty="0" smtClean="0">
                <a:solidFill>
                  <a:srgbClr val="C00000"/>
                </a:solidFill>
                <a:latin typeface="+mn-lt"/>
                <a:ea typeface="文鼎CS长美黑" pitchFamily="49" charset="-122"/>
              </a:rPr>
              <a:t>20—30%</a:t>
            </a:r>
            <a:r>
              <a:rPr lang="zh-CN" altLang="en-US" sz="2500" kern="0" dirty="0" smtClean="0">
                <a:solidFill>
                  <a:srgbClr val="C00000"/>
                </a:solidFill>
                <a:latin typeface="+mn-lt"/>
                <a:ea typeface="文鼎CS长美黑" pitchFamily="49" charset="-122"/>
              </a:rPr>
              <a:t>。</a:t>
            </a:r>
            <a:endParaRPr lang="zh-CN" altLang="en-US" sz="3100" kern="0" dirty="0">
              <a:solidFill>
                <a:srgbClr val="0000FF"/>
              </a:solidFill>
              <a:latin typeface="+mn-lt"/>
              <a:ea typeface="文鼎CS长美黑" pitchFamily="49" charset="-122"/>
            </a:endParaRPr>
          </a:p>
        </p:txBody>
      </p:sp>
      <p:pic>
        <p:nvPicPr>
          <p:cNvPr id="36866" name="Picture 2" descr="http://ulaa.ul.ie/resource/resmgr/lumni_ul_feb_08/david_parnas.jpg"/>
          <p:cNvPicPr>
            <a:picLocks noChangeAspect="1" noChangeArrowheads="1"/>
          </p:cNvPicPr>
          <p:nvPr/>
        </p:nvPicPr>
        <p:blipFill>
          <a:blip r:embed="rId3" cstate="print"/>
          <a:srcRect/>
          <a:stretch>
            <a:fillRect/>
          </a:stretch>
        </p:blipFill>
        <p:spPr bwMode="auto">
          <a:xfrm>
            <a:off x="796704" y="836712"/>
            <a:ext cx="2454446" cy="2736306"/>
          </a:xfrm>
          <a:prstGeom prst="rect">
            <a:avLst/>
          </a:prstGeom>
          <a:noFill/>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复用型开发模型</a:t>
            </a:r>
            <a:endParaRPr lang="zh-CN" altLang="en-US" dirty="0"/>
          </a:p>
        </p:txBody>
      </p:sp>
      <p:sp>
        <p:nvSpPr>
          <p:cNvPr id="3" name="Content Placeholder 2"/>
          <p:cNvSpPr>
            <a:spLocks noGrp="1"/>
          </p:cNvSpPr>
          <p:nvPr>
            <p:ph idx="1"/>
          </p:nvPr>
        </p:nvSpPr>
        <p:spPr/>
        <p:txBody>
          <a:bodyPr/>
          <a:lstStyle/>
          <a:p>
            <a:r>
              <a:rPr lang="zh-CN" altLang="en-US" dirty="0" smtClean="0"/>
              <a:t>复用型 </a:t>
            </a:r>
            <a:r>
              <a:rPr lang="en-US" altLang="zh-CN" dirty="0" smtClean="0"/>
              <a:t>— </a:t>
            </a:r>
            <a:r>
              <a:rPr lang="zh-CN" altLang="en-US" dirty="0" smtClean="0"/>
              <a:t>基于复用的软件开发</a:t>
            </a:r>
            <a:endParaRPr lang="en-US" altLang="zh-CN" dirty="0" smtClean="0"/>
          </a:p>
          <a:p>
            <a:pPr lvl="1"/>
            <a:r>
              <a:rPr lang="zh-CN" altLang="en-US" dirty="0" smtClean="0"/>
              <a:t>构件级复用 </a:t>
            </a:r>
            <a:r>
              <a:rPr lang="en-US" altLang="zh-CN" dirty="0" smtClean="0">
                <a:sym typeface="Wingdings" pitchFamily="2" charset="2"/>
              </a:rPr>
              <a:t> </a:t>
            </a:r>
            <a:r>
              <a:rPr lang="zh-CN" altLang="en-US" dirty="0" smtClean="0">
                <a:sym typeface="Wingdings" pitchFamily="2" charset="2"/>
              </a:rPr>
              <a:t>构件组装模型 </a:t>
            </a:r>
            <a:r>
              <a:rPr lang="en-US" altLang="zh-CN" sz="2500" dirty="0" smtClean="0">
                <a:sym typeface="Wingdings" pitchFamily="2" charset="2"/>
              </a:rPr>
              <a:t>(CBSD)</a:t>
            </a:r>
            <a:endParaRPr lang="en-US" altLang="zh-CN" dirty="0" smtClean="0"/>
          </a:p>
          <a:p>
            <a:pPr lvl="1"/>
            <a:r>
              <a:rPr lang="zh-CN" altLang="en-US" dirty="0" smtClean="0"/>
              <a:t>架构级复用 </a:t>
            </a:r>
            <a:r>
              <a:rPr lang="en-US" altLang="zh-CN" dirty="0" smtClean="0">
                <a:sym typeface="Wingdings" pitchFamily="2" charset="2"/>
              </a:rPr>
              <a:t> </a:t>
            </a:r>
            <a:r>
              <a:rPr lang="zh-CN" altLang="en-US" dirty="0" smtClean="0">
                <a:sym typeface="Wingdings" pitchFamily="2" charset="2"/>
              </a:rPr>
              <a:t>产品线 </a:t>
            </a:r>
            <a:r>
              <a:rPr lang="en-US" altLang="zh-CN" sz="2500" dirty="0" smtClean="0">
                <a:sym typeface="Wingdings" pitchFamily="2" charset="2"/>
              </a:rPr>
              <a:t>(SPL)</a:t>
            </a:r>
          </a:p>
          <a:p>
            <a:endParaRPr lang="en-US" altLang="zh-CN" dirty="0" smtClean="0"/>
          </a:p>
          <a:p>
            <a:endParaRPr lang="en-US" altLang="zh-CN" dirty="0" smtClean="0"/>
          </a:p>
          <a:p>
            <a:r>
              <a:rPr lang="zh-CN" altLang="en-US" dirty="0" smtClean="0"/>
              <a:t>起源实践： </a:t>
            </a:r>
            <a:r>
              <a:rPr lang="en-US" altLang="zh-CN" dirty="0" smtClean="0"/>
              <a:t>IBM</a:t>
            </a:r>
            <a:r>
              <a:rPr lang="zh-CN" altLang="en-US" dirty="0" smtClean="0"/>
              <a:t>的“构造块”开发</a:t>
            </a:r>
            <a:endParaRPr lang="en-US" altLang="zh-CN" dirty="0" smtClean="0"/>
          </a:p>
          <a:p>
            <a:pPr lvl="1"/>
            <a:r>
              <a:rPr lang="zh-CN" altLang="en-US" dirty="0" smtClean="0"/>
              <a:t>构造块</a:t>
            </a:r>
            <a:r>
              <a:rPr lang="en-US" altLang="zh-CN" dirty="0" smtClean="0"/>
              <a:t>(Building Block)</a:t>
            </a:r>
            <a:r>
              <a:rPr lang="zh-CN" altLang="en-US" dirty="0" smtClean="0"/>
              <a:t>是抽象的可复用组件，具有完好封装的</a:t>
            </a:r>
            <a:r>
              <a:rPr lang="en-US" altLang="zh-CN" dirty="0" smtClean="0"/>
              <a:t>10--20</a:t>
            </a:r>
            <a:r>
              <a:rPr lang="zh-CN" altLang="en-US" dirty="0" smtClean="0"/>
              <a:t>项功能，适用于通用的系统环境，可通过参数设置来进行裁剪。</a:t>
            </a:r>
            <a:endParaRPr lang="en-US" altLang="zh-CN" dirty="0" smtClean="0"/>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46</a:t>
            </a:fld>
            <a:endParaRPr lang="zh-CN" altLang="en-US" dirty="0"/>
          </a:p>
        </p:txBody>
      </p:sp>
      <p:pic>
        <p:nvPicPr>
          <p:cNvPr id="5" name="Picture 2" descr="C:\Users\SECBOK\Desktop\MC900232107.WMF"/>
          <p:cNvPicPr>
            <a:picLocks noChangeAspect="1" noChangeArrowheads="1"/>
          </p:cNvPicPr>
          <p:nvPr/>
        </p:nvPicPr>
        <p:blipFill>
          <a:blip r:embed="rId2" cstate="print"/>
          <a:srcRect/>
          <a:stretch>
            <a:fillRect/>
          </a:stretch>
        </p:blipFill>
        <p:spPr bwMode="auto">
          <a:xfrm>
            <a:off x="7605296" y="1556792"/>
            <a:ext cx="2195426" cy="2232248"/>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复用型开发模型</a:t>
            </a:r>
            <a:r>
              <a:rPr lang="en-US" altLang="zh-CN" dirty="0" smtClean="0"/>
              <a:t>—</a:t>
            </a:r>
            <a:r>
              <a:rPr lang="zh-CN" altLang="en-US" dirty="0" smtClean="0"/>
              <a:t>两点注意</a:t>
            </a:r>
            <a:endParaRPr lang="zh-CN" altLang="en-US" dirty="0"/>
          </a:p>
        </p:txBody>
      </p:sp>
      <p:sp>
        <p:nvSpPr>
          <p:cNvPr id="3" name="Content Placeholder 2"/>
          <p:cNvSpPr>
            <a:spLocks noGrp="1"/>
          </p:cNvSpPr>
          <p:nvPr>
            <p:ph idx="1"/>
          </p:nvPr>
        </p:nvSpPr>
        <p:spPr>
          <a:xfrm>
            <a:off x="613964" y="1196755"/>
            <a:ext cx="8667750" cy="1584175"/>
          </a:xfrm>
        </p:spPr>
        <p:txBody>
          <a:bodyPr/>
          <a:lstStyle/>
          <a:p>
            <a:pPr marL="538113" indent="-538113">
              <a:buFont typeface="+mj-ea"/>
              <a:buAutoNum type="circleNumDbPlain"/>
            </a:pPr>
            <a:r>
              <a:rPr lang="zh-CN" altLang="en-US" sz="2900" dirty="0" smtClean="0"/>
              <a:t>“可用”是“复用”的基础。</a:t>
            </a:r>
            <a:endParaRPr lang="en-US" altLang="zh-CN" sz="2900" dirty="0" smtClean="0"/>
          </a:p>
          <a:p>
            <a:pPr lvl="1"/>
            <a:r>
              <a:rPr lang="zh-CN" altLang="en-US" sz="2500" dirty="0" smtClean="0"/>
              <a:t>这两者之间</a:t>
            </a:r>
            <a:r>
              <a:rPr lang="zh-CN" altLang="en-US" sz="2500" dirty="0" smtClean="0">
                <a:solidFill>
                  <a:srgbClr val="C00000"/>
                </a:solidFill>
              </a:rPr>
              <a:t>不存在正相关</a:t>
            </a:r>
            <a:r>
              <a:rPr lang="zh-CN" altLang="en-US" sz="2500" dirty="0" smtClean="0"/>
              <a:t>关系。</a:t>
            </a:r>
            <a:endParaRPr lang="en-US" altLang="zh-CN" sz="2500" dirty="0" smtClean="0"/>
          </a:p>
          <a:p>
            <a:pPr lvl="1"/>
            <a:r>
              <a:rPr lang="zh-CN" altLang="en-US" sz="2500" dirty="0" smtClean="0">
                <a:solidFill>
                  <a:srgbClr val="0000FF"/>
                </a:solidFill>
              </a:rPr>
              <a:t>高可用构件通常不具有高可复用性。</a:t>
            </a:r>
            <a:endParaRPr lang="en-US" altLang="zh-CN" sz="2500" dirty="0" smtClean="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47</a:t>
            </a:fld>
            <a:endParaRPr lang="zh-CN" altLang="en-US" dirty="0"/>
          </a:p>
        </p:txBody>
      </p:sp>
      <p:sp>
        <p:nvSpPr>
          <p:cNvPr id="6" name="Content Placeholder 2"/>
          <p:cNvSpPr txBox="1">
            <a:spLocks/>
          </p:cNvSpPr>
          <p:nvPr/>
        </p:nvSpPr>
        <p:spPr bwMode="auto">
          <a:xfrm>
            <a:off x="613964" y="4509124"/>
            <a:ext cx="8667750" cy="1584175"/>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538113" indent="-538113" defTabSz="956645" eaLnBrk="0" hangingPunct="0">
              <a:spcBef>
                <a:spcPct val="20000"/>
              </a:spcBef>
              <a:buClr>
                <a:srgbClr val="C00000"/>
              </a:buClr>
              <a:buSzPct val="100000"/>
              <a:buFont typeface="+mj-ea"/>
              <a:buAutoNum type="circleNumDbPlain" startAt="2"/>
              <a:defRPr/>
            </a:pPr>
            <a:r>
              <a:rPr lang="zh-CN" altLang="en-US" sz="2900" kern="0" dirty="0" smtClean="0">
                <a:latin typeface="+mn-lt"/>
                <a:ea typeface="文鼎CS长美黑" pitchFamily="49" charset="-122"/>
              </a:rPr>
              <a:t>复用离不开设计方案和文档的支持。</a:t>
            </a:r>
            <a:endParaRPr lang="en-US" altLang="zh-CN" sz="2900" kern="0" dirty="0" smtClean="0">
              <a:latin typeface="+mn-lt"/>
              <a:ea typeface="文鼎CS长美黑" pitchFamily="49"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500" kern="0" dirty="0" smtClean="0">
                <a:latin typeface="方正精楷简体" pitchFamily="2" charset="-122"/>
                <a:ea typeface="方正精楷简体" pitchFamily="2" charset="-122"/>
              </a:rPr>
              <a:t>良好的设计方案支持大规模的制品复用</a:t>
            </a:r>
            <a:endParaRPr lang="en-US" altLang="zh-CN" sz="2500" kern="0" dirty="0" smtClean="0">
              <a:latin typeface="方正精楷简体" pitchFamily="2" charset="-122"/>
              <a:ea typeface="方正精楷简体" pitchFamily="2"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500" kern="0" dirty="0" smtClean="0">
                <a:latin typeface="方正精楷简体" pitchFamily="2" charset="-122"/>
                <a:ea typeface="方正精楷简体" pitchFamily="2" charset="-122"/>
              </a:rPr>
              <a:t>辅助文档减少复用阻力</a:t>
            </a:r>
            <a:endParaRPr lang="zh-CN" altLang="en-US" sz="2500" kern="0" dirty="0">
              <a:latin typeface="方正精楷简体" pitchFamily="2" charset="-122"/>
              <a:ea typeface="方正精楷简体" pitchFamily="2" charset="-122"/>
            </a:endParaRPr>
          </a:p>
        </p:txBody>
      </p:sp>
      <p:sp>
        <p:nvSpPr>
          <p:cNvPr id="7" name="Title 4"/>
          <p:cNvSpPr txBox="1">
            <a:spLocks/>
          </p:cNvSpPr>
          <p:nvPr/>
        </p:nvSpPr>
        <p:spPr bwMode="auto">
          <a:xfrm>
            <a:off x="1520620" y="2996953"/>
            <a:ext cx="6162685" cy="1120190"/>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885765 w 7775046"/>
              <a:gd name="connsiteY3" fmla="*/ 777641 h 864096"/>
              <a:gd name="connsiteX4" fmla="*/ 0 w 7775046"/>
              <a:gd name="connsiteY4" fmla="*/ 864096 h 864096"/>
              <a:gd name="connsiteX5" fmla="*/ 0 w 7775046"/>
              <a:gd name="connsiteY5" fmla="*/ 0 h 864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5046" h="864096">
                <a:moveTo>
                  <a:pt x="0" y="0"/>
                </a:moveTo>
                <a:cubicBezTo>
                  <a:pt x="2645059" y="149797"/>
                  <a:pt x="5183364" y="0"/>
                  <a:pt x="7775046" y="0"/>
                </a:cubicBezTo>
                <a:cubicBezTo>
                  <a:pt x="7775046" y="288032"/>
                  <a:pt x="7012625" y="550258"/>
                  <a:pt x="7380312" y="836712"/>
                </a:cubicBezTo>
                <a:lnTo>
                  <a:pt x="885765" y="777641"/>
                </a:lnTo>
                <a:lnTo>
                  <a:pt x="0" y="864096"/>
                </a:lnTo>
                <a:cubicBezTo>
                  <a:pt x="0" y="576064"/>
                  <a:pt x="652219" y="256914"/>
                  <a:pt x="0" y="0"/>
                </a:cubicBezTo>
                <a:close/>
              </a:path>
            </a:pathLst>
          </a:cu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algn="ctr" eaLnBrk="0" hangingPunct="0"/>
            <a:r>
              <a:rPr lang="zh-CN" altLang="en-US" sz="2900" dirty="0" smtClean="0">
                <a:solidFill>
                  <a:srgbClr val="FFFF00"/>
                </a:solidFill>
                <a:ea typeface="文鼎CS长美黑" pitchFamily="49" charset="-122"/>
              </a:rPr>
              <a:t>软件在提升可复用性之前</a:t>
            </a:r>
            <a:r>
              <a:rPr lang="en-US" altLang="zh-CN" sz="2900" dirty="0" smtClean="0">
                <a:solidFill>
                  <a:srgbClr val="FFFF00"/>
                </a:solidFill>
                <a:ea typeface="文鼎CS长美黑" pitchFamily="49" charset="-122"/>
              </a:rPr>
              <a:t/>
            </a:r>
            <a:br>
              <a:rPr lang="en-US" altLang="zh-CN" sz="2900" dirty="0" smtClean="0">
                <a:solidFill>
                  <a:srgbClr val="FFFF00"/>
                </a:solidFill>
                <a:ea typeface="文鼎CS长美黑" pitchFamily="49" charset="-122"/>
              </a:rPr>
            </a:br>
            <a:r>
              <a:rPr lang="zh-CN" altLang="en-US" sz="2900" dirty="0" smtClean="0">
                <a:solidFill>
                  <a:srgbClr val="FFFF00"/>
                </a:solidFill>
                <a:ea typeface="文鼎CS长美黑" pitchFamily="49" charset="-122"/>
              </a:rPr>
              <a:t>应当首先保证其可用性。</a:t>
            </a:r>
            <a:endParaRPr lang="zh-CN" altLang="en-US" sz="2900" kern="0" dirty="0">
              <a:solidFill>
                <a:srgbClr val="FFFF00"/>
              </a:solidFill>
              <a:latin typeface="+mj-lt"/>
              <a:ea typeface="文鼎CS长美黑" pitchFamily="49" charset="-122"/>
              <a:cs typeface="+mj-cs"/>
            </a:endParaRPr>
          </a:p>
        </p:txBody>
      </p:sp>
      <p:sp>
        <p:nvSpPr>
          <p:cNvPr id="8" name="Rectangle 7"/>
          <p:cNvSpPr/>
          <p:nvPr/>
        </p:nvSpPr>
        <p:spPr>
          <a:xfrm>
            <a:off x="128464" y="6146140"/>
            <a:ext cx="7344812" cy="650596"/>
          </a:xfrm>
          <a:prstGeom prst="rect">
            <a:avLst/>
          </a:prstGeom>
        </p:spPr>
        <p:txBody>
          <a:bodyPr wrap="square" lIns="95665" tIns="47832" rIns="95665" bIns="47832">
            <a:spAutoFit/>
          </a:bodyPr>
          <a:lstStyle/>
          <a:p>
            <a:r>
              <a:rPr lang="en-US" altLang="zh-CN" dirty="0" smtClean="0">
                <a:latin typeface="方正精宋简体" pitchFamily="2" charset="-122"/>
                <a:ea typeface="方正精宋简体" pitchFamily="2" charset="-122"/>
              </a:rPr>
              <a:t>Ralph Johnson </a:t>
            </a:r>
            <a:r>
              <a:rPr lang="zh-CN" altLang="en-US" dirty="0" smtClean="0">
                <a:latin typeface="方正精宋简体" pitchFamily="2" charset="-122"/>
                <a:ea typeface="方正精宋简体" pitchFamily="2" charset="-122"/>
              </a:rPr>
              <a:t>是经典书籍</a:t>
            </a:r>
            <a:r>
              <a:rPr lang="en-US" altLang="zh-CN" dirty="0" smtClean="0">
                <a:latin typeface="方正精宋简体" pitchFamily="2" charset="-122"/>
                <a:ea typeface="方正精宋简体" pitchFamily="2" charset="-122"/>
              </a:rPr>
              <a:t>《</a:t>
            </a:r>
            <a:r>
              <a:rPr lang="zh-CN" altLang="en-US" dirty="0" smtClean="0">
                <a:latin typeface="方正精宋简体" pitchFamily="2" charset="-122"/>
                <a:ea typeface="方正精宋简体" pitchFamily="2" charset="-122"/>
              </a:rPr>
              <a:t>设计模式</a:t>
            </a:r>
            <a:r>
              <a:rPr lang="en-US" altLang="zh-CN" dirty="0" smtClean="0">
                <a:latin typeface="方正精宋简体" pitchFamily="2" charset="-122"/>
                <a:ea typeface="方正精宋简体" pitchFamily="2" charset="-122"/>
              </a:rPr>
              <a:t>》(</a:t>
            </a:r>
            <a:r>
              <a:rPr lang="en-US" altLang="zh-CN" i="1" dirty="0" smtClean="0">
                <a:latin typeface="方正精宋简体" pitchFamily="2" charset="-122"/>
                <a:ea typeface="方正精宋简体" pitchFamily="2" charset="-122"/>
              </a:rPr>
              <a:t>Design Patterns</a:t>
            </a:r>
            <a:r>
              <a:rPr lang="en-US" altLang="zh-CN" dirty="0" smtClean="0">
                <a:latin typeface="方正精宋简体" pitchFamily="2" charset="-122"/>
                <a:ea typeface="方正精宋简体" pitchFamily="2" charset="-122"/>
              </a:rPr>
              <a:t>) </a:t>
            </a:r>
            <a:r>
              <a:rPr lang="zh-CN" altLang="en-US" dirty="0" smtClean="0">
                <a:latin typeface="方正精宋简体" pitchFamily="2" charset="-122"/>
                <a:ea typeface="方正精宋简体" pitchFamily="2" charset="-122"/>
              </a:rPr>
              <a:t>的联合作者。</a:t>
            </a:r>
            <a:endParaRPr lang="en-US" altLang="zh-CN" dirty="0" smtClean="0">
              <a:latin typeface="方正精宋简体" pitchFamily="2" charset="-122"/>
              <a:ea typeface="方正精宋简体" pitchFamily="2" charset="-122"/>
            </a:endParaRPr>
          </a:p>
          <a:p>
            <a:r>
              <a:rPr lang="zh-CN" altLang="en-US" dirty="0" smtClean="0">
                <a:latin typeface="方正精宋简体" pitchFamily="2" charset="-122"/>
                <a:ea typeface="方正精宋简体" pitchFamily="2" charset="-122"/>
              </a:rPr>
              <a:t>个人网址：</a:t>
            </a:r>
            <a:r>
              <a:rPr lang="en-US" altLang="zh-CN" dirty="0" smtClean="0">
                <a:latin typeface="方正精宋简体" pitchFamily="2" charset="-122"/>
                <a:ea typeface="方正精宋简体" pitchFamily="2" charset="-122"/>
                <a:hlinkClick r:id="rId2"/>
              </a:rPr>
              <a:t>http://st-www.cs.illinois.edu/users/johnson/</a:t>
            </a:r>
            <a:endParaRPr lang="zh-CN" altLang="en-US" dirty="0">
              <a:latin typeface="方正精宋简体" pitchFamily="2" charset="-122"/>
              <a:ea typeface="方正精宋简体" pitchFamily="2" charset="-122"/>
            </a:endParaRPr>
          </a:p>
        </p:txBody>
      </p:sp>
      <p:pic>
        <p:nvPicPr>
          <p:cNvPr id="31746" name="Picture 2" descr="http://st-www.cs.illinois.edu/users/johnson/ralph2.jpg"/>
          <p:cNvPicPr>
            <a:picLocks noChangeAspect="1" noChangeArrowheads="1"/>
          </p:cNvPicPr>
          <p:nvPr/>
        </p:nvPicPr>
        <p:blipFill>
          <a:blip r:embed="rId3" cstate="print"/>
          <a:srcRect/>
          <a:stretch>
            <a:fillRect/>
          </a:stretch>
        </p:blipFill>
        <p:spPr bwMode="auto">
          <a:xfrm>
            <a:off x="7683306" y="1988846"/>
            <a:ext cx="1606312" cy="2165815"/>
          </a:xfrm>
          <a:prstGeom prst="rect">
            <a:avLst/>
          </a:prstGeom>
          <a:noFill/>
        </p:spPr>
      </p:pic>
      <p:sp>
        <p:nvSpPr>
          <p:cNvPr id="10" name="Rectangle 9"/>
          <p:cNvSpPr/>
          <p:nvPr/>
        </p:nvSpPr>
        <p:spPr>
          <a:xfrm>
            <a:off x="7512809" y="4077074"/>
            <a:ext cx="1693609" cy="373597"/>
          </a:xfrm>
          <a:prstGeom prst="rect">
            <a:avLst/>
          </a:prstGeom>
        </p:spPr>
        <p:txBody>
          <a:bodyPr wrap="none" lIns="95665" tIns="47832" rIns="95665" bIns="47832">
            <a:spAutoFit/>
          </a:bodyPr>
          <a:lstStyle/>
          <a:p>
            <a:r>
              <a:rPr lang="en-US" altLang="zh-CN" dirty="0" smtClean="0">
                <a:latin typeface="方正特雅宋简" pitchFamily="2" charset="-122"/>
                <a:ea typeface="方正特雅宋简" pitchFamily="2" charset="-122"/>
              </a:rPr>
              <a:t>Ralph Johnson</a:t>
            </a:r>
            <a:endParaRPr lang="zh-CN" altLang="en-US" dirty="0">
              <a:latin typeface="方正特雅宋简" pitchFamily="2" charset="-122"/>
              <a:ea typeface="方正特雅宋简"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31746"/>
                                        </p:tgtEl>
                                        <p:attrNameLst>
                                          <p:attrName>style.visibility</p:attrName>
                                        </p:attrNameLst>
                                      </p:cBhvr>
                                      <p:to>
                                        <p:strVal val="visible"/>
                                      </p:to>
                                    </p:set>
                                    <p:animEffect transition="in" filter="wipe(down)">
                                      <p:cBhvr>
                                        <p:cTn id="21" dur="500"/>
                                        <p:tgtEl>
                                          <p:spTgt spid="3174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animBg="1"/>
      <p:bldP spid="8"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构件组装开发 </a:t>
            </a:r>
            <a:r>
              <a:rPr lang="en-US" altLang="zh-CN" sz="3800" dirty="0" smtClean="0"/>
              <a:t>(CBSD)—</a:t>
            </a:r>
            <a:r>
              <a:rPr lang="zh-CN" altLang="en-US" sz="3800" dirty="0" smtClean="0"/>
              <a:t>概念</a:t>
            </a:r>
            <a:endParaRPr lang="zh-CN" altLang="en-US" dirty="0"/>
          </a:p>
        </p:txBody>
      </p:sp>
      <p:sp>
        <p:nvSpPr>
          <p:cNvPr id="3" name="Content Placeholder 2"/>
          <p:cNvSpPr>
            <a:spLocks noGrp="1"/>
          </p:cNvSpPr>
          <p:nvPr>
            <p:ph idx="1"/>
          </p:nvPr>
        </p:nvSpPr>
        <p:spPr/>
        <p:txBody>
          <a:bodyPr/>
          <a:lstStyle/>
          <a:p>
            <a:r>
              <a:rPr lang="zh-CN" altLang="en-US" dirty="0" smtClean="0">
                <a:solidFill>
                  <a:srgbClr val="0000FF"/>
                </a:solidFill>
              </a:rPr>
              <a:t>构件</a:t>
            </a:r>
            <a:r>
              <a:rPr lang="en-US" altLang="zh-CN" sz="2900" dirty="0" smtClean="0">
                <a:solidFill>
                  <a:srgbClr val="0000FF"/>
                </a:solidFill>
              </a:rPr>
              <a:t>(Component)</a:t>
            </a:r>
            <a:endParaRPr lang="en-US" altLang="zh-CN" dirty="0" smtClean="0">
              <a:solidFill>
                <a:srgbClr val="0000FF"/>
              </a:solidFill>
            </a:endParaRPr>
          </a:p>
          <a:p>
            <a:pPr lvl="1"/>
            <a:r>
              <a:rPr lang="zh-CN" altLang="en-US" dirty="0" smtClean="0"/>
              <a:t>软件的具有相对独立功能的逻辑单元，是软件架构的基本组成元素</a:t>
            </a:r>
            <a:endParaRPr lang="en-US" altLang="zh-CN" dirty="0" smtClean="0"/>
          </a:p>
          <a:p>
            <a:r>
              <a:rPr lang="zh-CN" altLang="en-US" dirty="0" smtClean="0">
                <a:solidFill>
                  <a:srgbClr val="0000FF"/>
                </a:solidFill>
              </a:rPr>
              <a:t>架构</a:t>
            </a:r>
            <a:r>
              <a:rPr lang="en-US" altLang="zh-CN" sz="2900" dirty="0" smtClean="0">
                <a:solidFill>
                  <a:srgbClr val="0000FF"/>
                </a:solidFill>
              </a:rPr>
              <a:t>(Architecture)</a:t>
            </a:r>
            <a:endParaRPr lang="en-US" altLang="zh-CN" dirty="0" smtClean="0">
              <a:solidFill>
                <a:srgbClr val="0000FF"/>
              </a:solidFill>
            </a:endParaRPr>
          </a:p>
          <a:p>
            <a:pPr lvl="1"/>
            <a:r>
              <a:rPr lang="zh-CN" altLang="en-US" dirty="0" smtClean="0"/>
              <a:t>指软件的构件组织结构，即构件及构件间交互关系的有机组合</a:t>
            </a:r>
            <a:endParaRPr lang="en-US" altLang="zh-CN" dirty="0" smtClean="0"/>
          </a:p>
          <a:p>
            <a:r>
              <a:rPr lang="zh-CN" altLang="en-US" dirty="0" smtClean="0">
                <a:solidFill>
                  <a:srgbClr val="0000FF"/>
                </a:solidFill>
              </a:rPr>
              <a:t>构件组装开发</a:t>
            </a:r>
            <a:r>
              <a:rPr lang="en-US" altLang="zh-CN" sz="2900" dirty="0" smtClean="0">
                <a:solidFill>
                  <a:srgbClr val="0000FF"/>
                </a:solidFill>
              </a:rPr>
              <a:t>(CBSD)</a:t>
            </a:r>
            <a:endParaRPr lang="en-US" altLang="zh-CN" dirty="0" smtClean="0">
              <a:solidFill>
                <a:srgbClr val="0000FF"/>
              </a:solidFill>
            </a:endParaRPr>
          </a:p>
          <a:p>
            <a:pPr lvl="1"/>
            <a:r>
              <a:rPr lang="zh-CN" altLang="en-US" dirty="0" smtClean="0"/>
              <a:t>将各自独立</a:t>
            </a:r>
            <a:r>
              <a:rPr lang="en-US" altLang="zh-CN" dirty="0" smtClean="0"/>
              <a:t>(</a:t>
            </a:r>
            <a:r>
              <a:rPr lang="zh-CN" altLang="en-US" dirty="0" smtClean="0"/>
              <a:t>或彼此松耦合</a:t>
            </a:r>
            <a:r>
              <a:rPr lang="en-US" altLang="zh-CN" dirty="0" smtClean="0"/>
              <a:t>)</a:t>
            </a:r>
            <a:r>
              <a:rPr lang="zh-CN" altLang="en-US" dirty="0" smtClean="0"/>
              <a:t>的构件组装成软件，以获得更完整的功能体系 </a:t>
            </a:r>
            <a:endParaRPr lang="en-US" altLang="zh-CN" dirty="0" smtClean="0"/>
          </a:p>
          <a:p>
            <a:pPr lvl="1"/>
            <a:r>
              <a:rPr lang="zh-CN" altLang="en-US" dirty="0" smtClean="0"/>
              <a:t>即：尽可能地复用和组装</a:t>
            </a:r>
            <a:r>
              <a:rPr lang="zh-CN" altLang="en-US" dirty="0" smtClean="0">
                <a:solidFill>
                  <a:srgbClr val="0000FF"/>
                </a:solidFill>
              </a:rPr>
              <a:t>成品构件</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48</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购买 </a:t>
            </a:r>
            <a:r>
              <a:rPr lang="en-US" altLang="zh-CN" dirty="0" smtClean="0"/>
              <a:t>vs. </a:t>
            </a:r>
            <a:r>
              <a:rPr lang="zh-CN" altLang="en-US" dirty="0" smtClean="0"/>
              <a:t>定制</a:t>
            </a:r>
            <a:endParaRPr lang="zh-CN" altLang="en-US" dirty="0"/>
          </a:p>
        </p:txBody>
      </p:sp>
      <p:sp>
        <p:nvSpPr>
          <p:cNvPr id="3" name="Content Placeholder 2"/>
          <p:cNvSpPr>
            <a:spLocks noGrp="1"/>
          </p:cNvSpPr>
          <p:nvPr>
            <p:ph idx="1"/>
          </p:nvPr>
        </p:nvSpPr>
        <p:spPr>
          <a:xfrm>
            <a:off x="613964" y="1124746"/>
            <a:ext cx="8667750" cy="2448272"/>
          </a:xfrm>
        </p:spPr>
        <p:txBody>
          <a:bodyPr/>
          <a:lstStyle/>
          <a:p>
            <a:r>
              <a:rPr lang="zh-CN" altLang="en-US" sz="2900" dirty="0" smtClean="0"/>
              <a:t>这是</a:t>
            </a:r>
            <a:r>
              <a:rPr lang="en-US" altLang="zh-CN" sz="2900" dirty="0" smtClean="0"/>
              <a:t>CBSD</a:t>
            </a:r>
            <a:r>
              <a:rPr lang="zh-CN" altLang="en-US" sz="2900" dirty="0" smtClean="0"/>
              <a:t>的第一大决策</a:t>
            </a:r>
            <a:endParaRPr lang="en-US" altLang="zh-CN" sz="2900" dirty="0" smtClean="0"/>
          </a:p>
          <a:p>
            <a:r>
              <a:rPr lang="zh-CN" altLang="en-US" sz="2900" dirty="0" smtClean="0">
                <a:solidFill>
                  <a:srgbClr val="0000FF"/>
                </a:solidFill>
              </a:rPr>
              <a:t>购买构件</a:t>
            </a:r>
            <a:endParaRPr lang="en-US" altLang="zh-CN" sz="2900" dirty="0" smtClean="0">
              <a:solidFill>
                <a:srgbClr val="0000FF"/>
              </a:solidFill>
            </a:endParaRPr>
          </a:p>
          <a:p>
            <a:pPr lvl="1"/>
            <a:r>
              <a:rPr lang="zh-CN" altLang="en-US" sz="2500" dirty="0" smtClean="0"/>
              <a:t>购买已有构件以组装成目标软件</a:t>
            </a:r>
            <a:endParaRPr lang="en-US" altLang="zh-CN" sz="2500" dirty="0" smtClean="0"/>
          </a:p>
          <a:p>
            <a:r>
              <a:rPr lang="zh-CN" altLang="en-US" sz="2900" dirty="0" smtClean="0">
                <a:solidFill>
                  <a:srgbClr val="0000FF"/>
                </a:solidFill>
              </a:rPr>
              <a:t>定制构件</a:t>
            </a:r>
            <a:endParaRPr lang="en-US" altLang="zh-CN" sz="2900" dirty="0" smtClean="0">
              <a:solidFill>
                <a:srgbClr val="0000FF"/>
              </a:solidFill>
            </a:endParaRPr>
          </a:p>
          <a:p>
            <a:pPr lvl="1"/>
            <a:r>
              <a:rPr lang="zh-CN" altLang="en-US" sz="2500" dirty="0" smtClean="0"/>
              <a:t>依据项目需求，自行开发所需的目标构件</a:t>
            </a:r>
            <a:endParaRPr lang="en-US" altLang="zh-CN" sz="25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49</a:t>
            </a:fld>
            <a:endParaRPr lang="zh-CN" altLang="en-US" dirty="0"/>
          </a:p>
        </p:txBody>
      </p:sp>
      <p:grpSp>
        <p:nvGrpSpPr>
          <p:cNvPr id="5" name="Group 4"/>
          <p:cNvGrpSpPr>
            <a:grpSpLocks noChangeAspect="1"/>
          </p:cNvGrpSpPr>
          <p:nvPr/>
        </p:nvGrpSpPr>
        <p:grpSpPr>
          <a:xfrm>
            <a:off x="2066683" y="3529009"/>
            <a:ext cx="4914547" cy="2841366"/>
            <a:chOff x="1276350" y="1295400"/>
            <a:chExt cx="6591300" cy="3815791"/>
          </a:xfrm>
        </p:grpSpPr>
        <p:pic>
          <p:nvPicPr>
            <p:cNvPr id="6" name="Picture 2" descr="C:\Users\Administrator\Desktop\Arm-Wrestling.gif"/>
            <p:cNvPicPr>
              <a:picLocks noChangeAspect="1" noChangeArrowheads="1"/>
            </p:cNvPicPr>
            <p:nvPr/>
          </p:nvPicPr>
          <p:blipFill>
            <a:blip r:embed="rId2" cstate="print"/>
            <a:srcRect/>
            <a:stretch>
              <a:fillRect/>
            </a:stretch>
          </p:blipFill>
          <p:spPr bwMode="auto">
            <a:xfrm>
              <a:off x="1276350" y="2362200"/>
              <a:ext cx="6591300" cy="2667000"/>
            </a:xfrm>
            <a:prstGeom prst="ellipse">
              <a:avLst/>
            </a:prstGeom>
            <a:ln>
              <a:noFill/>
            </a:ln>
            <a:effectLst>
              <a:softEdge rad="112500"/>
            </a:effectLst>
          </p:spPr>
        </p:pic>
        <p:pic>
          <p:nvPicPr>
            <p:cNvPr id="7" name="Picture 4" descr="C:\Users\Administrator\AppData\Local\Microsoft\Windows\Temporary Internet Files\Content.IE5\SRWCA6HD\MC900441508[1].png"/>
            <p:cNvPicPr>
              <a:picLocks noChangeAspect="1" noChangeArrowheads="1"/>
            </p:cNvPicPr>
            <p:nvPr/>
          </p:nvPicPr>
          <p:blipFill>
            <a:blip r:embed="rId3" cstate="print"/>
            <a:srcRect/>
            <a:stretch>
              <a:fillRect/>
            </a:stretch>
          </p:blipFill>
          <p:spPr bwMode="auto">
            <a:xfrm>
              <a:off x="3810000" y="1295400"/>
              <a:ext cx="1564568" cy="1564568"/>
            </a:xfrm>
            <a:prstGeom prst="rect">
              <a:avLst/>
            </a:prstGeom>
            <a:noFill/>
          </p:spPr>
        </p:pic>
        <p:sp>
          <p:nvSpPr>
            <p:cNvPr id="8" name="Rectangle 7"/>
            <p:cNvSpPr/>
            <p:nvPr/>
          </p:nvSpPr>
          <p:spPr>
            <a:xfrm rot="695044">
              <a:off x="1698817" y="4337606"/>
              <a:ext cx="1380677" cy="764654"/>
            </a:xfrm>
            <a:prstGeom prst="rect">
              <a:avLst/>
            </a:prstGeom>
            <a:noFill/>
          </p:spPr>
          <p:txBody>
            <a:bodyPr wrap="none" lIns="91440" tIns="45720" rIns="91440" bIns="45720">
              <a:spAutoFit/>
            </a:bodyPr>
            <a:lstStyle/>
            <a:p>
              <a:pPr algn="ctr"/>
              <a:r>
                <a:rPr lang="en-US" altLang="zh-CN" sz="31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Buy</a:t>
              </a:r>
              <a:endParaRPr lang="en-US" altLang="zh-CN" sz="3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Rectangle 8"/>
            <p:cNvSpPr/>
            <p:nvPr/>
          </p:nvSpPr>
          <p:spPr>
            <a:xfrm rot="20426179">
              <a:off x="5965298" y="4346537"/>
              <a:ext cx="1821410" cy="764654"/>
            </a:xfrm>
            <a:prstGeom prst="rect">
              <a:avLst/>
            </a:prstGeom>
            <a:noFill/>
          </p:spPr>
          <p:txBody>
            <a:bodyPr wrap="none" lIns="91440" tIns="45720" rIns="91440" bIns="45720">
              <a:spAutoFit/>
            </a:bodyPr>
            <a:lstStyle/>
            <a:p>
              <a:pPr algn="ctr"/>
              <a:r>
                <a:rPr lang="en-US" altLang="zh-CN" sz="31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Make</a:t>
              </a:r>
              <a:endParaRPr lang="en-US" altLang="zh-CN" sz="3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grpSp>
      <p:sp>
        <p:nvSpPr>
          <p:cNvPr id="12" name="Flowchart: Off-page Connector 11"/>
          <p:cNvSpPr/>
          <p:nvPr/>
        </p:nvSpPr>
        <p:spPr>
          <a:xfrm rot="5400000">
            <a:off x="5634077" y="3272695"/>
            <a:ext cx="432048" cy="1482165"/>
          </a:xfrm>
          <a:prstGeom prst="flowChartOffpage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13" name="TextBox 12"/>
          <p:cNvSpPr txBox="1"/>
          <p:nvPr/>
        </p:nvSpPr>
        <p:spPr>
          <a:xfrm>
            <a:off x="6591184" y="3717036"/>
            <a:ext cx="2309162" cy="604430"/>
          </a:xfrm>
          <a:prstGeom prst="rect">
            <a:avLst/>
          </a:prstGeom>
          <a:noFill/>
        </p:spPr>
        <p:txBody>
          <a:bodyPr wrap="none" lIns="95665" tIns="47832" rIns="95665" bIns="47832" rtlCol="0">
            <a:spAutoFit/>
          </a:bodyPr>
          <a:lstStyle/>
          <a:p>
            <a:r>
              <a:rPr lang="zh-CN" altLang="en-US" sz="3300" dirty="0" smtClean="0">
                <a:solidFill>
                  <a:srgbClr val="FF0000"/>
                </a:solidFill>
                <a:ea typeface="文鼎CS长美黑" pitchFamily="49" charset="-122"/>
              </a:rPr>
              <a:t>制高点在此</a:t>
            </a:r>
            <a:endParaRPr lang="zh-CN" altLang="en-US" sz="3300" dirty="0">
              <a:solidFill>
                <a:srgbClr val="FF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amond(in)">
                                      <p:cBhvr>
                                        <p:cTn id="21" dur="2000"/>
                                        <p:tgtEl>
                                          <p:spTgt spid="12"/>
                                        </p:tgtEl>
                                      </p:cBhvr>
                                    </p:animEffect>
                                  </p:childTnLst>
                                </p:cTn>
                              </p:par>
                              <p:par>
                                <p:cTn id="22" presetID="8" presetClass="entr" presetSubtype="16"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amond(in)">
                                      <p:cBhvr>
                                        <p:cTn id="2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 </a:t>
            </a:r>
            <a:r>
              <a:rPr lang="en-US" altLang="zh-CN" dirty="0" smtClean="0"/>
              <a:t>vs.</a:t>
            </a:r>
            <a:r>
              <a:rPr lang="zh-CN" altLang="en-US" dirty="0" smtClean="0"/>
              <a:t> 演化</a:t>
            </a:r>
            <a:endParaRPr lang="zh-CN" altLang="en-US" dirty="0"/>
          </a:p>
        </p:txBody>
      </p:sp>
      <p:sp>
        <p:nvSpPr>
          <p:cNvPr id="3" name="Content Placeholder 2"/>
          <p:cNvSpPr>
            <a:spLocks noGrp="1"/>
          </p:cNvSpPr>
          <p:nvPr>
            <p:ph idx="1"/>
          </p:nvPr>
        </p:nvSpPr>
        <p:spPr>
          <a:xfrm>
            <a:off x="613964" y="1268762"/>
            <a:ext cx="8667750" cy="2808312"/>
          </a:xfrm>
        </p:spPr>
        <p:txBody>
          <a:bodyPr/>
          <a:lstStyle/>
          <a:p>
            <a:r>
              <a:rPr lang="zh-CN" altLang="en-US" dirty="0" smtClean="0">
                <a:solidFill>
                  <a:srgbClr val="0000FF"/>
                </a:solidFill>
              </a:rPr>
              <a:t>传统文献</a:t>
            </a:r>
            <a:r>
              <a:rPr lang="zh-CN" altLang="en-US" dirty="0" smtClean="0"/>
              <a:t>： 维护</a:t>
            </a:r>
            <a:r>
              <a:rPr lang="en-US" altLang="zh-CN" dirty="0" smtClean="0"/>
              <a:t>=</a:t>
            </a:r>
            <a:r>
              <a:rPr lang="zh-CN" altLang="en-US" dirty="0" smtClean="0"/>
              <a:t>演化，多用“维护”</a:t>
            </a:r>
            <a:endParaRPr lang="en-US" altLang="zh-CN" dirty="0" smtClean="0"/>
          </a:p>
          <a:p>
            <a:r>
              <a:rPr lang="zh-CN" altLang="en-US" dirty="0" smtClean="0">
                <a:solidFill>
                  <a:srgbClr val="0000FF"/>
                </a:solidFill>
              </a:rPr>
              <a:t>当前</a:t>
            </a:r>
            <a:r>
              <a:rPr lang="zh-CN" altLang="en-US" dirty="0" smtClean="0"/>
              <a:t>： 维护≠演化，更多关注“演化”</a:t>
            </a:r>
            <a:endParaRPr lang="en-US" altLang="zh-CN" dirty="0" smtClean="0"/>
          </a:p>
          <a:p>
            <a:endParaRPr lang="en-US" altLang="zh-CN" sz="1300" dirty="0" smtClean="0"/>
          </a:p>
          <a:p>
            <a:r>
              <a:rPr lang="zh-CN" altLang="en-US" dirty="0" smtClean="0"/>
              <a:t>再次重申：</a:t>
            </a:r>
            <a:endParaRPr lang="en-US" altLang="zh-CN" dirty="0" smtClean="0"/>
          </a:p>
          <a:p>
            <a:pPr lvl="1"/>
            <a:r>
              <a:rPr lang="zh-CN" altLang="en-US" sz="2500" b="1" dirty="0" smtClean="0"/>
              <a:t>维护</a:t>
            </a:r>
            <a:r>
              <a:rPr lang="zh-CN" altLang="en-US" sz="2500" dirty="0" smtClean="0"/>
              <a:t>： </a:t>
            </a:r>
            <a:r>
              <a:rPr lang="zh-CN" altLang="en-US" sz="1900" dirty="0" smtClean="0"/>
              <a:t>修复</a:t>
            </a:r>
            <a:r>
              <a:rPr lang="zh-CN" altLang="en-US" sz="1900" dirty="0" smtClean="0">
                <a:solidFill>
                  <a:srgbClr val="0000FF"/>
                </a:solidFill>
              </a:rPr>
              <a:t>缺陷</a:t>
            </a:r>
            <a:r>
              <a:rPr lang="zh-CN" altLang="en-US" sz="1900" dirty="0" smtClean="0"/>
              <a:t>以确保软件正常运行，包括</a:t>
            </a:r>
            <a:r>
              <a:rPr lang="zh-CN" altLang="en-US" sz="1900" dirty="0" smtClean="0">
                <a:solidFill>
                  <a:srgbClr val="0000FF"/>
                </a:solidFill>
              </a:rPr>
              <a:t>小规模</a:t>
            </a:r>
            <a:r>
              <a:rPr lang="zh-CN" altLang="en-US" sz="1900" dirty="0" smtClean="0"/>
              <a:t>的功能增强 </a:t>
            </a:r>
            <a:endParaRPr lang="en-US" altLang="zh-CN" sz="1900" dirty="0" smtClean="0"/>
          </a:p>
          <a:p>
            <a:pPr lvl="1"/>
            <a:r>
              <a:rPr lang="zh-CN" altLang="en-US" sz="2500" b="1" dirty="0" smtClean="0"/>
              <a:t>演化</a:t>
            </a:r>
            <a:r>
              <a:rPr lang="zh-CN" altLang="en-US" sz="2500" dirty="0" smtClean="0"/>
              <a:t>： </a:t>
            </a:r>
            <a:r>
              <a:rPr lang="zh-CN" altLang="en-US" sz="1900" dirty="0" smtClean="0"/>
              <a:t>实现</a:t>
            </a:r>
            <a:r>
              <a:rPr lang="zh-CN" altLang="en-US" sz="1900" dirty="0" smtClean="0">
                <a:solidFill>
                  <a:srgbClr val="0000FF"/>
                </a:solidFill>
              </a:rPr>
              <a:t>大规模</a:t>
            </a:r>
            <a:r>
              <a:rPr lang="zh-CN" altLang="en-US" sz="1900" dirty="0" smtClean="0"/>
              <a:t>功能增强或结构重整，常</a:t>
            </a:r>
            <a:r>
              <a:rPr lang="zh-CN" altLang="en-US" sz="2300" dirty="0" smtClean="0">
                <a:solidFill>
                  <a:srgbClr val="FF0000"/>
                </a:solidFill>
              </a:rPr>
              <a:t>交付新版本</a:t>
            </a:r>
            <a:endParaRPr lang="zh-CN" altLang="en-US" sz="23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a:t>
            </a:fld>
            <a:endParaRPr lang="zh-CN" altLang="en-US" dirty="0"/>
          </a:p>
        </p:txBody>
      </p:sp>
      <p:pic>
        <p:nvPicPr>
          <p:cNvPr id="50178" name="Picture 2" descr="http://ts1.mm.bing.net/th?id=H.4934450347246544&amp;pid=1.7"/>
          <p:cNvPicPr>
            <a:picLocks noChangeAspect="1" noChangeArrowheads="1"/>
          </p:cNvPicPr>
          <p:nvPr/>
        </p:nvPicPr>
        <p:blipFill>
          <a:blip r:embed="rId2" cstate="print"/>
          <a:srcRect/>
          <a:stretch>
            <a:fillRect/>
          </a:stretch>
        </p:blipFill>
        <p:spPr bwMode="auto">
          <a:xfrm>
            <a:off x="272485" y="4293101"/>
            <a:ext cx="3095625" cy="2143124"/>
          </a:xfrm>
          <a:prstGeom prst="rect">
            <a:avLst/>
          </a:prstGeom>
          <a:noFill/>
        </p:spPr>
      </p:pic>
      <p:pic>
        <p:nvPicPr>
          <p:cNvPr id="6" name="Picture 2" descr="C:\Users\SECBOK\Desktop\evolutions-by-faical-2-hi.png"/>
          <p:cNvPicPr>
            <a:picLocks noChangeAspect="1" noChangeArrowheads="1"/>
          </p:cNvPicPr>
          <p:nvPr/>
        </p:nvPicPr>
        <p:blipFill>
          <a:blip r:embed="rId3" cstate="print"/>
          <a:srcRect/>
          <a:stretch>
            <a:fillRect/>
          </a:stretch>
        </p:blipFill>
        <p:spPr bwMode="auto">
          <a:xfrm>
            <a:off x="5499061" y="4293098"/>
            <a:ext cx="3666407" cy="1979860"/>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30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22" presetClass="entr" presetSubtype="4" fill="hold" nodeType="withEffect">
                                  <p:stCondLst>
                                    <p:cond delay="600"/>
                                  </p:stCondLst>
                                  <p:childTnLst>
                                    <p:set>
                                      <p:cBhvr>
                                        <p:cTn id="12" dur="1" fill="hold">
                                          <p:stCondLst>
                                            <p:cond delay="0"/>
                                          </p:stCondLst>
                                        </p:cTn>
                                        <p:tgtEl>
                                          <p:spTgt spid="50178"/>
                                        </p:tgtEl>
                                        <p:attrNameLst>
                                          <p:attrName>style.visibility</p:attrName>
                                        </p:attrNameLst>
                                      </p:cBhvr>
                                      <p:to>
                                        <p:strVal val="visible"/>
                                      </p:to>
                                    </p:set>
                                    <p:animEffect transition="in" filter="wipe(down)">
                                      <p:cBhvr>
                                        <p:cTn id="13" dur="500"/>
                                        <p:tgtEl>
                                          <p:spTgt spid="5017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22" presetClass="entr" presetSubtype="4" fill="hold" nodeType="withEffect">
                                  <p:stCondLst>
                                    <p:cond delay="30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CBSD</a:t>
            </a:r>
            <a:r>
              <a:rPr lang="zh-CN" altLang="en-US" dirty="0" smtClean="0"/>
              <a:t>模型框架</a:t>
            </a:r>
            <a:endParaRPr lang="zh-CN" altLang="en-US" dirty="0"/>
          </a:p>
        </p:txBody>
      </p:sp>
      <p:sp>
        <p:nvSpPr>
          <p:cNvPr id="3" name="Content Placeholder 2"/>
          <p:cNvSpPr>
            <a:spLocks noGrp="1"/>
          </p:cNvSpPr>
          <p:nvPr>
            <p:ph idx="1"/>
          </p:nvPr>
        </p:nvSpPr>
        <p:spPr>
          <a:xfrm>
            <a:off x="613964" y="5517233"/>
            <a:ext cx="8667750" cy="936104"/>
          </a:xfrm>
        </p:spPr>
        <p:txBody>
          <a:bodyPr/>
          <a:lstStyle/>
          <a:p>
            <a:r>
              <a:rPr lang="zh-CN" altLang="en-US" sz="2500" dirty="0" smtClean="0"/>
              <a:t>基于</a:t>
            </a:r>
            <a:r>
              <a:rPr lang="en-US" altLang="zh-CN" sz="2500" dirty="0" smtClean="0"/>
              <a:t>Royce (</a:t>
            </a:r>
            <a:r>
              <a:rPr lang="zh-CN" altLang="en-US" sz="2500" dirty="0" smtClean="0"/>
              <a:t>瀑布</a:t>
            </a:r>
            <a:r>
              <a:rPr lang="en-US" altLang="zh-CN" sz="2500" dirty="0" smtClean="0"/>
              <a:t>) </a:t>
            </a:r>
            <a:r>
              <a:rPr lang="zh-CN" altLang="en-US" sz="2500" dirty="0" smtClean="0"/>
              <a:t>模型</a:t>
            </a:r>
            <a:endParaRPr lang="en-US" altLang="zh-CN" sz="2500" dirty="0" smtClean="0"/>
          </a:p>
          <a:p>
            <a:r>
              <a:rPr lang="zh-CN" altLang="en-US" sz="2500" dirty="0" smtClean="0"/>
              <a:t>构件组装型软件开发项目一般都需要</a:t>
            </a:r>
            <a:r>
              <a:rPr lang="zh-CN" altLang="en-US" sz="2500" dirty="0" smtClean="0">
                <a:solidFill>
                  <a:srgbClr val="0000FF"/>
                </a:solidFill>
              </a:rPr>
              <a:t>定制少量构件</a:t>
            </a:r>
            <a:endParaRPr lang="zh-CN" altLang="en-US" sz="25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50</a:t>
            </a:fld>
            <a:endParaRPr lang="zh-CN" altLang="en-US" dirty="0"/>
          </a:p>
        </p:txBody>
      </p:sp>
      <p:grpSp>
        <p:nvGrpSpPr>
          <p:cNvPr id="21" name="Group 20"/>
          <p:cNvGrpSpPr>
            <a:grpSpLocks noChangeAspect="1"/>
          </p:cNvGrpSpPr>
          <p:nvPr/>
        </p:nvGrpSpPr>
        <p:grpSpPr>
          <a:xfrm>
            <a:off x="1601727" y="1268764"/>
            <a:ext cx="6918618" cy="4153458"/>
            <a:chOff x="1445625" y="1573033"/>
            <a:chExt cx="17219809" cy="11199043"/>
          </a:xfrm>
        </p:grpSpPr>
        <p:sp>
          <p:nvSpPr>
            <p:cNvPr id="5" name="Arc 13"/>
            <p:cNvSpPr>
              <a:spLocks/>
            </p:cNvSpPr>
            <p:nvPr/>
          </p:nvSpPr>
          <p:spPr bwMode="auto">
            <a:xfrm>
              <a:off x="8229590" y="4221162"/>
              <a:ext cx="1581160" cy="141100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lumMod val="75000"/>
                </a:schemeClr>
              </a:solidFill>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6" name="Arc 13"/>
            <p:cNvSpPr>
              <a:spLocks/>
            </p:cNvSpPr>
            <p:nvPr/>
          </p:nvSpPr>
          <p:spPr bwMode="auto">
            <a:xfrm>
              <a:off x="13849350" y="8259762"/>
              <a:ext cx="1600200" cy="13939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lumMod val="75000"/>
                </a:schemeClr>
              </a:solidFill>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7" name="Arc 13"/>
            <p:cNvSpPr>
              <a:spLocks/>
            </p:cNvSpPr>
            <p:nvPr/>
          </p:nvSpPr>
          <p:spPr bwMode="auto">
            <a:xfrm>
              <a:off x="10572750" y="6126162"/>
              <a:ext cx="1809760" cy="133480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lumMod val="75000"/>
                </a:schemeClr>
              </a:solidFill>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8" name="Arc 13"/>
            <p:cNvSpPr>
              <a:spLocks/>
            </p:cNvSpPr>
            <p:nvPr/>
          </p:nvSpPr>
          <p:spPr bwMode="auto">
            <a:xfrm>
              <a:off x="16363950" y="10088562"/>
              <a:ext cx="1905000" cy="141100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lumMod val="75000"/>
                </a:schemeClr>
              </a:solidFill>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9" name="Arc 13"/>
            <p:cNvSpPr>
              <a:spLocks/>
            </p:cNvSpPr>
            <p:nvPr/>
          </p:nvSpPr>
          <p:spPr bwMode="auto">
            <a:xfrm>
              <a:off x="5791190" y="2316162"/>
              <a:ext cx="1733560" cy="12192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chemeClr val="accent2">
                  <a:lumMod val="75000"/>
                </a:schemeClr>
              </a:solidFill>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10" name="Text Box 7"/>
            <p:cNvSpPr txBox="1">
              <a:spLocks noChangeArrowheads="1"/>
            </p:cNvSpPr>
            <p:nvPr/>
          </p:nvSpPr>
          <p:spPr bwMode="auto">
            <a:xfrm>
              <a:off x="1445625" y="1573033"/>
              <a:ext cx="4326525" cy="1286289"/>
            </a:xfrm>
            <a:prstGeom prst="rect">
              <a:avLst/>
            </a:prstGeom>
            <a:solidFill>
              <a:schemeClr val="bg1">
                <a:lumMod val="95000"/>
              </a:schemeClr>
            </a:solidFill>
            <a:ln w="19050">
              <a:solidFill>
                <a:schemeClr val="tx1"/>
              </a:solidFill>
              <a:miter lim="800000"/>
              <a:headEnd/>
              <a:tailEnd/>
            </a:ln>
            <a:effectLst/>
          </p:spPr>
          <p:txBody>
            <a:bodyPr wrap="square">
              <a:spAutoFit/>
            </a:bodyPr>
            <a:lstStyle/>
            <a:p>
              <a:pPr algn="ctr">
                <a:defRPr/>
              </a:pPr>
              <a:r>
                <a:rPr lang="en-US" sz="2500" dirty="0">
                  <a:latin typeface="方正精楷简体" pitchFamily="2" charset="-122"/>
                  <a:ea typeface="方正精楷简体" pitchFamily="2" charset="-122"/>
                </a:rPr>
                <a:t> </a:t>
              </a:r>
              <a:r>
                <a:rPr lang="zh-CN" altLang="en-US" sz="2500" dirty="0" smtClean="0">
                  <a:latin typeface="方正精楷简体" pitchFamily="2" charset="-122"/>
                  <a:ea typeface="方正精楷简体" pitchFamily="2" charset="-122"/>
                </a:rPr>
                <a:t>需</a:t>
              </a:r>
              <a:r>
                <a:rPr lang="zh-CN" altLang="en-US" sz="2500" dirty="0">
                  <a:latin typeface="方正精楷简体" pitchFamily="2" charset="-122"/>
                  <a:ea typeface="方正精楷简体" pitchFamily="2" charset="-122"/>
                </a:rPr>
                <a:t>求定义 </a:t>
              </a:r>
              <a:endParaRPr lang="en-US" sz="2500" dirty="0">
                <a:latin typeface="方正精楷简体" pitchFamily="2" charset="-122"/>
                <a:ea typeface="方正精楷简体" pitchFamily="2" charset="-122"/>
              </a:endParaRPr>
            </a:p>
          </p:txBody>
        </p:sp>
        <p:sp>
          <p:nvSpPr>
            <p:cNvPr id="11" name="Text Box 8"/>
            <p:cNvSpPr txBox="1">
              <a:spLocks noChangeArrowheads="1"/>
            </p:cNvSpPr>
            <p:nvPr/>
          </p:nvSpPr>
          <p:spPr bwMode="auto">
            <a:xfrm>
              <a:off x="3714753" y="3504562"/>
              <a:ext cx="4648201" cy="1286289"/>
            </a:xfrm>
            <a:prstGeom prst="rect">
              <a:avLst/>
            </a:prstGeom>
            <a:solidFill>
              <a:schemeClr val="bg1">
                <a:lumMod val="95000"/>
              </a:schemeClr>
            </a:solidFill>
            <a:ln w="19050">
              <a:solidFill>
                <a:schemeClr val="tx1"/>
              </a:solidFill>
              <a:miter lim="800000"/>
              <a:headEnd/>
              <a:tailEnd/>
            </a:ln>
            <a:effectLst/>
          </p:spPr>
          <p:txBody>
            <a:bodyPr wrap="square">
              <a:spAutoFit/>
            </a:bodyPr>
            <a:lstStyle/>
            <a:p>
              <a:pPr>
                <a:defRPr/>
              </a:pPr>
              <a:r>
                <a:rPr lang="zh-CN" altLang="en-US" sz="2500" dirty="0">
                  <a:latin typeface="方正精楷简体" pitchFamily="2" charset="-122"/>
                  <a:ea typeface="方正精楷简体" pitchFamily="2" charset="-122"/>
                </a:rPr>
                <a:t> </a:t>
              </a:r>
              <a:r>
                <a:rPr lang="zh-CN" altLang="en-US" sz="2500" dirty="0" smtClean="0">
                  <a:latin typeface="方正精楷简体" pitchFamily="2" charset="-122"/>
                  <a:ea typeface="方正精楷简体" pitchFamily="2" charset="-122"/>
                </a:rPr>
                <a:t>架构设计  </a:t>
              </a:r>
              <a:endParaRPr lang="en-US" sz="2500" dirty="0">
                <a:latin typeface="方正精楷简体" pitchFamily="2" charset="-122"/>
                <a:ea typeface="方正精楷简体" pitchFamily="2" charset="-122"/>
              </a:endParaRPr>
            </a:p>
          </p:txBody>
        </p:sp>
        <p:sp>
          <p:nvSpPr>
            <p:cNvPr id="12" name="Arc 16"/>
            <p:cNvSpPr>
              <a:spLocks/>
            </p:cNvSpPr>
            <p:nvPr/>
          </p:nvSpPr>
          <p:spPr bwMode="auto">
            <a:xfrm rot="10800000">
              <a:off x="2320948" y="2773362"/>
              <a:ext cx="1393802" cy="11758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CC"/>
              </a:solidFill>
              <a:prstDash val="sysDot"/>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13" name="Text Box 8"/>
            <p:cNvSpPr txBox="1">
              <a:spLocks noChangeArrowheads="1"/>
            </p:cNvSpPr>
            <p:nvPr/>
          </p:nvSpPr>
          <p:spPr bwMode="auto">
            <a:xfrm>
              <a:off x="6093555" y="5561324"/>
              <a:ext cx="4178044" cy="1286289"/>
            </a:xfrm>
            <a:prstGeom prst="rect">
              <a:avLst/>
            </a:prstGeom>
            <a:solidFill>
              <a:srgbClr val="421C5E"/>
            </a:solidFill>
            <a:ln>
              <a:headEnd/>
              <a:tailEnd/>
            </a:ln>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zh-CN" altLang="en-US" sz="2500" dirty="0" smtClean="0">
                  <a:solidFill>
                    <a:schemeClr val="bg1"/>
                  </a:solidFill>
                  <a:latin typeface="方正精楷简体" pitchFamily="2" charset="-122"/>
                  <a:ea typeface="方正精楷简体" pitchFamily="2" charset="-122"/>
                </a:rPr>
                <a:t> 寻找构件 </a:t>
              </a:r>
              <a:endParaRPr lang="en-US" sz="2500" dirty="0">
                <a:solidFill>
                  <a:schemeClr val="bg1"/>
                </a:solidFill>
                <a:latin typeface="方正精楷简体" pitchFamily="2" charset="-122"/>
                <a:ea typeface="方正精楷简体" pitchFamily="2" charset="-122"/>
              </a:endParaRPr>
            </a:p>
          </p:txBody>
        </p:sp>
        <p:sp>
          <p:nvSpPr>
            <p:cNvPr id="14" name="Text Box 8"/>
            <p:cNvSpPr txBox="1">
              <a:spLocks noChangeArrowheads="1"/>
            </p:cNvSpPr>
            <p:nvPr/>
          </p:nvSpPr>
          <p:spPr bwMode="auto">
            <a:xfrm>
              <a:off x="8977481" y="7452910"/>
              <a:ext cx="4537119" cy="1286289"/>
            </a:xfrm>
            <a:prstGeom prst="rect">
              <a:avLst/>
            </a:prstGeom>
            <a:solidFill>
              <a:srgbClr val="421C5E"/>
            </a:solidFill>
            <a:ln>
              <a:headEnd/>
              <a:tailEnd/>
            </a:ln>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zh-CN" altLang="en-US" sz="2500" dirty="0" smtClean="0">
                  <a:solidFill>
                    <a:schemeClr val="bg1"/>
                  </a:solidFill>
                  <a:latin typeface="方正精楷简体" pitchFamily="2" charset="-122"/>
                  <a:ea typeface="方正精楷简体" pitchFamily="2" charset="-122"/>
                </a:rPr>
                <a:t> 选</a:t>
              </a:r>
              <a:r>
                <a:rPr lang="en-US" altLang="zh-CN" sz="2500" dirty="0" smtClean="0">
                  <a:solidFill>
                    <a:schemeClr val="bg1"/>
                  </a:solidFill>
                  <a:latin typeface="方正精楷简体" pitchFamily="2" charset="-122"/>
                  <a:ea typeface="方正精楷简体" pitchFamily="2" charset="-122"/>
                </a:rPr>
                <a:t>/</a:t>
              </a:r>
              <a:r>
                <a:rPr lang="zh-CN" altLang="en-US" sz="2500" dirty="0" smtClean="0">
                  <a:solidFill>
                    <a:schemeClr val="bg1"/>
                  </a:solidFill>
                  <a:latin typeface="方正精楷简体" pitchFamily="2" charset="-122"/>
                  <a:ea typeface="方正精楷简体" pitchFamily="2" charset="-122"/>
                </a:rPr>
                <a:t>造构件 </a:t>
              </a:r>
              <a:endParaRPr lang="en-US" sz="2500" dirty="0">
                <a:solidFill>
                  <a:schemeClr val="bg1"/>
                </a:solidFill>
                <a:latin typeface="方正精楷简体" pitchFamily="2" charset="-122"/>
                <a:ea typeface="方正精楷简体" pitchFamily="2" charset="-122"/>
              </a:endParaRPr>
            </a:p>
          </p:txBody>
        </p:sp>
        <p:sp>
          <p:nvSpPr>
            <p:cNvPr id="15" name="Arc 16"/>
            <p:cNvSpPr>
              <a:spLocks/>
            </p:cNvSpPr>
            <p:nvPr/>
          </p:nvSpPr>
          <p:spPr bwMode="auto">
            <a:xfrm rot="10800000">
              <a:off x="7499031" y="6831665"/>
              <a:ext cx="1405473" cy="11758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CC"/>
              </a:solidFill>
              <a:prstDash val="sysDot"/>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16" name="Text Box 8"/>
            <p:cNvSpPr txBox="1">
              <a:spLocks noChangeArrowheads="1"/>
            </p:cNvSpPr>
            <p:nvPr/>
          </p:nvSpPr>
          <p:spPr bwMode="auto">
            <a:xfrm>
              <a:off x="11806781" y="9555162"/>
              <a:ext cx="4178044" cy="1286289"/>
            </a:xfrm>
            <a:prstGeom prst="rect">
              <a:avLst/>
            </a:prstGeom>
            <a:solidFill>
              <a:srgbClr val="421C5E"/>
            </a:solidFill>
            <a:ln>
              <a:headEnd/>
              <a:tailEnd/>
            </a:ln>
          </p:spPr>
          <p:style>
            <a:lnRef idx="0">
              <a:schemeClr val="accent4"/>
            </a:lnRef>
            <a:fillRef idx="3">
              <a:schemeClr val="accent4"/>
            </a:fillRef>
            <a:effectRef idx="3">
              <a:schemeClr val="accent4"/>
            </a:effectRef>
            <a:fontRef idx="minor">
              <a:schemeClr val="lt1"/>
            </a:fontRef>
          </p:style>
          <p:txBody>
            <a:bodyPr wrap="none">
              <a:spAutoFit/>
            </a:bodyPr>
            <a:lstStyle/>
            <a:p>
              <a:pPr>
                <a:defRPr/>
              </a:pPr>
              <a:r>
                <a:rPr lang="zh-CN" altLang="en-US" sz="2500" dirty="0" smtClean="0">
                  <a:solidFill>
                    <a:schemeClr val="bg1"/>
                  </a:solidFill>
                  <a:latin typeface="方正精楷简体" pitchFamily="2" charset="-122"/>
                  <a:ea typeface="方正精楷简体" pitchFamily="2" charset="-122"/>
                </a:rPr>
                <a:t> 组装构件 </a:t>
              </a:r>
              <a:endParaRPr lang="en-US" sz="2500" dirty="0">
                <a:solidFill>
                  <a:schemeClr val="bg1"/>
                </a:solidFill>
                <a:latin typeface="方正精楷简体" pitchFamily="2" charset="-122"/>
                <a:ea typeface="方正精楷简体" pitchFamily="2" charset="-122"/>
              </a:endParaRPr>
            </a:p>
          </p:txBody>
        </p:sp>
        <p:sp>
          <p:nvSpPr>
            <p:cNvPr id="17" name="Arc 16"/>
            <p:cNvSpPr>
              <a:spLocks/>
            </p:cNvSpPr>
            <p:nvPr/>
          </p:nvSpPr>
          <p:spPr bwMode="auto">
            <a:xfrm rot="10800000">
              <a:off x="9963149" y="8640762"/>
              <a:ext cx="1828799" cy="14477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CC"/>
              </a:solidFill>
              <a:prstDash val="sysDot"/>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18" name="Text Box 8"/>
            <p:cNvSpPr txBox="1">
              <a:spLocks noChangeArrowheads="1"/>
            </p:cNvSpPr>
            <p:nvPr/>
          </p:nvSpPr>
          <p:spPr bwMode="auto">
            <a:xfrm>
              <a:off x="14503349" y="11485787"/>
              <a:ext cx="4162085" cy="1286289"/>
            </a:xfrm>
            <a:prstGeom prst="rect">
              <a:avLst/>
            </a:prstGeom>
            <a:solidFill>
              <a:schemeClr val="bg1">
                <a:lumMod val="95000"/>
              </a:schemeClr>
            </a:solidFill>
            <a:ln w="19050">
              <a:solidFill>
                <a:schemeClr val="tx1"/>
              </a:solidFill>
              <a:miter lim="800000"/>
              <a:headEnd/>
              <a:tailEnd/>
            </a:ln>
            <a:effectLst/>
          </p:spPr>
          <p:txBody>
            <a:bodyPr wrap="none">
              <a:spAutoFit/>
            </a:bodyPr>
            <a:lstStyle/>
            <a:p>
              <a:pPr>
                <a:defRPr/>
              </a:pPr>
              <a:r>
                <a:rPr lang="zh-CN" altLang="en-US" sz="2500" dirty="0">
                  <a:latin typeface="方正精楷简体" pitchFamily="2" charset="-122"/>
                  <a:ea typeface="方正精楷简体" pitchFamily="2" charset="-122"/>
                </a:rPr>
                <a:t>   </a:t>
              </a:r>
              <a:r>
                <a:rPr lang="zh-CN" altLang="en-US" sz="2500" dirty="0" smtClean="0">
                  <a:latin typeface="方正精楷简体" pitchFamily="2" charset="-122"/>
                  <a:ea typeface="方正精楷简体" pitchFamily="2" charset="-122"/>
                </a:rPr>
                <a:t>测   试  </a:t>
              </a:r>
              <a:endParaRPr lang="en-US" sz="2500" dirty="0">
                <a:latin typeface="方正精楷简体" pitchFamily="2" charset="-122"/>
                <a:ea typeface="方正精楷简体" pitchFamily="2" charset="-122"/>
              </a:endParaRPr>
            </a:p>
          </p:txBody>
        </p:sp>
        <p:sp>
          <p:nvSpPr>
            <p:cNvPr id="19" name="Arc 16"/>
            <p:cNvSpPr>
              <a:spLocks/>
            </p:cNvSpPr>
            <p:nvPr/>
          </p:nvSpPr>
          <p:spPr bwMode="auto">
            <a:xfrm rot="10800000">
              <a:off x="13024898" y="10794066"/>
              <a:ext cx="1478449" cy="11758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CC"/>
              </a:solidFill>
              <a:prstDash val="sysDot"/>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sp>
          <p:nvSpPr>
            <p:cNvPr id="20" name="Arc 16"/>
            <p:cNvSpPr>
              <a:spLocks/>
            </p:cNvSpPr>
            <p:nvPr/>
          </p:nvSpPr>
          <p:spPr bwMode="auto">
            <a:xfrm rot="10800000">
              <a:off x="4629150" y="4754562"/>
              <a:ext cx="1405473" cy="117583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a:solidFill>
                <a:srgbClr val="0000CC"/>
              </a:solidFill>
              <a:prstDash val="sysDot"/>
              <a:miter lim="800000"/>
              <a:headEnd/>
              <a:tailEnd type="triangle" w="med" len="med"/>
            </a:ln>
          </p:spPr>
          <p:txBody>
            <a:bodyPr wrap="none" anchor="ctr"/>
            <a:lstStyle/>
            <a:p>
              <a:endParaRPr lang="en-US" sz="2500" dirty="0">
                <a:latin typeface="方正精楷简体" pitchFamily="2" charset="-122"/>
                <a:ea typeface="方正精楷简体" pitchFamily="2" charset="-122"/>
              </a:endParaRPr>
            </a:p>
          </p:txBody>
        </p:sp>
      </p:grpSp>
    </p:spTree>
  </p:cSld>
  <p:clrMapOvr>
    <a:masterClrMapping/>
  </p:clrMapOvr>
  <p:transition spd="slow">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复用的制约因素</a:t>
            </a:r>
            <a:endParaRPr lang="zh-CN" altLang="en-US" dirty="0"/>
          </a:p>
        </p:txBody>
      </p:sp>
      <p:sp>
        <p:nvSpPr>
          <p:cNvPr id="3" name="Content Placeholder 2"/>
          <p:cNvSpPr>
            <a:spLocks noGrp="1"/>
          </p:cNvSpPr>
          <p:nvPr>
            <p:ph idx="1"/>
          </p:nvPr>
        </p:nvSpPr>
        <p:spPr>
          <a:xfrm>
            <a:off x="613964" y="1124744"/>
            <a:ext cx="8667750" cy="4320480"/>
          </a:xfrm>
        </p:spPr>
        <p:txBody>
          <a:bodyPr/>
          <a:lstStyle/>
          <a:p>
            <a:r>
              <a:rPr lang="zh-CN" altLang="en-US" dirty="0" smtClean="0"/>
              <a:t>内部因素</a:t>
            </a:r>
            <a:endParaRPr lang="en-US" altLang="zh-CN" dirty="0" smtClean="0"/>
          </a:p>
          <a:p>
            <a:pPr lvl="1"/>
            <a:r>
              <a:rPr lang="zh-CN" altLang="en-US" dirty="0" smtClean="0"/>
              <a:t>成品构件过于通用化、缺乏可扩展性、所用技术过时、辅助文档的质量低下、</a:t>
            </a:r>
            <a:r>
              <a:rPr lang="en-US" altLang="zh-CN" dirty="0" smtClean="0"/>
              <a:t>…</a:t>
            </a:r>
          </a:p>
          <a:p>
            <a:r>
              <a:rPr lang="zh-CN" altLang="en-US" dirty="0" smtClean="0"/>
              <a:t>外部因素</a:t>
            </a:r>
            <a:endParaRPr lang="en-US" altLang="zh-CN" dirty="0" smtClean="0"/>
          </a:p>
          <a:p>
            <a:pPr lvl="1"/>
            <a:r>
              <a:rPr lang="zh-CN" altLang="en-US" dirty="0" smtClean="0"/>
              <a:t>技术因素，如领域架构</a:t>
            </a:r>
            <a:endParaRPr lang="en-US" altLang="zh-CN" dirty="0" smtClean="0"/>
          </a:p>
          <a:p>
            <a:pPr lvl="1"/>
            <a:r>
              <a:rPr lang="zh-CN" altLang="en-US" dirty="0" smtClean="0"/>
              <a:t>非技术因素，如</a:t>
            </a:r>
            <a:r>
              <a:rPr lang="en-US" altLang="zh-CN" dirty="0" smtClean="0"/>
              <a:t>“</a:t>
            </a:r>
            <a:r>
              <a:rPr lang="zh-CN" altLang="en-US" dirty="0" smtClean="0">
                <a:solidFill>
                  <a:srgbClr val="FF0000"/>
                </a:solidFill>
              </a:rPr>
              <a:t>此地不宜</a:t>
            </a:r>
            <a:r>
              <a:rPr lang="en-US" altLang="zh-CN" dirty="0" smtClean="0"/>
              <a:t>”(NAH) </a:t>
            </a:r>
            <a:r>
              <a:rPr lang="zh-CN" altLang="en-US" dirty="0" smtClean="0"/>
              <a:t>症</a:t>
            </a:r>
            <a:endParaRPr lang="en-US" altLang="zh-CN" dirty="0" smtClean="0"/>
          </a:p>
          <a:p>
            <a:pPr lvl="2"/>
            <a:r>
              <a:rPr lang="zh-CN" altLang="en-US" dirty="0" smtClean="0">
                <a:solidFill>
                  <a:srgbClr val="0000FF"/>
                </a:solidFill>
              </a:rPr>
              <a:t>既非我造，不为我用</a:t>
            </a:r>
            <a:endParaRPr lang="en-US" altLang="zh-CN" dirty="0" smtClean="0">
              <a:solidFill>
                <a:srgbClr val="0000FF"/>
              </a:solidFill>
            </a:endParaRPr>
          </a:p>
          <a:p>
            <a:pPr lvl="2"/>
            <a:r>
              <a:rPr lang="zh-CN" altLang="en-US" dirty="0" smtClean="0"/>
              <a:t>产品团队排斥那些不是由本团队创造的构件</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51</a:t>
            </a:fld>
            <a:endParaRPr lang="zh-CN" altLang="en-US" dirty="0"/>
          </a:p>
        </p:txBody>
      </p:sp>
      <p:sp>
        <p:nvSpPr>
          <p:cNvPr id="5" name="Oval 4"/>
          <p:cNvSpPr/>
          <p:nvPr/>
        </p:nvSpPr>
        <p:spPr>
          <a:xfrm>
            <a:off x="66009" y="5661248"/>
            <a:ext cx="9711527" cy="93610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en-US" altLang="zh-CN" sz="2900" dirty="0" smtClean="0">
                <a:solidFill>
                  <a:srgbClr val="FFFF00"/>
                </a:solidFill>
                <a:ea typeface="文鼎CS长美黑" pitchFamily="49" charset="-122"/>
              </a:rPr>
              <a:t>NAH</a:t>
            </a:r>
            <a:r>
              <a:rPr lang="zh-CN" altLang="en-US" sz="2900" dirty="0" smtClean="0">
                <a:solidFill>
                  <a:srgbClr val="FFFF00"/>
                </a:solidFill>
                <a:ea typeface="文鼎CS长美黑" pitchFamily="49" charset="-122"/>
              </a:rPr>
              <a:t>症极普遍且强烈地</a:t>
            </a:r>
            <a:r>
              <a:rPr lang="en-US" altLang="zh-CN" sz="2900" dirty="0" smtClean="0">
                <a:solidFill>
                  <a:srgbClr val="FFFF00"/>
                </a:solidFill>
                <a:ea typeface="文鼎CS长美黑" pitchFamily="49" charset="-122"/>
              </a:rPr>
              <a:t/>
            </a:r>
            <a:br>
              <a:rPr lang="en-US" altLang="zh-CN" sz="2900" dirty="0" smtClean="0">
                <a:solidFill>
                  <a:srgbClr val="FFFF00"/>
                </a:solidFill>
                <a:ea typeface="文鼎CS长美黑" pitchFamily="49" charset="-122"/>
              </a:rPr>
            </a:br>
            <a:r>
              <a:rPr lang="zh-CN" altLang="en-US" sz="2900" dirty="0" smtClean="0">
                <a:solidFill>
                  <a:srgbClr val="FFFF00"/>
                </a:solidFill>
                <a:ea typeface="文鼎CS长美黑" pitchFamily="49" charset="-122"/>
              </a:rPr>
              <a:t>阻碍了软件复用。</a:t>
            </a:r>
            <a:endParaRPr lang="zh-CN" altLang="en-US" sz="29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构件集成数量、耦合度和工作量</a:t>
            </a:r>
            <a:endParaRPr lang="zh-CN" altLang="en-US" dirty="0"/>
          </a:p>
        </p:txBody>
      </p:sp>
      <p:sp>
        <p:nvSpPr>
          <p:cNvPr id="3" name="Content Placeholder 2"/>
          <p:cNvSpPr>
            <a:spLocks noGrp="1"/>
          </p:cNvSpPr>
          <p:nvPr>
            <p:ph idx="1"/>
          </p:nvPr>
        </p:nvSpPr>
        <p:spPr>
          <a:xfrm>
            <a:off x="613964" y="4941170"/>
            <a:ext cx="8667750" cy="1368152"/>
          </a:xfrm>
        </p:spPr>
        <p:txBody>
          <a:bodyPr/>
          <a:lstStyle/>
          <a:p>
            <a:r>
              <a:rPr lang="zh-CN" altLang="en-US" sz="2800" dirty="0" smtClean="0">
                <a:latin typeface="方正精宋简体" pitchFamily="2" charset="-122"/>
                <a:ea typeface="方正精宋简体" pitchFamily="2" charset="-122"/>
              </a:rPr>
              <a:t>如果目标软件必须要复用较多的构件，就必须要认真设计这些构件之间的耦合，控制耦合度，否则集成工作量就会增大至难以承负的程度。</a:t>
            </a:r>
            <a:endParaRPr lang="zh-CN" altLang="en-US" sz="2800" dirty="0">
              <a:latin typeface="方正精宋简体" pitchFamily="2" charset="-122"/>
              <a:ea typeface="方正精宋简体" pitchFamily="2"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52</a:t>
            </a:fld>
            <a:endParaRPr lang="zh-CN" altLang="en-US" dirty="0"/>
          </a:p>
        </p:txBody>
      </p:sp>
      <p:grpSp>
        <p:nvGrpSpPr>
          <p:cNvPr id="33" name="Group 32"/>
          <p:cNvGrpSpPr>
            <a:grpSpLocks noChangeAspect="1"/>
          </p:cNvGrpSpPr>
          <p:nvPr/>
        </p:nvGrpSpPr>
        <p:grpSpPr>
          <a:xfrm>
            <a:off x="1374681" y="1403486"/>
            <a:ext cx="6584025" cy="3265042"/>
            <a:chOff x="2160648" y="1857375"/>
            <a:chExt cx="15193902" cy="8162602"/>
          </a:xfrm>
        </p:grpSpPr>
        <p:sp>
          <p:nvSpPr>
            <p:cNvPr id="5" name="Freeform 2" descr="Wide upward diagonal"/>
            <p:cNvSpPr>
              <a:spLocks/>
            </p:cNvSpPr>
            <p:nvPr/>
          </p:nvSpPr>
          <p:spPr bwMode="auto">
            <a:xfrm>
              <a:off x="7134134" y="2023023"/>
              <a:ext cx="9794565" cy="5598865"/>
            </a:xfrm>
            <a:custGeom>
              <a:avLst/>
              <a:gdLst>
                <a:gd name="T0" fmla="*/ 0 w 2400"/>
                <a:gd name="T1" fmla="*/ 2147483647 h 1728"/>
                <a:gd name="T2" fmla="*/ 1335487118 w 2400"/>
                <a:gd name="T3" fmla="*/ 2147483647 h 1728"/>
                <a:gd name="T4" fmla="*/ 2147483647 w 2400"/>
                <a:gd name="T5" fmla="*/ 2129541389 h 1728"/>
                <a:gd name="T6" fmla="*/ 2147483647 w 2400"/>
                <a:gd name="T7" fmla="*/ 1561663871 h 1728"/>
                <a:gd name="T8" fmla="*/ 2147483647 w 2400"/>
                <a:gd name="T9" fmla="*/ 1122445755 h 1728"/>
                <a:gd name="T10" fmla="*/ 2147483647 w 2400"/>
                <a:gd name="T11" fmla="*/ 0 h 1728"/>
                <a:gd name="T12" fmla="*/ 2147483647 w 2400"/>
                <a:gd name="T13" fmla="*/ 2147483647 h 1728"/>
                <a:gd name="T14" fmla="*/ 2147483647 w 2400"/>
                <a:gd name="T15" fmla="*/ 2147483647 h 1728"/>
                <a:gd name="T16" fmla="*/ 2147483647 w 2400"/>
                <a:gd name="T17" fmla="*/ 2147483647 h 1728"/>
                <a:gd name="T18" fmla="*/ 1335487118 w 2400"/>
                <a:gd name="T19" fmla="*/ 2147483647 h 1728"/>
                <a:gd name="T20" fmla="*/ 111290608 w 2400"/>
                <a:gd name="T21" fmla="*/ 2147483647 h 17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00"/>
                <a:gd name="T34" fmla="*/ 0 h 1728"/>
                <a:gd name="T35" fmla="*/ 2400 w 2400"/>
                <a:gd name="T36" fmla="*/ 1728 h 17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00" h="1728">
                  <a:moveTo>
                    <a:pt x="0" y="1728"/>
                  </a:moveTo>
                  <a:lnTo>
                    <a:pt x="576" y="1392"/>
                  </a:lnTo>
                  <a:lnTo>
                    <a:pt x="1152" y="960"/>
                  </a:lnTo>
                  <a:lnTo>
                    <a:pt x="1459" y="704"/>
                  </a:lnTo>
                  <a:lnTo>
                    <a:pt x="1723" y="506"/>
                  </a:lnTo>
                  <a:lnTo>
                    <a:pt x="2352" y="0"/>
                  </a:lnTo>
                  <a:lnTo>
                    <a:pt x="2400" y="1008"/>
                  </a:lnTo>
                  <a:lnTo>
                    <a:pt x="1728" y="1200"/>
                  </a:lnTo>
                  <a:lnTo>
                    <a:pt x="1152" y="1392"/>
                  </a:lnTo>
                  <a:lnTo>
                    <a:pt x="576" y="1536"/>
                  </a:lnTo>
                  <a:lnTo>
                    <a:pt x="48" y="1680"/>
                  </a:lnTo>
                </a:path>
              </a:pathLst>
            </a:custGeom>
            <a:pattFill prst="wdUpDiag">
              <a:fgClr>
                <a:schemeClr val="accent1"/>
              </a:fgClr>
              <a:bgClr>
                <a:schemeClr val="bg1"/>
              </a:bgClr>
            </a:pattFill>
            <a:ln w="12700">
              <a:noFill/>
              <a:round/>
              <a:headEnd type="none" w="sm" len="sm"/>
              <a:tailEnd type="none" w="sm" len="sm"/>
            </a:ln>
          </p:spPr>
          <p:txBody>
            <a:bodyPr/>
            <a:lstStyle/>
            <a:p>
              <a:endParaRPr lang="zh-CN" altLang="en-US" sz="2100" dirty="0"/>
            </a:p>
          </p:txBody>
        </p:sp>
        <p:sp>
          <p:nvSpPr>
            <p:cNvPr id="6" name="Freeform 3"/>
            <p:cNvSpPr>
              <a:spLocks/>
            </p:cNvSpPr>
            <p:nvPr/>
          </p:nvSpPr>
          <p:spPr bwMode="auto">
            <a:xfrm>
              <a:off x="6921209" y="1857375"/>
              <a:ext cx="9807875" cy="5764513"/>
            </a:xfrm>
            <a:custGeom>
              <a:avLst/>
              <a:gdLst>
                <a:gd name="T0" fmla="*/ 0 w 2496"/>
                <a:gd name="T1" fmla="*/ 2147483647 h 1776"/>
                <a:gd name="T2" fmla="*/ 1292220184 w 2496"/>
                <a:gd name="T3" fmla="*/ 2147483647 h 1776"/>
                <a:gd name="T4" fmla="*/ 2147483647 w 2496"/>
                <a:gd name="T5" fmla="*/ 2147483647 h 1776"/>
                <a:gd name="T6" fmla="*/ 2147483647 w 2496"/>
                <a:gd name="T7" fmla="*/ 0 h 1776"/>
                <a:gd name="T8" fmla="*/ 0 60000 65536"/>
                <a:gd name="T9" fmla="*/ 0 60000 65536"/>
                <a:gd name="T10" fmla="*/ 0 60000 65536"/>
                <a:gd name="T11" fmla="*/ 0 60000 65536"/>
                <a:gd name="T12" fmla="*/ 0 w 2496"/>
                <a:gd name="T13" fmla="*/ 0 h 1776"/>
                <a:gd name="T14" fmla="*/ 2496 w 2496"/>
                <a:gd name="T15" fmla="*/ 1776 h 1776"/>
              </a:gdLst>
              <a:ahLst/>
              <a:cxnLst>
                <a:cxn ang="T8">
                  <a:pos x="T0" y="T1"/>
                </a:cxn>
                <a:cxn ang="T9">
                  <a:pos x="T2" y="T3"/>
                </a:cxn>
                <a:cxn ang="T10">
                  <a:pos x="T4" y="T5"/>
                </a:cxn>
                <a:cxn ang="T11">
                  <a:pos x="T6" y="T7"/>
                </a:cxn>
              </a:cxnLst>
              <a:rect l="T12" t="T13" r="T14" b="T15"/>
              <a:pathLst>
                <a:path w="2496" h="1776">
                  <a:moveTo>
                    <a:pt x="0" y="1776"/>
                  </a:moveTo>
                  <a:cubicBezTo>
                    <a:pt x="100" y="1722"/>
                    <a:pt x="402" y="1581"/>
                    <a:pt x="602" y="1451"/>
                  </a:cubicBezTo>
                  <a:cubicBezTo>
                    <a:pt x="802" y="1321"/>
                    <a:pt x="887" y="1240"/>
                    <a:pt x="1203" y="998"/>
                  </a:cubicBezTo>
                  <a:cubicBezTo>
                    <a:pt x="1519" y="756"/>
                    <a:pt x="2227" y="208"/>
                    <a:pt x="2496" y="0"/>
                  </a:cubicBezTo>
                </a:path>
              </a:pathLst>
            </a:custGeom>
            <a:noFill/>
            <a:ln w="76200">
              <a:solidFill>
                <a:srgbClr val="FF0000"/>
              </a:solidFill>
              <a:round/>
              <a:headEnd type="none" w="sm" len="sm"/>
              <a:tailEnd type="none" w="sm" len="sm"/>
            </a:ln>
          </p:spPr>
          <p:txBody>
            <a:bodyPr/>
            <a:lstStyle/>
            <a:p>
              <a:endParaRPr lang="zh-CN" altLang="en-US" sz="2100" dirty="0"/>
            </a:p>
          </p:txBody>
        </p:sp>
        <p:sp>
          <p:nvSpPr>
            <p:cNvPr id="7" name="Line 5"/>
            <p:cNvSpPr>
              <a:spLocks noChangeShapeType="1"/>
            </p:cNvSpPr>
            <p:nvPr/>
          </p:nvSpPr>
          <p:spPr bwMode="auto">
            <a:xfrm>
              <a:off x="4579030" y="1967806"/>
              <a:ext cx="0" cy="6184152"/>
            </a:xfrm>
            <a:prstGeom prst="line">
              <a:avLst/>
            </a:prstGeom>
            <a:noFill/>
            <a:ln w="57150">
              <a:solidFill>
                <a:schemeClr val="tx1"/>
              </a:solidFill>
              <a:round/>
              <a:headEnd/>
              <a:tailEnd/>
            </a:ln>
          </p:spPr>
          <p:txBody>
            <a:bodyPr wrap="none" anchor="ctr"/>
            <a:lstStyle/>
            <a:p>
              <a:endParaRPr lang="zh-CN" altLang="en-US" sz="2100" dirty="0"/>
            </a:p>
          </p:txBody>
        </p:sp>
        <p:sp>
          <p:nvSpPr>
            <p:cNvPr id="8" name="Line 6"/>
            <p:cNvSpPr>
              <a:spLocks noChangeShapeType="1"/>
            </p:cNvSpPr>
            <p:nvPr/>
          </p:nvSpPr>
          <p:spPr bwMode="auto">
            <a:xfrm>
              <a:off x="4579030" y="8151958"/>
              <a:ext cx="12775520" cy="0"/>
            </a:xfrm>
            <a:prstGeom prst="line">
              <a:avLst/>
            </a:prstGeom>
            <a:noFill/>
            <a:ln w="57150">
              <a:solidFill>
                <a:schemeClr val="tx1"/>
              </a:solidFill>
              <a:round/>
              <a:headEnd/>
              <a:tailEnd/>
            </a:ln>
          </p:spPr>
          <p:txBody>
            <a:bodyPr wrap="none" anchor="ctr"/>
            <a:lstStyle/>
            <a:p>
              <a:endParaRPr lang="zh-CN" altLang="en-US" sz="2100" dirty="0"/>
            </a:p>
          </p:txBody>
        </p:sp>
        <p:sp>
          <p:nvSpPr>
            <p:cNvPr id="9" name="Text Box 7"/>
            <p:cNvSpPr txBox="1">
              <a:spLocks noChangeArrowheads="1"/>
            </p:cNvSpPr>
            <p:nvPr/>
          </p:nvSpPr>
          <p:spPr bwMode="auto">
            <a:xfrm>
              <a:off x="8276110" y="9058175"/>
              <a:ext cx="5562604" cy="961802"/>
            </a:xfrm>
            <a:prstGeom prst="rect">
              <a:avLst/>
            </a:prstGeom>
            <a:noFill/>
            <a:ln w="9525">
              <a:noFill/>
              <a:miter lim="800000"/>
              <a:headEnd/>
              <a:tailEnd/>
            </a:ln>
          </p:spPr>
          <p:txBody>
            <a:bodyPr wrap="square" lIns="0" tIns="0" rIns="0" bIns="0">
              <a:spAutoFit/>
            </a:bodyPr>
            <a:lstStyle/>
            <a:p>
              <a:pPr algn="ctr" eaLnBrk="0" hangingPunct="0">
                <a:defRPr/>
              </a:pPr>
              <a:r>
                <a:rPr lang="en-US" altLang="zh-CN" sz="2500" dirty="0">
                  <a:solidFill>
                    <a:schemeClr val="accent6">
                      <a:lumMod val="50000"/>
                    </a:schemeClr>
                  </a:solidFill>
                  <a:latin typeface="Helvetica" pitchFamily="34" charset="0"/>
                  <a:ea typeface="汉鼎简中楷" pitchFamily="49" charset="-122"/>
                </a:rPr>
                <a:t>COTS </a:t>
              </a:r>
              <a:r>
                <a:rPr lang="zh-CN" altLang="en-US" sz="2500" dirty="0">
                  <a:solidFill>
                    <a:schemeClr val="accent6">
                      <a:lumMod val="50000"/>
                    </a:schemeClr>
                  </a:solidFill>
                  <a:latin typeface="方正精楷简体" pitchFamily="2" charset="-122"/>
                  <a:ea typeface="汉鼎简中楷" pitchFamily="49" charset="-122"/>
                </a:rPr>
                <a:t>集成数</a:t>
              </a:r>
              <a:endParaRPr lang="en-US" altLang="zh-CN" sz="2500" dirty="0">
                <a:solidFill>
                  <a:schemeClr val="accent6">
                    <a:lumMod val="50000"/>
                  </a:schemeClr>
                </a:solidFill>
                <a:latin typeface="方正精楷简体" pitchFamily="2" charset="-122"/>
                <a:ea typeface="汉鼎简中楷" pitchFamily="49" charset="-122"/>
              </a:endParaRPr>
            </a:p>
          </p:txBody>
        </p:sp>
        <p:sp>
          <p:nvSpPr>
            <p:cNvPr id="10" name="Text Box 8"/>
            <p:cNvSpPr txBox="1">
              <a:spLocks noChangeArrowheads="1"/>
            </p:cNvSpPr>
            <p:nvPr/>
          </p:nvSpPr>
          <p:spPr bwMode="auto">
            <a:xfrm>
              <a:off x="2160648" y="2577455"/>
              <a:ext cx="1596944" cy="4809008"/>
            </a:xfrm>
            <a:prstGeom prst="rect">
              <a:avLst/>
            </a:prstGeom>
            <a:noFill/>
            <a:ln w="9525">
              <a:noFill/>
              <a:miter lim="800000"/>
              <a:headEnd/>
              <a:tailEnd/>
            </a:ln>
          </p:spPr>
          <p:txBody>
            <a:bodyPr lIns="0" tIns="0" rIns="0" bIns="0">
              <a:spAutoFit/>
            </a:bodyPr>
            <a:lstStyle/>
            <a:p>
              <a:pPr algn="ctr" eaLnBrk="0" hangingPunct="0">
                <a:defRPr/>
              </a:pPr>
              <a:r>
                <a:rPr lang="zh-CN" altLang="en-US" sz="2500" dirty="0">
                  <a:solidFill>
                    <a:schemeClr val="accent6">
                      <a:lumMod val="50000"/>
                    </a:schemeClr>
                  </a:solidFill>
                  <a:latin typeface="方正精楷简体" pitchFamily="2" charset="-122"/>
                  <a:ea typeface="汉鼎简中楷" pitchFamily="49" charset="-122"/>
                </a:rPr>
                <a:t>相</a:t>
              </a:r>
              <a:r>
                <a:rPr lang="en-US" altLang="zh-CN" sz="2500" dirty="0">
                  <a:solidFill>
                    <a:schemeClr val="accent6">
                      <a:lumMod val="50000"/>
                    </a:schemeClr>
                  </a:solidFill>
                  <a:latin typeface="方正精楷简体" pitchFamily="2" charset="-122"/>
                  <a:ea typeface="汉鼎简中楷" pitchFamily="49" charset="-122"/>
                </a:rPr>
                <a:t/>
              </a:r>
              <a:br>
                <a:rPr lang="en-US" altLang="zh-CN" sz="2500" dirty="0">
                  <a:solidFill>
                    <a:schemeClr val="accent6">
                      <a:lumMod val="50000"/>
                    </a:schemeClr>
                  </a:solidFill>
                  <a:latin typeface="方正精楷简体" pitchFamily="2" charset="-122"/>
                  <a:ea typeface="汉鼎简中楷" pitchFamily="49" charset="-122"/>
                </a:rPr>
              </a:br>
              <a:r>
                <a:rPr lang="zh-CN" altLang="en-US" sz="2500" dirty="0">
                  <a:solidFill>
                    <a:schemeClr val="accent6">
                      <a:lumMod val="50000"/>
                    </a:schemeClr>
                  </a:solidFill>
                  <a:latin typeface="方正精楷简体" pitchFamily="2" charset="-122"/>
                  <a:ea typeface="汉鼎简中楷" pitchFamily="49" charset="-122"/>
                </a:rPr>
                <a:t>对</a:t>
              </a:r>
              <a:r>
                <a:rPr lang="en-US" altLang="zh-CN" sz="2500" dirty="0">
                  <a:solidFill>
                    <a:schemeClr val="accent6">
                      <a:lumMod val="50000"/>
                    </a:schemeClr>
                  </a:solidFill>
                  <a:latin typeface="方正精楷简体" pitchFamily="2" charset="-122"/>
                  <a:ea typeface="汉鼎简中楷" pitchFamily="49" charset="-122"/>
                </a:rPr>
                <a:t/>
              </a:r>
              <a:br>
                <a:rPr lang="en-US" altLang="zh-CN" sz="2500" dirty="0">
                  <a:solidFill>
                    <a:schemeClr val="accent6">
                      <a:lumMod val="50000"/>
                    </a:schemeClr>
                  </a:solidFill>
                  <a:latin typeface="方正精楷简体" pitchFamily="2" charset="-122"/>
                  <a:ea typeface="汉鼎简中楷" pitchFamily="49" charset="-122"/>
                </a:rPr>
              </a:br>
              <a:r>
                <a:rPr lang="zh-CN" altLang="en-US" sz="2500" dirty="0">
                  <a:solidFill>
                    <a:schemeClr val="accent6">
                      <a:lumMod val="50000"/>
                    </a:schemeClr>
                  </a:solidFill>
                  <a:latin typeface="方正精楷简体" pitchFamily="2" charset="-122"/>
                  <a:ea typeface="汉鼎简中楷" pitchFamily="49" charset="-122"/>
                </a:rPr>
                <a:t>工</a:t>
              </a:r>
              <a:r>
                <a:rPr lang="en-US" altLang="zh-CN" sz="2500" dirty="0">
                  <a:solidFill>
                    <a:schemeClr val="accent6">
                      <a:lumMod val="50000"/>
                    </a:schemeClr>
                  </a:solidFill>
                  <a:latin typeface="方正精楷简体" pitchFamily="2" charset="-122"/>
                  <a:ea typeface="汉鼎简中楷" pitchFamily="49" charset="-122"/>
                </a:rPr>
                <a:t/>
              </a:r>
              <a:br>
                <a:rPr lang="en-US" altLang="zh-CN" sz="2500" dirty="0">
                  <a:solidFill>
                    <a:schemeClr val="accent6">
                      <a:lumMod val="50000"/>
                    </a:schemeClr>
                  </a:solidFill>
                  <a:latin typeface="方正精楷简体" pitchFamily="2" charset="-122"/>
                  <a:ea typeface="汉鼎简中楷" pitchFamily="49" charset="-122"/>
                </a:rPr>
              </a:br>
              <a:r>
                <a:rPr lang="zh-CN" altLang="en-US" sz="2500" dirty="0">
                  <a:solidFill>
                    <a:schemeClr val="accent6">
                      <a:lumMod val="50000"/>
                    </a:schemeClr>
                  </a:solidFill>
                  <a:latin typeface="方正精楷简体" pitchFamily="2" charset="-122"/>
                  <a:ea typeface="汉鼎简中楷" pitchFamily="49" charset="-122"/>
                </a:rPr>
                <a:t>作</a:t>
              </a:r>
              <a:r>
                <a:rPr lang="en-US" altLang="zh-CN" sz="2500" dirty="0">
                  <a:solidFill>
                    <a:schemeClr val="accent6">
                      <a:lumMod val="50000"/>
                    </a:schemeClr>
                  </a:solidFill>
                  <a:latin typeface="方正精楷简体" pitchFamily="2" charset="-122"/>
                  <a:ea typeface="汉鼎简中楷" pitchFamily="49" charset="-122"/>
                </a:rPr>
                <a:t/>
              </a:r>
              <a:br>
                <a:rPr lang="en-US" altLang="zh-CN" sz="2500" dirty="0">
                  <a:solidFill>
                    <a:schemeClr val="accent6">
                      <a:lumMod val="50000"/>
                    </a:schemeClr>
                  </a:solidFill>
                  <a:latin typeface="方正精楷简体" pitchFamily="2" charset="-122"/>
                  <a:ea typeface="汉鼎简中楷" pitchFamily="49" charset="-122"/>
                </a:rPr>
              </a:br>
              <a:r>
                <a:rPr lang="zh-CN" altLang="en-US" sz="2500" dirty="0">
                  <a:solidFill>
                    <a:schemeClr val="accent6">
                      <a:lumMod val="50000"/>
                    </a:schemeClr>
                  </a:solidFill>
                  <a:latin typeface="方正精楷简体" pitchFamily="2" charset="-122"/>
                  <a:ea typeface="汉鼎简中楷" pitchFamily="49" charset="-122"/>
                </a:rPr>
                <a:t>量</a:t>
              </a:r>
              <a:endParaRPr lang="en-US" altLang="zh-CN" sz="2500" dirty="0">
                <a:solidFill>
                  <a:schemeClr val="accent6">
                    <a:lumMod val="50000"/>
                  </a:schemeClr>
                </a:solidFill>
                <a:latin typeface="方正精楷简体" pitchFamily="2" charset="-122"/>
                <a:ea typeface="汉鼎简中楷" pitchFamily="49" charset="-122"/>
              </a:endParaRPr>
            </a:p>
          </p:txBody>
        </p:sp>
        <p:sp>
          <p:nvSpPr>
            <p:cNvPr id="11" name="Line 9"/>
            <p:cNvSpPr>
              <a:spLocks noChangeShapeType="1"/>
            </p:cNvSpPr>
            <p:nvPr/>
          </p:nvSpPr>
          <p:spPr bwMode="auto">
            <a:xfrm>
              <a:off x="4366104" y="6915128"/>
              <a:ext cx="425851" cy="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2" name="Line 10"/>
            <p:cNvSpPr>
              <a:spLocks noChangeShapeType="1"/>
            </p:cNvSpPr>
            <p:nvPr/>
          </p:nvSpPr>
          <p:spPr bwMode="auto">
            <a:xfrm>
              <a:off x="4366104" y="5854987"/>
              <a:ext cx="425851" cy="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3" name="Line 11"/>
            <p:cNvSpPr>
              <a:spLocks noChangeShapeType="1"/>
            </p:cNvSpPr>
            <p:nvPr/>
          </p:nvSpPr>
          <p:spPr bwMode="auto">
            <a:xfrm>
              <a:off x="4366104" y="2851257"/>
              <a:ext cx="425851" cy="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4" name="Line 12"/>
            <p:cNvSpPr>
              <a:spLocks noChangeShapeType="1"/>
            </p:cNvSpPr>
            <p:nvPr/>
          </p:nvSpPr>
          <p:spPr bwMode="auto">
            <a:xfrm>
              <a:off x="4366104" y="3911397"/>
              <a:ext cx="425851" cy="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5" name="Line 13"/>
            <p:cNvSpPr>
              <a:spLocks noChangeShapeType="1"/>
            </p:cNvSpPr>
            <p:nvPr/>
          </p:nvSpPr>
          <p:spPr bwMode="auto">
            <a:xfrm>
              <a:off x="4366104" y="4794847"/>
              <a:ext cx="425851" cy="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6" name="Line 14"/>
            <p:cNvSpPr>
              <a:spLocks noChangeShapeType="1"/>
            </p:cNvSpPr>
            <p:nvPr/>
          </p:nvSpPr>
          <p:spPr bwMode="auto">
            <a:xfrm>
              <a:off x="7134134" y="7975268"/>
              <a:ext cx="0" cy="35338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7" name="Line 15"/>
            <p:cNvSpPr>
              <a:spLocks noChangeShapeType="1"/>
            </p:cNvSpPr>
            <p:nvPr/>
          </p:nvSpPr>
          <p:spPr bwMode="auto">
            <a:xfrm>
              <a:off x="9689238" y="7975268"/>
              <a:ext cx="0" cy="35338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8" name="Line 16"/>
            <p:cNvSpPr>
              <a:spLocks noChangeShapeType="1"/>
            </p:cNvSpPr>
            <p:nvPr/>
          </p:nvSpPr>
          <p:spPr bwMode="auto">
            <a:xfrm>
              <a:off x="12244342" y="7975268"/>
              <a:ext cx="0" cy="35338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19" name="Line 17"/>
            <p:cNvSpPr>
              <a:spLocks noChangeShapeType="1"/>
            </p:cNvSpPr>
            <p:nvPr/>
          </p:nvSpPr>
          <p:spPr bwMode="auto">
            <a:xfrm>
              <a:off x="14799446" y="7975268"/>
              <a:ext cx="0" cy="353380"/>
            </a:xfrm>
            <a:prstGeom prst="line">
              <a:avLst/>
            </a:prstGeom>
            <a:noFill/>
            <a:ln w="127000">
              <a:solidFill>
                <a:schemeClr val="tx1"/>
              </a:solidFill>
              <a:round/>
              <a:headEnd type="none" w="sm" len="sm"/>
              <a:tailEnd type="none" w="sm" len="sm"/>
            </a:ln>
          </p:spPr>
          <p:txBody>
            <a:bodyPr/>
            <a:lstStyle/>
            <a:p>
              <a:endParaRPr lang="zh-CN" altLang="en-US" sz="2100" dirty="0"/>
            </a:p>
          </p:txBody>
        </p:sp>
        <p:sp>
          <p:nvSpPr>
            <p:cNvPr id="20" name="Text Box 19"/>
            <p:cNvSpPr txBox="1">
              <a:spLocks noChangeArrowheads="1"/>
            </p:cNvSpPr>
            <p:nvPr/>
          </p:nvSpPr>
          <p:spPr bwMode="auto">
            <a:xfrm>
              <a:off x="3514405" y="2497875"/>
              <a:ext cx="821972" cy="5116783"/>
            </a:xfrm>
            <a:prstGeom prst="rect">
              <a:avLst/>
            </a:prstGeom>
            <a:noFill/>
            <a:ln w="12700">
              <a:noFill/>
              <a:miter lim="800000"/>
              <a:headEnd type="none" w="sm" len="sm"/>
              <a:tailEnd type="none" w="sm" len="sm"/>
            </a:ln>
          </p:spPr>
          <p:txBody>
            <a:bodyPr wrap="none">
              <a:spAutoFit/>
            </a:bodyPr>
            <a:lstStyle/>
            <a:p>
              <a:endParaRPr lang="en-US" altLang="zh-CN" sz="2100" dirty="0"/>
            </a:p>
            <a:p>
              <a:r>
                <a:rPr lang="en-US" altLang="zh-CN" sz="2100" dirty="0" smtClean="0"/>
                <a:t>8</a:t>
              </a:r>
              <a:endParaRPr lang="en-US" altLang="zh-CN" sz="2100" dirty="0"/>
            </a:p>
            <a:p>
              <a:endParaRPr lang="en-US" altLang="zh-CN" sz="600" dirty="0" smtClean="0"/>
            </a:p>
            <a:p>
              <a:r>
                <a:rPr lang="en-US" altLang="zh-CN" sz="2100" dirty="0" smtClean="0"/>
                <a:t>6</a:t>
              </a:r>
              <a:endParaRPr lang="en-US" altLang="zh-CN" sz="2100" dirty="0"/>
            </a:p>
            <a:p>
              <a:endParaRPr lang="en-US" altLang="zh-CN" sz="1000" dirty="0"/>
            </a:p>
            <a:p>
              <a:r>
                <a:rPr lang="en-US" altLang="zh-CN" sz="2100" dirty="0"/>
                <a:t>4</a:t>
              </a:r>
            </a:p>
            <a:p>
              <a:endParaRPr lang="en-US" altLang="zh-CN" sz="600" dirty="0" smtClean="0"/>
            </a:p>
            <a:p>
              <a:r>
                <a:rPr lang="en-US" altLang="zh-CN" sz="2100" dirty="0" smtClean="0"/>
                <a:t>2</a:t>
              </a:r>
              <a:endParaRPr lang="en-US" altLang="zh-CN" sz="2100" dirty="0"/>
            </a:p>
          </p:txBody>
        </p:sp>
        <p:sp>
          <p:nvSpPr>
            <p:cNvPr id="21" name="Rectangle 20"/>
            <p:cNvSpPr>
              <a:spLocks noChangeArrowheads="1"/>
            </p:cNvSpPr>
            <p:nvPr/>
          </p:nvSpPr>
          <p:spPr bwMode="auto">
            <a:xfrm>
              <a:off x="3217527" y="2297260"/>
              <a:ext cx="1217790" cy="1038745"/>
            </a:xfrm>
            <a:prstGeom prst="rect">
              <a:avLst/>
            </a:prstGeom>
            <a:noFill/>
            <a:ln w="12700">
              <a:noFill/>
              <a:miter lim="800000"/>
              <a:headEnd type="none" w="sm" len="sm"/>
              <a:tailEnd type="none" w="sm" len="sm"/>
            </a:ln>
          </p:spPr>
          <p:txBody>
            <a:bodyPr wrap="none">
              <a:spAutoFit/>
            </a:bodyPr>
            <a:lstStyle/>
            <a:p>
              <a:r>
                <a:rPr lang="en-US" altLang="zh-CN" sz="2100" dirty="0"/>
                <a:t>10</a:t>
              </a:r>
            </a:p>
          </p:txBody>
        </p:sp>
        <p:sp>
          <p:nvSpPr>
            <p:cNvPr id="22" name="Text Box 21"/>
            <p:cNvSpPr txBox="1">
              <a:spLocks noChangeArrowheads="1"/>
            </p:cNvSpPr>
            <p:nvPr/>
          </p:nvSpPr>
          <p:spPr bwMode="auto">
            <a:xfrm>
              <a:off x="4171952" y="8158075"/>
              <a:ext cx="10917188" cy="1038745"/>
            </a:xfrm>
            <a:prstGeom prst="rect">
              <a:avLst/>
            </a:prstGeom>
            <a:noFill/>
            <a:ln w="12700">
              <a:noFill/>
              <a:miter lim="800000"/>
              <a:headEnd type="none" w="sm" len="sm"/>
              <a:tailEnd type="none" w="sm" len="sm"/>
            </a:ln>
          </p:spPr>
          <p:txBody>
            <a:bodyPr wrap="none">
              <a:spAutoFit/>
            </a:bodyPr>
            <a:lstStyle/>
            <a:p>
              <a:r>
                <a:rPr lang="en-US" altLang="zh-CN" sz="2100" dirty="0" smtClean="0"/>
                <a:t>0          1         </a:t>
              </a:r>
              <a:r>
                <a:rPr lang="en-US" altLang="zh-CN" sz="2100" dirty="0"/>
                <a:t>2    </a:t>
              </a:r>
              <a:r>
                <a:rPr lang="en-US" altLang="zh-CN" sz="2100" dirty="0" smtClean="0"/>
                <a:t>      </a:t>
              </a:r>
              <a:r>
                <a:rPr lang="en-US" altLang="zh-CN" sz="2100" dirty="0"/>
                <a:t>3    </a:t>
              </a:r>
              <a:r>
                <a:rPr lang="en-US" altLang="zh-CN" sz="2100" dirty="0" smtClean="0"/>
                <a:t>      </a:t>
              </a:r>
              <a:r>
                <a:rPr lang="en-US" altLang="zh-CN" sz="2100" dirty="0"/>
                <a:t>4</a:t>
              </a:r>
            </a:p>
          </p:txBody>
        </p:sp>
        <p:sp>
          <p:nvSpPr>
            <p:cNvPr id="23" name="Oval 22"/>
            <p:cNvSpPr>
              <a:spLocks noChangeArrowheads="1"/>
            </p:cNvSpPr>
            <p:nvPr/>
          </p:nvSpPr>
          <p:spPr bwMode="auto">
            <a:xfrm flipH="1">
              <a:off x="6921209" y="7445198"/>
              <a:ext cx="212925" cy="176690"/>
            </a:xfrm>
            <a:prstGeom prst="ellipse">
              <a:avLst/>
            </a:prstGeom>
            <a:solidFill>
              <a:srgbClr val="000000"/>
            </a:solidFill>
            <a:ln w="101600">
              <a:solidFill>
                <a:schemeClr val="tx1"/>
              </a:solidFill>
              <a:round/>
              <a:headEnd type="none" w="sm" len="sm"/>
              <a:tailEnd type="none" w="sm" len="sm"/>
            </a:ln>
          </p:spPr>
          <p:txBody>
            <a:bodyPr wrap="none" anchor="ctr"/>
            <a:lstStyle/>
            <a:p>
              <a:endParaRPr lang="zh-CN" altLang="zh-CN" sz="2100" dirty="0"/>
            </a:p>
          </p:txBody>
        </p:sp>
        <p:sp>
          <p:nvSpPr>
            <p:cNvPr id="24" name="Oval 23"/>
            <p:cNvSpPr>
              <a:spLocks noChangeArrowheads="1"/>
            </p:cNvSpPr>
            <p:nvPr/>
          </p:nvSpPr>
          <p:spPr bwMode="auto">
            <a:xfrm flipH="1">
              <a:off x="9547288" y="6852551"/>
              <a:ext cx="212925" cy="176690"/>
            </a:xfrm>
            <a:prstGeom prst="ellipse">
              <a:avLst/>
            </a:prstGeom>
            <a:solidFill>
              <a:srgbClr val="000000"/>
            </a:solidFill>
            <a:ln w="101600">
              <a:solidFill>
                <a:schemeClr val="tx1"/>
              </a:solidFill>
              <a:round/>
              <a:headEnd type="none" w="sm" len="sm"/>
              <a:tailEnd type="none" w="sm" len="sm"/>
            </a:ln>
          </p:spPr>
          <p:txBody>
            <a:bodyPr wrap="none" anchor="ctr"/>
            <a:lstStyle/>
            <a:p>
              <a:endParaRPr lang="zh-CN" altLang="zh-CN" sz="2100" dirty="0"/>
            </a:p>
          </p:txBody>
        </p:sp>
        <p:sp>
          <p:nvSpPr>
            <p:cNvPr id="25" name="Oval 24"/>
            <p:cNvSpPr>
              <a:spLocks noChangeArrowheads="1"/>
            </p:cNvSpPr>
            <p:nvPr/>
          </p:nvSpPr>
          <p:spPr bwMode="auto">
            <a:xfrm flipH="1">
              <a:off x="12177804" y="6208368"/>
              <a:ext cx="212925" cy="176690"/>
            </a:xfrm>
            <a:prstGeom prst="ellipse">
              <a:avLst/>
            </a:prstGeom>
            <a:solidFill>
              <a:srgbClr val="000000"/>
            </a:solidFill>
            <a:ln w="101600">
              <a:solidFill>
                <a:schemeClr val="tx1"/>
              </a:solidFill>
              <a:round/>
              <a:headEnd type="none" w="sm" len="sm"/>
              <a:tailEnd type="none" w="sm" len="sm"/>
            </a:ln>
          </p:spPr>
          <p:txBody>
            <a:bodyPr wrap="none" anchor="ctr"/>
            <a:lstStyle/>
            <a:p>
              <a:endParaRPr lang="zh-CN" altLang="zh-CN" sz="2100" dirty="0"/>
            </a:p>
          </p:txBody>
        </p:sp>
        <p:sp>
          <p:nvSpPr>
            <p:cNvPr id="26" name="Oval 25"/>
            <p:cNvSpPr>
              <a:spLocks noChangeArrowheads="1"/>
            </p:cNvSpPr>
            <p:nvPr/>
          </p:nvSpPr>
          <p:spPr bwMode="auto">
            <a:xfrm flipH="1">
              <a:off x="14692983" y="5592762"/>
              <a:ext cx="212925" cy="176690"/>
            </a:xfrm>
            <a:prstGeom prst="ellipse">
              <a:avLst/>
            </a:prstGeom>
            <a:solidFill>
              <a:srgbClr val="000000"/>
            </a:solidFill>
            <a:ln w="101600">
              <a:solidFill>
                <a:schemeClr val="tx1"/>
              </a:solidFill>
              <a:round/>
              <a:headEnd type="none" w="sm" len="sm"/>
              <a:tailEnd type="none" w="sm" len="sm"/>
            </a:ln>
          </p:spPr>
          <p:txBody>
            <a:bodyPr wrap="none" anchor="ctr"/>
            <a:lstStyle/>
            <a:p>
              <a:endParaRPr lang="zh-CN" altLang="zh-CN" sz="2100" dirty="0"/>
            </a:p>
          </p:txBody>
        </p:sp>
        <p:sp>
          <p:nvSpPr>
            <p:cNvPr id="27" name="Oval 26"/>
            <p:cNvSpPr>
              <a:spLocks noChangeArrowheads="1"/>
            </p:cNvSpPr>
            <p:nvPr/>
          </p:nvSpPr>
          <p:spPr bwMode="auto">
            <a:xfrm flipH="1">
              <a:off x="9476313" y="6296713"/>
              <a:ext cx="212925" cy="176690"/>
            </a:xfrm>
            <a:prstGeom prst="ellipse">
              <a:avLst/>
            </a:prstGeom>
            <a:solidFill>
              <a:srgbClr val="FF0000"/>
            </a:solidFill>
            <a:ln w="101600">
              <a:solidFill>
                <a:srgbClr val="FF0000"/>
              </a:solidFill>
              <a:round/>
              <a:headEnd type="none" w="sm" len="sm"/>
              <a:tailEnd type="none" w="sm" len="sm"/>
            </a:ln>
          </p:spPr>
          <p:txBody>
            <a:bodyPr wrap="none" anchor="ctr"/>
            <a:lstStyle/>
            <a:p>
              <a:endParaRPr lang="zh-CN" altLang="zh-CN" sz="2100" dirty="0"/>
            </a:p>
          </p:txBody>
        </p:sp>
        <p:sp>
          <p:nvSpPr>
            <p:cNvPr id="28" name="Oval 27"/>
            <p:cNvSpPr>
              <a:spLocks noChangeArrowheads="1"/>
            </p:cNvSpPr>
            <p:nvPr/>
          </p:nvSpPr>
          <p:spPr bwMode="auto">
            <a:xfrm flipH="1">
              <a:off x="12102392" y="4618157"/>
              <a:ext cx="212925" cy="176690"/>
            </a:xfrm>
            <a:prstGeom prst="ellipse">
              <a:avLst/>
            </a:prstGeom>
            <a:solidFill>
              <a:srgbClr val="FF0000"/>
            </a:solidFill>
            <a:ln w="101600">
              <a:solidFill>
                <a:srgbClr val="FF0000"/>
              </a:solidFill>
              <a:round/>
              <a:headEnd type="none" w="sm" len="sm"/>
              <a:tailEnd type="none" w="sm" len="sm"/>
            </a:ln>
          </p:spPr>
          <p:txBody>
            <a:bodyPr wrap="none" anchor="ctr"/>
            <a:lstStyle/>
            <a:p>
              <a:endParaRPr lang="zh-CN" altLang="zh-CN" sz="2100" dirty="0"/>
            </a:p>
          </p:txBody>
        </p:sp>
        <p:sp>
          <p:nvSpPr>
            <p:cNvPr id="29" name="Oval 28"/>
            <p:cNvSpPr>
              <a:spLocks noChangeArrowheads="1"/>
            </p:cNvSpPr>
            <p:nvPr/>
          </p:nvSpPr>
          <p:spPr bwMode="auto">
            <a:xfrm flipH="1">
              <a:off x="14586521" y="3027947"/>
              <a:ext cx="212925" cy="176690"/>
            </a:xfrm>
            <a:prstGeom prst="ellipse">
              <a:avLst/>
            </a:prstGeom>
            <a:solidFill>
              <a:srgbClr val="FF0000"/>
            </a:solidFill>
            <a:ln w="101600">
              <a:solidFill>
                <a:srgbClr val="FF0000"/>
              </a:solidFill>
              <a:round/>
              <a:headEnd type="none" w="sm" len="sm"/>
              <a:tailEnd type="none" w="sm" len="sm"/>
            </a:ln>
          </p:spPr>
          <p:txBody>
            <a:bodyPr wrap="none" anchor="ctr"/>
            <a:lstStyle/>
            <a:p>
              <a:endParaRPr lang="zh-CN" altLang="zh-CN" sz="2100" dirty="0"/>
            </a:p>
          </p:txBody>
        </p:sp>
        <p:sp>
          <p:nvSpPr>
            <p:cNvPr id="30" name="Text Box 29"/>
            <p:cNvSpPr txBox="1">
              <a:spLocks noChangeArrowheads="1"/>
            </p:cNvSpPr>
            <p:nvPr/>
          </p:nvSpPr>
          <p:spPr bwMode="auto">
            <a:xfrm rot="21119651">
              <a:off x="10344151" y="3042840"/>
              <a:ext cx="4169787" cy="961802"/>
            </a:xfrm>
            <a:prstGeom prst="rect">
              <a:avLst/>
            </a:prstGeom>
            <a:noFill/>
            <a:ln w="9525">
              <a:noFill/>
              <a:miter lim="800000"/>
              <a:headEnd/>
              <a:tailEnd/>
            </a:ln>
          </p:spPr>
          <p:txBody>
            <a:bodyPr lIns="0" tIns="0" rIns="0" bIns="0">
              <a:spAutoFit/>
            </a:bodyPr>
            <a:lstStyle/>
            <a:p>
              <a:pPr algn="ctr" eaLnBrk="0" hangingPunct="0"/>
              <a:r>
                <a:rPr lang="zh-CN" altLang="en-US" sz="2500" dirty="0">
                  <a:solidFill>
                    <a:srgbClr val="FF0000"/>
                  </a:solidFill>
                  <a:latin typeface="方正精楷简体" pitchFamily="2" charset="-122"/>
                  <a:ea typeface="汉鼎简中楷" pitchFamily="49" charset="-122"/>
                </a:rPr>
                <a:t>强耦合</a:t>
              </a:r>
              <a:endParaRPr lang="en-US" altLang="zh-CN" sz="2500" dirty="0">
                <a:solidFill>
                  <a:srgbClr val="FF0000"/>
                </a:solidFill>
                <a:latin typeface="方正精楷简体" pitchFamily="2" charset="-122"/>
                <a:ea typeface="汉鼎简中楷" pitchFamily="49" charset="-122"/>
              </a:endParaRPr>
            </a:p>
          </p:txBody>
        </p:sp>
        <p:sp>
          <p:nvSpPr>
            <p:cNvPr id="31" name="Text Box 30"/>
            <p:cNvSpPr txBox="1">
              <a:spLocks noChangeArrowheads="1"/>
            </p:cNvSpPr>
            <p:nvPr/>
          </p:nvSpPr>
          <p:spPr bwMode="auto">
            <a:xfrm rot="21111822">
              <a:off x="12736731" y="6089521"/>
              <a:ext cx="4169787" cy="961802"/>
            </a:xfrm>
            <a:prstGeom prst="rect">
              <a:avLst/>
            </a:prstGeom>
            <a:noFill/>
            <a:ln w="9525">
              <a:noFill/>
              <a:miter lim="800000"/>
              <a:headEnd/>
              <a:tailEnd/>
            </a:ln>
          </p:spPr>
          <p:txBody>
            <a:bodyPr lIns="0" tIns="0" rIns="0" bIns="0">
              <a:spAutoFit/>
            </a:bodyPr>
            <a:lstStyle/>
            <a:p>
              <a:pPr algn="ctr" eaLnBrk="0" hangingPunct="0"/>
              <a:r>
                <a:rPr lang="zh-CN" altLang="en-US" sz="2500" dirty="0">
                  <a:latin typeface="方正精楷简体" pitchFamily="2" charset="-122"/>
                  <a:ea typeface="汉鼎简中楷" pitchFamily="49" charset="-122"/>
                </a:rPr>
                <a:t>弱耦合</a:t>
              </a:r>
              <a:endParaRPr lang="en-US" altLang="zh-CN" sz="2500" dirty="0">
                <a:latin typeface="方正精楷简体" pitchFamily="2" charset="-122"/>
                <a:ea typeface="汉鼎简中楷" pitchFamily="49" charset="-122"/>
              </a:endParaRPr>
            </a:p>
          </p:txBody>
        </p:sp>
        <p:sp>
          <p:nvSpPr>
            <p:cNvPr id="32" name="Line 31"/>
            <p:cNvSpPr>
              <a:spLocks noChangeShapeType="1"/>
            </p:cNvSpPr>
            <p:nvPr/>
          </p:nvSpPr>
          <p:spPr bwMode="auto">
            <a:xfrm flipV="1">
              <a:off x="4579030" y="5170314"/>
              <a:ext cx="12549288" cy="2981645"/>
            </a:xfrm>
            <a:prstGeom prst="line">
              <a:avLst/>
            </a:prstGeom>
            <a:noFill/>
            <a:ln w="76200">
              <a:solidFill>
                <a:schemeClr val="tx1"/>
              </a:solidFill>
              <a:round/>
              <a:headEnd type="none" w="sm" len="sm"/>
              <a:tailEnd type="none" w="sm" len="sm"/>
            </a:ln>
          </p:spPr>
          <p:txBody>
            <a:bodyPr/>
            <a:lstStyle/>
            <a:p>
              <a:endParaRPr lang="zh-CN" altLang="en-US" sz="2100" dirty="0"/>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可复用性增强过程</a:t>
            </a:r>
            <a:endParaRPr lang="zh-CN" altLang="en-US" dirty="0"/>
          </a:p>
        </p:txBody>
      </p:sp>
      <p:sp>
        <p:nvSpPr>
          <p:cNvPr id="3" name="Content Placeholder 2"/>
          <p:cNvSpPr>
            <a:spLocks noGrp="1"/>
          </p:cNvSpPr>
          <p:nvPr>
            <p:ph idx="1"/>
          </p:nvPr>
        </p:nvSpPr>
        <p:spPr>
          <a:xfrm>
            <a:off x="613964" y="1268762"/>
            <a:ext cx="8667750" cy="2304255"/>
          </a:xfrm>
        </p:spPr>
        <p:txBody>
          <a:bodyPr/>
          <a:lstStyle/>
          <a:p>
            <a:r>
              <a:rPr lang="zh-CN" altLang="en-US" sz="2900" dirty="0" smtClean="0"/>
              <a:t>构件获得可复用性的方式：</a:t>
            </a:r>
            <a:endParaRPr lang="en-US" altLang="zh-CN" sz="2900" dirty="0" smtClean="0"/>
          </a:p>
          <a:p>
            <a:pPr marL="971592" lvl="1" indent="-478323">
              <a:buFont typeface="+mj-ea"/>
              <a:buAutoNum type="circleNumDbPlain"/>
            </a:pPr>
            <a:r>
              <a:rPr lang="zh-CN" altLang="en-US" sz="2500" dirty="0" smtClean="0"/>
              <a:t>在开发过程中实现可复用，即</a:t>
            </a:r>
            <a:r>
              <a:rPr lang="zh-CN" altLang="en-US" sz="2500" dirty="0" smtClean="0">
                <a:solidFill>
                  <a:srgbClr val="0000FF"/>
                </a:solidFill>
              </a:rPr>
              <a:t>面向复用的构件开发</a:t>
            </a:r>
            <a:endParaRPr lang="en-US" altLang="zh-CN" sz="2500" dirty="0" smtClean="0">
              <a:solidFill>
                <a:srgbClr val="0000FF"/>
              </a:solidFill>
            </a:endParaRPr>
          </a:p>
          <a:p>
            <a:pPr marL="971592" lvl="1" indent="-478323">
              <a:buFont typeface="+mj-ea"/>
              <a:buAutoNum type="circleNumDbPlain"/>
            </a:pPr>
            <a:r>
              <a:rPr lang="zh-CN" altLang="en-US" sz="2500" dirty="0" smtClean="0"/>
              <a:t>在开发完成之后</a:t>
            </a:r>
            <a:r>
              <a:rPr lang="zh-CN" altLang="en-US" sz="2500" dirty="0" smtClean="0">
                <a:solidFill>
                  <a:srgbClr val="0000FF"/>
                </a:solidFill>
              </a:rPr>
              <a:t>增强</a:t>
            </a:r>
            <a:r>
              <a:rPr lang="zh-CN" altLang="en-US" sz="2500" dirty="0" smtClean="0"/>
              <a:t>可复用性</a:t>
            </a:r>
            <a:endParaRPr lang="en-US" altLang="zh-CN" sz="2500" dirty="0" smtClean="0"/>
          </a:p>
          <a:p>
            <a:pPr lvl="2"/>
            <a:r>
              <a:rPr lang="zh-CN" altLang="en-US" sz="2400" dirty="0" smtClean="0">
                <a:latin typeface="方正特雅宋简" pitchFamily="2" charset="-122"/>
                <a:ea typeface="方正特雅宋简" pitchFamily="2" charset="-122"/>
              </a:rPr>
              <a:t>通过</a:t>
            </a:r>
            <a:r>
              <a:rPr lang="zh-CN" altLang="en-US" sz="2400" dirty="0" smtClean="0">
                <a:solidFill>
                  <a:srgbClr val="FF0000"/>
                </a:solidFill>
                <a:latin typeface="方正特雅宋简" pitchFamily="2" charset="-122"/>
                <a:ea typeface="方正特雅宋简" pitchFamily="2" charset="-122"/>
              </a:rPr>
              <a:t>泛化</a:t>
            </a:r>
            <a:r>
              <a:rPr lang="zh-CN" altLang="en-US" sz="2400" dirty="0" smtClean="0">
                <a:latin typeface="方正特雅宋简" pitchFamily="2" charset="-122"/>
                <a:ea typeface="方正特雅宋简" pitchFamily="2" charset="-122"/>
              </a:rPr>
              <a:t>构件的各组成元素</a:t>
            </a:r>
            <a:endParaRPr lang="en-US" altLang="zh-CN" sz="2400" dirty="0" smtClean="0">
              <a:latin typeface="方正特雅宋简" pitchFamily="2" charset="-122"/>
              <a:ea typeface="方正特雅宋简" pitchFamily="2" charset="-122"/>
            </a:endParaRPr>
          </a:p>
          <a:p>
            <a:pPr lvl="2"/>
            <a:r>
              <a:rPr lang="zh-CN" altLang="en-US" sz="2400" dirty="0" smtClean="0">
                <a:latin typeface="方正特雅宋简" pitchFamily="2" charset="-122"/>
                <a:ea typeface="方正特雅宋简" pitchFamily="2" charset="-122"/>
              </a:rPr>
              <a:t>更常见于一般软件企业</a:t>
            </a:r>
            <a:endParaRPr lang="zh-CN" altLang="en-US" sz="2400" dirty="0">
              <a:latin typeface="方正特雅宋简" pitchFamily="2" charset="-122"/>
              <a:ea typeface="方正特雅宋简" pitchFamily="2"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53</a:t>
            </a:fld>
            <a:endParaRPr lang="zh-CN" altLang="en-US" dirty="0"/>
          </a:p>
        </p:txBody>
      </p:sp>
      <p:grpSp>
        <p:nvGrpSpPr>
          <p:cNvPr id="5" name="Group 4"/>
          <p:cNvGrpSpPr>
            <a:grpSpLocks noChangeAspect="1"/>
          </p:cNvGrpSpPr>
          <p:nvPr/>
        </p:nvGrpSpPr>
        <p:grpSpPr>
          <a:xfrm>
            <a:off x="150535" y="4005064"/>
            <a:ext cx="9627001" cy="2088232"/>
            <a:chOff x="-228600" y="3581400"/>
            <a:chExt cx="10158450" cy="2019300"/>
          </a:xfrm>
        </p:grpSpPr>
        <p:cxnSp>
          <p:nvCxnSpPr>
            <p:cNvPr id="6" name="Straight Arrow Connector 5"/>
            <p:cNvCxnSpPr>
              <a:endCxn id="10" idx="2"/>
            </p:cNvCxnSpPr>
            <p:nvPr/>
          </p:nvCxnSpPr>
          <p:spPr>
            <a:xfrm>
              <a:off x="4543444" y="5219700"/>
              <a:ext cx="533400" cy="1588"/>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sp>
          <p:nvSpPr>
            <p:cNvPr id="7" name="Rectangle 6"/>
            <p:cNvSpPr/>
            <p:nvPr/>
          </p:nvSpPr>
          <p:spPr>
            <a:xfrm>
              <a:off x="-76200" y="3581400"/>
              <a:ext cx="1905000" cy="685800"/>
            </a:xfrm>
            <a:prstGeom prst="rect">
              <a:avLst/>
            </a:prstGeom>
            <a:solidFill>
              <a:schemeClr val="accent1">
                <a:lumMod val="1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方正精楷简体" pitchFamily="2" charset="-122"/>
                </a:rPr>
                <a:t>初始构件</a:t>
              </a:r>
              <a:endParaRPr lang="en-US" sz="2100" dirty="0">
                <a:solidFill>
                  <a:schemeClr val="bg1"/>
                </a:solidFill>
                <a:latin typeface="方正精楷简体" pitchFamily="2" charset="-122"/>
                <a:ea typeface="方正精楷简体" pitchFamily="2" charset="-122"/>
              </a:endParaRPr>
            </a:p>
          </p:txBody>
        </p:sp>
        <p:sp>
          <p:nvSpPr>
            <p:cNvPr id="8" name="Oval 7"/>
            <p:cNvSpPr/>
            <p:nvPr/>
          </p:nvSpPr>
          <p:spPr>
            <a:xfrm>
              <a:off x="-228600" y="4838700"/>
              <a:ext cx="2190784" cy="762000"/>
            </a:xfrm>
            <a:prstGeom prst="ellipse">
              <a:avLst/>
            </a:prstGeom>
            <a:solidFill>
              <a:schemeClr val="accent2">
                <a:lumMod val="5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方正精楷简体" pitchFamily="2" charset="-122"/>
                </a:rPr>
                <a:t>名称泛化</a:t>
              </a:r>
              <a:endParaRPr lang="en-US" sz="2100" dirty="0">
                <a:solidFill>
                  <a:schemeClr val="bg1"/>
                </a:solidFill>
                <a:latin typeface="方正精楷简体" pitchFamily="2" charset="-122"/>
                <a:ea typeface="方正精楷简体" pitchFamily="2" charset="-122"/>
              </a:endParaRPr>
            </a:p>
          </p:txBody>
        </p:sp>
        <p:sp>
          <p:nvSpPr>
            <p:cNvPr id="9" name="Oval 8"/>
            <p:cNvSpPr/>
            <p:nvPr/>
          </p:nvSpPr>
          <p:spPr>
            <a:xfrm>
              <a:off x="2428860" y="4838700"/>
              <a:ext cx="2190784" cy="762000"/>
            </a:xfrm>
            <a:prstGeom prst="ellipse">
              <a:avLst/>
            </a:prstGeom>
            <a:solidFill>
              <a:schemeClr val="accent2">
                <a:lumMod val="5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方正精楷简体" pitchFamily="2" charset="-122"/>
                </a:rPr>
                <a:t>操作泛化</a:t>
              </a:r>
              <a:endParaRPr lang="en-US" sz="2100" dirty="0">
                <a:solidFill>
                  <a:schemeClr val="bg1"/>
                </a:solidFill>
                <a:latin typeface="方正精楷简体" pitchFamily="2" charset="-122"/>
                <a:ea typeface="方正精楷简体" pitchFamily="2" charset="-122"/>
              </a:endParaRPr>
            </a:p>
          </p:txBody>
        </p:sp>
        <p:sp>
          <p:nvSpPr>
            <p:cNvPr id="10" name="Oval 9"/>
            <p:cNvSpPr/>
            <p:nvPr/>
          </p:nvSpPr>
          <p:spPr>
            <a:xfrm>
              <a:off x="5076844" y="4838700"/>
              <a:ext cx="2190784" cy="762000"/>
            </a:xfrm>
            <a:prstGeom prst="ellipse">
              <a:avLst/>
            </a:prstGeom>
            <a:solidFill>
              <a:schemeClr val="accent2">
                <a:lumMod val="5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方正精楷简体" pitchFamily="2" charset="-122"/>
                </a:rPr>
                <a:t>异常泛化</a:t>
              </a:r>
              <a:endParaRPr lang="en-US" sz="2100" dirty="0">
                <a:solidFill>
                  <a:schemeClr val="bg1"/>
                </a:solidFill>
                <a:latin typeface="方正精楷简体" pitchFamily="2" charset="-122"/>
                <a:ea typeface="方正精楷简体" pitchFamily="2" charset="-122"/>
              </a:endParaRPr>
            </a:p>
          </p:txBody>
        </p:sp>
        <p:sp>
          <p:nvSpPr>
            <p:cNvPr id="11" name="Oval 10"/>
            <p:cNvSpPr/>
            <p:nvPr/>
          </p:nvSpPr>
          <p:spPr>
            <a:xfrm>
              <a:off x="7739066" y="4838700"/>
              <a:ext cx="2190784" cy="762000"/>
            </a:xfrm>
            <a:prstGeom prst="ellipse">
              <a:avLst/>
            </a:prstGeom>
            <a:solidFill>
              <a:schemeClr val="accent2">
                <a:lumMod val="50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方正精楷简体" pitchFamily="2" charset="-122"/>
                </a:rPr>
                <a:t>构件认证</a:t>
              </a:r>
              <a:endParaRPr lang="en-US" sz="2100" dirty="0">
                <a:solidFill>
                  <a:schemeClr val="bg1"/>
                </a:solidFill>
                <a:latin typeface="方正精楷简体" pitchFamily="2" charset="-122"/>
                <a:ea typeface="方正精楷简体" pitchFamily="2" charset="-122"/>
              </a:endParaRPr>
            </a:p>
          </p:txBody>
        </p:sp>
        <p:sp>
          <p:nvSpPr>
            <p:cNvPr id="12" name="Rectangle 11"/>
            <p:cNvSpPr/>
            <p:nvPr/>
          </p:nvSpPr>
          <p:spPr>
            <a:xfrm>
              <a:off x="7891466" y="3581400"/>
              <a:ext cx="1905000" cy="685800"/>
            </a:xfrm>
            <a:prstGeom prst="rect">
              <a:avLst/>
            </a:prstGeom>
            <a:solidFill>
              <a:srgbClr val="000068"/>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方正精楷简体" pitchFamily="2" charset="-122"/>
                </a:rPr>
                <a:t>可复用构件</a:t>
              </a:r>
              <a:endParaRPr lang="en-US" sz="2100" dirty="0">
                <a:solidFill>
                  <a:schemeClr val="bg1"/>
                </a:solidFill>
                <a:latin typeface="方正精楷简体" pitchFamily="2" charset="-122"/>
                <a:ea typeface="方正精楷简体" pitchFamily="2" charset="-122"/>
              </a:endParaRPr>
            </a:p>
          </p:txBody>
        </p:sp>
        <p:cxnSp>
          <p:nvCxnSpPr>
            <p:cNvPr id="13" name="Straight Arrow Connector 12"/>
            <p:cNvCxnSpPr>
              <a:stCxn id="7" idx="2"/>
              <a:endCxn id="8" idx="0"/>
            </p:cNvCxnSpPr>
            <p:nvPr/>
          </p:nvCxnSpPr>
          <p:spPr>
            <a:xfrm rot="5400000">
              <a:off x="585796" y="4548196"/>
              <a:ext cx="571500" cy="9508"/>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4" name="Straight Arrow Connector 13"/>
            <p:cNvCxnSpPr>
              <a:endCxn id="9" idx="2"/>
            </p:cNvCxnSpPr>
            <p:nvPr/>
          </p:nvCxnSpPr>
          <p:spPr>
            <a:xfrm>
              <a:off x="1981200" y="5219700"/>
              <a:ext cx="447660" cy="1588"/>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5" name="Straight Arrow Connector 14"/>
            <p:cNvCxnSpPr>
              <a:stCxn id="10" idx="6"/>
              <a:endCxn id="11" idx="2"/>
            </p:cNvCxnSpPr>
            <p:nvPr/>
          </p:nvCxnSpPr>
          <p:spPr>
            <a:xfrm>
              <a:off x="7267628" y="5219700"/>
              <a:ext cx="471438" cy="1588"/>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a:stCxn id="11" idx="0"/>
              <a:endCxn id="12" idx="2"/>
            </p:cNvCxnSpPr>
            <p:nvPr/>
          </p:nvCxnSpPr>
          <p:spPr>
            <a:xfrm rot="5400000" flipH="1" flipV="1">
              <a:off x="8553462" y="4548196"/>
              <a:ext cx="571500" cy="9508"/>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CBSD</a:t>
            </a:r>
            <a:r>
              <a:rPr lang="zh-CN" altLang="en-US" dirty="0" smtClean="0"/>
              <a:t>四法则</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54</a:t>
            </a:fld>
            <a:endParaRPr lang="zh-CN" altLang="en-US" dirty="0"/>
          </a:p>
        </p:txBody>
      </p:sp>
      <p:sp>
        <p:nvSpPr>
          <p:cNvPr id="5" name="Rectangle 4"/>
          <p:cNvSpPr/>
          <p:nvPr/>
        </p:nvSpPr>
        <p:spPr>
          <a:xfrm>
            <a:off x="1832655" y="1628802"/>
            <a:ext cx="7410823" cy="144016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首先定义模块化的架构；然后购买、复用和剪裁成品构件，或定制新构件；最终基于架构组装构件以得到目标软件。</a:t>
            </a:r>
            <a:endParaRPr lang="zh-CN" altLang="en-US" sz="2900" dirty="0">
              <a:solidFill>
                <a:srgbClr val="C00000"/>
              </a:solidFill>
              <a:ea typeface="文鼎CS长美黑" pitchFamily="49" charset="-122"/>
            </a:endParaRPr>
          </a:p>
        </p:txBody>
      </p:sp>
      <p:sp>
        <p:nvSpPr>
          <p:cNvPr id="6" name="TextBox 5"/>
          <p:cNvSpPr txBox="1"/>
          <p:nvPr/>
        </p:nvSpPr>
        <p:spPr>
          <a:xfrm>
            <a:off x="428505" y="1700814"/>
            <a:ext cx="834400" cy="1250760"/>
          </a:xfrm>
          <a:prstGeom prst="rect">
            <a:avLst/>
          </a:prstGeom>
          <a:noFill/>
        </p:spPr>
        <p:txBody>
          <a:bodyPr wrap="none" lIns="95665" tIns="47832" rIns="95665" bIns="47832" rtlCol="0">
            <a:spAutoFit/>
          </a:bodyPr>
          <a:lstStyle/>
          <a:p>
            <a:r>
              <a:rPr lang="zh-CN" altLang="en-US" sz="2500" dirty="0" smtClean="0">
                <a:solidFill>
                  <a:srgbClr val="0000FF"/>
                </a:solidFill>
                <a:ea typeface="文鼎CS长美黑" pitchFamily="49" charset="-122"/>
              </a:rPr>
              <a:t>构件</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组装</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开发</a:t>
            </a:r>
            <a:endParaRPr lang="zh-CN" altLang="en-US" sz="2500" dirty="0">
              <a:solidFill>
                <a:srgbClr val="0000FF"/>
              </a:solidFill>
              <a:ea typeface="文鼎CS长美黑" pitchFamily="49" charset="-122"/>
            </a:endParaRPr>
          </a:p>
        </p:txBody>
      </p:sp>
      <p:sp>
        <p:nvSpPr>
          <p:cNvPr id="7" name="Rectangle 6"/>
          <p:cNvSpPr/>
          <p:nvPr/>
        </p:nvSpPr>
        <p:spPr>
          <a:xfrm>
            <a:off x="1832655" y="4149082"/>
            <a:ext cx="7410823" cy="144016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优先复用本组织的已有构件，其次是购买商业成品构件</a:t>
            </a:r>
            <a:r>
              <a:rPr lang="en-US" altLang="zh-CN" sz="2900" dirty="0" smtClean="0">
                <a:solidFill>
                  <a:srgbClr val="C00000"/>
                </a:solidFill>
                <a:ea typeface="文鼎CS长美黑" pitchFamily="49" charset="-122"/>
              </a:rPr>
              <a:t>(COTS)</a:t>
            </a:r>
            <a:r>
              <a:rPr lang="zh-CN" altLang="en-US" sz="2900" dirty="0" smtClean="0">
                <a:solidFill>
                  <a:srgbClr val="C00000"/>
                </a:solidFill>
                <a:ea typeface="文鼎CS长美黑" pitchFamily="49" charset="-122"/>
              </a:rPr>
              <a:t>； 只在当无法复用或购买构件之时才选择自行开发。</a:t>
            </a:r>
            <a:endParaRPr lang="zh-CN" altLang="en-US" sz="2900" dirty="0">
              <a:solidFill>
                <a:srgbClr val="C00000"/>
              </a:solidFill>
              <a:ea typeface="文鼎CS长美黑" pitchFamily="49" charset="-122"/>
            </a:endParaRPr>
          </a:p>
        </p:txBody>
      </p:sp>
      <p:sp>
        <p:nvSpPr>
          <p:cNvPr id="8" name="TextBox 7"/>
          <p:cNvSpPr txBox="1"/>
          <p:nvPr/>
        </p:nvSpPr>
        <p:spPr>
          <a:xfrm>
            <a:off x="428505" y="4221091"/>
            <a:ext cx="834400" cy="1250760"/>
          </a:xfrm>
          <a:prstGeom prst="rect">
            <a:avLst/>
          </a:prstGeom>
          <a:noFill/>
        </p:spPr>
        <p:txBody>
          <a:bodyPr wrap="none" lIns="95665" tIns="47832" rIns="95665" bIns="47832" rtlCol="0">
            <a:spAutoFit/>
          </a:bodyPr>
          <a:lstStyle/>
          <a:p>
            <a:r>
              <a:rPr lang="zh-CN" altLang="en-US" sz="2500" dirty="0" smtClean="0">
                <a:solidFill>
                  <a:srgbClr val="0000FF"/>
                </a:solidFill>
                <a:ea typeface="文鼎CS长美黑" pitchFamily="49" charset="-122"/>
              </a:rPr>
              <a:t>构件</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复用</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优先</a:t>
            </a:r>
            <a:endParaRPr lang="zh-CN" altLang="en-US" sz="2500" dirty="0">
              <a:solidFill>
                <a:srgbClr val="0000FF"/>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CBSD</a:t>
            </a:r>
            <a:r>
              <a:rPr lang="zh-CN" altLang="en-US" dirty="0" smtClean="0"/>
              <a:t>四法则</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55</a:t>
            </a:fld>
            <a:endParaRPr lang="zh-CN" altLang="en-US" dirty="0"/>
          </a:p>
        </p:txBody>
      </p:sp>
      <p:sp>
        <p:nvSpPr>
          <p:cNvPr id="5" name="Rectangle 4"/>
          <p:cNvSpPr/>
          <p:nvPr/>
        </p:nvSpPr>
        <p:spPr>
          <a:xfrm>
            <a:off x="1832655" y="1628802"/>
            <a:ext cx="7410823" cy="144016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如果构件组装的条件能获满足， 那就应当依据构件组装模式开发软件，而不应当选择从</a:t>
            </a:r>
            <a:r>
              <a:rPr lang="en-US" altLang="zh-CN" sz="2900" dirty="0" smtClean="0">
                <a:solidFill>
                  <a:srgbClr val="C00000"/>
                </a:solidFill>
                <a:ea typeface="文鼎CS长美黑" pitchFamily="49" charset="-122"/>
              </a:rPr>
              <a:t>“ </a:t>
            </a:r>
            <a:r>
              <a:rPr lang="zh-CN" altLang="en-US" sz="2900" dirty="0" smtClean="0">
                <a:solidFill>
                  <a:srgbClr val="C00000"/>
                </a:solidFill>
                <a:ea typeface="文鼎CS长美黑" pitchFamily="49" charset="-122"/>
              </a:rPr>
              <a:t>零</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开始。</a:t>
            </a:r>
            <a:endParaRPr lang="zh-CN" altLang="en-US" sz="2900" dirty="0">
              <a:solidFill>
                <a:srgbClr val="C00000"/>
              </a:solidFill>
              <a:ea typeface="文鼎CS长美黑" pitchFamily="49" charset="-122"/>
            </a:endParaRPr>
          </a:p>
        </p:txBody>
      </p:sp>
      <p:sp>
        <p:nvSpPr>
          <p:cNvPr id="6" name="TextBox 5"/>
          <p:cNvSpPr txBox="1"/>
          <p:nvPr/>
        </p:nvSpPr>
        <p:spPr>
          <a:xfrm>
            <a:off x="428505" y="1700814"/>
            <a:ext cx="834400" cy="1250760"/>
          </a:xfrm>
          <a:prstGeom prst="rect">
            <a:avLst/>
          </a:prstGeom>
          <a:noFill/>
        </p:spPr>
        <p:txBody>
          <a:bodyPr wrap="none" lIns="95665" tIns="47832" rIns="95665" bIns="47832" rtlCol="0">
            <a:spAutoFit/>
          </a:bodyPr>
          <a:lstStyle/>
          <a:p>
            <a:r>
              <a:rPr lang="zh-CN" altLang="en-US" sz="2500" dirty="0" smtClean="0">
                <a:solidFill>
                  <a:srgbClr val="0000FF"/>
                </a:solidFill>
                <a:ea typeface="文鼎CS长美黑" pitchFamily="49" charset="-122"/>
              </a:rPr>
              <a:t>构件</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组装</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优先</a:t>
            </a:r>
            <a:endParaRPr lang="zh-CN" altLang="en-US" sz="2500" dirty="0">
              <a:solidFill>
                <a:srgbClr val="0000FF"/>
              </a:solidFill>
              <a:ea typeface="文鼎CS长美黑" pitchFamily="49" charset="-122"/>
            </a:endParaRPr>
          </a:p>
        </p:txBody>
      </p:sp>
      <p:sp>
        <p:nvSpPr>
          <p:cNvPr id="7" name="Rectangle 6"/>
          <p:cNvSpPr/>
          <p:nvPr/>
        </p:nvSpPr>
        <p:spPr>
          <a:xfrm>
            <a:off x="1832655" y="4149082"/>
            <a:ext cx="7410823" cy="1440160"/>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在构件组装开发模式中，确保架构所定义的构件和所购买或定制的构件都是可替换的、可扩展的和可组合的。</a:t>
            </a:r>
            <a:endParaRPr lang="zh-CN" altLang="en-US" sz="2900" dirty="0">
              <a:solidFill>
                <a:srgbClr val="C00000"/>
              </a:solidFill>
              <a:ea typeface="文鼎CS长美黑" pitchFamily="49" charset="-122"/>
            </a:endParaRPr>
          </a:p>
        </p:txBody>
      </p:sp>
      <p:sp>
        <p:nvSpPr>
          <p:cNvPr id="8" name="TextBox 7"/>
          <p:cNvSpPr txBox="1"/>
          <p:nvPr/>
        </p:nvSpPr>
        <p:spPr>
          <a:xfrm>
            <a:off x="444756" y="4221091"/>
            <a:ext cx="834400" cy="1250760"/>
          </a:xfrm>
          <a:prstGeom prst="rect">
            <a:avLst/>
          </a:prstGeom>
          <a:noFill/>
        </p:spPr>
        <p:txBody>
          <a:bodyPr wrap="none" lIns="95665" tIns="47832" rIns="95665" bIns="47832" rtlCol="0">
            <a:spAutoFit/>
          </a:bodyPr>
          <a:lstStyle/>
          <a:p>
            <a:pPr algn="ctr"/>
            <a:r>
              <a:rPr lang="zh-CN" altLang="en-US" sz="2500" dirty="0" smtClean="0">
                <a:solidFill>
                  <a:srgbClr val="0000FF"/>
                </a:solidFill>
                <a:ea typeface="文鼎CS长美黑" pitchFamily="49" charset="-122"/>
              </a:rPr>
              <a:t>构件</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可</a:t>
            </a:r>
            <a:r>
              <a:rPr lang="en-US" altLang="zh-CN" sz="2500" dirty="0" smtClean="0">
                <a:solidFill>
                  <a:srgbClr val="0000FF"/>
                </a:solidFill>
                <a:ea typeface="文鼎CS长美黑" pitchFamily="49" charset="-122"/>
              </a:rPr>
              <a:t/>
            </a:r>
            <a:br>
              <a:rPr lang="en-US" altLang="zh-CN" sz="2500" dirty="0" smtClean="0">
                <a:solidFill>
                  <a:srgbClr val="0000FF"/>
                </a:solidFill>
                <a:ea typeface="文鼎CS长美黑" pitchFamily="49" charset="-122"/>
              </a:rPr>
            </a:br>
            <a:r>
              <a:rPr lang="zh-CN" altLang="en-US" sz="2500" dirty="0" smtClean="0">
                <a:solidFill>
                  <a:srgbClr val="0000FF"/>
                </a:solidFill>
                <a:ea typeface="文鼎CS长美黑" pitchFamily="49" charset="-122"/>
              </a:rPr>
              <a:t>复用</a:t>
            </a:r>
            <a:endParaRPr lang="zh-CN" altLang="en-US" sz="2500" dirty="0">
              <a:solidFill>
                <a:srgbClr val="0000FF"/>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96549" y="2924946"/>
            <a:ext cx="7956884" cy="2016224"/>
          </a:xfrm>
        </p:spPr>
        <p:txBody>
          <a:bodyPr/>
          <a:lstStyle/>
          <a:p>
            <a:pPr algn="ctr"/>
            <a:r>
              <a:rPr lang="zh-CN" altLang="en-US" dirty="0" smtClean="0"/>
              <a:t>当看到很多程序具有诸多共同或相似之处时，</a:t>
            </a:r>
            <a:r>
              <a:rPr lang="en-US" altLang="zh-CN" dirty="0" smtClean="0"/>
              <a:t/>
            </a:r>
            <a:br>
              <a:rPr lang="en-US" altLang="zh-CN" dirty="0" smtClean="0"/>
            </a:br>
            <a:r>
              <a:rPr lang="zh-CN" altLang="en-US" dirty="0" smtClean="0"/>
              <a:t>我们将它们归类为一个</a:t>
            </a:r>
            <a:r>
              <a:rPr lang="en-US" altLang="zh-CN" dirty="0" smtClean="0"/>
              <a:t>“</a:t>
            </a:r>
            <a:r>
              <a:rPr lang="zh-CN" altLang="en-US" dirty="0" smtClean="0"/>
              <a:t>家族</a:t>
            </a:r>
            <a:r>
              <a:rPr lang="en-US" altLang="zh-CN" dirty="0" smtClean="0"/>
              <a:t>”</a:t>
            </a:r>
            <a:r>
              <a:rPr lang="zh-CN" altLang="en-US" dirty="0" smtClean="0"/>
              <a:t>。</a:t>
            </a:r>
            <a:r>
              <a:rPr lang="en-US" altLang="zh-CN" dirty="0" smtClean="0"/>
              <a:t/>
            </a:r>
            <a:br>
              <a:rPr lang="en-US" altLang="zh-CN" dirty="0" smtClean="0"/>
            </a:br>
            <a:r>
              <a:rPr lang="zh-CN" altLang="en-US" dirty="0" smtClean="0"/>
              <a:t>发现程序间的共同之处常比发现它们的</a:t>
            </a:r>
            <a:r>
              <a:rPr lang="en-US" altLang="zh-CN" dirty="0" smtClean="0"/>
              <a:t/>
            </a:r>
            <a:br>
              <a:rPr lang="en-US" altLang="zh-CN" dirty="0" smtClean="0"/>
            </a:br>
            <a:r>
              <a:rPr lang="zh-CN" altLang="en-US" dirty="0" smtClean="0"/>
              <a:t>不同之处更有必要，也更有价值。</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56</a:t>
            </a:fld>
            <a:endParaRPr lang="zh-CN" altLang="en-US" dirty="0"/>
          </a:p>
        </p:txBody>
      </p:sp>
      <p:sp>
        <p:nvSpPr>
          <p:cNvPr id="6" name="Rectangle 5"/>
          <p:cNvSpPr/>
          <p:nvPr/>
        </p:nvSpPr>
        <p:spPr>
          <a:xfrm>
            <a:off x="2144688" y="6336993"/>
            <a:ext cx="5826647" cy="404375"/>
          </a:xfrm>
          <a:prstGeom prst="rect">
            <a:avLst/>
          </a:prstGeom>
        </p:spPr>
        <p:txBody>
          <a:bodyPr wrap="square" lIns="95665" tIns="47832" rIns="95665" bIns="47832">
            <a:spAutoFit/>
          </a:bodyPr>
          <a:lstStyle/>
          <a:p>
            <a:pPr algn="r"/>
            <a:r>
              <a:rPr lang="en-US" altLang="zh-CN" sz="2000" dirty="0" smtClean="0"/>
              <a:t>David Parnas </a:t>
            </a:r>
            <a:r>
              <a:rPr lang="zh-CN" altLang="en-US" sz="2000" dirty="0" smtClean="0">
                <a:latin typeface="方正精宋简体" pitchFamily="2" charset="-122"/>
                <a:ea typeface="方正精宋简体" pitchFamily="2" charset="-122"/>
              </a:rPr>
              <a:t>是一位著名的软件工程学者。 </a:t>
            </a:r>
            <a:endParaRPr lang="en-US" altLang="zh-CN" sz="2000" dirty="0" smtClean="0">
              <a:latin typeface="方正精宋简体" pitchFamily="2" charset="-122"/>
              <a:ea typeface="方正精宋简体" pitchFamily="2" charset="-122"/>
            </a:endParaRPr>
          </a:p>
        </p:txBody>
      </p:sp>
      <p:sp>
        <p:nvSpPr>
          <p:cNvPr id="7" name="Rectangle 6"/>
          <p:cNvSpPr/>
          <p:nvPr/>
        </p:nvSpPr>
        <p:spPr>
          <a:xfrm>
            <a:off x="158946" y="2132856"/>
            <a:ext cx="1960605" cy="419764"/>
          </a:xfrm>
          <a:prstGeom prst="rect">
            <a:avLst/>
          </a:prstGeom>
        </p:spPr>
        <p:txBody>
          <a:bodyPr wrap="none" lIns="95665" tIns="47832" rIns="95665" bIns="47832">
            <a:spAutoFit/>
          </a:bodyPr>
          <a:lstStyle/>
          <a:p>
            <a:r>
              <a:rPr lang="en-US" altLang="zh-CN" sz="2100" dirty="0" smtClean="0"/>
              <a:t>David Parnas</a:t>
            </a:r>
            <a:endParaRPr lang="zh-CN" altLang="en-US" sz="2100" dirty="0">
              <a:ea typeface="文鼎CS长美黑" pitchFamily="49" charset="-122"/>
            </a:endParaRPr>
          </a:p>
        </p:txBody>
      </p:sp>
      <p:pic>
        <p:nvPicPr>
          <p:cNvPr id="36866" name="Picture 2" descr="http://ulaa.ul.ie/resource/resmgr/lumni_ul_feb_08/david_parnas.jpg"/>
          <p:cNvPicPr>
            <a:picLocks noChangeAspect="1" noChangeArrowheads="1"/>
          </p:cNvPicPr>
          <p:nvPr/>
        </p:nvPicPr>
        <p:blipFill>
          <a:blip r:embed="rId2" cstate="print"/>
          <a:srcRect/>
          <a:stretch>
            <a:fillRect/>
          </a:stretch>
        </p:blipFill>
        <p:spPr bwMode="auto">
          <a:xfrm>
            <a:off x="272482" y="188642"/>
            <a:ext cx="1808538" cy="2016224"/>
          </a:xfrm>
          <a:prstGeom prst="rect">
            <a:avLst/>
          </a:prstGeom>
          <a:noFill/>
        </p:spPr>
      </p:pic>
      <p:sp>
        <p:nvSpPr>
          <p:cNvPr id="9" name="Bent-Up Arrow 8"/>
          <p:cNvSpPr/>
          <p:nvPr/>
        </p:nvSpPr>
        <p:spPr>
          <a:xfrm rot="5400000">
            <a:off x="2525735" y="4950169"/>
            <a:ext cx="720080" cy="702078"/>
          </a:xfrm>
          <a:prstGeom prst="ben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12" name="TextBox 11"/>
          <p:cNvSpPr txBox="1"/>
          <p:nvPr/>
        </p:nvSpPr>
        <p:spPr>
          <a:xfrm>
            <a:off x="3207452" y="5282044"/>
            <a:ext cx="5399752" cy="542874"/>
          </a:xfrm>
          <a:prstGeom prst="rect">
            <a:avLst/>
          </a:prstGeom>
          <a:noFill/>
        </p:spPr>
        <p:txBody>
          <a:bodyPr wrap="none" lIns="95665" tIns="47832" rIns="95665" bIns="47832" rtlCol="0">
            <a:spAutoFit/>
          </a:bodyPr>
          <a:lstStyle/>
          <a:p>
            <a:r>
              <a:rPr lang="zh-CN" altLang="en-US" sz="2900" dirty="0" smtClean="0">
                <a:solidFill>
                  <a:srgbClr val="FF0000"/>
                </a:solidFill>
                <a:latin typeface="方正特雅宋简" pitchFamily="2" charset="-122"/>
                <a:ea typeface="方正特雅宋简" pitchFamily="2" charset="-122"/>
              </a:rPr>
              <a:t>这就是软件产品线的现实意义。</a:t>
            </a:r>
            <a:endParaRPr lang="zh-CN" altLang="en-US" sz="2900" dirty="0">
              <a:solidFill>
                <a:srgbClr val="FF0000"/>
              </a:solidFill>
              <a:latin typeface="方正特雅宋简" pitchFamily="2" charset="-122"/>
              <a:ea typeface="方正特雅宋简"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软件产品线 </a:t>
            </a:r>
            <a:r>
              <a:rPr lang="en-US" altLang="zh-CN" sz="3800" dirty="0" smtClean="0"/>
              <a:t>(SPL) —</a:t>
            </a:r>
            <a:r>
              <a:rPr lang="zh-CN" altLang="en-US" sz="3800" dirty="0" smtClean="0"/>
              <a:t>概念</a:t>
            </a:r>
            <a:endParaRPr lang="zh-CN" altLang="en-US" sz="3800" dirty="0"/>
          </a:p>
        </p:txBody>
      </p:sp>
      <p:sp>
        <p:nvSpPr>
          <p:cNvPr id="3" name="Content Placeholder 2"/>
          <p:cNvSpPr>
            <a:spLocks noGrp="1"/>
          </p:cNvSpPr>
          <p:nvPr>
            <p:ph idx="1"/>
          </p:nvPr>
        </p:nvSpPr>
        <p:spPr>
          <a:xfrm>
            <a:off x="613964" y="1268761"/>
            <a:ext cx="8667750" cy="1440160"/>
          </a:xfrm>
        </p:spPr>
        <p:txBody>
          <a:bodyPr/>
          <a:lstStyle/>
          <a:p>
            <a:r>
              <a:rPr lang="zh-CN" altLang="en-US" dirty="0" smtClean="0"/>
              <a:t>软件产品线</a:t>
            </a:r>
            <a:r>
              <a:rPr lang="en-US" altLang="zh-CN" sz="2900" dirty="0" smtClean="0"/>
              <a:t>(SPL)</a:t>
            </a:r>
            <a:endParaRPr lang="en-US" altLang="zh-CN" dirty="0" smtClean="0"/>
          </a:p>
          <a:p>
            <a:pPr lvl="1"/>
            <a:r>
              <a:rPr lang="zh-CN" altLang="en-US" dirty="0" smtClean="0"/>
              <a:t>一个</a:t>
            </a:r>
            <a:r>
              <a:rPr lang="zh-CN" altLang="en-US" dirty="0" smtClean="0">
                <a:solidFill>
                  <a:srgbClr val="C00000"/>
                </a:solidFill>
              </a:rPr>
              <a:t>共享领域核心功能</a:t>
            </a:r>
            <a:r>
              <a:rPr lang="zh-CN" altLang="en-US" dirty="0" smtClean="0"/>
              <a:t>的，又能“更好地”满足各</a:t>
            </a:r>
            <a:r>
              <a:rPr lang="zh-CN" altLang="en-US" dirty="0" smtClean="0">
                <a:solidFill>
                  <a:srgbClr val="0000FF"/>
                </a:solidFill>
              </a:rPr>
              <a:t>细分领域独特需求</a:t>
            </a:r>
            <a:r>
              <a:rPr lang="zh-CN" altLang="en-US" dirty="0" smtClean="0"/>
              <a:t>的软件产品集</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57</a:t>
            </a:fld>
            <a:endParaRPr lang="zh-CN" altLang="en-US" dirty="0"/>
          </a:p>
        </p:txBody>
      </p:sp>
      <p:grpSp>
        <p:nvGrpSpPr>
          <p:cNvPr id="5" name="Group 4"/>
          <p:cNvGrpSpPr>
            <a:grpSpLocks noChangeAspect="1"/>
          </p:cNvGrpSpPr>
          <p:nvPr/>
        </p:nvGrpSpPr>
        <p:grpSpPr>
          <a:xfrm>
            <a:off x="3080793" y="3140973"/>
            <a:ext cx="3822425" cy="3096343"/>
            <a:chOff x="-996081" y="1371600"/>
            <a:chExt cx="4653681" cy="4572000"/>
          </a:xfrm>
        </p:grpSpPr>
        <p:pic>
          <p:nvPicPr>
            <p:cNvPr id="6" name="Picture 8" descr="C:\Users\Administrator\Desktop\19908873.jpg"/>
            <p:cNvPicPr>
              <a:picLocks noChangeAspect="1" noChangeArrowheads="1"/>
            </p:cNvPicPr>
            <p:nvPr/>
          </p:nvPicPr>
          <p:blipFill>
            <a:blip r:embed="rId2" cstate="print"/>
            <a:srcRect/>
            <a:stretch>
              <a:fillRect/>
            </a:stretch>
          </p:blipFill>
          <p:spPr bwMode="auto">
            <a:xfrm>
              <a:off x="1123548" y="1371600"/>
              <a:ext cx="2142166" cy="1447800"/>
            </a:xfrm>
            <a:prstGeom prst="rect">
              <a:avLst/>
            </a:prstGeom>
            <a:noFill/>
          </p:spPr>
        </p:pic>
        <p:pic>
          <p:nvPicPr>
            <p:cNvPr id="7" name="Picture 22"/>
            <p:cNvPicPr>
              <a:picLocks noChangeAspect="1" noChangeArrowheads="1"/>
            </p:cNvPicPr>
            <p:nvPr/>
          </p:nvPicPr>
          <p:blipFill>
            <a:blip r:embed="rId3" cstate="print"/>
            <a:srcRect/>
            <a:stretch>
              <a:fillRect/>
            </a:stretch>
          </p:blipFill>
          <p:spPr bwMode="auto">
            <a:xfrm>
              <a:off x="-996081" y="2209800"/>
              <a:ext cx="1557475" cy="1981200"/>
            </a:xfrm>
            <a:prstGeom prst="rect">
              <a:avLst/>
            </a:prstGeom>
            <a:noFill/>
            <a:ln w="9525">
              <a:noFill/>
              <a:miter lim="800000"/>
              <a:headEnd/>
              <a:tailEnd/>
            </a:ln>
          </p:spPr>
        </p:pic>
        <p:pic>
          <p:nvPicPr>
            <p:cNvPr id="8" name="Picture 17"/>
            <p:cNvPicPr>
              <a:picLocks noChangeAspect="1" noChangeArrowheads="1"/>
            </p:cNvPicPr>
            <p:nvPr/>
          </p:nvPicPr>
          <p:blipFill>
            <a:blip r:embed="rId4" cstate="print"/>
            <a:srcRect/>
            <a:stretch>
              <a:fillRect/>
            </a:stretch>
          </p:blipFill>
          <p:spPr bwMode="auto">
            <a:xfrm>
              <a:off x="-331137" y="2666322"/>
              <a:ext cx="1493589" cy="1981878"/>
            </a:xfrm>
            <a:prstGeom prst="rect">
              <a:avLst/>
            </a:prstGeom>
            <a:noFill/>
            <a:ln w="9525">
              <a:noFill/>
              <a:miter lim="800000"/>
              <a:headEnd/>
              <a:tailEnd/>
            </a:ln>
          </p:spPr>
        </p:pic>
        <p:pic>
          <p:nvPicPr>
            <p:cNvPr id="9" name="Picture 19"/>
            <p:cNvPicPr>
              <a:picLocks noChangeAspect="1" noChangeArrowheads="1"/>
            </p:cNvPicPr>
            <p:nvPr/>
          </p:nvPicPr>
          <p:blipFill>
            <a:blip r:embed="rId5" cstate="print"/>
            <a:srcRect/>
            <a:stretch>
              <a:fillRect/>
            </a:stretch>
          </p:blipFill>
          <p:spPr bwMode="auto">
            <a:xfrm>
              <a:off x="262559" y="3048000"/>
              <a:ext cx="1433293" cy="1981200"/>
            </a:xfrm>
            <a:prstGeom prst="rect">
              <a:avLst/>
            </a:prstGeom>
            <a:noFill/>
            <a:ln w="9525">
              <a:noFill/>
              <a:miter lim="800000"/>
              <a:headEnd/>
              <a:tailEnd/>
            </a:ln>
          </p:spPr>
        </p:pic>
        <p:pic>
          <p:nvPicPr>
            <p:cNvPr id="10" name="Picture 18"/>
            <p:cNvPicPr>
              <a:picLocks noChangeAspect="1" noChangeArrowheads="1"/>
            </p:cNvPicPr>
            <p:nvPr/>
          </p:nvPicPr>
          <p:blipFill>
            <a:blip r:embed="rId6" cstate="print"/>
            <a:srcRect/>
            <a:stretch>
              <a:fillRect/>
            </a:stretch>
          </p:blipFill>
          <p:spPr bwMode="auto">
            <a:xfrm>
              <a:off x="900253" y="3429000"/>
              <a:ext cx="1530927" cy="1981200"/>
            </a:xfrm>
            <a:prstGeom prst="rect">
              <a:avLst/>
            </a:prstGeom>
            <a:noFill/>
            <a:ln w="9525">
              <a:noFill/>
              <a:miter lim="800000"/>
              <a:headEnd/>
              <a:tailEnd/>
            </a:ln>
          </p:spPr>
        </p:pic>
        <p:pic>
          <p:nvPicPr>
            <p:cNvPr id="11" name="Picture 20"/>
            <p:cNvPicPr>
              <a:picLocks noChangeAspect="1" noChangeArrowheads="1"/>
            </p:cNvPicPr>
            <p:nvPr/>
          </p:nvPicPr>
          <p:blipFill>
            <a:blip r:embed="rId7" cstate="print"/>
            <a:srcRect/>
            <a:stretch>
              <a:fillRect/>
            </a:stretch>
          </p:blipFill>
          <p:spPr bwMode="auto">
            <a:xfrm>
              <a:off x="1602431" y="3733800"/>
              <a:ext cx="1617421" cy="1981200"/>
            </a:xfrm>
            <a:prstGeom prst="rect">
              <a:avLst/>
            </a:prstGeom>
            <a:noFill/>
            <a:ln w="9525">
              <a:noFill/>
              <a:miter lim="800000"/>
              <a:headEnd/>
              <a:tailEnd/>
            </a:ln>
          </p:spPr>
        </p:pic>
        <p:pic>
          <p:nvPicPr>
            <p:cNvPr id="12" name="Picture 21"/>
            <p:cNvPicPr>
              <a:picLocks noChangeAspect="1" noChangeArrowheads="1"/>
            </p:cNvPicPr>
            <p:nvPr/>
          </p:nvPicPr>
          <p:blipFill>
            <a:blip r:embed="rId8" cstate="print"/>
            <a:srcRect/>
            <a:stretch>
              <a:fillRect/>
            </a:stretch>
          </p:blipFill>
          <p:spPr bwMode="auto">
            <a:xfrm>
              <a:off x="2121229" y="3962400"/>
              <a:ext cx="1536371" cy="1981200"/>
            </a:xfrm>
            <a:prstGeom prst="rect">
              <a:avLst/>
            </a:prstGeom>
            <a:noFill/>
            <a:ln w="9525">
              <a:noFill/>
              <a:miter lim="800000"/>
              <a:headEnd/>
              <a:tailEnd/>
            </a:ln>
          </p:spPr>
        </p:pic>
      </p:grpSp>
    </p:spTree>
  </p:cSld>
  <p:clrMapOvr>
    <a:masterClrMapping/>
  </p:clrMapOvr>
  <p:transition spd="slow">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SPL</a:t>
            </a:r>
            <a:r>
              <a:rPr lang="zh-CN" altLang="en-US" dirty="0" smtClean="0"/>
              <a:t>不是银弹</a:t>
            </a:r>
            <a:r>
              <a:rPr lang="en-US" altLang="zh-CN" dirty="0" smtClean="0"/>
              <a:t>!</a:t>
            </a:r>
            <a:endParaRPr lang="zh-CN" altLang="en-US" dirty="0"/>
          </a:p>
        </p:txBody>
      </p:sp>
      <p:sp>
        <p:nvSpPr>
          <p:cNvPr id="3" name="Content Placeholder 2"/>
          <p:cNvSpPr>
            <a:spLocks noGrp="1"/>
          </p:cNvSpPr>
          <p:nvPr>
            <p:ph idx="1"/>
          </p:nvPr>
        </p:nvSpPr>
        <p:spPr>
          <a:xfrm>
            <a:off x="613964" y="1268760"/>
            <a:ext cx="8667750" cy="4176464"/>
          </a:xfrm>
        </p:spPr>
        <p:txBody>
          <a:bodyPr/>
          <a:lstStyle/>
          <a:p>
            <a:r>
              <a:rPr lang="en-US" altLang="zh-CN" sz="2900" dirty="0" smtClean="0"/>
              <a:t>SPL</a:t>
            </a:r>
            <a:r>
              <a:rPr lang="zh-CN" altLang="en-US" sz="2900" dirty="0" smtClean="0"/>
              <a:t>成功案例</a:t>
            </a:r>
            <a:endParaRPr lang="en-US" altLang="zh-CN" sz="2900" dirty="0" smtClean="0"/>
          </a:p>
          <a:p>
            <a:pPr lvl="1"/>
            <a:r>
              <a:rPr lang="zh-CN" altLang="en-US" sz="2100" dirty="0" smtClean="0"/>
              <a:t>惠普</a:t>
            </a:r>
            <a:r>
              <a:rPr lang="en-US" altLang="zh-CN" sz="2100" dirty="0" smtClean="0"/>
              <a:t>(HP)</a:t>
            </a:r>
            <a:r>
              <a:rPr lang="zh-CN" altLang="en-US" sz="2100" dirty="0" smtClean="0"/>
              <a:t>公司广泛应用软件生产线，</a:t>
            </a:r>
            <a:r>
              <a:rPr lang="en-US" altLang="zh-CN" sz="2100" dirty="0" smtClean="0"/>
              <a:t>70%</a:t>
            </a:r>
            <a:r>
              <a:rPr lang="zh-CN" altLang="en-US" sz="2100" dirty="0" smtClean="0"/>
              <a:t>的软件功能直接复用产品线架构及其实现，另</a:t>
            </a:r>
            <a:r>
              <a:rPr lang="en-US" altLang="zh-CN" sz="2100" dirty="0" smtClean="0"/>
              <a:t>20%</a:t>
            </a:r>
            <a:r>
              <a:rPr lang="zh-CN" altLang="en-US" sz="2100" dirty="0" smtClean="0"/>
              <a:t>稍有修改，仅</a:t>
            </a:r>
            <a:r>
              <a:rPr lang="en-US" altLang="zh-CN" sz="2100" dirty="0" smtClean="0"/>
              <a:t>10%</a:t>
            </a:r>
            <a:r>
              <a:rPr lang="zh-CN" altLang="en-US" sz="2100" dirty="0" smtClean="0"/>
              <a:t>属于新创造。</a:t>
            </a:r>
            <a:endParaRPr lang="en-US" altLang="zh-CN" sz="2100" dirty="0" smtClean="0"/>
          </a:p>
          <a:p>
            <a:endParaRPr lang="en-US" altLang="zh-CN" sz="1300" dirty="0" smtClean="0"/>
          </a:p>
          <a:p>
            <a:r>
              <a:rPr lang="en-US" altLang="zh-CN" sz="2900" dirty="0" smtClean="0"/>
              <a:t>SPL</a:t>
            </a:r>
            <a:r>
              <a:rPr lang="zh-CN" altLang="en-US" sz="2900" dirty="0" smtClean="0"/>
              <a:t>应用效果</a:t>
            </a:r>
            <a:endParaRPr lang="en-US" altLang="zh-CN" sz="2900" dirty="0" smtClean="0"/>
          </a:p>
          <a:p>
            <a:pPr lvl="1"/>
            <a:r>
              <a:rPr lang="zh-CN" altLang="en-US" sz="2500" dirty="0" smtClean="0"/>
              <a:t>减少人力</a:t>
            </a:r>
            <a:endParaRPr lang="en-US" altLang="zh-CN" sz="2500" dirty="0" smtClean="0"/>
          </a:p>
          <a:p>
            <a:pPr lvl="1"/>
            <a:r>
              <a:rPr lang="zh-CN" altLang="en-US" sz="2500" dirty="0" smtClean="0"/>
              <a:t>缩短时长</a:t>
            </a:r>
            <a:endParaRPr lang="en-US" altLang="zh-CN" sz="2500" dirty="0" smtClean="0"/>
          </a:p>
          <a:p>
            <a:pPr lvl="1"/>
            <a:r>
              <a:rPr lang="zh-CN" altLang="en-US" sz="2500" dirty="0" smtClean="0"/>
              <a:t>减少成本</a:t>
            </a:r>
            <a:endParaRPr lang="en-US" altLang="zh-CN" sz="2500" dirty="0" smtClean="0"/>
          </a:p>
          <a:p>
            <a:pPr lvl="1"/>
            <a:r>
              <a:rPr lang="zh-CN" altLang="en-US" sz="2500" dirty="0" smtClean="0"/>
              <a:t>提升质量</a:t>
            </a:r>
            <a:endParaRPr lang="en-US" altLang="zh-CN" sz="2500" dirty="0" smtClean="0"/>
          </a:p>
          <a:p>
            <a:pPr lvl="1"/>
            <a:r>
              <a:rPr lang="zh-CN" altLang="en-US" sz="2500" dirty="0" smtClean="0">
                <a:solidFill>
                  <a:srgbClr val="0000FF"/>
                </a:solidFill>
              </a:rPr>
              <a:t>提升开发效率： </a:t>
            </a:r>
            <a:r>
              <a:rPr lang="en-US" altLang="zh-CN" sz="2500" dirty="0" smtClean="0">
                <a:solidFill>
                  <a:srgbClr val="0000FF"/>
                </a:solidFill>
              </a:rPr>
              <a:t>3—5 </a:t>
            </a:r>
            <a:r>
              <a:rPr lang="zh-CN" altLang="en-US" sz="2500" dirty="0" smtClean="0">
                <a:solidFill>
                  <a:srgbClr val="0000FF"/>
                </a:solidFill>
              </a:rPr>
              <a:t>倍</a:t>
            </a:r>
            <a:r>
              <a:rPr lang="en-US" altLang="zh-CN" sz="2500" dirty="0" smtClean="0">
                <a:solidFill>
                  <a:srgbClr val="0000FF"/>
                </a:solidFill>
              </a:rPr>
              <a:t>?  10—20</a:t>
            </a:r>
            <a:r>
              <a:rPr lang="zh-CN" altLang="en-US" sz="2500" dirty="0" smtClean="0">
                <a:solidFill>
                  <a:srgbClr val="0000FF"/>
                </a:solidFill>
              </a:rPr>
              <a:t>倍</a:t>
            </a:r>
            <a:r>
              <a:rPr lang="en-US" altLang="zh-CN" sz="2500" dirty="0" smtClean="0">
                <a:solidFill>
                  <a:srgbClr val="0000FF"/>
                </a:solidFill>
              </a:rPr>
              <a:t>?  </a:t>
            </a:r>
            <a:r>
              <a:rPr lang="zh-CN" altLang="en-US" sz="2500" dirty="0" smtClean="0">
                <a:solidFill>
                  <a:srgbClr val="0000FF"/>
                </a:solidFill>
              </a:rPr>
              <a:t>更高倍</a:t>
            </a:r>
            <a:r>
              <a:rPr lang="en-US" altLang="zh-CN" sz="2500" dirty="0" smtClean="0">
                <a:solidFill>
                  <a:srgbClr val="0000FF"/>
                </a:solidFill>
              </a:rPr>
              <a:t>?</a:t>
            </a:r>
            <a:endParaRPr lang="zh-CN" altLang="en-US" sz="21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58</a:t>
            </a:fld>
            <a:endParaRPr lang="zh-CN" altLang="en-US" dirty="0"/>
          </a:p>
        </p:txBody>
      </p:sp>
      <p:sp>
        <p:nvSpPr>
          <p:cNvPr id="5" name="Rectangle 4"/>
          <p:cNvSpPr/>
          <p:nvPr/>
        </p:nvSpPr>
        <p:spPr>
          <a:xfrm>
            <a:off x="662523" y="6042776"/>
            <a:ext cx="8268919" cy="681374"/>
          </a:xfrm>
          <a:prstGeom prst="rect">
            <a:avLst/>
          </a:prstGeom>
        </p:spPr>
        <p:txBody>
          <a:bodyPr wrap="square" lIns="95665" tIns="47832" rIns="95665" bIns="47832">
            <a:spAutoFit/>
          </a:bodyPr>
          <a:lstStyle/>
          <a:p>
            <a:r>
              <a:rPr lang="zh-CN" altLang="en-US" sz="2000" dirty="0" smtClean="0">
                <a:latin typeface="方正特雅宋简" pitchFamily="2" charset="-122"/>
                <a:ea typeface="方正特雅宋简" pitchFamily="2" charset="-122"/>
              </a:rPr>
              <a:t>关于产品线应用的更多成功经验和实例，参考：</a:t>
            </a:r>
            <a:r>
              <a:rPr lang="en-US" altLang="zh-CN" dirty="0" smtClean="0">
                <a:latin typeface="方正特雅宋简" pitchFamily="2" charset="-122"/>
                <a:ea typeface="方正特雅宋简" pitchFamily="2" charset="-122"/>
                <a:hlinkClick r:id="rId2"/>
              </a:rPr>
              <a:t>http://splc.net/fame.html</a:t>
            </a:r>
            <a:r>
              <a:rPr lang="en-US" altLang="zh-CN" dirty="0" smtClean="0">
                <a:latin typeface="方正特雅宋简" pitchFamily="2" charset="-122"/>
                <a:ea typeface="方正特雅宋简" pitchFamily="2" charset="-122"/>
              </a:rPr>
              <a:t> </a:t>
            </a:r>
            <a:endParaRPr lang="zh-CN" altLang="en-US" dirty="0">
              <a:latin typeface="方正特雅宋简" pitchFamily="2" charset="-122"/>
              <a:ea typeface="方正特雅宋简"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wipe(down)">
                                      <p:cBhvr>
                                        <p:cTn id="13" dur="500"/>
                                        <p:tgtEl>
                                          <p:spTgt spid="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wipe(down)">
                                      <p:cBhvr>
                                        <p:cTn id="16" dur="500"/>
                                        <p:tgtEl>
                                          <p:spTgt spid="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SPL</a:t>
            </a:r>
            <a:r>
              <a:rPr lang="zh-CN" altLang="en-US" dirty="0" smtClean="0"/>
              <a:t>开发模型</a:t>
            </a:r>
            <a:endParaRPr lang="zh-CN" altLang="en-US" dirty="0"/>
          </a:p>
        </p:txBody>
      </p:sp>
      <p:sp>
        <p:nvSpPr>
          <p:cNvPr id="3" name="Content Placeholder 2"/>
          <p:cNvSpPr>
            <a:spLocks noGrp="1"/>
          </p:cNvSpPr>
          <p:nvPr>
            <p:ph idx="1"/>
          </p:nvPr>
        </p:nvSpPr>
        <p:spPr>
          <a:xfrm>
            <a:off x="613975" y="1268760"/>
            <a:ext cx="8629511" cy="4968552"/>
          </a:xfrm>
        </p:spPr>
        <p:txBody>
          <a:bodyPr/>
          <a:lstStyle/>
          <a:p>
            <a:pPr>
              <a:buNone/>
            </a:pPr>
            <a:r>
              <a:rPr lang="zh-CN" altLang="en-US" sz="3300" dirty="0" smtClean="0"/>
              <a:t>包括两大部分：</a:t>
            </a:r>
            <a:endParaRPr lang="en-US" altLang="zh-CN" sz="3300" dirty="0" smtClean="0"/>
          </a:p>
          <a:p>
            <a:endParaRPr lang="en-US" altLang="zh-CN" sz="1700" dirty="0" smtClean="0"/>
          </a:p>
          <a:p>
            <a:r>
              <a:rPr lang="zh-CN" altLang="en-US" dirty="0" smtClean="0">
                <a:solidFill>
                  <a:srgbClr val="0000FF"/>
                </a:solidFill>
              </a:rPr>
              <a:t>领域工程</a:t>
            </a:r>
            <a:endParaRPr lang="en-US" altLang="zh-CN" dirty="0" smtClean="0">
              <a:solidFill>
                <a:srgbClr val="0000FF"/>
              </a:solidFill>
            </a:endParaRPr>
          </a:p>
          <a:p>
            <a:pPr lvl="1"/>
            <a:r>
              <a:rPr lang="zh-CN" altLang="en-US" dirty="0" smtClean="0"/>
              <a:t>将某领域的核心资产工程化为一系列需求、架构和组件制品</a:t>
            </a:r>
            <a:endParaRPr lang="en-US" altLang="zh-CN" dirty="0" smtClean="0"/>
          </a:p>
          <a:p>
            <a:pPr lvl="1"/>
            <a:r>
              <a:rPr lang="zh-CN" altLang="en-US" dirty="0" smtClean="0"/>
              <a:t>描述和实现该领域的公共功能</a:t>
            </a:r>
            <a:endParaRPr lang="en-US" altLang="zh-CN" dirty="0" smtClean="0"/>
          </a:p>
          <a:p>
            <a:endParaRPr lang="en-US" altLang="zh-CN" sz="1700" dirty="0" smtClean="0"/>
          </a:p>
          <a:p>
            <a:r>
              <a:rPr lang="zh-CN" altLang="en-US" dirty="0" smtClean="0">
                <a:solidFill>
                  <a:srgbClr val="0000FF"/>
                </a:solidFill>
              </a:rPr>
              <a:t>应用工程</a:t>
            </a:r>
            <a:endParaRPr lang="en-US" altLang="zh-CN" dirty="0" smtClean="0">
              <a:solidFill>
                <a:srgbClr val="0000FF"/>
              </a:solidFill>
            </a:endParaRPr>
          </a:p>
          <a:p>
            <a:pPr lvl="1"/>
            <a:r>
              <a:rPr lang="zh-CN" altLang="en-US" dirty="0" smtClean="0"/>
              <a:t>通过复用领域需求、架构和组件制品，并扩充细节功能，以满足各子领域具体应用需要</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59</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 </a:t>
            </a:r>
            <a:r>
              <a:rPr lang="en-US" altLang="zh-CN" dirty="0" smtClean="0"/>
              <a:t>vs.</a:t>
            </a:r>
            <a:r>
              <a:rPr lang="zh-CN" altLang="en-US" dirty="0" smtClean="0"/>
              <a:t> 演化</a:t>
            </a:r>
            <a:endParaRPr lang="zh-CN" altLang="en-US" dirty="0"/>
          </a:p>
        </p:txBody>
      </p:sp>
      <p:sp>
        <p:nvSpPr>
          <p:cNvPr id="3" name="Content Placeholder 2"/>
          <p:cNvSpPr>
            <a:spLocks noGrp="1"/>
          </p:cNvSpPr>
          <p:nvPr>
            <p:ph idx="1"/>
          </p:nvPr>
        </p:nvSpPr>
        <p:spPr>
          <a:xfrm>
            <a:off x="613964" y="3861048"/>
            <a:ext cx="8667750" cy="2448272"/>
          </a:xfrm>
        </p:spPr>
        <p:txBody>
          <a:bodyPr/>
          <a:lstStyle/>
          <a:p>
            <a:r>
              <a:rPr lang="zh-CN" altLang="en-US" sz="2500" dirty="0" smtClean="0"/>
              <a:t>研究表明</a:t>
            </a:r>
            <a:r>
              <a:rPr lang="zh-CN" altLang="en-US" sz="2900" dirty="0" smtClean="0"/>
              <a:t>：演化成本是维护成本的约</a:t>
            </a:r>
            <a:r>
              <a:rPr lang="en-US" altLang="zh-CN" sz="2900" dirty="0" smtClean="0"/>
              <a:t>1.5</a:t>
            </a:r>
            <a:r>
              <a:rPr lang="zh-CN" altLang="en-US" sz="2900" dirty="0" smtClean="0"/>
              <a:t>倍。</a:t>
            </a:r>
            <a:endParaRPr lang="en-US" altLang="zh-CN" sz="2900" dirty="0" smtClean="0"/>
          </a:p>
          <a:p>
            <a:endParaRPr lang="en-US" altLang="zh-CN" sz="1500" dirty="0" smtClean="0"/>
          </a:p>
          <a:p>
            <a:r>
              <a:rPr lang="zh-CN" altLang="en-US" dirty="0" smtClean="0"/>
              <a:t>演化的价值</a:t>
            </a:r>
            <a:endParaRPr lang="en-US" altLang="zh-CN" dirty="0" smtClean="0"/>
          </a:p>
          <a:p>
            <a:pPr lvl="1"/>
            <a:r>
              <a:rPr lang="zh-CN" altLang="en-US" dirty="0" smtClean="0"/>
              <a:t>创造“</a:t>
            </a:r>
            <a:r>
              <a:rPr lang="zh-CN" altLang="en-US" dirty="0" smtClean="0">
                <a:solidFill>
                  <a:srgbClr val="0000FF"/>
                </a:solidFill>
              </a:rPr>
              <a:t>更好的</a:t>
            </a:r>
            <a:r>
              <a:rPr lang="zh-CN" altLang="en-US" dirty="0" smtClean="0"/>
              <a:t>”新版本</a:t>
            </a:r>
            <a:r>
              <a:rPr lang="en-US" altLang="zh-CN" dirty="0" smtClean="0"/>
              <a:t>/</a:t>
            </a:r>
            <a:r>
              <a:rPr lang="zh-CN" altLang="en-US" dirty="0" smtClean="0"/>
              <a:t>产品</a:t>
            </a:r>
            <a:endParaRPr lang="en-US" altLang="zh-CN" dirty="0" smtClean="0"/>
          </a:p>
          <a:p>
            <a:pPr lvl="1"/>
            <a:r>
              <a:rPr lang="zh-CN" altLang="en-US" dirty="0" smtClean="0">
                <a:solidFill>
                  <a:srgbClr val="0000FF"/>
                </a:solidFill>
              </a:rPr>
              <a:t>更大更广</a:t>
            </a:r>
            <a:r>
              <a:rPr lang="zh-CN" altLang="en-US" dirty="0" smtClean="0"/>
              <a:t>地满足用户的</a:t>
            </a:r>
            <a:r>
              <a:rPr lang="zh-CN" altLang="en-US" dirty="0" smtClean="0">
                <a:solidFill>
                  <a:srgbClr val="0000FF"/>
                </a:solidFill>
              </a:rPr>
              <a:t>已变更</a:t>
            </a:r>
            <a:r>
              <a:rPr lang="zh-CN" altLang="en-US" dirty="0" smtClean="0"/>
              <a:t>的现实需求</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a:t>
            </a:fld>
            <a:endParaRPr lang="zh-CN" altLang="en-US" dirty="0"/>
          </a:p>
        </p:txBody>
      </p:sp>
      <p:sp>
        <p:nvSpPr>
          <p:cNvPr id="5" name="Rectangle 4"/>
          <p:cNvSpPr/>
          <p:nvPr/>
        </p:nvSpPr>
        <p:spPr>
          <a:xfrm>
            <a:off x="818541" y="1556793"/>
            <a:ext cx="8190910" cy="1512168"/>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相比于软件的维护，软件的演化通常需要耗费更高成本，但所创造的价值通常也更多。</a:t>
            </a:r>
            <a:endParaRPr lang="zh-CN" altLang="en-US" sz="2900" dirty="0">
              <a:solidFill>
                <a:srgbClr val="C00000"/>
              </a:solidFill>
              <a:ea typeface="文鼎CS长美黑" pitchFamily="49" charset="-122"/>
            </a:endParaRPr>
          </a:p>
        </p:txBody>
      </p:sp>
      <p:grpSp>
        <p:nvGrpSpPr>
          <p:cNvPr id="7" name="Group 8"/>
          <p:cNvGrpSpPr/>
          <p:nvPr/>
        </p:nvGrpSpPr>
        <p:grpSpPr>
          <a:xfrm>
            <a:off x="7964299" y="4221092"/>
            <a:ext cx="1731562" cy="1615827"/>
            <a:chOff x="7351659" y="4221087"/>
            <a:chExt cx="1598364" cy="1615827"/>
          </a:xfrm>
        </p:grpSpPr>
        <p:sp>
          <p:nvSpPr>
            <p:cNvPr id="6" name="TextBox 5"/>
            <p:cNvSpPr txBox="1"/>
            <p:nvPr/>
          </p:nvSpPr>
          <p:spPr>
            <a:xfrm>
              <a:off x="7351659" y="4221087"/>
              <a:ext cx="1598364" cy="1615827"/>
            </a:xfrm>
            <a:prstGeom prst="rect">
              <a:avLst/>
            </a:prstGeom>
            <a:noFill/>
          </p:spPr>
          <p:txBody>
            <a:bodyPr wrap="none" rtlCol="0">
              <a:spAutoFit/>
            </a:bodyPr>
            <a:lstStyle/>
            <a:p>
              <a:pPr algn="ctr">
                <a:lnSpc>
                  <a:spcPct val="150000"/>
                </a:lnSpc>
              </a:pPr>
              <a:r>
                <a:rPr lang="en-US" altLang="zh-CN" sz="3300" dirty="0" smtClean="0">
                  <a:solidFill>
                    <a:srgbClr val="C00000"/>
                  </a:solidFill>
                  <a:latin typeface="方正胖娃简体" pitchFamily="65" charset="-122"/>
                  <a:ea typeface="方正胖娃简体" pitchFamily="65" charset="-122"/>
                </a:rPr>
                <a:t>VALUE</a:t>
              </a:r>
            </a:p>
            <a:p>
              <a:pPr algn="ctr">
                <a:lnSpc>
                  <a:spcPct val="150000"/>
                </a:lnSpc>
              </a:pPr>
              <a:r>
                <a:rPr lang="en-US" altLang="zh-CN" sz="3300" dirty="0" smtClean="0">
                  <a:solidFill>
                    <a:srgbClr val="C00000"/>
                  </a:solidFill>
                  <a:latin typeface="方正胖娃简体" pitchFamily="65" charset="-122"/>
                  <a:ea typeface="方正胖娃简体" pitchFamily="65" charset="-122"/>
                </a:rPr>
                <a:t>COST</a:t>
              </a:r>
              <a:endParaRPr lang="zh-CN" altLang="en-US" sz="3300" dirty="0">
                <a:solidFill>
                  <a:srgbClr val="C00000"/>
                </a:solidFill>
                <a:latin typeface="方正胖娃简体" pitchFamily="65" charset="-122"/>
                <a:ea typeface="方正胖娃简体" pitchFamily="65" charset="-122"/>
              </a:endParaRPr>
            </a:p>
          </p:txBody>
        </p:sp>
        <p:cxnSp>
          <p:nvCxnSpPr>
            <p:cNvPr id="8" name="Straight Connector 7"/>
            <p:cNvCxnSpPr/>
            <p:nvPr/>
          </p:nvCxnSpPr>
          <p:spPr>
            <a:xfrm>
              <a:off x="7596336" y="5013176"/>
              <a:ext cx="1080120" cy="0"/>
            </a:xfrm>
            <a:prstGeom prst="line">
              <a:avLst/>
            </a:prstGeom>
            <a:ln w="76200">
              <a:solidFill>
                <a:srgbClr val="C0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SPL</a:t>
            </a:r>
            <a:r>
              <a:rPr lang="zh-CN" altLang="en-US" dirty="0" smtClean="0"/>
              <a:t>开发模型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60</a:t>
            </a:fld>
            <a:endParaRPr lang="zh-CN" altLang="en-US" dirty="0"/>
          </a:p>
        </p:txBody>
      </p:sp>
      <p:sp>
        <p:nvSpPr>
          <p:cNvPr id="6" name="Rectangle 5"/>
          <p:cNvSpPr/>
          <p:nvPr/>
        </p:nvSpPr>
        <p:spPr>
          <a:xfrm>
            <a:off x="1425139" y="1052737"/>
            <a:ext cx="6723609" cy="2725748"/>
          </a:xfrm>
          <a:prstGeom prst="rect">
            <a:avLst/>
          </a:prstGeom>
          <a:no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7" name="Rectangle 6"/>
          <p:cNvSpPr/>
          <p:nvPr/>
        </p:nvSpPr>
        <p:spPr>
          <a:xfrm>
            <a:off x="1425139" y="3964331"/>
            <a:ext cx="6723609" cy="2725748"/>
          </a:xfrm>
          <a:prstGeom prst="rect">
            <a:avLst/>
          </a:prstGeom>
          <a:noFill/>
          <a:ln w="127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8" name="Rounded Rectangle 7"/>
          <p:cNvSpPr/>
          <p:nvPr/>
        </p:nvSpPr>
        <p:spPr>
          <a:xfrm>
            <a:off x="1794569" y="4212130"/>
            <a:ext cx="5910866" cy="495591"/>
          </a:xfrm>
          <a:prstGeom prst="roundRect">
            <a:avLst/>
          </a:prstGeom>
          <a:noFill/>
          <a:ln w="1143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cxnSp>
        <p:nvCxnSpPr>
          <p:cNvPr id="9" name="Straight Arrow Connector 8"/>
          <p:cNvCxnSpPr/>
          <p:nvPr/>
        </p:nvCxnSpPr>
        <p:spPr>
          <a:xfrm flipH="1">
            <a:off x="4528348" y="4212125"/>
            <a:ext cx="738858" cy="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1720683" y="1300538"/>
            <a:ext cx="5910866" cy="495591"/>
          </a:xfrm>
          <a:prstGeom prst="roundRect">
            <a:avLst/>
          </a:prstGeom>
          <a:noFill/>
          <a:ln w="1143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11" name="Cube 10"/>
          <p:cNvSpPr/>
          <p:nvPr/>
        </p:nvSpPr>
        <p:spPr>
          <a:xfrm>
            <a:off x="2090112" y="5503568"/>
            <a:ext cx="5763094" cy="743385"/>
          </a:xfrm>
          <a:prstGeom prst="cube">
            <a:avLst/>
          </a:prstGeom>
          <a:solidFill>
            <a:schemeClr val="bg2">
              <a:lumMod val="9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12" name="TextBox 11"/>
          <p:cNvSpPr txBox="1"/>
          <p:nvPr/>
        </p:nvSpPr>
        <p:spPr>
          <a:xfrm>
            <a:off x="3990294" y="5451102"/>
            <a:ext cx="1890779" cy="358208"/>
          </a:xfrm>
          <a:prstGeom prst="rect">
            <a:avLst/>
          </a:prstGeom>
          <a:noFill/>
        </p:spPr>
        <p:txBody>
          <a:bodyPr wrap="none" lIns="95665" tIns="47832" rIns="95665" bIns="47832" rtlCol="0">
            <a:spAutoFit/>
          </a:bodyPr>
          <a:lstStyle/>
          <a:p>
            <a:r>
              <a:rPr lang="zh-CN" altLang="en-US" sz="1700" dirty="0" smtClean="0">
                <a:latin typeface="方正精楷简体" pitchFamily="2" charset="-122"/>
                <a:ea typeface="汉鼎简中楷" pitchFamily="49" charset="-122"/>
              </a:rPr>
              <a:t>线上产品 </a:t>
            </a:r>
            <a:r>
              <a:rPr lang="en-US" altLang="zh-CN" sz="1700" dirty="0" smtClean="0">
                <a:latin typeface="方正精楷简体" pitchFamily="2" charset="-122"/>
                <a:ea typeface="汉鼎简中楷" pitchFamily="49" charset="-122"/>
              </a:rPr>
              <a:t>n (</a:t>
            </a:r>
            <a:r>
              <a:rPr lang="zh-CN" altLang="en-US" sz="1700" dirty="0" smtClean="0">
                <a:latin typeface="方正精楷简体" pitchFamily="2" charset="-122"/>
                <a:ea typeface="汉鼎简中楷" pitchFamily="49" charset="-122"/>
              </a:rPr>
              <a:t>制品</a:t>
            </a:r>
            <a:r>
              <a:rPr lang="en-US" altLang="zh-CN" sz="1700" dirty="0" smtClean="0">
                <a:latin typeface="方正精楷简体" pitchFamily="2" charset="-122"/>
                <a:ea typeface="汉鼎简中楷" pitchFamily="49" charset="-122"/>
              </a:rPr>
              <a:t>)</a:t>
            </a:r>
            <a:endParaRPr lang="en-US" sz="1700" dirty="0">
              <a:latin typeface="方正精楷简体" pitchFamily="2" charset="-122"/>
              <a:ea typeface="汉鼎简中楷" pitchFamily="49" charset="-122"/>
            </a:endParaRPr>
          </a:p>
        </p:txBody>
      </p:sp>
      <p:sp>
        <p:nvSpPr>
          <p:cNvPr id="13" name="Rectangle 12"/>
          <p:cNvSpPr/>
          <p:nvPr/>
        </p:nvSpPr>
        <p:spPr>
          <a:xfrm>
            <a:off x="1942345" y="1548330"/>
            <a:ext cx="1182172" cy="557540"/>
          </a:xfrm>
          <a:prstGeom prst="rect">
            <a:avLst/>
          </a:prstGeom>
          <a:solidFill>
            <a:srgbClr val="F3F7FB"/>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领域</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需求工程</a:t>
            </a:r>
            <a:endParaRPr lang="en-US" sz="1700" dirty="0">
              <a:solidFill>
                <a:schemeClr val="tx1"/>
              </a:solidFill>
              <a:latin typeface="方正精楷简体" pitchFamily="2" charset="-122"/>
              <a:ea typeface="汉鼎简中楷" pitchFamily="49" charset="-122"/>
            </a:endParaRPr>
          </a:p>
        </p:txBody>
      </p:sp>
      <p:sp>
        <p:nvSpPr>
          <p:cNvPr id="14" name="Rectangle 13"/>
          <p:cNvSpPr/>
          <p:nvPr/>
        </p:nvSpPr>
        <p:spPr>
          <a:xfrm>
            <a:off x="3321547" y="1548330"/>
            <a:ext cx="1182172" cy="557540"/>
          </a:xfrm>
          <a:prstGeom prst="rect">
            <a:avLst/>
          </a:prstGeom>
          <a:solidFill>
            <a:srgbClr val="F3F7FB"/>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领域</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平台设计</a:t>
            </a:r>
            <a:endParaRPr lang="en-US" sz="1700" dirty="0">
              <a:solidFill>
                <a:schemeClr val="tx1"/>
              </a:solidFill>
              <a:latin typeface="方正精楷简体" pitchFamily="2" charset="-122"/>
              <a:ea typeface="汉鼎简中楷" pitchFamily="49" charset="-122"/>
            </a:endParaRPr>
          </a:p>
        </p:txBody>
      </p:sp>
      <p:sp>
        <p:nvSpPr>
          <p:cNvPr id="15" name="Rectangle 14"/>
          <p:cNvSpPr/>
          <p:nvPr/>
        </p:nvSpPr>
        <p:spPr>
          <a:xfrm>
            <a:off x="4823892" y="1548330"/>
            <a:ext cx="1182172" cy="557540"/>
          </a:xfrm>
          <a:prstGeom prst="rect">
            <a:avLst/>
          </a:prstGeom>
          <a:solidFill>
            <a:srgbClr val="F3F7FB"/>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领域</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平台实现 </a:t>
            </a:r>
            <a:endParaRPr lang="en-US" sz="1700" dirty="0">
              <a:solidFill>
                <a:schemeClr val="tx1"/>
              </a:solidFill>
              <a:latin typeface="方正精楷简体" pitchFamily="2" charset="-122"/>
              <a:ea typeface="汉鼎简中楷" pitchFamily="49" charset="-122"/>
            </a:endParaRPr>
          </a:p>
        </p:txBody>
      </p:sp>
      <p:sp>
        <p:nvSpPr>
          <p:cNvPr id="16" name="Rectangle 15"/>
          <p:cNvSpPr/>
          <p:nvPr/>
        </p:nvSpPr>
        <p:spPr>
          <a:xfrm>
            <a:off x="6301606" y="1548330"/>
            <a:ext cx="1182172" cy="557540"/>
          </a:xfrm>
          <a:prstGeom prst="rect">
            <a:avLst/>
          </a:prstGeom>
          <a:solidFill>
            <a:srgbClr val="F3F7FB"/>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领域</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平台测试 </a:t>
            </a:r>
            <a:endParaRPr lang="en-US" sz="1700" dirty="0">
              <a:solidFill>
                <a:schemeClr val="tx1"/>
              </a:solidFill>
              <a:latin typeface="方正精楷简体" pitchFamily="2" charset="-122"/>
              <a:ea typeface="汉鼎简中楷" pitchFamily="49" charset="-122"/>
            </a:endParaRPr>
          </a:p>
        </p:txBody>
      </p:sp>
      <p:sp>
        <p:nvSpPr>
          <p:cNvPr id="17" name="Rectangle 16"/>
          <p:cNvSpPr/>
          <p:nvPr/>
        </p:nvSpPr>
        <p:spPr>
          <a:xfrm>
            <a:off x="2090116" y="4397975"/>
            <a:ext cx="1182172" cy="5575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应用</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需求工程</a:t>
            </a:r>
            <a:endParaRPr lang="en-US" sz="1700" dirty="0">
              <a:solidFill>
                <a:schemeClr val="tx1"/>
              </a:solidFill>
              <a:latin typeface="方正精楷简体" pitchFamily="2" charset="-122"/>
              <a:ea typeface="汉鼎简中楷" pitchFamily="49" charset="-122"/>
            </a:endParaRPr>
          </a:p>
        </p:txBody>
      </p:sp>
      <p:sp>
        <p:nvSpPr>
          <p:cNvPr id="18" name="Rectangle 17"/>
          <p:cNvSpPr/>
          <p:nvPr/>
        </p:nvSpPr>
        <p:spPr>
          <a:xfrm>
            <a:off x="3469318" y="4397975"/>
            <a:ext cx="1182172" cy="5575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应用</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平台设计</a:t>
            </a:r>
            <a:endParaRPr lang="en-US" sz="1700" dirty="0">
              <a:solidFill>
                <a:schemeClr val="tx1"/>
              </a:solidFill>
              <a:latin typeface="方正精楷简体" pitchFamily="2" charset="-122"/>
              <a:ea typeface="汉鼎简中楷" pitchFamily="49" charset="-122"/>
            </a:endParaRPr>
          </a:p>
        </p:txBody>
      </p:sp>
      <p:sp>
        <p:nvSpPr>
          <p:cNvPr id="19" name="Rectangle 18"/>
          <p:cNvSpPr/>
          <p:nvPr/>
        </p:nvSpPr>
        <p:spPr>
          <a:xfrm>
            <a:off x="4897775" y="4397975"/>
            <a:ext cx="1182172" cy="5575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应用</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平台实现 </a:t>
            </a:r>
            <a:endParaRPr lang="en-US" sz="1700" dirty="0">
              <a:solidFill>
                <a:schemeClr val="tx1"/>
              </a:solidFill>
              <a:latin typeface="方正精楷简体" pitchFamily="2" charset="-122"/>
              <a:ea typeface="汉鼎简中楷" pitchFamily="49" charset="-122"/>
            </a:endParaRPr>
          </a:p>
        </p:txBody>
      </p:sp>
      <p:sp>
        <p:nvSpPr>
          <p:cNvPr id="20" name="Rectangle 19"/>
          <p:cNvSpPr/>
          <p:nvPr/>
        </p:nvSpPr>
        <p:spPr>
          <a:xfrm>
            <a:off x="6375494" y="4397975"/>
            <a:ext cx="1182172" cy="557540"/>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应用</a:t>
            </a:r>
            <a:r>
              <a:rPr lang="en-US" altLang="zh-CN" sz="1700" dirty="0" smtClean="0">
                <a:solidFill>
                  <a:schemeClr val="tx1"/>
                </a:solidFill>
                <a:latin typeface="方正精楷简体" pitchFamily="2" charset="-122"/>
                <a:ea typeface="汉鼎简中楷" pitchFamily="49" charset="-122"/>
              </a:rPr>
              <a:t/>
            </a:r>
            <a:br>
              <a:rPr lang="en-US" altLang="zh-CN" sz="1700" dirty="0" smtClean="0">
                <a:solidFill>
                  <a:schemeClr val="tx1"/>
                </a:solidFill>
                <a:latin typeface="方正精楷简体" pitchFamily="2" charset="-122"/>
                <a:ea typeface="汉鼎简中楷" pitchFamily="49" charset="-122"/>
              </a:rPr>
            </a:br>
            <a:r>
              <a:rPr lang="zh-CN" altLang="en-US" sz="1700" dirty="0" smtClean="0">
                <a:solidFill>
                  <a:schemeClr val="tx1"/>
                </a:solidFill>
                <a:latin typeface="方正精楷简体" pitchFamily="2" charset="-122"/>
                <a:ea typeface="汉鼎简中楷" pitchFamily="49" charset="-122"/>
              </a:rPr>
              <a:t>平台测试 </a:t>
            </a:r>
            <a:endParaRPr lang="en-US" sz="1700" dirty="0">
              <a:solidFill>
                <a:schemeClr val="tx1"/>
              </a:solidFill>
              <a:latin typeface="方正精楷简体" pitchFamily="2" charset="-122"/>
              <a:ea typeface="汉鼎简中楷" pitchFamily="49" charset="-122"/>
            </a:endParaRPr>
          </a:p>
        </p:txBody>
      </p:sp>
      <p:sp>
        <p:nvSpPr>
          <p:cNvPr id="21" name="Flowchart: Magnetic Disk 20"/>
          <p:cNvSpPr/>
          <p:nvPr/>
        </p:nvSpPr>
        <p:spPr>
          <a:xfrm>
            <a:off x="1868458" y="2663410"/>
            <a:ext cx="5763094" cy="867284"/>
          </a:xfrm>
          <a:prstGeom prst="flowChartMagneticDisk">
            <a:avLst/>
          </a:prstGeom>
          <a:solidFill>
            <a:srgbClr val="CCE9AD"/>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22" name="TextBox 21"/>
          <p:cNvSpPr txBox="1"/>
          <p:nvPr/>
        </p:nvSpPr>
        <p:spPr>
          <a:xfrm>
            <a:off x="3124517" y="2672891"/>
            <a:ext cx="3376762" cy="358208"/>
          </a:xfrm>
          <a:prstGeom prst="rect">
            <a:avLst/>
          </a:prstGeom>
          <a:noFill/>
        </p:spPr>
        <p:txBody>
          <a:bodyPr wrap="none" lIns="95665" tIns="47832" rIns="95665" bIns="47832" rtlCol="0">
            <a:spAutoFit/>
          </a:bodyPr>
          <a:lstStyle/>
          <a:p>
            <a:r>
              <a:rPr lang="zh-CN" altLang="en-US" sz="1700" dirty="0" smtClean="0">
                <a:latin typeface="方正精楷简体" pitchFamily="2" charset="-122"/>
                <a:ea typeface="汉鼎简中楷" pitchFamily="49" charset="-122"/>
              </a:rPr>
              <a:t>领域平台制品</a:t>
            </a:r>
            <a:r>
              <a:rPr lang="en-US" altLang="zh-CN" sz="1700" dirty="0" smtClean="0">
                <a:latin typeface="方正精楷简体" pitchFamily="2" charset="-122"/>
                <a:ea typeface="汉鼎简中楷" pitchFamily="49" charset="-122"/>
              </a:rPr>
              <a:t>(</a:t>
            </a:r>
            <a:r>
              <a:rPr lang="zh-CN" altLang="en-US" sz="1700" dirty="0" smtClean="0">
                <a:latin typeface="方正精楷简体" pitchFamily="2" charset="-122"/>
                <a:ea typeface="汉鼎简中楷" pitchFamily="49" charset="-122"/>
              </a:rPr>
              <a:t>含共性和个性模型</a:t>
            </a:r>
            <a:r>
              <a:rPr lang="en-US" altLang="zh-CN" sz="1700" dirty="0" smtClean="0">
                <a:latin typeface="方正精楷简体" pitchFamily="2" charset="-122"/>
                <a:ea typeface="汉鼎简中楷" pitchFamily="49" charset="-122"/>
              </a:rPr>
              <a:t>)</a:t>
            </a:r>
            <a:endParaRPr lang="en-US" sz="1700" dirty="0">
              <a:latin typeface="方正精楷简体" pitchFamily="2" charset="-122"/>
              <a:ea typeface="汉鼎简中楷" pitchFamily="49" charset="-122"/>
            </a:endParaRPr>
          </a:p>
        </p:txBody>
      </p:sp>
      <p:sp>
        <p:nvSpPr>
          <p:cNvPr id="23" name="Oval 22"/>
          <p:cNvSpPr/>
          <p:nvPr/>
        </p:nvSpPr>
        <p:spPr>
          <a:xfrm>
            <a:off x="2090116" y="2973154"/>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需求</a:t>
            </a:r>
            <a:endParaRPr lang="en-US" sz="1700" dirty="0">
              <a:solidFill>
                <a:schemeClr val="tx1"/>
              </a:solidFill>
              <a:latin typeface="方正精楷简体" pitchFamily="2" charset="-122"/>
              <a:ea typeface="汉鼎简中楷" pitchFamily="49" charset="-122"/>
            </a:endParaRPr>
          </a:p>
        </p:txBody>
      </p:sp>
      <p:sp>
        <p:nvSpPr>
          <p:cNvPr id="24" name="Oval 23"/>
          <p:cNvSpPr/>
          <p:nvPr/>
        </p:nvSpPr>
        <p:spPr>
          <a:xfrm>
            <a:off x="3543204" y="2973154"/>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架构</a:t>
            </a:r>
            <a:endParaRPr lang="en-US" sz="1700" dirty="0">
              <a:solidFill>
                <a:schemeClr val="tx1"/>
              </a:solidFill>
              <a:latin typeface="方正精楷简体" pitchFamily="2" charset="-122"/>
              <a:ea typeface="汉鼎简中楷" pitchFamily="49" charset="-122"/>
            </a:endParaRPr>
          </a:p>
        </p:txBody>
      </p:sp>
      <p:sp>
        <p:nvSpPr>
          <p:cNvPr id="25" name="Oval 24"/>
          <p:cNvSpPr/>
          <p:nvPr/>
        </p:nvSpPr>
        <p:spPr>
          <a:xfrm>
            <a:off x="4996291" y="2973154"/>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组件</a:t>
            </a:r>
            <a:endParaRPr lang="en-US" sz="1700" dirty="0">
              <a:solidFill>
                <a:schemeClr val="tx1"/>
              </a:solidFill>
              <a:latin typeface="方正精楷简体" pitchFamily="2" charset="-122"/>
              <a:ea typeface="汉鼎简中楷" pitchFamily="49" charset="-122"/>
            </a:endParaRPr>
          </a:p>
        </p:txBody>
      </p:sp>
      <p:sp>
        <p:nvSpPr>
          <p:cNvPr id="26" name="Oval 25"/>
          <p:cNvSpPr/>
          <p:nvPr/>
        </p:nvSpPr>
        <p:spPr>
          <a:xfrm>
            <a:off x="6449379" y="2973154"/>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测试</a:t>
            </a:r>
            <a:endParaRPr lang="en-US" sz="1700" dirty="0">
              <a:solidFill>
                <a:schemeClr val="tx1"/>
              </a:solidFill>
              <a:latin typeface="方正精楷简体" pitchFamily="2" charset="-122"/>
              <a:ea typeface="汉鼎简中楷" pitchFamily="49" charset="-122"/>
            </a:endParaRPr>
          </a:p>
        </p:txBody>
      </p:sp>
      <p:sp>
        <p:nvSpPr>
          <p:cNvPr id="27" name="Left-Right Arrow 26"/>
          <p:cNvSpPr/>
          <p:nvPr/>
        </p:nvSpPr>
        <p:spPr>
          <a:xfrm>
            <a:off x="3075261" y="3128022"/>
            <a:ext cx="443313" cy="185846"/>
          </a:xfrm>
          <a:prstGeom prst="leftRightArrow">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28" name="Left-Right Arrow 27"/>
          <p:cNvSpPr/>
          <p:nvPr/>
        </p:nvSpPr>
        <p:spPr>
          <a:xfrm>
            <a:off x="4528350" y="3128022"/>
            <a:ext cx="443313" cy="185846"/>
          </a:xfrm>
          <a:prstGeom prst="leftRightArrow">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29" name="Left-Right Arrow 28"/>
          <p:cNvSpPr/>
          <p:nvPr/>
        </p:nvSpPr>
        <p:spPr>
          <a:xfrm>
            <a:off x="5981435" y="3128022"/>
            <a:ext cx="443313" cy="185846"/>
          </a:xfrm>
          <a:prstGeom prst="leftRightArrow">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30" name="Cube 29"/>
          <p:cNvSpPr/>
          <p:nvPr/>
        </p:nvSpPr>
        <p:spPr>
          <a:xfrm>
            <a:off x="1794569" y="5760847"/>
            <a:ext cx="5763094" cy="743385"/>
          </a:xfrm>
          <a:prstGeom prst="cube">
            <a:avLst/>
          </a:prstGeom>
          <a:solidFill>
            <a:schemeClr val="bg1">
              <a:lumMod val="85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31" name="Oval 30"/>
          <p:cNvSpPr/>
          <p:nvPr/>
        </p:nvSpPr>
        <p:spPr>
          <a:xfrm>
            <a:off x="2016228" y="6008645"/>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需求</a:t>
            </a:r>
            <a:endParaRPr lang="en-US" sz="1700" dirty="0">
              <a:solidFill>
                <a:schemeClr val="tx1"/>
              </a:solidFill>
              <a:latin typeface="方正精楷简体" pitchFamily="2" charset="-122"/>
              <a:ea typeface="汉鼎简中楷" pitchFamily="49" charset="-122"/>
            </a:endParaRPr>
          </a:p>
        </p:txBody>
      </p:sp>
      <p:sp>
        <p:nvSpPr>
          <p:cNvPr id="32" name="Oval 31"/>
          <p:cNvSpPr/>
          <p:nvPr/>
        </p:nvSpPr>
        <p:spPr>
          <a:xfrm>
            <a:off x="3469316" y="6008645"/>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架构</a:t>
            </a:r>
            <a:endParaRPr lang="en-US" sz="1700" dirty="0">
              <a:solidFill>
                <a:schemeClr val="tx1"/>
              </a:solidFill>
              <a:latin typeface="方正精楷简体" pitchFamily="2" charset="-122"/>
              <a:ea typeface="汉鼎简中楷" pitchFamily="49" charset="-122"/>
            </a:endParaRPr>
          </a:p>
        </p:txBody>
      </p:sp>
      <p:sp>
        <p:nvSpPr>
          <p:cNvPr id="33" name="Oval 32"/>
          <p:cNvSpPr/>
          <p:nvPr/>
        </p:nvSpPr>
        <p:spPr>
          <a:xfrm>
            <a:off x="4922404" y="6008645"/>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组件</a:t>
            </a:r>
            <a:endParaRPr lang="en-US" sz="1700" dirty="0">
              <a:solidFill>
                <a:schemeClr val="tx1"/>
              </a:solidFill>
              <a:latin typeface="方正精楷简体" pitchFamily="2" charset="-122"/>
              <a:ea typeface="汉鼎简中楷" pitchFamily="49" charset="-122"/>
            </a:endParaRPr>
          </a:p>
        </p:txBody>
      </p:sp>
      <p:sp>
        <p:nvSpPr>
          <p:cNvPr id="34" name="Oval 33"/>
          <p:cNvSpPr/>
          <p:nvPr/>
        </p:nvSpPr>
        <p:spPr>
          <a:xfrm>
            <a:off x="6375491" y="6008645"/>
            <a:ext cx="960517" cy="495591"/>
          </a:xfrm>
          <a:prstGeom prst="ellipse">
            <a:avLst/>
          </a:prstGeom>
          <a:solidFill>
            <a:schemeClr val="accent5">
              <a:lumMod val="20000"/>
              <a:lumOff val="8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1700" dirty="0" smtClean="0">
                <a:solidFill>
                  <a:schemeClr val="tx1"/>
                </a:solidFill>
                <a:latin typeface="方正精楷简体" pitchFamily="2" charset="-122"/>
                <a:ea typeface="汉鼎简中楷" pitchFamily="49" charset="-122"/>
              </a:rPr>
              <a:t>测试</a:t>
            </a:r>
            <a:endParaRPr lang="en-US" sz="1700" dirty="0">
              <a:solidFill>
                <a:schemeClr val="tx1"/>
              </a:solidFill>
              <a:latin typeface="方正精楷简体" pitchFamily="2" charset="-122"/>
              <a:ea typeface="汉鼎简中楷" pitchFamily="49" charset="-122"/>
            </a:endParaRPr>
          </a:p>
        </p:txBody>
      </p:sp>
      <p:sp>
        <p:nvSpPr>
          <p:cNvPr id="35" name="Left-Right Arrow 34"/>
          <p:cNvSpPr/>
          <p:nvPr/>
        </p:nvSpPr>
        <p:spPr>
          <a:xfrm>
            <a:off x="3001373" y="6163513"/>
            <a:ext cx="443313" cy="185846"/>
          </a:xfrm>
          <a:prstGeom prst="leftRightArrow">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36" name="Left-Right Arrow 35"/>
          <p:cNvSpPr/>
          <p:nvPr/>
        </p:nvSpPr>
        <p:spPr>
          <a:xfrm>
            <a:off x="4454461" y="6163513"/>
            <a:ext cx="443313" cy="185846"/>
          </a:xfrm>
          <a:prstGeom prst="leftRightArrow">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37" name="Left-Right Arrow 36"/>
          <p:cNvSpPr/>
          <p:nvPr/>
        </p:nvSpPr>
        <p:spPr>
          <a:xfrm>
            <a:off x="5907550" y="6163513"/>
            <a:ext cx="443313" cy="185846"/>
          </a:xfrm>
          <a:prstGeom prst="leftRightArrow">
            <a:avLst/>
          </a:prstGeom>
          <a:solidFill>
            <a:schemeClr val="accent5">
              <a:lumMod val="75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38" name="TextBox 37"/>
          <p:cNvSpPr txBox="1"/>
          <p:nvPr/>
        </p:nvSpPr>
        <p:spPr>
          <a:xfrm>
            <a:off x="3641719" y="5708383"/>
            <a:ext cx="1881161" cy="358208"/>
          </a:xfrm>
          <a:prstGeom prst="rect">
            <a:avLst/>
          </a:prstGeom>
          <a:noFill/>
        </p:spPr>
        <p:txBody>
          <a:bodyPr wrap="none" lIns="95665" tIns="47832" rIns="95665" bIns="47832" rtlCol="0">
            <a:spAutoFit/>
          </a:bodyPr>
          <a:lstStyle/>
          <a:p>
            <a:r>
              <a:rPr lang="zh-CN" altLang="en-US" sz="1700" dirty="0" smtClean="0">
                <a:latin typeface="方正精楷简体" pitchFamily="2" charset="-122"/>
                <a:ea typeface="汉鼎简中楷" pitchFamily="49" charset="-122"/>
              </a:rPr>
              <a:t>线上产品 </a:t>
            </a:r>
            <a:r>
              <a:rPr lang="en-US" altLang="zh-CN" sz="1700" dirty="0" smtClean="0">
                <a:latin typeface="方正精楷简体" pitchFamily="2" charset="-122"/>
                <a:ea typeface="汉鼎简中楷" pitchFamily="49" charset="-122"/>
              </a:rPr>
              <a:t>1 (</a:t>
            </a:r>
            <a:r>
              <a:rPr lang="zh-CN" altLang="en-US" sz="1700" dirty="0" smtClean="0">
                <a:latin typeface="方正精楷简体" pitchFamily="2" charset="-122"/>
                <a:ea typeface="汉鼎简中楷" pitchFamily="49" charset="-122"/>
              </a:rPr>
              <a:t>制品</a:t>
            </a:r>
            <a:r>
              <a:rPr lang="en-US" altLang="zh-CN" sz="1700" dirty="0" smtClean="0">
                <a:latin typeface="方正精楷简体" pitchFamily="2" charset="-122"/>
                <a:ea typeface="汉鼎简中楷" pitchFamily="49" charset="-122"/>
              </a:rPr>
              <a:t>)</a:t>
            </a:r>
            <a:endParaRPr lang="en-US" sz="1700" dirty="0">
              <a:latin typeface="方正精楷简体" pitchFamily="2" charset="-122"/>
              <a:ea typeface="汉鼎简中楷" pitchFamily="49" charset="-122"/>
            </a:endParaRPr>
          </a:p>
        </p:txBody>
      </p:sp>
      <p:sp>
        <p:nvSpPr>
          <p:cNvPr id="39" name="Down Arrow 38"/>
          <p:cNvSpPr/>
          <p:nvPr/>
        </p:nvSpPr>
        <p:spPr>
          <a:xfrm>
            <a:off x="2311773" y="2167817"/>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0" name="Down Arrow 39"/>
          <p:cNvSpPr/>
          <p:nvPr/>
        </p:nvSpPr>
        <p:spPr>
          <a:xfrm>
            <a:off x="3715606" y="2167817"/>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1" name="Down Arrow 40"/>
          <p:cNvSpPr/>
          <p:nvPr/>
        </p:nvSpPr>
        <p:spPr>
          <a:xfrm>
            <a:off x="5267203" y="2167817"/>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2" name="Down Arrow 41"/>
          <p:cNvSpPr/>
          <p:nvPr/>
        </p:nvSpPr>
        <p:spPr>
          <a:xfrm>
            <a:off x="6671036" y="2167817"/>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3" name="Down Arrow 42"/>
          <p:cNvSpPr/>
          <p:nvPr/>
        </p:nvSpPr>
        <p:spPr>
          <a:xfrm>
            <a:off x="2311773" y="3654593"/>
            <a:ext cx="443313" cy="681437"/>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4" name="Down Arrow 43"/>
          <p:cNvSpPr/>
          <p:nvPr/>
        </p:nvSpPr>
        <p:spPr>
          <a:xfrm>
            <a:off x="3715606" y="3654593"/>
            <a:ext cx="443313" cy="681437"/>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5" name="Down Arrow 44"/>
          <p:cNvSpPr/>
          <p:nvPr/>
        </p:nvSpPr>
        <p:spPr>
          <a:xfrm>
            <a:off x="5267203" y="3654593"/>
            <a:ext cx="443313" cy="681437"/>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6" name="Down Arrow 45"/>
          <p:cNvSpPr/>
          <p:nvPr/>
        </p:nvSpPr>
        <p:spPr>
          <a:xfrm>
            <a:off x="6744922" y="3654593"/>
            <a:ext cx="443313" cy="681437"/>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7" name="Down Arrow 46"/>
          <p:cNvSpPr/>
          <p:nvPr/>
        </p:nvSpPr>
        <p:spPr>
          <a:xfrm>
            <a:off x="2311773" y="5017461"/>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8" name="Down Arrow 47"/>
          <p:cNvSpPr/>
          <p:nvPr/>
        </p:nvSpPr>
        <p:spPr>
          <a:xfrm>
            <a:off x="3715606" y="5017461"/>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49" name="Down Arrow 48"/>
          <p:cNvSpPr/>
          <p:nvPr/>
        </p:nvSpPr>
        <p:spPr>
          <a:xfrm>
            <a:off x="5267203" y="5017461"/>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sp>
        <p:nvSpPr>
          <p:cNvPr id="50" name="Down Arrow 49"/>
          <p:cNvSpPr/>
          <p:nvPr/>
        </p:nvSpPr>
        <p:spPr>
          <a:xfrm>
            <a:off x="6671036" y="5017461"/>
            <a:ext cx="443313" cy="433642"/>
          </a:xfrm>
          <a:prstGeom prst="downArrow">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sz="1700" dirty="0">
              <a:latin typeface="方正精楷简体" pitchFamily="2" charset="-122"/>
              <a:ea typeface="汉鼎简中楷" pitchFamily="49" charset="-122"/>
            </a:endParaRPr>
          </a:p>
        </p:txBody>
      </p:sp>
      <p:cxnSp>
        <p:nvCxnSpPr>
          <p:cNvPr id="51" name="Straight Arrow Connector 50"/>
          <p:cNvCxnSpPr/>
          <p:nvPr/>
        </p:nvCxnSpPr>
        <p:spPr>
          <a:xfrm flipH="1">
            <a:off x="4454462" y="1300531"/>
            <a:ext cx="738858" cy="0"/>
          </a:xfrm>
          <a:prstGeom prst="straightConnector1">
            <a:avLst/>
          </a:prstGeom>
          <a:ln w="7620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927091" y="1734176"/>
            <a:ext cx="411207" cy="1143039"/>
          </a:xfrm>
          <a:prstGeom prst="rect">
            <a:avLst/>
          </a:prstGeom>
          <a:solidFill>
            <a:schemeClr val="bg1"/>
          </a:solidFill>
          <a:ln>
            <a:solidFill>
              <a:srgbClr val="FF0000"/>
            </a:solidFill>
          </a:ln>
        </p:spPr>
        <p:txBody>
          <a:bodyPr wrap="none" lIns="95665" tIns="47832" rIns="95665" bIns="47832" rtlCol="0">
            <a:spAutoFit/>
          </a:bodyPr>
          <a:lstStyle/>
          <a:p>
            <a:r>
              <a:rPr lang="zh-CN" altLang="en-US" sz="1700" dirty="0" smtClean="0">
                <a:latin typeface="微软雅黑" pitchFamily="34" charset="-122"/>
                <a:ea typeface="微软雅黑" pitchFamily="34" charset="-122"/>
              </a:rPr>
              <a:t>领</a:t>
            </a:r>
            <a:endParaRPr lang="en-US" altLang="zh-CN" sz="1700" dirty="0" smtClean="0">
              <a:latin typeface="微软雅黑" pitchFamily="34" charset="-122"/>
              <a:ea typeface="微软雅黑" pitchFamily="34" charset="-122"/>
            </a:endParaRPr>
          </a:p>
          <a:p>
            <a:r>
              <a:rPr lang="zh-CN" altLang="en-US" sz="1700" dirty="0" smtClean="0">
                <a:latin typeface="微软雅黑" pitchFamily="34" charset="-122"/>
                <a:ea typeface="微软雅黑" pitchFamily="34" charset="-122"/>
              </a:rPr>
              <a:t>域</a:t>
            </a:r>
            <a:endParaRPr lang="en-US" altLang="zh-CN" sz="1700" dirty="0" smtClean="0">
              <a:latin typeface="微软雅黑" pitchFamily="34" charset="-122"/>
              <a:ea typeface="微软雅黑" pitchFamily="34" charset="-122"/>
            </a:endParaRPr>
          </a:p>
          <a:p>
            <a:r>
              <a:rPr lang="zh-CN" altLang="en-US" sz="1700" dirty="0" smtClean="0">
                <a:latin typeface="微软雅黑" pitchFamily="34" charset="-122"/>
                <a:ea typeface="微软雅黑" pitchFamily="34" charset="-122"/>
              </a:rPr>
              <a:t>工</a:t>
            </a:r>
            <a:endParaRPr lang="en-US" altLang="zh-CN" sz="1700" dirty="0" smtClean="0">
              <a:latin typeface="微软雅黑" pitchFamily="34" charset="-122"/>
              <a:ea typeface="微软雅黑" pitchFamily="34" charset="-122"/>
            </a:endParaRPr>
          </a:p>
          <a:p>
            <a:r>
              <a:rPr lang="zh-CN" altLang="en-US" sz="1700" dirty="0" smtClean="0">
                <a:latin typeface="微软雅黑" pitchFamily="34" charset="-122"/>
                <a:ea typeface="微软雅黑" pitchFamily="34" charset="-122"/>
              </a:rPr>
              <a:t>程</a:t>
            </a:r>
            <a:endParaRPr lang="en-US" sz="1700" dirty="0">
              <a:latin typeface="微软雅黑" pitchFamily="34" charset="-122"/>
              <a:ea typeface="微软雅黑" pitchFamily="34" charset="-122"/>
            </a:endParaRPr>
          </a:p>
        </p:txBody>
      </p:sp>
      <p:sp>
        <p:nvSpPr>
          <p:cNvPr id="53" name="TextBox 52"/>
          <p:cNvSpPr txBox="1"/>
          <p:nvPr/>
        </p:nvSpPr>
        <p:spPr>
          <a:xfrm>
            <a:off x="7927091" y="4251280"/>
            <a:ext cx="411207" cy="1143039"/>
          </a:xfrm>
          <a:prstGeom prst="rect">
            <a:avLst/>
          </a:prstGeom>
          <a:solidFill>
            <a:schemeClr val="bg1"/>
          </a:solidFill>
          <a:ln>
            <a:solidFill>
              <a:srgbClr val="FF0000"/>
            </a:solidFill>
          </a:ln>
        </p:spPr>
        <p:txBody>
          <a:bodyPr wrap="none" lIns="95665" tIns="47832" rIns="95665" bIns="47832" rtlCol="0">
            <a:spAutoFit/>
          </a:bodyPr>
          <a:lstStyle/>
          <a:p>
            <a:r>
              <a:rPr lang="zh-CN" altLang="en-US" sz="1700" dirty="0" smtClean="0">
                <a:latin typeface="微软雅黑" pitchFamily="34" charset="-122"/>
                <a:ea typeface="微软雅黑" pitchFamily="34" charset="-122"/>
              </a:rPr>
              <a:t>应</a:t>
            </a:r>
            <a:endParaRPr lang="en-US" altLang="zh-CN" sz="1700" dirty="0" smtClean="0">
              <a:latin typeface="微软雅黑" pitchFamily="34" charset="-122"/>
              <a:ea typeface="微软雅黑" pitchFamily="34" charset="-122"/>
            </a:endParaRPr>
          </a:p>
          <a:p>
            <a:r>
              <a:rPr lang="zh-CN" altLang="en-US" sz="1700" dirty="0" smtClean="0">
                <a:latin typeface="微软雅黑" pitchFamily="34" charset="-122"/>
                <a:ea typeface="微软雅黑" pitchFamily="34" charset="-122"/>
              </a:rPr>
              <a:t>用</a:t>
            </a:r>
            <a:endParaRPr lang="en-US" altLang="zh-CN" sz="1700" dirty="0" smtClean="0">
              <a:latin typeface="微软雅黑" pitchFamily="34" charset="-122"/>
              <a:ea typeface="微软雅黑" pitchFamily="34" charset="-122"/>
            </a:endParaRPr>
          </a:p>
          <a:p>
            <a:r>
              <a:rPr lang="zh-CN" altLang="en-US" sz="1700" dirty="0" smtClean="0">
                <a:latin typeface="微软雅黑" pitchFamily="34" charset="-122"/>
                <a:ea typeface="微软雅黑" pitchFamily="34" charset="-122"/>
              </a:rPr>
              <a:t>工</a:t>
            </a:r>
            <a:endParaRPr lang="en-US" altLang="zh-CN" sz="1700" dirty="0" smtClean="0">
              <a:latin typeface="微软雅黑" pitchFamily="34" charset="-122"/>
              <a:ea typeface="微软雅黑" pitchFamily="34" charset="-122"/>
            </a:endParaRPr>
          </a:p>
          <a:p>
            <a:r>
              <a:rPr lang="zh-CN" altLang="en-US" sz="1700" dirty="0" smtClean="0">
                <a:latin typeface="微软雅黑" pitchFamily="34" charset="-122"/>
                <a:ea typeface="微软雅黑" pitchFamily="34" charset="-122"/>
              </a:rPr>
              <a:t>程</a:t>
            </a:r>
            <a:endParaRPr lang="en-US" sz="1700" dirty="0">
              <a:latin typeface="微软雅黑" pitchFamily="34" charset="-122"/>
              <a:ea typeface="微软雅黑" pitchFamily="34" charset="-122"/>
            </a:endParaRPr>
          </a:p>
        </p:txBody>
      </p:sp>
      <p:sp>
        <p:nvSpPr>
          <p:cNvPr id="54" name="TextBox 53"/>
          <p:cNvSpPr txBox="1"/>
          <p:nvPr/>
        </p:nvSpPr>
        <p:spPr>
          <a:xfrm>
            <a:off x="1805219" y="1114687"/>
            <a:ext cx="1283240" cy="358208"/>
          </a:xfrm>
          <a:prstGeom prst="rect">
            <a:avLst/>
          </a:prstGeom>
          <a:solidFill>
            <a:schemeClr val="bg1"/>
          </a:solidFill>
          <a:ln w="28575">
            <a:solidFill>
              <a:schemeClr val="tx2">
                <a:lumMod val="75000"/>
              </a:schemeClr>
            </a:solidFill>
          </a:ln>
        </p:spPr>
        <p:txBody>
          <a:bodyPr wrap="none" lIns="95665" tIns="47832" rIns="95665" bIns="47832" rtlCol="0">
            <a:spAutoFit/>
          </a:bodyPr>
          <a:lstStyle/>
          <a:p>
            <a:pPr algn="ctr"/>
            <a:r>
              <a:rPr lang="zh-CN" altLang="en-US" sz="1700" dirty="0" smtClean="0">
                <a:latin typeface="方正精楷简体" pitchFamily="2" charset="-122"/>
                <a:ea typeface="汉鼎简中楷" pitchFamily="49" charset="-122"/>
              </a:rPr>
              <a:t>产品线计划</a:t>
            </a:r>
            <a:endParaRPr lang="en-US" sz="1700" dirty="0">
              <a:latin typeface="方正精楷简体" pitchFamily="2" charset="-122"/>
              <a:ea typeface="汉鼎简中楷"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linds(horizontal)">
                                      <p:cBhvr>
                                        <p:cTn id="31" dur="500"/>
                                        <p:tgtEl>
                                          <p:spTgt spid="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linds(horizontal)">
                                      <p:cBhvr>
                                        <p:cTn id="34" dur="500"/>
                                        <p:tgtEl>
                                          <p:spTgt spid="2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linds(horizontal)">
                                      <p:cBhvr>
                                        <p:cTn id="43" dur="500"/>
                                        <p:tgtEl>
                                          <p:spTgt spid="2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linds(horizontal)">
                                      <p:cBhvr>
                                        <p:cTn id="46" dur="500"/>
                                        <p:tgtEl>
                                          <p:spTgt spid="2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blinds(horizontal)">
                                      <p:cBhvr>
                                        <p:cTn id="52" dur="500"/>
                                        <p:tgtEl>
                                          <p:spTgt spid="3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linds(horizontal)">
                                      <p:cBhvr>
                                        <p:cTn id="58" dur="500"/>
                                        <p:tgtEl>
                                          <p:spTgt spid="4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blinds(horizontal)">
                                      <p:cBhvr>
                                        <p:cTn id="61" dur="500"/>
                                        <p:tgtEl>
                                          <p:spTgt spid="42"/>
                                        </p:tgtEl>
                                      </p:cBhvr>
                                    </p:animEffect>
                                  </p:childTnLst>
                                </p:cTn>
                              </p:par>
                              <p:par>
                                <p:cTn id="62" presetID="3" presetClass="entr" presetSubtype="10" fill="hold"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blinds(horizontal)">
                                      <p:cBhvr>
                                        <p:cTn id="64" dur="500"/>
                                        <p:tgtEl>
                                          <p:spTgt spid="5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blinds(horizontal)">
                                      <p:cBhvr>
                                        <p:cTn id="67" dur="500"/>
                                        <p:tgtEl>
                                          <p:spTgt spid="5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blinds(horizontal)">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blinds(horizontal)">
                                      <p:cBhvr>
                                        <p:cTn id="75" dur="500"/>
                                        <p:tgtEl>
                                          <p:spTgt spid="7"/>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blinds(horizontal)">
                                      <p:cBhvr>
                                        <p:cTn id="78" dur="500"/>
                                        <p:tgtEl>
                                          <p:spTgt spid="8"/>
                                        </p:tgtEl>
                                      </p:cBhvr>
                                    </p:animEffect>
                                  </p:childTnLst>
                                </p:cTn>
                              </p:par>
                              <p:par>
                                <p:cTn id="79" presetID="3" presetClass="entr" presetSubtype="10" fill="hold"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blinds(horizontal)">
                                      <p:cBhvr>
                                        <p:cTn id="81" dur="500"/>
                                        <p:tgtEl>
                                          <p:spTgt spid="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blinds(horizontal)">
                                      <p:cBhvr>
                                        <p:cTn id="84" dur="500"/>
                                        <p:tgtEl>
                                          <p:spTgt spid="1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blinds(horizontal)">
                                      <p:cBhvr>
                                        <p:cTn id="87" dur="500"/>
                                        <p:tgtEl>
                                          <p:spTgt spid="12"/>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blinds(horizontal)">
                                      <p:cBhvr>
                                        <p:cTn id="90" dur="500"/>
                                        <p:tgtEl>
                                          <p:spTgt spid="17"/>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blinds(horizontal)">
                                      <p:cBhvr>
                                        <p:cTn id="93" dur="500"/>
                                        <p:tgtEl>
                                          <p:spTgt spid="1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19"/>
                                        </p:tgtEl>
                                        <p:attrNameLst>
                                          <p:attrName>style.visibility</p:attrName>
                                        </p:attrNameLst>
                                      </p:cBhvr>
                                      <p:to>
                                        <p:strVal val="visible"/>
                                      </p:to>
                                    </p:set>
                                    <p:animEffect transition="in" filter="blinds(horizontal)">
                                      <p:cBhvr>
                                        <p:cTn id="96" dur="500"/>
                                        <p:tgtEl>
                                          <p:spTgt spid="19"/>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blinds(horizontal)">
                                      <p:cBhvr>
                                        <p:cTn id="99" dur="500"/>
                                        <p:tgtEl>
                                          <p:spTgt spid="2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blinds(horizontal)">
                                      <p:cBhvr>
                                        <p:cTn id="105" dur="500"/>
                                        <p:tgtEl>
                                          <p:spTgt spid="31"/>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blinds(horizontal)">
                                      <p:cBhvr>
                                        <p:cTn id="108" dur="500"/>
                                        <p:tgtEl>
                                          <p:spTgt spid="32"/>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linds(horizontal)">
                                      <p:cBhvr>
                                        <p:cTn id="111" dur="500"/>
                                        <p:tgtEl>
                                          <p:spTgt spid="33"/>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blinds(horizontal)">
                                      <p:cBhvr>
                                        <p:cTn id="114" dur="500"/>
                                        <p:tgtEl>
                                          <p:spTgt spid="34"/>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animEffect transition="in" filter="blinds(horizontal)">
                                      <p:cBhvr>
                                        <p:cTn id="117" dur="500"/>
                                        <p:tgtEl>
                                          <p:spTgt spid="35"/>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blinds(horizontal)">
                                      <p:cBhvr>
                                        <p:cTn id="120" dur="500"/>
                                        <p:tgtEl>
                                          <p:spTgt spid="36"/>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blinds(horizontal)">
                                      <p:cBhvr>
                                        <p:cTn id="123" dur="500"/>
                                        <p:tgtEl>
                                          <p:spTgt spid="37"/>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blinds(horizontal)">
                                      <p:cBhvr>
                                        <p:cTn id="126" dur="500"/>
                                        <p:tgtEl>
                                          <p:spTgt spid="38"/>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43"/>
                                        </p:tgtEl>
                                        <p:attrNameLst>
                                          <p:attrName>style.visibility</p:attrName>
                                        </p:attrNameLst>
                                      </p:cBhvr>
                                      <p:to>
                                        <p:strVal val="visible"/>
                                      </p:to>
                                    </p:set>
                                    <p:animEffect transition="in" filter="blinds(horizontal)">
                                      <p:cBhvr>
                                        <p:cTn id="129" dur="500"/>
                                        <p:tgtEl>
                                          <p:spTgt spid="43"/>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blinds(horizontal)">
                                      <p:cBhvr>
                                        <p:cTn id="132" dur="500"/>
                                        <p:tgtEl>
                                          <p:spTgt spid="44"/>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Effect transition="in" filter="blinds(horizontal)">
                                      <p:cBhvr>
                                        <p:cTn id="135" dur="500"/>
                                        <p:tgtEl>
                                          <p:spTgt spid="45"/>
                                        </p:tgtEl>
                                      </p:cBhvr>
                                    </p:animEffect>
                                  </p:childTnLst>
                                </p:cTn>
                              </p:par>
                              <p:par>
                                <p:cTn id="136" presetID="3" presetClass="entr" presetSubtype="10" fill="hold" grpId="0" nodeType="withEffect">
                                  <p:stCondLst>
                                    <p:cond delay="0"/>
                                  </p:stCondLst>
                                  <p:childTnLst>
                                    <p:set>
                                      <p:cBhvr>
                                        <p:cTn id="137" dur="1" fill="hold">
                                          <p:stCondLst>
                                            <p:cond delay="0"/>
                                          </p:stCondLst>
                                        </p:cTn>
                                        <p:tgtEl>
                                          <p:spTgt spid="46"/>
                                        </p:tgtEl>
                                        <p:attrNameLst>
                                          <p:attrName>style.visibility</p:attrName>
                                        </p:attrNameLst>
                                      </p:cBhvr>
                                      <p:to>
                                        <p:strVal val="visible"/>
                                      </p:to>
                                    </p:set>
                                    <p:animEffect transition="in" filter="blinds(horizontal)">
                                      <p:cBhvr>
                                        <p:cTn id="138" dur="500"/>
                                        <p:tgtEl>
                                          <p:spTgt spid="46"/>
                                        </p:tgtEl>
                                      </p:cBhvr>
                                    </p:animEffect>
                                  </p:childTnLst>
                                </p:cTn>
                              </p:par>
                              <p:par>
                                <p:cTn id="139" presetID="3" presetClass="entr" presetSubtype="10" fill="hold" grpId="0" nodeType="withEffect">
                                  <p:stCondLst>
                                    <p:cond delay="0"/>
                                  </p:stCondLst>
                                  <p:childTnLst>
                                    <p:set>
                                      <p:cBhvr>
                                        <p:cTn id="140" dur="1" fill="hold">
                                          <p:stCondLst>
                                            <p:cond delay="0"/>
                                          </p:stCondLst>
                                        </p:cTn>
                                        <p:tgtEl>
                                          <p:spTgt spid="47"/>
                                        </p:tgtEl>
                                        <p:attrNameLst>
                                          <p:attrName>style.visibility</p:attrName>
                                        </p:attrNameLst>
                                      </p:cBhvr>
                                      <p:to>
                                        <p:strVal val="visible"/>
                                      </p:to>
                                    </p:set>
                                    <p:animEffect transition="in" filter="blinds(horizontal)">
                                      <p:cBhvr>
                                        <p:cTn id="141" dur="500"/>
                                        <p:tgtEl>
                                          <p:spTgt spid="47"/>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48"/>
                                        </p:tgtEl>
                                        <p:attrNameLst>
                                          <p:attrName>style.visibility</p:attrName>
                                        </p:attrNameLst>
                                      </p:cBhvr>
                                      <p:to>
                                        <p:strVal val="visible"/>
                                      </p:to>
                                    </p:set>
                                    <p:animEffect transition="in" filter="blinds(horizontal)">
                                      <p:cBhvr>
                                        <p:cTn id="144" dur="500"/>
                                        <p:tgtEl>
                                          <p:spTgt spid="48"/>
                                        </p:tgtEl>
                                      </p:cBhvr>
                                    </p:animEffect>
                                  </p:childTnLst>
                                </p:cTn>
                              </p:par>
                              <p:par>
                                <p:cTn id="145" presetID="3" presetClass="entr" presetSubtype="10" fill="hold" grpId="0" nodeType="withEffect">
                                  <p:stCondLst>
                                    <p:cond delay="0"/>
                                  </p:stCondLst>
                                  <p:childTnLst>
                                    <p:set>
                                      <p:cBhvr>
                                        <p:cTn id="146" dur="1" fill="hold">
                                          <p:stCondLst>
                                            <p:cond delay="0"/>
                                          </p:stCondLst>
                                        </p:cTn>
                                        <p:tgtEl>
                                          <p:spTgt spid="49"/>
                                        </p:tgtEl>
                                        <p:attrNameLst>
                                          <p:attrName>style.visibility</p:attrName>
                                        </p:attrNameLst>
                                      </p:cBhvr>
                                      <p:to>
                                        <p:strVal val="visible"/>
                                      </p:to>
                                    </p:set>
                                    <p:animEffect transition="in" filter="blinds(horizontal)">
                                      <p:cBhvr>
                                        <p:cTn id="147" dur="500"/>
                                        <p:tgtEl>
                                          <p:spTgt spid="49"/>
                                        </p:tgtEl>
                                      </p:cBhvr>
                                    </p:animEffect>
                                  </p:childTnLst>
                                </p:cTn>
                              </p:par>
                              <p:par>
                                <p:cTn id="148" presetID="3" presetClass="entr" presetSubtype="10" fill="hold" grpId="0" nodeType="withEffect">
                                  <p:stCondLst>
                                    <p:cond delay="0"/>
                                  </p:stCondLst>
                                  <p:childTnLst>
                                    <p:set>
                                      <p:cBhvr>
                                        <p:cTn id="149" dur="1" fill="hold">
                                          <p:stCondLst>
                                            <p:cond delay="0"/>
                                          </p:stCondLst>
                                        </p:cTn>
                                        <p:tgtEl>
                                          <p:spTgt spid="50"/>
                                        </p:tgtEl>
                                        <p:attrNameLst>
                                          <p:attrName>style.visibility</p:attrName>
                                        </p:attrNameLst>
                                      </p:cBhvr>
                                      <p:to>
                                        <p:strVal val="visible"/>
                                      </p:to>
                                    </p:set>
                                    <p:animEffect transition="in" filter="blinds(horizontal)">
                                      <p:cBhvr>
                                        <p:cTn id="150" dur="500"/>
                                        <p:tgtEl>
                                          <p:spTgt spid="50"/>
                                        </p:tgtEl>
                                      </p:cBhvr>
                                    </p:animEffect>
                                  </p:childTnLst>
                                </p:cTn>
                              </p:par>
                              <p:par>
                                <p:cTn id="151" presetID="3" presetClass="entr" presetSubtype="10"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animEffect transition="in" filter="blinds(horizontal)">
                                      <p:cBhvr>
                                        <p:cTn id="15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SPL</a:t>
            </a:r>
            <a:r>
              <a:rPr lang="zh-CN" altLang="en-US" dirty="0" smtClean="0"/>
              <a:t>实质：批量定制</a:t>
            </a:r>
            <a:endParaRPr lang="zh-CN" altLang="en-US" dirty="0"/>
          </a:p>
        </p:txBody>
      </p:sp>
      <p:sp>
        <p:nvSpPr>
          <p:cNvPr id="3" name="Content Placeholder 2"/>
          <p:cNvSpPr>
            <a:spLocks noGrp="1"/>
          </p:cNvSpPr>
          <p:nvPr>
            <p:ph idx="1"/>
          </p:nvPr>
        </p:nvSpPr>
        <p:spPr>
          <a:xfrm>
            <a:off x="613964" y="3429003"/>
            <a:ext cx="8667750" cy="2808312"/>
          </a:xfrm>
        </p:spPr>
        <p:txBody>
          <a:bodyPr/>
          <a:lstStyle/>
          <a:p>
            <a:r>
              <a:rPr lang="zh-CN" altLang="en-US" sz="2900" dirty="0" smtClean="0">
                <a:solidFill>
                  <a:srgbClr val="0000FF"/>
                </a:solidFill>
              </a:rPr>
              <a:t>为什么要批量？</a:t>
            </a:r>
            <a:endParaRPr lang="en-US" altLang="zh-CN" sz="2900" dirty="0" smtClean="0">
              <a:solidFill>
                <a:srgbClr val="0000FF"/>
              </a:solidFill>
            </a:endParaRPr>
          </a:p>
          <a:p>
            <a:pPr lvl="1"/>
            <a:r>
              <a:rPr lang="zh-CN" altLang="en-US" sz="2500" dirty="0" smtClean="0"/>
              <a:t>缩减成本</a:t>
            </a:r>
            <a:endParaRPr lang="en-US" altLang="zh-CN" sz="2500" dirty="0" smtClean="0"/>
          </a:p>
          <a:p>
            <a:pPr lvl="1"/>
            <a:r>
              <a:rPr lang="zh-CN" altLang="en-US" sz="2500" dirty="0" smtClean="0"/>
              <a:t>保证质量</a:t>
            </a:r>
            <a:endParaRPr lang="en-US" altLang="zh-CN" sz="2500" dirty="0" smtClean="0"/>
          </a:p>
          <a:p>
            <a:endParaRPr lang="en-US" altLang="zh-CN" sz="1200" dirty="0" smtClean="0">
              <a:solidFill>
                <a:srgbClr val="0000FF"/>
              </a:solidFill>
            </a:endParaRPr>
          </a:p>
          <a:p>
            <a:r>
              <a:rPr lang="zh-CN" altLang="en-US" sz="2900" dirty="0" smtClean="0">
                <a:solidFill>
                  <a:srgbClr val="0000FF"/>
                </a:solidFill>
              </a:rPr>
              <a:t>为什么要定制？</a:t>
            </a:r>
            <a:endParaRPr lang="en-US" altLang="zh-CN" sz="2900" dirty="0" smtClean="0">
              <a:solidFill>
                <a:srgbClr val="0000FF"/>
              </a:solidFill>
            </a:endParaRPr>
          </a:p>
          <a:p>
            <a:pPr lvl="1"/>
            <a:r>
              <a:rPr lang="zh-CN" altLang="en-US" sz="2500" dirty="0" smtClean="0"/>
              <a:t>更好地满足各细分用户群</a:t>
            </a:r>
            <a:endParaRPr lang="en-US" altLang="zh-CN" sz="2500" dirty="0" smtClean="0"/>
          </a:p>
          <a:p>
            <a:pPr lvl="1"/>
            <a:r>
              <a:rPr lang="zh-CN" altLang="en-US" sz="2500" dirty="0" smtClean="0"/>
              <a:t>进而扩大用户群</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61</a:t>
            </a:fld>
            <a:endParaRPr lang="zh-CN" altLang="en-US" dirty="0"/>
          </a:p>
        </p:txBody>
      </p:sp>
      <p:sp>
        <p:nvSpPr>
          <p:cNvPr id="5" name="Rectangle 4"/>
          <p:cNvSpPr/>
          <p:nvPr/>
        </p:nvSpPr>
        <p:spPr>
          <a:xfrm>
            <a:off x="1130581" y="1484787"/>
            <a:ext cx="7566841" cy="1368152"/>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基于领域平台，快速开发出高质量的、面向细分用户群体的系列产品。</a:t>
            </a:r>
            <a:endParaRPr lang="zh-CN" altLang="en-US" sz="2900" dirty="0">
              <a:solidFill>
                <a:srgbClr val="C00000"/>
              </a:solidFill>
              <a:ea typeface="文鼎CS长美黑" pitchFamily="49" charset="-122"/>
            </a:endParaRPr>
          </a:p>
        </p:txBody>
      </p:sp>
      <p:grpSp>
        <p:nvGrpSpPr>
          <p:cNvPr id="6" name="Group 5"/>
          <p:cNvGrpSpPr>
            <a:grpSpLocks noChangeAspect="1"/>
          </p:cNvGrpSpPr>
          <p:nvPr/>
        </p:nvGrpSpPr>
        <p:grpSpPr>
          <a:xfrm>
            <a:off x="6614829" y="3429039"/>
            <a:ext cx="3018695" cy="2808277"/>
            <a:chOff x="4476348" y="1409072"/>
            <a:chExt cx="3780569" cy="3780011"/>
          </a:xfrm>
        </p:grpSpPr>
        <p:pic>
          <p:nvPicPr>
            <p:cNvPr id="7" name="Picture 20" descr="C:\Users\Administrator\Desktop\10.gif"/>
            <p:cNvPicPr>
              <a:picLocks noChangeAspect="1" noChangeArrowheads="1"/>
            </p:cNvPicPr>
            <p:nvPr/>
          </p:nvPicPr>
          <p:blipFill>
            <a:blip r:embed="rId2" cstate="print"/>
            <a:srcRect/>
            <a:stretch>
              <a:fillRect/>
            </a:stretch>
          </p:blipFill>
          <p:spPr bwMode="auto">
            <a:xfrm>
              <a:off x="7200498" y="2676525"/>
              <a:ext cx="819150" cy="819150"/>
            </a:xfrm>
            <a:prstGeom prst="rect">
              <a:avLst/>
            </a:prstGeom>
            <a:noFill/>
          </p:spPr>
        </p:pic>
        <p:pic>
          <p:nvPicPr>
            <p:cNvPr id="8" name="Picture 8" descr="C:\Users\Administrator\Desktop\FotoSketcher - Picture2.jpg"/>
            <p:cNvPicPr>
              <a:picLocks noChangeAspect="1" noChangeArrowheads="1"/>
            </p:cNvPicPr>
            <p:nvPr/>
          </p:nvPicPr>
          <p:blipFill>
            <a:blip r:embed="rId3" cstate="print"/>
            <a:srcRect/>
            <a:stretch>
              <a:fillRect/>
            </a:stretch>
          </p:blipFill>
          <p:spPr bwMode="auto">
            <a:xfrm>
              <a:off x="6647420" y="1409072"/>
              <a:ext cx="1181728" cy="1181728"/>
            </a:xfrm>
            <a:prstGeom prst="rect">
              <a:avLst/>
            </a:prstGeom>
            <a:noFill/>
            <a:ln>
              <a:solidFill>
                <a:srgbClr val="7030A0"/>
              </a:solidFill>
            </a:ln>
          </p:spPr>
        </p:pic>
        <p:pic>
          <p:nvPicPr>
            <p:cNvPr id="9" name="Picture 9" descr="C:\Users\Administrator\Desktop\24.gif"/>
            <p:cNvPicPr>
              <a:picLocks noChangeAspect="1" noChangeArrowheads="1"/>
            </p:cNvPicPr>
            <p:nvPr/>
          </p:nvPicPr>
          <p:blipFill>
            <a:blip r:embed="rId4" cstate="print"/>
            <a:srcRect/>
            <a:stretch>
              <a:fillRect/>
            </a:stretch>
          </p:blipFill>
          <p:spPr bwMode="auto">
            <a:xfrm>
              <a:off x="5847948" y="2676525"/>
              <a:ext cx="819150" cy="819150"/>
            </a:xfrm>
            <a:prstGeom prst="rect">
              <a:avLst/>
            </a:prstGeom>
            <a:noFill/>
          </p:spPr>
        </p:pic>
        <p:pic>
          <p:nvPicPr>
            <p:cNvPr id="10" name="Picture 13" descr="C:\Users\Administrator\Desktop\03.gif"/>
            <p:cNvPicPr>
              <a:picLocks noChangeAspect="1" noChangeArrowheads="1"/>
            </p:cNvPicPr>
            <p:nvPr/>
          </p:nvPicPr>
          <p:blipFill>
            <a:blip r:embed="rId5" cstate="print"/>
            <a:srcRect/>
            <a:stretch>
              <a:fillRect/>
            </a:stretch>
          </p:blipFill>
          <p:spPr bwMode="auto">
            <a:xfrm>
              <a:off x="7200498" y="4369933"/>
              <a:ext cx="819150" cy="819150"/>
            </a:xfrm>
            <a:prstGeom prst="rect">
              <a:avLst/>
            </a:prstGeom>
            <a:noFill/>
          </p:spPr>
        </p:pic>
        <p:pic>
          <p:nvPicPr>
            <p:cNvPr id="11" name="Picture 16" descr="C:\Users\Administrator\Desktop\06.gif"/>
            <p:cNvPicPr>
              <a:picLocks noChangeAspect="1" noChangeArrowheads="1"/>
            </p:cNvPicPr>
            <p:nvPr/>
          </p:nvPicPr>
          <p:blipFill>
            <a:blip r:embed="rId6" cstate="print"/>
            <a:srcRect/>
            <a:stretch>
              <a:fillRect/>
            </a:stretch>
          </p:blipFill>
          <p:spPr bwMode="auto">
            <a:xfrm>
              <a:off x="5162148" y="3505200"/>
              <a:ext cx="819150" cy="819150"/>
            </a:xfrm>
            <a:prstGeom prst="rect">
              <a:avLst/>
            </a:prstGeom>
            <a:noFill/>
          </p:spPr>
        </p:pic>
        <p:pic>
          <p:nvPicPr>
            <p:cNvPr id="12" name="Picture 17" descr="C:\Users\Administrator\Desktop\07.gif"/>
            <p:cNvPicPr>
              <a:picLocks noChangeAspect="1" noChangeArrowheads="1"/>
            </p:cNvPicPr>
            <p:nvPr/>
          </p:nvPicPr>
          <p:blipFill>
            <a:blip r:embed="rId7" cstate="print"/>
            <a:srcRect/>
            <a:stretch>
              <a:fillRect/>
            </a:stretch>
          </p:blipFill>
          <p:spPr bwMode="auto">
            <a:xfrm>
              <a:off x="6514698" y="2676525"/>
              <a:ext cx="819150" cy="819150"/>
            </a:xfrm>
            <a:prstGeom prst="rect">
              <a:avLst/>
            </a:prstGeom>
            <a:noFill/>
          </p:spPr>
        </p:pic>
        <p:pic>
          <p:nvPicPr>
            <p:cNvPr id="13" name="Picture 23" descr="C:\Users\Administrator\Desktop\13.gif"/>
            <p:cNvPicPr>
              <a:picLocks noChangeAspect="1" noChangeArrowheads="1"/>
            </p:cNvPicPr>
            <p:nvPr/>
          </p:nvPicPr>
          <p:blipFill>
            <a:blip r:embed="rId8" cstate="print"/>
            <a:srcRect/>
            <a:stretch>
              <a:fillRect/>
            </a:stretch>
          </p:blipFill>
          <p:spPr bwMode="auto">
            <a:xfrm>
              <a:off x="5162148" y="4350806"/>
              <a:ext cx="819150" cy="819150"/>
            </a:xfrm>
            <a:prstGeom prst="rect">
              <a:avLst/>
            </a:prstGeom>
            <a:noFill/>
          </p:spPr>
        </p:pic>
        <p:pic>
          <p:nvPicPr>
            <p:cNvPr id="14" name="Picture 24" descr="C:\Users\Administrator\Desktop\14.gif"/>
            <p:cNvPicPr>
              <a:picLocks noChangeAspect="1" noChangeArrowheads="1"/>
            </p:cNvPicPr>
            <p:nvPr/>
          </p:nvPicPr>
          <p:blipFill>
            <a:blip r:embed="rId9" cstate="print"/>
            <a:srcRect/>
            <a:stretch>
              <a:fillRect/>
            </a:stretch>
          </p:blipFill>
          <p:spPr bwMode="auto">
            <a:xfrm>
              <a:off x="4476348" y="4343400"/>
              <a:ext cx="819150" cy="819150"/>
            </a:xfrm>
            <a:prstGeom prst="rect">
              <a:avLst/>
            </a:prstGeom>
            <a:noFill/>
          </p:spPr>
        </p:pic>
        <p:pic>
          <p:nvPicPr>
            <p:cNvPr id="15" name="Picture 28" descr="C:\Users\Administrator\Desktop\18.gif"/>
            <p:cNvPicPr>
              <a:picLocks noChangeAspect="1" noChangeArrowheads="1"/>
            </p:cNvPicPr>
            <p:nvPr/>
          </p:nvPicPr>
          <p:blipFill>
            <a:blip r:embed="rId10" cstate="print"/>
            <a:srcRect/>
            <a:stretch>
              <a:fillRect/>
            </a:stretch>
          </p:blipFill>
          <p:spPr bwMode="auto">
            <a:xfrm>
              <a:off x="6533748" y="4369933"/>
              <a:ext cx="819150" cy="819150"/>
            </a:xfrm>
            <a:prstGeom prst="rect">
              <a:avLst/>
            </a:prstGeom>
            <a:noFill/>
          </p:spPr>
        </p:pic>
        <p:pic>
          <p:nvPicPr>
            <p:cNvPr id="16" name="Picture 29" descr="C:\Users\Administrator\Desktop\19.gif"/>
            <p:cNvPicPr>
              <a:picLocks noChangeAspect="1" noChangeArrowheads="1"/>
            </p:cNvPicPr>
            <p:nvPr/>
          </p:nvPicPr>
          <p:blipFill>
            <a:blip r:embed="rId11" cstate="print"/>
            <a:srcRect/>
            <a:stretch>
              <a:fillRect/>
            </a:stretch>
          </p:blipFill>
          <p:spPr bwMode="auto">
            <a:xfrm>
              <a:off x="6523359" y="3526960"/>
              <a:ext cx="819150" cy="819150"/>
            </a:xfrm>
            <a:prstGeom prst="rect">
              <a:avLst/>
            </a:prstGeom>
            <a:noFill/>
          </p:spPr>
        </p:pic>
        <p:pic>
          <p:nvPicPr>
            <p:cNvPr id="17" name="Picture 30" descr="C:\Users\Administrator\Desktop\20.gif"/>
            <p:cNvPicPr>
              <a:picLocks noChangeAspect="1" noChangeArrowheads="1"/>
            </p:cNvPicPr>
            <p:nvPr/>
          </p:nvPicPr>
          <p:blipFill>
            <a:blip r:embed="rId12" cstate="print"/>
            <a:srcRect/>
            <a:stretch>
              <a:fillRect/>
            </a:stretch>
          </p:blipFill>
          <p:spPr bwMode="auto">
            <a:xfrm>
              <a:off x="5847948" y="4343400"/>
              <a:ext cx="819150" cy="819150"/>
            </a:xfrm>
            <a:prstGeom prst="rect">
              <a:avLst/>
            </a:prstGeom>
            <a:noFill/>
          </p:spPr>
        </p:pic>
        <p:pic>
          <p:nvPicPr>
            <p:cNvPr id="18" name="Picture 31" descr="C:\Users\Administrator\Desktop\21.gif"/>
            <p:cNvPicPr>
              <a:picLocks noChangeAspect="1" noChangeArrowheads="1"/>
            </p:cNvPicPr>
            <p:nvPr/>
          </p:nvPicPr>
          <p:blipFill>
            <a:blip r:embed="rId13" cstate="print"/>
            <a:srcRect/>
            <a:stretch>
              <a:fillRect/>
            </a:stretch>
          </p:blipFill>
          <p:spPr bwMode="auto">
            <a:xfrm>
              <a:off x="5847948" y="3505200"/>
              <a:ext cx="819150" cy="819150"/>
            </a:xfrm>
            <a:prstGeom prst="rect">
              <a:avLst/>
            </a:prstGeom>
            <a:noFill/>
          </p:spPr>
        </p:pic>
        <p:pic>
          <p:nvPicPr>
            <p:cNvPr id="19" name="Picture 33" descr="C:\Users\Administrator\Desktop\23.gif"/>
            <p:cNvPicPr>
              <a:picLocks noChangeAspect="1" noChangeArrowheads="1"/>
            </p:cNvPicPr>
            <p:nvPr/>
          </p:nvPicPr>
          <p:blipFill>
            <a:blip r:embed="rId14" cstate="print"/>
            <a:srcRect/>
            <a:stretch>
              <a:fillRect/>
            </a:stretch>
          </p:blipFill>
          <p:spPr bwMode="auto">
            <a:xfrm>
              <a:off x="7200498" y="3505200"/>
              <a:ext cx="819150" cy="819150"/>
            </a:xfrm>
            <a:prstGeom prst="rect">
              <a:avLst/>
            </a:prstGeom>
            <a:noFill/>
          </p:spPr>
        </p:pic>
        <p:sp>
          <p:nvSpPr>
            <p:cNvPr id="20" name="Freeform 19"/>
            <p:cNvSpPr/>
            <p:nvPr/>
          </p:nvSpPr>
          <p:spPr>
            <a:xfrm>
              <a:off x="7841411" y="1880558"/>
              <a:ext cx="408317" cy="1220638"/>
            </a:xfrm>
            <a:custGeom>
              <a:avLst/>
              <a:gdLst>
                <a:gd name="connsiteX0" fmla="*/ 0 w 408317"/>
                <a:gd name="connsiteY0" fmla="*/ 0 h 1220638"/>
                <a:gd name="connsiteX1" fmla="*/ 396815 w 408317"/>
                <a:gd name="connsiteY1" fmla="*/ 1017917 h 1220638"/>
                <a:gd name="connsiteX2" fmla="*/ 69012 w 408317"/>
                <a:gd name="connsiteY2" fmla="*/ 1216325 h 1220638"/>
              </a:gdLst>
              <a:ahLst/>
              <a:cxnLst>
                <a:cxn ang="0">
                  <a:pos x="connsiteX0" y="connsiteY0"/>
                </a:cxn>
                <a:cxn ang="0">
                  <a:pos x="connsiteX1" y="connsiteY1"/>
                </a:cxn>
                <a:cxn ang="0">
                  <a:pos x="connsiteX2" y="connsiteY2"/>
                </a:cxn>
              </a:cxnLst>
              <a:rect l="l" t="t" r="r" b="b"/>
              <a:pathLst>
                <a:path w="408317" h="1220638">
                  <a:moveTo>
                    <a:pt x="0" y="0"/>
                  </a:moveTo>
                  <a:cubicBezTo>
                    <a:pt x="192656" y="407598"/>
                    <a:pt x="385313" y="815196"/>
                    <a:pt x="396815" y="1017917"/>
                  </a:cubicBezTo>
                  <a:cubicBezTo>
                    <a:pt x="408317" y="1220638"/>
                    <a:pt x="238664" y="1218481"/>
                    <a:pt x="69012" y="1216325"/>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21" name="Freeform 20"/>
            <p:cNvSpPr/>
            <p:nvPr/>
          </p:nvSpPr>
          <p:spPr>
            <a:xfrm>
              <a:off x="7848600" y="1905000"/>
              <a:ext cx="408317" cy="2057400"/>
            </a:xfrm>
            <a:custGeom>
              <a:avLst/>
              <a:gdLst>
                <a:gd name="connsiteX0" fmla="*/ 0 w 408317"/>
                <a:gd name="connsiteY0" fmla="*/ 0 h 1220638"/>
                <a:gd name="connsiteX1" fmla="*/ 396815 w 408317"/>
                <a:gd name="connsiteY1" fmla="*/ 1017917 h 1220638"/>
                <a:gd name="connsiteX2" fmla="*/ 69012 w 408317"/>
                <a:gd name="connsiteY2" fmla="*/ 1216325 h 1220638"/>
              </a:gdLst>
              <a:ahLst/>
              <a:cxnLst>
                <a:cxn ang="0">
                  <a:pos x="connsiteX0" y="connsiteY0"/>
                </a:cxn>
                <a:cxn ang="0">
                  <a:pos x="connsiteX1" y="connsiteY1"/>
                </a:cxn>
                <a:cxn ang="0">
                  <a:pos x="connsiteX2" y="connsiteY2"/>
                </a:cxn>
              </a:cxnLst>
              <a:rect l="l" t="t" r="r" b="b"/>
              <a:pathLst>
                <a:path w="408317" h="1220638">
                  <a:moveTo>
                    <a:pt x="0" y="0"/>
                  </a:moveTo>
                  <a:cubicBezTo>
                    <a:pt x="192656" y="407598"/>
                    <a:pt x="385313" y="815196"/>
                    <a:pt x="396815" y="1017917"/>
                  </a:cubicBezTo>
                  <a:cubicBezTo>
                    <a:pt x="408317" y="1220638"/>
                    <a:pt x="238664" y="1218481"/>
                    <a:pt x="69012" y="1216325"/>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22" name="Freeform 21"/>
            <p:cNvSpPr/>
            <p:nvPr/>
          </p:nvSpPr>
          <p:spPr>
            <a:xfrm>
              <a:off x="7848600" y="1905000"/>
              <a:ext cx="408317" cy="2819400"/>
            </a:xfrm>
            <a:custGeom>
              <a:avLst/>
              <a:gdLst>
                <a:gd name="connsiteX0" fmla="*/ 0 w 408317"/>
                <a:gd name="connsiteY0" fmla="*/ 0 h 1220638"/>
                <a:gd name="connsiteX1" fmla="*/ 396815 w 408317"/>
                <a:gd name="connsiteY1" fmla="*/ 1017917 h 1220638"/>
                <a:gd name="connsiteX2" fmla="*/ 69012 w 408317"/>
                <a:gd name="connsiteY2" fmla="*/ 1216325 h 1220638"/>
              </a:gdLst>
              <a:ahLst/>
              <a:cxnLst>
                <a:cxn ang="0">
                  <a:pos x="connsiteX0" y="connsiteY0"/>
                </a:cxn>
                <a:cxn ang="0">
                  <a:pos x="connsiteX1" y="connsiteY1"/>
                </a:cxn>
                <a:cxn ang="0">
                  <a:pos x="connsiteX2" y="connsiteY2"/>
                </a:cxn>
              </a:cxnLst>
              <a:rect l="l" t="t" r="r" b="b"/>
              <a:pathLst>
                <a:path w="408317" h="1220638">
                  <a:moveTo>
                    <a:pt x="0" y="0"/>
                  </a:moveTo>
                  <a:cubicBezTo>
                    <a:pt x="192656" y="407598"/>
                    <a:pt x="385313" y="815196"/>
                    <a:pt x="396815" y="1017917"/>
                  </a:cubicBezTo>
                  <a:cubicBezTo>
                    <a:pt x="408317" y="1220638"/>
                    <a:pt x="238664" y="1218481"/>
                    <a:pt x="69012" y="1216325"/>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平台复用效应定律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62</a:t>
            </a:fld>
            <a:endParaRPr lang="zh-CN" altLang="en-US" dirty="0"/>
          </a:p>
        </p:txBody>
      </p:sp>
      <p:sp>
        <p:nvSpPr>
          <p:cNvPr id="5" name="Rectangle 4"/>
          <p:cNvSpPr/>
          <p:nvPr/>
        </p:nvSpPr>
        <p:spPr>
          <a:xfrm>
            <a:off x="428499" y="1412781"/>
            <a:ext cx="9049005" cy="1080121"/>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500" dirty="0" smtClean="0">
                <a:solidFill>
                  <a:srgbClr val="C00000"/>
                </a:solidFill>
                <a:ea typeface="文鼎CS长美黑" pitchFamily="49" charset="-122"/>
              </a:rPr>
              <a:t>      领域平台在复用有限次</a:t>
            </a:r>
            <a:r>
              <a:rPr lang="en-US" altLang="zh-CN" sz="2500" dirty="0" smtClean="0">
                <a:solidFill>
                  <a:srgbClr val="C00000"/>
                </a:solidFill>
                <a:ea typeface="文鼎CS长美黑" pitchFamily="49" charset="-122"/>
              </a:rPr>
              <a:t>(</a:t>
            </a:r>
            <a:r>
              <a:rPr lang="zh-CN" altLang="en-US" sz="2500" dirty="0" smtClean="0">
                <a:solidFill>
                  <a:srgbClr val="C00000"/>
                </a:solidFill>
                <a:ea typeface="文鼎CS长美黑" pitchFamily="49" charset="-122"/>
              </a:rPr>
              <a:t>如</a:t>
            </a:r>
            <a:r>
              <a:rPr lang="en-US" altLang="zh-CN" sz="2500" dirty="0" smtClean="0">
                <a:solidFill>
                  <a:srgbClr val="C00000"/>
                </a:solidFill>
                <a:ea typeface="文鼎CS长美黑" pitchFamily="49" charset="-122"/>
              </a:rPr>
              <a:t>3—4</a:t>
            </a:r>
            <a:r>
              <a:rPr lang="zh-CN" altLang="en-US" sz="2500" dirty="0" smtClean="0">
                <a:solidFill>
                  <a:srgbClr val="C00000"/>
                </a:solidFill>
                <a:ea typeface="文鼎CS长美黑" pitchFamily="49" charset="-122"/>
              </a:rPr>
              <a:t>次</a:t>
            </a:r>
            <a:r>
              <a:rPr lang="en-US" altLang="zh-CN" sz="2500" dirty="0" smtClean="0">
                <a:solidFill>
                  <a:srgbClr val="C00000"/>
                </a:solidFill>
                <a:ea typeface="文鼎CS长美黑" pitchFamily="49" charset="-122"/>
              </a:rPr>
              <a:t>)</a:t>
            </a:r>
            <a:r>
              <a:rPr lang="zh-CN" altLang="en-US" sz="2500" dirty="0" smtClean="0">
                <a:solidFill>
                  <a:srgbClr val="C00000"/>
                </a:solidFill>
                <a:ea typeface="文鼎CS长美黑" pitchFamily="49" charset="-122"/>
              </a:rPr>
              <a:t>之后，就能使得系列产品的平均成本和时间低于单件工程所需的平均成本和时间。</a:t>
            </a:r>
            <a:endParaRPr lang="zh-CN" altLang="en-US" sz="2500" dirty="0">
              <a:solidFill>
                <a:srgbClr val="C00000"/>
              </a:solidFill>
              <a:ea typeface="文鼎CS长美黑" pitchFamily="49" charset="-122"/>
            </a:endParaRPr>
          </a:p>
        </p:txBody>
      </p:sp>
      <p:pic>
        <p:nvPicPr>
          <p:cNvPr id="51202" name="Picture 2" descr="E:\SECBOK\Content\Figures\SPLadvantages.png"/>
          <p:cNvPicPr>
            <a:picLocks noChangeAspect="1" noChangeArrowheads="1"/>
          </p:cNvPicPr>
          <p:nvPr/>
        </p:nvPicPr>
        <p:blipFill>
          <a:blip r:embed="rId2" cstate="print"/>
          <a:srcRect/>
          <a:stretch>
            <a:fillRect/>
          </a:stretch>
        </p:blipFill>
        <p:spPr bwMode="auto">
          <a:xfrm>
            <a:off x="506507" y="3164636"/>
            <a:ext cx="8970997" cy="3144687"/>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340770"/>
            <a:ext cx="8667750" cy="4608512"/>
          </a:xfrm>
        </p:spPr>
        <p:txBody>
          <a:bodyPr anchor="ctr"/>
          <a:lstStyle/>
          <a:p>
            <a:r>
              <a:rPr lang="zh-CN" altLang="en-US" dirty="0" smtClean="0"/>
              <a:t>软件生命期</a:t>
            </a:r>
            <a:endParaRPr lang="en-US" altLang="zh-CN" dirty="0" smtClean="0"/>
          </a:p>
          <a:p>
            <a:pPr lvl="1"/>
            <a:r>
              <a:rPr lang="zh-CN" altLang="en-US" dirty="0" smtClean="0"/>
              <a:t>通用模型及主要阶段</a:t>
            </a:r>
            <a:endParaRPr lang="en-US" altLang="zh-CN" dirty="0" smtClean="0"/>
          </a:p>
          <a:p>
            <a:r>
              <a:rPr lang="zh-CN" altLang="en-US" dirty="0" smtClean="0"/>
              <a:t>软件开发模型</a:t>
            </a:r>
            <a:endParaRPr lang="en-US" altLang="zh-CN" dirty="0" smtClean="0"/>
          </a:p>
          <a:p>
            <a:pPr lvl="1"/>
            <a:r>
              <a:rPr lang="zh-CN" altLang="en-US" dirty="0" smtClean="0"/>
              <a:t>瀑布模型、增量</a:t>
            </a:r>
            <a:r>
              <a:rPr lang="en-US" altLang="zh-CN" dirty="0" smtClean="0"/>
              <a:t>—</a:t>
            </a:r>
            <a:r>
              <a:rPr lang="zh-CN" altLang="en-US" dirty="0" smtClean="0"/>
              <a:t>迭代模型、原型开</a:t>
            </a:r>
            <a:r>
              <a:rPr lang="en-US" altLang="zh-CN" dirty="0" smtClean="0"/>
              <a:t/>
            </a:r>
            <a:br>
              <a:rPr lang="en-US" altLang="zh-CN" dirty="0" smtClean="0"/>
            </a:br>
            <a:r>
              <a:rPr lang="zh-CN" altLang="en-US" dirty="0" smtClean="0"/>
              <a:t>发模型、构件组装模型、产品线模型</a:t>
            </a:r>
            <a:endParaRPr lang="en-US" altLang="zh-CN" dirty="0" smtClean="0"/>
          </a:p>
          <a:p>
            <a:r>
              <a:rPr lang="zh-CN" altLang="en-US" dirty="0" smtClean="0"/>
              <a:t>模型两面性、敏感性，及定制理念</a:t>
            </a:r>
            <a:endParaRPr lang="zh-CN" altLang="en-US" dirty="0"/>
          </a:p>
        </p:txBody>
      </p:sp>
      <p:sp>
        <p:nvSpPr>
          <p:cNvPr id="4" name="Up Arrow 3"/>
          <p:cNvSpPr/>
          <p:nvPr/>
        </p:nvSpPr>
        <p:spPr>
          <a:xfrm rot="16200000">
            <a:off x="8453462" y="4357694"/>
            <a:ext cx="785818" cy="121444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28864" y="1300698"/>
            <a:ext cx="4134459" cy="1264206"/>
          </a:xfrm>
        </p:spPr>
        <p:txBody>
          <a:bodyPr/>
          <a:lstStyle/>
          <a:p>
            <a:r>
              <a:rPr lang="zh-CN" altLang="en-US" dirty="0" smtClean="0"/>
              <a:t>所有模型都是错误的；</a:t>
            </a:r>
            <a:r>
              <a:rPr lang="en-US" altLang="zh-CN" dirty="0" smtClean="0"/>
              <a:t/>
            </a:r>
            <a:br>
              <a:rPr lang="en-US" altLang="zh-CN" dirty="0" smtClean="0"/>
            </a:br>
            <a:r>
              <a:rPr lang="zh-CN" altLang="en-US" dirty="0" smtClean="0"/>
              <a:t>一些模型又是有用的。</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64</a:t>
            </a:fld>
            <a:endParaRPr lang="zh-CN" altLang="en-US" dirty="0"/>
          </a:p>
        </p:txBody>
      </p:sp>
      <p:sp>
        <p:nvSpPr>
          <p:cNvPr id="6" name="Rectangle 5"/>
          <p:cNvSpPr/>
          <p:nvPr/>
        </p:nvSpPr>
        <p:spPr>
          <a:xfrm>
            <a:off x="1280592" y="5877272"/>
            <a:ext cx="7572843" cy="927595"/>
          </a:xfrm>
          <a:prstGeom prst="rect">
            <a:avLst/>
          </a:prstGeom>
        </p:spPr>
        <p:txBody>
          <a:bodyPr wrap="square" lIns="95665" tIns="47832" rIns="95665" bIns="47832">
            <a:spAutoFit/>
          </a:bodyPr>
          <a:lstStyle/>
          <a:p>
            <a:r>
              <a:rPr lang="en-US" altLang="zh-CN" dirty="0" smtClean="0">
                <a:latin typeface="方正精宋简体" pitchFamily="2" charset="-122"/>
                <a:ea typeface="方正精宋简体" pitchFamily="2" charset="-122"/>
              </a:rPr>
              <a:t>George Box (1919--2013) </a:t>
            </a:r>
            <a:r>
              <a:rPr lang="zh-CN" altLang="en-US" dirty="0" smtClean="0">
                <a:latin typeface="方正精宋简体" pitchFamily="2" charset="-122"/>
                <a:ea typeface="方正精宋简体" pitchFamily="2" charset="-122"/>
              </a:rPr>
              <a:t>是一位著名的统计学家，对质量控制、时序分析、实验设计等的研究尤为突出</a:t>
            </a:r>
            <a:r>
              <a:rPr lang="en-US" altLang="zh-CN" dirty="0" smtClean="0">
                <a:latin typeface="方正精宋简体" pitchFamily="2" charset="-122"/>
                <a:ea typeface="方正精宋简体" pitchFamily="2" charset="-122"/>
              </a:rPr>
              <a:t> </a:t>
            </a:r>
            <a:r>
              <a:rPr lang="zh-CN" altLang="en-US" dirty="0" smtClean="0">
                <a:latin typeface="方正精宋简体" pitchFamily="2" charset="-122"/>
                <a:ea typeface="方正精宋简体" pitchFamily="2" charset="-122"/>
              </a:rPr>
              <a:t>。 </a:t>
            </a:r>
            <a:endParaRPr lang="en-US" altLang="zh-CN" dirty="0" smtClean="0">
              <a:latin typeface="方正精宋简体" pitchFamily="2" charset="-122"/>
              <a:ea typeface="方正精宋简体" pitchFamily="2" charset="-122"/>
            </a:endParaRPr>
          </a:p>
          <a:p>
            <a:r>
              <a:rPr lang="zh-CN" altLang="en-US" dirty="0" smtClean="0">
                <a:latin typeface="方正精宋简体" pitchFamily="2" charset="-122"/>
                <a:ea typeface="方正精宋简体" pitchFamily="2" charset="-122"/>
              </a:rPr>
              <a:t>个人信息网页：</a:t>
            </a:r>
            <a:r>
              <a:rPr lang="en-US" altLang="zh-CN" dirty="0" smtClean="0">
                <a:hlinkClick r:id="rId2"/>
              </a:rPr>
              <a:t>http://en.wikipedia.org/wiki/George_E._P._Box</a:t>
            </a:r>
            <a:endParaRPr lang="zh-CN" altLang="en-US" dirty="0">
              <a:latin typeface="方正精宋简体" pitchFamily="2" charset="-122"/>
              <a:ea typeface="方正精宋简体" pitchFamily="2" charset="-122"/>
            </a:endParaRPr>
          </a:p>
        </p:txBody>
      </p:sp>
      <p:sp>
        <p:nvSpPr>
          <p:cNvPr id="7" name="Rectangle 6"/>
          <p:cNvSpPr/>
          <p:nvPr/>
        </p:nvSpPr>
        <p:spPr>
          <a:xfrm>
            <a:off x="1470996" y="2780929"/>
            <a:ext cx="1767925" cy="419764"/>
          </a:xfrm>
          <a:prstGeom prst="rect">
            <a:avLst/>
          </a:prstGeom>
        </p:spPr>
        <p:txBody>
          <a:bodyPr wrap="none" lIns="95665" tIns="47832" rIns="95665" bIns="47832">
            <a:spAutoFit/>
          </a:bodyPr>
          <a:lstStyle/>
          <a:p>
            <a:r>
              <a:rPr lang="en-US" altLang="zh-CN" sz="2100" dirty="0" smtClean="0"/>
              <a:t>George Box</a:t>
            </a:r>
            <a:endParaRPr lang="zh-CN" altLang="en-US" sz="2100" dirty="0">
              <a:ea typeface="文鼎CS长美黑" pitchFamily="49" charset="-122"/>
            </a:endParaRPr>
          </a:p>
        </p:txBody>
      </p:sp>
      <p:pic>
        <p:nvPicPr>
          <p:cNvPr id="19458" name="Picture 2" descr="http://bloximages.chicago2.vip.townnews.com/host.madison.com/content/tncms/assets/v3/editorial/f/83/f83fcd78-9dff-11e2-bb5f-001a4bcf887a/515ee4bb4176e.preview-620.jpg"/>
          <p:cNvPicPr>
            <a:picLocks noChangeAspect="1" noChangeArrowheads="1"/>
          </p:cNvPicPr>
          <p:nvPr/>
        </p:nvPicPr>
        <p:blipFill>
          <a:blip r:embed="rId3" cstate="print"/>
          <a:srcRect/>
          <a:stretch>
            <a:fillRect/>
          </a:stretch>
        </p:blipFill>
        <p:spPr bwMode="auto">
          <a:xfrm>
            <a:off x="1286597" y="404670"/>
            <a:ext cx="2302785" cy="2465065"/>
          </a:xfrm>
          <a:prstGeom prst="rect">
            <a:avLst/>
          </a:prstGeom>
          <a:noFill/>
        </p:spPr>
      </p:pic>
      <p:sp>
        <p:nvSpPr>
          <p:cNvPr id="8" name="Content Placeholder 2"/>
          <p:cNvSpPr txBox="1">
            <a:spLocks/>
          </p:cNvSpPr>
          <p:nvPr/>
        </p:nvSpPr>
        <p:spPr>
          <a:xfrm>
            <a:off x="3938887" y="3573016"/>
            <a:ext cx="5382598" cy="2088232"/>
          </a:xfrm>
          <a:prstGeom prst="rect">
            <a:avLst/>
          </a:prstGeom>
        </p:spPr>
        <p:txBody>
          <a:bodyPr lIns="95665" tIns="47832" rIns="95665" bIns="47832"/>
          <a:lstStyle/>
          <a:p>
            <a:pPr marL="491609" indent="-491609" algn="r" defTabSz="956645" eaLnBrk="0" hangingPunct="0">
              <a:spcBef>
                <a:spcPct val="20000"/>
              </a:spcBef>
              <a:buClr>
                <a:srgbClr val="C00000"/>
              </a:buClr>
              <a:buSzPct val="100000"/>
              <a:buFont typeface="文鼎CS长美黑" pitchFamily="49" charset="-122"/>
              <a:buChar char="※"/>
              <a:defRPr/>
            </a:pPr>
            <a:r>
              <a:rPr lang="zh-CN" altLang="en-US" sz="2700" kern="0" dirty="0" smtClean="0">
                <a:latin typeface="方正精楷简体" pitchFamily="2" charset="-122"/>
                <a:ea typeface="文鼎CS长美黑" pitchFamily="49" charset="-122"/>
              </a:rPr>
              <a:t>为什么错误？</a:t>
            </a:r>
            <a:endParaRPr lang="en-US" altLang="zh-CN" sz="2700" kern="0" dirty="0" smtClean="0">
              <a:latin typeface="方正精楷简体" pitchFamily="2" charset="-122"/>
              <a:ea typeface="文鼎CS长美黑" pitchFamily="49" charset="-122"/>
            </a:endParaRPr>
          </a:p>
          <a:p>
            <a:pPr marL="969932" lvl="1" indent="-491609" algn="r" eaLnBrk="0" hangingPunct="0">
              <a:spcBef>
                <a:spcPct val="20000"/>
              </a:spcBef>
              <a:buClr>
                <a:srgbClr val="C00000"/>
              </a:buClr>
              <a:buSzPct val="100000"/>
              <a:buFont typeface="Wingdings" pitchFamily="2" charset="2"/>
              <a:buChar char="Ø"/>
            </a:pPr>
            <a:r>
              <a:rPr lang="zh-CN" altLang="en-US" sz="2500" kern="0" dirty="0" smtClean="0">
                <a:latin typeface="方正精楷简体" pitchFamily="2" charset="-122"/>
                <a:ea typeface="方正精楷简体" pitchFamily="2" charset="-122"/>
              </a:rPr>
              <a:t>模型</a:t>
            </a:r>
            <a:r>
              <a:rPr lang="zh-CN" altLang="en-US" sz="2500" kern="0" dirty="0" smtClean="0">
                <a:solidFill>
                  <a:srgbClr val="0000FF"/>
                </a:solidFill>
                <a:latin typeface="方正精楷简体" pitchFamily="2" charset="-122"/>
                <a:ea typeface="方正精楷简体" pitchFamily="2" charset="-122"/>
              </a:rPr>
              <a:t>忽略</a:t>
            </a:r>
            <a:r>
              <a:rPr lang="zh-CN" altLang="en-US" sz="2500" kern="0" dirty="0" smtClean="0">
                <a:latin typeface="方正精楷简体" pitchFamily="2" charset="-122"/>
                <a:ea typeface="方正精楷简体" pitchFamily="2" charset="-122"/>
              </a:rPr>
              <a:t>了实体的某些信息</a:t>
            </a:r>
            <a:endParaRPr lang="en-US" altLang="zh-CN" sz="2500" kern="0" dirty="0" smtClean="0">
              <a:latin typeface="方正精楷简体" pitchFamily="2" charset="-122"/>
              <a:ea typeface="方正精楷简体" pitchFamily="2" charset="-122"/>
            </a:endParaRPr>
          </a:p>
          <a:p>
            <a:pPr marL="491609" indent="-491609" algn="r" defTabSz="956645" eaLnBrk="0" hangingPunct="0">
              <a:spcBef>
                <a:spcPct val="20000"/>
              </a:spcBef>
              <a:buClr>
                <a:srgbClr val="C00000"/>
              </a:buClr>
              <a:buSzPct val="100000"/>
              <a:buFont typeface="文鼎CS长美黑" pitchFamily="49" charset="-122"/>
              <a:buChar char="※"/>
              <a:defRPr/>
            </a:pPr>
            <a:r>
              <a:rPr lang="zh-CN" altLang="en-US" sz="2700" kern="0" dirty="0" smtClean="0">
                <a:latin typeface="方正精楷简体" pitchFamily="2" charset="-122"/>
                <a:ea typeface="文鼎CS长美黑" pitchFamily="49" charset="-122"/>
              </a:rPr>
              <a:t>为什么有用？</a:t>
            </a:r>
            <a:endParaRPr lang="en-US" altLang="zh-CN" sz="2700" kern="0" dirty="0" smtClean="0">
              <a:latin typeface="方正精楷简体" pitchFamily="2" charset="-122"/>
              <a:ea typeface="文鼎CS长美黑" pitchFamily="49" charset="-122"/>
            </a:endParaRPr>
          </a:p>
          <a:p>
            <a:pPr marL="969932" lvl="1" indent="-491609" algn="r" eaLnBrk="0" hangingPunct="0">
              <a:spcBef>
                <a:spcPct val="20000"/>
              </a:spcBef>
              <a:buClr>
                <a:srgbClr val="C00000"/>
              </a:buClr>
              <a:buSzPct val="100000"/>
              <a:buFont typeface="文鼎CS长美黑" pitchFamily="49" charset="-122"/>
              <a:buChar char="※"/>
            </a:pPr>
            <a:r>
              <a:rPr lang="zh-CN" altLang="en-US" sz="2500" kern="0" dirty="0" smtClean="0">
                <a:latin typeface="方正精楷简体" pitchFamily="2" charset="-122"/>
                <a:ea typeface="方正精楷简体" pitchFamily="2" charset="-122"/>
              </a:rPr>
              <a:t>模型</a:t>
            </a:r>
            <a:r>
              <a:rPr lang="zh-CN" altLang="en-US" sz="2500" kern="0" dirty="0" smtClean="0">
                <a:solidFill>
                  <a:srgbClr val="0000FF"/>
                </a:solidFill>
                <a:latin typeface="方正精楷简体" pitchFamily="2" charset="-122"/>
                <a:ea typeface="方正精楷简体" pitchFamily="2" charset="-122"/>
              </a:rPr>
              <a:t>突出</a:t>
            </a:r>
            <a:r>
              <a:rPr lang="zh-CN" altLang="en-US" sz="2500" kern="0" dirty="0" smtClean="0">
                <a:latin typeface="方正精楷简体" pitchFamily="2" charset="-122"/>
                <a:ea typeface="方正精楷简体" pitchFamily="2" charset="-122"/>
              </a:rPr>
              <a:t>了实体的某些信息</a:t>
            </a:r>
            <a:endParaRPr lang="zh-CN" altLang="en-US" sz="2500" kern="0" dirty="0">
              <a:latin typeface="方正精楷简体" pitchFamily="2" charset="-122"/>
              <a:ea typeface="方正精楷简体"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down)">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wipe(down)">
                                      <p:cBhvr>
                                        <p:cTn id="1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什么是模型？</a:t>
            </a:r>
            <a:endParaRPr lang="zh-CN" altLang="en-US" dirty="0"/>
          </a:p>
        </p:txBody>
      </p:sp>
      <p:sp>
        <p:nvSpPr>
          <p:cNvPr id="3" name="Content Placeholder 2"/>
          <p:cNvSpPr>
            <a:spLocks noGrp="1"/>
          </p:cNvSpPr>
          <p:nvPr>
            <p:ph idx="1"/>
          </p:nvPr>
        </p:nvSpPr>
        <p:spPr>
          <a:xfrm>
            <a:off x="613964" y="1268762"/>
            <a:ext cx="8667750" cy="1512168"/>
          </a:xfrm>
        </p:spPr>
        <p:txBody>
          <a:bodyPr/>
          <a:lstStyle/>
          <a:p>
            <a:r>
              <a:rPr lang="zh-CN" altLang="en-US" dirty="0" smtClean="0"/>
              <a:t>模型 </a:t>
            </a:r>
            <a:r>
              <a:rPr lang="en-US" altLang="zh-CN" sz="2900" dirty="0" smtClean="0"/>
              <a:t>(Model)</a:t>
            </a:r>
          </a:p>
          <a:p>
            <a:pPr lvl="1"/>
            <a:r>
              <a:rPr lang="zh-CN" altLang="en-US" dirty="0" smtClean="0"/>
              <a:t>客观信息体在某个</a:t>
            </a:r>
            <a:r>
              <a:rPr lang="zh-CN" altLang="en-US" dirty="0" smtClean="0">
                <a:solidFill>
                  <a:srgbClr val="0000FF"/>
                </a:solidFill>
              </a:rPr>
              <a:t>特定视角</a:t>
            </a:r>
            <a:r>
              <a:rPr lang="zh-CN" altLang="en-US" dirty="0" smtClean="0"/>
              <a:t>上的抽象视图</a:t>
            </a:r>
            <a:endParaRPr lang="en-US" altLang="zh-CN" dirty="0" smtClean="0"/>
          </a:p>
          <a:p>
            <a:pPr lvl="1"/>
            <a:r>
              <a:rPr lang="zh-CN" altLang="en-US" dirty="0" smtClean="0">
                <a:solidFill>
                  <a:srgbClr val="0000FF"/>
                </a:solidFill>
              </a:rPr>
              <a:t>忽略次要信息、突出主要信息</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65</a:t>
            </a:fld>
            <a:endParaRPr lang="zh-CN" altLang="en-US" dirty="0"/>
          </a:p>
        </p:txBody>
      </p:sp>
      <p:sp>
        <p:nvSpPr>
          <p:cNvPr id="54274" name="AutoShape 2" descr="data:image/jpeg;base64,/9j/4AAQSkZJRgABAQAAAQABAAD/2wCEAAkGBhQSERUUEhQUFBUVFBQXFRcUGBcUFxcVFRcXFxQUFBQXHCYeFxkkGhQUHy8gJCcpLCwsFR4xNTAqNSYrLCkBCQoKDgwOGg8PGCwcHBwpKSwpKSwpKSksKSwpKSwsLCkpLCwpKSwsLCwsLCkpKSwsKSkpLCkpKSwsLCwpLCwpLP/AABEIANcA6wMBIgACEQEDEQH/xAAcAAABBQEBAQAAAAAAAAAAAAACAAEDBAUGBwj/xAA8EAABAwIDBAcFBwQDAQEAAAABAAIRAwQSITEFQVFhBiJxgZGh0RMVUlPwBzJCkrHB4RQzcqJi0vGCI//EABkBAAMBAQEAAAAAAAAAAAAAAAABAgMEBf/EACERAQEAAgICAwEBAQAAAAAAAAABAhEDIRIxBEFRIhNh/9oADAMBAAIRAxEAPwAxsmn8J/M//sjGx6Xwn8z/APsrICIJeM/Gu6qe6KXwn8z/APsl7npfCfzP9VcRBHjPwt1SGx6Xw/7P9UQ2NS+D/Z/qrsJwn4z8G6pjY1L4P9neqf3LR+Dzd6q6E6PGfg3VE7Fo/B5u9UPuel8Hm71Wg5AUan4fal7npfAPF3qm90UvgHi71WjTt3O0EozaEarPLk48fa8ePPL1GYNk0vgHifVL3RS+AeJ9VqCgInNQVHALP/fD8aTgzUxsil8sefqn90Uvlt8/VTPqZqKte4Yy17lU5sKm8OcL3RS+W3z9U/uil8tvn6ombQYd8HmrIdK1lxvplZZ7Vfc9GP7bdeaYbJo/Laru7vQtKqSFVf3PR+W1L3NR+W3wVyUkagUzsaj8tvgm90Uflt8FdhJGoFL3RR+W3wT+6KXy2+CtpI1Ap+6KPy2eCY7JpfLZ4K9CEpagU/dNL5bPAJ/dNL5bPyq0UxKNBWARoWogEwQRBMAiCAQRQmhEEAk8JoU9tal5hvfyU2yTdOTd1AtolxgDNXqGzAPvZny/lXre2DRlrv5qfLmvO5fkXK6np6HHwTGbvtTLd8aHcql00HetKo0Akjv9Vm3MSueV0THakX5Knca95VidVVuHLSDSrXqfX7qtcVpzR1XwqdRy1kZXosSmt7xzNDlOm5QFG1XLr0zsl9ugtroPZl3hGFjWBh0z2LXY8FdXHyb6rk5OPxTFEFCCiaVsxSJIU0IAkkEpiUaA0lGSmxI0EqaFFiT4ylYe0IRAJgiCAdqJMEQQCCJMnhAT2VkajoHeeAW/bW4YIb48UWxLTBRxEZuM92765qchef8AJytunZ8fGe0T9OarudCtlirVguKu/HSC4qLLuXK1c1NyoVXqovWleqcu1U69TirVZU6x4rSJsUa7lTLpU1d+qrLeRzVMxyPcoWqVuiaUlA5rVt6meWixWnNXbS4hOM8/TZARAIKbpClC7cbuOKzVMkiTKiCQmIRpkBGQmKlITQgIklIWpYEBAESZqMKTIBEEwThMHCMIApWajtCQdrQbFFgGkCFG2lJVutk1scPoKOhU1XBnJc9V18dsw3APtcgs69pwCt/247ljbSzUcuGMnTXh5LctVzdxU1VF71fuxmsyqYKwxeheyqvWdcvVipUVSqVrGeXUUqpUAUtUoIWrmp2hSgqLCjnJNNErluFTac1cpNQm+mrau3cFZlU7Y592atgrr4r/AC4852JOhBTrRBikkUyYPKZJKUAkkiU0ohK7SiBQAIklDBTyhCeEAUomuQQiAQHe/wBQHU2OGhYFWD4UGyKpdbM/4yw/qP1UlQLy+bcyd3DJcUwq5LNv60ypH1OazbyrOixufl06MePV2o3Fbis65IU927Qdio1H6id6qRt6U33OZHgoDUKVYyZG5O1hJ5StpGOW7VWqECmq0tclXKqM6ka5TAKO2tnO0BVoUYOapnajptVpijwDVE6qAJ3JCtDZ5knhH1C0AxYOwr8l5aRGLTlC6BdfH6cnJLsOFKESRC0ZhwpFidJANgQ+zUiZABhSwI4TpbCkAjAQhEEzEAnCEJ5QDogmThAbnRm46zqZ0cJH+Tf4WuW6rm/6tmMFksc0SBuI4hdPaVQ84hoQvN5MpyXr29CcV4Zu+qpm3nRQ1rCVdvL1lKRqVkVNuSfrRY/5yLnLaz720AmdVk14bHHetjaFYPEiBAz9VzO0jADp3+WqrHGtLyTQcsZbuIPirdnSBjj6HRYlxULSDOeRWhs/a9Om/E4yIBAGeZmf2WvjU/6SNm22KC9zj90N38TuP1uVOpZUKYJdnuGcQd6z73pc9zcLBhzkkrlrraric3d60xwrlz5bXW3O3GtbhpgCMgB+pO9VGXIOZOY8FzdCrj0cD4rStaIIiII4FV4p20DdIrRhfLnaCcI/dUqrnNhoEuOh3QfxLbtKcNA5BRl00x/pn/1Hsi0jXh9fWa6WyvBUYHDvHArmNs0Pxj8IAI7d60eizyWO7v3WnFexzYzx3+N4pksKRXU4TJwhlEEA5KZIpIM6dCmISoVU6YIgEyJEmCdBnlPKSdBJbeMTTvByPI5EHxW5sy8wuc34ASeYJyPdmueRVKj/AG9Mj7lXCypkfwmYnQTA8Vw8/FrKZx38PL5Yf55fXpJ0ivn5ua3qR952/m0DNchVu6mAVAYxSBuJ/wDngvS9t7Ox0zG8Zj0XPWey2CiMTZe3q57s88ljhlMfbbx8p086PSogls1OcR+itGtjzxu7Dop9qdG2CoXAgZzCqVLeDkZ5hdO5fTmmGUusk7aRIJDCY1IiM9Myq/tnAiYAXT2OxnYABMvaAR2En9FkbU2YWOUzKb00uFuO4xn1iTHkhbYyDlnOqkqW5nqhW7dpGThmtd6c/j5e0NjszCIPGe9adOlDk2NSU2YiN0LPya+M1qL7qIIa7hI8VYpCAqzapDcJG/JHjKzva8OlS6MujcYnsGa2dkU8IcI/F+38rFjESef7rfsBDBO/P0WvFP6TzX+FuUxTApLrcJEpJJwEwcpJpSlIHhMUgU6VNVCdME7UyEEkkxQBhIJgnlAOFe2dUE4TEOjXc4fdPiqQRSpyxmU1VY3xu3U29eWjiMj2rN2tRnkZyjf2pbPuCewjrcnDf2FTXLjByngvIz/nLT1OHuSuV2hZmDMHsCx7XZJdVbl1ZGa62pQLj/8AqcomBp3obnadGgAYnkNTwAC1xy66XnLb20Nn24xgx91seM/XeuW6RUPJdVsS7FUuGjpGWsTosbpbakOdxUzfVaSTdx/44mpTIzGS0KYp1GdYgH9FRrE4THBZnsXBuME5a8CuqOLLHvps06IkiZhH7MjRZ9ldB3IrTolTelSbhU3mcyrbCT5KkMnFWnvgHsJ8kheo0LPZDWakuOp4T2K+Suf6OdIhWHs35VB/vG8c+S3wuzGSenBllcvYpTyhCeVaDynlCCnJQClMkkgHCSZKUBXCKUATwgxylKBFCAIFECo0QQEgKeUARBqAs2NxheOByPet2AJXNvZAC3W15Y13xAT26HzXn/Kx1Zk7vi3e8WBt6oQTBXIVbjFXbMkNc0nuK6npI2ATyUHRro41wbVc6ZMkCMjzWfD627efLUjr7OgxgD6ZEGMh4rB6WXMk7pC37trWAFsaCe5cft6oahOESNCpsvlpHHnMt5X25sHVA8SMI03qxcWjmRigcpE9sKvVuw3RwC6Y58r9RC+xDesDEK1a15Eqgdph7oLp/TuUlucJ5H9U6WDRquzBVhokgcneQJVKoch2qd1XDTq1DkG0nDvIP13pYwcl1HDf1WB0gkEGQRujeuz6P9NhUhleGuOQfo0/5fCfJece0zRe1O/culw6e3A80gvGKG06jHBzHvbGhBK6O0+0Os0DG1lQbz90+WXkq2Wno4KRXMbN+0C3qffmk7/lmPzD910VK5a9oc1wcDoQZHiE9hKU8qMvCfEgDlKEKcFECAIkMp5TI8J0OJKUAYTyhxJFyQGCjBWdd7ao0vv1GDlMnwGaxrzp/Sb/AG2ufzPVHqjZutrHIKezrFzHMnMdZv7j65rzK7+0Ws7JrWN7pPmVn0el1z7Vj8ZJa4OjRp5EDKIlY8mMzxsbcWdwymT1i9oC4DJ3mHci3N3iB5rOuNqOoHDTbGcQIzJ0EK5sba9OoG1W/wBuprxp1BqD+nZClr27XXjIaIbme4ZecLzcb43VexlrKdfhrqhdPbJaxrjqJJjjyXNXtrctkANg6wTnB18V6HXucIMdiwtoVm4TAgrTHOMscdzVjz2/tK/4jhHLPzVFlhxk8zmun2pVmFmlq6Jl0wzxkqr/AEQw6I7N2cFWCVG+hJBGRCN7T67S4tAlt64DbGoDq8wPEeihpEg56iVhdKtqYnNpjRgz/wAirwnbLlvTniUxKcFMWrdzHDkQeMwc1G2N6OmdxhIkTgrNhtWrRM03ub2HI9o0KirNhQoDq6f2h3EAFtIxvg/sVo2P2mbqtLvpn9neq4QJwVRPWLXpxau/GW/5gjzEq83pLbfPp+K8clSBx4oJ7VKeUAQ1qwaC5xAAEklUEkqO4umsEvcGjiTC46+6bve5woANaMsREknjB0Cwb29fUdL3Fx4kz4JbLbrtodOKbcqQxnicm+pXPXvSWrUHWeYO4dUeAWNTIxfXamrVglQkc+c1C98qNxRtGv6fwpWZmnNTWrc+P7/whbT/AJ9ArdvRmDkByQK6Ho1t0Wrw2p/aqwHTuO547N/JepbNs5cHQOoCAfiB0PgvDLp5J5Ry4r3LodZvOzLdzQXOwEOE55OcBE8oC5efiuX9Yuv4/P4zwtBtCWiSZzy9O1ZtWlLTO8Lar0CAQ8EHWHDRZdw/AMu86nNceP49KXfpzW06cdqyyVu31UTmddTvWPdRoDK6sWGcQMbnKlc+EIOSytobba04W9Z2/gO1aSbc+WUxjXoMkFx0AJ7Y3Lhb+X1HFdvta79nbniQY71xFk6XZ8FtjNOPPPap2o6fNTXNLPVQA9qtA6tEA5b1HVMZQjfUnuULnJADihhE4pkwUpymhNKYSJwma5MXIJ7cFxvTzbWECk083Rx3BdZc3AYxzj+FpPgvJ9qVTUuJdmSROfEqiqWm3C0DflPac0ERmVaLM1FUgNy+ju7kiVMWe9SimDoqZqaqahWgJGtGlJjQIxTjv09UdPSVMG5k8h9eKC2r+y0G4fXirYgD1yVY5Emcj9ZJtp/2xGWFwM788vRGjJrweschP1C9L2H9s1K3pU6It3ODBEh4EmeGHmvK6Teqd+UyJ+uKqCZSO6e71PtZs64DatOrSdudAeB4Zkdyyq226L3llOq2oIkRLRB3daMxwXlhvnOcC3qhojFGg36KrSqvIcBJEk5ceP8ACzz4scu77b8XNlx9T09Eurym4wKjPzD1WfebSpNzL2zwHWJ7AFytPZbqhBd1QIGesck1zsk024w6etGEjPkUpxxd+RlfpY2n0hc/qs6rf9j28Fm24Jc0cSB4lFRtnPJy0me0blZ2RZl1dgA/FnyAzJ8lpqRhcrfbb6T15kcMgsDZgJdPJavSV27iVkbNrwYKIm+lqtTBIG/NDc2gDcuHBNXqaRr/ADopalx1D2JpY3tIQOekUDwhRSlKZKUBI1M4IA5KUyGljSSTJ650irhtu/PWGjtJ9AV5rdMHtwZ3hdV0p2oX1/ZN0pgz/kR6QuSuavXaeYnuKA0XvzP1ooKpy7Fawc1SrECf/UEpOaM/JMgLkgUlNO2eSBorRk6GI15qnZNJ3wAfoK3VdkYz3ISgY7E/lMI724AcGu0IIPfkD3GFNbUYWZfdZ5QqezurOBAcR1erAyyGkqWnSxLSvejlVttSuC0YagMO39TUeEKps+0e85AnjuCR2IatAnCxsZjQHxLl0PR/o690BrS7u3rrOg3Qum8Oe/OCB2nWBy0XpFrY0qLQGNDeMapHbpxOzfs6Jg1iGjgNfFQdKehFAUYph2Nz2gb5ntXb3u0BpK5nbV5iAzgAk+Ufui5SdQsdvOrnZJty5rhAB3ZtjeZGRR9H7ANx1RoZayfh3n64LpaNaXHEA5jsnNOhHrzUl3ZtYBhEMjKNI3QptVp590nb1296yXUwIiV0PSpkAOGcmPJcq6tMKoS4+r1ctfRQvuJHNQ1KkqMplogzNA9ikY7NKqUBCEKIpoQDBPCZEHJkOE8IQkQgNindl1y8n8TneZlUr8jGY4pJJl9tv2mXcFj3LpKSSCisGp2sSSU1bZtaEMHj3n/xTObkEklTMT3Q0rOsqeOoBxICdJTV4voy52HSbY0bZ9MVSAzA0nCC8CSS7c3MzxWbQ6AtLsVZ0k5lrAGMHBrQNwSST1LaXlZi0H0GUOowYWjcP1VS5vyUklz52702xnW1Co8lYm2anWDeSSSnEw7Ksi9wAXQbdosDW0iNBmd4KSS0+i+3lHS+gWEsO4rkSc0klrEEEJSSQApw5JJBAcmSSTAUgnSQBSnISSThV//Z"/>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pic>
        <p:nvPicPr>
          <p:cNvPr id="12" name="Picture 2" descr="C:\Users\Administrator\Desktop\2FotoSketcher - Picture1.jpg"/>
          <p:cNvPicPr>
            <a:picLocks noChangeAspect="1" noChangeArrowheads="1"/>
          </p:cNvPicPr>
          <p:nvPr/>
        </p:nvPicPr>
        <p:blipFill>
          <a:blip r:embed="rId2" cstate="print"/>
          <a:srcRect/>
          <a:stretch>
            <a:fillRect/>
          </a:stretch>
        </p:blipFill>
        <p:spPr bwMode="auto">
          <a:xfrm>
            <a:off x="4255895" y="2892387"/>
            <a:ext cx="1355666" cy="1677925"/>
          </a:xfrm>
          <a:prstGeom prst="rect">
            <a:avLst/>
          </a:prstGeom>
          <a:noFill/>
        </p:spPr>
      </p:pic>
      <p:pic>
        <p:nvPicPr>
          <p:cNvPr id="13" name="Picture 3" descr="C:\Users\Administrator\Desktop\4FotoSketcher - 未标题-2.jpg"/>
          <p:cNvPicPr>
            <a:picLocks noChangeAspect="1" noChangeArrowheads="1"/>
          </p:cNvPicPr>
          <p:nvPr/>
        </p:nvPicPr>
        <p:blipFill>
          <a:blip r:embed="rId3" cstate="print"/>
          <a:srcRect/>
          <a:stretch>
            <a:fillRect/>
          </a:stretch>
        </p:blipFill>
        <p:spPr bwMode="auto">
          <a:xfrm>
            <a:off x="6082238" y="5355257"/>
            <a:ext cx="1913102" cy="941934"/>
          </a:xfrm>
          <a:prstGeom prst="rect">
            <a:avLst/>
          </a:prstGeom>
          <a:noFill/>
        </p:spPr>
      </p:pic>
      <p:pic>
        <p:nvPicPr>
          <p:cNvPr id="14" name="Picture 4" descr="C:\Users\Administrator\Desktop\3FotoSketcher - 未标题-1.jpg"/>
          <p:cNvPicPr>
            <a:picLocks noChangeAspect="1" noChangeArrowheads="1"/>
          </p:cNvPicPr>
          <p:nvPr/>
        </p:nvPicPr>
        <p:blipFill>
          <a:blip r:embed="rId4" cstate="print"/>
          <a:srcRect/>
          <a:stretch>
            <a:fillRect/>
          </a:stretch>
        </p:blipFill>
        <p:spPr bwMode="auto">
          <a:xfrm>
            <a:off x="4505475" y="5433756"/>
            <a:ext cx="821548" cy="824193"/>
          </a:xfrm>
          <a:prstGeom prst="rect">
            <a:avLst/>
          </a:prstGeom>
          <a:noFill/>
        </p:spPr>
      </p:pic>
      <p:pic>
        <p:nvPicPr>
          <p:cNvPr id="15" name="Picture 6" descr="C:\Users\Administrator\Desktop\FotoSketcher - Picture1.jpg"/>
          <p:cNvPicPr>
            <a:picLocks noChangeAspect="1" noChangeArrowheads="1"/>
          </p:cNvPicPr>
          <p:nvPr/>
        </p:nvPicPr>
        <p:blipFill>
          <a:blip r:embed="rId5" cstate="print"/>
          <a:srcRect/>
          <a:stretch>
            <a:fillRect/>
          </a:stretch>
        </p:blipFill>
        <p:spPr bwMode="auto">
          <a:xfrm>
            <a:off x="2456721" y="4805798"/>
            <a:ext cx="1331116" cy="1647542"/>
          </a:xfrm>
          <a:prstGeom prst="rect">
            <a:avLst/>
          </a:prstGeom>
          <a:noFill/>
        </p:spPr>
      </p:pic>
      <p:cxnSp>
        <p:nvCxnSpPr>
          <p:cNvPr id="16" name="Straight Arrow Connector 15"/>
          <p:cNvCxnSpPr/>
          <p:nvPr/>
        </p:nvCxnSpPr>
        <p:spPr>
          <a:xfrm flipH="1">
            <a:off x="4250927" y="4570315"/>
            <a:ext cx="670528" cy="338298"/>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21449" y="4570312"/>
            <a:ext cx="0" cy="549462"/>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921451" y="4570314"/>
            <a:ext cx="733630" cy="410304"/>
          </a:xfrm>
          <a:prstGeom prst="straightConnector1">
            <a:avLst/>
          </a:prstGeom>
          <a:ln w="5715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par>
                                <p:cTn id="21" presetID="3" presetClass="entr" presetSubtype="1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linds(horizontal)">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模型三元素</a:t>
            </a:r>
            <a:endParaRPr lang="zh-CN" altLang="en-US" dirty="0"/>
          </a:p>
        </p:txBody>
      </p:sp>
      <p:sp>
        <p:nvSpPr>
          <p:cNvPr id="3" name="Content Placeholder 2"/>
          <p:cNvSpPr>
            <a:spLocks noGrp="1"/>
          </p:cNvSpPr>
          <p:nvPr>
            <p:ph idx="1"/>
          </p:nvPr>
        </p:nvSpPr>
        <p:spPr>
          <a:xfrm>
            <a:off x="613970" y="1124747"/>
            <a:ext cx="8941544" cy="2952329"/>
          </a:xfrm>
        </p:spPr>
        <p:txBody>
          <a:bodyPr/>
          <a:lstStyle/>
          <a:p>
            <a:r>
              <a:rPr lang="zh-CN" altLang="en-US" sz="2900" dirty="0" smtClean="0"/>
              <a:t>模型的三大组成元素</a:t>
            </a:r>
            <a:endParaRPr lang="en-US" altLang="zh-CN" sz="2900" dirty="0" smtClean="0"/>
          </a:p>
          <a:p>
            <a:pPr lvl="1"/>
            <a:r>
              <a:rPr lang="zh-CN" altLang="en-US" sz="2500" dirty="0" smtClean="0"/>
              <a:t>实体 </a:t>
            </a:r>
            <a:r>
              <a:rPr lang="en-US" altLang="zh-CN" sz="2500" dirty="0" smtClean="0"/>
              <a:t>(Entity)</a:t>
            </a:r>
          </a:p>
          <a:p>
            <a:pPr lvl="1"/>
            <a:r>
              <a:rPr lang="zh-CN" altLang="en-US" sz="2500" dirty="0" smtClean="0"/>
              <a:t>关系 </a:t>
            </a:r>
            <a:r>
              <a:rPr lang="en-US" altLang="zh-CN" sz="2500" dirty="0" smtClean="0"/>
              <a:t>(Relationship)</a:t>
            </a:r>
          </a:p>
          <a:p>
            <a:pPr lvl="1"/>
            <a:r>
              <a:rPr lang="zh-CN" altLang="en-US" sz="2500" dirty="0" smtClean="0"/>
              <a:t>属性 </a:t>
            </a:r>
            <a:r>
              <a:rPr lang="en-US" altLang="zh-CN" sz="2500" dirty="0" smtClean="0"/>
              <a:t>(Attribute)</a:t>
            </a:r>
          </a:p>
          <a:p>
            <a:r>
              <a:rPr lang="en-US" altLang="zh-CN" sz="2900" dirty="0" smtClean="0"/>
              <a:t>ER</a:t>
            </a:r>
            <a:r>
              <a:rPr lang="zh-CN" altLang="en-US" sz="2900" dirty="0" smtClean="0"/>
              <a:t>建模</a:t>
            </a:r>
            <a:r>
              <a:rPr lang="en-US" altLang="zh-CN" sz="2900" dirty="0" smtClean="0"/>
              <a:t>(ERA</a:t>
            </a:r>
            <a:r>
              <a:rPr lang="zh-CN" altLang="en-US" sz="2900" dirty="0" smtClean="0"/>
              <a:t>建模</a:t>
            </a:r>
            <a:r>
              <a:rPr lang="en-US" altLang="zh-CN" sz="2900" dirty="0" smtClean="0"/>
              <a:t>)</a:t>
            </a:r>
          </a:p>
          <a:p>
            <a:pPr lvl="1"/>
            <a:r>
              <a:rPr lang="zh-CN" altLang="en-US" sz="2500" dirty="0" smtClean="0"/>
              <a:t>由陈品山于</a:t>
            </a:r>
            <a:r>
              <a:rPr lang="en-US" altLang="zh-CN" sz="2500" dirty="0" smtClean="0"/>
              <a:t>1976</a:t>
            </a:r>
            <a:r>
              <a:rPr lang="zh-CN" altLang="en-US" sz="2500" dirty="0" smtClean="0"/>
              <a:t>年提出，是通用建模的一般方法</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66</a:t>
            </a:fld>
            <a:endParaRPr lang="zh-CN" altLang="en-US" dirty="0"/>
          </a:p>
        </p:txBody>
      </p:sp>
      <p:grpSp>
        <p:nvGrpSpPr>
          <p:cNvPr id="5" name="Group 4"/>
          <p:cNvGrpSpPr>
            <a:grpSpLocks noChangeAspect="1"/>
          </p:cNvGrpSpPr>
          <p:nvPr/>
        </p:nvGrpSpPr>
        <p:grpSpPr>
          <a:xfrm>
            <a:off x="1988672" y="4509123"/>
            <a:ext cx="6370355" cy="1800199"/>
            <a:chOff x="1828800" y="2895600"/>
            <a:chExt cx="4648200" cy="1600200"/>
          </a:xfrm>
        </p:grpSpPr>
        <p:sp>
          <p:nvSpPr>
            <p:cNvPr id="6" name="Oval 5"/>
            <p:cNvSpPr/>
            <p:nvPr/>
          </p:nvSpPr>
          <p:spPr>
            <a:xfrm>
              <a:off x="1828800" y="3962400"/>
              <a:ext cx="1295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300" dirty="0" smtClean="0">
                  <a:latin typeface="方正精楷简体" pitchFamily="2" charset="-122"/>
                  <a:ea typeface="汉鼎简楷体" pitchFamily="49" charset="-122"/>
                </a:rPr>
                <a:t>属性</a:t>
              </a:r>
              <a:r>
                <a:rPr lang="zh-CN" altLang="en-US" sz="2300" dirty="0" smtClean="0">
                  <a:ea typeface="汉鼎简楷体" pitchFamily="49" charset="-122"/>
                </a:rPr>
                <a:t> </a:t>
              </a:r>
              <a:r>
                <a:rPr lang="en-US" altLang="zh-CN" sz="2300" dirty="0" smtClean="0">
                  <a:ea typeface="汉鼎简楷体" pitchFamily="49" charset="-122"/>
                </a:rPr>
                <a:t>A</a:t>
              </a:r>
              <a:endParaRPr lang="zh-CN" altLang="en-US" sz="2300" dirty="0">
                <a:ea typeface="汉鼎简楷体" pitchFamily="49" charset="-122"/>
              </a:endParaRPr>
            </a:p>
          </p:txBody>
        </p:sp>
        <p:sp>
          <p:nvSpPr>
            <p:cNvPr id="7" name="Oval 6"/>
            <p:cNvSpPr/>
            <p:nvPr/>
          </p:nvSpPr>
          <p:spPr>
            <a:xfrm>
              <a:off x="3543300" y="3962400"/>
              <a:ext cx="1295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300" dirty="0" smtClean="0">
                  <a:latin typeface="方正精楷简体" pitchFamily="2" charset="-122"/>
                  <a:ea typeface="汉鼎简楷体" pitchFamily="49" charset="-122"/>
                </a:rPr>
                <a:t>属性</a:t>
              </a:r>
              <a:r>
                <a:rPr lang="zh-CN" altLang="en-US" sz="2300" dirty="0" smtClean="0">
                  <a:ea typeface="汉鼎简楷体" pitchFamily="49" charset="-122"/>
                </a:rPr>
                <a:t> </a:t>
              </a:r>
              <a:r>
                <a:rPr lang="en-US" altLang="zh-CN" sz="2300" dirty="0" smtClean="0">
                  <a:ea typeface="汉鼎简楷体" pitchFamily="49" charset="-122"/>
                </a:rPr>
                <a:t>B</a:t>
              </a:r>
              <a:endParaRPr lang="zh-CN" altLang="en-US" sz="2300" dirty="0">
                <a:ea typeface="汉鼎简楷体" pitchFamily="49" charset="-122"/>
              </a:endParaRPr>
            </a:p>
          </p:txBody>
        </p:sp>
        <p:cxnSp>
          <p:nvCxnSpPr>
            <p:cNvPr id="8" name="Straight Connector 7"/>
            <p:cNvCxnSpPr>
              <a:stCxn id="16" idx="2"/>
              <a:endCxn id="6" idx="0"/>
            </p:cNvCxnSpPr>
            <p:nvPr/>
          </p:nvCxnSpPr>
          <p:spPr>
            <a:xfrm rot="5400000">
              <a:off x="2305050" y="3790950"/>
              <a:ext cx="342900" cy="1588"/>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a:stCxn id="15" idx="2"/>
              <a:endCxn id="7" idx="0"/>
            </p:cNvCxnSpPr>
            <p:nvPr/>
          </p:nvCxnSpPr>
          <p:spPr>
            <a:xfrm rot="5400000">
              <a:off x="4038600" y="3810000"/>
              <a:ext cx="304800" cy="1588"/>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a:endCxn id="15" idx="1"/>
            </p:cNvCxnSpPr>
            <p:nvPr/>
          </p:nvCxnSpPr>
          <p:spPr>
            <a:xfrm>
              <a:off x="2895600" y="3275806"/>
              <a:ext cx="533400" cy="794"/>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p:cNvCxnSpPr>
              <a:endCxn id="12" idx="1"/>
            </p:cNvCxnSpPr>
            <p:nvPr/>
          </p:nvCxnSpPr>
          <p:spPr>
            <a:xfrm>
              <a:off x="4705350" y="3276600"/>
              <a:ext cx="476250" cy="1588"/>
            </a:xfrm>
            <a:prstGeom prst="line">
              <a:avLst/>
            </a:prstGeom>
          </p:spPr>
          <p:style>
            <a:lnRef idx="3">
              <a:schemeClr val="dk1"/>
            </a:lnRef>
            <a:fillRef idx="0">
              <a:schemeClr val="dk1"/>
            </a:fillRef>
            <a:effectRef idx="2">
              <a:schemeClr val="dk1"/>
            </a:effectRef>
            <a:fontRef idx="minor">
              <a:schemeClr val="tx1"/>
            </a:fontRef>
          </p:style>
        </p:cxnSp>
        <p:sp>
          <p:nvSpPr>
            <p:cNvPr id="12" name="Rectangle 11"/>
            <p:cNvSpPr/>
            <p:nvPr/>
          </p:nvSpPr>
          <p:spPr>
            <a:xfrm>
              <a:off x="5181600" y="2933700"/>
              <a:ext cx="1295400" cy="685800"/>
            </a:xfrm>
            <a:prstGeom prst="rect">
              <a:avLst/>
            </a:prstGeom>
            <a:solidFill>
              <a:srgbClr val="421C5E"/>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实体 </a:t>
              </a:r>
              <a:r>
                <a:rPr lang="en-US" altLang="zh-CN" sz="2300" dirty="0" smtClean="0">
                  <a:solidFill>
                    <a:schemeClr val="bg1"/>
                  </a:solidFill>
                  <a:ea typeface="汉鼎简楷体" pitchFamily="49" charset="-122"/>
                </a:rPr>
                <a:t>2</a:t>
              </a:r>
              <a:endParaRPr lang="zh-CN" altLang="en-US" sz="2300" dirty="0">
                <a:solidFill>
                  <a:schemeClr val="bg1"/>
                </a:solidFill>
                <a:ea typeface="汉鼎简楷体" pitchFamily="49" charset="-122"/>
              </a:endParaRPr>
            </a:p>
          </p:txBody>
        </p:sp>
        <p:sp>
          <p:nvSpPr>
            <p:cNvPr id="13" name="Oval 12"/>
            <p:cNvSpPr/>
            <p:nvPr/>
          </p:nvSpPr>
          <p:spPr>
            <a:xfrm>
              <a:off x="5181600" y="3962400"/>
              <a:ext cx="1295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300" dirty="0" smtClean="0">
                  <a:latin typeface="方正精楷简体" pitchFamily="2" charset="-122"/>
                  <a:ea typeface="汉鼎简楷体" pitchFamily="49" charset="-122"/>
                </a:rPr>
                <a:t>属性</a:t>
              </a:r>
              <a:r>
                <a:rPr lang="zh-CN" altLang="en-US" sz="2300" dirty="0" smtClean="0">
                  <a:ea typeface="汉鼎简楷体" pitchFamily="49" charset="-122"/>
                </a:rPr>
                <a:t> </a:t>
              </a:r>
              <a:r>
                <a:rPr lang="en-US" altLang="zh-CN" sz="2300" dirty="0" smtClean="0">
                  <a:ea typeface="汉鼎简楷体" pitchFamily="49" charset="-122"/>
                </a:rPr>
                <a:t>C</a:t>
              </a:r>
              <a:endParaRPr lang="zh-CN" altLang="en-US" sz="2300" dirty="0">
                <a:ea typeface="汉鼎简楷体" pitchFamily="49" charset="-122"/>
              </a:endParaRPr>
            </a:p>
          </p:txBody>
        </p:sp>
        <p:cxnSp>
          <p:nvCxnSpPr>
            <p:cNvPr id="14" name="Straight Connector 13"/>
            <p:cNvCxnSpPr>
              <a:stCxn id="12" idx="2"/>
              <a:endCxn id="13" idx="0"/>
            </p:cNvCxnSpPr>
            <p:nvPr/>
          </p:nvCxnSpPr>
          <p:spPr>
            <a:xfrm rot="5400000">
              <a:off x="5657850" y="3790950"/>
              <a:ext cx="342900" cy="1588"/>
            </a:xfrm>
            <a:prstGeom prst="line">
              <a:avLst/>
            </a:prstGeom>
          </p:spPr>
          <p:style>
            <a:lnRef idx="3">
              <a:schemeClr val="dk1"/>
            </a:lnRef>
            <a:fillRef idx="0">
              <a:schemeClr val="dk1"/>
            </a:fillRef>
            <a:effectRef idx="2">
              <a:schemeClr val="dk1"/>
            </a:effectRef>
            <a:fontRef idx="minor">
              <a:schemeClr val="tx1"/>
            </a:fontRef>
          </p:style>
        </p:cxnSp>
        <p:sp>
          <p:nvSpPr>
            <p:cNvPr id="15" name="Flowchart: Decision 14"/>
            <p:cNvSpPr/>
            <p:nvPr/>
          </p:nvSpPr>
          <p:spPr>
            <a:xfrm>
              <a:off x="3429000" y="2895600"/>
              <a:ext cx="1524000" cy="762000"/>
            </a:xfrm>
            <a:prstGeom prst="flowChartDecision">
              <a:avLst/>
            </a:prstGeom>
            <a:solidFill>
              <a:srgbClr val="0000FF"/>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2300" dirty="0" smtClean="0">
                  <a:latin typeface="方正精楷简体" pitchFamily="2" charset="-122"/>
                  <a:ea typeface="汉鼎简楷体" pitchFamily="49" charset="-122"/>
                </a:rPr>
                <a:t>关系</a:t>
              </a:r>
              <a:endParaRPr lang="zh-CN" altLang="en-US" sz="2300" dirty="0">
                <a:latin typeface="方正精楷简体" pitchFamily="2" charset="-122"/>
                <a:ea typeface="汉鼎简楷体" pitchFamily="49" charset="-122"/>
              </a:endParaRPr>
            </a:p>
          </p:txBody>
        </p:sp>
        <p:sp>
          <p:nvSpPr>
            <p:cNvPr id="16" name="Rectangle 15"/>
            <p:cNvSpPr/>
            <p:nvPr/>
          </p:nvSpPr>
          <p:spPr>
            <a:xfrm>
              <a:off x="1828800" y="2933700"/>
              <a:ext cx="1295400" cy="685800"/>
            </a:xfrm>
            <a:prstGeom prst="rect">
              <a:avLst/>
            </a:prstGeom>
            <a:solidFill>
              <a:srgbClr val="421C5E"/>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实体 </a:t>
              </a:r>
              <a:r>
                <a:rPr lang="en-US" altLang="zh-CN" sz="2300" dirty="0" smtClean="0">
                  <a:solidFill>
                    <a:schemeClr val="bg1"/>
                  </a:solidFill>
                  <a:ea typeface="汉鼎简楷体" pitchFamily="49" charset="-122"/>
                </a:rPr>
                <a:t>1</a:t>
              </a:r>
              <a:endParaRPr lang="zh-CN" altLang="en-US" sz="2300" dirty="0">
                <a:solidFill>
                  <a:schemeClr val="bg1"/>
                </a:solidFill>
                <a:ea typeface="汉鼎简楷体"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00"/>
                                        <p:tgtEl>
                                          <p:spTgt spid="3">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wipe(down)">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万能模型常识</a:t>
            </a:r>
            <a:endParaRPr lang="zh-CN" altLang="en-US" dirty="0"/>
          </a:p>
        </p:txBody>
      </p:sp>
      <p:sp>
        <p:nvSpPr>
          <p:cNvPr id="3" name="Content Placeholder 2"/>
          <p:cNvSpPr>
            <a:spLocks noGrp="1"/>
          </p:cNvSpPr>
          <p:nvPr>
            <p:ph idx="1"/>
          </p:nvPr>
        </p:nvSpPr>
        <p:spPr>
          <a:xfrm>
            <a:off x="613968" y="3573017"/>
            <a:ext cx="8863536" cy="2664296"/>
          </a:xfrm>
        </p:spPr>
        <p:txBody>
          <a:bodyPr/>
          <a:lstStyle/>
          <a:p>
            <a:r>
              <a:rPr lang="zh-CN" altLang="en-US" dirty="0" smtClean="0"/>
              <a:t>如果某个模型声称是无所不能的，那它真就是无所真能的。             </a:t>
            </a:r>
            <a:r>
              <a:rPr lang="en-US" altLang="zh-CN" dirty="0" smtClean="0">
                <a:solidFill>
                  <a:srgbClr val="0000FF"/>
                </a:solidFill>
              </a:rPr>
              <a:t>—— Glaser</a:t>
            </a:r>
            <a:r>
              <a:rPr lang="zh-CN" altLang="en-US" dirty="0" smtClean="0">
                <a:solidFill>
                  <a:srgbClr val="0000FF"/>
                </a:solidFill>
              </a:rPr>
              <a:t>定律</a:t>
            </a:r>
            <a:endParaRPr lang="en-US" altLang="zh-CN" dirty="0" smtClean="0">
              <a:solidFill>
                <a:srgbClr val="0000FF"/>
              </a:solidFill>
            </a:endParaRPr>
          </a:p>
          <a:p>
            <a:endParaRPr lang="en-US" altLang="zh-CN" sz="2100" dirty="0" smtClean="0"/>
          </a:p>
          <a:p>
            <a:r>
              <a:rPr lang="zh-CN" altLang="en-US" dirty="0" smtClean="0"/>
              <a:t>体现为：</a:t>
            </a:r>
            <a:r>
              <a:rPr lang="zh-CN" altLang="en-US" dirty="0" smtClean="0">
                <a:solidFill>
                  <a:srgbClr val="C00000"/>
                </a:solidFill>
              </a:rPr>
              <a:t>两面性和项目敏感性</a:t>
            </a:r>
            <a:endParaRPr lang="en-US" altLang="zh-CN" dirty="0" smtClean="0">
              <a:solidFill>
                <a:srgbClr val="C00000"/>
              </a:solidFill>
            </a:endParaRPr>
          </a:p>
          <a:p>
            <a:pPr lvl="1"/>
            <a:r>
              <a:rPr lang="zh-CN" altLang="en-US" dirty="0" smtClean="0">
                <a:solidFill>
                  <a:srgbClr val="C00000"/>
                </a:solidFill>
              </a:rPr>
              <a:t>如后所述</a:t>
            </a:r>
            <a:endParaRPr lang="en-US" altLang="zh-CN" dirty="0" smtClean="0">
              <a:solidFill>
                <a:srgbClr val="C00000"/>
              </a:solidFill>
            </a:endParaRPr>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67</a:t>
            </a:fld>
            <a:endParaRPr lang="zh-CN" altLang="en-US" dirty="0"/>
          </a:p>
        </p:txBody>
      </p:sp>
      <p:sp>
        <p:nvSpPr>
          <p:cNvPr id="5" name="Rectangle 4"/>
          <p:cNvSpPr/>
          <p:nvPr/>
        </p:nvSpPr>
        <p:spPr>
          <a:xfrm>
            <a:off x="662528" y="1700811"/>
            <a:ext cx="8580953" cy="1080121"/>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在软件领域，不存在随处可用的所谓</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万能</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模型。</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模型的三属性</a:t>
            </a:r>
            <a:endParaRPr lang="zh-CN" altLang="en-US" dirty="0"/>
          </a:p>
        </p:txBody>
      </p:sp>
      <p:sp>
        <p:nvSpPr>
          <p:cNvPr id="3" name="Content Placeholder 2"/>
          <p:cNvSpPr>
            <a:spLocks noGrp="1"/>
          </p:cNvSpPr>
          <p:nvPr>
            <p:ph idx="1"/>
          </p:nvPr>
        </p:nvSpPr>
        <p:spPr/>
        <p:txBody>
          <a:bodyPr anchor="ctr"/>
          <a:lstStyle/>
          <a:p>
            <a:r>
              <a:rPr lang="zh-CN" altLang="en-US" sz="2900" dirty="0" smtClean="0"/>
              <a:t>正确性</a:t>
            </a:r>
            <a:r>
              <a:rPr lang="en-US" altLang="zh-CN" sz="2900" dirty="0" smtClean="0"/>
              <a:t> </a:t>
            </a:r>
            <a:r>
              <a:rPr lang="en-US" altLang="zh-CN" sz="2500" dirty="0" smtClean="0"/>
              <a:t>(Correctness)</a:t>
            </a:r>
            <a:r>
              <a:rPr lang="zh-CN" altLang="en-US" sz="2900" dirty="0" smtClean="0"/>
              <a:t>： </a:t>
            </a:r>
            <a:endParaRPr lang="en-US" altLang="zh-CN" sz="2900" dirty="0" smtClean="0"/>
          </a:p>
          <a:p>
            <a:pPr lvl="1"/>
            <a:r>
              <a:rPr lang="zh-CN" altLang="en-US" sz="2500" dirty="0" smtClean="0"/>
              <a:t>模型准确地描述客观信息体的程度</a:t>
            </a:r>
            <a:endParaRPr lang="en-US" altLang="zh-CN" sz="2500" dirty="0" smtClean="0"/>
          </a:p>
          <a:p>
            <a:pPr lvl="1"/>
            <a:r>
              <a:rPr lang="zh-CN" altLang="en-US" sz="2500" dirty="0" smtClean="0"/>
              <a:t>模型自身不应包含缺陷</a:t>
            </a:r>
            <a:endParaRPr lang="en-US" altLang="zh-CN" sz="2500" dirty="0" smtClean="0"/>
          </a:p>
          <a:p>
            <a:endParaRPr lang="en-US" altLang="zh-CN" sz="1700" dirty="0" smtClean="0"/>
          </a:p>
          <a:p>
            <a:r>
              <a:rPr lang="zh-CN" altLang="en-US" sz="2900" dirty="0" smtClean="0"/>
              <a:t>完整性 </a:t>
            </a:r>
            <a:r>
              <a:rPr lang="en-US" altLang="zh-CN" sz="2500" dirty="0" smtClean="0"/>
              <a:t>(Completeness)</a:t>
            </a:r>
            <a:r>
              <a:rPr lang="zh-CN" altLang="en-US" sz="2900" dirty="0" smtClean="0"/>
              <a:t>： </a:t>
            </a:r>
            <a:endParaRPr lang="en-US" altLang="zh-CN" sz="2900" dirty="0" smtClean="0"/>
          </a:p>
          <a:p>
            <a:pPr lvl="1"/>
            <a:r>
              <a:rPr lang="zh-CN" altLang="en-US" sz="2500" dirty="0" smtClean="0"/>
              <a:t>模型表达客观信息体的待建模信息的完整程度</a:t>
            </a:r>
            <a:endParaRPr lang="en-US" altLang="zh-CN" sz="2500" dirty="0" smtClean="0"/>
          </a:p>
          <a:p>
            <a:pPr lvl="1"/>
            <a:r>
              <a:rPr lang="zh-CN" altLang="en-US" sz="2500" dirty="0" smtClean="0"/>
              <a:t>模型自身的结构和表达等方面也都应是完整的 </a:t>
            </a:r>
            <a:endParaRPr lang="en-US" altLang="zh-CN" sz="2500" dirty="0" smtClean="0"/>
          </a:p>
          <a:p>
            <a:endParaRPr lang="en-US" altLang="zh-CN" sz="1500" dirty="0" smtClean="0"/>
          </a:p>
          <a:p>
            <a:r>
              <a:rPr lang="zh-CN" altLang="en-US" sz="2900" dirty="0" smtClean="0"/>
              <a:t>一致性</a:t>
            </a:r>
            <a:r>
              <a:rPr lang="en-US" altLang="zh-CN" sz="2900" dirty="0" smtClean="0"/>
              <a:t> (</a:t>
            </a:r>
            <a:r>
              <a:rPr lang="en-US" altLang="zh-CN" sz="2500" dirty="0" smtClean="0"/>
              <a:t>Consistency</a:t>
            </a:r>
            <a:r>
              <a:rPr lang="en-US" altLang="zh-CN" sz="2900" dirty="0" smtClean="0"/>
              <a:t>)</a:t>
            </a:r>
            <a:r>
              <a:rPr lang="zh-CN" altLang="en-US" sz="2900" dirty="0" smtClean="0"/>
              <a:t>： </a:t>
            </a:r>
            <a:endParaRPr lang="en-US" altLang="zh-CN" sz="2900" dirty="0" smtClean="0"/>
          </a:p>
          <a:p>
            <a:pPr lvl="1"/>
            <a:r>
              <a:rPr lang="zh-CN" altLang="en-US" sz="2500" dirty="0" smtClean="0"/>
              <a:t>模型所表达的信息与客观信息体保持一致的程度</a:t>
            </a:r>
            <a:endParaRPr lang="en-US" altLang="zh-CN" sz="2500" dirty="0" smtClean="0"/>
          </a:p>
          <a:p>
            <a:pPr lvl="1"/>
            <a:r>
              <a:rPr lang="zh-CN" altLang="en-US" sz="2500" dirty="0" smtClean="0"/>
              <a:t>针对同一信息体的不同模型也应表达一致的信息</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68</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down)">
                                      <p:cBhvr>
                                        <p:cTn id="15" dur="500"/>
                                        <p:tgtEl>
                                          <p:spTgt spid="3">
                                            <p:txEl>
                                              <p:pRg st="5" end="5"/>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down)">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wipe(down)">
                                      <p:cBhvr>
                                        <p:cTn id="23" dur="500"/>
                                        <p:tgtEl>
                                          <p:spTgt spid="3">
                                            <p:txEl>
                                              <p:pRg st="9" end="9"/>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wipe(down)">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模型两面性常识</a:t>
            </a:r>
            <a:endParaRPr lang="zh-CN" altLang="en-US" dirty="0"/>
          </a:p>
        </p:txBody>
      </p:sp>
      <p:sp>
        <p:nvSpPr>
          <p:cNvPr id="3" name="Content Placeholder 2"/>
          <p:cNvSpPr>
            <a:spLocks noGrp="1"/>
          </p:cNvSpPr>
          <p:nvPr>
            <p:ph idx="1"/>
          </p:nvPr>
        </p:nvSpPr>
        <p:spPr>
          <a:xfrm>
            <a:off x="428497" y="3789043"/>
            <a:ext cx="9127014" cy="2448272"/>
          </a:xfrm>
        </p:spPr>
        <p:txBody>
          <a:bodyPr/>
          <a:lstStyle/>
          <a:p>
            <a:r>
              <a:rPr lang="zh-CN" altLang="en-US" sz="2900" dirty="0" smtClean="0"/>
              <a:t>局限性</a:t>
            </a:r>
            <a:endParaRPr lang="en-US" altLang="zh-CN" sz="2900" dirty="0" smtClean="0"/>
          </a:p>
          <a:p>
            <a:pPr lvl="1"/>
            <a:r>
              <a:rPr lang="zh-CN" altLang="en-US" sz="2500" dirty="0" smtClean="0"/>
              <a:t>基于某视角的模型不能反映其他视角的重要信息。</a:t>
            </a:r>
            <a:endParaRPr lang="en-US" altLang="zh-CN" sz="2500" dirty="0" smtClean="0"/>
          </a:p>
          <a:p>
            <a:pPr lvl="1"/>
            <a:r>
              <a:rPr lang="zh-CN" altLang="en-US" sz="2500" dirty="0" smtClean="0"/>
              <a:t>任何模型的应用都有它特定的环境</a:t>
            </a:r>
            <a:r>
              <a:rPr lang="en-US" altLang="zh-CN" sz="2100" dirty="0" smtClean="0"/>
              <a:t>(</a:t>
            </a:r>
            <a:r>
              <a:rPr lang="zh-CN" altLang="en-US" sz="2100" dirty="0" smtClean="0"/>
              <a:t>上下文</a:t>
            </a:r>
            <a:r>
              <a:rPr lang="en-US" altLang="zh-CN" sz="2100" dirty="0" smtClean="0"/>
              <a:t>)</a:t>
            </a:r>
            <a:r>
              <a:rPr lang="zh-CN" altLang="en-US" sz="2500" dirty="0" smtClean="0"/>
              <a:t>需求。</a:t>
            </a:r>
            <a:endParaRPr lang="en-US" altLang="zh-CN" sz="2500" dirty="0" smtClean="0"/>
          </a:p>
          <a:p>
            <a:pPr lvl="1"/>
            <a:endParaRPr lang="en-US" altLang="zh-CN" sz="2500" dirty="0" smtClean="0"/>
          </a:p>
          <a:p>
            <a:r>
              <a:rPr lang="zh-CN" altLang="en-US" sz="2900" dirty="0" smtClean="0">
                <a:solidFill>
                  <a:srgbClr val="C00000"/>
                </a:solidFill>
              </a:rPr>
              <a:t>任何模型都不是银弹！</a:t>
            </a:r>
            <a:endParaRPr lang="zh-CN" altLang="en-US" sz="2900" dirty="0">
              <a:solidFill>
                <a:srgbClr val="C0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69</a:t>
            </a:fld>
            <a:endParaRPr lang="zh-CN" altLang="en-US" dirty="0"/>
          </a:p>
        </p:txBody>
      </p:sp>
      <p:sp>
        <p:nvSpPr>
          <p:cNvPr id="5" name="Rectangle 4"/>
          <p:cNvSpPr/>
          <p:nvPr/>
        </p:nvSpPr>
        <p:spPr>
          <a:xfrm>
            <a:off x="1130581" y="1844827"/>
            <a:ext cx="7566841" cy="1224135"/>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任何软件模型皆有利有弊；软件实践既不应夸大其利，更不应忽视其弊。</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340770"/>
            <a:ext cx="8667750" cy="4608512"/>
          </a:xfrm>
        </p:spPr>
        <p:txBody>
          <a:bodyPr anchor="ctr"/>
          <a:lstStyle/>
          <a:p>
            <a:r>
              <a:rPr lang="zh-CN" altLang="en-US" dirty="0" smtClean="0"/>
              <a:t>软件生命期</a:t>
            </a:r>
            <a:endParaRPr lang="en-US" altLang="zh-CN" dirty="0" smtClean="0"/>
          </a:p>
          <a:p>
            <a:pPr lvl="1"/>
            <a:r>
              <a:rPr lang="zh-CN" altLang="en-US" dirty="0" smtClean="0"/>
              <a:t>通用模型及主要阶段</a:t>
            </a:r>
            <a:endParaRPr lang="en-US" altLang="zh-CN" dirty="0" smtClean="0"/>
          </a:p>
          <a:p>
            <a:r>
              <a:rPr lang="zh-CN" altLang="en-US" dirty="0" smtClean="0"/>
              <a:t>软件开发模型</a:t>
            </a:r>
            <a:endParaRPr lang="en-US" altLang="zh-CN" dirty="0" smtClean="0"/>
          </a:p>
          <a:p>
            <a:pPr lvl="1"/>
            <a:r>
              <a:rPr lang="zh-CN" altLang="en-US" dirty="0" smtClean="0"/>
              <a:t>瀑布模型、增量</a:t>
            </a:r>
            <a:r>
              <a:rPr lang="en-US" altLang="zh-CN" dirty="0" smtClean="0"/>
              <a:t>—</a:t>
            </a:r>
            <a:r>
              <a:rPr lang="zh-CN" altLang="en-US" dirty="0" smtClean="0"/>
              <a:t>迭代模型、原型开</a:t>
            </a:r>
            <a:r>
              <a:rPr lang="en-US" altLang="zh-CN" dirty="0" smtClean="0"/>
              <a:t/>
            </a:r>
            <a:br>
              <a:rPr lang="en-US" altLang="zh-CN" dirty="0" smtClean="0"/>
            </a:br>
            <a:r>
              <a:rPr lang="zh-CN" altLang="en-US" dirty="0" smtClean="0"/>
              <a:t>发模型、构件组装模型、产品线模型</a:t>
            </a:r>
            <a:endParaRPr lang="en-US" altLang="zh-CN" dirty="0" smtClean="0"/>
          </a:p>
          <a:p>
            <a:r>
              <a:rPr lang="zh-CN" altLang="en-US" dirty="0" smtClean="0"/>
              <a:t>模型两面性、敏感性，及定制理念</a:t>
            </a:r>
            <a:endParaRPr lang="zh-CN" altLang="en-US" dirty="0"/>
          </a:p>
        </p:txBody>
      </p:sp>
      <p:sp>
        <p:nvSpPr>
          <p:cNvPr id="4" name="Up Arrow 3"/>
          <p:cNvSpPr/>
          <p:nvPr/>
        </p:nvSpPr>
        <p:spPr>
          <a:xfrm rot="16200000">
            <a:off x="8382024" y="2857496"/>
            <a:ext cx="785818" cy="121444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模型敏感性常识</a:t>
            </a:r>
            <a:endParaRPr lang="zh-CN" altLang="en-US" dirty="0"/>
          </a:p>
        </p:txBody>
      </p:sp>
      <p:sp>
        <p:nvSpPr>
          <p:cNvPr id="3" name="Content Placeholder 2"/>
          <p:cNvSpPr>
            <a:spLocks noGrp="1"/>
          </p:cNvSpPr>
          <p:nvPr>
            <p:ph idx="1"/>
          </p:nvPr>
        </p:nvSpPr>
        <p:spPr>
          <a:xfrm>
            <a:off x="613973" y="4077075"/>
            <a:ext cx="5587172" cy="2160240"/>
          </a:xfrm>
        </p:spPr>
        <p:txBody>
          <a:bodyPr/>
          <a:lstStyle/>
          <a:p>
            <a:r>
              <a:rPr lang="zh-CN" altLang="en-US" sz="2500" dirty="0" smtClean="0"/>
              <a:t>参与者的多样性使得软件模型缺乏普适性。</a:t>
            </a:r>
            <a:endParaRPr lang="en-US" altLang="zh-CN" sz="2500" dirty="0" smtClean="0"/>
          </a:p>
          <a:p>
            <a:r>
              <a:rPr lang="zh-CN" altLang="en-US" sz="2500" dirty="0" smtClean="0"/>
              <a:t>项目的唯一性使得软件模型具有项目敏感性。</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70</a:t>
            </a:fld>
            <a:endParaRPr lang="zh-CN" altLang="en-US" dirty="0"/>
          </a:p>
        </p:txBody>
      </p:sp>
      <p:sp>
        <p:nvSpPr>
          <p:cNvPr id="5" name="Rectangle 4"/>
          <p:cNvSpPr/>
          <p:nvPr/>
        </p:nvSpPr>
        <p:spPr>
          <a:xfrm>
            <a:off x="896549" y="1844827"/>
            <a:ext cx="8268919" cy="1224135"/>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软件模型具有项目敏感性：能有效用于项目甲的模型不一定能同等有效地用于项目乙。</a:t>
            </a:r>
            <a:endParaRPr lang="zh-CN" altLang="en-US" sz="2900" dirty="0">
              <a:solidFill>
                <a:srgbClr val="C00000"/>
              </a:solidFill>
              <a:ea typeface="文鼎CS长美黑" pitchFamily="49" charset="-122"/>
            </a:endParaRPr>
          </a:p>
        </p:txBody>
      </p:sp>
      <p:pic>
        <p:nvPicPr>
          <p:cNvPr id="6" name="Picture 2" descr="C:\Users\SECBOK\Desktop\highheel-hi.png"/>
          <p:cNvPicPr>
            <a:picLocks noChangeAspect="1" noChangeArrowheads="1"/>
          </p:cNvPicPr>
          <p:nvPr/>
        </p:nvPicPr>
        <p:blipFill>
          <a:blip r:embed="rId2" cstate="print"/>
          <a:srcRect/>
          <a:stretch>
            <a:fillRect/>
          </a:stretch>
        </p:blipFill>
        <p:spPr bwMode="auto">
          <a:xfrm>
            <a:off x="7215258" y="4181486"/>
            <a:ext cx="2267381" cy="1768556"/>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模型定制理念</a:t>
            </a:r>
            <a:endParaRPr lang="zh-CN" altLang="en-US" dirty="0"/>
          </a:p>
        </p:txBody>
      </p:sp>
      <p:sp>
        <p:nvSpPr>
          <p:cNvPr id="3" name="Content Placeholder 2"/>
          <p:cNvSpPr>
            <a:spLocks noGrp="1"/>
          </p:cNvSpPr>
          <p:nvPr>
            <p:ph idx="1"/>
          </p:nvPr>
        </p:nvSpPr>
        <p:spPr>
          <a:xfrm>
            <a:off x="428497" y="3068962"/>
            <a:ext cx="5226581" cy="2448272"/>
          </a:xfrm>
        </p:spPr>
        <p:txBody>
          <a:bodyPr/>
          <a:lstStyle/>
          <a:p>
            <a:r>
              <a:rPr lang="zh-CN" altLang="en-US" sz="2900" dirty="0" smtClean="0"/>
              <a:t>先选取模型，后增删调改</a:t>
            </a:r>
            <a:endParaRPr lang="en-US" altLang="zh-CN" sz="2900" dirty="0" smtClean="0"/>
          </a:p>
          <a:p>
            <a:r>
              <a:rPr lang="zh-CN" altLang="en-US" sz="2900" dirty="0" smtClean="0"/>
              <a:t>项目上下文</a:t>
            </a:r>
            <a:endParaRPr lang="en-US" altLang="zh-CN" sz="2900" dirty="0" smtClean="0"/>
          </a:p>
          <a:p>
            <a:pPr lvl="1"/>
            <a:r>
              <a:rPr lang="zh-CN" altLang="en-US" sz="2500" dirty="0" smtClean="0">
                <a:solidFill>
                  <a:srgbClr val="C00000"/>
                </a:solidFill>
                <a:latin typeface="Adobe 楷体 Std R" pitchFamily="18" charset="-122"/>
                <a:ea typeface="Adobe 楷体 Std R" pitchFamily="18" charset="-122"/>
              </a:rPr>
              <a:t>项目特征</a:t>
            </a:r>
            <a:endParaRPr lang="en-US" altLang="zh-CN" sz="2500" dirty="0" smtClean="0">
              <a:solidFill>
                <a:srgbClr val="C00000"/>
              </a:solidFill>
              <a:latin typeface="Adobe 楷体 Std R" pitchFamily="18" charset="-122"/>
              <a:ea typeface="Adobe 楷体 Std R" pitchFamily="18" charset="-122"/>
            </a:endParaRPr>
          </a:p>
          <a:p>
            <a:pPr lvl="1"/>
            <a:r>
              <a:rPr lang="zh-CN" altLang="en-US" sz="2500" dirty="0" smtClean="0">
                <a:solidFill>
                  <a:srgbClr val="C00000"/>
                </a:solidFill>
                <a:latin typeface="Adobe 楷体 Std R" pitchFamily="18" charset="-122"/>
                <a:ea typeface="Adobe 楷体 Std R" pitchFamily="18" charset="-122"/>
              </a:rPr>
              <a:t>团队经历</a:t>
            </a:r>
            <a:endParaRPr lang="en-US" altLang="zh-CN" sz="2500" dirty="0" smtClean="0">
              <a:solidFill>
                <a:srgbClr val="C00000"/>
              </a:solidFill>
              <a:latin typeface="Adobe 楷体 Std R" pitchFamily="18" charset="-122"/>
              <a:ea typeface="Adobe 楷体 Std R" pitchFamily="18" charset="-122"/>
            </a:endParaRPr>
          </a:p>
          <a:p>
            <a:pPr lvl="1"/>
            <a:r>
              <a:rPr lang="zh-CN" altLang="en-US" sz="2500" dirty="0" smtClean="0">
                <a:solidFill>
                  <a:srgbClr val="C00000"/>
                </a:solidFill>
                <a:latin typeface="Adobe 楷体 Std R" pitchFamily="18" charset="-122"/>
                <a:ea typeface="Adobe 楷体 Std R" pitchFamily="18" charset="-122"/>
              </a:rPr>
              <a:t>组织文化</a:t>
            </a:r>
            <a:endParaRPr lang="zh-CN" altLang="en-US" sz="2900" dirty="0">
              <a:latin typeface="Adobe 楷体 Std R" pitchFamily="18" charset="-122"/>
              <a:ea typeface="Adobe 楷体 Std R" pitchFamily="18"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71</a:t>
            </a:fld>
            <a:endParaRPr lang="zh-CN" altLang="en-US" dirty="0"/>
          </a:p>
        </p:txBody>
      </p:sp>
      <p:sp>
        <p:nvSpPr>
          <p:cNvPr id="5" name="Rectangle 4"/>
          <p:cNvSpPr/>
          <p:nvPr/>
        </p:nvSpPr>
        <p:spPr>
          <a:xfrm>
            <a:off x="428503" y="1484787"/>
            <a:ext cx="8736971" cy="864096"/>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700" dirty="0" smtClean="0">
                <a:solidFill>
                  <a:srgbClr val="C00000"/>
                </a:solidFill>
                <a:ea typeface="文鼎CS长美黑" pitchFamily="49" charset="-122"/>
              </a:rPr>
              <a:t>结合经验，依据项目上下文，定制所需的软件模型。</a:t>
            </a:r>
            <a:endParaRPr lang="zh-CN" altLang="en-US" sz="2700" dirty="0">
              <a:solidFill>
                <a:srgbClr val="C00000"/>
              </a:solidFill>
              <a:ea typeface="文鼎CS长美黑" pitchFamily="49" charset="-122"/>
            </a:endParaRPr>
          </a:p>
        </p:txBody>
      </p:sp>
      <p:pic>
        <p:nvPicPr>
          <p:cNvPr id="6" name="Picture 5" descr="C:\Users\SECBOK\AppData\Roaming\Tencent\Users\185063557\QQ\WinTemp\RichOle\M~]D8PK}HJNN)KBG(]FZ%M6.jpg"/>
          <p:cNvPicPr>
            <a:picLocks noChangeAspect="1" noChangeArrowheads="1"/>
          </p:cNvPicPr>
          <p:nvPr/>
        </p:nvPicPr>
        <p:blipFill>
          <a:blip r:embed="rId2" cstate="print"/>
          <a:srcRect/>
          <a:stretch>
            <a:fillRect/>
          </a:stretch>
        </p:blipFill>
        <p:spPr bwMode="auto">
          <a:xfrm>
            <a:off x="5889104" y="3429001"/>
            <a:ext cx="3900433" cy="1686970"/>
          </a:xfrm>
          <a:prstGeom prst="rect">
            <a:avLst/>
          </a:prstGeom>
          <a:noFill/>
        </p:spPr>
      </p:pic>
      <p:sp>
        <p:nvSpPr>
          <p:cNvPr id="7" name="Title 4"/>
          <p:cNvSpPr txBox="1">
            <a:spLocks/>
          </p:cNvSpPr>
          <p:nvPr/>
        </p:nvSpPr>
        <p:spPr bwMode="auto">
          <a:xfrm>
            <a:off x="1520619" y="5733257"/>
            <a:ext cx="7254806" cy="792088"/>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algn="ctr"/>
            <a:r>
              <a:rPr lang="zh-CN" altLang="en-US" sz="4200" dirty="0" smtClean="0">
                <a:solidFill>
                  <a:srgbClr val="FFFF00"/>
                </a:solidFill>
                <a:ea typeface="文鼎CS长美黑" pitchFamily="49" charset="-122"/>
              </a:rPr>
              <a:t>适合自己的，才是最好的。</a:t>
            </a:r>
            <a:endParaRPr lang="en-US" altLang="zh-CN" sz="3300" dirty="0" smtClean="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zh-CN" altLang="en-US" dirty="0"/>
          </a:p>
        </p:txBody>
      </p:sp>
      <p:sp>
        <p:nvSpPr>
          <p:cNvPr id="3" name="Content Placeholder 2"/>
          <p:cNvSpPr>
            <a:spLocks noGrp="1"/>
          </p:cNvSpPr>
          <p:nvPr>
            <p:ph idx="1"/>
          </p:nvPr>
        </p:nvSpPr>
        <p:spPr>
          <a:xfrm>
            <a:off x="613964" y="1071546"/>
            <a:ext cx="8667750" cy="4608512"/>
          </a:xfrm>
        </p:spPr>
        <p:txBody>
          <a:bodyPr anchor="ctr"/>
          <a:lstStyle/>
          <a:p>
            <a:r>
              <a:rPr lang="zh-CN" altLang="en-US" dirty="0" smtClean="0"/>
              <a:t>软件生命期</a:t>
            </a:r>
            <a:endParaRPr lang="en-US" altLang="zh-CN" dirty="0" smtClean="0"/>
          </a:p>
          <a:p>
            <a:pPr lvl="1"/>
            <a:r>
              <a:rPr lang="zh-CN" altLang="en-US" dirty="0" smtClean="0"/>
              <a:t>阶段化；开发、维护与演化</a:t>
            </a:r>
            <a:endParaRPr lang="en-US" altLang="zh-CN" dirty="0" smtClean="0"/>
          </a:p>
          <a:p>
            <a:r>
              <a:rPr lang="zh-CN" altLang="en-US" dirty="0" smtClean="0"/>
              <a:t>软件开发模型</a:t>
            </a:r>
            <a:endParaRPr lang="en-US" altLang="zh-CN" dirty="0" smtClean="0"/>
          </a:p>
          <a:p>
            <a:pPr lvl="1"/>
            <a:r>
              <a:rPr lang="zh-CN" altLang="en-US" dirty="0" smtClean="0"/>
              <a:t>瀑布模型、增量</a:t>
            </a:r>
            <a:r>
              <a:rPr lang="en-US" altLang="zh-CN" dirty="0" smtClean="0"/>
              <a:t>—</a:t>
            </a:r>
            <a:r>
              <a:rPr lang="zh-CN" altLang="en-US" dirty="0" smtClean="0"/>
              <a:t>迭代模型、原型开</a:t>
            </a:r>
            <a:r>
              <a:rPr lang="en-US" altLang="zh-CN" dirty="0" smtClean="0"/>
              <a:t/>
            </a:r>
            <a:br>
              <a:rPr lang="en-US" altLang="zh-CN" dirty="0" smtClean="0"/>
            </a:br>
            <a:r>
              <a:rPr lang="zh-CN" altLang="en-US" dirty="0" smtClean="0"/>
              <a:t>发模型、构件组装模型、产品线模型</a:t>
            </a:r>
            <a:endParaRPr lang="en-US" altLang="zh-CN" dirty="0" smtClean="0"/>
          </a:p>
          <a:p>
            <a:pPr lvl="1"/>
            <a:r>
              <a:rPr lang="zh-CN" altLang="en-US" dirty="0" smtClean="0"/>
              <a:t>当前实践的关键字：</a:t>
            </a:r>
            <a:r>
              <a:rPr lang="zh-CN" altLang="en-US" b="1" dirty="0" smtClean="0"/>
              <a:t>增量、迭代、复用</a:t>
            </a:r>
            <a:endParaRPr lang="en-US" altLang="zh-CN" b="1" dirty="0" smtClean="0"/>
          </a:p>
          <a:p>
            <a:r>
              <a:rPr lang="zh-CN" altLang="en-US" dirty="0" smtClean="0"/>
              <a:t>模型两面性、敏感性，及定制理念</a:t>
            </a:r>
            <a:endParaRPr lang="zh-CN" altLang="en-US" dirty="0"/>
          </a:p>
        </p:txBody>
      </p:sp>
      <p:sp>
        <p:nvSpPr>
          <p:cNvPr id="5" name="Title 5"/>
          <p:cNvSpPr txBox="1">
            <a:spLocks/>
          </p:cNvSpPr>
          <p:nvPr/>
        </p:nvSpPr>
        <p:spPr bwMode="auto">
          <a:xfrm>
            <a:off x="7253701" y="5500702"/>
            <a:ext cx="2652299" cy="1072141"/>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lnTo>
                  <a:pt x="0" y="0"/>
                </a:ln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6000" b="0" i="0" u="none" strike="noStrike" kern="0" cap="none" spc="0" normalizeH="0" baseline="0" noProof="0" smtClean="0">
                <a:ln>
                  <a:noFill/>
                </a:ln>
                <a:solidFill>
                  <a:schemeClr val="bg1"/>
                </a:solidFill>
                <a:effectLst/>
                <a:uLnTx/>
                <a:uFillTx/>
                <a:latin typeface="Forte" pitchFamily="66" charset="0"/>
                <a:ea typeface="文鼎CS长美黑" pitchFamily="49" charset="-122"/>
                <a:cs typeface="+mj-cs"/>
              </a:rPr>
              <a:t>Q &amp; A</a:t>
            </a:r>
            <a:endParaRPr kumimoji="1" lang="zh-CN" altLang="en-US" sz="6000" b="0" i="0" u="none" strike="noStrike" kern="0" cap="none" spc="0" normalizeH="0" baseline="0" noProof="0" dirty="0">
              <a:ln>
                <a:noFill/>
              </a:ln>
              <a:solidFill>
                <a:schemeClr val="bg1"/>
              </a:solidFill>
              <a:effectLst/>
              <a:uLnTx/>
              <a:uFillTx/>
              <a:latin typeface="Forte" pitchFamily="66" charset="0"/>
              <a:ea typeface="文鼎CS长美黑" pitchFamily="49" charset="-122"/>
              <a:cs typeface="+mj-cs"/>
            </a:endParaRPr>
          </a:p>
        </p:txBody>
      </p:sp>
    </p:spTree>
  </p:cSld>
  <p:clrMapOvr>
    <a:masterClrMapping/>
  </p:clrMapOvr>
  <p:transition spd="slow">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阶段化开发常识</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a:t>
            </a:fld>
            <a:endParaRPr lang="zh-CN" altLang="en-US" dirty="0"/>
          </a:p>
        </p:txBody>
      </p:sp>
      <p:sp>
        <p:nvSpPr>
          <p:cNvPr id="5" name="Rectangle 4"/>
          <p:cNvSpPr/>
          <p:nvPr/>
        </p:nvSpPr>
        <p:spPr>
          <a:xfrm>
            <a:off x="523844" y="1000108"/>
            <a:ext cx="8358246" cy="1371000"/>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软件开发过程通常包括四大阶段：需求工程、</a:t>
            </a:r>
            <a:r>
              <a:rPr lang="en-US" altLang="zh-CN" sz="2900" dirty="0" smtClean="0">
                <a:solidFill>
                  <a:srgbClr val="C00000"/>
                </a:solidFill>
                <a:ea typeface="文鼎CS长美黑" pitchFamily="49" charset="-122"/>
              </a:rPr>
              <a:t/>
            </a:r>
            <a:br>
              <a:rPr lang="en-US" altLang="zh-CN" sz="2900" dirty="0" smtClean="0">
                <a:solidFill>
                  <a:srgbClr val="C00000"/>
                </a:solidFill>
                <a:ea typeface="文鼎CS长美黑" pitchFamily="49" charset="-122"/>
              </a:rPr>
            </a:br>
            <a:r>
              <a:rPr lang="zh-CN" altLang="en-US" sz="2900" dirty="0" smtClean="0">
                <a:solidFill>
                  <a:srgbClr val="C00000"/>
                </a:solidFill>
                <a:ea typeface="文鼎CS长美黑" pitchFamily="49" charset="-122"/>
              </a:rPr>
              <a:t>设计、构造和质量控制阶段</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主要是测试和审查</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a:t>
            </a:r>
            <a:endParaRPr lang="zh-CN" altLang="en-US" sz="2900" dirty="0">
              <a:solidFill>
                <a:srgbClr val="C00000"/>
              </a:solidFill>
              <a:ea typeface="文鼎CS长美黑" pitchFamily="49" charset="-122"/>
            </a:endParaRPr>
          </a:p>
        </p:txBody>
      </p:sp>
      <p:sp>
        <p:nvSpPr>
          <p:cNvPr id="6" name="Rectangle 5"/>
          <p:cNvSpPr/>
          <p:nvPr/>
        </p:nvSpPr>
        <p:spPr>
          <a:xfrm>
            <a:off x="735991" y="2571744"/>
            <a:ext cx="1465912" cy="792088"/>
          </a:xfrm>
          <a:prstGeom prst="rect">
            <a:avLst/>
          </a:prstGeom>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defRPr/>
            </a:pPr>
            <a:r>
              <a:rPr lang="zh-CN" altLang="en-US" sz="2500" dirty="0" smtClean="0">
                <a:latin typeface="方正精楷简体" pitchFamily="2" charset="-122"/>
                <a:ea typeface="汉鼎简中楷" pitchFamily="49" charset="-122"/>
              </a:rPr>
              <a:t>需求</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工程</a:t>
            </a:r>
            <a:endParaRPr lang="en-US" sz="2500" dirty="0" smtClean="0">
              <a:latin typeface="方正精楷简体" pitchFamily="2" charset="-122"/>
              <a:ea typeface="汉鼎简中楷" pitchFamily="49" charset="-122"/>
            </a:endParaRPr>
          </a:p>
        </p:txBody>
      </p:sp>
      <p:sp>
        <p:nvSpPr>
          <p:cNvPr id="7" name="Rectangle 6"/>
          <p:cNvSpPr/>
          <p:nvPr/>
        </p:nvSpPr>
        <p:spPr>
          <a:xfrm>
            <a:off x="2952736" y="2571744"/>
            <a:ext cx="1465912" cy="792088"/>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软件</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设计</a:t>
            </a:r>
            <a:endParaRPr lang="en-US" sz="2500" dirty="0" smtClean="0">
              <a:latin typeface="方正精楷简体" pitchFamily="2" charset="-122"/>
              <a:ea typeface="汉鼎简中楷" pitchFamily="49" charset="-122"/>
            </a:endParaRPr>
          </a:p>
        </p:txBody>
      </p:sp>
      <p:sp>
        <p:nvSpPr>
          <p:cNvPr id="8" name="Rectangle 7"/>
          <p:cNvSpPr/>
          <p:nvPr/>
        </p:nvSpPr>
        <p:spPr>
          <a:xfrm>
            <a:off x="5169485" y="2571744"/>
            <a:ext cx="1465912" cy="792088"/>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软件</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构造</a:t>
            </a:r>
            <a:endParaRPr lang="en-US" sz="2500" dirty="0" smtClean="0">
              <a:latin typeface="方正精楷简体" pitchFamily="2" charset="-122"/>
              <a:ea typeface="汉鼎简中楷" pitchFamily="49" charset="-122"/>
            </a:endParaRPr>
          </a:p>
        </p:txBody>
      </p:sp>
      <p:sp>
        <p:nvSpPr>
          <p:cNvPr id="9" name="Rectangle 8"/>
          <p:cNvSpPr/>
          <p:nvPr/>
        </p:nvSpPr>
        <p:spPr>
          <a:xfrm>
            <a:off x="7386230" y="2571744"/>
            <a:ext cx="1465912" cy="792088"/>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质量</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控制</a:t>
            </a:r>
            <a:endParaRPr lang="en-US" sz="2500" dirty="0" smtClean="0">
              <a:latin typeface="方正精楷简体" pitchFamily="2" charset="-122"/>
              <a:ea typeface="汉鼎简中楷" pitchFamily="49" charset="-122"/>
            </a:endParaRPr>
          </a:p>
        </p:txBody>
      </p:sp>
      <p:cxnSp>
        <p:nvCxnSpPr>
          <p:cNvPr id="10" name="Straight Arrow Connector 9"/>
          <p:cNvCxnSpPr/>
          <p:nvPr/>
        </p:nvCxnSpPr>
        <p:spPr>
          <a:xfrm>
            <a:off x="6671158" y="2835772"/>
            <a:ext cx="715079" cy="68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635401" y="3132805"/>
            <a:ext cx="679327" cy="688"/>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54414" y="2835772"/>
            <a:ext cx="715079" cy="68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18653" y="3132805"/>
            <a:ext cx="679327" cy="688"/>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237665" y="2835772"/>
            <a:ext cx="715079" cy="688"/>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01907" y="3132805"/>
            <a:ext cx="679327" cy="688"/>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613964" y="3778780"/>
            <a:ext cx="8667750" cy="936104"/>
          </a:xfrm>
        </p:spPr>
        <p:txBody>
          <a:bodyPr/>
          <a:lstStyle/>
          <a:p>
            <a:r>
              <a:rPr lang="zh-CN" altLang="en-US" sz="2900" dirty="0" smtClean="0"/>
              <a:t>阶段化开发实则是一个</a:t>
            </a:r>
            <a:r>
              <a:rPr lang="zh-CN" altLang="en-US" sz="2900" dirty="0" smtClean="0">
                <a:solidFill>
                  <a:srgbClr val="0000FF"/>
                </a:solidFill>
              </a:rPr>
              <a:t>逐步具象化</a:t>
            </a:r>
            <a:r>
              <a:rPr lang="zh-CN" altLang="en-US" sz="2900" dirty="0" smtClean="0"/>
              <a:t>的过程，</a:t>
            </a:r>
            <a:r>
              <a:rPr lang="en-US" altLang="zh-CN" sz="2900" dirty="0" smtClean="0"/>
              <a:t/>
            </a:r>
            <a:br>
              <a:rPr lang="en-US" altLang="zh-CN" sz="2900" dirty="0" smtClean="0"/>
            </a:br>
            <a:r>
              <a:rPr lang="zh-CN" altLang="en-US" sz="2900" dirty="0" smtClean="0"/>
              <a:t>本质上是一个</a:t>
            </a:r>
            <a:r>
              <a:rPr lang="zh-CN" altLang="en-US" sz="2900" dirty="0" smtClean="0">
                <a:solidFill>
                  <a:srgbClr val="0000FF"/>
                </a:solidFill>
              </a:rPr>
              <a:t>信息转换和丰富</a:t>
            </a:r>
            <a:r>
              <a:rPr lang="zh-CN" altLang="en-US" sz="2900" dirty="0" smtClean="0"/>
              <a:t>的过程。</a:t>
            </a:r>
            <a:endParaRPr lang="zh-CN" altLang="en-US" sz="2900" dirty="0"/>
          </a:p>
        </p:txBody>
      </p:sp>
      <p:grpSp>
        <p:nvGrpSpPr>
          <p:cNvPr id="17" name="Group 5"/>
          <p:cNvGrpSpPr>
            <a:grpSpLocks noChangeAspect="1"/>
          </p:cNvGrpSpPr>
          <p:nvPr/>
        </p:nvGrpSpPr>
        <p:grpSpPr>
          <a:xfrm>
            <a:off x="2024042" y="4955521"/>
            <a:ext cx="5315481" cy="1700443"/>
            <a:chOff x="2355500" y="2815677"/>
            <a:chExt cx="3117361" cy="961027"/>
          </a:xfrm>
        </p:grpSpPr>
        <p:sp>
          <p:nvSpPr>
            <p:cNvPr id="18" name="Arc 13"/>
            <p:cNvSpPr>
              <a:spLocks/>
            </p:cNvSpPr>
            <p:nvPr/>
          </p:nvSpPr>
          <p:spPr bwMode="auto">
            <a:xfrm>
              <a:off x="3933259" y="2928825"/>
              <a:ext cx="685800" cy="533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BE004D"/>
              </a:solidFill>
              <a:prstDash val="sysDot"/>
              <a:miter lim="800000"/>
              <a:headEnd/>
              <a:tailEnd type="triangle" w="med" len="med"/>
            </a:ln>
          </p:spPr>
          <p:txBody>
            <a:bodyPr wrap="none" anchor="ctr"/>
            <a:lstStyle/>
            <a:p>
              <a:endParaRPr lang="en-US" sz="2800" dirty="0">
                <a:latin typeface="方正精楷简体" pitchFamily="2" charset="-122"/>
                <a:ea typeface="方正精楷简体" pitchFamily="2" charset="-122"/>
              </a:endParaRPr>
            </a:p>
          </p:txBody>
        </p:sp>
        <p:sp>
          <p:nvSpPr>
            <p:cNvPr id="19" name="Text Box 7"/>
            <p:cNvSpPr txBox="1">
              <a:spLocks noChangeArrowheads="1"/>
            </p:cNvSpPr>
            <p:nvPr/>
          </p:nvSpPr>
          <p:spPr bwMode="auto">
            <a:xfrm>
              <a:off x="2842259" y="2815677"/>
              <a:ext cx="907394" cy="295705"/>
            </a:xfrm>
            <a:prstGeom prst="rect">
              <a:avLst/>
            </a:prstGeom>
            <a:solidFill>
              <a:srgbClr val="C00000"/>
            </a:solidFill>
            <a:ln>
              <a:headEnd/>
              <a:tailEnd/>
            </a:ln>
          </p:spPr>
          <p:style>
            <a:lnRef idx="0">
              <a:schemeClr val="accent4"/>
            </a:lnRef>
            <a:fillRef idx="3">
              <a:schemeClr val="accent4"/>
            </a:fillRef>
            <a:effectRef idx="3">
              <a:schemeClr val="accent4"/>
            </a:effectRef>
            <a:fontRef idx="minor">
              <a:schemeClr val="lt1"/>
            </a:fontRef>
          </p:style>
          <p:txBody>
            <a:bodyPr wrap="none">
              <a:spAutoFit/>
            </a:bodyPr>
            <a:lstStyle/>
            <a:p>
              <a:pPr algn="ctr">
                <a:defRPr/>
              </a:pPr>
              <a:r>
                <a:rPr lang="zh-CN" altLang="en-US" sz="2800" b="1" dirty="0" smtClean="0">
                  <a:solidFill>
                    <a:schemeClr val="bg1"/>
                  </a:solidFill>
                  <a:latin typeface="微软雅黑" pitchFamily="34" charset="-122"/>
                  <a:ea typeface="汉鼎简隶变" pitchFamily="49" charset="-122"/>
                </a:rPr>
                <a:t>   上游   </a:t>
              </a:r>
              <a:endParaRPr lang="en-US" sz="2800" b="1" dirty="0">
                <a:solidFill>
                  <a:schemeClr val="bg1"/>
                </a:solidFill>
                <a:latin typeface="微软雅黑" pitchFamily="34" charset="-122"/>
                <a:ea typeface="汉鼎简隶变" pitchFamily="49" charset="-122"/>
              </a:endParaRPr>
            </a:p>
          </p:txBody>
        </p:sp>
        <p:sp>
          <p:nvSpPr>
            <p:cNvPr id="20" name="Text Box 8"/>
            <p:cNvSpPr txBox="1">
              <a:spLocks noChangeArrowheads="1"/>
            </p:cNvSpPr>
            <p:nvPr/>
          </p:nvSpPr>
          <p:spPr bwMode="auto">
            <a:xfrm>
              <a:off x="4275230" y="3480999"/>
              <a:ext cx="907394" cy="295705"/>
            </a:xfrm>
            <a:prstGeom prst="rect">
              <a:avLst/>
            </a:prstGeom>
            <a:solidFill>
              <a:srgbClr val="0000FF"/>
            </a:solidFill>
            <a:ln>
              <a:headEnd/>
              <a:tailEnd/>
            </a:ln>
          </p:spPr>
          <p:style>
            <a:lnRef idx="0">
              <a:schemeClr val="dk1"/>
            </a:lnRef>
            <a:fillRef idx="3">
              <a:schemeClr val="dk1"/>
            </a:fillRef>
            <a:effectRef idx="3">
              <a:schemeClr val="dk1"/>
            </a:effectRef>
            <a:fontRef idx="minor">
              <a:schemeClr val="lt1"/>
            </a:fontRef>
          </p:style>
          <p:txBody>
            <a:bodyPr wrap="none">
              <a:spAutoFit/>
            </a:bodyPr>
            <a:lstStyle/>
            <a:p>
              <a:pPr algn="ctr">
                <a:defRPr/>
              </a:pPr>
              <a:r>
                <a:rPr lang="zh-CN" altLang="en-US" sz="2800" b="1" dirty="0" smtClean="0">
                  <a:solidFill>
                    <a:schemeClr val="bg1"/>
                  </a:solidFill>
                  <a:latin typeface="微软雅黑" pitchFamily="34" charset="-122"/>
                  <a:ea typeface="汉鼎简隶变" pitchFamily="49" charset="-122"/>
                </a:rPr>
                <a:t>   下游   </a:t>
              </a:r>
              <a:endParaRPr lang="en-US" sz="2800" b="1" dirty="0">
                <a:solidFill>
                  <a:schemeClr val="bg1"/>
                </a:solidFill>
                <a:latin typeface="微软雅黑" pitchFamily="34" charset="-122"/>
                <a:ea typeface="汉鼎简隶变" pitchFamily="49" charset="-122"/>
              </a:endParaRPr>
            </a:p>
          </p:txBody>
        </p:sp>
        <p:sp>
          <p:nvSpPr>
            <p:cNvPr id="21" name="Arc 16"/>
            <p:cNvSpPr>
              <a:spLocks/>
            </p:cNvSpPr>
            <p:nvPr/>
          </p:nvSpPr>
          <p:spPr bwMode="auto">
            <a:xfrm rot="10800000">
              <a:off x="3405187" y="3205163"/>
              <a:ext cx="685800" cy="533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52400">
              <a:solidFill>
                <a:srgbClr val="0000CC"/>
              </a:solidFill>
              <a:prstDash val="sysDot"/>
              <a:miter lim="800000"/>
              <a:headEnd/>
              <a:tailEnd type="triangle" w="med" len="med"/>
            </a:ln>
          </p:spPr>
          <p:txBody>
            <a:bodyPr wrap="none" anchor="ctr"/>
            <a:lstStyle/>
            <a:p>
              <a:endParaRPr lang="en-US" sz="2800" dirty="0">
                <a:latin typeface="方正精楷简体" pitchFamily="2" charset="-122"/>
                <a:ea typeface="方正精楷简体" pitchFamily="2" charset="-122"/>
              </a:endParaRPr>
            </a:p>
          </p:txBody>
        </p:sp>
        <p:sp>
          <p:nvSpPr>
            <p:cNvPr id="22" name="TextBox 21"/>
            <p:cNvSpPr txBox="1"/>
            <p:nvPr/>
          </p:nvSpPr>
          <p:spPr>
            <a:xfrm>
              <a:off x="4522221" y="2908340"/>
              <a:ext cx="950640" cy="295704"/>
            </a:xfrm>
            <a:prstGeom prst="rect">
              <a:avLst/>
            </a:prstGeom>
            <a:noFill/>
          </p:spPr>
          <p:txBody>
            <a:bodyPr wrap="none" rtlCol="0">
              <a:spAutoFit/>
            </a:bodyPr>
            <a:lstStyle/>
            <a:p>
              <a:r>
                <a:rPr lang="zh-CN" altLang="en-US" sz="2800" dirty="0" smtClean="0">
                  <a:solidFill>
                    <a:srgbClr val="C00000"/>
                  </a:solidFill>
                  <a:latin typeface="方正精楷简体" pitchFamily="2" charset="-122"/>
                  <a:ea typeface="汉鼎简隶变" pitchFamily="49" charset="-122"/>
                </a:rPr>
                <a:t>信息传递</a:t>
              </a:r>
              <a:endParaRPr lang="zh-CN" altLang="en-US" sz="2800" dirty="0">
                <a:solidFill>
                  <a:srgbClr val="C00000"/>
                </a:solidFill>
                <a:latin typeface="方正精楷简体" pitchFamily="2" charset="-122"/>
                <a:ea typeface="汉鼎简隶变" pitchFamily="49" charset="-122"/>
              </a:endParaRPr>
            </a:p>
          </p:txBody>
        </p:sp>
        <p:sp>
          <p:nvSpPr>
            <p:cNvPr id="23" name="TextBox 22"/>
            <p:cNvSpPr txBox="1"/>
            <p:nvPr/>
          </p:nvSpPr>
          <p:spPr>
            <a:xfrm>
              <a:off x="2355500" y="3462223"/>
              <a:ext cx="950640" cy="295704"/>
            </a:xfrm>
            <a:prstGeom prst="rect">
              <a:avLst/>
            </a:prstGeom>
            <a:noFill/>
          </p:spPr>
          <p:txBody>
            <a:bodyPr wrap="none" rtlCol="0">
              <a:spAutoFit/>
            </a:bodyPr>
            <a:lstStyle/>
            <a:p>
              <a:r>
                <a:rPr lang="zh-CN" altLang="en-US" sz="2800" dirty="0" smtClean="0">
                  <a:solidFill>
                    <a:srgbClr val="0000FF"/>
                  </a:solidFill>
                  <a:latin typeface="方正精楷简体" pitchFamily="2" charset="-122"/>
                  <a:ea typeface="汉鼎简隶变" pitchFamily="49" charset="-122"/>
                </a:rPr>
                <a:t>信息恢复</a:t>
              </a:r>
              <a:endParaRPr lang="zh-CN" altLang="en-US" sz="2800" dirty="0">
                <a:solidFill>
                  <a:srgbClr val="0000FF"/>
                </a:solidFill>
                <a:latin typeface="方正精楷简体" pitchFamily="2" charset="-122"/>
                <a:ea typeface="汉鼎简隶变"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116465" y="4869160"/>
            <a:ext cx="9439049" cy="14401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51" name="Rectangle 50"/>
          <p:cNvSpPr/>
          <p:nvPr/>
        </p:nvSpPr>
        <p:spPr>
          <a:xfrm>
            <a:off x="116465" y="3356994"/>
            <a:ext cx="9439049"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50" name="Rectangle 49"/>
          <p:cNvSpPr/>
          <p:nvPr/>
        </p:nvSpPr>
        <p:spPr>
          <a:xfrm>
            <a:off x="116465" y="1844826"/>
            <a:ext cx="9439049" cy="1368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
        <p:nvSpPr>
          <p:cNvPr id="2" name="Title 1"/>
          <p:cNvSpPr>
            <a:spLocks noGrp="1"/>
          </p:cNvSpPr>
          <p:nvPr>
            <p:ph type="title"/>
          </p:nvPr>
        </p:nvSpPr>
        <p:spPr/>
        <p:txBody>
          <a:bodyPr/>
          <a:lstStyle/>
          <a:p>
            <a:r>
              <a:rPr lang="zh-CN" altLang="en-US" dirty="0" smtClean="0"/>
              <a:t>需求工程阶段</a:t>
            </a:r>
            <a:endParaRPr lang="zh-CN" altLang="en-US" dirty="0"/>
          </a:p>
        </p:txBody>
      </p:sp>
      <p:sp>
        <p:nvSpPr>
          <p:cNvPr id="3" name="Content Placeholder 2"/>
          <p:cNvSpPr>
            <a:spLocks noGrp="1"/>
          </p:cNvSpPr>
          <p:nvPr>
            <p:ph idx="1"/>
          </p:nvPr>
        </p:nvSpPr>
        <p:spPr>
          <a:xfrm>
            <a:off x="272480" y="1052736"/>
            <a:ext cx="8947548" cy="432048"/>
          </a:xfrm>
        </p:spPr>
        <p:txBody>
          <a:bodyPr/>
          <a:lstStyle/>
          <a:p>
            <a:pPr marL="491609" lvl="1" indent="-491609">
              <a:buClr>
                <a:srgbClr val="C00000"/>
              </a:buClr>
              <a:buSzPct val="100000"/>
              <a:buNone/>
            </a:pPr>
            <a:r>
              <a:rPr lang="en-US" altLang="zh-CN" dirty="0" smtClean="0">
                <a:solidFill>
                  <a:srgbClr val="0000FF"/>
                </a:solidFill>
                <a:ea typeface="文鼎CS长美黑" pitchFamily="49" charset="-122"/>
                <a:sym typeface="Wingdings" pitchFamily="2" charset="2"/>
              </a:rPr>
              <a:t> </a:t>
            </a:r>
            <a:r>
              <a:rPr lang="zh-CN" altLang="en-US" dirty="0" smtClean="0">
                <a:solidFill>
                  <a:srgbClr val="0000FF"/>
                </a:solidFill>
                <a:ea typeface="文鼎CS长美黑" pitchFamily="49" charset="-122"/>
              </a:rPr>
              <a:t>获取、定义、描述、验证、确认并管理软件需求</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a:t>
            </a:fld>
            <a:endParaRPr lang="zh-CN" altLang="en-US" dirty="0"/>
          </a:p>
        </p:txBody>
      </p:sp>
      <p:sp>
        <p:nvSpPr>
          <p:cNvPr id="5" name="Rectangle 4"/>
          <p:cNvSpPr/>
          <p:nvPr/>
        </p:nvSpPr>
        <p:spPr>
          <a:xfrm>
            <a:off x="1607926" y="2204865"/>
            <a:ext cx="1393197" cy="752798"/>
          </a:xfrm>
          <a:prstGeom prst="rect">
            <a:avLst/>
          </a:prstGeom>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defRPr/>
            </a:pPr>
            <a:r>
              <a:rPr lang="zh-CN" altLang="en-US" sz="2500" dirty="0" smtClean="0">
                <a:latin typeface="方正精楷简体" pitchFamily="2" charset="-122"/>
                <a:ea typeface="汉鼎简中楷" pitchFamily="49" charset="-122"/>
              </a:rPr>
              <a:t>问题</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定义</a:t>
            </a:r>
            <a:endParaRPr lang="en-US" sz="2500" dirty="0" smtClean="0">
              <a:latin typeface="方正精楷简体" pitchFamily="2" charset="-122"/>
              <a:ea typeface="汉鼎简中楷" pitchFamily="49" charset="-122"/>
            </a:endParaRPr>
          </a:p>
        </p:txBody>
      </p:sp>
      <p:sp>
        <p:nvSpPr>
          <p:cNvPr id="6" name="Rectangle 5"/>
          <p:cNvSpPr/>
          <p:nvPr/>
        </p:nvSpPr>
        <p:spPr>
          <a:xfrm>
            <a:off x="3714715" y="2204865"/>
            <a:ext cx="1393197" cy="752798"/>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可行性</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分析</a:t>
            </a:r>
            <a:endParaRPr lang="en-US" sz="2500" dirty="0" smtClean="0">
              <a:latin typeface="方正精楷简体" pitchFamily="2" charset="-122"/>
              <a:ea typeface="汉鼎简中楷" pitchFamily="49" charset="-122"/>
            </a:endParaRPr>
          </a:p>
        </p:txBody>
      </p:sp>
      <p:sp>
        <p:nvSpPr>
          <p:cNvPr id="7" name="Rectangle 6"/>
          <p:cNvSpPr/>
          <p:nvPr/>
        </p:nvSpPr>
        <p:spPr>
          <a:xfrm>
            <a:off x="5821502" y="2204865"/>
            <a:ext cx="1393197" cy="752798"/>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愿景</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定义</a:t>
            </a:r>
            <a:endParaRPr lang="en-US" sz="2500" dirty="0" smtClean="0">
              <a:latin typeface="方正精楷简体" pitchFamily="2" charset="-122"/>
              <a:ea typeface="汉鼎简中楷" pitchFamily="49" charset="-122"/>
            </a:endParaRPr>
          </a:p>
        </p:txBody>
      </p:sp>
      <p:sp>
        <p:nvSpPr>
          <p:cNvPr id="8" name="Rectangle 7"/>
          <p:cNvSpPr/>
          <p:nvPr/>
        </p:nvSpPr>
        <p:spPr>
          <a:xfrm>
            <a:off x="7928292" y="2204865"/>
            <a:ext cx="1393197" cy="752798"/>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关注点</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分离</a:t>
            </a:r>
            <a:endParaRPr lang="en-US" sz="2500" dirty="0" smtClean="0">
              <a:latin typeface="方正精楷简体" pitchFamily="2" charset="-122"/>
              <a:ea typeface="汉鼎简中楷" pitchFamily="49" charset="-122"/>
            </a:endParaRPr>
          </a:p>
        </p:txBody>
      </p:sp>
      <p:cxnSp>
        <p:nvCxnSpPr>
          <p:cNvPr id="9" name="Straight Arrow Connector 8"/>
          <p:cNvCxnSpPr/>
          <p:nvPr/>
        </p:nvCxnSpPr>
        <p:spPr>
          <a:xfrm>
            <a:off x="7248679" y="2455799"/>
            <a:ext cx="679610" cy="65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214701" y="2738098"/>
            <a:ext cx="645629" cy="65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141892" y="2455799"/>
            <a:ext cx="679610" cy="65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07911" y="2738098"/>
            <a:ext cx="645629" cy="65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035103" y="2455799"/>
            <a:ext cx="679610" cy="65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001122" y="2738098"/>
            <a:ext cx="645629" cy="65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607926" y="3714131"/>
            <a:ext cx="1393197" cy="752798"/>
          </a:xfrm>
          <a:prstGeom prst="rect">
            <a:avLst/>
          </a:prstGeom>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defRPr/>
            </a:pPr>
            <a:r>
              <a:rPr lang="zh-CN" altLang="en-US" sz="2500" dirty="0" smtClean="0">
                <a:latin typeface="方正精楷简体" pitchFamily="2" charset="-122"/>
                <a:ea typeface="汉鼎简中楷" pitchFamily="49" charset="-122"/>
              </a:rPr>
              <a:t>需求</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获取</a:t>
            </a:r>
            <a:endParaRPr lang="en-US" sz="2500" dirty="0" smtClean="0">
              <a:latin typeface="方正精楷简体" pitchFamily="2" charset="-122"/>
              <a:ea typeface="汉鼎简中楷" pitchFamily="49" charset="-122"/>
            </a:endParaRPr>
          </a:p>
        </p:txBody>
      </p:sp>
      <p:sp>
        <p:nvSpPr>
          <p:cNvPr id="19" name="Rectangle 18"/>
          <p:cNvSpPr/>
          <p:nvPr/>
        </p:nvSpPr>
        <p:spPr>
          <a:xfrm>
            <a:off x="3714715" y="3714131"/>
            <a:ext cx="1393197" cy="752798"/>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需求</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分析</a:t>
            </a:r>
            <a:endParaRPr lang="en-US" sz="2500" dirty="0" smtClean="0">
              <a:latin typeface="方正精楷简体" pitchFamily="2" charset="-122"/>
              <a:ea typeface="汉鼎简中楷" pitchFamily="49" charset="-122"/>
            </a:endParaRPr>
          </a:p>
        </p:txBody>
      </p:sp>
      <p:sp>
        <p:nvSpPr>
          <p:cNvPr id="20" name="Rectangle 19"/>
          <p:cNvSpPr/>
          <p:nvPr/>
        </p:nvSpPr>
        <p:spPr>
          <a:xfrm>
            <a:off x="5821502" y="3714131"/>
            <a:ext cx="1393197" cy="752798"/>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需求</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描述</a:t>
            </a:r>
            <a:endParaRPr lang="en-US" sz="2500" dirty="0" smtClean="0">
              <a:latin typeface="方正精楷简体" pitchFamily="2" charset="-122"/>
              <a:ea typeface="汉鼎简中楷" pitchFamily="49" charset="-122"/>
            </a:endParaRPr>
          </a:p>
        </p:txBody>
      </p:sp>
      <p:sp>
        <p:nvSpPr>
          <p:cNvPr id="21" name="Rectangle 20"/>
          <p:cNvSpPr/>
          <p:nvPr/>
        </p:nvSpPr>
        <p:spPr>
          <a:xfrm>
            <a:off x="7928292" y="3714131"/>
            <a:ext cx="1393197" cy="752798"/>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需求</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500" dirty="0" smtClean="0">
                <a:latin typeface="方正精楷简体" pitchFamily="2" charset="-122"/>
                <a:ea typeface="汉鼎简中楷" pitchFamily="49" charset="-122"/>
              </a:rPr>
              <a:t>确认</a:t>
            </a:r>
            <a:endParaRPr lang="en-US" sz="2500" dirty="0" smtClean="0">
              <a:latin typeface="方正精楷简体" pitchFamily="2" charset="-122"/>
              <a:ea typeface="汉鼎简中楷" pitchFamily="49" charset="-122"/>
            </a:endParaRPr>
          </a:p>
        </p:txBody>
      </p:sp>
      <p:cxnSp>
        <p:nvCxnSpPr>
          <p:cNvPr id="22" name="Straight Arrow Connector 21"/>
          <p:cNvCxnSpPr/>
          <p:nvPr/>
        </p:nvCxnSpPr>
        <p:spPr>
          <a:xfrm>
            <a:off x="7248679" y="3965064"/>
            <a:ext cx="679610" cy="65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14701" y="4247362"/>
            <a:ext cx="645629" cy="65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141892" y="3965064"/>
            <a:ext cx="679610" cy="65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07911" y="4247362"/>
            <a:ext cx="645629" cy="65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035103" y="3965064"/>
            <a:ext cx="679610" cy="654"/>
          </a:xfrm>
          <a:prstGeom prst="straightConnector1">
            <a:avLst/>
          </a:prstGeom>
          <a:ln w="76200">
            <a:solidFill>
              <a:srgbClr val="4B0DF9"/>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01122" y="4247362"/>
            <a:ext cx="645629" cy="654"/>
          </a:xfrm>
          <a:prstGeom prst="straightConnector1">
            <a:avLst/>
          </a:prstGeom>
          <a:ln w="7620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607926" y="5450947"/>
            <a:ext cx="1352610" cy="764664"/>
          </a:xfrm>
          <a:prstGeom prst="rect">
            <a:avLst/>
          </a:prstGeom>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defRPr/>
            </a:pPr>
            <a:r>
              <a:rPr lang="zh-CN" altLang="en-US" sz="2500" dirty="0" smtClean="0">
                <a:latin typeface="方正精楷简体" pitchFamily="2" charset="-122"/>
                <a:ea typeface="汉鼎简中楷" pitchFamily="49" charset="-122"/>
              </a:rPr>
              <a:t>需求变更管理</a:t>
            </a:r>
            <a:endParaRPr lang="en-US" sz="2500" dirty="0" smtClean="0">
              <a:latin typeface="方正精楷简体" pitchFamily="2" charset="-122"/>
              <a:ea typeface="汉鼎简中楷" pitchFamily="49" charset="-122"/>
            </a:endParaRPr>
          </a:p>
        </p:txBody>
      </p:sp>
      <p:sp>
        <p:nvSpPr>
          <p:cNvPr id="30" name="Rectangle 29"/>
          <p:cNvSpPr/>
          <p:nvPr/>
        </p:nvSpPr>
        <p:spPr>
          <a:xfrm>
            <a:off x="3653333" y="5450947"/>
            <a:ext cx="1352610" cy="764664"/>
          </a:xfrm>
          <a:prstGeom prst="rect">
            <a:avLst/>
          </a:prstGeom>
          <a:solidFill>
            <a:srgbClr val="66330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追溯关系管理</a:t>
            </a:r>
            <a:endParaRPr lang="en-US" sz="2500" dirty="0" smtClean="0">
              <a:latin typeface="方正精楷简体" pitchFamily="2" charset="-122"/>
              <a:ea typeface="汉鼎简中楷" pitchFamily="49" charset="-122"/>
            </a:endParaRPr>
          </a:p>
        </p:txBody>
      </p:sp>
      <p:sp>
        <p:nvSpPr>
          <p:cNvPr id="31" name="Rectangle 30"/>
          <p:cNvSpPr/>
          <p:nvPr/>
        </p:nvSpPr>
        <p:spPr>
          <a:xfrm>
            <a:off x="5698740" y="5450947"/>
            <a:ext cx="1352610" cy="764664"/>
          </a:xfrm>
          <a:prstGeom prst="rect">
            <a:avLst/>
          </a:prstGeom>
          <a:solidFill>
            <a:srgbClr val="80008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需求基线管理</a:t>
            </a:r>
            <a:endParaRPr lang="en-US" sz="2500" dirty="0" smtClean="0">
              <a:latin typeface="方正精楷简体" pitchFamily="2" charset="-122"/>
              <a:ea typeface="汉鼎简中楷" pitchFamily="49" charset="-122"/>
            </a:endParaRPr>
          </a:p>
        </p:txBody>
      </p:sp>
      <p:sp>
        <p:nvSpPr>
          <p:cNvPr id="32" name="Rectangle 31"/>
          <p:cNvSpPr/>
          <p:nvPr/>
        </p:nvSpPr>
        <p:spPr>
          <a:xfrm>
            <a:off x="7744149" y="5450947"/>
            <a:ext cx="1352610" cy="764664"/>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lIns="95665" tIns="47832" rIns="95665" bIns="47832" rtlCol="0" anchor="ctr"/>
          <a:lstStyle/>
          <a:p>
            <a:pPr algn="ctr"/>
            <a:r>
              <a:rPr lang="zh-CN" altLang="en-US" sz="2500" dirty="0" smtClean="0">
                <a:latin typeface="方正精楷简体" pitchFamily="2" charset="-122"/>
                <a:ea typeface="汉鼎简中楷" pitchFamily="49" charset="-122"/>
              </a:rPr>
              <a:t>版本化</a:t>
            </a:r>
            <a:r>
              <a:rPr lang="en-US" altLang="zh-CN" sz="2500" dirty="0" smtClean="0">
                <a:latin typeface="方正精楷简体" pitchFamily="2" charset="-122"/>
                <a:ea typeface="汉鼎简中楷" pitchFamily="49" charset="-122"/>
              </a:rPr>
              <a:t/>
            </a:r>
            <a:br>
              <a:rPr lang="en-US" altLang="zh-CN" sz="2500" dirty="0" smtClean="0">
                <a:latin typeface="方正精楷简体" pitchFamily="2" charset="-122"/>
                <a:ea typeface="汉鼎简中楷" pitchFamily="49" charset="-122"/>
              </a:rPr>
            </a:br>
            <a:r>
              <a:rPr lang="zh-CN" altLang="en-US" sz="2100" dirty="0" smtClean="0">
                <a:latin typeface="方正精楷简体" pitchFamily="2" charset="-122"/>
                <a:ea typeface="汉鼎简中楷" pitchFamily="49" charset="-122"/>
              </a:rPr>
              <a:t>需求管理</a:t>
            </a:r>
            <a:endParaRPr lang="en-US" sz="2100" dirty="0" smtClean="0">
              <a:latin typeface="方正精楷简体" pitchFamily="2" charset="-122"/>
              <a:ea typeface="汉鼎简中楷" pitchFamily="49" charset="-122"/>
            </a:endParaRPr>
          </a:p>
        </p:txBody>
      </p:sp>
      <p:cxnSp>
        <p:nvCxnSpPr>
          <p:cNvPr id="33" name="Straight Arrow Connector 32"/>
          <p:cNvCxnSpPr/>
          <p:nvPr/>
        </p:nvCxnSpPr>
        <p:spPr>
          <a:xfrm>
            <a:off x="7084341" y="5832612"/>
            <a:ext cx="659809" cy="664"/>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038935" y="5832612"/>
            <a:ext cx="659809" cy="664"/>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993525" y="5832612"/>
            <a:ext cx="659809" cy="664"/>
          </a:xfrm>
          <a:prstGeom prst="straightConnector1">
            <a:avLst/>
          </a:prstGeom>
          <a:ln w="76200">
            <a:solidFill>
              <a:srgbClr val="4B0DF9"/>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2029454" y="5179455"/>
            <a:ext cx="477251" cy="689"/>
          </a:xfrm>
          <a:prstGeom prst="straightConnector1">
            <a:avLst/>
          </a:prstGeom>
          <a:ln w="12065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4107165" y="5179455"/>
            <a:ext cx="477251" cy="689"/>
          </a:xfrm>
          <a:prstGeom prst="straightConnector1">
            <a:avLst/>
          </a:prstGeom>
          <a:ln w="12065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6119582" y="5179455"/>
            <a:ext cx="477251" cy="689"/>
          </a:xfrm>
          <a:prstGeom prst="straightConnector1">
            <a:avLst/>
          </a:prstGeom>
          <a:ln w="12065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flipH="1" flipV="1">
            <a:off x="8198668" y="5179455"/>
            <a:ext cx="477251" cy="689"/>
          </a:xfrm>
          <a:prstGeom prst="straightConnector1">
            <a:avLst/>
          </a:prstGeom>
          <a:ln w="120650">
            <a:solidFill>
              <a:srgbClr val="4B0DF9"/>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03771" y="1988843"/>
            <a:ext cx="1039584" cy="1112261"/>
          </a:xfrm>
          <a:prstGeom prst="rect">
            <a:avLst/>
          </a:prstGeom>
          <a:noFill/>
        </p:spPr>
        <p:txBody>
          <a:bodyPr wrap="none" lIns="95665" tIns="47832" rIns="95665" bIns="47832" rtlCol="0">
            <a:spAutoFit/>
          </a:bodyPr>
          <a:lstStyle/>
          <a:p>
            <a:r>
              <a:rPr lang="zh-CN" altLang="en-US" sz="3300" kern="0" dirty="0" smtClean="0">
                <a:solidFill>
                  <a:srgbClr val="FF0000"/>
                </a:solidFill>
                <a:latin typeface="方正精楷简体" pitchFamily="2" charset="-122"/>
                <a:ea typeface="文鼎CS长美黑" pitchFamily="49" charset="-122"/>
              </a:rPr>
              <a:t>需求</a:t>
            </a:r>
            <a:r>
              <a:rPr lang="en-US" altLang="zh-CN" sz="3300" kern="0" dirty="0" smtClean="0">
                <a:solidFill>
                  <a:srgbClr val="FF0000"/>
                </a:solidFill>
                <a:latin typeface="方正精楷简体" pitchFamily="2" charset="-122"/>
                <a:ea typeface="文鼎CS长美黑" pitchFamily="49" charset="-122"/>
              </a:rPr>
              <a:t/>
            </a:r>
            <a:br>
              <a:rPr lang="en-US" altLang="zh-CN" sz="3300" kern="0" dirty="0" smtClean="0">
                <a:solidFill>
                  <a:srgbClr val="FF0000"/>
                </a:solidFill>
                <a:latin typeface="方正精楷简体" pitchFamily="2" charset="-122"/>
                <a:ea typeface="文鼎CS长美黑" pitchFamily="49" charset="-122"/>
              </a:rPr>
            </a:br>
            <a:r>
              <a:rPr lang="zh-CN" altLang="en-US" sz="3300" kern="0" dirty="0" smtClean="0">
                <a:solidFill>
                  <a:srgbClr val="FF0000"/>
                </a:solidFill>
                <a:latin typeface="方正精楷简体" pitchFamily="2" charset="-122"/>
                <a:ea typeface="文鼎CS长美黑" pitchFamily="49" charset="-122"/>
              </a:rPr>
              <a:t>前奏</a:t>
            </a:r>
            <a:endParaRPr lang="zh-CN" altLang="en-US" sz="3300" dirty="0"/>
          </a:p>
        </p:txBody>
      </p:sp>
      <p:sp>
        <p:nvSpPr>
          <p:cNvPr id="48" name="TextBox 47"/>
          <p:cNvSpPr txBox="1"/>
          <p:nvPr/>
        </p:nvSpPr>
        <p:spPr>
          <a:xfrm>
            <a:off x="203771" y="3429002"/>
            <a:ext cx="1039584" cy="1112261"/>
          </a:xfrm>
          <a:prstGeom prst="rect">
            <a:avLst/>
          </a:prstGeom>
          <a:noFill/>
        </p:spPr>
        <p:txBody>
          <a:bodyPr wrap="none" lIns="95665" tIns="47832" rIns="95665" bIns="47832" rtlCol="0">
            <a:spAutoFit/>
          </a:bodyPr>
          <a:lstStyle/>
          <a:p>
            <a:r>
              <a:rPr lang="zh-CN" altLang="en-US" sz="3300" kern="0" dirty="0" smtClean="0">
                <a:solidFill>
                  <a:srgbClr val="FF0000"/>
                </a:solidFill>
                <a:latin typeface="方正精楷简体" pitchFamily="2" charset="-122"/>
                <a:ea typeface="文鼎CS长美黑" pitchFamily="49" charset="-122"/>
              </a:rPr>
              <a:t>需求</a:t>
            </a:r>
            <a:r>
              <a:rPr lang="en-US" altLang="zh-CN" sz="3300" kern="0" dirty="0" smtClean="0">
                <a:solidFill>
                  <a:srgbClr val="FF0000"/>
                </a:solidFill>
                <a:latin typeface="方正精楷简体" pitchFamily="2" charset="-122"/>
                <a:ea typeface="文鼎CS长美黑" pitchFamily="49" charset="-122"/>
              </a:rPr>
              <a:t/>
            </a:r>
            <a:br>
              <a:rPr lang="en-US" altLang="zh-CN" sz="3300" kern="0" dirty="0" smtClean="0">
                <a:solidFill>
                  <a:srgbClr val="FF0000"/>
                </a:solidFill>
                <a:latin typeface="方正精楷简体" pitchFamily="2" charset="-122"/>
                <a:ea typeface="文鼎CS长美黑" pitchFamily="49" charset="-122"/>
              </a:rPr>
            </a:br>
            <a:r>
              <a:rPr lang="zh-CN" altLang="en-US" sz="3300" kern="0" dirty="0" smtClean="0">
                <a:solidFill>
                  <a:srgbClr val="FF0000"/>
                </a:solidFill>
                <a:latin typeface="方正精楷简体" pitchFamily="2" charset="-122"/>
                <a:ea typeface="文鼎CS长美黑" pitchFamily="49" charset="-122"/>
              </a:rPr>
              <a:t>过程</a:t>
            </a:r>
            <a:endParaRPr lang="zh-CN" altLang="en-US" sz="3300" dirty="0"/>
          </a:p>
        </p:txBody>
      </p:sp>
      <p:sp>
        <p:nvSpPr>
          <p:cNvPr id="49" name="TextBox 48"/>
          <p:cNvSpPr txBox="1"/>
          <p:nvPr/>
        </p:nvSpPr>
        <p:spPr>
          <a:xfrm>
            <a:off x="203771" y="5160096"/>
            <a:ext cx="1039584" cy="1112261"/>
          </a:xfrm>
          <a:prstGeom prst="rect">
            <a:avLst/>
          </a:prstGeom>
          <a:noFill/>
        </p:spPr>
        <p:txBody>
          <a:bodyPr wrap="none" lIns="95665" tIns="47832" rIns="95665" bIns="47832" rtlCol="0">
            <a:spAutoFit/>
          </a:bodyPr>
          <a:lstStyle/>
          <a:p>
            <a:r>
              <a:rPr lang="zh-CN" altLang="en-US" sz="3300" kern="0" dirty="0" smtClean="0">
                <a:solidFill>
                  <a:srgbClr val="FF0000"/>
                </a:solidFill>
                <a:latin typeface="方正精楷简体" pitchFamily="2" charset="-122"/>
                <a:ea typeface="文鼎CS长美黑" pitchFamily="49" charset="-122"/>
              </a:rPr>
              <a:t>需求</a:t>
            </a:r>
            <a:r>
              <a:rPr lang="en-US" altLang="zh-CN" sz="3300" kern="0" dirty="0" smtClean="0">
                <a:solidFill>
                  <a:srgbClr val="FF0000"/>
                </a:solidFill>
                <a:latin typeface="方正精楷简体" pitchFamily="2" charset="-122"/>
                <a:ea typeface="文鼎CS长美黑" pitchFamily="49" charset="-122"/>
              </a:rPr>
              <a:t/>
            </a:r>
            <a:br>
              <a:rPr lang="en-US" altLang="zh-CN" sz="3300" kern="0" dirty="0" smtClean="0">
                <a:solidFill>
                  <a:srgbClr val="FF0000"/>
                </a:solidFill>
                <a:latin typeface="方正精楷简体" pitchFamily="2" charset="-122"/>
                <a:ea typeface="文鼎CS长美黑" pitchFamily="49" charset="-122"/>
              </a:rPr>
            </a:br>
            <a:r>
              <a:rPr lang="zh-CN" altLang="en-US" sz="3300" kern="0" dirty="0" smtClean="0">
                <a:solidFill>
                  <a:srgbClr val="FF0000"/>
                </a:solidFill>
                <a:latin typeface="方正精楷简体" pitchFamily="2" charset="-122"/>
                <a:ea typeface="文鼎CS长美黑" pitchFamily="49" charset="-122"/>
              </a:rPr>
              <a:t>管理</a:t>
            </a:r>
            <a:endParaRPr lang="zh-CN" altLang="en-US" sz="330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blinds(horizontal)">
                                      <p:cBhvr>
                                        <p:cTn id="10" dur="500"/>
                                        <p:tgtEl>
                                          <p:spTgt spid="4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blinds(horizontal)">
                                      <p:cBhvr>
                                        <p:cTn id="19" dur="500"/>
                                        <p:tgtEl>
                                          <p:spTgt spid="4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blinds(horizontal)">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ox(in)">
                                      <p:cBhvr>
                                        <p:cTn id="30" dur="500"/>
                                        <p:tgtEl>
                                          <p:spTgt spid="6"/>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ox(in)">
                                      <p:cBhvr>
                                        <p:cTn id="33" dur="500"/>
                                        <p:tgtEl>
                                          <p:spTgt spid="7"/>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ox(in)">
                                      <p:cBhvr>
                                        <p:cTn id="36" dur="500"/>
                                        <p:tgtEl>
                                          <p:spTgt spid="8"/>
                                        </p:tgtEl>
                                      </p:cBhvr>
                                    </p:animEffect>
                                  </p:childTnLst>
                                </p:cTn>
                              </p:par>
                              <p:par>
                                <p:cTn id="37" presetID="4" presetClass="entr" presetSubtype="16"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ox(in)">
                                      <p:cBhvr>
                                        <p:cTn id="39" dur="500"/>
                                        <p:tgtEl>
                                          <p:spTgt spid="9"/>
                                        </p:tgtEl>
                                      </p:cBhvr>
                                    </p:animEffect>
                                  </p:childTnLst>
                                </p:cTn>
                              </p:par>
                              <p:par>
                                <p:cTn id="40" presetID="4" presetClass="entr" presetSubtype="16"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ox(in)">
                                      <p:cBhvr>
                                        <p:cTn id="42" dur="500"/>
                                        <p:tgtEl>
                                          <p:spTgt spid="10"/>
                                        </p:tgtEl>
                                      </p:cBhvr>
                                    </p:animEffect>
                                  </p:childTnLst>
                                </p:cTn>
                              </p:par>
                              <p:par>
                                <p:cTn id="43" presetID="4" presetClass="entr" presetSubtype="16"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ox(in)">
                                      <p:cBhvr>
                                        <p:cTn id="45" dur="500"/>
                                        <p:tgtEl>
                                          <p:spTgt spid="11"/>
                                        </p:tgtEl>
                                      </p:cBhvr>
                                    </p:animEffect>
                                  </p:childTnLst>
                                </p:cTn>
                              </p:par>
                              <p:par>
                                <p:cTn id="46" presetID="4" presetClass="entr" presetSubtype="16"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ox(in)">
                                      <p:cBhvr>
                                        <p:cTn id="48" dur="500"/>
                                        <p:tgtEl>
                                          <p:spTgt spid="12"/>
                                        </p:tgtEl>
                                      </p:cBhvr>
                                    </p:animEffect>
                                  </p:childTnLst>
                                </p:cTn>
                              </p:par>
                              <p:par>
                                <p:cTn id="49" presetID="4" presetClass="entr" presetSubtype="16"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ox(in)">
                                      <p:cBhvr>
                                        <p:cTn id="51" dur="500"/>
                                        <p:tgtEl>
                                          <p:spTgt spid="13"/>
                                        </p:tgtEl>
                                      </p:cBhvr>
                                    </p:animEffect>
                                  </p:childTnLst>
                                </p:cTn>
                              </p:par>
                              <p:par>
                                <p:cTn id="52" presetID="4" presetClass="entr" presetSubtype="16"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ox(in)">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box(in)">
                                      <p:cBhvr>
                                        <p:cTn id="59" dur="500"/>
                                        <p:tgtEl>
                                          <p:spTgt spid="18"/>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ox(in)">
                                      <p:cBhvr>
                                        <p:cTn id="62" dur="500"/>
                                        <p:tgtEl>
                                          <p:spTgt spid="19"/>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ox(in)">
                                      <p:cBhvr>
                                        <p:cTn id="65" dur="500"/>
                                        <p:tgtEl>
                                          <p:spTgt spid="20"/>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box(in)">
                                      <p:cBhvr>
                                        <p:cTn id="68" dur="500"/>
                                        <p:tgtEl>
                                          <p:spTgt spid="21"/>
                                        </p:tgtEl>
                                      </p:cBhvr>
                                    </p:animEffect>
                                  </p:childTnLst>
                                </p:cTn>
                              </p:par>
                              <p:par>
                                <p:cTn id="69" presetID="4" presetClass="entr" presetSubtype="16"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ox(in)">
                                      <p:cBhvr>
                                        <p:cTn id="71" dur="500"/>
                                        <p:tgtEl>
                                          <p:spTgt spid="22"/>
                                        </p:tgtEl>
                                      </p:cBhvr>
                                    </p:animEffect>
                                  </p:childTnLst>
                                </p:cTn>
                              </p:par>
                              <p:par>
                                <p:cTn id="72" presetID="4" presetClass="entr" presetSubtype="16"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box(in)">
                                      <p:cBhvr>
                                        <p:cTn id="74" dur="500"/>
                                        <p:tgtEl>
                                          <p:spTgt spid="23"/>
                                        </p:tgtEl>
                                      </p:cBhvr>
                                    </p:animEffect>
                                  </p:childTnLst>
                                </p:cTn>
                              </p:par>
                              <p:par>
                                <p:cTn id="75" presetID="4" presetClass="entr" presetSubtype="16"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ox(in)">
                                      <p:cBhvr>
                                        <p:cTn id="77" dur="500"/>
                                        <p:tgtEl>
                                          <p:spTgt spid="24"/>
                                        </p:tgtEl>
                                      </p:cBhvr>
                                    </p:animEffect>
                                  </p:childTnLst>
                                </p:cTn>
                              </p:par>
                              <p:par>
                                <p:cTn id="78" presetID="4" presetClass="entr" presetSubtype="16"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box(in)">
                                      <p:cBhvr>
                                        <p:cTn id="80" dur="500"/>
                                        <p:tgtEl>
                                          <p:spTgt spid="25"/>
                                        </p:tgtEl>
                                      </p:cBhvr>
                                    </p:animEffect>
                                  </p:childTnLst>
                                </p:cTn>
                              </p:par>
                              <p:par>
                                <p:cTn id="81" presetID="4" presetClass="entr" presetSubtype="16"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box(in)">
                                      <p:cBhvr>
                                        <p:cTn id="83" dur="500"/>
                                        <p:tgtEl>
                                          <p:spTgt spid="26"/>
                                        </p:tgtEl>
                                      </p:cBhvr>
                                    </p:animEffect>
                                  </p:childTnLst>
                                </p:cTn>
                              </p:par>
                              <p:par>
                                <p:cTn id="84" presetID="4" presetClass="entr" presetSubtype="16"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box(in)">
                                      <p:cBhvr>
                                        <p:cTn id="86" dur="500"/>
                                        <p:tgtEl>
                                          <p:spTgt spid="27"/>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box(in)">
                                      <p:cBhvr>
                                        <p:cTn id="91" dur="500"/>
                                        <p:tgtEl>
                                          <p:spTgt spid="29"/>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box(in)">
                                      <p:cBhvr>
                                        <p:cTn id="94" dur="500"/>
                                        <p:tgtEl>
                                          <p:spTgt spid="30"/>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box(in)">
                                      <p:cBhvr>
                                        <p:cTn id="97" dur="500"/>
                                        <p:tgtEl>
                                          <p:spTgt spid="31"/>
                                        </p:tgtEl>
                                      </p:cBhvr>
                                    </p:animEffect>
                                  </p:childTnLst>
                                </p:cTn>
                              </p:par>
                              <p:par>
                                <p:cTn id="98" presetID="4" presetClass="entr" presetSubtype="16"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box(in)">
                                      <p:cBhvr>
                                        <p:cTn id="100" dur="500"/>
                                        <p:tgtEl>
                                          <p:spTgt spid="32"/>
                                        </p:tgtEl>
                                      </p:cBhvr>
                                    </p:animEffect>
                                  </p:childTnLst>
                                </p:cTn>
                              </p:par>
                              <p:par>
                                <p:cTn id="101" presetID="4" presetClass="entr" presetSubtype="16" fill="hold" nodeType="with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box(in)">
                                      <p:cBhvr>
                                        <p:cTn id="103" dur="500"/>
                                        <p:tgtEl>
                                          <p:spTgt spid="33"/>
                                        </p:tgtEl>
                                      </p:cBhvr>
                                    </p:animEffect>
                                  </p:childTnLst>
                                </p:cTn>
                              </p:par>
                              <p:par>
                                <p:cTn id="104" presetID="4" presetClass="entr" presetSubtype="16" fill="hold"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box(in)">
                                      <p:cBhvr>
                                        <p:cTn id="106" dur="500"/>
                                        <p:tgtEl>
                                          <p:spTgt spid="34"/>
                                        </p:tgtEl>
                                      </p:cBhvr>
                                    </p:animEffect>
                                  </p:childTnLst>
                                </p:cTn>
                              </p:par>
                              <p:par>
                                <p:cTn id="107" presetID="4" presetClass="entr" presetSubtype="16"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ox(in)">
                                      <p:cBhvr>
                                        <p:cTn id="109" dur="500"/>
                                        <p:tgtEl>
                                          <p:spTgt spid="35"/>
                                        </p:tgtEl>
                                      </p:cBhvr>
                                    </p:animEffect>
                                  </p:childTnLst>
                                </p:cTn>
                              </p:par>
                              <p:par>
                                <p:cTn id="110" presetID="4" presetClass="entr" presetSubtype="16" fill="hold"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box(in)">
                                      <p:cBhvr>
                                        <p:cTn id="112" dur="500"/>
                                        <p:tgtEl>
                                          <p:spTgt spid="36"/>
                                        </p:tgtEl>
                                      </p:cBhvr>
                                    </p:animEffect>
                                  </p:childTnLst>
                                </p:cTn>
                              </p:par>
                              <p:par>
                                <p:cTn id="113" presetID="4" presetClass="entr" presetSubtype="16"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Effect transition="in" filter="box(in)">
                                      <p:cBhvr>
                                        <p:cTn id="115" dur="500"/>
                                        <p:tgtEl>
                                          <p:spTgt spid="37"/>
                                        </p:tgtEl>
                                      </p:cBhvr>
                                    </p:animEffect>
                                  </p:childTnLst>
                                </p:cTn>
                              </p:par>
                              <p:par>
                                <p:cTn id="116" presetID="4" presetClass="entr" presetSubtype="16" fill="hold" nodeType="with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box(in)">
                                      <p:cBhvr>
                                        <p:cTn id="118" dur="500"/>
                                        <p:tgtEl>
                                          <p:spTgt spid="38"/>
                                        </p:tgtEl>
                                      </p:cBhvr>
                                    </p:animEffect>
                                  </p:childTnLst>
                                </p:cTn>
                              </p:par>
                              <p:par>
                                <p:cTn id="119" presetID="4" presetClass="entr" presetSubtype="16" fill="hold" nodeType="with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box(in)">
                                      <p:cBhvr>
                                        <p:cTn id="1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1" grpId="0" animBg="1"/>
      <p:bldP spid="50" grpId="0" animBg="1"/>
      <p:bldP spid="5" grpId="0" animBg="1"/>
      <p:bldP spid="6" grpId="0" animBg="1"/>
      <p:bldP spid="7" grpId="0" animBg="1"/>
      <p:bldP spid="8" grpId="0" animBg="1"/>
      <p:bldP spid="18" grpId="0" animBg="1"/>
      <p:bldP spid="19" grpId="0" animBg="1"/>
      <p:bldP spid="20" grpId="0" animBg="1"/>
      <p:bldP spid="21" grpId="0" animBg="1"/>
      <p:bldP spid="29" grpId="0" animBg="1"/>
      <p:bldP spid="30" grpId="0" animBg="1"/>
      <p:bldP spid="31" grpId="0" animBg="1"/>
      <p:bldP spid="32" grpId="0" animBg="1"/>
      <p:bldP spid="47" grpId="0"/>
      <p:bldP spid="48" grpId="0"/>
      <p:bldP spid="49" grpId="0"/>
    </p:bldLst>
  </p:timing>
</p:sld>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2145</TotalTime>
  <Words>6190</Words>
  <Application>Microsoft Office PowerPoint</Application>
  <PresentationFormat>A4 Paper (210x297 mm)</PresentationFormat>
  <Paragraphs>670</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1_Profile</vt:lpstr>
      <vt:lpstr>Slide 1</vt:lpstr>
      <vt:lpstr>提纲</vt:lpstr>
      <vt:lpstr>软件生命期</vt:lpstr>
      <vt:lpstr>开发 vs. 维演</vt:lpstr>
      <vt:lpstr>维护 vs. 演化</vt:lpstr>
      <vt:lpstr>维护 vs. 演化</vt:lpstr>
      <vt:lpstr>提纲</vt:lpstr>
      <vt:lpstr>阶段化开发常识</vt:lpstr>
      <vt:lpstr>需求工程阶段</vt:lpstr>
      <vt:lpstr>设计阶段</vt:lpstr>
      <vt:lpstr>构造阶段</vt:lpstr>
      <vt:lpstr>质量控制</vt:lpstr>
      <vt:lpstr>各阶段的资源分配</vt:lpstr>
      <vt:lpstr>各阶段的资源分配</vt:lpstr>
      <vt:lpstr>开发模型—一览表</vt:lpstr>
      <vt:lpstr>开发模型—如何选取？</vt:lpstr>
      <vt:lpstr>Royce（瀑布）模型</vt:lpstr>
      <vt:lpstr>Royce模型—框架</vt:lpstr>
      <vt:lpstr>“瀑布”与“回路”</vt:lpstr>
      <vt:lpstr>“先设计后测试”常识</vt:lpstr>
      <vt:lpstr>小议“前置大设计”</vt:lpstr>
      <vt:lpstr>Royce模型的低效性</vt:lpstr>
      <vt:lpstr>原型开发—概念</vt:lpstr>
      <vt:lpstr>原型开发—概念</vt:lpstr>
      <vt:lpstr>原型 vs. 正式产品</vt:lpstr>
      <vt:lpstr>原型开发流程</vt:lpstr>
      <vt:lpstr>快速原型开发法则</vt:lpstr>
      <vt:lpstr>最佳实践—筛选原型需求</vt:lpstr>
      <vt:lpstr>警惕“原型病”</vt:lpstr>
      <vt:lpstr>知识的创造是一个不断累积的过程，其轨迹就像是一个螺旋。</vt:lpstr>
      <vt:lpstr>增量与迭代模型—概念</vt:lpstr>
      <vt:lpstr>增量与迭代模型—图示</vt:lpstr>
      <vt:lpstr>增量迭代开发理念</vt:lpstr>
      <vt:lpstr>增量迭代模型—如何用？</vt:lpstr>
      <vt:lpstr>RUP是迄今为止所能见到的最好的软件过程模型。</vt:lpstr>
      <vt:lpstr>瑞理统一过程（RUP）</vt:lpstr>
      <vt:lpstr>瑞理统一过程（RUP）</vt:lpstr>
      <vt:lpstr>RUP的六项实践</vt:lpstr>
      <vt:lpstr>敏捷(Agile)方法</vt:lpstr>
      <vt:lpstr>节省工作的最有效途径就是复用，尤其是大规模的复用。</vt:lpstr>
      <vt:lpstr>什么是复用？</vt:lpstr>
      <vt:lpstr>为什么要复用？</vt:lpstr>
      <vt:lpstr>复用效应常识</vt:lpstr>
      <vt:lpstr>McIlroy复用定律</vt:lpstr>
      <vt:lpstr>复用是一件易吆喝却不易完成的任务。</vt:lpstr>
      <vt:lpstr>复用型开发模型</vt:lpstr>
      <vt:lpstr>复用型开发模型—两点注意</vt:lpstr>
      <vt:lpstr>构件组装开发 (CBSD)—概念</vt:lpstr>
      <vt:lpstr>购买 vs. 定制</vt:lpstr>
      <vt:lpstr>CBSD模型框架</vt:lpstr>
      <vt:lpstr>复用的制约因素</vt:lpstr>
      <vt:lpstr>构件集成数量、耦合度和工作量</vt:lpstr>
      <vt:lpstr>可复用性增强过程</vt:lpstr>
      <vt:lpstr>CBSD四法则</vt:lpstr>
      <vt:lpstr>CBSD四法则</vt:lpstr>
      <vt:lpstr>当看到很多程序具有诸多共同或相似之处时， 我们将它们归类为一个“家族”。 发现程序间的共同之处常比发现它们的 不同之处更有必要，也更有价值。</vt:lpstr>
      <vt:lpstr>软件产品线 (SPL) —概念</vt:lpstr>
      <vt:lpstr>SPL不是银弹!</vt:lpstr>
      <vt:lpstr>SPL开发模型</vt:lpstr>
      <vt:lpstr>SPL开发模型</vt:lpstr>
      <vt:lpstr>SPL实质：批量定制</vt:lpstr>
      <vt:lpstr>平台复用效应定律</vt:lpstr>
      <vt:lpstr>提纲</vt:lpstr>
      <vt:lpstr>所有模型都是错误的； 一些模型又是有用的。</vt:lpstr>
      <vt:lpstr>什么是模型？</vt:lpstr>
      <vt:lpstr>模型三元素</vt:lpstr>
      <vt:lpstr>万能模型常识</vt:lpstr>
      <vt:lpstr>模型的三属性</vt:lpstr>
      <vt:lpstr>模型两面性常识</vt:lpstr>
      <vt:lpstr>模型敏感性常识</vt:lpstr>
      <vt:lpstr>模型定制理念</vt:lpstr>
      <vt:lpstr>小结</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主要著作介紹</dc:title>
  <dc:creator>user</dc:creator>
  <cp:lastModifiedBy>USER</cp:lastModifiedBy>
  <cp:revision>537</cp:revision>
  <dcterms:created xsi:type="dcterms:W3CDTF">2011-10-09T06:16:03Z</dcterms:created>
  <dcterms:modified xsi:type="dcterms:W3CDTF">2015-02-26T13:09:19Z</dcterms:modified>
</cp:coreProperties>
</file>