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101"/>
  </p:notesMasterIdLst>
  <p:handoutMasterIdLst>
    <p:handoutMasterId r:id="rId102"/>
  </p:handoutMasterIdLst>
  <p:sldIdLst>
    <p:sldId id="264" r:id="rId2"/>
    <p:sldId id="265"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451" r:id="rId22"/>
    <p:sldId id="291"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452" r:id="rId48"/>
    <p:sldId id="320"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 id="339" r:id="rId67"/>
    <p:sldId id="340" r:id="rId68"/>
    <p:sldId id="341" r:id="rId69"/>
    <p:sldId id="342" r:id="rId70"/>
    <p:sldId id="453" r:id="rId71"/>
    <p:sldId id="346" r:id="rId72"/>
    <p:sldId id="348" r:id="rId73"/>
    <p:sldId id="349" r:id="rId74"/>
    <p:sldId id="350" r:id="rId75"/>
    <p:sldId id="351" r:id="rId76"/>
    <p:sldId id="352" r:id="rId77"/>
    <p:sldId id="353" r:id="rId78"/>
    <p:sldId id="354" r:id="rId79"/>
    <p:sldId id="355" r:id="rId80"/>
    <p:sldId id="356" r:id="rId81"/>
    <p:sldId id="357" r:id="rId82"/>
    <p:sldId id="358" r:id="rId83"/>
    <p:sldId id="359" r:id="rId84"/>
    <p:sldId id="360" r:id="rId85"/>
    <p:sldId id="361" r:id="rId86"/>
    <p:sldId id="362" r:id="rId87"/>
    <p:sldId id="363" r:id="rId88"/>
    <p:sldId id="364" r:id="rId89"/>
    <p:sldId id="431" r:id="rId90"/>
    <p:sldId id="432" r:id="rId91"/>
    <p:sldId id="433" r:id="rId92"/>
    <p:sldId id="435" r:id="rId93"/>
    <p:sldId id="436" r:id="rId94"/>
    <p:sldId id="437" r:id="rId95"/>
    <p:sldId id="438" r:id="rId96"/>
    <p:sldId id="439" r:id="rId97"/>
    <p:sldId id="440" r:id="rId98"/>
    <p:sldId id="441" r:id="rId99"/>
    <p:sldId id="442" r:id="rId100"/>
  </p:sldIdLst>
  <p:sldSz cx="9906000" cy="6858000" type="A4"/>
  <p:notesSz cx="7104063" cy="10234613"/>
  <p:defaultTextStyle>
    <a:defPPr>
      <a:defRPr lang="zh-TW"/>
    </a:defPPr>
    <a:lvl1pPr algn="l" rtl="0" fontAlgn="base">
      <a:spcBef>
        <a:spcPct val="0"/>
      </a:spcBef>
      <a:spcAft>
        <a:spcPct val="0"/>
      </a:spcAft>
      <a:defRPr kumimoji="1" kern="1200">
        <a:solidFill>
          <a:schemeClr val="tx1"/>
        </a:solidFill>
        <a:latin typeface="Verdana" pitchFamily="34" charset="0"/>
        <a:ea typeface="新細明體" pitchFamily="18" charset="-120"/>
        <a:cs typeface="+mn-cs"/>
      </a:defRPr>
    </a:lvl1pPr>
    <a:lvl2pPr marL="478323" algn="l" rtl="0" fontAlgn="base">
      <a:spcBef>
        <a:spcPct val="0"/>
      </a:spcBef>
      <a:spcAft>
        <a:spcPct val="0"/>
      </a:spcAft>
      <a:defRPr kumimoji="1" kern="1200">
        <a:solidFill>
          <a:schemeClr val="tx1"/>
        </a:solidFill>
        <a:latin typeface="Verdana" pitchFamily="34" charset="0"/>
        <a:ea typeface="新細明體" pitchFamily="18" charset="-120"/>
        <a:cs typeface="+mn-cs"/>
      </a:defRPr>
    </a:lvl2pPr>
    <a:lvl3pPr marL="956645" algn="l" rtl="0" fontAlgn="base">
      <a:spcBef>
        <a:spcPct val="0"/>
      </a:spcBef>
      <a:spcAft>
        <a:spcPct val="0"/>
      </a:spcAft>
      <a:defRPr kumimoji="1" kern="1200">
        <a:solidFill>
          <a:schemeClr val="tx1"/>
        </a:solidFill>
        <a:latin typeface="Verdana" pitchFamily="34" charset="0"/>
        <a:ea typeface="新細明體" pitchFamily="18" charset="-120"/>
        <a:cs typeface="+mn-cs"/>
      </a:defRPr>
    </a:lvl3pPr>
    <a:lvl4pPr marL="1434968" algn="l" rtl="0" fontAlgn="base">
      <a:spcBef>
        <a:spcPct val="0"/>
      </a:spcBef>
      <a:spcAft>
        <a:spcPct val="0"/>
      </a:spcAft>
      <a:defRPr kumimoji="1" kern="1200">
        <a:solidFill>
          <a:schemeClr val="tx1"/>
        </a:solidFill>
        <a:latin typeface="Verdana" pitchFamily="34" charset="0"/>
        <a:ea typeface="新細明體" pitchFamily="18" charset="-120"/>
        <a:cs typeface="+mn-cs"/>
      </a:defRPr>
    </a:lvl4pPr>
    <a:lvl5pPr marL="1913291" algn="l" rtl="0" fontAlgn="base">
      <a:spcBef>
        <a:spcPct val="0"/>
      </a:spcBef>
      <a:spcAft>
        <a:spcPct val="0"/>
      </a:spcAft>
      <a:defRPr kumimoji="1" kern="1200">
        <a:solidFill>
          <a:schemeClr val="tx1"/>
        </a:solidFill>
        <a:latin typeface="Verdana" pitchFamily="34" charset="0"/>
        <a:ea typeface="新細明體" pitchFamily="18" charset="-120"/>
        <a:cs typeface="+mn-cs"/>
      </a:defRPr>
    </a:lvl5pPr>
    <a:lvl6pPr marL="2391613" algn="l" defTabSz="956645" rtl="0" eaLnBrk="1" latinLnBrk="0" hangingPunct="1">
      <a:defRPr kumimoji="1" kern="1200">
        <a:solidFill>
          <a:schemeClr val="tx1"/>
        </a:solidFill>
        <a:latin typeface="Verdana" pitchFamily="34" charset="0"/>
        <a:ea typeface="新細明體" pitchFamily="18" charset="-120"/>
        <a:cs typeface="+mn-cs"/>
      </a:defRPr>
    </a:lvl6pPr>
    <a:lvl7pPr marL="2869936" algn="l" defTabSz="956645" rtl="0" eaLnBrk="1" latinLnBrk="0" hangingPunct="1">
      <a:defRPr kumimoji="1" kern="1200">
        <a:solidFill>
          <a:schemeClr val="tx1"/>
        </a:solidFill>
        <a:latin typeface="Verdana" pitchFamily="34" charset="0"/>
        <a:ea typeface="新細明體" pitchFamily="18" charset="-120"/>
        <a:cs typeface="+mn-cs"/>
      </a:defRPr>
    </a:lvl7pPr>
    <a:lvl8pPr marL="3348258" algn="l" defTabSz="956645" rtl="0" eaLnBrk="1" latinLnBrk="0" hangingPunct="1">
      <a:defRPr kumimoji="1" kern="1200">
        <a:solidFill>
          <a:schemeClr val="tx1"/>
        </a:solidFill>
        <a:latin typeface="Verdana" pitchFamily="34" charset="0"/>
        <a:ea typeface="新細明體" pitchFamily="18" charset="-120"/>
        <a:cs typeface="+mn-cs"/>
      </a:defRPr>
    </a:lvl8pPr>
    <a:lvl9pPr marL="3826581" algn="l" defTabSz="956645" rtl="0" eaLnBrk="1" latinLnBrk="0" hangingPunct="1">
      <a:defRPr kumimoji="1" kern="1200">
        <a:solidFill>
          <a:schemeClr val="tx1"/>
        </a:solidFill>
        <a:latin typeface="Verdana" pitchFamily="34"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4620"/>
    <a:srgbClr val="00602B"/>
    <a:srgbClr val="0000FF"/>
    <a:srgbClr val="FF6600"/>
    <a:srgbClr val="CCE9AD"/>
    <a:srgbClr val="CCECFF"/>
    <a:srgbClr val="0000B4"/>
    <a:srgbClr val="00220F"/>
    <a:srgbClr val="FFFF1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391" autoAdjust="0"/>
    <p:restoredTop sz="94682" autoAdjust="0"/>
  </p:normalViewPr>
  <p:slideViewPr>
    <p:cSldViewPr>
      <p:cViewPr>
        <p:scale>
          <a:sx n="70" d="100"/>
          <a:sy n="70" d="100"/>
        </p:scale>
        <p:origin x="-2802" y="-966"/>
      </p:cViewPr>
      <p:guideLst>
        <p:guide orient="horz" pos="2161"/>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4014" y="-114"/>
      </p:cViewPr>
      <p:guideLst>
        <p:guide orient="horz" pos="3224"/>
        <p:guide pos="223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CBFA27-3EB4-45F4-A25D-4DB5F6C0FB66}" type="doc">
      <dgm:prSet loTypeId="urn:microsoft.com/office/officeart/2005/8/layout/radial3" loCatId="cycle" qsTypeId="urn:microsoft.com/office/officeart/2005/8/quickstyle/simple1" qsCatId="simple" csTypeId="urn:microsoft.com/office/officeart/2005/8/colors/colorful3" csCatId="colorful" phldr="1"/>
      <dgm:spPr/>
      <dgm:t>
        <a:bodyPr/>
        <a:lstStyle/>
        <a:p>
          <a:endParaRPr lang="zh-CN" altLang="en-US"/>
        </a:p>
      </dgm:t>
    </dgm:pt>
    <dgm:pt modelId="{FE9FC7CA-01C1-4D0F-844B-F4233C0D8216}">
      <dgm:prSet phldrT="[Text]" custT="1"/>
      <dgm:spPr>
        <a:solidFill>
          <a:schemeClr val="accent2">
            <a:lumMod val="40000"/>
            <a:lumOff val="60000"/>
            <a:alpha val="50000"/>
          </a:schemeClr>
        </a:solidFill>
      </dgm:spPr>
      <dgm:t>
        <a:bodyPr/>
        <a:lstStyle/>
        <a:p>
          <a:r>
            <a:rPr lang="zh-CN" altLang="en-US" sz="3200" dirty="0" smtClean="0">
              <a:latin typeface="方正精楷简体" pitchFamily="2" charset="-122"/>
              <a:ea typeface="汉鼎简楷体" pitchFamily="49" charset="-122"/>
            </a:rPr>
            <a:t>领域</a:t>
          </a:r>
          <a:r>
            <a:rPr lang="en-US" altLang="zh-CN" sz="3200" dirty="0" smtClean="0">
              <a:latin typeface="方正精楷简体" pitchFamily="2" charset="-122"/>
              <a:ea typeface="汉鼎简楷体" pitchFamily="49" charset="-122"/>
            </a:rPr>
            <a:t/>
          </a:r>
          <a:br>
            <a:rPr lang="en-US" altLang="zh-CN" sz="3200" dirty="0" smtClean="0">
              <a:latin typeface="方正精楷简体" pitchFamily="2" charset="-122"/>
              <a:ea typeface="汉鼎简楷体" pitchFamily="49" charset="-122"/>
            </a:rPr>
          </a:br>
          <a:r>
            <a:rPr lang="zh-CN" altLang="en-US" sz="3200" dirty="0" smtClean="0">
              <a:latin typeface="方正精楷简体" pitchFamily="2" charset="-122"/>
              <a:ea typeface="汉鼎简楷体" pitchFamily="49" charset="-122"/>
            </a:rPr>
            <a:t>架构</a:t>
          </a:r>
          <a:endParaRPr lang="zh-CN" altLang="en-US" sz="3200" dirty="0">
            <a:latin typeface="方正精楷简体" pitchFamily="2" charset="-122"/>
            <a:ea typeface="汉鼎简楷体" pitchFamily="49" charset="-122"/>
          </a:endParaRPr>
        </a:p>
      </dgm:t>
    </dgm:pt>
    <dgm:pt modelId="{D3628F27-C147-4BD7-BD30-15010824CF44}" type="parTrans" cxnId="{D5EFD57C-7403-4CE9-9F74-3EA54937791D}">
      <dgm:prSet/>
      <dgm:spPr/>
      <dgm:t>
        <a:bodyPr/>
        <a:lstStyle/>
        <a:p>
          <a:endParaRPr lang="zh-CN" altLang="en-US" sz="2400">
            <a:latin typeface="方正精楷简体" pitchFamily="2" charset="-122"/>
            <a:ea typeface="汉鼎简楷体" pitchFamily="49" charset="-122"/>
          </a:endParaRPr>
        </a:p>
      </dgm:t>
    </dgm:pt>
    <dgm:pt modelId="{83FF6AED-490C-4838-8CED-F32A8F9E3D77}" type="sibTrans" cxnId="{D5EFD57C-7403-4CE9-9F74-3EA54937791D}">
      <dgm:prSet/>
      <dgm:spPr/>
      <dgm:t>
        <a:bodyPr/>
        <a:lstStyle/>
        <a:p>
          <a:endParaRPr lang="zh-CN" altLang="en-US" sz="2400">
            <a:latin typeface="方正精楷简体" pitchFamily="2" charset="-122"/>
            <a:ea typeface="汉鼎简楷体" pitchFamily="49" charset="-122"/>
          </a:endParaRPr>
        </a:p>
      </dgm:t>
    </dgm:pt>
    <dgm:pt modelId="{7411E486-E676-41A4-A42B-A50F10C51106}">
      <dgm:prSet phldrT="[Text]" custT="1"/>
      <dgm:spPr>
        <a:solidFill>
          <a:srgbClr val="CCE9AD">
            <a:alpha val="50000"/>
          </a:srgbClr>
        </a:solidFill>
      </dgm:spPr>
      <dgm:t>
        <a:bodyPr anchor="t"/>
        <a:lstStyle/>
        <a:p>
          <a:pPr algn="ctr"/>
          <a:r>
            <a:rPr lang="zh-CN" altLang="en-US" sz="3200" dirty="0" smtClean="0">
              <a:latin typeface="方正精楷简体" pitchFamily="2" charset="-122"/>
              <a:ea typeface="汉鼎简楷体" pitchFamily="49" charset="-122"/>
            </a:rPr>
            <a:t>共识</a:t>
          </a:r>
          <a:r>
            <a:rPr lang="en-US" altLang="zh-CN" sz="3200" dirty="0" smtClean="0">
              <a:latin typeface="方正精楷简体" pitchFamily="2" charset="-122"/>
              <a:ea typeface="汉鼎简楷体" pitchFamily="49" charset="-122"/>
            </a:rPr>
            <a:t/>
          </a:r>
          <a:br>
            <a:rPr lang="en-US" altLang="zh-CN" sz="3200" dirty="0" smtClean="0">
              <a:latin typeface="方正精楷简体" pitchFamily="2" charset="-122"/>
              <a:ea typeface="汉鼎简楷体" pitchFamily="49" charset="-122"/>
            </a:rPr>
          </a:br>
          <a:r>
            <a:rPr lang="zh-CN" altLang="en-US" sz="3200" dirty="0" smtClean="0">
              <a:latin typeface="方正精楷简体" pitchFamily="2" charset="-122"/>
              <a:ea typeface="汉鼎简楷体" pitchFamily="49" charset="-122"/>
            </a:rPr>
            <a:t>架构</a:t>
          </a:r>
          <a:endParaRPr lang="zh-CN" altLang="en-US" sz="3200" dirty="0">
            <a:latin typeface="方正精楷简体" pitchFamily="2" charset="-122"/>
            <a:ea typeface="汉鼎简楷体" pitchFamily="49" charset="-122"/>
          </a:endParaRPr>
        </a:p>
      </dgm:t>
    </dgm:pt>
    <dgm:pt modelId="{3483EC52-8223-4FC3-862C-F809C153E422}" type="parTrans" cxnId="{E71D4192-9DD0-4831-9E8B-B4C8F3351C16}">
      <dgm:prSet/>
      <dgm:spPr/>
      <dgm:t>
        <a:bodyPr/>
        <a:lstStyle/>
        <a:p>
          <a:endParaRPr lang="zh-CN" altLang="en-US" sz="2400">
            <a:latin typeface="方正精楷简体" pitchFamily="2" charset="-122"/>
            <a:ea typeface="汉鼎简楷体" pitchFamily="49" charset="-122"/>
          </a:endParaRPr>
        </a:p>
      </dgm:t>
    </dgm:pt>
    <dgm:pt modelId="{76A80F15-C58F-4BE3-AF15-C8A49006C2F0}" type="sibTrans" cxnId="{E71D4192-9DD0-4831-9E8B-B4C8F3351C16}">
      <dgm:prSet/>
      <dgm:spPr/>
      <dgm:t>
        <a:bodyPr/>
        <a:lstStyle/>
        <a:p>
          <a:endParaRPr lang="zh-CN" altLang="en-US" sz="2400">
            <a:latin typeface="方正精楷简体" pitchFamily="2" charset="-122"/>
            <a:ea typeface="汉鼎简楷体" pitchFamily="49" charset="-122"/>
          </a:endParaRPr>
        </a:p>
      </dgm:t>
    </dgm:pt>
    <dgm:pt modelId="{23BE79F3-0396-4E92-9A54-FCC12360CF86}">
      <dgm:prSet phldrT="[Text]" custT="1"/>
      <dgm:spPr>
        <a:solidFill>
          <a:srgbClr val="00B0F0">
            <a:alpha val="50000"/>
          </a:srgbClr>
        </a:solidFill>
      </dgm:spPr>
      <dgm:t>
        <a:bodyPr anchor="ctr"/>
        <a:lstStyle/>
        <a:p>
          <a:pPr algn="r"/>
          <a:r>
            <a:rPr lang="zh-CN" altLang="en-US" sz="3200" dirty="0" smtClean="0">
              <a:latin typeface="方正精楷简体" pitchFamily="2" charset="-122"/>
              <a:ea typeface="汉鼎简楷体" pitchFamily="49" charset="-122"/>
            </a:rPr>
            <a:t>标准</a:t>
          </a:r>
          <a:r>
            <a:rPr lang="en-US" altLang="zh-CN" sz="3200" dirty="0" smtClean="0">
              <a:latin typeface="方正精楷简体" pitchFamily="2" charset="-122"/>
              <a:ea typeface="汉鼎简楷体" pitchFamily="49" charset="-122"/>
            </a:rPr>
            <a:t/>
          </a:r>
          <a:br>
            <a:rPr lang="en-US" altLang="zh-CN" sz="3200" dirty="0" smtClean="0">
              <a:latin typeface="方正精楷简体" pitchFamily="2" charset="-122"/>
              <a:ea typeface="汉鼎简楷体" pitchFamily="49" charset="-122"/>
            </a:rPr>
          </a:br>
          <a:r>
            <a:rPr lang="zh-CN" altLang="en-US" sz="3200" dirty="0" smtClean="0">
              <a:latin typeface="方正精楷简体" pitchFamily="2" charset="-122"/>
              <a:ea typeface="汉鼎简楷体" pitchFamily="49" charset="-122"/>
            </a:rPr>
            <a:t>架构</a:t>
          </a:r>
          <a:endParaRPr lang="zh-CN" altLang="en-US" sz="3200" dirty="0">
            <a:latin typeface="方正精楷简体" pitchFamily="2" charset="-122"/>
            <a:ea typeface="汉鼎简楷体" pitchFamily="49" charset="-122"/>
          </a:endParaRPr>
        </a:p>
      </dgm:t>
    </dgm:pt>
    <dgm:pt modelId="{C5622803-4708-4F31-B8A4-1B11411668C9}" type="parTrans" cxnId="{86761306-2BE9-468A-B4EA-77E86EC985B0}">
      <dgm:prSet/>
      <dgm:spPr/>
      <dgm:t>
        <a:bodyPr/>
        <a:lstStyle/>
        <a:p>
          <a:endParaRPr lang="zh-CN" altLang="en-US" sz="2400">
            <a:latin typeface="方正精楷简体" pitchFamily="2" charset="-122"/>
            <a:ea typeface="汉鼎简楷体" pitchFamily="49" charset="-122"/>
          </a:endParaRPr>
        </a:p>
      </dgm:t>
    </dgm:pt>
    <dgm:pt modelId="{9E3AFC33-BEBF-4C1E-BACD-6E856AAEBB95}" type="sibTrans" cxnId="{86761306-2BE9-468A-B4EA-77E86EC985B0}">
      <dgm:prSet/>
      <dgm:spPr/>
      <dgm:t>
        <a:bodyPr/>
        <a:lstStyle/>
        <a:p>
          <a:endParaRPr lang="zh-CN" altLang="en-US" sz="2400">
            <a:latin typeface="方正精楷简体" pitchFamily="2" charset="-122"/>
            <a:ea typeface="汉鼎简楷体" pitchFamily="49" charset="-122"/>
          </a:endParaRPr>
        </a:p>
      </dgm:t>
    </dgm:pt>
    <dgm:pt modelId="{D3A135B8-330E-4C31-99C6-861360AA69CD}">
      <dgm:prSet phldrT="[Text]" custT="1"/>
      <dgm:spPr>
        <a:solidFill>
          <a:srgbClr val="7030A0">
            <a:alpha val="50000"/>
          </a:srgbClr>
        </a:solidFill>
      </dgm:spPr>
      <dgm:t>
        <a:bodyPr anchor="ctr"/>
        <a:lstStyle/>
        <a:p>
          <a:pPr algn="l"/>
          <a:r>
            <a:rPr lang="zh-CN" altLang="en-US" sz="3200" dirty="0" smtClean="0">
              <a:latin typeface="方正精楷简体" pitchFamily="2" charset="-122"/>
              <a:ea typeface="汉鼎简楷体" pitchFamily="49" charset="-122"/>
            </a:rPr>
            <a:t>引用</a:t>
          </a:r>
          <a:r>
            <a:rPr lang="en-US" altLang="zh-CN" sz="3200" dirty="0" smtClean="0">
              <a:latin typeface="方正精楷简体" pitchFamily="2" charset="-122"/>
              <a:ea typeface="汉鼎简楷体" pitchFamily="49" charset="-122"/>
            </a:rPr>
            <a:t/>
          </a:r>
          <a:br>
            <a:rPr lang="en-US" altLang="zh-CN" sz="3200" dirty="0" smtClean="0">
              <a:latin typeface="方正精楷简体" pitchFamily="2" charset="-122"/>
              <a:ea typeface="汉鼎简楷体" pitchFamily="49" charset="-122"/>
            </a:rPr>
          </a:br>
          <a:r>
            <a:rPr lang="zh-CN" altLang="en-US" sz="3200" dirty="0" smtClean="0">
              <a:latin typeface="方正精楷简体" pitchFamily="2" charset="-122"/>
              <a:ea typeface="汉鼎简楷体" pitchFamily="49" charset="-122"/>
            </a:rPr>
            <a:t>架构</a:t>
          </a:r>
          <a:endParaRPr lang="zh-CN" altLang="en-US" sz="3200" dirty="0">
            <a:latin typeface="方正精楷简体" pitchFamily="2" charset="-122"/>
            <a:ea typeface="汉鼎简楷体" pitchFamily="49" charset="-122"/>
          </a:endParaRPr>
        </a:p>
      </dgm:t>
    </dgm:pt>
    <dgm:pt modelId="{F7127061-C4DD-44EB-9C8E-BA9746A22F02}" type="parTrans" cxnId="{8E0745C2-A1BB-45D7-AD70-1574891E2410}">
      <dgm:prSet/>
      <dgm:spPr/>
      <dgm:t>
        <a:bodyPr/>
        <a:lstStyle/>
        <a:p>
          <a:endParaRPr lang="zh-CN" altLang="en-US" sz="2400">
            <a:latin typeface="方正精楷简体" pitchFamily="2" charset="-122"/>
            <a:ea typeface="汉鼎简楷体" pitchFamily="49" charset="-122"/>
          </a:endParaRPr>
        </a:p>
      </dgm:t>
    </dgm:pt>
    <dgm:pt modelId="{75CBDEAA-DE07-46FE-80F0-8F78E58F6752}" type="sibTrans" cxnId="{8E0745C2-A1BB-45D7-AD70-1574891E2410}">
      <dgm:prSet/>
      <dgm:spPr/>
      <dgm:t>
        <a:bodyPr/>
        <a:lstStyle/>
        <a:p>
          <a:endParaRPr lang="zh-CN" altLang="en-US" sz="2400">
            <a:latin typeface="方正精楷简体" pitchFamily="2" charset="-122"/>
            <a:ea typeface="汉鼎简楷体" pitchFamily="49" charset="-122"/>
          </a:endParaRPr>
        </a:p>
      </dgm:t>
    </dgm:pt>
    <dgm:pt modelId="{2C7B0CC0-5D1D-4764-BD77-0774B895B388}" type="pres">
      <dgm:prSet presAssocID="{8ECBFA27-3EB4-45F4-A25D-4DB5F6C0FB66}" presName="composite" presStyleCnt="0">
        <dgm:presLayoutVars>
          <dgm:chMax val="1"/>
          <dgm:dir/>
          <dgm:resizeHandles val="exact"/>
        </dgm:presLayoutVars>
      </dgm:prSet>
      <dgm:spPr/>
      <dgm:t>
        <a:bodyPr/>
        <a:lstStyle/>
        <a:p>
          <a:endParaRPr lang="zh-CN" altLang="en-US"/>
        </a:p>
      </dgm:t>
    </dgm:pt>
    <dgm:pt modelId="{6A6213CF-D416-43E6-AA70-EACD8CC41AAA}" type="pres">
      <dgm:prSet presAssocID="{8ECBFA27-3EB4-45F4-A25D-4DB5F6C0FB66}" presName="radial" presStyleCnt="0">
        <dgm:presLayoutVars>
          <dgm:animLvl val="ctr"/>
        </dgm:presLayoutVars>
      </dgm:prSet>
      <dgm:spPr/>
    </dgm:pt>
    <dgm:pt modelId="{8A0B3AD3-2A69-48D3-8289-3488BAB2394B}" type="pres">
      <dgm:prSet presAssocID="{FE9FC7CA-01C1-4D0F-844B-F4233C0D8216}" presName="centerShape" presStyleLbl="vennNode1" presStyleIdx="0" presStyleCnt="4"/>
      <dgm:spPr/>
      <dgm:t>
        <a:bodyPr/>
        <a:lstStyle/>
        <a:p>
          <a:endParaRPr lang="zh-CN" altLang="en-US"/>
        </a:p>
      </dgm:t>
    </dgm:pt>
    <dgm:pt modelId="{4A70B7C9-E3A5-4813-BE16-5447D45A9F18}" type="pres">
      <dgm:prSet presAssocID="{7411E486-E676-41A4-A42B-A50F10C51106}" presName="node" presStyleLbl="vennNode1" presStyleIdx="1" presStyleCnt="4" custScaleX="165844" custScaleY="148732">
        <dgm:presLayoutVars>
          <dgm:bulletEnabled val="1"/>
        </dgm:presLayoutVars>
      </dgm:prSet>
      <dgm:spPr/>
      <dgm:t>
        <a:bodyPr/>
        <a:lstStyle/>
        <a:p>
          <a:endParaRPr lang="zh-CN" altLang="en-US"/>
        </a:p>
      </dgm:t>
    </dgm:pt>
    <dgm:pt modelId="{F864F1D3-D619-497F-93A2-A006154DA32F}" type="pres">
      <dgm:prSet presAssocID="{23BE79F3-0396-4E92-9A54-FCC12360CF86}" presName="node" presStyleLbl="vennNode1" presStyleIdx="2" presStyleCnt="4" custScaleX="165844" custScaleY="148732">
        <dgm:presLayoutVars>
          <dgm:bulletEnabled val="1"/>
        </dgm:presLayoutVars>
      </dgm:prSet>
      <dgm:spPr/>
      <dgm:t>
        <a:bodyPr/>
        <a:lstStyle/>
        <a:p>
          <a:endParaRPr lang="zh-CN" altLang="en-US"/>
        </a:p>
      </dgm:t>
    </dgm:pt>
    <dgm:pt modelId="{6C185243-6AAF-4953-AB86-202F1CA2A4EB}" type="pres">
      <dgm:prSet presAssocID="{D3A135B8-330E-4C31-99C6-861360AA69CD}" presName="node" presStyleLbl="vennNode1" presStyleIdx="3" presStyleCnt="4" custScaleX="165844" custScaleY="148732">
        <dgm:presLayoutVars>
          <dgm:bulletEnabled val="1"/>
        </dgm:presLayoutVars>
      </dgm:prSet>
      <dgm:spPr/>
      <dgm:t>
        <a:bodyPr/>
        <a:lstStyle/>
        <a:p>
          <a:endParaRPr lang="zh-CN" altLang="en-US"/>
        </a:p>
      </dgm:t>
    </dgm:pt>
  </dgm:ptLst>
  <dgm:cxnLst>
    <dgm:cxn modelId="{5EDF8715-891A-4A1F-B671-FF11F3A55635}" type="presOf" srcId="{7411E486-E676-41A4-A42B-A50F10C51106}" destId="{4A70B7C9-E3A5-4813-BE16-5447D45A9F18}" srcOrd="0" destOrd="0" presId="urn:microsoft.com/office/officeart/2005/8/layout/radial3"/>
    <dgm:cxn modelId="{86761306-2BE9-468A-B4EA-77E86EC985B0}" srcId="{FE9FC7CA-01C1-4D0F-844B-F4233C0D8216}" destId="{23BE79F3-0396-4E92-9A54-FCC12360CF86}" srcOrd="1" destOrd="0" parTransId="{C5622803-4708-4F31-B8A4-1B11411668C9}" sibTransId="{9E3AFC33-BEBF-4C1E-BACD-6E856AAEBB95}"/>
    <dgm:cxn modelId="{E71D4192-9DD0-4831-9E8B-B4C8F3351C16}" srcId="{FE9FC7CA-01C1-4D0F-844B-F4233C0D8216}" destId="{7411E486-E676-41A4-A42B-A50F10C51106}" srcOrd="0" destOrd="0" parTransId="{3483EC52-8223-4FC3-862C-F809C153E422}" sibTransId="{76A80F15-C58F-4BE3-AF15-C8A49006C2F0}"/>
    <dgm:cxn modelId="{BE232CFC-DC24-4417-89C2-31C968C262E9}" type="presOf" srcId="{23BE79F3-0396-4E92-9A54-FCC12360CF86}" destId="{F864F1D3-D619-497F-93A2-A006154DA32F}" srcOrd="0" destOrd="0" presId="urn:microsoft.com/office/officeart/2005/8/layout/radial3"/>
    <dgm:cxn modelId="{AFE5B24B-FF65-4DDF-8458-59C1C007674E}" type="presOf" srcId="{FE9FC7CA-01C1-4D0F-844B-F4233C0D8216}" destId="{8A0B3AD3-2A69-48D3-8289-3488BAB2394B}" srcOrd="0" destOrd="0" presId="urn:microsoft.com/office/officeart/2005/8/layout/radial3"/>
    <dgm:cxn modelId="{2516ACEB-510B-48B3-85F0-3CBAC9ABD920}" type="presOf" srcId="{8ECBFA27-3EB4-45F4-A25D-4DB5F6C0FB66}" destId="{2C7B0CC0-5D1D-4764-BD77-0774B895B388}" srcOrd="0" destOrd="0" presId="urn:microsoft.com/office/officeart/2005/8/layout/radial3"/>
    <dgm:cxn modelId="{D5EFD57C-7403-4CE9-9F74-3EA54937791D}" srcId="{8ECBFA27-3EB4-45F4-A25D-4DB5F6C0FB66}" destId="{FE9FC7CA-01C1-4D0F-844B-F4233C0D8216}" srcOrd="0" destOrd="0" parTransId="{D3628F27-C147-4BD7-BD30-15010824CF44}" sibTransId="{83FF6AED-490C-4838-8CED-F32A8F9E3D77}"/>
    <dgm:cxn modelId="{A5787279-E19A-41BB-AF7A-AE69072211F8}" type="presOf" srcId="{D3A135B8-330E-4C31-99C6-861360AA69CD}" destId="{6C185243-6AAF-4953-AB86-202F1CA2A4EB}" srcOrd="0" destOrd="0" presId="urn:microsoft.com/office/officeart/2005/8/layout/radial3"/>
    <dgm:cxn modelId="{8E0745C2-A1BB-45D7-AD70-1574891E2410}" srcId="{FE9FC7CA-01C1-4D0F-844B-F4233C0D8216}" destId="{D3A135B8-330E-4C31-99C6-861360AA69CD}" srcOrd="2" destOrd="0" parTransId="{F7127061-C4DD-44EB-9C8E-BA9746A22F02}" sibTransId="{75CBDEAA-DE07-46FE-80F0-8F78E58F6752}"/>
    <dgm:cxn modelId="{A3547A40-4CE8-4E2A-8099-52CA6F5A9482}" type="presParOf" srcId="{2C7B0CC0-5D1D-4764-BD77-0774B895B388}" destId="{6A6213CF-D416-43E6-AA70-EACD8CC41AAA}" srcOrd="0" destOrd="0" presId="urn:microsoft.com/office/officeart/2005/8/layout/radial3"/>
    <dgm:cxn modelId="{7B2EC8AA-CD33-4B14-8774-E05D90B22DC2}" type="presParOf" srcId="{6A6213CF-D416-43E6-AA70-EACD8CC41AAA}" destId="{8A0B3AD3-2A69-48D3-8289-3488BAB2394B}" srcOrd="0" destOrd="0" presId="urn:microsoft.com/office/officeart/2005/8/layout/radial3"/>
    <dgm:cxn modelId="{38A02D4C-1BB5-4E77-A3AE-306750A81C1A}" type="presParOf" srcId="{6A6213CF-D416-43E6-AA70-EACD8CC41AAA}" destId="{4A70B7C9-E3A5-4813-BE16-5447D45A9F18}" srcOrd="1" destOrd="0" presId="urn:microsoft.com/office/officeart/2005/8/layout/radial3"/>
    <dgm:cxn modelId="{AFC830C4-B00B-413D-AE2A-9CA71A9C6F74}" type="presParOf" srcId="{6A6213CF-D416-43E6-AA70-EACD8CC41AAA}" destId="{F864F1D3-D619-497F-93A2-A006154DA32F}" srcOrd="2" destOrd="0" presId="urn:microsoft.com/office/officeart/2005/8/layout/radial3"/>
    <dgm:cxn modelId="{536B6924-9E0D-4B11-8D15-DA3BF98FD2C0}" type="presParOf" srcId="{6A6213CF-D416-43E6-AA70-EACD8CC41AAA}" destId="{6C185243-6AAF-4953-AB86-202F1CA2A4EB}" srcOrd="3" destOrd="0" presId="urn:microsoft.com/office/officeart/2005/8/layout/radial3"/>
  </dgm:cxnLst>
  <dgm:bg/>
  <dgm:whole/>
</dgm:dataModel>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1">
          <a:blip r:embed="rId2" cstate="print">
            <a:lum bright="4000"/>
          </a:blip>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630709"/>
            <a:ext cx="3078427" cy="511731"/>
          </a:xfrm>
          <a:prstGeom prst="rect">
            <a:avLst/>
          </a:prstGeom>
        </p:spPr>
        <p:txBody>
          <a:bodyPr vert="horz" lIns="99048" tIns="49524" rIns="99048" bIns="49524" rtlCol="0" anchor="b"/>
          <a:lstStyle>
            <a:lvl1pPr algn="l">
              <a:defRPr sz="1300"/>
            </a:lvl1pPr>
          </a:lstStyle>
          <a:p>
            <a:r>
              <a:rPr lang="zh-CN" altLang="en-US" sz="1500" dirty="0" smtClean="0">
                <a:latin typeface="方正黑体简体" pitchFamily="65" charset="-122"/>
                <a:ea typeface="方正黑体简体" pitchFamily="65" charset="-122"/>
              </a:rPr>
              <a:t>版权属于作者，请勿传播泛滥</a:t>
            </a:r>
            <a:r>
              <a:rPr lang="en-US" altLang="zh-CN" sz="1500" dirty="0" smtClean="0">
                <a:latin typeface="方正黑体简体" pitchFamily="65" charset="-122"/>
                <a:ea typeface="方正黑体简体" pitchFamily="65" charset="-122"/>
              </a:rPr>
              <a:t>!</a:t>
            </a:r>
            <a:endParaRPr lang="zh-CN" altLang="en-US" sz="1500" dirty="0">
              <a:latin typeface="方正黑体简体" pitchFamily="65" charset="-122"/>
              <a:ea typeface="方正黑体简体" pitchFamily="65" charset="-122"/>
            </a:endParaRPr>
          </a:p>
        </p:txBody>
      </p:sp>
      <p:sp>
        <p:nvSpPr>
          <p:cNvPr id="5" name="Slide Number Placeholder 4"/>
          <p:cNvSpPr>
            <a:spLocks noGrp="1"/>
          </p:cNvSpPr>
          <p:nvPr>
            <p:ph type="sldNum" sz="quarter" idx="3"/>
          </p:nvPr>
        </p:nvSpPr>
        <p:spPr>
          <a:xfrm>
            <a:off x="3999582" y="9683154"/>
            <a:ext cx="3078427" cy="511731"/>
          </a:xfrm>
          <a:prstGeom prst="rect">
            <a:avLst/>
          </a:prstGeom>
        </p:spPr>
        <p:txBody>
          <a:bodyPr vert="horz" lIns="99048" tIns="49524" rIns="99048" bIns="49524" rtlCol="0" anchor="b"/>
          <a:lstStyle>
            <a:lvl1pPr algn="r">
              <a:defRPr sz="1300"/>
            </a:lvl1pPr>
          </a:lstStyle>
          <a:p>
            <a:fld id="{724C2A7D-6C35-4892-A3D9-AE5B65D89CA5}" type="slidenum">
              <a:rPr lang="zh-CN" altLang="en-US" sz="1700" smtClean="0"/>
              <a:pPr/>
              <a:t>‹#›</a:t>
            </a:fld>
            <a:endParaRPr lang="zh-CN" altLang="en-US" sz="1700" dirty="0"/>
          </a:p>
        </p:txBody>
      </p:sp>
      <p:sp>
        <p:nvSpPr>
          <p:cNvPr id="6" name="Rectangle 5"/>
          <p:cNvSpPr/>
          <p:nvPr/>
        </p:nvSpPr>
        <p:spPr>
          <a:xfrm>
            <a:off x="0" y="1"/>
            <a:ext cx="7104063" cy="102346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pPr algn="ctr"/>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3078427" cy="511731"/>
          </a:xfrm>
          <a:prstGeom prst="rect">
            <a:avLst/>
          </a:prstGeom>
        </p:spPr>
        <p:txBody>
          <a:bodyPr vert="horz" lIns="99048" tIns="49524" rIns="99048" bIns="49524" rtlCol="0"/>
          <a:lstStyle>
            <a:lvl1pPr algn="l">
              <a:defRPr sz="1300">
                <a:ea typeface="新細明體" pitchFamily="18" charset="-120"/>
              </a:defRPr>
            </a:lvl1pPr>
          </a:lstStyle>
          <a:p>
            <a:pPr>
              <a:defRPr/>
            </a:pPr>
            <a:endParaRPr lang="zh-TW" altLang="en-US"/>
          </a:p>
        </p:txBody>
      </p:sp>
      <p:sp>
        <p:nvSpPr>
          <p:cNvPr id="3" name="日期版面配置區 2"/>
          <p:cNvSpPr>
            <a:spLocks noGrp="1"/>
          </p:cNvSpPr>
          <p:nvPr>
            <p:ph type="dt" idx="1"/>
          </p:nvPr>
        </p:nvSpPr>
        <p:spPr>
          <a:xfrm>
            <a:off x="4023992" y="1"/>
            <a:ext cx="3078427" cy="511731"/>
          </a:xfrm>
          <a:prstGeom prst="rect">
            <a:avLst/>
          </a:prstGeom>
        </p:spPr>
        <p:txBody>
          <a:bodyPr vert="horz" lIns="99048" tIns="49524" rIns="99048" bIns="49524" rtlCol="0"/>
          <a:lstStyle>
            <a:lvl1pPr algn="r">
              <a:defRPr sz="1300">
                <a:ea typeface="新細明體" pitchFamily="18" charset="-120"/>
              </a:defRPr>
            </a:lvl1pPr>
          </a:lstStyle>
          <a:p>
            <a:pPr>
              <a:defRPr/>
            </a:pPr>
            <a:fld id="{2749737D-3F12-40DC-98E7-D21BDA74F41B}" type="datetimeFigureOut">
              <a:rPr lang="zh-TW" altLang="en-US"/>
              <a:pPr>
                <a:defRPr/>
              </a:pPr>
              <a:t>2021/9/24</a:t>
            </a:fld>
            <a:endParaRPr lang="zh-TW" altLang="en-US"/>
          </a:p>
        </p:txBody>
      </p:sp>
      <p:sp>
        <p:nvSpPr>
          <p:cNvPr id="4" name="投影片圖像版面配置區 3"/>
          <p:cNvSpPr>
            <a:spLocks noGrp="1" noRot="1" noChangeAspect="1"/>
          </p:cNvSpPr>
          <p:nvPr>
            <p:ph type="sldImg" idx="2"/>
          </p:nvPr>
        </p:nvSpPr>
        <p:spPr>
          <a:xfrm>
            <a:off x="781050" y="768350"/>
            <a:ext cx="5543550" cy="3836988"/>
          </a:xfrm>
          <a:prstGeom prst="rect">
            <a:avLst/>
          </a:prstGeom>
          <a:noFill/>
          <a:ln w="12700">
            <a:solidFill>
              <a:prstClr val="black"/>
            </a:solidFill>
          </a:ln>
        </p:spPr>
        <p:txBody>
          <a:bodyPr vert="horz" lIns="99048" tIns="49524" rIns="99048" bIns="49524" rtlCol="0" anchor="ctr"/>
          <a:lstStyle/>
          <a:p>
            <a:pPr lvl="0"/>
            <a:endParaRPr lang="zh-TW" altLang="en-US" noProof="0" smtClean="0"/>
          </a:p>
        </p:txBody>
      </p:sp>
      <p:sp>
        <p:nvSpPr>
          <p:cNvPr id="5" name="備忘稿版面配置區 4"/>
          <p:cNvSpPr>
            <a:spLocks noGrp="1"/>
          </p:cNvSpPr>
          <p:nvPr>
            <p:ph type="body" sz="quarter" idx="3"/>
          </p:nvPr>
        </p:nvSpPr>
        <p:spPr>
          <a:xfrm>
            <a:off x="710407" y="4861441"/>
            <a:ext cx="5683250" cy="4605576"/>
          </a:xfrm>
          <a:prstGeom prst="rect">
            <a:avLst/>
          </a:prstGeom>
        </p:spPr>
        <p:txBody>
          <a:bodyPr vert="horz" lIns="99048" tIns="49524" rIns="99048" bIns="49524"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721107"/>
            <a:ext cx="3078427" cy="511731"/>
          </a:xfrm>
          <a:prstGeom prst="rect">
            <a:avLst/>
          </a:prstGeom>
        </p:spPr>
        <p:txBody>
          <a:bodyPr vert="horz" lIns="99048" tIns="49524" rIns="99048" bIns="49524" rtlCol="0" anchor="b"/>
          <a:lstStyle>
            <a:lvl1pPr algn="l">
              <a:defRPr sz="1300">
                <a:ea typeface="新細明體"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4023992" y="9721107"/>
            <a:ext cx="3078427" cy="511731"/>
          </a:xfrm>
          <a:prstGeom prst="rect">
            <a:avLst/>
          </a:prstGeom>
        </p:spPr>
        <p:txBody>
          <a:bodyPr vert="horz" lIns="99048" tIns="49524" rIns="99048" bIns="49524" rtlCol="0" anchor="b"/>
          <a:lstStyle>
            <a:lvl1pPr algn="r">
              <a:defRPr sz="1300">
                <a:ea typeface="新細明體" pitchFamily="18" charset="-120"/>
              </a:defRPr>
            </a:lvl1pPr>
          </a:lstStyle>
          <a:p>
            <a:pPr>
              <a:defRPr/>
            </a:pPr>
            <a:fld id="{5B48D782-AE14-43C4-A165-7AEA6CFD1B04}"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78323" algn="l" rtl="0" eaLnBrk="0" fontAlgn="base" hangingPunct="0">
      <a:spcBef>
        <a:spcPct val="30000"/>
      </a:spcBef>
      <a:spcAft>
        <a:spcPct val="0"/>
      </a:spcAft>
      <a:defRPr sz="1300" kern="1200">
        <a:solidFill>
          <a:schemeClr val="tx1"/>
        </a:solidFill>
        <a:latin typeface="+mn-lt"/>
        <a:ea typeface="+mn-ea"/>
        <a:cs typeface="+mn-cs"/>
      </a:defRPr>
    </a:lvl2pPr>
    <a:lvl3pPr marL="956645" algn="l" rtl="0" eaLnBrk="0" fontAlgn="base" hangingPunct="0">
      <a:spcBef>
        <a:spcPct val="30000"/>
      </a:spcBef>
      <a:spcAft>
        <a:spcPct val="0"/>
      </a:spcAft>
      <a:defRPr sz="1300" kern="1200">
        <a:solidFill>
          <a:schemeClr val="tx1"/>
        </a:solidFill>
        <a:latin typeface="+mn-lt"/>
        <a:ea typeface="+mn-ea"/>
        <a:cs typeface="+mn-cs"/>
      </a:defRPr>
    </a:lvl3pPr>
    <a:lvl4pPr marL="1434968" algn="l" rtl="0" eaLnBrk="0" fontAlgn="base" hangingPunct="0">
      <a:spcBef>
        <a:spcPct val="30000"/>
      </a:spcBef>
      <a:spcAft>
        <a:spcPct val="0"/>
      </a:spcAft>
      <a:defRPr sz="1300" kern="1200">
        <a:solidFill>
          <a:schemeClr val="tx1"/>
        </a:solidFill>
        <a:latin typeface="+mn-lt"/>
        <a:ea typeface="+mn-ea"/>
        <a:cs typeface="+mn-cs"/>
      </a:defRPr>
    </a:lvl4pPr>
    <a:lvl5pPr marL="1913291" algn="l" rtl="0" eaLnBrk="0" fontAlgn="base" hangingPunct="0">
      <a:spcBef>
        <a:spcPct val="30000"/>
      </a:spcBef>
      <a:spcAft>
        <a:spcPct val="0"/>
      </a:spcAft>
      <a:defRPr sz="1300" kern="1200">
        <a:solidFill>
          <a:schemeClr val="tx1"/>
        </a:solidFill>
        <a:latin typeface="+mn-lt"/>
        <a:ea typeface="+mn-ea"/>
        <a:cs typeface="+mn-cs"/>
      </a:defRPr>
    </a:lvl5pPr>
    <a:lvl6pPr marL="2391613" algn="l" defTabSz="956645" rtl="0" eaLnBrk="1" latinLnBrk="0" hangingPunct="1">
      <a:defRPr sz="1300" kern="1200">
        <a:solidFill>
          <a:schemeClr val="tx1"/>
        </a:solidFill>
        <a:latin typeface="+mn-lt"/>
        <a:ea typeface="+mn-ea"/>
        <a:cs typeface="+mn-cs"/>
      </a:defRPr>
    </a:lvl6pPr>
    <a:lvl7pPr marL="2869936" algn="l" defTabSz="956645" rtl="0" eaLnBrk="1" latinLnBrk="0" hangingPunct="1">
      <a:defRPr sz="1300" kern="1200">
        <a:solidFill>
          <a:schemeClr val="tx1"/>
        </a:solidFill>
        <a:latin typeface="+mn-lt"/>
        <a:ea typeface="+mn-ea"/>
        <a:cs typeface="+mn-cs"/>
      </a:defRPr>
    </a:lvl7pPr>
    <a:lvl8pPr marL="3348258" algn="l" defTabSz="956645" rtl="0" eaLnBrk="1" latinLnBrk="0" hangingPunct="1">
      <a:defRPr sz="1300" kern="1200">
        <a:solidFill>
          <a:schemeClr val="tx1"/>
        </a:solidFill>
        <a:latin typeface="+mn-lt"/>
        <a:ea typeface="+mn-ea"/>
        <a:cs typeface="+mn-cs"/>
      </a:defRPr>
    </a:lvl8pPr>
    <a:lvl9pPr marL="3826581" algn="l" defTabSz="95664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1050" y="768350"/>
            <a:ext cx="5543550" cy="3836988"/>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pPr>
              <a:defRPr/>
            </a:pPr>
            <a:fld id="{5B48D782-AE14-43C4-A165-7AEA6CFD1B04}" type="slidenum">
              <a:rPr lang="zh-TW" altLang="en-US" smtClean="0"/>
              <a:pPr>
                <a:defRPr/>
              </a:pPr>
              <a:t>96</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sp>
        <p:nvSpPr>
          <p:cNvPr id="27" name="Rectangle 26"/>
          <p:cNvSpPr/>
          <p:nvPr userDrawn="1"/>
        </p:nvSpPr>
        <p:spPr>
          <a:xfrm>
            <a:off x="0" y="0"/>
            <a:ext cx="9906000" cy="6858000"/>
          </a:xfrm>
          <a:prstGeom prst="rect">
            <a:avLst/>
          </a:prstGeom>
          <a:solidFill>
            <a:srgbClr val="B5BFC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dirty="0"/>
          </a:p>
        </p:txBody>
      </p:sp>
      <p:sp>
        <p:nvSpPr>
          <p:cNvPr id="28" name="Rectangle 2"/>
          <p:cNvSpPr>
            <a:spLocks noGrp="1" noChangeArrowheads="1"/>
          </p:cNvSpPr>
          <p:nvPr>
            <p:ph type="ctrTitle"/>
          </p:nvPr>
        </p:nvSpPr>
        <p:spPr>
          <a:xfrm>
            <a:off x="742954" y="2348882"/>
            <a:ext cx="8420101" cy="1154855"/>
          </a:xfrm>
          <a:prstGeom prst="rect">
            <a:avLst/>
          </a:prstGeom>
          <a:solidFill>
            <a:srgbClr val="000000"/>
          </a:solidFill>
        </p:spPr>
        <p:txBody>
          <a:bodyPr/>
          <a:lstStyle>
            <a:lvl1pPr algn="ctr">
              <a:defRPr sz="5000"/>
            </a:lvl1pPr>
          </a:lstStyle>
          <a:p>
            <a:r>
              <a:rPr lang="zh-TW" altLang="en-US" dirty="0"/>
              <a:t>按一下以編輯母片標題樣式</a:t>
            </a:r>
          </a:p>
        </p:txBody>
      </p:sp>
      <p:sp>
        <p:nvSpPr>
          <p:cNvPr id="29" name="Rectangle 28"/>
          <p:cNvSpPr/>
          <p:nvPr userDrawn="1"/>
        </p:nvSpPr>
        <p:spPr>
          <a:xfrm>
            <a:off x="2456727" y="3501010"/>
            <a:ext cx="4992555" cy="7200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Tree>
  </p:cSld>
  <p:clrMapOvr>
    <a:masterClrMapping/>
  </p:clrMapOvr>
  <p:transition spd="slow">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首页_重1">
    <p:spTree>
      <p:nvGrpSpPr>
        <p:cNvPr id="1" name=""/>
        <p:cNvGrpSpPr/>
        <p:nvPr/>
      </p:nvGrpSpPr>
      <p:grpSpPr>
        <a:xfrm>
          <a:off x="0" y="0"/>
          <a:ext cx="0" cy="0"/>
          <a:chOff x="0" y="0"/>
          <a:chExt cx="0" cy="0"/>
        </a:xfrm>
      </p:grpSpPr>
      <p:sp>
        <p:nvSpPr>
          <p:cNvPr id="18" name="Rectangle 17"/>
          <p:cNvSpPr/>
          <p:nvPr userDrawn="1"/>
        </p:nvSpPr>
        <p:spPr>
          <a:xfrm>
            <a:off x="0" y="0"/>
            <a:ext cx="9906000" cy="6858000"/>
          </a:xfrm>
          <a:prstGeom prst="rect">
            <a:avLst/>
          </a:prstGeom>
          <a:solidFill>
            <a:srgbClr val="B5BFC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dirty="0"/>
          </a:p>
        </p:txBody>
      </p:sp>
      <p:sp>
        <p:nvSpPr>
          <p:cNvPr id="19" name="Rectangle 2"/>
          <p:cNvSpPr>
            <a:spLocks noGrp="1" noChangeArrowheads="1"/>
          </p:cNvSpPr>
          <p:nvPr>
            <p:ph type="ctrTitle"/>
          </p:nvPr>
        </p:nvSpPr>
        <p:spPr>
          <a:xfrm>
            <a:off x="742954" y="2348882"/>
            <a:ext cx="8420101" cy="1154855"/>
          </a:xfrm>
          <a:prstGeom prst="rect">
            <a:avLst/>
          </a:prstGeom>
          <a:solidFill>
            <a:schemeClr val="tx1"/>
          </a:solidFill>
        </p:spPr>
        <p:txBody>
          <a:bodyPr/>
          <a:lstStyle>
            <a:lvl1pPr algn="ctr">
              <a:defRPr sz="5000"/>
            </a:lvl1pPr>
          </a:lstStyle>
          <a:p>
            <a:r>
              <a:rPr lang="zh-TW" altLang="en-US" dirty="0"/>
              <a:t>按一下以編輯母片標題樣式</a:t>
            </a:r>
          </a:p>
        </p:txBody>
      </p:sp>
      <p:sp>
        <p:nvSpPr>
          <p:cNvPr id="20" name="Rectangle 19"/>
          <p:cNvSpPr/>
          <p:nvPr userDrawn="1"/>
        </p:nvSpPr>
        <p:spPr>
          <a:xfrm>
            <a:off x="2456727" y="3501010"/>
            <a:ext cx="4992555" cy="7200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Tree>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正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hasCustomPrompt="1"/>
          </p:nvPr>
        </p:nvSpPr>
        <p:spPr/>
        <p:txBody>
          <a:bodyPr/>
          <a:lstStyle>
            <a:lvl1pPr>
              <a:buSzPct val="100000"/>
              <a:buFont typeface="文鼎CS长美黑" pitchFamily="49" charset="-122"/>
              <a:buChar char="※"/>
              <a:defRPr/>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endParaRPr lang="zh-TW" altLang="en-US" dirty="0"/>
          </a:p>
        </p:txBody>
      </p:sp>
      <p:sp>
        <p:nvSpPr>
          <p:cNvPr id="5" name="Slide Number Placeholder 5"/>
          <p:cNvSpPr>
            <a:spLocks noGrp="1"/>
          </p:cNvSpPr>
          <p:nvPr>
            <p:ph type="sldNum" sz="quarter" idx="4"/>
          </p:nvPr>
        </p:nvSpPr>
        <p:spPr>
          <a:xfrm>
            <a:off x="8985448" y="6520259"/>
            <a:ext cx="882103" cy="365125"/>
          </a:xfrm>
          <a:prstGeom prst="rect">
            <a:avLst/>
          </a:prstGeom>
        </p:spPr>
        <p:txBody>
          <a:bodyPr vert="horz" lIns="95665" tIns="47832" rIns="95665" bIns="47832" rtlCol="0" anchor="b"/>
          <a:lstStyle>
            <a:lvl1pPr algn="r">
              <a:defRPr sz="2000">
                <a:solidFill>
                  <a:schemeClr val="bg1"/>
                </a:solidFill>
                <a:latin typeface="Impact" pitchFamily="34" charset="0"/>
              </a:defRPr>
            </a:lvl1pPr>
          </a:lstStyle>
          <a:p>
            <a:fld id="{64FEA357-1A1C-4E1E-9A53-504063E4F462}" type="slidenum">
              <a:rPr lang="zh-CN" altLang="en-US" smtClean="0"/>
              <a:pPr/>
              <a:t>‹#›</a:t>
            </a:fld>
            <a:endParaRPr lang="zh-CN" altLang="en-US" dirty="0"/>
          </a:p>
        </p:txBody>
      </p:sp>
    </p:spTree>
  </p:cSld>
  <p:clrMapOvr>
    <a:masterClrMapping/>
  </p:clrMapOvr>
  <p:transition spd="slow">
    <p:blinds/>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名言警句">
    <p:spTree>
      <p:nvGrpSpPr>
        <p:cNvPr id="1" name=""/>
        <p:cNvGrpSpPr/>
        <p:nvPr/>
      </p:nvGrpSpPr>
      <p:grpSpPr>
        <a:xfrm>
          <a:off x="0" y="0"/>
          <a:ext cx="0" cy="0"/>
          <a:chOff x="0" y="0"/>
          <a:chExt cx="0" cy="0"/>
        </a:xfrm>
      </p:grpSpPr>
      <p:sp>
        <p:nvSpPr>
          <p:cNvPr id="4" name="Rectangle 2"/>
          <p:cNvSpPr>
            <a:spLocks noGrp="1" noChangeArrowheads="1"/>
          </p:cNvSpPr>
          <p:nvPr>
            <p:ph type="ctrTitle" hasCustomPrompt="1"/>
          </p:nvPr>
        </p:nvSpPr>
        <p:spPr>
          <a:xfrm>
            <a:off x="2223909" y="2564905"/>
            <a:ext cx="5224164" cy="1440160"/>
          </a:xfrm>
          <a:prstGeom prst="rect">
            <a:avLst/>
          </a:prstGeom>
          <a:gradFill flip="none" rotWithShape="1">
            <a:gsLst>
              <a:gs pos="0">
                <a:srgbClr val="000000"/>
              </a:gs>
              <a:gs pos="39999">
                <a:srgbClr val="0A128C"/>
              </a:gs>
              <a:gs pos="70000">
                <a:srgbClr val="181CC7"/>
              </a:gs>
              <a:gs pos="88000">
                <a:srgbClr val="7005D4"/>
              </a:gs>
              <a:gs pos="100000">
                <a:srgbClr val="8C3D91"/>
              </a:gs>
            </a:gsLst>
            <a:lin ang="16200000" scaled="0"/>
            <a:tileRect/>
          </a:gradFill>
        </p:spPr>
        <p:txBody>
          <a:bodyPr/>
          <a:lstStyle>
            <a:lvl1pPr algn="l">
              <a:defRPr sz="3000"/>
            </a:lvl1pPr>
          </a:lstStyle>
          <a:p>
            <a:r>
              <a:rPr lang="en-US" altLang="zh-CN" dirty="0" smtClean="0"/>
              <a:t>…</a:t>
            </a:r>
            <a:r>
              <a:rPr lang="zh-CN" altLang="en-US" dirty="0" smtClean="0"/>
              <a:t>名言警句</a:t>
            </a:r>
            <a:r>
              <a:rPr lang="en-US" altLang="zh-CN" dirty="0" smtClean="0"/>
              <a:t>…</a:t>
            </a:r>
            <a:endParaRPr lang="zh-TW" altLang="en-US" dirty="0"/>
          </a:p>
        </p:txBody>
      </p:sp>
      <p:sp>
        <p:nvSpPr>
          <p:cNvPr id="5" name="Slide Number Placeholder 5"/>
          <p:cNvSpPr>
            <a:spLocks noGrp="1"/>
          </p:cNvSpPr>
          <p:nvPr>
            <p:ph type="sldNum" sz="quarter" idx="4"/>
          </p:nvPr>
        </p:nvSpPr>
        <p:spPr>
          <a:xfrm>
            <a:off x="9243481" y="6453344"/>
            <a:ext cx="624069" cy="365125"/>
          </a:xfrm>
          <a:prstGeom prst="rect">
            <a:avLst/>
          </a:prstGeom>
        </p:spPr>
        <p:txBody>
          <a:bodyPr vert="horz" lIns="95665" tIns="47832" rIns="95665" bIns="47832" rtlCol="0" anchor="ctr"/>
          <a:lstStyle>
            <a:lvl1pPr algn="r">
              <a:defRPr sz="1500">
                <a:solidFill>
                  <a:schemeClr val="tx1"/>
                </a:solidFill>
              </a:defRPr>
            </a:lvl1pPr>
          </a:lstStyle>
          <a:p>
            <a:fld id="{64FEA357-1A1C-4E1E-9A53-504063E4F462}" type="slidenum">
              <a:rPr lang="zh-CN" altLang="en-US" smtClean="0"/>
              <a:pPr/>
              <a:t>‹#›</a:t>
            </a:fld>
            <a:endParaRPr lang="zh-CN" altLang="en-US" dirty="0"/>
          </a:p>
        </p:txBody>
      </p:sp>
    </p:spTree>
  </p:cSld>
  <p:clrMapOvr>
    <a:masterClrMapping/>
  </p:clrMapOvr>
  <p:transition spd="slow">
    <p:randomBar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最后一页">
    <p:spTree>
      <p:nvGrpSpPr>
        <p:cNvPr id="1" name=""/>
        <p:cNvGrpSpPr/>
        <p:nvPr/>
      </p:nvGrpSpPr>
      <p:grpSpPr>
        <a:xfrm>
          <a:off x="0" y="0"/>
          <a:ext cx="0" cy="0"/>
          <a:chOff x="0" y="0"/>
          <a:chExt cx="0" cy="0"/>
        </a:xfrm>
      </p:grpSpPr>
      <p:sp>
        <p:nvSpPr>
          <p:cNvPr id="12" name="Rectangle 2"/>
          <p:cNvSpPr>
            <a:spLocks noGrp="1" noChangeArrowheads="1"/>
          </p:cNvSpPr>
          <p:nvPr>
            <p:ph type="ctrTitle" hasCustomPrompt="1"/>
          </p:nvPr>
        </p:nvSpPr>
        <p:spPr>
          <a:xfrm>
            <a:off x="2144694" y="2348883"/>
            <a:ext cx="5538614" cy="1584175"/>
          </a:xfrm>
          <a:prstGeom prst="rect">
            <a:avLst/>
          </a:prstGeom>
          <a:noFill/>
          <a:ln>
            <a:noFill/>
          </a:ln>
        </p:spPr>
        <p:txBody>
          <a:bodyPr/>
          <a:lstStyle>
            <a:lvl1pPr algn="ctr">
              <a:defRPr sz="10000" i="1">
                <a:solidFill>
                  <a:srgbClr val="FF0000"/>
                </a:solidFill>
                <a:latin typeface="方正粗倩简体" pitchFamily="65" charset="-122"/>
                <a:ea typeface="方正粗倩简体" pitchFamily="65" charset="-122"/>
              </a:defRPr>
            </a:lvl1pPr>
          </a:lstStyle>
          <a:p>
            <a:r>
              <a:rPr lang="en-US" altLang="zh-CN" sz="14400" dirty="0" smtClean="0">
                <a:latin typeface="Forte" pitchFamily="66" charset="0"/>
              </a:rPr>
              <a:t>Q &amp; A</a:t>
            </a:r>
            <a:endParaRPr lang="zh-TW" altLang="en-US" dirty="0"/>
          </a:p>
        </p:txBody>
      </p:sp>
    </p:spTree>
  </p:cSld>
  <p:clrMapOvr>
    <a:masterClrMapping/>
  </p:clrMapOvr>
  <p:transition spd="slow">
    <p:randomBar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空页">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9243481" y="6520259"/>
            <a:ext cx="624069" cy="365125"/>
          </a:xfrm>
          <a:prstGeom prst="rect">
            <a:avLst/>
          </a:prstGeom>
        </p:spPr>
        <p:txBody>
          <a:bodyPr vert="horz" lIns="95665" tIns="47832" rIns="95665" bIns="47832" rtlCol="0" anchor="ctr"/>
          <a:lstStyle>
            <a:lvl1pPr algn="r">
              <a:defRPr sz="2000">
                <a:solidFill>
                  <a:schemeClr val="tx1"/>
                </a:solidFill>
              </a:defRPr>
            </a:lvl1pPr>
          </a:lstStyle>
          <a:p>
            <a:fld id="{64FEA357-1A1C-4E1E-9A53-504063E4F462}" type="slidenum">
              <a:rPr lang="zh-CN" altLang="en-US" smtClean="0"/>
              <a:pPr/>
              <a:t>‹#›</a:t>
            </a:fld>
            <a:endParaRPr lang="zh-CN" altLang="en-US" dirty="0"/>
          </a:p>
        </p:txBody>
      </p:sp>
    </p:spTree>
  </p:cSld>
  <p:clrMapOvr>
    <a:masterClrMapping/>
  </p:clrMapOvr>
  <p:transition spd="slow">
    <p:randomBar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 name="Rectangle 2"/>
          <p:cNvSpPr txBox="1">
            <a:spLocks noChangeArrowheads="1"/>
          </p:cNvSpPr>
          <p:nvPr userDrawn="1"/>
        </p:nvSpPr>
        <p:spPr bwMode="auto">
          <a:xfrm>
            <a:off x="3626854" y="6525344"/>
            <a:ext cx="6279147" cy="332657"/>
          </a:xfrm>
          <a:custGeom>
            <a:avLst/>
            <a:gdLst>
              <a:gd name="connsiteX0" fmla="*/ 0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0 w 5796136"/>
              <a:gd name="connsiteY4" fmla="*/ 0 h 404664"/>
              <a:gd name="connsiteX0" fmla="*/ 0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0 w 5796136"/>
              <a:gd name="connsiteY4" fmla="*/ 0 h 404664"/>
              <a:gd name="connsiteX0" fmla="*/ 360040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360040 w 5796136"/>
              <a:gd name="connsiteY4" fmla="*/ 0 h 404664"/>
              <a:gd name="connsiteX0" fmla="*/ 576064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576064 w 5796136"/>
              <a:gd name="connsiteY4" fmla="*/ 0 h 404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6136" h="404664">
                <a:moveTo>
                  <a:pt x="576064" y="0"/>
                </a:moveTo>
                <a:lnTo>
                  <a:pt x="5796136" y="0"/>
                </a:lnTo>
                <a:lnTo>
                  <a:pt x="5796136" y="404664"/>
                </a:lnTo>
                <a:lnTo>
                  <a:pt x="0" y="404664"/>
                </a:lnTo>
                <a:cubicBezTo>
                  <a:pt x="0" y="269776"/>
                  <a:pt x="764419" y="124453"/>
                  <a:pt x="576064" y="0"/>
                </a:cubicBezTo>
                <a:close/>
              </a:path>
            </a:pathLst>
          </a:custGeom>
          <a:gradFill flip="none" rotWithShape="1">
            <a:gsLst>
              <a:gs pos="0">
                <a:srgbClr val="000000"/>
              </a:gs>
              <a:gs pos="20000">
                <a:srgbClr val="000040"/>
              </a:gs>
              <a:gs pos="50000">
                <a:srgbClr val="400040"/>
              </a:gs>
              <a:gs pos="75000">
                <a:srgbClr val="8F0040"/>
              </a:gs>
              <a:gs pos="89999">
                <a:srgbClr val="F27300"/>
              </a:gs>
              <a:gs pos="100000">
                <a:srgbClr val="FFBF00"/>
              </a:gs>
            </a:gsLst>
            <a:lin ang="10800000" scaled="1"/>
            <a:tileRect/>
          </a:gradFill>
          <a:ln w="9525">
            <a:noFill/>
            <a:miter lim="800000"/>
            <a:headEnd/>
            <a:tailEnd/>
          </a:ln>
        </p:spPr>
        <p:txBody>
          <a:bodyPr vert="horz" wrap="square" lIns="95665" tIns="47832" rIns="95665" bIns="47832" numCol="1" anchor="ctr" anchorCtr="0" compatLnSpc="1">
            <a:prstTxWarp prst="textNoShape">
              <a:avLst/>
            </a:prstTxWarp>
          </a:bodyPr>
          <a:lstStyle/>
          <a:p>
            <a:pPr marL="0" marR="0" lvl="0" indent="0" algn="l" defTabSz="956645" rtl="0" eaLnBrk="0" fontAlgn="base" latinLnBrk="0" hangingPunct="0">
              <a:lnSpc>
                <a:spcPct val="100000"/>
              </a:lnSpc>
              <a:spcBef>
                <a:spcPct val="0"/>
              </a:spcBef>
              <a:spcAft>
                <a:spcPct val="0"/>
              </a:spcAft>
              <a:buClrTx/>
              <a:buSzTx/>
              <a:buFontTx/>
              <a:buNone/>
              <a:tabLst/>
              <a:defRPr/>
            </a:pPr>
            <a:endParaRPr kumimoji="1" lang="zh-TW" altLang="en-US" sz="4200" b="0" i="0" u="none" strike="noStrike" kern="0" cap="none" spc="0" normalizeH="0" baseline="0" noProof="0" dirty="0" smtClean="0">
              <a:ln>
                <a:noFill/>
              </a:ln>
              <a:solidFill>
                <a:srgbClr val="FFFF15"/>
              </a:solidFill>
              <a:effectLst/>
              <a:uLnTx/>
              <a:uFillTx/>
              <a:latin typeface="+mj-lt"/>
              <a:ea typeface="文鼎CS长美黑" pitchFamily="49" charset="-122"/>
              <a:cs typeface="+mj-cs"/>
            </a:endParaRPr>
          </a:p>
        </p:txBody>
      </p:sp>
      <p:sp>
        <p:nvSpPr>
          <p:cNvPr id="52228" name="AutoShape 4"/>
          <p:cNvSpPr>
            <a:spLocks noChangeArrowheads="1"/>
          </p:cNvSpPr>
          <p:nvPr/>
        </p:nvSpPr>
        <p:spPr bwMode="auto">
          <a:xfrm flipV="1">
            <a:off x="0" y="692696"/>
            <a:ext cx="7995338" cy="14401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path path="circle">
              <a:fillToRect l="50000" t="50000" r="50000" b="50000"/>
            </a:path>
            <a:tileRect/>
          </a:gradFill>
          <a:ln w="9525">
            <a:solidFill>
              <a:schemeClr val="accent2"/>
            </a:solidFill>
            <a:round/>
            <a:headEnd/>
            <a:tailEnd/>
          </a:ln>
        </p:spPr>
        <p:txBody>
          <a:bodyPr lIns="95665" tIns="47832" rIns="95665" bIns="47832"/>
          <a:lstStyle/>
          <a:p>
            <a:pPr>
              <a:defRPr/>
            </a:pPr>
            <a:endParaRPr kumimoji="0" lang="zh-TW" altLang="zh-TW" sz="2500" dirty="0">
              <a:latin typeface="Times New Roman" pitchFamily="18" charset="0"/>
            </a:endParaRPr>
          </a:p>
        </p:txBody>
      </p:sp>
      <p:sp>
        <p:nvSpPr>
          <p:cNvPr id="1026" name="Rectangle 2"/>
          <p:cNvSpPr>
            <a:spLocks noGrp="1" noChangeArrowheads="1"/>
          </p:cNvSpPr>
          <p:nvPr>
            <p:ph type="title"/>
          </p:nvPr>
        </p:nvSpPr>
        <p:spPr bwMode="auto">
          <a:xfrm>
            <a:off x="4" y="3"/>
            <a:ext cx="8422966" cy="764701"/>
          </a:xfrm>
          <a:custGeom>
            <a:avLst/>
            <a:gdLst>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5046" h="864096">
                <a:moveTo>
                  <a:pt x="0" y="0"/>
                </a:moveTo>
                <a:lnTo>
                  <a:pt x="7775046" y="0"/>
                </a:lnTo>
                <a:cubicBezTo>
                  <a:pt x="7775046" y="288032"/>
                  <a:pt x="7012625" y="550258"/>
                  <a:pt x="7380312" y="836712"/>
                </a:cubicBezTo>
                <a:lnTo>
                  <a:pt x="0" y="864096"/>
                </a:lnTo>
                <a:lnTo>
                  <a:pt x="0" y="0"/>
                </a:lnTo>
                <a:close/>
              </a:path>
            </a:pathLst>
          </a:custGeom>
          <a:gradFill flip="none" rotWithShape="1">
            <a:gsLst>
              <a:gs pos="0">
                <a:srgbClr val="000000"/>
              </a:gs>
              <a:gs pos="20000">
                <a:srgbClr val="000040"/>
              </a:gs>
              <a:gs pos="50000">
                <a:srgbClr val="400040"/>
              </a:gs>
              <a:gs pos="75000">
                <a:srgbClr val="8F0040"/>
              </a:gs>
              <a:gs pos="89999">
                <a:srgbClr val="F27300"/>
              </a:gs>
              <a:gs pos="100000">
                <a:srgbClr val="FFBF00"/>
              </a:gs>
            </a:gsLst>
            <a:lin ang="0" scaled="1"/>
            <a:tileRect/>
          </a:gradFill>
          <a:ln w="9525">
            <a:noFill/>
            <a:miter lim="800000"/>
            <a:headEnd/>
            <a:tailEnd/>
          </a:ln>
        </p:spPr>
        <p:txBody>
          <a:bodyPr vert="horz" wrap="square" lIns="95665" tIns="47832" rIns="95665" bIns="47832" numCol="1" anchor="ctr" anchorCtr="0" compatLnSpc="1">
            <a:prstTxWarp prst="textNoShape">
              <a:avLst/>
            </a:prstTxWarp>
          </a:bodyPr>
          <a:lstStyle/>
          <a:p>
            <a:pPr lvl="0"/>
            <a:r>
              <a:rPr lang="zh-CN" altLang="en-US" dirty="0" smtClean="0"/>
              <a:t>题目</a:t>
            </a:r>
            <a:endParaRPr lang="zh-TW" altLang="en-US" dirty="0" smtClean="0"/>
          </a:p>
        </p:txBody>
      </p:sp>
      <p:sp>
        <p:nvSpPr>
          <p:cNvPr id="1027" name="Rectangle 3"/>
          <p:cNvSpPr>
            <a:spLocks noGrp="1" noChangeArrowheads="1"/>
          </p:cNvSpPr>
          <p:nvPr>
            <p:ph type="body" idx="1"/>
          </p:nvPr>
        </p:nvSpPr>
        <p:spPr bwMode="auto">
          <a:xfrm>
            <a:off x="344488" y="1052736"/>
            <a:ext cx="9217024" cy="5328592"/>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lvl="0"/>
            <a:r>
              <a:rPr lang="zh-CN" altLang="en-US" dirty="0" smtClean="0"/>
              <a:t>子标题</a:t>
            </a:r>
            <a:endParaRPr lang="zh-TW" altLang="en-US" dirty="0" smtClean="0"/>
          </a:p>
          <a:p>
            <a:pPr lvl="1"/>
            <a:r>
              <a:rPr lang="zh-TW" altLang="en-US" dirty="0" smtClean="0"/>
              <a:t>第二層</a:t>
            </a:r>
            <a:r>
              <a:rPr lang="en-US" altLang="zh-CN" dirty="0" err="1" smtClean="0"/>
              <a:t>dd</a:t>
            </a:r>
            <a:endParaRPr lang="zh-TW" altLang="en-US" dirty="0" smtClean="0"/>
          </a:p>
          <a:p>
            <a:pPr lvl="2"/>
            <a:r>
              <a:rPr lang="zh-TW" altLang="en-US" dirty="0" smtClean="0"/>
              <a:t>第三層</a:t>
            </a:r>
            <a:r>
              <a:rPr lang="en-US" altLang="zh-CN" dirty="0" err="1" smtClean="0"/>
              <a:t>dd</a:t>
            </a:r>
            <a:endParaRPr lang="zh-TW" altLang="en-US" dirty="0" smtClean="0"/>
          </a:p>
        </p:txBody>
      </p:sp>
      <p:sp>
        <p:nvSpPr>
          <p:cNvPr id="12" name="Slide Number Placeholder 5"/>
          <p:cNvSpPr>
            <a:spLocks noGrp="1"/>
          </p:cNvSpPr>
          <p:nvPr>
            <p:ph type="sldNum" sz="quarter" idx="4"/>
          </p:nvPr>
        </p:nvSpPr>
        <p:spPr>
          <a:xfrm>
            <a:off x="8985448" y="6520251"/>
            <a:ext cx="882103" cy="365133"/>
          </a:xfrm>
          <a:prstGeom prst="rect">
            <a:avLst/>
          </a:prstGeom>
        </p:spPr>
        <p:txBody>
          <a:bodyPr vert="horz" lIns="95665" tIns="47832" rIns="95665" bIns="47832" rtlCol="0" anchor="b"/>
          <a:lstStyle>
            <a:lvl1pPr algn="r">
              <a:defRPr sz="2000">
                <a:solidFill>
                  <a:schemeClr val="bg1"/>
                </a:solidFill>
                <a:latin typeface="Impact" pitchFamily="34" charset="0"/>
              </a:defRPr>
            </a:lvl1pPr>
          </a:lstStyle>
          <a:p>
            <a:fld id="{64FEA357-1A1C-4E1E-9A53-504063E4F462}" type="slidenum">
              <a:rPr lang="zh-CN" altLang="en-US" smtClean="0"/>
              <a:pPr/>
              <a:t>‹#›</a:t>
            </a:fld>
            <a:endParaRPr lang="zh-CN" altLang="en-US" dirty="0"/>
          </a:p>
        </p:txBody>
      </p:sp>
      <p:pic>
        <p:nvPicPr>
          <p:cNvPr id="13" name="Picture 12" descr="C:\Users\SECBOK\Desktop\SECBOK-logo.png"/>
          <p:cNvPicPr>
            <a:picLocks noChangeAspect="1" noChangeArrowheads="1"/>
          </p:cNvPicPr>
          <p:nvPr userDrawn="1"/>
        </p:nvPicPr>
        <p:blipFill>
          <a:blip r:embed="rId8" cstate="print"/>
          <a:srcRect/>
          <a:stretch>
            <a:fillRect/>
          </a:stretch>
        </p:blipFill>
        <p:spPr bwMode="auto">
          <a:xfrm flipH="1">
            <a:off x="8307374" y="-810"/>
            <a:ext cx="1542358" cy="1485596"/>
          </a:xfrm>
          <a:prstGeom prst="rect">
            <a:avLst/>
          </a:prstGeom>
          <a:noFill/>
        </p:spPr>
      </p:pic>
    </p:spTree>
  </p:cSld>
  <p:clrMap bg1="lt1" tx1="dk1" bg2="lt2" tx2="dk2" accent1="accent1" accent2="accent2" accent3="accent3" accent4="accent4" accent5="accent5" accent6="accent6" hlink="hlink" folHlink="folHlink"/>
  <p:sldLayoutIdLst>
    <p:sldLayoutId id="2147483817" r:id="rId1"/>
    <p:sldLayoutId id="2147483822" r:id="rId2"/>
    <p:sldLayoutId id="2147483818" r:id="rId3"/>
    <p:sldLayoutId id="2147483819" r:id="rId4"/>
    <p:sldLayoutId id="2147483820" r:id="rId5"/>
    <p:sldLayoutId id="2147483821" r:id="rId6"/>
  </p:sldLayoutIdLst>
  <p:transition spd="slow">
    <p:randomBar dir="vert"/>
  </p:transition>
  <p:timing>
    <p:tnLst>
      <p:par>
        <p:cTn id="1" dur="indefinite" restart="never" nodeType="tmRoot"/>
      </p:par>
    </p:tnLst>
  </p:timing>
  <p:hf hdr="0" ftr="0" dt="0"/>
  <p:txStyles>
    <p:titleStyle>
      <a:lvl1pPr algn="l" rtl="0" eaLnBrk="0" fontAlgn="base" hangingPunct="0">
        <a:spcBef>
          <a:spcPct val="0"/>
        </a:spcBef>
        <a:spcAft>
          <a:spcPct val="0"/>
        </a:spcAft>
        <a:defRPr kumimoji="1" sz="4200">
          <a:solidFill>
            <a:schemeClr val="bg1"/>
          </a:solidFill>
          <a:latin typeface="+mj-lt"/>
          <a:ea typeface="文鼎CS长美黑" pitchFamily="49" charset="-122"/>
          <a:cs typeface="+mj-cs"/>
        </a:defRPr>
      </a:lvl1pPr>
      <a:lvl2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2pPr>
      <a:lvl3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3pPr>
      <a:lvl4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4pPr>
      <a:lvl5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5pPr>
      <a:lvl6pPr marL="478323" algn="l" rtl="0" fontAlgn="base">
        <a:spcBef>
          <a:spcPct val="0"/>
        </a:spcBef>
        <a:spcAft>
          <a:spcPct val="0"/>
        </a:spcAft>
        <a:defRPr kumimoji="1" sz="4000">
          <a:solidFill>
            <a:schemeClr val="tx2"/>
          </a:solidFill>
          <a:latin typeface="Verdana" pitchFamily="34" charset="0"/>
          <a:ea typeface="新細明體" pitchFamily="18" charset="-120"/>
        </a:defRPr>
      </a:lvl6pPr>
      <a:lvl7pPr marL="956645" algn="l" rtl="0" fontAlgn="base">
        <a:spcBef>
          <a:spcPct val="0"/>
        </a:spcBef>
        <a:spcAft>
          <a:spcPct val="0"/>
        </a:spcAft>
        <a:defRPr kumimoji="1" sz="4000">
          <a:solidFill>
            <a:schemeClr val="tx2"/>
          </a:solidFill>
          <a:latin typeface="Verdana" pitchFamily="34" charset="0"/>
          <a:ea typeface="新細明體" pitchFamily="18" charset="-120"/>
        </a:defRPr>
      </a:lvl7pPr>
      <a:lvl8pPr marL="1434968" algn="l" rtl="0" fontAlgn="base">
        <a:spcBef>
          <a:spcPct val="0"/>
        </a:spcBef>
        <a:spcAft>
          <a:spcPct val="0"/>
        </a:spcAft>
        <a:defRPr kumimoji="1" sz="4000">
          <a:solidFill>
            <a:schemeClr val="tx2"/>
          </a:solidFill>
          <a:latin typeface="Verdana" pitchFamily="34" charset="0"/>
          <a:ea typeface="新細明體" pitchFamily="18" charset="-120"/>
        </a:defRPr>
      </a:lvl8pPr>
      <a:lvl9pPr marL="1913291" algn="l" rtl="0" fontAlgn="base">
        <a:spcBef>
          <a:spcPct val="0"/>
        </a:spcBef>
        <a:spcAft>
          <a:spcPct val="0"/>
        </a:spcAft>
        <a:defRPr kumimoji="1" sz="4000">
          <a:solidFill>
            <a:schemeClr val="tx2"/>
          </a:solidFill>
          <a:latin typeface="Verdana" pitchFamily="34" charset="0"/>
          <a:ea typeface="新細明體" pitchFamily="18" charset="-120"/>
        </a:defRPr>
      </a:lvl9pPr>
    </p:titleStyle>
    <p:bodyStyle>
      <a:lvl1pPr marL="491609" indent="-491609" algn="l" rtl="0" eaLnBrk="0" fontAlgn="base" hangingPunct="0">
        <a:spcBef>
          <a:spcPct val="20000"/>
        </a:spcBef>
        <a:spcAft>
          <a:spcPct val="0"/>
        </a:spcAft>
        <a:buClr>
          <a:srgbClr val="C00000"/>
        </a:buClr>
        <a:buSzPct val="100000"/>
        <a:buFont typeface="文鼎CS长美黑" pitchFamily="49" charset="-122"/>
        <a:buChar char="※"/>
        <a:defRPr kumimoji="1" sz="3200">
          <a:solidFill>
            <a:schemeClr val="tx1"/>
          </a:solidFill>
          <a:latin typeface="微软雅黑" pitchFamily="34" charset="-122"/>
          <a:ea typeface="微软雅黑" pitchFamily="34" charset="-122"/>
          <a:cs typeface="+mn-cs"/>
        </a:defRPr>
      </a:lvl1pPr>
      <a:lvl2pPr marL="950002" indent="-456732" algn="l" rtl="0" eaLnBrk="0" fontAlgn="base" hangingPunct="0">
        <a:spcBef>
          <a:spcPct val="20000"/>
        </a:spcBef>
        <a:spcAft>
          <a:spcPct val="0"/>
        </a:spcAft>
        <a:buClr>
          <a:schemeClr val="accent2"/>
        </a:buClr>
        <a:buSzPct val="80000"/>
        <a:buFont typeface="Wingdings" pitchFamily="2" charset="2"/>
        <a:buChar char="Ø"/>
        <a:defRPr kumimoji="1" sz="3000">
          <a:solidFill>
            <a:schemeClr val="tx1"/>
          </a:solidFill>
          <a:latin typeface="方正精楷简体" pitchFamily="2" charset="-122"/>
          <a:ea typeface="方正精楷简体" pitchFamily="2" charset="-122"/>
        </a:defRPr>
      </a:lvl2pPr>
      <a:lvl3pPr marL="1365213" indent="-413550" algn="l" rtl="0" eaLnBrk="0" fontAlgn="base" hangingPunct="0">
        <a:spcBef>
          <a:spcPct val="20000"/>
        </a:spcBef>
        <a:spcAft>
          <a:spcPct val="0"/>
        </a:spcAft>
        <a:buClr>
          <a:schemeClr val="accent2"/>
        </a:buClr>
        <a:buSzPct val="100000"/>
        <a:buFont typeface="Wingdings" pitchFamily="2" charset="2"/>
        <a:buChar char="ü"/>
        <a:defRPr kumimoji="1" sz="2800">
          <a:solidFill>
            <a:schemeClr val="tx1"/>
          </a:solidFill>
          <a:latin typeface="方正精宋简体" pitchFamily="2" charset="-122"/>
          <a:ea typeface="方正精宋简体" pitchFamily="2" charset="-122"/>
        </a:defRPr>
      </a:lvl3pPr>
      <a:lvl4pPr marL="1772119" indent="-405246" algn="l" rtl="0" eaLnBrk="0" fontAlgn="base" hangingPunct="0">
        <a:spcBef>
          <a:spcPct val="20000"/>
        </a:spcBef>
        <a:spcAft>
          <a:spcPct val="0"/>
        </a:spcAft>
        <a:buClr>
          <a:schemeClr val="accent2"/>
        </a:buClr>
        <a:buFont typeface="Wingdings" pitchFamily="2" charset="2"/>
        <a:buChar char="n"/>
        <a:defRPr kumimoji="1" sz="2100">
          <a:solidFill>
            <a:schemeClr val="tx1"/>
          </a:solidFill>
          <a:latin typeface="+mn-lt"/>
          <a:ea typeface="+mn-ea"/>
        </a:defRPr>
      </a:lvl4pPr>
      <a:lvl5pPr marL="2190652" indent="-416872" algn="l" rtl="0" eaLnBrk="0" fontAlgn="base" hangingPunct="0">
        <a:spcBef>
          <a:spcPct val="25000"/>
        </a:spcBef>
        <a:spcAft>
          <a:spcPct val="0"/>
        </a:spcAft>
        <a:buClr>
          <a:schemeClr val="accent2"/>
        </a:buClr>
        <a:buFont typeface="Wingdings" pitchFamily="2" charset="2"/>
        <a:buChar char="§"/>
        <a:defRPr kumimoji="1" sz="2100">
          <a:solidFill>
            <a:schemeClr val="tx1"/>
          </a:solidFill>
          <a:latin typeface="+mn-lt"/>
          <a:ea typeface="+mn-ea"/>
        </a:defRPr>
      </a:lvl5pPr>
      <a:lvl6pPr marL="2668974"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6pPr>
      <a:lvl7pPr marL="3147297"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7pPr>
      <a:lvl8pPr marL="3625620"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8pPr>
      <a:lvl9pPr marL="4103942"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9pPr>
    </p:bodyStyle>
    <p:otherStyle>
      <a:defPPr>
        <a:defRPr lang="zh-TW"/>
      </a:defPPr>
      <a:lvl1pPr marL="0" algn="l" defTabSz="956645" rtl="0" eaLnBrk="1" latinLnBrk="0" hangingPunct="1">
        <a:defRPr sz="1900" kern="1200">
          <a:solidFill>
            <a:schemeClr val="tx1"/>
          </a:solidFill>
          <a:latin typeface="+mn-lt"/>
          <a:ea typeface="+mn-ea"/>
          <a:cs typeface="+mn-cs"/>
        </a:defRPr>
      </a:lvl1pPr>
      <a:lvl2pPr marL="478323" algn="l" defTabSz="956645" rtl="0" eaLnBrk="1" latinLnBrk="0" hangingPunct="1">
        <a:defRPr sz="1900" kern="1200">
          <a:solidFill>
            <a:schemeClr val="tx1"/>
          </a:solidFill>
          <a:latin typeface="+mn-lt"/>
          <a:ea typeface="+mn-ea"/>
          <a:cs typeface="+mn-cs"/>
        </a:defRPr>
      </a:lvl2pPr>
      <a:lvl3pPr marL="956645" algn="l" defTabSz="956645" rtl="0" eaLnBrk="1" latinLnBrk="0" hangingPunct="1">
        <a:defRPr sz="1900" kern="1200">
          <a:solidFill>
            <a:schemeClr val="tx1"/>
          </a:solidFill>
          <a:latin typeface="+mn-lt"/>
          <a:ea typeface="+mn-ea"/>
          <a:cs typeface="+mn-cs"/>
        </a:defRPr>
      </a:lvl3pPr>
      <a:lvl4pPr marL="1434968" algn="l" defTabSz="956645" rtl="0" eaLnBrk="1" latinLnBrk="0" hangingPunct="1">
        <a:defRPr sz="1900" kern="1200">
          <a:solidFill>
            <a:schemeClr val="tx1"/>
          </a:solidFill>
          <a:latin typeface="+mn-lt"/>
          <a:ea typeface="+mn-ea"/>
          <a:cs typeface="+mn-cs"/>
        </a:defRPr>
      </a:lvl4pPr>
      <a:lvl5pPr marL="1913291" algn="l" defTabSz="956645" rtl="0" eaLnBrk="1" latinLnBrk="0" hangingPunct="1">
        <a:defRPr sz="1900" kern="1200">
          <a:solidFill>
            <a:schemeClr val="tx1"/>
          </a:solidFill>
          <a:latin typeface="+mn-lt"/>
          <a:ea typeface="+mn-ea"/>
          <a:cs typeface="+mn-cs"/>
        </a:defRPr>
      </a:lvl5pPr>
      <a:lvl6pPr marL="2391613" algn="l" defTabSz="956645" rtl="0" eaLnBrk="1" latinLnBrk="0" hangingPunct="1">
        <a:defRPr sz="1900" kern="1200">
          <a:solidFill>
            <a:schemeClr val="tx1"/>
          </a:solidFill>
          <a:latin typeface="+mn-lt"/>
          <a:ea typeface="+mn-ea"/>
          <a:cs typeface="+mn-cs"/>
        </a:defRPr>
      </a:lvl6pPr>
      <a:lvl7pPr marL="2869936" algn="l" defTabSz="956645" rtl="0" eaLnBrk="1" latinLnBrk="0" hangingPunct="1">
        <a:defRPr sz="1900" kern="1200">
          <a:solidFill>
            <a:schemeClr val="tx1"/>
          </a:solidFill>
          <a:latin typeface="+mn-lt"/>
          <a:ea typeface="+mn-ea"/>
          <a:cs typeface="+mn-cs"/>
        </a:defRPr>
      </a:lvl7pPr>
      <a:lvl8pPr marL="3348258" algn="l" defTabSz="956645" rtl="0" eaLnBrk="1" latinLnBrk="0" hangingPunct="1">
        <a:defRPr sz="1900" kern="1200">
          <a:solidFill>
            <a:schemeClr val="tx1"/>
          </a:solidFill>
          <a:latin typeface="+mn-lt"/>
          <a:ea typeface="+mn-ea"/>
          <a:cs typeface="+mn-cs"/>
        </a:defRPr>
      </a:lvl8pPr>
      <a:lvl9pPr marL="3826581" algn="l" defTabSz="95664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www.dur.ac.uk/dave.robson/" TargetMode="External"/><Relationship Id="rId1" Type="http://schemas.openxmlformats.org/officeDocument/2006/relationships/slideLayout" Target="../slideLayouts/slideLayout4.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30.jpeg"/><Relationship Id="rId1" Type="http://schemas.openxmlformats.org/officeDocument/2006/relationships/slideLayout" Target="../slideLayouts/slideLayout3.xml"/><Relationship Id="rId4" Type="http://schemas.openxmlformats.org/officeDocument/2006/relationships/image" Target="../media/image31.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3.xml"/><Relationship Id="rId4" Type="http://schemas.openxmlformats.org/officeDocument/2006/relationships/hyperlink" Target="http://www.pmg.csail.mit.edu/~liskov/"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94.xml.rels><?xml version="1.0" encoding="UTF-8" standalone="yes"?>
<Relationships xmlns="http://schemas.openxmlformats.org/package/2006/relationships"><Relationship Id="rId3" Type="http://schemas.openxmlformats.org/officeDocument/2006/relationships/hyperlink" Target="http://www.eecs.harvard.edu/~waldo/" TargetMode="External"/><Relationship Id="rId2" Type="http://schemas.openxmlformats.org/officeDocument/2006/relationships/image" Target="../media/image54.jpe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0"/>
            <a:ext cx="9906000" cy="6858000"/>
          </a:xfrm>
          <a:prstGeom prst="rect">
            <a:avLst/>
          </a:prstGeom>
          <a:solidFill>
            <a:schemeClr val="tx1"/>
          </a:solidFill>
        </p:spPr>
        <p:txBody>
          <a:bodyPr lIns="95665" tIns="47832" rIns="95665" bIns="47832" anchor="ctr"/>
          <a:lstStyle/>
          <a:p>
            <a:pPr algn="ctr" defTabSz="956645" eaLnBrk="0" hangingPunct="0">
              <a:defRPr/>
            </a:pPr>
            <a:r>
              <a:rPr lang="zh-CN" altLang="en-US" sz="7500" kern="0" dirty="0" smtClean="0">
                <a:solidFill>
                  <a:srgbClr val="FFFF15"/>
                </a:solidFill>
                <a:latin typeface="+mj-lt"/>
                <a:ea typeface="文鼎CS长美黑" pitchFamily="49" charset="-122"/>
                <a:cs typeface="+mj-cs"/>
              </a:rPr>
              <a:t>第四讲</a:t>
            </a:r>
            <a:endParaRPr lang="en-US" altLang="zh-CN" sz="7500" kern="0" dirty="0" smtClean="0">
              <a:solidFill>
                <a:srgbClr val="FFFF15"/>
              </a:solidFill>
              <a:latin typeface="+mj-lt"/>
              <a:ea typeface="文鼎CS长美黑" pitchFamily="49" charset="-122"/>
              <a:cs typeface="+mj-cs"/>
            </a:endParaRPr>
          </a:p>
          <a:p>
            <a:pPr algn="ctr" defTabSz="956645" eaLnBrk="0" hangingPunct="0">
              <a:defRPr/>
            </a:pPr>
            <a:r>
              <a:rPr lang="en-US" altLang="zh-CN" sz="2900" kern="0" dirty="0" smtClean="0">
                <a:solidFill>
                  <a:srgbClr val="FFFF15"/>
                </a:solidFill>
                <a:latin typeface="+mj-lt"/>
                <a:ea typeface="文鼎CS长美黑" pitchFamily="49" charset="-122"/>
                <a:cs typeface="+mj-cs"/>
              </a:rPr>
              <a:t/>
            </a:r>
            <a:br>
              <a:rPr lang="en-US" altLang="zh-CN" sz="2900" kern="0" dirty="0" smtClean="0">
                <a:solidFill>
                  <a:srgbClr val="FFFF15"/>
                </a:solidFill>
                <a:latin typeface="+mj-lt"/>
                <a:ea typeface="文鼎CS长美黑" pitchFamily="49" charset="-122"/>
                <a:cs typeface="+mj-cs"/>
              </a:rPr>
            </a:br>
            <a:r>
              <a:rPr lang="zh-CN" altLang="en-US" sz="7500" kern="0" dirty="0" smtClean="0">
                <a:solidFill>
                  <a:srgbClr val="FFFF15"/>
                </a:solidFill>
                <a:latin typeface="+mj-lt"/>
                <a:ea typeface="文鼎CS长美黑" pitchFamily="49" charset="-122"/>
                <a:cs typeface="+mj-cs"/>
              </a:rPr>
              <a:t>软件设计</a:t>
            </a:r>
            <a:endParaRPr lang="zh-CN" altLang="en-US" sz="7500" kern="0" dirty="0">
              <a:solidFill>
                <a:srgbClr val="FFFF15"/>
              </a:solidFill>
              <a:latin typeface="+mj-lt"/>
              <a:ea typeface="文鼎CS长美黑" pitchFamily="49" charset="-122"/>
              <a:cs typeface="+mj-cs"/>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“按需”设计常识</a:t>
            </a:r>
            <a:endParaRPr lang="zh-CN" altLang="en-US" dirty="0"/>
          </a:p>
        </p:txBody>
      </p:sp>
      <p:sp>
        <p:nvSpPr>
          <p:cNvPr id="3" name="Content Placeholder 2"/>
          <p:cNvSpPr>
            <a:spLocks noGrp="1"/>
          </p:cNvSpPr>
          <p:nvPr>
            <p:ph idx="1"/>
          </p:nvPr>
        </p:nvSpPr>
        <p:spPr>
          <a:xfrm>
            <a:off x="1568624" y="3933056"/>
            <a:ext cx="3870983" cy="2088232"/>
          </a:xfrm>
        </p:spPr>
        <p:txBody>
          <a:bodyPr/>
          <a:lstStyle/>
          <a:p>
            <a:r>
              <a:rPr lang="zh-CN" altLang="en-US" dirty="0" smtClean="0"/>
              <a:t>“按需”</a:t>
            </a:r>
            <a:endParaRPr lang="en-US" altLang="zh-CN" dirty="0" smtClean="0"/>
          </a:p>
          <a:p>
            <a:pPr lvl="1"/>
            <a:r>
              <a:rPr lang="zh-CN" altLang="en-US" dirty="0" smtClean="0">
                <a:solidFill>
                  <a:srgbClr val="0000FF"/>
                </a:solidFill>
              </a:rPr>
              <a:t>产品需求</a:t>
            </a:r>
            <a:endParaRPr lang="en-US" altLang="zh-CN" dirty="0" smtClean="0">
              <a:solidFill>
                <a:srgbClr val="0000FF"/>
              </a:solidFill>
            </a:endParaRPr>
          </a:p>
          <a:p>
            <a:pPr lvl="1"/>
            <a:r>
              <a:rPr lang="zh-CN" altLang="en-US" dirty="0" smtClean="0">
                <a:solidFill>
                  <a:srgbClr val="0000FF"/>
                </a:solidFill>
              </a:rPr>
              <a:t>团队特征</a:t>
            </a:r>
            <a:endParaRPr lang="en-US" altLang="zh-CN" dirty="0" smtClean="0">
              <a:solidFill>
                <a:srgbClr val="0000FF"/>
              </a:solidFill>
            </a:endParaRPr>
          </a:p>
          <a:p>
            <a:pPr lvl="1"/>
            <a:r>
              <a:rPr lang="zh-CN" altLang="en-US" dirty="0" smtClean="0">
                <a:solidFill>
                  <a:srgbClr val="0000FF"/>
                </a:solidFill>
              </a:rPr>
              <a:t>项目上下文</a:t>
            </a:r>
            <a:endParaRPr lang="en-US" altLang="zh-CN" dirty="0" smtClean="0">
              <a:solidFill>
                <a:srgbClr val="0000FF"/>
              </a:solidFill>
            </a:endParaRPr>
          </a:p>
          <a:p>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10</a:t>
            </a:fld>
            <a:endParaRPr lang="zh-CN" altLang="en-US" dirty="0"/>
          </a:p>
        </p:txBody>
      </p:sp>
      <p:sp>
        <p:nvSpPr>
          <p:cNvPr id="5" name="Rectangle 4"/>
          <p:cNvSpPr/>
          <p:nvPr/>
        </p:nvSpPr>
        <p:spPr>
          <a:xfrm>
            <a:off x="896549" y="1628800"/>
            <a:ext cx="8034893" cy="1440160"/>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软件设计方案必须映射既定需求，适合既定开发团队在既定项目上下文中实现目标软件产品。</a:t>
            </a:r>
            <a:endParaRPr lang="zh-CN" altLang="en-US" sz="2900" dirty="0">
              <a:solidFill>
                <a:srgbClr val="C00000"/>
              </a:solidFill>
              <a:ea typeface="文鼎CS长美黑" pitchFamily="49" charset="-122"/>
            </a:endParaRPr>
          </a:p>
        </p:txBody>
      </p:sp>
      <p:sp>
        <p:nvSpPr>
          <p:cNvPr id="23554" name="AutoShape 2" descr="http://71.255.126.156:8892/christmas/image/on-demand.gif"/>
          <p:cNvSpPr>
            <a:spLocks noChangeAspect="1" noChangeArrowheads="1"/>
          </p:cNvSpPr>
          <p:nvPr/>
        </p:nvSpPr>
        <p:spPr bwMode="auto">
          <a:xfrm>
            <a:off x="168542" y="-144463"/>
            <a:ext cx="330200" cy="304801"/>
          </a:xfrm>
          <a:prstGeom prst="rect">
            <a:avLst/>
          </a:prstGeom>
          <a:noFill/>
        </p:spPr>
        <p:txBody>
          <a:bodyPr vert="horz" wrap="square" lIns="95665" tIns="47832" rIns="95665" bIns="47832" numCol="1" anchor="t" anchorCtr="0" compatLnSpc="1">
            <a:prstTxWarp prst="textNoShape">
              <a:avLst/>
            </a:prstTxWarp>
          </a:bodyPr>
          <a:lstStyle/>
          <a:p>
            <a:endParaRPr lang="zh-CN" altLang="en-US"/>
          </a:p>
        </p:txBody>
      </p:sp>
      <p:pic>
        <p:nvPicPr>
          <p:cNvPr id="23555" name="Picture 3" descr="C:\Users\SECBOK\Desktop\on-demand.gif"/>
          <p:cNvPicPr>
            <a:picLocks noChangeAspect="1" noChangeArrowheads="1"/>
          </p:cNvPicPr>
          <p:nvPr/>
        </p:nvPicPr>
        <p:blipFill>
          <a:blip r:embed="rId2" cstate="print"/>
          <a:srcRect/>
          <a:stretch>
            <a:fillRect/>
          </a:stretch>
        </p:blipFill>
        <p:spPr bwMode="auto">
          <a:xfrm>
            <a:off x="7472055" y="4077076"/>
            <a:ext cx="2433950" cy="2322959"/>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设计技术抉择常识</a:t>
            </a:r>
            <a:endParaRPr lang="zh-CN" altLang="en-US" dirty="0"/>
          </a:p>
        </p:txBody>
      </p:sp>
      <p:sp>
        <p:nvSpPr>
          <p:cNvPr id="3" name="Content Placeholder 2"/>
          <p:cNvSpPr>
            <a:spLocks noGrp="1"/>
          </p:cNvSpPr>
          <p:nvPr>
            <p:ph idx="1"/>
          </p:nvPr>
        </p:nvSpPr>
        <p:spPr>
          <a:xfrm>
            <a:off x="613964" y="4581128"/>
            <a:ext cx="8667750" cy="1440160"/>
          </a:xfrm>
        </p:spPr>
        <p:txBody>
          <a:bodyPr/>
          <a:lstStyle/>
          <a:p>
            <a:r>
              <a:rPr lang="en-US" altLang="zh-CN" sz="2900" dirty="0" smtClean="0"/>
              <a:t>Barry Hawkins</a:t>
            </a:r>
            <a:r>
              <a:rPr lang="zh-CN" altLang="en-US" sz="2900" dirty="0" smtClean="0"/>
              <a:t>：软件设计</a:t>
            </a:r>
            <a:r>
              <a:rPr lang="en-US" altLang="zh-CN" sz="2900" dirty="0" smtClean="0"/>
              <a:t>...</a:t>
            </a:r>
            <a:r>
              <a:rPr lang="zh-CN" altLang="en-US" sz="2900" dirty="0" smtClean="0"/>
              <a:t>绝不是表演。</a:t>
            </a:r>
            <a:endParaRPr lang="en-US" altLang="zh-CN" sz="2900" dirty="0" smtClean="0"/>
          </a:p>
          <a:p>
            <a:r>
              <a:rPr lang="zh-CN" altLang="en-US" sz="2900" dirty="0" smtClean="0"/>
              <a:t>杜绝“假公济私”、不玩“小聪明”</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11</a:t>
            </a:fld>
            <a:endParaRPr lang="zh-CN" altLang="en-US" dirty="0"/>
          </a:p>
        </p:txBody>
      </p:sp>
      <p:sp>
        <p:nvSpPr>
          <p:cNvPr id="5" name="Rectangle 4"/>
          <p:cNvSpPr/>
          <p:nvPr/>
        </p:nvSpPr>
        <p:spPr>
          <a:xfrm>
            <a:off x="896549" y="1556792"/>
            <a:ext cx="8034893" cy="1440160"/>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软件设计应优先采用适合既定产品、团队和项目的、成熟而广泛有效的技术，不要刻意求新。</a:t>
            </a:r>
            <a:endParaRPr lang="zh-CN" altLang="en-US" sz="29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创新设计常识</a:t>
            </a:r>
            <a:endParaRPr lang="zh-CN" altLang="en-US" dirty="0"/>
          </a:p>
        </p:txBody>
      </p:sp>
      <p:sp>
        <p:nvSpPr>
          <p:cNvPr id="3" name="Content Placeholder 2"/>
          <p:cNvSpPr>
            <a:spLocks noGrp="1"/>
          </p:cNvSpPr>
          <p:nvPr>
            <p:ph idx="1"/>
          </p:nvPr>
        </p:nvSpPr>
        <p:spPr>
          <a:xfrm>
            <a:off x="584518" y="3861051"/>
            <a:ext cx="5353147" cy="2376264"/>
          </a:xfrm>
        </p:spPr>
        <p:txBody>
          <a:bodyPr/>
          <a:lstStyle/>
          <a:p>
            <a:r>
              <a:rPr lang="en-US" altLang="zh-CN" sz="2900" b="1" dirty="0" smtClean="0"/>
              <a:t>Bill Curtis</a:t>
            </a:r>
            <a:r>
              <a:rPr lang="zh-CN" altLang="en-US" sz="2900" dirty="0" smtClean="0"/>
              <a:t>：在一个充满顶级设计师的房间内，如果有两个设计师同时认可某一设计，那这个设计就是所谓的公认最佳设计。</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12</a:t>
            </a:fld>
            <a:endParaRPr lang="zh-CN" altLang="en-US" dirty="0"/>
          </a:p>
        </p:txBody>
      </p:sp>
      <p:sp>
        <p:nvSpPr>
          <p:cNvPr id="5" name="Rectangle 4"/>
          <p:cNvSpPr/>
          <p:nvPr/>
        </p:nvSpPr>
        <p:spPr>
          <a:xfrm>
            <a:off x="896549" y="1628800"/>
            <a:ext cx="8034893" cy="1440160"/>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软件设计是设计师通过理解目标问题及相关约束，运用专业知识、经验和技能，创造出个性化设计方案的复杂创新过程。</a:t>
            </a:r>
            <a:endParaRPr lang="zh-CN" altLang="en-US" sz="2900" dirty="0">
              <a:solidFill>
                <a:srgbClr val="C00000"/>
              </a:solidFill>
              <a:ea typeface="文鼎CS长美黑" pitchFamily="49" charset="-122"/>
            </a:endParaRPr>
          </a:p>
        </p:txBody>
      </p:sp>
      <p:pic>
        <p:nvPicPr>
          <p:cNvPr id="6" name="Picture 3" descr="D:\SECBOK\Content\Figures\ToonHamlet.png"/>
          <p:cNvPicPr>
            <a:picLocks noChangeAspect="1" noChangeArrowheads="1"/>
          </p:cNvPicPr>
          <p:nvPr/>
        </p:nvPicPr>
        <p:blipFill>
          <a:blip r:embed="rId2" cstate="print"/>
          <a:srcRect/>
          <a:stretch>
            <a:fillRect/>
          </a:stretch>
        </p:blipFill>
        <p:spPr bwMode="auto">
          <a:xfrm>
            <a:off x="6860548" y="3429003"/>
            <a:ext cx="3007004" cy="2978931"/>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“不完美”设计常识</a:t>
            </a:r>
            <a:endParaRPr lang="zh-CN" altLang="en-US" dirty="0"/>
          </a:p>
        </p:txBody>
      </p:sp>
      <p:sp>
        <p:nvSpPr>
          <p:cNvPr id="3" name="Content Placeholder 2"/>
          <p:cNvSpPr>
            <a:spLocks noGrp="1"/>
          </p:cNvSpPr>
          <p:nvPr>
            <p:ph idx="1"/>
          </p:nvPr>
        </p:nvSpPr>
        <p:spPr>
          <a:xfrm>
            <a:off x="613970" y="3717033"/>
            <a:ext cx="5977217" cy="2520280"/>
          </a:xfrm>
        </p:spPr>
        <p:txBody>
          <a:bodyPr/>
          <a:lstStyle/>
          <a:p>
            <a:r>
              <a:rPr lang="zh-CN" altLang="en-US" sz="2900" dirty="0" smtClean="0"/>
              <a:t>软件设计师既无法获得足够多的信息支持，也得不到足够的时间用于追寻完美设计。 </a:t>
            </a:r>
            <a:endParaRPr lang="en-US" altLang="zh-CN" sz="2900" dirty="0" smtClean="0"/>
          </a:p>
          <a:p>
            <a:endParaRPr lang="en-US" altLang="zh-CN" sz="1900" dirty="0" smtClean="0"/>
          </a:p>
          <a:p>
            <a:r>
              <a:rPr lang="zh-CN" altLang="en-US" sz="2900" dirty="0" smtClean="0">
                <a:solidFill>
                  <a:srgbClr val="FF0000"/>
                </a:solidFill>
              </a:rPr>
              <a:t>渐进的卓越！！！</a:t>
            </a:r>
            <a:endParaRPr lang="en-US" altLang="zh-CN" sz="2900" dirty="0" smtClean="0">
              <a:solidFill>
                <a:srgbClr val="FF0000"/>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13</a:t>
            </a:fld>
            <a:endParaRPr lang="zh-CN" altLang="en-US" dirty="0"/>
          </a:p>
        </p:txBody>
      </p:sp>
      <p:sp>
        <p:nvSpPr>
          <p:cNvPr id="5" name="Rectangle 4"/>
          <p:cNvSpPr/>
          <p:nvPr/>
        </p:nvSpPr>
        <p:spPr>
          <a:xfrm>
            <a:off x="818541" y="1628804"/>
            <a:ext cx="8190910" cy="1224135"/>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软件设计无法完全满足各方权益人的全部权益，故无法创造出所谓“完美”的设计方案。</a:t>
            </a:r>
            <a:endParaRPr lang="zh-CN" altLang="en-US" sz="2900" dirty="0">
              <a:solidFill>
                <a:srgbClr val="C00000"/>
              </a:solidFill>
              <a:ea typeface="文鼎CS长美黑" pitchFamily="49" charset="-122"/>
            </a:endParaRPr>
          </a:p>
        </p:txBody>
      </p:sp>
      <p:pic>
        <p:nvPicPr>
          <p:cNvPr id="6" name="Picture 2" descr="C:\Users\SECBOK\Desktop\th (2).jpg"/>
          <p:cNvPicPr>
            <a:picLocks noChangeAspect="1" noChangeArrowheads="1"/>
          </p:cNvPicPr>
          <p:nvPr/>
        </p:nvPicPr>
        <p:blipFill>
          <a:blip r:embed="rId2" cstate="print"/>
          <a:srcRect/>
          <a:stretch>
            <a:fillRect/>
          </a:stretch>
        </p:blipFill>
        <p:spPr bwMode="auto">
          <a:xfrm>
            <a:off x="7275914" y="4437120"/>
            <a:ext cx="2577194" cy="1946093"/>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质量设计常识</a:t>
            </a:r>
            <a:endParaRPr lang="zh-CN" altLang="en-US" dirty="0"/>
          </a:p>
        </p:txBody>
      </p:sp>
      <p:sp>
        <p:nvSpPr>
          <p:cNvPr id="3" name="Content Placeholder 2"/>
          <p:cNvSpPr>
            <a:spLocks noGrp="1"/>
          </p:cNvSpPr>
          <p:nvPr>
            <p:ph idx="1"/>
          </p:nvPr>
        </p:nvSpPr>
        <p:spPr>
          <a:xfrm>
            <a:off x="613973" y="3861048"/>
            <a:ext cx="8785529" cy="2088232"/>
          </a:xfrm>
        </p:spPr>
        <p:txBody>
          <a:bodyPr/>
          <a:lstStyle/>
          <a:p>
            <a:r>
              <a:rPr lang="zh-CN" altLang="en-US" sz="2700" dirty="0" smtClean="0"/>
              <a:t>设计成，质量定。</a:t>
            </a:r>
            <a:endParaRPr lang="en-US" altLang="zh-CN" sz="2700" dirty="0" smtClean="0"/>
          </a:p>
          <a:p>
            <a:r>
              <a:rPr lang="zh-CN" altLang="en-US" sz="2700" dirty="0" smtClean="0"/>
              <a:t>故而，软件设计必须充分映射软件的质量需求。</a:t>
            </a:r>
            <a:endParaRPr lang="en-US" altLang="zh-CN" sz="2700" dirty="0" smtClean="0"/>
          </a:p>
          <a:p>
            <a:endParaRPr lang="en-US" altLang="zh-CN" sz="1100" dirty="0" smtClean="0"/>
          </a:p>
          <a:p>
            <a:r>
              <a:rPr lang="zh-CN" altLang="en-US" sz="2300" dirty="0" smtClean="0">
                <a:solidFill>
                  <a:srgbClr val="0000FF"/>
                </a:solidFill>
              </a:rPr>
              <a:t>很多刚入职的设计师即便是能够认识到设计于产品质量的</a:t>
            </a:r>
            <a:r>
              <a:rPr lang="en-US" altLang="zh-CN" sz="2300" dirty="0" smtClean="0">
                <a:solidFill>
                  <a:srgbClr val="0000FF"/>
                </a:solidFill>
              </a:rPr>
              <a:t/>
            </a:r>
            <a:br>
              <a:rPr lang="en-US" altLang="zh-CN" sz="2300" dirty="0" smtClean="0">
                <a:solidFill>
                  <a:srgbClr val="0000FF"/>
                </a:solidFill>
              </a:rPr>
            </a:br>
            <a:r>
              <a:rPr lang="zh-CN" altLang="en-US" sz="2300" dirty="0" smtClean="0">
                <a:solidFill>
                  <a:srgbClr val="0000FF"/>
                </a:solidFill>
              </a:rPr>
              <a:t>重要性，也无法保证质量需求在产品结构层面的有效实现。</a:t>
            </a:r>
            <a:endParaRPr lang="zh-CN" altLang="en-US" sz="23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14</a:t>
            </a:fld>
            <a:endParaRPr lang="zh-CN" altLang="en-US" dirty="0"/>
          </a:p>
        </p:txBody>
      </p:sp>
      <p:sp>
        <p:nvSpPr>
          <p:cNvPr id="5" name="Rectangle 4"/>
          <p:cNvSpPr/>
          <p:nvPr/>
        </p:nvSpPr>
        <p:spPr>
          <a:xfrm>
            <a:off x="896549" y="1628802"/>
            <a:ext cx="8034893" cy="1440160"/>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软件设计必须重视并周密考虑产品质量； 设计一经完成，软件质量就已基本定性和定型</a:t>
            </a:r>
            <a:r>
              <a:rPr lang="en-US" altLang="zh-CN" sz="2500" dirty="0" smtClean="0">
                <a:solidFill>
                  <a:srgbClr val="C00000"/>
                </a:solidFill>
                <a:ea typeface="文鼎CS长美黑" pitchFamily="49" charset="-122"/>
              </a:rPr>
              <a:t>(</a:t>
            </a:r>
            <a:r>
              <a:rPr lang="zh-CN" altLang="en-US" sz="2500" dirty="0" smtClean="0">
                <a:solidFill>
                  <a:srgbClr val="0000FF"/>
                </a:solidFill>
                <a:ea typeface="文鼎CS长美黑" pitchFamily="49" charset="-122"/>
              </a:rPr>
              <a:t>之后再难有大幅度变更</a:t>
            </a:r>
            <a:r>
              <a:rPr lang="en-US" altLang="zh-CN" sz="2500" dirty="0" smtClean="0">
                <a:solidFill>
                  <a:srgbClr val="C00000"/>
                </a:solidFill>
                <a:ea typeface="文鼎CS长美黑" pitchFamily="49" charset="-122"/>
              </a:rPr>
              <a:t>)</a:t>
            </a:r>
            <a:r>
              <a:rPr lang="zh-CN" altLang="en-US" sz="2900" dirty="0" smtClean="0">
                <a:solidFill>
                  <a:srgbClr val="C00000"/>
                </a:solidFill>
                <a:ea typeface="文鼎CS长美黑" pitchFamily="49" charset="-122"/>
              </a:rPr>
              <a:t>。</a:t>
            </a:r>
            <a:endParaRPr lang="zh-CN" altLang="en-US" sz="29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设计框架</a:t>
            </a:r>
            <a:r>
              <a:rPr lang="en-US" altLang="zh-CN" dirty="0" smtClean="0"/>
              <a:t>—</a:t>
            </a:r>
            <a:r>
              <a:rPr lang="zh-CN" altLang="en-US" dirty="0" smtClean="0"/>
              <a:t>五类设计方法</a:t>
            </a:r>
            <a:endParaRPr lang="zh-CN" altLang="en-US" dirty="0"/>
          </a:p>
        </p:txBody>
      </p:sp>
      <p:sp>
        <p:nvSpPr>
          <p:cNvPr id="3" name="Content Placeholder 2"/>
          <p:cNvSpPr>
            <a:spLocks noGrp="1"/>
          </p:cNvSpPr>
          <p:nvPr>
            <p:ph idx="1"/>
          </p:nvPr>
        </p:nvSpPr>
        <p:spPr>
          <a:xfrm>
            <a:off x="613970" y="1268762"/>
            <a:ext cx="4573061" cy="2808312"/>
          </a:xfrm>
        </p:spPr>
        <p:txBody>
          <a:bodyPr/>
          <a:lstStyle/>
          <a:p>
            <a:r>
              <a:rPr lang="zh-CN" altLang="en-US" sz="2900" dirty="0" smtClean="0"/>
              <a:t>结构化设计</a:t>
            </a:r>
            <a:endParaRPr lang="en-US" altLang="zh-CN" sz="2900" dirty="0" smtClean="0"/>
          </a:p>
          <a:p>
            <a:r>
              <a:rPr lang="zh-CN" altLang="en-US" sz="2900" dirty="0" smtClean="0"/>
              <a:t>面向对象设计</a:t>
            </a:r>
            <a:endParaRPr lang="en-US" altLang="zh-CN" sz="2900" dirty="0" smtClean="0"/>
          </a:p>
          <a:p>
            <a:r>
              <a:rPr lang="zh-CN" altLang="en-US" sz="2900" dirty="0" smtClean="0"/>
              <a:t>以数据为中心的设计</a:t>
            </a:r>
            <a:endParaRPr lang="en-US" altLang="zh-CN" sz="2900" dirty="0" smtClean="0"/>
          </a:p>
          <a:p>
            <a:r>
              <a:rPr lang="zh-CN" altLang="en-US" sz="2900" dirty="0" smtClean="0"/>
              <a:t>复用型设计</a:t>
            </a:r>
            <a:endParaRPr lang="en-US" altLang="zh-CN" sz="2900" dirty="0" smtClean="0"/>
          </a:p>
          <a:p>
            <a:r>
              <a:rPr lang="zh-CN" altLang="en-US" sz="2900" dirty="0" smtClean="0"/>
              <a:t>面向“切面”的设计</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15</a:t>
            </a:fld>
            <a:endParaRPr lang="zh-CN" altLang="en-US" dirty="0"/>
          </a:p>
        </p:txBody>
      </p:sp>
      <p:sp>
        <p:nvSpPr>
          <p:cNvPr id="7" name="TextBox 6"/>
          <p:cNvSpPr txBox="1"/>
          <p:nvPr/>
        </p:nvSpPr>
        <p:spPr>
          <a:xfrm>
            <a:off x="7977336" y="4293096"/>
            <a:ext cx="1617047" cy="1877437"/>
          </a:xfrm>
          <a:prstGeom prst="rect">
            <a:avLst/>
          </a:prstGeom>
          <a:noFill/>
        </p:spPr>
        <p:txBody>
          <a:bodyPr wrap="none" rtlCol="0">
            <a:spAutoFit/>
          </a:bodyPr>
          <a:lstStyle/>
          <a:p>
            <a:pPr algn="ctr"/>
            <a:r>
              <a:rPr lang="en-US" altLang="zh-CN" sz="2900" dirty="0" smtClean="0">
                <a:solidFill>
                  <a:srgbClr val="0000FF"/>
                </a:solidFill>
                <a:latin typeface="Broadway" pitchFamily="82" charset="0"/>
                <a:ea typeface="方正琥珀简体" pitchFamily="65" charset="-122"/>
              </a:rPr>
              <a:t>Is OO </a:t>
            </a:r>
            <a:br>
              <a:rPr lang="en-US" altLang="zh-CN" sz="2900" dirty="0" smtClean="0">
                <a:solidFill>
                  <a:srgbClr val="0000FF"/>
                </a:solidFill>
                <a:latin typeface="Broadway" pitchFamily="82" charset="0"/>
                <a:ea typeface="方正琥珀简体" pitchFamily="65" charset="-122"/>
              </a:rPr>
            </a:br>
            <a:r>
              <a:rPr lang="en-US" altLang="zh-CN" sz="2900" dirty="0" smtClean="0">
                <a:solidFill>
                  <a:srgbClr val="0000FF"/>
                </a:solidFill>
                <a:latin typeface="Broadway" pitchFamily="82" charset="0"/>
                <a:ea typeface="方正琥珀简体" pitchFamily="65" charset="-122"/>
              </a:rPr>
              <a:t>Design</a:t>
            </a:r>
          </a:p>
          <a:p>
            <a:pPr algn="ctr"/>
            <a:r>
              <a:rPr lang="en-US" altLang="zh-CN" sz="2900" dirty="0" smtClean="0">
                <a:solidFill>
                  <a:srgbClr val="0000FF"/>
                </a:solidFill>
                <a:latin typeface="Broadway" pitchFamily="82" charset="0"/>
                <a:ea typeface="方正琥珀简体" pitchFamily="65" charset="-122"/>
              </a:rPr>
              <a:t>Really </a:t>
            </a:r>
            <a:br>
              <a:rPr lang="en-US" altLang="zh-CN" sz="2900" dirty="0" smtClean="0">
                <a:solidFill>
                  <a:srgbClr val="0000FF"/>
                </a:solidFill>
                <a:latin typeface="Broadway" pitchFamily="82" charset="0"/>
                <a:ea typeface="方正琥珀简体" pitchFamily="65" charset="-122"/>
              </a:rPr>
            </a:br>
            <a:r>
              <a:rPr lang="en-US" altLang="zh-CN" sz="2900" dirty="0" smtClean="0">
                <a:solidFill>
                  <a:srgbClr val="0000FF"/>
                </a:solidFill>
                <a:latin typeface="Broadway" pitchFamily="82" charset="0"/>
                <a:ea typeface="方正琥珀简体" pitchFamily="65" charset="-122"/>
              </a:rPr>
              <a:t>Better?</a:t>
            </a:r>
          </a:p>
        </p:txBody>
      </p:sp>
      <p:sp>
        <p:nvSpPr>
          <p:cNvPr id="9" name="TextBox 8"/>
          <p:cNvSpPr txBox="1"/>
          <p:nvPr/>
        </p:nvSpPr>
        <p:spPr>
          <a:xfrm>
            <a:off x="412464" y="4718754"/>
            <a:ext cx="4357159" cy="1496982"/>
          </a:xfrm>
          <a:prstGeom prst="rect">
            <a:avLst/>
          </a:prstGeom>
        </p:spPr>
        <p:style>
          <a:lnRef idx="0">
            <a:schemeClr val="accent4"/>
          </a:lnRef>
          <a:fillRef idx="3">
            <a:schemeClr val="accent4"/>
          </a:fillRef>
          <a:effectRef idx="3">
            <a:schemeClr val="accent4"/>
          </a:effectRef>
          <a:fontRef idx="minor">
            <a:schemeClr val="lt1"/>
          </a:fontRef>
        </p:style>
        <p:txBody>
          <a:bodyPr wrap="none" lIns="95665" tIns="47832" rIns="95665" bIns="47832" rtlCol="0">
            <a:spAutoFit/>
          </a:bodyPr>
          <a:lstStyle/>
          <a:p>
            <a:pPr algn="ctr"/>
            <a:r>
              <a:rPr lang="zh-CN" altLang="en-US" sz="3300" dirty="0" smtClean="0">
                <a:solidFill>
                  <a:srgbClr val="FFFF00"/>
                </a:solidFill>
                <a:ea typeface="文鼎CS长美黑" pitchFamily="49" charset="-122"/>
              </a:rPr>
              <a:t>警告</a:t>
            </a:r>
            <a:endParaRPr lang="en-US" altLang="zh-CN" sz="2900" dirty="0" smtClean="0">
              <a:solidFill>
                <a:srgbClr val="FFFF00"/>
              </a:solidFill>
              <a:ea typeface="文鼎CS长美黑" pitchFamily="49" charset="-122"/>
            </a:endParaRPr>
          </a:p>
          <a:p>
            <a:r>
              <a:rPr lang="zh-CN" altLang="en-US" sz="2900" dirty="0" smtClean="0">
                <a:solidFill>
                  <a:schemeClr val="bg1"/>
                </a:solidFill>
                <a:ea typeface="文鼎CS长美黑" pitchFamily="49" charset="-122"/>
              </a:rPr>
              <a:t> 面向对象设计并不</a:t>
            </a:r>
            <a:endParaRPr lang="en-US" altLang="zh-CN" sz="2900" dirty="0" smtClean="0">
              <a:solidFill>
                <a:schemeClr val="bg1"/>
              </a:solidFill>
              <a:ea typeface="文鼎CS长美黑" pitchFamily="49" charset="-122"/>
            </a:endParaRPr>
          </a:p>
          <a:p>
            <a:pPr algn="ctr"/>
            <a:r>
              <a:rPr lang="zh-CN" altLang="en-US" sz="2900" dirty="0" smtClean="0">
                <a:solidFill>
                  <a:schemeClr val="bg1"/>
                </a:solidFill>
                <a:ea typeface="文鼎CS长美黑" pitchFamily="49" charset="-122"/>
              </a:rPr>
              <a:t>比结构化设计优越！</a:t>
            </a:r>
            <a:endParaRPr lang="zh-CN" altLang="en-US" sz="2900" dirty="0">
              <a:solidFill>
                <a:schemeClr val="bg1"/>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设计框架</a:t>
            </a:r>
            <a:r>
              <a:rPr lang="en-US" altLang="zh-CN" dirty="0" smtClean="0"/>
              <a:t>—</a:t>
            </a:r>
            <a:r>
              <a:rPr lang="zh-CN" altLang="en-US" dirty="0" smtClean="0"/>
              <a:t>四大设计层级</a:t>
            </a:r>
            <a:endParaRPr lang="zh-CN" altLang="en-US" dirty="0"/>
          </a:p>
        </p:txBody>
      </p:sp>
      <p:sp>
        <p:nvSpPr>
          <p:cNvPr id="3" name="Content Placeholder 2"/>
          <p:cNvSpPr>
            <a:spLocks noGrp="1"/>
          </p:cNvSpPr>
          <p:nvPr>
            <p:ph idx="1"/>
          </p:nvPr>
        </p:nvSpPr>
        <p:spPr>
          <a:xfrm>
            <a:off x="613964" y="5013179"/>
            <a:ext cx="8667750" cy="1368152"/>
          </a:xfrm>
        </p:spPr>
        <p:txBody>
          <a:bodyPr/>
          <a:lstStyle/>
          <a:p>
            <a:r>
              <a:rPr lang="zh-CN" altLang="en-US" sz="2900" dirty="0" smtClean="0"/>
              <a:t>传统观点：</a:t>
            </a:r>
            <a:endParaRPr lang="en-US" altLang="zh-CN" sz="2900" dirty="0" smtClean="0"/>
          </a:p>
          <a:p>
            <a:pPr lvl="1"/>
            <a:r>
              <a:rPr lang="zh-CN" altLang="en-US" sz="2500" dirty="0" smtClean="0">
                <a:solidFill>
                  <a:srgbClr val="0000FF"/>
                </a:solidFill>
              </a:rPr>
              <a:t>顶层设计</a:t>
            </a:r>
            <a:r>
              <a:rPr lang="en-US" altLang="zh-CN" sz="2500" dirty="0" smtClean="0"/>
              <a:t>——</a:t>
            </a:r>
            <a:r>
              <a:rPr lang="zh-CN" altLang="en-US" sz="2500" dirty="0" smtClean="0"/>
              <a:t>架构设计</a:t>
            </a:r>
            <a:endParaRPr lang="en-US" altLang="zh-CN" sz="2500" dirty="0" smtClean="0">
              <a:solidFill>
                <a:srgbClr val="0000FF"/>
              </a:solidFill>
            </a:endParaRPr>
          </a:p>
          <a:p>
            <a:pPr lvl="1"/>
            <a:r>
              <a:rPr lang="zh-CN" altLang="en-US" sz="2500" dirty="0" smtClean="0">
                <a:solidFill>
                  <a:srgbClr val="0000FF"/>
                </a:solidFill>
              </a:rPr>
              <a:t>详细设计</a:t>
            </a:r>
            <a:r>
              <a:rPr lang="en-US" altLang="zh-CN" sz="2500" dirty="0" smtClean="0"/>
              <a:t>——</a:t>
            </a:r>
            <a:r>
              <a:rPr lang="zh-CN" altLang="en-US" sz="2500" dirty="0" smtClean="0"/>
              <a:t>构件、界面和数据库设计</a:t>
            </a:r>
            <a:endParaRPr lang="zh-CN" altLang="en-US" sz="25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16</a:t>
            </a:fld>
            <a:endParaRPr lang="zh-CN" altLang="en-US" dirty="0"/>
          </a:p>
        </p:txBody>
      </p:sp>
      <p:grpSp>
        <p:nvGrpSpPr>
          <p:cNvPr id="5" name="Group 4"/>
          <p:cNvGrpSpPr/>
          <p:nvPr/>
        </p:nvGrpSpPr>
        <p:grpSpPr>
          <a:xfrm>
            <a:off x="2341187" y="1196753"/>
            <a:ext cx="5153875" cy="3428105"/>
            <a:chOff x="2117725" y="1397000"/>
            <a:chExt cx="5634642" cy="4307883"/>
          </a:xfrm>
        </p:grpSpPr>
        <p:sp>
          <p:nvSpPr>
            <p:cNvPr id="6" name="Isosceles Triangle 5"/>
            <p:cNvSpPr/>
            <p:nvPr/>
          </p:nvSpPr>
          <p:spPr bwMode="auto">
            <a:xfrm>
              <a:off x="2117725" y="1397000"/>
              <a:ext cx="4241800" cy="4241800"/>
            </a:xfrm>
            <a:prstGeom prst="triangle">
              <a:avLst/>
            </a:prstGeom>
            <a:solidFill>
              <a:srgbClr val="421C5E"/>
            </a:solidFill>
            <a:ln w="50800">
              <a:no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 name="Freeform 6"/>
            <p:cNvSpPr/>
            <p:nvPr/>
          </p:nvSpPr>
          <p:spPr bwMode="auto">
            <a:xfrm>
              <a:off x="3657600" y="1949450"/>
              <a:ext cx="1346200" cy="1376362"/>
            </a:xfrm>
            <a:custGeom>
              <a:avLst/>
              <a:gdLst>
                <a:gd name="connsiteX0" fmla="*/ 0 w 2757170"/>
                <a:gd name="connsiteY0" fmla="*/ 167356 h 1004113"/>
                <a:gd name="connsiteX1" fmla="*/ 49018 w 2757170"/>
                <a:gd name="connsiteY1" fmla="*/ 49017 h 1004113"/>
                <a:gd name="connsiteX2" fmla="*/ 167357 w 2757170"/>
                <a:gd name="connsiteY2" fmla="*/ 0 h 1004113"/>
                <a:gd name="connsiteX3" fmla="*/ 2589814 w 2757170"/>
                <a:gd name="connsiteY3" fmla="*/ 0 h 1004113"/>
                <a:gd name="connsiteX4" fmla="*/ 2708153 w 2757170"/>
                <a:gd name="connsiteY4" fmla="*/ 49018 h 1004113"/>
                <a:gd name="connsiteX5" fmla="*/ 2757170 w 2757170"/>
                <a:gd name="connsiteY5" fmla="*/ 167357 h 1004113"/>
                <a:gd name="connsiteX6" fmla="*/ 2757170 w 2757170"/>
                <a:gd name="connsiteY6" fmla="*/ 836757 h 1004113"/>
                <a:gd name="connsiteX7" fmla="*/ 2708153 w 2757170"/>
                <a:gd name="connsiteY7" fmla="*/ 955096 h 1004113"/>
                <a:gd name="connsiteX8" fmla="*/ 2589814 w 2757170"/>
                <a:gd name="connsiteY8" fmla="*/ 1004113 h 1004113"/>
                <a:gd name="connsiteX9" fmla="*/ 167356 w 2757170"/>
                <a:gd name="connsiteY9" fmla="*/ 1004113 h 1004113"/>
                <a:gd name="connsiteX10" fmla="*/ 49017 w 2757170"/>
                <a:gd name="connsiteY10" fmla="*/ 955095 h 1004113"/>
                <a:gd name="connsiteX11" fmla="*/ 0 w 2757170"/>
                <a:gd name="connsiteY11" fmla="*/ 836756 h 1004113"/>
                <a:gd name="connsiteX12" fmla="*/ 0 w 2757170"/>
                <a:gd name="connsiteY12" fmla="*/ 167356 h 100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7170" h="1004113">
                  <a:moveTo>
                    <a:pt x="0" y="167356"/>
                  </a:moveTo>
                  <a:cubicBezTo>
                    <a:pt x="0" y="122970"/>
                    <a:pt x="17632" y="80403"/>
                    <a:pt x="49018" y="49017"/>
                  </a:cubicBezTo>
                  <a:cubicBezTo>
                    <a:pt x="80403" y="17632"/>
                    <a:pt x="122971" y="0"/>
                    <a:pt x="167357" y="0"/>
                  </a:cubicBezTo>
                  <a:lnTo>
                    <a:pt x="2589814" y="0"/>
                  </a:lnTo>
                  <a:cubicBezTo>
                    <a:pt x="2634200" y="0"/>
                    <a:pt x="2676767" y="17632"/>
                    <a:pt x="2708153" y="49018"/>
                  </a:cubicBezTo>
                  <a:cubicBezTo>
                    <a:pt x="2739538" y="80403"/>
                    <a:pt x="2757170" y="122971"/>
                    <a:pt x="2757170" y="167357"/>
                  </a:cubicBezTo>
                  <a:lnTo>
                    <a:pt x="2757170" y="836757"/>
                  </a:lnTo>
                  <a:cubicBezTo>
                    <a:pt x="2757170" y="881143"/>
                    <a:pt x="2739538" y="923710"/>
                    <a:pt x="2708153" y="955096"/>
                  </a:cubicBezTo>
                  <a:cubicBezTo>
                    <a:pt x="2676768" y="986481"/>
                    <a:pt x="2634200" y="1004113"/>
                    <a:pt x="2589814" y="1004113"/>
                  </a:cubicBezTo>
                  <a:lnTo>
                    <a:pt x="167356" y="1004113"/>
                  </a:lnTo>
                  <a:cubicBezTo>
                    <a:pt x="122970" y="1004113"/>
                    <a:pt x="80403" y="986481"/>
                    <a:pt x="49017" y="955095"/>
                  </a:cubicBezTo>
                  <a:cubicBezTo>
                    <a:pt x="17632" y="923710"/>
                    <a:pt x="0" y="881142"/>
                    <a:pt x="0" y="836756"/>
                  </a:cubicBezTo>
                  <a:lnTo>
                    <a:pt x="0" y="167356"/>
                  </a:lnTo>
                  <a:close/>
                </a:path>
              </a:pathLst>
            </a:custGeom>
          </p:spPr>
          <p:style>
            <a:lnRef idx="2">
              <a:schemeClr val="accent3">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lIns="201417" tIns="201417" rIns="201417" bIns="201417" spcCol="1270" anchor="ctr"/>
            <a:lstStyle/>
            <a:p>
              <a:pPr algn="ctr" defTabSz="757822">
                <a:lnSpc>
                  <a:spcPct val="90000"/>
                </a:lnSpc>
                <a:spcAft>
                  <a:spcPct val="35000"/>
                </a:spcAft>
                <a:defRPr/>
              </a:pPr>
              <a:r>
                <a:rPr lang="zh-CN" altLang="en-US" sz="2900" dirty="0">
                  <a:latin typeface="方正精楷简体" pitchFamily="2" charset="-122"/>
                  <a:ea typeface="方正精楷简体" pitchFamily="2" charset="-122"/>
                </a:rPr>
                <a:t>架</a:t>
              </a:r>
              <a:r>
                <a:rPr lang="zh-CN" altLang="en-US" sz="2900" dirty="0" smtClean="0">
                  <a:latin typeface="方正精楷简体" pitchFamily="2" charset="-122"/>
                  <a:ea typeface="方正精楷简体" pitchFamily="2" charset="-122"/>
                </a:rPr>
                <a:t>构</a:t>
              </a:r>
              <a:r>
                <a:rPr lang="en-US" altLang="zh-CN" sz="2900" dirty="0" smtClean="0">
                  <a:latin typeface="方正精楷简体" pitchFamily="2" charset="-122"/>
                  <a:ea typeface="方正精楷简体" pitchFamily="2" charset="-122"/>
                </a:rPr>
                <a:t/>
              </a:r>
              <a:br>
                <a:rPr lang="en-US" altLang="zh-CN" sz="2900" dirty="0" smtClean="0">
                  <a:latin typeface="方正精楷简体" pitchFamily="2" charset="-122"/>
                  <a:ea typeface="方正精楷简体" pitchFamily="2" charset="-122"/>
                </a:rPr>
              </a:br>
              <a:r>
                <a:rPr lang="zh-CN" altLang="en-US" sz="2900" dirty="0" smtClean="0">
                  <a:latin typeface="方正精楷简体" pitchFamily="2" charset="-122"/>
                  <a:ea typeface="方正精楷简体" pitchFamily="2" charset="-122"/>
                </a:rPr>
                <a:t>设</a:t>
              </a:r>
              <a:r>
                <a:rPr lang="zh-CN" altLang="en-US" sz="2900" dirty="0">
                  <a:latin typeface="方正精楷简体" pitchFamily="2" charset="-122"/>
                  <a:ea typeface="方正精楷简体" pitchFamily="2" charset="-122"/>
                </a:rPr>
                <a:t>计</a:t>
              </a:r>
              <a:endParaRPr lang="en-US" sz="2900" dirty="0">
                <a:latin typeface="方正精楷简体" pitchFamily="2" charset="-122"/>
                <a:ea typeface="方正精楷简体" pitchFamily="2" charset="-122"/>
              </a:endParaRPr>
            </a:p>
          </p:txBody>
        </p:sp>
        <p:sp>
          <p:nvSpPr>
            <p:cNvPr id="8" name="Freeform 7"/>
            <p:cNvSpPr/>
            <p:nvPr/>
          </p:nvSpPr>
          <p:spPr bwMode="auto">
            <a:xfrm>
              <a:off x="3657600" y="3930650"/>
              <a:ext cx="1422400" cy="1250950"/>
            </a:xfrm>
            <a:custGeom>
              <a:avLst/>
              <a:gdLst>
                <a:gd name="connsiteX0" fmla="*/ 0 w 2757170"/>
                <a:gd name="connsiteY0" fmla="*/ 167356 h 1004113"/>
                <a:gd name="connsiteX1" fmla="*/ 49018 w 2757170"/>
                <a:gd name="connsiteY1" fmla="*/ 49017 h 1004113"/>
                <a:gd name="connsiteX2" fmla="*/ 167357 w 2757170"/>
                <a:gd name="connsiteY2" fmla="*/ 0 h 1004113"/>
                <a:gd name="connsiteX3" fmla="*/ 2589814 w 2757170"/>
                <a:gd name="connsiteY3" fmla="*/ 0 h 1004113"/>
                <a:gd name="connsiteX4" fmla="*/ 2708153 w 2757170"/>
                <a:gd name="connsiteY4" fmla="*/ 49018 h 1004113"/>
                <a:gd name="connsiteX5" fmla="*/ 2757170 w 2757170"/>
                <a:gd name="connsiteY5" fmla="*/ 167357 h 1004113"/>
                <a:gd name="connsiteX6" fmla="*/ 2757170 w 2757170"/>
                <a:gd name="connsiteY6" fmla="*/ 836757 h 1004113"/>
                <a:gd name="connsiteX7" fmla="*/ 2708153 w 2757170"/>
                <a:gd name="connsiteY7" fmla="*/ 955096 h 1004113"/>
                <a:gd name="connsiteX8" fmla="*/ 2589814 w 2757170"/>
                <a:gd name="connsiteY8" fmla="*/ 1004113 h 1004113"/>
                <a:gd name="connsiteX9" fmla="*/ 167356 w 2757170"/>
                <a:gd name="connsiteY9" fmla="*/ 1004113 h 1004113"/>
                <a:gd name="connsiteX10" fmla="*/ 49017 w 2757170"/>
                <a:gd name="connsiteY10" fmla="*/ 955095 h 1004113"/>
                <a:gd name="connsiteX11" fmla="*/ 0 w 2757170"/>
                <a:gd name="connsiteY11" fmla="*/ 836756 h 1004113"/>
                <a:gd name="connsiteX12" fmla="*/ 0 w 2757170"/>
                <a:gd name="connsiteY12" fmla="*/ 167356 h 100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7170" h="1004113">
                  <a:moveTo>
                    <a:pt x="0" y="167356"/>
                  </a:moveTo>
                  <a:cubicBezTo>
                    <a:pt x="0" y="122970"/>
                    <a:pt x="17632" y="80403"/>
                    <a:pt x="49018" y="49017"/>
                  </a:cubicBezTo>
                  <a:cubicBezTo>
                    <a:pt x="80403" y="17632"/>
                    <a:pt x="122971" y="0"/>
                    <a:pt x="167357" y="0"/>
                  </a:cubicBezTo>
                  <a:lnTo>
                    <a:pt x="2589814" y="0"/>
                  </a:lnTo>
                  <a:cubicBezTo>
                    <a:pt x="2634200" y="0"/>
                    <a:pt x="2676767" y="17632"/>
                    <a:pt x="2708153" y="49018"/>
                  </a:cubicBezTo>
                  <a:cubicBezTo>
                    <a:pt x="2739538" y="80403"/>
                    <a:pt x="2757170" y="122971"/>
                    <a:pt x="2757170" y="167357"/>
                  </a:cubicBezTo>
                  <a:lnTo>
                    <a:pt x="2757170" y="836757"/>
                  </a:lnTo>
                  <a:cubicBezTo>
                    <a:pt x="2757170" y="881143"/>
                    <a:pt x="2739538" y="923710"/>
                    <a:pt x="2708153" y="955096"/>
                  </a:cubicBezTo>
                  <a:cubicBezTo>
                    <a:pt x="2676768" y="986481"/>
                    <a:pt x="2634200" y="1004113"/>
                    <a:pt x="2589814" y="1004113"/>
                  </a:cubicBezTo>
                  <a:lnTo>
                    <a:pt x="167356" y="1004113"/>
                  </a:lnTo>
                  <a:cubicBezTo>
                    <a:pt x="122970" y="1004113"/>
                    <a:pt x="80403" y="986481"/>
                    <a:pt x="49017" y="955095"/>
                  </a:cubicBezTo>
                  <a:cubicBezTo>
                    <a:pt x="17632" y="923710"/>
                    <a:pt x="0" y="881142"/>
                    <a:pt x="0" y="836756"/>
                  </a:cubicBezTo>
                  <a:lnTo>
                    <a:pt x="0" y="167356"/>
                  </a:lnTo>
                  <a:close/>
                </a:path>
              </a:pathLst>
            </a:custGeom>
            <a:solidFill>
              <a:schemeClr val="accent4">
                <a:lumMod val="20000"/>
                <a:lumOff val="80000"/>
                <a:alpha val="90000"/>
              </a:schemeClr>
            </a:solidFill>
            <a:ln>
              <a:solidFill>
                <a:schemeClr val="accent4">
                  <a:lumMod val="60000"/>
                  <a:lumOff val="40000"/>
                </a:schemeClr>
              </a:solidFill>
            </a:ln>
          </p:spPr>
          <p:style>
            <a:lnRef idx="2">
              <a:schemeClr val="accent3">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lIns="201417" tIns="201417" rIns="201417" bIns="201417" spcCol="1270" anchor="ctr"/>
            <a:lstStyle/>
            <a:p>
              <a:pPr algn="ctr" defTabSz="757822">
                <a:lnSpc>
                  <a:spcPct val="90000"/>
                </a:lnSpc>
                <a:spcAft>
                  <a:spcPct val="35000"/>
                </a:spcAft>
                <a:defRPr/>
              </a:pPr>
              <a:r>
                <a:rPr lang="zh-CN" altLang="en-US" sz="2900" dirty="0">
                  <a:latin typeface="方正精楷简体" pitchFamily="2" charset="-122"/>
                  <a:ea typeface="方正精楷简体" pitchFamily="2" charset="-122"/>
                </a:rPr>
                <a:t>构</a:t>
              </a:r>
              <a:r>
                <a:rPr lang="zh-CN" altLang="en-US" sz="2900" dirty="0" smtClean="0">
                  <a:latin typeface="方正精楷简体" pitchFamily="2" charset="-122"/>
                  <a:ea typeface="方正精楷简体" pitchFamily="2" charset="-122"/>
                </a:rPr>
                <a:t>件</a:t>
              </a:r>
              <a:r>
                <a:rPr lang="en-US" altLang="zh-CN" sz="2900" dirty="0" smtClean="0">
                  <a:latin typeface="方正精楷简体" pitchFamily="2" charset="-122"/>
                  <a:ea typeface="方正精楷简体" pitchFamily="2" charset="-122"/>
                </a:rPr>
                <a:t/>
              </a:r>
              <a:br>
                <a:rPr lang="en-US" altLang="zh-CN" sz="2900" dirty="0" smtClean="0">
                  <a:latin typeface="方正精楷简体" pitchFamily="2" charset="-122"/>
                  <a:ea typeface="方正精楷简体" pitchFamily="2" charset="-122"/>
                </a:rPr>
              </a:br>
              <a:r>
                <a:rPr lang="zh-CN" altLang="en-US" sz="2900" dirty="0" smtClean="0">
                  <a:latin typeface="方正精楷简体" pitchFamily="2" charset="-122"/>
                  <a:ea typeface="方正精楷简体" pitchFamily="2" charset="-122"/>
                </a:rPr>
                <a:t>设</a:t>
              </a:r>
              <a:r>
                <a:rPr lang="zh-CN" altLang="en-US" sz="2900" dirty="0">
                  <a:latin typeface="方正精楷简体" pitchFamily="2" charset="-122"/>
                  <a:ea typeface="方正精楷简体" pitchFamily="2" charset="-122"/>
                </a:rPr>
                <a:t>计</a:t>
              </a:r>
              <a:endParaRPr lang="en-US" sz="2900" dirty="0">
                <a:latin typeface="方正精楷简体" pitchFamily="2" charset="-122"/>
                <a:ea typeface="方正精楷简体" pitchFamily="2" charset="-122"/>
              </a:endParaRPr>
            </a:p>
          </p:txBody>
        </p:sp>
        <p:sp>
          <p:nvSpPr>
            <p:cNvPr id="9" name="Rounded Rectangle 8"/>
            <p:cNvSpPr/>
            <p:nvPr/>
          </p:nvSpPr>
          <p:spPr bwMode="auto">
            <a:xfrm rot="16200000">
              <a:off x="1322387" y="3065463"/>
              <a:ext cx="3200400" cy="968373"/>
            </a:xfrm>
            <a:prstGeom prst="roundRect">
              <a:avLst/>
            </a:prstGeom>
            <a:solidFill>
              <a:schemeClr val="accent2">
                <a:lumMod val="20000"/>
                <a:lumOff val="80000"/>
                <a:alpha val="90000"/>
              </a:schemeClr>
            </a:solidFill>
            <a:ln>
              <a:solidFill>
                <a:schemeClr val="accent2">
                  <a:lumMod val="40000"/>
                  <a:lumOff val="60000"/>
                </a:schemeClr>
              </a:solidFill>
            </a:ln>
          </p:spPr>
          <p:style>
            <a:lnRef idx="2">
              <a:schemeClr val="accent3">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10" name="Rounded Rectangle 4"/>
            <p:cNvSpPr/>
            <p:nvPr/>
          </p:nvSpPr>
          <p:spPr bwMode="auto">
            <a:xfrm rot="16200000">
              <a:off x="1506537" y="3054351"/>
              <a:ext cx="3114675" cy="9905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06680" tIns="106680" rIns="106680" bIns="106680" spcCol="1270" anchor="ctr"/>
            <a:lstStyle/>
            <a:p>
              <a:pPr algn="ctr" defTabSz="530476">
                <a:lnSpc>
                  <a:spcPct val="90000"/>
                </a:lnSpc>
                <a:spcAft>
                  <a:spcPct val="35000"/>
                </a:spcAft>
                <a:defRPr/>
              </a:pPr>
              <a:endParaRPr lang="en-US" sz="2500" dirty="0">
                <a:latin typeface="方正精楷简体" pitchFamily="2" charset="-122"/>
                <a:ea typeface="方正精楷简体" pitchFamily="2" charset="-122"/>
              </a:endParaRPr>
            </a:p>
          </p:txBody>
        </p:sp>
        <p:sp>
          <p:nvSpPr>
            <p:cNvPr id="11" name="TextBox 2"/>
            <p:cNvSpPr txBox="1">
              <a:spLocks noChangeArrowheads="1"/>
            </p:cNvSpPr>
            <p:nvPr/>
          </p:nvSpPr>
          <p:spPr bwMode="auto">
            <a:xfrm>
              <a:off x="2590799" y="2133602"/>
              <a:ext cx="608481" cy="2920063"/>
            </a:xfrm>
            <a:prstGeom prst="rect">
              <a:avLst/>
            </a:prstGeom>
            <a:noFill/>
            <a:ln w="9525">
              <a:noFill/>
              <a:miter lim="800000"/>
              <a:headEnd/>
              <a:tailEnd/>
            </a:ln>
          </p:spPr>
          <p:txBody>
            <a:bodyPr wrap="none">
              <a:spAutoFit/>
            </a:bodyPr>
            <a:lstStyle/>
            <a:p>
              <a:r>
                <a:rPr lang="zh-CN" altLang="en-US" sz="2900" dirty="0">
                  <a:latin typeface="方正精楷简体" pitchFamily="2" charset="-122"/>
                  <a:ea typeface="方正精楷简体" pitchFamily="2" charset="-122"/>
                </a:rPr>
                <a:t>数</a:t>
              </a:r>
              <a:endParaRPr lang="en-US" altLang="zh-CN" sz="2900" dirty="0">
                <a:latin typeface="方正精楷简体" pitchFamily="2" charset="-122"/>
                <a:ea typeface="方正精楷简体" pitchFamily="2" charset="-122"/>
              </a:endParaRPr>
            </a:p>
            <a:p>
              <a:r>
                <a:rPr lang="zh-CN" altLang="en-US" sz="2900" dirty="0" smtClean="0">
                  <a:latin typeface="方正精楷简体" pitchFamily="2" charset="-122"/>
                  <a:ea typeface="方正精楷简体" pitchFamily="2" charset="-122"/>
                </a:rPr>
                <a:t>据</a:t>
              </a:r>
              <a:endParaRPr lang="en-US" altLang="zh-CN" sz="2900" dirty="0" smtClean="0">
                <a:latin typeface="方正精楷简体" pitchFamily="2" charset="-122"/>
                <a:ea typeface="方正精楷简体" pitchFamily="2" charset="-122"/>
              </a:endParaRPr>
            </a:p>
            <a:p>
              <a:r>
                <a:rPr lang="zh-CN" altLang="en-US" sz="2900" dirty="0" smtClean="0">
                  <a:latin typeface="方正精楷简体" pitchFamily="2" charset="-122"/>
                  <a:ea typeface="方正精楷简体" pitchFamily="2" charset="-122"/>
                </a:rPr>
                <a:t>库</a:t>
              </a:r>
              <a:endParaRPr lang="en-US" altLang="zh-CN" sz="2900" dirty="0">
                <a:latin typeface="方正精楷简体" pitchFamily="2" charset="-122"/>
                <a:ea typeface="方正精楷简体" pitchFamily="2" charset="-122"/>
              </a:endParaRPr>
            </a:p>
            <a:p>
              <a:r>
                <a:rPr lang="zh-CN" altLang="en-US" sz="2900" dirty="0">
                  <a:latin typeface="方正精楷简体" pitchFamily="2" charset="-122"/>
                  <a:ea typeface="方正精楷简体" pitchFamily="2" charset="-122"/>
                </a:rPr>
                <a:t>设</a:t>
              </a:r>
              <a:endParaRPr lang="en-US" altLang="zh-CN" sz="2900" dirty="0">
                <a:latin typeface="方正精楷简体" pitchFamily="2" charset="-122"/>
                <a:ea typeface="方正精楷简体" pitchFamily="2" charset="-122"/>
              </a:endParaRPr>
            </a:p>
            <a:p>
              <a:r>
                <a:rPr lang="zh-CN" altLang="en-US" sz="2900" dirty="0">
                  <a:latin typeface="方正精楷简体" pitchFamily="2" charset="-122"/>
                  <a:ea typeface="方正精楷简体" pitchFamily="2" charset="-122"/>
                </a:rPr>
                <a:t>计</a:t>
              </a:r>
              <a:endParaRPr lang="en-US" sz="2900" dirty="0">
                <a:latin typeface="方正精楷简体" pitchFamily="2" charset="-122"/>
                <a:ea typeface="方正精楷简体" pitchFamily="2" charset="-122"/>
              </a:endParaRPr>
            </a:p>
          </p:txBody>
        </p:sp>
        <p:cxnSp>
          <p:nvCxnSpPr>
            <p:cNvPr id="12" name="Straight Arrow Connector 11"/>
            <p:cNvCxnSpPr/>
            <p:nvPr/>
          </p:nvCxnSpPr>
          <p:spPr>
            <a:xfrm rot="5400000" flipH="1" flipV="1">
              <a:off x="4792854" y="3505200"/>
              <a:ext cx="4114800" cy="1588"/>
            </a:xfrm>
            <a:prstGeom prst="straightConnector1">
              <a:avLst/>
            </a:prstGeom>
            <a:ln w="76200">
              <a:solidFill>
                <a:srgbClr val="181DEE"/>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3" name="TextBox 23"/>
            <p:cNvSpPr txBox="1">
              <a:spLocks noChangeArrowheads="1"/>
            </p:cNvSpPr>
            <p:nvPr/>
          </p:nvSpPr>
          <p:spPr bwMode="auto">
            <a:xfrm>
              <a:off x="6849461" y="1828800"/>
              <a:ext cx="552400" cy="599484"/>
            </a:xfrm>
            <a:prstGeom prst="rect">
              <a:avLst/>
            </a:prstGeom>
            <a:noFill/>
            <a:ln w="9525">
              <a:noFill/>
              <a:miter lim="800000"/>
              <a:headEnd/>
              <a:tailEnd/>
            </a:ln>
          </p:spPr>
          <p:txBody>
            <a:bodyPr wrap="none">
              <a:spAutoFit/>
            </a:bodyPr>
            <a:lstStyle/>
            <a:p>
              <a:r>
                <a:rPr lang="zh-CN" altLang="en-US" sz="2500" dirty="0">
                  <a:solidFill>
                    <a:srgbClr val="292EEF"/>
                  </a:solidFill>
                  <a:latin typeface="微软雅黑" pitchFamily="34" charset="-122"/>
                  <a:ea typeface="微软雅黑" pitchFamily="34" charset="-122"/>
                </a:rPr>
                <a:t>高</a:t>
              </a:r>
              <a:endParaRPr lang="en-US" sz="2500" dirty="0">
                <a:solidFill>
                  <a:srgbClr val="292EEF"/>
                </a:solidFill>
                <a:latin typeface="微软雅黑" pitchFamily="34" charset="-122"/>
                <a:ea typeface="微软雅黑" pitchFamily="34" charset="-122"/>
              </a:endParaRPr>
            </a:p>
          </p:txBody>
        </p:sp>
        <p:sp>
          <p:nvSpPr>
            <p:cNvPr id="14" name="TextBox 24"/>
            <p:cNvSpPr txBox="1">
              <a:spLocks noChangeArrowheads="1"/>
            </p:cNvSpPr>
            <p:nvPr/>
          </p:nvSpPr>
          <p:spPr bwMode="auto">
            <a:xfrm>
              <a:off x="6849461" y="5105399"/>
              <a:ext cx="552400" cy="599484"/>
            </a:xfrm>
            <a:prstGeom prst="rect">
              <a:avLst/>
            </a:prstGeom>
            <a:noFill/>
            <a:ln w="9525">
              <a:noFill/>
              <a:miter lim="800000"/>
              <a:headEnd/>
              <a:tailEnd/>
            </a:ln>
          </p:spPr>
          <p:txBody>
            <a:bodyPr wrap="none">
              <a:spAutoFit/>
            </a:bodyPr>
            <a:lstStyle/>
            <a:p>
              <a:r>
                <a:rPr lang="zh-CN" altLang="en-US" sz="2500" dirty="0">
                  <a:solidFill>
                    <a:srgbClr val="292EEF"/>
                  </a:solidFill>
                  <a:latin typeface="微软雅黑" pitchFamily="34" charset="-122"/>
                  <a:ea typeface="微软雅黑" pitchFamily="34" charset="-122"/>
                </a:rPr>
                <a:t>低</a:t>
              </a:r>
              <a:endParaRPr lang="en-US" sz="2500" dirty="0">
                <a:solidFill>
                  <a:srgbClr val="292EEF"/>
                </a:solidFill>
                <a:latin typeface="微软雅黑" pitchFamily="34" charset="-122"/>
                <a:ea typeface="微软雅黑" pitchFamily="34" charset="-122"/>
              </a:endParaRPr>
            </a:p>
          </p:txBody>
        </p:sp>
        <p:sp>
          <p:nvSpPr>
            <p:cNvPr id="15" name="TextBox 24"/>
            <p:cNvSpPr txBox="1">
              <a:spLocks noChangeArrowheads="1"/>
            </p:cNvSpPr>
            <p:nvPr/>
          </p:nvSpPr>
          <p:spPr bwMode="auto">
            <a:xfrm>
              <a:off x="6849461" y="3124201"/>
              <a:ext cx="902906" cy="1082937"/>
            </a:xfrm>
            <a:prstGeom prst="rect">
              <a:avLst/>
            </a:prstGeom>
            <a:noFill/>
            <a:ln w="9525">
              <a:noFill/>
              <a:miter lim="800000"/>
              <a:headEnd/>
              <a:tailEnd/>
            </a:ln>
          </p:spPr>
          <p:txBody>
            <a:bodyPr wrap="none">
              <a:spAutoFit/>
            </a:bodyPr>
            <a:lstStyle/>
            <a:p>
              <a:r>
                <a:rPr lang="zh-CN" altLang="en-US" sz="2500" dirty="0">
                  <a:solidFill>
                    <a:srgbClr val="292EEF"/>
                  </a:solidFill>
                  <a:latin typeface="微软雅黑" pitchFamily="34" charset="-122"/>
                  <a:ea typeface="微软雅黑" pitchFamily="34" charset="-122"/>
                </a:rPr>
                <a:t>抽象</a:t>
              </a:r>
              <a:endParaRPr lang="en-CA" altLang="zh-CN" sz="2500" dirty="0">
                <a:solidFill>
                  <a:srgbClr val="292EEF"/>
                </a:solidFill>
                <a:latin typeface="微软雅黑" pitchFamily="34" charset="-122"/>
                <a:ea typeface="微软雅黑" pitchFamily="34" charset="-122"/>
              </a:endParaRPr>
            </a:p>
            <a:p>
              <a:r>
                <a:rPr lang="zh-CN" altLang="en-US" sz="2500" dirty="0">
                  <a:solidFill>
                    <a:srgbClr val="292EEF"/>
                  </a:solidFill>
                  <a:latin typeface="微软雅黑" pitchFamily="34" charset="-122"/>
                  <a:ea typeface="微软雅黑" pitchFamily="34" charset="-122"/>
                </a:rPr>
                <a:t>层级</a:t>
              </a:r>
              <a:endParaRPr lang="en-US" sz="2500" dirty="0">
                <a:solidFill>
                  <a:srgbClr val="292EEF"/>
                </a:solidFill>
                <a:latin typeface="微软雅黑" pitchFamily="34" charset="-122"/>
                <a:ea typeface="微软雅黑" pitchFamily="34" charset="-122"/>
              </a:endParaRPr>
            </a:p>
          </p:txBody>
        </p:sp>
        <p:sp>
          <p:nvSpPr>
            <p:cNvPr id="16" name="Rounded Rectangle 15"/>
            <p:cNvSpPr/>
            <p:nvPr/>
          </p:nvSpPr>
          <p:spPr bwMode="auto">
            <a:xfrm rot="16200000">
              <a:off x="4240213" y="3097214"/>
              <a:ext cx="3200400" cy="968373"/>
            </a:xfrm>
            <a:prstGeom prst="roundRect">
              <a:avLst/>
            </a:prstGeom>
            <a:solidFill>
              <a:schemeClr val="accent6">
                <a:lumMod val="40000"/>
                <a:lumOff val="60000"/>
                <a:alpha val="90000"/>
              </a:schemeClr>
            </a:solidFill>
            <a:ln>
              <a:solidFill>
                <a:schemeClr val="accent6">
                  <a:lumMod val="75000"/>
                </a:schemeClr>
              </a:solidFill>
            </a:ln>
          </p:spPr>
          <p:style>
            <a:lnRef idx="2">
              <a:schemeClr val="accent3">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17" name="Rounded Rectangle 4"/>
            <p:cNvSpPr/>
            <p:nvPr/>
          </p:nvSpPr>
          <p:spPr bwMode="auto">
            <a:xfrm rot="16200000">
              <a:off x="4424363" y="3086102"/>
              <a:ext cx="3114675" cy="9905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06680" tIns="106680" rIns="106680" bIns="106680" spcCol="1270" anchor="ctr"/>
            <a:lstStyle/>
            <a:p>
              <a:pPr algn="ctr" defTabSz="530476">
                <a:lnSpc>
                  <a:spcPct val="90000"/>
                </a:lnSpc>
                <a:spcAft>
                  <a:spcPct val="35000"/>
                </a:spcAft>
                <a:defRPr/>
              </a:pPr>
              <a:endParaRPr lang="en-US" sz="2500" dirty="0">
                <a:latin typeface="方正精楷简体" pitchFamily="2" charset="-122"/>
                <a:ea typeface="方正精楷简体" pitchFamily="2" charset="-122"/>
              </a:endParaRPr>
            </a:p>
          </p:txBody>
        </p:sp>
        <p:sp>
          <p:nvSpPr>
            <p:cNvPr id="18" name="TextBox 2"/>
            <p:cNvSpPr txBox="1">
              <a:spLocks noChangeArrowheads="1"/>
            </p:cNvSpPr>
            <p:nvPr/>
          </p:nvSpPr>
          <p:spPr bwMode="auto">
            <a:xfrm>
              <a:off x="5587187" y="2403614"/>
              <a:ext cx="608481" cy="2359256"/>
            </a:xfrm>
            <a:prstGeom prst="rect">
              <a:avLst/>
            </a:prstGeom>
            <a:noFill/>
            <a:ln w="9525">
              <a:noFill/>
              <a:miter lim="800000"/>
              <a:headEnd/>
              <a:tailEnd/>
            </a:ln>
          </p:spPr>
          <p:txBody>
            <a:bodyPr wrap="none">
              <a:spAutoFit/>
            </a:bodyPr>
            <a:lstStyle/>
            <a:p>
              <a:r>
                <a:rPr lang="zh-CN" altLang="en-US" sz="2900" dirty="0" smtClean="0">
                  <a:latin typeface="方正精楷简体" pitchFamily="2" charset="-122"/>
                  <a:ea typeface="方正精楷简体" pitchFamily="2" charset="-122"/>
                </a:rPr>
                <a:t>界</a:t>
              </a:r>
              <a:r>
                <a:rPr lang="en-US" altLang="zh-CN" sz="2900" dirty="0" smtClean="0">
                  <a:latin typeface="方正精楷简体" pitchFamily="2" charset="-122"/>
                  <a:ea typeface="方正精楷简体" pitchFamily="2" charset="-122"/>
                </a:rPr>
                <a:t/>
              </a:r>
              <a:br>
                <a:rPr lang="en-US" altLang="zh-CN" sz="2900" dirty="0" smtClean="0">
                  <a:latin typeface="方正精楷简体" pitchFamily="2" charset="-122"/>
                  <a:ea typeface="方正精楷简体" pitchFamily="2" charset="-122"/>
                </a:rPr>
              </a:br>
              <a:r>
                <a:rPr lang="zh-CN" altLang="en-US" sz="2900" dirty="0" smtClean="0">
                  <a:latin typeface="方正精楷简体" pitchFamily="2" charset="-122"/>
                  <a:ea typeface="方正精楷简体" pitchFamily="2" charset="-122"/>
                </a:rPr>
                <a:t>面</a:t>
              </a:r>
              <a:endParaRPr lang="en-US" altLang="zh-CN" sz="2900" dirty="0">
                <a:latin typeface="方正精楷简体" pitchFamily="2" charset="-122"/>
                <a:ea typeface="方正精楷简体" pitchFamily="2" charset="-122"/>
              </a:endParaRPr>
            </a:p>
            <a:p>
              <a:r>
                <a:rPr lang="zh-CN" altLang="en-US" sz="2900" dirty="0">
                  <a:latin typeface="方正精楷简体" pitchFamily="2" charset="-122"/>
                  <a:ea typeface="方正精楷简体" pitchFamily="2" charset="-122"/>
                </a:rPr>
                <a:t>设</a:t>
              </a:r>
              <a:endParaRPr lang="en-US" altLang="zh-CN" sz="2900" dirty="0">
                <a:latin typeface="方正精楷简体" pitchFamily="2" charset="-122"/>
                <a:ea typeface="方正精楷简体" pitchFamily="2" charset="-122"/>
              </a:endParaRPr>
            </a:p>
            <a:p>
              <a:r>
                <a:rPr lang="zh-CN" altLang="en-US" sz="2900" dirty="0">
                  <a:latin typeface="方正精楷简体" pitchFamily="2" charset="-122"/>
                  <a:ea typeface="方正精楷简体" pitchFamily="2" charset="-122"/>
                </a:rPr>
                <a:t>计</a:t>
              </a:r>
              <a:endParaRPr lang="en-US" sz="2900" dirty="0">
                <a:latin typeface="方正精楷简体" pitchFamily="2" charset="-122"/>
                <a:ea typeface="方正精楷简体" pitchFamily="2" charset="-122"/>
              </a:endParaRPr>
            </a:p>
          </p:txBody>
        </p:sp>
      </p:grpSp>
    </p:spTree>
  </p:cSld>
  <p:clrMapOvr>
    <a:masterClrMapping/>
  </p:clrMapOvr>
  <p:transition spd="slow">
    <p:blind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设计框架</a:t>
            </a:r>
            <a:r>
              <a:rPr lang="en-US" altLang="zh-CN" dirty="0" smtClean="0"/>
              <a:t>—</a:t>
            </a:r>
            <a:r>
              <a:rPr lang="zh-CN" altLang="en-US" dirty="0" smtClean="0"/>
              <a:t>八个设计视图</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17</a:t>
            </a:fld>
            <a:endParaRPr lang="zh-CN" altLang="en-US" dirty="0"/>
          </a:p>
        </p:txBody>
      </p:sp>
      <p:grpSp>
        <p:nvGrpSpPr>
          <p:cNvPr id="3" name="Group 4"/>
          <p:cNvGrpSpPr/>
          <p:nvPr/>
        </p:nvGrpSpPr>
        <p:grpSpPr>
          <a:xfrm>
            <a:off x="2222699" y="1268766"/>
            <a:ext cx="5694633" cy="4884587"/>
            <a:chOff x="2556163" y="1413163"/>
            <a:chExt cx="4031673" cy="4031673"/>
          </a:xfrm>
        </p:grpSpPr>
        <p:grpSp>
          <p:nvGrpSpPr>
            <p:cNvPr id="5" name="Group 1"/>
            <p:cNvGrpSpPr/>
            <p:nvPr/>
          </p:nvGrpSpPr>
          <p:grpSpPr>
            <a:xfrm>
              <a:off x="4063292" y="2920292"/>
              <a:ext cx="1017414" cy="1017414"/>
              <a:chOff x="2539292" y="1523292"/>
              <a:chExt cx="1017414" cy="1017414"/>
            </a:xfrm>
          </p:grpSpPr>
          <p:sp>
            <p:nvSpPr>
              <p:cNvPr id="55" name="Oval 2"/>
              <p:cNvSpPr/>
              <p:nvPr/>
            </p:nvSpPr>
            <p:spPr>
              <a:xfrm>
                <a:off x="2539292" y="1523292"/>
                <a:ext cx="1017414" cy="1017414"/>
              </a:xfrm>
              <a:prstGeom prst="ellipse">
                <a:avLst/>
              </a:prstGeom>
              <a:solidFill>
                <a:srgbClr val="292EE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56" name="Oval 4"/>
              <p:cNvSpPr/>
              <p:nvPr/>
            </p:nvSpPr>
            <p:spPr>
              <a:xfrm>
                <a:off x="2688289" y="1672289"/>
                <a:ext cx="719420" cy="7194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algn="ctr" defTabSz="454693">
                  <a:lnSpc>
                    <a:spcPct val="90000"/>
                  </a:lnSpc>
                  <a:spcAft>
                    <a:spcPct val="35000"/>
                  </a:spcAft>
                </a:pPr>
                <a:r>
                  <a:rPr lang="zh-CN" altLang="en-US" sz="2900" dirty="0" smtClean="0">
                    <a:latin typeface="微软雅黑" pitchFamily="34" charset="-122"/>
                    <a:ea typeface="微软雅黑" pitchFamily="34" charset="-122"/>
                  </a:rPr>
                  <a:t>设计</a:t>
                </a:r>
                <a:endParaRPr lang="zh-CN" altLang="en-US" sz="2900" dirty="0">
                  <a:latin typeface="微软雅黑" pitchFamily="34" charset="-122"/>
                  <a:ea typeface="微软雅黑" pitchFamily="34" charset="-122"/>
                </a:endParaRPr>
              </a:p>
            </p:txBody>
          </p:sp>
        </p:grpSp>
        <p:grpSp>
          <p:nvGrpSpPr>
            <p:cNvPr id="6" name="Group 4"/>
            <p:cNvGrpSpPr/>
            <p:nvPr/>
          </p:nvGrpSpPr>
          <p:grpSpPr>
            <a:xfrm>
              <a:off x="4399040" y="2476699"/>
              <a:ext cx="345920" cy="313472"/>
              <a:chOff x="2875040" y="1079699"/>
              <a:chExt cx="345920" cy="313472"/>
            </a:xfrm>
          </p:grpSpPr>
          <p:sp>
            <p:nvSpPr>
              <p:cNvPr id="53" name="Right Arrow 5"/>
              <p:cNvSpPr/>
              <p:nvPr/>
            </p:nvSpPr>
            <p:spPr>
              <a:xfrm rot="16200000">
                <a:off x="2891264" y="1063475"/>
                <a:ext cx="313471" cy="345920"/>
              </a:xfrm>
              <a:prstGeom prst="rightArrow">
                <a:avLst>
                  <a:gd name="adj1" fmla="val 60000"/>
                  <a:gd name="adj2" fmla="val 50000"/>
                </a:avLst>
              </a:prstGeom>
              <a:solidFill>
                <a:schemeClr val="accent2">
                  <a:lumMod val="40000"/>
                  <a:lumOff val="60000"/>
                </a:schemeClr>
              </a:solidFill>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54" name="Right Arrow 6"/>
              <p:cNvSpPr/>
              <p:nvPr/>
            </p:nvSpPr>
            <p:spPr>
              <a:xfrm rot="16200000">
                <a:off x="2938285" y="1179680"/>
                <a:ext cx="219430" cy="207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27347">
                  <a:lnSpc>
                    <a:spcPct val="90000"/>
                  </a:lnSpc>
                  <a:spcAft>
                    <a:spcPct val="35000"/>
                  </a:spcAft>
                </a:pPr>
                <a:endParaRPr lang="zh-CN" altLang="en-US" sz="1700" dirty="0">
                  <a:latin typeface="方正精楷简体" pitchFamily="2" charset="-122"/>
                  <a:ea typeface="汉鼎简楷体" pitchFamily="49" charset="-122"/>
                </a:endParaRPr>
              </a:p>
            </p:txBody>
          </p:sp>
        </p:grpSp>
        <p:grpSp>
          <p:nvGrpSpPr>
            <p:cNvPr id="7" name="Group 7"/>
            <p:cNvGrpSpPr/>
            <p:nvPr/>
          </p:nvGrpSpPr>
          <p:grpSpPr>
            <a:xfrm>
              <a:off x="4114163" y="1413163"/>
              <a:ext cx="915673" cy="915673"/>
              <a:chOff x="2590163" y="16163"/>
              <a:chExt cx="915673" cy="915673"/>
            </a:xfrm>
          </p:grpSpPr>
          <p:sp>
            <p:nvSpPr>
              <p:cNvPr id="51" name="Oval 8"/>
              <p:cNvSpPr/>
              <p:nvPr/>
            </p:nvSpPr>
            <p:spPr>
              <a:xfrm>
                <a:off x="2590163" y="16163"/>
                <a:ext cx="915673" cy="915673"/>
              </a:xfrm>
              <a:prstGeom prst="ellipse">
                <a:avLst/>
              </a:pr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52" name="Oval 8"/>
              <p:cNvSpPr/>
              <p:nvPr/>
            </p:nvSpPr>
            <p:spPr>
              <a:xfrm>
                <a:off x="2724260" y="150260"/>
                <a:ext cx="647479" cy="647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210" tIns="29210" rIns="29210" bIns="29210" numCol="1" spcCol="1270" anchor="ctr" anchorCtr="0">
                <a:noAutofit/>
              </a:bodyPr>
              <a:lstStyle/>
              <a:p>
                <a:pPr algn="ctr" defTabSz="435748">
                  <a:lnSpc>
                    <a:spcPct val="90000"/>
                  </a:lnSpc>
                  <a:spcAft>
                    <a:spcPct val="35000"/>
                  </a:spcAft>
                </a:pPr>
                <a:r>
                  <a:rPr lang="zh-CN" altLang="en-US" sz="2500" dirty="0" smtClean="0">
                    <a:latin typeface="方正精楷简体" pitchFamily="2" charset="-122"/>
                    <a:ea typeface="汉鼎简楷体" pitchFamily="49" charset="-122"/>
                  </a:rPr>
                  <a:t>外部</a:t>
                </a:r>
                <a:endParaRPr lang="zh-CN" altLang="en-US" sz="2500" dirty="0">
                  <a:latin typeface="方正精楷简体" pitchFamily="2" charset="-122"/>
                  <a:ea typeface="汉鼎简楷体" pitchFamily="49" charset="-122"/>
                </a:endParaRPr>
              </a:p>
            </p:txBody>
          </p:sp>
        </p:grpSp>
        <p:grpSp>
          <p:nvGrpSpPr>
            <p:cNvPr id="8" name="Group 10"/>
            <p:cNvGrpSpPr/>
            <p:nvPr/>
          </p:nvGrpSpPr>
          <p:grpSpPr>
            <a:xfrm>
              <a:off x="4977812" y="2693491"/>
              <a:ext cx="313471" cy="345920"/>
              <a:chOff x="3453812" y="1296491"/>
              <a:chExt cx="313471" cy="345920"/>
            </a:xfrm>
          </p:grpSpPr>
          <p:sp>
            <p:nvSpPr>
              <p:cNvPr id="49" name="Right Arrow 11"/>
              <p:cNvSpPr/>
              <p:nvPr/>
            </p:nvSpPr>
            <p:spPr>
              <a:xfrm rot="18900000">
                <a:off x="3453812" y="1296491"/>
                <a:ext cx="313471" cy="345920"/>
              </a:xfrm>
              <a:prstGeom prst="rightArrow">
                <a:avLst>
                  <a:gd name="adj1" fmla="val 60000"/>
                  <a:gd name="adj2" fmla="val 50000"/>
                </a:avLst>
              </a:prstGeom>
              <a:solidFill>
                <a:schemeClr val="accent2">
                  <a:lumMod val="40000"/>
                  <a:lumOff val="60000"/>
                </a:schemeClr>
              </a:solidFill>
            </p:spPr>
            <p:style>
              <a:lnRef idx="0">
                <a:schemeClr val="lt1">
                  <a:hueOff val="0"/>
                  <a:satOff val="0"/>
                  <a:lumOff val="0"/>
                  <a:alphaOff val="0"/>
                </a:schemeClr>
              </a:lnRef>
              <a:fillRef idx="1">
                <a:schemeClr val="accent3">
                  <a:hueOff val="1607181"/>
                  <a:satOff val="-2411"/>
                  <a:lumOff val="-392"/>
                  <a:alphaOff val="0"/>
                </a:schemeClr>
              </a:fillRef>
              <a:effectRef idx="0">
                <a:schemeClr val="accent3">
                  <a:hueOff val="1607181"/>
                  <a:satOff val="-2411"/>
                  <a:lumOff val="-392"/>
                  <a:alphaOff val="0"/>
                </a:schemeClr>
              </a:effectRef>
              <a:fontRef idx="minor">
                <a:schemeClr val="lt1"/>
              </a:fontRef>
            </p:style>
          </p:sp>
          <p:sp>
            <p:nvSpPr>
              <p:cNvPr id="50" name="Right Arrow 10"/>
              <p:cNvSpPr/>
              <p:nvPr/>
            </p:nvSpPr>
            <p:spPr>
              <a:xfrm rot="18900000">
                <a:off x="3467584" y="1398924"/>
                <a:ext cx="219430" cy="207552"/>
              </a:xfrm>
              <a:prstGeom prst="rect">
                <a:avLst/>
              </a:prstGeom>
              <a:solidFill>
                <a:schemeClr val="accent2">
                  <a:lumMod val="40000"/>
                  <a:lumOff val="60000"/>
                </a:schemeClr>
              </a:solid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27347">
                  <a:lnSpc>
                    <a:spcPct val="90000"/>
                  </a:lnSpc>
                  <a:spcAft>
                    <a:spcPct val="35000"/>
                  </a:spcAft>
                </a:pPr>
                <a:endParaRPr lang="zh-CN" altLang="en-US" sz="1700" dirty="0">
                  <a:latin typeface="方正精楷简体" pitchFamily="2" charset="-122"/>
                  <a:ea typeface="汉鼎简楷体" pitchFamily="49" charset="-122"/>
                </a:endParaRPr>
              </a:p>
            </p:txBody>
          </p:sp>
        </p:grpSp>
        <p:grpSp>
          <p:nvGrpSpPr>
            <p:cNvPr id="9" name="Group 13"/>
            <p:cNvGrpSpPr/>
            <p:nvPr/>
          </p:nvGrpSpPr>
          <p:grpSpPr>
            <a:xfrm>
              <a:off x="5215835" y="1869491"/>
              <a:ext cx="915673" cy="915673"/>
              <a:chOff x="3691835" y="472491"/>
              <a:chExt cx="915673" cy="915673"/>
            </a:xfrm>
          </p:grpSpPr>
          <p:sp>
            <p:nvSpPr>
              <p:cNvPr id="47" name="Oval 14"/>
              <p:cNvSpPr/>
              <p:nvPr/>
            </p:nvSpPr>
            <p:spPr>
              <a:xfrm>
                <a:off x="3691835" y="472491"/>
                <a:ext cx="915673" cy="915673"/>
              </a:xfrm>
              <a:prstGeom prst="ellipse">
                <a:avLst/>
              </a:prstGeom>
              <a:solidFill>
                <a:schemeClr val="accent3">
                  <a:lumMod val="50000"/>
                </a:schemeClr>
              </a:solidFill>
            </p:spPr>
            <p:style>
              <a:lnRef idx="2">
                <a:schemeClr val="lt1">
                  <a:hueOff val="0"/>
                  <a:satOff val="0"/>
                  <a:lumOff val="0"/>
                  <a:alphaOff val="0"/>
                </a:schemeClr>
              </a:lnRef>
              <a:fillRef idx="1">
                <a:scrgbClr r="0" g="0" b="0"/>
              </a:fillRef>
              <a:effectRef idx="0">
                <a:schemeClr val="accent3">
                  <a:hueOff val="1607181"/>
                  <a:satOff val="-2411"/>
                  <a:lumOff val="-392"/>
                  <a:alphaOff val="0"/>
                </a:schemeClr>
              </a:effectRef>
              <a:fontRef idx="minor">
                <a:schemeClr val="lt1"/>
              </a:fontRef>
            </p:style>
          </p:sp>
          <p:sp>
            <p:nvSpPr>
              <p:cNvPr id="48" name="Oval 12"/>
              <p:cNvSpPr/>
              <p:nvPr/>
            </p:nvSpPr>
            <p:spPr>
              <a:xfrm>
                <a:off x="3825932" y="606588"/>
                <a:ext cx="647479" cy="647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210" tIns="29210" rIns="29210" bIns="29210" numCol="1" spcCol="1270" anchor="ctr" anchorCtr="0">
                <a:noAutofit/>
              </a:bodyPr>
              <a:lstStyle/>
              <a:p>
                <a:pPr algn="ctr" defTabSz="435748">
                  <a:lnSpc>
                    <a:spcPct val="90000"/>
                  </a:lnSpc>
                  <a:spcAft>
                    <a:spcPct val="35000"/>
                  </a:spcAft>
                </a:pPr>
                <a:r>
                  <a:rPr lang="zh-CN" altLang="en-US" sz="2500" dirty="0" smtClean="0">
                    <a:latin typeface="方正精楷简体" pitchFamily="2" charset="-122"/>
                    <a:ea typeface="汉鼎简楷体" pitchFamily="49" charset="-122"/>
                  </a:rPr>
                  <a:t>算法</a:t>
                </a:r>
                <a:endParaRPr lang="zh-CN" altLang="en-US" sz="2500" dirty="0">
                  <a:latin typeface="方正精楷简体" pitchFamily="2" charset="-122"/>
                  <a:ea typeface="汉鼎简楷体" pitchFamily="49" charset="-122"/>
                </a:endParaRPr>
              </a:p>
            </p:txBody>
          </p:sp>
        </p:grpSp>
        <p:grpSp>
          <p:nvGrpSpPr>
            <p:cNvPr id="10" name="Group 16"/>
            <p:cNvGrpSpPr/>
            <p:nvPr/>
          </p:nvGrpSpPr>
          <p:grpSpPr>
            <a:xfrm>
              <a:off x="5210827" y="3256039"/>
              <a:ext cx="313471" cy="345920"/>
              <a:chOff x="3686827" y="1859039"/>
              <a:chExt cx="313471" cy="345920"/>
            </a:xfrm>
          </p:grpSpPr>
          <p:sp>
            <p:nvSpPr>
              <p:cNvPr id="45" name="Right Arrow 17"/>
              <p:cNvSpPr/>
              <p:nvPr/>
            </p:nvSpPr>
            <p:spPr>
              <a:xfrm>
                <a:off x="3686827" y="1859039"/>
                <a:ext cx="313471" cy="345920"/>
              </a:xfrm>
              <a:prstGeom prst="rightArrow">
                <a:avLst>
                  <a:gd name="adj1" fmla="val 60000"/>
                  <a:gd name="adj2" fmla="val 50000"/>
                </a:avLst>
              </a:prstGeom>
              <a:solidFill>
                <a:schemeClr val="accent2">
                  <a:lumMod val="40000"/>
                  <a:lumOff val="60000"/>
                </a:schemeClr>
              </a:solidFill>
            </p:spPr>
            <p:style>
              <a:lnRef idx="0">
                <a:schemeClr val="lt1">
                  <a:hueOff val="0"/>
                  <a:satOff val="0"/>
                  <a:lumOff val="0"/>
                  <a:alphaOff val="0"/>
                </a:schemeClr>
              </a:lnRef>
              <a:fillRef idx="1">
                <a:schemeClr val="accent3">
                  <a:hueOff val="3214361"/>
                  <a:satOff val="-4823"/>
                  <a:lumOff val="-784"/>
                  <a:alphaOff val="0"/>
                </a:schemeClr>
              </a:fillRef>
              <a:effectRef idx="0">
                <a:schemeClr val="accent3">
                  <a:hueOff val="3214361"/>
                  <a:satOff val="-4823"/>
                  <a:lumOff val="-784"/>
                  <a:alphaOff val="0"/>
                </a:schemeClr>
              </a:effectRef>
              <a:fontRef idx="minor">
                <a:schemeClr val="lt1"/>
              </a:fontRef>
            </p:style>
          </p:sp>
          <p:sp>
            <p:nvSpPr>
              <p:cNvPr id="46" name="Right Arrow 14"/>
              <p:cNvSpPr/>
              <p:nvPr/>
            </p:nvSpPr>
            <p:spPr>
              <a:xfrm>
                <a:off x="3686827" y="1928223"/>
                <a:ext cx="219430" cy="207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27347">
                  <a:lnSpc>
                    <a:spcPct val="90000"/>
                  </a:lnSpc>
                  <a:spcAft>
                    <a:spcPct val="35000"/>
                  </a:spcAft>
                </a:pPr>
                <a:endParaRPr lang="zh-CN" altLang="en-US" sz="1700" dirty="0">
                  <a:latin typeface="方正精楷简体" pitchFamily="2" charset="-122"/>
                  <a:ea typeface="汉鼎简楷体" pitchFamily="49" charset="-122"/>
                </a:endParaRPr>
              </a:p>
            </p:txBody>
          </p:sp>
        </p:grpSp>
        <p:grpSp>
          <p:nvGrpSpPr>
            <p:cNvPr id="11" name="Group 19"/>
            <p:cNvGrpSpPr/>
            <p:nvPr/>
          </p:nvGrpSpPr>
          <p:grpSpPr>
            <a:xfrm>
              <a:off x="5672163" y="2971163"/>
              <a:ext cx="915673" cy="915673"/>
              <a:chOff x="4148163" y="1574163"/>
              <a:chExt cx="915673" cy="915673"/>
            </a:xfrm>
          </p:grpSpPr>
          <p:sp>
            <p:nvSpPr>
              <p:cNvPr id="43" name="Oval 42"/>
              <p:cNvSpPr/>
              <p:nvPr/>
            </p:nvSpPr>
            <p:spPr>
              <a:xfrm>
                <a:off x="4148163" y="1574163"/>
                <a:ext cx="915673" cy="915673"/>
              </a:xfrm>
              <a:prstGeom prst="ellipse">
                <a:avLst/>
              </a:pr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3214361"/>
                  <a:satOff val="-4823"/>
                  <a:lumOff val="-784"/>
                  <a:alphaOff val="0"/>
                </a:schemeClr>
              </a:effectRef>
              <a:fontRef idx="minor">
                <a:schemeClr val="lt1"/>
              </a:fontRef>
            </p:style>
          </p:sp>
          <p:sp>
            <p:nvSpPr>
              <p:cNvPr id="44" name="Oval 16"/>
              <p:cNvSpPr/>
              <p:nvPr/>
            </p:nvSpPr>
            <p:spPr>
              <a:xfrm>
                <a:off x="4282260" y="1708260"/>
                <a:ext cx="647479" cy="647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210" tIns="29210" rIns="29210" bIns="29210" numCol="1" spcCol="1270" anchor="ctr" anchorCtr="0">
                <a:noAutofit/>
              </a:bodyPr>
              <a:lstStyle/>
              <a:p>
                <a:pPr algn="ctr" defTabSz="435748">
                  <a:lnSpc>
                    <a:spcPct val="90000"/>
                  </a:lnSpc>
                  <a:spcAft>
                    <a:spcPct val="35000"/>
                  </a:spcAft>
                </a:pPr>
                <a:r>
                  <a:rPr lang="zh-CN" altLang="en-US" sz="2500" dirty="0" smtClean="0">
                    <a:latin typeface="方正精楷简体" pitchFamily="2" charset="-122"/>
                    <a:ea typeface="汉鼎简楷体" pitchFamily="49" charset="-122"/>
                  </a:rPr>
                  <a:t>结构</a:t>
                </a:r>
                <a:endParaRPr lang="zh-CN" altLang="en-US" sz="2500" dirty="0">
                  <a:latin typeface="方正精楷简体" pitchFamily="2" charset="-122"/>
                  <a:ea typeface="汉鼎简楷体" pitchFamily="49" charset="-122"/>
                </a:endParaRPr>
              </a:p>
            </p:txBody>
          </p:sp>
        </p:grpSp>
        <p:grpSp>
          <p:nvGrpSpPr>
            <p:cNvPr id="12" name="Group 22"/>
            <p:cNvGrpSpPr/>
            <p:nvPr/>
          </p:nvGrpSpPr>
          <p:grpSpPr>
            <a:xfrm>
              <a:off x="4961588" y="3834811"/>
              <a:ext cx="345920" cy="313471"/>
              <a:chOff x="3437588" y="2437811"/>
              <a:chExt cx="345920" cy="313471"/>
            </a:xfrm>
          </p:grpSpPr>
          <p:sp>
            <p:nvSpPr>
              <p:cNvPr id="41" name="Right Arrow 40"/>
              <p:cNvSpPr/>
              <p:nvPr/>
            </p:nvSpPr>
            <p:spPr>
              <a:xfrm rot="2700000">
                <a:off x="3453812" y="2421587"/>
                <a:ext cx="313471" cy="345920"/>
              </a:xfrm>
              <a:prstGeom prst="rightArrow">
                <a:avLst>
                  <a:gd name="adj1" fmla="val 60000"/>
                  <a:gd name="adj2" fmla="val 50000"/>
                </a:avLst>
              </a:prstGeom>
              <a:solidFill>
                <a:schemeClr val="accent2">
                  <a:lumMod val="40000"/>
                  <a:lumOff val="60000"/>
                </a:schemeClr>
              </a:solidFill>
            </p:spPr>
            <p:style>
              <a:lnRef idx="0">
                <a:schemeClr val="lt1">
                  <a:hueOff val="0"/>
                  <a:satOff val="0"/>
                  <a:lumOff val="0"/>
                  <a:alphaOff val="0"/>
                </a:schemeClr>
              </a:lnRef>
              <a:fillRef idx="1">
                <a:schemeClr val="accent3">
                  <a:hueOff val="4821541"/>
                  <a:satOff val="-7234"/>
                  <a:lumOff val="-1176"/>
                  <a:alphaOff val="0"/>
                </a:schemeClr>
              </a:fillRef>
              <a:effectRef idx="0">
                <a:schemeClr val="accent3">
                  <a:hueOff val="4821541"/>
                  <a:satOff val="-7234"/>
                  <a:lumOff val="-1176"/>
                  <a:alphaOff val="0"/>
                </a:schemeClr>
              </a:effectRef>
              <a:fontRef idx="minor">
                <a:schemeClr val="lt1"/>
              </a:fontRef>
            </p:style>
          </p:sp>
          <p:sp>
            <p:nvSpPr>
              <p:cNvPr id="42" name="Right Arrow 18"/>
              <p:cNvSpPr/>
              <p:nvPr/>
            </p:nvSpPr>
            <p:spPr>
              <a:xfrm rot="2700000">
                <a:off x="3467584" y="2457522"/>
                <a:ext cx="219430" cy="207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27347">
                  <a:lnSpc>
                    <a:spcPct val="90000"/>
                  </a:lnSpc>
                  <a:spcAft>
                    <a:spcPct val="35000"/>
                  </a:spcAft>
                </a:pPr>
                <a:endParaRPr lang="zh-CN" altLang="en-US" sz="1700" dirty="0">
                  <a:latin typeface="方正精楷简体" pitchFamily="2" charset="-122"/>
                  <a:ea typeface="汉鼎简楷体" pitchFamily="49" charset="-122"/>
                </a:endParaRPr>
              </a:p>
            </p:txBody>
          </p:sp>
        </p:grpSp>
        <p:grpSp>
          <p:nvGrpSpPr>
            <p:cNvPr id="13" name="Group 25"/>
            <p:cNvGrpSpPr/>
            <p:nvPr/>
          </p:nvGrpSpPr>
          <p:grpSpPr>
            <a:xfrm>
              <a:off x="5215835" y="4072835"/>
              <a:ext cx="915673" cy="915673"/>
              <a:chOff x="3691835" y="2675835"/>
              <a:chExt cx="915673" cy="915673"/>
            </a:xfrm>
          </p:grpSpPr>
          <p:sp>
            <p:nvSpPr>
              <p:cNvPr id="39" name="Oval 38"/>
              <p:cNvSpPr/>
              <p:nvPr/>
            </p:nvSpPr>
            <p:spPr>
              <a:xfrm>
                <a:off x="3691835" y="2675835"/>
                <a:ext cx="915673" cy="915673"/>
              </a:xfrm>
              <a:prstGeom prst="ellipse">
                <a:avLst/>
              </a:prstGeom>
              <a:solidFill>
                <a:schemeClr val="accent5">
                  <a:lumMod val="50000"/>
                </a:schemeClr>
              </a:solidFill>
            </p:spPr>
            <p:style>
              <a:lnRef idx="2">
                <a:schemeClr val="lt1">
                  <a:hueOff val="0"/>
                  <a:satOff val="0"/>
                  <a:lumOff val="0"/>
                  <a:alphaOff val="0"/>
                </a:schemeClr>
              </a:lnRef>
              <a:fillRef idx="1">
                <a:scrgbClr r="0" g="0" b="0"/>
              </a:fillRef>
              <a:effectRef idx="0">
                <a:schemeClr val="accent3">
                  <a:hueOff val="4821541"/>
                  <a:satOff val="-7234"/>
                  <a:lumOff val="-1176"/>
                  <a:alphaOff val="0"/>
                </a:schemeClr>
              </a:effectRef>
              <a:fontRef idx="minor">
                <a:schemeClr val="lt1"/>
              </a:fontRef>
            </p:style>
          </p:sp>
          <p:sp>
            <p:nvSpPr>
              <p:cNvPr id="40" name="Oval 20"/>
              <p:cNvSpPr/>
              <p:nvPr/>
            </p:nvSpPr>
            <p:spPr>
              <a:xfrm>
                <a:off x="3825932" y="2809932"/>
                <a:ext cx="647479" cy="647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210" tIns="29210" rIns="29210" bIns="29210" numCol="1" spcCol="1270" anchor="ctr" anchorCtr="0">
                <a:noAutofit/>
              </a:bodyPr>
              <a:lstStyle/>
              <a:p>
                <a:pPr algn="ctr" defTabSz="435748">
                  <a:lnSpc>
                    <a:spcPct val="90000"/>
                  </a:lnSpc>
                  <a:spcAft>
                    <a:spcPct val="35000"/>
                  </a:spcAft>
                </a:pPr>
                <a:r>
                  <a:rPr lang="zh-CN" altLang="en-US" sz="2500" dirty="0" smtClean="0">
                    <a:latin typeface="方正精楷简体" pitchFamily="2" charset="-122"/>
                    <a:ea typeface="汉鼎简楷体" pitchFamily="49" charset="-122"/>
                  </a:rPr>
                  <a:t>数据</a:t>
                </a:r>
                <a:endParaRPr lang="zh-CN" altLang="en-US" sz="2500" dirty="0">
                  <a:latin typeface="方正精楷简体" pitchFamily="2" charset="-122"/>
                  <a:ea typeface="汉鼎简楷体" pitchFamily="49" charset="-122"/>
                </a:endParaRPr>
              </a:p>
            </p:txBody>
          </p:sp>
        </p:grpSp>
        <p:grpSp>
          <p:nvGrpSpPr>
            <p:cNvPr id="14" name="Group 28"/>
            <p:cNvGrpSpPr/>
            <p:nvPr/>
          </p:nvGrpSpPr>
          <p:grpSpPr>
            <a:xfrm>
              <a:off x="4399040" y="4067827"/>
              <a:ext cx="345920" cy="313471"/>
              <a:chOff x="2875040" y="2670827"/>
              <a:chExt cx="345920" cy="313471"/>
            </a:xfrm>
          </p:grpSpPr>
          <p:sp>
            <p:nvSpPr>
              <p:cNvPr id="37" name="Right Arrow 36"/>
              <p:cNvSpPr/>
              <p:nvPr/>
            </p:nvSpPr>
            <p:spPr>
              <a:xfrm rot="5400000">
                <a:off x="2891264" y="2654603"/>
                <a:ext cx="313471" cy="345920"/>
              </a:xfrm>
              <a:prstGeom prst="rightArrow">
                <a:avLst>
                  <a:gd name="adj1" fmla="val 60000"/>
                  <a:gd name="adj2" fmla="val 50000"/>
                </a:avLst>
              </a:prstGeom>
              <a:solidFill>
                <a:schemeClr val="accent2">
                  <a:lumMod val="40000"/>
                  <a:lumOff val="60000"/>
                </a:schemeClr>
              </a:solidFill>
            </p:spPr>
            <p:style>
              <a:lnRef idx="0">
                <a:schemeClr val="lt1">
                  <a:hueOff val="0"/>
                  <a:satOff val="0"/>
                  <a:lumOff val="0"/>
                  <a:alphaOff val="0"/>
                </a:schemeClr>
              </a:lnRef>
              <a:fillRef idx="1">
                <a:schemeClr val="accent3">
                  <a:hueOff val="6428722"/>
                  <a:satOff val="-9646"/>
                  <a:lumOff val="-1569"/>
                  <a:alphaOff val="0"/>
                </a:schemeClr>
              </a:fillRef>
              <a:effectRef idx="0">
                <a:schemeClr val="accent3">
                  <a:hueOff val="6428722"/>
                  <a:satOff val="-9646"/>
                  <a:lumOff val="-1569"/>
                  <a:alphaOff val="0"/>
                </a:schemeClr>
              </a:effectRef>
              <a:fontRef idx="minor">
                <a:schemeClr val="lt1"/>
              </a:fontRef>
            </p:style>
          </p:sp>
          <p:sp>
            <p:nvSpPr>
              <p:cNvPr id="38" name="Right Arrow 22"/>
              <p:cNvSpPr/>
              <p:nvPr/>
            </p:nvSpPr>
            <p:spPr>
              <a:xfrm rot="5400000">
                <a:off x="2938285" y="2676767"/>
                <a:ext cx="219430" cy="207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27347">
                  <a:lnSpc>
                    <a:spcPct val="90000"/>
                  </a:lnSpc>
                  <a:spcAft>
                    <a:spcPct val="35000"/>
                  </a:spcAft>
                </a:pPr>
                <a:endParaRPr lang="zh-CN" altLang="en-US" sz="1700" dirty="0">
                  <a:latin typeface="方正精楷简体" pitchFamily="2" charset="-122"/>
                  <a:ea typeface="汉鼎简楷体" pitchFamily="49" charset="-122"/>
                </a:endParaRPr>
              </a:p>
            </p:txBody>
          </p:sp>
        </p:grpSp>
        <p:grpSp>
          <p:nvGrpSpPr>
            <p:cNvPr id="15" name="Group 31"/>
            <p:cNvGrpSpPr/>
            <p:nvPr/>
          </p:nvGrpSpPr>
          <p:grpSpPr>
            <a:xfrm>
              <a:off x="4114163" y="4529163"/>
              <a:ext cx="915673" cy="915673"/>
              <a:chOff x="2590163" y="3132163"/>
              <a:chExt cx="915673" cy="915673"/>
            </a:xfrm>
          </p:grpSpPr>
          <p:sp>
            <p:nvSpPr>
              <p:cNvPr id="35" name="Oval 34"/>
              <p:cNvSpPr/>
              <p:nvPr/>
            </p:nvSpPr>
            <p:spPr>
              <a:xfrm>
                <a:off x="2590163" y="3132163"/>
                <a:ext cx="915673" cy="915673"/>
              </a:xfrm>
              <a:prstGeom prst="ellipse">
                <a:avLst/>
              </a:prstGeom>
              <a:solidFill>
                <a:schemeClr val="accent6">
                  <a:lumMod val="50000"/>
                </a:schemeClr>
              </a:solidFill>
            </p:spPr>
            <p:style>
              <a:lnRef idx="2">
                <a:schemeClr val="lt1">
                  <a:hueOff val="0"/>
                  <a:satOff val="0"/>
                  <a:lumOff val="0"/>
                  <a:alphaOff val="0"/>
                </a:schemeClr>
              </a:lnRef>
              <a:fillRef idx="1">
                <a:scrgbClr r="0" g="0" b="0"/>
              </a:fillRef>
              <a:effectRef idx="0">
                <a:schemeClr val="accent3">
                  <a:hueOff val="6428722"/>
                  <a:satOff val="-9646"/>
                  <a:lumOff val="-1569"/>
                  <a:alphaOff val="0"/>
                </a:schemeClr>
              </a:effectRef>
              <a:fontRef idx="minor">
                <a:schemeClr val="lt1"/>
              </a:fontRef>
            </p:style>
          </p:sp>
          <p:sp>
            <p:nvSpPr>
              <p:cNvPr id="36" name="Oval 24"/>
              <p:cNvSpPr/>
              <p:nvPr/>
            </p:nvSpPr>
            <p:spPr>
              <a:xfrm>
                <a:off x="2724260" y="3266260"/>
                <a:ext cx="647479" cy="647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210" tIns="29210" rIns="29210" bIns="29210" numCol="1" spcCol="1270" anchor="ctr" anchorCtr="0">
                <a:noAutofit/>
              </a:bodyPr>
              <a:lstStyle/>
              <a:p>
                <a:pPr algn="ctr" defTabSz="435748">
                  <a:lnSpc>
                    <a:spcPct val="90000"/>
                  </a:lnSpc>
                  <a:spcAft>
                    <a:spcPct val="35000"/>
                  </a:spcAft>
                </a:pPr>
                <a:r>
                  <a:rPr lang="zh-CN" altLang="en-US" sz="2500" dirty="0" smtClean="0">
                    <a:latin typeface="方正精楷简体" pitchFamily="2" charset="-122"/>
                    <a:ea typeface="汉鼎简楷体" pitchFamily="49" charset="-122"/>
                  </a:rPr>
                  <a:t>属性</a:t>
                </a:r>
                <a:endParaRPr lang="zh-CN" altLang="en-US" sz="2500" dirty="0">
                  <a:latin typeface="方正精楷简体" pitchFamily="2" charset="-122"/>
                  <a:ea typeface="汉鼎简楷体" pitchFamily="49" charset="-122"/>
                </a:endParaRPr>
              </a:p>
            </p:txBody>
          </p:sp>
        </p:grpSp>
        <p:grpSp>
          <p:nvGrpSpPr>
            <p:cNvPr id="16" name="Group 34"/>
            <p:cNvGrpSpPr/>
            <p:nvPr/>
          </p:nvGrpSpPr>
          <p:grpSpPr>
            <a:xfrm>
              <a:off x="3852715" y="3818587"/>
              <a:ext cx="313471" cy="345920"/>
              <a:chOff x="2328715" y="2421587"/>
              <a:chExt cx="313471" cy="345920"/>
            </a:xfrm>
          </p:grpSpPr>
          <p:sp>
            <p:nvSpPr>
              <p:cNvPr id="33" name="Right Arrow 32"/>
              <p:cNvSpPr/>
              <p:nvPr/>
            </p:nvSpPr>
            <p:spPr>
              <a:xfrm rot="8100000">
                <a:off x="2328715" y="2421587"/>
                <a:ext cx="313471" cy="345920"/>
              </a:xfrm>
              <a:prstGeom prst="rightArrow">
                <a:avLst>
                  <a:gd name="adj1" fmla="val 60000"/>
                  <a:gd name="adj2" fmla="val 50000"/>
                </a:avLst>
              </a:prstGeom>
              <a:solidFill>
                <a:schemeClr val="accent2">
                  <a:lumMod val="40000"/>
                  <a:lumOff val="60000"/>
                </a:schemeClr>
              </a:solidFill>
            </p:spPr>
            <p:style>
              <a:lnRef idx="0">
                <a:schemeClr val="lt1">
                  <a:hueOff val="0"/>
                  <a:satOff val="0"/>
                  <a:lumOff val="0"/>
                  <a:alphaOff val="0"/>
                </a:schemeClr>
              </a:lnRef>
              <a:fillRef idx="1">
                <a:schemeClr val="accent3">
                  <a:hueOff val="8035903"/>
                  <a:satOff val="-12057"/>
                  <a:lumOff val="-1961"/>
                  <a:alphaOff val="0"/>
                </a:schemeClr>
              </a:fillRef>
              <a:effectRef idx="0">
                <a:schemeClr val="accent3">
                  <a:hueOff val="8035903"/>
                  <a:satOff val="-12057"/>
                  <a:lumOff val="-1961"/>
                  <a:alphaOff val="0"/>
                </a:schemeClr>
              </a:effectRef>
              <a:fontRef idx="minor">
                <a:schemeClr val="lt1"/>
              </a:fontRef>
            </p:style>
          </p:sp>
          <p:sp>
            <p:nvSpPr>
              <p:cNvPr id="34" name="Right Arrow 26"/>
              <p:cNvSpPr/>
              <p:nvPr/>
            </p:nvSpPr>
            <p:spPr>
              <a:xfrm rot="18900000">
                <a:off x="2408984" y="2457522"/>
                <a:ext cx="219430" cy="207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27347">
                  <a:lnSpc>
                    <a:spcPct val="90000"/>
                  </a:lnSpc>
                  <a:spcAft>
                    <a:spcPct val="35000"/>
                  </a:spcAft>
                </a:pPr>
                <a:endParaRPr lang="zh-CN" altLang="en-US" sz="1700" dirty="0">
                  <a:latin typeface="方正精楷简体" pitchFamily="2" charset="-122"/>
                  <a:ea typeface="汉鼎简楷体" pitchFamily="49" charset="-122"/>
                </a:endParaRPr>
              </a:p>
            </p:txBody>
          </p:sp>
        </p:grpSp>
        <p:grpSp>
          <p:nvGrpSpPr>
            <p:cNvPr id="17" name="Group 37"/>
            <p:cNvGrpSpPr/>
            <p:nvPr/>
          </p:nvGrpSpPr>
          <p:grpSpPr>
            <a:xfrm>
              <a:off x="3012491" y="4072835"/>
              <a:ext cx="915673" cy="915673"/>
              <a:chOff x="1488491" y="2675835"/>
              <a:chExt cx="915673" cy="915673"/>
            </a:xfrm>
          </p:grpSpPr>
          <p:sp>
            <p:nvSpPr>
              <p:cNvPr id="31" name="Oval 30"/>
              <p:cNvSpPr/>
              <p:nvPr/>
            </p:nvSpPr>
            <p:spPr>
              <a:xfrm>
                <a:off x="1488491" y="2675835"/>
                <a:ext cx="915673" cy="915673"/>
              </a:xfrm>
              <a:prstGeom prst="ellipse">
                <a:avLst/>
              </a:prstGeom>
              <a:solidFill>
                <a:schemeClr val="accent1">
                  <a:lumMod val="50000"/>
                </a:schemeClr>
              </a:solidFill>
            </p:spPr>
            <p:style>
              <a:lnRef idx="2">
                <a:schemeClr val="lt1">
                  <a:hueOff val="0"/>
                  <a:satOff val="0"/>
                  <a:lumOff val="0"/>
                  <a:alphaOff val="0"/>
                </a:schemeClr>
              </a:lnRef>
              <a:fillRef idx="1">
                <a:scrgbClr r="0" g="0" b="0"/>
              </a:fillRef>
              <a:effectRef idx="0">
                <a:schemeClr val="accent3">
                  <a:hueOff val="8035903"/>
                  <a:satOff val="-12057"/>
                  <a:lumOff val="-1961"/>
                  <a:alphaOff val="0"/>
                </a:schemeClr>
              </a:effectRef>
              <a:fontRef idx="minor">
                <a:schemeClr val="lt1"/>
              </a:fontRef>
            </p:style>
          </p:sp>
          <p:sp>
            <p:nvSpPr>
              <p:cNvPr id="32" name="Oval 28"/>
              <p:cNvSpPr/>
              <p:nvPr/>
            </p:nvSpPr>
            <p:spPr>
              <a:xfrm>
                <a:off x="1622588" y="2809932"/>
                <a:ext cx="647479" cy="647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210" tIns="29210" rIns="29210" bIns="29210" numCol="1" spcCol="1270" anchor="ctr" anchorCtr="0">
                <a:noAutofit/>
              </a:bodyPr>
              <a:lstStyle/>
              <a:p>
                <a:pPr algn="ctr" defTabSz="435748">
                  <a:lnSpc>
                    <a:spcPct val="90000"/>
                  </a:lnSpc>
                  <a:spcAft>
                    <a:spcPct val="35000"/>
                  </a:spcAft>
                </a:pPr>
                <a:r>
                  <a:rPr lang="zh-CN" altLang="en-US" sz="2500" dirty="0" smtClean="0">
                    <a:latin typeface="方正精楷简体" pitchFamily="2" charset="-122"/>
                    <a:ea typeface="汉鼎简楷体" pitchFamily="49" charset="-122"/>
                  </a:rPr>
                  <a:t>安全</a:t>
                </a:r>
                <a:endParaRPr lang="zh-CN" altLang="en-US" sz="2500" dirty="0">
                  <a:latin typeface="方正精楷简体" pitchFamily="2" charset="-122"/>
                  <a:ea typeface="汉鼎简楷体" pitchFamily="49" charset="-122"/>
                </a:endParaRPr>
              </a:p>
            </p:txBody>
          </p:sp>
        </p:grpSp>
        <p:grpSp>
          <p:nvGrpSpPr>
            <p:cNvPr id="18" name="Group 40"/>
            <p:cNvGrpSpPr/>
            <p:nvPr/>
          </p:nvGrpSpPr>
          <p:grpSpPr>
            <a:xfrm>
              <a:off x="3619700" y="3256039"/>
              <a:ext cx="313471" cy="345920"/>
              <a:chOff x="2095700" y="1859039"/>
              <a:chExt cx="313471" cy="345920"/>
            </a:xfrm>
          </p:grpSpPr>
          <p:sp>
            <p:nvSpPr>
              <p:cNvPr id="29" name="Right Arrow 28"/>
              <p:cNvSpPr/>
              <p:nvPr/>
            </p:nvSpPr>
            <p:spPr>
              <a:xfrm rot="10800000">
                <a:off x="2095700" y="1859039"/>
                <a:ext cx="313471" cy="345920"/>
              </a:xfrm>
              <a:prstGeom prst="rightArrow">
                <a:avLst>
                  <a:gd name="adj1" fmla="val 60000"/>
                  <a:gd name="adj2" fmla="val 50000"/>
                </a:avLst>
              </a:prstGeom>
              <a:solidFill>
                <a:schemeClr val="accent2">
                  <a:lumMod val="40000"/>
                  <a:lumOff val="60000"/>
                </a:schemeClr>
              </a:solidFill>
            </p:spPr>
            <p:style>
              <a:lnRef idx="0">
                <a:schemeClr val="lt1">
                  <a:hueOff val="0"/>
                  <a:satOff val="0"/>
                  <a:lumOff val="0"/>
                  <a:alphaOff val="0"/>
                </a:schemeClr>
              </a:lnRef>
              <a:fillRef idx="1">
                <a:schemeClr val="accent3">
                  <a:hueOff val="9643083"/>
                  <a:satOff val="-14469"/>
                  <a:lumOff val="-2353"/>
                  <a:alphaOff val="0"/>
                </a:schemeClr>
              </a:fillRef>
              <a:effectRef idx="0">
                <a:schemeClr val="accent3">
                  <a:hueOff val="9643083"/>
                  <a:satOff val="-14469"/>
                  <a:lumOff val="-2353"/>
                  <a:alphaOff val="0"/>
                </a:schemeClr>
              </a:effectRef>
              <a:fontRef idx="minor">
                <a:schemeClr val="lt1"/>
              </a:fontRef>
            </p:style>
          </p:sp>
          <p:sp>
            <p:nvSpPr>
              <p:cNvPr id="30" name="Right Arrow 30"/>
              <p:cNvSpPr/>
              <p:nvPr/>
            </p:nvSpPr>
            <p:spPr>
              <a:xfrm rot="21600000">
                <a:off x="2189741" y="1928223"/>
                <a:ext cx="219430" cy="207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27347">
                  <a:lnSpc>
                    <a:spcPct val="90000"/>
                  </a:lnSpc>
                  <a:spcAft>
                    <a:spcPct val="35000"/>
                  </a:spcAft>
                </a:pPr>
                <a:endParaRPr lang="zh-CN" altLang="en-US" sz="1700" dirty="0">
                  <a:latin typeface="方正精楷简体" pitchFamily="2" charset="-122"/>
                  <a:ea typeface="汉鼎简楷体" pitchFamily="49" charset="-122"/>
                </a:endParaRPr>
              </a:p>
            </p:txBody>
          </p:sp>
        </p:grpSp>
        <p:grpSp>
          <p:nvGrpSpPr>
            <p:cNvPr id="19" name="Group 43"/>
            <p:cNvGrpSpPr/>
            <p:nvPr/>
          </p:nvGrpSpPr>
          <p:grpSpPr>
            <a:xfrm>
              <a:off x="2556163" y="2971163"/>
              <a:ext cx="915673" cy="915673"/>
              <a:chOff x="1032163" y="1574163"/>
              <a:chExt cx="915673" cy="915673"/>
            </a:xfrm>
          </p:grpSpPr>
          <p:sp>
            <p:nvSpPr>
              <p:cNvPr id="27" name="Oval 26"/>
              <p:cNvSpPr/>
              <p:nvPr/>
            </p:nvSpPr>
            <p:spPr>
              <a:xfrm>
                <a:off x="1032163" y="1574163"/>
                <a:ext cx="915673" cy="915673"/>
              </a:xfrm>
              <a:prstGeom prst="ellipse">
                <a:avLst/>
              </a:prstGeom>
              <a:solidFill>
                <a:schemeClr val="bg2">
                  <a:lumMod val="10000"/>
                </a:schemeClr>
              </a:solidFill>
            </p:spPr>
            <p:style>
              <a:lnRef idx="2">
                <a:schemeClr val="lt1">
                  <a:hueOff val="0"/>
                  <a:satOff val="0"/>
                  <a:lumOff val="0"/>
                  <a:alphaOff val="0"/>
                </a:schemeClr>
              </a:lnRef>
              <a:fillRef idx="1">
                <a:scrgbClr r="0" g="0" b="0"/>
              </a:fillRef>
              <a:effectRef idx="0">
                <a:schemeClr val="accent3">
                  <a:hueOff val="9643083"/>
                  <a:satOff val="-14469"/>
                  <a:lumOff val="-2353"/>
                  <a:alphaOff val="0"/>
                </a:schemeClr>
              </a:effectRef>
              <a:fontRef idx="minor">
                <a:schemeClr val="lt1"/>
              </a:fontRef>
            </p:style>
          </p:sp>
          <p:sp>
            <p:nvSpPr>
              <p:cNvPr id="28" name="Oval 32"/>
              <p:cNvSpPr/>
              <p:nvPr/>
            </p:nvSpPr>
            <p:spPr>
              <a:xfrm>
                <a:off x="1166260" y="1708260"/>
                <a:ext cx="647479" cy="647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210" tIns="29210" rIns="29210" bIns="29210" numCol="1" spcCol="1270" anchor="ctr" anchorCtr="0">
                <a:noAutofit/>
              </a:bodyPr>
              <a:lstStyle/>
              <a:p>
                <a:pPr algn="ctr" defTabSz="435748">
                  <a:lnSpc>
                    <a:spcPct val="90000"/>
                  </a:lnSpc>
                  <a:spcAft>
                    <a:spcPct val="35000"/>
                  </a:spcAft>
                </a:pPr>
                <a:r>
                  <a:rPr lang="zh-CN" altLang="en-US" sz="2500" dirty="0" smtClean="0">
                    <a:latin typeface="方正精楷简体" pitchFamily="2" charset="-122"/>
                    <a:ea typeface="汉鼎简楷体" pitchFamily="49" charset="-122"/>
                  </a:rPr>
                  <a:t>逻辑</a:t>
                </a:r>
                <a:endParaRPr lang="zh-CN" altLang="en-US" sz="2500" dirty="0">
                  <a:latin typeface="方正精楷简体" pitchFamily="2" charset="-122"/>
                  <a:ea typeface="汉鼎简楷体" pitchFamily="49" charset="-122"/>
                </a:endParaRPr>
              </a:p>
            </p:txBody>
          </p:sp>
        </p:grpSp>
        <p:grpSp>
          <p:nvGrpSpPr>
            <p:cNvPr id="20" name="Group 46"/>
            <p:cNvGrpSpPr/>
            <p:nvPr/>
          </p:nvGrpSpPr>
          <p:grpSpPr>
            <a:xfrm>
              <a:off x="3836491" y="2709715"/>
              <a:ext cx="345920" cy="313471"/>
              <a:chOff x="2312491" y="1312715"/>
              <a:chExt cx="345920" cy="313471"/>
            </a:xfrm>
          </p:grpSpPr>
          <p:sp>
            <p:nvSpPr>
              <p:cNvPr id="25" name="Right Arrow 24"/>
              <p:cNvSpPr/>
              <p:nvPr/>
            </p:nvSpPr>
            <p:spPr>
              <a:xfrm rot="13500000">
                <a:off x="2328715" y="1296491"/>
                <a:ext cx="313471" cy="345920"/>
              </a:xfrm>
              <a:prstGeom prst="rightArrow">
                <a:avLst>
                  <a:gd name="adj1" fmla="val 60000"/>
                  <a:gd name="adj2" fmla="val 50000"/>
                </a:avLst>
              </a:prstGeom>
              <a:solidFill>
                <a:schemeClr val="accent2">
                  <a:lumMod val="40000"/>
                  <a:lumOff val="60000"/>
                </a:schemeClr>
              </a:solidFill>
            </p:spPr>
            <p:style>
              <a:lnRef idx="0">
                <a:schemeClr val="lt1">
                  <a:hueOff val="0"/>
                  <a:satOff val="0"/>
                  <a:lumOff val="0"/>
                  <a:alphaOff val="0"/>
                </a:schemeClr>
              </a:lnRef>
              <a:fillRef idx="1">
                <a:schemeClr val="accent3">
                  <a:hueOff val="11250264"/>
                  <a:satOff val="-16880"/>
                  <a:lumOff val="-2745"/>
                  <a:alphaOff val="0"/>
                </a:schemeClr>
              </a:fillRef>
              <a:effectRef idx="0">
                <a:schemeClr val="accent3">
                  <a:hueOff val="11250264"/>
                  <a:satOff val="-16880"/>
                  <a:lumOff val="-2745"/>
                  <a:alphaOff val="0"/>
                </a:schemeClr>
              </a:effectRef>
              <a:fontRef idx="minor">
                <a:schemeClr val="lt1"/>
              </a:fontRef>
            </p:style>
          </p:sp>
          <p:sp>
            <p:nvSpPr>
              <p:cNvPr id="26" name="Right Arrow 34"/>
              <p:cNvSpPr/>
              <p:nvPr/>
            </p:nvSpPr>
            <p:spPr>
              <a:xfrm rot="24300000">
                <a:off x="2408984" y="1398924"/>
                <a:ext cx="219430" cy="207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27347">
                  <a:lnSpc>
                    <a:spcPct val="90000"/>
                  </a:lnSpc>
                  <a:spcAft>
                    <a:spcPct val="35000"/>
                  </a:spcAft>
                </a:pPr>
                <a:endParaRPr lang="zh-CN" altLang="en-US" sz="1700" dirty="0">
                  <a:latin typeface="方正精楷简体" pitchFamily="2" charset="-122"/>
                  <a:ea typeface="汉鼎简楷体" pitchFamily="49" charset="-122"/>
                </a:endParaRPr>
              </a:p>
            </p:txBody>
          </p:sp>
        </p:grpSp>
        <p:grpSp>
          <p:nvGrpSpPr>
            <p:cNvPr id="21" name="Group 49"/>
            <p:cNvGrpSpPr/>
            <p:nvPr/>
          </p:nvGrpSpPr>
          <p:grpSpPr>
            <a:xfrm>
              <a:off x="3012491" y="1869491"/>
              <a:ext cx="915673" cy="915673"/>
              <a:chOff x="1488491" y="472491"/>
              <a:chExt cx="915673" cy="915673"/>
            </a:xfrm>
          </p:grpSpPr>
          <p:sp>
            <p:nvSpPr>
              <p:cNvPr id="23" name="Oval 22"/>
              <p:cNvSpPr/>
              <p:nvPr/>
            </p:nvSpPr>
            <p:spPr>
              <a:xfrm>
                <a:off x="1488491" y="472491"/>
                <a:ext cx="915673" cy="915673"/>
              </a:xfrm>
              <a:prstGeom prst="ellipse">
                <a:avLst/>
              </a:prstGeom>
              <a:solidFill>
                <a:schemeClr val="accent2">
                  <a:lumMod val="50000"/>
                </a:schemeClr>
              </a:solidFill>
            </p:spPr>
            <p:style>
              <a:lnRef idx="2">
                <a:schemeClr val="lt1">
                  <a:hueOff val="0"/>
                  <a:satOff val="0"/>
                  <a:lumOff val="0"/>
                  <a:alphaOff val="0"/>
                </a:schemeClr>
              </a:lnRef>
              <a:fillRef idx="1">
                <a:scrgbClr r="0" g="0" b="0"/>
              </a:fillRef>
              <a:effectRef idx="0">
                <a:schemeClr val="accent3">
                  <a:hueOff val="11250264"/>
                  <a:satOff val="-16880"/>
                  <a:lumOff val="-2745"/>
                  <a:alphaOff val="0"/>
                </a:schemeClr>
              </a:effectRef>
              <a:fontRef idx="minor">
                <a:schemeClr val="lt1"/>
              </a:fontRef>
            </p:style>
          </p:sp>
          <p:sp>
            <p:nvSpPr>
              <p:cNvPr id="24" name="Oval 36"/>
              <p:cNvSpPr/>
              <p:nvPr/>
            </p:nvSpPr>
            <p:spPr>
              <a:xfrm>
                <a:off x="1622588" y="606588"/>
                <a:ext cx="647479" cy="647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210" tIns="29210" rIns="29210" bIns="29210" numCol="1" spcCol="1270" anchor="ctr" anchorCtr="0">
                <a:noAutofit/>
              </a:bodyPr>
              <a:lstStyle/>
              <a:p>
                <a:pPr algn="ctr" defTabSz="435748">
                  <a:lnSpc>
                    <a:spcPct val="90000"/>
                  </a:lnSpc>
                  <a:spcAft>
                    <a:spcPct val="35000"/>
                  </a:spcAft>
                </a:pPr>
                <a:r>
                  <a:rPr lang="zh-CN" altLang="en-US" sz="2500" dirty="0" smtClean="0">
                    <a:latin typeface="方正精楷简体" pitchFamily="2" charset="-122"/>
                    <a:ea typeface="汉鼎简楷体" pitchFamily="49" charset="-122"/>
                  </a:rPr>
                  <a:t>模式</a:t>
                </a:r>
                <a:endParaRPr lang="zh-CN" altLang="en-US" sz="2500" dirty="0">
                  <a:latin typeface="方正精楷简体" pitchFamily="2" charset="-122"/>
                  <a:ea typeface="汉鼎简楷体" pitchFamily="49" charset="-122"/>
                </a:endParaRPr>
              </a:p>
            </p:txBody>
          </p:sp>
        </p:grpSp>
      </p:grpSp>
    </p:spTree>
  </p:cSld>
  <p:clrMapOvr>
    <a:masterClrMapping/>
  </p:clrMapOvr>
  <p:transition spd="slow">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设计模式</a:t>
            </a:r>
            <a:endParaRPr lang="zh-CN" altLang="en-US" dirty="0"/>
          </a:p>
        </p:txBody>
      </p:sp>
      <p:sp>
        <p:nvSpPr>
          <p:cNvPr id="3" name="Content Placeholder 2"/>
          <p:cNvSpPr>
            <a:spLocks noGrp="1"/>
          </p:cNvSpPr>
          <p:nvPr>
            <p:ph idx="1"/>
          </p:nvPr>
        </p:nvSpPr>
        <p:spPr>
          <a:xfrm>
            <a:off x="613964" y="1268764"/>
            <a:ext cx="8667750" cy="1224135"/>
          </a:xfrm>
        </p:spPr>
        <p:txBody>
          <a:bodyPr/>
          <a:lstStyle/>
          <a:p>
            <a:r>
              <a:rPr lang="zh-CN" altLang="en-US" dirty="0" smtClean="0"/>
              <a:t>软件的设计模式是对某类普遍问题的通用软件解决方案的抽象描述。</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18</a:t>
            </a:fld>
            <a:endParaRPr lang="zh-CN" altLang="en-US" dirty="0"/>
          </a:p>
        </p:txBody>
      </p:sp>
      <p:sp>
        <p:nvSpPr>
          <p:cNvPr id="5" name="Rectangle 4"/>
          <p:cNvSpPr/>
          <p:nvPr/>
        </p:nvSpPr>
        <p:spPr>
          <a:xfrm>
            <a:off x="6903221" y="6042776"/>
            <a:ext cx="2964329" cy="358208"/>
          </a:xfrm>
          <a:prstGeom prst="rect">
            <a:avLst/>
          </a:prstGeom>
        </p:spPr>
        <p:txBody>
          <a:bodyPr wrap="square" lIns="95665" tIns="47832" rIns="95665" bIns="47832">
            <a:spAutoFit/>
          </a:bodyPr>
          <a:lstStyle/>
          <a:p>
            <a:pPr algn="ctr"/>
            <a:r>
              <a:rPr lang="en-US" altLang="zh-CN" sz="1700" dirty="0" smtClean="0"/>
              <a:t>Christopher Alexander</a:t>
            </a:r>
            <a:endParaRPr lang="zh-CN" altLang="en-US" sz="1700" dirty="0"/>
          </a:p>
        </p:txBody>
      </p:sp>
      <p:pic>
        <p:nvPicPr>
          <p:cNvPr id="19458" name="Picture 2" descr="http://www.livingneighborhoods.org/pics/farmerchris2004.jpg"/>
          <p:cNvPicPr>
            <a:picLocks noChangeAspect="1" noChangeArrowheads="1"/>
          </p:cNvPicPr>
          <p:nvPr/>
        </p:nvPicPr>
        <p:blipFill>
          <a:blip r:embed="rId2" cstate="print"/>
          <a:srcRect/>
          <a:stretch>
            <a:fillRect/>
          </a:stretch>
        </p:blipFill>
        <p:spPr bwMode="auto">
          <a:xfrm>
            <a:off x="6802471" y="3032288"/>
            <a:ext cx="3065079" cy="3061014"/>
          </a:xfrm>
          <a:prstGeom prst="rect">
            <a:avLst/>
          </a:prstGeom>
          <a:noFill/>
        </p:spPr>
      </p:pic>
      <p:sp>
        <p:nvSpPr>
          <p:cNvPr id="7" name="Rectangle 6"/>
          <p:cNvSpPr/>
          <p:nvPr/>
        </p:nvSpPr>
        <p:spPr>
          <a:xfrm>
            <a:off x="112900" y="5885781"/>
            <a:ext cx="5632188" cy="927595"/>
          </a:xfrm>
          <a:prstGeom prst="rect">
            <a:avLst/>
          </a:prstGeom>
        </p:spPr>
        <p:txBody>
          <a:bodyPr wrap="none" lIns="95665" tIns="47832" rIns="95665" bIns="47832">
            <a:spAutoFit/>
          </a:bodyPr>
          <a:lstStyle/>
          <a:p>
            <a:r>
              <a:rPr lang="en-US" altLang="zh-CN" dirty="0" smtClean="0"/>
              <a:t>Christopher Alexander </a:t>
            </a:r>
            <a:r>
              <a:rPr lang="zh-CN" altLang="en-US" dirty="0" smtClean="0">
                <a:latin typeface="方正精宋简体" pitchFamily="2" charset="-122"/>
                <a:ea typeface="方正精宋简体" pitchFamily="2" charset="-122"/>
              </a:rPr>
              <a:t>是一位著名的建筑设计师，</a:t>
            </a:r>
            <a:r>
              <a:rPr lang="en-US" altLang="zh-CN" dirty="0" smtClean="0">
                <a:latin typeface="方正精宋简体" pitchFamily="2" charset="-122"/>
                <a:ea typeface="方正精宋简体" pitchFamily="2" charset="-122"/>
              </a:rPr>
              <a:t/>
            </a:r>
            <a:br>
              <a:rPr lang="en-US" altLang="zh-CN" dirty="0" smtClean="0">
                <a:latin typeface="方正精宋简体" pitchFamily="2" charset="-122"/>
                <a:ea typeface="方正精宋简体" pitchFamily="2" charset="-122"/>
              </a:rPr>
            </a:br>
            <a:r>
              <a:rPr lang="zh-CN" altLang="en-US" dirty="0" smtClean="0">
                <a:latin typeface="方正精宋简体" pitchFamily="2" charset="-122"/>
                <a:ea typeface="方正精宋简体" pitchFamily="2" charset="-122"/>
              </a:rPr>
              <a:t>首次提出了“设计模式”的概念，被誉为</a:t>
            </a:r>
            <a:r>
              <a:rPr lang="en-US" altLang="zh-CN" dirty="0" smtClean="0">
                <a:latin typeface="方正精宋简体" pitchFamily="2" charset="-122"/>
                <a:ea typeface="方正精宋简体" pitchFamily="2" charset="-122"/>
              </a:rPr>
              <a:t/>
            </a:r>
            <a:br>
              <a:rPr lang="en-US" altLang="zh-CN" dirty="0" smtClean="0">
                <a:latin typeface="方正精宋简体" pitchFamily="2" charset="-122"/>
                <a:ea typeface="方正精宋简体" pitchFamily="2" charset="-122"/>
              </a:rPr>
            </a:br>
            <a:r>
              <a:rPr lang="zh-CN" altLang="en-US" dirty="0" smtClean="0">
                <a:latin typeface="方正精宋简体" pitchFamily="2" charset="-122"/>
                <a:ea typeface="方正精宋简体" pitchFamily="2" charset="-122"/>
              </a:rPr>
              <a:t>“设计模式运动之父 ”。</a:t>
            </a:r>
            <a:endParaRPr lang="zh-CN" altLang="en-US" dirty="0">
              <a:latin typeface="方正精宋简体" pitchFamily="2" charset="-122"/>
              <a:ea typeface="方正精宋简体" pitchFamily="2" charset="-122"/>
            </a:endParaRPr>
          </a:p>
        </p:txBody>
      </p:sp>
      <p:sp>
        <p:nvSpPr>
          <p:cNvPr id="8" name="Content Placeholder 2"/>
          <p:cNvSpPr txBox="1">
            <a:spLocks/>
          </p:cNvSpPr>
          <p:nvPr/>
        </p:nvSpPr>
        <p:spPr bwMode="auto">
          <a:xfrm>
            <a:off x="613968" y="2852936"/>
            <a:ext cx="5226581" cy="2304255"/>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buFont typeface="文鼎CS长美黑" pitchFamily="49" charset="-122"/>
              <a:buChar char="※"/>
              <a:defRPr/>
            </a:pPr>
            <a:r>
              <a:rPr lang="zh-CN" altLang="en-US" sz="3100" kern="0" dirty="0" smtClean="0">
                <a:solidFill>
                  <a:srgbClr val="0000FF"/>
                </a:solidFill>
                <a:latin typeface="+mn-lt"/>
                <a:ea typeface="文鼎CS长美黑" pitchFamily="49" charset="-122"/>
              </a:rPr>
              <a:t>“好”模式的三项特征</a:t>
            </a:r>
            <a:endParaRPr lang="en-US" altLang="zh-CN" sz="3100" kern="0" dirty="0" smtClean="0">
              <a:solidFill>
                <a:srgbClr val="0000FF"/>
              </a:solidFill>
              <a:latin typeface="+mn-lt"/>
              <a:ea typeface="文鼎CS长美黑" pitchFamily="49" charset="-122"/>
            </a:endParaRPr>
          </a:p>
          <a:p>
            <a:pPr marL="950002" lvl="1" indent="-456732" defTabSz="956645" eaLnBrk="0" hangingPunct="0">
              <a:spcBef>
                <a:spcPct val="20000"/>
              </a:spcBef>
              <a:buClr>
                <a:schemeClr val="accent2"/>
              </a:buClr>
              <a:buSzPct val="80000"/>
              <a:buFont typeface="Wingdings" pitchFamily="2" charset="2"/>
              <a:buChar char="Ø"/>
              <a:defRPr/>
            </a:pPr>
            <a:r>
              <a:rPr lang="zh-CN" altLang="en-US" sz="2700" kern="0" dirty="0" smtClean="0">
                <a:solidFill>
                  <a:srgbClr val="0000FF"/>
                </a:solidFill>
                <a:latin typeface="方正精楷简体" pitchFamily="2" charset="-122"/>
                <a:ea typeface="方正精楷简体" pitchFamily="2" charset="-122"/>
              </a:rPr>
              <a:t>能有效地解决某个普遍存在的现实问题</a:t>
            </a:r>
            <a:endParaRPr lang="en-US" altLang="zh-CN" sz="2700" kern="0" dirty="0" smtClean="0">
              <a:solidFill>
                <a:srgbClr val="0000FF"/>
              </a:solidFill>
              <a:latin typeface="方正精楷简体" pitchFamily="2" charset="-122"/>
              <a:ea typeface="方正精楷简体" pitchFamily="2" charset="-122"/>
            </a:endParaRPr>
          </a:p>
          <a:p>
            <a:pPr marL="950002" lvl="1" indent="-456732" defTabSz="956645" eaLnBrk="0" hangingPunct="0">
              <a:spcBef>
                <a:spcPct val="20000"/>
              </a:spcBef>
              <a:buClr>
                <a:schemeClr val="accent2"/>
              </a:buClr>
              <a:buSzPct val="80000"/>
              <a:buFont typeface="Wingdings" pitchFamily="2" charset="2"/>
              <a:buChar char="Ø"/>
              <a:defRPr/>
            </a:pPr>
            <a:r>
              <a:rPr lang="zh-CN" altLang="en-US" sz="2700" kern="0" dirty="0" smtClean="0">
                <a:solidFill>
                  <a:srgbClr val="0000FF"/>
                </a:solidFill>
                <a:latin typeface="方正精楷简体" pitchFamily="2" charset="-122"/>
                <a:ea typeface="方正精楷简体" pitchFamily="2" charset="-122"/>
              </a:rPr>
              <a:t>优势已被广泛实证</a:t>
            </a:r>
            <a:endParaRPr lang="en-US" altLang="zh-CN" sz="2700" kern="0" dirty="0" smtClean="0">
              <a:solidFill>
                <a:srgbClr val="0000FF"/>
              </a:solidFill>
              <a:latin typeface="方正精楷简体" pitchFamily="2" charset="-122"/>
              <a:ea typeface="方正精楷简体" pitchFamily="2" charset="-122"/>
            </a:endParaRPr>
          </a:p>
          <a:p>
            <a:pPr marL="950002" lvl="1" indent="-456732" defTabSz="956645" eaLnBrk="0" hangingPunct="0">
              <a:spcBef>
                <a:spcPct val="20000"/>
              </a:spcBef>
              <a:buClr>
                <a:schemeClr val="accent2"/>
              </a:buClr>
              <a:buSzPct val="80000"/>
              <a:buFont typeface="Wingdings" pitchFamily="2" charset="2"/>
              <a:buChar char="Ø"/>
              <a:defRPr/>
            </a:pPr>
            <a:r>
              <a:rPr lang="zh-CN" altLang="en-US" sz="2700" kern="0" dirty="0" smtClean="0">
                <a:solidFill>
                  <a:srgbClr val="0000FF"/>
                </a:solidFill>
                <a:latin typeface="方正精楷简体" pitchFamily="2" charset="-122"/>
                <a:ea typeface="方正精楷简体" pitchFamily="2" charset="-122"/>
              </a:rPr>
              <a:t>易用</a:t>
            </a:r>
            <a:endParaRPr lang="zh-CN" altLang="en-US" sz="2700" kern="0" dirty="0">
              <a:solidFill>
                <a:srgbClr val="0000FF"/>
              </a:solidFill>
              <a:latin typeface="方正精楷简体" pitchFamily="2" charset="-122"/>
              <a:ea typeface="方正精楷简体"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设计模式分类</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19</a:t>
            </a:fld>
            <a:endParaRPr lang="zh-CN" altLang="en-US" dirty="0"/>
          </a:p>
        </p:txBody>
      </p:sp>
      <p:grpSp>
        <p:nvGrpSpPr>
          <p:cNvPr id="3" name="Group 4"/>
          <p:cNvGrpSpPr/>
          <p:nvPr/>
        </p:nvGrpSpPr>
        <p:grpSpPr>
          <a:xfrm>
            <a:off x="2612741" y="1988842"/>
            <a:ext cx="5218825" cy="3197857"/>
            <a:chOff x="1524000" y="1397000"/>
            <a:chExt cx="7428508" cy="4179492"/>
          </a:xfrm>
        </p:grpSpPr>
        <p:grpSp>
          <p:nvGrpSpPr>
            <p:cNvPr id="5" name="Group 1"/>
            <p:cNvGrpSpPr/>
            <p:nvPr/>
          </p:nvGrpSpPr>
          <p:grpSpPr>
            <a:xfrm>
              <a:off x="3340101" y="1397000"/>
              <a:ext cx="2463796" cy="1642530"/>
              <a:chOff x="1816101" y="0"/>
              <a:chExt cx="2463796" cy="1642530"/>
            </a:xfrm>
            <a:scene3d>
              <a:camera prst="orthographicFront"/>
              <a:lightRig rig="threePt" dir="t">
                <a:rot lat="0" lon="0" rev="7500000"/>
              </a:lightRig>
            </a:scene3d>
          </p:grpSpPr>
          <p:sp>
            <p:nvSpPr>
              <p:cNvPr id="18" name="Trapezoid 2"/>
              <p:cNvSpPr/>
              <p:nvPr/>
            </p:nvSpPr>
            <p:spPr>
              <a:xfrm>
                <a:off x="1816101" y="0"/>
                <a:ext cx="2463796" cy="1642530"/>
              </a:xfrm>
              <a:prstGeom prst="trapezoid">
                <a:avLst>
                  <a:gd name="adj" fmla="val 75000"/>
                </a:avLst>
              </a:prstGeom>
              <a:solidFill>
                <a:srgbClr val="C00000"/>
              </a:solidFill>
            </p:spPr>
            <p:style>
              <a:lnRef idx="0">
                <a:schemeClr val="accent2"/>
              </a:lnRef>
              <a:fillRef idx="3">
                <a:schemeClr val="accent2"/>
              </a:fillRef>
              <a:effectRef idx="3">
                <a:schemeClr val="accent2"/>
              </a:effectRef>
              <a:fontRef idx="minor">
                <a:schemeClr val="lt1"/>
              </a:fontRef>
            </p:style>
          </p:sp>
          <p:sp>
            <p:nvSpPr>
              <p:cNvPr id="19" name="Trapezoid 4"/>
              <p:cNvSpPr/>
              <p:nvPr/>
            </p:nvSpPr>
            <p:spPr>
              <a:xfrm>
                <a:off x="1816101" y="0"/>
                <a:ext cx="2463796" cy="164253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algn="ctr" defTabSz="606258">
                  <a:lnSpc>
                    <a:spcPct val="90000"/>
                  </a:lnSpc>
                  <a:spcAft>
                    <a:spcPct val="35000"/>
                  </a:spcAft>
                </a:pPr>
                <a:endParaRPr lang="zh-CN" altLang="en-US" sz="2900" dirty="0">
                  <a:latin typeface="方正精楷简体" pitchFamily="2" charset="-122"/>
                  <a:ea typeface="汉鼎简楷体" pitchFamily="49" charset="-122"/>
                </a:endParaRPr>
              </a:p>
            </p:txBody>
          </p:sp>
        </p:grpSp>
        <p:grpSp>
          <p:nvGrpSpPr>
            <p:cNvPr id="6" name="Group 4"/>
            <p:cNvGrpSpPr/>
            <p:nvPr/>
          </p:nvGrpSpPr>
          <p:grpSpPr>
            <a:xfrm>
              <a:off x="2432050" y="3039530"/>
              <a:ext cx="4279898" cy="1274944"/>
              <a:chOff x="908050" y="1642530"/>
              <a:chExt cx="4279898" cy="1274944"/>
            </a:xfrm>
            <a:scene3d>
              <a:camera prst="orthographicFront"/>
              <a:lightRig rig="threePt" dir="t">
                <a:rot lat="0" lon="0" rev="7500000"/>
              </a:lightRig>
            </a:scene3d>
          </p:grpSpPr>
          <p:sp>
            <p:nvSpPr>
              <p:cNvPr id="16" name="Trapezoid 15"/>
              <p:cNvSpPr/>
              <p:nvPr/>
            </p:nvSpPr>
            <p:spPr>
              <a:xfrm>
                <a:off x="908050" y="1642530"/>
                <a:ext cx="4279898" cy="1210734"/>
              </a:xfrm>
              <a:prstGeom prst="trapezoid">
                <a:avLst>
                  <a:gd name="adj" fmla="val 75000"/>
                </a:avLst>
              </a:prstGeom>
              <a:solidFill>
                <a:srgbClr val="7030A0"/>
              </a:solidFill>
            </p:spPr>
            <p:style>
              <a:lnRef idx="0">
                <a:schemeClr val="accent4"/>
              </a:lnRef>
              <a:fillRef idx="3">
                <a:schemeClr val="accent4"/>
              </a:fillRef>
              <a:effectRef idx="3">
                <a:schemeClr val="accent4"/>
              </a:effectRef>
              <a:fontRef idx="minor">
                <a:schemeClr val="lt1"/>
              </a:fontRef>
            </p:style>
          </p:sp>
          <p:sp>
            <p:nvSpPr>
              <p:cNvPr id="17" name="Trapezoid 6"/>
              <p:cNvSpPr/>
              <p:nvPr/>
            </p:nvSpPr>
            <p:spPr>
              <a:xfrm>
                <a:off x="1657032" y="1706740"/>
                <a:ext cx="2781933" cy="121073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algn="ctr" defTabSz="606258">
                  <a:lnSpc>
                    <a:spcPct val="90000"/>
                  </a:lnSpc>
                  <a:spcAft>
                    <a:spcPct val="35000"/>
                  </a:spcAft>
                </a:pPr>
                <a:r>
                  <a:rPr lang="zh-CN" altLang="en-US" sz="2900" dirty="0" smtClean="0">
                    <a:latin typeface="方正精楷简体" pitchFamily="2" charset="-122"/>
                    <a:ea typeface="汉鼎简楷体" pitchFamily="49" charset="-122"/>
                  </a:rPr>
                  <a:t>构件模式</a:t>
                </a:r>
                <a:endParaRPr lang="zh-CN" altLang="en-US" sz="2900" dirty="0">
                  <a:latin typeface="方正精楷简体" pitchFamily="2" charset="-122"/>
                  <a:ea typeface="汉鼎简楷体" pitchFamily="49" charset="-122"/>
                </a:endParaRPr>
              </a:p>
            </p:txBody>
          </p:sp>
        </p:grpSp>
        <p:grpSp>
          <p:nvGrpSpPr>
            <p:cNvPr id="7" name="Group 7"/>
            <p:cNvGrpSpPr/>
            <p:nvPr/>
          </p:nvGrpSpPr>
          <p:grpSpPr>
            <a:xfrm>
              <a:off x="1524000" y="4250265"/>
              <a:ext cx="6096000" cy="1210734"/>
              <a:chOff x="0" y="2853265"/>
              <a:chExt cx="6096000" cy="1210734"/>
            </a:xfrm>
            <a:scene3d>
              <a:camera prst="orthographicFront"/>
              <a:lightRig rig="threePt" dir="t">
                <a:rot lat="0" lon="0" rev="7500000"/>
              </a:lightRig>
            </a:scene3d>
          </p:grpSpPr>
          <p:sp>
            <p:nvSpPr>
              <p:cNvPr id="14" name="Trapezoid 13"/>
              <p:cNvSpPr/>
              <p:nvPr/>
            </p:nvSpPr>
            <p:spPr>
              <a:xfrm>
                <a:off x="0" y="2853265"/>
                <a:ext cx="6096000" cy="1210734"/>
              </a:xfrm>
              <a:prstGeom prst="trapezoid">
                <a:avLst>
                  <a:gd name="adj" fmla="val 75000"/>
                </a:avLst>
              </a:prstGeom>
              <a:solidFill>
                <a:srgbClr val="002060"/>
              </a:solidFill>
            </p:spPr>
            <p:style>
              <a:lnRef idx="0">
                <a:schemeClr val="accent5"/>
              </a:lnRef>
              <a:fillRef idx="3">
                <a:schemeClr val="accent5"/>
              </a:fillRef>
              <a:effectRef idx="3">
                <a:schemeClr val="accent5"/>
              </a:effectRef>
              <a:fontRef idx="minor">
                <a:schemeClr val="lt1"/>
              </a:fontRef>
            </p:style>
          </p:sp>
          <p:sp>
            <p:nvSpPr>
              <p:cNvPr id="15" name="Trapezoid 8"/>
              <p:cNvSpPr/>
              <p:nvPr/>
            </p:nvSpPr>
            <p:spPr>
              <a:xfrm>
                <a:off x="1066799" y="2853265"/>
                <a:ext cx="3962400" cy="121073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algn="ctr" defTabSz="606258">
                  <a:lnSpc>
                    <a:spcPct val="90000"/>
                  </a:lnSpc>
                  <a:spcAft>
                    <a:spcPct val="35000"/>
                  </a:spcAft>
                </a:pPr>
                <a:r>
                  <a:rPr lang="zh-CN" altLang="en-US" sz="2900" dirty="0" smtClean="0">
                    <a:latin typeface="方正精楷简体" pitchFamily="2" charset="-122"/>
                    <a:ea typeface="汉鼎简楷体" pitchFamily="49" charset="-122"/>
                  </a:rPr>
                  <a:t>程序泛型</a:t>
                </a:r>
                <a:endParaRPr lang="zh-CN" altLang="en-US" sz="2900" dirty="0">
                  <a:latin typeface="方正精楷简体" pitchFamily="2" charset="-122"/>
                  <a:ea typeface="汉鼎简楷体" pitchFamily="49" charset="-122"/>
                </a:endParaRPr>
              </a:p>
            </p:txBody>
          </p:sp>
        </p:grpSp>
        <p:sp>
          <p:nvSpPr>
            <p:cNvPr id="9" name="TextBox 8"/>
            <p:cNvSpPr txBox="1"/>
            <p:nvPr/>
          </p:nvSpPr>
          <p:spPr>
            <a:xfrm>
              <a:off x="3855794" y="1844031"/>
              <a:ext cx="1321574" cy="1287212"/>
            </a:xfrm>
            <a:prstGeom prst="rect">
              <a:avLst/>
            </a:prstGeom>
            <a:noFill/>
          </p:spPr>
          <p:txBody>
            <a:bodyPr wrap="none" rtlCol="0">
              <a:spAutoFit/>
            </a:bodyPr>
            <a:lstStyle/>
            <a:p>
              <a:pPr lvl="0"/>
              <a:r>
                <a:rPr lang="zh-CN" altLang="en-US" sz="2900" dirty="0" smtClean="0">
                  <a:solidFill>
                    <a:schemeClr val="bg1"/>
                  </a:solidFill>
                  <a:latin typeface="方正精楷简体" pitchFamily="2" charset="-122"/>
                  <a:ea typeface="汉鼎简楷体" pitchFamily="49" charset="-122"/>
                </a:rPr>
                <a:t>架构</a:t>
              </a:r>
              <a:r>
                <a:rPr lang="en-US" altLang="zh-CN" sz="2900" dirty="0" smtClean="0">
                  <a:solidFill>
                    <a:schemeClr val="bg1"/>
                  </a:solidFill>
                  <a:latin typeface="方正精楷简体" pitchFamily="2" charset="-122"/>
                  <a:ea typeface="汉鼎简楷体" pitchFamily="49" charset="-122"/>
                </a:rPr>
                <a:t/>
              </a:r>
              <a:br>
                <a:rPr lang="en-US" altLang="zh-CN" sz="2900" dirty="0" smtClean="0">
                  <a:solidFill>
                    <a:schemeClr val="bg1"/>
                  </a:solidFill>
                  <a:latin typeface="方正精楷简体" pitchFamily="2" charset="-122"/>
                  <a:ea typeface="汉鼎简楷体" pitchFamily="49" charset="-122"/>
                </a:rPr>
              </a:br>
              <a:r>
                <a:rPr lang="zh-CN" altLang="en-US" sz="2900" dirty="0" smtClean="0">
                  <a:solidFill>
                    <a:schemeClr val="bg1"/>
                  </a:solidFill>
                  <a:latin typeface="方正精楷简体" pitchFamily="2" charset="-122"/>
                  <a:ea typeface="汉鼎简楷体" pitchFamily="49" charset="-122"/>
                </a:rPr>
                <a:t>风格</a:t>
              </a:r>
            </a:p>
          </p:txBody>
        </p:sp>
        <p:cxnSp>
          <p:nvCxnSpPr>
            <p:cNvPr id="10" name="Straight Arrow Connector 9"/>
            <p:cNvCxnSpPr/>
            <p:nvPr/>
          </p:nvCxnSpPr>
          <p:spPr>
            <a:xfrm flipH="1" flipV="1">
              <a:off x="7772400" y="1524000"/>
              <a:ext cx="11589" cy="3886200"/>
            </a:xfrm>
            <a:prstGeom prst="straightConnector1">
              <a:avLst/>
            </a:prstGeom>
            <a:ln w="57150">
              <a:solidFill>
                <a:srgbClr val="0F13CB"/>
              </a:solidFill>
              <a:tailEnd type="arrow"/>
            </a:ln>
          </p:spPr>
          <p:style>
            <a:lnRef idx="3">
              <a:schemeClr val="accent5"/>
            </a:lnRef>
            <a:fillRef idx="0">
              <a:schemeClr val="accent5"/>
            </a:fillRef>
            <a:effectRef idx="2">
              <a:schemeClr val="accent5"/>
            </a:effectRef>
            <a:fontRef idx="minor">
              <a:schemeClr val="tx1"/>
            </a:fontRef>
          </p:style>
        </p:cxnSp>
        <p:sp>
          <p:nvSpPr>
            <p:cNvPr id="11" name="TextBox 23"/>
            <p:cNvSpPr txBox="1">
              <a:spLocks noChangeArrowheads="1"/>
            </p:cNvSpPr>
            <p:nvPr/>
          </p:nvSpPr>
          <p:spPr bwMode="auto">
            <a:xfrm>
              <a:off x="7773987" y="1915180"/>
              <a:ext cx="721482" cy="623494"/>
            </a:xfrm>
            <a:prstGeom prst="rect">
              <a:avLst/>
            </a:prstGeom>
            <a:noFill/>
            <a:ln w="9525">
              <a:noFill/>
              <a:miter lim="800000"/>
              <a:headEnd/>
              <a:tailEnd/>
            </a:ln>
          </p:spPr>
          <p:txBody>
            <a:bodyPr wrap="none">
              <a:spAutoFit/>
            </a:bodyPr>
            <a:lstStyle/>
            <a:p>
              <a:r>
                <a:rPr lang="zh-CN" altLang="en-US" sz="2500" b="1" dirty="0">
                  <a:solidFill>
                    <a:srgbClr val="292EEF"/>
                  </a:solidFill>
                  <a:latin typeface="微软雅黑" pitchFamily="34" charset="-122"/>
                  <a:ea typeface="汉鼎简楷体" pitchFamily="49" charset="-122"/>
                </a:rPr>
                <a:t>高</a:t>
              </a:r>
              <a:endParaRPr lang="en-US" sz="2500" b="1" dirty="0">
                <a:solidFill>
                  <a:srgbClr val="292EEF"/>
                </a:solidFill>
                <a:latin typeface="微软雅黑" pitchFamily="34" charset="-122"/>
                <a:ea typeface="汉鼎简楷体" pitchFamily="49" charset="-122"/>
              </a:endParaRPr>
            </a:p>
          </p:txBody>
        </p:sp>
        <p:sp>
          <p:nvSpPr>
            <p:cNvPr id="12" name="TextBox 24"/>
            <p:cNvSpPr txBox="1">
              <a:spLocks noChangeArrowheads="1"/>
            </p:cNvSpPr>
            <p:nvPr/>
          </p:nvSpPr>
          <p:spPr bwMode="auto">
            <a:xfrm>
              <a:off x="7773987" y="4952998"/>
              <a:ext cx="721482" cy="623494"/>
            </a:xfrm>
            <a:prstGeom prst="rect">
              <a:avLst/>
            </a:prstGeom>
            <a:noFill/>
            <a:ln w="9525">
              <a:noFill/>
              <a:miter lim="800000"/>
              <a:headEnd/>
              <a:tailEnd/>
            </a:ln>
          </p:spPr>
          <p:txBody>
            <a:bodyPr wrap="none">
              <a:spAutoFit/>
            </a:bodyPr>
            <a:lstStyle/>
            <a:p>
              <a:r>
                <a:rPr lang="zh-CN" altLang="en-US" sz="2500" b="1" dirty="0">
                  <a:solidFill>
                    <a:srgbClr val="292EEF"/>
                  </a:solidFill>
                  <a:latin typeface="微软雅黑" pitchFamily="34" charset="-122"/>
                  <a:ea typeface="汉鼎简楷体" pitchFamily="49" charset="-122"/>
                </a:rPr>
                <a:t>低</a:t>
              </a:r>
              <a:endParaRPr lang="en-US" sz="2500" b="1" dirty="0">
                <a:solidFill>
                  <a:srgbClr val="292EEF"/>
                </a:solidFill>
                <a:latin typeface="微软雅黑" pitchFamily="34" charset="-122"/>
                <a:ea typeface="汉鼎简楷体" pitchFamily="49" charset="-122"/>
              </a:endParaRPr>
            </a:p>
          </p:txBody>
        </p:sp>
        <p:sp>
          <p:nvSpPr>
            <p:cNvPr id="13" name="TextBox 24"/>
            <p:cNvSpPr txBox="1">
              <a:spLocks noChangeArrowheads="1"/>
            </p:cNvSpPr>
            <p:nvPr/>
          </p:nvSpPr>
          <p:spPr bwMode="auto">
            <a:xfrm>
              <a:off x="7772400" y="3275805"/>
              <a:ext cx="1180108" cy="1126310"/>
            </a:xfrm>
            <a:prstGeom prst="rect">
              <a:avLst/>
            </a:prstGeom>
            <a:noFill/>
            <a:ln w="9525">
              <a:noFill/>
              <a:miter lim="800000"/>
              <a:headEnd/>
              <a:tailEnd/>
            </a:ln>
          </p:spPr>
          <p:txBody>
            <a:bodyPr wrap="none">
              <a:spAutoFit/>
            </a:bodyPr>
            <a:lstStyle/>
            <a:p>
              <a:r>
                <a:rPr lang="zh-CN" altLang="en-US" sz="2500" b="1" dirty="0">
                  <a:solidFill>
                    <a:srgbClr val="292EEF"/>
                  </a:solidFill>
                  <a:latin typeface="微软雅黑" pitchFamily="34" charset="-122"/>
                  <a:ea typeface="汉鼎简楷体" pitchFamily="49" charset="-122"/>
                </a:rPr>
                <a:t>抽象</a:t>
              </a:r>
              <a:endParaRPr lang="en-CA" altLang="zh-CN" sz="2500" b="1" dirty="0">
                <a:solidFill>
                  <a:srgbClr val="292EEF"/>
                </a:solidFill>
                <a:latin typeface="微软雅黑" pitchFamily="34" charset="-122"/>
                <a:ea typeface="汉鼎简楷体" pitchFamily="49" charset="-122"/>
              </a:endParaRPr>
            </a:p>
            <a:p>
              <a:r>
                <a:rPr lang="zh-CN" altLang="en-US" sz="2500" b="1" dirty="0">
                  <a:solidFill>
                    <a:srgbClr val="292EEF"/>
                  </a:solidFill>
                  <a:latin typeface="微软雅黑" pitchFamily="34" charset="-122"/>
                  <a:ea typeface="汉鼎简楷体" pitchFamily="49" charset="-122"/>
                </a:rPr>
                <a:t>层级</a:t>
              </a:r>
              <a:endParaRPr lang="en-US" sz="2500" b="1" dirty="0">
                <a:solidFill>
                  <a:srgbClr val="292EEF"/>
                </a:solidFill>
                <a:latin typeface="微软雅黑" pitchFamily="34" charset="-122"/>
                <a:ea typeface="汉鼎简楷体" pitchFamily="49" charset="-122"/>
              </a:endParaRPr>
            </a:p>
          </p:txBody>
        </p:sp>
      </p:grpSp>
    </p:spTree>
  </p:cSld>
  <p:clrMapOvr>
    <a:masterClrMapping/>
  </p:clrMapOvr>
  <p:transition spd="slow">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000108"/>
            <a:ext cx="8667750" cy="5453233"/>
          </a:xfrm>
        </p:spPr>
        <p:txBody>
          <a:bodyPr anchor="ctr"/>
          <a:lstStyle/>
          <a:p>
            <a:r>
              <a:rPr lang="zh-CN" altLang="en-US" sz="2800" dirty="0" smtClean="0"/>
              <a:t>软件设计概论</a:t>
            </a:r>
            <a:endParaRPr lang="en-US" altLang="zh-CN" sz="2800" dirty="0" smtClean="0"/>
          </a:p>
          <a:p>
            <a:pPr lvl="1"/>
            <a:r>
              <a:rPr lang="zh-CN" altLang="en-US" sz="2800" dirty="0" smtClean="0"/>
              <a:t>概念、要求、常识、方法、层级、法则</a:t>
            </a:r>
            <a:endParaRPr lang="en-US" altLang="zh-CN" sz="2800" dirty="0" smtClean="0"/>
          </a:p>
          <a:p>
            <a:r>
              <a:rPr lang="zh-CN" altLang="en-US" sz="2800" dirty="0" smtClean="0"/>
              <a:t>架构设计</a:t>
            </a:r>
            <a:endParaRPr lang="en-US" altLang="zh-CN" sz="2800" dirty="0" smtClean="0"/>
          </a:p>
          <a:p>
            <a:pPr lvl="1"/>
            <a:r>
              <a:rPr lang="zh-CN" altLang="en-US" sz="2800" dirty="0" smtClean="0"/>
              <a:t>架构的重要性，基于架构的开发流程</a:t>
            </a:r>
            <a:endParaRPr lang="en-US" altLang="zh-CN" sz="2800" dirty="0" smtClean="0"/>
          </a:p>
          <a:p>
            <a:pPr lvl="1"/>
            <a:r>
              <a:rPr lang="en-US" altLang="zh-CN" sz="2800" dirty="0" err="1" smtClean="0"/>
              <a:t>Kruchten</a:t>
            </a:r>
            <a:r>
              <a:rPr lang="zh-CN" altLang="en-US" sz="2800" dirty="0" smtClean="0"/>
              <a:t>模型，架构风格</a:t>
            </a:r>
            <a:endParaRPr lang="en-US" altLang="zh-CN" sz="2800" dirty="0" smtClean="0"/>
          </a:p>
          <a:p>
            <a:r>
              <a:rPr lang="zh-CN" altLang="en-US" sz="2800" dirty="0" smtClean="0"/>
              <a:t>（面向对象）构件设计</a:t>
            </a:r>
            <a:endParaRPr lang="en-US" altLang="zh-CN" sz="2800" dirty="0" smtClean="0"/>
          </a:p>
          <a:p>
            <a:pPr lvl="1"/>
            <a:r>
              <a:rPr lang="zh-CN" altLang="en-US" sz="2800" dirty="0" smtClean="0"/>
              <a:t>设计模式、</a:t>
            </a:r>
            <a:r>
              <a:rPr lang="en-US" altLang="zh-CN" sz="2800" dirty="0" smtClean="0"/>
              <a:t>OO</a:t>
            </a:r>
            <a:r>
              <a:rPr lang="zh-CN" altLang="en-US" sz="2800" dirty="0" smtClean="0"/>
              <a:t>设计法则</a:t>
            </a:r>
            <a:endParaRPr lang="en-US" altLang="zh-CN" sz="2800" dirty="0" smtClean="0"/>
          </a:p>
          <a:p>
            <a:r>
              <a:rPr lang="zh-CN" altLang="en-US" sz="2800" dirty="0" smtClean="0"/>
              <a:t>用户界面设计</a:t>
            </a:r>
            <a:endParaRPr lang="en-US" altLang="zh-CN" sz="2800" dirty="0" smtClean="0"/>
          </a:p>
          <a:p>
            <a:pPr lvl="1"/>
            <a:r>
              <a:rPr lang="zh-CN" altLang="en-US" sz="2800" dirty="0" smtClean="0"/>
              <a:t>面向用户理念、用户评价</a:t>
            </a:r>
            <a:endParaRPr lang="en-US" altLang="zh-CN" sz="2800" dirty="0" smtClean="0"/>
          </a:p>
          <a:p>
            <a:pPr lvl="1"/>
            <a:r>
              <a:rPr lang="zh-CN" altLang="en-US" sz="2800" dirty="0" smtClean="0"/>
              <a:t>界面可用性度量、</a:t>
            </a:r>
            <a:r>
              <a:rPr lang="en-US" altLang="zh-CN" sz="2800" dirty="0" smtClean="0"/>
              <a:t>Krug</a:t>
            </a:r>
            <a:r>
              <a:rPr lang="zh-CN" altLang="en-US" sz="2800" dirty="0" smtClean="0"/>
              <a:t>可用性三法则</a:t>
            </a:r>
            <a:endParaRPr lang="en-US" altLang="zh-CN" sz="2800" dirty="0" smtClean="0"/>
          </a:p>
        </p:txBody>
      </p:sp>
    </p:spTree>
  </p:cSld>
  <p:clrMapOvr>
    <a:masterClrMapping/>
  </p:clrMapOvr>
  <p:transition spd="slow">
    <p:blind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常态设计理念</a:t>
            </a:r>
            <a:endParaRPr lang="zh-CN" altLang="en-US" dirty="0"/>
          </a:p>
        </p:txBody>
      </p:sp>
      <p:sp>
        <p:nvSpPr>
          <p:cNvPr id="3" name="Content Placeholder 2"/>
          <p:cNvSpPr>
            <a:spLocks noGrp="1"/>
          </p:cNvSpPr>
          <p:nvPr>
            <p:ph idx="1"/>
          </p:nvPr>
        </p:nvSpPr>
        <p:spPr>
          <a:xfrm>
            <a:off x="194473" y="2852936"/>
            <a:ext cx="5304589" cy="2880320"/>
          </a:xfrm>
        </p:spPr>
        <p:txBody>
          <a:bodyPr/>
          <a:lstStyle/>
          <a:p>
            <a:r>
              <a:rPr lang="zh-CN" altLang="en-US" sz="2900" dirty="0" smtClean="0"/>
              <a:t>使用设计模式的优势</a:t>
            </a:r>
            <a:endParaRPr lang="en-US" altLang="zh-CN" sz="2900" dirty="0" smtClean="0"/>
          </a:p>
          <a:p>
            <a:pPr lvl="1"/>
            <a:r>
              <a:rPr lang="zh-CN" altLang="en-US" sz="2500" dirty="0" smtClean="0"/>
              <a:t>增强可预测性</a:t>
            </a:r>
            <a:endParaRPr lang="en-US" altLang="zh-CN" sz="2500" dirty="0" smtClean="0"/>
          </a:p>
          <a:p>
            <a:pPr lvl="1"/>
            <a:r>
              <a:rPr lang="zh-CN" altLang="en-US" sz="2500" dirty="0" smtClean="0"/>
              <a:t>避免未知的高风险</a:t>
            </a:r>
            <a:endParaRPr lang="en-US" altLang="zh-CN" sz="2500" dirty="0" smtClean="0"/>
          </a:p>
          <a:p>
            <a:pPr lvl="1"/>
            <a:r>
              <a:rPr lang="zh-CN" altLang="en-US" sz="2500" dirty="0" smtClean="0"/>
              <a:t>易于交流 </a:t>
            </a:r>
            <a:endParaRPr lang="en-US" altLang="zh-CN" sz="2500" dirty="0" smtClean="0"/>
          </a:p>
          <a:p>
            <a:pPr lvl="2"/>
            <a:r>
              <a:rPr lang="zh-CN" altLang="en-US" sz="2100" dirty="0" smtClean="0"/>
              <a:t>大学已开“模式设计”课</a:t>
            </a:r>
            <a:endParaRPr lang="zh-CN" altLang="en-US" sz="21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20</a:t>
            </a:fld>
            <a:endParaRPr lang="zh-CN" altLang="en-US" dirty="0"/>
          </a:p>
        </p:txBody>
      </p:sp>
      <p:sp>
        <p:nvSpPr>
          <p:cNvPr id="5" name="Rectangle 4"/>
          <p:cNvSpPr/>
          <p:nvPr/>
        </p:nvSpPr>
        <p:spPr>
          <a:xfrm>
            <a:off x="1130581" y="1268762"/>
            <a:ext cx="7566841" cy="864096"/>
          </a:xfrm>
          <a:prstGeom prst="rect">
            <a:avLst/>
          </a:prstGeom>
          <a:solidFill>
            <a:srgbClr val="FFC0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合理地使用设计模式进行软件设计。</a:t>
            </a:r>
            <a:endParaRPr lang="zh-CN" altLang="en-US" sz="2900" dirty="0">
              <a:solidFill>
                <a:srgbClr val="C00000"/>
              </a:solidFill>
              <a:ea typeface="文鼎CS长美黑" pitchFamily="49" charset="-122"/>
            </a:endParaRPr>
          </a:p>
        </p:txBody>
      </p:sp>
      <p:grpSp>
        <p:nvGrpSpPr>
          <p:cNvPr id="7" name="Group 6"/>
          <p:cNvGrpSpPr/>
          <p:nvPr/>
        </p:nvGrpSpPr>
        <p:grpSpPr>
          <a:xfrm>
            <a:off x="5142269" y="3861048"/>
            <a:ext cx="4551734" cy="2927539"/>
            <a:chOff x="1595437" y="1524000"/>
            <a:chExt cx="6463865" cy="4346386"/>
          </a:xfrm>
        </p:grpSpPr>
        <p:pic>
          <p:nvPicPr>
            <p:cNvPr id="8" name="Picture 2" descr="C:\Users\SECBOK\Desktop\th.jpg"/>
            <p:cNvPicPr>
              <a:picLocks noChangeAspect="1" noChangeArrowheads="1"/>
            </p:cNvPicPr>
            <p:nvPr/>
          </p:nvPicPr>
          <p:blipFill>
            <a:blip r:embed="rId2" cstate="print"/>
            <a:srcRect/>
            <a:stretch>
              <a:fillRect/>
            </a:stretch>
          </p:blipFill>
          <p:spPr bwMode="auto">
            <a:xfrm>
              <a:off x="1595437" y="1524000"/>
              <a:ext cx="6436298" cy="3912383"/>
            </a:xfrm>
            <a:prstGeom prst="rect">
              <a:avLst/>
            </a:prstGeom>
            <a:noFill/>
          </p:spPr>
        </p:pic>
        <p:sp>
          <p:nvSpPr>
            <p:cNvPr id="9" name="TextBox 8"/>
            <p:cNvSpPr txBox="1"/>
            <p:nvPr/>
          </p:nvSpPr>
          <p:spPr>
            <a:xfrm>
              <a:off x="2438401" y="4590949"/>
              <a:ext cx="5620901" cy="1279437"/>
            </a:xfrm>
            <a:prstGeom prst="rect">
              <a:avLst/>
            </a:prstGeom>
            <a:solidFill>
              <a:schemeClr val="accent4">
                <a:lumMod val="20000"/>
                <a:lumOff val="80000"/>
              </a:schemeClr>
            </a:solidFill>
          </p:spPr>
          <p:txBody>
            <a:bodyPr wrap="none" rtlCol="0">
              <a:spAutoFit/>
            </a:bodyPr>
            <a:lstStyle/>
            <a:p>
              <a:r>
                <a:rPr lang="en-US" altLang="zh-CN" sz="2500" dirty="0" smtClean="0">
                  <a:latin typeface="Berlin Sans FB Demi" pitchFamily="34" charset="0"/>
                </a:rPr>
                <a:t>Oops, still one pattern not </a:t>
              </a:r>
              <a:br>
                <a:rPr lang="en-US" altLang="zh-CN" sz="2500" dirty="0" smtClean="0">
                  <a:latin typeface="Berlin Sans FB Demi" pitchFamily="34" charset="0"/>
                </a:rPr>
              </a:br>
              <a:r>
                <a:rPr lang="en-US" altLang="zh-CN" sz="2500" dirty="0" smtClean="0">
                  <a:latin typeface="Berlin Sans FB Demi" pitchFamily="34" charset="0"/>
                </a:rPr>
                <a:t>used in my design. Get up!</a:t>
              </a:r>
              <a:endParaRPr lang="zh-CN" altLang="en-US" sz="2500" dirty="0">
                <a:latin typeface="Berlin Sans FB Demi" pitchFamily="34" charset="0"/>
              </a:endParaRPr>
            </a:p>
          </p:txBody>
        </p:sp>
        <p:sp>
          <p:nvSpPr>
            <p:cNvPr id="10" name="Freeform 9"/>
            <p:cNvSpPr/>
            <p:nvPr/>
          </p:nvSpPr>
          <p:spPr>
            <a:xfrm>
              <a:off x="5000317" y="4263179"/>
              <a:ext cx="838200" cy="457200"/>
            </a:xfrm>
            <a:custGeom>
              <a:avLst/>
              <a:gdLst>
                <a:gd name="connsiteX0" fmla="*/ 665825 w 834501"/>
                <a:gd name="connsiteY0" fmla="*/ 71021 h 923278"/>
                <a:gd name="connsiteX1" fmla="*/ 0 w 834501"/>
                <a:gd name="connsiteY1" fmla="*/ 754602 h 923278"/>
                <a:gd name="connsiteX2" fmla="*/ 159798 w 834501"/>
                <a:gd name="connsiteY2" fmla="*/ 843379 h 923278"/>
                <a:gd name="connsiteX3" fmla="*/ 328473 w 834501"/>
                <a:gd name="connsiteY3" fmla="*/ 905522 h 923278"/>
                <a:gd name="connsiteX4" fmla="*/ 488272 w 834501"/>
                <a:gd name="connsiteY4" fmla="*/ 914400 h 923278"/>
                <a:gd name="connsiteX5" fmla="*/ 648070 w 834501"/>
                <a:gd name="connsiteY5" fmla="*/ 923278 h 923278"/>
                <a:gd name="connsiteX6" fmla="*/ 834501 w 834501"/>
                <a:gd name="connsiteY6" fmla="*/ 0 h 923278"/>
                <a:gd name="connsiteX7" fmla="*/ 665825 w 834501"/>
                <a:gd name="connsiteY7" fmla="*/ 71021 h 923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4501" h="923278">
                  <a:moveTo>
                    <a:pt x="665825" y="71021"/>
                  </a:moveTo>
                  <a:lnTo>
                    <a:pt x="0" y="754602"/>
                  </a:lnTo>
                  <a:lnTo>
                    <a:pt x="159798" y="843379"/>
                  </a:lnTo>
                  <a:lnTo>
                    <a:pt x="328473" y="905522"/>
                  </a:lnTo>
                  <a:lnTo>
                    <a:pt x="488272" y="914400"/>
                  </a:lnTo>
                  <a:lnTo>
                    <a:pt x="648070" y="923278"/>
                  </a:lnTo>
                  <a:lnTo>
                    <a:pt x="834501" y="0"/>
                  </a:lnTo>
                  <a:lnTo>
                    <a:pt x="665825" y="71021"/>
                  </a:lnTo>
                  <a:close/>
                </a:path>
              </a:pathLst>
            </a:custGeom>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300" dirty="0"/>
            </a:p>
          </p:txBody>
        </p:sp>
      </p:grpSp>
      <p:sp>
        <p:nvSpPr>
          <p:cNvPr id="6" name="TextBox 5"/>
          <p:cNvSpPr txBox="1"/>
          <p:nvPr/>
        </p:nvSpPr>
        <p:spPr>
          <a:xfrm>
            <a:off x="6093399" y="2636912"/>
            <a:ext cx="2927921" cy="1050706"/>
          </a:xfrm>
          <a:prstGeom prst="rect">
            <a:avLst/>
          </a:prstGeom>
        </p:spPr>
        <p:style>
          <a:lnRef idx="0">
            <a:schemeClr val="accent4"/>
          </a:lnRef>
          <a:fillRef idx="3">
            <a:schemeClr val="accent4"/>
          </a:fillRef>
          <a:effectRef idx="3">
            <a:schemeClr val="accent4"/>
          </a:effectRef>
          <a:fontRef idx="minor">
            <a:schemeClr val="lt1"/>
          </a:fontRef>
        </p:style>
        <p:txBody>
          <a:bodyPr wrap="none" lIns="95665" tIns="47832" rIns="95665" bIns="47832" rtlCol="0">
            <a:spAutoFit/>
          </a:bodyPr>
          <a:lstStyle/>
          <a:p>
            <a:pPr algn="ctr"/>
            <a:r>
              <a:rPr lang="zh-CN" altLang="en-US" sz="3300" dirty="0" smtClean="0">
                <a:solidFill>
                  <a:srgbClr val="FFFF00"/>
                </a:solidFill>
                <a:ea typeface="文鼎CS长美黑" pitchFamily="49" charset="-122"/>
              </a:rPr>
              <a:t>警告</a:t>
            </a:r>
            <a:endParaRPr lang="en-US" altLang="zh-CN" sz="2900" dirty="0" smtClean="0">
              <a:solidFill>
                <a:srgbClr val="FFFF00"/>
              </a:solidFill>
              <a:ea typeface="文鼎CS长美黑" pitchFamily="49" charset="-122"/>
            </a:endParaRPr>
          </a:p>
          <a:p>
            <a:r>
              <a:rPr lang="zh-CN" altLang="en-US" sz="2900" dirty="0" smtClean="0">
                <a:solidFill>
                  <a:schemeClr val="bg1"/>
                </a:solidFill>
                <a:ea typeface="文鼎CS长美黑" pitchFamily="49" charset="-122"/>
              </a:rPr>
              <a:t> 警惕“模式病”</a:t>
            </a:r>
            <a:endParaRPr lang="zh-CN" altLang="en-US" sz="2900" dirty="0">
              <a:solidFill>
                <a:schemeClr val="bg1"/>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1000" fill="hold"/>
                                        <p:tgtEl>
                                          <p:spTgt spid="6"/>
                                        </p:tgtEl>
                                        <p:attrNameLst>
                                          <p:attrName>ppt_w</p:attrName>
                                        </p:attrNameLst>
                                      </p:cBhvr>
                                      <p:tavLst>
                                        <p:tav tm="0">
                                          <p:val>
                                            <p:fltVal val="0"/>
                                          </p:val>
                                        </p:tav>
                                        <p:tav tm="100000">
                                          <p:val>
                                            <p:strVal val="#ppt_w"/>
                                          </p:val>
                                        </p:tav>
                                      </p:tavLst>
                                    </p:anim>
                                    <p:anim calcmode="lin" valueType="num">
                                      <p:cBhvr>
                                        <p:cTn id="25" dur="1000" fill="hold"/>
                                        <p:tgtEl>
                                          <p:spTgt spid="6"/>
                                        </p:tgtEl>
                                        <p:attrNameLst>
                                          <p:attrName>ppt_h</p:attrName>
                                        </p:attrNameLst>
                                      </p:cBhvr>
                                      <p:tavLst>
                                        <p:tav tm="0">
                                          <p:val>
                                            <p:fltVal val="0"/>
                                          </p:val>
                                        </p:tav>
                                        <p:tav tm="100000">
                                          <p:val>
                                            <p:strVal val="#ppt_h"/>
                                          </p:val>
                                        </p:tav>
                                      </p:tavLst>
                                    </p:anim>
                                    <p:anim calcmode="lin" valueType="num">
                                      <p:cBhvr>
                                        <p:cTn id="26"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6"/>
                                        </p:tgtEl>
                                        <p:attrNameLst>
                                          <p:attrName>ppt_y</p:attrName>
                                        </p:attrNameLst>
                                      </p:cBhvr>
                                      <p:tavLst>
                                        <p:tav tm="0" fmla="#ppt_y+(sin(-2*pi*(1-$))*-#ppt_x+cos(-2*pi*(1-$))*(1-#ppt_y))*(1-$)">
                                          <p:val>
                                            <p:fltVal val="0"/>
                                          </p:val>
                                        </p:tav>
                                        <p:tav tm="100000">
                                          <p:val>
                                            <p:fltVal val="1"/>
                                          </p:val>
                                        </p:tav>
                                      </p:tavLst>
                                    </p:anim>
                                  </p:childTnLst>
                                </p:cTn>
                              </p:par>
                              <p:par>
                                <p:cTn id="28" presetID="4" presetClass="entr" presetSubtype="16" fill="hold" nodeType="withEffect">
                                  <p:stCondLst>
                                    <p:cond delay="300"/>
                                  </p:stCondLst>
                                  <p:childTnLst>
                                    <p:set>
                                      <p:cBhvr>
                                        <p:cTn id="29" dur="1" fill="hold">
                                          <p:stCondLst>
                                            <p:cond delay="0"/>
                                          </p:stCondLst>
                                        </p:cTn>
                                        <p:tgtEl>
                                          <p:spTgt spid="7"/>
                                        </p:tgtEl>
                                        <p:attrNameLst>
                                          <p:attrName>style.visibility</p:attrName>
                                        </p:attrNameLst>
                                      </p:cBhvr>
                                      <p:to>
                                        <p:strVal val="visible"/>
                                      </p:to>
                                    </p:set>
                                    <p:animEffect transition="in" filter="box(in)">
                                      <p:cBhvr>
                                        <p:cTn id="3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000108"/>
            <a:ext cx="8667750" cy="5453233"/>
          </a:xfrm>
        </p:spPr>
        <p:txBody>
          <a:bodyPr anchor="ctr"/>
          <a:lstStyle/>
          <a:p>
            <a:r>
              <a:rPr lang="zh-CN" altLang="en-US" sz="2800" dirty="0" smtClean="0"/>
              <a:t>软件设计概论</a:t>
            </a:r>
            <a:endParaRPr lang="en-US" altLang="zh-CN" sz="2800" dirty="0" smtClean="0"/>
          </a:p>
          <a:p>
            <a:pPr lvl="1"/>
            <a:r>
              <a:rPr lang="zh-CN" altLang="en-US" sz="2800" dirty="0" smtClean="0"/>
              <a:t>概念、要求、常识、方法、层级、法则</a:t>
            </a:r>
            <a:endParaRPr lang="en-US" altLang="zh-CN" sz="2800" dirty="0" smtClean="0"/>
          </a:p>
          <a:p>
            <a:r>
              <a:rPr lang="zh-CN" altLang="en-US" sz="2800" dirty="0" smtClean="0"/>
              <a:t>架构设计</a:t>
            </a:r>
            <a:endParaRPr lang="en-US" altLang="zh-CN" sz="2800" dirty="0" smtClean="0"/>
          </a:p>
          <a:p>
            <a:pPr lvl="1"/>
            <a:r>
              <a:rPr lang="zh-CN" altLang="en-US" sz="2800" dirty="0" smtClean="0"/>
              <a:t>架构的重要性，基于架构的开发流程</a:t>
            </a:r>
            <a:endParaRPr lang="en-US" altLang="zh-CN" sz="2800" dirty="0" smtClean="0"/>
          </a:p>
          <a:p>
            <a:pPr lvl="1"/>
            <a:r>
              <a:rPr lang="en-US" altLang="zh-CN" sz="2800" dirty="0" err="1" smtClean="0"/>
              <a:t>Kruchten</a:t>
            </a:r>
            <a:r>
              <a:rPr lang="zh-CN" altLang="en-US" sz="2800" dirty="0" smtClean="0"/>
              <a:t>模型，架构风格</a:t>
            </a:r>
            <a:endParaRPr lang="en-US" altLang="zh-CN" sz="2800" dirty="0" smtClean="0"/>
          </a:p>
          <a:p>
            <a:r>
              <a:rPr lang="zh-CN" altLang="en-US" sz="2800" dirty="0" smtClean="0"/>
              <a:t>（面向对象）构件设计</a:t>
            </a:r>
            <a:endParaRPr lang="en-US" altLang="zh-CN" sz="2800" dirty="0" smtClean="0"/>
          </a:p>
          <a:p>
            <a:pPr lvl="1"/>
            <a:r>
              <a:rPr lang="zh-CN" altLang="en-US" sz="2800" dirty="0" smtClean="0"/>
              <a:t>设计模式、</a:t>
            </a:r>
            <a:r>
              <a:rPr lang="en-US" altLang="zh-CN" sz="2800" dirty="0" smtClean="0"/>
              <a:t>OO</a:t>
            </a:r>
            <a:r>
              <a:rPr lang="zh-CN" altLang="en-US" sz="2800" dirty="0" smtClean="0"/>
              <a:t>设计法则</a:t>
            </a:r>
            <a:endParaRPr lang="en-US" altLang="zh-CN" sz="2800" dirty="0" smtClean="0"/>
          </a:p>
          <a:p>
            <a:r>
              <a:rPr lang="zh-CN" altLang="en-US" sz="2800" dirty="0" smtClean="0"/>
              <a:t>用户界面设计</a:t>
            </a:r>
            <a:endParaRPr lang="en-US" altLang="zh-CN" sz="2800" dirty="0" smtClean="0"/>
          </a:p>
          <a:p>
            <a:pPr lvl="1"/>
            <a:r>
              <a:rPr lang="zh-CN" altLang="en-US" sz="2800" dirty="0" smtClean="0"/>
              <a:t>面向用户理念、用户评价</a:t>
            </a:r>
            <a:endParaRPr lang="en-US" altLang="zh-CN" sz="2800" dirty="0" smtClean="0"/>
          </a:p>
          <a:p>
            <a:pPr lvl="1"/>
            <a:r>
              <a:rPr lang="zh-CN" altLang="en-US" sz="2800" dirty="0" smtClean="0"/>
              <a:t>界面可用性度量、</a:t>
            </a:r>
            <a:r>
              <a:rPr lang="en-US" altLang="zh-CN" sz="2800" dirty="0" smtClean="0"/>
              <a:t>Krug</a:t>
            </a:r>
            <a:r>
              <a:rPr lang="zh-CN" altLang="en-US" sz="2800" dirty="0" smtClean="0"/>
              <a:t>可用性三法则</a:t>
            </a:r>
            <a:endParaRPr lang="en-US" altLang="zh-CN" sz="2800" dirty="0" smtClean="0"/>
          </a:p>
        </p:txBody>
      </p:sp>
      <p:sp>
        <p:nvSpPr>
          <p:cNvPr id="4" name="Right Arrow 3"/>
          <p:cNvSpPr/>
          <p:nvPr/>
        </p:nvSpPr>
        <p:spPr>
          <a:xfrm flipH="1">
            <a:off x="7667644" y="2214554"/>
            <a:ext cx="1571636" cy="571504"/>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blind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48844" y="2380819"/>
            <a:ext cx="5304589" cy="1624246"/>
          </a:xfrm>
        </p:spPr>
        <p:txBody>
          <a:bodyPr/>
          <a:lstStyle/>
          <a:p>
            <a:r>
              <a:rPr lang="zh-CN" altLang="en-US" dirty="0" smtClean="0"/>
              <a:t>待开发软件产品的规模越大，架构设计也就越重要。</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22</a:t>
            </a:fld>
            <a:endParaRPr lang="zh-CN" altLang="en-US" dirty="0"/>
          </a:p>
        </p:txBody>
      </p:sp>
      <p:sp>
        <p:nvSpPr>
          <p:cNvPr id="6" name="Rectangle 5"/>
          <p:cNvSpPr/>
          <p:nvPr/>
        </p:nvSpPr>
        <p:spPr>
          <a:xfrm>
            <a:off x="1364603" y="6330808"/>
            <a:ext cx="7488832" cy="373597"/>
          </a:xfrm>
          <a:prstGeom prst="rect">
            <a:avLst/>
          </a:prstGeom>
        </p:spPr>
        <p:txBody>
          <a:bodyPr wrap="square" lIns="95665" tIns="47832" rIns="95665" bIns="47832">
            <a:spAutoFit/>
          </a:bodyPr>
          <a:lstStyle/>
          <a:p>
            <a:r>
              <a:rPr lang="en-US" altLang="zh-CN" dirty="0" smtClean="0"/>
              <a:t>Capers Jones </a:t>
            </a:r>
            <a:r>
              <a:rPr lang="zh-CN" altLang="en-US" dirty="0" smtClean="0">
                <a:latin typeface="方正精宋简体" pitchFamily="2" charset="-122"/>
                <a:ea typeface="方正精宋简体" pitchFamily="2" charset="-122"/>
              </a:rPr>
              <a:t>是国际公认的软件度量领域专家。</a:t>
            </a:r>
            <a:endParaRPr lang="en-US" altLang="zh-CN" dirty="0" smtClean="0">
              <a:latin typeface="方正精宋简体" pitchFamily="2" charset="-122"/>
              <a:ea typeface="方正精宋简体" pitchFamily="2" charset="-122"/>
            </a:endParaRPr>
          </a:p>
        </p:txBody>
      </p:sp>
      <p:sp>
        <p:nvSpPr>
          <p:cNvPr id="7" name="Rectangle 6"/>
          <p:cNvSpPr/>
          <p:nvPr/>
        </p:nvSpPr>
        <p:spPr>
          <a:xfrm>
            <a:off x="1080951" y="4077071"/>
            <a:ext cx="1978944" cy="419764"/>
          </a:xfrm>
          <a:prstGeom prst="rect">
            <a:avLst/>
          </a:prstGeom>
        </p:spPr>
        <p:txBody>
          <a:bodyPr wrap="none" lIns="95665" tIns="47832" rIns="95665" bIns="47832">
            <a:spAutoFit/>
          </a:bodyPr>
          <a:lstStyle/>
          <a:p>
            <a:r>
              <a:rPr lang="en-US" altLang="zh-CN" sz="2100" dirty="0" smtClean="0"/>
              <a:t>Capers Jones</a:t>
            </a:r>
            <a:endParaRPr lang="zh-CN" altLang="en-US" sz="2100" dirty="0">
              <a:ea typeface="文鼎CS长美黑" pitchFamily="49" charset="-122"/>
            </a:endParaRPr>
          </a:p>
        </p:txBody>
      </p:sp>
      <p:pic>
        <p:nvPicPr>
          <p:cNvPr id="9218" name="Picture 2" descr="http://www.english.ufl.edu/alumni/fall2009/images/jones.jpg"/>
          <p:cNvPicPr>
            <a:picLocks noChangeAspect="1" noChangeArrowheads="1"/>
          </p:cNvPicPr>
          <p:nvPr/>
        </p:nvPicPr>
        <p:blipFill>
          <a:blip r:embed="rId2" cstate="print"/>
          <a:srcRect/>
          <a:stretch>
            <a:fillRect/>
          </a:stretch>
        </p:blipFill>
        <p:spPr bwMode="auto">
          <a:xfrm>
            <a:off x="854453" y="1626324"/>
            <a:ext cx="2538381" cy="2522762"/>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架构概述</a:t>
            </a:r>
            <a:endParaRPr lang="zh-CN" altLang="en-US" dirty="0"/>
          </a:p>
        </p:txBody>
      </p:sp>
      <p:sp>
        <p:nvSpPr>
          <p:cNvPr id="3" name="Content Placeholder 2"/>
          <p:cNvSpPr>
            <a:spLocks noGrp="1"/>
          </p:cNvSpPr>
          <p:nvPr>
            <p:ph idx="1"/>
          </p:nvPr>
        </p:nvSpPr>
        <p:spPr>
          <a:xfrm>
            <a:off x="613970" y="1268760"/>
            <a:ext cx="8941544" cy="2232248"/>
          </a:xfrm>
        </p:spPr>
        <p:txBody>
          <a:bodyPr/>
          <a:lstStyle/>
          <a:p>
            <a:r>
              <a:rPr lang="zh-CN" altLang="en-US" sz="2900" dirty="0" smtClean="0"/>
              <a:t>软件的架构是软件的组成构件、构件之间的交互关系，以及两者的外部可见属性的统一表示体。</a:t>
            </a:r>
            <a:endParaRPr lang="en-US" altLang="zh-CN" sz="2900" dirty="0" smtClean="0"/>
          </a:p>
          <a:p>
            <a:endParaRPr lang="en-US" altLang="zh-CN" sz="1000" dirty="0" smtClean="0">
              <a:solidFill>
                <a:srgbClr val="0000FF"/>
              </a:solidFill>
            </a:endParaRPr>
          </a:p>
          <a:p>
            <a:r>
              <a:rPr lang="zh-CN" altLang="en-US" sz="2900" dirty="0" smtClean="0">
                <a:solidFill>
                  <a:srgbClr val="0000FF"/>
                </a:solidFill>
              </a:rPr>
              <a:t>架构设计是软件设计的一类，即顶层设计。</a:t>
            </a:r>
            <a:endParaRPr lang="en-US" altLang="zh-CN" sz="2900" dirty="0" smtClean="0">
              <a:solidFill>
                <a:srgbClr val="0000FF"/>
              </a:solidFill>
            </a:endParaRPr>
          </a:p>
          <a:p>
            <a:pPr lvl="1"/>
            <a:r>
              <a:rPr lang="zh-CN" altLang="en-US" sz="2500" dirty="0" smtClean="0">
                <a:solidFill>
                  <a:srgbClr val="0000FF"/>
                </a:solidFill>
              </a:rPr>
              <a:t>并非所有的设计都属于架构设计！</a:t>
            </a:r>
            <a:endParaRPr lang="en-US" altLang="zh-CN" sz="2500" dirty="0" smtClean="0">
              <a:solidFill>
                <a:srgbClr val="0000FF"/>
              </a:solidFill>
            </a:endParaRPr>
          </a:p>
          <a:p>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23</a:t>
            </a:fld>
            <a:endParaRPr lang="zh-CN" altLang="en-US" dirty="0"/>
          </a:p>
        </p:txBody>
      </p:sp>
      <p:pic>
        <p:nvPicPr>
          <p:cNvPr id="5" name="Picture 4" descr="C:\Users\SECBOK\AppData\Roaming\Tencent\Users\185063557\QQ\WinTemp\RichOle\~YMHO)QQT7`@TFHX(C{RJ]9.jpg"/>
          <p:cNvPicPr>
            <a:picLocks noChangeAspect="1" noChangeArrowheads="1"/>
          </p:cNvPicPr>
          <p:nvPr/>
        </p:nvPicPr>
        <p:blipFill>
          <a:blip r:embed="rId2" cstate="print"/>
          <a:srcRect/>
          <a:stretch>
            <a:fillRect/>
          </a:stretch>
        </p:blipFill>
        <p:spPr bwMode="auto">
          <a:xfrm>
            <a:off x="896552" y="4077072"/>
            <a:ext cx="4212468" cy="2406629"/>
          </a:xfrm>
          <a:prstGeom prst="rect">
            <a:avLst/>
          </a:prstGeom>
          <a:noFill/>
        </p:spPr>
      </p:pic>
      <p:grpSp>
        <p:nvGrpSpPr>
          <p:cNvPr id="6" name="Group 5"/>
          <p:cNvGrpSpPr/>
          <p:nvPr/>
        </p:nvGrpSpPr>
        <p:grpSpPr>
          <a:xfrm>
            <a:off x="6201141" y="3284984"/>
            <a:ext cx="3588399" cy="3168352"/>
            <a:chOff x="2540000" y="1397000"/>
            <a:chExt cx="4063999" cy="4063999"/>
          </a:xfrm>
        </p:grpSpPr>
        <p:grpSp>
          <p:nvGrpSpPr>
            <p:cNvPr id="7" name="Group 1"/>
            <p:cNvGrpSpPr/>
            <p:nvPr/>
          </p:nvGrpSpPr>
          <p:grpSpPr>
            <a:xfrm>
              <a:off x="2540000" y="1397000"/>
              <a:ext cx="4063999" cy="4063999"/>
              <a:chOff x="1016000" y="0"/>
              <a:chExt cx="4063999" cy="4063999"/>
            </a:xfrm>
            <a:solidFill>
              <a:srgbClr val="002060"/>
            </a:solidFill>
          </p:grpSpPr>
          <p:sp>
            <p:nvSpPr>
              <p:cNvPr id="13" name="Oval 2"/>
              <p:cNvSpPr/>
              <p:nvPr/>
            </p:nvSpPr>
            <p:spPr>
              <a:xfrm>
                <a:off x="1016000" y="0"/>
                <a:ext cx="4063999" cy="4063999"/>
              </a:xfrm>
              <a:prstGeom prst="ellipse">
                <a:avLst/>
              </a:pr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Oval 4"/>
              <p:cNvSpPr/>
              <p:nvPr/>
            </p:nvSpPr>
            <p:spPr>
              <a:xfrm>
                <a:off x="1981200" y="304799"/>
                <a:ext cx="2133599" cy="6908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algn="ctr" defTabSz="454693">
                  <a:lnSpc>
                    <a:spcPct val="90000"/>
                  </a:lnSpc>
                  <a:spcAft>
                    <a:spcPct val="35000"/>
                  </a:spcAft>
                </a:pPr>
                <a:endParaRPr lang="zh-CN" altLang="en-US" sz="2100" dirty="0">
                  <a:ea typeface="汉鼎简楷体" pitchFamily="49" charset="-122"/>
                </a:endParaRPr>
              </a:p>
            </p:txBody>
          </p:sp>
        </p:grpSp>
        <p:grpSp>
          <p:nvGrpSpPr>
            <p:cNvPr id="8" name="Group 4"/>
            <p:cNvGrpSpPr/>
            <p:nvPr/>
          </p:nvGrpSpPr>
          <p:grpSpPr>
            <a:xfrm>
              <a:off x="3314699" y="3048015"/>
              <a:ext cx="2514600" cy="2412984"/>
              <a:chOff x="1752600" y="1574774"/>
              <a:chExt cx="2590800" cy="2489210"/>
            </a:xfrm>
            <a:solidFill>
              <a:srgbClr val="421C5E"/>
            </a:solidFill>
          </p:grpSpPr>
          <p:sp>
            <p:nvSpPr>
              <p:cNvPr id="11" name="Oval 10"/>
              <p:cNvSpPr/>
              <p:nvPr/>
            </p:nvSpPr>
            <p:spPr>
              <a:xfrm>
                <a:off x="1752600" y="1574774"/>
                <a:ext cx="2590800" cy="2489210"/>
              </a:xfrm>
              <a:prstGeom prst="ellipse">
                <a:avLst/>
              </a:prstGeom>
              <a:grpFill/>
              <a:ln>
                <a:solidFill>
                  <a:srgbClr val="92D050"/>
                </a:solidFill>
              </a:ln>
            </p:spPr>
            <p:style>
              <a:lnRef idx="2">
                <a:schemeClr val="lt1">
                  <a:hueOff val="0"/>
                  <a:satOff val="0"/>
                  <a:lumOff val="0"/>
                  <a:alphaOff val="0"/>
                </a:schemeClr>
              </a:lnRef>
              <a:fillRef idx="1">
                <a:schemeClr val="accent3">
                  <a:hueOff val="11250264"/>
                  <a:satOff val="-16880"/>
                  <a:lumOff val="-2745"/>
                  <a:alphaOff val="0"/>
                </a:schemeClr>
              </a:fillRef>
              <a:effectRef idx="0">
                <a:schemeClr val="accent3">
                  <a:hueOff val="11250264"/>
                  <a:satOff val="-16880"/>
                  <a:lumOff val="-2745"/>
                  <a:alphaOff val="0"/>
                </a:schemeClr>
              </a:effectRef>
              <a:fontRef idx="minor">
                <a:schemeClr val="lt1"/>
              </a:fontRef>
            </p:style>
          </p:sp>
          <p:sp>
            <p:nvSpPr>
              <p:cNvPr id="12" name="Oval 6"/>
              <p:cNvSpPr/>
              <p:nvPr/>
            </p:nvSpPr>
            <p:spPr>
              <a:xfrm>
                <a:off x="2132013" y="2197077"/>
                <a:ext cx="1831972" cy="12446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312928" tIns="312928" rIns="312928" bIns="312928" numCol="1" spcCol="1270" anchor="ctr" anchorCtr="0">
                <a:noAutofit/>
              </a:bodyPr>
              <a:lstStyle/>
              <a:p>
                <a:pPr algn="ctr" defTabSz="833605">
                  <a:lnSpc>
                    <a:spcPct val="90000"/>
                  </a:lnSpc>
                  <a:spcAft>
                    <a:spcPct val="35000"/>
                  </a:spcAft>
                </a:pPr>
                <a:endParaRPr lang="zh-CN" altLang="en-US" sz="4600" dirty="0">
                  <a:ea typeface="汉鼎简楷体" pitchFamily="49" charset="-122"/>
                </a:endParaRPr>
              </a:p>
            </p:txBody>
          </p:sp>
        </p:grpSp>
        <p:sp>
          <p:nvSpPr>
            <p:cNvPr id="9" name="TextBox 8"/>
            <p:cNvSpPr txBox="1"/>
            <p:nvPr/>
          </p:nvSpPr>
          <p:spPr>
            <a:xfrm>
              <a:off x="3517721" y="1752600"/>
              <a:ext cx="2148055" cy="1440948"/>
            </a:xfrm>
            <a:prstGeom prst="rect">
              <a:avLst/>
            </a:prstGeom>
            <a:noFill/>
          </p:spPr>
          <p:txBody>
            <a:bodyPr wrap="none" rtlCol="0">
              <a:spAutoFit/>
            </a:bodyPr>
            <a:lstStyle/>
            <a:p>
              <a:pPr algn="ctr"/>
              <a:r>
                <a:rPr lang="zh-CN" altLang="en-US" sz="3800" dirty="0" smtClean="0">
                  <a:solidFill>
                    <a:schemeClr val="bg1"/>
                  </a:solidFill>
                  <a:latin typeface="方正精楷简体" pitchFamily="2" charset="-122"/>
                  <a:ea typeface="汉鼎简楷体" pitchFamily="49" charset="-122"/>
                </a:rPr>
                <a:t>设计</a:t>
              </a:r>
              <a:endParaRPr lang="en-US" altLang="zh-CN" sz="3800" dirty="0" smtClean="0">
                <a:solidFill>
                  <a:schemeClr val="bg1"/>
                </a:solidFill>
                <a:latin typeface="方正精楷简体" pitchFamily="2" charset="-122"/>
                <a:ea typeface="汉鼎简楷体" pitchFamily="49" charset="-122"/>
              </a:endParaRPr>
            </a:p>
            <a:p>
              <a:pPr algn="ctr"/>
              <a:r>
                <a:rPr lang="en-US" altLang="zh-CN" sz="2900" dirty="0" smtClean="0">
                  <a:solidFill>
                    <a:schemeClr val="bg1"/>
                  </a:solidFill>
                  <a:latin typeface="方正精楷简体" pitchFamily="2" charset="-122"/>
                  <a:ea typeface="汉鼎简楷体" pitchFamily="49" charset="-122"/>
                </a:rPr>
                <a:t>(</a:t>
              </a:r>
              <a:r>
                <a:rPr lang="zh-CN" altLang="en-US" sz="2900" dirty="0" smtClean="0">
                  <a:solidFill>
                    <a:schemeClr val="bg1"/>
                  </a:solidFill>
                  <a:latin typeface="方正精楷简体" pitchFamily="2" charset="-122"/>
                  <a:ea typeface="汉鼎简楷体" pitchFamily="49" charset="-122"/>
                </a:rPr>
                <a:t>软件设计</a:t>
              </a:r>
              <a:r>
                <a:rPr lang="en-US" altLang="zh-CN" sz="2900" dirty="0" smtClean="0">
                  <a:solidFill>
                    <a:schemeClr val="bg1"/>
                  </a:solidFill>
                  <a:latin typeface="方正精楷简体" pitchFamily="2" charset="-122"/>
                  <a:ea typeface="汉鼎简楷体" pitchFamily="49" charset="-122"/>
                </a:rPr>
                <a:t>)</a:t>
              </a:r>
              <a:endParaRPr lang="zh-CN" altLang="en-US" sz="2900" dirty="0">
                <a:solidFill>
                  <a:schemeClr val="bg1"/>
                </a:solidFill>
                <a:latin typeface="方正精楷简体" pitchFamily="2" charset="-122"/>
                <a:ea typeface="汉鼎简楷体" pitchFamily="49" charset="-122"/>
              </a:endParaRPr>
            </a:p>
          </p:txBody>
        </p:sp>
        <p:sp>
          <p:nvSpPr>
            <p:cNvPr id="10" name="TextBox 9"/>
            <p:cNvSpPr txBox="1"/>
            <p:nvPr/>
          </p:nvSpPr>
          <p:spPr>
            <a:xfrm>
              <a:off x="3517721" y="3581400"/>
              <a:ext cx="2148055" cy="1440948"/>
            </a:xfrm>
            <a:prstGeom prst="rect">
              <a:avLst/>
            </a:prstGeom>
            <a:noFill/>
          </p:spPr>
          <p:txBody>
            <a:bodyPr wrap="none" rtlCol="0">
              <a:spAutoFit/>
            </a:bodyPr>
            <a:lstStyle/>
            <a:p>
              <a:pPr algn="ctr"/>
              <a:r>
                <a:rPr lang="zh-CN" altLang="en-US" sz="3800" dirty="0" smtClean="0">
                  <a:solidFill>
                    <a:schemeClr val="bg1"/>
                  </a:solidFill>
                  <a:latin typeface="方正精楷简体" pitchFamily="2" charset="-122"/>
                  <a:ea typeface="汉鼎简楷体" pitchFamily="49" charset="-122"/>
                </a:rPr>
                <a:t>架构</a:t>
              </a:r>
              <a:endParaRPr lang="en-US" altLang="zh-CN" sz="3800" dirty="0" smtClean="0">
                <a:solidFill>
                  <a:schemeClr val="bg1"/>
                </a:solidFill>
                <a:latin typeface="方正精楷简体" pitchFamily="2" charset="-122"/>
                <a:ea typeface="汉鼎简楷体" pitchFamily="49" charset="-122"/>
              </a:endParaRPr>
            </a:p>
            <a:p>
              <a:pPr algn="ctr"/>
              <a:r>
                <a:rPr lang="en-US" altLang="zh-CN" sz="2900" dirty="0" smtClean="0">
                  <a:solidFill>
                    <a:schemeClr val="bg1"/>
                  </a:solidFill>
                  <a:latin typeface="方正精楷简体" pitchFamily="2" charset="-122"/>
                  <a:ea typeface="汉鼎简楷体" pitchFamily="49" charset="-122"/>
                </a:rPr>
                <a:t>(</a:t>
              </a:r>
              <a:r>
                <a:rPr lang="zh-CN" altLang="en-US" sz="2900" dirty="0" smtClean="0">
                  <a:solidFill>
                    <a:schemeClr val="bg1"/>
                  </a:solidFill>
                  <a:latin typeface="方正精楷简体" pitchFamily="2" charset="-122"/>
                  <a:ea typeface="汉鼎简楷体" pitchFamily="49" charset="-122"/>
                </a:rPr>
                <a:t>架构设计</a:t>
              </a:r>
              <a:r>
                <a:rPr lang="en-US" altLang="zh-CN" sz="2900" dirty="0" smtClean="0">
                  <a:solidFill>
                    <a:schemeClr val="bg1"/>
                  </a:solidFill>
                  <a:latin typeface="方正精楷简体" pitchFamily="2" charset="-122"/>
                  <a:ea typeface="汉鼎简楷体" pitchFamily="49" charset="-122"/>
                </a:rPr>
                <a:t>)</a:t>
              </a:r>
              <a:endParaRPr lang="zh-CN" altLang="en-US" sz="2900" dirty="0">
                <a:solidFill>
                  <a:schemeClr val="bg1"/>
                </a:solidFill>
                <a:latin typeface="方正精楷简体" pitchFamily="2" charset="-122"/>
                <a:ea typeface="汉鼎简楷体" pitchFamily="49"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22" presetClass="entr" presetSubtype="4" fill="hold" nodeType="withEffect">
                                  <p:stCondLst>
                                    <p:cond delay="20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架构概述</a:t>
            </a:r>
            <a:endParaRPr lang="zh-CN" altLang="en-US" dirty="0"/>
          </a:p>
        </p:txBody>
      </p:sp>
      <p:sp>
        <p:nvSpPr>
          <p:cNvPr id="3" name="Content Placeholder 2"/>
          <p:cNvSpPr>
            <a:spLocks noGrp="1"/>
          </p:cNvSpPr>
          <p:nvPr>
            <p:ph idx="1"/>
          </p:nvPr>
        </p:nvSpPr>
        <p:spPr>
          <a:xfrm>
            <a:off x="613964" y="980728"/>
            <a:ext cx="8667750" cy="3024335"/>
          </a:xfrm>
        </p:spPr>
        <p:txBody>
          <a:bodyPr/>
          <a:lstStyle/>
          <a:p>
            <a:r>
              <a:rPr lang="zh-CN" altLang="en-US" dirty="0" smtClean="0">
                <a:solidFill>
                  <a:srgbClr val="0000FF"/>
                </a:solidFill>
              </a:rPr>
              <a:t>抽象架构</a:t>
            </a:r>
            <a:endParaRPr lang="en-US" altLang="zh-CN" dirty="0" smtClean="0">
              <a:solidFill>
                <a:srgbClr val="0000FF"/>
              </a:solidFill>
            </a:endParaRPr>
          </a:p>
          <a:p>
            <a:pPr lvl="1"/>
            <a:r>
              <a:rPr lang="zh-CN" altLang="en-US" dirty="0" smtClean="0"/>
              <a:t>在软件设计过程中定义的架构</a:t>
            </a:r>
            <a:endParaRPr lang="en-US" altLang="zh-CN" dirty="0" smtClean="0"/>
          </a:p>
          <a:p>
            <a:pPr lvl="1"/>
            <a:r>
              <a:rPr lang="zh-CN" altLang="en-US" dirty="0" smtClean="0"/>
              <a:t>又称为“</a:t>
            </a:r>
            <a:r>
              <a:rPr lang="zh-CN" altLang="en-US" dirty="0" smtClean="0">
                <a:solidFill>
                  <a:srgbClr val="0000FF"/>
                </a:solidFill>
              </a:rPr>
              <a:t>如设计</a:t>
            </a:r>
            <a:r>
              <a:rPr lang="zh-CN" altLang="en-US" dirty="0" smtClean="0"/>
              <a:t>”</a:t>
            </a:r>
            <a:r>
              <a:rPr lang="en-US" altLang="zh-CN" dirty="0" smtClean="0"/>
              <a:t>(As-Designed) </a:t>
            </a:r>
            <a:r>
              <a:rPr lang="zh-CN" altLang="en-US" dirty="0" smtClean="0"/>
              <a:t>架构</a:t>
            </a:r>
            <a:endParaRPr lang="en-US" altLang="zh-CN" dirty="0" smtClean="0"/>
          </a:p>
          <a:p>
            <a:r>
              <a:rPr lang="zh-CN" altLang="en-US" dirty="0" smtClean="0">
                <a:solidFill>
                  <a:srgbClr val="0000FF"/>
                </a:solidFill>
              </a:rPr>
              <a:t>具象架构</a:t>
            </a:r>
            <a:endParaRPr lang="en-US" altLang="zh-CN" dirty="0" smtClean="0">
              <a:solidFill>
                <a:srgbClr val="0000FF"/>
              </a:solidFill>
            </a:endParaRPr>
          </a:p>
          <a:p>
            <a:pPr lvl="1"/>
            <a:r>
              <a:rPr lang="zh-CN" altLang="en-US" dirty="0" smtClean="0"/>
              <a:t>在软件构造</a:t>
            </a:r>
            <a:r>
              <a:rPr lang="en-US" altLang="zh-CN" dirty="0" smtClean="0"/>
              <a:t>(</a:t>
            </a:r>
            <a:r>
              <a:rPr lang="zh-CN" altLang="en-US" dirty="0" smtClean="0"/>
              <a:t>编码</a:t>
            </a:r>
            <a:r>
              <a:rPr lang="en-US" altLang="zh-CN" dirty="0" smtClean="0"/>
              <a:t>)</a:t>
            </a:r>
            <a:r>
              <a:rPr lang="zh-CN" altLang="en-US" dirty="0" smtClean="0"/>
              <a:t>之后固型于代码之中的架构</a:t>
            </a:r>
            <a:endParaRPr lang="en-US" altLang="zh-CN" dirty="0" smtClean="0"/>
          </a:p>
          <a:p>
            <a:pPr lvl="1"/>
            <a:r>
              <a:rPr lang="zh-CN" altLang="en-US" dirty="0" smtClean="0"/>
              <a:t>又称为“</a:t>
            </a:r>
            <a:r>
              <a:rPr lang="zh-CN" altLang="en-US" dirty="0" smtClean="0">
                <a:solidFill>
                  <a:srgbClr val="0000FF"/>
                </a:solidFill>
              </a:rPr>
              <a:t>如实现</a:t>
            </a:r>
            <a:r>
              <a:rPr lang="zh-CN" altLang="en-US" dirty="0" smtClean="0"/>
              <a:t>”</a:t>
            </a:r>
            <a:r>
              <a:rPr lang="en-US" altLang="zh-CN" dirty="0" smtClean="0"/>
              <a:t>(As-Implemented) </a:t>
            </a:r>
            <a:r>
              <a:rPr lang="zh-CN" altLang="en-US" dirty="0" smtClean="0"/>
              <a:t>架构</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24</a:t>
            </a:fld>
            <a:endParaRPr lang="zh-CN" altLang="en-US" dirty="0"/>
          </a:p>
        </p:txBody>
      </p:sp>
      <p:grpSp>
        <p:nvGrpSpPr>
          <p:cNvPr id="5" name="Group 4"/>
          <p:cNvGrpSpPr/>
          <p:nvPr/>
        </p:nvGrpSpPr>
        <p:grpSpPr>
          <a:xfrm>
            <a:off x="194481" y="4649355"/>
            <a:ext cx="4640455" cy="2164023"/>
            <a:chOff x="1219200" y="2057400"/>
            <a:chExt cx="5715000" cy="3276600"/>
          </a:xfrm>
        </p:grpSpPr>
        <p:sp>
          <p:nvSpPr>
            <p:cNvPr id="6" name="Rectangle 5"/>
            <p:cNvSpPr/>
            <p:nvPr/>
          </p:nvSpPr>
          <p:spPr>
            <a:xfrm>
              <a:off x="1219200" y="2057400"/>
              <a:ext cx="2362200" cy="1066800"/>
            </a:xfrm>
            <a:prstGeom prst="rect">
              <a:avLst/>
            </a:prstGeom>
            <a:solidFill>
              <a:srgbClr val="7030A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500" dirty="0" smtClean="0">
                  <a:latin typeface="微软雅黑" pitchFamily="34" charset="-122"/>
                  <a:ea typeface="微软雅黑" pitchFamily="34" charset="-122"/>
                </a:rPr>
                <a:t>抽象架构</a:t>
              </a:r>
              <a:endParaRPr lang="zh-CN" altLang="en-US" sz="2500" dirty="0">
                <a:latin typeface="微软雅黑" pitchFamily="34" charset="-122"/>
                <a:ea typeface="微软雅黑" pitchFamily="34" charset="-122"/>
              </a:endParaRPr>
            </a:p>
          </p:txBody>
        </p:sp>
        <p:sp>
          <p:nvSpPr>
            <p:cNvPr id="7" name="Rectangle 6"/>
            <p:cNvSpPr/>
            <p:nvPr/>
          </p:nvSpPr>
          <p:spPr>
            <a:xfrm>
              <a:off x="4572000" y="2057400"/>
              <a:ext cx="2362200" cy="1066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500" dirty="0" smtClean="0">
                  <a:latin typeface="微软雅黑" pitchFamily="34" charset="-122"/>
                  <a:ea typeface="微软雅黑" pitchFamily="34" charset="-122"/>
                </a:rPr>
                <a:t>具象架构</a:t>
              </a:r>
              <a:endParaRPr lang="zh-CN" altLang="en-US" sz="2500" dirty="0">
                <a:latin typeface="微软雅黑" pitchFamily="34" charset="-122"/>
                <a:ea typeface="微软雅黑" pitchFamily="34" charset="-122"/>
              </a:endParaRPr>
            </a:p>
          </p:txBody>
        </p:sp>
        <p:sp>
          <p:nvSpPr>
            <p:cNvPr id="8" name="Cube 7"/>
            <p:cNvSpPr/>
            <p:nvPr/>
          </p:nvSpPr>
          <p:spPr>
            <a:xfrm>
              <a:off x="2667000" y="4191000"/>
              <a:ext cx="2590800" cy="1143000"/>
            </a:xfrm>
            <a:prstGeom prst="cube">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500" dirty="0" smtClean="0">
                  <a:latin typeface="微软雅黑" pitchFamily="34" charset="-122"/>
                  <a:ea typeface="微软雅黑" pitchFamily="34" charset="-122"/>
                </a:rPr>
                <a:t>代码</a:t>
              </a:r>
              <a:endParaRPr lang="zh-CN" altLang="en-US" sz="2500" dirty="0">
                <a:latin typeface="微软雅黑" pitchFamily="34" charset="-122"/>
                <a:ea typeface="微软雅黑" pitchFamily="34" charset="-122"/>
              </a:endParaRPr>
            </a:p>
          </p:txBody>
        </p:sp>
        <p:cxnSp>
          <p:nvCxnSpPr>
            <p:cNvPr id="9" name="Straight Arrow Connector 8"/>
            <p:cNvCxnSpPr>
              <a:stCxn id="6" idx="2"/>
              <a:endCxn id="8" idx="1"/>
            </p:cNvCxnSpPr>
            <p:nvPr/>
          </p:nvCxnSpPr>
          <p:spPr>
            <a:xfrm rot="16200000" flipH="1">
              <a:off x="2433637" y="3090862"/>
              <a:ext cx="1352550" cy="1419225"/>
            </a:xfrm>
            <a:prstGeom prst="straightConnector1">
              <a:avLst/>
            </a:prstGeom>
            <a:ln w="57150">
              <a:solidFill>
                <a:srgbClr val="800080"/>
              </a:solidFill>
              <a:tailEnd type="arrow"/>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a:stCxn id="8" idx="0"/>
              <a:endCxn id="7" idx="2"/>
            </p:cNvCxnSpPr>
            <p:nvPr/>
          </p:nvCxnSpPr>
          <p:spPr>
            <a:xfrm rot="5400000" flipH="1" flipV="1">
              <a:off x="4395787" y="2833687"/>
              <a:ext cx="1066800" cy="1647826"/>
            </a:xfrm>
            <a:prstGeom prst="straightConnector1">
              <a:avLst/>
            </a:prstGeom>
            <a:ln w="57150">
              <a:solidFill>
                <a:srgbClr val="000099"/>
              </a:solidFill>
              <a:tailEnd type="arrow"/>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2161531" y="3559754"/>
              <a:ext cx="1017105" cy="722319"/>
            </a:xfrm>
            <a:prstGeom prst="rect">
              <a:avLst/>
            </a:prstGeom>
            <a:noFill/>
          </p:spPr>
          <p:txBody>
            <a:bodyPr wrap="none" rtlCol="0">
              <a:spAutoFit/>
            </a:bodyPr>
            <a:lstStyle/>
            <a:p>
              <a:r>
                <a:rPr lang="zh-CN" altLang="en-US" sz="2500" dirty="0" smtClean="0">
                  <a:latin typeface="方正精楷简体" pitchFamily="2" charset="-122"/>
                  <a:ea typeface="汉鼎简楷体" pitchFamily="49" charset="-122"/>
                </a:rPr>
                <a:t>指导</a:t>
              </a:r>
              <a:endParaRPr lang="zh-CN" altLang="en-US" sz="2500" dirty="0">
                <a:latin typeface="方正精楷简体" pitchFamily="2" charset="-122"/>
                <a:ea typeface="汉鼎简楷体" pitchFamily="49" charset="-122"/>
              </a:endParaRPr>
            </a:p>
          </p:txBody>
        </p:sp>
        <p:sp>
          <p:nvSpPr>
            <p:cNvPr id="12" name="TextBox 11"/>
            <p:cNvSpPr txBox="1"/>
            <p:nvPr/>
          </p:nvSpPr>
          <p:spPr>
            <a:xfrm>
              <a:off x="4945122" y="3549868"/>
              <a:ext cx="1017105" cy="722319"/>
            </a:xfrm>
            <a:prstGeom prst="rect">
              <a:avLst/>
            </a:prstGeom>
            <a:noFill/>
          </p:spPr>
          <p:txBody>
            <a:bodyPr wrap="none" rtlCol="0">
              <a:spAutoFit/>
            </a:bodyPr>
            <a:lstStyle/>
            <a:p>
              <a:r>
                <a:rPr lang="zh-CN" altLang="en-US" sz="2500" dirty="0" smtClean="0">
                  <a:latin typeface="方正精楷简体" pitchFamily="2" charset="-122"/>
                  <a:ea typeface="汉鼎简楷体" pitchFamily="49" charset="-122"/>
                </a:rPr>
                <a:t>抽象</a:t>
              </a:r>
              <a:endParaRPr lang="zh-CN" altLang="en-US" sz="2500" dirty="0">
                <a:latin typeface="方正精楷简体" pitchFamily="2" charset="-122"/>
                <a:ea typeface="汉鼎简楷体" pitchFamily="49" charset="-122"/>
              </a:endParaRPr>
            </a:p>
          </p:txBody>
        </p:sp>
      </p:grpSp>
    </p:spTree>
  </p:cSld>
  <p:clrMapOvr>
    <a:masterClrMapping/>
  </p:clrMapOvr>
  <p:transition spd="slow">
    <p:blinds/>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Jones</a:t>
            </a:r>
            <a:r>
              <a:rPr lang="zh-CN" altLang="en-US" dirty="0" smtClean="0"/>
              <a:t>架构重要性定律</a:t>
            </a:r>
            <a:endParaRPr lang="zh-CN" altLang="en-US" dirty="0"/>
          </a:p>
        </p:txBody>
      </p:sp>
      <p:sp>
        <p:nvSpPr>
          <p:cNvPr id="3" name="Content Placeholder 2"/>
          <p:cNvSpPr>
            <a:spLocks noGrp="1"/>
          </p:cNvSpPr>
          <p:nvPr>
            <p:ph idx="1"/>
          </p:nvPr>
        </p:nvSpPr>
        <p:spPr>
          <a:xfrm>
            <a:off x="428501" y="5877273"/>
            <a:ext cx="9283033" cy="648072"/>
          </a:xfrm>
        </p:spPr>
        <p:txBody>
          <a:bodyPr/>
          <a:lstStyle/>
          <a:p>
            <a:pPr>
              <a:buNone/>
            </a:pPr>
            <a:r>
              <a:rPr lang="zh-CN" altLang="en-US" sz="2900" dirty="0" smtClean="0">
                <a:solidFill>
                  <a:srgbClr val="0000FF"/>
                </a:solidFill>
              </a:rPr>
              <a:t>注意：架构越重要，架构设计的投入比例也应越高！</a:t>
            </a:r>
            <a:endParaRPr lang="zh-CN" altLang="en-US" sz="29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25</a:t>
            </a:fld>
            <a:endParaRPr lang="zh-CN" altLang="en-US" dirty="0"/>
          </a:p>
        </p:txBody>
      </p:sp>
      <p:sp>
        <p:nvSpPr>
          <p:cNvPr id="5" name="Rectangle 4"/>
          <p:cNvSpPr/>
          <p:nvPr/>
        </p:nvSpPr>
        <p:spPr>
          <a:xfrm>
            <a:off x="740532" y="1268760"/>
            <a:ext cx="8190910" cy="1152129"/>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待开发软件的规模越大、复杂度或风险越高，它的架构设计也就越重要。</a:t>
            </a:r>
            <a:endParaRPr lang="zh-CN" altLang="en-US" sz="2900" dirty="0">
              <a:solidFill>
                <a:srgbClr val="C00000"/>
              </a:solidFill>
              <a:ea typeface="文鼎CS长美黑" pitchFamily="49" charset="-122"/>
            </a:endParaRPr>
          </a:p>
        </p:txBody>
      </p:sp>
      <p:pic>
        <p:nvPicPr>
          <p:cNvPr id="17410" name="Picture 2"/>
          <p:cNvPicPr>
            <a:picLocks noChangeAspect="1" noChangeArrowheads="1"/>
          </p:cNvPicPr>
          <p:nvPr/>
        </p:nvPicPr>
        <p:blipFill>
          <a:blip r:embed="rId2" cstate="print"/>
          <a:srcRect/>
          <a:stretch>
            <a:fillRect/>
          </a:stretch>
        </p:blipFill>
        <p:spPr bwMode="auto">
          <a:xfrm>
            <a:off x="1871658" y="2924944"/>
            <a:ext cx="6279698" cy="2736304"/>
          </a:xfrm>
          <a:prstGeom prst="rect">
            <a:avLst/>
          </a:prstGeom>
          <a:noFill/>
          <a:ln w="9525">
            <a:noFill/>
            <a:miter lim="800000"/>
            <a:headEnd/>
            <a:tailEnd/>
          </a:ln>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horizontal)">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Jones</a:t>
            </a:r>
            <a:r>
              <a:rPr lang="zh-CN" altLang="en-US" dirty="0" smtClean="0"/>
              <a:t>架构重要性定律</a:t>
            </a:r>
            <a:endParaRPr lang="zh-CN" altLang="en-US" dirty="0"/>
          </a:p>
        </p:txBody>
      </p:sp>
      <p:sp>
        <p:nvSpPr>
          <p:cNvPr id="3" name="Content Placeholder 2"/>
          <p:cNvSpPr>
            <a:spLocks noGrp="1"/>
          </p:cNvSpPr>
          <p:nvPr>
            <p:ph idx="1"/>
          </p:nvPr>
        </p:nvSpPr>
        <p:spPr>
          <a:xfrm>
            <a:off x="344488" y="1196752"/>
            <a:ext cx="9217024" cy="5184576"/>
          </a:xfrm>
        </p:spPr>
        <p:txBody>
          <a:bodyPr/>
          <a:lstStyle/>
          <a:p>
            <a:r>
              <a:rPr lang="zh-CN" altLang="en-US" dirty="0" smtClean="0"/>
              <a:t>在以下五类场景中，架构设计尤为关键：</a:t>
            </a:r>
            <a:endParaRPr lang="en-US" altLang="zh-CN" dirty="0" smtClean="0"/>
          </a:p>
          <a:p>
            <a:pPr lvl="1"/>
            <a:r>
              <a:rPr lang="zh-CN" altLang="en-US" dirty="0" smtClean="0"/>
              <a:t>解决空间小</a:t>
            </a:r>
            <a:endParaRPr lang="en-US" altLang="zh-CN" dirty="0" smtClean="0"/>
          </a:p>
          <a:p>
            <a:pPr lvl="1"/>
            <a:r>
              <a:rPr lang="zh-CN" altLang="en-US" dirty="0" smtClean="0"/>
              <a:t>失败风险大</a:t>
            </a:r>
            <a:endParaRPr lang="en-US" altLang="zh-CN" dirty="0" smtClean="0"/>
          </a:p>
          <a:p>
            <a:pPr lvl="1"/>
            <a:r>
              <a:rPr lang="zh-CN" altLang="en-US" dirty="0" smtClean="0"/>
              <a:t>质量要求高</a:t>
            </a:r>
            <a:endParaRPr lang="en-US" altLang="zh-CN" dirty="0" smtClean="0"/>
          </a:p>
          <a:p>
            <a:pPr lvl="1"/>
            <a:r>
              <a:rPr lang="zh-CN" altLang="en-US" dirty="0" smtClean="0"/>
              <a:t>应用领域新</a:t>
            </a:r>
            <a:endParaRPr lang="en-US" altLang="zh-CN" dirty="0" smtClean="0"/>
          </a:p>
          <a:p>
            <a:pPr lvl="1"/>
            <a:r>
              <a:rPr lang="zh-CN" altLang="en-US" dirty="0" smtClean="0"/>
              <a:t>产品线工程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26</a:t>
            </a:fld>
            <a:endParaRPr lang="zh-CN" altLang="en-US" dirty="0"/>
          </a:p>
        </p:txBody>
      </p:sp>
      <p:pic>
        <p:nvPicPr>
          <p:cNvPr id="18434" name="Picture 2" descr="C:\Users\SECBOK\Desktop\下载 (1).jpg"/>
          <p:cNvPicPr>
            <a:picLocks noChangeAspect="1" noChangeArrowheads="1"/>
          </p:cNvPicPr>
          <p:nvPr/>
        </p:nvPicPr>
        <p:blipFill>
          <a:blip r:embed="rId2" cstate="print"/>
          <a:srcRect/>
          <a:stretch>
            <a:fillRect/>
          </a:stretch>
        </p:blipFill>
        <p:spPr bwMode="auto">
          <a:xfrm>
            <a:off x="6357159" y="4725147"/>
            <a:ext cx="3312319" cy="1495424"/>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架构决策</a:t>
            </a:r>
            <a:r>
              <a:rPr lang="en-US" altLang="zh-CN" dirty="0" smtClean="0"/>
              <a:t>—</a:t>
            </a:r>
            <a:r>
              <a:rPr lang="zh-CN" altLang="en-US" dirty="0" smtClean="0"/>
              <a:t>八问</a:t>
            </a:r>
            <a:endParaRPr lang="zh-CN" altLang="en-US" dirty="0"/>
          </a:p>
        </p:txBody>
      </p:sp>
      <p:sp>
        <p:nvSpPr>
          <p:cNvPr id="3" name="Content Placeholder 2"/>
          <p:cNvSpPr>
            <a:spLocks noGrp="1"/>
          </p:cNvSpPr>
          <p:nvPr>
            <p:ph idx="1"/>
          </p:nvPr>
        </p:nvSpPr>
        <p:spPr/>
        <p:txBody>
          <a:bodyPr/>
          <a:lstStyle/>
          <a:p>
            <a:pPr marL="538113" indent="-538113">
              <a:buNone/>
            </a:pPr>
            <a:r>
              <a:rPr lang="zh-CN" altLang="en-US" sz="3300" dirty="0" smtClean="0">
                <a:solidFill>
                  <a:srgbClr val="0000FF"/>
                </a:solidFill>
              </a:rPr>
              <a:t>架构设计实践者最常关注的八个问题：</a:t>
            </a:r>
          </a:p>
          <a:p>
            <a:pPr marL="842048" indent="-558043">
              <a:buFont typeface="+mj-ea"/>
              <a:buAutoNum type="circleNumDbPlain"/>
            </a:pPr>
            <a:r>
              <a:rPr lang="zh-CN" altLang="en-US" sz="2900" dirty="0" smtClean="0"/>
              <a:t>本项目是否可用一个通用架构方案？</a:t>
            </a:r>
            <a:endParaRPr lang="en-US" altLang="zh-CN" sz="2900" dirty="0" smtClean="0"/>
          </a:p>
          <a:p>
            <a:pPr marL="842048" indent="-558043">
              <a:buFont typeface="+mj-ea"/>
              <a:buAutoNum type="circleNumDbPlain"/>
            </a:pPr>
            <a:r>
              <a:rPr lang="zh-CN" altLang="en-US" sz="2900" dirty="0" smtClean="0"/>
              <a:t>目标软件如何分布？</a:t>
            </a:r>
            <a:endParaRPr lang="en-US" altLang="zh-CN" sz="2900" dirty="0" smtClean="0"/>
          </a:p>
          <a:p>
            <a:pPr marL="842048" indent="-558043">
              <a:buFont typeface="+mj-ea"/>
              <a:buAutoNum type="circleNumDbPlain"/>
            </a:pPr>
            <a:r>
              <a:rPr lang="zh-CN" altLang="en-US" sz="2900" dirty="0" smtClean="0"/>
              <a:t>什么样的架构风格适用于当前架构设计？</a:t>
            </a:r>
            <a:endParaRPr lang="en-US" altLang="zh-CN" sz="2900" dirty="0" smtClean="0"/>
          </a:p>
          <a:p>
            <a:pPr marL="842048" indent="-558043">
              <a:buFont typeface="+mj-ea"/>
              <a:buAutoNum type="circleNumDbPlain"/>
            </a:pPr>
            <a:r>
              <a:rPr lang="zh-CN" altLang="en-US" sz="2900" dirty="0" smtClean="0"/>
              <a:t>采用何种手段来实现目标软件的结构？</a:t>
            </a:r>
            <a:endParaRPr lang="en-US" altLang="zh-CN" sz="2900" dirty="0" smtClean="0"/>
          </a:p>
          <a:p>
            <a:pPr marL="842048" indent="-558043">
              <a:buFont typeface="+mj-ea"/>
              <a:buAutoNum type="circleNumDbPlain"/>
            </a:pPr>
            <a:r>
              <a:rPr lang="zh-CN" altLang="en-US" sz="2900" dirty="0" smtClean="0"/>
              <a:t>采用什么方式和标准分解软件的结构？</a:t>
            </a:r>
            <a:endParaRPr lang="en-US" altLang="zh-CN" sz="2900" dirty="0" smtClean="0"/>
          </a:p>
          <a:p>
            <a:pPr marL="842048" indent="-558043">
              <a:buFont typeface="+mj-ea"/>
              <a:buAutoNum type="circleNumDbPlain"/>
            </a:pPr>
            <a:r>
              <a:rPr lang="zh-CN" altLang="en-US" sz="2900" dirty="0" smtClean="0"/>
              <a:t>采用何种策略以控制软件的单元操作？</a:t>
            </a:r>
            <a:endParaRPr lang="en-US" altLang="zh-CN" sz="2900" dirty="0" smtClean="0"/>
          </a:p>
          <a:p>
            <a:pPr marL="842048" indent="-558043">
              <a:buFont typeface="+mj-ea"/>
              <a:buAutoNum type="circleNumDbPlain"/>
            </a:pPr>
            <a:r>
              <a:rPr lang="zh-CN" altLang="en-US" sz="2900" dirty="0" smtClean="0"/>
              <a:t>如何评估架构设计？</a:t>
            </a:r>
            <a:endParaRPr lang="en-US" altLang="zh-CN" sz="2900" dirty="0" smtClean="0"/>
          </a:p>
          <a:p>
            <a:pPr marL="842048" indent="-558043">
              <a:buFont typeface="+mj-ea"/>
              <a:buAutoNum type="circleNumDbPlain"/>
            </a:pPr>
            <a:r>
              <a:rPr lang="zh-CN" altLang="en-US" sz="2900" dirty="0" smtClean="0"/>
              <a:t>怎样文档化架构方案？</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27</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基于架构开发法则</a:t>
            </a:r>
            <a:endParaRPr lang="zh-CN" altLang="en-US" dirty="0"/>
          </a:p>
        </p:txBody>
      </p:sp>
      <p:sp>
        <p:nvSpPr>
          <p:cNvPr id="3" name="Content Placeholder 2"/>
          <p:cNvSpPr>
            <a:spLocks noGrp="1"/>
          </p:cNvSpPr>
          <p:nvPr>
            <p:ph idx="1"/>
          </p:nvPr>
        </p:nvSpPr>
        <p:spPr>
          <a:xfrm>
            <a:off x="613964" y="4149081"/>
            <a:ext cx="8667750" cy="2088232"/>
          </a:xfrm>
        </p:spPr>
        <p:txBody>
          <a:bodyPr/>
          <a:lstStyle/>
          <a:p>
            <a:r>
              <a:rPr lang="zh-CN" altLang="en-US" sz="2900" dirty="0" smtClean="0"/>
              <a:t>当前，“架构中心”论逐渐受到业界推崇，并广泛应用于“构件组装”和产品线项目。</a:t>
            </a:r>
            <a:endParaRPr lang="en-US" altLang="zh-CN" sz="2900" dirty="0" smtClean="0"/>
          </a:p>
          <a:p>
            <a:endParaRPr lang="en-US" altLang="zh-CN" sz="1700" dirty="0" smtClean="0"/>
          </a:p>
          <a:p>
            <a:r>
              <a:rPr lang="zh-CN" altLang="en-US" sz="2900" dirty="0" smtClean="0">
                <a:solidFill>
                  <a:srgbClr val="0000FF"/>
                </a:solidFill>
              </a:rPr>
              <a:t>大规模复用离不开架构的支撑。</a:t>
            </a:r>
            <a:endParaRPr lang="zh-CN" altLang="en-US" sz="29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28</a:t>
            </a:fld>
            <a:endParaRPr lang="zh-CN" altLang="en-US" dirty="0"/>
          </a:p>
        </p:txBody>
      </p:sp>
      <p:sp>
        <p:nvSpPr>
          <p:cNvPr id="5" name="Rectangle 4"/>
          <p:cNvSpPr/>
          <p:nvPr/>
        </p:nvSpPr>
        <p:spPr>
          <a:xfrm>
            <a:off x="584516" y="1844827"/>
            <a:ext cx="8580953" cy="1224135"/>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以架构为中心，通过构件复用和组装，快速地开发出低成本高质量的软件产品。</a:t>
            </a:r>
            <a:endParaRPr lang="zh-CN" altLang="en-US" sz="29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以架构为中心的软件开发流程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29</a:t>
            </a:fld>
            <a:endParaRPr lang="zh-CN" altLang="en-US" dirty="0"/>
          </a:p>
        </p:txBody>
      </p:sp>
      <p:sp>
        <p:nvSpPr>
          <p:cNvPr id="5" name="Oval 4"/>
          <p:cNvSpPr/>
          <p:nvPr/>
        </p:nvSpPr>
        <p:spPr>
          <a:xfrm>
            <a:off x="1935199" y="2292804"/>
            <a:ext cx="4171353" cy="2237200"/>
          </a:xfrm>
          <a:prstGeom prst="ellipse">
            <a:avLst/>
          </a:prstGeom>
          <a:solidFill>
            <a:srgbClr val="F7F5F9"/>
          </a:solidFill>
          <a:ln>
            <a:solidFill>
              <a:srgbClr val="0F13C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anchor="ctr"/>
          <a:lstStyle/>
          <a:p>
            <a:pPr algn="ctr">
              <a:defRPr/>
            </a:pPr>
            <a:endParaRPr lang="en-US" sz="3000" dirty="0">
              <a:latin typeface="方正精楷简体" pitchFamily="2" charset="-122"/>
              <a:ea typeface="汉鼎简楷体" pitchFamily="49" charset="-122"/>
            </a:endParaRPr>
          </a:p>
        </p:txBody>
      </p:sp>
      <p:sp>
        <p:nvSpPr>
          <p:cNvPr id="6" name="Rectangle 5"/>
          <p:cNvSpPr/>
          <p:nvPr/>
        </p:nvSpPr>
        <p:spPr>
          <a:xfrm>
            <a:off x="3262450" y="1506765"/>
            <a:ext cx="1453656" cy="604648"/>
          </a:xfrm>
          <a:prstGeom prst="rect">
            <a:avLst/>
          </a:prstGeom>
          <a:ln/>
        </p:spPr>
        <p:style>
          <a:lnRef idx="0">
            <a:schemeClr val="dk1"/>
          </a:lnRef>
          <a:fillRef idx="3">
            <a:schemeClr val="dk1"/>
          </a:fillRef>
          <a:effectRef idx="3">
            <a:schemeClr val="dk1"/>
          </a:effectRef>
          <a:fontRef idx="minor">
            <a:schemeClr val="lt1"/>
          </a:fontRef>
        </p:style>
        <p:txBody>
          <a:bodyPr lIns="38974" tIns="19487" rIns="38974" bIns="19487" anchor="ctr"/>
          <a:lstStyle/>
          <a:p>
            <a:pPr algn="ctr">
              <a:defRPr/>
            </a:pPr>
            <a:r>
              <a:rPr lang="zh-CN" altLang="en-US" sz="2100" dirty="0">
                <a:solidFill>
                  <a:schemeClr val="bg1"/>
                </a:solidFill>
                <a:latin typeface="方正精楷简体" pitchFamily="2" charset="-122"/>
                <a:ea typeface="汉鼎简楷体" pitchFamily="49" charset="-122"/>
              </a:rPr>
              <a:t>获取架</a:t>
            </a:r>
            <a:r>
              <a:rPr lang="zh-CN" altLang="en-US" sz="2100" dirty="0" smtClean="0">
                <a:solidFill>
                  <a:schemeClr val="bg1"/>
                </a:solidFill>
                <a:latin typeface="方正精楷简体" pitchFamily="2" charset="-122"/>
                <a:ea typeface="汉鼎简楷体" pitchFamily="49" charset="-122"/>
              </a:rPr>
              <a:t>构</a:t>
            </a:r>
            <a:r>
              <a:rPr lang="en-CA" altLang="zh-CN" sz="2100" dirty="0" smtClean="0">
                <a:solidFill>
                  <a:schemeClr val="bg1"/>
                </a:solidFill>
                <a:latin typeface="方正精楷简体" pitchFamily="2" charset="-122"/>
                <a:ea typeface="汉鼎简楷体" pitchFamily="49" charset="-122"/>
              </a:rPr>
              <a:t/>
            </a:r>
            <a:br>
              <a:rPr lang="en-CA" altLang="zh-CN" sz="2100" dirty="0" smtClean="0">
                <a:solidFill>
                  <a:schemeClr val="bg1"/>
                </a:solidFill>
                <a:latin typeface="方正精楷简体" pitchFamily="2" charset="-122"/>
                <a:ea typeface="汉鼎简楷体" pitchFamily="49" charset="-122"/>
              </a:rPr>
            </a:br>
            <a:r>
              <a:rPr lang="zh-CN" altLang="en-US" sz="2100" dirty="0" smtClean="0">
                <a:solidFill>
                  <a:schemeClr val="bg1"/>
                </a:solidFill>
                <a:latin typeface="方正精楷简体" pitchFamily="2" charset="-122"/>
                <a:ea typeface="汉鼎简楷体" pitchFamily="49" charset="-122"/>
              </a:rPr>
              <a:t>需</a:t>
            </a:r>
            <a:r>
              <a:rPr lang="zh-CN" altLang="en-US" sz="2100" dirty="0">
                <a:solidFill>
                  <a:schemeClr val="bg1"/>
                </a:solidFill>
                <a:latin typeface="方正精楷简体" pitchFamily="2" charset="-122"/>
                <a:ea typeface="汉鼎简楷体" pitchFamily="49" charset="-122"/>
              </a:rPr>
              <a:t>求</a:t>
            </a:r>
            <a:endParaRPr lang="en-US" sz="2100" dirty="0">
              <a:solidFill>
                <a:schemeClr val="bg1"/>
              </a:solidFill>
              <a:latin typeface="方正精楷简体" pitchFamily="2" charset="-122"/>
              <a:ea typeface="汉鼎简楷体" pitchFamily="49" charset="-122"/>
            </a:endParaRPr>
          </a:p>
        </p:txBody>
      </p:sp>
      <p:sp>
        <p:nvSpPr>
          <p:cNvPr id="7" name="Rectangle 6"/>
          <p:cNvSpPr/>
          <p:nvPr/>
        </p:nvSpPr>
        <p:spPr>
          <a:xfrm>
            <a:off x="2377619" y="2776526"/>
            <a:ext cx="1200845" cy="604648"/>
          </a:xfrm>
          <a:prstGeom prst="rect">
            <a:avLst/>
          </a:prstGeom>
          <a:solidFill>
            <a:srgbClr val="4B0DF9"/>
          </a:solidFill>
          <a:ln/>
        </p:spPr>
        <p:style>
          <a:lnRef idx="0">
            <a:schemeClr val="dk1"/>
          </a:lnRef>
          <a:fillRef idx="3">
            <a:schemeClr val="dk1"/>
          </a:fillRef>
          <a:effectRef idx="3">
            <a:schemeClr val="dk1"/>
          </a:effectRef>
          <a:fontRef idx="minor">
            <a:schemeClr val="lt1"/>
          </a:fontRef>
        </p:style>
        <p:txBody>
          <a:bodyPr lIns="38974" tIns="19487" rIns="38974" bIns="19487" anchor="ctr"/>
          <a:lstStyle/>
          <a:p>
            <a:pPr algn="ctr">
              <a:defRPr/>
            </a:pPr>
            <a:r>
              <a:rPr lang="zh-CN" altLang="en-US" sz="2100" dirty="0">
                <a:solidFill>
                  <a:schemeClr val="bg1"/>
                </a:solidFill>
                <a:latin typeface="方正精楷简体" pitchFamily="2" charset="-122"/>
                <a:ea typeface="汉鼎简楷体" pitchFamily="49" charset="-122"/>
              </a:rPr>
              <a:t>设计架构</a:t>
            </a:r>
            <a:endParaRPr lang="en-US" sz="2100" dirty="0">
              <a:solidFill>
                <a:schemeClr val="bg1"/>
              </a:solidFill>
              <a:latin typeface="方正精楷简体" pitchFamily="2" charset="-122"/>
              <a:ea typeface="汉鼎简楷体" pitchFamily="49" charset="-122"/>
            </a:endParaRPr>
          </a:p>
        </p:txBody>
      </p:sp>
      <p:sp>
        <p:nvSpPr>
          <p:cNvPr id="8" name="Rectangle 7"/>
          <p:cNvSpPr/>
          <p:nvPr/>
        </p:nvSpPr>
        <p:spPr>
          <a:xfrm>
            <a:off x="4463294" y="2776526"/>
            <a:ext cx="1200845" cy="604648"/>
          </a:xfrm>
          <a:prstGeom prst="rect">
            <a:avLst/>
          </a:prstGeom>
          <a:solidFill>
            <a:srgbClr val="4B0DF9"/>
          </a:solidFill>
          <a:ln/>
        </p:spPr>
        <p:style>
          <a:lnRef idx="0">
            <a:schemeClr val="dk1"/>
          </a:lnRef>
          <a:fillRef idx="3">
            <a:schemeClr val="dk1"/>
          </a:fillRef>
          <a:effectRef idx="3">
            <a:schemeClr val="dk1"/>
          </a:effectRef>
          <a:fontRef idx="minor">
            <a:schemeClr val="lt1"/>
          </a:fontRef>
        </p:style>
        <p:txBody>
          <a:bodyPr lIns="38974" tIns="19487" rIns="38974" bIns="19487" anchor="ctr"/>
          <a:lstStyle/>
          <a:p>
            <a:pPr algn="ctr">
              <a:defRPr/>
            </a:pPr>
            <a:r>
              <a:rPr lang="zh-CN" altLang="en-US" sz="2100" dirty="0">
                <a:solidFill>
                  <a:schemeClr val="bg1"/>
                </a:solidFill>
                <a:latin typeface="方正精楷简体" pitchFamily="2" charset="-122"/>
                <a:ea typeface="汉鼎简楷体" pitchFamily="49" charset="-122"/>
              </a:rPr>
              <a:t>文档</a:t>
            </a:r>
            <a:r>
              <a:rPr lang="zh-CN" altLang="en-US" sz="2100" dirty="0" smtClean="0">
                <a:solidFill>
                  <a:schemeClr val="bg1"/>
                </a:solidFill>
                <a:latin typeface="方正精楷简体" pitchFamily="2" charset="-122"/>
                <a:ea typeface="汉鼎简楷体" pitchFamily="49" charset="-122"/>
              </a:rPr>
              <a:t>化</a:t>
            </a:r>
            <a:r>
              <a:rPr lang="en-CA" altLang="zh-CN" sz="2100" dirty="0" smtClean="0">
                <a:solidFill>
                  <a:schemeClr val="bg1"/>
                </a:solidFill>
                <a:latin typeface="方正精楷简体" pitchFamily="2" charset="-122"/>
                <a:ea typeface="汉鼎简楷体" pitchFamily="49" charset="-122"/>
              </a:rPr>
              <a:t/>
            </a:r>
            <a:br>
              <a:rPr lang="en-CA" altLang="zh-CN" sz="2100" dirty="0" smtClean="0">
                <a:solidFill>
                  <a:schemeClr val="bg1"/>
                </a:solidFill>
                <a:latin typeface="方正精楷简体" pitchFamily="2" charset="-122"/>
                <a:ea typeface="汉鼎简楷体" pitchFamily="49" charset="-122"/>
              </a:rPr>
            </a:br>
            <a:r>
              <a:rPr lang="zh-CN" altLang="en-US" sz="2100" dirty="0" smtClean="0">
                <a:solidFill>
                  <a:schemeClr val="bg1"/>
                </a:solidFill>
                <a:latin typeface="方正精楷简体" pitchFamily="2" charset="-122"/>
                <a:ea typeface="汉鼎简楷体" pitchFamily="49" charset="-122"/>
              </a:rPr>
              <a:t>架</a:t>
            </a:r>
            <a:r>
              <a:rPr lang="zh-CN" altLang="en-US" sz="2100" dirty="0">
                <a:solidFill>
                  <a:schemeClr val="bg1"/>
                </a:solidFill>
                <a:latin typeface="方正精楷简体" pitchFamily="2" charset="-122"/>
                <a:ea typeface="汉鼎简楷体" pitchFamily="49" charset="-122"/>
              </a:rPr>
              <a:t>构</a:t>
            </a:r>
            <a:endParaRPr lang="en-US" sz="2100" dirty="0">
              <a:solidFill>
                <a:schemeClr val="bg1"/>
              </a:solidFill>
              <a:latin typeface="方正精楷简体" pitchFamily="2" charset="-122"/>
              <a:ea typeface="汉鼎简楷体" pitchFamily="49" charset="-122"/>
            </a:endParaRPr>
          </a:p>
        </p:txBody>
      </p:sp>
      <p:sp>
        <p:nvSpPr>
          <p:cNvPr id="9" name="Rectangle 8"/>
          <p:cNvSpPr/>
          <p:nvPr/>
        </p:nvSpPr>
        <p:spPr>
          <a:xfrm>
            <a:off x="3388854" y="3804430"/>
            <a:ext cx="1200845" cy="604648"/>
          </a:xfrm>
          <a:prstGeom prst="rect">
            <a:avLst/>
          </a:prstGeom>
          <a:solidFill>
            <a:srgbClr val="4B0DF9"/>
          </a:solidFill>
          <a:ln/>
        </p:spPr>
        <p:style>
          <a:lnRef idx="0">
            <a:schemeClr val="dk1"/>
          </a:lnRef>
          <a:fillRef idx="3">
            <a:schemeClr val="dk1"/>
          </a:fillRef>
          <a:effectRef idx="3">
            <a:schemeClr val="dk1"/>
          </a:effectRef>
          <a:fontRef idx="minor">
            <a:schemeClr val="lt1"/>
          </a:fontRef>
        </p:style>
        <p:txBody>
          <a:bodyPr lIns="38974" tIns="19487" rIns="38974" bIns="19487" anchor="ctr"/>
          <a:lstStyle/>
          <a:p>
            <a:pPr algn="ctr">
              <a:defRPr/>
            </a:pPr>
            <a:r>
              <a:rPr lang="zh-CN" altLang="en-US" sz="2100" dirty="0">
                <a:solidFill>
                  <a:schemeClr val="bg1"/>
                </a:solidFill>
                <a:latin typeface="方正精楷简体" pitchFamily="2" charset="-122"/>
                <a:ea typeface="汉鼎简楷体" pitchFamily="49" charset="-122"/>
              </a:rPr>
              <a:t>分析架构</a:t>
            </a:r>
            <a:endParaRPr lang="en-US" sz="2100" dirty="0">
              <a:solidFill>
                <a:schemeClr val="bg1"/>
              </a:solidFill>
              <a:latin typeface="方正精楷简体" pitchFamily="2" charset="-122"/>
              <a:ea typeface="汉鼎简楷体" pitchFamily="49" charset="-122"/>
            </a:endParaRPr>
          </a:p>
        </p:txBody>
      </p:sp>
      <p:sp>
        <p:nvSpPr>
          <p:cNvPr id="10" name="Rectangle 9"/>
          <p:cNvSpPr/>
          <p:nvPr/>
        </p:nvSpPr>
        <p:spPr>
          <a:xfrm>
            <a:off x="3388854" y="4892797"/>
            <a:ext cx="1200845" cy="604648"/>
          </a:xfrm>
          <a:prstGeom prst="rect">
            <a:avLst/>
          </a:prstGeom>
          <a:solidFill>
            <a:srgbClr val="C00000"/>
          </a:solidFill>
          <a:ln/>
        </p:spPr>
        <p:style>
          <a:lnRef idx="0">
            <a:schemeClr val="dk1"/>
          </a:lnRef>
          <a:fillRef idx="3">
            <a:schemeClr val="dk1"/>
          </a:fillRef>
          <a:effectRef idx="3">
            <a:schemeClr val="dk1"/>
          </a:effectRef>
          <a:fontRef idx="minor">
            <a:schemeClr val="lt1"/>
          </a:fontRef>
        </p:style>
        <p:txBody>
          <a:bodyPr lIns="38974" tIns="19487" rIns="38974" bIns="19487" anchor="ctr"/>
          <a:lstStyle/>
          <a:p>
            <a:pPr algn="ctr">
              <a:defRPr/>
            </a:pPr>
            <a:r>
              <a:rPr lang="zh-CN" altLang="en-US" sz="2100" dirty="0">
                <a:solidFill>
                  <a:schemeClr val="bg1"/>
                </a:solidFill>
                <a:latin typeface="方正精楷简体" pitchFamily="2" charset="-122"/>
                <a:ea typeface="汉鼎简楷体" pitchFamily="49" charset="-122"/>
              </a:rPr>
              <a:t>实现架构</a:t>
            </a:r>
            <a:endParaRPr lang="en-US" sz="2100" dirty="0">
              <a:solidFill>
                <a:schemeClr val="bg1"/>
              </a:solidFill>
              <a:latin typeface="方正精楷简体" pitchFamily="2" charset="-122"/>
              <a:ea typeface="汉鼎简楷体" pitchFamily="49" charset="-122"/>
            </a:endParaRPr>
          </a:p>
        </p:txBody>
      </p:sp>
      <p:sp>
        <p:nvSpPr>
          <p:cNvPr id="11" name="Rectangle 10"/>
          <p:cNvSpPr/>
          <p:nvPr/>
        </p:nvSpPr>
        <p:spPr>
          <a:xfrm>
            <a:off x="3388854" y="5920701"/>
            <a:ext cx="1200845" cy="604648"/>
          </a:xfrm>
          <a:prstGeom prst="rect">
            <a:avLst/>
          </a:prstGeom>
          <a:solidFill>
            <a:srgbClr val="663300"/>
          </a:solidFill>
          <a:ln/>
        </p:spPr>
        <p:style>
          <a:lnRef idx="0">
            <a:schemeClr val="dk1"/>
          </a:lnRef>
          <a:fillRef idx="3">
            <a:schemeClr val="dk1"/>
          </a:fillRef>
          <a:effectRef idx="3">
            <a:schemeClr val="dk1"/>
          </a:effectRef>
          <a:fontRef idx="minor">
            <a:schemeClr val="lt1"/>
          </a:fontRef>
        </p:style>
        <p:txBody>
          <a:bodyPr lIns="38974" tIns="19487" rIns="38974" bIns="19487" anchor="ctr"/>
          <a:lstStyle/>
          <a:p>
            <a:pPr algn="ctr">
              <a:defRPr/>
            </a:pPr>
            <a:r>
              <a:rPr lang="zh-CN" altLang="en-US" sz="2100" dirty="0">
                <a:solidFill>
                  <a:schemeClr val="bg1"/>
                </a:solidFill>
                <a:latin typeface="方正精楷简体" pitchFamily="2" charset="-122"/>
                <a:ea typeface="汉鼎简楷体" pitchFamily="49" charset="-122"/>
              </a:rPr>
              <a:t>维护架构</a:t>
            </a:r>
            <a:endParaRPr lang="en-US" sz="2100" dirty="0">
              <a:solidFill>
                <a:schemeClr val="bg1"/>
              </a:solidFill>
              <a:latin typeface="方正精楷简体" pitchFamily="2" charset="-122"/>
              <a:ea typeface="汉鼎简楷体" pitchFamily="49" charset="-122"/>
            </a:endParaRPr>
          </a:p>
        </p:txBody>
      </p:sp>
      <p:cxnSp>
        <p:nvCxnSpPr>
          <p:cNvPr id="12" name="Straight Arrow Connector 11"/>
          <p:cNvCxnSpPr>
            <a:stCxn id="6" idx="2"/>
            <a:endCxn id="7" idx="0"/>
          </p:cNvCxnSpPr>
          <p:nvPr/>
        </p:nvCxnSpPr>
        <p:spPr>
          <a:xfrm flipH="1">
            <a:off x="2978039" y="2111411"/>
            <a:ext cx="1011237" cy="665113"/>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8" idx="1"/>
          </p:cNvCxnSpPr>
          <p:nvPr/>
        </p:nvCxnSpPr>
        <p:spPr>
          <a:xfrm>
            <a:off x="3578463" y="3078846"/>
            <a:ext cx="884833" cy="126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p:cNvCxnSpPr>
          <p:nvPr/>
        </p:nvCxnSpPr>
        <p:spPr>
          <a:xfrm rot="5400000">
            <a:off x="4457077" y="3197787"/>
            <a:ext cx="423254" cy="790029"/>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2"/>
          </p:cNvCxnSpPr>
          <p:nvPr/>
        </p:nvCxnSpPr>
        <p:spPr>
          <a:xfrm rot="10800000">
            <a:off x="2978041" y="3381174"/>
            <a:ext cx="663624" cy="423254"/>
          </a:xfrm>
          <a:prstGeom prst="straightConnector1">
            <a:avLst/>
          </a:prstGeom>
          <a:ln w="57150">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10" idx="0"/>
          </p:cNvCxnSpPr>
          <p:nvPr/>
        </p:nvCxnSpPr>
        <p:spPr>
          <a:xfrm>
            <a:off x="3989272" y="4409078"/>
            <a:ext cx="0" cy="48372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1" idx="0"/>
          </p:cNvCxnSpPr>
          <p:nvPr/>
        </p:nvCxnSpPr>
        <p:spPr>
          <a:xfrm>
            <a:off x="3989272" y="5497446"/>
            <a:ext cx="0" cy="423254"/>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1"/>
          </p:cNvCxnSpPr>
          <p:nvPr/>
        </p:nvCxnSpPr>
        <p:spPr>
          <a:xfrm rot="10800000">
            <a:off x="1808796" y="6223020"/>
            <a:ext cx="1580059" cy="1260"/>
          </a:xfrm>
          <a:prstGeom prst="straightConnector1">
            <a:avLst/>
          </a:prstGeom>
          <a:ln w="57150">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1745591" y="1869550"/>
            <a:ext cx="63203" cy="4353472"/>
          </a:xfrm>
          <a:prstGeom prst="straightConnector1">
            <a:avLst/>
          </a:prstGeom>
          <a:ln w="57150">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745591" y="1868289"/>
            <a:ext cx="1516857" cy="1260"/>
          </a:xfrm>
          <a:prstGeom prst="straightConnector1">
            <a:avLst/>
          </a:prstGeom>
          <a:ln w="57150">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ular Callout 20"/>
          <p:cNvSpPr/>
          <p:nvPr/>
        </p:nvSpPr>
        <p:spPr>
          <a:xfrm>
            <a:off x="6080489" y="1340773"/>
            <a:ext cx="2382904" cy="604648"/>
          </a:xfrm>
          <a:prstGeom prst="wedgeRectCallout">
            <a:avLst>
              <a:gd name="adj1" fmla="val -111116"/>
              <a:gd name="adj2" fmla="val 30591"/>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anchor="ctr"/>
          <a:lstStyle/>
          <a:p>
            <a:pPr marL="146151" indent="-146151">
              <a:buFontTx/>
              <a:buAutoNum type="arabicPeriod"/>
              <a:defRPr/>
            </a:pPr>
            <a:r>
              <a:rPr lang="zh-CN" altLang="en-US" sz="2100" dirty="0">
                <a:solidFill>
                  <a:schemeClr val="tx1"/>
                </a:solidFill>
                <a:latin typeface="方正精楷简体" pitchFamily="2" charset="-122"/>
                <a:ea typeface="汉鼎简楷体" pitchFamily="49" charset="-122"/>
              </a:rPr>
              <a:t>确定架构驱动力</a:t>
            </a:r>
            <a:endParaRPr lang="en-US" altLang="zh-CN" sz="2100" dirty="0">
              <a:solidFill>
                <a:schemeClr val="tx1"/>
              </a:solidFill>
              <a:latin typeface="方正精楷简体" pitchFamily="2" charset="-122"/>
              <a:ea typeface="汉鼎简楷体" pitchFamily="49" charset="-122"/>
            </a:endParaRPr>
          </a:p>
          <a:p>
            <a:pPr marL="146151" indent="-146151">
              <a:buFontTx/>
              <a:buAutoNum type="arabicPeriod"/>
              <a:defRPr/>
            </a:pPr>
            <a:r>
              <a:rPr lang="zh-CN" altLang="en-US" sz="2100" dirty="0">
                <a:solidFill>
                  <a:schemeClr val="tx1"/>
                </a:solidFill>
                <a:latin typeface="方正精楷简体" pitchFamily="2" charset="-122"/>
                <a:ea typeface="汉鼎简楷体" pitchFamily="49" charset="-122"/>
              </a:rPr>
              <a:t>定义架构需求</a:t>
            </a:r>
            <a:endParaRPr lang="en-US" sz="2100" dirty="0">
              <a:solidFill>
                <a:schemeClr val="tx1"/>
              </a:solidFill>
              <a:latin typeface="方正精楷简体" pitchFamily="2" charset="-122"/>
              <a:ea typeface="汉鼎简楷体" pitchFamily="49" charset="-122"/>
            </a:endParaRPr>
          </a:p>
        </p:txBody>
      </p:sp>
      <p:sp>
        <p:nvSpPr>
          <p:cNvPr id="22" name="Rectangular Callout 21"/>
          <p:cNvSpPr/>
          <p:nvPr/>
        </p:nvSpPr>
        <p:spPr>
          <a:xfrm>
            <a:off x="6749414" y="2420894"/>
            <a:ext cx="2852196" cy="1262607"/>
          </a:xfrm>
          <a:prstGeom prst="wedgeRectCallout">
            <a:avLst>
              <a:gd name="adj1" fmla="val -78984"/>
              <a:gd name="adj2" fmla="val 13338"/>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anchor="ctr"/>
          <a:lstStyle/>
          <a:p>
            <a:pPr indent="-146151">
              <a:defRPr/>
            </a:pPr>
            <a:r>
              <a:rPr lang="zh-CN" altLang="en-US" sz="2100" dirty="0" smtClean="0">
                <a:solidFill>
                  <a:schemeClr val="tx1"/>
                </a:solidFill>
                <a:latin typeface="方正精楷简体" pitchFamily="2" charset="-122"/>
                <a:ea typeface="汉鼎简楷体" pitchFamily="49" charset="-122"/>
              </a:rPr>
              <a:t>基于需求</a:t>
            </a:r>
            <a:r>
              <a:rPr lang="en-US" altLang="zh-CN" sz="2100" dirty="0" smtClean="0">
                <a:solidFill>
                  <a:schemeClr val="tx1"/>
                </a:solidFill>
                <a:latin typeface="方正精楷简体" pitchFamily="2" charset="-122"/>
                <a:ea typeface="汉鼎简楷体" pitchFamily="49" charset="-122"/>
              </a:rPr>
              <a:t>, </a:t>
            </a:r>
            <a:r>
              <a:rPr lang="zh-CN" altLang="en-US" sz="2100" dirty="0" smtClean="0">
                <a:solidFill>
                  <a:schemeClr val="tx1"/>
                </a:solidFill>
                <a:latin typeface="方正精楷简体" pitchFamily="2" charset="-122"/>
                <a:ea typeface="汉鼎简楷体" pitchFamily="49" charset="-122"/>
              </a:rPr>
              <a:t>迭</a:t>
            </a:r>
            <a:r>
              <a:rPr lang="zh-CN" altLang="en-US" sz="2100" dirty="0">
                <a:solidFill>
                  <a:schemeClr val="tx1"/>
                </a:solidFill>
                <a:latin typeface="方正精楷简体" pitchFamily="2" charset="-122"/>
                <a:ea typeface="汉鼎简楷体" pitchFamily="49" charset="-122"/>
              </a:rPr>
              <a:t>代地评估和求精架</a:t>
            </a:r>
            <a:r>
              <a:rPr lang="zh-CN" altLang="en-US" sz="2100" dirty="0" smtClean="0">
                <a:solidFill>
                  <a:schemeClr val="tx1"/>
                </a:solidFill>
                <a:latin typeface="方正精楷简体" pitchFamily="2" charset="-122"/>
                <a:ea typeface="汉鼎简楷体" pitchFamily="49" charset="-122"/>
              </a:rPr>
              <a:t>构</a:t>
            </a:r>
            <a:r>
              <a:rPr lang="en-US" altLang="zh-CN" sz="2100" dirty="0" smtClean="0">
                <a:solidFill>
                  <a:schemeClr val="tx1"/>
                </a:solidFill>
                <a:latin typeface="方正精楷简体" pitchFamily="2" charset="-122"/>
                <a:ea typeface="汉鼎简楷体" pitchFamily="49" charset="-122"/>
              </a:rPr>
              <a:t>, </a:t>
            </a:r>
            <a:r>
              <a:rPr lang="zh-CN" altLang="en-US" sz="2100" dirty="0" smtClean="0">
                <a:solidFill>
                  <a:schemeClr val="tx1"/>
                </a:solidFill>
                <a:latin typeface="方正精楷简体" pitchFamily="2" charset="-122"/>
                <a:ea typeface="汉鼎简楷体" pitchFamily="49" charset="-122"/>
              </a:rPr>
              <a:t>直</a:t>
            </a:r>
            <a:r>
              <a:rPr lang="zh-CN" altLang="en-US" sz="2100" dirty="0">
                <a:solidFill>
                  <a:schemeClr val="tx1"/>
                </a:solidFill>
                <a:latin typeface="方正精楷简体" pitchFamily="2" charset="-122"/>
                <a:ea typeface="汉鼎简楷体" pitchFamily="49" charset="-122"/>
              </a:rPr>
              <a:t>至架构趋</a:t>
            </a:r>
            <a:r>
              <a:rPr lang="zh-CN" altLang="en-US" sz="2100" dirty="0" smtClean="0">
                <a:solidFill>
                  <a:schemeClr val="tx1"/>
                </a:solidFill>
                <a:latin typeface="方正精楷简体" pitchFamily="2" charset="-122"/>
                <a:ea typeface="汉鼎简楷体" pitchFamily="49" charset="-122"/>
              </a:rPr>
              <a:t>于足够稳</a:t>
            </a:r>
            <a:r>
              <a:rPr lang="zh-CN" altLang="en-US" sz="2100" dirty="0">
                <a:solidFill>
                  <a:schemeClr val="tx1"/>
                </a:solidFill>
                <a:latin typeface="方正精楷简体" pitchFamily="2" charset="-122"/>
                <a:ea typeface="汉鼎简楷体" pitchFamily="49" charset="-122"/>
              </a:rPr>
              <a:t>定和完整。</a:t>
            </a:r>
            <a:endParaRPr lang="en-US" sz="2100" dirty="0">
              <a:solidFill>
                <a:schemeClr val="tx1"/>
              </a:solidFill>
              <a:latin typeface="方正精楷简体" pitchFamily="2" charset="-122"/>
              <a:ea typeface="汉鼎简楷体" pitchFamily="49" charset="-122"/>
            </a:endParaRPr>
          </a:p>
        </p:txBody>
      </p:sp>
      <p:sp>
        <p:nvSpPr>
          <p:cNvPr id="23" name="Rectangular Callout 22"/>
          <p:cNvSpPr/>
          <p:nvPr/>
        </p:nvSpPr>
        <p:spPr>
          <a:xfrm>
            <a:off x="5283341" y="4647640"/>
            <a:ext cx="2661341" cy="725577"/>
          </a:xfrm>
          <a:prstGeom prst="wedgeRectCallout">
            <a:avLst>
              <a:gd name="adj1" fmla="val -78201"/>
              <a:gd name="adj2" fmla="val 31683"/>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anchor="ctr"/>
          <a:lstStyle/>
          <a:p>
            <a:pPr indent="-146151">
              <a:defRPr/>
            </a:pPr>
            <a:r>
              <a:rPr lang="zh-CN" altLang="en-US" sz="2100" dirty="0">
                <a:solidFill>
                  <a:schemeClr val="tx1"/>
                </a:solidFill>
                <a:latin typeface="方正精楷简体" pitchFamily="2" charset="-122"/>
                <a:ea typeface="汉鼎简楷体" pitchFamily="49" charset="-122"/>
              </a:rPr>
              <a:t>基于架构以分配资源和组建开发团队。</a:t>
            </a:r>
            <a:endParaRPr lang="en-US" sz="2100" dirty="0">
              <a:solidFill>
                <a:schemeClr val="tx1"/>
              </a:solidFill>
              <a:latin typeface="方正精楷简体" pitchFamily="2" charset="-122"/>
              <a:ea typeface="汉鼎简楷体" pitchFamily="49" charset="-122"/>
            </a:endParaRPr>
          </a:p>
        </p:txBody>
      </p:sp>
      <p:sp>
        <p:nvSpPr>
          <p:cNvPr id="24" name="TextBox 23"/>
          <p:cNvSpPr txBox="1"/>
          <p:nvPr/>
        </p:nvSpPr>
        <p:spPr>
          <a:xfrm>
            <a:off x="1897527" y="5860233"/>
            <a:ext cx="617318" cy="362520"/>
          </a:xfrm>
          <a:prstGeom prst="rect">
            <a:avLst/>
          </a:prstGeom>
          <a:noFill/>
        </p:spPr>
        <p:txBody>
          <a:bodyPr wrap="none" lIns="38974" tIns="19487" rIns="38974" bIns="19487" rtlCol="0">
            <a:spAutoFit/>
          </a:bodyPr>
          <a:lstStyle/>
          <a:p>
            <a:r>
              <a:rPr lang="zh-CN" altLang="en-US" sz="2100" dirty="0" smtClean="0">
                <a:solidFill>
                  <a:srgbClr val="292EEF"/>
                </a:solidFill>
                <a:latin typeface="方正精楷简体" pitchFamily="2" charset="-122"/>
                <a:ea typeface="汉鼎简楷体" pitchFamily="49" charset="-122"/>
              </a:rPr>
              <a:t>迭代</a:t>
            </a:r>
            <a:endParaRPr lang="en-US" sz="2100" dirty="0">
              <a:solidFill>
                <a:srgbClr val="292EEF"/>
              </a:solidFill>
              <a:latin typeface="方正精楷简体" pitchFamily="2" charset="-122"/>
              <a:ea typeface="汉鼎简楷体" pitchFamily="49" charset="-122"/>
            </a:endParaRPr>
          </a:p>
        </p:txBody>
      </p:sp>
      <p:sp>
        <p:nvSpPr>
          <p:cNvPr id="25" name="TextBox 24"/>
          <p:cNvSpPr txBox="1"/>
          <p:nvPr/>
        </p:nvSpPr>
        <p:spPr>
          <a:xfrm>
            <a:off x="2693632" y="3502102"/>
            <a:ext cx="617318" cy="362520"/>
          </a:xfrm>
          <a:prstGeom prst="rect">
            <a:avLst/>
          </a:prstGeom>
          <a:noFill/>
        </p:spPr>
        <p:txBody>
          <a:bodyPr wrap="none" lIns="38974" tIns="19487" rIns="38974" bIns="19487" rtlCol="0">
            <a:spAutoFit/>
          </a:bodyPr>
          <a:lstStyle/>
          <a:p>
            <a:r>
              <a:rPr lang="zh-CN" altLang="en-US" sz="2100" dirty="0" smtClean="0">
                <a:solidFill>
                  <a:srgbClr val="292EEF"/>
                </a:solidFill>
                <a:latin typeface="方正精楷简体" pitchFamily="2" charset="-122"/>
                <a:ea typeface="汉鼎简楷体" pitchFamily="49" charset="-122"/>
              </a:rPr>
              <a:t>迭代</a:t>
            </a:r>
            <a:endParaRPr lang="en-US" dirty="0">
              <a:solidFill>
                <a:srgbClr val="292EEF"/>
              </a:solidFill>
              <a:latin typeface="方正精楷简体" pitchFamily="2" charset="-122"/>
              <a:ea typeface="汉鼎简楷体"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30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par>
                                <p:cTn id="27" presetID="3" presetClass="entr" presetSubtype="1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blinds(horizontal)">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linds(horizontal)">
                                      <p:cBhvr>
                                        <p:cTn id="51" dur="500"/>
                                        <p:tgtEl>
                                          <p:spTgt spid="1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linds(horizontal)">
                                      <p:cBhvr>
                                        <p:cTn id="54" dur="500"/>
                                        <p:tgtEl>
                                          <p:spTgt spid="10"/>
                                        </p:tgtEl>
                                      </p:cBhvr>
                                    </p:animEffect>
                                  </p:childTnLst>
                                </p:cTn>
                              </p:par>
                              <p:par>
                                <p:cTn id="55" presetID="3" presetClass="entr" presetSubtype="10" fill="hold" grpId="0" nodeType="withEffect">
                                  <p:stCondLst>
                                    <p:cond delay="300"/>
                                  </p:stCondLst>
                                  <p:childTnLst>
                                    <p:set>
                                      <p:cBhvr>
                                        <p:cTn id="56" dur="1" fill="hold">
                                          <p:stCondLst>
                                            <p:cond delay="0"/>
                                          </p:stCondLst>
                                        </p:cTn>
                                        <p:tgtEl>
                                          <p:spTgt spid="23"/>
                                        </p:tgtEl>
                                        <p:attrNameLst>
                                          <p:attrName>style.visibility</p:attrName>
                                        </p:attrNameLst>
                                      </p:cBhvr>
                                      <p:to>
                                        <p:strVal val="visible"/>
                                      </p:to>
                                    </p:set>
                                    <p:animEffect transition="in" filter="blinds(horizontal)">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linds(horizontal)">
                                      <p:cBhvr>
                                        <p:cTn id="62" dur="500"/>
                                        <p:tgtEl>
                                          <p:spTgt spid="17"/>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blinds(horizontal)">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blinds(horizontal)">
                                      <p:cBhvr>
                                        <p:cTn id="70" dur="500"/>
                                        <p:tgtEl>
                                          <p:spTgt spid="18"/>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blinds(horizontal)">
                                      <p:cBhvr>
                                        <p:cTn id="73" dur="500"/>
                                        <p:tgtEl>
                                          <p:spTgt spid="24"/>
                                        </p:tgtEl>
                                      </p:cBhvr>
                                    </p:animEffect>
                                  </p:childTnLst>
                                </p:cTn>
                              </p:par>
                              <p:par>
                                <p:cTn id="74" presetID="3" presetClass="entr" presetSubtype="10" fill="hold"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blinds(horizontal)">
                                      <p:cBhvr>
                                        <p:cTn id="76" dur="500"/>
                                        <p:tgtEl>
                                          <p:spTgt spid="19"/>
                                        </p:tgtEl>
                                      </p:cBhvr>
                                    </p:animEffect>
                                  </p:childTnLst>
                                </p:cTn>
                              </p:par>
                              <p:par>
                                <p:cTn id="77" presetID="3" presetClass="entr" presetSubtype="10" fill="hold"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blinds(horizontal)">
                                      <p:cBhvr>
                                        <p:cTn id="7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21" grpId="0" animBg="1"/>
      <p:bldP spid="22" grpId="0" animBg="1"/>
      <p:bldP spid="23" grpId="0" animBg="1"/>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设计基础</a:t>
            </a:r>
            <a:endParaRPr lang="zh-CN" altLang="en-US" dirty="0"/>
          </a:p>
        </p:txBody>
      </p:sp>
      <p:sp>
        <p:nvSpPr>
          <p:cNvPr id="3" name="Content Placeholder 2"/>
          <p:cNvSpPr>
            <a:spLocks noGrp="1"/>
          </p:cNvSpPr>
          <p:nvPr>
            <p:ph idx="1"/>
          </p:nvPr>
        </p:nvSpPr>
        <p:spPr>
          <a:xfrm>
            <a:off x="506511" y="1268760"/>
            <a:ext cx="9097563" cy="648072"/>
          </a:xfrm>
        </p:spPr>
        <p:txBody>
          <a:bodyPr/>
          <a:lstStyle/>
          <a:p>
            <a:r>
              <a:rPr lang="en-US" altLang="zh-CN" sz="2500" dirty="0" smtClean="0"/>
              <a:t>Herbert Simon</a:t>
            </a:r>
            <a:r>
              <a:rPr lang="zh-CN" altLang="en-US" sz="2900" dirty="0" smtClean="0"/>
              <a:t>：设计是“人”与“物”的接合。</a:t>
            </a:r>
            <a:endParaRPr lang="en-US" altLang="zh-CN" sz="2900" dirty="0" smtClean="0"/>
          </a:p>
          <a:p>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a:t>
            </a:fld>
            <a:endParaRPr lang="zh-CN" altLang="en-US" dirty="0"/>
          </a:p>
        </p:txBody>
      </p:sp>
      <p:pic>
        <p:nvPicPr>
          <p:cNvPr id="28674" name="Picture 2" descr="http://archive.computerhistory.org/resources/still-image/Wizards/simon.c1997.102634869.lg.jpg"/>
          <p:cNvPicPr>
            <a:picLocks noChangeAspect="1" noChangeArrowheads="1"/>
          </p:cNvPicPr>
          <p:nvPr/>
        </p:nvPicPr>
        <p:blipFill>
          <a:blip r:embed="rId2" cstate="print"/>
          <a:srcRect/>
          <a:stretch>
            <a:fillRect/>
          </a:stretch>
        </p:blipFill>
        <p:spPr bwMode="auto">
          <a:xfrm>
            <a:off x="7629986" y="3426518"/>
            <a:ext cx="2237560" cy="2594773"/>
          </a:xfrm>
          <a:prstGeom prst="rect">
            <a:avLst/>
          </a:prstGeom>
          <a:noFill/>
        </p:spPr>
      </p:pic>
      <p:sp>
        <p:nvSpPr>
          <p:cNvPr id="6" name="Rectangle 5"/>
          <p:cNvSpPr/>
          <p:nvPr/>
        </p:nvSpPr>
        <p:spPr>
          <a:xfrm>
            <a:off x="7755653" y="5939991"/>
            <a:ext cx="1885970" cy="373597"/>
          </a:xfrm>
          <a:prstGeom prst="rect">
            <a:avLst/>
          </a:prstGeom>
        </p:spPr>
        <p:txBody>
          <a:bodyPr wrap="none" lIns="95665" tIns="47832" rIns="95665" bIns="47832">
            <a:spAutoFit/>
          </a:bodyPr>
          <a:lstStyle/>
          <a:p>
            <a:r>
              <a:rPr lang="en-US" altLang="zh-CN" dirty="0" smtClean="0"/>
              <a:t>Herbert Simon</a:t>
            </a:r>
            <a:endParaRPr lang="zh-CN" altLang="en-US" dirty="0"/>
          </a:p>
        </p:txBody>
      </p:sp>
      <p:sp>
        <p:nvSpPr>
          <p:cNvPr id="7" name="Rectangle 6"/>
          <p:cNvSpPr/>
          <p:nvPr/>
        </p:nvSpPr>
        <p:spPr>
          <a:xfrm>
            <a:off x="350490" y="6093301"/>
            <a:ext cx="6610959" cy="712151"/>
          </a:xfrm>
          <a:prstGeom prst="rect">
            <a:avLst/>
          </a:prstGeom>
        </p:spPr>
        <p:txBody>
          <a:bodyPr wrap="square" lIns="95665" tIns="47832" rIns="95665" bIns="47832">
            <a:spAutoFit/>
          </a:bodyPr>
          <a:lstStyle/>
          <a:p>
            <a:r>
              <a:rPr lang="en-US" altLang="zh-CN" sz="2000" dirty="0" smtClean="0">
                <a:latin typeface="方正书宋简体" pitchFamily="2" charset="-122"/>
                <a:ea typeface="方正书宋简体" pitchFamily="2" charset="-122"/>
              </a:rPr>
              <a:t>Herbert Simon (</a:t>
            </a:r>
            <a:r>
              <a:rPr lang="zh-CN" altLang="en-US" sz="2000" dirty="0" smtClean="0">
                <a:latin typeface="方正书宋简体" pitchFamily="2" charset="-122"/>
                <a:ea typeface="方正书宋简体" pitchFamily="2" charset="-122"/>
              </a:rPr>
              <a:t>西蒙，</a:t>
            </a:r>
            <a:r>
              <a:rPr lang="en-US" altLang="zh-CN" sz="2000" dirty="0" smtClean="0">
                <a:latin typeface="方正书宋简体" pitchFamily="2" charset="-122"/>
                <a:ea typeface="方正书宋简体" pitchFamily="2" charset="-122"/>
              </a:rPr>
              <a:t>1916—2001)</a:t>
            </a:r>
            <a:r>
              <a:rPr lang="zh-CN" altLang="en-US" sz="2000" dirty="0" smtClean="0">
                <a:latin typeface="方正书宋简体" pitchFamily="2" charset="-122"/>
                <a:ea typeface="方正书宋简体" pitchFamily="2" charset="-122"/>
              </a:rPr>
              <a:t>是经济组织决策管理大师，曾获</a:t>
            </a:r>
            <a:r>
              <a:rPr lang="en-US" altLang="zh-CN" sz="2000" dirty="0" smtClean="0">
                <a:latin typeface="方正书宋简体" pitchFamily="2" charset="-122"/>
                <a:ea typeface="方正书宋简体" pitchFamily="2" charset="-122"/>
              </a:rPr>
              <a:t>1975</a:t>
            </a:r>
            <a:r>
              <a:rPr lang="zh-CN" altLang="en-US" sz="2000" dirty="0" smtClean="0">
                <a:latin typeface="方正书宋简体" pitchFamily="2" charset="-122"/>
                <a:ea typeface="方正书宋简体" pitchFamily="2" charset="-122"/>
              </a:rPr>
              <a:t>年图灵奖。</a:t>
            </a:r>
            <a:endParaRPr lang="zh-CN" altLang="en-US" sz="2000" dirty="0">
              <a:latin typeface="方正书宋简体" pitchFamily="2" charset="-122"/>
              <a:ea typeface="方正书宋简体" pitchFamily="2" charset="-122"/>
            </a:endParaRPr>
          </a:p>
        </p:txBody>
      </p:sp>
      <p:sp>
        <p:nvSpPr>
          <p:cNvPr id="8" name="Content Placeholder 2"/>
          <p:cNvSpPr txBox="1">
            <a:spLocks/>
          </p:cNvSpPr>
          <p:nvPr/>
        </p:nvSpPr>
        <p:spPr bwMode="auto">
          <a:xfrm>
            <a:off x="506511" y="1916832"/>
            <a:ext cx="9097563" cy="648072"/>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eaLnBrk="0" hangingPunct="0">
              <a:spcBef>
                <a:spcPct val="20000"/>
              </a:spcBef>
              <a:buClr>
                <a:srgbClr val="C00000"/>
              </a:buClr>
              <a:buSzPct val="100000"/>
              <a:buFont typeface="文鼎CS长美黑" pitchFamily="49" charset="-122"/>
              <a:buChar char="※"/>
            </a:pPr>
            <a:r>
              <a:rPr lang="zh-CN" altLang="en-US" sz="2900" dirty="0" smtClean="0">
                <a:ea typeface="文鼎CS长美黑" pitchFamily="49" charset="-122"/>
              </a:rPr>
              <a:t>原研哉： 设计是通过创造与交流以认识现实世界</a:t>
            </a:r>
            <a:endParaRPr lang="zh-CN" altLang="en-US" sz="3300" kern="0" dirty="0">
              <a:latin typeface="+mn-lt"/>
              <a:ea typeface="文鼎CS长美黑" pitchFamily="49" charset="-122"/>
            </a:endParaRPr>
          </a:p>
        </p:txBody>
      </p:sp>
      <p:pic>
        <p:nvPicPr>
          <p:cNvPr id="28676" name="Picture 4" descr="http://www.newyork-tokyo.com/wp/wp-content/uploads/2010/11/Kenya-Hara-590x767-452x346.jpg"/>
          <p:cNvPicPr>
            <a:picLocks noChangeAspect="1" noChangeArrowheads="1"/>
          </p:cNvPicPr>
          <p:nvPr/>
        </p:nvPicPr>
        <p:blipFill>
          <a:blip r:embed="rId3" cstate="print"/>
          <a:srcRect/>
          <a:stretch>
            <a:fillRect/>
          </a:stretch>
        </p:blipFill>
        <p:spPr bwMode="auto">
          <a:xfrm>
            <a:off x="38454" y="3429003"/>
            <a:ext cx="2905535" cy="2053061"/>
          </a:xfrm>
          <a:prstGeom prst="rect">
            <a:avLst/>
          </a:prstGeom>
          <a:noFill/>
        </p:spPr>
      </p:pic>
      <p:sp>
        <p:nvSpPr>
          <p:cNvPr id="10" name="Rectangle 9"/>
          <p:cNvSpPr/>
          <p:nvPr/>
        </p:nvSpPr>
        <p:spPr>
          <a:xfrm>
            <a:off x="261548" y="5445224"/>
            <a:ext cx="2379694" cy="358208"/>
          </a:xfrm>
          <a:prstGeom prst="rect">
            <a:avLst/>
          </a:prstGeom>
        </p:spPr>
        <p:txBody>
          <a:bodyPr wrap="none" lIns="95665" tIns="47832" rIns="95665" bIns="47832">
            <a:spAutoFit/>
          </a:bodyPr>
          <a:lstStyle/>
          <a:p>
            <a:r>
              <a:rPr lang="en-US" altLang="zh-CN" sz="1700" dirty="0" smtClean="0"/>
              <a:t>Kenya Hara (</a:t>
            </a:r>
            <a:r>
              <a:rPr lang="zh-CN" altLang="en-US" sz="1700" dirty="0" smtClean="0"/>
              <a:t>原研哉</a:t>
            </a:r>
            <a:r>
              <a:rPr lang="en-US" altLang="zh-CN" sz="1700" dirty="0" smtClean="0"/>
              <a:t>)</a:t>
            </a:r>
            <a:endParaRPr lang="zh-CN" altLang="en-US" sz="1700" dirty="0"/>
          </a:p>
        </p:txBody>
      </p:sp>
    </p:spTree>
  </p:cSld>
  <p:clrMapOvr>
    <a:masterClrMapping/>
  </p:clrMapOvr>
  <p:transition spd="slow">
    <p:blinds/>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Kruchten 4+1 </a:t>
            </a:r>
            <a:r>
              <a:rPr lang="zh-CN" altLang="en-US" dirty="0" smtClean="0"/>
              <a:t>架构模型</a:t>
            </a:r>
            <a:endParaRPr lang="zh-CN" altLang="en-US" dirty="0"/>
          </a:p>
        </p:txBody>
      </p:sp>
      <p:sp>
        <p:nvSpPr>
          <p:cNvPr id="3" name="Content Placeholder 2"/>
          <p:cNvSpPr>
            <a:spLocks noGrp="1"/>
          </p:cNvSpPr>
          <p:nvPr>
            <p:ph idx="1"/>
          </p:nvPr>
        </p:nvSpPr>
        <p:spPr>
          <a:xfrm>
            <a:off x="613964" y="5877273"/>
            <a:ext cx="8667750" cy="504056"/>
          </a:xfrm>
        </p:spPr>
        <p:txBody>
          <a:bodyPr/>
          <a:lstStyle/>
          <a:p>
            <a:r>
              <a:rPr lang="zh-CN" altLang="en-US" sz="2500" dirty="0" smtClean="0"/>
              <a:t>源自</a:t>
            </a:r>
            <a:r>
              <a:rPr lang="en-US" altLang="zh-CN" sz="2500" dirty="0" smtClean="0"/>
              <a:t>Philippe Kruchten</a:t>
            </a:r>
            <a:r>
              <a:rPr lang="zh-CN" altLang="en-US" sz="2500" dirty="0" smtClean="0"/>
              <a:t>的研究</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30</a:t>
            </a:fld>
            <a:endParaRPr lang="zh-CN" altLang="en-US" dirty="0"/>
          </a:p>
        </p:txBody>
      </p:sp>
      <p:sp>
        <p:nvSpPr>
          <p:cNvPr id="5" name="Rectangle 4"/>
          <p:cNvSpPr/>
          <p:nvPr/>
        </p:nvSpPr>
        <p:spPr>
          <a:xfrm>
            <a:off x="2920424" y="2118701"/>
            <a:ext cx="1395339" cy="932200"/>
          </a:xfrm>
          <a:prstGeom prst="rect">
            <a:avLst/>
          </a:prstGeom>
          <a:solidFill>
            <a:srgbClr val="F6FBFC"/>
          </a:solidFill>
          <a:ln w="5715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anchor="ctr"/>
          <a:lstStyle/>
          <a:p>
            <a:pPr algn="ctr">
              <a:defRPr/>
            </a:pPr>
            <a:r>
              <a:rPr lang="zh-CN" altLang="en-US" sz="2100" dirty="0">
                <a:solidFill>
                  <a:schemeClr val="tx1"/>
                </a:solidFill>
                <a:latin typeface="方正精楷简体" pitchFamily="2" charset="-122"/>
                <a:ea typeface="汉鼎简楷体" pitchFamily="49" charset="-122"/>
              </a:rPr>
              <a:t>逻辑视图</a:t>
            </a:r>
            <a:endParaRPr lang="en-US" sz="2100" dirty="0">
              <a:solidFill>
                <a:schemeClr val="tx1"/>
              </a:solidFill>
              <a:latin typeface="方正精楷简体" pitchFamily="2" charset="-122"/>
              <a:ea typeface="汉鼎简楷体" pitchFamily="49" charset="-122"/>
            </a:endParaRPr>
          </a:p>
        </p:txBody>
      </p:sp>
      <p:sp>
        <p:nvSpPr>
          <p:cNvPr id="6" name="Rectangle 5"/>
          <p:cNvSpPr/>
          <p:nvPr/>
        </p:nvSpPr>
        <p:spPr>
          <a:xfrm>
            <a:off x="5391646" y="2118701"/>
            <a:ext cx="1394017" cy="932200"/>
          </a:xfrm>
          <a:prstGeom prst="rect">
            <a:avLst/>
          </a:prstGeom>
          <a:solidFill>
            <a:srgbClr val="F6FBFC"/>
          </a:solidFill>
          <a:ln w="5715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anchor="ctr"/>
          <a:lstStyle/>
          <a:p>
            <a:pPr algn="ctr">
              <a:defRPr/>
            </a:pPr>
            <a:r>
              <a:rPr lang="zh-CN" altLang="en-US" sz="2100" dirty="0">
                <a:solidFill>
                  <a:schemeClr val="tx1"/>
                </a:solidFill>
                <a:latin typeface="方正精楷简体" pitchFamily="2" charset="-122"/>
                <a:ea typeface="汉鼎简楷体" pitchFamily="49" charset="-122"/>
              </a:rPr>
              <a:t>开发视图</a:t>
            </a:r>
            <a:endParaRPr lang="en-US" sz="2100" dirty="0">
              <a:solidFill>
                <a:schemeClr val="tx1"/>
              </a:solidFill>
              <a:latin typeface="方正精楷简体" pitchFamily="2" charset="-122"/>
              <a:ea typeface="汉鼎简楷体" pitchFamily="49" charset="-122"/>
            </a:endParaRPr>
          </a:p>
        </p:txBody>
      </p:sp>
      <p:sp>
        <p:nvSpPr>
          <p:cNvPr id="7" name="Rectangle 6"/>
          <p:cNvSpPr/>
          <p:nvPr/>
        </p:nvSpPr>
        <p:spPr>
          <a:xfrm>
            <a:off x="2920424" y="3668922"/>
            <a:ext cx="1395339" cy="932200"/>
          </a:xfrm>
          <a:prstGeom prst="rect">
            <a:avLst/>
          </a:prstGeom>
          <a:solidFill>
            <a:srgbClr val="F6FBFC"/>
          </a:solidFill>
          <a:ln w="5715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anchor="ctr"/>
          <a:lstStyle/>
          <a:p>
            <a:pPr algn="ctr">
              <a:defRPr/>
            </a:pPr>
            <a:r>
              <a:rPr lang="zh-CN" altLang="en-US" sz="2100" dirty="0">
                <a:solidFill>
                  <a:schemeClr val="tx1"/>
                </a:solidFill>
                <a:latin typeface="方正精楷简体" pitchFamily="2" charset="-122"/>
                <a:ea typeface="汉鼎简楷体" pitchFamily="49" charset="-122"/>
              </a:rPr>
              <a:t>过程视图</a:t>
            </a:r>
            <a:endParaRPr lang="en-US" sz="2100" dirty="0">
              <a:solidFill>
                <a:schemeClr val="tx1"/>
              </a:solidFill>
              <a:latin typeface="方正精楷简体" pitchFamily="2" charset="-122"/>
              <a:ea typeface="汉鼎简楷体" pitchFamily="49" charset="-122"/>
            </a:endParaRPr>
          </a:p>
        </p:txBody>
      </p:sp>
      <p:sp>
        <p:nvSpPr>
          <p:cNvPr id="8" name="Rectangle 7"/>
          <p:cNvSpPr/>
          <p:nvPr/>
        </p:nvSpPr>
        <p:spPr>
          <a:xfrm>
            <a:off x="5391646" y="3668921"/>
            <a:ext cx="1394017" cy="930906"/>
          </a:xfrm>
          <a:prstGeom prst="rect">
            <a:avLst/>
          </a:prstGeom>
          <a:solidFill>
            <a:srgbClr val="F6FBFC"/>
          </a:solidFill>
          <a:ln w="5715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anchor="ctr"/>
          <a:lstStyle/>
          <a:p>
            <a:pPr algn="ctr">
              <a:defRPr/>
            </a:pPr>
            <a:r>
              <a:rPr lang="zh-CN" altLang="en-US" sz="2100" dirty="0">
                <a:solidFill>
                  <a:schemeClr val="tx1"/>
                </a:solidFill>
                <a:latin typeface="方正精楷简体" pitchFamily="2" charset="-122"/>
                <a:ea typeface="汉鼎简楷体" pitchFamily="49" charset="-122"/>
              </a:rPr>
              <a:t>物理视图</a:t>
            </a:r>
            <a:endParaRPr lang="en-US" sz="2100" dirty="0">
              <a:solidFill>
                <a:schemeClr val="tx1"/>
              </a:solidFill>
              <a:latin typeface="方正精楷简体" pitchFamily="2" charset="-122"/>
              <a:ea typeface="汉鼎简楷体" pitchFamily="49" charset="-122"/>
            </a:endParaRPr>
          </a:p>
        </p:txBody>
      </p:sp>
      <p:cxnSp>
        <p:nvCxnSpPr>
          <p:cNvPr id="9" name="Straight Arrow Connector 8"/>
          <p:cNvCxnSpPr>
            <a:stCxn id="5" idx="3"/>
            <a:endCxn id="6" idx="1"/>
          </p:cNvCxnSpPr>
          <p:nvPr/>
        </p:nvCxnSpPr>
        <p:spPr>
          <a:xfrm>
            <a:off x="4315762" y="2585450"/>
            <a:ext cx="1075876" cy="1293"/>
          </a:xfrm>
          <a:prstGeom prst="straightConnector1">
            <a:avLst/>
          </a:prstGeom>
          <a:ln w="57150">
            <a:solidFill>
              <a:srgbClr val="181DEE"/>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a:endCxn id="8" idx="0"/>
          </p:cNvCxnSpPr>
          <p:nvPr/>
        </p:nvCxnSpPr>
        <p:spPr>
          <a:xfrm rot="5400000">
            <a:off x="5780284" y="3359242"/>
            <a:ext cx="616726" cy="2639"/>
          </a:xfrm>
          <a:prstGeom prst="straightConnector1">
            <a:avLst/>
          </a:prstGeom>
          <a:ln w="57150">
            <a:solidFill>
              <a:srgbClr val="181DEE"/>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8" idx="1"/>
          </p:cNvCxnSpPr>
          <p:nvPr/>
        </p:nvCxnSpPr>
        <p:spPr>
          <a:xfrm flipV="1">
            <a:off x="4315762" y="4134373"/>
            <a:ext cx="1075876" cy="0"/>
          </a:xfrm>
          <a:prstGeom prst="straightConnector1">
            <a:avLst/>
          </a:prstGeom>
          <a:ln w="57150">
            <a:solidFill>
              <a:srgbClr val="181DEE"/>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7" idx="0"/>
          </p:cNvCxnSpPr>
          <p:nvPr/>
        </p:nvCxnSpPr>
        <p:spPr>
          <a:xfrm rot="5400000">
            <a:off x="3309728" y="3359900"/>
            <a:ext cx="616726" cy="1322"/>
          </a:xfrm>
          <a:prstGeom prst="straightConnector1">
            <a:avLst/>
          </a:prstGeom>
          <a:ln w="57150">
            <a:solidFill>
              <a:srgbClr val="181DEE"/>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70898" y="2801367"/>
            <a:ext cx="1964299" cy="1055028"/>
          </a:xfrm>
          <a:prstGeom prst="ellipse">
            <a:avLst/>
          </a:prstGeom>
          <a:solidFill>
            <a:srgbClr val="F9EEED"/>
          </a:solidFill>
          <a:ln w="57150">
            <a:solidFill>
              <a:srgbClr val="FFC000"/>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anchor="ctr"/>
          <a:lstStyle/>
          <a:p>
            <a:pPr algn="ctr">
              <a:defRPr/>
            </a:pPr>
            <a:r>
              <a:rPr lang="zh-CN" altLang="en-US" sz="2100" dirty="0" smtClean="0">
                <a:solidFill>
                  <a:srgbClr val="FF0000"/>
                </a:solidFill>
                <a:latin typeface="方正精楷简体" pitchFamily="2" charset="-122"/>
                <a:ea typeface="汉鼎简楷体" pitchFamily="49" charset="-122"/>
              </a:rPr>
              <a:t>场景</a:t>
            </a:r>
            <a:r>
              <a:rPr lang="en-US" altLang="zh-CN" sz="2100" dirty="0" smtClean="0">
                <a:solidFill>
                  <a:srgbClr val="FF0000"/>
                </a:solidFill>
                <a:latin typeface="方正精楷简体" pitchFamily="2" charset="-122"/>
                <a:ea typeface="汉鼎简楷体" pitchFamily="49" charset="-122"/>
              </a:rPr>
              <a:t/>
            </a:r>
            <a:br>
              <a:rPr lang="en-US" altLang="zh-CN" sz="2100" dirty="0" smtClean="0">
                <a:solidFill>
                  <a:srgbClr val="FF0000"/>
                </a:solidFill>
                <a:latin typeface="方正精楷简体" pitchFamily="2" charset="-122"/>
                <a:ea typeface="汉鼎简楷体" pitchFamily="49" charset="-122"/>
              </a:rPr>
            </a:br>
            <a:r>
              <a:rPr lang="zh-CN" altLang="en-US" sz="2100" dirty="0" smtClean="0">
                <a:solidFill>
                  <a:srgbClr val="FF0000"/>
                </a:solidFill>
                <a:latin typeface="方正精楷简体" pitchFamily="2" charset="-122"/>
                <a:ea typeface="汉鼎简楷体" pitchFamily="49" charset="-122"/>
              </a:rPr>
              <a:t>视</a:t>
            </a:r>
            <a:r>
              <a:rPr lang="zh-CN" altLang="en-US" sz="2100" dirty="0">
                <a:solidFill>
                  <a:srgbClr val="FF0000"/>
                </a:solidFill>
                <a:latin typeface="方正精楷简体" pitchFamily="2" charset="-122"/>
                <a:ea typeface="汉鼎简楷体" pitchFamily="49" charset="-122"/>
              </a:rPr>
              <a:t>图</a:t>
            </a:r>
            <a:endParaRPr lang="en-US" sz="2100" dirty="0">
              <a:solidFill>
                <a:srgbClr val="FF0000"/>
              </a:solidFill>
              <a:latin typeface="方正精楷简体" pitchFamily="2" charset="-122"/>
              <a:ea typeface="汉鼎简楷体" pitchFamily="49" charset="-122"/>
            </a:endParaRPr>
          </a:p>
        </p:txBody>
      </p:sp>
      <p:sp>
        <p:nvSpPr>
          <p:cNvPr id="14" name="Rectangular Callout 13"/>
          <p:cNvSpPr/>
          <p:nvPr/>
        </p:nvSpPr>
        <p:spPr>
          <a:xfrm>
            <a:off x="584519" y="1684282"/>
            <a:ext cx="1916775" cy="682665"/>
          </a:xfrm>
          <a:prstGeom prst="wedgeRectCallout">
            <a:avLst>
              <a:gd name="adj1" fmla="val 78496"/>
              <a:gd name="adj2" fmla="val 74823"/>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anchor="ctr"/>
          <a:lstStyle/>
          <a:p>
            <a:pPr indent="-146151">
              <a:defRPr/>
            </a:pPr>
            <a:r>
              <a:rPr lang="zh-CN" altLang="en-US" sz="2100" dirty="0">
                <a:solidFill>
                  <a:schemeClr val="tx1"/>
                </a:solidFill>
                <a:latin typeface="方正精楷简体" pitchFamily="2" charset="-122"/>
                <a:ea typeface="汉鼎简楷体" pitchFamily="49" charset="-122"/>
              </a:rPr>
              <a:t>面向终端用户</a:t>
            </a:r>
            <a:endParaRPr lang="en-US" altLang="zh-CN" sz="2100" dirty="0">
              <a:solidFill>
                <a:schemeClr val="tx1"/>
              </a:solidFill>
              <a:latin typeface="方正精楷简体" pitchFamily="2" charset="-122"/>
              <a:ea typeface="汉鼎简楷体" pitchFamily="49" charset="-122"/>
            </a:endParaRPr>
          </a:p>
          <a:p>
            <a:pPr indent="-146151">
              <a:defRPr/>
            </a:pPr>
            <a:r>
              <a:rPr lang="zh-CN" altLang="en-US" sz="2100" dirty="0">
                <a:solidFill>
                  <a:schemeClr val="tx1"/>
                </a:solidFill>
                <a:latin typeface="方正精楷简体" pitchFamily="2" charset="-122"/>
                <a:ea typeface="汉鼎简楷体" pitchFamily="49" charset="-122"/>
              </a:rPr>
              <a:t>关注点：功能</a:t>
            </a:r>
            <a:endParaRPr lang="en-US" sz="2100" dirty="0">
              <a:solidFill>
                <a:schemeClr val="tx1"/>
              </a:solidFill>
              <a:latin typeface="方正精楷简体" pitchFamily="2" charset="-122"/>
              <a:ea typeface="汉鼎简楷体" pitchFamily="49" charset="-122"/>
            </a:endParaRPr>
          </a:p>
        </p:txBody>
      </p:sp>
      <p:sp>
        <p:nvSpPr>
          <p:cNvPr id="15" name="Rectangular Callout 14"/>
          <p:cNvSpPr/>
          <p:nvPr/>
        </p:nvSpPr>
        <p:spPr>
          <a:xfrm>
            <a:off x="7360980" y="1693610"/>
            <a:ext cx="1969733" cy="682665"/>
          </a:xfrm>
          <a:prstGeom prst="wedgeRectCallout">
            <a:avLst>
              <a:gd name="adj1" fmla="val -75863"/>
              <a:gd name="adj2" fmla="val 66889"/>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anchor="ctr"/>
          <a:lstStyle/>
          <a:p>
            <a:pPr indent="-146151">
              <a:defRPr/>
            </a:pPr>
            <a:r>
              <a:rPr lang="zh-CN" altLang="en-US" sz="2100" dirty="0">
                <a:solidFill>
                  <a:schemeClr val="tx1"/>
                </a:solidFill>
                <a:latin typeface="方正精楷简体" pitchFamily="2" charset="-122"/>
                <a:ea typeface="汉鼎简楷体" pitchFamily="49" charset="-122"/>
              </a:rPr>
              <a:t>面向开发员</a:t>
            </a:r>
            <a:endParaRPr lang="en-US" altLang="zh-CN" sz="2100" dirty="0">
              <a:solidFill>
                <a:schemeClr val="tx1"/>
              </a:solidFill>
              <a:latin typeface="方正精楷简体" pitchFamily="2" charset="-122"/>
              <a:ea typeface="汉鼎简楷体" pitchFamily="49" charset="-122"/>
            </a:endParaRPr>
          </a:p>
          <a:p>
            <a:pPr indent="-146151">
              <a:defRPr/>
            </a:pPr>
            <a:r>
              <a:rPr lang="zh-CN" altLang="en-US" sz="2100" dirty="0">
                <a:solidFill>
                  <a:schemeClr val="tx1"/>
                </a:solidFill>
                <a:latin typeface="方正精楷简体" pitchFamily="2" charset="-122"/>
                <a:ea typeface="汉鼎简楷体" pitchFamily="49" charset="-122"/>
              </a:rPr>
              <a:t>关注点</a:t>
            </a:r>
            <a:r>
              <a:rPr lang="zh-CN" altLang="en-US" sz="2100" dirty="0" smtClean="0">
                <a:solidFill>
                  <a:schemeClr val="tx1"/>
                </a:solidFill>
                <a:latin typeface="方正精楷简体" pitchFamily="2" charset="-122"/>
                <a:ea typeface="汉鼎简楷体" pitchFamily="49" charset="-122"/>
              </a:rPr>
              <a:t>：管</a:t>
            </a:r>
            <a:r>
              <a:rPr lang="zh-CN" altLang="en-US" sz="2100" dirty="0">
                <a:solidFill>
                  <a:schemeClr val="tx1"/>
                </a:solidFill>
                <a:latin typeface="方正精楷简体" pitchFamily="2" charset="-122"/>
                <a:ea typeface="汉鼎简楷体" pitchFamily="49" charset="-122"/>
              </a:rPr>
              <a:t>理</a:t>
            </a:r>
            <a:endParaRPr lang="en-US" sz="2100" dirty="0">
              <a:solidFill>
                <a:schemeClr val="tx1"/>
              </a:solidFill>
              <a:latin typeface="方正精楷简体" pitchFamily="2" charset="-122"/>
              <a:ea typeface="汉鼎简楷体" pitchFamily="49" charset="-122"/>
            </a:endParaRPr>
          </a:p>
        </p:txBody>
      </p:sp>
      <p:sp>
        <p:nvSpPr>
          <p:cNvPr id="16" name="Rectangular Callout 15"/>
          <p:cNvSpPr/>
          <p:nvPr/>
        </p:nvSpPr>
        <p:spPr>
          <a:xfrm>
            <a:off x="585064" y="4555547"/>
            <a:ext cx="2194046" cy="806786"/>
          </a:xfrm>
          <a:prstGeom prst="wedgeRectCallout">
            <a:avLst>
              <a:gd name="adj1" fmla="val 60428"/>
              <a:gd name="adj2" fmla="val -79428"/>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anchor="ctr"/>
          <a:lstStyle/>
          <a:p>
            <a:pPr indent="-146151">
              <a:defRPr/>
            </a:pPr>
            <a:r>
              <a:rPr lang="zh-CN" altLang="en-US" sz="2100" dirty="0">
                <a:solidFill>
                  <a:schemeClr val="tx1"/>
                </a:solidFill>
                <a:latin typeface="方正精楷简体" pitchFamily="2" charset="-122"/>
                <a:ea typeface="汉鼎简楷体" pitchFamily="49" charset="-122"/>
              </a:rPr>
              <a:t>面向系统集成师</a:t>
            </a:r>
            <a:endParaRPr lang="en-US" altLang="zh-CN" sz="2100" dirty="0">
              <a:solidFill>
                <a:schemeClr val="tx1"/>
              </a:solidFill>
              <a:latin typeface="方正精楷简体" pitchFamily="2" charset="-122"/>
              <a:ea typeface="汉鼎简楷体" pitchFamily="49" charset="-122"/>
            </a:endParaRPr>
          </a:p>
          <a:p>
            <a:pPr indent="-146151">
              <a:defRPr/>
            </a:pPr>
            <a:r>
              <a:rPr lang="zh-CN" altLang="en-US" sz="2100" dirty="0">
                <a:solidFill>
                  <a:schemeClr val="tx1"/>
                </a:solidFill>
                <a:latin typeface="方正精楷简体" pitchFamily="2" charset="-122"/>
                <a:ea typeface="汉鼎简楷体" pitchFamily="49" charset="-122"/>
              </a:rPr>
              <a:t>关注点：性能和 </a:t>
            </a:r>
            <a:endParaRPr lang="en-US" altLang="zh-CN" sz="2100" dirty="0">
              <a:solidFill>
                <a:schemeClr val="tx1"/>
              </a:solidFill>
              <a:latin typeface="方正精楷简体" pitchFamily="2" charset="-122"/>
              <a:ea typeface="汉鼎简楷体" pitchFamily="49" charset="-122"/>
            </a:endParaRPr>
          </a:p>
          <a:p>
            <a:pPr indent="-146151">
              <a:defRPr/>
            </a:pPr>
            <a:r>
              <a:rPr lang="en-US" altLang="zh-CN" sz="2100" dirty="0">
                <a:solidFill>
                  <a:schemeClr val="tx1"/>
                </a:solidFill>
                <a:latin typeface="方正精楷简体" pitchFamily="2" charset="-122"/>
                <a:ea typeface="汉鼎简楷体" pitchFamily="49" charset="-122"/>
              </a:rPr>
              <a:t>      </a:t>
            </a:r>
            <a:r>
              <a:rPr lang="zh-CN" altLang="en-US" sz="2100" dirty="0">
                <a:solidFill>
                  <a:schemeClr val="tx1"/>
                </a:solidFill>
                <a:latin typeface="方正精楷简体" pitchFamily="2" charset="-122"/>
                <a:ea typeface="汉鼎简楷体" pitchFamily="49" charset="-122"/>
              </a:rPr>
              <a:t>可扩展性</a:t>
            </a:r>
            <a:endParaRPr lang="en-US" sz="2100" dirty="0">
              <a:solidFill>
                <a:schemeClr val="tx1"/>
              </a:solidFill>
              <a:latin typeface="方正精楷简体" pitchFamily="2" charset="-122"/>
              <a:ea typeface="汉鼎简楷体" pitchFamily="49" charset="-122"/>
            </a:endParaRPr>
          </a:p>
        </p:txBody>
      </p:sp>
      <p:sp>
        <p:nvSpPr>
          <p:cNvPr id="17" name="Rectangular Callout 16"/>
          <p:cNvSpPr/>
          <p:nvPr/>
        </p:nvSpPr>
        <p:spPr>
          <a:xfrm>
            <a:off x="7160490" y="4638438"/>
            <a:ext cx="2239006" cy="806786"/>
          </a:xfrm>
          <a:prstGeom prst="wedgeRectCallout">
            <a:avLst>
              <a:gd name="adj1" fmla="val -68488"/>
              <a:gd name="adj2" fmla="val -90262"/>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anchor="ctr"/>
          <a:lstStyle/>
          <a:p>
            <a:pPr indent="-146151">
              <a:defRPr/>
            </a:pPr>
            <a:r>
              <a:rPr lang="zh-CN" altLang="en-US" sz="2100" dirty="0">
                <a:solidFill>
                  <a:schemeClr val="tx1"/>
                </a:solidFill>
                <a:latin typeface="方正精楷简体" pitchFamily="2" charset="-122"/>
                <a:ea typeface="汉鼎简楷体" pitchFamily="49" charset="-122"/>
              </a:rPr>
              <a:t>面向系统工程师</a:t>
            </a:r>
            <a:endParaRPr lang="en-US" altLang="zh-CN" sz="2100" dirty="0">
              <a:solidFill>
                <a:schemeClr val="tx1"/>
              </a:solidFill>
              <a:latin typeface="方正精楷简体" pitchFamily="2" charset="-122"/>
              <a:ea typeface="汉鼎简楷体" pitchFamily="49" charset="-122"/>
            </a:endParaRPr>
          </a:p>
          <a:p>
            <a:pPr indent="-146151">
              <a:defRPr/>
            </a:pPr>
            <a:r>
              <a:rPr lang="zh-CN" altLang="en-US" sz="2100" dirty="0">
                <a:solidFill>
                  <a:schemeClr val="tx1"/>
                </a:solidFill>
                <a:latin typeface="方正精楷简体" pitchFamily="2" charset="-122"/>
                <a:ea typeface="汉鼎简楷体" pitchFamily="49" charset="-122"/>
              </a:rPr>
              <a:t>关注点：拓扑和   </a:t>
            </a:r>
            <a:endParaRPr lang="en-US" altLang="zh-CN" sz="2100" dirty="0">
              <a:solidFill>
                <a:schemeClr val="tx1"/>
              </a:solidFill>
              <a:latin typeface="方正精楷简体" pitchFamily="2" charset="-122"/>
              <a:ea typeface="汉鼎简楷体" pitchFamily="49" charset="-122"/>
            </a:endParaRPr>
          </a:p>
          <a:p>
            <a:pPr indent="-146151">
              <a:defRPr/>
            </a:pPr>
            <a:r>
              <a:rPr lang="en-US" altLang="zh-CN" sz="2100" dirty="0">
                <a:solidFill>
                  <a:schemeClr val="tx1"/>
                </a:solidFill>
                <a:latin typeface="方正精楷简体" pitchFamily="2" charset="-122"/>
                <a:ea typeface="汉鼎简楷体" pitchFamily="49" charset="-122"/>
              </a:rPr>
              <a:t>        </a:t>
            </a:r>
            <a:r>
              <a:rPr lang="zh-CN" altLang="en-US" sz="2100" dirty="0">
                <a:solidFill>
                  <a:schemeClr val="tx1"/>
                </a:solidFill>
                <a:latin typeface="方正精楷简体" pitchFamily="2" charset="-122"/>
                <a:ea typeface="汉鼎简楷体" pitchFamily="49" charset="-122"/>
              </a:rPr>
              <a:t>交流</a:t>
            </a:r>
            <a:endParaRPr lang="en-US" sz="2100" dirty="0">
              <a:solidFill>
                <a:schemeClr val="tx1"/>
              </a:solidFill>
              <a:latin typeface="方正精楷简体" pitchFamily="2" charset="-122"/>
              <a:ea typeface="汉鼎简楷体"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30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grpId="0" nodeType="withEffect">
                                  <p:stCondLst>
                                    <p:cond delay="30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par>
                                <p:cTn id="32" presetID="3" presetClass="entr" presetSubtype="10" fill="hold" grpId="0" nodeType="withEffect">
                                  <p:stCondLst>
                                    <p:cond delay="30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par>
                                <p:cTn id="40" presetID="3" presetClass="entr" presetSubtype="1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par>
                                <p:cTn id="43" presetID="3" presetClass="entr" presetSubtype="1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par>
                                <p:cTn id="46" presetID="3" presetClass="entr" presetSubtype="1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linds(horizontal)">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animBg="1"/>
      <p:bldP spid="14" grpId="0" animBg="1"/>
      <p:bldP spid="15" grpId="0" animBg="1"/>
      <p:bldP spid="16"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全息架构设计实践</a:t>
            </a:r>
            <a:endParaRPr lang="zh-CN" altLang="en-US" dirty="0"/>
          </a:p>
        </p:txBody>
      </p:sp>
      <p:sp>
        <p:nvSpPr>
          <p:cNvPr id="3" name="Content Placeholder 2"/>
          <p:cNvSpPr>
            <a:spLocks noGrp="1"/>
          </p:cNvSpPr>
          <p:nvPr>
            <p:ph idx="1"/>
          </p:nvPr>
        </p:nvSpPr>
        <p:spPr>
          <a:xfrm>
            <a:off x="506512" y="4221089"/>
            <a:ext cx="4729076" cy="1944216"/>
          </a:xfrm>
        </p:spPr>
        <p:txBody>
          <a:bodyPr/>
          <a:lstStyle/>
          <a:p>
            <a:r>
              <a:rPr lang="zh-CN" altLang="en-US" sz="2900" dirty="0" smtClean="0"/>
              <a:t>从多个视角，更全面的描述软件架构。</a:t>
            </a:r>
            <a:endParaRPr lang="en-US" altLang="zh-CN" sz="2900" dirty="0" smtClean="0"/>
          </a:p>
          <a:p>
            <a:pPr lvl="1"/>
            <a:r>
              <a:rPr lang="zh-CN" altLang="en-US" dirty="0" smtClean="0"/>
              <a:t>从而获得更多更全面的架构信息</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31</a:t>
            </a:fld>
            <a:endParaRPr lang="zh-CN" altLang="en-US" dirty="0"/>
          </a:p>
        </p:txBody>
      </p:sp>
      <p:sp>
        <p:nvSpPr>
          <p:cNvPr id="5" name="Rectangle 4"/>
          <p:cNvSpPr/>
          <p:nvPr/>
        </p:nvSpPr>
        <p:spPr>
          <a:xfrm>
            <a:off x="818541" y="1628802"/>
            <a:ext cx="8190910" cy="1440160"/>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针对大型软件产品的架构设计，应当定义完整的</a:t>
            </a:r>
            <a:r>
              <a:rPr lang="en-US" altLang="zh-CN" sz="2900" dirty="0" smtClean="0">
                <a:solidFill>
                  <a:srgbClr val="C00000"/>
                </a:solidFill>
                <a:ea typeface="文鼎CS长美黑" pitchFamily="49" charset="-122"/>
              </a:rPr>
              <a:t>Kruchten</a:t>
            </a:r>
            <a:r>
              <a:rPr lang="zh-CN" altLang="en-US" sz="2900" dirty="0" smtClean="0">
                <a:solidFill>
                  <a:srgbClr val="C00000"/>
                </a:solidFill>
                <a:ea typeface="文鼎CS长美黑" pitchFamily="49" charset="-122"/>
              </a:rPr>
              <a:t>“</a:t>
            </a:r>
            <a:r>
              <a:rPr lang="en-US" altLang="zh-CN" sz="2900" dirty="0" smtClean="0">
                <a:solidFill>
                  <a:srgbClr val="C00000"/>
                </a:solidFill>
                <a:ea typeface="文鼎CS长美黑" pitchFamily="49" charset="-122"/>
              </a:rPr>
              <a:t>4+1</a:t>
            </a:r>
            <a:r>
              <a:rPr lang="zh-CN" altLang="en-US" sz="2900" dirty="0" smtClean="0">
                <a:solidFill>
                  <a:srgbClr val="C00000"/>
                </a:solidFill>
                <a:ea typeface="文鼎CS长美黑" pitchFamily="49" charset="-122"/>
              </a:rPr>
              <a:t>”架构模型 </a:t>
            </a:r>
            <a:r>
              <a:rPr lang="en-US" altLang="zh-CN" sz="2700" dirty="0" smtClean="0">
                <a:solidFill>
                  <a:srgbClr val="C00000"/>
                </a:solidFill>
                <a:ea typeface="文鼎CS长美黑" pitchFamily="49" charset="-122"/>
              </a:rPr>
              <a:t>(</a:t>
            </a:r>
            <a:r>
              <a:rPr lang="zh-CN" altLang="en-US" sz="2700" dirty="0" smtClean="0">
                <a:solidFill>
                  <a:srgbClr val="C00000"/>
                </a:solidFill>
                <a:ea typeface="文鼎CS长美黑" pitchFamily="49" charset="-122"/>
              </a:rPr>
              <a:t>共五个架构视图</a:t>
            </a:r>
            <a:r>
              <a:rPr lang="en-US" altLang="zh-CN" sz="2700" dirty="0" smtClean="0">
                <a:solidFill>
                  <a:srgbClr val="C00000"/>
                </a:solidFill>
                <a:ea typeface="文鼎CS长美黑" pitchFamily="49" charset="-122"/>
              </a:rPr>
              <a:t>)</a:t>
            </a:r>
            <a:r>
              <a:rPr lang="zh-CN" altLang="en-US" sz="2900" dirty="0" smtClean="0">
                <a:solidFill>
                  <a:srgbClr val="C00000"/>
                </a:solidFill>
                <a:ea typeface="文鼎CS长美黑" pitchFamily="49" charset="-122"/>
              </a:rPr>
              <a:t>。</a:t>
            </a:r>
            <a:endParaRPr lang="zh-CN" altLang="en-US" sz="2900" dirty="0">
              <a:solidFill>
                <a:srgbClr val="C00000"/>
              </a:solidFill>
              <a:ea typeface="文鼎CS长美黑" pitchFamily="49" charset="-122"/>
            </a:endParaRPr>
          </a:p>
        </p:txBody>
      </p:sp>
      <p:pic>
        <p:nvPicPr>
          <p:cNvPr id="27650" name="Picture 2" descr="http://www.ahedu.cn/ygzy/xia/sx/1/02/bsd-kebiao/3/kzzl1/image001.jpg"/>
          <p:cNvPicPr>
            <a:picLocks noChangeAspect="1" noChangeArrowheads="1"/>
          </p:cNvPicPr>
          <p:nvPr/>
        </p:nvPicPr>
        <p:blipFill>
          <a:blip r:embed="rId2" cstate="print"/>
          <a:srcRect/>
          <a:stretch>
            <a:fillRect/>
          </a:stretch>
        </p:blipFill>
        <p:spPr bwMode="auto">
          <a:xfrm>
            <a:off x="5611893" y="4221092"/>
            <a:ext cx="4294115" cy="2204865"/>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Kruchten </a:t>
            </a:r>
            <a:r>
              <a:rPr lang="zh-CN" altLang="en-US" dirty="0" smtClean="0"/>
              <a:t>架构描述模板</a:t>
            </a:r>
            <a:endParaRPr lang="zh-CN" altLang="en-US" dirty="0"/>
          </a:p>
        </p:txBody>
      </p:sp>
      <p:sp>
        <p:nvSpPr>
          <p:cNvPr id="3" name="Content Placeholder 2"/>
          <p:cNvSpPr>
            <a:spLocks noGrp="1"/>
          </p:cNvSpPr>
          <p:nvPr>
            <p:ph idx="1"/>
          </p:nvPr>
        </p:nvSpPr>
        <p:spPr>
          <a:xfrm>
            <a:off x="613964" y="1124748"/>
            <a:ext cx="8667750" cy="5256585"/>
          </a:xfrm>
        </p:spPr>
        <p:txBody>
          <a:bodyPr/>
          <a:lstStyle/>
          <a:p>
            <a:r>
              <a:rPr lang="zh-CN" altLang="en-US" sz="2900" dirty="0" smtClean="0"/>
              <a:t>架构目标和约束</a:t>
            </a:r>
            <a:endParaRPr lang="en-US" altLang="zh-CN" sz="2900" dirty="0" smtClean="0"/>
          </a:p>
          <a:p>
            <a:r>
              <a:rPr lang="zh-CN" altLang="en-US" sz="2900" dirty="0" smtClean="0"/>
              <a:t>逻辑架构</a:t>
            </a:r>
            <a:endParaRPr lang="en-US" altLang="zh-CN" sz="2900" dirty="0" smtClean="0"/>
          </a:p>
          <a:p>
            <a:pPr lvl="1"/>
            <a:r>
              <a:rPr lang="zh-CN" altLang="en-US" sz="2500" dirty="0" smtClean="0"/>
              <a:t>描述架构方案的逻辑视图， 宜画</a:t>
            </a:r>
            <a:r>
              <a:rPr lang="en-US" altLang="zh-CN" sz="2500" dirty="0" smtClean="0"/>
              <a:t>UML</a:t>
            </a:r>
            <a:r>
              <a:rPr lang="zh-CN" altLang="en-US" sz="2500" dirty="0" smtClean="0"/>
              <a:t>类</a:t>
            </a:r>
            <a:r>
              <a:rPr lang="en-US" altLang="zh-CN" sz="2500" dirty="0" smtClean="0"/>
              <a:t>(</a:t>
            </a:r>
            <a:r>
              <a:rPr lang="zh-CN" altLang="en-US" sz="2500" dirty="0" smtClean="0"/>
              <a:t>和对象</a:t>
            </a:r>
            <a:r>
              <a:rPr lang="en-US" altLang="zh-CN" sz="2500" dirty="0" smtClean="0"/>
              <a:t>)</a:t>
            </a:r>
            <a:r>
              <a:rPr lang="zh-CN" altLang="en-US" sz="2500" dirty="0" smtClean="0"/>
              <a:t>图</a:t>
            </a:r>
            <a:endParaRPr lang="en-US" altLang="zh-CN" sz="2500" dirty="0" smtClean="0"/>
          </a:p>
          <a:p>
            <a:r>
              <a:rPr lang="zh-CN" altLang="en-US" sz="2900" dirty="0" smtClean="0"/>
              <a:t>过程架构</a:t>
            </a:r>
            <a:endParaRPr lang="en-US" altLang="zh-CN" sz="2900" dirty="0" smtClean="0"/>
          </a:p>
          <a:p>
            <a:pPr lvl="1"/>
            <a:r>
              <a:rPr lang="zh-CN" altLang="en-US" sz="2500" dirty="0" smtClean="0"/>
              <a:t>描述架构方案的过程视图，宜画</a:t>
            </a:r>
            <a:r>
              <a:rPr lang="en-US" altLang="zh-CN" sz="2500" dirty="0" smtClean="0"/>
              <a:t>UML</a:t>
            </a:r>
            <a:r>
              <a:rPr lang="zh-CN" altLang="en-US" sz="2500" dirty="0" smtClean="0"/>
              <a:t>活动图</a:t>
            </a:r>
            <a:endParaRPr lang="en-US" altLang="zh-CN" sz="2500" dirty="0" smtClean="0"/>
          </a:p>
          <a:p>
            <a:r>
              <a:rPr lang="zh-CN" altLang="en-US" sz="2900" dirty="0" smtClean="0"/>
              <a:t>开发架构</a:t>
            </a:r>
            <a:endParaRPr lang="en-US" altLang="zh-CN" sz="2900" dirty="0" smtClean="0"/>
          </a:p>
          <a:p>
            <a:pPr lvl="1"/>
            <a:r>
              <a:rPr lang="zh-CN" altLang="en-US" sz="2500" dirty="0" smtClean="0"/>
              <a:t>描述架构方案的开发视图，宜画</a:t>
            </a:r>
            <a:r>
              <a:rPr lang="en-US" altLang="zh-CN" sz="2500" dirty="0" smtClean="0"/>
              <a:t>UML</a:t>
            </a:r>
            <a:r>
              <a:rPr lang="zh-CN" altLang="en-US" sz="2500" dirty="0" smtClean="0"/>
              <a:t>构件图</a:t>
            </a:r>
            <a:endParaRPr lang="en-US" altLang="zh-CN" sz="2500" dirty="0" smtClean="0"/>
          </a:p>
          <a:p>
            <a:r>
              <a:rPr lang="zh-CN" altLang="en-US" sz="2900" dirty="0" smtClean="0"/>
              <a:t>物理架构</a:t>
            </a:r>
            <a:endParaRPr lang="en-US" altLang="zh-CN" sz="2900" dirty="0" smtClean="0"/>
          </a:p>
          <a:p>
            <a:pPr lvl="1"/>
            <a:r>
              <a:rPr lang="zh-CN" altLang="en-US" sz="2500" dirty="0" smtClean="0"/>
              <a:t>描述架构方案的物理视图，宜画</a:t>
            </a:r>
            <a:r>
              <a:rPr lang="en-US" altLang="zh-CN" sz="2500" dirty="0" smtClean="0"/>
              <a:t>UML</a:t>
            </a:r>
            <a:r>
              <a:rPr lang="zh-CN" altLang="en-US" sz="2500" dirty="0" smtClean="0"/>
              <a:t>部署图</a:t>
            </a:r>
            <a:endParaRPr lang="en-US" altLang="zh-CN" sz="2500" dirty="0" smtClean="0"/>
          </a:p>
          <a:p>
            <a:r>
              <a:rPr lang="zh-CN" altLang="en-US" sz="2900" dirty="0" smtClean="0"/>
              <a:t>场景描述</a:t>
            </a:r>
            <a:endParaRPr lang="en-US" altLang="zh-CN" sz="2900" dirty="0" smtClean="0"/>
          </a:p>
          <a:p>
            <a:pPr lvl="1"/>
            <a:r>
              <a:rPr lang="zh-CN" altLang="en-US" sz="2500" dirty="0" smtClean="0"/>
              <a:t> 描述架构方案的场景视图，宜画</a:t>
            </a:r>
            <a:r>
              <a:rPr lang="en-US" altLang="zh-CN" sz="2500" dirty="0" smtClean="0"/>
              <a:t>UML</a:t>
            </a:r>
            <a:r>
              <a:rPr lang="zh-CN" altLang="en-US" sz="2500" dirty="0" smtClean="0"/>
              <a:t>用例图</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32</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架构风格</a:t>
            </a:r>
            <a:endParaRPr lang="zh-CN" altLang="en-US" dirty="0"/>
          </a:p>
        </p:txBody>
      </p:sp>
      <p:sp>
        <p:nvSpPr>
          <p:cNvPr id="3" name="Content Placeholder 2"/>
          <p:cNvSpPr>
            <a:spLocks noGrp="1"/>
          </p:cNvSpPr>
          <p:nvPr>
            <p:ph idx="1"/>
          </p:nvPr>
        </p:nvSpPr>
        <p:spPr>
          <a:xfrm>
            <a:off x="613964" y="1268762"/>
            <a:ext cx="8667750" cy="1944216"/>
          </a:xfrm>
        </p:spPr>
        <p:txBody>
          <a:bodyPr/>
          <a:lstStyle/>
          <a:p>
            <a:r>
              <a:rPr lang="zh-CN" altLang="en-US" dirty="0" smtClean="0"/>
              <a:t>架构风格</a:t>
            </a:r>
            <a:endParaRPr lang="en-US" altLang="zh-CN" dirty="0" smtClean="0"/>
          </a:p>
          <a:p>
            <a:pPr lvl="1"/>
            <a:r>
              <a:rPr lang="zh-CN" altLang="en-US" dirty="0" smtClean="0"/>
              <a:t>是</a:t>
            </a:r>
            <a:r>
              <a:rPr lang="zh-CN" altLang="en-US" dirty="0" smtClean="0">
                <a:solidFill>
                  <a:srgbClr val="0000FF"/>
                </a:solidFill>
              </a:rPr>
              <a:t>设计模式</a:t>
            </a:r>
            <a:r>
              <a:rPr lang="zh-CN" altLang="en-US" dirty="0" smtClean="0"/>
              <a:t>的一类、属高抽象级</a:t>
            </a:r>
            <a:endParaRPr lang="en-US" altLang="zh-CN" dirty="0" smtClean="0"/>
          </a:p>
          <a:p>
            <a:pPr lvl="1"/>
            <a:r>
              <a:rPr lang="zh-CN" altLang="en-US" dirty="0" smtClean="0"/>
              <a:t>描述一类应用领域和功能相似的软件产品的惯用架构，常表示为一组</a:t>
            </a:r>
            <a:r>
              <a:rPr lang="zh-CN" altLang="en-US" dirty="0" smtClean="0">
                <a:solidFill>
                  <a:srgbClr val="0000FF"/>
                </a:solidFill>
              </a:rPr>
              <a:t>设计规则或约束</a:t>
            </a:r>
            <a:endParaRPr lang="zh-CN" altLang="en-US"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33</a:t>
            </a:fld>
            <a:endParaRPr lang="zh-CN" altLang="en-US" dirty="0"/>
          </a:p>
        </p:txBody>
      </p:sp>
      <p:grpSp>
        <p:nvGrpSpPr>
          <p:cNvPr id="5" name="Group 4"/>
          <p:cNvGrpSpPr/>
          <p:nvPr/>
        </p:nvGrpSpPr>
        <p:grpSpPr>
          <a:xfrm>
            <a:off x="584516" y="3682865"/>
            <a:ext cx="8654533" cy="2986496"/>
            <a:chOff x="457200" y="1266111"/>
            <a:chExt cx="8461480" cy="3001089"/>
          </a:xfrm>
        </p:grpSpPr>
        <p:pic>
          <p:nvPicPr>
            <p:cNvPr id="6" name="Picture 2" descr="C:\Users\Administrator\Desktop\logo_102876.jpg"/>
            <p:cNvPicPr>
              <a:picLocks noChangeAspect="1" noChangeArrowheads="1"/>
            </p:cNvPicPr>
            <p:nvPr/>
          </p:nvPicPr>
          <p:blipFill>
            <a:blip r:embed="rId2" cstate="print"/>
            <a:srcRect/>
            <a:stretch>
              <a:fillRect/>
            </a:stretch>
          </p:blipFill>
          <p:spPr bwMode="auto">
            <a:xfrm>
              <a:off x="457200" y="1295400"/>
              <a:ext cx="4001632" cy="2971800"/>
            </a:xfrm>
            <a:prstGeom prst="rect">
              <a:avLst/>
            </a:prstGeom>
            <a:noFill/>
          </p:spPr>
        </p:pic>
        <p:sp>
          <p:nvSpPr>
            <p:cNvPr id="8" name="Rectangle 7"/>
            <p:cNvSpPr/>
            <p:nvPr/>
          </p:nvSpPr>
          <p:spPr>
            <a:xfrm>
              <a:off x="3444463" y="1266111"/>
              <a:ext cx="975140" cy="742273"/>
            </a:xfrm>
            <a:prstGeom prst="rect">
              <a:avLst/>
            </a:prstGeom>
            <a:noFill/>
          </p:spPr>
          <p:txBody>
            <a:bodyPr wrap="none">
              <a:spAutoFit/>
            </a:bodyPr>
            <a:lstStyle/>
            <a:p>
              <a:pPr algn="r"/>
              <a:r>
                <a:rPr lang="zh-CN" altLang="en-US" sz="2100" b="1" dirty="0" smtClean="0">
                  <a:solidFill>
                    <a:srgbClr val="C00000"/>
                  </a:solidFill>
                  <a:latin typeface="黑体" pitchFamily="49" charset="-122"/>
                  <a:ea typeface="黑体" pitchFamily="49" charset="-122"/>
                </a:rPr>
                <a:t>西关</a:t>
              </a:r>
              <a:endParaRPr lang="en-US" altLang="zh-CN" sz="2100" b="1" dirty="0" smtClean="0">
                <a:solidFill>
                  <a:srgbClr val="C00000"/>
                </a:solidFill>
                <a:latin typeface="黑体" pitchFamily="49" charset="-122"/>
                <a:ea typeface="黑体" pitchFamily="49" charset="-122"/>
              </a:endParaRPr>
            </a:p>
            <a:p>
              <a:pPr algn="r"/>
              <a:r>
                <a:rPr lang="zh-CN" altLang="en-US" sz="2100" b="1" dirty="0" smtClean="0">
                  <a:solidFill>
                    <a:srgbClr val="C00000"/>
                  </a:solidFill>
                  <a:latin typeface="黑体" pitchFamily="49" charset="-122"/>
                  <a:ea typeface="黑体" pitchFamily="49" charset="-122"/>
                </a:rPr>
                <a:t>清真寺</a:t>
              </a:r>
              <a:endParaRPr lang="zh-CN" altLang="en-US" sz="2100" b="1" dirty="0">
                <a:solidFill>
                  <a:srgbClr val="C00000"/>
                </a:solidFill>
                <a:latin typeface="黑体" pitchFamily="49" charset="-122"/>
                <a:ea typeface="黑体" pitchFamily="49" charset="-122"/>
              </a:endParaRPr>
            </a:p>
          </p:txBody>
        </p:sp>
        <p:pic>
          <p:nvPicPr>
            <p:cNvPr id="10" name="Picture 4" descr="C:\Users\Administrator\AppData\Roaming\Tencent\Users\185063557\QQ\WinTemp\RichOle\ION8~U)9I]XBG]A@OR)@{4A.jpg"/>
            <p:cNvPicPr>
              <a:picLocks noChangeAspect="1" noChangeArrowheads="1"/>
            </p:cNvPicPr>
            <p:nvPr/>
          </p:nvPicPr>
          <p:blipFill>
            <a:blip r:embed="rId3" cstate="print"/>
            <a:srcRect/>
            <a:stretch>
              <a:fillRect/>
            </a:stretch>
          </p:blipFill>
          <p:spPr bwMode="auto">
            <a:xfrm>
              <a:off x="4956279" y="1295400"/>
              <a:ext cx="3962401" cy="2971800"/>
            </a:xfrm>
            <a:prstGeom prst="rect">
              <a:avLst/>
            </a:prstGeom>
            <a:noFill/>
          </p:spPr>
        </p:pic>
        <p:sp>
          <p:nvSpPr>
            <p:cNvPr id="11" name="Rectangle 10"/>
            <p:cNvSpPr/>
            <p:nvPr/>
          </p:nvSpPr>
          <p:spPr>
            <a:xfrm>
              <a:off x="8208404" y="1273314"/>
              <a:ext cx="710276" cy="742273"/>
            </a:xfrm>
            <a:prstGeom prst="rect">
              <a:avLst/>
            </a:prstGeom>
            <a:noFill/>
          </p:spPr>
          <p:txBody>
            <a:bodyPr wrap="none">
              <a:spAutoFit/>
            </a:bodyPr>
            <a:lstStyle/>
            <a:p>
              <a:pPr algn="r"/>
              <a:r>
                <a:rPr lang="zh-CN" altLang="en-US" sz="2100" b="1" dirty="0" smtClean="0">
                  <a:solidFill>
                    <a:srgbClr val="C00000"/>
                  </a:solidFill>
                  <a:latin typeface="黑体" pitchFamily="49" charset="-122"/>
                  <a:ea typeface="黑体" pitchFamily="49" charset="-122"/>
                </a:rPr>
                <a:t>南岳</a:t>
              </a:r>
              <a:endParaRPr lang="en-US" altLang="zh-CN" sz="2100" b="1" dirty="0" smtClean="0">
                <a:solidFill>
                  <a:srgbClr val="C00000"/>
                </a:solidFill>
                <a:latin typeface="黑体" pitchFamily="49" charset="-122"/>
                <a:ea typeface="黑体" pitchFamily="49" charset="-122"/>
              </a:endParaRPr>
            </a:p>
            <a:p>
              <a:pPr algn="r"/>
              <a:r>
                <a:rPr lang="zh-CN" altLang="en-US" sz="2100" b="1" dirty="0" smtClean="0">
                  <a:solidFill>
                    <a:srgbClr val="C00000"/>
                  </a:solidFill>
                  <a:latin typeface="黑体" pitchFamily="49" charset="-122"/>
                  <a:ea typeface="黑体" pitchFamily="49" charset="-122"/>
                </a:rPr>
                <a:t>大庙</a:t>
              </a:r>
              <a:endParaRPr lang="zh-CN" altLang="en-US" sz="2100" b="1" dirty="0">
                <a:solidFill>
                  <a:srgbClr val="C00000"/>
                </a:solidFill>
                <a:latin typeface="黑体" pitchFamily="49" charset="-122"/>
                <a:ea typeface="黑体" pitchFamily="49" charset="-122"/>
              </a:endParaRPr>
            </a:p>
          </p:txBody>
        </p:sp>
      </p:grpSp>
    </p:spTree>
  </p:cSld>
  <p:clrMapOvr>
    <a:masterClrMapping/>
  </p:clrMapOvr>
  <p:transition spd="slow">
    <p:blinds/>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常用风格</a:t>
            </a:r>
            <a:r>
              <a:rPr lang="en-US" altLang="zh-CN" dirty="0" smtClean="0"/>
              <a:t>—</a:t>
            </a:r>
            <a:r>
              <a:rPr lang="zh-CN" altLang="en-US" sz="3300" dirty="0" smtClean="0"/>
              <a:t>管道</a:t>
            </a:r>
            <a:r>
              <a:rPr lang="en-US" altLang="zh-CN" sz="3300" dirty="0" smtClean="0"/>
              <a:t>&amp;</a:t>
            </a:r>
            <a:r>
              <a:rPr lang="zh-CN" altLang="en-US" sz="3300" dirty="0" smtClean="0"/>
              <a:t>过滤器</a:t>
            </a:r>
            <a:r>
              <a:rPr lang="en-US" altLang="zh-CN" sz="3300" dirty="0" smtClean="0"/>
              <a:t>(P&amp;F)</a:t>
            </a:r>
            <a:r>
              <a:rPr lang="zh-CN" altLang="en-US" sz="3300" dirty="0" smtClean="0"/>
              <a:t>架构</a:t>
            </a:r>
            <a:endParaRPr lang="zh-CN" altLang="en-US" sz="33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34</a:t>
            </a:fld>
            <a:endParaRPr lang="zh-CN" altLang="en-US" dirty="0"/>
          </a:p>
        </p:txBody>
      </p:sp>
      <p:sp>
        <p:nvSpPr>
          <p:cNvPr id="5" name="TextBox 4"/>
          <p:cNvSpPr txBox="1"/>
          <p:nvPr/>
        </p:nvSpPr>
        <p:spPr>
          <a:xfrm>
            <a:off x="2722368" y="2727860"/>
            <a:ext cx="771206" cy="593352"/>
          </a:xfrm>
          <a:prstGeom prst="rect">
            <a:avLst/>
          </a:prstGeom>
          <a:noFill/>
        </p:spPr>
        <p:txBody>
          <a:bodyPr wrap="none" lIns="38974" tIns="19487" rIns="38974" bIns="19487" rtlCol="0">
            <a:spAutoFit/>
          </a:bodyPr>
          <a:lstStyle/>
          <a:p>
            <a:r>
              <a:rPr lang="en-US" altLang="zh-CN" b="1" dirty="0" smtClean="0">
                <a:latin typeface="方正精楷简体" pitchFamily="2" charset="-122"/>
                <a:ea typeface="汉鼎简楷体" pitchFamily="49" charset="-122"/>
              </a:rPr>
              <a:t>.</a:t>
            </a:r>
            <a:r>
              <a:rPr lang="en-US" altLang="zh-CN" b="1" dirty="0" err="1" smtClean="0">
                <a:latin typeface="方正精楷简体" pitchFamily="2" charset="-122"/>
                <a:ea typeface="汉鼎简楷体" pitchFamily="49" charset="-122"/>
              </a:rPr>
              <a:t>i</a:t>
            </a:r>
            <a:r>
              <a:rPr lang="en-US" altLang="zh-CN" dirty="0" smtClean="0">
                <a:latin typeface="方正精楷简体" pitchFamily="2" charset="-122"/>
                <a:ea typeface="汉鼎简楷体" pitchFamily="49" charset="-122"/>
              </a:rPr>
              <a:t> </a:t>
            </a:r>
            <a:r>
              <a:rPr lang="zh-CN" altLang="en-US" dirty="0" smtClean="0">
                <a:latin typeface="方正精楷简体" pitchFamily="2" charset="-122"/>
                <a:ea typeface="汉鼎简楷体" pitchFamily="49" charset="-122"/>
              </a:rPr>
              <a:t>预处</a:t>
            </a:r>
            <a:r>
              <a:rPr lang="en-US" altLang="zh-CN" dirty="0" smtClean="0">
                <a:latin typeface="方正精楷简体" pitchFamily="2" charset="-122"/>
                <a:ea typeface="汉鼎简楷体" pitchFamily="49" charset="-122"/>
              </a:rPr>
              <a:t/>
            </a:r>
            <a:br>
              <a:rPr lang="en-US" altLang="zh-CN" dirty="0" smtClean="0">
                <a:latin typeface="方正精楷简体" pitchFamily="2" charset="-122"/>
                <a:ea typeface="汉鼎简楷体" pitchFamily="49" charset="-122"/>
              </a:rPr>
            </a:br>
            <a:r>
              <a:rPr lang="zh-CN" altLang="en-US" dirty="0" smtClean="0">
                <a:latin typeface="方正精楷简体" pitchFamily="2" charset="-122"/>
                <a:ea typeface="汉鼎简楷体" pitchFamily="49" charset="-122"/>
              </a:rPr>
              <a:t>理文件</a:t>
            </a:r>
            <a:endParaRPr lang="en-US" dirty="0">
              <a:latin typeface="方正精楷简体" pitchFamily="2" charset="-122"/>
              <a:ea typeface="汉鼎简楷体" pitchFamily="49" charset="-122"/>
            </a:endParaRPr>
          </a:p>
        </p:txBody>
      </p:sp>
      <p:sp>
        <p:nvSpPr>
          <p:cNvPr id="6" name="TextBox 5"/>
          <p:cNvSpPr txBox="1"/>
          <p:nvPr/>
        </p:nvSpPr>
        <p:spPr>
          <a:xfrm>
            <a:off x="4750425" y="2727860"/>
            <a:ext cx="771206" cy="593352"/>
          </a:xfrm>
          <a:prstGeom prst="rect">
            <a:avLst/>
          </a:prstGeom>
          <a:noFill/>
        </p:spPr>
        <p:txBody>
          <a:bodyPr wrap="none" lIns="38974" tIns="19487" rIns="38974" bIns="19487" rtlCol="0">
            <a:spAutoFit/>
          </a:bodyPr>
          <a:lstStyle/>
          <a:p>
            <a:r>
              <a:rPr lang="en-US" altLang="zh-CN" b="1" dirty="0" smtClean="0">
                <a:latin typeface="方正精楷简体" pitchFamily="2" charset="-122"/>
                <a:ea typeface="汉鼎简楷体" pitchFamily="49" charset="-122"/>
              </a:rPr>
              <a:t>.s </a:t>
            </a:r>
            <a:r>
              <a:rPr lang="zh-CN" altLang="en-US" dirty="0" smtClean="0">
                <a:latin typeface="方正精楷简体" pitchFamily="2" charset="-122"/>
                <a:ea typeface="汉鼎简楷体" pitchFamily="49" charset="-122"/>
              </a:rPr>
              <a:t>汇</a:t>
            </a:r>
            <a:r>
              <a:rPr lang="en-US" altLang="zh-CN" dirty="0" smtClean="0">
                <a:latin typeface="方正精楷简体" pitchFamily="2" charset="-122"/>
                <a:ea typeface="汉鼎简楷体" pitchFamily="49" charset="-122"/>
              </a:rPr>
              <a:t/>
            </a:r>
            <a:br>
              <a:rPr lang="en-US" altLang="zh-CN" dirty="0" smtClean="0">
                <a:latin typeface="方正精楷简体" pitchFamily="2" charset="-122"/>
                <a:ea typeface="汉鼎简楷体" pitchFamily="49" charset="-122"/>
              </a:rPr>
            </a:br>
            <a:r>
              <a:rPr lang="zh-CN" altLang="en-US" dirty="0" smtClean="0">
                <a:latin typeface="方正精楷简体" pitchFamily="2" charset="-122"/>
                <a:ea typeface="汉鼎简楷体" pitchFamily="49" charset="-122"/>
              </a:rPr>
              <a:t>编程序</a:t>
            </a:r>
            <a:endParaRPr lang="en-US" dirty="0">
              <a:latin typeface="方正精楷简体" pitchFamily="2" charset="-122"/>
              <a:ea typeface="汉鼎简楷体" pitchFamily="49" charset="-122"/>
            </a:endParaRPr>
          </a:p>
        </p:txBody>
      </p:sp>
      <p:sp>
        <p:nvSpPr>
          <p:cNvPr id="7" name="TextBox 6"/>
          <p:cNvSpPr txBox="1"/>
          <p:nvPr/>
        </p:nvSpPr>
        <p:spPr>
          <a:xfrm>
            <a:off x="6674483" y="2774635"/>
            <a:ext cx="771206" cy="593352"/>
          </a:xfrm>
          <a:prstGeom prst="rect">
            <a:avLst/>
          </a:prstGeom>
          <a:noFill/>
        </p:spPr>
        <p:txBody>
          <a:bodyPr wrap="none" lIns="38974" tIns="19487" rIns="38974" bIns="19487" rtlCol="0">
            <a:spAutoFit/>
          </a:bodyPr>
          <a:lstStyle/>
          <a:p>
            <a:r>
              <a:rPr lang="en-US" altLang="zh-CN" b="1" dirty="0" smtClean="0">
                <a:latin typeface="方正精楷简体" pitchFamily="2" charset="-122"/>
                <a:ea typeface="汉鼎简楷体" pitchFamily="49" charset="-122"/>
              </a:rPr>
              <a:t>.o</a:t>
            </a:r>
            <a:r>
              <a:rPr lang="en-US" altLang="zh-CN" dirty="0" smtClean="0">
                <a:latin typeface="方正精楷简体" pitchFamily="2" charset="-122"/>
                <a:ea typeface="汉鼎简楷体" pitchFamily="49" charset="-122"/>
              </a:rPr>
              <a:t> </a:t>
            </a:r>
            <a:r>
              <a:rPr lang="zh-CN" altLang="en-US" dirty="0" smtClean="0">
                <a:latin typeface="方正精楷简体" pitchFamily="2" charset="-122"/>
                <a:ea typeface="汉鼎简楷体" pitchFamily="49" charset="-122"/>
              </a:rPr>
              <a:t>目</a:t>
            </a:r>
            <a:r>
              <a:rPr lang="en-US" altLang="zh-CN" dirty="0" smtClean="0">
                <a:latin typeface="方正精楷简体" pitchFamily="2" charset="-122"/>
                <a:ea typeface="汉鼎简楷体" pitchFamily="49" charset="-122"/>
              </a:rPr>
              <a:t/>
            </a:r>
            <a:br>
              <a:rPr lang="en-US" altLang="zh-CN" dirty="0" smtClean="0">
                <a:latin typeface="方正精楷简体" pitchFamily="2" charset="-122"/>
                <a:ea typeface="汉鼎简楷体" pitchFamily="49" charset="-122"/>
              </a:rPr>
            </a:br>
            <a:r>
              <a:rPr lang="zh-CN" altLang="en-US" dirty="0" smtClean="0">
                <a:latin typeface="方正精楷简体" pitchFamily="2" charset="-122"/>
                <a:ea typeface="汉鼎简楷体" pitchFamily="49" charset="-122"/>
              </a:rPr>
              <a:t>标文件</a:t>
            </a:r>
            <a:endParaRPr lang="en-US" dirty="0">
              <a:latin typeface="方正精楷简体" pitchFamily="2" charset="-122"/>
              <a:ea typeface="汉鼎简楷体" pitchFamily="49" charset="-122"/>
            </a:endParaRPr>
          </a:p>
        </p:txBody>
      </p:sp>
      <p:sp>
        <p:nvSpPr>
          <p:cNvPr id="8" name="TextBox 7"/>
          <p:cNvSpPr txBox="1"/>
          <p:nvPr/>
        </p:nvSpPr>
        <p:spPr>
          <a:xfrm>
            <a:off x="8529374" y="2727862"/>
            <a:ext cx="771206" cy="593352"/>
          </a:xfrm>
          <a:prstGeom prst="rect">
            <a:avLst/>
          </a:prstGeom>
          <a:noFill/>
        </p:spPr>
        <p:txBody>
          <a:bodyPr wrap="none" lIns="38974" tIns="19487" rIns="38974" bIns="19487" rtlCol="0">
            <a:spAutoFit/>
          </a:bodyPr>
          <a:lstStyle/>
          <a:p>
            <a:r>
              <a:rPr lang="zh-CN" altLang="en-US" dirty="0" smtClean="0">
                <a:latin typeface="方正精楷简体" pitchFamily="2" charset="-122"/>
                <a:ea typeface="汉鼎简楷体" pitchFamily="49" charset="-122"/>
              </a:rPr>
              <a:t>可执行</a:t>
            </a:r>
            <a:r>
              <a:rPr lang="en-US" altLang="zh-CN" dirty="0" smtClean="0">
                <a:latin typeface="方正精楷简体" pitchFamily="2" charset="-122"/>
                <a:ea typeface="汉鼎简楷体" pitchFamily="49" charset="-122"/>
              </a:rPr>
              <a:t/>
            </a:r>
            <a:br>
              <a:rPr lang="en-US" altLang="zh-CN" dirty="0" smtClean="0">
                <a:latin typeface="方正精楷简体" pitchFamily="2" charset="-122"/>
                <a:ea typeface="汉鼎简楷体" pitchFamily="49" charset="-122"/>
              </a:rPr>
            </a:br>
            <a:r>
              <a:rPr lang="zh-CN" altLang="en-US" dirty="0" smtClean="0">
                <a:latin typeface="方正精楷简体" pitchFamily="2" charset="-122"/>
                <a:ea typeface="汉鼎简楷体" pitchFamily="49" charset="-122"/>
              </a:rPr>
              <a:t>文件</a:t>
            </a:r>
            <a:endParaRPr lang="en-US" dirty="0">
              <a:latin typeface="方正精楷简体" pitchFamily="2" charset="-122"/>
              <a:ea typeface="汉鼎简楷体" pitchFamily="49" charset="-122"/>
            </a:endParaRPr>
          </a:p>
        </p:txBody>
      </p:sp>
      <p:sp>
        <p:nvSpPr>
          <p:cNvPr id="9" name="TextBox 8"/>
          <p:cNvSpPr txBox="1"/>
          <p:nvPr/>
        </p:nvSpPr>
        <p:spPr>
          <a:xfrm>
            <a:off x="584515" y="2727862"/>
            <a:ext cx="546786" cy="593352"/>
          </a:xfrm>
          <a:prstGeom prst="rect">
            <a:avLst/>
          </a:prstGeom>
          <a:noFill/>
        </p:spPr>
        <p:txBody>
          <a:bodyPr wrap="none" lIns="38974" tIns="19487" rIns="38974" bIns="19487" rtlCol="0">
            <a:spAutoFit/>
          </a:bodyPr>
          <a:lstStyle/>
          <a:p>
            <a:r>
              <a:rPr lang="en-US" altLang="zh-CN" b="1" dirty="0" smtClean="0">
                <a:latin typeface="方正精楷简体" pitchFamily="2" charset="-122"/>
                <a:ea typeface="汉鼎简楷体" pitchFamily="49" charset="-122"/>
              </a:rPr>
              <a:t>.c </a:t>
            </a:r>
            <a:r>
              <a:rPr lang="zh-CN" altLang="en-US" dirty="0" smtClean="0">
                <a:latin typeface="方正精楷简体" pitchFamily="2" charset="-122"/>
                <a:ea typeface="汉鼎简楷体" pitchFamily="49" charset="-122"/>
              </a:rPr>
              <a:t>源</a:t>
            </a:r>
            <a:r>
              <a:rPr lang="en-US" altLang="zh-CN" dirty="0" smtClean="0">
                <a:latin typeface="方正精楷简体" pitchFamily="2" charset="-122"/>
                <a:ea typeface="汉鼎简楷体" pitchFamily="49" charset="-122"/>
              </a:rPr>
              <a:t/>
            </a:r>
            <a:br>
              <a:rPr lang="en-US" altLang="zh-CN" dirty="0" smtClean="0">
                <a:latin typeface="方正精楷简体" pitchFamily="2" charset="-122"/>
                <a:ea typeface="汉鼎简楷体" pitchFamily="49" charset="-122"/>
              </a:rPr>
            </a:br>
            <a:r>
              <a:rPr lang="zh-CN" altLang="en-US" dirty="0" smtClean="0">
                <a:latin typeface="方正精楷简体" pitchFamily="2" charset="-122"/>
                <a:ea typeface="汉鼎简楷体" pitchFamily="49" charset="-122"/>
              </a:rPr>
              <a:t>文件</a:t>
            </a:r>
            <a:endParaRPr lang="en-US" dirty="0">
              <a:latin typeface="方正精楷简体" pitchFamily="2" charset="-122"/>
              <a:ea typeface="汉鼎简楷体" pitchFamily="49" charset="-122"/>
            </a:endParaRPr>
          </a:p>
        </p:txBody>
      </p:sp>
      <p:sp>
        <p:nvSpPr>
          <p:cNvPr id="10" name="Rectangle 9"/>
          <p:cNvSpPr/>
          <p:nvPr/>
        </p:nvSpPr>
        <p:spPr>
          <a:xfrm>
            <a:off x="1439655" y="2636919"/>
            <a:ext cx="1282710" cy="776262"/>
          </a:xfrm>
          <a:prstGeom prst="rect">
            <a:avLst/>
          </a:prstGeom>
          <a:ln/>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r>
              <a:rPr lang="zh-CN" altLang="en-US" sz="2100" dirty="0" smtClean="0">
                <a:solidFill>
                  <a:schemeClr val="bg1"/>
                </a:solidFill>
                <a:latin typeface="方正精楷简体" pitchFamily="2" charset="-122"/>
                <a:ea typeface="汉鼎简楷体" pitchFamily="49" charset="-122"/>
              </a:rPr>
              <a:t>预编译</a:t>
            </a:r>
            <a:endParaRPr lang="en-US" sz="2100" dirty="0">
              <a:solidFill>
                <a:schemeClr val="bg1"/>
              </a:solidFill>
              <a:latin typeface="方正精楷简体" pitchFamily="2" charset="-122"/>
              <a:ea typeface="汉鼎简楷体" pitchFamily="49" charset="-122"/>
            </a:endParaRPr>
          </a:p>
        </p:txBody>
      </p:sp>
      <p:sp>
        <p:nvSpPr>
          <p:cNvPr id="11" name="Rectangle 10"/>
          <p:cNvSpPr/>
          <p:nvPr/>
        </p:nvSpPr>
        <p:spPr>
          <a:xfrm>
            <a:off x="3791290" y="2636919"/>
            <a:ext cx="926399" cy="776262"/>
          </a:xfrm>
          <a:prstGeom prst="rect">
            <a:avLst/>
          </a:prstGeom>
          <a:ln/>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r>
              <a:rPr lang="zh-CN" altLang="en-US" sz="2100" dirty="0" smtClean="0">
                <a:solidFill>
                  <a:schemeClr val="bg1"/>
                </a:solidFill>
                <a:latin typeface="方正精楷简体" pitchFamily="2" charset="-122"/>
                <a:ea typeface="汉鼎简楷体" pitchFamily="49" charset="-122"/>
              </a:rPr>
              <a:t>编译</a:t>
            </a:r>
            <a:endParaRPr lang="en-US" sz="2100" dirty="0">
              <a:solidFill>
                <a:schemeClr val="bg1"/>
              </a:solidFill>
              <a:latin typeface="方正精楷简体" pitchFamily="2" charset="-122"/>
              <a:ea typeface="汉鼎简楷体" pitchFamily="49" charset="-122"/>
            </a:endParaRPr>
          </a:p>
        </p:txBody>
      </p:sp>
      <p:sp>
        <p:nvSpPr>
          <p:cNvPr id="12" name="Rectangle 11"/>
          <p:cNvSpPr/>
          <p:nvPr/>
        </p:nvSpPr>
        <p:spPr>
          <a:xfrm>
            <a:off x="5715351" y="2636919"/>
            <a:ext cx="926399" cy="776262"/>
          </a:xfrm>
          <a:prstGeom prst="rect">
            <a:avLst/>
          </a:prstGeom>
          <a:ln/>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r>
              <a:rPr lang="zh-CN" altLang="en-US" sz="2100" dirty="0" smtClean="0">
                <a:solidFill>
                  <a:schemeClr val="bg1"/>
                </a:solidFill>
                <a:latin typeface="方正精楷简体" pitchFamily="2" charset="-122"/>
                <a:ea typeface="汉鼎简楷体" pitchFamily="49" charset="-122"/>
              </a:rPr>
              <a:t>汇编</a:t>
            </a:r>
            <a:endParaRPr lang="en-US" sz="2100" dirty="0">
              <a:solidFill>
                <a:schemeClr val="bg1"/>
              </a:solidFill>
              <a:latin typeface="方正精楷简体" pitchFamily="2" charset="-122"/>
              <a:ea typeface="汉鼎简楷体" pitchFamily="49" charset="-122"/>
            </a:endParaRPr>
          </a:p>
        </p:txBody>
      </p:sp>
      <p:sp>
        <p:nvSpPr>
          <p:cNvPr id="13" name="Rectangle 12"/>
          <p:cNvSpPr/>
          <p:nvPr/>
        </p:nvSpPr>
        <p:spPr>
          <a:xfrm>
            <a:off x="7639410" y="2636919"/>
            <a:ext cx="926399" cy="776262"/>
          </a:xfrm>
          <a:prstGeom prst="rect">
            <a:avLst/>
          </a:prstGeom>
          <a:ln/>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r>
              <a:rPr lang="zh-CN" altLang="en-US" sz="2100" dirty="0" smtClean="0">
                <a:solidFill>
                  <a:schemeClr val="bg1"/>
                </a:solidFill>
                <a:latin typeface="方正精楷简体" pitchFamily="2" charset="-122"/>
                <a:ea typeface="汉鼎简楷体" pitchFamily="49" charset="-122"/>
              </a:rPr>
              <a:t>链接</a:t>
            </a:r>
            <a:endParaRPr lang="en-US" sz="2100" dirty="0">
              <a:solidFill>
                <a:schemeClr val="bg1"/>
              </a:solidFill>
              <a:latin typeface="方正精楷简体" pitchFamily="2" charset="-122"/>
              <a:ea typeface="汉鼎简楷体" pitchFamily="49" charset="-122"/>
            </a:endParaRPr>
          </a:p>
        </p:txBody>
      </p:sp>
      <p:cxnSp>
        <p:nvCxnSpPr>
          <p:cNvPr id="14" name="Straight Arrow Connector 13"/>
          <p:cNvCxnSpPr>
            <a:stCxn id="10" idx="3"/>
            <a:endCxn id="11" idx="1"/>
          </p:cNvCxnSpPr>
          <p:nvPr/>
        </p:nvCxnSpPr>
        <p:spPr>
          <a:xfrm>
            <a:off x="2722367" y="3025043"/>
            <a:ext cx="1068924" cy="0"/>
          </a:xfrm>
          <a:prstGeom prst="straightConnector1">
            <a:avLst/>
          </a:prstGeom>
          <a:ln w="57150">
            <a:solidFill>
              <a:srgbClr val="292EEF"/>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3"/>
            <a:endCxn id="12" idx="1"/>
          </p:cNvCxnSpPr>
          <p:nvPr/>
        </p:nvCxnSpPr>
        <p:spPr>
          <a:xfrm>
            <a:off x="4717686" y="3025043"/>
            <a:ext cx="997662" cy="0"/>
          </a:xfrm>
          <a:prstGeom prst="straightConnector1">
            <a:avLst/>
          </a:prstGeom>
          <a:ln w="57150">
            <a:solidFill>
              <a:srgbClr val="292EEF"/>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3"/>
            <a:endCxn id="13" idx="1"/>
          </p:cNvCxnSpPr>
          <p:nvPr/>
        </p:nvCxnSpPr>
        <p:spPr>
          <a:xfrm>
            <a:off x="6641748" y="3025043"/>
            <a:ext cx="997662" cy="0"/>
          </a:xfrm>
          <a:prstGeom prst="straightConnector1">
            <a:avLst/>
          </a:prstGeom>
          <a:ln w="57150">
            <a:solidFill>
              <a:srgbClr val="292EEF"/>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3"/>
          </p:cNvCxnSpPr>
          <p:nvPr/>
        </p:nvCxnSpPr>
        <p:spPr>
          <a:xfrm>
            <a:off x="8565812" y="3025043"/>
            <a:ext cx="783875" cy="0"/>
          </a:xfrm>
          <a:prstGeom prst="straightConnector1">
            <a:avLst/>
          </a:prstGeom>
          <a:ln w="57150">
            <a:solidFill>
              <a:srgbClr val="292EEF"/>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1"/>
          </p:cNvCxnSpPr>
          <p:nvPr/>
        </p:nvCxnSpPr>
        <p:spPr>
          <a:xfrm>
            <a:off x="655783" y="3025043"/>
            <a:ext cx="783875" cy="0"/>
          </a:xfrm>
          <a:prstGeom prst="straightConnector1">
            <a:avLst/>
          </a:prstGeom>
          <a:ln w="57150">
            <a:solidFill>
              <a:srgbClr val="292EE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blinds/>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常用风格</a:t>
            </a:r>
            <a:r>
              <a:rPr lang="en-US" altLang="zh-CN" dirty="0" smtClean="0"/>
              <a:t>—</a:t>
            </a:r>
            <a:r>
              <a:rPr lang="zh-CN" altLang="en-US" sz="3300" dirty="0" smtClean="0"/>
              <a:t>客户端</a:t>
            </a:r>
            <a:r>
              <a:rPr lang="en-US" altLang="zh-CN" sz="3300" dirty="0" smtClean="0"/>
              <a:t>/</a:t>
            </a:r>
            <a:r>
              <a:rPr lang="zh-CN" altLang="en-US" sz="3300" dirty="0" smtClean="0"/>
              <a:t>服务器</a:t>
            </a:r>
            <a:r>
              <a:rPr lang="en-US" altLang="zh-CN" sz="3300" dirty="0" smtClean="0"/>
              <a:t>(C/S)</a:t>
            </a:r>
            <a:r>
              <a:rPr lang="zh-CN" altLang="en-US" sz="3300" dirty="0" smtClean="0"/>
              <a:t>架构</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35</a:t>
            </a:fld>
            <a:endParaRPr lang="zh-CN" altLang="en-US" dirty="0"/>
          </a:p>
        </p:txBody>
      </p:sp>
      <p:grpSp>
        <p:nvGrpSpPr>
          <p:cNvPr id="3" name="Group 101"/>
          <p:cNvGrpSpPr/>
          <p:nvPr/>
        </p:nvGrpSpPr>
        <p:grpSpPr>
          <a:xfrm>
            <a:off x="2300710" y="1916834"/>
            <a:ext cx="4542725" cy="4025469"/>
            <a:chOff x="-685800" y="2425469"/>
            <a:chExt cx="3733800" cy="4232565"/>
          </a:xfrm>
          <a:solidFill>
            <a:schemeClr val="accent2">
              <a:lumMod val="20000"/>
              <a:lumOff val="80000"/>
            </a:schemeClr>
          </a:solidFill>
        </p:grpSpPr>
        <p:sp>
          <p:nvSpPr>
            <p:cNvPr id="6" name="Rectangle 5"/>
            <p:cNvSpPr/>
            <p:nvPr/>
          </p:nvSpPr>
          <p:spPr>
            <a:xfrm>
              <a:off x="0" y="4800600"/>
              <a:ext cx="2286000" cy="140214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600" dirty="0">
                <a:latin typeface="方正精楷简体" pitchFamily="2" charset="-122"/>
                <a:ea typeface="汉鼎简楷体" pitchFamily="49" charset="-122"/>
              </a:endParaRPr>
            </a:p>
          </p:txBody>
        </p:sp>
        <p:sp>
          <p:nvSpPr>
            <p:cNvPr id="7" name="monitor"/>
            <p:cNvSpPr>
              <a:spLocks noEditPoints="1" noChangeArrowheads="1"/>
            </p:cNvSpPr>
            <p:nvPr/>
          </p:nvSpPr>
          <p:spPr bwMode="auto">
            <a:xfrm>
              <a:off x="762000" y="3048000"/>
              <a:ext cx="914400" cy="990600"/>
            </a:xfrm>
            <a:custGeom>
              <a:avLst/>
              <a:gdLst>
                <a:gd name="T0" fmla="*/ 6837 w 21600"/>
                <a:gd name="T1" fmla="*/ 21600 h 21600"/>
                <a:gd name="T2" fmla="*/ 3108 w 21600"/>
                <a:gd name="T3" fmla="*/ 19849 h 21600"/>
                <a:gd name="T4" fmla="*/ 0 w 21600"/>
                <a:gd name="T5" fmla="*/ 15178 h 21600"/>
                <a:gd name="T6" fmla="*/ 0 w 21600"/>
                <a:gd name="T7" fmla="*/ 10508 h 21600"/>
                <a:gd name="T8" fmla="*/ 0 w 21600"/>
                <a:gd name="T9" fmla="*/ 3941 h 21600"/>
                <a:gd name="T10" fmla="*/ 8081 w 21600"/>
                <a:gd name="T11" fmla="*/ 1168 h 21600"/>
                <a:gd name="T12" fmla="*/ 17871 w 21600"/>
                <a:gd name="T13" fmla="*/ 0 h 21600"/>
                <a:gd name="T14" fmla="*/ 21600 w 21600"/>
                <a:gd name="T15" fmla="*/ 1751 h 21600"/>
                <a:gd name="T16" fmla="*/ 21600 w 21600"/>
                <a:gd name="T17" fmla="*/ 10508 h 21600"/>
                <a:gd name="T18" fmla="*/ 21600 w 21600"/>
                <a:gd name="T19" fmla="*/ 16346 h 21600"/>
                <a:gd name="T20" fmla="*/ 10722 w 21600"/>
                <a:gd name="T21" fmla="*/ 20286 h 21600"/>
                <a:gd name="T22" fmla="*/ 1204 w 21600"/>
                <a:gd name="T23" fmla="*/ 22548 h 21600"/>
                <a:gd name="T24" fmla="*/ 20706 w 21600"/>
                <a:gd name="T25" fmla="*/ 2838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4600" dirty="0">
                <a:latin typeface="方正精楷简体" pitchFamily="2" charset="-122"/>
                <a:ea typeface="汉鼎简楷体" pitchFamily="49" charset="-122"/>
              </a:endParaRPr>
            </a:p>
          </p:txBody>
        </p:sp>
        <p:sp>
          <p:nvSpPr>
            <p:cNvPr id="8" name="Flowchart: Magnetic Disk 7"/>
            <p:cNvSpPr/>
            <p:nvPr/>
          </p:nvSpPr>
          <p:spPr>
            <a:xfrm>
              <a:off x="381000" y="5105400"/>
              <a:ext cx="1524000" cy="1021140"/>
            </a:xfrm>
            <a:prstGeom prst="flowChartMagneticDisk">
              <a:avLst/>
            </a:prstGeom>
            <a:solidFill>
              <a:schemeClr val="accent3">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600" dirty="0">
                <a:latin typeface="方正精楷简体" pitchFamily="2" charset="-122"/>
                <a:ea typeface="汉鼎简楷体" pitchFamily="49" charset="-122"/>
              </a:endParaRPr>
            </a:p>
          </p:txBody>
        </p:sp>
        <p:sp>
          <p:nvSpPr>
            <p:cNvPr id="9" name="monitor"/>
            <p:cNvSpPr>
              <a:spLocks noEditPoints="1" noChangeArrowheads="1"/>
            </p:cNvSpPr>
            <p:nvPr/>
          </p:nvSpPr>
          <p:spPr bwMode="auto">
            <a:xfrm>
              <a:off x="2133600" y="2971800"/>
              <a:ext cx="914400" cy="990600"/>
            </a:xfrm>
            <a:custGeom>
              <a:avLst/>
              <a:gdLst>
                <a:gd name="T0" fmla="*/ 6837 w 21600"/>
                <a:gd name="T1" fmla="*/ 21600 h 21600"/>
                <a:gd name="T2" fmla="*/ 3108 w 21600"/>
                <a:gd name="T3" fmla="*/ 19849 h 21600"/>
                <a:gd name="T4" fmla="*/ 0 w 21600"/>
                <a:gd name="T5" fmla="*/ 15178 h 21600"/>
                <a:gd name="T6" fmla="*/ 0 w 21600"/>
                <a:gd name="T7" fmla="*/ 10508 h 21600"/>
                <a:gd name="T8" fmla="*/ 0 w 21600"/>
                <a:gd name="T9" fmla="*/ 3941 h 21600"/>
                <a:gd name="T10" fmla="*/ 8081 w 21600"/>
                <a:gd name="T11" fmla="*/ 1168 h 21600"/>
                <a:gd name="T12" fmla="*/ 17871 w 21600"/>
                <a:gd name="T13" fmla="*/ 0 h 21600"/>
                <a:gd name="T14" fmla="*/ 21600 w 21600"/>
                <a:gd name="T15" fmla="*/ 1751 h 21600"/>
                <a:gd name="T16" fmla="*/ 21600 w 21600"/>
                <a:gd name="T17" fmla="*/ 10508 h 21600"/>
                <a:gd name="T18" fmla="*/ 21600 w 21600"/>
                <a:gd name="T19" fmla="*/ 16346 h 21600"/>
                <a:gd name="T20" fmla="*/ 10722 w 21600"/>
                <a:gd name="T21" fmla="*/ 20286 h 21600"/>
                <a:gd name="T22" fmla="*/ 1204 w 21600"/>
                <a:gd name="T23" fmla="*/ 22548 h 21600"/>
                <a:gd name="T24" fmla="*/ 20706 w 21600"/>
                <a:gd name="T25" fmla="*/ 2838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4600" dirty="0">
                <a:latin typeface="方正精楷简体" pitchFamily="2" charset="-122"/>
                <a:ea typeface="汉鼎简楷体" pitchFamily="49" charset="-122"/>
              </a:endParaRPr>
            </a:p>
          </p:txBody>
        </p:sp>
        <p:sp>
          <p:nvSpPr>
            <p:cNvPr id="10" name="monitor"/>
            <p:cNvSpPr>
              <a:spLocks noEditPoints="1" noChangeArrowheads="1"/>
            </p:cNvSpPr>
            <p:nvPr/>
          </p:nvSpPr>
          <p:spPr bwMode="auto">
            <a:xfrm>
              <a:off x="-685800" y="3048000"/>
              <a:ext cx="914400" cy="990600"/>
            </a:xfrm>
            <a:custGeom>
              <a:avLst/>
              <a:gdLst>
                <a:gd name="T0" fmla="*/ 6837 w 21600"/>
                <a:gd name="T1" fmla="*/ 21600 h 21600"/>
                <a:gd name="T2" fmla="*/ 3108 w 21600"/>
                <a:gd name="T3" fmla="*/ 19849 h 21600"/>
                <a:gd name="T4" fmla="*/ 0 w 21600"/>
                <a:gd name="T5" fmla="*/ 15178 h 21600"/>
                <a:gd name="T6" fmla="*/ 0 w 21600"/>
                <a:gd name="T7" fmla="*/ 10508 h 21600"/>
                <a:gd name="T8" fmla="*/ 0 w 21600"/>
                <a:gd name="T9" fmla="*/ 3941 h 21600"/>
                <a:gd name="T10" fmla="*/ 8081 w 21600"/>
                <a:gd name="T11" fmla="*/ 1168 h 21600"/>
                <a:gd name="T12" fmla="*/ 17871 w 21600"/>
                <a:gd name="T13" fmla="*/ 0 h 21600"/>
                <a:gd name="T14" fmla="*/ 21600 w 21600"/>
                <a:gd name="T15" fmla="*/ 1751 h 21600"/>
                <a:gd name="T16" fmla="*/ 21600 w 21600"/>
                <a:gd name="T17" fmla="*/ 10508 h 21600"/>
                <a:gd name="T18" fmla="*/ 21600 w 21600"/>
                <a:gd name="T19" fmla="*/ 16346 h 21600"/>
                <a:gd name="T20" fmla="*/ 10722 w 21600"/>
                <a:gd name="T21" fmla="*/ 20286 h 21600"/>
                <a:gd name="T22" fmla="*/ 1204 w 21600"/>
                <a:gd name="T23" fmla="*/ 22548 h 21600"/>
                <a:gd name="T24" fmla="*/ 20706 w 21600"/>
                <a:gd name="T25" fmla="*/ 2838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4600" dirty="0">
                <a:latin typeface="方正精楷简体" pitchFamily="2" charset="-122"/>
                <a:ea typeface="汉鼎简楷体" pitchFamily="49" charset="-122"/>
              </a:endParaRPr>
            </a:p>
          </p:txBody>
        </p:sp>
        <p:cxnSp>
          <p:nvCxnSpPr>
            <p:cNvPr id="11" name="Straight Arrow Connector 10"/>
            <p:cNvCxnSpPr/>
            <p:nvPr/>
          </p:nvCxnSpPr>
          <p:spPr>
            <a:xfrm>
              <a:off x="76200" y="3840540"/>
              <a:ext cx="381000" cy="1036260"/>
            </a:xfrm>
            <a:prstGeom prst="straightConnector1">
              <a:avLst/>
            </a:prstGeom>
            <a:grpFill/>
            <a:ln w="57150">
              <a:solidFill>
                <a:srgbClr val="292EE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219200" y="3840540"/>
              <a:ext cx="0" cy="1036260"/>
            </a:xfrm>
            <a:prstGeom prst="straightConnector1">
              <a:avLst/>
            </a:prstGeom>
            <a:grpFill/>
            <a:ln w="57150">
              <a:solidFill>
                <a:srgbClr val="292EE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828800" y="3916740"/>
              <a:ext cx="457200" cy="960060"/>
            </a:xfrm>
            <a:prstGeom prst="straightConnector1">
              <a:avLst/>
            </a:prstGeom>
            <a:grpFill/>
            <a:ln w="57150">
              <a:solidFill>
                <a:srgbClr val="292EE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33695" y="4425121"/>
              <a:ext cx="499617" cy="2232913"/>
            </a:xfrm>
            <a:prstGeom prst="rect">
              <a:avLst/>
            </a:prstGeom>
            <a:noFill/>
          </p:spPr>
          <p:txBody>
            <a:bodyPr wrap="none" rtlCol="0">
              <a:spAutoFit/>
            </a:bodyPr>
            <a:lstStyle/>
            <a:p>
              <a:r>
                <a:rPr lang="zh-CN" altLang="en-US" sz="3300" dirty="0" smtClean="0">
                  <a:latin typeface="方正精楷简体" pitchFamily="2" charset="-122"/>
                  <a:ea typeface="汉鼎简楷体" pitchFamily="49" charset="-122"/>
                </a:rPr>
                <a:t>服</a:t>
              </a:r>
              <a:endParaRPr lang="en-US" altLang="zh-CN" sz="3300" dirty="0" smtClean="0">
                <a:latin typeface="方正精楷简体" pitchFamily="2" charset="-122"/>
                <a:ea typeface="汉鼎简楷体" pitchFamily="49" charset="-122"/>
              </a:endParaRPr>
            </a:p>
            <a:p>
              <a:r>
                <a:rPr lang="zh-CN" altLang="en-US" sz="3300" dirty="0" smtClean="0">
                  <a:latin typeface="方正精楷简体" pitchFamily="2" charset="-122"/>
                  <a:ea typeface="汉鼎简楷体" pitchFamily="49" charset="-122"/>
                </a:rPr>
                <a:t>务</a:t>
              </a:r>
              <a:endParaRPr lang="en-US" altLang="zh-CN" sz="3300" dirty="0" smtClean="0">
                <a:latin typeface="方正精楷简体" pitchFamily="2" charset="-122"/>
                <a:ea typeface="汉鼎简楷体" pitchFamily="49" charset="-122"/>
              </a:endParaRPr>
            </a:p>
            <a:p>
              <a:r>
                <a:rPr lang="zh-CN" altLang="en-US" sz="3300" dirty="0" smtClean="0">
                  <a:latin typeface="方正精楷简体" pitchFamily="2" charset="-122"/>
                  <a:ea typeface="汉鼎简楷体" pitchFamily="49" charset="-122"/>
                </a:rPr>
                <a:t>器</a:t>
              </a:r>
              <a:endParaRPr lang="en-US" altLang="zh-CN" sz="3300" dirty="0" smtClean="0">
                <a:latin typeface="方正精楷简体" pitchFamily="2" charset="-122"/>
                <a:ea typeface="汉鼎简楷体" pitchFamily="49" charset="-122"/>
              </a:endParaRPr>
            </a:p>
            <a:p>
              <a:r>
                <a:rPr lang="zh-CN" altLang="en-US" sz="3300" dirty="0" smtClean="0">
                  <a:latin typeface="方正精楷简体" pitchFamily="2" charset="-122"/>
                  <a:ea typeface="汉鼎简楷体" pitchFamily="49" charset="-122"/>
                </a:rPr>
                <a:t>端</a:t>
              </a:r>
              <a:endParaRPr lang="en-US" sz="3300" dirty="0">
                <a:latin typeface="方正精楷简体" pitchFamily="2" charset="-122"/>
                <a:ea typeface="汉鼎简楷体" pitchFamily="49" charset="-122"/>
              </a:endParaRPr>
            </a:p>
          </p:txBody>
        </p:sp>
        <p:sp>
          <p:nvSpPr>
            <p:cNvPr id="15" name="TextBox 14"/>
            <p:cNvSpPr txBox="1"/>
            <p:nvPr/>
          </p:nvSpPr>
          <p:spPr>
            <a:xfrm>
              <a:off x="76200" y="2425469"/>
              <a:ext cx="2362198" cy="631040"/>
            </a:xfrm>
            <a:prstGeom prst="rect">
              <a:avLst/>
            </a:prstGeom>
            <a:noFill/>
          </p:spPr>
          <p:txBody>
            <a:bodyPr wrap="square" rtlCol="0">
              <a:spAutoFit/>
            </a:bodyPr>
            <a:lstStyle/>
            <a:p>
              <a:pPr algn="ctr"/>
              <a:r>
                <a:rPr lang="zh-CN" altLang="en-US" sz="3300" dirty="0" smtClean="0">
                  <a:latin typeface="方正精楷简体" pitchFamily="2" charset="-122"/>
                  <a:ea typeface="汉鼎简楷体" pitchFamily="49" charset="-122"/>
                </a:rPr>
                <a:t>客   户   端</a:t>
              </a:r>
              <a:endParaRPr lang="en-US" sz="3300" dirty="0">
                <a:latin typeface="方正精楷简体" pitchFamily="2" charset="-122"/>
                <a:ea typeface="汉鼎简楷体" pitchFamily="49" charset="-122"/>
              </a:endParaRPr>
            </a:p>
          </p:txBody>
        </p:sp>
      </p:grpSp>
    </p:spTree>
  </p:cSld>
  <p:clrMapOvr>
    <a:masterClrMapping/>
  </p:clrMapOvr>
  <p:transition spd="slow">
    <p:blind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常用风格</a:t>
            </a:r>
            <a:r>
              <a:rPr lang="en-US" altLang="zh-CN" dirty="0" smtClean="0"/>
              <a:t>—</a:t>
            </a:r>
            <a:r>
              <a:rPr lang="en-US" altLang="zh-CN" sz="3800" dirty="0" smtClean="0"/>
              <a:t>N</a:t>
            </a:r>
            <a:r>
              <a:rPr lang="zh-CN" altLang="en-US" sz="3800" dirty="0" smtClean="0"/>
              <a:t>层级</a:t>
            </a:r>
            <a:r>
              <a:rPr lang="en-US" altLang="zh-CN" sz="3800" dirty="0" smtClean="0"/>
              <a:t>(N—Tier)</a:t>
            </a:r>
            <a:r>
              <a:rPr lang="zh-CN" altLang="en-US" sz="3800" dirty="0" smtClean="0"/>
              <a:t>架构</a:t>
            </a:r>
            <a:endParaRPr lang="zh-CN" altLang="en-US" sz="38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36</a:t>
            </a:fld>
            <a:endParaRPr lang="zh-CN" altLang="en-US" dirty="0"/>
          </a:p>
        </p:txBody>
      </p:sp>
      <p:grpSp>
        <p:nvGrpSpPr>
          <p:cNvPr id="3" name="Group 4"/>
          <p:cNvGrpSpPr/>
          <p:nvPr/>
        </p:nvGrpSpPr>
        <p:grpSpPr>
          <a:xfrm>
            <a:off x="1593602" y="1268762"/>
            <a:ext cx="5933691" cy="5328593"/>
            <a:chOff x="2199998" y="1386807"/>
            <a:chExt cx="4581802" cy="4175793"/>
          </a:xfrm>
        </p:grpSpPr>
        <p:sp>
          <p:nvSpPr>
            <p:cNvPr id="6" name="Rectangle 5"/>
            <p:cNvSpPr/>
            <p:nvPr/>
          </p:nvSpPr>
          <p:spPr>
            <a:xfrm>
              <a:off x="3505200" y="1386807"/>
              <a:ext cx="1981200" cy="685800"/>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2300" dirty="0" smtClean="0">
                  <a:solidFill>
                    <a:schemeClr val="bg1"/>
                  </a:solidFill>
                  <a:latin typeface="方正精楷简体" pitchFamily="2" charset="-122"/>
                  <a:ea typeface="汉鼎简楷体" pitchFamily="49" charset="-122"/>
                </a:rPr>
                <a:t>表示层</a:t>
              </a:r>
              <a:endParaRPr lang="en-US" sz="2300" dirty="0">
                <a:solidFill>
                  <a:schemeClr val="bg1"/>
                </a:solidFill>
                <a:latin typeface="方正精楷简体" pitchFamily="2" charset="-122"/>
                <a:ea typeface="汉鼎简楷体" pitchFamily="49" charset="-122"/>
              </a:endParaRPr>
            </a:p>
          </p:txBody>
        </p:sp>
        <p:sp>
          <p:nvSpPr>
            <p:cNvPr id="7" name="Rectangle 6"/>
            <p:cNvSpPr/>
            <p:nvPr/>
          </p:nvSpPr>
          <p:spPr>
            <a:xfrm>
              <a:off x="3505200" y="2470820"/>
              <a:ext cx="1981200" cy="685800"/>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2300" dirty="0" smtClean="0">
                  <a:solidFill>
                    <a:schemeClr val="bg1"/>
                  </a:solidFill>
                  <a:latin typeface="方正精楷简体" pitchFamily="2" charset="-122"/>
                  <a:ea typeface="汉鼎简楷体" pitchFamily="49" charset="-122"/>
                </a:rPr>
                <a:t>业务逻辑层</a:t>
              </a:r>
              <a:endParaRPr lang="en-US" sz="2300" dirty="0">
                <a:solidFill>
                  <a:schemeClr val="bg1"/>
                </a:solidFill>
                <a:latin typeface="方正精楷简体" pitchFamily="2" charset="-122"/>
                <a:ea typeface="汉鼎简楷体" pitchFamily="49" charset="-122"/>
              </a:endParaRPr>
            </a:p>
          </p:txBody>
        </p:sp>
        <p:sp>
          <p:nvSpPr>
            <p:cNvPr id="8" name="Rectangle 7"/>
            <p:cNvSpPr/>
            <p:nvPr/>
          </p:nvSpPr>
          <p:spPr>
            <a:xfrm>
              <a:off x="3505200" y="3581400"/>
              <a:ext cx="1981200" cy="685800"/>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sz="2300" dirty="0" smtClean="0">
                  <a:solidFill>
                    <a:schemeClr val="bg1"/>
                  </a:solidFill>
                  <a:latin typeface="方正精楷简体" pitchFamily="2" charset="-122"/>
                  <a:ea typeface="汉鼎简楷体" pitchFamily="49" charset="-122"/>
                </a:rPr>
                <a:t>数据访问层</a:t>
              </a:r>
              <a:endParaRPr lang="en-US" sz="2300" dirty="0">
                <a:solidFill>
                  <a:schemeClr val="bg1"/>
                </a:solidFill>
                <a:latin typeface="方正精楷简体" pitchFamily="2" charset="-122"/>
                <a:ea typeface="汉鼎简楷体" pitchFamily="49" charset="-122"/>
              </a:endParaRPr>
            </a:p>
          </p:txBody>
        </p:sp>
        <p:sp>
          <p:nvSpPr>
            <p:cNvPr id="9" name="Flowchart: Magnetic Disk 8"/>
            <p:cNvSpPr/>
            <p:nvPr/>
          </p:nvSpPr>
          <p:spPr>
            <a:xfrm>
              <a:off x="2199998" y="4663662"/>
              <a:ext cx="1447800" cy="898938"/>
            </a:xfrm>
            <a:prstGeom prst="flowChartMagneticDisk">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00" dirty="0" smtClean="0">
                  <a:solidFill>
                    <a:schemeClr val="tx1"/>
                  </a:solidFill>
                  <a:ea typeface="方正精楷简体" pitchFamily="2" charset="-122"/>
                </a:rPr>
                <a:t>MySQL DB</a:t>
              </a:r>
              <a:endParaRPr lang="en-US" sz="2300" dirty="0">
                <a:solidFill>
                  <a:schemeClr val="tx1"/>
                </a:solidFill>
                <a:ea typeface="方正精楷简体" pitchFamily="2" charset="-122"/>
              </a:endParaRPr>
            </a:p>
          </p:txBody>
        </p:sp>
        <p:sp>
          <p:nvSpPr>
            <p:cNvPr id="10" name="Flowchart: Magnetic Disk 9"/>
            <p:cNvSpPr/>
            <p:nvPr/>
          </p:nvSpPr>
          <p:spPr>
            <a:xfrm>
              <a:off x="3766999" y="4663662"/>
              <a:ext cx="1447800" cy="898938"/>
            </a:xfrm>
            <a:prstGeom prst="flowChartMagneticDisk">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00" dirty="0" smtClean="0">
                  <a:solidFill>
                    <a:schemeClr val="tx1"/>
                  </a:solidFill>
                  <a:ea typeface="方正精楷简体" pitchFamily="2" charset="-122"/>
                </a:rPr>
                <a:t>Oracle</a:t>
              </a:r>
              <a:br>
                <a:rPr lang="en-US" altLang="zh-CN" sz="2300" dirty="0" smtClean="0">
                  <a:solidFill>
                    <a:schemeClr val="tx1"/>
                  </a:solidFill>
                  <a:ea typeface="方正精楷简体" pitchFamily="2" charset="-122"/>
                </a:rPr>
              </a:br>
              <a:r>
                <a:rPr lang="en-US" altLang="zh-CN" sz="2300" dirty="0" smtClean="0">
                  <a:solidFill>
                    <a:schemeClr val="tx1"/>
                  </a:solidFill>
                  <a:ea typeface="方正精楷简体" pitchFamily="2" charset="-122"/>
                </a:rPr>
                <a:t>DB</a:t>
              </a:r>
              <a:endParaRPr lang="en-US" sz="2300" dirty="0">
                <a:solidFill>
                  <a:schemeClr val="tx1"/>
                </a:solidFill>
                <a:ea typeface="方正精楷简体" pitchFamily="2" charset="-122"/>
              </a:endParaRPr>
            </a:p>
          </p:txBody>
        </p:sp>
        <p:sp>
          <p:nvSpPr>
            <p:cNvPr id="11" name="Flowchart: Magnetic Disk 10"/>
            <p:cNvSpPr/>
            <p:nvPr/>
          </p:nvSpPr>
          <p:spPr>
            <a:xfrm>
              <a:off x="5334000" y="4663662"/>
              <a:ext cx="1447800" cy="898938"/>
            </a:xfrm>
            <a:prstGeom prst="flowChartMagneticDisk">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00" dirty="0" smtClean="0">
                  <a:solidFill>
                    <a:schemeClr val="tx1"/>
                  </a:solidFill>
                  <a:ea typeface="方正精楷简体" pitchFamily="2" charset="-122"/>
                </a:rPr>
                <a:t>DB2</a:t>
              </a:r>
              <a:br>
                <a:rPr lang="en-US" altLang="zh-CN" sz="2300" dirty="0" smtClean="0">
                  <a:solidFill>
                    <a:schemeClr val="tx1"/>
                  </a:solidFill>
                  <a:ea typeface="方正精楷简体" pitchFamily="2" charset="-122"/>
                </a:rPr>
              </a:br>
              <a:r>
                <a:rPr lang="en-US" altLang="zh-CN" sz="2300" dirty="0" smtClean="0">
                  <a:solidFill>
                    <a:schemeClr val="tx1"/>
                  </a:solidFill>
                  <a:ea typeface="方正精楷简体" pitchFamily="2" charset="-122"/>
                </a:rPr>
                <a:t>DB</a:t>
              </a:r>
              <a:endParaRPr lang="en-US" sz="2300" dirty="0">
                <a:solidFill>
                  <a:schemeClr val="tx1"/>
                </a:solidFill>
                <a:ea typeface="方正精楷简体" pitchFamily="2" charset="-122"/>
              </a:endParaRPr>
            </a:p>
          </p:txBody>
        </p:sp>
        <p:cxnSp>
          <p:nvCxnSpPr>
            <p:cNvPr id="12" name="Straight Arrow Connector 11"/>
            <p:cNvCxnSpPr>
              <a:stCxn id="8" idx="2"/>
              <a:endCxn id="9" idx="1"/>
            </p:cNvCxnSpPr>
            <p:nvPr/>
          </p:nvCxnSpPr>
          <p:spPr>
            <a:xfrm rot="5400000">
              <a:off x="3511619" y="3679480"/>
              <a:ext cx="396462" cy="1571902"/>
            </a:xfrm>
            <a:prstGeom prst="straightConnector1">
              <a:avLst/>
            </a:prstGeom>
            <a:ln w="57150">
              <a:solidFill>
                <a:srgbClr val="292EE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10" idx="1"/>
            </p:cNvCxnSpPr>
            <p:nvPr/>
          </p:nvCxnSpPr>
          <p:spPr>
            <a:xfrm rot="5400000">
              <a:off x="4295119" y="4462981"/>
              <a:ext cx="396462" cy="4901"/>
            </a:xfrm>
            <a:prstGeom prst="straightConnector1">
              <a:avLst/>
            </a:prstGeom>
            <a:ln w="57150">
              <a:solidFill>
                <a:srgbClr val="292EE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11" idx="1"/>
            </p:cNvCxnSpPr>
            <p:nvPr/>
          </p:nvCxnSpPr>
          <p:spPr>
            <a:xfrm rot="16200000" flipH="1">
              <a:off x="5078619" y="3684381"/>
              <a:ext cx="396462" cy="1562100"/>
            </a:xfrm>
            <a:prstGeom prst="straightConnector1">
              <a:avLst/>
            </a:prstGeom>
            <a:ln w="57150">
              <a:solidFill>
                <a:srgbClr val="292EE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rot="5400000">
              <a:off x="4283410" y="3369009"/>
              <a:ext cx="424780" cy="553"/>
            </a:xfrm>
            <a:prstGeom prst="straightConnector1">
              <a:avLst/>
            </a:prstGeom>
            <a:ln w="57150">
              <a:solidFill>
                <a:srgbClr val="292EE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7" idx="0"/>
            </p:cNvCxnSpPr>
            <p:nvPr/>
          </p:nvCxnSpPr>
          <p:spPr>
            <a:xfrm rot="5400000">
              <a:off x="4296694" y="2271712"/>
              <a:ext cx="398213" cy="553"/>
            </a:xfrm>
            <a:prstGeom prst="straightConnector1">
              <a:avLst/>
            </a:prstGeom>
            <a:ln w="57150">
              <a:solidFill>
                <a:srgbClr val="292EE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blinds/>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常用风格</a:t>
            </a:r>
            <a:r>
              <a:rPr lang="en-US" altLang="zh-CN" dirty="0" smtClean="0"/>
              <a:t>—</a:t>
            </a:r>
            <a:r>
              <a:rPr lang="zh-CN" altLang="en-US" sz="3300" dirty="0" smtClean="0"/>
              <a:t>模型</a:t>
            </a:r>
            <a:r>
              <a:rPr lang="en-US" altLang="zh-CN" sz="3300" dirty="0" smtClean="0"/>
              <a:t>-</a:t>
            </a:r>
            <a:r>
              <a:rPr lang="zh-CN" altLang="en-US" sz="3300" dirty="0" smtClean="0"/>
              <a:t>视图</a:t>
            </a:r>
            <a:r>
              <a:rPr lang="en-US" altLang="zh-CN" sz="3300" dirty="0" smtClean="0"/>
              <a:t>-</a:t>
            </a:r>
            <a:r>
              <a:rPr lang="zh-CN" altLang="en-US" sz="3300" dirty="0" smtClean="0"/>
              <a:t>控制</a:t>
            </a:r>
            <a:r>
              <a:rPr lang="en-US" altLang="zh-CN" sz="3300" dirty="0" smtClean="0"/>
              <a:t>(MVC)</a:t>
            </a:r>
            <a:r>
              <a:rPr lang="zh-CN" altLang="en-US" sz="3300" dirty="0" smtClean="0"/>
              <a:t>架构</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37</a:t>
            </a:fld>
            <a:endParaRPr lang="zh-CN" altLang="en-US" dirty="0"/>
          </a:p>
        </p:txBody>
      </p:sp>
      <p:sp>
        <p:nvSpPr>
          <p:cNvPr id="5" name="Rectangle 4"/>
          <p:cNvSpPr/>
          <p:nvPr/>
        </p:nvSpPr>
        <p:spPr>
          <a:xfrm>
            <a:off x="3643400" y="1550232"/>
            <a:ext cx="2870141" cy="1329173"/>
          </a:xfrm>
          <a:prstGeom prst="rect">
            <a:avLst/>
          </a:prstGeom>
          <a:ln/>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r>
              <a:rPr lang="zh-CN" altLang="en-US" sz="2500" dirty="0" smtClean="0">
                <a:solidFill>
                  <a:schemeClr val="bg1"/>
                </a:solidFill>
                <a:latin typeface="方正精楷简体" pitchFamily="2" charset="-122"/>
                <a:ea typeface="汉鼎简楷体" pitchFamily="49" charset="-122"/>
              </a:rPr>
              <a:t>模 型 </a:t>
            </a:r>
            <a:r>
              <a:rPr lang="en-US" altLang="zh-CN" sz="2500" dirty="0" smtClean="0">
                <a:solidFill>
                  <a:schemeClr val="bg1"/>
                </a:solidFill>
                <a:ea typeface="汉鼎简楷体" pitchFamily="49" charset="-122"/>
              </a:rPr>
              <a:t>(M)</a:t>
            </a:r>
          </a:p>
          <a:p>
            <a:pPr algn="ctr"/>
            <a:r>
              <a:rPr lang="zh-CN" altLang="en-US" sz="2100" dirty="0" smtClean="0">
                <a:solidFill>
                  <a:schemeClr val="bg1"/>
                </a:solidFill>
                <a:latin typeface="方正精楷简体" pitchFamily="2" charset="-122"/>
                <a:ea typeface="汉鼎简楷体" pitchFamily="49" charset="-122"/>
              </a:rPr>
              <a:t>封装程序状态</a:t>
            </a:r>
            <a:endParaRPr lang="en-US" altLang="zh-CN" sz="2100" dirty="0" smtClean="0">
              <a:solidFill>
                <a:schemeClr val="bg1"/>
              </a:solidFill>
              <a:latin typeface="方正精楷简体" pitchFamily="2" charset="-122"/>
              <a:ea typeface="汉鼎简楷体" pitchFamily="49" charset="-122"/>
            </a:endParaRPr>
          </a:p>
          <a:p>
            <a:pPr algn="ctr"/>
            <a:r>
              <a:rPr lang="zh-CN" altLang="en-US" sz="2100" dirty="0" smtClean="0">
                <a:solidFill>
                  <a:schemeClr val="bg1"/>
                </a:solidFill>
                <a:latin typeface="方正精楷简体" pitchFamily="2" charset="-122"/>
                <a:ea typeface="汉鼎简楷体" pitchFamily="49" charset="-122"/>
              </a:rPr>
              <a:t>响应状态查询</a:t>
            </a:r>
            <a:endParaRPr lang="en-US" altLang="zh-CN" sz="2100" dirty="0" smtClean="0">
              <a:solidFill>
                <a:schemeClr val="bg1"/>
              </a:solidFill>
              <a:latin typeface="方正精楷简体" pitchFamily="2" charset="-122"/>
              <a:ea typeface="汉鼎简楷体" pitchFamily="49" charset="-122"/>
            </a:endParaRPr>
          </a:p>
          <a:p>
            <a:pPr algn="ctr"/>
            <a:r>
              <a:rPr lang="zh-CN" altLang="en-US" sz="2100" dirty="0" smtClean="0">
                <a:solidFill>
                  <a:schemeClr val="bg1"/>
                </a:solidFill>
                <a:latin typeface="方正精楷简体" pitchFamily="2" charset="-122"/>
                <a:ea typeface="汉鼎简楷体" pitchFamily="49" charset="-122"/>
              </a:rPr>
              <a:t>应用程序功能</a:t>
            </a:r>
            <a:endParaRPr lang="en-US" sz="2100" dirty="0">
              <a:solidFill>
                <a:schemeClr val="bg1"/>
              </a:solidFill>
              <a:latin typeface="方正精楷简体" pitchFamily="2" charset="-122"/>
              <a:ea typeface="汉鼎简楷体" pitchFamily="49" charset="-122"/>
            </a:endParaRPr>
          </a:p>
        </p:txBody>
      </p:sp>
      <p:sp>
        <p:nvSpPr>
          <p:cNvPr id="6" name="Rectangle 5"/>
          <p:cNvSpPr/>
          <p:nvPr/>
        </p:nvSpPr>
        <p:spPr>
          <a:xfrm>
            <a:off x="6154765" y="4138621"/>
            <a:ext cx="2152606" cy="1329173"/>
          </a:xfrm>
          <a:prstGeom prst="rect">
            <a:avLst/>
          </a:prstGeom>
          <a:ln/>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r>
              <a:rPr lang="zh-CN" altLang="en-US" sz="2500" dirty="0" smtClean="0">
                <a:solidFill>
                  <a:schemeClr val="bg1"/>
                </a:solidFill>
                <a:latin typeface="方正精楷简体" pitchFamily="2" charset="-122"/>
                <a:ea typeface="汉鼎简楷体" pitchFamily="49" charset="-122"/>
              </a:rPr>
              <a:t>控制器</a:t>
            </a:r>
            <a:r>
              <a:rPr lang="zh-CN" altLang="en-US" sz="2500" dirty="0" smtClean="0">
                <a:solidFill>
                  <a:schemeClr val="bg1"/>
                </a:solidFill>
                <a:ea typeface="汉鼎简楷体" pitchFamily="49" charset="-122"/>
              </a:rPr>
              <a:t> </a:t>
            </a:r>
            <a:r>
              <a:rPr lang="en-US" altLang="zh-CN" sz="2500" dirty="0" smtClean="0">
                <a:solidFill>
                  <a:schemeClr val="bg1"/>
                </a:solidFill>
                <a:ea typeface="汉鼎简楷体" pitchFamily="49" charset="-122"/>
              </a:rPr>
              <a:t>(C)</a:t>
            </a:r>
          </a:p>
          <a:p>
            <a:pPr algn="ctr"/>
            <a:r>
              <a:rPr lang="zh-CN" altLang="en-US" sz="2100" dirty="0" smtClean="0">
                <a:solidFill>
                  <a:schemeClr val="bg1"/>
                </a:solidFill>
                <a:latin typeface="方正精楷简体" pitchFamily="2" charset="-122"/>
                <a:ea typeface="汉鼎简楷体" pitchFamily="49" charset="-122"/>
              </a:rPr>
              <a:t>定义程序行为</a:t>
            </a:r>
            <a:endParaRPr lang="en-US" altLang="zh-CN" sz="2100" dirty="0" smtClean="0">
              <a:solidFill>
                <a:schemeClr val="bg1"/>
              </a:solidFill>
              <a:latin typeface="方正精楷简体" pitchFamily="2" charset="-122"/>
              <a:ea typeface="汉鼎简楷体" pitchFamily="49" charset="-122"/>
            </a:endParaRPr>
          </a:p>
          <a:p>
            <a:pPr algn="ctr"/>
            <a:r>
              <a:rPr lang="zh-CN" altLang="en-US" sz="2100" dirty="0" smtClean="0">
                <a:solidFill>
                  <a:schemeClr val="bg1"/>
                </a:solidFill>
                <a:latin typeface="方正精楷简体" pitchFamily="2" charset="-122"/>
                <a:ea typeface="汉鼎简楷体" pitchFamily="49" charset="-122"/>
              </a:rPr>
              <a:t>选择视图</a:t>
            </a:r>
            <a:endParaRPr lang="en-US" altLang="zh-CN" sz="2100" dirty="0" smtClean="0">
              <a:solidFill>
                <a:schemeClr val="bg1"/>
              </a:solidFill>
              <a:latin typeface="方正精楷简体" pitchFamily="2" charset="-122"/>
              <a:ea typeface="汉鼎简楷体" pitchFamily="49" charset="-122"/>
            </a:endParaRPr>
          </a:p>
        </p:txBody>
      </p:sp>
      <p:sp>
        <p:nvSpPr>
          <p:cNvPr id="7" name="Rectangle 6"/>
          <p:cNvSpPr/>
          <p:nvPr/>
        </p:nvSpPr>
        <p:spPr>
          <a:xfrm>
            <a:off x="1849556" y="4208576"/>
            <a:ext cx="2152606" cy="1329173"/>
          </a:xfrm>
          <a:prstGeom prst="rect">
            <a:avLst/>
          </a:prstGeom>
          <a:ln/>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r>
              <a:rPr lang="zh-CN" altLang="en-US" sz="2500" dirty="0" smtClean="0">
                <a:solidFill>
                  <a:schemeClr val="bg1"/>
                </a:solidFill>
                <a:latin typeface="方正精楷简体" pitchFamily="2" charset="-122"/>
                <a:ea typeface="汉鼎简楷体" pitchFamily="49" charset="-122"/>
              </a:rPr>
              <a:t>视 图 </a:t>
            </a:r>
            <a:r>
              <a:rPr lang="en-US" altLang="zh-CN" sz="2500" dirty="0" smtClean="0">
                <a:solidFill>
                  <a:schemeClr val="bg1"/>
                </a:solidFill>
                <a:ea typeface="汉鼎简楷体" pitchFamily="49" charset="-122"/>
              </a:rPr>
              <a:t>(V)</a:t>
            </a:r>
          </a:p>
          <a:p>
            <a:pPr algn="ctr"/>
            <a:r>
              <a:rPr lang="zh-CN" altLang="en-US" sz="2100" dirty="0" smtClean="0">
                <a:solidFill>
                  <a:schemeClr val="bg1"/>
                </a:solidFill>
                <a:latin typeface="方正精楷简体" pitchFamily="2" charset="-122"/>
                <a:ea typeface="汉鼎简楷体" pitchFamily="49" charset="-122"/>
              </a:rPr>
              <a:t>解释模型</a:t>
            </a:r>
            <a:endParaRPr lang="en-US" altLang="zh-CN" sz="2100" dirty="0" smtClean="0">
              <a:solidFill>
                <a:schemeClr val="bg1"/>
              </a:solidFill>
              <a:latin typeface="方正精楷简体" pitchFamily="2" charset="-122"/>
              <a:ea typeface="汉鼎简楷体" pitchFamily="49" charset="-122"/>
            </a:endParaRPr>
          </a:p>
          <a:p>
            <a:pPr algn="ctr"/>
            <a:r>
              <a:rPr lang="zh-CN" altLang="en-US" sz="2100" dirty="0" smtClean="0">
                <a:solidFill>
                  <a:schemeClr val="bg1"/>
                </a:solidFill>
                <a:latin typeface="方正精楷简体" pitchFamily="2" charset="-122"/>
                <a:ea typeface="汉鼎简楷体" pitchFamily="49" charset="-122"/>
              </a:rPr>
              <a:t>发送用户请求</a:t>
            </a:r>
            <a:endParaRPr lang="en-US" altLang="zh-CN" sz="2100" dirty="0" smtClean="0">
              <a:solidFill>
                <a:schemeClr val="bg1"/>
              </a:solidFill>
              <a:latin typeface="方正精楷简体" pitchFamily="2" charset="-122"/>
              <a:ea typeface="汉鼎简楷体" pitchFamily="49" charset="-122"/>
            </a:endParaRPr>
          </a:p>
          <a:p>
            <a:pPr algn="ctr"/>
            <a:r>
              <a:rPr lang="zh-CN" altLang="en-US" sz="2100" dirty="0" smtClean="0">
                <a:solidFill>
                  <a:schemeClr val="bg1"/>
                </a:solidFill>
                <a:latin typeface="方正精楷简体" pitchFamily="2" charset="-122"/>
                <a:ea typeface="汉鼎简楷体" pitchFamily="49" charset="-122"/>
              </a:rPr>
              <a:t>查询应用状态</a:t>
            </a:r>
            <a:endParaRPr lang="en-US" sz="2100" dirty="0">
              <a:solidFill>
                <a:schemeClr val="bg1"/>
              </a:solidFill>
              <a:latin typeface="方正精楷简体" pitchFamily="2" charset="-122"/>
              <a:ea typeface="汉鼎简楷体" pitchFamily="49" charset="-122"/>
            </a:endParaRPr>
          </a:p>
        </p:txBody>
      </p:sp>
      <p:cxnSp>
        <p:nvCxnSpPr>
          <p:cNvPr id="8" name="Straight Arrow Connector 7"/>
          <p:cNvCxnSpPr/>
          <p:nvPr/>
        </p:nvCxnSpPr>
        <p:spPr>
          <a:xfrm>
            <a:off x="4002161" y="5257921"/>
            <a:ext cx="2152606" cy="0"/>
          </a:xfrm>
          <a:prstGeom prst="straightConnector1">
            <a:avLst/>
          </a:prstGeom>
          <a:ln w="57150">
            <a:solidFill>
              <a:srgbClr val="292EE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02161" y="4628312"/>
            <a:ext cx="2152606" cy="0"/>
          </a:xfrm>
          <a:prstGeom prst="straightConnector1">
            <a:avLst/>
          </a:prstGeom>
          <a:ln w="57150">
            <a:solidFill>
              <a:srgbClr val="292EE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60938" y="4208575"/>
            <a:ext cx="1155927" cy="362520"/>
          </a:xfrm>
          <a:prstGeom prst="rect">
            <a:avLst/>
          </a:prstGeom>
          <a:noFill/>
        </p:spPr>
        <p:txBody>
          <a:bodyPr wrap="none" lIns="38974" tIns="19487" rIns="38974" bIns="19487" rtlCol="0">
            <a:spAutoFit/>
          </a:bodyPr>
          <a:lstStyle/>
          <a:p>
            <a:r>
              <a:rPr lang="zh-CN" altLang="en-US" sz="2100" dirty="0" smtClean="0">
                <a:latin typeface="方正精楷简体" pitchFamily="2" charset="-122"/>
                <a:ea typeface="汉鼎简楷体" pitchFamily="49" charset="-122"/>
              </a:rPr>
              <a:t>视图选择</a:t>
            </a:r>
            <a:endParaRPr lang="en-US" sz="2100" dirty="0">
              <a:latin typeface="方正精楷简体" pitchFamily="2" charset="-122"/>
              <a:ea typeface="汉鼎简楷体" pitchFamily="49" charset="-122"/>
            </a:endParaRPr>
          </a:p>
        </p:txBody>
      </p:sp>
      <p:sp>
        <p:nvSpPr>
          <p:cNvPr id="11" name="TextBox 10"/>
          <p:cNvSpPr txBox="1"/>
          <p:nvPr/>
        </p:nvSpPr>
        <p:spPr>
          <a:xfrm>
            <a:off x="4271245" y="4862340"/>
            <a:ext cx="1155927" cy="362520"/>
          </a:xfrm>
          <a:prstGeom prst="rect">
            <a:avLst/>
          </a:prstGeom>
          <a:noFill/>
        </p:spPr>
        <p:txBody>
          <a:bodyPr wrap="none" lIns="38974" tIns="19487" rIns="38974" bIns="19487" rtlCol="0">
            <a:spAutoFit/>
          </a:bodyPr>
          <a:lstStyle/>
          <a:p>
            <a:r>
              <a:rPr lang="zh-CN" altLang="en-US" sz="2100" dirty="0" smtClean="0">
                <a:latin typeface="方正精楷简体" pitchFamily="2" charset="-122"/>
                <a:ea typeface="汉鼎简楷体" pitchFamily="49" charset="-122"/>
              </a:rPr>
              <a:t>用户请求</a:t>
            </a:r>
            <a:endParaRPr lang="en-US" sz="2100" dirty="0">
              <a:latin typeface="方正精楷简体" pitchFamily="2" charset="-122"/>
              <a:ea typeface="汉鼎简楷体" pitchFamily="49" charset="-122"/>
            </a:endParaRPr>
          </a:p>
        </p:txBody>
      </p:sp>
      <p:cxnSp>
        <p:nvCxnSpPr>
          <p:cNvPr id="12" name="Straight Arrow Connector 11"/>
          <p:cNvCxnSpPr/>
          <p:nvPr/>
        </p:nvCxnSpPr>
        <p:spPr>
          <a:xfrm flipH="1">
            <a:off x="3194935" y="2809452"/>
            <a:ext cx="986610" cy="1399129"/>
          </a:xfrm>
          <a:prstGeom prst="straightConnector1">
            <a:avLst/>
          </a:prstGeom>
          <a:ln w="57150">
            <a:solidFill>
              <a:srgbClr val="292EE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706314" y="2809449"/>
            <a:ext cx="1255687" cy="1329173"/>
          </a:xfrm>
          <a:prstGeom prst="straightConnector1">
            <a:avLst/>
          </a:prstGeom>
          <a:ln w="57150">
            <a:solidFill>
              <a:srgbClr val="292EE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2945931">
            <a:off x="6184814" y="3315673"/>
            <a:ext cx="1155927" cy="362520"/>
          </a:xfrm>
          <a:prstGeom prst="rect">
            <a:avLst/>
          </a:prstGeom>
          <a:noFill/>
        </p:spPr>
        <p:txBody>
          <a:bodyPr wrap="none" lIns="38974" tIns="19487" rIns="38974" bIns="19487" rtlCol="0">
            <a:spAutoFit/>
          </a:bodyPr>
          <a:lstStyle/>
          <a:p>
            <a:r>
              <a:rPr lang="zh-CN" altLang="en-US" sz="2100" dirty="0" smtClean="0">
                <a:latin typeface="方正精楷简体" pitchFamily="2" charset="-122"/>
                <a:ea typeface="汉鼎简楷体" pitchFamily="49" charset="-122"/>
              </a:rPr>
              <a:t>状态改变</a:t>
            </a:r>
            <a:endParaRPr lang="en-US" sz="2100" dirty="0">
              <a:latin typeface="方正精楷简体" pitchFamily="2" charset="-122"/>
              <a:ea typeface="汉鼎简楷体" pitchFamily="49" charset="-122"/>
            </a:endParaRPr>
          </a:p>
        </p:txBody>
      </p:sp>
      <p:sp>
        <p:nvSpPr>
          <p:cNvPr id="15" name="TextBox 14"/>
          <p:cNvSpPr txBox="1"/>
          <p:nvPr/>
        </p:nvSpPr>
        <p:spPr>
          <a:xfrm rot="18076213">
            <a:off x="2806286" y="3269510"/>
            <a:ext cx="1155927" cy="362520"/>
          </a:xfrm>
          <a:prstGeom prst="rect">
            <a:avLst/>
          </a:prstGeom>
          <a:noFill/>
        </p:spPr>
        <p:txBody>
          <a:bodyPr wrap="none" lIns="38974" tIns="19487" rIns="38974" bIns="19487" rtlCol="0">
            <a:spAutoFit/>
          </a:bodyPr>
          <a:lstStyle/>
          <a:p>
            <a:r>
              <a:rPr lang="zh-CN" altLang="en-US" sz="2100" dirty="0" smtClean="0">
                <a:latin typeface="方正精楷简体" pitchFamily="2" charset="-122"/>
                <a:ea typeface="汉鼎简楷体" pitchFamily="49" charset="-122"/>
              </a:rPr>
              <a:t>状态查询</a:t>
            </a:r>
            <a:endParaRPr lang="en-US" sz="2100" dirty="0">
              <a:latin typeface="方正精楷简体" pitchFamily="2" charset="-122"/>
              <a:ea typeface="汉鼎简楷体" pitchFamily="49" charset="-122"/>
            </a:endParaRPr>
          </a:p>
        </p:txBody>
      </p:sp>
      <p:sp>
        <p:nvSpPr>
          <p:cNvPr id="16" name="TextBox 15"/>
          <p:cNvSpPr txBox="1"/>
          <p:nvPr/>
        </p:nvSpPr>
        <p:spPr>
          <a:xfrm>
            <a:off x="6649690" y="5789317"/>
            <a:ext cx="617318" cy="362520"/>
          </a:xfrm>
          <a:prstGeom prst="rect">
            <a:avLst/>
          </a:prstGeom>
          <a:noFill/>
        </p:spPr>
        <p:txBody>
          <a:bodyPr wrap="none" lIns="38974" tIns="19487" rIns="38974" bIns="19487" rtlCol="0">
            <a:spAutoFit/>
          </a:bodyPr>
          <a:lstStyle/>
          <a:p>
            <a:r>
              <a:rPr lang="zh-CN" altLang="en-US" sz="2100" dirty="0" smtClean="0">
                <a:latin typeface="方正精楷简体" pitchFamily="2" charset="-122"/>
                <a:ea typeface="汉鼎简楷体" pitchFamily="49" charset="-122"/>
              </a:rPr>
              <a:t>事件</a:t>
            </a:r>
            <a:endParaRPr lang="en-US" sz="2100" dirty="0">
              <a:latin typeface="方正精楷简体" pitchFamily="2" charset="-122"/>
              <a:ea typeface="汉鼎简楷体" pitchFamily="49" charset="-122"/>
            </a:endParaRPr>
          </a:p>
        </p:txBody>
      </p:sp>
      <p:sp>
        <p:nvSpPr>
          <p:cNvPr id="17" name="TextBox 16"/>
          <p:cNvSpPr txBox="1"/>
          <p:nvPr/>
        </p:nvSpPr>
        <p:spPr>
          <a:xfrm>
            <a:off x="3822787" y="5800029"/>
            <a:ext cx="1155927" cy="362520"/>
          </a:xfrm>
          <a:prstGeom prst="rect">
            <a:avLst/>
          </a:prstGeom>
          <a:noFill/>
        </p:spPr>
        <p:txBody>
          <a:bodyPr wrap="none" lIns="38974" tIns="19487" rIns="38974" bIns="19487" rtlCol="0">
            <a:spAutoFit/>
          </a:bodyPr>
          <a:lstStyle/>
          <a:p>
            <a:r>
              <a:rPr lang="zh-CN" altLang="en-US" sz="2100" dirty="0" smtClean="0">
                <a:latin typeface="方正精楷简体" pitchFamily="2" charset="-122"/>
                <a:ea typeface="汉鼎简楷体" pitchFamily="49" charset="-122"/>
              </a:rPr>
              <a:t>方法调用</a:t>
            </a:r>
            <a:endParaRPr lang="en-US" sz="2100" dirty="0">
              <a:latin typeface="方正精楷简体" pitchFamily="2" charset="-122"/>
              <a:ea typeface="汉鼎简楷体" pitchFamily="49" charset="-122"/>
            </a:endParaRPr>
          </a:p>
        </p:txBody>
      </p:sp>
      <p:cxnSp>
        <p:nvCxnSpPr>
          <p:cNvPr id="18" name="Straight Arrow Connector 17"/>
          <p:cNvCxnSpPr/>
          <p:nvPr/>
        </p:nvCxnSpPr>
        <p:spPr>
          <a:xfrm flipH="1">
            <a:off x="3015553" y="5957486"/>
            <a:ext cx="807226" cy="0"/>
          </a:xfrm>
          <a:prstGeom prst="straightConnector1">
            <a:avLst/>
          </a:prstGeom>
          <a:ln w="38100">
            <a:solidFill>
              <a:srgbClr val="292EE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796003" y="5957486"/>
            <a:ext cx="807226" cy="0"/>
          </a:xfrm>
          <a:prstGeom prst="straightConnector1">
            <a:avLst/>
          </a:prstGeom>
          <a:ln w="38100">
            <a:solidFill>
              <a:srgbClr val="292EEF"/>
            </a:solidFill>
            <a:prstDash val="sys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836168" y="5677660"/>
            <a:ext cx="4933058" cy="5596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100" dirty="0">
              <a:latin typeface="方正精楷简体" pitchFamily="2" charset="-122"/>
              <a:ea typeface="汉鼎简楷体" pitchFamily="49" charset="-122"/>
            </a:endParaRPr>
          </a:p>
        </p:txBody>
      </p:sp>
    </p:spTree>
  </p:cSld>
  <p:clrMapOvr>
    <a:masterClrMapping/>
  </p:clrMapOvr>
  <p:transition spd="slow">
    <p:blind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常用风格</a:t>
            </a:r>
            <a:r>
              <a:rPr lang="en-US" altLang="zh-CN" dirty="0" smtClean="0"/>
              <a:t>—</a:t>
            </a:r>
            <a:r>
              <a:rPr lang="zh-CN" altLang="en-US" dirty="0" smtClean="0"/>
              <a:t>消息总线架构</a:t>
            </a:r>
            <a:r>
              <a:rPr lang="en-US" altLang="zh-CN" dirty="0" smtClean="0"/>
              <a:t>(MBA)</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38</a:t>
            </a:fld>
            <a:endParaRPr lang="zh-CN" altLang="en-US" dirty="0"/>
          </a:p>
        </p:txBody>
      </p:sp>
      <p:grpSp>
        <p:nvGrpSpPr>
          <p:cNvPr id="3" name="Group 4"/>
          <p:cNvGrpSpPr/>
          <p:nvPr/>
        </p:nvGrpSpPr>
        <p:grpSpPr>
          <a:xfrm>
            <a:off x="1848782" y="2428748"/>
            <a:ext cx="6010671" cy="3088484"/>
            <a:chOff x="2133600" y="1600200"/>
            <a:chExt cx="4724400" cy="2819400"/>
          </a:xfrm>
        </p:grpSpPr>
        <p:sp>
          <p:nvSpPr>
            <p:cNvPr id="6" name="Rounded Rectangle 5"/>
            <p:cNvSpPr/>
            <p:nvPr/>
          </p:nvSpPr>
          <p:spPr>
            <a:xfrm>
              <a:off x="2971800" y="2743200"/>
              <a:ext cx="3886200" cy="533400"/>
            </a:xfrm>
            <a:prstGeom prst="roundRect">
              <a:avLst>
                <a:gd name="adj" fmla="val 50000"/>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800" dirty="0" smtClean="0">
                  <a:solidFill>
                    <a:schemeClr val="bg1"/>
                  </a:solidFill>
                  <a:latin typeface="方正精楷简体" pitchFamily="2" charset="-122"/>
                  <a:ea typeface="汉鼎简楷体" pitchFamily="49" charset="-122"/>
                </a:rPr>
                <a:t>消     息     总     线</a:t>
              </a:r>
              <a:endParaRPr lang="en-US" sz="2800" dirty="0">
                <a:solidFill>
                  <a:schemeClr val="bg1"/>
                </a:solidFill>
                <a:latin typeface="方正精楷简体" pitchFamily="2" charset="-122"/>
                <a:ea typeface="汉鼎简楷体" pitchFamily="49" charset="-122"/>
              </a:endParaRPr>
            </a:p>
          </p:txBody>
        </p:sp>
        <p:sp>
          <p:nvSpPr>
            <p:cNvPr id="7" name="Rectangle 6"/>
            <p:cNvSpPr/>
            <p:nvPr/>
          </p:nvSpPr>
          <p:spPr>
            <a:xfrm>
              <a:off x="2133600" y="1600200"/>
              <a:ext cx="1295400" cy="609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tx1"/>
                  </a:solidFill>
                  <a:latin typeface="方正精楷简体" pitchFamily="2" charset="-122"/>
                  <a:ea typeface="汉鼎简楷体" pitchFamily="49" charset="-122"/>
                </a:rPr>
                <a:t>应用</a:t>
              </a:r>
              <a:r>
                <a:rPr lang="en-US" altLang="zh-CN" sz="2500" dirty="0" smtClean="0">
                  <a:solidFill>
                    <a:schemeClr val="tx1"/>
                  </a:solidFill>
                  <a:latin typeface="方正精楷简体" pitchFamily="2" charset="-122"/>
                  <a:ea typeface="汉鼎简楷体" pitchFamily="49" charset="-122"/>
                </a:rPr>
                <a:t>1</a:t>
              </a:r>
              <a:endParaRPr lang="en-US" sz="2500" dirty="0">
                <a:solidFill>
                  <a:schemeClr val="tx1"/>
                </a:solidFill>
                <a:latin typeface="方正精楷简体" pitchFamily="2" charset="-122"/>
                <a:ea typeface="汉鼎简楷体" pitchFamily="49" charset="-122"/>
              </a:endParaRPr>
            </a:p>
          </p:txBody>
        </p:sp>
        <p:sp>
          <p:nvSpPr>
            <p:cNvPr id="8" name="Rectangle 7"/>
            <p:cNvSpPr/>
            <p:nvPr/>
          </p:nvSpPr>
          <p:spPr>
            <a:xfrm>
              <a:off x="3657600" y="1600200"/>
              <a:ext cx="1295400" cy="609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tx1"/>
                  </a:solidFill>
                  <a:latin typeface="方正精楷简体" pitchFamily="2" charset="-122"/>
                  <a:ea typeface="汉鼎简楷体" pitchFamily="49" charset="-122"/>
                </a:rPr>
                <a:t>应用</a:t>
              </a:r>
              <a:r>
                <a:rPr lang="en-US" altLang="zh-CN" sz="2500" dirty="0" smtClean="0">
                  <a:solidFill>
                    <a:schemeClr val="tx1"/>
                  </a:solidFill>
                  <a:latin typeface="方正精楷简体" pitchFamily="2" charset="-122"/>
                  <a:ea typeface="汉鼎简楷体" pitchFamily="49" charset="-122"/>
                </a:rPr>
                <a:t>2</a:t>
              </a:r>
              <a:endParaRPr lang="en-US" sz="2500" dirty="0">
                <a:solidFill>
                  <a:schemeClr val="tx1"/>
                </a:solidFill>
                <a:latin typeface="方正精楷简体" pitchFamily="2" charset="-122"/>
                <a:ea typeface="汉鼎简楷体" pitchFamily="49" charset="-122"/>
              </a:endParaRPr>
            </a:p>
          </p:txBody>
        </p:sp>
        <p:sp>
          <p:nvSpPr>
            <p:cNvPr id="9" name="Rectangle 8"/>
            <p:cNvSpPr/>
            <p:nvPr/>
          </p:nvSpPr>
          <p:spPr>
            <a:xfrm>
              <a:off x="2133600" y="3810000"/>
              <a:ext cx="1295400" cy="609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tx1"/>
                  </a:solidFill>
                  <a:latin typeface="方正精楷简体" pitchFamily="2" charset="-122"/>
                  <a:ea typeface="汉鼎简楷体" pitchFamily="49" charset="-122"/>
                </a:rPr>
                <a:t>应用</a:t>
              </a:r>
              <a:r>
                <a:rPr lang="en-US" altLang="zh-CN" sz="2500" dirty="0" smtClean="0">
                  <a:solidFill>
                    <a:schemeClr val="tx1"/>
                  </a:solidFill>
                  <a:latin typeface="方正精楷简体" pitchFamily="2" charset="-122"/>
                  <a:ea typeface="汉鼎简楷体" pitchFamily="49" charset="-122"/>
                </a:rPr>
                <a:t>6</a:t>
              </a:r>
              <a:endParaRPr lang="en-US" sz="2500" dirty="0">
                <a:solidFill>
                  <a:schemeClr val="tx1"/>
                </a:solidFill>
                <a:latin typeface="方正精楷简体" pitchFamily="2" charset="-122"/>
                <a:ea typeface="汉鼎简楷体" pitchFamily="49" charset="-122"/>
              </a:endParaRPr>
            </a:p>
          </p:txBody>
        </p:sp>
        <p:sp>
          <p:nvSpPr>
            <p:cNvPr id="10" name="Rectangle 9"/>
            <p:cNvSpPr/>
            <p:nvPr/>
          </p:nvSpPr>
          <p:spPr>
            <a:xfrm>
              <a:off x="3657600" y="3810000"/>
              <a:ext cx="1295400" cy="609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tx1"/>
                  </a:solidFill>
                  <a:latin typeface="方正精楷简体" pitchFamily="2" charset="-122"/>
                  <a:ea typeface="汉鼎简楷体" pitchFamily="49" charset="-122"/>
                </a:rPr>
                <a:t>应用</a:t>
              </a:r>
              <a:r>
                <a:rPr lang="en-US" altLang="zh-CN" sz="2500" dirty="0" smtClean="0">
                  <a:solidFill>
                    <a:schemeClr val="tx1"/>
                  </a:solidFill>
                  <a:latin typeface="方正精楷简体" pitchFamily="2" charset="-122"/>
                  <a:ea typeface="汉鼎简楷体" pitchFamily="49" charset="-122"/>
                </a:rPr>
                <a:t>5</a:t>
              </a:r>
              <a:endParaRPr lang="en-US" sz="2500" dirty="0">
                <a:solidFill>
                  <a:schemeClr val="tx1"/>
                </a:solidFill>
                <a:latin typeface="方正精楷简体" pitchFamily="2" charset="-122"/>
                <a:ea typeface="汉鼎简楷体" pitchFamily="49" charset="-122"/>
              </a:endParaRPr>
            </a:p>
          </p:txBody>
        </p:sp>
        <p:sp>
          <p:nvSpPr>
            <p:cNvPr id="11" name="Plaque 10"/>
            <p:cNvSpPr/>
            <p:nvPr/>
          </p:nvSpPr>
          <p:spPr>
            <a:xfrm>
              <a:off x="3581400" y="2590800"/>
              <a:ext cx="304800" cy="152400"/>
            </a:xfrm>
            <a:prstGeom prst="plaque">
              <a:avLst/>
            </a:prstGeom>
            <a:solidFill>
              <a:srgbClr val="292EEF"/>
            </a:solidFill>
            <a:ln>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00" dirty="0">
                <a:latin typeface="方正精楷简体" pitchFamily="2" charset="-122"/>
                <a:ea typeface="汉鼎简楷体" pitchFamily="49" charset="-122"/>
              </a:endParaRPr>
            </a:p>
          </p:txBody>
        </p:sp>
        <p:sp>
          <p:nvSpPr>
            <p:cNvPr id="12" name="Plaque 11"/>
            <p:cNvSpPr/>
            <p:nvPr/>
          </p:nvSpPr>
          <p:spPr>
            <a:xfrm>
              <a:off x="3657600" y="3276600"/>
              <a:ext cx="304800" cy="152400"/>
            </a:xfrm>
            <a:prstGeom prst="plaque">
              <a:avLst/>
            </a:prstGeom>
            <a:solidFill>
              <a:srgbClr val="292EEF"/>
            </a:solidFill>
            <a:ln>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00" dirty="0">
                <a:latin typeface="方正精楷简体" pitchFamily="2" charset="-122"/>
                <a:ea typeface="汉鼎简楷体" pitchFamily="49" charset="-122"/>
              </a:endParaRPr>
            </a:p>
          </p:txBody>
        </p:sp>
        <p:sp>
          <p:nvSpPr>
            <p:cNvPr id="13" name="Plaque 12"/>
            <p:cNvSpPr/>
            <p:nvPr/>
          </p:nvSpPr>
          <p:spPr>
            <a:xfrm>
              <a:off x="5029200" y="3276600"/>
              <a:ext cx="304800" cy="152400"/>
            </a:xfrm>
            <a:prstGeom prst="plaque">
              <a:avLst/>
            </a:prstGeom>
            <a:solidFill>
              <a:srgbClr val="292EEF"/>
            </a:solidFill>
            <a:ln>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00" dirty="0">
                <a:latin typeface="方正精楷简体" pitchFamily="2" charset="-122"/>
                <a:ea typeface="汉鼎简楷体" pitchFamily="49" charset="-122"/>
              </a:endParaRPr>
            </a:p>
          </p:txBody>
        </p:sp>
        <p:sp>
          <p:nvSpPr>
            <p:cNvPr id="14" name="Plaque 13"/>
            <p:cNvSpPr/>
            <p:nvPr/>
          </p:nvSpPr>
          <p:spPr>
            <a:xfrm>
              <a:off x="4876800" y="2590800"/>
              <a:ext cx="304800" cy="152400"/>
            </a:xfrm>
            <a:prstGeom prst="plaque">
              <a:avLst/>
            </a:prstGeom>
            <a:solidFill>
              <a:srgbClr val="292EEF"/>
            </a:solidFill>
            <a:ln>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00" dirty="0">
                <a:latin typeface="方正精楷简体" pitchFamily="2" charset="-122"/>
                <a:ea typeface="汉鼎简楷体" pitchFamily="49" charset="-122"/>
              </a:endParaRPr>
            </a:p>
          </p:txBody>
        </p:sp>
        <p:sp>
          <p:nvSpPr>
            <p:cNvPr id="15" name="Plaque 14"/>
            <p:cNvSpPr/>
            <p:nvPr/>
          </p:nvSpPr>
          <p:spPr>
            <a:xfrm>
              <a:off x="6172200" y="2590800"/>
              <a:ext cx="304800" cy="152400"/>
            </a:xfrm>
            <a:prstGeom prst="plaque">
              <a:avLst/>
            </a:prstGeom>
            <a:solidFill>
              <a:srgbClr val="292EEF"/>
            </a:solidFill>
            <a:ln>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00" dirty="0">
                <a:latin typeface="方正精楷简体" pitchFamily="2" charset="-122"/>
                <a:ea typeface="汉鼎简楷体" pitchFamily="49" charset="-122"/>
              </a:endParaRPr>
            </a:p>
          </p:txBody>
        </p:sp>
        <p:cxnSp>
          <p:nvCxnSpPr>
            <p:cNvPr id="16" name="Straight Connector 15"/>
            <p:cNvCxnSpPr>
              <a:stCxn id="7" idx="2"/>
              <a:endCxn id="11" idx="0"/>
            </p:cNvCxnSpPr>
            <p:nvPr/>
          </p:nvCxnSpPr>
          <p:spPr>
            <a:xfrm>
              <a:off x="2781300" y="2209800"/>
              <a:ext cx="952500" cy="381000"/>
            </a:xfrm>
            <a:prstGeom prst="line">
              <a:avLst/>
            </a:prstGeom>
            <a:ln w="57150">
              <a:solidFill>
                <a:srgbClr val="292EE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2"/>
              <a:endCxn id="14" idx="0"/>
            </p:cNvCxnSpPr>
            <p:nvPr/>
          </p:nvCxnSpPr>
          <p:spPr>
            <a:xfrm>
              <a:off x="4305300" y="2209800"/>
              <a:ext cx="723900" cy="381000"/>
            </a:xfrm>
            <a:prstGeom prst="line">
              <a:avLst/>
            </a:prstGeom>
            <a:ln w="57150">
              <a:solidFill>
                <a:srgbClr val="292EEF"/>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181600" y="1600200"/>
              <a:ext cx="1295400" cy="609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tx1"/>
                  </a:solidFill>
                  <a:latin typeface="方正精楷简体" pitchFamily="2" charset="-122"/>
                  <a:ea typeface="汉鼎简楷体" pitchFamily="49" charset="-122"/>
                </a:rPr>
                <a:t>应用</a:t>
              </a:r>
              <a:r>
                <a:rPr lang="en-US" altLang="zh-CN" sz="2500" dirty="0" smtClean="0">
                  <a:solidFill>
                    <a:schemeClr val="tx1"/>
                  </a:solidFill>
                  <a:latin typeface="方正精楷简体" pitchFamily="2" charset="-122"/>
                  <a:ea typeface="汉鼎简楷体" pitchFamily="49" charset="-122"/>
                </a:rPr>
                <a:t>3</a:t>
              </a:r>
              <a:endParaRPr lang="en-US" sz="2500" dirty="0">
                <a:solidFill>
                  <a:schemeClr val="tx1"/>
                </a:solidFill>
                <a:latin typeface="方正精楷简体" pitchFamily="2" charset="-122"/>
                <a:ea typeface="汉鼎简楷体" pitchFamily="49" charset="-122"/>
              </a:endParaRPr>
            </a:p>
          </p:txBody>
        </p:sp>
        <p:cxnSp>
          <p:nvCxnSpPr>
            <p:cNvPr id="19" name="Straight Connector 18"/>
            <p:cNvCxnSpPr>
              <a:stCxn id="18" idx="2"/>
              <a:endCxn id="15" idx="0"/>
            </p:cNvCxnSpPr>
            <p:nvPr/>
          </p:nvCxnSpPr>
          <p:spPr>
            <a:xfrm>
              <a:off x="5829300" y="2209800"/>
              <a:ext cx="495300" cy="381000"/>
            </a:xfrm>
            <a:prstGeom prst="line">
              <a:avLst/>
            </a:prstGeom>
            <a:ln w="57150">
              <a:solidFill>
                <a:srgbClr val="292EE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2"/>
              <a:endCxn id="9" idx="0"/>
            </p:cNvCxnSpPr>
            <p:nvPr/>
          </p:nvCxnSpPr>
          <p:spPr>
            <a:xfrm flipH="1">
              <a:off x="2781300" y="3429000"/>
              <a:ext cx="1028700" cy="381000"/>
            </a:xfrm>
            <a:prstGeom prst="line">
              <a:avLst/>
            </a:prstGeom>
            <a:ln w="57150">
              <a:solidFill>
                <a:srgbClr val="292EE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2"/>
              <a:endCxn id="10" idx="0"/>
            </p:cNvCxnSpPr>
            <p:nvPr/>
          </p:nvCxnSpPr>
          <p:spPr>
            <a:xfrm flipH="1">
              <a:off x="4305300" y="3429000"/>
              <a:ext cx="876300" cy="381000"/>
            </a:xfrm>
            <a:prstGeom prst="line">
              <a:avLst/>
            </a:prstGeom>
            <a:ln w="57150">
              <a:solidFill>
                <a:srgbClr val="292EEF"/>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181600" y="3810000"/>
              <a:ext cx="1295400" cy="609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tx1"/>
                  </a:solidFill>
                  <a:latin typeface="方正精楷简体" pitchFamily="2" charset="-122"/>
                  <a:ea typeface="汉鼎简楷体" pitchFamily="49" charset="-122"/>
                </a:rPr>
                <a:t>应用</a:t>
              </a:r>
              <a:r>
                <a:rPr lang="en-US" altLang="zh-CN" sz="2500" dirty="0" smtClean="0">
                  <a:solidFill>
                    <a:schemeClr val="tx1"/>
                  </a:solidFill>
                  <a:latin typeface="方正精楷简体" pitchFamily="2" charset="-122"/>
                  <a:ea typeface="汉鼎简楷体" pitchFamily="49" charset="-122"/>
                </a:rPr>
                <a:t>4</a:t>
              </a:r>
              <a:endParaRPr lang="en-US" sz="2500" dirty="0">
                <a:solidFill>
                  <a:schemeClr val="tx1"/>
                </a:solidFill>
                <a:latin typeface="方正精楷简体" pitchFamily="2" charset="-122"/>
                <a:ea typeface="汉鼎简楷体" pitchFamily="49" charset="-122"/>
              </a:endParaRPr>
            </a:p>
          </p:txBody>
        </p:sp>
        <p:sp>
          <p:nvSpPr>
            <p:cNvPr id="23" name="Plaque 22"/>
            <p:cNvSpPr/>
            <p:nvPr/>
          </p:nvSpPr>
          <p:spPr>
            <a:xfrm>
              <a:off x="6172200" y="3276600"/>
              <a:ext cx="304800" cy="152400"/>
            </a:xfrm>
            <a:prstGeom prst="plaque">
              <a:avLst/>
            </a:prstGeom>
            <a:solidFill>
              <a:srgbClr val="292EEF"/>
            </a:solidFill>
            <a:ln>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00" dirty="0">
                <a:latin typeface="方正精楷简体" pitchFamily="2" charset="-122"/>
                <a:ea typeface="汉鼎简楷体" pitchFamily="49" charset="-122"/>
              </a:endParaRPr>
            </a:p>
          </p:txBody>
        </p:sp>
        <p:cxnSp>
          <p:nvCxnSpPr>
            <p:cNvPr id="24" name="Straight Connector 23"/>
            <p:cNvCxnSpPr>
              <a:stCxn id="23" idx="2"/>
              <a:endCxn id="22" idx="0"/>
            </p:cNvCxnSpPr>
            <p:nvPr/>
          </p:nvCxnSpPr>
          <p:spPr>
            <a:xfrm flipH="1">
              <a:off x="5829300" y="3429000"/>
              <a:ext cx="495300" cy="381000"/>
            </a:xfrm>
            <a:prstGeom prst="line">
              <a:avLst/>
            </a:prstGeom>
            <a:ln w="57150">
              <a:solidFill>
                <a:srgbClr val="292EE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常用风格</a:t>
            </a:r>
            <a:r>
              <a:rPr lang="en-US" altLang="zh-CN" dirty="0" smtClean="0"/>
              <a:t>—</a:t>
            </a:r>
            <a:r>
              <a:rPr lang="zh-CN" altLang="en-US" sz="3800" dirty="0" smtClean="0"/>
              <a:t>面向服务的架构</a:t>
            </a:r>
            <a:r>
              <a:rPr lang="en-US" altLang="zh-CN" sz="3800" dirty="0" smtClean="0"/>
              <a:t>(SOA)</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39</a:t>
            </a:fld>
            <a:endParaRPr lang="zh-CN" altLang="en-US" dirty="0"/>
          </a:p>
        </p:txBody>
      </p:sp>
      <p:pic>
        <p:nvPicPr>
          <p:cNvPr id="5" name="Picture 2" descr="http://www.w3.org/2003/Talks/0521-hh-wsa/soa.png"/>
          <p:cNvPicPr>
            <a:picLocks noChangeAspect="1" noChangeArrowheads="1"/>
          </p:cNvPicPr>
          <p:nvPr/>
        </p:nvPicPr>
        <p:blipFill>
          <a:blip r:embed="rId2" cstate="print"/>
          <a:srcRect/>
          <a:stretch>
            <a:fillRect/>
          </a:stretch>
        </p:blipFill>
        <p:spPr bwMode="auto">
          <a:xfrm>
            <a:off x="2534739" y="1844829"/>
            <a:ext cx="5086081" cy="3490361"/>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设计基础</a:t>
            </a:r>
            <a:endParaRPr lang="zh-CN" altLang="en-US" dirty="0"/>
          </a:p>
        </p:txBody>
      </p:sp>
      <p:sp>
        <p:nvSpPr>
          <p:cNvPr id="3" name="Content Placeholder 2"/>
          <p:cNvSpPr>
            <a:spLocks noGrp="1"/>
          </p:cNvSpPr>
          <p:nvPr>
            <p:ph idx="1"/>
          </p:nvPr>
        </p:nvSpPr>
        <p:spPr>
          <a:xfrm>
            <a:off x="818543" y="1268760"/>
            <a:ext cx="8502945" cy="4968552"/>
          </a:xfrm>
        </p:spPr>
        <p:txBody>
          <a:bodyPr/>
          <a:lstStyle/>
          <a:p>
            <a:r>
              <a:rPr lang="zh-CN" altLang="en-US" dirty="0" smtClean="0"/>
              <a:t>原研哉的设计观：</a:t>
            </a:r>
            <a:endParaRPr lang="en-US" altLang="zh-CN" dirty="0" smtClean="0"/>
          </a:p>
          <a:p>
            <a:pPr lvl="1"/>
            <a:r>
              <a:rPr lang="zh-CN" altLang="en-US" sz="2500" dirty="0" smtClean="0"/>
              <a:t>设计是一项创新活动，设计作品更是感性与理性、经验与知识、客观现实与主观思想的结晶。</a:t>
            </a:r>
            <a:endParaRPr lang="en-US" altLang="zh-CN" sz="2500" dirty="0" smtClean="0"/>
          </a:p>
          <a:p>
            <a:endParaRPr lang="en-US" altLang="zh-CN" sz="2900" dirty="0" smtClean="0"/>
          </a:p>
          <a:p>
            <a:r>
              <a:rPr lang="zh-CN" altLang="en-US" sz="2900" dirty="0" smtClean="0"/>
              <a:t>优秀的设计师必须拥有</a:t>
            </a:r>
            <a:endParaRPr lang="en-US" altLang="zh-CN" sz="2900" dirty="0" smtClean="0"/>
          </a:p>
          <a:p>
            <a:pPr lvl="1"/>
            <a:r>
              <a:rPr lang="zh-CN" altLang="en-US" sz="2500" dirty="0" smtClean="0"/>
              <a:t>敏锐的感觉</a:t>
            </a:r>
            <a:endParaRPr lang="en-US" altLang="zh-CN" sz="2500" dirty="0" smtClean="0"/>
          </a:p>
          <a:p>
            <a:pPr lvl="1"/>
            <a:r>
              <a:rPr lang="zh-CN" altLang="en-US" sz="2500" dirty="0" smtClean="0"/>
              <a:t>丰富的知识和经验</a:t>
            </a:r>
            <a:endParaRPr lang="en-US" altLang="zh-CN" sz="2500" dirty="0" smtClean="0"/>
          </a:p>
          <a:p>
            <a:pPr lvl="1"/>
            <a:r>
              <a:rPr lang="zh-CN" altLang="en-US" sz="2500" dirty="0" smtClean="0"/>
              <a:t>独特的思维方式</a:t>
            </a:r>
            <a:endParaRPr lang="en-US" altLang="zh-CN" sz="2500" dirty="0" smtClean="0"/>
          </a:p>
          <a:p>
            <a:pPr lvl="1"/>
            <a:r>
              <a:rPr lang="zh-CN" altLang="en-US" sz="2500" dirty="0" smtClean="0"/>
              <a:t>且，掌握有效的表达手段和技巧</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常用风格</a:t>
            </a:r>
            <a:r>
              <a:rPr lang="en-US" altLang="zh-CN" dirty="0" smtClean="0"/>
              <a:t>—</a:t>
            </a:r>
            <a:r>
              <a:rPr lang="zh-CN" altLang="en-US" sz="3800" dirty="0" smtClean="0"/>
              <a:t>面向服务的架构</a:t>
            </a:r>
            <a:r>
              <a:rPr lang="en-US" altLang="zh-CN" sz="3800" dirty="0" smtClean="0"/>
              <a:t>(SOA)</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40</a:t>
            </a:fld>
            <a:endParaRPr lang="zh-CN" altLang="en-US" dirty="0"/>
          </a:p>
        </p:txBody>
      </p:sp>
      <p:grpSp>
        <p:nvGrpSpPr>
          <p:cNvPr id="3" name="Group 4"/>
          <p:cNvGrpSpPr/>
          <p:nvPr/>
        </p:nvGrpSpPr>
        <p:grpSpPr>
          <a:xfrm>
            <a:off x="851301" y="2335609"/>
            <a:ext cx="7902446" cy="3269027"/>
            <a:chOff x="-304800" y="1214735"/>
            <a:chExt cx="10210800" cy="4704873"/>
          </a:xfrm>
        </p:grpSpPr>
        <p:sp>
          <p:nvSpPr>
            <p:cNvPr id="6" name="Flowchart: Magnetic Disk 5"/>
            <p:cNvSpPr/>
            <p:nvPr/>
          </p:nvSpPr>
          <p:spPr>
            <a:xfrm>
              <a:off x="8382000" y="2891135"/>
              <a:ext cx="1143000" cy="838200"/>
            </a:xfrm>
            <a:prstGeom prst="flowChartMagneticDisk">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smtClean="0">
                  <a:solidFill>
                    <a:schemeClr val="tx1"/>
                  </a:solidFill>
                  <a:latin typeface="方正精楷简体" pitchFamily="2" charset="-122"/>
                  <a:ea typeface="汉鼎简楷体" pitchFamily="49" charset="-122"/>
                </a:rPr>
                <a:t>文档</a:t>
              </a:r>
              <a:endParaRPr lang="en-US" sz="1700" dirty="0">
                <a:solidFill>
                  <a:schemeClr val="tx1"/>
                </a:solidFill>
                <a:latin typeface="方正精楷简体" pitchFamily="2" charset="-122"/>
                <a:ea typeface="汉鼎简楷体" pitchFamily="49" charset="-122"/>
              </a:endParaRPr>
            </a:p>
          </p:txBody>
        </p:sp>
        <p:sp>
          <p:nvSpPr>
            <p:cNvPr id="7" name="Flowchart: Magnetic Disk 6"/>
            <p:cNvSpPr/>
            <p:nvPr/>
          </p:nvSpPr>
          <p:spPr>
            <a:xfrm>
              <a:off x="8229600" y="1824335"/>
              <a:ext cx="1447800" cy="838200"/>
            </a:xfrm>
            <a:prstGeom prst="flowChartMagneticDisk">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smtClean="0">
                  <a:solidFill>
                    <a:schemeClr val="tx1"/>
                  </a:solidFill>
                  <a:latin typeface="方正精楷简体" pitchFamily="2" charset="-122"/>
                  <a:ea typeface="汉鼎简楷体" pitchFamily="49" charset="-122"/>
                </a:rPr>
                <a:t>视</a:t>
              </a:r>
              <a:r>
                <a:rPr lang="en-US" altLang="zh-CN" sz="1700" dirty="0" smtClean="0">
                  <a:solidFill>
                    <a:schemeClr val="tx1"/>
                  </a:solidFill>
                  <a:ea typeface="汉鼎简楷体" pitchFamily="49" charset="-122"/>
                </a:rPr>
                <a:t>/</a:t>
              </a:r>
              <a:r>
                <a:rPr lang="zh-CN" altLang="en-US" sz="1700" dirty="0" smtClean="0">
                  <a:solidFill>
                    <a:schemeClr val="tx1"/>
                  </a:solidFill>
                  <a:latin typeface="方正精楷简体" pitchFamily="2" charset="-122"/>
                  <a:ea typeface="汉鼎简楷体" pitchFamily="49" charset="-122"/>
                </a:rPr>
                <a:t>音频</a:t>
              </a:r>
              <a:endParaRPr lang="en-US" sz="1700" dirty="0">
                <a:solidFill>
                  <a:schemeClr val="tx1"/>
                </a:solidFill>
                <a:latin typeface="方正精楷简体" pitchFamily="2" charset="-122"/>
                <a:ea typeface="汉鼎简楷体" pitchFamily="49" charset="-122"/>
              </a:endParaRPr>
            </a:p>
          </p:txBody>
        </p:sp>
        <p:sp>
          <p:nvSpPr>
            <p:cNvPr id="8" name="Rectangle 7"/>
            <p:cNvSpPr/>
            <p:nvPr/>
          </p:nvSpPr>
          <p:spPr>
            <a:xfrm>
              <a:off x="4191000" y="1214735"/>
              <a:ext cx="2743200" cy="4038600"/>
            </a:xfrm>
            <a:prstGeom prst="rect">
              <a:avLst/>
            </a:prstGeom>
            <a:noFill/>
            <a:ln w="57150">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latin typeface="方正精楷简体" pitchFamily="2" charset="-122"/>
                <a:ea typeface="汉鼎简楷体" pitchFamily="49" charset="-122"/>
              </a:endParaRPr>
            </a:p>
          </p:txBody>
        </p:sp>
        <p:sp>
          <p:nvSpPr>
            <p:cNvPr id="9" name="Rectangle 8"/>
            <p:cNvSpPr/>
            <p:nvPr/>
          </p:nvSpPr>
          <p:spPr>
            <a:xfrm>
              <a:off x="4648200" y="2510135"/>
              <a:ext cx="1752600" cy="53340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smtClean="0">
                  <a:solidFill>
                    <a:schemeClr val="tx1"/>
                  </a:solidFill>
                  <a:latin typeface="方正精楷简体" pitchFamily="2" charset="-122"/>
                  <a:ea typeface="汉鼎简楷体" pitchFamily="49" charset="-122"/>
                </a:rPr>
                <a:t>存储服务</a:t>
              </a:r>
              <a:endParaRPr lang="en-US" sz="1700" dirty="0">
                <a:solidFill>
                  <a:schemeClr val="tx1"/>
                </a:solidFill>
                <a:latin typeface="方正精楷简体" pitchFamily="2" charset="-122"/>
                <a:ea typeface="汉鼎简楷体" pitchFamily="49" charset="-122"/>
              </a:endParaRPr>
            </a:p>
          </p:txBody>
        </p:sp>
        <p:sp>
          <p:nvSpPr>
            <p:cNvPr id="10" name="Rectangle 9"/>
            <p:cNvSpPr/>
            <p:nvPr/>
          </p:nvSpPr>
          <p:spPr>
            <a:xfrm>
              <a:off x="4648200" y="3119735"/>
              <a:ext cx="1752600" cy="60960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smtClean="0">
                  <a:solidFill>
                    <a:schemeClr val="tx1"/>
                  </a:solidFill>
                  <a:latin typeface="方正精楷简体" pitchFamily="2" charset="-122"/>
                  <a:ea typeface="汉鼎简楷体" pitchFamily="49" charset="-122"/>
                </a:rPr>
                <a:t>流程服务</a:t>
              </a:r>
              <a:endParaRPr lang="en-US" sz="1700" dirty="0">
                <a:solidFill>
                  <a:schemeClr val="tx1"/>
                </a:solidFill>
                <a:latin typeface="方正精楷简体" pitchFamily="2" charset="-122"/>
                <a:ea typeface="汉鼎简楷体" pitchFamily="49" charset="-122"/>
              </a:endParaRPr>
            </a:p>
          </p:txBody>
        </p:sp>
        <p:sp>
          <p:nvSpPr>
            <p:cNvPr id="11" name="Rectangle 10"/>
            <p:cNvSpPr/>
            <p:nvPr/>
          </p:nvSpPr>
          <p:spPr>
            <a:xfrm>
              <a:off x="4648200" y="1900535"/>
              <a:ext cx="1752600" cy="53340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smtClean="0">
                  <a:solidFill>
                    <a:schemeClr val="tx1"/>
                  </a:solidFill>
                  <a:latin typeface="方正精楷简体" pitchFamily="2" charset="-122"/>
                  <a:ea typeface="汉鼎简楷体" pitchFamily="49" charset="-122"/>
                </a:rPr>
                <a:t>节目单服务</a:t>
              </a:r>
              <a:endParaRPr lang="en-US" sz="1700" dirty="0">
                <a:solidFill>
                  <a:schemeClr val="tx1"/>
                </a:solidFill>
                <a:latin typeface="方正精楷简体" pitchFamily="2" charset="-122"/>
                <a:ea typeface="汉鼎简楷体" pitchFamily="49" charset="-122"/>
              </a:endParaRPr>
            </a:p>
          </p:txBody>
        </p:sp>
        <p:sp>
          <p:nvSpPr>
            <p:cNvPr id="12" name="Rectangle 11"/>
            <p:cNvSpPr/>
            <p:nvPr/>
          </p:nvSpPr>
          <p:spPr>
            <a:xfrm>
              <a:off x="4495800" y="4491335"/>
              <a:ext cx="2057400" cy="60960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smtClean="0">
                  <a:solidFill>
                    <a:schemeClr val="tx1"/>
                  </a:solidFill>
                  <a:latin typeface="方正精楷简体" pitchFamily="2" charset="-122"/>
                  <a:ea typeface="汉鼎简楷体" pitchFamily="49" charset="-122"/>
                </a:rPr>
                <a:t>输入输出服务</a:t>
              </a:r>
              <a:endParaRPr lang="en-US" sz="1700" dirty="0">
                <a:solidFill>
                  <a:schemeClr val="tx1"/>
                </a:solidFill>
                <a:latin typeface="方正精楷简体" pitchFamily="2" charset="-122"/>
                <a:ea typeface="汉鼎简楷体" pitchFamily="49" charset="-122"/>
              </a:endParaRPr>
            </a:p>
          </p:txBody>
        </p:sp>
        <p:sp>
          <p:nvSpPr>
            <p:cNvPr id="13" name="Rectangle 12"/>
            <p:cNvSpPr/>
            <p:nvPr/>
          </p:nvSpPr>
          <p:spPr>
            <a:xfrm>
              <a:off x="4495800" y="3805535"/>
              <a:ext cx="2057400" cy="60960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smtClean="0">
                  <a:solidFill>
                    <a:schemeClr val="tx1"/>
                  </a:solidFill>
                  <a:latin typeface="方正精楷简体" pitchFamily="2" charset="-122"/>
                  <a:ea typeface="汉鼎简楷体" pitchFamily="49" charset="-122"/>
                </a:rPr>
                <a:t>格式转换服务</a:t>
              </a:r>
              <a:endParaRPr lang="en-US" sz="1700" dirty="0">
                <a:solidFill>
                  <a:schemeClr val="tx1"/>
                </a:solidFill>
                <a:latin typeface="方正精楷简体" pitchFamily="2" charset="-122"/>
                <a:ea typeface="汉鼎简楷体" pitchFamily="49" charset="-122"/>
              </a:endParaRPr>
            </a:p>
          </p:txBody>
        </p:sp>
        <p:sp>
          <p:nvSpPr>
            <p:cNvPr id="14" name="Flowchart: Magnetic Disk 13"/>
            <p:cNvSpPr/>
            <p:nvPr/>
          </p:nvSpPr>
          <p:spPr>
            <a:xfrm>
              <a:off x="8382000" y="3957935"/>
              <a:ext cx="1143000" cy="838200"/>
            </a:xfrm>
            <a:prstGeom prst="flowChartMagneticDisk">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smtClean="0">
                  <a:solidFill>
                    <a:schemeClr val="tx1"/>
                  </a:solidFill>
                  <a:latin typeface="方正精楷简体" pitchFamily="2" charset="-122"/>
                  <a:ea typeface="汉鼎简楷体" pitchFamily="49" charset="-122"/>
                </a:rPr>
                <a:t> … </a:t>
              </a:r>
              <a:endParaRPr lang="en-US" sz="1700" b="1" dirty="0">
                <a:solidFill>
                  <a:schemeClr val="tx1"/>
                </a:solidFill>
                <a:latin typeface="方正精楷简体" pitchFamily="2" charset="-122"/>
                <a:ea typeface="汉鼎简楷体" pitchFamily="49" charset="-122"/>
              </a:endParaRPr>
            </a:p>
          </p:txBody>
        </p:sp>
        <p:sp>
          <p:nvSpPr>
            <p:cNvPr id="15" name="Bevel 14"/>
            <p:cNvSpPr/>
            <p:nvPr/>
          </p:nvSpPr>
          <p:spPr>
            <a:xfrm>
              <a:off x="-304800" y="1748135"/>
              <a:ext cx="1371600" cy="990600"/>
            </a:xfrm>
            <a:prstGeom prst="bevel">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solidFill>
                    <a:schemeClr val="tx1"/>
                  </a:solidFill>
                  <a:ea typeface="汉鼎简楷体" pitchFamily="49" charset="-122"/>
                </a:rPr>
                <a:t>EJB</a:t>
              </a:r>
              <a:r>
                <a:rPr lang="en-US" sz="1700" dirty="0" smtClean="0">
                  <a:solidFill>
                    <a:schemeClr val="tx1"/>
                  </a:solidFill>
                  <a:latin typeface="方正精楷简体" pitchFamily="2" charset="-122"/>
                  <a:ea typeface="汉鼎简楷体" pitchFamily="49" charset="-122"/>
                </a:rPr>
                <a:t/>
              </a:r>
              <a:br>
                <a:rPr lang="en-US" sz="1700" dirty="0" smtClean="0">
                  <a:solidFill>
                    <a:schemeClr val="tx1"/>
                  </a:solidFill>
                  <a:latin typeface="方正精楷简体" pitchFamily="2" charset="-122"/>
                  <a:ea typeface="汉鼎简楷体" pitchFamily="49" charset="-122"/>
                </a:rPr>
              </a:br>
              <a:r>
                <a:rPr lang="zh-CN" altLang="en-US" sz="1700" dirty="0" smtClean="0">
                  <a:solidFill>
                    <a:schemeClr val="tx1"/>
                  </a:solidFill>
                  <a:latin typeface="方正精楷简体" pitchFamily="2" charset="-122"/>
                  <a:ea typeface="汉鼎简楷体" pitchFamily="49" charset="-122"/>
                </a:rPr>
                <a:t>客户端</a:t>
              </a:r>
              <a:endParaRPr lang="en-US" sz="1700" dirty="0">
                <a:solidFill>
                  <a:schemeClr val="tx1"/>
                </a:solidFill>
                <a:latin typeface="方正精楷简体" pitchFamily="2" charset="-122"/>
                <a:ea typeface="汉鼎简楷体" pitchFamily="49" charset="-122"/>
              </a:endParaRPr>
            </a:p>
          </p:txBody>
        </p:sp>
        <p:sp>
          <p:nvSpPr>
            <p:cNvPr id="16" name="Bevel 15"/>
            <p:cNvSpPr/>
            <p:nvPr/>
          </p:nvSpPr>
          <p:spPr>
            <a:xfrm>
              <a:off x="-304800" y="3957935"/>
              <a:ext cx="1371600" cy="990600"/>
            </a:xfrm>
            <a:prstGeom prst="bevel">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00" dirty="0" smtClean="0">
                  <a:solidFill>
                    <a:schemeClr val="tx1"/>
                  </a:solidFill>
                  <a:ea typeface="汉鼎简楷体" pitchFamily="49" charset="-122"/>
                </a:rPr>
                <a:t>SOAP</a:t>
              </a:r>
              <a:r>
                <a:rPr lang="zh-CN" altLang="en-US" sz="1700" dirty="0" smtClean="0">
                  <a:solidFill>
                    <a:schemeClr val="tx1"/>
                  </a:solidFill>
                  <a:latin typeface="方正精楷简体" pitchFamily="2" charset="-122"/>
                  <a:ea typeface="汉鼎简楷体" pitchFamily="49" charset="-122"/>
                </a:rPr>
                <a:t>客户端</a:t>
              </a:r>
              <a:endParaRPr lang="en-US" sz="1700" dirty="0">
                <a:solidFill>
                  <a:schemeClr val="tx1"/>
                </a:solidFill>
                <a:latin typeface="方正精楷简体" pitchFamily="2" charset="-122"/>
                <a:ea typeface="汉鼎简楷体" pitchFamily="49" charset="-122"/>
              </a:endParaRPr>
            </a:p>
          </p:txBody>
        </p:sp>
        <p:sp>
          <p:nvSpPr>
            <p:cNvPr id="17" name="Plaque 16"/>
            <p:cNvSpPr/>
            <p:nvPr/>
          </p:nvSpPr>
          <p:spPr>
            <a:xfrm>
              <a:off x="1828800" y="2891135"/>
              <a:ext cx="1600200" cy="990600"/>
            </a:xfrm>
            <a:prstGeom prst="plaque">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zh-CN" altLang="en-US" dirty="0" smtClean="0">
                  <a:solidFill>
                    <a:schemeClr val="bg1"/>
                  </a:solidFill>
                  <a:latin typeface="方正精楷简体" pitchFamily="2" charset="-122"/>
                  <a:ea typeface="汉鼎简楷体" pitchFamily="49" charset="-122"/>
                </a:rPr>
                <a:t>服务注</a:t>
              </a:r>
              <a:r>
                <a:rPr lang="en-US" altLang="zh-CN" dirty="0" smtClean="0">
                  <a:solidFill>
                    <a:schemeClr val="bg1"/>
                  </a:solidFill>
                  <a:latin typeface="方正精楷简体" pitchFamily="2" charset="-122"/>
                  <a:ea typeface="汉鼎简楷体" pitchFamily="49" charset="-122"/>
                </a:rPr>
                <a:t/>
              </a:r>
              <a:br>
                <a:rPr lang="en-US" altLang="zh-CN" dirty="0" smtClean="0">
                  <a:solidFill>
                    <a:schemeClr val="bg1"/>
                  </a:solidFill>
                  <a:latin typeface="方正精楷简体" pitchFamily="2" charset="-122"/>
                  <a:ea typeface="汉鼎简楷体" pitchFamily="49" charset="-122"/>
                </a:rPr>
              </a:br>
              <a:r>
                <a:rPr lang="zh-CN" altLang="en-US" dirty="0" smtClean="0">
                  <a:solidFill>
                    <a:schemeClr val="bg1"/>
                  </a:solidFill>
                  <a:latin typeface="方正精楷简体" pitchFamily="2" charset="-122"/>
                  <a:ea typeface="汉鼎简楷体" pitchFamily="49" charset="-122"/>
                </a:rPr>
                <a:t>册中心</a:t>
              </a:r>
              <a:endParaRPr lang="en-US" dirty="0">
                <a:solidFill>
                  <a:schemeClr val="bg1"/>
                </a:solidFill>
                <a:latin typeface="方正精楷简体" pitchFamily="2" charset="-122"/>
                <a:ea typeface="汉鼎简楷体" pitchFamily="49" charset="-122"/>
              </a:endParaRPr>
            </a:p>
          </p:txBody>
        </p:sp>
        <p:sp>
          <p:nvSpPr>
            <p:cNvPr id="18" name="TextBox 17"/>
            <p:cNvSpPr txBox="1"/>
            <p:nvPr/>
          </p:nvSpPr>
          <p:spPr>
            <a:xfrm>
              <a:off x="4724401" y="1214735"/>
              <a:ext cx="1365369" cy="509404"/>
            </a:xfrm>
            <a:prstGeom prst="rect">
              <a:avLst/>
            </a:prstGeom>
            <a:solidFill>
              <a:schemeClr val="accent2">
                <a:lumMod val="20000"/>
                <a:lumOff val="80000"/>
              </a:schemeClr>
            </a:solidFill>
          </p:spPr>
          <p:txBody>
            <a:bodyPr wrap="none" rtlCol="0">
              <a:spAutoFit/>
            </a:bodyPr>
            <a:lstStyle/>
            <a:p>
              <a:r>
                <a:rPr lang="zh-CN" altLang="en-US" sz="1700" dirty="0" smtClean="0">
                  <a:latin typeface="方正精楷简体" pitchFamily="2" charset="-122"/>
                  <a:ea typeface="汉鼎简楷体" pitchFamily="49" charset="-122"/>
                </a:rPr>
                <a:t>服务平台</a:t>
              </a:r>
              <a:endParaRPr lang="en-US" sz="1700" dirty="0">
                <a:latin typeface="方正精楷简体" pitchFamily="2" charset="-122"/>
                <a:ea typeface="汉鼎简楷体" pitchFamily="49" charset="-122"/>
              </a:endParaRPr>
            </a:p>
          </p:txBody>
        </p:sp>
        <p:cxnSp>
          <p:nvCxnSpPr>
            <p:cNvPr id="19" name="Straight Arrow Connector 18"/>
            <p:cNvCxnSpPr>
              <a:stCxn id="11" idx="1"/>
            </p:cNvCxnSpPr>
            <p:nvPr/>
          </p:nvCxnSpPr>
          <p:spPr>
            <a:xfrm flipH="1">
              <a:off x="3276600" y="2167235"/>
              <a:ext cx="1371600" cy="800100"/>
            </a:xfrm>
            <a:prstGeom prst="straightConnector1">
              <a:avLst/>
            </a:prstGeom>
            <a:ln w="28575">
              <a:solidFill>
                <a:srgbClr val="292EEF"/>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1"/>
            </p:cNvCxnSpPr>
            <p:nvPr/>
          </p:nvCxnSpPr>
          <p:spPr>
            <a:xfrm flipH="1">
              <a:off x="3429000" y="2776835"/>
              <a:ext cx="1219200" cy="342900"/>
            </a:xfrm>
            <a:prstGeom prst="straightConnector1">
              <a:avLst/>
            </a:prstGeom>
            <a:ln w="28575">
              <a:solidFill>
                <a:srgbClr val="292EEF"/>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17" idx="3"/>
            </p:cNvCxnSpPr>
            <p:nvPr/>
          </p:nvCxnSpPr>
          <p:spPr>
            <a:xfrm flipH="1" flipV="1">
              <a:off x="3429000" y="3386435"/>
              <a:ext cx="1219200" cy="38100"/>
            </a:xfrm>
            <a:prstGeom prst="straightConnector1">
              <a:avLst/>
            </a:prstGeom>
            <a:ln w="28575">
              <a:solidFill>
                <a:srgbClr val="292EE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1"/>
            </p:cNvCxnSpPr>
            <p:nvPr/>
          </p:nvCxnSpPr>
          <p:spPr>
            <a:xfrm flipH="1" flipV="1">
              <a:off x="3429000" y="3653135"/>
              <a:ext cx="1066800" cy="457200"/>
            </a:xfrm>
            <a:prstGeom prst="straightConnector1">
              <a:avLst/>
            </a:prstGeom>
            <a:ln w="28575">
              <a:solidFill>
                <a:srgbClr val="292EEF"/>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1"/>
            </p:cNvCxnSpPr>
            <p:nvPr/>
          </p:nvCxnSpPr>
          <p:spPr>
            <a:xfrm flipH="1" flipV="1">
              <a:off x="3276600" y="3881735"/>
              <a:ext cx="1219200" cy="914400"/>
            </a:xfrm>
            <a:prstGeom prst="straightConnector1">
              <a:avLst/>
            </a:prstGeom>
            <a:ln w="28575">
              <a:solidFill>
                <a:srgbClr val="292EE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066800" y="2738735"/>
              <a:ext cx="838200" cy="304800"/>
            </a:xfrm>
            <a:prstGeom prst="straightConnector1">
              <a:avLst/>
            </a:prstGeom>
            <a:ln w="28575">
              <a:solidFill>
                <a:srgbClr val="292EEF"/>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066800" y="3729335"/>
              <a:ext cx="838200" cy="228600"/>
            </a:xfrm>
            <a:prstGeom prst="straightConnector1">
              <a:avLst/>
            </a:prstGeom>
            <a:ln w="28575">
              <a:solidFill>
                <a:srgbClr val="292EEF"/>
              </a:solidFill>
              <a:tailEnd type="arrow"/>
            </a:ln>
          </p:spPr>
          <p:style>
            <a:lnRef idx="1">
              <a:schemeClr val="accent1"/>
            </a:lnRef>
            <a:fillRef idx="0">
              <a:schemeClr val="accent1"/>
            </a:fillRef>
            <a:effectRef idx="0">
              <a:schemeClr val="accent1"/>
            </a:effectRef>
            <a:fontRef idx="minor">
              <a:schemeClr val="tx1"/>
            </a:fontRef>
          </p:style>
        </p:cxnSp>
        <p:sp>
          <p:nvSpPr>
            <p:cNvPr id="26" name="Left-Right Arrow 25"/>
            <p:cNvSpPr/>
            <p:nvPr/>
          </p:nvSpPr>
          <p:spPr>
            <a:xfrm>
              <a:off x="1371600" y="1443335"/>
              <a:ext cx="2286000" cy="685800"/>
            </a:xfrm>
            <a:prstGeom prst="leftRightArrow">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latin typeface="方正精楷简体" pitchFamily="2" charset="-122"/>
                <a:ea typeface="汉鼎简楷体" pitchFamily="49" charset="-122"/>
              </a:endParaRPr>
            </a:p>
          </p:txBody>
        </p:sp>
        <p:sp>
          <p:nvSpPr>
            <p:cNvPr id="27" name="Left-Right Arrow 26"/>
            <p:cNvSpPr/>
            <p:nvPr/>
          </p:nvSpPr>
          <p:spPr>
            <a:xfrm>
              <a:off x="1371600" y="4567535"/>
              <a:ext cx="2286000" cy="685800"/>
            </a:xfrm>
            <a:prstGeom prst="leftRightArrow">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latin typeface="方正精楷简体" pitchFamily="2" charset="-122"/>
                <a:ea typeface="汉鼎简楷体" pitchFamily="49" charset="-122"/>
              </a:endParaRPr>
            </a:p>
          </p:txBody>
        </p:sp>
        <p:sp>
          <p:nvSpPr>
            <p:cNvPr id="28" name="TextBox 27"/>
            <p:cNvSpPr txBox="1"/>
            <p:nvPr/>
          </p:nvSpPr>
          <p:spPr>
            <a:xfrm>
              <a:off x="1828802" y="4711600"/>
              <a:ext cx="1678127" cy="509404"/>
            </a:xfrm>
            <a:prstGeom prst="rect">
              <a:avLst/>
            </a:prstGeom>
            <a:noFill/>
          </p:spPr>
          <p:txBody>
            <a:bodyPr wrap="none" rtlCol="0">
              <a:spAutoFit/>
            </a:bodyPr>
            <a:lstStyle/>
            <a:p>
              <a:r>
                <a:rPr lang="en-US" altLang="zh-CN" sz="1700" dirty="0" smtClean="0">
                  <a:ea typeface="汉鼎简楷体" pitchFamily="49" charset="-122"/>
                </a:rPr>
                <a:t>SOAP </a:t>
              </a:r>
              <a:r>
                <a:rPr lang="zh-CN" altLang="en-US" sz="1700" dirty="0" smtClean="0">
                  <a:latin typeface="方正精楷简体" pitchFamily="2" charset="-122"/>
                  <a:ea typeface="汉鼎简楷体" pitchFamily="49" charset="-122"/>
                </a:rPr>
                <a:t>协议</a:t>
              </a:r>
              <a:endParaRPr lang="en-US" sz="1700" dirty="0">
                <a:latin typeface="方正精楷简体" pitchFamily="2" charset="-122"/>
                <a:ea typeface="汉鼎简楷体" pitchFamily="49" charset="-122"/>
              </a:endParaRPr>
            </a:p>
          </p:txBody>
        </p:sp>
        <p:sp>
          <p:nvSpPr>
            <p:cNvPr id="29" name="TextBox 28"/>
            <p:cNvSpPr txBox="1"/>
            <p:nvPr/>
          </p:nvSpPr>
          <p:spPr>
            <a:xfrm>
              <a:off x="1828802" y="1595732"/>
              <a:ext cx="1620878" cy="509404"/>
            </a:xfrm>
            <a:prstGeom prst="rect">
              <a:avLst/>
            </a:prstGeom>
            <a:noFill/>
          </p:spPr>
          <p:txBody>
            <a:bodyPr wrap="none" rtlCol="0">
              <a:spAutoFit/>
            </a:bodyPr>
            <a:lstStyle/>
            <a:p>
              <a:r>
                <a:rPr lang="en-US" altLang="zh-CN" sz="1700" dirty="0" smtClean="0">
                  <a:ea typeface="汉鼎简楷体" pitchFamily="49" charset="-122"/>
                </a:rPr>
                <a:t>HTTP </a:t>
              </a:r>
              <a:r>
                <a:rPr lang="zh-CN" altLang="en-US" sz="1700" dirty="0" smtClean="0">
                  <a:latin typeface="方正精楷简体" pitchFamily="2" charset="-122"/>
                  <a:ea typeface="汉鼎简楷体" pitchFamily="49" charset="-122"/>
                </a:rPr>
                <a:t>协议</a:t>
              </a:r>
              <a:endParaRPr lang="en-US" sz="1700" dirty="0">
                <a:latin typeface="方正精楷简体" pitchFamily="2" charset="-122"/>
                <a:ea typeface="汉鼎简楷体" pitchFamily="49" charset="-122"/>
              </a:endParaRPr>
            </a:p>
          </p:txBody>
        </p:sp>
        <p:sp>
          <p:nvSpPr>
            <p:cNvPr id="30" name="Left-Right Arrow 29"/>
            <p:cNvSpPr/>
            <p:nvPr/>
          </p:nvSpPr>
          <p:spPr>
            <a:xfrm>
              <a:off x="7010400" y="2738735"/>
              <a:ext cx="914400" cy="685800"/>
            </a:xfrm>
            <a:prstGeom prst="leftRight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latin typeface="方正精楷简体" pitchFamily="2" charset="-122"/>
                <a:ea typeface="汉鼎简楷体" pitchFamily="49" charset="-122"/>
              </a:endParaRPr>
            </a:p>
          </p:txBody>
        </p:sp>
        <p:sp>
          <p:nvSpPr>
            <p:cNvPr id="31" name="Rectangle 30"/>
            <p:cNvSpPr/>
            <p:nvPr/>
          </p:nvSpPr>
          <p:spPr>
            <a:xfrm>
              <a:off x="8001000" y="1214735"/>
              <a:ext cx="1905000" cy="4038600"/>
            </a:xfrm>
            <a:prstGeom prst="rect">
              <a:avLst/>
            </a:prstGeom>
            <a:noFill/>
            <a:ln w="57150">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latin typeface="方正精楷简体" pitchFamily="2" charset="-122"/>
                <a:ea typeface="汉鼎简楷体" pitchFamily="49" charset="-122"/>
              </a:endParaRPr>
            </a:p>
          </p:txBody>
        </p:sp>
        <p:sp>
          <p:nvSpPr>
            <p:cNvPr id="32" name="TextBox 31"/>
            <p:cNvSpPr txBox="1"/>
            <p:nvPr/>
          </p:nvSpPr>
          <p:spPr>
            <a:xfrm>
              <a:off x="8152623" y="1214735"/>
              <a:ext cx="1365369" cy="509404"/>
            </a:xfrm>
            <a:prstGeom prst="rect">
              <a:avLst/>
            </a:prstGeom>
            <a:solidFill>
              <a:schemeClr val="accent2">
                <a:lumMod val="20000"/>
                <a:lumOff val="80000"/>
              </a:schemeClr>
            </a:solidFill>
          </p:spPr>
          <p:txBody>
            <a:bodyPr wrap="none" rtlCol="0">
              <a:spAutoFit/>
            </a:bodyPr>
            <a:lstStyle/>
            <a:p>
              <a:r>
                <a:rPr lang="zh-CN" altLang="en-US" sz="1700" dirty="0" smtClean="0">
                  <a:latin typeface="方正精楷简体" pitchFamily="2" charset="-122"/>
                  <a:ea typeface="汉鼎简楷体" pitchFamily="49" charset="-122"/>
                </a:rPr>
                <a:t>数据中心</a:t>
              </a:r>
              <a:endParaRPr lang="en-US" sz="1700" dirty="0">
                <a:latin typeface="方正精楷简体" pitchFamily="2" charset="-122"/>
                <a:ea typeface="汉鼎简楷体" pitchFamily="49" charset="-122"/>
              </a:endParaRPr>
            </a:p>
          </p:txBody>
        </p:sp>
        <p:sp>
          <p:nvSpPr>
            <p:cNvPr id="33" name="TextBox 32"/>
            <p:cNvSpPr txBox="1"/>
            <p:nvPr/>
          </p:nvSpPr>
          <p:spPr>
            <a:xfrm>
              <a:off x="1574355" y="5410204"/>
              <a:ext cx="6265946" cy="509404"/>
            </a:xfrm>
            <a:prstGeom prst="rect">
              <a:avLst/>
            </a:prstGeom>
            <a:noFill/>
          </p:spPr>
          <p:txBody>
            <a:bodyPr wrap="none" rtlCol="0">
              <a:spAutoFit/>
            </a:bodyPr>
            <a:lstStyle/>
            <a:p>
              <a:r>
                <a:rPr lang="zh-CN" altLang="en-US" sz="1700" dirty="0" smtClean="0">
                  <a:latin typeface="方正精楷简体" pitchFamily="2" charset="-122"/>
                  <a:ea typeface="汉鼎简楷体" pitchFamily="49" charset="-122"/>
                </a:rPr>
                <a:t>某电视台数控系统采用的面向服务的架构 </a:t>
              </a:r>
              <a:r>
                <a:rPr lang="en-US" altLang="zh-CN" sz="1700" dirty="0" smtClean="0">
                  <a:ea typeface="汉鼎简楷体" pitchFamily="49" charset="-122"/>
                </a:rPr>
                <a:t>(SOA)</a:t>
              </a:r>
              <a:endParaRPr lang="en-US" sz="1700" dirty="0">
                <a:ea typeface="汉鼎简楷体" pitchFamily="49" charset="-122"/>
              </a:endParaRPr>
            </a:p>
          </p:txBody>
        </p:sp>
      </p:grpSp>
      <p:sp>
        <p:nvSpPr>
          <p:cNvPr id="34" name="TextBox 33"/>
          <p:cNvSpPr txBox="1"/>
          <p:nvPr/>
        </p:nvSpPr>
        <p:spPr>
          <a:xfrm>
            <a:off x="428501" y="1052742"/>
            <a:ext cx="1462777" cy="604430"/>
          </a:xfrm>
          <a:prstGeom prst="rect">
            <a:avLst/>
          </a:prstGeom>
          <a:noFill/>
        </p:spPr>
        <p:txBody>
          <a:bodyPr wrap="none" lIns="95665" tIns="47832" rIns="95665" bIns="47832" rtlCol="0">
            <a:spAutoFit/>
          </a:bodyPr>
          <a:lstStyle/>
          <a:p>
            <a:r>
              <a:rPr lang="zh-CN" altLang="en-US" sz="3300" dirty="0" smtClean="0">
                <a:solidFill>
                  <a:srgbClr val="FF0000"/>
                </a:solidFill>
                <a:ea typeface="文鼎CS长美黑" pitchFamily="49" charset="-122"/>
              </a:rPr>
              <a:t>示例：</a:t>
            </a:r>
            <a:endParaRPr lang="zh-CN" altLang="en-US" sz="3300" dirty="0">
              <a:solidFill>
                <a:srgbClr val="FF0000"/>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领域架构</a:t>
            </a:r>
            <a:endParaRPr lang="zh-CN" altLang="en-US" dirty="0"/>
          </a:p>
        </p:txBody>
      </p:sp>
      <p:sp>
        <p:nvSpPr>
          <p:cNvPr id="3" name="Content Placeholder 2"/>
          <p:cNvSpPr>
            <a:spLocks noGrp="1"/>
          </p:cNvSpPr>
          <p:nvPr>
            <p:ph idx="1"/>
          </p:nvPr>
        </p:nvSpPr>
        <p:spPr/>
        <p:txBody>
          <a:bodyPr/>
          <a:lstStyle/>
          <a:p>
            <a:r>
              <a:rPr lang="zh-CN" altLang="en-US" dirty="0" smtClean="0"/>
              <a:t>领域架构</a:t>
            </a:r>
            <a:endParaRPr lang="en-US" altLang="zh-CN" dirty="0" smtClean="0"/>
          </a:p>
          <a:p>
            <a:pPr lvl="1"/>
            <a:r>
              <a:rPr lang="zh-CN" altLang="en-US" dirty="0" smtClean="0"/>
              <a:t>源于某领域内一系列软件系统架构的抽象</a:t>
            </a:r>
            <a:endParaRPr lang="en-US" altLang="zh-CN" dirty="0" smtClean="0"/>
          </a:p>
          <a:p>
            <a:pPr lvl="1"/>
            <a:r>
              <a:rPr lang="zh-CN" altLang="en-US" dirty="0" smtClean="0"/>
              <a:t>概述了该领域内一般性系统的主要特征</a:t>
            </a:r>
            <a:endParaRPr lang="en-US" altLang="zh-CN" dirty="0" smtClean="0"/>
          </a:p>
          <a:p>
            <a:pPr lvl="1"/>
            <a:r>
              <a:rPr lang="zh-CN" altLang="en-US" dirty="0" smtClean="0"/>
              <a:t>专用于某一类应用领域</a:t>
            </a:r>
            <a:endParaRPr lang="en-US" altLang="zh-CN" dirty="0" smtClean="0"/>
          </a:p>
          <a:p>
            <a:pPr lvl="1"/>
            <a:endParaRPr lang="en-US" altLang="zh-CN" sz="1500" dirty="0" smtClean="0"/>
          </a:p>
          <a:p>
            <a:pPr lvl="1"/>
            <a:r>
              <a:rPr lang="zh-CN" altLang="en-US" dirty="0" smtClean="0"/>
              <a:t>有效性已通过丰富实践的验证</a:t>
            </a:r>
          </a:p>
          <a:p>
            <a:pPr lvl="1"/>
            <a:r>
              <a:rPr lang="zh-CN" altLang="en-US" dirty="0" smtClean="0"/>
              <a:t>具有良好的开放性</a:t>
            </a:r>
            <a:endParaRPr lang="en-US" altLang="zh-CN" dirty="0" smtClean="0"/>
          </a:p>
          <a:p>
            <a:pPr lvl="1"/>
            <a:endParaRPr lang="en-US" altLang="zh-CN" sz="1900" dirty="0" smtClean="0"/>
          </a:p>
          <a:p>
            <a:pPr lvl="1"/>
            <a:r>
              <a:rPr lang="zh-CN" altLang="en-US" dirty="0" smtClean="0"/>
              <a:t>可作为具体产品架构设计的起点</a:t>
            </a:r>
            <a:endParaRPr lang="en-US" altLang="zh-CN" dirty="0" smtClean="0"/>
          </a:p>
          <a:p>
            <a:pPr lvl="1"/>
            <a:r>
              <a:rPr lang="zh-CN" altLang="en-US" dirty="0" smtClean="0"/>
              <a:t>也可作为领域通用设计清单</a:t>
            </a:r>
            <a:endParaRPr lang="en-US" altLang="zh-CN" dirty="0" smtClean="0"/>
          </a:p>
          <a:p>
            <a:pPr lvl="1"/>
            <a:r>
              <a:rPr lang="zh-CN" altLang="en-US" dirty="0" smtClean="0"/>
              <a:t>还可作为交流的知识库</a:t>
            </a:r>
            <a:endParaRPr lang="en-US" altLang="zh-CN" dirty="0" smtClean="0"/>
          </a:p>
          <a:p>
            <a:pPr lvl="1"/>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41</a:t>
            </a:fld>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blinds(horizontal)">
                                      <p:cBhvr>
                                        <p:cTn id="15" dur="500"/>
                                        <p:tgtEl>
                                          <p:spTgt spid="3">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blinds(horizontal)">
                                      <p:cBhvr>
                                        <p:cTn id="18" dur="500"/>
                                        <p:tgtEl>
                                          <p:spTgt spid="3">
                                            <p:txEl>
                                              <p:pRg st="9" end="9"/>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blinds(horizontal)">
                                      <p:cBhvr>
                                        <p:cTn id="2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三类领域架构</a:t>
            </a:r>
            <a:endParaRPr lang="zh-CN" altLang="en-US" dirty="0"/>
          </a:p>
        </p:txBody>
      </p:sp>
      <p:sp>
        <p:nvSpPr>
          <p:cNvPr id="3" name="Content Placeholder 2"/>
          <p:cNvSpPr>
            <a:spLocks noGrp="1"/>
          </p:cNvSpPr>
          <p:nvPr>
            <p:ph idx="1"/>
          </p:nvPr>
        </p:nvSpPr>
        <p:spPr>
          <a:xfrm>
            <a:off x="613964" y="5661251"/>
            <a:ext cx="8667750" cy="720080"/>
          </a:xfrm>
        </p:spPr>
        <p:txBody>
          <a:bodyPr/>
          <a:lstStyle/>
          <a:p>
            <a:r>
              <a:rPr lang="zh-CN" altLang="en-US" sz="2500" dirty="0" smtClean="0"/>
              <a:t>注意：三者之间区别不大。</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42</a:t>
            </a:fld>
            <a:endParaRPr lang="zh-CN" altLang="en-US" dirty="0"/>
          </a:p>
        </p:txBody>
      </p:sp>
      <p:graphicFrame>
        <p:nvGraphicFramePr>
          <p:cNvPr id="5" name="Diagram 4"/>
          <p:cNvGraphicFramePr/>
          <p:nvPr/>
        </p:nvGraphicFramePr>
        <p:xfrm>
          <a:off x="2300711" y="1196756"/>
          <a:ext cx="5070563"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blinds/>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典型领域的领域架构示例</a:t>
            </a:r>
            <a:endParaRPr lang="zh-CN" altLang="en-US" dirty="0"/>
          </a:p>
        </p:txBody>
      </p:sp>
      <p:sp>
        <p:nvSpPr>
          <p:cNvPr id="3" name="Content Placeholder 2"/>
          <p:cNvSpPr>
            <a:spLocks noGrp="1"/>
          </p:cNvSpPr>
          <p:nvPr>
            <p:ph idx="1"/>
          </p:nvPr>
        </p:nvSpPr>
        <p:spPr>
          <a:xfrm>
            <a:off x="613964" y="1268762"/>
            <a:ext cx="8667750" cy="2592289"/>
          </a:xfrm>
        </p:spPr>
        <p:txBody>
          <a:bodyPr/>
          <a:lstStyle/>
          <a:p>
            <a:r>
              <a:rPr lang="en-US" altLang="zh-CN" sz="2900" dirty="0" smtClean="0"/>
              <a:t>Ian Sommerville</a:t>
            </a:r>
            <a:r>
              <a:rPr lang="zh-CN" altLang="en-US" sz="2900" dirty="0" smtClean="0"/>
              <a:t>总结的四大领域架构示例</a:t>
            </a:r>
            <a:endParaRPr lang="en-US" altLang="zh-CN" sz="2900" dirty="0" smtClean="0"/>
          </a:p>
          <a:p>
            <a:pPr lvl="1"/>
            <a:r>
              <a:rPr lang="zh-CN" altLang="en-US" dirty="0" smtClean="0">
                <a:solidFill>
                  <a:srgbClr val="0000FF"/>
                </a:solidFill>
              </a:rPr>
              <a:t>数据处理架构</a:t>
            </a:r>
            <a:endParaRPr lang="en-US" altLang="zh-CN" dirty="0" smtClean="0">
              <a:solidFill>
                <a:srgbClr val="0000FF"/>
              </a:solidFill>
            </a:endParaRPr>
          </a:p>
          <a:p>
            <a:pPr lvl="1"/>
            <a:r>
              <a:rPr lang="zh-CN" altLang="en-US" dirty="0" smtClean="0">
                <a:solidFill>
                  <a:srgbClr val="0000FF"/>
                </a:solidFill>
              </a:rPr>
              <a:t>事务处理架构</a:t>
            </a:r>
            <a:endParaRPr lang="en-US" altLang="zh-CN" dirty="0" smtClean="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43</a:t>
            </a:fld>
            <a:endParaRPr lang="zh-CN" altLang="en-US" dirty="0"/>
          </a:p>
        </p:txBody>
      </p:sp>
      <p:pic>
        <p:nvPicPr>
          <p:cNvPr id="44035" name="Picture 3"/>
          <p:cNvPicPr>
            <a:picLocks noChangeAspect="1" noChangeArrowheads="1"/>
          </p:cNvPicPr>
          <p:nvPr/>
        </p:nvPicPr>
        <p:blipFill>
          <a:blip r:embed="rId2" cstate="print"/>
          <a:srcRect/>
          <a:stretch>
            <a:fillRect/>
          </a:stretch>
        </p:blipFill>
        <p:spPr bwMode="auto">
          <a:xfrm>
            <a:off x="1101177" y="5174706"/>
            <a:ext cx="6738144" cy="990600"/>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4510588" y="1962478"/>
            <a:ext cx="4330844" cy="2618650"/>
          </a:xfrm>
          <a:prstGeom prst="rect">
            <a:avLst/>
          </a:prstGeom>
          <a:noFill/>
          <a:ln w="9525">
            <a:noFill/>
            <a:miter lim="800000"/>
            <a:headEnd/>
            <a:tailEnd/>
          </a:ln>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300"/>
                                  </p:stCondLst>
                                  <p:childTnLst>
                                    <p:set>
                                      <p:cBhvr>
                                        <p:cTn id="14" dur="1" fill="hold">
                                          <p:stCondLst>
                                            <p:cond delay="0"/>
                                          </p:stCondLst>
                                        </p:cTn>
                                        <p:tgtEl>
                                          <p:spTgt spid="44035"/>
                                        </p:tgtEl>
                                        <p:attrNameLst>
                                          <p:attrName>style.visibility</p:attrName>
                                        </p:attrNameLst>
                                      </p:cBhvr>
                                      <p:to>
                                        <p:strVal val="visible"/>
                                      </p:to>
                                    </p:set>
                                    <p:animEffect transition="in" filter="blinds(horizontal)">
                                      <p:cBhvr>
                                        <p:cTn id="15" dur="500"/>
                                        <p:tgtEl>
                                          <p:spTgt spid="44035"/>
                                        </p:tgtEl>
                                      </p:cBhvr>
                                    </p:animEffect>
                                  </p:childTnLst>
                                </p:cTn>
                              </p:par>
                              <p:par>
                                <p:cTn id="16" presetID="3" presetClass="entr" presetSubtype="10" fill="hold" nodeType="withEffect">
                                  <p:stCondLst>
                                    <p:cond delay="30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典型领域的领域架构示例</a:t>
            </a:r>
            <a:endParaRPr lang="zh-CN" altLang="en-US" dirty="0"/>
          </a:p>
        </p:txBody>
      </p:sp>
      <p:sp>
        <p:nvSpPr>
          <p:cNvPr id="3" name="Content Placeholder 2"/>
          <p:cNvSpPr>
            <a:spLocks noGrp="1"/>
          </p:cNvSpPr>
          <p:nvPr>
            <p:ph idx="1"/>
          </p:nvPr>
        </p:nvSpPr>
        <p:spPr>
          <a:xfrm>
            <a:off x="613964" y="1268761"/>
            <a:ext cx="8667750" cy="3024335"/>
          </a:xfrm>
        </p:spPr>
        <p:txBody>
          <a:bodyPr/>
          <a:lstStyle/>
          <a:p>
            <a:r>
              <a:rPr lang="en-US" altLang="zh-CN" sz="2900" dirty="0" smtClean="0"/>
              <a:t>Ian Sommerville</a:t>
            </a:r>
            <a:r>
              <a:rPr lang="zh-CN" altLang="en-US" sz="2900" dirty="0" smtClean="0"/>
              <a:t>总结的四大领域架构示例</a:t>
            </a:r>
            <a:endParaRPr lang="en-US" altLang="zh-CN" sz="2900" dirty="0" smtClean="0"/>
          </a:p>
          <a:p>
            <a:pPr lvl="1"/>
            <a:r>
              <a:rPr lang="zh-CN" altLang="en-US" dirty="0" smtClean="0">
                <a:solidFill>
                  <a:schemeClr val="bg2">
                    <a:lumMod val="10000"/>
                  </a:schemeClr>
                </a:solidFill>
              </a:rPr>
              <a:t>数据处理架构</a:t>
            </a:r>
            <a:endParaRPr lang="en-US" altLang="zh-CN" dirty="0" smtClean="0">
              <a:solidFill>
                <a:schemeClr val="bg2">
                  <a:lumMod val="10000"/>
                </a:schemeClr>
              </a:solidFill>
            </a:endParaRPr>
          </a:p>
          <a:p>
            <a:pPr lvl="1"/>
            <a:r>
              <a:rPr lang="zh-CN" altLang="en-US" dirty="0" smtClean="0">
                <a:solidFill>
                  <a:schemeClr val="bg2">
                    <a:lumMod val="10000"/>
                  </a:schemeClr>
                </a:solidFill>
              </a:rPr>
              <a:t>事务处理架构</a:t>
            </a:r>
            <a:endParaRPr lang="en-US" altLang="zh-CN" dirty="0" smtClean="0">
              <a:solidFill>
                <a:schemeClr val="bg2">
                  <a:lumMod val="10000"/>
                </a:schemeClr>
              </a:solidFill>
            </a:endParaRPr>
          </a:p>
          <a:p>
            <a:pPr lvl="1"/>
            <a:r>
              <a:rPr lang="zh-CN" altLang="en-US" dirty="0" smtClean="0">
                <a:solidFill>
                  <a:srgbClr val="0000FF"/>
                </a:solidFill>
              </a:rPr>
              <a:t>事件处理架构</a:t>
            </a:r>
            <a:endParaRPr lang="en-US" altLang="zh-CN" dirty="0" smtClean="0">
              <a:solidFill>
                <a:srgbClr val="0000FF"/>
              </a:solidFill>
            </a:endParaRPr>
          </a:p>
          <a:p>
            <a:pPr lvl="1"/>
            <a:r>
              <a:rPr lang="zh-CN" altLang="en-US" dirty="0" smtClean="0">
                <a:solidFill>
                  <a:srgbClr val="0000FF"/>
                </a:solidFill>
              </a:rPr>
              <a:t>语言处理架构</a:t>
            </a:r>
            <a:endParaRPr lang="en-US" altLang="zh-CN" dirty="0" smtClean="0">
              <a:solidFill>
                <a:srgbClr val="0000FF"/>
              </a:solidFill>
            </a:endParaRPr>
          </a:p>
          <a:p>
            <a:pPr lvl="2"/>
            <a:r>
              <a:rPr lang="zh-CN" altLang="en-US" sz="2500" dirty="0" smtClean="0"/>
              <a:t>即 </a:t>
            </a:r>
            <a:r>
              <a:rPr lang="en-US" altLang="zh-CN" sz="2500" dirty="0" smtClean="0">
                <a:solidFill>
                  <a:srgbClr val="FF0000"/>
                </a:solidFill>
              </a:rPr>
              <a:t>P&amp;F</a:t>
            </a:r>
            <a:r>
              <a:rPr lang="zh-CN" altLang="en-US" sz="2500" dirty="0" smtClean="0">
                <a:solidFill>
                  <a:srgbClr val="FF0000"/>
                </a:solidFill>
              </a:rPr>
              <a:t>风格</a:t>
            </a:r>
            <a:endParaRPr lang="zh-CN" altLang="en-US" sz="2500" dirty="0">
              <a:solidFill>
                <a:srgbClr val="FF0000"/>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44</a:t>
            </a:fld>
            <a:endParaRPr lang="zh-CN" altLang="en-US" dirty="0"/>
          </a:p>
        </p:txBody>
      </p:sp>
      <p:pic>
        <p:nvPicPr>
          <p:cNvPr id="6" name="Picture 4"/>
          <p:cNvPicPr>
            <a:picLocks noChangeAspect="1" noChangeArrowheads="1"/>
          </p:cNvPicPr>
          <p:nvPr/>
        </p:nvPicPr>
        <p:blipFill>
          <a:blip r:embed="rId2" cstate="print"/>
          <a:srcRect/>
          <a:stretch>
            <a:fillRect/>
          </a:stretch>
        </p:blipFill>
        <p:spPr bwMode="auto">
          <a:xfrm>
            <a:off x="4448944" y="1916832"/>
            <a:ext cx="5220072" cy="4861575"/>
          </a:xfrm>
          <a:prstGeom prst="rect">
            <a:avLst/>
          </a:prstGeom>
          <a:noFill/>
          <a:ln w="9525">
            <a:noFill/>
            <a:miter lim="800000"/>
            <a:headEnd/>
            <a:tailEnd/>
          </a:ln>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par>
                                <p:cTn id="16" presetID="3" presetClass="entr" presetSubtype="10" fill="hold" nodeType="withEffect">
                                  <p:stCondLst>
                                    <p:cond delay="30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经典领域架构示例</a:t>
            </a:r>
            <a:endParaRPr lang="zh-CN" altLang="en-US" dirty="0"/>
          </a:p>
        </p:txBody>
      </p:sp>
      <p:sp>
        <p:nvSpPr>
          <p:cNvPr id="3" name="Content Placeholder 2"/>
          <p:cNvSpPr>
            <a:spLocks noGrp="1"/>
          </p:cNvSpPr>
          <p:nvPr>
            <p:ph idx="1"/>
          </p:nvPr>
        </p:nvSpPr>
        <p:spPr>
          <a:xfrm>
            <a:off x="613964" y="1268762"/>
            <a:ext cx="8667750" cy="864096"/>
          </a:xfrm>
        </p:spPr>
        <p:txBody>
          <a:bodyPr/>
          <a:lstStyle/>
          <a:p>
            <a:r>
              <a:rPr lang="en-US" altLang="zh-CN" dirty="0" smtClean="0"/>
              <a:t>Web</a:t>
            </a:r>
            <a:r>
              <a:rPr lang="zh-CN" altLang="en-US" dirty="0" smtClean="0"/>
              <a:t>浏览器引用架构</a:t>
            </a:r>
            <a:endParaRPr lang="en-US" altLang="zh-CN"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45</a:t>
            </a:fld>
            <a:endParaRPr lang="zh-CN" altLang="en-US" dirty="0"/>
          </a:p>
        </p:txBody>
      </p:sp>
      <p:grpSp>
        <p:nvGrpSpPr>
          <p:cNvPr id="5" name="Group 4"/>
          <p:cNvGrpSpPr/>
          <p:nvPr/>
        </p:nvGrpSpPr>
        <p:grpSpPr>
          <a:xfrm>
            <a:off x="272480" y="2111782"/>
            <a:ext cx="9361040" cy="3981514"/>
            <a:chOff x="742950" y="2239962"/>
            <a:chExt cx="19583400" cy="8416311"/>
          </a:xfrm>
        </p:grpSpPr>
        <p:sp>
          <p:nvSpPr>
            <p:cNvPr id="6" name="TextBox 6"/>
            <p:cNvSpPr txBox="1">
              <a:spLocks noChangeArrowheads="1"/>
            </p:cNvSpPr>
            <p:nvPr/>
          </p:nvSpPr>
          <p:spPr bwMode="auto">
            <a:xfrm>
              <a:off x="2863444" y="9782616"/>
              <a:ext cx="5737814" cy="873657"/>
            </a:xfrm>
            <a:prstGeom prst="rect">
              <a:avLst/>
            </a:prstGeom>
            <a:noFill/>
            <a:ln w="9525">
              <a:noFill/>
              <a:miter lim="800000"/>
              <a:headEnd/>
              <a:tailEnd/>
            </a:ln>
          </p:spPr>
          <p:txBody>
            <a:bodyPr wrap="square">
              <a:spAutoFit/>
            </a:bodyPr>
            <a:lstStyle/>
            <a:p>
              <a:r>
                <a:rPr lang="en-CA" sz="1600" dirty="0" smtClean="0">
                  <a:latin typeface="Calibri" pitchFamily="34" charset="0"/>
                </a:rPr>
                <a:t>(1) </a:t>
              </a:r>
              <a:r>
                <a:rPr lang="en-US" altLang="zh-CN" sz="1600" dirty="0" smtClean="0">
                  <a:latin typeface="Calibri" pitchFamily="34" charset="0"/>
                </a:rPr>
                <a:t>Web </a:t>
              </a:r>
              <a:r>
                <a:rPr lang="zh-CN" altLang="en-US" sz="1600" dirty="0" smtClean="0">
                  <a:latin typeface="方正精楷简体" pitchFamily="2" charset="-122"/>
                  <a:ea typeface="汉鼎简楷体" pitchFamily="49" charset="-122"/>
                </a:rPr>
                <a:t>浏览器引用架构</a:t>
              </a:r>
              <a:endParaRPr lang="en-CA" sz="1600" dirty="0">
                <a:latin typeface="方正精楷简体" pitchFamily="2" charset="-122"/>
                <a:ea typeface="汉鼎简楷体" pitchFamily="49" charset="-122"/>
              </a:endParaRPr>
            </a:p>
          </p:txBody>
        </p:sp>
        <p:sp>
          <p:nvSpPr>
            <p:cNvPr id="7" name="Rectangle 6"/>
            <p:cNvSpPr/>
            <p:nvPr/>
          </p:nvSpPr>
          <p:spPr>
            <a:xfrm>
              <a:off x="867685" y="8012642"/>
              <a:ext cx="2120496" cy="114473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JavaScript Interpreter</a:t>
              </a:r>
              <a:endParaRPr lang="en-US" sz="1200" dirty="0">
                <a:solidFill>
                  <a:schemeClr val="tx1"/>
                </a:solidFill>
              </a:endParaRPr>
            </a:p>
          </p:txBody>
        </p:sp>
        <p:sp>
          <p:nvSpPr>
            <p:cNvPr id="8" name="Rectangle 7"/>
            <p:cNvSpPr/>
            <p:nvPr/>
          </p:nvSpPr>
          <p:spPr>
            <a:xfrm>
              <a:off x="3861326" y="4587541"/>
              <a:ext cx="2744171" cy="92359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Browser Engine</a:t>
              </a:r>
              <a:endParaRPr lang="en-US" sz="1200" dirty="0">
                <a:solidFill>
                  <a:schemeClr val="tx1"/>
                </a:solidFill>
              </a:endParaRPr>
            </a:p>
          </p:txBody>
        </p:sp>
        <p:sp>
          <p:nvSpPr>
            <p:cNvPr id="9" name="Rectangle 8"/>
            <p:cNvSpPr/>
            <p:nvPr/>
          </p:nvSpPr>
          <p:spPr>
            <a:xfrm>
              <a:off x="4734471" y="2740361"/>
              <a:ext cx="2245231" cy="92359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UI</a:t>
              </a:r>
              <a:endParaRPr lang="en-US" sz="1200" dirty="0">
                <a:solidFill>
                  <a:schemeClr val="tx1"/>
                </a:solidFill>
              </a:endParaRPr>
            </a:p>
          </p:txBody>
        </p:sp>
        <p:sp>
          <p:nvSpPr>
            <p:cNvPr id="10" name="Rectangle 9"/>
            <p:cNvSpPr/>
            <p:nvPr/>
          </p:nvSpPr>
          <p:spPr>
            <a:xfrm>
              <a:off x="7977582" y="4433610"/>
              <a:ext cx="2120496" cy="12314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Data Persistence</a:t>
              </a:r>
              <a:endParaRPr lang="en-US" sz="1200" dirty="0">
                <a:solidFill>
                  <a:schemeClr val="tx1"/>
                </a:solidFill>
              </a:endParaRPr>
            </a:p>
          </p:txBody>
        </p:sp>
        <p:sp>
          <p:nvSpPr>
            <p:cNvPr id="11" name="Rectangle 10"/>
            <p:cNvSpPr/>
            <p:nvPr/>
          </p:nvSpPr>
          <p:spPr>
            <a:xfrm>
              <a:off x="3237651" y="8166574"/>
              <a:ext cx="2120496" cy="92359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XML Parser</a:t>
              </a:r>
              <a:endParaRPr lang="en-US" sz="1200" dirty="0">
                <a:solidFill>
                  <a:schemeClr val="tx1"/>
                </a:solidFill>
              </a:endParaRPr>
            </a:p>
          </p:txBody>
        </p:sp>
        <p:sp>
          <p:nvSpPr>
            <p:cNvPr id="12" name="Rectangle 11"/>
            <p:cNvSpPr/>
            <p:nvPr/>
          </p:nvSpPr>
          <p:spPr>
            <a:xfrm>
              <a:off x="7977582" y="7858711"/>
              <a:ext cx="2120496" cy="12314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Display Backend</a:t>
              </a:r>
              <a:endParaRPr lang="en-US" sz="1200" dirty="0">
                <a:solidFill>
                  <a:schemeClr val="tx1"/>
                </a:solidFill>
              </a:endParaRPr>
            </a:p>
          </p:txBody>
        </p:sp>
        <p:cxnSp>
          <p:nvCxnSpPr>
            <p:cNvPr id="13" name="Straight Arrow Connector 12"/>
            <p:cNvCxnSpPr>
              <a:stCxn id="9" idx="2"/>
              <a:endCxn id="8" idx="0"/>
            </p:cNvCxnSpPr>
            <p:nvPr/>
          </p:nvCxnSpPr>
          <p:spPr>
            <a:xfrm rot="5400000">
              <a:off x="5083454" y="3813909"/>
              <a:ext cx="923590" cy="623675"/>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17" idx="0"/>
            </p:cNvCxnSpPr>
            <p:nvPr/>
          </p:nvCxnSpPr>
          <p:spPr>
            <a:xfrm rot="5400000">
              <a:off x="4657769" y="5743752"/>
              <a:ext cx="808263" cy="34302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0" idx="1"/>
            </p:cNvCxnSpPr>
            <p:nvPr/>
          </p:nvCxnSpPr>
          <p:spPr>
            <a:xfrm>
              <a:off x="6605496" y="5049336"/>
              <a:ext cx="1372085" cy="320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42950" y="2278566"/>
              <a:ext cx="9604597" cy="7427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 name="Rectangle 16"/>
            <p:cNvSpPr/>
            <p:nvPr/>
          </p:nvSpPr>
          <p:spPr>
            <a:xfrm>
              <a:off x="3300018" y="6319394"/>
              <a:ext cx="3180743" cy="92359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Rendering Engine</a:t>
              </a:r>
              <a:endParaRPr lang="en-US" sz="1200" dirty="0">
                <a:solidFill>
                  <a:schemeClr val="tx1"/>
                </a:solidFill>
              </a:endParaRPr>
            </a:p>
          </p:txBody>
        </p:sp>
        <p:sp>
          <p:nvSpPr>
            <p:cNvPr id="18" name="Rectangle 17"/>
            <p:cNvSpPr/>
            <p:nvPr/>
          </p:nvSpPr>
          <p:spPr>
            <a:xfrm>
              <a:off x="5607616" y="8099365"/>
              <a:ext cx="2120496" cy="990799"/>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Networking</a:t>
              </a:r>
              <a:endParaRPr lang="en-US" sz="1200" dirty="0">
                <a:solidFill>
                  <a:schemeClr val="tx1"/>
                </a:solidFill>
              </a:endParaRPr>
            </a:p>
          </p:txBody>
        </p:sp>
        <p:cxnSp>
          <p:nvCxnSpPr>
            <p:cNvPr id="19" name="Straight Arrow Connector 18"/>
            <p:cNvCxnSpPr>
              <a:stCxn id="9" idx="3"/>
              <a:endCxn id="10" idx="0"/>
            </p:cNvCxnSpPr>
            <p:nvPr/>
          </p:nvCxnSpPr>
          <p:spPr>
            <a:xfrm>
              <a:off x="6979702" y="3202156"/>
              <a:ext cx="2058128" cy="123145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5462932" y="4845120"/>
              <a:ext cx="4156155" cy="1871025"/>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2"/>
              <a:endCxn id="18" idx="0"/>
            </p:cNvCxnSpPr>
            <p:nvPr/>
          </p:nvCxnSpPr>
          <p:spPr>
            <a:xfrm rot="16200000" flipH="1">
              <a:off x="5350936" y="6782437"/>
              <a:ext cx="856381" cy="177747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a:endCxn id="11" idx="0"/>
            </p:cNvCxnSpPr>
            <p:nvPr/>
          </p:nvCxnSpPr>
          <p:spPr>
            <a:xfrm rot="5400000">
              <a:off x="4132349" y="7408533"/>
              <a:ext cx="923590" cy="59249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2"/>
              <a:endCxn id="7" idx="0"/>
            </p:cNvCxnSpPr>
            <p:nvPr/>
          </p:nvCxnSpPr>
          <p:spPr>
            <a:xfrm rot="5400000">
              <a:off x="3024332" y="6146585"/>
              <a:ext cx="769658" cy="29624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7" idx="2"/>
            </p:cNvCxnSpPr>
            <p:nvPr/>
          </p:nvCxnSpPr>
          <p:spPr>
            <a:xfrm rot="16200000" flipH="1">
              <a:off x="6313225" y="5820149"/>
              <a:ext cx="615727" cy="346139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6"/>
            <p:cNvSpPr txBox="1">
              <a:spLocks noChangeArrowheads="1"/>
            </p:cNvSpPr>
            <p:nvPr/>
          </p:nvSpPr>
          <p:spPr bwMode="auto">
            <a:xfrm>
              <a:off x="12592781" y="9782616"/>
              <a:ext cx="6455035" cy="873657"/>
            </a:xfrm>
            <a:prstGeom prst="rect">
              <a:avLst/>
            </a:prstGeom>
            <a:noFill/>
            <a:ln w="9525">
              <a:noFill/>
              <a:miter lim="800000"/>
              <a:headEnd/>
              <a:tailEnd/>
            </a:ln>
          </p:spPr>
          <p:txBody>
            <a:bodyPr wrap="square">
              <a:spAutoFit/>
            </a:bodyPr>
            <a:lstStyle/>
            <a:p>
              <a:r>
                <a:rPr lang="en-CA" sz="1600" dirty="0" smtClean="0">
                  <a:latin typeface="Calibri" pitchFamily="34" charset="0"/>
                </a:rPr>
                <a:t>(</a:t>
              </a:r>
              <a:r>
                <a:rPr lang="en-US" altLang="zh-CN" sz="1600" dirty="0" smtClean="0">
                  <a:latin typeface="Calibri" pitchFamily="34" charset="0"/>
                </a:rPr>
                <a:t>2</a:t>
              </a:r>
              <a:r>
                <a:rPr lang="en-CA" sz="1600" dirty="0" smtClean="0">
                  <a:latin typeface="Calibri" pitchFamily="34" charset="0"/>
                </a:rPr>
                <a:t>) Firefox </a:t>
              </a:r>
              <a:r>
                <a:rPr lang="zh-CN" altLang="en-US" sz="1600" dirty="0" smtClean="0">
                  <a:latin typeface="方正精楷简体" pitchFamily="2" charset="-122"/>
                  <a:ea typeface="汉鼎简楷体" pitchFamily="49" charset="-122"/>
                </a:rPr>
                <a:t>浏览器架构</a:t>
              </a:r>
              <a:r>
                <a:rPr lang="en-CA" sz="1600" dirty="0" smtClean="0">
                  <a:latin typeface="Calibri" pitchFamily="34" charset="0"/>
                </a:rPr>
                <a:t> </a:t>
              </a:r>
              <a:r>
                <a:rPr lang="en-CA" altLang="zh-CN" sz="1600" dirty="0" smtClean="0">
                  <a:latin typeface="Calibri" pitchFamily="34" charset="0"/>
                </a:rPr>
                <a:t>(2007)</a:t>
              </a:r>
              <a:endParaRPr lang="en-CA" sz="1600" dirty="0">
                <a:latin typeface="Calibri" pitchFamily="34" charset="0"/>
              </a:endParaRPr>
            </a:p>
          </p:txBody>
        </p:sp>
        <p:sp>
          <p:nvSpPr>
            <p:cNvPr id="26" name="Rectangle 25"/>
            <p:cNvSpPr/>
            <p:nvPr/>
          </p:nvSpPr>
          <p:spPr>
            <a:xfrm>
              <a:off x="11594898" y="4548937"/>
              <a:ext cx="2120496" cy="114473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JavaScript Interpreter</a:t>
              </a:r>
              <a:endParaRPr lang="en-US" sz="1200" dirty="0">
                <a:solidFill>
                  <a:schemeClr val="tx1"/>
                </a:solidFill>
              </a:endParaRPr>
            </a:p>
          </p:txBody>
        </p:sp>
        <p:sp>
          <p:nvSpPr>
            <p:cNvPr id="27" name="Rectangle 26"/>
            <p:cNvSpPr/>
            <p:nvPr/>
          </p:nvSpPr>
          <p:spPr>
            <a:xfrm>
              <a:off x="14838009" y="2701757"/>
              <a:ext cx="2120496" cy="92359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Gecko</a:t>
              </a:r>
              <a:endParaRPr lang="en-US" sz="1200" dirty="0">
                <a:solidFill>
                  <a:schemeClr val="tx1"/>
                </a:solidFill>
              </a:endParaRPr>
            </a:p>
          </p:txBody>
        </p:sp>
        <p:sp>
          <p:nvSpPr>
            <p:cNvPr id="28" name="Rectangle 27"/>
            <p:cNvSpPr/>
            <p:nvPr/>
          </p:nvSpPr>
          <p:spPr>
            <a:xfrm>
              <a:off x="14463804" y="8551161"/>
              <a:ext cx="2245231" cy="92359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Runtime</a:t>
              </a:r>
              <a:endParaRPr lang="en-US" sz="1200" dirty="0">
                <a:solidFill>
                  <a:schemeClr val="tx1"/>
                </a:solidFill>
              </a:endParaRPr>
            </a:p>
          </p:txBody>
        </p:sp>
        <p:sp>
          <p:nvSpPr>
            <p:cNvPr id="29" name="Rectangle 28"/>
            <p:cNvSpPr/>
            <p:nvPr/>
          </p:nvSpPr>
          <p:spPr>
            <a:xfrm>
              <a:off x="17831649" y="4087142"/>
              <a:ext cx="2120496" cy="12314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Data Persistence</a:t>
              </a:r>
              <a:endParaRPr lang="en-US" sz="1200" dirty="0">
                <a:solidFill>
                  <a:schemeClr val="tx1"/>
                </a:solidFill>
              </a:endParaRPr>
            </a:p>
          </p:txBody>
        </p:sp>
        <p:sp>
          <p:nvSpPr>
            <p:cNvPr id="30" name="Rectangle 29"/>
            <p:cNvSpPr/>
            <p:nvPr/>
          </p:nvSpPr>
          <p:spPr>
            <a:xfrm>
              <a:off x="13341188" y="6703981"/>
              <a:ext cx="2120496" cy="92359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XML Parser</a:t>
              </a:r>
              <a:endParaRPr lang="en-US" sz="1200" dirty="0">
                <a:solidFill>
                  <a:schemeClr val="tx1"/>
                </a:solidFill>
              </a:endParaRPr>
            </a:p>
          </p:txBody>
        </p:sp>
        <p:sp>
          <p:nvSpPr>
            <p:cNvPr id="31" name="Rectangle 30"/>
            <p:cNvSpPr/>
            <p:nvPr/>
          </p:nvSpPr>
          <p:spPr>
            <a:xfrm>
              <a:off x="17582179" y="8551163"/>
              <a:ext cx="2120496" cy="92359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UI</a:t>
              </a:r>
              <a:endParaRPr lang="en-US" sz="1200" dirty="0">
                <a:solidFill>
                  <a:schemeClr val="tx1"/>
                </a:solidFill>
              </a:endParaRPr>
            </a:p>
          </p:txBody>
        </p:sp>
        <p:sp>
          <p:nvSpPr>
            <p:cNvPr id="32" name="Rectangle 31"/>
            <p:cNvSpPr/>
            <p:nvPr/>
          </p:nvSpPr>
          <p:spPr>
            <a:xfrm>
              <a:off x="17332709" y="6550049"/>
              <a:ext cx="2120496" cy="92359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Necko</a:t>
              </a:r>
              <a:endParaRPr lang="en-US" sz="1200" dirty="0">
                <a:solidFill>
                  <a:schemeClr val="tx1"/>
                </a:solidFill>
              </a:endParaRPr>
            </a:p>
          </p:txBody>
        </p:sp>
        <p:cxnSp>
          <p:nvCxnSpPr>
            <p:cNvPr id="33" name="Straight Arrow Connector 32"/>
            <p:cNvCxnSpPr>
              <a:stCxn id="27" idx="2"/>
              <a:endCxn id="30" idx="0"/>
            </p:cNvCxnSpPr>
            <p:nvPr/>
          </p:nvCxnSpPr>
          <p:spPr>
            <a:xfrm rot="5400000">
              <a:off x="13610529" y="4416254"/>
              <a:ext cx="3078634" cy="149682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2"/>
              <a:endCxn id="32" idx="0"/>
            </p:cNvCxnSpPr>
            <p:nvPr/>
          </p:nvCxnSpPr>
          <p:spPr>
            <a:xfrm rot="16200000" flipH="1">
              <a:off x="15683256" y="3840348"/>
              <a:ext cx="2924702" cy="2494701"/>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2"/>
              <a:endCxn id="32" idx="0"/>
            </p:cNvCxnSpPr>
            <p:nvPr/>
          </p:nvCxnSpPr>
          <p:spPr>
            <a:xfrm rot="5400000">
              <a:off x="18026700" y="5684852"/>
              <a:ext cx="1231453" cy="49894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0"/>
              <a:endCxn id="26" idx="2"/>
            </p:cNvCxnSpPr>
            <p:nvPr/>
          </p:nvCxnSpPr>
          <p:spPr>
            <a:xfrm rot="16200000" flipV="1">
              <a:off x="13023134" y="5325679"/>
              <a:ext cx="1010313" cy="174629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18411530" y="7979229"/>
              <a:ext cx="461795" cy="374205"/>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flipV="1">
              <a:off x="18517692" y="8243297"/>
              <a:ext cx="436573" cy="30786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flipV="1">
              <a:off x="18517694" y="8438423"/>
              <a:ext cx="461168" cy="11273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6200000" flipH="1">
              <a:off x="18255611" y="8289079"/>
              <a:ext cx="461795" cy="6236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18317978" y="8289079"/>
              <a:ext cx="461795" cy="6236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8205854" y="8243297"/>
              <a:ext cx="311838" cy="30786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6" idx="0"/>
              <a:endCxn id="27" idx="1"/>
            </p:cNvCxnSpPr>
            <p:nvPr/>
          </p:nvCxnSpPr>
          <p:spPr>
            <a:xfrm rot="5400000" flipH="1" flipV="1">
              <a:off x="13053885" y="2764813"/>
              <a:ext cx="1385385" cy="218286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7" idx="3"/>
              <a:endCxn id="29" idx="0"/>
            </p:cNvCxnSpPr>
            <p:nvPr/>
          </p:nvCxnSpPr>
          <p:spPr>
            <a:xfrm>
              <a:off x="16958504" y="3163552"/>
              <a:ext cx="1933393" cy="92359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1470163" y="2634548"/>
              <a:ext cx="2120496" cy="114473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DSPlay Backend</a:t>
              </a:r>
              <a:endParaRPr lang="en-US" sz="1200" dirty="0">
                <a:solidFill>
                  <a:schemeClr val="tx1"/>
                </a:solidFill>
              </a:endParaRPr>
            </a:p>
          </p:txBody>
        </p:sp>
        <p:cxnSp>
          <p:nvCxnSpPr>
            <p:cNvPr id="46" name="Straight Arrow Connector 45"/>
            <p:cNvCxnSpPr/>
            <p:nvPr/>
          </p:nvCxnSpPr>
          <p:spPr>
            <a:xfrm rot="5400000">
              <a:off x="15542624" y="7979229"/>
              <a:ext cx="461795" cy="374205"/>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flipV="1">
              <a:off x="15648786" y="8243297"/>
              <a:ext cx="436573" cy="30786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flipV="1">
              <a:off x="15648788" y="8438423"/>
              <a:ext cx="461168" cy="11273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6200000" flipH="1">
              <a:off x="15386705" y="8289079"/>
              <a:ext cx="461795" cy="6236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15449073" y="8289079"/>
              <a:ext cx="461795" cy="6236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15336949" y="8243297"/>
              <a:ext cx="311838" cy="30786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1" idx="1"/>
              <a:endCxn id="28" idx="3"/>
            </p:cNvCxnSpPr>
            <p:nvPr/>
          </p:nvCxnSpPr>
          <p:spPr>
            <a:xfrm rot="10800000">
              <a:off x="16709034" y="9012958"/>
              <a:ext cx="873145" cy="2"/>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1719633" y="8551161"/>
              <a:ext cx="2245231" cy="92359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Utility</a:t>
              </a:r>
              <a:endParaRPr lang="en-US" sz="1200" dirty="0">
                <a:solidFill>
                  <a:schemeClr val="tx1"/>
                </a:solidFill>
              </a:endParaRPr>
            </a:p>
          </p:txBody>
        </p:sp>
        <p:cxnSp>
          <p:nvCxnSpPr>
            <p:cNvPr id="54" name="Straight Arrow Connector 53"/>
            <p:cNvCxnSpPr/>
            <p:nvPr/>
          </p:nvCxnSpPr>
          <p:spPr>
            <a:xfrm rot="10800000" flipV="1">
              <a:off x="12904616" y="8243297"/>
              <a:ext cx="436573" cy="30786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flipV="1">
              <a:off x="12904617" y="8438423"/>
              <a:ext cx="461168" cy="11273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6200000" flipH="1">
              <a:off x="12642534" y="8289079"/>
              <a:ext cx="461795" cy="6236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12704902" y="8289079"/>
              <a:ext cx="461795" cy="6236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2592778" y="8243297"/>
              <a:ext cx="311838" cy="30786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9" idx="1"/>
              <a:endCxn id="26" idx="3"/>
            </p:cNvCxnSpPr>
            <p:nvPr/>
          </p:nvCxnSpPr>
          <p:spPr>
            <a:xfrm rot="10800000" flipV="1">
              <a:off x="13715393" y="4702867"/>
              <a:ext cx="4116256" cy="41843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2" idx="1"/>
              <a:endCxn id="26" idx="3"/>
            </p:cNvCxnSpPr>
            <p:nvPr/>
          </p:nvCxnSpPr>
          <p:spPr>
            <a:xfrm rot="10800000">
              <a:off x="13715393" y="5121304"/>
              <a:ext cx="3617316" cy="1890542"/>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5" idx="3"/>
              <a:endCxn id="27" idx="1"/>
            </p:cNvCxnSpPr>
            <p:nvPr/>
          </p:nvCxnSpPr>
          <p:spPr>
            <a:xfrm flipV="1">
              <a:off x="13590658" y="3163552"/>
              <a:ext cx="1247350" cy="433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0971223" y="2239962"/>
              <a:ext cx="9355127" cy="75426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30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经典领域架构示例</a:t>
            </a:r>
            <a:endParaRPr lang="zh-CN" altLang="en-US" dirty="0"/>
          </a:p>
        </p:txBody>
      </p:sp>
      <p:sp>
        <p:nvSpPr>
          <p:cNvPr id="3" name="Content Placeholder 2"/>
          <p:cNvSpPr>
            <a:spLocks noGrp="1"/>
          </p:cNvSpPr>
          <p:nvPr>
            <p:ph idx="1"/>
          </p:nvPr>
        </p:nvSpPr>
        <p:spPr>
          <a:xfrm>
            <a:off x="613964" y="1268765"/>
            <a:ext cx="8667750" cy="1656183"/>
          </a:xfrm>
        </p:spPr>
        <p:txBody>
          <a:bodyPr/>
          <a:lstStyle/>
          <a:p>
            <a:r>
              <a:rPr lang="en-US" altLang="zh-CN" dirty="0" smtClean="0">
                <a:solidFill>
                  <a:schemeClr val="bg2">
                    <a:lumMod val="90000"/>
                  </a:schemeClr>
                </a:solidFill>
              </a:rPr>
              <a:t>Web</a:t>
            </a:r>
            <a:r>
              <a:rPr lang="zh-CN" altLang="en-US" dirty="0" smtClean="0">
                <a:solidFill>
                  <a:schemeClr val="bg2">
                    <a:lumMod val="90000"/>
                  </a:schemeClr>
                </a:solidFill>
              </a:rPr>
              <a:t>浏览器引用架构</a:t>
            </a:r>
            <a:endParaRPr lang="en-US" altLang="zh-CN" dirty="0" smtClean="0">
              <a:solidFill>
                <a:schemeClr val="bg2">
                  <a:lumMod val="90000"/>
                </a:schemeClr>
              </a:solidFill>
            </a:endParaRPr>
          </a:p>
          <a:p>
            <a:r>
              <a:rPr lang="en-US" altLang="zh-CN" dirty="0" smtClean="0"/>
              <a:t>OSI</a:t>
            </a:r>
            <a:r>
              <a:rPr lang="zh-CN" altLang="en-US" dirty="0" smtClean="0"/>
              <a:t>标准架构</a:t>
            </a:r>
            <a:endParaRPr lang="en-US" altLang="zh-CN" dirty="0" smtClean="0"/>
          </a:p>
          <a:p>
            <a:r>
              <a:rPr lang="en-US" altLang="zh-CN" dirty="0" smtClean="0"/>
              <a:t>TCP/IP</a:t>
            </a:r>
            <a:r>
              <a:rPr lang="zh-CN" altLang="en-US" dirty="0" smtClean="0"/>
              <a:t>共识架构</a:t>
            </a:r>
            <a:endParaRPr lang="zh-CN" altLang="en-US" dirty="0"/>
          </a:p>
        </p:txBody>
      </p:sp>
      <p:sp>
        <p:nvSpPr>
          <p:cNvPr id="63" name="Rectangle 62"/>
          <p:cNvSpPr/>
          <p:nvPr/>
        </p:nvSpPr>
        <p:spPr>
          <a:xfrm>
            <a:off x="4700165" y="1769035"/>
            <a:ext cx="1479462" cy="565964"/>
          </a:xfrm>
          <a:prstGeom prst="rect">
            <a:avLst/>
          </a:prstGeom>
          <a:solidFill>
            <a:srgbClr val="EFF4E4"/>
          </a:solidFill>
          <a:ln w="28575">
            <a:solidFill>
              <a:schemeClr val="tx1"/>
            </a:solidFill>
          </a:ln>
          <a:effectLst>
            <a:glow rad="635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sz="2100" dirty="0" smtClean="0">
                <a:solidFill>
                  <a:schemeClr val="tx1"/>
                </a:solidFill>
                <a:latin typeface="方正精楷简体" pitchFamily="2" charset="-122"/>
                <a:ea typeface="汉鼎简楷体" pitchFamily="49" charset="-122"/>
              </a:rPr>
              <a:t>应用层</a:t>
            </a:r>
            <a:endParaRPr lang="en-US" sz="2100" dirty="0">
              <a:solidFill>
                <a:schemeClr val="tx1"/>
              </a:solidFill>
              <a:latin typeface="方正精楷简体" pitchFamily="2" charset="-122"/>
              <a:ea typeface="汉鼎简楷体" pitchFamily="49" charset="-122"/>
            </a:endParaRPr>
          </a:p>
        </p:txBody>
      </p:sp>
      <p:sp>
        <p:nvSpPr>
          <p:cNvPr id="64" name="Rectangle 63"/>
          <p:cNvSpPr/>
          <p:nvPr/>
        </p:nvSpPr>
        <p:spPr>
          <a:xfrm>
            <a:off x="4700165" y="2405745"/>
            <a:ext cx="1479462" cy="565964"/>
          </a:xfrm>
          <a:prstGeom prst="rect">
            <a:avLst/>
          </a:prstGeom>
          <a:solidFill>
            <a:schemeClr val="accent3">
              <a:lumMod val="20000"/>
              <a:lumOff val="80000"/>
            </a:schemeClr>
          </a:solidFill>
          <a:ln w="28575">
            <a:solidFill>
              <a:schemeClr val="tx1"/>
            </a:solidFill>
          </a:ln>
          <a:effectLst>
            <a:glow rad="635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sz="2100" dirty="0" smtClean="0">
                <a:solidFill>
                  <a:schemeClr val="tx1"/>
                </a:solidFill>
                <a:latin typeface="方正精楷简体" pitchFamily="2" charset="-122"/>
                <a:ea typeface="汉鼎简楷体" pitchFamily="49" charset="-122"/>
              </a:rPr>
              <a:t>表示层</a:t>
            </a:r>
            <a:endParaRPr lang="en-US" sz="2100" dirty="0">
              <a:solidFill>
                <a:schemeClr val="tx1"/>
              </a:solidFill>
              <a:latin typeface="方正精楷简体" pitchFamily="2" charset="-122"/>
              <a:ea typeface="汉鼎简楷体" pitchFamily="49" charset="-122"/>
            </a:endParaRPr>
          </a:p>
        </p:txBody>
      </p:sp>
      <p:sp>
        <p:nvSpPr>
          <p:cNvPr id="65" name="Rectangle 64"/>
          <p:cNvSpPr/>
          <p:nvPr/>
        </p:nvSpPr>
        <p:spPr>
          <a:xfrm>
            <a:off x="4700165" y="3042456"/>
            <a:ext cx="1479462" cy="565964"/>
          </a:xfrm>
          <a:prstGeom prst="rect">
            <a:avLst/>
          </a:prstGeom>
          <a:solidFill>
            <a:schemeClr val="accent3">
              <a:lumMod val="40000"/>
              <a:lumOff val="60000"/>
            </a:schemeClr>
          </a:solidFill>
          <a:ln w="28575">
            <a:solidFill>
              <a:schemeClr val="tx1"/>
            </a:solidFill>
          </a:ln>
          <a:effectLst>
            <a:glow rad="635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sz="2100" dirty="0" smtClean="0">
                <a:solidFill>
                  <a:schemeClr val="tx1"/>
                </a:solidFill>
                <a:latin typeface="方正精楷简体" pitchFamily="2" charset="-122"/>
                <a:ea typeface="汉鼎简楷体" pitchFamily="49" charset="-122"/>
              </a:rPr>
              <a:t>会话层</a:t>
            </a:r>
            <a:endParaRPr lang="en-US" sz="2100" dirty="0">
              <a:solidFill>
                <a:schemeClr val="tx1"/>
              </a:solidFill>
              <a:latin typeface="方正精楷简体" pitchFamily="2" charset="-122"/>
              <a:ea typeface="汉鼎简楷体" pitchFamily="49" charset="-122"/>
            </a:endParaRPr>
          </a:p>
        </p:txBody>
      </p:sp>
      <p:sp>
        <p:nvSpPr>
          <p:cNvPr id="66" name="Rectangle 65"/>
          <p:cNvSpPr/>
          <p:nvPr/>
        </p:nvSpPr>
        <p:spPr>
          <a:xfrm>
            <a:off x="4700165" y="3679166"/>
            <a:ext cx="1479462" cy="565964"/>
          </a:xfrm>
          <a:prstGeom prst="rect">
            <a:avLst/>
          </a:prstGeom>
          <a:solidFill>
            <a:srgbClr val="7030A0"/>
          </a:solidFill>
          <a:ln w="28575">
            <a:solidFill>
              <a:schemeClr val="tx1"/>
            </a:solidFill>
          </a:ln>
          <a:effectLst>
            <a:glow rad="635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sz="2100" dirty="0" smtClean="0">
                <a:solidFill>
                  <a:schemeClr val="bg1"/>
                </a:solidFill>
                <a:latin typeface="方正精楷简体" pitchFamily="2" charset="-122"/>
                <a:ea typeface="汉鼎简楷体" pitchFamily="49" charset="-122"/>
              </a:rPr>
              <a:t>传输层</a:t>
            </a:r>
            <a:endParaRPr lang="en-US" sz="2100" dirty="0">
              <a:solidFill>
                <a:schemeClr val="bg1"/>
              </a:solidFill>
              <a:latin typeface="方正精楷简体" pitchFamily="2" charset="-122"/>
              <a:ea typeface="汉鼎简楷体" pitchFamily="49" charset="-122"/>
            </a:endParaRPr>
          </a:p>
        </p:txBody>
      </p:sp>
      <p:sp>
        <p:nvSpPr>
          <p:cNvPr id="67" name="Rectangle 66"/>
          <p:cNvSpPr/>
          <p:nvPr/>
        </p:nvSpPr>
        <p:spPr>
          <a:xfrm>
            <a:off x="4700165" y="4315877"/>
            <a:ext cx="1479462" cy="565964"/>
          </a:xfrm>
          <a:prstGeom prst="rect">
            <a:avLst/>
          </a:prstGeom>
          <a:solidFill>
            <a:schemeClr val="bg2">
              <a:lumMod val="25000"/>
            </a:schemeClr>
          </a:solidFill>
          <a:ln w="28575">
            <a:solidFill>
              <a:schemeClr val="tx1"/>
            </a:solidFill>
          </a:ln>
          <a:effectLst>
            <a:glow rad="635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sz="2100" dirty="0" smtClean="0">
                <a:solidFill>
                  <a:schemeClr val="bg1"/>
                </a:solidFill>
                <a:latin typeface="方正精楷简体" pitchFamily="2" charset="-122"/>
                <a:ea typeface="汉鼎简楷体" pitchFamily="49" charset="-122"/>
              </a:rPr>
              <a:t>网络层</a:t>
            </a:r>
            <a:endParaRPr lang="en-US" sz="2100" dirty="0">
              <a:solidFill>
                <a:schemeClr val="bg1"/>
              </a:solidFill>
              <a:latin typeface="方正精楷简体" pitchFamily="2" charset="-122"/>
              <a:ea typeface="汉鼎简楷体" pitchFamily="49" charset="-122"/>
            </a:endParaRPr>
          </a:p>
        </p:txBody>
      </p:sp>
      <p:sp>
        <p:nvSpPr>
          <p:cNvPr id="68" name="Rectangle 67"/>
          <p:cNvSpPr/>
          <p:nvPr/>
        </p:nvSpPr>
        <p:spPr>
          <a:xfrm>
            <a:off x="4700165" y="4952588"/>
            <a:ext cx="1479462" cy="565964"/>
          </a:xfrm>
          <a:prstGeom prst="rect">
            <a:avLst/>
          </a:prstGeom>
          <a:solidFill>
            <a:schemeClr val="bg2">
              <a:lumMod val="25000"/>
            </a:schemeClr>
          </a:solidFill>
          <a:ln w="28575">
            <a:solidFill>
              <a:schemeClr val="tx1"/>
            </a:solidFill>
          </a:ln>
          <a:effectLst>
            <a:glow rad="635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dirty="0" smtClean="0">
                <a:solidFill>
                  <a:schemeClr val="bg1"/>
                </a:solidFill>
                <a:latin typeface="方正精楷简体" pitchFamily="2" charset="-122"/>
                <a:ea typeface="汉鼎简楷体" pitchFamily="49" charset="-122"/>
              </a:rPr>
              <a:t>数据链路层</a:t>
            </a:r>
            <a:endParaRPr lang="en-US" dirty="0">
              <a:solidFill>
                <a:schemeClr val="bg1"/>
              </a:solidFill>
              <a:latin typeface="方正精楷简体" pitchFamily="2" charset="-122"/>
              <a:ea typeface="汉鼎简楷体" pitchFamily="49" charset="-122"/>
            </a:endParaRPr>
          </a:p>
        </p:txBody>
      </p:sp>
      <p:sp>
        <p:nvSpPr>
          <p:cNvPr id="69" name="Rectangle 68"/>
          <p:cNvSpPr/>
          <p:nvPr/>
        </p:nvSpPr>
        <p:spPr>
          <a:xfrm>
            <a:off x="4700165" y="5589299"/>
            <a:ext cx="1479462" cy="565964"/>
          </a:xfrm>
          <a:prstGeom prst="rect">
            <a:avLst/>
          </a:prstGeom>
          <a:ln/>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r>
              <a:rPr lang="zh-CN" altLang="en-US" sz="2100" dirty="0" smtClean="0">
                <a:solidFill>
                  <a:schemeClr val="bg1"/>
                </a:solidFill>
                <a:latin typeface="方正精楷简体" pitchFamily="2" charset="-122"/>
                <a:ea typeface="汉鼎简楷体" pitchFamily="49" charset="-122"/>
              </a:rPr>
              <a:t>物理层</a:t>
            </a:r>
            <a:endParaRPr lang="en-US" sz="2100" dirty="0">
              <a:solidFill>
                <a:schemeClr val="bg1"/>
              </a:solidFill>
              <a:latin typeface="方正精楷简体" pitchFamily="2" charset="-122"/>
              <a:ea typeface="汉鼎简楷体" pitchFamily="49" charset="-122"/>
            </a:endParaRPr>
          </a:p>
        </p:txBody>
      </p:sp>
      <p:sp>
        <p:nvSpPr>
          <p:cNvPr id="70" name="Rectangle 69"/>
          <p:cNvSpPr/>
          <p:nvPr/>
        </p:nvSpPr>
        <p:spPr>
          <a:xfrm>
            <a:off x="7864775" y="4315877"/>
            <a:ext cx="1479462" cy="565964"/>
          </a:xfrm>
          <a:prstGeom prst="rect">
            <a:avLst/>
          </a:prstGeom>
          <a:solidFill>
            <a:schemeClr val="bg2">
              <a:lumMod val="25000"/>
            </a:schemeClr>
          </a:solidFill>
          <a:ln w="28575">
            <a:solidFill>
              <a:schemeClr val="accent2">
                <a:lumMod val="50000"/>
              </a:schemeClr>
            </a:solidFill>
          </a:ln>
          <a:effectLst>
            <a:glow rad="635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dirty="0" smtClean="0">
                <a:solidFill>
                  <a:schemeClr val="bg1"/>
                </a:solidFill>
                <a:latin typeface="方正精楷简体" pitchFamily="2" charset="-122"/>
                <a:ea typeface="汉鼎简楷体" pitchFamily="49" charset="-122"/>
              </a:rPr>
              <a:t>网络互连层</a:t>
            </a:r>
            <a:endParaRPr lang="en-US" dirty="0">
              <a:solidFill>
                <a:schemeClr val="bg1"/>
              </a:solidFill>
              <a:latin typeface="方正精楷简体" pitchFamily="2" charset="-122"/>
              <a:ea typeface="汉鼎简楷体" pitchFamily="49" charset="-122"/>
            </a:endParaRPr>
          </a:p>
        </p:txBody>
      </p:sp>
      <p:sp>
        <p:nvSpPr>
          <p:cNvPr id="71" name="Rectangle 70"/>
          <p:cNvSpPr/>
          <p:nvPr/>
        </p:nvSpPr>
        <p:spPr>
          <a:xfrm>
            <a:off x="7864775" y="4952589"/>
            <a:ext cx="1479462" cy="1273421"/>
          </a:xfrm>
          <a:prstGeom prst="rect">
            <a:avLst/>
          </a:prstGeom>
          <a:ln/>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r>
              <a:rPr lang="zh-CN" altLang="en-US" sz="2100" dirty="0" smtClean="0">
                <a:solidFill>
                  <a:schemeClr val="bg1"/>
                </a:solidFill>
                <a:latin typeface="方正精楷简体" pitchFamily="2" charset="-122"/>
                <a:ea typeface="汉鼎简楷体" pitchFamily="49" charset="-122"/>
              </a:rPr>
              <a:t>主机到</a:t>
            </a:r>
            <a:r>
              <a:rPr lang="en-US" altLang="zh-CN" sz="2100" dirty="0" smtClean="0">
                <a:solidFill>
                  <a:schemeClr val="bg1"/>
                </a:solidFill>
                <a:latin typeface="方正精楷简体" pitchFamily="2" charset="-122"/>
                <a:ea typeface="汉鼎简楷体" pitchFamily="49" charset="-122"/>
              </a:rPr>
              <a:t/>
            </a:r>
            <a:br>
              <a:rPr lang="en-US" altLang="zh-CN" sz="2100" dirty="0" smtClean="0">
                <a:solidFill>
                  <a:schemeClr val="bg1"/>
                </a:solidFill>
                <a:latin typeface="方正精楷简体" pitchFamily="2" charset="-122"/>
                <a:ea typeface="汉鼎简楷体" pitchFamily="49" charset="-122"/>
              </a:rPr>
            </a:br>
            <a:r>
              <a:rPr lang="zh-CN" altLang="en-US" sz="2100" dirty="0" smtClean="0">
                <a:solidFill>
                  <a:schemeClr val="bg1"/>
                </a:solidFill>
                <a:latin typeface="方正精楷简体" pitchFamily="2" charset="-122"/>
                <a:ea typeface="汉鼎简楷体" pitchFamily="49" charset="-122"/>
              </a:rPr>
              <a:t>网络层</a:t>
            </a:r>
            <a:endParaRPr lang="en-US" sz="2100" dirty="0">
              <a:solidFill>
                <a:schemeClr val="bg1"/>
              </a:solidFill>
              <a:latin typeface="方正精楷简体" pitchFamily="2" charset="-122"/>
              <a:ea typeface="汉鼎简楷体" pitchFamily="49" charset="-122"/>
            </a:endParaRPr>
          </a:p>
        </p:txBody>
      </p:sp>
      <p:sp>
        <p:nvSpPr>
          <p:cNvPr id="72" name="Rectangle 71"/>
          <p:cNvSpPr/>
          <p:nvPr/>
        </p:nvSpPr>
        <p:spPr>
          <a:xfrm>
            <a:off x="7864775" y="1769032"/>
            <a:ext cx="1479462" cy="1839386"/>
          </a:xfrm>
          <a:prstGeom prst="rect">
            <a:avLst/>
          </a:prstGeom>
          <a:solidFill>
            <a:schemeClr val="accent6">
              <a:lumMod val="20000"/>
              <a:lumOff val="80000"/>
            </a:schemeClr>
          </a:solidFill>
          <a:ln w="28575">
            <a:solidFill>
              <a:schemeClr val="accent2">
                <a:lumMod val="50000"/>
              </a:schemeClr>
            </a:solidFill>
          </a:ln>
          <a:effectLst>
            <a:glow rad="635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sz="2100" dirty="0" smtClean="0">
                <a:solidFill>
                  <a:schemeClr val="tx1"/>
                </a:solidFill>
                <a:latin typeface="方正精楷简体" pitchFamily="2" charset="-122"/>
                <a:ea typeface="汉鼎简楷体" pitchFamily="49" charset="-122"/>
              </a:rPr>
              <a:t>应用层</a:t>
            </a:r>
            <a:endParaRPr lang="en-US" sz="2100" dirty="0">
              <a:solidFill>
                <a:schemeClr val="tx1"/>
              </a:solidFill>
              <a:latin typeface="方正精楷简体" pitchFamily="2" charset="-122"/>
              <a:ea typeface="汉鼎简楷体" pitchFamily="49" charset="-122"/>
            </a:endParaRPr>
          </a:p>
        </p:txBody>
      </p:sp>
      <p:sp>
        <p:nvSpPr>
          <p:cNvPr id="73" name="Rectangle 72"/>
          <p:cNvSpPr/>
          <p:nvPr/>
        </p:nvSpPr>
        <p:spPr>
          <a:xfrm>
            <a:off x="7864775" y="3679166"/>
            <a:ext cx="1479462" cy="565964"/>
          </a:xfrm>
          <a:prstGeom prst="rect">
            <a:avLst/>
          </a:prstGeom>
          <a:solidFill>
            <a:srgbClr val="7030A0"/>
          </a:solidFill>
          <a:ln w="28575">
            <a:solidFill>
              <a:schemeClr val="accent2">
                <a:lumMod val="50000"/>
              </a:schemeClr>
            </a:solidFill>
          </a:ln>
          <a:effectLst>
            <a:glow rad="635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sz="2100" dirty="0" smtClean="0">
                <a:solidFill>
                  <a:schemeClr val="bg1"/>
                </a:solidFill>
                <a:latin typeface="方正精楷简体" pitchFamily="2" charset="-122"/>
                <a:ea typeface="汉鼎简楷体" pitchFamily="49" charset="-122"/>
              </a:rPr>
              <a:t>传输层</a:t>
            </a:r>
            <a:endParaRPr lang="en-US" sz="2100" dirty="0">
              <a:solidFill>
                <a:schemeClr val="bg1"/>
              </a:solidFill>
              <a:latin typeface="方正精楷简体" pitchFamily="2" charset="-122"/>
              <a:ea typeface="汉鼎简楷体" pitchFamily="49" charset="-122"/>
            </a:endParaRPr>
          </a:p>
        </p:txBody>
      </p:sp>
      <p:sp>
        <p:nvSpPr>
          <p:cNvPr id="74" name="TextBox 73"/>
          <p:cNvSpPr txBox="1"/>
          <p:nvPr/>
        </p:nvSpPr>
        <p:spPr>
          <a:xfrm>
            <a:off x="4409879" y="6508985"/>
            <a:ext cx="2792594" cy="362520"/>
          </a:xfrm>
          <a:prstGeom prst="rect">
            <a:avLst/>
          </a:prstGeom>
        </p:spPr>
        <p:style>
          <a:lnRef idx="0">
            <a:schemeClr val="dk1"/>
          </a:lnRef>
          <a:fillRef idx="3">
            <a:schemeClr val="dk1"/>
          </a:fillRef>
          <a:effectRef idx="3">
            <a:schemeClr val="dk1"/>
          </a:effectRef>
          <a:fontRef idx="minor">
            <a:schemeClr val="lt1"/>
          </a:fontRef>
        </p:style>
        <p:txBody>
          <a:bodyPr wrap="none" lIns="38974" tIns="19487" rIns="38974" bIns="19487" rtlCol="0">
            <a:spAutoFit/>
          </a:bodyPr>
          <a:lstStyle/>
          <a:p>
            <a:r>
              <a:rPr lang="en-US" altLang="zh-CN" sz="2100" dirty="0" smtClean="0">
                <a:solidFill>
                  <a:schemeClr val="bg1"/>
                </a:solidFill>
                <a:ea typeface="汉鼎简楷体" pitchFamily="49" charset="-122"/>
              </a:rPr>
              <a:t>(1)</a:t>
            </a:r>
            <a:r>
              <a:rPr lang="en-US" altLang="zh-CN" sz="2100" dirty="0" smtClean="0">
                <a:solidFill>
                  <a:schemeClr val="bg1"/>
                </a:solidFill>
                <a:latin typeface="方正精楷简体" pitchFamily="2" charset="-122"/>
                <a:ea typeface="汉鼎简楷体" pitchFamily="49" charset="-122"/>
              </a:rPr>
              <a:t> </a:t>
            </a:r>
            <a:r>
              <a:rPr lang="en-US" altLang="zh-CN" sz="2100" dirty="0" smtClean="0">
                <a:solidFill>
                  <a:schemeClr val="bg1"/>
                </a:solidFill>
                <a:ea typeface="汉鼎简楷体" pitchFamily="49" charset="-122"/>
              </a:rPr>
              <a:t>OSI </a:t>
            </a:r>
            <a:r>
              <a:rPr lang="zh-CN" altLang="en-US" sz="2100" dirty="0" smtClean="0">
                <a:solidFill>
                  <a:schemeClr val="bg1"/>
                </a:solidFill>
                <a:latin typeface="方正精楷简体" pitchFamily="2" charset="-122"/>
                <a:ea typeface="汉鼎简楷体" pitchFamily="49" charset="-122"/>
              </a:rPr>
              <a:t>标准架构      </a:t>
            </a:r>
            <a:endParaRPr lang="en-US" sz="2100" dirty="0">
              <a:solidFill>
                <a:schemeClr val="bg1"/>
              </a:solidFill>
              <a:latin typeface="方正精楷简体" pitchFamily="2" charset="-122"/>
              <a:ea typeface="汉鼎简楷体" pitchFamily="49" charset="-122"/>
            </a:endParaRPr>
          </a:p>
        </p:txBody>
      </p:sp>
      <p:sp>
        <p:nvSpPr>
          <p:cNvPr id="75" name="TextBox 74"/>
          <p:cNvSpPr txBox="1"/>
          <p:nvPr/>
        </p:nvSpPr>
        <p:spPr>
          <a:xfrm>
            <a:off x="7137253" y="6453335"/>
            <a:ext cx="2662302" cy="362520"/>
          </a:xfrm>
          <a:prstGeom prst="rect">
            <a:avLst/>
          </a:prstGeom>
        </p:spPr>
        <p:style>
          <a:lnRef idx="0">
            <a:schemeClr val="dk1"/>
          </a:lnRef>
          <a:fillRef idx="3">
            <a:schemeClr val="dk1"/>
          </a:fillRef>
          <a:effectRef idx="3">
            <a:schemeClr val="dk1"/>
          </a:effectRef>
          <a:fontRef idx="minor">
            <a:schemeClr val="lt1"/>
          </a:fontRef>
        </p:style>
        <p:txBody>
          <a:bodyPr wrap="none" lIns="38974" tIns="19487" rIns="38974" bIns="19487" rtlCol="0">
            <a:spAutoFit/>
          </a:bodyPr>
          <a:lstStyle/>
          <a:p>
            <a:r>
              <a:rPr lang="en-US" altLang="zh-CN" sz="2100" dirty="0" smtClean="0">
                <a:solidFill>
                  <a:schemeClr val="bg1"/>
                </a:solidFill>
                <a:latin typeface="+mj-lt"/>
                <a:ea typeface="汉鼎简楷体" pitchFamily="49" charset="-122"/>
              </a:rPr>
              <a:t>(2)</a:t>
            </a:r>
            <a:r>
              <a:rPr lang="en-US" altLang="zh-CN" sz="2100" dirty="0" smtClean="0">
                <a:solidFill>
                  <a:schemeClr val="bg1"/>
                </a:solidFill>
                <a:latin typeface="方正精楷简体" pitchFamily="2" charset="-122"/>
                <a:ea typeface="汉鼎简楷体" pitchFamily="49" charset="-122"/>
              </a:rPr>
              <a:t> </a:t>
            </a:r>
            <a:r>
              <a:rPr lang="en-US" altLang="zh-CN" sz="2100" dirty="0" smtClean="0">
                <a:solidFill>
                  <a:schemeClr val="bg1"/>
                </a:solidFill>
                <a:ea typeface="汉鼎简楷体" pitchFamily="49" charset="-122"/>
              </a:rPr>
              <a:t>TCP/IP </a:t>
            </a:r>
            <a:r>
              <a:rPr lang="zh-CN" altLang="en-US" sz="2100" dirty="0" smtClean="0">
                <a:solidFill>
                  <a:schemeClr val="bg1"/>
                </a:solidFill>
                <a:latin typeface="方正精楷简体" pitchFamily="2" charset="-122"/>
                <a:ea typeface="汉鼎简楷体" pitchFamily="49" charset="-122"/>
              </a:rPr>
              <a:t>共识架构</a:t>
            </a:r>
            <a:endParaRPr lang="en-US" sz="2100" dirty="0">
              <a:solidFill>
                <a:schemeClr val="bg1"/>
              </a:solidFill>
              <a:latin typeface="方正精楷简体" pitchFamily="2" charset="-122"/>
              <a:ea typeface="汉鼎简楷体" pitchFamily="49" charset="-122"/>
            </a:endParaRPr>
          </a:p>
        </p:txBody>
      </p:sp>
      <p:sp>
        <p:nvSpPr>
          <p:cNvPr id="76" name="Right Brace 75"/>
          <p:cNvSpPr/>
          <p:nvPr/>
        </p:nvSpPr>
        <p:spPr>
          <a:xfrm>
            <a:off x="6137943" y="1769037"/>
            <a:ext cx="1627409" cy="1697895"/>
          </a:xfrm>
          <a:prstGeom prst="rightBrace">
            <a:avLst>
              <a:gd name="adj1" fmla="val 8333"/>
              <a:gd name="adj2" fmla="val 50828"/>
            </a:avLst>
          </a:prstGeom>
          <a:ln w="57150">
            <a:solidFill>
              <a:srgbClr val="292EEF"/>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lIns="38974" tIns="19487" rIns="38974" bIns="19487" rtlCol="0" anchor="ctr"/>
          <a:lstStyle/>
          <a:p>
            <a:pPr algn="ctr"/>
            <a:endParaRPr lang="en-US" sz="3000" dirty="0">
              <a:latin typeface="方正精楷简体" pitchFamily="2" charset="-122"/>
              <a:ea typeface="汉鼎简楷体" pitchFamily="49" charset="-122"/>
            </a:endParaRPr>
          </a:p>
        </p:txBody>
      </p:sp>
      <p:sp>
        <p:nvSpPr>
          <p:cNvPr id="77" name="Right Brace 76"/>
          <p:cNvSpPr/>
          <p:nvPr/>
        </p:nvSpPr>
        <p:spPr>
          <a:xfrm>
            <a:off x="6137943" y="5023330"/>
            <a:ext cx="1627409" cy="1131929"/>
          </a:xfrm>
          <a:prstGeom prst="rightBrace">
            <a:avLst>
              <a:gd name="adj1" fmla="val 8333"/>
              <a:gd name="adj2" fmla="val 50828"/>
            </a:avLst>
          </a:prstGeom>
          <a:ln w="57150">
            <a:solidFill>
              <a:srgbClr val="292EEF"/>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lIns="38974" tIns="19487" rIns="38974" bIns="19487" rtlCol="0" anchor="ctr"/>
          <a:lstStyle/>
          <a:p>
            <a:pPr algn="ctr"/>
            <a:endParaRPr lang="en-US" sz="3000" dirty="0">
              <a:latin typeface="方正精楷简体" pitchFamily="2" charset="-122"/>
              <a:ea typeface="汉鼎简楷体" pitchFamily="49" charset="-122"/>
            </a:endParaRPr>
          </a:p>
        </p:txBody>
      </p:sp>
      <p:cxnSp>
        <p:nvCxnSpPr>
          <p:cNvPr id="78" name="Straight Connector 77"/>
          <p:cNvCxnSpPr/>
          <p:nvPr/>
        </p:nvCxnSpPr>
        <p:spPr>
          <a:xfrm>
            <a:off x="6211922" y="3962143"/>
            <a:ext cx="1553435" cy="0"/>
          </a:xfrm>
          <a:prstGeom prst="line">
            <a:avLst/>
          </a:prstGeom>
          <a:ln w="57150">
            <a:solidFill>
              <a:srgbClr val="292EEF"/>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211922" y="4598853"/>
            <a:ext cx="1553435" cy="0"/>
          </a:xfrm>
          <a:prstGeom prst="line">
            <a:avLst/>
          </a:prstGeom>
          <a:ln w="57150">
            <a:solidFill>
              <a:srgbClr val="292EEF"/>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543429" y="2641372"/>
            <a:ext cx="295892" cy="0"/>
          </a:xfrm>
          <a:prstGeom prst="line">
            <a:avLst/>
          </a:prstGeom>
          <a:ln w="76200">
            <a:solidFill>
              <a:srgbClr val="292E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543429" y="5589292"/>
            <a:ext cx="295892" cy="0"/>
          </a:xfrm>
          <a:prstGeom prst="line">
            <a:avLst/>
          </a:prstGeom>
          <a:ln w="76200">
            <a:solidFill>
              <a:srgbClr val="292E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4330299" y="1556792"/>
            <a:ext cx="2219191" cy="4881448"/>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3000" dirty="0">
              <a:solidFill>
                <a:schemeClr val="tx1"/>
              </a:solidFill>
              <a:latin typeface="方正精楷简体" pitchFamily="2" charset="-122"/>
              <a:ea typeface="汉鼎简楷体" pitchFamily="49" charset="-122"/>
            </a:endParaRPr>
          </a:p>
        </p:txBody>
      </p:sp>
      <p:sp>
        <p:nvSpPr>
          <p:cNvPr id="83" name="Rectangle 82"/>
          <p:cNvSpPr/>
          <p:nvPr/>
        </p:nvSpPr>
        <p:spPr>
          <a:xfrm>
            <a:off x="7494910" y="1556792"/>
            <a:ext cx="2219191" cy="4881448"/>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3000" dirty="0">
              <a:solidFill>
                <a:schemeClr val="tx1"/>
              </a:solidFill>
              <a:latin typeface="方正精楷简体" pitchFamily="2" charset="-122"/>
              <a:ea typeface="汉鼎简楷体"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300"/>
                                  </p:stCondLst>
                                  <p:childTnLst>
                                    <p:set>
                                      <p:cBhvr>
                                        <p:cTn id="9" dur="1" fill="hold">
                                          <p:stCondLst>
                                            <p:cond delay="0"/>
                                          </p:stCondLst>
                                        </p:cTn>
                                        <p:tgtEl>
                                          <p:spTgt spid="63"/>
                                        </p:tgtEl>
                                        <p:attrNameLst>
                                          <p:attrName>style.visibility</p:attrName>
                                        </p:attrNameLst>
                                      </p:cBhvr>
                                      <p:to>
                                        <p:strVal val="visible"/>
                                      </p:to>
                                    </p:set>
                                    <p:animEffect transition="in" filter="blinds(horizontal)">
                                      <p:cBhvr>
                                        <p:cTn id="10" dur="500"/>
                                        <p:tgtEl>
                                          <p:spTgt spid="63"/>
                                        </p:tgtEl>
                                      </p:cBhvr>
                                    </p:animEffect>
                                  </p:childTnLst>
                                </p:cTn>
                              </p:par>
                              <p:par>
                                <p:cTn id="11" presetID="3" presetClass="entr" presetSubtype="10" fill="hold" grpId="0" nodeType="withEffect">
                                  <p:stCondLst>
                                    <p:cond delay="300"/>
                                  </p:stCondLst>
                                  <p:childTnLst>
                                    <p:set>
                                      <p:cBhvr>
                                        <p:cTn id="12" dur="1" fill="hold">
                                          <p:stCondLst>
                                            <p:cond delay="0"/>
                                          </p:stCondLst>
                                        </p:cTn>
                                        <p:tgtEl>
                                          <p:spTgt spid="64"/>
                                        </p:tgtEl>
                                        <p:attrNameLst>
                                          <p:attrName>style.visibility</p:attrName>
                                        </p:attrNameLst>
                                      </p:cBhvr>
                                      <p:to>
                                        <p:strVal val="visible"/>
                                      </p:to>
                                    </p:set>
                                    <p:animEffect transition="in" filter="blinds(horizontal)">
                                      <p:cBhvr>
                                        <p:cTn id="13" dur="500"/>
                                        <p:tgtEl>
                                          <p:spTgt spid="64"/>
                                        </p:tgtEl>
                                      </p:cBhvr>
                                    </p:animEffect>
                                  </p:childTnLst>
                                </p:cTn>
                              </p:par>
                              <p:par>
                                <p:cTn id="14" presetID="3" presetClass="entr" presetSubtype="10" fill="hold" grpId="0" nodeType="withEffect">
                                  <p:stCondLst>
                                    <p:cond delay="300"/>
                                  </p:stCondLst>
                                  <p:childTnLst>
                                    <p:set>
                                      <p:cBhvr>
                                        <p:cTn id="15" dur="1" fill="hold">
                                          <p:stCondLst>
                                            <p:cond delay="0"/>
                                          </p:stCondLst>
                                        </p:cTn>
                                        <p:tgtEl>
                                          <p:spTgt spid="65"/>
                                        </p:tgtEl>
                                        <p:attrNameLst>
                                          <p:attrName>style.visibility</p:attrName>
                                        </p:attrNameLst>
                                      </p:cBhvr>
                                      <p:to>
                                        <p:strVal val="visible"/>
                                      </p:to>
                                    </p:set>
                                    <p:animEffect transition="in" filter="blinds(horizontal)">
                                      <p:cBhvr>
                                        <p:cTn id="16" dur="500"/>
                                        <p:tgtEl>
                                          <p:spTgt spid="65"/>
                                        </p:tgtEl>
                                      </p:cBhvr>
                                    </p:animEffect>
                                  </p:childTnLst>
                                </p:cTn>
                              </p:par>
                              <p:par>
                                <p:cTn id="17" presetID="3" presetClass="entr" presetSubtype="10" fill="hold" grpId="0" nodeType="withEffect">
                                  <p:stCondLst>
                                    <p:cond delay="300"/>
                                  </p:stCondLst>
                                  <p:childTnLst>
                                    <p:set>
                                      <p:cBhvr>
                                        <p:cTn id="18" dur="1" fill="hold">
                                          <p:stCondLst>
                                            <p:cond delay="0"/>
                                          </p:stCondLst>
                                        </p:cTn>
                                        <p:tgtEl>
                                          <p:spTgt spid="66"/>
                                        </p:tgtEl>
                                        <p:attrNameLst>
                                          <p:attrName>style.visibility</p:attrName>
                                        </p:attrNameLst>
                                      </p:cBhvr>
                                      <p:to>
                                        <p:strVal val="visible"/>
                                      </p:to>
                                    </p:set>
                                    <p:animEffect transition="in" filter="blinds(horizontal)">
                                      <p:cBhvr>
                                        <p:cTn id="19" dur="500"/>
                                        <p:tgtEl>
                                          <p:spTgt spid="66"/>
                                        </p:tgtEl>
                                      </p:cBhvr>
                                    </p:animEffect>
                                  </p:childTnLst>
                                </p:cTn>
                              </p:par>
                              <p:par>
                                <p:cTn id="20" presetID="3" presetClass="entr" presetSubtype="10" fill="hold" grpId="0" nodeType="withEffect">
                                  <p:stCondLst>
                                    <p:cond delay="300"/>
                                  </p:stCondLst>
                                  <p:childTnLst>
                                    <p:set>
                                      <p:cBhvr>
                                        <p:cTn id="21" dur="1" fill="hold">
                                          <p:stCondLst>
                                            <p:cond delay="0"/>
                                          </p:stCondLst>
                                        </p:cTn>
                                        <p:tgtEl>
                                          <p:spTgt spid="67"/>
                                        </p:tgtEl>
                                        <p:attrNameLst>
                                          <p:attrName>style.visibility</p:attrName>
                                        </p:attrNameLst>
                                      </p:cBhvr>
                                      <p:to>
                                        <p:strVal val="visible"/>
                                      </p:to>
                                    </p:set>
                                    <p:animEffect transition="in" filter="blinds(horizontal)">
                                      <p:cBhvr>
                                        <p:cTn id="22" dur="500"/>
                                        <p:tgtEl>
                                          <p:spTgt spid="67"/>
                                        </p:tgtEl>
                                      </p:cBhvr>
                                    </p:animEffect>
                                  </p:childTnLst>
                                </p:cTn>
                              </p:par>
                              <p:par>
                                <p:cTn id="23" presetID="3" presetClass="entr" presetSubtype="10" fill="hold" grpId="0" nodeType="withEffect">
                                  <p:stCondLst>
                                    <p:cond delay="300"/>
                                  </p:stCondLst>
                                  <p:childTnLst>
                                    <p:set>
                                      <p:cBhvr>
                                        <p:cTn id="24" dur="1" fill="hold">
                                          <p:stCondLst>
                                            <p:cond delay="0"/>
                                          </p:stCondLst>
                                        </p:cTn>
                                        <p:tgtEl>
                                          <p:spTgt spid="68"/>
                                        </p:tgtEl>
                                        <p:attrNameLst>
                                          <p:attrName>style.visibility</p:attrName>
                                        </p:attrNameLst>
                                      </p:cBhvr>
                                      <p:to>
                                        <p:strVal val="visible"/>
                                      </p:to>
                                    </p:set>
                                    <p:animEffect transition="in" filter="blinds(horizontal)">
                                      <p:cBhvr>
                                        <p:cTn id="25" dur="500"/>
                                        <p:tgtEl>
                                          <p:spTgt spid="68"/>
                                        </p:tgtEl>
                                      </p:cBhvr>
                                    </p:animEffect>
                                  </p:childTnLst>
                                </p:cTn>
                              </p:par>
                              <p:par>
                                <p:cTn id="26" presetID="3" presetClass="entr" presetSubtype="10" fill="hold" grpId="0" nodeType="withEffect">
                                  <p:stCondLst>
                                    <p:cond delay="300"/>
                                  </p:stCondLst>
                                  <p:childTnLst>
                                    <p:set>
                                      <p:cBhvr>
                                        <p:cTn id="27" dur="1" fill="hold">
                                          <p:stCondLst>
                                            <p:cond delay="0"/>
                                          </p:stCondLst>
                                        </p:cTn>
                                        <p:tgtEl>
                                          <p:spTgt spid="69"/>
                                        </p:tgtEl>
                                        <p:attrNameLst>
                                          <p:attrName>style.visibility</p:attrName>
                                        </p:attrNameLst>
                                      </p:cBhvr>
                                      <p:to>
                                        <p:strVal val="visible"/>
                                      </p:to>
                                    </p:set>
                                    <p:animEffect transition="in" filter="blinds(horizontal)">
                                      <p:cBhvr>
                                        <p:cTn id="28" dur="500"/>
                                        <p:tgtEl>
                                          <p:spTgt spid="69"/>
                                        </p:tgtEl>
                                      </p:cBhvr>
                                    </p:animEffect>
                                  </p:childTnLst>
                                </p:cTn>
                              </p:par>
                              <p:par>
                                <p:cTn id="29" presetID="3" presetClass="entr" presetSubtype="10" fill="hold" grpId="0" nodeType="withEffect">
                                  <p:stCondLst>
                                    <p:cond delay="300"/>
                                  </p:stCondLst>
                                  <p:childTnLst>
                                    <p:set>
                                      <p:cBhvr>
                                        <p:cTn id="30" dur="1" fill="hold">
                                          <p:stCondLst>
                                            <p:cond delay="0"/>
                                          </p:stCondLst>
                                        </p:cTn>
                                        <p:tgtEl>
                                          <p:spTgt spid="74"/>
                                        </p:tgtEl>
                                        <p:attrNameLst>
                                          <p:attrName>style.visibility</p:attrName>
                                        </p:attrNameLst>
                                      </p:cBhvr>
                                      <p:to>
                                        <p:strVal val="visible"/>
                                      </p:to>
                                    </p:set>
                                    <p:animEffect transition="in" filter="blinds(horizontal)">
                                      <p:cBhvr>
                                        <p:cTn id="31" dur="500"/>
                                        <p:tgtEl>
                                          <p:spTgt spid="74"/>
                                        </p:tgtEl>
                                      </p:cBhvr>
                                    </p:animEffect>
                                  </p:childTnLst>
                                </p:cTn>
                              </p:par>
                              <p:par>
                                <p:cTn id="32" presetID="3" presetClass="entr" presetSubtype="10" fill="hold" grpId="0" nodeType="withEffect">
                                  <p:stCondLst>
                                    <p:cond delay="300"/>
                                  </p:stCondLst>
                                  <p:childTnLst>
                                    <p:set>
                                      <p:cBhvr>
                                        <p:cTn id="33" dur="1" fill="hold">
                                          <p:stCondLst>
                                            <p:cond delay="0"/>
                                          </p:stCondLst>
                                        </p:cTn>
                                        <p:tgtEl>
                                          <p:spTgt spid="82"/>
                                        </p:tgtEl>
                                        <p:attrNameLst>
                                          <p:attrName>style.visibility</p:attrName>
                                        </p:attrNameLst>
                                      </p:cBhvr>
                                      <p:to>
                                        <p:strVal val="visible"/>
                                      </p:to>
                                    </p:set>
                                    <p:animEffect transition="in" filter="blinds(horizontal)">
                                      <p:cBhvr>
                                        <p:cTn id="34" dur="500"/>
                                        <p:tgtEl>
                                          <p:spTgt spid="8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blinds(horizontal)">
                                      <p:cBhvr>
                                        <p:cTn id="39" dur="500"/>
                                        <p:tgtEl>
                                          <p:spTgt spid="3">
                                            <p:txEl>
                                              <p:pRg st="2" end="2"/>
                                            </p:txEl>
                                          </p:spTgt>
                                        </p:tgtEl>
                                      </p:cBhvr>
                                    </p:animEffect>
                                  </p:childTnLst>
                                </p:cTn>
                              </p:par>
                              <p:par>
                                <p:cTn id="40" presetID="3" presetClass="entr" presetSubtype="10" fill="hold" grpId="0" nodeType="withEffect">
                                  <p:stCondLst>
                                    <p:cond delay="300"/>
                                  </p:stCondLst>
                                  <p:childTnLst>
                                    <p:set>
                                      <p:cBhvr>
                                        <p:cTn id="41" dur="1" fill="hold">
                                          <p:stCondLst>
                                            <p:cond delay="0"/>
                                          </p:stCondLst>
                                        </p:cTn>
                                        <p:tgtEl>
                                          <p:spTgt spid="70"/>
                                        </p:tgtEl>
                                        <p:attrNameLst>
                                          <p:attrName>style.visibility</p:attrName>
                                        </p:attrNameLst>
                                      </p:cBhvr>
                                      <p:to>
                                        <p:strVal val="visible"/>
                                      </p:to>
                                    </p:set>
                                    <p:animEffect transition="in" filter="blinds(horizontal)">
                                      <p:cBhvr>
                                        <p:cTn id="42" dur="500"/>
                                        <p:tgtEl>
                                          <p:spTgt spid="70"/>
                                        </p:tgtEl>
                                      </p:cBhvr>
                                    </p:animEffect>
                                  </p:childTnLst>
                                </p:cTn>
                              </p:par>
                              <p:par>
                                <p:cTn id="43" presetID="3" presetClass="entr" presetSubtype="10" fill="hold" grpId="0" nodeType="withEffect">
                                  <p:stCondLst>
                                    <p:cond delay="300"/>
                                  </p:stCondLst>
                                  <p:childTnLst>
                                    <p:set>
                                      <p:cBhvr>
                                        <p:cTn id="44" dur="1" fill="hold">
                                          <p:stCondLst>
                                            <p:cond delay="0"/>
                                          </p:stCondLst>
                                        </p:cTn>
                                        <p:tgtEl>
                                          <p:spTgt spid="71"/>
                                        </p:tgtEl>
                                        <p:attrNameLst>
                                          <p:attrName>style.visibility</p:attrName>
                                        </p:attrNameLst>
                                      </p:cBhvr>
                                      <p:to>
                                        <p:strVal val="visible"/>
                                      </p:to>
                                    </p:set>
                                    <p:animEffect transition="in" filter="blinds(horizontal)">
                                      <p:cBhvr>
                                        <p:cTn id="45" dur="500"/>
                                        <p:tgtEl>
                                          <p:spTgt spid="71"/>
                                        </p:tgtEl>
                                      </p:cBhvr>
                                    </p:animEffect>
                                  </p:childTnLst>
                                </p:cTn>
                              </p:par>
                              <p:par>
                                <p:cTn id="46" presetID="3" presetClass="entr" presetSubtype="10" fill="hold" grpId="0" nodeType="withEffect">
                                  <p:stCondLst>
                                    <p:cond delay="300"/>
                                  </p:stCondLst>
                                  <p:childTnLst>
                                    <p:set>
                                      <p:cBhvr>
                                        <p:cTn id="47" dur="1" fill="hold">
                                          <p:stCondLst>
                                            <p:cond delay="0"/>
                                          </p:stCondLst>
                                        </p:cTn>
                                        <p:tgtEl>
                                          <p:spTgt spid="72"/>
                                        </p:tgtEl>
                                        <p:attrNameLst>
                                          <p:attrName>style.visibility</p:attrName>
                                        </p:attrNameLst>
                                      </p:cBhvr>
                                      <p:to>
                                        <p:strVal val="visible"/>
                                      </p:to>
                                    </p:set>
                                    <p:animEffect transition="in" filter="blinds(horizontal)">
                                      <p:cBhvr>
                                        <p:cTn id="48" dur="500"/>
                                        <p:tgtEl>
                                          <p:spTgt spid="72"/>
                                        </p:tgtEl>
                                      </p:cBhvr>
                                    </p:animEffect>
                                  </p:childTnLst>
                                </p:cTn>
                              </p:par>
                              <p:par>
                                <p:cTn id="49" presetID="3" presetClass="entr" presetSubtype="10" fill="hold" grpId="0" nodeType="withEffect">
                                  <p:stCondLst>
                                    <p:cond delay="300"/>
                                  </p:stCondLst>
                                  <p:childTnLst>
                                    <p:set>
                                      <p:cBhvr>
                                        <p:cTn id="50" dur="1" fill="hold">
                                          <p:stCondLst>
                                            <p:cond delay="0"/>
                                          </p:stCondLst>
                                        </p:cTn>
                                        <p:tgtEl>
                                          <p:spTgt spid="73"/>
                                        </p:tgtEl>
                                        <p:attrNameLst>
                                          <p:attrName>style.visibility</p:attrName>
                                        </p:attrNameLst>
                                      </p:cBhvr>
                                      <p:to>
                                        <p:strVal val="visible"/>
                                      </p:to>
                                    </p:set>
                                    <p:animEffect transition="in" filter="blinds(horizontal)">
                                      <p:cBhvr>
                                        <p:cTn id="51" dur="500"/>
                                        <p:tgtEl>
                                          <p:spTgt spid="73"/>
                                        </p:tgtEl>
                                      </p:cBhvr>
                                    </p:animEffect>
                                  </p:childTnLst>
                                </p:cTn>
                              </p:par>
                              <p:par>
                                <p:cTn id="52" presetID="3" presetClass="entr" presetSubtype="10" fill="hold" grpId="0" nodeType="withEffect">
                                  <p:stCondLst>
                                    <p:cond delay="300"/>
                                  </p:stCondLst>
                                  <p:childTnLst>
                                    <p:set>
                                      <p:cBhvr>
                                        <p:cTn id="53" dur="1" fill="hold">
                                          <p:stCondLst>
                                            <p:cond delay="0"/>
                                          </p:stCondLst>
                                        </p:cTn>
                                        <p:tgtEl>
                                          <p:spTgt spid="83"/>
                                        </p:tgtEl>
                                        <p:attrNameLst>
                                          <p:attrName>style.visibility</p:attrName>
                                        </p:attrNameLst>
                                      </p:cBhvr>
                                      <p:to>
                                        <p:strVal val="visible"/>
                                      </p:to>
                                    </p:set>
                                    <p:animEffect transition="in" filter="blinds(horizontal)">
                                      <p:cBhvr>
                                        <p:cTn id="54" dur="500"/>
                                        <p:tgtEl>
                                          <p:spTgt spid="83"/>
                                        </p:tgtEl>
                                      </p:cBhvr>
                                    </p:animEffect>
                                  </p:childTnLst>
                                </p:cTn>
                              </p:par>
                              <p:par>
                                <p:cTn id="55" presetID="3" presetClass="entr" presetSubtype="10" fill="hold" grpId="0" nodeType="withEffect">
                                  <p:stCondLst>
                                    <p:cond delay="300"/>
                                  </p:stCondLst>
                                  <p:childTnLst>
                                    <p:set>
                                      <p:cBhvr>
                                        <p:cTn id="56" dur="1" fill="hold">
                                          <p:stCondLst>
                                            <p:cond delay="0"/>
                                          </p:stCondLst>
                                        </p:cTn>
                                        <p:tgtEl>
                                          <p:spTgt spid="75"/>
                                        </p:tgtEl>
                                        <p:attrNameLst>
                                          <p:attrName>style.visibility</p:attrName>
                                        </p:attrNameLst>
                                      </p:cBhvr>
                                      <p:to>
                                        <p:strVal val="visible"/>
                                      </p:to>
                                    </p:set>
                                    <p:animEffect transition="in" filter="blinds(horizontal)">
                                      <p:cBhvr>
                                        <p:cTn id="57" dur="500"/>
                                        <p:tgtEl>
                                          <p:spTgt spid="7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blinds(horizontal)">
                                      <p:cBhvr>
                                        <p:cTn id="62" dur="500"/>
                                        <p:tgtEl>
                                          <p:spTgt spid="76"/>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blinds(horizontal)">
                                      <p:cBhvr>
                                        <p:cTn id="65" dur="500"/>
                                        <p:tgtEl>
                                          <p:spTgt spid="77"/>
                                        </p:tgtEl>
                                      </p:cBhvr>
                                    </p:animEffect>
                                  </p:childTnLst>
                                </p:cTn>
                              </p:par>
                              <p:par>
                                <p:cTn id="66" presetID="3" presetClass="entr" presetSubtype="10" fill="hold" nodeType="withEffect">
                                  <p:stCondLst>
                                    <p:cond delay="0"/>
                                  </p:stCondLst>
                                  <p:childTnLst>
                                    <p:set>
                                      <p:cBhvr>
                                        <p:cTn id="67" dur="1" fill="hold">
                                          <p:stCondLst>
                                            <p:cond delay="0"/>
                                          </p:stCondLst>
                                        </p:cTn>
                                        <p:tgtEl>
                                          <p:spTgt spid="78"/>
                                        </p:tgtEl>
                                        <p:attrNameLst>
                                          <p:attrName>style.visibility</p:attrName>
                                        </p:attrNameLst>
                                      </p:cBhvr>
                                      <p:to>
                                        <p:strVal val="visible"/>
                                      </p:to>
                                    </p:set>
                                    <p:animEffect transition="in" filter="blinds(horizontal)">
                                      <p:cBhvr>
                                        <p:cTn id="68" dur="500"/>
                                        <p:tgtEl>
                                          <p:spTgt spid="78"/>
                                        </p:tgtEl>
                                      </p:cBhvr>
                                    </p:animEffect>
                                  </p:childTnLst>
                                </p:cTn>
                              </p:par>
                              <p:par>
                                <p:cTn id="69" presetID="3" presetClass="entr" presetSubtype="10" fill="hold" nodeType="withEffect">
                                  <p:stCondLst>
                                    <p:cond delay="0"/>
                                  </p:stCondLst>
                                  <p:childTnLst>
                                    <p:set>
                                      <p:cBhvr>
                                        <p:cTn id="70" dur="1" fill="hold">
                                          <p:stCondLst>
                                            <p:cond delay="0"/>
                                          </p:stCondLst>
                                        </p:cTn>
                                        <p:tgtEl>
                                          <p:spTgt spid="79"/>
                                        </p:tgtEl>
                                        <p:attrNameLst>
                                          <p:attrName>style.visibility</p:attrName>
                                        </p:attrNameLst>
                                      </p:cBhvr>
                                      <p:to>
                                        <p:strVal val="visible"/>
                                      </p:to>
                                    </p:set>
                                    <p:animEffect transition="in" filter="blinds(horizontal)">
                                      <p:cBhvr>
                                        <p:cTn id="71" dur="500"/>
                                        <p:tgtEl>
                                          <p:spTgt spid="79"/>
                                        </p:tgtEl>
                                      </p:cBhvr>
                                    </p:animEffect>
                                  </p:childTnLst>
                                </p:cTn>
                              </p:par>
                              <p:par>
                                <p:cTn id="72" presetID="3" presetClass="entr" presetSubtype="10" fill="hold" nodeType="withEffect">
                                  <p:stCondLst>
                                    <p:cond delay="0"/>
                                  </p:stCondLst>
                                  <p:childTnLst>
                                    <p:set>
                                      <p:cBhvr>
                                        <p:cTn id="73" dur="1" fill="hold">
                                          <p:stCondLst>
                                            <p:cond delay="0"/>
                                          </p:stCondLst>
                                        </p:cTn>
                                        <p:tgtEl>
                                          <p:spTgt spid="80"/>
                                        </p:tgtEl>
                                        <p:attrNameLst>
                                          <p:attrName>style.visibility</p:attrName>
                                        </p:attrNameLst>
                                      </p:cBhvr>
                                      <p:to>
                                        <p:strVal val="visible"/>
                                      </p:to>
                                    </p:set>
                                    <p:animEffect transition="in" filter="blinds(horizontal)">
                                      <p:cBhvr>
                                        <p:cTn id="74" dur="500"/>
                                        <p:tgtEl>
                                          <p:spTgt spid="80"/>
                                        </p:tgtEl>
                                      </p:cBhvr>
                                    </p:animEffect>
                                  </p:childTnLst>
                                </p:cTn>
                              </p:par>
                              <p:par>
                                <p:cTn id="75" presetID="3" presetClass="entr" presetSubtype="10" fill="hold" nodeType="with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blinds(horizontal)">
                                      <p:cBhvr>
                                        <p:cTn id="7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82" grpId="0" animBg="1"/>
      <p:bldP spid="8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000108"/>
            <a:ext cx="8667750" cy="5453233"/>
          </a:xfrm>
        </p:spPr>
        <p:txBody>
          <a:bodyPr anchor="ctr"/>
          <a:lstStyle/>
          <a:p>
            <a:r>
              <a:rPr lang="zh-CN" altLang="en-US" sz="2800" dirty="0" smtClean="0"/>
              <a:t>软件设计概论</a:t>
            </a:r>
            <a:endParaRPr lang="en-US" altLang="zh-CN" sz="2800" dirty="0" smtClean="0"/>
          </a:p>
          <a:p>
            <a:pPr lvl="1"/>
            <a:r>
              <a:rPr lang="zh-CN" altLang="en-US" sz="2800" dirty="0" smtClean="0"/>
              <a:t>概念、要求、常识、方法、层级、法则</a:t>
            </a:r>
            <a:endParaRPr lang="en-US" altLang="zh-CN" sz="2800" dirty="0" smtClean="0"/>
          </a:p>
          <a:p>
            <a:r>
              <a:rPr lang="zh-CN" altLang="en-US" sz="2800" dirty="0" smtClean="0"/>
              <a:t>架构设计</a:t>
            </a:r>
            <a:endParaRPr lang="en-US" altLang="zh-CN" sz="2800" dirty="0" smtClean="0"/>
          </a:p>
          <a:p>
            <a:pPr lvl="1"/>
            <a:r>
              <a:rPr lang="zh-CN" altLang="en-US" sz="2800" dirty="0" smtClean="0"/>
              <a:t>架构的重要性，基于架构的开发流程</a:t>
            </a:r>
            <a:endParaRPr lang="en-US" altLang="zh-CN" sz="2800" dirty="0" smtClean="0"/>
          </a:p>
          <a:p>
            <a:pPr lvl="1"/>
            <a:r>
              <a:rPr lang="en-US" altLang="zh-CN" sz="2800" dirty="0" err="1" smtClean="0"/>
              <a:t>Kruchten</a:t>
            </a:r>
            <a:r>
              <a:rPr lang="zh-CN" altLang="en-US" sz="2800" dirty="0" smtClean="0"/>
              <a:t>模型，架构风格</a:t>
            </a:r>
            <a:endParaRPr lang="en-US" altLang="zh-CN" sz="2800" dirty="0" smtClean="0"/>
          </a:p>
          <a:p>
            <a:r>
              <a:rPr lang="zh-CN" altLang="en-US" sz="2800" dirty="0" smtClean="0"/>
              <a:t>（面向对象）构件设计</a:t>
            </a:r>
            <a:endParaRPr lang="en-US" altLang="zh-CN" sz="2800" dirty="0" smtClean="0"/>
          </a:p>
          <a:p>
            <a:pPr lvl="1"/>
            <a:r>
              <a:rPr lang="zh-CN" altLang="en-US" sz="2800" dirty="0" smtClean="0"/>
              <a:t>设计模式、</a:t>
            </a:r>
            <a:r>
              <a:rPr lang="en-US" altLang="zh-CN" sz="2800" dirty="0" smtClean="0"/>
              <a:t>OO</a:t>
            </a:r>
            <a:r>
              <a:rPr lang="zh-CN" altLang="en-US" sz="2800" dirty="0" smtClean="0"/>
              <a:t>设计法则</a:t>
            </a:r>
            <a:endParaRPr lang="en-US" altLang="zh-CN" sz="2800" dirty="0" smtClean="0"/>
          </a:p>
          <a:p>
            <a:r>
              <a:rPr lang="zh-CN" altLang="en-US" sz="2800" dirty="0" smtClean="0"/>
              <a:t>用户界面设计</a:t>
            </a:r>
            <a:endParaRPr lang="en-US" altLang="zh-CN" sz="2800" dirty="0" smtClean="0"/>
          </a:p>
          <a:p>
            <a:pPr lvl="1"/>
            <a:r>
              <a:rPr lang="zh-CN" altLang="en-US" sz="2800" dirty="0" smtClean="0"/>
              <a:t>面向用户理念、用户评价</a:t>
            </a:r>
            <a:endParaRPr lang="en-US" altLang="zh-CN" sz="2800" dirty="0" smtClean="0"/>
          </a:p>
          <a:p>
            <a:pPr lvl="1"/>
            <a:r>
              <a:rPr lang="zh-CN" altLang="en-US" sz="2800" dirty="0" smtClean="0"/>
              <a:t>界面可用性度量、</a:t>
            </a:r>
            <a:r>
              <a:rPr lang="en-US" altLang="zh-CN" sz="2800" dirty="0" smtClean="0"/>
              <a:t>Krug</a:t>
            </a:r>
            <a:r>
              <a:rPr lang="zh-CN" altLang="en-US" sz="2800" dirty="0" smtClean="0"/>
              <a:t>可用性三法则</a:t>
            </a:r>
            <a:endParaRPr lang="en-US" altLang="zh-CN" sz="2800" dirty="0" smtClean="0"/>
          </a:p>
        </p:txBody>
      </p:sp>
      <p:sp>
        <p:nvSpPr>
          <p:cNvPr id="4" name="Right Arrow 3"/>
          <p:cNvSpPr/>
          <p:nvPr/>
        </p:nvSpPr>
        <p:spPr>
          <a:xfrm flipH="1">
            <a:off x="6096008" y="3786190"/>
            <a:ext cx="1571636" cy="571504"/>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blinds/>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14822" y="1352399"/>
            <a:ext cx="5694633" cy="1624246"/>
          </a:xfrm>
        </p:spPr>
        <p:txBody>
          <a:bodyPr/>
          <a:lstStyle/>
          <a:p>
            <a:r>
              <a:rPr lang="zh-CN" altLang="en-US" dirty="0" smtClean="0"/>
              <a:t>许多不知道计算机如何工作的人都已发现，面向对象思想非常贴近自然，适用于日常工作。</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48</a:t>
            </a:fld>
            <a:endParaRPr lang="zh-CN" altLang="en-US" dirty="0"/>
          </a:p>
        </p:txBody>
      </p:sp>
      <p:sp>
        <p:nvSpPr>
          <p:cNvPr id="6" name="Rectangle 5"/>
          <p:cNvSpPr/>
          <p:nvPr/>
        </p:nvSpPr>
        <p:spPr>
          <a:xfrm>
            <a:off x="38454" y="6228606"/>
            <a:ext cx="7488832" cy="650596"/>
          </a:xfrm>
          <a:prstGeom prst="rect">
            <a:avLst/>
          </a:prstGeom>
        </p:spPr>
        <p:txBody>
          <a:bodyPr wrap="square" lIns="95665" tIns="47832" rIns="95665" bIns="47832">
            <a:spAutoFit/>
          </a:bodyPr>
          <a:lstStyle/>
          <a:p>
            <a:r>
              <a:rPr lang="en-US" altLang="zh-CN" dirty="0" smtClean="0">
                <a:latin typeface="方正精宋简体" pitchFamily="2" charset="-122"/>
                <a:ea typeface="方正精宋简体" pitchFamily="2" charset="-122"/>
              </a:rPr>
              <a:t>David Robson </a:t>
            </a:r>
            <a:r>
              <a:rPr lang="zh-CN" altLang="en-US" dirty="0" smtClean="0">
                <a:latin typeface="方正精宋简体" pitchFamily="2" charset="-122"/>
                <a:ea typeface="方正精宋简体" pitchFamily="2" charset="-122"/>
              </a:rPr>
              <a:t>是一位长期从事大学教育和软件维护研究的学者。 </a:t>
            </a:r>
            <a:r>
              <a:rPr lang="en-US" altLang="zh-CN" dirty="0" smtClean="0">
                <a:latin typeface="方正精宋简体" pitchFamily="2" charset="-122"/>
                <a:ea typeface="方正精宋简体" pitchFamily="2" charset="-122"/>
              </a:rPr>
              <a:t/>
            </a:r>
            <a:br>
              <a:rPr lang="en-US" altLang="zh-CN" dirty="0" smtClean="0">
                <a:latin typeface="方正精宋简体" pitchFamily="2" charset="-122"/>
                <a:ea typeface="方正精宋简体" pitchFamily="2" charset="-122"/>
              </a:rPr>
            </a:br>
            <a:r>
              <a:rPr lang="zh-CN" altLang="en-US" dirty="0" smtClean="0">
                <a:latin typeface="方正精宋简体" pitchFamily="2" charset="-122"/>
                <a:ea typeface="方正精宋简体" pitchFamily="2" charset="-122"/>
              </a:rPr>
              <a:t>个人网址是： </a:t>
            </a:r>
            <a:r>
              <a:rPr lang="en-US" altLang="zh-CN" dirty="0" smtClean="0">
                <a:latin typeface="方正精宋简体" pitchFamily="2" charset="-122"/>
                <a:ea typeface="方正精宋简体" pitchFamily="2" charset="-122"/>
                <a:hlinkClick r:id="rId2"/>
              </a:rPr>
              <a:t>http://www.dur.ac.uk/dave.robson/</a:t>
            </a:r>
            <a:endParaRPr lang="zh-CN" altLang="en-US" dirty="0">
              <a:latin typeface="方正精宋简体" pitchFamily="2" charset="-122"/>
              <a:ea typeface="方正精宋简体" pitchFamily="2" charset="-122"/>
            </a:endParaRPr>
          </a:p>
        </p:txBody>
      </p:sp>
      <p:sp>
        <p:nvSpPr>
          <p:cNvPr id="7" name="Rectangle 6"/>
          <p:cNvSpPr/>
          <p:nvPr/>
        </p:nvSpPr>
        <p:spPr>
          <a:xfrm>
            <a:off x="1286289" y="3048650"/>
            <a:ext cx="2042359" cy="419764"/>
          </a:xfrm>
          <a:prstGeom prst="rect">
            <a:avLst/>
          </a:prstGeom>
        </p:spPr>
        <p:txBody>
          <a:bodyPr wrap="none" lIns="95665" tIns="47832" rIns="95665" bIns="47832">
            <a:spAutoFit/>
          </a:bodyPr>
          <a:lstStyle/>
          <a:p>
            <a:r>
              <a:rPr lang="en-US" altLang="zh-CN" sz="2100" dirty="0" smtClean="0"/>
              <a:t>David Robson</a:t>
            </a:r>
            <a:endParaRPr lang="zh-CN" altLang="en-US" sz="2100" dirty="0">
              <a:ea typeface="文鼎CS长美黑" pitchFamily="49" charset="-122"/>
            </a:endParaRPr>
          </a:p>
        </p:txBody>
      </p:sp>
      <p:pic>
        <p:nvPicPr>
          <p:cNvPr id="9218" name="Picture 2" descr="http://www.dur.ac.uk/dave.robson/images/Beamish%20Run%202006%20crop2.jpg"/>
          <p:cNvPicPr>
            <a:picLocks noChangeAspect="1" noChangeArrowheads="1"/>
          </p:cNvPicPr>
          <p:nvPr/>
        </p:nvPicPr>
        <p:blipFill>
          <a:blip r:embed="rId3" cstate="print"/>
          <a:srcRect/>
          <a:stretch>
            <a:fillRect/>
          </a:stretch>
        </p:blipFill>
        <p:spPr bwMode="auto">
          <a:xfrm>
            <a:off x="1208584" y="375737"/>
            <a:ext cx="1999537" cy="2744926"/>
          </a:xfrm>
          <a:prstGeom prst="rect">
            <a:avLst/>
          </a:prstGeom>
          <a:noFill/>
        </p:spPr>
      </p:pic>
      <p:grpSp>
        <p:nvGrpSpPr>
          <p:cNvPr id="2" name="Group 8"/>
          <p:cNvGrpSpPr/>
          <p:nvPr/>
        </p:nvGrpSpPr>
        <p:grpSpPr>
          <a:xfrm>
            <a:off x="4412157" y="3750168"/>
            <a:ext cx="5455394" cy="2415139"/>
            <a:chOff x="1676400" y="1828800"/>
            <a:chExt cx="5274041" cy="2747963"/>
          </a:xfrm>
        </p:grpSpPr>
        <p:pic>
          <p:nvPicPr>
            <p:cNvPr id="10" name="Picture 2" descr="C:\Users\SECBOK\Desktop\object-oriented-programming-cars.png"/>
            <p:cNvPicPr>
              <a:picLocks noChangeAspect="1" noChangeArrowheads="1"/>
            </p:cNvPicPr>
            <p:nvPr/>
          </p:nvPicPr>
          <p:blipFill>
            <a:blip r:embed="rId4" cstate="print"/>
            <a:srcRect/>
            <a:stretch>
              <a:fillRect/>
            </a:stretch>
          </p:blipFill>
          <p:spPr bwMode="auto">
            <a:xfrm>
              <a:off x="1676400" y="1828800"/>
              <a:ext cx="5274041" cy="2747963"/>
            </a:xfrm>
            <a:prstGeom prst="rect">
              <a:avLst/>
            </a:prstGeom>
            <a:noFill/>
          </p:spPr>
        </p:pic>
        <p:sp>
          <p:nvSpPr>
            <p:cNvPr id="11" name="Rectangle 10"/>
            <p:cNvSpPr/>
            <p:nvPr/>
          </p:nvSpPr>
          <p:spPr>
            <a:xfrm>
              <a:off x="3124200" y="1828800"/>
              <a:ext cx="2057400" cy="990600"/>
            </a:xfrm>
            <a:prstGeom prst="rect">
              <a:avLst/>
            </a:prstGeom>
            <a:blipFill>
              <a:blip r:embed="rId5"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dirty="0"/>
            </a:p>
          </p:txBody>
        </p:sp>
        <p:grpSp>
          <p:nvGrpSpPr>
            <p:cNvPr id="3" name="Group 3"/>
            <p:cNvGrpSpPr/>
            <p:nvPr/>
          </p:nvGrpSpPr>
          <p:grpSpPr>
            <a:xfrm>
              <a:off x="3200400" y="1905000"/>
              <a:ext cx="1780668" cy="1098068"/>
              <a:chOff x="-1371600" y="1524000"/>
              <a:chExt cx="3096814" cy="1960836"/>
            </a:xfrm>
          </p:grpSpPr>
          <p:sp>
            <p:nvSpPr>
              <p:cNvPr id="13" name="Rectangle 4"/>
              <p:cNvSpPr/>
              <p:nvPr/>
            </p:nvSpPr>
            <p:spPr>
              <a:xfrm>
                <a:off x="-1371600" y="1524000"/>
                <a:ext cx="3096814" cy="176892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cxnSp>
            <p:nvCxnSpPr>
              <p:cNvPr id="14" name="Straight Connector 13"/>
              <p:cNvCxnSpPr/>
              <p:nvPr/>
            </p:nvCxnSpPr>
            <p:spPr>
              <a:xfrm>
                <a:off x="-1371600" y="2209800"/>
                <a:ext cx="3048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5493" y="1524000"/>
                <a:ext cx="1142826" cy="719141"/>
              </a:xfrm>
              <a:prstGeom prst="rect">
                <a:avLst/>
              </a:prstGeom>
              <a:noFill/>
            </p:spPr>
            <p:txBody>
              <a:bodyPr wrap="square" rtlCol="0">
                <a:spAutoFit/>
              </a:bodyPr>
              <a:lstStyle/>
              <a:p>
                <a:pPr algn="ctr"/>
                <a:r>
                  <a:rPr lang="en-US" altLang="zh-CN" sz="1700" dirty="0" smtClean="0">
                    <a:ea typeface="方正精楷简体" pitchFamily="2" charset="-122"/>
                  </a:rPr>
                  <a:t>Car</a:t>
                </a:r>
                <a:endParaRPr lang="zh-CN" altLang="en-US" sz="1700" dirty="0">
                  <a:ea typeface="方正精楷简体" pitchFamily="2" charset="-122"/>
                </a:endParaRPr>
              </a:p>
            </p:txBody>
          </p:sp>
          <p:sp>
            <p:nvSpPr>
              <p:cNvPr id="16" name="TextBox 15"/>
              <p:cNvSpPr txBox="1"/>
              <p:nvPr/>
            </p:nvSpPr>
            <p:spPr>
              <a:xfrm>
                <a:off x="-865588" y="2234156"/>
                <a:ext cx="2590802" cy="1250680"/>
              </a:xfrm>
              <a:prstGeom prst="rect">
                <a:avLst/>
              </a:prstGeom>
              <a:noFill/>
            </p:spPr>
            <p:txBody>
              <a:bodyPr wrap="square" rtlCol="0">
                <a:spAutoFit/>
              </a:bodyPr>
              <a:lstStyle/>
              <a:p>
                <a:r>
                  <a:rPr lang="en-US" altLang="zh-CN" sz="1700" dirty="0" smtClean="0">
                    <a:ea typeface="方正精楷简体" pitchFamily="2" charset="-122"/>
                  </a:rPr>
                  <a:t>NumTire: Int</a:t>
                </a:r>
                <a:endParaRPr lang="zh-CN" altLang="en-US" sz="1700" dirty="0">
                  <a:ea typeface="方正精楷简体" pitchFamily="2" charset="-122"/>
                </a:endParaRPr>
              </a:p>
            </p:txBody>
          </p:sp>
          <p:pic>
            <p:nvPicPr>
              <p:cNvPr id="17" name="Picture 2" descr="C:\Users\Administrator\AppData\Roaming\Tencent\Users\185063557\QQ\WinTemp\RichOle\KPI8F06BOD6HVY`0SV5BHY9.jpg"/>
              <p:cNvPicPr>
                <a:picLocks noChangeAspect="1" noChangeArrowheads="1"/>
              </p:cNvPicPr>
              <p:nvPr/>
            </p:nvPicPr>
            <p:blipFill>
              <a:blip r:embed="rId6" cstate="print"/>
              <a:srcRect/>
              <a:stretch>
                <a:fillRect/>
              </a:stretch>
            </p:blipFill>
            <p:spPr bwMode="auto">
              <a:xfrm>
                <a:off x="-1219200" y="2438400"/>
                <a:ext cx="333375" cy="314325"/>
              </a:xfrm>
              <a:prstGeom prst="rect">
                <a:avLst/>
              </a:prstGeom>
              <a:noFill/>
            </p:spPr>
          </p:pic>
          <p:cxnSp>
            <p:nvCxnSpPr>
              <p:cNvPr id="18" name="Straight Connector 17"/>
              <p:cNvCxnSpPr/>
              <p:nvPr/>
            </p:nvCxnSpPr>
            <p:spPr>
              <a:xfrm>
                <a:off x="-1371600" y="2895600"/>
                <a:ext cx="3048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面向对象基础</a:t>
            </a:r>
            <a:endParaRPr lang="zh-CN" altLang="en-US" dirty="0"/>
          </a:p>
        </p:txBody>
      </p:sp>
      <p:sp>
        <p:nvSpPr>
          <p:cNvPr id="3" name="Content Placeholder 2"/>
          <p:cNvSpPr>
            <a:spLocks noGrp="1"/>
          </p:cNvSpPr>
          <p:nvPr>
            <p:ph idx="1"/>
          </p:nvPr>
        </p:nvSpPr>
        <p:spPr>
          <a:xfrm>
            <a:off x="613964" y="1268760"/>
            <a:ext cx="8667750" cy="648072"/>
          </a:xfrm>
        </p:spPr>
        <p:txBody>
          <a:bodyPr/>
          <a:lstStyle/>
          <a:p>
            <a:r>
              <a:rPr lang="zh-CN" altLang="en-US" dirty="0" smtClean="0"/>
              <a:t>面向对象 </a:t>
            </a:r>
            <a:r>
              <a:rPr lang="en-US" altLang="zh-CN" sz="2900" dirty="0" smtClean="0"/>
              <a:t>(OO)</a:t>
            </a:r>
            <a:r>
              <a:rPr lang="en-US" altLang="zh-CN" dirty="0" smtClean="0"/>
              <a:t> </a:t>
            </a:r>
            <a:r>
              <a:rPr lang="zh-CN" altLang="en-US" dirty="0" smtClean="0"/>
              <a:t>是一门软件开发方法学。</a:t>
            </a:r>
          </a:p>
          <a:p>
            <a:endParaRPr lang="zh-CN" altLang="en-US" dirty="0"/>
          </a:p>
        </p:txBody>
      </p:sp>
      <p:pic>
        <p:nvPicPr>
          <p:cNvPr id="31746" name="Picture 2" descr="http://images.betterworldbooks.com/080/Object-Oriented-Analysis-and-Design-with-Applications-9780805353402.jpg"/>
          <p:cNvPicPr>
            <a:picLocks noChangeAspect="1" noChangeArrowheads="1"/>
          </p:cNvPicPr>
          <p:nvPr/>
        </p:nvPicPr>
        <p:blipFill>
          <a:blip r:embed="rId2" cstate="print"/>
          <a:srcRect/>
          <a:stretch>
            <a:fillRect/>
          </a:stretch>
        </p:blipFill>
        <p:spPr bwMode="auto">
          <a:xfrm>
            <a:off x="7995341" y="1844830"/>
            <a:ext cx="1851180" cy="2241025"/>
          </a:xfrm>
          <a:prstGeom prst="rect">
            <a:avLst/>
          </a:prstGeom>
          <a:ln>
            <a:noFill/>
          </a:ln>
          <a:effectLst>
            <a:outerShdw blurRad="190500" algn="tl" rotWithShape="0">
              <a:srgbClr val="000000">
                <a:alpha val="70000"/>
              </a:srgbClr>
            </a:outerShdw>
          </a:effectLst>
        </p:spPr>
      </p:pic>
      <p:pic>
        <p:nvPicPr>
          <p:cNvPr id="31748" name="Picture 4" descr="http://upload.wikimedia.org/wikipedia/en/thumb/2/25/Oosc2-medium.jpg/250px-Oosc2-medium.jpg"/>
          <p:cNvPicPr>
            <a:picLocks noChangeAspect="1" noChangeArrowheads="1"/>
          </p:cNvPicPr>
          <p:nvPr/>
        </p:nvPicPr>
        <p:blipFill>
          <a:blip r:embed="rId3" cstate="print"/>
          <a:srcRect/>
          <a:stretch>
            <a:fillRect/>
          </a:stretch>
        </p:blipFill>
        <p:spPr bwMode="auto">
          <a:xfrm>
            <a:off x="8151366" y="4365104"/>
            <a:ext cx="1658541" cy="2088232"/>
          </a:xfrm>
          <a:prstGeom prst="rect">
            <a:avLst/>
          </a:prstGeom>
          <a:ln>
            <a:noFill/>
          </a:ln>
          <a:effectLst>
            <a:outerShdw blurRad="190500" algn="tl" rotWithShape="0">
              <a:srgbClr val="000000">
                <a:alpha val="70000"/>
              </a:srgbClr>
            </a:outerShdw>
          </a:effectLst>
        </p:spPr>
      </p:pic>
      <p:sp>
        <p:nvSpPr>
          <p:cNvPr id="7" name="TextBox 6"/>
          <p:cNvSpPr txBox="1"/>
          <p:nvPr/>
        </p:nvSpPr>
        <p:spPr>
          <a:xfrm>
            <a:off x="7244818" y="6453337"/>
            <a:ext cx="2501523" cy="373597"/>
          </a:xfrm>
          <a:prstGeom prst="rect">
            <a:avLst/>
          </a:prstGeom>
          <a:noFill/>
        </p:spPr>
        <p:txBody>
          <a:bodyPr wrap="none" lIns="95665" tIns="47832" rIns="95665" bIns="47832" rtlCol="0">
            <a:spAutoFit/>
          </a:bodyPr>
          <a:lstStyle/>
          <a:p>
            <a:r>
              <a:rPr lang="en-US" altLang="zh-CN" dirty="0" smtClean="0">
                <a:solidFill>
                  <a:srgbClr val="FFFF00"/>
                </a:solidFill>
                <a:latin typeface="方正特雅宋简" pitchFamily="2" charset="-122"/>
                <a:ea typeface="方正特雅宋简" pitchFamily="2" charset="-122"/>
              </a:rPr>
              <a:t>《</a:t>
            </a:r>
            <a:r>
              <a:rPr lang="zh-CN" altLang="en-US" dirty="0" smtClean="0">
                <a:solidFill>
                  <a:srgbClr val="FFFF00"/>
                </a:solidFill>
                <a:latin typeface="方正特雅宋简" pitchFamily="2" charset="-122"/>
                <a:ea typeface="方正特雅宋简" pitchFamily="2" charset="-122"/>
              </a:rPr>
              <a:t>面向对象软件构造</a:t>
            </a:r>
            <a:r>
              <a:rPr lang="en-US" altLang="zh-CN" dirty="0" smtClean="0">
                <a:solidFill>
                  <a:srgbClr val="FFFF00"/>
                </a:solidFill>
                <a:latin typeface="方正特雅宋简" pitchFamily="2" charset="-122"/>
                <a:ea typeface="方正特雅宋简" pitchFamily="2" charset="-122"/>
              </a:rPr>
              <a:t>》</a:t>
            </a:r>
            <a:endParaRPr lang="zh-CN" altLang="en-US" dirty="0">
              <a:solidFill>
                <a:srgbClr val="FFFF00"/>
              </a:solidFill>
              <a:latin typeface="方正特雅宋简" pitchFamily="2" charset="-122"/>
              <a:ea typeface="方正特雅宋简" pitchFamily="2" charset="-122"/>
            </a:endParaRPr>
          </a:p>
        </p:txBody>
      </p:sp>
      <p:sp>
        <p:nvSpPr>
          <p:cNvPr id="8" name="Rectangle 7"/>
          <p:cNvSpPr/>
          <p:nvPr/>
        </p:nvSpPr>
        <p:spPr>
          <a:xfrm>
            <a:off x="7213208" y="4067781"/>
            <a:ext cx="2732355" cy="373597"/>
          </a:xfrm>
          <a:prstGeom prst="rect">
            <a:avLst/>
          </a:prstGeom>
        </p:spPr>
        <p:txBody>
          <a:bodyPr wrap="none" lIns="95665" tIns="47832" rIns="95665" bIns="47832">
            <a:spAutoFit/>
          </a:bodyPr>
          <a:lstStyle/>
          <a:p>
            <a:pPr algn="r"/>
            <a:r>
              <a:rPr lang="en-US" altLang="zh-CN" dirty="0" smtClean="0">
                <a:latin typeface="方正特雅宋简" pitchFamily="2" charset="-122"/>
                <a:ea typeface="方正特雅宋简" pitchFamily="2" charset="-122"/>
              </a:rPr>
              <a:t>《</a:t>
            </a:r>
            <a:r>
              <a:rPr lang="zh-CN" altLang="en-US" dirty="0" smtClean="0">
                <a:latin typeface="方正特雅宋简" pitchFamily="2" charset="-122"/>
                <a:ea typeface="方正特雅宋简" pitchFamily="2" charset="-122"/>
              </a:rPr>
              <a:t>面向对象分析和设计</a:t>
            </a:r>
            <a:r>
              <a:rPr lang="en-US" altLang="zh-CN" dirty="0" smtClean="0">
                <a:latin typeface="方正特雅宋简" pitchFamily="2" charset="-122"/>
                <a:ea typeface="方正特雅宋简" pitchFamily="2" charset="-122"/>
              </a:rPr>
              <a:t>》</a:t>
            </a:r>
            <a:endParaRPr lang="zh-CN" altLang="en-US" dirty="0">
              <a:latin typeface="方正特雅宋简" pitchFamily="2" charset="-122"/>
              <a:ea typeface="方正特雅宋简" pitchFamily="2" charset="-122"/>
            </a:endParaRPr>
          </a:p>
        </p:txBody>
      </p:sp>
      <p:sp>
        <p:nvSpPr>
          <p:cNvPr id="10" name="Rectangle 9"/>
          <p:cNvSpPr/>
          <p:nvPr/>
        </p:nvSpPr>
        <p:spPr>
          <a:xfrm>
            <a:off x="4129579" y="2132856"/>
            <a:ext cx="2461606" cy="41764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3300" dirty="0">
              <a:ea typeface="汉鼎简楷体" pitchFamily="49" charset="-122"/>
            </a:endParaRPr>
          </a:p>
        </p:txBody>
      </p:sp>
      <p:sp>
        <p:nvSpPr>
          <p:cNvPr id="11" name="Rectangle 10"/>
          <p:cNvSpPr/>
          <p:nvPr/>
        </p:nvSpPr>
        <p:spPr>
          <a:xfrm>
            <a:off x="1087240" y="2132856"/>
            <a:ext cx="2461606" cy="41764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3300" dirty="0">
              <a:ea typeface="汉鼎简楷体" pitchFamily="49" charset="-122"/>
            </a:endParaRPr>
          </a:p>
        </p:txBody>
      </p:sp>
      <p:sp>
        <p:nvSpPr>
          <p:cNvPr id="12" name="Oval 11"/>
          <p:cNvSpPr/>
          <p:nvPr/>
        </p:nvSpPr>
        <p:spPr>
          <a:xfrm>
            <a:off x="1192432" y="2198117"/>
            <a:ext cx="2181880" cy="1696690"/>
          </a:xfrm>
          <a:prstGeom prst="ellips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3300" dirty="0">
              <a:ea typeface="汉鼎简楷体" pitchFamily="49" charset="-122"/>
            </a:endParaRPr>
          </a:p>
        </p:txBody>
      </p:sp>
      <p:sp>
        <p:nvSpPr>
          <p:cNvPr id="13" name="Rectangle 12"/>
          <p:cNvSpPr/>
          <p:nvPr/>
        </p:nvSpPr>
        <p:spPr>
          <a:xfrm>
            <a:off x="1779865" y="3111717"/>
            <a:ext cx="1007019" cy="522057"/>
          </a:xfrm>
          <a:prstGeom prst="rect">
            <a:avLst/>
          </a:prstGeom>
          <a:ln/>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900" dirty="0" smtClean="0">
                <a:solidFill>
                  <a:schemeClr val="bg1"/>
                </a:solidFill>
                <a:latin typeface="方正精楷简体" pitchFamily="2" charset="-122"/>
                <a:ea typeface="汉鼎简楷体" pitchFamily="49" charset="-122"/>
              </a:rPr>
              <a:t>实体</a:t>
            </a:r>
            <a:endParaRPr lang="zh-CN" altLang="en-US" sz="2900" dirty="0">
              <a:solidFill>
                <a:schemeClr val="bg1"/>
              </a:solidFill>
              <a:latin typeface="方正精楷简体" pitchFamily="2" charset="-122"/>
              <a:ea typeface="汉鼎简楷体" pitchFamily="49" charset="-122"/>
            </a:endParaRPr>
          </a:p>
        </p:txBody>
      </p:sp>
      <p:sp>
        <p:nvSpPr>
          <p:cNvPr id="14" name="TextBox 13"/>
          <p:cNvSpPr txBox="1"/>
          <p:nvPr/>
        </p:nvSpPr>
        <p:spPr>
          <a:xfrm>
            <a:off x="1442618" y="2349889"/>
            <a:ext cx="1680785" cy="542874"/>
          </a:xfrm>
          <a:prstGeom prst="rect">
            <a:avLst/>
          </a:prstGeom>
          <a:noFill/>
        </p:spPr>
        <p:txBody>
          <a:bodyPr wrap="none" lIns="95665" tIns="47832" rIns="95665" bIns="47832" rtlCol="0">
            <a:spAutoFit/>
          </a:bodyPr>
          <a:lstStyle/>
          <a:p>
            <a:r>
              <a:rPr lang="zh-CN" altLang="en-US" sz="2900" dirty="0" smtClean="0">
                <a:latin typeface="方正精楷简体" pitchFamily="2" charset="-122"/>
                <a:ea typeface="汉鼎简楷体" pitchFamily="49" charset="-122"/>
              </a:rPr>
              <a:t>客观世界</a:t>
            </a:r>
            <a:endParaRPr lang="zh-CN" altLang="en-US" sz="2900" dirty="0">
              <a:latin typeface="方正精楷简体" pitchFamily="2" charset="-122"/>
              <a:ea typeface="汉鼎简楷体" pitchFamily="49" charset="-122"/>
            </a:endParaRPr>
          </a:p>
        </p:txBody>
      </p:sp>
      <p:sp>
        <p:nvSpPr>
          <p:cNvPr id="15" name="Oval 14"/>
          <p:cNvSpPr/>
          <p:nvPr/>
        </p:nvSpPr>
        <p:spPr>
          <a:xfrm>
            <a:off x="1192432" y="4547377"/>
            <a:ext cx="2181880" cy="1696690"/>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3300" dirty="0">
              <a:ea typeface="汉鼎简楷体" pitchFamily="49" charset="-122"/>
            </a:endParaRPr>
          </a:p>
        </p:txBody>
      </p:sp>
      <p:sp>
        <p:nvSpPr>
          <p:cNvPr id="16" name="Rectangle 15"/>
          <p:cNvSpPr/>
          <p:nvPr/>
        </p:nvSpPr>
        <p:spPr>
          <a:xfrm>
            <a:off x="1765878" y="4808406"/>
            <a:ext cx="1034994" cy="522057"/>
          </a:xfrm>
          <a:prstGeom prst="rect">
            <a:avLst/>
          </a:prstGeom>
          <a:ln/>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900" dirty="0" smtClean="0">
                <a:solidFill>
                  <a:schemeClr val="bg1"/>
                </a:solidFill>
                <a:latin typeface="方正精楷简体" pitchFamily="2" charset="-122"/>
                <a:ea typeface="汉鼎简楷体" pitchFamily="49" charset="-122"/>
              </a:rPr>
              <a:t>类型</a:t>
            </a:r>
            <a:endParaRPr lang="zh-CN" altLang="en-US" sz="2900" dirty="0">
              <a:solidFill>
                <a:schemeClr val="bg1"/>
              </a:solidFill>
              <a:latin typeface="方正精楷简体" pitchFamily="2" charset="-122"/>
              <a:ea typeface="汉鼎简楷体" pitchFamily="49" charset="-122"/>
            </a:endParaRPr>
          </a:p>
        </p:txBody>
      </p:sp>
      <p:sp>
        <p:nvSpPr>
          <p:cNvPr id="17" name="TextBox 16"/>
          <p:cNvSpPr txBox="1"/>
          <p:nvPr/>
        </p:nvSpPr>
        <p:spPr>
          <a:xfrm>
            <a:off x="1402771" y="5517233"/>
            <a:ext cx="1680785" cy="542874"/>
          </a:xfrm>
          <a:prstGeom prst="rect">
            <a:avLst/>
          </a:prstGeom>
          <a:noFill/>
        </p:spPr>
        <p:txBody>
          <a:bodyPr wrap="none" lIns="95665" tIns="47832" rIns="95665" bIns="47832" rtlCol="0">
            <a:spAutoFit/>
          </a:bodyPr>
          <a:lstStyle/>
          <a:p>
            <a:r>
              <a:rPr lang="zh-CN" altLang="en-US" sz="2900" dirty="0" smtClean="0">
                <a:latin typeface="方正精楷简体" pitchFamily="2" charset="-122"/>
                <a:ea typeface="汉鼎简楷体" pitchFamily="49" charset="-122"/>
              </a:rPr>
              <a:t>认知世界</a:t>
            </a:r>
            <a:endParaRPr lang="zh-CN" altLang="en-US" sz="2900" dirty="0">
              <a:latin typeface="方正精楷简体" pitchFamily="2" charset="-122"/>
              <a:ea typeface="汉鼎简楷体" pitchFamily="49" charset="-122"/>
            </a:endParaRPr>
          </a:p>
        </p:txBody>
      </p:sp>
      <p:cxnSp>
        <p:nvCxnSpPr>
          <p:cNvPr id="18" name="Straight Arrow Connector 17"/>
          <p:cNvCxnSpPr/>
          <p:nvPr/>
        </p:nvCxnSpPr>
        <p:spPr>
          <a:xfrm>
            <a:off x="2283372" y="3633779"/>
            <a:ext cx="0" cy="1174631"/>
          </a:xfrm>
          <a:prstGeom prst="straightConnector1">
            <a:avLst/>
          </a:prstGeom>
          <a:ln w="571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269441" y="2524402"/>
            <a:ext cx="2181880" cy="3328120"/>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3300" dirty="0">
              <a:ea typeface="汉鼎简楷体" pitchFamily="49" charset="-122"/>
            </a:endParaRPr>
          </a:p>
        </p:txBody>
      </p:sp>
      <p:sp>
        <p:nvSpPr>
          <p:cNvPr id="20" name="Rectangle 19"/>
          <p:cNvSpPr/>
          <p:nvPr/>
        </p:nvSpPr>
        <p:spPr>
          <a:xfrm>
            <a:off x="4856876" y="3438005"/>
            <a:ext cx="1007019" cy="522057"/>
          </a:xfrm>
          <a:prstGeom prst="rect">
            <a:avLst/>
          </a:prstGeom>
          <a:ln/>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900" dirty="0" smtClean="0">
                <a:solidFill>
                  <a:schemeClr val="bg1"/>
                </a:solidFill>
                <a:latin typeface="方正精楷简体" pitchFamily="2" charset="-122"/>
                <a:ea typeface="汉鼎简楷体" pitchFamily="49" charset="-122"/>
              </a:rPr>
              <a:t>对象</a:t>
            </a:r>
            <a:endParaRPr lang="zh-CN" altLang="en-US" sz="2900" dirty="0">
              <a:solidFill>
                <a:schemeClr val="bg1"/>
              </a:solidFill>
              <a:latin typeface="方正精楷简体" pitchFamily="2" charset="-122"/>
              <a:ea typeface="汉鼎简楷体" pitchFamily="49" charset="-122"/>
            </a:endParaRPr>
          </a:p>
        </p:txBody>
      </p:sp>
      <p:sp>
        <p:nvSpPr>
          <p:cNvPr id="21" name="TextBox 20"/>
          <p:cNvSpPr txBox="1"/>
          <p:nvPr/>
        </p:nvSpPr>
        <p:spPr>
          <a:xfrm>
            <a:off x="4484957" y="2833772"/>
            <a:ext cx="1680785" cy="542874"/>
          </a:xfrm>
          <a:prstGeom prst="rect">
            <a:avLst/>
          </a:prstGeom>
          <a:noFill/>
        </p:spPr>
        <p:txBody>
          <a:bodyPr wrap="none" lIns="95665" tIns="47832" rIns="95665" bIns="47832" rtlCol="0">
            <a:spAutoFit/>
          </a:bodyPr>
          <a:lstStyle/>
          <a:p>
            <a:r>
              <a:rPr lang="zh-CN" altLang="en-US" sz="2900" dirty="0" smtClean="0">
                <a:latin typeface="方正精楷简体" pitchFamily="2" charset="-122"/>
                <a:ea typeface="汉鼎简楷体" pitchFamily="49" charset="-122"/>
              </a:rPr>
              <a:t>软件世界</a:t>
            </a:r>
            <a:endParaRPr lang="zh-CN" altLang="en-US" sz="2900" dirty="0">
              <a:latin typeface="方正精楷简体" pitchFamily="2" charset="-122"/>
              <a:ea typeface="汉鼎简楷体" pitchFamily="49" charset="-122"/>
            </a:endParaRPr>
          </a:p>
        </p:txBody>
      </p:sp>
      <p:sp>
        <p:nvSpPr>
          <p:cNvPr id="22" name="Rectangle 21"/>
          <p:cNvSpPr/>
          <p:nvPr/>
        </p:nvSpPr>
        <p:spPr>
          <a:xfrm>
            <a:off x="4856876" y="5004179"/>
            <a:ext cx="1007019" cy="522057"/>
          </a:xfrm>
          <a:prstGeom prst="rect">
            <a:avLst/>
          </a:prstGeom>
          <a:ln/>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900" dirty="0" smtClean="0">
                <a:solidFill>
                  <a:schemeClr val="bg1"/>
                </a:solidFill>
                <a:latin typeface="方正精楷简体" pitchFamily="2" charset="-122"/>
                <a:ea typeface="汉鼎简楷体" pitchFamily="49" charset="-122"/>
              </a:rPr>
              <a:t>类</a:t>
            </a:r>
            <a:endParaRPr lang="zh-CN" altLang="en-US" sz="2900" dirty="0">
              <a:solidFill>
                <a:schemeClr val="bg1"/>
              </a:solidFill>
              <a:latin typeface="方正精楷简体" pitchFamily="2" charset="-122"/>
              <a:ea typeface="汉鼎简楷体" pitchFamily="49" charset="-122"/>
            </a:endParaRPr>
          </a:p>
        </p:txBody>
      </p:sp>
      <p:cxnSp>
        <p:nvCxnSpPr>
          <p:cNvPr id="23" name="Straight Arrow Connector 22"/>
          <p:cNvCxnSpPr/>
          <p:nvPr/>
        </p:nvCxnSpPr>
        <p:spPr>
          <a:xfrm>
            <a:off x="5360380" y="3960061"/>
            <a:ext cx="0" cy="1044116"/>
          </a:xfrm>
          <a:prstGeom prst="straightConnector1">
            <a:avLst/>
          </a:prstGeom>
          <a:ln w="57150">
            <a:solidFill>
              <a:schemeClr val="accent5">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754650" y="3960065"/>
            <a:ext cx="940198" cy="481319"/>
          </a:xfrm>
          <a:prstGeom prst="rect">
            <a:avLst/>
          </a:prstGeom>
          <a:noFill/>
        </p:spPr>
        <p:txBody>
          <a:bodyPr wrap="none" lIns="95665" tIns="47832" rIns="95665" bIns="47832" rtlCol="0">
            <a:spAutoFit/>
          </a:bodyPr>
          <a:lstStyle/>
          <a:p>
            <a:r>
              <a:rPr lang="zh-CN" altLang="en-US" sz="2500" dirty="0" smtClean="0">
                <a:solidFill>
                  <a:srgbClr val="0F13CB"/>
                </a:solidFill>
                <a:latin typeface="方正精楷简体" pitchFamily="2" charset="-122"/>
                <a:ea typeface="汉鼎简楷体" pitchFamily="49" charset="-122"/>
              </a:rPr>
              <a:t>抽 象</a:t>
            </a:r>
            <a:endParaRPr lang="zh-CN" altLang="en-US" sz="2500" dirty="0">
              <a:solidFill>
                <a:srgbClr val="0F13CB"/>
              </a:solidFill>
              <a:latin typeface="方正精楷简体" pitchFamily="2" charset="-122"/>
              <a:ea typeface="汉鼎简楷体" pitchFamily="49" charset="-122"/>
            </a:endParaRPr>
          </a:p>
        </p:txBody>
      </p:sp>
      <p:sp>
        <p:nvSpPr>
          <p:cNvPr id="25" name="TextBox 24"/>
          <p:cNvSpPr txBox="1"/>
          <p:nvPr/>
        </p:nvSpPr>
        <p:spPr>
          <a:xfrm>
            <a:off x="4834791" y="4229813"/>
            <a:ext cx="1045996" cy="481319"/>
          </a:xfrm>
          <a:prstGeom prst="rect">
            <a:avLst/>
          </a:prstGeom>
          <a:noFill/>
        </p:spPr>
        <p:txBody>
          <a:bodyPr wrap="none" lIns="95665" tIns="47832" rIns="95665" bIns="47832" rtlCol="0">
            <a:spAutoFit/>
          </a:bodyPr>
          <a:lstStyle/>
          <a:p>
            <a:r>
              <a:rPr lang="zh-CN" altLang="en-US" sz="2500" dirty="0" smtClean="0">
                <a:solidFill>
                  <a:srgbClr val="0F13CB"/>
                </a:solidFill>
                <a:latin typeface="方正精楷简体" pitchFamily="2" charset="-122"/>
                <a:ea typeface="汉鼎简楷体" pitchFamily="49" charset="-122"/>
              </a:rPr>
              <a:t>创  建</a:t>
            </a:r>
            <a:endParaRPr lang="zh-CN" altLang="en-US" sz="2500" dirty="0">
              <a:solidFill>
                <a:srgbClr val="0F13CB"/>
              </a:solidFill>
              <a:latin typeface="方正精楷简体" pitchFamily="2" charset="-122"/>
              <a:ea typeface="汉鼎简楷体" pitchFamily="49" charset="-122"/>
            </a:endParaRPr>
          </a:p>
        </p:txBody>
      </p:sp>
      <p:sp>
        <p:nvSpPr>
          <p:cNvPr id="26" name="Right Arrow 25"/>
          <p:cNvSpPr/>
          <p:nvPr/>
        </p:nvSpPr>
        <p:spPr>
          <a:xfrm>
            <a:off x="3682017" y="4025319"/>
            <a:ext cx="335673" cy="456801"/>
          </a:xfrm>
          <a:prstGeom prst="rightArrow">
            <a:avLst/>
          </a:prstGeom>
          <a:solidFill>
            <a:srgbClr val="292EEF"/>
          </a:solidFill>
          <a:ln>
            <a:solidFill>
              <a:srgbClr val="0F13CB"/>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3300" dirty="0">
              <a:ea typeface="汉鼎简楷体"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par>
                                <p:cTn id="28" presetID="3" presetClass="entr" presetSubtype="1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linds(horizontal)">
                                      <p:cBhvr>
                                        <p:cTn id="44" dur="500"/>
                                        <p:tgtEl>
                                          <p:spTgt spid="2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linds(horizontal)">
                                      <p:cBhvr>
                                        <p:cTn id="50" dur="500"/>
                                        <p:tgtEl>
                                          <p:spTgt spid="22"/>
                                        </p:tgtEl>
                                      </p:cBhvr>
                                    </p:animEffect>
                                  </p:childTnLst>
                                </p:cTn>
                              </p:par>
                              <p:par>
                                <p:cTn id="51" presetID="3" presetClass="entr" presetSubtype="1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linds(horizontal)">
                                      <p:cBhvr>
                                        <p:cTn id="53" dur="500"/>
                                        <p:tgtEl>
                                          <p:spTgt spid="23"/>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blinds(horizontal)">
                                      <p:cBhvr>
                                        <p:cTn id="56" dur="500"/>
                                        <p:tgtEl>
                                          <p:spTgt spid="2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linds(horizontal)">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1746"/>
                                        </p:tgtEl>
                                        <p:attrNameLst>
                                          <p:attrName>style.visibility</p:attrName>
                                        </p:attrNameLst>
                                      </p:cBhvr>
                                      <p:to>
                                        <p:strVal val="visible"/>
                                      </p:to>
                                    </p:set>
                                    <p:anim calcmode="lin" valueType="num">
                                      <p:cBhvr additive="base">
                                        <p:cTn id="64" dur="500" fill="hold"/>
                                        <p:tgtEl>
                                          <p:spTgt spid="31746"/>
                                        </p:tgtEl>
                                        <p:attrNameLst>
                                          <p:attrName>ppt_x</p:attrName>
                                        </p:attrNameLst>
                                      </p:cBhvr>
                                      <p:tavLst>
                                        <p:tav tm="0">
                                          <p:val>
                                            <p:strVal val="#ppt_x"/>
                                          </p:val>
                                        </p:tav>
                                        <p:tav tm="100000">
                                          <p:val>
                                            <p:strVal val="#ppt_x"/>
                                          </p:val>
                                        </p:tav>
                                      </p:tavLst>
                                    </p:anim>
                                    <p:anim calcmode="lin" valueType="num">
                                      <p:cBhvr additive="base">
                                        <p:cTn id="65" dur="500" fill="hold"/>
                                        <p:tgtEl>
                                          <p:spTgt spid="31746"/>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additive="base">
                                        <p:cTn id="68" dur="500" fill="hold"/>
                                        <p:tgtEl>
                                          <p:spTgt spid="8"/>
                                        </p:tgtEl>
                                        <p:attrNameLst>
                                          <p:attrName>ppt_x</p:attrName>
                                        </p:attrNameLst>
                                      </p:cBhvr>
                                      <p:tavLst>
                                        <p:tav tm="0">
                                          <p:val>
                                            <p:strVal val="#ppt_x"/>
                                          </p:val>
                                        </p:tav>
                                        <p:tav tm="100000">
                                          <p:val>
                                            <p:strVal val="#ppt_x"/>
                                          </p:val>
                                        </p:tav>
                                      </p:tavLst>
                                    </p:anim>
                                    <p:anim calcmode="lin" valueType="num">
                                      <p:cBhvr additive="base">
                                        <p:cTn id="69" dur="500" fill="hold"/>
                                        <p:tgtEl>
                                          <p:spTgt spid="8"/>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31748"/>
                                        </p:tgtEl>
                                        <p:attrNameLst>
                                          <p:attrName>style.visibility</p:attrName>
                                        </p:attrNameLst>
                                      </p:cBhvr>
                                      <p:to>
                                        <p:strVal val="visible"/>
                                      </p:to>
                                    </p:set>
                                    <p:anim calcmode="lin" valueType="num">
                                      <p:cBhvr additive="base">
                                        <p:cTn id="72" dur="500" fill="hold"/>
                                        <p:tgtEl>
                                          <p:spTgt spid="31748"/>
                                        </p:tgtEl>
                                        <p:attrNameLst>
                                          <p:attrName>ppt_x</p:attrName>
                                        </p:attrNameLst>
                                      </p:cBhvr>
                                      <p:tavLst>
                                        <p:tav tm="0">
                                          <p:val>
                                            <p:strVal val="#ppt_x"/>
                                          </p:val>
                                        </p:tav>
                                        <p:tav tm="100000">
                                          <p:val>
                                            <p:strVal val="#ppt_x"/>
                                          </p:val>
                                        </p:tav>
                                      </p:tavLst>
                                    </p:anim>
                                    <p:anim calcmode="lin" valueType="num">
                                      <p:cBhvr additive="base">
                                        <p:cTn id="73" dur="500" fill="hold"/>
                                        <p:tgtEl>
                                          <p:spTgt spid="31748"/>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7"/>
                                        </p:tgtEl>
                                        <p:attrNameLst>
                                          <p:attrName>style.visibility</p:attrName>
                                        </p:attrNameLst>
                                      </p:cBhvr>
                                      <p:to>
                                        <p:strVal val="visible"/>
                                      </p:to>
                                    </p:set>
                                    <p:anim calcmode="lin" valueType="num">
                                      <p:cBhvr additive="base">
                                        <p:cTn id="76" dur="500" fill="hold"/>
                                        <p:tgtEl>
                                          <p:spTgt spid="7"/>
                                        </p:tgtEl>
                                        <p:attrNameLst>
                                          <p:attrName>ppt_x</p:attrName>
                                        </p:attrNameLst>
                                      </p:cBhvr>
                                      <p:tavLst>
                                        <p:tav tm="0">
                                          <p:val>
                                            <p:strVal val="#ppt_x"/>
                                          </p:val>
                                        </p:tav>
                                        <p:tav tm="100000">
                                          <p:val>
                                            <p:strVal val="#ppt_x"/>
                                          </p:val>
                                        </p:tav>
                                      </p:tavLst>
                                    </p:anim>
                                    <p:anim calcmode="lin" valueType="num">
                                      <p:cBhvr additive="base">
                                        <p:cTn id="7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P spid="11" grpId="0" animBg="1"/>
      <p:bldP spid="12" grpId="0" animBg="1"/>
      <p:bldP spid="13" grpId="0" animBg="1"/>
      <p:bldP spid="14" grpId="0"/>
      <p:bldP spid="15" grpId="0" animBg="1"/>
      <p:bldP spid="16" grpId="0" animBg="1"/>
      <p:bldP spid="17" grpId="0"/>
      <p:bldP spid="19" grpId="0" animBg="1"/>
      <p:bldP spid="20" grpId="0" animBg="1"/>
      <p:bldP spid="21" grpId="0"/>
      <p:bldP spid="22" grpId="0" animBg="1"/>
      <p:bldP spid="24" grpId="0"/>
      <p:bldP spid="25" grpId="0"/>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设计的位置和价值</a:t>
            </a:r>
            <a:endParaRPr lang="zh-CN" altLang="en-US" dirty="0"/>
          </a:p>
        </p:txBody>
      </p:sp>
      <p:sp>
        <p:nvSpPr>
          <p:cNvPr id="3" name="Content Placeholder 2"/>
          <p:cNvSpPr>
            <a:spLocks noGrp="1"/>
          </p:cNvSpPr>
          <p:nvPr>
            <p:ph idx="1"/>
          </p:nvPr>
        </p:nvSpPr>
        <p:spPr>
          <a:xfrm>
            <a:off x="613973" y="5301208"/>
            <a:ext cx="8785529" cy="1152129"/>
          </a:xfrm>
        </p:spPr>
        <p:txBody>
          <a:bodyPr/>
          <a:lstStyle/>
          <a:p>
            <a:r>
              <a:rPr lang="zh-CN" altLang="en-US" sz="2500" dirty="0" smtClean="0"/>
              <a:t>产品首先应当被设计，然后才能被实现和批量生产。</a:t>
            </a:r>
            <a:endParaRPr lang="en-US" altLang="zh-CN" sz="2500" dirty="0" smtClean="0"/>
          </a:p>
          <a:p>
            <a:r>
              <a:rPr lang="zh-CN" altLang="en-US" sz="2500" dirty="0" smtClean="0">
                <a:solidFill>
                  <a:srgbClr val="0000FF"/>
                </a:solidFill>
              </a:rPr>
              <a:t>产品规模越大，设计就越重要，所需投入也就越高。</a:t>
            </a:r>
            <a:endParaRPr lang="zh-CN" altLang="en-US" sz="25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a:t>
            </a:fld>
            <a:endParaRPr lang="zh-CN" altLang="en-US" dirty="0"/>
          </a:p>
        </p:txBody>
      </p:sp>
      <p:grpSp>
        <p:nvGrpSpPr>
          <p:cNvPr id="22" name="Group 30"/>
          <p:cNvGrpSpPr/>
          <p:nvPr/>
        </p:nvGrpSpPr>
        <p:grpSpPr>
          <a:xfrm>
            <a:off x="1676637" y="1505407"/>
            <a:ext cx="6552728" cy="3363758"/>
            <a:chOff x="835297" y="1196752"/>
            <a:chExt cx="6977063" cy="4083837"/>
          </a:xfrm>
        </p:grpSpPr>
        <p:sp>
          <p:nvSpPr>
            <p:cNvPr id="5" name="Rectangle 4"/>
            <p:cNvSpPr/>
            <p:nvPr/>
          </p:nvSpPr>
          <p:spPr>
            <a:xfrm>
              <a:off x="835297" y="1196752"/>
              <a:ext cx="6977063" cy="40838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zh-CN" altLang="en-US" sz="3800" dirty="0">
                <a:ea typeface="汉鼎简楷体" pitchFamily="49" charset="-122"/>
              </a:endParaRPr>
            </a:p>
          </p:txBody>
        </p:sp>
        <p:cxnSp>
          <p:nvCxnSpPr>
            <p:cNvPr id="6" name="Straight Connector 5"/>
            <p:cNvCxnSpPr/>
            <p:nvPr/>
          </p:nvCxnSpPr>
          <p:spPr>
            <a:xfrm>
              <a:off x="1075885" y="2996409"/>
              <a:ext cx="6495886" cy="0"/>
            </a:xfrm>
            <a:prstGeom prst="line">
              <a:avLst/>
            </a:prstGeom>
            <a:ln w="1079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75885" y="3204061"/>
              <a:ext cx="6495886" cy="0"/>
            </a:xfrm>
            <a:prstGeom prst="line">
              <a:avLst/>
            </a:prstGeom>
            <a:ln w="1079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75885" y="3411714"/>
              <a:ext cx="6495886" cy="0"/>
            </a:xfrm>
            <a:prstGeom prst="line">
              <a:avLst/>
            </a:prstGeom>
            <a:ln w="107950">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1115983" y="1196752"/>
              <a:ext cx="6317203" cy="1549502"/>
            </a:xfrm>
            <a:custGeom>
              <a:avLst/>
              <a:gdLst>
                <a:gd name="connsiteX0" fmla="*/ 0 w 6002421"/>
                <a:gd name="connsiteY0" fmla="*/ 96253 h 1705810"/>
                <a:gd name="connsiteX1" fmla="*/ 48126 w 6002421"/>
                <a:gd name="connsiteY1" fmla="*/ 802105 h 1705810"/>
                <a:gd name="connsiteX2" fmla="*/ 192505 w 6002421"/>
                <a:gd name="connsiteY2" fmla="*/ 1203158 h 1705810"/>
                <a:gd name="connsiteX3" fmla="*/ 625642 w 6002421"/>
                <a:gd name="connsiteY3" fmla="*/ 1507958 h 1705810"/>
                <a:gd name="connsiteX4" fmla="*/ 2005263 w 6002421"/>
                <a:gd name="connsiteY4" fmla="*/ 1684421 h 1705810"/>
                <a:gd name="connsiteX5" fmla="*/ 4684295 w 6002421"/>
                <a:gd name="connsiteY5" fmla="*/ 1636295 h 1705810"/>
                <a:gd name="connsiteX6" fmla="*/ 5678905 w 6002421"/>
                <a:gd name="connsiteY6" fmla="*/ 1347537 h 1705810"/>
                <a:gd name="connsiteX7" fmla="*/ 5951621 w 6002421"/>
                <a:gd name="connsiteY7" fmla="*/ 866274 h 1705810"/>
                <a:gd name="connsiteX8" fmla="*/ 5983705 w 6002421"/>
                <a:gd name="connsiteY8" fmla="*/ 0 h 17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2421" h="1705810">
                  <a:moveTo>
                    <a:pt x="0" y="96253"/>
                  </a:moveTo>
                  <a:cubicBezTo>
                    <a:pt x="8021" y="356937"/>
                    <a:pt x="16042" y="617621"/>
                    <a:pt x="48126" y="802105"/>
                  </a:cubicBezTo>
                  <a:cubicBezTo>
                    <a:pt x="80210" y="986589"/>
                    <a:pt x="96252" y="1085516"/>
                    <a:pt x="192505" y="1203158"/>
                  </a:cubicBezTo>
                  <a:cubicBezTo>
                    <a:pt x="288758" y="1320800"/>
                    <a:pt x="323516" y="1427748"/>
                    <a:pt x="625642" y="1507958"/>
                  </a:cubicBezTo>
                  <a:cubicBezTo>
                    <a:pt x="927768" y="1588168"/>
                    <a:pt x="1328821" y="1663032"/>
                    <a:pt x="2005263" y="1684421"/>
                  </a:cubicBezTo>
                  <a:cubicBezTo>
                    <a:pt x="2681705" y="1705810"/>
                    <a:pt x="4072021" y="1692442"/>
                    <a:pt x="4684295" y="1636295"/>
                  </a:cubicBezTo>
                  <a:cubicBezTo>
                    <a:pt x="5296569" y="1580148"/>
                    <a:pt x="5467684" y="1475874"/>
                    <a:pt x="5678905" y="1347537"/>
                  </a:cubicBezTo>
                  <a:cubicBezTo>
                    <a:pt x="5890126" y="1219200"/>
                    <a:pt x="5900821" y="1090863"/>
                    <a:pt x="5951621" y="866274"/>
                  </a:cubicBezTo>
                  <a:cubicBezTo>
                    <a:pt x="6002421" y="641685"/>
                    <a:pt x="5993063" y="320842"/>
                    <a:pt x="5983705" y="0"/>
                  </a:cubicBezTo>
                </a:path>
              </a:pathLst>
            </a:custGeom>
            <a:ln w="161925">
              <a:solidFill>
                <a:srgbClr val="FFFF00"/>
              </a:solidFill>
            </a:ln>
          </p:spPr>
          <p:style>
            <a:lnRef idx="1">
              <a:schemeClr val="accent1"/>
            </a:lnRef>
            <a:fillRef idx="0">
              <a:schemeClr val="accent1"/>
            </a:fillRef>
            <a:effectRef idx="0">
              <a:schemeClr val="accent1"/>
            </a:effectRef>
            <a:fontRef idx="minor">
              <a:schemeClr val="tx1"/>
            </a:fontRef>
          </p:style>
          <p:txBody>
            <a:bodyPr lIns="37253" tIns="18626" rIns="37253" bIns="18626" rtlCol="0" anchor="ctr"/>
            <a:lstStyle/>
            <a:p>
              <a:pPr algn="ctr"/>
              <a:endParaRPr lang="en-US" sz="3800" dirty="0">
                <a:ea typeface="汉鼎简楷体" pitchFamily="49" charset="-122"/>
              </a:endParaRPr>
            </a:p>
          </p:txBody>
        </p:sp>
        <p:sp>
          <p:nvSpPr>
            <p:cNvPr id="10" name="Freeform 9"/>
            <p:cNvSpPr/>
            <p:nvPr/>
          </p:nvSpPr>
          <p:spPr>
            <a:xfrm flipV="1">
              <a:off x="1115983" y="3715300"/>
              <a:ext cx="6317203" cy="1565289"/>
            </a:xfrm>
            <a:custGeom>
              <a:avLst/>
              <a:gdLst>
                <a:gd name="connsiteX0" fmla="*/ 0 w 6002421"/>
                <a:gd name="connsiteY0" fmla="*/ 96253 h 1705810"/>
                <a:gd name="connsiteX1" fmla="*/ 48126 w 6002421"/>
                <a:gd name="connsiteY1" fmla="*/ 802105 h 1705810"/>
                <a:gd name="connsiteX2" fmla="*/ 192505 w 6002421"/>
                <a:gd name="connsiteY2" fmla="*/ 1203158 h 1705810"/>
                <a:gd name="connsiteX3" fmla="*/ 625642 w 6002421"/>
                <a:gd name="connsiteY3" fmla="*/ 1507958 h 1705810"/>
                <a:gd name="connsiteX4" fmla="*/ 2005263 w 6002421"/>
                <a:gd name="connsiteY4" fmla="*/ 1684421 h 1705810"/>
                <a:gd name="connsiteX5" fmla="*/ 4684295 w 6002421"/>
                <a:gd name="connsiteY5" fmla="*/ 1636295 h 1705810"/>
                <a:gd name="connsiteX6" fmla="*/ 5678905 w 6002421"/>
                <a:gd name="connsiteY6" fmla="*/ 1347537 h 1705810"/>
                <a:gd name="connsiteX7" fmla="*/ 5951621 w 6002421"/>
                <a:gd name="connsiteY7" fmla="*/ 866274 h 1705810"/>
                <a:gd name="connsiteX8" fmla="*/ 5983705 w 6002421"/>
                <a:gd name="connsiteY8" fmla="*/ 0 h 17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2421" h="1705810">
                  <a:moveTo>
                    <a:pt x="0" y="96253"/>
                  </a:moveTo>
                  <a:cubicBezTo>
                    <a:pt x="8021" y="356937"/>
                    <a:pt x="16042" y="617621"/>
                    <a:pt x="48126" y="802105"/>
                  </a:cubicBezTo>
                  <a:cubicBezTo>
                    <a:pt x="80210" y="986589"/>
                    <a:pt x="96252" y="1085516"/>
                    <a:pt x="192505" y="1203158"/>
                  </a:cubicBezTo>
                  <a:cubicBezTo>
                    <a:pt x="288758" y="1320800"/>
                    <a:pt x="323516" y="1427748"/>
                    <a:pt x="625642" y="1507958"/>
                  </a:cubicBezTo>
                  <a:cubicBezTo>
                    <a:pt x="927768" y="1588168"/>
                    <a:pt x="1328821" y="1663032"/>
                    <a:pt x="2005263" y="1684421"/>
                  </a:cubicBezTo>
                  <a:cubicBezTo>
                    <a:pt x="2681705" y="1705810"/>
                    <a:pt x="4072021" y="1692442"/>
                    <a:pt x="4684295" y="1636295"/>
                  </a:cubicBezTo>
                  <a:cubicBezTo>
                    <a:pt x="5296569" y="1580148"/>
                    <a:pt x="5467684" y="1475874"/>
                    <a:pt x="5678905" y="1347537"/>
                  </a:cubicBezTo>
                  <a:cubicBezTo>
                    <a:pt x="5890126" y="1219200"/>
                    <a:pt x="5900821" y="1090863"/>
                    <a:pt x="5951621" y="866274"/>
                  </a:cubicBezTo>
                  <a:cubicBezTo>
                    <a:pt x="6002421" y="641685"/>
                    <a:pt x="5993063" y="320842"/>
                    <a:pt x="5983705" y="0"/>
                  </a:cubicBezTo>
                </a:path>
              </a:pathLst>
            </a:custGeom>
            <a:ln w="161925">
              <a:solidFill>
                <a:srgbClr val="C00000"/>
              </a:solidFill>
            </a:ln>
          </p:spPr>
          <p:style>
            <a:lnRef idx="1">
              <a:schemeClr val="accent1"/>
            </a:lnRef>
            <a:fillRef idx="0">
              <a:schemeClr val="accent1"/>
            </a:fillRef>
            <a:effectRef idx="0">
              <a:schemeClr val="accent1"/>
            </a:effectRef>
            <a:fontRef idx="minor">
              <a:schemeClr val="tx1"/>
            </a:fontRef>
          </p:style>
          <p:txBody>
            <a:bodyPr lIns="37253" tIns="18626" rIns="37253" bIns="18626" rtlCol="0" anchor="ctr"/>
            <a:lstStyle/>
            <a:p>
              <a:pPr algn="ctr"/>
              <a:endParaRPr lang="en-US" sz="3800" dirty="0">
                <a:ea typeface="汉鼎简楷体" pitchFamily="49" charset="-122"/>
              </a:endParaRPr>
            </a:p>
          </p:txBody>
        </p:sp>
        <p:sp>
          <p:nvSpPr>
            <p:cNvPr id="11" name="TextBox 10"/>
            <p:cNvSpPr txBox="1"/>
            <p:nvPr/>
          </p:nvSpPr>
          <p:spPr>
            <a:xfrm>
              <a:off x="3481769" y="2927190"/>
              <a:ext cx="1261217" cy="587479"/>
            </a:xfrm>
            <a:prstGeom prst="rect">
              <a:avLst/>
            </a:prstGeom>
            <a:solidFill>
              <a:srgbClr val="FFFF00"/>
            </a:solidFill>
          </p:spPr>
          <p:txBody>
            <a:bodyPr wrap="none" lIns="37253" tIns="18626" rIns="37253" bIns="18626" rtlCol="0">
              <a:spAutoFit/>
            </a:bodyPr>
            <a:lstStyle/>
            <a:p>
              <a:r>
                <a:rPr lang="zh-CN" altLang="en-US" sz="2900" dirty="0" smtClean="0">
                  <a:latin typeface="方正精楷简体" pitchFamily="2" charset="-122"/>
                  <a:ea typeface="汉鼎简楷体" pitchFamily="49" charset="-122"/>
                </a:rPr>
                <a:t> 设 计 </a:t>
              </a:r>
              <a:endParaRPr lang="en-US" sz="2900" dirty="0">
                <a:latin typeface="方正精楷简体" pitchFamily="2" charset="-122"/>
                <a:ea typeface="汉鼎简楷体" pitchFamily="49" charset="-122"/>
              </a:endParaRPr>
            </a:p>
          </p:txBody>
        </p:sp>
        <p:sp>
          <p:nvSpPr>
            <p:cNvPr id="12" name="TextBox 11"/>
            <p:cNvSpPr txBox="1"/>
            <p:nvPr/>
          </p:nvSpPr>
          <p:spPr>
            <a:xfrm>
              <a:off x="2987823" y="1232603"/>
              <a:ext cx="2060003" cy="587479"/>
            </a:xfrm>
            <a:prstGeom prst="rect">
              <a:avLst/>
            </a:prstGeom>
            <a:noFill/>
          </p:spPr>
          <p:txBody>
            <a:bodyPr wrap="none" lIns="37253" tIns="18626" rIns="37253" bIns="18626" rtlCol="0">
              <a:spAutoFit/>
            </a:bodyPr>
            <a:lstStyle/>
            <a:p>
              <a:r>
                <a:rPr lang="zh-CN" altLang="en-US" sz="2900" dirty="0" smtClean="0">
                  <a:solidFill>
                    <a:schemeClr val="bg1"/>
                  </a:solidFill>
                  <a:latin typeface="方正精楷简体" pitchFamily="2" charset="-122"/>
                  <a:ea typeface="汉鼎简楷体" pitchFamily="49" charset="-122"/>
                </a:rPr>
                <a:t>目标、梦想</a:t>
              </a:r>
              <a:endParaRPr lang="en-US" sz="2900" dirty="0">
                <a:solidFill>
                  <a:schemeClr val="bg1"/>
                </a:solidFill>
                <a:latin typeface="方正精楷简体" pitchFamily="2" charset="-122"/>
                <a:ea typeface="汉鼎简楷体" pitchFamily="49" charset="-122"/>
              </a:endParaRPr>
            </a:p>
          </p:txBody>
        </p:sp>
        <p:sp>
          <p:nvSpPr>
            <p:cNvPr id="13" name="TextBox 12"/>
            <p:cNvSpPr txBox="1"/>
            <p:nvPr/>
          </p:nvSpPr>
          <p:spPr>
            <a:xfrm>
              <a:off x="3428351" y="1958145"/>
              <a:ext cx="1264631" cy="587479"/>
            </a:xfrm>
            <a:prstGeom prst="rect">
              <a:avLst/>
            </a:prstGeom>
            <a:noFill/>
            <a:ln>
              <a:solidFill>
                <a:srgbClr val="FFFF00"/>
              </a:solidFill>
            </a:ln>
          </p:spPr>
          <p:txBody>
            <a:bodyPr wrap="none" lIns="37253" tIns="18626" rIns="37253" bIns="18626" rtlCol="0">
              <a:spAutoFit/>
            </a:bodyPr>
            <a:lstStyle/>
            <a:p>
              <a:r>
                <a:rPr lang="en-US" sz="2900" dirty="0" smtClean="0">
                  <a:solidFill>
                    <a:schemeClr val="bg1"/>
                  </a:solidFill>
                  <a:ea typeface="汉鼎简楷体" pitchFamily="49" charset="-122"/>
                </a:rPr>
                <a:t>“</a:t>
              </a:r>
              <a:r>
                <a:rPr lang="zh-CN" altLang="en-US" sz="2900" dirty="0" smtClean="0">
                  <a:solidFill>
                    <a:schemeClr val="bg1"/>
                  </a:solidFill>
                  <a:ea typeface="汉鼎简楷体" pitchFamily="49" charset="-122"/>
                </a:rPr>
                <a:t>任务</a:t>
              </a:r>
              <a:r>
                <a:rPr lang="en-US" sz="2900" dirty="0" smtClean="0">
                  <a:solidFill>
                    <a:schemeClr val="bg1"/>
                  </a:solidFill>
                  <a:ea typeface="汉鼎简楷体" pitchFamily="49" charset="-122"/>
                </a:rPr>
                <a:t>’’</a:t>
              </a:r>
              <a:endParaRPr lang="en-US" sz="2900" dirty="0">
                <a:solidFill>
                  <a:schemeClr val="bg1"/>
                </a:solidFill>
                <a:ea typeface="汉鼎简楷体" pitchFamily="49" charset="-122"/>
              </a:endParaRPr>
            </a:p>
          </p:txBody>
        </p:sp>
        <p:sp>
          <p:nvSpPr>
            <p:cNvPr id="14" name="TextBox 13"/>
            <p:cNvSpPr txBox="1"/>
            <p:nvPr/>
          </p:nvSpPr>
          <p:spPr>
            <a:xfrm>
              <a:off x="2581970" y="4657632"/>
              <a:ext cx="3247942" cy="587479"/>
            </a:xfrm>
            <a:prstGeom prst="rect">
              <a:avLst/>
            </a:prstGeom>
            <a:noFill/>
          </p:spPr>
          <p:txBody>
            <a:bodyPr wrap="none" lIns="37253" tIns="18626" rIns="37253" bIns="18626" rtlCol="0">
              <a:spAutoFit/>
            </a:bodyPr>
            <a:lstStyle/>
            <a:p>
              <a:r>
                <a:rPr lang="zh-CN" altLang="en-US" sz="2900" dirty="0" smtClean="0">
                  <a:solidFill>
                    <a:schemeClr val="bg1"/>
                  </a:solidFill>
                  <a:latin typeface="方正精楷简体" pitchFamily="2" charset="-122"/>
                  <a:ea typeface="汉鼎简楷体" pitchFamily="49" charset="-122"/>
                </a:rPr>
                <a:t>材料、工具、机制</a:t>
              </a:r>
              <a:endParaRPr lang="en-US" sz="2900" dirty="0">
                <a:solidFill>
                  <a:schemeClr val="bg1"/>
                </a:solidFill>
                <a:latin typeface="方正精楷简体" pitchFamily="2" charset="-122"/>
                <a:ea typeface="汉鼎简楷体" pitchFamily="49" charset="-122"/>
              </a:endParaRPr>
            </a:p>
          </p:txBody>
        </p:sp>
        <p:sp>
          <p:nvSpPr>
            <p:cNvPr id="15" name="TextBox 14"/>
            <p:cNvSpPr txBox="1"/>
            <p:nvPr/>
          </p:nvSpPr>
          <p:spPr>
            <a:xfrm>
              <a:off x="3419872" y="3965455"/>
              <a:ext cx="1264631" cy="587479"/>
            </a:xfrm>
            <a:prstGeom prst="rect">
              <a:avLst/>
            </a:prstGeom>
            <a:noFill/>
            <a:ln>
              <a:solidFill>
                <a:srgbClr val="C00000"/>
              </a:solidFill>
            </a:ln>
          </p:spPr>
          <p:txBody>
            <a:bodyPr wrap="none" lIns="37253" tIns="18626" rIns="37253" bIns="18626" rtlCol="0">
              <a:spAutoFit/>
            </a:bodyPr>
            <a:lstStyle/>
            <a:p>
              <a:r>
                <a:rPr lang="en-US" sz="2900" dirty="0" smtClean="0">
                  <a:solidFill>
                    <a:schemeClr val="bg1"/>
                  </a:solidFill>
                  <a:ea typeface="汉鼎简楷体" pitchFamily="49" charset="-122"/>
                </a:rPr>
                <a:t>“</a:t>
              </a:r>
              <a:r>
                <a:rPr lang="zh-CN" altLang="en-US" sz="2900" dirty="0" smtClean="0">
                  <a:solidFill>
                    <a:schemeClr val="bg1"/>
                  </a:solidFill>
                  <a:ea typeface="汉鼎简楷体" pitchFamily="49" charset="-122"/>
                </a:rPr>
                <a:t>手段</a:t>
              </a:r>
              <a:r>
                <a:rPr lang="en-US" sz="2900" dirty="0" smtClean="0">
                  <a:solidFill>
                    <a:schemeClr val="bg1"/>
                  </a:solidFill>
                  <a:ea typeface="汉鼎简楷体" pitchFamily="49" charset="-122"/>
                </a:rPr>
                <a:t>’’</a:t>
              </a:r>
              <a:endParaRPr lang="en-US" sz="2900" dirty="0">
                <a:solidFill>
                  <a:schemeClr val="bg1"/>
                </a:solidFill>
                <a:ea typeface="汉鼎简楷体" pitchFamily="49" charset="-122"/>
              </a:endParaRPr>
            </a:p>
          </p:txBody>
        </p:sp>
        <p:cxnSp>
          <p:nvCxnSpPr>
            <p:cNvPr id="16" name="Straight Arrow Connector 15"/>
            <p:cNvCxnSpPr/>
            <p:nvPr/>
          </p:nvCxnSpPr>
          <p:spPr>
            <a:xfrm flipV="1">
              <a:off x="1476866" y="2996409"/>
              <a:ext cx="0" cy="761394"/>
            </a:xfrm>
            <a:prstGeom prst="straightConnector1">
              <a:avLst/>
            </a:prstGeom>
            <a:ln w="57150">
              <a:solidFill>
                <a:schemeClr val="accent6">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198631" y="2996409"/>
              <a:ext cx="0" cy="761394"/>
            </a:xfrm>
            <a:prstGeom prst="straightConnector1">
              <a:avLst/>
            </a:prstGeom>
            <a:ln w="57150">
              <a:solidFill>
                <a:schemeClr val="accent6">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920396" y="2996409"/>
              <a:ext cx="0" cy="761394"/>
            </a:xfrm>
            <a:prstGeom prst="straightConnector1">
              <a:avLst/>
            </a:prstGeom>
            <a:ln w="57150">
              <a:solidFill>
                <a:schemeClr val="accent6">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486672" y="2996409"/>
              <a:ext cx="0" cy="761394"/>
            </a:xfrm>
            <a:prstGeom prst="straightConnector1">
              <a:avLst/>
            </a:prstGeom>
            <a:ln w="57150">
              <a:solidFill>
                <a:schemeClr val="accent6">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288633" y="2996409"/>
              <a:ext cx="0" cy="761394"/>
            </a:xfrm>
            <a:prstGeom prst="straightConnector1">
              <a:avLst/>
            </a:prstGeom>
            <a:ln w="57150">
              <a:solidFill>
                <a:schemeClr val="accent6">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010398" y="2996409"/>
              <a:ext cx="0" cy="761394"/>
            </a:xfrm>
            <a:prstGeom prst="straightConnector1">
              <a:avLst/>
            </a:prstGeom>
            <a:ln w="57150">
              <a:solidFill>
                <a:schemeClr val="accent6">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blinds/>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面向对象基础</a:t>
            </a:r>
            <a:endParaRPr lang="zh-CN" altLang="en-US" dirty="0"/>
          </a:p>
        </p:txBody>
      </p:sp>
      <p:sp>
        <p:nvSpPr>
          <p:cNvPr id="3" name="Content Placeholder 2"/>
          <p:cNvSpPr>
            <a:spLocks noGrp="1"/>
          </p:cNvSpPr>
          <p:nvPr>
            <p:ph idx="1"/>
          </p:nvPr>
        </p:nvSpPr>
        <p:spPr>
          <a:xfrm>
            <a:off x="272483" y="1268760"/>
            <a:ext cx="5304589" cy="3168352"/>
          </a:xfrm>
        </p:spPr>
        <p:txBody>
          <a:bodyPr/>
          <a:lstStyle/>
          <a:p>
            <a:r>
              <a:rPr lang="zh-CN" altLang="en-US" sz="2900" dirty="0" smtClean="0">
                <a:solidFill>
                  <a:srgbClr val="0000D6"/>
                </a:solidFill>
              </a:rPr>
              <a:t>对象</a:t>
            </a:r>
            <a:r>
              <a:rPr lang="en-US" altLang="zh-CN" sz="2900" dirty="0" smtClean="0">
                <a:solidFill>
                  <a:srgbClr val="0000D6"/>
                </a:solidFill>
              </a:rPr>
              <a:t>(Object)</a:t>
            </a:r>
          </a:p>
          <a:p>
            <a:pPr lvl="1"/>
            <a:r>
              <a:rPr lang="zh-CN" altLang="en-US" sz="2500" dirty="0" smtClean="0"/>
              <a:t>系统内描述客观事物的实体</a:t>
            </a:r>
            <a:endParaRPr lang="en-US" altLang="zh-CN" sz="2500" dirty="0" smtClean="0"/>
          </a:p>
          <a:p>
            <a:pPr lvl="1"/>
            <a:r>
              <a:rPr lang="zh-CN" altLang="en-US" sz="2500" dirty="0" smtClean="0"/>
              <a:t>对象之间通过消息进行通信</a:t>
            </a:r>
            <a:endParaRPr lang="en-US" altLang="zh-CN" sz="2500" dirty="0" smtClean="0"/>
          </a:p>
          <a:p>
            <a:r>
              <a:rPr lang="zh-CN" altLang="en-US" sz="2900" dirty="0" smtClean="0">
                <a:solidFill>
                  <a:srgbClr val="0000D6"/>
                </a:solidFill>
              </a:rPr>
              <a:t>类</a:t>
            </a:r>
            <a:r>
              <a:rPr lang="en-US" altLang="zh-CN" sz="2900" dirty="0" smtClean="0">
                <a:solidFill>
                  <a:srgbClr val="0000D6"/>
                </a:solidFill>
              </a:rPr>
              <a:t>(Class)</a:t>
            </a:r>
          </a:p>
          <a:p>
            <a:pPr lvl="1"/>
            <a:r>
              <a:rPr lang="zh-CN" altLang="en-US" sz="2500" dirty="0" smtClean="0"/>
              <a:t>具有相同属性和方法的一组</a:t>
            </a:r>
            <a:r>
              <a:rPr lang="en-US" altLang="zh-CN" sz="2500" dirty="0" smtClean="0"/>
              <a:t/>
            </a:r>
            <a:br>
              <a:rPr lang="en-US" altLang="zh-CN" sz="2500" dirty="0" smtClean="0"/>
            </a:br>
            <a:r>
              <a:rPr lang="zh-CN" altLang="en-US" sz="2500" dirty="0" smtClean="0"/>
              <a:t>对象的集合</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50</a:t>
            </a:fld>
            <a:endParaRPr lang="zh-CN" altLang="en-US" dirty="0"/>
          </a:p>
        </p:txBody>
      </p:sp>
      <p:sp>
        <p:nvSpPr>
          <p:cNvPr id="5" name="Rectangle 4"/>
          <p:cNvSpPr/>
          <p:nvPr/>
        </p:nvSpPr>
        <p:spPr>
          <a:xfrm>
            <a:off x="5759610" y="2579625"/>
            <a:ext cx="2938724" cy="4245119"/>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zh-CN" altLang="en-US" dirty="0"/>
          </a:p>
        </p:txBody>
      </p:sp>
      <p:cxnSp>
        <p:nvCxnSpPr>
          <p:cNvPr id="6" name="Straight Connector 5"/>
          <p:cNvCxnSpPr/>
          <p:nvPr/>
        </p:nvCxnSpPr>
        <p:spPr>
          <a:xfrm>
            <a:off x="5759607" y="3125421"/>
            <a:ext cx="2908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78540" y="2662051"/>
            <a:ext cx="777166" cy="316354"/>
          </a:xfrm>
          <a:prstGeom prst="rect">
            <a:avLst/>
          </a:prstGeom>
          <a:noFill/>
        </p:spPr>
        <p:txBody>
          <a:bodyPr wrap="square" lIns="38974" tIns="19487" rIns="38974" bIns="19487" rtlCol="0">
            <a:spAutoFit/>
          </a:bodyPr>
          <a:lstStyle/>
          <a:p>
            <a:pPr algn="ctr"/>
            <a:r>
              <a:rPr lang="en-US" altLang="zh-CN" dirty="0" smtClean="0"/>
              <a:t>Book</a:t>
            </a:r>
            <a:endParaRPr lang="zh-CN" altLang="en-US" dirty="0"/>
          </a:p>
        </p:txBody>
      </p:sp>
      <p:cxnSp>
        <p:nvCxnSpPr>
          <p:cNvPr id="8" name="Straight Connector 7"/>
          <p:cNvCxnSpPr/>
          <p:nvPr/>
        </p:nvCxnSpPr>
        <p:spPr>
          <a:xfrm>
            <a:off x="8732732" y="2882842"/>
            <a:ext cx="414551" cy="0"/>
          </a:xfrm>
          <a:prstGeom prst="line">
            <a:avLst/>
          </a:prstGeom>
          <a:ln w="76200">
            <a:solidFill>
              <a:srgbClr val="292EEF"/>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10094" y="3267465"/>
            <a:ext cx="1969113" cy="870351"/>
          </a:xfrm>
          <a:prstGeom prst="rect">
            <a:avLst/>
          </a:prstGeom>
          <a:noFill/>
        </p:spPr>
        <p:txBody>
          <a:bodyPr wrap="square" lIns="38974" tIns="19487" rIns="38974" bIns="19487" rtlCol="0">
            <a:spAutoFit/>
          </a:bodyPr>
          <a:lstStyle/>
          <a:p>
            <a:r>
              <a:rPr lang="en-US" altLang="zh-CN" dirty="0" smtClean="0"/>
              <a:t>Title: String</a:t>
            </a:r>
          </a:p>
          <a:p>
            <a:r>
              <a:rPr lang="en-US" altLang="zh-CN" dirty="0" smtClean="0"/>
              <a:t>Author: String</a:t>
            </a:r>
          </a:p>
          <a:p>
            <a:r>
              <a:rPr lang="en-US" altLang="zh-CN" dirty="0" smtClean="0"/>
              <a:t>Type: String</a:t>
            </a:r>
            <a:endParaRPr lang="zh-CN" altLang="en-US" dirty="0"/>
          </a:p>
        </p:txBody>
      </p:sp>
      <p:sp>
        <p:nvSpPr>
          <p:cNvPr id="10" name="TextBox 9"/>
          <p:cNvSpPr txBox="1"/>
          <p:nvPr/>
        </p:nvSpPr>
        <p:spPr>
          <a:xfrm>
            <a:off x="9090267" y="3359712"/>
            <a:ext cx="777282" cy="685685"/>
          </a:xfrm>
          <a:prstGeom prst="rect">
            <a:avLst/>
          </a:prstGeom>
          <a:noFill/>
        </p:spPr>
        <p:txBody>
          <a:bodyPr wrap="square" lIns="38974" tIns="19487" rIns="38974" bIns="19487" rtlCol="0">
            <a:spAutoFit/>
          </a:bodyPr>
          <a:lstStyle/>
          <a:p>
            <a:pPr algn="ctr"/>
            <a:r>
              <a:rPr lang="zh-CN" altLang="en-US" sz="2100" dirty="0" smtClean="0">
                <a:ea typeface="汉鼎简楷体" pitchFamily="49" charset="-122"/>
              </a:rPr>
              <a:t>属性列表</a:t>
            </a:r>
            <a:endParaRPr lang="zh-CN" altLang="en-US" sz="2100" dirty="0">
              <a:ea typeface="汉鼎简楷体" pitchFamily="49" charset="-122"/>
            </a:endParaRPr>
          </a:p>
        </p:txBody>
      </p:sp>
      <p:sp>
        <p:nvSpPr>
          <p:cNvPr id="11" name="TextBox 10"/>
          <p:cNvSpPr txBox="1"/>
          <p:nvPr/>
        </p:nvSpPr>
        <p:spPr>
          <a:xfrm>
            <a:off x="6053105" y="4581134"/>
            <a:ext cx="2576440" cy="1701348"/>
          </a:xfrm>
          <a:prstGeom prst="rect">
            <a:avLst/>
          </a:prstGeom>
          <a:noFill/>
        </p:spPr>
        <p:txBody>
          <a:bodyPr wrap="square" lIns="38974" tIns="19487" rIns="38974" bIns="19487" rtlCol="0">
            <a:spAutoFit/>
          </a:bodyPr>
          <a:lstStyle/>
          <a:p>
            <a:r>
              <a:rPr lang="en-US" altLang="zh-CN" dirty="0" err="1" smtClean="0"/>
              <a:t>getTitle</a:t>
            </a:r>
            <a:r>
              <a:rPr lang="en-US" altLang="zh-CN" dirty="0" smtClean="0"/>
              <a:t>(): String</a:t>
            </a:r>
          </a:p>
          <a:p>
            <a:r>
              <a:rPr lang="en-US" altLang="zh-CN" dirty="0" err="1" smtClean="0"/>
              <a:t>getAuthor</a:t>
            </a:r>
            <a:r>
              <a:rPr lang="en-US" altLang="zh-CN" dirty="0" smtClean="0"/>
              <a:t>(): String</a:t>
            </a:r>
          </a:p>
          <a:p>
            <a:r>
              <a:rPr lang="en-US" altLang="zh-CN" dirty="0" err="1" smtClean="0"/>
              <a:t>getType</a:t>
            </a:r>
            <a:r>
              <a:rPr lang="en-US" altLang="zh-CN" dirty="0" smtClean="0"/>
              <a:t>(): String</a:t>
            </a:r>
          </a:p>
          <a:p>
            <a:r>
              <a:rPr lang="en-US" altLang="zh-CN" dirty="0" err="1" smtClean="0"/>
              <a:t>setTitle</a:t>
            </a:r>
            <a:r>
              <a:rPr lang="en-US" altLang="zh-CN" dirty="0" smtClean="0"/>
              <a:t>(t: String)</a:t>
            </a:r>
          </a:p>
          <a:p>
            <a:r>
              <a:rPr lang="en-US" altLang="zh-CN" dirty="0" err="1" smtClean="0"/>
              <a:t>setAuthor</a:t>
            </a:r>
            <a:r>
              <a:rPr lang="en-US" altLang="zh-CN" dirty="0" smtClean="0"/>
              <a:t>(a: String)</a:t>
            </a:r>
          </a:p>
          <a:p>
            <a:r>
              <a:rPr lang="en-US" altLang="zh-CN" dirty="0" err="1" smtClean="0"/>
              <a:t>setType</a:t>
            </a:r>
            <a:r>
              <a:rPr lang="en-US" altLang="zh-CN" dirty="0" smtClean="0"/>
              <a:t>(t: String)</a:t>
            </a:r>
            <a:endParaRPr lang="zh-CN" altLang="en-US" dirty="0"/>
          </a:p>
        </p:txBody>
      </p:sp>
      <p:pic>
        <p:nvPicPr>
          <p:cNvPr id="12"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5857933" y="4626583"/>
            <a:ext cx="191920" cy="242578"/>
          </a:xfrm>
          <a:prstGeom prst="rect">
            <a:avLst/>
          </a:prstGeom>
          <a:noFill/>
        </p:spPr>
      </p:pic>
      <p:pic>
        <p:nvPicPr>
          <p:cNvPr id="13" name="Picture 2" descr="C:\Users\Administrator\AppData\Roaming\Tencent\Users\185063557\QQ\WinTemp\RichOle\KPI8F06BOD6HVY`0SV5BHY9.jpg"/>
          <p:cNvPicPr>
            <a:picLocks noChangeAspect="1" noChangeArrowheads="1"/>
          </p:cNvPicPr>
          <p:nvPr/>
        </p:nvPicPr>
        <p:blipFill>
          <a:blip r:embed="rId3" cstate="print"/>
          <a:srcRect/>
          <a:stretch>
            <a:fillRect/>
          </a:stretch>
        </p:blipFill>
        <p:spPr bwMode="auto">
          <a:xfrm>
            <a:off x="5863251" y="3307362"/>
            <a:ext cx="226707" cy="250159"/>
          </a:xfrm>
          <a:prstGeom prst="rect">
            <a:avLst/>
          </a:prstGeom>
          <a:noFill/>
        </p:spPr>
      </p:pic>
      <p:pic>
        <p:nvPicPr>
          <p:cNvPr id="14" name="Picture 2" descr="C:\Users\Administrator\AppData\Roaming\Tencent\Users\185063557\QQ\WinTemp\RichOle\KPI8F06BOD6HVY`0SV5BHY9.jpg"/>
          <p:cNvPicPr>
            <a:picLocks noChangeAspect="1" noChangeArrowheads="1"/>
          </p:cNvPicPr>
          <p:nvPr/>
        </p:nvPicPr>
        <p:blipFill>
          <a:blip r:embed="rId3" cstate="print"/>
          <a:srcRect/>
          <a:stretch>
            <a:fillRect/>
          </a:stretch>
        </p:blipFill>
        <p:spPr bwMode="auto">
          <a:xfrm>
            <a:off x="5863251" y="3573025"/>
            <a:ext cx="226707" cy="250159"/>
          </a:xfrm>
          <a:prstGeom prst="rect">
            <a:avLst/>
          </a:prstGeom>
          <a:noFill/>
        </p:spPr>
      </p:pic>
      <p:pic>
        <p:nvPicPr>
          <p:cNvPr id="15" name="Picture 2" descr="C:\Users\Administrator\AppData\Roaming\Tencent\Users\185063557\QQ\WinTemp\RichOle\KPI8F06BOD6HVY`0SV5BHY9.jpg"/>
          <p:cNvPicPr>
            <a:picLocks noChangeAspect="1" noChangeArrowheads="1"/>
          </p:cNvPicPr>
          <p:nvPr/>
        </p:nvPicPr>
        <p:blipFill>
          <a:blip r:embed="rId3" cstate="print"/>
          <a:srcRect/>
          <a:stretch>
            <a:fillRect/>
          </a:stretch>
        </p:blipFill>
        <p:spPr bwMode="auto">
          <a:xfrm>
            <a:off x="5863251" y="3861056"/>
            <a:ext cx="226707" cy="250159"/>
          </a:xfrm>
          <a:prstGeom prst="rect">
            <a:avLst/>
          </a:prstGeom>
          <a:noFill/>
        </p:spPr>
      </p:pic>
      <p:pic>
        <p:nvPicPr>
          <p:cNvPr id="16"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5863246" y="4941169"/>
            <a:ext cx="191920" cy="242578"/>
          </a:xfrm>
          <a:prstGeom prst="rect">
            <a:avLst/>
          </a:prstGeom>
          <a:noFill/>
        </p:spPr>
      </p:pic>
      <p:pic>
        <p:nvPicPr>
          <p:cNvPr id="17"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5878600" y="5202646"/>
            <a:ext cx="191920" cy="242578"/>
          </a:xfrm>
          <a:prstGeom prst="rect">
            <a:avLst/>
          </a:prstGeom>
          <a:noFill/>
        </p:spPr>
      </p:pic>
      <p:pic>
        <p:nvPicPr>
          <p:cNvPr id="18"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5878600" y="5517232"/>
            <a:ext cx="191920" cy="242578"/>
          </a:xfrm>
          <a:prstGeom prst="rect">
            <a:avLst/>
          </a:prstGeom>
          <a:noFill/>
        </p:spPr>
      </p:pic>
      <p:pic>
        <p:nvPicPr>
          <p:cNvPr id="19"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5878600" y="5733257"/>
            <a:ext cx="191920" cy="242578"/>
          </a:xfrm>
          <a:prstGeom prst="rect">
            <a:avLst/>
          </a:prstGeom>
          <a:noFill/>
        </p:spPr>
      </p:pic>
      <p:pic>
        <p:nvPicPr>
          <p:cNvPr id="20"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5863246" y="6021288"/>
            <a:ext cx="191920" cy="242578"/>
          </a:xfrm>
          <a:prstGeom prst="rect">
            <a:avLst/>
          </a:prstGeom>
          <a:noFill/>
        </p:spPr>
      </p:pic>
      <p:cxnSp>
        <p:nvCxnSpPr>
          <p:cNvPr id="21" name="Straight Connector 20"/>
          <p:cNvCxnSpPr/>
          <p:nvPr/>
        </p:nvCxnSpPr>
        <p:spPr>
          <a:xfrm>
            <a:off x="5759608" y="4433117"/>
            <a:ext cx="2908750" cy="8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090267" y="2682338"/>
            <a:ext cx="777282" cy="362520"/>
          </a:xfrm>
          <a:prstGeom prst="rect">
            <a:avLst/>
          </a:prstGeom>
          <a:noFill/>
        </p:spPr>
        <p:txBody>
          <a:bodyPr wrap="square" lIns="38974" tIns="19487" rIns="38974" bIns="19487" rtlCol="0">
            <a:spAutoFit/>
          </a:bodyPr>
          <a:lstStyle/>
          <a:p>
            <a:pPr algn="ctr"/>
            <a:r>
              <a:rPr lang="zh-CN" altLang="en-US" sz="2100" dirty="0" smtClean="0">
                <a:ea typeface="汉鼎简楷体" pitchFamily="49" charset="-122"/>
              </a:rPr>
              <a:t>类名</a:t>
            </a:r>
            <a:endParaRPr lang="zh-CN" altLang="en-US" sz="2100" dirty="0">
              <a:ea typeface="汉鼎简楷体" pitchFamily="49" charset="-122"/>
            </a:endParaRPr>
          </a:p>
        </p:txBody>
      </p:sp>
      <p:sp>
        <p:nvSpPr>
          <p:cNvPr id="23" name="TextBox 22"/>
          <p:cNvSpPr txBox="1"/>
          <p:nvPr/>
        </p:nvSpPr>
        <p:spPr>
          <a:xfrm>
            <a:off x="9090267" y="5239695"/>
            <a:ext cx="777282" cy="685685"/>
          </a:xfrm>
          <a:prstGeom prst="rect">
            <a:avLst/>
          </a:prstGeom>
          <a:noFill/>
        </p:spPr>
        <p:txBody>
          <a:bodyPr wrap="square" lIns="38974" tIns="19487" rIns="38974" bIns="19487" rtlCol="0">
            <a:spAutoFit/>
          </a:bodyPr>
          <a:lstStyle/>
          <a:p>
            <a:pPr algn="ctr"/>
            <a:r>
              <a:rPr lang="zh-CN" altLang="en-US" sz="2100" dirty="0" smtClean="0">
                <a:ea typeface="汉鼎简楷体" pitchFamily="49" charset="-122"/>
              </a:rPr>
              <a:t>方法</a:t>
            </a:r>
            <a:r>
              <a:rPr lang="en-US" altLang="zh-CN" sz="2100" dirty="0" smtClean="0">
                <a:ea typeface="汉鼎简楷体" pitchFamily="49" charset="-122"/>
              </a:rPr>
              <a:t/>
            </a:r>
            <a:br>
              <a:rPr lang="en-US" altLang="zh-CN" sz="2100" dirty="0" smtClean="0">
                <a:ea typeface="汉鼎简楷体" pitchFamily="49" charset="-122"/>
              </a:rPr>
            </a:br>
            <a:r>
              <a:rPr lang="zh-CN" altLang="en-US" sz="2100" dirty="0" smtClean="0">
                <a:ea typeface="汉鼎简楷体" pitchFamily="49" charset="-122"/>
              </a:rPr>
              <a:t>列表</a:t>
            </a:r>
            <a:endParaRPr lang="zh-CN" altLang="en-US" sz="2100" dirty="0">
              <a:ea typeface="汉鼎简楷体" pitchFamily="49" charset="-122"/>
            </a:endParaRPr>
          </a:p>
        </p:txBody>
      </p:sp>
      <p:cxnSp>
        <p:nvCxnSpPr>
          <p:cNvPr id="24" name="Straight Connector 23"/>
          <p:cNvCxnSpPr/>
          <p:nvPr/>
        </p:nvCxnSpPr>
        <p:spPr>
          <a:xfrm>
            <a:off x="8732732" y="3792512"/>
            <a:ext cx="414551" cy="0"/>
          </a:xfrm>
          <a:prstGeom prst="line">
            <a:avLst/>
          </a:prstGeom>
          <a:ln w="76200">
            <a:solidFill>
              <a:srgbClr val="292EEF"/>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2732" y="5611848"/>
            <a:ext cx="414551" cy="0"/>
          </a:xfrm>
          <a:prstGeom prst="line">
            <a:avLst/>
          </a:prstGeom>
          <a:ln w="76200">
            <a:solidFill>
              <a:srgbClr val="292EEF"/>
            </a:solidFill>
            <a:prstDash val="sysDot"/>
          </a:ln>
        </p:spPr>
        <p:style>
          <a:lnRef idx="1">
            <a:schemeClr val="accent1"/>
          </a:lnRef>
          <a:fillRef idx="0">
            <a:schemeClr val="accent1"/>
          </a:fillRef>
          <a:effectRef idx="0">
            <a:schemeClr val="accent1"/>
          </a:effectRef>
          <a:fontRef idx="minor">
            <a:schemeClr val="tx1"/>
          </a:fontRef>
        </p:style>
      </p:cxnSp>
      <p:pic>
        <p:nvPicPr>
          <p:cNvPr id="26" name="Picture 8" descr="C:\Users\Administrator\AppData\Roaming\Tencent\Users\185063557\QQ\WinTemp\RichOle\DH@`8M8}@~CPZT[FK6A0QIG.jpg"/>
          <p:cNvPicPr>
            <a:picLocks noChangeAspect="1" noChangeArrowheads="1"/>
          </p:cNvPicPr>
          <p:nvPr/>
        </p:nvPicPr>
        <p:blipFill>
          <a:blip r:embed="rId4" cstate="print"/>
          <a:srcRect/>
          <a:stretch>
            <a:fillRect/>
          </a:stretch>
        </p:blipFill>
        <p:spPr bwMode="auto">
          <a:xfrm>
            <a:off x="3447825" y="4365104"/>
            <a:ext cx="1534506" cy="2520280"/>
          </a:xfrm>
          <a:prstGeom prst="rect">
            <a:avLst/>
          </a:prstGeom>
          <a:noFill/>
        </p:spPr>
      </p:pic>
      <p:sp>
        <p:nvSpPr>
          <p:cNvPr id="27" name="Right Arrow 26"/>
          <p:cNvSpPr/>
          <p:nvPr/>
        </p:nvSpPr>
        <p:spPr>
          <a:xfrm>
            <a:off x="5187027" y="5157196"/>
            <a:ext cx="466371" cy="545802"/>
          </a:xfrm>
          <a:prstGeom prst="rightArrow">
            <a:avLst/>
          </a:prstGeom>
          <a:solidFill>
            <a:srgbClr val="292EEF"/>
          </a:solidFill>
          <a:ln>
            <a:solidFill>
              <a:srgbClr val="0F13CB"/>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par>
                                <p:cTn id="34" presetID="3" presetClass="entr" presetSubtype="1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linds(horizontal)">
                                      <p:cBhvr>
                                        <p:cTn id="36" dur="500"/>
                                        <p:tgtEl>
                                          <p:spTgt spid="15"/>
                                        </p:tgtEl>
                                      </p:cBhvr>
                                    </p:animEffect>
                                  </p:childTnLst>
                                </p:cTn>
                              </p:par>
                              <p:par>
                                <p:cTn id="37" presetID="3" presetClass="entr" presetSubtype="1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linds(horizontal)">
                                      <p:cBhvr>
                                        <p:cTn id="39" dur="500"/>
                                        <p:tgtEl>
                                          <p:spTgt spid="16"/>
                                        </p:tgtEl>
                                      </p:cBhvr>
                                    </p:animEffect>
                                  </p:childTnLst>
                                </p:cTn>
                              </p:par>
                              <p:par>
                                <p:cTn id="40" presetID="3" presetClass="entr" presetSubtype="1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par>
                                <p:cTn id="43" presetID="3" presetClass="entr" presetSubtype="1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linds(horizontal)">
                                      <p:cBhvr>
                                        <p:cTn id="45" dur="500"/>
                                        <p:tgtEl>
                                          <p:spTgt spid="18"/>
                                        </p:tgtEl>
                                      </p:cBhvr>
                                    </p:animEffect>
                                  </p:childTnLst>
                                </p:cTn>
                              </p:par>
                              <p:par>
                                <p:cTn id="46" presetID="3" presetClass="entr" presetSubtype="1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blinds(horizontal)">
                                      <p:cBhvr>
                                        <p:cTn id="48" dur="500"/>
                                        <p:tgtEl>
                                          <p:spTgt spid="19"/>
                                        </p:tgtEl>
                                      </p:cBhvr>
                                    </p:animEffect>
                                  </p:childTnLst>
                                </p:cTn>
                              </p:par>
                              <p:par>
                                <p:cTn id="49" presetID="3" presetClass="entr" presetSubtype="1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blinds(horizontal)">
                                      <p:cBhvr>
                                        <p:cTn id="51" dur="500"/>
                                        <p:tgtEl>
                                          <p:spTgt spid="20"/>
                                        </p:tgtEl>
                                      </p:cBhvr>
                                    </p:animEffect>
                                  </p:childTnLst>
                                </p:cTn>
                              </p:par>
                              <p:par>
                                <p:cTn id="52" presetID="3" presetClass="entr" presetSubtype="1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blinds(horizontal)">
                                      <p:cBhvr>
                                        <p:cTn id="54" dur="500"/>
                                        <p:tgtEl>
                                          <p:spTgt spid="2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blinds(horizontal)">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linds(horizontal)">
                                      <p:cBhvr>
                                        <p:cTn id="62" dur="500"/>
                                        <p:tgtEl>
                                          <p:spTgt spid="8"/>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blinds(horizontal)">
                                      <p:cBhvr>
                                        <p:cTn id="65" dur="500"/>
                                        <p:tgtEl>
                                          <p:spTgt spid="1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blinds(horizontal)">
                                      <p:cBhvr>
                                        <p:cTn id="68" dur="500"/>
                                        <p:tgtEl>
                                          <p:spTgt spid="22"/>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blinds(horizontal)">
                                      <p:cBhvr>
                                        <p:cTn id="71" dur="500"/>
                                        <p:tgtEl>
                                          <p:spTgt spid="23"/>
                                        </p:tgtEl>
                                      </p:cBhvr>
                                    </p:animEffect>
                                  </p:childTnLst>
                                </p:cTn>
                              </p:par>
                              <p:par>
                                <p:cTn id="72" presetID="3" presetClass="entr" presetSubtype="10" fill="hold"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blinds(horizontal)">
                                      <p:cBhvr>
                                        <p:cTn id="74" dur="500"/>
                                        <p:tgtEl>
                                          <p:spTgt spid="24"/>
                                        </p:tgtEl>
                                      </p:cBhvr>
                                    </p:animEffect>
                                  </p:childTnLst>
                                </p:cTn>
                              </p:par>
                              <p:par>
                                <p:cTn id="75" presetID="3" presetClass="entr" presetSubtype="1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blinds(horizontal)">
                                      <p:cBhvr>
                                        <p:cTn id="7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P spid="10" grpId="0"/>
      <p:bldP spid="11" grpId="0"/>
      <p:bldP spid="22" grpId="0"/>
      <p:bldP spid="23" grpId="0"/>
      <p:bldP spid="2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面向对象基础</a:t>
            </a:r>
            <a:r>
              <a:rPr lang="en-US" altLang="zh-CN" dirty="0" smtClean="0"/>
              <a:t>—</a:t>
            </a:r>
            <a:r>
              <a:rPr lang="zh-CN" altLang="en-US" dirty="0" smtClean="0"/>
              <a:t>类的典型特征</a:t>
            </a:r>
            <a:endParaRPr lang="zh-CN" altLang="en-US" dirty="0"/>
          </a:p>
        </p:txBody>
      </p:sp>
      <p:sp>
        <p:nvSpPr>
          <p:cNvPr id="3" name="Content Placeholder 2"/>
          <p:cNvSpPr>
            <a:spLocks noGrp="1"/>
          </p:cNvSpPr>
          <p:nvPr>
            <p:ph idx="1"/>
          </p:nvPr>
        </p:nvSpPr>
        <p:spPr>
          <a:xfrm>
            <a:off x="613964" y="1268762"/>
            <a:ext cx="8667750" cy="2808312"/>
          </a:xfrm>
        </p:spPr>
        <p:txBody>
          <a:bodyPr/>
          <a:lstStyle/>
          <a:p>
            <a:r>
              <a:rPr lang="zh-CN" altLang="en-US" dirty="0" smtClean="0">
                <a:solidFill>
                  <a:srgbClr val="0000FF"/>
                </a:solidFill>
              </a:rPr>
              <a:t>抽象 </a:t>
            </a:r>
            <a:r>
              <a:rPr lang="en-US" altLang="zh-CN" dirty="0" smtClean="0">
                <a:solidFill>
                  <a:srgbClr val="0000FF"/>
                </a:solidFill>
              </a:rPr>
              <a:t>(Abstraction)</a:t>
            </a:r>
          </a:p>
          <a:p>
            <a:pPr lvl="1"/>
            <a:r>
              <a:rPr lang="zh-CN" altLang="en-US" sz="2500" dirty="0" smtClean="0"/>
              <a:t>是对某对象的某特征的描述，从某个视角描述了该对象的概念边界，关注对象的</a:t>
            </a:r>
            <a:r>
              <a:rPr lang="zh-CN" altLang="en-US" sz="2500" dirty="0" smtClean="0">
                <a:solidFill>
                  <a:srgbClr val="0000FF"/>
                </a:solidFill>
              </a:rPr>
              <a:t>外部可察行为</a:t>
            </a:r>
            <a:endParaRPr lang="en-US" altLang="zh-CN" sz="2500" dirty="0" smtClean="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51</a:t>
            </a:fld>
            <a:endParaRPr lang="zh-CN" altLang="en-US" dirty="0"/>
          </a:p>
        </p:txBody>
      </p:sp>
      <p:sp>
        <p:nvSpPr>
          <p:cNvPr id="6" name="Rectangle 5"/>
          <p:cNvSpPr/>
          <p:nvPr/>
        </p:nvSpPr>
        <p:spPr>
          <a:xfrm>
            <a:off x="1360622" y="4576128"/>
            <a:ext cx="2888704" cy="159987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7" name="Oval 6"/>
          <p:cNvSpPr/>
          <p:nvPr/>
        </p:nvSpPr>
        <p:spPr>
          <a:xfrm>
            <a:off x="1664701" y="4776107"/>
            <a:ext cx="228056" cy="19998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8" name="Oval 7"/>
          <p:cNvSpPr/>
          <p:nvPr/>
        </p:nvSpPr>
        <p:spPr>
          <a:xfrm>
            <a:off x="1892752" y="5509381"/>
            <a:ext cx="304073" cy="26664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9" name="Oval 8"/>
          <p:cNvSpPr/>
          <p:nvPr/>
        </p:nvSpPr>
        <p:spPr>
          <a:xfrm>
            <a:off x="2804976" y="4776107"/>
            <a:ext cx="228056" cy="19998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10" name="Oval 9"/>
          <p:cNvSpPr/>
          <p:nvPr/>
        </p:nvSpPr>
        <p:spPr>
          <a:xfrm>
            <a:off x="3261087" y="5442727"/>
            <a:ext cx="380093" cy="33330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11" name="Oval 10"/>
          <p:cNvSpPr/>
          <p:nvPr/>
        </p:nvSpPr>
        <p:spPr>
          <a:xfrm>
            <a:off x="2120809" y="5042753"/>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12" name="Oval 11"/>
          <p:cNvSpPr/>
          <p:nvPr/>
        </p:nvSpPr>
        <p:spPr>
          <a:xfrm>
            <a:off x="2728959" y="5176076"/>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13" name="Oval 12"/>
          <p:cNvSpPr/>
          <p:nvPr/>
        </p:nvSpPr>
        <p:spPr>
          <a:xfrm>
            <a:off x="3489143" y="4842773"/>
            <a:ext cx="380093" cy="333307"/>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14" name="Oval 13"/>
          <p:cNvSpPr/>
          <p:nvPr/>
        </p:nvSpPr>
        <p:spPr>
          <a:xfrm>
            <a:off x="2424886" y="5709369"/>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15" name="Oval 14"/>
          <p:cNvSpPr/>
          <p:nvPr/>
        </p:nvSpPr>
        <p:spPr>
          <a:xfrm>
            <a:off x="2957015" y="5776030"/>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16" name="Oval 15"/>
          <p:cNvSpPr/>
          <p:nvPr/>
        </p:nvSpPr>
        <p:spPr>
          <a:xfrm>
            <a:off x="1588680" y="5842693"/>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17" name="Oval 16"/>
          <p:cNvSpPr/>
          <p:nvPr/>
        </p:nvSpPr>
        <p:spPr>
          <a:xfrm>
            <a:off x="3793214" y="5709369"/>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18" name="Rectangle 17"/>
          <p:cNvSpPr/>
          <p:nvPr/>
        </p:nvSpPr>
        <p:spPr>
          <a:xfrm>
            <a:off x="5237563" y="4576128"/>
            <a:ext cx="2888704" cy="159987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19" name="Right Arrow 18"/>
          <p:cNvSpPr/>
          <p:nvPr/>
        </p:nvSpPr>
        <p:spPr>
          <a:xfrm>
            <a:off x="4401366" y="5309404"/>
            <a:ext cx="684165" cy="39996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20" name="TextBox 19"/>
          <p:cNvSpPr txBox="1"/>
          <p:nvPr/>
        </p:nvSpPr>
        <p:spPr>
          <a:xfrm>
            <a:off x="4325347" y="4909437"/>
            <a:ext cx="834400" cy="481319"/>
          </a:xfrm>
          <a:prstGeom prst="rect">
            <a:avLst/>
          </a:prstGeom>
          <a:noFill/>
        </p:spPr>
        <p:txBody>
          <a:bodyPr wrap="none" lIns="95665" tIns="47832" rIns="95665" bIns="47832" rtlCol="0">
            <a:spAutoFit/>
          </a:bodyPr>
          <a:lstStyle/>
          <a:p>
            <a:r>
              <a:rPr lang="zh-CN" altLang="en-US" sz="2500" dirty="0" smtClean="0">
                <a:latin typeface="微软雅黑" pitchFamily="34" charset="-122"/>
                <a:ea typeface="汉鼎简楷体" pitchFamily="49" charset="-122"/>
              </a:rPr>
              <a:t>抽象</a:t>
            </a:r>
            <a:endParaRPr lang="zh-CN" altLang="en-US" sz="2500" dirty="0">
              <a:latin typeface="微软雅黑" pitchFamily="34" charset="-122"/>
              <a:ea typeface="汉鼎简楷体" pitchFamily="49" charset="-122"/>
            </a:endParaRPr>
          </a:p>
        </p:txBody>
      </p:sp>
      <p:sp>
        <p:nvSpPr>
          <p:cNvPr id="47" name="Rectangle 46"/>
          <p:cNvSpPr/>
          <p:nvPr/>
        </p:nvSpPr>
        <p:spPr>
          <a:xfrm>
            <a:off x="1208590" y="4442802"/>
            <a:ext cx="7145736" cy="1866521"/>
          </a:xfrm>
          <a:prstGeom prst="rect">
            <a:avLst/>
          </a:prstGeom>
          <a:noFill/>
          <a:ln w="12700">
            <a:prstDash val="sysDot"/>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3800" dirty="0">
              <a:ea typeface="汉鼎简楷体" pitchFamily="49" charset="-122"/>
            </a:endParaRPr>
          </a:p>
        </p:txBody>
      </p:sp>
      <p:sp>
        <p:nvSpPr>
          <p:cNvPr id="49" name="Oval 48"/>
          <p:cNvSpPr/>
          <p:nvPr/>
        </p:nvSpPr>
        <p:spPr>
          <a:xfrm>
            <a:off x="5541639" y="4776107"/>
            <a:ext cx="228056" cy="19998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50" name="Oval 49"/>
          <p:cNvSpPr/>
          <p:nvPr/>
        </p:nvSpPr>
        <p:spPr>
          <a:xfrm>
            <a:off x="5617658" y="5642707"/>
            <a:ext cx="304073" cy="26664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51" name="Oval 50"/>
          <p:cNvSpPr/>
          <p:nvPr/>
        </p:nvSpPr>
        <p:spPr>
          <a:xfrm>
            <a:off x="5769695" y="4776107"/>
            <a:ext cx="228056" cy="19998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52" name="Oval 51"/>
          <p:cNvSpPr/>
          <p:nvPr/>
        </p:nvSpPr>
        <p:spPr>
          <a:xfrm>
            <a:off x="5845715" y="5442727"/>
            <a:ext cx="380093" cy="33330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53" name="Oval 52"/>
          <p:cNvSpPr/>
          <p:nvPr/>
        </p:nvSpPr>
        <p:spPr>
          <a:xfrm>
            <a:off x="6529883" y="5109416"/>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54" name="Oval 53"/>
          <p:cNvSpPr/>
          <p:nvPr/>
        </p:nvSpPr>
        <p:spPr>
          <a:xfrm>
            <a:off x="6757935" y="5176076"/>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55" name="Oval 54"/>
          <p:cNvSpPr/>
          <p:nvPr/>
        </p:nvSpPr>
        <p:spPr>
          <a:xfrm>
            <a:off x="7404093" y="4842773"/>
            <a:ext cx="380093" cy="333307"/>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56" name="Oval 55"/>
          <p:cNvSpPr/>
          <p:nvPr/>
        </p:nvSpPr>
        <p:spPr>
          <a:xfrm>
            <a:off x="7214047" y="5642708"/>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57" name="Oval 56"/>
          <p:cNvSpPr/>
          <p:nvPr/>
        </p:nvSpPr>
        <p:spPr>
          <a:xfrm>
            <a:off x="7518120" y="5776030"/>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58" name="Oval 57"/>
          <p:cNvSpPr/>
          <p:nvPr/>
        </p:nvSpPr>
        <p:spPr>
          <a:xfrm>
            <a:off x="7138026" y="5842693"/>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59" name="Oval 58"/>
          <p:cNvSpPr/>
          <p:nvPr/>
        </p:nvSpPr>
        <p:spPr>
          <a:xfrm>
            <a:off x="7366085" y="5909351"/>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60" name="Oval 59"/>
          <p:cNvSpPr/>
          <p:nvPr/>
        </p:nvSpPr>
        <p:spPr>
          <a:xfrm>
            <a:off x="5465617" y="4642785"/>
            <a:ext cx="608149" cy="4666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61" name="Oval 60"/>
          <p:cNvSpPr/>
          <p:nvPr/>
        </p:nvSpPr>
        <p:spPr>
          <a:xfrm>
            <a:off x="5541637" y="5309398"/>
            <a:ext cx="760185" cy="7332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62" name="Oval 61"/>
          <p:cNvSpPr/>
          <p:nvPr/>
        </p:nvSpPr>
        <p:spPr>
          <a:xfrm>
            <a:off x="7062007" y="5509386"/>
            <a:ext cx="760185" cy="666614"/>
          </a:xfrm>
          <a:prstGeom prst="ellipse">
            <a:avLst/>
          </a:prstGeom>
          <a:noFill/>
          <a:ln>
            <a:solidFill>
              <a:srgbClr val="0F13CB"/>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63" name="Oval 62"/>
          <p:cNvSpPr/>
          <p:nvPr/>
        </p:nvSpPr>
        <p:spPr>
          <a:xfrm>
            <a:off x="6453860" y="4976093"/>
            <a:ext cx="608149" cy="466631"/>
          </a:xfrm>
          <a:prstGeom prst="ellipse">
            <a:avLst/>
          </a:prstGeom>
          <a:noFill/>
          <a:ln>
            <a:solidFill>
              <a:srgbClr val="0F13CB"/>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64" name="Oval 63"/>
          <p:cNvSpPr/>
          <p:nvPr/>
        </p:nvSpPr>
        <p:spPr>
          <a:xfrm>
            <a:off x="7290063" y="4776107"/>
            <a:ext cx="608149" cy="466631"/>
          </a:xfrm>
          <a:prstGeom prst="ellipse">
            <a:avLst/>
          </a:prstGeom>
          <a:noFill/>
          <a:ln>
            <a:solidFill>
              <a:srgbClr val="0F13CB"/>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Tree>
  </p:cSld>
  <p:clrMapOvr>
    <a:masterClrMapping/>
  </p:clrMapOvr>
  <p:transition spd="slow">
    <p:blinds/>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面向对象基础</a:t>
            </a:r>
            <a:r>
              <a:rPr lang="en-US" altLang="zh-CN" dirty="0" smtClean="0"/>
              <a:t>—</a:t>
            </a:r>
            <a:r>
              <a:rPr lang="zh-CN" altLang="en-US" dirty="0" smtClean="0"/>
              <a:t>类的典型特征</a:t>
            </a:r>
            <a:endParaRPr lang="zh-CN" altLang="en-US" dirty="0"/>
          </a:p>
        </p:txBody>
      </p:sp>
      <p:sp>
        <p:nvSpPr>
          <p:cNvPr id="3" name="Content Placeholder 2"/>
          <p:cNvSpPr>
            <a:spLocks noGrp="1"/>
          </p:cNvSpPr>
          <p:nvPr>
            <p:ph idx="1"/>
          </p:nvPr>
        </p:nvSpPr>
        <p:spPr>
          <a:xfrm>
            <a:off x="613964" y="1268762"/>
            <a:ext cx="8667750" cy="2808312"/>
          </a:xfrm>
        </p:spPr>
        <p:txBody>
          <a:bodyPr/>
          <a:lstStyle/>
          <a:p>
            <a:r>
              <a:rPr lang="zh-CN" altLang="en-US" dirty="0" smtClean="0">
                <a:solidFill>
                  <a:srgbClr val="0000D6"/>
                </a:solidFill>
              </a:rPr>
              <a:t>封装 </a:t>
            </a:r>
            <a:r>
              <a:rPr lang="en-US" altLang="zh-CN" dirty="0" smtClean="0">
                <a:solidFill>
                  <a:srgbClr val="0000D6"/>
                </a:solidFill>
              </a:rPr>
              <a:t>(Encapsulation)</a:t>
            </a:r>
          </a:p>
          <a:p>
            <a:pPr lvl="1"/>
            <a:r>
              <a:rPr lang="zh-CN" altLang="en-US" sz="2500" dirty="0" smtClean="0"/>
              <a:t>把对象的属性和方法结合成一个独立的系统单位，并尽可能的隐藏其内部细节</a:t>
            </a:r>
            <a:endParaRPr lang="en-US" altLang="zh-CN" sz="2500" dirty="0" smtClean="0"/>
          </a:p>
          <a:p>
            <a:pPr lvl="1"/>
            <a:endParaRPr lang="en-US" altLang="zh-CN" sz="2500" dirty="0" smtClean="0"/>
          </a:p>
          <a:p>
            <a:pPr lvl="1"/>
            <a:r>
              <a:rPr lang="zh-CN" altLang="en-US" dirty="0" smtClean="0"/>
              <a:t>外部对某对象的内部信息的所有访问都必须经过该对象的</a:t>
            </a:r>
            <a:r>
              <a:rPr lang="zh-CN" altLang="en-US" dirty="0" smtClean="0">
                <a:solidFill>
                  <a:srgbClr val="0000FF"/>
                </a:solidFill>
              </a:rPr>
              <a:t>公共接口</a:t>
            </a:r>
            <a:r>
              <a:rPr lang="zh-CN" altLang="en-US" dirty="0" smtClean="0"/>
              <a:t>方能实现</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52</a:t>
            </a:fld>
            <a:endParaRPr lang="zh-CN" altLang="en-US" dirty="0"/>
          </a:p>
        </p:txBody>
      </p:sp>
      <p:sp>
        <p:nvSpPr>
          <p:cNvPr id="21" name="Rectangle 20"/>
          <p:cNvSpPr/>
          <p:nvPr/>
        </p:nvSpPr>
        <p:spPr>
          <a:xfrm>
            <a:off x="1391685" y="4570441"/>
            <a:ext cx="2888704" cy="159987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22" name="Oval 21"/>
          <p:cNvSpPr/>
          <p:nvPr/>
        </p:nvSpPr>
        <p:spPr>
          <a:xfrm>
            <a:off x="1695761" y="4770422"/>
            <a:ext cx="228056" cy="19998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23" name="Oval 22"/>
          <p:cNvSpPr/>
          <p:nvPr/>
        </p:nvSpPr>
        <p:spPr>
          <a:xfrm>
            <a:off x="1923815" y="5503695"/>
            <a:ext cx="304073" cy="26664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24" name="Oval 23"/>
          <p:cNvSpPr/>
          <p:nvPr/>
        </p:nvSpPr>
        <p:spPr>
          <a:xfrm>
            <a:off x="2836037" y="4770422"/>
            <a:ext cx="228056" cy="19998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25" name="Oval 24"/>
          <p:cNvSpPr/>
          <p:nvPr/>
        </p:nvSpPr>
        <p:spPr>
          <a:xfrm>
            <a:off x="3292151" y="5437039"/>
            <a:ext cx="380093" cy="33330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26" name="Oval 25"/>
          <p:cNvSpPr/>
          <p:nvPr/>
        </p:nvSpPr>
        <p:spPr>
          <a:xfrm>
            <a:off x="2151876" y="5037067"/>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27" name="Oval 26"/>
          <p:cNvSpPr/>
          <p:nvPr/>
        </p:nvSpPr>
        <p:spPr>
          <a:xfrm>
            <a:off x="2760019" y="5170391"/>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28" name="Oval 27"/>
          <p:cNvSpPr/>
          <p:nvPr/>
        </p:nvSpPr>
        <p:spPr>
          <a:xfrm>
            <a:off x="3520206" y="4837086"/>
            <a:ext cx="380093" cy="333307"/>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29" name="Oval 28"/>
          <p:cNvSpPr/>
          <p:nvPr/>
        </p:nvSpPr>
        <p:spPr>
          <a:xfrm>
            <a:off x="2455943" y="5703683"/>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30" name="Oval 29"/>
          <p:cNvSpPr/>
          <p:nvPr/>
        </p:nvSpPr>
        <p:spPr>
          <a:xfrm>
            <a:off x="2988075" y="5770342"/>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31" name="Oval 30"/>
          <p:cNvSpPr/>
          <p:nvPr/>
        </p:nvSpPr>
        <p:spPr>
          <a:xfrm>
            <a:off x="1619744" y="5837005"/>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32" name="Oval 31"/>
          <p:cNvSpPr/>
          <p:nvPr/>
        </p:nvSpPr>
        <p:spPr>
          <a:xfrm>
            <a:off x="3824277" y="5703683"/>
            <a:ext cx="228056" cy="199983"/>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33" name="Rectangle 32"/>
          <p:cNvSpPr/>
          <p:nvPr/>
        </p:nvSpPr>
        <p:spPr>
          <a:xfrm>
            <a:off x="5268626" y="4570441"/>
            <a:ext cx="2888704" cy="159987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34" name="Oval 33"/>
          <p:cNvSpPr/>
          <p:nvPr/>
        </p:nvSpPr>
        <p:spPr>
          <a:xfrm>
            <a:off x="5572702" y="4770422"/>
            <a:ext cx="228056" cy="19998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35" name="Oval 34"/>
          <p:cNvSpPr/>
          <p:nvPr/>
        </p:nvSpPr>
        <p:spPr>
          <a:xfrm>
            <a:off x="5800756" y="5503695"/>
            <a:ext cx="304073" cy="26664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36" name="Oval 35"/>
          <p:cNvSpPr/>
          <p:nvPr/>
        </p:nvSpPr>
        <p:spPr>
          <a:xfrm>
            <a:off x="6712981" y="4770422"/>
            <a:ext cx="228056" cy="19998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37" name="Oval 36"/>
          <p:cNvSpPr/>
          <p:nvPr/>
        </p:nvSpPr>
        <p:spPr>
          <a:xfrm>
            <a:off x="7169090" y="5437039"/>
            <a:ext cx="380093" cy="33330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38" name="Oval 37"/>
          <p:cNvSpPr/>
          <p:nvPr/>
        </p:nvSpPr>
        <p:spPr>
          <a:xfrm>
            <a:off x="6028814" y="5037067"/>
            <a:ext cx="228056" cy="199983"/>
          </a:xfrm>
          <a:prstGeom prst="ellipse">
            <a:avLst/>
          </a:prstGeom>
          <a:solidFill>
            <a:schemeClr val="bg1"/>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39" name="Oval 38"/>
          <p:cNvSpPr/>
          <p:nvPr/>
        </p:nvSpPr>
        <p:spPr>
          <a:xfrm>
            <a:off x="6636964" y="5170391"/>
            <a:ext cx="228056" cy="199983"/>
          </a:xfrm>
          <a:prstGeom prst="ellipse">
            <a:avLst/>
          </a:prstGeom>
          <a:solidFill>
            <a:schemeClr val="bg1"/>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40" name="Oval 39"/>
          <p:cNvSpPr/>
          <p:nvPr/>
        </p:nvSpPr>
        <p:spPr>
          <a:xfrm>
            <a:off x="7397148" y="4837086"/>
            <a:ext cx="380093" cy="333307"/>
          </a:xfrm>
          <a:prstGeom prst="ellipse">
            <a:avLst/>
          </a:prstGeom>
          <a:solidFill>
            <a:schemeClr val="bg1"/>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41" name="Oval 40"/>
          <p:cNvSpPr/>
          <p:nvPr/>
        </p:nvSpPr>
        <p:spPr>
          <a:xfrm>
            <a:off x="6332887" y="5703683"/>
            <a:ext cx="228056" cy="199983"/>
          </a:xfrm>
          <a:prstGeom prst="ellipse">
            <a:avLst/>
          </a:prstGeom>
          <a:solidFill>
            <a:schemeClr val="bg1"/>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42" name="Oval 41"/>
          <p:cNvSpPr/>
          <p:nvPr/>
        </p:nvSpPr>
        <p:spPr>
          <a:xfrm>
            <a:off x="6865016" y="5770342"/>
            <a:ext cx="228056" cy="199983"/>
          </a:xfrm>
          <a:prstGeom prst="ellipse">
            <a:avLst/>
          </a:prstGeom>
          <a:solidFill>
            <a:schemeClr val="bg1"/>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43" name="Oval 42"/>
          <p:cNvSpPr/>
          <p:nvPr/>
        </p:nvSpPr>
        <p:spPr>
          <a:xfrm>
            <a:off x="5496682" y="5837005"/>
            <a:ext cx="228056" cy="199983"/>
          </a:xfrm>
          <a:prstGeom prst="ellipse">
            <a:avLst/>
          </a:prstGeom>
          <a:solidFill>
            <a:schemeClr val="bg1"/>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44" name="Oval 43"/>
          <p:cNvSpPr/>
          <p:nvPr/>
        </p:nvSpPr>
        <p:spPr>
          <a:xfrm>
            <a:off x="7701218" y="5703683"/>
            <a:ext cx="228056" cy="199983"/>
          </a:xfrm>
          <a:prstGeom prst="ellipse">
            <a:avLst/>
          </a:prstGeom>
          <a:solidFill>
            <a:schemeClr val="bg1"/>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45" name="Right Arrow 44"/>
          <p:cNvSpPr/>
          <p:nvPr/>
        </p:nvSpPr>
        <p:spPr>
          <a:xfrm>
            <a:off x="4432432" y="5237056"/>
            <a:ext cx="684165" cy="39996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3800" dirty="0">
              <a:ea typeface="汉鼎简楷体" pitchFamily="49" charset="-122"/>
            </a:endParaRPr>
          </a:p>
        </p:txBody>
      </p:sp>
      <p:sp>
        <p:nvSpPr>
          <p:cNvPr id="46" name="TextBox 45"/>
          <p:cNvSpPr txBox="1"/>
          <p:nvPr/>
        </p:nvSpPr>
        <p:spPr>
          <a:xfrm>
            <a:off x="4356410" y="4837088"/>
            <a:ext cx="834400" cy="481319"/>
          </a:xfrm>
          <a:prstGeom prst="rect">
            <a:avLst/>
          </a:prstGeom>
          <a:noFill/>
        </p:spPr>
        <p:txBody>
          <a:bodyPr wrap="none" lIns="95665" tIns="47832" rIns="95665" bIns="47832" rtlCol="0">
            <a:spAutoFit/>
          </a:bodyPr>
          <a:lstStyle/>
          <a:p>
            <a:r>
              <a:rPr lang="zh-CN" altLang="en-US" sz="2500" dirty="0" smtClean="0">
                <a:latin typeface="微软雅黑" pitchFamily="34" charset="-122"/>
                <a:ea typeface="汉鼎简楷体" pitchFamily="49" charset="-122"/>
              </a:rPr>
              <a:t>封装</a:t>
            </a:r>
            <a:endParaRPr lang="zh-CN" altLang="en-US" sz="2500" dirty="0">
              <a:latin typeface="微软雅黑" pitchFamily="34" charset="-122"/>
              <a:ea typeface="汉鼎简楷体" pitchFamily="49" charset="-122"/>
            </a:endParaRPr>
          </a:p>
        </p:txBody>
      </p:sp>
      <p:sp>
        <p:nvSpPr>
          <p:cNvPr id="48" name="Rectangle 47"/>
          <p:cNvSpPr/>
          <p:nvPr/>
        </p:nvSpPr>
        <p:spPr>
          <a:xfrm>
            <a:off x="1239653" y="4437116"/>
            <a:ext cx="7145736" cy="1866521"/>
          </a:xfrm>
          <a:prstGeom prst="rect">
            <a:avLst/>
          </a:prstGeom>
          <a:noFill/>
          <a:ln w="12700">
            <a:prstDash val="sysDot"/>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3800" dirty="0">
              <a:ea typeface="汉鼎简楷体" pitchFamily="49" charset="-122"/>
            </a:endParaRPr>
          </a:p>
        </p:txBody>
      </p:sp>
    </p:spTree>
  </p:cSld>
  <p:clrMapOvr>
    <a:masterClrMapping/>
  </p:clrMapOvr>
  <p:transition spd="slow">
    <p:blinds/>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面向对象基础</a:t>
            </a:r>
            <a:r>
              <a:rPr lang="en-US" altLang="zh-CN" dirty="0" smtClean="0"/>
              <a:t>—</a:t>
            </a:r>
            <a:r>
              <a:rPr lang="zh-CN" altLang="en-US" dirty="0" smtClean="0"/>
              <a:t>类的典型特征</a:t>
            </a:r>
            <a:endParaRPr lang="zh-CN" altLang="en-US" dirty="0"/>
          </a:p>
        </p:txBody>
      </p:sp>
      <p:sp>
        <p:nvSpPr>
          <p:cNvPr id="3" name="Content Placeholder 2"/>
          <p:cNvSpPr>
            <a:spLocks noGrp="1"/>
          </p:cNvSpPr>
          <p:nvPr>
            <p:ph idx="1"/>
          </p:nvPr>
        </p:nvSpPr>
        <p:spPr>
          <a:xfrm>
            <a:off x="613964" y="1268760"/>
            <a:ext cx="8667750" cy="1584176"/>
          </a:xfrm>
        </p:spPr>
        <p:txBody>
          <a:bodyPr/>
          <a:lstStyle/>
          <a:p>
            <a:r>
              <a:rPr lang="zh-CN" altLang="en-US" dirty="0" smtClean="0">
                <a:solidFill>
                  <a:srgbClr val="0000D6"/>
                </a:solidFill>
              </a:rPr>
              <a:t>继承</a:t>
            </a:r>
            <a:r>
              <a:rPr lang="en-US" altLang="zh-CN" dirty="0" smtClean="0">
                <a:solidFill>
                  <a:srgbClr val="0000D6"/>
                </a:solidFill>
              </a:rPr>
              <a:t>(Inheritance)</a:t>
            </a:r>
          </a:p>
          <a:p>
            <a:pPr lvl="1"/>
            <a:r>
              <a:rPr lang="zh-CN" altLang="en-US" dirty="0" smtClean="0"/>
              <a:t>对象或类的属性与方法传递给另一个</a:t>
            </a:r>
            <a:r>
              <a:rPr lang="en-US" altLang="zh-CN" dirty="0" smtClean="0"/>
              <a:t/>
            </a:r>
            <a:br>
              <a:rPr lang="en-US" altLang="zh-CN" dirty="0" smtClean="0"/>
            </a:br>
            <a:r>
              <a:rPr lang="zh-CN" altLang="en-US" dirty="0" smtClean="0"/>
              <a:t>对象或类</a:t>
            </a:r>
            <a:endParaRPr lang="en-US" altLang="zh-CN" dirty="0" smtClean="0"/>
          </a:p>
          <a:p>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53</a:t>
            </a:fld>
            <a:endParaRPr lang="zh-CN" altLang="en-US" dirty="0"/>
          </a:p>
        </p:txBody>
      </p:sp>
      <p:pic>
        <p:nvPicPr>
          <p:cNvPr id="5" name="Picture 3"/>
          <p:cNvPicPr>
            <a:picLocks noChangeAspect="1" noChangeArrowheads="1"/>
          </p:cNvPicPr>
          <p:nvPr/>
        </p:nvPicPr>
        <p:blipFill>
          <a:blip r:embed="rId2" cstate="print"/>
          <a:srcRect/>
          <a:stretch>
            <a:fillRect/>
          </a:stretch>
        </p:blipFill>
        <p:spPr bwMode="auto">
          <a:xfrm>
            <a:off x="1911690" y="3429009"/>
            <a:ext cx="5927636" cy="2910699"/>
          </a:xfrm>
          <a:prstGeom prst="rect">
            <a:avLst/>
          </a:prstGeom>
          <a:noFill/>
          <a:ln w="9525">
            <a:noFill/>
            <a:miter lim="800000"/>
            <a:headEnd/>
            <a:tailEnd/>
          </a:ln>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面向对象基础</a:t>
            </a:r>
            <a:r>
              <a:rPr lang="en-US" altLang="zh-CN" dirty="0" smtClean="0"/>
              <a:t>—</a:t>
            </a:r>
            <a:r>
              <a:rPr lang="zh-CN" altLang="en-US" dirty="0" smtClean="0"/>
              <a:t>类的典型特征</a:t>
            </a:r>
            <a:endParaRPr lang="zh-CN" altLang="en-US" dirty="0"/>
          </a:p>
        </p:txBody>
      </p:sp>
      <p:sp>
        <p:nvSpPr>
          <p:cNvPr id="3" name="Content Placeholder 2"/>
          <p:cNvSpPr>
            <a:spLocks noGrp="1"/>
          </p:cNvSpPr>
          <p:nvPr>
            <p:ph idx="1"/>
          </p:nvPr>
        </p:nvSpPr>
        <p:spPr>
          <a:xfrm>
            <a:off x="613964" y="1268764"/>
            <a:ext cx="8667750" cy="1584175"/>
          </a:xfrm>
        </p:spPr>
        <p:txBody>
          <a:bodyPr/>
          <a:lstStyle/>
          <a:p>
            <a:r>
              <a:rPr lang="zh-CN" altLang="en-US" dirty="0" smtClean="0"/>
              <a:t>重载 </a:t>
            </a:r>
            <a:r>
              <a:rPr lang="en-US" altLang="zh-CN" sz="2900" dirty="0" smtClean="0"/>
              <a:t>(Overloading)</a:t>
            </a:r>
            <a:endParaRPr lang="en-US" altLang="zh-CN" dirty="0" smtClean="0"/>
          </a:p>
          <a:p>
            <a:pPr lvl="1"/>
            <a:r>
              <a:rPr lang="zh-CN" altLang="en-US" sz="2500" dirty="0" smtClean="0"/>
              <a:t>即类中的多个方法可同名，以支持多项相似功能</a:t>
            </a:r>
            <a:endParaRPr lang="en-US" altLang="zh-CN" dirty="0" smtClean="0"/>
          </a:p>
          <a:p>
            <a:pPr lvl="2"/>
            <a:r>
              <a:rPr lang="zh-CN" altLang="en-US" sz="2600" dirty="0" smtClean="0"/>
              <a:t>同名方法通常具有不同的参数 </a:t>
            </a:r>
            <a:r>
              <a:rPr lang="en-US" altLang="zh-CN" sz="2600" dirty="0" smtClean="0"/>
              <a:t>(</a:t>
            </a:r>
            <a:r>
              <a:rPr lang="zh-CN" altLang="en-US" sz="2600" dirty="0" smtClean="0"/>
              <a:t>或不同参数类型</a:t>
            </a:r>
            <a:r>
              <a:rPr lang="en-US" altLang="zh-CN" sz="2600" dirty="0" smtClean="0"/>
              <a:t>)</a:t>
            </a:r>
            <a:endParaRPr lang="zh-CN" altLang="en-US" sz="26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54</a:t>
            </a:fld>
            <a:endParaRPr lang="zh-CN" altLang="en-US" dirty="0"/>
          </a:p>
        </p:txBody>
      </p:sp>
      <p:sp>
        <p:nvSpPr>
          <p:cNvPr id="6" name="Rectangle 5"/>
          <p:cNvSpPr/>
          <p:nvPr/>
        </p:nvSpPr>
        <p:spPr>
          <a:xfrm>
            <a:off x="3174233" y="2852936"/>
            <a:ext cx="2859289" cy="1396414"/>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zh-CN" altLang="en-US" sz="3300" dirty="0"/>
          </a:p>
        </p:txBody>
      </p:sp>
      <p:sp>
        <p:nvSpPr>
          <p:cNvPr id="7" name="TextBox 6"/>
          <p:cNvSpPr txBox="1"/>
          <p:nvPr/>
        </p:nvSpPr>
        <p:spPr>
          <a:xfrm>
            <a:off x="3840402" y="2852938"/>
            <a:ext cx="1526957" cy="424075"/>
          </a:xfrm>
          <a:prstGeom prst="rect">
            <a:avLst/>
          </a:prstGeom>
          <a:noFill/>
        </p:spPr>
        <p:txBody>
          <a:bodyPr wrap="square" lIns="38974" tIns="19487" rIns="38974" bIns="19487" rtlCol="0">
            <a:spAutoFit/>
          </a:bodyPr>
          <a:lstStyle/>
          <a:p>
            <a:pPr algn="ctr"/>
            <a:r>
              <a:rPr lang="en-US" altLang="zh-CN" sz="2500" dirty="0" smtClean="0">
                <a:ea typeface="方正精楷简体" pitchFamily="2" charset="-122"/>
              </a:rPr>
              <a:t>Book</a:t>
            </a:r>
            <a:endParaRPr lang="zh-CN" altLang="en-US" sz="2500" dirty="0">
              <a:ea typeface="方正精楷简体" pitchFamily="2" charset="-122"/>
            </a:endParaRPr>
          </a:p>
        </p:txBody>
      </p:sp>
      <p:cxnSp>
        <p:nvCxnSpPr>
          <p:cNvPr id="8" name="Straight Connector 7"/>
          <p:cNvCxnSpPr/>
          <p:nvPr/>
        </p:nvCxnSpPr>
        <p:spPr>
          <a:xfrm>
            <a:off x="3174233" y="3642213"/>
            <a:ext cx="28592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74233" y="3399360"/>
            <a:ext cx="28592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a:off x="5420822" y="4249359"/>
            <a:ext cx="272311" cy="182141"/>
          </a:xfrm>
          <a:prstGeom prst="triangle">
            <a:avLst/>
          </a:prstGeom>
          <a:solidFill>
            <a:schemeClr val="bg1"/>
          </a:solidFill>
          <a:ln w="38100">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zh-CN" altLang="en-US" sz="3300" dirty="0"/>
          </a:p>
        </p:txBody>
      </p:sp>
      <p:cxnSp>
        <p:nvCxnSpPr>
          <p:cNvPr id="11" name="Straight Connector 10"/>
          <p:cNvCxnSpPr>
            <a:stCxn id="10" idx="3"/>
          </p:cNvCxnSpPr>
          <p:nvPr/>
        </p:nvCxnSpPr>
        <p:spPr>
          <a:xfrm>
            <a:off x="5556971" y="4431498"/>
            <a:ext cx="0" cy="485709"/>
          </a:xfrm>
          <a:prstGeom prst="line">
            <a:avLst/>
          </a:prstGeom>
          <a:ln w="38100">
            <a:solidFill>
              <a:srgbClr val="292EEF"/>
            </a:solidFill>
          </a:ln>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a:off x="3514627" y="4249359"/>
            <a:ext cx="272311" cy="182141"/>
          </a:xfrm>
          <a:prstGeom prst="triangle">
            <a:avLst/>
          </a:prstGeom>
          <a:solidFill>
            <a:schemeClr val="bg1"/>
          </a:solidFill>
          <a:ln w="38100">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zh-CN" altLang="en-US" sz="3300" dirty="0"/>
          </a:p>
        </p:txBody>
      </p:sp>
      <p:cxnSp>
        <p:nvCxnSpPr>
          <p:cNvPr id="13" name="Straight Connector 12"/>
          <p:cNvCxnSpPr>
            <a:stCxn id="12" idx="3"/>
          </p:cNvCxnSpPr>
          <p:nvPr/>
        </p:nvCxnSpPr>
        <p:spPr>
          <a:xfrm>
            <a:off x="3650778" y="4431498"/>
            <a:ext cx="0" cy="485709"/>
          </a:xfrm>
          <a:prstGeom prst="line">
            <a:avLst/>
          </a:prstGeom>
          <a:ln w="38100">
            <a:solidFill>
              <a:srgbClr val="292EEF"/>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936" y="4354366"/>
            <a:ext cx="617318" cy="362520"/>
          </a:xfrm>
          <a:prstGeom prst="rect">
            <a:avLst/>
          </a:prstGeom>
          <a:noFill/>
        </p:spPr>
        <p:txBody>
          <a:bodyPr wrap="none" lIns="38974" tIns="19487" rIns="38974" bIns="19487" rtlCol="0">
            <a:spAutoFit/>
          </a:bodyPr>
          <a:lstStyle/>
          <a:p>
            <a:r>
              <a:rPr lang="zh-CN" altLang="en-US" sz="2100" dirty="0" smtClean="0">
                <a:solidFill>
                  <a:srgbClr val="292EEF"/>
                </a:solidFill>
                <a:latin typeface="方正精楷简体" pitchFamily="2" charset="-122"/>
                <a:ea typeface="汉鼎简楷体" pitchFamily="49" charset="-122"/>
              </a:rPr>
              <a:t>继承</a:t>
            </a:r>
            <a:endParaRPr lang="zh-CN" altLang="en-US" sz="2100" dirty="0">
              <a:solidFill>
                <a:srgbClr val="292EEF"/>
              </a:solidFill>
              <a:latin typeface="方正精楷简体" pitchFamily="2" charset="-122"/>
              <a:ea typeface="汉鼎简楷体" pitchFamily="49" charset="-122"/>
            </a:endParaRPr>
          </a:p>
        </p:txBody>
      </p:sp>
      <p:sp>
        <p:nvSpPr>
          <p:cNvPr id="15" name="TextBox 14"/>
          <p:cNvSpPr txBox="1"/>
          <p:nvPr/>
        </p:nvSpPr>
        <p:spPr>
          <a:xfrm>
            <a:off x="3446544" y="3702929"/>
            <a:ext cx="2655056" cy="362520"/>
          </a:xfrm>
          <a:prstGeom prst="rect">
            <a:avLst/>
          </a:prstGeom>
          <a:noFill/>
        </p:spPr>
        <p:txBody>
          <a:bodyPr wrap="square" lIns="38974" tIns="19487" rIns="38974" bIns="19487" rtlCol="0">
            <a:spAutoFit/>
          </a:bodyPr>
          <a:lstStyle/>
          <a:p>
            <a:r>
              <a:rPr lang="en-US" altLang="zh-CN" sz="2100" dirty="0" err="1" smtClean="0">
                <a:latin typeface="+mj-lt"/>
                <a:ea typeface="方正精楷简体" pitchFamily="2" charset="-122"/>
              </a:rPr>
              <a:t>setType</a:t>
            </a:r>
            <a:r>
              <a:rPr lang="en-US" altLang="zh-CN" sz="2100" dirty="0" smtClean="0">
                <a:latin typeface="+mj-lt"/>
                <a:ea typeface="方正精楷简体" pitchFamily="2" charset="-122"/>
              </a:rPr>
              <a:t>(t: String)</a:t>
            </a:r>
            <a:endParaRPr lang="zh-CN" altLang="en-US" sz="2100" dirty="0">
              <a:latin typeface="+mj-lt"/>
              <a:ea typeface="方正精楷简体" pitchFamily="2" charset="-122"/>
            </a:endParaRPr>
          </a:p>
        </p:txBody>
      </p:sp>
      <p:pic>
        <p:nvPicPr>
          <p:cNvPr id="16"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3242308" y="3824357"/>
            <a:ext cx="252142" cy="242854"/>
          </a:xfrm>
          <a:prstGeom prst="rect">
            <a:avLst/>
          </a:prstGeom>
          <a:noFill/>
        </p:spPr>
      </p:pic>
      <p:sp>
        <p:nvSpPr>
          <p:cNvPr id="17" name="Rectangle 16"/>
          <p:cNvSpPr/>
          <p:nvPr/>
        </p:nvSpPr>
        <p:spPr>
          <a:xfrm>
            <a:off x="1608432" y="4917200"/>
            <a:ext cx="2859289" cy="1396414"/>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zh-CN" altLang="en-US" sz="3300" dirty="0"/>
          </a:p>
        </p:txBody>
      </p:sp>
      <p:sp>
        <p:nvSpPr>
          <p:cNvPr id="18" name="TextBox 17"/>
          <p:cNvSpPr txBox="1"/>
          <p:nvPr/>
        </p:nvSpPr>
        <p:spPr>
          <a:xfrm>
            <a:off x="2274598" y="4917200"/>
            <a:ext cx="1526957" cy="424075"/>
          </a:xfrm>
          <a:prstGeom prst="rect">
            <a:avLst/>
          </a:prstGeom>
          <a:noFill/>
        </p:spPr>
        <p:txBody>
          <a:bodyPr wrap="square" lIns="38974" tIns="19487" rIns="38974" bIns="19487" rtlCol="0">
            <a:spAutoFit/>
          </a:bodyPr>
          <a:lstStyle/>
          <a:p>
            <a:pPr algn="ctr"/>
            <a:r>
              <a:rPr lang="en-US" altLang="zh-CN" sz="2500" dirty="0" smtClean="0">
                <a:ea typeface="方正精楷简体" pitchFamily="2" charset="-122"/>
              </a:rPr>
              <a:t>CSBook</a:t>
            </a:r>
            <a:endParaRPr lang="zh-CN" altLang="en-US" sz="2500" dirty="0">
              <a:ea typeface="方正精楷简体" pitchFamily="2" charset="-122"/>
            </a:endParaRPr>
          </a:p>
        </p:txBody>
      </p:sp>
      <p:cxnSp>
        <p:nvCxnSpPr>
          <p:cNvPr id="19" name="Straight Connector 18"/>
          <p:cNvCxnSpPr/>
          <p:nvPr/>
        </p:nvCxnSpPr>
        <p:spPr>
          <a:xfrm>
            <a:off x="1608432" y="5706477"/>
            <a:ext cx="28592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08432" y="5463623"/>
            <a:ext cx="28592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80745" y="5767194"/>
            <a:ext cx="2655056" cy="362520"/>
          </a:xfrm>
          <a:prstGeom prst="rect">
            <a:avLst/>
          </a:prstGeom>
          <a:noFill/>
        </p:spPr>
        <p:txBody>
          <a:bodyPr wrap="square" lIns="38974" tIns="19487" rIns="38974" bIns="19487" rtlCol="0">
            <a:spAutoFit/>
          </a:bodyPr>
          <a:lstStyle/>
          <a:p>
            <a:r>
              <a:rPr lang="en-US" altLang="zh-CN" sz="2100" dirty="0" smtClean="0">
                <a:latin typeface="+mj-lt"/>
                <a:ea typeface="方正精楷简体" pitchFamily="2" charset="-122"/>
              </a:rPr>
              <a:t>setType(t: String)</a:t>
            </a:r>
            <a:endParaRPr lang="zh-CN" altLang="en-US" sz="2100" dirty="0">
              <a:latin typeface="+mj-lt"/>
              <a:ea typeface="方正精楷简体" pitchFamily="2" charset="-122"/>
            </a:endParaRPr>
          </a:p>
        </p:txBody>
      </p:sp>
      <p:pic>
        <p:nvPicPr>
          <p:cNvPr id="22"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1676505" y="5888621"/>
            <a:ext cx="252142" cy="242854"/>
          </a:xfrm>
          <a:prstGeom prst="rect">
            <a:avLst/>
          </a:prstGeom>
          <a:noFill/>
        </p:spPr>
      </p:pic>
      <p:sp>
        <p:nvSpPr>
          <p:cNvPr id="23" name="Rectangle 22"/>
          <p:cNvSpPr/>
          <p:nvPr/>
        </p:nvSpPr>
        <p:spPr>
          <a:xfrm>
            <a:off x="4740037" y="4917200"/>
            <a:ext cx="2859289" cy="1396414"/>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zh-CN" altLang="en-US" sz="3300" dirty="0"/>
          </a:p>
        </p:txBody>
      </p:sp>
      <p:sp>
        <p:nvSpPr>
          <p:cNvPr id="24" name="TextBox 23"/>
          <p:cNvSpPr txBox="1"/>
          <p:nvPr/>
        </p:nvSpPr>
        <p:spPr>
          <a:xfrm>
            <a:off x="5406206" y="4917200"/>
            <a:ext cx="1526957" cy="424075"/>
          </a:xfrm>
          <a:prstGeom prst="rect">
            <a:avLst/>
          </a:prstGeom>
          <a:noFill/>
        </p:spPr>
        <p:txBody>
          <a:bodyPr wrap="square" lIns="38974" tIns="19487" rIns="38974" bIns="19487" rtlCol="0">
            <a:spAutoFit/>
          </a:bodyPr>
          <a:lstStyle/>
          <a:p>
            <a:pPr algn="ctr"/>
            <a:r>
              <a:rPr lang="en-US" altLang="zh-CN" sz="2500" dirty="0" smtClean="0">
                <a:ea typeface="方正精楷简体" pitchFamily="2" charset="-122"/>
              </a:rPr>
              <a:t>SEBook</a:t>
            </a:r>
            <a:endParaRPr lang="zh-CN" altLang="en-US" sz="2500" dirty="0">
              <a:ea typeface="方正精楷简体" pitchFamily="2" charset="-122"/>
            </a:endParaRPr>
          </a:p>
        </p:txBody>
      </p:sp>
      <p:cxnSp>
        <p:nvCxnSpPr>
          <p:cNvPr id="25" name="Straight Connector 24"/>
          <p:cNvCxnSpPr/>
          <p:nvPr/>
        </p:nvCxnSpPr>
        <p:spPr>
          <a:xfrm>
            <a:off x="4740037" y="5706477"/>
            <a:ext cx="28592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40037" y="5463623"/>
            <a:ext cx="28592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12350" y="5767194"/>
            <a:ext cx="2655056" cy="362520"/>
          </a:xfrm>
          <a:prstGeom prst="rect">
            <a:avLst/>
          </a:prstGeom>
          <a:noFill/>
        </p:spPr>
        <p:txBody>
          <a:bodyPr wrap="square" lIns="38974" tIns="19487" rIns="38974" bIns="19487" rtlCol="0">
            <a:spAutoFit/>
          </a:bodyPr>
          <a:lstStyle/>
          <a:p>
            <a:r>
              <a:rPr lang="en-US" altLang="zh-CN" sz="2100" dirty="0" smtClean="0">
                <a:latin typeface="+mj-lt"/>
                <a:ea typeface="方正精楷简体" pitchFamily="2" charset="-122"/>
              </a:rPr>
              <a:t>setType(t: String)</a:t>
            </a:r>
            <a:endParaRPr lang="zh-CN" altLang="en-US" sz="2100" dirty="0">
              <a:latin typeface="+mj-lt"/>
              <a:ea typeface="方正精楷简体" pitchFamily="2" charset="-122"/>
            </a:endParaRPr>
          </a:p>
        </p:txBody>
      </p:sp>
      <p:pic>
        <p:nvPicPr>
          <p:cNvPr id="28"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4808111" y="5888621"/>
            <a:ext cx="252142" cy="242854"/>
          </a:xfrm>
          <a:prstGeom prst="rect">
            <a:avLst/>
          </a:prstGeom>
          <a:noFill/>
        </p:spPr>
      </p:pic>
      <p:cxnSp>
        <p:nvCxnSpPr>
          <p:cNvPr id="29" name="Straight Connector 28"/>
          <p:cNvCxnSpPr/>
          <p:nvPr/>
        </p:nvCxnSpPr>
        <p:spPr>
          <a:xfrm>
            <a:off x="3786935" y="4552918"/>
            <a:ext cx="408470" cy="0"/>
          </a:xfrm>
          <a:prstGeom prst="line">
            <a:avLst/>
          </a:prstGeom>
          <a:ln w="38100">
            <a:solidFill>
              <a:srgbClr val="292EEF"/>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944273" y="4552918"/>
            <a:ext cx="408470" cy="0"/>
          </a:xfrm>
          <a:prstGeom prst="line">
            <a:avLst/>
          </a:prstGeom>
          <a:ln w="38100">
            <a:solidFill>
              <a:srgbClr val="292EEF"/>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159936" y="6435045"/>
            <a:ext cx="723116" cy="4240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38974" tIns="19487" rIns="38974" bIns="19487" rtlCol="0">
            <a:spAutoFit/>
          </a:bodyPr>
          <a:lstStyle/>
          <a:p>
            <a:r>
              <a:rPr lang="zh-CN" altLang="en-US" sz="2500" b="1" dirty="0" smtClean="0">
                <a:solidFill>
                  <a:srgbClr val="FF0000"/>
                </a:solidFill>
                <a:latin typeface="方正精楷简体" pitchFamily="2" charset="-122"/>
                <a:ea typeface="汉鼎简楷体" pitchFamily="49" charset="-122"/>
              </a:rPr>
              <a:t>多态</a:t>
            </a:r>
            <a:endParaRPr lang="zh-CN" altLang="en-US" sz="2500" b="1" dirty="0">
              <a:solidFill>
                <a:srgbClr val="FF0000"/>
              </a:solidFill>
              <a:latin typeface="方正精楷简体" pitchFamily="2" charset="-122"/>
              <a:ea typeface="汉鼎简楷体" pitchFamily="49" charset="-122"/>
            </a:endParaRPr>
          </a:p>
        </p:txBody>
      </p:sp>
      <p:cxnSp>
        <p:nvCxnSpPr>
          <p:cNvPr id="32" name="Straight Connector 31"/>
          <p:cNvCxnSpPr/>
          <p:nvPr/>
        </p:nvCxnSpPr>
        <p:spPr>
          <a:xfrm>
            <a:off x="3923097" y="6192193"/>
            <a:ext cx="272311" cy="441407"/>
          </a:xfrm>
          <a:prstGeom prst="line">
            <a:avLst/>
          </a:prstGeom>
          <a:ln w="38100">
            <a:solidFill>
              <a:srgbClr val="292EEF"/>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944265" y="6131477"/>
            <a:ext cx="340392" cy="502120"/>
          </a:xfrm>
          <a:prstGeom prst="line">
            <a:avLst/>
          </a:prstGeom>
          <a:ln w="38100">
            <a:solidFill>
              <a:srgbClr val="292EEF"/>
            </a:solidFill>
            <a:prstDash val="sys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36122" y="6435041"/>
            <a:ext cx="1785267" cy="362520"/>
          </a:xfrm>
          <a:prstGeom prst="rect">
            <a:avLst/>
          </a:prstGeom>
          <a:noFill/>
          <a:ln w="9525">
            <a:solidFill>
              <a:schemeClr val="accent5">
                <a:lumMod val="50000"/>
              </a:schemeClr>
            </a:solidFill>
            <a:prstDash val="sysDash"/>
          </a:ln>
        </p:spPr>
        <p:txBody>
          <a:bodyPr wrap="none" lIns="38974" tIns="19487" rIns="38974" bIns="19487" rtlCol="0">
            <a:spAutoFit/>
          </a:bodyPr>
          <a:lstStyle/>
          <a:p>
            <a:r>
              <a:rPr lang="en-US" altLang="zh-CN" sz="2100" dirty="0" smtClean="0">
                <a:solidFill>
                  <a:srgbClr val="0070C0"/>
                </a:solidFill>
              </a:rPr>
              <a:t>Type=``CS’’</a:t>
            </a:r>
            <a:endParaRPr lang="zh-CN" altLang="en-US" sz="2100" dirty="0">
              <a:solidFill>
                <a:srgbClr val="0070C0"/>
              </a:solidFill>
            </a:endParaRPr>
          </a:p>
        </p:txBody>
      </p:sp>
      <p:cxnSp>
        <p:nvCxnSpPr>
          <p:cNvPr id="35" name="Shape 34"/>
          <p:cNvCxnSpPr>
            <a:stCxn id="34" idx="3"/>
          </p:cNvCxnSpPr>
          <p:nvPr/>
        </p:nvCxnSpPr>
        <p:spPr>
          <a:xfrm flipH="1" flipV="1">
            <a:off x="3038089" y="6192201"/>
            <a:ext cx="83300" cy="424100"/>
          </a:xfrm>
          <a:prstGeom prst="curvedConnector4">
            <a:avLst>
              <a:gd name="adj1" fmla="val -274430"/>
              <a:gd name="adj2" fmla="val 71370"/>
            </a:avLst>
          </a:prstGeom>
          <a:ln w="381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169676" y="6435041"/>
            <a:ext cx="1767633" cy="36252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none" lIns="38974" tIns="19487" rIns="38974" bIns="19487" rtlCol="0">
            <a:spAutoFit/>
          </a:bodyPr>
          <a:lstStyle/>
          <a:p>
            <a:r>
              <a:rPr lang="en-US" altLang="zh-CN" sz="2100" dirty="0" smtClean="0">
                <a:solidFill>
                  <a:schemeClr val="bg1"/>
                </a:solidFill>
              </a:rPr>
              <a:t>Type=``SE’’</a:t>
            </a:r>
            <a:endParaRPr lang="zh-CN" altLang="en-US" sz="2100" dirty="0">
              <a:solidFill>
                <a:schemeClr val="bg1"/>
              </a:solidFill>
            </a:endParaRPr>
          </a:p>
        </p:txBody>
      </p:sp>
      <p:cxnSp>
        <p:nvCxnSpPr>
          <p:cNvPr id="37" name="Shape 36"/>
          <p:cNvCxnSpPr>
            <a:stCxn id="36" idx="1"/>
          </p:cNvCxnSpPr>
          <p:nvPr/>
        </p:nvCxnSpPr>
        <p:spPr>
          <a:xfrm rot="10800000">
            <a:off x="5925652" y="6192203"/>
            <a:ext cx="244024" cy="424098"/>
          </a:xfrm>
          <a:prstGeom prst="curvedConnector2">
            <a:avLst/>
          </a:prstGeom>
          <a:ln w="381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par>
                                <p:cTn id="20" presetID="3"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par>
                                <p:cTn id="35" presetID="3" presetClass="entr" presetSubtype="1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linds(horizontal)">
                                      <p:cBhvr>
                                        <p:cTn id="43" dur="500"/>
                                        <p:tgtEl>
                                          <p:spTgt spid="18"/>
                                        </p:tgtEl>
                                      </p:cBhvr>
                                    </p:animEffect>
                                  </p:childTnLst>
                                </p:cTn>
                              </p:par>
                              <p:par>
                                <p:cTn id="44" presetID="3" presetClass="entr" presetSubtype="1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linds(horizontal)">
                                      <p:cBhvr>
                                        <p:cTn id="46" dur="500"/>
                                        <p:tgtEl>
                                          <p:spTgt spid="19"/>
                                        </p:tgtEl>
                                      </p:cBhvr>
                                    </p:animEffect>
                                  </p:childTnLst>
                                </p:cTn>
                              </p:par>
                              <p:par>
                                <p:cTn id="47" presetID="3" presetClass="entr" presetSubtype="1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par>
                                <p:cTn id="53" presetID="3" presetClass="entr" presetSubtype="1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linds(horizontal)">
                                      <p:cBhvr>
                                        <p:cTn id="55" dur="500"/>
                                        <p:tgtEl>
                                          <p:spTgt spid="2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linds(horizontal)">
                                      <p:cBhvr>
                                        <p:cTn id="58" dur="500"/>
                                        <p:tgtEl>
                                          <p:spTgt spid="2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blinds(horizontal)">
                                      <p:cBhvr>
                                        <p:cTn id="61" dur="500"/>
                                        <p:tgtEl>
                                          <p:spTgt spid="24"/>
                                        </p:tgtEl>
                                      </p:cBhvr>
                                    </p:animEffect>
                                  </p:childTnLst>
                                </p:cTn>
                              </p:par>
                              <p:par>
                                <p:cTn id="62" presetID="3" presetClass="entr" presetSubtype="1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blinds(horizontal)">
                                      <p:cBhvr>
                                        <p:cTn id="64" dur="500"/>
                                        <p:tgtEl>
                                          <p:spTgt spid="25"/>
                                        </p:tgtEl>
                                      </p:cBhvr>
                                    </p:animEffect>
                                  </p:childTnLst>
                                </p:cTn>
                              </p:par>
                              <p:par>
                                <p:cTn id="65" presetID="3" presetClass="entr" presetSubtype="1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blinds(horizontal)">
                                      <p:cBhvr>
                                        <p:cTn id="67" dur="500"/>
                                        <p:tgtEl>
                                          <p:spTgt spid="26"/>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blinds(horizontal)">
                                      <p:cBhvr>
                                        <p:cTn id="70" dur="500"/>
                                        <p:tgtEl>
                                          <p:spTgt spid="27"/>
                                        </p:tgtEl>
                                      </p:cBhvr>
                                    </p:animEffect>
                                  </p:childTnLst>
                                </p:cTn>
                              </p:par>
                              <p:par>
                                <p:cTn id="71" presetID="3" presetClass="entr" presetSubtype="1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blinds(horizontal)">
                                      <p:cBhvr>
                                        <p:cTn id="73" dur="500"/>
                                        <p:tgtEl>
                                          <p:spTgt spid="28"/>
                                        </p:tgtEl>
                                      </p:cBhvr>
                                    </p:animEffect>
                                  </p:childTnLst>
                                </p:cTn>
                              </p:par>
                              <p:par>
                                <p:cTn id="74" presetID="3" presetClass="entr" presetSubtype="10"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blinds(horizontal)">
                                      <p:cBhvr>
                                        <p:cTn id="76" dur="500"/>
                                        <p:tgtEl>
                                          <p:spTgt spid="29"/>
                                        </p:tgtEl>
                                      </p:cBhvr>
                                    </p:animEffect>
                                  </p:childTnLst>
                                </p:cTn>
                              </p:par>
                              <p:par>
                                <p:cTn id="77" presetID="3" presetClass="entr" presetSubtype="10"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blinds(horizontal)">
                                      <p:cBhvr>
                                        <p:cTn id="79" dur="500"/>
                                        <p:tgtEl>
                                          <p:spTgt spid="30"/>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blinds(horizontal)">
                                      <p:cBhvr>
                                        <p:cTn id="82" dur="500"/>
                                        <p:tgtEl>
                                          <p:spTgt spid="31"/>
                                        </p:tgtEl>
                                      </p:cBhvr>
                                    </p:animEffect>
                                  </p:childTnLst>
                                </p:cTn>
                              </p:par>
                              <p:par>
                                <p:cTn id="83" presetID="3" presetClass="entr" presetSubtype="1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blinds(horizontal)">
                                      <p:cBhvr>
                                        <p:cTn id="85" dur="500"/>
                                        <p:tgtEl>
                                          <p:spTgt spid="32"/>
                                        </p:tgtEl>
                                      </p:cBhvr>
                                    </p:animEffect>
                                  </p:childTnLst>
                                </p:cTn>
                              </p:par>
                              <p:par>
                                <p:cTn id="86" presetID="3" presetClass="entr" presetSubtype="10" fill="hold"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blinds(horizontal)">
                                      <p:cBhvr>
                                        <p:cTn id="88" dur="500"/>
                                        <p:tgtEl>
                                          <p:spTgt spid="33"/>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blinds(horizontal)">
                                      <p:cBhvr>
                                        <p:cTn id="91" dur="500"/>
                                        <p:tgtEl>
                                          <p:spTgt spid="34"/>
                                        </p:tgtEl>
                                      </p:cBhvr>
                                    </p:animEffect>
                                  </p:childTnLst>
                                </p:cTn>
                              </p:par>
                              <p:par>
                                <p:cTn id="92" presetID="3" presetClass="entr" presetSubtype="10" fill="hold"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blinds(horizontal)">
                                      <p:cBhvr>
                                        <p:cTn id="94" dur="500"/>
                                        <p:tgtEl>
                                          <p:spTgt spid="35"/>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blinds(horizontal)">
                                      <p:cBhvr>
                                        <p:cTn id="97" dur="500"/>
                                        <p:tgtEl>
                                          <p:spTgt spid="36"/>
                                        </p:tgtEl>
                                      </p:cBhvr>
                                    </p:animEffect>
                                  </p:childTnLst>
                                </p:cTn>
                              </p:par>
                              <p:par>
                                <p:cTn id="98" presetID="3" presetClass="entr" presetSubtype="10" fill="hold"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blinds(horizontal)">
                                      <p:cBhvr>
                                        <p:cTn id="10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animBg="1"/>
      <p:bldP spid="12" grpId="0" animBg="1"/>
      <p:bldP spid="14" grpId="0"/>
      <p:bldP spid="15" grpId="0"/>
      <p:bldP spid="17" grpId="0" animBg="1"/>
      <p:bldP spid="18" grpId="0"/>
      <p:bldP spid="21" grpId="0"/>
      <p:bldP spid="23" grpId="0" animBg="1"/>
      <p:bldP spid="24" grpId="0"/>
      <p:bldP spid="27" grpId="0"/>
      <p:bldP spid="31" grpId="0" animBg="1"/>
      <p:bldP spid="34" grpId="0" animBg="1"/>
      <p:bldP spid="3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面向对象开发过程</a:t>
            </a:r>
            <a:endParaRPr lang="zh-CN" altLang="en-US" dirty="0"/>
          </a:p>
        </p:txBody>
      </p:sp>
      <p:sp>
        <p:nvSpPr>
          <p:cNvPr id="3" name="Content Placeholder 2"/>
          <p:cNvSpPr>
            <a:spLocks noGrp="1"/>
          </p:cNvSpPr>
          <p:nvPr>
            <p:ph idx="1"/>
          </p:nvPr>
        </p:nvSpPr>
        <p:spPr>
          <a:xfrm>
            <a:off x="613964" y="1268760"/>
            <a:ext cx="8667750" cy="648072"/>
          </a:xfrm>
        </p:spPr>
        <p:txBody>
          <a:bodyPr/>
          <a:lstStyle/>
          <a:p>
            <a:r>
              <a:rPr lang="zh-CN" altLang="en-US" dirty="0" smtClean="0"/>
              <a:t>三大阶段：</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55</a:t>
            </a:fld>
            <a:endParaRPr lang="zh-CN" altLang="en-US" dirty="0"/>
          </a:p>
        </p:txBody>
      </p:sp>
      <p:sp>
        <p:nvSpPr>
          <p:cNvPr id="6" name="Rectangle 5"/>
          <p:cNvSpPr/>
          <p:nvPr/>
        </p:nvSpPr>
        <p:spPr>
          <a:xfrm>
            <a:off x="7048015" y="2636914"/>
            <a:ext cx="2329776" cy="25202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3800" dirty="0">
              <a:ea typeface="汉鼎简楷体" pitchFamily="49" charset="-122"/>
            </a:endParaRPr>
          </a:p>
        </p:txBody>
      </p:sp>
      <p:sp>
        <p:nvSpPr>
          <p:cNvPr id="7" name="Rectangle 6"/>
          <p:cNvSpPr/>
          <p:nvPr/>
        </p:nvSpPr>
        <p:spPr>
          <a:xfrm>
            <a:off x="3849658" y="2636914"/>
            <a:ext cx="2329776" cy="25202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3800" dirty="0">
              <a:ea typeface="汉鼎简楷体" pitchFamily="49" charset="-122"/>
            </a:endParaRPr>
          </a:p>
        </p:txBody>
      </p:sp>
      <p:sp>
        <p:nvSpPr>
          <p:cNvPr id="8" name="Rectangle 7"/>
          <p:cNvSpPr/>
          <p:nvPr/>
        </p:nvSpPr>
        <p:spPr>
          <a:xfrm>
            <a:off x="599508" y="2636914"/>
            <a:ext cx="2329776" cy="252028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3800" dirty="0">
              <a:ea typeface="汉鼎简楷体" pitchFamily="49" charset="-122"/>
            </a:endParaRPr>
          </a:p>
        </p:txBody>
      </p:sp>
      <p:grpSp>
        <p:nvGrpSpPr>
          <p:cNvPr id="5" name="Group 4"/>
          <p:cNvGrpSpPr/>
          <p:nvPr/>
        </p:nvGrpSpPr>
        <p:grpSpPr>
          <a:xfrm>
            <a:off x="1254758" y="3390217"/>
            <a:ext cx="873665" cy="521514"/>
            <a:chOff x="1524000" y="1219200"/>
            <a:chExt cx="2286000" cy="1371600"/>
          </a:xfrm>
        </p:grpSpPr>
        <p:sp>
          <p:nvSpPr>
            <p:cNvPr id="66" name="Rectangle 5"/>
            <p:cNvSpPr/>
            <p:nvPr/>
          </p:nvSpPr>
          <p:spPr>
            <a:xfrm>
              <a:off x="1524000" y="1219200"/>
              <a:ext cx="2286000" cy="137160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00" dirty="0">
                <a:ea typeface="汉鼎简楷体" pitchFamily="49" charset="-122"/>
              </a:endParaRPr>
            </a:p>
          </p:txBody>
        </p:sp>
        <p:cxnSp>
          <p:nvCxnSpPr>
            <p:cNvPr id="67" name="Straight Connector 6"/>
            <p:cNvCxnSpPr/>
            <p:nvPr/>
          </p:nvCxnSpPr>
          <p:spPr>
            <a:xfrm>
              <a:off x="1524000" y="2133600"/>
              <a:ext cx="2286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7"/>
            <p:cNvCxnSpPr/>
            <p:nvPr/>
          </p:nvCxnSpPr>
          <p:spPr>
            <a:xfrm>
              <a:off x="1524000" y="1755913"/>
              <a:ext cx="2286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1254758" y="4201464"/>
            <a:ext cx="873665" cy="521514"/>
            <a:chOff x="1524000" y="1219200"/>
            <a:chExt cx="2286000" cy="1371600"/>
          </a:xfrm>
        </p:grpSpPr>
        <p:sp>
          <p:nvSpPr>
            <p:cNvPr id="63" name="Rectangle 9"/>
            <p:cNvSpPr/>
            <p:nvPr/>
          </p:nvSpPr>
          <p:spPr>
            <a:xfrm>
              <a:off x="1524000" y="1219200"/>
              <a:ext cx="2286000" cy="137160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00" dirty="0">
                <a:ea typeface="汉鼎简楷体" pitchFamily="49" charset="-122"/>
              </a:endParaRPr>
            </a:p>
          </p:txBody>
        </p:sp>
        <p:cxnSp>
          <p:nvCxnSpPr>
            <p:cNvPr id="64" name="Straight Connector 10"/>
            <p:cNvCxnSpPr/>
            <p:nvPr/>
          </p:nvCxnSpPr>
          <p:spPr>
            <a:xfrm>
              <a:off x="1524000" y="2133600"/>
              <a:ext cx="2286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11"/>
            <p:cNvCxnSpPr/>
            <p:nvPr/>
          </p:nvCxnSpPr>
          <p:spPr>
            <a:xfrm>
              <a:off x="1524000" y="1755913"/>
              <a:ext cx="2286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12"/>
          <p:cNvGrpSpPr/>
          <p:nvPr/>
        </p:nvGrpSpPr>
        <p:grpSpPr>
          <a:xfrm>
            <a:off x="3995273" y="3390217"/>
            <a:ext cx="873665" cy="521514"/>
            <a:chOff x="1524000" y="1219200"/>
            <a:chExt cx="2286000" cy="1371600"/>
          </a:xfrm>
        </p:grpSpPr>
        <p:sp>
          <p:nvSpPr>
            <p:cNvPr id="60" name="Rectangle 59"/>
            <p:cNvSpPr/>
            <p:nvPr/>
          </p:nvSpPr>
          <p:spPr>
            <a:xfrm>
              <a:off x="1524000" y="1219200"/>
              <a:ext cx="2286000" cy="1371600"/>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00" dirty="0">
                <a:ea typeface="汉鼎简楷体" pitchFamily="49" charset="-122"/>
              </a:endParaRPr>
            </a:p>
          </p:txBody>
        </p:sp>
        <p:cxnSp>
          <p:nvCxnSpPr>
            <p:cNvPr id="61" name="Straight Connector 60"/>
            <p:cNvCxnSpPr/>
            <p:nvPr/>
          </p:nvCxnSpPr>
          <p:spPr>
            <a:xfrm>
              <a:off x="1524000" y="2133600"/>
              <a:ext cx="2286000"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524000" y="1755913"/>
              <a:ext cx="2286000"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6"/>
          <p:cNvGrpSpPr/>
          <p:nvPr/>
        </p:nvGrpSpPr>
        <p:grpSpPr>
          <a:xfrm>
            <a:off x="3995273" y="4201464"/>
            <a:ext cx="873665" cy="521514"/>
            <a:chOff x="1524000" y="1219200"/>
            <a:chExt cx="2286000" cy="1371600"/>
          </a:xfrm>
        </p:grpSpPr>
        <p:sp>
          <p:nvSpPr>
            <p:cNvPr id="57" name="Rectangle 17"/>
            <p:cNvSpPr/>
            <p:nvPr/>
          </p:nvSpPr>
          <p:spPr>
            <a:xfrm>
              <a:off x="1524000" y="1219200"/>
              <a:ext cx="2286000" cy="1371600"/>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00" dirty="0">
                <a:ea typeface="汉鼎简楷体" pitchFamily="49" charset="-122"/>
              </a:endParaRPr>
            </a:p>
          </p:txBody>
        </p:sp>
        <p:cxnSp>
          <p:nvCxnSpPr>
            <p:cNvPr id="58" name="Straight Connector 18"/>
            <p:cNvCxnSpPr/>
            <p:nvPr/>
          </p:nvCxnSpPr>
          <p:spPr>
            <a:xfrm>
              <a:off x="1524000" y="2133600"/>
              <a:ext cx="2286000"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19"/>
            <p:cNvCxnSpPr/>
            <p:nvPr/>
          </p:nvCxnSpPr>
          <p:spPr>
            <a:xfrm>
              <a:off x="1524000" y="1755913"/>
              <a:ext cx="2286000"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0"/>
          <p:cNvGrpSpPr/>
          <p:nvPr/>
        </p:nvGrpSpPr>
        <p:grpSpPr>
          <a:xfrm>
            <a:off x="5160162" y="3390217"/>
            <a:ext cx="873665" cy="521514"/>
            <a:chOff x="1524000" y="1219200"/>
            <a:chExt cx="2286000" cy="1371600"/>
          </a:xfrm>
        </p:grpSpPr>
        <p:sp>
          <p:nvSpPr>
            <p:cNvPr id="54" name="Rectangle 53"/>
            <p:cNvSpPr/>
            <p:nvPr/>
          </p:nvSpPr>
          <p:spPr>
            <a:xfrm>
              <a:off x="1524000" y="1219200"/>
              <a:ext cx="2286000" cy="1371600"/>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00" dirty="0">
                <a:ea typeface="汉鼎简楷体" pitchFamily="49" charset="-122"/>
              </a:endParaRPr>
            </a:p>
          </p:txBody>
        </p:sp>
        <p:cxnSp>
          <p:nvCxnSpPr>
            <p:cNvPr id="55" name="Straight Connector 54"/>
            <p:cNvCxnSpPr/>
            <p:nvPr/>
          </p:nvCxnSpPr>
          <p:spPr>
            <a:xfrm>
              <a:off x="1524000" y="2133600"/>
              <a:ext cx="2286000"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524000" y="1755913"/>
              <a:ext cx="2286000"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24"/>
          <p:cNvGrpSpPr/>
          <p:nvPr/>
        </p:nvGrpSpPr>
        <p:grpSpPr>
          <a:xfrm>
            <a:off x="5160162" y="4201464"/>
            <a:ext cx="873665" cy="521514"/>
            <a:chOff x="1524000" y="1219200"/>
            <a:chExt cx="2286000" cy="1371600"/>
          </a:xfrm>
        </p:grpSpPr>
        <p:sp>
          <p:nvSpPr>
            <p:cNvPr id="51" name="Rectangle 50"/>
            <p:cNvSpPr/>
            <p:nvPr/>
          </p:nvSpPr>
          <p:spPr>
            <a:xfrm>
              <a:off x="1524000" y="1219200"/>
              <a:ext cx="2286000" cy="1371600"/>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00" dirty="0">
                <a:ea typeface="汉鼎简楷体" pitchFamily="49" charset="-122"/>
              </a:endParaRPr>
            </a:p>
          </p:txBody>
        </p:sp>
        <p:cxnSp>
          <p:nvCxnSpPr>
            <p:cNvPr id="52" name="Straight Connector 51"/>
            <p:cNvCxnSpPr/>
            <p:nvPr/>
          </p:nvCxnSpPr>
          <p:spPr>
            <a:xfrm>
              <a:off x="1524000" y="2133600"/>
              <a:ext cx="2286000"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524000" y="1755913"/>
              <a:ext cx="2286000"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a:off x="4868935" y="3911733"/>
            <a:ext cx="291222" cy="28973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868935" y="3911733"/>
            <a:ext cx="291222" cy="28973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4" idx="2"/>
            <a:endCxn id="51" idx="0"/>
          </p:cNvCxnSpPr>
          <p:nvPr/>
        </p:nvCxnSpPr>
        <p:spPr>
          <a:xfrm>
            <a:off x="5596987" y="3911733"/>
            <a:ext cx="0" cy="28973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0" idx="2"/>
          </p:cNvCxnSpPr>
          <p:nvPr/>
        </p:nvCxnSpPr>
        <p:spPr>
          <a:xfrm>
            <a:off x="4432100" y="3911733"/>
            <a:ext cx="0" cy="28973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4" idx="1"/>
            <a:endCxn id="60" idx="3"/>
          </p:cNvCxnSpPr>
          <p:nvPr/>
        </p:nvCxnSpPr>
        <p:spPr>
          <a:xfrm flipH="1">
            <a:off x="4868935" y="3650969"/>
            <a:ext cx="29122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1" idx="1"/>
          </p:cNvCxnSpPr>
          <p:nvPr/>
        </p:nvCxnSpPr>
        <p:spPr>
          <a:xfrm flipH="1">
            <a:off x="4868935" y="4462215"/>
            <a:ext cx="29122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4" name="Group 34"/>
          <p:cNvGrpSpPr/>
          <p:nvPr/>
        </p:nvGrpSpPr>
        <p:grpSpPr>
          <a:xfrm>
            <a:off x="7193626" y="3390217"/>
            <a:ext cx="873665" cy="521514"/>
            <a:chOff x="1524000" y="1219200"/>
            <a:chExt cx="2286000" cy="1371600"/>
          </a:xfrm>
        </p:grpSpPr>
        <p:sp>
          <p:nvSpPr>
            <p:cNvPr id="48" name="Rectangle 47"/>
            <p:cNvSpPr/>
            <p:nvPr/>
          </p:nvSpPr>
          <p:spPr>
            <a:xfrm>
              <a:off x="1524000" y="1219200"/>
              <a:ext cx="2286000" cy="1371600"/>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00" dirty="0">
                <a:ea typeface="汉鼎简楷体" pitchFamily="49" charset="-122"/>
              </a:endParaRPr>
            </a:p>
          </p:txBody>
        </p:sp>
        <p:cxnSp>
          <p:nvCxnSpPr>
            <p:cNvPr id="49" name="Straight Connector 48"/>
            <p:cNvCxnSpPr/>
            <p:nvPr/>
          </p:nvCxnSpPr>
          <p:spPr>
            <a:xfrm>
              <a:off x="1524000" y="2133600"/>
              <a:ext cx="228600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524000" y="1755913"/>
              <a:ext cx="228600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21" name="Group 38"/>
          <p:cNvGrpSpPr/>
          <p:nvPr/>
        </p:nvGrpSpPr>
        <p:grpSpPr>
          <a:xfrm>
            <a:off x="7193626" y="4201464"/>
            <a:ext cx="873665" cy="521514"/>
            <a:chOff x="1524000" y="1219200"/>
            <a:chExt cx="2286000" cy="1371600"/>
          </a:xfrm>
        </p:grpSpPr>
        <p:sp>
          <p:nvSpPr>
            <p:cNvPr id="45" name="Rectangle 44"/>
            <p:cNvSpPr/>
            <p:nvPr/>
          </p:nvSpPr>
          <p:spPr>
            <a:xfrm>
              <a:off x="1524000" y="1219200"/>
              <a:ext cx="2286000" cy="1371600"/>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00" dirty="0">
                <a:ea typeface="汉鼎简楷体" pitchFamily="49" charset="-122"/>
              </a:endParaRPr>
            </a:p>
          </p:txBody>
        </p:sp>
        <p:cxnSp>
          <p:nvCxnSpPr>
            <p:cNvPr id="46" name="Straight Connector 45"/>
            <p:cNvCxnSpPr/>
            <p:nvPr/>
          </p:nvCxnSpPr>
          <p:spPr>
            <a:xfrm>
              <a:off x="1524000" y="2133600"/>
              <a:ext cx="228600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524000" y="1755913"/>
              <a:ext cx="228600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42"/>
          <p:cNvGrpSpPr/>
          <p:nvPr/>
        </p:nvGrpSpPr>
        <p:grpSpPr>
          <a:xfrm>
            <a:off x="8358517" y="3390217"/>
            <a:ext cx="873665" cy="521514"/>
            <a:chOff x="1524000" y="1219200"/>
            <a:chExt cx="2286000" cy="1371600"/>
          </a:xfrm>
        </p:grpSpPr>
        <p:sp>
          <p:nvSpPr>
            <p:cNvPr id="42" name="Rectangle 41"/>
            <p:cNvSpPr/>
            <p:nvPr/>
          </p:nvSpPr>
          <p:spPr>
            <a:xfrm>
              <a:off x="1524000" y="1219200"/>
              <a:ext cx="2286000" cy="1371600"/>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00" dirty="0">
                <a:ea typeface="汉鼎简楷体" pitchFamily="49" charset="-122"/>
              </a:endParaRPr>
            </a:p>
          </p:txBody>
        </p:sp>
        <p:cxnSp>
          <p:nvCxnSpPr>
            <p:cNvPr id="43" name="Straight Connector 42"/>
            <p:cNvCxnSpPr/>
            <p:nvPr/>
          </p:nvCxnSpPr>
          <p:spPr>
            <a:xfrm>
              <a:off x="1524000" y="2133600"/>
              <a:ext cx="228600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524000" y="1755913"/>
              <a:ext cx="228600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46"/>
          <p:cNvGrpSpPr/>
          <p:nvPr/>
        </p:nvGrpSpPr>
        <p:grpSpPr>
          <a:xfrm>
            <a:off x="8358517" y="4201464"/>
            <a:ext cx="873665" cy="521514"/>
            <a:chOff x="1524000" y="1219200"/>
            <a:chExt cx="2286000" cy="1371600"/>
          </a:xfrm>
        </p:grpSpPr>
        <p:sp>
          <p:nvSpPr>
            <p:cNvPr id="39" name="Rectangle 38"/>
            <p:cNvSpPr/>
            <p:nvPr/>
          </p:nvSpPr>
          <p:spPr>
            <a:xfrm>
              <a:off x="1524000" y="1219200"/>
              <a:ext cx="2286000" cy="1371600"/>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00" dirty="0">
                <a:ea typeface="汉鼎简楷体" pitchFamily="49" charset="-122"/>
              </a:endParaRPr>
            </a:p>
          </p:txBody>
        </p:sp>
        <p:cxnSp>
          <p:nvCxnSpPr>
            <p:cNvPr id="40" name="Straight Connector 39"/>
            <p:cNvCxnSpPr/>
            <p:nvPr/>
          </p:nvCxnSpPr>
          <p:spPr>
            <a:xfrm>
              <a:off x="1524000" y="2133600"/>
              <a:ext cx="228600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524000" y="1755913"/>
              <a:ext cx="228600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a:off x="8067289" y="3911733"/>
            <a:ext cx="291222" cy="289730"/>
          </a:xfrm>
          <a:prstGeom prst="line">
            <a:avLst/>
          </a:prstGeom>
          <a:ln w="38100">
            <a:solidFill>
              <a:srgbClr val="0F13CB"/>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8067289" y="3911733"/>
            <a:ext cx="291222" cy="289730"/>
          </a:xfrm>
          <a:prstGeom prst="line">
            <a:avLst/>
          </a:prstGeom>
          <a:ln w="38100">
            <a:solidFill>
              <a:srgbClr val="0F13CB"/>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2" idx="2"/>
            <a:endCxn id="39" idx="0"/>
          </p:cNvCxnSpPr>
          <p:nvPr/>
        </p:nvCxnSpPr>
        <p:spPr>
          <a:xfrm>
            <a:off x="8795344" y="3911733"/>
            <a:ext cx="0" cy="289730"/>
          </a:xfrm>
          <a:prstGeom prst="line">
            <a:avLst/>
          </a:prstGeom>
          <a:ln w="38100">
            <a:solidFill>
              <a:srgbClr val="0F13C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8" idx="2"/>
            <a:endCxn id="45" idx="0"/>
          </p:cNvCxnSpPr>
          <p:nvPr/>
        </p:nvCxnSpPr>
        <p:spPr>
          <a:xfrm>
            <a:off x="7630455" y="3911733"/>
            <a:ext cx="0" cy="289730"/>
          </a:xfrm>
          <a:prstGeom prst="line">
            <a:avLst/>
          </a:prstGeom>
          <a:ln w="38100">
            <a:solidFill>
              <a:srgbClr val="0F13C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42" idx="1"/>
            <a:endCxn id="48" idx="3"/>
          </p:cNvCxnSpPr>
          <p:nvPr/>
        </p:nvCxnSpPr>
        <p:spPr>
          <a:xfrm flipH="1">
            <a:off x="8067289" y="3650969"/>
            <a:ext cx="291222" cy="0"/>
          </a:xfrm>
          <a:prstGeom prst="line">
            <a:avLst/>
          </a:prstGeom>
          <a:ln w="38100">
            <a:solidFill>
              <a:srgbClr val="0F13C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39" idx="1"/>
            <a:endCxn id="45" idx="3"/>
          </p:cNvCxnSpPr>
          <p:nvPr/>
        </p:nvCxnSpPr>
        <p:spPr>
          <a:xfrm flipH="1">
            <a:off x="8067289" y="4462215"/>
            <a:ext cx="291222" cy="0"/>
          </a:xfrm>
          <a:prstGeom prst="line">
            <a:avLst/>
          </a:prstGeom>
          <a:ln w="38100">
            <a:solidFill>
              <a:srgbClr val="0F13CB"/>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109146" y="2644659"/>
            <a:ext cx="1430717" cy="512097"/>
          </a:xfrm>
          <a:prstGeom prst="rect">
            <a:avLst/>
          </a:prstGeom>
          <a:noFill/>
        </p:spPr>
        <p:txBody>
          <a:bodyPr wrap="none" lIns="95665" tIns="47832" rIns="95665" bIns="47832" rtlCol="0">
            <a:spAutoFit/>
          </a:bodyPr>
          <a:lstStyle/>
          <a:p>
            <a:r>
              <a:rPr lang="en-US" altLang="zh-CN" sz="2700" dirty="0" smtClean="0">
                <a:ea typeface="汉鼎简楷体" pitchFamily="49" charset="-122"/>
              </a:rPr>
              <a:t>OO</a:t>
            </a:r>
            <a:r>
              <a:rPr lang="zh-CN" altLang="en-US" sz="2700" dirty="0" smtClean="0">
                <a:latin typeface="方正精楷简体" pitchFamily="2" charset="-122"/>
                <a:ea typeface="汉鼎简楷体" pitchFamily="49" charset="-122"/>
              </a:rPr>
              <a:t>分析</a:t>
            </a:r>
            <a:endParaRPr lang="zh-CN" altLang="en-US" sz="2700" dirty="0">
              <a:latin typeface="方正精楷简体" pitchFamily="2" charset="-122"/>
              <a:ea typeface="汉鼎简楷体" pitchFamily="49" charset="-122"/>
            </a:endParaRPr>
          </a:p>
        </p:txBody>
      </p:sp>
      <p:sp>
        <p:nvSpPr>
          <p:cNvPr id="32" name="TextBox 31"/>
          <p:cNvSpPr txBox="1"/>
          <p:nvPr/>
        </p:nvSpPr>
        <p:spPr>
          <a:xfrm>
            <a:off x="4274212" y="2644659"/>
            <a:ext cx="1430717" cy="512097"/>
          </a:xfrm>
          <a:prstGeom prst="rect">
            <a:avLst/>
          </a:prstGeom>
          <a:noFill/>
        </p:spPr>
        <p:txBody>
          <a:bodyPr wrap="none" lIns="95665" tIns="47832" rIns="95665" bIns="47832" rtlCol="0">
            <a:spAutoFit/>
          </a:bodyPr>
          <a:lstStyle/>
          <a:p>
            <a:r>
              <a:rPr lang="en-US" altLang="zh-CN" sz="2700" dirty="0" smtClean="0">
                <a:ea typeface="汉鼎简楷体" pitchFamily="49" charset="-122"/>
              </a:rPr>
              <a:t>OO</a:t>
            </a:r>
            <a:r>
              <a:rPr lang="zh-CN" altLang="en-US" sz="2700" dirty="0" smtClean="0">
                <a:latin typeface="方正精楷简体" pitchFamily="2" charset="-122"/>
                <a:ea typeface="汉鼎简楷体" pitchFamily="49" charset="-122"/>
              </a:rPr>
              <a:t>设计</a:t>
            </a:r>
            <a:endParaRPr lang="zh-CN" altLang="en-US" sz="2700" dirty="0">
              <a:latin typeface="方正精楷简体" pitchFamily="2" charset="-122"/>
              <a:ea typeface="汉鼎简楷体" pitchFamily="49" charset="-122"/>
            </a:endParaRPr>
          </a:p>
        </p:txBody>
      </p:sp>
      <p:sp>
        <p:nvSpPr>
          <p:cNvPr id="33" name="TextBox 32"/>
          <p:cNvSpPr txBox="1"/>
          <p:nvPr/>
        </p:nvSpPr>
        <p:spPr>
          <a:xfrm>
            <a:off x="7520156" y="2644659"/>
            <a:ext cx="1430717" cy="512097"/>
          </a:xfrm>
          <a:prstGeom prst="rect">
            <a:avLst/>
          </a:prstGeom>
          <a:noFill/>
        </p:spPr>
        <p:txBody>
          <a:bodyPr wrap="none" lIns="95665" tIns="47832" rIns="95665" bIns="47832" rtlCol="0">
            <a:spAutoFit/>
          </a:bodyPr>
          <a:lstStyle/>
          <a:p>
            <a:r>
              <a:rPr lang="en-US" altLang="zh-CN" sz="2700" dirty="0" smtClean="0">
                <a:ea typeface="汉鼎简楷体" pitchFamily="49" charset="-122"/>
              </a:rPr>
              <a:t>OO</a:t>
            </a:r>
            <a:r>
              <a:rPr lang="zh-CN" altLang="en-US" sz="2700" dirty="0" smtClean="0">
                <a:latin typeface="方正精楷简体" pitchFamily="2" charset="-122"/>
                <a:ea typeface="汉鼎简楷体" pitchFamily="49" charset="-122"/>
              </a:rPr>
              <a:t>编程</a:t>
            </a:r>
            <a:endParaRPr lang="zh-CN" altLang="en-US" sz="2700" dirty="0">
              <a:latin typeface="方正精楷简体" pitchFamily="2" charset="-122"/>
              <a:ea typeface="汉鼎简楷体" pitchFamily="49" charset="-122"/>
            </a:endParaRPr>
          </a:p>
        </p:txBody>
      </p:sp>
      <p:sp>
        <p:nvSpPr>
          <p:cNvPr id="34" name="Right Arrow 33"/>
          <p:cNvSpPr/>
          <p:nvPr/>
        </p:nvSpPr>
        <p:spPr>
          <a:xfrm>
            <a:off x="3080796" y="2752808"/>
            <a:ext cx="655249" cy="289730"/>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3800" dirty="0">
              <a:ea typeface="汉鼎简楷体" pitchFamily="49" charset="-122"/>
            </a:endParaRPr>
          </a:p>
        </p:txBody>
      </p:sp>
      <p:sp>
        <p:nvSpPr>
          <p:cNvPr id="35" name="Right Arrow 34"/>
          <p:cNvSpPr/>
          <p:nvPr/>
        </p:nvSpPr>
        <p:spPr>
          <a:xfrm>
            <a:off x="6314760" y="2752808"/>
            <a:ext cx="655249" cy="289730"/>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3800" dirty="0">
              <a:ea typeface="汉鼎简楷体" pitchFamily="49" charset="-122"/>
            </a:endParaRPr>
          </a:p>
        </p:txBody>
      </p:sp>
      <p:sp>
        <p:nvSpPr>
          <p:cNvPr id="36" name="TextBox 35"/>
          <p:cNvSpPr txBox="1"/>
          <p:nvPr/>
        </p:nvSpPr>
        <p:spPr>
          <a:xfrm>
            <a:off x="2115704" y="4696177"/>
            <a:ext cx="834400" cy="481319"/>
          </a:xfrm>
          <a:prstGeom prst="rect">
            <a:avLst/>
          </a:prstGeom>
          <a:noFill/>
        </p:spPr>
        <p:txBody>
          <a:bodyPr wrap="none" lIns="95665" tIns="47832" rIns="95665" bIns="47832" rtlCol="0">
            <a:spAutoFit/>
          </a:bodyPr>
          <a:lstStyle/>
          <a:p>
            <a:r>
              <a:rPr lang="zh-CN" altLang="en-US" sz="2500" dirty="0" smtClean="0">
                <a:solidFill>
                  <a:srgbClr val="C00000"/>
                </a:solidFill>
                <a:latin typeface="方正精楷简体" pitchFamily="2" charset="-122"/>
                <a:ea typeface="汉鼎简楷体" pitchFamily="49" charset="-122"/>
              </a:rPr>
              <a:t>类图</a:t>
            </a:r>
            <a:endParaRPr lang="zh-CN" altLang="en-US" sz="2500" dirty="0">
              <a:solidFill>
                <a:srgbClr val="C00000"/>
              </a:solidFill>
              <a:latin typeface="方正精楷简体" pitchFamily="2" charset="-122"/>
              <a:ea typeface="汉鼎简楷体" pitchFamily="49" charset="-122"/>
            </a:endParaRPr>
          </a:p>
        </p:txBody>
      </p:sp>
      <p:sp>
        <p:nvSpPr>
          <p:cNvPr id="37" name="TextBox 36"/>
          <p:cNvSpPr txBox="1"/>
          <p:nvPr/>
        </p:nvSpPr>
        <p:spPr>
          <a:xfrm>
            <a:off x="5438664" y="4696177"/>
            <a:ext cx="834400" cy="481319"/>
          </a:xfrm>
          <a:prstGeom prst="rect">
            <a:avLst/>
          </a:prstGeom>
          <a:noFill/>
        </p:spPr>
        <p:txBody>
          <a:bodyPr wrap="none" lIns="95665" tIns="47832" rIns="95665" bIns="47832" rtlCol="0">
            <a:spAutoFit/>
          </a:bodyPr>
          <a:lstStyle/>
          <a:p>
            <a:r>
              <a:rPr lang="zh-CN" altLang="en-US" sz="2500" dirty="0" smtClean="0">
                <a:solidFill>
                  <a:srgbClr val="C00000"/>
                </a:solidFill>
                <a:latin typeface="方正精楷简体" pitchFamily="2" charset="-122"/>
                <a:ea typeface="汉鼎简楷体" pitchFamily="49" charset="-122"/>
              </a:rPr>
              <a:t>类图</a:t>
            </a:r>
            <a:endParaRPr lang="zh-CN" altLang="en-US" sz="2500" dirty="0">
              <a:solidFill>
                <a:srgbClr val="C00000"/>
              </a:solidFill>
              <a:latin typeface="方正精楷简体" pitchFamily="2" charset="-122"/>
              <a:ea typeface="汉鼎简楷体" pitchFamily="49" charset="-122"/>
            </a:endParaRPr>
          </a:p>
        </p:txBody>
      </p:sp>
      <p:sp>
        <p:nvSpPr>
          <p:cNvPr id="38" name="TextBox 37"/>
          <p:cNvSpPr txBox="1"/>
          <p:nvPr/>
        </p:nvSpPr>
        <p:spPr>
          <a:xfrm>
            <a:off x="8637017" y="4722979"/>
            <a:ext cx="834400" cy="481319"/>
          </a:xfrm>
          <a:prstGeom prst="rect">
            <a:avLst/>
          </a:prstGeom>
          <a:noFill/>
        </p:spPr>
        <p:txBody>
          <a:bodyPr wrap="none" lIns="95665" tIns="47832" rIns="95665" bIns="47832" rtlCol="0">
            <a:spAutoFit/>
          </a:bodyPr>
          <a:lstStyle/>
          <a:p>
            <a:r>
              <a:rPr lang="zh-CN" altLang="en-US" sz="2500" dirty="0" smtClean="0">
                <a:solidFill>
                  <a:srgbClr val="C00000"/>
                </a:solidFill>
                <a:latin typeface="方正精楷简体" pitchFamily="2" charset="-122"/>
                <a:ea typeface="汉鼎简楷体" pitchFamily="49" charset="-122"/>
              </a:rPr>
              <a:t>类图</a:t>
            </a:r>
            <a:endParaRPr lang="zh-CN" altLang="en-US" sz="2500" dirty="0">
              <a:solidFill>
                <a:srgbClr val="C00000"/>
              </a:solidFill>
              <a:latin typeface="方正精楷简体" pitchFamily="2" charset="-122"/>
              <a:ea typeface="汉鼎简楷体"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heckerboard(across)">
                                      <p:cBhvr>
                                        <p:cTn id="7" dur="500"/>
                                        <p:tgtEl>
                                          <p:spTgt spid="3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checkerboard(across)">
                                      <p:cBhvr>
                                        <p:cTn id="10" dur="500"/>
                                        <p:tgtEl>
                                          <p:spTgt spid="3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checkerboard(across)">
                                      <p:cBhvr>
                                        <p:cTn id="13" dur="500"/>
                                        <p:tgtEl>
                                          <p:spTgt spid="3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checkerboard(across)">
                                      <p:cBhvr>
                                        <p:cTn id="16" dur="500"/>
                                        <p:tgtEl>
                                          <p:spTgt spid="35"/>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checkerboard(across)">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par>
                                <p:cTn id="25" presetID="3" presetClass="entr" presetSubtype="1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par>
                                <p:cTn id="28" presetID="3" presetClass="entr" presetSubtype="1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blinds(horizontal)">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linds(horizontal)">
                                      <p:cBhvr>
                                        <p:cTn id="38" dur="500"/>
                                        <p:tgtEl>
                                          <p:spTgt spid="7"/>
                                        </p:tgtEl>
                                      </p:cBhvr>
                                    </p:animEffect>
                                  </p:childTnLst>
                                </p:cTn>
                              </p:par>
                              <p:par>
                                <p:cTn id="39" presetID="3" presetClass="entr" presetSubtype="1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par>
                                <p:cTn id="42" presetID="3" presetClass="entr" presetSubtype="1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linds(horizontal)">
                                      <p:cBhvr>
                                        <p:cTn id="44" dur="500"/>
                                        <p:tgtEl>
                                          <p:spTgt spid="11"/>
                                        </p:tgtEl>
                                      </p:cBhvr>
                                    </p:animEffect>
                                  </p:childTnLst>
                                </p:cTn>
                              </p:par>
                              <p:par>
                                <p:cTn id="45" presetID="3" presetClass="entr" presetSubtype="1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par>
                                <p:cTn id="48" presetID="3" presetClass="entr" presetSubtype="1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horizontal)">
                                      <p:cBhvr>
                                        <p:cTn id="50" dur="500"/>
                                        <p:tgtEl>
                                          <p:spTgt spid="13"/>
                                        </p:tgtEl>
                                      </p:cBhvr>
                                    </p:animEffect>
                                  </p:childTnLst>
                                </p:cTn>
                              </p:par>
                              <p:par>
                                <p:cTn id="51" presetID="3" presetClass="entr" presetSubtype="1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linds(horizontal)">
                                      <p:cBhvr>
                                        <p:cTn id="53" dur="500"/>
                                        <p:tgtEl>
                                          <p:spTgt spid="15"/>
                                        </p:tgtEl>
                                      </p:cBhvr>
                                    </p:animEffect>
                                  </p:childTnLst>
                                </p:cTn>
                              </p:par>
                              <p:par>
                                <p:cTn id="54" presetID="3" presetClass="entr" presetSubtype="1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blinds(horizontal)">
                                      <p:cBhvr>
                                        <p:cTn id="56" dur="500"/>
                                        <p:tgtEl>
                                          <p:spTgt spid="16"/>
                                        </p:tgtEl>
                                      </p:cBhvr>
                                    </p:animEffect>
                                  </p:childTnLst>
                                </p:cTn>
                              </p:par>
                              <p:par>
                                <p:cTn id="57" presetID="3" presetClass="entr" presetSubtype="1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blinds(horizontal)">
                                      <p:cBhvr>
                                        <p:cTn id="59" dur="500"/>
                                        <p:tgtEl>
                                          <p:spTgt spid="17"/>
                                        </p:tgtEl>
                                      </p:cBhvr>
                                    </p:animEffect>
                                  </p:childTnLst>
                                </p:cTn>
                              </p:par>
                              <p:par>
                                <p:cTn id="60" presetID="3" presetClass="entr" presetSubtype="10"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linds(horizontal)">
                                      <p:cBhvr>
                                        <p:cTn id="62" dur="500"/>
                                        <p:tgtEl>
                                          <p:spTgt spid="18"/>
                                        </p:tgtEl>
                                      </p:cBhvr>
                                    </p:animEffect>
                                  </p:childTnLst>
                                </p:cTn>
                              </p:par>
                              <p:par>
                                <p:cTn id="63" presetID="3" presetClass="entr" presetSubtype="10"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blinds(horizontal)">
                                      <p:cBhvr>
                                        <p:cTn id="65" dur="500"/>
                                        <p:tgtEl>
                                          <p:spTgt spid="19"/>
                                        </p:tgtEl>
                                      </p:cBhvr>
                                    </p:animEffect>
                                  </p:childTnLst>
                                </p:cTn>
                              </p:par>
                              <p:par>
                                <p:cTn id="66" presetID="3" presetClass="entr" presetSubtype="10"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blinds(horizontal)">
                                      <p:cBhvr>
                                        <p:cTn id="68" dur="500"/>
                                        <p:tgtEl>
                                          <p:spTgt spid="20"/>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blinds(horizontal)">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blinds(horizontal)">
                                      <p:cBhvr>
                                        <p:cTn id="76" dur="500"/>
                                        <p:tgtEl>
                                          <p:spTgt spid="6"/>
                                        </p:tgtEl>
                                      </p:cBhvr>
                                    </p:animEffect>
                                  </p:childTnLst>
                                </p:cTn>
                              </p:par>
                              <p:par>
                                <p:cTn id="77" presetID="3" presetClass="entr" presetSubtype="10" fill="hold" nodeType="with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blinds(horizontal)">
                                      <p:cBhvr>
                                        <p:cTn id="79" dur="500"/>
                                        <p:tgtEl>
                                          <p:spTgt spid="14"/>
                                        </p:tgtEl>
                                      </p:cBhvr>
                                    </p:animEffect>
                                  </p:childTnLst>
                                </p:cTn>
                              </p:par>
                              <p:par>
                                <p:cTn id="80" presetID="3" presetClass="entr" presetSubtype="10" fill="hold"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blinds(horizontal)">
                                      <p:cBhvr>
                                        <p:cTn id="82" dur="500"/>
                                        <p:tgtEl>
                                          <p:spTgt spid="21"/>
                                        </p:tgtEl>
                                      </p:cBhvr>
                                    </p:animEffect>
                                  </p:childTnLst>
                                </p:cTn>
                              </p:par>
                              <p:par>
                                <p:cTn id="83" presetID="3" presetClass="entr" presetSubtype="1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blinds(horizontal)">
                                      <p:cBhvr>
                                        <p:cTn id="85" dur="500"/>
                                        <p:tgtEl>
                                          <p:spTgt spid="22"/>
                                        </p:tgtEl>
                                      </p:cBhvr>
                                    </p:animEffect>
                                  </p:childTnLst>
                                </p:cTn>
                              </p:par>
                              <p:par>
                                <p:cTn id="86" presetID="3" presetClass="entr" presetSubtype="10" fill="hold" nodeType="with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blinds(horizontal)">
                                      <p:cBhvr>
                                        <p:cTn id="88" dur="500"/>
                                        <p:tgtEl>
                                          <p:spTgt spid="23"/>
                                        </p:tgtEl>
                                      </p:cBhvr>
                                    </p:animEffect>
                                  </p:childTnLst>
                                </p:cTn>
                              </p:par>
                              <p:par>
                                <p:cTn id="89" presetID="3" presetClass="entr" presetSubtype="10" fill="hold"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blinds(horizontal)">
                                      <p:cBhvr>
                                        <p:cTn id="91" dur="500"/>
                                        <p:tgtEl>
                                          <p:spTgt spid="25"/>
                                        </p:tgtEl>
                                      </p:cBhvr>
                                    </p:animEffect>
                                  </p:childTnLst>
                                </p:cTn>
                              </p:par>
                              <p:par>
                                <p:cTn id="92" presetID="3" presetClass="entr" presetSubtype="10" fill="hold" nodeType="with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blinds(horizontal)">
                                      <p:cBhvr>
                                        <p:cTn id="94" dur="500"/>
                                        <p:tgtEl>
                                          <p:spTgt spid="26"/>
                                        </p:tgtEl>
                                      </p:cBhvr>
                                    </p:animEffect>
                                  </p:childTnLst>
                                </p:cTn>
                              </p:par>
                              <p:par>
                                <p:cTn id="95" presetID="3" presetClass="entr" presetSubtype="10" fill="hold" nodeType="with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blinds(horizontal)">
                                      <p:cBhvr>
                                        <p:cTn id="97" dur="500"/>
                                        <p:tgtEl>
                                          <p:spTgt spid="27"/>
                                        </p:tgtEl>
                                      </p:cBhvr>
                                    </p:animEffect>
                                  </p:childTnLst>
                                </p:cTn>
                              </p:par>
                              <p:par>
                                <p:cTn id="98" presetID="3" presetClass="entr" presetSubtype="10" fill="hold" nodeType="with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blinds(horizontal)">
                                      <p:cBhvr>
                                        <p:cTn id="100" dur="500"/>
                                        <p:tgtEl>
                                          <p:spTgt spid="28"/>
                                        </p:tgtEl>
                                      </p:cBhvr>
                                    </p:animEffect>
                                  </p:childTnLst>
                                </p:cTn>
                              </p:par>
                              <p:par>
                                <p:cTn id="101" presetID="3" presetClass="entr" presetSubtype="10" fill="hold" nodeType="with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blinds(horizontal)">
                                      <p:cBhvr>
                                        <p:cTn id="103" dur="500"/>
                                        <p:tgtEl>
                                          <p:spTgt spid="29"/>
                                        </p:tgtEl>
                                      </p:cBhvr>
                                    </p:animEffect>
                                  </p:childTnLst>
                                </p:cTn>
                              </p:par>
                              <p:par>
                                <p:cTn id="104" presetID="3" presetClass="entr" presetSubtype="10" fill="hold" nodeType="withEffect">
                                  <p:stCondLst>
                                    <p:cond delay="0"/>
                                  </p:stCondLst>
                                  <p:childTnLst>
                                    <p:set>
                                      <p:cBhvr>
                                        <p:cTn id="105" dur="1" fill="hold">
                                          <p:stCondLst>
                                            <p:cond delay="0"/>
                                          </p:stCondLst>
                                        </p:cTn>
                                        <p:tgtEl>
                                          <p:spTgt spid="30"/>
                                        </p:tgtEl>
                                        <p:attrNameLst>
                                          <p:attrName>style.visibility</p:attrName>
                                        </p:attrNameLst>
                                      </p:cBhvr>
                                      <p:to>
                                        <p:strVal val="visible"/>
                                      </p:to>
                                    </p:set>
                                    <p:animEffect transition="in" filter="blinds(horizontal)">
                                      <p:cBhvr>
                                        <p:cTn id="106" dur="500"/>
                                        <p:tgtEl>
                                          <p:spTgt spid="30"/>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blinds(horizontal)">
                                      <p:cBhvr>
                                        <p:cTn id="10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31" grpId="0"/>
      <p:bldP spid="32" grpId="0"/>
      <p:bldP spid="33" grpId="0"/>
      <p:bldP spid="34" grpId="0" animBg="1"/>
      <p:bldP spid="35" grpId="0" animBg="1"/>
      <p:bldP spid="36" grpId="0"/>
      <p:bldP spid="37" grpId="0"/>
      <p:bldP spid="3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面向对象的优缺点</a:t>
            </a:r>
            <a:endParaRPr lang="zh-CN" altLang="en-US" dirty="0"/>
          </a:p>
        </p:txBody>
      </p:sp>
      <p:sp>
        <p:nvSpPr>
          <p:cNvPr id="3" name="Content Placeholder 2"/>
          <p:cNvSpPr>
            <a:spLocks noGrp="1"/>
          </p:cNvSpPr>
          <p:nvPr>
            <p:ph idx="1"/>
          </p:nvPr>
        </p:nvSpPr>
        <p:spPr>
          <a:xfrm>
            <a:off x="613970" y="1484786"/>
            <a:ext cx="4183016" cy="2592289"/>
          </a:xfrm>
        </p:spPr>
        <p:txBody>
          <a:bodyPr/>
          <a:lstStyle/>
          <a:p>
            <a:pPr>
              <a:buNone/>
            </a:pPr>
            <a:r>
              <a:rPr lang="zh-CN" altLang="en-US" sz="3300" dirty="0" smtClean="0">
                <a:solidFill>
                  <a:srgbClr val="C00000"/>
                </a:solidFill>
              </a:rPr>
              <a:t>优点</a:t>
            </a:r>
            <a:endParaRPr lang="en-US" altLang="zh-CN" sz="3300" dirty="0" smtClean="0">
              <a:solidFill>
                <a:srgbClr val="C00000"/>
              </a:solidFill>
            </a:endParaRPr>
          </a:p>
          <a:p>
            <a:r>
              <a:rPr lang="zh-CN" altLang="en-US" sz="2700" dirty="0" smtClean="0"/>
              <a:t>贴近人的习惯思维</a:t>
            </a:r>
            <a:endParaRPr lang="en-US" altLang="zh-CN" sz="2700" dirty="0" smtClean="0"/>
          </a:p>
          <a:p>
            <a:r>
              <a:rPr lang="zh-CN" altLang="en-US" sz="2700" dirty="0" smtClean="0"/>
              <a:t>支持粗粒度复用</a:t>
            </a:r>
            <a:endParaRPr lang="en-US" altLang="zh-CN" sz="2700" dirty="0" smtClean="0"/>
          </a:p>
          <a:p>
            <a:r>
              <a:rPr lang="zh-CN" altLang="en-US" sz="2700" dirty="0" smtClean="0"/>
              <a:t>结构强健、易变更</a:t>
            </a:r>
            <a:endParaRPr lang="en-US" altLang="zh-CN" sz="2700" dirty="0" smtClean="0"/>
          </a:p>
          <a:p>
            <a:r>
              <a:rPr lang="zh-CN" altLang="en-US" sz="2700" dirty="0" smtClean="0"/>
              <a:t>方便软件扩展功能</a:t>
            </a:r>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56</a:t>
            </a:fld>
            <a:endParaRPr lang="zh-CN" altLang="en-US" dirty="0"/>
          </a:p>
        </p:txBody>
      </p:sp>
      <p:sp>
        <p:nvSpPr>
          <p:cNvPr id="5" name="Title 4"/>
          <p:cNvSpPr txBox="1">
            <a:spLocks/>
          </p:cNvSpPr>
          <p:nvPr/>
        </p:nvSpPr>
        <p:spPr bwMode="auto">
          <a:xfrm>
            <a:off x="1676636" y="4941171"/>
            <a:ext cx="3510390" cy="1512168"/>
          </a:xfrm>
          <a:prstGeom prst="rect">
            <a:avLst/>
          </a:pr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lvl="0" eaLnBrk="0" hangingPunct="0"/>
            <a:r>
              <a:rPr lang="zh-CN" altLang="en-US" sz="2500" dirty="0" smtClean="0">
                <a:solidFill>
                  <a:srgbClr val="FFFF00"/>
                </a:solidFill>
                <a:ea typeface="文鼎CS长美黑" pitchFamily="49" charset="-122"/>
              </a:rPr>
              <a:t>对象模型有助于扫除软件工程师与客户</a:t>
            </a:r>
            <a:r>
              <a:rPr lang="en-US" altLang="zh-CN" sz="2500" dirty="0" smtClean="0">
                <a:solidFill>
                  <a:srgbClr val="FFFF00"/>
                </a:solidFill>
                <a:ea typeface="文鼎CS长美黑" pitchFamily="49" charset="-122"/>
              </a:rPr>
              <a:t>/</a:t>
            </a:r>
            <a:r>
              <a:rPr lang="zh-CN" altLang="en-US" sz="2500" dirty="0" smtClean="0">
                <a:solidFill>
                  <a:srgbClr val="FFFF00"/>
                </a:solidFill>
                <a:ea typeface="文鼎CS长美黑" pitchFamily="49" charset="-122"/>
              </a:rPr>
              <a:t>用户之间的交流障碍。</a:t>
            </a:r>
            <a:endParaRPr lang="zh-CN" altLang="en-US" sz="2500" kern="0" dirty="0">
              <a:solidFill>
                <a:srgbClr val="FFFF00"/>
              </a:solidFill>
              <a:latin typeface="+mj-lt"/>
              <a:ea typeface="文鼎CS长美黑" pitchFamily="49" charset="-122"/>
              <a:cs typeface="+mj-cs"/>
            </a:endParaRPr>
          </a:p>
        </p:txBody>
      </p:sp>
      <p:sp>
        <p:nvSpPr>
          <p:cNvPr id="6" name="Rectangle 5"/>
          <p:cNvSpPr/>
          <p:nvPr/>
        </p:nvSpPr>
        <p:spPr>
          <a:xfrm>
            <a:off x="-39555" y="6516054"/>
            <a:ext cx="1670334" cy="373597"/>
          </a:xfrm>
          <a:prstGeom prst="rect">
            <a:avLst/>
          </a:prstGeom>
        </p:spPr>
        <p:txBody>
          <a:bodyPr wrap="none" lIns="95665" tIns="47832" rIns="95665" bIns="47832">
            <a:spAutoFit/>
          </a:bodyPr>
          <a:lstStyle/>
          <a:p>
            <a:r>
              <a:rPr lang="en-US" altLang="zh-CN" dirty="0" smtClean="0"/>
              <a:t>Grady Booch</a:t>
            </a:r>
            <a:endParaRPr lang="zh-CN" altLang="en-US" dirty="0"/>
          </a:p>
        </p:txBody>
      </p:sp>
      <p:pic>
        <p:nvPicPr>
          <p:cNvPr id="26626" name="Picture 2" descr="http://upload.wikimedia.org/wikipedia/commons/thumb/3/39/Grady_Booch,_CHM_2011_2_cropped.jpg/220px-Grady_Booch,_CHM_2011_2_cropped.jpg"/>
          <p:cNvPicPr>
            <a:picLocks noChangeAspect="1" noChangeArrowheads="1"/>
          </p:cNvPicPr>
          <p:nvPr/>
        </p:nvPicPr>
        <p:blipFill>
          <a:blip r:embed="rId2" cstate="print"/>
          <a:srcRect/>
          <a:stretch>
            <a:fillRect/>
          </a:stretch>
        </p:blipFill>
        <p:spPr bwMode="auto">
          <a:xfrm>
            <a:off x="208610" y="4725147"/>
            <a:ext cx="1390025" cy="1819674"/>
          </a:xfrm>
          <a:prstGeom prst="rect">
            <a:avLst/>
          </a:prstGeom>
          <a:noFill/>
        </p:spPr>
      </p:pic>
      <p:sp>
        <p:nvSpPr>
          <p:cNvPr id="8" name="Content Placeholder 2"/>
          <p:cNvSpPr txBox="1">
            <a:spLocks/>
          </p:cNvSpPr>
          <p:nvPr/>
        </p:nvSpPr>
        <p:spPr bwMode="auto">
          <a:xfrm>
            <a:off x="5216481" y="1556792"/>
            <a:ext cx="4495050" cy="2160240"/>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defRPr/>
            </a:pPr>
            <a:r>
              <a:rPr lang="zh-CN" altLang="en-US" sz="3300" kern="0" dirty="0" smtClean="0">
                <a:solidFill>
                  <a:srgbClr val="C00000"/>
                </a:solidFill>
                <a:latin typeface="+mn-lt"/>
                <a:ea typeface="文鼎CS长美黑" pitchFamily="49" charset="-122"/>
              </a:rPr>
              <a:t>缺点</a:t>
            </a:r>
            <a:endParaRPr lang="en-US" altLang="zh-CN" sz="3300" kern="0" dirty="0" smtClean="0">
              <a:solidFill>
                <a:srgbClr val="C00000"/>
              </a:solidFill>
              <a:latin typeface="+mn-lt"/>
              <a:ea typeface="文鼎CS长美黑" pitchFamily="49" charset="-122"/>
            </a:endParaRPr>
          </a:p>
          <a:p>
            <a:pPr marL="491609" indent="-491609" defTabSz="956645" eaLnBrk="0" hangingPunct="0">
              <a:spcBef>
                <a:spcPct val="20000"/>
              </a:spcBef>
              <a:buClr>
                <a:srgbClr val="C00000"/>
              </a:buClr>
              <a:buSzPct val="100000"/>
              <a:buFont typeface="文鼎CS长美黑" pitchFamily="49" charset="-122"/>
              <a:buChar char="※"/>
              <a:defRPr/>
            </a:pPr>
            <a:r>
              <a:rPr lang="zh-CN" altLang="en-US" sz="2700" kern="0" dirty="0" smtClean="0">
                <a:latin typeface="+mn-lt"/>
                <a:ea typeface="文鼎CS长美黑" pitchFamily="49" charset="-122"/>
              </a:rPr>
              <a:t>丝毫没有降低软件开发的本质难度</a:t>
            </a:r>
            <a:endParaRPr lang="en-US" altLang="zh-CN" sz="2700" kern="0" dirty="0" smtClean="0">
              <a:latin typeface="+mn-lt"/>
              <a:ea typeface="文鼎CS长美黑" pitchFamily="49" charset="-122"/>
            </a:endParaRPr>
          </a:p>
          <a:p>
            <a:pPr marL="491609" indent="-491609" defTabSz="956645" eaLnBrk="0" hangingPunct="0">
              <a:spcBef>
                <a:spcPct val="20000"/>
              </a:spcBef>
              <a:buClr>
                <a:srgbClr val="C00000"/>
              </a:buClr>
              <a:buSzPct val="100000"/>
              <a:buFont typeface="文鼎CS长美黑" pitchFamily="49" charset="-122"/>
              <a:buChar char="※"/>
              <a:defRPr/>
            </a:pPr>
            <a:r>
              <a:rPr lang="zh-CN" altLang="en-US" sz="2700" kern="0" dirty="0" smtClean="0">
                <a:latin typeface="+mn-lt"/>
                <a:ea typeface="文鼎CS长美黑" pitchFamily="49" charset="-122"/>
              </a:rPr>
              <a:t>没有“传说中的卓越”</a:t>
            </a:r>
            <a:endParaRPr lang="zh-CN" altLang="en-US" sz="2700" kern="0" dirty="0">
              <a:latin typeface="+mn-lt"/>
              <a:ea typeface="文鼎CS长美黑" pitchFamily="49" charset="-122"/>
            </a:endParaRPr>
          </a:p>
        </p:txBody>
      </p:sp>
      <p:sp>
        <p:nvSpPr>
          <p:cNvPr id="9" name="Title 4"/>
          <p:cNvSpPr txBox="1">
            <a:spLocks/>
          </p:cNvSpPr>
          <p:nvPr/>
        </p:nvSpPr>
        <p:spPr bwMode="auto">
          <a:xfrm>
            <a:off x="5577069" y="4293099"/>
            <a:ext cx="2574286" cy="1512168"/>
          </a:xfrm>
          <a:prstGeom prst="rect">
            <a:avLst/>
          </a:pr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lvl="0" eaLnBrk="0" hangingPunct="0"/>
            <a:r>
              <a:rPr lang="zh-CN" altLang="en-US" sz="2500" dirty="0" smtClean="0">
                <a:solidFill>
                  <a:srgbClr val="FFFF00"/>
                </a:solidFill>
                <a:ea typeface="文鼎CS长美黑" pitchFamily="49" charset="-122"/>
              </a:rPr>
              <a:t>面向对象和人工智能差不多，都是个骗局。</a:t>
            </a:r>
            <a:endParaRPr lang="zh-CN" altLang="en-US" sz="2500" kern="0" dirty="0">
              <a:solidFill>
                <a:srgbClr val="FFFF00"/>
              </a:solidFill>
              <a:latin typeface="+mj-lt"/>
              <a:ea typeface="文鼎CS长美黑" pitchFamily="49" charset="-122"/>
              <a:cs typeface="+mj-cs"/>
            </a:endParaRPr>
          </a:p>
        </p:txBody>
      </p:sp>
      <p:sp>
        <p:nvSpPr>
          <p:cNvPr id="10" name="Rectangle 9"/>
          <p:cNvSpPr/>
          <p:nvPr/>
        </p:nvSpPr>
        <p:spPr>
          <a:xfrm>
            <a:off x="6903224" y="5805267"/>
            <a:ext cx="2522298" cy="373597"/>
          </a:xfrm>
          <a:prstGeom prst="rect">
            <a:avLst/>
          </a:prstGeom>
        </p:spPr>
        <p:txBody>
          <a:bodyPr wrap="none" lIns="95665" tIns="47832" rIns="95665" bIns="47832">
            <a:spAutoFit/>
          </a:bodyPr>
          <a:lstStyle/>
          <a:p>
            <a:r>
              <a:rPr lang="en-US" altLang="zh-CN" dirty="0" smtClean="0"/>
              <a:t>Alexander Stepanov</a:t>
            </a:r>
            <a:endParaRPr lang="zh-CN" altLang="en-US" dirty="0"/>
          </a:p>
        </p:txBody>
      </p:sp>
      <p:pic>
        <p:nvPicPr>
          <p:cNvPr id="26629" name="Picture 5" descr="C:\Users\SECBOK\Desktop\Alex150.jpg"/>
          <p:cNvPicPr>
            <a:picLocks noChangeAspect="1" noChangeArrowheads="1"/>
          </p:cNvPicPr>
          <p:nvPr/>
        </p:nvPicPr>
        <p:blipFill>
          <a:blip r:embed="rId3" cstate="print"/>
          <a:srcRect/>
          <a:stretch>
            <a:fillRect/>
          </a:stretch>
        </p:blipFill>
        <p:spPr bwMode="auto">
          <a:xfrm>
            <a:off x="8151361" y="3904259"/>
            <a:ext cx="1560173" cy="1901011"/>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6626"/>
                                        </p:tgtEl>
                                        <p:attrNameLst>
                                          <p:attrName>style.visibility</p:attrName>
                                        </p:attrNameLst>
                                      </p:cBhvr>
                                      <p:to>
                                        <p:strVal val="visible"/>
                                      </p:to>
                                    </p:set>
                                    <p:animEffect transition="in" filter="blinds(horizontal)">
                                      <p:cBhvr>
                                        <p:cTn id="24" dur="500"/>
                                        <p:tgtEl>
                                          <p:spTgt spid="2662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blinds(horizontal)">
                                      <p:cBhvr>
                                        <p:cTn id="35" dur="500"/>
                                        <p:tgtEl>
                                          <p:spTgt spid="8">
                                            <p:txEl>
                                              <p:pRg st="0" end="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animEffect transition="in" filter="blinds(horizontal)">
                                      <p:cBhvr>
                                        <p:cTn id="38" dur="500"/>
                                        <p:tgtEl>
                                          <p:spTgt spid="8">
                                            <p:txEl>
                                              <p:pRg st="1" end="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Effect transition="in" filter="blinds(horizontal)">
                                      <p:cBhvr>
                                        <p:cTn id="41" dur="500"/>
                                        <p:tgtEl>
                                          <p:spTgt spid="8">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6629"/>
                                        </p:tgtEl>
                                        <p:attrNameLst>
                                          <p:attrName>style.visibility</p:attrName>
                                        </p:attrNameLst>
                                      </p:cBhvr>
                                      <p:to>
                                        <p:strVal val="visible"/>
                                      </p:to>
                                    </p:set>
                                    <p:animEffect transition="in" filter="blinds(horizontal)">
                                      <p:cBhvr>
                                        <p:cTn id="46" dur="500"/>
                                        <p:tgtEl>
                                          <p:spTgt spid="2662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linds(horizontal)">
                                      <p:cBhvr>
                                        <p:cTn id="49" dur="500"/>
                                        <p:tgtEl>
                                          <p:spTgt spid="1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linds(horizontal)">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P spid="9" grpId="0" animBg="1"/>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62525" y="2216499"/>
            <a:ext cx="8424936" cy="2652667"/>
          </a:xfrm>
        </p:spPr>
        <p:txBody>
          <a:bodyPr/>
          <a:lstStyle/>
          <a:p>
            <a:r>
              <a:rPr lang="zh-CN" altLang="en-US" dirty="0" smtClean="0"/>
              <a:t>      面向对象开发</a:t>
            </a:r>
            <a:r>
              <a:rPr lang="en-US" altLang="zh-CN" sz="2500" dirty="0" smtClean="0"/>
              <a:t>(OOD)</a:t>
            </a:r>
            <a:r>
              <a:rPr lang="zh-CN" altLang="en-US" dirty="0" smtClean="0"/>
              <a:t>确有优势，但过量宣传和过度鼓吹已使得企业管理者对它产生了不切实际的过高期望。软件开发员也常忽视</a:t>
            </a:r>
            <a:r>
              <a:rPr lang="en-US" altLang="zh-CN" dirty="0" smtClean="0"/>
              <a:t>OOD</a:t>
            </a:r>
            <a:r>
              <a:rPr lang="zh-CN" altLang="en-US" dirty="0" smtClean="0"/>
              <a:t>与传统软件开发之间的微妙而深刻的区别，陷入</a:t>
            </a:r>
            <a:r>
              <a:rPr lang="en-US" altLang="zh-CN" dirty="0" smtClean="0"/>
              <a:t>OOD</a:t>
            </a:r>
            <a:r>
              <a:rPr lang="zh-CN" altLang="en-US" dirty="0" smtClean="0"/>
              <a:t>美梦、不可自醒。                 </a:t>
            </a:r>
            <a:r>
              <a:rPr lang="en-US" altLang="zh-CN" dirty="0" smtClean="0"/>
              <a:t>—— Vivek Shah</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57</a:t>
            </a:fld>
            <a:endParaRPr lang="zh-CN" altLang="en-US" dirty="0"/>
          </a:p>
        </p:txBody>
      </p:sp>
      <p:sp>
        <p:nvSpPr>
          <p:cNvPr id="19" name="TextBox 18"/>
          <p:cNvSpPr txBox="1"/>
          <p:nvPr/>
        </p:nvSpPr>
        <p:spPr>
          <a:xfrm>
            <a:off x="1511923" y="1383167"/>
            <a:ext cx="6467352" cy="481319"/>
          </a:xfrm>
          <a:prstGeom prst="rect">
            <a:avLst/>
          </a:prstGeom>
          <a:noFill/>
        </p:spPr>
        <p:txBody>
          <a:bodyPr wrap="none" lIns="95665" tIns="47832" rIns="95665" bIns="47832" rtlCol="0">
            <a:spAutoFit/>
          </a:bodyPr>
          <a:lstStyle/>
          <a:p>
            <a:r>
              <a:rPr lang="zh-CN" altLang="en-US" sz="2500" dirty="0" smtClean="0">
                <a:solidFill>
                  <a:srgbClr val="C00000"/>
                </a:solidFill>
                <a:ea typeface="文鼎CS长美黑" pitchFamily="49" charset="-122"/>
              </a:rPr>
              <a:t>理性认识、接受、应用和传播</a:t>
            </a:r>
            <a:r>
              <a:rPr lang="en-US" altLang="zh-CN" sz="2500" dirty="0" smtClean="0">
                <a:solidFill>
                  <a:srgbClr val="C00000"/>
                </a:solidFill>
                <a:ea typeface="文鼎CS长美黑" pitchFamily="49" charset="-122"/>
              </a:rPr>
              <a:t>OO</a:t>
            </a:r>
            <a:r>
              <a:rPr lang="zh-CN" altLang="en-US" sz="2500" dirty="0" smtClean="0">
                <a:solidFill>
                  <a:srgbClr val="C00000"/>
                </a:solidFill>
                <a:ea typeface="文鼎CS长美黑" pitchFamily="49" charset="-122"/>
              </a:rPr>
              <a:t>方法和理念</a:t>
            </a:r>
            <a:endParaRPr lang="zh-CN" altLang="en-US" sz="2500" dirty="0">
              <a:solidFill>
                <a:srgbClr val="C00000"/>
              </a:solidFill>
              <a:ea typeface="文鼎CS长美黑"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800" dirty="0" smtClean="0"/>
              <a:t>(</a:t>
            </a:r>
            <a:r>
              <a:rPr lang="zh-CN" altLang="en-US" sz="3800" dirty="0" smtClean="0"/>
              <a:t>面向对象</a:t>
            </a:r>
            <a:r>
              <a:rPr lang="en-US" altLang="zh-CN" sz="3800" dirty="0" smtClean="0"/>
              <a:t>)</a:t>
            </a:r>
            <a:r>
              <a:rPr lang="zh-CN" altLang="en-US" dirty="0" smtClean="0"/>
              <a:t>构件设计</a:t>
            </a:r>
            <a:endParaRPr lang="zh-CN" altLang="en-US" dirty="0"/>
          </a:p>
        </p:txBody>
      </p:sp>
      <p:sp>
        <p:nvSpPr>
          <p:cNvPr id="3" name="Content Placeholder 2"/>
          <p:cNvSpPr>
            <a:spLocks noGrp="1"/>
          </p:cNvSpPr>
          <p:nvPr>
            <p:ph idx="1"/>
          </p:nvPr>
        </p:nvSpPr>
        <p:spPr/>
        <p:txBody>
          <a:bodyPr/>
          <a:lstStyle/>
          <a:p>
            <a:r>
              <a:rPr lang="zh-CN" altLang="en-US" dirty="0" smtClean="0"/>
              <a:t>软件的构件</a:t>
            </a:r>
            <a:endParaRPr lang="en-US" altLang="zh-CN" dirty="0" smtClean="0"/>
          </a:p>
          <a:p>
            <a:pPr lvl="1"/>
            <a:r>
              <a:rPr lang="zh-CN" altLang="en-US" dirty="0" smtClean="0"/>
              <a:t>架构的基本组成单元</a:t>
            </a:r>
            <a:endParaRPr lang="en-US" altLang="zh-CN" dirty="0" smtClean="0"/>
          </a:p>
          <a:p>
            <a:pPr lvl="1"/>
            <a:r>
              <a:rPr lang="zh-CN" altLang="en-US" dirty="0" smtClean="0"/>
              <a:t>一类具有相对独立功能的逻辑实体</a:t>
            </a:r>
            <a:endParaRPr lang="en-US" altLang="zh-CN" dirty="0" smtClean="0"/>
          </a:p>
          <a:p>
            <a:pPr lvl="1"/>
            <a:endParaRPr lang="en-US" altLang="zh-CN" dirty="0" smtClean="0"/>
          </a:p>
          <a:p>
            <a:r>
              <a:rPr lang="en-US" altLang="zh-CN" dirty="0" smtClean="0"/>
              <a:t>OO</a:t>
            </a:r>
            <a:r>
              <a:rPr lang="zh-CN" altLang="en-US" dirty="0" smtClean="0"/>
              <a:t>构件设计活动</a:t>
            </a:r>
            <a:endParaRPr lang="en-US" altLang="zh-CN" dirty="0" smtClean="0"/>
          </a:p>
          <a:p>
            <a:pPr lvl="1"/>
            <a:r>
              <a:rPr lang="zh-CN" altLang="en-US" dirty="0" smtClean="0"/>
              <a:t>确立</a:t>
            </a:r>
            <a:r>
              <a:rPr lang="en-US" altLang="zh-CN" dirty="0" smtClean="0"/>
              <a:t>OO</a:t>
            </a:r>
            <a:r>
              <a:rPr lang="zh-CN" altLang="en-US" dirty="0" smtClean="0"/>
              <a:t>类</a:t>
            </a:r>
            <a:endParaRPr lang="en-US" altLang="zh-CN" dirty="0" smtClean="0"/>
          </a:p>
          <a:p>
            <a:pPr lvl="1"/>
            <a:r>
              <a:rPr lang="zh-CN" altLang="en-US" dirty="0" smtClean="0"/>
              <a:t>选定</a:t>
            </a:r>
            <a:r>
              <a:rPr lang="en-US" altLang="zh-CN" dirty="0" smtClean="0"/>
              <a:t>OO</a:t>
            </a:r>
            <a:r>
              <a:rPr lang="zh-CN" altLang="en-US" dirty="0" smtClean="0"/>
              <a:t>类的算法</a:t>
            </a:r>
            <a:endParaRPr lang="en-US" altLang="zh-CN" dirty="0" smtClean="0"/>
          </a:p>
          <a:p>
            <a:pPr lvl="1"/>
            <a:r>
              <a:rPr lang="zh-CN" altLang="en-US" dirty="0" smtClean="0"/>
              <a:t>选定</a:t>
            </a:r>
            <a:r>
              <a:rPr lang="en-US" altLang="zh-CN" dirty="0" smtClean="0"/>
              <a:t>OO</a:t>
            </a:r>
            <a:r>
              <a:rPr lang="zh-CN" altLang="en-US" dirty="0" smtClean="0"/>
              <a:t>类的数据结构</a:t>
            </a:r>
            <a:endParaRPr lang="en-US" altLang="zh-CN" dirty="0" smtClean="0"/>
          </a:p>
          <a:p>
            <a:pPr lvl="1"/>
            <a:r>
              <a:rPr lang="zh-CN" altLang="en-US" dirty="0" smtClean="0"/>
              <a:t>定义</a:t>
            </a:r>
            <a:r>
              <a:rPr lang="en-US" altLang="zh-CN" dirty="0" smtClean="0"/>
              <a:t>OO</a:t>
            </a:r>
            <a:r>
              <a:rPr lang="zh-CN" altLang="en-US" dirty="0" smtClean="0"/>
              <a:t>类的 </a:t>
            </a:r>
            <a:r>
              <a:rPr lang="en-US" altLang="zh-CN" sz="2500" dirty="0" smtClean="0"/>
              <a:t>(</a:t>
            </a:r>
            <a:r>
              <a:rPr lang="zh-CN" altLang="en-US" sz="2500" dirty="0" smtClean="0"/>
              <a:t>外部</a:t>
            </a:r>
            <a:r>
              <a:rPr lang="en-US" altLang="zh-CN" sz="2500" dirty="0" smtClean="0"/>
              <a:t>) </a:t>
            </a:r>
            <a:r>
              <a:rPr lang="zh-CN" altLang="en-US" dirty="0" smtClean="0"/>
              <a:t>接口</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58</a:t>
            </a:fld>
            <a:endParaRPr lang="zh-CN" altLang="en-US" dirty="0"/>
          </a:p>
        </p:txBody>
      </p:sp>
      <p:pic>
        <p:nvPicPr>
          <p:cNvPr id="5" name="Picture 4" descr="C:\Users\SECBOK\Desktop\12252145932095185155melwe_kangaroo.svg.hi.png"/>
          <p:cNvPicPr>
            <a:picLocks noChangeAspect="1" noChangeArrowheads="1"/>
          </p:cNvPicPr>
          <p:nvPr/>
        </p:nvPicPr>
        <p:blipFill>
          <a:blip r:embed="rId2" cstate="print"/>
          <a:srcRect/>
          <a:stretch>
            <a:fillRect/>
          </a:stretch>
        </p:blipFill>
        <p:spPr bwMode="auto">
          <a:xfrm>
            <a:off x="6435171" y="4117885"/>
            <a:ext cx="3410641" cy="2263444"/>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构件设计模式</a:t>
            </a:r>
            <a:endParaRPr lang="zh-CN" altLang="en-US" dirty="0"/>
          </a:p>
        </p:txBody>
      </p:sp>
      <p:sp>
        <p:nvSpPr>
          <p:cNvPr id="3" name="Content Placeholder 2"/>
          <p:cNvSpPr>
            <a:spLocks noGrp="1"/>
          </p:cNvSpPr>
          <p:nvPr>
            <p:ph idx="1"/>
          </p:nvPr>
        </p:nvSpPr>
        <p:spPr/>
        <p:txBody>
          <a:bodyPr/>
          <a:lstStyle/>
          <a:p>
            <a:r>
              <a:rPr lang="zh-CN" altLang="en-US" dirty="0" smtClean="0"/>
              <a:t>软件构件的设计模式</a:t>
            </a:r>
            <a:endParaRPr lang="en-US" altLang="zh-CN" dirty="0" smtClean="0"/>
          </a:p>
          <a:p>
            <a:pPr lvl="1"/>
            <a:r>
              <a:rPr lang="zh-CN" altLang="en-US" dirty="0" smtClean="0"/>
              <a:t>描述一类构件应用所惯用的结构</a:t>
            </a:r>
            <a:endParaRPr lang="en-US" altLang="zh-CN" dirty="0" smtClean="0"/>
          </a:p>
          <a:p>
            <a:pPr lvl="1"/>
            <a:r>
              <a:rPr lang="zh-CN" altLang="en-US" dirty="0" smtClean="0"/>
              <a:t>常表示为一组构件设计规则或约束</a:t>
            </a:r>
            <a:endParaRPr lang="en-US" altLang="zh-CN" dirty="0" smtClean="0"/>
          </a:p>
          <a:p>
            <a:pPr lvl="1"/>
            <a:endParaRPr lang="en-US" altLang="zh-CN" dirty="0" smtClean="0"/>
          </a:p>
          <a:p>
            <a:r>
              <a:rPr lang="en-US" altLang="zh-CN" dirty="0" smtClean="0"/>
              <a:t>OO</a:t>
            </a:r>
            <a:r>
              <a:rPr lang="zh-CN" altLang="en-US" dirty="0" smtClean="0"/>
              <a:t>设计模式四人组</a:t>
            </a:r>
            <a:endParaRPr lang="en-US" altLang="zh-CN" dirty="0" smtClean="0"/>
          </a:p>
          <a:p>
            <a:pPr lvl="1"/>
            <a:r>
              <a:rPr lang="en-US" altLang="zh-CN" dirty="0" smtClean="0"/>
              <a:t>Erich Gamma</a:t>
            </a:r>
            <a:r>
              <a:rPr lang="zh-CN" altLang="en-US" dirty="0" smtClean="0"/>
              <a:t>、</a:t>
            </a:r>
            <a:r>
              <a:rPr lang="en-US" altLang="zh-CN" dirty="0" smtClean="0"/>
              <a:t>Richard Helm</a:t>
            </a:r>
          </a:p>
          <a:p>
            <a:pPr lvl="1"/>
            <a:r>
              <a:rPr lang="en-US" altLang="zh-CN" dirty="0" smtClean="0"/>
              <a:t>Ralph Johnson</a:t>
            </a:r>
            <a:r>
              <a:rPr lang="zh-CN" altLang="en-US" dirty="0" smtClean="0"/>
              <a:t>、</a:t>
            </a:r>
            <a:r>
              <a:rPr lang="en-US" altLang="zh-CN" dirty="0" smtClean="0"/>
              <a:t>John Vlissides</a:t>
            </a:r>
          </a:p>
          <a:p>
            <a:pPr lvl="1"/>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59</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软件设计概述</a:t>
            </a:r>
            <a:endParaRPr lang="zh-CN" altLang="en-US" dirty="0"/>
          </a:p>
        </p:txBody>
      </p:sp>
      <p:sp>
        <p:nvSpPr>
          <p:cNvPr id="3" name="Content Placeholder 2"/>
          <p:cNvSpPr>
            <a:spLocks noGrp="1"/>
          </p:cNvSpPr>
          <p:nvPr>
            <p:ph idx="1"/>
          </p:nvPr>
        </p:nvSpPr>
        <p:spPr>
          <a:xfrm>
            <a:off x="613964" y="1268760"/>
            <a:ext cx="8667750" cy="648072"/>
          </a:xfrm>
        </p:spPr>
        <p:txBody>
          <a:bodyPr/>
          <a:lstStyle/>
          <a:p>
            <a:r>
              <a:rPr lang="zh-CN" altLang="en-US" sz="2900" dirty="0" smtClean="0"/>
              <a:t>软件是一类复杂产品，开发过程离不开设计。</a:t>
            </a:r>
            <a:endParaRPr lang="en-US" altLang="zh-CN" sz="2900" dirty="0" smtClean="0"/>
          </a:p>
          <a:p>
            <a:endParaRPr lang="zh-CN" altLang="en-US" sz="23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a:t>
            </a:fld>
            <a:endParaRPr lang="zh-CN" altLang="en-US" dirty="0"/>
          </a:p>
        </p:txBody>
      </p:sp>
      <p:sp>
        <p:nvSpPr>
          <p:cNvPr id="8" name="Content Placeholder 2"/>
          <p:cNvSpPr txBox="1">
            <a:spLocks/>
          </p:cNvSpPr>
          <p:nvPr/>
        </p:nvSpPr>
        <p:spPr bwMode="auto">
          <a:xfrm>
            <a:off x="613964" y="1916834"/>
            <a:ext cx="8667750" cy="1512168"/>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buFont typeface="文鼎CS长美黑" pitchFamily="49" charset="-122"/>
              <a:buChar char="※"/>
              <a:defRPr/>
            </a:pPr>
            <a:r>
              <a:rPr lang="zh-CN" altLang="en-US" sz="3100" kern="0" dirty="0" smtClean="0">
                <a:latin typeface="+mn-lt"/>
                <a:ea typeface="文鼎CS长美黑" pitchFamily="49" charset="-122"/>
              </a:rPr>
              <a:t>软件设计</a:t>
            </a:r>
            <a:endParaRPr lang="en-US" altLang="zh-CN" sz="3100" kern="0" dirty="0" smtClean="0">
              <a:latin typeface="+mn-lt"/>
              <a:ea typeface="文鼎CS长美黑" pitchFamily="49" charset="-122"/>
            </a:endParaRPr>
          </a:p>
          <a:p>
            <a:pPr marL="950002" lvl="1" indent="-456732" defTabSz="956645" eaLnBrk="0" hangingPunct="0">
              <a:spcBef>
                <a:spcPct val="20000"/>
              </a:spcBef>
              <a:buClr>
                <a:schemeClr val="accent2"/>
              </a:buClr>
              <a:buSzPct val="80000"/>
              <a:buFont typeface="Wingdings" pitchFamily="2" charset="2"/>
              <a:buChar char="Ø"/>
              <a:defRPr/>
            </a:pPr>
            <a:r>
              <a:rPr lang="zh-CN" altLang="en-US" sz="2700" kern="0" dirty="0" smtClean="0">
                <a:latin typeface="方正精楷简体" pitchFamily="2" charset="-122"/>
                <a:ea typeface="方正精楷简体" pitchFamily="2" charset="-122"/>
              </a:rPr>
              <a:t>定义软件的各层级结构元素</a:t>
            </a:r>
            <a:r>
              <a:rPr lang="en-US" altLang="zh-CN" sz="2700" kern="0" dirty="0" smtClean="0">
                <a:latin typeface="方正精楷简体" pitchFamily="2" charset="-122"/>
                <a:ea typeface="方正精楷简体" pitchFamily="2" charset="-122"/>
              </a:rPr>
              <a:t>(</a:t>
            </a:r>
            <a:r>
              <a:rPr lang="zh-CN" altLang="en-US" sz="2700" kern="0" dirty="0" smtClean="0">
                <a:latin typeface="方正精楷简体" pitchFamily="2" charset="-122"/>
                <a:ea typeface="方正精楷简体" pitchFamily="2" charset="-122"/>
              </a:rPr>
              <a:t>包括架构、构件、用户界面和数据库</a:t>
            </a:r>
            <a:r>
              <a:rPr lang="en-US" altLang="zh-CN" sz="2700" kern="0" dirty="0" smtClean="0">
                <a:latin typeface="方正精楷简体" pitchFamily="2" charset="-122"/>
                <a:ea typeface="方正精楷简体" pitchFamily="2" charset="-122"/>
              </a:rPr>
              <a:t>)</a:t>
            </a:r>
            <a:r>
              <a:rPr lang="zh-CN" altLang="en-US" sz="2700" kern="0" dirty="0" smtClean="0">
                <a:latin typeface="方正精楷简体" pitchFamily="2" charset="-122"/>
                <a:ea typeface="方正精楷简体" pitchFamily="2" charset="-122"/>
              </a:rPr>
              <a:t>，及其属性和行为的过程</a:t>
            </a:r>
            <a:endParaRPr lang="zh-CN" altLang="en-US" sz="2700" kern="0" dirty="0">
              <a:latin typeface="方正精楷简体" pitchFamily="2" charset="-122"/>
              <a:ea typeface="方正精楷简体" pitchFamily="2" charset="-122"/>
            </a:endParaRPr>
          </a:p>
        </p:txBody>
      </p:sp>
      <p:grpSp>
        <p:nvGrpSpPr>
          <p:cNvPr id="5" name="Group 8"/>
          <p:cNvGrpSpPr/>
          <p:nvPr/>
        </p:nvGrpSpPr>
        <p:grpSpPr>
          <a:xfrm>
            <a:off x="2222701" y="3717033"/>
            <a:ext cx="5772641" cy="2592289"/>
            <a:chOff x="1905000" y="1916668"/>
            <a:chExt cx="4572000" cy="2533581"/>
          </a:xfrm>
        </p:grpSpPr>
        <p:sp>
          <p:nvSpPr>
            <p:cNvPr id="10" name="Oval 9"/>
            <p:cNvSpPr/>
            <p:nvPr/>
          </p:nvSpPr>
          <p:spPr>
            <a:xfrm>
              <a:off x="5486400" y="2743200"/>
              <a:ext cx="990600" cy="1676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5000" dirty="0"/>
            </a:p>
          </p:txBody>
        </p:sp>
        <p:sp>
          <p:nvSpPr>
            <p:cNvPr id="11" name="Oval 10"/>
            <p:cNvSpPr/>
            <p:nvPr/>
          </p:nvSpPr>
          <p:spPr>
            <a:xfrm>
              <a:off x="1905000" y="2667000"/>
              <a:ext cx="1066800" cy="17526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sz="5000" dirty="0">
                <a:solidFill>
                  <a:schemeClr val="bg1"/>
                </a:solidFill>
              </a:endParaRPr>
            </a:p>
          </p:txBody>
        </p:sp>
        <p:pic>
          <p:nvPicPr>
            <p:cNvPr id="12" name="Picture 1" descr="C:\Users\SECBOK\AppData\Roaming\Tencent\Users\185063557\QQ\WinTemp\RichOle\EA]29VCD1A7W[[~2[S_[S)W.jpg"/>
            <p:cNvPicPr>
              <a:picLocks noChangeAspect="1" noChangeArrowheads="1"/>
            </p:cNvPicPr>
            <p:nvPr/>
          </p:nvPicPr>
          <p:blipFill>
            <a:blip r:embed="rId2" cstate="print"/>
            <a:srcRect/>
            <a:stretch>
              <a:fillRect/>
            </a:stretch>
          </p:blipFill>
          <p:spPr bwMode="auto">
            <a:xfrm>
              <a:off x="2667001" y="2241049"/>
              <a:ext cx="3124200" cy="2209200"/>
            </a:xfrm>
            <a:prstGeom prst="rect">
              <a:avLst/>
            </a:prstGeom>
            <a:ln>
              <a:noFill/>
            </a:ln>
            <a:effectLst>
              <a:softEdge rad="112500"/>
            </a:effectLst>
          </p:spPr>
        </p:pic>
        <p:sp>
          <p:nvSpPr>
            <p:cNvPr id="13" name="TextBox 12"/>
            <p:cNvSpPr txBox="1"/>
            <p:nvPr/>
          </p:nvSpPr>
          <p:spPr>
            <a:xfrm>
              <a:off x="2174557" y="2933700"/>
              <a:ext cx="440804" cy="1398749"/>
            </a:xfrm>
            <a:prstGeom prst="rect">
              <a:avLst/>
            </a:prstGeom>
            <a:noFill/>
          </p:spPr>
          <p:txBody>
            <a:bodyPr wrap="none" rtlCol="0">
              <a:spAutoFit/>
            </a:bodyPr>
            <a:lstStyle/>
            <a:p>
              <a:r>
                <a:rPr lang="zh-CN" altLang="en-US" sz="2900" b="1" dirty="0" smtClean="0">
                  <a:solidFill>
                    <a:schemeClr val="bg1"/>
                  </a:solidFill>
                  <a:latin typeface="方正胖娃简体" pitchFamily="65" charset="-122"/>
                  <a:ea typeface="汉鼎简隶变" pitchFamily="49" charset="-122"/>
                </a:rPr>
                <a:t>问</a:t>
              </a:r>
              <a:endParaRPr lang="en-US" altLang="zh-CN" sz="2900" b="1" dirty="0" smtClean="0">
                <a:solidFill>
                  <a:schemeClr val="bg1"/>
                </a:solidFill>
                <a:latin typeface="方正胖娃简体" pitchFamily="65" charset="-122"/>
                <a:ea typeface="汉鼎简隶变" pitchFamily="49" charset="-122"/>
              </a:endParaRPr>
            </a:p>
            <a:p>
              <a:r>
                <a:rPr lang="zh-CN" altLang="en-US" sz="2900" b="1" dirty="0" smtClean="0">
                  <a:solidFill>
                    <a:schemeClr val="bg1"/>
                  </a:solidFill>
                  <a:latin typeface="方正胖娃简体" pitchFamily="65" charset="-122"/>
                  <a:ea typeface="汉鼎简隶变" pitchFamily="49" charset="-122"/>
                </a:rPr>
                <a:t>题</a:t>
              </a:r>
              <a:r>
                <a:rPr lang="en-US" altLang="zh-CN" sz="2900" b="1" dirty="0" smtClean="0">
                  <a:solidFill>
                    <a:schemeClr val="bg1"/>
                  </a:solidFill>
                  <a:latin typeface="方正胖娃简体" pitchFamily="65" charset="-122"/>
                  <a:ea typeface="汉鼎简隶变" pitchFamily="49" charset="-122"/>
                </a:rPr>
                <a:t/>
              </a:r>
              <a:br>
                <a:rPr lang="en-US" altLang="zh-CN" sz="2900" b="1" dirty="0" smtClean="0">
                  <a:solidFill>
                    <a:schemeClr val="bg1"/>
                  </a:solidFill>
                  <a:latin typeface="方正胖娃简体" pitchFamily="65" charset="-122"/>
                  <a:ea typeface="汉鼎简隶变" pitchFamily="49" charset="-122"/>
                </a:rPr>
              </a:br>
              <a:r>
                <a:rPr lang="zh-CN" altLang="en-US" sz="2900" b="1" dirty="0" smtClean="0">
                  <a:solidFill>
                    <a:schemeClr val="bg1"/>
                  </a:solidFill>
                  <a:latin typeface="方正胖娃简体" pitchFamily="65" charset="-122"/>
                  <a:ea typeface="汉鼎简隶变" pitchFamily="49" charset="-122"/>
                </a:rPr>
                <a:t>域</a:t>
              </a:r>
              <a:endParaRPr lang="zh-CN" altLang="en-US" sz="2900" b="1" dirty="0">
                <a:solidFill>
                  <a:schemeClr val="bg1"/>
                </a:solidFill>
                <a:latin typeface="方正胖娃简体" pitchFamily="65" charset="-122"/>
                <a:ea typeface="汉鼎简隶变" pitchFamily="49" charset="-122"/>
              </a:endParaRPr>
            </a:p>
          </p:txBody>
        </p:sp>
        <p:sp>
          <p:nvSpPr>
            <p:cNvPr id="14" name="TextBox 13"/>
            <p:cNvSpPr txBox="1"/>
            <p:nvPr/>
          </p:nvSpPr>
          <p:spPr>
            <a:xfrm>
              <a:off x="5791200" y="2933700"/>
              <a:ext cx="440804" cy="1398749"/>
            </a:xfrm>
            <a:prstGeom prst="rect">
              <a:avLst/>
            </a:prstGeom>
            <a:noFill/>
          </p:spPr>
          <p:txBody>
            <a:bodyPr wrap="none" rtlCol="0">
              <a:spAutoFit/>
            </a:bodyPr>
            <a:lstStyle/>
            <a:p>
              <a:r>
                <a:rPr lang="zh-CN" altLang="en-US" sz="2900" b="1" dirty="0" smtClean="0">
                  <a:latin typeface="方正胖娃简体" pitchFamily="65" charset="-122"/>
                  <a:ea typeface="汉鼎简隶变" pitchFamily="49" charset="-122"/>
                </a:rPr>
                <a:t>产</a:t>
              </a:r>
              <a:r>
                <a:rPr lang="en-US" altLang="zh-CN" sz="2900" b="1" dirty="0" smtClean="0">
                  <a:latin typeface="方正胖娃简体" pitchFamily="65" charset="-122"/>
                  <a:ea typeface="汉鼎简隶变" pitchFamily="49" charset="-122"/>
                </a:rPr>
                <a:t/>
              </a:r>
              <a:br>
                <a:rPr lang="en-US" altLang="zh-CN" sz="2900" b="1" dirty="0" smtClean="0">
                  <a:latin typeface="方正胖娃简体" pitchFamily="65" charset="-122"/>
                  <a:ea typeface="汉鼎简隶变" pitchFamily="49" charset="-122"/>
                </a:rPr>
              </a:br>
              <a:r>
                <a:rPr lang="zh-CN" altLang="en-US" sz="2900" b="1" dirty="0" smtClean="0">
                  <a:latin typeface="方正胖娃简体" pitchFamily="65" charset="-122"/>
                  <a:ea typeface="汉鼎简隶变" pitchFamily="49" charset="-122"/>
                </a:rPr>
                <a:t>品</a:t>
              </a:r>
              <a:r>
                <a:rPr lang="en-US" altLang="zh-CN" sz="2900" b="1" dirty="0" smtClean="0">
                  <a:latin typeface="方正胖娃简体" pitchFamily="65" charset="-122"/>
                  <a:ea typeface="汉鼎简隶变" pitchFamily="49" charset="-122"/>
                </a:rPr>
                <a:t/>
              </a:r>
              <a:br>
                <a:rPr lang="en-US" altLang="zh-CN" sz="2900" b="1" dirty="0" smtClean="0">
                  <a:latin typeface="方正胖娃简体" pitchFamily="65" charset="-122"/>
                  <a:ea typeface="汉鼎简隶变" pitchFamily="49" charset="-122"/>
                </a:rPr>
              </a:br>
              <a:r>
                <a:rPr lang="zh-CN" altLang="en-US" sz="2900" b="1" dirty="0" smtClean="0">
                  <a:latin typeface="方正胖娃简体" pitchFamily="65" charset="-122"/>
                  <a:ea typeface="汉鼎简隶变" pitchFamily="49" charset="-122"/>
                </a:rPr>
                <a:t>域</a:t>
              </a:r>
              <a:endParaRPr lang="zh-CN" altLang="en-US" sz="2900" b="1" dirty="0">
                <a:latin typeface="方正胖娃简体" pitchFamily="65" charset="-122"/>
                <a:ea typeface="汉鼎简隶变" pitchFamily="49" charset="-122"/>
              </a:endParaRPr>
            </a:p>
          </p:txBody>
        </p:sp>
        <p:sp>
          <p:nvSpPr>
            <p:cNvPr id="15" name="TextBox 14"/>
            <p:cNvSpPr txBox="1"/>
            <p:nvPr/>
          </p:nvSpPr>
          <p:spPr>
            <a:xfrm>
              <a:off x="3048000" y="1916668"/>
              <a:ext cx="694723" cy="496330"/>
            </a:xfrm>
            <a:prstGeom prst="rect">
              <a:avLst/>
            </a:prstGeom>
            <a:noFill/>
          </p:spPr>
          <p:txBody>
            <a:bodyPr wrap="none" rtlCol="0">
              <a:spAutoFit/>
            </a:bodyPr>
            <a:lstStyle/>
            <a:p>
              <a:r>
                <a:rPr lang="zh-CN" altLang="en-US" sz="2700" b="1" dirty="0" smtClean="0">
                  <a:solidFill>
                    <a:srgbClr val="FF0000"/>
                  </a:solidFill>
                  <a:latin typeface="微软雅黑" pitchFamily="34" charset="-122"/>
                  <a:ea typeface="微软雅黑" pitchFamily="34" charset="-122"/>
                </a:rPr>
                <a:t>需求</a:t>
              </a:r>
              <a:endParaRPr lang="zh-CN" altLang="en-US" sz="2700" b="1" dirty="0">
                <a:solidFill>
                  <a:srgbClr val="FF0000"/>
                </a:solidFill>
                <a:latin typeface="微软雅黑" pitchFamily="34" charset="-122"/>
                <a:ea typeface="微软雅黑" pitchFamily="34" charset="-122"/>
              </a:endParaRPr>
            </a:p>
          </p:txBody>
        </p:sp>
        <p:sp>
          <p:nvSpPr>
            <p:cNvPr id="16" name="TextBox 15"/>
            <p:cNvSpPr txBox="1"/>
            <p:nvPr/>
          </p:nvSpPr>
          <p:spPr>
            <a:xfrm>
              <a:off x="4800600" y="2221468"/>
              <a:ext cx="694723" cy="496330"/>
            </a:xfrm>
            <a:prstGeom prst="rect">
              <a:avLst/>
            </a:prstGeom>
            <a:noFill/>
          </p:spPr>
          <p:txBody>
            <a:bodyPr wrap="none" rtlCol="0">
              <a:spAutoFit/>
            </a:bodyPr>
            <a:lstStyle/>
            <a:p>
              <a:r>
                <a:rPr lang="zh-CN" altLang="en-US" sz="2700" b="1" dirty="0" smtClean="0">
                  <a:solidFill>
                    <a:srgbClr val="FF0000"/>
                  </a:solidFill>
                  <a:latin typeface="微软雅黑" pitchFamily="34" charset="-122"/>
                  <a:ea typeface="微软雅黑" pitchFamily="34" charset="-122"/>
                </a:rPr>
                <a:t>设计</a:t>
              </a:r>
              <a:endParaRPr lang="zh-CN" altLang="en-US" sz="2700" b="1" dirty="0">
                <a:solidFill>
                  <a:srgbClr val="FF0000"/>
                </a:solidFill>
                <a:latin typeface="微软雅黑" pitchFamily="34" charset="-122"/>
                <a:ea typeface="微软雅黑" pitchFamily="34"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675408" y="3531055"/>
            <a:ext cx="6227819" cy="2994295"/>
          </a:xfrm>
          <a:prstGeom prst="rect">
            <a:avLst/>
          </a:prstGeom>
          <a:noFill/>
          <a:ln w="9525">
            <a:noFill/>
            <a:miter lim="800000"/>
            <a:headEnd/>
            <a:tailEnd/>
          </a:ln>
        </p:spPr>
      </p:pic>
      <p:sp>
        <p:nvSpPr>
          <p:cNvPr id="2" name="Title 1"/>
          <p:cNvSpPr>
            <a:spLocks noGrp="1"/>
          </p:cNvSpPr>
          <p:nvPr>
            <p:ph type="title"/>
          </p:nvPr>
        </p:nvSpPr>
        <p:spPr/>
        <p:txBody>
          <a:bodyPr/>
          <a:lstStyle/>
          <a:p>
            <a:r>
              <a:rPr lang="zh-CN" altLang="en-US" dirty="0" smtClean="0"/>
              <a:t>构件设计模式</a:t>
            </a:r>
            <a:r>
              <a:rPr lang="en-US" altLang="zh-CN" dirty="0" smtClean="0"/>
              <a:t>—</a:t>
            </a:r>
            <a:r>
              <a:rPr lang="zh-CN" altLang="en-US" dirty="0" smtClean="0"/>
              <a:t>分类</a:t>
            </a:r>
            <a:endParaRPr lang="zh-CN" altLang="en-US" dirty="0"/>
          </a:p>
        </p:txBody>
      </p:sp>
      <p:sp>
        <p:nvSpPr>
          <p:cNvPr id="3" name="Content Placeholder 2"/>
          <p:cNvSpPr>
            <a:spLocks noGrp="1"/>
          </p:cNvSpPr>
          <p:nvPr>
            <p:ph idx="1"/>
          </p:nvPr>
        </p:nvSpPr>
        <p:spPr>
          <a:xfrm>
            <a:off x="613969" y="1268763"/>
            <a:ext cx="5899206" cy="1872208"/>
          </a:xfrm>
        </p:spPr>
        <p:txBody>
          <a:bodyPr/>
          <a:lstStyle/>
          <a:p>
            <a:r>
              <a:rPr lang="zh-CN" altLang="en-US" sz="2500" dirty="0" smtClean="0"/>
              <a:t>创建型 </a:t>
            </a:r>
            <a:r>
              <a:rPr lang="en-US" altLang="zh-CN" sz="2100" dirty="0" smtClean="0"/>
              <a:t>(Creational) </a:t>
            </a:r>
            <a:r>
              <a:rPr lang="zh-CN" altLang="en-US" sz="2500" dirty="0" smtClean="0"/>
              <a:t>模式</a:t>
            </a:r>
            <a:endParaRPr lang="en-US" altLang="zh-CN" sz="2500" dirty="0" smtClean="0"/>
          </a:p>
          <a:p>
            <a:r>
              <a:rPr lang="zh-CN" altLang="en-US" sz="2500" dirty="0" smtClean="0"/>
              <a:t>结构型 </a:t>
            </a:r>
            <a:r>
              <a:rPr lang="en-US" altLang="zh-CN" sz="2100" dirty="0" smtClean="0"/>
              <a:t>(Structural)</a:t>
            </a:r>
            <a:r>
              <a:rPr lang="en-US" altLang="zh-CN" sz="2500" dirty="0" smtClean="0"/>
              <a:t> </a:t>
            </a:r>
            <a:r>
              <a:rPr lang="zh-CN" altLang="en-US" sz="2500" dirty="0" smtClean="0"/>
              <a:t>模式</a:t>
            </a:r>
            <a:endParaRPr lang="en-US" altLang="zh-CN" sz="2500" dirty="0" smtClean="0"/>
          </a:p>
          <a:p>
            <a:r>
              <a:rPr lang="zh-CN" altLang="en-US" sz="2500" dirty="0" smtClean="0"/>
              <a:t>行为型 </a:t>
            </a:r>
            <a:r>
              <a:rPr lang="en-US" altLang="zh-CN" sz="2100" dirty="0" smtClean="0"/>
              <a:t>(Behavioral)</a:t>
            </a:r>
            <a:r>
              <a:rPr lang="en-US" altLang="zh-CN" sz="2500" dirty="0" smtClean="0"/>
              <a:t> </a:t>
            </a:r>
            <a:r>
              <a:rPr lang="zh-CN" altLang="en-US" sz="2500" dirty="0" smtClean="0"/>
              <a:t>模式</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60</a:t>
            </a:fld>
            <a:endParaRPr lang="zh-CN" altLang="en-US" dirty="0"/>
          </a:p>
        </p:txBody>
      </p:sp>
      <p:pic>
        <p:nvPicPr>
          <p:cNvPr id="23553" name="Picture 1" descr="C:\Users\SECBOK\AppData\Roaming\Tencent\Users\185063557\QQ\WinTemp\RichOle\[`2O(`)LMFTN%`%J63OM6U0.jpg"/>
          <p:cNvPicPr>
            <a:picLocks noChangeAspect="1" noChangeArrowheads="1"/>
          </p:cNvPicPr>
          <p:nvPr/>
        </p:nvPicPr>
        <p:blipFill>
          <a:blip r:embed="rId3" cstate="print"/>
          <a:srcRect/>
          <a:stretch>
            <a:fillRect/>
          </a:stretch>
        </p:blipFill>
        <p:spPr bwMode="auto">
          <a:xfrm>
            <a:off x="7061517" y="2564908"/>
            <a:ext cx="2728025" cy="34911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7545288" y="6059414"/>
            <a:ext cx="2039858" cy="465930"/>
          </a:xfrm>
          <a:prstGeom prst="rect">
            <a:avLst/>
          </a:prstGeom>
          <a:noFill/>
        </p:spPr>
        <p:txBody>
          <a:bodyPr wrap="none" lIns="95665" tIns="47832" rIns="95665" bIns="47832" rtlCol="0">
            <a:spAutoFit/>
          </a:bodyPr>
          <a:lstStyle/>
          <a:p>
            <a:r>
              <a:rPr lang="en-US" altLang="zh-CN" sz="2400" dirty="0" smtClean="0">
                <a:latin typeface="方正特雅宋简" pitchFamily="2" charset="-122"/>
                <a:ea typeface="方正特雅宋简" pitchFamily="2" charset="-122"/>
              </a:rPr>
              <a:t>《</a:t>
            </a:r>
            <a:r>
              <a:rPr lang="zh-CN" altLang="en-US" sz="2400" dirty="0" smtClean="0">
                <a:latin typeface="方正特雅宋简" pitchFamily="2" charset="-122"/>
                <a:ea typeface="方正特雅宋简" pitchFamily="2" charset="-122"/>
              </a:rPr>
              <a:t>设计模式</a:t>
            </a:r>
            <a:r>
              <a:rPr lang="en-US" altLang="zh-CN" sz="2400" dirty="0" smtClean="0">
                <a:latin typeface="方正特雅宋简" pitchFamily="2" charset="-122"/>
                <a:ea typeface="方正特雅宋简" pitchFamily="2" charset="-122"/>
              </a:rPr>
              <a:t>》</a:t>
            </a:r>
            <a:endParaRPr lang="zh-CN" altLang="en-US" sz="2400" dirty="0">
              <a:latin typeface="方正特雅宋简" pitchFamily="2" charset="-122"/>
              <a:ea typeface="方正特雅宋简" pitchFamily="2" charset="-122"/>
            </a:endParaRPr>
          </a:p>
        </p:txBody>
      </p:sp>
      <p:sp>
        <p:nvSpPr>
          <p:cNvPr id="7" name="Rectangular Callout 6"/>
          <p:cNvSpPr/>
          <p:nvPr/>
        </p:nvSpPr>
        <p:spPr>
          <a:xfrm>
            <a:off x="740535" y="2924944"/>
            <a:ext cx="6084676" cy="504056"/>
          </a:xfrm>
          <a:prstGeom prst="wedgeRectCallout">
            <a:avLst>
              <a:gd name="adj1" fmla="val 53843"/>
              <a:gd name="adj2" fmla="val -7364"/>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2500" dirty="0" smtClean="0">
                <a:solidFill>
                  <a:srgbClr val="0000FF"/>
                </a:solidFill>
                <a:latin typeface="方正特雅宋简" pitchFamily="2" charset="-122"/>
                <a:ea typeface="方正特雅宋简" pitchFamily="2" charset="-122"/>
              </a:rPr>
              <a:t>定义并详细阐述了</a:t>
            </a:r>
            <a:r>
              <a:rPr lang="en-US" altLang="zh-CN" sz="2500" dirty="0" smtClean="0">
                <a:solidFill>
                  <a:srgbClr val="0000FF"/>
                </a:solidFill>
                <a:latin typeface="方正特雅宋简" pitchFamily="2" charset="-122"/>
                <a:ea typeface="方正特雅宋简" pitchFamily="2" charset="-122"/>
              </a:rPr>
              <a:t>23</a:t>
            </a:r>
            <a:r>
              <a:rPr lang="zh-CN" altLang="en-US" sz="2500" dirty="0" smtClean="0">
                <a:solidFill>
                  <a:srgbClr val="0000FF"/>
                </a:solidFill>
                <a:latin typeface="方正特雅宋简" pitchFamily="2" charset="-122"/>
                <a:ea typeface="方正特雅宋简" pitchFamily="2" charset="-122"/>
              </a:rPr>
              <a:t>个经典设计模式</a:t>
            </a:r>
            <a:endParaRPr lang="zh-CN" altLang="en-US" sz="2500" dirty="0">
              <a:solidFill>
                <a:srgbClr val="0000FF"/>
              </a:solidFill>
              <a:latin typeface="方正特雅宋简" pitchFamily="2" charset="-122"/>
              <a:ea typeface="方正特雅宋简" pitchFamily="2" charset="-122"/>
            </a:endParaRPr>
          </a:p>
        </p:txBody>
      </p:sp>
      <p:sp>
        <p:nvSpPr>
          <p:cNvPr id="8" name="Explosion 2 7"/>
          <p:cNvSpPr/>
          <p:nvPr/>
        </p:nvSpPr>
        <p:spPr>
          <a:xfrm>
            <a:off x="5577075" y="1124746"/>
            <a:ext cx="4134459" cy="1440160"/>
          </a:xfrm>
          <a:prstGeom prst="irregularSeal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2900" dirty="0" smtClean="0">
                <a:solidFill>
                  <a:srgbClr val="FF0000"/>
                </a:solidFill>
                <a:ea typeface="文鼎CS长美黑" pitchFamily="49" charset="-122"/>
              </a:rPr>
              <a:t>非常精妙！</a:t>
            </a:r>
            <a:endParaRPr lang="zh-CN" altLang="en-US" sz="2900" dirty="0">
              <a:solidFill>
                <a:srgbClr val="FF00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3"/>
                                        </p:tgtEl>
                                        <p:attrNameLst>
                                          <p:attrName>style.visibility</p:attrName>
                                        </p:attrNameLst>
                                      </p:cBhvr>
                                      <p:to>
                                        <p:strVal val="visible"/>
                                      </p:to>
                                    </p:set>
                                    <p:animEffect transition="in" filter="blinds(horizontal)">
                                      <p:cBhvr>
                                        <p:cTn id="7" dur="500"/>
                                        <p:tgtEl>
                                          <p:spTgt spid="2355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300"/>
                                  </p:stCondLst>
                                  <p:childTnLst>
                                    <p:set>
                                      <p:cBhvr>
                                        <p:cTn id="17" dur="1" fill="hold">
                                          <p:stCondLst>
                                            <p:cond delay="0"/>
                                          </p:stCondLst>
                                        </p:cTn>
                                        <p:tgtEl>
                                          <p:spTgt spid="23554"/>
                                        </p:tgtEl>
                                        <p:attrNameLst>
                                          <p:attrName>style.visibility</p:attrName>
                                        </p:attrNameLst>
                                      </p:cBhvr>
                                      <p:to>
                                        <p:strVal val="visible"/>
                                      </p:to>
                                    </p:set>
                                    <p:animEffect transition="in" filter="blinds(horizontal)">
                                      <p:cBhvr>
                                        <p:cTn id="18" dur="500"/>
                                        <p:tgtEl>
                                          <p:spTgt spid="2355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61</a:t>
            </a:fld>
            <a:endParaRPr lang="zh-CN" altLang="en-US" dirty="0"/>
          </a:p>
        </p:txBody>
      </p:sp>
      <p:sp>
        <p:nvSpPr>
          <p:cNvPr id="6" name="Title 4"/>
          <p:cNvSpPr txBox="1">
            <a:spLocks/>
          </p:cNvSpPr>
          <p:nvPr/>
        </p:nvSpPr>
        <p:spPr bwMode="auto">
          <a:xfrm>
            <a:off x="3470838" y="2483607"/>
            <a:ext cx="5538615" cy="1368152"/>
          </a:xfrm>
          <a:prstGeom prst="rect">
            <a:avLst/>
          </a:pr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lvl="0" algn="r" eaLnBrk="0" hangingPunct="0"/>
            <a:r>
              <a:rPr lang="zh-CN" altLang="en-US" sz="2900" dirty="0" smtClean="0">
                <a:solidFill>
                  <a:srgbClr val="FFFF00"/>
                </a:solidFill>
                <a:ea typeface="文鼎CS长美黑" pitchFamily="49" charset="-122"/>
              </a:rPr>
              <a:t>设计模式并不代表设计水平。</a:t>
            </a:r>
            <a:endParaRPr lang="zh-CN" altLang="en-US" sz="2900" kern="0" dirty="0">
              <a:solidFill>
                <a:srgbClr val="FFFF00"/>
              </a:solidFill>
              <a:latin typeface="+mj-lt"/>
              <a:ea typeface="文鼎CS长美黑" pitchFamily="49" charset="-122"/>
              <a:cs typeface="+mj-cs"/>
            </a:endParaRPr>
          </a:p>
        </p:txBody>
      </p:sp>
      <p:sp>
        <p:nvSpPr>
          <p:cNvPr id="7" name="Rectangle 6"/>
          <p:cNvSpPr/>
          <p:nvPr/>
        </p:nvSpPr>
        <p:spPr>
          <a:xfrm>
            <a:off x="1358094" y="4211799"/>
            <a:ext cx="2424780" cy="373597"/>
          </a:xfrm>
          <a:prstGeom prst="rect">
            <a:avLst/>
          </a:prstGeom>
        </p:spPr>
        <p:txBody>
          <a:bodyPr wrap="square" lIns="95665" tIns="47832" rIns="95665" bIns="47832">
            <a:spAutoFit/>
          </a:bodyPr>
          <a:lstStyle/>
          <a:p>
            <a:r>
              <a:rPr lang="en-US" altLang="zh-CN" dirty="0" smtClean="0"/>
              <a:t>Grady Booch</a:t>
            </a:r>
            <a:endParaRPr lang="zh-CN" altLang="en-US" dirty="0"/>
          </a:p>
        </p:txBody>
      </p:sp>
      <p:pic>
        <p:nvPicPr>
          <p:cNvPr id="8" name="Picture 2" descr="http://upload.wikimedia.org/wikipedia/commons/thumb/3/39/Grady_Booch,_CHM_2011_2_cropped.jpg/220px-Grady_Booch,_CHM_2011_2_cropped.jpg"/>
          <p:cNvPicPr>
            <a:picLocks noChangeAspect="1" noChangeArrowheads="1"/>
          </p:cNvPicPr>
          <p:nvPr/>
        </p:nvPicPr>
        <p:blipFill>
          <a:blip r:embed="rId2" cstate="print"/>
          <a:srcRect/>
          <a:stretch>
            <a:fillRect/>
          </a:stretch>
        </p:blipFill>
        <p:spPr bwMode="auto">
          <a:xfrm>
            <a:off x="1130578" y="1474017"/>
            <a:ext cx="2106234" cy="2757255"/>
          </a:xfrm>
          <a:prstGeom prst="rect">
            <a:avLst/>
          </a:prstGeom>
          <a:noFill/>
        </p:spPr>
      </p:pic>
      <p:sp>
        <p:nvSpPr>
          <p:cNvPr id="9" name="Flowchart: Sequential Access Storage 8"/>
          <p:cNvSpPr/>
          <p:nvPr/>
        </p:nvSpPr>
        <p:spPr>
          <a:xfrm>
            <a:off x="6669195" y="4437113"/>
            <a:ext cx="3198355" cy="2420888"/>
          </a:xfrm>
          <a:prstGeom prst="flowChartMagneticTap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lIns="95665" tIns="47832" rIns="95665" bIns="47832" rtlCol="0" anchor="ctr"/>
          <a:lstStyle/>
          <a:p>
            <a:pPr algn="ctr"/>
            <a:r>
              <a:rPr lang="zh-CN" altLang="en-US" sz="3300" dirty="0" smtClean="0">
                <a:solidFill>
                  <a:schemeClr val="accent4"/>
                </a:solidFill>
                <a:ea typeface="文鼎CS长美黑" pitchFamily="49" charset="-122"/>
              </a:rPr>
              <a:t>你是</a:t>
            </a:r>
            <a:r>
              <a:rPr lang="en-US" altLang="zh-CN" sz="3300" dirty="0" smtClean="0">
                <a:solidFill>
                  <a:schemeClr val="accent4"/>
                </a:solidFill>
                <a:ea typeface="文鼎CS长美黑" pitchFamily="49" charset="-122"/>
              </a:rPr>
              <a:t/>
            </a:r>
            <a:br>
              <a:rPr lang="en-US" altLang="zh-CN" sz="3300" dirty="0" smtClean="0">
                <a:solidFill>
                  <a:schemeClr val="accent4"/>
                </a:solidFill>
                <a:ea typeface="文鼎CS长美黑" pitchFamily="49" charset="-122"/>
              </a:rPr>
            </a:br>
            <a:r>
              <a:rPr lang="zh-CN" altLang="en-US" sz="3300" dirty="0" smtClean="0">
                <a:solidFill>
                  <a:schemeClr val="accent4"/>
                </a:solidFill>
                <a:ea typeface="文鼎CS长美黑" pitchFamily="49" charset="-122"/>
              </a:rPr>
              <a:t>设计模式的粉丝吗</a:t>
            </a:r>
            <a:endParaRPr lang="en-US" altLang="zh-CN" sz="3300" dirty="0" smtClean="0">
              <a:solidFill>
                <a:schemeClr val="accent4"/>
              </a:solidFill>
              <a:ea typeface="文鼎CS长美黑" pitchFamily="49" charset="-122"/>
            </a:endParaRPr>
          </a:p>
          <a:p>
            <a:pPr algn="ctr"/>
            <a:r>
              <a:rPr lang="zh-CN" altLang="en-US" sz="3300" dirty="0" smtClean="0">
                <a:solidFill>
                  <a:schemeClr val="accent4"/>
                </a:solidFill>
                <a:ea typeface="文鼎CS长美黑" pitchFamily="49" charset="-122"/>
              </a:rPr>
              <a:t>？</a:t>
            </a:r>
            <a:endParaRPr lang="zh-CN" altLang="en-US" sz="3300" dirty="0">
              <a:solidFill>
                <a:schemeClr val="accent4"/>
              </a:solidFill>
              <a:ea typeface="文鼎CS长美黑" pitchFamily="49"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OO</a:t>
            </a:r>
            <a:r>
              <a:rPr lang="zh-CN" altLang="en-US" dirty="0" smtClean="0"/>
              <a:t>构件设计法则</a:t>
            </a:r>
            <a:endParaRPr lang="zh-CN" altLang="en-US" dirty="0"/>
          </a:p>
        </p:txBody>
      </p:sp>
      <p:sp>
        <p:nvSpPr>
          <p:cNvPr id="3" name="Content Placeholder 2"/>
          <p:cNvSpPr>
            <a:spLocks noGrp="1"/>
          </p:cNvSpPr>
          <p:nvPr>
            <p:ph idx="1"/>
          </p:nvPr>
        </p:nvSpPr>
        <p:spPr>
          <a:xfrm>
            <a:off x="613970" y="1484786"/>
            <a:ext cx="4807087" cy="3528393"/>
          </a:xfrm>
        </p:spPr>
        <p:txBody>
          <a:bodyPr/>
          <a:lstStyle/>
          <a:p>
            <a:r>
              <a:rPr lang="en-US" altLang="zh-CN" dirty="0" smtClean="0"/>
              <a:t>Robert Martin</a:t>
            </a:r>
            <a:r>
              <a:rPr lang="zh-CN" altLang="en-US" dirty="0" smtClean="0"/>
              <a:t>总结的</a:t>
            </a:r>
            <a:r>
              <a:rPr lang="en-US" altLang="zh-CN" dirty="0" smtClean="0">
                <a:solidFill>
                  <a:srgbClr val="FF0000"/>
                </a:solidFill>
              </a:rPr>
              <a:t>SOLID</a:t>
            </a:r>
            <a:r>
              <a:rPr lang="zh-CN" altLang="en-US" dirty="0" smtClean="0"/>
              <a:t>五法则</a:t>
            </a:r>
            <a:endParaRPr lang="en-US" altLang="zh-CN" dirty="0" smtClean="0"/>
          </a:p>
          <a:p>
            <a:pPr lvl="1"/>
            <a:endParaRPr lang="en-US" altLang="zh-CN" sz="1000" dirty="0" smtClean="0"/>
          </a:p>
          <a:p>
            <a:pPr lvl="1"/>
            <a:r>
              <a:rPr lang="zh-CN" altLang="en-US" dirty="0" smtClean="0"/>
              <a:t>单一职责</a:t>
            </a:r>
            <a:endParaRPr lang="en-US" altLang="zh-CN" dirty="0" smtClean="0"/>
          </a:p>
          <a:p>
            <a:pPr lvl="1"/>
            <a:r>
              <a:rPr lang="zh-CN" altLang="en-US" dirty="0" smtClean="0"/>
              <a:t>开闭</a:t>
            </a:r>
            <a:endParaRPr lang="en-US" altLang="zh-CN" dirty="0" smtClean="0"/>
          </a:p>
          <a:p>
            <a:pPr lvl="1"/>
            <a:r>
              <a:rPr lang="en-US" altLang="zh-CN" dirty="0" smtClean="0"/>
              <a:t>Liskov</a:t>
            </a:r>
            <a:r>
              <a:rPr lang="zh-CN" altLang="en-US" dirty="0" smtClean="0"/>
              <a:t>替换</a:t>
            </a:r>
            <a:endParaRPr lang="en-US" altLang="zh-CN" dirty="0" smtClean="0"/>
          </a:p>
          <a:p>
            <a:pPr lvl="1"/>
            <a:r>
              <a:rPr lang="zh-CN" altLang="en-US" dirty="0" smtClean="0"/>
              <a:t>接口隔离</a:t>
            </a:r>
            <a:endParaRPr lang="en-US" altLang="zh-CN" dirty="0" smtClean="0"/>
          </a:p>
          <a:p>
            <a:pPr lvl="1"/>
            <a:r>
              <a:rPr lang="zh-CN" altLang="en-US" dirty="0" smtClean="0"/>
              <a:t>依赖倒置</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62</a:t>
            </a:fld>
            <a:endParaRPr lang="zh-CN" altLang="en-US" dirty="0"/>
          </a:p>
        </p:txBody>
      </p:sp>
      <p:pic>
        <p:nvPicPr>
          <p:cNvPr id="21505" name="Picture 1" descr="C:\Users\SECBOK\AppData\Roaming\Tencent\Users\185063557\QQ\WinTemp\RichOle\4F5MENU_B_T1FIH~]AIBLCW.jpg"/>
          <p:cNvPicPr>
            <a:picLocks noChangeAspect="1" noChangeArrowheads="1"/>
          </p:cNvPicPr>
          <p:nvPr/>
        </p:nvPicPr>
        <p:blipFill>
          <a:blip r:embed="rId2" cstate="print"/>
          <a:srcRect/>
          <a:stretch>
            <a:fillRect/>
          </a:stretch>
        </p:blipFill>
        <p:spPr bwMode="auto">
          <a:xfrm>
            <a:off x="6968491" y="2492897"/>
            <a:ext cx="2816560" cy="3443114"/>
          </a:xfrm>
          <a:prstGeom prst="rect">
            <a:avLst/>
          </a:prstGeom>
          <a:noFill/>
        </p:spPr>
      </p:pic>
      <p:sp>
        <p:nvSpPr>
          <p:cNvPr id="6" name="Rectangle 5"/>
          <p:cNvSpPr/>
          <p:nvPr/>
        </p:nvSpPr>
        <p:spPr>
          <a:xfrm>
            <a:off x="5966693" y="5949282"/>
            <a:ext cx="3899341" cy="358208"/>
          </a:xfrm>
          <a:prstGeom prst="rect">
            <a:avLst/>
          </a:prstGeom>
        </p:spPr>
        <p:txBody>
          <a:bodyPr wrap="none" lIns="95665" tIns="47832" rIns="95665" bIns="47832">
            <a:spAutoFit/>
          </a:bodyPr>
          <a:lstStyle/>
          <a:p>
            <a:r>
              <a:rPr lang="en-US" altLang="zh-CN" sz="1700" dirty="0" smtClean="0">
                <a:latin typeface="方正特雅宋简" pitchFamily="2" charset="-122"/>
                <a:ea typeface="方正特雅宋简" pitchFamily="2" charset="-122"/>
              </a:rPr>
              <a:t>《</a:t>
            </a:r>
            <a:r>
              <a:rPr lang="zh-CN" altLang="en-US" sz="1700" dirty="0" smtClean="0">
                <a:latin typeface="方正特雅宋简" pitchFamily="2" charset="-122"/>
                <a:ea typeface="方正特雅宋简" pitchFamily="2" charset="-122"/>
              </a:rPr>
              <a:t>敏捷软件开发：原则、模式与实践</a:t>
            </a:r>
            <a:r>
              <a:rPr lang="en-US" altLang="zh-CN" sz="1700" dirty="0" smtClean="0">
                <a:latin typeface="方正特雅宋简" pitchFamily="2" charset="-122"/>
                <a:ea typeface="方正特雅宋简" pitchFamily="2" charset="-122"/>
              </a:rPr>
              <a:t>》</a:t>
            </a:r>
            <a:endParaRPr lang="zh-CN" altLang="en-US" sz="1700" dirty="0">
              <a:latin typeface="方正特雅宋简" pitchFamily="2" charset="-122"/>
              <a:ea typeface="方正特雅宋简" pitchFamily="2" charset="-122"/>
            </a:endParaRPr>
          </a:p>
        </p:txBody>
      </p:sp>
    </p:spTree>
  </p:cSld>
  <p:clrMapOvr>
    <a:masterClrMapping/>
  </p:clrMapOvr>
  <p:transition spd="slow">
    <p:blinds/>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单一职责法则</a:t>
            </a:r>
            <a:endParaRPr lang="zh-CN" altLang="en-US" dirty="0"/>
          </a:p>
        </p:txBody>
      </p:sp>
      <p:sp>
        <p:nvSpPr>
          <p:cNvPr id="3" name="Content Placeholder 2"/>
          <p:cNvSpPr>
            <a:spLocks noGrp="1"/>
          </p:cNvSpPr>
          <p:nvPr>
            <p:ph idx="1"/>
          </p:nvPr>
        </p:nvSpPr>
        <p:spPr>
          <a:xfrm>
            <a:off x="613973" y="4077074"/>
            <a:ext cx="5275139" cy="2016224"/>
          </a:xfrm>
        </p:spPr>
        <p:txBody>
          <a:bodyPr/>
          <a:lstStyle/>
          <a:p>
            <a:pPr>
              <a:buNone/>
            </a:pPr>
            <a:r>
              <a:rPr lang="zh-CN" altLang="en-US" sz="2700" dirty="0" smtClean="0"/>
              <a:t>优势</a:t>
            </a:r>
            <a:endParaRPr lang="en-US" altLang="zh-CN" sz="2700" dirty="0" smtClean="0"/>
          </a:p>
          <a:p>
            <a:r>
              <a:rPr lang="zh-CN" altLang="en-US" sz="2500" dirty="0" smtClean="0"/>
              <a:t>提升设计的模块化</a:t>
            </a:r>
            <a:endParaRPr lang="en-US" altLang="zh-CN" sz="2500" dirty="0" smtClean="0"/>
          </a:p>
          <a:p>
            <a:r>
              <a:rPr lang="zh-CN" altLang="en-US" sz="2500" dirty="0" smtClean="0"/>
              <a:t>控制类的实现规模和复杂度</a:t>
            </a:r>
            <a:endParaRPr lang="en-US" altLang="zh-CN" sz="2500" dirty="0" smtClean="0"/>
          </a:p>
          <a:p>
            <a:r>
              <a:rPr lang="zh-CN" altLang="en-US" sz="2500" dirty="0" smtClean="0"/>
              <a:t>降低类的变更难度</a:t>
            </a:r>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63</a:t>
            </a:fld>
            <a:endParaRPr lang="zh-CN" altLang="en-US" dirty="0"/>
          </a:p>
        </p:txBody>
      </p:sp>
      <p:sp>
        <p:nvSpPr>
          <p:cNvPr id="5" name="Rectangle 4"/>
          <p:cNvSpPr/>
          <p:nvPr/>
        </p:nvSpPr>
        <p:spPr>
          <a:xfrm>
            <a:off x="584516" y="1556795"/>
            <a:ext cx="8580953" cy="720080"/>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保证每个类都有且只有一项“职责”。</a:t>
            </a:r>
            <a:endParaRPr lang="zh-CN" altLang="en-US" sz="2900" dirty="0">
              <a:solidFill>
                <a:srgbClr val="C00000"/>
              </a:solidFill>
              <a:ea typeface="文鼎CS长美黑" pitchFamily="49" charset="-122"/>
            </a:endParaRPr>
          </a:p>
        </p:txBody>
      </p:sp>
      <p:sp>
        <p:nvSpPr>
          <p:cNvPr id="6" name="Rectangle 5"/>
          <p:cNvSpPr/>
          <p:nvPr/>
        </p:nvSpPr>
        <p:spPr>
          <a:xfrm>
            <a:off x="3573595" y="2820030"/>
            <a:ext cx="6045068" cy="399335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zh-CN" altLang="en-US" sz="3300" dirty="0"/>
          </a:p>
        </p:txBody>
      </p:sp>
      <p:sp>
        <p:nvSpPr>
          <p:cNvPr id="7" name="Right Arrow 6"/>
          <p:cNvSpPr/>
          <p:nvPr/>
        </p:nvSpPr>
        <p:spPr>
          <a:xfrm rot="7388033">
            <a:off x="5425649" y="4595192"/>
            <a:ext cx="581509" cy="428497"/>
          </a:xfrm>
          <a:prstGeom prst="rightArrow">
            <a:avLst/>
          </a:prstGeom>
          <a:solidFill>
            <a:srgbClr val="0F13CB"/>
          </a:solidFill>
          <a:ln>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3300" dirty="0">
              <a:latin typeface="方正精楷简体" pitchFamily="2" charset="-122"/>
              <a:ea typeface="方正精楷简体" pitchFamily="2" charset="-122"/>
            </a:endParaRPr>
          </a:p>
        </p:txBody>
      </p:sp>
      <p:sp>
        <p:nvSpPr>
          <p:cNvPr id="8" name="Rectangle 7"/>
          <p:cNvSpPr/>
          <p:nvPr/>
        </p:nvSpPr>
        <p:spPr>
          <a:xfrm>
            <a:off x="4426511" y="2888880"/>
            <a:ext cx="3582263" cy="1583569"/>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zh-CN" altLang="en-US" sz="3300" dirty="0"/>
          </a:p>
        </p:txBody>
      </p:sp>
      <p:sp>
        <p:nvSpPr>
          <p:cNvPr id="9" name="TextBox 8"/>
          <p:cNvSpPr txBox="1"/>
          <p:nvPr/>
        </p:nvSpPr>
        <p:spPr>
          <a:xfrm>
            <a:off x="5261125" y="2888878"/>
            <a:ext cx="1913050" cy="424075"/>
          </a:xfrm>
          <a:prstGeom prst="rect">
            <a:avLst/>
          </a:prstGeom>
          <a:noFill/>
        </p:spPr>
        <p:txBody>
          <a:bodyPr wrap="square" lIns="38974" tIns="19487" rIns="38974" bIns="19487" rtlCol="0">
            <a:spAutoFit/>
          </a:bodyPr>
          <a:lstStyle/>
          <a:p>
            <a:pPr algn="ctr"/>
            <a:r>
              <a:rPr lang="en-US" altLang="zh-CN" sz="2500" dirty="0" smtClean="0">
                <a:ea typeface="方正精楷简体" pitchFamily="2" charset="-122"/>
              </a:rPr>
              <a:t>Book</a:t>
            </a:r>
            <a:endParaRPr lang="zh-CN" altLang="en-US" sz="2500" dirty="0">
              <a:ea typeface="方正精楷简体" pitchFamily="2" charset="-122"/>
            </a:endParaRPr>
          </a:p>
        </p:txBody>
      </p:sp>
      <p:cxnSp>
        <p:nvCxnSpPr>
          <p:cNvPr id="10" name="Straight Connector 9"/>
          <p:cNvCxnSpPr/>
          <p:nvPr/>
        </p:nvCxnSpPr>
        <p:spPr>
          <a:xfrm>
            <a:off x="4426511" y="3783936"/>
            <a:ext cx="35822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26511" y="3508534"/>
            <a:ext cx="35822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47653" y="3907886"/>
            <a:ext cx="3326387" cy="362520"/>
          </a:xfrm>
          <a:prstGeom prst="rect">
            <a:avLst/>
          </a:prstGeom>
          <a:noFill/>
        </p:spPr>
        <p:txBody>
          <a:bodyPr wrap="square" lIns="38974" tIns="19487" rIns="38974" bIns="19487" rtlCol="0">
            <a:spAutoFit/>
          </a:bodyPr>
          <a:lstStyle/>
          <a:p>
            <a:r>
              <a:rPr lang="en-US" altLang="zh-CN" sz="2100" dirty="0" err="1" smtClean="0">
                <a:latin typeface="+mj-lt"/>
                <a:ea typeface="方正精楷简体" pitchFamily="2" charset="-122"/>
              </a:rPr>
              <a:t>setAuthorAge</a:t>
            </a:r>
            <a:r>
              <a:rPr lang="en-US" altLang="zh-CN" sz="2100" dirty="0" smtClean="0">
                <a:latin typeface="+mj-lt"/>
                <a:ea typeface="方正精楷简体" pitchFamily="2" charset="-122"/>
              </a:rPr>
              <a:t>(a: int)</a:t>
            </a:r>
            <a:endParaRPr lang="zh-CN" altLang="en-US" sz="2100" dirty="0">
              <a:latin typeface="+mj-lt"/>
              <a:ea typeface="方正精楷简体" pitchFamily="2" charset="-122"/>
            </a:endParaRPr>
          </a:p>
        </p:txBody>
      </p:sp>
      <p:pic>
        <p:nvPicPr>
          <p:cNvPr id="13"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4501142" y="3990492"/>
            <a:ext cx="315896" cy="275404"/>
          </a:xfrm>
          <a:prstGeom prst="rect">
            <a:avLst/>
          </a:prstGeom>
          <a:noFill/>
        </p:spPr>
      </p:pic>
      <p:sp>
        <p:nvSpPr>
          <p:cNvPr id="14" name="Rectangle 13"/>
          <p:cNvSpPr/>
          <p:nvPr/>
        </p:nvSpPr>
        <p:spPr>
          <a:xfrm>
            <a:off x="3797491" y="5229808"/>
            <a:ext cx="2313545" cy="1239316"/>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zh-CN" altLang="en-US" sz="3300" dirty="0"/>
          </a:p>
        </p:txBody>
      </p:sp>
      <p:sp>
        <p:nvSpPr>
          <p:cNvPr id="15" name="TextBox 14"/>
          <p:cNvSpPr txBox="1"/>
          <p:nvPr/>
        </p:nvSpPr>
        <p:spPr>
          <a:xfrm>
            <a:off x="4336507" y="5229805"/>
            <a:ext cx="1235510" cy="424075"/>
          </a:xfrm>
          <a:prstGeom prst="rect">
            <a:avLst/>
          </a:prstGeom>
          <a:noFill/>
        </p:spPr>
        <p:txBody>
          <a:bodyPr wrap="square" lIns="38974" tIns="19487" rIns="38974" bIns="19487" rtlCol="0">
            <a:spAutoFit/>
          </a:bodyPr>
          <a:lstStyle/>
          <a:p>
            <a:pPr algn="ctr"/>
            <a:r>
              <a:rPr lang="en-US" altLang="zh-CN" sz="2500" dirty="0" smtClean="0">
                <a:ea typeface="方正精楷简体" pitchFamily="2" charset="-122"/>
              </a:rPr>
              <a:t>Book</a:t>
            </a:r>
            <a:endParaRPr lang="zh-CN" altLang="en-US" sz="2500" dirty="0">
              <a:ea typeface="方正精楷简体" pitchFamily="2" charset="-122"/>
            </a:endParaRPr>
          </a:p>
        </p:txBody>
      </p:sp>
      <p:cxnSp>
        <p:nvCxnSpPr>
          <p:cNvPr id="16" name="Straight Connector 15"/>
          <p:cNvCxnSpPr/>
          <p:nvPr/>
        </p:nvCxnSpPr>
        <p:spPr>
          <a:xfrm>
            <a:off x="3797491" y="6124867"/>
            <a:ext cx="231354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97491" y="5849464"/>
            <a:ext cx="231354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782704" y="5092108"/>
            <a:ext cx="2612064" cy="158356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zh-CN" altLang="en-US" sz="3300" dirty="0"/>
          </a:p>
        </p:txBody>
      </p:sp>
      <p:sp>
        <p:nvSpPr>
          <p:cNvPr id="19" name="TextBox 18"/>
          <p:cNvSpPr txBox="1"/>
          <p:nvPr/>
        </p:nvSpPr>
        <p:spPr>
          <a:xfrm>
            <a:off x="7391275" y="5114534"/>
            <a:ext cx="1394930" cy="424075"/>
          </a:xfrm>
          <a:prstGeom prst="rect">
            <a:avLst/>
          </a:prstGeom>
          <a:solidFill>
            <a:schemeClr val="bg1"/>
          </a:solidFill>
        </p:spPr>
        <p:txBody>
          <a:bodyPr wrap="square" lIns="38974" tIns="19487" rIns="38974" bIns="19487" rtlCol="0">
            <a:spAutoFit/>
          </a:bodyPr>
          <a:lstStyle/>
          <a:p>
            <a:pPr algn="ctr"/>
            <a:r>
              <a:rPr lang="en-US" altLang="zh-CN" sz="2500" dirty="0" smtClean="0">
                <a:ea typeface="方正精楷简体" pitchFamily="2" charset="-122"/>
              </a:rPr>
              <a:t>Author</a:t>
            </a:r>
            <a:endParaRPr lang="zh-CN" altLang="en-US" sz="2500" dirty="0">
              <a:ea typeface="方正精楷简体" pitchFamily="2" charset="-122"/>
            </a:endParaRPr>
          </a:p>
        </p:txBody>
      </p:sp>
      <p:cxnSp>
        <p:nvCxnSpPr>
          <p:cNvPr id="20" name="Straight Connector 19"/>
          <p:cNvCxnSpPr/>
          <p:nvPr/>
        </p:nvCxnSpPr>
        <p:spPr>
          <a:xfrm>
            <a:off x="6782704" y="5987165"/>
            <a:ext cx="2612064" cy="0"/>
          </a:xfrm>
          <a:prstGeom prst="line">
            <a:avLst/>
          </a:prstGeom>
          <a:solidFill>
            <a:schemeClr val="bg1"/>
          </a:solid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782704" y="5711762"/>
            <a:ext cx="2612064" cy="0"/>
          </a:xfrm>
          <a:prstGeom prst="line">
            <a:avLst/>
          </a:prstGeom>
          <a:solidFill>
            <a:schemeClr val="bg1"/>
          </a:solid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245348" y="6079563"/>
            <a:ext cx="2388177" cy="362520"/>
          </a:xfrm>
          <a:prstGeom prst="rect">
            <a:avLst/>
          </a:prstGeom>
          <a:noFill/>
        </p:spPr>
        <p:txBody>
          <a:bodyPr wrap="square" lIns="38974" tIns="19487" rIns="38974" bIns="19487" rtlCol="0">
            <a:spAutoFit/>
          </a:bodyPr>
          <a:lstStyle/>
          <a:p>
            <a:r>
              <a:rPr lang="en-US" altLang="zh-CN" sz="2100" dirty="0" smtClean="0">
                <a:latin typeface="+mj-lt"/>
                <a:ea typeface="方正精楷简体" pitchFamily="2" charset="-122"/>
              </a:rPr>
              <a:t>setAge(a: int)</a:t>
            </a:r>
            <a:endParaRPr lang="zh-CN" altLang="en-US" sz="2100" dirty="0">
              <a:latin typeface="+mj-lt"/>
              <a:ea typeface="方正精楷简体" pitchFamily="2" charset="-122"/>
            </a:endParaRPr>
          </a:p>
        </p:txBody>
      </p:sp>
      <p:pic>
        <p:nvPicPr>
          <p:cNvPr id="23"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6857334" y="6193720"/>
            <a:ext cx="315896" cy="275404"/>
          </a:xfrm>
          <a:prstGeom prst="rect">
            <a:avLst/>
          </a:prstGeom>
          <a:noFill/>
        </p:spPr>
      </p:pic>
      <p:sp>
        <p:nvSpPr>
          <p:cNvPr id="24" name="Right Arrow 23"/>
          <p:cNvSpPr/>
          <p:nvPr/>
        </p:nvSpPr>
        <p:spPr>
          <a:xfrm rot="3694028">
            <a:off x="6359918" y="4599169"/>
            <a:ext cx="621207" cy="401115"/>
          </a:xfrm>
          <a:prstGeom prst="rightArrow">
            <a:avLst/>
          </a:prstGeom>
          <a:solidFill>
            <a:srgbClr val="0F13CB"/>
          </a:solidFill>
          <a:ln>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3300" dirty="0">
              <a:latin typeface="方正精楷简体" pitchFamily="2" charset="-122"/>
              <a:ea typeface="方正精楷简体"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par>
                                <p:cTn id="34" presetID="3" presetClass="entr" presetSubtype="1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par>
                                <p:cTn id="37" presetID="3" presetClass="entr" presetSubtype="1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linds(horizontal)">
                                      <p:cBhvr>
                                        <p:cTn id="45" dur="500"/>
                                        <p:tgtEl>
                                          <p:spTgt spid="19"/>
                                        </p:tgtEl>
                                      </p:cBhvr>
                                    </p:animEffect>
                                  </p:childTnLst>
                                </p:cTn>
                              </p:par>
                              <p:par>
                                <p:cTn id="46" presetID="3" presetClass="entr" presetSubtype="1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par>
                                <p:cTn id="49" presetID="3" presetClass="entr" presetSubtype="1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linds(horizontal)">
                                      <p:cBhvr>
                                        <p:cTn id="51" dur="500"/>
                                        <p:tgtEl>
                                          <p:spTgt spid="21"/>
                                        </p:tgtEl>
                                      </p:cBhvr>
                                    </p:animEffect>
                                  </p:childTnLst>
                                </p:cTn>
                              </p:par>
                              <p:par>
                                <p:cTn id="52" presetID="3" presetClass="entr" presetSubtype="1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linds(horizontal)">
                                      <p:cBhvr>
                                        <p:cTn id="54" dur="500"/>
                                        <p:tgtEl>
                                          <p:spTgt spid="2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blinds(horizontal)">
                                      <p:cBhvr>
                                        <p:cTn id="57" dur="500"/>
                                        <p:tgtEl>
                                          <p:spTgt spid="2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linds(horizontal)">
                                      <p:cBhvr>
                                        <p:cTn id="6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2" grpId="0"/>
      <p:bldP spid="14" grpId="0" animBg="1"/>
      <p:bldP spid="15" grpId="0"/>
      <p:bldP spid="18" grpId="0" animBg="1"/>
      <p:bldP spid="19" grpId="0" animBg="1"/>
      <p:bldP spid="22" grpId="0"/>
      <p:bldP spid="2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开闭法则</a:t>
            </a:r>
            <a:endParaRPr lang="zh-CN" altLang="en-US" dirty="0"/>
          </a:p>
        </p:txBody>
      </p:sp>
      <p:sp>
        <p:nvSpPr>
          <p:cNvPr id="3" name="Content Placeholder 2"/>
          <p:cNvSpPr>
            <a:spLocks noGrp="1"/>
          </p:cNvSpPr>
          <p:nvPr>
            <p:ph idx="1"/>
          </p:nvPr>
        </p:nvSpPr>
        <p:spPr>
          <a:xfrm>
            <a:off x="194474" y="3717033"/>
            <a:ext cx="3354373" cy="2520280"/>
          </a:xfrm>
        </p:spPr>
        <p:txBody>
          <a:bodyPr/>
          <a:lstStyle/>
          <a:p>
            <a:r>
              <a:rPr lang="zh-CN" altLang="en-US" sz="2500" dirty="0" smtClean="0"/>
              <a:t>对扩展开放</a:t>
            </a:r>
            <a:endParaRPr lang="en-US" altLang="zh-CN" sz="2500" dirty="0" smtClean="0"/>
          </a:p>
          <a:p>
            <a:pPr lvl="1"/>
            <a:r>
              <a:rPr lang="zh-CN" altLang="en-US" sz="2100" dirty="0" smtClean="0"/>
              <a:t>即类的功能是可扩展的</a:t>
            </a:r>
            <a:endParaRPr lang="en-US" altLang="zh-CN" sz="2100" dirty="0" smtClean="0"/>
          </a:p>
          <a:p>
            <a:r>
              <a:rPr lang="zh-CN" altLang="en-US" sz="2500" dirty="0" smtClean="0"/>
              <a:t>对修改封闭</a:t>
            </a:r>
            <a:endParaRPr lang="en-US" altLang="zh-CN" sz="2500" dirty="0" smtClean="0"/>
          </a:p>
          <a:p>
            <a:pPr lvl="1"/>
            <a:r>
              <a:rPr lang="zh-CN" altLang="en-US" sz="2100" dirty="0" smtClean="0"/>
              <a:t>即类的功能是不可修改的</a:t>
            </a:r>
            <a:endParaRPr lang="zh-CN" altLang="en-US" sz="21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64</a:t>
            </a:fld>
            <a:endParaRPr lang="zh-CN" altLang="en-US" dirty="0"/>
          </a:p>
        </p:txBody>
      </p:sp>
      <p:sp>
        <p:nvSpPr>
          <p:cNvPr id="5" name="Rectangle 4"/>
          <p:cNvSpPr/>
          <p:nvPr/>
        </p:nvSpPr>
        <p:spPr>
          <a:xfrm>
            <a:off x="584516" y="1556795"/>
            <a:ext cx="8580953" cy="720080"/>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保证每个类都是可扩展的，而不是可修改的。</a:t>
            </a:r>
            <a:endParaRPr lang="zh-CN" altLang="en-US" sz="2900" dirty="0">
              <a:solidFill>
                <a:srgbClr val="C00000"/>
              </a:solidFill>
              <a:ea typeface="文鼎CS长美黑" pitchFamily="49" charset="-122"/>
            </a:endParaRPr>
          </a:p>
        </p:txBody>
      </p:sp>
      <p:sp>
        <p:nvSpPr>
          <p:cNvPr id="6" name="Rectangle 5"/>
          <p:cNvSpPr/>
          <p:nvPr/>
        </p:nvSpPr>
        <p:spPr>
          <a:xfrm>
            <a:off x="3616107" y="2729542"/>
            <a:ext cx="6251443" cy="4083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zh-CN" altLang="en-US" sz="3000" dirty="0">
              <a:ea typeface="汉鼎简楷体" pitchFamily="49" charset="-122"/>
            </a:endParaRPr>
          </a:p>
        </p:txBody>
      </p:sp>
      <p:sp>
        <p:nvSpPr>
          <p:cNvPr id="7" name="Rectangle 6"/>
          <p:cNvSpPr/>
          <p:nvPr/>
        </p:nvSpPr>
        <p:spPr>
          <a:xfrm>
            <a:off x="3829227" y="2841430"/>
            <a:ext cx="2557408" cy="173423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3000" dirty="0">
              <a:ea typeface="汉鼎简楷体" pitchFamily="49" charset="-122"/>
            </a:endParaRPr>
          </a:p>
        </p:txBody>
      </p:sp>
      <p:sp>
        <p:nvSpPr>
          <p:cNvPr id="8" name="Rectangle 7"/>
          <p:cNvSpPr/>
          <p:nvPr/>
        </p:nvSpPr>
        <p:spPr>
          <a:xfrm>
            <a:off x="3829227" y="2841425"/>
            <a:ext cx="2557408" cy="4475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sz="2300" i="1" dirty="0" smtClean="0">
                <a:solidFill>
                  <a:schemeClr val="tx1"/>
                </a:solidFill>
                <a:latin typeface="方正精楷简体" pitchFamily="2" charset="-122"/>
                <a:ea typeface="汉鼎简楷体" pitchFamily="49" charset="-122"/>
              </a:rPr>
              <a:t>抽象类</a:t>
            </a:r>
            <a:endParaRPr lang="en-US" sz="2300" i="1" dirty="0">
              <a:solidFill>
                <a:schemeClr val="tx1"/>
              </a:solidFill>
              <a:latin typeface="方正精楷简体" pitchFamily="2" charset="-122"/>
              <a:ea typeface="汉鼎简楷体" pitchFamily="49" charset="-122"/>
            </a:endParaRPr>
          </a:p>
        </p:txBody>
      </p:sp>
      <p:sp>
        <p:nvSpPr>
          <p:cNvPr id="9" name="Rectangle 8"/>
          <p:cNvSpPr/>
          <p:nvPr/>
        </p:nvSpPr>
        <p:spPr>
          <a:xfrm>
            <a:off x="3829227" y="3288975"/>
            <a:ext cx="2557408" cy="27971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300" dirty="0">
              <a:solidFill>
                <a:schemeClr val="tx1"/>
              </a:solidFill>
              <a:ea typeface="汉鼎简楷体" pitchFamily="49" charset="-122"/>
            </a:endParaRPr>
          </a:p>
        </p:txBody>
      </p:sp>
      <p:sp>
        <p:nvSpPr>
          <p:cNvPr id="10" name="Rectangle 9"/>
          <p:cNvSpPr/>
          <p:nvPr/>
        </p:nvSpPr>
        <p:spPr>
          <a:xfrm>
            <a:off x="4088174" y="3555858"/>
            <a:ext cx="2202213" cy="10069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r>
              <a:rPr lang="en-US" altLang="zh-CN" sz="2300" dirty="0" smtClean="0">
                <a:solidFill>
                  <a:schemeClr val="tx1"/>
                </a:solidFill>
                <a:ea typeface="汉鼎简楷体" pitchFamily="49" charset="-122"/>
              </a:rPr>
              <a:t>  </a:t>
            </a:r>
            <a:r>
              <a:rPr lang="zh-CN" altLang="en-US" sz="2300" dirty="0" smtClean="0">
                <a:solidFill>
                  <a:schemeClr val="tx1"/>
                </a:solidFill>
                <a:latin typeface="方正精楷简体" pitchFamily="2" charset="-122"/>
                <a:ea typeface="汉鼎简楷体" pitchFamily="49" charset="-122"/>
              </a:rPr>
              <a:t>模板方法</a:t>
            </a:r>
            <a:r>
              <a:rPr lang="en-US" altLang="zh-CN" sz="2300" dirty="0" smtClean="0">
                <a:solidFill>
                  <a:schemeClr val="tx1"/>
                </a:solidFill>
                <a:ea typeface="汉鼎简楷体" pitchFamily="49" charset="-122"/>
              </a:rPr>
              <a:t>()</a:t>
            </a:r>
          </a:p>
          <a:p>
            <a:r>
              <a:rPr lang="en-US" sz="2300" dirty="0" smtClean="0">
                <a:solidFill>
                  <a:schemeClr val="tx1"/>
                </a:solidFill>
                <a:ea typeface="汉鼎简楷体" pitchFamily="49" charset="-122"/>
              </a:rPr>
              <a:t>  </a:t>
            </a:r>
            <a:r>
              <a:rPr lang="zh-CN" altLang="en-US" sz="2300" dirty="0" smtClean="0">
                <a:solidFill>
                  <a:schemeClr val="tx1"/>
                </a:solidFill>
                <a:latin typeface="方正精楷简体" pitchFamily="2" charset="-122"/>
                <a:ea typeface="汉鼎简楷体" pitchFamily="49" charset="-122"/>
              </a:rPr>
              <a:t>基本方法</a:t>
            </a:r>
            <a:r>
              <a:rPr lang="en-US" altLang="zh-CN" sz="2300" dirty="0" smtClean="0">
                <a:solidFill>
                  <a:schemeClr val="tx1"/>
                </a:solidFill>
                <a:ea typeface="汉鼎简楷体" pitchFamily="49" charset="-122"/>
              </a:rPr>
              <a:t>1()</a:t>
            </a:r>
          </a:p>
          <a:p>
            <a:r>
              <a:rPr lang="en-US" sz="2300" dirty="0" smtClean="0">
                <a:solidFill>
                  <a:schemeClr val="tx1"/>
                </a:solidFill>
                <a:ea typeface="汉鼎简楷体" pitchFamily="49" charset="-122"/>
              </a:rPr>
              <a:t>  </a:t>
            </a:r>
            <a:r>
              <a:rPr lang="zh-CN" altLang="en-US" sz="2300" dirty="0" smtClean="0">
                <a:solidFill>
                  <a:schemeClr val="tx1"/>
                </a:solidFill>
                <a:latin typeface="方正精楷简体" pitchFamily="2" charset="-122"/>
                <a:ea typeface="汉鼎简楷体" pitchFamily="49" charset="-122"/>
              </a:rPr>
              <a:t>基本方法</a:t>
            </a:r>
            <a:r>
              <a:rPr lang="en-US" altLang="zh-CN" sz="2300" dirty="0" smtClean="0">
                <a:solidFill>
                  <a:schemeClr val="tx1"/>
                </a:solidFill>
                <a:ea typeface="汉鼎简楷体" pitchFamily="49" charset="-122"/>
              </a:rPr>
              <a:t>2()</a:t>
            </a:r>
            <a:endParaRPr lang="en-US" sz="2300" dirty="0" smtClean="0">
              <a:solidFill>
                <a:schemeClr val="tx1"/>
              </a:solidFill>
              <a:ea typeface="汉鼎简楷体" pitchFamily="49" charset="-122"/>
            </a:endParaRPr>
          </a:p>
        </p:txBody>
      </p:sp>
      <p:sp>
        <p:nvSpPr>
          <p:cNvPr id="11" name="Rectangle 10"/>
          <p:cNvSpPr/>
          <p:nvPr/>
        </p:nvSpPr>
        <p:spPr>
          <a:xfrm>
            <a:off x="3829227" y="5191038"/>
            <a:ext cx="2557408" cy="151046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3000" dirty="0">
              <a:ea typeface="汉鼎简楷体" pitchFamily="49" charset="-122"/>
            </a:endParaRPr>
          </a:p>
        </p:txBody>
      </p:sp>
      <p:sp>
        <p:nvSpPr>
          <p:cNvPr id="12" name="Rectangle 11"/>
          <p:cNvSpPr/>
          <p:nvPr/>
        </p:nvSpPr>
        <p:spPr>
          <a:xfrm>
            <a:off x="3829227" y="5191030"/>
            <a:ext cx="2557408" cy="4475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sz="2300" dirty="0" smtClean="0">
                <a:solidFill>
                  <a:schemeClr val="tx1"/>
                </a:solidFill>
                <a:latin typeface="方正精楷简体" pitchFamily="2" charset="-122"/>
                <a:ea typeface="汉鼎简楷体" pitchFamily="49" charset="-122"/>
              </a:rPr>
              <a:t>具象类</a:t>
            </a:r>
            <a:endParaRPr lang="en-US" sz="2300" dirty="0">
              <a:solidFill>
                <a:schemeClr val="tx1"/>
              </a:solidFill>
              <a:latin typeface="方正精楷简体" pitchFamily="2" charset="-122"/>
              <a:ea typeface="汉鼎简楷体" pitchFamily="49" charset="-122"/>
            </a:endParaRPr>
          </a:p>
        </p:txBody>
      </p:sp>
      <p:sp>
        <p:nvSpPr>
          <p:cNvPr id="13" name="Rectangle 12"/>
          <p:cNvSpPr/>
          <p:nvPr/>
        </p:nvSpPr>
        <p:spPr>
          <a:xfrm>
            <a:off x="3829227" y="5638580"/>
            <a:ext cx="2557408" cy="27971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300" dirty="0">
              <a:solidFill>
                <a:schemeClr val="tx1"/>
              </a:solidFill>
              <a:ea typeface="汉鼎简楷体" pitchFamily="49" charset="-122"/>
            </a:endParaRPr>
          </a:p>
        </p:txBody>
      </p:sp>
      <p:sp>
        <p:nvSpPr>
          <p:cNvPr id="14" name="Rectangle 13"/>
          <p:cNvSpPr/>
          <p:nvPr/>
        </p:nvSpPr>
        <p:spPr>
          <a:xfrm>
            <a:off x="4120315" y="5918291"/>
            <a:ext cx="2273252" cy="783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r>
              <a:rPr lang="zh-CN" altLang="en-US" sz="2300" dirty="0" smtClean="0">
                <a:solidFill>
                  <a:schemeClr val="tx1"/>
                </a:solidFill>
                <a:ea typeface="汉鼎简楷体" pitchFamily="49" charset="-122"/>
              </a:rPr>
              <a:t>  </a:t>
            </a:r>
            <a:r>
              <a:rPr lang="zh-CN" altLang="en-US" sz="2300" dirty="0" smtClean="0">
                <a:solidFill>
                  <a:schemeClr val="tx1"/>
                </a:solidFill>
                <a:latin typeface="方正精楷简体" pitchFamily="2" charset="-122"/>
                <a:ea typeface="汉鼎简楷体" pitchFamily="49" charset="-122"/>
              </a:rPr>
              <a:t>基本方法</a:t>
            </a:r>
            <a:r>
              <a:rPr lang="en-US" altLang="zh-CN" sz="2300" dirty="0" smtClean="0">
                <a:solidFill>
                  <a:schemeClr val="tx1"/>
                </a:solidFill>
                <a:ea typeface="汉鼎简楷体" pitchFamily="49" charset="-122"/>
              </a:rPr>
              <a:t>1()</a:t>
            </a:r>
          </a:p>
          <a:p>
            <a:r>
              <a:rPr lang="en-US" sz="2300" dirty="0" smtClean="0">
                <a:solidFill>
                  <a:schemeClr val="tx1"/>
                </a:solidFill>
                <a:ea typeface="汉鼎简楷体" pitchFamily="49" charset="-122"/>
              </a:rPr>
              <a:t>  </a:t>
            </a:r>
            <a:r>
              <a:rPr lang="zh-CN" altLang="en-US" sz="2300" dirty="0" smtClean="0">
                <a:solidFill>
                  <a:schemeClr val="tx1"/>
                </a:solidFill>
                <a:latin typeface="方正精楷简体" pitchFamily="2" charset="-122"/>
                <a:ea typeface="汉鼎简楷体" pitchFamily="49" charset="-122"/>
              </a:rPr>
              <a:t>基本方法</a:t>
            </a:r>
            <a:r>
              <a:rPr lang="en-US" altLang="zh-CN" sz="2300" dirty="0" smtClean="0">
                <a:solidFill>
                  <a:schemeClr val="tx1"/>
                </a:solidFill>
                <a:ea typeface="汉鼎简楷体" pitchFamily="49" charset="-122"/>
              </a:rPr>
              <a:t>2()</a:t>
            </a:r>
            <a:endParaRPr lang="en-US" sz="2300" dirty="0" smtClean="0">
              <a:solidFill>
                <a:schemeClr val="tx1"/>
              </a:solidFill>
              <a:ea typeface="汉鼎简楷体" pitchFamily="49" charset="-122"/>
            </a:endParaRPr>
          </a:p>
        </p:txBody>
      </p:sp>
      <p:sp>
        <p:nvSpPr>
          <p:cNvPr id="15" name="Isosceles Triangle 14"/>
          <p:cNvSpPr/>
          <p:nvPr/>
        </p:nvSpPr>
        <p:spPr>
          <a:xfrm>
            <a:off x="4965852" y="4575660"/>
            <a:ext cx="284155" cy="223772"/>
          </a:xfrm>
          <a:prstGeom prst="triangle">
            <a:avLst/>
          </a:prstGeom>
          <a:solidFill>
            <a:schemeClr val="bg1"/>
          </a:solidFill>
          <a:ln w="38100">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3000" dirty="0">
              <a:ea typeface="汉鼎简楷体" pitchFamily="49" charset="-122"/>
            </a:endParaRPr>
          </a:p>
        </p:txBody>
      </p:sp>
      <p:cxnSp>
        <p:nvCxnSpPr>
          <p:cNvPr id="16" name="Straight Connector 15"/>
          <p:cNvCxnSpPr>
            <a:stCxn id="15" idx="3"/>
            <a:endCxn id="12" idx="0"/>
          </p:cNvCxnSpPr>
          <p:nvPr/>
        </p:nvCxnSpPr>
        <p:spPr>
          <a:xfrm>
            <a:off x="5107925" y="4799434"/>
            <a:ext cx="0" cy="391601"/>
          </a:xfrm>
          <a:prstGeom prst="line">
            <a:avLst/>
          </a:prstGeom>
          <a:ln w="38100">
            <a:solidFill>
              <a:srgbClr val="292EE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889361" y="3344917"/>
            <a:ext cx="1562861" cy="391601"/>
          </a:xfrm>
          <a:prstGeom prst="line">
            <a:avLst/>
          </a:prstGeom>
          <a:ln w="57150">
            <a:solidFill>
              <a:srgbClr val="180DF9"/>
            </a:solidFill>
            <a:prstDash val="sysDot"/>
          </a:ln>
        </p:spPr>
        <p:style>
          <a:lnRef idx="1">
            <a:schemeClr val="accent1"/>
          </a:lnRef>
          <a:fillRef idx="0">
            <a:schemeClr val="accent1"/>
          </a:fillRef>
          <a:effectRef idx="0">
            <a:schemeClr val="accent1"/>
          </a:effectRef>
          <a:fontRef idx="minor">
            <a:schemeClr val="tx1"/>
          </a:fontRef>
        </p:style>
      </p:cxnSp>
      <p:sp>
        <p:nvSpPr>
          <p:cNvPr id="18" name="Vertical Scroll 17"/>
          <p:cNvSpPr/>
          <p:nvPr/>
        </p:nvSpPr>
        <p:spPr>
          <a:xfrm>
            <a:off x="6993837" y="3009262"/>
            <a:ext cx="2770525" cy="15104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endParaRPr lang="en-US" altLang="zh-CN" sz="2100" dirty="0" smtClean="0">
              <a:solidFill>
                <a:schemeClr val="tx1"/>
              </a:solidFill>
              <a:latin typeface="+mn-ea"/>
              <a:ea typeface="汉鼎简楷体" pitchFamily="49" charset="-122"/>
            </a:endParaRPr>
          </a:p>
          <a:p>
            <a:r>
              <a:rPr lang="zh-CN" altLang="en-US" sz="2100" dirty="0" smtClean="0">
                <a:solidFill>
                  <a:schemeClr val="tx1"/>
                </a:solidFill>
                <a:latin typeface="方正精楷简体" pitchFamily="2" charset="-122"/>
                <a:ea typeface="汉鼎简楷体" pitchFamily="49" charset="-122"/>
              </a:rPr>
              <a:t>模板方法</a:t>
            </a:r>
            <a:r>
              <a:rPr lang="en-US" altLang="zh-CN" sz="2100" dirty="0" smtClean="0">
                <a:solidFill>
                  <a:schemeClr val="tx1"/>
                </a:solidFill>
                <a:ea typeface="汉鼎简楷体" pitchFamily="49" charset="-122"/>
              </a:rPr>
              <a:t>()</a:t>
            </a:r>
            <a:r>
              <a:rPr lang="zh-CN" altLang="en-US" sz="2100" dirty="0" smtClean="0">
                <a:solidFill>
                  <a:schemeClr val="tx1"/>
                </a:solidFill>
                <a:ea typeface="汉鼎简楷体" pitchFamily="49" charset="-122"/>
              </a:rPr>
              <a:t> </a:t>
            </a:r>
            <a:r>
              <a:rPr lang="en-US" altLang="zh-CN" sz="2100" dirty="0" smtClean="0">
                <a:solidFill>
                  <a:schemeClr val="tx1"/>
                </a:solidFill>
                <a:ea typeface="汉鼎简楷体" pitchFamily="49" charset="-122"/>
              </a:rPr>
              <a:t>{</a:t>
            </a:r>
          </a:p>
          <a:p>
            <a:r>
              <a:rPr lang="en-US" sz="2100" dirty="0" smtClean="0">
                <a:solidFill>
                  <a:schemeClr val="tx1"/>
                </a:solidFill>
                <a:ea typeface="汉鼎简楷体" pitchFamily="49" charset="-122"/>
              </a:rPr>
              <a:t>  </a:t>
            </a:r>
            <a:r>
              <a:rPr lang="zh-CN" altLang="en-US" sz="2100" dirty="0" smtClean="0">
                <a:solidFill>
                  <a:schemeClr val="tx1"/>
                </a:solidFill>
                <a:ea typeface="汉鼎简楷体" pitchFamily="49" charset="-122"/>
              </a:rPr>
              <a:t>   </a:t>
            </a:r>
            <a:r>
              <a:rPr lang="zh-CN" altLang="en-US" sz="2100" dirty="0" smtClean="0">
                <a:solidFill>
                  <a:schemeClr val="tx1"/>
                </a:solidFill>
                <a:latin typeface="方正精楷简体" pitchFamily="2" charset="-122"/>
                <a:ea typeface="汉鼎简楷体" pitchFamily="49" charset="-122"/>
              </a:rPr>
              <a:t>基本方法</a:t>
            </a:r>
            <a:r>
              <a:rPr lang="en-US" altLang="zh-CN" sz="2100" dirty="0" smtClean="0">
                <a:solidFill>
                  <a:schemeClr val="tx1"/>
                </a:solidFill>
                <a:ea typeface="汉鼎简楷体" pitchFamily="49" charset="-122"/>
              </a:rPr>
              <a:t>1();</a:t>
            </a:r>
          </a:p>
          <a:p>
            <a:r>
              <a:rPr lang="en-US" sz="2100" dirty="0" smtClean="0">
                <a:solidFill>
                  <a:schemeClr val="tx1"/>
                </a:solidFill>
                <a:ea typeface="汉鼎简楷体" pitchFamily="49" charset="-122"/>
              </a:rPr>
              <a:t>  </a:t>
            </a:r>
            <a:r>
              <a:rPr lang="zh-CN" altLang="en-US" sz="2100" dirty="0" smtClean="0">
                <a:solidFill>
                  <a:schemeClr val="tx1"/>
                </a:solidFill>
                <a:ea typeface="汉鼎简楷体" pitchFamily="49" charset="-122"/>
              </a:rPr>
              <a:t>   </a:t>
            </a:r>
            <a:r>
              <a:rPr lang="zh-CN" altLang="en-US" sz="2100" dirty="0" smtClean="0">
                <a:solidFill>
                  <a:schemeClr val="tx1"/>
                </a:solidFill>
                <a:latin typeface="方正精楷简体" pitchFamily="2" charset="-122"/>
                <a:ea typeface="汉鼎简楷体" pitchFamily="49" charset="-122"/>
              </a:rPr>
              <a:t>基本方法</a:t>
            </a:r>
            <a:r>
              <a:rPr lang="en-US" altLang="zh-CN" sz="2100" dirty="0" smtClean="0">
                <a:solidFill>
                  <a:schemeClr val="tx1"/>
                </a:solidFill>
                <a:ea typeface="汉鼎简楷体" pitchFamily="49" charset="-122"/>
              </a:rPr>
              <a:t>2();</a:t>
            </a:r>
          </a:p>
          <a:p>
            <a:r>
              <a:rPr lang="en-US" altLang="zh-CN" sz="2100" dirty="0" smtClean="0">
                <a:solidFill>
                  <a:schemeClr val="tx1"/>
                </a:solidFill>
                <a:ea typeface="汉鼎简楷体" pitchFamily="49" charset="-122"/>
              </a:rPr>
              <a:t>}</a:t>
            </a:r>
            <a:endParaRPr lang="en-US" sz="2100" dirty="0" smtClean="0">
              <a:solidFill>
                <a:schemeClr val="tx1"/>
              </a:solidFill>
              <a:ea typeface="汉鼎简楷体" pitchFamily="49" charset="-122"/>
            </a:endParaRPr>
          </a:p>
        </p:txBody>
      </p:sp>
      <p:pic>
        <p:nvPicPr>
          <p:cNvPr id="19"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3946311" y="3680572"/>
            <a:ext cx="263107" cy="223772"/>
          </a:xfrm>
          <a:prstGeom prst="rect">
            <a:avLst/>
          </a:prstGeom>
          <a:noFill/>
        </p:spPr>
      </p:pic>
      <p:pic>
        <p:nvPicPr>
          <p:cNvPr id="20"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3946311" y="3960288"/>
            <a:ext cx="263107" cy="223772"/>
          </a:xfrm>
          <a:prstGeom prst="rect">
            <a:avLst/>
          </a:prstGeom>
          <a:noFill/>
        </p:spPr>
      </p:pic>
      <p:pic>
        <p:nvPicPr>
          <p:cNvPr id="21"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3946311" y="4240003"/>
            <a:ext cx="263107" cy="223772"/>
          </a:xfrm>
          <a:prstGeom prst="rect">
            <a:avLst/>
          </a:prstGeom>
          <a:noFill/>
        </p:spPr>
      </p:pic>
      <p:pic>
        <p:nvPicPr>
          <p:cNvPr id="22"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3971307" y="6086120"/>
            <a:ext cx="263107" cy="223772"/>
          </a:xfrm>
          <a:prstGeom prst="rect">
            <a:avLst/>
          </a:prstGeom>
          <a:noFill/>
        </p:spPr>
      </p:pic>
      <p:pic>
        <p:nvPicPr>
          <p:cNvPr id="23"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3971307" y="6365835"/>
            <a:ext cx="263107" cy="223772"/>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Liskov</a:t>
            </a:r>
            <a:r>
              <a:rPr lang="zh-CN" altLang="en-US" dirty="0" smtClean="0"/>
              <a:t>替换法则</a:t>
            </a:r>
            <a:endParaRPr lang="zh-CN" altLang="en-US" dirty="0"/>
          </a:p>
        </p:txBody>
      </p:sp>
      <p:sp>
        <p:nvSpPr>
          <p:cNvPr id="3" name="Content Placeholder 2"/>
          <p:cNvSpPr>
            <a:spLocks noGrp="1"/>
          </p:cNvSpPr>
          <p:nvPr>
            <p:ph idx="1"/>
          </p:nvPr>
        </p:nvSpPr>
        <p:spPr>
          <a:xfrm>
            <a:off x="145918" y="3212978"/>
            <a:ext cx="3714964" cy="1944216"/>
          </a:xfrm>
        </p:spPr>
        <p:txBody>
          <a:bodyPr/>
          <a:lstStyle/>
          <a:p>
            <a:r>
              <a:rPr lang="zh-CN" altLang="en-US" sz="2500" dirty="0" smtClean="0"/>
              <a:t>正是因为子类可以替换父类，才使得父类可以通过扩展而不是修改，而满足不断变化着的需求。</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65</a:t>
            </a:fld>
            <a:endParaRPr lang="zh-CN" altLang="en-US" dirty="0"/>
          </a:p>
        </p:txBody>
      </p:sp>
      <p:sp>
        <p:nvSpPr>
          <p:cNvPr id="5" name="Rectangle 4"/>
          <p:cNvSpPr/>
          <p:nvPr/>
        </p:nvSpPr>
        <p:spPr>
          <a:xfrm>
            <a:off x="584516" y="1556795"/>
            <a:ext cx="8580953" cy="720080"/>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保证每个子类都能替换它的父类。</a:t>
            </a:r>
            <a:endParaRPr lang="zh-CN" altLang="en-US" sz="2900" dirty="0">
              <a:solidFill>
                <a:srgbClr val="C00000"/>
              </a:solidFill>
              <a:ea typeface="文鼎CS长美黑" pitchFamily="49" charset="-122"/>
            </a:endParaRPr>
          </a:p>
        </p:txBody>
      </p:sp>
      <p:pic>
        <p:nvPicPr>
          <p:cNvPr id="18434" name="Picture 2" descr="http://t1.gstatic.com/images?q=tbn:ANd9GcSglTK1I8RRV4AYl7Xcbfar6IceA37uBa_-umGpMkjfLB--mDfv"/>
          <p:cNvPicPr>
            <a:picLocks noChangeAspect="1" noChangeArrowheads="1"/>
          </p:cNvPicPr>
          <p:nvPr/>
        </p:nvPicPr>
        <p:blipFill>
          <a:blip r:embed="rId2" cstate="print"/>
          <a:srcRect/>
          <a:stretch>
            <a:fillRect/>
          </a:stretch>
        </p:blipFill>
        <p:spPr bwMode="auto">
          <a:xfrm>
            <a:off x="7833320" y="3086076"/>
            <a:ext cx="1857375" cy="2143124"/>
          </a:xfrm>
          <a:prstGeom prst="rect">
            <a:avLst/>
          </a:prstGeom>
          <a:noFill/>
        </p:spPr>
      </p:pic>
      <p:sp>
        <p:nvSpPr>
          <p:cNvPr id="7" name="Rectangle 6"/>
          <p:cNvSpPr/>
          <p:nvPr/>
        </p:nvSpPr>
        <p:spPr>
          <a:xfrm>
            <a:off x="7839326" y="5147902"/>
            <a:ext cx="1903667" cy="373597"/>
          </a:xfrm>
          <a:prstGeom prst="rect">
            <a:avLst/>
          </a:prstGeom>
        </p:spPr>
        <p:txBody>
          <a:bodyPr wrap="none" lIns="95665" tIns="47832" rIns="95665" bIns="47832">
            <a:spAutoFit/>
          </a:bodyPr>
          <a:lstStyle/>
          <a:p>
            <a:r>
              <a:rPr lang="en-US" altLang="zh-CN" dirty="0" smtClean="0"/>
              <a:t>Barbara Liskov</a:t>
            </a:r>
            <a:endParaRPr lang="zh-CN" altLang="en-US" dirty="0"/>
          </a:p>
        </p:txBody>
      </p:sp>
      <p:pic>
        <p:nvPicPr>
          <p:cNvPr id="9" name="Picture 3" descr="C:\Users\SECBOK\Desktop\11954220501933863587liftarn_Adult_and_child.svg.hi.png"/>
          <p:cNvPicPr>
            <a:picLocks noChangeAspect="1" noChangeArrowheads="1"/>
          </p:cNvPicPr>
          <p:nvPr/>
        </p:nvPicPr>
        <p:blipFill>
          <a:blip r:embed="rId3" cstate="print"/>
          <a:srcRect/>
          <a:stretch>
            <a:fillRect/>
          </a:stretch>
        </p:blipFill>
        <p:spPr bwMode="auto">
          <a:xfrm>
            <a:off x="5109020" y="3573016"/>
            <a:ext cx="1290727" cy="1889223"/>
          </a:xfrm>
          <a:prstGeom prst="rect">
            <a:avLst/>
          </a:prstGeom>
          <a:noFill/>
        </p:spPr>
      </p:pic>
      <p:sp>
        <p:nvSpPr>
          <p:cNvPr id="18435" name="Rectangle 3"/>
          <p:cNvSpPr>
            <a:spLocks noChangeArrowheads="1"/>
          </p:cNvSpPr>
          <p:nvPr/>
        </p:nvSpPr>
        <p:spPr bwMode="auto">
          <a:xfrm>
            <a:off x="164468" y="5756483"/>
            <a:ext cx="8892988" cy="984885"/>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defTabSz="956645"/>
            <a:r>
              <a:rPr kumimoji="0" lang="zh-CN" altLang="zh-CN" sz="1600" dirty="0" smtClean="0">
                <a:solidFill>
                  <a:srgbClr val="000000"/>
                </a:solidFill>
                <a:latin typeface="Arial" pitchFamily="34" charset="0"/>
                <a:ea typeface="宋体" pitchFamily="2" charset="-122"/>
                <a:cs typeface="宋体" pitchFamily="2" charset="-122"/>
              </a:rPr>
              <a:t>Barbara Liskov</a:t>
            </a:r>
            <a:r>
              <a:rPr kumimoji="0" lang="en-US" altLang="zh-CN" sz="1600" dirty="0" smtClean="0">
                <a:solidFill>
                  <a:srgbClr val="000000"/>
                </a:solidFill>
                <a:latin typeface="Arial" pitchFamily="34" charset="0"/>
                <a:ea typeface="宋体" pitchFamily="2" charset="-122"/>
                <a:cs typeface="宋体" pitchFamily="2" charset="-122"/>
              </a:rPr>
              <a:t> </a:t>
            </a:r>
            <a:r>
              <a:rPr kumimoji="0" lang="zh-CN" altLang="en-US" sz="1600" dirty="0" smtClean="0">
                <a:solidFill>
                  <a:srgbClr val="000000"/>
                </a:solidFill>
                <a:latin typeface="Arial" pitchFamily="34" charset="0"/>
                <a:ea typeface="宋体" pitchFamily="2" charset="-122"/>
                <a:cs typeface="宋体" pitchFamily="2" charset="-122"/>
              </a:rPr>
              <a:t>是</a:t>
            </a:r>
            <a:r>
              <a:rPr kumimoji="0" lang="zh-CN" altLang="zh-CN" sz="1600" dirty="0" smtClean="0">
                <a:solidFill>
                  <a:srgbClr val="000000"/>
                </a:solidFill>
                <a:latin typeface="Arial" pitchFamily="34" charset="0"/>
                <a:ea typeface="宋体" pitchFamily="2" charset="-122"/>
                <a:cs typeface="宋体" pitchFamily="2" charset="-122"/>
              </a:rPr>
              <a:t>2008</a:t>
            </a:r>
            <a:r>
              <a:rPr kumimoji="0" lang="zh-CN" altLang="en-US" sz="1600" dirty="0" smtClean="0">
                <a:solidFill>
                  <a:srgbClr val="000000"/>
                </a:solidFill>
                <a:latin typeface="Arial" pitchFamily="34" charset="0"/>
                <a:ea typeface="宋体" pitchFamily="2" charset="-122"/>
                <a:cs typeface="宋体" pitchFamily="2" charset="-122"/>
              </a:rPr>
              <a:t>年图灵奖得主，是美国第一位获得计算机科学博士学位的女性</a:t>
            </a:r>
            <a:r>
              <a:rPr kumimoji="0" lang="en-US" altLang="zh-CN" sz="1600" dirty="0" smtClean="0">
                <a:solidFill>
                  <a:srgbClr val="000000"/>
                </a:solidFill>
                <a:latin typeface="Arial" pitchFamily="34" charset="0"/>
                <a:ea typeface="宋体" pitchFamily="2" charset="-122"/>
                <a:cs typeface="宋体" pitchFamily="2" charset="-122"/>
              </a:rPr>
              <a:t> </a:t>
            </a:r>
            <a:r>
              <a:rPr kumimoji="0" lang="zh-CN" altLang="zh-CN" sz="1600" dirty="0" smtClean="0">
                <a:solidFill>
                  <a:srgbClr val="000000"/>
                </a:solidFill>
                <a:latin typeface="Arial" pitchFamily="34" charset="0"/>
                <a:ea typeface="宋体" pitchFamily="2" charset="-122"/>
                <a:cs typeface="宋体" pitchFamily="2" charset="-122"/>
              </a:rPr>
              <a:t>(1968</a:t>
            </a:r>
            <a:r>
              <a:rPr kumimoji="0" lang="zh-CN" altLang="en-US" sz="1600" dirty="0" smtClean="0">
                <a:solidFill>
                  <a:srgbClr val="000000"/>
                </a:solidFill>
                <a:latin typeface="Arial" pitchFamily="34" charset="0"/>
                <a:ea typeface="宋体" pitchFamily="2" charset="-122"/>
                <a:cs typeface="宋体" pitchFamily="2" charset="-122"/>
              </a:rPr>
              <a:t>年，斯坦福大学</a:t>
            </a:r>
            <a:r>
              <a:rPr kumimoji="0" lang="zh-CN" altLang="zh-CN" sz="1600" dirty="0" smtClean="0">
                <a:solidFill>
                  <a:srgbClr val="000000"/>
                </a:solidFill>
                <a:latin typeface="Arial" pitchFamily="34" charset="0"/>
                <a:ea typeface="宋体" pitchFamily="2" charset="-122"/>
                <a:cs typeface="宋体" pitchFamily="2" charset="-122"/>
              </a:rPr>
              <a:t>)</a:t>
            </a:r>
            <a:r>
              <a:rPr kumimoji="0" lang="zh-CN" altLang="en-US" sz="1600" dirty="0" smtClean="0">
                <a:solidFill>
                  <a:srgbClr val="000000"/>
                </a:solidFill>
                <a:latin typeface="Arial" pitchFamily="34" charset="0"/>
                <a:ea typeface="宋体" pitchFamily="2" charset="-122"/>
                <a:cs typeface="宋体" pitchFamily="2" charset="-122"/>
              </a:rPr>
              <a:t>。 她致力于数据抽象和程序语言的研究，是</a:t>
            </a:r>
            <a:r>
              <a:rPr kumimoji="0" lang="zh-CN" altLang="zh-CN" sz="1600" dirty="0" smtClean="0">
                <a:solidFill>
                  <a:srgbClr val="000000"/>
                </a:solidFill>
                <a:latin typeface="Arial" pitchFamily="34" charset="0"/>
                <a:ea typeface="宋体" pitchFamily="2" charset="-122"/>
                <a:cs typeface="宋体" pitchFamily="2" charset="-122"/>
              </a:rPr>
              <a:t>CLU(</a:t>
            </a:r>
            <a:r>
              <a:rPr kumimoji="0" lang="zh-CN" altLang="en-US" sz="1600" dirty="0" smtClean="0">
                <a:solidFill>
                  <a:srgbClr val="000000"/>
                </a:solidFill>
                <a:latin typeface="Arial" pitchFamily="34" charset="0"/>
                <a:ea typeface="宋体" pitchFamily="2" charset="-122"/>
                <a:cs typeface="宋体" pitchFamily="2" charset="-122"/>
              </a:rPr>
              <a:t>一种支持数据抽象的</a:t>
            </a:r>
            <a:r>
              <a:rPr kumimoji="0" lang="zh-CN" altLang="zh-CN" sz="1600" dirty="0" smtClean="0">
                <a:solidFill>
                  <a:srgbClr val="000000"/>
                </a:solidFill>
                <a:latin typeface="Arial" pitchFamily="34" charset="0"/>
                <a:ea typeface="宋体" pitchFamily="2" charset="-122"/>
                <a:cs typeface="宋体" pitchFamily="2" charset="-122"/>
              </a:rPr>
              <a:t>OO</a:t>
            </a:r>
            <a:r>
              <a:rPr kumimoji="0" lang="zh-CN" altLang="en-US" sz="1600" dirty="0" smtClean="0">
                <a:solidFill>
                  <a:srgbClr val="000000"/>
                </a:solidFill>
                <a:latin typeface="Arial" pitchFamily="34" charset="0"/>
                <a:ea typeface="宋体" pitchFamily="2" charset="-122"/>
                <a:cs typeface="宋体" pitchFamily="2" charset="-122"/>
              </a:rPr>
              <a:t>编程语言</a:t>
            </a:r>
            <a:r>
              <a:rPr kumimoji="0" lang="zh-CN" altLang="zh-CN" sz="1600" dirty="0" smtClean="0">
                <a:solidFill>
                  <a:srgbClr val="000000"/>
                </a:solidFill>
                <a:latin typeface="Arial" pitchFamily="34" charset="0"/>
                <a:ea typeface="宋体" pitchFamily="2" charset="-122"/>
                <a:cs typeface="宋体" pitchFamily="2" charset="-122"/>
              </a:rPr>
              <a:t>)</a:t>
            </a:r>
            <a:r>
              <a:rPr kumimoji="0" lang="zh-CN" altLang="en-US" sz="1600" dirty="0" smtClean="0">
                <a:solidFill>
                  <a:srgbClr val="000000"/>
                </a:solidFill>
                <a:latin typeface="Arial" pitchFamily="34" charset="0"/>
                <a:ea typeface="宋体" pitchFamily="2" charset="-122"/>
                <a:cs typeface="宋体" pitchFamily="2" charset="-122"/>
              </a:rPr>
              <a:t>与</a:t>
            </a:r>
            <a:r>
              <a:rPr kumimoji="0" lang="zh-CN" altLang="zh-CN" sz="1600" dirty="0" smtClean="0">
                <a:solidFill>
                  <a:srgbClr val="000000"/>
                </a:solidFill>
                <a:latin typeface="Arial" pitchFamily="34" charset="0"/>
                <a:ea typeface="宋体" pitchFamily="2" charset="-122"/>
                <a:cs typeface="宋体" pitchFamily="2" charset="-122"/>
              </a:rPr>
              <a:t>Argus</a:t>
            </a:r>
            <a:r>
              <a:rPr kumimoji="0" lang="zh-CN" altLang="en-US" sz="1600" dirty="0" smtClean="0">
                <a:solidFill>
                  <a:srgbClr val="000000"/>
                </a:solidFill>
                <a:latin typeface="Arial" pitchFamily="34" charset="0"/>
                <a:ea typeface="宋体" pitchFamily="2" charset="-122"/>
                <a:cs typeface="宋体" pitchFamily="2" charset="-122"/>
              </a:rPr>
              <a:t>语言的主要发明人，相关成果为编程领域带来了革命性的创新。 </a:t>
            </a:r>
            <a:endParaRPr kumimoji="0" lang="en-US" altLang="zh-CN" sz="1600" dirty="0" smtClean="0">
              <a:solidFill>
                <a:srgbClr val="000000"/>
              </a:solidFill>
              <a:latin typeface="Arial" pitchFamily="34" charset="0"/>
              <a:ea typeface="宋体" pitchFamily="2" charset="-122"/>
              <a:cs typeface="宋体" pitchFamily="2" charset="-122"/>
            </a:endParaRPr>
          </a:p>
          <a:p>
            <a:pPr defTabSz="956645"/>
            <a:r>
              <a:rPr kumimoji="0" lang="zh-CN" altLang="en-US" sz="1600" dirty="0" smtClean="0">
                <a:solidFill>
                  <a:srgbClr val="000000"/>
                </a:solidFill>
                <a:latin typeface="Arial Unicode MS" pitchFamily="34" charset="-122"/>
                <a:ea typeface="宋体" pitchFamily="2" charset="-122"/>
                <a:cs typeface="宋体" pitchFamily="2" charset="-122"/>
              </a:rPr>
              <a:t>个人网址是：</a:t>
            </a:r>
            <a:r>
              <a:rPr kumimoji="0" lang="zh-CN" altLang="zh-CN" sz="1600" dirty="0" smtClean="0">
                <a:solidFill>
                  <a:srgbClr val="000000"/>
                </a:solidFill>
                <a:latin typeface="Arial Unicode MS" pitchFamily="34" charset="-122"/>
                <a:ea typeface="宋体" pitchFamily="2" charset="-122"/>
                <a:cs typeface="宋体" pitchFamily="2" charset="-122"/>
                <a:hlinkClick r:id="rId4"/>
              </a:rPr>
              <a:t>http://www.pmg.csail.mit.edu/~liskov/</a:t>
            </a:r>
            <a:r>
              <a:rPr kumimoji="0" lang="en-US" altLang="zh-CN" sz="1600" dirty="0" smtClean="0">
                <a:solidFill>
                  <a:srgbClr val="000000"/>
                </a:solidFill>
                <a:latin typeface="Arial Unicode MS" pitchFamily="34" charset="-122"/>
                <a:ea typeface="宋体" pitchFamily="2" charset="-122"/>
                <a:cs typeface="宋体" pitchFamily="2" charset="-122"/>
              </a:rPr>
              <a:t> </a:t>
            </a:r>
            <a:endParaRPr kumimoji="0" lang="zh-CN" altLang="en-US" sz="1600" dirty="0" smtClean="0">
              <a:latin typeface="Arial" pitchFamily="34" charset="0"/>
              <a:ea typeface="宋体" pitchFamily="2" charset="-122"/>
              <a:cs typeface="宋体" pitchFamily="2" charset="-122"/>
            </a:endParaRPr>
          </a:p>
        </p:txBody>
      </p:sp>
    </p:spTree>
  </p:cSld>
  <p:clrMapOvr>
    <a:masterClrMapping/>
  </p:clrMapOvr>
  <p:transition spd="slow">
    <p:blinds/>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接口隔离法则</a:t>
            </a:r>
            <a:endParaRPr lang="zh-CN" altLang="en-US" dirty="0"/>
          </a:p>
        </p:txBody>
      </p:sp>
      <p:sp>
        <p:nvSpPr>
          <p:cNvPr id="3" name="Content Placeholder 2"/>
          <p:cNvSpPr>
            <a:spLocks noGrp="1"/>
          </p:cNvSpPr>
          <p:nvPr>
            <p:ph idx="1"/>
          </p:nvPr>
        </p:nvSpPr>
        <p:spPr>
          <a:xfrm>
            <a:off x="535963" y="3933057"/>
            <a:ext cx="6601283" cy="1440160"/>
          </a:xfrm>
        </p:spPr>
        <p:txBody>
          <a:bodyPr/>
          <a:lstStyle/>
          <a:p>
            <a:r>
              <a:rPr lang="zh-CN" altLang="en-US" sz="2900" dirty="0" smtClean="0"/>
              <a:t>核心思想</a:t>
            </a:r>
            <a:endParaRPr lang="en-US" altLang="zh-CN" sz="2900" dirty="0" smtClean="0"/>
          </a:p>
          <a:p>
            <a:pPr lvl="1"/>
            <a:r>
              <a:rPr lang="en-US" altLang="zh-CN" sz="2500" dirty="0" smtClean="0"/>
              <a:t>OO</a:t>
            </a:r>
            <a:r>
              <a:rPr lang="zh-CN" altLang="en-US" sz="2500" dirty="0" smtClean="0"/>
              <a:t>类的接口属于使用者</a:t>
            </a:r>
            <a:endParaRPr lang="en-US" altLang="zh-CN" sz="2500" dirty="0" smtClean="0"/>
          </a:p>
          <a:p>
            <a:pPr lvl="1"/>
            <a:r>
              <a:rPr lang="zh-CN" altLang="en-US" sz="2500" dirty="0" smtClean="0"/>
              <a:t>即依据使用者的需要来定义它的接口</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66</a:t>
            </a:fld>
            <a:endParaRPr lang="zh-CN" altLang="en-US" dirty="0"/>
          </a:p>
        </p:txBody>
      </p:sp>
      <p:sp>
        <p:nvSpPr>
          <p:cNvPr id="5" name="Rectangle 4"/>
          <p:cNvSpPr/>
          <p:nvPr/>
        </p:nvSpPr>
        <p:spPr>
          <a:xfrm>
            <a:off x="584516" y="1556794"/>
            <a:ext cx="8580953" cy="1152129"/>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依据使用者所需的服务，定义类的接口，保证使用者仅依赖于它们所需要的接口服务。</a:t>
            </a:r>
            <a:endParaRPr lang="zh-CN" altLang="en-US" sz="2900" dirty="0">
              <a:solidFill>
                <a:srgbClr val="C00000"/>
              </a:solidFill>
              <a:ea typeface="文鼎CS长美黑" pitchFamily="49" charset="-122"/>
            </a:endParaRPr>
          </a:p>
        </p:txBody>
      </p:sp>
      <p:sp>
        <p:nvSpPr>
          <p:cNvPr id="6" name="Rectangle 5"/>
          <p:cNvSpPr/>
          <p:nvPr/>
        </p:nvSpPr>
        <p:spPr>
          <a:xfrm>
            <a:off x="7995341" y="6021290"/>
            <a:ext cx="1771323" cy="373597"/>
          </a:xfrm>
          <a:prstGeom prst="rect">
            <a:avLst/>
          </a:prstGeom>
        </p:spPr>
        <p:txBody>
          <a:bodyPr wrap="none" lIns="95665" tIns="47832" rIns="95665" bIns="47832">
            <a:spAutoFit/>
          </a:bodyPr>
          <a:lstStyle/>
          <a:p>
            <a:r>
              <a:rPr lang="en-US" altLang="zh-CN" dirty="0" smtClean="0"/>
              <a:t>Robert Martin</a:t>
            </a:r>
            <a:endParaRPr lang="zh-CN" altLang="en-US" dirty="0"/>
          </a:p>
        </p:txBody>
      </p:sp>
      <p:pic>
        <p:nvPicPr>
          <p:cNvPr id="17410" name="Picture 2" descr="http://farm1.static.flickr.com/222/503608084_2067a42cc1.jpg"/>
          <p:cNvPicPr>
            <a:picLocks noChangeAspect="1" noChangeArrowheads="1"/>
          </p:cNvPicPr>
          <p:nvPr/>
        </p:nvPicPr>
        <p:blipFill>
          <a:blip r:embed="rId2" cstate="print"/>
          <a:srcRect/>
          <a:stretch>
            <a:fillRect/>
          </a:stretch>
        </p:blipFill>
        <p:spPr bwMode="auto">
          <a:xfrm>
            <a:off x="7761312" y="3213829"/>
            <a:ext cx="2050746" cy="2833828"/>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接口隔离法则</a:t>
            </a:r>
            <a:r>
              <a:rPr lang="en-US" altLang="zh-CN" dirty="0" smtClean="0"/>
              <a:t>—</a:t>
            </a:r>
            <a:r>
              <a:rPr lang="zh-CN" altLang="en-US" dirty="0" smtClean="0"/>
              <a:t>示例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67</a:t>
            </a:fld>
            <a:endParaRPr lang="zh-CN" altLang="en-US" dirty="0"/>
          </a:p>
        </p:txBody>
      </p:sp>
      <p:grpSp>
        <p:nvGrpSpPr>
          <p:cNvPr id="3" name="Group 69"/>
          <p:cNvGrpSpPr/>
          <p:nvPr/>
        </p:nvGrpSpPr>
        <p:grpSpPr>
          <a:xfrm>
            <a:off x="369758" y="2446143"/>
            <a:ext cx="4157102" cy="2495028"/>
            <a:chOff x="341312" y="2446139"/>
            <a:chExt cx="3837326" cy="2495029"/>
          </a:xfrm>
        </p:grpSpPr>
        <p:sp>
          <p:nvSpPr>
            <p:cNvPr id="6" name="Rectangle 5"/>
            <p:cNvSpPr/>
            <p:nvPr/>
          </p:nvSpPr>
          <p:spPr>
            <a:xfrm>
              <a:off x="341312" y="2446139"/>
              <a:ext cx="3837326" cy="22193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zh-CN" altLang="en-US" sz="2300" dirty="0">
                <a:ea typeface="汉鼎简楷体" pitchFamily="49" charset="-122"/>
              </a:endParaRPr>
            </a:p>
          </p:txBody>
        </p:sp>
        <p:cxnSp>
          <p:nvCxnSpPr>
            <p:cNvPr id="9" name="Straight Arrow Connector 8"/>
            <p:cNvCxnSpPr/>
            <p:nvPr/>
          </p:nvCxnSpPr>
          <p:spPr>
            <a:xfrm>
              <a:off x="938230" y="3497410"/>
              <a:ext cx="639554" cy="0"/>
            </a:xfrm>
            <a:prstGeom prst="straightConnector1">
              <a:avLst/>
            </a:prstGeom>
            <a:ln w="38100">
              <a:solidFill>
                <a:srgbClr val="292EEF"/>
              </a:solidFill>
              <a:tailEnd type="arrow" w="med"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77784" y="2991243"/>
              <a:ext cx="1193835" cy="12070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2300" dirty="0">
                <a:ea typeface="汉鼎简楷体" pitchFamily="49" charset="-122"/>
              </a:endParaRPr>
            </a:p>
          </p:txBody>
        </p:sp>
        <p:sp>
          <p:nvSpPr>
            <p:cNvPr id="11" name="Rectangle 10"/>
            <p:cNvSpPr/>
            <p:nvPr/>
          </p:nvSpPr>
          <p:spPr>
            <a:xfrm>
              <a:off x="1577784" y="2991242"/>
              <a:ext cx="1193835" cy="3737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zh-CN" altLang="en-US" sz="1700" i="1" dirty="0" smtClean="0">
                  <a:solidFill>
                    <a:schemeClr val="tx1"/>
                  </a:solidFill>
                  <a:latin typeface="方正精楷简体" pitchFamily="2" charset="-122"/>
                  <a:ea typeface="汉鼎简楷体" pitchFamily="49" charset="-122"/>
                </a:rPr>
                <a:t>总服务接口</a:t>
              </a:r>
              <a:endParaRPr lang="en-US" sz="1700" i="1" dirty="0">
                <a:solidFill>
                  <a:schemeClr val="tx1"/>
                </a:solidFill>
                <a:latin typeface="方正精楷简体" pitchFamily="2" charset="-122"/>
                <a:ea typeface="汉鼎简楷体" pitchFamily="49" charset="-122"/>
              </a:endParaRPr>
            </a:p>
          </p:txBody>
        </p:sp>
        <p:sp>
          <p:nvSpPr>
            <p:cNvPr id="12" name="Rectangle 11"/>
            <p:cNvSpPr/>
            <p:nvPr/>
          </p:nvSpPr>
          <p:spPr>
            <a:xfrm>
              <a:off x="1577784" y="3302730"/>
              <a:ext cx="1193835" cy="194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1700" dirty="0">
                <a:solidFill>
                  <a:schemeClr val="tx1"/>
                </a:solidFill>
                <a:ea typeface="汉鼎简楷体" pitchFamily="49" charset="-122"/>
              </a:endParaRPr>
            </a:p>
          </p:txBody>
        </p:sp>
        <p:sp>
          <p:nvSpPr>
            <p:cNvPr id="13" name="Rectangle 12"/>
            <p:cNvSpPr/>
            <p:nvPr/>
          </p:nvSpPr>
          <p:spPr>
            <a:xfrm>
              <a:off x="1833606" y="3497410"/>
              <a:ext cx="881164" cy="70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r>
                <a:rPr lang="zh-CN" altLang="en-US" sz="1700" dirty="0" smtClean="0">
                  <a:solidFill>
                    <a:schemeClr val="tx1"/>
                  </a:solidFill>
                  <a:latin typeface="方正精楷简体" pitchFamily="2" charset="-122"/>
                  <a:ea typeface="汉鼎简楷体" pitchFamily="49" charset="-122"/>
                </a:rPr>
                <a:t>服务</a:t>
              </a:r>
              <a:r>
                <a:rPr lang="en-US" altLang="zh-CN" sz="1700" dirty="0" smtClean="0">
                  <a:solidFill>
                    <a:schemeClr val="tx1"/>
                  </a:solidFill>
                  <a:ea typeface="汉鼎简楷体" pitchFamily="49" charset="-122"/>
                </a:rPr>
                <a:t>A()</a:t>
              </a:r>
            </a:p>
            <a:p>
              <a:r>
                <a:rPr lang="zh-CN" altLang="en-US" sz="1700" dirty="0" smtClean="0">
                  <a:solidFill>
                    <a:schemeClr val="tx1"/>
                  </a:solidFill>
                  <a:latin typeface="方正精楷简体" pitchFamily="2" charset="-122"/>
                  <a:ea typeface="汉鼎简楷体" pitchFamily="49" charset="-122"/>
                </a:rPr>
                <a:t>服务</a:t>
              </a:r>
              <a:r>
                <a:rPr lang="en-US" altLang="zh-CN" sz="1700" dirty="0" smtClean="0">
                  <a:solidFill>
                    <a:schemeClr val="tx1"/>
                  </a:solidFill>
                  <a:ea typeface="汉鼎简楷体" pitchFamily="49" charset="-122"/>
                </a:rPr>
                <a:t>B()</a:t>
              </a:r>
            </a:p>
            <a:p>
              <a:r>
                <a:rPr lang="zh-CN" altLang="en-US" sz="1700" dirty="0" smtClean="0">
                  <a:solidFill>
                    <a:schemeClr val="tx1"/>
                  </a:solidFill>
                  <a:latin typeface="方正精楷简体" pitchFamily="2" charset="-122"/>
                  <a:ea typeface="汉鼎简楷体" pitchFamily="49" charset="-122"/>
                </a:rPr>
                <a:t>服务</a:t>
              </a:r>
              <a:r>
                <a:rPr lang="en-US" altLang="zh-CN" sz="1700" dirty="0" smtClean="0">
                  <a:solidFill>
                    <a:schemeClr val="tx1"/>
                  </a:solidFill>
                  <a:ea typeface="汉鼎简楷体" pitchFamily="49" charset="-122"/>
                </a:rPr>
                <a:t>C()</a:t>
              </a:r>
              <a:endParaRPr lang="en-US" sz="1700" dirty="0" smtClean="0">
                <a:solidFill>
                  <a:schemeClr val="tx1"/>
                </a:solidFill>
                <a:ea typeface="汉鼎简楷体" pitchFamily="49" charset="-122"/>
              </a:endParaRPr>
            </a:p>
          </p:txBody>
        </p:sp>
        <p:pic>
          <p:nvPicPr>
            <p:cNvPr id="14"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1686746" y="3536346"/>
              <a:ext cx="189497" cy="186892"/>
            </a:xfrm>
            <a:prstGeom prst="rect">
              <a:avLst/>
            </a:prstGeom>
            <a:noFill/>
          </p:spPr>
        </p:pic>
        <p:pic>
          <p:nvPicPr>
            <p:cNvPr id="15"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1686746" y="3731025"/>
              <a:ext cx="189497" cy="186892"/>
            </a:xfrm>
            <a:prstGeom prst="rect">
              <a:avLst/>
            </a:prstGeom>
            <a:noFill/>
          </p:spPr>
        </p:pic>
        <p:pic>
          <p:nvPicPr>
            <p:cNvPr id="16"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1686746" y="3925705"/>
              <a:ext cx="189497" cy="186892"/>
            </a:xfrm>
            <a:prstGeom prst="rect">
              <a:avLst/>
            </a:prstGeom>
            <a:noFill/>
          </p:spPr>
        </p:pic>
        <p:sp>
          <p:nvSpPr>
            <p:cNvPr id="17" name="Isosceles Triangle 16"/>
            <p:cNvSpPr/>
            <p:nvPr/>
          </p:nvSpPr>
          <p:spPr>
            <a:xfrm rot="16200000">
              <a:off x="2779021" y="3295328"/>
              <a:ext cx="155744" cy="170548"/>
            </a:xfrm>
            <a:prstGeom prst="triangle">
              <a:avLst/>
            </a:prstGeom>
            <a:solidFill>
              <a:schemeClr val="bg1"/>
            </a:solidFill>
            <a:ln w="38100">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2300" dirty="0">
                <a:ea typeface="汉鼎简楷体" pitchFamily="49" charset="-122"/>
              </a:endParaRPr>
            </a:p>
          </p:txBody>
        </p:sp>
        <p:cxnSp>
          <p:nvCxnSpPr>
            <p:cNvPr id="18" name="Straight Connector 17"/>
            <p:cNvCxnSpPr>
              <a:stCxn id="17" idx="3"/>
            </p:cNvCxnSpPr>
            <p:nvPr/>
          </p:nvCxnSpPr>
          <p:spPr>
            <a:xfrm>
              <a:off x="2942167" y="3380602"/>
              <a:ext cx="469007" cy="0"/>
            </a:xfrm>
            <a:prstGeom prst="line">
              <a:avLst/>
            </a:prstGeom>
            <a:ln w="38100">
              <a:solidFill>
                <a:srgbClr val="292EEF"/>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112715" y="2991242"/>
              <a:ext cx="938013" cy="7008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2300" dirty="0">
                <a:ea typeface="汉鼎简楷体" pitchFamily="49" charset="-122"/>
              </a:endParaRPr>
            </a:p>
          </p:txBody>
        </p:sp>
        <p:sp>
          <p:nvSpPr>
            <p:cNvPr id="20" name="Rectangle 19"/>
            <p:cNvSpPr/>
            <p:nvPr/>
          </p:nvSpPr>
          <p:spPr>
            <a:xfrm>
              <a:off x="3112715" y="2991242"/>
              <a:ext cx="938013" cy="3737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zh-CN" altLang="en-US" sz="1700" dirty="0" smtClean="0">
                  <a:solidFill>
                    <a:schemeClr val="tx1"/>
                  </a:solidFill>
                  <a:latin typeface="方正精楷简体" pitchFamily="2" charset="-122"/>
                  <a:ea typeface="汉鼎简楷体" pitchFamily="49" charset="-122"/>
                </a:rPr>
                <a:t>总服务台</a:t>
              </a:r>
              <a:endParaRPr lang="en-US" sz="1700" dirty="0">
                <a:solidFill>
                  <a:schemeClr val="tx1"/>
                </a:solidFill>
                <a:latin typeface="方正精楷简体" pitchFamily="2" charset="-122"/>
                <a:ea typeface="汉鼎简楷体" pitchFamily="49" charset="-122"/>
              </a:endParaRPr>
            </a:p>
          </p:txBody>
        </p:sp>
        <p:sp>
          <p:nvSpPr>
            <p:cNvPr id="21" name="Rectangle 20"/>
            <p:cNvSpPr/>
            <p:nvPr/>
          </p:nvSpPr>
          <p:spPr>
            <a:xfrm>
              <a:off x="3112715" y="3302730"/>
              <a:ext cx="938013" cy="194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1700" dirty="0">
                <a:solidFill>
                  <a:schemeClr val="tx1"/>
                </a:solidFill>
                <a:ea typeface="汉鼎简楷体" pitchFamily="49" charset="-122"/>
              </a:endParaRPr>
            </a:p>
          </p:txBody>
        </p:sp>
        <p:sp>
          <p:nvSpPr>
            <p:cNvPr id="22" name="Rectangle 21"/>
            <p:cNvSpPr/>
            <p:nvPr/>
          </p:nvSpPr>
          <p:spPr>
            <a:xfrm>
              <a:off x="469223" y="2679755"/>
              <a:ext cx="852739" cy="5451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2300" dirty="0">
                <a:ea typeface="汉鼎简楷体" pitchFamily="49" charset="-122"/>
              </a:endParaRPr>
            </a:p>
          </p:txBody>
        </p:sp>
        <p:sp>
          <p:nvSpPr>
            <p:cNvPr id="23" name="Rectangle 22"/>
            <p:cNvSpPr/>
            <p:nvPr/>
          </p:nvSpPr>
          <p:spPr>
            <a:xfrm>
              <a:off x="469223" y="2679755"/>
              <a:ext cx="852739" cy="3737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zh-CN" altLang="en-US" sz="1700" dirty="0" smtClean="0">
                  <a:solidFill>
                    <a:schemeClr val="tx1"/>
                  </a:solidFill>
                  <a:latin typeface="方正精楷简体" pitchFamily="2" charset="-122"/>
                  <a:ea typeface="汉鼎简楷体" pitchFamily="49" charset="-122"/>
                </a:rPr>
                <a:t>使用者</a:t>
              </a:r>
              <a:r>
                <a:rPr lang="en-US" altLang="zh-CN" sz="1700" dirty="0" smtClean="0">
                  <a:solidFill>
                    <a:schemeClr val="tx1"/>
                  </a:solidFill>
                  <a:ea typeface="汉鼎简楷体" pitchFamily="49" charset="-122"/>
                </a:rPr>
                <a:t>X</a:t>
              </a:r>
              <a:endParaRPr lang="en-US" sz="1700" dirty="0">
                <a:solidFill>
                  <a:schemeClr val="tx1"/>
                </a:solidFill>
                <a:ea typeface="汉鼎简楷体" pitchFamily="49" charset="-122"/>
              </a:endParaRPr>
            </a:p>
          </p:txBody>
        </p:sp>
        <p:sp>
          <p:nvSpPr>
            <p:cNvPr id="24" name="Rectangle 23"/>
            <p:cNvSpPr/>
            <p:nvPr/>
          </p:nvSpPr>
          <p:spPr>
            <a:xfrm>
              <a:off x="469223" y="2991242"/>
              <a:ext cx="852739" cy="1168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1700" dirty="0">
                <a:solidFill>
                  <a:schemeClr val="tx1"/>
                </a:solidFill>
                <a:ea typeface="汉鼎简楷体" pitchFamily="49" charset="-122"/>
              </a:endParaRPr>
            </a:p>
          </p:txBody>
        </p:sp>
        <p:sp>
          <p:nvSpPr>
            <p:cNvPr id="25" name="Rectangle 24"/>
            <p:cNvSpPr/>
            <p:nvPr/>
          </p:nvSpPr>
          <p:spPr>
            <a:xfrm>
              <a:off x="469223" y="3341666"/>
              <a:ext cx="852739" cy="5451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2300" dirty="0">
                <a:ea typeface="汉鼎简楷体" pitchFamily="49" charset="-122"/>
              </a:endParaRPr>
            </a:p>
          </p:txBody>
        </p:sp>
        <p:sp>
          <p:nvSpPr>
            <p:cNvPr id="26" name="Rectangle 25"/>
            <p:cNvSpPr/>
            <p:nvPr/>
          </p:nvSpPr>
          <p:spPr>
            <a:xfrm>
              <a:off x="469223" y="3341666"/>
              <a:ext cx="852739" cy="3737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zh-CN" altLang="en-US" sz="1700" dirty="0" smtClean="0">
                  <a:solidFill>
                    <a:schemeClr val="tx1"/>
                  </a:solidFill>
                  <a:latin typeface="方正精楷简体" pitchFamily="2" charset="-122"/>
                  <a:ea typeface="汉鼎简楷体" pitchFamily="49" charset="-122"/>
                </a:rPr>
                <a:t>使用者</a:t>
              </a:r>
              <a:r>
                <a:rPr lang="en-US" altLang="zh-CN" sz="1700" dirty="0" smtClean="0">
                  <a:solidFill>
                    <a:schemeClr val="tx1"/>
                  </a:solidFill>
                  <a:ea typeface="汉鼎简楷体" pitchFamily="49" charset="-122"/>
                </a:rPr>
                <a:t>Y</a:t>
              </a:r>
              <a:endParaRPr lang="en-US" sz="1700" dirty="0">
                <a:solidFill>
                  <a:schemeClr val="tx1"/>
                </a:solidFill>
                <a:ea typeface="汉鼎简楷体" pitchFamily="49" charset="-122"/>
              </a:endParaRPr>
            </a:p>
          </p:txBody>
        </p:sp>
        <p:sp>
          <p:nvSpPr>
            <p:cNvPr id="27" name="Rectangle 26"/>
            <p:cNvSpPr/>
            <p:nvPr/>
          </p:nvSpPr>
          <p:spPr>
            <a:xfrm>
              <a:off x="469223" y="3653153"/>
              <a:ext cx="852739" cy="1168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1700" dirty="0">
                <a:solidFill>
                  <a:schemeClr val="tx1"/>
                </a:solidFill>
                <a:ea typeface="汉鼎简楷体" pitchFamily="49" charset="-122"/>
              </a:endParaRPr>
            </a:p>
          </p:txBody>
        </p:sp>
        <p:sp>
          <p:nvSpPr>
            <p:cNvPr id="28" name="Rectangle 27"/>
            <p:cNvSpPr/>
            <p:nvPr/>
          </p:nvSpPr>
          <p:spPr>
            <a:xfrm>
              <a:off x="469223" y="4003577"/>
              <a:ext cx="852739" cy="5451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2300" dirty="0">
                <a:ea typeface="汉鼎简楷体" pitchFamily="49" charset="-122"/>
              </a:endParaRPr>
            </a:p>
          </p:txBody>
        </p:sp>
        <p:sp>
          <p:nvSpPr>
            <p:cNvPr id="29" name="Rectangle 28"/>
            <p:cNvSpPr/>
            <p:nvPr/>
          </p:nvSpPr>
          <p:spPr>
            <a:xfrm>
              <a:off x="469223" y="4003577"/>
              <a:ext cx="852739" cy="3737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zh-CN" altLang="en-US" sz="1700" dirty="0" smtClean="0">
                  <a:solidFill>
                    <a:schemeClr val="tx1"/>
                  </a:solidFill>
                  <a:latin typeface="方正精楷简体" pitchFamily="2" charset="-122"/>
                  <a:ea typeface="汉鼎简楷体" pitchFamily="49" charset="-122"/>
                </a:rPr>
                <a:t>使用者</a:t>
              </a:r>
              <a:r>
                <a:rPr lang="en-US" altLang="zh-CN" sz="1700" dirty="0" smtClean="0">
                  <a:solidFill>
                    <a:schemeClr val="tx1"/>
                  </a:solidFill>
                  <a:ea typeface="汉鼎简楷体" pitchFamily="49" charset="-122"/>
                </a:rPr>
                <a:t>Z</a:t>
              </a:r>
              <a:endParaRPr lang="en-US" sz="1700" dirty="0">
                <a:solidFill>
                  <a:schemeClr val="tx1"/>
                </a:solidFill>
                <a:ea typeface="汉鼎简楷体" pitchFamily="49" charset="-122"/>
              </a:endParaRPr>
            </a:p>
          </p:txBody>
        </p:sp>
        <p:sp>
          <p:nvSpPr>
            <p:cNvPr id="30" name="Rectangle 29"/>
            <p:cNvSpPr/>
            <p:nvPr/>
          </p:nvSpPr>
          <p:spPr>
            <a:xfrm>
              <a:off x="469223" y="4315064"/>
              <a:ext cx="852739" cy="1168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1700" dirty="0">
                <a:solidFill>
                  <a:schemeClr val="tx1"/>
                </a:solidFill>
                <a:ea typeface="汉鼎简楷体" pitchFamily="49" charset="-122"/>
              </a:endParaRPr>
            </a:p>
          </p:txBody>
        </p:sp>
        <p:cxnSp>
          <p:nvCxnSpPr>
            <p:cNvPr id="31" name="Straight Arrow Connector 30"/>
            <p:cNvCxnSpPr>
              <a:stCxn id="23" idx="3"/>
              <a:endCxn id="11" idx="1"/>
            </p:cNvCxnSpPr>
            <p:nvPr/>
          </p:nvCxnSpPr>
          <p:spPr>
            <a:xfrm>
              <a:off x="1321962" y="2866647"/>
              <a:ext cx="255822" cy="311488"/>
            </a:xfrm>
            <a:prstGeom prst="straightConnector1">
              <a:avLst/>
            </a:prstGeom>
            <a:ln w="38100">
              <a:solidFill>
                <a:srgbClr val="292EEF"/>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9" idx="3"/>
            </p:cNvCxnSpPr>
            <p:nvPr/>
          </p:nvCxnSpPr>
          <p:spPr>
            <a:xfrm flipV="1">
              <a:off x="1321962" y="4003577"/>
              <a:ext cx="255822" cy="186892"/>
            </a:xfrm>
            <a:prstGeom prst="straightConnector1">
              <a:avLst/>
            </a:prstGeom>
            <a:ln w="38100">
              <a:solidFill>
                <a:srgbClr val="292EEF"/>
              </a:solidFill>
              <a:tailEnd type="arrow" w="med"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364599" y="4626553"/>
              <a:ext cx="2253477" cy="314615"/>
            </a:xfrm>
            <a:prstGeom prst="rect">
              <a:avLst/>
            </a:prstGeom>
            <a:noFill/>
          </p:spPr>
          <p:txBody>
            <a:bodyPr wrap="none" lIns="37253" tIns="18626" rIns="37253" bIns="18626" rtlCol="0">
              <a:spAutoFit/>
            </a:bodyPr>
            <a:lstStyle/>
            <a:p>
              <a:r>
                <a:rPr lang="en-US" altLang="zh-CN" dirty="0" smtClean="0">
                  <a:ea typeface="汉鼎简楷体" pitchFamily="49" charset="-122"/>
                </a:rPr>
                <a:t>(1)  </a:t>
              </a:r>
              <a:r>
                <a:rPr lang="zh-CN" altLang="en-US" dirty="0" smtClean="0">
                  <a:latin typeface="方正精楷简体" pitchFamily="2" charset="-122"/>
                  <a:ea typeface="汉鼎简楷体" pitchFamily="49" charset="-122"/>
                </a:rPr>
                <a:t>违背接口隔离法则</a:t>
              </a:r>
              <a:endParaRPr lang="zh-CN" altLang="en-US" dirty="0">
                <a:latin typeface="方正精楷简体" pitchFamily="2" charset="-122"/>
                <a:ea typeface="汉鼎简楷体" pitchFamily="49" charset="-122"/>
              </a:endParaRPr>
            </a:p>
          </p:txBody>
        </p:sp>
      </p:grpSp>
      <p:grpSp>
        <p:nvGrpSpPr>
          <p:cNvPr id="69" name="Group 68"/>
          <p:cNvGrpSpPr/>
          <p:nvPr/>
        </p:nvGrpSpPr>
        <p:grpSpPr>
          <a:xfrm>
            <a:off x="4619240" y="2017844"/>
            <a:ext cx="4203294" cy="2923324"/>
            <a:chOff x="4263912" y="2017844"/>
            <a:chExt cx="3879963" cy="2923324"/>
          </a:xfrm>
        </p:grpSpPr>
        <p:sp>
          <p:nvSpPr>
            <p:cNvPr id="5" name="Rectangle 4"/>
            <p:cNvSpPr/>
            <p:nvPr/>
          </p:nvSpPr>
          <p:spPr>
            <a:xfrm>
              <a:off x="4263912" y="2017844"/>
              <a:ext cx="3879963" cy="2647644"/>
            </a:xfrm>
            <a:prstGeom prst="rect">
              <a:avLst/>
            </a:prstGeom>
            <a:solidFill>
              <a:srgbClr val="CCE9AD"/>
            </a:solidFill>
            <a:ln>
              <a:no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zh-CN" altLang="en-US" sz="2300" dirty="0">
                <a:ea typeface="汉鼎简楷体" pitchFamily="49" charset="-122"/>
              </a:endParaRPr>
            </a:p>
          </p:txBody>
        </p:sp>
        <p:cxnSp>
          <p:nvCxnSpPr>
            <p:cNvPr id="7" name="Straight Connector 6"/>
            <p:cNvCxnSpPr>
              <a:stCxn id="66" idx="3"/>
            </p:cNvCxnSpPr>
            <p:nvPr/>
          </p:nvCxnSpPr>
          <p:spPr>
            <a:xfrm flipV="1">
              <a:off x="6865860" y="3536346"/>
              <a:ext cx="809009" cy="435127"/>
            </a:xfrm>
            <a:prstGeom prst="line">
              <a:avLst/>
            </a:prstGeom>
            <a:ln w="38100">
              <a:solidFill>
                <a:srgbClr val="292EE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907404" y="3341666"/>
              <a:ext cx="810102" cy="0"/>
            </a:xfrm>
            <a:prstGeom prst="line">
              <a:avLst/>
            </a:prstGeom>
            <a:ln w="38100">
              <a:solidFill>
                <a:srgbClr val="292EEF"/>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03467" y="3263794"/>
              <a:ext cx="639554" cy="0"/>
            </a:xfrm>
            <a:prstGeom prst="straightConnector1">
              <a:avLst/>
            </a:prstGeom>
            <a:ln w="38100">
              <a:solidFill>
                <a:srgbClr val="292EEF"/>
              </a:solidFill>
              <a:tailEnd type="arrow" w="med" len="lg"/>
            </a:ln>
          </p:spPr>
          <p:style>
            <a:lnRef idx="1">
              <a:schemeClr val="accent1"/>
            </a:lnRef>
            <a:fillRef idx="0">
              <a:schemeClr val="accent1"/>
            </a:fillRef>
            <a:effectRef idx="0">
              <a:schemeClr val="accent1"/>
            </a:effectRef>
            <a:fontRef idx="minor">
              <a:schemeClr val="tx1"/>
            </a:fontRef>
          </p:style>
        </p:cxnSp>
        <p:sp>
          <p:nvSpPr>
            <p:cNvPr id="34" name="Isosceles Triangle 33"/>
            <p:cNvSpPr/>
            <p:nvPr/>
          </p:nvSpPr>
          <p:spPr>
            <a:xfrm rot="17885353">
              <a:off x="6719966" y="2635922"/>
              <a:ext cx="155732" cy="157383"/>
            </a:xfrm>
            <a:prstGeom prst="triangle">
              <a:avLst/>
            </a:prstGeom>
            <a:solidFill>
              <a:schemeClr val="bg1"/>
            </a:solidFill>
            <a:ln w="38100">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2300" dirty="0">
                <a:ea typeface="汉鼎简楷体" pitchFamily="49" charset="-122"/>
              </a:endParaRPr>
            </a:p>
          </p:txBody>
        </p:sp>
        <p:cxnSp>
          <p:nvCxnSpPr>
            <p:cNvPr id="35" name="Straight Connector 34"/>
            <p:cNvCxnSpPr>
              <a:stCxn id="34" idx="3"/>
            </p:cNvCxnSpPr>
            <p:nvPr/>
          </p:nvCxnSpPr>
          <p:spPr>
            <a:xfrm>
              <a:off x="6867256" y="2748449"/>
              <a:ext cx="892887" cy="476409"/>
            </a:xfrm>
            <a:prstGeom prst="line">
              <a:avLst/>
            </a:prstGeom>
            <a:ln w="38100">
              <a:solidFill>
                <a:srgbClr val="292EEF"/>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077951" y="3010710"/>
              <a:ext cx="938013" cy="7008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2300" dirty="0">
                <a:ea typeface="汉鼎简楷体" pitchFamily="49" charset="-122"/>
              </a:endParaRPr>
            </a:p>
          </p:txBody>
        </p:sp>
        <p:sp>
          <p:nvSpPr>
            <p:cNvPr id="37" name="Rectangle 36"/>
            <p:cNvSpPr/>
            <p:nvPr/>
          </p:nvSpPr>
          <p:spPr>
            <a:xfrm>
              <a:off x="7077951" y="3010710"/>
              <a:ext cx="938013" cy="3737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zh-CN" altLang="en-US" sz="1700" dirty="0" smtClean="0">
                  <a:solidFill>
                    <a:schemeClr val="tx1"/>
                  </a:solidFill>
                  <a:latin typeface="方正精楷简体" pitchFamily="2" charset="-122"/>
                  <a:ea typeface="汉鼎简楷体" pitchFamily="49" charset="-122"/>
                </a:rPr>
                <a:t>总服务台</a:t>
              </a:r>
              <a:endParaRPr lang="en-US" sz="1700" dirty="0">
                <a:solidFill>
                  <a:schemeClr val="tx1"/>
                </a:solidFill>
                <a:latin typeface="方正精楷简体" pitchFamily="2" charset="-122"/>
                <a:ea typeface="汉鼎简楷体" pitchFamily="49" charset="-122"/>
              </a:endParaRPr>
            </a:p>
          </p:txBody>
        </p:sp>
        <p:sp>
          <p:nvSpPr>
            <p:cNvPr id="38" name="Rectangle 37"/>
            <p:cNvSpPr/>
            <p:nvPr/>
          </p:nvSpPr>
          <p:spPr>
            <a:xfrm>
              <a:off x="7077951" y="3322198"/>
              <a:ext cx="938013" cy="194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1700" dirty="0">
                <a:solidFill>
                  <a:schemeClr val="tx1"/>
                </a:solidFill>
                <a:ea typeface="汉鼎简楷体" pitchFamily="49" charset="-122"/>
              </a:endParaRPr>
            </a:p>
          </p:txBody>
        </p:sp>
        <p:sp>
          <p:nvSpPr>
            <p:cNvPr id="39" name="Rectangle 38"/>
            <p:cNvSpPr/>
            <p:nvPr/>
          </p:nvSpPr>
          <p:spPr>
            <a:xfrm>
              <a:off x="4391823" y="2446139"/>
              <a:ext cx="895376" cy="5451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2300" dirty="0">
                <a:ea typeface="汉鼎简楷体" pitchFamily="49" charset="-122"/>
              </a:endParaRPr>
            </a:p>
          </p:txBody>
        </p:sp>
        <p:sp>
          <p:nvSpPr>
            <p:cNvPr id="40" name="Rectangle 39"/>
            <p:cNvSpPr/>
            <p:nvPr/>
          </p:nvSpPr>
          <p:spPr>
            <a:xfrm>
              <a:off x="4391823" y="2446139"/>
              <a:ext cx="895376" cy="3737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zh-CN" altLang="en-US" sz="1700" dirty="0" smtClean="0">
                  <a:solidFill>
                    <a:schemeClr val="tx1"/>
                  </a:solidFill>
                  <a:latin typeface="方正精楷简体" pitchFamily="2" charset="-122"/>
                  <a:ea typeface="汉鼎简楷体" pitchFamily="49" charset="-122"/>
                </a:rPr>
                <a:t>使用者</a:t>
              </a:r>
              <a:r>
                <a:rPr lang="en-US" altLang="zh-CN" sz="1700" dirty="0" smtClean="0">
                  <a:solidFill>
                    <a:schemeClr val="tx1"/>
                  </a:solidFill>
                  <a:ea typeface="汉鼎简楷体" pitchFamily="49" charset="-122"/>
                </a:rPr>
                <a:t>X</a:t>
              </a:r>
              <a:endParaRPr lang="en-US" sz="1700" dirty="0">
                <a:solidFill>
                  <a:schemeClr val="tx1"/>
                </a:solidFill>
                <a:ea typeface="汉鼎简楷体" pitchFamily="49" charset="-122"/>
              </a:endParaRPr>
            </a:p>
          </p:txBody>
        </p:sp>
        <p:sp>
          <p:nvSpPr>
            <p:cNvPr id="41" name="Rectangle 40"/>
            <p:cNvSpPr/>
            <p:nvPr/>
          </p:nvSpPr>
          <p:spPr>
            <a:xfrm>
              <a:off x="4391823" y="2757626"/>
              <a:ext cx="895376" cy="1168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1700" dirty="0">
                <a:solidFill>
                  <a:schemeClr val="tx1"/>
                </a:solidFill>
                <a:ea typeface="汉鼎简楷体" pitchFamily="49" charset="-122"/>
              </a:endParaRPr>
            </a:p>
          </p:txBody>
        </p:sp>
        <p:sp>
          <p:nvSpPr>
            <p:cNvPr id="42" name="Rectangle 41"/>
            <p:cNvSpPr/>
            <p:nvPr/>
          </p:nvSpPr>
          <p:spPr>
            <a:xfrm>
              <a:off x="4391823" y="3108050"/>
              <a:ext cx="895376" cy="5451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2300" dirty="0">
                <a:ea typeface="汉鼎简楷体" pitchFamily="49" charset="-122"/>
              </a:endParaRPr>
            </a:p>
          </p:txBody>
        </p:sp>
        <p:sp>
          <p:nvSpPr>
            <p:cNvPr id="43" name="Rectangle 42"/>
            <p:cNvSpPr/>
            <p:nvPr/>
          </p:nvSpPr>
          <p:spPr>
            <a:xfrm>
              <a:off x="4391823" y="3108050"/>
              <a:ext cx="895376" cy="3737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zh-CN" altLang="en-US" sz="1700" dirty="0" smtClean="0">
                  <a:solidFill>
                    <a:schemeClr val="tx1"/>
                  </a:solidFill>
                  <a:latin typeface="方正精楷简体" pitchFamily="2" charset="-122"/>
                  <a:ea typeface="汉鼎简楷体" pitchFamily="49" charset="-122"/>
                </a:rPr>
                <a:t>使用者</a:t>
              </a:r>
              <a:r>
                <a:rPr lang="en-US" altLang="zh-CN" sz="1700" dirty="0" smtClean="0">
                  <a:solidFill>
                    <a:schemeClr val="tx1"/>
                  </a:solidFill>
                  <a:ea typeface="汉鼎简楷体" pitchFamily="49" charset="-122"/>
                </a:rPr>
                <a:t>Y</a:t>
              </a:r>
              <a:endParaRPr lang="en-US" sz="1700" dirty="0">
                <a:solidFill>
                  <a:schemeClr val="tx1"/>
                </a:solidFill>
                <a:ea typeface="汉鼎简楷体" pitchFamily="49" charset="-122"/>
              </a:endParaRPr>
            </a:p>
          </p:txBody>
        </p:sp>
        <p:sp>
          <p:nvSpPr>
            <p:cNvPr id="44" name="Rectangle 43"/>
            <p:cNvSpPr/>
            <p:nvPr/>
          </p:nvSpPr>
          <p:spPr>
            <a:xfrm>
              <a:off x="4391823" y="3419538"/>
              <a:ext cx="895376" cy="1168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1700" dirty="0">
                <a:solidFill>
                  <a:schemeClr val="tx1"/>
                </a:solidFill>
                <a:ea typeface="汉鼎简楷体" pitchFamily="49" charset="-122"/>
              </a:endParaRPr>
            </a:p>
          </p:txBody>
        </p:sp>
        <p:sp>
          <p:nvSpPr>
            <p:cNvPr id="45" name="Rectangle 44"/>
            <p:cNvSpPr/>
            <p:nvPr/>
          </p:nvSpPr>
          <p:spPr>
            <a:xfrm>
              <a:off x="4391823" y="3769961"/>
              <a:ext cx="895376" cy="5451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2300" dirty="0">
                <a:ea typeface="汉鼎简楷体" pitchFamily="49" charset="-122"/>
              </a:endParaRPr>
            </a:p>
          </p:txBody>
        </p:sp>
        <p:sp>
          <p:nvSpPr>
            <p:cNvPr id="46" name="Rectangle 45"/>
            <p:cNvSpPr/>
            <p:nvPr/>
          </p:nvSpPr>
          <p:spPr>
            <a:xfrm>
              <a:off x="4391823" y="3769961"/>
              <a:ext cx="895376" cy="3737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zh-CN" altLang="en-US" sz="1700" dirty="0" smtClean="0">
                  <a:solidFill>
                    <a:schemeClr val="tx1"/>
                  </a:solidFill>
                  <a:latin typeface="方正精楷简体" pitchFamily="2" charset="-122"/>
                  <a:ea typeface="汉鼎简楷体" pitchFamily="49" charset="-122"/>
                </a:rPr>
                <a:t>使用者</a:t>
              </a:r>
              <a:r>
                <a:rPr lang="en-US" altLang="zh-CN" sz="1700" dirty="0" smtClean="0">
                  <a:solidFill>
                    <a:schemeClr val="tx1"/>
                  </a:solidFill>
                  <a:ea typeface="汉鼎简楷体" pitchFamily="49" charset="-122"/>
                </a:rPr>
                <a:t>Z</a:t>
              </a:r>
              <a:endParaRPr lang="en-US" sz="1700" dirty="0">
                <a:solidFill>
                  <a:schemeClr val="tx1"/>
                </a:solidFill>
                <a:ea typeface="汉鼎简楷体" pitchFamily="49" charset="-122"/>
              </a:endParaRPr>
            </a:p>
          </p:txBody>
        </p:sp>
        <p:sp>
          <p:nvSpPr>
            <p:cNvPr id="47" name="Rectangle 46"/>
            <p:cNvSpPr/>
            <p:nvPr/>
          </p:nvSpPr>
          <p:spPr>
            <a:xfrm>
              <a:off x="4391823" y="4081448"/>
              <a:ext cx="895376" cy="1168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1700" dirty="0">
                <a:solidFill>
                  <a:schemeClr val="tx1"/>
                </a:solidFill>
                <a:ea typeface="汉鼎简楷体" pitchFamily="49" charset="-122"/>
              </a:endParaRPr>
            </a:p>
          </p:txBody>
        </p:sp>
        <p:cxnSp>
          <p:nvCxnSpPr>
            <p:cNvPr id="48" name="Straight Arrow Connector 47"/>
            <p:cNvCxnSpPr>
              <a:stCxn id="40" idx="3"/>
              <a:endCxn id="52" idx="1"/>
            </p:cNvCxnSpPr>
            <p:nvPr/>
          </p:nvCxnSpPr>
          <p:spPr>
            <a:xfrm flipV="1">
              <a:off x="5287199" y="2485075"/>
              <a:ext cx="255822" cy="147957"/>
            </a:xfrm>
            <a:prstGeom prst="straightConnector1">
              <a:avLst/>
            </a:prstGeom>
            <a:ln w="38100">
              <a:solidFill>
                <a:srgbClr val="292EEF"/>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3"/>
              <a:endCxn id="62" idx="1"/>
            </p:cNvCxnSpPr>
            <p:nvPr/>
          </p:nvCxnSpPr>
          <p:spPr>
            <a:xfrm>
              <a:off x="5287199" y="3956854"/>
              <a:ext cx="255822" cy="280339"/>
            </a:xfrm>
            <a:prstGeom prst="straightConnector1">
              <a:avLst/>
            </a:prstGeom>
            <a:ln w="38100">
              <a:solidFill>
                <a:srgbClr val="292EEF"/>
              </a:solidFill>
              <a:tailEnd type="arrow" w="med" len="lg"/>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543021" y="2095716"/>
              <a:ext cx="1193835" cy="7397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2300" dirty="0">
                <a:ea typeface="汉鼎简楷体" pitchFamily="49" charset="-122"/>
              </a:endParaRPr>
            </a:p>
          </p:txBody>
        </p:sp>
        <p:sp>
          <p:nvSpPr>
            <p:cNvPr id="51" name="Rectangle 50"/>
            <p:cNvSpPr/>
            <p:nvPr/>
          </p:nvSpPr>
          <p:spPr>
            <a:xfrm>
              <a:off x="5543021" y="2095716"/>
              <a:ext cx="1193835" cy="3737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zh-CN" altLang="en-US" sz="1700" i="1" dirty="0" smtClean="0">
                  <a:solidFill>
                    <a:schemeClr val="tx1"/>
                  </a:solidFill>
                  <a:latin typeface="方正精楷简体" pitchFamily="2" charset="-122"/>
                  <a:ea typeface="汉鼎简楷体" pitchFamily="49" charset="-122"/>
                </a:rPr>
                <a:t>服务</a:t>
              </a:r>
              <a:r>
                <a:rPr lang="en-US" altLang="zh-CN" sz="1700" i="1" dirty="0" smtClean="0">
                  <a:solidFill>
                    <a:schemeClr val="tx1"/>
                  </a:solidFill>
                  <a:ea typeface="汉鼎简楷体" pitchFamily="49" charset="-122"/>
                </a:rPr>
                <a:t>A</a:t>
              </a:r>
              <a:r>
                <a:rPr lang="zh-CN" altLang="en-US" sz="1700" i="1" dirty="0" smtClean="0">
                  <a:solidFill>
                    <a:schemeClr val="tx1"/>
                  </a:solidFill>
                  <a:latin typeface="方正精楷简体" pitchFamily="2" charset="-122"/>
                  <a:ea typeface="汉鼎简楷体" pitchFamily="49" charset="-122"/>
                </a:rPr>
                <a:t>接口</a:t>
              </a:r>
              <a:endParaRPr lang="en-US" sz="1700" i="1" dirty="0">
                <a:solidFill>
                  <a:schemeClr val="tx1"/>
                </a:solidFill>
                <a:latin typeface="方正精楷简体" pitchFamily="2" charset="-122"/>
                <a:ea typeface="汉鼎简楷体" pitchFamily="49" charset="-122"/>
              </a:endParaRPr>
            </a:p>
          </p:txBody>
        </p:sp>
        <p:sp>
          <p:nvSpPr>
            <p:cNvPr id="52" name="Rectangle 51"/>
            <p:cNvSpPr/>
            <p:nvPr/>
          </p:nvSpPr>
          <p:spPr>
            <a:xfrm>
              <a:off x="5543021" y="2407203"/>
              <a:ext cx="1193835" cy="1557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1700" dirty="0">
                <a:solidFill>
                  <a:schemeClr val="tx1"/>
                </a:solidFill>
                <a:ea typeface="汉鼎简楷体" pitchFamily="49" charset="-122"/>
              </a:endParaRPr>
            </a:p>
          </p:txBody>
        </p:sp>
        <p:sp>
          <p:nvSpPr>
            <p:cNvPr id="53" name="Rectangle 52"/>
            <p:cNvSpPr/>
            <p:nvPr/>
          </p:nvSpPr>
          <p:spPr>
            <a:xfrm>
              <a:off x="5798843" y="2562947"/>
              <a:ext cx="881164" cy="272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r>
                <a:rPr lang="zh-CN" altLang="en-US" sz="1700" dirty="0" smtClean="0">
                  <a:solidFill>
                    <a:schemeClr val="tx1"/>
                  </a:solidFill>
                  <a:latin typeface="方正精楷简体" pitchFamily="2" charset="-122"/>
                  <a:ea typeface="汉鼎简楷体" pitchFamily="49" charset="-122"/>
                </a:rPr>
                <a:t>服务</a:t>
              </a:r>
              <a:r>
                <a:rPr lang="en-US" altLang="zh-CN" sz="1700" dirty="0" smtClean="0">
                  <a:solidFill>
                    <a:schemeClr val="tx1"/>
                  </a:solidFill>
                  <a:ea typeface="汉鼎简楷体" pitchFamily="49" charset="-122"/>
                </a:rPr>
                <a:t>A()</a:t>
              </a:r>
            </a:p>
          </p:txBody>
        </p:sp>
        <p:pic>
          <p:nvPicPr>
            <p:cNvPr id="54"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5651983" y="2640819"/>
              <a:ext cx="189497" cy="186892"/>
            </a:xfrm>
            <a:prstGeom prst="rect">
              <a:avLst/>
            </a:prstGeom>
            <a:noFill/>
          </p:spPr>
        </p:pic>
        <p:sp>
          <p:nvSpPr>
            <p:cNvPr id="55" name="Rectangle 54"/>
            <p:cNvSpPr/>
            <p:nvPr/>
          </p:nvSpPr>
          <p:spPr>
            <a:xfrm>
              <a:off x="5543021" y="2952307"/>
              <a:ext cx="1193835" cy="7397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2300" dirty="0">
                <a:ea typeface="汉鼎简楷体" pitchFamily="49" charset="-122"/>
              </a:endParaRPr>
            </a:p>
          </p:txBody>
        </p:sp>
        <p:sp>
          <p:nvSpPr>
            <p:cNvPr id="56" name="Rectangle 55"/>
            <p:cNvSpPr/>
            <p:nvPr/>
          </p:nvSpPr>
          <p:spPr>
            <a:xfrm>
              <a:off x="5543021" y="2952306"/>
              <a:ext cx="1193835" cy="3737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zh-CN" altLang="en-US" sz="1700" i="1" dirty="0" smtClean="0">
                  <a:solidFill>
                    <a:schemeClr val="tx1"/>
                  </a:solidFill>
                  <a:latin typeface="方正精楷简体" pitchFamily="2" charset="-122"/>
                  <a:ea typeface="汉鼎简楷体" pitchFamily="49" charset="-122"/>
                </a:rPr>
                <a:t>服务</a:t>
              </a:r>
              <a:r>
                <a:rPr lang="en-US" altLang="zh-CN" sz="1700" i="1" dirty="0" smtClean="0">
                  <a:solidFill>
                    <a:schemeClr val="tx1"/>
                  </a:solidFill>
                  <a:ea typeface="汉鼎简楷体" pitchFamily="49" charset="-122"/>
                </a:rPr>
                <a:t>B</a:t>
              </a:r>
              <a:r>
                <a:rPr lang="zh-CN" altLang="en-US" sz="1700" i="1" dirty="0" smtClean="0">
                  <a:solidFill>
                    <a:schemeClr val="tx1"/>
                  </a:solidFill>
                  <a:latin typeface="方正精楷简体" pitchFamily="2" charset="-122"/>
                  <a:ea typeface="汉鼎简楷体" pitchFamily="49" charset="-122"/>
                </a:rPr>
                <a:t>接口</a:t>
              </a:r>
              <a:endParaRPr lang="en-US" sz="1700" i="1" dirty="0">
                <a:solidFill>
                  <a:schemeClr val="tx1"/>
                </a:solidFill>
                <a:latin typeface="方正精楷简体" pitchFamily="2" charset="-122"/>
                <a:ea typeface="汉鼎简楷体" pitchFamily="49" charset="-122"/>
              </a:endParaRPr>
            </a:p>
          </p:txBody>
        </p:sp>
        <p:sp>
          <p:nvSpPr>
            <p:cNvPr id="57" name="Rectangle 56"/>
            <p:cNvSpPr/>
            <p:nvPr/>
          </p:nvSpPr>
          <p:spPr>
            <a:xfrm>
              <a:off x="5543021" y="3263794"/>
              <a:ext cx="1193835" cy="1557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1700" dirty="0">
                <a:solidFill>
                  <a:schemeClr val="tx1"/>
                </a:solidFill>
                <a:ea typeface="汉鼎简楷体" pitchFamily="49" charset="-122"/>
              </a:endParaRPr>
            </a:p>
          </p:txBody>
        </p:sp>
        <p:sp>
          <p:nvSpPr>
            <p:cNvPr id="58" name="Rectangle 57"/>
            <p:cNvSpPr/>
            <p:nvPr/>
          </p:nvSpPr>
          <p:spPr>
            <a:xfrm>
              <a:off x="5798843" y="3419538"/>
              <a:ext cx="881164" cy="272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r>
                <a:rPr lang="zh-CN" altLang="en-US" sz="1700" dirty="0" smtClean="0">
                  <a:solidFill>
                    <a:schemeClr val="tx1"/>
                  </a:solidFill>
                  <a:latin typeface="方正精楷简体" pitchFamily="2" charset="-122"/>
                  <a:ea typeface="汉鼎简楷体" pitchFamily="49" charset="-122"/>
                </a:rPr>
                <a:t>服务</a:t>
              </a:r>
              <a:r>
                <a:rPr lang="en-US" altLang="zh-CN" sz="1700" dirty="0" smtClean="0">
                  <a:solidFill>
                    <a:schemeClr val="tx1"/>
                  </a:solidFill>
                  <a:ea typeface="汉鼎简楷体" pitchFamily="49" charset="-122"/>
                </a:rPr>
                <a:t>B()</a:t>
              </a:r>
            </a:p>
          </p:txBody>
        </p:sp>
        <p:pic>
          <p:nvPicPr>
            <p:cNvPr id="59"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5651983" y="3497410"/>
              <a:ext cx="189497" cy="186892"/>
            </a:xfrm>
            <a:prstGeom prst="rect">
              <a:avLst/>
            </a:prstGeom>
            <a:noFill/>
          </p:spPr>
        </p:pic>
        <p:sp>
          <p:nvSpPr>
            <p:cNvPr id="60" name="Rectangle 59"/>
            <p:cNvSpPr/>
            <p:nvPr/>
          </p:nvSpPr>
          <p:spPr>
            <a:xfrm>
              <a:off x="5543021" y="3847833"/>
              <a:ext cx="1193835" cy="7397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2300" dirty="0">
                <a:ea typeface="汉鼎简楷体" pitchFamily="49" charset="-122"/>
              </a:endParaRPr>
            </a:p>
          </p:txBody>
        </p:sp>
        <p:sp>
          <p:nvSpPr>
            <p:cNvPr id="61" name="Rectangle 60"/>
            <p:cNvSpPr/>
            <p:nvPr/>
          </p:nvSpPr>
          <p:spPr>
            <a:xfrm>
              <a:off x="5543021" y="3847833"/>
              <a:ext cx="1193835" cy="3737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zh-CN" altLang="en-US" sz="1700" i="1" dirty="0" smtClean="0">
                  <a:solidFill>
                    <a:schemeClr val="tx1"/>
                  </a:solidFill>
                  <a:latin typeface="方正精楷简体" pitchFamily="2" charset="-122"/>
                  <a:ea typeface="汉鼎简楷体" pitchFamily="49" charset="-122"/>
                </a:rPr>
                <a:t>服务</a:t>
              </a:r>
              <a:r>
                <a:rPr lang="en-US" altLang="zh-CN" sz="1700" i="1" dirty="0" smtClean="0">
                  <a:solidFill>
                    <a:schemeClr val="tx1"/>
                  </a:solidFill>
                  <a:ea typeface="汉鼎简楷体" pitchFamily="49" charset="-122"/>
                </a:rPr>
                <a:t>C</a:t>
              </a:r>
              <a:r>
                <a:rPr lang="zh-CN" altLang="en-US" sz="1700" i="1" dirty="0" smtClean="0">
                  <a:solidFill>
                    <a:schemeClr val="tx1"/>
                  </a:solidFill>
                  <a:latin typeface="方正精楷简体" pitchFamily="2" charset="-122"/>
                  <a:ea typeface="汉鼎简楷体" pitchFamily="49" charset="-122"/>
                </a:rPr>
                <a:t>接口</a:t>
              </a:r>
              <a:endParaRPr lang="en-US" sz="1700" i="1" dirty="0">
                <a:solidFill>
                  <a:schemeClr val="tx1"/>
                </a:solidFill>
                <a:latin typeface="方正精楷简体" pitchFamily="2" charset="-122"/>
                <a:ea typeface="汉鼎简楷体" pitchFamily="49" charset="-122"/>
              </a:endParaRPr>
            </a:p>
          </p:txBody>
        </p:sp>
        <p:sp>
          <p:nvSpPr>
            <p:cNvPr id="62" name="Rectangle 61"/>
            <p:cNvSpPr/>
            <p:nvPr/>
          </p:nvSpPr>
          <p:spPr>
            <a:xfrm>
              <a:off x="5543021" y="4159321"/>
              <a:ext cx="1193835" cy="1557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1700" dirty="0">
                <a:solidFill>
                  <a:schemeClr val="tx1"/>
                </a:solidFill>
                <a:ea typeface="汉鼎简楷体" pitchFamily="49" charset="-122"/>
              </a:endParaRPr>
            </a:p>
          </p:txBody>
        </p:sp>
        <p:sp>
          <p:nvSpPr>
            <p:cNvPr id="63" name="Rectangle 62"/>
            <p:cNvSpPr/>
            <p:nvPr/>
          </p:nvSpPr>
          <p:spPr>
            <a:xfrm>
              <a:off x="5798843" y="4315064"/>
              <a:ext cx="881164" cy="272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r>
                <a:rPr lang="zh-CN" altLang="en-US" sz="1700" dirty="0" smtClean="0">
                  <a:solidFill>
                    <a:schemeClr val="tx1"/>
                  </a:solidFill>
                  <a:latin typeface="方正精楷简体" pitchFamily="2" charset="-122"/>
                  <a:ea typeface="汉鼎简楷体" pitchFamily="49" charset="-122"/>
                </a:rPr>
                <a:t>服务</a:t>
              </a:r>
              <a:r>
                <a:rPr lang="en-US" altLang="zh-CN" sz="1700" dirty="0" smtClean="0">
                  <a:solidFill>
                    <a:schemeClr val="tx1"/>
                  </a:solidFill>
                  <a:ea typeface="汉鼎简楷体" pitchFamily="49" charset="-122"/>
                </a:rPr>
                <a:t>C()</a:t>
              </a:r>
            </a:p>
          </p:txBody>
        </p:sp>
        <p:pic>
          <p:nvPicPr>
            <p:cNvPr id="64" name="Picture 1" descr="C:\Users\Administrator\AppData\Roaming\Tencent\Users\185063557\QQ\WinTemp\RichOle\TC14YTZ3VF](G`P{_FESUYK.jpg"/>
            <p:cNvPicPr>
              <a:picLocks noChangeAspect="1" noChangeArrowheads="1"/>
            </p:cNvPicPr>
            <p:nvPr/>
          </p:nvPicPr>
          <p:blipFill>
            <a:blip r:embed="rId2" cstate="print"/>
            <a:srcRect/>
            <a:stretch>
              <a:fillRect/>
            </a:stretch>
          </p:blipFill>
          <p:spPr bwMode="auto">
            <a:xfrm>
              <a:off x="5651983" y="4392937"/>
              <a:ext cx="189497" cy="186892"/>
            </a:xfrm>
            <a:prstGeom prst="rect">
              <a:avLst/>
            </a:prstGeom>
            <a:noFill/>
          </p:spPr>
        </p:pic>
        <p:sp>
          <p:nvSpPr>
            <p:cNvPr id="65" name="Isosceles Triangle 64"/>
            <p:cNvSpPr/>
            <p:nvPr/>
          </p:nvSpPr>
          <p:spPr>
            <a:xfrm rot="16200000">
              <a:off x="6733475" y="3245608"/>
              <a:ext cx="167722" cy="180136"/>
            </a:xfrm>
            <a:prstGeom prst="triangle">
              <a:avLst/>
            </a:prstGeom>
            <a:solidFill>
              <a:schemeClr val="bg1"/>
            </a:solidFill>
            <a:ln w="38100">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2300" dirty="0">
                <a:ea typeface="汉鼎简楷体" pitchFamily="49" charset="-122"/>
              </a:endParaRPr>
            </a:p>
          </p:txBody>
        </p:sp>
        <p:sp>
          <p:nvSpPr>
            <p:cNvPr id="66" name="Isosceles Triangle 65"/>
            <p:cNvSpPr/>
            <p:nvPr/>
          </p:nvSpPr>
          <p:spPr>
            <a:xfrm rot="14513777">
              <a:off x="6720276" y="3929452"/>
              <a:ext cx="161069" cy="147488"/>
            </a:xfrm>
            <a:prstGeom prst="triangle">
              <a:avLst/>
            </a:prstGeom>
            <a:solidFill>
              <a:schemeClr val="bg1"/>
            </a:solidFill>
            <a:ln w="38100">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2300" dirty="0">
                <a:ea typeface="汉鼎简楷体" pitchFamily="49" charset="-122"/>
              </a:endParaRPr>
            </a:p>
          </p:txBody>
        </p:sp>
        <p:sp>
          <p:nvSpPr>
            <p:cNvPr id="68" name="TextBox 67"/>
            <p:cNvSpPr txBox="1"/>
            <p:nvPr/>
          </p:nvSpPr>
          <p:spPr>
            <a:xfrm>
              <a:off x="5143126" y="4626553"/>
              <a:ext cx="2253476" cy="314615"/>
            </a:xfrm>
            <a:prstGeom prst="rect">
              <a:avLst/>
            </a:prstGeom>
            <a:noFill/>
          </p:spPr>
          <p:txBody>
            <a:bodyPr wrap="none" lIns="37253" tIns="18626" rIns="37253" bIns="18626" rtlCol="0">
              <a:spAutoFit/>
            </a:bodyPr>
            <a:lstStyle/>
            <a:p>
              <a:r>
                <a:rPr lang="en-US" altLang="zh-CN" dirty="0" smtClean="0">
                  <a:ea typeface="汉鼎简楷体" pitchFamily="49" charset="-122"/>
                </a:rPr>
                <a:t>(2)  </a:t>
              </a:r>
              <a:r>
                <a:rPr lang="zh-CN" altLang="en-US" dirty="0" smtClean="0">
                  <a:latin typeface="方正精楷简体" pitchFamily="2" charset="-122"/>
                  <a:ea typeface="汉鼎简楷体" pitchFamily="49" charset="-122"/>
                </a:rPr>
                <a:t>遵循接口隔离法则</a:t>
              </a:r>
              <a:endParaRPr lang="zh-CN" altLang="en-US" dirty="0">
                <a:latin typeface="方正精楷简体" pitchFamily="2" charset="-122"/>
                <a:ea typeface="汉鼎简楷体" pitchFamily="49"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blinds(horizontal)">
                                      <p:cBhvr>
                                        <p:cTn id="1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依赖倒置法则</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68</a:t>
            </a:fld>
            <a:endParaRPr lang="zh-CN" altLang="en-US" dirty="0"/>
          </a:p>
        </p:txBody>
      </p:sp>
      <p:sp>
        <p:nvSpPr>
          <p:cNvPr id="5" name="Rectangle 4"/>
          <p:cNvSpPr/>
          <p:nvPr/>
        </p:nvSpPr>
        <p:spPr>
          <a:xfrm>
            <a:off x="584516" y="1556794"/>
            <a:ext cx="8580953" cy="1152129"/>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高层模块不应该依赖于低层模块，两者都应依赖于抽象；细节也应依赖于抽象 </a:t>
            </a:r>
            <a:r>
              <a:rPr lang="en-US" altLang="zh-CN" sz="2500" dirty="0" smtClean="0">
                <a:solidFill>
                  <a:srgbClr val="C00000"/>
                </a:solidFill>
                <a:ea typeface="文鼎CS长美黑" pitchFamily="49" charset="-122"/>
              </a:rPr>
              <a:t>(</a:t>
            </a:r>
            <a:r>
              <a:rPr lang="zh-CN" altLang="en-US" sz="2500" dirty="0" smtClean="0">
                <a:solidFill>
                  <a:srgbClr val="C00000"/>
                </a:solidFill>
                <a:ea typeface="文鼎CS长美黑" pitchFamily="49" charset="-122"/>
              </a:rPr>
              <a:t>而非反之</a:t>
            </a:r>
            <a:r>
              <a:rPr lang="en-US" altLang="zh-CN" sz="2500" dirty="0" smtClean="0">
                <a:solidFill>
                  <a:srgbClr val="C00000"/>
                </a:solidFill>
                <a:ea typeface="文鼎CS长美黑" pitchFamily="49" charset="-122"/>
              </a:rPr>
              <a:t>)</a:t>
            </a:r>
            <a:r>
              <a:rPr lang="zh-CN" altLang="en-US" sz="2900" dirty="0" smtClean="0">
                <a:solidFill>
                  <a:srgbClr val="C00000"/>
                </a:solidFill>
                <a:ea typeface="文鼎CS长美黑" pitchFamily="49" charset="-122"/>
              </a:rPr>
              <a:t>。</a:t>
            </a:r>
            <a:endParaRPr lang="zh-CN" altLang="en-US" sz="2900" dirty="0">
              <a:solidFill>
                <a:srgbClr val="C00000"/>
              </a:solidFill>
              <a:ea typeface="文鼎CS长美黑" pitchFamily="49" charset="-122"/>
            </a:endParaRPr>
          </a:p>
        </p:txBody>
      </p:sp>
      <p:sp>
        <p:nvSpPr>
          <p:cNvPr id="6" name="Rectangle 5"/>
          <p:cNvSpPr/>
          <p:nvPr/>
        </p:nvSpPr>
        <p:spPr>
          <a:xfrm>
            <a:off x="2144690" y="3339580"/>
            <a:ext cx="6148256" cy="3329782"/>
          </a:xfrm>
          <a:prstGeom prst="rect">
            <a:avLst/>
          </a:prstGeom>
          <a:solidFill>
            <a:srgbClr val="CCE9AD"/>
          </a:solidFill>
          <a:ln>
            <a:no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zh-CN" altLang="en-US" sz="2800" dirty="0"/>
          </a:p>
        </p:txBody>
      </p:sp>
      <p:sp>
        <p:nvSpPr>
          <p:cNvPr id="7" name="Rectangle 6"/>
          <p:cNvSpPr/>
          <p:nvPr/>
        </p:nvSpPr>
        <p:spPr>
          <a:xfrm>
            <a:off x="2334840" y="4722719"/>
            <a:ext cx="1267682" cy="7171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p>
        </p:txBody>
      </p:sp>
      <p:sp>
        <p:nvSpPr>
          <p:cNvPr id="8" name="Rectangle 7"/>
          <p:cNvSpPr/>
          <p:nvPr/>
        </p:nvSpPr>
        <p:spPr>
          <a:xfrm>
            <a:off x="2334840" y="4722724"/>
            <a:ext cx="1267682" cy="4917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sz="2100" dirty="0" smtClean="0">
                <a:solidFill>
                  <a:schemeClr val="tx1"/>
                </a:solidFill>
                <a:ea typeface="方正精楷简体" pitchFamily="2" charset="-122"/>
              </a:rPr>
              <a:t>总控台</a:t>
            </a:r>
            <a:endParaRPr lang="en-US" sz="2100" dirty="0">
              <a:solidFill>
                <a:schemeClr val="tx1"/>
              </a:solidFill>
              <a:ea typeface="方正精楷简体" pitchFamily="2" charset="-122"/>
            </a:endParaRPr>
          </a:p>
        </p:txBody>
      </p:sp>
      <p:sp>
        <p:nvSpPr>
          <p:cNvPr id="9" name="Rectangle 8"/>
          <p:cNvSpPr/>
          <p:nvPr/>
        </p:nvSpPr>
        <p:spPr>
          <a:xfrm>
            <a:off x="2334840" y="5132540"/>
            <a:ext cx="1267682" cy="1536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100" dirty="0">
              <a:solidFill>
                <a:schemeClr val="tx1"/>
              </a:solidFill>
            </a:endParaRPr>
          </a:p>
        </p:txBody>
      </p:sp>
      <p:cxnSp>
        <p:nvCxnSpPr>
          <p:cNvPr id="10" name="Straight Arrow Connector 9"/>
          <p:cNvCxnSpPr>
            <a:stCxn id="8" idx="3"/>
            <a:endCxn id="12" idx="1"/>
          </p:cNvCxnSpPr>
          <p:nvPr/>
        </p:nvCxnSpPr>
        <p:spPr>
          <a:xfrm flipV="1">
            <a:off x="3602530" y="3841612"/>
            <a:ext cx="633841" cy="1127004"/>
          </a:xfrm>
          <a:prstGeom prst="straightConnector1">
            <a:avLst/>
          </a:prstGeom>
          <a:ln w="38100">
            <a:solidFill>
              <a:srgbClr val="292EEF"/>
            </a:solidFill>
            <a:tailEnd type="arrow" w="med"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236365" y="3595720"/>
            <a:ext cx="1774756" cy="8196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p>
        </p:txBody>
      </p:sp>
      <p:sp>
        <p:nvSpPr>
          <p:cNvPr id="12" name="Rectangle 11"/>
          <p:cNvSpPr/>
          <p:nvPr/>
        </p:nvSpPr>
        <p:spPr>
          <a:xfrm>
            <a:off x="4236365" y="3595721"/>
            <a:ext cx="1774756" cy="4917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sz="2100" i="1" dirty="0" smtClean="0">
                <a:solidFill>
                  <a:schemeClr val="tx1"/>
                </a:solidFill>
                <a:latin typeface="方正精楷简体" pitchFamily="2" charset="-122"/>
                <a:ea typeface="方正精楷简体" pitchFamily="2" charset="-122"/>
              </a:rPr>
              <a:t>业务</a:t>
            </a:r>
            <a:r>
              <a:rPr lang="en-US" altLang="zh-CN" sz="2100" i="1" dirty="0" smtClean="0">
                <a:solidFill>
                  <a:schemeClr val="tx1"/>
                </a:solidFill>
                <a:ea typeface="方正精楷简体" pitchFamily="2" charset="-122"/>
              </a:rPr>
              <a:t>A</a:t>
            </a:r>
            <a:r>
              <a:rPr lang="zh-CN" altLang="en-US" sz="2100" i="1" dirty="0" smtClean="0">
                <a:solidFill>
                  <a:schemeClr val="tx1"/>
                </a:solidFill>
                <a:latin typeface="方正精楷简体" pitchFamily="2" charset="-122"/>
                <a:ea typeface="方正精楷简体" pitchFamily="2" charset="-122"/>
              </a:rPr>
              <a:t>接口</a:t>
            </a:r>
            <a:endParaRPr lang="en-US" sz="2100" i="1" dirty="0">
              <a:solidFill>
                <a:schemeClr val="tx1"/>
              </a:solidFill>
              <a:latin typeface="方正精楷简体" pitchFamily="2" charset="-122"/>
              <a:ea typeface="方正精楷简体" pitchFamily="2" charset="-122"/>
            </a:endParaRPr>
          </a:p>
        </p:txBody>
      </p:sp>
      <p:sp>
        <p:nvSpPr>
          <p:cNvPr id="13" name="Rectangle 12"/>
          <p:cNvSpPr/>
          <p:nvPr/>
        </p:nvSpPr>
        <p:spPr>
          <a:xfrm>
            <a:off x="4236365" y="4005538"/>
            <a:ext cx="1774756" cy="2049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100" dirty="0">
              <a:solidFill>
                <a:schemeClr val="tx1"/>
              </a:solidFill>
            </a:endParaRPr>
          </a:p>
        </p:txBody>
      </p:sp>
      <p:sp>
        <p:nvSpPr>
          <p:cNvPr id="14" name="Rectangle 13"/>
          <p:cNvSpPr/>
          <p:nvPr/>
        </p:nvSpPr>
        <p:spPr>
          <a:xfrm>
            <a:off x="4236365" y="4569043"/>
            <a:ext cx="1774756" cy="8196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p>
        </p:txBody>
      </p:sp>
      <p:sp>
        <p:nvSpPr>
          <p:cNvPr id="15" name="Rectangle 14"/>
          <p:cNvSpPr/>
          <p:nvPr/>
        </p:nvSpPr>
        <p:spPr>
          <a:xfrm>
            <a:off x="4236365" y="4569042"/>
            <a:ext cx="1774756" cy="4917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sz="2100" i="1" dirty="0" smtClean="0">
                <a:solidFill>
                  <a:schemeClr val="tx1"/>
                </a:solidFill>
                <a:latin typeface="方正精楷简体" pitchFamily="2" charset="-122"/>
                <a:ea typeface="方正精楷简体" pitchFamily="2" charset="-122"/>
              </a:rPr>
              <a:t>业务</a:t>
            </a:r>
            <a:r>
              <a:rPr lang="en-US" altLang="zh-CN" sz="2100" i="1" dirty="0" smtClean="0">
                <a:solidFill>
                  <a:schemeClr val="tx1"/>
                </a:solidFill>
                <a:ea typeface="方正精楷简体" pitchFamily="2" charset="-122"/>
              </a:rPr>
              <a:t>B</a:t>
            </a:r>
            <a:r>
              <a:rPr lang="zh-CN" altLang="en-US" sz="2100" i="1" dirty="0" smtClean="0">
                <a:solidFill>
                  <a:schemeClr val="tx1"/>
                </a:solidFill>
                <a:latin typeface="方正精楷简体" pitchFamily="2" charset="-122"/>
                <a:ea typeface="方正精楷简体" pitchFamily="2" charset="-122"/>
              </a:rPr>
              <a:t>接口</a:t>
            </a:r>
            <a:endParaRPr lang="en-US" sz="2100" i="1" dirty="0">
              <a:solidFill>
                <a:schemeClr val="tx1"/>
              </a:solidFill>
              <a:latin typeface="方正精楷简体" pitchFamily="2" charset="-122"/>
              <a:ea typeface="方正精楷简体" pitchFamily="2" charset="-122"/>
            </a:endParaRPr>
          </a:p>
        </p:txBody>
      </p:sp>
      <p:sp>
        <p:nvSpPr>
          <p:cNvPr id="16" name="Rectangle 15"/>
          <p:cNvSpPr/>
          <p:nvPr/>
        </p:nvSpPr>
        <p:spPr>
          <a:xfrm>
            <a:off x="4236365" y="4978860"/>
            <a:ext cx="1774756" cy="2049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100" dirty="0">
              <a:solidFill>
                <a:schemeClr val="tx1"/>
              </a:solidFill>
            </a:endParaRPr>
          </a:p>
        </p:txBody>
      </p:sp>
      <p:sp>
        <p:nvSpPr>
          <p:cNvPr id="17" name="Rectangle 16"/>
          <p:cNvSpPr/>
          <p:nvPr/>
        </p:nvSpPr>
        <p:spPr>
          <a:xfrm>
            <a:off x="4236365" y="5593592"/>
            <a:ext cx="1774756" cy="8196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p>
        </p:txBody>
      </p:sp>
      <p:sp>
        <p:nvSpPr>
          <p:cNvPr id="18" name="Rectangle 17"/>
          <p:cNvSpPr/>
          <p:nvPr/>
        </p:nvSpPr>
        <p:spPr>
          <a:xfrm>
            <a:off x="4236365" y="5593590"/>
            <a:ext cx="1774756" cy="4917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sz="2100" i="1" dirty="0" smtClean="0">
                <a:solidFill>
                  <a:schemeClr val="tx1"/>
                </a:solidFill>
                <a:latin typeface="方正精楷简体" pitchFamily="2" charset="-122"/>
                <a:ea typeface="方正精楷简体" pitchFamily="2" charset="-122"/>
              </a:rPr>
              <a:t>业务</a:t>
            </a:r>
            <a:r>
              <a:rPr lang="en-US" altLang="zh-CN" sz="2100" i="1" dirty="0" smtClean="0">
                <a:solidFill>
                  <a:schemeClr val="tx1"/>
                </a:solidFill>
                <a:ea typeface="方正精楷简体" pitchFamily="2" charset="-122"/>
              </a:rPr>
              <a:t>C</a:t>
            </a:r>
            <a:r>
              <a:rPr lang="zh-CN" altLang="en-US" sz="2100" i="1" dirty="0" smtClean="0">
                <a:solidFill>
                  <a:schemeClr val="tx1"/>
                </a:solidFill>
                <a:latin typeface="方正精楷简体" pitchFamily="2" charset="-122"/>
                <a:ea typeface="方正精楷简体" pitchFamily="2" charset="-122"/>
              </a:rPr>
              <a:t>接口</a:t>
            </a:r>
            <a:endParaRPr lang="en-US" sz="2100" i="1" dirty="0">
              <a:solidFill>
                <a:schemeClr val="tx1"/>
              </a:solidFill>
              <a:latin typeface="方正精楷简体" pitchFamily="2" charset="-122"/>
              <a:ea typeface="方正精楷简体" pitchFamily="2" charset="-122"/>
            </a:endParaRPr>
          </a:p>
        </p:txBody>
      </p:sp>
      <p:sp>
        <p:nvSpPr>
          <p:cNvPr id="19" name="Rectangle 18"/>
          <p:cNvSpPr/>
          <p:nvPr/>
        </p:nvSpPr>
        <p:spPr>
          <a:xfrm>
            <a:off x="4236365" y="6003409"/>
            <a:ext cx="1774756" cy="2049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100" dirty="0">
              <a:solidFill>
                <a:schemeClr val="tx1"/>
              </a:solidFill>
            </a:endParaRPr>
          </a:p>
        </p:txBody>
      </p:sp>
      <p:cxnSp>
        <p:nvCxnSpPr>
          <p:cNvPr id="20" name="Straight Arrow Connector 19"/>
          <p:cNvCxnSpPr>
            <a:stCxn id="8" idx="3"/>
          </p:cNvCxnSpPr>
          <p:nvPr/>
        </p:nvCxnSpPr>
        <p:spPr>
          <a:xfrm flipV="1">
            <a:off x="3602530" y="4927633"/>
            <a:ext cx="633841" cy="40981"/>
          </a:xfrm>
          <a:prstGeom prst="straightConnector1">
            <a:avLst/>
          </a:prstGeom>
          <a:ln w="38100">
            <a:solidFill>
              <a:srgbClr val="292EEF"/>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a:endCxn id="18" idx="1"/>
          </p:cNvCxnSpPr>
          <p:nvPr/>
        </p:nvCxnSpPr>
        <p:spPr>
          <a:xfrm>
            <a:off x="3602530" y="4968611"/>
            <a:ext cx="633841" cy="870866"/>
          </a:xfrm>
          <a:prstGeom prst="straightConnector1">
            <a:avLst/>
          </a:prstGeom>
          <a:ln w="38100">
            <a:solidFill>
              <a:srgbClr val="292EEF"/>
            </a:solidFill>
            <a:tailEnd type="arrow" w="med" len="lg"/>
          </a:ln>
        </p:spPr>
        <p:style>
          <a:lnRef idx="1">
            <a:schemeClr val="accent1"/>
          </a:lnRef>
          <a:fillRef idx="0">
            <a:schemeClr val="accent1"/>
          </a:fillRef>
          <a:effectRef idx="0">
            <a:schemeClr val="accent1"/>
          </a:effectRef>
          <a:fontRef idx="minor">
            <a:schemeClr val="tx1"/>
          </a:fontRef>
        </p:style>
      </p:cxnSp>
      <p:sp>
        <p:nvSpPr>
          <p:cNvPr id="22" name="Isosceles Triangle 21"/>
          <p:cNvSpPr/>
          <p:nvPr/>
        </p:nvSpPr>
        <p:spPr>
          <a:xfrm rot="16200000">
            <a:off x="6003746" y="3756778"/>
            <a:ext cx="204911" cy="190152"/>
          </a:xfrm>
          <a:prstGeom prst="triangle">
            <a:avLst/>
          </a:prstGeom>
          <a:solidFill>
            <a:schemeClr val="bg1"/>
          </a:solidFill>
          <a:ln w="38100">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p>
        </p:txBody>
      </p:sp>
      <p:cxnSp>
        <p:nvCxnSpPr>
          <p:cNvPr id="23" name="Straight Connector 22"/>
          <p:cNvCxnSpPr>
            <a:stCxn id="22" idx="3"/>
          </p:cNvCxnSpPr>
          <p:nvPr/>
        </p:nvCxnSpPr>
        <p:spPr>
          <a:xfrm>
            <a:off x="6201272" y="3851853"/>
            <a:ext cx="760608" cy="0"/>
          </a:xfrm>
          <a:prstGeom prst="line">
            <a:avLst/>
          </a:prstGeom>
          <a:ln w="38100">
            <a:solidFill>
              <a:srgbClr val="292EEF"/>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08341" y="3442035"/>
            <a:ext cx="1394449" cy="9220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p>
        </p:txBody>
      </p:sp>
      <p:sp>
        <p:nvSpPr>
          <p:cNvPr id="25" name="Rectangle 24"/>
          <p:cNvSpPr/>
          <p:nvPr/>
        </p:nvSpPr>
        <p:spPr>
          <a:xfrm>
            <a:off x="6708341" y="3442039"/>
            <a:ext cx="1394449" cy="4917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sz="2100" dirty="0" smtClean="0">
                <a:solidFill>
                  <a:schemeClr val="tx1"/>
                </a:solidFill>
                <a:latin typeface="方正精楷简体" pitchFamily="2" charset="-122"/>
                <a:ea typeface="方正精楷简体" pitchFamily="2" charset="-122"/>
              </a:rPr>
              <a:t>业务</a:t>
            </a:r>
            <a:r>
              <a:rPr lang="en-US" altLang="zh-CN" sz="2100" dirty="0" smtClean="0">
                <a:solidFill>
                  <a:schemeClr val="tx1"/>
                </a:solidFill>
                <a:latin typeface="+mj-lt"/>
                <a:ea typeface="方正精楷简体" pitchFamily="2" charset="-122"/>
              </a:rPr>
              <a:t>A</a:t>
            </a:r>
            <a:endParaRPr lang="en-US" sz="2100" dirty="0">
              <a:solidFill>
                <a:schemeClr val="tx1"/>
              </a:solidFill>
              <a:latin typeface="+mj-lt"/>
              <a:ea typeface="方正精楷简体" pitchFamily="2" charset="-122"/>
            </a:endParaRPr>
          </a:p>
        </p:txBody>
      </p:sp>
      <p:sp>
        <p:nvSpPr>
          <p:cNvPr id="26" name="Rectangle 25"/>
          <p:cNvSpPr/>
          <p:nvPr/>
        </p:nvSpPr>
        <p:spPr>
          <a:xfrm>
            <a:off x="6708341" y="3851858"/>
            <a:ext cx="1394449" cy="2561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100" dirty="0">
              <a:solidFill>
                <a:schemeClr val="tx1"/>
              </a:solidFill>
            </a:endParaRPr>
          </a:p>
        </p:txBody>
      </p:sp>
      <p:sp>
        <p:nvSpPr>
          <p:cNvPr id="27" name="Isosceles Triangle 26"/>
          <p:cNvSpPr/>
          <p:nvPr/>
        </p:nvSpPr>
        <p:spPr>
          <a:xfrm rot="16200000">
            <a:off x="6003746" y="4678872"/>
            <a:ext cx="204911" cy="190152"/>
          </a:xfrm>
          <a:prstGeom prst="triangle">
            <a:avLst/>
          </a:prstGeom>
          <a:solidFill>
            <a:schemeClr val="bg1"/>
          </a:solidFill>
          <a:ln w="38100">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p>
        </p:txBody>
      </p:sp>
      <p:cxnSp>
        <p:nvCxnSpPr>
          <p:cNvPr id="28" name="Straight Connector 27"/>
          <p:cNvCxnSpPr>
            <a:stCxn id="27" idx="3"/>
          </p:cNvCxnSpPr>
          <p:nvPr/>
        </p:nvCxnSpPr>
        <p:spPr>
          <a:xfrm>
            <a:off x="6201272" y="4773946"/>
            <a:ext cx="760608" cy="0"/>
          </a:xfrm>
          <a:prstGeom prst="line">
            <a:avLst/>
          </a:prstGeom>
          <a:ln w="38100">
            <a:solidFill>
              <a:srgbClr val="292EEF"/>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708341" y="4517808"/>
            <a:ext cx="1394449" cy="9220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p>
        </p:txBody>
      </p:sp>
      <p:sp>
        <p:nvSpPr>
          <p:cNvPr id="30" name="Rectangle 29"/>
          <p:cNvSpPr/>
          <p:nvPr/>
        </p:nvSpPr>
        <p:spPr>
          <a:xfrm>
            <a:off x="6708341" y="4517814"/>
            <a:ext cx="1394449" cy="4917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sz="2100" dirty="0" smtClean="0">
                <a:solidFill>
                  <a:schemeClr val="tx1"/>
                </a:solidFill>
                <a:latin typeface="方正精楷简体" pitchFamily="2" charset="-122"/>
                <a:ea typeface="方正精楷简体" pitchFamily="2" charset="-122"/>
              </a:rPr>
              <a:t>业务</a:t>
            </a:r>
            <a:r>
              <a:rPr lang="en-US" altLang="zh-CN" sz="2100" dirty="0" smtClean="0">
                <a:solidFill>
                  <a:schemeClr val="tx1"/>
                </a:solidFill>
                <a:latin typeface="+mj-lt"/>
                <a:ea typeface="方正精楷简体" pitchFamily="2" charset="-122"/>
              </a:rPr>
              <a:t>B</a:t>
            </a:r>
            <a:endParaRPr lang="en-US" sz="2100" dirty="0">
              <a:solidFill>
                <a:schemeClr val="tx1"/>
              </a:solidFill>
              <a:latin typeface="+mj-lt"/>
              <a:ea typeface="方正精楷简体" pitchFamily="2" charset="-122"/>
            </a:endParaRPr>
          </a:p>
        </p:txBody>
      </p:sp>
      <p:sp>
        <p:nvSpPr>
          <p:cNvPr id="31" name="Rectangle 30"/>
          <p:cNvSpPr/>
          <p:nvPr/>
        </p:nvSpPr>
        <p:spPr>
          <a:xfrm>
            <a:off x="6708341" y="4927634"/>
            <a:ext cx="1394449" cy="2561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100" dirty="0">
              <a:solidFill>
                <a:schemeClr val="tx1"/>
              </a:solidFill>
            </a:endParaRPr>
          </a:p>
        </p:txBody>
      </p:sp>
      <p:sp>
        <p:nvSpPr>
          <p:cNvPr id="32" name="Isosceles Triangle 31"/>
          <p:cNvSpPr/>
          <p:nvPr/>
        </p:nvSpPr>
        <p:spPr>
          <a:xfrm rot="16200000">
            <a:off x="6003746" y="5805875"/>
            <a:ext cx="204911" cy="190152"/>
          </a:xfrm>
          <a:prstGeom prst="triangle">
            <a:avLst/>
          </a:prstGeom>
          <a:solidFill>
            <a:schemeClr val="bg1"/>
          </a:solidFill>
          <a:ln w="38100">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p>
        </p:txBody>
      </p:sp>
      <p:cxnSp>
        <p:nvCxnSpPr>
          <p:cNvPr id="33" name="Straight Connector 32"/>
          <p:cNvCxnSpPr>
            <a:stCxn id="32" idx="3"/>
          </p:cNvCxnSpPr>
          <p:nvPr/>
        </p:nvCxnSpPr>
        <p:spPr>
          <a:xfrm>
            <a:off x="6201272" y="5900950"/>
            <a:ext cx="760608" cy="0"/>
          </a:xfrm>
          <a:prstGeom prst="line">
            <a:avLst/>
          </a:prstGeom>
          <a:ln w="38100">
            <a:solidFill>
              <a:srgbClr val="292EEF"/>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708341" y="5644812"/>
            <a:ext cx="1394449" cy="9220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p>
        </p:txBody>
      </p:sp>
      <p:sp>
        <p:nvSpPr>
          <p:cNvPr id="35" name="Rectangle 34"/>
          <p:cNvSpPr/>
          <p:nvPr/>
        </p:nvSpPr>
        <p:spPr>
          <a:xfrm>
            <a:off x="6708341" y="5644818"/>
            <a:ext cx="1394449" cy="4917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zh-CN" altLang="en-US" sz="2100" dirty="0" smtClean="0">
                <a:solidFill>
                  <a:schemeClr val="tx1"/>
                </a:solidFill>
                <a:latin typeface="方正精楷简体" pitchFamily="2" charset="-122"/>
                <a:ea typeface="方正精楷简体" pitchFamily="2" charset="-122"/>
              </a:rPr>
              <a:t>业务</a:t>
            </a:r>
            <a:r>
              <a:rPr lang="en-US" altLang="zh-CN" sz="2100" dirty="0" smtClean="0">
                <a:solidFill>
                  <a:schemeClr val="tx1"/>
                </a:solidFill>
                <a:latin typeface="+mj-lt"/>
                <a:ea typeface="方正精楷简体" pitchFamily="2" charset="-122"/>
              </a:rPr>
              <a:t>C</a:t>
            </a:r>
            <a:endParaRPr lang="en-US" sz="2100" dirty="0">
              <a:solidFill>
                <a:schemeClr val="tx1"/>
              </a:solidFill>
              <a:latin typeface="+mj-lt"/>
              <a:ea typeface="方正精楷简体" pitchFamily="2" charset="-122"/>
            </a:endParaRPr>
          </a:p>
        </p:txBody>
      </p:sp>
      <p:sp>
        <p:nvSpPr>
          <p:cNvPr id="36" name="Rectangle 35"/>
          <p:cNvSpPr/>
          <p:nvPr/>
        </p:nvSpPr>
        <p:spPr>
          <a:xfrm>
            <a:off x="6708341" y="6054635"/>
            <a:ext cx="1394449" cy="2561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100" dirty="0">
              <a:solidFill>
                <a:schemeClr val="tx1"/>
              </a:solidFill>
            </a:endParaRPr>
          </a:p>
        </p:txBody>
      </p:sp>
      <p:sp>
        <p:nvSpPr>
          <p:cNvPr id="37" name="Isosceles Triangle 36"/>
          <p:cNvSpPr/>
          <p:nvPr/>
        </p:nvSpPr>
        <p:spPr>
          <a:xfrm rot="18874439">
            <a:off x="6004489" y="5314936"/>
            <a:ext cx="199853" cy="196260"/>
          </a:xfrm>
          <a:prstGeom prst="triangle">
            <a:avLst/>
          </a:prstGeom>
          <a:solidFill>
            <a:schemeClr val="bg1"/>
          </a:solidFill>
          <a:ln w="38100">
            <a:solidFill>
              <a:srgbClr val="292EEF"/>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p>
        </p:txBody>
      </p:sp>
      <p:cxnSp>
        <p:nvCxnSpPr>
          <p:cNvPr id="38" name="Straight Connector 37"/>
          <p:cNvCxnSpPr>
            <a:stCxn id="37" idx="3"/>
            <a:endCxn id="35" idx="1"/>
          </p:cNvCxnSpPr>
          <p:nvPr/>
        </p:nvCxnSpPr>
        <p:spPr>
          <a:xfrm>
            <a:off x="6174314" y="5468725"/>
            <a:ext cx="534028" cy="421978"/>
          </a:xfrm>
          <a:prstGeom prst="line">
            <a:avLst/>
          </a:prstGeom>
          <a:ln w="38100">
            <a:solidFill>
              <a:srgbClr val="292EE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blinds/>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其他法则</a:t>
            </a:r>
            <a:endParaRPr lang="zh-CN" altLang="en-US" dirty="0"/>
          </a:p>
        </p:txBody>
      </p:sp>
      <p:sp>
        <p:nvSpPr>
          <p:cNvPr id="3" name="Content Placeholder 2"/>
          <p:cNvSpPr>
            <a:spLocks noGrp="1"/>
          </p:cNvSpPr>
          <p:nvPr>
            <p:ph idx="1"/>
          </p:nvPr>
        </p:nvSpPr>
        <p:spPr>
          <a:xfrm>
            <a:off x="613964" y="1484787"/>
            <a:ext cx="8667750" cy="4752528"/>
          </a:xfrm>
        </p:spPr>
        <p:txBody>
          <a:bodyPr/>
          <a:lstStyle/>
          <a:p>
            <a:r>
              <a:rPr lang="zh-CN" altLang="en-US" dirty="0" smtClean="0"/>
              <a:t>还有很多其他法则，在此不再一一介绍。</a:t>
            </a:r>
            <a:endParaRPr lang="en-US" altLang="zh-CN" dirty="0" smtClean="0"/>
          </a:p>
          <a:p>
            <a:r>
              <a:rPr lang="zh-CN" altLang="en-US" dirty="0" smtClean="0"/>
              <a:t>参见</a:t>
            </a:r>
            <a:r>
              <a:rPr lang="en-US" altLang="zh-CN" dirty="0" smtClean="0"/>
              <a:t>《</a:t>
            </a:r>
            <a:r>
              <a:rPr lang="zh-CN" altLang="en-US" dirty="0" smtClean="0"/>
              <a:t>软核</a:t>
            </a:r>
            <a:r>
              <a:rPr lang="en-US" altLang="zh-CN" dirty="0" smtClean="0"/>
              <a:t>》</a:t>
            </a:r>
            <a:r>
              <a:rPr lang="zh-CN" altLang="en-US" dirty="0" smtClean="0"/>
              <a:t>第</a:t>
            </a:r>
            <a:r>
              <a:rPr lang="en-US" altLang="zh-CN" dirty="0" smtClean="0"/>
              <a:t>22</a:t>
            </a:r>
            <a:r>
              <a:rPr lang="zh-CN" altLang="en-US" dirty="0" smtClean="0"/>
              <a:t>章的第</a:t>
            </a:r>
            <a:r>
              <a:rPr lang="en-US" altLang="zh-CN" dirty="0" smtClean="0"/>
              <a:t>4.6</a:t>
            </a:r>
            <a:r>
              <a:rPr lang="zh-CN" altLang="en-US" dirty="0" smtClean="0"/>
              <a:t>节。</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69</a:t>
            </a:fld>
            <a:endParaRPr lang="zh-CN" altLang="en-US" dirty="0"/>
          </a:p>
        </p:txBody>
      </p:sp>
      <p:grpSp>
        <p:nvGrpSpPr>
          <p:cNvPr id="5" name="Group 4"/>
          <p:cNvGrpSpPr/>
          <p:nvPr/>
        </p:nvGrpSpPr>
        <p:grpSpPr>
          <a:xfrm>
            <a:off x="5453708" y="2924946"/>
            <a:ext cx="4101810" cy="3015065"/>
            <a:chOff x="4572000" y="1752600"/>
            <a:chExt cx="3276600" cy="2723673"/>
          </a:xfrm>
        </p:grpSpPr>
        <p:pic>
          <p:nvPicPr>
            <p:cNvPr id="6" name="Picture 3" descr="C:\Users\SECBOK\Desktop\th.jpg"/>
            <p:cNvPicPr>
              <a:picLocks noChangeAspect="1" noChangeArrowheads="1"/>
            </p:cNvPicPr>
            <p:nvPr/>
          </p:nvPicPr>
          <p:blipFill>
            <a:blip r:embed="rId2" cstate="print"/>
            <a:srcRect/>
            <a:stretch>
              <a:fillRect/>
            </a:stretch>
          </p:blipFill>
          <p:spPr bwMode="auto">
            <a:xfrm>
              <a:off x="4572000" y="1752600"/>
              <a:ext cx="3276600" cy="2667000"/>
            </a:xfrm>
            <a:prstGeom prst="rect">
              <a:avLst/>
            </a:prstGeom>
            <a:noFill/>
          </p:spPr>
        </p:pic>
        <p:sp>
          <p:nvSpPr>
            <p:cNvPr id="7" name="TextBox 6"/>
            <p:cNvSpPr txBox="1"/>
            <p:nvPr/>
          </p:nvSpPr>
          <p:spPr>
            <a:xfrm>
              <a:off x="5181600" y="2057400"/>
              <a:ext cx="1868517" cy="2418873"/>
            </a:xfrm>
            <a:prstGeom prst="rect">
              <a:avLst/>
            </a:prstGeom>
            <a:noFill/>
          </p:spPr>
          <p:txBody>
            <a:bodyPr wrap="none" rtlCol="0">
              <a:spAutoFit/>
            </a:bodyPr>
            <a:lstStyle/>
            <a:p>
              <a:r>
                <a:rPr lang="zh-CN" altLang="en-US" sz="2800" b="1" dirty="0" smtClean="0">
                  <a:solidFill>
                    <a:srgbClr val="C00000"/>
                  </a:solidFill>
                  <a:latin typeface="方正胖娃_GBK" pitchFamily="65" charset="-122"/>
                  <a:ea typeface="汉鼎简隶变" pitchFamily="49" charset="-122"/>
                </a:rPr>
                <a:t>语音模块单元</a:t>
              </a:r>
              <a:endParaRPr lang="en-US" altLang="zh-CN" sz="2800" b="1" dirty="0" smtClean="0">
                <a:solidFill>
                  <a:srgbClr val="C00000"/>
                </a:solidFill>
                <a:latin typeface="方正胖娃_GBK" pitchFamily="65" charset="-122"/>
                <a:ea typeface="汉鼎简隶变" pitchFamily="49" charset="-122"/>
              </a:endParaRPr>
            </a:p>
            <a:p>
              <a:r>
                <a:rPr lang="zh-CN" altLang="en-US" sz="2800" b="1" dirty="0" smtClean="0">
                  <a:solidFill>
                    <a:srgbClr val="C00000"/>
                  </a:solidFill>
                  <a:latin typeface="方正胖娃_GBK" pitchFamily="65" charset="-122"/>
                  <a:ea typeface="汉鼎简隶变" pitchFamily="49" charset="-122"/>
                </a:rPr>
                <a:t>自编档</a:t>
              </a:r>
              <a:endParaRPr lang="en-US" altLang="zh-CN" sz="2800" b="1" dirty="0" smtClean="0">
                <a:solidFill>
                  <a:srgbClr val="C00000"/>
                </a:solidFill>
                <a:latin typeface="方正胖娃_GBK" pitchFamily="65" charset="-122"/>
                <a:ea typeface="汉鼎简隶变" pitchFamily="49" charset="-122"/>
              </a:endParaRPr>
            </a:p>
            <a:p>
              <a:r>
                <a:rPr lang="zh-CN" altLang="en-US" sz="2800" b="1" dirty="0" smtClean="0">
                  <a:solidFill>
                    <a:srgbClr val="C00000"/>
                  </a:solidFill>
                  <a:latin typeface="方正胖娃_GBK" pitchFamily="65" charset="-122"/>
                  <a:ea typeface="汉鼎简隶变" pitchFamily="49" charset="-122"/>
                </a:rPr>
                <a:t>统一访问</a:t>
              </a:r>
              <a:endParaRPr lang="en-US" altLang="zh-CN" sz="2800" b="1" dirty="0" smtClean="0">
                <a:solidFill>
                  <a:srgbClr val="C00000"/>
                </a:solidFill>
                <a:latin typeface="方正胖娃_GBK" pitchFamily="65" charset="-122"/>
                <a:ea typeface="汉鼎简隶变" pitchFamily="49" charset="-122"/>
              </a:endParaRPr>
            </a:p>
            <a:p>
              <a:r>
                <a:rPr lang="zh-CN" altLang="en-US" sz="2800" b="1" dirty="0" smtClean="0">
                  <a:solidFill>
                    <a:srgbClr val="C00000"/>
                  </a:solidFill>
                  <a:latin typeface="方正胖娃_GBK" pitchFamily="65" charset="-122"/>
                  <a:ea typeface="汉鼎简隶变" pitchFamily="49" charset="-122"/>
                </a:rPr>
                <a:t>开闭</a:t>
              </a:r>
              <a:endParaRPr lang="en-US" altLang="zh-CN" sz="2800" b="1" dirty="0" smtClean="0">
                <a:solidFill>
                  <a:srgbClr val="C00000"/>
                </a:solidFill>
                <a:latin typeface="方正胖娃_GBK" pitchFamily="65" charset="-122"/>
                <a:ea typeface="汉鼎简隶变" pitchFamily="49" charset="-122"/>
              </a:endParaRPr>
            </a:p>
            <a:p>
              <a:r>
                <a:rPr lang="zh-CN" altLang="en-US" sz="2800" b="1" dirty="0" smtClean="0">
                  <a:solidFill>
                    <a:srgbClr val="C00000"/>
                  </a:solidFill>
                  <a:latin typeface="方正胖娃_GBK" pitchFamily="65" charset="-122"/>
                  <a:ea typeface="汉鼎简隶变" pitchFamily="49" charset="-122"/>
                </a:rPr>
                <a:t>单点选择</a:t>
              </a:r>
              <a:endParaRPr lang="en-US" altLang="zh-CN" sz="2800" b="1" dirty="0" smtClean="0">
                <a:solidFill>
                  <a:srgbClr val="C00000"/>
                </a:solidFill>
                <a:latin typeface="方正胖娃_GBK" pitchFamily="65" charset="-122"/>
                <a:ea typeface="汉鼎简隶变" pitchFamily="49" charset="-122"/>
              </a:endParaRPr>
            </a:p>
            <a:p>
              <a:r>
                <a:rPr lang="en-US" altLang="zh-CN" sz="2800" b="1" dirty="0" smtClean="0">
                  <a:solidFill>
                    <a:srgbClr val="C00000"/>
                  </a:solidFill>
                  <a:latin typeface="方正胖娃_GBK" pitchFamily="65" charset="-122"/>
                  <a:ea typeface="汉鼎简隶变" pitchFamily="49" charset="-122"/>
                </a:rPr>
                <a:t>……</a:t>
              </a:r>
              <a:endParaRPr lang="zh-CN" altLang="en-US" sz="2800" b="1" dirty="0">
                <a:solidFill>
                  <a:srgbClr val="C00000"/>
                </a:solidFill>
                <a:latin typeface="方正胖娃_GBK" pitchFamily="65" charset="-122"/>
                <a:ea typeface="汉鼎简隶变" pitchFamily="49" charset="-122"/>
              </a:endParaRPr>
            </a:p>
          </p:txBody>
        </p:sp>
      </p:grpSp>
    </p:spTree>
  </p:cSld>
  <p:clrMapOvr>
    <a:masterClrMapping/>
  </p:clrMapOvr>
  <p:transition spd="slow">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软件设计概述</a:t>
            </a:r>
            <a:endParaRPr lang="zh-CN" altLang="en-US" dirty="0"/>
          </a:p>
        </p:txBody>
      </p:sp>
      <p:sp>
        <p:nvSpPr>
          <p:cNvPr id="3" name="Content Placeholder 2"/>
          <p:cNvSpPr>
            <a:spLocks noGrp="1"/>
          </p:cNvSpPr>
          <p:nvPr>
            <p:ph idx="1"/>
          </p:nvPr>
        </p:nvSpPr>
        <p:spPr>
          <a:xfrm>
            <a:off x="613964" y="1268761"/>
            <a:ext cx="8667750" cy="3384376"/>
          </a:xfrm>
        </p:spPr>
        <p:txBody>
          <a:bodyPr/>
          <a:lstStyle/>
          <a:p>
            <a:r>
              <a:rPr lang="zh-CN" altLang="en-US" sz="2700" dirty="0" smtClean="0"/>
              <a:t>软件的功能体系和质量属性都形成于设计阶段。</a:t>
            </a:r>
            <a:endParaRPr lang="en-US" altLang="zh-CN" sz="2700" dirty="0" smtClean="0"/>
          </a:p>
          <a:p>
            <a:endParaRPr lang="en-US" altLang="zh-CN" sz="1200" dirty="0" smtClean="0"/>
          </a:p>
          <a:p>
            <a:r>
              <a:rPr lang="zh-CN" altLang="en-US" sz="2700" dirty="0" smtClean="0"/>
              <a:t>典型设计质量属性有：</a:t>
            </a:r>
            <a:endParaRPr lang="en-US" altLang="zh-CN" sz="2700" dirty="0" smtClean="0"/>
          </a:p>
          <a:p>
            <a:pPr lvl="1"/>
            <a:r>
              <a:rPr lang="zh-CN" altLang="en-US" sz="2300" dirty="0" smtClean="0"/>
              <a:t>安全性</a:t>
            </a:r>
            <a:endParaRPr lang="en-US" altLang="zh-CN" sz="2300" dirty="0" smtClean="0"/>
          </a:p>
          <a:p>
            <a:pPr lvl="1"/>
            <a:r>
              <a:rPr lang="zh-CN" altLang="en-US" sz="2300" dirty="0" smtClean="0"/>
              <a:t>性能</a:t>
            </a:r>
            <a:endParaRPr lang="en-US" altLang="zh-CN" sz="2300" dirty="0" smtClean="0"/>
          </a:p>
          <a:p>
            <a:pPr lvl="1"/>
            <a:r>
              <a:rPr lang="zh-CN" altLang="en-US" sz="2300" dirty="0" smtClean="0"/>
              <a:t>可用性</a:t>
            </a:r>
            <a:endParaRPr lang="en-US" altLang="zh-CN" sz="2300" dirty="0" smtClean="0"/>
          </a:p>
          <a:p>
            <a:pPr lvl="1"/>
            <a:r>
              <a:rPr lang="en-US" altLang="zh-CN" sz="2300" dirty="0" smtClean="0"/>
              <a:t>…</a:t>
            </a:r>
            <a:endParaRPr lang="zh-CN" altLang="en-US" sz="23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a:t>
            </a:fld>
            <a:endParaRPr lang="zh-CN" altLang="en-US" dirty="0"/>
          </a:p>
        </p:txBody>
      </p:sp>
      <p:sp>
        <p:nvSpPr>
          <p:cNvPr id="5" name="Title 4"/>
          <p:cNvSpPr txBox="1">
            <a:spLocks/>
          </p:cNvSpPr>
          <p:nvPr/>
        </p:nvSpPr>
        <p:spPr bwMode="auto">
          <a:xfrm>
            <a:off x="3314818" y="4604683"/>
            <a:ext cx="4446494" cy="1272590"/>
          </a:xfrm>
          <a:prstGeom prst="rect">
            <a:avLst/>
          </a:pr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lvl="0" eaLnBrk="0" hangingPunct="0"/>
            <a:r>
              <a:rPr lang="zh-CN" altLang="en-US" sz="2900" dirty="0" smtClean="0">
                <a:solidFill>
                  <a:srgbClr val="FFFF00"/>
                </a:solidFill>
                <a:ea typeface="文鼎CS长美黑" pitchFamily="49" charset="-122"/>
              </a:rPr>
              <a:t>在设计时，我们依据需求塑造软件，为它定型。</a:t>
            </a:r>
            <a:endParaRPr lang="zh-CN" altLang="en-US" sz="2900" kern="0" dirty="0">
              <a:solidFill>
                <a:srgbClr val="FFFF00"/>
              </a:solidFill>
              <a:latin typeface="+mj-lt"/>
              <a:ea typeface="文鼎CS长美黑" pitchFamily="49" charset="-122"/>
              <a:cs typeface="+mj-cs"/>
            </a:endParaRPr>
          </a:p>
        </p:txBody>
      </p:sp>
      <p:sp>
        <p:nvSpPr>
          <p:cNvPr id="6" name="Rectangle 5"/>
          <p:cNvSpPr/>
          <p:nvPr/>
        </p:nvSpPr>
        <p:spPr>
          <a:xfrm>
            <a:off x="7935768" y="5939991"/>
            <a:ext cx="1791713" cy="373597"/>
          </a:xfrm>
          <a:prstGeom prst="rect">
            <a:avLst/>
          </a:prstGeom>
        </p:spPr>
        <p:txBody>
          <a:bodyPr wrap="none" lIns="95665" tIns="47832" rIns="95665" bIns="47832">
            <a:spAutoFit/>
          </a:bodyPr>
          <a:lstStyle/>
          <a:p>
            <a:r>
              <a:rPr lang="en-US" altLang="zh-CN" dirty="0" smtClean="0"/>
              <a:t>Ivar Jacobson</a:t>
            </a:r>
            <a:endParaRPr lang="zh-CN" altLang="en-US" dirty="0"/>
          </a:p>
        </p:txBody>
      </p:sp>
      <p:pic>
        <p:nvPicPr>
          <p:cNvPr id="25602" name="Picture 2" descr="http://seafood.inf.ethz.ch/2010/images/jacobson.jpg"/>
          <p:cNvPicPr>
            <a:picLocks noChangeAspect="1" noChangeArrowheads="1"/>
          </p:cNvPicPr>
          <p:nvPr/>
        </p:nvPicPr>
        <p:blipFill>
          <a:blip r:embed="rId2" cstate="print"/>
          <a:srcRect/>
          <a:stretch>
            <a:fillRect/>
          </a:stretch>
        </p:blipFill>
        <p:spPr bwMode="auto">
          <a:xfrm>
            <a:off x="7761313" y="3248540"/>
            <a:ext cx="1984574" cy="2751538"/>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000108"/>
            <a:ext cx="8667750" cy="5453233"/>
          </a:xfrm>
        </p:spPr>
        <p:txBody>
          <a:bodyPr anchor="ctr"/>
          <a:lstStyle/>
          <a:p>
            <a:r>
              <a:rPr lang="zh-CN" altLang="en-US" sz="2800" dirty="0" smtClean="0"/>
              <a:t>软件设计概论</a:t>
            </a:r>
            <a:endParaRPr lang="en-US" altLang="zh-CN" sz="2800" dirty="0" smtClean="0"/>
          </a:p>
          <a:p>
            <a:pPr lvl="1"/>
            <a:r>
              <a:rPr lang="zh-CN" altLang="en-US" sz="2800" dirty="0" smtClean="0"/>
              <a:t>概念、要求、常识、方法、层级、法则</a:t>
            </a:r>
            <a:endParaRPr lang="en-US" altLang="zh-CN" sz="2800" dirty="0" smtClean="0"/>
          </a:p>
          <a:p>
            <a:r>
              <a:rPr lang="zh-CN" altLang="en-US" sz="2800" dirty="0" smtClean="0"/>
              <a:t>架构设计</a:t>
            </a:r>
            <a:endParaRPr lang="en-US" altLang="zh-CN" sz="2800" dirty="0" smtClean="0"/>
          </a:p>
          <a:p>
            <a:pPr lvl="1"/>
            <a:r>
              <a:rPr lang="zh-CN" altLang="en-US" sz="2800" dirty="0" smtClean="0"/>
              <a:t>架构的重要性，基于架构的开发流程</a:t>
            </a:r>
            <a:endParaRPr lang="en-US" altLang="zh-CN" sz="2800" dirty="0" smtClean="0"/>
          </a:p>
          <a:p>
            <a:pPr lvl="1"/>
            <a:r>
              <a:rPr lang="en-US" altLang="zh-CN" sz="2800" dirty="0" err="1" smtClean="0"/>
              <a:t>Kruchten</a:t>
            </a:r>
            <a:r>
              <a:rPr lang="zh-CN" altLang="en-US" sz="2800" dirty="0" smtClean="0"/>
              <a:t>模型，架构风格</a:t>
            </a:r>
            <a:endParaRPr lang="en-US" altLang="zh-CN" sz="2800" dirty="0" smtClean="0"/>
          </a:p>
          <a:p>
            <a:r>
              <a:rPr lang="zh-CN" altLang="en-US" sz="2800" dirty="0" smtClean="0"/>
              <a:t>（面向对象）构件设计</a:t>
            </a:r>
            <a:endParaRPr lang="en-US" altLang="zh-CN" sz="2800" dirty="0" smtClean="0"/>
          </a:p>
          <a:p>
            <a:pPr lvl="1"/>
            <a:r>
              <a:rPr lang="zh-CN" altLang="en-US" sz="2800" dirty="0" smtClean="0"/>
              <a:t>设计模式、</a:t>
            </a:r>
            <a:r>
              <a:rPr lang="en-US" altLang="zh-CN" sz="2800" dirty="0" smtClean="0"/>
              <a:t>OO</a:t>
            </a:r>
            <a:r>
              <a:rPr lang="zh-CN" altLang="en-US" sz="2800" dirty="0" smtClean="0"/>
              <a:t>设计法则</a:t>
            </a:r>
            <a:endParaRPr lang="en-US" altLang="zh-CN" sz="2800" dirty="0" smtClean="0"/>
          </a:p>
          <a:p>
            <a:r>
              <a:rPr lang="zh-CN" altLang="en-US" sz="2800" dirty="0" smtClean="0"/>
              <a:t>用户界面设计</a:t>
            </a:r>
            <a:endParaRPr lang="en-US" altLang="zh-CN" sz="2800" dirty="0" smtClean="0"/>
          </a:p>
          <a:p>
            <a:pPr lvl="1"/>
            <a:r>
              <a:rPr lang="zh-CN" altLang="en-US" sz="2800" dirty="0" smtClean="0"/>
              <a:t>面向用户理念、用户评价</a:t>
            </a:r>
            <a:endParaRPr lang="en-US" altLang="zh-CN" sz="2800" dirty="0" smtClean="0"/>
          </a:p>
          <a:p>
            <a:pPr lvl="1"/>
            <a:r>
              <a:rPr lang="zh-CN" altLang="en-US" sz="2800" dirty="0" smtClean="0"/>
              <a:t>界面可用性度量、</a:t>
            </a:r>
            <a:r>
              <a:rPr lang="en-US" altLang="zh-CN" sz="2800" dirty="0" smtClean="0"/>
              <a:t>Krug</a:t>
            </a:r>
            <a:r>
              <a:rPr lang="zh-CN" altLang="en-US" sz="2800" dirty="0" smtClean="0"/>
              <a:t>可用性三法则</a:t>
            </a:r>
            <a:endParaRPr lang="en-US" altLang="zh-CN" sz="2800" dirty="0" smtClean="0"/>
          </a:p>
        </p:txBody>
      </p:sp>
      <p:sp>
        <p:nvSpPr>
          <p:cNvPr id="4" name="Right Arrow 3"/>
          <p:cNvSpPr/>
          <p:nvPr/>
        </p:nvSpPr>
        <p:spPr>
          <a:xfrm flipH="1">
            <a:off x="6810388" y="4786322"/>
            <a:ext cx="1571636" cy="571504"/>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blinds/>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208585" y="2564904"/>
            <a:ext cx="7332815" cy="1152129"/>
          </a:xfrm>
        </p:spPr>
        <p:txBody>
          <a:bodyPr/>
          <a:lstStyle/>
          <a:p>
            <a:pPr algn="ctr"/>
            <a:r>
              <a:rPr lang="zh-CN" altLang="en-US" dirty="0" smtClean="0"/>
              <a:t>以用户为中心，其他一切都将水到渠成。</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71</a:t>
            </a:fld>
            <a:endParaRPr lang="zh-CN" altLang="en-US" dirty="0"/>
          </a:p>
        </p:txBody>
      </p:sp>
      <p:sp>
        <p:nvSpPr>
          <p:cNvPr id="7" name="Rectangle 6"/>
          <p:cNvSpPr/>
          <p:nvPr/>
        </p:nvSpPr>
        <p:spPr>
          <a:xfrm>
            <a:off x="6707364" y="2041684"/>
            <a:ext cx="1680785" cy="542874"/>
          </a:xfrm>
          <a:prstGeom prst="rect">
            <a:avLst/>
          </a:prstGeom>
        </p:spPr>
        <p:txBody>
          <a:bodyPr wrap="none" lIns="95665" tIns="47832" rIns="95665" bIns="47832">
            <a:spAutoFit/>
          </a:bodyPr>
          <a:lstStyle/>
          <a:p>
            <a:r>
              <a:rPr lang="zh-CN" altLang="en-US" sz="2900" dirty="0" smtClean="0">
                <a:solidFill>
                  <a:srgbClr val="C00000"/>
                </a:solidFill>
                <a:ea typeface="文鼎CS长美黑" pitchFamily="49" charset="-122"/>
              </a:rPr>
              <a:t>公司理念</a:t>
            </a:r>
            <a:endParaRPr lang="zh-CN" altLang="en-US" sz="2900" dirty="0">
              <a:solidFill>
                <a:srgbClr val="C00000"/>
              </a:solidFill>
              <a:ea typeface="文鼎CS长美黑" pitchFamily="49" charset="-122"/>
            </a:endParaRPr>
          </a:p>
        </p:txBody>
      </p:sp>
      <p:pic>
        <p:nvPicPr>
          <p:cNvPr id="9218" name="Picture 2" descr="http://www.customercentric.info/wp-content/uploads/2013/08/Google-Big-Data.jpg"/>
          <p:cNvPicPr>
            <a:picLocks noChangeAspect="1" noChangeArrowheads="1"/>
          </p:cNvPicPr>
          <p:nvPr/>
        </p:nvPicPr>
        <p:blipFill>
          <a:blip r:embed="rId2" cstate="print"/>
          <a:srcRect/>
          <a:stretch>
            <a:fillRect/>
          </a:stretch>
        </p:blipFill>
        <p:spPr bwMode="auto">
          <a:xfrm>
            <a:off x="4708169" y="1466450"/>
            <a:ext cx="2117043" cy="1098463"/>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用户界面 </a:t>
            </a:r>
            <a:r>
              <a:rPr lang="en-US" altLang="zh-CN" sz="3800" dirty="0" smtClean="0"/>
              <a:t>(UI) </a:t>
            </a:r>
            <a:r>
              <a:rPr lang="zh-CN" altLang="en-US" dirty="0" smtClean="0"/>
              <a:t>概述</a:t>
            </a:r>
            <a:endParaRPr lang="zh-CN" altLang="en-US" dirty="0"/>
          </a:p>
        </p:txBody>
      </p:sp>
      <p:sp>
        <p:nvSpPr>
          <p:cNvPr id="3" name="Content Placeholder 2"/>
          <p:cNvSpPr>
            <a:spLocks noGrp="1"/>
          </p:cNvSpPr>
          <p:nvPr>
            <p:ph idx="1"/>
          </p:nvPr>
        </p:nvSpPr>
        <p:spPr/>
        <p:txBody>
          <a:bodyPr/>
          <a:lstStyle/>
          <a:p>
            <a:r>
              <a:rPr lang="en-US" altLang="zh-CN" sz="2900" dirty="0" smtClean="0"/>
              <a:t>Interface</a:t>
            </a:r>
          </a:p>
          <a:p>
            <a:pPr lvl="1"/>
            <a:r>
              <a:rPr lang="zh-CN" altLang="en-US" sz="2500" dirty="0" smtClean="0"/>
              <a:t>接口，软件</a:t>
            </a:r>
            <a:r>
              <a:rPr lang="en-US" altLang="zh-CN" sz="2500" dirty="0" smtClean="0"/>
              <a:t>---</a:t>
            </a:r>
            <a:r>
              <a:rPr lang="zh-CN" altLang="en-US" sz="2500" dirty="0" smtClean="0"/>
              <a:t>硬件</a:t>
            </a:r>
            <a:endParaRPr lang="en-US" altLang="zh-CN" sz="2500" dirty="0" smtClean="0"/>
          </a:p>
          <a:p>
            <a:pPr lvl="1"/>
            <a:r>
              <a:rPr lang="zh-CN" altLang="en-US" sz="2500" dirty="0" smtClean="0"/>
              <a:t>界面，系统</a:t>
            </a:r>
            <a:r>
              <a:rPr lang="en-US" altLang="zh-CN" sz="2500" dirty="0" smtClean="0"/>
              <a:t>(</a:t>
            </a:r>
            <a:r>
              <a:rPr lang="zh-CN" altLang="en-US" sz="2500" dirty="0" smtClean="0"/>
              <a:t>软件</a:t>
            </a:r>
            <a:r>
              <a:rPr lang="en-US" altLang="zh-CN" sz="2500" dirty="0" smtClean="0"/>
              <a:t>)---</a:t>
            </a:r>
            <a:r>
              <a:rPr lang="zh-CN" altLang="en-US" sz="2500" dirty="0" smtClean="0"/>
              <a:t>用户</a:t>
            </a:r>
            <a:endParaRPr lang="en-US" altLang="zh-CN" dirty="0" smtClean="0"/>
          </a:p>
          <a:p>
            <a:endParaRPr lang="en-US" altLang="zh-CN" sz="1900" dirty="0" smtClean="0"/>
          </a:p>
          <a:p>
            <a:r>
              <a:rPr lang="zh-CN" altLang="en-US" sz="2500" dirty="0" smtClean="0"/>
              <a:t>用户界面是软件的一部分，支持用户与软件进行交互，以满足用户的现实需要，最终实现软件的真正价值。</a:t>
            </a:r>
            <a:endParaRPr lang="en-US" altLang="zh-CN" sz="2500" dirty="0" smtClean="0"/>
          </a:p>
          <a:p>
            <a:endParaRPr lang="en-US" altLang="zh-CN" sz="2100" dirty="0" smtClean="0"/>
          </a:p>
          <a:p>
            <a:r>
              <a:rPr lang="zh-CN" altLang="en-US" sz="2900" dirty="0" smtClean="0"/>
              <a:t>接口设计</a:t>
            </a:r>
            <a:endParaRPr lang="en-US" altLang="zh-CN" sz="2900" dirty="0" smtClean="0"/>
          </a:p>
          <a:p>
            <a:pPr lvl="1"/>
            <a:r>
              <a:rPr lang="zh-CN" altLang="en-US" sz="2500" dirty="0" smtClean="0"/>
              <a:t>设计软件与硬件之间的交互接口</a:t>
            </a:r>
            <a:endParaRPr lang="en-US" altLang="zh-CN" sz="2500" dirty="0" smtClean="0"/>
          </a:p>
          <a:p>
            <a:r>
              <a:rPr lang="zh-CN" altLang="en-US" sz="2900" dirty="0" smtClean="0"/>
              <a:t>界面设计</a:t>
            </a:r>
            <a:endParaRPr lang="en-US" altLang="zh-CN" sz="2900" dirty="0" smtClean="0"/>
          </a:p>
          <a:p>
            <a:pPr lvl="1"/>
            <a:r>
              <a:rPr lang="zh-CN" altLang="en-US" sz="2500" dirty="0" smtClean="0"/>
              <a:t>设计系统 </a:t>
            </a:r>
            <a:r>
              <a:rPr lang="en-US" altLang="zh-CN" sz="2500" dirty="0" smtClean="0"/>
              <a:t>(</a:t>
            </a:r>
            <a:r>
              <a:rPr lang="zh-CN" altLang="en-US" sz="2500" dirty="0" smtClean="0"/>
              <a:t>软件</a:t>
            </a:r>
            <a:r>
              <a:rPr lang="en-US" altLang="zh-CN" sz="2500" dirty="0" smtClean="0"/>
              <a:t>) </a:t>
            </a:r>
            <a:r>
              <a:rPr lang="zh-CN" altLang="en-US" sz="2500" dirty="0" smtClean="0"/>
              <a:t>与用户之间的交互界面</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72</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UI </a:t>
            </a:r>
            <a:r>
              <a:rPr lang="zh-CN" altLang="en-US" dirty="0" smtClean="0"/>
              <a:t>五元素</a:t>
            </a:r>
            <a:endParaRPr lang="zh-CN" altLang="en-US" dirty="0"/>
          </a:p>
        </p:txBody>
      </p:sp>
      <p:sp>
        <p:nvSpPr>
          <p:cNvPr id="3" name="Content Placeholder 2"/>
          <p:cNvSpPr>
            <a:spLocks noGrp="1"/>
          </p:cNvSpPr>
          <p:nvPr>
            <p:ph idx="1"/>
          </p:nvPr>
        </p:nvSpPr>
        <p:spPr>
          <a:xfrm>
            <a:off x="613970" y="1196756"/>
            <a:ext cx="8941544" cy="4104456"/>
          </a:xfrm>
        </p:spPr>
        <p:txBody>
          <a:bodyPr/>
          <a:lstStyle/>
          <a:p>
            <a:r>
              <a:rPr lang="zh-CN" altLang="en-US" sz="2500" dirty="0" smtClean="0"/>
              <a:t>功能元素：</a:t>
            </a:r>
            <a:endParaRPr lang="en-US" altLang="zh-CN" sz="2500" dirty="0" smtClean="0"/>
          </a:p>
          <a:p>
            <a:pPr lvl="1"/>
            <a:r>
              <a:rPr lang="zh-CN" altLang="en-US" sz="2100" dirty="0" smtClean="0"/>
              <a:t>界面必须传递软件的功能信息，作为用户使用软件功能的媒介。</a:t>
            </a:r>
            <a:endParaRPr lang="en-US" altLang="zh-CN" sz="2100" dirty="0" smtClean="0"/>
          </a:p>
          <a:p>
            <a:r>
              <a:rPr lang="zh-CN" altLang="en-US" sz="2500" dirty="0" smtClean="0"/>
              <a:t>环境元素：</a:t>
            </a:r>
            <a:endParaRPr lang="en-US" altLang="zh-CN" sz="2500" dirty="0" smtClean="0"/>
          </a:p>
          <a:p>
            <a:pPr lvl="1"/>
            <a:r>
              <a:rPr lang="zh-CN" altLang="en-US" sz="2100" dirty="0" smtClean="0"/>
              <a:t>界面必须与软件所处系统 </a:t>
            </a:r>
            <a:r>
              <a:rPr lang="en-US" altLang="zh-CN" sz="2100" dirty="0" smtClean="0"/>
              <a:t>(</a:t>
            </a:r>
            <a:r>
              <a:rPr lang="zh-CN" altLang="en-US" sz="2100" dirty="0" smtClean="0"/>
              <a:t>如操作系统和硬件特征</a:t>
            </a:r>
            <a:r>
              <a:rPr lang="en-US" altLang="zh-CN" sz="2100" dirty="0" smtClean="0"/>
              <a:t>) </a:t>
            </a:r>
            <a:r>
              <a:rPr lang="zh-CN" altLang="en-US" sz="2100" dirty="0" smtClean="0"/>
              <a:t>相协调。</a:t>
            </a:r>
            <a:endParaRPr lang="en-US" altLang="zh-CN" sz="2100" dirty="0" smtClean="0"/>
          </a:p>
          <a:p>
            <a:r>
              <a:rPr lang="zh-CN" altLang="en-US" sz="2500" dirty="0" smtClean="0"/>
              <a:t>社会元素：</a:t>
            </a:r>
            <a:endParaRPr lang="en-US" altLang="zh-CN" sz="2500" dirty="0" smtClean="0"/>
          </a:p>
          <a:p>
            <a:pPr lvl="1"/>
            <a:r>
              <a:rPr lang="zh-CN" altLang="en-US" sz="2100" dirty="0" smtClean="0"/>
              <a:t>界面必须与系统所处的社会环境相协调 </a:t>
            </a:r>
            <a:r>
              <a:rPr lang="en-US" altLang="zh-CN" sz="2100" dirty="0" smtClean="0"/>
              <a:t>(</a:t>
            </a:r>
            <a:r>
              <a:rPr lang="zh-CN" altLang="en-US" sz="2100" dirty="0" smtClean="0"/>
              <a:t>如不能违背社会公德</a:t>
            </a:r>
            <a:r>
              <a:rPr lang="en-US" altLang="zh-CN" sz="2100" dirty="0" smtClean="0"/>
              <a:t>)</a:t>
            </a:r>
            <a:r>
              <a:rPr lang="zh-CN" altLang="en-US" sz="2100" dirty="0" smtClean="0"/>
              <a:t>。</a:t>
            </a:r>
            <a:endParaRPr lang="en-US" altLang="zh-CN" sz="2100" dirty="0" smtClean="0"/>
          </a:p>
          <a:p>
            <a:r>
              <a:rPr lang="zh-CN" altLang="en-US" sz="2500" dirty="0" smtClean="0"/>
              <a:t>情感元素：</a:t>
            </a:r>
            <a:endParaRPr lang="en-US" altLang="zh-CN" sz="2500" dirty="0" smtClean="0"/>
          </a:p>
          <a:p>
            <a:pPr lvl="1"/>
            <a:r>
              <a:rPr lang="zh-CN" altLang="en-US" sz="2100" dirty="0" smtClean="0"/>
              <a:t> 界面必须满足用户心理，尽可能地与用户取得情感上的共鸣。</a:t>
            </a:r>
            <a:endParaRPr lang="en-US" altLang="zh-CN" sz="2100" dirty="0" smtClean="0"/>
          </a:p>
          <a:p>
            <a:r>
              <a:rPr lang="zh-CN" altLang="en-US" sz="2500" dirty="0" smtClean="0"/>
              <a:t>个性元素：</a:t>
            </a:r>
            <a:endParaRPr lang="en-US" altLang="zh-CN" sz="2500" dirty="0" smtClean="0"/>
          </a:p>
          <a:p>
            <a:pPr lvl="1"/>
            <a:r>
              <a:rPr lang="zh-CN" altLang="en-US" sz="2100" dirty="0" smtClean="0"/>
              <a:t>界面必须具备独特的风格 </a:t>
            </a:r>
            <a:r>
              <a:rPr lang="en-US" altLang="zh-CN" sz="2100" dirty="0" smtClean="0"/>
              <a:t>(</a:t>
            </a:r>
            <a:r>
              <a:rPr lang="zh-CN" altLang="en-US" sz="2100" dirty="0" smtClean="0"/>
              <a:t>如企业标记性图案和按钮风格</a:t>
            </a:r>
            <a:r>
              <a:rPr lang="en-US" altLang="zh-CN" sz="2100" dirty="0" smtClean="0"/>
              <a:t>)</a:t>
            </a:r>
            <a:r>
              <a:rPr lang="zh-CN" altLang="en-US" sz="2100" dirty="0" smtClean="0"/>
              <a:t>。</a:t>
            </a:r>
            <a:endParaRPr lang="en-US" altLang="zh-CN" sz="21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73</a:t>
            </a:fld>
            <a:endParaRPr lang="zh-CN" altLang="en-US" dirty="0"/>
          </a:p>
        </p:txBody>
      </p:sp>
      <p:sp>
        <p:nvSpPr>
          <p:cNvPr id="5" name="Rectangle 4"/>
          <p:cNvSpPr/>
          <p:nvPr/>
        </p:nvSpPr>
        <p:spPr>
          <a:xfrm>
            <a:off x="1676637" y="5550336"/>
            <a:ext cx="6396711" cy="879332"/>
          </a:xfrm>
          <a:prstGeom prst="rect">
            <a:avLst/>
          </a:prstGeom>
          <a:solidFill>
            <a:schemeClr val="tx1"/>
          </a:solidFill>
        </p:spPr>
        <p:txBody>
          <a:bodyPr wrap="square" lIns="95665" tIns="47832" rIns="95665" bIns="47832">
            <a:spAutoFit/>
          </a:bodyPr>
          <a:lstStyle/>
          <a:p>
            <a:r>
              <a:rPr lang="zh-CN" altLang="en-US" sz="2500" dirty="0" smtClean="0">
                <a:solidFill>
                  <a:schemeClr val="bg1"/>
                </a:solidFill>
                <a:ea typeface="文鼎CS长美黑" pitchFamily="49" charset="-122"/>
              </a:rPr>
              <a:t>能将这五者和谐地集成于一身的用户界面，才可称得上是</a:t>
            </a:r>
            <a:r>
              <a:rPr lang="zh-CN" altLang="en-US" sz="2500" dirty="0" smtClean="0">
                <a:solidFill>
                  <a:srgbClr val="FFFF00"/>
                </a:solidFill>
                <a:ea typeface="文鼎CS长美黑" pitchFamily="49" charset="-122"/>
              </a:rPr>
              <a:t>合格的</a:t>
            </a:r>
            <a:r>
              <a:rPr lang="zh-CN" altLang="en-US" sz="2500" dirty="0" smtClean="0">
                <a:solidFill>
                  <a:schemeClr val="bg1"/>
                </a:solidFill>
                <a:ea typeface="文鼎CS长美黑" pitchFamily="49" charset="-122"/>
              </a:rPr>
              <a:t>或有较高质量的。</a:t>
            </a:r>
            <a:endParaRPr lang="zh-CN" altLang="en-US" sz="2500" dirty="0">
              <a:solidFill>
                <a:schemeClr val="bg1"/>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面向用户的统和界面理念</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74</a:t>
            </a:fld>
            <a:endParaRPr lang="zh-CN" altLang="en-US" dirty="0"/>
          </a:p>
        </p:txBody>
      </p:sp>
      <p:sp>
        <p:nvSpPr>
          <p:cNvPr id="5" name="Rectangle 4"/>
          <p:cNvSpPr/>
          <p:nvPr/>
        </p:nvSpPr>
        <p:spPr>
          <a:xfrm>
            <a:off x="974558" y="1484787"/>
            <a:ext cx="7956884" cy="1512168"/>
          </a:xfrm>
          <a:prstGeom prst="rect">
            <a:avLst/>
          </a:prstGeom>
          <a:solidFill>
            <a:srgbClr val="FFC0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软件产品界面必须面向用户，统和功能、情感、环境、社会和个性元素，具备全功能、可用且美观等特征。</a:t>
            </a:r>
            <a:endParaRPr lang="zh-CN" altLang="en-US" sz="2900" dirty="0">
              <a:solidFill>
                <a:srgbClr val="C00000"/>
              </a:solidFill>
              <a:ea typeface="文鼎CS长美黑" pitchFamily="49" charset="-122"/>
            </a:endParaRPr>
          </a:p>
        </p:txBody>
      </p:sp>
      <p:sp>
        <p:nvSpPr>
          <p:cNvPr id="6" name="Block Arc 5"/>
          <p:cNvSpPr/>
          <p:nvPr/>
        </p:nvSpPr>
        <p:spPr>
          <a:xfrm>
            <a:off x="5015938" y="3146044"/>
            <a:ext cx="4320629" cy="3165437"/>
          </a:xfrm>
          <a:prstGeom prst="blockArc">
            <a:avLst>
              <a:gd name="adj1" fmla="val 11880000"/>
              <a:gd name="adj2" fmla="val 16200000"/>
              <a:gd name="adj3" fmla="val 4639"/>
            </a:avLst>
          </a:prstGeom>
        </p:spPr>
        <p:style>
          <a:lnRef idx="0">
            <a:schemeClr val="lt1">
              <a:hueOff val="0"/>
              <a:satOff val="0"/>
              <a:lumOff val="0"/>
              <a:alphaOff val="0"/>
            </a:schemeClr>
          </a:lnRef>
          <a:fillRef idx="1">
            <a:schemeClr val="accent2">
              <a:hueOff val="4681519"/>
              <a:satOff val="-5839"/>
              <a:lumOff val="1373"/>
              <a:alphaOff val="0"/>
            </a:schemeClr>
          </a:fillRef>
          <a:effectRef idx="0">
            <a:schemeClr val="accent2">
              <a:hueOff val="4681519"/>
              <a:satOff val="-5839"/>
              <a:lumOff val="1373"/>
              <a:alphaOff val="0"/>
            </a:schemeClr>
          </a:effectRef>
          <a:fontRef idx="minor">
            <a:schemeClr val="lt1"/>
          </a:fontRef>
        </p:style>
      </p:sp>
      <p:sp>
        <p:nvSpPr>
          <p:cNvPr id="7" name="Block Arc 6"/>
          <p:cNvSpPr/>
          <p:nvPr/>
        </p:nvSpPr>
        <p:spPr>
          <a:xfrm>
            <a:off x="5015938" y="3146044"/>
            <a:ext cx="4320629" cy="3165437"/>
          </a:xfrm>
          <a:prstGeom prst="blockArc">
            <a:avLst>
              <a:gd name="adj1" fmla="val 7560000"/>
              <a:gd name="adj2" fmla="val 11880000"/>
              <a:gd name="adj3" fmla="val 4639"/>
            </a:avLst>
          </a:prstGeom>
        </p:spPr>
        <p:style>
          <a:lnRef idx="0">
            <a:schemeClr val="lt1">
              <a:hueOff val="0"/>
              <a:satOff val="0"/>
              <a:lumOff val="0"/>
              <a:alphaOff val="0"/>
            </a:schemeClr>
          </a:lnRef>
          <a:fillRef idx="1">
            <a:schemeClr val="accent2">
              <a:hueOff val="3511139"/>
              <a:satOff val="-4379"/>
              <a:lumOff val="1030"/>
              <a:alphaOff val="0"/>
            </a:schemeClr>
          </a:fillRef>
          <a:effectRef idx="0">
            <a:schemeClr val="accent2">
              <a:hueOff val="3511139"/>
              <a:satOff val="-4379"/>
              <a:lumOff val="1030"/>
              <a:alphaOff val="0"/>
            </a:schemeClr>
          </a:effectRef>
          <a:fontRef idx="minor">
            <a:schemeClr val="lt1"/>
          </a:fontRef>
        </p:style>
      </p:sp>
      <p:sp>
        <p:nvSpPr>
          <p:cNvPr id="8" name="Block Arc 7"/>
          <p:cNvSpPr/>
          <p:nvPr/>
        </p:nvSpPr>
        <p:spPr>
          <a:xfrm>
            <a:off x="5015938" y="3146044"/>
            <a:ext cx="4320629" cy="3165437"/>
          </a:xfrm>
          <a:prstGeom prst="blockArc">
            <a:avLst>
              <a:gd name="adj1" fmla="val 3240000"/>
              <a:gd name="adj2" fmla="val 7560000"/>
              <a:gd name="adj3" fmla="val 4639"/>
            </a:avLst>
          </a:prstGeom>
        </p:spPr>
        <p:style>
          <a:lnRef idx="0">
            <a:schemeClr val="lt1">
              <a:hueOff val="0"/>
              <a:satOff val="0"/>
              <a:lumOff val="0"/>
              <a:alphaOff val="0"/>
            </a:schemeClr>
          </a:lnRef>
          <a:fillRef idx="1">
            <a:schemeClr val="accent2">
              <a:hueOff val="2340759"/>
              <a:satOff val="-2919"/>
              <a:lumOff val="686"/>
              <a:alphaOff val="0"/>
            </a:schemeClr>
          </a:fillRef>
          <a:effectRef idx="0">
            <a:schemeClr val="accent2">
              <a:hueOff val="2340759"/>
              <a:satOff val="-2919"/>
              <a:lumOff val="686"/>
              <a:alphaOff val="0"/>
            </a:schemeClr>
          </a:effectRef>
          <a:fontRef idx="minor">
            <a:schemeClr val="lt1"/>
          </a:fontRef>
        </p:style>
      </p:sp>
      <p:sp>
        <p:nvSpPr>
          <p:cNvPr id="9" name="Block Arc 8"/>
          <p:cNvSpPr/>
          <p:nvPr/>
        </p:nvSpPr>
        <p:spPr>
          <a:xfrm>
            <a:off x="5015938" y="3146044"/>
            <a:ext cx="4320629" cy="3165437"/>
          </a:xfrm>
          <a:prstGeom prst="blockArc">
            <a:avLst>
              <a:gd name="adj1" fmla="val 20520000"/>
              <a:gd name="adj2" fmla="val 3240000"/>
              <a:gd name="adj3" fmla="val 4639"/>
            </a:avLst>
          </a:prstGeom>
        </p:spPr>
        <p:style>
          <a:lnRef idx="0">
            <a:schemeClr val="lt1">
              <a:hueOff val="0"/>
              <a:satOff val="0"/>
              <a:lumOff val="0"/>
              <a:alphaOff val="0"/>
            </a:schemeClr>
          </a:lnRef>
          <a:fillRef idx="1">
            <a:schemeClr val="accent2">
              <a:hueOff val="1170380"/>
              <a:satOff val="-1460"/>
              <a:lumOff val="343"/>
              <a:alphaOff val="0"/>
            </a:schemeClr>
          </a:fillRef>
          <a:effectRef idx="0">
            <a:schemeClr val="accent2">
              <a:hueOff val="1170380"/>
              <a:satOff val="-1460"/>
              <a:lumOff val="343"/>
              <a:alphaOff val="0"/>
            </a:schemeClr>
          </a:effectRef>
          <a:fontRef idx="minor">
            <a:schemeClr val="lt1"/>
          </a:fontRef>
        </p:style>
      </p:sp>
      <p:sp>
        <p:nvSpPr>
          <p:cNvPr id="10" name="Block Arc 9"/>
          <p:cNvSpPr/>
          <p:nvPr/>
        </p:nvSpPr>
        <p:spPr>
          <a:xfrm>
            <a:off x="5015938" y="3146044"/>
            <a:ext cx="4320629" cy="3165437"/>
          </a:xfrm>
          <a:prstGeom prst="blockArc">
            <a:avLst>
              <a:gd name="adj1" fmla="val 16200000"/>
              <a:gd name="adj2" fmla="val 20520000"/>
              <a:gd name="adj3" fmla="val 4639"/>
            </a:avLst>
          </a:pr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nvGrpSpPr>
          <p:cNvPr id="3" name="Group 10"/>
          <p:cNvGrpSpPr/>
          <p:nvPr/>
        </p:nvGrpSpPr>
        <p:grpSpPr>
          <a:xfrm>
            <a:off x="6647889" y="2780931"/>
            <a:ext cx="1056718" cy="803651"/>
            <a:chOff x="2920075" y="72189"/>
            <a:chExt cx="1017849" cy="1056584"/>
          </a:xfrm>
        </p:grpSpPr>
        <p:sp>
          <p:nvSpPr>
            <p:cNvPr id="12" name="Oval 11"/>
            <p:cNvSpPr/>
            <p:nvPr/>
          </p:nvSpPr>
          <p:spPr>
            <a:xfrm>
              <a:off x="2920075" y="72189"/>
              <a:ext cx="1017849" cy="1056584"/>
            </a:xfrm>
            <a:prstGeom prst="ellipse">
              <a:avLst/>
            </a:prstGeom>
            <a:solidFill>
              <a:schemeClr val="accent6">
                <a:lumMod val="50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3" name="Oval 11"/>
            <p:cNvSpPr/>
            <p:nvPr/>
          </p:nvSpPr>
          <p:spPr>
            <a:xfrm>
              <a:off x="3069136" y="226922"/>
              <a:ext cx="719727" cy="7471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algn="ctr" defTabSz="473639">
                <a:lnSpc>
                  <a:spcPct val="90000"/>
                </a:lnSpc>
                <a:spcAft>
                  <a:spcPct val="35000"/>
                </a:spcAft>
              </a:pPr>
              <a:r>
                <a:rPr lang="zh-CN" altLang="en-US" sz="2500" dirty="0" smtClean="0">
                  <a:latin typeface="方正精楷简体" pitchFamily="2" charset="-122"/>
                  <a:ea typeface="汉鼎简楷体" pitchFamily="49" charset="-122"/>
                </a:rPr>
                <a:t>功能</a:t>
              </a:r>
              <a:endParaRPr lang="zh-CN" altLang="en-US" sz="2500" dirty="0">
                <a:latin typeface="方正精楷简体" pitchFamily="2" charset="-122"/>
                <a:ea typeface="汉鼎简楷体" pitchFamily="49" charset="-122"/>
              </a:endParaRPr>
            </a:p>
          </p:txBody>
        </p:sp>
      </p:grpSp>
      <p:grpSp>
        <p:nvGrpSpPr>
          <p:cNvPr id="11" name="Group 13"/>
          <p:cNvGrpSpPr/>
          <p:nvPr/>
        </p:nvGrpSpPr>
        <p:grpSpPr>
          <a:xfrm>
            <a:off x="8654811" y="3849195"/>
            <a:ext cx="1056718" cy="803651"/>
            <a:chOff x="4853176" y="1476669"/>
            <a:chExt cx="1017849" cy="1056584"/>
          </a:xfrm>
        </p:grpSpPr>
        <p:sp>
          <p:nvSpPr>
            <p:cNvPr id="15" name="Oval 14"/>
            <p:cNvSpPr/>
            <p:nvPr/>
          </p:nvSpPr>
          <p:spPr>
            <a:xfrm>
              <a:off x="4853176" y="1476669"/>
              <a:ext cx="1017849" cy="1056584"/>
            </a:xfrm>
            <a:prstGeom prst="ellipse">
              <a:avLst/>
            </a:prstGeom>
            <a:solidFill>
              <a:schemeClr val="accent2">
                <a:lumMod val="50000"/>
              </a:schemeClr>
            </a:solidFill>
          </p:spPr>
          <p:style>
            <a:lnRef idx="2">
              <a:schemeClr val="lt1">
                <a:hueOff val="0"/>
                <a:satOff val="0"/>
                <a:lumOff val="0"/>
                <a:alphaOff val="0"/>
              </a:schemeClr>
            </a:lnRef>
            <a:fillRef idx="1">
              <a:scrgbClr r="0" g="0" b="0"/>
            </a:fillRef>
            <a:effectRef idx="0">
              <a:schemeClr val="accent2">
                <a:hueOff val="1170380"/>
                <a:satOff val="-1460"/>
                <a:lumOff val="343"/>
                <a:alphaOff val="0"/>
              </a:schemeClr>
            </a:effectRef>
            <a:fontRef idx="minor">
              <a:schemeClr val="lt1"/>
            </a:fontRef>
          </p:style>
        </p:sp>
        <p:sp>
          <p:nvSpPr>
            <p:cNvPr id="16" name="Oval 13"/>
            <p:cNvSpPr/>
            <p:nvPr/>
          </p:nvSpPr>
          <p:spPr>
            <a:xfrm>
              <a:off x="5002237" y="1631402"/>
              <a:ext cx="719727" cy="7471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algn="ctr" defTabSz="473639">
                <a:lnSpc>
                  <a:spcPct val="90000"/>
                </a:lnSpc>
                <a:spcAft>
                  <a:spcPct val="35000"/>
                </a:spcAft>
              </a:pPr>
              <a:r>
                <a:rPr lang="zh-CN" altLang="en-US" sz="2500" dirty="0" smtClean="0">
                  <a:latin typeface="方正精楷简体" pitchFamily="2" charset="-122"/>
                  <a:ea typeface="汉鼎简楷体" pitchFamily="49" charset="-122"/>
                </a:rPr>
                <a:t>环境</a:t>
              </a:r>
              <a:endParaRPr lang="zh-CN" altLang="en-US" sz="2500" dirty="0">
                <a:latin typeface="方正精楷简体" pitchFamily="2" charset="-122"/>
                <a:ea typeface="汉鼎简楷体" pitchFamily="49" charset="-122"/>
              </a:endParaRPr>
            </a:p>
          </p:txBody>
        </p:sp>
      </p:grpSp>
      <p:grpSp>
        <p:nvGrpSpPr>
          <p:cNvPr id="14" name="Group 16"/>
          <p:cNvGrpSpPr/>
          <p:nvPr/>
        </p:nvGrpSpPr>
        <p:grpSpPr>
          <a:xfrm>
            <a:off x="7888237" y="5577682"/>
            <a:ext cx="1056718" cy="803651"/>
            <a:chOff x="4114797" y="3749166"/>
            <a:chExt cx="1017849" cy="1056584"/>
          </a:xfrm>
        </p:grpSpPr>
        <p:sp>
          <p:nvSpPr>
            <p:cNvPr id="18" name="Oval 17"/>
            <p:cNvSpPr/>
            <p:nvPr/>
          </p:nvSpPr>
          <p:spPr>
            <a:xfrm>
              <a:off x="4114797" y="3749166"/>
              <a:ext cx="1017849" cy="1056584"/>
            </a:xfrm>
            <a:prstGeom prst="ellipse">
              <a:avLst/>
            </a:prstGeom>
            <a:solidFill>
              <a:srgbClr val="002060"/>
            </a:solidFill>
          </p:spPr>
          <p:style>
            <a:lnRef idx="2">
              <a:schemeClr val="lt1">
                <a:hueOff val="0"/>
                <a:satOff val="0"/>
                <a:lumOff val="0"/>
                <a:alphaOff val="0"/>
              </a:schemeClr>
            </a:lnRef>
            <a:fillRef idx="1">
              <a:scrgbClr r="0" g="0" b="0"/>
            </a:fillRef>
            <a:effectRef idx="0">
              <a:schemeClr val="accent2">
                <a:hueOff val="2340759"/>
                <a:satOff val="-2919"/>
                <a:lumOff val="686"/>
                <a:alphaOff val="0"/>
              </a:schemeClr>
            </a:effectRef>
            <a:fontRef idx="minor">
              <a:schemeClr val="lt1"/>
            </a:fontRef>
          </p:style>
        </p:sp>
        <p:sp>
          <p:nvSpPr>
            <p:cNvPr id="19" name="Oval 15"/>
            <p:cNvSpPr/>
            <p:nvPr/>
          </p:nvSpPr>
          <p:spPr>
            <a:xfrm>
              <a:off x="4263858" y="3903899"/>
              <a:ext cx="719727" cy="7471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algn="ctr" defTabSz="473639">
                <a:lnSpc>
                  <a:spcPct val="90000"/>
                </a:lnSpc>
                <a:spcAft>
                  <a:spcPct val="35000"/>
                </a:spcAft>
              </a:pPr>
              <a:r>
                <a:rPr lang="zh-CN" altLang="en-US" sz="2500" dirty="0" smtClean="0">
                  <a:latin typeface="方正精楷简体" pitchFamily="2" charset="-122"/>
                  <a:ea typeface="汉鼎简楷体" pitchFamily="49" charset="-122"/>
                </a:rPr>
                <a:t>社会</a:t>
              </a:r>
              <a:endParaRPr lang="zh-CN" altLang="en-US" sz="2500" dirty="0">
                <a:latin typeface="方正精楷简体" pitchFamily="2" charset="-122"/>
                <a:ea typeface="汉鼎简楷体" pitchFamily="49" charset="-122"/>
              </a:endParaRPr>
            </a:p>
          </p:txBody>
        </p:sp>
      </p:grpSp>
      <p:grpSp>
        <p:nvGrpSpPr>
          <p:cNvPr id="17" name="Group 19"/>
          <p:cNvGrpSpPr/>
          <p:nvPr/>
        </p:nvGrpSpPr>
        <p:grpSpPr>
          <a:xfrm>
            <a:off x="5407542" y="5577682"/>
            <a:ext cx="1056718" cy="803651"/>
            <a:chOff x="1725353" y="3749166"/>
            <a:chExt cx="1017849" cy="1056584"/>
          </a:xfrm>
        </p:grpSpPr>
        <p:sp>
          <p:nvSpPr>
            <p:cNvPr id="21" name="Oval 20"/>
            <p:cNvSpPr/>
            <p:nvPr/>
          </p:nvSpPr>
          <p:spPr>
            <a:xfrm>
              <a:off x="1725353" y="3749166"/>
              <a:ext cx="1017849" cy="1056584"/>
            </a:xfrm>
            <a:prstGeom prst="ellipse">
              <a:avLst/>
            </a:prstGeom>
            <a:solidFill>
              <a:schemeClr val="accent4">
                <a:lumMod val="50000"/>
              </a:schemeClr>
            </a:solidFill>
          </p:spPr>
          <p:style>
            <a:lnRef idx="2">
              <a:schemeClr val="lt1">
                <a:hueOff val="0"/>
                <a:satOff val="0"/>
                <a:lumOff val="0"/>
                <a:alphaOff val="0"/>
              </a:schemeClr>
            </a:lnRef>
            <a:fillRef idx="1">
              <a:scrgbClr r="0" g="0" b="0"/>
            </a:fillRef>
            <a:effectRef idx="0">
              <a:schemeClr val="accent2">
                <a:hueOff val="3511139"/>
                <a:satOff val="-4379"/>
                <a:lumOff val="1030"/>
                <a:alphaOff val="0"/>
              </a:schemeClr>
            </a:effectRef>
            <a:fontRef idx="minor">
              <a:schemeClr val="lt1"/>
            </a:fontRef>
          </p:style>
        </p:sp>
        <p:sp>
          <p:nvSpPr>
            <p:cNvPr id="22" name="Oval 17"/>
            <p:cNvSpPr/>
            <p:nvPr/>
          </p:nvSpPr>
          <p:spPr>
            <a:xfrm>
              <a:off x="1874414" y="3903899"/>
              <a:ext cx="719727" cy="7471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algn="ctr" defTabSz="473639">
                <a:lnSpc>
                  <a:spcPct val="90000"/>
                </a:lnSpc>
                <a:spcAft>
                  <a:spcPct val="35000"/>
                </a:spcAft>
              </a:pPr>
              <a:r>
                <a:rPr lang="zh-CN" altLang="en-US" sz="2500" dirty="0" smtClean="0">
                  <a:latin typeface="方正精楷简体" pitchFamily="2" charset="-122"/>
                  <a:ea typeface="汉鼎简楷体" pitchFamily="49" charset="-122"/>
                </a:rPr>
                <a:t>情感</a:t>
              </a:r>
              <a:endParaRPr lang="zh-CN" altLang="en-US" sz="2500" dirty="0">
                <a:latin typeface="方正精楷简体" pitchFamily="2" charset="-122"/>
                <a:ea typeface="汉鼎简楷体" pitchFamily="49" charset="-122"/>
              </a:endParaRPr>
            </a:p>
          </p:txBody>
        </p:sp>
      </p:grpSp>
      <p:grpSp>
        <p:nvGrpSpPr>
          <p:cNvPr id="20" name="Group 22"/>
          <p:cNvGrpSpPr/>
          <p:nvPr/>
        </p:nvGrpSpPr>
        <p:grpSpPr>
          <a:xfrm>
            <a:off x="4640967" y="3849195"/>
            <a:ext cx="1056718" cy="803651"/>
            <a:chOff x="986974" y="1476669"/>
            <a:chExt cx="1017849" cy="1056584"/>
          </a:xfrm>
        </p:grpSpPr>
        <p:sp>
          <p:nvSpPr>
            <p:cNvPr id="24" name="Oval 23"/>
            <p:cNvSpPr/>
            <p:nvPr/>
          </p:nvSpPr>
          <p:spPr>
            <a:xfrm>
              <a:off x="986974" y="1476669"/>
              <a:ext cx="1017849" cy="1056584"/>
            </a:xfrm>
            <a:prstGeom prst="ellipse">
              <a:avLst/>
            </a:prstGeom>
            <a:solidFill>
              <a:srgbClr val="292EEF"/>
            </a:solidFill>
          </p:spPr>
          <p:style>
            <a:lnRef idx="2">
              <a:schemeClr val="lt1">
                <a:hueOff val="0"/>
                <a:satOff val="0"/>
                <a:lumOff val="0"/>
                <a:alphaOff val="0"/>
              </a:schemeClr>
            </a:lnRef>
            <a:fillRef idx="1">
              <a:scrgbClr r="0" g="0" b="0"/>
            </a:fillRef>
            <a:effectRef idx="0">
              <a:schemeClr val="accent2">
                <a:hueOff val="4681519"/>
                <a:satOff val="-5839"/>
                <a:lumOff val="1373"/>
                <a:alphaOff val="0"/>
              </a:schemeClr>
            </a:effectRef>
            <a:fontRef idx="minor">
              <a:schemeClr val="lt1"/>
            </a:fontRef>
          </p:style>
        </p:sp>
        <p:sp>
          <p:nvSpPr>
            <p:cNvPr id="25" name="Oval 19"/>
            <p:cNvSpPr/>
            <p:nvPr/>
          </p:nvSpPr>
          <p:spPr>
            <a:xfrm>
              <a:off x="1136035" y="1631402"/>
              <a:ext cx="719727" cy="7471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algn="ctr" defTabSz="473639">
                <a:lnSpc>
                  <a:spcPct val="90000"/>
                </a:lnSpc>
                <a:spcAft>
                  <a:spcPct val="35000"/>
                </a:spcAft>
              </a:pPr>
              <a:r>
                <a:rPr lang="zh-CN" altLang="en-US" sz="2500" dirty="0" smtClean="0">
                  <a:latin typeface="方正精楷简体" pitchFamily="2" charset="-122"/>
                  <a:ea typeface="汉鼎简楷体" pitchFamily="49" charset="-122"/>
                </a:rPr>
                <a:t>个性</a:t>
              </a:r>
              <a:endParaRPr lang="zh-CN" altLang="en-US" sz="2500" dirty="0">
                <a:latin typeface="方正精楷简体" pitchFamily="2" charset="-122"/>
                <a:ea typeface="汉鼎简楷体" pitchFamily="49" charset="-122"/>
              </a:endParaRPr>
            </a:p>
          </p:txBody>
        </p:sp>
      </p:grpSp>
      <p:grpSp>
        <p:nvGrpSpPr>
          <p:cNvPr id="23" name="Group 25"/>
          <p:cNvGrpSpPr/>
          <p:nvPr/>
        </p:nvGrpSpPr>
        <p:grpSpPr>
          <a:xfrm>
            <a:off x="6523208" y="4288918"/>
            <a:ext cx="1344430" cy="984975"/>
            <a:chOff x="647910" y="595086"/>
            <a:chExt cx="1294978" cy="1294978"/>
          </a:xfrm>
          <a:scene3d>
            <a:camera prst="orthographicFront">
              <a:rot lat="0" lon="0" rev="0"/>
            </a:camera>
            <a:lightRig rig="contrasting" dir="t">
              <a:rot lat="0" lon="0" rev="1200000"/>
            </a:lightRig>
          </a:scene3d>
        </p:grpSpPr>
        <p:sp>
          <p:nvSpPr>
            <p:cNvPr id="27" name="Oval 26"/>
            <p:cNvSpPr/>
            <p:nvPr/>
          </p:nvSpPr>
          <p:spPr>
            <a:xfrm>
              <a:off x="647910" y="595086"/>
              <a:ext cx="1294978" cy="1294978"/>
            </a:xfrm>
            <a:prstGeom prst="ellipse">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28" name="Oval 4"/>
            <p:cNvSpPr/>
            <p:nvPr/>
          </p:nvSpPr>
          <p:spPr>
            <a:xfrm>
              <a:off x="837555" y="784731"/>
              <a:ext cx="915688" cy="915688"/>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33020" tIns="33020" rIns="33020" bIns="33020" numCol="1" spcCol="1270" anchor="ctr" anchorCtr="0">
              <a:noAutofit/>
            </a:bodyPr>
            <a:lstStyle/>
            <a:p>
              <a:pPr algn="ctr" defTabSz="492584">
                <a:lnSpc>
                  <a:spcPct val="90000"/>
                </a:lnSpc>
                <a:spcAft>
                  <a:spcPct val="35000"/>
                </a:spcAft>
              </a:pPr>
              <a:r>
                <a:rPr lang="zh-CN" altLang="en-US" sz="2100" dirty="0" smtClean="0">
                  <a:solidFill>
                    <a:srgbClr val="FF0000"/>
                  </a:solidFill>
                  <a:latin typeface="微软雅黑" pitchFamily="34" charset="-122"/>
                  <a:ea typeface="微软雅黑" pitchFamily="34" charset="-122"/>
                </a:rPr>
                <a:t>界面</a:t>
              </a:r>
              <a:endParaRPr lang="zh-CN" altLang="en-US" sz="2100" dirty="0">
                <a:solidFill>
                  <a:srgbClr val="FF0000"/>
                </a:solidFill>
                <a:latin typeface="微软雅黑" pitchFamily="34" charset="-122"/>
                <a:ea typeface="微软雅黑" pitchFamily="34" charset="-122"/>
              </a:endParaRPr>
            </a:p>
          </p:txBody>
        </p:sp>
      </p:grpSp>
      <p:grpSp>
        <p:nvGrpSpPr>
          <p:cNvPr id="26" name="Group 28"/>
          <p:cNvGrpSpPr/>
          <p:nvPr/>
        </p:nvGrpSpPr>
        <p:grpSpPr>
          <a:xfrm>
            <a:off x="6743328" y="3824189"/>
            <a:ext cx="904185" cy="632797"/>
            <a:chOff x="859937" y="-15908"/>
            <a:chExt cx="870924" cy="831958"/>
          </a:xfrm>
          <a:scene3d>
            <a:camera prst="orthographicFront">
              <a:rot lat="0" lon="0" rev="0"/>
            </a:camera>
            <a:lightRig rig="contrasting" dir="t">
              <a:rot lat="0" lon="0" rev="1200000"/>
            </a:lightRig>
          </a:scene3d>
        </p:grpSpPr>
        <p:sp>
          <p:nvSpPr>
            <p:cNvPr id="30" name="Oval 29"/>
            <p:cNvSpPr/>
            <p:nvPr/>
          </p:nvSpPr>
          <p:spPr>
            <a:xfrm>
              <a:off x="859937" y="-15908"/>
              <a:ext cx="870924" cy="831958"/>
            </a:xfrm>
            <a:prstGeom prst="ellipse">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3750088"/>
                <a:satOff val="-5627"/>
                <a:lumOff val="-915"/>
                <a:alphaOff val="0"/>
              </a:schemeClr>
            </a:fillRef>
            <a:effectRef idx="0">
              <a:schemeClr val="accent3">
                <a:alpha val="50000"/>
                <a:hueOff val="3750088"/>
                <a:satOff val="-5627"/>
                <a:lumOff val="-915"/>
                <a:alphaOff val="0"/>
              </a:schemeClr>
            </a:effectRef>
            <a:fontRef idx="minor">
              <a:schemeClr val="tx1"/>
            </a:fontRef>
          </p:style>
        </p:sp>
        <p:sp>
          <p:nvSpPr>
            <p:cNvPr id="31" name="Oval 6"/>
            <p:cNvSpPr/>
            <p:nvPr/>
          </p:nvSpPr>
          <p:spPr>
            <a:xfrm>
              <a:off x="987481" y="105929"/>
              <a:ext cx="615836" cy="588284"/>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5400" tIns="25400" rIns="25400" bIns="25400" numCol="1" spcCol="1270" anchor="ctr" anchorCtr="0">
              <a:noAutofit/>
            </a:bodyPr>
            <a:lstStyle/>
            <a:p>
              <a:pPr algn="ctr" defTabSz="378912">
                <a:lnSpc>
                  <a:spcPct val="90000"/>
                </a:lnSpc>
                <a:spcAft>
                  <a:spcPct val="35000"/>
                </a:spcAft>
              </a:pPr>
              <a:r>
                <a:rPr lang="zh-CN" altLang="en-US" dirty="0" smtClean="0">
                  <a:latin typeface="微软雅黑" pitchFamily="34" charset="-122"/>
                  <a:ea typeface="微软雅黑" pitchFamily="34" charset="-122"/>
                </a:rPr>
                <a:t>完备</a:t>
              </a:r>
              <a:endParaRPr lang="zh-CN" altLang="en-US" dirty="0">
                <a:latin typeface="微软雅黑" pitchFamily="34" charset="-122"/>
                <a:ea typeface="微软雅黑" pitchFamily="34" charset="-122"/>
              </a:endParaRPr>
            </a:p>
          </p:txBody>
        </p:sp>
      </p:grpSp>
      <p:grpSp>
        <p:nvGrpSpPr>
          <p:cNvPr id="29" name="Group 31"/>
          <p:cNvGrpSpPr/>
          <p:nvPr/>
        </p:nvGrpSpPr>
        <p:grpSpPr>
          <a:xfrm>
            <a:off x="7500825" y="4751718"/>
            <a:ext cx="904185" cy="700189"/>
            <a:chOff x="1589567" y="1203547"/>
            <a:chExt cx="870924" cy="920561"/>
          </a:xfrm>
          <a:scene3d>
            <a:camera prst="orthographicFront">
              <a:rot lat="0" lon="0" rev="0"/>
            </a:camera>
            <a:lightRig rig="contrasting" dir="t">
              <a:rot lat="0" lon="0" rev="1200000"/>
            </a:lightRig>
          </a:scene3d>
        </p:grpSpPr>
        <p:sp>
          <p:nvSpPr>
            <p:cNvPr id="33" name="Oval 32"/>
            <p:cNvSpPr/>
            <p:nvPr/>
          </p:nvSpPr>
          <p:spPr>
            <a:xfrm>
              <a:off x="1589567" y="1203547"/>
              <a:ext cx="870924" cy="920561"/>
            </a:xfrm>
            <a:prstGeom prst="ellipse">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7500176"/>
                <a:satOff val="-11253"/>
                <a:lumOff val="-1830"/>
                <a:alphaOff val="0"/>
              </a:schemeClr>
            </a:fillRef>
            <a:effectRef idx="0">
              <a:schemeClr val="accent3">
                <a:alpha val="50000"/>
                <a:hueOff val="7500176"/>
                <a:satOff val="-11253"/>
                <a:lumOff val="-1830"/>
                <a:alphaOff val="0"/>
              </a:schemeClr>
            </a:effectRef>
            <a:fontRef idx="minor">
              <a:schemeClr val="tx1"/>
            </a:fontRef>
          </p:style>
        </p:sp>
        <p:sp>
          <p:nvSpPr>
            <p:cNvPr id="34" name="Oval 8"/>
            <p:cNvSpPr/>
            <p:nvPr/>
          </p:nvSpPr>
          <p:spPr>
            <a:xfrm>
              <a:off x="1717111" y="1338360"/>
              <a:ext cx="615836" cy="650935"/>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5400" tIns="25400" rIns="25400" bIns="25400" numCol="1" spcCol="1270" anchor="ctr" anchorCtr="0">
              <a:noAutofit/>
            </a:bodyPr>
            <a:lstStyle/>
            <a:p>
              <a:pPr algn="ctr" defTabSz="378912">
                <a:lnSpc>
                  <a:spcPct val="90000"/>
                </a:lnSpc>
                <a:spcAft>
                  <a:spcPct val="35000"/>
                </a:spcAft>
              </a:pPr>
              <a:r>
                <a:rPr lang="zh-CN" altLang="en-US" dirty="0" smtClean="0">
                  <a:latin typeface="微软雅黑" pitchFamily="34" charset="-122"/>
                  <a:ea typeface="微软雅黑" pitchFamily="34" charset="-122"/>
                </a:rPr>
                <a:t>可用</a:t>
              </a:r>
              <a:endParaRPr lang="zh-CN" altLang="en-US" dirty="0">
                <a:latin typeface="微软雅黑" pitchFamily="34" charset="-122"/>
                <a:ea typeface="微软雅黑" pitchFamily="34" charset="-122"/>
              </a:endParaRPr>
            </a:p>
          </p:txBody>
        </p:sp>
      </p:grpSp>
      <p:grpSp>
        <p:nvGrpSpPr>
          <p:cNvPr id="32" name="Group 34"/>
          <p:cNvGrpSpPr/>
          <p:nvPr/>
        </p:nvGrpSpPr>
        <p:grpSpPr>
          <a:xfrm>
            <a:off x="5985834" y="4751718"/>
            <a:ext cx="904185" cy="700189"/>
            <a:chOff x="130307" y="1203547"/>
            <a:chExt cx="870924" cy="920561"/>
          </a:xfrm>
          <a:scene3d>
            <a:camera prst="orthographicFront">
              <a:rot lat="0" lon="0" rev="0"/>
            </a:camera>
            <a:lightRig rig="contrasting" dir="t">
              <a:rot lat="0" lon="0" rev="1200000"/>
            </a:lightRig>
          </a:scene3d>
        </p:grpSpPr>
        <p:sp>
          <p:nvSpPr>
            <p:cNvPr id="36" name="Oval 35"/>
            <p:cNvSpPr/>
            <p:nvPr/>
          </p:nvSpPr>
          <p:spPr>
            <a:xfrm>
              <a:off x="130307" y="1203547"/>
              <a:ext cx="870924" cy="920561"/>
            </a:xfrm>
            <a:prstGeom prst="ellipse">
              <a:avLst/>
            </a:prstGeom>
            <a:sp3d contourW="12700" prstMaterial="clear">
              <a:bevelT w="177800" h="254000"/>
              <a:bevelB w="152400"/>
            </a:sp3d>
          </p:spPr>
          <p:style>
            <a:lnRef idx="0">
              <a:schemeClr val="lt1">
                <a:hueOff val="0"/>
                <a:satOff val="0"/>
                <a:lumOff val="0"/>
                <a:alphaOff val="0"/>
              </a:schemeClr>
            </a:lnRef>
            <a:fillRef idx="1">
              <a:schemeClr val="accent3">
                <a:alpha val="50000"/>
                <a:hueOff val="11250264"/>
                <a:satOff val="-16880"/>
                <a:lumOff val="-2745"/>
                <a:alphaOff val="0"/>
              </a:schemeClr>
            </a:fillRef>
            <a:effectRef idx="0">
              <a:schemeClr val="accent3">
                <a:alpha val="50000"/>
                <a:hueOff val="11250264"/>
                <a:satOff val="-16880"/>
                <a:lumOff val="-2745"/>
                <a:alphaOff val="0"/>
              </a:schemeClr>
            </a:effectRef>
            <a:fontRef idx="minor">
              <a:schemeClr val="tx1"/>
            </a:fontRef>
          </p:style>
        </p:sp>
        <p:sp>
          <p:nvSpPr>
            <p:cNvPr id="37" name="Oval 10"/>
            <p:cNvSpPr/>
            <p:nvPr/>
          </p:nvSpPr>
          <p:spPr>
            <a:xfrm>
              <a:off x="257851" y="1338360"/>
              <a:ext cx="615836" cy="650935"/>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25400" tIns="25400" rIns="25400" bIns="25400" numCol="1" spcCol="1270" anchor="ctr" anchorCtr="0">
              <a:noAutofit/>
            </a:bodyPr>
            <a:lstStyle/>
            <a:p>
              <a:pPr algn="ctr" defTabSz="378912">
                <a:lnSpc>
                  <a:spcPct val="90000"/>
                </a:lnSpc>
                <a:spcAft>
                  <a:spcPct val="35000"/>
                </a:spcAft>
              </a:pPr>
              <a:r>
                <a:rPr lang="zh-CN" altLang="en-US" dirty="0" smtClean="0">
                  <a:latin typeface="微软雅黑" pitchFamily="34" charset="-122"/>
                  <a:ea typeface="微软雅黑" pitchFamily="34" charset="-122"/>
                </a:rPr>
                <a:t>美观</a:t>
              </a:r>
              <a:endParaRPr lang="zh-CN" altLang="en-US" dirty="0">
                <a:latin typeface="微软雅黑" pitchFamily="34" charset="-122"/>
                <a:ea typeface="微软雅黑" pitchFamily="34" charset="-122"/>
              </a:endParaRPr>
            </a:p>
          </p:txBody>
        </p:sp>
      </p:grpSp>
      <p:sp>
        <p:nvSpPr>
          <p:cNvPr id="39" name="TextBox 38"/>
          <p:cNvSpPr txBox="1"/>
          <p:nvPr/>
        </p:nvSpPr>
        <p:spPr>
          <a:xfrm>
            <a:off x="272483" y="4509121"/>
            <a:ext cx="4201149" cy="1691022"/>
          </a:xfrm>
          <a:prstGeom prst="rect">
            <a:avLst/>
          </a:prstGeom>
          <a:solidFill>
            <a:schemeClr val="tx1"/>
          </a:solidFill>
        </p:spPr>
        <p:txBody>
          <a:bodyPr wrap="square" lIns="95665" tIns="47832" rIns="95665" bIns="47832" rtlCol="0">
            <a:spAutoFit/>
          </a:bodyPr>
          <a:lstStyle/>
          <a:p>
            <a:r>
              <a:rPr lang="zh-CN" altLang="en-US" sz="2500" dirty="0" smtClean="0">
                <a:solidFill>
                  <a:schemeClr val="bg1"/>
                </a:solidFill>
                <a:ea typeface="文鼎CS长美黑" pitchFamily="49" charset="-122"/>
              </a:rPr>
              <a:t>丰富实践表明，“全功能”相对易于实现，而“可用”和“美观”相对难于实现。而用户偏偏看重后两者。</a:t>
            </a:r>
            <a:endParaRPr lang="zh-CN" altLang="en-US" sz="2500" dirty="0">
              <a:solidFill>
                <a:schemeClr val="bg1"/>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par>
                                <p:cTn id="13" presetID="3" presetClass="entr" presetSubtype="1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blinds(horizontal)">
                                      <p:cBhvr>
                                        <p:cTn id="15" dur="500"/>
                                        <p:tgtEl>
                                          <p:spTgt spid="32"/>
                                        </p:tgtEl>
                                      </p:cBhvr>
                                    </p:animEffect>
                                  </p:childTnLst>
                                </p:cTn>
                              </p:par>
                              <p:par>
                                <p:cTn id="16" presetID="3" presetClass="entr" presetSubtype="10"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linds(horizontal)">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par>
                                <p:cTn id="24" presetID="3" presetClass="entr" presetSubtype="1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par>
                                <p:cTn id="27" presetID="3" presetClass="entr" presetSubtype="1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par>
                                <p:cTn id="33" presetID="3" presetClass="entr" presetSubtype="1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par>
                                <p:cTn id="36" presetID="3" presetClass="entr" presetSubtype="1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linds(horizontal)">
                                      <p:cBhvr>
                                        <p:cTn id="38" dur="500"/>
                                        <p:tgtEl>
                                          <p:spTgt spid="20"/>
                                        </p:tgtEl>
                                      </p:cBhvr>
                                    </p:animEffect>
                                  </p:childTnLst>
                                </p:cTn>
                              </p:par>
                              <p:par>
                                <p:cTn id="39" presetID="3" presetClass="entr" presetSubtype="1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linds(horizontal)">
                                      <p:cBhvr>
                                        <p:cTn id="41" dur="500"/>
                                        <p:tgtEl>
                                          <p:spTgt spid="7"/>
                                        </p:tgtEl>
                                      </p:cBhvr>
                                    </p:animEffect>
                                  </p:childTnLst>
                                </p:cTn>
                              </p:par>
                              <p:par>
                                <p:cTn id="42" presetID="3" presetClass="entr" presetSubtype="1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linds(horizontal)">
                                      <p:cBhvr>
                                        <p:cTn id="44" dur="500"/>
                                        <p:tgtEl>
                                          <p:spTgt spid="6"/>
                                        </p:tgtEl>
                                      </p:cBhvr>
                                    </p:animEffect>
                                  </p:childTnLst>
                                </p:cTn>
                              </p:par>
                              <p:par>
                                <p:cTn id="45" presetID="3" presetClass="entr" presetSubtype="1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par>
                                <p:cTn id="48" presetID="3" presetClass="entr" presetSubtype="1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p:cTn id="55" dur="1000" fill="hold"/>
                                        <p:tgtEl>
                                          <p:spTgt spid="39"/>
                                        </p:tgtEl>
                                        <p:attrNameLst>
                                          <p:attrName>ppt_w</p:attrName>
                                        </p:attrNameLst>
                                      </p:cBhvr>
                                      <p:tavLst>
                                        <p:tav tm="0">
                                          <p:val>
                                            <p:fltVal val="0"/>
                                          </p:val>
                                        </p:tav>
                                        <p:tav tm="100000">
                                          <p:val>
                                            <p:strVal val="#ppt_w"/>
                                          </p:val>
                                        </p:tav>
                                      </p:tavLst>
                                    </p:anim>
                                    <p:anim calcmode="lin" valueType="num">
                                      <p:cBhvr>
                                        <p:cTn id="56" dur="1000" fill="hold"/>
                                        <p:tgtEl>
                                          <p:spTgt spid="39"/>
                                        </p:tgtEl>
                                        <p:attrNameLst>
                                          <p:attrName>ppt_h</p:attrName>
                                        </p:attrNameLst>
                                      </p:cBhvr>
                                      <p:tavLst>
                                        <p:tav tm="0">
                                          <p:val>
                                            <p:fltVal val="0"/>
                                          </p:val>
                                        </p:tav>
                                        <p:tav tm="100000">
                                          <p:val>
                                            <p:strVal val="#ppt_h"/>
                                          </p:val>
                                        </p:tav>
                                      </p:tavLst>
                                    </p:anim>
                                    <p:anim calcmode="lin" valueType="num">
                                      <p:cBhvr>
                                        <p:cTn id="57" dur="1000" fill="hold"/>
                                        <p:tgtEl>
                                          <p:spTgt spid="39"/>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3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界面用户满意度定律</a:t>
            </a:r>
            <a:endParaRPr lang="zh-CN" altLang="en-US" dirty="0"/>
          </a:p>
        </p:txBody>
      </p:sp>
      <p:sp>
        <p:nvSpPr>
          <p:cNvPr id="3" name="Content Placeholder 2"/>
          <p:cNvSpPr>
            <a:spLocks noGrp="1"/>
          </p:cNvSpPr>
          <p:nvPr>
            <p:ph idx="1"/>
          </p:nvPr>
        </p:nvSpPr>
        <p:spPr>
          <a:xfrm>
            <a:off x="428497" y="3789043"/>
            <a:ext cx="6396711" cy="2448272"/>
          </a:xfrm>
        </p:spPr>
        <p:txBody>
          <a:bodyPr/>
          <a:lstStyle/>
          <a:p>
            <a:r>
              <a:rPr lang="zh-CN" altLang="en-US" sz="2700" dirty="0" smtClean="0"/>
              <a:t>细节决定成败；而软件的首要细节就在于界面。</a:t>
            </a:r>
            <a:endParaRPr lang="en-US" altLang="zh-CN" sz="2700" dirty="0" smtClean="0"/>
          </a:p>
          <a:p>
            <a:r>
              <a:rPr lang="zh-CN" altLang="en-US" sz="2700" dirty="0" smtClean="0">
                <a:solidFill>
                  <a:srgbClr val="0000FF"/>
                </a:solidFill>
              </a:rPr>
              <a:t>先研究用户，然后设计界面。</a:t>
            </a:r>
            <a:endParaRPr lang="en-US" altLang="zh-CN" sz="2700" dirty="0" smtClean="0">
              <a:solidFill>
                <a:srgbClr val="0000FF"/>
              </a:solidFill>
            </a:endParaRPr>
          </a:p>
          <a:p>
            <a:endParaRPr lang="en-US" altLang="zh-CN" sz="1100" dirty="0" smtClean="0"/>
          </a:p>
          <a:p>
            <a:r>
              <a:rPr lang="zh-CN" altLang="en-US" sz="2700" dirty="0" smtClean="0"/>
              <a:t>功能易于复制，而质量难以复制。</a:t>
            </a:r>
            <a:endParaRPr lang="en-US" altLang="zh-CN" sz="2700" dirty="0" smtClean="0"/>
          </a:p>
          <a:p>
            <a:pPr lvl="1"/>
            <a:r>
              <a:rPr lang="zh-CN" altLang="en-US" sz="2300" dirty="0" smtClean="0"/>
              <a:t>可用性和美观程度都是质量属性</a:t>
            </a:r>
            <a:endParaRPr lang="zh-CN" altLang="en-US" sz="23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75</a:t>
            </a:fld>
            <a:endParaRPr lang="zh-CN" altLang="en-US" dirty="0"/>
          </a:p>
        </p:txBody>
      </p:sp>
      <p:sp>
        <p:nvSpPr>
          <p:cNvPr id="5" name="Rectangle 4"/>
          <p:cNvSpPr/>
          <p:nvPr/>
        </p:nvSpPr>
        <p:spPr>
          <a:xfrm>
            <a:off x="662523" y="1772815"/>
            <a:ext cx="8190910" cy="1008112"/>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软件界面的用户满意度主要受制于它的可用性和美观程度，而不是它的功能完整性。</a:t>
            </a:r>
            <a:endParaRPr lang="zh-CN" altLang="en-US" sz="2900" dirty="0">
              <a:solidFill>
                <a:srgbClr val="C00000"/>
              </a:solidFill>
              <a:ea typeface="文鼎CS长美黑" pitchFamily="49" charset="-122"/>
            </a:endParaRPr>
          </a:p>
        </p:txBody>
      </p:sp>
      <p:pic>
        <p:nvPicPr>
          <p:cNvPr id="6" name="Picture 2" descr="C:\Users\SECBOK\Desktop\man-using-computer-hi.png"/>
          <p:cNvPicPr>
            <a:picLocks noChangeAspect="1" noChangeArrowheads="1"/>
          </p:cNvPicPr>
          <p:nvPr/>
        </p:nvPicPr>
        <p:blipFill>
          <a:blip r:embed="rId2" cstate="print"/>
          <a:srcRect/>
          <a:stretch>
            <a:fillRect/>
          </a:stretch>
        </p:blipFill>
        <p:spPr bwMode="auto">
          <a:xfrm>
            <a:off x="7156196" y="4221093"/>
            <a:ext cx="2749813" cy="2281510"/>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界面的可用性</a:t>
            </a:r>
            <a:endParaRPr lang="zh-CN" altLang="en-US" dirty="0"/>
          </a:p>
        </p:txBody>
      </p:sp>
      <p:sp>
        <p:nvSpPr>
          <p:cNvPr id="3" name="Content Placeholder 2"/>
          <p:cNvSpPr>
            <a:spLocks noGrp="1"/>
          </p:cNvSpPr>
          <p:nvPr>
            <p:ph idx="1"/>
          </p:nvPr>
        </p:nvSpPr>
        <p:spPr>
          <a:xfrm>
            <a:off x="272480" y="1268762"/>
            <a:ext cx="8667750" cy="720080"/>
          </a:xfrm>
        </p:spPr>
        <p:txBody>
          <a:bodyPr/>
          <a:lstStyle/>
          <a:p>
            <a:r>
              <a:rPr lang="zh-CN" altLang="en-US" sz="2900" dirty="0" smtClean="0">
                <a:solidFill>
                  <a:srgbClr val="0000FF"/>
                </a:solidFill>
              </a:rPr>
              <a:t>界面可用性的六要素</a:t>
            </a:r>
            <a:endParaRPr lang="zh-CN" altLang="en-US" sz="29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76</a:t>
            </a:fld>
            <a:endParaRPr lang="zh-CN" altLang="en-US" dirty="0"/>
          </a:p>
        </p:txBody>
      </p:sp>
      <p:sp>
        <p:nvSpPr>
          <p:cNvPr id="6" name="Freeform 5"/>
          <p:cNvSpPr/>
          <p:nvPr/>
        </p:nvSpPr>
        <p:spPr>
          <a:xfrm>
            <a:off x="4279512" y="3543898"/>
            <a:ext cx="1783521" cy="1415204"/>
          </a:xfrm>
          <a:custGeom>
            <a:avLst/>
            <a:gdLst>
              <a:gd name="connsiteX0" fmla="*/ 0 w 1521023"/>
              <a:gd name="connsiteY0" fmla="*/ 760512 h 1521023"/>
              <a:gd name="connsiteX1" fmla="*/ 222750 w 1521023"/>
              <a:gd name="connsiteY1" fmla="*/ 222749 h 1521023"/>
              <a:gd name="connsiteX2" fmla="*/ 760514 w 1521023"/>
              <a:gd name="connsiteY2" fmla="*/ 1 h 1521023"/>
              <a:gd name="connsiteX3" fmla="*/ 1298277 w 1521023"/>
              <a:gd name="connsiteY3" fmla="*/ 222751 h 1521023"/>
              <a:gd name="connsiteX4" fmla="*/ 1521025 w 1521023"/>
              <a:gd name="connsiteY4" fmla="*/ 760515 h 1521023"/>
              <a:gd name="connsiteX5" fmla="*/ 1298276 w 1521023"/>
              <a:gd name="connsiteY5" fmla="*/ 1298278 h 1521023"/>
              <a:gd name="connsiteX6" fmla="*/ 760513 w 1521023"/>
              <a:gd name="connsiteY6" fmla="*/ 1521027 h 1521023"/>
              <a:gd name="connsiteX7" fmla="*/ 222750 w 1521023"/>
              <a:gd name="connsiteY7" fmla="*/ 1298278 h 1521023"/>
              <a:gd name="connsiteX8" fmla="*/ 2 w 1521023"/>
              <a:gd name="connsiteY8" fmla="*/ 760514 h 1521023"/>
              <a:gd name="connsiteX9" fmla="*/ 0 w 1521023"/>
              <a:gd name="connsiteY9" fmla="*/ 760512 h 1521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1023" h="1521023">
                <a:moveTo>
                  <a:pt x="0" y="760512"/>
                </a:moveTo>
                <a:cubicBezTo>
                  <a:pt x="0" y="558812"/>
                  <a:pt x="80126" y="365372"/>
                  <a:pt x="222750" y="222749"/>
                </a:cubicBezTo>
                <a:cubicBezTo>
                  <a:pt x="365374" y="80125"/>
                  <a:pt x="558813" y="1"/>
                  <a:pt x="760514" y="1"/>
                </a:cubicBezTo>
                <a:cubicBezTo>
                  <a:pt x="962214" y="1"/>
                  <a:pt x="1155654" y="80127"/>
                  <a:pt x="1298277" y="222751"/>
                </a:cubicBezTo>
                <a:cubicBezTo>
                  <a:pt x="1440901" y="365375"/>
                  <a:pt x="1521025" y="558814"/>
                  <a:pt x="1521025" y="760515"/>
                </a:cubicBezTo>
                <a:cubicBezTo>
                  <a:pt x="1521025" y="962215"/>
                  <a:pt x="1440900" y="1155655"/>
                  <a:pt x="1298276" y="1298278"/>
                </a:cubicBezTo>
                <a:cubicBezTo>
                  <a:pt x="1155652" y="1440902"/>
                  <a:pt x="962213" y="1521027"/>
                  <a:pt x="760513" y="1521027"/>
                </a:cubicBezTo>
                <a:cubicBezTo>
                  <a:pt x="558813" y="1521027"/>
                  <a:pt x="365373" y="1440902"/>
                  <a:pt x="222750" y="1298278"/>
                </a:cubicBezTo>
                <a:cubicBezTo>
                  <a:pt x="80126" y="1155654"/>
                  <a:pt x="1" y="962215"/>
                  <a:pt x="2" y="760514"/>
                </a:cubicBezTo>
                <a:lnTo>
                  <a:pt x="0" y="760512"/>
                </a:lnTo>
                <a:close/>
              </a:path>
            </a:pathLst>
          </a:custGeom>
          <a:solidFill>
            <a:schemeClr val="tx1"/>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270243" tIns="270243" rIns="270243" bIns="270243" numCol="1" spcCol="1329" anchor="ctr" anchorCtr="0">
            <a:noAutofit/>
          </a:bodyPr>
          <a:lstStyle/>
          <a:p>
            <a:pPr algn="ctr" defTabSz="530476">
              <a:lnSpc>
                <a:spcPct val="90000"/>
              </a:lnSpc>
              <a:spcAft>
                <a:spcPct val="35000"/>
              </a:spcAft>
            </a:pPr>
            <a:r>
              <a:rPr lang="zh-CN" altLang="en-US" sz="2500" dirty="0" smtClean="0">
                <a:latin typeface="微软雅黑" pitchFamily="34" charset="-122"/>
                <a:ea typeface="微软雅黑" pitchFamily="34" charset="-122"/>
              </a:rPr>
              <a:t>可用性</a:t>
            </a:r>
            <a:endParaRPr lang="en-US" sz="2500" dirty="0">
              <a:latin typeface="微软雅黑" pitchFamily="34" charset="-122"/>
              <a:ea typeface="微软雅黑" pitchFamily="34" charset="-122"/>
            </a:endParaRPr>
          </a:p>
        </p:txBody>
      </p:sp>
      <p:sp>
        <p:nvSpPr>
          <p:cNvPr id="7" name="Freeform 6"/>
          <p:cNvSpPr/>
          <p:nvPr/>
        </p:nvSpPr>
        <p:spPr>
          <a:xfrm rot="16200000">
            <a:off x="5039384" y="2999329"/>
            <a:ext cx="263769" cy="606397"/>
          </a:xfrm>
          <a:custGeom>
            <a:avLst/>
            <a:gdLst>
              <a:gd name="connsiteX0" fmla="*/ 0 w 283492"/>
              <a:gd name="connsiteY0" fmla="*/ 103429 h 517147"/>
              <a:gd name="connsiteX1" fmla="*/ 141746 w 283492"/>
              <a:gd name="connsiteY1" fmla="*/ 103429 h 517147"/>
              <a:gd name="connsiteX2" fmla="*/ 141746 w 283492"/>
              <a:gd name="connsiteY2" fmla="*/ 0 h 517147"/>
              <a:gd name="connsiteX3" fmla="*/ 283492 w 283492"/>
              <a:gd name="connsiteY3" fmla="*/ 258574 h 517147"/>
              <a:gd name="connsiteX4" fmla="*/ 141746 w 283492"/>
              <a:gd name="connsiteY4" fmla="*/ 517147 h 517147"/>
              <a:gd name="connsiteX5" fmla="*/ 141746 w 283492"/>
              <a:gd name="connsiteY5" fmla="*/ 413718 h 517147"/>
              <a:gd name="connsiteX6" fmla="*/ 0 w 283492"/>
              <a:gd name="connsiteY6" fmla="*/ 413718 h 517147"/>
              <a:gd name="connsiteX7" fmla="*/ 0 w 283492"/>
              <a:gd name="connsiteY7" fmla="*/ 103429 h 51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492" h="517147">
                <a:moveTo>
                  <a:pt x="0" y="103429"/>
                </a:moveTo>
                <a:lnTo>
                  <a:pt x="141746" y="103429"/>
                </a:lnTo>
                <a:lnTo>
                  <a:pt x="141746" y="0"/>
                </a:lnTo>
                <a:lnTo>
                  <a:pt x="283492" y="258574"/>
                </a:lnTo>
                <a:lnTo>
                  <a:pt x="141746" y="517147"/>
                </a:lnTo>
                <a:lnTo>
                  <a:pt x="141746" y="413718"/>
                </a:lnTo>
                <a:lnTo>
                  <a:pt x="0" y="413718"/>
                </a:lnTo>
                <a:lnTo>
                  <a:pt x="0" y="103429"/>
                </a:lnTo>
                <a:close/>
              </a:path>
            </a:pathLst>
          </a:custGeom>
          <a:solidFill>
            <a:schemeClr val="tx1">
              <a:lumMod val="50000"/>
              <a:lumOff val="50000"/>
            </a:schemeClr>
          </a:solidFill>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 tIns="108206" rIns="88977" bIns="108207" numCol="1" spcCol="1329" anchor="ctr" anchorCtr="0">
            <a:noAutofit/>
          </a:bodyPr>
          <a:lstStyle/>
          <a:p>
            <a:pPr algn="ctr" defTabSz="341020">
              <a:lnSpc>
                <a:spcPct val="90000"/>
              </a:lnSpc>
              <a:spcAft>
                <a:spcPct val="35000"/>
              </a:spcAft>
            </a:pPr>
            <a:endParaRPr lang="en-US" dirty="0">
              <a:latin typeface="方正精楷简体" pitchFamily="2" charset="-122"/>
              <a:ea typeface="汉鼎简楷体" pitchFamily="49" charset="-122"/>
            </a:endParaRPr>
          </a:p>
        </p:txBody>
      </p:sp>
      <p:sp>
        <p:nvSpPr>
          <p:cNvPr id="8" name="Freeform 7"/>
          <p:cNvSpPr/>
          <p:nvPr/>
        </p:nvSpPr>
        <p:spPr>
          <a:xfrm>
            <a:off x="4279512" y="1772817"/>
            <a:ext cx="1783521" cy="1415204"/>
          </a:xfrm>
          <a:custGeom>
            <a:avLst/>
            <a:gdLst>
              <a:gd name="connsiteX0" fmla="*/ 0 w 1521023"/>
              <a:gd name="connsiteY0" fmla="*/ 760512 h 1521023"/>
              <a:gd name="connsiteX1" fmla="*/ 222750 w 1521023"/>
              <a:gd name="connsiteY1" fmla="*/ 222749 h 1521023"/>
              <a:gd name="connsiteX2" fmla="*/ 760514 w 1521023"/>
              <a:gd name="connsiteY2" fmla="*/ 1 h 1521023"/>
              <a:gd name="connsiteX3" fmla="*/ 1298277 w 1521023"/>
              <a:gd name="connsiteY3" fmla="*/ 222751 h 1521023"/>
              <a:gd name="connsiteX4" fmla="*/ 1521025 w 1521023"/>
              <a:gd name="connsiteY4" fmla="*/ 760515 h 1521023"/>
              <a:gd name="connsiteX5" fmla="*/ 1298276 w 1521023"/>
              <a:gd name="connsiteY5" fmla="*/ 1298278 h 1521023"/>
              <a:gd name="connsiteX6" fmla="*/ 760513 w 1521023"/>
              <a:gd name="connsiteY6" fmla="*/ 1521027 h 1521023"/>
              <a:gd name="connsiteX7" fmla="*/ 222750 w 1521023"/>
              <a:gd name="connsiteY7" fmla="*/ 1298278 h 1521023"/>
              <a:gd name="connsiteX8" fmla="*/ 2 w 1521023"/>
              <a:gd name="connsiteY8" fmla="*/ 760514 h 1521023"/>
              <a:gd name="connsiteX9" fmla="*/ 0 w 1521023"/>
              <a:gd name="connsiteY9" fmla="*/ 760512 h 1521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1023" h="1521023">
                <a:moveTo>
                  <a:pt x="0" y="760512"/>
                </a:moveTo>
                <a:cubicBezTo>
                  <a:pt x="0" y="558812"/>
                  <a:pt x="80126" y="365372"/>
                  <a:pt x="222750" y="222749"/>
                </a:cubicBezTo>
                <a:cubicBezTo>
                  <a:pt x="365374" y="80125"/>
                  <a:pt x="558813" y="1"/>
                  <a:pt x="760514" y="1"/>
                </a:cubicBezTo>
                <a:cubicBezTo>
                  <a:pt x="962214" y="1"/>
                  <a:pt x="1155654" y="80127"/>
                  <a:pt x="1298277" y="222751"/>
                </a:cubicBezTo>
                <a:cubicBezTo>
                  <a:pt x="1440901" y="365375"/>
                  <a:pt x="1521025" y="558814"/>
                  <a:pt x="1521025" y="760515"/>
                </a:cubicBezTo>
                <a:cubicBezTo>
                  <a:pt x="1521025" y="962215"/>
                  <a:pt x="1440900" y="1155655"/>
                  <a:pt x="1298276" y="1298278"/>
                </a:cubicBezTo>
                <a:cubicBezTo>
                  <a:pt x="1155652" y="1440902"/>
                  <a:pt x="962213" y="1521027"/>
                  <a:pt x="760513" y="1521027"/>
                </a:cubicBezTo>
                <a:cubicBezTo>
                  <a:pt x="558813" y="1521027"/>
                  <a:pt x="365373" y="1440902"/>
                  <a:pt x="222750" y="1298278"/>
                </a:cubicBezTo>
                <a:cubicBezTo>
                  <a:pt x="80126" y="1155654"/>
                  <a:pt x="1" y="962215"/>
                  <a:pt x="2" y="760514"/>
                </a:cubicBezTo>
                <a:lnTo>
                  <a:pt x="0" y="760512"/>
                </a:lnTo>
                <a:close/>
              </a:path>
            </a:pathLst>
          </a:custGeom>
          <a:solidFill>
            <a:schemeClr val="accent3">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267586" tIns="267586" rIns="267586" bIns="267586" numCol="1" spcCol="1329" anchor="ctr" anchorCtr="0">
            <a:noAutofit/>
          </a:bodyPr>
          <a:lstStyle/>
          <a:p>
            <a:pPr algn="ctr" defTabSz="492584">
              <a:lnSpc>
                <a:spcPct val="90000"/>
              </a:lnSpc>
              <a:spcAft>
                <a:spcPct val="35000"/>
              </a:spcAft>
            </a:pPr>
            <a:r>
              <a:rPr lang="zh-CN" altLang="en-US" sz="2500" dirty="0" smtClean="0">
                <a:latin typeface="方正精楷简体" pitchFamily="2" charset="-122"/>
                <a:ea typeface="汉鼎简楷体" pitchFamily="49" charset="-122"/>
              </a:rPr>
              <a:t>适用度</a:t>
            </a:r>
            <a:endParaRPr lang="en-US" sz="2500" dirty="0">
              <a:latin typeface="方正精楷简体" pitchFamily="2" charset="-122"/>
              <a:ea typeface="汉鼎简楷体" pitchFamily="49" charset="-122"/>
            </a:endParaRPr>
          </a:p>
        </p:txBody>
      </p:sp>
      <p:sp>
        <p:nvSpPr>
          <p:cNvPr id="9" name="Freeform 8"/>
          <p:cNvSpPr/>
          <p:nvPr/>
        </p:nvSpPr>
        <p:spPr>
          <a:xfrm rot="19800000">
            <a:off x="6054382" y="3519554"/>
            <a:ext cx="378894" cy="481168"/>
          </a:xfrm>
          <a:custGeom>
            <a:avLst/>
            <a:gdLst>
              <a:gd name="connsiteX0" fmla="*/ 0 w 323129"/>
              <a:gd name="connsiteY0" fmla="*/ 103429 h 517147"/>
              <a:gd name="connsiteX1" fmla="*/ 161565 w 323129"/>
              <a:gd name="connsiteY1" fmla="*/ 103429 h 517147"/>
              <a:gd name="connsiteX2" fmla="*/ 161565 w 323129"/>
              <a:gd name="connsiteY2" fmla="*/ 0 h 517147"/>
              <a:gd name="connsiteX3" fmla="*/ 323129 w 323129"/>
              <a:gd name="connsiteY3" fmla="*/ 258574 h 517147"/>
              <a:gd name="connsiteX4" fmla="*/ 161565 w 323129"/>
              <a:gd name="connsiteY4" fmla="*/ 517147 h 517147"/>
              <a:gd name="connsiteX5" fmla="*/ 161565 w 323129"/>
              <a:gd name="connsiteY5" fmla="*/ 413718 h 517147"/>
              <a:gd name="connsiteX6" fmla="*/ 0 w 323129"/>
              <a:gd name="connsiteY6" fmla="*/ 413718 h 517147"/>
              <a:gd name="connsiteX7" fmla="*/ 0 w 323129"/>
              <a:gd name="connsiteY7" fmla="*/ 103429 h 51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29" h="517147">
                <a:moveTo>
                  <a:pt x="0" y="103429"/>
                </a:moveTo>
                <a:lnTo>
                  <a:pt x="161565" y="103429"/>
                </a:lnTo>
                <a:lnTo>
                  <a:pt x="161565" y="0"/>
                </a:lnTo>
                <a:lnTo>
                  <a:pt x="323129" y="258574"/>
                </a:lnTo>
                <a:lnTo>
                  <a:pt x="161565" y="517147"/>
                </a:lnTo>
                <a:lnTo>
                  <a:pt x="161565" y="413718"/>
                </a:lnTo>
                <a:lnTo>
                  <a:pt x="0" y="413718"/>
                </a:lnTo>
                <a:lnTo>
                  <a:pt x="0" y="103429"/>
                </a:lnTo>
                <a:close/>
              </a:path>
            </a:pathLst>
          </a:custGeom>
          <a:solidFill>
            <a:schemeClr val="tx1">
              <a:lumMod val="50000"/>
              <a:lumOff val="50000"/>
            </a:schemeClr>
          </a:solidFill>
        </p:spPr>
        <p:style>
          <a:lnRef idx="0">
            <a:schemeClr val="lt1">
              <a:hueOff val="0"/>
              <a:satOff val="0"/>
              <a:lumOff val="0"/>
              <a:alphaOff val="0"/>
            </a:schemeClr>
          </a:lnRef>
          <a:fillRef idx="1">
            <a:schemeClr val="accent3">
              <a:hueOff val="2250053"/>
              <a:satOff val="-3376"/>
              <a:lumOff val="-549"/>
              <a:alphaOff val="0"/>
            </a:schemeClr>
          </a:fillRef>
          <a:effectRef idx="0">
            <a:schemeClr val="accent3">
              <a:hueOff val="2250053"/>
              <a:satOff val="-3376"/>
              <a:lumOff val="-549"/>
              <a:alphaOff val="0"/>
            </a:schemeClr>
          </a:effectRef>
          <a:fontRef idx="minor">
            <a:schemeClr val="lt1"/>
          </a:fontRef>
        </p:style>
        <p:txBody>
          <a:bodyPr spcFirstLastPara="0" vert="horz" wrap="square" lIns="-1" tIns="108207" rIns="101418" bIns="108206" numCol="1" spcCol="1329" anchor="ctr" anchorCtr="0">
            <a:noAutofit/>
          </a:bodyPr>
          <a:lstStyle/>
          <a:p>
            <a:pPr algn="ctr" defTabSz="341020">
              <a:lnSpc>
                <a:spcPct val="90000"/>
              </a:lnSpc>
              <a:spcAft>
                <a:spcPct val="35000"/>
              </a:spcAft>
            </a:pPr>
            <a:endParaRPr lang="en-US" dirty="0">
              <a:latin typeface="方正精楷简体" pitchFamily="2" charset="-122"/>
              <a:ea typeface="汉鼎简楷体" pitchFamily="49" charset="-122"/>
            </a:endParaRPr>
          </a:p>
        </p:txBody>
      </p:sp>
      <p:sp>
        <p:nvSpPr>
          <p:cNvPr id="10" name="Freeform 9"/>
          <p:cNvSpPr/>
          <p:nvPr/>
        </p:nvSpPr>
        <p:spPr>
          <a:xfrm>
            <a:off x="6243483" y="2552669"/>
            <a:ext cx="1783521" cy="1415204"/>
          </a:xfrm>
          <a:custGeom>
            <a:avLst/>
            <a:gdLst>
              <a:gd name="connsiteX0" fmla="*/ 0 w 1521023"/>
              <a:gd name="connsiteY0" fmla="*/ 760512 h 1521023"/>
              <a:gd name="connsiteX1" fmla="*/ 222750 w 1521023"/>
              <a:gd name="connsiteY1" fmla="*/ 222749 h 1521023"/>
              <a:gd name="connsiteX2" fmla="*/ 760514 w 1521023"/>
              <a:gd name="connsiteY2" fmla="*/ 1 h 1521023"/>
              <a:gd name="connsiteX3" fmla="*/ 1298277 w 1521023"/>
              <a:gd name="connsiteY3" fmla="*/ 222751 h 1521023"/>
              <a:gd name="connsiteX4" fmla="*/ 1521025 w 1521023"/>
              <a:gd name="connsiteY4" fmla="*/ 760515 h 1521023"/>
              <a:gd name="connsiteX5" fmla="*/ 1298276 w 1521023"/>
              <a:gd name="connsiteY5" fmla="*/ 1298278 h 1521023"/>
              <a:gd name="connsiteX6" fmla="*/ 760513 w 1521023"/>
              <a:gd name="connsiteY6" fmla="*/ 1521027 h 1521023"/>
              <a:gd name="connsiteX7" fmla="*/ 222750 w 1521023"/>
              <a:gd name="connsiteY7" fmla="*/ 1298278 h 1521023"/>
              <a:gd name="connsiteX8" fmla="*/ 2 w 1521023"/>
              <a:gd name="connsiteY8" fmla="*/ 760514 h 1521023"/>
              <a:gd name="connsiteX9" fmla="*/ 0 w 1521023"/>
              <a:gd name="connsiteY9" fmla="*/ 760512 h 1521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1023" h="1521023">
                <a:moveTo>
                  <a:pt x="0" y="760512"/>
                </a:moveTo>
                <a:cubicBezTo>
                  <a:pt x="0" y="558812"/>
                  <a:pt x="80126" y="365372"/>
                  <a:pt x="222750" y="222749"/>
                </a:cubicBezTo>
                <a:cubicBezTo>
                  <a:pt x="365374" y="80125"/>
                  <a:pt x="558813" y="1"/>
                  <a:pt x="760514" y="1"/>
                </a:cubicBezTo>
                <a:cubicBezTo>
                  <a:pt x="962214" y="1"/>
                  <a:pt x="1155654" y="80127"/>
                  <a:pt x="1298277" y="222751"/>
                </a:cubicBezTo>
                <a:cubicBezTo>
                  <a:pt x="1440901" y="365375"/>
                  <a:pt x="1521025" y="558814"/>
                  <a:pt x="1521025" y="760515"/>
                </a:cubicBezTo>
                <a:cubicBezTo>
                  <a:pt x="1521025" y="962215"/>
                  <a:pt x="1440900" y="1155655"/>
                  <a:pt x="1298276" y="1298278"/>
                </a:cubicBezTo>
                <a:cubicBezTo>
                  <a:pt x="1155652" y="1440902"/>
                  <a:pt x="962213" y="1521027"/>
                  <a:pt x="760513" y="1521027"/>
                </a:cubicBezTo>
                <a:cubicBezTo>
                  <a:pt x="558813" y="1521027"/>
                  <a:pt x="365373" y="1440902"/>
                  <a:pt x="222750" y="1298278"/>
                </a:cubicBezTo>
                <a:cubicBezTo>
                  <a:pt x="80126" y="1155654"/>
                  <a:pt x="1" y="962215"/>
                  <a:pt x="2" y="760514"/>
                </a:cubicBezTo>
                <a:lnTo>
                  <a:pt x="0" y="760512"/>
                </a:lnTo>
                <a:close/>
              </a:path>
            </a:pathLst>
          </a:custGeom>
          <a:solidFill>
            <a:schemeClr val="accent5">
              <a:lumMod val="50000"/>
            </a:schemeClr>
          </a:solidFill>
        </p:spPr>
        <p:style>
          <a:lnRef idx="2">
            <a:schemeClr val="lt1">
              <a:hueOff val="0"/>
              <a:satOff val="0"/>
              <a:lumOff val="0"/>
              <a:alphaOff val="0"/>
            </a:schemeClr>
          </a:lnRef>
          <a:fillRef idx="1">
            <a:scrgbClr r="0" g="0" b="0"/>
          </a:fillRef>
          <a:effectRef idx="0">
            <a:schemeClr val="accent3">
              <a:hueOff val="2250053"/>
              <a:satOff val="-3376"/>
              <a:lumOff val="-549"/>
              <a:alphaOff val="0"/>
            </a:schemeClr>
          </a:effectRef>
          <a:fontRef idx="minor">
            <a:schemeClr val="lt1"/>
          </a:fontRef>
        </p:style>
        <p:txBody>
          <a:bodyPr spcFirstLastPara="0" vert="horz" wrap="square" lIns="267586" tIns="267586" rIns="267586" bIns="267586" numCol="1" spcCol="1329" anchor="ctr" anchorCtr="0">
            <a:noAutofit/>
          </a:bodyPr>
          <a:lstStyle/>
          <a:p>
            <a:pPr algn="ctr" defTabSz="492584">
              <a:lnSpc>
                <a:spcPct val="90000"/>
              </a:lnSpc>
              <a:spcAft>
                <a:spcPct val="35000"/>
              </a:spcAft>
            </a:pPr>
            <a:r>
              <a:rPr lang="zh-CN" altLang="en-US" sz="2500" dirty="0" smtClean="0">
                <a:latin typeface="方正精楷简体" pitchFamily="2" charset="-122"/>
                <a:ea typeface="汉鼎简楷体" pitchFamily="49" charset="-122"/>
              </a:rPr>
              <a:t>易学性</a:t>
            </a:r>
            <a:endParaRPr lang="en-US" sz="2500" dirty="0">
              <a:latin typeface="方正精楷简体" pitchFamily="2" charset="-122"/>
              <a:ea typeface="汉鼎简楷体" pitchFamily="49" charset="-122"/>
            </a:endParaRPr>
          </a:p>
        </p:txBody>
      </p:sp>
      <p:sp>
        <p:nvSpPr>
          <p:cNvPr id="11" name="Freeform 10"/>
          <p:cNvSpPr/>
          <p:nvPr/>
        </p:nvSpPr>
        <p:spPr>
          <a:xfrm rot="1800000">
            <a:off x="6054382" y="4502278"/>
            <a:ext cx="378894" cy="481168"/>
          </a:xfrm>
          <a:custGeom>
            <a:avLst/>
            <a:gdLst>
              <a:gd name="connsiteX0" fmla="*/ 0 w 323129"/>
              <a:gd name="connsiteY0" fmla="*/ 103429 h 517147"/>
              <a:gd name="connsiteX1" fmla="*/ 161565 w 323129"/>
              <a:gd name="connsiteY1" fmla="*/ 103429 h 517147"/>
              <a:gd name="connsiteX2" fmla="*/ 161565 w 323129"/>
              <a:gd name="connsiteY2" fmla="*/ 0 h 517147"/>
              <a:gd name="connsiteX3" fmla="*/ 323129 w 323129"/>
              <a:gd name="connsiteY3" fmla="*/ 258574 h 517147"/>
              <a:gd name="connsiteX4" fmla="*/ 161565 w 323129"/>
              <a:gd name="connsiteY4" fmla="*/ 517147 h 517147"/>
              <a:gd name="connsiteX5" fmla="*/ 161565 w 323129"/>
              <a:gd name="connsiteY5" fmla="*/ 413718 h 517147"/>
              <a:gd name="connsiteX6" fmla="*/ 0 w 323129"/>
              <a:gd name="connsiteY6" fmla="*/ 413718 h 517147"/>
              <a:gd name="connsiteX7" fmla="*/ 0 w 323129"/>
              <a:gd name="connsiteY7" fmla="*/ 103429 h 51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29" h="517147">
                <a:moveTo>
                  <a:pt x="0" y="103429"/>
                </a:moveTo>
                <a:lnTo>
                  <a:pt x="161565" y="103429"/>
                </a:lnTo>
                <a:lnTo>
                  <a:pt x="161565" y="0"/>
                </a:lnTo>
                <a:lnTo>
                  <a:pt x="323129" y="258574"/>
                </a:lnTo>
                <a:lnTo>
                  <a:pt x="161565" y="517147"/>
                </a:lnTo>
                <a:lnTo>
                  <a:pt x="161565" y="413718"/>
                </a:lnTo>
                <a:lnTo>
                  <a:pt x="0" y="413718"/>
                </a:lnTo>
                <a:lnTo>
                  <a:pt x="0" y="103429"/>
                </a:lnTo>
                <a:close/>
              </a:path>
            </a:pathLst>
          </a:custGeom>
          <a:solidFill>
            <a:schemeClr val="tx1">
              <a:lumMod val="50000"/>
              <a:lumOff val="50000"/>
            </a:schemeClr>
          </a:solidFill>
        </p:spPr>
        <p:style>
          <a:lnRef idx="0">
            <a:schemeClr val="lt1">
              <a:hueOff val="0"/>
              <a:satOff val="0"/>
              <a:lumOff val="0"/>
              <a:alphaOff val="0"/>
            </a:schemeClr>
          </a:lnRef>
          <a:fillRef idx="1">
            <a:schemeClr val="accent3">
              <a:hueOff val="4500106"/>
              <a:satOff val="-6752"/>
              <a:lumOff val="-1098"/>
              <a:alphaOff val="0"/>
            </a:schemeClr>
          </a:fillRef>
          <a:effectRef idx="0">
            <a:schemeClr val="accent3">
              <a:hueOff val="4500106"/>
              <a:satOff val="-6752"/>
              <a:lumOff val="-1098"/>
              <a:alphaOff val="0"/>
            </a:schemeClr>
          </a:effectRef>
          <a:fontRef idx="minor">
            <a:schemeClr val="lt1"/>
          </a:fontRef>
        </p:style>
        <p:txBody>
          <a:bodyPr spcFirstLastPara="0" vert="horz" wrap="square" lIns="0" tIns="108206" rIns="101417" bIns="108207" numCol="1" spcCol="1329" anchor="ctr" anchorCtr="0">
            <a:noAutofit/>
          </a:bodyPr>
          <a:lstStyle/>
          <a:p>
            <a:pPr algn="ctr" defTabSz="341020">
              <a:lnSpc>
                <a:spcPct val="90000"/>
              </a:lnSpc>
              <a:spcAft>
                <a:spcPct val="35000"/>
              </a:spcAft>
            </a:pPr>
            <a:endParaRPr lang="en-US" dirty="0">
              <a:latin typeface="方正精楷简体" pitchFamily="2" charset="-122"/>
              <a:ea typeface="汉鼎简楷体" pitchFamily="49" charset="-122"/>
            </a:endParaRPr>
          </a:p>
        </p:txBody>
      </p:sp>
      <p:sp>
        <p:nvSpPr>
          <p:cNvPr id="12" name="Freeform 11"/>
          <p:cNvSpPr/>
          <p:nvPr/>
        </p:nvSpPr>
        <p:spPr>
          <a:xfrm>
            <a:off x="6243483" y="4464196"/>
            <a:ext cx="1783521" cy="1415204"/>
          </a:xfrm>
          <a:custGeom>
            <a:avLst/>
            <a:gdLst>
              <a:gd name="connsiteX0" fmla="*/ 0 w 1521023"/>
              <a:gd name="connsiteY0" fmla="*/ 760512 h 1521023"/>
              <a:gd name="connsiteX1" fmla="*/ 222750 w 1521023"/>
              <a:gd name="connsiteY1" fmla="*/ 222749 h 1521023"/>
              <a:gd name="connsiteX2" fmla="*/ 760514 w 1521023"/>
              <a:gd name="connsiteY2" fmla="*/ 1 h 1521023"/>
              <a:gd name="connsiteX3" fmla="*/ 1298277 w 1521023"/>
              <a:gd name="connsiteY3" fmla="*/ 222751 h 1521023"/>
              <a:gd name="connsiteX4" fmla="*/ 1521025 w 1521023"/>
              <a:gd name="connsiteY4" fmla="*/ 760515 h 1521023"/>
              <a:gd name="connsiteX5" fmla="*/ 1298276 w 1521023"/>
              <a:gd name="connsiteY5" fmla="*/ 1298278 h 1521023"/>
              <a:gd name="connsiteX6" fmla="*/ 760513 w 1521023"/>
              <a:gd name="connsiteY6" fmla="*/ 1521027 h 1521023"/>
              <a:gd name="connsiteX7" fmla="*/ 222750 w 1521023"/>
              <a:gd name="connsiteY7" fmla="*/ 1298278 h 1521023"/>
              <a:gd name="connsiteX8" fmla="*/ 2 w 1521023"/>
              <a:gd name="connsiteY8" fmla="*/ 760514 h 1521023"/>
              <a:gd name="connsiteX9" fmla="*/ 0 w 1521023"/>
              <a:gd name="connsiteY9" fmla="*/ 760512 h 1521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1023" h="1521023">
                <a:moveTo>
                  <a:pt x="0" y="760512"/>
                </a:moveTo>
                <a:cubicBezTo>
                  <a:pt x="0" y="558812"/>
                  <a:pt x="80126" y="365372"/>
                  <a:pt x="222750" y="222749"/>
                </a:cubicBezTo>
                <a:cubicBezTo>
                  <a:pt x="365374" y="80125"/>
                  <a:pt x="558813" y="1"/>
                  <a:pt x="760514" y="1"/>
                </a:cubicBezTo>
                <a:cubicBezTo>
                  <a:pt x="962214" y="1"/>
                  <a:pt x="1155654" y="80127"/>
                  <a:pt x="1298277" y="222751"/>
                </a:cubicBezTo>
                <a:cubicBezTo>
                  <a:pt x="1440901" y="365375"/>
                  <a:pt x="1521025" y="558814"/>
                  <a:pt x="1521025" y="760515"/>
                </a:cubicBezTo>
                <a:cubicBezTo>
                  <a:pt x="1521025" y="962215"/>
                  <a:pt x="1440900" y="1155655"/>
                  <a:pt x="1298276" y="1298278"/>
                </a:cubicBezTo>
                <a:cubicBezTo>
                  <a:pt x="1155652" y="1440902"/>
                  <a:pt x="962213" y="1521027"/>
                  <a:pt x="760513" y="1521027"/>
                </a:cubicBezTo>
                <a:cubicBezTo>
                  <a:pt x="558813" y="1521027"/>
                  <a:pt x="365373" y="1440902"/>
                  <a:pt x="222750" y="1298278"/>
                </a:cubicBezTo>
                <a:cubicBezTo>
                  <a:pt x="80126" y="1155654"/>
                  <a:pt x="1" y="962215"/>
                  <a:pt x="2" y="760514"/>
                </a:cubicBezTo>
                <a:lnTo>
                  <a:pt x="0" y="760512"/>
                </a:lnTo>
                <a:close/>
              </a:path>
            </a:pathLst>
          </a:custGeom>
          <a:solidFill>
            <a:schemeClr val="tx2">
              <a:lumMod val="50000"/>
            </a:schemeClr>
          </a:solidFill>
        </p:spPr>
        <p:style>
          <a:lnRef idx="2">
            <a:schemeClr val="lt1">
              <a:hueOff val="0"/>
              <a:satOff val="0"/>
              <a:lumOff val="0"/>
              <a:alphaOff val="0"/>
            </a:schemeClr>
          </a:lnRef>
          <a:fillRef idx="1">
            <a:scrgbClr r="0" g="0" b="0"/>
          </a:fillRef>
          <a:effectRef idx="0">
            <a:schemeClr val="accent3">
              <a:hueOff val="4500106"/>
              <a:satOff val="-6752"/>
              <a:lumOff val="-1098"/>
              <a:alphaOff val="0"/>
            </a:schemeClr>
          </a:effectRef>
          <a:fontRef idx="minor">
            <a:schemeClr val="lt1"/>
          </a:fontRef>
        </p:style>
        <p:txBody>
          <a:bodyPr spcFirstLastPara="0" vert="horz" wrap="square" lIns="267586" tIns="267586" rIns="267586" bIns="267586" numCol="1" spcCol="1329" anchor="ctr" anchorCtr="0">
            <a:noAutofit/>
          </a:bodyPr>
          <a:lstStyle/>
          <a:p>
            <a:pPr algn="ctr" defTabSz="492584">
              <a:lnSpc>
                <a:spcPct val="90000"/>
              </a:lnSpc>
              <a:spcAft>
                <a:spcPct val="35000"/>
              </a:spcAft>
            </a:pPr>
            <a:r>
              <a:rPr lang="zh-CN" altLang="en-US" sz="2500" dirty="0" smtClean="0">
                <a:latin typeface="方正精楷简体" pitchFamily="2" charset="-122"/>
                <a:ea typeface="汉鼎简楷体" pitchFamily="49" charset="-122"/>
              </a:rPr>
              <a:t>任务完成效率</a:t>
            </a:r>
            <a:endParaRPr lang="en-US" sz="2500" dirty="0">
              <a:latin typeface="方正精楷简体" pitchFamily="2" charset="-122"/>
              <a:ea typeface="汉鼎简楷体" pitchFamily="49" charset="-122"/>
            </a:endParaRPr>
          </a:p>
        </p:txBody>
      </p:sp>
      <p:sp>
        <p:nvSpPr>
          <p:cNvPr id="13" name="Freeform 12"/>
          <p:cNvSpPr/>
          <p:nvPr/>
        </p:nvSpPr>
        <p:spPr>
          <a:xfrm rot="5400000">
            <a:off x="5039384" y="4897279"/>
            <a:ext cx="263769" cy="606397"/>
          </a:xfrm>
          <a:custGeom>
            <a:avLst/>
            <a:gdLst>
              <a:gd name="connsiteX0" fmla="*/ 0 w 283492"/>
              <a:gd name="connsiteY0" fmla="*/ 103429 h 517147"/>
              <a:gd name="connsiteX1" fmla="*/ 141746 w 283492"/>
              <a:gd name="connsiteY1" fmla="*/ 103429 h 517147"/>
              <a:gd name="connsiteX2" fmla="*/ 141746 w 283492"/>
              <a:gd name="connsiteY2" fmla="*/ 0 h 517147"/>
              <a:gd name="connsiteX3" fmla="*/ 283492 w 283492"/>
              <a:gd name="connsiteY3" fmla="*/ 258574 h 517147"/>
              <a:gd name="connsiteX4" fmla="*/ 141746 w 283492"/>
              <a:gd name="connsiteY4" fmla="*/ 517147 h 517147"/>
              <a:gd name="connsiteX5" fmla="*/ 141746 w 283492"/>
              <a:gd name="connsiteY5" fmla="*/ 413718 h 517147"/>
              <a:gd name="connsiteX6" fmla="*/ 0 w 283492"/>
              <a:gd name="connsiteY6" fmla="*/ 413718 h 517147"/>
              <a:gd name="connsiteX7" fmla="*/ 0 w 283492"/>
              <a:gd name="connsiteY7" fmla="*/ 103429 h 51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492" h="517147">
                <a:moveTo>
                  <a:pt x="0" y="103429"/>
                </a:moveTo>
                <a:lnTo>
                  <a:pt x="141746" y="103429"/>
                </a:lnTo>
                <a:lnTo>
                  <a:pt x="141746" y="0"/>
                </a:lnTo>
                <a:lnTo>
                  <a:pt x="283492" y="258574"/>
                </a:lnTo>
                <a:lnTo>
                  <a:pt x="141746" y="517147"/>
                </a:lnTo>
                <a:lnTo>
                  <a:pt x="141746" y="413718"/>
                </a:lnTo>
                <a:lnTo>
                  <a:pt x="0" y="413718"/>
                </a:lnTo>
                <a:lnTo>
                  <a:pt x="0" y="103429"/>
                </a:lnTo>
                <a:close/>
              </a:path>
            </a:pathLst>
          </a:custGeom>
          <a:solidFill>
            <a:schemeClr val="tx1">
              <a:lumMod val="50000"/>
              <a:lumOff val="50000"/>
            </a:schemeClr>
          </a:solidFill>
        </p:spPr>
        <p:style>
          <a:lnRef idx="0">
            <a:schemeClr val="lt1">
              <a:hueOff val="0"/>
              <a:satOff val="0"/>
              <a:lumOff val="0"/>
              <a:alphaOff val="0"/>
            </a:schemeClr>
          </a:lnRef>
          <a:fillRef idx="1">
            <a:schemeClr val="accent3">
              <a:hueOff val="6750158"/>
              <a:satOff val="-10128"/>
              <a:lumOff val="-1647"/>
              <a:alphaOff val="0"/>
            </a:schemeClr>
          </a:fillRef>
          <a:effectRef idx="0">
            <a:schemeClr val="accent3">
              <a:hueOff val="6750158"/>
              <a:satOff val="-10128"/>
              <a:lumOff val="-1647"/>
              <a:alphaOff val="0"/>
            </a:schemeClr>
          </a:effectRef>
          <a:fontRef idx="minor">
            <a:schemeClr val="lt1"/>
          </a:fontRef>
        </p:style>
        <p:txBody>
          <a:bodyPr spcFirstLastPara="0" vert="horz" wrap="square" lIns="0" tIns="108206" rIns="88976" bIns="108207" numCol="1" spcCol="1329" anchor="ctr" anchorCtr="0">
            <a:noAutofit/>
          </a:bodyPr>
          <a:lstStyle/>
          <a:p>
            <a:pPr algn="ctr" defTabSz="341020">
              <a:lnSpc>
                <a:spcPct val="90000"/>
              </a:lnSpc>
              <a:spcAft>
                <a:spcPct val="35000"/>
              </a:spcAft>
            </a:pPr>
            <a:endParaRPr lang="en-US" dirty="0">
              <a:latin typeface="方正精楷简体" pitchFamily="2" charset="-122"/>
              <a:ea typeface="汉鼎简楷体" pitchFamily="49" charset="-122"/>
            </a:endParaRPr>
          </a:p>
        </p:txBody>
      </p:sp>
      <p:sp>
        <p:nvSpPr>
          <p:cNvPr id="14" name="Freeform 13"/>
          <p:cNvSpPr/>
          <p:nvPr/>
        </p:nvSpPr>
        <p:spPr>
          <a:xfrm>
            <a:off x="4279512" y="5314979"/>
            <a:ext cx="1783521" cy="1415204"/>
          </a:xfrm>
          <a:custGeom>
            <a:avLst/>
            <a:gdLst>
              <a:gd name="connsiteX0" fmla="*/ 0 w 1521023"/>
              <a:gd name="connsiteY0" fmla="*/ 760512 h 1521023"/>
              <a:gd name="connsiteX1" fmla="*/ 222750 w 1521023"/>
              <a:gd name="connsiteY1" fmla="*/ 222749 h 1521023"/>
              <a:gd name="connsiteX2" fmla="*/ 760514 w 1521023"/>
              <a:gd name="connsiteY2" fmla="*/ 1 h 1521023"/>
              <a:gd name="connsiteX3" fmla="*/ 1298277 w 1521023"/>
              <a:gd name="connsiteY3" fmla="*/ 222751 h 1521023"/>
              <a:gd name="connsiteX4" fmla="*/ 1521025 w 1521023"/>
              <a:gd name="connsiteY4" fmla="*/ 760515 h 1521023"/>
              <a:gd name="connsiteX5" fmla="*/ 1298276 w 1521023"/>
              <a:gd name="connsiteY5" fmla="*/ 1298278 h 1521023"/>
              <a:gd name="connsiteX6" fmla="*/ 760513 w 1521023"/>
              <a:gd name="connsiteY6" fmla="*/ 1521027 h 1521023"/>
              <a:gd name="connsiteX7" fmla="*/ 222750 w 1521023"/>
              <a:gd name="connsiteY7" fmla="*/ 1298278 h 1521023"/>
              <a:gd name="connsiteX8" fmla="*/ 2 w 1521023"/>
              <a:gd name="connsiteY8" fmla="*/ 760514 h 1521023"/>
              <a:gd name="connsiteX9" fmla="*/ 0 w 1521023"/>
              <a:gd name="connsiteY9" fmla="*/ 760512 h 1521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1023" h="1521023">
                <a:moveTo>
                  <a:pt x="0" y="760512"/>
                </a:moveTo>
                <a:cubicBezTo>
                  <a:pt x="0" y="558812"/>
                  <a:pt x="80126" y="365372"/>
                  <a:pt x="222750" y="222749"/>
                </a:cubicBezTo>
                <a:cubicBezTo>
                  <a:pt x="365374" y="80125"/>
                  <a:pt x="558813" y="1"/>
                  <a:pt x="760514" y="1"/>
                </a:cubicBezTo>
                <a:cubicBezTo>
                  <a:pt x="962214" y="1"/>
                  <a:pt x="1155654" y="80127"/>
                  <a:pt x="1298277" y="222751"/>
                </a:cubicBezTo>
                <a:cubicBezTo>
                  <a:pt x="1440901" y="365375"/>
                  <a:pt x="1521025" y="558814"/>
                  <a:pt x="1521025" y="760515"/>
                </a:cubicBezTo>
                <a:cubicBezTo>
                  <a:pt x="1521025" y="962215"/>
                  <a:pt x="1440900" y="1155655"/>
                  <a:pt x="1298276" y="1298278"/>
                </a:cubicBezTo>
                <a:cubicBezTo>
                  <a:pt x="1155652" y="1440902"/>
                  <a:pt x="962213" y="1521027"/>
                  <a:pt x="760513" y="1521027"/>
                </a:cubicBezTo>
                <a:cubicBezTo>
                  <a:pt x="558813" y="1521027"/>
                  <a:pt x="365373" y="1440902"/>
                  <a:pt x="222750" y="1298278"/>
                </a:cubicBezTo>
                <a:cubicBezTo>
                  <a:pt x="80126" y="1155654"/>
                  <a:pt x="1" y="962215"/>
                  <a:pt x="2" y="760514"/>
                </a:cubicBezTo>
                <a:lnTo>
                  <a:pt x="0" y="760512"/>
                </a:lnTo>
                <a:close/>
              </a:path>
            </a:pathLst>
          </a:custGeom>
          <a:solidFill>
            <a:schemeClr val="accent2">
              <a:lumMod val="50000"/>
            </a:schemeClr>
          </a:solidFill>
        </p:spPr>
        <p:style>
          <a:lnRef idx="2">
            <a:schemeClr val="lt1">
              <a:hueOff val="0"/>
              <a:satOff val="0"/>
              <a:lumOff val="0"/>
              <a:alphaOff val="0"/>
            </a:schemeClr>
          </a:lnRef>
          <a:fillRef idx="1">
            <a:scrgbClr r="0" g="0" b="0"/>
          </a:fillRef>
          <a:effectRef idx="0">
            <a:schemeClr val="accent3">
              <a:hueOff val="6750158"/>
              <a:satOff val="-10128"/>
              <a:lumOff val="-1647"/>
              <a:alphaOff val="0"/>
            </a:schemeClr>
          </a:effectRef>
          <a:fontRef idx="minor">
            <a:schemeClr val="lt1"/>
          </a:fontRef>
        </p:style>
        <p:txBody>
          <a:bodyPr spcFirstLastPara="0" vert="horz" wrap="square" lIns="267586" tIns="267586" rIns="267586" bIns="267586" numCol="1" spcCol="1329" anchor="ctr" anchorCtr="0">
            <a:noAutofit/>
          </a:bodyPr>
          <a:lstStyle/>
          <a:p>
            <a:pPr algn="ctr" defTabSz="492584">
              <a:lnSpc>
                <a:spcPct val="90000"/>
              </a:lnSpc>
              <a:spcAft>
                <a:spcPct val="35000"/>
              </a:spcAft>
            </a:pPr>
            <a:r>
              <a:rPr lang="zh-CN" altLang="en-US" sz="2500" dirty="0" smtClean="0">
                <a:latin typeface="方正精楷简体" pitchFamily="2" charset="-122"/>
                <a:ea typeface="汉鼎简楷体" pitchFamily="49" charset="-122"/>
              </a:rPr>
              <a:t>易记性</a:t>
            </a:r>
            <a:endParaRPr lang="en-US" sz="2500" dirty="0">
              <a:latin typeface="方正精楷简体" pitchFamily="2" charset="-122"/>
              <a:ea typeface="汉鼎简楷体" pitchFamily="49" charset="-122"/>
            </a:endParaRPr>
          </a:p>
        </p:txBody>
      </p:sp>
      <p:sp>
        <p:nvSpPr>
          <p:cNvPr id="15" name="Freeform 14"/>
          <p:cNvSpPr/>
          <p:nvPr/>
        </p:nvSpPr>
        <p:spPr>
          <a:xfrm rot="19800000">
            <a:off x="3909262" y="4502278"/>
            <a:ext cx="378897" cy="481169"/>
          </a:xfrm>
          <a:custGeom>
            <a:avLst/>
            <a:gdLst>
              <a:gd name="connsiteX0" fmla="*/ 0 w 323129"/>
              <a:gd name="connsiteY0" fmla="*/ 103429 h 517147"/>
              <a:gd name="connsiteX1" fmla="*/ 161565 w 323129"/>
              <a:gd name="connsiteY1" fmla="*/ 103429 h 517147"/>
              <a:gd name="connsiteX2" fmla="*/ 161565 w 323129"/>
              <a:gd name="connsiteY2" fmla="*/ 0 h 517147"/>
              <a:gd name="connsiteX3" fmla="*/ 323129 w 323129"/>
              <a:gd name="connsiteY3" fmla="*/ 258574 h 517147"/>
              <a:gd name="connsiteX4" fmla="*/ 161565 w 323129"/>
              <a:gd name="connsiteY4" fmla="*/ 517147 h 517147"/>
              <a:gd name="connsiteX5" fmla="*/ 161565 w 323129"/>
              <a:gd name="connsiteY5" fmla="*/ 413718 h 517147"/>
              <a:gd name="connsiteX6" fmla="*/ 0 w 323129"/>
              <a:gd name="connsiteY6" fmla="*/ 413718 h 517147"/>
              <a:gd name="connsiteX7" fmla="*/ 0 w 323129"/>
              <a:gd name="connsiteY7" fmla="*/ 103429 h 51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29" h="517147">
                <a:moveTo>
                  <a:pt x="323129" y="413718"/>
                </a:moveTo>
                <a:lnTo>
                  <a:pt x="161564" y="413718"/>
                </a:lnTo>
                <a:lnTo>
                  <a:pt x="161564" y="517147"/>
                </a:lnTo>
                <a:lnTo>
                  <a:pt x="0" y="258573"/>
                </a:lnTo>
                <a:lnTo>
                  <a:pt x="161564" y="0"/>
                </a:lnTo>
                <a:lnTo>
                  <a:pt x="161564" y="103429"/>
                </a:lnTo>
                <a:lnTo>
                  <a:pt x="323129" y="103429"/>
                </a:lnTo>
                <a:lnTo>
                  <a:pt x="323129" y="413718"/>
                </a:lnTo>
                <a:close/>
              </a:path>
            </a:pathLst>
          </a:custGeom>
          <a:solidFill>
            <a:schemeClr val="tx1">
              <a:lumMod val="50000"/>
              <a:lumOff val="50000"/>
            </a:schemeClr>
          </a:solidFill>
        </p:spPr>
        <p:style>
          <a:lnRef idx="0">
            <a:schemeClr val="lt1">
              <a:hueOff val="0"/>
              <a:satOff val="0"/>
              <a:lumOff val="0"/>
              <a:alphaOff val="0"/>
            </a:schemeClr>
          </a:lnRef>
          <a:fillRef idx="1">
            <a:schemeClr val="accent3">
              <a:hueOff val="9000211"/>
              <a:satOff val="-13504"/>
              <a:lumOff val="-2196"/>
              <a:alphaOff val="0"/>
            </a:schemeClr>
          </a:fillRef>
          <a:effectRef idx="0">
            <a:schemeClr val="accent3">
              <a:hueOff val="9000211"/>
              <a:satOff val="-13504"/>
              <a:lumOff val="-2196"/>
              <a:alphaOff val="0"/>
            </a:schemeClr>
          </a:effectRef>
          <a:fontRef idx="minor">
            <a:schemeClr val="lt1"/>
          </a:fontRef>
        </p:style>
        <p:txBody>
          <a:bodyPr spcFirstLastPara="0" vert="horz" wrap="square" lIns="101417" tIns="108207" rIns="1" bIns="108207" numCol="1" spcCol="1329" anchor="ctr" anchorCtr="0">
            <a:noAutofit/>
          </a:bodyPr>
          <a:lstStyle/>
          <a:p>
            <a:pPr algn="ctr" defTabSz="341020">
              <a:lnSpc>
                <a:spcPct val="90000"/>
              </a:lnSpc>
              <a:spcAft>
                <a:spcPct val="35000"/>
              </a:spcAft>
            </a:pPr>
            <a:endParaRPr lang="en-US" dirty="0">
              <a:latin typeface="方正精楷简体" pitchFamily="2" charset="-122"/>
              <a:ea typeface="汉鼎简楷体" pitchFamily="49" charset="-122"/>
            </a:endParaRPr>
          </a:p>
        </p:txBody>
      </p:sp>
      <p:sp>
        <p:nvSpPr>
          <p:cNvPr id="16" name="Freeform 15"/>
          <p:cNvSpPr/>
          <p:nvPr/>
        </p:nvSpPr>
        <p:spPr>
          <a:xfrm>
            <a:off x="2222704" y="4393298"/>
            <a:ext cx="1783521" cy="1415204"/>
          </a:xfrm>
          <a:custGeom>
            <a:avLst/>
            <a:gdLst>
              <a:gd name="connsiteX0" fmla="*/ 0 w 1521023"/>
              <a:gd name="connsiteY0" fmla="*/ 760512 h 1521023"/>
              <a:gd name="connsiteX1" fmla="*/ 222750 w 1521023"/>
              <a:gd name="connsiteY1" fmla="*/ 222749 h 1521023"/>
              <a:gd name="connsiteX2" fmla="*/ 760514 w 1521023"/>
              <a:gd name="connsiteY2" fmla="*/ 1 h 1521023"/>
              <a:gd name="connsiteX3" fmla="*/ 1298277 w 1521023"/>
              <a:gd name="connsiteY3" fmla="*/ 222751 h 1521023"/>
              <a:gd name="connsiteX4" fmla="*/ 1521025 w 1521023"/>
              <a:gd name="connsiteY4" fmla="*/ 760515 h 1521023"/>
              <a:gd name="connsiteX5" fmla="*/ 1298276 w 1521023"/>
              <a:gd name="connsiteY5" fmla="*/ 1298278 h 1521023"/>
              <a:gd name="connsiteX6" fmla="*/ 760513 w 1521023"/>
              <a:gd name="connsiteY6" fmla="*/ 1521027 h 1521023"/>
              <a:gd name="connsiteX7" fmla="*/ 222750 w 1521023"/>
              <a:gd name="connsiteY7" fmla="*/ 1298278 h 1521023"/>
              <a:gd name="connsiteX8" fmla="*/ 2 w 1521023"/>
              <a:gd name="connsiteY8" fmla="*/ 760514 h 1521023"/>
              <a:gd name="connsiteX9" fmla="*/ 0 w 1521023"/>
              <a:gd name="connsiteY9" fmla="*/ 760512 h 1521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1023" h="1521023">
                <a:moveTo>
                  <a:pt x="0" y="760512"/>
                </a:moveTo>
                <a:cubicBezTo>
                  <a:pt x="0" y="558812"/>
                  <a:pt x="80126" y="365372"/>
                  <a:pt x="222750" y="222749"/>
                </a:cubicBezTo>
                <a:cubicBezTo>
                  <a:pt x="365374" y="80125"/>
                  <a:pt x="558813" y="1"/>
                  <a:pt x="760514" y="1"/>
                </a:cubicBezTo>
                <a:cubicBezTo>
                  <a:pt x="962214" y="1"/>
                  <a:pt x="1155654" y="80127"/>
                  <a:pt x="1298277" y="222751"/>
                </a:cubicBezTo>
                <a:cubicBezTo>
                  <a:pt x="1440901" y="365375"/>
                  <a:pt x="1521025" y="558814"/>
                  <a:pt x="1521025" y="760515"/>
                </a:cubicBezTo>
                <a:cubicBezTo>
                  <a:pt x="1521025" y="962215"/>
                  <a:pt x="1440900" y="1155655"/>
                  <a:pt x="1298276" y="1298278"/>
                </a:cubicBezTo>
                <a:cubicBezTo>
                  <a:pt x="1155652" y="1440902"/>
                  <a:pt x="962213" y="1521027"/>
                  <a:pt x="760513" y="1521027"/>
                </a:cubicBezTo>
                <a:cubicBezTo>
                  <a:pt x="558813" y="1521027"/>
                  <a:pt x="365373" y="1440902"/>
                  <a:pt x="222750" y="1298278"/>
                </a:cubicBezTo>
                <a:cubicBezTo>
                  <a:pt x="80126" y="1155654"/>
                  <a:pt x="1" y="962215"/>
                  <a:pt x="2" y="760514"/>
                </a:cubicBezTo>
                <a:lnTo>
                  <a:pt x="0" y="760512"/>
                </a:lnTo>
                <a:close/>
              </a:path>
            </a:pathLst>
          </a:custGeom>
          <a:solidFill>
            <a:schemeClr val="accent6">
              <a:lumMod val="50000"/>
            </a:schemeClr>
          </a:solidFill>
        </p:spPr>
        <p:style>
          <a:lnRef idx="2">
            <a:schemeClr val="lt1">
              <a:hueOff val="0"/>
              <a:satOff val="0"/>
              <a:lumOff val="0"/>
              <a:alphaOff val="0"/>
            </a:schemeClr>
          </a:lnRef>
          <a:fillRef idx="1">
            <a:scrgbClr r="0" g="0" b="0"/>
          </a:fillRef>
          <a:effectRef idx="0">
            <a:schemeClr val="accent3">
              <a:hueOff val="9000211"/>
              <a:satOff val="-13504"/>
              <a:lumOff val="-2196"/>
              <a:alphaOff val="0"/>
            </a:schemeClr>
          </a:effectRef>
          <a:fontRef idx="minor">
            <a:schemeClr val="lt1"/>
          </a:fontRef>
        </p:style>
        <p:txBody>
          <a:bodyPr spcFirstLastPara="0" vert="horz" wrap="square" lIns="267586" tIns="267586" rIns="267586" bIns="267586" numCol="1" spcCol="1329" anchor="ctr" anchorCtr="0">
            <a:noAutofit/>
          </a:bodyPr>
          <a:lstStyle/>
          <a:p>
            <a:pPr algn="ctr" defTabSz="492584">
              <a:lnSpc>
                <a:spcPct val="90000"/>
              </a:lnSpc>
              <a:spcAft>
                <a:spcPct val="35000"/>
              </a:spcAft>
            </a:pPr>
            <a:r>
              <a:rPr lang="zh-CN" altLang="en-US" sz="2500" dirty="0" smtClean="0">
                <a:latin typeface="方正精楷简体" pitchFamily="2" charset="-122"/>
                <a:ea typeface="汉鼎简楷体" pitchFamily="49" charset="-122"/>
              </a:rPr>
              <a:t>主观</a:t>
            </a:r>
            <a:r>
              <a:rPr lang="en-US" altLang="zh-CN" sz="2500" dirty="0" smtClean="0">
                <a:latin typeface="方正精楷简体" pitchFamily="2" charset="-122"/>
                <a:ea typeface="汉鼎简楷体" pitchFamily="49" charset="-122"/>
              </a:rPr>
              <a:t/>
            </a:r>
            <a:br>
              <a:rPr lang="en-US" altLang="zh-CN" sz="2500" dirty="0" smtClean="0">
                <a:latin typeface="方正精楷简体" pitchFamily="2" charset="-122"/>
                <a:ea typeface="汉鼎简楷体" pitchFamily="49" charset="-122"/>
              </a:rPr>
            </a:br>
            <a:r>
              <a:rPr lang="zh-CN" altLang="en-US" sz="2500" dirty="0" smtClean="0">
                <a:latin typeface="方正精楷简体" pitchFamily="2" charset="-122"/>
                <a:ea typeface="汉鼎简楷体" pitchFamily="49" charset="-122"/>
              </a:rPr>
              <a:t>满意度</a:t>
            </a:r>
            <a:endParaRPr lang="en-US" sz="2500" dirty="0">
              <a:latin typeface="方正精楷简体" pitchFamily="2" charset="-122"/>
              <a:ea typeface="汉鼎简楷体" pitchFamily="49" charset="-122"/>
            </a:endParaRPr>
          </a:p>
        </p:txBody>
      </p:sp>
      <p:sp>
        <p:nvSpPr>
          <p:cNvPr id="17" name="Freeform 16"/>
          <p:cNvSpPr/>
          <p:nvPr/>
        </p:nvSpPr>
        <p:spPr>
          <a:xfrm rot="1800000">
            <a:off x="3909262" y="3519555"/>
            <a:ext cx="378894" cy="481169"/>
          </a:xfrm>
          <a:custGeom>
            <a:avLst/>
            <a:gdLst>
              <a:gd name="connsiteX0" fmla="*/ 0 w 323129"/>
              <a:gd name="connsiteY0" fmla="*/ 103429 h 517147"/>
              <a:gd name="connsiteX1" fmla="*/ 161565 w 323129"/>
              <a:gd name="connsiteY1" fmla="*/ 103429 h 517147"/>
              <a:gd name="connsiteX2" fmla="*/ 161565 w 323129"/>
              <a:gd name="connsiteY2" fmla="*/ 0 h 517147"/>
              <a:gd name="connsiteX3" fmla="*/ 323129 w 323129"/>
              <a:gd name="connsiteY3" fmla="*/ 258574 h 517147"/>
              <a:gd name="connsiteX4" fmla="*/ 161565 w 323129"/>
              <a:gd name="connsiteY4" fmla="*/ 517147 h 517147"/>
              <a:gd name="connsiteX5" fmla="*/ 161565 w 323129"/>
              <a:gd name="connsiteY5" fmla="*/ 413718 h 517147"/>
              <a:gd name="connsiteX6" fmla="*/ 0 w 323129"/>
              <a:gd name="connsiteY6" fmla="*/ 413718 h 517147"/>
              <a:gd name="connsiteX7" fmla="*/ 0 w 323129"/>
              <a:gd name="connsiteY7" fmla="*/ 103429 h 51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29" h="517147">
                <a:moveTo>
                  <a:pt x="323129" y="413718"/>
                </a:moveTo>
                <a:lnTo>
                  <a:pt x="161564" y="413718"/>
                </a:lnTo>
                <a:lnTo>
                  <a:pt x="161564" y="517147"/>
                </a:lnTo>
                <a:lnTo>
                  <a:pt x="0" y="258573"/>
                </a:lnTo>
                <a:lnTo>
                  <a:pt x="161564" y="0"/>
                </a:lnTo>
                <a:lnTo>
                  <a:pt x="161564" y="103429"/>
                </a:lnTo>
                <a:lnTo>
                  <a:pt x="323129" y="103429"/>
                </a:lnTo>
                <a:lnTo>
                  <a:pt x="323129" y="413718"/>
                </a:lnTo>
                <a:close/>
              </a:path>
            </a:pathLst>
          </a:custGeom>
          <a:solidFill>
            <a:schemeClr val="tx1">
              <a:lumMod val="50000"/>
              <a:lumOff val="50000"/>
            </a:schemeClr>
          </a:solidFill>
        </p:spPr>
        <p:style>
          <a:lnRef idx="0">
            <a:schemeClr val="lt1">
              <a:hueOff val="0"/>
              <a:satOff val="0"/>
              <a:lumOff val="0"/>
              <a:alphaOff val="0"/>
            </a:schemeClr>
          </a:lnRef>
          <a:fillRef idx="1">
            <a:schemeClr val="accent3">
              <a:hueOff val="11250264"/>
              <a:satOff val="-16880"/>
              <a:lumOff val="-2745"/>
              <a:alphaOff val="0"/>
            </a:schemeClr>
          </a:fillRef>
          <a:effectRef idx="0">
            <a:schemeClr val="accent3">
              <a:hueOff val="11250264"/>
              <a:satOff val="-16880"/>
              <a:lumOff val="-2745"/>
              <a:alphaOff val="0"/>
            </a:schemeClr>
          </a:effectRef>
          <a:fontRef idx="minor">
            <a:schemeClr val="lt1"/>
          </a:fontRef>
        </p:style>
        <p:txBody>
          <a:bodyPr spcFirstLastPara="0" vert="horz" wrap="square" lIns="101418" tIns="108208" rIns="-1" bIns="108206" numCol="1" spcCol="1329" anchor="ctr" anchorCtr="0">
            <a:noAutofit/>
          </a:bodyPr>
          <a:lstStyle/>
          <a:p>
            <a:pPr algn="ctr" defTabSz="341020">
              <a:lnSpc>
                <a:spcPct val="90000"/>
              </a:lnSpc>
              <a:spcAft>
                <a:spcPct val="35000"/>
              </a:spcAft>
            </a:pPr>
            <a:endParaRPr lang="en-US" dirty="0">
              <a:latin typeface="方正精楷简体" pitchFamily="2" charset="-122"/>
              <a:ea typeface="汉鼎简楷体" pitchFamily="49" charset="-122"/>
            </a:endParaRPr>
          </a:p>
        </p:txBody>
      </p:sp>
      <p:sp>
        <p:nvSpPr>
          <p:cNvPr id="18" name="Freeform 17"/>
          <p:cNvSpPr/>
          <p:nvPr/>
        </p:nvSpPr>
        <p:spPr>
          <a:xfrm>
            <a:off x="2222704" y="2694503"/>
            <a:ext cx="1783521" cy="1415204"/>
          </a:xfrm>
          <a:custGeom>
            <a:avLst/>
            <a:gdLst>
              <a:gd name="connsiteX0" fmla="*/ 0 w 1521023"/>
              <a:gd name="connsiteY0" fmla="*/ 760512 h 1521023"/>
              <a:gd name="connsiteX1" fmla="*/ 222750 w 1521023"/>
              <a:gd name="connsiteY1" fmla="*/ 222749 h 1521023"/>
              <a:gd name="connsiteX2" fmla="*/ 760514 w 1521023"/>
              <a:gd name="connsiteY2" fmla="*/ 1 h 1521023"/>
              <a:gd name="connsiteX3" fmla="*/ 1298277 w 1521023"/>
              <a:gd name="connsiteY3" fmla="*/ 222751 h 1521023"/>
              <a:gd name="connsiteX4" fmla="*/ 1521025 w 1521023"/>
              <a:gd name="connsiteY4" fmla="*/ 760515 h 1521023"/>
              <a:gd name="connsiteX5" fmla="*/ 1298276 w 1521023"/>
              <a:gd name="connsiteY5" fmla="*/ 1298278 h 1521023"/>
              <a:gd name="connsiteX6" fmla="*/ 760513 w 1521023"/>
              <a:gd name="connsiteY6" fmla="*/ 1521027 h 1521023"/>
              <a:gd name="connsiteX7" fmla="*/ 222750 w 1521023"/>
              <a:gd name="connsiteY7" fmla="*/ 1298278 h 1521023"/>
              <a:gd name="connsiteX8" fmla="*/ 2 w 1521023"/>
              <a:gd name="connsiteY8" fmla="*/ 760514 h 1521023"/>
              <a:gd name="connsiteX9" fmla="*/ 0 w 1521023"/>
              <a:gd name="connsiteY9" fmla="*/ 760512 h 1521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1023" h="1521023">
                <a:moveTo>
                  <a:pt x="0" y="760512"/>
                </a:moveTo>
                <a:cubicBezTo>
                  <a:pt x="0" y="558812"/>
                  <a:pt x="80126" y="365372"/>
                  <a:pt x="222750" y="222749"/>
                </a:cubicBezTo>
                <a:cubicBezTo>
                  <a:pt x="365374" y="80125"/>
                  <a:pt x="558813" y="1"/>
                  <a:pt x="760514" y="1"/>
                </a:cubicBezTo>
                <a:cubicBezTo>
                  <a:pt x="962214" y="1"/>
                  <a:pt x="1155654" y="80127"/>
                  <a:pt x="1298277" y="222751"/>
                </a:cubicBezTo>
                <a:cubicBezTo>
                  <a:pt x="1440901" y="365375"/>
                  <a:pt x="1521025" y="558814"/>
                  <a:pt x="1521025" y="760515"/>
                </a:cubicBezTo>
                <a:cubicBezTo>
                  <a:pt x="1521025" y="962215"/>
                  <a:pt x="1440900" y="1155655"/>
                  <a:pt x="1298276" y="1298278"/>
                </a:cubicBezTo>
                <a:cubicBezTo>
                  <a:pt x="1155652" y="1440902"/>
                  <a:pt x="962213" y="1521027"/>
                  <a:pt x="760513" y="1521027"/>
                </a:cubicBezTo>
                <a:cubicBezTo>
                  <a:pt x="558813" y="1521027"/>
                  <a:pt x="365373" y="1440902"/>
                  <a:pt x="222750" y="1298278"/>
                </a:cubicBezTo>
                <a:cubicBezTo>
                  <a:pt x="80126" y="1155654"/>
                  <a:pt x="1" y="962215"/>
                  <a:pt x="2" y="760514"/>
                </a:cubicBezTo>
                <a:lnTo>
                  <a:pt x="0" y="760512"/>
                </a:lnTo>
                <a:close/>
              </a:path>
            </a:pathLst>
          </a:custGeom>
          <a:solidFill>
            <a:srgbClr val="005828"/>
          </a:solidFill>
        </p:spPr>
        <p:style>
          <a:lnRef idx="2">
            <a:schemeClr val="lt1">
              <a:hueOff val="0"/>
              <a:satOff val="0"/>
              <a:lumOff val="0"/>
              <a:alphaOff val="0"/>
            </a:schemeClr>
          </a:lnRef>
          <a:fillRef idx="1">
            <a:scrgbClr r="0" g="0" b="0"/>
          </a:fillRef>
          <a:effectRef idx="0">
            <a:schemeClr val="accent3">
              <a:hueOff val="11250264"/>
              <a:satOff val="-16880"/>
              <a:lumOff val="-2745"/>
              <a:alphaOff val="0"/>
            </a:schemeClr>
          </a:effectRef>
          <a:fontRef idx="minor">
            <a:schemeClr val="lt1"/>
          </a:fontRef>
        </p:style>
        <p:txBody>
          <a:bodyPr spcFirstLastPara="0" vert="horz" wrap="square" lIns="267586" tIns="267586" rIns="267586" bIns="267586" numCol="1" spcCol="1329" anchor="ctr" anchorCtr="0">
            <a:noAutofit/>
          </a:bodyPr>
          <a:lstStyle/>
          <a:p>
            <a:pPr algn="ctr" defTabSz="492584">
              <a:lnSpc>
                <a:spcPct val="90000"/>
              </a:lnSpc>
              <a:spcAft>
                <a:spcPct val="35000"/>
              </a:spcAft>
            </a:pPr>
            <a:r>
              <a:rPr lang="zh-CN" altLang="en-US" sz="2500" dirty="0" smtClean="0">
                <a:latin typeface="方正精楷简体" pitchFamily="2" charset="-122"/>
                <a:ea typeface="汉鼎简楷体" pitchFamily="49" charset="-122"/>
              </a:rPr>
              <a:t>可理解性</a:t>
            </a:r>
            <a:endParaRPr lang="en-US" sz="2500" dirty="0">
              <a:latin typeface="方正精楷简体" pitchFamily="2" charset="-122"/>
              <a:ea typeface="汉鼎简楷体" pitchFamily="49" charset="-122"/>
            </a:endParaRPr>
          </a:p>
        </p:txBody>
      </p:sp>
    </p:spTree>
  </p:cSld>
  <p:clrMapOvr>
    <a:masterClrMapping/>
  </p:clrMapOvr>
  <p:transition spd="slow">
    <p:blinds/>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可用性之惑</a:t>
            </a:r>
            <a:endParaRPr lang="zh-CN" altLang="en-US" dirty="0"/>
          </a:p>
        </p:txBody>
      </p:sp>
      <p:sp>
        <p:nvSpPr>
          <p:cNvPr id="3" name="Content Placeholder 2"/>
          <p:cNvSpPr>
            <a:spLocks noGrp="1"/>
          </p:cNvSpPr>
          <p:nvPr>
            <p:ph idx="1"/>
          </p:nvPr>
        </p:nvSpPr>
        <p:spPr>
          <a:xfrm>
            <a:off x="613969" y="4077075"/>
            <a:ext cx="4963102" cy="2160240"/>
          </a:xfrm>
        </p:spPr>
        <p:txBody>
          <a:bodyPr/>
          <a:lstStyle/>
          <a:p>
            <a:r>
              <a:rPr lang="zh-CN" altLang="en-US" sz="2900" dirty="0" smtClean="0"/>
              <a:t>可用性由用户说了算</a:t>
            </a:r>
            <a:endParaRPr lang="en-US" altLang="zh-CN" sz="2900" dirty="0" smtClean="0"/>
          </a:p>
          <a:p>
            <a:endParaRPr lang="en-US" altLang="zh-CN" sz="1500" dirty="0" smtClean="0"/>
          </a:p>
          <a:p>
            <a:r>
              <a:rPr lang="zh-CN" altLang="en-US" sz="2900" dirty="0" smtClean="0"/>
              <a:t>可用性改进</a:t>
            </a:r>
            <a:r>
              <a:rPr lang="en-US" altLang="zh-CN" sz="2900" dirty="0" smtClean="0">
                <a:sym typeface="Wingdings" pitchFamily="2" charset="2"/>
              </a:rPr>
              <a:t></a:t>
            </a:r>
            <a:r>
              <a:rPr lang="zh-CN" altLang="en-US" sz="2900" dirty="0" smtClean="0"/>
              <a:t>设计返工</a:t>
            </a:r>
            <a:endParaRPr lang="en-US" altLang="zh-CN" sz="2900" dirty="0" smtClean="0"/>
          </a:p>
          <a:p>
            <a:pPr lvl="1"/>
            <a:r>
              <a:rPr lang="zh-CN" altLang="en-US" sz="2500" dirty="0" smtClean="0"/>
              <a:t>当然昂贵！</a:t>
            </a:r>
            <a:endParaRPr lang="en-US" altLang="zh-CN" sz="2500" dirty="0" smtClean="0"/>
          </a:p>
          <a:p>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77</a:t>
            </a:fld>
            <a:endParaRPr lang="zh-CN" altLang="en-US" dirty="0"/>
          </a:p>
        </p:txBody>
      </p:sp>
      <p:sp>
        <p:nvSpPr>
          <p:cNvPr id="5" name="Rectangle 4"/>
          <p:cNvSpPr/>
          <p:nvPr/>
        </p:nvSpPr>
        <p:spPr>
          <a:xfrm>
            <a:off x="662523" y="1556795"/>
            <a:ext cx="8190910" cy="1584175"/>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软件产品及其界面的可用性只有在投入实际应用之后才可能被有效度量。而此时任何改善可用性的行为都已十分昂贵。</a:t>
            </a:r>
            <a:endParaRPr lang="zh-CN" altLang="en-US" sz="2900" dirty="0">
              <a:solidFill>
                <a:srgbClr val="C00000"/>
              </a:solidFill>
              <a:ea typeface="文鼎CS长美黑" pitchFamily="49" charset="-122"/>
            </a:endParaRPr>
          </a:p>
        </p:txBody>
      </p:sp>
      <p:sp>
        <p:nvSpPr>
          <p:cNvPr id="30722" name="AutoShape 2" descr="data:image/jpeg;base64,/9j/4AAQSkZJRgABAQAAAQABAAD/2wCEAAkGBhQSERUUExQWFRUVGBoYFxgXFxcUGBcYFR4YFxUYFxgXHCYgFxokGRUUHy8gIycpLCwsGB8xNTAqNScrLCkBCQoKDgwOGA8PFCkcHBwpKSkpKSkpKSkpKSkpNS0pKSkpNSkpKSkyKTEpKS4pKSwpKSksKSkpLCkpKSksKSkpKf/AABEIAQsAoAMBIgACEQEDEQH/xAAcAAABBQEBAQAAAAAAAAAAAAAAAwQFBgcBAgj/xABCEAACAQIEAwYEAwUGBAcAAAABAgMAEQQFEiEGMUEHEyJRYYEyQnGRFKGxI1JiwfAVcoKS0eFTc9LxCCQzNUOiwv/EABkBAQADAQEAAAAAAAAAAAAAAAACAwQBBf/EACIRAQEAAgICAwADAQAAAAAAAAABAgMRMRIhIjJBExRRBP/aAAwDAQACEQMRAD8A3GiiigKKKKAooooCimebZkmHhkmkvojRna3Oyi9h5k8h9aozcdZkIfxjZfGMJp7wjvx33d89VuV9O9re9BotFIYLGLLGki/DIqut9jZgGH5EVUe0DtJjy8d2gEmIYXCk2VB0aQje3ko3Nug3oLrXL1iEEfEGPHeq8kUbbr4lw6kHkVX4iPU15lzrO8qIfElpYbgHvCsqG/TvF8SHyJ/PlQbleiozh3Po8Zho8RFfS45HmrDZlNuoIIqI4x48XBPHBHE2JxU3/pwobG2/iY76RcHoeR6AkBaqKp3C/HzT4g4TF4V8JidOtUZg6yIOZVgBuN9vQ77EC40BRRRQFFFFAUUUUBRRRQVbOOP44pjh4IZsXiF+KOBQQn/MkYhU+96bQ8b4mOWJcZgGw8c0ixJIJkm0u+yLIoAIudri9WjF4iKCN5XKxooLu3IAAbk257CqnhY5s0mhnkjMOChcSwo4tLPIB+zldf8A44xckDmdiaC6PGGFiAR5EXH51VuLcomxk0OF3TBsGfEsvNwhUJAD8oYm59B6VahURNwzG+MXFs0hdF0ousiNedyFHUgm99j5bUCmfZqmCwkkxA0xJdVGwJGyKPK50is07O+C3xeJkx2O8REhsp3DSqfGWH7sZ8IXzUj5d9WxmASYASKGCsrgHlqQhkPrZgD7UphsKkahUUKovYAWAubnb6kmgUtUFx1ErZdig/LuXPuBdffUBU47gAkmwG5J2AHmayztB4w/GEYDBftTIwDsvJrb6VP7u1y3LbyoJHsPB/s978u/fT/lS9v8V6u0mXwpIcQUQSBSGksNWmwvdvKyj7U14TyAYLCRQCxKi7EfM7eJyPS5PtapSdAykEagQQR5gixFBQOHNeZZiuY6O7w2HR4sNf45ixIeQjovO3t61oYqrcCZlLJE0cmCODWAIiKSSDYHUFuNwLDxb3v53q0igKKKKAooooCuGu1x1uKDMuI+3PD4eVooYmn0Eqz61jj1DYhTZi1jte1vK9SfBPavDmEncmNoZSCVBYSI9tyFYAeIDexApTIuAMDlMckzePSg1yShWICA3KC2xYkbDnsKp/CKHM86ONji7qCHfkBuFKIptsXOokgcgPpcNN4wwcUuDlWZ+7i8LOxBIARlY3A6G1j6GpVZ106rjTbVc7C3O5vyFq5i8UkaM8hCogLMTyCqLkn2rGsbmeLz3EmKG8eGXexuFVejzW+JzbZf9CaDTRx3gTJ3f4qLVe3xbX/vfD+dTbvYEjfa9h1+lZtjux6CPCuVlkaZULBjpCEqL20AbA8uZO/M1JdkeatLg2jck9y+lSd7IyhlHtcgegFBJcO5jiu+WPFFWMsHf6QoQwEMqmI2+IWcWJ3urc6lc/z+LCRGWU7fKo+Jj5D/AF5CuZdgNM+IlNy7sqgkWARFGlV8xdnN/Nj5VU+J8lbGZpFC5/ZJEJCL2uuqzBfW4A/7CghAMwzpjY9xhCbddBAPIdZW+wv5cqvvDPBuHwK/slu5Fmkaxdv+kegqaggVFCqAqqLADYADkBXu9B2oDjPi6PL4O8Ya3Y6Y0vbU3M3PRRzJ+nUip69VfiPgNMbOsszkqgRRHbbSGLyb35v4Vv0APmCAoEfG+dyr38UJMXTRAGSw/duS7D1F6sPBPa0uJkGHxSCKZjpVlvodv3CG3jfyBJB9DtWiRxBQAAAALAAWAA2AA6Csc7ZI43xmHWAf+ZOzaeZYsvcXt8wbe/QWoNK4lgxkgjjwjrCGJ72YgO8aAbCJDszsdrnYUw4IzGZpMXh5ZvxIw0ios+kKW1rqaN9PhLobAkfvCrJioyY2F2BKkXW2oEgi632vflUNwIka4KNYoJcOi3XRMgSQkfE7gE3LNc360Fgorl67QFFFFBVu0qaAYCVJ5GQSWRCih3Lk3UIhI1HblcbV3s7xmGfBKMIjpHGzIVkFnDjdtR3BJuDcH9Kls+4egxkfd4iMOoOodCp5XBG42JHvSGYYKSDBtHglCuqhIhsQtyF1b89IJbfyoDirJDjMP3AfQruneHqY1YM6j1IFr9KOFeHEwWHESWJuWdgNOpm5mxJNgLAC5sAKQ4Xnk14iCSQzDDyBVlYKGYOiuVfSACylrXAGxHWvfGmf/g8I8i/GfCnXxHr7AE+1BE9oXFy4eJoIzeeVbWG+hW2ufU3sBSHCsa5Xgk74MZsQ9xEg1SMxACoF8woF+gvTbs74O2GNxF3lkOtA2+m/zm/NzzHkPXle8SoA16NTIGK7DVy3Ck8r2AoGmTZ4mJDWV0dDpeORdLoSLi48iNwRsagO0fv1iSSAEaS3eOoBdVOkgBuaoWUXt5C9THDuXOoeaa3f4jSzgbKgUWSNfPSCbnqSaZ53iMUgml72OGKP4FaMSGXb5jqFtTHSAN6CR4YxEj4SF5W1OyAsbWvfcXHna16Y4vDY+d2AkTCxA2GkCaZh5knwp7X96nME5MaFl0MVUlf3SQLr7Hb2pjxFmEkUQ7oAySOsSar6VLm2prcwBc2oIbBd/hsdDAcTJiUmjkZxKE1R93bQ4KAWDElbHyq3VFZJkKwanLNLNJbvJX+JrcgByRB0UcvWpQ0FA417Qnjk/CYJDJOfCWA1aWPyovzNa9ydh6727wN2dGCT8Vi27zEncC+oRluZJ+Z9yL8h08672dcONFNipph+07xogSCDYElmBI3D3Q3HrV3xeLSJGeRlRFF2ZiAAPMk8qBSaYIpZjZVBJJ5ADck+1Yhi+OM0zWd0y/XHEu4CaUIU3CtLI/InfYfnYmtbbFQ4/DzRxTKwdHiYruyF1I3U7g2N7G1JcLcJw4CNkhvZyGYta91RU6Dl4b/VjQZJicr4hwSNOZpGVPEw71Z9huSUYG4HW1ab2c8Z/wBpYTvWULIjGOQC+nUAGDLfcAqwNum4pn2o8aR4LCPHqBnmQqiddLeFnPkoGr6n6Gm/Yzw8+Fy/VICHxD97Y7ELpVEv9VXV/ioL9XDXaqvadnbYXLZpIyVdrRow2KmQhbj1AJtQcx3adl8MxhfEDUDZiqs6qeoLKCLjr5VZ8PiFdQ6MGVhdWUhgQeRBHMVjXAHZZBi8u76YuskpPdMpsI1Q6VOnk1yCTfpa1udP+ynNZcLi5stn6Fig6K67sF/hZTq+o9aDRuHst7mEL4rlndy9gzO7szM2kkb38+VqZ8YZNHiUgSSRUXv0NmNu853jXf4j6eVP8yz6OFgja2cjVojRpWCg2LFUBst9rnmeV6rfG+RNmWHhkwrhijFl8RUMG2O/ysCvWxG42NBccPAEVVUWVQFA8gBYD7CvTpcEHkdvvURwnhsTHhguLfXLc3Nw1h8oJHM1MXoGeV5VHh4xHECFBJAJLHffmd6TzPDM7Q2jVwsgclmKhNIIDAAHUd9h52NQXGPGwwx7mGzTHmeYjB5XHVj0H38jC4fhbMMQO8llKE7gPI4O/wDCgsv0oNHFN8dEzKNGjUGU+MEiwIuRb5rXsfOs9m/tLAeMsZIxzuxlS3rfxKPXarlw1xNHjI9S+F1sHQm5UnkQeqmxsfQ0EzXKZZ1gmmgeNH0M406t7gEjVa3XTce9RvCkIQ4lIr/h0l0xAkkAqoEwQn5BJcfUNQPw2JOItpiXDqPiuzSOSOQGwQA9fFf9POaZYZpICbGOKQyMp+ZgrCPbrZiG+oB6VJ1HcQ2/CzXYoDGwLgMxUEEFgFBJIBJ2oGGV2nxb4lNolj7lX/45D6i480SxVW6lpLbWJnzSGCCCNO7Fk0roAFgFsNIAPLa21eczzBYIXle+iNS7WFzZRc2FBk/DfCrZhm+KxOLTXFBK6ANYqZIyuhCvVVUg25Gw53rYRWX8FdpeLxuM0fhF/DMTqeMMTCTfQZGOxJ0EEWv9rVqAoO1BcZcNjHYcQkgWlik3FwRG6sym3moYe9TtFAwyXKUwsEcEZOiNdKlrE23O9gB1rMeEX/GZ/PiU/wDTjDG/Q7CJPvufY1Zu1riY4TBaYzaSclAeqrb9ow9iF/xUv2Y8L/gsEuoWlmtJJ5i48Cf4V/MtQSs5XCtNO13ed0CKo8bFVCJEvuHbyGpibbmnORYBoorPbvHZ5H0/CGkYsyr5gXtfra/WvOYIPxGHJWRrGSxVborFbapDfwjSWA25mpS1BWcYuYSzSd08eHiTaPWglMx5ljv4FvsLb1zD8Wn+z5MTIqh4jJGQpujSRsYxpPVS1qccQ4WeeWKBGaOB1dppE2YhdIESt8hbUd+dgbcjUL2iYFYsvjghUKhmiQKOW5Nvu1tzQR/ZxkpnkfGTeMhzov1k5u/tcAeRv5CtItUJwVhwmAw4HWNW938R/Wpyg8sgIsRcHmPOs0wcX4POhFHtHJtb+GQFgPZhtWlu1hcmwFZpk0n47OmmXeOG5v6KCifc3PsaDTTTPLMH3USoABa+wJI3JN7tvc3ufUmoHGcWTtPJFg8L3/ckLI7SCJAxFyq7HUQKc5dxLJPh5WjgIxETmJoWYWEgta77ApZgb87X2oJnG5hHCheV1jQc2Zgo+56+lUzNO2LBREhO8mP8C6V/zORUI3Z7jcfO0mMnKqpIHhvyNm7lL2RNtmO552q2ZV2Z4CAD9iJW/el/aE+x8I9hQVZe3iHVvhZLeYkQn7bfrV84c4ngx8XeQNqANmUizIfJ1PLb2Ne5eFsIy6Ww0BHK3dJ+VhtWWdk6CPOcZFCT3IWQDe4skiiM+pGpgD5E0Gu4HK4oQRFGkYJuQqhbn2p1XBXaAooooKZx1wU2PxGDN/2UbP31iAQpF10gg3uwsfqPKrkKgOL+HZcWsIixDQGOVWcC+mVOTo1iOl7XuPTqLBQMs2ziHDRmWeRY0G126noAObH0G9VbD9r2Xu+nXIo/eaNgv35j7VWs+4Sx2Z5l+3DQ4ZNWjrpjVtN1+XvZCpb0WxPQGzZh2UYFoCkcfduFOmQMxa/Qtc2bfzoLaoSQI6nUPiQq11OoWv4TZhY+tM+Icn/Ew6AQGV45FJ5BonVxf/Lb3qkdimZO0U8DG6wspXrbvNepR6akJ/xGrpjuKIInZGLkpYyFI3kWIEXHesoITbffkNzYb0EhhMIsSKiDSiiyjyA5DeljXlJAwBBBBFwRuCDuCCOdUbtD40aAjC4beeQWJG7IH2ULb52vt5D60DfjnixpX/A4S7yOdLlfzQH76j0tbzqz8I8MrgoAmzO3ikbzbyH8I5D3PWmHA3BS4OPXJZsQ48bc9AO+hT+p6n0tVsFBE59JJDh5Ww0YaY20gAbu5C6mtzte5J8t9qOGsiGFh0Fi8jMZJXPN5H3ZvQdAPICvWf5KMVF3RkkjUsCxjbSWA5qTzAPpUhh4QqhQSQoAFyWO225O5PqaBSi9FZX2hcVYnEYoZbgbhybSMp0m/MjUPgRRuTzP5MDztC7TBFqwuDPeYlvASni7snbStvik6WHL67VIdlvBDYCBnmH/AJiexfroUX0x36m5JJ8z6CnHA/ZtBl4Dm0uII3kI+G/MRj5R68z18qt4FB2iiigKKKKAooooOWrN+0jjx1f8BhFLzyDSxXcrq+RAObEHc/KPy0k1Tsi4HEOY4rGSMGaRv2Iv8KOBq1Ai+rVrAseVA47PeEjgMNpexmkOuUjcA2sEB6hR16kk0vJfCx9zEBJiMRJM6AggXdizSSeUcasgJ62VRuRVhFRaoPxrHTISYFAbT+yADsWUPf4yWUlbckHOgUwsK4TCqpJKwRAE9SsS7m30W9qzzsywRxeMxGOlFyrEJ1Ad76rf3UsB6NV640NsBiSPlhdv8oufyFRPZVlTQZdHrFmkJk5g3VwNB2/htQOuJs8xMLt3MaGOCE4iUyBrOASO6Rhsj6Uka5v8u3Op9MWpjEnJSurfYgW1b+1R3E2B76OOImyPNGJBZjrQHUU8INgxVQSbC1x1qWZARYgEHYjpY9KDG242zXMZZPwKlY15BFS4U30F5JPmIF7D/epbgzjXGpjxgceLuwOliFDKQNYuU2dSAd+YNW7P8bFlmCkliiRQiqFVVCgmwRNVugFh9BVO7MeHpsRiGzTFm7Pfuh538LPb5VABUD6n6hqVZxwhkTRZ3j2ci4UMlwbsmIYsGU8rDQyn1rRxVYn46hTMPwLRyCY6dJt4WVgW1KedgQQfoaC0UUUUBRRRQFFFFAUUUUBWQ8e9neYzYyaXDSB4sR3epe80MvdfCtjzUMCwsfmO1a9RQN8BhykSIzFyqqpY7lioALH1JF6cUUUDXM8GksMkcnwSIyPvbwsCG3PLYneuZXEiQxpEwZERVUghvCoAXcc9gKi+OeH3xuBmw8b6HcCxN7HSQ2lrfKbWP1rPuzXs9zHB4xZJSscNmDqsgfXsQo0jbnY3PKg2CiuCu0FM7Uc5MGC09wJhMwRtSGSNBz1OqkE8th1IqT4HxuJmwiPi0RJGuRo2DId0Yr8hIPL361PFL10Cg7SBwad53mlddtOqw1afK/O25peigKKKKAooooCiiigKKKKAoorhNB4mm0i5BP0BY/Yb1CYvjvBREiSdUI5qwcN/lK3qo8bdrkcQMWEPeSbgyD4FPofn9tvWsfmeXEOXYksxuWbxEn3P+tct4SmNrdJ+2LAAlUMkhH7iFhfyv0puvbNhPmjlU+oUfqayjBcNyNa+oj3t9hYVM4fg4/QegP8A01Xdsi+f8+VaBB204Emz94vqArj/AOpvU9lnH+BnIWPEx6jyViY2+lntc1lDdnyt1P8Ar9xTSXs0f5HHoCP9K5/LD+vk+gg167WBZfm2aZZy1PEOan9olh6Hdfa1Xfh7tpw01lxAMDcr31J7m119xVkylU5a8se2jUUlh8SsihkYMp5FSGB+hFK1JAUUUUBRRRQFFFFAUUVy9AM21ZBx1xzLjHbC4O/dDwu4Nu8PUAj5P1+nOxcd528t8LA2leU7g7/8pT5+Z9qgMBgUjACAACqs8/Ffq1XJX8r4CBs0zb+Q5f71a8Bw7DH8KC/qL05hWnsS1luVr0ccJjPTiYQeQpwkI8q9ItOY1rkLkTCelcMPpTsJQVqXCHkj5MKD0qp8Q9nsM92jtG/mOR+oFXlovSkHSuTmO+sp7ZDkuf43JJ9MgLQsd1vdHHmh5K39Gt9yTOY8VAk8Ruji48x5gjoQdqp2a5THiIzHKoZT9wfMHoah+E83GUP+GnJ7lzeOTpcG2/k1iLj0vWnDZz6rFt1ePuNYopvgcekyLJGwdG5EG4NOKuZhRRRQFFFFAVDcS5x3EZCmzvcL6Dq3t09akcfjVhjaR/hUXPn6AepO1ZhnGbPK5Z+Z6DcKOij6fmb1DPLiLNeHlSBm/r+udOsMtRkBualcIbViyy5erhOIfwpT2KOm8Ip9FXIlleHuGOnAFeEpVTU5FGVerUAUAV6qSDmik5I6dAV4lrtjkqOmSonOMrTERNHINj16qehB86nHFNZUqvpb36Ztw3xLiMnxRhlu8JNyOhB5Onkf+1brg8YsqLIhDI4DKR1B5VlnGGRieAkC7x7j1HUU87H+ICVfCu3wjXFfy5OvsbH3Na9eXMYduHjWm0UCirFArhrtcNBQuP8APryphlOyjvJP/wAL/P7VTpJbnem2PzXv8XiJAbh5Gsf4VOlfawFelNzWbbWzRj+pDCJtUpEDTLK186nI4xWVtl4esO1PYqQUU6gFSkdtLJypVaTWltNWSKa9AV7FeQtelqSD2K8ua9V5NESEgpvMadstM8RUKsxpiRzrOMwnbL8UJ4+UcgcDzU/Gn0Iv960iRrb1nvaGt0v7H+VT13iobZzi3fB4pZY0kQ3V1DKfMMLj8jS1Z92I553+WrGT4sOxjPnpPiQ/Ykf4a0GtbzxUPxfmBgwWIkBsVjax9W8I/M1MVSu17Eactff4nQfUX1W/KgyLJTe9TsbAVAcPnmPpUjjWY+FeZrHn7yehr9YvUvEBQkL/AF50nFxmwNrX+u1PMv4XUgFyTfy/1pzPw1B5WPnf9elR5xifyKYHjIk7rYfWrTl2bhqo4ylU5H+vaprLJAvL+vSuWz8Tx5/V3gkBpyg6VCYDEC/OpWGWuzJDKFi1qbnMkHMgfUgfrXrEvsaruaYQPcn29v6NS5ck/wBT65pGfmX716/tFfOsvxWTzFjpbbpbb+vrXvD4HFJzFx03P5/7VJGtLbHrSUrgiqrhMRIUAZG/O4P1tvSq5qysN9jt/sajUsUxIKzrjeTmDytar/HPqFULtAj8X13+1cw7NnSV/wDDxMA2LTr4G59PEOXmD+tbVWFf+H+34zFb790th5jWLn9PvW61sjzr2KpPa/Bqy1tr2dD9BuCfzq7VA8dwB8uxIP8AwyfcWI/SuuMG4ca7uPK1TMY8dQXDJu8h9P51Nrsb1i2XivR1e5D/ABmbd2thz+3v6Co/DyTz/AHYeaKLfdz/ACpMw97Na3hFr/Tb/X9K1DJ0RIwVWwUbW626U14z9N2y49MzzDL8TELsHA/jXb/OhIHvTWHNGBsdiOh/rcV3HcRNiDiJJsTLFKoBw8SXCtckMvlsoG3W5PS1EEGuCOV18LFka3yunzrbkpBBI5XvU88JxzEdezLnirFkeeXYA1fMGupayXDwMjL9dj5ja1avksngF/Ks8ntfn1y5j9hVNzbPdJIFXnNI7qapebcNHQZLam30p52FyT6Cp2I430ra53O72iXUTy/roPqRU3Dl+Zgau6Q+mrf8jWc5qsneMb7q1rXI5eXr1reuzvOkkwERJe6jQTJ4iSuxN+ovyq/HDGxn27M8b6U2Dix0bu8TE0Teu4t5i3MVMO6yLcG4I87/AGqV4zyiPExcwGU3VhzBqmZEWjJjPK+3p5genUfaq8541bqy85zwn8rB6+dVXtET4D9RV3wuHstU/tI2RD01EfcXH6Ux7dz6pz2AYHxYuXp4Ix538TH8itbLWedimEEeAc9ZJnb2XSo/T860Otcedl2Kj+IIy2FmCi5Mb2HmbGpCvLrcWPWuuPmrhVfFKPID9asL4W61EZNAExWLj/ccr7KxFW7BQatqwbvs9PTPirWGnaKTUPoR5j1qz4Pimy6SpA57bj9aQxuSeLlsaMPlNQmVi24zLtFy5PhJJTJaTc30gqqi+5sSpNr9KlUSMRhFU92vJSTbzufPcnn506/sxRSWNSy2qXlb27MJOkTANUt7bA7Cr/k48Iqg4drG9XnIWugqGPaWU+KRxZ2tTLFi6abX+tOsQd68Rrfarap4UDMMsi1HvIAb/MCUb7g+X1qXy3iFIUWOOEgKLAX2t9ef3qfxOWhulILkaDe29dnM6dvhe4Y4jN5JrALp+p1c/t/XnSkGTi4/hqRiy+3Ie9SGFwulajZb255ST0bmOwqj9pK3w4/v/wAjV7xIqg9oj/sAP4/5GpY9oZfWrJ2P4NjB3pa6jUqr0FyCx+u1aPVL7KMNoy+P+LU33Nv5VdBWrDph2XnIVw12uGpq3z5iV0ZrjgORd7ezA/61Zcpn5VW83/8AdsX/AMx/5VK5e1YN32epo94rehBFeBhhc01w7bU61VVyvmLxOgqGzQbbVKT86jcwG1ctT44QsG5AFX7I4dKiqXkKAvvV/wAEvL61PCe0MunrEjevELb0/wAao2qNhHjqy+lEvMPileO760p09q8PUkXta6XpEGhqFhDFtWddojfsh/e/lV/xvWqDxmt9AO4Lb/pXJ2X6tW4Swojw0KjkI0+5Fz+d6nKi8ga8S/3E/QVKVrw6YNn2r//Z"/>
          <p:cNvSpPr>
            <a:spLocks noChangeAspect="1" noChangeArrowheads="1"/>
          </p:cNvSpPr>
          <p:nvPr/>
        </p:nvSpPr>
        <p:spPr bwMode="auto">
          <a:xfrm>
            <a:off x="168542" y="-144463"/>
            <a:ext cx="330200" cy="304801"/>
          </a:xfrm>
          <a:prstGeom prst="rect">
            <a:avLst/>
          </a:prstGeom>
          <a:noFill/>
        </p:spPr>
        <p:txBody>
          <a:bodyPr vert="horz" wrap="square" lIns="95665" tIns="47832" rIns="95665" bIns="47832" numCol="1" anchor="t" anchorCtr="0" compatLnSpc="1">
            <a:prstTxWarp prst="textNoShape">
              <a:avLst/>
            </a:prstTxWarp>
          </a:bodyPr>
          <a:lstStyle/>
          <a:p>
            <a:endParaRPr lang="zh-CN" altLang="en-US"/>
          </a:p>
        </p:txBody>
      </p:sp>
      <p:pic>
        <p:nvPicPr>
          <p:cNvPr id="30723" name="Picture 3" descr="C:\Users\SECBOK\Desktop\下载 (2).jpg"/>
          <p:cNvPicPr>
            <a:picLocks noChangeAspect="1" noChangeArrowheads="1"/>
          </p:cNvPicPr>
          <p:nvPr/>
        </p:nvPicPr>
        <p:blipFill>
          <a:blip r:embed="rId2" cstate="print"/>
          <a:srcRect/>
          <a:stretch>
            <a:fillRect/>
          </a:stretch>
        </p:blipFill>
        <p:spPr bwMode="auto">
          <a:xfrm>
            <a:off x="7956884" y="3429002"/>
            <a:ext cx="1910662" cy="2943154"/>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界面可用性度量的常用方法</a:t>
            </a:r>
            <a:endParaRPr lang="zh-CN" altLang="en-US" dirty="0"/>
          </a:p>
        </p:txBody>
      </p:sp>
      <p:sp>
        <p:nvSpPr>
          <p:cNvPr id="3" name="Content Placeholder 2"/>
          <p:cNvSpPr>
            <a:spLocks noGrp="1"/>
          </p:cNvSpPr>
          <p:nvPr>
            <p:ph idx="1"/>
          </p:nvPr>
        </p:nvSpPr>
        <p:spPr/>
        <p:txBody>
          <a:bodyPr/>
          <a:lstStyle/>
          <a:p>
            <a:r>
              <a:rPr lang="zh-CN" altLang="en-US" sz="2900" dirty="0" smtClean="0"/>
              <a:t>任务完成时间</a:t>
            </a:r>
            <a:endParaRPr lang="en-US" altLang="zh-CN" sz="2900" dirty="0" smtClean="0"/>
          </a:p>
          <a:p>
            <a:pPr lvl="1"/>
            <a:r>
              <a:rPr lang="zh-CN" altLang="en-US" sz="2500" dirty="0" smtClean="0"/>
              <a:t>统计用户完成某任务的平均时间</a:t>
            </a:r>
            <a:endParaRPr lang="en-US" altLang="zh-CN" sz="2500" dirty="0" smtClean="0"/>
          </a:p>
          <a:p>
            <a:r>
              <a:rPr lang="zh-CN" altLang="en-US" sz="2900" dirty="0" smtClean="0"/>
              <a:t>问题量</a:t>
            </a:r>
            <a:endParaRPr lang="en-US" altLang="zh-CN" sz="2900" dirty="0" smtClean="0"/>
          </a:p>
          <a:p>
            <a:pPr lvl="1"/>
            <a:r>
              <a:rPr lang="zh-CN" altLang="en-US" sz="2500" dirty="0" smtClean="0"/>
              <a:t>用户在完成某任务时遇到的问题的数量</a:t>
            </a:r>
            <a:endParaRPr lang="en-US" altLang="zh-CN" sz="2500" dirty="0" smtClean="0"/>
          </a:p>
          <a:p>
            <a:r>
              <a:rPr lang="zh-CN" altLang="en-US" sz="2900" dirty="0" smtClean="0"/>
              <a:t>敲键量</a:t>
            </a:r>
            <a:endParaRPr lang="en-US" altLang="zh-CN" sz="2900" dirty="0" smtClean="0"/>
          </a:p>
          <a:p>
            <a:pPr lvl="1"/>
            <a:r>
              <a:rPr lang="zh-CN" altLang="en-US" sz="2500" dirty="0" smtClean="0"/>
              <a:t>用户为完成某任务所需敲击键盘的平均数量</a:t>
            </a:r>
            <a:endParaRPr lang="en-US" altLang="zh-CN" sz="2500" dirty="0" smtClean="0"/>
          </a:p>
          <a:p>
            <a:r>
              <a:rPr lang="zh-CN" altLang="en-US" sz="2900" dirty="0" smtClean="0"/>
              <a:t>民意调查</a:t>
            </a:r>
            <a:endParaRPr lang="en-US" altLang="zh-CN" sz="2900" dirty="0" smtClean="0"/>
          </a:p>
          <a:p>
            <a:pPr lvl="1"/>
            <a:r>
              <a:rPr lang="zh-CN" altLang="en-US" sz="2500" dirty="0" smtClean="0"/>
              <a:t>通过调查问卷，统计用户的满意度</a:t>
            </a:r>
            <a:endParaRPr lang="en-US" altLang="zh-CN" sz="2500" dirty="0" smtClean="0"/>
          </a:p>
          <a:p>
            <a:r>
              <a:rPr lang="zh-CN" altLang="en-US" sz="2900" dirty="0" smtClean="0"/>
              <a:t>可理解性测验</a:t>
            </a:r>
            <a:endParaRPr lang="en-US" altLang="zh-CN" sz="2900" dirty="0" smtClean="0"/>
          </a:p>
          <a:p>
            <a:r>
              <a:rPr lang="zh-CN" altLang="en-US" sz="2900" dirty="0" smtClean="0"/>
              <a:t>指南遵守程度</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78</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Krug</a:t>
            </a:r>
            <a:r>
              <a:rPr lang="zh-CN" altLang="en-US" dirty="0" smtClean="0"/>
              <a:t>可用性三法则（网页设计）</a:t>
            </a:r>
            <a:endParaRPr lang="zh-CN" altLang="en-US" dirty="0"/>
          </a:p>
        </p:txBody>
      </p:sp>
      <p:sp>
        <p:nvSpPr>
          <p:cNvPr id="3" name="Content Placeholder 2"/>
          <p:cNvSpPr>
            <a:spLocks noGrp="1"/>
          </p:cNvSpPr>
          <p:nvPr>
            <p:ph idx="1"/>
          </p:nvPr>
        </p:nvSpPr>
        <p:spPr>
          <a:xfrm>
            <a:off x="350493" y="1556793"/>
            <a:ext cx="6942771" cy="3168352"/>
          </a:xfrm>
        </p:spPr>
        <p:txBody>
          <a:bodyPr/>
          <a:lstStyle/>
          <a:p>
            <a:pPr>
              <a:buFont typeface="+mj-ea"/>
              <a:buAutoNum type="circleNumDbPlain"/>
            </a:pPr>
            <a:r>
              <a:rPr lang="zh-CN" altLang="en-US" sz="2700" dirty="0" smtClean="0"/>
              <a:t>软件界面应当一目了然，或能自解释。</a:t>
            </a:r>
            <a:endParaRPr lang="en-US" altLang="zh-CN" sz="2700" dirty="0" smtClean="0"/>
          </a:p>
          <a:p>
            <a:pPr>
              <a:buFont typeface="+mj-ea"/>
              <a:buAutoNum type="circleNumDbPlain"/>
            </a:pPr>
            <a:endParaRPr lang="en-US" altLang="zh-CN" sz="1100" dirty="0" smtClean="0"/>
          </a:p>
          <a:p>
            <a:pPr>
              <a:buFont typeface="+mj-ea"/>
              <a:buAutoNum type="circleNumDbPlain"/>
            </a:pPr>
            <a:r>
              <a:rPr lang="zh-CN" altLang="en-US" sz="2700" dirty="0" smtClean="0"/>
              <a:t>软件界面上的“点击”操作应当不需要用户的过多事前思考。</a:t>
            </a:r>
            <a:endParaRPr lang="en-US" altLang="zh-CN" sz="2700" dirty="0" smtClean="0"/>
          </a:p>
          <a:p>
            <a:pPr>
              <a:buFont typeface="+mj-ea"/>
              <a:buAutoNum type="circleNumDbPlain"/>
            </a:pPr>
            <a:endParaRPr lang="en-US" altLang="zh-CN" sz="1300" dirty="0" smtClean="0"/>
          </a:p>
          <a:p>
            <a:pPr>
              <a:buFont typeface="+mj-ea"/>
              <a:buAutoNum type="circleNumDbPlain"/>
            </a:pPr>
            <a:r>
              <a:rPr lang="zh-CN" altLang="en-US" sz="2700" dirty="0" smtClean="0"/>
              <a:t>软件界面应当依据用户所需，删减不必要的文字或图形信息。</a:t>
            </a:r>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79</a:t>
            </a:fld>
            <a:endParaRPr lang="zh-CN" altLang="en-US" dirty="0"/>
          </a:p>
        </p:txBody>
      </p:sp>
      <p:sp>
        <p:nvSpPr>
          <p:cNvPr id="5" name="Rectangle 4"/>
          <p:cNvSpPr/>
          <p:nvPr/>
        </p:nvSpPr>
        <p:spPr>
          <a:xfrm>
            <a:off x="7725701" y="4005066"/>
            <a:ext cx="1481564" cy="373597"/>
          </a:xfrm>
          <a:prstGeom prst="rect">
            <a:avLst/>
          </a:prstGeom>
        </p:spPr>
        <p:txBody>
          <a:bodyPr wrap="none" lIns="95665" tIns="47832" rIns="95665" bIns="47832">
            <a:spAutoFit/>
          </a:bodyPr>
          <a:lstStyle/>
          <a:p>
            <a:r>
              <a:rPr lang="en-US" altLang="zh-CN" dirty="0" smtClean="0"/>
              <a:t>Steve Krug</a:t>
            </a:r>
            <a:endParaRPr lang="zh-CN" altLang="en-US" dirty="0"/>
          </a:p>
        </p:txBody>
      </p:sp>
      <p:pic>
        <p:nvPicPr>
          <p:cNvPr id="28674" name="Picture 2" descr="http://environmentsforhumans.com/-/img/speakers/steve-krug.png"/>
          <p:cNvPicPr>
            <a:picLocks noChangeAspect="1" noChangeArrowheads="1"/>
          </p:cNvPicPr>
          <p:nvPr/>
        </p:nvPicPr>
        <p:blipFill>
          <a:blip r:embed="rId2" cstate="print"/>
          <a:srcRect/>
          <a:stretch>
            <a:fillRect/>
          </a:stretch>
        </p:blipFill>
        <p:spPr bwMode="auto">
          <a:xfrm>
            <a:off x="7293265" y="1700811"/>
            <a:ext cx="2549564" cy="2353444"/>
          </a:xfrm>
          <a:prstGeom prst="rect">
            <a:avLst/>
          </a:prstGeom>
          <a:noFill/>
        </p:spPr>
      </p:pic>
      <p:sp>
        <p:nvSpPr>
          <p:cNvPr id="28675" name="Rectangle 3"/>
          <p:cNvSpPr>
            <a:spLocks noChangeArrowheads="1"/>
          </p:cNvSpPr>
          <p:nvPr/>
        </p:nvSpPr>
        <p:spPr bwMode="auto">
          <a:xfrm>
            <a:off x="776536" y="5971346"/>
            <a:ext cx="8802982" cy="553998"/>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defTabSz="956645"/>
            <a:r>
              <a:rPr kumimoji="0" lang="zh-CN" altLang="zh-CN" dirty="0" smtClean="0">
                <a:solidFill>
                  <a:srgbClr val="000000"/>
                </a:solidFill>
                <a:latin typeface="+mn-lt"/>
                <a:ea typeface="Adobe 宋体 Std L" pitchFamily="18" charset="-122"/>
                <a:cs typeface="宋体" pitchFamily="2" charset="-122"/>
              </a:rPr>
              <a:t>Steve Krug</a:t>
            </a:r>
            <a:r>
              <a:rPr kumimoji="0" lang="en-US" altLang="zh-CN" dirty="0" smtClean="0">
                <a:solidFill>
                  <a:srgbClr val="800000"/>
                </a:solidFill>
                <a:latin typeface="+mn-lt"/>
                <a:ea typeface="Adobe 宋体 Std L" pitchFamily="18" charset="-122"/>
                <a:cs typeface="宋体" pitchFamily="2" charset="-122"/>
              </a:rPr>
              <a:t> </a:t>
            </a:r>
            <a:r>
              <a:rPr kumimoji="0" lang="zh-CN" altLang="en-US" dirty="0" smtClean="0">
                <a:solidFill>
                  <a:srgbClr val="000000"/>
                </a:solidFill>
                <a:latin typeface="方正精宋简体" pitchFamily="2" charset="-122"/>
                <a:ea typeface="方正精宋简体" pitchFamily="2" charset="-122"/>
                <a:cs typeface="宋体" pitchFamily="2" charset="-122"/>
              </a:rPr>
              <a:t>是一位知名的产品可用性咨询师，尤其精通网页可用性咨询业务。</a:t>
            </a:r>
            <a:endParaRPr kumimoji="0" lang="en-US" altLang="zh-CN" dirty="0" smtClean="0">
              <a:solidFill>
                <a:srgbClr val="000000"/>
              </a:solidFill>
              <a:latin typeface="方正精宋简体" pitchFamily="2" charset="-122"/>
              <a:ea typeface="方正精宋简体" pitchFamily="2" charset="-122"/>
              <a:cs typeface="宋体" pitchFamily="2" charset="-122"/>
            </a:endParaRPr>
          </a:p>
          <a:p>
            <a:pPr defTabSz="956645"/>
            <a:r>
              <a:rPr kumimoji="0" lang="zh-CN" altLang="en-US" dirty="0" smtClean="0">
                <a:solidFill>
                  <a:srgbClr val="000000"/>
                </a:solidFill>
                <a:latin typeface="方正精宋简体" pitchFamily="2" charset="-122"/>
                <a:ea typeface="方正精宋简体" pitchFamily="2" charset="-122"/>
                <a:cs typeface="宋体" pitchFamily="2" charset="-122"/>
              </a:rPr>
              <a:t>他的代表作是</a:t>
            </a:r>
            <a:r>
              <a:rPr kumimoji="0" lang="zh-CN" altLang="zh-CN" dirty="0" smtClean="0">
                <a:solidFill>
                  <a:srgbClr val="000000"/>
                </a:solidFill>
                <a:latin typeface="方正精宋简体" pitchFamily="2" charset="-122"/>
                <a:ea typeface="方正精宋简体" pitchFamily="2" charset="-122"/>
                <a:cs typeface="宋体" pitchFamily="2" charset="-122"/>
              </a:rPr>
              <a:t>《</a:t>
            </a:r>
            <a:r>
              <a:rPr kumimoji="0" lang="zh-CN" altLang="en-US" dirty="0" smtClean="0">
                <a:solidFill>
                  <a:srgbClr val="000000"/>
                </a:solidFill>
                <a:latin typeface="方正精宋简体" pitchFamily="2" charset="-122"/>
                <a:ea typeface="方正精宋简体" pitchFamily="2" charset="-122"/>
                <a:cs typeface="宋体" pitchFamily="2" charset="-122"/>
              </a:rPr>
              <a:t>别让我思考</a:t>
            </a:r>
            <a:r>
              <a:rPr kumimoji="0" lang="zh-CN" altLang="zh-CN" dirty="0" smtClean="0">
                <a:solidFill>
                  <a:srgbClr val="000000"/>
                </a:solidFill>
                <a:latin typeface="方正精宋简体" pitchFamily="2" charset="-122"/>
                <a:ea typeface="方正精宋简体" pitchFamily="2" charset="-122"/>
                <a:cs typeface="宋体" pitchFamily="2" charset="-122"/>
              </a:rPr>
              <a:t>》</a:t>
            </a:r>
            <a:r>
              <a:rPr kumimoji="0" lang="zh-CN" altLang="zh-CN" dirty="0" smtClean="0">
                <a:solidFill>
                  <a:srgbClr val="000000"/>
                </a:solidFill>
                <a:latin typeface="Adobe 宋体 Std L" pitchFamily="18" charset="-122"/>
                <a:ea typeface="Adobe 宋体 Std L" pitchFamily="18" charset="-122"/>
                <a:cs typeface="宋体" pitchFamily="2" charset="-122"/>
              </a:rPr>
              <a:t>(</a:t>
            </a:r>
            <a:r>
              <a:rPr kumimoji="0" lang="zh-CN" altLang="zh-CN" i="1" dirty="0" smtClean="0">
                <a:solidFill>
                  <a:srgbClr val="000000"/>
                </a:solidFill>
                <a:latin typeface="+mn-lt"/>
                <a:ea typeface="Adobe 宋体 Std L" pitchFamily="18" charset="-122"/>
                <a:cs typeface="宋体" pitchFamily="2" charset="-122"/>
              </a:rPr>
              <a:t>Don</a:t>
            </a:r>
            <a:r>
              <a:rPr kumimoji="0" lang="en-US" altLang="zh-CN" i="1" dirty="0" smtClean="0">
                <a:solidFill>
                  <a:srgbClr val="000000"/>
                </a:solidFill>
                <a:latin typeface="+mn-lt"/>
                <a:ea typeface="Adobe 宋体 Std L" pitchFamily="18" charset="-122"/>
                <a:cs typeface="宋体" pitchFamily="2" charset="-122"/>
              </a:rPr>
              <a:t>’</a:t>
            </a:r>
            <a:r>
              <a:rPr kumimoji="0" lang="zh-CN" altLang="zh-CN" i="1" dirty="0" smtClean="0">
                <a:solidFill>
                  <a:srgbClr val="000000"/>
                </a:solidFill>
                <a:latin typeface="+mn-lt"/>
                <a:ea typeface="Adobe 宋体 Std L" pitchFamily="18" charset="-122"/>
                <a:cs typeface="宋体" pitchFamily="2" charset="-122"/>
              </a:rPr>
              <a:t>t Make Me Think</a:t>
            </a:r>
            <a:r>
              <a:rPr kumimoji="0" lang="zh-CN" altLang="zh-CN" dirty="0" smtClean="0">
                <a:solidFill>
                  <a:srgbClr val="000000"/>
                </a:solidFill>
                <a:latin typeface="Adobe 宋体 Std L" pitchFamily="18" charset="-122"/>
                <a:ea typeface="Adobe 宋体 Std L" pitchFamily="18" charset="-122"/>
                <a:cs typeface="宋体" pitchFamily="2" charset="-122"/>
              </a:rPr>
              <a:t>)</a:t>
            </a:r>
            <a:r>
              <a:rPr kumimoji="0" lang="zh-CN" altLang="en-US" dirty="0" smtClean="0">
                <a:solidFill>
                  <a:srgbClr val="000000"/>
                </a:solidFill>
                <a:latin typeface="Adobe 宋体 Std L" pitchFamily="18" charset="-122"/>
                <a:ea typeface="Adobe 宋体 Std L" pitchFamily="18" charset="-122"/>
                <a:cs typeface="宋体" pitchFamily="2" charset="-122"/>
              </a:rPr>
              <a:t>。</a:t>
            </a:r>
            <a:endParaRPr kumimoji="0" lang="zh-CN" altLang="zh-CN" dirty="0" smtClean="0">
              <a:latin typeface="Adobe 宋体 Std L" pitchFamily="18" charset="-122"/>
              <a:ea typeface="Adobe 宋体 Std L" pitchFamily="18" charset="-122"/>
              <a:cs typeface="宋体" pitchFamily="2" charset="-122"/>
            </a:endParaRPr>
          </a:p>
        </p:txBody>
      </p:sp>
      <p:sp>
        <p:nvSpPr>
          <p:cNvPr id="8" name="TextBox 7"/>
          <p:cNvSpPr txBox="1"/>
          <p:nvPr/>
        </p:nvSpPr>
        <p:spPr>
          <a:xfrm>
            <a:off x="1598630" y="4400529"/>
            <a:ext cx="6474719" cy="1758592"/>
          </a:xfrm>
          <a:prstGeom prst="rect">
            <a:avLst/>
          </a:prstGeom>
          <a:noFill/>
        </p:spPr>
        <p:txBody>
          <a:bodyPr wrap="square" lIns="95665" tIns="47832" rIns="95665" bIns="47832" rtlCol="0">
            <a:spAutoFit/>
          </a:bodyPr>
          <a:lstStyle/>
          <a:p>
            <a:r>
              <a:rPr lang="zh-CN" altLang="en-US" sz="3300" dirty="0" smtClean="0">
                <a:solidFill>
                  <a:srgbClr val="FF0000"/>
                </a:solidFill>
                <a:ea typeface="文鼎CS长美黑" pitchFamily="49" charset="-122"/>
              </a:rPr>
              <a:t>易说，难做！</a:t>
            </a:r>
            <a:endParaRPr lang="en-US" altLang="zh-CN" sz="3300" dirty="0" smtClean="0">
              <a:solidFill>
                <a:srgbClr val="FF0000"/>
              </a:solidFill>
              <a:ea typeface="文鼎CS长美黑" pitchFamily="49" charset="-122"/>
            </a:endParaRPr>
          </a:p>
          <a:p>
            <a:endParaRPr lang="en-US" altLang="zh-CN" sz="1300" dirty="0" smtClean="0">
              <a:solidFill>
                <a:srgbClr val="FF0000"/>
              </a:solidFill>
              <a:ea typeface="文鼎CS长美黑" pitchFamily="49" charset="-122"/>
            </a:endParaRPr>
          </a:p>
          <a:p>
            <a:r>
              <a:rPr lang="zh-CN" altLang="en-US" sz="2900" dirty="0" smtClean="0">
                <a:solidFill>
                  <a:srgbClr val="FF0000"/>
                </a:solidFill>
                <a:ea typeface="文鼎CS长美黑" pitchFamily="49" charset="-122"/>
              </a:rPr>
              <a:t>需要投入大量时间，并基于丰富经验</a:t>
            </a:r>
            <a:endParaRPr lang="en-US" altLang="zh-CN" sz="2900" dirty="0" smtClean="0">
              <a:solidFill>
                <a:srgbClr val="FF0000"/>
              </a:solidFill>
              <a:ea typeface="文鼎CS长美黑" pitchFamily="49" charset="-122"/>
            </a:endParaRPr>
          </a:p>
          <a:p>
            <a:endParaRPr lang="zh-CN" altLang="en-US" sz="3300" dirty="0">
              <a:solidFill>
                <a:srgbClr val="FF00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高质量设计的要求</a:t>
            </a:r>
            <a:endParaRPr lang="zh-CN" altLang="en-US" dirty="0"/>
          </a:p>
        </p:txBody>
      </p:sp>
      <p:sp>
        <p:nvSpPr>
          <p:cNvPr id="14" name="Content Placeholder 2"/>
          <p:cNvSpPr>
            <a:spLocks noGrp="1"/>
          </p:cNvSpPr>
          <p:nvPr>
            <p:ph idx="1"/>
          </p:nvPr>
        </p:nvSpPr>
        <p:spPr>
          <a:xfrm>
            <a:off x="613964" y="1268763"/>
            <a:ext cx="8667750" cy="2016224"/>
          </a:xfrm>
        </p:spPr>
        <p:txBody>
          <a:bodyPr/>
          <a:lstStyle/>
          <a:p>
            <a:pPr marL="538113" indent="-538113">
              <a:buFont typeface="+mj-ea"/>
              <a:buAutoNum type="circleNumDbPlain"/>
            </a:pPr>
            <a:r>
              <a:rPr lang="zh-CN" altLang="en-US" sz="2900" dirty="0" smtClean="0"/>
              <a:t>遵循通用设计法则并满足具体项目约束</a:t>
            </a:r>
            <a:endParaRPr lang="en-US" altLang="zh-CN" sz="2900" dirty="0" smtClean="0"/>
          </a:p>
          <a:p>
            <a:pPr marL="538113" indent="-538113">
              <a:buFont typeface="+mj-ea"/>
              <a:buAutoNum type="circleNumDbPlain"/>
            </a:pPr>
            <a:r>
              <a:rPr lang="zh-CN" altLang="en-US" sz="2900" dirty="0" smtClean="0"/>
              <a:t>映射绝大部分主要需求</a:t>
            </a:r>
            <a:endParaRPr lang="en-US" altLang="zh-CN" sz="2900" dirty="0" smtClean="0"/>
          </a:p>
          <a:p>
            <a:pPr marL="538113" indent="-538113">
              <a:buFont typeface="+mj-ea"/>
              <a:buAutoNum type="circleNumDbPlain"/>
            </a:pPr>
            <a:r>
              <a:rPr lang="zh-CN" altLang="en-US" sz="2900" dirty="0" smtClean="0"/>
              <a:t>描绘整体结构全貌和内部功能细节</a:t>
            </a:r>
            <a:endParaRPr lang="en-US" altLang="zh-CN" sz="2900" dirty="0" smtClean="0"/>
          </a:p>
          <a:p>
            <a:pPr marL="538113" indent="-538113">
              <a:buFont typeface="+mj-ea"/>
              <a:buAutoNum type="circleNumDbPlain"/>
            </a:pPr>
            <a:r>
              <a:rPr lang="zh-CN" altLang="en-US" sz="2900" dirty="0" smtClean="0"/>
              <a:t>文档易读易懂</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a:t>
            </a:fld>
            <a:endParaRPr lang="zh-CN" altLang="en-US" dirty="0"/>
          </a:p>
        </p:txBody>
      </p:sp>
      <p:pic>
        <p:nvPicPr>
          <p:cNvPr id="15" name="Picture 2" descr="C:\Users\SECBOK\Desktop\santa-hi.png"/>
          <p:cNvPicPr>
            <a:picLocks noChangeAspect="1" noChangeArrowheads="1"/>
          </p:cNvPicPr>
          <p:nvPr/>
        </p:nvPicPr>
        <p:blipFill>
          <a:blip r:embed="rId2" cstate="print"/>
          <a:srcRect/>
          <a:stretch>
            <a:fillRect/>
          </a:stretch>
        </p:blipFill>
        <p:spPr bwMode="auto">
          <a:xfrm>
            <a:off x="6609184" y="2852937"/>
            <a:ext cx="3102348" cy="3672408"/>
          </a:xfrm>
          <a:prstGeom prst="rect">
            <a:avLst/>
          </a:prstGeom>
          <a:noFill/>
        </p:spPr>
      </p:pic>
      <p:sp>
        <p:nvSpPr>
          <p:cNvPr id="16" name="TextBox 15"/>
          <p:cNvSpPr txBox="1"/>
          <p:nvPr/>
        </p:nvSpPr>
        <p:spPr>
          <a:xfrm>
            <a:off x="6930610" y="4145418"/>
            <a:ext cx="1694798" cy="1731854"/>
          </a:xfrm>
          <a:prstGeom prst="rect">
            <a:avLst/>
          </a:prstGeom>
          <a:noFill/>
        </p:spPr>
        <p:txBody>
          <a:bodyPr wrap="square" lIns="38974" tIns="19487" rIns="38974" bIns="19487" rtlCol="0">
            <a:spAutoFit/>
          </a:bodyPr>
          <a:lstStyle/>
          <a:p>
            <a:pPr algn="ctr">
              <a:lnSpc>
                <a:spcPts val="3234"/>
              </a:lnSpc>
            </a:pPr>
            <a:r>
              <a:rPr lang="en-US" altLang="zh-CN" sz="2500" dirty="0" smtClean="0">
                <a:latin typeface="Matura MT Script Capitals" pitchFamily="66" charset="0"/>
              </a:rPr>
              <a:t>Design your dream, </a:t>
            </a:r>
            <a:br>
              <a:rPr lang="en-US" altLang="zh-CN" sz="2500" dirty="0" smtClean="0">
                <a:latin typeface="Matura MT Script Capitals" pitchFamily="66" charset="0"/>
              </a:rPr>
            </a:br>
            <a:r>
              <a:rPr lang="en-US" altLang="zh-CN" sz="2500" dirty="0" smtClean="0">
                <a:latin typeface="Matura MT Script Capitals" pitchFamily="66" charset="0"/>
              </a:rPr>
              <a:t>then </a:t>
            </a:r>
          </a:p>
          <a:p>
            <a:pPr algn="ctr">
              <a:lnSpc>
                <a:spcPts val="3234"/>
              </a:lnSpc>
            </a:pPr>
            <a:r>
              <a:rPr lang="en-US" altLang="zh-CN" sz="2500" dirty="0" smtClean="0">
                <a:latin typeface="Matura MT Script Capitals" pitchFamily="66" charset="0"/>
              </a:rPr>
              <a:t>make it real.</a:t>
            </a:r>
          </a:p>
        </p:txBody>
      </p:sp>
    </p:spTree>
  </p:cSld>
  <p:clrMapOvr>
    <a:masterClrMapping/>
  </p:clrMapOvr>
  <p:transition spd="slow">
    <p:blinds/>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用户界面设计任务</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80</a:t>
            </a:fld>
            <a:endParaRPr lang="zh-CN" altLang="en-US" dirty="0"/>
          </a:p>
        </p:txBody>
      </p:sp>
      <p:sp>
        <p:nvSpPr>
          <p:cNvPr id="6" name="Rectangle 5"/>
          <p:cNvSpPr/>
          <p:nvPr/>
        </p:nvSpPr>
        <p:spPr>
          <a:xfrm>
            <a:off x="3490295" y="2321764"/>
            <a:ext cx="2616480" cy="747198"/>
          </a:xfrm>
          <a:prstGeom prst="rect">
            <a:avLst/>
          </a:prstGeom>
          <a:solidFill>
            <a:srgbClr val="0F13CB"/>
          </a:solidFill>
        </p:spPr>
        <p:style>
          <a:lnRef idx="0">
            <a:schemeClr val="accent4"/>
          </a:lnRef>
          <a:fillRef idx="3">
            <a:schemeClr val="accent4"/>
          </a:fillRef>
          <a:effectRef idx="3">
            <a:schemeClr val="accent4"/>
          </a:effectRef>
          <a:fontRef idx="minor">
            <a:schemeClr val="lt1"/>
          </a:fontRef>
        </p:style>
        <p:txBody>
          <a:bodyPr lIns="95665" tIns="47832" rIns="95665" bIns="47832" rtlCol="0" anchor="ctr"/>
          <a:lstStyle/>
          <a:p>
            <a:pPr algn="ctr"/>
            <a:r>
              <a:rPr lang="zh-CN" altLang="en-US" sz="2800" dirty="0" smtClean="0">
                <a:latin typeface="方正精楷简体" pitchFamily="2" charset="-122"/>
                <a:ea typeface="汉鼎简楷体" pitchFamily="49" charset="-122"/>
              </a:rPr>
              <a:t>用户分析</a:t>
            </a:r>
            <a:endParaRPr lang="zh-CN" altLang="en-US" sz="2800" dirty="0">
              <a:latin typeface="方正精楷简体" pitchFamily="2" charset="-122"/>
              <a:ea typeface="汉鼎简楷体" pitchFamily="49" charset="-122"/>
            </a:endParaRPr>
          </a:p>
        </p:txBody>
      </p:sp>
      <p:sp>
        <p:nvSpPr>
          <p:cNvPr id="7" name="Rectangle 6"/>
          <p:cNvSpPr/>
          <p:nvPr/>
        </p:nvSpPr>
        <p:spPr>
          <a:xfrm>
            <a:off x="1442616" y="3977946"/>
            <a:ext cx="2616480" cy="747198"/>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800" dirty="0" smtClean="0">
                <a:latin typeface="方正精楷简体" pitchFamily="2" charset="-122"/>
                <a:ea typeface="汉鼎简楷体" pitchFamily="49" charset="-122"/>
              </a:rPr>
              <a:t>静态界面设计</a:t>
            </a:r>
            <a:endParaRPr lang="zh-CN" altLang="en-US" sz="2800" dirty="0">
              <a:latin typeface="方正精楷简体" pitchFamily="2" charset="-122"/>
              <a:ea typeface="汉鼎简楷体" pitchFamily="49" charset="-122"/>
            </a:endParaRPr>
          </a:p>
        </p:txBody>
      </p:sp>
      <p:sp>
        <p:nvSpPr>
          <p:cNvPr id="8" name="Rectangle 7"/>
          <p:cNvSpPr/>
          <p:nvPr/>
        </p:nvSpPr>
        <p:spPr>
          <a:xfrm>
            <a:off x="5765496" y="3977946"/>
            <a:ext cx="2616480" cy="747198"/>
          </a:xfrm>
          <a:prstGeom prst="rect">
            <a:avLst/>
          </a:prstGeom>
          <a:solidFill>
            <a:schemeClr val="tx2">
              <a:lumMod val="50000"/>
            </a:schemeClr>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800" dirty="0" smtClean="0">
                <a:latin typeface="方正精楷简体" pitchFamily="2" charset="-122"/>
                <a:ea typeface="汉鼎简楷体" pitchFamily="49" charset="-122"/>
              </a:rPr>
              <a:t>动态交互设计</a:t>
            </a:r>
            <a:endParaRPr lang="zh-CN" altLang="en-US" sz="2800" dirty="0">
              <a:latin typeface="方正精楷简体" pitchFamily="2" charset="-122"/>
              <a:ea typeface="汉鼎简楷体" pitchFamily="49" charset="-122"/>
            </a:endParaRPr>
          </a:p>
        </p:txBody>
      </p:sp>
      <p:sp>
        <p:nvSpPr>
          <p:cNvPr id="9" name="Freeform 8"/>
          <p:cNvSpPr/>
          <p:nvPr/>
        </p:nvSpPr>
        <p:spPr>
          <a:xfrm rot="18418254">
            <a:off x="3071639" y="3317371"/>
            <a:ext cx="814038" cy="507819"/>
          </a:xfrm>
          <a:custGeom>
            <a:avLst/>
            <a:gdLst>
              <a:gd name="connsiteX0" fmla="*/ 0 w 323129"/>
              <a:gd name="connsiteY0" fmla="*/ 103429 h 517147"/>
              <a:gd name="connsiteX1" fmla="*/ 161565 w 323129"/>
              <a:gd name="connsiteY1" fmla="*/ 103429 h 517147"/>
              <a:gd name="connsiteX2" fmla="*/ 161565 w 323129"/>
              <a:gd name="connsiteY2" fmla="*/ 0 h 517147"/>
              <a:gd name="connsiteX3" fmla="*/ 323129 w 323129"/>
              <a:gd name="connsiteY3" fmla="*/ 258574 h 517147"/>
              <a:gd name="connsiteX4" fmla="*/ 161565 w 323129"/>
              <a:gd name="connsiteY4" fmla="*/ 517147 h 517147"/>
              <a:gd name="connsiteX5" fmla="*/ 161565 w 323129"/>
              <a:gd name="connsiteY5" fmla="*/ 413718 h 517147"/>
              <a:gd name="connsiteX6" fmla="*/ 0 w 323129"/>
              <a:gd name="connsiteY6" fmla="*/ 413718 h 517147"/>
              <a:gd name="connsiteX7" fmla="*/ 0 w 323129"/>
              <a:gd name="connsiteY7" fmla="*/ 103429 h 51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29" h="517147">
                <a:moveTo>
                  <a:pt x="323129" y="413718"/>
                </a:moveTo>
                <a:lnTo>
                  <a:pt x="161564" y="413718"/>
                </a:lnTo>
                <a:lnTo>
                  <a:pt x="161564" y="517147"/>
                </a:lnTo>
                <a:lnTo>
                  <a:pt x="0" y="258573"/>
                </a:lnTo>
                <a:lnTo>
                  <a:pt x="161564" y="0"/>
                </a:lnTo>
                <a:lnTo>
                  <a:pt x="161564" y="103429"/>
                </a:lnTo>
                <a:lnTo>
                  <a:pt x="323129" y="103429"/>
                </a:lnTo>
                <a:lnTo>
                  <a:pt x="323129" y="413718"/>
                </a:lnTo>
                <a:close/>
              </a:path>
            </a:pathLst>
          </a:custGeom>
          <a:solidFill>
            <a:schemeClr val="accent2">
              <a:lumMod val="40000"/>
              <a:lumOff val="60000"/>
            </a:schemeClr>
          </a:solidFill>
        </p:spPr>
        <p:style>
          <a:lnRef idx="1">
            <a:schemeClr val="accent5"/>
          </a:lnRef>
          <a:fillRef idx="3">
            <a:schemeClr val="accent5"/>
          </a:fillRef>
          <a:effectRef idx="2">
            <a:schemeClr val="accent5"/>
          </a:effectRef>
          <a:fontRef idx="minor">
            <a:schemeClr val="lt1"/>
          </a:fontRef>
        </p:style>
        <p:txBody>
          <a:bodyPr spcFirstLastPara="0" vert="horz" wrap="square" lIns="101418" tIns="108208" rIns="-1" bIns="108206" numCol="1" spcCol="1329" anchor="ctr" anchorCtr="0">
            <a:noAutofit/>
          </a:bodyPr>
          <a:lstStyle/>
          <a:p>
            <a:pPr algn="ctr" defTabSz="341020">
              <a:lnSpc>
                <a:spcPct val="90000"/>
              </a:lnSpc>
              <a:spcAft>
                <a:spcPct val="35000"/>
              </a:spcAft>
            </a:pPr>
            <a:endParaRPr lang="en-US" sz="2500" dirty="0">
              <a:latin typeface="方正精楷简体" pitchFamily="2" charset="-122"/>
              <a:ea typeface="汉鼎简楷体" pitchFamily="49" charset="-122"/>
            </a:endParaRPr>
          </a:p>
        </p:txBody>
      </p:sp>
      <p:sp>
        <p:nvSpPr>
          <p:cNvPr id="10" name="Freeform 9"/>
          <p:cNvSpPr/>
          <p:nvPr/>
        </p:nvSpPr>
        <p:spPr>
          <a:xfrm rot="14459203">
            <a:off x="5661713" y="3315633"/>
            <a:ext cx="838516" cy="484652"/>
          </a:xfrm>
          <a:custGeom>
            <a:avLst/>
            <a:gdLst>
              <a:gd name="connsiteX0" fmla="*/ 0 w 323129"/>
              <a:gd name="connsiteY0" fmla="*/ 103429 h 517147"/>
              <a:gd name="connsiteX1" fmla="*/ 161565 w 323129"/>
              <a:gd name="connsiteY1" fmla="*/ 103429 h 517147"/>
              <a:gd name="connsiteX2" fmla="*/ 161565 w 323129"/>
              <a:gd name="connsiteY2" fmla="*/ 0 h 517147"/>
              <a:gd name="connsiteX3" fmla="*/ 323129 w 323129"/>
              <a:gd name="connsiteY3" fmla="*/ 258574 h 517147"/>
              <a:gd name="connsiteX4" fmla="*/ 161565 w 323129"/>
              <a:gd name="connsiteY4" fmla="*/ 517147 h 517147"/>
              <a:gd name="connsiteX5" fmla="*/ 161565 w 323129"/>
              <a:gd name="connsiteY5" fmla="*/ 413718 h 517147"/>
              <a:gd name="connsiteX6" fmla="*/ 0 w 323129"/>
              <a:gd name="connsiteY6" fmla="*/ 413718 h 517147"/>
              <a:gd name="connsiteX7" fmla="*/ 0 w 323129"/>
              <a:gd name="connsiteY7" fmla="*/ 103429 h 51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29" h="517147">
                <a:moveTo>
                  <a:pt x="323129" y="413718"/>
                </a:moveTo>
                <a:lnTo>
                  <a:pt x="161564" y="413718"/>
                </a:lnTo>
                <a:lnTo>
                  <a:pt x="161564" y="517147"/>
                </a:lnTo>
                <a:lnTo>
                  <a:pt x="0" y="258573"/>
                </a:lnTo>
                <a:lnTo>
                  <a:pt x="161564" y="0"/>
                </a:lnTo>
                <a:lnTo>
                  <a:pt x="161564" y="103429"/>
                </a:lnTo>
                <a:lnTo>
                  <a:pt x="323129" y="103429"/>
                </a:lnTo>
                <a:lnTo>
                  <a:pt x="323129" y="413718"/>
                </a:lnTo>
                <a:close/>
              </a:path>
            </a:pathLst>
          </a:custGeom>
          <a:solidFill>
            <a:schemeClr val="accent2">
              <a:lumMod val="40000"/>
              <a:lumOff val="60000"/>
            </a:schemeClr>
          </a:solidFill>
        </p:spPr>
        <p:style>
          <a:lnRef idx="1">
            <a:schemeClr val="accent5"/>
          </a:lnRef>
          <a:fillRef idx="3">
            <a:schemeClr val="accent5"/>
          </a:fillRef>
          <a:effectRef idx="2">
            <a:schemeClr val="accent5"/>
          </a:effectRef>
          <a:fontRef idx="minor">
            <a:schemeClr val="lt1"/>
          </a:fontRef>
        </p:style>
        <p:txBody>
          <a:bodyPr spcFirstLastPara="0" vert="horz" wrap="square" lIns="101418" tIns="108208" rIns="-1" bIns="108206" numCol="1" spcCol="1329" anchor="ctr" anchorCtr="0">
            <a:noAutofit/>
          </a:bodyPr>
          <a:lstStyle/>
          <a:p>
            <a:pPr algn="ctr" defTabSz="341020">
              <a:lnSpc>
                <a:spcPct val="90000"/>
              </a:lnSpc>
              <a:spcAft>
                <a:spcPct val="35000"/>
              </a:spcAft>
            </a:pPr>
            <a:endParaRPr lang="en-US" sz="2500" dirty="0">
              <a:latin typeface="方正精楷简体" pitchFamily="2" charset="-122"/>
              <a:ea typeface="汉鼎简楷体" pitchFamily="49" charset="-122"/>
            </a:endParaRPr>
          </a:p>
        </p:txBody>
      </p:sp>
      <p:sp>
        <p:nvSpPr>
          <p:cNvPr id="11" name="Freeform 10"/>
          <p:cNvSpPr/>
          <p:nvPr/>
        </p:nvSpPr>
        <p:spPr>
          <a:xfrm flipH="1">
            <a:off x="4528260" y="4103076"/>
            <a:ext cx="895951" cy="500604"/>
          </a:xfrm>
          <a:custGeom>
            <a:avLst/>
            <a:gdLst>
              <a:gd name="connsiteX0" fmla="*/ 0 w 323129"/>
              <a:gd name="connsiteY0" fmla="*/ 103429 h 517147"/>
              <a:gd name="connsiteX1" fmla="*/ 161565 w 323129"/>
              <a:gd name="connsiteY1" fmla="*/ 103429 h 517147"/>
              <a:gd name="connsiteX2" fmla="*/ 161565 w 323129"/>
              <a:gd name="connsiteY2" fmla="*/ 0 h 517147"/>
              <a:gd name="connsiteX3" fmla="*/ 323129 w 323129"/>
              <a:gd name="connsiteY3" fmla="*/ 258574 h 517147"/>
              <a:gd name="connsiteX4" fmla="*/ 161565 w 323129"/>
              <a:gd name="connsiteY4" fmla="*/ 517147 h 517147"/>
              <a:gd name="connsiteX5" fmla="*/ 161565 w 323129"/>
              <a:gd name="connsiteY5" fmla="*/ 413718 h 517147"/>
              <a:gd name="connsiteX6" fmla="*/ 0 w 323129"/>
              <a:gd name="connsiteY6" fmla="*/ 413718 h 517147"/>
              <a:gd name="connsiteX7" fmla="*/ 0 w 323129"/>
              <a:gd name="connsiteY7" fmla="*/ 103429 h 51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29" h="517147">
                <a:moveTo>
                  <a:pt x="323129" y="413718"/>
                </a:moveTo>
                <a:lnTo>
                  <a:pt x="161564" y="413718"/>
                </a:lnTo>
                <a:lnTo>
                  <a:pt x="161564" y="517147"/>
                </a:lnTo>
                <a:lnTo>
                  <a:pt x="0" y="258573"/>
                </a:lnTo>
                <a:lnTo>
                  <a:pt x="161564" y="0"/>
                </a:lnTo>
                <a:lnTo>
                  <a:pt x="161564" y="103429"/>
                </a:lnTo>
                <a:lnTo>
                  <a:pt x="323129" y="103429"/>
                </a:lnTo>
                <a:lnTo>
                  <a:pt x="323129" y="413718"/>
                </a:lnTo>
                <a:close/>
              </a:path>
            </a:pathLst>
          </a:custGeom>
          <a:solidFill>
            <a:schemeClr val="accent2">
              <a:lumMod val="40000"/>
              <a:lumOff val="60000"/>
            </a:schemeClr>
          </a:solidFill>
        </p:spPr>
        <p:style>
          <a:lnRef idx="1">
            <a:schemeClr val="accent5"/>
          </a:lnRef>
          <a:fillRef idx="3">
            <a:schemeClr val="accent5"/>
          </a:fillRef>
          <a:effectRef idx="2">
            <a:schemeClr val="accent5"/>
          </a:effectRef>
          <a:fontRef idx="minor">
            <a:schemeClr val="lt1"/>
          </a:fontRef>
        </p:style>
        <p:txBody>
          <a:bodyPr spcFirstLastPara="0" vert="horz" wrap="square" lIns="101418" tIns="108208" rIns="-1" bIns="108206" numCol="1" spcCol="1329" anchor="ctr" anchorCtr="0">
            <a:noAutofit/>
          </a:bodyPr>
          <a:lstStyle/>
          <a:p>
            <a:pPr algn="ctr" defTabSz="341020">
              <a:lnSpc>
                <a:spcPct val="90000"/>
              </a:lnSpc>
              <a:spcAft>
                <a:spcPct val="35000"/>
              </a:spcAft>
            </a:pPr>
            <a:endParaRPr lang="en-US" sz="2500" dirty="0">
              <a:latin typeface="方正精楷简体" pitchFamily="2" charset="-122"/>
              <a:ea typeface="汉鼎简楷体" pitchFamily="49" charset="-122"/>
            </a:endParaRPr>
          </a:p>
        </p:txBody>
      </p:sp>
      <p:sp>
        <p:nvSpPr>
          <p:cNvPr id="12" name="Rectangular Callout 11"/>
          <p:cNvSpPr/>
          <p:nvPr/>
        </p:nvSpPr>
        <p:spPr>
          <a:xfrm>
            <a:off x="740532" y="1196752"/>
            <a:ext cx="3666407" cy="936104"/>
          </a:xfrm>
          <a:prstGeom prst="wedgeRectCallout">
            <a:avLst>
              <a:gd name="adj1" fmla="val 29826"/>
              <a:gd name="adj2" fmla="val 69623"/>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r>
              <a:rPr lang="zh-CN" altLang="en-US" sz="2100" dirty="0" smtClean="0">
                <a:solidFill>
                  <a:schemeClr val="tx1"/>
                </a:solidFill>
                <a:latin typeface="方正精宋简体" pitchFamily="2" charset="-122"/>
                <a:ea typeface="方正精宋简体" pitchFamily="2" charset="-122"/>
              </a:rPr>
              <a:t>定义用户群，分析用户群的特征，并由此获取用户的与界面设计直接相关的需求</a:t>
            </a:r>
            <a:endParaRPr lang="zh-CN" altLang="en-US" sz="2100" dirty="0">
              <a:solidFill>
                <a:schemeClr val="tx1"/>
              </a:solidFill>
              <a:latin typeface="方正精宋简体" pitchFamily="2" charset="-122"/>
              <a:ea typeface="方正精宋简体" pitchFamily="2" charset="-122"/>
            </a:endParaRPr>
          </a:p>
        </p:txBody>
      </p:sp>
      <p:sp>
        <p:nvSpPr>
          <p:cNvPr id="13" name="Rectangular Callout 12"/>
          <p:cNvSpPr/>
          <p:nvPr/>
        </p:nvSpPr>
        <p:spPr>
          <a:xfrm>
            <a:off x="5889104" y="5157193"/>
            <a:ext cx="3666407" cy="936104"/>
          </a:xfrm>
          <a:prstGeom prst="wedgeRectCallout">
            <a:avLst>
              <a:gd name="adj1" fmla="val 6466"/>
              <a:gd name="adj2" fmla="val -94197"/>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r>
              <a:rPr lang="zh-CN" altLang="en-US" sz="2100" dirty="0" smtClean="0">
                <a:solidFill>
                  <a:schemeClr val="tx1"/>
                </a:solidFill>
                <a:latin typeface="方正精宋简体" pitchFamily="2" charset="-122"/>
                <a:ea typeface="方正精宋简体" pitchFamily="2" charset="-122"/>
              </a:rPr>
              <a:t>设计界面与人的交互、界面内各元素之间的交互、界面之间的交互等</a:t>
            </a:r>
            <a:endParaRPr lang="zh-CN" altLang="en-US" sz="2100" dirty="0">
              <a:solidFill>
                <a:schemeClr val="tx1"/>
              </a:solidFill>
              <a:latin typeface="方正精宋简体" pitchFamily="2" charset="-122"/>
              <a:ea typeface="方正精宋简体" pitchFamily="2" charset="-122"/>
            </a:endParaRPr>
          </a:p>
        </p:txBody>
      </p:sp>
      <p:sp>
        <p:nvSpPr>
          <p:cNvPr id="14" name="Rectangular Callout 13"/>
          <p:cNvSpPr/>
          <p:nvPr/>
        </p:nvSpPr>
        <p:spPr>
          <a:xfrm>
            <a:off x="194474" y="5157193"/>
            <a:ext cx="4524503" cy="936104"/>
          </a:xfrm>
          <a:prstGeom prst="wedgeRectCallout">
            <a:avLst>
              <a:gd name="adj1" fmla="val 22509"/>
              <a:gd name="adj2" fmla="val -92162"/>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r>
              <a:rPr lang="zh-CN" altLang="en-US" sz="2100" dirty="0" smtClean="0">
                <a:solidFill>
                  <a:schemeClr val="tx1"/>
                </a:solidFill>
                <a:latin typeface="方正精宋简体" pitchFamily="2" charset="-122"/>
                <a:ea typeface="方正精宋简体" pitchFamily="2" charset="-122"/>
              </a:rPr>
              <a:t>设计单个界面，包括它的框架、面板、按钮、菜单、标签、图标、滚动条及状态栏等界面元素</a:t>
            </a:r>
            <a:endParaRPr lang="zh-CN" altLang="en-US" sz="2100" dirty="0">
              <a:solidFill>
                <a:schemeClr val="tx1"/>
              </a:solidFill>
              <a:latin typeface="方正精宋简体" pitchFamily="2" charset="-122"/>
              <a:ea typeface="方正精宋简体"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30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par>
                                <p:cTn id="33" presetID="3" presetClass="entr" presetSubtype="10"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界面设计过程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81</a:t>
            </a:fld>
            <a:endParaRPr lang="zh-CN" altLang="en-US" dirty="0"/>
          </a:p>
        </p:txBody>
      </p:sp>
      <p:grpSp>
        <p:nvGrpSpPr>
          <p:cNvPr id="3" name="Group 4"/>
          <p:cNvGrpSpPr/>
          <p:nvPr/>
        </p:nvGrpSpPr>
        <p:grpSpPr>
          <a:xfrm>
            <a:off x="2144695" y="1628805"/>
            <a:ext cx="5171010" cy="4248471"/>
            <a:chOff x="1371600" y="1371600"/>
            <a:chExt cx="4719501" cy="4544630"/>
          </a:xfrm>
        </p:grpSpPr>
        <p:sp>
          <p:nvSpPr>
            <p:cNvPr id="6" name="Freeform 5"/>
            <p:cNvSpPr/>
            <p:nvPr/>
          </p:nvSpPr>
          <p:spPr>
            <a:xfrm>
              <a:off x="3043226" y="1371600"/>
              <a:ext cx="1376248" cy="1372852"/>
            </a:xfrm>
            <a:custGeom>
              <a:avLst/>
              <a:gdLst>
                <a:gd name="connsiteX0" fmla="*/ 0 w 1487351"/>
                <a:gd name="connsiteY0" fmla="*/ 743676 h 1487351"/>
                <a:gd name="connsiteX1" fmla="*/ 217818 w 1487351"/>
                <a:gd name="connsiteY1" fmla="*/ 217818 h 1487351"/>
                <a:gd name="connsiteX2" fmla="*/ 743677 w 1487351"/>
                <a:gd name="connsiteY2" fmla="*/ 1 h 1487351"/>
                <a:gd name="connsiteX3" fmla="*/ 1269535 w 1487351"/>
                <a:gd name="connsiteY3" fmla="*/ 217819 h 1487351"/>
                <a:gd name="connsiteX4" fmla="*/ 1487352 w 1487351"/>
                <a:gd name="connsiteY4" fmla="*/ 743678 h 1487351"/>
                <a:gd name="connsiteX5" fmla="*/ 1269534 w 1487351"/>
                <a:gd name="connsiteY5" fmla="*/ 1269536 h 1487351"/>
                <a:gd name="connsiteX6" fmla="*/ 743675 w 1487351"/>
                <a:gd name="connsiteY6" fmla="*/ 1487354 h 1487351"/>
                <a:gd name="connsiteX7" fmla="*/ 217817 w 1487351"/>
                <a:gd name="connsiteY7" fmla="*/ 1269536 h 1487351"/>
                <a:gd name="connsiteX8" fmla="*/ 0 w 1487351"/>
                <a:gd name="connsiteY8" fmla="*/ 743677 h 1487351"/>
                <a:gd name="connsiteX9" fmla="*/ 0 w 1487351"/>
                <a:gd name="connsiteY9" fmla="*/ 743676 h 1487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87351" h="1487351">
                  <a:moveTo>
                    <a:pt x="0" y="743676"/>
                  </a:moveTo>
                  <a:cubicBezTo>
                    <a:pt x="0" y="546441"/>
                    <a:pt x="78352" y="357284"/>
                    <a:pt x="217818" y="217818"/>
                  </a:cubicBezTo>
                  <a:cubicBezTo>
                    <a:pt x="357285" y="78352"/>
                    <a:pt x="546442" y="1"/>
                    <a:pt x="743677" y="1"/>
                  </a:cubicBezTo>
                  <a:cubicBezTo>
                    <a:pt x="940912" y="1"/>
                    <a:pt x="1130069" y="78353"/>
                    <a:pt x="1269535" y="217819"/>
                  </a:cubicBezTo>
                  <a:cubicBezTo>
                    <a:pt x="1409001" y="357286"/>
                    <a:pt x="1487352" y="546443"/>
                    <a:pt x="1487352" y="743678"/>
                  </a:cubicBezTo>
                  <a:cubicBezTo>
                    <a:pt x="1487352" y="940913"/>
                    <a:pt x="1409001" y="1130070"/>
                    <a:pt x="1269534" y="1269536"/>
                  </a:cubicBezTo>
                  <a:cubicBezTo>
                    <a:pt x="1130068" y="1409002"/>
                    <a:pt x="940911" y="1487354"/>
                    <a:pt x="743675" y="1487354"/>
                  </a:cubicBezTo>
                  <a:cubicBezTo>
                    <a:pt x="546440" y="1487354"/>
                    <a:pt x="357283" y="1409002"/>
                    <a:pt x="217817" y="1269536"/>
                  </a:cubicBezTo>
                  <a:cubicBezTo>
                    <a:pt x="78351" y="1130070"/>
                    <a:pt x="0" y="940912"/>
                    <a:pt x="0" y="743677"/>
                  </a:cubicBezTo>
                  <a:lnTo>
                    <a:pt x="0" y="743676"/>
                  </a:lnTo>
                  <a:close/>
                </a:path>
              </a:pathLst>
            </a:custGeom>
            <a:solidFill>
              <a:schemeClr val="accent2">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53378" tIns="253377" rIns="253378" bIns="253377" numCol="1" spcCol="1270" anchor="ctr" anchorCtr="0">
              <a:noAutofit/>
            </a:bodyPr>
            <a:lstStyle/>
            <a:p>
              <a:pPr algn="ctr" defTabSz="530476">
                <a:lnSpc>
                  <a:spcPct val="90000"/>
                </a:lnSpc>
                <a:spcAft>
                  <a:spcPct val="35000"/>
                </a:spcAft>
              </a:pPr>
              <a:r>
                <a:rPr lang="zh-CN" altLang="en-US" sz="2800" dirty="0" smtClean="0">
                  <a:solidFill>
                    <a:schemeClr val="bg1"/>
                  </a:solidFill>
                  <a:latin typeface="方正精楷简体" pitchFamily="2" charset="-122"/>
                  <a:ea typeface="汉鼎简楷体" pitchFamily="49" charset="-122"/>
                </a:rPr>
                <a:t>需求</a:t>
              </a:r>
              <a:r>
                <a:rPr lang="en-US" altLang="zh-CN" sz="2800" dirty="0" smtClean="0">
                  <a:solidFill>
                    <a:schemeClr val="bg1"/>
                  </a:solidFill>
                  <a:latin typeface="方正精楷简体" pitchFamily="2" charset="-122"/>
                  <a:ea typeface="汉鼎简楷体" pitchFamily="49" charset="-122"/>
                </a:rPr>
                <a:t/>
              </a:r>
              <a:br>
                <a:rPr lang="en-US" altLang="zh-CN" sz="2800" dirty="0" smtClean="0">
                  <a:solidFill>
                    <a:schemeClr val="bg1"/>
                  </a:solidFill>
                  <a:latin typeface="方正精楷简体" pitchFamily="2" charset="-122"/>
                  <a:ea typeface="汉鼎简楷体" pitchFamily="49" charset="-122"/>
                </a:rPr>
              </a:br>
              <a:r>
                <a:rPr lang="zh-CN" altLang="en-US" sz="2800" dirty="0" smtClean="0">
                  <a:solidFill>
                    <a:schemeClr val="bg1"/>
                  </a:solidFill>
                  <a:latin typeface="方正精楷简体" pitchFamily="2" charset="-122"/>
                  <a:ea typeface="汉鼎简楷体" pitchFamily="49" charset="-122"/>
                </a:rPr>
                <a:t>修</a:t>
              </a:r>
              <a:r>
                <a:rPr lang="en-US" altLang="zh-CN" sz="2800" dirty="0" smtClean="0">
                  <a:solidFill>
                    <a:schemeClr val="bg1"/>
                  </a:solidFill>
                  <a:ea typeface="汉鼎简楷体" pitchFamily="49" charset="-122"/>
                </a:rPr>
                <a:t>/</a:t>
              </a:r>
              <a:r>
                <a:rPr lang="zh-CN" altLang="en-US" sz="2800" dirty="0" smtClean="0">
                  <a:solidFill>
                    <a:schemeClr val="bg1"/>
                  </a:solidFill>
                  <a:latin typeface="方正精楷简体" pitchFamily="2" charset="-122"/>
                  <a:ea typeface="汉鼎简楷体" pitchFamily="49" charset="-122"/>
                </a:rPr>
                <a:t>定</a:t>
              </a:r>
              <a:endParaRPr lang="en-US" sz="2800" dirty="0">
                <a:solidFill>
                  <a:schemeClr val="bg1"/>
                </a:solidFill>
                <a:latin typeface="方正精楷简体" pitchFamily="2" charset="-122"/>
                <a:ea typeface="汉鼎简楷体" pitchFamily="49" charset="-122"/>
              </a:endParaRPr>
            </a:p>
          </p:txBody>
        </p:sp>
        <p:sp>
          <p:nvSpPr>
            <p:cNvPr id="7" name="Freeform 6"/>
            <p:cNvSpPr/>
            <p:nvPr/>
          </p:nvSpPr>
          <p:spPr>
            <a:xfrm rot="2160000">
              <a:off x="4375942" y="2426044"/>
              <a:ext cx="365698" cy="463337"/>
            </a:xfrm>
            <a:custGeom>
              <a:avLst/>
              <a:gdLst>
                <a:gd name="connsiteX0" fmla="*/ 0 w 395220"/>
                <a:gd name="connsiteY0" fmla="*/ 100396 h 501980"/>
                <a:gd name="connsiteX1" fmla="*/ 197610 w 395220"/>
                <a:gd name="connsiteY1" fmla="*/ 100396 h 501980"/>
                <a:gd name="connsiteX2" fmla="*/ 197610 w 395220"/>
                <a:gd name="connsiteY2" fmla="*/ 0 h 501980"/>
                <a:gd name="connsiteX3" fmla="*/ 395220 w 395220"/>
                <a:gd name="connsiteY3" fmla="*/ 250990 h 501980"/>
                <a:gd name="connsiteX4" fmla="*/ 197610 w 395220"/>
                <a:gd name="connsiteY4" fmla="*/ 501980 h 501980"/>
                <a:gd name="connsiteX5" fmla="*/ 197610 w 395220"/>
                <a:gd name="connsiteY5" fmla="*/ 401584 h 501980"/>
                <a:gd name="connsiteX6" fmla="*/ 0 w 395220"/>
                <a:gd name="connsiteY6" fmla="*/ 401584 h 501980"/>
                <a:gd name="connsiteX7" fmla="*/ 0 w 395220"/>
                <a:gd name="connsiteY7" fmla="*/ 100396 h 50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220" h="501980">
                  <a:moveTo>
                    <a:pt x="0" y="100396"/>
                  </a:moveTo>
                  <a:lnTo>
                    <a:pt x="197610" y="100396"/>
                  </a:lnTo>
                  <a:lnTo>
                    <a:pt x="197610" y="0"/>
                  </a:lnTo>
                  <a:lnTo>
                    <a:pt x="395220" y="250990"/>
                  </a:lnTo>
                  <a:lnTo>
                    <a:pt x="197610" y="501980"/>
                  </a:lnTo>
                  <a:lnTo>
                    <a:pt x="197610" y="401584"/>
                  </a:lnTo>
                  <a:lnTo>
                    <a:pt x="0" y="401584"/>
                  </a:lnTo>
                  <a:lnTo>
                    <a:pt x="0" y="100396"/>
                  </a:lnTo>
                  <a:close/>
                </a:path>
              </a:pathLst>
            </a:custGeom>
            <a:scene3d>
              <a:camera prst="orthographicFront"/>
              <a:lightRig rig="flat" dir="t"/>
            </a:scene3d>
            <a:sp3d z="-80000" prstMaterial="plastic">
              <a:bevelT w="50800" h="50800"/>
              <a:bevelB w="25400" h="2540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 tIns="100395" rIns="118566" bIns="100396" numCol="1" spcCol="1270" anchor="ctr" anchorCtr="0">
              <a:noAutofit/>
            </a:bodyPr>
            <a:lstStyle/>
            <a:p>
              <a:pPr algn="ctr" defTabSz="397857">
                <a:lnSpc>
                  <a:spcPct val="90000"/>
                </a:lnSpc>
                <a:spcAft>
                  <a:spcPct val="35000"/>
                </a:spcAft>
              </a:pPr>
              <a:endParaRPr lang="en-US" sz="2300" dirty="0">
                <a:solidFill>
                  <a:schemeClr val="bg1"/>
                </a:solidFill>
                <a:ea typeface="汉鼎简楷体" pitchFamily="49" charset="-122"/>
              </a:endParaRPr>
            </a:p>
          </p:txBody>
        </p:sp>
        <p:sp>
          <p:nvSpPr>
            <p:cNvPr id="8" name="Freeform 7"/>
            <p:cNvSpPr/>
            <p:nvPr/>
          </p:nvSpPr>
          <p:spPr>
            <a:xfrm>
              <a:off x="4714853" y="2583112"/>
              <a:ext cx="1376248" cy="1372852"/>
            </a:xfrm>
            <a:custGeom>
              <a:avLst/>
              <a:gdLst>
                <a:gd name="connsiteX0" fmla="*/ 0 w 1487351"/>
                <a:gd name="connsiteY0" fmla="*/ 743676 h 1487351"/>
                <a:gd name="connsiteX1" fmla="*/ 217818 w 1487351"/>
                <a:gd name="connsiteY1" fmla="*/ 217818 h 1487351"/>
                <a:gd name="connsiteX2" fmla="*/ 743677 w 1487351"/>
                <a:gd name="connsiteY2" fmla="*/ 1 h 1487351"/>
                <a:gd name="connsiteX3" fmla="*/ 1269535 w 1487351"/>
                <a:gd name="connsiteY3" fmla="*/ 217819 h 1487351"/>
                <a:gd name="connsiteX4" fmla="*/ 1487352 w 1487351"/>
                <a:gd name="connsiteY4" fmla="*/ 743678 h 1487351"/>
                <a:gd name="connsiteX5" fmla="*/ 1269534 w 1487351"/>
                <a:gd name="connsiteY5" fmla="*/ 1269536 h 1487351"/>
                <a:gd name="connsiteX6" fmla="*/ 743675 w 1487351"/>
                <a:gd name="connsiteY6" fmla="*/ 1487354 h 1487351"/>
                <a:gd name="connsiteX7" fmla="*/ 217817 w 1487351"/>
                <a:gd name="connsiteY7" fmla="*/ 1269536 h 1487351"/>
                <a:gd name="connsiteX8" fmla="*/ 0 w 1487351"/>
                <a:gd name="connsiteY8" fmla="*/ 743677 h 1487351"/>
                <a:gd name="connsiteX9" fmla="*/ 0 w 1487351"/>
                <a:gd name="connsiteY9" fmla="*/ 743676 h 1487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87351" h="1487351">
                  <a:moveTo>
                    <a:pt x="0" y="743676"/>
                  </a:moveTo>
                  <a:cubicBezTo>
                    <a:pt x="0" y="546441"/>
                    <a:pt x="78352" y="357284"/>
                    <a:pt x="217818" y="217818"/>
                  </a:cubicBezTo>
                  <a:cubicBezTo>
                    <a:pt x="357285" y="78352"/>
                    <a:pt x="546442" y="1"/>
                    <a:pt x="743677" y="1"/>
                  </a:cubicBezTo>
                  <a:cubicBezTo>
                    <a:pt x="940912" y="1"/>
                    <a:pt x="1130069" y="78353"/>
                    <a:pt x="1269535" y="217819"/>
                  </a:cubicBezTo>
                  <a:cubicBezTo>
                    <a:pt x="1409001" y="357286"/>
                    <a:pt x="1487352" y="546443"/>
                    <a:pt x="1487352" y="743678"/>
                  </a:cubicBezTo>
                  <a:cubicBezTo>
                    <a:pt x="1487352" y="940913"/>
                    <a:pt x="1409001" y="1130070"/>
                    <a:pt x="1269534" y="1269536"/>
                  </a:cubicBezTo>
                  <a:cubicBezTo>
                    <a:pt x="1130068" y="1409002"/>
                    <a:pt x="940911" y="1487354"/>
                    <a:pt x="743675" y="1487354"/>
                  </a:cubicBezTo>
                  <a:cubicBezTo>
                    <a:pt x="546440" y="1487354"/>
                    <a:pt x="357283" y="1409002"/>
                    <a:pt x="217817" y="1269536"/>
                  </a:cubicBezTo>
                  <a:cubicBezTo>
                    <a:pt x="78351" y="1130070"/>
                    <a:pt x="0" y="940912"/>
                    <a:pt x="0" y="743677"/>
                  </a:cubicBezTo>
                  <a:lnTo>
                    <a:pt x="0" y="743676"/>
                  </a:lnTo>
                  <a:close/>
                </a:path>
              </a:pathLst>
            </a:custGeom>
            <a:solidFill>
              <a:schemeClr val="accent3">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1170380"/>
                <a:satOff val="-1460"/>
                <a:lumOff val="343"/>
                <a:alphaOff val="0"/>
              </a:schemeClr>
            </a:fillRef>
            <a:effectRef idx="2">
              <a:schemeClr val="accent2">
                <a:hueOff val="1170380"/>
                <a:satOff val="-1460"/>
                <a:lumOff val="343"/>
                <a:alphaOff val="0"/>
              </a:schemeClr>
            </a:effectRef>
            <a:fontRef idx="minor">
              <a:schemeClr val="lt1"/>
            </a:fontRef>
          </p:style>
          <p:txBody>
            <a:bodyPr spcFirstLastPara="0" vert="horz" wrap="square" lIns="253378" tIns="253377" rIns="253378" bIns="253377" numCol="1" spcCol="1270" anchor="ctr" anchorCtr="0">
              <a:noAutofit/>
            </a:bodyPr>
            <a:lstStyle/>
            <a:p>
              <a:pPr algn="ctr" defTabSz="530476">
                <a:lnSpc>
                  <a:spcPct val="90000"/>
                </a:lnSpc>
                <a:spcAft>
                  <a:spcPct val="35000"/>
                </a:spcAft>
              </a:pPr>
              <a:r>
                <a:rPr lang="zh-CN" altLang="en-US" sz="2800" dirty="0" smtClean="0">
                  <a:solidFill>
                    <a:schemeClr val="bg1"/>
                  </a:solidFill>
                  <a:latin typeface="方正精楷简体" pitchFamily="2" charset="-122"/>
                  <a:ea typeface="汉鼎简楷体" pitchFamily="49" charset="-122"/>
                </a:rPr>
                <a:t>分析</a:t>
              </a:r>
              <a:r>
                <a:rPr lang="en-US" altLang="zh-CN" sz="2100" dirty="0" smtClean="0">
                  <a:solidFill>
                    <a:schemeClr val="bg1"/>
                  </a:solidFill>
                  <a:ea typeface="汉鼎简楷体" pitchFamily="49" charset="-122"/>
                </a:rPr>
                <a:t>&amp;</a:t>
              </a:r>
              <a:r>
                <a:rPr lang="en-US" altLang="zh-CN" sz="3800" dirty="0" smtClean="0">
                  <a:solidFill>
                    <a:schemeClr val="bg1"/>
                  </a:solidFill>
                  <a:ea typeface="汉鼎简楷体" pitchFamily="49" charset="-122"/>
                </a:rPr>
                <a:t/>
              </a:r>
              <a:br>
                <a:rPr lang="en-US" altLang="zh-CN" sz="3800" dirty="0" smtClean="0">
                  <a:solidFill>
                    <a:schemeClr val="bg1"/>
                  </a:solidFill>
                  <a:ea typeface="汉鼎简楷体" pitchFamily="49" charset="-122"/>
                </a:rPr>
              </a:br>
              <a:r>
                <a:rPr lang="zh-CN" altLang="en-US" sz="2800" dirty="0" smtClean="0">
                  <a:solidFill>
                    <a:schemeClr val="bg1"/>
                  </a:solidFill>
                  <a:latin typeface="方正精楷简体" pitchFamily="2" charset="-122"/>
                  <a:ea typeface="汉鼎简楷体" pitchFamily="49" charset="-122"/>
                </a:rPr>
                <a:t>设计</a:t>
              </a:r>
              <a:endParaRPr lang="en-US" sz="2800" dirty="0">
                <a:solidFill>
                  <a:schemeClr val="bg1"/>
                </a:solidFill>
                <a:latin typeface="方正精楷简体" pitchFamily="2" charset="-122"/>
                <a:ea typeface="汉鼎简楷体" pitchFamily="49" charset="-122"/>
              </a:endParaRPr>
            </a:p>
          </p:txBody>
        </p:sp>
        <p:sp>
          <p:nvSpPr>
            <p:cNvPr id="9" name="Freeform 8"/>
            <p:cNvSpPr/>
            <p:nvPr/>
          </p:nvSpPr>
          <p:spPr>
            <a:xfrm rot="17280000">
              <a:off x="4904525" y="4007609"/>
              <a:ext cx="364795" cy="464484"/>
            </a:xfrm>
            <a:custGeom>
              <a:avLst/>
              <a:gdLst>
                <a:gd name="connsiteX0" fmla="*/ 0 w 395220"/>
                <a:gd name="connsiteY0" fmla="*/ 100396 h 501980"/>
                <a:gd name="connsiteX1" fmla="*/ 197610 w 395220"/>
                <a:gd name="connsiteY1" fmla="*/ 100396 h 501980"/>
                <a:gd name="connsiteX2" fmla="*/ 197610 w 395220"/>
                <a:gd name="connsiteY2" fmla="*/ 0 h 501980"/>
                <a:gd name="connsiteX3" fmla="*/ 395220 w 395220"/>
                <a:gd name="connsiteY3" fmla="*/ 250990 h 501980"/>
                <a:gd name="connsiteX4" fmla="*/ 197610 w 395220"/>
                <a:gd name="connsiteY4" fmla="*/ 501980 h 501980"/>
                <a:gd name="connsiteX5" fmla="*/ 197610 w 395220"/>
                <a:gd name="connsiteY5" fmla="*/ 401584 h 501980"/>
                <a:gd name="connsiteX6" fmla="*/ 0 w 395220"/>
                <a:gd name="connsiteY6" fmla="*/ 401584 h 501980"/>
                <a:gd name="connsiteX7" fmla="*/ 0 w 395220"/>
                <a:gd name="connsiteY7" fmla="*/ 100396 h 50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220" h="501980">
                  <a:moveTo>
                    <a:pt x="395220" y="401584"/>
                  </a:moveTo>
                  <a:lnTo>
                    <a:pt x="197610" y="401584"/>
                  </a:lnTo>
                  <a:lnTo>
                    <a:pt x="197610" y="501980"/>
                  </a:lnTo>
                  <a:lnTo>
                    <a:pt x="0" y="250990"/>
                  </a:lnTo>
                  <a:lnTo>
                    <a:pt x="197610" y="0"/>
                  </a:lnTo>
                  <a:lnTo>
                    <a:pt x="197610" y="100396"/>
                  </a:lnTo>
                  <a:lnTo>
                    <a:pt x="395220" y="100396"/>
                  </a:lnTo>
                  <a:lnTo>
                    <a:pt x="395220" y="401584"/>
                  </a:lnTo>
                  <a:close/>
                </a:path>
              </a:pathLst>
            </a:custGeom>
            <a:scene3d>
              <a:camera prst="orthographicFront"/>
              <a:lightRig rig="flat" dir="t"/>
            </a:scene3d>
            <a:sp3d z="-80000" prstMaterial="plastic">
              <a:bevelT w="50800" h="50800"/>
              <a:bevelB w="25400" h="25400" prst="angle"/>
            </a:sp3d>
          </p:spPr>
          <p:style>
            <a:lnRef idx="0">
              <a:schemeClr val="lt1">
                <a:hueOff val="0"/>
                <a:satOff val="0"/>
                <a:lumOff val="0"/>
                <a:alphaOff val="0"/>
              </a:schemeClr>
            </a:lnRef>
            <a:fillRef idx="3">
              <a:schemeClr val="accent2">
                <a:hueOff val="1170380"/>
                <a:satOff val="-1460"/>
                <a:lumOff val="343"/>
                <a:alphaOff val="0"/>
              </a:schemeClr>
            </a:fillRef>
            <a:effectRef idx="2">
              <a:schemeClr val="accent2">
                <a:hueOff val="1170380"/>
                <a:satOff val="-1460"/>
                <a:lumOff val="343"/>
                <a:alphaOff val="0"/>
              </a:schemeClr>
            </a:effectRef>
            <a:fontRef idx="minor">
              <a:schemeClr val="lt1"/>
            </a:fontRef>
          </p:style>
          <p:txBody>
            <a:bodyPr spcFirstLastPara="0" vert="horz" wrap="square" lIns="118564" tIns="100396" rIns="1" bIns="100396" numCol="1" spcCol="1270" anchor="ctr" anchorCtr="0">
              <a:noAutofit/>
            </a:bodyPr>
            <a:lstStyle/>
            <a:p>
              <a:pPr algn="ctr" defTabSz="397857">
                <a:lnSpc>
                  <a:spcPct val="90000"/>
                </a:lnSpc>
                <a:spcAft>
                  <a:spcPct val="35000"/>
                </a:spcAft>
              </a:pPr>
              <a:endParaRPr lang="en-US" sz="2300" dirty="0">
                <a:solidFill>
                  <a:schemeClr val="bg1"/>
                </a:solidFill>
                <a:ea typeface="汉鼎简楷体" pitchFamily="49" charset="-122"/>
              </a:endParaRPr>
            </a:p>
          </p:txBody>
        </p:sp>
        <p:sp>
          <p:nvSpPr>
            <p:cNvPr id="10" name="Freeform 9"/>
            <p:cNvSpPr/>
            <p:nvPr/>
          </p:nvSpPr>
          <p:spPr>
            <a:xfrm>
              <a:off x="4076349" y="4543378"/>
              <a:ext cx="1376248" cy="1372852"/>
            </a:xfrm>
            <a:custGeom>
              <a:avLst/>
              <a:gdLst>
                <a:gd name="connsiteX0" fmla="*/ 0 w 1487351"/>
                <a:gd name="connsiteY0" fmla="*/ 743676 h 1487351"/>
                <a:gd name="connsiteX1" fmla="*/ 217818 w 1487351"/>
                <a:gd name="connsiteY1" fmla="*/ 217818 h 1487351"/>
                <a:gd name="connsiteX2" fmla="*/ 743677 w 1487351"/>
                <a:gd name="connsiteY2" fmla="*/ 1 h 1487351"/>
                <a:gd name="connsiteX3" fmla="*/ 1269535 w 1487351"/>
                <a:gd name="connsiteY3" fmla="*/ 217819 h 1487351"/>
                <a:gd name="connsiteX4" fmla="*/ 1487352 w 1487351"/>
                <a:gd name="connsiteY4" fmla="*/ 743678 h 1487351"/>
                <a:gd name="connsiteX5" fmla="*/ 1269534 w 1487351"/>
                <a:gd name="connsiteY5" fmla="*/ 1269536 h 1487351"/>
                <a:gd name="connsiteX6" fmla="*/ 743675 w 1487351"/>
                <a:gd name="connsiteY6" fmla="*/ 1487354 h 1487351"/>
                <a:gd name="connsiteX7" fmla="*/ 217817 w 1487351"/>
                <a:gd name="connsiteY7" fmla="*/ 1269536 h 1487351"/>
                <a:gd name="connsiteX8" fmla="*/ 0 w 1487351"/>
                <a:gd name="connsiteY8" fmla="*/ 743677 h 1487351"/>
                <a:gd name="connsiteX9" fmla="*/ 0 w 1487351"/>
                <a:gd name="connsiteY9" fmla="*/ 743676 h 1487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87351" h="1487351">
                  <a:moveTo>
                    <a:pt x="0" y="743676"/>
                  </a:moveTo>
                  <a:cubicBezTo>
                    <a:pt x="0" y="546441"/>
                    <a:pt x="78352" y="357284"/>
                    <a:pt x="217818" y="217818"/>
                  </a:cubicBezTo>
                  <a:cubicBezTo>
                    <a:pt x="357285" y="78352"/>
                    <a:pt x="546442" y="1"/>
                    <a:pt x="743677" y="1"/>
                  </a:cubicBezTo>
                  <a:cubicBezTo>
                    <a:pt x="940912" y="1"/>
                    <a:pt x="1130069" y="78353"/>
                    <a:pt x="1269535" y="217819"/>
                  </a:cubicBezTo>
                  <a:cubicBezTo>
                    <a:pt x="1409001" y="357286"/>
                    <a:pt x="1487352" y="546443"/>
                    <a:pt x="1487352" y="743678"/>
                  </a:cubicBezTo>
                  <a:cubicBezTo>
                    <a:pt x="1487352" y="940913"/>
                    <a:pt x="1409001" y="1130070"/>
                    <a:pt x="1269534" y="1269536"/>
                  </a:cubicBezTo>
                  <a:cubicBezTo>
                    <a:pt x="1130068" y="1409002"/>
                    <a:pt x="940911" y="1487354"/>
                    <a:pt x="743675" y="1487354"/>
                  </a:cubicBezTo>
                  <a:cubicBezTo>
                    <a:pt x="546440" y="1487354"/>
                    <a:pt x="357283" y="1409002"/>
                    <a:pt x="217817" y="1269536"/>
                  </a:cubicBezTo>
                  <a:cubicBezTo>
                    <a:pt x="78351" y="1130070"/>
                    <a:pt x="0" y="940912"/>
                    <a:pt x="0" y="743677"/>
                  </a:cubicBezTo>
                  <a:lnTo>
                    <a:pt x="0" y="743676"/>
                  </a:lnTo>
                  <a:close/>
                </a:path>
              </a:pathLst>
            </a:custGeom>
            <a:solidFill>
              <a:schemeClr val="accent4">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2340759"/>
                <a:satOff val="-2919"/>
                <a:lumOff val="686"/>
                <a:alphaOff val="0"/>
              </a:schemeClr>
            </a:fillRef>
            <a:effectRef idx="2">
              <a:schemeClr val="accent2">
                <a:hueOff val="2340759"/>
                <a:satOff val="-2919"/>
                <a:lumOff val="686"/>
                <a:alphaOff val="0"/>
              </a:schemeClr>
            </a:effectRef>
            <a:fontRef idx="minor">
              <a:schemeClr val="lt1"/>
            </a:fontRef>
          </p:style>
          <p:txBody>
            <a:bodyPr spcFirstLastPara="0" vert="horz" wrap="square" lIns="253378" tIns="253377" rIns="253378" bIns="253377" numCol="1" spcCol="1270" anchor="ctr" anchorCtr="0">
              <a:noAutofit/>
            </a:bodyPr>
            <a:lstStyle/>
            <a:p>
              <a:pPr algn="ctr" defTabSz="530476">
                <a:lnSpc>
                  <a:spcPct val="90000"/>
                </a:lnSpc>
                <a:spcAft>
                  <a:spcPct val="35000"/>
                </a:spcAft>
              </a:pPr>
              <a:r>
                <a:rPr lang="zh-CN" altLang="en-US" sz="2800" dirty="0" smtClean="0">
                  <a:solidFill>
                    <a:schemeClr val="bg1"/>
                  </a:solidFill>
                  <a:latin typeface="方正精楷简体" pitchFamily="2" charset="-122"/>
                  <a:ea typeface="汉鼎简楷体" pitchFamily="49" charset="-122"/>
                </a:rPr>
                <a:t>调研</a:t>
              </a:r>
              <a:r>
                <a:rPr lang="en-US" altLang="zh-CN" sz="2800" dirty="0" smtClean="0">
                  <a:solidFill>
                    <a:schemeClr val="bg1"/>
                  </a:solidFill>
                  <a:latin typeface="方正精楷简体" pitchFamily="2" charset="-122"/>
                  <a:ea typeface="汉鼎简楷体" pitchFamily="49" charset="-122"/>
                </a:rPr>
                <a:t/>
              </a:r>
              <a:br>
                <a:rPr lang="en-US" altLang="zh-CN" sz="2800" dirty="0" smtClean="0">
                  <a:solidFill>
                    <a:schemeClr val="bg1"/>
                  </a:solidFill>
                  <a:latin typeface="方正精楷简体" pitchFamily="2" charset="-122"/>
                  <a:ea typeface="汉鼎简楷体" pitchFamily="49" charset="-122"/>
                </a:rPr>
              </a:br>
              <a:r>
                <a:rPr lang="zh-CN" altLang="en-US" sz="2800" dirty="0" smtClean="0">
                  <a:solidFill>
                    <a:schemeClr val="bg1"/>
                  </a:solidFill>
                  <a:latin typeface="方正精楷简体" pitchFamily="2" charset="-122"/>
                  <a:ea typeface="汉鼎简楷体" pitchFamily="49" charset="-122"/>
                </a:rPr>
                <a:t>验证</a:t>
              </a:r>
              <a:endParaRPr lang="en-US" sz="2800" dirty="0">
                <a:solidFill>
                  <a:schemeClr val="bg1"/>
                </a:solidFill>
                <a:latin typeface="方正精楷简体" pitchFamily="2" charset="-122"/>
                <a:ea typeface="汉鼎简楷体" pitchFamily="49" charset="-122"/>
              </a:endParaRPr>
            </a:p>
          </p:txBody>
        </p:sp>
        <p:sp>
          <p:nvSpPr>
            <p:cNvPr id="11" name="Freeform 10"/>
            <p:cNvSpPr/>
            <p:nvPr/>
          </p:nvSpPr>
          <p:spPr>
            <a:xfrm>
              <a:off x="3558852" y="4998134"/>
              <a:ext cx="365699" cy="463338"/>
            </a:xfrm>
            <a:custGeom>
              <a:avLst/>
              <a:gdLst>
                <a:gd name="connsiteX0" fmla="*/ 0 w 395220"/>
                <a:gd name="connsiteY0" fmla="*/ 100396 h 501980"/>
                <a:gd name="connsiteX1" fmla="*/ 197610 w 395220"/>
                <a:gd name="connsiteY1" fmla="*/ 100396 h 501980"/>
                <a:gd name="connsiteX2" fmla="*/ 197610 w 395220"/>
                <a:gd name="connsiteY2" fmla="*/ 0 h 501980"/>
                <a:gd name="connsiteX3" fmla="*/ 395220 w 395220"/>
                <a:gd name="connsiteY3" fmla="*/ 250990 h 501980"/>
                <a:gd name="connsiteX4" fmla="*/ 197610 w 395220"/>
                <a:gd name="connsiteY4" fmla="*/ 501980 h 501980"/>
                <a:gd name="connsiteX5" fmla="*/ 197610 w 395220"/>
                <a:gd name="connsiteY5" fmla="*/ 401584 h 501980"/>
                <a:gd name="connsiteX6" fmla="*/ 0 w 395220"/>
                <a:gd name="connsiteY6" fmla="*/ 401584 h 501980"/>
                <a:gd name="connsiteX7" fmla="*/ 0 w 395220"/>
                <a:gd name="connsiteY7" fmla="*/ 100396 h 50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220" h="501980">
                  <a:moveTo>
                    <a:pt x="395220" y="401584"/>
                  </a:moveTo>
                  <a:lnTo>
                    <a:pt x="197610" y="401584"/>
                  </a:lnTo>
                  <a:lnTo>
                    <a:pt x="197610" y="501980"/>
                  </a:lnTo>
                  <a:lnTo>
                    <a:pt x="0" y="250990"/>
                  </a:lnTo>
                  <a:lnTo>
                    <a:pt x="197610" y="0"/>
                  </a:lnTo>
                  <a:lnTo>
                    <a:pt x="197610" y="100396"/>
                  </a:lnTo>
                  <a:lnTo>
                    <a:pt x="395220" y="100396"/>
                  </a:lnTo>
                  <a:lnTo>
                    <a:pt x="395220" y="401584"/>
                  </a:lnTo>
                  <a:close/>
                </a:path>
              </a:pathLst>
            </a:custGeom>
            <a:scene3d>
              <a:camera prst="orthographicFront"/>
              <a:lightRig rig="flat" dir="t"/>
            </a:scene3d>
            <a:sp3d z="-80000" prstMaterial="plastic">
              <a:bevelT w="50800" h="50800"/>
              <a:bevelB w="25400" h="25400" prst="angle"/>
            </a:sp3d>
          </p:spPr>
          <p:style>
            <a:lnRef idx="0">
              <a:schemeClr val="lt1">
                <a:hueOff val="0"/>
                <a:satOff val="0"/>
                <a:lumOff val="0"/>
                <a:alphaOff val="0"/>
              </a:schemeClr>
            </a:lnRef>
            <a:fillRef idx="3">
              <a:schemeClr val="accent2">
                <a:hueOff val="2340759"/>
                <a:satOff val="-2919"/>
                <a:lumOff val="686"/>
                <a:alphaOff val="0"/>
              </a:schemeClr>
            </a:fillRef>
            <a:effectRef idx="2">
              <a:schemeClr val="accent2">
                <a:hueOff val="2340759"/>
                <a:satOff val="-2919"/>
                <a:lumOff val="686"/>
                <a:alphaOff val="0"/>
              </a:schemeClr>
            </a:effectRef>
            <a:fontRef idx="minor">
              <a:schemeClr val="lt1"/>
            </a:fontRef>
          </p:style>
          <p:txBody>
            <a:bodyPr spcFirstLastPara="0" vert="horz" wrap="square" lIns="118566" tIns="100397" rIns="1" bIns="100396" numCol="1" spcCol="1270" anchor="ctr" anchorCtr="0">
              <a:noAutofit/>
            </a:bodyPr>
            <a:lstStyle/>
            <a:p>
              <a:pPr algn="ctr" defTabSz="397857">
                <a:lnSpc>
                  <a:spcPct val="90000"/>
                </a:lnSpc>
                <a:spcAft>
                  <a:spcPct val="35000"/>
                </a:spcAft>
              </a:pPr>
              <a:endParaRPr lang="en-US" sz="2300" dirty="0">
                <a:solidFill>
                  <a:schemeClr val="bg1"/>
                </a:solidFill>
                <a:ea typeface="汉鼎简楷体" pitchFamily="49" charset="-122"/>
              </a:endParaRPr>
            </a:p>
          </p:txBody>
        </p:sp>
        <p:sp>
          <p:nvSpPr>
            <p:cNvPr id="12" name="Freeform 11"/>
            <p:cNvSpPr/>
            <p:nvPr/>
          </p:nvSpPr>
          <p:spPr>
            <a:xfrm>
              <a:off x="2010104" y="4543378"/>
              <a:ext cx="1376248" cy="1372852"/>
            </a:xfrm>
            <a:custGeom>
              <a:avLst/>
              <a:gdLst>
                <a:gd name="connsiteX0" fmla="*/ 0 w 1487351"/>
                <a:gd name="connsiteY0" fmla="*/ 743676 h 1487351"/>
                <a:gd name="connsiteX1" fmla="*/ 217818 w 1487351"/>
                <a:gd name="connsiteY1" fmla="*/ 217818 h 1487351"/>
                <a:gd name="connsiteX2" fmla="*/ 743677 w 1487351"/>
                <a:gd name="connsiteY2" fmla="*/ 1 h 1487351"/>
                <a:gd name="connsiteX3" fmla="*/ 1269535 w 1487351"/>
                <a:gd name="connsiteY3" fmla="*/ 217819 h 1487351"/>
                <a:gd name="connsiteX4" fmla="*/ 1487352 w 1487351"/>
                <a:gd name="connsiteY4" fmla="*/ 743678 h 1487351"/>
                <a:gd name="connsiteX5" fmla="*/ 1269534 w 1487351"/>
                <a:gd name="connsiteY5" fmla="*/ 1269536 h 1487351"/>
                <a:gd name="connsiteX6" fmla="*/ 743675 w 1487351"/>
                <a:gd name="connsiteY6" fmla="*/ 1487354 h 1487351"/>
                <a:gd name="connsiteX7" fmla="*/ 217817 w 1487351"/>
                <a:gd name="connsiteY7" fmla="*/ 1269536 h 1487351"/>
                <a:gd name="connsiteX8" fmla="*/ 0 w 1487351"/>
                <a:gd name="connsiteY8" fmla="*/ 743677 h 1487351"/>
                <a:gd name="connsiteX9" fmla="*/ 0 w 1487351"/>
                <a:gd name="connsiteY9" fmla="*/ 743676 h 1487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87351" h="1487351">
                  <a:moveTo>
                    <a:pt x="0" y="743676"/>
                  </a:moveTo>
                  <a:cubicBezTo>
                    <a:pt x="0" y="546441"/>
                    <a:pt x="78352" y="357284"/>
                    <a:pt x="217818" y="217818"/>
                  </a:cubicBezTo>
                  <a:cubicBezTo>
                    <a:pt x="357285" y="78352"/>
                    <a:pt x="546442" y="1"/>
                    <a:pt x="743677" y="1"/>
                  </a:cubicBezTo>
                  <a:cubicBezTo>
                    <a:pt x="940912" y="1"/>
                    <a:pt x="1130069" y="78353"/>
                    <a:pt x="1269535" y="217819"/>
                  </a:cubicBezTo>
                  <a:cubicBezTo>
                    <a:pt x="1409001" y="357286"/>
                    <a:pt x="1487352" y="546443"/>
                    <a:pt x="1487352" y="743678"/>
                  </a:cubicBezTo>
                  <a:cubicBezTo>
                    <a:pt x="1487352" y="940913"/>
                    <a:pt x="1409001" y="1130070"/>
                    <a:pt x="1269534" y="1269536"/>
                  </a:cubicBezTo>
                  <a:cubicBezTo>
                    <a:pt x="1130068" y="1409002"/>
                    <a:pt x="940911" y="1487354"/>
                    <a:pt x="743675" y="1487354"/>
                  </a:cubicBezTo>
                  <a:cubicBezTo>
                    <a:pt x="546440" y="1487354"/>
                    <a:pt x="357283" y="1409002"/>
                    <a:pt x="217817" y="1269536"/>
                  </a:cubicBezTo>
                  <a:cubicBezTo>
                    <a:pt x="78351" y="1130070"/>
                    <a:pt x="0" y="940912"/>
                    <a:pt x="0" y="743677"/>
                  </a:cubicBezTo>
                  <a:lnTo>
                    <a:pt x="0" y="743676"/>
                  </a:lnTo>
                  <a:close/>
                </a:path>
              </a:pathLst>
            </a:custGeom>
            <a:solidFill>
              <a:schemeClr val="accent5">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3511139"/>
                <a:satOff val="-4379"/>
                <a:lumOff val="1030"/>
                <a:alphaOff val="0"/>
              </a:schemeClr>
            </a:fillRef>
            <a:effectRef idx="2">
              <a:schemeClr val="accent2">
                <a:hueOff val="3511139"/>
                <a:satOff val="-4379"/>
                <a:lumOff val="1030"/>
                <a:alphaOff val="0"/>
              </a:schemeClr>
            </a:effectRef>
            <a:fontRef idx="minor">
              <a:schemeClr val="lt1"/>
            </a:fontRef>
          </p:style>
          <p:txBody>
            <a:bodyPr spcFirstLastPara="0" vert="horz" wrap="square" lIns="253378" tIns="253377" rIns="253378" bIns="253377" numCol="1" spcCol="1270" anchor="ctr" anchorCtr="0">
              <a:noAutofit/>
            </a:bodyPr>
            <a:lstStyle/>
            <a:p>
              <a:pPr algn="ctr" defTabSz="530476">
                <a:lnSpc>
                  <a:spcPct val="90000"/>
                </a:lnSpc>
                <a:spcAft>
                  <a:spcPct val="35000"/>
                </a:spcAft>
              </a:pPr>
              <a:r>
                <a:rPr lang="zh-CN" altLang="en-US" sz="2800" dirty="0" smtClean="0">
                  <a:solidFill>
                    <a:schemeClr val="bg1"/>
                  </a:solidFill>
                  <a:latin typeface="方正精楷简体" pitchFamily="2" charset="-122"/>
                  <a:ea typeface="汉鼎简楷体" pitchFamily="49" charset="-122"/>
                </a:rPr>
                <a:t>改进</a:t>
              </a:r>
              <a:endParaRPr lang="en-US" sz="2800" dirty="0">
                <a:solidFill>
                  <a:schemeClr val="bg1"/>
                </a:solidFill>
                <a:latin typeface="方正精楷简体" pitchFamily="2" charset="-122"/>
                <a:ea typeface="汉鼎简楷体" pitchFamily="49" charset="-122"/>
              </a:endParaRPr>
            </a:p>
          </p:txBody>
        </p:sp>
        <p:sp>
          <p:nvSpPr>
            <p:cNvPr id="13" name="Freeform 12"/>
            <p:cNvSpPr/>
            <p:nvPr/>
          </p:nvSpPr>
          <p:spPr>
            <a:xfrm rot="4320000">
              <a:off x="2199777" y="4027248"/>
              <a:ext cx="364795" cy="464483"/>
            </a:xfrm>
            <a:custGeom>
              <a:avLst/>
              <a:gdLst>
                <a:gd name="connsiteX0" fmla="*/ 0 w 395220"/>
                <a:gd name="connsiteY0" fmla="*/ 100396 h 501980"/>
                <a:gd name="connsiteX1" fmla="*/ 197610 w 395220"/>
                <a:gd name="connsiteY1" fmla="*/ 100396 h 501980"/>
                <a:gd name="connsiteX2" fmla="*/ 197610 w 395220"/>
                <a:gd name="connsiteY2" fmla="*/ 0 h 501980"/>
                <a:gd name="connsiteX3" fmla="*/ 395220 w 395220"/>
                <a:gd name="connsiteY3" fmla="*/ 250990 h 501980"/>
                <a:gd name="connsiteX4" fmla="*/ 197610 w 395220"/>
                <a:gd name="connsiteY4" fmla="*/ 501980 h 501980"/>
                <a:gd name="connsiteX5" fmla="*/ 197610 w 395220"/>
                <a:gd name="connsiteY5" fmla="*/ 401584 h 501980"/>
                <a:gd name="connsiteX6" fmla="*/ 0 w 395220"/>
                <a:gd name="connsiteY6" fmla="*/ 401584 h 501980"/>
                <a:gd name="connsiteX7" fmla="*/ 0 w 395220"/>
                <a:gd name="connsiteY7" fmla="*/ 100396 h 50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220" h="501980">
                  <a:moveTo>
                    <a:pt x="395220" y="401584"/>
                  </a:moveTo>
                  <a:lnTo>
                    <a:pt x="197610" y="401584"/>
                  </a:lnTo>
                  <a:lnTo>
                    <a:pt x="197610" y="501980"/>
                  </a:lnTo>
                  <a:lnTo>
                    <a:pt x="0" y="250990"/>
                  </a:lnTo>
                  <a:lnTo>
                    <a:pt x="197610" y="0"/>
                  </a:lnTo>
                  <a:lnTo>
                    <a:pt x="197610" y="100396"/>
                  </a:lnTo>
                  <a:lnTo>
                    <a:pt x="395220" y="100396"/>
                  </a:lnTo>
                  <a:lnTo>
                    <a:pt x="395220" y="401584"/>
                  </a:lnTo>
                  <a:close/>
                </a:path>
              </a:pathLst>
            </a:custGeom>
            <a:scene3d>
              <a:camera prst="orthographicFront"/>
              <a:lightRig rig="flat" dir="t"/>
            </a:scene3d>
            <a:sp3d z="-80000" prstMaterial="plastic">
              <a:bevelT w="50800" h="50800"/>
              <a:bevelB w="25400" h="25400" prst="angle"/>
            </a:sp3d>
          </p:spPr>
          <p:style>
            <a:lnRef idx="0">
              <a:schemeClr val="lt1">
                <a:hueOff val="0"/>
                <a:satOff val="0"/>
                <a:lumOff val="0"/>
                <a:alphaOff val="0"/>
              </a:schemeClr>
            </a:lnRef>
            <a:fillRef idx="3">
              <a:schemeClr val="accent2">
                <a:hueOff val="3511139"/>
                <a:satOff val="-4379"/>
                <a:lumOff val="1030"/>
                <a:alphaOff val="0"/>
              </a:schemeClr>
            </a:fillRef>
            <a:effectRef idx="2">
              <a:schemeClr val="accent2">
                <a:hueOff val="3511139"/>
                <a:satOff val="-4379"/>
                <a:lumOff val="1030"/>
                <a:alphaOff val="0"/>
              </a:schemeClr>
            </a:effectRef>
            <a:fontRef idx="minor">
              <a:schemeClr val="lt1"/>
            </a:fontRef>
          </p:style>
          <p:txBody>
            <a:bodyPr spcFirstLastPara="0" vert="horz" wrap="square" lIns="118565" tIns="100396" rIns="0" bIns="100395" numCol="1" spcCol="1270" anchor="ctr" anchorCtr="0">
              <a:noAutofit/>
            </a:bodyPr>
            <a:lstStyle/>
            <a:p>
              <a:pPr algn="ctr" defTabSz="397857">
                <a:lnSpc>
                  <a:spcPct val="90000"/>
                </a:lnSpc>
                <a:spcAft>
                  <a:spcPct val="35000"/>
                </a:spcAft>
              </a:pPr>
              <a:endParaRPr lang="en-US" sz="2300" dirty="0">
                <a:solidFill>
                  <a:schemeClr val="bg1"/>
                </a:solidFill>
                <a:ea typeface="汉鼎简楷体" pitchFamily="49" charset="-122"/>
              </a:endParaRPr>
            </a:p>
          </p:txBody>
        </p:sp>
        <p:sp>
          <p:nvSpPr>
            <p:cNvPr id="14" name="Freeform 13"/>
            <p:cNvSpPr/>
            <p:nvPr/>
          </p:nvSpPr>
          <p:spPr>
            <a:xfrm>
              <a:off x="1371600" y="2583112"/>
              <a:ext cx="1376248" cy="1372852"/>
            </a:xfrm>
            <a:custGeom>
              <a:avLst/>
              <a:gdLst>
                <a:gd name="connsiteX0" fmla="*/ 0 w 1487351"/>
                <a:gd name="connsiteY0" fmla="*/ 743676 h 1487351"/>
                <a:gd name="connsiteX1" fmla="*/ 217818 w 1487351"/>
                <a:gd name="connsiteY1" fmla="*/ 217818 h 1487351"/>
                <a:gd name="connsiteX2" fmla="*/ 743677 w 1487351"/>
                <a:gd name="connsiteY2" fmla="*/ 1 h 1487351"/>
                <a:gd name="connsiteX3" fmla="*/ 1269535 w 1487351"/>
                <a:gd name="connsiteY3" fmla="*/ 217819 h 1487351"/>
                <a:gd name="connsiteX4" fmla="*/ 1487352 w 1487351"/>
                <a:gd name="connsiteY4" fmla="*/ 743678 h 1487351"/>
                <a:gd name="connsiteX5" fmla="*/ 1269534 w 1487351"/>
                <a:gd name="connsiteY5" fmla="*/ 1269536 h 1487351"/>
                <a:gd name="connsiteX6" fmla="*/ 743675 w 1487351"/>
                <a:gd name="connsiteY6" fmla="*/ 1487354 h 1487351"/>
                <a:gd name="connsiteX7" fmla="*/ 217817 w 1487351"/>
                <a:gd name="connsiteY7" fmla="*/ 1269536 h 1487351"/>
                <a:gd name="connsiteX8" fmla="*/ 0 w 1487351"/>
                <a:gd name="connsiteY8" fmla="*/ 743677 h 1487351"/>
                <a:gd name="connsiteX9" fmla="*/ 0 w 1487351"/>
                <a:gd name="connsiteY9" fmla="*/ 743676 h 1487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87351" h="1487351">
                  <a:moveTo>
                    <a:pt x="0" y="743676"/>
                  </a:moveTo>
                  <a:cubicBezTo>
                    <a:pt x="0" y="546441"/>
                    <a:pt x="78352" y="357284"/>
                    <a:pt x="217818" y="217818"/>
                  </a:cubicBezTo>
                  <a:cubicBezTo>
                    <a:pt x="357285" y="78352"/>
                    <a:pt x="546442" y="1"/>
                    <a:pt x="743677" y="1"/>
                  </a:cubicBezTo>
                  <a:cubicBezTo>
                    <a:pt x="940912" y="1"/>
                    <a:pt x="1130069" y="78353"/>
                    <a:pt x="1269535" y="217819"/>
                  </a:cubicBezTo>
                  <a:cubicBezTo>
                    <a:pt x="1409001" y="357286"/>
                    <a:pt x="1487352" y="546443"/>
                    <a:pt x="1487352" y="743678"/>
                  </a:cubicBezTo>
                  <a:cubicBezTo>
                    <a:pt x="1487352" y="940913"/>
                    <a:pt x="1409001" y="1130070"/>
                    <a:pt x="1269534" y="1269536"/>
                  </a:cubicBezTo>
                  <a:cubicBezTo>
                    <a:pt x="1130068" y="1409002"/>
                    <a:pt x="940911" y="1487354"/>
                    <a:pt x="743675" y="1487354"/>
                  </a:cubicBezTo>
                  <a:cubicBezTo>
                    <a:pt x="546440" y="1487354"/>
                    <a:pt x="357283" y="1409002"/>
                    <a:pt x="217817" y="1269536"/>
                  </a:cubicBezTo>
                  <a:cubicBezTo>
                    <a:pt x="78351" y="1130070"/>
                    <a:pt x="0" y="940912"/>
                    <a:pt x="0" y="743677"/>
                  </a:cubicBezTo>
                  <a:lnTo>
                    <a:pt x="0" y="743676"/>
                  </a:lnTo>
                  <a:close/>
                </a:path>
              </a:pathLst>
            </a:custGeom>
            <a:solidFill>
              <a:schemeClr val="accent6">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4681519"/>
                <a:satOff val="-5839"/>
                <a:lumOff val="1373"/>
                <a:alphaOff val="0"/>
              </a:schemeClr>
            </a:fillRef>
            <a:effectRef idx="2">
              <a:schemeClr val="accent2">
                <a:hueOff val="4681519"/>
                <a:satOff val="-5839"/>
                <a:lumOff val="1373"/>
                <a:alphaOff val="0"/>
              </a:schemeClr>
            </a:effectRef>
            <a:fontRef idx="minor">
              <a:schemeClr val="lt1"/>
            </a:fontRef>
          </p:style>
          <p:txBody>
            <a:bodyPr spcFirstLastPara="0" vert="horz" wrap="square" lIns="253378" tIns="253377" rIns="253378" bIns="253377" numCol="1" spcCol="1270" anchor="ctr" anchorCtr="0">
              <a:noAutofit/>
            </a:bodyPr>
            <a:lstStyle/>
            <a:p>
              <a:pPr algn="ctr" defTabSz="530476">
                <a:lnSpc>
                  <a:spcPct val="90000"/>
                </a:lnSpc>
                <a:spcAft>
                  <a:spcPct val="35000"/>
                </a:spcAft>
              </a:pPr>
              <a:r>
                <a:rPr lang="zh-CN" altLang="en-US" sz="2800" dirty="0" smtClean="0">
                  <a:solidFill>
                    <a:schemeClr val="bg1"/>
                  </a:solidFill>
                  <a:latin typeface="方正精楷简体" pitchFamily="2" charset="-122"/>
                  <a:ea typeface="汉鼎简楷体" pitchFamily="49" charset="-122"/>
                </a:rPr>
                <a:t>用户</a:t>
              </a:r>
              <a:r>
                <a:rPr lang="en-US" altLang="zh-CN" sz="2800" dirty="0" smtClean="0">
                  <a:solidFill>
                    <a:schemeClr val="bg1"/>
                  </a:solidFill>
                  <a:latin typeface="方正精楷简体" pitchFamily="2" charset="-122"/>
                  <a:ea typeface="汉鼎简楷体" pitchFamily="49" charset="-122"/>
                </a:rPr>
                <a:t/>
              </a:r>
              <a:br>
                <a:rPr lang="en-US" altLang="zh-CN" sz="2800" dirty="0" smtClean="0">
                  <a:solidFill>
                    <a:schemeClr val="bg1"/>
                  </a:solidFill>
                  <a:latin typeface="方正精楷简体" pitchFamily="2" charset="-122"/>
                  <a:ea typeface="汉鼎简楷体" pitchFamily="49" charset="-122"/>
                </a:rPr>
              </a:br>
              <a:r>
                <a:rPr lang="zh-CN" altLang="en-US" sz="2800" dirty="0" smtClean="0">
                  <a:solidFill>
                    <a:schemeClr val="bg1"/>
                  </a:solidFill>
                  <a:latin typeface="方正精楷简体" pitchFamily="2" charset="-122"/>
                  <a:ea typeface="汉鼎简楷体" pitchFamily="49" charset="-122"/>
                </a:rPr>
                <a:t>反馈</a:t>
              </a:r>
              <a:endParaRPr lang="en-US" sz="2800" dirty="0">
                <a:solidFill>
                  <a:schemeClr val="bg1"/>
                </a:solidFill>
                <a:latin typeface="方正精楷简体" pitchFamily="2" charset="-122"/>
                <a:ea typeface="汉鼎简楷体" pitchFamily="49" charset="-122"/>
              </a:endParaRPr>
            </a:p>
          </p:txBody>
        </p:sp>
        <p:sp>
          <p:nvSpPr>
            <p:cNvPr id="15" name="Freeform 14"/>
            <p:cNvSpPr/>
            <p:nvPr/>
          </p:nvSpPr>
          <p:spPr>
            <a:xfrm rot="19440000">
              <a:off x="2704315" y="2438181"/>
              <a:ext cx="365698" cy="463337"/>
            </a:xfrm>
            <a:custGeom>
              <a:avLst/>
              <a:gdLst>
                <a:gd name="connsiteX0" fmla="*/ 0 w 395220"/>
                <a:gd name="connsiteY0" fmla="*/ 100396 h 501980"/>
                <a:gd name="connsiteX1" fmla="*/ 197610 w 395220"/>
                <a:gd name="connsiteY1" fmla="*/ 100396 h 501980"/>
                <a:gd name="connsiteX2" fmla="*/ 197610 w 395220"/>
                <a:gd name="connsiteY2" fmla="*/ 0 h 501980"/>
                <a:gd name="connsiteX3" fmla="*/ 395220 w 395220"/>
                <a:gd name="connsiteY3" fmla="*/ 250990 h 501980"/>
                <a:gd name="connsiteX4" fmla="*/ 197610 w 395220"/>
                <a:gd name="connsiteY4" fmla="*/ 501980 h 501980"/>
                <a:gd name="connsiteX5" fmla="*/ 197610 w 395220"/>
                <a:gd name="connsiteY5" fmla="*/ 401584 h 501980"/>
                <a:gd name="connsiteX6" fmla="*/ 0 w 395220"/>
                <a:gd name="connsiteY6" fmla="*/ 401584 h 501980"/>
                <a:gd name="connsiteX7" fmla="*/ 0 w 395220"/>
                <a:gd name="connsiteY7" fmla="*/ 100396 h 50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220" h="501980">
                  <a:moveTo>
                    <a:pt x="0" y="100396"/>
                  </a:moveTo>
                  <a:lnTo>
                    <a:pt x="197610" y="100396"/>
                  </a:lnTo>
                  <a:lnTo>
                    <a:pt x="197610" y="0"/>
                  </a:lnTo>
                  <a:lnTo>
                    <a:pt x="395220" y="250990"/>
                  </a:lnTo>
                  <a:lnTo>
                    <a:pt x="197610" y="501980"/>
                  </a:lnTo>
                  <a:lnTo>
                    <a:pt x="197610" y="401584"/>
                  </a:lnTo>
                  <a:lnTo>
                    <a:pt x="0" y="401584"/>
                  </a:lnTo>
                  <a:lnTo>
                    <a:pt x="0" y="100396"/>
                  </a:lnTo>
                  <a:close/>
                </a:path>
              </a:pathLst>
            </a:custGeom>
            <a:scene3d>
              <a:camera prst="orthographicFront"/>
              <a:lightRig rig="flat" dir="t"/>
            </a:scene3d>
            <a:sp3d z="-80000" prstMaterial="plastic">
              <a:bevelT w="50800" h="50800"/>
              <a:bevelB w="25400" h="25400" prst="angle"/>
            </a:sp3d>
          </p:spPr>
          <p:style>
            <a:lnRef idx="0">
              <a:schemeClr val="lt1">
                <a:hueOff val="0"/>
                <a:satOff val="0"/>
                <a:lumOff val="0"/>
                <a:alphaOff val="0"/>
              </a:schemeClr>
            </a:lnRef>
            <a:fillRef idx="3">
              <a:schemeClr val="accent2">
                <a:hueOff val="4681519"/>
                <a:satOff val="-5839"/>
                <a:lumOff val="1373"/>
                <a:alphaOff val="0"/>
              </a:schemeClr>
            </a:fillRef>
            <a:effectRef idx="2">
              <a:schemeClr val="accent2">
                <a:hueOff val="4681519"/>
                <a:satOff val="-5839"/>
                <a:lumOff val="1373"/>
                <a:alphaOff val="0"/>
              </a:schemeClr>
            </a:effectRef>
            <a:fontRef idx="minor">
              <a:schemeClr val="lt1"/>
            </a:fontRef>
          </p:style>
          <p:txBody>
            <a:bodyPr spcFirstLastPara="0" vert="horz" wrap="square" lIns="-1" tIns="100396" rIns="118566" bIns="100395" numCol="1" spcCol="1270" anchor="ctr" anchorCtr="0">
              <a:noAutofit/>
            </a:bodyPr>
            <a:lstStyle/>
            <a:p>
              <a:pPr algn="ctr" defTabSz="397857">
                <a:lnSpc>
                  <a:spcPct val="90000"/>
                </a:lnSpc>
                <a:spcAft>
                  <a:spcPct val="35000"/>
                </a:spcAft>
              </a:pPr>
              <a:endParaRPr lang="en-US" sz="2300" dirty="0">
                <a:solidFill>
                  <a:schemeClr val="bg1"/>
                </a:solidFill>
                <a:ea typeface="汉鼎简楷体" pitchFamily="49" charset="-122"/>
              </a:endParaRPr>
            </a:p>
          </p:txBody>
        </p:sp>
      </p:grpSp>
    </p:spTree>
  </p:cSld>
  <p:clrMapOvr>
    <a:masterClrMapping/>
  </p:clrMapOvr>
  <p:transition spd="slow">
    <p:blinds/>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以用户为中心的界面设计法则</a:t>
            </a:r>
            <a:endParaRPr lang="zh-CN" altLang="en-US" dirty="0"/>
          </a:p>
        </p:txBody>
      </p:sp>
      <p:sp>
        <p:nvSpPr>
          <p:cNvPr id="3" name="Content Placeholder 2"/>
          <p:cNvSpPr>
            <a:spLocks noGrp="1"/>
          </p:cNvSpPr>
          <p:nvPr>
            <p:ph idx="1"/>
          </p:nvPr>
        </p:nvSpPr>
        <p:spPr>
          <a:xfrm>
            <a:off x="974568" y="2996952"/>
            <a:ext cx="8307157" cy="3240360"/>
          </a:xfrm>
        </p:spPr>
        <p:txBody>
          <a:bodyPr/>
          <a:lstStyle/>
          <a:p>
            <a:pPr>
              <a:buFont typeface="+mj-ea"/>
              <a:buAutoNum type="circleNumDbPlain"/>
            </a:pPr>
            <a:r>
              <a:rPr lang="zh-CN" altLang="en-US" sz="2500" dirty="0" smtClean="0"/>
              <a:t>软件界面设计应尽可能地</a:t>
            </a:r>
            <a:r>
              <a:rPr lang="zh-CN" altLang="en-US" sz="2500" dirty="0" smtClean="0">
                <a:solidFill>
                  <a:srgbClr val="0000FF"/>
                </a:solidFill>
              </a:rPr>
              <a:t>支持用户</a:t>
            </a:r>
            <a:r>
              <a:rPr lang="zh-CN" altLang="en-US" sz="2500" dirty="0" smtClean="0"/>
              <a:t>高效地控制界面的所有功能和操作流程。</a:t>
            </a:r>
            <a:endParaRPr lang="en-US" altLang="zh-CN" sz="2500" dirty="0" smtClean="0"/>
          </a:p>
          <a:p>
            <a:pPr>
              <a:buFont typeface="+mj-ea"/>
              <a:buAutoNum type="circleNumDbPlain"/>
            </a:pPr>
            <a:r>
              <a:rPr lang="zh-CN" altLang="en-US" sz="2500" dirty="0" smtClean="0"/>
              <a:t>软件界面设计应符合大部分用户的</a:t>
            </a:r>
            <a:r>
              <a:rPr lang="zh-CN" altLang="en-US" sz="2500" dirty="0" smtClean="0">
                <a:solidFill>
                  <a:srgbClr val="0000FF"/>
                </a:solidFill>
              </a:rPr>
              <a:t>认知特性、思维和动作习惯</a:t>
            </a:r>
            <a:r>
              <a:rPr lang="zh-CN" altLang="en-US" sz="2500" dirty="0" smtClean="0"/>
              <a:t>，同时也可针对特殊用户群设计特定界面。</a:t>
            </a:r>
            <a:endParaRPr lang="en-US" altLang="zh-CN" sz="2500" dirty="0" smtClean="0"/>
          </a:p>
          <a:p>
            <a:pPr>
              <a:buFont typeface="+mj-ea"/>
              <a:buAutoNum type="circleNumDbPlain"/>
            </a:pPr>
            <a:r>
              <a:rPr lang="zh-CN" altLang="en-US" sz="2500" dirty="0" smtClean="0"/>
              <a:t>软件界面设计应能</a:t>
            </a:r>
            <a:r>
              <a:rPr lang="zh-CN" altLang="en-US" sz="2500" dirty="0" smtClean="0">
                <a:solidFill>
                  <a:srgbClr val="0000FF"/>
                </a:solidFill>
              </a:rPr>
              <a:t>鼓励用户</a:t>
            </a:r>
            <a:r>
              <a:rPr lang="zh-CN" altLang="en-US" sz="2500" dirty="0" smtClean="0"/>
              <a:t>使用界面的各种操作，并为用户提供实时帮助信息。</a:t>
            </a:r>
            <a:endParaRPr lang="en-US" altLang="zh-CN" sz="2500" dirty="0" smtClean="0"/>
          </a:p>
          <a:p>
            <a:pPr>
              <a:buFont typeface="+mj-ea"/>
              <a:buAutoNum type="circleNumDbPlain"/>
            </a:pPr>
            <a:r>
              <a:rPr lang="zh-CN" altLang="en-US" sz="2500" dirty="0" smtClean="0"/>
              <a:t>控制界面组成元素的数量，降低元素认知难度，并优化界面整体布局，使之具有</a:t>
            </a:r>
            <a:r>
              <a:rPr lang="zh-CN" altLang="en-US" sz="2500" dirty="0" smtClean="0">
                <a:solidFill>
                  <a:srgbClr val="0000FF"/>
                </a:solidFill>
              </a:rPr>
              <a:t>审美愉悦感</a:t>
            </a:r>
            <a:r>
              <a:rPr lang="zh-CN" altLang="en-US" sz="2500" dirty="0" smtClean="0"/>
              <a:t>。</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82</a:t>
            </a:fld>
            <a:endParaRPr lang="zh-CN" altLang="en-US" dirty="0"/>
          </a:p>
        </p:txBody>
      </p:sp>
      <p:sp>
        <p:nvSpPr>
          <p:cNvPr id="5" name="Rectangle 4"/>
          <p:cNvSpPr/>
          <p:nvPr/>
        </p:nvSpPr>
        <p:spPr>
          <a:xfrm>
            <a:off x="584516" y="1412776"/>
            <a:ext cx="8580953" cy="1008112"/>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软件界面设计应支持用户以舒适的方式，高效地完成既定功能。</a:t>
            </a:r>
            <a:endParaRPr lang="zh-CN" altLang="en-US" sz="2900" dirty="0">
              <a:solidFill>
                <a:srgbClr val="C00000"/>
              </a:solidFill>
              <a:ea typeface="文鼎CS长美黑" pitchFamily="49" charset="-122"/>
            </a:endParaRPr>
          </a:p>
        </p:txBody>
      </p:sp>
      <p:sp>
        <p:nvSpPr>
          <p:cNvPr id="6" name="TextBox 5"/>
          <p:cNvSpPr txBox="1"/>
          <p:nvPr/>
        </p:nvSpPr>
        <p:spPr>
          <a:xfrm>
            <a:off x="251939" y="3046309"/>
            <a:ext cx="616391" cy="3143586"/>
          </a:xfrm>
          <a:prstGeom prst="rect">
            <a:avLst/>
          </a:prstGeom>
          <a:solidFill>
            <a:schemeClr val="tx1"/>
          </a:solidFill>
        </p:spPr>
        <p:txBody>
          <a:bodyPr wrap="none" lIns="95665" tIns="47832" rIns="95665" bIns="47832" rtlCol="0">
            <a:spAutoFit/>
          </a:bodyPr>
          <a:lstStyle/>
          <a:p>
            <a:r>
              <a:rPr lang="zh-CN" altLang="en-US" sz="3300" dirty="0" smtClean="0">
                <a:solidFill>
                  <a:srgbClr val="FFFF00"/>
                </a:solidFill>
                <a:ea typeface="文鼎CS长美黑" pitchFamily="49" charset="-122"/>
              </a:rPr>
              <a:t>四</a:t>
            </a:r>
            <a:endParaRPr lang="en-US" altLang="zh-CN" sz="3300" dirty="0" smtClean="0">
              <a:solidFill>
                <a:srgbClr val="FFFF00"/>
              </a:solidFill>
              <a:ea typeface="文鼎CS长美黑" pitchFamily="49" charset="-122"/>
            </a:endParaRPr>
          </a:p>
          <a:p>
            <a:r>
              <a:rPr lang="zh-CN" altLang="en-US" sz="3300" dirty="0" smtClean="0">
                <a:solidFill>
                  <a:srgbClr val="FFFF00"/>
                </a:solidFill>
                <a:ea typeface="文鼎CS长美黑" pitchFamily="49" charset="-122"/>
              </a:rPr>
              <a:t>项</a:t>
            </a:r>
            <a:endParaRPr lang="en-US" altLang="zh-CN" sz="3300" dirty="0" smtClean="0">
              <a:solidFill>
                <a:srgbClr val="FFFF00"/>
              </a:solidFill>
              <a:ea typeface="文鼎CS长美黑" pitchFamily="49" charset="-122"/>
            </a:endParaRPr>
          </a:p>
          <a:p>
            <a:r>
              <a:rPr lang="zh-CN" altLang="en-US" sz="3300" dirty="0" smtClean="0">
                <a:solidFill>
                  <a:srgbClr val="FFFF00"/>
                </a:solidFill>
                <a:ea typeface="文鼎CS长美黑" pitchFamily="49" charset="-122"/>
              </a:rPr>
              <a:t>最</a:t>
            </a:r>
            <a:endParaRPr lang="en-US" altLang="zh-CN" sz="3300" dirty="0" smtClean="0">
              <a:solidFill>
                <a:srgbClr val="FFFF00"/>
              </a:solidFill>
              <a:ea typeface="文鼎CS长美黑" pitchFamily="49" charset="-122"/>
            </a:endParaRPr>
          </a:p>
          <a:p>
            <a:r>
              <a:rPr lang="zh-CN" altLang="en-US" sz="3300" dirty="0" smtClean="0">
                <a:solidFill>
                  <a:srgbClr val="FFFF00"/>
                </a:solidFill>
                <a:ea typeface="文鼎CS长美黑" pitchFamily="49" charset="-122"/>
              </a:rPr>
              <a:t>佳</a:t>
            </a:r>
            <a:endParaRPr lang="en-US" altLang="zh-CN" sz="3300" dirty="0" smtClean="0">
              <a:solidFill>
                <a:srgbClr val="FFFF00"/>
              </a:solidFill>
              <a:ea typeface="文鼎CS长美黑" pitchFamily="49" charset="-122"/>
            </a:endParaRPr>
          </a:p>
          <a:p>
            <a:r>
              <a:rPr lang="zh-CN" altLang="en-US" sz="3300" dirty="0" smtClean="0">
                <a:solidFill>
                  <a:srgbClr val="FFFF00"/>
                </a:solidFill>
                <a:ea typeface="文鼎CS长美黑" pitchFamily="49" charset="-122"/>
              </a:rPr>
              <a:t>实</a:t>
            </a:r>
            <a:endParaRPr lang="en-US" altLang="zh-CN" sz="3300" dirty="0" smtClean="0">
              <a:solidFill>
                <a:srgbClr val="FFFF00"/>
              </a:solidFill>
              <a:ea typeface="文鼎CS长美黑" pitchFamily="49" charset="-122"/>
            </a:endParaRPr>
          </a:p>
          <a:p>
            <a:r>
              <a:rPr lang="zh-CN" altLang="en-US" sz="3300" dirty="0" smtClean="0">
                <a:solidFill>
                  <a:srgbClr val="FFFF00"/>
                </a:solidFill>
                <a:ea typeface="文鼎CS长美黑" pitchFamily="49" charset="-122"/>
              </a:rPr>
              <a:t>践</a:t>
            </a:r>
            <a:endParaRPr lang="zh-CN" altLang="en-US" sz="3300" dirty="0">
              <a:solidFill>
                <a:srgbClr val="FFFF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人机交互实践</a:t>
            </a:r>
            <a:r>
              <a:rPr lang="en-US" altLang="zh-CN" dirty="0" smtClean="0"/>
              <a:t>—</a:t>
            </a:r>
            <a:r>
              <a:rPr lang="zh-CN" altLang="en-US" dirty="0" smtClean="0"/>
              <a:t>两则</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83</a:t>
            </a:fld>
            <a:endParaRPr lang="zh-CN" altLang="en-US" dirty="0"/>
          </a:p>
        </p:txBody>
      </p:sp>
      <p:sp>
        <p:nvSpPr>
          <p:cNvPr id="5" name="Rectangle 4"/>
          <p:cNvSpPr/>
          <p:nvPr/>
        </p:nvSpPr>
        <p:spPr>
          <a:xfrm>
            <a:off x="704879" y="2276874"/>
            <a:ext cx="8346927" cy="936104"/>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软件界面设计应简化人机交互过程，减少交互次数，以最直接的方式实现交互的既定目标。</a:t>
            </a:r>
            <a:endParaRPr lang="zh-CN" altLang="en-US" sz="2900" dirty="0">
              <a:solidFill>
                <a:srgbClr val="C00000"/>
              </a:solidFill>
              <a:ea typeface="文鼎CS长美黑" pitchFamily="49" charset="-122"/>
            </a:endParaRPr>
          </a:p>
        </p:txBody>
      </p:sp>
      <p:sp>
        <p:nvSpPr>
          <p:cNvPr id="6" name="Rectangle 5"/>
          <p:cNvSpPr/>
          <p:nvPr/>
        </p:nvSpPr>
        <p:spPr>
          <a:xfrm>
            <a:off x="704879" y="4960332"/>
            <a:ext cx="8346927" cy="936104"/>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保证每个人机交互步骤都是有效的，即交互的人机双方都能有效地相互传达和接收信息。</a:t>
            </a:r>
            <a:endParaRPr lang="zh-CN" altLang="en-US" sz="2900" dirty="0">
              <a:solidFill>
                <a:srgbClr val="C00000"/>
              </a:solidFill>
              <a:ea typeface="文鼎CS长美黑" pitchFamily="49" charset="-122"/>
            </a:endParaRPr>
          </a:p>
        </p:txBody>
      </p:sp>
      <p:sp>
        <p:nvSpPr>
          <p:cNvPr id="7" name="Rectangle 6"/>
          <p:cNvSpPr/>
          <p:nvPr/>
        </p:nvSpPr>
        <p:spPr>
          <a:xfrm>
            <a:off x="704882" y="1772817"/>
            <a:ext cx="3168372" cy="542874"/>
          </a:xfrm>
          <a:prstGeom prst="rect">
            <a:avLst/>
          </a:prstGeom>
          <a:solidFill>
            <a:schemeClr val="tx1"/>
          </a:solidFill>
        </p:spPr>
        <p:txBody>
          <a:bodyPr wrap="none" lIns="95665" tIns="47832" rIns="95665" bIns="47832">
            <a:spAutoFit/>
          </a:bodyPr>
          <a:lstStyle/>
          <a:p>
            <a:r>
              <a:rPr lang="zh-CN" altLang="en-US" sz="2900" dirty="0" smtClean="0">
                <a:solidFill>
                  <a:schemeClr val="bg1"/>
                </a:solidFill>
                <a:ea typeface="文鼎CS长美黑" pitchFamily="49" charset="-122"/>
              </a:rPr>
              <a:t>“最短”交互实践</a:t>
            </a:r>
            <a:endParaRPr lang="zh-CN" altLang="en-US" sz="2900" dirty="0">
              <a:solidFill>
                <a:schemeClr val="bg1"/>
              </a:solidFill>
              <a:ea typeface="文鼎CS长美黑" pitchFamily="49" charset="-122"/>
            </a:endParaRPr>
          </a:p>
        </p:txBody>
      </p:sp>
      <p:sp>
        <p:nvSpPr>
          <p:cNvPr id="8" name="Rectangle 7"/>
          <p:cNvSpPr/>
          <p:nvPr/>
        </p:nvSpPr>
        <p:spPr>
          <a:xfrm>
            <a:off x="704882" y="4437112"/>
            <a:ext cx="3168372" cy="542874"/>
          </a:xfrm>
          <a:prstGeom prst="rect">
            <a:avLst/>
          </a:prstGeom>
          <a:solidFill>
            <a:schemeClr val="tx1"/>
          </a:solidFill>
        </p:spPr>
        <p:txBody>
          <a:bodyPr wrap="none" lIns="95665" tIns="47832" rIns="95665" bIns="47832">
            <a:spAutoFit/>
          </a:bodyPr>
          <a:lstStyle/>
          <a:p>
            <a:r>
              <a:rPr lang="zh-CN" altLang="en-US" sz="2900" dirty="0" smtClean="0">
                <a:solidFill>
                  <a:schemeClr val="bg1"/>
                </a:solidFill>
                <a:ea typeface="文鼎CS长美黑" pitchFamily="49" charset="-122"/>
              </a:rPr>
              <a:t>“有效”交互实践</a:t>
            </a:r>
            <a:endParaRPr lang="zh-CN" altLang="en-US" sz="2900" dirty="0">
              <a:solidFill>
                <a:schemeClr val="bg1"/>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界面一致性法则与实践</a:t>
            </a:r>
            <a:endParaRPr lang="zh-CN" altLang="en-US" dirty="0"/>
          </a:p>
        </p:txBody>
      </p:sp>
      <p:sp>
        <p:nvSpPr>
          <p:cNvPr id="7" name="Content Placeholder 2"/>
          <p:cNvSpPr>
            <a:spLocks noGrp="1"/>
          </p:cNvSpPr>
          <p:nvPr>
            <p:ph idx="1"/>
          </p:nvPr>
        </p:nvSpPr>
        <p:spPr>
          <a:xfrm>
            <a:off x="974568" y="2996952"/>
            <a:ext cx="8307157" cy="3240360"/>
          </a:xfrm>
        </p:spPr>
        <p:txBody>
          <a:bodyPr/>
          <a:lstStyle/>
          <a:p>
            <a:pPr>
              <a:buFont typeface="+mj-ea"/>
              <a:buAutoNum type="circleNumDbPlain"/>
            </a:pPr>
            <a:r>
              <a:rPr lang="zh-CN" altLang="en-US" sz="2500" dirty="0" smtClean="0"/>
              <a:t>软件界面内</a:t>
            </a:r>
            <a:r>
              <a:rPr lang="zh-CN" altLang="en-US" sz="2500" dirty="0" smtClean="0">
                <a:solidFill>
                  <a:srgbClr val="0000FF"/>
                </a:solidFill>
              </a:rPr>
              <a:t>各元素之间</a:t>
            </a:r>
            <a:r>
              <a:rPr lang="zh-CN" altLang="en-US" sz="2500" dirty="0" smtClean="0"/>
              <a:t>应保持一致，体现为各元素所采用的概念和行为方式的一致性。</a:t>
            </a:r>
            <a:endParaRPr lang="en-US" altLang="zh-CN" sz="2500" dirty="0" smtClean="0"/>
          </a:p>
          <a:p>
            <a:pPr>
              <a:buFont typeface="+mj-ea"/>
              <a:buAutoNum type="circleNumDbPlain"/>
            </a:pPr>
            <a:r>
              <a:rPr lang="zh-CN" altLang="en-US" sz="2500" dirty="0" smtClean="0"/>
              <a:t>保证单个界面的及</a:t>
            </a:r>
            <a:r>
              <a:rPr lang="zh-CN" altLang="en-US" sz="2500" dirty="0" smtClean="0">
                <a:solidFill>
                  <a:srgbClr val="0000FF"/>
                </a:solidFill>
              </a:rPr>
              <a:t>多个界面之间</a:t>
            </a:r>
            <a:r>
              <a:rPr lang="zh-CN" altLang="en-US" sz="2500" dirty="0" smtClean="0"/>
              <a:t>的风格一致性，涉及界面布局、元素形状和颜色、字体及大小等。</a:t>
            </a:r>
            <a:endParaRPr lang="en-US" altLang="zh-CN" sz="2500" dirty="0" smtClean="0"/>
          </a:p>
          <a:p>
            <a:pPr>
              <a:buFont typeface="+mj-ea"/>
              <a:buAutoNum type="circleNumDbPlain"/>
            </a:pPr>
            <a:r>
              <a:rPr lang="zh-CN" altLang="en-US" sz="2500" dirty="0" smtClean="0"/>
              <a:t>软件界面应</a:t>
            </a:r>
            <a:r>
              <a:rPr lang="zh-CN" altLang="en-US" sz="2500" dirty="0" smtClean="0">
                <a:solidFill>
                  <a:srgbClr val="0000FF"/>
                </a:solidFill>
              </a:rPr>
              <a:t>与用户</a:t>
            </a:r>
            <a:r>
              <a:rPr lang="zh-CN" altLang="en-US" sz="2500" dirty="0" smtClean="0"/>
              <a:t>保持交互过程的一致性，体现为交互过程中用户认知和操作方式的一致性。</a:t>
            </a:r>
            <a:endParaRPr lang="en-US" altLang="zh-CN" sz="2500" dirty="0" smtClean="0"/>
          </a:p>
          <a:p>
            <a:pPr>
              <a:buFont typeface="+mj-ea"/>
              <a:buAutoNum type="circleNumDbPlain"/>
            </a:pPr>
            <a:r>
              <a:rPr lang="zh-CN" altLang="en-US" sz="2500" dirty="0" smtClean="0"/>
              <a:t>保证用户的已有界面操控知识和技能都能</a:t>
            </a:r>
            <a:r>
              <a:rPr lang="zh-CN" altLang="en-US" sz="2500" dirty="0" smtClean="0">
                <a:solidFill>
                  <a:srgbClr val="0000FF"/>
                </a:solidFill>
              </a:rPr>
              <a:t>有效地复用</a:t>
            </a:r>
            <a:r>
              <a:rPr lang="zh-CN" altLang="en-US" sz="2500" dirty="0" smtClean="0"/>
              <a:t>至当前界面的操作过程中。</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84</a:t>
            </a:fld>
            <a:endParaRPr lang="zh-CN" altLang="en-US" dirty="0"/>
          </a:p>
        </p:txBody>
      </p:sp>
      <p:sp>
        <p:nvSpPr>
          <p:cNvPr id="5" name="Rectangle 4"/>
          <p:cNvSpPr/>
          <p:nvPr/>
        </p:nvSpPr>
        <p:spPr>
          <a:xfrm>
            <a:off x="584516" y="1412776"/>
            <a:ext cx="8580953" cy="1008112"/>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保持界面内各元素之间、同一软件的不同界面之间、不同软件的界面之间的一致性。</a:t>
            </a:r>
            <a:endParaRPr lang="zh-CN" altLang="en-US" sz="2900" dirty="0">
              <a:solidFill>
                <a:srgbClr val="C00000"/>
              </a:solidFill>
              <a:ea typeface="文鼎CS长美黑" pitchFamily="49" charset="-122"/>
            </a:endParaRPr>
          </a:p>
        </p:txBody>
      </p:sp>
      <p:sp>
        <p:nvSpPr>
          <p:cNvPr id="8" name="TextBox 7"/>
          <p:cNvSpPr txBox="1"/>
          <p:nvPr/>
        </p:nvSpPr>
        <p:spPr>
          <a:xfrm>
            <a:off x="251939" y="3046309"/>
            <a:ext cx="616391" cy="3143586"/>
          </a:xfrm>
          <a:prstGeom prst="rect">
            <a:avLst/>
          </a:prstGeom>
          <a:solidFill>
            <a:schemeClr val="tx1"/>
          </a:solidFill>
        </p:spPr>
        <p:txBody>
          <a:bodyPr wrap="none" lIns="95665" tIns="47832" rIns="95665" bIns="47832" rtlCol="0">
            <a:spAutoFit/>
          </a:bodyPr>
          <a:lstStyle/>
          <a:p>
            <a:r>
              <a:rPr lang="zh-CN" altLang="en-US" sz="3300" dirty="0" smtClean="0">
                <a:solidFill>
                  <a:srgbClr val="FFFF00"/>
                </a:solidFill>
                <a:ea typeface="文鼎CS长美黑" pitchFamily="49" charset="-122"/>
              </a:rPr>
              <a:t>四</a:t>
            </a:r>
            <a:endParaRPr lang="en-US" altLang="zh-CN" sz="3300" dirty="0" smtClean="0">
              <a:solidFill>
                <a:srgbClr val="FFFF00"/>
              </a:solidFill>
              <a:ea typeface="文鼎CS长美黑" pitchFamily="49" charset="-122"/>
            </a:endParaRPr>
          </a:p>
          <a:p>
            <a:r>
              <a:rPr lang="zh-CN" altLang="en-US" sz="3300" dirty="0" smtClean="0">
                <a:solidFill>
                  <a:srgbClr val="FFFF00"/>
                </a:solidFill>
                <a:ea typeface="文鼎CS长美黑" pitchFamily="49" charset="-122"/>
              </a:rPr>
              <a:t>项</a:t>
            </a:r>
            <a:endParaRPr lang="en-US" altLang="zh-CN" sz="3300" dirty="0" smtClean="0">
              <a:solidFill>
                <a:srgbClr val="FFFF00"/>
              </a:solidFill>
              <a:ea typeface="文鼎CS长美黑" pitchFamily="49" charset="-122"/>
            </a:endParaRPr>
          </a:p>
          <a:p>
            <a:r>
              <a:rPr lang="zh-CN" altLang="en-US" sz="3300" dirty="0" smtClean="0">
                <a:solidFill>
                  <a:srgbClr val="FFFF00"/>
                </a:solidFill>
                <a:ea typeface="文鼎CS长美黑" pitchFamily="49" charset="-122"/>
              </a:rPr>
              <a:t>最</a:t>
            </a:r>
            <a:endParaRPr lang="en-US" altLang="zh-CN" sz="3300" dirty="0" smtClean="0">
              <a:solidFill>
                <a:srgbClr val="FFFF00"/>
              </a:solidFill>
              <a:ea typeface="文鼎CS长美黑" pitchFamily="49" charset="-122"/>
            </a:endParaRPr>
          </a:p>
          <a:p>
            <a:r>
              <a:rPr lang="zh-CN" altLang="en-US" sz="3300" dirty="0" smtClean="0">
                <a:solidFill>
                  <a:srgbClr val="FFFF00"/>
                </a:solidFill>
                <a:ea typeface="文鼎CS长美黑" pitchFamily="49" charset="-122"/>
              </a:rPr>
              <a:t>佳</a:t>
            </a:r>
            <a:endParaRPr lang="en-US" altLang="zh-CN" sz="3300" dirty="0" smtClean="0">
              <a:solidFill>
                <a:srgbClr val="FFFF00"/>
              </a:solidFill>
              <a:ea typeface="文鼎CS长美黑" pitchFamily="49" charset="-122"/>
            </a:endParaRPr>
          </a:p>
          <a:p>
            <a:r>
              <a:rPr lang="zh-CN" altLang="en-US" sz="3300" dirty="0" smtClean="0">
                <a:solidFill>
                  <a:srgbClr val="FFFF00"/>
                </a:solidFill>
                <a:ea typeface="文鼎CS长美黑" pitchFamily="49" charset="-122"/>
              </a:rPr>
              <a:t>实</a:t>
            </a:r>
            <a:endParaRPr lang="en-US" altLang="zh-CN" sz="3300" dirty="0" smtClean="0">
              <a:solidFill>
                <a:srgbClr val="FFFF00"/>
              </a:solidFill>
              <a:ea typeface="文鼎CS长美黑" pitchFamily="49" charset="-122"/>
            </a:endParaRPr>
          </a:p>
          <a:p>
            <a:r>
              <a:rPr lang="zh-CN" altLang="en-US" sz="3300" dirty="0" smtClean="0">
                <a:solidFill>
                  <a:srgbClr val="FFFF00"/>
                </a:solidFill>
                <a:ea typeface="文鼎CS长美黑" pitchFamily="49" charset="-122"/>
              </a:rPr>
              <a:t>践</a:t>
            </a:r>
            <a:endParaRPr lang="zh-CN" altLang="en-US" sz="3300" dirty="0">
              <a:solidFill>
                <a:srgbClr val="FFFF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个性化界面设计</a:t>
            </a:r>
            <a:endParaRPr lang="zh-CN" altLang="en-US" dirty="0"/>
          </a:p>
        </p:txBody>
      </p:sp>
      <p:sp>
        <p:nvSpPr>
          <p:cNvPr id="3" name="Content Placeholder 2"/>
          <p:cNvSpPr>
            <a:spLocks noGrp="1"/>
          </p:cNvSpPr>
          <p:nvPr>
            <p:ph idx="1"/>
          </p:nvPr>
        </p:nvSpPr>
        <p:spPr>
          <a:xfrm>
            <a:off x="613968" y="3212979"/>
            <a:ext cx="6211244" cy="3024335"/>
          </a:xfrm>
        </p:spPr>
        <p:txBody>
          <a:bodyPr/>
          <a:lstStyle/>
          <a:p>
            <a:r>
              <a:rPr lang="zh-CN" altLang="en-US" sz="2900" dirty="0" smtClean="0"/>
              <a:t>标准化和个性化既互斥又互补</a:t>
            </a:r>
            <a:endParaRPr lang="en-US" altLang="zh-CN" sz="2900" dirty="0" smtClean="0"/>
          </a:p>
          <a:p>
            <a:pPr lvl="1"/>
            <a:r>
              <a:rPr lang="zh-CN" altLang="en-US" sz="2500" dirty="0" smtClean="0"/>
              <a:t>两者在形式上相互排斥</a:t>
            </a:r>
            <a:endParaRPr lang="en-US" altLang="zh-CN" sz="2500" dirty="0" smtClean="0"/>
          </a:p>
          <a:p>
            <a:pPr lvl="1"/>
            <a:r>
              <a:rPr lang="zh-CN" altLang="en-US" sz="2500" dirty="0" smtClean="0"/>
              <a:t>两者在审美上相互补充</a:t>
            </a:r>
            <a:endParaRPr lang="en-US" altLang="zh-CN" dirty="0" smtClean="0"/>
          </a:p>
          <a:p>
            <a:endParaRPr lang="en-US" altLang="zh-CN" sz="1300" dirty="0" smtClean="0"/>
          </a:p>
          <a:p>
            <a:r>
              <a:rPr lang="zh-CN" altLang="en-US" sz="2700" dirty="0" smtClean="0"/>
              <a:t>高质量的界面必定是个性化设计的结果。然个性化设计应受制于常用的界面标准、规则和常识。</a:t>
            </a:r>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85</a:t>
            </a:fld>
            <a:endParaRPr lang="zh-CN" altLang="en-US" dirty="0"/>
          </a:p>
        </p:txBody>
      </p:sp>
      <p:sp>
        <p:nvSpPr>
          <p:cNvPr id="5" name="Rectangle 4"/>
          <p:cNvSpPr/>
          <p:nvPr/>
        </p:nvSpPr>
        <p:spPr>
          <a:xfrm>
            <a:off x="584516" y="1412776"/>
            <a:ext cx="8580953" cy="1008112"/>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软件界面设计应在遵循相关领域标准、行业规则和常识的同时，充分挖掘界面的个性美。</a:t>
            </a:r>
            <a:endParaRPr lang="zh-CN" altLang="en-US" sz="2900" dirty="0">
              <a:solidFill>
                <a:srgbClr val="C00000"/>
              </a:solidFill>
              <a:ea typeface="文鼎CS长美黑" pitchFamily="49" charset="-122"/>
            </a:endParaRPr>
          </a:p>
        </p:txBody>
      </p:sp>
      <p:grpSp>
        <p:nvGrpSpPr>
          <p:cNvPr id="11" name="Group 10"/>
          <p:cNvGrpSpPr/>
          <p:nvPr/>
        </p:nvGrpSpPr>
        <p:grpSpPr>
          <a:xfrm>
            <a:off x="7545288" y="3356992"/>
            <a:ext cx="2179204" cy="2931426"/>
            <a:chOff x="6701376" y="3173033"/>
            <a:chExt cx="2275071" cy="3115382"/>
          </a:xfrm>
        </p:grpSpPr>
        <p:pic>
          <p:nvPicPr>
            <p:cNvPr id="6" name="Picture 2" descr="C:\Users\SECBOK\Desktop\1206563423678006601torisan_Bar_Magnets.svg.hi.png"/>
            <p:cNvPicPr>
              <a:picLocks noChangeAspect="1" noChangeArrowheads="1"/>
            </p:cNvPicPr>
            <p:nvPr/>
          </p:nvPicPr>
          <p:blipFill>
            <a:blip r:embed="rId2" cstate="print"/>
            <a:srcRect/>
            <a:stretch>
              <a:fillRect/>
            </a:stretch>
          </p:blipFill>
          <p:spPr bwMode="auto">
            <a:xfrm>
              <a:off x="7510200" y="3212976"/>
              <a:ext cx="762000" cy="3039408"/>
            </a:xfrm>
            <a:prstGeom prst="rect">
              <a:avLst/>
            </a:prstGeom>
            <a:noFill/>
          </p:spPr>
        </p:pic>
        <p:sp>
          <p:nvSpPr>
            <p:cNvPr id="7" name="TextBox 6"/>
            <p:cNvSpPr txBox="1"/>
            <p:nvPr/>
          </p:nvSpPr>
          <p:spPr>
            <a:xfrm>
              <a:off x="6701376" y="3173033"/>
              <a:ext cx="661324" cy="3115382"/>
            </a:xfrm>
            <a:prstGeom prst="rect">
              <a:avLst/>
            </a:prstGeom>
            <a:noFill/>
          </p:spPr>
          <p:txBody>
            <a:bodyPr wrap="none" lIns="37253" tIns="18626" rIns="37253" bIns="18626" rtlCol="0">
              <a:spAutoFit/>
            </a:bodyPr>
            <a:lstStyle/>
            <a:p>
              <a:r>
                <a:rPr lang="zh-CN" altLang="en-US" sz="5000" b="1" dirty="0" smtClean="0">
                  <a:solidFill>
                    <a:srgbClr val="002060"/>
                  </a:solidFill>
                  <a:latin typeface="方正胖娃简体" pitchFamily="65" charset="-122"/>
                  <a:ea typeface="汉鼎简隶变" pitchFamily="49" charset="-122"/>
                </a:rPr>
                <a:t>同</a:t>
              </a:r>
              <a:r>
                <a:rPr lang="en-US" altLang="zh-CN" sz="5000" b="1" dirty="0" smtClean="0">
                  <a:solidFill>
                    <a:srgbClr val="002060"/>
                  </a:solidFill>
                  <a:latin typeface="方正胖娃简体" pitchFamily="65" charset="-122"/>
                  <a:ea typeface="汉鼎简隶变" pitchFamily="49" charset="-122"/>
                </a:rPr>
                <a:t/>
              </a:r>
              <a:br>
                <a:rPr lang="en-US" altLang="zh-CN" sz="5000" b="1" dirty="0" smtClean="0">
                  <a:solidFill>
                    <a:srgbClr val="002060"/>
                  </a:solidFill>
                  <a:latin typeface="方正胖娃简体" pitchFamily="65" charset="-122"/>
                  <a:ea typeface="汉鼎简隶变" pitchFamily="49" charset="-122"/>
                </a:rPr>
              </a:br>
              <a:r>
                <a:rPr lang="zh-CN" altLang="en-US" sz="5000" b="1" dirty="0" smtClean="0">
                  <a:solidFill>
                    <a:srgbClr val="002060"/>
                  </a:solidFill>
                  <a:latin typeface="方正胖娃简体" pitchFamily="65" charset="-122"/>
                  <a:ea typeface="汉鼎简隶变" pitchFamily="49" charset="-122"/>
                </a:rPr>
                <a:t>性</a:t>
              </a:r>
              <a:r>
                <a:rPr lang="en-US" altLang="zh-CN" sz="5000" b="1" dirty="0" smtClean="0">
                  <a:solidFill>
                    <a:srgbClr val="002060"/>
                  </a:solidFill>
                  <a:latin typeface="方正胖娃简体" pitchFamily="65" charset="-122"/>
                  <a:ea typeface="汉鼎简隶变" pitchFamily="49" charset="-122"/>
                </a:rPr>
                <a:t/>
              </a:r>
              <a:br>
                <a:rPr lang="en-US" altLang="zh-CN" sz="5000" b="1" dirty="0" smtClean="0">
                  <a:solidFill>
                    <a:srgbClr val="002060"/>
                  </a:solidFill>
                  <a:latin typeface="方正胖娃简体" pitchFamily="65" charset="-122"/>
                  <a:ea typeface="汉鼎简隶变" pitchFamily="49" charset="-122"/>
                </a:rPr>
              </a:br>
              <a:r>
                <a:rPr lang="zh-CN" altLang="en-US" sz="5000" b="1" dirty="0" smtClean="0">
                  <a:solidFill>
                    <a:srgbClr val="002060"/>
                  </a:solidFill>
                  <a:latin typeface="方正胖娃简体" pitchFamily="65" charset="-122"/>
                  <a:ea typeface="汉鼎简隶变" pitchFamily="49" charset="-122"/>
                </a:rPr>
                <a:t>相</a:t>
              </a:r>
              <a:r>
                <a:rPr lang="en-US" altLang="zh-CN" sz="5000" b="1" dirty="0" smtClean="0">
                  <a:solidFill>
                    <a:srgbClr val="002060"/>
                  </a:solidFill>
                  <a:latin typeface="方正胖娃简体" pitchFamily="65" charset="-122"/>
                  <a:ea typeface="汉鼎简隶变" pitchFamily="49" charset="-122"/>
                </a:rPr>
                <a:t/>
              </a:r>
              <a:br>
                <a:rPr lang="en-US" altLang="zh-CN" sz="5000" b="1" dirty="0" smtClean="0">
                  <a:solidFill>
                    <a:srgbClr val="002060"/>
                  </a:solidFill>
                  <a:latin typeface="方正胖娃简体" pitchFamily="65" charset="-122"/>
                  <a:ea typeface="汉鼎简隶变" pitchFamily="49" charset="-122"/>
                </a:rPr>
              </a:br>
              <a:r>
                <a:rPr lang="zh-CN" altLang="en-US" sz="5000" b="1" dirty="0" smtClean="0">
                  <a:solidFill>
                    <a:srgbClr val="002060"/>
                  </a:solidFill>
                  <a:latin typeface="方正胖娃简体" pitchFamily="65" charset="-122"/>
                  <a:ea typeface="汉鼎简隶变" pitchFamily="49" charset="-122"/>
                </a:rPr>
                <a:t>斥</a:t>
              </a:r>
              <a:endParaRPr lang="zh-CN" altLang="en-US" sz="5000" b="1" dirty="0">
                <a:solidFill>
                  <a:srgbClr val="002060"/>
                </a:solidFill>
                <a:latin typeface="方正胖娃简体" pitchFamily="65" charset="-122"/>
                <a:ea typeface="汉鼎简隶变" pitchFamily="49" charset="-122"/>
              </a:endParaRPr>
            </a:p>
          </p:txBody>
        </p:sp>
        <p:sp>
          <p:nvSpPr>
            <p:cNvPr id="8" name="TextBox 7"/>
            <p:cNvSpPr txBox="1"/>
            <p:nvPr/>
          </p:nvSpPr>
          <p:spPr>
            <a:xfrm>
              <a:off x="8315123" y="3173033"/>
              <a:ext cx="661324" cy="3115382"/>
            </a:xfrm>
            <a:prstGeom prst="rect">
              <a:avLst/>
            </a:prstGeom>
            <a:noFill/>
          </p:spPr>
          <p:txBody>
            <a:bodyPr wrap="none" lIns="37253" tIns="18626" rIns="37253" bIns="18626" rtlCol="0">
              <a:spAutoFit/>
            </a:bodyPr>
            <a:lstStyle/>
            <a:p>
              <a:r>
                <a:rPr lang="zh-CN" altLang="en-US" sz="5000" b="1" dirty="0" smtClean="0">
                  <a:solidFill>
                    <a:srgbClr val="002060"/>
                  </a:solidFill>
                  <a:latin typeface="方正胖娃简体" pitchFamily="65" charset="-122"/>
                  <a:ea typeface="汉鼎简隶变" pitchFamily="49" charset="-122"/>
                </a:rPr>
                <a:t>异</a:t>
              </a:r>
              <a:r>
                <a:rPr lang="en-US" altLang="zh-CN" sz="5000" b="1" dirty="0" smtClean="0">
                  <a:solidFill>
                    <a:srgbClr val="002060"/>
                  </a:solidFill>
                  <a:latin typeface="方正胖娃简体" pitchFamily="65" charset="-122"/>
                  <a:ea typeface="汉鼎简隶变" pitchFamily="49" charset="-122"/>
                </a:rPr>
                <a:t/>
              </a:r>
              <a:br>
                <a:rPr lang="en-US" altLang="zh-CN" sz="5000" b="1" dirty="0" smtClean="0">
                  <a:solidFill>
                    <a:srgbClr val="002060"/>
                  </a:solidFill>
                  <a:latin typeface="方正胖娃简体" pitchFamily="65" charset="-122"/>
                  <a:ea typeface="汉鼎简隶变" pitchFamily="49" charset="-122"/>
                </a:rPr>
              </a:br>
              <a:r>
                <a:rPr lang="zh-CN" altLang="en-US" sz="5000" b="1" dirty="0" smtClean="0">
                  <a:solidFill>
                    <a:srgbClr val="002060"/>
                  </a:solidFill>
                  <a:latin typeface="方正胖娃简体" pitchFamily="65" charset="-122"/>
                  <a:ea typeface="汉鼎简隶变" pitchFamily="49" charset="-122"/>
                </a:rPr>
                <a:t>性</a:t>
              </a:r>
              <a:r>
                <a:rPr lang="en-US" altLang="zh-CN" sz="5000" b="1" dirty="0" smtClean="0">
                  <a:solidFill>
                    <a:srgbClr val="002060"/>
                  </a:solidFill>
                  <a:latin typeface="方正胖娃简体" pitchFamily="65" charset="-122"/>
                  <a:ea typeface="汉鼎简隶变" pitchFamily="49" charset="-122"/>
                </a:rPr>
                <a:t/>
              </a:r>
              <a:br>
                <a:rPr lang="en-US" altLang="zh-CN" sz="5000" b="1" dirty="0" smtClean="0">
                  <a:solidFill>
                    <a:srgbClr val="002060"/>
                  </a:solidFill>
                  <a:latin typeface="方正胖娃简体" pitchFamily="65" charset="-122"/>
                  <a:ea typeface="汉鼎简隶变" pitchFamily="49" charset="-122"/>
                </a:rPr>
              </a:br>
              <a:r>
                <a:rPr lang="zh-CN" altLang="en-US" sz="5000" b="1" dirty="0" smtClean="0">
                  <a:solidFill>
                    <a:srgbClr val="002060"/>
                  </a:solidFill>
                  <a:latin typeface="方正胖娃简体" pitchFamily="65" charset="-122"/>
                  <a:ea typeface="汉鼎简隶变" pitchFamily="49" charset="-122"/>
                </a:rPr>
                <a:t>相</a:t>
              </a:r>
              <a:r>
                <a:rPr lang="en-US" altLang="zh-CN" sz="5000" b="1" dirty="0" smtClean="0">
                  <a:solidFill>
                    <a:srgbClr val="002060"/>
                  </a:solidFill>
                  <a:latin typeface="方正胖娃简体" pitchFamily="65" charset="-122"/>
                  <a:ea typeface="汉鼎简隶变" pitchFamily="49" charset="-122"/>
                </a:rPr>
                <a:t/>
              </a:r>
              <a:br>
                <a:rPr lang="en-US" altLang="zh-CN" sz="5000" b="1" dirty="0" smtClean="0">
                  <a:solidFill>
                    <a:srgbClr val="002060"/>
                  </a:solidFill>
                  <a:latin typeface="方正胖娃简体" pitchFamily="65" charset="-122"/>
                  <a:ea typeface="汉鼎简隶变" pitchFamily="49" charset="-122"/>
                </a:rPr>
              </a:br>
              <a:r>
                <a:rPr lang="zh-CN" altLang="en-US" sz="5000" b="1" dirty="0" smtClean="0">
                  <a:solidFill>
                    <a:srgbClr val="002060"/>
                  </a:solidFill>
                  <a:latin typeface="方正胖娃简体" pitchFamily="65" charset="-122"/>
                  <a:ea typeface="汉鼎简隶变" pitchFamily="49" charset="-122"/>
                </a:rPr>
                <a:t>吸</a:t>
              </a:r>
              <a:endParaRPr lang="zh-CN" altLang="en-US" sz="5000" b="1" dirty="0">
                <a:solidFill>
                  <a:srgbClr val="002060"/>
                </a:solidFill>
                <a:latin typeface="方正胖娃简体" pitchFamily="65" charset="-122"/>
                <a:ea typeface="汉鼎简隶变" pitchFamily="49" charset="-122"/>
              </a:endParaRPr>
            </a:p>
          </p:txBody>
        </p:sp>
        <p:sp>
          <p:nvSpPr>
            <p:cNvPr id="9" name="TextBox 8"/>
            <p:cNvSpPr txBox="1"/>
            <p:nvPr/>
          </p:nvSpPr>
          <p:spPr>
            <a:xfrm>
              <a:off x="7700698" y="5565628"/>
              <a:ext cx="412752" cy="545447"/>
            </a:xfrm>
            <a:prstGeom prst="rect">
              <a:avLst/>
            </a:prstGeom>
            <a:solidFill>
              <a:srgbClr val="FF0000"/>
            </a:solidFill>
          </p:spPr>
          <p:txBody>
            <a:bodyPr wrap="square" lIns="37253" tIns="18626" rIns="37253" bIns="18626" rtlCol="0">
              <a:spAutoFit/>
            </a:bodyPr>
            <a:lstStyle/>
            <a:p>
              <a:r>
                <a:rPr lang="en-US" altLang="zh-CN" sz="3300" b="1" dirty="0" smtClean="0">
                  <a:solidFill>
                    <a:schemeClr val="bg1"/>
                  </a:solidFill>
                  <a:latin typeface="Britannic Bold" pitchFamily="34" charset="0"/>
                  <a:ea typeface="黑体" pitchFamily="49" charset="-122"/>
                </a:rPr>
                <a:t>N</a:t>
              </a:r>
              <a:endParaRPr lang="zh-CN" altLang="en-US" sz="3300" b="1" dirty="0">
                <a:solidFill>
                  <a:schemeClr val="bg1"/>
                </a:solidFill>
                <a:latin typeface="Britannic Bold" pitchFamily="34" charset="0"/>
                <a:ea typeface="黑体" pitchFamily="49" charset="-122"/>
              </a:endParaRPr>
            </a:p>
          </p:txBody>
        </p:sp>
        <p:sp>
          <p:nvSpPr>
            <p:cNvPr id="10" name="TextBox 9"/>
            <p:cNvSpPr txBox="1"/>
            <p:nvPr/>
          </p:nvSpPr>
          <p:spPr>
            <a:xfrm>
              <a:off x="7732447" y="3255226"/>
              <a:ext cx="412752" cy="545447"/>
            </a:xfrm>
            <a:prstGeom prst="rect">
              <a:avLst/>
            </a:prstGeom>
            <a:solidFill>
              <a:srgbClr val="4B0DF9"/>
            </a:solidFill>
          </p:spPr>
          <p:txBody>
            <a:bodyPr wrap="square" lIns="37253" tIns="18626" rIns="37253" bIns="18626" rtlCol="0">
              <a:spAutoFit/>
            </a:bodyPr>
            <a:lstStyle/>
            <a:p>
              <a:r>
                <a:rPr lang="en-US" altLang="zh-CN" sz="3300" b="1" dirty="0" smtClean="0">
                  <a:solidFill>
                    <a:schemeClr val="bg1"/>
                  </a:solidFill>
                  <a:latin typeface="Britannic Bold" pitchFamily="34" charset="0"/>
                  <a:ea typeface="黑体" pitchFamily="49" charset="-122"/>
                </a:rPr>
                <a:t>S</a:t>
              </a:r>
              <a:endParaRPr lang="zh-CN" altLang="en-US" sz="3300" b="1" dirty="0">
                <a:solidFill>
                  <a:schemeClr val="bg1"/>
                </a:solidFill>
                <a:latin typeface="Britannic Bold" pitchFamily="34" charset="0"/>
                <a:ea typeface="黑体" pitchFamily="49"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IBM</a:t>
            </a:r>
            <a:r>
              <a:rPr lang="zh-CN" altLang="en-US" dirty="0" smtClean="0"/>
              <a:t>界面设计法则</a:t>
            </a:r>
            <a:endParaRPr lang="zh-CN" altLang="en-US" dirty="0"/>
          </a:p>
        </p:txBody>
      </p:sp>
      <p:sp>
        <p:nvSpPr>
          <p:cNvPr id="3" name="Content Placeholder 2"/>
          <p:cNvSpPr>
            <a:spLocks noGrp="1"/>
          </p:cNvSpPr>
          <p:nvPr>
            <p:ph idx="1"/>
          </p:nvPr>
        </p:nvSpPr>
        <p:spPr>
          <a:xfrm>
            <a:off x="613964" y="1268761"/>
            <a:ext cx="8667750" cy="1728192"/>
          </a:xfrm>
        </p:spPr>
        <p:txBody>
          <a:bodyPr/>
          <a:lstStyle/>
          <a:p>
            <a:r>
              <a:rPr lang="zh-CN" altLang="en-US" dirty="0" smtClean="0"/>
              <a:t>秉持“以用户为中心”的设计理念</a:t>
            </a:r>
            <a:endParaRPr lang="en-US" altLang="zh-CN" dirty="0" smtClean="0"/>
          </a:p>
          <a:p>
            <a:r>
              <a:rPr lang="zh-CN" altLang="en-US" dirty="0" smtClean="0"/>
              <a:t>定义了一个用户界面设计规范，即用户界面架构（</a:t>
            </a:r>
            <a:r>
              <a:rPr lang="en-US" altLang="zh-CN" dirty="0" smtClean="0"/>
              <a:t>UIA</a:t>
            </a:r>
            <a:r>
              <a:rPr lang="zh-CN" altLang="en-US" dirty="0" smtClean="0"/>
              <a:t>），包括</a:t>
            </a:r>
            <a:r>
              <a:rPr lang="en-US" altLang="zh-CN" dirty="0" smtClean="0"/>
              <a:t>12</a:t>
            </a:r>
            <a:r>
              <a:rPr lang="zh-CN" altLang="en-US" dirty="0" smtClean="0"/>
              <a:t>项界面设计法则：</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86</a:t>
            </a:fld>
            <a:endParaRPr lang="zh-CN" altLang="en-US" dirty="0"/>
          </a:p>
        </p:txBody>
      </p:sp>
      <p:sp>
        <p:nvSpPr>
          <p:cNvPr id="5" name="Content Placeholder 2"/>
          <p:cNvSpPr txBox="1">
            <a:spLocks/>
          </p:cNvSpPr>
          <p:nvPr/>
        </p:nvSpPr>
        <p:spPr bwMode="auto">
          <a:xfrm>
            <a:off x="1862113" y="3140969"/>
            <a:ext cx="2466827" cy="3240360"/>
          </a:xfrm>
          <a:prstGeom prst="rect">
            <a:avLst/>
          </a:prstGeom>
          <a:solidFill>
            <a:srgbClr val="CCE9AD"/>
          </a:solidFill>
          <a:ln w="9525">
            <a:noFill/>
            <a:miter lim="800000"/>
            <a:headEnd/>
            <a:tailEnd/>
          </a:ln>
        </p:spPr>
        <p:txBody>
          <a:bodyPr vert="horz" wrap="square" lIns="95665" tIns="47832" rIns="95665" bIns="47832" numCol="1" anchor="t" anchorCtr="0" compatLnSpc="1">
            <a:prstTxWarp prst="textNoShape">
              <a:avLst/>
            </a:prstTxWarp>
          </a:bodyPr>
          <a:lstStyle/>
          <a:p>
            <a:pPr marL="538113" indent="-538113" defTabSz="956645" eaLnBrk="0" hangingPunct="0">
              <a:spcBef>
                <a:spcPct val="20000"/>
              </a:spcBef>
              <a:buClr>
                <a:srgbClr val="C00000"/>
              </a:buClr>
              <a:buSzPct val="100000"/>
              <a:buFont typeface="+mj-lt"/>
              <a:buAutoNum type="arabicPeriod"/>
              <a:defRPr/>
            </a:pPr>
            <a:r>
              <a:rPr lang="zh-CN" altLang="en-US" sz="2900" kern="0" dirty="0" smtClean="0">
                <a:latin typeface="Adobe 楷体 Std R" pitchFamily="18" charset="-122"/>
                <a:ea typeface="Adobe 楷体 Std R" pitchFamily="18" charset="-122"/>
              </a:rPr>
              <a:t>亲和力</a:t>
            </a:r>
            <a:endParaRPr lang="en-US" altLang="zh-CN" sz="2900" kern="0" dirty="0" smtClean="0">
              <a:latin typeface="Adobe 楷体 Std R" pitchFamily="18" charset="-122"/>
              <a:ea typeface="Adobe 楷体 Std R" pitchFamily="18" charset="-122"/>
            </a:endParaRPr>
          </a:p>
          <a:p>
            <a:pPr marL="538113" indent="-538113" defTabSz="956645" eaLnBrk="0" hangingPunct="0">
              <a:spcBef>
                <a:spcPct val="20000"/>
              </a:spcBef>
              <a:buClr>
                <a:srgbClr val="C00000"/>
              </a:buClr>
              <a:buSzPct val="100000"/>
              <a:buFont typeface="+mj-ea"/>
              <a:buAutoNum type="arabicPeriod"/>
              <a:defRPr/>
            </a:pPr>
            <a:r>
              <a:rPr lang="zh-CN" altLang="en-US" sz="2900" kern="0" dirty="0" smtClean="0">
                <a:latin typeface="Adobe 楷体 Std R" pitchFamily="18" charset="-122"/>
                <a:ea typeface="Adobe 楷体 Std R" pitchFamily="18" charset="-122"/>
              </a:rPr>
              <a:t>协助</a:t>
            </a:r>
            <a:endParaRPr lang="en-US" altLang="zh-CN" sz="2900" kern="0" dirty="0" smtClean="0">
              <a:latin typeface="Adobe 楷体 Std R" pitchFamily="18" charset="-122"/>
              <a:ea typeface="Adobe 楷体 Std R" pitchFamily="18" charset="-122"/>
            </a:endParaRPr>
          </a:p>
          <a:p>
            <a:pPr marL="538113" indent="-538113" defTabSz="956645" eaLnBrk="0" hangingPunct="0">
              <a:spcBef>
                <a:spcPct val="20000"/>
              </a:spcBef>
              <a:buClr>
                <a:srgbClr val="C00000"/>
              </a:buClr>
              <a:buSzPct val="100000"/>
              <a:buFont typeface="+mj-ea"/>
              <a:buAutoNum type="arabicPeriod"/>
              <a:defRPr/>
            </a:pPr>
            <a:r>
              <a:rPr lang="zh-CN" altLang="en-US" sz="2900" kern="0" dirty="0" smtClean="0">
                <a:latin typeface="Adobe 楷体 Std R" pitchFamily="18" charset="-122"/>
                <a:ea typeface="Adobe 楷体 Std R" pitchFamily="18" charset="-122"/>
              </a:rPr>
              <a:t>有效性</a:t>
            </a:r>
            <a:endParaRPr lang="en-US" altLang="zh-CN" sz="2900" kern="0" dirty="0" smtClean="0">
              <a:latin typeface="Adobe 楷体 Std R" pitchFamily="18" charset="-122"/>
              <a:ea typeface="Adobe 楷体 Std R" pitchFamily="18" charset="-122"/>
            </a:endParaRPr>
          </a:p>
          <a:p>
            <a:pPr marL="538113" indent="-538113" defTabSz="956645" eaLnBrk="0" hangingPunct="0">
              <a:spcBef>
                <a:spcPct val="20000"/>
              </a:spcBef>
              <a:buClr>
                <a:srgbClr val="C00000"/>
              </a:buClr>
              <a:buSzPct val="100000"/>
              <a:buFont typeface="+mj-ea"/>
              <a:buAutoNum type="arabicPeriod"/>
              <a:defRPr/>
            </a:pPr>
            <a:r>
              <a:rPr lang="zh-CN" altLang="en-US" sz="2900" kern="0" dirty="0" smtClean="0">
                <a:latin typeface="Adobe 楷体 Std R" pitchFamily="18" charset="-122"/>
                <a:ea typeface="Adobe 楷体 Std R" pitchFamily="18" charset="-122"/>
              </a:rPr>
              <a:t>鼓励</a:t>
            </a:r>
            <a:endParaRPr lang="en-US" altLang="zh-CN" sz="2900" kern="0" dirty="0" smtClean="0">
              <a:latin typeface="Adobe 楷体 Std R" pitchFamily="18" charset="-122"/>
              <a:ea typeface="Adobe 楷体 Std R" pitchFamily="18" charset="-122"/>
            </a:endParaRPr>
          </a:p>
          <a:p>
            <a:pPr marL="538113" indent="-538113" defTabSz="956645" eaLnBrk="0" hangingPunct="0">
              <a:spcBef>
                <a:spcPct val="20000"/>
              </a:spcBef>
              <a:buClr>
                <a:srgbClr val="C00000"/>
              </a:buClr>
              <a:buSzPct val="100000"/>
              <a:buFont typeface="+mj-ea"/>
              <a:buAutoNum type="arabicPeriod"/>
              <a:defRPr/>
            </a:pPr>
            <a:r>
              <a:rPr lang="zh-CN" altLang="en-US" sz="2900" kern="0" dirty="0" smtClean="0">
                <a:latin typeface="Adobe 楷体 Std R" pitchFamily="18" charset="-122"/>
                <a:ea typeface="Adobe 楷体 Std R" pitchFamily="18" charset="-122"/>
              </a:rPr>
              <a:t>熟悉感</a:t>
            </a:r>
            <a:endParaRPr lang="en-US" altLang="zh-CN" sz="2900" kern="0" dirty="0" smtClean="0">
              <a:latin typeface="Adobe 楷体 Std R" pitchFamily="18" charset="-122"/>
              <a:ea typeface="Adobe 楷体 Std R" pitchFamily="18" charset="-122"/>
            </a:endParaRPr>
          </a:p>
          <a:p>
            <a:pPr marL="538113" indent="-538113" defTabSz="956645" eaLnBrk="0" hangingPunct="0">
              <a:spcBef>
                <a:spcPct val="20000"/>
              </a:spcBef>
              <a:buClr>
                <a:srgbClr val="C00000"/>
              </a:buClr>
              <a:buSzPct val="100000"/>
              <a:buFont typeface="+mj-ea"/>
              <a:buAutoNum type="arabicPeriod"/>
              <a:defRPr/>
            </a:pPr>
            <a:r>
              <a:rPr lang="zh-CN" altLang="en-US" sz="2900" kern="0" dirty="0" smtClean="0">
                <a:latin typeface="Adobe 楷体 Std R" pitchFamily="18" charset="-122"/>
                <a:ea typeface="Adobe 楷体 Std R" pitchFamily="18" charset="-122"/>
              </a:rPr>
              <a:t>显化</a:t>
            </a:r>
            <a:endParaRPr lang="zh-CN" altLang="en-US" sz="2900" kern="0" dirty="0">
              <a:latin typeface="Adobe 楷体 Std R" pitchFamily="18" charset="-122"/>
              <a:ea typeface="Adobe 楷体 Std R" pitchFamily="18" charset="-122"/>
            </a:endParaRPr>
          </a:p>
        </p:txBody>
      </p:sp>
      <p:sp>
        <p:nvSpPr>
          <p:cNvPr id="6" name="Content Placeholder 2"/>
          <p:cNvSpPr txBox="1">
            <a:spLocks/>
          </p:cNvSpPr>
          <p:nvPr/>
        </p:nvSpPr>
        <p:spPr bwMode="auto">
          <a:xfrm>
            <a:off x="4796986" y="3140969"/>
            <a:ext cx="2496276" cy="3240360"/>
          </a:xfrm>
          <a:prstGeom prst="rect">
            <a:avLst/>
          </a:prstGeom>
          <a:solidFill>
            <a:srgbClr val="92D050"/>
          </a:solidFill>
          <a:ln w="9525">
            <a:noFill/>
            <a:miter lim="800000"/>
            <a:headEnd/>
            <a:tailEnd/>
          </a:ln>
        </p:spPr>
        <p:txBody>
          <a:bodyPr vert="horz" wrap="square" lIns="95665" tIns="47832" rIns="95665" bIns="47832" numCol="1" anchor="t" anchorCtr="0" compatLnSpc="1">
            <a:prstTxWarp prst="textNoShape">
              <a:avLst/>
            </a:prstTxWarp>
          </a:bodyPr>
          <a:lstStyle/>
          <a:p>
            <a:pPr marL="538113" indent="-538113" defTabSz="956645" eaLnBrk="0" hangingPunct="0">
              <a:spcBef>
                <a:spcPct val="20000"/>
              </a:spcBef>
              <a:buClr>
                <a:srgbClr val="C00000"/>
              </a:buClr>
              <a:buSzPct val="100000"/>
              <a:buFont typeface="+mj-lt"/>
              <a:buAutoNum type="arabicPeriod" startAt="7"/>
              <a:defRPr/>
            </a:pPr>
            <a:r>
              <a:rPr lang="zh-CN" altLang="en-US" sz="2900" kern="0" dirty="0" smtClean="0">
                <a:latin typeface="Adobe 楷体 Std R" pitchFamily="18" charset="-122"/>
                <a:ea typeface="Adobe 楷体 Std R" pitchFamily="18" charset="-122"/>
              </a:rPr>
              <a:t>个性化</a:t>
            </a:r>
            <a:endParaRPr lang="en-US" altLang="zh-CN" sz="2900" kern="0" dirty="0" smtClean="0">
              <a:latin typeface="Adobe 楷体 Std R" pitchFamily="18" charset="-122"/>
              <a:ea typeface="Adobe 楷体 Std R" pitchFamily="18" charset="-122"/>
            </a:endParaRPr>
          </a:p>
          <a:p>
            <a:pPr marL="538113" indent="-538113" defTabSz="956645" eaLnBrk="0" hangingPunct="0">
              <a:spcBef>
                <a:spcPct val="20000"/>
              </a:spcBef>
              <a:buClr>
                <a:srgbClr val="C00000"/>
              </a:buClr>
              <a:buSzPct val="100000"/>
              <a:buFont typeface="+mj-ea"/>
              <a:buAutoNum type="arabicPeriod" startAt="7"/>
              <a:defRPr/>
            </a:pPr>
            <a:r>
              <a:rPr lang="zh-CN" altLang="en-US" sz="2900" kern="0" dirty="0" smtClean="0">
                <a:latin typeface="Adobe 楷体 Std R" pitchFamily="18" charset="-122"/>
                <a:ea typeface="Adobe 楷体 Std R" pitchFamily="18" charset="-122"/>
              </a:rPr>
              <a:t>安全感</a:t>
            </a:r>
            <a:endParaRPr lang="en-US" altLang="zh-CN" sz="2900" kern="0" dirty="0" smtClean="0">
              <a:latin typeface="Adobe 楷体 Std R" pitchFamily="18" charset="-122"/>
              <a:ea typeface="Adobe 楷体 Std R" pitchFamily="18" charset="-122"/>
            </a:endParaRPr>
          </a:p>
          <a:p>
            <a:pPr marL="538113" indent="-538113" defTabSz="956645" eaLnBrk="0" hangingPunct="0">
              <a:spcBef>
                <a:spcPct val="20000"/>
              </a:spcBef>
              <a:buClr>
                <a:srgbClr val="C00000"/>
              </a:buClr>
              <a:buSzPct val="100000"/>
              <a:buFont typeface="+mj-ea"/>
              <a:buAutoNum type="arabicPeriod" startAt="7"/>
              <a:defRPr/>
            </a:pPr>
            <a:r>
              <a:rPr lang="zh-CN" altLang="en-US" sz="2900" kern="0" dirty="0" smtClean="0">
                <a:latin typeface="Adobe 楷体 Std R" pitchFamily="18" charset="-122"/>
                <a:ea typeface="Adobe 楷体 Std R" pitchFamily="18" charset="-122"/>
              </a:rPr>
              <a:t>令人满意</a:t>
            </a:r>
            <a:endParaRPr lang="en-US" altLang="zh-CN" sz="2900" kern="0" dirty="0" smtClean="0">
              <a:latin typeface="Adobe 楷体 Std R" pitchFamily="18" charset="-122"/>
              <a:ea typeface="Adobe 楷体 Std R" pitchFamily="18" charset="-122"/>
            </a:endParaRPr>
          </a:p>
          <a:p>
            <a:pPr marL="538113" indent="-538113" defTabSz="956645" eaLnBrk="0" hangingPunct="0">
              <a:spcBef>
                <a:spcPct val="20000"/>
              </a:spcBef>
              <a:buClr>
                <a:srgbClr val="C00000"/>
              </a:buClr>
              <a:buSzPct val="100000"/>
              <a:buFont typeface="+mj-ea"/>
              <a:buAutoNum type="arabicPeriod" startAt="7"/>
              <a:defRPr/>
            </a:pPr>
            <a:r>
              <a:rPr lang="zh-CN" altLang="en-US" sz="2900" kern="0" dirty="0" smtClean="0">
                <a:latin typeface="Adobe 楷体 Std R" pitchFamily="18" charset="-122"/>
                <a:ea typeface="Adobe 楷体 Std R" pitchFamily="18" charset="-122"/>
              </a:rPr>
              <a:t>简单</a:t>
            </a:r>
            <a:endParaRPr lang="en-US" altLang="zh-CN" sz="2900" kern="0" dirty="0" smtClean="0">
              <a:latin typeface="Adobe 楷体 Std R" pitchFamily="18" charset="-122"/>
              <a:ea typeface="Adobe 楷体 Std R" pitchFamily="18" charset="-122"/>
            </a:endParaRPr>
          </a:p>
          <a:p>
            <a:pPr marL="538113" indent="-538113" defTabSz="956645" eaLnBrk="0" hangingPunct="0">
              <a:spcBef>
                <a:spcPct val="20000"/>
              </a:spcBef>
              <a:buClr>
                <a:srgbClr val="C00000"/>
              </a:buClr>
              <a:buSzPct val="100000"/>
              <a:buFont typeface="+mj-ea"/>
              <a:buAutoNum type="arabicPeriod" startAt="7"/>
              <a:defRPr/>
            </a:pPr>
            <a:r>
              <a:rPr lang="zh-CN" altLang="en-US" sz="2900" kern="0" dirty="0" smtClean="0">
                <a:latin typeface="Adobe 楷体 Std R" pitchFamily="18" charset="-122"/>
                <a:ea typeface="Adobe 楷体 Std R" pitchFamily="18" charset="-122"/>
              </a:rPr>
              <a:t>支持</a:t>
            </a:r>
            <a:endParaRPr lang="en-US" altLang="zh-CN" sz="2900" kern="0" dirty="0" smtClean="0">
              <a:latin typeface="Adobe 楷体 Std R" pitchFamily="18" charset="-122"/>
              <a:ea typeface="Adobe 楷体 Std R" pitchFamily="18" charset="-122"/>
            </a:endParaRPr>
          </a:p>
          <a:p>
            <a:pPr marL="538113" indent="-538113" defTabSz="956645" eaLnBrk="0" hangingPunct="0">
              <a:spcBef>
                <a:spcPct val="20000"/>
              </a:spcBef>
              <a:buClr>
                <a:srgbClr val="C00000"/>
              </a:buClr>
              <a:buSzPct val="100000"/>
              <a:buFont typeface="+mj-ea"/>
              <a:buAutoNum type="arabicPeriod" startAt="7"/>
              <a:defRPr/>
            </a:pPr>
            <a:r>
              <a:rPr lang="zh-CN" altLang="en-US" sz="2900" kern="0" dirty="0" smtClean="0">
                <a:latin typeface="Adobe 楷体 Std R" pitchFamily="18" charset="-122"/>
                <a:ea typeface="Adobe 楷体 Std R" pitchFamily="18" charset="-122"/>
              </a:rPr>
              <a:t>多样性</a:t>
            </a:r>
            <a:endParaRPr lang="zh-CN" altLang="en-US" sz="2900" kern="0" dirty="0">
              <a:latin typeface="Adobe 楷体 Std R" pitchFamily="18" charset="-122"/>
              <a:ea typeface="Adobe 楷体 Std R" pitchFamily="18" charset="-122"/>
            </a:endParaRPr>
          </a:p>
        </p:txBody>
      </p:sp>
    </p:spTree>
  </p:cSld>
  <p:clrMapOvr>
    <a:masterClrMapping/>
  </p:clrMapOvr>
  <p:transition spd="slow">
    <p:blinds/>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谷歌用户体验设计十法则</a:t>
            </a:r>
            <a:endParaRPr lang="zh-CN" altLang="en-US" dirty="0"/>
          </a:p>
        </p:txBody>
      </p:sp>
      <p:sp>
        <p:nvSpPr>
          <p:cNvPr id="3" name="Content Placeholder 2"/>
          <p:cNvSpPr>
            <a:spLocks noGrp="1"/>
          </p:cNvSpPr>
          <p:nvPr>
            <p:ph idx="1"/>
          </p:nvPr>
        </p:nvSpPr>
        <p:spPr/>
        <p:txBody>
          <a:bodyPr/>
          <a:lstStyle/>
          <a:p>
            <a:pPr marL="538113" indent="-538113">
              <a:buFont typeface="+mj-ea"/>
              <a:buAutoNum type="circleNumDbPlain"/>
            </a:pPr>
            <a:r>
              <a:rPr lang="zh-CN" altLang="en-US" sz="2700" dirty="0" smtClean="0"/>
              <a:t>有用</a:t>
            </a:r>
            <a:endParaRPr lang="en-US" altLang="zh-CN" sz="2700" dirty="0" smtClean="0"/>
          </a:p>
          <a:p>
            <a:pPr marL="538113" indent="-538113">
              <a:buFont typeface="+mj-ea"/>
              <a:buAutoNum type="circleNumDbPlain"/>
            </a:pPr>
            <a:r>
              <a:rPr lang="zh-CN" altLang="en-US" sz="2700" dirty="0" smtClean="0"/>
              <a:t>快速</a:t>
            </a:r>
            <a:endParaRPr lang="en-US" altLang="zh-CN" sz="2700" dirty="0" smtClean="0"/>
          </a:p>
          <a:p>
            <a:pPr marL="538113" indent="-538113">
              <a:buFont typeface="+mj-ea"/>
              <a:buAutoNum type="circleNumDbPlain"/>
            </a:pPr>
            <a:r>
              <a:rPr lang="zh-CN" altLang="en-US" sz="2700" dirty="0" smtClean="0"/>
              <a:t>简单</a:t>
            </a:r>
            <a:endParaRPr lang="en-US" altLang="zh-CN" sz="2700" dirty="0" smtClean="0"/>
          </a:p>
          <a:p>
            <a:pPr marL="538113" indent="-538113">
              <a:buFont typeface="+mj-ea"/>
              <a:buAutoNum type="circleNumDbPlain"/>
            </a:pPr>
            <a:r>
              <a:rPr lang="zh-CN" altLang="en-US" sz="2700" dirty="0" smtClean="0"/>
              <a:t>充满魅力</a:t>
            </a:r>
            <a:endParaRPr lang="en-US" altLang="zh-CN" sz="2700" dirty="0" smtClean="0"/>
          </a:p>
          <a:p>
            <a:pPr marL="538113" indent="-538113">
              <a:buFont typeface="+mj-ea"/>
              <a:buAutoNum type="circleNumDbPlain"/>
            </a:pPr>
            <a:r>
              <a:rPr lang="zh-CN" altLang="en-US" sz="2700" dirty="0" smtClean="0"/>
              <a:t>创新</a:t>
            </a:r>
            <a:endParaRPr lang="en-US" altLang="zh-CN" sz="2700" dirty="0" smtClean="0"/>
          </a:p>
          <a:p>
            <a:pPr marL="538113" indent="-538113">
              <a:buFont typeface="+mj-ea"/>
              <a:buAutoNum type="circleNumDbPlain"/>
            </a:pPr>
            <a:r>
              <a:rPr lang="zh-CN" altLang="en-US" sz="2700" dirty="0" smtClean="0"/>
              <a:t>通用</a:t>
            </a:r>
            <a:endParaRPr lang="en-US" altLang="zh-CN" sz="2700" dirty="0" smtClean="0"/>
          </a:p>
          <a:p>
            <a:pPr marL="538113" indent="-538113">
              <a:buFont typeface="+mj-ea"/>
              <a:buAutoNum type="circleNumDbPlain"/>
            </a:pPr>
            <a:r>
              <a:rPr lang="zh-CN" altLang="en-US" sz="2700" dirty="0" smtClean="0"/>
              <a:t>盈利</a:t>
            </a:r>
            <a:endParaRPr lang="en-US" altLang="zh-CN" sz="2700" dirty="0" smtClean="0"/>
          </a:p>
          <a:p>
            <a:pPr marL="538113" indent="-538113">
              <a:buFont typeface="+mj-ea"/>
              <a:buAutoNum type="circleNumDbPlain"/>
            </a:pPr>
            <a:r>
              <a:rPr lang="zh-CN" altLang="en-US" sz="2700" dirty="0" smtClean="0"/>
              <a:t>舒适</a:t>
            </a:r>
            <a:endParaRPr lang="en-US" altLang="zh-CN" sz="2700" dirty="0" smtClean="0"/>
          </a:p>
          <a:p>
            <a:pPr marL="538113" indent="-538113">
              <a:buFont typeface="+mj-ea"/>
              <a:buAutoNum type="circleNumDbPlain"/>
            </a:pPr>
            <a:r>
              <a:rPr lang="zh-CN" altLang="en-US" sz="2700" dirty="0" smtClean="0"/>
              <a:t>可信</a:t>
            </a:r>
            <a:endParaRPr lang="en-US" altLang="zh-CN" sz="2700" dirty="0" smtClean="0"/>
          </a:p>
          <a:p>
            <a:pPr marL="538113" indent="-538113">
              <a:buFont typeface="+mj-ea"/>
              <a:buAutoNum type="circleNumDbPlain"/>
            </a:pPr>
            <a:r>
              <a:rPr lang="zh-CN" altLang="en-US" sz="2700" dirty="0" smtClean="0"/>
              <a:t>人性</a:t>
            </a:r>
            <a:endParaRPr lang="en-US" altLang="zh-CN" sz="27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87</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微软界面设计</a:t>
            </a:r>
            <a:endParaRPr lang="zh-CN" altLang="en-US" dirty="0"/>
          </a:p>
        </p:txBody>
      </p:sp>
      <p:sp>
        <p:nvSpPr>
          <p:cNvPr id="3" name="Content Placeholder 2"/>
          <p:cNvSpPr>
            <a:spLocks noGrp="1"/>
          </p:cNvSpPr>
          <p:nvPr>
            <p:ph idx="1"/>
          </p:nvPr>
        </p:nvSpPr>
        <p:spPr>
          <a:xfrm>
            <a:off x="613972" y="1268761"/>
            <a:ext cx="8317477" cy="4896544"/>
          </a:xfrm>
        </p:spPr>
        <p:txBody>
          <a:bodyPr/>
          <a:lstStyle/>
          <a:p>
            <a:r>
              <a:rPr lang="zh-CN" altLang="en-US" dirty="0" smtClean="0"/>
              <a:t>三法则</a:t>
            </a:r>
            <a:endParaRPr lang="en-US" altLang="zh-CN" dirty="0" smtClean="0"/>
          </a:p>
          <a:p>
            <a:pPr lvl="1"/>
            <a:r>
              <a:rPr lang="zh-CN" altLang="en-US" dirty="0" smtClean="0"/>
              <a:t>减少概念以增强信心</a:t>
            </a:r>
            <a:endParaRPr lang="en-US" altLang="zh-CN" dirty="0" smtClean="0"/>
          </a:p>
          <a:p>
            <a:pPr lvl="1"/>
            <a:r>
              <a:rPr lang="zh-CN" altLang="en-US" dirty="0" smtClean="0"/>
              <a:t>注重细节</a:t>
            </a:r>
            <a:endParaRPr lang="en-US" altLang="zh-CN" dirty="0" smtClean="0"/>
          </a:p>
          <a:p>
            <a:pPr lvl="1"/>
            <a:r>
              <a:rPr lang="zh-CN" altLang="en-US" dirty="0" smtClean="0"/>
              <a:t>既耐看又实用</a:t>
            </a:r>
            <a:endParaRPr lang="en-US" altLang="zh-CN" dirty="0" smtClean="0"/>
          </a:p>
          <a:p>
            <a:endParaRPr lang="en-US" altLang="zh-CN" dirty="0" smtClean="0"/>
          </a:p>
          <a:p>
            <a:r>
              <a:rPr lang="zh-CN" altLang="en-US" dirty="0" smtClean="0"/>
              <a:t>另还有，十二最佳实践</a:t>
            </a:r>
            <a:endParaRPr lang="en-US" altLang="zh-CN" dirty="0" smtClean="0"/>
          </a:p>
          <a:p>
            <a:pPr lvl="1"/>
            <a:r>
              <a:rPr lang="zh-CN" altLang="en-US" dirty="0" smtClean="0"/>
              <a:t>参见</a:t>
            </a:r>
            <a:r>
              <a:rPr lang="en-US" altLang="zh-CN" dirty="0" smtClean="0"/>
              <a:t>《</a:t>
            </a:r>
            <a:r>
              <a:rPr lang="zh-CN" altLang="en-US" dirty="0" smtClean="0"/>
              <a:t>软核</a:t>
            </a:r>
            <a:r>
              <a:rPr lang="en-US" altLang="zh-CN" dirty="0" smtClean="0"/>
              <a:t>》</a:t>
            </a:r>
            <a:r>
              <a:rPr lang="zh-CN" altLang="en-US" dirty="0" smtClean="0"/>
              <a:t>第</a:t>
            </a:r>
            <a:r>
              <a:rPr lang="en-US" altLang="zh-CN" dirty="0" smtClean="0"/>
              <a:t>23</a:t>
            </a:r>
            <a:r>
              <a:rPr lang="zh-CN" altLang="en-US" dirty="0" smtClean="0"/>
              <a:t>章第</a:t>
            </a:r>
            <a:r>
              <a:rPr lang="en-US" altLang="zh-CN" dirty="0" smtClean="0"/>
              <a:t>4.3</a:t>
            </a:r>
            <a:r>
              <a:rPr lang="zh-CN" altLang="en-US" dirty="0" smtClean="0"/>
              <a:t>节</a:t>
            </a:r>
            <a:endParaRPr lang="en-US" altLang="zh-CN"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88</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zh-CN" altLang="en-US" dirty="0" smtClean="0"/>
              <a:t>软件设计师</a:t>
            </a:r>
            <a:endParaRPr lang="zh-CN" altLang="en-US" dirty="0"/>
          </a:p>
        </p:txBody>
      </p:sp>
      <p:sp>
        <p:nvSpPr>
          <p:cNvPr id="3" name="Oval 2"/>
          <p:cNvSpPr/>
          <p:nvPr/>
        </p:nvSpPr>
        <p:spPr>
          <a:xfrm>
            <a:off x="3595678" y="571480"/>
            <a:ext cx="3000396" cy="8572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3600" b="1" dirty="0" smtClean="0">
                <a:solidFill>
                  <a:srgbClr val="FF0000"/>
                </a:solidFill>
              </a:rPr>
              <a:t>补充内容</a:t>
            </a:r>
            <a:endParaRPr lang="zh-CN" altLang="en-US" sz="3600" b="1" dirty="0">
              <a:solidFill>
                <a:srgbClr val="FF0000"/>
              </a:solidFill>
            </a:endParaRPr>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低质量设计的表征</a:t>
            </a:r>
            <a:r>
              <a:rPr lang="en-US" altLang="zh-CN" dirty="0" smtClean="0"/>
              <a:t>—</a:t>
            </a:r>
            <a:r>
              <a:rPr lang="zh-CN" altLang="en-US" dirty="0" smtClean="0"/>
              <a:t>“臭味”</a:t>
            </a:r>
            <a:endParaRPr lang="zh-CN" altLang="en-US" dirty="0"/>
          </a:p>
        </p:txBody>
      </p:sp>
      <p:sp>
        <p:nvSpPr>
          <p:cNvPr id="3" name="Content Placeholder 2"/>
          <p:cNvSpPr>
            <a:spLocks noGrp="1"/>
          </p:cNvSpPr>
          <p:nvPr>
            <p:ph idx="1"/>
          </p:nvPr>
        </p:nvSpPr>
        <p:spPr/>
        <p:txBody>
          <a:bodyPr/>
          <a:lstStyle/>
          <a:p>
            <a:r>
              <a:rPr lang="zh-CN" altLang="en-US" sz="2900" dirty="0" smtClean="0"/>
              <a:t>僵硬 </a:t>
            </a:r>
            <a:r>
              <a:rPr lang="en-US" altLang="zh-CN" sz="2500" dirty="0" smtClean="0"/>
              <a:t>(Rigidity)</a:t>
            </a:r>
            <a:r>
              <a:rPr lang="zh-CN" altLang="en-US" sz="2900" dirty="0" smtClean="0"/>
              <a:t>：</a:t>
            </a:r>
            <a:endParaRPr lang="en-US" altLang="zh-CN" sz="2900" dirty="0" smtClean="0"/>
          </a:p>
          <a:p>
            <a:pPr lvl="1"/>
            <a:r>
              <a:rPr lang="zh-CN" altLang="en-US" sz="2500" dirty="0" smtClean="0"/>
              <a:t>设计难于变更，尤其是变更影响范围广</a:t>
            </a:r>
            <a:endParaRPr lang="en-US" altLang="zh-CN" sz="2500" dirty="0" smtClean="0"/>
          </a:p>
          <a:p>
            <a:r>
              <a:rPr lang="zh-CN" altLang="en-US" sz="2900" dirty="0" smtClean="0"/>
              <a:t>脆弱 </a:t>
            </a:r>
            <a:r>
              <a:rPr lang="en-US" altLang="zh-CN" sz="2500" dirty="0" smtClean="0"/>
              <a:t>(Fragility)</a:t>
            </a:r>
            <a:r>
              <a:rPr lang="zh-CN" altLang="en-US" sz="2900" dirty="0" smtClean="0"/>
              <a:t>：</a:t>
            </a:r>
            <a:r>
              <a:rPr lang="zh-CN" altLang="en-US" sz="2500" dirty="0" smtClean="0"/>
              <a:t>设计易遭破坏</a:t>
            </a:r>
            <a:endParaRPr lang="en-US" altLang="zh-CN" sz="2900" dirty="0" smtClean="0"/>
          </a:p>
          <a:p>
            <a:r>
              <a:rPr lang="zh-CN" altLang="en-US" sz="2900" dirty="0" smtClean="0"/>
              <a:t>牢固 </a:t>
            </a:r>
            <a:r>
              <a:rPr lang="en-US" altLang="zh-CN" sz="2500" dirty="0" smtClean="0"/>
              <a:t>(Immobility)</a:t>
            </a:r>
            <a:r>
              <a:rPr lang="zh-CN" altLang="en-US" sz="2900" dirty="0" smtClean="0"/>
              <a:t>：</a:t>
            </a:r>
            <a:r>
              <a:rPr lang="zh-CN" altLang="en-US" sz="2500" dirty="0" smtClean="0"/>
              <a:t>设计难以复用</a:t>
            </a:r>
            <a:endParaRPr lang="en-US" altLang="zh-CN" sz="2900" dirty="0" smtClean="0"/>
          </a:p>
          <a:p>
            <a:r>
              <a:rPr lang="zh-CN" altLang="en-US" sz="2900" dirty="0" smtClean="0"/>
              <a:t>粘滞 </a:t>
            </a:r>
            <a:r>
              <a:rPr lang="en-US" altLang="zh-CN" sz="2500" dirty="0" smtClean="0"/>
              <a:t>(Viscosity)</a:t>
            </a:r>
            <a:r>
              <a:rPr lang="zh-CN" altLang="en-US" sz="2900" dirty="0" smtClean="0"/>
              <a:t>：</a:t>
            </a:r>
            <a:endParaRPr lang="en-US" altLang="zh-CN" sz="2900" dirty="0" smtClean="0"/>
          </a:p>
          <a:p>
            <a:pPr lvl="1"/>
            <a:r>
              <a:rPr lang="zh-CN" altLang="en-US" sz="2500" dirty="0" smtClean="0"/>
              <a:t>当代码发生变更时，保持原有设计的难度要高于破坏它的难度 </a:t>
            </a:r>
            <a:r>
              <a:rPr lang="en-US" altLang="zh-CN" sz="2500" dirty="0" smtClean="0"/>
              <a:t>(</a:t>
            </a:r>
            <a:r>
              <a:rPr lang="zh-CN" altLang="en-US" sz="2500" dirty="0" smtClean="0"/>
              <a:t>即软件的粘滞性</a:t>
            </a:r>
            <a:r>
              <a:rPr lang="en-US" altLang="zh-CN" sz="2500" dirty="0" smtClean="0"/>
              <a:t>)</a:t>
            </a:r>
          </a:p>
          <a:p>
            <a:r>
              <a:rPr lang="zh-CN" altLang="en-US" sz="2900" dirty="0" smtClean="0"/>
              <a:t>多余的复杂性 </a:t>
            </a:r>
            <a:r>
              <a:rPr lang="en-US" altLang="zh-CN" sz="2500" dirty="0" smtClean="0"/>
              <a:t>(Needless Complexity)</a:t>
            </a:r>
            <a:endParaRPr lang="en-US" altLang="zh-CN" sz="2900" dirty="0" smtClean="0"/>
          </a:p>
          <a:p>
            <a:r>
              <a:rPr lang="zh-CN" altLang="en-US" sz="2900" dirty="0" smtClean="0"/>
              <a:t>冗余 </a:t>
            </a:r>
            <a:r>
              <a:rPr lang="en-US" altLang="zh-CN" sz="2500" dirty="0" smtClean="0"/>
              <a:t>(Needless Repetition)</a:t>
            </a:r>
            <a:endParaRPr lang="en-US" altLang="zh-CN" sz="2900" dirty="0" smtClean="0"/>
          </a:p>
          <a:p>
            <a:r>
              <a:rPr lang="zh-CN" altLang="en-US" sz="2900" dirty="0" smtClean="0"/>
              <a:t>晦涩 </a:t>
            </a:r>
            <a:r>
              <a:rPr lang="en-US" altLang="zh-CN" sz="2500" dirty="0" smtClean="0"/>
              <a:t>(Opacity)</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90</a:t>
            </a:fld>
            <a:endParaRPr lang="zh-CN" altLang="en-US" dirty="0"/>
          </a:p>
        </p:txBody>
      </p:sp>
      <p:pic>
        <p:nvPicPr>
          <p:cNvPr id="6" name="Picture 5" descr="C:\Users\SECBOK\Desktop\zen-lake-water-light-935478_conew4.jpg"/>
          <p:cNvPicPr>
            <a:picLocks noChangeAspect="1" noChangeArrowheads="1"/>
          </p:cNvPicPr>
          <p:nvPr/>
        </p:nvPicPr>
        <p:blipFill>
          <a:blip r:embed="rId2" cstate="print"/>
          <a:srcRect/>
          <a:stretch>
            <a:fillRect/>
          </a:stretch>
        </p:blipFill>
        <p:spPr bwMode="auto">
          <a:xfrm>
            <a:off x="786606" y="579655"/>
            <a:ext cx="8332805" cy="5670496"/>
          </a:xfrm>
          <a:prstGeom prst="rect">
            <a:avLst/>
          </a:prstGeom>
          <a:noFill/>
        </p:spPr>
      </p:pic>
      <p:sp>
        <p:nvSpPr>
          <p:cNvPr id="7" name="TextBox 3"/>
          <p:cNvSpPr txBox="1"/>
          <p:nvPr/>
        </p:nvSpPr>
        <p:spPr>
          <a:xfrm>
            <a:off x="1001996" y="1122580"/>
            <a:ext cx="7349931" cy="783148"/>
          </a:xfrm>
          <a:prstGeom prst="rect">
            <a:avLst/>
          </a:prstGeom>
          <a:noFill/>
        </p:spPr>
        <p:txBody>
          <a:bodyPr wrap="none" lIns="38974" tIns="19487" rIns="38974" bIns="19487" rtlCol="0">
            <a:spAutoFit/>
          </a:bodyPr>
          <a:lstStyle>
            <a:defPPr>
              <a:defRPr lang="en-US"/>
            </a:defPPr>
            <a:lvl1pPr marL="0" algn="l" defTabSz="904867" rtl="0" eaLnBrk="1" latinLnBrk="0" hangingPunct="1">
              <a:defRPr sz="1800" kern="1200">
                <a:solidFill>
                  <a:schemeClr val="tx1"/>
                </a:solidFill>
                <a:latin typeface="+mn-lt"/>
                <a:ea typeface="+mn-ea"/>
                <a:cs typeface="+mn-cs"/>
              </a:defRPr>
            </a:lvl1pPr>
            <a:lvl2pPr marL="452434" algn="l" defTabSz="904867" rtl="0" eaLnBrk="1" latinLnBrk="0" hangingPunct="1">
              <a:defRPr sz="1800" kern="1200">
                <a:solidFill>
                  <a:schemeClr val="tx1"/>
                </a:solidFill>
                <a:latin typeface="+mn-lt"/>
                <a:ea typeface="+mn-ea"/>
                <a:cs typeface="+mn-cs"/>
              </a:defRPr>
            </a:lvl2pPr>
            <a:lvl3pPr marL="904867" algn="l" defTabSz="904867" rtl="0" eaLnBrk="1" latinLnBrk="0" hangingPunct="1">
              <a:defRPr sz="1800" kern="1200">
                <a:solidFill>
                  <a:schemeClr val="tx1"/>
                </a:solidFill>
                <a:latin typeface="+mn-lt"/>
                <a:ea typeface="+mn-ea"/>
                <a:cs typeface="+mn-cs"/>
              </a:defRPr>
            </a:lvl3pPr>
            <a:lvl4pPr marL="1357300" algn="l" defTabSz="904867" rtl="0" eaLnBrk="1" latinLnBrk="0" hangingPunct="1">
              <a:defRPr sz="1800" kern="1200">
                <a:solidFill>
                  <a:schemeClr val="tx1"/>
                </a:solidFill>
                <a:latin typeface="+mn-lt"/>
                <a:ea typeface="+mn-ea"/>
                <a:cs typeface="+mn-cs"/>
              </a:defRPr>
            </a:lvl4pPr>
            <a:lvl5pPr marL="1809734" algn="l" defTabSz="904867" rtl="0" eaLnBrk="1" latinLnBrk="0" hangingPunct="1">
              <a:defRPr sz="1800" kern="1200">
                <a:solidFill>
                  <a:schemeClr val="tx1"/>
                </a:solidFill>
                <a:latin typeface="+mn-lt"/>
                <a:ea typeface="+mn-ea"/>
                <a:cs typeface="+mn-cs"/>
              </a:defRPr>
            </a:lvl5pPr>
            <a:lvl6pPr marL="2262168" algn="l" defTabSz="904867" rtl="0" eaLnBrk="1" latinLnBrk="0" hangingPunct="1">
              <a:defRPr sz="1800" kern="1200">
                <a:solidFill>
                  <a:schemeClr val="tx1"/>
                </a:solidFill>
                <a:latin typeface="+mn-lt"/>
                <a:ea typeface="+mn-ea"/>
                <a:cs typeface="+mn-cs"/>
              </a:defRPr>
            </a:lvl6pPr>
            <a:lvl7pPr marL="2714601" algn="l" defTabSz="904867" rtl="0" eaLnBrk="1" latinLnBrk="0" hangingPunct="1">
              <a:defRPr sz="1800" kern="1200">
                <a:solidFill>
                  <a:schemeClr val="tx1"/>
                </a:solidFill>
                <a:latin typeface="+mn-lt"/>
                <a:ea typeface="+mn-ea"/>
                <a:cs typeface="+mn-cs"/>
              </a:defRPr>
            </a:lvl7pPr>
            <a:lvl8pPr marL="3167034" algn="l" defTabSz="904867" rtl="0" eaLnBrk="1" latinLnBrk="0" hangingPunct="1">
              <a:defRPr sz="1800" kern="1200">
                <a:solidFill>
                  <a:schemeClr val="tx1"/>
                </a:solidFill>
                <a:latin typeface="+mn-lt"/>
                <a:ea typeface="+mn-ea"/>
                <a:cs typeface="+mn-cs"/>
              </a:defRPr>
            </a:lvl8pPr>
            <a:lvl9pPr marL="3619468" algn="l" defTabSz="904867" rtl="0" eaLnBrk="1" latinLnBrk="0" hangingPunct="1">
              <a:defRPr sz="1800" kern="1200">
                <a:solidFill>
                  <a:schemeClr val="tx1"/>
                </a:solidFill>
                <a:latin typeface="+mn-lt"/>
                <a:ea typeface="+mn-ea"/>
                <a:cs typeface="+mn-cs"/>
              </a:defRPr>
            </a:lvl9pPr>
          </a:lstStyle>
          <a:p>
            <a:pPr>
              <a:lnSpc>
                <a:spcPts val="2898"/>
              </a:lnSpc>
            </a:pPr>
            <a:r>
              <a:rPr lang="en-US" altLang="zh-CN" dirty="0" smtClean="0">
                <a:ea typeface="汉鼎简楷体" pitchFamily="49" charset="-122"/>
              </a:rPr>
              <a:t>      </a:t>
            </a:r>
            <a:r>
              <a:rPr lang="zh-CN" altLang="en-US" dirty="0" smtClean="0">
                <a:ea typeface="汉鼎简楷体" pitchFamily="49" charset="-122"/>
              </a:rPr>
              <a:t>“</a:t>
            </a:r>
            <a:r>
              <a:rPr lang="en-US" altLang="zh-CN" i="1" dirty="0" err="1" smtClean="0">
                <a:ea typeface="汉鼎简楷体" pitchFamily="49" charset="-122"/>
              </a:rPr>
              <a:t>NewWebPick</a:t>
            </a:r>
            <a:r>
              <a:rPr lang="zh-CN" altLang="en-US" i="1" dirty="0" smtClean="0">
                <a:ea typeface="汉鼎简楷体" pitchFamily="49" charset="-122"/>
              </a:rPr>
              <a:t>”</a:t>
            </a:r>
            <a:r>
              <a:rPr lang="zh-CN" altLang="en-US" dirty="0" smtClean="0">
                <a:ea typeface="汉鼎简楷体" pitchFamily="49" charset="-122"/>
              </a:rPr>
              <a:t>是一个著名的网络在线创意与潮流杂志。其创作</a:t>
            </a:r>
            <a:endParaRPr lang="en-US" altLang="zh-CN" dirty="0" smtClean="0">
              <a:ea typeface="汉鼎简楷体" pitchFamily="49" charset="-122"/>
            </a:endParaRPr>
          </a:p>
          <a:p>
            <a:pPr>
              <a:lnSpc>
                <a:spcPts val="2898"/>
              </a:lnSpc>
            </a:pPr>
            <a:r>
              <a:rPr lang="zh-CN" altLang="en-US" dirty="0" smtClean="0">
                <a:ea typeface="汉鼎简楷体" pitchFamily="49" charset="-122"/>
              </a:rPr>
              <a:t>团队集结多国著名商业设计师和团队，编写了“设计师十诫”，如下：</a:t>
            </a:r>
            <a:endParaRPr lang="zh-CN" altLang="en-US" b="1" dirty="0">
              <a:ea typeface="汉鼎简楷体" pitchFamily="49" charset="-122"/>
            </a:endParaRPr>
          </a:p>
        </p:txBody>
      </p:sp>
      <p:sp>
        <p:nvSpPr>
          <p:cNvPr id="8" name="TextBox 4"/>
          <p:cNvSpPr txBox="1"/>
          <p:nvPr/>
        </p:nvSpPr>
        <p:spPr>
          <a:xfrm>
            <a:off x="1045040" y="2008804"/>
            <a:ext cx="7054978" cy="4399523"/>
          </a:xfrm>
          <a:prstGeom prst="rect">
            <a:avLst/>
          </a:prstGeom>
          <a:noFill/>
          <a:ln w="38100">
            <a:solidFill>
              <a:schemeClr val="tx1"/>
            </a:solidFill>
            <a:prstDash val="sysDash"/>
          </a:ln>
        </p:spPr>
        <p:txBody>
          <a:bodyPr wrap="none" lIns="38974" tIns="19487" rIns="38974" bIns="19487" rtlCol="0">
            <a:spAutoFit/>
          </a:bodyPr>
          <a:lstStyle>
            <a:defPPr>
              <a:defRPr lang="en-US"/>
            </a:defPPr>
            <a:lvl1pPr marL="0" algn="l" defTabSz="904867" rtl="0" eaLnBrk="1" latinLnBrk="0" hangingPunct="1">
              <a:defRPr sz="1800" kern="1200">
                <a:solidFill>
                  <a:schemeClr val="tx1"/>
                </a:solidFill>
                <a:latin typeface="+mn-lt"/>
                <a:ea typeface="+mn-ea"/>
                <a:cs typeface="+mn-cs"/>
              </a:defRPr>
            </a:lvl1pPr>
            <a:lvl2pPr marL="452434" algn="l" defTabSz="904867" rtl="0" eaLnBrk="1" latinLnBrk="0" hangingPunct="1">
              <a:defRPr sz="1800" kern="1200">
                <a:solidFill>
                  <a:schemeClr val="tx1"/>
                </a:solidFill>
                <a:latin typeface="+mn-lt"/>
                <a:ea typeface="+mn-ea"/>
                <a:cs typeface="+mn-cs"/>
              </a:defRPr>
            </a:lvl2pPr>
            <a:lvl3pPr marL="904867" algn="l" defTabSz="904867" rtl="0" eaLnBrk="1" latinLnBrk="0" hangingPunct="1">
              <a:defRPr sz="1800" kern="1200">
                <a:solidFill>
                  <a:schemeClr val="tx1"/>
                </a:solidFill>
                <a:latin typeface="+mn-lt"/>
                <a:ea typeface="+mn-ea"/>
                <a:cs typeface="+mn-cs"/>
              </a:defRPr>
            </a:lvl3pPr>
            <a:lvl4pPr marL="1357300" algn="l" defTabSz="904867" rtl="0" eaLnBrk="1" latinLnBrk="0" hangingPunct="1">
              <a:defRPr sz="1800" kern="1200">
                <a:solidFill>
                  <a:schemeClr val="tx1"/>
                </a:solidFill>
                <a:latin typeface="+mn-lt"/>
                <a:ea typeface="+mn-ea"/>
                <a:cs typeface="+mn-cs"/>
              </a:defRPr>
            </a:lvl4pPr>
            <a:lvl5pPr marL="1809734" algn="l" defTabSz="904867" rtl="0" eaLnBrk="1" latinLnBrk="0" hangingPunct="1">
              <a:defRPr sz="1800" kern="1200">
                <a:solidFill>
                  <a:schemeClr val="tx1"/>
                </a:solidFill>
                <a:latin typeface="+mn-lt"/>
                <a:ea typeface="+mn-ea"/>
                <a:cs typeface="+mn-cs"/>
              </a:defRPr>
            </a:lvl5pPr>
            <a:lvl6pPr marL="2262168" algn="l" defTabSz="904867" rtl="0" eaLnBrk="1" latinLnBrk="0" hangingPunct="1">
              <a:defRPr sz="1800" kern="1200">
                <a:solidFill>
                  <a:schemeClr val="tx1"/>
                </a:solidFill>
                <a:latin typeface="+mn-lt"/>
                <a:ea typeface="+mn-ea"/>
                <a:cs typeface="+mn-cs"/>
              </a:defRPr>
            </a:lvl6pPr>
            <a:lvl7pPr marL="2714601" algn="l" defTabSz="904867" rtl="0" eaLnBrk="1" latinLnBrk="0" hangingPunct="1">
              <a:defRPr sz="1800" kern="1200">
                <a:solidFill>
                  <a:schemeClr val="tx1"/>
                </a:solidFill>
                <a:latin typeface="+mn-lt"/>
                <a:ea typeface="+mn-ea"/>
                <a:cs typeface="+mn-cs"/>
              </a:defRPr>
            </a:lvl7pPr>
            <a:lvl8pPr marL="3167034" algn="l" defTabSz="904867" rtl="0" eaLnBrk="1" latinLnBrk="0" hangingPunct="1">
              <a:defRPr sz="1800" kern="1200">
                <a:solidFill>
                  <a:schemeClr val="tx1"/>
                </a:solidFill>
                <a:latin typeface="+mn-lt"/>
                <a:ea typeface="+mn-ea"/>
                <a:cs typeface="+mn-cs"/>
              </a:defRPr>
            </a:lvl8pPr>
            <a:lvl9pPr marL="3619468" algn="l" defTabSz="904867" rtl="0" eaLnBrk="1" latinLnBrk="0" hangingPunct="1">
              <a:defRPr sz="1800" kern="1200">
                <a:solidFill>
                  <a:schemeClr val="tx1"/>
                </a:solidFill>
                <a:latin typeface="+mn-lt"/>
                <a:ea typeface="+mn-ea"/>
                <a:cs typeface="+mn-cs"/>
              </a:defRPr>
            </a:lvl9pPr>
          </a:lstStyle>
          <a:p>
            <a:pPr>
              <a:lnSpc>
                <a:spcPts val="3410"/>
              </a:lnSpc>
            </a:pPr>
            <a:r>
              <a:rPr lang="zh-CN" altLang="en-US" dirty="0" smtClean="0">
                <a:solidFill>
                  <a:srgbClr val="FF0000"/>
                </a:solidFill>
                <a:latin typeface="Adobe 黑体 Std R" pitchFamily="34" charset="-122"/>
                <a:ea typeface="Adobe 黑体 Std R" pitchFamily="34" charset="-122"/>
              </a:rPr>
              <a:t> 诫一</a:t>
            </a:r>
            <a:r>
              <a:rPr lang="zh-CN" altLang="en-US" dirty="0" smtClean="0">
                <a:ea typeface="汉鼎简楷体" pitchFamily="49" charset="-122"/>
              </a:rPr>
              <a:t>：绝不抄袭他人之创意。</a:t>
            </a:r>
            <a:endParaRPr lang="en-US" dirty="0" smtClean="0">
              <a:ea typeface="汉鼎简楷体" pitchFamily="49" charset="-122"/>
            </a:endParaRPr>
          </a:p>
          <a:p>
            <a:pPr>
              <a:lnSpc>
                <a:spcPts val="3410"/>
              </a:lnSpc>
            </a:pPr>
            <a:r>
              <a:rPr lang="zh-CN" altLang="en-US" dirty="0" smtClean="0">
                <a:solidFill>
                  <a:srgbClr val="FF0000"/>
                </a:solidFill>
                <a:latin typeface="Adobe 黑体 Std R" pitchFamily="34" charset="-122"/>
                <a:ea typeface="Adobe 黑体 Std R" pitchFamily="34" charset="-122"/>
              </a:rPr>
              <a:t> 诫二</a:t>
            </a:r>
            <a:r>
              <a:rPr lang="zh-CN" altLang="en-US" dirty="0" smtClean="0">
                <a:ea typeface="汉鼎简楷体" pitchFamily="49" charset="-122"/>
              </a:rPr>
              <a:t>：不过分依赖电脑技术，不以此取代或消减设计创意。</a:t>
            </a:r>
            <a:endParaRPr lang="en-US" altLang="zh-CN" dirty="0" smtClean="0">
              <a:ea typeface="汉鼎简楷体" pitchFamily="49" charset="-122"/>
            </a:endParaRPr>
          </a:p>
          <a:p>
            <a:pPr>
              <a:lnSpc>
                <a:spcPts val="3410"/>
              </a:lnSpc>
            </a:pPr>
            <a:r>
              <a:rPr lang="zh-CN" altLang="en-US" dirty="0" smtClean="0">
                <a:solidFill>
                  <a:srgbClr val="FF0000"/>
                </a:solidFill>
                <a:latin typeface="Adobe 黑体 Std R" pitchFamily="34" charset="-122"/>
                <a:ea typeface="Adobe 黑体 Std R" pitchFamily="34" charset="-122"/>
              </a:rPr>
              <a:t> 诫三</a:t>
            </a:r>
            <a:r>
              <a:rPr lang="zh-CN" altLang="en-US" dirty="0" smtClean="0">
                <a:ea typeface="汉鼎简楷体" pitchFamily="49" charset="-122"/>
              </a:rPr>
              <a:t>：锐意创新，而不是随大流。流行的必然是马上过时的。</a:t>
            </a:r>
          </a:p>
          <a:p>
            <a:pPr>
              <a:lnSpc>
                <a:spcPts val="3410"/>
              </a:lnSpc>
            </a:pPr>
            <a:r>
              <a:rPr lang="zh-CN" altLang="en-US" dirty="0" smtClean="0">
                <a:solidFill>
                  <a:srgbClr val="FF0000"/>
                </a:solidFill>
                <a:latin typeface="Adobe 黑体 Std R" pitchFamily="34" charset="-122"/>
                <a:ea typeface="Adobe 黑体 Std R" pitchFamily="34" charset="-122"/>
              </a:rPr>
              <a:t> 诫四</a:t>
            </a:r>
            <a:r>
              <a:rPr lang="zh-CN" altLang="en-US" dirty="0" smtClean="0">
                <a:ea typeface="汉鼎简楷体" pitchFamily="49" charset="-122"/>
              </a:rPr>
              <a:t>：聚焦并求精于一个设计领域，切忌不分主次地涉猎多个领域。</a:t>
            </a:r>
            <a:endParaRPr lang="en-US" altLang="zh-CN" dirty="0" smtClean="0">
              <a:ea typeface="汉鼎简楷体" pitchFamily="49" charset="-122"/>
            </a:endParaRPr>
          </a:p>
          <a:p>
            <a:pPr>
              <a:lnSpc>
                <a:spcPts val="3410"/>
              </a:lnSpc>
            </a:pPr>
            <a:r>
              <a:rPr lang="zh-CN" altLang="en-US" dirty="0" smtClean="0">
                <a:solidFill>
                  <a:srgbClr val="FF0000"/>
                </a:solidFill>
                <a:latin typeface="Adobe 黑体 Std R" pitchFamily="34" charset="-122"/>
                <a:ea typeface="Adobe 黑体 Std R" pitchFamily="34" charset="-122"/>
              </a:rPr>
              <a:t> 诫五</a:t>
            </a:r>
            <a:r>
              <a:rPr lang="zh-CN" altLang="en-US" dirty="0" smtClean="0">
                <a:ea typeface="汉鼎简楷体" pitchFamily="49" charset="-122"/>
              </a:rPr>
              <a:t>：专业设计，任何设计作品首先要能通过自己这一关。</a:t>
            </a:r>
            <a:endParaRPr lang="en-US" altLang="zh-CN" dirty="0" smtClean="0">
              <a:ea typeface="汉鼎简楷体" pitchFamily="49" charset="-122"/>
            </a:endParaRPr>
          </a:p>
          <a:p>
            <a:pPr>
              <a:lnSpc>
                <a:spcPts val="3410"/>
              </a:lnSpc>
            </a:pPr>
            <a:r>
              <a:rPr lang="zh-CN" altLang="en-US" dirty="0" smtClean="0">
                <a:solidFill>
                  <a:srgbClr val="FF0000"/>
                </a:solidFill>
                <a:latin typeface="Adobe 黑体 Std R" pitchFamily="34" charset="-122"/>
                <a:ea typeface="Adobe 黑体 Std R" pitchFamily="34" charset="-122"/>
              </a:rPr>
              <a:t> 诫六</a:t>
            </a:r>
            <a:r>
              <a:rPr lang="zh-CN" altLang="en-US" dirty="0" smtClean="0">
                <a:ea typeface="汉鼎简楷体" pitchFamily="49" charset="-122"/>
              </a:rPr>
              <a:t>：不因商业价格而降低设计作品的质量。</a:t>
            </a:r>
          </a:p>
          <a:p>
            <a:pPr>
              <a:lnSpc>
                <a:spcPts val="3410"/>
              </a:lnSpc>
            </a:pPr>
            <a:r>
              <a:rPr lang="zh-CN" altLang="en-US" dirty="0" smtClean="0">
                <a:solidFill>
                  <a:srgbClr val="FF0000"/>
                </a:solidFill>
                <a:latin typeface="Adobe 黑体 Std R" pitchFamily="34" charset="-122"/>
                <a:ea typeface="Adobe 黑体 Std R" pitchFamily="34" charset="-122"/>
              </a:rPr>
              <a:t> 诫七</a:t>
            </a:r>
            <a:r>
              <a:rPr lang="zh-CN" altLang="en-US" dirty="0" smtClean="0">
                <a:ea typeface="汉鼎简楷体" pitchFamily="49" charset="-122"/>
              </a:rPr>
              <a:t>：不凭个人偏好而评价或批评他人作品，也不可人云亦云。</a:t>
            </a:r>
            <a:endParaRPr lang="en-US" altLang="zh-CN" dirty="0" smtClean="0">
              <a:ea typeface="汉鼎简楷体" pitchFamily="49" charset="-122"/>
            </a:endParaRPr>
          </a:p>
          <a:p>
            <a:pPr>
              <a:lnSpc>
                <a:spcPts val="3410"/>
              </a:lnSpc>
            </a:pPr>
            <a:r>
              <a:rPr lang="zh-CN" altLang="en-US" dirty="0" smtClean="0">
                <a:solidFill>
                  <a:srgbClr val="FF0000"/>
                </a:solidFill>
                <a:latin typeface="Adobe 黑体 Std R" pitchFamily="34" charset="-122"/>
                <a:ea typeface="Adobe 黑体 Std R" pitchFamily="34" charset="-122"/>
              </a:rPr>
              <a:t> 诫八</a:t>
            </a:r>
            <a:r>
              <a:rPr lang="zh-CN" altLang="en-US" dirty="0" smtClean="0">
                <a:ea typeface="汉鼎简楷体" pitchFamily="49" charset="-122"/>
              </a:rPr>
              <a:t>：杜绝闭门造车，积极丰富个人的历史、哲学和人文学识。</a:t>
            </a:r>
          </a:p>
          <a:p>
            <a:pPr>
              <a:lnSpc>
                <a:spcPts val="3410"/>
              </a:lnSpc>
            </a:pPr>
            <a:r>
              <a:rPr lang="zh-CN" altLang="en-US" dirty="0" smtClean="0">
                <a:solidFill>
                  <a:srgbClr val="FF0000"/>
                </a:solidFill>
                <a:latin typeface="Adobe 黑体 Std R" pitchFamily="34" charset="-122"/>
                <a:ea typeface="Adobe 黑体 Std R" pitchFamily="34" charset="-122"/>
              </a:rPr>
              <a:t> 诫九</a:t>
            </a:r>
            <a:r>
              <a:rPr lang="zh-CN" altLang="en-US" dirty="0" smtClean="0">
                <a:ea typeface="汉鼎简楷体" pitchFamily="49" charset="-122"/>
              </a:rPr>
              <a:t>：不论身份高低，始终保持谦虚心态和严谨作风。</a:t>
            </a:r>
          </a:p>
          <a:p>
            <a:pPr>
              <a:lnSpc>
                <a:spcPts val="3410"/>
              </a:lnSpc>
            </a:pPr>
            <a:r>
              <a:rPr lang="zh-CN" altLang="en-US" dirty="0" smtClean="0">
                <a:solidFill>
                  <a:srgbClr val="FF0000"/>
                </a:solidFill>
                <a:latin typeface="Adobe 黑体 Std R" pitchFamily="34" charset="-122"/>
                <a:ea typeface="Adobe 黑体 Std R" pitchFamily="34" charset="-122"/>
              </a:rPr>
              <a:t> 诫十</a:t>
            </a:r>
            <a:r>
              <a:rPr lang="zh-CN" altLang="en-US" dirty="0" smtClean="0">
                <a:ea typeface="汉鼎简楷体" pitchFamily="49" charset="-122"/>
              </a:rPr>
              <a:t>：坚信设计能够改变世界。</a:t>
            </a:r>
            <a:endParaRPr lang="zh-CN" altLang="en-US" dirty="0">
              <a:ea typeface="汉鼎简楷体" pitchFamily="49" charset="-122"/>
            </a:endParaRPr>
          </a:p>
        </p:txBody>
      </p:sp>
      <p:sp>
        <p:nvSpPr>
          <p:cNvPr id="9" name="Rectangle 8"/>
          <p:cNvSpPr/>
          <p:nvPr/>
        </p:nvSpPr>
        <p:spPr>
          <a:xfrm>
            <a:off x="3858205" y="639978"/>
            <a:ext cx="1874072" cy="470242"/>
          </a:xfrm>
          <a:prstGeom prst="rect">
            <a:avLst/>
          </a:prstGeom>
        </p:spPr>
        <p:txBody>
          <a:bodyPr wrap="none" lIns="38974" tIns="19487" rIns="38974" bIns="19487">
            <a:spAutoFit/>
          </a:bodyPr>
          <a:lstStyle>
            <a:defPPr>
              <a:defRPr lang="en-US"/>
            </a:defPPr>
            <a:lvl1pPr marL="0" algn="l" defTabSz="904867" rtl="0" eaLnBrk="1" latinLnBrk="0" hangingPunct="1">
              <a:defRPr sz="1800" kern="1200">
                <a:solidFill>
                  <a:schemeClr val="tx1"/>
                </a:solidFill>
                <a:latin typeface="+mn-lt"/>
                <a:ea typeface="+mn-ea"/>
                <a:cs typeface="+mn-cs"/>
              </a:defRPr>
            </a:lvl1pPr>
            <a:lvl2pPr marL="452434" algn="l" defTabSz="904867" rtl="0" eaLnBrk="1" latinLnBrk="0" hangingPunct="1">
              <a:defRPr sz="1800" kern="1200">
                <a:solidFill>
                  <a:schemeClr val="tx1"/>
                </a:solidFill>
                <a:latin typeface="+mn-lt"/>
                <a:ea typeface="+mn-ea"/>
                <a:cs typeface="+mn-cs"/>
              </a:defRPr>
            </a:lvl2pPr>
            <a:lvl3pPr marL="904867" algn="l" defTabSz="904867" rtl="0" eaLnBrk="1" latinLnBrk="0" hangingPunct="1">
              <a:defRPr sz="1800" kern="1200">
                <a:solidFill>
                  <a:schemeClr val="tx1"/>
                </a:solidFill>
                <a:latin typeface="+mn-lt"/>
                <a:ea typeface="+mn-ea"/>
                <a:cs typeface="+mn-cs"/>
              </a:defRPr>
            </a:lvl3pPr>
            <a:lvl4pPr marL="1357300" algn="l" defTabSz="904867" rtl="0" eaLnBrk="1" latinLnBrk="0" hangingPunct="1">
              <a:defRPr sz="1800" kern="1200">
                <a:solidFill>
                  <a:schemeClr val="tx1"/>
                </a:solidFill>
                <a:latin typeface="+mn-lt"/>
                <a:ea typeface="+mn-ea"/>
                <a:cs typeface="+mn-cs"/>
              </a:defRPr>
            </a:lvl4pPr>
            <a:lvl5pPr marL="1809734" algn="l" defTabSz="904867" rtl="0" eaLnBrk="1" latinLnBrk="0" hangingPunct="1">
              <a:defRPr sz="1800" kern="1200">
                <a:solidFill>
                  <a:schemeClr val="tx1"/>
                </a:solidFill>
                <a:latin typeface="+mn-lt"/>
                <a:ea typeface="+mn-ea"/>
                <a:cs typeface="+mn-cs"/>
              </a:defRPr>
            </a:lvl5pPr>
            <a:lvl6pPr marL="2262168" algn="l" defTabSz="904867" rtl="0" eaLnBrk="1" latinLnBrk="0" hangingPunct="1">
              <a:defRPr sz="1800" kern="1200">
                <a:solidFill>
                  <a:schemeClr val="tx1"/>
                </a:solidFill>
                <a:latin typeface="+mn-lt"/>
                <a:ea typeface="+mn-ea"/>
                <a:cs typeface="+mn-cs"/>
              </a:defRPr>
            </a:lvl6pPr>
            <a:lvl7pPr marL="2714601" algn="l" defTabSz="904867" rtl="0" eaLnBrk="1" latinLnBrk="0" hangingPunct="1">
              <a:defRPr sz="1800" kern="1200">
                <a:solidFill>
                  <a:schemeClr val="tx1"/>
                </a:solidFill>
                <a:latin typeface="+mn-lt"/>
                <a:ea typeface="+mn-ea"/>
                <a:cs typeface="+mn-cs"/>
              </a:defRPr>
            </a:lvl7pPr>
            <a:lvl8pPr marL="3167034" algn="l" defTabSz="904867" rtl="0" eaLnBrk="1" latinLnBrk="0" hangingPunct="1">
              <a:defRPr sz="1800" kern="1200">
                <a:solidFill>
                  <a:schemeClr val="tx1"/>
                </a:solidFill>
                <a:latin typeface="+mn-lt"/>
                <a:ea typeface="+mn-ea"/>
                <a:cs typeface="+mn-cs"/>
              </a:defRPr>
            </a:lvl8pPr>
            <a:lvl9pPr marL="3619468" algn="l" defTabSz="904867" rtl="0" eaLnBrk="1" latinLnBrk="0" hangingPunct="1">
              <a:defRPr sz="1800" kern="1200">
                <a:solidFill>
                  <a:schemeClr val="tx1"/>
                </a:solidFill>
                <a:latin typeface="+mn-lt"/>
                <a:ea typeface="+mn-ea"/>
                <a:cs typeface="+mn-cs"/>
              </a:defRPr>
            </a:lvl9pPr>
          </a:lstStyle>
          <a:p>
            <a:r>
              <a:rPr lang="zh-CN" altLang="en-US" sz="2800" dirty="0" smtClean="0">
                <a:solidFill>
                  <a:srgbClr val="FF0000"/>
                </a:solidFill>
                <a:latin typeface="黑体" pitchFamily="49" charset="-122"/>
                <a:ea typeface="黑体" pitchFamily="49" charset="-122"/>
              </a:rPr>
              <a:t>设计师十诫</a:t>
            </a:r>
            <a:endParaRPr lang="zh-CN" altLang="en-US" sz="2500" dirty="0">
              <a:solidFill>
                <a:srgbClr val="FF0000"/>
              </a:solidFill>
              <a:latin typeface="黑体" pitchFamily="49" charset="-122"/>
              <a:ea typeface="黑体"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48847" y="2484765"/>
            <a:ext cx="4836537" cy="1624246"/>
          </a:xfrm>
        </p:spPr>
        <p:txBody>
          <a:bodyPr/>
          <a:lstStyle/>
          <a:p>
            <a:r>
              <a:rPr lang="zh-CN" altLang="en-US" dirty="0" smtClean="0"/>
              <a:t> 好的设计出自好的设计师</a:t>
            </a:r>
            <a:r>
              <a:rPr lang="en-US" altLang="zh-CN" dirty="0" smtClean="0"/>
              <a:t/>
            </a:r>
            <a:br>
              <a:rPr lang="en-US" altLang="zh-CN" dirty="0" smtClean="0"/>
            </a:br>
            <a:r>
              <a:rPr lang="en-US" altLang="zh-CN" dirty="0" smtClean="0"/>
              <a:t> </a:t>
            </a:r>
            <a:r>
              <a:rPr lang="zh-CN" altLang="en-US" dirty="0" smtClean="0"/>
              <a:t>之手，与过程无关。</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91</a:t>
            </a:fld>
            <a:endParaRPr lang="zh-CN" altLang="en-US" dirty="0"/>
          </a:p>
        </p:txBody>
      </p:sp>
      <p:sp>
        <p:nvSpPr>
          <p:cNvPr id="7" name="Rectangle 6"/>
          <p:cNvSpPr/>
          <p:nvPr/>
        </p:nvSpPr>
        <p:spPr>
          <a:xfrm>
            <a:off x="1080948" y="4181018"/>
            <a:ext cx="2463051" cy="419764"/>
          </a:xfrm>
          <a:prstGeom prst="rect">
            <a:avLst/>
          </a:prstGeom>
        </p:spPr>
        <p:txBody>
          <a:bodyPr wrap="none" lIns="95665" tIns="47832" rIns="95665" bIns="47832">
            <a:spAutoFit/>
          </a:bodyPr>
          <a:lstStyle/>
          <a:p>
            <a:r>
              <a:rPr lang="en-US" altLang="zh-CN" sz="2100" dirty="0" smtClean="0"/>
              <a:t>Frederick Brooks</a:t>
            </a:r>
            <a:endParaRPr lang="zh-CN" altLang="en-US" sz="2100" dirty="0">
              <a:ea typeface="文鼎CS长美黑" pitchFamily="49" charset="-122"/>
            </a:endParaRPr>
          </a:p>
        </p:txBody>
      </p:sp>
      <p:pic>
        <p:nvPicPr>
          <p:cNvPr id="9218" name="Picture 2" descr="http://www.nndb.com/people/991/000029904/fredbrooks02.jpg"/>
          <p:cNvPicPr>
            <a:picLocks noChangeAspect="1" noChangeArrowheads="1"/>
          </p:cNvPicPr>
          <p:nvPr/>
        </p:nvPicPr>
        <p:blipFill>
          <a:blip r:embed="rId2" cstate="print"/>
          <a:srcRect/>
          <a:stretch>
            <a:fillRect/>
          </a:stretch>
        </p:blipFill>
        <p:spPr bwMode="auto">
          <a:xfrm>
            <a:off x="1286600" y="1876766"/>
            <a:ext cx="1991519" cy="2333627"/>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软件设计师</a:t>
            </a:r>
            <a:r>
              <a:rPr lang="en-US" altLang="zh-CN" dirty="0" smtClean="0"/>
              <a:t>—</a:t>
            </a:r>
            <a:r>
              <a:rPr lang="zh-CN" altLang="en-US" dirty="0" smtClean="0"/>
              <a:t>概述</a:t>
            </a:r>
            <a:endParaRPr lang="zh-CN" altLang="en-US" dirty="0"/>
          </a:p>
        </p:txBody>
      </p:sp>
      <p:sp>
        <p:nvSpPr>
          <p:cNvPr id="3" name="Content Placeholder 2"/>
          <p:cNvSpPr>
            <a:spLocks noGrp="1"/>
          </p:cNvSpPr>
          <p:nvPr>
            <p:ph idx="1"/>
          </p:nvPr>
        </p:nvSpPr>
        <p:spPr>
          <a:xfrm>
            <a:off x="613967" y="1268762"/>
            <a:ext cx="9019556" cy="2304255"/>
          </a:xfrm>
        </p:spPr>
        <p:txBody>
          <a:bodyPr/>
          <a:lstStyle/>
          <a:p>
            <a:pPr>
              <a:buNone/>
            </a:pPr>
            <a:r>
              <a:rPr lang="zh-CN" altLang="en-US" sz="2900" dirty="0" smtClean="0">
                <a:solidFill>
                  <a:srgbClr val="0000FF"/>
                </a:solidFill>
                <a:latin typeface="方正胖娃简体" pitchFamily="65" charset="-122"/>
                <a:ea typeface="汉鼎简隶变" pitchFamily="49" charset="-122"/>
              </a:rPr>
              <a:t>          设计是知识、经验和创造力的凝聚。</a:t>
            </a:r>
          </a:p>
          <a:p>
            <a:endParaRPr lang="en-US" altLang="zh-CN" sz="1500" dirty="0" smtClean="0"/>
          </a:p>
          <a:p>
            <a:r>
              <a:rPr lang="zh-CN" altLang="en-US" sz="2900" dirty="0" smtClean="0"/>
              <a:t>软件设计师</a:t>
            </a:r>
            <a:endParaRPr lang="en-US" altLang="zh-CN" sz="2900" dirty="0" smtClean="0"/>
          </a:p>
          <a:p>
            <a:pPr lvl="1"/>
            <a:r>
              <a:rPr lang="zh-CN" altLang="en-US" sz="2500" dirty="0" smtClean="0">
                <a:solidFill>
                  <a:srgbClr val="0000FF"/>
                </a:solidFill>
              </a:rPr>
              <a:t>“专才”</a:t>
            </a:r>
            <a:r>
              <a:rPr lang="zh-CN" altLang="en-US" sz="2500" dirty="0" smtClean="0"/>
              <a:t>：掌握和擅长应用软件开发知识和技能</a:t>
            </a:r>
            <a:endParaRPr lang="en-US" altLang="zh-CN" sz="2500" dirty="0" smtClean="0"/>
          </a:p>
          <a:p>
            <a:pPr lvl="1"/>
            <a:r>
              <a:rPr lang="zh-CN" altLang="en-US" sz="2500" dirty="0" smtClean="0">
                <a:solidFill>
                  <a:srgbClr val="0000FF"/>
                </a:solidFill>
              </a:rPr>
              <a:t>“通才”</a:t>
            </a:r>
            <a:r>
              <a:rPr lang="zh-CN" altLang="en-US" sz="2500" dirty="0" smtClean="0"/>
              <a:t>：善于技术决策、交流、合作和写作</a:t>
            </a:r>
            <a:endParaRPr lang="zh-CN" altLang="en-US" sz="29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92</a:t>
            </a:fld>
            <a:endParaRPr lang="zh-CN" altLang="en-US" dirty="0"/>
          </a:p>
        </p:txBody>
      </p:sp>
      <p:pic>
        <p:nvPicPr>
          <p:cNvPr id="5" name="Picture 3" descr="C:\Users\SECBOK\AppData\Roaming\Tencent\Users\185063557\QQ\WinTemp\RichOle\A8VHK[F4)ZK7PLIU_EKRNMG.jpg"/>
          <p:cNvPicPr>
            <a:picLocks noChangeAspect="1" noChangeArrowheads="1"/>
          </p:cNvPicPr>
          <p:nvPr/>
        </p:nvPicPr>
        <p:blipFill>
          <a:blip r:embed="rId2" cstate="print"/>
          <a:srcRect/>
          <a:stretch>
            <a:fillRect/>
          </a:stretch>
        </p:blipFill>
        <p:spPr bwMode="auto">
          <a:xfrm>
            <a:off x="7297657" y="3789046"/>
            <a:ext cx="2608346" cy="2533796"/>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软件设计师</a:t>
            </a:r>
            <a:r>
              <a:rPr lang="en-US" altLang="zh-CN" dirty="0" smtClean="0"/>
              <a:t>—</a:t>
            </a:r>
            <a:r>
              <a:rPr lang="zh-CN" altLang="en-US" dirty="0" smtClean="0"/>
              <a:t>概述</a:t>
            </a:r>
            <a:endParaRPr lang="zh-CN" altLang="en-US" dirty="0"/>
          </a:p>
        </p:txBody>
      </p:sp>
      <p:sp>
        <p:nvSpPr>
          <p:cNvPr id="3" name="Content Placeholder 2"/>
          <p:cNvSpPr>
            <a:spLocks noGrp="1"/>
          </p:cNvSpPr>
          <p:nvPr>
            <p:ph idx="1"/>
          </p:nvPr>
        </p:nvSpPr>
        <p:spPr>
          <a:xfrm>
            <a:off x="350490" y="1340769"/>
            <a:ext cx="3480938" cy="3240360"/>
          </a:xfrm>
        </p:spPr>
        <p:txBody>
          <a:bodyPr/>
          <a:lstStyle/>
          <a:p>
            <a:pPr>
              <a:buNone/>
            </a:pPr>
            <a:r>
              <a:rPr lang="zh-CN" altLang="en-US" sz="2900" dirty="0" smtClean="0">
                <a:solidFill>
                  <a:srgbClr val="0000FF"/>
                </a:solidFill>
              </a:rPr>
              <a:t>六项职业素质</a:t>
            </a:r>
            <a:endParaRPr lang="en-US" altLang="zh-CN" sz="2900" dirty="0" smtClean="0">
              <a:solidFill>
                <a:srgbClr val="0000FF"/>
              </a:solidFill>
            </a:endParaRPr>
          </a:p>
          <a:p>
            <a:r>
              <a:rPr lang="zh-CN" altLang="en-US" sz="2500" dirty="0" smtClean="0"/>
              <a:t>尊重事实、弃私心</a:t>
            </a:r>
            <a:endParaRPr lang="en-US" altLang="zh-CN" sz="2500" dirty="0" smtClean="0"/>
          </a:p>
          <a:p>
            <a:r>
              <a:rPr lang="zh-CN" altLang="en-US" sz="2500" dirty="0" smtClean="0"/>
              <a:t>重质量</a:t>
            </a:r>
            <a:endParaRPr lang="en-US" altLang="zh-CN" sz="2500" dirty="0" smtClean="0"/>
          </a:p>
          <a:p>
            <a:r>
              <a:rPr lang="zh-CN" altLang="en-US" sz="2500" dirty="0" smtClean="0"/>
              <a:t>勤勉</a:t>
            </a:r>
            <a:endParaRPr lang="en-US" altLang="zh-CN" sz="2500" dirty="0" smtClean="0"/>
          </a:p>
          <a:p>
            <a:r>
              <a:rPr lang="zh-CN" altLang="en-US" sz="2500" dirty="0" smtClean="0"/>
              <a:t>严谨认真</a:t>
            </a:r>
            <a:endParaRPr lang="en-US" altLang="zh-CN" sz="2500" dirty="0" smtClean="0"/>
          </a:p>
          <a:p>
            <a:r>
              <a:rPr lang="zh-CN" altLang="en-US" sz="2500" dirty="0" smtClean="0"/>
              <a:t>负责任</a:t>
            </a:r>
            <a:endParaRPr lang="en-US" altLang="zh-CN" sz="2500" dirty="0" smtClean="0"/>
          </a:p>
          <a:p>
            <a:r>
              <a:rPr lang="zh-CN" altLang="en-US" sz="2500" dirty="0" smtClean="0"/>
              <a:t>高效自学</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93</a:t>
            </a:fld>
            <a:endParaRPr lang="zh-CN" altLang="en-US" dirty="0"/>
          </a:p>
        </p:txBody>
      </p:sp>
      <p:sp>
        <p:nvSpPr>
          <p:cNvPr id="5" name="Content Placeholder 2"/>
          <p:cNvSpPr txBox="1">
            <a:spLocks/>
          </p:cNvSpPr>
          <p:nvPr/>
        </p:nvSpPr>
        <p:spPr bwMode="auto">
          <a:xfrm>
            <a:off x="5840551" y="1340768"/>
            <a:ext cx="3870983" cy="2664296"/>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eaLnBrk="0" hangingPunct="0">
              <a:spcBef>
                <a:spcPct val="20000"/>
              </a:spcBef>
              <a:buClr>
                <a:srgbClr val="C00000"/>
              </a:buClr>
              <a:buSzPct val="100000"/>
            </a:pPr>
            <a:r>
              <a:rPr lang="zh-CN" altLang="en-US" sz="2900" dirty="0" smtClean="0">
                <a:solidFill>
                  <a:srgbClr val="0000FF"/>
                </a:solidFill>
                <a:ea typeface="文鼎CS长美黑" pitchFamily="49" charset="-122"/>
              </a:rPr>
              <a:t>五项专业技能</a:t>
            </a:r>
            <a:endParaRPr lang="en-US" altLang="zh-CN" sz="2900" kern="0" dirty="0" smtClean="0">
              <a:solidFill>
                <a:srgbClr val="0000FF"/>
              </a:solidFill>
              <a:latin typeface="+mn-lt"/>
              <a:ea typeface="文鼎CS长美黑" pitchFamily="49" charset="-122"/>
            </a:endParaRPr>
          </a:p>
          <a:p>
            <a:pPr marL="491609" indent="-491609" defTabSz="956645" eaLnBrk="0" hangingPunct="0">
              <a:spcBef>
                <a:spcPct val="20000"/>
              </a:spcBef>
              <a:buClr>
                <a:srgbClr val="C00000"/>
              </a:buClr>
              <a:buSzPct val="100000"/>
              <a:buFont typeface="文鼎CS长美黑" pitchFamily="49" charset="-122"/>
              <a:buChar char="※"/>
              <a:defRPr/>
            </a:pPr>
            <a:r>
              <a:rPr lang="zh-CN" altLang="en-US" sz="2500" kern="0" dirty="0" smtClean="0">
                <a:latin typeface="+mn-lt"/>
                <a:ea typeface="文鼎CS长美黑" pitchFamily="49" charset="-122"/>
              </a:rPr>
              <a:t>建模</a:t>
            </a:r>
            <a:endParaRPr lang="en-US" altLang="zh-CN" sz="2500" kern="0" dirty="0" smtClean="0">
              <a:latin typeface="+mn-lt"/>
              <a:ea typeface="文鼎CS长美黑" pitchFamily="49" charset="-122"/>
            </a:endParaRPr>
          </a:p>
          <a:p>
            <a:pPr marL="491609" indent="-491609" eaLnBrk="0" hangingPunct="0">
              <a:spcBef>
                <a:spcPct val="20000"/>
              </a:spcBef>
              <a:buClr>
                <a:srgbClr val="C00000"/>
              </a:buClr>
              <a:buSzPct val="100000"/>
              <a:buFont typeface="文鼎CS长美黑" pitchFamily="49" charset="-122"/>
              <a:buChar char="※"/>
            </a:pPr>
            <a:r>
              <a:rPr lang="zh-CN" altLang="en-US" sz="2500" dirty="0" smtClean="0">
                <a:ea typeface="文鼎CS长美黑" pitchFamily="49" charset="-122"/>
              </a:rPr>
              <a:t>掌握设计学核心知识</a:t>
            </a:r>
            <a:endParaRPr lang="en-US" altLang="zh-CN" sz="2500" dirty="0" smtClean="0">
              <a:ea typeface="文鼎CS长美黑" pitchFamily="49" charset="-122"/>
            </a:endParaRPr>
          </a:p>
          <a:p>
            <a:pPr marL="491609" indent="-491609" eaLnBrk="0" hangingPunct="0">
              <a:spcBef>
                <a:spcPct val="20000"/>
              </a:spcBef>
              <a:buClr>
                <a:srgbClr val="C00000"/>
              </a:buClr>
              <a:buSzPct val="100000"/>
              <a:buFont typeface="文鼎CS长美黑" pitchFamily="49" charset="-122"/>
              <a:buChar char="※"/>
            </a:pPr>
            <a:r>
              <a:rPr lang="zh-CN" altLang="en-US" sz="2500" dirty="0" smtClean="0">
                <a:ea typeface="文鼎CS长美黑" pitchFamily="49" charset="-122"/>
              </a:rPr>
              <a:t>遵循相关设计法则</a:t>
            </a:r>
            <a:endParaRPr lang="en-US" altLang="zh-CN" sz="2500" dirty="0" smtClean="0">
              <a:ea typeface="文鼎CS长美黑" pitchFamily="49" charset="-122"/>
            </a:endParaRPr>
          </a:p>
          <a:p>
            <a:pPr marL="491609" indent="-491609" eaLnBrk="0" hangingPunct="0">
              <a:spcBef>
                <a:spcPct val="20000"/>
              </a:spcBef>
              <a:buClr>
                <a:srgbClr val="C00000"/>
              </a:buClr>
              <a:buSzPct val="100000"/>
              <a:buFont typeface="文鼎CS长美黑" pitchFamily="49" charset="-122"/>
              <a:buChar char="※"/>
            </a:pPr>
            <a:r>
              <a:rPr lang="zh-CN" altLang="en-US" sz="2500" dirty="0" smtClean="0">
                <a:ea typeface="文鼎CS长美黑" pitchFamily="49" charset="-122"/>
              </a:rPr>
              <a:t>质量实现</a:t>
            </a:r>
            <a:endParaRPr lang="en-US" altLang="zh-CN" sz="2500" dirty="0" smtClean="0">
              <a:ea typeface="文鼎CS长美黑" pitchFamily="49" charset="-122"/>
            </a:endParaRPr>
          </a:p>
          <a:p>
            <a:pPr marL="491609" indent="-491609" eaLnBrk="0" hangingPunct="0">
              <a:spcBef>
                <a:spcPct val="20000"/>
              </a:spcBef>
              <a:buClr>
                <a:srgbClr val="C00000"/>
              </a:buClr>
              <a:buSzPct val="100000"/>
              <a:buFont typeface="文鼎CS长美黑" pitchFamily="49" charset="-122"/>
              <a:buChar char="※"/>
            </a:pPr>
            <a:r>
              <a:rPr lang="zh-CN" altLang="en-US" sz="2500" dirty="0" smtClean="0">
                <a:ea typeface="文鼎CS长美黑" pitchFamily="49" charset="-122"/>
              </a:rPr>
              <a:t>技术抉择</a:t>
            </a:r>
            <a:endParaRPr lang="zh-CN" altLang="en-US" sz="2500" kern="0" dirty="0">
              <a:latin typeface="+mn-lt"/>
              <a:ea typeface="文鼎CS长美黑" pitchFamily="49" charset="-122"/>
            </a:endParaRPr>
          </a:p>
        </p:txBody>
      </p:sp>
      <p:grpSp>
        <p:nvGrpSpPr>
          <p:cNvPr id="13" name="Group 12"/>
          <p:cNvGrpSpPr/>
          <p:nvPr/>
        </p:nvGrpSpPr>
        <p:grpSpPr>
          <a:xfrm>
            <a:off x="2612746" y="4030615"/>
            <a:ext cx="3584530" cy="2782763"/>
            <a:chOff x="1066637" y="554859"/>
            <a:chExt cx="6958176" cy="5368873"/>
          </a:xfrm>
        </p:grpSpPr>
        <p:pic>
          <p:nvPicPr>
            <p:cNvPr id="6" name="Picture 6" descr="http://imgsrc.baidu.com/forum/pic/item/dc298535e5dde7116b6af0b1a7efce1b9c16618c.jpg"/>
            <p:cNvPicPr>
              <a:picLocks noChangeAspect="1" noChangeArrowheads="1"/>
            </p:cNvPicPr>
            <p:nvPr/>
          </p:nvPicPr>
          <p:blipFill>
            <a:blip r:embed="rId2" cstate="print"/>
            <a:srcRect/>
            <a:stretch>
              <a:fillRect/>
            </a:stretch>
          </p:blipFill>
          <p:spPr bwMode="auto">
            <a:xfrm>
              <a:off x="2049866" y="904705"/>
              <a:ext cx="5159491" cy="5019027"/>
            </a:xfrm>
            <a:prstGeom prst="rect">
              <a:avLst/>
            </a:prstGeom>
            <a:noFill/>
          </p:spPr>
        </p:pic>
        <p:sp>
          <p:nvSpPr>
            <p:cNvPr id="7" name="Oval Callout 6"/>
            <p:cNvSpPr/>
            <p:nvPr/>
          </p:nvSpPr>
          <p:spPr>
            <a:xfrm>
              <a:off x="6298717" y="633407"/>
              <a:ext cx="1726096" cy="1492143"/>
            </a:xfrm>
            <a:prstGeom prst="wedgeEllipseCallout">
              <a:avLst>
                <a:gd name="adj1" fmla="val -77171"/>
                <a:gd name="adj2" fmla="val 79401"/>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7249" tIns="18625" rIns="37249" bIns="18625" rtlCol="0" anchor="ctr"/>
            <a:lstStyle/>
            <a:p>
              <a:endParaRPr lang="en-US" sz="1200" dirty="0" smtClean="0">
                <a:solidFill>
                  <a:srgbClr val="FFFF00"/>
                </a:solidFill>
                <a:latin typeface="Adobe 黑体 Std R" pitchFamily="34" charset="-122"/>
                <a:ea typeface="Adobe 黑体 Std R" pitchFamily="34" charset="-122"/>
              </a:endParaRPr>
            </a:p>
          </p:txBody>
        </p:sp>
        <p:sp>
          <p:nvSpPr>
            <p:cNvPr id="8" name="Oval Callout 7"/>
            <p:cNvSpPr/>
            <p:nvPr/>
          </p:nvSpPr>
          <p:spPr>
            <a:xfrm>
              <a:off x="1801812" y="554859"/>
              <a:ext cx="1726096" cy="1492143"/>
            </a:xfrm>
            <a:prstGeom prst="wedgeEllipseCallout">
              <a:avLst>
                <a:gd name="adj1" fmla="val 87336"/>
                <a:gd name="adj2" fmla="val 73767"/>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lIns="37249" tIns="18625" rIns="37249" bIns="18625" rtlCol="0" anchor="ctr"/>
            <a:lstStyle/>
            <a:p>
              <a:endParaRPr lang="en-US" sz="1200" dirty="0" smtClean="0">
                <a:solidFill>
                  <a:srgbClr val="FF0000"/>
                </a:solidFill>
                <a:latin typeface="Adobe 黑体 Std R" pitchFamily="34" charset="-122"/>
                <a:ea typeface="Adobe 黑体 Std R" pitchFamily="34" charset="-122"/>
              </a:endParaRPr>
            </a:p>
          </p:txBody>
        </p:sp>
        <p:pic>
          <p:nvPicPr>
            <p:cNvPr id="9" name="Picture 7" descr="C:\Users\Zude\AppData\Roaming\Tencent\Users\185063557\QQ\WinTemp\RichOle\13PD36V{}A1{U`DIP20OL26.jpg"/>
            <p:cNvPicPr>
              <a:picLocks noChangeAspect="1" noChangeArrowheads="1"/>
            </p:cNvPicPr>
            <p:nvPr/>
          </p:nvPicPr>
          <p:blipFill>
            <a:blip r:embed="rId3" cstate="print"/>
            <a:srcRect/>
            <a:stretch>
              <a:fillRect/>
            </a:stretch>
          </p:blipFill>
          <p:spPr bwMode="auto">
            <a:xfrm rot="18322581">
              <a:off x="6353852" y="3925979"/>
              <a:ext cx="1807523" cy="770141"/>
            </a:xfrm>
            <a:prstGeom prst="rect">
              <a:avLst/>
            </a:prstGeom>
            <a:noFill/>
          </p:spPr>
        </p:pic>
        <p:pic>
          <p:nvPicPr>
            <p:cNvPr id="10" name="Picture 9" descr="C:\Users\Zude\Desktop\MC900434771.PNG"/>
            <p:cNvPicPr>
              <a:picLocks noChangeAspect="1" noChangeArrowheads="1"/>
            </p:cNvPicPr>
            <p:nvPr/>
          </p:nvPicPr>
          <p:blipFill>
            <a:blip r:embed="rId4" cstate="print"/>
            <a:srcRect/>
            <a:stretch>
              <a:fillRect/>
            </a:stretch>
          </p:blipFill>
          <p:spPr bwMode="auto">
            <a:xfrm rot="20817114">
              <a:off x="1066637" y="2729510"/>
              <a:ext cx="2118153" cy="2163981"/>
            </a:xfrm>
            <a:prstGeom prst="rect">
              <a:avLst/>
            </a:prstGeom>
            <a:noFill/>
          </p:spPr>
        </p:pic>
        <p:sp>
          <p:nvSpPr>
            <p:cNvPr id="11" name="TextBox 10"/>
            <p:cNvSpPr txBox="1"/>
            <p:nvPr/>
          </p:nvSpPr>
          <p:spPr>
            <a:xfrm>
              <a:off x="2182814" y="765993"/>
              <a:ext cx="992422" cy="1082039"/>
            </a:xfrm>
            <a:prstGeom prst="rect">
              <a:avLst/>
            </a:prstGeom>
            <a:noFill/>
          </p:spPr>
          <p:txBody>
            <a:bodyPr wrap="none" lIns="37253" tIns="18626" rIns="37253" bIns="18626" rtlCol="0">
              <a:spAutoFit/>
            </a:bodyPr>
            <a:lstStyle/>
            <a:p>
              <a:r>
                <a:rPr lang="zh-CN" altLang="en-US" sz="1700" b="1" dirty="0" smtClean="0">
                  <a:latin typeface="微软雅黑" pitchFamily="34" charset="-122"/>
                  <a:ea typeface="微软雅黑" pitchFamily="34" charset="-122"/>
                </a:rPr>
                <a:t>设计</a:t>
              </a:r>
              <a:r>
                <a:rPr lang="en-US" altLang="zh-CN" sz="1700" b="1" dirty="0" smtClean="0">
                  <a:latin typeface="微软雅黑" pitchFamily="34" charset="-122"/>
                  <a:ea typeface="微软雅黑" pitchFamily="34" charset="-122"/>
                </a:rPr>
                <a:t/>
              </a:r>
              <a:br>
                <a:rPr lang="en-US" altLang="zh-CN" sz="1700" b="1" dirty="0" smtClean="0">
                  <a:latin typeface="微软雅黑" pitchFamily="34" charset="-122"/>
                  <a:ea typeface="微软雅黑" pitchFamily="34" charset="-122"/>
                </a:rPr>
              </a:br>
              <a:r>
                <a:rPr lang="zh-CN" altLang="en-US" sz="1700" b="1" dirty="0" smtClean="0">
                  <a:latin typeface="微软雅黑" pitchFamily="34" charset="-122"/>
                  <a:ea typeface="微软雅黑" pitchFamily="34" charset="-122"/>
                </a:rPr>
                <a:t>感性</a:t>
              </a:r>
              <a:endParaRPr lang="zh-CN" altLang="en-US" sz="1700" b="1" dirty="0">
                <a:latin typeface="微软雅黑" pitchFamily="34" charset="-122"/>
                <a:ea typeface="微软雅黑" pitchFamily="34" charset="-122"/>
              </a:endParaRPr>
            </a:p>
          </p:txBody>
        </p:sp>
        <p:sp>
          <p:nvSpPr>
            <p:cNvPr id="12" name="TextBox 11"/>
            <p:cNvSpPr txBox="1"/>
            <p:nvPr/>
          </p:nvSpPr>
          <p:spPr>
            <a:xfrm>
              <a:off x="6627814" y="886642"/>
              <a:ext cx="992422" cy="1082039"/>
            </a:xfrm>
            <a:prstGeom prst="rect">
              <a:avLst/>
            </a:prstGeom>
            <a:noFill/>
          </p:spPr>
          <p:txBody>
            <a:bodyPr wrap="none" lIns="37253" tIns="18626" rIns="37253" bIns="18626" rtlCol="0">
              <a:spAutoFit/>
            </a:bodyPr>
            <a:lstStyle/>
            <a:p>
              <a:r>
                <a:rPr lang="zh-CN" altLang="en-US" sz="1700" b="1" dirty="0" smtClean="0">
                  <a:solidFill>
                    <a:srgbClr val="FFFF00"/>
                  </a:solidFill>
                  <a:latin typeface="微软雅黑" pitchFamily="34" charset="-122"/>
                  <a:ea typeface="微软雅黑" pitchFamily="34" charset="-122"/>
                </a:rPr>
                <a:t>设计</a:t>
              </a:r>
              <a:r>
                <a:rPr lang="en-US" altLang="zh-CN" sz="1700" b="1" dirty="0" smtClean="0">
                  <a:solidFill>
                    <a:srgbClr val="FFFF00"/>
                  </a:solidFill>
                  <a:latin typeface="微软雅黑" pitchFamily="34" charset="-122"/>
                  <a:ea typeface="微软雅黑" pitchFamily="34" charset="-122"/>
                </a:rPr>
                <a:t/>
              </a:r>
              <a:br>
                <a:rPr lang="en-US" altLang="zh-CN" sz="1700" b="1" dirty="0" smtClean="0">
                  <a:solidFill>
                    <a:srgbClr val="FFFF00"/>
                  </a:solidFill>
                  <a:latin typeface="微软雅黑" pitchFamily="34" charset="-122"/>
                  <a:ea typeface="微软雅黑" pitchFamily="34" charset="-122"/>
                </a:rPr>
              </a:br>
              <a:r>
                <a:rPr lang="zh-CN" altLang="en-US" sz="1700" b="1" dirty="0" smtClean="0">
                  <a:solidFill>
                    <a:srgbClr val="FFFF00"/>
                  </a:solidFill>
                  <a:latin typeface="微软雅黑" pitchFamily="34" charset="-122"/>
                  <a:ea typeface="微软雅黑" pitchFamily="34" charset="-122"/>
                </a:rPr>
                <a:t>理性</a:t>
              </a:r>
              <a:endParaRPr lang="zh-CN" altLang="en-US" sz="1700" b="1" dirty="0">
                <a:solidFill>
                  <a:srgbClr val="FFFF00"/>
                </a:solidFill>
                <a:latin typeface="微软雅黑" pitchFamily="34" charset="-122"/>
                <a:ea typeface="微软雅黑" pitchFamily="34"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blinds(horizontal)">
                                      <p:cBhvr>
                                        <p:cTn id="30" dur="500"/>
                                        <p:tgtEl>
                                          <p:spTgt spid="5">
                                            <p:txEl>
                                              <p:pRg st="0" end="0"/>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blinds(horizontal)">
                                      <p:cBhvr>
                                        <p:cTn id="33" dur="500"/>
                                        <p:tgtEl>
                                          <p:spTgt spid="5">
                                            <p:txEl>
                                              <p:pRg st="1" end="1"/>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animEffect transition="in" filter="blinds(horizontal)">
                                      <p:cBhvr>
                                        <p:cTn id="36" dur="500"/>
                                        <p:tgtEl>
                                          <p:spTgt spid="5">
                                            <p:txEl>
                                              <p:pRg st="2" end="2"/>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blinds(horizontal)">
                                      <p:cBhvr>
                                        <p:cTn id="39" dur="500"/>
                                        <p:tgtEl>
                                          <p:spTgt spid="5">
                                            <p:txEl>
                                              <p:pRg st="3" end="3"/>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blinds(horizontal)">
                                      <p:cBhvr>
                                        <p:cTn id="42" dur="500"/>
                                        <p:tgtEl>
                                          <p:spTgt spid="5">
                                            <p:txEl>
                                              <p:pRg st="4" end="4"/>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Effect transition="in" filter="blinds(horizontal)">
                                      <p:cBhvr>
                                        <p:cTn id="4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470838" y="2564905"/>
            <a:ext cx="5226581" cy="1440160"/>
          </a:xfrm>
        </p:spPr>
        <p:txBody>
          <a:bodyPr/>
          <a:lstStyle/>
          <a:p>
            <a:r>
              <a:rPr lang="zh-CN" altLang="en-US" dirty="0" smtClean="0"/>
              <a:t>优秀设计师来自于“师承”，而不是来自于学堂。</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94</a:t>
            </a:fld>
            <a:endParaRPr lang="zh-CN" altLang="en-US" dirty="0"/>
          </a:p>
        </p:txBody>
      </p:sp>
      <p:pic>
        <p:nvPicPr>
          <p:cNvPr id="6" name="Picture 2" descr="http://www.eecs.harvard.edu/~waldo/smallHeadShot.jpg"/>
          <p:cNvPicPr>
            <a:picLocks noChangeAspect="1" noChangeArrowheads="1"/>
          </p:cNvPicPr>
          <p:nvPr/>
        </p:nvPicPr>
        <p:blipFill>
          <a:blip r:embed="rId2" cstate="print"/>
          <a:srcRect/>
          <a:stretch>
            <a:fillRect/>
          </a:stretch>
        </p:blipFill>
        <p:spPr bwMode="auto">
          <a:xfrm>
            <a:off x="1284095" y="980732"/>
            <a:ext cx="2108733" cy="3158511"/>
          </a:xfrm>
          <a:prstGeom prst="rect">
            <a:avLst/>
          </a:prstGeom>
          <a:noFill/>
        </p:spPr>
      </p:pic>
      <p:sp>
        <p:nvSpPr>
          <p:cNvPr id="7" name="Rectangle 6"/>
          <p:cNvSpPr/>
          <p:nvPr/>
        </p:nvSpPr>
        <p:spPr>
          <a:xfrm>
            <a:off x="1496616" y="4149083"/>
            <a:ext cx="1501570" cy="404375"/>
          </a:xfrm>
          <a:prstGeom prst="rect">
            <a:avLst/>
          </a:prstGeom>
        </p:spPr>
        <p:txBody>
          <a:bodyPr wrap="none" lIns="95665" tIns="47832" rIns="95665" bIns="47832">
            <a:spAutoFit/>
          </a:bodyPr>
          <a:lstStyle/>
          <a:p>
            <a:r>
              <a:rPr lang="en-US" altLang="zh-CN" sz="2000" dirty="0" smtClean="0"/>
              <a:t>Jim Waldo</a:t>
            </a:r>
            <a:endParaRPr lang="zh-CN" altLang="en-US" sz="2000" dirty="0"/>
          </a:p>
        </p:txBody>
      </p:sp>
      <p:sp>
        <p:nvSpPr>
          <p:cNvPr id="8" name="Rectangle 7"/>
          <p:cNvSpPr/>
          <p:nvPr/>
        </p:nvSpPr>
        <p:spPr>
          <a:xfrm>
            <a:off x="2605864" y="6093296"/>
            <a:ext cx="4848319" cy="650596"/>
          </a:xfrm>
          <a:prstGeom prst="rect">
            <a:avLst/>
          </a:prstGeom>
        </p:spPr>
        <p:txBody>
          <a:bodyPr wrap="none" lIns="95665" tIns="47832" rIns="95665" bIns="47832">
            <a:spAutoFit/>
          </a:bodyPr>
          <a:lstStyle/>
          <a:p>
            <a:r>
              <a:rPr lang="en-US" altLang="zh-CN" dirty="0" smtClean="0">
                <a:latin typeface="方正书宋简体" pitchFamily="2" charset="-122"/>
                <a:ea typeface="方正书宋简体" pitchFamily="2" charset="-122"/>
              </a:rPr>
              <a:t>Jim Waldo</a:t>
            </a:r>
            <a:r>
              <a:rPr lang="zh-CN" altLang="en-US" dirty="0" smtClean="0">
                <a:latin typeface="方正书宋简体" pitchFamily="2" charset="-122"/>
                <a:ea typeface="方正书宋简体" pitchFamily="2" charset="-122"/>
              </a:rPr>
              <a:t>是一位资深架构师，哈佛大学教授。</a:t>
            </a:r>
            <a:endParaRPr lang="en-US" altLang="zh-CN" dirty="0" smtClean="0">
              <a:latin typeface="方正书宋简体" pitchFamily="2" charset="-122"/>
              <a:ea typeface="方正书宋简体" pitchFamily="2" charset="-122"/>
            </a:endParaRPr>
          </a:p>
          <a:p>
            <a:r>
              <a:rPr lang="zh-CN" altLang="en-US" dirty="0" smtClean="0">
                <a:latin typeface="方正书宋简体" pitchFamily="2" charset="-122"/>
                <a:ea typeface="方正书宋简体" pitchFamily="2" charset="-122"/>
              </a:rPr>
              <a:t>个人网址： </a:t>
            </a:r>
            <a:r>
              <a:rPr lang="en-US" altLang="zh-CN" dirty="0" smtClean="0">
                <a:latin typeface="方正书宋简体" pitchFamily="2" charset="-122"/>
                <a:ea typeface="方正书宋简体" pitchFamily="2" charset="-122"/>
                <a:hlinkClick r:id="rId3"/>
              </a:rPr>
              <a:t>http://www.eecs.harvard.edu/~waldo/</a:t>
            </a:r>
            <a:endParaRPr lang="zh-CN" altLang="en-US" dirty="0">
              <a:latin typeface="方正书宋简体" pitchFamily="2" charset="-122"/>
              <a:ea typeface="方正书宋简体"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http://pic13.nipic.com/20110321/3062559_151800174369_2.jpg"/>
          <p:cNvPicPr>
            <a:picLocks noChangeAspect="1" noChangeArrowheads="1"/>
          </p:cNvPicPr>
          <p:nvPr/>
        </p:nvPicPr>
        <p:blipFill>
          <a:blip r:embed="rId2" cstate="print"/>
          <a:srcRect/>
          <a:stretch>
            <a:fillRect/>
          </a:stretch>
        </p:blipFill>
        <p:spPr bwMode="auto">
          <a:xfrm>
            <a:off x="7122503" y="3214686"/>
            <a:ext cx="2783501" cy="3154306"/>
          </a:xfrm>
          <a:prstGeom prst="rect">
            <a:avLst/>
          </a:prstGeom>
          <a:noFill/>
        </p:spPr>
      </p:pic>
      <p:sp>
        <p:nvSpPr>
          <p:cNvPr id="2" name="Title 1"/>
          <p:cNvSpPr>
            <a:spLocks noGrp="1"/>
          </p:cNvSpPr>
          <p:nvPr>
            <p:ph type="title"/>
          </p:nvPr>
        </p:nvSpPr>
        <p:spPr/>
        <p:txBody>
          <a:bodyPr/>
          <a:lstStyle/>
          <a:p>
            <a:r>
              <a:rPr lang="zh-CN" altLang="en-US" dirty="0" smtClean="0"/>
              <a:t>设计师培养</a:t>
            </a:r>
            <a:endParaRPr lang="zh-CN" altLang="en-US" dirty="0"/>
          </a:p>
        </p:txBody>
      </p:sp>
      <p:sp>
        <p:nvSpPr>
          <p:cNvPr id="3" name="Content Placeholder 2"/>
          <p:cNvSpPr>
            <a:spLocks noGrp="1"/>
          </p:cNvSpPr>
          <p:nvPr>
            <p:ph idx="1"/>
          </p:nvPr>
        </p:nvSpPr>
        <p:spPr>
          <a:xfrm>
            <a:off x="613969" y="1268762"/>
            <a:ext cx="4261024" cy="2231679"/>
          </a:xfrm>
        </p:spPr>
        <p:txBody>
          <a:bodyPr/>
          <a:lstStyle/>
          <a:p>
            <a:r>
              <a:rPr lang="zh-CN" altLang="en-US" dirty="0" smtClean="0"/>
              <a:t>师徒</a:t>
            </a:r>
            <a:endParaRPr lang="en-US" altLang="zh-CN" dirty="0" smtClean="0"/>
          </a:p>
          <a:p>
            <a:pPr lvl="1"/>
            <a:r>
              <a:rPr lang="zh-CN" altLang="en-US" dirty="0" smtClean="0"/>
              <a:t>因材施教</a:t>
            </a:r>
            <a:endParaRPr lang="en-US" altLang="zh-CN" dirty="0" smtClean="0"/>
          </a:p>
          <a:p>
            <a:pPr lvl="1"/>
            <a:r>
              <a:rPr lang="zh-CN" altLang="en-US" dirty="0" smtClean="0"/>
              <a:t>批判、对话、讨论</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95</a:t>
            </a:fld>
            <a:endParaRPr lang="zh-CN" altLang="en-US" dirty="0"/>
          </a:p>
        </p:txBody>
      </p:sp>
      <p:sp>
        <p:nvSpPr>
          <p:cNvPr id="5" name="Content Placeholder 2"/>
          <p:cNvSpPr txBox="1">
            <a:spLocks/>
          </p:cNvSpPr>
          <p:nvPr/>
        </p:nvSpPr>
        <p:spPr bwMode="auto">
          <a:xfrm>
            <a:off x="779069" y="3697652"/>
            <a:ext cx="4870454" cy="2374554"/>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buFont typeface="文鼎CS长美黑" pitchFamily="49" charset="-122"/>
              <a:buChar char="※"/>
              <a:defRPr/>
            </a:pPr>
            <a:r>
              <a:rPr lang="zh-CN" altLang="en-US" sz="3100" kern="0" dirty="0" smtClean="0">
                <a:solidFill>
                  <a:srgbClr val="C00000"/>
                </a:solidFill>
                <a:latin typeface="+mn-lt"/>
                <a:ea typeface="文鼎CS长美黑" pitchFamily="49" charset="-122"/>
              </a:rPr>
              <a:t>设计生 </a:t>
            </a:r>
            <a:r>
              <a:rPr lang="en-US" altLang="zh-CN" sz="3100" kern="0" dirty="0" smtClean="0">
                <a:solidFill>
                  <a:srgbClr val="C00000"/>
                </a:solidFill>
                <a:latin typeface="+mn-lt"/>
                <a:ea typeface="文鼎CS长美黑" pitchFamily="49" charset="-122"/>
                <a:sym typeface="Wingdings" pitchFamily="2" charset="2"/>
              </a:rPr>
              <a:t> </a:t>
            </a:r>
            <a:r>
              <a:rPr lang="zh-CN" altLang="en-US" sz="3100" kern="0" dirty="0" smtClean="0">
                <a:solidFill>
                  <a:srgbClr val="C00000"/>
                </a:solidFill>
                <a:latin typeface="+mn-lt"/>
                <a:ea typeface="文鼎CS长美黑" pitchFamily="49" charset="-122"/>
                <a:sym typeface="Wingdings" pitchFamily="2" charset="2"/>
              </a:rPr>
              <a:t>设计师</a:t>
            </a:r>
            <a:endParaRPr lang="en-US" altLang="zh-CN" sz="3100" kern="0" dirty="0" smtClean="0">
              <a:solidFill>
                <a:srgbClr val="C00000"/>
              </a:solidFill>
              <a:latin typeface="+mn-lt"/>
              <a:ea typeface="文鼎CS长美黑" pitchFamily="49" charset="-122"/>
              <a:sym typeface="Wingdings" pitchFamily="2" charset="2"/>
            </a:endParaRPr>
          </a:p>
          <a:p>
            <a:pPr marL="491609" indent="-491609" defTabSz="956645" eaLnBrk="0" hangingPunct="0">
              <a:spcBef>
                <a:spcPct val="20000"/>
              </a:spcBef>
              <a:buClr>
                <a:srgbClr val="C00000"/>
              </a:buClr>
              <a:buSzPct val="100000"/>
              <a:buFont typeface="文鼎CS长美黑" pitchFamily="49" charset="-122"/>
              <a:buChar char="※"/>
              <a:defRPr/>
            </a:pPr>
            <a:endParaRPr lang="en-US" altLang="zh-CN" sz="3100" kern="0" dirty="0" smtClean="0">
              <a:latin typeface="+mn-lt"/>
              <a:ea typeface="文鼎CS长美黑" pitchFamily="49" charset="-122"/>
              <a:sym typeface="Wingdings" pitchFamily="2" charset="2"/>
            </a:endParaRPr>
          </a:p>
          <a:p>
            <a:pPr marL="491609" indent="-491609" defTabSz="956645" eaLnBrk="0" hangingPunct="0">
              <a:spcBef>
                <a:spcPct val="20000"/>
              </a:spcBef>
              <a:buClr>
                <a:srgbClr val="C00000"/>
              </a:buClr>
              <a:buSzPct val="100000"/>
              <a:buFont typeface="文鼎CS长美黑" pitchFamily="49" charset="-122"/>
              <a:buChar char="※"/>
              <a:defRPr/>
            </a:pPr>
            <a:r>
              <a:rPr lang="zh-CN" altLang="en-US" sz="3100" kern="0" dirty="0" smtClean="0">
                <a:solidFill>
                  <a:srgbClr val="0000CC"/>
                </a:solidFill>
                <a:latin typeface="+mn-lt"/>
                <a:ea typeface="文鼎CS长美黑" pitchFamily="49" charset="-122"/>
                <a:sym typeface="Wingdings" pitchFamily="2" charset="2"/>
              </a:rPr>
              <a:t>设计师的培养需要企业的大力支持。</a:t>
            </a:r>
            <a:endParaRPr lang="zh-CN" altLang="en-US" sz="2700" kern="0" dirty="0">
              <a:solidFill>
                <a:srgbClr val="0000CC"/>
              </a:solidFill>
              <a:latin typeface="方正精楷简体" pitchFamily="2" charset="-122"/>
              <a:ea typeface="方正精楷简体" pitchFamily="2" charset="-122"/>
            </a:endParaRPr>
          </a:p>
        </p:txBody>
      </p:sp>
      <p:sp>
        <p:nvSpPr>
          <p:cNvPr id="6" name="Content Placeholder 2"/>
          <p:cNvSpPr txBox="1">
            <a:spLocks/>
          </p:cNvSpPr>
          <p:nvPr/>
        </p:nvSpPr>
        <p:spPr bwMode="auto">
          <a:xfrm>
            <a:off x="4793710" y="1285860"/>
            <a:ext cx="4261024" cy="2231679"/>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buFont typeface="文鼎CS长美黑" pitchFamily="49" charset="-122"/>
              <a:buChar char="※"/>
              <a:defRPr/>
            </a:pPr>
            <a:r>
              <a:rPr lang="zh-CN" altLang="en-US" sz="3100" kern="0" dirty="0" smtClean="0">
                <a:latin typeface="+mn-lt"/>
                <a:ea typeface="文鼎CS长美黑" pitchFamily="49" charset="-122"/>
              </a:rPr>
              <a:t>学院式教学</a:t>
            </a:r>
            <a:endParaRPr lang="en-US" altLang="zh-CN" sz="3100" kern="0" dirty="0" smtClean="0">
              <a:latin typeface="+mn-lt"/>
              <a:ea typeface="文鼎CS长美黑" pitchFamily="49" charset="-122"/>
            </a:endParaRPr>
          </a:p>
          <a:p>
            <a:pPr marL="950002" lvl="1" indent="-456732" defTabSz="956645" eaLnBrk="0" hangingPunct="0">
              <a:spcBef>
                <a:spcPct val="20000"/>
              </a:spcBef>
              <a:buClr>
                <a:schemeClr val="accent2"/>
              </a:buClr>
              <a:buSzPct val="80000"/>
              <a:buFont typeface="Wingdings" pitchFamily="2" charset="2"/>
              <a:buChar char="Ø"/>
              <a:defRPr/>
            </a:pPr>
            <a:r>
              <a:rPr lang="zh-CN" altLang="en-US" sz="2700" kern="0" dirty="0" smtClean="0">
                <a:latin typeface="方正精楷简体" pitchFamily="2" charset="-122"/>
                <a:ea typeface="方正精楷简体" pitchFamily="2" charset="-122"/>
              </a:rPr>
              <a:t>大规模、群体教学</a:t>
            </a:r>
            <a:endParaRPr lang="en-US" altLang="zh-CN" sz="2700" kern="0" dirty="0" smtClean="0">
              <a:latin typeface="方正精楷简体" pitchFamily="2" charset="-122"/>
              <a:ea typeface="方正精楷简体" pitchFamily="2" charset="-122"/>
            </a:endParaRPr>
          </a:p>
          <a:p>
            <a:pPr marL="950002" lvl="1" indent="-456732" defTabSz="956645" eaLnBrk="0" hangingPunct="0">
              <a:spcBef>
                <a:spcPct val="20000"/>
              </a:spcBef>
              <a:buClr>
                <a:schemeClr val="accent2"/>
              </a:buClr>
              <a:buSzPct val="80000"/>
              <a:buFont typeface="Wingdings" pitchFamily="2" charset="2"/>
              <a:buChar char="Ø"/>
              <a:defRPr/>
            </a:pPr>
            <a:r>
              <a:rPr lang="zh-CN" altLang="en-US" sz="2700" kern="0" dirty="0" smtClean="0">
                <a:latin typeface="方正精楷简体" pitchFamily="2" charset="-122"/>
                <a:ea typeface="方正精楷简体" pitchFamily="2" charset="-122"/>
              </a:rPr>
              <a:t>“填鸭”</a:t>
            </a:r>
            <a:endParaRPr lang="en-US" altLang="zh-CN" sz="2700" kern="0" dirty="0" smtClean="0">
              <a:latin typeface="方正精楷简体" pitchFamily="2" charset="-122"/>
              <a:ea typeface="方正精楷简体"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blinds(horizontal)">
                                      <p:cBhvr>
                                        <p:cTn id="18" dur="500"/>
                                        <p:tgtEl>
                                          <p:spTgt spid="6">
                                            <p:txEl>
                                              <p:pRg st="0" end="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blinds(horizontal)">
                                      <p:cBhvr>
                                        <p:cTn id="21" dur="500"/>
                                        <p:tgtEl>
                                          <p:spTgt spid="6">
                                            <p:txEl>
                                              <p:pRg st="1" end="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blinds(horizontal)">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blinds(horizontal)">
                                      <p:cBhvr>
                                        <p:cTn id="29" dur="500"/>
                                        <p:tgtEl>
                                          <p:spTgt spid="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blinds(horizontal)">
                                      <p:cBhvr>
                                        <p:cTn id="3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架构设计师</a:t>
            </a:r>
            <a:endParaRPr lang="zh-CN" altLang="en-US" dirty="0"/>
          </a:p>
        </p:txBody>
      </p:sp>
      <p:sp>
        <p:nvSpPr>
          <p:cNvPr id="3" name="Content Placeholder 2"/>
          <p:cNvSpPr>
            <a:spLocks noGrp="1"/>
          </p:cNvSpPr>
          <p:nvPr>
            <p:ph idx="1"/>
          </p:nvPr>
        </p:nvSpPr>
        <p:spPr>
          <a:xfrm>
            <a:off x="613964" y="1268762"/>
            <a:ext cx="8667750" cy="4732008"/>
          </a:xfrm>
        </p:spPr>
        <p:txBody>
          <a:bodyPr/>
          <a:lstStyle/>
          <a:p>
            <a:r>
              <a:rPr lang="zh-CN" altLang="en-US" dirty="0" smtClean="0"/>
              <a:t>“多才”的架构师</a:t>
            </a:r>
            <a:endParaRPr lang="en-US" altLang="zh-CN" dirty="0" smtClean="0"/>
          </a:p>
          <a:p>
            <a:pPr lvl="1"/>
            <a:r>
              <a:rPr lang="zh-CN" altLang="en-US" dirty="0" smtClean="0"/>
              <a:t>职业素质和专业才能</a:t>
            </a:r>
            <a:endParaRPr lang="en-US" altLang="zh-CN" dirty="0" smtClean="0"/>
          </a:p>
          <a:p>
            <a:pPr lvl="1"/>
            <a:r>
              <a:rPr lang="zh-CN" altLang="en-US" dirty="0" smtClean="0"/>
              <a:t>技术管理才能</a:t>
            </a:r>
            <a:endParaRPr lang="en-US" altLang="zh-CN" dirty="0" smtClean="0"/>
          </a:p>
          <a:p>
            <a:pPr lvl="1"/>
            <a:r>
              <a:rPr lang="zh-CN" altLang="en-US" dirty="0" smtClean="0"/>
              <a:t>商业知识和技能</a:t>
            </a:r>
            <a:endParaRPr lang="en-US" altLang="zh-CN" dirty="0" smtClean="0"/>
          </a:p>
          <a:p>
            <a:pPr lvl="1"/>
            <a:r>
              <a:rPr lang="zh-CN" altLang="en-US" dirty="0" smtClean="0"/>
              <a:t>其他知识和技能</a:t>
            </a:r>
            <a:endParaRPr lang="en-US" altLang="zh-CN" dirty="0" smtClean="0"/>
          </a:p>
          <a:p>
            <a:pPr lvl="2"/>
            <a:r>
              <a:rPr lang="zh-CN" altLang="en-US" dirty="0" smtClean="0"/>
              <a:t>宽广视野和见识</a:t>
            </a:r>
            <a:endParaRPr lang="en-US" altLang="zh-CN" dirty="0" smtClean="0"/>
          </a:p>
          <a:p>
            <a:pPr lvl="2"/>
            <a:r>
              <a:rPr lang="zh-CN" altLang="en-US" dirty="0" smtClean="0"/>
              <a:t>良好交流能力</a:t>
            </a:r>
            <a:endParaRPr lang="en-US" altLang="zh-CN" dirty="0" smtClean="0"/>
          </a:p>
          <a:p>
            <a:pPr lvl="2"/>
            <a:r>
              <a:rPr lang="zh-CN" altLang="en-US" dirty="0" smtClean="0"/>
              <a:t>卓越组织和领导能力</a:t>
            </a:r>
            <a:endParaRPr lang="en-US" altLang="zh-CN" dirty="0" smtClean="0"/>
          </a:p>
          <a:p>
            <a:pPr lvl="2"/>
            <a:r>
              <a:rPr lang="en-US" altLang="zh-CN" dirty="0" smtClean="0"/>
              <a:t>…</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96</a:t>
            </a:fld>
            <a:endParaRPr lang="zh-CN" altLang="en-US" dirty="0"/>
          </a:p>
        </p:txBody>
      </p:sp>
      <p:pic>
        <p:nvPicPr>
          <p:cNvPr id="5" name="Picture 4" descr="C:\Users\Zude\Desktop\Janus-dimon21.jpg"/>
          <p:cNvPicPr>
            <a:picLocks noChangeAspect="1" noChangeArrowheads="1"/>
          </p:cNvPicPr>
          <p:nvPr/>
        </p:nvPicPr>
        <p:blipFill>
          <a:blip r:embed="rId3" cstate="print"/>
          <a:srcRect/>
          <a:stretch>
            <a:fillRect/>
          </a:stretch>
        </p:blipFill>
        <p:spPr bwMode="auto">
          <a:xfrm>
            <a:off x="5462341" y="2928938"/>
            <a:ext cx="4443695" cy="3457592"/>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架构设计师</a:t>
            </a:r>
            <a:endParaRPr lang="zh-CN" altLang="en-US" dirty="0"/>
          </a:p>
        </p:txBody>
      </p:sp>
      <p:sp>
        <p:nvSpPr>
          <p:cNvPr id="3" name="Content Placeholder 2"/>
          <p:cNvSpPr>
            <a:spLocks noGrp="1"/>
          </p:cNvSpPr>
          <p:nvPr>
            <p:ph idx="1"/>
          </p:nvPr>
        </p:nvSpPr>
        <p:spPr>
          <a:xfrm>
            <a:off x="613964" y="1268760"/>
            <a:ext cx="8667750" cy="3589000"/>
          </a:xfrm>
        </p:spPr>
        <p:txBody>
          <a:bodyPr/>
          <a:lstStyle/>
          <a:p>
            <a:r>
              <a:rPr lang="zh-CN" altLang="en-US" dirty="0" smtClean="0"/>
              <a:t>“自负”的架构师</a:t>
            </a:r>
            <a:endParaRPr lang="en-US" altLang="zh-CN" dirty="0" smtClean="0"/>
          </a:p>
          <a:p>
            <a:pPr lvl="1"/>
            <a:endParaRPr lang="en-US" altLang="zh-CN" sz="1200" dirty="0" smtClean="0"/>
          </a:p>
          <a:p>
            <a:pPr lvl="1"/>
            <a:r>
              <a:rPr lang="zh-CN" altLang="en-US" dirty="0" smtClean="0"/>
              <a:t>有良好的“功名”</a:t>
            </a:r>
            <a:endParaRPr lang="en-US" altLang="zh-CN" dirty="0" smtClean="0"/>
          </a:p>
          <a:p>
            <a:pPr lvl="2"/>
            <a:r>
              <a:rPr lang="zh-CN" altLang="en-US" dirty="0" smtClean="0"/>
              <a:t>丰富设计经验</a:t>
            </a:r>
            <a:endParaRPr lang="en-US" altLang="zh-CN" dirty="0" smtClean="0"/>
          </a:p>
          <a:p>
            <a:pPr lvl="2"/>
            <a:r>
              <a:rPr lang="zh-CN" altLang="en-US" dirty="0" smtClean="0"/>
              <a:t>有良好“声誉”</a:t>
            </a:r>
            <a:endParaRPr lang="en-US" altLang="zh-CN" dirty="0" smtClean="0"/>
          </a:p>
          <a:p>
            <a:pPr lvl="1"/>
            <a:endParaRPr lang="en-US" altLang="zh-CN" sz="1100" dirty="0" smtClean="0"/>
          </a:p>
          <a:p>
            <a:pPr lvl="1"/>
            <a:r>
              <a:rPr lang="zh-CN" altLang="en-US" dirty="0" smtClean="0"/>
              <a:t>强势”的个性</a:t>
            </a:r>
            <a:endParaRPr lang="en-US" altLang="zh-CN" dirty="0" smtClean="0"/>
          </a:p>
          <a:p>
            <a:pPr lvl="2"/>
            <a:r>
              <a:rPr lang="zh-CN" altLang="en-US" dirty="0" smtClean="0"/>
              <a:t>拼死诋毁</a:t>
            </a:r>
            <a:endParaRPr lang="en-US" altLang="zh-CN" dirty="0" smtClean="0"/>
          </a:p>
          <a:p>
            <a:pPr lvl="2"/>
            <a:r>
              <a:rPr lang="zh-CN" altLang="en-US" dirty="0" smtClean="0"/>
              <a:t>死不认错</a:t>
            </a:r>
            <a:endParaRPr lang="en-US" altLang="zh-CN" dirty="0" smtClean="0"/>
          </a:p>
          <a:p>
            <a:pPr lvl="2"/>
            <a:endParaRPr lang="en-US" altLang="zh-CN" dirty="0" smtClean="0"/>
          </a:p>
          <a:p>
            <a:pPr lvl="1"/>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97</a:t>
            </a:fld>
            <a:endParaRPr lang="zh-CN" altLang="en-US" dirty="0"/>
          </a:p>
        </p:txBody>
      </p:sp>
      <p:pic>
        <p:nvPicPr>
          <p:cNvPr id="5" name="Picture 3" descr="http://www.lowbird.com/data/images/2010/03/see.jpg"/>
          <p:cNvPicPr>
            <a:picLocks noChangeAspect="1" noChangeArrowheads="1"/>
          </p:cNvPicPr>
          <p:nvPr/>
        </p:nvPicPr>
        <p:blipFill>
          <a:blip r:embed="rId2" cstate="print"/>
          <a:srcRect/>
          <a:stretch>
            <a:fillRect/>
          </a:stretch>
        </p:blipFill>
        <p:spPr bwMode="auto">
          <a:xfrm>
            <a:off x="6360542" y="2420892"/>
            <a:ext cx="3468104" cy="3937069"/>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架构设计师</a:t>
            </a:r>
            <a:endParaRPr lang="zh-CN" altLang="en-US" dirty="0"/>
          </a:p>
        </p:txBody>
      </p:sp>
      <p:sp>
        <p:nvSpPr>
          <p:cNvPr id="3" name="Content Placeholder 2"/>
          <p:cNvSpPr>
            <a:spLocks noGrp="1"/>
          </p:cNvSpPr>
          <p:nvPr>
            <p:ph idx="1"/>
          </p:nvPr>
        </p:nvSpPr>
        <p:spPr/>
        <p:txBody>
          <a:bodyPr/>
          <a:lstStyle/>
          <a:p>
            <a:r>
              <a:rPr lang="zh-CN" altLang="en-US" dirty="0" smtClean="0"/>
              <a:t>向建筑师学习！</a:t>
            </a:r>
            <a:endParaRPr lang="en-US" altLang="zh-CN" dirty="0" smtClean="0"/>
          </a:p>
          <a:p>
            <a:pPr lvl="1"/>
            <a:r>
              <a:rPr lang="zh-CN" altLang="en-US" dirty="0" smtClean="0"/>
              <a:t>不仅要做技术“达人”，而且要做优秀的</a:t>
            </a:r>
            <a:r>
              <a:rPr lang="en-US" altLang="zh-CN" dirty="0" smtClean="0"/>
              <a:t/>
            </a:r>
            <a:br>
              <a:rPr lang="en-US" altLang="zh-CN" dirty="0" smtClean="0"/>
            </a:br>
            <a:r>
              <a:rPr lang="zh-CN" altLang="en-US" dirty="0" smtClean="0"/>
              <a:t>管理者、权益协调人和用户学家</a:t>
            </a:r>
            <a:endParaRPr lang="en-US" altLang="zh-CN" dirty="0" smtClean="0"/>
          </a:p>
          <a:p>
            <a:pPr lvl="1"/>
            <a:endParaRPr lang="en-US" altLang="zh-CN" sz="1000" dirty="0" smtClean="0"/>
          </a:p>
          <a:p>
            <a:r>
              <a:rPr lang="zh-CN" altLang="en-US" dirty="0" smtClean="0">
                <a:solidFill>
                  <a:srgbClr val="0000CC"/>
                </a:solidFill>
              </a:rPr>
              <a:t>建筑师</a:t>
            </a:r>
            <a:endParaRPr lang="en-US" altLang="zh-CN" dirty="0" smtClean="0">
              <a:solidFill>
                <a:srgbClr val="0000CC"/>
              </a:solidFill>
            </a:endParaRPr>
          </a:p>
          <a:p>
            <a:pPr lvl="1"/>
            <a:r>
              <a:rPr lang="zh-CN" altLang="en-US" dirty="0" smtClean="0">
                <a:solidFill>
                  <a:srgbClr val="0000CC"/>
                </a:solidFill>
              </a:rPr>
              <a:t>雕刻家</a:t>
            </a:r>
            <a:endParaRPr lang="en-US" altLang="zh-CN" dirty="0" smtClean="0">
              <a:solidFill>
                <a:srgbClr val="0000CC"/>
              </a:solidFill>
            </a:endParaRPr>
          </a:p>
          <a:p>
            <a:pPr lvl="1"/>
            <a:r>
              <a:rPr lang="zh-CN" altLang="en-US" dirty="0" smtClean="0">
                <a:solidFill>
                  <a:srgbClr val="0000CC"/>
                </a:solidFill>
              </a:rPr>
              <a:t>画家</a:t>
            </a:r>
            <a:endParaRPr lang="en-US" altLang="zh-CN" dirty="0" smtClean="0">
              <a:solidFill>
                <a:srgbClr val="0000CC"/>
              </a:solidFill>
            </a:endParaRPr>
          </a:p>
          <a:p>
            <a:endParaRPr lang="en-US" altLang="zh-CN" sz="1000" dirty="0" smtClean="0"/>
          </a:p>
          <a:p>
            <a:r>
              <a:rPr lang="zh-CN" altLang="en-US" sz="2700" dirty="0" smtClean="0"/>
              <a:t>架构师所创造的软件架构不仅要符合工程法则和</a:t>
            </a:r>
            <a:r>
              <a:rPr lang="en-US" altLang="zh-CN" sz="2700" dirty="0" smtClean="0"/>
              <a:t/>
            </a:r>
            <a:br>
              <a:rPr lang="en-US" altLang="zh-CN" sz="2700" dirty="0" smtClean="0"/>
            </a:br>
            <a:r>
              <a:rPr lang="zh-CN" altLang="en-US" sz="2700" dirty="0" smtClean="0"/>
              <a:t>技术约束，而且要有美感，即让用户感觉到它所</a:t>
            </a:r>
            <a:r>
              <a:rPr lang="en-US" altLang="zh-CN" sz="2700" dirty="0" smtClean="0"/>
              <a:t/>
            </a:r>
            <a:br>
              <a:rPr lang="en-US" altLang="zh-CN" sz="2700" dirty="0" smtClean="0"/>
            </a:br>
            <a:r>
              <a:rPr lang="zh-CN" altLang="en-US" sz="2700" dirty="0" smtClean="0"/>
              <a:t>体现的人性关怀。</a:t>
            </a:r>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98</a:t>
            </a:fld>
            <a:endParaRPr lang="zh-CN" altLang="en-US" dirty="0"/>
          </a:p>
        </p:txBody>
      </p:sp>
      <p:pic>
        <p:nvPicPr>
          <p:cNvPr id="5" name="Picture 2" descr="http://www.diypin.com/do/Resource/185.png"/>
          <p:cNvPicPr>
            <a:picLocks noChangeAspect="1" noChangeArrowheads="1"/>
          </p:cNvPicPr>
          <p:nvPr/>
        </p:nvPicPr>
        <p:blipFill>
          <a:blip r:embed="rId2" cstate="print"/>
          <a:srcRect/>
          <a:stretch>
            <a:fillRect/>
          </a:stretch>
        </p:blipFill>
        <p:spPr bwMode="auto">
          <a:xfrm>
            <a:off x="7030820" y="2285992"/>
            <a:ext cx="2875184" cy="2311620"/>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架构师的十二项“修炼”</a:t>
            </a:r>
            <a:endParaRPr lang="zh-CN" altLang="en-US" dirty="0"/>
          </a:p>
        </p:txBody>
      </p:sp>
      <p:sp>
        <p:nvSpPr>
          <p:cNvPr id="3" name="Content Placeholder 2"/>
          <p:cNvSpPr>
            <a:spLocks noGrp="1"/>
          </p:cNvSpPr>
          <p:nvPr>
            <p:ph idx="1"/>
          </p:nvPr>
        </p:nvSpPr>
        <p:spPr>
          <a:xfrm>
            <a:off x="613964" y="1268760"/>
            <a:ext cx="8667750" cy="4176464"/>
          </a:xfrm>
        </p:spPr>
        <p:txBody>
          <a:bodyPr/>
          <a:lstStyle/>
          <a:p>
            <a:r>
              <a:rPr lang="zh-CN" altLang="en-US" sz="2700" dirty="0" smtClean="0"/>
              <a:t>由架构师 </a:t>
            </a:r>
            <a:r>
              <a:rPr lang="en-US" altLang="zh-CN" sz="2700" dirty="0" smtClean="0"/>
              <a:t>Dave </a:t>
            </a:r>
            <a:r>
              <a:rPr lang="en-US" altLang="zh-CN" sz="2700" dirty="0" err="1" smtClean="0"/>
              <a:t>Hendricksen</a:t>
            </a:r>
            <a:r>
              <a:rPr lang="zh-CN" altLang="en-US" sz="2700" dirty="0" smtClean="0"/>
              <a:t>提出，分为三类：</a:t>
            </a:r>
            <a:endParaRPr lang="en-US" altLang="zh-CN" sz="2700" dirty="0" smtClean="0"/>
          </a:p>
          <a:p>
            <a:endParaRPr lang="en-US" altLang="zh-CN" sz="2500" dirty="0" smtClean="0"/>
          </a:p>
          <a:p>
            <a:r>
              <a:rPr lang="zh-CN" altLang="en-US" dirty="0" smtClean="0"/>
              <a:t>关系技能</a:t>
            </a:r>
            <a:endParaRPr lang="en-US" altLang="zh-CN" dirty="0" smtClean="0"/>
          </a:p>
          <a:p>
            <a:pPr lvl="1"/>
            <a:r>
              <a:rPr lang="zh-CN" altLang="en-US" dirty="0" smtClean="0"/>
              <a:t>文雅而专业的举止</a:t>
            </a:r>
            <a:endParaRPr lang="en-US" altLang="zh-CN" dirty="0" smtClean="0"/>
          </a:p>
          <a:p>
            <a:pPr lvl="1"/>
            <a:r>
              <a:rPr lang="zh-CN" altLang="en-US" dirty="0" smtClean="0"/>
              <a:t>沟通能力</a:t>
            </a:r>
            <a:endParaRPr lang="en-US" altLang="zh-CN" dirty="0" smtClean="0"/>
          </a:p>
          <a:p>
            <a:pPr lvl="1"/>
            <a:r>
              <a:rPr lang="zh-CN" altLang="en-US" dirty="0" smtClean="0"/>
              <a:t>协商能力</a:t>
            </a:r>
            <a:endParaRPr lang="en-US" altLang="zh-CN" dirty="0" smtClean="0"/>
          </a:p>
          <a:p>
            <a:pPr lvl="1"/>
            <a:r>
              <a:rPr lang="zh-CN" altLang="en-US" dirty="0" smtClean="0"/>
              <a:t>领导力</a:t>
            </a:r>
            <a:endParaRPr lang="en-US" altLang="zh-CN" dirty="0" smtClean="0"/>
          </a:p>
          <a:p>
            <a:pPr lvl="1"/>
            <a:r>
              <a:rPr lang="zh-CN" altLang="en-US" dirty="0" smtClean="0"/>
              <a:t>政治魅力</a:t>
            </a:r>
            <a:endParaRPr lang="en-US" altLang="zh-CN"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99</a:t>
            </a:fld>
            <a:endParaRPr lang="zh-CN" altLang="en-US" dirty="0"/>
          </a:p>
        </p:txBody>
      </p:sp>
      <p:grpSp>
        <p:nvGrpSpPr>
          <p:cNvPr id="6" name="Group 14"/>
          <p:cNvGrpSpPr/>
          <p:nvPr/>
        </p:nvGrpSpPr>
        <p:grpSpPr>
          <a:xfrm>
            <a:off x="6981228" y="4437113"/>
            <a:ext cx="2730303" cy="1920846"/>
            <a:chOff x="5722177" y="3538557"/>
            <a:chExt cx="3242311" cy="2819401"/>
          </a:xfrm>
        </p:grpSpPr>
        <p:sp>
          <p:nvSpPr>
            <p:cNvPr id="5" name="Isosceles Triangle 4"/>
            <p:cNvSpPr/>
            <p:nvPr/>
          </p:nvSpPr>
          <p:spPr>
            <a:xfrm>
              <a:off x="5722177" y="3538557"/>
              <a:ext cx="2819401" cy="2819401"/>
            </a:xfrm>
            <a:prstGeom prst="triangle">
              <a:avLst/>
            </a:prstGeom>
            <a:gradFill flip="none" rotWithShape="0">
              <a:gsLst>
                <a:gs pos="0">
                  <a:schemeClr val="accent2">
                    <a:hueOff val="0"/>
                    <a:satOff val="0"/>
                    <a:lumOff val="0"/>
                    <a:shade val="30000"/>
                    <a:satMod val="115000"/>
                  </a:schemeClr>
                </a:gs>
                <a:gs pos="50000">
                  <a:schemeClr val="accent2">
                    <a:hueOff val="0"/>
                    <a:satOff val="0"/>
                    <a:lumOff val="0"/>
                    <a:shade val="67500"/>
                    <a:satMod val="115000"/>
                  </a:schemeClr>
                </a:gs>
                <a:gs pos="100000">
                  <a:schemeClr val="accent2">
                    <a:hueOff val="0"/>
                    <a:satOff val="0"/>
                    <a:lumOff val="0"/>
                    <a:shade val="100000"/>
                    <a:satMod val="115000"/>
                  </a:schemeClr>
                </a:gs>
              </a:gsLst>
              <a:lin ang="16200000" scaled="1"/>
              <a:tileRect/>
            </a:gra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grpSp>
          <p:nvGrpSpPr>
            <p:cNvPr id="9" name="Group 5"/>
            <p:cNvGrpSpPr/>
            <p:nvPr/>
          </p:nvGrpSpPr>
          <p:grpSpPr>
            <a:xfrm>
              <a:off x="7131878" y="3822011"/>
              <a:ext cx="1832610" cy="667405"/>
              <a:chOff x="2090420" y="283454"/>
              <a:chExt cx="1832610" cy="667405"/>
            </a:xfrm>
          </p:grpSpPr>
          <p:sp>
            <p:nvSpPr>
              <p:cNvPr id="7" name="Rounded Rectangle 6"/>
              <p:cNvSpPr/>
              <p:nvPr/>
            </p:nvSpPr>
            <p:spPr>
              <a:xfrm>
                <a:off x="2090420" y="283454"/>
                <a:ext cx="1832610" cy="667405"/>
              </a:xfrm>
              <a:prstGeom prst="roundRect">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Rounded Rectangle 5"/>
              <p:cNvSpPr/>
              <p:nvPr/>
            </p:nvSpPr>
            <p:spPr>
              <a:xfrm>
                <a:off x="2123000" y="316034"/>
                <a:ext cx="1767450" cy="6022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algn="ctr" defTabSz="1116086">
                  <a:lnSpc>
                    <a:spcPct val="90000"/>
                  </a:lnSpc>
                  <a:spcAft>
                    <a:spcPct val="35000"/>
                  </a:spcAft>
                </a:pPr>
                <a:r>
                  <a:rPr lang="zh-CN" altLang="en-US" sz="2100" dirty="0" smtClean="0">
                    <a:latin typeface="方正美黑简体" pitchFamily="2" charset="-122"/>
                    <a:ea typeface="方正美黑简体" pitchFamily="2" charset="-122"/>
                  </a:rPr>
                  <a:t>商务技能</a:t>
                </a:r>
                <a:endParaRPr lang="zh-CN" altLang="en-US" sz="2100" dirty="0">
                  <a:latin typeface="方正美黑简体" pitchFamily="2" charset="-122"/>
                  <a:ea typeface="方正美黑简体" pitchFamily="2" charset="-122"/>
                </a:endParaRPr>
              </a:p>
            </p:txBody>
          </p:sp>
        </p:grpSp>
        <p:grpSp>
          <p:nvGrpSpPr>
            <p:cNvPr id="12" name="Group 8"/>
            <p:cNvGrpSpPr/>
            <p:nvPr/>
          </p:nvGrpSpPr>
          <p:grpSpPr>
            <a:xfrm>
              <a:off x="7131878" y="4572842"/>
              <a:ext cx="1832610" cy="667405"/>
              <a:chOff x="2090420" y="1034285"/>
              <a:chExt cx="1832610" cy="667405"/>
            </a:xfrm>
          </p:grpSpPr>
          <p:sp>
            <p:nvSpPr>
              <p:cNvPr id="10" name="Rounded Rectangle 9"/>
              <p:cNvSpPr/>
              <p:nvPr/>
            </p:nvSpPr>
            <p:spPr>
              <a:xfrm>
                <a:off x="2090420" y="1034285"/>
                <a:ext cx="1832610" cy="667405"/>
              </a:xfrm>
              <a:prstGeom prst="roundRect">
                <a:avLst/>
              </a:prstGeom>
            </p:spPr>
            <p:style>
              <a:lnRef idx="2">
                <a:schemeClr val="accent2">
                  <a:hueOff val="2340759"/>
                  <a:satOff val="-2919"/>
                  <a:lumOff val="68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Rounded Rectangle 7"/>
              <p:cNvSpPr/>
              <p:nvPr/>
            </p:nvSpPr>
            <p:spPr>
              <a:xfrm>
                <a:off x="2123000" y="1066865"/>
                <a:ext cx="1767450" cy="6022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algn="ctr" defTabSz="1116086">
                  <a:lnSpc>
                    <a:spcPct val="90000"/>
                  </a:lnSpc>
                  <a:spcAft>
                    <a:spcPct val="35000"/>
                  </a:spcAft>
                </a:pPr>
                <a:r>
                  <a:rPr lang="zh-CN" altLang="en-US" sz="2100" dirty="0" smtClean="0">
                    <a:latin typeface="方正美黑简体" pitchFamily="2" charset="-122"/>
                    <a:ea typeface="方正美黑简体" pitchFamily="2" charset="-122"/>
                  </a:rPr>
                  <a:t>个人技能</a:t>
                </a:r>
                <a:endParaRPr lang="zh-CN" altLang="en-US" sz="2100" dirty="0">
                  <a:latin typeface="方正美黑简体" pitchFamily="2" charset="-122"/>
                  <a:ea typeface="方正美黑简体" pitchFamily="2" charset="-122"/>
                </a:endParaRPr>
              </a:p>
            </p:txBody>
          </p:sp>
        </p:grpSp>
        <p:grpSp>
          <p:nvGrpSpPr>
            <p:cNvPr id="15" name="Group 11"/>
            <p:cNvGrpSpPr/>
            <p:nvPr/>
          </p:nvGrpSpPr>
          <p:grpSpPr>
            <a:xfrm>
              <a:off x="7131878" y="5323672"/>
              <a:ext cx="1832610" cy="667405"/>
              <a:chOff x="2090420" y="1785115"/>
              <a:chExt cx="1832610" cy="667405"/>
            </a:xfrm>
          </p:grpSpPr>
          <p:sp>
            <p:nvSpPr>
              <p:cNvPr id="13" name="Rounded Rectangle 12"/>
              <p:cNvSpPr/>
              <p:nvPr/>
            </p:nvSpPr>
            <p:spPr>
              <a:xfrm>
                <a:off x="2090420" y="1785115"/>
                <a:ext cx="1832610" cy="667405"/>
              </a:xfrm>
              <a:prstGeom prst="roundRect">
                <a:avLst/>
              </a:prstGeom>
            </p:spPr>
            <p:style>
              <a:lnRef idx="2">
                <a:schemeClr val="accent2">
                  <a:hueOff val="4681519"/>
                  <a:satOff val="-5839"/>
                  <a:lumOff val="137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Rounded Rectangle 9"/>
              <p:cNvSpPr/>
              <p:nvPr/>
            </p:nvSpPr>
            <p:spPr>
              <a:xfrm>
                <a:off x="2123000" y="1817695"/>
                <a:ext cx="1767450" cy="6022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algn="ctr" defTabSz="1116086">
                  <a:lnSpc>
                    <a:spcPct val="90000"/>
                  </a:lnSpc>
                  <a:spcAft>
                    <a:spcPct val="35000"/>
                  </a:spcAft>
                </a:pPr>
                <a:r>
                  <a:rPr lang="zh-CN" altLang="en-US" sz="2100" dirty="0" smtClean="0">
                    <a:latin typeface="方正美黑简体" pitchFamily="2" charset="-122"/>
                    <a:ea typeface="方正美黑简体" pitchFamily="2" charset="-122"/>
                  </a:rPr>
                  <a:t>关系技能</a:t>
                </a:r>
                <a:endParaRPr lang="zh-CN" altLang="en-US" sz="2100" dirty="0">
                  <a:latin typeface="方正美黑简体" pitchFamily="2" charset="-122"/>
                  <a:ea typeface="方正美黑简体" pitchFamily="2" charset="-122"/>
                </a:endParaRPr>
              </a:p>
            </p:txBody>
          </p:sp>
        </p:grpSp>
      </p:grpSp>
      <p:pic>
        <p:nvPicPr>
          <p:cNvPr id="12290" name="Picture 2" descr="http://i43.tower.com/images/mm117382363/12-essential-skills-for-software-architects-dave-hendricksen-paperback-cover-art.jpg"/>
          <p:cNvPicPr>
            <a:picLocks noChangeAspect="1" noChangeArrowheads="1"/>
          </p:cNvPicPr>
          <p:nvPr/>
        </p:nvPicPr>
        <p:blipFill>
          <a:blip r:embed="rId2" cstate="print"/>
          <a:srcRect/>
          <a:stretch>
            <a:fillRect/>
          </a:stretch>
        </p:blipFill>
        <p:spPr bwMode="auto">
          <a:xfrm>
            <a:off x="7803797" y="1916833"/>
            <a:ext cx="2063750" cy="2486026"/>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新細明體"/>
        <a:cs typeface=""/>
      </a:majorFont>
      <a:minorFont>
        <a:latin typeface="Verdan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2166</TotalTime>
  <Words>8057</Words>
  <Application>Microsoft Office PowerPoint</Application>
  <PresentationFormat>A4 Paper (210x297 mm)</PresentationFormat>
  <Paragraphs>992</Paragraphs>
  <Slides>99</Slides>
  <Notes>1</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1_Profile</vt:lpstr>
      <vt:lpstr>Slide 1</vt:lpstr>
      <vt:lpstr>提纲</vt:lpstr>
      <vt:lpstr>设计基础</vt:lpstr>
      <vt:lpstr>设计基础</vt:lpstr>
      <vt:lpstr>设计的位置和价值</vt:lpstr>
      <vt:lpstr>软件设计概述</vt:lpstr>
      <vt:lpstr>软件设计概述</vt:lpstr>
      <vt:lpstr>高质量设计的要求</vt:lpstr>
      <vt:lpstr>低质量设计的表征—“臭味”</vt:lpstr>
      <vt:lpstr>“按需”设计常识</vt:lpstr>
      <vt:lpstr>设计技术抉择常识</vt:lpstr>
      <vt:lpstr>创新设计常识</vt:lpstr>
      <vt:lpstr>“不完美”设计常识</vt:lpstr>
      <vt:lpstr>质量设计常识</vt:lpstr>
      <vt:lpstr>设计框架—五类设计方法</vt:lpstr>
      <vt:lpstr>设计框架—四大设计层级</vt:lpstr>
      <vt:lpstr>设计框架—八个设计视图</vt:lpstr>
      <vt:lpstr>设计模式</vt:lpstr>
      <vt:lpstr>设计模式分类</vt:lpstr>
      <vt:lpstr>常态设计理念</vt:lpstr>
      <vt:lpstr>提纲</vt:lpstr>
      <vt:lpstr>待开发软件产品的规模越大，架构设计也就越重要。</vt:lpstr>
      <vt:lpstr>架构概述</vt:lpstr>
      <vt:lpstr>架构概述</vt:lpstr>
      <vt:lpstr>Jones架构重要性定律</vt:lpstr>
      <vt:lpstr>Jones架构重要性定律</vt:lpstr>
      <vt:lpstr>架构决策—八问</vt:lpstr>
      <vt:lpstr>基于架构开发法则</vt:lpstr>
      <vt:lpstr>以架构为中心的软件开发流程</vt:lpstr>
      <vt:lpstr>Kruchten 4+1 架构模型</vt:lpstr>
      <vt:lpstr>全息架构设计实践</vt:lpstr>
      <vt:lpstr>Kruchten 架构描述模板</vt:lpstr>
      <vt:lpstr>架构风格</vt:lpstr>
      <vt:lpstr>常用风格—管道&amp;过滤器(P&amp;F)架构</vt:lpstr>
      <vt:lpstr>常用风格—客户端/服务器(C/S)架构</vt:lpstr>
      <vt:lpstr>常用风格—N层级(N—Tier)架构</vt:lpstr>
      <vt:lpstr>常用风格—模型-视图-控制(MVC)架构</vt:lpstr>
      <vt:lpstr>常用风格—消息总线架构(MBA)</vt:lpstr>
      <vt:lpstr>常用风格—面向服务的架构(SOA)</vt:lpstr>
      <vt:lpstr>常用风格—面向服务的架构(SOA)</vt:lpstr>
      <vt:lpstr>领域架构</vt:lpstr>
      <vt:lpstr>三类领域架构</vt:lpstr>
      <vt:lpstr>典型领域的领域架构示例</vt:lpstr>
      <vt:lpstr>典型领域的领域架构示例</vt:lpstr>
      <vt:lpstr>经典领域架构示例</vt:lpstr>
      <vt:lpstr>经典领域架构示例</vt:lpstr>
      <vt:lpstr>提纲</vt:lpstr>
      <vt:lpstr>许多不知道计算机如何工作的人都已发现，面向对象思想非常贴近自然，适用于日常工作。</vt:lpstr>
      <vt:lpstr>面向对象基础</vt:lpstr>
      <vt:lpstr>面向对象基础</vt:lpstr>
      <vt:lpstr>面向对象基础—类的典型特征</vt:lpstr>
      <vt:lpstr>面向对象基础—类的典型特征</vt:lpstr>
      <vt:lpstr>面向对象基础—类的典型特征</vt:lpstr>
      <vt:lpstr>面向对象基础—类的典型特征</vt:lpstr>
      <vt:lpstr>面向对象开发过程</vt:lpstr>
      <vt:lpstr>面向对象的优缺点</vt:lpstr>
      <vt:lpstr>      面向对象开发(OOD)确有优势，但过量宣传和过度鼓吹已使得企业管理者对它产生了不切实际的过高期望。软件开发员也常忽视OOD与传统软件开发之间的微妙而深刻的区别，陷入OOD美梦、不可自醒。                 —— Vivek Shah</vt:lpstr>
      <vt:lpstr>(面向对象)构件设计</vt:lpstr>
      <vt:lpstr>构件设计模式</vt:lpstr>
      <vt:lpstr>构件设计模式—分类</vt:lpstr>
      <vt:lpstr>Slide 61</vt:lpstr>
      <vt:lpstr>OO构件设计法则</vt:lpstr>
      <vt:lpstr>单一职责法则</vt:lpstr>
      <vt:lpstr>开闭法则</vt:lpstr>
      <vt:lpstr>Liskov替换法则</vt:lpstr>
      <vt:lpstr>接口隔离法则</vt:lpstr>
      <vt:lpstr>接口隔离法则—示例</vt:lpstr>
      <vt:lpstr>依赖倒置法则</vt:lpstr>
      <vt:lpstr>其他法则</vt:lpstr>
      <vt:lpstr>提纲</vt:lpstr>
      <vt:lpstr>以用户为中心，其他一切都将水到渠成。</vt:lpstr>
      <vt:lpstr>用户界面 (UI) 概述</vt:lpstr>
      <vt:lpstr>UI 五元素</vt:lpstr>
      <vt:lpstr>面向用户的统和界面理念</vt:lpstr>
      <vt:lpstr>界面用户满意度定律</vt:lpstr>
      <vt:lpstr>界面的可用性</vt:lpstr>
      <vt:lpstr>可用性之惑</vt:lpstr>
      <vt:lpstr>界面可用性度量的常用方法</vt:lpstr>
      <vt:lpstr>Krug可用性三法则（网页设计）</vt:lpstr>
      <vt:lpstr>用户界面设计任务</vt:lpstr>
      <vt:lpstr>界面设计过程</vt:lpstr>
      <vt:lpstr>以用户为中心的界面设计法则</vt:lpstr>
      <vt:lpstr>人机交互实践—两则</vt:lpstr>
      <vt:lpstr>界面一致性法则与实践</vt:lpstr>
      <vt:lpstr>个性化界面设计</vt:lpstr>
      <vt:lpstr>IBM界面设计法则</vt:lpstr>
      <vt:lpstr>谷歌用户体验设计十法则</vt:lpstr>
      <vt:lpstr>微软界面设计</vt:lpstr>
      <vt:lpstr>软件设计师</vt:lpstr>
      <vt:lpstr>Slide 90</vt:lpstr>
      <vt:lpstr> 好的设计出自好的设计师  之手，与过程无关。</vt:lpstr>
      <vt:lpstr>软件设计师—概述</vt:lpstr>
      <vt:lpstr>软件设计师—概述</vt:lpstr>
      <vt:lpstr>优秀设计师来自于“师承”，而不是来自于学堂。</vt:lpstr>
      <vt:lpstr>设计师培养</vt:lpstr>
      <vt:lpstr>架构设计师</vt:lpstr>
      <vt:lpstr>架构设计师</vt:lpstr>
      <vt:lpstr>架构设计师</vt:lpstr>
      <vt:lpstr>架构师的十二项“修炼”</vt:lpstr>
    </vt:vector>
  </TitlesOfParts>
  <Company>NONE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主要著作介紹</dc:title>
  <dc:creator>user</dc:creator>
  <cp:lastModifiedBy>Lenovo</cp:lastModifiedBy>
  <cp:revision>537</cp:revision>
  <dcterms:created xsi:type="dcterms:W3CDTF">2011-10-09T06:16:03Z</dcterms:created>
  <dcterms:modified xsi:type="dcterms:W3CDTF">2021-09-24T14:52:24Z</dcterms:modified>
</cp:coreProperties>
</file>