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slides/slide5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Default Extension="gif" ContentType="image/gif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16" r:id="rId1"/>
  </p:sldMasterIdLst>
  <p:notesMasterIdLst>
    <p:notesMasterId r:id="rId67"/>
  </p:notesMasterIdLst>
  <p:handoutMasterIdLst>
    <p:handoutMasterId r:id="rId68"/>
  </p:handoutMasterIdLst>
  <p:sldIdLst>
    <p:sldId id="256" r:id="rId2"/>
    <p:sldId id="257" r:id="rId3"/>
    <p:sldId id="260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332" r:id="rId19"/>
    <p:sldId id="280" r:id="rId20"/>
    <p:sldId id="281" r:id="rId21"/>
    <p:sldId id="282" r:id="rId22"/>
    <p:sldId id="283" r:id="rId23"/>
    <p:sldId id="284" r:id="rId24"/>
    <p:sldId id="285" r:id="rId25"/>
    <p:sldId id="286" r:id="rId26"/>
    <p:sldId id="287" r:id="rId27"/>
    <p:sldId id="288" r:id="rId28"/>
    <p:sldId id="289" r:id="rId29"/>
    <p:sldId id="290" r:id="rId30"/>
    <p:sldId id="333" r:id="rId31"/>
    <p:sldId id="294" r:id="rId32"/>
    <p:sldId id="296" r:id="rId33"/>
    <p:sldId id="297" r:id="rId34"/>
    <p:sldId id="298" r:id="rId35"/>
    <p:sldId id="299" r:id="rId36"/>
    <p:sldId id="300" r:id="rId37"/>
    <p:sldId id="301" r:id="rId38"/>
    <p:sldId id="302" r:id="rId39"/>
    <p:sldId id="303" r:id="rId40"/>
    <p:sldId id="304" r:id="rId41"/>
    <p:sldId id="305" r:id="rId42"/>
    <p:sldId id="306" r:id="rId43"/>
    <p:sldId id="307" r:id="rId44"/>
    <p:sldId id="308" r:id="rId45"/>
    <p:sldId id="309" r:id="rId46"/>
    <p:sldId id="310" r:id="rId47"/>
    <p:sldId id="311" r:id="rId48"/>
    <p:sldId id="312" r:id="rId49"/>
    <p:sldId id="334" r:id="rId50"/>
    <p:sldId id="316" r:id="rId51"/>
    <p:sldId id="318" r:id="rId52"/>
    <p:sldId id="319" r:id="rId53"/>
    <p:sldId id="320" r:id="rId54"/>
    <p:sldId id="321" r:id="rId55"/>
    <p:sldId id="322" r:id="rId56"/>
    <p:sldId id="323" r:id="rId57"/>
    <p:sldId id="324" r:id="rId58"/>
    <p:sldId id="325" r:id="rId59"/>
    <p:sldId id="326" r:id="rId60"/>
    <p:sldId id="327" r:id="rId61"/>
    <p:sldId id="328" r:id="rId62"/>
    <p:sldId id="329" r:id="rId63"/>
    <p:sldId id="336" r:id="rId64"/>
    <p:sldId id="335" r:id="rId65"/>
    <p:sldId id="331" r:id="rId66"/>
  </p:sldIdLst>
  <p:sldSz cx="9906000" cy="6858000" type="A4"/>
  <p:notesSz cx="7104063" cy="10234613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Verdana" pitchFamily="34" charset="0"/>
        <a:ea typeface="新細明體" pitchFamily="18" charset="-120"/>
        <a:cs typeface="+mn-cs"/>
      </a:defRPr>
    </a:lvl1pPr>
    <a:lvl2pPr marL="478323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Verdana" pitchFamily="34" charset="0"/>
        <a:ea typeface="新細明體" pitchFamily="18" charset="-120"/>
        <a:cs typeface="+mn-cs"/>
      </a:defRPr>
    </a:lvl2pPr>
    <a:lvl3pPr marL="956645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Verdana" pitchFamily="34" charset="0"/>
        <a:ea typeface="新細明體" pitchFamily="18" charset="-120"/>
        <a:cs typeface="+mn-cs"/>
      </a:defRPr>
    </a:lvl3pPr>
    <a:lvl4pPr marL="1434968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Verdana" pitchFamily="34" charset="0"/>
        <a:ea typeface="新細明體" pitchFamily="18" charset="-120"/>
        <a:cs typeface="+mn-cs"/>
      </a:defRPr>
    </a:lvl4pPr>
    <a:lvl5pPr marL="1913291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Verdana" pitchFamily="34" charset="0"/>
        <a:ea typeface="新細明體" pitchFamily="18" charset="-120"/>
        <a:cs typeface="+mn-cs"/>
      </a:defRPr>
    </a:lvl5pPr>
    <a:lvl6pPr marL="2391613" algn="l" defTabSz="956645" rtl="0" eaLnBrk="1" latinLnBrk="0" hangingPunct="1">
      <a:defRPr kumimoji="1" kern="1200">
        <a:solidFill>
          <a:schemeClr val="tx1"/>
        </a:solidFill>
        <a:latin typeface="Verdana" pitchFamily="34" charset="0"/>
        <a:ea typeface="新細明體" pitchFamily="18" charset="-120"/>
        <a:cs typeface="+mn-cs"/>
      </a:defRPr>
    </a:lvl6pPr>
    <a:lvl7pPr marL="2869936" algn="l" defTabSz="956645" rtl="0" eaLnBrk="1" latinLnBrk="0" hangingPunct="1">
      <a:defRPr kumimoji="1" kern="1200">
        <a:solidFill>
          <a:schemeClr val="tx1"/>
        </a:solidFill>
        <a:latin typeface="Verdana" pitchFamily="34" charset="0"/>
        <a:ea typeface="新細明體" pitchFamily="18" charset="-120"/>
        <a:cs typeface="+mn-cs"/>
      </a:defRPr>
    </a:lvl7pPr>
    <a:lvl8pPr marL="3348258" algn="l" defTabSz="956645" rtl="0" eaLnBrk="1" latinLnBrk="0" hangingPunct="1">
      <a:defRPr kumimoji="1" kern="1200">
        <a:solidFill>
          <a:schemeClr val="tx1"/>
        </a:solidFill>
        <a:latin typeface="Verdana" pitchFamily="34" charset="0"/>
        <a:ea typeface="新細明體" pitchFamily="18" charset="-120"/>
        <a:cs typeface="+mn-cs"/>
      </a:defRPr>
    </a:lvl8pPr>
    <a:lvl9pPr marL="3826581" algn="l" defTabSz="956645" rtl="0" eaLnBrk="1" latinLnBrk="0" hangingPunct="1">
      <a:defRPr kumimoji="1" kern="1200">
        <a:solidFill>
          <a:schemeClr val="tx1"/>
        </a:solidFill>
        <a:latin typeface="Verdana" pitchFamily="34" charset="0"/>
        <a:ea typeface="新細明體" pitchFamily="18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004620"/>
    <a:srgbClr val="00602B"/>
    <a:srgbClr val="0000FF"/>
    <a:srgbClr val="FF6600"/>
    <a:srgbClr val="CCE9AD"/>
    <a:srgbClr val="CCECFF"/>
    <a:srgbClr val="0000B4"/>
    <a:srgbClr val="00220F"/>
    <a:srgbClr val="FFFF15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2391" autoAdjust="0"/>
    <p:restoredTop sz="94682" autoAdjust="0"/>
  </p:normalViewPr>
  <p:slideViewPr>
    <p:cSldViewPr>
      <p:cViewPr>
        <p:scale>
          <a:sx n="70" d="100"/>
          <a:sy n="70" d="100"/>
        </p:scale>
        <p:origin x="-2802" y="-966"/>
      </p:cViewPr>
      <p:guideLst>
        <p:guide orient="horz" pos="2161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8" d="100"/>
          <a:sy n="78" d="100"/>
        </p:scale>
        <p:origin x="-4014" y="-114"/>
      </p:cViewPr>
      <p:guideLst>
        <p:guide orient="horz" pos="3224"/>
        <p:guide pos="2238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 bright="4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630709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r>
              <a:rPr lang="zh-CN" altLang="en-US" sz="1500" dirty="0" smtClean="0">
                <a:latin typeface="方正黑体简体" pitchFamily="65" charset="-122"/>
                <a:ea typeface="方正黑体简体" pitchFamily="65" charset="-122"/>
              </a:rPr>
              <a:t>版权属于作者，请勿传播泛滥</a:t>
            </a:r>
            <a:r>
              <a:rPr lang="en-US" altLang="zh-CN" sz="1500" dirty="0" smtClean="0">
                <a:latin typeface="方正黑体简体" pitchFamily="65" charset="-122"/>
                <a:ea typeface="方正黑体简体" pitchFamily="65" charset="-122"/>
              </a:rPr>
              <a:t>!</a:t>
            </a:r>
            <a:endParaRPr lang="zh-CN" altLang="en-US" sz="1500" dirty="0">
              <a:latin typeface="方正黑体简体" pitchFamily="65" charset="-122"/>
              <a:ea typeface="方正黑体简体" pitchFamily="65" charset="-122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99582" y="9683154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724C2A7D-6C35-4892-A3D9-AE5B65D89CA5}" type="slidenum">
              <a:rPr lang="zh-CN" altLang="en-US" sz="1700" smtClean="0"/>
              <a:pPr/>
              <a:t>‹#›</a:t>
            </a:fld>
            <a:endParaRPr lang="zh-CN" altLang="en-US" sz="1700" dirty="0"/>
          </a:p>
        </p:txBody>
      </p:sp>
      <p:sp>
        <p:nvSpPr>
          <p:cNvPr id="6" name="Rectangle 5"/>
          <p:cNvSpPr/>
          <p:nvPr/>
        </p:nvSpPr>
        <p:spPr>
          <a:xfrm>
            <a:off x="0" y="1"/>
            <a:ext cx="7104063" cy="1023461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048" tIns="49524" rIns="99048" bIns="49524"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ea typeface="新細明體" pitchFamily="18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4023992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ea typeface="新細明體" pitchFamily="18" charset="-120"/>
              </a:defRPr>
            </a:lvl1pPr>
          </a:lstStyle>
          <a:p>
            <a:pPr>
              <a:defRPr/>
            </a:pPr>
            <a:fld id="{2749737D-3F12-40DC-98E7-D21BDA74F41B}" type="datetimeFigureOut">
              <a:rPr lang="zh-TW" altLang="en-US"/>
              <a:pPr>
                <a:defRPr/>
              </a:pPr>
              <a:t>2021/9/24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781050" y="768350"/>
            <a:ext cx="554355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zh-TW" altLang="en-US" noProof="0" smtClean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ea typeface="新細明體" pitchFamily="18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ea typeface="新細明體" pitchFamily="18" charset="-120"/>
              </a:defRPr>
            </a:lvl1pPr>
          </a:lstStyle>
          <a:p>
            <a:pPr>
              <a:defRPr/>
            </a:pPr>
            <a:fld id="{5B48D782-AE14-43C4-A165-7AEA6CFD1B04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7832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56645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434968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913291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391613" algn="l" defTabSz="95664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869936" algn="l" defTabSz="95664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348258" algn="l" defTabSz="95664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826581" algn="l" defTabSz="95664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 userDrawn="1"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rgbClr val="B5BFCC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5665" tIns="47832" rIns="95665" bIns="47832" rtlCol="0" anchor="ctr"/>
          <a:lstStyle/>
          <a:p>
            <a:pPr algn="ctr"/>
            <a:endParaRPr lang="zh-CN" altLang="en-US" dirty="0"/>
          </a:p>
        </p:txBody>
      </p:sp>
      <p:sp>
        <p:nvSpPr>
          <p:cNvPr id="2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42954" y="2348882"/>
            <a:ext cx="8420101" cy="1154855"/>
          </a:xfrm>
          <a:prstGeom prst="rect">
            <a:avLst/>
          </a:prstGeom>
          <a:solidFill>
            <a:srgbClr val="000000"/>
          </a:solidFill>
        </p:spPr>
        <p:txBody>
          <a:bodyPr/>
          <a:lstStyle>
            <a:lvl1pPr algn="ctr">
              <a:defRPr sz="50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29" name="Rectangle 28"/>
          <p:cNvSpPr/>
          <p:nvPr userDrawn="1"/>
        </p:nvSpPr>
        <p:spPr>
          <a:xfrm>
            <a:off x="2456727" y="3501010"/>
            <a:ext cx="4992555" cy="72008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5665" tIns="47832" rIns="95665" bIns="47832"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首页_重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rgbClr val="B5BFCC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5665" tIns="47832" rIns="95665" bIns="47832"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42954" y="2348882"/>
            <a:ext cx="8420101" cy="1154855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algn="ctr">
              <a:defRPr sz="50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20" name="Rectangle 19"/>
          <p:cNvSpPr/>
          <p:nvPr userDrawn="1"/>
        </p:nvSpPr>
        <p:spPr>
          <a:xfrm>
            <a:off x="2456727" y="3501010"/>
            <a:ext cx="4992555" cy="72008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5665" tIns="47832" rIns="95665" bIns="47832"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buSzPct val="100000"/>
              <a:buFont typeface="文鼎CS长美黑" pitchFamily="49" charset="-122"/>
              <a:buChar char="※"/>
              <a:defRPr/>
            </a:lvl1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  <a:endParaRPr lang="zh-TW" alt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85448" y="6520259"/>
            <a:ext cx="882103" cy="365125"/>
          </a:xfrm>
          <a:prstGeom prst="rect">
            <a:avLst/>
          </a:prstGeom>
        </p:spPr>
        <p:txBody>
          <a:bodyPr vert="horz" lIns="95665" tIns="47832" rIns="95665" bIns="47832" rtlCol="0" anchor="b"/>
          <a:lstStyle>
            <a:lvl1pPr algn="r">
              <a:defRPr sz="2000">
                <a:solidFill>
                  <a:schemeClr val="bg1"/>
                </a:solidFill>
                <a:latin typeface="Impact" pitchFamily="34" charset="0"/>
              </a:defRPr>
            </a:lvl1pPr>
          </a:lstStyle>
          <a:p>
            <a:fld id="{64FEA357-1A1C-4E1E-9A53-504063E4F462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p:transition spd="slow">
    <p:blinds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名言警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2223909" y="2564905"/>
            <a:ext cx="5224164" cy="1440160"/>
          </a:xfrm>
          <a:prstGeom prst="rect">
            <a:avLst/>
          </a:prstGeom>
          <a:gradFill flip="none" rotWithShape="1">
            <a:gsLst>
              <a:gs pos="0">
                <a:srgbClr val="000000"/>
              </a:gs>
              <a:gs pos="39999">
                <a:srgbClr val="0A128C"/>
              </a:gs>
              <a:gs pos="70000">
                <a:srgbClr val="181CC7"/>
              </a:gs>
              <a:gs pos="88000">
                <a:srgbClr val="7005D4"/>
              </a:gs>
              <a:gs pos="100000">
                <a:srgbClr val="8C3D91"/>
              </a:gs>
            </a:gsLst>
            <a:lin ang="16200000" scaled="0"/>
            <a:tileRect/>
          </a:gradFill>
        </p:spPr>
        <p:txBody>
          <a:bodyPr/>
          <a:lstStyle>
            <a:lvl1pPr algn="l">
              <a:defRPr sz="3000"/>
            </a:lvl1pPr>
          </a:lstStyle>
          <a:p>
            <a:r>
              <a:rPr lang="en-US" altLang="zh-CN" dirty="0" smtClean="0"/>
              <a:t>…</a:t>
            </a:r>
            <a:r>
              <a:rPr lang="zh-CN" altLang="en-US" dirty="0" smtClean="0"/>
              <a:t>名言警句</a:t>
            </a:r>
            <a:r>
              <a:rPr lang="en-US" altLang="zh-CN" dirty="0" smtClean="0"/>
              <a:t>…</a:t>
            </a:r>
            <a:endParaRPr lang="zh-TW" alt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43481" y="6453344"/>
            <a:ext cx="624069" cy="365125"/>
          </a:xfrm>
          <a:prstGeom prst="rect">
            <a:avLst/>
          </a:prstGeom>
        </p:spPr>
        <p:txBody>
          <a:bodyPr vert="horz" lIns="95665" tIns="47832" rIns="95665" bIns="47832" rtlCol="0" anchor="ctr"/>
          <a:lstStyle>
            <a:lvl1pPr algn="r">
              <a:defRPr sz="1500">
                <a:solidFill>
                  <a:schemeClr val="tx1"/>
                </a:solidFill>
              </a:defRPr>
            </a:lvl1pPr>
          </a:lstStyle>
          <a:p>
            <a:fld id="{64FEA357-1A1C-4E1E-9A53-504063E4F462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最后一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2144694" y="2348883"/>
            <a:ext cx="5538614" cy="158417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ctr">
              <a:defRPr sz="10000" i="1">
                <a:solidFill>
                  <a:srgbClr val="FF0000"/>
                </a:solidFill>
                <a:latin typeface="方正粗倩简体" pitchFamily="65" charset="-122"/>
                <a:ea typeface="方正粗倩简体" pitchFamily="65" charset="-122"/>
              </a:defRPr>
            </a:lvl1pPr>
          </a:lstStyle>
          <a:p>
            <a:r>
              <a:rPr lang="en-US" altLang="zh-CN" sz="14400" dirty="0" smtClean="0">
                <a:latin typeface="Forte" pitchFamily="66" charset="0"/>
              </a:rPr>
              <a:t>Q &amp; A</a:t>
            </a:r>
            <a:endParaRPr lang="zh-TW" altLang="en-US" dirty="0"/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空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43481" y="6520259"/>
            <a:ext cx="624069" cy="365125"/>
          </a:xfrm>
          <a:prstGeom prst="rect">
            <a:avLst/>
          </a:prstGeom>
        </p:spPr>
        <p:txBody>
          <a:bodyPr vert="horz" lIns="95665" tIns="47832" rIns="95665" bIns="47832" rtlCol="0" anchor="ctr"/>
          <a:lstStyle>
            <a:lvl1pPr algn="r">
              <a:defRPr sz="2000">
                <a:solidFill>
                  <a:schemeClr val="tx1"/>
                </a:solidFill>
              </a:defRPr>
            </a:lvl1pPr>
          </a:lstStyle>
          <a:p>
            <a:fld id="{64FEA357-1A1C-4E1E-9A53-504063E4F462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 txBox="1">
            <a:spLocks noChangeArrowheads="1"/>
          </p:cNvSpPr>
          <p:nvPr userDrawn="1"/>
        </p:nvSpPr>
        <p:spPr bwMode="auto">
          <a:xfrm>
            <a:off x="3626854" y="6525344"/>
            <a:ext cx="6279147" cy="332657"/>
          </a:xfrm>
          <a:custGeom>
            <a:avLst/>
            <a:gdLst>
              <a:gd name="connsiteX0" fmla="*/ 0 w 5796136"/>
              <a:gd name="connsiteY0" fmla="*/ 0 h 404664"/>
              <a:gd name="connsiteX1" fmla="*/ 5796136 w 5796136"/>
              <a:gd name="connsiteY1" fmla="*/ 0 h 404664"/>
              <a:gd name="connsiteX2" fmla="*/ 5796136 w 5796136"/>
              <a:gd name="connsiteY2" fmla="*/ 404664 h 404664"/>
              <a:gd name="connsiteX3" fmla="*/ 0 w 5796136"/>
              <a:gd name="connsiteY3" fmla="*/ 404664 h 404664"/>
              <a:gd name="connsiteX4" fmla="*/ 0 w 5796136"/>
              <a:gd name="connsiteY4" fmla="*/ 0 h 404664"/>
              <a:gd name="connsiteX0" fmla="*/ 0 w 5796136"/>
              <a:gd name="connsiteY0" fmla="*/ 0 h 404664"/>
              <a:gd name="connsiteX1" fmla="*/ 5796136 w 5796136"/>
              <a:gd name="connsiteY1" fmla="*/ 0 h 404664"/>
              <a:gd name="connsiteX2" fmla="*/ 5796136 w 5796136"/>
              <a:gd name="connsiteY2" fmla="*/ 404664 h 404664"/>
              <a:gd name="connsiteX3" fmla="*/ 0 w 5796136"/>
              <a:gd name="connsiteY3" fmla="*/ 404664 h 404664"/>
              <a:gd name="connsiteX4" fmla="*/ 0 w 5796136"/>
              <a:gd name="connsiteY4" fmla="*/ 0 h 404664"/>
              <a:gd name="connsiteX0" fmla="*/ 360040 w 5796136"/>
              <a:gd name="connsiteY0" fmla="*/ 0 h 404664"/>
              <a:gd name="connsiteX1" fmla="*/ 5796136 w 5796136"/>
              <a:gd name="connsiteY1" fmla="*/ 0 h 404664"/>
              <a:gd name="connsiteX2" fmla="*/ 5796136 w 5796136"/>
              <a:gd name="connsiteY2" fmla="*/ 404664 h 404664"/>
              <a:gd name="connsiteX3" fmla="*/ 0 w 5796136"/>
              <a:gd name="connsiteY3" fmla="*/ 404664 h 404664"/>
              <a:gd name="connsiteX4" fmla="*/ 360040 w 5796136"/>
              <a:gd name="connsiteY4" fmla="*/ 0 h 404664"/>
              <a:gd name="connsiteX0" fmla="*/ 576064 w 5796136"/>
              <a:gd name="connsiteY0" fmla="*/ 0 h 404664"/>
              <a:gd name="connsiteX1" fmla="*/ 5796136 w 5796136"/>
              <a:gd name="connsiteY1" fmla="*/ 0 h 404664"/>
              <a:gd name="connsiteX2" fmla="*/ 5796136 w 5796136"/>
              <a:gd name="connsiteY2" fmla="*/ 404664 h 404664"/>
              <a:gd name="connsiteX3" fmla="*/ 0 w 5796136"/>
              <a:gd name="connsiteY3" fmla="*/ 404664 h 404664"/>
              <a:gd name="connsiteX4" fmla="*/ 576064 w 5796136"/>
              <a:gd name="connsiteY4" fmla="*/ 0 h 404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96136" h="404664">
                <a:moveTo>
                  <a:pt x="576064" y="0"/>
                </a:moveTo>
                <a:lnTo>
                  <a:pt x="5796136" y="0"/>
                </a:lnTo>
                <a:lnTo>
                  <a:pt x="5796136" y="404664"/>
                </a:lnTo>
                <a:lnTo>
                  <a:pt x="0" y="404664"/>
                </a:lnTo>
                <a:cubicBezTo>
                  <a:pt x="0" y="269776"/>
                  <a:pt x="764419" y="124453"/>
                  <a:pt x="576064" y="0"/>
                </a:cubicBezTo>
                <a:close/>
              </a:path>
            </a:pathLst>
          </a:custGeom>
          <a:gradFill flip="none" rotWithShape="1">
            <a:gsLst>
              <a:gs pos="0">
                <a:srgbClr val="000000"/>
              </a:gs>
              <a:gs pos="20000">
                <a:srgbClr val="000040"/>
              </a:gs>
              <a:gs pos="50000">
                <a:srgbClr val="400040"/>
              </a:gs>
              <a:gs pos="75000">
                <a:srgbClr val="8F0040"/>
              </a:gs>
              <a:gs pos="89999">
                <a:srgbClr val="F27300"/>
              </a:gs>
              <a:gs pos="100000">
                <a:srgbClr val="FFBF00"/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vert="horz" wrap="square" lIns="95665" tIns="47832" rIns="95665" bIns="47832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5664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4200" b="0" i="0" u="none" strike="noStrike" kern="0" cap="none" spc="0" normalizeH="0" baseline="0" noProof="0" dirty="0" smtClean="0">
              <a:ln>
                <a:noFill/>
              </a:ln>
              <a:solidFill>
                <a:srgbClr val="FFFF15"/>
              </a:solidFill>
              <a:effectLst/>
              <a:uLnTx/>
              <a:uFillTx/>
              <a:latin typeface="+mj-lt"/>
              <a:ea typeface="文鼎CS长美黑" pitchFamily="49" charset="-122"/>
              <a:cs typeface="+mj-cs"/>
            </a:endParaRPr>
          </a:p>
        </p:txBody>
      </p:sp>
      <p:sp>
        <p:nvSpPr>
          <p:cNvPr id="52228" name="AutoShape 4"/>
          <p:cNvSpPr>
            <a:spLocks noChangeArrowheads="1"/>
          </p:cNvSpPr>
          <p:nvPr/>
        </p:nvSpPr>
        <p:spPr bwMode="auto">
          <a:xfrm flipV="1">
            <a:off x="0" y="692696"/>
            <a:ext cx="7995338" cy="144017"/>
          </a:xfrm>
          <a:custGeom>
            <a:avLst/>
            <a:gdLst>
              <a:gd name="G0" fmla="+- 585 0 0"/>
            </a:gdLst>
            <a:ahLst/>
            <a:cxnLst>
              <a:cxn ang="0">
                <a:pos x="0" y="0"/>
              </a:cxn>
              <a:cxn ang="0">
                <a:pos x="585" y="0"/>
              </a:cxn>
              <a:cxn ang="0">
                <a:pos x="585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gradFill flip="none" rotWithShape="1">
            <a:gsLst>
              <a:gs pos="0">
                <a:srgbClr val="825600"/>
              </a:gs>
              <a:gs pos="13000">
                <a:srgbClr val="FFA800"/>
              </a:gs>
              <a:gs pos="28000">
                <a:srgbClr val="825600"/>
              </a:gs>
              <a:gs pos="42999">
                <a:srgbClr val="FFA800"/>
              </a:gs>
              <a:gs pos="58000">
                <a:srgbClr val="825600"/>
              </a:gs>
              <a:gs pos="72000">
                <a:srgbClr val="FFA800"/>
              </a:gs>
              <a:gs pos="87000">
                <a:srgbClr val="825600"/>
              </a:gs>
              <a:gs pos="100000">
                <a:srgbClr val="FFA800"/>
              </a:gs>
            </a:gsLst>
            <a:path path="circle">
              <a:fillToRect l="50000" t="50000" r="50000" b="50000"/>
            </a:path>
            <a:tileRect/>
          </a:gradFill>
          <a:ln w="9525">
            <a:solidFill>
              <a:schemeClr val="accent2"/>
            </a:solidFill>
            <a:round/>
            <a:headEnd/>
            <a:tailEnd/>
          </a:ln>
        </p:spPr>
        <p:txBody>
          <a:bodyPr lIns="95665" tIns="47832" rIns="95665" bIns="47832"/>
          <a:lstStyle/>
          <a:p>
            <a:pPr>
              <a:defRPr/>
            </a:pPr>
            <a:endParaRPr kumimoji="0" lang="zh-TW" altLang="zh-TW" sz="2500" dirty="0">
              <a:latin typeface="Times New Roman" pitchFamily="18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" y="3"/>
            <a:ext cx="8422966" cy="764701"/>
          </a:xfrm>
          <a:custGeom>
            <a:avLst/>
            <a:gdLst>
              <a:gd name="connsiteX0" fmla="*/ 0 w 7775046"/>
              <a:gd name="connsiteY0" fmla="*/ 0 h 864096"/>
              <a:gd name="connsiteX1" fmla="*/ 7775046 w 7775046"/>
              <a:gd name="connsiteY1" fmla="*/ 0 h 864096"/>
              <a:gd name="connsiteX2" fmla="*/ 7775046 w 7775046"/>
              <a:gd name="connsiteY2" fmla="*/ 864096 h 864096"/>
              <a:gd name="connsiteX3" fmla="*/ 0 w 7775046"/>
              <a:gd name="connsiteY3" fmla="*/ 864096 h 864096"/>
              <a:gd name="connsiteX4" fmla="*/ 0 w 7775046"/>
              <a:gd name="connsiteY4" fmla="*/ 0 h 864096"/>
              <a:gd name="connsiteX0" fmla="*/ 0 w 7775046"/>
              <a:gd name="connsiteY0" fmla="*/ 0 h 864096"/>
              <a:gd name="connsiteX1" fmla="*/ 7775046 w 7775046"/>
              <a:gd name="connsiteY1" fmla="*/ 0 h 864096"/>
              <a:gd name="connsiteX2" fmla="*/ 7775046 w 7775046"/>
              <a:gd name="connsiteY2" fmla="*/ 864096 h 864096"/>
              <a:gd name="connsiteX3" fmla="*/ 0 w 7775046"/>
              <a:gd name="connsiteY3" fmla="*/ 864096 h 864096"/>
              <a:gd name="connsiteX4" fmla="*/ 0 w 7775046"/>
              <a:gd name="connsiteY4" fmla="*/ 0 h 864096"/>
              <a:gd name="connsiteX0" fmla="*/ 0 w 7775046"/>
              <a:gd name="connsiteY0" fmla="*/ 0 h 864096"/>
              <a:gd name="connsiteX1" fmla="*/ 7775046 w 7775046"/>
              <a:gd name="connsiteY1" fmla="*/ 0 h 864096"/>
              <a:gd name="connsiteX2" fmla="*/ 7380312 w 7775046"/>
              <a:gd name="connsiteY2" fmla="*/ 836712 h 864096"/>
              <a:gd name="connsiteX3" fmla="*/ 0 w 7775046"/>
              <a:gd name="connsiteY3" fmla="*/ 864096 h 864096"/>
              <a:gd name="connsiteX4" fmla="*/ 0 w 7775046"/>
              <a:gd name="connsiteY4" fmla="*/ 0 h 864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75046" h="864096">
                <a:moveTo>
                  <a:pt x="0" y="0"/>
                </a:moveTo>
                <a:lnTo>
                  <a:pt x="7775046" y="0"/>
                </a:lnTo>
                <a:cubicBezTo>
                  <a:pt x="7775046" y="288032"/>
                  <a:pt x="7012625" y="550258"/>
                  <a:pt x="7380312" y="836712"/>
                </a:cubicBezTo>
                <a:lnTo>
                  <a:pt x="0" y="864096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000000"/>
              </a:gs>
              <a:gs pos="20000">
                <a:srgbClr val="000040"/>
              </a:gs>
              <a:gs pos="50000">
                <a:srgbClr val="400040"/>
              </a:gs>
              <a:gs pos="75000">
                <a:srgbClr val="8F0040"/>
              </a:gs>
              <a:gs pos="89999">
                <a:srgbClr val="F27300"/>
              </a:gs>
              <a:gs pos="100000">
                <a:srgbClr val="FFBF00"/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</p:spPr>
        <p:txBody>
          <a:bodyPr vert="horz" wrap="square" lIns="95665" tIns="47832" rIns="95665" bIns="4783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题目</a:t>
            </a:r>
            <a:endParaRPr lang="zh-TW" altLang="en-US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4488" y="1052736"/>
            <a:ext cx="9217024" cy="5328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665" tIns="47832" rIns="95665" bIns="4783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子标题</a:t>
            </a:r>
            <a:endParaRPr lang="zh-TW" altLang="en-US" dirty="0" smtClean="0"/>
          </a:p>
          <a:p>
            <a:pPr lvl="1"/>
            <a:r>
              <a:rPr lang="zh-TW" altLang="en-US" dirty="0" smtClean="0"/>
              <a:t>第二層</a:t>
            </a:r>
            <a:r>
              <a:rPr lang="en-US" altLang="zh-CN" dirty="0" err="1" smtClean="0"/>
              <a:t>dd</a:t>
            </a:r>
            <a:endParaRPr lang="zh-TW" altLang="en-US" dirty="0" smtClean="0"/>
          </a:p>
          <a:p>
            <a:pPr lvl="2"/>
            <a:r>
              <a:rPr lang="zh-TW" altLang="en-US" dirty="0" smtClean="0"/>
              <a:t>第三層</a:t>
            </a:r>
            <a:r>
              <a:rPr lang="en-US" altLang="zh-CN" dirty="0" err="1" smtClean="0"/>
              <a:t>dd</a:t>
            </a:r>
            <a:endParaRPr lang="zh-TW" altLang="en-US" dirty="0" smtClean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85448" y="6520251"/>
            <a:ext cx="882103" cy="365133"/>
          </a:xfrm>
          <a:prstGeom prst="rect">
            <a:avLst/>
          </a:prstGeom>
        </p:spPr>
        <p:txBody>
          <a:bodyPr vert="horz" lIns="95665" tIns="47832" rIns="95665" bIns="47832" rtlCol="0" anchor="b"/>
          <a:lstStyle>
            <a:lvl1pPr algn="r">
              <a:defRPr sz="2000">
                <a:solidFill>
                  <a:schemeClr val="bg1"/>
                </a:solidFill>
                <a:latin typeface="Impact" pitchFamily="34" charset="0"/>
              </a:defRPr>
            </a:lvl1pPr>
          </a:lstStyle>
          <a:p>
            <a:fld id="{64FEA357-1A1C-4E1E-9A53-504063E4F462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pic>
        <p:nvPicPr>
          <p:cNvPr id="13" name="Picture 12" descr="C:\Users\SECBOK\Desktop\SECBOK-logo.png"/>
          <p:cNvPicPr>
            <a:picLocks noChangeAspect="1" noChangeArrowheads="1"/>
          </p:cNvPicPr>
          <p:nvPr userDrawn="1"/>
        </p:nvPicPr>
        <p:blipFill>
          <a:blip r:embed="rId8" cstate="print"/>
          <a:srcRect/>
          <a:stretch>
            <a:fillRect/>
          </a:stretch>
        </p:blipFill>
        <p:spPr bwMode="auto">
          <a:xfrm flipH="1">
            <a:off x="8307374" y="-810"/>
            <a:ext cx="1542358" cy="1485596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22" r:id="rId2"/>
    <p:sldLayoutId id="2147483818" r:id="rId3"/>
    <p:sldLayoutId id="2147483819" r:id="rId4"/>
    <p:sldLayoutId id="2147483820" r:id="rId5"/>
    <p:sldLayoutId id="2147483821" r:id="rId6"/>
  </p:sldLayoutIdLst>
  <p:transition spd="slow">
    <p:randomBar dir="vert"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bg1"/>
          </a:solidFill>
          <a:latin typeface="+mj-lt"/>
          <a:ea typeface="文鼎CS长美黑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Verdana" pitchFamily="34" charset="0"/>
          <a:ea typeface="新細明體" pitchFamily="18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Verdana" pitchFamily="34" charset="0"/>
          <a:ea typeface="新細明體" pitchFamily="18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Verdana" pitchFamily="34" charset="0"/>
          <a:ea typeface="新細明體" pitchFamily="18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Verdana" pitchFamily="34" charset="0"/>
          <a:ea typeface="新細明體" pitchFamily="18" charset="-120"/>
        </a:defRPr>
      </a:lvl5pPr>
      <a:lvl6pPr marL="478323" algn="l" rtl="0" fontAlgn="base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Verdana" pitchFamily="34" charset="0"/>
          <a:ea typeface="新細明體" pitchFamily="18" charset="-120"/>
        </a:defRPr>
      </a:lvl6pPr>
      <a:lvl7pPr marL="956645" algn="l" rtl="0" fontAlgn="base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Verdana" pitchFamily="34" charset="0"/>
          <a:ea typeface="新細明體" pitchFamily="18" charset="-120"/>
        </a:defRPr>
      </a:lvl7pPr>
      <a:lvl8pPr marL="1434968" algn="l" rtl="0" fontAlgn="base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Verdana" pitchFamily="34" charset="0"/>
          <a:ea typeface="新細明體" pitchFamily="18" charset="-120"/>
        </a:defRPr>
      </a:lvl8pPr>
      <a:lvl9pPr marL="1913291" algn="l" rtl="0" fontAlgn="base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Verdana" pitchFamily="34" charset="0"/>
          <a:ea typeface="新細明體" pitchFamily="18" charset="-120"/>
        </a:defRPr>
      </a:lvl9pPr>
    </p:titleStyle>
    <p:bodyStyle>
      <a:lvl1pPr marL="491609" indent="-491609" algn="l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SzPct val="100000"/>
        <a:buFont typeface="文鼎CS长美黑" pitchFamily="49" charset="-122"/>
        <a:buChar char="※"/>
        <a:defRPr kumimoji="1" sz="3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950002" indent="-456732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Ø"/>
        <a:defRPr kumimoji="1" sz="3000">
          <a:solidFill>
            <a:schemeClr val="tx1"/>
          </a:solidFill>
          <a:latin typeface="方正精楷简体" pitchFamily="2" charset="-122"/>
          <a:ea typeface="方正精楷简体" pitchFamily="2" charset="-122"/>
        </a:defRPr>
      </a:lvl2pPr>
      <a:lvl3pPr marL="1365213" indent="-4135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100000"/>
        <a:buFont typeface="Wingdings" pitchFamily="2" charset="2"/>
        <a:buChar char="ü"/>
        <a:defRPr kumimoji="1" sz="2800">
          <a:solidFill>
            <a:schemeClr val="tx1"/>
          </a:solidFill>
          <a:latin typeface="方正精宋简体" pitchFamily="2" charset="-122"/>
          <a:ea typeface="方正精宋简体" pitchFamily="2" charset="-122"/>
        </a:defRPr>
      </a:lvl3pPr>
      <a:lvl4pPr marL="1772119" indent="-405246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kumimoji="1" sz="2100">
          <a:solidFill>
            <a:schemeClr val="tx1"/>
          </a:solidFill>
          <a:latin typeface="+mn-lt"/>
          <a:ea typeface="+mn-ea"/>
        </a:defRPr>
      </a:lvl4pPr>
      <a:lvl5pPr marL="2190652" indent="-416872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kumimoji="1" sz="2100">
          <a:solidFill>
            <a:schemeClr val="tx1"/>
          </a:solidFill>
          <a:latin typeface="+mn-lt"/>
          <a:ea typeface="+mn-ea"/>
        </a:defRPr>
      </a:lvl5pPr>
      <a:lvl6pPr marL="2668974" indent="-416872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kumimoji="1" sz="2100">
          <a:solidFill>
            <a:schemeClr val="tx1"/>
          </a:solidFill>
          <a:latin typeface="+mn-lt"/>
          <a:ea typeface="+mn-ea"/>
        </a:defRPr>
      </a:lvl6pPr>
      <a:lvl7pPr marL="3147297" indent="-416872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kumimoji="1" sz="2100">
          <a:solidFill>
            <a:schemeClr val="tx1"/>
          </a:solidFill>
          <a:latin typeface="+mn-lt"/>
          <a:ea typeface="+mn-ea"/>
        </a:defRPr>
      </a:lvl7pPr>
      <a:lvl8pPr marL="3625620" indent="-416872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kumimoji="1" sz="2100">
          <a:solidFill>
            <a:schemeClr val="tx1"/>
          </a:solidFill>
          <a:latin typeface="+mn-lt"/>
          <a:ea typeface="+mn-ea"/>
        </a:defRPr>
      </a:lvl8pPr>
      <a:lvl9pPr marL="4103942" indent="-416872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kumimoji="1" sz="2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5664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78323" algn="l" defTabSz="95664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56645" algn="l" defTabSz="95664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34968" algn="l" defTabSz="95664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13291" algn="l" defTabSz="95664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91613" algn="l" defTabSz="95664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69936" algn="l" defTabSz="95664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48258" algn="l" defTabSz="95664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26581" algn="l" defTabSz="95664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hyperlink" Target="http://www.st.cs.uni-saarland.de/zeller/" TargetMode="Externa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jpe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hyperlink" Target="http://www.media.mit.edu/people/lieber" TargetMode="Externa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gif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://www-cs-faculty.stanford.edu/~uno/" TargetMode="Externa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hyperlink" Target="http://groups.csail.mit.edu/mac/users/hal/" TargetMode="Externa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gif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gif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gif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://www-cs-faculty.stanford.edu/~uno/" TargetMode="External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gif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chemeClr val="tx1"/>
          </a:solidFill>
        </p:spPr>
        <p:txBody>
          <a:bodyPr lIns="95665" tIns="47832" rIns="95665" bIns="47832" anchor="ctr"/>
          <a:lstStyle/>
          <a:p>
            <a:pPr algn="ctr" defTabSz="956645" eaLnBrk="0" hangingPunct="0">
              <a:defRPr/>
            </a:pPr>
            <a:r>
              <a:rPr lang="zh-CN" altLang="en-US" sz="7500" kern="0" dirty="0" smtClean="0">
                <a:solidFill>
                  <a:srgbClr val="FFFF15"/>
                </a:solidFill>
                <a:latin typeface="+mj-lt"/>
                <a:ea typeface="文鼎CS长美黑" pitchFamily="49" charset="-122"/>
                <a:cs typeface="+mj-cs"/>
              </a:rPr>
              <a:t>第五讲</a:t>
            </a:r>
            <a:endParaRPr lang="en-US" altLang="zh-CN" sz="7500" kern="0" dirty="0" smtClean="0">
              <a:solidFill>
                <a:srgbClr val="FFFF15"/>
              </a:solidFill>
              <a:latin typeface="+mj-lt"/>
              <a:ea typeface="文鼎CS长美黑" pitchFamily="49" charset="-122"/>
              <a:cs typeface="+mj-cs"/>
            </a:endParaRPr>
          </a:p>
          <a:p>
            <a:pPr algn="ctr" defTabSz="956645" eaLnBrk="0" hangingPunct="0">
              <a:defRPr/>
            </a:pPr>
            <a:r>
              <a:rPr lang="en-US" altLang="zh-CN" sz="2900" kern="0" dirty="0" smtClean="0">
                <a:solidFill>
                  <a:srgbClr val="FFFF15"/>
                </a:solidFill>
                <a:latin typeface="+mj-lt"/>
                <a:ea typeface="文鼎CS长美黑" pitchFamily="49" charset="-122"/>
                <a:cs typeface="+mj-cs"/>
              </a:rPr>
              <a:t/>
            </a:r>
            <a:br>
              <a:rPr lang="en-US" altLang="zh-CN" sz="2900" kern="0" dirty="0" smtClean="0">
                <a:solidFill>
                  <a:srgbClr val="FFFF15"/>
                </a:solidFill>
                <a:latin typeface="+mj-lt"/>
                <a:ea typeface="文鼎CS长美黑" pitchFamily="49" charset="-122"/>
                <a:cs typeface="+mj-cs"/>
              </a:rPr>
            </a:br>
            <a:r>
              <a:rPr lang="zh-CN" altLang="en-US" sz="7200" kern="0" dirty="0" smtClean="0">
                <a:solidFill>
                  <a:srgbClr val="FFFF15"/>
                </a:solidFill>
                <a:latin typeface="+mj-lt"/>
                <a:ea typeface="文鼎CS长美黑" pitchFamily="49" charset="-122"/>
                <a:cs typeface="+mj-cs"/>
              </a:rPr>
              <a:t>软件构造</a:t>
            </a:r>
            <a:r>
              <a:rPr lang="zh-CN" altLang="en-US" sz="4000" kern="0" dirty="0" smtClean="0">
                <a:solidFill>
                  <a:srgbClr val="FFFF15"/>
                </a:solidFill>
                <a:latin typeface="+mj-lt"/>
                <a:ea typeface="文鼎CS长美黑" pitchFamily="49" charset="-122"/>
                <a:cs typeface="+mj-cs"/>
              </a:rPr>
              <a:t>（编程）</a:t>
            </a:r>
            <a:endParaRPr lang="zh-CN" altLang="en-US" sz="7500" kern="0" dirty="0">
              <a:solidFill>
                <a:srgbClr val="FFFF15"/>
              </a:solidFill>
              <a:latin typeface="+mj-lt"/>
              <a:ea typeface="文鼎CS长美黑" pitchFamily="49" charset="-122"/>
              <a:cs typeface="+mj-cs"/>
            </a:endParaRPr>
          </a:p>
        </p:txBody>
      </p:sp>
    </p:spTree>
  </p:cSld>
  <p:clrMapOvr>
    <a:masterClrMapping/>
  </p:clrMapOvr>
  <p:transition spd="slow">
    <p:randomBar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编程语言的选择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970" y="1268763"/>
            <a:ext cx="4339035" cy="2016224"/>
          </a:xfrm>
        </p:spPr>
        <p:txBody>
          <a:bodyPr/>
          <a:lstStyle/>
          <a:p>
            <a:r>
              <a:rPr lang="zh-CN" altLang="en-US" sz="2900" dirty="0" smtClean="0"/>
              <a:t>三大选择依据</a:t>
            </a:r>
            <a:endParaRPr lang="en-US" altLang="zh-CN" sz="2900" dirty="0" smtClean="0"/>
          </a:p>
          <a:p>
            <a:pPr lvl="1"/>
            <a:r>
              <a:rPr lang="zh-CN" altLang="en-US" sz="2500" dirty="0" smtClean="0"/>
              <a:t>程序员的编程经验</a:t>
            </a:r>
            <a:endParaRPr lang="en-US" altLang="zh-CN" sz="2500" dirty="0" smtClean="0"/>
          </a:p>
          <a:p>
            <a:pPr lvl="1"/>
            <a:r>
              <a:rPr lang="zh-CN" altLang="en-US" sz="2500" dirty="0" smtClean="0"/>
              <a:t>软件应用领域</a:t>
            </a:r>
            <a:endParaRPr lang="en-US" altLang="zh-CN" sz="2500" dirty="0" smtClean="0"/>
          </a:p>
          <a:p>
            <a:pPr lvl="1"/>
            <a:r>
              <a:rPr lang="zh-CN" altLang="en-US" sz="2500" dirty="0" smtClean="0"/>
              <a:t>软件功能</a:t>
            </a:r>
            <a:endParaRPr lang="zh-CN" altLang="en-US" sz="25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4FEA357-1A1C-4E1E-9A53-504063E4F462}" type="slidenum">
              <a:rPr lang="zh-CN" altLang="en-US" smtClean="0"/>
              <a:pPr/>
              <a:t>10</a:t>
            </a:fld>
            <a:endParaRPr lang="zh-CN" alt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5187031" y="1340770"/>
            <a:ext cx="4339035" cy="36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665" tIns="47832" rIns="95665" bIns="47832" numCol="1" anchor="t" anchorCtr="0" compatLnSpc="1">
            <a:prstTxWarp prst="textNoShape">
              <a:avLst/>
            </a:prstTxWarp>
          </a:bodyPr>
          <a:lstStyle/>
          <a:p>
            <a:pPr marL="491609" indent="-491609" defTabSz="956645" eaLnBrk="0" hangingPunct="0">
              <a:spcBef>
                <a:spcPct val="20000"/>
              </a:spcBef>
              <a:buClr>
                <a:srgbClr val="C00000"/>
              </a:buClr>
              <a:buSzPct val="100000"/>
              <a:buFont typeface="文鼎CS长美黑" pitchFamily="49" charset="-122"/>
              <a:buChar char="※"/>
              <a:defRPr/>
            </a:pPr>
            <a:r>
              <a:rPr lang="en-US" altLang="zh-CN" sz="2900" kern="0" dirty="0" smtClean="0">
                <a:latin typeface="+mn-lt"/>
                <a:ea typeface="文鼎CS长美黑" pitchFamily="49" charset="-122"/>
              </a:rPr>
              <a:t>Edwin Torres</a:t>
            </a:r>
            <a:r>
              <a:rPr lang="zh-CN" altLang="en-US" sz="2900" kern="0" dirty="0" smtClean="0">
                <a:latin typeface="+mn-lt"/>
                <a:ea typeface="文鼎CS长美黑" pitchFamily="49" charset="-122"/>
              </a:rPr>
              <a:t>指出的六大考虑因素</a:t>
            </a:r>
            <a:endParaRPr lang="en-US" altLang="zh-CN" sz="2900" kern="0" dirty="0" smtClean="0">
              <a:latin typeface="+mn-lt"/>
              <a:ea typeface="文鼎CS长美黑" pitchFamily="49" charset="-122"/>
            </a:endParaRPr>
          </a:p>
          <a:p>
            <a:pPr marL="1031383" lvl="1" indent="-538113" defTabSz="956645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+mj-ea"/>
              <a:buAutoNum type="circleNumDbPlain"/>
              <a:defRPr/>
            </a:pPr>
            <a:r>
              <a:rPr lang="zh-CN" altLang="en-US" sz="2500" kern="0" dirty="0" smtClean="0">
                <a:latin typeface="方正精楷简体" pitchFamily="2" charset="-122"/>
                <a:ea typeface="方正精楷简体" pitchFamily="2" charset="-122"/>
              </a:rPr>
              <a:t>语言特征</a:t>
            </a:r>
            <a:endParaRPr lang="en-US" altLang="zh-CN" sz="2500" kern="0" dirty="0" smtClean="0">
              <a:latin typeface="方正精楷简体" pitchFamily="2" charset="-122"/>
              <a:ea typeface="方正精楷简体" pitchFamily="2" charset="-122"/>
            </a:endParaRPr>
          </a:p>
          <a:p>
            <a:pPr marL="1031383" lvl="1" indent="-538113" defTabSz="956645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+mj-ea"/>
              <a:buAutoNum type="circleNumDbPlain"/>
              <a:defRPr/>
            </a:pPr>
            <a:r>
              <a:rPr lang="zh-CN" altLang="en-US" sz="2500" kern="0" dirty="0" smtClean="0">
                <a:latin typeface="方正精楷简体" pitchFamily="2" charset="-122"/>
                <a:ea typeface="方正精楷简体" pitchFamily="2" charset="-122"/>
              </a:rPr>
              <a:t>程序员专长</a:t>
            </a:r>
            <a:endParaRPr lang="en-US" altLang="zh-CN" sz="2500" kern="0" dirty="0" smtClean="0">
              <a:latin typeface="方正精楷简体" pitchFamily="2" charset="-122"/>
              <a:ea typeface="方正精楷简体" pitchFamily="2" charset="-122"/>
            </a:endParaRPr>
          </a:p>
          <a:p>
            <a:pPr marL="1031383" lvl="1" indent="-538113" defTabSz="956645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+mj-ea"/>
              <a:buAutoNum type="circleNumDbPlain"/>
              <a:defRPr/>
            </a:pPr>
            <a:r>
              <a:rPr lang="zh-CN" altLang="en-US" sz="2500" kern="0" dirty="0" smtClean="0">
                <a:latin typeface="方正精楷简体" pitchFamily="2" charset="-122"/>
                <a:ea typeface="方正精楷简体" pitchFamily="2" charset="-122"/>
              </a:rPr>
              <a:t>成本</a:t>
            </a:r>
            <a:endParaRPr lang="en-US" altLang="zh-CN" sz="2500" kern="0" dirty="0" smtClean="0">
              <a:latin typeface="方正精楷简体" pitchFamily="2" charset="-122"/>
              <a:ea typeface="方正精楷简体" pitchFamily="2" charset="-122"/>
            </a:endParaRPr>
          </a:p>
          <a:p>
            <a:pPr marL="1031383" lvl="1" indent="-538113" defTabSz="956645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+mj-ea"/>
              <a:buAutoNum type="circleNumDbPlain"/>
              <a:defRPr/>
            </a:pPr>
            <a:r>
              <a:rPr lang="zh-CN" altLang="en-US" sz="2500" kern="0" dirty="0" smtClean="0">
                <a:latin typeface="方正精楷简体" pitchFamily="2" charset="-122"/>
                <a:ea typeface="方正精楷简体" pitchFamily="2" charset="-122"/>
              </a:rPr>
              <a:t>目标平台</a:t>
            </a:r>
            <a:endParaRPr lang="en-US" altLang="zh-CN" sz="2500" kern="0" dirty="0" smtClean="0">
              <a:latin typeface="方正精楷简体" pitchFamily="2" charset="-122"/>
              <a:ea typeface="方正精楷简体" pitchFamily="2" charset="-122"/>
            </a:endParaRPr>
          </a:p>
          <a:p>
            <a:pPr marL="1031383" lvl="1" indent="-538113" defTabSz="956645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+mj-ea"/>
              <a:buAutoNum type="circleNumDbPlain"/>
              <a:defRPr/>
            </a:pPr>
            <a:r>
              <a:rPr lang="zh-CN" altLang="en-US" sz="2500" kern="0" dirty="0" smtClean="0">
                <a:latin typeface="方正精楷简体" pitchFamily="2" charset="-122"/>
                <a:ea typeface="方正精楷简体" pitchFamily="2" charset="-122"/>
              </a:rPr>
              <a:t>产品设计</a:t>
            </a:r>
            <a:endParaRPr lang="en-US" altLang="zh-CN" sz="2500" kern="0" dirty="0" smtClean="0">
              <a:latin typeface="方正精楷简体" pitchFamily="2" charset="-122"/>
              <a:ea typeface="方正精楷简体" pitchFamily="2" charset="-122"/>
            </a:endParaRPr>
          </a:p>
          <a:p>
            <a:pPr marL="1031383" lvl="1" indent="-538113" defTabSz="956645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+mj-ea"/>
              <a:buAutoNum type="circleNumDbPlain"/>
              <a:defRPr/>
            </a:pPr>
            <a:r>
              <a:rPr lang="zh-CN" altLang="en-US" sz="2500" kern="0" dirty="0" smtClean="0">
                <a:latin typeface="方正精楷简体" pitchFamily="2" charset="-122"/>
                <a:ea typeface="方正精楷简体" pitchFamily="2" charset="-122"/>
              </a:rPr>
              <a:t>系统环境</a:t>
            </a:r>
            <a:endParaRPr lang="zh-CN" altLang="en-US" sz="2500" kern="0" dirty="0">
              <a:latin typeface="方正精楷简体" pitchFamily="2" charset="-122"/>
              <a:ea typeface="方正精楷简体" pitchFamily="2" charset="-122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443387" y="3573022"/>
            <a:ext cx="4977670" cy="3092027"/>
            <a:chOff x="1447800" y="330200"/>
            <a:chExt cx="7239000" cy="5392474"/>
          </a:xfrm>
        </p:grpSpPr>
        <p:sp>
          <p:nvSpPr>
            <p:cNvPr id="7" name="Rectangle 6"/>
            <p:cNvSpPr/>
            <p:nvPr/>
          </p:nvSpPr>
          <p:spPr>
            <a:xfrm>
              <a:off x="1524000" y="457200"/>
              <a:ext cx="7162800" cy="5181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00" dirty="0"/>
            </a:p>
          </p:txBody>
        </p:sp>
        <p:sp>
          <p:nvSpPr>
            <p:cNvPr id="8" name="Isosceles Triangle 7"/>
            <p:cNvSpPr/>
            <p:nvPr/>
          </p:nvSpPr>
          <p:spPr>
            <a:xfrm>
              <a:off x="2667000" y="1854200"/>
              <a:ext cx="228600" cy="2286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00" dirty="0"/>
            </a:p>
          </p:txBody>
        </p:sp>
        <p:sp>
          <p:nvSpPr>
            <p:cNvPr id="9" name="Isosceles Triangle 8"/>
            <p:cNvSpPr/>
            <p:nvPr/>
          </p:nvSpPr>
          <p:spPr>
            <a:xfrm>
              <a:off x="3276600" y="2311400"/>
              <a:ext cx="228600" cy="2286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00" dirty="0"/>
            </a:p>
          </p:txBody>
        </p:sp>
        <p:sp>
          <p:nvSpPr>
            <p:cNvPr id="10" name="Isosceles Triangle 9"/>
            <p:cNvSpPr/>
            <p:nvPr/>
          </p:nvSpPr>
          <p:spPr>
            <a:xfrm>
              <a:off x="3962400" y="2616200"/>
              <a:ext cx="228600" cy="2286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00" dirty="0"/>
            </a:p>
          </p:txBody>
        </p:sp>
        <p:sp>
          <p:nvSpPr>
            <p:cNvPr id="11" name="Isosceles Triangle 10"/>
            <p:cNvSpPr/>
            <p:nvPr/>
          </p:nvSpPr>
          <p:spPr>
            <a:xfrm>
              <a:off x="4800600" y="3073400"/>
              <a:ext cx="228600" cy="2286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00" dirty="0"/>
            </a:p>
          </p:txBody>
        </p:sp>
        <p:sp>
          <p:nvSpPr>
            <p:cNvPr id="12" name="Isosceles Triangle 11"/>
            <p:cNvSpPr/>
            <p:nvPr/>
          </p:nvSpPr>
          <p:spPr>
            <a:xfrm>
              <a:off x="6248400" y="4140200"/>
              <a:ext cx="228600" cy="2286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00" dirty="0"/>
            </a:p>
          </p:txBody>
        </p:sp>
        <p:sp>
          <p:nvSpPr>
            <p:cNvPr id="13" name="Isosceles Triangle 12"/>
            <p:cNvSpPr/>
            <p:nvPr/>
          </p:nvSpPr>
          <p:spPr>
            <a:xfrm>
              <a:off x="5181600" y="4368800"/>
              <a:ext cx="228600" cy="2286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00" dirty="0"/>
            </a:p>
          </p:txBody>
        </p:sp>
        <p:pic>
          <p:nvPicPr>
            <p:cNvPr id="14" name="Picture 3" descr="C:\Users\Zude\AppData\Roaming\Tencent\Users\185063557\QQ\WinTemp\RichOle\X6VXBJP386X4M37Y}NGBH4K.jp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057400" y="1168400"/>
              <a:ext cx="228600" cy="3956538"/>
            </a:xfrm>
            <a:prstGeom prst="rect">
              <a:avLst/>
            </a:prstGeom>
            <a:noFill/>
          </p:spPr>
        </p:pic>
        <p:pic>
          <p:nvPicPr>
            <p:cNvPr id="15" name="Picture 3" descr="C:\Users\Zude\AppData\Roaming\Tencent\Users\185063557\QQ\WinTemp\RichOle\X6VXBJP386X4M37Y}NGBH4K.jp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rot="5400000" flipH="1">
              <a:off x="4682406" y="2353394"/>
              <a:ext cx="312589" cy="5410199"/>
            </a:xfrm>
            <a:prstGeom prst="rect">
              <a:avLst/>
            </a:prstGeom>
            <a:noFill/>
          </p:spPr>
        </p:pic>
        <p:pic>
          <p:nvPicPr>
            <p:cNvPr id="16" name="Picture 4" descr="C:\Users\Zude\AppData\Roaming\Tencent\Users\185063557\QQ\WinTemp\RichOle\WL5NDKU@OI51D8YU3K2}C56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981199" y="330200"/>
              <a:ext cx="1754605" cy="1066800"/>
            </a:xfrm>
            <a:prstGeom prst="rect">
              <a:avLst/>
            </a:prstGeom>
            <a:noFill/>
          </p:spPr>
        </p:pic>
        <p:pic>
          <p:nvPicPr>
            <p:cNvPr id="17" name="Picture 5" descr="C:\Users\Zude\AppData\Roaming\Tencent\Users\185063557\QQ\WinTemp\RichOle\8(`@9WTH1REWM$HE)QP[T79.jp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391400" y="3962400"/>
              <a:ext cx="1219200" cy="1320800"/>
            </a:xfrm>
            <a:prstGeom prst="rect">
              <a:avLst/>
            </a:prstGeom>
            <a:noFill/>
          </p:spPr>
        </p:pic>
        <p:sp>
          <p:nvSpPr>
            <p:cNvPr id="18" name="TextBox 17"/>
            <p:cNvSpPr txBox="1"/>
            <p:nvPr/>
          </p:nvSpPr>
          <p:spPr>
            <a:xfrm>
              <a:off x="2923613" y="1697332"/>
              <a:ext cx="1783864" cy="6172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700" dirty="0" smtClean="0"/>
                <a:t>FORTRAN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522267" y="2158998"/>
              <a:ext cx="490028" cy="6172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700" dirty="0" smtClean="0"/>
                <a:t>C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204195" y="2473979"/>
              <a:ext cx="1007562" cy="6172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700" dirty="0" smtClean="0"/>
                <a:t>C++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036822" y="2921000"/>
              <a:ext cx="973246" cy="6172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700" dirty="0" smtClean="0"/>
                <a:t>Java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392989" y="4216399"/>
              <a:ext cx="862279" cy="6172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700" dirty="0" smtClean="0"/>
                <a:t>Perl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469967" y="3987798"/>
              <a:ext cx="1366573" cy="6172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700" dirty="0" smtClean="0"/>
                <a:t>Python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343401" y="5105400"/>
              <a:ext cx="2895601" cy="6172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700" dirty="0" smtClean="0">
                  <a:latin typeface="方正精楷简体" pitchFamily="2" charset="-122"/>
                  <a:ea typeface="汉鼎简楷体" pitchFamily="49" charset="-122"/>
                </a:rPr>
                <a:t>程序员编程效率</a:t>
              </a:r>
              <a:endParaRPr lang="en-US" sz="1700" dirty="0">
                <a:latin typeface="方正精楷简体" pitchFamily="2" charset="-122"/>
                <a:ea typeface="汉鼎简楷体" pitchFamily="49" charset="-122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447800" y="1304752"/>
              <a:ext cx="685799" cy="33547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700" dirty="0" smtClean="0">
                  <a:latin typeface="方正精楷简体" pitchFamily="2" charset="-122"/>
                  <a:ea typeface="汉鼎简楷体" pitchFamily="49" charset="-122"/>
                </a:rPr>
                <a:t>计</a:t>
              </a:r>
              <a:endParaRPr lang="en-US" altLang="zh-CN" sz="1700" dirty="0" smtClean="0">
                <a:latin typeface="方正精楷简体" pitchFamily="2" charset="-122"/>
                <a:ea typeface="汉鼎简楷体" pitchFamily="49" charset="-122"/>
              </a:endParaRPr>
            </a:p>
            <a:p>
              <a:pPr algn="ctr"/>
              <a:r>
                <a:rPr lang="zh-CN" altLang="en-US" sz="1700" dirty="0" smtClean="0">
                  <a:latin typeface="方正精楷简体" pitchFamily="2" charset="-122"/>
                  <a:ea typeface="汉鼎简楷体" pitchFamily="49" charset="-122"/>
                </a:rPr>
                <a:t>算</a:t>
              </a:r>
              <a:endParaRPr lang="en-US" altLang="zh-CN" sz="1700" dirty="0" smtClean="0">
                <a:latin typeface="方正精楷简体" pitchFamily="2" charset="-122"/>
                <a:ea typeface="汉鼎简楷体" pitchFamily="49" charset="-122"/>
              </a:endParaRPr>
            </a:p>
            <a:p>
              <a:pPr algn="ctr"/>
              <a:r>
                <a:rPr lang="zh-CN" altLang="en-US" sz="1700" dirty="0" smtClean="0">
                  <a:latin typeface="方正精楷简体" pitchFamily="2" charset="-122"/>
                  <a:ea typeface="汉鼎简楷体" pitchFamily="49" charset="-122"/>
                </a:rPr>
                <a:t>机</a:t>
              </a:r>
              <a:endParaRPr lang="en-US" altLang="zh-CN" sz="1700" dirty="0" smtClean="0">
                <a:latin typeface="方正精楷简体" pitchFamily="2" charset="-122"/>
                <a:ea typeface="汉鼎简楷体" pitchFamily="49" charset="-122"/>
              </a:endParaRPr>
            </a:p>
            <a:p>
              <a:pPr algn="ctr"/>
              <a:r>
                <a:rPr lang="zh-CN" altLang="en-US" sz="1700" dirty="0" smtClean="0">
                  <a:latin typeface="方正精楷简体" pitchFamily="2" charset="-122"/>
                  <a:ea typeface="汉鼎简楷体" pitchFamily="49" charset="-122"/>
                </a:rPr>
                <a:t>执</a:t>
              </a:r>
              <a:endParaRPr lang="en-US" altLang="zh-CN" sz="1700" dirty="0" smtClean="0">
                <a:latin typeface="方正精楷简体" pitchFamily="2" charset="-122"/>
                <a:ea typeface="汉鼎简楷体" pitchFamily="49" charset="-122"/>
              </a:endParaRPr>
            </a:p>
            <a:p>
              <a:pPr algn="ctr"/>
              <a:r>
                <a:rPr lang="zh-CN" altLang="en-US" sz="1700" dirty="0" smtClean="0">
                  <a:latin typeface="方正精楷简体" pitchFamily="2" charset="-122"/>
                  <a:ea typeface="汉鼎简楷体" pitchFamily="49" charset="-122"/>
                </a:rPr>
                <a:t>行</a:t>
              </a:r>
              <a:endParaRPr lang="en-US" altLang="zh-CN" sz="1700" dirty="0" smtClean="0">
                <a:latin typeface="方正精楷简体" pitchFamily="2" charset="-122"/>
                <a:ea typeface="汉鼎简楷体" pitchFamily="49" charset="-122"/>
              </a:endParaRPr>
            </a:p>
            <a:p>
              <a:pPr algn="ctr"/>
              <a:r>
                <a:rPr lang="zh-CN" altLang="en-US" sz="1700" dirty="0" smtClean="0">
                  <a:latin typeface="方正精楷简体" pitchFamily="2" charset="-122"/>
                  <a:ea typeface="汉鼎简楷体" pitchFamily="49" charset="-122"/>
                </a:rPr>
                <a:t>效</a:t>
              </a:r>
              <a:endParaRPr lang="en-US" altLang="zh-CN" sz="1700" dirty="0" smtClean="0">
                <a:latin typeface="方正精楷简体" pitchFamily="2" charset="-122"/>
                <a:ea typeface="汉鼎简楷体" pitchFamily="49" charset="-122"/>
              </a:endParaRPr>
            </a:p>
            <a:p>
              <a:pPr algn="ctr"/>
              <a:r>
                <a:rPr lang="zh-CN" altLang="en-US" sz="1700" dirty="0" smtClean="0">
                  <a:latin typeface="方正精楷简体" pitchFamily="2" charset="-122"/>
                  <a:ea typeface="汉鼎简楷体" pitchFamily="49" charset="-122"/>
                </a:rPr>
                <a:t>率</a:t>
              </a:r>
              <a:endParaRPr lang="en-US" sz="1700" dirty="0">
                <a:latin typeface="方正精楷简体" pitchFamily="2" charset="-122"/>
                <a:ea typeface="汉鼎简楷体" pitchFamily="49" charset="-122"/>
              </a:endParaRPr>
            </a:p>
          </p:txBody>
        </p:sp>
      </p:grpSp>
    </p:spTree>
  </p:cSld>
  <p:clrMapOvr>
    <a:masterClrMapping/>
  </p:clrMapOvr>
  <p:transition spd="slow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编程语言选择法则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483" y="3501009"/>
            <a:ext cx="6708745" cy="2736304"/>
          </a:xfrm>
        </p:spPr>
        <p:txBody>
          <a:bodyPr/>
          <a:lstStyle/>
          <a:p>
            <a:pPr>
              <a:buNone/>
            </a:pPr>
            <a:r>
              <a:rPr lang="zh-CN" altLang="en-US" sz="2500" dirty="0" smtClean="0">
                <a:solidFill>
                  <a:srgbClr val="0000FF"/>
                </a:solidFill>
              </a:rPr>
              <a:t>情形一：客户对某语言情有独钟。</a:t>
            </a:r>
            <a:endParaRPr lang="en-US" altLang="zh-CN" sz="2500" dirty="0" smtClean="0">
              <a:solidFill>
                <a:srgbClr val="0000FF"/>
              </a:solidFill>
            </a:endParaRPr>
          </a:p>
          <a:p>
            <a:pPr lvl="1"/>
            <a:r>
              <a:rPr lang="zh-CN" altLang="en-US" sz="2300" dirty="0" smtClean="0">
                <a:solidFill>
                  <a:srgbClr val="FF0000"/>
                </a:solidFill>
              </a:rPr>
              <a:t>策略：</a:t>
            </a:r>
            <a:r>
              <a:rPr lang="zh-CN" altLang="en-US" sz="2300" dirty="0" smtClean="0"/>
              <a:t>努力说服客户接受开发团队所建议的语言而放弃他们所“情有独钟”的语言</a:t>
            </a:r>
            <a:endParaRPr lang="en-US" altLang="zh-CN" sz="2300" dirty="0" smtClean="0"/>
          </a:p>
          <a:p>
            <a:pPr>
              <a:buNone/>
            </a:pPr>
            <a:r>
              <a:rPr lang="zh-CN" altLang="en-US" sz="2500" dirty="0" smtClean="0">
                <a:solidFill>
                  <a:srgbClr val="0000FF"/>
                </a:solidFill>
              </a:rPr>
              <a:t>情形二：客户方拥有自己的软件维护团队，要求使用该团队所熟悉的编程语言。</a:t>
            </a:r>
            <a:endParaRPr lang="en-US" altLang="zh-CN" sz="2500" dirty="0" smtClean="0">
              <a:solidFill>
                <a:srgbClr val="0000FF"/>
              </a:solidFill>
            </a:endParaRPr>
          </a:p>
          <a:p>
            <a:pPr lvl="1"/>
            <a:r>
              <a:rPr lang="zh-CN" altLang="en-US" sz="2300" dirty="0" smtClean="0">
                <a:solidFill>
                  <a:srgbClr val="FF0000"/>
                </a:solidFill>
              </a:rPr>
              <a:t>策略：</a:t>
            </a:r>
            <a:r>
              <a:rPr lang="zh-CN" altLang="en-US" sz="2300" dirty="0" smtClean="0"/>
              <a:t>通过与客户及其维护团队协商，以期就编程语言达成共识</a:t>
            </a:r>
            <a:endParaRPr lang="zh-CN" altLang="en-US" sz="23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4FEA357-1A1C-4E1E-9A53-504063E4F462}" type="slidenum">
              <a:rPr lang="zh-CN" altLang="en-US" smtClean="0"/>
              <a:pPr/>
              <a:t>11</a:t>
            </a:fld>
            <a:endParaRPr lang="zh-CN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818543" y="1484786"/>
            <a:ext cx="8034893" cy="1440160"/>
          </a:xfrm>
          <a:prstGeom prst="rect">
            <a:avLst/>
          </a:prstGeom>
          <a:solidFill>
            <a:srgbClr val="CCE9AD"/>
          </a:solidFill>
          <a:ln w="38100">
            <a:solidFill>
              <a:srgbClr val="CCE9AD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5665" tIns="47832" rIns="95665" bIns="47832" rtlCol="0" anchor="ctr"/>
          <a:lstStyle/>
          <a:p>
            <a:r>
              <a:rPr lang="zh-CN" altLang="en-US" sz="2900" dirty="0" smtClean="0">
                <a:solidFill>
                  <a:srgbClr val="C00000"/>
                </a:solidFill>
                <a:ea typeface="文鼎CS长美黑" pitchFamily="49" charset="-122"/>
              </a:rPr>
              <a:t>      依据产品、项目和团队特征，选择合适的编程语言；尽可能地减少客户对编程语言选择的“无理”干预。</a:t>
            </a:r>
            <a:endParaRPr lang="zh-CN" altLang="en-US" sz="2900" dirty="0">
              <a:solidFill>
                <a:srgbClr val="C00000"/>
              </a:solidFill>
              <a:ea typeface="文鼎CS长美黑" pitchFamily="49" charset="-122"/>
            </a:endParaRPr>
          </a:p>
        </p:txBody>
      </p:sp>
      <p:pic>
        <p:nvPicPr>
          <p:cNvPr id="6" name="Picture 2" descr="http://www.trulygraphics.com/wp-content/uploads/2011/01/ar129348063444782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22593" y="4149085"/>
            <a:ext cx="2483415" cy="2308407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多语言编程与软件成本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467" y="3284986"/>
            <a:ext cx="3900433" cy="3096341"/>
          </a:xfrm>
        </p:spPr>
        <p:txBody>
          <a:bodyPr/>
          <a:lstStyle/>
          <a:p>
            <a:r>
              <a:rPr lang="zh-CN" altLang="en-US" sz="2100" dirty="0" smtClean="0"/>
              <a:t>没有人愿意用多种语言，</a:t>
            </a:r>
            <a:r>
              <a:rPr lang="en-US" altLang="zh-CN" sz="2100" dirty="0" smtClean="0"/>
              <a:t/>
            </a:r>
            <a:br>
              <a:rPr lang="en-US" altLang="zh-CN" sz="2100" dirty="0" smtClean="0"/>
            </a:br>
            <a:r>
              <a:rPr lang="zh-CN" altLang="en-US" sz="2100" dirty="0" smtClean="0"/>
              <a:t>但在很多现实情形中又不</a:t>
            </a:r>
            <a:r>
              <a:rPr lang="en-US" altLang="zh-CN" sz="2100" dirty="0" smtClean="0"/>
              <a:t/>
            </a:r>
            <a:br>
              <a:rPr lang="en-US" altLang="zh-CN" sz="2100" dirty="0" smtClean="0"/>
            </a:br>
            <a:r>
              <a:rPr lang="zh-CN" altLang="en-US" sz="2100" dirty="0" smtClean="0"/>
              <a:t>得不用多种语言。</a:t>
            </a:r>
            <a:endParaRPr lang="en-US" altLang="zh-CN" sz="2100" dirty="0" smtClean="0"/>
          </a:p>
          <a:p>
            <a:endParaRPr lang="en-US" altLang="zh-CN" sz="1200" dirty="0" smtClean="0"/>
          </a:p>
          <a:p>
            <a:r>
              <a:rPr lang="zh-CN" altLang="en-US" sz="2100" dirty="0" smtClean="0"/>
              <a:t>一般的，待开发的软件的</a:t>
            </a:r>
            <a:r>
              <a:rPr lang="en-US" altLang="zh-CN" sz="2100" dirty="0" smtClean="0"/>
              <a:t/>
            </a:r>
            <a:br>
              <a:rPr lang="en-US" altLang="zh-CN" sz="2100" dirty="0" smtClean="0"/>
            </a:br>
            <a:r>
              <a:rPr lang="zh-CN" altLang="en-US" sz="2100" dirty="0" smtClean="0"/>
              <a:t>规模越大，多语言编程的</a:t>
            </a:r>
            <a:r>
              <a:rPr lang="en-US" altLang="zh-CN" sz="2100" dirty="0" smtClean="0"/>
              <a:t/>
            </a:r>
            <a:br>
              <a:rPr lang="en-US" altLang="zh-CN" sz="2100" dirty="0" smtClean="0"/>
            </a:br>
            <a:r>
              <a:rPr lang="zh-CN" altLang="en-US" sz="2100" dirty="0" smtClean="0"/>
              <a:t>必要性就越强。</a:t>
            </a:r>
            <a:endParaRPr lang="en-US" altLang="zh-CN" sz="2100" dirty="0" smtClean="0"/>
          </a:p>
          <a:p>
            <a:pPr lvl="1"/>
            <a:r>
              <a:rPr lang="zh-CN" altLang="en-US" sz="2000" dirty="0" smtClean="0"/>
              <a:t>系统的系统 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SoS</a:t>
            </a:r>
            <a:r>
              <a:rPr lang="en-US" altLang="zh-CN" sz="2000" dirty="0" smtClean="0"/>
              <a:t>)</a:t>
            </a:r>
          </a:p>
          <a:p>
            <a:pPr lvl="1"/>
            <a:r>
              <a:rPr lang="zh-CN" altLang="en-US" sz="2000" dirty="0" smtClean="0"/>
              <a:t>构件组装型系统</a:t>
            </a:r>
            <a:endParaRPr lang="zh-CN" altLang="en-US" sz="17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4FEA357-1A1C-4E1E-9A53-504063E4F462}" type="slidenum">
              <a:rPr lang="zh-CN" altLang="en-US" smtClean="0"/>
              <a:pPr/>
              <a:t>12</a:t>
            </a:fld>
            <a:endParaRPr lang="zh-CN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662523" y="1484784"/>
            <a:ext cx="8190910" cy="1008112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2">
                <a:lumMod val="50000"/>
                <a:lumOff val="50000"/>
              </a:schemeClr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5665" tIns="47832" rIns="95665" bIns="47832" rtlCol="0" anchor="ctr"/>
          <a:lstStyle/>
          <a:p>
            <a:r>
              <a:rPr lang="zh-CN" altLang="en-US" sz="2900" dirty="0" smtClean="0">
                <a:solidFill>
                  <a:srgbClr val="C00000"/>
                </a:solidFill>
                <a:ea typeface="文鼎CS长美黑" pitchFamily="49" charset="-122"/>
              </a:rPr>
              <a:t>      软件编程所用语言数量越多，开发成本就会相应增加，维护成本也会显著增加。</a:t>
            </a:r>
            <a:endParaRPr lang="zh-CN" altLang="en-US" sz="2900" dirty="0">
              <a:solidFill>
                <a:srgbClr val="C00000"/>
              </a:solidFill>
              <a:ea typeface="文鼎CS长美黑" pitchFamily="49" charset="-122"/>
            </a:endParaRPr>
          </a:p>
        </p:txBody>
      </p:sp>
      <p:pic>
        <p:nvPicPr>
          <p:cNvPr id="11265" name="Picture 1" descr="E:\SECBOK\Content\Figures\LanguageVSCost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38595" y="3527662"/>
            <a:ext cx="5328956" cy="2781658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技术债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965" y="1268760"/>
            <a:ext cx="8551504" cy="4968552"/>
          </a:xfrm>
        </p:spPr>
        <p:txBody>
          <a:bodyPr/>
          <a:lstStyle/>
          <a:p>
            <a:r>
              <a:rPr lang="zh-CN" altLang="en-US" dirty="0" smtClean="0">
                <a:solidFill>
                  <a:srgbClr val="0000FF"/>
                </a:solidFill>
              </a:rPr>
              <a:t>技术债</a:t>
            </a:r>
            <a:r>
              <a:rPr lang="zh-CN" altLang="en-US" sz="2900" dirty="0" smtClean="0">
                <a:solidFill>
                  <a:srgbClr val="0000FF"/>
                </a:solidFill>
              </a:rPr>
              <a:t>（</a:t>
            </a:r>
            <a:r>
              <a:rPr lang="en-US" altLang="zh-CN" sz="2900" dirty="0" smtClean="0">
                <a:solidFill>
                  <a:srgbClr val="0000FF"/>
                </a:solidFill>
              </a:rPr>
              <a:t>Technical Debt</a:t>
            </a:r>
            <a:r>
              <a:rPr lang="zh-CN" altLang="en-US" sz="2900" dirty="0" smtClean="0">
                <a:solidFill>
                  <a:srgbClr val="0000FF"/>
                </a:solidFill>
              </a:rPr>
              <a:t>）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pPr lvl="1"/>
            <a:r>
              <a:rPr lang="zh-CN" altLang="en-US" sz="2500" dirty="0" smtClean="0"/>
              <a:t>在软件开发过程中因低质量地仓促完成产品设计、构造和测试，而</a:t>
            </a:r>
            <a:r>
              <a:rPr lang="zh-CN" altLang="en-US" sz="2500" dirty="0" smtClean="0">
                <a:solidFill>
                  <a:srgbClr val="0000FF"/>
                </a:solidFill>
              </a:rPr>
              <a:t>被透支的维演成本和时间</a:t>
            </a:r>
            <a:endParaRPr lang="en-US" altLang="zh-CN" sz="2500" dirty="0" smtClean="0">
              <a:solidFill>
                <a:srgbClr val="0000FF"/>
              </a:solidFill>
            </a:endParaRPr>
          </a:p>
          <a:p>
            <a:endParaRPr lang="en-US" altLang="zh-CN" sz="1300" dirty="0" smtClean="0"/>
          </a:p>
          <a:p>
            <a:r>
              <a:rPr lang="zh-CN" altLang="en-US" sz="2500" dirty="0" smtClean="0"/>
              <a:t>发布软件就像是借了一笔技术债。</a:t>
            </a:r>
            <a:r>
              <a:rPr lang="en-US" altLang="zh-CN" sz="2500" dirty="0" smtClean="0"/>
              <a:t/>
            </a:r>
            <a:br>
              <a:rPr lang="en-US" altLang="zh-CN" sz="2500" dirty="0" smtClean="0"/>
            </a:br>
            <a:r>
              <a:rPr lang="zh-CN" altLang="en-US" sz="2500" dirty="0" smtClean="0"/>
              <a:t>软件代码质量的高低决定了该笔债务的多少。</a:t>
            </a:r>
            <a:endParaRPr lang="en-US" altLang="zh-CN" sz="2500" dirty="0" smtClean="0"/>
          </a:p>
          <a:p>
            <a:endParaRPr lang="en-US" altLang="zh-CN" sz="1100" dirty="0" smtClean="0"/>
          </a:p>
          <a:p>
            <a:r>
              <a:rPr lang="zh-CN" altLang="en-US" sz="2900" dirty="0" smtClean="0"/>
              <a:t>技术债又称为</a:t>
            </a:r>
            <a:r>
              <a:rPr lang="zh-CN" altLang="en-US" sz="2900" dirty="0" smtClean="0">
                <a:solidFill>
                  <a:srgbClr val="0000FF"/>
                </a:solidFill>
              </a:rPr>
              <a:t>质量债</a:t>
            </a:r>
            <a:r>
              <a:rPr lang="zh-CN" altLang="en-US" sz="2900" dirty="0" smtClean="0"/>
              <a:t>，可分为：</a:t>
            </a:r>
            <a:endParaRPr lang="en-US" altLang="zh-CN" sz="2900" dirty="0" smtClean="0"/>
          </a:p>
          <a:p>
            <a:pPr lvl="1"/>
            <a:r>
              <a:rPr lang="zh-CN" altLang="en-US" sz="2500" dirty="0" smtClean="0"/>
              <a:t>设计债</a:t>
            </a:r>
            <a:endParaRPr lang="en-US" altLang="zh-CN" sz="2500" dirty="0" smtClean="0"/>
          </a:p>
          <a:p>
            <a:pPr lvl="1"/>
            <a:r>
              <a:rPr lang="zh-CN" altLang="en-US" sz="2500" dirty="0" smtClean="0"/>
              <a:t>代码债</a:t>
            </a:r>
            <a:endParaRPr lang="en-US" altLang="zh-CN" sz="2500" dirty="0" smtClean="0"/>
          </a:p>
          <a:p>
            <a:pPr lvl="1"/>
            <a:r>
              <a:rPr lang="zh-CN" altLang="en-US" sz="2500" dirty="0" smtClean="0"/>
              <a:t>测试债</a:t>
            </a:r>
            <a:endParaRPr lang="en-US" altLang="zh-CN" sz="2500" dirty="0" smtClean="0"/>
          </a:p>
          <a:p>
            <a:pPr lvl="1"/>
            <a:r>
              <a:rPr lang="en-US" altLang="zh-CN" sz="2500" dirty="0" smtClean="0"/>
              <a:t>…</a:t>
            </a:r>
            <a:endParaRPr lang="zh-CN" altLang="en-US" sz="25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4FEA357-1A1C-4E1E-9A53-504063E4F462}" type="slidenum">
              <a:rPr lang="zh-CN" altLang="en-US" smtClean="0"/>
              <a:pPr/>
              <a:t>13</a:t>
            </a:fld>
            <a:endParaRPr lang="zh-CN" altLang="en-US" dirty="0"/>
          </a:p>
        </p:txBody>
      </p:sp>
      <p:pic>
        <p:nvPicPr>
          <p:cNvPr id="5" name="Picture 2" descr="C:\Users\SECBOK\Desktop\revolving-debt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74309" y="3645030"/>
            <a:ext cx="2331694" cy="2761705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blinds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“尽早还债”法则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964" y="2780928"/>
            <a:ext cx="8667750" cy="3456385"/>
          </a:xfrm>
        </p:spPr>
        <p:txBody>
          <a:bodyPr/>
          <a:lstStyle/>
          <a:p>
            <a:r>
              <a:rPr lang="zh-CN" altLang="en-US" dirty="0" smtClean="0"/>
              <a:t>欠债不一定就是坏事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例如，如果欠债能保证软件可及时交付，且能为客户实现预期目标，那就非欠不可。</a:t>
            </a:r>
            <a:endParaRPr lang="en-US" altLang="zh-CN" dirty="0" smtClean="0"/>
          </a:p>
          <a:p>
            <a:r>
              <a:rPr lang="zh-CN" altLang="en-US" dirty="0" smtClean="0"/>
              <a:t>但，</a:t>
            </a:r>
            <a:r>
              <a:rPr lang="zh-CN" altLang="en-US" dirty="0" smtClean="0">
                <a:solidFill>
                  <a:srgbClr val="FF0000"/>
                </a:solidFill>
              </a:rPr>
              <a:t>欠债不还一定就是坏事！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/>
              <a:t>利息越来越高、利滚利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最终令产品早早丧失</a:t>
            </a:r>
            <a:r>
              <a:rPr lang="zh-CN" altLang="en-US" dirty="0" smtClean="0">
                <a:solidFill>
                  <a:srgbClr val="0000FF"/>
                </a:solidFill>
              </a:rPr>
              <a:t>生命力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4FEA357-1A1C-4E1E-9A53-504063E4F462}" type="slidenum">
              <a:rPr lang="zh-CN" altLang="en-US" smtClean="0"/>
              <a:pPr/>
              <a:t>14</a:t>
            </a:fld>
            <a:endParaRPr lang="zh-CN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818543" y="1484784"/>
            <a:ext cx="8034893" cy="648072"/>
          </a:xfrm>
          <a:prstGeom prst="rect">
            <a:avLst/>
          </a:prstGeom>
          <a:solidFill>
            <a:srgbClr val="CCE9AD"/>
          </a:solidFill>
          <a:ln w="38100">
            <a:solidFill>
              <a:srgbClr val="CCE9AD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5665" tIns="47832" rIns="95665" bIns="47832" rtlCol="0" anchor="ctr"/>
          <a:lstStyle/>
          <a:p>
            <a:pPr algn="ctr"/>
            <a:r>
              <a:rPr lang="zh-CN" altLang="en-US" sz="2900" dirty="0" smtClean="0">
                <a:solidFill>
                  <a:srgbClr val="C00000"/>
                </a:solidFill>
                <a:ea typeface="文鼎CS长美黑" pitchFamily="49" charset="-122"/>
              </a:rPr>
              <a:t>依据现实需要，尽早偿还技术债务。</a:t>
            </a:r>
            <a:endParaRPr lang="zh-CN" altLang="en-US" sz="2900" dirty="0">
              <a:solidFill>
                <a:srgbClr val="C00000"/>
              </a:solidFill>
              <a:ea typeface="文鼎CS长美黑" pitchFamily="49" charset="-122"/>
            </a:endParaRPr>
          </a:p>
        </p:txBody>
      </p:sp>
      <p:pic>
        <p:nvPicPr>
          <p:cNvPr id="6" name="Picture 1" descr="C:\Users\SECBOK\Desktop\debt-caution-sign-hi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16710" y="4725147"/>
            <a:ext cx="1889290" cy="1656746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“谁扼杀了程序员的健康”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973" y="1268761"/>
            <a:ext cx="4105009" cy="1728192"/>
          </a:xfrm>
        </p:spPr>
        <p:txBody>
          <a:bodyPr/>
          <a:lstStyle/>
          <a:p>
            <a:r>
              <a:rPr lang="en-US" altLang="zh-CN" sz="2900" dirty="0" smtClean="0"/>
              <a:t>CSDN</a:t>
            </a:r>
            <a:r>
              <a:rPr lang="zh-CN" altLang="en-US" sz="2900" dirty="0" smtClean="0"/>
              <a:t>专项调查：</a:t>
            </a:r>
            <a:endParaRPr lang="en-US" altLang="zh-CN" sz="2900" dirty="0" smtClean="0"/>
          </a:p>
          <a:p>
            <a:pPr lvl="1"/>
            <a:r>
              <a:rPr lang="zh-CN" altLang="en-US" sz="2500" dirty="0" smtClean="0"/>
              <a:t>程序员普遍欠债。</a:t>
            </a:r>
            <a:endParaRPr lang="en-US" altLang="zh-CN" sz="2500" dirty="0" smtClean="0"/>
          </a:p>
          <a:p>
            <a:pPr>
              <a:buNone/>
            </a:pPr>
            <a:r>
              <a:rPr lang="en-US" altLang="zh-CN" sz="2900" dirty="0" smtClean="0">
                <a:sym typeface="Wingdings" pitchFamily="2" charset="2"/>
              </a:rPr>
              <a:t>        </a:t>
            </a:r>
            <a:r>
              <a:rPr lang="zh-CN" altLang="en-US" sz="2900" dirty="0" smtClean="0">
                <a:solidFill>
                  <a:srgbClr val="FF0000"/>
                </a:solidFill>
                <a:sym typeface="Wingdings" pitchFamily="2" charset="2"/>
              </a:rPr>
              <a:t>健康债</a:t>
            </a:r>
            <a:endParaRPr lang="en-US" altLang="zh-CN" sz="2900" dirty="0" smtClean="0">
              <a:solidFill>
                <a:srgbClr val="FF0000"/>
              </a:solidFill>
              <a:sym typeface="Wingdings" pitchFamily="2" charset="2"/>
            </a:endParaRPr>
          </a:p>
          <a:p>
            <a:endParaRPr lang="zh-CN" altLang="en-US" sz="29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4FEA357-1A1C-4E1E-9A53-504063E4F462}" type="slidenum">
              <a:rPr lang="zh-CN" altLang="en-US" smtClean="0"/>
              <a:pPr/>
              <a:t>15</a:t>
            </a:fld>
            <a:endParaRPr lang="zh-CN" altLang="en-US" dirty="0"/>
          </a:p>
        </p:txBody>
      </p:sp>
      <p:pic>
        <p:nvPicPr>
          <p:cNvPr id="29698" name="Picture 2" descr="E:\SECBOK\Content\Figures\ProgHealth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65039" y="2142990"/>
            <a:ext cx="4651013" cy="4238343"/>
          </a:xfrm>
          <a:prstGeom prst="rect">
            <a:avLst/>
          </a:prstGeom>
          <a:noFill/>
        </p:spPr>
      </p:pic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691977" y="3501009"/>
            <a:ext cx="3324920" cy="2664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665" tIns="47832" rIns="95665" bIns="47832" numCol="1" anchor="t" anchorCtr="0" compatLnSpc="1">
            <a:prstTxWarp prst="textNoShape">
              <a:avLst/>
            </a:prstTxWarp>
          </a:bodyPr>
          <a:lstStyle/>
          <a:p>
            <a:pPr marL="491609" indent="-491609" defTabSz="956645" eaLnBrk="0" hangingPunct="0">
              <a:spcBef>
                <a:spcPct val="20000"/>
              </a:spcBef>
              <a:buClr>
                <a:srgbClr val="C00000"/>
              </a:buClr>
              <a:buSzPct val="100000"/>
              <a:defRPr/>
            </a:pPr>
            <a:r>
              <a:rPr lang="zh-CN" altLang="en-US" sz="2900" kern="0" dirty="0" smtClean="0">
                <a:latin typeface="+mn-lt"/>
                <a:ea typeface="文鼎CS长美黑" pitchFamily="49" charset="-122"/>
              </a:rPr>
              <a:t>干得比驴累，</a:t>
            </a:r>
            <a:endParaRPr lang="en-US" altLang="zh-CN" sz="2900" kern="0" dirty="0" smtClean="0">
              <a:latin typeface="+mn-lt"/>
              <a:ea typeface="文鼎CS长美黑" pitchFamily="49" charset="-122"/>
            </a:endParaRPr>
          </a:p>
          <a:p>
            <a:pPr marL="491609" indent="-491609" defTabSz="956645" eaLnBrk="0" hangingPunct="0">
              <a:spcBef>
                <a:spcPct val="20000"/>
              </a:spcBef>
              <a:buClr>
                <a:srgbClr val="C00000"/>
              </a:buClr>
              <a:buSzPct val="100000"/>
              <a:defRPr/>
            </a:pPr>
            <a:r>
              <a:rPr lang="zh-CN" altLang="en-US" sz="2900" kern="0" dirty="0" smtClean="0">
                <a:latin typeface="+mn-lt"/>
                <a:ea typeface="文鼎CS长美黑" pitchFamily="49" charset="-122"/>
              </a:rPr>
              <a:t>吃得比猪差，</a:t>
            </a:r>
            <a:endParaRPr lang="en-US" altLang="zh-CN" sz="2900" kern="0" dirty="0" smtClean="0">
              <a:latin typeface="+mn-lt"/>
              <a:ea typeface="文鼎CS长美黑" pitchFamily="49" charset="-122"/>
            </a:endParaRPr>
          </a:p>
          <a:p>
            <a:pPr marL="491609" indent="-491609" defTabSz="956645" eaLnBrk="0" hangingPunct="0">
              <a:spcBef>
                <a:spcPct val="20000"/>
              </a:spcBef>
              <a:buClr>
                <a:srgbClr val="C00000"/>
              </a:buClr>
              <a:buSzPct val="100000"/>
              <a:defRPr/>
            </a:pPr>
            <a:r>
              <a:rPr lang="zh-CN" altLang="en-US" sz="2900" kern="0" dirty="0" smtClean="0">
                <a:latin typeface="+mn-lt"/>
                <a:ea typeface="文鼎CS长美黑" pitchFamily="49" charset="-122"/>
              </a:rPr>
              <a:t>起得比鸡早，</a:t>
            </a:r>
            <a:endParaRPr lang="en-US" altLang="zh-CN" sz="2900" kern="0" dirty="0" smtClean="0">
              <a:latin typeface="+mn-lt"/>
              <a:ea typeface="文鼎CS长美黑" pitchFamily="49" charset="-122"/>
            </a:endParaRPr>
          </a:p>
          <a:p>
            <a:pPr marL="491609" indent="-491609" defTabSz="956645" eaLnBrk="0" hangingPunct="0">
              <a:spcBef>
                <a:spcPct val="20000"/>
              </a:spcBef>
              <a:buClr>
                <a:srgbClr val="C00000"/>
              </a:buClr>
              <a:buSzPct val="100000"/>
              <a:defRPr/>
            </a:pPr>
            <a:r>
              <a:rPr lang="zh-CN" altLang="en-US" sz="2900" kern="0" dirty="0" smtClean="0">
                <a:latin typeface="+mn-lt"/>
                <a:ea typeface="文鼎CS长美黑" pitchFamily="49" charset="-122"/>
              </a:rPr>
              <a:t>看上去比谁都好，</a:t>
            </a:r>
            <a:endParaRPr lang="en-US" altLang="zh-CN" sz="2900" kern="0" dirty="0" smtClean="0">
              <a:latin typeface="+mn-lt"/>
              <a:ea typeface="文鼎CS长美黑" pitchFamily="49" charset="-122"/>
            </a:endParaRPr>
          </a:p>
          <a:p>
            <a:pPr marL="491609" indent="-491609" defTabSz="956645" eaLnBrk="0" hangingPunct="0">
              <a:spcBef>
                <a:spcPct val="20000"/>
              </a:spcBef>
              <a:buClr>
                <a:srgbClr val="C00000"/>
              </a:buClr>
              <a:buSzPct val="100000"/>
              <a:defRPr/>
            </a:pPr>
            <a:r>
              <a:rPr lang="zh-CN" altLang="en-US" sz="2900" kern="0" dirty="0" smtClean="0">
                <a:latin typeface="+mn-lt"/>
                <a:ea typeface="文鼎CS长美黑" pitchFamily="49" charset="-122"/>
              </a:rPr>
              <a:t>五年后比谁都老。</a:t>
            </a:r>
            <a:endParaRPr lang="zh-CN" altLang="en-US" sz="2900" kern="0" dirty="0">
              <a:latin typeface="+mn-lt"/>
              <a:ea typeface="文鼎CS长美黑" pitchFamily="49" charset="-122"/>
            </a:endParaRPr>
          </a:p>
        </p:txBody>
      </p:sp>
    </p:spTree>
  </p:cSld>
  <p:clrMapOvr>
    <a:masterClrMapping/>
  </p:clrMapOvr>
  <p:transition spd="slow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技术债偿还策略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964" y="1268766"/>
            <a:ext cx="8667750" cy="1080121"/>
          </a:xfrm>
        </p:spPr>
        <p:txBody>
          <a:bodyPr/>
          <a:lstStyle/>
          <a:p>
            <a:pPr marL="538113" indent="-538113">
              <a:buFont typeface="+mj-ea"/>
              <a:buAutoNum type="circleNumDbPlain"/>
            </a:pPr>
            <a:r>
              <a:rPr lang="zh-CN" altLang="en-US" sz="2900" dirty="0" smtClean="0"/>
              <a:t>显式地管理技术债</a:t>
            </a:r>
            <a:endParaRPr lang="en-US" altLang="zh-CN" sz="2900" dirty="0" smtClean="0"/>
          </a:p>
          <a:p>
            <a:pPr marL="538113" indent="-538113">
              <a:buFont typeface="+mj-ea"/>
              <a:buAutoNum type="circleNumDbPlain"/>
            </a:pPr>
            <a:r>
              <a:rPr lang="zh-CN" altLang="en-US" sz="2900" dirty="0" smtClean="0"/>
              <a:t>安排专门的技术债偿还环节</a:t>
            </a:r>
            <a:endParaRPr lang="zh-CN" altLang="en-US" sz="29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4FEA357-1A1C-4E1E-9A53-504063E4F462}" type="slidenum">
              <a:rPr lang="zh-CN" altLang="en-US" smtClean="0"/>
              <a:pPr/>
              <a:t>16</a:t>
            </a:fld>
            <a:endParaRPr lang="zh-CN" altLang="en-US" dirty="0"/>
          </a:p>
        </p:txBody>
      </p:sp>
      <p:pic>
        <p:nvPicPr>
          <p:cNvPr id="32770" name="Picture 2" descr="http://d28hgpri8am2if.cloudfront.net/book_images/cvr9780684855318_9780684855318_lg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01272" y="2996955"/>
            <a:ext cx="2321719" cy="33337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535960" y="2852936"/>
            <a:ext cx="6055224" cy="3240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665" tIns="47832" rIns="95665" bIns="47832" numCol="1" anchor="t" anchorCtr="0" compatLnSpc="1">
            <a:prstTxWarp prst="textNoShape">
              <a:avLst/>
            </a:prstTxWarp>
          </a:bodyPr>
          <a:lstStyle/>
          <a:p>
            <a:pPr marL="491609" indent="-491609" defTabSz="956645" eaLnBrk="0" hangingPunct="0">
              <a:spcBef>
                <a:spcPct val="20000"/>
              </a:spcBef>
              <a:buClr>
                <a:srgbClr val="C00000"/>
              </a:buClr>
              <a:buSzPct val="100000"/>
              <a:buFont typeface="文鼎CS长美黑" pitchFamily="49" charset="-122"/>
              <a:buChar char="※"/>
              <a:defRPr/>
            </a:pPr>
            <a:r>
              <a:rPr lang="zh-CN" altLang="en-US" sz="3100" kern="0" dirty="0" smtClean="0">
                <a:solidFill>
                  <a:srgbClr val="0000FF"/>
                </a:solidFill>
                <a:latin typeface="+mn-lt"/>
                <a:ea typeface="文鼎CS长美黑" pitchFamily="49" charset="-122"/>
              </a:rPr>
              <a:t>“</a:t>
            </a:r>
            <a:r>
              <a:rPr lang="en-US" altLang="zh-CN" sz="3100" kern="0" dirty="0" smtClean="0">
                <a:solidFill>
                  <a:srgbClr val="0000FF"/>
                </a:solidFill>
                <a:latin typeface="+mn-lt"/>
                <a:ea typeface="文鼎CS长美黑" pitchFamily="49" charset="-122"/>
              </a:rPr>
              <a:t>20%</a:t>
            </a:r>
            <a:r>
              <a:rPr lang="zh-CN" altLang="en-US" sz="3100" kern="0" dirty="0" smtClean="0">
                <a:solidFill>
                  <a:srgbClr val="0000FF"/>
                </a:solidFill>
                <a:latin typeface="+mn-lt"/>
                <a:ea typeface="文鼎CS长美黑" pitchFamily="49" charset="-122"/>
              </a:rPr>
              <a:t>税”</a:t>
            </a:r>
            <a:endParaRPr lang="en-US" altLang="zh-CN" sz="3100" kern="0" dirty="0" smtClean="0">
              <a:solidFill>
                <a:srgbClr val="0000FF"/>
              </a:solidFill>
              <a:latin typeface="+mn-lt"/>
              <a:ea typeface="文鼎CS长美黑" pitchFamily="49" charset="-122"/>
            </a:endParaRPr>
          </a:p>
          <a:p>
            <a:pPr marL="950002" lvl="1" indent="-456732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Ø"/>
            </a:pPr>
            <a:r>
              <a:rPr lang="zh-CN" altLang="en-US" sz="2500" kern="0" dirty="0" smtClean="0">
                <a:latin typeface="Adobe 楷体 Std R" pitchFamily="18" charset="-122"/>
                <a:ea typeface="Adobe 楷体 Std R" pitchFamily="18" charset="-122"/>
              </a:rPr>
              <a:t>来自于微软公司</a:t>
            </a:r>
            <a:endParaRPr lang="en-US" altLang="zh-CN" sz="2500" kern="0" dirty="0" smtClean="0">
              <a:latin typeface="Adobe 楷体 Std R" pitchFamily="18" charset="-122"/>
              <a:ea typeface="Adobe 楷体 Std R" pitchFamily="18" charset="-122"/>
            </a:endParaRPr>
          </a:p>
          <a:p>
            <a:pPr marL="950002" lvl="1" indent="-456732" defTabSz="956645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Ø"/>
              <a:defRPr/>
            </a:pPr>
            <a:r>
              <a:rPr lang="zh-CN" altLang="en-US" sz="2900" kern="0" dirty="0" smtClean="0">
                <a:latin typeface="方正精楷简体" pitchFamily="2" charset="-122"/>
                <a:ea typeface="方正精楷简体" pitchFamily="2" charset="-122"/>
              </a:rPr>
              <a:t>软件开发经理一般会在交付软件之后立即安排</a:t>
            </a:r>
            <a:r>
              <a:rPr lang="en-US" altLang="zh-CN" sz="2900" kern="0" dirty="0" smtClean="0">
                <a:solidFill>
                  <a:srgbClr val="0000FF"/>
                </a:solidFill>
                <a:latin typeface="方正精楷简体" pitchFamily="2" charset="-122"/>
                <a:ea typeface="方正精楷简体" pitchFamily="2" charset="-122"/>
              </a:rPr>
              <a:t>20%</a:t>
            </a:r>
            <a:r>
              <a:rPr lang="zh-CN" altLang="en-US" sz="2900" kern="0" dirty="0" smtClean="0">
                <a:solidFill>
                  <a:srgbClr val="0000FF"/>
                </a:solidFill>
                <a:latin typeface="方正精楷简体" pitchFamily="2" charset="-122"/>
                <a:ea typeface="方正精楷简体" pitchFamily="2" charset="-122"/>
              </a:rPr>
              <a:t>的开发员时间</a:t>
            </a:r>
            <a:r>
              <a:rPr lang="zh-CN" altLang="en-US" sz="2900" kern="0" dirty="0" smtClean="0">
                <a:latin typeface="方正精楷简体" pitchFamily="2" charset="-122"/>
                <a:ea typeface="方正精楷简体" pitchFamily="2" charset="-122"/>
              </a:rPr>
              <a:t>，对产品中存在的</a:t>
            </a:r>
            <a:r>
              <a:rPr lang="zh-CN" altLang="en-US" sz="2900" kern="0" dirty="0" smtClean="0">
                <a:solidFill>
                  <a:srgbClr val="0000FF"/>
                </a:solidFill>
                <a:latin typeface="方正精楷简体" pitchFamily="2" charset="-122"/>
                <a:ea typeface="方正精楷简体" pitchFamily="2" charset="-122"/>
              </a:rPr>
              <a:t>弱点部位</a:t>
            </a:r>
            <a:r>
              <a:rPr lang="zh-CN" altLang="en-US" sz="2900" kern="0" dirty="0" smtClean="0">
                <a:latin typeface="方正精楷简体" pitchFamily="2" charset="-122"/>
                <a:ea typeface="方正精楷简体" pitchFamily="2" charset="-122"/>
              </a:rPr>
              <a:t>进行返工，以及时有效改善产品质量。</a:t>
            </a:r>
            <a:endParaRPr lang="zh-CN" altLang="en-US" sz="2900" kern="0" dirty="0">
              <a:latin typeface="方正精楷简体" pitchFamily="2" charset="-122"/>
              <a:ea typeface="方正精楷简体" pitchFamily="2" charset="-122"/>
            </a:endParaRPr>
          </a:p>
        </p:txBody>
      </p:sp>
    </p:spTree>
  </p:cSld>
  <p:clrMapOvr>
    <a:masterClrMapping/>
  </p:clrMapOvr>
  <p:transition spd="slow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2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代码及早重构实践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970" y="3284987"/>
            <a:ext cx="5977217" cy="2952329"/>
          </a:xfrm>
        </p:spPr>
        <p:txBody>
          <a:bodyPr/>
          <a:lstStyle/>
          <a:p>
            <a:r>
              <a:rPr lang="zh-CN" altLang="en-US" sz="2900" dirty="0" smtClean="0"/>
              <a:t>欠债就要还。</a:t>
            </a:r>
            <a:endParaRPr lang="en-US" altLang="zh-CN" sz="2900" dirty="0" smtClean="0"/>
          </a:p>
          <a:p>
            <a:r>
              <a:rPr lang="zh-CN" altLang="en-US" sz="2900" dirty="0" smtClean="0"/>
              <a:t>越晚还债，利息越高。</a:t>
            </a:r>
            <a:endParaRPr lang="en-US" altLang="zh-CN" sz="2900" dirty="0" smtClean="0"/>
          </a:p>
          <a:p>
            <a:r>
              <a:rPr lang="zh-CN" altLang="en-US" sz="2900" dirty="0" smtClean="0">
                <a:solidFill>
                  <a:srgbClr val="0000FF"/>
                </a:solidFill>
              </a:rPr>
              <a:t>代码重构能有效还债</a:t>
            </a:r>
            <a:endParaRPr lang="en-US" altLang="zh-CN" sz="2900" dirty="0" smtClean="0">
              <a:solidFill>
                <a:srgbClr val="0000FF"/>
              </a:solidFill>
            </a:endParaRPr>
          </a:p>
          <a:p>
            <a:pPr lvl="1"/>
            <a:r>
              <a:rPr lang="zh-CN" altLang="en-US" sz="2500" dirty="0" smtClean="0">
                <a:solidFill>
                  <a:srgbClr val="0000FF"/>
                </a:solidFill>
              </a:rPr>
              <a:t>认清债务</a:t>
            </a:r>
            <a:endParaRPr lang="en-US" altLang="zh-CN" sz="2500" dirty="0" smtClean="0">
              <a:solidFill>
                <a:srgbClr val="0000FF"/>
              </a:solidFill>
            </a:endParaRPr>
          </a:p>
          <a:p>
            <a:pPr lvl="1"/>
            <a:r>
              <a:rPr lang="zh-CN" altLang="en-US" sz="2500" dirty="0" smtClean="0">
                <a:solidFill>
                  <a:srgbClr val="0000FF"/>
                </a:solidFill>
              </a:rPr>
              <a:t>以小步代大步</a:t>
            </a:r>
            <a:endParaRPr lang="en-US" altLang="zh-CN" sz="2500" dirty="0" smtClean="0">
              <a:solidFill>
                <a:srgbClr val="0000FF"/>
              </a:solidFill>
            </a:endParaRPr>
          </a:p>
          <a:p>
            <a:pPr lvl="1"/>
            <a:r>
              <a:rPr lang="zh-CN" altLang="en-US" sz="2500" dirty="0" smtClean="0">
                <a:solidFill>
                  <a:srgbClr val="0000FF"/>
                </a:solidFill>
              </a:rPr>
              <a:t>避免欠下新债</a:t>
            </a:r>
            <a:endParaRPr lang="zh-CN" altLang="en-US" sz="2500" dirty="0">
              <a:solidFill>
                <a:srgbClr val="0000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4FEA357-1A1C-4E1E-9A53-504063E4F462}" type="slidenum">
              <a:rPr lang="zh-CN" altLang="en-US" smtClean="0"/>
              <a:pPr/>
              <a:t>17</a:t>
            </a:fld>
            <a:endParaRPr lang="zh-CN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740532" y="1484785"/>
            <a:ext cx="8346927" cy="1152129"/>
          </a:xfrm>
          <a:prstGeom prst="rect">
            <a:avLst/>
          </a:prstGeom>
          <a:solidFill>
            <a:srgbClr val="B8F1FE"/>
          </a:solidFill>
          <a:ln w="38100">
            <a:solidFill>
              <a:srgbClr val="0067FE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5665" tIns="47832" rIns="95665" bIns="47832" rtlCol="0" anchor="ctr"/>
          <a:lstStyle/>
          <a:p>
            <a:r>
              <a:rPr lang="zh-CN" altLang="en-US" sz="2900" dirty="0" smtClean="0">
                <a:solidFill>
                  <a:srgbClr val="C00000"/>
                </a:solidFill>
                <a:ea typeface="文鼎CS长美黑" pitchFamily="49" charset="-122"/>
              </a:rPr>
              <a:t>      如本轮编程不得已欠下了技术债，就应在本轮结束之后立即采用代码重构技术予以偿还。</a:t>
            </a:r>
            <a:endParaRPr lang="zh-CN" altLang="en-US" sz="2900" dirty="0">
              <a:solidFill>
                <a:srgbClr val="C00000"/>
              </a:solidFill>
              <a:ea typeface="文鼎CS长美黑" pitchFamily="49" charset="-122"/>
            </a:endParaRPr>
          </a:p>
        </p:txBody>
      </p:sp>
      <p:pic>
        <p:nvPicPr>
          <p:cNvPr id="6" name="Picture 2" descr="C:\Users\SECBOK\Desktop\images (8)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25212" y="4575311"/>
            <a:ext cx="3080792" cy="1807611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提纲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964" y="1000108"/>
            <a:ext cx="8667750" cy="5453233"/>
          </a:xfrm>
        </p:spPr>
        <p:txBody>
          <a:bodyPr anchor="ctr"/>
          <a:lstStyle/>
          <a:p>
            <a:r>
              <a:rPr lang="zh-CN" altLang="en-US" sz="2800" dirty="0" smtClean="0"/>
              <a:t>软件构造概论</a:t>
            </a:r>
            <a:endParaRPr lang="en-US" altLang="zh-CN" sz="2800" dirty="0" smtClean="0"/>
          </a:p>
          <a:p>
            <a:pPr lvl="1"/>
            <a:r>
              <a:rPr lang="zh-CN" altLang="en-US" sz="2800" dirty="0" smtClean="0"/>
              <a:t>编程概念、编程语言、技术债</a:t>
            </a:r>
            <a:endParaRPr lang="en-US" altLang="zh-CN" sz="2800" dirty="0" smtClean="0"/>
          </a:p>
          <a:p>
            <a:r>
              <a:rPr lang="zh-CN" altLang="en-US" sz="2800" dirty="0" smtClean="0"/>
              <a:t>软件调试</a:t>
            </a:r>
            <a:endParaRPr lang="en-US" altLang="zh-CN" sz="2800" dirty="0" smtClean="0"/>
          </a:p>
          <a:p>
            <a:pPr lvl="1"/>
            <a:r>
              <a:rPr lang="zh-CN" altLang="en-US" sz="2800" dirty="0" smtClean="0"/>
              <a:t>概念、法则、实践</a:t>
            </a:r>
            <a:endParaRPr lang="en-US" altLang="zh-CN" sz="2800" dirty="0" smtClean="0"/>
          </a:p>
          <a:p>
            <a:r>
              <a:rPr lang="zh-CN" altLang="en-US" sz="2800" dirty="0" smtClean="0"/>
              <a:t>软件构造核心知识</a:t>
            </a:r>
            <a:endParaRPr lang="en-US" altLang="zh-CN" sz="2800" dirty="0" smtClean="0"/>
          </a:p>
          <a:p>
            <a:pPr lvl="1"/>
            <a:r>
              <a:rPr lang="zh-CN" altLang="en-US" sz="2800" dirty="0" smtClean="0"/>
              <a:t>编程基本法则与最佳实践</a:t>
            </a:r>
            <a:endParaRPr lang="en-US" altLang="zh-CN" sz="2800" dirty="0" smtClean="0"/>
          </a:p>
          <a:p>
            <a:r>
              <a:rPr lang="zh-CN" altLang="en-US" sz="2800" dirty="0" smtClean="0"/>
              <a:t>程序员</a:t>
            </a:r>
            <a:endParaRPr lang="en-US" altLang="zh-CN" sz="2800" dirty="0" smtClean="0"/>
          </a:p>
          <a:p>
            <a:pPr lvl="1"/>
            <a:r>
              <a:rPr lang="zh-CN" altLang="en-US" sz="2800" dirty="0" smtClean="0"/>
              <a:t>如何培养、蓄意编程、生产率</a:t>
            </a:r>
            <a:endParaRPr lang="en-US" altLang="zh-CN" sz="2800" dirty="0" smtClean="0"/>
          </a:p>
        </p:txBody>
      </p:sp>
      <p:sp>
        <p:nvSpPr>
          <p:cNvPr id="4" name="Right Arrow 3"/>
          <p:cNvSpPr/>
          <p:nvPr/>
        </p:nvSpPr>
        <p:spPr>
          <a:xfrm flipH="1">
            <a:off x="6238884" y="2857496"/>
            <a:ext cx="1714512" cy="428628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blinds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48847" y="2380819"/>
            <a:ext cx="4836537" cy="1624246"/>
          </a:xfrm>
        </p:spPr>
        <p:txBody>
          <a:bodyPr/>
          <a:lstStyle/>
          <a:p>
            <a:r>
              <a:rPr lang="zh-CN" altLang="en-US" dirty="0" smtClean="0"/>
              <a:t>我估计，导致程序员离婚的罪魁祸首就是调试。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281715" y="6453196"/>
            <a:ext cx="624286" cy="365125"/>
          </a:xfrm>
        </p:spPr>
        <p:txBody>
          <a:bodyPr/>
          <a:lstStyle/>
          <a:p>
            <a:fld id="{64FEA357-1A1C-4E1E-9A53-504063E4F462}" type="slidenum">
              <a:rPr lang="zh-CN" altLang="en-US" smtClean="0"/>
              <a:pPr/>
              <a:t>19</a:t>
            </a:fld>
            <a:endParaRPr lang="zh-CN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740535" y="5733256"/>
            <a:ext cx="8580953" cy="1019928"/>
          </a:xfrm>
          <a:prstGeom prst="rect">
            <a:avLst/>
          </a:prstGeom>
        </p:spPr>
        <p:txBody>
          <a:bodyPr wrap="square" lIns="95665" tIns="47832" rIns="95665" bIns="47832">
            <a:spAutoFit/>
          </a:bodyPr>
          <a:lstStyle/>
          <a:p>
            <a:r>
              <a:rPr lang="en-US" altLang="zh-CN" sz="2000" dirty="0" smtClean="0">
                <a:latin typeface="方正书宋简体" pitchFamily="2" charset="-122"/>
                <a:ea typeface="方正书宋简体" pitchFamily="2" charset="-122"/>
              </a:rPr>
              <a:t>Andreas Zeller</a:t>
            </a:r>
            <a:r>
              <a:rPr lang="zh-CN" altLang="en-US" sz="2000" dirty="0" smtClean="0">
                <a:latin typeface="方正书宋简体" pitchFamily="2" charset="-122"/>
                <a:ea typeface="方正书宋简体" pitchFamily="2" charset="-122"/>
              </a:rPr>
              <a:t>是一位知名的软件工程学者，在实证软件工程领域研</a:t>
            </a:r>
            <a:r>
              <a:rPr lang="en-US" altLang="zh-CN" sz="2000" dirty="0" smtClean="0">
                <a:latin typeface="方正书宋简体" pitchFamily="2" charset="-122"/>
                <a:ea typeface="方正书宋简体" pitchFamily="2" charset="-122"/>
              </a:rPr>
              <a:t/>
            </a:r>
            <a:br>
              <a:rPr lang="en-US" altLang="zh-CN" sz="2000" dirty="0" smtClean="0">
                <a:latin typeface="方正书宋简体" pitchFamily="2" charset="-122"/>
                <a:ea typeface="方正书宋简体" pitchFamily="2" charset="-122"/>
              </a:rPr>
            </a:br>
            <a:r>
              <a:rPr lang="zh-CN" altLang="en-US" sz="2000" dirty="0" smtClean="0">
                <a:latin typeface="方正书宋简体" pitchFamily="2" charset="-122"/>
                <a:ea typeface="方正书宋简体" pitchFamily="2" charset="-122"/>
              </a:rPr>
              <a:t>究成果颇为丰富。 </a:t>
            </a:r>
            <a:endParaRPr lang="en-US" altLang="zh-CN" sz="2000" dirty="0" smtClean="0">
              <a:latin typeface="方正书宋简体" pitchFamily="2" charset="-122"/>
              <a:ea typeface="方正书宋简体" pitchFamily="2" charset="-122"/>
            </a:endParaRPr>
          </a:p>
          <a:p>
            <a:r>
              <a:rPr lang="zh-CN" altLang="en-US" sz="2000" dirty="0" smtClean="0">
                <a:latin typeface="方正书宋简体" pitchFamily="2" charset="-122"/>
                <a:ea typeface="方正书宋简体" pitchFamily="2" charset="-122"/>
              </a:rPr>
              <a:t>个人信息网页：</a:t>
            </a:r>
            <a:r>
              <a:rPr lang="en-US" altLang="zh-CN" sz="2000" dirty="0" smtClean="0">
                <a:latin typeface="方正书宋简体" pitchFamily="2" charset="-122"/>
                <a:ea typeface="方正书宋简体" pitchFamily="2" charset="-122"/>
                <a:hlinkClick r:id="rId2"/>
              </a:rPr>
              <a:t>http://www.st.cs.uni-saarland.de/zeller/</a:t>
            </a:r>
            <a:endParaRPr lang="zh-CN" altLang="en-US" sz="2000" dirty="0">
              <a:latin typeface="方正书宋简体" pitchFamily="2" charset="-122"/>
              <a:ea typeface="方正书宋简体" pitchFamily="2" charset="-122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80947" y="4077071"/>
            <a:ext cx="2148990" cy="419764"/>
          </a:xfrm>
          <a:prstGeom prst="rect">
            <a:avLst/>
          </a:prstGeom>
        </p:spPr>
        <p:txBody>
          <a:bodyPr wrap="none" lIns="95665" tIns="47832" rIns="95665" bIns="47832">
            <a:spAutoFit/>
          </a:bodyPr>
          <a:lstStyle/>
          <a:p>
            <a:r>
              <a:rPr lang="en-US" altLang="zh-CN" sz="2100" dirty="0" smtClean="0"/>
              <a:t>Andreas Zeller</a:t>
            </a:r>
            <a:endParaRPr lang="zh-CN" altLang="en-US" sz="2100" dirty="0">
              <a:ea typeface="文鼎CS长美黑" pitchFamily="49" charset="-122"/>
            </a:endParaRPr>
          </a:p>
        </p:txBody>
      </p:sp>
      <p:pic>
        <p:nvPicPr>
          <p:cNvPr id="1026" name="Picture 2" descr="C:\Users\SECBOK\Desktop\下载 (8)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7883" y="1844825"/>
            <a:ext cx="2166938" cy="2286000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提纲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964" y="1000108"/>
            <a:ext cx="8667750" cy="5453233"/>
          </a:xfrm>
        </p:spPr>
        <p:txBody>
          <a:bodyPr anchor="ctr"/>
          <a:lstStyle/>
          <a:p>
            <a:r>
              <a:rPr lang="zh-CN" altLang="en-US" sz="2800" dirty="0" smtClean="0"/>
              <a:t>软件构造概论</a:t>
            </a:r>
            <a:endParaRPr lang="en-US" altLang="zh-CN" sz="2800" dirty="0" smtClean="0"/>
          </a:p>
          <a:p>
            <a:pPr lvl="1"/>
            <a:r>
              <a:rPr lang="zh-CN" altLang="en-US" sz="2800" dirty="0" smtClean="0"/>
              <a:t>编程概念、编程语言、技术债</a:t>
            </a:r>
            <a:endParaRPr lang="en-US" altLang="zh-CN" sz="2800" dirty="0" smtClean="0"/>
          </a:p>
          <a:p>
            <a:r>
              <a:rPr lang="zh-CN" altLang="en-US" sz="2800" dirty="0" smtClean="0"/>
              <a:t>软件调试</a:t>
            </a:r>
            <a:endParaRPr lang="en-US" altLang="zh-CN" sz="2800" dirty="0" smtClean="0"/>
          </a:p>
          <a:p>
            <a:pPr lvl="1"/>
            <a:r>
              <a:rPr lang="zh-CN" altLang="en-US" sz="2800" dirty="0" smtClean="0"/>
              <a:t>概念、法则、实践</a:t>
            </a:r>
            <a:endParaRPr lang="en-US" altLang="zh-CN" sz="2800" dirty="0" smtClean="0"/>
          </a:p>
          <a:p>
            <a:r>
              <a:rPr lang="zh-CN" altLang="en-US" sz="2800" dirty="0" smtClean="0"/>
              <a:t>软件构造核心知识</a:t>
            </a:r>
            <a:endParaRPr lang="en-US" altLang="zh-CN" sz="2800" dirty="0" smtClean="0"/>
          </a:p>
          <a:p>
            <a:pPr lvl="1"/>
            <a:r>
              <a:rPr lang="zh-CN" altLang="en-US" sz="2800" dirty="0" smtClean="0"/>
              <a:t>编程基本法则与最佳实践</a:t>
            </a:r>
            <a:endParaRPr lang="en-US" altLang="zh-CN" sz="2800" dirty="0" smtClean="0"/>
          </a:p>
          <a:p>
            <a:r>
              <a:rPr lang="zh-CN" altLang="en-US" sz="2800" dirty="0" smtClean="0"/>
              <a:t>程序员</a:t>
            </a:r>
            <a:endParaRPr lang="en-US" altLang="zh-CN" sz="2800" dirty="0" smtClean="0"/>
          </a:p>
          <a:p>
            <a:pPr lvl="1"/>
            <a:r>
              <a:rPr lang="zh-CN" altLang="en-US" sz="2800" dirty="0" smtClean="0"/>
              <a:t>如何培养、蓄意编程、生产率</a:t>
            </a:r>
            <a:endParaRPr lang="en-US" altLang="zh-CN" sz="2800" dirty="0" smtClean="0"/>
          </a:p>
        </p:txBody>
      </p:sp>
    </p:spTree>
  </p:cSld>
  <p:clrMapOvr>
    <a:masterClrMapping/>
  </p:clrMapOvr>
  <p:transition spd="slow">
    <p:blinds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提纲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4FEA357-1A1C-4E1E-9A53-504063E4F462}" type="slidenum">
              <a:rPr lang="zh-CN" altLang="en-US" smtClean="0"/>
              <a:pPr/>
              <a:t>20</a:t>
            </a:fld>
            <a:endParaRPr lang="zh-CN" altLang="en-US"/>
          </a:p>
        </p:txBody>
      </p:sp>
      <p:sp>
        <p:nvSpPr>
          <p:cNvPr id="66" name="椭圆 59"/>
          <p:cNvSpPr>
            <a:spLocks/>
          </p:cNvSpPr>
          <p:nvPr/>
        </p:nvSpPr>
        <p:spPr bwMode="auto">
          <a:xfrm rot="20104763">
            <a:off x="5255070" y="1902446"/>
            <a:ext cx="1501790" cy="38417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45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5665" tIns="47832" rIns="95665" bIns="47832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rgbClr val="FFFFFF"/>
              </a:solidFill>
              <a:ea typeface="微软雅黑" pitchFamily="34" charset="-122"/>
            </a:endParaRPr>
          </a:p>
        </p:txBody>
      </p:sp>
      <p:sp>
        <p:nvSpPr>
          <p:cNvPr id="67" name="椭圆 60"/>
          <p:cNvSpPr>
            <a:spLocks/>
          </p:cNvSpPr>
          <p:nvPr/>
        </p:nvSpPr>
        <p:spPr bwMode="auto">
          <a:xfrm rot="20104763">
            <a:off x="6455582" y="1936928"/>
            <a:ext cx="1444962" cy="38417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45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5665" tIns="47832" rIns="95665" bIns="47832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rgbClr val="FFFFFF"/>
              </a:solidFill>
              <a:ea typeface="微软雅黑" pitchFamily="34" charset="-122"/>
            </a:endParaRPr>
          </a:p>
        </p:txBody>
      </p:sp>
      <p:sp>
        <p:nvSpPr>
          <p:cNvPr id="25" name="圆角矩形 6"/>
          <p:cNvSpPr/>
          <p:nvPr/>
        </p:nvSpPr>
        <p:spPr bwMode="auto">
          <a:xfrm>
            <a:off x="2802465" y="2366464"/>
            <a:ext cx="1588336" cy="2451612"/>
          </a:xfrm>
          <a:prstGeom prst="roundRect">
            <a:avLst>
              <a:gd name="adj" fmla="val 9992"/>
            </a:avLst>
          </a:prstGeom>
          <a:solidFill>
            <a:schemeClr val="bg1">
              <a:alpha val="60000"/>
            </a:schemeClr>
          </a:solidFill>
          <a:ln w="25400">
            <a:solidFill>
              <a:srgbClr val="7030A0"/>
            </a:solidFill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contourW="19050">
            <a:bevelT w="101600" prst="artDeco"/>
            <a:bevelB w="0" h="0"/>
            <a:contourClr>
              <a:srgbClr val="00B0F0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5665" tIns="47832" rIns="95665" bIns="47832" anchor="ctr">
            <a:sp3d/>
          </a:bodyPr>
          <a:lstStyle/>
          <a:p>
            <a:pPr marL="0" lvl="2" eaLnBrk="0" fontAlgn="ctr" hangingPunct="0"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ct val="70000"/>
              <a:tabLst>
                <a:tab pos="142832" algn="l"/>
              </a:tabLst>
              <a:defRPr/>
            </a:pPr>
            <a:r>
              <a:rPr lang="zh-CN" altLang="en-US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概念</a:t>
            </a:r>
            <a:endParaRPr lang="en-US" altLang="zh-CN" sz="24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lvl="2" eaLnBrk="0" fontAlgn="ctr" hangingPunct="0"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ct val="70000"/>
              <a:tabLst>
                <a:tab pos="142832" algn="l"/>
              </a:tabLst>
              <a:defRPr/>
            </a:pPr>
            <a:r>
              <a:rPr lang="zh-CN" altLang="en-US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技术史</a:t>
            </a:r>
            <a:endParaRPr lang="en-US" altLang="zh-CN" sz="24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lvl="2" eaLnBrk="0" fontAlgn="ctr" hangingPunct="0"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ct val="70000"/>
              <a:tabLst>
                <a:tab pos="142832" algn="l"/>
              </a:tabLst>
              <a:defRPr/>
            </a:pPr>
            <a:r>
              <a:rPr lang="zh-CN" altLang="en-US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流程</a:t>
            </a:r>
            <a:endParaRPr lang="en-US" altLang="zh-CN" sz="24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lvl="2" eaLnBrk="0" fontAlgn="ctr" hangingPunct="0"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ct val="70000"/>
              <a:tabLst>
                <a:tab pos="142832" algn="l"/>
              </a:tabLst>
              <a:defRPr/>
            </a:pPr>
            <a:r>
              <a:rPr lang="zh-CN" altLang="en-US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途径</a:t>
            </a:r>
          </a:p>
        </p:txBody>
      </p:sp>
      <p:sp>
        <p:nvSpPr>
          <p:cNvPr id="26" name="Oval 2"/>
          <p:cNvSpPr>
            <a:spLocks noChangeAspect="1" noChangeArrowheads="1"/>
          </p:cNvSpPr>
          <p:nvPr/>
        </p:nvSpPr>
        <p:spPr bwMode="auto">
          <a:xfrm>
            <a:off x="2863090" y="1920891"/>
            <a:ext cx="1485862" cy="880963"/>
          </a:xfrm>
          <a:prstGeom prst="ellipse">
            <a:avLst/>
          </a:prstGeom>
          <a:blipFill>
            <a:blip r:embed="rId2" cstate="print"/>
            <a:stretch>
              <a:fillRect/>
            </a:stretch>
          </a:blip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contourW="19050">
            <a:bevelT prst="convex"/>
            <a:bevelB w="0" h="0"/>
            <a:contourClr>
              <a:srgbClr val="AFEAFF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5665" tIns="47832" rIns="95665" bIns="47832" anchor="ctr">
            <a:sp3d/>
          </a:bodyPr>
          <a:lstStyle/>
          <a:p>
            <a:pPr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defRPr/>
            </a:pPr>
            <a:endParaRPr lang="fr-FR" altLang="zh-CN" sz="17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椭圆 13"/>
          <p:cNvSpPr>
            <a:spLocks/>
          </p:cNvSpPr>
          <p:nvPr/>
        </p:nvSpPr>
        <p:spPr bwMode="auto">
          <a:xfrm rot="20104763">
            <a:off x="2838957" y="2041860"/>
            <a:ext cx="680354" cy="266707"/>
          </a:xfrm>
          <a:prstGeom prst="ellipse">
            <a:avLst/>
          </a:prstGeom>
          <a:blipFill>
            <a:blip r:embed="rId3" cstate="print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5665" tIns="47832" rIns="95665" bIns="47832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rgbClr val="FFFFFF"/>
              </a:solidFill>
              <a:ea typeface="微软雅黑" pitchFamily="34" charset="-122"/>
            </a:endParaRPr>
          </a:p>
        </p:txBody>
      </p:sp>
      <p:sp>
        <p:nvSpPr>
          <p:cNvPr id="28" name="椭圆 14"/>
          <p:cNvSpPr>
            <a:spLocks noChangeAspect="1"/>
          </p:cNvSpPr>
          <p:nvPr/>
        </p:nvSpPr>
        <p:spPr bwMode="auto">
          <a:xfrm>
            <a:off x="3053568" y="1926545"/>
            <a:ext cx="1167465" cy="511050"/>
          </a:xfrm>
          <a:prstGeom prst="ellipse">
            <a:avLst/>
          </a:prstGeom>
          <a:blipFill>
            <a:blip r:embed="rId4" cstate="print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5665" tIns="47832" rIns="95665" bIns="47832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rgbClr val="FFFFFF"/>
              </a:solidFill>
              <a:ea typeface="微软雅黑" pitchFamily="34" charset="-122"/>
            </a:endParaRPr>
          </a:p>
        </p:txBody>
      </p:sp>
      <p:sp>
        <p:nvSpPr>
          <p:cNvPr id="29" name="TextBox 147"/>
          <p:cNvSpPr txBox="1">
            <a:spLocks noChangeArrowheads="1"/>
          </p:cNvSpPr>
          <p:nvPr/>
        </p:nvSpPr>
        <p:spPr bwMode="auto">
          <a:xfrm>
            <a:off x="3142666" y="1881327"/>
            <a:ext cx="1008708" cy="86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5665" tIns="47832" rIns="95665" bIns="47832" anchor="ctr">
            <a:spAutoFit/>
          </a:bodyPr>
          <a:lstStyle/>
          <a:p>
            <a:pPr font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defRPr/>
            </a:pPr>
            <a:r>
              <a:rPr lang="zh-CN" altLang="en-US" sz="2500" dirty="0" smtClean="0">
                <a:solidFill>
                  <a:schemeClr val="bg1"/>
                </a:solidFill>
                <a:effectLst>
                  <a:reflection blurRad="6350" stA="50000" endA="300" endPos="50000" dist="29997" dir="5400000" sy="-100000" algn="bl" rotWithShape="0"/>
                </a:effectLst>
                <a:latin typeface="Broadway" pitchFamily="82" charset="0"/>
                <a:ea typeface="微软雅黑" pitchFamily="34" charset="-122"/>
              </a:rPr>
              <a:t>调试概述</a:t>
            </a:r>
            <a:endParaRPr lang="zh-CN" altLang="en-US" sz="2500" dirty="0">
              <a:solidFill>
                <a:schemeClr val="bg1"/>
              </a:solidFill>
              <a:effectLst>
                <a:reflection blurRad="6350" stA="50000" endA="300" endPos="50000" dist="29997" dir="5400000" sy="-100000" algn="bl" rotWithShape="0"/>
              </a:effectLst>
              <a:latin typeface="Broadway" pitchFamily="82" charset="0"/>
              <a:ea typeface="微软雅黑" pitchFamily="34" charset="-122"/>
            </a:endParaRPr>
          </a:p>
        </p:txBody>
      </p:sp>
      <p:sp>
        <p:nvSpPr>
          <p:cNvPr id="30" name="椭圆 27"/>
          <p:cNvSpPr>
            <a:spLocks/>
          </p:cNvSpPr>
          <p:nvPr/>
        </p:nvSpPr>
        <p:spPr bwMode="auto">
          <a:xfrm rot="20104763">
            <a:off x="2738155" y="1995227"/>
            <a:ext cx="865319" cy="38417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45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5665" tIns="47832" rIns="95665" bIns="47832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rgbClr val="FFFFFF"/>
              </a:solidFill>
              <a:ea typeface="微软雅黑" pitchFamily="34" charset="-122"/>
            </a:endParaRPr>
          </a:p>
        </p:txBody>
      </p:sp>
      <p:sp>
        <p:nvSpPr>
          <p:cNvPr id="31" name="圆角矩形 6"/>
          <p:cNvSpPr/>
          <p:nvPr/>
        </p:nvSpPr>
        <p:spPr bwMode="auto">
          <a:xfrm>
            <a:off x="5470900" y="2366464"/>
            <a:ext cx="1588336" cy="2451612"/>
          </a:xfrm>
          <a:prstGeom prst="roundRect">
            <a:avLst>
              <a:gd name="adj" fmla="val 9992"/>
            </a:avLst>
          </a:prstGeom>
          <a:solidFill>
            <a:schemeClr val="bg1">
              <a:alpha val="60000"/>
            </a:schemeClr>
          </a:solidFill>
          <a:ln w="25400">
            <a:solidFill>
              <a:srgbClr val="7030A0"/>
            </a:solidFill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contourW="19050">
            <a:bevelT w="101600" prst="artDeco"/>
            <a:bevelB w="0" h="0"/>
            <a:contourClr>
              <a:srgbClr val="00B0F0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5665" tIns="47832" rIns="95665" bIns="47832" anchor="ctr">
            <a:sp3d/>
          </a:bodyPr>
          <a:lstStyle/>
          <a:p>
            <a:pPr marL="0" lvl="2" eaLnBrk="0" fontAlgn="ctr" hangingPunct="0"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ct val="70000"/>
              <a:tabLst>
                <a:tab pos="142832" algn="l"/>
              </a:tabLst>
              <a:defRPr/>
            </a:pPr>
            <a:r>
              <a:rPr lang="zh-CN" altLang="en-US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典型法则</a:t>
            </a:r>
            <a:endParaRPr lang="en-US" altLang="zh-CN" sz="24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lvl="2" eaLnBrk="0" fontAlgn="ctr" hangingPunct="0"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ct val="70000"/>
              <a:tabLst>
                <a:tab pos="142832" algn="l"/>
              </a:tabLst>
              <a:defRPr/>
            </a:pPr>
            <a:r>
              <a:rPr lang="zh-CN" altLang="en-US" sz="2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若干实践</a:t>
            </a:r>
            <a:endParaRPr lang="zh-CN" altLang="en-US" sz="2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Oval 2"/>
          <p:cNvSpPr>
            <a:spLocks noChangeAspect="1" noChangeArrowheads="1"/>
          </p:cNvSpPr>
          <p:nvPr/>
        </p:nvSpPr>
        <p:spPr bwMode="auto">
          <a:xfrm>
            <a:off x="5531523" y="1920891"/>
            <a:ext cx="1485862" cy="880963"/>
          </a:xfrm>
          <a:prstGeom prst="ellipse">
            <a:avLst/>
          </a:prstGeom>
          <a:blipFill>
            <a:blip r:embed="rId2" cstate="print"/>
            <a:stretch>
              <a:fillRect/>
            </a:stretch>
          </a:blip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contourW="19050">
            <a:bevelT prst="convex"/>
            <a:bevelB w="0" h="0"/>
            <a:contourClr>
              <a:srgbClr val="AFEAFF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5665" tIns="47832" rIns="95665" bIns="47832" anchor="ctr">
            <a:sp3d/>
          </a:bodyPr>
          <a:lstStyle/>
          <a:p>
            <a:pPr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defRPr/>
            </a:pPr>
            <a:endParaRPr lang="fr-FR" altLang="zh-CN" sz="17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椭圆 13"/>
          <p:cNvSpPr>
            <a:spLocks/>
          </p:cNvSpPr>
          <p:nvPr/>
        </p:nvSpPr>
        <p:spPr bwMode="auto">
          <a:xfrm rot="20104763">
            <a:off x="5507389" y="2041860"/>
            <a:ext cx="680354" cy="266707"/>
          </a:xfrm>
          <a:prstGeom prst="ellipse">
            <a:avLst/>
          </a:prstGeom>
          <a:blipFill>
            <a:blip r:embed="rId3" cstate="print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5665" tIns="47832" rIns="95665" bIns="47832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rgbClr val="FFFFFF"/>
              </a:solidFill>
              <a:ea typeface="微软雅黑" pitchFamily="34" charset="-122"/>
            </a:endParaRPr>
          </a:p>
        </p:txBody>
      </p:sp>
      <p:sp>
        <p:nvSpPr>
          <p:cNvPr id="42" name="椭圆 14"/>
          <p:cNvSpPr>
            <a:spLocks noChangeAspect="1"/>
          </p:cNvSpPr>
          <p:nvPr/>
        </p:nvSpPr>
        <p:spPr bwMode="auto">
          <a:xfrm>
            <a:off x="5722000" y="1926545"/>
            <a:ext cx="1167465" cy="511050"/>
          </a:xfrm>
          <a:prstGeom prst="ellipse">
            <a:avLst/>
          </a:prstGeom>
          <a:blipFill>
            <a:blip r:embed="rId4" cstate="print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5665" tIns="47832" rIns="95665" bIns="47832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rgbClr val="FFFFFF"/>
              </a:solidFill>
              <a:ea typeface="微软雅黑" pitchFamily="34" charset="-122"/>
            </a:endParaRPr>
          </a:p>
        </p:txBody>
      </p:sp>
      <p:sp>
        <p:nvSpPr>
          <p:cNvPr id="44" name="TextBox 147"/>
          <p:cNvSpPr txBox="1">
            <a:spLocks noChangeArrowheads="1"/>
          </p:cNvSpPr>
          <p:nvPr/>
        </p:nvSpPr>
        <p:spPr bwMode="auto">
          <a:xfrm>
            <a:off x="5671220" y="1881327"/>
            <a:ext cx="1108260" cy="86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5665" tIns="47832" rIns="95665" bIns="47832" anchor="ctr">
            <a:sp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defRPr/>
            </a:pPr>
            <a:r>
              <a:rPr lang="zh-CN" altLang="en-US" sz="2500" dirty="0" smtClean="0">
                <a:solidFill>
                  <a:schemeClr val="bg1"/>
                </a:solidFill>
                <a:effectLst>
                  <a:reflection blurRad="6350" stA="50000" endA="300" endPos="50000" dist="29997" dir="5400000" sy="-100000" algn="bl" rotWithShape="0"/>
                </a:effectLst>
                <a:latin typeface="Broadway" pitchFamily="82" charset="0"/>
                <a:ea typeface="微软雅黑" pitchFamily="34" charset="-122"/>
              </a:rPr>
              <a:t>法则实践</a:t>
            </a:r>
            <a:endParaRPr lang="zh-CN" altLang="en-US" sz="2500" dirty="0">
              <a:solidFill>
                <a:schemeClr val="bg1"/>
              </a:solidFill>
              <a:effectLst>
                <a:reflection blurRad="6350" stA="50000" endA="300" endPos="50000" dist="29997" dir="5400000" sy="-100000" algn="bl" rotWithShape="0"/>
              </a:effectLst>
              <a:latin typeface="Broadway" pitchFamily="82" charset="0"/>
              <a:ea typeface="微软雅黑" pitchFamily="34" charset="-122"/>
            </a:endParaRPr>
          </a:p>
        </p:txBody>
      </p:sp>
      <p:sp>
        <p:nvSpPr>
          <p:cNvPr id="45" name="椭圆 27"/>
          <p:cNvSpPr>
            <a:spLocks/>
          </p:cNvSpPr>
          <p:nvPr/>
        </p:nvSpPr>
        <p:spPr bwMode="auto">
          <a:xfrm rot="20104763">
            <a:off x="5406588" y="1995227"/>
            <a:ext cx="865319" cy="38417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45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5665" tIns="47832" rIns="95665" bIns="47832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rgbClr val="FFFFFF"/>
              </a:solidFill>
              <a:ea typeface="微软雅黑" pitchFamily="34" charset="-122"/>
            </a:endParaRPr>
          </a:p>
        </p:txBody>
      </p:sp>
    </p:spTree>
  </p:cSld>
  <p:clrMapOvr>
    <a:masterClrMapping/>
  </p:clrMapOvr>
  <p:transition spd="slow">
    <p:blinds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软件调试概述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软件调试 </a:t>
            </a:r>
            <a:r>
              <a:rPr lang="en-US" altLang="zh-CN" sz="2900" dirty="0" smtClean="0"/>
              <a:t>(Debugging)</a:t>
            </a:r>
          </a:p>
          <a:p>
            <a:pPr lvl="1"/>
            <a:r>
              <a:rPr lang="zh-CN" altLang="en-US" dirty="0" smtClean="0"/>
              <a:t>程序员在编程过程</a:t>
            </a:r>
            <a:r>
              <a:rPr lang="zh-CN" altLang="en-US" dirty="0" smtClean="0">
                <a:solidFill>
                  <a:srgbClr val="0000FF"/>
                </a:solidFill>
              </a:rPr>
              <a:t>因发现潜存缺陷而定位</a:t>
            </a:r>
            <a:r>
              <a:rPr lang="en-US" altLang="zh-CN" dirty="0" smtClean="0">
                <a:solidFill>
                  <a:srgbClr val="0000FF"/>
                </a:solidFill>
              </a:rPr>
              <a:t/>
            </a:r>
            <a:br>
              <a:rPr lang="en-US" altLang="zh-CN" dirty="0" smtClean="0">
                <a:solidFill>
                  <a:srgbClr val="0000FF"/>
                </a:solidFill>
              </a:rPr>
            </a:br>
            <a:r>
              <a:rPr lang="zh-CN" altLang="en-US" dirty="0" smtClean="0">
                <a:solidFill>
                  <a:srgbClr val="0000FF"/>
                </a:solidFill>
              </a:rPr>
              <a:t>和修复缺陷</a:t>
            </a:r>
            <a:r>
              <a:rPr lang="zh-CN" altLang="en-US" dirty="0" smtClean="0"/>
              <a:t>的过程</a:t>
            </a:r>
            <a:endParaRPr lang="en-US" altLang="zh-CN" dirty="0" smtClean="0"/>
          </a:p>
          <a:p>
            <a:endParaRPr lang="en-US" altLang="zh-CN" sz="1700" dirty="0" smtClean="0"/>
          </a:p>
          <a:p>
            <a:endParaRPr lang="en-US" altLang="zh-CN" sz="1700" dirty="0" smtClean="0"/>
          </a:p>
          <a:p>
            <a:r>
              <a:rPr lang="zh-CN" altLang="en-US" dirty="0" smtClean="0"/>
              <a:t>两大阶段</a:t>
            </a:r>
            <a:endParaRPr lang="en-US" altLang="zh-CN" dirty="0" smtClean="0"/>
          </a:p>
          <a:p>
            <a:pPr marL="1031383" lvl="1" indent="-538113">
              <a:buFont typeface="+mj-ea"/>
              <a:buAutoNum type="circleNumDbPlain"/>
            </a:pPr>
            <a:r>
              <a:rPr lang="zh-CN" altLang="en-US" dirty="0" smtClean="0">
                <a:solidFill>
                  <a:srgbClr val="0000FF"/>
                </a:solidFill>
              </a:rPr>
              <a:t>缺陷定位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pPr marL="1429985" lvl="2" indent="-478323"/>
            <a:r>
              <a:rPr lang="zh-CN" altLang="en-US" dirty="0" smtClean="0"/>
              <a:t>即确定缺陷存在的物理位置</a:t>
            </a:r>
            <a:endParaRPr lang="en-US" altLang="zh-CN" dirty="0" smtClean="0"/>
          </a:p>
          <a:p>
            <a:pPr marL="1031383" lvl="1" indent="-538113">
              <a:buFont typeface="+mj-ea"/>
              <a:buAutoNum type="circleNumDbPlain"/>
            </a:pPr>
            <a:r>
              <a:rPr lang="zh-CN" altLang="en-US" dirty="0" smtClean="0">
                <a:solidFill>
                  <a:srgbClr val="0000FF"/>
                </a:solidFill>
              </a:rPr>
              <a:t>缺陷修复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pPr lvl="2"/>
            <a:r>
              <a:rPr lang="zh-CN" altLang="en-US" dirty="0" smtClean="0"/>
              <a:t>即修改缺陷所在的代码，以移除缺陷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4FEA357-1A1C-4E1E-9A53-504063E4F462}" type="slidenum">
              <a:rPr lang="zh-CN" altLang="en-US" smtClean="0"/>
              <a:pPr/>
              <a:t>21</a:t>
            </a:fld>
            <a:endParaRPr lang="zh-CN" alt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7137249" y="2595344"/>
            <a:ext cx="2555125" cy="2489845"/>
            <a:chOff x="2206855" y="838200"/>
            <a:chExt cx="5356243" cy="5568930"/>
          </a:xfrm>
        </p:grpSpPr>
        <p:pic>
          <p:nvPicPr>
            <p:cNvPr id="6" name="Picture 8" descr="C:\Users\SECBOK\Desktop\Bug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957734" y="2233614"/>
              <a:ext cx="1560125" cy="1728787"/>
            </a:xfrm>
            <a:prstGeom prst="rect">
              <a:avLst/>
            </a:prstGeom>
            <a:noFill/>
          </p:spPr>
        </p:pic>
        <p:pic>
          <p:nvPicPr>
            <p:cNvPr id="7" name="Picture 8" descr="C:\Users\SECBOK\Desktop\Bug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rot="15895679">
              <a:off x="5707011" y="1595770"/>
              <a:ext cx="630281" cy="698420"/>
            </a:xfrm>
            <a:prstGeom prst="rect">
              <a:avLst/>
            </a:prstGeom>
            <a:noFill/>
          </p:spPr>
        </p:pic>
        <p:pic>
          <p:nvPicPr>
            <p:cNvPr id="8" name="Picture 8" descr="C:\Users\SECBOK\Desktop\Bug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rot="19509276">
              <a:off x="5507757" y="3412864"/>
              <a:ext cx="342765" cy="422280"/>
            </a:xfrm>
            <a:prstGeom prst="rect">
              <a:avLst/>
            </a:prstGeom>
            <a:noFill/>
          </p:spPr>
        </p:pic>
        <p:pic>
          <p:nvPicPr>
            <p:cNvPr id="9" name="Picture 8" descr="C:\Users\SECBOK\Desktop\Bug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 rot="17081970">
              <a:off x="5565211" y="2545276"/>
              <a:ext cx="437133" cy="484391"/>
            </a:xfrm>
            <a:prstGeom prst="rect">
              <a:avLst/>
            </a:prstGeom>
            <a:noFill/>
          </p:spPr>
        </p:pic>
        <p:pic>
          <p:nvPicPr>
            <p:cNvPr id="10" name="Picture 8" descr="C:\Users\SECBOK\Desktop\Bug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 rot="6349606">
              <a:off x="3486352" y="1939766"/>
              <a:ext cx="445149" cy="493274"/>
            </a:xfrm>
            <a:prstGeom prst="rect">
              <a:avLst/>
            </a:prstGeom>
            <a:noFill/>
          </p:spPr>
        </p:pic>
        <p:sp>
          <p:nvSpPr>
            <p:cNvPr id="11" name="Oval 10"/>
            <p:cNvSpPr/>
            <p:nvPr/>
          </p:nvSpPr>
          <p:spPr>
            <a:xfrm>
              <a:off x="2206855" y="838200"/>
              <a:ext cx="5105400" cy="4953000"/>
            </a:xfrm>
            <a:prstGeom prst="ellipse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1" tIns="45716" rIns="91431" bIns="45716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2587855" y="1104900"/>
              <a:ext cx="4343400" cy="4419600"/>
            </a:xfrm>
            <a:prstGeom prst="ellipse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1" tIns="45716" rIns="91431" bIns="45716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2930755" y="1562100"/>
              <a:ext cx="3657600" cy="3505200"/>
            </a:xfrm>
            <a:prstGeom prst="ellipse">
              <a:avLst/>
            </a:prstGeom>
            <a:no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1" tIns="45716" rIns="91431" bIns="45716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311755" y="1905000"/>
              <a:ext cx="2895600" cy="2819400"/>
            </a:xfrm>
            <a:prstGeom prst="ellipse">
              <a:avLst/>
            </a:prstGeom>
            <a:no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1" tIns="45716" rIns="91431" bIns="45716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3616555" y="2286000"/>
              <a:ext cx="2286000" cy="2057400"/>
            </a:xfrm>
            <a:prstGeom prst="ellipse">
              <a:avLst/>
            </a:prstGeom>
            <a:no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1" tIns="45716" rIns="91431" bIns="45716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4073755" y="2667000"/>
              <a:ext cx="1371600" cy="12954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1" tIns="45716" rIns="91431" bIns="45716"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7" name="Picture 2" descr="C:\Users\SECBOK\Desktop\0011252546350a0492d824.jp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 rot="20304176">
              <a:off x="2342775" y="4083339"/>
              <a:ext cx="1559907" cy="2262187"/>
            </a:xfrm>
            <a:prstGeom prst="rect">
              <a:avLst/>
            </a:prstGeom>
            <a:noFill/>
          </p:spPr>
        </p:pic>
        <p:pic>
          <p:nvPicPr>
            <p:cNvPr id="18" name="Picture 2" descr="C:\Users\SECBOK\Desktop\0011252546350a0492d824.jp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 rot="853438" flipH="1">
              <a:off x="6067391" y="3948470"/>
              <a:ext cx="1495707" cy="2458660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ransition spd="slow">
    <p:blinds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软件调试概述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900" dirty="0" smtClean="0"/>
              <a:t>调试主要是一个搜索过程，其成功找到目标物</a:t>
            </a:r>
            <a:r>
              <a:rPr lang="en-US" altLang="zh-CN" sz="2900" dirty="0" smtClean="0"/>
              <a:t/>
            </a:r>
            <a:br>
              <a:rPr lang="en-US" altLang="zh-CN" sz="2900" dirty="0" smtClean="0"/>
            </a:br>
            <a:r>
              <a:rPr lang="zh-CN" altLang="en-US" sz="2900" dirty="0" smtClean="0"/>
              <a:t>的难度堪比大海捞针。</a:t>
            </a:r>
            <a:endParaRPr lang="en-US" altLang="zh-CN" sz="2900" dirty="0" smtClean="0"/>
          </a:p>
          <a:p>
            <a:pPr lvl="1"/>
            <a:r>
              <a:rPr lang="zh-CN" altLang="en-US" dirty="0" smtClean="0"/>
              <a:t>缺陷定位耗费了绝大比例的调试时间。</a:t>
            </a:r>
            <a:endParaRPr lang="en-US" altLang="zh-CN" dirty="0" smtClean="0"/>
          </a:p>
          <a:p>
            <a:pPr lvl="1"/>
            <a:r>
              <a:rPr lang="zh-CN" altLang="en-US" sz="2500" dirty="0" smtClean="0"/>
              <a:t>缺陷修复相对容易。</a:t>
            </a:r>
            <a:endParaRPr lang="en-US" altLang="zh-CN" sz="2500" dirty="0" smtClean="0"/>
          </a:p>
          <a:p>
            <a:pPr lvl="1"/>
            <a:endParaRPr lang="en-US" altLang="zh-CN" sz="2500" dirty="0" smtClean="0"/>
          </a:p>
          <a:p>
            <a:r>
              <a:rPr lang="zh-CN" altLang="en-US" sz="2900" dirty="0" smtClean="0"/>
              <a:t>实践表明，调试是一门“黑色艺术”，其实际</a:t>
            </a:r>
            <a:r>
              <a:rPr lang="en-US" altLang="zh-CN" sz="2900" dirty="0" smtClean="0"/>
              <a:t/>
            </a:r>
            <a:br>
              <a:rPr lang="en-US" altLang="zh-CN" sz="2900" dirty="0" smtClean="0"/>
            </a:br>
            <a:r>
              <a:rPr lang="zh-CN" altLang="en-US" sz="2900" dirty="0" smtClean="0"/>
              <a:t>用时几乎完全不可预测，然而其计划用时却总</a:t>
            </a:r>
            <a:r>
              <a:rPr lang="en-US" altLang="zh-CN" sz="2900" dirty="0" smtClean="0"/>
              <a:t/>
            </a:r>
            <a:br>
              <a:rPr lang="en-US" altLang="zh-CN" sz="2900" dirty="0" smtClean="0"/>
            </a:br>
            <a:r>
              <a:rPr lang="zh-CN" altLang="en-US" sz="2900" dirty="0" smtClean="0"/>
              <a:t>是十分有限的。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>
                <a:solidFill>
                  <a:srgbClr val="FF0000"/>
                </a:solidFill>
                <a:sym typeface="Wingdings" pitchFamily="2" charset="2"/>
              </a:rPr>
              <a:t>                    </a:t>
            </a:r>
            <a:r>
              <a:rPr lang="zh-CN" altLang="en-US" dirty="0" smtClean="0">
                <a:solidFill>
                  <a:srgbClr val="FF0000"/>
                </a:solidFill>
                <a:sym typeface="Wingdings" pitchFamily="2" charset="2"/>
              </a:rPr>
              <a:t>程序员加班</a:t>
            </a:r>
            <a:endParaRPr lang="en-US" altLang="zh-CN" dirty="0" smtClean="0">
              <a:solidFill>
                <a:srgbClr val="FF0000"/>
              </a:solidFill>
              <a:sym typeface="Wingdings" pitchFamily="2" charset="2"/>
            </a:endParaRPr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4FEA357-1A1C-4E1E-9A53-504063E4F462}" type="slidenum">
              <a:rPr lang="zh-CN" altLang="en-US" smtClean="0"/>
              <a:pPr/>
              <a:t>22</a:t>
            </a:fld>
            <a:endParaRPr lang="zh-CN" altLang="en-US" dirty="0"/>
          </a:p>
        </p:txBody>
      </p:sp>
    </p:spTree>
  </p:cSld>
  <p:clrMapOvr>
    <a:masterClrMapping/>
  </p:clrMapOvr>
  <p:transition spd="slow">
    <p:blinds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调试技术发展史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6506" y="980728"/>
            <a:ext cx="8667750" cy="3456384"/>
          </a:xfrm>
        </p:spPr>
        <p:txBody>
          <a:bodyPr/>
          <a:lstStyle/>
          <a:p>
            <a:pPr marL="538113" indent="-538113">
              <a:buFont typeface="+mj-ea"/>
              <a:buAutoNum type="circleNumDbPlain"/>
            </a:pPr>
            <a:r>
              <a:rPr lang="zh-CN" altLang="en-US" sz="2500" dirty="0" smtClean="0"/>
              <a:t>“石器”时代</a:t>
            </a:r>
            <a:endParaRPr lang="en-US" altLang="zh-CN" sz="2500" dirty="0" smtClean="0"/>
          </a:p>
          <a:p>
            <a:pPr marL="996506" lvl="1" indent="-538113"/>
            <a:r>
              <a:rPr lang="zh-CN" altLang="en-US" sz="2500" dirty="0" smtClean="0"/>
              <a:t>用外部设备如“程控灯”作为调试工具</a:t>
            </a:r>
            <a:endParaRPr lang="en-US" altLang="zh-CN" sz="2500" dirty="0" smtClean="0"/>
          </a:p>
          <a:p>
            <a:pPr marL="538113" indent="-538113">
              <a:buFont typeface="+mj-ea"/>
              <a:buAutoNum type="circleNumDbPlain"/>
            </a:pPr>
            <a:r>
              <a:rPr lang="zh-CN" altLang="en-US" sz="2500" dirty="0" smtClean="0">
                <a:solidFill>
                  <a:srgbClr val="0000FF"/>
                </a:solidFill>
              </a:rPr>
              <a:t>“打印语句”时代（插装时代）</a:t>
            </a:r>
            <a:endParaRPr lang="en-US" altLang="zh-CN" sz="2500" dirty="0" smtClean="0">
              <a:solidFill>
                <a:srgbClr val="0000FF"/>
              </a:solidFill>
            </a:endParaRPr>
          </a:p>
          <a:p>
            <a:pPr marL="996506" lvl="1" indent="-538113"/>
            <a:r>
              <a:rPr lang="zh-CN" altLang="en-US" sz="2500" dirty="0" smtClean="0"/>
              <a:t>用输出语句的方式表明调试结果</a:t>
            </a:r>
            <a:endParaRPr lang="en-US" altLang="zh-CN" sz="2500" dirty="0" smtClean="0"/>
          </a:p>
          <a:p>
            <a:pPr marL="538113" indent="-538113">
              <a:buFont typeface="+mj-ea"/>
              <a:buAutoNum type="circleNumDbPlain"/>
            </a:pPr>
            <a:r>
              <a:rPr lang="zh-CN" altLang="en-US" sz="2500" dirty="0" smtClean="0"/>
              <a:t>实时调试时代</a:t>
            </a:r>
            <a:endParaRPr lang="en-US" altLang="zh-CN" sz="2500" dirty="0" smtClean="0"/>
          </a:p>
          <a:p>
            <a:pPr marL="996506" lvl="1" indent="-538113"/>
            <a:r>
              <a:rPr lang="zh-CN" altLang="en-US" sz="2500" dirty="0" smtClean="0"/>
              <a:t>基于专门调试工具的步进模式</a:t>
            </a:r>
            <a:endParaRPr lang="en-US" altLang="zh-CN" sz="2500" dirty="0" smtClean="0"/>
          </a:p>
          <a:p>
            <a:pPr marL="538113" indent="-538113">
              <a:buFont typeface="+mj-ea"/>
              <a:buAutoNum type="circleNumDbPlain"/>
            </a:pPr>
            <a:r>
              <a:rPr lang="zh-CN" altLang="en-US" sz="2500" dirty="0" smtClean="0"/>
              <a:t>自动调试时代</a:t>
            </a:r>
            <a:endParaRPr lang="en-US" altLang="zh-CN" sz="2500" dirty="0" smtClean="0"/>
          </a:p>
          <a:p>
            <a:pPr marL="996506" lvl="1" indent="-538113"/>
            <a:r>
              <a:rPr lang="zh-CN" altLang="en-US" sz="2500" dirty="0" smtClean="0"/>
              <a:t>应用自动调试工具</a:t>
            </a:r>
            <a:endParaRPr lang="zh-CN" altLang="en-US" sz="25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4FEA357-1A1C-4E1E-9A53-504063E4F462}" type="slidenum">
              <a:rPr lang="zh-CN" altLang="en-US" smtClean="0"/>
              <a:pPr/>
              <a:t>23</a:t>
            </a:fld>
            <a:endParaRPr lang="zh-CN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2033899" y="4559773"/>
            <a:ext cx="7833653" cy="2255346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lIns="38974" tIns="19487" rIns="38974" bIns="19487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class Debug {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     public static boolean on = true;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     public static void print(String s ) {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          if (on) System.out.println(s);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     }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}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+++++++++++++++++++++++++++++</a:t>
            </a:r>
          </a:p>
          <a:p>
            <a:r>
              <a:rPr lang="en-US" altLang="zh-CN" dirty="0" smtClean="0">
                <a:solidFill>
                  <a:srgbClr val="FFFF00"/>
                </a:solidFill>
              </a:rPr>
              <a:t>Debug.print(“Bug is here!");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5655078" y="3212977"/>
            <a:ext cx="4212468" cy="1728192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lIns="95665" tIns="47832" rIns="95665" bIns="47832" rtlCol="0" anchor="ctr"/>
          <a:lstStyle/>
          <a:p>
            <a:pPr algn="ctr"/>
            <a:r>
              <a:rPr lang="zh-CN" altLang="en-US" sz="3300" dirty="0" smtClean="0">
                <a:solidFill>
                  <a:srgbClr val="FFFF00"/>
                </a:solidFill>
                <a:ea typeface="文鼎CS长美黑" pitchFamily="49" charset="-122"/>
              </a:rPr>
              <a:t>今天依然处在“打印语句”时代！</a:t>
            </a:r>
            <a:endParaRPr lang="zh-CN" altLang="en-US" sz="3300" dirty="0">
              <a:solidFill>
                <a:srgbClr val="FFFF00"/>
              </a:solidFill>
              <a:ea typeface="文鼎CS长美黑" pitchFamily="49" charset="-122"/>
            </a:endParaRPr>
          </a:p>
        </p:txBody>
      </p:sp>
      <p:sp>
        <p:nvSpPr>
          <p:cNvPr id="8" name="Oval Callout 7"/>
          <p:cNvSpPr/>
          <p:nvPr/>
        </p:nvSpPr>
        <p:spPr>
          <a:xfrm>
            <a:off x="7955783" y="1628804"/>
            <a:ext cx="1677737" cy="1224135"/>
          </a:xfrm>
          <a:prstGeom prst="wedgeEllipseCallout">
            <a:avLst>
              <a:gd name="adj1" fmla="val -36462"/>
              <a:gd name="adj2" fmla="val 76414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5665" tIns="47832" rIns="95665" bIns="47832" rtlCol="0" anchor="ctr"/>
          <a:lstStyle/>
          <a:p>
            <a:pPr algn="ctr"/>
            <a:r>
              <a:rPr lang="zh-CN" altLang="en-US" sz="3300" dirty="0" smtClean="0">
                <a:solidFill>
                  <a:srgbClr val="FF0000"/>
                </a:solidFill>
                <a:ea typeface="文鼎CS长美黑" pitchFamily="49" charset="-122"/>
              </a:rPr>
              <a:t>调试</a:t>
            </a:r>
            <a:r>
              <a:rPr lang="en-US" altLang="zh-CN" sz="3300" dirty="0" smtClean="0">
                <a:solidFill>
                  <a:srgbClr val="FF0000"/>
                </a:solidFill>
                <a:ea typeface="文鼎CS长美黑" pitchFamily="49" charset="-122"/>
              </a:rPr>
              <a:t/>
            </a:r>
            <a:br>
              <a:rPr lang="en-US" altLang="zh-CN" sz="3300" dirty="0" smtClean="0">
                <a:solidFill>
                  <a:srgbClr val="FF0000"/>
                </a:solidFill>
                <a:ea typeface="文鼎CS长美黑" pitchFamily="49" charset="-122"/>
              </a:rPr>
            </a:br>
            <a:r>
              <a:rPr lang="zh-CN" altLang="en-US" sz="3300" dirty="0" smtClean="0">
                <a:solidFill>
                  <a:srgbClr val="FF0000"/>
                </a:solidFill>
                <a:ea typeface="文鼎CS长美黑" pitchFamily="49" charset="-122"/>
              </a:rPr>
              <a:t>丑闻</a:t>
            </a:r>
            <a:endParaRPr lang="zh-CN" altLang="en-US" sz="3300" dirty="0">
              <a:solidFill>
                <a:srgbClr val="FF0000"/>
              </a:solidFill>
              <a:ea typeface="文鼎CS长美黑" pitchFamily="49" charset="-122"/>
            </a:endParaRPr>
          </a:p>
        </p:txBody>
      </p:sp>
    </p:spTree>
  </p:cSld>
  <p:clrMapOvr>
    <a:masterClrMapping/>
  </p:clrMapOvr>
  <p:transition spd="slow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846769" y="2276874"/>
            <a:ext cx="6474719" cy="1728192"/>
          </a:xfrm>
        </p:spPr>
        <p:txBody>
          <a:bodyPr/>
          <a:lstStyle/>
          <a:p>
            <a:pPr algn="ctr"/>
            <a:r>
              <a:rPr lang="zh-CN" altLang="en-US" sz="2700" dirty="0" smtClean="0"/>
              <a:t>软件产品因缺陷而造成极大用户损失，</a:t>
            </a:r>
            <a:r>
              <a:rPr lang="en-US" altLang="zh-CN" sz="2700" dirty="0" smtClean="0"/>
              <a:t/>
            </a:r>
            <a:br>
              <a:rPr lang="en-US" altLang="zh-CN" sz="2700" dirty="0" smtClean="0"/>
            </a:br>
            <a:r>
              <a:rPr lang="zh-CN" altLang="en-US" sz="2700" dirty="0" smtClean="0"/>
              <a:t>也因缺陷而造成显著修复成本。</a:t>
            </a:r>
            <a:r>
              <a:rPr lang="en-US" altLang="zh-CN" sz="2700" dirty="0" smtClean="0"/>
              <a:t/>
            </a:r>
            <a:br>
              <a:rPr lang="en-US" altLang="zh-CN" sz="2700" dirty="0" smtClean="0"/>
            </a:br>
            <a:r>
              <a:rPr lang="zh-CN" altLang="en-US" sz="2700" dirty="0" smtClean="0"/>
              <a:t>但整个行业就是偏偏忽视调试的存在。</a:t>
            </a:r>
            <a:r>
              <a:rPr lang="en-US" altLang="zh-CN" sz="2700" dirty="0" smtClean="0"/>
              <a:t/>
            </a:r>
            <a:br>
              <a:rPr lang="en-US" altLang="zh-CN" sz="2700" dirty="0" smtClean="0"/>
            </a:br>
            <a:r>
              <a:rPr lang="zh-CN" altLang="en-US" sz="2700" dirty="0" smtClean="0"/>
              <a:t>这显然是不可原谅的！</a:t>
            </a:r>
            <a:endParaRPr lang="zh-CN" altLang="en-US" sz="27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281715" y="6453196"/>
            <a:ext cx="624286" cy="365125"/>
          </a:xfrm>
        </p:spPr>
        <p:txBody>
          <a:bodyPr/>
          <a:lstStyle/>
          <a:p>
            <a:fld id="{64FEA357-1A1C-4E1E-9A53-504063E4F462}" type="slidenum">
              <a:rPr lang="zh-CN" altLang="en-US" smtClean="0"/>
              <a:pPr/>
              <a:t>24</a:t>
            </a:fld>
            <a:endParaRPr lang="zh-CN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2216696" y="6093296"/>
            <a:ext cx="5933552" cy="712151"/>
          </a:xfrm>
          <a:prstGeom prst="rect">
            <a:avLst/>
          </a:prstGeom>
        </p:spPr>
        <p:txBody>
          <a:bodyPr wrap="none" lIns="95665" tIns="47832" rIns="95665" bIns="47832">
            <a:spAutoFit/>
          </a:bodyPr>
          <a:lstStyle/>
          <a:p>
            <a:r>
              <a:rPr lang="en-US" altLang="zh-CN" sz="2000" dirty="0" smtClean="0">
                <a:latin typeface="方正书宋简体" pitchFamily="2" charset="-122"/>
                <a:ea typeface="方正书宋简体" pitchFamily="2" charset="-122"/>
              </a:rPr>
              <a:t>Henry Lieberman</a:t>
            </a:r>
            <a:r>
              <a:rPr lang="zh-CN" altLang="en-US" sz="2000" dirty="0" smtClean="0">
                <a:latin typeface="方正书宋简体" pitchFamily="2" charset="-122"/>
                <a:ea typeface="方正书宋简体" pitchFamily="2" charset="-122"/>
              </a:rPr>
              <a:t>是一位著名的计算机科学家。</a:t>
            </a:r>
            <a:endParaRPr lang="en-US" altLang="zh-CN" sz="2000" dirty="0" smtClean="0">
              <a:latin typeface="方正书宋简体" pitchFamily="2" charset="-122"/>
              <a:ea typeface="方正书宋简体" pitchFamily="2" charset="-122"/>
            </a:endParaRPr>
          </a:p>
          <a:p>
            <a:r>
              <a:rPr lang="zh-CN" altLang="en-US" sz="2000" dirty="0" smtClean="0">
                <a:latin typeface="方正书宋简体" pitchFamily="2" charset="-122"/>
                <a:ea typeface="方正书宋简体" pitchFamily="2" charset="-122"/>
              </a:rPr>
              <a:t>个人信息网址：</a:t>
            </a:r>
            <a:r>
              <a:rPr lang="en-US" altLang="zh-CN" sz="2000" dirty="0" smtClean="0">
                <a:latin typeface="方正书宋简体" pitchFamily="2" charset="-122"/>
                <a:ea typeface="方正书宋简体" pitchFamily="2" charset="-122"/>
                <a:hlinkClick r:id="rId2"/>
              </a:rPr>
              <a:t>http://www.media.mit.edu/people/lieber</a:t>
            </a:r>
            <a:endParaRPr lang="zh-CN" altLang="en-US" sz="2000" dirty="0">
              <a:latin typeface="方正书宋简体" pitchFamily="2" charset="-122"/>
              <a:ea typeface="方正书宋简体" pitchFamily="2" charset="-122"/>
            </a:endParaRPr>
          </a:p>
        </p:txBody>
      </p:sp>
      <p:pic>
        <p:nvPicPr>
          <p:cNvPr id="13314" name="Picture 2" descr="http://pldb.media.mit.edu/face/liebe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0537" y="2132860"/>
            <a:ext cx="1953462" cy="1803197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506506" y="3861051"/>
            <a:ext cx="2184128" cy="373597"/>
          </a:xfrm>
          <a:prstGeom prst="rect">
            <a:avLst/>
          </a:prstGeom>
        </p:spPr>
        <p:txBody>
          <a:bodyPr wrap="none" lIns="95665" tIns="47832" rIns="95665" bIns="47832">
            <a:spAutoFit/>
          </a:bodyPr>
          <a:lstStyle/>
          <a:p>
            <a:r>
              <a:rPr lang="en-US" altLang="zh-CN" dirty="0" smtClean="0"/>
              <a:t>Henry Lieberman</a:t>
            </a:r>
            <a:endParaRPr lang="zh-CN" altLang="en-US" dirty="0"/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调试流程</a:t>
            </a:r>
            <a:r>
              <a:rPr lang="en-US" altLang="zh-CN" dirty="0" smtClean="0"/>
              <a:t>—TRAFFIC</a:t>
            </a:r>
            <a:r>
              <a:rPr lang="zh-CN" altLang="en-US" dirty="0" smtClean="0"/>
              <a:t>七步流程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sz="2900" dirty="0" smtClean="0"/>
              <a:t>TRAFFIC</a:t>
            </a:r>
            <a:r>
              <a:rPr lang="zh-CN" altLang="en-US" sz="2900" dirty="0" smtClean="0"/>
              <a:t>流程由</a:t>
            </a:r>
            <a:r>
              <a:rPr lang="en-US" altLang="zh-CN" sz="2900" dirty="0" smtClean="0"/>
              <a:t>Anders Zeller</a:t>
            </a:r>
            <a:r>
              <a:rPr lang="zh-CN" altLang="en-US" sz="2900" dirty="0" smtClean="0"/>
              <a:t>提出，包括七步：</a:t>
            </a:r>
            <a:r>
              <a:rPr lang="en-US" altLang="zh-CN" sz="2900" dirty="0" smtClean="0"/>
              <a:t> </a:t>
            </a:r>
          </a:p>
          <a:p>
            <a:pPr marL="538113" indent="-538113">
              <a:buFont typeface="+mj-ea"/>
              <a:buAutoNum type="circleNumDbPlain"/>
            </a:pPr>
            <a:endParaRPr lang="en-US" altLang="zh-CN" sz="900" dirty="0" smtClean="0"/>
          </a:p>
          <a:p>
            <a:pPr marL="538113" indent="-538113">
              <a:buFont typeface="+mj-ea"/>
              <a:buAutoNum type="circleNumDbPlain"/>
            </a:pPr>
            <a:r>
              <a:rPr lang="zh-CN" altLang="en-US" sz="2700" dirty="0" smtClean="0"/>
              <a:t>追踪问题</a:t>
            </a:r>
            <a:endParaRPr lang="en-US" altLang="zh-CN" sz="2700" dirty="0" smtClean="0"/>
          </a:p>
          <a:p>
            <a:pPr marL="538113" indent="-538113">
              <a:buFont typeface="+mj-ea"/>
              <a:buAutoNum type="circleNumDbPlain"/>
            </a:pPr>
            <a:r>
              <a:rPr lang="zh-CN" altLang="en-US" sz="2700" dirty="0" smtClean="0"/>
              <a:t>再现故障</a:t>
            </a:r>
            <a:endParaRPr lang="en-US" altLang="zh-CN" sz="2700" dirty="0" smtClean="0"/>
          </a:p>
          <a:p>
            <a:pPr marL="538113" indent="-538113">
              <a:buFont typeface="+mj-ea"/>
              <a:buAutoNum type="circleNumDbPlain"/>
            </a:pPr>
            <a:r>
              <a:rPr lang="zh-CN" altLang="en-US" sz="2700" dirty="0" smtClean="0"/>
              <a:t>自动化和简化</a:t>
            </a:r>
            <a:endParaRPr lang="en-US" altLang="zh-CN" sz="2700" dirty="0" smtClean="0"/>
          </a:p>
          <a:p>
            <a:pPr marL="538113" indent="-538113">
              <a:buFont typeface="+mj-ea"/>
              <a:buAutoNum type="circleNumDbPlain"/>
            </a:pPr>
            <a:r>
              <a:rPr lang="zh-CN" altLang="en-US" sz="2700" dirty="0" smtClean="0"/>
              <a:t>找出候选感染源</a:t>
            </a:r>
            <a:endParaRPr lang="en-US" altLang="zh-CN" sz="2700" dirty="0" smtClean="0"/>
          </a:p>
          <a:p>
            <a:pPr marL="538113" indent="-538113">
              <a:buFont typeface="+mj-ea"/>
              <a:buAutoNum type="circleNumDbPlain"/>
            </a:pPr>
            <a:r>
              <a:rPr lang="zh-CN" altLang="en-US" sz="2700" dirty="0" smtClean="0"/>
              <a:t>聚焦最可能的感染源</a:t>
            </a:r>
            <a:endParaRPr lang="en-US" altLang="zh-CN" sz="2700" dirty="0" smtClean="0"/>
          </a:p>
          <a:p>
            <a:pPr marL="538113" indent="-538113">
              <a:buFont typeface="+mj-ea"/>
              <a:buAutoNum type="circleNumDbPlain"/>
            </a:pPr>
            <a:r>
              <a:rPr lang="zh-CN" altLang="en-US" sz="2700" dirty="0" smtClean="0"/>
              <a:t>隔绝感染源</a:t>
            </a:r>
            <a:endParaRPr lang="en-US" altLang="zh-CN" sz="2700" dirty="0" smtClean="0"/>
          </a:p>
          <a:p>
            <a:pPr marL="538113" indent="-538113">
              <a:buFont typeface="+mj-ea"/>
              <a:buAutoNum type="circleNumDbPlain"/>
            </a:pPr>
            <a:r>
              <a:rPr lang="zh-CN" altLang="en-US" sz="2700" dirty="0" smtClean="0"/>
              <a:t>修复缺陷并回测</a:t>
            </a:r>
            <a:endParaRPr lang="zh-CN" altLang="en-US" sz="27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4FEA357-1A1C-4E1E-9A53-504063E4F462}" type="slidenum">
              <a:rPr lang="zh-CN" altLang="en-US" smtClean="0"/>
              <a:pPr/>
              <a:t>25</a:t>
            </a:fld>
            <a:endParaRPr lang="zh-CN" altLang="en-US" dirty="0"/>
          </a:p>
        </p:txBody>
      </p:sp>
    </p:spTree>
  </p:cSld>
  <p:clrMapOvr>
    <a:masterClrMapping/>
  </p:clrMapOvr>
  <p:transition spd="slow">
    <p:blinds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调试途径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964" y="5301208"/>
            <a:ext cx="8667750" cy="936104"/>
          </a:xfrm>
        </p:spPr>
        <p:txBody>
          <a:bodyPr/>
          <a:lstStyle/>
          <a:p>
            <a:r>
              <a:rPr lang="en-US" altLang="zh-CN" sz="2500" dirty="0" smtClean="0"/>
              <a:t>10</a:t>
            </a:r>
            <a:r>
              <a:rPr lang="zh-CN" altLang="en-US" sz="2500" dirty="0" smtClean="0"/>
              <a:t>条途径，其中最常用的是：</a:t>
            </a:r>
            <a:endParaRPr lang="en-US" altLang="zh-CN" sz="2500" dirty="0" smtClean="0"/>
          </a:p>
          <a:p>
            <a:pPr lvl="1"/>
            <a:r>
              <a:rPr lang="zh-CN" altLang="en-US" sz="2100" dirty="0" smtClean="0"/>
              <a:t>编写可调型代码、插装、宏定义和调试器。</a:t>
            </a:r>
            <a:endParaRPr lang="zh-CN" altLang="en-US" sz="2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4FEA357-1A1C-4E1E-9A53-504063E4F462}" type="slidenum">
              <a:rPr lang="zh-CN" altLang="en-US" smtClean="0"/>
              <a:pPr/>
              <a:t>26</a:t>
            </a:fld>
            <a:endParaRPr lang="zh-CN" alt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130816" y="1489895"/>
            <a:ext cx="7493947" cy="3076545"/>
            <a:chOff x="-1201567" y="681335"/>
            <a:chExt cx="9431167" cy="4043065"/>
          </a:xfrm>
        </p:grpSpPr>
        <p:sp>
          <p:nvSpPr>
            <p:cNvPr id="6" name="Flowchart: Document 5"/>
            <p:cNvSpPr/>
            <p:nvPr/>
          </p:nvSpPr>
          <p:spPr>
            <a:xfrm>
              <a:off x="-838200" y="1371600"/>
              <a:ext cx="1600200" cy="990600"/>
            </a:xfrm>
            <a:prstGeom prst="flowChartDocumen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900" dirty="0"/>
            </a:p>
          </p:txBody>
        </p:sp>
        <p:sp>
          <p:nvSpPr>
            <p:cNvPr id="7" name="Flowchart: Document 6"/>
            <p:cNvSpPr/>
            <p:nvPr/>
          </p:nvSpPr>
          <p:spPr>
            <a:xfrm>
              <a:off x="-914400" y="1524000"/>
              <a:ext cx="1600200" cy="990600"/>
            </a:xfrm>
            <a:prstGeom prst="flowChartDocumen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900" dirty="0"/>
            </a:p>
          </p:txBody>
        </p:sp>
        <p:sp>
          <p:nvSpPr>
            <p:cNvPr id="8" name="Flowchart: Document 7"/>
            <p:cNvSpPr/>
            <p:nvPr/>
          </p:nvSpPr>
          <p:spPr>
            <a:xfrm>
              <a:off x="-990600" y="1676400"/>
              <a:ext cx="1600200" cy="990600"/>
            </a:xfrm>
            <a:prstGeom prst="flowChartDocumen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9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-685800" y="1676399"/>
              <a:ext cx="1103914" cy="4853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latin typeface="方正精楷简体" pitchFamily="2" charset="-122"/>
                  <a:ea typeface="汉鼎简楷体" pitchFamily="49" charset="-122"/>
                </a:rPr>
                <a:t>源代码</a:t>
              </a:r>
              <a:endParaRPr lang="zh-CN" altLang="en-US" dirty="0">
                <a:latin typeface="方正精楷简体" pitchFamily="2" charset="-122"/>
                <a:ea typeface="汉鼎简楷体" pitchFamily="49" charset="-122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-1201567" y="2094075"/>
              <a:ext cx="2007704" cy="4651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700" dirty="0" smtClean="0"/>
                <a:t>#ifdef debug</a:t>
              </a:r>
              <a:endParaRPr lang="zh-CN" altLang="en-US" sz="1700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1295400" y="1524000"/>
              <a:ext cx="1600200" cy="685800"/>
            </a:xfrm>
            <a:prstGeom prst="roundRect">
              <a:avLst>
                <a:gd name="adj" fmla="val 33983"/>
              </a:avLst>
            </a:prstGeom>
            <a:solidFill>
              <a:srgbClr val="6600CC"/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700" dirty="0" smtClean="0">
                  <a:latin typeface="方正精楷简体" pitchFamily="2" charset="-122"/>
                  <a:ea typeface="汉鼎简楷体" pitchFamily="49" charset="-122"/>
                </a:rPr>
                <a:t>预处理器</a:t>
              </a:r>
              <a:endParaRPr lang="zh-CN" altLang="en-US" sz="1700" dirty="0">
                <a:latin typeface="方正精楷简体" pitchFamily="2" charset="-122"/>
                <a:ea typeface="汉鼎简楷体" pitchFamily="49" charset="-122"/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3352800" y="1524000"/>
              <a:ext cx="1371600" cy="685800"/>
            </a:xfrm>
            <a:prstGeom prst="roundRect">
              <a:avLst>
                <a:gd name="adj" fmla="val 33983"/>
              </a:avLst>
            </a:prstGeom>
            <a:solidFill>
              <a:srgbClr val="173E49"/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latin typeface="方正精楷简体" pitchFamily="2" charset="-122"/>
                  <a:ea typeface="汉鼎简楷体" pitchFamily="49" charset="-122"/>
                </a:rPr>
                <a:t>编译器</a:t>
              </a:r>
              <a:endParaRPr lang="zh-CN" altLang="en-US" dirty="0">
                <a:latin typeface="方正精楷简体" pitchFamily="2" charset="-122"/>
                <a:ea typeface="汉鼎简楷体" pitchFamily="49" charset="-122"/>
              </a:endParaRP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5181600" y="1524000"/>
              <a:ext cx="1371600" cy="685800"/>
            </a:xfrm>
            <a:prstGeom prst="roundRect">
              <a:avLst>
                <a:gd name="adj" fmla="val 33983"/>
              </a:avLst>
            </a:prstGeom>
            <a:solidFill>
              <a:schemeClr val="tx2">
                <a:lumMod val="50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latin typeface="方正精楷简体" pitchFamily="2" charset="-122"/>
                  <a:ea typeface="汉鼎简楷体" pitchFamily="49" charset="-122"/>
                </a:rPr>
                <a:t>链接器</a:t>
              </a:r>
              <a:endParaRPr lang="zh-CN" altLang="en-US" dirty="0">
                <a:latin typeface="方正精楷简体" pitchFamily="2" charset="-122"/>
                <a:ea typeface="汉鼎简楷体" pitchFamily="49" charset="-122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514600" y="2971800"/>
              <a:ext cx="1828800" cy="685800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700" dirty="0" smtClean="0">
                  <a:latin typeface="方正精楷简体" pitchFamily="2" charset="-122"/>
                  <a:ea typeface="汉鼎简楷体" pitchFamily="49" charset="-122"/>
                </a:rPr>
                <a:t>可执行程序</a:t>
              </a:r>
              <a:endParaRPr lang="zh-CN" altLang="en-US" sz="1700" dirty="0">
                <a:latin typeface="方正精楷简体" pitchFamily="2" charset="-122"/>
                <a:ea typeface="汉鼎简楷体" pitchFamily="49" charset="-122"/>
              </a:endParaRPr>
            </a:p>
          </p:txBody>
        </p:sp>
        <p:sp>
          <p:nvSpPr>
            <p:cNvPr id="15" name="Parallelogram 14"/>
            <p:cNvSpPr/>
            <p:nvPr/>
          </p:nvSpPr>
          <p:spPr>
            <a:xfrm>
              <a:off x="609600" y="3009900"/>
              <a:ext cx="1219200" cy="609600"/>
            </a:xfrm>
            <a:prstGeom prst="parallelogram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tx1"/>
                  </a:solidFill>
                  <a:latin typeface="方正精楷简体" pitchFamily="2" charset="-122"/>
                  <a:ea typeface="汉鼎简楷体" pitchFamily="49" charset="-122"/>
                </a:rPr>
                <a:t>输入</a:t>
              </a:r>
              <a:endParaRPr lang="zh-CN" altLang="en-US" dirty="0">
                <a:solidFill>
                  <a:schemeClr val="tx1"/>
                </a:solidFill>
                <a:latin typeface="方正精楷简体" pitchFamily="2" charset="-122"/>
                <a:ea typeface="汉鼎简楷体" pitchFamily="49" charset="-122"/>
              </a:endParaRPr>
            </a:p>
          </p:txBody>
        </p:sp>
        <p:sp>
          <p:nvSpPr>
            <p:cNvPr id="16" name="Parallelogram 15"/>
            <p:cNvSpPr/>
            <p:nvPr/>
          </p:nvSpPr>
          <p:spPr>
            <a:xfrm>
              <a:off x="5105400" y="3009900"/>
              <a:ext cx="1219200" cy="609600"/>
            </a:xfrm>
            <a:prstGeom prst="parallelogram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tx1"/>
                  </a:solidFill>
                  <a:latin typeface="方正精楷简体" pitchFamily="2" charset="-122"/>
                  <a:ea typeface="汉鼎简楷体" pitchFamily="49" charset="-122"/>
                </a:rPr>
                <a:t>输出</a:t>
              </a:r>
              <a:endParaRPr lang="zh-CN" altLang="en-US" dirty="0">
                <a:solidFill>
                  <a:schemeClr val="tx1"/>
                </a:solidFill>
                <a:latin typeface="方正精楷简体" pitchFamily="2" charset="-122"/>
                <a:ea typeface="汉鼎简楷体" pitchFamily="49" charset="-122"/>
              </a:endParaRPr>
            </a:p>
          </p:txBody>
        </p:sp>
        <p:cxnSp>
          <p:nvCxnSpPr>
            <p:cNvPr id="17" name="Straight Arrow Connector 16"/>
            <p:cNvCxnSpPr>
              <a:stCxn id="6" idx="3"/>
              <a:endCxn id="11" idx="1"/>
            </p:cNvCxnSpPr>
            <p:nvPr/>
          </p:nvCxnSpPr>
          <p:spPr>
            <a:xfrm>
              <a:off x="762000" y="1866900"/>
              <a:ext cx="533400" cy="1588"/>
            </a:xfrm>
            <a:prstGeom prst="straightConnector1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1" idx="3"/>
              <a:endCxn id="12" idx="1"/>
            </p:cNvCxnSpPr>
            <p:nvPr/>
          </p:nvCxnSpPr>
          <p:spPr>
            <a:xfrm>
              <a:off x="2895600" y="1866900"/>
              <a:ext cx="457200" cy="1588"/>
            </a:xfrm>
            <a:prstGeom prst="straightConnector1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2" idx="3"/>
              <a:endCxn id="13" idx="1"/>
            </p:cNvCxnSpPr>
            <p:nvPr/>
          </p:nvCxnSpPr>
          <p:spPr>
            <a:xfrm>
              <a:off x="4724400" y="1866900"/>
              <a:ext cx="457200" cy="1588"/>
            </a:xfrm>
            <a:prstGeom prst="straightConnector1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Flowchart: Magnetic Disk 19"/>
            <p:cNvSpPr/>
            <p:nvPr/>
          </p:nvSpPr>
          <p:spPr>
            <a:xfrm>
              <a:off x="7162800" y="1371600"/>
              <a:ext cx="1066800" cy="762000"/>
            </a:xfrm>
            <a:prstGeom prst="flowChartMagneticDisk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900" dirty="0"/>
            </a:p>
          </p:txBody>
        </p:sp>
        <p:sp>
          <p:nvSpPr>
            <p:cNvPr id="21" name="Flowchart: Magnetic Disk 20"/>
            <p:cNvSpPr/>
            <p:nvPr/>
          </p:nvSpPr>
          <p:spPr>
            <a:xfrm>
              <a:off x="7086600" y="1447800"/>
              <a:ext cx="1066800" cy="762000"/>
            </a:xfrm>
            <a:prstGeom prst="flowChartMagneticDisk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900" dirty="0"/>
            </a:p>
          </p:txBody>
        </p:sp>
        <p:sp>
          <p:nvSpPr>
            <p:cNvPr id="22" name="Flowchart: Magnetic Disk 21"/>
            <p:cNvSpPr/>
            <p:nvPr/>
          </p:nvSpPr>
          <p:spPr>
            <a:xfrm>
              <a:off x="7010400" y="1485900"/>
              <a:ext cx="1066800" cy="762000"/>
            </a:xfrm>
            <a:prstGeom prst="flowChartMagneticDisk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9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315199" y="1676399"/>
              <a:ext cx="522906" cy="4853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latin typeface="方正精楷简体" pitchFamily="2" charset="-122"/>
                  <a:ea typeface="汉鼎简楷体" pitchFamily="49" charset="-122"/>
                </a:rPr>
                <a:t>库</a:t>
              </a:r>
              <a:endParaRPr lang="zh-CN" altLang="en-US" dirty="0">
                <a:latin typeface="方正精楷简体" pitchFamily="2" charset="-122"/>
                <a:ea typeface="汉鼎简楷体" pitchFamily="49" charset="-122"/>
              </a:endParaRPr>
            </a:p>
          </p:txBody>
        </p:sp>
        <p:cxnSp>
          <p:nvCxnSpPr>
            <p:cNvPr id="24" name="Straight Arrow Connector 23"/>
            <p:cNvCxnSpPr>
              <a:stCxn id="22" idx="2"/>
              <a:endCxn id="13" idx="3"/>
            </p:cNvCxnSpPr>
            <p:nvPr/>
          </p:nvCxnSpPr>
          <p:spPr>
            <a:xfrm rot="10800000">
              <a:off x="6553200" y="1866900"/>
              <a:ext cx="457200" cy="1588"/>
            </a:xfrm>
            <a:prstGeom prst="straightConnector1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hape 24"/>
            <p:cNvCxnSpPr>
              <a:endCxn id="14" idx="0"/>
            </p:cNvCxnSpPr>
            <p:nvPr/>
          </p:nvCxnSpPr>
          <p:spPr>
            <a:xfrm rot="10800000" flipV="1">
              <a:off x="3429000" y="2514600"/>
              <a:ext cx="2438400" cy="457200"/>
            </a:xfrm>
            <a:prstGeom prst="bentConnector2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13" idx="2"/>
            </p:cNvCxnSpPr>
            <p:nvPr/>
          </p:nvCxnSpPr>
          <p:spPr>
            <a:xfrm rot="5400000">
              <a:off x="5715000" y="2362200"/>
              <a:ext cx="304800" cy="1588"/>
            </a:xfrm>
            <a:prstGeom prst="straightConnector1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headEnd type="non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15" idx="2"/>
              <a:endCxn id="14" idx="1"/>
            </p:cNvCxnSpPr>
            <p:nvPr/>
          </p:nvCxnSpPr>
          <p:spPr>
            <a:xfrm>
              <a:off x="1752600" y="3314700"/>
              <a:ext cx="762000" cy="1588"/>
            </a:xfrm>
            <a:prstGeom prst="straightConnector1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14" idx="3"/>
              <a:endCxn id="16" idx="5"/>
            </p:cNvCxnSpPr>
            <p:nvPr/>
          </p:nvCxnSpPr>
          <p:spPr>
            <a:xfrm>
              <a:off x="4343400" y="3314700"/>
              <a:ext cx="838200" cy="1588"/>
            </a:xfrm>
            <a:prstGeom prst="straightConnector1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Plaque 28"/>
            <p:cNvSpPr/>
            <p:nvPr/>
          </p:nvSpPr>
          <p:spPr>
            <a:xfrm>
              <a:off x="2667000" y="4114800"/>
              <a:ext cx="1447800" cy="609600"/>
            </a:xfrm>
            <a:prstGeom prst="plaque">
              <a:avLst>
                <a:gd name="adj" fmla="val 25157"/>
              </a:avLst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latin typeface="方正精楷简体" pitchFamily="2" charset="-122"/>
                  <a:ea typeface="汉鼎简楷体" pitchFamily="49" charset="-122"/>
                </a:rPr>
                <a:t>调试器</a:t>
              </a:r>
              <a:endParaRPr lang="zh-CN" altLang="en-US" dirty="0">
                <a:ea typeface="汉鼎简楷体" pitchFamily="49" charset="-122"/>
              </a:endParaRPr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 rot="5400000">
              <a:off x="2896394" y="3885406"/>
              <a:ext cx="304800" cy="1588"/>
            </a:xfrm>
            <a:prstGeom prst="straightConnector1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headEnd type="triangle" w="med" len="sm"/>
              <a:tailEnd type="triangle" w="med" len="sm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rot="5400000">
              <a:off x="3123405" y="3885406"/>
              <a:ext cx="304800" cy="1588"/>
            </a:xfrm>
            <a:prstGeom prst="straightConnector1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headEnd type="triangle" w="med" len="sm"/>
              <a:tailEnd type="triangle" w="med" len="sm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rot="5400000">
              <a:off x="3353594" y="3885406"/>
              <a:ext cx="304800" cy="1588"/>
            </a:xfrm>
            <a:prstGeom prst="straightConnector1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headEnd type="triangle" w="med" len="sm"/>
              <a:tailEnd type="triangle" w="med" len="sm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rot="5400000">
              <a:off x="3580606" y="3885406"/>
              <a:ext cx="304800" cy="1588"/>
            </a:xfrm>
            <a:prstGeom prst="straightConnector1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headEnd type="triangle" w="med" len="sm"/>
              <a:tailEnd type="triangle" w="med" len="sm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 33"/>
            <p:cNvSpPr/>
            <p:nvPr/>
          </p:nvSpPr>
          <p:spPr>
            <a:xfrm>
              <a:off x="-251138" y="1066800"/>
              <a:ext cx="367569" cy="4853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  <a:latin typeface="Magneto" pitchFamily="82" charset="0"/>
                  <a:ea typeface="方正精楷简体" pitchFamily="2" charset="-122"/>
                </a:rPr>
                <a:t>1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-425975" y="2438401"/>
              <a:ext cx="440195" cy="4853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  <a:latin typeface="Magneto" pitchFamily="82" charset="0"/>
                  <a:ea typeface="方正精楷简体" pitchFamily="2" charset="-122"/>
                </a:rPr>
                <a:t>2</a:t>
              </a:r>
              <a:endParaRPr lang="zh-CN" altLang="en-US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507133" y="681335"/>
              <a:ext cx="434141" cy="4853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  <a:latin typeface="Magneto" pitchFamily="82" charset="0"/>
                  <a:ea typeface="方正精楷简体" pitchFamily="2" charset="-122"/>
                </a:rPr>
                <a:t>3</a:t>
              </a:r>
              <a:endParaRPr lang="zh-CN" altLang="en-US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4482139" y="1981200"/>
              <a:ext cx="430107" cy="4853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  <a:latin typeface="Magneto" pitchFamily="82" charset="0"/>
                  <a:ea typeface="方正精楷简体" pitchFamily="2" charset="-122"/>
                </a:rPr>
                <a:t>5</a:t>
              </a:r>
              <a:endParaRPr lang="zh-CN" altLang="en-US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7745916" y="2094075"/>
              <a:ext cx="442211" cy="4853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  <a:latin typeface="Magneto" pitchFamily="82" charset="0"/>
                  <a:ea typeface="方正精楷简体" pitchFamily="2" charset="-122"/>
                </a:rPr>
                <a:t>6</a:t>
              </a:r>
              <a:endParaRPr lang="zh-CN" altLang="en-US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6324598" y="1981200"/>
              <a:ext cx="442211" cy="4853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  <a:latin typeface="Magneto" pitchFamily="82" charset="0"/>
                  <a:ea typeface="方正精楷简体" pitchFamily="2" charset="-122"/>
                </a:rPr>
                <a:t>8</a:t>
              </a:r>
              <a:endParaRPr lang="zh-CN" altLang="en-US" dirty="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1365956" y="3428999"/>
              <a:ext cx="424056" cy="4853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  <a:latin typeface="Magneto" pitchFamily="82" charset="0"/>
                  <a:ea typeface="方正精楷简体" pitchFamily="2" charset="-122"/>
                </a:rPr>
                <a:t>9</a:t>
              </a:r>
              <a:endParaRPr lang="zh-CN" altLang="en-US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178625" y="4038600"/>
              <a:ext cx="591497" cy="4853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  <a:latin typeface="Magneto" pitchFamily="82" charset="0"/>
                  <a:ea typeface="方正精楷简体" pitchFamily="2" charset="-122"/>
                </a:rPr>
                <a:t>10</a:t>
              </a:r>
              <a:endParaRPr lang="zh-CN" altLang="en-US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828800" y="681335"/>
              <a:ext cx="522906" cy="4853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latin typeface="方正精楷简体" pitchFamily="2" charset="-122"/>
                  <a:ea typeface="汉鼎简楷体" pitchFamily="49" charset="-122"/>
                </a:rPr>
                <a:t>宏</a:t>
              </a:r>
              <a:endParaRPr lang="zh-CN" altLang="en-US" dirty="0">
                <a:latin typeface="方正精楷简体" pitchFamily="2" charset="-122"/>
                <a:ea typeface="汉鼎简楷体" pitchFamily="49" charset="-122"/>
              </a:endParaRPr>
            </a:p>
          </p:txBody>
        </p:sp>
        <p:cxnSp>
          <p:nvCxnSpPr>
            <p:cNvPr id="43" name="Straight Arrow Connector 42"/>
            <p:cNvCxnSpPr/>
            <p:nvPr/>
          </p:nvCxnSpPr>
          <p:spPr>
            <a:xfrm rot="5400000">
              <a:off x="1829594" y="1294606"/>
              <a:ext cx="457200" cy="1588"/>
            </a:xfrm>
            <a:prstGeom prst="straightConnector1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Rectangle 43"/>
            <p:cNvSpPr/>
            <p:nvPr/>
          </p:nvSpPr>
          <p:spPr>
            <a:xfrm>
              <a:off x="3276600" y="685801"/>
              <a:ext cx="456334" cy="4853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  <a:latin typeface="Magneto" pitchFamily="82" charset="0"/>
                  <a:ea typeface="方正精楷简体" pitchFamily="2" charset="-122"/>
                </a:rPr>
                <a:t>4</a:t>
              </a:r>
              <a:endParaRPr lang="zh-CN" altLang="en-US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619379" y="685801"/>
              <a:ext cx="813411" cy="4853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latin typeface="方正精楷简体" pitchFamily="2" charset="-122"/>
                  <a:ea typeface="汉鼎简楷体" pitchFamily="49" charset="-122"/>
                </a:rPr>
                <a:t>标志</a:t>
              </a:r>
              <a:endParaRPr lang="zh-CN" altLang="en-US" dirty="0">
                <a:latin typeface="方正精楷简体" pitchFamily="2" charset="-122"/>
                <a:ea typeface="汉鼎简楷体" pitchFamily="49" charset="-122"/>
              </a:endParaRPr>
            </a:p>
          </p:txBody>
        </p:sp>
        <p:cxnSp>
          <p:nvCxnSpPr>
            <p:cNvPr id="46" name="Straight Arrow Connector 45"/>
            <p:cNvCxnSpPr/>
            <p:nvPr/>
          </p:nvCxnSpPr>
          <p:spPr>
            <a:xfrm rot="5400000">
              <a:off x="3810794" y="1299071"/>
              <a:ext cx="457200" cy="1588"/>
            </a:xfrm>
            <a:prstGeom prst="straightConnector1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6"/>
            <p:cNvSpPr/>
            <p:nvPr/>
          </p:nvSpPr>
          <p:spPr>
            <a:xfrm>
              <a:off x="5105400" y="685801"/>
              <a:ext cx="409933" cy="4853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  <a:latin typeface="Magneto" pitchFamily="82" charset="0"/>
                  <a:ea typeface="方正精楷简体" pitchFamily="2" charset="-122"/>
                </a:rPr>
                <a:t>7</a:t>
              </a:r>
              <a:endParaRPr lang="zh-CN" altLang="en-US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448179" y="685801"/>
              <a:ext cx="813411" cy="4853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latin typeface="方正精楷简体" pitchFamily="2" charset="-122"/>
                  <a:ea typeface="汉鼎简楷体" pitchFamily="49" charset="-122"/>
                </a:rPr>
                <a:t>选项</a:t>
              </a:r>
              <a:endParaRPr lang="zh-CN" altLang="en-US" dirty="0">
                <a:latin typeface="方正精楷简体" pitchFamily="2" charset="-122"/>
                <a:ea typeface="汉鼎简楷体" pitchFamily="49" charset="-122"/>
              </a:endParaRPr>
            </a:p>
          </p:txBody>
        </p:sp>
        <p:cxnSp>
          <p:nvCxnSpPr>
            <p:cNvPr id="49" name="Straight Arrow Connector 48"/>
            <p:cNvCxnSpPr/>
            <p:nvPr/>
          </p:nvCxnSpPr>
          <p:spPr>
            <a:xfrm rot="5400000">
              <a:off x="5639594" y="1299071"/>
              <a:ext cx="457200" cy="1588"/>
            </a:xfrm>
            <a:prstGeom prst="straightConnector1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slow">
    <p:blinds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调试的典型法则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制造和再现故障</a:t>
            </a:r>
            <a:endParaRPr lang="en-US" altLang="zh-CN" dirty="0" smtClean="0"/>
          </a:p>
          <a:p>
            <a:r>
              <a:rPr lang="zh-CN" altLang="en-US" dirty="0" smtClean="0"/>
              <a:t>观察先于思考</a:t>
            </a:r>
            <a:endParaRPr lang="en-US" altLang="zh-CN" dirty="0" smtClean="0"/>
          </a:p>
          <a:p>
            <a:r>
              <a:rPr lang="zh-CN" altLang="en-US" dirty="0" smtClean="0"/>
              <a:t>分而治之</a:t>
            </a:r>
            <a:endParaRPr lang="en-US" altLang="zh-CN" dirty="0" smtClean="0"/>
          </a:p>
          <a:p>
            <a:r>
              <a:rPr lang="zh-CN" altLang="en-US" dirty="0" smtClean="0"/>
              <a:t>重验初始假设</a:t>
            </a:r>
            <a:endParaRPr lang="en-US" altLang="zh-CN" dirty="0" smtClean="0"/>
          </a:p>
          <a:p>
            <a:r>
              <a:rPr lang="zh-CN" altLang="en-US" dirty="0" smtClean="0"/>
              <a:t>集思广益</a:t>
            </a:r>
            <a:endParaRPr lang="en-US" altLang="zh-CN" dirty="0" smtClean="0"/>
          </a:p>
          <a:p>
            <a:r>
              <a:rPr lang="zh-CN" altLang="en-US" dirty="0" smtClean="0"/>
              <a:t>刷新观点</a:t>
            </a:r>
            <a:endParaRPr lang="en-US" altLang="zh-CN" dirty="0" smtClean="0"/>
          </a:p>
          <a:p>
            <a:r>
              <a:rPr lang="zh-CN" altLang="en-US" dirty="0" smtClean="0"/>
              <a:t>移除缺陷之源</a:t>
            </a:r>
            <a:endParaRPr lang="en-US" altLang="zh-CN" dirty="0" smtClean="0"/>
          </a:p>
          <a:p>
            <a:r>
              <a:rPr lang="zh-CN" altLang="en-US" dirty="0" smtClean="0"/>
              <a:t>简化测例</a:t>
            </a:r>
            <a:endParaRPr lang="en-US" altLang="zh-CN" dirty="0" smtClean="0"/>
          </a:p>
          <a:p>
            <a:r>
              <a:rPr lang="zh-CN" altLang="en-US" dirty="0" smtClean="0"/>
              <a:t>优先排除显而易见的缺陷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4FEA357-1A1C-4E1E-9A53-504063E4F462}" type="slidenum">
              <a:rPr lang="zh-CN" altLang="en-US" smtClean="0"/>
              <a:pPr/>
              <a:t>27</a:t>
            </a:fld>
            <a:endParaRPr lang="zh-CN" altLang="en-US" dirty="0"/>
          </a:p>
        </p:txBody>
      </p:sp>
    </p:spTree>
  </p:cSld>
  <p:clrMapOvr>
    <a:masterClrMapping/>
  </p:clrMapOvr>
  <p:transition spd="slow">
    <p:blinds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“魔鬼测试指南”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Steve McConnell</a:t>
            </a:r>
            <a:r>
              <a:rPr lang="zh-CN" altLang="en-US" dirty="0" smtClean="0"/>
              <a:t>指出业界调试实践的三大常见错误，称为“魔鬼调试指南”：</a:t>
            </a:r>
            <a:endParaRPr lang="en-US" altLang="zh-CN" dirty="0" smtClean="0"/>
          </a:p>
          <a:p>
            <a:pPr lvl="1"/>
            <a:endParaRPr lang="en-US" altLang="zh-CN" sz="1300" dirty="0" smtClean="0">
              <a:solidFill>
                <a:srgbClr val="0000FF"/>
              </a:solidFill>
            </a:endParaRPr>
          </a:p>
          <a:p>
            <a:pPr marL="1031383" lvl="1" indent="-538113">
              <a:buFont typeface="+mj-ea"/>
              <a:buAutoNum type="circleNumDbPlain"/>
            </a:pPr>
            <a:r>
              <a:rPr lang="zh-CN" altLang="en-US" dirty="0" smtClean="0">
                <a:solidFill>
                  <a:srgbClr val="0000FF"/>
                </a:solidFill>
              </a:rPr>
              <a:t>猜找缺陷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pPr marL="1429985" lvl="2" indent="-478323"/>
            <a:r>
              <a:rPr lang="zh-CN" altLang="en-US" dirty="0" smtClean="0"/>
              <a:t>随意插装、匆忙修改、不备份、不“留痕”</a:t>
            </a:r>
            <a:endParaRPr lang="en-US" altLang="zh-CN" dirty="0" smtClean="0"/>
          </a:p>
          <a:p>
            <a:pPr lvl="1">
              <a:buFont typeface="+mj-ea"/>
              <a:buAutoNum type="circleNumDbPlain"/>
            </a:pPr>
            <a:endParaRPr lang="en-US" altLang="zh-CN" sz="1300" dirty="0" smtClean="0">
              <a:solidFill>
                <a:srgbClr val="0000FF"/>
              </a:solidFill>
            </a:endParaRPr>
          </a:p>
          <a:p>
            <a:pPr marL="1031383" lvl="1" indent="-538113">
              <a:buFont typeface="+mj-ea"/>
              <a:buAutoNum type="circleNumDbPlain"/>
            </a:pPr>
            <a:r>
              <a:rPr lang="zh-CN" altLang="en-US" dirty="0" smtClean="0">
                <a:solidFill>
                  <a:srgbClr val="0000FF"/>
                </a:solidFill>
              </a:rPr>
              <a:t>对源问题视而不见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pPr marL="1429985" lvl="2" indent="-478323"/>
            <a:r>
              <a:rPr lang="zh-CN" altLang="en-US" dirty="0" smtClean="0"/>
              <a:t>小看源问题的关键性</a:t>
            </a:r>
            <a:endParaRPr lang="en-US" altLang="zh-CN" dirty="0" smtClean="0"/>
          </a:p>
          <a:p>
            <a:pPr lvl="1">
              <a:buFont typeface="+mj-ea"/>
              <a:buAutoNum type="circleNumDbPlain"/>
            </a:pPr>
            <a:endParaRPr lang="en-US" altLang="zh-CN" sz="1300" dirty="0" smtClean="0">
              <a:solidFill>
                <a:srgbClr val="0000FF"/>
              </a:solidFill>
            </a:endParaRPr>
          </a:p>
          <a:p>
            <a:pPr marL="1031383" lvl="1" indent="-538113">
              <a:buFont typeface="+mj-ea"/>
              <a:buAutoNum type="circleNumDbPlain"/>
            </a:pPr>
            <a:r>
              <a:rPr lang="zh-CN" altLang="en-US" dirty="0" smtClean="0">
                <a:solidFill>
                  <a:srgbClr val="0000FF"/>
                </a:solidFill>
              </a:rPr>
              <a:t>头疼医头、脚疼医脚、就是不治根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pPr marL="1429985" lvl="2" indent="-478323"/>
            <a:r>
              <a:rPr lang="zh-CN" altLang="en-US" dirty="0" smtClean="0">
                <a:solidFill>
                  <a:srgbClr val="FF0000"/>
                </a:solidFill>
              </a:rPr>
              <a:t>最常见！！！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4FEA357-1A1C-4E1E-9A53-504063E4F462}" type="slidenum">
              <a:rPr lang="zh-CN" altLang="en-US" smtClean="0"/>
              <a:pPr/>
              <a:t>28</a:t>
            </a:fld>
            <a:endParaRPr lang="zh-CN" altLang="en-US" dirty="0"/>
          </a:p>
        </p:txBody>
      </p:sp>
      <p:pic>
        <p:nvPicPr>
          <p:cNvPr id="16386" name="Picture 2" descr="http://www.devilspice.com/Devil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56400" y="3674703"/>
            <a:ext cx="3349603" cy="2922649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调试的若干最佳实践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编写易读易排查的代码，添加必要的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调试用代码</a:t>
            </a:r>
            <a:endParaRPr lang="en-US" altLang="zh-CN" dirty="0" smtClean="0"/>
          </a:p>
          <a:p>
            <a:endParaRPr lang="en-US" altLang="zh-CN" sz="2000" dirty="0" smtClean="0"/>
          </a:p>
          <a:p>
            <a:r>
              <a:rPr lang="zh-CN" altLang="en-US" dirty="0" smtClean="0"/>
              <a:t>用静态分析工具排除代码的潜在缺陷</a:t>
            </a:r>
            <a:endParaRPr lang="en-US" altLang="zh-CN" dirty="0" smtClean="0"/>
          </a:p>
          <a:p>
            <a:endParaRPr lang="en-US" altLang="zh-CN" sz="2000" dirty="0" smtClean="0"/>
          </a:p>
          <a:p>
            <a:r>
              <a:rPr lang="zh-CN" altLang="en-US" dirty="0" smtClean="0"/>
              <a:t>重视编译器给出的“警告”，将之视为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“错误”，并及时排除之。</a:t>
            </a:r>
            <a:endParaRPr lang="en-US" altLang="zh-CN" dirty="0" smtClean="0"/>
          </a:p>
          <a:p>
            <a:endParaRPr lang="en-US" altLang="zh-CN" sz="1800" dirty="0" smtClean="0"/>
          </a:p>
          <a:p>
            <a:r>
              <a:rPr lang="zh-CN" altLang="en-US" dirty="0" smtClean="0"/>
              <a:t>使用多个编译器分别编译代码，确保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编译结果一致。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4FEA357-1A1C-4E1E-9A53-504063E4F462}" type="slidenum">
              <a:rPr lang="zh-CN" altLang="en-US" smtClean="0"/>
              <a:pPr/>
              <a:t>29</a:t>
            </a:fld>
            <a:endParaRPr lang="zh-CN" altLang="en-US" dirty="0"/>
          </a:p>
        </p:txBody>
      </p:sp>
    </p:spTree>
  </p:cSld>
  <p:clrMapOvr>
    <a:masterClrMapping/>
  </p:clrMapOvr>
  <p:transition spd="slow">
    <p:blinds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392831" y="1844824"/>
            <a:ext cx="6006667" cy="2088232"/>
          </a:xfrm>
        </p:spPr>
        <p:txBody>
          <a:bodyPr/>
          <a:lstStyle/>
          <a:p>
            <a:r>
              <a:rPr lang="zh-CN" altLang="en-US" sz="2100" dirty="0" smtClean="0"/>
              <a:t>编程的主要任务是什么？ 一直以来，我们</a:t>
            </a:r>
            <a:r>
              <a:rPr lang="en-US" altLang="zh-CN" sz="2100" dirty="0" smtClean="0"/>
              <a:t>[</a:t>
            </a:r>
            <a:r>
              <a:rPr lang="zh-CN" altLang="en-US" sz="2100" dirty="0" smtClean="0"/>
              <a:t>即程序员</a:t>
            </a:r>
            <a:r>
              <a:rPr lang="en-US" altLang="zh-CN" sz="2100" dirty="0" smtClean="0"/>
              <a:t>]</a:t>
            </a:r>
            <a:r>
              <a:rPr lang="zh-CN" altLang="en-US" sz="2100" dirty="0" smtClean="0"/>
              <a:t>的答案都是“告诉计算机去做什么”。但是现在，我们必须改变这个“以自我为中心”的陈腐观念， 取而代之的是“以用户为中心”的崭新观念，即向全人类、特别是大众用户清楚地解释我们想要计算机去做什么。</a:t>
            </a:r>
            <a:endParaRPr lang="zh-CN" altLang="en-US" sz="2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281715" y="6453196"/>
            <a:ext cx="624286" cy="365125"/>
          </a:xfrm>
        </p:spPr>
        <p:txBody>
          <a:bodyPr/>
          <a:lstStyle/>
          <a:p>
            <a:fld id="{64FEA357-1A1C-4E1E-9A53-504063E4F462}" type="slidenum">
              <a:rPr lang="zh-CN" altLang="en-US" smtClean="0"/>
              <a:pPr/>
              <a:t>3</a:t>
            </a:fld>
            <a:endParaRPr lang="zh-CN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350494" y="4581128"/>
            <a:ext cx="9283033" cy="2251034"/>
          </a:xfrm>
          <a:prstGeom prst="rect">
            <a:avLst/>
          </a:prstGeom>
        </p:spPr>
        <p:txBody>
          <a:bodyPr wrap="square" lIns="95665" tIns="47832" rIns="95665" bIns="47832">
            <a:spAutoFit/>
          </a:bodyPr>
          <a:lstStyle/>
          <a:p>
            <a:r>
              <a:rPr lang="en-US" altLang="zh-CN" sz="2000" dirty="0" smtClean="0"/>
              <a:t>Donald Knuth </a:t>
            </a:r>
            <a:r>
              <a:rPr lang="en-US" altLang="zh-CN" sz="2000" dirty="0" smtClean="0">
                <a:latin typeface="方正精宋简体" pitchFamily="2" charset="-122"/>
                <a:ea typeface="方正精宋简体" pitchFamily="2" charset="-122"/>
              </a:rPr>
              <a:t>(</a:t>
            </a:r>
            <a:r>
              <a:rPr lang="zh-CN" altLang="en-US" sz="2000" dirty="0" smtClean="0">
                <a:latin typeface="方正精宋简体" pitchFamily="2" charset="-122"/>
                <a:ea typeface="方正精宋简体" pitchFamily="2" charset="-122"/>
              </a:rPr>
              <a:t>高德纳</a:t>
            </a:r>
            <a:r>
              <a:rPr lang="en-US" altLang="zh-CN" sz="2000" dirty="0" smtClean="0">
                <a:latin typeface="方正精宋简体" pitchFamily="2" charset="-122"/>
                <a:ea typeface="方正精宋简体" pitchFamily="2" charset="-122"/>
              </a:rPr>
              <a:t>) </a:t>
            </a:r>
            <a:r>
              <a:rPr lang="zh-CN" altLang="en-US" sz="2000" dirty="0" smtClean="0">
                <a:latin typeface="方正精宋简体" pitchFamily="2" charset="-122"/>
                <a:ea typeface="方正精宋简体" pitchFamily="2" charset="-122"/>
              </a:rPr>
              <a:t>是全世界公认的“算法分析之父”和“现代计算机科学之父”，是创建早期计算机科学的最具有影响力的两位伟大人物之一</a:t>
            </a:r>
            <a:r>
              <a:rPr lang="en-US" altLang="zh-CN" sz="2000" dirty="0" smtClean="0">
                <a:latin typeface="方正精宋简体" pitchFamily="2" charset="-122"/>
                <a:ea typeface="方正精宋简体" pitchFamily="2" charset="-122"/>
              </a:rPr>
              <a:t>(</a:t>
            </a:r>
            <a:r>
              <a:rPr lang="zh-CN" altLang="en-US" sz="2000" dirty="0" smtClean="0">
                <a:latin typeface="方正精宋简体" pitchFamily="2" charset="-122"/>
                <a:ea typeface="方正精宋简体" pitchFamily="2" charset="-122"/>
              </a:rPr>
              <a:t>另一位伟人是 </a:t>
            </a:r>
            <a:r>
              <a:rPr lang="en-US" altLang="zh-CN" sz="2000" dirty="0" err="1" smtClean="0">
                <a:latin typeface="方正精宋简体" pitchFamily="2" charset="-122"/>
                <a:ea typeface="方正精宋简体" pitchFamily="2" charset="-122"/>
              </a:rPr>
              <a:t>Edsger</a:t>
            </a:r>
            <a:r>
              <a:rPr lang="en-US" altLang="zh-CN" sz="2000" dirty="0" smtClean="0">
                <a:latin typeface="方正精宋简体" pitchFamily="2" charset="-122"/>
                <a:ea typeface="方正精宋简体" pitchFamily="2" charset="-122"/>
              </a:rPr>
              <a:t> </a:t>
            </a:r>
            <a:r>
              <a:rPr lang="en-US" altLang="zh-CN" sz="2000" dirty="0" err="1" smtClean="0">
                <a:latin typeface="方正精宋简体" pitchFamily="2" charset="-122"/>
                <a:ea typeface="方正精宋简体" pitchFamily="2" charset="-122"/>
              </a:rPr>
              <a:t>Dijkstra</a:t>
            </a:r>
            <a:r>
              <a:rPr lang="zh-CN" altLang="en-US" sz="2000" dirty="0" smtClean="0">
                <a:latin typeface="方正精宋简体" pitchFamily="2" charset="-122"/>
                <a:ea typeface="方正精宋简体" pitchFamily="2" charset="-122"/>
              </a:rPr>
              <a:t>，</a:t>
            </a:r>
            <a:r>
              <a:rPr lang="en-US" altLang="zh-CN" sz="2000" dirty="0" smtClean="0">
                <a:latin typeface="方正精宋简体" pitchFamily="2" charset="-122"/>
                <a:ea typeface="方正精宋简体" pitchFamily="2" charset="-122"/>
              </a:rPr>
              <a:t>1972</a:t>
            </a:r>
            <a:r>
              <a:rPr lang="zh-CN" altLang="en-US" sz="2000" dirty="0" smtClean="0">
                <a:latin typeface="方正精宋简体" pitchFamily="2" charset="-122"/>
                <a:ea typeface="方正精宋简体" pitchFamily="2" charset="-122"/>
              </a:rPr>
              <a:t>年图灵奖得主</a:t>
            </a:r>
            <a:r>
              <a:rPr lang="en-US" altLang="zh-CN" sz="2000" dirty="0" smtClean="0">
                <a:latin typeface="方正精宋简体" pitchFamily="2" charset="-122"/>
                <a:ea typeface="方正精宋简体" pitchFamily="2" charset="-122"/>
              </a:rPr>
              <a:t>)</a:t>
            </a:r>
            <a:r>
              <a:rPr lang="zh-CN" altLang="en-US" sz="2000" dirty="0" smtClean="0">
                <a:latin typeface="方正精宋简体" pitchFamily="2" charset="-122"/>
                <a:ea typeface="方正精宋简体" pitchFamily="2" charset="-122"/>
              </a:rPr>
              <a:t>。 他因对算法分析做出的里程碑式的贡献及其著作</a:t>
            </a:r>
            <a:r>
              <a:rPr lang="en-US" altLang="zh-CN" sz="2000" dirty="0" smtClean="0">
                <a:latin typeface="方正精宋简体" pitchFamily="2" charset="-122"/>
                <a:ea typeface="方正精宋简体" pitchFamily="2" charset="-122"/>
              </a:rPr>
              <a:t>《</a:t>
            </a:r>
            <a:r>
              <a:rPr lang="zh-CN" altLang="en-US" sz="2000" dirty="0" smtClean="0">
                <a:latin typeface="方正精宋简体" pitchFamily="2" charset="-122"/>
                <a:ea typeface="方正精宋简体" pitchFamily="2" charset="-122"/>
              </a:rPr>
              <a:t>计算机程序设计艺术</a:t>
            </a:r>
            <a:r>
              <a:rPr lang="en-US" altLang="zh-CN" sz="2000" dirty="0" smtClean="0">
                <a:latin typeface="方正精宋简体" pitchFamily="2" charset="-122"/>
                <a:ea typeface="方正精宋简体" pitchFamily="2" charset="-122"/>
              </a:rPr>
              <a:t>》(</a:t>
            </a:r>
            <a:r>
              <a:rPr lang="en-US" altLang="zh-CN" sz="2000" i="1" dirty="0" smtClean="0">
                <a:latin typeface="方正精宋简体" pitchFamily="2" charset="-122"/>
                <a:ea typeface="方正精宋简体" pitchFamily="2" charset="-122"/>
              </a:rPr>
              <a:t>The Art of Computer Programming</a:t>
            </a:r>
            <a:r>
              <a:rPr lang="en-US" altLang="zh-CN" sz="2000" dirty="0" smtClean="0">
                <a:latin typeface="方正精宋简体" pitchFamily="2" charset="-122"/>
                <a:ea typeface="方正精宋简体" pitchFamily="2" charset="-122"/>
              </a:rPr>
              <a:t>) </a:t>
            </a:r>
            <a:r>
              <a:rPr lang="zh-CN" altLang="en-US" sz="2000" dirty="0" smtClean="0">
                <a:latin typeface="方正精宋简体" pitchFamily="2" charset="-122"/>
                <a:ea typeface="方正精宋简体" pitchFamily="2" charset="-122"/>
              </a:rPr>
              <a:t>前三卷而获得</a:t>
            </a:r>
            <a:r>
              <a:rPr lang="en-US" altLang="zh-CN" sz="2000" dirty="0" smtClean="0">
                <a:latin typeface="方正精宋简体" pitchFamily="2" charset="-122"/>
                <a:ea typeface="方正精宋简体" pitchFamily="2" charset="-122"/>
              </a:rPr>
              <a:t>1974</a:t>
            </a:r>
            <a:r>
              <a:rPr lang="zh-CN" altLang="en-US" sz="2000" dirty="0" smtClean="0">
                <a:latin typeface="方正精宋简体" pitchFamily="2" charset="-122"/>
                <a:ea typeface="方正精宋简体" pitchFamily="2" charset="-122"/>
              </a:rPr>
              <a:t>年图灵奖 </a:t>
            </a:r>
            <a:r>
              <a:rPr lang="en-US" altLang="zh-CN" sz="2000" dirty="0" smtClean="0">
                <a:latin typeface="方正精宋简体" pitchFamily="2" charset="-122"/>
                <a:ea typeface="方正精宋简体" pitchFamily="2" charset="-122"/>
              </a:rPr>
              <a:t>(</a:t>
            </a:r>
            <a:r>
              <a:rPr lang="zh-CN" altLang="en-US" sz="2000" dirty="0" smtClean="0">
                <a:latin typeface="方正精宋简体" pitchFamily="2" charset="-122"/>
                <a:ea typeface="方正精宋简体" pitchFamily="2" charset="-122"/>
              </a:rPr>
              <a:t>时年仅</a:t>
            </a:r>
            <a:r>
              <a:rPr lang="en-US" altLang="zh-CN" sz="2000" dirty="0" smtClean="0">
                <a:latin typeface="方正精宋简体" pitchFamily="2" charset="-122"/>
                <a:ea typeface="方正精宋简体" pitchFamily="2" charset="-122"/>
              </a:rPr>
              <a:t>36</a:t>
            </a:r>
            <a:r>
              <a:rPr lang="zh-CN" altLang="en-US" sz="2000" dirty="0" smtClean="0">
                <a:latin typeface="方正精宋简体" pitchFamily="2" charset="-122"/>
                <a:ea typeface="方正精宋简体" pitchFamily="2" charset="-122"/>
              </a:rPr>
              <a:t>岁，是最年轻的获奖者</a:t>
            </a:r>
            <a:r>
              <a:rPr lang="en-US" altLang="zh-CN" sz="2000" dirty="0" smtClean="0">
                <a:latin typeface="方正精宋简体" pitchFamily="2" charset="-122"/>
                <a:ea typeface="方正精宋简体" pitchFamily="2" charset="-122"/>
              </a:rPr>
              <a:t>)</a:t>
            </a:r>
            <a:r>
              <a:rPr lang="zh-CN" altLang="en-US" sz="2000" dirty="0" smtClean="0">
                <a:latin typeface="方正精宋简体" pitchFamily="2" charset="-122"/>
                <a:ea typeface="方正精宋简体" pitchFamily="2" charset="-122"/>
              </a:rPr>
              <a:t>，之后还获得</a:t>
            </a:r>
            <a:r>
              <a:rPr lang="en-US" altLang="zh-CN" sz="2000" dirty="0" smtClean="0">
                <a:latin typeface="方正精宋简体" pitchFamily="2" charset="-122"/>
                <a:ea typeface="方正精宋简体" pitchFamily="2" charset="-122"/>
              </a:rPr>
              <a:t>1979</a:t>
            </a:r>
            <a:r>
              <a:rPr lang="zh-CN" altLang="en-US" sz="2000" dirty="0" smtClean="0">
                <a:latin typeface="方正精宋简体" pitchFamily="2" charset="-122"/>
                <a:ea typeface="方正精宋简体" pitchFamily="2" charset="-122"/>
              </a:rPr>
              <a:t>年美国国家科学金奖。 目前，他正致力于该书第四卷的撰写工作，已有初稿面世。 </a:t>
            </a:r>
            <a:endParaRPr lang="en-US" altLang="zh-CN" sz="2000" dirty="0" smtClean="0">
              <a:latin typeface="方正精宋简体" pitchFamily="2" charset="-122"/>
              <a:ea typeface="方正精宋简体" pitchFamily="2" charset="-122"/>
            </a:endParaRPr>
          </a:p>
          <a:p>
            <a:r>
              <a:rPr lang="zh-CN" altLang="en-US" sz="2000" dirty="0" smtClean="0"/>
              <a:t>个人网址是：</a:t>
            </a:r>
            <a:r>
              <a:rPr lang="en-US" altLang="zh-CN" sz="2000" dirty="0" smtClean="0"/>
              <a:t> </a:t>
            </a:r>
            <a:r>
              <a:rPr lang="en-US" altLang="zh-CN" sz="2000" dirty="0" smtClean="0">
                <a:hlinkClick r:id="rId2"/>
              </a:rPr>
              <a:t>http://www-cs-faculty.stanford.edu/~uno/</a:t>
            </a:r>
            <a:r>
              <a:rPr lang="en-US" altLang="zh-CN" sz="2000" dirty="0" smtClean="0"/>
              <a:t> </a:t>
            </a:r>
            <a:endParaRPr lang="zh-CN" altLang="en-US" sz="2000" dirty="0">
              <a:latin typeface="方正精宋简体" pitchFamily="2" charset="-122"/>
              <a:ea typeface="方正精宋简体" pitchFamily="2" charset="-122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36935" y="3861048"/>
            <a:ext cx="2033446" cy="419764"/>
          </a:xfrm>
          <a:prstGeom prst="rect">
            <a:avLst/>
          </a:prstGeom>
        </p:spPr>
        <p:txBody>
          <a:bodyPr wrap="none" lIns="95665" tIns="47832" rIns="95665" bIns="47832">
            <a:spAutoFit/>
          </a:bodyPr>
          <a:lstStyle/>
          <a:p>
            <a:r>
              <a:rPr lang="en-US" altLang="zh-CN" sz="2100" dirty="0" smtClean="0"/>
              <a:t>Donald Knuth</a:t>
            </a:r>
            <a:endParaRPr lang="zh-CN" altLang="en-US" sz="2100" dirty="0">
              <a:ea typeface="文鼎CS长美黑" pitchFamily="49" charset="-122"/>
            </a:endParaRPr>
          </a:p>
        </p:txBody>
      </p:sp>
      <p:pic>
        <p:nvPicPr>
          <p:cNvPr id="9218" name="Picture 2" descr="http://www.computerhistory.org/fellowawards/media/img/fellows/1998_donald_knuth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36971" y="1268760"/>
            <a:ext cx="2313377" cy="2669282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提纲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964" y="1000108"/>
            <a:ext cx="8667750" cy="5453233"/>
          </a:xfrm>
        </p:spPr>
        <p:txBody>
          <a:bodyPr anchor="ctr"/>
          <a:lstStyle/>
          <a:p>
            <a:r>
              <a:rPr lang="zh-CN" altLang="en-US" sz="2800" dirty="0" smtClean="0"/>
              <a:t>软件构造概论</a:t>
            </a:r>
            <a:endParaRPr lang="en-US" altLang="zh-CN" sz="2800" dirty="0" smtClean="0"/>
          </a:p>
          <a:p>
            <a:pPr lvl="1"/>
            <a:r>
              <a:rPr lang="zh-CN" altLang="en-US" sz="2800" dirty="0" smtClean="0"/>
              <a:t>编程概念、编程语言、技术债</a:t>
            </a:r>
            <a:endParaRPr lang="en-US" altLang="zh-CN" sz="2800" dirty="0" smtClean="0"/>
          </a:p>
          <a:p>
            <a:r>
              <a:rPr lang="zh-CN" altLang="en-US" sz="2800" dirty="0" smtClean="0"/>
              <a:t>软件调试</a:t>
            </a:r>
            <a:endParaRPr lang="en-US" altLang="zh-CN" sz="2800" dirty="0" smtClean="0"/>
          </a:p>
          <a:p>
            <a:pPr lvl="1"/>
            <a:r>
              <a:rPr lang="zh-CN" altLang="en-US" sz="2800" dirty="0" smtClean="0"/>
              <a:t>概念、法则、实践</a:t>
            </a:r>
            <a:endParaRPr lang="en-US" altLang="zh-CN" sz="2800" dirty="0" smtClean="0"/>
          </a:p>
          <a:p>
            <a:r>
              <a:rPr lang="zh-CN" altLang="en-US" sz="2800" dirty="0" smtClean="0"/>
              <a:t>软件构造核心知识</a:t>
            </a:r>
            <a:endParaRPr lang="en-US" altLang="zh-CN" sz="2800" dirty="0" smtClean="0"/>
          </a:p>
          <a:p>
            <a:pPr lvl="1"/>
            <a:r>
              <a:rPr lang="zh-CN" altLang="en-US" sz="2800" dirty="0" smtClean="0"/>
              <a:t>编程基本法则与最佳实践</a:t>
            </a:r>
            <a:endParaRPr lang="en-US" altLang="zh-CN" sz="2800" dirty="0" smtClean="0"/>
          </a:p>
          <a:p>
            <a:r>
              <a:rPr lang="zh-CN" altLang="en-US" sz="2800" dirty="0" smtClean="0"/>
              <a:t>程序员</a:t>
            </a:r>
            <a:endParaRPr lang="en-US" altLang="zh-CN" sz="2800" dirty="0" smtClean="0"/>
          </a:p>
          <a:p>
            <a:pPr lvl="1"/>
            <a:r>
              <a:rPr lang="zh-CN" altLang="en-US" sz="2800" dirty="0" smtClean="0"/>
              <a:t>如何培养、蓄意编程、生产率</a:t>
            </a:r>
            <a:endParaRPr lang="en-US" altLang="zh-CN" sz="2800" dirty="0" smtClean="0"/>
          </a:p>
        </p:txBody>
      </p:sp>
      <p:sp>
        <p:nvSpPr>
          <p:cNvPr id="4" name="Right Arrow 3"/>
          <p:cNvSpPr/>
          <p:nvPr/>
        </p:nvSpPr>
        <p:spPr>
          <a:xfrm flipH="1">
            <a:off x="6524636" y="3857628"/>
            <a:ext cx="1714512" cy="428628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blinds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48847" y="2380819"/>
            <a:ext cx="4836537" cy="1624246"/>
          </a:xfrm>
        </p:spPr>
        <p:txBody>
          <a:bodyPr/>
          <a:lstStyle/>
          <a:p>
            <a:r>
              <a:rPr lang="zh-CN" altLang="en-US" dirty="0" smtClean="0"/>
              <a:t>程序主要是用来阅读，其次才是用来在机器上执行。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281715" y="6453196"/>
            <a:ext cx="624286" cy="365125"/>
          </a:xfrm>
        </p:spPr>
        <p:txBody>
          <a:bodyPr/>
          <a:lstStyle/>
          <a:p>
            <a:fld id="{64FEA357-1A1C-4E1E-9A53-504063E4F462}" type="slidenum">
              <a:rPr lang="zh-CN" altLang="en-US" smtClean="0"/>
              <a:pPr/>
              <a:t>31</a:t>
            </a:fld>
            <a:endParaRPr lang="zh-CN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560512" y="6021288"/>
            <a:ext cx="8580953" cy="650596"/>
          </a:xfrm>
          <a:prstGeom prst="rect">
            <a:avLst/>
          </a:prstGeom>
        </p:spPr>
        <p:txBody>
          <a:bodyPr wrap="square" lIns="95665" tIns="47832" rIns="95665" bIns="47832">
            <a:spAutoFit/>
          </a:bodyPr>
          <a:lstStyle/>
          <a:p>
            <a:r>
              <a:rPr lang="en-US" altLang="zh-CN" dirty="0" smtClean="0">
                <a:latin typeface="方正精宋简体" pitchFamily="2" charset="-122"/>
                <a:ea typeface="方正精宋简体" pitchFamily="2" charset="-122"/>
              </a:rPr>
              <a:t>Harold Abelson</a:t>
            </a:r>
            <a:r>
              <a:rPr lang="zh-CN" altLang="en-US" dirty="0" smtClean="0">
                <a:latin typeface="方正精宋简体" pitchFamily="2" charset="-122"/>
                <a:ea typeface="方正精宋简体" pitchFamily="2" charset="-122"/>
              </a:rPr>
              <a:t>是一位著名的计算机科学家，代表作是</a:t>
            </a:r>
            <a:r>
              <a:rPr lang="en-US" altLang="zh-CN" dirty="0" smtClean="0"/>
              <a:t>《</a:t>
            </a:r>
            <a:r>
              <a:rPr lang="zh-CN" altLang="en-US" dirty="0" smtClean="0"/>
              <a:t>计算机程序的构造和解释</a:t>
            </a:r>
            <a:r>
              <a:rPr lang="en-US" altLang="zh-CN" dirty="0" smtClean="0"/>
              <a:t>》</a:t>
            </a:r>
            <a:r>
              <a:rPr lang="zh-CN" altLang="en-US" dirty="0" smtClean="0">
                <a:latin typeface="方正精宋简体" pitchFamily="2" charset="-122"/>
                <a:ea typeface="方正精宋简体" pitchFamily="2" charset="-122"/>
              </a:rPr>
              <a:t>。 </a:t>
            </a:r>
            <a:endParaRPr lang="en-US" altLang="zh-CN" dirty="0" smtClean="0">
              <a:latin typeface="方正精宋简体" pitchFamily="2" charset="-122"/>
              <a:ea typeface="方正精宋简体" pitchFamily="2" charset="-122"/>
            </a:endParaRPr>
          </a:p>
          <a:p>
            <a:r>
              <a:rPr lang="zh-CN" altLang="en-US" dirty="0" smtClean="0">
                <a:latin typeface="方正精宋简体" pitchFamily="2" charset="-122"/>
                <a:ea typeface="方正精宋简体" pitchFamily="2" charset="-122"/>
              </a:rPr>
              <a:t>个人信息网页：</a:t>
            </a:r>
            <a:r>
              <a:rPr lang="en-US" altLang="zh-CN" dirty="0" smtClean="0">
                <a:hlinkClick r:id="rId2"/>
              </a:rPr>
              <a:t>http://groups.csail.mit.edu/mac/users/hal/</a:t>
            </a:r>
            <a:endParaRPr lang="zh-CN" altLang="en-US" dirty="0">
              <a:latin typeface="方正精宋简体" pitchFamily="2" charset="-122"/>
              <a:ea typeface="方正精宋简体" pitchFamily="2" charset="-122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80951" y="4077071"/>
            <a:ext cx="2233822" cy="419764"/>
          </a:xfrm>
          <a:prstGeom prst="rect">
            <a:avLst/>
          </a:prstGeom>
        </p:spPr>
        <p:txBody>
          <a:bodyPr wrap="none" lIns="95665" tIns="47832" rIns="95665" bIns="47832">
            <a:spAutoFit/>
          </a:bodyPr>
          <a:lstStyle/>
          <a:p>
            <a:r>
              <a:rPr lang="en-US" altLang="zh-CN" sz="2100" dirty="0" smtClean="0">
                <a:ea typeface="文鼎CS长美黑" pitchFamily="49" charset="-122"/>
              </a:rPr>
              <a:t>Harold Abelson</a:t>
            </a:r>
            <a:endParaRPr lang="zh-CN" altLang="en-US" sz="2100" dirty="0">
              <a:ea typeface="文鼎CS长美黑" pitchFamily="49" charset="-122"/>
            </a:endParaRPr>
          </a:p>
        </p:txBody>
      </p:sp>
      <p:pic>
        <p:nvPicPr>
          <p:cNvPr id="9218" name="Picture 2" descr="http://groups.csail.mit.edu/mac/users/hal/hal-joi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52575" y="2053637"/>
            <a:ext cx="2212977" cy="2083666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人本主义编程理念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8044" y="4005067"/>
            <a:ext cx="3402931" cy="2376264"/>
          </a:xfrm>
        </p:spPr>
        <p:txBody>
          <a:bodyPr/>
          <a:lstStyle/>
          <a:p>
            <a:r>
              <a:rPr lang="zh-CN" altLang="en-US" dirty="0" smtClean="0"/>
              <a:t>缺陷</a:t>
            </a:r>
            <a:endParaRPr lang="en-US" altLang="zh-CN" dirty="0" smtClean="0"/>
          </a:p>
          <a:p>
            <a:r>
              <a:rPr lang="zh-CN" altLang="en-US" dirty="0" smtClean="0"/>
              <a:t>性能</a:t>
            </a:r>
            <a:endParaRPr lang="en-US" altLang="zh-CN" dirty="0" smtClean="0"/>
          </a:p>
          <a:p>
            <a:r>
              <a:rPr lang="zh-CN" altLang="en-US" dirty="0" smtClean="0"/>
              <a:t>规模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4FEA357-1A1C-4E1E-9A53-504063E4F462}" type="slidenum">
              <a:rPr lang="zh-CN" altLang="en-US" smtClean="0"/>
              <a:pPr/>
              <a:t>32</a:t>
            </a:fld>
            <a:endParaRPr lang="zh-CN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974564" y="1268760"/>
            <a:ext cx="7878875" cy="1296144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2">
                <a:lumMod val="50000"/>
                <a:lumOff val="50000"/>
              </a:schemeClr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5665" tIns="47832" rIns="95665" bIns="47832" rtlCol="0" anchor="ctr"/>
          <a:lstStyle/>
          <a:p>
            <a:r>
              <a:rPr lang="zh-CN" altLang="en-US" sz="2900" dirty="0" smtClean="0">
                <a:solidFill>
                  <a:srgbClr val="C00000"/>
                </a:solidFill>
                <a:ea typeface="文鼎CS长美黑" pitchFamily="49" charset="-122"/>
              </a:rPr>
              <a:t>      代码应着重服务于它的“读者”群体，其次才是它所处的目标系统的软硬件环境。</a:t>
            </a:r>
            <a:endParaRPr lang="zh-CN" altLang="en-US" sz="2900" dirty="0">
              <a:solidFill>
                <a:srgbClr val="C00000"/>
              </a:solidFill>
              <a:ea typeface="文鼎CS长美黑" pitchFamily="49" charset="-122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6308607" y="4005067"/>
            <a:ext cx="3402931" cy="2376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665" tIns="47832" rIns="95665" bIns="47832" numCol="1" anchor="t" anchorCtr="0" compatLnSpc="1">
            <a:prstTxWarp prst="textNoShape">
              <a:avLst/>
            </a:prstTxWarp>
          </a:bodyPr>
          <a:lstStyle/>
          <a:p>
            <a:pPr marL="491609" indent="-491609" defTabSz="956645" eaLnBrk="0" hangingPunct="0">
              <a:spcBef>
                <a:spcPct val="20000"/>
              </a:spcBef>
              <a:buClr>
                <a:srgbClr val="C00000"/>
              </a:buClr>
              <a:buSzPct val="100000"/>
              <a:buFont typeface="文鼎CS长美黑" pitchFamily="49" charset="-122"/>
              <a:buChar char="※"/>
              <a:defRPr/>
            </a:pPr>
            <a:r>
              <a:rPr lang="zh-CN" altLang="en-US" sz="3100" kern="0" dirty="0" smtClean="0">
                <a:latin typeface="+mn-lt"/>
                <a:ea typeface="文鼎CS长美黑" pitchFamily="49" charset="-122"/>
              </a:rPr>
              <a:t>可读性</a:t>
            </a:r>
            <a:endParaRPr lang="en-US" altLang="zh-CN" sz="3100" kern="0" dirty="0" smtClean="0">
              <a:latin typeface="+mn-lt"/>
              <a:ea typeface="文鼎CS长美黑" pitchFamily="49" charset="-122"/>
            </a:endParaRPr>
          </a:p>
          <a:p>
            <a:pPr marL="491609" indent="-491609" defTabSz="956645" eaLnBrk="0" hangingPunct="0">
              <a:spcBef>
                <a:spcPct val="20000"/>
              </a:spcBef>
              <a:buClr>
                <a:srgbClr val="C00000"/>
              </a:buClr>
              <a:buSzPct val="100000"/>
              <a:buFont typeface="文鼎CS长美黑" pitchFamily="49" charset="-122"/>
              <a:buChar char="※"/>
              <a:defRPr/>
            </a:pPr>
            <a:r>
              <a:rPr lang="zh-CN" altLang="en-US" sz="3100" kern="0" dirty="0" smtClean="0">
                <a:latin typeface="+mn-lt"/>
                <a:ea typeface="文鼎CS长美黑" pitchFamily="49" charset="-122"/>
              </a:rPr>
              <a:t>可理解性</a:t>
            </a:r>
            <a:endParaRPr lang="en-US" altLang="zh-CN" sz="3100" kern="0" dirty="0" smtClean="0">
              <a:latin typeface="+mn-lt"/>
              <a:ea typeface="文鼎CS长美黑" pitchFamily="49" charset="-122"/>
            </a:endParaRPr>
          </a:p>
          <a:p>
            <a:pPr marL="491609" indent="-491609" defTabSz="956645" eaLnBrk="0" hangingPunct="0">
              <a:spcBef>
                <a:spcPct val="20000"/>
              </a:spcBef>
              <a:buClr>
                <a:srgbClr val="C00000"/>
              </a:buClr>
              <a:buSzPct val="100000"/>
              <a:buFont typeface="文鼎CS长美黑" pitchFamily="49" charset="-122"/>
              <a:buChar char="※"/>
              <a:defRPr/>
            </a:pPr>
            <a:r>
              <a:rPr lang="zh-CN" altLang="en-US" sz="3100" kern="0" dirty="0" smtClean="0">
                <a:latin typeface="+mn-lt"/>
                <a:ea typeface="文鼎CS长美黑" pitchFamily="49" charset="-122"/>
              </a:rPr>
              <a:t>可变更性</a:t>
            </a:r>
            <a:endParaRPr lang="zh-CN" altLang="en-US" sz="3100" kern="0" dirty="0">
              <a:latin typeface="+mn-lt"/>
              <a:ea typeface="文鼎CS长美黑" pitchFamily="49" charset="-122"/>
            </a:endParaRPr>
          </a:p>
        </p:txBody>
      </p:sp>
      <p:pic>
        <p:nvPicPr>
          <p:cNvPr id="26626" name="Picture 2" descr="http://jhedpk.angelfire.com/pk7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31140" y="4176613"/>
            <a:ext cx="1923939" cy="1124596"/>
          </a:xfrm>
          <a:prstGeom prst="rect">
            <a:avLst/>
          </a:prstGeom>
          <a:noFill/>
        </p:spPr>
      </p:pic>
      <p:sp>
        <p:nvSpPr>
          <p:cNvPr id="9" name="Oval 8"/>
          <p:cNvSpPr/>
          <p:nvPr/>
        </p:nvSpPr>
        <p:spPr>
          <a:xfrm>
            <a:off x="662526" y="3284983"/>
            <a:ext cx="2730303" cy="50405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5665" tIns="47832" rIns="95665" bIns="47832" rtlCol="0" anchor="ctr"/>
          <a:lstStyle/>
          <a:p>
            <a:pPr algn="ctr"/>
            <a:r>
              <a:rPr lang="zh-CN" altLang="en-US" sz="2500" dirty="0" smtClean="0">
                <a:ea typeface="文鼎CS长美黑" pitchFamily="49" charset="-122"/>
              </a:rPr>
              <a:t>传统焦点</a:t>
            </a:r>
            <a:endParaRPr lang="zh-CN" altLang="en-US" sz="2500" dirty="0">
              <a:ea typeface="文鼎CS长美黑" pitchFamily="49" charset="-122"/>
            </a:endParaRPr>
          </a:p>
        </p:txBody>
      </p:sp>
      <p:sp>
        <p:nvSpPr>
          <p:cNvPr id="10" name="Oval 9"/>
          <p:cNvSpPr/>
          <p:nvPr/>
        </p:nvSpPr>
        <p:spPr>
          <a:xfrm>
            <a:off x="6201140" y="3284983"/>
            <a:ext cx="2730303" cy="50405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5665" tIns="47832" rIns="95665" bIns="47832" rtlCol="0" anchor="ctr"/>
          <a:lstStyle/>
          <a:p>
            <a:pPr algn="ctr"/>
            <a:r>
              <a:rPr lang="zh-CN" altLang="en-US" sz="2500" dirty="0" smtClean="0">
                <a:ea typeface="文鼎CS长美黑" pitchFamily="49" charset="-122"/>
              </a:rPr>
              <a:t>当前增强</a:t>
            </a:r>
            <a:endParaRPr lang="zh-CN" altLang="en-US" sz="2500" dirty="0">
              <a:ea typeface="文鼎CS长美黑" pitchFamily="49" charset="-122"/>
            </a:endParaRPr>
          </a:p>
        </p:txBody>
      </p:sp>
    </p:spTree>
  </p:cSld>
  <p:clrMapOvr>
    <a:masterClrMapping/>
  </p:clrMapOvr>
  <p:transition spd="slow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6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简洁编程理念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485" y="5085185"/>
            <a:ext cx="3636957" cy="1440160"/>
          </a:xfrm>
        </p:spPr>
        <p:txBody>
          <a:bodyPr/>
          <a:lstStyle/>
          <a:p>
            <a:r>
              <a:rPr lang="zh-CN" altLang="en-US" sz="2700" dirty="0" smtClean="0"/>
              <a:t>代码功能应单一，</a:t>
            </a:r>
            <a:r>
              <a:rPr lang="en-US" altLang="zh-CN" sz="2700" dirty="0" smtClean="0"/>
              <a:t/>
            </a:r>
            <a:br>
              <a:rPr lang="en-US" altLang="zh-CN" sz="2700" dirty="0" smtClean="0"/>
            </a:br>
            <a:r>
              <a:rPr lang="zh-CN" altLang="en-US" sz="2700" dirty="0" smtClean="0"/>
              <a:t>逻辑应直接了当，</a:t>
            </a:r>
            <a:r>
              <a:rPr lang="en-US" altLang="zh-CN" sz="2700" dirty="0" smtClean="0"/>
              <a:t/>
            </a:r>
            <a:br>
              <a:rPr lang="en-US" altLang="zh-CN" sz="2700" dirty="0" smtClean="0"/>
            </a:br>
            <a:r>
              <a:rPr lang="zh-CN" altLang="en-US" sz="2700" dirty="0" smtClean="0"/>
              <a:t>且</a:t>
            </a:r>
            <a:r>
              <a:rPr lang="zh-CN" altLang="en-US" sz="2700" dirty="0" smtClean="0">
                <a:solidFill>
                  <a:srgbClr val="FF0000"/>
                </a:solidFill>
              </a:rPr>
              <a:t>显化缺陷</a:t>
            </a:r>
            <a:r>
              <a:rPr lang="zh-CN" altLang="en-US" sz="2700" dirty="0" smtClean="0"/>
              <a:t>。</a:t>
            </a:r>
            <a:endParaRPr lang="zh-CN" altLang="en-US" sz="27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4FEA357-1A1C-4E1E-9A53-504063E4F462}" type="slidenum">
              <a:rPr lang="zh-CN" altLang="en-US" smtClean="0"/>
              <a:pPr/>
              <a:t>33</a:t>
            </a:fld>
            <a:endParaRPr lang="zh-CN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2066682" y="1340772"/>
            <a:ext cx="5928659" cy="864096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2">
                <a:lumMod val="50000"/>
                <a:lumOff val="50000"/>
              </a:schemeClr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5665" tIns="47832" rIns="95665" bIns="47832" rtlCol="0" anchor="ctr"/>
          <a:lstStyle/>
          <a:p>
            <a:pPr algn="ctr"/>
            <a:r>
              <a:rPr lang="zh-CN" altLang="en-US" sz="2900" dirty="0" smtClean="0">
                <a:solidFill>
                  <a:srgbClr val="C00000"/>
                </a:solidFill>
                <a:ea typeface="文鼎CS长美黑" pitchFamily="49" charset="-122"/>
              </a:rPr>
              <a:t>编写简单明了的代码。</a:t>
            </a:r>
            <a:endParaRPr lang="zh-CN" altLang="en-US" sz="2900" dirty="0">
              <a:solidFill>
                <a:srgbClr val="C00000"/>
              </a:solidFill>
              <a:ea typeface="文鼎CS长美黑" pitchFamily="49" charset="-122"/>
            </a:endParaRPr>
          </a:p>
        </p:txBody>
      </p:sp>
      <p:sp>
        <p:nvSpPr>
          <p:cNvPr id="6" name="Title 4"/>
          <p:cNvSpPr txBox="1">
            <a:spLocks/>
          </p:cNvSpPr>
          <p:nvPr/>
        </p:nvSpPr>
        <p:spPr bwMode="auto">
          <a:xfrm>
            <a:off x="4338019" y="3645026"/>
            <a:ext cx="3423299" cy="1304276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vert="horz" wrap="square" lIns="95665" tIns="47832" rIns="95665" bIns="47832" numCol="1" anchor="ctr" anchorCtr="0" compatLnSpc="1">
            <a:prstTxWarp prst="textNoShape">
              <a:avLst/>
            </a:prstTxWarp>
          </a:bodyPr>
          <a:lstStyle/>
          <a:p>
            <a:pPr lvl="0" eaLnBrk="0" hangingPunct="0"/>
            <a:r>
              <a:rPr lang="zh-CN" altLang="en-US" sz="2900" dirty="0" smtClean="0">
                <a:solidFill>
                  <a:srgbClr val="FFFF00"/>
                </a:solidFill>
                <a:ea typeface="文鼎CS长美黑" pitchFamily="49" charset="-122"/>
              </a:rPr>
              <a:t>代码的质量与它的简洁度成正比。</a:t>
            </a:r>
            <a:endParaRPr lang="zh-CN" altLang="en-US" sz="2900" kern="0" dirty="0">
              <a:solidFill>
                <a:srgbClr val="FFFF00"/>
              </a:solidFill>
              <a:latin typeface="+mj-lt"/>
              <a:ea typeface="文鼎CS长美黑" pitchFamily="49" charset="-122"/>
              <a:cs typeface="+mj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847278" y="5045114"/>
            <a:ext cx="2036460" cy="419764"/>
          </a:xfrm>
          <a:prstGeom prst="rect">
            <a:avLst/>
          </a:prstGeom>
        </p:spPr>
        <p:txBody>
          <a:bodyPr wrap="none" lIns="95665" tIns="47832" rIns="95665" bIns="47832">
            <a:spAutoFit/>
          </a:bodyPr>
          <a:lstStyle/>
          <a:p>
            <a:r>
              <a:rPr lang="en-US" altLang="zh-CN" sz="2100" dirty="0" smtClean="0"/>
              <a:t>Robert Martin</a:t>
            </a:r>
            <a:endParaRPr lang="zh-CN" altLang="en-US" sz="2100" dirty="0">
              <a:ea typeface="文鼎CS长美黑" pitchFamily="49" charset="-122"/>
            </a:endParaRPr>
          </a:p>
        </p:txBody>
      </p:sp>
      <p:pic>
        <p:nvPicPr>
          <p:cNvPr id="25601" name="Picture 1" descr="C:\Users\SECBOK\Desktop\下载 (2)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61313" y="3140968"/>
            <a:ext cx="2146300" cy="1981200"/>
          </a:xfrm>
          <a:prstGeom prst="rect">
            <a:avLst/>
          </a:prstGeom>
          <a:noFill/>
        </p:spPr>
      </p:pic>
      <p:pic>
        <p:nvPicPr>
          <p:cNvPr id="10" name="Picture 9" descr="http://t2.gstatic.com/images?q=tbn:ANd9GcRooEIeBcFtDqFbPrkGnFU5uWjX0frHHKdssfjovKKXGZS5AQvW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35165" y="5013177"/>
            <a:ext cx="891146" cy="1036472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56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56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56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56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简洁编程之代码重写实践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4FEA357-1A1C-4E1E-9A53-504063E4F462}" type="slidenum">
              <a:rPr lang="zh-CN" altLang="en-US" smtClean="0"/>
              <a:pPr/>
              <a:t>34</a:t>
            </a:fld>
            <a:endParaRPr lang="zh-CN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1247590" y="1340769"/>
            <a:ext cx="7410823" cy="936104"/>
          </a:xfrm>
          <a:prstGeom prst="rect">
            <a:avLst/>
          </a:prstGeom>
          <a:solidFill>
            <a:srgbClr val="B8F1FE"/>
          </a:solidFill>
          <a:ln w="38100">
            <a:solidFill>
              <a:srgbClr val="0067FE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5665" tIns="47832" rIns="95665" bIns="47832" rtlCol="0" anchor="ctr"/>
          <a:lstStyle/>
          <a:p>
            <a:pPr algn="ctr"/>
            <a:r>
              <a:rPr lang="zh-CN" altLang="en-US" sz="2900" dirty="0" smtClean="0">
                <a:solidFill>
                  <a:srgbClr val="C00000"/>
                </a:solidFill>
                <a:ea typeface="文鼎CS长美黑" pitchFamily="49" charset="-122"/>
              </a:rPr>
              <a:t>多次重写代码，力求足够简洁。</a:t>
            </a:r>
            <a:endParaRPr lang="zh-CN" altLang="en-US" sz="2900" dirty="0">
              <a:solidFill>
                <a:srgbClr val="C00000"/>
              </a:solidFill>
              <a:ea typeface="文鼎CS长美黑" pitchFamily="49" charset="-122"/>
            </a:endParaRPr>
          </a:p>
        </p:txBody>
      </p:sp>
      <p:grpSp>
        <p:nvGrpSpPr>
          <p:cNvPr id="3" name="Group 5"/>
          <p:cNvGrpSpPr/>
          <p:nvPr/>
        </p:nvGrpSpPr>
        <p:grpSpPr>
          <a:xfrm>
            <a:off x="6825215" y="3717036"/>
            <a:ext cx="2975605" cy="2707199"/>
            <a:chOff x="2362880" y="609600"/>
            <a:chExt cx="4418240" cy="4850793"/>
          </a:xfrm>
        </p:grpSpPr>
        <p:grpSp>
          <p:nvGrpSpPr>
            <p:cNvPr id="6" name="Group 1"/>
            <p:cNvGrpSpPr/>
            <p:nvPr/>
          </p:nvGrpSpPr>
          <p:grpSpPr>
            <a:xfrm>
              <a:off x="3689450" y="1397606"/>
              <a:ext cx="1765101" cy="1765101"/>
              <a:chOff x="2165449" y="606"/>
              <a:chExt cx="1765101" cy="1765101"/>
            </a:xfrm>
          </p:grpSpPr>
          <p:sp>
            <p:nvSpPr>
              <p:cNvPr id="31" name="Oval 2"/>
              <p:cNvSpPr/>
              <p:nvPr/>
            </p:nvSpPr>
            <p:spPr>
              <a:xfrm>
                <a:off x="2165449" y="606"/>
                <a:ext cx="1765101" cy="1765101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32" name="Oval 4"/>
              <p:cNvSpPr/>
              <p:nvPr/>
            </p:nvSpPr>
            <p:spPr>
              <a:xfrm>
                <a:off x="2423942" y="259099"/>
                <a:ext cx="1248115" cy="1248115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55880" tIns="55880" rIns="55880" bIns="55880" numCol="1" spcCol="1270" anchor="ctr" anchorCtr="0">
                <a:noAutofit/>
              </a:bodyPr>
              <a:lstStyle/>
              <a:p>
                <a:pPr algn="ctr" defTabSz="833605">
                  <a:lnSpc>
                    <a:spcPct val="90000"/>
                  </a:lnSpc>
                  <a:spcAft>
                    <a:spcPct val="35000"/>
                  </a:spcAft>
                </a:pPr>
                <a:r>
                  <a:rPr lang="zh-CN" altLang="en-US" sz="2500" dirty="0" smtClean="0">
                    <a:latin typeface="方正精楷简体" pitchFamily="2" charset="-122"/>
                    <a:ea typeface="汉鼎简楷体" pitchFamily="49" charset="-122"/>
                  </a:rPr>
                  <a:t>审阅</a:t>
                </a:r>
                <a:endParaRPr lang="zh-CN" altLang="en-US" sz="2500" dirty="0">
                  <a:latin typeface="方正精楷简体" pitchFamily="2" charset="-122"/>
                  <a:ea typeface="汉鼎简楷体" pitchFamily="49" charset="-122"/>
                </a:endParaRPr>
              </a:p>
            </p:txBody>
          </p:sp>
        </p:grpSp>
        <p:grpSp>
          <p:nvGrpSpPr>
            <p:cNvPr id="7" name="Group 4"/>
            <p:cNvGrpSpPr/>
            <p:nvPr/>
          </p:nvGrpSpPr>
          <p:grpSpPr>
            <a:xfrm>
              <a:off x="4930764" y="3182134"/>
              <a:ext cx="595721" cy="470660"/>
              <a:chOff x="3406763" y="1785134"/>
              <a:chExt cx="595721" cy="470660"/>
            </a:xfrm>
          </p:grpSpPr>
          <p:sp>
            <p:nvSpPr>
              <p:cNvPr id="29" name="Right Arrow 5"/>
              <p:cNvSpPr/>
              <p:nvPr/>
            </p:nvSpPr>
            <p:spPr>
              <a:xfrm rot="3600000">
                <a:off x="3469294" y="1722603"/>
                <a:ext cx="470660" cy="595721"/>
              </a:xfrm>
              <a:prstGeom prst="rightArrow">
                <a:avLst>
                  <a:gd name="adj1" fmla="val 60000"/>
                  <a:gd name="adj2" fmla="val 50000"/>
                </a:avLst>
              </a:pr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2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30" name="Right Arrow 6"/>
              <p:cNvSpPr/>
              <p:nvPr/>
            </p:nvSpPr>
            <p:spPr>
              <a:xfrm rot="3600000">
                <a:off x="3504594" y="1780606"/>
                <a:ext cx="329462" cy="357433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algn="ctr" defTabSz="397857">
                  <a:lnSpc>
                    <a:spcPct val="90000"/>
                  </a:lnSpc>
                  <a:spcAft>
                    <a:spcPct val="35000"/>
                  </a:spcAft>
                </a:pPr>
                <a:endParaRPr lang="zh-CN" altLang="en-US" sz="1500" dirty="0">
                  <a:latin typeface="方正精楷简体" pitchFamily="2" charset="-122"/>
                  <a:ea typeface="方正精楷简体" pitchFamily="2" charset="-122"/>
                </a:endParaRP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5016019" y="3695292"/>
              <a:ext cx="1765101" cy="1765101"/>
              <a:chOff x="3492018" y="2298292"/>
              <a:chExt cx="1765101" cy="1765101"/>
            </a:xfrm>
          </p:grpSpPr>
          <p:sp>
            <p:nvSpPr>
              <p:cNvPr id="27" name="Oval 8"/>
              <p:cNvSpPr/>
              <p:nvPr/>
            </p:nvSpPr>
            <p:spPr>
              <a:xfrm>
                <a:off x="3492018" y="2298292"/>
                <a:ext cx="1765101" cy="1765101"/>
              </a:xfrm>
              <a:prstGeom prst="ellipse">
                <a:avLst/>
              </a:prstGeom>
              <a:solidFill>
                <a:srgbClr val="6600CC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2">
                  <a:hueOff val="2340759"/>
                  <a:satOff val="-2919"/>
                  <a:lumOff val="686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8" name="Oval 8"/>
              <p:cNvSpPr/>
              <p:nvPr/>
            </p:nvSpPr>
            <p:spPr>
              <a:xfrm>
                <a:off x="3750511" y="2556785"/>
                <a:ext cx="1248115" cy="1248115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55880" tIns="55880" rIns="55880" bIns="55880" numCol="1" spcCol="1270" anchor="ctr" anchorCtr="0">
                <a:noAutofit/>
              </a:bodyPr>
              <a:lstStyle/>
              <a:p>
                <a:pPr algn="ctr" defTabSz="833605">
                  <a:lnSpc>
                    <a:spcPct val="90000"/>
                  </a:lnSpc>
                  <a:spcAft>
                    <a:spcPct val="35000"/>
                  </a:spcAft>
                </a:pPr>
                <a:r>
                  <a:rPr lang="zh-CN" altLang="en-US" sz="2500" dirty="0" smtClean="0">
                    <a:latin typeface="方正精楷简体" pitchFamily="2" charset="-122"/>
                    <a:ea typeface="方正精楷简体" pitchFamily="2" charset="-122"/>
                  </a:rPr>
                  <a:t>重写</a:t>
                </a:r>
                <a:endParaRPr lang="zh-CN" altLang="en-US" sz="2500" dirty="0">
                  <a:latin typeface="方正精楷简体" pitchFamily="2" charset="-122"/>
                  <a:ea typeface="方正精楷简体" pitchFamily="2" charset="-122"/>
                </a:endParaRPr>
              </a:p>
            </p:txBody>
          </p:sp>
        </p:grpSp>
        <p:grpSp>
          <p:nvGrpSpPr>
            <p:cNvPr id="9" name="Group 10"/>
            <p:cNvGrpSpPr/>
            <p:nvPr/>
          </p:nvGrpSpPr>
          <p:grpSpPr>
            <a:xfrm>
              <a:off x="4349991" y="4279982"/>
              <a:ext cx="470660" cy="595721"/>
              <a:chOff x="2825990" y="2882982"/>
              <a:chExt cx="470660" cy="595721"/>
            </a:xfrm>
          </p:grpSpPr>
          <p:sp>
            <p:nvSpPr>
              <p:cNvPr id="25" name="Right Arrow 24"/>
              <p:cNvSpPr/>
              <p:nvPr/>
            </p:nvSpPr>
            <p:spPr>
              <a:xfrm rot="10800000">
                <a:off x="2825990" y="2882982"/>
                <a:ext cx="470660" cy="595721"/>
              </a:xfrm>
              <a:prstGeom prst="rightArrow">
                <a:avLst>
                  <a:gd name="adj1" fmla="val 60000"/>
                  <a:gd name="adj2" fmla="val 50000"/>
                </a:avLst>
              </a:pr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2">
                  <a:hueOff val="2340759"/>
                  <a:satOff val="-2919"/>
                  <a:lumOff val="686"/>
                  <a:alphaOff val="0"/>
                </a:schemeClr>
              </a:fillRef>
              <a:effectRef idx="0">
                <a:schemeClr val="accent2">
                  <a:hueOff val="2340759"/>
                  <a:satOff val="-2919"/>
                  <a:lumOff val="686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6" name="Right Arrow 10"/>
              <p:cNvSpPr/>
              <p:nvPr/>
            </p:nvSpPr>
            <p:spPr>
              <a:xfrm rot="21600000">
                <a:off x="2967188" y="3002126"/>
                <a:ext cx="329462" cy="357433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algn="ctr" defTabSz="397857">
                  <a:lnSpc>
                    <a:spcPct val="90000"/>
                  </a:lnSpc>
                  <a:spcAft>
                    <a:spcPct val="35000"/>
                  </a:spcAft>
                </a:pPr>
                <a:endParaRPr lang="zh-CN" altLang="en-US" sz="1500" dirty="0">
                  <a:latin typeface="方正精楷简体" pitchFamily="2" charset="-122"/>
                  <a:ea typeface="方正精楷简体" pitchFamily="2" charset="-122"/>
                </a:endParaRPr>
              </a:p>
            </p:txBody>
          </p:sp>
        </p:grpSp>
        <p:grpSp>
          <p:nvGrpSpPr>
            <p:cNvPr id="10" name="Group 13"/>
            <p:cNvGrpSpPr/>
            <p:nvPr/>
          </p:nvGrpSpPr>
          <p:grpSpPr>
            <a:xfrm>
              <a:off x="2362880" y="3695292"/>
              <a:ext cx="1765101" cy="1765101"/>
              <a:chOff x="838879" y="2298292"/>
              <a:chExt cx="1765101" cy="1765101"/>
            </a:xfrm>
          </p:grpSpPr>
          <p:sp>
            <p:nvSpPr>
              <p:cNvPr id="23" name="Oval 22"/>
              <p:cNvSpPr/>
              <p:nvPr/>
            </p:nvSpPr>
            <p:spPr>
              <a:xfrm>
                <a:off x="838879" y="2298292"/>
                <a:ext cx="1765101" cy="1765101"/>
              </a:xfrm>
              <a:prstGeom prst="ellipse">
                <a:avLst/>
              </a:prstGeom>
              <a:solidFill>
                <a:srgbClr val="333300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2">
                  <a:hueOff val="4681519"/>
                  <a:satOff val="-5839"/>
                  <a:lumOff val="1373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4" name="Oval 12"/>
              <p:cNvSpPr/>
              <p:nvPr/>
            </p:nvSpPr>
            <p:spPr>
              <a:xfrm>
                <a:off x="1097372" y="2556785"/>
                <a:ext cx="1248115" cy="1248115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55880" tIns="55880" rIns="55880" bIns="55880" numCol="1" spcCol="1270" anchor="ctr" anchorCtr="0">
                <a:noAutofit/>
              </a:bodyPr>
              <a:lstStyle/>
              <a:p>
                <a:pPr algn="ctr" defTabSz="833605">
                  <a:lnSpc>
                    <a:spcPct val="90000"/>
                  </a:lnSpc>
                  <a:spcAft>
                    <a:spcPct val="35000"/>
                  </a:spcAft>
                </a:pPr>
                <a:r>
                  <a:rPr lang="zh-CN" altLang="en-US" sz="2500" dirty="0" smtClean="0">
                    <a:latin typeface="方正精楷简体" pitchFamily="2" charset="-122"/>
                    <a:ea typeface="方正精楷简体" pitchFamily="2" charset="-122"/>
                  </a:rPr>
                  <a:t>校正</a:t>
                </a:r>
                <a:endParaRPr lang="zh-CN" altLang="en-US" sz="2500" dirty="0">
                  <a:latin typeface="方正精楷简体" pitchFamily="2" charset="-122"/>
                  <a:ea typeface="方正精楷简体" pitchFamily="2" charset="-122"/>
                </a:endParaRPr>
              </a:p>
            </p:txBody>
          </p:sp>
        </p:grpSp>
        <p:grpSp>
          <p:nvGrpSpPr>
            <p:cNvPr id="11" name="Group 16"/>
            <p:cNvGrpSpPr/>
            <p:nvPr/>
          </p:nvGrpSpPr>
          <p:grpSpPr>
            <a:xfrm>
              <a:off x="3604194" y="3205206"/>
              <a:ext cx="595721" cy="470660"/>
              <a:chOff x="2080193" y="1808206"/>
              <a:chExt cx="595721" cy="470660"/>
            </a:xfrm>
          </p:grpSpPr>
          <p:sp>
            <p:nvSpPr>
              <p:cNvPr id="21" name="Right Arrow 20"/>
              <p:cNvSpPr/>
              <p:nvPr/>
            </p:nvSpPr>
            <p:spPr>
              <a:xfrm rot="18000000">
                <a:off x="2142724" y="1745675"/>
                <a:ext cx="470660" cy="595721"/>
              </a:xfrm>
              <a:prstGeom prst="rightArrow">
                <a:avLst>
                  <a:gd name="adj1" fmla="val 60000"/>
                  <a:gd name="adj2" fmla="val 50000"/>
                </a:avLst>
              </a:pr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2">
                  <a:hueOff val="4681519"/>
                  <a:satOff val="-5839"/>
                  <a:lumOff val="1373"/>
                  <a:alphaOff val="0"/>
                </a:schemeClr>
              </a:fillRef>
              <a:effectRef idx="0">
                <a:schemeClr val="accent2">
                  <a:hueOff val="4681519"/>
                  <a:satOff val="-5839"/>
                  <a:lumOff val="1373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2" name="Right Arrow 14"/>
              <p:cNvSpPr/>
              <p:nvPr/>
            </p:nvSpPr>
            <p:spPr>
              <a:xfrm rot="18000000">
                <a:off x="2178024" y="1925960"/>
                <a:ext cx="329462" cy="357433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algn="ctr" defTabSz="397857">
                  <a:lnSpc>
                    <a:spcPct val="90000"/>
                  </a:lnSpc>
                  <a:spcAft>
                    <a:spcPct val="35000"/>
                  </a:spcAft>
                </a:pPr>
                <a:endParaRPr lang="zh-CN" altLang="en-US" sz="1500" dirty="0">
                  <a:latin typeface="方正精楷简体" pitchFamily="2" charset="-122"/>
                  <a:ea typeface="方正精楷简体" pitchFamily="2" charset="-122"/>
                </a:endParaRPr>
              </a:p>
            </p:txBody>
          </p:sp>
        </p:grpSp>
        <p:grpSp>
          <p:nvGrpSpPr>
            <p:cNvPr id="12" name="Group 19"/>
            <p:cNvGrpSpPr/>
            <p:nvPr/>
          </p:nvGrpSpPr>
          <p:grpSpPr>
            <a:xfrm rot="1863206">
              <a:off x="3964904" y="729522"/>
              <a:ext cx="595721" cy="470660"/>
              <a:chOff x="3406763" y="1785134"/>
              <a:chExt cx="595721" cy="470660"/>
            </a:xfr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grpSpPr>
          <p:sp>
            <p:nvSpPr>
              <p:cNvPr id="19" name="Right Arrow 18"/>
              <p:cNvSpPr/>
              <p:nvPr/>
            </p:nvSpPr>
            <p:spPr>
              <a:xfrm rot="3600000">
                <a:off x="3469294" y="1722603"/>
                <a:ext cx="470660" cy="595721"/>
              </a:xfrm>
              <a:prstGeom prst="rightArrow">
                <a:avLst>
                  <a:gd name="adj1" fmla="val 60000"/>
                  <a:gd name="adj2" fmla="val 50000"/>
                </a:avLst>
              </a:prstGeom>
              <a:grpFill/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2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0" name="Right Arrow 6"/>
              <p:cNvSpPr/>
              <p:nvPr/>
            </p:nvSpPr>
            <p:spPr>
              <a:xfrm rot="3600000">
                <a:off x="3504594" y="1780606"/>
                <a:ext cx="329462" cy="357433"/>
              </a:xfrm>
              <a:prstGeom prst="rect">
                <a:avLst/>
              </a:prstGeom>
              <a:grp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algn="ctr" defTabSz="397857">
                  <a:lnSpc>
                    <a:spcPct val="90000"/>
                  </a:lnSpc>
                  <a:spcAft>
                    <a:spcPct val="35000"/>
                  </a:spcAft>
                </a:pPr>
                <a:endParaRPr lang="zh-CN" altLang="en-US" sz="1500" dirty="0">
                  <a:latin typeface="方正精楷简体" pitchFamily="2" charset="-122"/>
                  <a:ea typeface="方正精楷简体" pitchFamily="2" charset="-122"/>
                </a:endParaRPr>
              </a:p>
            </p:txBody>
          </p:sp>
        </p:grpSp>
        <p:grpSp>
          <p:nvGrpSpPr>
            <p:cNvPr id="13" name="Group 22"/>
            <p:cNvGrpSpPr/>
            <p:nvPr/>
          </p:nvGrpSpPr>
          <p:grpSpPr>
            <a:xfrm rot="12759815">
              <a:off x="4650705" y="729522"/>
              <a:ext cx="595721" cy="470660"/>
              <a:chOff x="3406763" y="1785134"/>
              <a:chExt cx="595721" cy="470660"/>
            </a:xfrm>
            <a:gradFill flip="none" rotWithShape="1">
              <a:gsLst>
                <a:gs pos="0">
                  <a:srgbClr val="002060">
                    <a:tint val="66000"/>
                    <a:satMod val="160000"/>
                  </a:srgbClr>
                </a:gs>
                <a:gs pos="50000">
                  <a:srgbClr val="002060">
                    <a:tint val="44500"/>
                    <a:satMod val="160000"/>
                  </a:srgbClr>
                </a:gs>
                <a:gs pos="100000">
                  <a:srgbClr val="002060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</p:grpSpPr>
          <p:sp>
            <p:nvSpPr>
              <p:cNvPr id="17" name="Right Arrow 16"/>
              <p:cNvSpPr/>
              <p:nvPr/>
            </p:nvSpPr>
            <p:spPr>
              <a:xfrm rot="3600000">
                <a:off x="3469294" y="1722603"/>
                <a:ext cx="470660" cy="595721"/>
              </a:xfrm>
              <a:prstGeom prst="rightArrow">
                <a:avLst>
                  <a:gd name="adj1" fmla="val 60000"/>
                  <a:gd name="adj2" fmla="val 50000"/>
                </a:avLst>
              </a:prstGeom>
              <a:grpFill/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2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8" name="Right Arrow 6"/>
              <p:cNvSpPr/>
              <p:nvPr/>
            </p:nvSpPr>
            <p:spPr>
              <a:xfrm rot="3600000">
                <a:off x="3504594" y="1780606"/>
                <a:ext cx="329462" cy="357433"/>
              </a:xfrm>
              <a:prstGeom prst="rect">
                <a:avLst/>
              </a:prstGeom>
              <a:grp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algn="ctr" defTabSz="397857">
                  <a:lnSpc>
                    <a:spcPct val="90000"/>
                  </a:lnSpc>
                  <a:spcAft>
                    <a:spcPct val="35000"/>
                  </a:spcAft>
                </a:pPr>
                <a:endParaRPr lang="zh-CN" altLang="en-US" sz="1500" dirty="0">
                  <a:latin typeface="方正精楷简体" pitchFamily="2" charset="-122"/>
                  <a:ea typeface="方正精楷简体" pitchFamily="2" charset="-122"/>
                </a:endParaRPr>
              </a:p>
            </p:txBody>
          </p:sp>
        </p:grpSp>
        <p:sp>
          <p:nvSpPr>
            <p:cNvPr id="15" name="TextBox 14"/>
            <p:cNvSpPr txBox="1"/>
            <p:nvPr/>
          </p:nvSpPr>
          <p:spPr>
            <a:xfrm>
              <a:off x="3047999" y="609600"/>
              <a:ext cx="1073934" cy="7444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100" dirty="0" smtClean="0">
                  <a:latin typeface="微软雅黑" pitchFamily="34" charset="-122"/>
                  <a:ea typeface="微软雅黑" pitchFamily="34" charset="-122"/>
                </a:rPr>
                <a:t>初稿</a:t>
              </a:r>
              <a:endParaRPr lang="zh-CN" altLang="en-US" sz="21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166799" y="609600"/>
              <a:ext cx="1073934" cy="7444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100" dirty="0" smtClean="0">
                  <a:latin typeface="微软雅黑" pitchFamily="34" charset="-122"/>
                  <a:ea typeface="微软雅黑" pitchFamily="34" charset="-122"/>
                </a:rPr>
                <a:t>终稿</a:t>
              </a:r>
              <a:endParaRPr lang="zh-CN" altLang="en-US" sz="21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33" name="Title 4"/>
          <p:cNvSpPr txBox="1">
            <a:spLocks/>
          </p:cNvSpPr>
          <p:nvPr/>
        </p:nvSpPr>
        <p:spPr bwMode="auto">
          <a:xfrm>
            <a:off x="2456727" y="3068961"/>
            <a:ext cx="4008441" cy="324036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vert="horz" wrap="square" lIns="95665" tIns="47832" rIns="95665" bIns="47832" numCol="1" anchor="ctr" anchorCtr="0" compatLnSpc="1">
            <a:prstTxWarp prst="textNoShape">
              <a:avLst/>
            </a:prstTxWarp>
          </a:bodyPr>
          <a:lstStyle/>
          <a:p>
            <a:pPr lvl="0" eaLnBrk="0" hangingPunct="0"/>
            <a:r>
              <a:rPr lang="zh-CN" altLang="en-US" sz="2700" dirty="0" smtClean="0">
                <a:solidFill>
                  <a:srgbClr val="FFFF00"/>
                </a:solidFill>
                <a:ea typeface="文鼎CS长美黑" pitchFamily="49" charset="-122"/>
              </a:rPr>
              <a:t>      我写小说的第一稿通常都是极其混乱以至于不堪入目，必须要反复重写。每次重写都想到了之前所未能想到的事物，也因而能感觉到稿子的质量在不断提升。</a:t>
            </a:r>
            <a:endParaRPr lang="zh-CN" altLang="en-US" sz="2700" kern="0" dirty="0">
              <a:solidFill>
                <a:srgbClr val="FFFF00"/>
              </a:solidFill>
              <a:latin typeface="+mj-lt"/>
              <a:ea typeface="文鼎CS长美黑" pitchFamily="49" charset="-122"/>
              <a:cs typeface="+mj-cs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8465" y="6042775"/>
            <a:ext cx="2271781" cy="358208"/>
          </a:xfrm>
          <a:prstGeom prst="rect">
            <a:avLst/>
          </a:prstGeom>
        </p:spPr>
        <p:txBody>
          <a:bodyPr wrap="none" lIns="95665" tIns="47832" rIns="95665" bIns="47832">
            <a:spAutoFit/>
          </a:bodyPr>
          <a:lstStyle/>
          <a:p>
            <a:r>
              <a:rPr lang="en-US" altLang="zh-CN" sz="1700" dirty="0" smtClean="0"/>
              <a:t>Katherine Paterson</a:t>
            </a:r>
            <a:endParaRPr lang="zh-CN" altLang="en-US" sz="1700" dirty="0">
              <a:ea typeface="文鼎CS长美黑" pitchFamily="49" charset="-122"/>
            </a:endParaRPr>
          </a:p>
        </p:txBody>
      </p:sp>
      <p:pic>
        <p:nvPicPr>
          <p:cNvPr id="24578" name="Picture 2" descr="http://media.npr.org/assets/img/2013/03/13/katherine_paterson_vert-ac429a4ab100c2791d31df7de6a758a3c16cc7fc-s6-c3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6466" y="3346542"/>
            <a:ext cx="2251934" cy="2771612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45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5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5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45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简洁编程之写少码实践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968" y="3140967"/>
            <a:ext cx="8863536" cy="648072"/>
          </a:xfrm>
        </p:spPr>
        <p:txBody>
          <a:bodyPr/>
          <a:lstStyle/>
          <a:p>
            <a:r>
              <a:rPr lang="en-US" altLang="zh-CN" sz="2700" dirty="0" smtClean="0"/>
              <a:t>Paul Homer: </a:t>
            </a:r>
            <a:r>
              <a:rPr lang="zh-CN" altLang="en-US" sz="2700" dirty="0" smtClean="0"/>
              <a:t>代码的简洁来自于不断的代码缩减。</a:t>
            </a:r>
            <a:endParaRPr lang="zh-CN" altLang="en-US" sz="27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4FEA357-1A1C-4E1E-9A53-504063E4F462}" type="slidenum">
              <a:rPr lang="zh-CN" altLang="en-US" smtClean="0"/>
              <a:pPr/>
              <a:t>35</a:t>
            </a:fld>
            <a:endParaRPr lang="zh-CN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1130580" y="1340771"/>
            <a:ext cx="7644849" cy="1080121"/>
          </a:xfrm>
          <a:prstGeom prst="rect">
            <a:avLst/>
          </a:prstGeom>
          <a:solidFill>
            <a:srgbClr val="B8F1FE"/>
          </a:solidFill>
          <a:ln w="38100">
            <a:solidFill>
              <a:srgbClr val="0067FE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5665" tIns="47832" rIns="95665" bIns="47832" rtlCol="0" anchor="ctr"/>
          <a:lstStyle/>
          <a:p>
            <a:r>
              <a:rPr lang="zh-CN" altLang="en-US" sz="2900" dirty="0" smtClean="0">
                <a:solidFill>
                  <a:srgbClr val="C00000"/>
                </a:solidFill>
                <a:ea typeface="文鼎CS长美黑" pitchFamily="49" charset="-122"/>
              </a:rPr>
              <a:t>      在保证代码功能和质量的前提下，尽可能地缩减代码规模。</a:t>
            </a:r>
            <a:endParaRPr lang="zh-CN" altLang="en-US" sz="2900" dirty="0">
              <a:solidFill>
                <a:srgbClr val="C00000"/>
              </a:solidFill>
              <a:ea typeface="文鼎CS长美黑" pitchFamily="49" charset="-122"/>
            </a:endParaRPr>
          </a:p>
        </p:txBody>
      </p:sp>
      <p:pic>
        <p:nvPicPr>
          <p:cNvPr id="6" name="Picture 5" descr="C:\Users\SECBOK\Desktop\th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6681192" y="3872863"/>
            <a:ext cx="3080792" cy="2467155"/>
          </a:xfrm>
          <a:prstGeom prst="rect">
            <a:avLst/>
          </a:prstGeom>
          <a:noFill/>
        </p:spPr>
      </p:pic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613967" y="4221089"/>
            <a:ext cx="4026998" cy="23042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665" tIns="47832" rIns="95665" bIns="47832" numCol="1" anchor="t" anchorCtr="0" compatLnSpc="1">
            <a:prstTxWarp prst="textNoShape">
              <a:avLst/>
            </a:prstTxWarp>
          </a:bodyPr>
          <a:lstStyle/>
          <a:p>
            <a:pPr marL="491609" indent="-491609" defTabSz="956645" eaLnBrk="0" hangingPunct="0">
              <a:spcBef>
                <a:spcPct val="20000"/>
              </a:spcBef>
              <a:buClr>
                <a:srgbClr val="C00000"/>
              </a:buClr>
              <a:buSzPct val="100000"/>
              <a:defRPr/>
            </a:pPr>
            <a:r>
              <a:rPr lang="zh-CN" altLang="en-US" sz="2900" kern="0" dirty="0" smtClean="0">
                <a:solidFill>
                  <a:srgbClr val="0000FF"/>
                </a:solidFill>
                <a:latin typeface="+mn-lt"/>
                <a:ea typeface="文鼎CS长美黑" pitchFamily="49" charset="-122"/>
              </a:rPr>
              <a:t>注意三点：</a:t>
            </a:r>
            <a:endParaRPr lang="en-US" altLang="zh-CN" sz="2900" kern="0" dirty="0" smtClean="0">
              <a:solidFill>
                <a:srgbClr val="0000FF"/>
              </a:solidFill>
              <a:latin typeface="+mn-lt"/>
              <a:ea typeface="文鼎CS长美黑" pitchFamily="49" charset="-122"/>
            </a:endParaRPr>
          </a:p>
          <a:p>
            <a:pPr marL="491609" indent="-491609" eaLnBrk="0" hangingPunct="0">
              <a:spcBef>
                <a:spcPct val="20000"/>
              </a:spcBef>
              <a:buClr>
                <a:srgbClr val="C00000"/>
              </a:buClr>
              <a:buSzPct val="100000"/>
              <a:buFont typeface="文鼎CS长美黑" pitchFamily="49" charset="-122"/>
              <a:buChar char="※"/>
            </a:pPr>
            <a:r>
              <a:rPr lang="zh-CN" altLang="en-US" sz="2700" kern="0" dirty="0" smtClean="0">
                <a:solidFill>
                  <a:srgbClr val="0000FF"/>
                </a:solidFill>
                <a:latin typeface="+mn-lt"/>
                <a:ea typeface="文鼎CS长美黑" pitchFamily="49" charset="-122"/>
              </a:rPr>
              <a:t>以少</a:t>
            </a:r>
            <a:r>
              <a:rPr lang="zh-CN" altLang="en-US" sz="2700" dirty="0" smtClean="0">
                <a:solidFill>
                  <a:srgbClr val="0000FF"/>
                </a:solidFill>
                <a:ea typeface="文鼎CS长美黑" pitchFamily="49" charset="-122"/>
              </a:rPr>
              <a:t>搏</a:t>
            </a:r>
            <a:r>
              <a:rPr lang="zh-CN" altLang="en-US" sz="2700" kern="0" dirty="0" smtClean="0">
                <a:solidFill>
                  <a:srgbClr val="0000FF"/>
                </a:solidFill>
                <a:latin typeface="+mn-lt"/>
                <a:ea typeface="文鼎CS长美黑" pitchFamily="49" charset="-122"/>
              </a:rPr>
              <a:t>多</a:t>
            </a:r>
            <a:endParaRPr lang="en-US" altLang="zh-CN" sz="2700" kern="0" dirty="0" smtClean="0">
              <a:solidFill>
                <a:srgbClr val="0000FF"/>
              </a:solidFill>
              <a:latin typeface="+mn-lt"/>
              <a:ea typeface="文鼎CS长美黑" pitchFamily="49" charset="-122"/>
            </a:endParaRPr>
          </a:p>
          <a:p>
            <a:pPr marL="491609" indent="-491609" defTabSz="956645" eaLnBrk="0" hangingPunct="0">
              <a:spcBef>
                <a:spcPct val="20000"/>
              </a:spcBef>
              <a:buClr>
                <a:srgbClr val="C00000"/>
              </a:buClr>
              <a:buSzPct val="100000"/>
              <a:buFont typeface="文鼎CS长美黑" pitchFamily="49" charset="-122"/>
              <a:buChar char="※"/>
              <a:defRPr/>
            </a:pPr>
            <a:r>
              <a:rPr lang="zh-CN" altLang="en-US" sz="2700" kern="0" dirty="0" smtClean="0">
                <a:solidFill>
                  <a:srgbClr val="0000FF"/>
                </a:solidFill>
                <a:latin typeface="+mn-lt"/>
                <a:ea typeface="文鼎CS长美黑" pitchFamily="49" charset="-122"/>
              </a:rPr>
              <a:t>不要擅自实现新需求</a:t>
            </a:r>
            <a:endParaRPr lang="en-US" altLang="zh-CN" sz="2700" kern="0" dirty="0" smtClean="0">
              <a:solidFill>
                <a:srgbClr val="0000FF"/>
              </a:solidFill>
              <a:latin typeface="+mn-lt"/>
              <a:ea typeface="文鼎CS长美黑" pitchFamily="49" charset="-122"/>
            </a:endParaRPr>
          </a:p>
          <a:p>
            <a:pPr marL="491609" indent="-491609" defTabSz="956645" eaLnBrk="0" hangingPunct="0">
              <a:spcBef>
                <a:spcPct val="20000"/>
              </a:spcBef>
              <a:buClr>
                <a:srgbClr val="C00000"/>
              </a:buClr>
              <a:buSzPct val="100000"/>
              <a:buFont typeface="文鼎CS长美黑" pitchFamily="49" charset="-122"/>
              <a:buChar char="※"/>
              <a:defRPr/>
            </a:pPr>
            <a:r>
              <a:rPr lang="zh-CN" altLang="en-US" sz="2700" kern="0" dirty="0" smtClean="0">
                <a:solidFill>
                  <a:srgbClr val="0000FF"/>
                </a:solidFill>
                <a:latin typeface="+mn-lt"/>
                <a:ea typeface="文鼎CS长美黑" pitchFamily="49" charset="-122"/>
              </a:rPr>
              <a:t>不要实现未来需求</a:t>
            </a:r>
            <a:endParaRPr lang="zh-CN" altLang="en-US" sz="2700" kern="0" dirty="0">
              <a:solidFill>
                <a:srgbClr val="0000FF"/>
              </a:solidFill>
              <a:latin typeface="+mn-lt"/>
              <a:ea typeface="文鼎CS长美黑" pitchFamily="49" charset="-122"/>
            </a:endParaRPr>
          </a:p>
        </p:txBody>
      </p:sp>
    </p:spTree>
  </p:cSld>
  <p:clrMapOvr>
    <a:masterClrMapping/>
  </p:clrMapOvr>
  <p:transition spd="slow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质量编程理念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469" y="4797155"/>
            <a:ext cx="8473491" cy="1772817"/>
          </a:xfrm>
        </p:spPr>
        <p:txBody>
          <a:bodyPr/>
          <a:lstStyle/>
          <a:p>
            <a:r>
              <a:rPr lang="zh-CN" altLang="en-US" sz="2500" dirty="0" smtClean="0"/>
              <a:t>破窗理论：</a:t>
            </a:r>
            <a:endParaRPr lang="en-US" altLang="zh-CN" sz="2500" dirty="0" smtClean="0"/>
          </a:p>
          <a:p>
            <a:pPr lvl="1"/>
            <a:r>
              <a:rPr lang="zh-CN" altLang="en-US" sz="2500" dirty="0" smtClean="0"/>
              <a:t>没有及时修复的破窗会导致后续更多窗户被打破。</a:t>
            </a:r>
            <a:endParaRPr lang="en-US" altLang="zh-CN" sz="2500" dirty="0" smtClean="0"/>
          </a:p>
          <a:p>
            <a:r>
              <a:rPr lang="zh-CN" altLang="en-US" sz="2500" dirty="0" smtClean="0"/>
              <a:t>勒布朗法则：</a:t>
            </a:r>
            <a:endParaRPr lang="en-US" altLang="zh-CN" sz="2500" dirty="0" smtClean="0"/>
          </a:p>
          <a:p>
            <a:pPr lvl="1"/>
            <a:r>
              <a:rPr lang="zh-CN" altLang="en-US" sz="2500" dirty="0" smtClean="0"/>
              <a:t>稍后即永不。</a:t>
            </a:r>
            <a:endParaRPr lang="zh-CN" altLang="en-US" sz="25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4FEA357-1A1C-4E1E-9A53-504063E4F462}" type="slidenum">
              <a:rPr lang="zh-CN" altLang="en-US" smtClean="0"/>
              <a:pPr/>
              <a:t>36</a:t>
            </a:fld>
            <a:endParaRPr lang="zh-CN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974564" y="1268761"/>
            <a:ext cx="7878875" cy="792088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2">
                <a:lumMod val="50000"/>
                <a:lumOff val="50000"/>
              </a:schemeClr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5665" tIns="47832" rIns="95665" bIns="47832" rtlCol="0" anchor="ctr"/>
          <a:lstStyle/>
          <a:p>
            <a:pPr algn="ctr"/>
            <a:r>
              <a:rPr lang="zh-CN" altLang="en-US" sz="2900" dirty="0" smtClean="0">
                <a:solidFill>
                  <a:srgbClr val="C00000"/>
                </a:solidFill>
                <a:ea typeface="文鼎CS长美黑" pitchFamily="49" charset="-122"/>
              </a:rPr>
              <a:t>一如既往地自觉编写高质量的代码。</a:t>
            </a:r>
            <a:endParaRPr lang="zh-CN" altLang="en-US" sz="2900" dirty="0">
              <a:solidFill>
                <a:srgbClr val="C00000"/>
              </a:solidFill>
              <a:ea typeface="文鼎CS长美黑" pitchFamily="49" charset="-122"/>
            </a:endParaRPr>
          </a:p>
        </p:txBody>
      </p:sp>
      <p:sp>
        <p:nvSpPr>
          <p:cNvPr id="6" name="Title 4"/>
          <p:cNvSpPr txBox="1">
            <a:spLocks/>
          </p:cNvSpPr>
          <p:nvPr/>
        </p:nvSpPr>
        <p:spPr bwMode="auto">
          <a:xfrm>
            <a:off x="3470841" y="2852939"/>
            <a:ext cx="4290477" cy="1584175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vert="horz" wrap="square" lIns="95665" tIns="47832" rIns="95665" bIns="47832" numCol="1" anchor="ctr" anchorCtr="0" compatLnSpc="1">
            <a:prstTxWarp prst="textNoShape">
              <a:avLst/>
            </a:prstTxWarp>
          </a:bodyPr>
          <a:lstStyle/>
          <a:p>
            <a:pPr lvl="0" eaLnBrk="0" hangingPunct="0"/>
            <a:r>
              <a:rPr lang="zh-CN" altLang="en-US" sz="2700" dirty="0" smtClean="0">
                <a:solidFill>
                  <a:srgbClr val="FFFF00"/>
                </a:solidFill>
                <a:ea typeface="文鼎CS长美黑" pitchFamily="49" charset="-122"/>
              </a:rPr>
              <a:t>质量是上百万次全身心投入的结果，绝非任何来自天堂的伟大方法之功劳。</a:t>
            </a:r>
            <a:endParaRPr lang="zh-CN" altLang="en-US" sz="2700" kern="0" dirty="0">
              <a:solidFill>
                <a:srgbClr val="FFFF00"/>
              </a:solidFill>
              <a:latin typeface="+mj-lt"/>
              <a:ea typeface="文鼎CS长美黑" pitchFamily="49" charset="-122"/>
              <a:cs typeface="+mj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847278" y="4397041"/>
            <a:ext cx="2036460" cy="419764"/>
          </a:xfrm>
          <a:prstGeom prst="rect">
            <a:avLst/>
          </a:prstGeom>
        </p:spPr>
        <p:txBody>
          <a:bodyPr wrap="none" lIns="95665" tIns="47832" rIns="95665" bIns="47832">
            <a:spAutoFit/>
          </a:bodyPr>
          <a:lstStyle/>
          <a:p>
            <a:r>
              <a:rPr lang="en-US" altLang="zh-CN" sz="2100" dirty="0" smtClean="0"/>
              <a:t>Robert Martin</a:t>
            </a:r>
            <a:endParaRPr lang="zh-CN" altLang="en-US" sz="2100" dirty="0">
              <a:ea typeface="文鼎CS长美黑" pitchFamily="49" charset="-122"/>
            </a:endParaRPr>
          </a:p>
        </p:txBody>
      </p:sp>
      <p:pic>
        <p:nvPicPr>
          <p:cNvPr id="8" name="Picture 1" descr="C:\Users\SECBOK\Desktop\下载 (2)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61313" y="2492896"/>
            <a:ext cx="2146300" cy="1981200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质量编程之童子军军规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00" y="1268761"/>
            <a:ext cx="3012886" cy="1728192"/>
          </a:xfrm>
        </p:spPr>
        <p:txBody>
          <a:bodyPr/>
          <a:lstStyle/>
          <a:p>
            <a:pPr>
              <a:buNone/>
            </a:pPr>
            <a:r>
              <a:rPr lang="zh-CN" altLang="en-US" sz="2500" dirty="0" smtClean="0">
                <a:solidFill>
                  <a:srgbClr val="FF0000"/>
                </a:solidFill>
              </a:rPr>
              <a:t>近视的程序员</a:t>
            </a:r>
            <a:endParaRPr lang="en-US" altLang="zh-CN" sz="2500" dirty="0" smtClean="0">
              <a:solidFill>
                <a:srgbClr val="FF0000"/>
              </a:solidFill>
            </a:endParaRPr>
          </a:p>
          <a:p>
            <a:r>
              <a:rPr lang="zh-CN" altLang="en-US" sz="2500" dirty="0" smtClean="0"/>
              <a:t>只顾眼前</a:t>
            </a:r>
            <a:endParaRPr lang="en-US" altLang="zh-CN" sz="2500" dirty="0" smtClean="0"/>
          </a:p>
          <a:p>
            <a:r>
              <a:rPr lang="zh-CN" altLang="en-US" sz="2500" dirty="0" smtClean="0"/>
              <a:t>缺乏必要的质量意识和技能</a:t>
            </a:r>
            <a:endParaRPr lang="en-US" altLang="zh-CN" sz="2500" dirty="0" smtClean="0"/>
          </a:p>
          <a:p>
            <a:endParaRPr lang="zh-CN" altLang="en-US" sz="25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4FEA357-1A1C-4E1E-9A53-504063E4F462}" type="slidenum">
              <a:rPr lang="zh-CN" altLang="en-US" smtClean="0"/>
              <a:pPr/>
              <a:t>37</a:t>
            </a:fld>
            <a:endParaRPr lang="zh-CN" altLang="en-US" dirty="0"/>
          </a:p>
        </p:txBody>
      </p:sp>
      <p:pic>
        <p:nvPicPr>
          <p:cNvPr id="5" name="Picture 4" descr="http://ts1.cn.mm.bing.net/th?id=H.4657038260175660&amp;pid=1.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91185" y="1124750"/>
            <a:ext cx="3191344" cy="2257485"/>
          </a:xfrm>
          <a:prstGeom prst="rect">
            <a:avLst/>
          </a:prstGeom>
          <a:noFill/>
        </p:spPr>
      </p:pic>
      <p:sp>
        <p:nvSpPr>
          <p:cNvPr id="7" name="Rectangle 6"/>
          <p:cNvSpPr/>
          <p:nvPr/>
        </p:nvSpPr>
        <p:spPr>
          <a:xfrm>
            <a:off x="1208587" y="4941172"/>
            <a:ext cx="7722858" cy="1080121"/>
          </a:xfrm>
          <a:prstGeom prst="rect">
            <a:avLst/>
          </a:prstGeom>
          <a:solidFill>
            <a:srgbClr val="B8F1FE"/>
          </a:solidFill>
          <a:ln w="38100">
            <a:solidFill>
              <a:srgbClr val="0067FE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5665" tIns="47832" rIns="95665" bIns="47832" rtlCol="0" anchor="ctr"/>
          <a:lstStyle/>
          <a:p>
            <a:r>
              <a:rPr lang="zh-CN" altLang="en-US" sz="2900" dirty="0" smtClean="0">
                <a:solidFill>
                  <a:srgbClr val="C00000"/>
                </a:solidFill>
                <a:ea typeface="文鼎CS长美黑" pitchFamily="49" charset="-122"/>
              </a:rPr>
              <a:t>      在每一次向代码库检入代码之前，确保它的质量高于它上次从代码库检出之时。</a:t>
            </a:r>
            <a:endParaRPr lang="zh-CN" altLang="en-US" sz="2900" dirty="0">
              <a:solidFill>
                <a:srgbClr val="C00000"/>
              </a:solidFill>
              <a:ea typeface="文鼎CS长美黑" pitchFamily="49" charset="-122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662523" y="3861048"/>
            <a:ext cx="6162685" cy="504056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vert="horz" wrap="square" lIns="95665" tIns="47832" rIns="95665" bIns="47832" numCol="1" anchor="t" anchorCtr="0" compatLnSpc="1">
            <a:prstTxWarp prst="textNoShape">
              <a:avLst/>
            </a:prstTxWarp>
          </a:bodyPr>
          <a:lstStyle/>
          <a:p>
            <a:pPr marL="491609" indent="-491609" eaLnBrk="0" hangingPunct="0">
              <a:spcBef>
                <a:spcPct val="20000"/>
              </a:spcBef>
              <a:buClr>
                <a:srgbClr val="C00000"/>
              </a:buClr>
              <a:buSzPct val="100000"/>
            </a:pPr>
            <a:r>
              <a:rPr lang="zh-CN" altLang="en-US" sz="2500" kern="0" dirty="0" smtClean="0">
                <a:solidFill>
                  <a:schemeClr val="bg1"/>
                </a:solidFill>
                <a:latin typeface="+mn-lt"/>
                <a:ea typeface="文鼎CS长美黑" pitchFamily="49" charset="-122"/>
              </a:rPr>
              <a:t>童子军军规： </a:t>
            </a:r>
            <a:r>
              <a:rPr lang="zh-CN" altLang="en-US" sz="2500" dirty="0" smtClean="0">
                <a:solidFill>
                  <a:schemeClr val="bg1"/>
                </a:solidFill>
                <a:ea typeface="文鼎CS长美黑" pitchFamily="49" charset="-122"/>
              </a:rPr>
              <a:t>让营地比你来时更干净。</a:t>
            </a:r>
            <a:endParaRPr lang="zh-CN" altLang="en-US" sz="2500" kern="0" dirty="0">
              <a:solidFill>
                <a:schemeClr val="bg1"/>
              </a:solidFill>
              <a:latin typeface="+mn-lt"/>
              <a:ea typeface="文鼎CS长美黑" pitchFamily="49" charset="-122"/>
            </a:endParaRPr>
          </a:p>
        </p:txBody>
      </p:sp>
      <p:sp>
        <p:nvSpPr>
          <p:cNvPr id="9" name="Curved Right Arrow 8"/>
          <p:cNvSpPr/>
          <p:nvPr/>
        </p:nvSpPr>
        <p:spPr>
          <a:xfrm rot="20770731">
            <a:off x="308828" y="4403159"/>
            <a:ext cx="468052" cy="936104"/>
          </a:xfrm>
          <a:prstGeom prst="curved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95665" tIns="47832" rIns="95665" bIns="47832"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代码结构化法则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4FEA357-1A1C-4E1E-9A53-504063E4F462}" type="slidenum">
              <a:rPr lang="zh-CN" altLang="en-US" smtClean="0"/>
              <a:pPr/>
              <a:t>38</a:t>
            </a:fld>
            <a:endParaRPr lang="zh-CN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896555" y="1340768"/>
            <a:ext cx="7878875" cy="792088"/>
          </a:xfrm>
          <a:prstGeom prst="rect">
            <a:avLst/>
          </a:prstGeom>
          <a:solidFill>
            <a:srgbClr val="CCE9AD"/>
          </a:solidFill>
          <a:ln w="38100">
            <a:solidFill>
              <a:srgbClr val="CCE9AD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5665" tIns="47832" rIns="95665" bIns="47832" rtlCol="0" anchor="ctr"/>
          <a:lstStyle/>
          <a:p>
            <a:pPr algn="ctr"/>
            <a:r>
              <a:rPr lang="zh-CN" altLang="en-US" sz="2900" dirty="0" smtClean="0">
                <a:solidFill>
                  <a:srgbClr val="C00000"/>
                </a:solidFill>
                <a:ea typeface="文鼎CS长美黑" pitchFamily="49" charset="-122"/>
              </a:rPr>
              <a:t>按照合理而统一的规则，将代码结构化。</a:t>
            </a:r>
            <a:endParaRPr lang="zh-CN" altLang="en-US" sz="2900" dirty="0">
              <a:solidFill>
                <a:srgbClr val="C00000"/>
              </a:solidFill>
              <a:ea typeface="文鼎CS长美黑" pitchFamily="49" charset="-122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81195" y="4941174"/>
            <a:ext cx="5186354" cy="635313"/>
          </a:xfrm>
          <a:prstGeom prst="rect">
            <a:avLst/>
          </a:prstGeom>
          <a:solidFill>
            <a:srgbClr val="00602B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8974" tIns="19487" rIns="38974" bIns="19487" rtlCol="0" anchor="ctr"/>
          <a:lstStyle/>
          <a:p>
            <a:pPr algn="ctr"/>
            <a:r>
              <a:rPr lang="en-US" altLang="zh-CN" sz="2500" dirty="0" smtClean="0">
                <a:latin typeface="Arial Black" pitchFamily="34" charset="0"/>
              </a:rPr>
              <a:t>Goto = Unstructured?</a:t>
            </a:r>
            <a:endParaRPr lang="zh-CN" altLang="en-US" sz="2500" dirty="0">
              <a:latin typeface="Arial Black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397387" y="5805265"/>
            <a:ext cx="3470164" cy="582096"/>
          </a:xfrm>
          <a:prstGeom prst="rect">
            <a:avLst/>
          </a:prstGeom>
          <a:solidFill>
            <a:srgbClr val="00602B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8974" tIns="19487" rIns="38974" bIns="19487" rtlCol="0" anchor="ctr"/>
          <a:lstStyle/>
          <a:p>
            <a:pPr algn="ctr"/>
            <a:r>
              <a:rPr lang="en-US" sz="2900" dirty="0" smtClean="0">
                <a:solidFill>
                  <a:srgbClr val="FFFF00"/>
                </a:solidFill>
              </a:rPr>
              <a:t>Dijkstra</a:t>
            </a:r>
            <a:r>
              <a:rPr lang="en-US" altLang="zh-CN" sz="2500" dirty="0" smtClean="0">
                <a:solidFill>
                  <a:srgbClr val="FFFF00"/>
                </a:solidFill>
              </a:rPr>
              <a:t>:  </a:t>
            </a:r>
            <a:r>
              <a:rPr lang="en-US" altLang="zh-CN" sz="2500" dirty="0" smtClean="0">
                <a:solidFill>
                  <a:srgbClr val="FFFF00"/>
                </a:solidFill>
                <a:latin typeface="Arial Black" pitchFamily="34" charset="0"/>
              </a:rPr>
              <a:t>No!</a:t>
            </a:r>
            <a:endParaRPr lang="zh-CN" altLang="en-US" sz="2500" dirty="0" smtClean="0">
              <a:solidFill>
                <a:srgbClr val="FFFF00"/>
              </a:solidFill>
              <a:latin typeface="Arial Black" pitchFamily="34" charset="0"/>
            </a:endParaRPr>
          </a:p>
        </p:txBody>
      </p:sp>
      <p:sp>
        <p:nvSpPr>
          <p:cNvPr id="8" name="Title 4"/>
          <p:cNvSpPr txBox="1">
            <a:spLocks/>
          </p:cNvSpPr>
          <p:nvPr/>
        </p:nvSpPr>
        <p:spPr bwMode="auto">
          <a:xfrm>
            <a:off x="2066681" y="2852939"/>
            <a:ext cx="6240693" cy="1584175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vert="horz" wrap="square" lIns="95665" tIns="47832" rIns="95665" bIns="47832" numCol="1" anchor="ctr" anchorCtr="0" compatLnSpc="1">
            <a:prstTxWarp prst="textNoShape">
              <a:avLst/>
            </a:prstTxWarp>
          </a:bodyPr>
          <a:lstStyle/>
          <a:p>
            <a:pPr lvl="0" eaLnBrk="0" hangingPunct="0"/>
            <a:r>
              <a:rPr lang="zh-CN" altLang="en-US" sz="2700" dirty="0" smtClean="0">
                <a:solidFill>
                  <a:srgbClr val="FFFF00"/>
                </a:solidFill>
                <a:ea typeface="文鼎CS长美黑" pitchFamily="49" charset="-122"/>
              </a:rPr>
              <a:t>      相比于非结构化的代码，结构化的代码具有较少的缺陷，且更适宜于阅读、理解和维护。</a:t>
            </a:r>
            <a:endParaRPr lang="zh-CN" altLang="en-US" sz="2700" kern="0" dirty="0">
              <a:solidFill>
                <a:srgbClr val="FFFF00"/>
              </a:solidFill>
              <a:latin typeface="+mj-lt"/>
              <a:ea typeface="文鼎CS长美黑" pitchFamily="49" charset="-122"/>
              <a:cs typeface="+mj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16472" y="4509122"/>
            <a:ext cx="1966889" cy="373597"/>
          </a:xfrm>
          <a:prstGeom prst="rect">
            <a:avLst/>
          </a:prstGeom>
        </p:spPr>
        <p:txBody>
          <a:bodyPr wrap="none" lIns="95665" tIns="47832" rIns="95665" bIns="47832">
            <a:spAutoFit/>
          </a:bodyPr>
          <a:lstStyle/>
          <a:p>
            <a:r>
              <a:rPr lang="en-US" altLang="zh-CN" dirty="0" err="1" smtClean="0"/>
              <a:t>Edsger</a:t>
            </a:r>
            <a:r>
              <a:rPr lang="en-US" altLang="zh-CN" dirty="0" smtClean="0"/>
              <a:t> Dijkstra</a:t>
            </a:r>
            <a:endParaRPr lang="zh-CN" altLang="en-US" dirty="0">
              <a:ea typeface="文鼎CS长美黑" pitchFamily="49" charset="-122"/>
            </a:endParaRPr>
          </a:p>
        </p:txBody>
      </p:sp>
      <p:pic>
        <p:nvPicPr>
          <p:cNvPr id="20482" name="Picture 2" descr="http://www.cs.utexas.edu/users/EWD/EWDwww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0490" y="2564904"/>
            <a:ext cx="1579676" cy="1944216"/>
          </a:xfrm>
          <a:prstGeom prst="rect">
            <a:avLst/>
          </a:prstGeom>
          <a:noFill/>
        </p:spPr>
      </p:pic>
      <p:sp>
        <p:nvSpPr>
          <p:cNvPr id="12" name="Title 4"/>
          <p:cNvSpPr txBox="1">
            <a:spLocks/>
          </p:cNvSpPr>
          <p:nvPr/>
        </p:nvSpPr>
        <p:spPr bwMode="auto">
          <a:xfrm>
            <a:off x="272481" y="5157194"/>
            <a:ext cx="3588399" cy="1512168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vert="horz" wrap="square" lIns="95665" tIns="47832" rIns="95665" bIns="47832" numCol="1" anchor="ctr" anchorCtr="0" compatLnSpc="1">
            <a:prstTxWarp prst="textNoShape">
              <a:avLst/>
            </a:prstTxWarp>
          </a:bodyPr>
          <a:lstStyle/>
          <a:p>
            <a:pPr lvl="0" eaLnBrk="0" hangingPunct="0"/>
            <a:r>
              <a:rPr lang="zh-CN" altLang="en-US" sz="2700" dirty="0" smtClean="0">
                <a:solidFill>
                  <a:srgbClr val="FFFF00"/>
                </a:solidFill>
                <a:ea typeface="文鼎CS长美黑" pitchFamily="49" charset="-122"/>
              </a:rPr>
              <a:t>慎重使用</a:t>
            </a:r>
            <a:r>
              <a:rPr lang="en-US" altLang="zh-CN" sz="2700" dirty="0" smtClean="0">
                <a:solidFill>
                  <a:srgbClr val="FFFF00"/>
                </a:solidFill>
                <a:ea typeface="文鼎CS长美黑" pitchFamily="49" charset="-122"/>
              </a:rPr>
              <a:t>Goto</a:t>
            </a:r>
            <a:r>
              <a:rPr lang="zh-CN" altLang="en-US" sz="2700" dirty="0" smtClean="0">
                <a:solidFill>
                  <a:srgbClr val="FFFF00"/>
                </a:solidFill>
                <a:ea typeface="文鼎CS长美黑" pitchFamily="49" charset="-122"/>
              </a:rPr>
              <a:t>语句，控制使用次数，</a:t>
            </a:r>
            <a:r>
              <a:rPr lang="en-US" altLang="zh-CN" sz="2700" dirty="0" smtClean="0">
                <a:solidFill>
                  <a:srgbClr val="FFFF00"/>
                </a:solidFill>
                <a:ea typeface="文鼎CS长美黑" pitchFamily="49" charset="-122"/>
              </a:rPr>
              <a:t/>
            </a:r>
            <a:br>
              <a:rPr lang="en-US" altLang="zh-CN" sz="2700" dirty="0" smtClean="0">
                <a:solidFill>
                  <a:srgbClr val="FFFF00"/>
                </a:solidFill>
                <a:ea typeface="文鼎CS长美黑" pitchFamily="49" charset="-122"/>
              </a:rPr>
            </a:br>
            <a:r>
              <a:rPr lang="zh-CN" altLang="en-US" sz="2700" dirty="0" smtClean="0">
                <a:solidFill>
                  <a:srgbClr val="FFFF00"/>
                </a:solidFill>
                <a:ea typeface="文鼎CS长美黑" pitchFamily="49" charset="-122"/>
              </a:rPr>
              <a:t>规避</a:t>
            </a:r>
            <a:r>
              <a:rPr lang="en-US" altLang="zh-CN" sz="2700" dirty="0" smtClean="0">
                <a:solidFill>
                  <a:srgbClr val="FFFF00"/>
                </a:solidFill>
                <a:ea typeface="文鼎CS长美黑" pitchFamily="49" charset="-122"/>
              </a:rPr>
              <a:t>Goto</a:t>
            </a:r>
            <a:r>
              <a:rPr lang="zh-CN" altLang="en-US" sz="2700" dirty="0" smtClean="0">
                <a:solidFill>
                  <a:srgbClr val="FFFF00"/>
                </a:solidFill>
                <a:ea typeface="文鼎CS长美黑" pitchFamily="49" charset="-122"/>
              </a:rPr>
              <a:t>嵌套。</a:t>
            </a:r>
            <a:endParaRPr lang="zh-CN" altLang="en-US" sz="2700" kern="0" dirty="0">
              <a:solidFill>
                <a:srgbClr val="FFFF00"/>
              </a:solidFill>
              <a:latin typeface="+mj-lt"/>
              <a:ea typeface="文鼎CS长美黑" pitchFamily="49" charset="-122"/>
              <a:cs typeface="+mj-cs"/>
            </a:endParaRPr>
          </a:p>
        </p:txBody>
      </p:sp>
    </p:spTree>
  </p:cSld>
  <p:clrMapOvr>
    <a:masterClrMapping/>
  </p:clrMapOvr>
  <p:transition spd="slow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04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04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04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04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/>
      <p:bldP spid="12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“不重复自己”编程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6510" y="2780931"/>
            <a:ext cx="8658962" cy="1368152"/>
          </a:xfrm>
        </p:spPr>
        <p:txBody>
          <a:bodyPr/>
          <a:lstStyle/>
          <a:p>
            <a:r>
              <a:rPr lang="zh-CN" altLang="en-US" sz="2500" dirty="0" smtClean="0"/>
              <a:t>回顾</a:t>
            </a:r>
            <a:r>
              <a:rPr lang="zh-CN" altLang="en-US" sz="2500" dirty="0" smtClean="0">
                <a:solidFill>
                  <a:srgbClr val="0000FF"/>
                </a:solidFill>
              </a:rPr>
              <a:t>“不重复自己”设计法则</a:t>
            </a:r>
            <a:r>
              <a:rPr lang="zh-CN" altLang="en-US" sz="2500" dirty="0" smtClean="0"/>
              <a:t>：</a:t>
            </a:r>
            <a:endParaRPr lang="en-US" altLang="zh-CN" sz="2500" dirty="0" smtClean="0"/>
          </a:p>
          <a:p>
            <a:pPr lvl="1"/>
            <a:r>
              <a:rPr lang="zh-CN" altLang="en-US" sz="2100" dirty="0" smtClean="0">
                <a:ea typeface="文鼎CS长美黑" pitchFamily="49" charset="-122"/>
              </a:rPr>
              <a:t>“所设计的每一项软件功能都应是唯一的，即各功能模块不应具有相同的软件功能或特征。”</a:t>
            </a:r>
            <a:endParaRPr lang="zh-CN" altLang="en-US" sz="19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4FEA357-1A1C-4E1E-9A53-504063E4F462}" type="slidenum">
              <a:rPr lang="zh-CN" altLang="en-US" smtClean="0"/>
              <a:pPr/>
              <a:t>39</a:t>
            </a:fld>
            <a:endParaRPr lang="zh-CN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896555" y="1340768"/>
            <a:ext cx="7878875" cy="792088"/>
          </a:xfrm>
          <a:prstGeom prst="rect">
            <a:avLst/>
          </a:prstGeom>
          <a:solidFill>
            <a:srgbClr val="CCE9AD"/>
          </a:solidFill>
          <a:ln w="38100">
            <a:solidFill>
              <a:srgbClr val="CCE9AD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5665" tIns="47832" rIns="95665" bIns="47832" rtlCol="0" anchor="ctr"/>
          <a:lstStyle/>
          <a:p>
            <a:pPr algn="ctr"/>
            <a:r>
              <a:rPr lang="zh-CN" altLang="en-US" sz="2900" dirty="0" smtClean="0">
                <a:solidFill>
                  <a:srgbClr val="C00000"/>
                </a:solidFill>
                <a:ea typeface="文鼎CS长美黑" pitchFamily="49" charset="-122"/>
              </a:rPr>
              <a:t>不要重复编写相同的代码。</a:t>
            </a:r>
            <a:endParaRPr lang="zh-CN" altLang="en-US" sz="2900" dirty="0">
              <a:solidFill>
                <a:srgbClr val="C00000"/>
              </a:solidFill>
              <a:ea typeface="文鼎CS长美黑" pitchFamily="49" charset="-122"/>
            </a:endParaRPr>
          </a:p>
        </p:txBody>
      </p:sp>
      <p:pic>
        <p:nvPicPr>
          <p:cNvPr id="6" name="Picture 5" descr="C:\Users\SECBOK\AppData\Roaming\Tencent\Users\185063557\QQ\WinTemp\RichOle\`}~_]N`$39Q@8C98MTW$L0R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87988" y="3645026"/>
            <a:ext cx="2718021" cy="277686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350489" y="4365104"/>
            <a:ext cx="6552728" cy="208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665" tIns="47832" rIns="95665" bIns="47832" numCol="1" anchor="t" anchorCtr="0" compatLnSpc="1">
            <a:prstTxWarp prst="textNoShape">
              <a:avLst/>
            </a:prstTxWarp>
          </a:bodyPr>
          <a:lstStyle/>
          <a:p>
            <a:pPr marL="491609" indent="-491609" defTabSz="956645" eaLnBrk="0" hangingPunct="0">
              <a:spcBef>
                <a:spcPct val="20000"/>
              </a:spcBef>
              <a:buClr>
                <a:srgbClr val="C00000"/>
              </a:buClr>
              <a:buSzPct val="100000"/>
              <a:buFont typeface="文鼎CS长美黑" pitchFamily="49" charset="-122"/>
              <a:buChar char="※"/>
              <a:defRPr/>
            </a:pPr>
            <a:r>
              <a:rPr lang="zh-CN" altLang="en-US" sz="2700" kern="0" dirty="0" smtClean="0">
                <a:latin typeface="+mn-lt"/>
                <a:ea typeface="文鼎CS长美黑" pitchFamily="49" charset="-122"/>
              </a:rPr>
              <a:t>但注意，</a:t>
            </a:r>
            <a:r>
              <a:rPr lang="zh-CN" altLang="en-US" sz="2700" kern="0" dirty="0" smtClean="0">
                <a:solidFill>
                  <a:srgbClr val="FF0000"/>
                </a:solidFill>
                <a:latin typeface="+mn-lt"/>
                <a:ea typeface="文鼎CS长美黑" pitchFamily="49" charset="-122"/>
              </a:rPr>
              <a:t>特殊情形特殊处理</a:t>
            </a:r>
            <a:r>
              <a:rPr lang="zh-CN" altLang="en-US" sz="2700" kern="0" dirty="0" smtClean="0">
                <a:latin typeface="+mn-lt"/>
                <a:ea typeface="文鼎CS长美黑" pitchFamily="49" charset="-122"/>
              </a:rPr>
              <a:t>：</a:t>
            </a:r>
            <a:endParaRPr lang="en-US" altLang="zh-CN" sz="2700" kern="0" dirty="0" smtClean="0">
              <a:latin typeface="+mn-lt"/>
              <a:ea typeface="文鼎CS长美黑" pitchFamily="49" charset="-122"/>
            </a:endParaRPr>
          </a:p>
          <a:p>
            <a:pPr marL="950002" lvl="1" indent="-456732" defTabSz="956645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Ø"/>
              <a:defRPr/>
            </a:pPr>
            <a:r>
              <a:rPr lang="zh-CN" altLang="en-US" sz="2500" kern="0" dirty="0" smtClean="0">
                <a:latin typeface="方正精楷简体" pitchFamily="2" charset="-122"/>
                <a:ea typeface="方正精楷简体" pitchFamily="2" charset="-122"/>
              </a:rPr>
              <a:t>彼此相似的多个功能需求的代码实现</a:t>
            </a:r>
            <a:endParaRPr lang="en-US" altLang="zh-CN" sz="2500" kern="0" dirty="0" smtClean="0">
              <a:latin typeface="方正精楷简体" pitchFamily="2" charset="-122"/>
              <a:ea typeface="方正精楷简体" pitchFamily="2" charset="-122"/>
            </a:endParaRPr>
          </a:p>
          <a:p>
            <a:pPr marL="950002" lvl="1" indent="-456732" defTabSz="956645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Ø"/>
              <a:defRPr/>
            </a:pPr>
            <a:r>
              <a:rPr lang="zh-CN" altLang="en-US" sz="2500" kern="0" dirty="0" smtClean="0">
                <a:latin typeface="方正精楷简体" pitchFamily="2" charset="-122"/>
                <a:ea typeface="方正精楷简体" pitchFamily="2" charset="-122"/>
              </a:rPr>
              <a:t>某私有函数在多个类中的重复实现</a:t>
            </a:r>
            <a:endParaRPr lang="en-US" altLang="zh-CN" sz="2500" kern="0" dirty="0" smtClean="0">
              <a:latin typeface="方正精楷简体" pitchFamily="2" charset="-122"/>
              <a:ea typeface="方正精楷简体" pitchFamily="2" charset="-122"/>
            </a:endParaRPr>
          </a:p>
          <a:p>
            <a:pPr marL="950002" lvl="1" indent="-456732" defTabSz="956645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Ø"/>
              <a:defRPr/>
            </a:pPr>
            <a:r>
              <a:rPr lang="zh-CN" altLang="en-US" sz="2500" kern="0" dirty="0" smtClean="0">
                <a:latin typeface="方正精楷简体" pitchFamily="2" charset="-122"/>
                <a:ea typeface="方正精楷简体" pitchFamily="2" charset="-122"/>
              </a:rPr>
              <a:t>某控制结构在多个函数中的重复应用</a:t>
            </a:r>
            <a:endParaRPr lang="en-US" altLang="zh-CN" sz="2500" kern="0" dirty="0" smtClean="0">
              <a:latin typeface="方正精楷简体" pitchFamily="2" charset="-122"/>
              <a:ea typeface="方正精楷简体" pitchFamily="2" charset="-122"/>
            </a:endParaRPr>
          </a:p>
          <a:p>
            <a:pPr marL="950002" lvl="1" indent="-456732" defTabSz="956645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Ø"/>
              <a:defRPr/>
            </a:pPr>
            <a:r>
              <a:rPr lang="en-US" altLang="zh-CN" sz="2100" kern="0" dirty="0" smtClean="0">
                <a:latin typeface="方正精楷简体" pitchFamily="2" charset="-122"/>
                <a:ea typeface="方正精楷简体" pitchFamily="2" charset="-122"/>
              </a:rPr>
              <a:t>…</a:t>
            </a:r>
            <a:endParaRPr lang="en-US" altLang="zh-CN" sz="2500" kern="0" dirty="0" smtClean="0">
              <a:latin typeface="方正精楷简体" pitchFamily="2" charset="-122"/>
              <a:ea typeface="方正精楷简体" pitchFamily="2" charset="-122"/>
            </a:endParaRPr>
          </a:p>
          <a:p>
            <a:pPr marL="950002" lvl="1" indent="-456732" defTabSz="956645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Ø"/>
              <a:defRPr/>
            </a:pPr>
            <a:endParaRPr lang="zh-CN" altLang="en-US" sz="2100" kern="0" dirty="0">
              <a:latin typeface="方正精楷简体" pitchFamily="2" charset="-122"/>
              <a:ea typeface="方正精楷简体" pitchFamily="2" charset="-122"/>
            </a:endParaRPr>
          </a:p>
        </p:txBody>
      </p:sp>
    </p:spTree>
  </p:cSld>
  <p:clrMapOvr>
    <a:masterClrMapping/>
  </p:clrMapOvr>
  <p:transition spd="slow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编程概述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软件构造是依据既定设计方案，以编写计算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机程序的形式，实现既定需求的过程。</a:t>
            </a:r>
            <a:endParaRPr lang="en-US" altLang="zh-CN" dirty="0" smtClean="0"/>
          </a:p>
          <a:p>
            <a:endParaRPr lang="en-US" altLang="zh-CN" sz="1700" dirty="0" smtClean="0"/>
          </a:p>
          <a:p>
            <a:r>
              <a:rPr lang="zh-CN" altLang="en-US" dirty="0" smtClean="0"/>
              <a:t>编程是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一个学习过程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一个创造过程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一个设计过程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一项高智力的挑战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>
              <a:buNone/>
            </a:pPr>
            <a:r>
              <a:rPr lang="en-US" altLang="zh-CN" dirty="0" smtClean="0">
                <a:sym typeface="Wingdings" pitchFamily="2" charset="2"/>
              </a:rPr>
              <a:t> </a:t>
            </a:r>
            <a:r>
              <a:rPr lang="zh-CN" altLang="en-US" dirty="0" smtClean="0">
                <a:solidFill>
                  <a:srgbClr val="FF0000"/>
                </a:solidFill>
                <a:sym typeface="Wingdings" pitchFamily="2" charset="2"/>
              </a:rPr>
              <a:t>“编程难”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4FEA357-1A1C-4E1E-9A53-504063E4F462}" type="slidenum">
              <a:rPr lang="zh-CN" altLang="en-US" smtClean="0"/>
              <a:pPr/>
              <a:t>4</a:t>
            </a:fld>
            <a:endParaRPr lang="zh-CN" altLang="en-US" dirty="0"/>
          </a:p>
        </p:txBody>
      </p:sp>
    </p:spTree>
  </p:cSld>
  <p:clrMapOvr>
    <a:masterClrMapping/>
  </p:clrMapOvr>
  <p:transition spd="slow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800" dirty="0" smtClean="0"/>
              <a:t>Alan Davis</a:t>
            </a:r>
            <a:r>
              <a:rPr lang="zh-CN" altLang="en-US" sz="3800" dirty="0" smtClean="0"/>
              <a:t>总结的若干编程法则</a:t>
            </a:r>
            <a:endParaRPr lang="zh-CN" alt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487" y="1196754"/>
            <a:ext cx="4290477" cy="5544616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zh-CN" altLang="en-US" sz="2500" dirty="0" smtClean="0"/>
              <a:t>不设全局变量</a:t>
            </a:r>
            <a:endParaRPr lang="en-US" altLang="zh-CN" sz="2500" dirty="0" smtClean="0"/>
          </a:p>
          <a:p>
            <a:pPr>
              <a:buFont typeface="+mj-lt"/>
              <a:buAutoNum type="arabicPeriod"/>
            </a:pPr>
            <a:r>
              <a:rPr lang="zh-CN" altLang="en-US" sz="2500" dirty="0" smtClean="0"/>
              <a:t>代码编写应方便从上</a:t>
            </a:r>
            <a:r>
              <a:rPr lang="en-US" altLang="zh-CN" sz="2500" dirty="0" smtClean="0"/>
              <a:t/>
            </a:r>
            <a:br>
              <a:rPr lang="en-US" altLang="zh-CN" sz="2500" dirty="0" smtClean="0"/>
            </a:br>
            <a:r>
              <a:rPr lang="zh-CN" altLang="en-US" sz="2500" dirty="0" smtClean="0"/>
              <a:t>至下的阅读</a:t>
            </a:r>
            <a:endParaRPr lang="en-US" altLang="zh-CN" sz="2500" dirty="0" smtClean="0"/>
          </a:p>
          <a:p>
            <a:pPr>
              <a:buFont typeface="+mj-lt"/>
              <a:buAutoNum type="arabicPeriod"/>
            </a:pPr>
            <a:r>
              <a:rPr lang="zh-CN" altLang="en-US" sz="2500" dirty="0" smtClean="0"/>
              <a:t>先求对，后求快</a:t>
            </a:r>
            <a:endParaRPr lang="en-US" altLang="zh-CN" sz="2500" dirty="0" smtClean="0"/>
          </a:p>
          <a:p>
            <a:pPr>
              <a:buFont typeface="+mj-lt"/>
              <a:buAutoNum type="arabicPeriod"/>
            </a:pPr>
            <a:r>
              <a:rPr lang="zh-CN" altLang="en-US" sz="2500" dirty="0" smtClean="0"/>
              <a:t>不玩编程特技</a:t>
            </a:r>
            <a:r>
              <a:rPr lang="en-US" altLang="zh-CN" sz="2100" dirty="0" smtClean="0"/>
              <a:t>(Trick)</a:t>
            </a:r>
            <a:endParaRPr lang="en-US" altLang="zh-CN" sz="2500" dirty="0" smtClean="0"/>
          </a:p>
          <a:p>
            <a:pPr>
              <a:buFont typeface="+mj-lt"/>
              <a:buAutoNum type="arabicPeriod"/>
            </a:pPr>
            <a:r>
              <a:rPr lang="zh-CN" altLang="en-US" sz="2500" dirty="0" smtClean="0"/>
              <a:t>采用有意义的名称</a:t>
            </a:r>
            <a:endParaRPr lang="en-US" altLang="zh-CN" sz="2500" dirty="0" smtClean="0"/>
          </a:p>
          <a:p>
            <a:pPr>
              <a:buFont typeface="+mj-lt"/>
              <a:buAutoNum type="arabicPeriod"/>
            </a:pPr>
            <a:r>
              <a:rPr lang="zh-CN" altLang="en-US" sz="2500" dirty="0" smtClean="0"/>
              <a:t>编写人本主义代码</a:t>
            </a:r>
            <a:endParaRPr lang="en-US" altLang="zh-CN" sz="2500" dirty="0" smtClean="0"/>
          </a:p>
          <a:p>
            <a:pPr>
              <a:buFont typeface="+mj-lt"/>
              <a:buAutoNum type="arabicPeriod"/>
            </a:pPr>
            <a:r>
              <a:rPr lang="zh-CN" altLang="en-US" sz="2500" dirty="0" smtClean="0"/>
              <a:t>编码之时写注释</a:t>
            </a:r>
            <a:endParaRPr lang="en-US" altLang="zh-CN" sz="2500" dirty="0" smtClean="0"/>
          </a:p>
          <a:p>
            <a:pPr lvl="0">
              <a:buFont typeface="+mj-lt"/>
              <a:buAutoNum type="arabicPeriod"/>
              <a:defRPr/>
            </a:pPr>
            <a:r>
              <a:rPr lang="zh-CN" altLang="en-US" sz="2500" dirty="0" smtClean="0"/>
              <a:t>选用最优数据结构</a:t>
            </a:r>
            <a:endParaRPr lang="en-US" altLang="zh-CN" sz="2500" dirty="0" smtClean="0"/>
          </a:p>
          <a:p>
            <a:pPr lvl="0">
              <a:buFont typeface="+mj-lt"/>
              <a:buAutoNum type="arabicPeriod"/>
              <a:defRPr/>
            </a:pPr>
            <a:r>
              <a:rPr lang="zh-CN" altLang="en-US" sz="2500" dirty="0" smtClean="0"/>
              <a:t>编码之前先写文档</a:t>
            </a:r>
            <a:endParaRPr lang="en-US" altLang="zh-CN" sz="2500" dirty="0" smtClean="0"/>
          </a:p>
          <a:p>
            <a:pPr lvl="0">
              <a:buFont typeface="+mj-lt"/>
              <a:buAutoNum type="arabicPeriod"/>
              <a:defRPr/>
            </a:pPr>
            <a:r>
              <a:rPr lang="zh-CN" altLang="en-US" sz="2500" dirty="0" smtClean="0"/>
              <a:t>手动运行每个代码模块</a:t>
            </a:r>
            <a:endParaRPr lang="en-US" altLang="zh-CN" sz="2500" dirty="0" smtClean="0"/>
          </a:p>
          <a:p>
            <a:pPr>
              <a:buFont typeface="+mj-lt"/>
              <a:buAutoNum type="arabicPeriod"/>
              <a:defRPr/>
            </a:pPr>
            <a:r>
              <a:rPr lang="zh-CN" altLang="en-US" sz="2500" dirty="0" smtClean="0"/>
              <a:t>杜绝代码的附属效应</a:t>
            </a:r>
            <a:endParaRPr lang="en-US" altLang="zh-CN" sz="25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4FEA357-1A1C-4E1E-9A53-504063E4F462}" type="slidenum">
              <a:rPr lang="zh-CN" altLang="en-US" smtClean="0"/>
              <a:pPr/>
              <a:t>40</a:t>
            </a:fld>
            <a:endParaRPr lang="zh-CN" altLang="en-US" dirty="0"/>
          </a:p>
        </p:txBody>
      </p:sp>
      <p:pic>
        <p:nvPicPr>
          <p:cNvPr id="18434" name="Picture 2" descr="http://www.keytechstaff.com/images/201Davis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60846" y="3645023"/>
            <a:ext cx="2806700" cy="271462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5187029" y="1196752"/>
            <a:ext cx="4183016" cy="4968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665" tIns="47832" rIns="95665" bIns="47832" numCol="1" anchor="t" anchorCtr="0" compatLnSpc="1">
            <a:prstTxWarp prst="textNoShape">
              <a:avLst/>
            </a:prstTxWarp>
          </a:bodyPr>
          <a:lstStyle/>
          <a:p>
            <a:pPr marL="491609" indent="-491609" defTabSz="956645" eaLnBrk="0" hangingPunct="0">
              <a:spcBef>
                <a:spcPct val="20000"/>
              </a:spcBef>
              <a:buClr>
                <a:srgbClr val="C00000"/>
              </a:buClr>
              <a:buSzPct val="100000"/>
              <a:buFont typeface="文鼎CS长美黑" pitchFamily="49" charset="-122"/>
              <a:buChar char="※"/>
              <a:defRPr/>
            </a:pPr>
            <a:endParaRPr lang="zh-CN" altLang="en-US" sz="3100" kern="0" dirty="0">
              <a:latin typeface="+mn-lt"/>
              <a:ea typeface="文鼎CS长美黑" pitchFamily="49" charset="-122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4640965" y="1268762"/>
            <a:ext cx="4640752" cy="23042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665" tIns="47832" rIns="95665" bIns="47832" numCol="1" anchor="t" anchorCtr="0" compatLnSpc="1">
            <a:prstTxWarp prst="textNoShape">
              <a:avLst/>
            </a:prstTxWarp>
          </a:bodyPr>
          <a:lstStyle/>
          <a:p>
            <a:pPr marL="491609" indent="-491609" defTabSz="956645" eaLnBrk="0" hangingPunct="0">
              <a:spcBef>
                <a:spcPct val="20000"/>
              </a:spcBef>
              <a:buClr>
                <a:srgbClr val="C00000"/>
              </a:buClr>
              <a:buSzPct val="100000"/>
              <a:buFont typeface="+mj-lt"/>
              <a:buAutoNum type="arabicPeriod" startAt="12"/>
              <a:defRPr/>
            </a:pPr>
            <a:r>
              <a:rPr lang="zh-CN" altLang="en-US" sz="2500" kern="0" dirty="0" smtClean="0">
                <a:latin typeface="微软雅黑" pitchFamily="34" charset="-122"/>
                <a:ea typeface="微软雅黑" pitchFamily="34" charset="-122"/>
              </a:rPr>
              <a:t> 审查代码</a:t>
            </a:r>
            <a:endParaRPr lang="en-US" altLang="zh-CN" sz="2500" kern="0" dirty="0" smtClean="0">
              <a:latin typeface="微软雅黑" pitchFamily="34" charset="-122"/>
              <a:ea typeface="微软雅黑" pitchFamily="34" charset="-122"/>
            </a:endParaRPr>
          </a:p>
          <a:p>
            <a:pPr marL="491609" indent="-491609" defTabSz="956645" eaLnBrk="0" hangingPunct="0">
              <a:spcBef>
                <a:spcPct val="20000"/>
              </a:spcBef>
              <a:buClr>
                <a:srgbClr val="C00000"/>
              </a:buClr>
              <a:buSzPct val="100000"/>
              <a:buFont typeface="+mj-lt"/>
              <a:buAutoNum type="arabicPeriod" startAt="12"/>
              <a:defRPr/>
            </a:pPr>
            <a:r>
              <a:rPr lang="zh-CN" altLang="en-US" sz="2500" kern="0" dirty="0" smtClean="0">
                <a:latin typeface="微软雅黑" pitchFamily="34" charset="-122"/>
                <a:ea typeface="微软雅黑" pitchFamily="34" charset="-122"/>
              </a:rPr>
              <a:t> 结构化不保证高质量</a:t>
            </a:r>
            <a:endParaRPr lang="en-US" altLang="zh-CN" sz="2500" kern="0" dirty="0" smtClean="0">
              <a:latin typeface="微软雅黑" pitchFamily="34" charset="-122"/>
              <a:ea typeface="微软雅黑" pitchFamily="34" charset="-122"/>
            </a:endParaRPr>
          </a:p>
          <a:p>
            <a:pPr marL="491609" indent="-491609" defTabSz="956645" eaLnBrk="0" hangingPunct="0">
              <a:spcBef>
                <a:spcPct val="20000"/>
              </a:spcBef>
              <a:buClr>
                <a:srgbClr val="C00000"/>
              </a:buClr>
              <a:buSzPct val="100000"/>
              <a:buFont typeface="+mj-lt"/>
              <a:buAutoNum type="arabicPeriod" startAt="12"/>
              <a:defRPr/>
            </a:pPr>
            <a:r>
              <a:rPr lang="zh-CN" altLang="en-US" sz="2500" kern="0" dirty="0" smtClean="0">
                <a:latin typeface="微软雅黑" pitchFamily="34" charset="-122"/>
                <a:ea typeface="微软雅黑" pitchFamily="34" charset="-122"/>
              </a:rPr>
              <a:t> 代码的嵌套结构不要过深</a:t>
            </a:r>
            <a:endParaRPr lang="en-US" altLang="zh-CN" sz="2500" kern="0" dirty="0" smtClean="0">
              <a:latin typeface="微软雅黑" pitchFamily="34" charset="-122"/>
              <a:ea typeface="微软雅黑" pitchFamily="34" charset="-122"/>
            </a:endParaRPr>
          </a:p>
          <a:p>
            <a:pPr marL="491609" indent="-491609" defTabSz="956645" eaLnBrk="0" hangingPunct="0">
              <a:spcBef>
                <a:spcPct val="20000"/>
              </a:spcBef>
              <a:buClr>
                <a:srgbClr val="C00000"/>
              </a:buClr>
              <a:buSzPct val="100000"/>
              <a:buFont typeface="+mj-lt"/>
              <a:buAutoNum type="arabicPeriod" startAt="12"/>
              <a:defRPr/>
            </a:pPr>
            <a:r>
              <a:rPr lang="zh-CN" altLang="en-US" sz="2500" kern="0" dirty="0" smtClean="0">
                <a:latin typeface="微软雅黑" pitchFamily="34" charset="-122"/>
                <a:ea typeface="微软雅黑" pitchFamily="34" charset="-122"/>
              </a:rPr>
              <a:t> 选用合适的编程语言</a:t>
            </a:r>
            <a:endParaRPr lang="en-US" altLang="zh-CN" sz="2500" kern="0" dirty="0" smtClean="0">
              <a:latin typeface="微软雅黑" pitchFamily="34" charset="-122"/>
              <a:ea typeface="微软雅黑" pitchFamily="34" charset="-122"/>
            </a:endParaRPr>
          </a:p>
          <a:p>
            <a:pPr marL="491609" indent="-491609" defTabSz="956645" eaLnBrk="0" hangingPunct="0">
              <a:spcBef>
                <a:spcPct val="20000"/>
              </a:spcBef>
              <a:buClr>
                <a:srgbClr val="C00000"/>
              </a:buClr>
              <a:buSzPct val="100000"/>
              <a:buFont typeface="+mj-lt"/>
              <a:buAutoNum type="arabicPeriod" startAt="12"/>
              <a:defRPr/>
            </a:pPr>
            <a:r>
              <a:rPr lang="zh-CN" altLang="en-US" sz="2500" kern="0" dirty="0" smtClean="0">
                <a:latin typeface="微软雅黑" pitchFamily="34" charset="-122"/>
                <a:ea typeface="微软雅黑" pitchFamily="34" charset="-122"/>
              </a:rPr>
              <a:t> 按照统一规则格式化代码</a:t>
            </a:r>
            <a:endParaRPr lang="zh-CN" altLang="en-US" sz="2500" kern="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>
    <p:blinds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字面编程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6506" y="2780928"/>
            <a:ext cx="8667750" cy="1296144"/>
          </a:xfrm>
        </p:spPr>
        <p:txBody>
          <a:bodyPr/>
          <a:lstStyle/>
          <a:p>
            <a:r>
              <a:rPr lang="en-US" altLang="zh-CN" sz="2700" dirty="0" smtClean="0"/>
              <a:t>Donald Knuth</a:t>
            </a:r>
            <a:r>
              <a:rPr lang="zh-CN" altLang="en-US" sz="2700" dirty="0" smtClean="0"/>
              <a:t>首提“字面</a:t>
            </a:r>
            <a:r>
              <a:rPr lang="en-US" altLang="zh-CN" sz="2700" dirty="0" smtClean="0"/>
              <a:t>(Literate )</a:t>
            </a:r>
            <a:r>
              <a:rPr lang="zh-CN" altLang="en-US" sz="2700" dirty="0" smtClean="0"/>
              <a:t>编程”</a:t>
            </a:r>
            <a:r>
              <a:rPr lang="en-US" altLang="zh-CN" sz="2700" dirty="0" smtClean="0"/>
              <a:t>:</a:t>
            </a:r>
          </a:p>
          <a:p>
            <a:pPr lvl="1"/>
            <a:r>
              <a:rPr lang="zh-CN" altLang="en-US" sz="2500" dirty="0" smtClean="0">
                <a:solidFill>
                  <a:srgbClr val="0000FF"/>
                </a:solidFill>
              </a:rPr>
              <a:t>代码应能在字面上表达它的含义</a:t>
            </a:r>
            <a:endParaRPr lang="en-US" altLang="zh-CN" sz="2500" dirty="0" smtClean="0">
              <a:solidFill>
                <a:srgbClr val="0000FF"/>
              </a:solidFill>
            </a:endParaRPr>
          </a:p>
          <a:p>
            <a:pPr lvl="1"/>
            <a:r>
              <a:rPr lang="zh-CN" altLang="en-US" sz="2500" dirty="0" smtClean="0"/>
              <a:t>帮助程序员提升阅读效率，并减少注释阅读量</a:t>
            </a:r>
            <a:endParaRPr lang="zh-CN" altLang="en-US" sz="25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4FEA357-1A1C-4E1E-9A53-504063E4F462}" type="slidenum">
              <a:rPr lang="zh-CN" altLang="en-US" smtClean="0"/>
              <a:pPr/>
              <a:t>41</a:t>
            </a:fld>
            <a:endParaRPr lang="zh-CN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818542" y="1196752"/>
            <a:ext cx="8112901" cy="1080121"/>
          </a:xfrm>
          <a:prstGeom prst="rect">
            <a:avLst/>
          </a:prstGeom>
          <a:solidFill>
            <a:srgbClr val="B8F1FE"/>
          </a:solidFill>
          <a:ln w="38100">
            <a:solidFill>
              <a:srgbClr val="0067FE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5665" tIns="47832" rIns="95665" bIns="47832" rtlCol="0" anchor="ctr"/>
          <a:lstStyle/>
          <a:p>
            <a:r>
              <a:rPr lang="zh-CN" altLang="en-US" sz="2900" dirty="0" smtClean="0">
                <a:solidFill>
                  <a:srgbClr val="C00000"/>
                </a:solidFill>
                <a:ea typeface="文鼎CS长美黑" pitchFamily="49" charset="-122"/>
              </a:rPr>
              <a:t>      用有实际意义的字词作为程序元素</a:t>
            </a:r>
            <a:r>
              <a:rPr lang="en-US" altLang="zh-CN" sz="2700" dirty="0" smtClean="0">
                <a:solidFill>
                  <a:srgbClr val="C00000"/>
                </a:solidFill>
                <a:ea typeface="文鼎CS长美黑" pitchFamily="49" charset="-122"/>
              </a:rPr>
              <a:t>(</a:t>
            </a:r>
            <a:r>
              <a:rPr lang="zh-CN" altLang="en-US" sz="2700" dirty="0" smtClean="0">
                <a:solidFill>
                  <a:srgbClr val="C00000"/>
                </a:solidFill>
                <a:ea typeface="文鼎CS长美黑" pitchFamily="49" charset="-122"/>
              </a:rPr>
              <a:t>如变量和函数</a:t>
            </a:r>
            <a:r>
              <a:rPr lang="en-US" altLang="zh-CN" sz="2700" dirty="0" smtClean="0">
                <a:solidFill>
                  <a:srgbClr val="C00000"/>
                </a:solidFill>
                <a:ea typeface="文鼎CS长美黑" pitchFamily="49" charset="-122"/>
              </a:rPr>
              <a:t>)</a:t>
            </a:r>
            <a:r>
              <a:rPr lang="zh-CN" altLang="en-US" sz="2900" dirty="0" smtClean="0">
                <a:solidFill>
                  <a:srgbClr val="C00000"/>
                </a:solidFill>
                <a:ea typeface="文鼎CS长美黑" pitchFamily="49" charset="-122"/>
              </a:rPr>
              <a:t>的名称，并准确表达它们的实际含义。</a:t>
            </a:r>
            <a:endParaRPr lang="zh-CN" altLang="en-US" sz="2900" dirty="0">
              <a:solidFill>
                <a:srgbClr val="C00000"/>
              </a:solidFill>
              <a:ea typeface="文鼎CS长美黑" pitchFamily="49" charset="-122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350491" y="4365104"/>
            <a:ext cx="5694633" cy="2232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665" tIns="47832" rIns="95665" bIns="47832" numCol="1" anchor="t" anchorCtr="0" compatLnSpc="1">
            <a:prstTxWarp prst="textNoShape">
              <a:avLst/>
            </a:prstTxWarp>
          </a:bodyPr>
          <a:lstStyle/>
          <a:p>
            <a:pPr marL="491609" indent="-491609" defTabSz="956645" eaLnBrk="0" hangingPunct="0">
              <a:spcBef>
                <a:spcPct val="20000"/>
              </a:spcBef>
              <a:buClr>
                <a:srgbClr val="C00000"/>
              </a:buClr>
              <a:buSzPct val="100000"/>
              <a:buFont typeface="文鼎CS长美黑" pitchFamily="49" charset="-122"/>
              <a:buChar char="※"/>
              <a:defRPr/>
            </a:pPr>
            <a:r>
              <a:rPr lang="en-US" altLang="zh-CN" sz="2500" kern="0" dirty="0" smtClean="0">
                <a:solidFill>
                  <a:srgbClr val="0000FF"/>
                </a:solidFill>
                <a:latin typeface="方正精楷简体" pitchFamily="2" charset="-122"/>
                <a:ea typeface="文鼎CS长美黑" pitchFamily="49" charset="-122"/>
              </a:rPr>
              <a:t>Robert Martin</a:t>
            </a:r>
            <a:r>
              <a:rPr lang="zh-CN" altLang="en-US" sz="2500" kern="0" dirty="0" smtClean="0">
                <a:solidFill>
                  <a:srgbClr val="0000FF"/>
                </a:solidFill>
                <a:latin typeface="方正精楷简体" pitchFamily="2" charset="-122"/>
                <a:ea typeface="文鼎CS长美黑" pitchFamily="49" charset="-122"/>
              </a:rPr>
              <a:t>给出的命名规则：</a:t>
            </a:r>
            <a:endParaRPr lang="en-US" altLang="zh-CN" sz="2500" kern="0" dirty="0" smtClean="0">
              <a:solidFill>
                <a:srgbClr val="0000FF"/>
              </a:solidFill>
              <a:latin typeface="方正精楷简体" pitchFamily="2" charset="-122"/>
              <a:ea typeface="文鼎CS长美黑" pitchFamily="49" charset="-122"/>
            </a:endParaRPr>
          </a:p>
          <a:p>
            <a:pPr marL="969932" lvl="1" indent="-491609" eaLnBrk="0" hangingPunct="0">
              <a:spcBef>
                <a:spcPct val="20000"/>
              </a:spcBef>
              <a:buClr>
                <a:srgbClr val="C00000"/>
              </a:buClr>
              <a:buSzPct val="100000"/>
              <a:buFont typeface="文鼎CS长美黑" pitchFamily="49" charset="-122"/>
              <a:buChar char="※"/>
            </a:pPr>
            <a:r>
              <a:rPr lang="zh-CN" altLang="en-US" sz="2500" dirty="0" smtClean="0">
                <a:solidFill>
                  <a:srgbClr val="0000FF"/>
                </a:solidFill>
                <a:latin typeface="Adobe 楷体 Std R" pitchFamily="18" charset="-122"/>
                <a:ea typeface="Adobe 楷体 Std R" pitchFamily="18" charset="-122"/>
              </a:rPr>
              <a:t>名现其意、避免误导</a:t>
            </a:r>
            <a:endParaRPr lang="en-US" altLang="zh-CN" sz="2500" dirty="0" smtClean="0">
              <a:solidFill>
                <a:srgbClr val="0000FF"/>
              </a:solidFill>
              <a:latin typeface="Adobe 楷体 Std R" pitchFamily="18" charset="-122"/>
              <a:ea typeface="Adobe 楷体 Std R" pitchFamily="18" charset="-122"/>
            </a:endParaRPr>
          </a:p>
          <a:p>
            <a:pPr marL="969932" lvl="1" indent="-491609" eaLnBrk="0" hangingPunct="0">
              <a:spcBef>
                <a:spcPct val="20000"/>
              </a:spcBef>
              <a:buClr>
                <a:srgbClr val="C00000"/>
              </a:buClr>
              <a:buSzPct val="100000"/>
              <a:buFont typeface="文鼎CS长美黑" pitchFamily="49" charset="-122"/>
              <a:buChar char="※"/>
            </a:pPr>
            <a:r>
              <a:rPr lang="zh-CN" altLang="en-US" sz="2500" dirty="0" smtClean="0">
                <a:solidFill>
                  <a:srgbClr val="0000FF"/>
                </a:solidFill>
                <a:latin typeface="Adobe 楷体 Std R" pitchFamily="18" charset="-122"/>
                <a:ea typeface="Adobe 楷体 Std R" pitchFamily="18" charset="-122"/>
              </a:rPr>
              <a:t>做有意义的区分</a:t>
            </a:r>
            <a:endParaRPr lang="en-US" altLang="zh-CN" sz="2500" dirty="0" smtClean="0">
              <a:solidFill>
                <a:srgbClr val="0000FF"/>
              </a:solidFill>
              <a:latin typeface="Adobe 楷体 Std R" pitchFamily="18" charset="-122"/>
              <a:ea typeface="Adobe 楷体 Std R" pitchFamily="18" charset="-122"/>
            </a:endParaRPr>
          </a:p>
          <a:p>
            <a:pPr marL="969932" lvl="1" indent="-491609" eaLnBrk="0" hangingPunct="0">
              <a:spcBef>
                <a:spcPct val="20000"/>
              </a:spcBef>
              <a:buClr>
                <a:srgbClr val="C00000"/>
              </a:buClr>
              <a:buSzPct val="100000"/>
              <a:buFont typeface="文鼎CS长美黑" pitchFamily="49" charset="-122"/>
              <a:buChar char="※"/>
            </a:pPr>
            <a:r>
              <a:rPr lang="zh-CN" altLang="en-US" sz="2500" dirty="0" smtClean="0">
                <a:solidFill>
                  <a:srgbClr val="0000FF"/>
                </a:solidFill>
                <a:latin typeface="Adobe 楷体 Std R" pitchFamily="18" charset="-122"/>
                <a:ea typeface="Adobe 楷体 Std R" pitchFamily="18" charset="-122"/>
              </a:rPr>
              <a:t>使用读得出来的名称</a:t>
            </a:r>
            <a:endParaRPr lang="en-US" altLang="zh-CN" sz="2500" dirty="0" smtClean="0">
              <a:solidFill>
                <a:srgbClr val="0000FF"/>
              </a:solidFill>
              <a:latin typeface="Adobe 楷体 Std R" pitchFamily="18" charset="-122"/>
              <a:ea typeface="Adobe 楷体 Std R" pitchFamily="18" charset="-122"/>
            </a:endParaRPr>
          </a:p>
          <a:p>
            <a:pPr marL="969932" lvl="1" indent="-491609" eaLnBrk="0" hangingPunct="0">
              <a:spcBef>
                <a:spcPct val="20000"/>
              </a:spcBef>
              <a:buClr>
                <a:srgbClr val="C00000"/>
              </a:buClr>
              <a:buSzPct val="100000"/>
              <a:buFont typeface="文鼎CS长美黑" pitchFamily="49" charset="-122"/>
              <a:buChar char="※"/>
            </a:pPr>
            <a:r>
              <a:rPr lang="zh-CN" altLang="en-US" sz="2500" dirty="0" smtClean="0">
                <a:solidFill>
                  <a:srgbClr val="0000FF"/>
                </a:solidFill>
                <a:latin typeface="Adobe 楷体 Std R" pitchFamily="18" charset="-122"/>
                <a:ea typeface="Adobe 楷体 Std R" pitchFamily="18" charset="-122"/>
              </a:rPr>
              <a:t>使用可搜索的名称</a:t>
            </a:r>
            <a:endParaRPr lang="zh-CN" altLang="en-US" sz="2500" kern="0" dirty="0">
              <a:solidFill>
                <a:srgbClr val="0000FF"/>
              </a:solidFill>
              <a:latin typeface="Adobe 楷体 Std R" pitchFamily="18" charset="-122"/>
              <a:ea typeface="Adobe 楷体 Std R" pitchFamily="18" charset="-122"/>
            </a:endParaRPr>
          </a:p>
        </p:txBody>
      </p:sp>
      <p:pic>
        <p:nvPicPr>
          <p:cNvPr id="17410" name="Picture 2" descr="http://www.informit.com/ShowCover.aspx?isbn=013235088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05328" y="4200737"/>
            <a:ext cx="1832653" cy="22465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 spd="slow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7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慎重编程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491" y="2852937"/>
            <a:ext cx="8970997" cy="504056"/>
          </a:xfrm>
        </p:spPr>
        <p:txBody>
          <a:bodyPr/>
          <a:lstStyle/>
          <a:p>
            <a:r>
              <a:rPr lang="en-US" altLang="zh-CN" sz="2700" dirty="0" smtClean="0"/>
              <a:t>Roy Carlson</a:t>
            </a:r>
            <a:r>
              <a:rPr lang="zh-CN" altLang="en-US" sz="2700" dirty="0" smtClean="0"/>
              <a:t>：代码写得越急，程序跑得越慢。</a:t>
            </a:r>
            <a:endParaRPr lang="en-US" altLang="zh-CN" sz="27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4FEA357-1A1C-4E1E-9A53-504063E4F462}" type="slidenum">
              <a:rPr lang="zh-CN" altLang="en-US" smtClean="0"/>
              <a:pPr/>
              <a:t>42</a:t>
            </a:fld>
            <a:endParaRPr lang="zh-CN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818542" y="1268766"/>
            <a:ext cx="8112901" cy="1080121"/>
          </a:xfrm>
          <a:prstGeom prst="rect">
            <a:avLst/>
          </a:prstGeom>
          <a:solidFill>
            <a:srgbClr val="B8F1FE"/>
          </a:solidFill>
          <a:ln w="38100">
            <a:solidFill>
              <a:srgbClr val="0067FE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5665" tIns="47832" rIns="95665" bIns="47832" rtlCol="0" anchor="ctr"/>
          <a:lstStyle/>
          <a:p>
            <a:pPr algn="ctr"/>
            <a:r>
              <a:rPr lang="zh-CN" altLang="en-US" sz="2900" dirty="0" smtClean="0">
                <a:solidFill>
                  <a:srgbClr val="C00000"/>
                </a:solidFill>
                <a:ea typeface="文鼎CS长美黑" pitchFamily="49" charset="-122"/>
              </a:rPr>
              <a:t>以维护代码的慎重态度编写程序。</a:t>
            </a:r>
            <a:endParaRPr lang="zh-CN" altLang="en-US" sz="2900" dirty="0">
              <a:solidFill>
                <a:srgbClr val="C00000"/>
              </a:solidFill>
              <a:ea typeface="文鼎CS长美黑" pitchFamily="49" charset="-122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28500" y="3573018"/>
            <a:ext cx="6630737" cy="2952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665" tIns="47832" rIns="95665" bIns="47832" numCol="1" anchor="t" anchorCtr="0" compatLnSpc="1">
            <a:prstTxWarp prst="textNoShape">
              <a:avLst/>
            </a:prstTxWarp>
          </a:bodyPr>
          <a:lstStyle/>
          <a:p>
            <a:pPr marL="491609" indent="-491609" defTabSz="956645" eaLnBrk="0" hangingPunct="0">
              <a:spcBef>
                <a:spcPct val="20000"/>
              </a:spcBef>
              <a:buClr>
                <a:srgbClr val="C00000"/>
              </a:buClr>
              <a:buSzPct val="100000"/>
              <a:buFont typeface="文鼎CS长美黑" pitchFamily="49" charset="-122"/>
              <a:buChar char="※"/>
              <a:defRPr/>
            </a:pPr>
            <a:r>
              <a:rPr lang="en-US" altLang="zh-CN" sz="2900" kern="0" dirty="0" err="1" smtClean="0">
                <a:latin typeface="+mn-lt"/>
                <a:ea typeface="文鼎CS长美黑" pitchFamily="49" charset="-122"/>
              </a:rPr>
              <a:t>Yuriy</a:t>
            </a:r>
            <a:r>
              <a:rPr lang="en-US" altLang="zh-CN" sz="2900" kern="0" dirty="0" smtClean="0">
                <a:latin typeface="+mn-lt"/>
                <a:ea typeface="文鼎CS长美黑" pitchFamily="49" charset="-122"/>
              </a:rPr>
              <a:t> </a:t>
            </a:r>
            <a:r>
              <a:rPr lang="en-US" altLang="zh-CN" sz="2900" kern="0" dirty="0" err="1" smtClean="0">
                <a:latin typeface="+mn-lt"/>
                <a:ea typeface="文鼎CS长美黑" pitchFamily="49" charset="-122"/>
              </a:rPr>
              <a:t>Zubarev</a:t>
            </a:r>
            <a:r>
              <a:rPr lang="zh-CN" altLang="en-US" sz="2900" kern="0" dirty="0" smtClean="0">
                <a:latin typeface="+mn-lt"/>
                <a:ea typeface="文鼎CS长美黑" pitchFamily="49" charset="-122"/>
              </a:rPr>
              <a:t>首提“慎重编程”</a:t>
            </a:r>
            <a:endParaRPr lang="en-US" altLang="zh-CN" sz="2900" kern="0" dirty="0" smtClean="0">
              <a:latin typeface="+mn-lt"/>
              <a:ea typeface="文鼎CS长美黑" pitchFamily="49" charset="-122"/>
            </a:endParaRPr>
          </a:p>
          <a:p>
            <a:pPr marL="950002" lvl="1" indent="-456732" defTabSz="956645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Ø"/>
              <a:defRPr/>
            </a:pPr>
            <a:endParaRPr lang="en-US" altLang="zh-CN" sz="1100" kern="0" dirty="0" smtClean="0">
              <a:latin typeface="方正精楷简体" pitchFamily="2" charset="-122"/>
              <a:ea typeface="方正精楷简体" pitchFamily="2" charset="-122"/>
            </a:endParaRPr>
          </a:p>
          <a:p>
            <a:pPr marL="950002" lvl="1" indent="-456732" defTabSz="956645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Ø"/>
              <a:defRPr/>
            </a:pPr>
            <a:r>
              <a:rPr lang="zh-CN" altLang="en-US" sz="2500" kern="0" dirty="0" smtClean="0">
                <a:latin typeface="方正精楷简体" pitchFamily="2" charset="-122"/>
                <a:ea typeface="方正精楷简体" pitchFamily="2" charset="-122"/>
              </a:rPr>
              <a:t>在编程时假定所写的代码都需要编写者的</a:t>
            </a:r>
            <a:r>
              <a:rPr lang="zh-CN" altLang="en-US" sz="2500" kern="0" dirty="0" smtClean="0">
                <a:solidFill>
                  <a:srgbClr val="FF0000"/>
                </a:solidFill>
                <a:latin typeface="方正精楷简体" pitchFamily="2" charset="-122"/>
                <a:ea typeface="方正精楷简体" pitchFamily="2" charset="-122"/>
              </a:rPr>
              <a:t>终身维护</a:t>
            </a:r>
            <a:endParaRPr lang="en-US" altLang="zh-CN" sz="2500" kern="0" dirty="0" smtClean="0">
              <a:solidFill>
                <a:srgbClr val="FF0000"/>
              </a:solidFill>
              <a:latin typeface="方正精楷简体" pitchFamily="2" charset="-122"/>
              <a:ea typeface="方正精楷简体" pitchFamily="2" charset="-122"/>
            </a:endParaRPr>
          </a:p>
          <a:p>
            <a:pPr marL="950002" lvl="1" indent="-456732" defTabSz="956645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Ø"/>
              <a:defRPr/>
            </a:pPr>
            <a:endParaRPr lang="en-US" altLang="zh-CN" sz="1100" kern="0" dirty="0" smtClean="0">
              <a:solidFill>
                <a:srgbClr val="FF0000"/>
              </a:solidFill>
              <a:latin typeface="方正精楷简体" pitchFamily="2" charset="-122"/>
              <a:ea typeface="方正精楷简体" pitchFamily="2" charset="-122"/>
            </a:endParaRPr>
          </a:p>
          <a:p>
            <a:pPr marL="950002" lvl="1" indent="-456732" defTabSz="956645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Ø"/>
              <a:defRPr/>
            </a:pPr>
            <a:r>
              <a:rPr lang="zh-CN" altLang="en-US" sz="2500" kern="0" dirty="0" smtClean="0">
                <a:latin typeface="方正精楷简体" pitchFamily="2" charset="-122"/>
                <a:ea typeface="方正精楷简体" pitchFamily="2" charset="-122"/>
              </a:rPr>
              <a:t>要求程序员以一种选择</a:t>
            </a:r>
            <a:r>
              <a:rPr lang="zh-CN" altLang="en-US" sz="2500" kern="0" dirty="0" smtClean="0">
                <a:solidFill>
                  <a:srgbClr val="FF0000"/>
                </a:solidFill>
                <a:latin typeface="方正精楷简体" pitchFamily="2" charset="-122"/>
                <a:ea typeface="方正精楷简体" pitchFamily="2" charset="-122"/>
              </a:rPr>
              <a:t>终身伴侣</a:t>
            </a:r>
            <a:r>
              <a:rPr lang="zh-CN" altLang="en-US" sz="2500" kern="0" dirty="0" smtClean="0">
                <a:latin typeface="方正精楷简体" pitchFamily="2" charset="-122"/>
                <a:ea typeface="方正精楷简体" pitchFamily="2" charset="-122"/>
              </a:rPr>
              <a:t>的慎重态度来编写代码</a:t>
            </a:r>
            <a:endParaRPr lang="en-US" altLang="zh-CN" sz="2500" kern="0" dirty="0" smtClean="0">
              <a:latin typeface="方正精楷简体" pitchFamily="2" charset="-122"/>
              <a:ea typeface="方正精楷简体" pitchFamily="2" charset="-122"/>
            </a:endParaRPr>
          </a:p>
        </p:txBody>
      </p:sp>
      <p:pic>
        <p:nvPicPr>
          <p:cNvPr id="31746" name="Picture 2" descr="http://www.lilesnet.com/romance/images/yellow_guy_crazy_hg_wht.gif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10635" y="4653136"/>
            <a:ext cx="1895373" cy="1749574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结对编程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964" y="2996952"/>
            <a:ext cx="8667750" cy="3240360"/>
          </a:xfrm>
        </p:spPr>
        <p:txBody>
          <a:bodyPr/>
          <a:lstStyle/>
          <a:p>
            <a:r>
              <a:rPr lang="zh-CN" altLang="en-US" sz="2900" dirty="0" smtClean="0"/>
              <a:t>结对编程 </a:t>
            </a:r>
            <a:r>
              <a:rPr lang="en-US" altLang="zh-CN" sz="2900" dirty="0" smtClean="0"/>
              <a:t>(Pair Programming)</a:t>
            </a:r>
          </a:p>
          <a:p>
            <a:pPr lvl="1"/>
            <a:r>
              <a:rPr lang="zh-CN" altLang="en-US" sz="2500" dirty="0" smtClean="0"/>
              <a:t>由两个程序员组队使用同一台电脑 </a:t>
            </a:r>
            <a:r>
              <a:rPr lang="en-US" altLang="zh-CN" sz="2500" dirty="0" smtClean="0"/>
              <a:t>(</a:t>
            </a:r>
            <a:r>
              <a:rPr lang="zh-CN" altLang="en-US" sz="2500" dirty="0" smtClean="0"/>
              <a:t>包括同一个屏幕和同一套键盘鼠标</a:t>
            </a:r>
            <a:r>
              <a:rPr lang="en-US" altLang="zh-CN" sz="2500" dirty="0" smtClean="0"/>
              <a:t>)</a:t>
            </a:r>
            <a:r>
              <a:rPr lang="zh-CN" altLang="en-US" sz="2500" dirty="0" smtClean="0"/>
              <a:t>，一起完成同一编程任务</a:t>
            </a:r>
            <a:endParaRPr lang="en-US" altLang="zh-CN" sz="2500" dirty="0" smtClean="0"/>
          </a:p>
          <a:p>
            <a:pPr lvl="1"/>
            <a:r>
              <a:rPr lang="zh-CN" altLang="en-US" sz="2500" dirty="0" smtClean="0"/>
              <a:t>一人扮演“写者”</a:t>
            </a:r>
            <a:r>
              <a:rPr lang="en-US" altLang="zh-CN" sz="2500" dirty="0" smtClean="0"/>
              <a:t>(</a:t>
            </a:r>
            <a:r>
              <a:rPr lang="zh-CN" altLang="en-US" sz="2500" dirty="0" smtClean="0"/>
              <a:t>或“司机”</a:t>
            </a:r>
            <a:r>
              <a:rPr lang="en-US" altLang="zh-CN" sz="2500" dirty="0" smtClean="0"/>
              <a:t>)</a:t>
            </a:r>
            <a:r>
              <a:rPr lang="zh-CN" altLang="en-US" sz="2500" dirty="0" smtClean="0"/>
              <a:t>，负责编写程序；另一人扮演“观者”</a:t>
            </a:r>
            <a:r>
              <a:rPr lang="en-US" altLang="zh-CN" sz="2500" dirty="0" smtClean="0"/>
              <a:t>(</a:t>
            </a:r>
            <a:r>
              <a:rPr lang="zh-CN" altLang="en-US" sz="2500" dirty="0" smtClean="0"/>
              <a:t>或“导航人”</a:t>
            </a:r>
            <a:r>
              <a:rPr lang="en-US" altLang="zh-CN" sz="2500" dirty="0" smtClean="0"/>
              <a:t>)</a:t>
            </a:r>
            <a:r>
              <a:rPr lang="zh-CN" altLang="en-US" sz="2500" dirty="0" smtClean="0"/>
              <a:t>，负责提供建议和反馈。 两人的角色可以互换。</a:t>
            </a:r>
            <a:endParaRPr lang="en-US" altLang="zh-CN" sz="2500" dirty="0" smtClean="0"/>
          </a:p>
          <a:p>
            <a:pPr lvl="1"/>
            <a:r>
              <a:rPr lang="zh-CN" altLang="en-US" sz="2500" dirty="0" smtClean="0">
                <a:solidFill>
                  <a:srgbClr val="0000FF"/>
                </a:solidFill>
              </a:rPr>
              <a:t>理念：两个大脑总比一个大脑聪明。</a:t>
            </a:r>
            <a:endParaRPr lang="zh-CN" altLang="en-US" sz="2500" dirty="0">
              <a:solidFill>
                <a:srgbClr val="0000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4FEA357-1A1C-4E1E-9A53-504063E4F462}" type="slidenum">
              <a:rPr lang="zh-CN" altLang="en-US" smtClean="0"/>
              <a:pPr/>
              <a:t>43</a:t>
            </a:fld>
            <a:endParaRPr lang="zh-CN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818542" y="1268766"/>
            <a:ext cx="8112901" cy="1080121"/>
          </a:xfrm>
          <a:prstGeom prst="rect">
            <a:avLst/>
          </a:prstGeom>
          <a:solidFill>
            <a:srgbClr val="B8F1FE"/>
          </a:solidFill>
          <a:ln w="38100">
            <a:solidFill>
              <a:srgbClr val="0067FE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5665" tIns="47832" rIns="95665" bIns="47832" rtlCol="0" anchor="ctr"/>
          <a:lstStyle/>
          <a:p>
            <a:pPr algn="ctr"/>
            <a:r>
              <a:rPr lang="zh-CN" altLang="en-US" sz="2900" dirty="0" smtClean="0">
                <a:solidFill>
                  <a:srgbClr val="C00000"/>
                </a:solidFill>
                <a:ea typeface="文鼎CS长美黑" pitchFamily="49" charset="-122"/>
              </a:rPr>
              <a:t>两个程序员组队，一起编程。</a:t>
            </a:r>
            <a:endParaRPr lang="zh-CN" altLang="en-US" sz="2900" dirty="0">
              <a:solidFill>
                <a:srgbClr val="C00000"/>
              </a:solidFill>
              <a:ea typeface="文鼎CS长美黑" pitchFamily="49" charset="-122"/>
            </a:endParaRPr>
          </a:p>
        </p:txBody>
      </p:sp>
    </p:spTree>
  </p:cSld>
  <p:clrMapOvr>
    <a:masterClrMapping/>
  </p:clrMapOvr>
  <p:transition spd="slow">
    <p:blinds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结对编程</a:t>
            </a:r>
            <a:r>
              <a:rPr lang="en-US" altLang="zh-CN" dirty="0" smtClean="0"/>
              <a:t>—</a:t>
            </a:r>
            <a:r>
              <a:rPr lang="zh-CN" altLang="en-US" dirty="0" smtClean="0"/>
              <a:t>真的更好吗？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07" y="1268760"/>
            <a:ext cx="5041113" cy="4968552"/>
          </a:xfrm>
        </p:spPr>
        <p:txBody>
          <a:bodyPr/>
          <a:lstStyle/>
          <a:p>
            <a:pPr>
              <a:buNone/>
            </a:pPr>
            <a:r>
              <a:rPr lang="en-US" altLang="zh-CN" sz="2500" dirty="0" smtClean="0"/>
              <a:t>Capers Jones</a:t>
            </a:r>
            <a:r>
              <a:rPr lang="zh-CN" altLang="en-US" sz="2500" dirty="0" smtClean="0"/>
              <a:t>估计：在</a:t>
            </a:r>
            <a:r>
              <a:rPr lang="en-US" altLang="zh-CN" sz="2500" dirty="0" smtClean="0"/>
              <a:t>100</a:t>
            </a:r>
            <a:r>
              <a:rPr lang="zh-CN" altLang="en-US" sz="2500" dirty="0" smtClean="0"/>
              <a:t>个结对编程案例中， </a:t>
            </a:r>
            <a:endParaRPr lang="en-US" altLang="zh-CN" sz="2500" dirty="0" smtClean="0"/>
          </a:p>
          <a:p>
            <a:r>
              <a:rPr lang="zh-CN" altLang="en-US" sz="2500" dirty="0" smtClean="0"/>
              <a:t>有</a:t>
            </a:r>
            <a:r>
              <a:rPr lang="en-US" altLang="zh-CN" sz="2500" dirty="0" smtClean="0"/>
              <a:t>10</a:t>
            </a:r>
            <a:r>
              <a:rPr lang="zh-CN" altLang="en-US" sz="2500" dirty="0" smtClean="0"/>
              <a:t>个表明结对编程比单独编程更有效； </a:t>
            </a:r>
            <a:endParaRPr lang="en-US" altLang="zh-CN" sz="2500" dirty="0" smtClean="0"/>
          </a:p>
          <a:p>
            <a:r>
              <a:rPr lang="zh-CN" altLang="en-US" sz="2500" dirty="0" smtClean="0"/>
              <a:t>有</a:t>
            </a:r>
            <a:r>
              <a:rPr lang="en-US" altLang="zh-CN" sz="2500" dirty="0" smtClean="0"/>
              <a:t>25</a:t>
            </a:r>
            <a:r>
              <a:rPr lang="zh-CN" altLang="en-US" sz="2500" dirty="0" smtClean="0"/>
              <a:t>个表明结对编程具有单独编程的等同效率和成本； </a:t>
            </a:r>
            <a:endParaRPr lang="en-US" altLang="zh-CN" sz="2500" dirty="0" smtClean="0"/>
          </a:p>
          <a:p>
            <a:r>
              <a:rPr lang="zh-CN" altLang="en-US" sz="2500" dirty="0" smtClean="0"/>
              <a:t>有</a:t>
            </a:r>
            <a:r>
              <a:rPr lang="en-US" altLang="zh-CN" sz="2500" dirty="0" smtClean="0"/>
              <a:t>55</a:t>
            </a:r>
            <a:r>
              <a:rPr lang="zh-CN" altLang="en-US" sz="2500" dirty="0" smtClean="0"/>
              <a:t>个表明结对编程比单独编程更昂贵；</a:t>
            </a:r>
            <a:endParaRPr lang="en-US" altLang="zh-CN" sz="2500" dirty="0" smtClean="0"/>
          </a:p>
          <a:p>
            <a:r>
              <a:rPr lang="zh-CN" altLang="en-US" sz="2500" dirty="0" smtClean="0"/>
              <a:t>最后</a:t>
            </a:r>
            <a:r>
              <a:rPr lang="en-US" altLang="zh-CN" sz="2500" dirty="0" smtClean="0"/>
              <a:t>10</a:t>
            </a:r>
            <a:r>
              <a:rPr lang="zh-CN" altLang="en-US" sz="2500" dirty="0" smtClean="0"/>
              <a:t>个则表明结对编程无明显效用。</a:t>
            </a:r>
            <a:endParaRPr lang="zh-CN" altLang="en-US" sz="25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4FEA357-1A1C-4E1E-9A53-504063E4F462}" type="slidenum">
              <a:rPr lang="zh-CN" altLang="en-US" smtClean="0"/>
              <a:pPr/>
              <a:t>44</a:t>
            </a:fld>
            <a:endParaRPr lang="zh-CN" altLang="en-US" dirty="0"/>
          </a:p>
        </p:txBody>
      </p:sp>
      <p:pic>
        <p:nvPicPr>
          <p:cNvPr id="5" name="Picture 4" descr="C:\Users\SECBOK\AppData\Roaming\Tencent\Users\185063557\QQ\WinTemp\RichOle\3A[~MJZ}F58~1~NC23X%SAQ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7097" y="3645025"/>
            <a:ext cx="4508903" cy="2736304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blinds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标准化编程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486" y="3573016"/>
            <a:ext cx="4495050" cy="2736304"/>
          </a:xfrm>
        </p:spPr>
        <p:txBody>
          <a:bodyPr/>
          <a:lstStyle/>
          <a:p>
            <a:r>
              <a:rPr lang="zh-CN" altLang="en-US" sz="2500" dirty="0" smtClean="0"/>
              <a:t>编程标准在业界软件团队中并未得到普及。</a:t>
            </a:r>
            <a:endParaRPr lang="en-US" altLang="zh-CN" sz="2500" dirty="0" smtClean="0"/>
          </a:p>
          <a:p>
            <a:r>
              <a:rPr lang="zh-CN" altLang="en-US" sz="2500" dirty="0" smtClean="0"/>
              <a:t>程序员常仅凭个人习惯而随意编程，我行我素。</a:t>
            </a:r>
            <a:endParaRPr lang="en-US" altLang="zh-CN" sz="2500" dirty="0" smtClean="0"/>
          </a:p>
          <a:p>
            <a:endParaRPr lang="en-US" altLang="zh-CN" sz="1700" dirty="0" smtClean="0"/>
          </a:p>
          <a:p>
            <a:r>
              <a:rPr lang="zh-CN" altLang="en-US" sz="2500" dirty="0" smtClean="0">
                <a:solidFill>
                  <a:srgbClr val="0000FF"/>
                </a:solidFill>
              </a:rPr>
              <a:t>时间压力</a:t>
            </a:r>
            <a:r>
              <a:rPr lang="zh-CN" altLang="en-US" sz="2500" dirty="0" smtClean="0"/>
              <a:t>和</a:t>
            </a:r>
            <a:r>
              <a:rPr lang="zh-CN" altLang="en-US" sz="2500" dirty="0" smtClean="0">
                <a:solidFill>
                  <a:srgbClr val="FF0000"/>
                </a:solidFill>
              </a:rPr>
              <a:t>陋习</a:t>
            </a:r>
            <a:r>
              <a:rPr lang="zh-CN" altLang="en-US" sz="2500" dirty="0" smtClean="0"/>
              <a:t>是造成这一现象的两大主因。</a:t>
            </a:r>
            <a:endParaRPr lang="zh-CN" altLang="en-US" sz="25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4FEA357-1A1C-4E1E-9A53-504063E4F462}" type="slidenum">
              <a:rPr lang="zh-CN" altLang="en-US" smtClean="0"/>
              <a:pPr/>
              <a:t>45</a:t>
            </a:fld>
            <a:endParaRPr lang="zh-CN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818542" y="1340771"/>
            <a:ext cx="8112901" cy="1080121"/>
          </a:xfrm>
          <a:prstGeom prst="rect">
            <a:avLst/>
          </a:prstGeom>
          <a:solidFill>
            <a:srgbClr val="B8F1FE"/>
          </a:solidFill>
          <a:ln w="38100">
            <a:solidFill>
              <a:srgbClr val="0067FE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5665" tIns="47832" rIns="95665" bIns="47832" rtlCol="0" anchor="ctr"/>
          <a:lstStyle/>
          <a:p>
            <a:r>
              <a:rPr lang="zh-CN" altLang="en-US" sz="2900" dirty="0" smtClean="0">
                <a:solidFill>
                  <a:srgbClr val="C00000"/>
                </a:solidFill>
                <a:ea typeface="文鼎CS长美黑" pitchFamily="49" charset="-122"/>
              </a:rPr>
              <a:t>      遵守组织和团队的既定编程标准，并使用合适工具实现代码库的自动标准化。</a:t>
            </a:r>
            <a:endParaRPr lang="zh-CN" altLang="en-US" sz="2900" dirty="0">
              <a:solidFill>
                <a:srgbClr val="C00000"/>
              </a:solidFill>
              <a:ea typeface="文鼎CS长美黑" pitchFamily="49" charset="-122"/>
            </a:endParaRPr>
          </a:p>
        </p:txBody>
      </p:sp>
      <p:pic>
        <p:nvPicPr>
          <p:cNvPr id="1026" name="Picture 2" descr="E:\SECBOK\Content\Figures\TeamCodingConventio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02662" y="3284985"/>
            <a:ext cx="5003342" cy="3063290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blinds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代码审查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971" y="3140973"/>
            <a:ext cx="6289251" cy="3096343"/>
          </a:xfrm>
        </p:spPr>
        <p:txBody>
          <a:bodyPr/>
          <a:lstStyle/>
          <a:p>
            <a:r>
              <a:rPr lang="zh-CN" altLang="en-US" sz="2900" dirty="0" smtClean="0"/>
              <a:t>先自审，后他查。</a:t>
            </a:r>
            <a:endParaRPr lang="en-US" altLang="zh-CN" sz="2900" dirty="0" smtClean="0"/>
          </a:p>
          <a:p>
            <a:pPr>
              <a:buNone/>
            </a:pPr>
            <a:r>
              <a:rPr lang="en-US" altLang="zh-CN" sz="2900" dirty="0" smtClean="0"/>
              <a:t>        </a:t>
            </a:r>
            <a:r>
              <a:rPr lang="zh-CN" altLang="en-US" sz="2900" dirty="0" smtClean="0">
                <a:solidFill>
                  <a:srgbClr val="FF0000"/>
                </a:solidFill>
              </a:rPr>
              <a:t> </a:t>
            </a:r>
            <a:r>
              <a:rPr lang="en-US" altLang="zh-CN" sz="2900" dirty="0" smtClean="0">
                <a:solidFill>
                  <a:srgbClr val="FF0000"/>
                </a:solidFill>
                <a:sym typeface="Wingdings" pitchFamily="2" charset="2"/>
              </a:rPr>
              <a:t> </a:t>
            </a:r>
            <a:r>
              <a:rPr lang="zh-CN" altLang="en-US" sz="2900" dirty="0" smtClean="0">
                <a:solidFill>
                  <a:srgbClr val="FF0000"/>
                </a:solidFill>
                <a:sym typeface="Wingdings" pitchFamily="2" charset="2"/>
              </a:rPr>
              <a:t>效果有保障！</a:t>
            </a:r>
            <a:endParaRPr lang="en-US" altLang="zh-CN" sz="2900" dirty="0" smtClean="0">
              <a:solidFill>
                <a:srgbClr val="FF0000"/>
              </a:solidFill>
              <a:sym typeface="Wingdings" pitchFamily="2" charset="2"/>
            </a:endParaRPr>
          </a:p>
          <a:p>
            <a:r>
              <a:rPr lang="zh-CN" altLang="en-US" sz="2900" dirty="0" smtClean="0">
                <a:sym typeface="Wingdings" pitchFamily="2" charset="2"/>
              </a:rPr>
              <a:t>要追求质量，而不是“和谐”。</a:t>
            </a:r>
            <a:endParaRPr lang="en-US" altLang="zh-CN" sz="2900" dirty="0" smtClean="0">
              <a:sym typeface="Wingdings" pitchFamily="2" charset="2"/>
            </a:endParaRPr>
          </a:p>
          <a:p>
            <a:r>
              <a:rPr lang="zh-CN" altLang="en-US" sz="2900" dirty="0" smtClean="0">
                <a:sym typeface="Wingdings" pitchFamily="2" charset="2"/>
              </a:rPr>
              <a:t>就事论事，不要就事论人！</a:t>
            </a:r>
            <a:endParaRPr lang="en-US" altLang="zh-CN" sz="2900" dirty="0" smtClean="0">
              <a:sym typeface="Wingdings" pitchFamily="2" charset="2"/>
            </a:endParaRPr>
          </a:p>
          <a:p>
            <a:r>
              <a:rPr lang="zh-CN" altLang="en-US" sz="2900" dirty="0" smtClean="0">
                <a:sym typeface="Wingdings" pitchFamily="2" charset="2"/>
              </a:rPr>
              <a:t>注意代码审查的次序</a:t>
            </a:r>
            <a:endParaRPr lang="en-US" altLang="zh-CN" sz="2900" dirty="0" smtClean="0">
              <a:sym typeface="Wingdings" pitchFamily="2" charset="2"/>
            </a:endParaRPr>
          </a:p>
          <a:p>
            <a:pPr lvl="1"/>
            <a:r>
              <a:rPr lang="zh-CN" altLang="en-US" sz="2900" dirty="0" smtClean="0">
                <a:solidFill>
                  <a:srgbClr val="FF0000"/>
                </a:solidFill>
                <a:sym typeface="Wingdings" pitchFamily="2" charset="2"/>
              </a:rPr>
              <a:t>哪些代码需要优先审查？</a:t>
            </a:r>
            <a:endParaRPr lang="zh-CN" altLang="en-US" sz="29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4FEA357-1A1C-4E1E-9A53-504063E4F462}" type="slidenum">
              <a:rPr lang="zh-CN" altLang="en-US" smtClean="0"/>
              <a:pPr/>
              <a:t>46</a:t>
            </a:fld>
            <a:endParaRPr lang="zh-CN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818542" y="1340771"/>
            <a:ext cx="8112901" cy="1080121"/>
          </a:xfrm>
          <a:prstGeom prst="rect">
            <a:avLst/>
          </a:prstGeom>
          <a:solidFill>
            <a:srgbClr val="B8F1FE"/>
          </a:solidFill>
          <a:ln w="38100">
            <a:solidFill>
              <a:srgbClr val="0067FE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5665" tIns="47832" rIns="95665" bIns="47832" rtlCol="0" anchor="ctr"/>
          <a:lstStyle/>
          <a:p>
            <a:r>
              <a:rPr lang="zh-CN" altLang="en-US" sz="2900" dirty="0" smtClean="0">
                <a:solidFill>
                  <a:srgbClr val="C00000"/>
                </a:solidFill>
                <a:ea typeface="文鼎CS长美黑" pitchFamily="49" charset="-122"/>
              </a:rPr>
              <a:t>      所有代码，特别是核心代码，都要接受创作者特别是非创作者的审查。</a:t>
            </a:r>
            <a:endParaRPr lang="zh-CN" altLang="en-US" sz="2900" dirty="0">
              <a:solidFill>
                <a:srgbClr val="C00000"/>
              </a:solidFill>
              <a:ea typeface="文鼎CS长美黑" pitchFamily="49" charset="-122"/>
            </a:endParaRPr>
          </a:p>
        </p:txBody>
      </p:sp>
      <p:pic>
        <p:nvPicPr>
          <p:cNvPr id="6" name="Picture 2" descr="C:\Users\SECBOK\Desktop\magnifying-glass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49282" y="3021329"/>
            <a:ext cx="2456724" cy="3343569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blinds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800" dirty="0" smtClean="0"/>
              <a:t>Robert Martin</a:t>
            </a:r>
            <a:r>
              <a:rPr lang="zh-CN" altLang="en-US" sz="3800" dirty="0" smtClean="0"/>
              <a:t>总结的若干编程实践</a:t>
            </a:r>
            <a:endParaRPr lang="zh-CN" alt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972" y="1196752"/>
            <a:ext cx="7849425" cy="5112568"/>
          </a:xfrm>
        </p:spPr>
        <p:txBody>
          <a:bodyPr/>
          <a:lstStyle/>
          <a:p>
            <a:pPr>
              <a:buNone/>
            </a:pPr>
            <a:r>
              <a:rPr lang="en-US" altLang="zh-CN" sz="2900" dirty="0" smtClean="0"/>
              <a:t>Robert Martin</a:t>
            </a:r>
            <a:r>
              <a:rPr lang="zh-CN" altLang="en-US" sz="2900" dirty="0" smtClean="0"/>
              <a:t>从如下六个方面，分别列举了</a:t>
            </a:r>
            <a:r>
              <a:rPr lang="en-US" altLang="zh-CN" sz="2900" dirty="0" smtClean="0"/>
              <a:t/>
            </a:r>
            <a:br>
              <a:rPr lang="en-US" altLang="zh-CN" sz="2900" dirty="0" smtClean="0"/>
            </a:br>
            <a:r>
              <a:rPr lang="zh-CN" altLang="en-US" sz="2900" dirty="0" smtClean="0"/>
              <a:t>若干编程最佳实践：</a:t>
            </a:r>
            <a:endParaRPr lang="en-US" altLang="zh-CN" sz="2900" dirty="0" smtClean="0"/>
          </a:p>
          <a:p>
            <a:pPr marL="538113" indent="-538113">
              <a:buFont typeface="+mj-ea"/>
              <a:buAutoNum type="circleNumDbPlain"/>
            </a:pPr>
            <a:r>
              <a:rPr lang="zh-CN" altLang="en-US" sz="2900" dirty="0" smtClean="0"/>
              <a:t>命名</a:t>
            </a:r>
            <a:endParaRPr lang="en-US" altLang="zh-CN" sz="2900" dirty="0" smtClean="0"/>
          </a:p>
          <a:p>
            <a:pPr marL="538113" indent="-538113">
              <a:buFont typeface="+mj-ea"/>
              <a:buAutoNum type="circleNumDbPlain"/>
            </a:pPr>
            <a:r>
              <a:rPr lang="zh-CN" altLang="en-US" sz="2900" dirty="0" smtClean="0"/>
              <a:t>函数</a:t>
            </a:r>
            <a:endParaRPr lang="en-US" altLang="zh-CN" sz="2900" dirty="0" smtClean="0"/>
          </a:p>
          <a:p>
            <a:pPr marL="996506" lvl="1" indent="-538113"/>
            <a:r>
              <a:rPr lang="zh-CN" altLang="en-US" sz="2500" dirty="0" smtClean="0"/>
              <a:t>简短、便于从上至下的阅读、参数少</a:t>
            </a:r>
            <a:endParaRPr lang="en-US" altLang="zh-CN" sz="2500" dirty="0" smtClean="0"/>
          </a:p>
          <a:p>
            <a:pPr marL="538113" indent="-538113">
              <a:buFont typeface="+mj-ea"/>
              <a:buAutoNum type="circleNumDbPlain"/>
            </a:pPr>
            <a:r>
              <a:rPr lang="zh-CN" altLang="en-US" sz="2900" dirty="0" smtClean="0"/>
              <a:t>格式</a:t>
            </a:r>
            <a:endParaRPr lang="en-US" altLang="zh-CN" sz="2900" dirty="0" smtClean="0"/>
          </a:p>
          <a:p>
            <a:pPr marL="996506" lvl="1" indent="-538113"/>
            <a:r>
              <a:rPr lang="zh-CN" altLang="en-US" sz="2500" dirty="0" smtClean="0"/>
              <a:t>缩进、空格、空行、水平对齐、</a:t>
            </a:r>
            <a:r>
              <a:rPr lang="en-US" altLang="zh-CN" sz="2500" dirty="0" smtClean="0"/>
              <a:t>…</a:t>
            </a:r>
          </a:p>
          <a:p>
            <a:pPr marL="538113" indent="-538113">
              <a:buFont typeface="+mj-ea"/>
              <a:buAutoNum type="circleNumDbPlain"/>
            </a:pPr>
            <a:r>
              <a:rPr lang="zh-CN" altLang="en-US" sz="2900" dirty="0" smtClean="0"/>
              <a:t>对象和数据结构</a:t>
            </a:r>
            <a:endParaRPr lang="en-US" altLang="zh-CN" sz="2900" dirty="0" smtClean="0"/>
          </a:p>
          <a:p>
            <a:pPr marL="996506" lvl="1" indent="-538113"/>
            <a:r>
              <a:rPr lang="zh-CN" altLang="en-US" sz="2500" dirty="0" smtClean="0"/>
              <a:t>依据需求定义对象和数据结构</a:t>
            </a:r>
            <a:endParaRPr lang="en-US" altLang="zh-CN" sz="2500" dirty="0" smtClean="0"/>
          </a:p>
          <a:p>
            <a:pPr marL="538113" indent="-538113">
              <a:buFont typeface="+mj-ea"/>
              <a:buAutoNum type="circleNumDbPlain"/>
            </a:pPr>
            <a:r>
              <a:rPr lang="zh-CN" altLang="en-US" sz="2900" dirty="0" smtClean="0"/>
              <a:t>异常处理</a:t>
            </a:r>
            <a:endParaRPr lang="en-US" altLang="zh-CN" sz="2900" dirty="0" smtClean="0"/>
          </a:p>
          <a:p>
            <a:pPr marL="996506" lvl="1" indent="-538113"/>
            <a:r>
              <a:rPr lang="zh-CN" altLang="en-US" sz="2500" dirty="0" smtClean="0"/>
              <a:t>必须实现异常处理机制</a:t>
            </a:r>
            <a:endParaRPr lang="zh-CN" altLang="en-US" sz="29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4FEA357-1A1C-4E1E-9A53-504063E4F462}" type="slidenum">
              <a:rPr lang="zh-CN" altLang="en-US" smtClean="0"/>
              <a:pPr/>
              <a:t>47</a:t>
            </a:fld>
            <a:endParaRPr lang="zh-CN" altLang="en-US" dirty="0"/>
          </a:p>
        </p:txBody>
      </p:sp>
      <p:pic>
        <p:nvPicPr>
          <p:cNvPr id="5" name="Picture 2" descr="http://www.informit.com/ShowCover.aspx?isbn=013235088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61312" y="3913856"/>
            <a:ext cx="2066679" cy="25334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 spd="slow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800" dirty="0" smtClean="0"/>
              <a:t>Robert Martin</a:t>
            </a:r>
            <a:r>
              <a:rPr lang="zh-CN" altLang="en-US" sz="3800" dirty="0" smtClean="0"/>
              <a:t>总结的若干编程实践</a:t>
            </a:r>
            <a:endParaRPr lang="zh-CN" alt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477" y="1268761"/>
            <a:ext cx="5772641" cy="3024335"/>
          </a:xfrm>
        </p:spPr>
        <p:txBody>
          <a:bodyPr/>
          <a:lstStyle/>
          <a:p>
            <a:pPr marL="538113" indent="-538113">
              <a:buFont typeface="+mj-ea"/>
              <a:buAutoNum type="circleNumDbPlain" startAt="6"/>
            </a:pPr>
            <a:r>
              <a:rPr lang="zh-CN" altLang="en-US" sz="2900" dirty="0" smtClean="0"/>
              <a:t>注释</a:t>
            </a:r>
            <a:endParaRPr lang="en-US" altLang="zh-CN" sz="2900" dirty="0" smtClean="0"/>
          </a:p>
          <a:p>
            <a:pPr marL="996506" lvl="1" indent="-538113"/>
            <a:r>
              <a:rPr lang="zh-CN" altLang="en-US" sz="2500" dirty="0" smtClean="0">
                <a:solidFill>
                  <a:srgbClr val="0000FF"/>
                </a:solidFill>
              </a:rPr>
              <a:t>有用论</a:t>
            </a:r>
            <a:endParaRPr lang="en-US" altLang="zh-CN" sz="2500" dirty="0" smtClean="0">
              <a:solidFill>
                <a:srgbClr val="0000FF"/>
              </a:solidFill>
            </a:endParaRPr>
          </a:p>
          <a:p>
            <a:pPr marL="1411716" lvl="2" indent="-538113"/>
            <a:r>
              <a:rPr lang="zh-CN" altLang="en-US" sz="2200" dirty="0" smtClean="0">
                <a:solidFill>
                  <a:srgbClr val="0000FF"/>
                </a:solidFill>
              </a:rPr>
              <a:t>辅助代码阅读和理解</a:t>
            </a:r>
            <a:endParaRPr lang="en-US" altLang="zh-CN" sz="2200" dirty="0" smtClean="0">
              <a:solidFill>
                <a:srgbClr val="0000FF"/>
              </a:solidFill>
            </a:endParaRPr>
          </a:p>
          <a:p>
            <a:pPr marL="996506" lvl="1" indent="-538113"/>
            <a:r>
              <a:rPr lang="zh-CN" altLang="en-US" sz="2500" dirty="0" smtClean="0">
                <a:solidFill>
                  <a:srgbClr val="0000FF"/>
                </a:solidFill>
              </a:rPr>
              <a:t>有害论</a:t>
            </a:r>
            <a:endParaRPr lang="en-US" altLang="zh-CN" sz="2500" dirty="0" smtClean="0">
              <a:solidFill>
                <a:srgbClr val="0000FF"/>
              </a:solidFill>
            </a:endParaRPr>
          </a:p>
          <a:p>
            <a:pPr marL="1411716" lvl="2" indent="-538113"/>
            <a:r>
              <a:rPr lang="zh-CN" altLang="en-US" sz="2200" dirty="0" smtClean="0">
                <a:solidFill>
                  <a:srgbClr val="0000FF"/>
                </a:solidFill>
              </a:rPr>
              <a:t>注释通常低质量，造成误读误解</a:t>
            </a:r>
            <a:endParaRPr lang="en-US" altLang="zh-CN" sz="2200" dirty="0" smtClean="0">
              <a:solidFill>
                <a:srgbClr val="0000FF"/>
              </a:solidFill>
            </a:endParaRPr>
          </a:p>
          <a:p>
            <a:pPr marL="1411716" lvl="2" indent="-538113"/>
            <a:r>
              <a:rPr lang="zh-CN" altLang="en-US" sz="2200" dirty="0" smtClean="0">
                <a:solidFill>
                  <a:srgbClr val="0000FF"/>
                </a:solidFill>
              </a:rPr>
              <a:t>不必要的编写时间和成本</a:t>
            </a:r>
            <a:endParaRPr lang="en-US" altLang="zh-CN" sz="2200" dirty="0" smtClean="0">
              <a:solidFill>
                <a:srgbClr val="0000FF"/>
              </a:solidFill>
            </a:endParaRPr>
          </a:p>
          <a:p>
            <a:pPr marL="1411716" lvl="2" indent="-538113"/>
            <a:r>
              <a:rPr lang="zh-CN" altLang="en-US" sz="2200" dirty="0" smtClean="0">
                <a:solidFill>
                  <a:srgbClr val="0000FF"/>
                </a:solidFill>
              </a:rPr>
              <a:t>可避免的变更时间和成本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4FEA357-1A1C-4E1E-9A53-504063E4F462}" type="slidenum">
              <a:rPr lang="zh-CN" altLang="en-US" smtClean="0"/>
              <a:pPr/>
              <a:t>48</a:t>
            </a:fld>
            <a:endParaRPr lang="zh-CN" alt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6201151" y="1124751"/>
            <a:ext cx="3495241" cy="3024337"/>
            <a:chOff x="3764960" y="1524000"/>
            <a:chExt cx="2816476" cy="2638426"/>
          </a:xfrm>
        </p:grpSpPr>
        <p:pic>
          <p:nvPicPr>
            <p:cNvPr id="6" name="Picture 2" descr="http://ptpower.com/wp-content/uploads/2012/01/10/pros-cons-starting-fitness-bootcamp-franchise/PLR-Pro-Con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038600" y="1524000"/>
              <a:ext cx="2295525" cy="2638426"/>
            </a:xfrm>
            <a:prstGeom prst="rect">
              <a:avLst/>
            </a:prstGeom>
            <a:noFill/>
          </p:spPr>
        </p:pic>
        <p:sp>
          <p:nvSpPr>
            <p:cNvPr id="7" name="TextBox 6"/>
            <p:cNvSpPr txBox="1"/>
            <p:nvPr/>
          </p:nvSpPr>
          <p:spPr>
            <a:xfrm>
              <a:off x="3764960" y="2209800"/>
              <a:ext cx="448480" cy="16378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900" dirty="0" smtClean="0">
                  <a:solidFill>
                    <a:srgbClr val="6600CC"/>
                  </a:solidFill>
                  <a:latin typeface="方正精楷简体" pitchFamily="2" charset="-122"/>
                  <a:ea typeface="汉鼎简楷体" pitchFamily="49" charset="-122"/>
                </a:rPr>
                <a:t>注</a:t>
              </a:r>
              <a:r>
                <a:rPr lang="en-US" altLang="zh-CN" sz="2900" dirty="0" smtClean="0">
                  <a:solidFill>
                    <a:srgbClr val="6600CC"/>
                  </a:solidFill>
                  <a:latin typeface="方正精楷简体" pitchFamily="2" charset="-122"/>
                  <a:ea typeface="汉鼎简楷体" pitchFamily="49" charset="-122"/>
                </a:rPr>
                <a:t/>
              </a:r>
              <a:br>
                <a:rPr lang="en-US" altLang="zh-CN" sz="2900" dirty="0" smtClean="0">
                  <a:solidFill>
                    <a:srgbClr val="6600CC"/>
                  </a:solidFill>
                  <a:latin typeface="方正精楷简体" pitchFamily="2" charset="-122"/>
                  <a:ea typeface="汉鼎简楷体" pitchFamily="49" charset="-122"/>
                </a:rPr>
              </a:br>
              <a:r>
                <a:rPr lang="zh-CN" altLang="en-US" sz="2900" dirty="0" smtClean="0">
                  <a:solidFill>
                    <a:srgbClr val="6600CC"/>
                  </a:solidFill>
                  <a:latin typeface="方正精楷简体" pitchFamily="2" charset="-122"/>
                  <a:ea typeface="汉鼎简楷体" pitchFamily="49" charset="-122"/>
                </a:rPr>
                <a:t>释</a:t>
              </a:r>
              <a:r>
                <a:rPr lang="en-US" altLang="zh-CN" sz="2900" dirty="0" smtClean="0">
                  <a:solidFill>
                    <a:srgbClr val="6600CC"/>
                  </a:solidFill>
                  <a:latin typeface="方正精楷简体" pitchFamily="2" charset="-122"/>
                  <a:ea typeface="汉鼎简楷体" pitchFamily="49" charset="-122"/>
                </a:rPr>
                <a:t/>
              </a:r>
              <a:br>
                <a:rPr lang="en-US" altLang="zh-CN" sz="2900" dirty="0" smtClean="0">
                  <a:solidFill>
                    <a:srgbClr val="6600CC"/>
                  </a:solidFill>
                  <a:latin typeface="方正精楷简体" pitchFamily="2" charset="-122"/>
                  <a:ea typeface="汉鼎简楷体" pitchFamily="49" charset="-122"/>
                </a:rPr>
              </a:br>
              <a:r>
                <a:rPr lang="zh-CN" altLang="en-US" sz="2900" dirty="0" smtClean="0">
                  <a:solidFill>
                    <a:srgbClr val="6600CC"/>
                  </a:solidFill>
                  <a:latin typeface="方正精楷简体" pitchFamily="2" charset="-122"/>
                  <a:ea typeface="汉鼎简楷体" pitchFamily="49" charset="-122"/>
                </a:rPr>
                <a:t>有</a:t>
              </a:r>
              <a:r>
                <a:rPr lang="en-US" altLang="zh-CN" sz="2900" dirty="0" smtClean="0">
                  <a:solidFill>
                    <a:srgbClr val="6600CC"/>
                  </a:solidFill>
                  <a:latin typeface="方正精楷简体" pitchFamily="2" charset="-122"/>
                  <a:ea typeface="汉鼎简楷体" pitchFamily="49" charset="-122"/>
                </a:rPr>
                <a:t/>
              </a:r>
              <a:br>
                <a:rPr lang="en-US" altLang="zh-CN" sz="2900" dirty="0" smtClean="0">
                  <a:solidFill>
                    <a:srgbClr val="6600CC"/>
                  </a:solidFill>
                  <a:latin typeface="方正精楷简体" pitchFamily="2" charset="-122"/>
                  <a:ea typeface="汉鼎简楷体" pitchFamily="49" charset="-122"/>
                </a:rPr>
              </a:br>
              <a:r>
                <a:rPr lang="zh-CN" altLang="en-US" sz="2900" dirty="0" smtClean="0">
                  <a:solidFill>
                    <a:srgbClr val="6600CC"/>
                  </a:solidFill>
                  <a:latin typeface="方正精楷简体" pitchFamily="2" charset="-122"/>
                  <a:ea typeface="汉鼎简楷体" pitchFamily="49" charset="-122"/>
                </a:rPr>
                <a:t>用</a:t>
              </a:r>
              <a:endParaRPr lang="zh-CN" altLang="en-US" sz="2900" dirty="0">
                <a:solidFill>
                  <a:srgbClr val="6600CC"/>
                </a:solidFill>
                <a:latin typeface="方正精楷简体" pitchFamily="2" charset="-122"/>
                <a:ea typeface="汉鼎简楷体" pitchFamily="49" charset="-122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132956" y="2209800"/>
              <a:ext cx="448480" cy="16378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900" dirty="0" smtClean="0">
                  <a:solidFill>
                    <a:srgbClr val="C00000"/>
                  </a:solidFill>
                  <a:latin typeface="方正精楷简体" pitchFamily="2" charset="-122"/>
                  <a:ea typeface="汉鼎简楷体" pitchFamily="49" charset="-122"/>
                </a:rPr>
                <a:t>注</a:t>
              </a:r>
              <a:r>
                <a:rPr lang="en-US" altLang="zh-CN" sz="2900" dirty="0" smtClean="0">
                  <a:solidFill>
                    <a:srgbClr val="C00000"/>
                  </a:solidFill>
                  <a:latin typeface="方正精楷简体" pitchFamily="2" charset="-122"/>
                  <a:ea typeface="汉鼎简楷体" pitchFamily="49" charset="-122"/>
                </a:rPr>
                <a:t/>
              </a:r>
              <a:br>
                <a:rPr lang="en-US" altLang="zh-CN" sz="2900" dirty="0" smtClean="0">
                  <a:solidFill>
                    <a:srgbClr val="C00000"/>
                  </a:solidFill>
                  <a:latin typeface="方正精楷简体" pitchFamily="2" charset="-122"/>
                  <a:ea typeface="汉鼎简楷体" pitchFamily="49" charset="-122"/>
                </a:rPr>
              </a:br>
              <a:r>
                <a:rPr lang="zh-CN" altLang="en-US" sz="2900" dirty="0" smtClean="0">
                  <a:solidFill>
                    <a:srgbClr val="C00000"/>
                  </a:solidFill>
                  <a:latin typeface="方正精楷简体" pitchFamily="2" charset="-122"/>
                  <a:ea typeface="汉鼎简楷体" pitchFamily="49" charset="-122"/>
                </a:rPr>
                <a:t>释</a:t>
              </a:r>
              <a:r>
                <a:rPr lang="en-US" altLang="zh-CN" sz="2900" dirty="0" smtClean="0">
                  <a:solidFill>
                    <a:srgbClr val="C00000"/>
                  </a:solidFill>
                  <a:latin typeface="方正精楷简体" pitchFamily="2" charset="-122"/>
                  <a:ea typeface="汉鼎简楷体" pitchFamily="49" charset="-122"/>
                </a:rPr>
                <a:t/>
              </a:r>
              <a:br>
                <a:rPr lang="en-US" altLang="zh-CN" sz="2900" dirty="0" smtClean="0">
                  <a:solidFill>
                    <a:srgbClr val="C00000"/>
                  </a:solidFill>
                  <a:latin typeface="方正精楷简体" pitchFamily="2" charset="-122"/>
                  <a:ea typeface="汉鼎简楷体" pitchFamily="49" charset="-122"/>
                </a:rPr>
              </a:br>
              <a:r>
                <a:rPr lang="zh-CN" altLang="en-US" sz="2900" dirty="0" smtClean="0">
                  <a:solidFill>
                    <a:srgbClr val="C00000"/>
                  </a:solidFill>
                  <a:latin typeface="方正精楷简体" pitchFamily="2" charset="-122"/>
                  <a:ea typeface="汉鼎简楷体" pitchFamily="49" charset="-122"/>
                </a:rPr>
                <a:t>有</a:t>
              </a:r>
              <a:r>
                <a:rPr lang="en-US" altLang="zh-CN" sz="2900" dirty="0" smtClean="0">
                  <a:solidFill>
                    <a:srgbClr val="C00000"/>
                  </a:solidFill>
                  <a:latin typeface="方正精楷简体" pitchFamily="2" charset="-122"/>
                  <a:ea typeface="汉鼎简楷体" pitchFamily="49" charset="-122"/>
                </a:rPr>
                <a:t/>
              </a:r>
              <a:br>
                <a:rPr lang="en-US" altLang="zh-CN" sz="2900" dirty="0" smtClean="0">
                  <a:solidFill>
                    <a:srgbClr val="C00000"/>
                  </a:solidFill>
                  <a:latin typeface="方正精楷简体" pitchFamily="2" charset="-122"/>
                  <a:ea typeface="汉鼎简楷体" pitchFamily="49" charset="-122"/>
                </a:rPr>
              </a:br>
              <a:r>
                <a:rPr lang="zh-CN" altLang="en-US" sz="2900" dirty="0" smtClean="0">
                  <a:solidFill>
                    <a:srgbClr val="C00000"/>
                  </a:solidFill>
                  <a:latin typeface="方正精楷简体" pitchFamily="2" charset="-122"/>
                  <a:ea typeface="汉鼎简楷体" pitchFamily="49" charset="-122"/>
                </a:rPr>
                <a:t>害</a:t>
              </a:r>
              <a:endParaRPr lang="zh-CN" altLang="en-US" sz="2900" dirty="0">
                <a:solidFill>
                  <a:srgbClr val="C00000"/>
                </a:solidFill>
                <a:latin typeface="方正精楷简体" pitchFamily="2" charset="-122"/>
                <a:ea typeface="汉鼎简楷体" pitchFamily="49" charset="-122"/>
              </a:endParaRPr>
            </a:p>
          </p:txBody>
        </p:sp>
      </p:grp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1286597" y="5085184"/>
            <a:ext cx="7722858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665" tIns="47832" rIns="95665" bIns="47832" numCol="1" anchor="t" anchorCtr="0" compatLnSpc="1">
            <a:prstTxWarp prst="textNoShape">
              <a:avLst/>
            </a:prstTxWarp>
          </a:bodyPr>
          <a:lstStyle/>
          <a:p>
            <a:pPr marL="538113" indent="-538113" defTabSz="956645" eaLnBrk="0" hangingPunct="0">
              <a:spcBef>
                <a:spcPct val="20000"/>
              </a:spcBef>
              <a:buClr>
                <a:srgbClr val="C00000"/>
              </a:buClr>
              <a:buSzPct val="100000"/>
              <a:buFont typeface="文鼎CS长美黑" pitchFamily="49" charset="-122"/>
              <a:buChar char="※"/>
              <a:defRPr/>
            </a:pPr>
            <a:r>
              <a:rPr lang="zh-CN" altLang="en-US" sz="2900" kern="0" dirty="0" smtClean="0">
                <a:latin typeface="+mn-lt"/>
                <a:ea typeface="文鼎CS长美黑" pitchFamily="49" charset="-122"/>
              </a:rPr>
              <a:t>应当客观地认识到注释的价值和局限性，</a:t>
            </a:r>
            <a:r>
              <a:rPr lang="en-US" altLang="zh-CN" sz="2900" kern="0" dirty="0" smtClean="0">
                <a:latin typeface="+mn-lt"/>
                <a:ea typeface="文鼎CS长美黑" pitchFamily="49" charset="-122"/>
              </a:rPr>
              <a:t/>
            </a:r>
            <a:br>
              <a:rPr lang="en-US" altLang="zh-CN" sz="2900" kern="0" dirty="0" smtClean="0">
                <a:latin typeface="+mn-lt"/>
                <a:ea typeface="文鼎CS长美黑" pitchFamily="49" charset="-122"/>
              </a:rPr>
            </a:br>
            <a:r>
              <a:rPr lang="zh-CN" altLang="en-US" sz="2900" kern="0" dirty="0" smtClean="0">
                <a:latin typeface="+mn-lt"/>
                <a:ea typeface="文鼎CS长美黑" pitchFamily="49" charset="-122"/>
              </a:rPr>
              <a:t>并合理地添加注释。</a:t>
            </a:r>
            <a:endParaRPr lang="en-US" altLang="zh-CN" sz="3300" kern="0" dirty="0" smtClean="0">
              <a:solidFill>
                <a:srgbClr val="0000FF"/>
              </a:solidFill>
              <a:latin typeface="+mn-lt"/>
              <a:ea typeface="文鼎CS长美黑" pitchFamily="49" charset="-122"/>
            </a:endParaRPr>
          </a:p>
          <a:p>
            <a:pPr marL="491609" indent="-491609" defTabSz="956645" eaLnBrk="0" hangingPunct="0">
              <a:spcBef>
                <a:spcPct val="20000"/>
              </a:spcBef>
              <a:buClr>
                <a:srgbClr val="C00000"/>
              </a:buClr>
              <a:buSzPct val="100000"/>
              <a:buFont typeface="文鼎CS长美黑" pitchFamily="49" charset="-122"/>
              <a:buChar char="※"/>
              <a:defRPr/>
            </a:pPr>
            <a:endParaRPr lang="zh-CN" altLang="en-US" sz="3300" kern="0" dirty="0">
              <a:latin typeface="+mn-lt"/>
              <a:ea typeface="文鼎CS长美黑" pitchFamily="49" charset="-122"/>
            </a:endParaRPr>
          </a:p>
        </p:txBody>
      </p:sp>
    </p:spTree>
  </p:cSld>
  <p:clrMapOvr>
    <a:masterClrMapping/>
  </p:clrMapOvr>
  <p:transition spd="slow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提纲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964" y="1000108"/>
            <a:ext cx="8667750" cy="5453233"/>
          </a:xfrm>
        </p:spPr>
        <p:txBody>
          <a:bodyPr anchor="ctr"/>
          <a:lstStyle/>
          <a:p>
            <a:r>
              <a:rPr lang="zh-CN" altLang="en-US" sz="2800" dirty="0" smtClean="0"/>
              <a:t>软件构造概论</a:t>
            </a:r>
            <a:endParaRPr lang="en-US" altLang="zh-CN" sz="2800" dirty="0" smtClean="0"/>
          </a:p>
          <a:p>
            <a:pPr lvl="1"/>
            <a:r>
              <a:rPr lang="zh-CN" altLang="en-US" sz="2800" dirty="0" smtClean="0"/>
              <a:t>编程概念、编程语言、技术债</a:t>
            </a:r>
            <a:endParaRPr lang="en-US" altLang="zh-CN" sz="2800" dirty="0" smtClean="0"/>
          </a:p>
          <a:p>
            <a:r>
              <a:rPr lang="zh-CN" altLang="en-US" sz="2800" dirty="0" smtClean="0"/>
              <a:t>软件调试</a:t>
            </a:r>
            <a:endParaRPr lang="en-US" altLang="zh-CN" sz="2800" dirty="0" smtClean="0"/>
          </a:p>
          <a:p>
            <a:pPr lvl="1"/>
            <a:r>
              <a:rPr lang="zh-CN" altLang="en-US" sz="2800" dirty="0" smtClean="0"/>
              <a:t>概念、法则、实践</a:t>
            </a:r>
            <a:endParaRPr lang="en-US" altLang="zh-CN" sz="2800" dirty="0" smtClean="0"/>
          </a:p>
          <a:p>
            <a:r>
              <a:rPr lang="zh-CN" altLang="en-US" sz="2800" dirty="0" smtClean="0"/>
              <a:t>软件构造核心知识</a:t>
            </a:r>
            <a:endParaRPr lang="en-US" altLang="zh-CN" sz="2800" dirty="0" smtClean="0"/>
          </a:p>
          <a:p>
            <a:pPr lvl="1"/>
            <a:r>
              <a:rPr lang="zh-CN" altLang="en-US" sz="2800" dirty="0" smtClean="0"/>
              <a:t>编程基本法则与最佳实践</a:t>
            </a:r>
            <a:endParaRPr lang="en-US" altLang="zh-CN" sz="2800" dirty="0" smtClean="0"/>
          </a:p>
          <a:p>
            <a:r>
              <a:rPr lang="zh-CN" altLang="en-US" sz="2800" dirty="0" smtClean="0"/>
              <a:t>程序员</a:t>
            </a:r>
            <a:endParaRPr lang="en-US" altLang="zh-CN" sz="2800" dirty="0" smtClean="0"/>
          </a:p>
          <a:p>
            <a:pPr lvl="1"/>
            <a:r>
              <a:rPr lang="zh-CN" altLang="en-US" sz="2800" dirty="0" smtClean="0"/>
              <a:t>如何培养、蓄意编程、生产率</a:t>
            </a:r>
            <a:endParaRPr lang="en-US" altLang="zh-CN" sz="2800" dirty="0" smtClean="0"/>
          </a:p>
        </p:txBody>
      </p:sp>
      <p:sp>
        <p:nvSpPr>
          <p:cNvPr id="4" name="Right Arrow 3"/>
          <p:cNvSpPr/>
          <p:nvPr/>
        </p:nvSpPr>
        <p:spPr>
          <a:xfrm flipH="1">
            <a:off x="6738950" y="4929198"/>
            <a:ext cx="1714512" cy="428628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blinds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编程之“难”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497" y="1268761"/>
            <a:ext cx="8970997" cy="3312368"/>
          </a:xfrm>
        </p:spPr>
        <p:txBody>
          <a:bodyPr/>
          <a:lstStyle/>
          <a:p>
            <a:r>
              <a:rPr lang="zh-CN" altLang="en-US" sz="2500" dirty="0" smtClean="0"/>
              <a:t>随着计算机硬件的计算性能大幅度提升，用户使用计算机的“</a:t>
            </a:r>
            <a:r>
              <a:rPr lang="zh-CN" altLang="en-US" sz="2500" dirty="0" smtClean="0">
                <a:solidFill>
                  <a:srgbClr val="0000FF"/>
                </a:solidFill>
              </a:rPr>
              <a:t>野心</a:t>
            </a:r>
            <a:r>
              <a:rPr lang="zh-CN" altLang="en-US" sz="2500" dirty="0" smtClean="0"/>
              <a:t>”也越来越大，迫切要求软件的功能更强大、效率和性能更高、更可靠和更适合使用。 </a:t>
            </a:r>
            <a:endParaRPr lang="en-US" altLang="zh-CN" sz="2500" dirty="0" smtClean="0"/>
          </a:p>
          <a:p>
            <a:r>
              <a:rPr lang="zh-CN" altLang="en-US" sz="2500" dirty="0" smtClean="0"/>
              <a:t>用户的不断膨胀的需要给软件开发提出了更高要求。也就从那时起，“</a:t>
            </a:r>
            <a:r>
              <a:rPr lang="zh-CN" altLang="en-US" sz="2500" dirty="0" smtClean="0">
                <a:solidFill>
                  <a:srgbClr val="FF0000"/>
                </a:solidFill>
              </a:rPr>
              <a:t>编程难</a:t>
            </a:r>
            <a:r>
              <a:rPr lang="zh-CN" altLang="en-US" sz="2500" dirty="0" smtClean="0"/>
              <a:t>”问题逐渐成为业界的关注焦点。</a:t>
            </a:r>
            <a:endParaRPr lang="en-US" altLang="zh-CN" sz="2500" dirty="0" smtClean="0"/>
          </a:p>
          <a:p>
            <a:endParaRPr lang="en-US" altLang="zh-CN" sz="1900" dirty="0" smtClean="0"/>
          </a:p>
          <a:p>
            <a:r>
              <a:rPr lang="zh-CN" altLang="en-US" sz="2500" dirty="0" smtClean="0"/>
              <a:t>“编程难”不应被视为一个问题，而应被视为</a:t>
            </a:r>
            <a:r>
              <a:rPr lang="zh-CN" altLang="en-US" sz="2500" dirty="0" smtClean="0">
                <a:solidFill>
                  <a:srgbClr val="FF0000"/>
                </a:solidFill>
              </a:rPr>
              <a:t>一则事实</a:t>
            </a:r>
            <a:r>
              <a:rPr lang="zh-CN" altLang="en-US" sz="2500" dirty="0" smtClean="0"/>
              <a:t>，一则体现出软件行业和编程实践特征的事实。</a:t>
            </a:r>
            <a:endParaRPr lang="zh-CN" altLang="en-US" sz="25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4FEA357-1A1C-4E1E-9A53-504063E4F462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sp>
        <p:nvSpPr>
          <p:cNvPr id="8" name="Rectangle 7"/>
          <p:cNvSpPr/>
          <p:nvPr/>
        </p:nvSpPr>
        <p:spPr>
          <a:xfrm>
            <a:off x="1052578" y="6413266"/>
            <a:ext cx="2461127" cy="419764"/>
          </a:xfrm>
          <a:prstGeom prst="rect">
            <a:avLst/>
          </a:prstGeom>
        </p:spPr>
        <p:txBody>
          <a:bodyPr wrap="none" lIns="95665" tIns="47832" rIns="95665" bIns="47832">
            <a:spAutoFit/>
          </a:bodyPr>
          <a:lstStyle/>
          <a:p>
            <a:r>
              <a:rPr lang="en-US" altLang="zh-CN" sz="2100" dirty="0" smtClean="0"/>
              <a:t>Watts Humphrey</a:t>
            </a:r>
            <a:endParaRPr lang="zh-CN" altLang="en-US" sz="2100" dirty="0">
              <a:ea typeface="文鼎CS长美黑" pitchFamily="49" charset="-122"/>
            </a:endParaRPr>
          </a:p>
        </p:txBody>
      </p:sp>
      <p:sp>
        <p:nvSpPr>
          <p:cNvPr id="10" name="Title 4"/>
          <p:cNvSpPr txBox="1">
            <a:spLocks/>
          </p:cNvSpPr>
          <p:nvPr/>
        </p:nvSpPr>
        <p:spPr bwMode="auto">
          <a:xfrm>
            <a:off x="3392828" y="5044864"/>
            <a:ext cx="5226581" cy="1264459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vert="horz" wrap="square" lIns="95665" tIns="47832" rIns="95665" bIns="47832" numCol="1" anchor="ctr" anchorCtr="0" compatLnSpc="1">
            <a:prstTxWarp prst="textNoShape">
              <a:avLst/>
            </a:prstTxWarp>
          </a:bodyPr>
          <a:lstStyle/>
          <a:p>
            <a:pPr lvl="0" eaLnBrk="0" hangingPunct="0"/>
            <a:r>
              <a:rPr lang="zh-CN" altLang="en-US" sz="2500" dirty="0" smtClean="0">
                <a:solidFill>
                  <a:srgbClr val="FFFF00"/>
                </a:solidFill>
                <a:ea typeface="文鼎CS长美黑" pitchFamily="49" charset="-122"/>
              </a:rPr>
              <a:t>只有不了解软件开发的“外行人”才会呵责它的效率和质量。</a:t>
            </a:r>
            <a:endParaRPr lang="zh-CN" altLang="en-US" sz="2500" kern="0" dirty="0">
              <a:solidFill>
                <a:srgbClr val="FFFF00"/>
              </a:solidFill>
              <a:latin typeface="+mj-lt"/>
              <a:ea typeface="文鼎CS长美黑" pitchFamily="49" charset="-122"/>
              <a:cs typeface="+mj-cs"/>
            </a:endParaRPr>
          </a:p>
        </p:txBody>
      </p:sp>
      <p:pic>
        <p:nvPicPr>
          <p:cNvPr id="18434" name="Picture 2" descr="http://www.cmu.edu/news/image-archive/Watts%20Humphrey_new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58254" y="4725149"/>
            <a:ext cx="1898247" cy="1752229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440832" y="2132856"/>
            <a:ext cx="5738061" cy="1624246"/>
          </a:xfrm>
        </p:spPr>
        <p:txBody>
          <a:bodyPr/>
          <a:lstStyle/>
          <a:p>
            <a:r>
              <a:rPr lang="zh-CN" altLang="en-US" dirty="0" smtClean="0"/>
              <a:t>      一想到自己马上就要亲自写一个真正的大程序，我就禁不住心中窃喜、手上痒痒。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281715" y="6453196"/>
            <a:ext cx="624286" cy="365125"/>
          </a:xfrm>
        </p:spPr>
        <p:txBody>
          <a:bodyPr/>
          <a:lstStyle/>
          <a:p>
            <a:fld id="{64FEA357-1A1C-4E1E-9A53-504063E4F462}" type="slidenum">
              <a:rPr lang="zh-CN" altLang="en-US" smtClean="0"/>
              <a:pPr/>
              <a:t>50</a:t>
            </a:fld>
            <a:endParaRPr lang="zh-CN" altLang="en-US" dirty="0"/>
          </a:p>
        </p:txBody>
      </p:sp>
      <p:sp>
        <p:nvSpPr>
          <p:cNvPr id="7" name="Rectangle 6"/>
          <p:cNvSpPr/>
          <p:nvPr/>
        </p:nvSpPr>
        <p:spPr>
          <a:xfrm>
            <a:off x="1119354" y="3861048"/>
            <a:ext cx="2033446" cy="419764"/>
          </a:xfrm>
          <a:prstGeom prst="rect">
            <a:avLst/>
          </a:prstGeom>
        </p:spPr>
        <p:txBody>
          <a:bodyPr wrap="none" lIns="95665" tIns="47832" rIns="95665" bIns="47832">
            <a:spAutoFit/>
          </a:bodyPr>
          <a:lstStyle/>
          <a:p>
            <a:r>
              <a:rPr lang="en-US" sz="2100" dirty="0" smtClean="0"/>
              <a:t>Donald Knuth</a:t>
            </a:r>
            <a:endParaRPr lang="zh-CN" altLang="en-US" sz="2100" dirty="0">
              <a:ea typeface="文鼎CS长美黑" pitchFamily="49" charset="-122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16496" y="4562342"/>
            <a:ext cx="9283033" cy="2251034"/>
          </a:xfrm>
          <a:prstGeom prst="rect">
            <a:avLst/>
          </a:prstGeom>
        </p:spPr>
        <p:txBody>
          <a:bodyPr wrap="square" lIns="95665" tIns="47832" rIns="95665" bIns="47832">
            <a:spAutoFit/>
          </a:bodyPr>
          <a:lstStyle/>
          <a:p>
            <a:r>
              <a:rPr lang="en-US" altLang="zh-CN" sz="2000" dirty="0" smtClean="0"/>
              <a:t>Donald Knuth </a:t>
            </a:r>
            <a:r>
              <a:rPr lang="en-US" altLang="zh-CN" sz="2000" dirty="0" smtClean="0">
                <a:latin typeface="方正精宋简体" pitchFamily="2" charset="-122"/>
                <a:ea typeface="方正精宋简体" pitchFamily="2" charset="-122"/>
              </a:rPr>
              <a:t>(</a:t>
            </a:r>
            <a:r>
              <a:rPr lang="zh-CN" altLang="en-US" sz="2000" dirty="0" smtClean="0">
                <a:latin typeface="方正精宋简体" pitchFamily="2" charset="-122"/>
                <a:ea typeface="方正精宋简体" pitchFamily="2" charset="-122"/>
              </a:rPr>
              <a:t>高德纳</a:t>
            </a:r>
            <a:r>
              <a:rPr lang="en-US" altLang="zh-CN" sz="2000" dirty="0" smtClean="0">
                <a:latin typeface="方正精宋简体" pitchFamily="2" charset="-122"/>
                <a:ea typeface="方正精宋简体" pitchFamily="2" charset="-122"/>
              </a:rPr>
              <a:t>) </a:t>
            </a:r>
            <a:r>
              <a:rPr lang="zh-CN" altLang="en-US" sz="2000" dirty="0" smtClean="0">
                <a:latin typeface="方正精宋简体" pitchFamily="2" charset="-122"/>
                <a:ea typeface="方正精宋简体" pitchFamily="2" charset="-122"/>
              </a:rPr>
              <a:t>是全世界公认的“算法分析之父”和“现代计算机科学之父”，是创建早期计算机科学的最具有影响力的两位伟大人物之一</a:t>
            </a:r>
            <a:r>
              <a:rPr lang="en-US" altLang="zh-CN" sz="2000" dirty="0" smtClean="0">
                <a:latin typeface="方正精宋简体" pitchFamily="2" charset="-122"/>
                <a:ea typeface="方正精宋简体" pitchFamily="2" charset="-122"/>
              </a:rPr>
              <a:t>(</a:t>
            </a:r>
            <a:r>
              <a:rPr lang="zh-CN" altLang="en-US" sz="2000" dirty="0" smtClean="0">
                <a:latin typeface="方正精宋简体" pitchFamily="2" charset="-122"/>
                <a:ea typeface="方正精宋简体" pitchFamily="2" charset="-122"/>
              </a:rPr>
              <a:t>另一位伟人是 </a:t>
            </a:r>
            <a:r>
              <a:rPr lang="en-US" altLang="zh-CN" sz="2000" dirty="0" err="1" smtClean="0">
                <a:latin typeface="方正精宋简体" pitchFamily="2" charset="-122"/>
                <a:ea typeface="方正精宋简体" pitchFamily="2" charset="-122"/>
              </a:rPr>
              <a:t>Edsger</a:t>
            </a:r>
            <a:r>
              <a:rPr lang="en-US" altLang="zh-CN" sz="2000" dirty="0" smtClean="0">
                <a:latin typeface="方正精宋简体" pitchFamily="2" charset="-122"/>
                <a:ea typeface="方正精宋简体" pitchFamily="2" charset="-122"/>
              </a:rPr>
              <a:t> </a:t>
            </a:r>
            <a:r>
              <a:rPr lang="en-US" altLang="zh-CN" sz="2000" dirty="0" err="1" smtClean="0">
                <a:latin typeface="方正精宋简体" pitchFamily="2" charset="-122"/>
                <a:ea typeface="方正精宋简体" pitchFamily="2" charset="-122"/>
              </a:rPr>
              <a:t>Dijkstra</a:t>
            </a:r>
            <a:r>
              <a:rPr lang="zh-CN" altLang="en-US" sz="2000" dirty="0" smtClean="0">
                <a:latin typeface="方正精宋简体" pitchFamily="2" charset="-122"/>
                <a:ea typeface="方正精宋简体" pitchFamily="2" charset="-122"/>
              </a:rPr>
              <a:t>，</a:t>
            </a:r>
            <a:r>
              <a:rPr lang="en-US" altLang="zh-CN" sz="2000" dirty="0" smtClean="0">
                <a:latin typeface="方正精宋简体" pitchFamily="2" charset="-122"/>
                <a:ea typeface="方正精宋简体" pitchFamily="2" charset="-122"/>
              </a:rPr>
              <a:t>1972</a:t>
            </a:r>
            <a:r>
              <a:rPr lang="zh-CN" altLang="en-US" sz="2000" dirty="0" smtClean="0">
                <a:latin typeface="方正精宋简体" pitchFamily="2" charset="-122"/>
                <a:ea typeface="方正精宋简体" pitchFamily="2" charset="-122"/>
              </a:rPr>
              <a:t>年图灵奖得主</a:t>
            </a:r>
            <a:r>
              <a:rPr lang="en-US" altLang="zh-CN" sz="2000" dirty="0" smtClean="0">
                <a:latin typeface="方正精宋简体" pitchFamily="2" charset="-122"/>
                <a:ea typeface="方正精宋简体" pitchFamily="2" charset="-122"/>
              </a:rPr>
              <a:t>)</a:t>
            </a:r>
            <a:r>
              <a:rPr lang="zh-CN" altLang="en-US" sz="2000" dirty="0" smtClean="0">
                <a:latin typeface="方正精宋简体" pitchFamily="2" charset="-122"/>
                <a:ea typeface="方正精宋简体" pitchFamily="2" charset="-122"/>
              </a:rPr>
              <a:t>。 他因对算法分析做出的里程碑式的贡献及其著作</a:t>
            </a:r>
            <a:r>
              <a:rPr lang="en-US" altLang="zh-CN" sz="2000" dirty="0" smtClean="0">
                <a:latin typeface="方正精宋简体" pitchFamily="2" charset="-122"/>
                <a:ea typeface="方正精宋简体" pitchFamily="2" charset="-122"/>
              </a:rPr>
              <a:t>《</a:t>
            </a:r>
            <a:r>
              <a:rPr lang="zh-CN" altLang="en-US" sz="2000" dirty="0" smtClean="0">
                <a:latin typeface="方正精宋简体" pitchFamily="2" charset="-122"/>
                <a:ea typeface="方正精宋简体" pitchFamily="2" charset="-122"/>
              </a:rPr>
              <a:t>计算机程序设计艺术</a:t>
            </a:r>
            <a:r>
              <a:rPr lang="en-US" altLang="zh-CN" sz="2000" dirty="0" smtClean="0">
                <a:latin typeface="方正精宋简体" pitchFamily="2" charset="-122"/>
                <a:ea typeface="方正精宋简体" pitchFamily="2" charset="-122"/>
              </a:rPr>
              <a:t>》(</a:t>
            </a:r>
            <a:r>
              <a:rPr lang="en-US" altLang="zh-CN" sz="2000" i="1" dirty="0" smtClean="0">
                <a:latin typeface="方正精宋简体" pitchFamily="2" charset="-122"/>
                <a:ea typeface="方正精宋简体" pitchFamily="2" charset="-122"/>
              </a:rPr>
              <a:t>The Art of Computer Programming</a:t>
            </a:r>
            <a:r>
              <a:rPr lang="en-US" altLang="zh-CN" sz="2000" dirty="0" smtClean="0">
                <a:latin typeface="方正精宋简体" pitchFamily="2" charset="-122"/>
                <a:ea typeface="方正精宋简体" pitchFamily="2" charset="-122"/>
              </a:rPr>
              <a:t>) </a:t>
            </a:r>
            <a:r>
              <a:rPr lang="zh-CN" altLang="en-US" sz="2000" dirty="0" smtClean="0">
                <a:latin typeface="方正精宋简体" pitchFamily="2" charset="-122"/>
                <a:ea typeface="方正精宋简体" pitchFamily="2" charset="-122"/>
              </a:rPr>
              <a:t>前三卷而获得</a:t>
            </a:r>
            <a:r>
              <a:rPr lang="en-US" altLang="zh-CN" sz="2000" dirty="0" smtClean="0">
                <a:latin typeface="方正精宋简体" pitchFamily="2" charset="-122"/>
                <a:ea typeface="方正精宋简体" pitchFamily="2" charset="-122"/>
              </a:rPr>
              <a:t>1974</a:t>
            </a:r>
            <a:r>
              <a:rPr lang="zh-CN" altLang="en-US" sz="2000" dirty="0" smtClean="0">
                <a:latin typeface="方正精宋简体" pitchFamily="2" charset="-122"/>
                <a:ea typeface="方正精宋简体" pitchFamily="2" charset="-122"/>
              </a:rPr>
              <a:t>年图灵奖 </a:t>
            </a:r>
            <a:r>
              <a:rPr lang="en-US" altLang="zh-CN" sz="2000" dirty="0" smtClean="0">
                <a:latin typeface="方正精宋简体" pitchFamily="2" charset="-122"/>
                <a:ea typeface="方正精宋简体" pitchFamily="2" charset="-122"/>
              </a:rPr>
              <a:t>(</a:t>
            </a:r>
            <a:r>
              <a:rPr lang="zh-CN" altLang="en-US" sz="2000" dirty="0" smtClean="0">
                <a:latin typeface="方正精宋简体" pitchFamily="2" charset="-122"/>
                <a:ea typeface="方正精宋简体" pitchFamily="2" charset="-122"/>
              </a:rPr>
              <a:t>时年仅</a:t>
            </a:r>
            <a:r>
              <a:rPr lang="en-US" altLang="zh-CN" sz="2000" dirty="0" smtClean="0">
                <a:latin typeface="方正精宋简体" pitchFamily="2" charset="-122"/>
                <a:ea typeface="方正精宋简体" pitchFamily="2" charset="-122"/>
              </a:rPr>
              <a:t>36</a:t>
            </a:r>
            <a:r>
              <a:rPr lang="zh-CN" altLang="en-US" sz="2000" dirty="0" smtClean="0">
                <a:latin typeface="方正精宋简体" pitchFamily="2" charset="-122"/>
                <a:ea typeface="方正精宋简体" pitchFamily="2" charset="-122"/>
              </a:rPr>
              <a:t>岁，是最年轻的获奖者</a:t>
            </a:r>
            <a:r>
              <a:rPr lang="en-US" altLang="zh-CN" sz="2000" dirty="0" smtClean="0">
                <a:latin typeface="方正精宋简体" pitchFamily="2" charset="-122"/>
                <a:ea typeface="方正精宋简体" pitchFamily="2" charset="-122"/>
              </a:rPr>
              <a:t>)</a:t>
            </a:r>
            <a:r>
              <a:rPr lang="zh-CN" altLang="en-US" sz="2000" dirty="0" smtClean="0">
                <a:latin typeface="方正精宋简体" pitchFamily="2" charset="-122"/>
                <a:ea typeface="方正精宋简体" pitchFamily="2" charset="-122"/>
              </a:rPr>
              <a:t>，之后还获得</a:t>
            </a:r>
            <a:r>
              <a:rPr lang="en-US" altLang="zh-CN" sz="2000" dirty="0" smtClean="0">
                <a:latin typeface="方正精宋简体" pitchFamily="2" charset="-122"/>
                <a:ea typeface="方正精宋简体" pitchFamily="2" charset="-122"/>
              </a:rPr>
              <a:t>1979</a:t>
            </a:r>
            <a:r>
              <a:rPr lang="zh-CN" altLang="en-US" sz="2000" dirty="0" smtClean="0">
                <a:latin typeface="方正精宋简体" pitchFamily="2" charset="-122"/>
                <a:ea typeface="方正精宋简体" pitchFamily="2" charset="-122"/>
              </a:rPr>
              <a:t>年美国国家科学金奖。 目前，他正致力于该书第四卷的撰写工作，已有初稿面世。 </a:t>
            </a:r>
            <a:endParaRPr lang="en-US" altLang="zh-CN" sz="2000" dirty="0" smtClean="0">
              <a:latin typeface="方正精宋简体" pitchFamily="2" charset="-122"/>
              <a:ea typeface="方正精宋简体" pitchFamily="2" charset="-122"/>
            </a:endParaRPr>
          </a:p>
          <a:p>
            <a:r>
              <a:rPr lang="zh-CN" altLang="en-US" sz="2000" dirty="0" smtClean="0"/>
              <a:t>个人网址是：</a:t>
            </a:r>
            <a:r>
              <a:rPr lang="en-US" altLang="zh-CN" sz="2000" dirty="0" smtClean="0"/>
              <a:t> </a:t>
            </a:r>
            <a:r>
              <a:rPr lang="en-US" altLang="zh-CN" sz="2000" dirty="0" smtClean="0">
                <a:hlinkClick r:id="rId2"/>
              </a:rPr>
              <a:t>http://www-cs-faculty.stanford.edu/~uno/</a:t>
            </a:r>
            <a:r>
              <a:rPr lang="en-US" altLang="zh-CN" sz="2000" dirty="0" smtClean="0"/>
              <a:t> </a:t>
            </a:r>
            <a:endParaRPr lang="zh-CN" altLang="en-US" sz="2000" dirty="0">
              <a:latin typeface="方正精宋简体" pitchFamily="2" charset="-122"/>
              <a:ea typeface="方正精宋简体" pitchFamily="2" charset="-122"/>
            </a:endParaRPr>
          </a:p>
        </p:txBody>
      </p:sp>
      <p:pic>
        <p:nvPicPr>
          <p:cNvPr id="10" name="Picture 2" descr="http://www.computerhistory.org/fellowawards/media/img/fellows/1998_donald_knuth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36971" y="1268760"/>
            <a:ext cx="2313377" cy="2669282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程序员概述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971" y="1268760"/>
            <a:ext cx="8905113" cy="4968552"/>
          </a:xfrm>
        </p:spPr>
        <p:txBody>
          <a:bodyPr/>
          <a:lstStyle/>
          <a:p>
            <a:r>
              <a:rPr lang="zh-CN" altLang="en-US" dirty="0" smtClean="0"/>
              <a:t>程序员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软件开发团队中的负责程序编写的成员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“昵称”：程序猿、码工和码农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程序员 ≠ 工程师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工程师的要求更高，须具备以下知识和技能：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工程素养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工程常识、理念和法则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普通工程技能 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4FEA357-1A1C-4E1E-9A53-504063E4F462}" type="slidenum">
              <a:rPr lang="zh-CN" altLang="en-US" smtClean="0"/>
              <a:pPr/>
              <a:t>51</a:t>
            </a:fld>
            <a:endParaRPr lang="zh-CN" altLang="en-US" dirty="0"/>
          </a:p>
        </p:txBody>
      </p:sp>
    </p:spTree>
  </p:cSld>
  <p:clrMapOvr>
    <a:masterClrMapping/>
  </p:clrMapOvr>
  <p:transition spd="slow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程序员的“美德”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964" y="1268760"/>
            <a:ext cx="8667750" cy="4608511"/>
          </a:xfrm>
        </p:spPr>
        <p:txBody>
          <a:bodyPr/>
          <a:lstStyle/>
          <a:p>
            <a:r>
              <a:rPr lang="en-US" sz="3300" dirty="0" smtClean="0"/>
              <a:t>Larry Wall</a:t>
            </a:r>
            <a:r>
              <a:rPr lang="zh-CN" altLang="en-US" sz="3300" dirty="0" smtClean="0"/>
              <a:t>： </a:t>
            </a:r>
            <a:endParaRPr lang="en-US" altLang="zh-CN" sz="3300" dirty="0" smtClean="0"/>
          </a:p>
          <a:p>
            <a:pPr lvl="1"/>
            <a:r>
              <a:rPr lang="zh-CN" altLang="en-US" dirty="0" smtClean="0"/>
              <a:t>程序员的“美德”有三： 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懒惰、急躁、傲慢</a:t>
            </a:r>
            <a:endParaRPr lang="en-US" altLang="zh-CN" dirty="0" smtClean="0"/>
          </a:p>
          <a:p>
            <a:endParaRPr lang="en-US" dirty="0" smtClean="0"/>
          </a:p>
          <a:p>
            <a:r>
              <a:rPr lang="en-US" dirty="0" smtClean="0"/>
              <a:t>Jon Bentley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对数值敏感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强烈的实验欲望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良好的数学功底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4FEA357-1A1C-4E1E-9A53-504063E4F462}" type="slidenum">
              <a:rPr lang="zh-CN" altLang="en-US" smtClean="0"/>
              <a:pPr/>
              <a:t>52</a:t>
            </a:fld>
            <a:endParaRPr lang="zh-CN" altLang="en-US" dirty="0"/>
          </a:p>
        </p:txBody>
      </p:sp>
    </p:spTree>
  </p:cSld>
  <p:clrMapOvr>
    <a:masterClrMapping/>
  </p:clrMapOvr>
  <p:transition spd="slow">
    <p:blinds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务实的程序员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程序员的务实品质主要有三项：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贴近现实的思考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注重质量的理念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勇于承担责任的态度</a:t>
            </a:r>
            <a:endParaRPr lang="en-US" altLang="zh-CN" dirty="0" smtClean="0"/>
          </a:p>
          <a:p>
            <a:endParaRPr lang="en-US" altLang="zh-CN" sz="1300" dirty="0" smtClean="0"/>
          </a:p>
          <a:p>
            <a:r>
              <a:rPr lang="zh-CN" altLang="en-US" dirty="0" smtClean="0"/>
              <a:t>务实品质的四方面行为特征：</a:t>
            </a:r>
            <a:endParaRPr lang="en-US" altLang="zh-CN" dirty="0" smtClean="0"/>
          </a:p>
          <a:p>
            <a:pPr marL="1031383" lvl="1" indent="-538113">
              <a:buFont typeface="+mj-ea"/>
              <a:buAutoNum type="circleNumDbPlain"/>
            </a:pPr>
            <a:r>
              <a:rPr lang="zh-CN" altLang="en-US" dirty="0" smtClean="0"/>
              <a:t>主动搜寻并应用新的、有价值的编程技术</a:t>
            </a:r>
            <a:endParaRPr lang="en-US" altLang="zh-CN" dirty="0" smtClean="0"/>
          </a:p>
          <a:p>
            <a:pPr marL="1031383" lvl="1" indent="-538113">
              <a:buFont typeface="+mj-ea"/>
              <a:buAutoNum type="circleNumDbPlain"/>
            </a:pPr>
            <a:r>
              <a:rPr lang="zh-CN" altLang="en-US" dirty="0" smtClean="0"/>
              <a:t>对待解问题刨根究底</a:t>
            </a:r>
            <a:endParaRPr lang="en-US" altLang="zh-CN" dirty="0" smtClean="0"/>
          </a:p>
          <a:p>
            <a:pPr marL="1031383" lvl="1" indent="-538113">
              <a:buFont typeface="+mj-ea"/>
              <a:buAutoNum type="circleNumDbPlain"/>
            </a:pPr>
            <a:r>
              <a:rPr lang="zh-CN" altLang="en-US" dirty="0" smtClean="0"/>
              <a:t>理解和尊重现实，充分考虑所面临的挑战</a:t>
            </a:r>
            <a:endParaRPr lang="en-US" altLang="zh-CN" dirty="0" smtClean="0"/>
          </a:p>
          <a:p>
            <a:pPr marL="1031383" lvl="1" indent="-538113">
              <a:buFont typeface="+mj-ea"/>
              <a:buAutoNum type="circleNumDbPlain"/>
            </a:pPr>
            <a:r>
              <a:rPr lang="zh-CN" altLang="en-US" dirty="0" smtClean="0"/>
              <a:t>强势保持领先地位，又谦卑地广闻博览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4FEA357-1A1C-4E1E-9A53-504063E4F462}" type="slidenum">
              <a:rPr lang="zh-CN" altLang="en-US" smtClean="0"/>
              <a:pPr/>
              <a:t>53</a:t>
            </a:fld>
            <a:endParaRPr lang="zh-CN" altLang="en-US" dirty="0"/>
          </a:p>
        </p:txBody>
      </p:sp>
    </p:spTree>
  </p:cSld>
  <p:clrMapOvr>
    <a:masterClrMapping/>
  </p:clrMapOvr>
  <p:transition spd="slow">
    <p:blinds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程序员培养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28542" y="4644586"/>
            <a:ext cx="6704978" cy="1736742"/>
          </a:xfrm>
        </p:spPr>
        <p:txBody>
          <a:bodyPr/>
          <a:lstStyle/>
          <a:p>
            <a:r>
              <a:rPr lang="zh-CN" altLang="en-US" dirty="0" smtClean="0"/>
              <a:t>那，又该有效培养程序员呢？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个人的蓄意实践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企业的蓄意支持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4FEA357-1A1C-4E1E-9A53-504063E4F462}" type="slidenum">
              <a:rPr lang="zh-CN" altLang="en-US" smtClean="0"/>
              <a:pPr/>
              <a:t>54</a:t>
            </a:fld>
            <a:endParaRPr lang="zh-CN" altLang="en-US" dirty="0"/>
          </a:p>
        </p:txBody>
      </p:sp>
      <p:sp>
        <p:nvSpPr>
          <p:cNvPr id="5" name="Title 4"/>
          <p:cNvSpPr txBox="1">
            <a:spLocks/>
          </p:cNvSpPr>
          <p:nvPr/>
        </p:nvSpPr>
        <p:spPr bwMode="auto">
          <a:xfrm>
            <a:off x="3548848" y="1737877"/>
            <a:ext cx="6047626" cy="1624246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vert="horz" wrap="square" lIns="95665" tIns="47832" rIns="95665" bIns="47832" numCol="1" anchor="ctr" anchorCtr="0" compatLnSpc="1">
            <a:prstTxWarp prst="textNoShape">
              <a:avLst/>
            </a:prstTxWarp>
          </a:bodyPr>
          <a:lstStyle/>
          <a:p>
            <a:pPr lvl="0" eaLnBrk="0" hangingPunct="0"/>
            <a:r>
              <a:rPr lang="zh-CN" altLang="en-US" sz="2900" dirty="0" smtClean="0">
                <a:solidFill>
                  <a:srgbClr val="FFFF00"/>
                </a:solidFill>
                <a:ea typeface="文鼎CS长美黑" pitchFamily="49" charset="-122"/>
              </a:rPr>
              <a:t>      正如“研究画笔和颜料无法培养出绘画大师”那样，计算机科学教育也无法培养出编程大师。</a:t>
            </a:r>
            <a:endParaRPr lang="zh-CN" altLang="en-US" sz="2900" kern="0" dirty="0">
              <a:solidFill>
                <a:srgbClr val="FFFF00"/>
              </a:solidFill>
              <a:latin typeface="+mj-lt"/>
              <a:ea typeface="文鼎CS长美黑" pitchFamily="49" charset="-122"/>
              <a:cs typeface="+mj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352600" y="4017348"/>
            <a:ext cx="2051721" cy="419764"/>
          </a:xfrm>
          <a:prstGeom prst="rect">
            <a:avLst/>
          </a:prstGeom>
        </p:spPr>
        <p:txBody>
          <a:bodyPr wrap="none" lIns="95665" tIns="47832" rIns="95665" bIns="47832">
            <a:spAutoFit/>
          </a:bodyPr>
          <a:lstStyle/>
          <a:p>
            <a:r>
              <a:rPr lang="en-US" sz="2100" dirty="0" smtClean="0"/>
              <a:t>Eric Raymond</a:t>
            </a:r>
            <a:endParaRPr lang="zh-CN" altLang="en-US" sz="2100" dirty="0">
              <a:ea typeface="文鼎CS长美黑" pitchFamily="49" charset="-122"/>
            </a:endParaRPr>
          </a:p>
        </p:txBody>
      </p:sp>
      <p:pic>
        <p:nvPicPr>
          <p:cNvPr id="161793" name="Picture 1" descr="C:\Users\SECBOK\Desktop\Eric_S_Raymond_portrai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4608" y="1164208"/>
            <a:ext cx="1943229" cy="2912864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blinds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程序员培养八条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968" y="1268760"/>
            <a:ext cx="5809466" cy="4968552"/>
          </a:xfrm>
        </p:spPr>
        <p:txBody>
          <a:bodyPr/>
          <a:lstStyle/>
          <a:p>
            <a:pPr marL="538113" indent="-538113">
              <a:buFont typeface="+mj-ea"/>
              <a:buAutoNum type="circleNumDbPlain"/>
            </a:pPr>
            <a:r>
              <a:rPr lang="zh-CN" altLang="en-US" sz="2900" dirty="0" smtClean="0"/>
              <a:t>理解计算机、工程和软件工程</a:t>
            </a:r>
            <a:endParaRPr lang="en-US" altLang="zh-CN" sz="2900" dirty="0" smtClean="0"/>
          </a:p>
          <a:p>
            <a:pPr marL="538113" indent="-538113">
              <a:buFont typeface="+mj-ea"/>
              <a:buAutoNum type="circleNumDbPlain"/>
            </a:pPr>
            <a:r>
              <a:rPr lang="zh-CN" altLang="en-US" sz="2900" dirty="0" smtClean="0"/>
              <a:t>学好测试</a:t>
            </a:r>
            <a:endParaRPr lang="en-US" altLang="zh-CN" sz="2900" dirty="0" smtClean="0"/>
          </a:p>
          <a:p>
            <a:pPr marL="538113" indent="-538113">
              <a:buFont typeface="+mj-ea"/>
              <a:buAutoNum type="circleNumDbPlain"/>
            </a:pPr>
            <a:r>
              <a:rPr lang="zh-CN" altLang="en-US" sz="2900" dirty="0" smtClean="0"/>
              <a:t>远离浮躁</a:t>
            </a:r>
            <a:endParaRPr lang="en-US" altLang="zh-CN" sz="2900" dirty="0" smtClean="0"/>
          </a:p>
          <a:p>
            <a:pPr marL="538113" indent="-538113">
              <a:buFont typeface="+mj-ea"/>
              <a:buAutoNum type="circleNumDbPlain"/>
            </a:pPr>
            <a:r>
              <a:rPr lang="zh-CN" altLang="en-US" sz="2900" dirty="0" smtClean="0"/>
              <a:t>讲纪律</a:t>
            </a:r>
            <a:endParaRPr lang="en-US" altLang="zh-CN" sz="2900" dirty="0" smtClean="0"/>
          </a:p>
          <a:p>
            <a:pPr marL="538113" indent="-538113">
              <a:buFont typeface="+mj-ea"/>
              <a:buAutoNum type="circleNumDbPlain"/>
            </a:pPr>
            <a:r>
              <a:rPr lang="zh-CN" altLang="en-US" sz="2900" dirty="0" smtClean="0"/>
              <a:t>培养好习惯</a:t>
            </a:r>
            <a:endParaRPr lang="en-US" altLang="zh-CN" sz="2900" dirty="0" smtClean="0"/>
          </a:p>
          <a:p>
            <a:pPr marL="538113" indent="-538113">
              <a:buFont typeface="+mj-ea"/>
              <a:buAutoNum type="circleNumDbPlain"/>
            </a:pPr>
            <a:r>
              <a:rPr lang="zh-CN" altLang="en-US" sz="2900" dirty="0" smtClean="0"/>
              <a:t>注重自学</a:t>
            </a:r>
            <a:endParaRPr lang="en-US" altLang="zh-CN" sz="2900" dirty="0" smtClean="0"/>
          </a:p>
          <a:p>
            <a:pPr marL="538113" indent="-538113">
              <a:buFont typeface="+mj-ea"/>
              <a:buAutoNum type="circleNumDbPlain"/>
            </a:pPr>
            <a:r>
              <a:rPr lang="zh-CN" altLang="en-US" sz="2900" dirty="0" smtClean="0"/>
              <a:t>培养团队精神、沟通能力</a:t>
            </a:r>
            <a:r>
              <a:rPr lang="en-US" altLang="zh-CN" sz="2900" dirty="0" smtClean="0"/>
              <a:t/>
            </a:r>
            <a:br>
              <a:rPr lang="en-US" altLang="zh-CN" sz="2900" dirty="0" smtClean="0"/>
            </a:br>
            <a:r>
              <a:rPr lang="zh-CN" altLang="en-US" sz="2900" dirty="0" smtClean="0"/>
              <a:t>和合作技能</a:t>
            </a:r>
            <a:endParaRPr lang="en-US" altLang="zh-CN" sz="2900" dirty="0" smtClean="0"/>
          </a:p>
          <a:p>
            <a:pPr marL="538113" indent="-538113">
              <a:buFont typeface="+mj-ea"/>
              <a:buAutoNum type="circleNumDbPlain"/>
            </a:pPr>
            <a:r>
              <a:rPr lang="zh-CN" altLang="en-US" sz="2900" dirty="0" smtClean="0">
                <a:solidFill>
                  <a:srgbClr val="C00000"/>
                </a:solidFill>
              </a:rPr>
              <a:t>自我激励</a:t>
            </a:r>
            <a:endParaRPr lang="zh-CN" altLang="en-US" sz="2900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4FEA357-1A1C-4E1E-9A53-504063E4F462}" type="slidenum">
              <a:rPr lang="zh-CN" altLang="en-US" smtClean="0"/>
              <a:pPr/>
              <a:t>55</a:t>
            </a:fld>
            <a:endParaRPr lang="zh-CN" alt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7042567" y="3000376"/>
            <a:ext cx="2863439" cy="3539430"/>
            <a:chOff x="2934004" y="388416"/>
            <a:chExt cx="2361896" cy="3683525"/>
          </a:xfrm>
        </p:grpSpPr>
        <p:pic>
          <p:nvPicPr>
            <p:cNvPr id="6" name="Picture 4" descr="C:\Users\SECBOK\Desktop\2406_201204241518071juIk.g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124200" y="685800"/>
              <a:ext cx="2171700" cy="3267075"/>
            </a:xfrm>
            <a:prstGeom prst="rect">
              <a:avLst/>
            </a:prstGeom>
            <a:noFill/>
          </p:spPr>
        </p:pic>
        <p:sp>
          <p:nvSpPr>
            <p:cNvPr id="7" name="TextBox 6"/>
            <p:cNvSpPr txBox="1"/>
            <p:nvPr/>
          </p:nvSpPr>
          <p:spPr>
            <a:xfrm>
              <a:off x="2934004" y="388416"/>
              <a:ext cx="448501" cy="36835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dirty="0" smtClean="0">
                  <a:solidFill>
                    <a:srgbClr val="C00000"/>
                  </a:solidFill>
                  <a:latin typeface="黑体" pitchFamily="49" charset="-122"/>
                  <a:ea typeface="黑体" pitchFamily="49" charset="-122"/>
                </a:rPr>
                <a:t>批</a:t>
              </a:r>
              <a:endParaRPr lang="en-US" altLang="zh-CN" sz="2800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endParaRPr>
            </a:p>
            <a:p>
              <a:r>
                <a:rPr lang="zh-CN" altLang="en-US" sz="2800" dirty="0" smtClean="0">
                  <a:solidFill>
                    <a:srgbClr val="C00000"/>
                  </a:solidFill>
                  <a:latin typeface="黑体" pitchFamily="49" charset="-122"/>
                  <a:ea typeface="黑体" pitchFamily="49" charset="-122"/>
                </a:rPr>
                <a:t>评</a:t>
              </a:r>
              <a:r>
                <a:rPr lang="en-US" altLang="zh-CN" sz="2800" dirty="0" smtClean="0">
                  <a:solidFill>
                    <a:srgbClr val="C00000"/>
                  </a:solidFill>
                  <a:latin typeface="黑体" pitchFamily="49" charset="-122"/>
                  <a:ea typeface="黑体" pitchFamily="49" charset="-122"/>
                </a:rPr>
                <a:t/>
              </a:r>
              <a:br>
                <a:rPr lang="en-US" altLang="zh-CN" sz="2800" dirty="0" smtClean="0">
                  <a:solidFill>
                    <a:srgbClr val="C00000"/>
                  </a:solidFill>
                  <a:latin typeface="黑体" pitchFamily="49" charset="-122"/>
                  <a:ea typeface="黑体" pitchFamily="49" charset="-122"/>
                </a:rPr>
              </a:br>
              <a:r>
                <a:rPr lang="zh-CN" altLang="en-US" sz="2800" dirty="0" smtClean="0">
                  <a:solidFill>
                    <a:srgbClr val="C00000"/>
                  </a:solidFill>
                  <a:latin typeface="黑体" pitchFamily="49" charset="-122"/>
                  <a:ea typeface="黑体" pitchFamily="49" charset="-122"/>
                </a:rPr>
                <a:t>我</a:t>
              </a:r>
              <a:endParaRPr lang="en-US" altLang="zh-CN" sz="2800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endParaRPr>
            </a:p>
            <a:p>
              <a:r>
                <a:rPr lang="zh-CN" altLang="en-US" sz="2800" dirty="0" smtClean="0">
                  <a:solidFill>
                    <a:srgbClr val="C00000"/>
                  </a:solidFill>
                  <a:latin typeface="黑体" pitchFamily="49" charset="-122"/>
                  <a:ea typeface="黑体" pitchFamily="49" charset="-122"/>
                </a:rPr>
                <a:t>就</a:t>
              </a:r>
              <a:endParaRPr lang="en-US" altLang="zh-CN" sz="2800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endParaRPr>
            </a:p>
            <a:p>
              <a:r>
                <a:rPr lang="zh-CN" altLang="en-US" sz="2800" dirty="0" smtClean="0">
                  <a:solidFill>
                    <a:srgbClr val="C00000"/>
                  </a:solidFill>
                  <a:latin typeface="黑体" pitchFamily="49" charset="-122"/>
                  <a:ea typeface="黑体" pitchFamily="49" charset="-122"/>
                </a:rPr>
                <a:t>是</a:t>
              </a:r>
              <a:endParaRPr lang="en-US" altLang="zh-CN" sz="2800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endParaRPr>
            </a:p>
            <a:p>
              <a:r>
                <a:rPr lang="zh-CN" altLang="en-US" sz="2800" dirty="0" smtClean="0">
                  <a:solidFill>
                    <a:srgbClr val="C00000"/>
                  </a:solidFill>
                  <a:latin typeface="黑体" pitchFamily="49" charset="-122"/>
                  <a:ea typeface="黑体" pitchFamily="49" charset="-122"/>
                </a:rPr>
                <a:t>关</a:t>
              </a:r>
              <a:endParaRPr lang="en-US" altLang="zh-CN" sz="2800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endParaRPr>
            </a:p>
            <a:p>
              <a:r>
                <a:rPr lang="zh-CN" altLang="en-US" sz="2800" dirty="0" smtClean="0">
                  <a:solidFill>
                    <a:srgbClr val="C00000"/>
                  </a:solidFill>
                  <a:latin typeface="黑体" pitchFamily="49" charset="-122"/>
                  <a:ea typeface="黑体" pitchFamily="49" charset="-122"/>
                </a:rPr>
                <a:t>心</a:t>
              </a:r>
              <a:r>
                <a:rPr lang="en-US" altLang="zh-CN" sz="2800" dirty="0" smtClean="0">
                  <a:solidFill>
                    <a:srgbClr val="C00000"/>
                  </a:solidFill>
                  <a:latin typeface="黑体" pitchFamily="49" charset="-122"/>
                  <a:ea typeface="黑体" pitchFamily="49" charset="-122"/>
                </a:rPr>
                <a:t/>
              </a:r>
              <a:br>
                <a:rPr lang="en-US" altLang="zh-CN" sz="2800" dirty="0" smtClean="0">
                  <a:solidFill>
                    <a:srgbClr val="C00000"/>
                  </a:solidFill>
                  <a:latin typeface="黑体" pitchFamily="49" charset="-122"/>
                  <a:ea typeface="黑体" pitchFamily="49" charset="-122"/>
                </a:rPr>
              </a:br>
              <a:r>
                <a:rPr lang="zh-CN" altLang="en-US" sz="2800" dirty="0" smtClean="0">
                  <a:solidFill>
                    <a:srgbClr val="C00000"/>
                  </a:solidFill>
                  <a:latin typeface="黑体" pitchFamily="49" charset="-122"/>
                  <a:ea typeface="黑体" pitchFamily="49" charset="-122"/>
                </a:rPr>
                <a:t>我</a:t>
              </a:r>
              <a:endParaRPr lang="zh-CN" altLang="en-US" sz="28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</p:spTree>
  </p:cSld>
  <p:clrMapOvr>
    <a:masterClrMapping/>
  </p:clrMapOvr>
  <p:transition spd="slow">
    <p:blinds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代码质量与程序员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971" y="4786324"/>
            <a:ext cx="5190337" cy="1450990"/>
          </a:xfrm>
        </p:spPr>
        <p:txBody>
          <a:bodyPr/>
          <a:lstStyle/>
          <a:p>
            <a:r>
              <a:rPr lang="zh-CN" altLang="en-US" dirty="0" smtClean="0"/>
              <a:t>编程技能≠编程水平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4FEA357-1A1C-4E1E-9A53-504063E4F462}" type="slidenum">
              <a:rPr lang="zh-CN" altLang="en-US" smtClean="0"/>
              <a:pPr/>
              <a:t>56</a:t>
            </a:fld>
            <a:endParaRPr lang="zh-CN" altLang="en-US" dirty="0"/>
          </a:p>
        </p:txBody>
      </p:sp>
      <p:sp>
        <p:nvSpPr>
          <p:cNvPr id="5" name="Title 4"/>
          <p:cNvSpPr txBox="1">
            <a:spLocks/>
          </p:cNvSpPr>
          <p:nvPr/>
        </p:nvSpPr>
        <p:spPr bwMode="auto">
          <a:xfrm>
            <a:off x="3250399" y="1904143"/>
            <a:ext cx="6047626" cy="1624246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vert="horz" wrap="square" lIns="95665" tIns="47832" rIns="95665" bIns="47832" numCol="1" anchor="ctr" anchorCtr="0" compatLnSpc="1">
            <a:prstTxWarp prst="textNoShape">
              <a:avLst/>
            </a:prstTxWarp>
          </a:bodyPr>
          <a:lstStyle/>
          <a:p>
            <a:pPr lvl="0" eaLnBrk="0" hangingPunct="0"/>
            <a:r>
              <a:rPr lang="zh-CN" altLang="en-US" sz="2900" dirty="0" smtClean="0">
                <a:solidFill>
                  <a:srgbClr val="FFFF00"/>
                </a:solidFill>
                <a:ea typeface="文鼎CS长美黑" pitchFamily="49" charset="-122"/>
              </a:rPr>
              <a:t>      好的代码必然出自于好的程序员之手，与过程无关。</a:t>
            </a:r>
            <a:endParaRPr lang="zh-CN" altLang="en-US" sz="2900" kern="0" dirty="0">
              <a:solidFill>
                <a:srgbClr val="FFFF00"/>
              </a:solidFill>
              <a:latin typeface="+mj-lt"/>
              <a:ea typeface="文鼎CS长美黑" pitchFamily="49" charset="-122"/>
              <a:cs typeface="+mj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79000" y="3600394"/>
            <a:ext cx="1734005" cy="419764"/>
          </a:xfrm>
          <a:prstGeom prst="rect">
            <a:avLst/>
          </a:prstGeom>
        </p:spPr>
        <p:txBody>
          <a:bodyPr wrap="none" lIns="95665" tIns="47832" rIns="95665" bIns="47832">
            <a:spAutoFit/>
          </a:bodyPr>
          <a:lstStyle/>
          <a:p>
            <a:r>
              <a:rPr lang="en-US" sz="2100" dirty="0" smtClean="0"/>
              <a:t>Ryan Brush</a:t>
            </a:r>
            <a:endParaRPr lang="zh-CN" altLang="en-US" sz="2100" dirty="0">
              <a:ea typeface="文鼎CS长美黑" pitchFamily="49" charset="-122"/>
            </a:endParaRPr>
          </a:p>
        </p:txBody>
      </p:sp>
      <p:grpSp>
        <p:nvGrpSpPr>
          <p:cNvPr id="7" name="Group 7"/>
          <p:cNvGrpSpPr/>
          <p:nvPr/>
        </p:nvGrpSpPr>
        <p:grpSpPr>
          <a:xfrm>
            <a:off x="7197352" y="4564121"/>
            <a:ext cx="2631295" cy="1793838"/>
            <a:chOff x="14230350" y="3093928"/>
            <a:chExt cx="1143021" cy="1622538"/>
          </a:xfrm>
        </p:grpSpPr>
        <p:sp>
          <p:nvSpPr>
            <p:cNvPr id="9" name="Rectangle 8"/>
            <p:cNvSpPr/>
            <p:nvPr/>
          </p:nvSpPr>
          <p:spPr>
            <a:xfrm>
              <a:off x="14230363" y="3093928"/>
              <a:ext cx="1143008" cy="571504"/>
            </a:xfrm>
            <a:prstGeom prst="rect">
              <a:avLst/>
            </a:prstGeom>
            <a:solidFill>
              <a:srgbClr val="C00000"/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3300" dirty="0" smtClean="0">
                  <a:latin typeface="黑体" pitchFamily="49" charset="-122"/>
                  <a:ea typeface="黑体" pitchFamily="49" charset="-122"/>
                </a:rPr>
                <a:t>编程水平</a:t>
              </a:r>
              <a:endParaRPr lang="zh-CN" altLang="en-US" sz="3300" dirty="0"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4230350" y="4144962"/>
              <a:ext cx="1143008" cy="571504"/>
            </a:xfrm>
            <a:prstGeom prst="rect">
              <a:avLst/>
            </a:prstGeom>
            <a:solidFill>
              <a:schemeClr val="tx2"/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3300" dirty="0" smtClean="0">
                  <a:latin typeface="黑体" pitchFamily="49" charset="-122"/>
                  <a:ea typeface="黑体" pitchFamily="49" charset="-122"/>
                </a:rPr>
                <a:t>编程技能</a:t>
              </a:r>
              <a:endParaRPr lang="zh-CN" altLang="en-US" sz="3300" dirty="0"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1" name="Down Arrow 10"/>
            <p:cNvSpPr/>
            <p:nvPr/>
          </p:nvSpPr>
          <p:spPr>
            <a:xfrm rot="10800000">
              <a:off x="14623259" y="3725864"/>
              <a:ext cx="357190" cy="357190"/>
            </a:xfrm>
            <a:prstGeom prst="downArrow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300" dirty="0">
                <a:latin typeface="黑体" pitchFamily="49" charset="-122"/>
                <a:ea typeface="黑体" pitchFamily="49" charset="-122"/>
              </a:endParaRPr>
            </a:p>
          </p:txBody>
        </p:sp>
      </p:grpSp>
      <p:pic>
        <p:nvPicPr>
          <p:cNvPr id="159745" name="Picture 1" descr="C:\Users\SECBOK\Desktop\ryan_brush_pictur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8544" y="1196752"/>
            <a:ext cx="2016224" cy="2431022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蓄意编程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964" y="3573016"/>
            <a:ext cx="8667750" cy="2928958"/>
          </a:xfrm>
        </p:spPr>
        <p:txBody>
          <a:bodyPr/>
          <a:lstStyle/>
          <a:p>
            <a:r>
              <a:rPr lang="zh-CN" altLang="en-US" sz="2900" dirty="0" smtClean="0"/>
              <a:t>蓄意编程旨在改善以下情形：</a:t>
            </a:r>
            <a:endParaRPr lang="en-US" altLang="zh-CN" sz="2900" dirty="0" smtClean="0"/>
          </a:p>
          <a:p>
            <a:pPr lvl="1"/>
            <a:r>
              <a:rPr lang="zh-CN" altLang="en-US" sz="2500" dirty="0" smtClean="0"/>
              <a:t>编程效率低</a:t>
            </a:r>
            <a:endParaRPr lang="en-US" altLang="zh-CN" sz="2500" dirty="0" smtClean="0"/>
          </a:p>
          <a:p>
            <a:pPr lvl="1"/>
            <a:r>
              <a:rPr lang="zh-CN" altLang="en-US" sz="2500" dirty="0" smtClean="0"/>
              <a:t>“手忙脚乱”</a:t>
            </a:r>
            <a:endParaRPr lang="en-US" altLang="zh-CN" sz="2500" dirty="0" smtClean="0"/>
          </a:p>
          <a:p>
            <a:pPr lvl="1"/>
            <a:r>
              <a:rPr lang="zh-CN" altLang="en-US" sz="2500" dirty="0" smtClean="0"/>
              <a:t>过程不愉悦</a:t>
            </a:r>
            <a:endParaRPr lang="en-US" altLang="zh-CN" sz="2500" dirty="0" smtClean="0"/>
          </a:p>
          <a:p>
            <a:pPr lvl="1"/>
            <a:r>
              <a:rPr lang="zh-CN" altLang="en-US" sz="2500" dirty="0" smtClean="0"/>
              <a:t>代码包含缺陷、不整洁、不遵循标准</a:t>
            </a:r>
            <a:endParaRPr lang="en-US" altLang="zh-CN" sz="2500" dirty="0" smtClean="0"/>
          </a:p>
          <a:p>
            <a:pPr lvl="1"/>
            <a:r>
              <a:rPr lang="zh-CN" altLang="en-US" sz="2500" dirty="0" smtClean="0"/>
              <a:t>注释不准确、描述冗长、不规范</a:t>
            </a:r>
            <a:endParaRPr lang="en-US" altLang="zh-CN" sz="2500" dirty="0" smtClean="0"/>
          </a:p>
          <a:p>
            <a:pPr lvl="1"/>
            <a:r>
              <a:rPr lang="en-US" altLang="zh-CN" sz="2500" dirty="0" smtClean="0"/>
              <a:t>…</a:t>
            </a:r>
            <a:endParaRPr lang="zh-CN" altLang="en-US" sz="25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4FEA357-1A1C-4E1E-9A53-504063E4F462}" type="slidenum">
              <a:rPr lang="zh-CN" altLang="en-US" smtClean="0"/>
              <a:pPr/>
              <a:t>57</a:t>
            </a:fld>
            <a:endParaRPr lang="zh-CN" alt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64320" y="1285862"/>
            <a:ext cx="9132158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665" tIns="47832" rIns="95665" bIns="47832" numCol="1" anchor="t" anchorCtr="0" compatLnSpc="1">
            <a:prstTxWarp prst="textNoShape">
              <a:avLst/>
            </a:prstTxWarp>
          </a:bodyPr>
          <a:lstStyle/>
          <a:p>
            <a:pPr marL="491609" indent="-491609" defTabSz="956645" eaLnBrk="0" hangingPunct="0">
              <a:spcBef>
                <a:spcPct val="20000"/>
              </a:spcBef>
              <a:buClr>
                <a:srgbClr val="C00000"/>
              </a:buClr>
              <a:buSzPct val="100000"/>
              <a:buFont typeface="文鼎CS长美黑" pitchFamily="49" charset="-122"/>
              <a:buChar char="※"/>
              <a:defRPr/>
            </a:pPr>
            <a:r>
              <a:rPr lang="zh-CN" altLang="en-US" sz="2500" kern="0" dirty="0" smtClean="0">
                <a:latin typeface="+mn-lt"/>
                <a:ea typeface="文鼎CS长美黑" pitchFamily="49" charset="-122"/>
              </a:rPr>
              <a:t>蓄意实践是工程师提升自身职业技能和水平的唯一途径。</a:t>
            </a:r>
            <a:endParaRPr lang="zh-CN" altLang="en-US" sz="2500" kern="0" dirty="0">
              <a:latin typeface="+mn-lt"/>
              <a:ea typeface="文鼎CS长美黑" pitchFamily="49" charset="-122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84519" y="2000242"/>
            <a:ext cx="8779783" cy="1143008"/>
          </a:xfrm>
          <a:prstGeom prst="rect">
            <a:avLst/>
          </a:prstGeom>
          <a:solidFill>
            <a:srgbClr val="CCE9AD"/>
          </a:solidFill>
          <a:ln w="38100">
            <a:solidFill>
              <a:srgbClr val="CCE9AD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5665" tIns="47832" rIns="95665" bIns="47832" rtlCol="0" anchor="ctr"/>
          <a:lstStyle/>
          <a:p>
            <a:r>
              <a:rPr lang="zh-CN" altLang="en-US" sz="2900" dirty="0" smtClean="0">
                <a:solidFill>
                  <a:srgbClr val="C00000"/>
                </a:solidFill>
                <a:ea typeface="文鼎CS长美黑" pitchFamily="49" charset="-122"/>
              </a:rPr>
              <a:t>      程序员应坚持学习编程知识，并在编程实践中自觉培养和提升编程技能，以实现自我超越。</a:t>
            </a:r>
            <a:endParaRPr lang="zh-CN" altLang="en-US" sz="2900" dirty="0">
              <a:solidFill>
                <a:srgbClr val="C00000"/>
              </a:solidFill>
              <a:ea typeface="文鼎CS长美黑" pitchFamily="49" charset="-122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406260" y="3286125"/>
            <a:ext cx="3499781" cy="2143147"/>
            <a:chOff x="304800" y="381000"/>
            <a:chExt cx="3277790" cy="2004417"/>
          </a:xfrm>
        </p:grpSpPr>
        <p:grpSp>
          <p:nvGrpSpPr>
            <p:cNvPr id="8" name="Group 1"/>
            <p:cNvGrpSpPr/>
            <p:nvPr/>
          </p:nvGrpSpPr>
          <p:grpSpPr>
            <a:xfrm>
              <a:off x="1219200" y="381000"/>
              <a:ext cx="1601390" cy="960834"/>
              <a:chOff x="5357" y="535582"/>
              <a:chExt cx="1601390" cy="960834"/>
            </a:xfrm>
          </p:grpSpPr>
          <p:sp>
            <p:nvSpPr>
              <p:cNvPr id="15" name="Rounded Rectangle 2"/>
              <p:cNvSpPr/>
              <p:nvPr/>
            </p:nvSpPr>
            <p:spPr>
              <a:xfrm>
                <a:off x="5357" y="535582"/>
                <a:ext cx="1601390" cy="960834"/>
              </a:xfrm>
              <a:prstGeom prst="roundRect">
                <a:avLst>
                  <a:gd name="adj" fmla="val 10000"/>
                </a:avLst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</p:sp>
          <p:sp>
            <p:nvSpPr>
              <p:cNvPr id="16" name="Rounded Rectangle 4"/>
              <p:cNvSpPr/>
              <p:nvPr/>
            </p:nvSpPr>
            <p:spPr>
              <a:xfrm>
                <a:off x="33499" y="563724"/>
                <a:ext cx="1545106" cy="904550"/>
              </a:xfrm>
              <a:prstGeom prst="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spcFirstLastPara="0" vert="horz" wrap="square" lIns="125730" tIns="125730" rIns="125730" bIns="125730" numCol="1" spcCol="1270" anchor="ctr" anchorCtr="0">
                <a:noAutofit/>
              </a:bodyPr>
              <a:lstStyle/>
              <a:p>
                <a:pPr algn="ctr" defTabSz="625204">
                  <a:lnSpc>
                    <a:spcPct val="90000"/>
                  </a:lnSpc>
                  <a:spcAft>
                    <a:spcPct val="35000"/>
                  </a:spcAft>
                </a:pPr>
                <a:r>
                  <a:rPr lang="zh-CN" altLang="en-US" sz="2500" dirty="0" smtClean="0">
                    <a:latin typeface="Adobe 黑体 Std R" pitchFamily="34" charset="-122"/>
                    <a:ea typeface="Adobe 黑体 Std R" pitchFamily="34" charset="-122"/>
                  </a:rPr>
                  <a:t>勤练习</a:t>
                </a:r>
                <a:endParaRPr lang="zh-CN" altLang="en-US" sz="2500" dirty="0">
                  <a:latin typeface="Adobe 黑体 Std R" pitchFamily="34" charset="-122"/>
                  <a:ea typeface="Adobe 黑体 Std R" pitchFamily="34" charset="-122"/>
                </a:endParaRPr>
              </a:p>
            </p:txBody>
          </p:sp>
        </p:grpSp>
        <p:grpSp>
          <p:nvGrpSpPr>
            <p:cNvPr id="9" name="Group 4"/>
            <p:cNvGrpSpPr/>
            <p:nvPr/>
          </p:nvGrpSpPr>
          <p:grpSpPr>
            <a:xfrm>
              <a:off x="304800" y="1424583"/>
              <a:ext cx="1601390" cy="960834"/>
              <a:chOff x="2247304" y="535582"/>
              <a:chExt cx="1601390" cy="960834"/>
            </a:xfrm>
          </p:grpSpPr>
          <p:sp>
            <p:nvSpPr>
              <p:cNvPr id="13" name="Rounded Rectangle 12"/>
              <p:cNvSpPr/>
              <p:nvPr/>
            </p:nvSpPr>
            <p:spPr>
              <a:xfrm>
                <a:off x="2247304" y="535582"/>
                <a:ext cx="1601390" cy="960834"/>
              </a:xfrm>
              <a:prstGeom prst="roundRect">
                <a:avLst>
                  <a:gd name="adj" fmla="val 10000"/>
                </a:avLst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</p:sp>
          <p:sp>
            <p:nvSpPr>
              <p:cNvPr id="14" name="Rounded Rectangle 8"/>
              <p:cNvSpPr/>
              <p:nvPr/>
            </p:nvSpPr>
            <p:spPr>
              <a:xfrm>
                <a:off x="2275446" y="563724"/>
                <a:ext cx="1545106" cy="904550"/>
              </a:xfrm>
              <a:prstGeom prst="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spcFirstLastPara="0" vert="horz" wrap="square" lIns="125730" tIns="125730" rIns="125730" bIns="125730" numCol="1" spcCol="1270" anchor="ctr" anchorCtr="0">
                <a:noAutofit/>
              </a:bodyPr>
              <a:lstStyle/>
              <a:p>
                <a:pPr algn="ctr" defTabSz="625204">
                  <a:lnSpc>
                    <a:spcPct val="90000"/>
                  </a:lnSpc>
                  <a:spcAft>
                    <a:spcPct val="35000"/>
                  </a:spcAft>
                </a:pPr>
                <a:r>
                  <a:rPr lang="zh-CN" altLang="en-US" sz="2500" dirty="0" smtClean="0">
                    <a:latin typeface="Adobe 黑体 Std R" pitchFamily="34" charset="-122"/>
                    <a:ea typeface="Adobe 黑体 Std R" pitchFamily="34" charset="-122"/>
                  </a:rPr>
                  <a:t>勤思考</a:t>
                </a:r>
                <a:endParaRPr lang="zh-CN" altLang="en-US" sz="2500" dirty="0">
                  <a:latin typeface="Adobe 黑体 Std R" pitchFamily="34" charset="-122"/>
                  <a:ea typeface="Adobe 黑体 Std R" pitchFamily="34" charset="-122"/>
                </a:endParaRPr>
              </a:p>
            </p:txBody>
          </p:sp>
        </p:grpSp>
        <p:grpSp>
          <p:nvGrpSpPr>
            <p:cNvPr id="10" name="Group 7"/>
            <p:cNvGrpSpPr/>
            <p:nvPr/>
          </p:nvGrpSpPr>
          <p:grpSpPr>
            <a:xfrm>
              <a:off x="1981200" y="1424583"/>
              <a:ext cx="1601390" cy="960834"/>
              <a:chOff x="4489251" y="535582"/>
              <a:chExt cx="1601390" cy="960834"/>
            </a:xfrm>
          </p:grpSpPr>
          <p:sp>
            <p:nvSpPr>
              <p:cNvPr id="11" name="Rounded Rectangle 10"/>
              <p:cNvSpPr/>
              <p:nvPr/>
            </p:nvSpPr>
            <p:spPr>
              <a:xfrm>
                <a:off x="4489251" y="535582"/>
                <a:ext cx="1601390" cy="960834"/>
              </a:xfrm>
              <a:prstGeom prst="roundRect">
                <a:avLst>
                  <a:gd name="adj" fmla="val 10000"/>
                </a:avLst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</p:sp>
          <p:sp>
            <p:nvSpPr>
              <p:cNvPr id="12" name="Rounded Rectangle 12"/>
              <p:cNvSpPr/>
              <p:nvPr/>
            </p:nvSpPr>
            <p:spPr>
              <a:xfrm>
                <a:off x="4517393" y="563724"/>
                <a:ext cx="1545106" cy="904550"/>
              </a:xfrm>
              <a:prstGeom prst="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spcFirstLastPara="0" vert="horz" wrap="square" lIns="125730" tIns="125730" rIns="125730" bIns="125730" numCol="1" spcCol="1270" anchor="ctr" anchorCtr="0">
                <a:noAutofit/>
              </a:bodyPr>
              <a:lstStyle/>
              <a:p>
                <a:pPr algn="ctr" defTabSz="625204">
                  <a:lnSpc>
                    <a:spcPct val="90000"/>
                  </a:lnSpc>
                  <a:spcAft>
                    <a:spcPct val="35000"/>
                  </a:spcAft>
                </a:pPr>
                <a:r>
                  <a:rPr lang="zh-CN" altLang="en-US" sz="2500" dirty="0" smtClean="0">
                    <a:latin typeface="Adobe 黑体 Std R" pitchFamily="34" charset="-122"/>
                    <a:ea typeface="Adobe 黑体 Std R" pitchFamily="34" charset="-122"/>
                  </a:rPr>
                  <a:t>勤沟通</a:t>
                </a:r>
                <a:endParaRPr lang="zh-CN" altLang="en-US" sz="2500" dirty="0">
                  <a:latin typeface="Adobe 黑体 Std R" pitchFamily="34" charset="-122"/>
                  <a:ea typeface="Adobe 黑体 Std R" pitchFamily="34" charset="-122"/>
                </a:endParaRPr>
              </a:p>
            </p:txBody>
          </p:sp>
        </p:grpSp>
      </p:grpSp>
    </p:spTree>
  </p:cSld>
  <p:clrMapOvr>
    <a:masterClrMapping/>
  </p:clrMapOvr>
  <p:transition spd="slow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蓄意代码品读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2143" y="3621084"/>
            <a:ext cx="4488688" cy="2736875"/>
          </a:xfrm>
        </p:spPr>
        <p:txBody>
          <a:bodyPr/>
          <a:lstStyle/>
          <a:p>
            <a:r>
              <a:rPr lang="zh-CN" altLang="en-US" sz="2700" dirty="0" smtClean="0"/>
              <a:t>代码品读</a:t>
            </a:r>
            <a:endParaRPr lang="en-US" altLang="zh-CN" sz="2700" dirty="0" smtClean="0"/>
          </a:p>
          <a:p>
            <a:pPr lvl="1"/>
            <a:r>
              <a:rPr lang="zh-CN" altLang="en-US" sz="2500" dirty="0" smtClean="0"/>
              <a:t>是发现代码问题，提高代码质量的有效途径</a:t>
            </a:r>
            <a:endParaRPr lang="en-US" altLang="zh-CN" sz="2500" dirty="0" smtClean="0"/>
          </a:p>
          <a:p>
            <a:pPr lvl="1"/>
            <a:r>
              <a:rPr lang="zh-CN" altLang="en-US" sz="2500" dirty="0" smtClean="0"/>
              <a:t>是提高自身编写代码能力的最佳方式</a:t>
            </a:r>
            <a:endParaRPr lang="zh-CN" altLang="en-US" sz="23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4FEA357-1A1C-4E1E-9A53-504063E4F462}" type="slidenum">
              <a:rPr lang="zh-CN" altLang="en-US" smtClean="0"/>
              <a:pPr/>
              <a:t>58</a:t>
            </a:fld>
            <a:endParaRPr lang="zh-CN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1006059" y="1484785"/>
            <a:ext cx="7893899" cy="1086959"/>
          </a:xfrm>
          <a:prstGeom prst="rect">
            <a:avLst/>
          </a:prstGeom>
          <a:solidFill>
            <a:srgbClr val="B8F1FE"/>
          </a:solidFill>
          <a:ln w="38100">
            <a:solidFill>
              <a:srgbClr val="0067FE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5665" tIns="47832" rIns="95665" bIns="47832" rtlCol="0" anchor="ctr"/>
          <a:lstStyle/>
          <a:p>
            <a:r>
              <a:rPr lang="zh-CN" altLang="en-US" sz="2900" dirty="0" smtClean="0">
                <a:solidFill>
                  <a:srgbClr val="C00000"/>
                </a:solidFill>
                <a:ea typeface="文鼎CS长美黑" pitchFamily="49" charset="-122"/>
              </a:rPr>
              <a:t>      程序员应蓄意地频繁品读自己和他人编写的代码，从中学习和提升编程技能。</a:t>
            </a:r>
            <a:endParaRPr lang="zh-CN" altLang="en-US" sz="2900" dirty="0">
              <a:solidFill>
                <a:srgbClr val="C00000"/>
              </a:solidFill>
              <a:ea typeface="文鼎CS长美黑" pitchFamily="49" charset="-122"/>
            </a:endParaRPr>
          </a:p>
        </p:txBody>
      </p:sp>
      <p:sp>
        <p:nvSpPr>
          <p:cNvPr id="6" name="Title 4"/>
          <p:cNvSpPr txBox="1">
            <a:spLocks/>
          </p:cNvSpPr>
          <p:nvPr/>
        </p:nvSpPr>
        <p:spPr bwMode="auto">
          <a:xfrm>
            <a:off x="7274738" y="3886145"/>
            <a:ext cx="2631300" cy="138527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vert="horz" wrap="square" lIns="95665" tIns="47832" rIns="95665" bIns="47832" numCol="1" anchor="ctr" anchorCtr="0" compatLnSpc="1">
            <a:prstTxWarp prst="textNoShape">
              <a:avLst/>
            </a:prstTxWarp>
          </a:bodyPr>
          <a:lstStyle/>
          <a:p>
            <a:pPr lvl="0" eaLnBrk="0" hangingPunct="0"/>
            <a:r>
              <a:rPr lang="zh-CN" altLang="en-US" sz="2900" dirty="0" smtClean="0">
                <a:solidFill>
                  <a:srgbClr val="FFFF00"/>
                </a:solidFill>
                <a:ea typeface="文鼎CS长美黑" pitchFamily="49" charset="-122"/>
              </a:rPr>
              <a:t>读懂代码难于编写代码。</a:t>
            </a:r>
            <a:endParaRPr lang="zh-CN" altLang="en-US" sz="2900" kern="0" dirty="0">
              <a:solidFill>
                <a:srgbClr val="FFFF00"/>
              </a:solidFill>
              <a:latin typeface="+mj-lt"/>
              <a:ea typeface="文鼎CS长美黑" pitchFamily="49" charset="-122"/>
              <a:cs typeface="+mj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235516" y="5386344"/>
            <a:ext cx="1855513" cy="419764"/>
          </a:xfrm>
          <a:prstGeom prst="rect">
            <a:avLst/>
          </a:prstGeom>
        </p:spPr>
        <p:txBody>
          <a:bodyPr wrap="none" lIns="95665" tIns="47832" rIns="95665" bIns="47832">
            <a:spAutoFit/>
          </a:bodyPr>
          <a:lstStyle/>
          <a:p>
            <a:r>
              <a:rPr lang="en-US" sz="2100" dirty="0" smtClean="0"/>
              <a:t>Joel </a:t>
            </a:r>
            <a:r>
              <a:rPr lang="en-US" sz="2100" dirty="0" err="1" smtClean="0"/>
              <a:t>Spolsky</a:t>
            </a:r>
            <a:endParaRPr lang="zh-CN" altLang="en-US" sz="2100" dirty="0">
              <a:ea typeface="文鼎CS长美黑" pitchFamily="49" charset="-122"/>
            </a:endParaRPr>
          </a:p>
        </p:txBody>
      </p:sp>
      <p:pic>
        <p:nvPicPr>
          <p:cNvPr id="9" name="Picture 2" descr="C:\Users\Zude\Desktop\joel-spolsky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07785" y="2924944"/>
            <a:ext cx="2166953" cy="25853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 spd="slow">
    <p:blinds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蓄意参与设计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964" y="3643315"/>
            <a:ext cx="8667750" cy="2593998"/>
          </a:xfrm>
        </p:spPr>
        <p:txBody>
          <a:bodyPr/>
          <a:lstStyle/>
          <a:p>
            <a:r>
              <a:rPr lang="zh-CN" altLang="en-US" dirty="0" smtClean="0"/>
              <a:t>设计师 </a:t>
            </a:r>
            <a:r>
              <a:rPr lang="en-US" altLang="zh-CN" dirty="0" smtClean="0"/>
              <a:t>(</a:t>
            </a:r>
            <a:r>
              <a:rPr lang="zh-CN" altLang="en-US" dirty="0" smtClean="0"/>
              <a:t>包括架构师</a:t>
            </a:r>
            <a:r>
              <a:rPr lang="en-US" altLang="zh-CN" dirty="0" smtClean="0"/>
              <a:t>) </a:t>
            </a:r>
            <a:r>
              <a:rPr lang="zh-CN" altLang="en-US" dirty="0" smtClean="0"/>
              <a:t>必须写代码。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发现设计方案之不足，进而改进之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体验设计方案的编码实现过程，进而认清自身设计水平并反思如何更好地设计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4FEA357-1A1C-4E1E-9A53-504063E4F462}" type="slidenum">
              <a:rPr lang="zh-CN" altLang="en-US" smtClean="0"/>
              <a:pPr/>
              <a:t>59</a:t>
            </a:fld>
            <a:endParaRPr lang="zh-CN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1006059" y="1484785"/>
            <a:ext cx="7893899" cy="1086959"/>
          </a:xfrm>
          <a:prstGeom prst="rect">
            <a:avLst/>
          </a:prstGeom>
          <a:solidFill>
            <a:srgbClr val="B8F1FE"/>
          </a:solidFill>
          <a:ln w="38100">
            <a:solidFill>
              <a:srgbClr val="0067FE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5665" tIns="47832" rIns="95665" bIns="47832" rtlCol="0" anchor="ctr"/>
          <a:lstStyle/>
          <a:p>
            <a:r>
              <a:rPr lang="zh-CN" altLang="en-US" sz="2900" dirty="0" smtClean="0">
                <a:solidFill>
                  <a:srgbClr val="C00000"/>
                </a:solidFill>
                <a:ea typeface="文鼎CS长美黑" pitchFamily="49" charset="-122"/>
              </a:rPr>
              <a:t>      程序员应积极地参与软件设计，既帮助设计师改进设计质量，又学习如何设计。</a:t>
            </a:r>
            <a:endParaRPr lang="zh-CN" altLang="en-US" sz="2900" dirty="0">
              <a:solidFill>
                <a:srgbClr val="C00000"/>
              </a:solidFill>
              <a:ea typeface="文鼎CS长美黑" pitchFamily="49" charset="-122"/>
            </a:endParaRPr>
          </a:p>
        </p:txBody>
      </p:sp>
    </p:spTree>
  </p:cSld>
  <p:clrMapOvr>
    <a:masterClrMapping/>
  </p:clrMapOvr>
  <p:transition spd="slow">
    <p:blinds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编程“王道”论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“编程是王道”是一句“古”话。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出现于</a:t>
            </a:r>
            <a:r>
              <a:rPr lang="en-US" altLang="zh-CN" dirty="0" smtClean="0"/>
              <a:t>1950</a:t>
            </a:r>
            <a:r>
              <a:rPr lang="zh-CN" altLang="en-US" dirty="0" smtClean="0"/>
              <a:t>年代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激励了很多年轻人投身于编程行业</a:t>
            </a:r>
            <a:endParaRPr lang="en-US" altLang="zh-CN" dirty="0" smtClean="0"/>
          </a:p>
          <a:p>
            <a:endParaRPr lang="en-US" altLang="zh-CN" sz="600" dirty="0" smtClean="0"/>
          </a:p>
          <a:p>
            <a:r>
              <a:rPr lang="zh-CN" altLang="en-US" dirty="0" smtClean="0">
                <a:solidFill>
                  <a:srgbClr val="0000FF"/>
                </a:solidFill>
              </a:rPr>
              <a:t>支持者认为：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pPr lvl="1"/>
            <a:r>
              <a:rPr lang="zh-CN" altLang="en-US" dirty="0" smtClean="0"/>
              <a:t>只有代码不撒谎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代码 </a:t>
            </a:r>
            <a:r>
              <a:rPr lang="en-US" altLang="zh-CN" dirty="0" smtClean="0"/>
              <a:t>= </a:t>
            </a:r>
            <a:r>
              <a:rPr lang="zh-CN" altLang="en-US" dirty="0" smtClean="0"/>
              <a:t>系统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0000FF"/>
                </a:solidFill>
              </a:rPr>
              <a:t>反对者认为：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pPr lvl="1"/>
            <a:r>
              <a:rPr lang="zh-CN" altLang="en-US" dirty="0" smtClean="0"/>
              <a:t>存在众多“王道”，如需求和设计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不经需求和设计阶段的编程就等同于在空文档中添加缺陷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4FEA357-1A1C-4E1E-9A53-504063E4F462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7449282" y="1916836"/>
            <a:ext cx="2456724" cy="3096343"/>
            <a:chOff x="2438400" y="609600"/>
            <a:chExt cx="3376613" cy="5204834"/>
          </a:xfrm>
        </p:grpSpPr>
        <p:pic>
          <p:nvPicPr>
            <p:cNvPr id="6" name="Picture 2" descr="C:\Users\SECBOK\Desktop\images (1).jp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438400" y="609600"/>
              <a:ext cx="3376613" cy="5204834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7" name="Rectangle 6"/>
            <p:cNvSpPr/>
            <p:nvPr/>
          </p:nvSpPr>
          <p:spPr>
            <a:xfrm>
              <a:off x="2895600" y="1066800"/>
              <a:ext cx="2438400" cy="4191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1" tIns="45716" rIns="91431" bIns="45716" rtlCol="0" anchor="ctr"/>
            <a:lstStyle/>
            <a:p>
              <a:pPr algn="ctr"/>
              <a:endParaRPr lang="zh-CN" altLang="en-US" dirty="0"/>
            </a:p>
          </p:txBody>
        </p:sp>
        <p:pic>
          <p:nvPicPr>
            <p:cNvPr id="8" name="Picture 7" descr="C:\Users\Zude\Desktop\MC900360676.WM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895600" y="1066800"/>
              <a:ext cx="2438400" cy="2406706"/>
            </a:xfrm>
            <a:prstGeom prst="rect">
              <a:avLst/>
            </a:prstGeom>
            <a:noFill/>
          </p:spPr>
        </p:pic>
        <p:pic>
          <p:nvPicPr>
            <p:cNvPr id="9" name="Picture 8" descr="C:\Users\Zude\Desktop\MC900360676.WM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rot="10800000">
              <a:off x="2895600" y="2819400"/>
              <a:ext cx="2438400" cy="2406706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ransition spd="slow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程序员效率的差异性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972" y="3357565"/>
            <a:ext cx="6505987" cy="2879750"/>
          </a:xfrm>
        </p:spPr>
        <p:txBody>
          <a:bodyPr/>
          <a:lstStyle/>
          <a:p>
            <a:r>
              <a:rPr lang="zh-CN" altLang="en-US" sz="2500" dirty="0" smtClean="0">
                <a:solidFill>
                  <a:srgbClr val="FF0000"/>
                </a:solidFill>
              </a:rPr>
              <a:t>不同程序员的编程效率存在较大差别。</a:t>
            </a:r>
            <a:endParaRPr lang="en-US" altLang="zh-CN" sz="2500" dirty="0" smtClean="0">
              <a:solidFill>
                <a:srgbClr val="FF0000"/>
              </a:solidFill>
            </a:endParaRPr>
          </a:p>
          <a:p>
            <a:endParaRPr lang="en-US" altLang="zh-CN" sz="1500" dirty="0" smtClean="0"/>
          </a:p>
          <a:p>
            <a:r>
              <a:rPr lang="zh-CN" altLang="en-US" sz="2500" dirty="0" smtClean="0"/>
              <a:t>典型影响因素：</a:t>
            </a:r>
            <a:endParaRPr lang="en-US" altLang="zh-CN" sz="2500" dirty="0" smtClean="0"/>
          </a:p>
          <a:p>
            <a:pPr lvl="1"/>
            <a:r>
              <a:rPr lang="zh-CN" altLang="en-US" sz="2100" dirty="0" smtClean="0"/>
              <a:t>编程任务的复杂度影响编程效率</a:t>
            </a:r>
            <a:endParaRPr lang="en-US" altLang="zh-CN" sz="2100" dirty="0" smtClean="0"/>
          </a:p>
          <a:p>
            <a:pPr lvl="1"/>
            <a:r>
              <a:rPr lang="zh-CN" altLang="en-US" sz="2100" dirty="0" smtClean="0"/>
              <a:t>应用领域的熟悉程度影响编程效率</a:t>
            </a:r>
            <a:endParaRPr lang="en-US" altLang="zh-CN" sz="2100" dirty="0" smtClean="0"/>
          </a:p>
          <a:p>
            <a:pPr lvl="1"/>
            <a:r>
              <a:rPr lang="zh-CN" altLang="en-US" sz="2100" dirty="0" smtClean="0"/>
              <a:t>编程语言和工具的应用能力影响编程效率</a:t>
            </a:r>
            <a:endParaRPr lang="en-US" altLang="zh-CN" sz="2100" dirty="0" smtClean="0"/>
          </a:p>
          <a:p>
            <a:pPr lvl="1"/>
            <a:r>
              <a:rPr lang="en-US" sz="2100" dirty="0" smtClean="0"/>
              <a:t>Hawthorne (</a:t>
            </a:r>
            <a:r>
              <a:rPr lang="zh-CN" altLang="en-US" sz="2100" dirty="0" smtClean="0"/>
              <a:t>霍桑</a:t>
            </a:r>
            <a:r>
              <a:rPr lang="en-US" altLang="zh-CN" sz="2100" dirty="0" smtClean="0"/>
              <a:t>) </a:t>
            </a:r>
            <a:r>
              <a:rPr lang="zh-CN" altLang="en-US" sz="2100" dirty="0" smtClean="0"/>
              <a:t>效应</a:t>
            </a:r>
            <a:endParaRPr lang="zh-CN" altLang="en-US" sz="2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4FEA357-1A1C-4E1E-9A53-504063E4F462}" type="slidenum">
              <a:rPr lang="zh-CN" altLang="en-US" smtClean="0"/>
              <a:pPr/>
              <a:t>60</a:t>
            </a:fld>
            <a:endParaRPr lang="zh-CN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619096" y="1428736"/>
            <a:ext cx="8190910" cy="1008112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2">
                <a:lumMod val="50000"/>
                <a:lumOff val="50000"/>
              </a:schemeClr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5665" tIns="47832" rIns="95665" bIns="47832" rtlCol="0" anchor="ctr"/>
          <a:lstStyle/>
          <a:p>
            <a:r>
              <a:rPr lang="zh-CN" altLang="en-US" sz="2900" dirty="0" smtClean="0">
                <a:solidFill>
                  <a:srgbClr val="C00000"/>
                </a:solidFill>
                <a:ea typeface="文鼎CS长美黑" pitchFamily="49" charset="-122"/>
              </a:rPr>
              <a:t>      优秀程序员的编程效率是一般程序员的三倍以上，可达十倍、甚至更高。</a:t>
            </a:r>
            <a:endParaRPr lang="zh-CN" altLang="en-US" sz="2900" dirty="0">
              <a:solidFill>
                <a:srgbClr val="C00000"/>
              </a:solidFill>
              <a:ea typeface="文鼎CS长美黑" pitchFamily="49" charset="-122"/>
            </a:endParaRPr>
          </a:p>
        </p:txBody>
      </p:sp>
      <p:pic>
        <p:nvPicPr>
          <p:cNvPr id="6" name="Picture 3" descr="http://www.jonathancoulton.com/images/CodeMonkeySketch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06914" y="4232641"/>
            <a:ext cx="2399091" cy="212532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 spd="slow">
    <p:blinds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编程效率与任务复杂度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2145" y="3214689"/>
            <a:ext cx="5422509" cy="2951189"/>
          </a:xfrm>
        </p:spPr>
        <p:txBody>
          <a:bodyPr/>
          <a:lstStyle/>
          <a:p>
            <a:r>
              <a:rPr lang="en-US" altLang="zh-CN" sz="2900" dirty="0" smtClean="0"/>
              <a:t>Frederick Brooks: </a:t>
            </a:r>
          </a:p>
          <a:p>
            <a:pPr lvl="1"/>
            <a:r>
              <a:rPr lang="zh-CN" altLang="en-US" sz="2500" dirty="0" smtClean="0"/>
              <a:t>编译器的复杂度是批处理程序的三倍，而操作系统的复杂度则是编译器的三倍</a:t>
            </a:r>
            <a:endParaRPr lang="en-US" altLang="zh-CN" sz="2500" dirty="0" smtClean="0"/>
          </a:p>
          <a:p>
            <a:pPr lvl="1"/>
            <a:endParaRPr lang="en-US" altLang="zh-CN" sz="1000" dirty="0" smtClean="0"/>
          </a:p>
          <a:p>
            <a:pPr lvl="1"/>
            <a:endParaRPr lang="en-US" altLang="zh-CN" sz="1000" dirty="0" smtClean="0"/>
          </a:p>
          <a:p>
            <a:r>
              <a:rPr lang="zh-CN" altLang="en-US" sz="2900" dirty="0" smtClean="0">
                <a:solidFill>
                  <a:srgbClr val="0000FF"/>
                </a:solidFill>
              </a:rPr>
              <a:t>优秀的设计方案能够有效降低编程任务的复杂度。</a:t>
            </a:r>
            <a:endParaRPr lang="zh-CN" altLang="en-US" sz="3300" dirty="0">
              <a:solidFill>
                <a:srgbClr val="0000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4FEA357-1A1C-4E1E-9A53-504063E4F462}" type="slidenum">
              <a:rPr lang="zh-CN" altLang="en-US" smtClean="0"/>
              <a:pPr/>
              <a:t>61</a:t>
            </a:fld>
            <a:endParaRPr lang="zh-CN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709042" y="1428736"/>
            <a:ext cx="8190910" cy="1008112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2">
                <a:lumMod val="50000"/>
                <a:lumOff val="50000"/>
              </a:schemeClr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5665" tIns="47832" rIns="95665" bIns="47832" rtlCol="0" anchor="ctr"/>
          <a:lstStyle/>
          <a:p>
            <a:pPr algn="ctr"/>
            <a:r>
              <a:rPr lang="zh-CN" altLang="en-US" sz="2900" dirty="0" smtClean="0">
                <a:solidFill>
                  <a:srgbClr val="C00000"/>
                </a:solidFill>
                <a:ea typeface="文鼎CS长美黑" pitchFamily="49" charset="-122"/>
              </a:rPr>
              <a:t>编程的效率与任务复杂度成反比。</a:t>
            </a:r>
            <a:endParaRPr lang="zh-CN" altLang="en-US" sz="2900" dirty="0">
              <a:solidFill>
                <a:srgbClr val="C00000"/>
              </a:solidFill>
              <a:ea typeface="文鼎CS长美黑" pitchFamily="49" charset="-122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5607830" y="3929072"/>
            <a:ext cx="4298173" cy="2517806"/>
            <a:chOff x="2193023" y="1104467"/>
            <a:chExt cx="2685570" cy="1867333"/>
          </a:xfrm>
        </p:grpSpPr>
        <p:sp>
          <p:nvSpPr>
            <p:cNvPr id="7" name="Rectangle 6"/>
            <p:cNvSpPr/>
            <p:nvPr/>
          </p:nvSpPr>
          <p:spPr>
            <a:xfrm>
              <a:off x="2193023" y="1104467"/>
              <a:ext cx="1143000" cy="648133"/>
            </a:xfrm>
            <a:prstGeom prst="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500" dirty="0" smtClean="0">
                  <a:latin typeface="Adobe 黑体 Std R" pitchFamily="34" charset="-122"/>
                  <a:ea typeface="Adobe 黑体 Std R" pitchFamily="34" charset="-122"/>
                </a:rPr>
                <a:t>问题</a:t>
              </a:r>
              <a:r>
                <a:rPr lang="en-US" altLang="zh-CN" sz="2500" dirty="0" smtClean="0">
                  <a:latin typeface="Adobe 黑体 Std R" pitchFamily="34" charset="-122"/>
                  <a:ea typeface="Adobe 黑体 Std R" pitchFamily="34" charset="-122"/>
                </a:rPr>
                <a:t/>
              </a:r>
              <a:br>
                <a:rPr lang="en-US" altLang="zh-CN" sz="2500" dirty="0" smtClean="0">
                  <a:latin typeface="Adobe 黑体 Std R" pitchFamily="34" charset="-122"/>
                  <a:ea typeface="Adobe 黑体 Std R" pitchFamily="34" charset="-122"/>
                </a:rPr>
              </a:br>
              <a:r>
                <a:rPr lang="zh-CN" altLang="en-US" sz="2500" dirty="0" smtClean="0">
                  <a:latin typeface="Adobe 黑体 Std R" pitchFamily="34" charset="-122"/>
                  <a:ea typeface="Adobe 黑体 Std R" pitchFamily="34" charset="-122"/>
                </a:rPr>
                <a:t>复杂度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3735593" y="1104467"/>
              <a:ext cx="1143000" cy="648133"/>
            </a:xfrm>
            <a:prstGeom prst="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500" dirty="0" smtClean="0">
                  <a:latin typeface="Adobe 黑体 Std R" pitchFamily="34" charset="-122"/>
                  <a:ea typeface="Adobe 黑体 Std R" pitchFamily="34" charset="-122"/>
                </a:rPr>
                <a:t>产品</a:t>
              </a:r>
              <a:r>
                <a:rPr lang="en-US" altLang="zh-CN" sz="2500" dirty="0" smtClean="0">
                  <a:latin typeface="Adobe 黑体 Std R" pitchFamily="34" charset="-122"/>
                  <a:ea typeface="Adobe 黑体 Std R" pitchFamily="34" charset="-122"/>
                </a:rPr>
                <a:t/>
              </a:r>
              <a:br>
                <a:rPr lang="en-US" altLang="zh-CN" sz="2500" dirty="0" smtClean="0">
                  <a:latin typeface="Adobe 黑体 Std R" pitchFamily="34" charset="-122"/>
                  <a:ea typeface="Adobe 黑体 Std R" pitchFamily="34" charset="-122"/>
                </a:rPr>
              </a:br>
              <a:r>
                <a:rPr lang="zh-CN" altLang="en-US" sz="2500" dirty="0" smtClean="0">
                  <a:latin typeface="Adobe 黑体 Std R" pitchFamily="34" charset="-122"/>
                  <a:ea typeface="Adobe 黑体 Std R" pitchFamily="34" charset="-122"/>
                </a:rPr>
                <a:t>复杂度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2971800" y="2323667"/>
              <a:ext cx="1143000" cy="648133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500" dirty="0" smtClean="0">
                  <a:latin typeface="Adobe 黑体 Std R" pitchFamily="34" charset="-122"/>
                  <a:ea typeface="Adobe 黑体 Std R" pitchFamily="34" charset="-122"/>
                </a:rPr>
                <a:t>编程</a:t>
              </a:r>
              <a:r>
                <a:rPr lang="en-US" altLang="zh-CN" sz="2500" dirty="0" smtClean="0">
                  <a:latin typeface="Adobe 黑体 Std R" pitchFamily="34" charset="-122"/>
                  <a:ea typeface="Adobe 黑体 Std R" pitchFamily="34" charset="-122"/>
                </a:rPr>
                <a:t/>
              </a:r>
              <a:br>
                <a:rPr lang="en-US" altLang="zh-CN" sz="2500" dirty="0" smtClean="0">
                  <a:latin typeface="Adobe 黑体 Std R" pitchFamily="34" charset="-122"/>
                  <a:ea typeface="Adobe 黑体 Std R" pitchFamily="34" charset="-122"/>
                </a:rPr>
              </a:br>
              <a:r>
                <a:rPr lang="zh-CN" altLang="en-US" sz="2500" dirty="0" smtClean="0">
                  <a:latin typeface="Adobe 黑体 Std R" pitchFamily="34" charset="-122"/>
                  <a:ea typeface="Adobe 黑体 Std R" pitchFamily="34" charset="-122"/>
                </a:rPr>
                <a:t>复杂度</a:t>
              </a:r>
            </a:p>
          </p:txBody>
        </p:sp>
        <p:cxnSp>
          <p:nvCxnSpPr>
            <p:cNvPr id="10" name="Straight Arrow Connector 9"/>
            <p:cNvCxnSpPr>
              <a:stCxn id="9" idx="0"/>
              <a:endCxn id="7" idx="2"/>
            </p:cNvCxnSpPr>
            <p:nvPr/>
          </p:nvCxnSpPr>
          <p:spPr>
            <a:xfrm rot="16200000" flipV="1">
              <a:off x="2868378" y="1648745"/>
              <a:ext cx="571067" cy="778777"/>
            </a:xfrm>
            <a:prstGeom prst="straightConnector1">
              <a:avLst/>
            </a:prstGeom>
            <a:ln w="76200">
              <a:headEnd type="arrow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9" idx="0"/>
              <a:endCxn id="8" idx="2"/>
            </p:cNvCxnSpPr>
            <p:nvPr/>
          </p:nvCxnSpPr>
          <p:spPr>
            <a:xfrm rot="5400000" flipH="1" flipV="1">
              <a:off x="3639663" y="1656237"/>
              <a:ext cx="571067" cy="763793"/>
            </a:xfrm>
            <a:prstGeom prst="straightConnector1">
              <a:avLst/>
            </a:prstGeom>
            <a:ln w="76200">
              <a:headEnd type="arrow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slow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编程效率与语言和工具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706" y="3143250"/>
            <a:ext cx="4571207" cy="2857519"/>
          </a:xfrm>
        </p:spPr>
        <p:txBody>
          <a:bodyPr/>
          <a:lstStyle/>
          <a:p>
            <a:r>
              <a:rPr lang="zh-CN" altLang="en-US" sz="2500" dirty="0" smtClean="0"/>
              <a:t>使用合适的高级语言能提高编程效率</a:t>
            </a:r>
            <a:r>
              <a:rPr lang="en-US" altLang="zh-CN" sz="2500" dirty="0" smtClean="0"/>
              <a:t>5</a:t>
            </a:r>
            <a:r>
              <a:rPr lang="zh-CN" altLang="en-US" sz="2500" dirty="0" smtClean="0"/>
              <a:t>倍。</a:t>
            </a:r>
            <a:endParaRPr lang="en-US" altLang="zh-CN" sz="2500" dirty="0" smtClean="0"/>
          </a:p>
          <a:p>
            <a:endParaRPr lang="en-US" altLang="zh-CN" sz="1300" dirty="0" smtClean="0"/>
          </a:p>
          <a:p>
            <a:r>
              <a:rPr lang="zh-CN" altLang="en-US" sz="2500" dirty="0" smtClean="0"/>
              <a:t>越是高级的编程语言，实现一个功能点的平均代码行数就越少。</a:t>
            </a:r>
            <a:endParaRPr lang="zh-CN" altLang="en-US" sz="25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4FEA357-1A1C-4E1E-9A53-504063E4F462}" type="slidenum">
              <a:rPr lang="zh-CN" altLang="en-US" smtClean="0"/>
              <a:pPr/>
              <a:t>62</a:t>
            </a:fld>
            <a:endParaRPr lang="zh-CN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1238231" y="1214426"/>
            <a:ext cx="7197379" cy="1000133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2">
                <a:lumMod val="50000"/>
                <a:lumOff val="50000"/>
              </a:schemeClr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5665" tIns="47832" rIns="95665" bIns="47832" rtlCol="0" anchor="ctr"/>
          <a:lstStyle/>
          <a:p>
            <a:r>
              <a:rPr lang="zh-CN" altLang="en-US" sz="2900" dirty="0" smtClean="0">
                <a:solidFill>
                  <a:srgbClr val="C00000"/>
                </a:solidFill>
                <a:ea typeface="文鼎CS长美黑" pitchFamily="49" charset="-122"/>
              </a:rPr>
              <a:t>      编程的效率会因编程语言和工具而表现出显著差异。</a:t>
            </a:r>
            <a:endParaRPr lang="zh-CN" altLang="en-US" sz="2900" dirty="0">
              <a:solidFill>
                <a:srgbClr val="C00000"/>
              </a:solidFill>
              <a:ea typeface="文鼎CS长美黑" pitchFamily="49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32288" y="1928802"/>
            <a:ext cx="4473751" cy="4929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8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回顾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/>
              <a:t>编程是一项高智力的挑战，是以学习为主导的过程。 </a:t>
            </a:r>
            <a:endParaRPr lang="en-US" altLang="zh-CN" sz="2400" dirty="0" smtClean="0"/>
          </a:p>
          <a:p>
            <a:endParaRPr lang="en-US" altLang="zh-CN" sz="1050" dirty="0" smtClean="0"/>
          </a:p>
          <a:p>
            <a:r>
              <a:rPr lang="zh-CN" altLang="en-US" sz="2400" dirty="0" smtClean="0"/>
              <a:t>多语言编程虽然会增加软件的开发和维护成本，但在很多现实情形中是不可避免的。</a:t>
            </a:r>
            <a:endParaRPr lang="en-US" altLang="zh-CN" sz="2400" dirty="0" smtClean="0"/>
          </a:p>
          <a:p>
            <a:endParaRPr lang="en-US" altLang="zh-CN" sz="900" dirty="0" smtClean="0"/>
          </a:p>
          <a:p>
            <a:r>
              <a:rPr lang="zh-CN" altLang="en-US" sz="2400" dirty="0" smtClean="0">
                <a:solidFill>
                  <a:srgbClr val="0000FF"/>
                </a:solidFill>
              </a:rPr>
              <a:t>技术债</a:t>
            </a:r>
            <a:r>
              <a:rPr lang="zh-CN" altLang="en-US" sz="2400" dirty="0" smtClean="0"/>
              <a:t>是指在软件开发过程中因低质量地仓促完成产品设计、构造和测试，而被透支的维演成本和时间。</a:t>
            </a:r>
            <a:endParaRPr lang="en-US" altLang="zh-CN" sz="2400" dirty="0" smtClean="0"/>
          </a:p>
          <a:p>
            <a:r>
              <a:rPr lang="zh-CN" altLang="en-US" sz="2400" dirty="0" smtClean="0"/>
              <a:t>欠债就要还。越晚还债，利息越高。</a:t>
            </a:r>
            <a:endParaRPr lang="en-US" altLang="zh-CN" sz="2400" dirty="0" smtClean="0"/>
          </a:p>
          <a:p>
            <a:r>
              <a:rPr lang="zh-CN" altLang="en-US" sz="2400" dirty="0" smtClean="0">
                <a:solidFill>
                  <a:srgbClr val="0000FF"/>
                </a:solidFill>
              </a:rPr>
              <a:t>代码重构能有效还债</a:t>
            </a:r>
            <a:endParaRPr lang="en-US" altLang="zh-CN" sz="2400" dirty="0" smtClean="0"/>
          </a:p>
          <a:p>
            <a:r>
              <a:rPr lang="zh-CN" altLang="en-US" sz="2400" dirty="0" smtClean="0">
                <a:solidFill>
                  <a:srgbClr val="0000FF"/>
                </a:solidFill>
              </a:rPr>
              <a:t>软件调试</a:t>
            </a:r>
            <a:r>
              <a:rPr lang="zh-CN" altLang="en-US" sz="2400" dirty="0" smtClean="0"/>
              <a:t>是程序员在编程过程因发现潜存缺陷而定位</a:t>
            </a: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r>
              <a:rPr lang="zh-CN" altLang="en-US" sz="2400" dirty="0" smtClean="0"/>
              <a:t>和修复缺陷的过程。</a:t>
            </a:r>
            <a:endParaRPr lang="en-US" altLang="zh-CN" sz="2400" dirty="0" smtClean="0"/>
          </a:p>
          <a:p>
            <a:r>
              <a:rPr lang="zh-CN" altLang="en-US" sz="2400" dirty="0" smtClean="0"/>
              <a:t>调试是一门“黑色艺术”，其实际用时几乎完全不可</a:t>
            </a: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r>
              <a:rPr lang="zh-CN" altLang="en-US" sz="2400" dirty="0" smtClean="0"/>
              <a:t>预测，然而其计划用时却总是十分有限的。</a:t>
            </a:r>
            <a:endParaRPr lang="en-US" altLang="zh-CN" sz="2400" dirty="0" smtClean="0"/>
          </a:p>
          <a:p>
            <a:r>
              <a:rPr lang="zh-CN" altLang="en-US" sz="2400" dirty="0" smtClean="0">
                <a:solidFill>
                  <a:srgbClr val="0000FF"/>
                </a:solidFill>
              </a:rPr>
              <a:t>今天依然处在“打印语句”时代！</a:t>
            </a:r>
          </a:p>
          <a:p>
            <a:endParaRPr lang="zh-CN" alt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4FEA357-1A1C-4E1E-9A53-504063E4F462}" type="slidenum">
              <a:rPr lang="zh-CN" altLang="en-US" smtClean="0"/>
              <a:pPr/>
              <a:t>63</a:t>
            </a:fld>
            <a:endParaRPr lang="zh-CN" altLang="en-US" dirty="0"/>
          </a:p>
        </p:txBody>
      </p:sp>
    </p:spTree>
  </p:cSld>
  <p:clrMapOvr>
    <a:masterClrMapping/>
  </p:clrMapOvr>
  <p:transition spd="slow">
    <p:blinds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回顾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964" y="1000108"/>
            <a:ext cx="8667750" cy="5453233"/>
          </a:xfrm>
        </p:spPr>
        <p:txBody>
          <a:bodyPr anchor="ctr"/>
          <a:lstStyle/>
          <a:p>
            <a:r>
              <a:rPr lang="zh-CN" altLang="en-US" sz="2400" dirty="0" smtClean="0"/>
              <a:t>“</a:t>
            </a:r>
            <a:r>
              <a:rPr lang="zh-CN" altLang="en-US" sz="2400" dirty="0" smtClean="0">
                <a:solidFill>
                  <a:srgbClr val="0000FF"/>
                </a:solidFill>
              </a:rPr>
              <a:t>不重复自己</a:t>
            </a:r>
            <a:r>
              <a:rPr lang="zh-CN" altLang="en-US" sz="2400" dirty="0" smtClean="0"/>
              <a:t>”不仅是一项编程法则，而且是一项通用的软件开发法则，尤其适用于软件设计。 </a:t>
            </a:r>
            <a:endParaRPr lang="en-US" altLang="zh-CN" sz="2400" dirty="0" smtClean="0"/>
          </a:p>
          <a:p>
            <a:endParaRPr lang="en-US" altLang="zh-CN" sz="1050" dirty="0" smtClean="0">
              <a:solidFill>
                <a:srgbClr val="0000FF"/>
              </a:solidFill>
            </a:endParaRPr>
          </a:p>
          <a:p>
            <a:r>
              <a:rPr lang="zh-CN" altLang="en-US" sz="2400" dirty="0" smtClean="0">
                <a:solidFill>
                  <a:srgbClr val="0000FF"/>
                </a:solidFill>
              </a:rPr>
              <a:t>结对编程</a:t>
            </a:r>
            <a:r>
              <a:rPr lang="zh-CN" altLang="en-US" sz="2400" dirty="0" smtClean="0"/>
              <a:t>有优势也有劣势，应视具体编程环境谨慎用之。</a:t>
            </a:r>
            <a:endParaRPr lang="en-US" altLang="zh-CN" sz="2400" dirty="0" smtClean="0"/>
          </a:p>
          <a:p>
            <a:pPr marL="538113" indent="-538113">
              <a:defRPr/>
            </a:pPr>
            <a:endParaRPr lang="en-US" altLang="zh-CN" sz="1100" dirty="0" smtClean="0"/>
          </a:p>
          <a:p>
            <a:pPr marL="538113" indent="-538113">
              <a:defRPr/>
            </a:pPr>
            <a:r>
              <a:rPr lang="zh-CN" altLang="en-US" sz="2400" dirty="0" smtClean="0"/>
              <a:t>应当客观地认识</a:t>
            </a:r>
            <a:r>
              <a:rPr lang="zh-CN" altLang="en-US" sz="2400" dirty="0" smtClean="0">
                <a:solidFill>
                  <a:srgbClr val="0000FF"/>
                </a:solidFill>
              </a:rPr>
              <a:t>注释</a:t>
            </a:r>
            <a:r>
              <a:rPr lang="zh-CN" altLang="en-US" sz="2400" dirty="0" smtClean="0"/>
              <a:t>的价值和局限性，合理添加注释。</a:t>
            </a:r>
            <a:endParaRPr lang="en-US" altLang="zh-CN" sz="2400" dirty="0" smtClean="0"/>
          </a:p>
          <a:p>
            <a:pPr marL="538113" indent="-538113">
              <a:defRPr/>
            </a:pPr>
            <a:endParaRPr lang="en-US" altLang="zh-CN" sz="2400" dirty="0" smtClean="0"/>
          </a:p>
          <a:p>
            <a:r>
              <a:rPr lang="zh-CN" altLang="en-US" sz="2800" dirty="0" smtClean="0"/>
              <a:t>程序员必须时刻践行</a:t>
            </a:r>
            <a:r>
              <a:rPr lang="zh-CN" altLang="en-US" sz="2800" dirty="0" smtClean="0">
                <a:solidFill>
                  <a:srgbClr val="0000FF"/>
                </a:solidFill>
              </a:rPr>
              <a:t>质量和简洁编程</a:t>
            </a:r>
            <a:r>
              <a:rPr lang="zh-CN" altLang="en-US" sz="2800" dirty="0" smtClean="0"/>
              <a:t>理念。</a:t>
            </a:r>
            <a:endParaRPr lang="en-US" altLang="zh-CN" sz="2800" dirty="0" smtClean="0"/>
          </a:p>
          <a:p>
            <a:endParaRPr lang="en-US" altLang="zh-CN" sz="2800" dirty="0" smtClean="0">
              <a:solidFill>
                <a:srgbClr val="0000B4"/>
              </a:solidFill>
            </a:endParaRPr>
          </a:p>
          <a:p>
            <a:r>
              <a:rPr lang="zh-CN" altLang="en-US" sz="2800" dirty="0" smtClean="0">
                <a:solidFill>
                  <a:srgbClr val="0000B4"/>
                </a:solidFill>
              </a:rPr>
              <a:t>编程技能≠编程水平。</a:t>
            </a:r>
            <a:r>
              <a:rPr lang="zh-CN" altLang="en-US" sz="2800" dirty="0" smtClean="0">
                <a:solidFill>
                  <a:srgbClr val="00220F"/>
                </a:solidFill>
              </a:rPr>
              <a:t> </a:t>
            </a:r>
            <a:endParaRPr lang="en-US" altLang="zh-CN" sz="2800" dirty="0" smtClean="0">
              <a:solidFill>
                <a:srgbClr val="00220F"/>
              </a:solidFill>
            </a:endParaRPr>
          </a:p>
          <a:p>
            <a:r>
              <a:rPr lang="zh-CN" altLang="en-US" sz="2800" dirty="0" smtClean="0">
                <a:solidFill>
                  <a:srgbClr val="00220F"/>
                </a:solidFill>
              </a:rPr>
              <a:t>优秀程序员的编程效率是一般程序员的三倍以上，可达十倍、甚至更高。</a:t>
            </a:r>
            <a:endParaRPr lang="en-US" altLang="zh-CN" sz="2800" dirty="0" smtClean="0">
              <a:solidFill>
                <a:srgbClr val="00220F"/>
              </a:solidFill>
            </a:endParaRPr>
          </a:p>
          <a:p>
            <a:r>
              <a:rPr lang="zh-CN" altLang="en-US" sz="2800" dirty="0" smtClean="0">
                <a:solidFill>
                  <a:srgbClr val="00220F"/>
                </a:solidFill>
              </a:rPr>
              <a:t>编程的效率与</a:t>
            </a:r>
            <a:r>
              <a:rPr lang="zh-CN" altLang="en-US" sz="2800" dirty="0" smtClean="0">
                <a:solidFill>
                  <a:srgbClr val="0000B4"/>
                </a:solidFill>
              </a:rPr>
              <a:t>任务复杂度</a:t>
            </a:r>
            <a:r>
              <a:rPr lang="zh-CN" altLang="en-US" sz="2800" dirty="0" smtClean="0">
                <a:solidFill>
                  <a:srgbClr val="00220F"/>
                </a:solidFill>
              </a:rPr>
              <a:t>成反比。</a:t>
            </a:r>
            <a:endParaRPr lang="en-US" altLang="zh-CN" sz="2800" dirty="0" smtClean="0">
              <a:solidFill>
                <a:srgbClr val="00220F"/>
              </a:solidFill>
            </a:endParaRPr>
          </a:p>
        </p:txBody>
      </p:sp>
    </p:spTree>
  </p:cSld>
  <p:clrMapOvr>
    <a:masterClrMapping/>
  </p:clrMapOvr>
  <p:transition spd="slow">
    <p:blinds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676640" y="1772097"/>
            <a:ext cx="5928659" cy="1728912"/>
          </a:xfrm>
        </p:spPr>
        <p:txBody>
          <a:bodyPr/>
          <a:lstStyle/>
          <a:p>
            <a:r>
              <a:rPr lang="en-US" altLang="zh-CN" sz="14400" dirty="0" smtClean="0">
                <a:latin typeface="Forte" pitchFamily="66" charset="0"/>
              </a:rPr>
              <a:t>Q &amp; A</a:t>
            </a:r>
            <a:endParaRPr lang="zh-CN" altLang="en-US" sz="14400" dirty="0">
              <a:latin typeface="Forte" pitchFamily="66" charset="0"/>
            </a:endParaRP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编程语言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964" y="1268764"/>
            <a:ext cx="8667750" cy="1584175"/>
          </a:xfrm>
        </p:spPr>
        <p:txBody>
          <a:bodyPr/>
          <a:lstStyle/>
          <a:p>
            <a:r>
              <a:rPr lang="zh-CN" altLang="en-US" dirty="0" smtClean="0"/>
              <a:t>编程语言分类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机器语言、汇编语言、高级语言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rgbClr val="0000FF"/>
                </a:solidFill>
              </a:rPr>
              <a:t>“</a:t>
            </a:r>
            <a:r>
              <a:rPr lang="en-US" altLang="zh-CN" dirty="0" smtClean="0">
                <a:solidFill>
                  <a:srgbClr val="0000FF"/>
                </a:solidFill>
              </a:rPr>
              <a:t>Hello World</a:t>
            </a:r>
            <a:r>
              <a:rPr lang="zh-CN" altLang="en-US" dirty="0" smtClean="0">
                <a:solidFill>
                  <a:srgbClr val="0000FF"/>
                </a:solidFill>
              </a:rPr>
              <a:t>”的三语言版本：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4FEA357-1A1C-4E1E-9A53-504063E4F462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sp>
        <p:nvSpPr>
          <p:cNvPr id="7" name="Rectangle 6"/>
          <p:cNvSpPr/>
          <p:nvPr/>
        </p:nvSpPr>
        <p:spPr>
          <a:xfrm>
            <a:off x="2873578" y="3375641"/>
            <a:ext cx="2235447" cy="192786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lIns="95665" tIns="47832" rIns="95665" bIns="47832">
            <a:spAutoFit/>
          </a:bodyPr>
          <a:lstStyle/>
          <a:p>
            <a:r>
              <a:rPr lang="en-US" altLang="zh-CN" sz="1700" dirty="0" smtClean="0"/>
              <a:t>mov dx, 010ch</a:t>
            </a:r>
          </a:p>
          <a:p>
            <a:r>
              <a:rPr lang="en-US" altLang="zh-CN" sz="1700" dirty="0" smtClean="0"/>
              <a:t>mov ah, 09</a:t>
            </a:r>
          </a:p>
          <a:p>
            <a:r>
              <a:rPr lang="en-US" altLang="zh-CN" sz="1700" dirty="0" smtClean="0"/>
              <a:t>int 21h</a:t>
            </a:r>
          </a:p>
          <a:p>
            <a:r>
              <a:rPr lang="en-US" altLang="zh-CN" sz="1700" dirty="0" smtClean="0"/>
              <a:t>mov ax, 4c00h</a:t>
            </a:r>
          </a:p>
          <a:p>
            <a:r>
              <a:rPr lang="en-US" altLang="zh-CN" sz="1700" dirty="0" smtClean="0"/>
              <a:t>int 21h</a:t>
            </a:r>
          </a:p>
          <a:p>
            <a:r>
              <a:rPr lang="en-US" altLang="zh-CN" sz="1700" dirty="0" smtClean="0"/>
              <a:t>db 'Hello, World!', '$'</a:t>
            </a:r>
            <a:endParaRPr lang="zh-CN" altLang="en-US" sz="1700" dirty="0"/>
          </a:p>
        </p:txBody>
      </p:sp>
      <p:sp>
        <p:nvSpPr>
          <p:cNvPr id="8" name="Rectangle 7"/>
          <p:cNvSpPr/>
          <p:nvPr/>
        </p:nvSpPr>
        <p:spPr>
          <a:xfrm>
            <a:off x="5362238" y="3375644"/>
            <a:ext cx="4349292" cy="192786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lIns="95665" tIns="47832" rIns="95665" bIns="47832">
            <a:spAutoFit/>
          </a:bodyPr>
          <a:lstStyle/>
          <a:p>
            <a:r>
              <a:rPr lang="en-US" altLang="zh-CN" sz="1700" dirty="0" smtClean="0"/>
              <a:t>public class HelloWorld { </a:t>
            </a:r>
          </a:p>
          <a:p>
            <a:r>
              <a:rPr lang="en-US" altLang="zh-CN" sz="1700" dirty="0" smtClean="0"/>
              <a:t>   public static void main(String []args) </a:t>
            </a:r>
          </a:p>
          <a:p>
            <a:r>
              <a:rPr lang="en-US" altLang="zh-CN" sz="1700" dirty="0" smtClean="0"/>
              <a:t>       System.out.println("Hello World"); </a:t>
            </a:r>
          </a:p>
          <a:p>
            <a:r>
              <a:rPr lang="en-US" altLang="zh-CN" sz="1700" dirty="0" smtClean="0"/>
              <a:t>   } </a:t>
            </a:r>
          </a:p>
          <a:p>
            <a:r>
              <a:rPr lang="en-US" altLang="zh-CN" sz="1700" dirty="0" smtClean="0"/>
              <a:t>}</a:t>
            </a:r>
            <a:endParaRPr lang="en-US" altLang="zh-CN" sz="1700" dirty="0"/>
          </a:p>
        </p:txBody>
      </p:sp>
      <p:sp>
        <p:nvSpPr>
          <p:cNvPr id="10" name="TextBox 9"/>
          <p:cNvSpPr txBox="1"/>
          <p:nvPr/>
        </p:nvSpPr>
        <p:spPr>
          <a:xfrm>
            <a:off x="3075864" y="5445225"/>
            <a:ext cx="1554148" cy="373597"/>
          </a:xfrm>
          <a:prstGeom prst="rect">
            <a:avLst/>
          </a:prstGeom>
          <a:noFill/>
        </p:spPr>
        <p:txBody>
          <a:bodyPr wrap="none" lIns="95665" tIns="47832" rIns="95665" bIns="47832" rtlCol="0">
            <a:spAutoFit/>
          </a:bodyPr>
          <a:lstStyle/>
          <a:p>
            <a:r>
              <a:rPr lang="en-US" altLang="zh-CN" dirty="0" smtClean="0">
                <a:solidFill>
                  <a:srgbClr val="002060"/>
                </a:solidFill>
                <a:ea typeface="汉鼎简楷体" pitchFamily="49" charset="-122"/>
              </a:rPr>
              <a:t>(2) </a:t>
            </a:r>
            <a:r>
              <a:rPr lang="zh-CN" altLang="en-US" dirty="0" smtClean="0">
                <a:solidFill>
                  <a:srgbClr val="002060"/>
                </a:solidFill>
                <a:latin typeface="方正精楷简体" pitchFamily="2" charset="-122"/>
                <a:ea typeface="汉鼎简楷体" pitchFamily="49" charset="-122"/>
              </a:rPr>
              <a:t>汇编语言</a:t>
            </a:r>
            <a:endParaRPr lang="zh-CN" altLang="en-US" dirty="0">
              <a:solidFill>
                <a:srgbClr val="002060"/>
              </a:solidFill>
              <a:latin typeface="方正精楷简体" pitchFamily="2" charset="-122"/>
              <a:ea typeface="汉鼎简楷体" pitchFamily="49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567836" y="5517235"/>
            <a:ext cx="1554148" cy="373597"/>
          </a:xfrm>
          <a:prstGeom prst="rect">
            <a:avLst/>
          </a:prstGeom>
          <a:noFill/>
        </p:spPr>
        <p:txBody>
          <a:bodyPr wrap="none" lIns="95665" tIns="47832" rIns="95665" bIns="47832" rtlCol="0">
            <a:spAutoFit/>
          </a:bodyPr>
          <a:lstStyle/>
          <a:p>
            <a:r>
              <a:rPr lang="en-US" altLang="zh-CN" dirty="0" smtClean="0">
                <a:solidFill>
                  <a:srgbClr val="002060"/>
                </a:solidFill>
                <a:ea typeface="汉鼎简楷体" pitchFamily="49" charset="-122"/>
              </a:rPr>
              <a:t>(3) </a:t>
            </a:r>
            <a:r>
              <a:rPr lang="zh-CN" altLang="en-US" dirty="0" smtClean="0">
                <a:solidFill>
                  <a:srgbClr val="002060"/>
                </a:solidFill>
                <a:ea typeface="汉鼎简楷体" pitchFamily="49" charset="-122"/>
              </a:rPr>
              <a:t>高级</a:t>
            </a:r>
            <a:r>
              <a:rPr lang="zh-CN" altLang="en-US" dirty="0" smtClean="0">
                <a:solidFill>
                  <a:srgbClr val="002060"/>
                </a:solidFill>
                <a:latin typeface="方正精楷简体" pitchFamily="2" charset="-122"/>
                <a:ea typeface="汉鼎简楷体" pitchFamily="49" charset="-122"/>
              </a:rPr>
              <a:t>语言</a:t>
            </a:r>
            <a:endParaRPr lang="zh-CN" altLang="en-US" dirty="0">
              <a:solidFill>
                <a:srgbClr val="002060"/>
              </a:solidFill>
              <a:latin typeface="方正精楷简体" pitchFamily="2" charset="-122"/>
              <a:ea typeface="汉鼎简楷体" pitchFamily="49" charset="-122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38244" y="3362740"/>
            <a:ext cx="2114714" cy="245108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lIns="95665" tIns="47832" rIns="95665" bIns="47832">
            <a:spAutoFit/>
          </a:bodyPr>
          <a:lstStyle/>
          <a:p>
            <a:r>
              <a:rPr lang="en-US" altLang="zh-CN" sz="1700" dirty="0" smtClean="0"/>
              <a:t>ba 0c 01</a:t>
            </a:r>
          </a:p>
          <a:p>
            <a:r>
              <a:rPr lang="en-US" altLang="zh-CN" sz="1700" dirty="0" smtClean="0"/>
              <a:t>b4 09</a:t>
            </a:r>
          </a:p>
          <a:p>
            <a:r>
              <a:rPr lang="en-US" altLang="zh-CN" sz="1700" dirty="0" smtClean="0"/>
              <a:t>cd 21</a:t>
            </a:r>
          </a:p>
          <a:p>
            <a:r>
              <a:rPr lang="en-US" altLang="zh-CN" sz="1700" dirty="0" smtClean="0"/>
              <a:t>b8 00 4c</a:t>
            </a:r>
          </a:p>
          <a:p>
            <a:r>
              <a:rPr lang="en-US" altLang="zh-CN" sz="1700" dirty="0" smtClean="0"/>
              <a:t>cd 21</a:t>
            </a:r>
          </a:p>
          <a:p>
            <a:r>
              <a:rPr lang="en-US" altLang="zh-CN" sz="1700" dirty="0" smtClean="0"/>
              <a:t>48 65 6c 6c 6f 2c </a:t>
            </a:r>
          </a:p>
          <a:p>
            <a:r>
              <a:rPr lang="en-US" altLang="zh-CN" sz="1700" dirty="0" smtClean="0"/>
              <a:t>20 57 6f 72 6c 64 </a:t>
            </a:r>
          </a:p>
          <a:p>
            <a:r>
              <a:rPr lang="en-US" altLang="zh-CN" sz="1700" dirty="0" smtClean="0"/>
              <a:t>21 0d 0a 24</a:t>
            </a:r>
            <a:endParaRPr lang="zh-CN" altLang="en-US" sz="1700" dirty="0"/>
          </a:p>
        </p:txBody>
      </p:sp>
      <p:sp>
        <p:nvSpPr>
          <p:cNvPr id="9" name="TextBox 8"/>
          <p:cNvSpPr txBox="1"/>
          <p:nvPr/>
        </p:nvSpPr>
        <p:spPr>
          <a:xfrm>
            <a:off x="740532" y="5879524"/>
            <a:ext cx="1554148" cy="373597"/>
          </a:xfrm>
          <a:prstGeom prst="rect">
            <a:avLst/>
          </a:prstGeom>
          <a:noFill/>
        </p:spPr>
        <p:txBody>
          <a:bodyPr wrap="none" lIns="95665" tIns="47832" rIns="95665" bIns="47832" rtlCol="0">
            <a:spAutoFit/>
          </a:bodyPr>
          <a:lstStyle/>
          <a:p>
            <a:r>
              <a:rPr lang="en-US" altLang="zh-CN" dirty="0" smtClean="0">
                <a:solidFill>
                  <a:srgbClr val="002060"/>
                </a:solidFill>
                <a:ea typeface="汉鼎简楷体" pitchFamily="49" charset="-122"/>
              </a:rPr>
              <a:t>(1) </a:t>
            </a:r>
            <a:r>
              <a:rPr lang="zh-CN" altLang="en-US" dirty="0" smtClean="0">
                <a:solidFill>
                  <a:srgbClr val="002060"/>
                </a:solidFill>
                <a:latin typeface="方正精楷简体" pitchFamily="2" charset="-122"/>
                <a:ea typeface="汉鼎简楷体" pitchFamily="49" charset="-122"/>
              </a:rPr>
              <a:t>机器语言</a:t>
            </a:r>
            <a:endParaRPr lang="zh-CN" altLang="en-US" dirty="0">
              <a:solidFill>
                <a:srgbClr val="002060"/>
              </a:solidFill>
              <a:latin typeface="方正精楷简体" pitchFamily="2" charset="-122"/>
              <a:ea typeface="汉鼎简楷体" pitchFamily="49" charset="-122"/>
            </a:endParaRPr>
          </a:p>
        </p:txBody>
      </p:sp>
    </p:spTree>
  </p:cSld>
  <p:clrMapOvr>
    <a:masterClrMapping/>
  </p:clrMapOvr>
  <p:transition spd="slow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/>
      <p:bldP spid="11" grpId="0"/>
      <p:bldP spid="6" grpId="0" animBg="1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编程语言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964" y="1268761"/>
            <a:ext cx="8667750" cy="3024335"/>
          </a:xfrm>
        </p:spPr>
        <p:txBody>
          <a:bodyPr/>
          <a:lstStyle/>
          <a:p>
            <a:pPr>
              <a:buNone/>
            </a:pPr>
            <a:r>
              <a:rPr lang="zh-CN" altLang="en-US" dirty="0" smtClean="0"/>
              <a:t>依据</a:t>
            </a:r>
            <a:r>
              <a:rPr lang="en-US" altLang="zh-CN" dirty="0" smtClean="0"/>
              <a:t>Capers Jones</a:t>
            </a:r>
            <a:r>
              <a:rPr lang="zh-CN" altLang="en-US" dirty="0" smtClean="0"/>
              <a:t>的统计</a:t>
            </a:r>
            <a:endParaRPr lang="en-US" altLang="zh-CN" dirty="0" smtClean="0"/>
          </a:p>
          <a:p>
            <a:r>
              <a:rPr lang="zh-CN" altLang="en-US" sz="2900" dirty="0" smtClean="0"/>
              <a:t>现共出现了超</a:t>
            </a:r>
            <a:r>
              <a:rPr lang="en-US" altLang="zh-CN" sz="2900" dirty="0" smtClean="0"/>
              <a:t>2,500</a:t>
            </a:r>
            <a:r>
              <a:rPr lang="zh-CN" altLang="en-US" sz="2900" dirty="0" smtClean="0"/>
              <a:t>门编程语言，其中</a:t>
            </a:r>
            <a:endParaRPr lang="en-US" altLang="zh-CN" sz="2900" dirty="0" smtClean="0"/>
          </a:p>
          <a:p>
            <a:pPr lvl="1"/>
            <a:r>
              <a:rPr lang="zh-CN" altLang="en-US" sz="2500" dirty="0" smtClean="0"/>
              <a:t>约</a:t>
            </a:r>
            <a:r>
              <a:rPr lang="en-US" altLang="zh-CN" sz="2500" dirty="0" smtClean="0"/>
              <a:t>1,000</a:t>
            </a:r>
            <a:r>
              <a:rPr lang="zh-CN" altLang="en-US" sz="2500" dirty="0" smtClean="0"/>
              <a:t>门已死亡</a:t>
            </a:r>
            <a:endParaRPr lang="en-US" altLang="zh-CN" sz="2500" dirty="0" smtClean="0"/>
          </a:p>
          <a:p>
            <a:pPr lvl="1"/>
            <a:r>
              <a:rPr lang="zh-CN" altLang="en-US" sz="2500" dirty="0" smtClean="0"/>
              <a:t>另</a:t>
            </a:r>
            <a:r>
              <a:rPr lang="en-US" altLang="zh-CN" sz="2500" dirty="0" smtClean="0"/>
              <a:t>1,000</a:t>
            </a:r>
            <a:r>
              <a:rPr lang="zh-CN" altLang="en-US" sz="2500" dirty="0" smtClean="0"/>
              <a:t>门仅用于特定领域</a:t>
            </a:r>
            <a:endParaRPr lang="en-US" altLang="zh-CN" sz="2500" dirty="0" smtClean="0"/>
          </a:p>
          <a:p>
            <a:pPr lvl="1"/>
            <a:r>
              <a:rPr lang="zh-CN" altLang="en-US" sz="2500" dirty="0" smtClean="0"/>
              <a:t>还有约</a:t>
            </a:r>
            <a:r>
              <a:rPr lang="en-US" altLang="zh-CN" sz="2500" dirty="0" smtClean="0"/>
              <a:t>500</a:t>
            </a:r>
            <a:r>
              <a:rPr lang="zh-CN" altLang="en-US" sz="2500" dirty="0" smtClean="0"/>
              <a:t>门拥有较大知名度和应用范围</a:t>
            </a:r>
            <a:endParaRPr lang="en-US" altLang="zh-CN" sz="2500" dirty="0" smtClean="0"/>
          </a:p>
          <a:p>
            <a:r>
              <a:rPr lang="zh-CN" altLang="en-US" sz="2900" dirty="0" smtClean="0"/>
              <a:t>仍以每月出现</a:t>
            </a:r>
            <a:r>
              <a:rPr lang="en-US" altLang="zh-CN" sz="2900" dirty="0" smtClean="0"/>
              <a:t>2—3</a:t>
            </a:r>
            <a:r>
              <a:rPr lang="zh-CN" altLang="en-US" sz="2900" dirty="0" smtClean="0"/>
              <a:t>门新语言的速度累增</a:t>
            </a:r>
            <a:endParaRPr lang="zh-CN" altLang="en-US" sz="29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4FEA357-1A1C-4E1E-9A53-504063E4F462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4717018" y="4073089"/>
            <a:ext cx="5188989" cy="2784916"/>
            <a:chOff x="1371600" y="685800"/>
            <a:chExt cx="6086475" cy="3609975"/>
          </a:xfrm>
        </p:grpSpPr>
        <p:pic>
          <p:nvPicPr>
            <p:cNvPr id="6" name="Picture 3" descr="C:\Users\SECBOK\AppData\Roaming\Tencent\Users\185063557\QQ\WinTemp\RichOle\YYDFBM)7HK{1OD}C~}2R5]S.jp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371600" y="685800"/>
              <a:ext cx="6086475" cy="3609975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  <p:sp>
          <p:nvSpPr>
            <p:cNvPr id="7" name="TextBox 6"/>
            <p:cNvSpPr txBox="1"/>
            <p:nvPr/>
          </p:nvSpPr>
          <p:spPr>
            <a:xfrm>
              <a:off x="2196370" y="1981201"/>
              <a:ext cx="908541" cy="53859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none" rtlCol="0">
              <a:spAutoFit/>
            </a:bodyPr>
            <a:lstStyle/>
            <a:p>
              <a:r>
                <a:rPr lang="en-US" altLang="zh-CN" sz="2100" dirty="0" smtClean="0"/>
                <a:t>Algo</a:t>
              </a:r>
              <a:endParaRPr lang="zh-CN" altLang="en-US" sz="21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362200" y="1295400"/>
              <a:ext cx="1314677" cy="53859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none" rtlCol="0">
              <a:spAutoFit/>
            </a:bodyPr>
            <a:lstStyle/>
            <a:p>
              <a:r>
                <a:rPr lang="en-US" altLang="zh-CN" sz="2100" dirty="0" smtClean="0"/>
                <a:t>C/C++</a:t>
              </a:r>
              <a:endParaRPr lang="zh-CN" altLang="en-US" sz="21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798173" y="2057400"/>
              <a:ext cx="857774" cy="53859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none" rtlCol="0">
              <a:spAutoFit/>
            </a:bodyPr>
            <a:lstStyle/>
            <a:p>
              <a:r>
                <a:rPr lang="en-US" altLang="zh-CN" sz="2100" dirty="0" smtClean="0"/>
                <a:t>SQL</a:t>
              </a:r>
              <a:endParaRPr lang="zh-CN" altLang="en-US" sz="21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486401" y="2514600"/>
              <a:ext cx="932985" cy="53859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none" rtlCol="0">
              <a:spAutoFit/>
            </a:bodyPr>
            <a:lstStyle/>
            <a:p>
              <a:r>
                <a:rPr lang="en-US" altLang="zh-CN" sz="2100" dirty="0" smtClean="0"/>
                <a:t>LISP</a:t>
              </a:r>
              <a:endParaRPr lang="zh-CN" altLang="en-US" sz="21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750520" y="1295400"/>
              <a:ext cx="916813" cy="53859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none" rtlCol="0">
              <a:spAutoFit/>
            </a:bodyPr>
            <a:lstStyle/>
            <a:p>
              <a:r>
                <a:rPr lang="en-US" altLang="zh-CN" sz="2100" dirty="0" smtClean="0"/>
                <a:t>Java</a:t>
              </a:r>
              <a:endParaRPr lang="zh-CN" altLang="en-US" sz="21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524000" y="1981201"/>
              <a:ext cx="549412" cy="53859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none" rtlCol="0">
              <a:spAutoFit/>
            </a:bodyPr>
            <a:lstStyle/>
            <a:p>
              <a:r>
                <a:rPr lang="en-US" altLang="zh-CN" sz="2100" dirty="0" smtClean="0"/>
                <a:t>   </a:t>
              </a:r>
              <a:endParaRPr lang="zh-CN" altLang="en-US" sz="2100" dirty="0"/>
            </a:p>
          </p:txBody>
        </p:sp>
      </p:grpSp>
    </p:spTree>
  </p:cSld>
  <p:clrMapOvr>
    <a:masterClrMapping/>
  </p:clrMapOvr>
  <p:transition spd="slow">
    <p:blinds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热门编程语言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964" y="1412777"/>
            <a:ext cx="8667750" cy="2088232"/>
          </a:xfrm>
        </p:spPr>
        <p:txBody>
          <a:bodyPr/>
          <a:lstStyle/>
          <a:p>
            <a:r>
              <a:rPr lang="zh-CN" altLang="en-US" dirty="0" smtClean="0"/>
              <a:t>国内情形：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以 </a:t>
            </a:r>
            <a:r>
              <a:rPr lang="en-US" altLang="zh-CN" dirty="0" smtClean="0"/>
              <a:t>Java </a:t>
            </a:r>
            <a:r>
              <a:rPr lang="zh-CN" altLang="en-US" dirty="0" smtClean="0"/>
              <a:t>和 </a:t>
            </a:r>
            <a:r>
              <a:rPr lang="en-US" altLang="zh-CN" dirty="0" smtClean="0"/>
              <a:t>C/C++ </a:t>
            </a:r>
            <a:r>
              <a:rPr lang="zh-CN" altLang="en-US" dirty="0" smtClean="0"/>
              <a:t>为主流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对新语言的态度相对“更保守”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4FEA357-1A1C-4E1E-9A53-504063E4F462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pic>
        <p:nvPicPr>
          <p:cNvPr id="1433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7355" y="3573018"/>
            <a:ext cx="7811293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1_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新細明體"/>
        <a:cs typeface=""/>
      </a:majorFont>
      <a:minorFont>
        <a:latin typeface="Verdana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2151</TotalTime>
  <Words>5860</Words>
  <Application>Microsoft Office PowerPoint</Application>
  <PresentationFormat>A4 Paper (210x297 mm)</PresentationFormat>
  <Paragraphs>651</Paragraphs>
  <Slides>65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66" baseType="lpstr">
      <vt:lpstr>1_Profile</vt:lpstr>
      <vt:lpstr>Slide 1</vt:lpstr>
      <vt:lpstr>提纲</vt:lpstr>
      <vt:lpstr>编程的主要任务是什么？ 一直以来，我们[即程序员]的答案都是“告诉计算机去做什么”。但是现在，我们必须改变这个“以自我为中心”的陈腐观念， 取而代之的是“以用户为中心”的崭新观念，即向全人类、特别是大众用户清楚地解释我们想要计算机去做什么。</vt:lpstr>
      <vt:lpstr>编程概述</vt:lpstr>
      <vt:lpstr>编程之“难”</vt:lpstr>
      <vt:lpstr>编程“王道”论</vt:lpstr>
      <vt:lpstr>编程语言</vt:lpstr>
      <vt:lpstr>编程语言</vt:lpstr>
      <vt:lpstr>热门编程语言</vt:lpstr>
      <vt:lpstr>编程语言的选择</vt:lpstr>
      <vt:lpstr>编程语言选择法则</vt:lpstr>
      <vt:lpstr>多语言编程与软件成本</vt:lpstr>
      <vt:lpstr>技术债</vt:lpstr>
      <vt:lpstr>“尽早还债”法则</vt:lpstr>
      <vt:lpstr>“谁扼杀了程序员的健康”</vt:lpstr>
      <vt:lpstr>技术债偿还策略</vt:lpstr>
      <vt:lpstr>代码及早重构实践</vt:lpstr>
      <vt:lpstr>提纲</vt:lpstr>
      <vt:lpstr>我估计，导致程序员离婚的罪魁祸首就是调试。</vt:lpstr>
      <vt:lpstr>提纲</vt:lpstr>
      <vt:lpstr>软件调试概述</vt:lpstr>
      <vt:lpstr>软件调试概述</vt:lpstr>
      <vt:lpstr>调试技术发展史</vt:lpstr>
      <vt:lpstr>软件产品因缺陷而造成极大用户损失， 也因缺陷而造成显著修复成本。 但整个行业就是偏偏忽视调试的存在。 这显然是不可原谅的！</vt:lpstr>
      <vt:lpstr>调试流程—TRAFFIC七步流程</vt:lpstr>
      <vt:lpstr>调试途径</vt:lpstr>
      <vt:lpstr>调试的典型法则</vt:lpstr>
      <vt:lpstr>“魔鬼测试指南”</vt:lpstr>
      <vt:lpstr>调试的若干最佳实践</vt:lpstr>
      <vt:lpstr>提纲</vt:lpstr>
      <vt:lpstr>程序主要是用来阅读，其次才是用来在机器上执行。</vt:lpstr>
      <vt:lpstr>人本主义编程理念</vt:lpstr>
      <vt:lpstr>简洁编程理念</vt:lpstr>
      <vt:lpstr>简洁编程之代码重写实践</vt:lpstr>
      <vt:lpstr>简洁编程之写少码实践</vt:lpstr>
      <vt:lpstr>质量编程理念</vt:lpstr>
      <vt:lpstr>质量编程之童子军军规</vt:lpstr>
      <vt:lpstr>代码结构化法则</vt:lpstr>
      <vt:lpstr>“不重复自己”编程</vt:lpstr>
      <vt:lpstr>Alan Davis总结的若干编程法则</vt:lpstr>
      <vt:lpstr>字面编程</vt:lpstr>
      <vt:lpstr>慎重编程</vt:lpstr>
      <vt:lpstr>结对编程</vt:lpstr>
      <vt:lpstr>结对编程—真的更好吗？</vt:lpstr>
      <vt:lpstr>标准化编程</vt:lpstr>
      <vt:lpstr>代码审查</vt:lpstr>
      <vt:lpstr>Robert Martin总结的若干编程实践</vt:lpstr>
      <vt:lpstr>Robert Martin总结的若干编程实践</vt:lpstr>
      <vt:lpstr>提纲</vt:lpstr>
      <vt:lpstr>      一想到自己马上就要亲自写一个真正的大程序，我就禁不住心中窃喜、手上痒痒。</vt:lpstr>
      <vt:lpstr>程序员概述</vt:lpstr>
      <vt:lpstr>程序员的“美德”</vt:lpstr>
      <vt:lpstr>务实的程序员</vt:lpstr>
      <vt:lpstr>程序员培养</vt:lpstr>
      <vt:lpstr>程序员培养八条</vt:lpstr>
      <vt:lpstr>代码质量与程序员</vt:lpstr>
      <vt:lpstr>蓄意编程</vt:lpstr>
      <vt:lpstr>蓄意代码品读</vt:lpstr>
      <vt:lpstr>蓄意参与设计</vt:lpstr>
      <vt:lpstr>程序员效率的差异性</vt:lpstr>
      <vt:lpstr>编程效率与任务复杂度</vt:lpstr>
      <vt:lpstr>编程效率与语言和工具</vt:lpstr>
      <vt:lpstr>回顾</vt:lpstr>
      <vt:lpstr>回顾</vt:lpstr>
      <vt:lpstr>Q &amp; A</vt:lpstr>
    </vt:vector>
  </TitlesOfParts>
  <Company>NONE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主要著作介紹</dc:title>
  <dc:creator>user</dc:creator>
  <cp:lastModifiedBy>Lenovo</cp:lastModifiedBy>
  <cp:revision>529</cp:revision>
  <dcterms:created xsi:type="dcterms:W3CDTF">2011-10-09T06:16:03Z</dcterms:created>
  <dcterms:modified xsi:type="dcterms:W3CDTF">2021-09-24T14:52:29Z</dcterms:modified>
</cp:coreProperties>
</file>