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s/slide114.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118"/>
  </p:notesMasterIdLst>
  <p:handoutMasterIdLst>
    <p:handoutMasterId r:id="rId119"/>
  </p:handoutMasterIdLst>
  <p:sldIdLst>
    <p:sldId id="256" r:id="rId2"/>
    <p:sldId id="257" r:id="rId3"/>
    <p:sldId id="260" r:id="rId4"/>
    <p:sldId id="261" r:id="rId5"/>
    <p:sldId id="262" r:id="rId6"/>
    <p:sldId id="264" r:id="rId7"/>
    <p:sldId id="265" r:id="rId8"/>
    <p:sldId id="266" r:id="rId9"/>
    <p:sldId id="267" r:id="rId10"/>
    <p:sldId id="268" r:id="rId11"/>
    <p:sldId id="269" r:id="rId12"/>
    <p:sldId id="270" r:id="rId13"/>
    <p:sldId id="412" r:id="rId14"/>
    <p:sldId id="414" r:id="rId15"/>
    <p:sldId id="415" r:id="rId16"/>
    <p:sldId id="416" r:id="rId17"/>
    <p:sldId id="417" r:id="rId18"/>
    <p:sldId id="418" r:id="rId19"/>
    <p:sldId id="419" r:id="rId20"/>
    <p:sldId id="408" r:id="rId21"/>
    <p:sldId id="274" r:id="rId22"/>
    <p:sldId id="275" r:id="rId23"/>
    <p:sldId id="276" r:id="rId24"/>
    <p:sldId id="278" r:id="rId25"/>
    <p:sldId id="279" r:id="rId26"/>
    <p:sldId id="280" r:id="rId27"/>
    <p:sldId id="281" r:id="rId28"/>
    <p:sldId id="282" r:id="rId29"/>
    <p:sldId id="283" r:id="rId30"/>
    <p:sldId id="284" r:id="rId31"/>
    <p:sldId id="285" r:id="rId32"/>
    <p:sldId id="288" r:id="rId33"/>
    <p:sldId id="289" r:id="rId34"/>
    <p:sldId id="291" r:id="rId35"/>
    <p:sldId id="292" r:id="rId36"/>
    <p:sldId id="293" r:id="rId37"/>
    <p:sldId id="294" r:id="rId38"/>
    <p:sldId id="295" r:id="rId39"/>
    <p:sldId id="296" r:id="rId40"/>
    <p:sldId id="297" r:id="rId41"/>
    <p:sldId id="298" r:id="rId42"/>
    <p:sldId id="299" r:id="rId43"/>
    <p:sldId id="300" r:id="rId44"/>
    <p:sldId id="409" r:id="rId45"/>
    <p:sldId id="304" r:id="rId46"/>
    <p:sldId id="420"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410" r:id="rId89"/>
    <p:sldId id="349"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411" r:id="rId105"/>
    <p:sldId id="380" r:id="rId106"/>
    <p:sldId id="382" r:id="rId107"/>
    <p:sldId id="383" r:id="rId108"/>
    <p:sldId id="384" r:id="rId109"/>
    <p:sldId id="385" r:id="rId110"/>
    <p:sldId id="386" r:id="rId111"/>
    <p:sldId id="387" r:id="rId112"/>
    <p:sldId id="388" r:id="rId113"/>
    <p:sldId id="389" r:id="rId114"/>
    <p:sldId id="396" r:id="rId115"/>
    <p:sldId id="393" r:id="rId116"/>
    <p:sldId id="391" r:id="rId117"/>
  </p:sldIdLst>
  <p:sldSz cx="9906000" cy="6858000" type="A4"/>
  <p:notesSz cx="7104063" cy="10234613"/>
  <p:defaultTextStyle>
    <a:defPPr>
      <a:defRPr lang="zh-TW"/>
    </a:defPPr>
    <a:lvl1pPr algn="l" rtl="0" fontAlgn="base">
      <a:spcBef>
        <a:spcPct val="0"/>
      </a:spcBef>
      <a:spcAft>
        <a:spcPct val="0"/>
      </a:spcAft>
      <a:defRPr kumimoji="1" kern="1200">
        <a:solidFill>
          <a:schemeClr val="tx1"/>
        </a:solidFill>
        <a:latin typeface="Verdana" pitchFamily="34" charset="0"/>
        <a:ea typeface="新細明體" pitchFamily="18" charset="-120"/>
        <a:cs typeface="+mn-cs"/>
      </a:defRPr>
    </a:lvl1pPr>
    <a:lvl2pPr marL="478323" algn="l" rtl="0" fontAlgn="base">
      <a:spcBef>
        <a:spcPct val="0"/>
      </a:spcBef>
      <a:spcAft>
        <a:spcPct val="0"/>
      </a:spcAft>
      <a:defRPr kumimoji="1" kern="1200">
        <a:solidFill>
          <a:schemeClr val="tx1"/>
        </a:solidFill>
        <a:latin typeface="Verdana" pitchFamily="34" charset="0"/>
        <a:ea typeface="新細明體" pitchFamily="18" charset="-120"/>
        <a:cs typeface="+mn-cs"/>
      </a:defRPr>
    </a:lvl2pPr>
    <a:lvl3pPr marL="956645" algn="l" rtl="0" fontAlgn="base">
      <a:spcBef>
        <a:spcPct val="0"/>
      </a:spcBef>
      <a:spcAft>
        <a:spcPct val="0"/>
      </a:spcAft>
      <a:defRPr kumimoji="1" kern="1200">
        <a:solidFill>
          <a:schemeClr val="tx1"/>
        </a:solidFill>
        <a:latin typeface="Verdana" pitchFamily="34" charset="0"/>
        <a:ea typeface="新細明體" pitchFamily="18" charset="-120"/>
        <a:cs typeface="+mn-cs"/>
      </a:defRPr>
    </a:lvl3pPr>
    <a:lvl4pPr marL="1434968" algn="l" rtl="0" fontAlgn="base">
      <a:spcBef>
        <a:spcPct val="0"/>
      </a:spcBef>
      <a:spcAft>
        <a:spcPct val="0"/>
      </a:spcAft>
      <a:defRPr kumimoji="1" kern="1200">
        <a:solidFill>
          <a:schemeClr val="tx1"/>
        </a:solidFill>
        <a:latin typeface="Verdana" pitchFamily="34" charset="0"/>
        <a:ea typeface="新細明體" pitchFamily="18" charset="-120"/>
        <a:cs typeface="+mn-cs"/>
      </a:defRPr>
    </a:lvl4pPr>
    <a:lvl5pPr marL="1913291" algn="l" rtl="0" fontAlgn="base">
      <a:spcBef>
        <a:spcPct val="0"/>
      </a:spcBef>
      <a:spcAft>
        <a:spcPct val="0"/>
      </a:spcAft>
      <a:defRPr kumimoji="1" kern="1200">
        <a:solidFill>
          <a:schemeClr val="tx1"/>
        </a:solidFill>
        <a:latin typeface="Verdana" pitchFamily="34" charset="0"/>
        <a:ea typeface="新細明體" pitchFamily="18" charset="-120"/>
        <a:cs typeface="+mn-cs"/>
      </a:defRPr>
    </a:lvl5pPr>
    <a:lvl6pPr marL="2391613" algn="l" defTabSz="956645" rtl="0" eaLnBrk="1" latinLnBrk="0" hangingPunct="1">
      <a:defRPr kumimoji="1" kern="1200">
        <a:solidFill>
          <a:schemeClr val="tx1"/>
        </a:solidFill>
        <a:latin typeface="Verdana" pitchFamily="34" charset="0"/>
        <a:ea typeface="新細明體" pitchFamily="18" charset="-120"/>
        <a:cs typeface="+mn-cs"/>
      </a:defRPr>
    </a:lvl6pPr>
    <a:lvl7pPr marL="2869936" algn="l" defTabSz="956645" rtl="0" eaLnBrk="1" latinLnBrk="0" hangingPunct="1">
      <a:defRPr kumimoji="1" kern="1200">
        <a:solidFill>
          <a:schemeClr val="tx1"/>
        </a:solidFill>
        <a:latin typeface="Verdana" pitchFamily="34" charset="0"/>
        <a:ea typeface="新細明體" pitchFamily="18" charset="-120"/>
        <a:cs typeface="+mn-cs"/>
      </a:defRPr>
    </a:lvl7pPr>
    <a:lvl8pPr marL="3348258" algn="l" defTabSz="956645" rtl="0" eaLnBrk="1" latinLnBrk="0" hangingPunct="1">
      <a:defRPr kumimoji="1" kern="1200">
        <a:solidFill>
          <a:schemeClr val="tx1"/>
        </a:solidFill>
        <a:latin typeface="Verdana" pitchFamily="34" charset="0"/>
        <a:ea typeface="新細明體" pitchFamily="18" charset="-120"/>
        <a:cs typeface="+mn-cs"/>
      </a:defRPr>
    </a:lvl8pPr>
    <a:lvl9pPr marL="3826581" algn="l" defTabSz="956645" rtl="0" eaLnBrk="1" latinLnBrk="0" hangingPunct="1">
      <a:defRPr kumimoji="1" kern="1200">
        <a:solidFill>
          <a:schemeClr val="tx1"/>
        </a:solidFill>
        <a:latin typeface="Verdan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4620"/>
    <a:srgbClr val="00602B"/>
    <a:srgbClr val="0000FF"/>
    <a:srgbClr val="FF6600"/>
    <a:srgbClr val="CCE9AD"/>
    <a:srgbClr val="CCECFF"/>
    <a:srgbClr val="0000B4"/>
    <a:srgbClr val="00220F"/>
    <a:srgbClr val="FFFF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91" autoAdjust="0"/>
    <p:restoredTop sz="94682" autoAdjust="0"/>
  </p:normalViewPr>
  <p:slideViewPr>
    <p:cSldViewPr>
      <p:cViewPr>
        <p:scale>
          <a:sx n="70" d="100"/>
          <a:sy n="70" d="100"/>
        </p:scale>
        <p:origin x="-2802" y="-966"/>
      </p:cViewPr>
      <p:guideLst>
        <p:guide orient="horz" pos="2161"/>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4014" y="-114"/>
      </p:cViewPr>
      <p:guideLst>
        <p:guide orient="horz" pos="3224"/>
        <p:guide pos="2238"/>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bright="4000"/>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630709"/>
            <a:ext cx="3078427" cy="511731"/>
          </a:xfrm>
          <a:prstGeom prst="rect">
            <a:avLst/>
          </a:prstGeom>
        </p:spPr>
        <p:txBody>
          <a:bodyPr vert="horz" lIns="99048" tIns="49524" rIns="99048" bIns="49524" rtlCol="0" anchor="b"/>
          <a:lstStyle>
            <a:lvl1pPr algn="l">
              <a:defRPr sz="1300"/>
            </a:lvl1pPr>
          </a:lstStyle>
          <a:p>
            <a:r>
              <a:rPr lang="zh-CN" altLang="en-US" sz="1500" dirty="0" smtClean="0">
                <a:latin typeface="方正黑体简体" pitchFamily="65" charset="-122"/>
                <a:ea typeface="方正黑体简体" pitchFamily="65" charset="-122"/>
              </a:rPr>
              <a:t>版权属于作者，请勿传播泛滥</a:t>
            </a:r>
            <a:r>
              <a:rPr lang="en-US" altLang="zh-CN" sz="1500" dirty="0" smtClean="0">
                <a:latin typeface="方正黑体简体" pitchFamily="65" charset="-122"/>
                <a:ea typeface="方正黑体简体" pitchFamily="65" charset="-122"/>
              </a:rPr>
              <a:t>!</a:t>
            </a:r>
            <a:endParaRPr lang="zh-CN" altLang="en-US" sz="1500" dirty="0">
              <a:latin typeface="方正黑体简体" pitchFamily="65" charset="-122"/>
              <a:ea typeface="方正黑体简体" pitchFamily="65" charset="-122"/>
            </a:endParaRPr>
          </a:p>
        </p:txBody>
      </p:sp>
      <p:sp>
        <p:nvSpPr>
          <p:cNvPr id="5" name="Slide Number Placeholder 4"/>
          <p:cNvSpPr>
            <a:spLocks noGrp="1"/>
          </p:cNvSpPr>
          <p:nvPr>
            <p:ph type="sldNum" sz="quarter" idx="3"/>
          </p:nvPr>
        </p:nvSpPr>
        <p:spPr>
          <a:xfrm>
            <a:off x="3999582" y="9683154"/>
            <a:ext cx="3078427" cy="511731"/>
          </a:xfrm>
          <a:prstGeom prst="rect">
            <a:avLst/>
          </a:prstGeom>
        </p:spPr>
        <p:txBody>
          <a:bodyPr vert="horz" lIns="99048" tIns="49524" rIns="99048" bIns="49524" rtlCol="0" anchor="b"/>
          <a:lstStyle>
            <a:lvl1pPr algn="r">
              <a:defRPr sz="1300"/>
            </a:lvl1pPr>
          </a:lstStyle>
          <a:p>
            <a:fld id="{724C2A7D-6C35-4892-A3D9-AE5B65D89CA5}" type="slidenum">
              <a:rPr lang="zh-CN" altLang="en-US" sz="1700" smtClean="0"/>
              <a:pPr/>
              <a:t>‹#›</a:t>
            </a:fld>
            <a:endParaRPr lang="zh-CN" altLang="en-US" sz="1700" dirty="0"/>
          </a:p>
        </p:txBody>
      </p:sp>
      <p:sp>
        <p:nvSpPr>
          <p:cNvPr id="6" name="Rectangle 5"/>
          <p:cNvSpPr/>
          <p:nvPr/>
        </p:nvSpPr>
        <p:spPr>
          <a:xfrm>
            <a:off x="0" y="1"/>
            <a:ext cx="7104063" cy="102346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pPr algn="ct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3992" y="1"/>
            <a:ext cx="3078427" cy="511731"/>
          </a:xfrm>
          <a:prstGeom prst="rect">
            <a:avLst/>
          </a:prstGeom>
        </p:spPr>
        <p:txBody>
          <a:bodyPr vert="horz" lIns="99048" tIns="49524" rIns="99048" bIns="49524" rtlCol="0"/>
          <a:lstStyle>
            <a:lvl1pPr algn="r">
              <a:defRPr sz="1300">
                <a:ea typeface="新細明體" pitchFamily="18" charset="-120"/>
              </a:defRPr>
            </a:lvl1pPr>
          </a:lstStyle>
          <a:p>
            <a:pPr>
              <a:defRPr/>
            </a:pPr>
            <a:fld id="{2749737D-3F12-40DC-98E7-D21BDA74F41B}" type="datetimeFigureOut">
              <a:rPr lang="zh-TW" altLang="en-US"/>
              <a:pPr>
                <a:defRPr/>
              </a:pPr>
              <a:t>2021/9/24</a:t>
            </a:fld>
            <a:endParaRPr lang="zh-TW" altLang="en-US"/>
          </a:p>
        </p:txBody>
      </p:sp>
      <p:sp>
        <p:nvSpPr>
          <p:cNvPr id="4" name="投影片圖像版面配置區 3"/>
          <p:cNvSpPr>
            <a:spLocks noGrp="1" noRot="1" noChangeAspect="1"/>
          </p:cNvSpPr>
          <p:nvPr>
            <p:ph type="sldImg" idx="2"/>
          </p:nvPr>
        </p:nvSpPr>
        <p:spPr>
          <a:xfrm>
            <a:off x="781050" y="768350"/>
            <a:ext cx="5543550" cy="3836988"/>
          </a:xfrm>
          <a:prstGeom prst="rect">
            <a:avLst/>
          </a:prstGeom>
          <a:noFill/>
          <a:ln w="12700">
            <a:solidFill>
              <a:prstClr val="black"/>
            </a:solidFill>
          </a:ln>
        </p:spPr>
        <p:txBody>
          <a:bodyPr vert="horz" lIns="99048" tIns="49524" rIns="99048" bIns="49524" rtlCol="0" anchor="ctr"/>
          <a:lstStyle/>
          <a:p>
            <a:pPr lvl="0"/>
            <a:endParaRPr lang="zh-TW" altLang="en-US" noProof="0" smtClean="0"/>
          </a:p>
        </p:txBody>
      </p:sp>
      <p:sp>
        <p:nvSpPr>
          <p:cNvPr id="5" name="備忘稿版面配置區 4"/>
          <p:cNvSpPr>
            <a:spLocks noGrp="1"/>
          </p:cNvSpPr>
          <p:nvPr>
            <p:ph type="body" sz="quarter" idx="3"/>
          </p:nvPr>
        </p:nvSpPr>
        <p:spPr>
          <a:xfrm>
            <a:off x="710407" y="4861441"/>
            <a:ext cx="5683250" cy="4605576"/>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a:defRPr sz="13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3992" y="9721107"/>
            <a:ext cx="3078427" cy="511731"/>
          </a:xfrm>
          <a:prstGeom prst="rect">
            <a:avLst/>
          </a:prstGeom>
        </p:spPr>
        <p:txBody>
          <a:bodyPr vert="horz" lIns="99048" tIns="49524" rIns="99048" bIns="49524" rtlCol="0" anchor="b"/>
          <a:lstStyle>
            <a:lvl1pPr algn="r">
              <a:defRPr sz="1300">
                <a:ea typeface="新細明體" pitchFamily="18" charset="-120"/>
              </a:defRPr>
            </a:lvl1pPr>
          </a:lstStyle>
          <a:p>
            <a:pPr>
              <a:defRPr/>
            </a:pPr>
            <a:fld id="{5B48D782-AE14-43C4-A165-7AEA6CFD1B0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78323" algn="l" rtl="0" eaLnBrk="0" fontAlgn="base" hangingPunct="0">
      <a:spcBef>
        <a:spcPct val="30000"/>
      </a:spcBef>
      <a:spcAft>
        <a:spcPct val="0"/>
      </a:spcAft>
      <a:defRPr sz="1300" kern="1200">
        <a:solidFill>
          <a:schemeClr val="tx1"/>
        </a:solidFill>
        <a:latin typeface="+mn-lt"/>
        <a:ea typeface="+mn-ea"/>
        <a:cs typeface="+mn-cs"/>
      </a:defRPr>
    </a:lvl2pPr>
    <a:lvl3pPr marL="956645" algn="l" rtl="0" eaLnBrk="0" fontAlgn="base" hangingPunct="0">
      <a:spcBef>
        <a:spcPct val="30000"/>
      </a:spcBef>
      <a:spcAft>
        <a:spcPct val="0"/>
      </a:spcAft>
      <a:defRPr sz="1300" kern="1200">
        <a:solidFill>
          <a:schemeClr val="tx1"/>
        </a:solidFill>
        <a:latin typeface="+mn-lt"/>
        <a:ea typeface="+mn-ea"/>
        <a:cs typeface="+mn-cs"/>
      </a:defRPr>
    </a:lvl3pPr>
    <a:lvl4pPr marL="1434968" algn="l" rtl="0" eaLnBrk="0" fontAlgn="base" hangingPunct="0">
      <a:spcBef>
        <a:spcPct val="30000"/>
      </a:spcBef>
      <a:spcAft>
        <a:spcPct val="0"/>
      </a:spcAft>
      <a:defRPr sz="1300" kern="1200">
        <a:solidFill>
          <a:schemeClr val="tx1"/>
        </a:solidFill>
        <a:latin typeface="+mn-lt"/>
        <a:ea typeface="+mn-ea"/>
        <a:cs typeface="+mn-cs"/>
      </a:defRPr>
    </a:lvl4pPr>
    <a:lvl5pPr marL="1913291" algn="l" rtl="0" eaLnBrk="0" fontAlgn="base" hangingPunct="0">
      <a:spcBef>
        <a:spcPct val="30000"/>
      </a:spcBef>
      <a:spcAft>
        <a:spcPct val="0"/>
      </a:spcAft>
      <a:defRPr sz="1300" kern="1200">
        <a:solidFill>
          <a:schemeClr val="tx1"/>
        </a:solidFill>
        <a:latin typeface="+mn-lt"/>
        <a:ea typeface="+mn-ea"/>
        <a:cs typeface="+mn-cs"/>
      </a:defRPr>
    </a:lvl5pPr>
    <a:lvl6pPr marL="2391613" algn="l" defTabSz="956645" rtl="0" eaLnBrk="1" latinLnBrk="0" hangingPunct="1">
      <a:defRPr sz="1300" kern="1200">
        <a:solidFill>
          <a:schemeClr val="tx1"/>
        </a:solidFill>
        <a:latin typeface="+mn-lt"/>
        <a:ea typeface="+mn-ea"/>
        <a:cs typeface="+mn-cs"/>
      </a:defRPr>
    </a:lvl6pPr>
    <a:lvl7pPr marL="2869936" algn="l" defTabSz="956645" rtl="0" eaLnBrk="1" latinLnBrk="0" hangingPunct="1">
      <a:defRPr sz="1300" kern="1200">
        <a:solidFill>
          <a:schemeClr val="tx1"/>
        </a:solidFill>
        <a:latin typeface="+mn-lt"/>
        <a:ea typeface="+mn-ea"/>
        <a:cs typeface="+mn-cs"/>
      </a:defRPr>
    </a:lvl7pPr>
    <a:lvl8pPr marL="3348258" algn="l" defTabSz="956645" rtl="0" eaLnBrk="1" latinLnBrk="0" hangingPunct="1">
      <a:defRPr sz="1300" kern="1200">
        <a:solidFill>
          <a:schemeClr val="tx1"/>
        </a:solidFill>
        <a:latin typeface="+mn-lt"/>
        <a:ea typeface="+mn-ea"/>
        <a:cs typeface="+mn-cs"/>
      </a:defRPr>
    </a:lvl8pPr>
    <a:lvl9pPr marL="3826581" algn="l" defTabSz="95664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1050" y="768350"/>
            <a:ext cx="5543550" cy="3836988"/>
          </a:xfrm>
        </p:spPr>
      </p:sp>
      <p:sp>
        <p:nvSpPr>
          <p:cNvPr id="3" name="Notes Placeholder 2"/>
          <p:cNvSpPr>
            <a:spLocks noGrp="1"/>
          </p:cNvSpPr>
          <p:nvPr>
            <p:ph type="body" idx="1"/>
          </p:nvPr>
        </p:nvSpPr>
        <p:spPr/>
        <p:txBody>
          <a:bodyPr>
            <a:normAutofit/>
          </a:bodyPr>
          <a:lstStyle/>
          <a:p>
            <a:r>
              <a:rPr lang="zh-CN" altLang="en-US" dirty="0" smtClean="0"/>
              <a:t>软件测试门户网站 </a:t>
            </a:r>
            <a:r>
              <a:rPr lang="en-US" altLang="zh-CN" dirty="0" smtClean="0"/>
              <a:t>51Testing </a:t>
            </a:r>
            <a:r>
              <a:rPr lang="zh-CN" altLang="en-US" dirty="0" smtClean="0"/>
              <a:t>的调查报告</a:t>
            </a:r>
            <a:endParaRPr lang="zh-CN" altLang="en-US" dirty="0"/>
          </a:p>
        </p:txBody>
      </p:sp>
      <p:sp>
        <p:nvSpPr>
          <p:cNvPr id="4" name="Slide Number Placeholder 3"/>
          <p:cNvSpPr>
            <a:spLocks noGrp="1"/>
          </p:cNvSpPr>
          <p:nvPr>
            <p:ph type="sldNum" sz="quarter" idx="10"/>
          </p:nvPr>
        </p:nvSpPr>
        <p:spPr/>
        <p:txBody>
          <a:bodyPr/>
          <a:lstStyle/>
          <a:p>
            <a:pPr>
              <a:defRPr/>
            </a:pPr>
            <a:fld id="{5B48D782-AE14-43C4-A165-7AEA6CFD1B04}" type="slidenum">
              <a:rPr lang="zh-TW" altLang="en-US" smtClean="0"/>
              <a:pPr>
                <a:defRPr/>
              </a:pPr>
              <a:t>109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sp>
        <p:nvSpPr>
          <p:cNvPr id="27" name="Rectangle 26"/>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28" name="Rectangle 2"/>
          <p:cNvSpPr>
            <a:spLocks noGrp="1" noChangeArrowheads="1"/>
          </p:cNvSpPr>
          <p:nvPr>
            <p:ph type="ctrTitle"/>
          </p:nvPr>
        </p:nvSpPr>
        <p:spPr>
          <a:xfrm>
            <a:off x="742954" y="2348882"/>
            <a:ext cx="8420101" cy="1154855"/>
          </a:xfrm>
          <a:prstGeom prst="rect">
            <a:avLst/>
          </a:prstGeom>
          <a:solidFill>
            <a:srgbClr val="000000"/>
          </a:solidFill>
        </p:spPr>
        <p:txBody>
          <a:bodyPr/>
          <a:lstStyle>
            <a:lvl1pPr algn="ctr">
              <a:defRPr sz="5000"/>
            </a:lvl1pPr>
          </a:lstStyle>
          <a:p>
            <a:r>
              <a:rPr lang="zh-TW" altLang="en-US" dirty="0"/>
              <a:t>按一下以編輯母片標題樣式</a:t>
            </a:r>
          </a:p>
        </p:txBody>
      </p:sp>
      <p:sp>
        <p:nvSpPr>
          <p:cNvPr id="29" name="Rectangle 28"/>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首页_重1">
    <p:spTree>
      <p:nvGrpSpPr>
        <p:cNvPr id="1" name=""/>
        <p:cNvGrpSpPr/>
        <p:nvPr/>
      </p:nvGrpSpPr>
      <p:grpSpPr>
        <a:xfrm>
          <a:off x="0" y="0"/>
          <a:ext cx="0" cy="0"/>
          <a:chOff x="0" y="0"/>
          <a:chExt cx="0" cy="0"/>
        </a:xfrm>
      </p:grpSpPr>
      <p:sp>
        <p:nvSpPr>
          <p:cNvPr id="18" name="Rectangle 17"/>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19" name="Rectangle 2"/>
          <p:cNvSpPr>
            <a:spLocks noGrp="1" noChangeArrowheads="1"/>
          </p:cNvSpPr>
          <p:nvPr>
            <p:ph type="ctrTitle"/>
          </p:nvPr>
        </p:nvSpPr>
        <p:spPr>
          <a:xfrm>
            <a:off x="742954" y="2348882"/>
            <a:ext cx="8420101" cy="1154855"/>
          </a:xfrm>
          <a:prstGeom prst="rect">
            <a:avLst/>
          </a:prstGeom>
          <a:solidFill>
            <a:schemeClr val="tx1"/>
          </a:solidFill>
        </p:spPr>
        <p:txBody>
          <a:bodyPr/>
          <a:lstStyle>
            <a:lvl1pPr algn="ctr">
              <a:defRPr sz="5000"/>
            </a:lvl1pPr>
          </a:lstStyle>
          <a:p>
            <a:r>
              <a:rPr lang="zh-TW" altLang="en-US" dirty="0"/>
              <a:t>按一下以編輯母片標題樣式</a:t>
            </a:r>
          </a:p>
        </p:txBody>
      </p:sp>
      <p:sp>
        <p:nvSpPr>
          <p:cNvPr id="20" name="Rectangle 19"/>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p:txBody>
          <a:bodyPr/>
          <a:lstStyle>
            <a:lvl1pPr>
              <a:buSzPct val="100000"/>
              <a:buFont typeface="文鼎CS长美黑" pitchFamily="49" charset="-122"/>
              <a:buChar char="※"/>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zh-TW" altLang="en-US" dirty="0"/>
          </a:p>
        </p:txBody>
      </p:sp>
      <p:sp>
        <p:nvSpPr>
          <p:cNvPr id="5" name="Slide Number Placeholder 5"/>
          <p:cNvSpPr>
            <a:spLocks noGrp="1"/>
          </p:cNvSpPr>
          <p:nvPr>
            <p:ph type="sldNum" sz="quarter" idx="4"/>
          </p:nvPr>
        </p:nvSpPr>
        <p:spPr>
          <a:xfrm>
            <a:off x="8985448" y="6520259"/>
            <a:ext cx="882103" cy="365125"/>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spTree>
  </p:cSld>
  <p:clrMapOvr>
    <a:masterClrMapping/>
  </p:clrMapOvr>
  <p:transition spd="slow">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名言警句">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2223909" y="2564905"/>
            <a:ext cx="5224164" cy="1440160"/>
          </a:xfrm>
          <a:prstGeom prst="rect">
            <a:avLst/>
          </a:prstGeom>
          <a:gradFill flip="none" rotWithShape="1">
            <a:gsLst>
              <a:gs pos="0">
                <a:srgbClr val="000000"/>
              </a:gs>
              <a:gs pos="39999">
                <a:srgbClr val="0A128C"/>
              </a:gs>
              <a:gs pos="70000">
                <a:srgbClr val="181CC7"/>
              </a:gs>
              <a:gs pos="88000">
                <a:srgbClr val="7005D4"/>
              </a:gs>
              <a:gs pos="100000">
                <a:srgbClr val="8C3D91"/>
              </a:gs>
            </a:gsLst>
            <a:lin ang="16200000" scaled="0"/>
            <a:tileRect/>
          </a:gradFill>
        </p:spPr>
        <p:txBody>
          <a:bodyPr/>
          <a:lstStyle>
            <a:lvl1pPr algn="l">
              <a:defRPr sz="3000"/>
            </a:lvl1pPr>
          </a:lstStyle>
          <a:p>
            <a:r>
              <a:rPr lang="en-US" altLang="zh-CN" dirty="0" smtClean="0"/>
              <a:t>…</a:t>
            </a:r>
            <a:r>
              <a:rPr lang="zh-CN" altLang="en-US" dirty="0" smtClean="0"/>
              <a:t>名言警句</a:t>
            </a:r>
            <a:r>
              <a:rPr lang="en-US" altLang="zh-CN" dirty="0" smtClean="0"/>
              <a:t>…</a:t>
            </a:r>
            <a:endParaRPr lang="zh-TW" altLang="en-US" dirty="0"/>
          </a:p>
        </p:txBody>
      </p:sp>
      <p:sp>
        <p:nvSpPr>
          <p:cNvPr id="5" name="Slide Number Placeholder 5"/>
          <p:cNvSpPr>
            <a:spLocks noGrp="1"/>
          </p:cNvSpPr>
          <p:nvPr>
            <p:ph type="sldNum" sz="quarter" idx="4"/>
          </p:nvPr>
        </p:nvSpPr>
        <p:spPr>
          <a:xfrm>
            <a:off x="9243481" y="6453344"/>
            <a:ext cx="624069" cy="365125"/>
          </a:xfrm>
          <a:prstGeom prst="rect">
            <a:avLst/>
          </a:prstGeom>
        </p:spPr>
        <p:txBody>
          <a:bodyPr vert="horz" lIns="95665" tIns="47832" rIns="95665" bIns="47832" rtlCol="0" anchor="ctr"/>
          <a:lstStyle>
            <a:lvl1pPr algn="r">
              <a:defRPr sz="15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最后一页">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a:xfrm>
            <a:off x="2144694" y="2348883"/>
            <a:ext cx="5538614" cy="1584175"/>
          </a:xfrm>
          <a:prstGeom prst="rect">
            <a:avLst/>
          </a:prstGeom>
          <a:noFill/>
          <a:ln>
            <a:noFill/>
          </a:ln>
        </p:spPr>
        <p:txBody>
          <a:bodyPr/>
          <a:lstStyle>
            <a:lvl1pPr algn="ctr">
              <a:defRPr sz="10000" i="1">
                <a:solidFill>
                  <a:srgbClr val="FF0000"/>
                </a:solidFill>
                <a:latin typeface="方正粗倩简体" pitchFamily="65" charset="-122"/>
                <a:ea typeface="方正粗倩简体" pitchFamily="65" charset="-122"/>
              </a:defRPr>
            </a:lvl1pPr>
          </a:lstStyle>
          <a:p>
            <a:r>
              <a:rPr lang="en-US" altLang="zh-CN" sz="14400" dirty="0" smtClean="0">
                <a:latin typeface="Forte" pitchFamily="66" charset="0"/>
              </a:rPr>
              <a:t>Q &amp; A</a:t>
            </a:r>
            <a:endParaRPr lang="zh-TW"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空页">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9243481" y="6520259"/>
            <a:ext cx="624069" cy="365125"/>
          </a:xfrm>
          <a:prstGeom prst="rect">
            <a:avLst/>
          </a:prstGeom>
        </p:spPr>
        <p:txBody>
          <a:bodyPr vert="horz" lIns="95665" tIns="47832" rIns="95665" bIns="47832" rtlCol="0" anchor="ctr"/>
          <a:lstStyle>
            <a:lvl1pPr algn="r">
              <a:defRPr sz="20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Rectangle 2"/>
          <p:cNvSpPr txBox="1">
            <a:spLocks noChangeArrowheads="1"/>
          </p:cNvSpPr>
          <p:nvPr userDrawn="1"/>
        </p:nvSpPr>
        <p:spPr bwMode="auto">
          <a:xfrm>
            <a:off x="3626854" y="6525344"/>
            <a:ext cx="6279147" cy="332657"/>
          </a:xfrm>
          <a:custGeom>
            <a:avLst/>
            <a:gdLst>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36004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360040 w 5796136"/>
              <a:gd name="connsiteY4" fmla="*/ 0 h 404664"/>
              <a:gd name="connsiteX0" fmla="*/ 576064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576064 w 5796136"/>
              <a:gd name="connsiteY4" fmla="*/ 0 h 40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6136" h="404664">
                <a:moveTo>
                  <a:pt x="576064" y="0"/>
                </a:moveTo>
                <a:lnTo>
                  <a:pt x="5796136" y="0"/>
                </a:lnTo>
                <a:lnTo>
                  <a:pt x="5796136" y="404664"/>
                </a:lnTo>
                <a:lnTo>
                  <a:pt x="0" y="404664"/>
                </a:lnTo>
                <a:cubicBezTo>
                  <a:pt x="0" y="269776"/>
                  <a:pt x="764419" y="124453"/>
                  <a:pt x="576064" y="0"/>
                </a:cubicBez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1080000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marL="0" marR="0" lvl="0" indent="0" algn="l" defTabSz="956645" rtl="0" eaLnBrk="0" fontAlgn="base" latinLnBrk="0" hangingPunct="0">
              <a:lnSpc>
                <a:spcPct val="100000"/>
              </a:lnSpc>
              <a:spcBef>
                <a:spcPct val="0"/>
              </a:spcBef>
              <a:spcAft>
                <a:spcPct val="0"/>
              </a:spcAft>
              <a:buClrTx/>
              <a:buSzTx/>
              <a:buFontTx/>
              <a:buNone/>
              <a:tabLst/>
              <a:defRPr/>
            </a:pPr>
            <a:endParaRPr kumimoji="1" lang="zh-TW" altLang="en-US" sz="4200" b="0" i="0" u="none" strike="noStrike" kern="0" cap="none" spc="0" normalizeH="0" baseline="0" noProof="0" dirty="0" smtClean="0">
              <a:ln>
                <a:noFill/>
              </a:ln>
              <a:solidFill>
                <a:srgbClr val="FFFF15"/>
              </a:solidFill>
              <a:effectLst/>
              <a:uLnTx/>
              <a:uFillTx/>
              <a:latin typeface="+mj-lt"/>
              <a:ea typeface="文鼎CS长美黑" pitchFamily="49" charset="-122"/>
              <a:cs typeface="+mj-cs"/>
            </a:endParaRPr>
          </a:p>
        </p:txBody>
      </p:sp>
      <p:sp>
        <p:nvSpPr>
          <p:cNvPr id="52228" name="AutoShape 4"/>
          <p:cNvSpPr>
            <a:spLocks noChangeArrowheads="1"/>
          </p:cNvSpPr>
          <p:nvPr/>
        </p:nvSpPr>
        <p:spPr bwMode="auto">
          <a:xfrm flipV="1">
            <a:off x="0" y="692696"/>
            <a:ext cx="7995338" cy="14401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circle">
              <a:fillToRect l="50000" t="50000" r="50000" b="50000"/>
            </a:path>
            <a:tileRect/>
          </a:gradFill>
          <a:ln w="9525">
            <a:solidFill>
              <a:schemeClr val="accent2"/>
            </a:solidFill>
            <a:round/>
            <a:headEnd/>
            <a:tailEnd/>
          </a:ln>
        </p:spPr>
        <p:txBody>
          <a:bodyPr lIns="95665" tIns="47832" rIns="95665" bIns="47832"/>
          <a:lstStyle/>
          <a:p>
            <a:pPr>
              <a:defRPr/>
            </a:pPr>
            <a:endParaRPr kumimoji="0" lang="zh-TW" altLang="zh-TW" sz="2500" dirty="0">
              <a:latin typeface="Times New Roman" pitchFamily="18" charset="0"/>
            </a:endParaRPr>
          </a:p>
        </p:txBody>
      </p:sp>
      <p:sp>
        <p:nvSpPr>
          <p:cNvPr id="1026" name="Rectangle 2"/>
          <p:cNvSpPr>
            <a:spLocks noGrp="1" noChangeArrowheads="1"/>
          </p:cNvSpPr>
          <p:nvPr>
            <p:ph type="title"/>
          </p:nvPr>
        </p:nvSpPr>
        <p:spPr bwMode="auto">
          <a:xfrm>
            <a:off x="4" y="3"/>
            <a:ext cx="8422966" cy="764701"/>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lnTo>
                  <a:pt x="0" y="0"/>
                </a:ln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lvl="0"/>
            <a:r>
              <a:rPr lang="zh-CN" altLang="en-US" dirty="0" smtClean="0"/>
              <a:t>题目</a:t>
            </a:r>
            <a:endParaRPr lang="zh-TW" altLang="en-US" dirty="0" smtClean="0"/>
          </a:p>
        </p:txBody>
      </p:sp>
      <p:sp>
        <p:nvSpPr>
          <p:cNvPr id="1027" name="Rectangle 3"/>
          <p:cNvSpPr>
            <a:spLocks noGrp="1" noChangeArrowheads="1"/>
          </p:cNvSpPr>
          <p:nvPr>
            <p:ph type="body" idx="1"/>
          </p:nvPr>
        </p:nvSpPr>
        <p:spPr bwMode="auto">
          <a:xfrm>
            <a:off x="344488" y="1052736"/>
            <a:ext cx="9217024" cy="532859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lvl="0"/>
            <a:r>
              <a:rPr lang="zh-CN" altLang="en-US" dirty="0" smtClean="0"/>
              <a:t>子标题</a:t>
            </a:r>
            <a:endParaRPr lang="zh-TW" altLang="en-US" dirty="0" smtClean="0"/>
          </a:p>
          <a:p>
            <a:pPr lvl="1"/>
            <a:r>
              <a:rPr lang="zh-TW" altLang="en-US" dirty="0" smtClean="0"/>
              <a:t>第二層</a:t>
            </a:r>
            <a:r>
              <a:rPr lang="en-US" altLang="zh-CN" dirty="0" err="1" smtClean="0"/>
              <a:t>dd</a:t>
            </a:r>
            <a:endParaRPr lang="zh-TW" altLang="en-US" dirty="0" smtClean="0"/>
          </a:p>
          <a:p>
            <a:pPr lvl="2"/>
            <a:r>
              <a:rPr lang="zh-TW" altLang="en-US" dirty="0" smtClean="0"/>
              <a:t>第三層</a:t>
            </a:r>
            <a:r>
              <a:rPr lang="en-US" altLang="zh-CN" dirty="0" err="1" smtClean="0"/>
              <a:t>dd</a:t>
            </a:r>
            <a:endParaRPr lang="zh-TW" altLang="en-US" dirty="0" smtClean="0"/>
          </a:p>
        </p:txBody>
      </p:sp>
      <p:sp>
        <p:nvSpPr>
          <p:cNvPr id="12" name="Slide Number Placeholder 5"/>
          <p:cNvSpPr>
            <a:spLocks noGrp="1"/>
          </p:cNvSpPr>
          <p:nvPr>
            <p:ph type="sldNum" sz="quarter" idx="4"/>
          </p:nvPr>
        </p:nvSpPr>
        <p:spPr>
          <a:xfrm>
            <a:off x="8985448" y="6520251"/>
            <a:ext cx="882103" cy="365133"/>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pic>
        <p:nvPicPr>
          <p:cNvPr id="13" name="Picture 12" descr="C:\Users\SECBOK\Desktop\SECBOK-logo.png"/>
          <p:cNvPicPr>
            <a:picLocks noChangeAspect="1" noChangeArrowheads="1"/>
          </p:cNvPicPr>
          <p:nvPr userDrawn="1"/>
        </p:nvPicPr>
        <p:blipFill>
          <a:blip r:embed="rId8" cstate="print"/>
          <a:srcRect/>
          <a:stretch>
            <a:fillRect/>
          </a:stretch>
        </p:blipFill>
        <p:spPr bwMode="auto">
          <a:xfrm flipH="1">
            <a:off x="8307374" y="-810"/>
            <a:ext cx="1542358" cy="1485596"/>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22" r:id="rId2"/>
    <p:sldLayoutId id="2147483818" r:id="rId3"/>
    <p:sldLayoutId id="2147483819" r:id="rId4"/>
    <p:sldLayoutId id="2147483820" r:id="rId5"/>
    <p:sldLayoutId id="2147483821" r:id="rId6"/>
  </p:sldLayoutIdLst>
  <p:transition spd="slow">
    <p:randomBar dir="vert"/>
  </p:transition>
  <p:timing>
    <p:tnLst>
      <p:par>
        <p:cTn id="1" dur="indefinite" restart="never" nodeType="tmRoot"/>
      </p:par>
    </p:tnLst>
  </p:timing>
  <p:hf hdr="0" ftr="0" dt="0"/>
  <p:txStyles>
    <p:titleStyle>
      <a:lvl1pPr algn="l" rtl="0" eaLnBrk="0" fontAlgn="base" hangingPunct="0">
        <a:spcBef>
          <a:spcPct val="0"/>
        </a:spcBef>
        <a:spcAft>
          <a:spcPct val="0"/>
        </a:spcAft>
        <a:defRPr kumimoji="1" sz="4200">
          <a:solidFill>
            <a:schemeClr val="bg1"/>
          </a:solidFill>
          <a:latin typeface="+mj-lt"/>
          <a:ea typeface="文鼎CS长美黑" pitchFamily="49" charset="-122"/>
          <a:cs typeface="+mj-cs"/>
        </a:defRPr>
      </a:lvl1pPr>
      <a:lvl2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5pPr>
      <a:lvl6pPr marL="478323" algn="l" rtl="0" fontAlgn="base">
        <a:spcBef>
          <a:spcPct val="0"/>
        </a:spcBef>
        <a:spcAft>
          <a:spcPct val="0"/>
        </a:spcAft>
        <a:defRPr kumimoji="1" sz="4000">
          <a:solidFill>
            <a:schemeClr val="tx2"/>
          </a:solidFill>
          <a:latin typeface="Verdana" pitchFamily="34" charset="0"/>
          <a:ea typeface="新細明體" pitchFamily="18" charset="-120"/>
        </a:defRPr>
      </a:lvl6pPr>
      <a:lvl7pPr marL="956645" algn="l" rtl="0" fontAlgn="base">
        <a:spcBef>
          <a:spcPct val="0"/>
        </a:spcBef>
        <a:spcAft>
          <a:spcPct val="0"/>
        </a:spcAft>
        <a:defRPr kumimoji="1" sz="4000">
          <a:solidFill>
            <a:schemeClr val="tx2"/>
          </a:solidFill>
          <a:latin typeface="Verdana" pitchFamily="34" charset="0"/>
          <a:ea typeface="新細明體" pitchFamily="18" charset="-120"/>
        </a:defRPr>
      </a:lvl7pPr>
      <a:lvl8pPr marL="1434968" algn="l" rtl="0" fontAlgn="base">
        <a:spcBef>
          <a:spcPct val="0"/>
        </a:spcBef>
        <a:spcAft>
          <a:spcPct val="0"/>
        </a:spcAft>
        <a:defRPr kumimoji="1" sz="4000">
          <a:solidFill>
            <a:schemeClr val="tx2"/>
          </a:solidFill>
          <a:latin typeface="Verdana" pitchFamily="34" charset="0"/>
          <a:ea typeface="新細明體" pitchFamily="18" charset="-120"/>
        </a:defRPr>
      </a:lvl8pPr>
      <a:lvl9pPr marL="1913291" algn="l" rtl="0" fontAlgn="base">
        <a:spcBef>
          <a:spcPct val="0"/>
        </a:spcBef>
        <a:spcAft>
          <a:spcPct val="0"/>
        </a:spcAft>
        <a:defRPr kumimoji="1" sz="4000">
          <a:solidFill>
            <a:schemeClr val="tx2"/>
          </a:solidFill>
          <a:latin typeface="Verdana" pitchFamily="34" charset="0"/>
          <a:ea typeface="新細明體" pitchFamily="18" charset="-120"/>
        </a:defRPr>
      </a:lvl9pPr>
    </p:titleStyle>
    <p:bodyStyle>
      <a:lvl1pPr marL="491609" indent="-491609" algn="l" rtl="0" eaLnBrk="0" fontAlgn="base" hangingPunct="0">
        <a:spcBef>
          <a:spcPct val="20000"/>
        </a:spcBef>
        <a:spcAft>
          <a:spcPct val="0"/>
        </a:spcAft>
        <a:buClr>
          <a:srgbClr val="C00000"/>
        </a:buClr>
        <a:buSzPct val="100000"/>
        <a:buFont typeface="文鼎CS长美黑" pitchFamily="49" charset="-122"/>
        <a:buChar char="※"/>
        <a:defRPr kumimoji="1" sz="3200">
          <a:solidFill>
            <a:schemeClr val="tx1"/>
          </a:solidFill>
          <a:latin typeface="微软雅黑" pitchFamily="34" charset="-122"/>
          <a:ea typeface="微软雅黑" pitchFamily="34" charset="-122"/>
          <a:cs typeface="+mn-cs"/>
        </a:defRPr>
      </a:lvl1pPr>
      <a:lvl2pPr marL="950002" indent="-456732" algn="l" rtl="0" eaLnBrk="0" fontAlgn="base" hangingPunct="0">
        <a:spcBef>
          <a:spcPct val="20000"/>
        </a:spcBef>
        <a:spcAft>
          <a:spcPct val="0"/>
        </a:spcAft>
        <a:buClr>
          <a:schemeClr val="accent2"/>
        </a:buClr>
        <a:buSzPct val="80000"/>
        <a:buFont typeface="Wingdings" pitchFamily="2" charset="2"/>
        <a:buChar char="Ø"/>
        <a:defRPr kumimoji="1" sz="3000">
          <a:solidFill>
            <a:schemeClr val="tx1"/>
          </a:solidFill>
          <a:latin typeface="方正精楷简体" pitchFamily="2" charset="-122"/>
          <a:ea typeface="方正精楷简体" pitchFamily="2" charset="-122"/>
        </a:defRPr>
      </a:lvl2pPr>
      <a:lvl3pPr marL="1365213" indent="-413550" algn="l" rtl="0" eaLnBrk="0" fontAlgn="base" hangingPunct="0">
        <a:spcBef>
          <a:spcPct val="20000"/>
        </a:spcBef>
        <a:spcAft>
          <a:spcPct val="0"/>
        </a:spcAft>
        <a:buClr>
          <a:schemeClr val="accent2"/>
        </a:buClr>
        <a:buSzPct val="100000"/>
        <a:buFont typeface="Wingdings" pitchFamily="2" charset="2"/>
        <a:buChar char="ü"/>
        <a:defRPr kumimoji="1" sz="2800">
          <a:solidFill>
            <a:schemeClr val="tx1"/>
          </a:solidFill>
          <a:latin typeface="方正精宋简体" pitchFamily="2" charset="-122"/>
          <a:ea typeface="方正精宋简体" pitchFamily="2" charset="-122"/>
        </a:defRPr>
      </a:lvl3pPr>
      <a:lvl4pPr marL="1772119" indent="-405246" algn="l" rtl="0" eaLnBrk="0" fontAlgn="base" hangingPunct="0">
        <a:spcBef>
          <a:spcPct val="20000"/>
        </a:spcBef>
        <a:spcAft>
          <a:spcPct val="0"/>
        </a:spcAft>
        <a:buClr>
          <a:schemeClr val="accent2"/>
        </a:buClr>
        <a:buFont typeface="Wingdings" pitchFamily="2" charset="2"/>
        <a:buChar char="n"/>
        <a:defRPr kumimoji="1" sz="2100">
          <a:solidFill>
            <a:schemeClr val="tx1"/>
          </a:solidFill>
          <a:latin typeface="+mn-lt"/>
          <a:ea typeface="+mn-ea"/>
        </a:defRPr>
      </a:lvl4pPr>
      <a:lvl5pPr marL="2190652" indent="-416872" algn="l" rtl="0" eaLnBrk="0" fontAlgn="base" hangingPunct="0">
        <a:spcBef>
          <a:spcPct val="25000"/>
        </a:spcBef>
        <a:spcAft>
          <a:spcPct val="0"/>
        </a:spcAft>
        <a:buClr>
          <a:schemeClr val="accent2"/>
        </a:buClr>
        <a:buFont typeface="Wingdings" pitchFamily="2" charset="2"/>
        <a:buChar char="§"/>
        <a:defRPr kumimoji="1" sz="2100">
          <a:solidFill>
            <a:schemeClr val="tx1"/>
          </a:solidFill>
          <a:latin typeface="+mn-lt"/>
          <a:ea typeface="+mn-ea"/>
        </a:defRPr>
      </a:lvl5pPr>
      <a:lvl6pPr marL="2668974"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6pPr>
      <a:lvl7pPr marL="3147297"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7pPr>
      <a:lvl8pPr marL="3625620"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8pPr>
      <a:lvl9pPr marL="4103942"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9pPr>
    </p:bodyStyle>
    <p:otherStyle>
      <a:defPPr>
        <a:defRPr lang="zh-TW"/>
      </a:defPPr>
      <a:lvl1pPr marL="0" algn="l" defTabSz="956645" rtl="0" eaLnBrk="1" latinLnBrk="0" hangingPunct="1">
        <a:defRPr sz="1900" kern="1200">
          <a:solidFill>
            <a:schemeClr val="tx1"/>
          </a:solidFill>
          <a:latin typeface="+mn-lt"/>
          <a:ea typeface="+mn-ea"/>
          <a:cs typeface="+mn-cs"/>
        </a:defRPr>
      </a:lvl1pPr>
      <a:lvl2pPr marL="478323" algn="l" defTabSz="956645" rtl="0" eaLnBrk="1" latinLnBrk="0" hangingPunct="1">
        <a:defRPr sz="1900" kern="1200">
          <a:solidFill>
            <a:schemeClr val="tx1"/>
          </a:solidFill>
          <a:latin typeface="+mn-lt"/>
          <a:ea typeface="+mn-ea"/>
          <a:cs typeface="+mn-cs"/>
        </a:defRPr>
      </a:lvl2pPr>
      <a:lvl3pPr marL="956645" algn="l" defTabSz="956645" rtl="0" eaLnBrk="1" latinLnBrk="0" hangingPunct="1">
        <a:defRPr sz="1900" kern="1200">
          <a:solidFill>
            <a:schemeClr val="tx1"/>
          </a:solidFill>
          <a:latin typeface="+mn-lt"/>
          <a:ea typeface="+mn-ea"/>
          <a:cs typeface="+mn-cs"/>
        </a:defRPr>
      </a:lvl3pPr>
      <a:lvl4pPr marL="1434968" algn="l" defTabSz="956645" rtl="0" eaLnBrk="1" latinLnBrk="0" hangingPunct="1">
        <a:defRPr sz="1900" kern="1200">
          <a:solidFill>
            <a:schemeClr val="tx1"/>
          </a:solidFill>
          <a:latin typeface="+mn-lt"/>
          <a:ea typeface="+mn-ea"/>
          <a:cs typeface="+mn-cs"/>
        </a:defRPr>
      </a:lvl4pPr>
      <a:lvl5pPr marL="1913291" algn="l" defTabSz="956645" rtl="0" eaLnBrk="1" latinLnBrk="0" hangingPunct="1">
        <a:defRPr sz="1900" kern="1200">
          <a:solidFill>
            <a:schemeClr val="tx1"/>
          </a:solidFill>
          <a:latin typeface="+mn-lt"/>
          <a:ea typeface="+mn-ea"/>
          <a:cs typeface="+mn-cs"/>
        </a:defRPr>
      </a:lvl5pPr>
      <a:lvl6pPr marL="2391613" algn="l" defTabSz="956645" rtl="0" eaLnBrk="1" latinLnBrk="0" hangingPunct="1">
        <a:defRPr sz="1900" kern="1200">
          <a:solidFill>
            <a:schemeClr val="tx1"/>
          </a:solidFill>
          <a:latin typeface="+mn-lt"/>
          <a:ea typeface="+mn-ea"/>
          <a:cs typeface="+mn-cs"/>
        </a:defRPr>
      </a:lvl6pPr>
      <a:lvl7pPr marL="2869936" algn="l" defTabSz="956645" rtl="0" eaLnBrk="1" latinLnBrk="0" hangingPunct="1">
        <a:defRPr sz="1900" kern="1200">
          <a:solidFill>
            <a:schemeClr val="tx1"/>
          </a:solidFill>
          <a:latin typeface="+mn-lt"/>
          <a:ea typeface="+mn-ea"/>
          <a:cs typeface="+mn-cs"/>
        </a:defRPr>
      </a:lvl7pPr>
      <a:lvl8pPr marL="3348258" algn="l" defTabSz="956645" rtl="0" eaLnBrk="1" latinLnBrk="0" hangingPunct="1">
        <a:defRPr sz="1900" kern="1200">
          <a:solidFill>
            <a:schemeClr val="tx1"/>
          </a:solidFill>
          <a:latin typeface="+mn-lt"/>
          <a:ea typeface="+mn-ea"/>
          <a:cs typeface="+mn-cs"/>
        </a:defRPr>
      </a:lvl8pPr>
      <a:lvl9pPr marL="3826581" algn="l" defTabSz="95664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png"/><Relationship Id="rId1" Type="http://schemas.openxmlformats.org/officeDocument/2006/relationships/slideLayout" Target="../slideLayouts/slideLayout4.xml"/><Relationship Id="rId6" Type="http://schemas.openxmlformats.org/officeDocument/2006/relationships/image" Target="../media/image65.jpeg"/><Relationship Id="rId5" Type="http://schemas.openxmlformats.org/officeDocument/2006/relationships/image" Target="../media/image64.jpeg"/><Relationship Id="rId4" Type="http://schemas.openxmlformats.org/officeDocument/2006/relationships/image" Target="../media/image63.gi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sei.cmu.edu/watts/"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hyperlink" Target="http://en.wikipedia.org/wiki/Linus_Torvald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gi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906000" cy="6858000"/>
          </a:xfrm>
          <a:prstGeom prst="rect">
            <a:avLst/>
          </a:prstGeom>
          <a:solidFill>
            <a:schemeClr val="tx1"/>
          </a:solidFill>
        </p:spPr>
        <p:txBody>
          <a:bodyPr lIns="95665" tIns="47832" rIns="95665" bIns="47832" anchor="ctr"/>
          <a:lstStyle/>
          <a:p>
            <a:pPr algn="ctr" defTabSz="956645" eaLnBrk="0" hangingPunct="0">
              <a:defRPr/>
            </a:pPr>
            <a:r>
              <a:rPr lang="zh-CN" altLang="en-US" sz="7500" kern="0" dirty="0" smtClean="0">
                <a:solidFill>
                  <a:srgbClr val="FFFF15"/>
                </a:solidFill>
                <a:latin typeface="+mj-lt"/>
                <a:ea typeface="文鼎CS长美黑" pitchFamily="49" charset="-122"/>
                <a:cs typeface="+mj-cs"/>
              </a:rPr>
              <a:t>第六讲</a:t>
            </a:r>
            <a:endParaRPr lang="en-US" altLang="zh-CN" sz="7500" kern="0" dirty="0" smtClean="0">
              <a:solidFill>
                <a:srgbClr val="FFFF15"/>
              </a:solidFill>
              <a:latin typeface="+mj-lt"/>
              <a:ea typeface="文鼎CS长美黑" pitchFamily="49" charset="-122"/>
              <a:cs typeface="+mj-cs"/>
            </a:endParaRPr>
          </a:p>
          <a:p>
            <a:pPr algn="ctr" defTabSz="956645" eaLnBrk="0" hangingPunct="0">
              <a:defRPr/>
            </a:pPr>
            <a:r>
              <a:rPr lang="en-US" altLang="zh-CN" sz="2900" kern="0" dirty="0" smtClean="0">
                <a:solidFill>
                  <a:srgbClr val="FFFF15"/>
                </a:solidFill>
                <a:latin typeface="+mj-lt"/>
                <a:ea typeface="文鼎CS长美黑" pitchFamily="49" charset="-122"/>
                <a:cs typeface="+mj-cs"/>
              </a:rPr>
              <a:t/>
            </a:r>
            <a:br>
              <a:rPr lang="en-US" altLang="zh-CN" sz="2900" kern="0" dirty="0" smtClean="0">
                <a:solidFill>
                  <a:srgbClr val="FFFF15"/>
                </a:solidFill>
                <a:latin typeface="+mj-lt"/>
                <a:ea typeface="文鼎CS长美黑" pitchFamily="49" charset="-122"/>
                <a:cs typeface="+mj-cs"/>
              </a:rPr>
            </a:br>
            <a:r>
              <a:rPr lang="zh-CN" altLang="en-US" sz="7500" kern="0" dirty="0" smtClean="0">
                <a:solidFill>
                  <a:srgbClr val="FFFF15"/>
                </a:solidFill>
                <a:latin typeface="+mj-lt"/>
                <a:ea typeface="文鼎CS长美黑" pitchFamily="49" charset="-122"/>
                <a:cs typeface="+mj-cs"/>
              </a:rPr>
              <a:t>质量工程</a:t>
            </a:r>
            <a:endParaRPr lang="zh-CN" altLang="en-US" sz="7500" kern="0" dirty="0">
              <a:solidFill>
                <a:srgbClr val="FFFF15"/>
              </a:solidFill>
              <a:latin typeface="+mj-lt"/>
              <a:ea typeface="文鼎CS长美黑" pitchFamily="49" charset="-122"/>
              <a:cs typeface="+mj-cs"/>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质量控制模型</a:t>
            </a:r>
            <a:endParaRPr lang="zh-CN" altLang="en-US" dirty="0"/>
          </a:p>
        </p:txBody>
      </p:sp>
      <p:sp>
        <p:nvSpPr>
          <p:cNvPr id="3" name="Content Placeholder 2"/>
          <p:cNvSpPr>
            <a:spLocks noGrp="1"/>
          </p:cNvSpPr>
          <p:nvPr>
            <p:ph idx="1"/>
          </p:nvPr>
        </p:nvSpPr>
        <p:spPr>
          <a:xfrm>
            <a:off x="194476" y="5949281"/>
            <a:ext cx="9361040" cy="504056"/>
          </a:xfrm>
        </p:spPr>
        <p:txBody>
          <a:bodyPr/>
          <a:lstStyle/>
          <a:p>
            <a:r>
              <a:rPr lang="zh-CN" altLang="en-US" sz="2700" dirty="0" smtClean="0"/>
              <a:t>质量控制过程应当与软件开发总过程“和谐同步”。</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a:t>
            </a:fld>
            <a:endParaRPr lang="zh-CN" altLang="en-US" dirty="0"/>
          </a:p>
        </p:txBody>
      </p:sp>
      <p:grpSp>
        <p:nvGrpSpPr>
          <p:cNvPr id="5" name="Group 4"/>
          <p:cNvGrpSpPr/>
          <p:nvPr/>
        </p:nvGrpSpPr>
        <p:grpSpPr>
          <a:xfrm>
            <a:off x="1520623" y="1354594"/>
            <a:ext cx="6836171" cy="4234648"/>
            <a:chOff x="762000" y="1066800"/>
            <a:chExt cx="7848600" cy="5029200"/>
          </a:xfrm>
        </p:grpSpPr>
        <p:sp>
          <p:nvSpPr>
            <p:cNvPr id="6" name="Rounded Rectangle 5"/>
            <p:cNvSpPr/>
            <p:nvPr/>
          </p:nvSpPr>
          <p:spPr>
            <a:xfrm>
              <a:off x="838200" y="1066800"/>
              <a:ext cx="1600200" cy="762000"/>
            </a:xfrm>
            <a:prstGeom prst="roundRect">
              <a:avLst/>
            </a:prstGeom>
            <a:solidFill>
              <a:srgbClr val="006C31"/>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汉鼎简楷体" pitchFamily="49" charset="-122"/>
                </a:rPr>
                <a:t>定义质量控制过程</a:t>
              </a:r>
              <a:endParaRPr lang="en-US" sz="2100" dirty="0">
                <a:solidFill>
                  <a:schemeClr val="bg1"/>
                </a:solidFill>
                <a:latin typeface="方正精楷简体" pitchFamily="2" charset="-122"/>
                <a:ea typeface="汉鼎简楷体" pitchFamily="49" charset="-122"/>
              </a:endParaRPr>
            </a:p>
          </p:txBody>
        </p:sp>
        <p:sp>
          <p:nvSpPr>
            <p:cNvPr id="7" name="Diamond 6"/>
            <p:cNvSpPr/>
            <p:nvPr/>
          </p:nvSpPr>
          <p:spPr>
            <a:xfrm>
              <a:off x="3657600" y="4800600"/>
              <a:ext cx="2286000" cy="1295400"/>
            </a:xfrm>
            <a:prstGeom prst="diamond">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100" dirty="0" smtClean="0">
                  <a:solidFill>
                    <a:srgbClr val="FFFF00"/>
                  </a:solidFill>
                  <a:latin typeface="方正精楷简体" pitchFamily="2" charset="-122"/>
                  <a:ea typeface="汉鼎简楷体" pitchFamily="49" charset="-122"/>
                </a:rPr>
                <a:t>质量足够高</a:t>
              </a:r>
              <a:r>
                <a:rPr lang="en-US" altLang="zh-CN" sz="2100" dirty="0" smtClean="0">
                  <a:solidFill>
                    <a:srgbClr val="FFFF00"/>
                  </a:solidFill>
                  <a:latin typeface="方正精楷简体" pitchFamily="2" charset="-122"/>
                  <a:ea typeface="汉鼎简楷体" pitchFamily="49" charset="-122"/>
                </a:rPr>
                <a:t>?</a:t>
              </a:r>
              <a:endParaRPr lang="en-US" sz="2100" dirty="0">
                <a:solidFill>
                  <a:srgbClr val="FFFF00"/>
                </a:solidFill>
                <a:latin typeface="方正精楷简体" pitchFamily="2" charset="-122"/>
                <a:ea typeface="汉鼎简楷体" pitchFamily="49" charset="-122"/>
              </a:endParaRPr>
            </a:p>
          </p:txBody>
        </p:sp>
        <p:sp>
          <p:nvSpPr>
            <p:cNvPr id="8" name="Rounded Rectangle 7"/>
            <p:cNvSpPr/>
            <p:nvPr/>
          </p:nvSpPr>
          <p:spPr>
            <a:xfrm>
              <a:off x="3276600" y="1066800"/>
              <a:ext cx="3048000" cy="762000"/>
            </a:xfrm>
            <a:prstGeom prst="roundRect">
              <a:avLst/>
            </a:prstGeom>
            <a:solidFill>
              <a:srgbClr val="003964"/>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汉鼎简楷体" pitchFamily="49" charset="-122"/>
                </a:rPr>
                <a:t>将质量控制引入</a:t>
              </a:r>
              <a:r>
                <a:rPr lang="en-US" altLang="zh-CN" sz="2100" dirty="0" smtClean="0">
                  <a:solidFill>
                    <a:schemeClr val="bg1"/>
                  </a:solidFill>
                  <a:latin typeface="方正精楷简体" pitchFamily="2" charset="-122"/>
                  <a:ea typeface="汉鼎简楷体" pitchFamily="49" charset="-122"/>
                </a:rPr>
                <a:t/>
              </a:r>
              <a:br>
                <a:rPr lang="en-US" altLang="zh-CN" sz="2100" dirty="0" smtClean="0">
                  <a:solidFill>
                    <a:schemeClr val="bg1"/>
                  </a:solidFill>
                  <a:latin typeface="方正精楷简体" pitchFamily="2" charset="-122"/>
                  <a:ea typeface="汉鼎简楷体" pitchFamily="49" charset="-122"/>
                </a:rPr>
              </a:br>
              <a:r>
                <a:rPr lang="zh-CN" altLang="en-US" sz="2100" dirty="0" smtClean="0">
                  <a:solidFill>
                    <a:schemeClr val="bg1"/>
                  </a:solidFill>
                  <a:latin typeface="方正精楷简体" pitchFamily="2" charset="-122"/>
                  <a:ea typeface="汉鼎简楷体" pitchFamily="49" charset="-122"/>
                </a:rPr>
                <a:t>软件开发过程</a:t>
              </a:r>
              <a:endParaRPr lang="en-US" sz="2100" dirty="0">
                <a:solidFill>
                  <a:schemeClr val="bg1"/>
                </a:solidFill>
                <a:latin typeface="方正精楷简体" pitchFamily="2" charset="-122"/>
                <a:ea typeface="汉鼎简楷体" pitchFamily="49" charset="-122"/>
              </a:endParaRPr>
            </a:p>
          </p:txBody>
        </p:sp>
        <p:sp>
          <p:nvSpPr>
            <p:cNvPr id="9" name="Rounded Rectangle 8"/>
            <p:cNvSpPr/>
            <p:nvPr/>
          </p:nvSpPr>
          <p:spPr>
            <a:xfrm>
              <a:off x="3695700" y="2590800"/>
              <a:ext cx="2209800" cy="533400"/>
            </a:xfrm>
            <a:prstGeom prst="roundRect">
              <a:avLst/>
            </a:prstGeom>
            <a:solidFill>
              <a:srgbClr val="7030A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汉鼎简楷体" pitchFamily="49" charset="-122"/>
                </a:rPr>
                <a:t>开发软件</a:t>
              </a:r>
              <a:endParaRPr lang="en-US" sz="2100" dirty="0">
                <a:solidFill>
                  <a:schemeClr val="bg1"/>
                </a:solidFill>
                <a:latin typeface="方正精楷简体" pitchFamily="2" charset="-122"/>
                <a:ea typeface="汉鼎简楷体" pitchFamily="49" charset="-122"/>
              </a:endParaRPr>
            </a:p>
          </p:txBody>
        </p:sp>
        <p:sp>
          <p:nvSpPr>
            <p:cNvPr id="10" name="Rounded Rectangle 9"/>
            <p:cNvSpPr/>
            <p:nvPr/>
          </p:nvSpPr>
          <p:spPr>
            <a:xfrm>
              <a:off x="3390900" y="3657600"/>
              <a:ext cx="2819400" cy="533400"/>
            </a:xfrm>
            <a:prstGeom prst="roundRect">
              <a:avLst/>
            </a:prstGeom>
            <a:solidFill>
              <a:srgbClr val="00009A"/>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汉鼎简楷体" pitchFamily="49" charset="-122"/>
                </a:rPr>
                <a:t>评估软件质量</a:t>
              </a:r>
              <a:endParaRPr lang="en-US" sz="2100" dirty="0">
                <a:solidFill>
                  <a:schemeClr val="bg1"/>
                </a:solidFill>
                <a:latin typeface="方正精楷简体" pitchFamily="2" charset="-122"/>
                <a:ea typeface="汉鼎简楷体" pitchFamily="49" charset="-122"/>
              </a:endParaRPr>
            </a:p>
          </p:txBody>
        </p:sp>
        <p:sp>
          <p:nvSpPr>
            <p:cNvPr id="11" name="Rounded Rectangle 10"/>
            <p:cNvSpPr/>
            <p:nvPr/>
          </p:nvSpPr>
          <p:spPr>
            <a:xfrm>
              <a:off x="762000" y="4991100"/>
              <a:ext cx="2057400" cy="914400"/>
            </a:xfrm>
            <a:prstGeom prst="roundRect">
              <a:avLst/>
            </a:prstGeom>
            <a:solidFill>
              <a:srgbClr val="432003"/>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汉鼎简楷体" pitchFamily="49" charset="-122"/>
                </a:rPr>
                <a:t>标准化质量</a:t>
              </a:r>
              <a:r>
                <a:rPr lang="en-US" altLang="zh-CN" sz="2100" dirty="0" smtClean="0">
                  <a:solidFill>
                    <a:schemeClr val="bg1"/>
                  </a:solidFill>
                  <a:latin typeface="方正精楷简体" pitchFamily="2" charset="-122"/>
                  <a:ea typeface="汉鼎简楷体" pitchFamily="49" charset="-122"/>
                </a:rPr>
                <a:t/>
              </a:r>
              <a:br>
                <a:rPr lang="en-US" altLang="zh-CN" sz="2100" dirty="0" smtClean="0">
                  <a:solidFill>
                    <a:schemeClr val="bg1"/>
                  </a:solidFill>
                  <a:latin typeface="方正精楷简体" pitchFamily="2" charset="-122"/>
                  <a:ea typeface="汉鼎简楷体" pitchFamily="49" charset="-122"/>
                </a:rPr>
              </a:br>
              <a:r>
                <a:rPr lang="zh-CN" altLang="en-US" sz="2100" dirty="0" smtClean="0">
                  <a:solidFill>
                    <a:schemeClr val="bg1"/>
                  </a:solidFill>
                  <a:latin typeface="方正精楷简体" pitchFamily="2" charset="-122"/>
                  <a:ea typeface="汉鼎简楷体" pitchFamily="49" charset="-122"/>
                </a:rPr>
                <a:t>控制过程</a:t>
              </a:r>
              <a:endParaRPr lang="en-US" sz="2100" dirty="0">
                <a:solidFill>
                  <a:schemeClr val="bg1"/>
                </a:solidFill>
                <a:latin typeface="方正精楷简体" pitchFamily="2" charset="-122"/>
                <a:ea typeface="汉鼎简楷体" pitchFamily="49" charset="-122"/>
              </a:endParaRPr>
            </a:p>
          </p:txBody>
        </p:sp>
        <p:sp>
          <p:nvSpPr>
            <p:cNvPr id="12" name="Rounded Rectangle 11"/>
            <p:cNvSpPr/>
            <p:nvPr/>
          </p:nvSpPr>
          <p:spPr>
            <a:xfrm>
              <a:off x="6858000" y="5067300"/>
              <a:ext cx="1752600" cy="762000"/>
            </a:xfrm>
            <a:prstGeom prst="roundRect">
              <a:avLst/>
            </a:prstGeom>
            <a:solidFill>
              <a:srgbClr val="00206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100" dirty="0" smtClean="0">
                  <a:solidFill>
                    <a:schemeClr val="bg1"/>
                  </a:solidFill>
                  <a:latin typeface="方正精楷简体" pitchFamily="2" charset="-122"/>
                  <a:ea typeface="汉鼎简楷体" pitchFamily="49" charset="-122"/>
                </a:rPr>
                <a:t>改进质量</a:t>
              </a:r>
              <a:r>
                <a:rPr lang="en-US" altLang="zh-CN" sz="2100" dirty="0" smtClean="0">
                  <a:solidFill>
                    <a:schemeClr val="bg1"/>
                  </a:solidFill>
                  <a:latin typeface="方正精楷简体" pitchFamily="2" charset="-122"/>
                  <a:ea typeface="汉鼎简楷体" pitchFamily="49" charset="-122"/>
                </a:rPr>
                <a:t/>
              </a:r>
              <a:br>
                <a:rPr lang="en-US" altLang="zh-CN" sz="2100" dirty="0" smtClean="0">
                  <a:solidFill>
                    <a:schemeClr val="bg1"/>
                  </a:solidFill>
                  <a:latin typeface="方正精楷简体" pitchFamily="2" charset="-122"/>
                  <a:ea typeface="汉鼎简楷体" pitchFamily="49" charset="-122"/>
                </a:rPr>
              </a:br>
              <a:r>
                <a:rPr lang="zh-CN" altLang="en-US" sz="2100" dirty="0" smtClean="0">
                  <a:solidFill>
                    <a:schemeClr val="bg1"/>
                  </a:solidFill>
                  <a:latin typeface="方正精楷简体" pitchFamily="2" charset="-122"/>
                  <a:ea typeface="汉鼎简楷体" pitchFamily="49" charset="-122"/>
                </a:rPr>
                <a:t>控制过程</a:t>
              </a:r>
              <a:endParaRPr lang="en-US" sz="2100" dirty="0">
                <a:solidFill>
                  <a:schemeClr val="bg1"/>
                </a:solidFill>
                <a:latin typeface="方正精楷简体" pitchFamily="2" charset="-122"/>
                <a:ea typeface="汉鼎简楷体" pitchFamily="49" charset="-122"/>
              </a:endParaRPr>
            </a:p>
          </p:txBody>
        </p:sp>
        <p:cxnSp>
          <p:nvCxnSpPr>
            <p:cNvPr id="13" name="Straight Arrow Connector 12"/>
            <p:cNvCxnSpPr>
              <a:stCxn id="6" idx="3"/>
              <a:endCxn id="8" idx="1"/>
            </p:cNvCxnSpPr>
            <p:nvPr/>
          </p:nvCxnSpPr>
          <p:spPr>
            <a:xfrm>
              <a:off x="2438400" y="1447800"/>
              <a:ext cx="838200" cy="1588"/>
            </a:xfrm>
            <a:prstGeom prst="straightConnector1">
              <a:avLst/>
            </a:prstGeom>
            <a:ln w="444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10" idx="0"/>
            </p:cNvCxnSpPr>
            <p:nvPr/>
          </p:nvCxnSpPr>
          <p:spPr>
            <a:xfrm rot="5400000">
              <a:off x="4533900" y="3390900"/>
              <a:ext cx="533400" cy="1588"/>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9" idx="0"/>
            </p:cNvCxnSpPr>
            <p:nvPr/>
          </p:nvCxnSpPr>
          <p:spPr>
            <a:xfrm rot="5400000">
              <a:off x="4419600" y="2209800"/>
              <a:ext cx="762000" cy="1588"/>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7" idx="0"/>
            </p:cNvCxnSpPr>
            <p:nvPr/>
          </p:nvCxnSpPr>
          <p:spPr>
            <a:xfrm rot="5400000">
              <a:off x="4495800" y="4495800"/>
              <a:ext cx="609600" cy="1588"/>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1"/>
              <a:endCxn id="11" idx="3"/>
            </p:cNvCxnSpPr>
            <p:nvPr/>
          </p:nvCxnSpPr>
          <p:spPr>
            <a:xfrm rot="10800000">
              <a:off x="2819400" y="5448300"/>
              <a:ext cx="838200" cy="1588"/>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3"/>
              <a:endCxn id="12" idx="1"/>
            </p:cNvCxnSpPr>
            <p:nvPr/>
          </p:nvCxnSpPr>
          <p:spPr>
            <a:xfrm>
              <a:off x="5943600" y="5448300"/>
              <a:ext cx="914400" cy="1588"/>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305594" y="3429000"/>
              <a:ext cx="2742406" cy="794"/>
            </a:xfrm>
            <a:prstGeom prst="straightConnector1">
              <a:avLst/>
            </a:prstGeom>
            <a:ln w="57150">
              <a:solidFill>
                <a:schemeClr val="bg1">
                  <a:lumMod val="6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0"/>
            </p:cNvCxnSpPr>
            <p:nvPr/>
          </p:nvCxnSpPr>
          <p:spPr>
            <a:xfrm rot="5400000" flipH="1" flipV="1">
              <a:off x="5943600" y="3238500"/>
              <a:ext cx="3619500" cy="38100"/>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3"/>
            </p:cNvCxnSpPr>
            <p:nvPr/>
          </p:nvCxnSpPr>
          <p:spPr>
            <a:xfrm rot="10800000">
              <a:off x="6324600" y="1447800"/>
              <a:ext cx="1447800" cy="1588"/>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46138" y="4984254"/>
              <a:ext cx="521202" cy="493458"/>
            </a:xfrm>
            <a:prstGeom prst="rect">
              <a:avLst/>
            </a:prstGeom>
            <a:noFill/>
          </p:spPr>
          <p:txBody>
            <a:bodyPr wrap="none" rtlCol="0">
              <a:spAutoFit/>
            </a:bodyPr>
            <a:lstStyle/>
            <a:p>
              <a:r>
                <a:rPr lang="zh-CN" altLang="en-US" sz="2100" dirty="0" smtClean="0">
                  <a:latin typeface="黑体" pitchFamily="49" charset="-122"/>
                  <a:ea typeface="汉鼎简楷体" pitchFamily="49" charset="-122"/>
                </a:rPr>
                <a:t>否</a:t>
              </a:r>
              <a:endParaRPr lang="en-US" sz="2100" dirty="0">
                <a:latin typeface="黑体" pitchFamily="49" charset="-122"/>
                <a:ea typeface="汉鼎简楷体" pitchFamily="49" charset="-122"/>
              </a:endParaRPr>
            </a:p>
          </p:txBody>
        </p:sp>
        <p:sp>
          <p:nvSpPr>
            <p:cNvPr id="23" name="TextBox 22"/>
            <p:cNvSpPr txBox="1"/>
            <p:nvPr/>
          </p:nvSpPr>
          <p:spPr>
            <a:xfrm>
              <a:off x="3168850" y="4984254"/>
              <a:ext cx="521202" cy="493458"/>
            </a:xfrm>
            <a:prstGeom prst="rect">
              <a:avLst/>
            </a:prstGeom>
            <a:noFill/>
          </p:spPr>
          <p:txBody>
            <a:bodyPr wrap="none" rtlCol="0">
              <a:spAutoFit/>
            </a:bodyPr>
            <a:lstStyle/>
            <a:p>
              <a:r>
                <a:rPr lang="zh-CN" altLang="en-US" sz="2100" dirty="0" smtClean="0">
                  <a:latin typeface="黑体" pitchFamily="49" charset="-122"/>
                  <a:ea typeface="汉鼎简楷体" pitchFamily="49" charset="-122"/>
                </a:rPr>
                <a:t>是</a:t>
              </a:r>
              <a:endParaRPr lang="en-US" sz="2100" dirty="0">
                <a:latin typeface="黑体" pitchFamily="49" charset="-122"/>
                <a:ea typeface="汉鼎简楷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代码审查清单</a:t>
            </a:r>
            <a:r>
              <a:rPr lang="en-US" altLang="zh-CN" dirty="0" smtClean="0"/>
              <a:t>—</a:t>
            </a:r>
            <a:r>
              <a:rPr lang="zh-CN" altLang="en-US" dirty="0" smtClean="0"/>
              <a:t>示例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100</a:t>
            </a:fld>
            <a:endParaRPr lang="zh-CN" altLang="en-US" dirty="0"/>
          </a:p>
        </p:txBody>
      </p:sp>
      <p:pic>
        <p:nvPicPr>
          <p:cNvPr id="22529" name="Picture 1"/>
          <p:cNvPicPr>
            <a:picLocks noChangeAspect="1" noChangeArrowheads="1"/>
          </p:cNvPicPr>
          <p:nvPr/>
        </p:nvPicPr>
        <p:blipFill>
          <a:blip r:embed="rId2" cstate="print"/>
          <a:srcRect/>
          <a:stretch>
            <a:fillRect/>
          </a:stretch>
        </p:blipFill>
        <p:spPr bwMode="auto">
          <a:xfrm>
            <a:off x="1314523" y="1052736"/>
            <a:ext cx="7276971" cy="5760640"/>
          </a:xfrm>
          <a:prstGeom prst="rect">
            <a:avLst/>
          </a:prstGeom>
          <a:noFill/>
          <a:ln w="9525">
            <a:noFill/>
            <a:miter lim="800000"/>
            <a:headEnd/>
            <a:tailEnd/>
          </a:ln>
        </p:spPr>
      </p:pic>
    </p:spTree>
  </p:cSld>
  <p:clrMapOvr>
    <a:masterClrMapping/>
  </p:clrMapOvr>
  <p:transition spd="slow">
    <p:blinds/>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自审结合他查实践</a:t>
            </a:r>
            <a:endParaRPr lang="zh-CN" altLang="en-US" dirty="0"/>
          </a:p>
        </p:txBody>
      </p:sp>
      <p:sp>
        <p:nvSpPr>
          <p:cNvPr id="3" name="Content Placeholder 2"/>
          <p:cNvSpPr>
            <a:spLocks noGrp="1"/>
          </p:cNvSpPr>
          <p:nvPr>
            <p:ph idx="1"/>
          </p:nvPr>
        </p:nvSpPr>
        <p:spPr>
          <a:xfrm>
            <a:off x="613964" y="4293097"/>
            <a:ext cx="8667750" cy="2088232"/>
          </a:xfrm>
        </p:spPr>
        <p:txBody>
          <a:bodyPr/>
          <a:lstStyle/>
          <a:p>
            <a:r>
              <a:rPr lang="zh-CN" altLang="en-US" sz="2900" dirty="0" smtClean="0"/>
              <a:t>通过自审，工程师能够发现大约</a:t>
            </a:r>
            <a:r>
              <a:rPr lang="en-US" altLang="zh-CN" sz="2900" dirty="0" smtClean="0"/>
              <a:t>75%</a:t>
            </a:r>
            <a:r>
              <a:rPr lang="zh-CN" altLang="en-US" sz="2900" dirty="0" smtClean="0"/>
              <a:t>的错误。</a:t>
            </a:r>
            <a:endParaRPr lang="en-US" altLang="zh-CN" sz="2900" dirty="0" smtClean="0"/>
          </a:p>
          <a:p>
            <a:endParaRPr lang="en-US" altLang="zh-CN" sz="1700" dirty="0" smtClean="0"/>
          </a:p>
          <a:p>
            <a:r>
              <a:rPr lang="zh-CN" altLang="en-US" sz="2900" dirty="0" smtClean="0"/>
              <a:t>回顾</a:t>
            </a:r>
            <a:r>
              <a:rPr lang="en-US" altLang="zh-CN" sz="2900" dirty="0" smtClean="0"/>
              <a:t>Weinberg</a:t>
            </a:r>
            <a:r>
              <a:rPr lang="zh-CN" altLang="en-US" sz="2900" dirty="0" smtClean="0"/>
              <a:t>测试法则</a:t>
            </a:r>
            <a:endParaRPr lang="en-US" altLang="zh-CN" sz="2900" dirty="0" smtClean="0"/>
          </a:p>
          <a:p>
            <a:pPr lvl="1"/>
            <a:r>
              <a:rPr lang="zh-CN" altLang="en-US" sz="2500" dirty="0" smtClean="0"/>
              <a:t>程序员应避免测试自己写的程序。</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101</a:t>
            </a:fld>
            <a:endParaRPr lang="zh-CN" altLang="en-US" dirty="0"/>
          </a:p>
        </p:txBody>
      </p:sp>
      <p:sp>
        <p:nvSpPr>
          <p:cNvPr id="5" name="Rectangle 4"/>
          <p:cNvSpPr/>
          <p:nvPr/>
        </p:nvSpPr>
        <p:spPr>
          <a:xfrm>
            <a:off x="1130578" y="1412776"/>
            <a:ext cx="7410823" cy="1008112"/>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程序员不仅应自行审查所编写的代码，而且应邀请同行审查自己的代码。</a:t>
            </a:r>
            <a:endParaRPr lang="zh-CN" altLang="en-US" sz="2900" dirty="0">
              <a:solidFill>
                <a:srgbClr val="C00000"/>
              </a:solidFill>
              <a:ea typeface="文鼎CS长美黑" pitchFamily="49" charset="-122"/>
            </a:endParaRPr>
          </a:p>
        </p:txBody>
      </p:sp>
      <p:sp>
        <p:nvSpPr>
          <p:cNvPr id="6" name="Title 4"/>
          <p:cNvSpPr txBox="1">
            <a:spLocks/>
          </p:cNvSpPr>
          <p:nvPr/>
        </p:nvSpPr>
        <p:spPr bwMode="auto">
          <a:xfrm>
            <a:off x="5109020" y="3068962"/>
            <a:ext cx="4796983" cy="800472"/>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algn="ctr" eaLnBrk="0" hangingPunct="0"/>
            <a:r>
              <a:rPr lang="zh-CN" altLang="en-US" sz="2700" dirty="0" smtClean="0">
                <a:solidFill>
                  <a:srgbClr val="FFFF00"/>
                </a:solidFill>
                <a:ea typeface="文鼎CS长美黑" pitchFamily="49" charset="-122"/>
              </a:rPr>
              <a:t>先过自己关，后过同行关。</a:t>
            </a:r>
            <a:endParaRPr lang="zh-CN" altLang="en-US" sz="2700" kern="0" dirty="0">
              <a:solidFill>
                <a:srgbClr val="FFFF00"/>
              </a:solidFill>
              <a:latin typeface="+mj-lt"/>
              <a:ea typeface="文鼎CS长美黑" pitchFamily="49" charset="-122"/>
              <a:cs typeface="+mj-cs"/>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可维护性审查实践</a:t>
            </a:r>
            <a:endParaRPr lang="zh-CN" altLang="en-US" dirty="0"/>
          </a:p>
        </p:txBody>
      </p:sp>
      <p:sp>
        <p:nvSpPr>
          <p:cNvPr id="3" name="Content Placeholder 2"/>
          <p:cNvSpPr>
            <a:spLocks noGrp="1"/>
          </p:cNvSpPr>
          <p:nvPr>
            <p:ph idx="1"/>
          </p:nvPr>
        </p:nvSpPr>
        <p:spPr>
          <a:xfrm>
            <a:off x="613969" y="3212978"/>
            <a:ext cx="8707518" cy="1512168"/>
          </a:xfrm>
        </p:spPr>
        <p:txBody>
          <a:bodyPr/>
          <a:lstStyle/>
          <a:p>
            <a:r>
              <a:rPr lang="zh-CN" altLang="en-US" sz="2700" dirty="0" smtClean="0">
                <a:solidFill>
                  <a:srgbClr val="0000FF"/>
                </a:solidFill>
              </a:rPr>
              <a:t>可维护性</a:t>
            </a:r>
            <a:r>
              <a:rPr lang="zh-CN" altLang="en-US" sz="2700" dirty="0" smtClean="0"/>
              <a:t>会显著影响软件产品的维护成本、难度和风险，及生命期。</a:t>
            </a:r>
            <a:endParaRPr lang="en-US" altLang="zh-CN" sz="2700" dirty="0" smtClean="0"/>
          </a:p>
          <a:p>
            <a:r>
              <a:rPr lang="zh-CN" altLang="en-US" sz="2700" dirty="0" smtClean="0"/>
              <a:t>审查可有效改善可维护性。</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102</a:t>
            </a:fld>
            <a:endParaRPr lang="zh-CN" altLang="en-US" dirty="0"/>
          </a:p>
        </p:txBody>
      </p:sp>
      <p:sp>
        <p:nvSpPr>
          <p:cNvPr id="5" name="Rectangle 4"/>
          <p:cNvSpPr/>
          <p:nvPr/>
        </p:nvSpPr>
        <p:spPr>
          <a:xfrm>
            <a:off x="1130578" y="1412776"/>
            <a:ext cx="7410823" cy="1008112"/>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从可维护性的角度审查代码，以改善代码的整体可维护性。</a:t>
            </a:r>
            <a:endParaRPr lang="zh-CN" altLang="en-US" sz="2900" dirty="0">
              <a:solidFill>
                <a:srgbClr val="C00000"/>
              </a:solidFill>
              <a:ea typeface="文鼎CS长美黑" pitchFamily="49" charset="-122"/>
            </a:endParaRPr>
          </a:p>
        </p:txBody>
      </p:sp>
      <p:grpSp>
        <p:nvGrpSpPr>
          <p:cNvPr id="6" name="Group 5"/>
          <p:cNvGrpSpPr/>
          <p:nvPr/>
        </p:nvGrpSpPr>
        <p:grpSpPr>
          <a:xfrm>
            <a:off x="1422905" y="5097955"/>
            <a:ext cx="7196510" cy="1499401"/>
            <a:chOff x="1716316" y="3259900"/>
            <a:chExt cx="5522684" cy="1045400"/>
          </a:xfrm>
        </p:grpSpPr>
        <p:pic>
          <p:nvPicPr>
            <p:cNvPr id="7" name="Picture 5" descr="http://ts4.mm.bing.net/th?id=H.4797170213258151&amp;pid=1.7"/>
            <p:cNvPicPr>
              <a:picLocks noChangeAspect="1" noChangeArrowheads="1"/>
            </p:cNvPicPr>
            <p:nvPr/>
          </p:nvPicPr>
          <p:blipFill>
            <a:blip r:embed="rId2" cstate="print"/>
            <a:srcRect/>
            <a:stretch>
              <a:fillRect/>
            </a:stretch>
          </p:blipFill>
          <p:spPr bwMode="auto">
            <a:xfrm>
              <a:off x="6453759" y="3276600"/>
              <a:ext cx="785241" cy="1028700"/>
            </a:xfrm>
            <a:prstGeom prst="rect">
              <a:avLst/>
            </a:prstGeom>
            <a:ln>
              <a:noFill/>
            </a:ln>
            <a:effectLst>
              <a:softEdge rad="112500"/>
            </a:effectLst>
          </p:spPr>
        </p:pic>
        <p:sp>
          <p:nvSpPr>
            <p:cNvPr id="8" name="Left-Right Arrow 7"/>
            <p:cNvSpPr/>
            <p:nvPr/>
          </p:nvSpPr>
          <p:spPr>
            <a:xfrm>
              <a:off x="1981200" y="3352800"/>
              <a:ext cx="4572000" cy="914400"/>
            </a:xfrm>
            <a:prstGeom prst="leftRightArrow">
              <a:avLst>
                <a:gd name="adj1" fmla="val 21698"/>
                <a:gd name="adj2" fmla="val 50000"/>
              </a:avLst>
            </a:prstGeom>
            <a:scene3d>
              <a:camera prst="perspectiveRelaxed"/>
              <a:lightRig rig="threePt" dir="t">
                <a:rot lat="0" lon="0" rev="1200000"/>
              </a:lightRig>
            </a:scene3d>
            <a:sp3d>
              <a:bevelT w="63500" h="25400"/>
            </a:sp3d>
          </p:spPr>
          <p:style>
            <a:lnRef idx="0">
              <a:schemeClr val="dk1"/>
            </a:lnRef>
            <a:fillRef idx="3">
              <a:schemeClr val="dk1"/>
            </a:fillRef>
            <a:effectRef idx="3">
              <a:schemeClr val="dk1"/>
            </a:effectRef>
            <a:fontRef idx="minor">
              <a:schemeClr val="lt1"/>
            </a:fontRef>
          </p:style>
          <p:txBody>
            <a:bodyPr rtlCol="0" anchor="ctr"/>
            <a:lstStyle/>
            <a:p>
              <a:pPr algn="r"/>
              <a:endParaRPr lang="zh-CN" altLang="en-US" dirty="0" smtClean="0">
                <a:latin typeface="方正胖娃简体" pitchFamily="65" charset="-122"/>
                <a:ea typeface="方正胖娃简体" pitchFamily="65" charset="-122"/>
              </a:endParaRPr>
            </a:p>
          </p:txBody>
        </p:sp>
        <p:sp>
          <p:nvSpPr>
            <p:cNvPr id="9" name="TextBox 8"/>
            <p:cNvSpPr txBox="1"/>
            <p:nvPr/>
          </p:nvSpPr>
          <p:spPr>
            <a:xfrm>
              <a:off x="3428999" y="3488500"/>
              <a:ext cx="1833927" cy="311149"/>
            </a:xfrm>
            <a:prstGeom prst="rect">
              <a:avLst/>
            </a:prstGeom>
            <a:noFill/>
          </p:spPr>
          <p:txBody>
            <a:bodyPr wrap="none" rtlCol="0">
              <a:spAutoFit/>
            </a:bodyPr>
            <a:lstStyle/>
            <a:p>
              <a:r>
                <a:rPr lang="en-US" altLang="zh-CN" sz="2300" dirty="0" smtClean="0">
                  <a:solidFill>
                    <a:srgbClr val="FF0000"/>
                  </a:solidFill>
                  <a:latin typeface="Broadway" pitchFamily="82" charset="0"/>
                  <a:ea typeface="方正胖娃_GBK" pitchFamily="65" charset="-122"/>
                </a:rPr>
                <a:t>Maintainable</a:t>
              </a:r>
              <a:endParaRPr lang="zh-CN" altLang="en-US" sz="2300" dirty="0">
                <a:solidFill>
                  <a:srgbClr val="FF0000"/>
                </a:solidFill>
                <a:latin typeface="Broadway" pitchFamily="82" charset="0"/>
                <a:ea typeface="方正胖娃_GBK" pitchFamily="65" charset="-122"/>
              </a:endParaRPr>
            </a:p>
          </p:txBody>
        </p:sp>
        <p:sp>
          <p:nvSpPr>
            <p:cNvPr id="10" name="TextBox 9"/>
            <p:cNvSpPr txBox="1"/>
            <p:nvPr/>
          </p:nvSpPr>
          <p:spPr>
            <a:xfrm>
              <a:off x="1716316" y="3336100"/>
              <a:ext cx="1160437" cy="311149"/>
            </a:xfrm>
            <a:prstGeom prst="rect">
              <a:avLst/>
            </a:prstGeom>
            <a:noFill/>
          </p:spPr>
          <p:txBody>
            <a:bodyPr wrap="none" rtlCol="0">
              <a:spAutoFit/>
            </a:bodyPr>
            <a:lstStyle/>
            <a:p>
              <a:r>
                <a:rPr lang="en-US" altLang="zh-CN" sz="2300" dirty="0" smtClean="0">
                  <a:solidFill>
                    <a:srgbClr val="FF0000"/>
                  </a:solidFill>
                  <a:latin typeface="Broadway" pitchFamily="82" charset="0"/>
                  <a:ea typeface="方正胖娃_GBK" pitchFamily="65" charset="-122"/>
                </a:rPr>
                <a:t>Working</a:t>
              </a:r>
              <a:endParaRPr lang="zh-CN" altLang="en-US" sz="2300" dirty="0">
                <a:solidFill>
                  <a:srgbClr val="FF0000"/>
                </a:solidFill>
                <a:latin typeface="Broadway" pitchFamily="82" charset="0"/>
                <a:ea typeface="方正胖娃_GBK" pitchFamily="65" charset="-122"/>
              </a:endParaRPr>
            </a:p>
          </p:txBody>
        </p:sp>
        <p:sp>
          <p:nvSpPr>
            <p:cNvPr id="11" name="TextBox 10"/>
            <p:cNvSpPr txBox="1"/>
            <p:nvPr/>
          </p:nvSpPr>
          <p:spPr>
            <a:xfrm>
              <a:off x="5779373" y="3259900"/>
              <a:ext cx="702964" cy="311149"/>
            </a:xfrm>
            <a:prstGeom prst="rect">
              <a:avLst/>
            </a:prstGeom>
            <a:noFill/>
          </p:spPr>
          <p:txBody>
            <a:bodyPr wrap="none" rtlCol="0">
              <a:spAutoFit/>
            </a:bodyPr>
            <a:lstStyle/>
            <a:p>
              <a:r>
                <a:rPr lang="en-US" altLang="zh-CN" sz="2300" dirty="0" smtClean="0">
                  <a:solidFill>
                    <a:srgbClr val="FF0000"/>
                  </a:solidFill>
                  <a:latin typeface="Broadway" pitchFamily="82" charset="0"/>
                  <a:ea typeface="方正胖娃_GBK" pitchFamily="65" charset="-122"/>
                </a:rPr>
                <a:t>Sexy</a:t>
              </a:r>
              <a:endParaRPr lang="zh-CN" altLang="en-US" sz="2300" dirty="0">
                <a:solidFill>
                  <a:srgbClr val="FF0000"/>
                </a:solidFill>
                <a:latin typeface="Broadway" pitchFamily="82" charset="0"/>
                <a:ea typeface="方正胖娃_GBK" pitchFamily="65" charset="-122"/>
              </a:endParaRPr>
            </a:p>
          </p:txBody>
        </p:sp>
        <p:sp>
          <p:nvSpPr>
            <p:cNvPr id="12" name="TextBox 11"/>
            <p:cNvSpPr txBox="1"/>
            <p:nvPr/>
          </p:nvSpPr>
          <p:spPr>
            <a:xfrm>
              <a:off x="3614172" y="3932171"/>
              <a:ext cx="1371878" cy="332608"/>
            </a:xfrm>
            <a:prstGeom prst="rect">
              <a:avLst/>
            </a:prstGeom>
            <a:noFill/>
            <a:ln>
              <a:solidFill>
                <a:schemeClr val="tx1"/>
              </a:solidFill>
            </a:ln>
          </p:spPr>
          <p:txBody>
            <a:bodyPr wrap="none" rtlCol="0">
              <a:spAutoFit/>
            </a:bodyPr>
            <a:lstStyle/>
            <a:p>
              <a:r>
                <a:rPr lang="zh-CN" altLang="en-US" sz="2500" dirty="0" smtClean="0">
                  <a:latin typeface="方正精楷简体" pitchFamily="2" charset="-122"/>
                  <a:ea typeface="汉鼎简楷体" pitchFamily="49" charset="-122"/>
                </a:rPr>
                <a:t>代码三形态</a:t>
              </a:r>
              <a:endParaRPr lang="zh-CN" altLang="en-US" sz="2500" dirty="0">
                <a:latin typeface="方正精楷简体" pitchFamily="2" charset="-122"/>
                <a:ea typeface="汉鼎简楷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回审实践</a:t>
            </a:r>
            <a:endParaRPr lang="zh-CN" altLang="en-US" dirty="0"/>
          </a:p>
        </p:txBody>
      </p:sp>
      <p:sp>
        <p:nvSpPr>
          <p:cNvPr id="3" name="Content Placeholder 2"/>
          <p:cNvSpPr>
            <a:spLocks noGrp="1"/>
          </p:cNvSpPr>
          <p:nvPr>
            <p:ph idx="1"/>
          </p:nvPr>
        </p:nvSpPr>
        <p:spPr>
          <a:xfrm>
            <a:off x="613965" y="3140973"/>
            <a:ext cx="5743192" cy="3096343"/>
          </a:xfrm>
        </p:spPr>
        <p:txBody>
          <a:bodyPr/>
          <a:lstStyle/>
          <a:p>
            <a:r>
              <a:rPr lang="zh-CN" altLang="en-US" dirty="0" smtClean="0">
                <a:solidFill>
                  <a:srgbClr val="0000FF"/>
                </a:solidFill>
              </a:rPr>
              <a:t>回审</a:t>
            </a:r>
            <a:endParaRPr lang="en-US" altLang="zh-CN" dirty="0" smtClean="0">
              <a:solidFill>
                <a:srgbClr val="0000FF"/>
              </a:solidFill>
            </a:endParaRPr>
          </a:p>
          <a:p>
            <a:pPr lvl="1"/>
            <a:r>
              <a:rPr lang="zh-CN" altLang="en-US" dirty="0" smtClean="0"/>
              <a:t>在交付软件之后继续审查和改进代码质量</a:t>
            </a:r>
            <a:endParaRPr lang="en-US" altLang="zh-CN" dirty="0" smtClean="0"/>
          </a:p>
          <a:p>
            <a:pPr lvl="1"/>
            <a:r>
              <a:rPr lang="zh-CN" altLang="en-US" dirty="0" smtClean="0"/>
              <a:t>改善产品、总结教训</a:t>
            </a:r>
            <a:endParaRPr lang="en-US" altLang="zh-CN" dirty="0" smtClean="0"/>
          </a:p>
          <a:p>
            <a:endParaRPr lang="en-US" altLang="zh-CN" sz="2100" dirty="0" smtClean="0"/>
          </a:p>
          <a:p>
            <a:r>
              <a:rPr lang="zh-CN" altLang="en-US" sz="2900" dirty="0" smtClean="0"/>
              <a:t>回顾“</a:t>
            </a:r>
            <a:r>
              <a:rPr lang="zh-CN" altLang="en-US" sz="2900" dirty="0" smtClean="0">
                <a:solidFill>
                  <a:srgbClr val="0000FF"/>
                </a:solidFill>
              </a:rPr>
              <a:t>回归测试</a:t>
            </a:r>
            <a:r>
              <a:rPr lang="zh-CN" altLang="en-US" sz="2900" dirty="0" smtClean="0"/>
              <a:t>”</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103</a:t>
            </a:fld>
            <a:endParaRPr lang="zh-CN" altLang="en-US" dirty="0"/>
          </a:p>
        </p:txBody>
      </p:sp>
      <p:sp>
        <p:nvSpPr>
          <p:cNvPr id="5" name="Rectangle 4"/>
          <p:cNvSpPr/>
          <p:nvPr/>
        </p:nvSpPr>
        <p:spPr>
          <a:xfrm>
            <a:off x="1130578" y="1412777"/>
            <a:ext cx="7410823"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在交付软件之后，继续审查软件质量。</a:t>
            </a:r>
            <a:endParaRPr lang="zh-CN" altLang="en-US" sz="2900" dirty="0">
              <a:solidFill>
                <a:srgbClr val="C00000"/>
              </a:solidFill>
              <a:ea typeface="文鼎CS长美黑" pitchFamily="49" charset="-122"/>
            </a:endParaRPr>
          </a:p>
        </p:txBody>
      </p:sp>
      <p:pic>
        <p:nvPicPr>
          <p:cNvPr id="6" name="Picture 2" descr="http://images.sodahead.com/polls/001044575/15Pic1_xlarge.jpeg"/>
          <p:cNvPicPr>
            <a:picLocks noChangeAspect="1" noChangeArrowheads="1"/>
          </p:cNvPicPr>
          <p:nvPr/>
        </p:nvPicPr>
        <p:blipFill>
          <a:blip r:embed="rId2" cstate="print"/>
          <a:srcRect/>
          <a:stretch>
            <a:fillRect/>
          </a:stretch>
        </p:blipFill>
        <p:spPr bwMode="auto">
          <a:xfrm>
            <a:off x="6713035" y="4221095"/>
            <a:ext cx="3192965" cy="2263967"/>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质量控制概论</a:t>
            </a:r>
            <a:endParaRPr lang="en-US" altLang="zh-CN" sz="2800" dirty="0" smtClean="0"/>
          </a:p>
          <a:p>
            <a:pPr lvl="1"/>
            <a:r>
              <a:rPr lang="zh-CN" altLang="en-US" sz="2800" dirty="0" smtClean="0"/>
              <a:t>质量评估、控制、保证</a:t>
            </a:r>
            <a:endParaRPr lang="en-US" altLang="zh-CN" sz="2800" dirty="0" smtClean="0"/>
          </a:p>
          <a:p>
            <a:r>
              <a:rPr lang="zh-CN" altLang="en-US" sz="2800" dirty="0" smtClean="0"/>
              <a:t>软件缺陷</a:t>
            </a:r>
            <a:endParaRPr lang="en-US" altLang="zh-CN" sz="2800" dirty="0" smtClean="0"/>
          </a:p>
          <a:p>
            <a:pPr lvl="1"/>
            <a:r>
              <a:rPr lang="zh-CN" altLang="en-US" sz="2800" dirty="0" smtClean="0"/>
              <a:t>缺陷分析、处理，及相关定律</a:t>
            </a:r>
            <a:endParaRPr lang="en-US" altLang="zh-CN" sz="2800" dirty="0" smtClean="0"/>
          </a:p>
          <a:p>
            <a:r>
              <a:rPr lang="zh-CN" altLang="en-US" sz="2800" dirty="0" smtClean="0"/>
              <a:t>软件测试</a:t>
            </a:r>
            <a:endParaRPr lang="en-US" altLang="zh-CN" sz="2800" dirty="0" smtClean="0"/>
          </a:p>
          <a:p>
            <a:pPr lvl="1"/>
            <a:r>
              <a:rPr lang="zh-CN" altLang="en-US" sz="2800" dirty="0" smtClean="0"/>
              <a:t>概念、策略、阶段化，及相关核心知识</a:t>
            </a:r>
            <a:endParaRPr lang="en-US" altLang="zh-CN" sz="2800" dirty="0" smtClean="0"/>
          </a:p>
          <a:p>
            <a:r>
              <a:rPr lang="zh-CN" altLang="en-US" sz="2800" dirty="0" smtClean="0"/>
              <a:t>软件审查</a:t>
            </a:r>
            <a:endParaRPr lang="en-US" altLang="zh-CN" sz="2800" dirty="0" smtClean="0"/>
          </a:p>
          <a:p>
            <a:pPr lvl="1"/>
            <a:r>
              <a:rPr lang="zh-CN" altLang="en-US" sz="2800" dirty="0" smtClean="0"/>
              <a:t>概念、评审和相关实践</a:t>
            </a:r>
            <a:endParaRPr lang="en-US" altLang="zh-CN" sz="2800" dirty="0" smtClean="0"/>
          </a:p>
          <a:p>
            <a:r>
              <a:rPr lang="zh-CN" altLang="en-US" sz="2800" dirty="0" smtClean="0"/>
              <a:t>质量工程师</a:t>
            </a:r>
            <a:endParaRPr lang="en-US" altLang="zh-CN" sz="2800" dirty="0" smtClean="0"/>
          </a:p>
          <a:p>
            <a:pPr lvl="1"/>
            <a:r>
              <a:rPr lang="zh-CN" altLang="en-US" sz="2800" dirty="0" smtClean="0"/>
              <a:t>三心、四意、五技能、两角色、两争议</a:t>
            </a:r>
            <a:endParaRPr lang="zh-CN" altLang="en-US" sz="2800" dirty="0"/>
          </a:p>
        </p:txBody>
      </p:sp>
      <p:sp>
        <p:nvSpPr>
          <p:cNvPr id="4" name="Right Arrow 3"/>
          <p:cNvSpPr/>
          <p:nvPr/>
        </p:nvSpPr>
        <p:spPr>
          <a:xfrm flipH="1">
            <a:off x="7524768" y="5357826"/>
            <a:ext cx="1214446" cy="50006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04864" y="1935081"/>
            <a:ext cx="4914546" cy="1624246"/>
          </a:xfrm>
        </p:spPr>
        <p:txBody>
          <a:bodyPr/>
          <a:lstStyle/>
          <a:p>
            <a:r>
              <a:rPr lang="zh-CN" altLang="en-US" dirty="0" smtClean="0"/>
              <a:t>      测试工程师是特殊的“服务生”，代表客户，服务于开发员。</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105</a:t>
            </a:fld>
            <a:endParaRPr lang="zh-CN" altLang="en-US" dirty="0"/>
          </a:p>
        </p:txBody>
      </p:sp>
      <p:sp>
        <p:nvSpPr>
          <p:cNvPr id="7" name="Rectangle 6"/>
          <p:cNvSpPr/>
          <p:nvPr/>
        </p:nvSpPr>
        <p:spPr>
          <a:xfrm>
            <a:off x="1236963" y="3599394"/>
            <a:ext cx="1393848" cy="419764"/>
          </a:xfrm>
          <a:prstGeom prst="rect">
            <a:avLst/>
          </a:prstGeom>
        </p:spPr>
        <p:txBody>
          <a:bodyPr wrap="none" lIns="95665" tIns="47832" rIns="95665" bIns="47832">
            <a:spAutoFit/>
          </a:bodyPr>
          <a:lstStyle/>
          <a:p>
            <a:r>
              <a:rPr lang="zh-CN" altLang="en-US" sz="2100" dirty="0" smtClean="0">
                <a:ea typeface="文鼎CS长美黑" pitchFamily="49" charset="-122"/>
              </a:rPr>
              <a:t>      匿 名</a:t>
            </a:r>
            <a:endParaRPr lang="zh-CN" altLang="en-US" sz="2100" dirty="0">
              <a:ea typeface="文鼎CS长美黑" pitchFamily="49" charset="-122"/>
            </a:endParaRPr>
          </a:p>
        </p:txBody>
      </p:sp>
      <p:pic>
        <p:nvPicPr>
          <p:cNvPr id="1026" name="Picture 2"/>
          <p:cNvPicPr>
            <a:picLocks noChangeAspect="1" noChangeArrowheads="1"/>
          </p:cNvPicPr>
          <p:nvPr/>
        </p:nvPicPr>
        <p:blipFill>
          <a:blip r:embed="rId2" cstate="print"/>
          <a:srcRect/>
          <a:stretch>
            <a:fillRect/>
          </a:stretch>
        </p:blipFill>
        <p:spPr bwMode="auto">
          <a:xfrm>
            <a:off x="1122221" y="1916835"/>
            <a:ext cx="2426628" cy="1714501"/>
          </a:xfrm>
          <a:prstGeom prst="rect">
            <a:avLst/>
          </a:prstGeom>
          <a:noFill/>
          <a:ln w="9525">
            <a:noFill/>
            <a:miter lim="800000"/>
            <a:headEnd/>
            <a:tailEnd/>
          </a:ln>
        </p:spPr>
      </p:pic>
      <p:grpSp>
        <p:nvGrpSpPr>
          <p:cNvPr id="2" name="Group 7"/>
          <p:cNvGrpSpPr/>
          <p:nvPr/>
        </p:nvGrpSpPr>
        <p:grpSpPr>
          <a:xfrm>
            <a:off x="194477" y="5013176"/>
            <a:ext cx="9517057" cy="1674698"/>
            <a:chOff x="450499" y="2953827"/>
            <a:chExt cx="9910826" cy="1981201"/>
          </a:xfrm>
        </p:grpSpPr>
        <p:pic>
          <p:nvPicPr>
            <p:cNvPr id="10" name="Picture 3" descr="C:\Users\SECBOK\Desktop\th (2).jpg"/>
            <p:cNvPicPr>
              <a:picLocks noChangeAspect="1" noChangeArrowheads="1"/>
            </p:cNvPicPr>
            <p:nvPr/>
          </p:nvPicPr>
          <p:blipFill>
            <a:blip r:embed="rId3" cstate="print"/>
            <a:srcRect/>
            <a:stretch>
              <a:fillRect/>
            </a:stretch>
          </p:blipFill>
          <p:spPr bwMode="auto">
            <a:xfrm flipH="1">
              <a:off x="450499" y="2962006"/>
              <a:ext cx="1657350" cy="1952627"/>
            </a:xfrm>
            <a:prstGeom prst="rect">
              <a:avLst/>
            </a:prstGeom>
            <a:noFill/>
          </p:spPr>
        </p:pic>
        <p:pic>
          <p:nvPicPr>
            <p:cNvPr id="14" name="Picture 2" descr="C:\Users\SECBOK\Desktop\cleaning_lady_full.gif"/>
            <p:cNvPicPr>
              <a:picLocks noChangeAspect="1" noChangeArrowheads="1"/>
            </p:cNvPicPr>
            <p:nvPr/>
          </p:nvPicPr>
          <p:blipFill>
            <a:blip r:embed="rId4" cstate="print"/>
            <a:srcRect/>
            <a:stretch>
              <a:fillRect/>
            </a:stretch>
          </p:blipFill>
          <p:spPr bwMode="auto">
            <a:xfrm>
              <a:off x="4242510" y="2986222"/>
              <a:ext cx="1790700" cy="1790700"/>
            </a:xfrm>
            <a:prstGeom prst="rect">
              <a:avLst/>
            </a:prstGeom>
            <a:noFill/>
          </p:spPr>
        </p:pic>
        <p:pic>
          <p:nvPicPr>
            <p:cNvPr id="15" name="Picture 4" descr="C:\Users\SECBOK\Desktop\th (3).jpg"/>
            <p:cNvPicPr>
              <a:picLocks noChangeAspect="1" noChangeArrowheads="1"/>
            </p:cNvPicPr>
            <p:nvPr/>
          </p:nvPicPr>
          <p:blipFill>
            <a:blip r:embed="rId5" cstate="print"/>
            <a:srcRect/>
            <a:stretch>
              <a:fillRect/>
            </a:stretch>
          </p:blipFill>
          <p:spPr bwMode="auto">
            <a:xfrm>
              <a:off x="6175692" y="2953827"/>
              <a:ext cx="4185633" cy="1981201"/>
            </a:xfrm>
            <a:prstGeom prst="rect">
              <a:avLst/>
            </a:prstGeom>
            <a:ln>
              <a:noFill/>
            </a:ln>
            <a:effectLst>
              <a:softEdge rad="112500"/>
            </a:effectLst>
          </p:spPr>
        </p:pic>
        <p:pic>
          <p:nvPicPr>
            <p:cNvPr id="16" name="Picture 5" descr="C:\Users\SECBOK\Desktop\th (4).jpg"/>
            <p:cNvPicPr>
              <a:picLocks noChangeAspect="1" noChangeArrowheads="1"/>
            </p:cNvPicPr>
            <p:nvPr/>
          </p:nvPicPr>
          <p:blipFill>
            <a:blip r:embed="rId6" cstate="print"/>
            <a:srcRect/>
            <a:stretch>
              <a:fillRect/>
            </a:stretch>
          </p:blipFill>
          <p:spPr bwMode="auto">
            <a:xfrm>
              <a:off x="2160621" y="2986222"/>
              <a:ext cx="2022231" cy="1752603"/>
            </a:xfrm>
            <a:prstGeom prst="rect">
              <a:avLst/>
            </a:prstGeom>
            <a:noFill/>
          </p:spPr>
        </p:pic>
      </p:grpSp>
    </p:spTree>
  </p:cSld>
  <p:clrMapOvr>
    <a:masterClrMapping/>
  </p:clrMapOvr>
  <p:transition spd="slow">
    <p:randomBa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质量工程师概述</a:t>
            </a:r>
            <a:endParaRPr lang="zh-CN" altLang="en-US" dirty="0"/>
          </a:p>
        </p:txBody>
      </p:sp>
      <p:sp>
        <p:nvSpPr>
          <p:cNvPr id="3" name="Content Placeholder 2"/>
          <p:cNvSpPr>
            <a:spLocks noGrp="1"/>
          </p:cNvSpPr>
          <p:nvPr>
            <p:ph idx="1"/>
          </p:nvPr>
        </p:nvSpPr>
        <p:spPr/>
        <p:txBody>
          <a:bodyPr/>
          <a:lstStyle/>
          <a:p>
            <a:r>
              <a:rPr lang="zh-CN" altLang="en-US" dirty="0" smtClean="0"/>
              <a:t>质量工程师</a:t>
            </a:r>
            <a:endParaRPr lang="en-US" altLang="zh-CN" dirty="0" smtClean="0"/>
          </a:p>
          <a:p>
            <a:pPr lvl="1"/>
            <a:r>
              <a:rPr lang="zh-CN" altLang="en-US" dirty="0" smtClean="0"/>
              <a:t>软件工程师的一类细分职业</a:t>
            </a:r>
            <a:endParaRPr lang="en-US" altLang="zh-CN" dirty="0" smtClean="0"/>
          </a:p>
          <a:p>
            <a:pPr lvl="1"/>
            <a:r>
              <a:rPr lang="zh-CN" altLang="en-US" dirty="0" smtClean="0"/>
              <a:t>泛指所有从事或参与软件产品</a:t>
            </a:r>
            <a:r>
              <a:rPr lang="zh-CN" altLang="en-US" dirty="0" smtClean="0">
                <a:solidFill>
                  <a:srgbClr val="0000FF"/>
                </a:solidFill>
              </a:rPr>
              <a:t>质量保证和控制</a:t>
            </a:r>
            <a:r>
              <a:rPr lang="zh-CN" altLang="en-US" dirty="0" smtClean="0"/>
              <a:t>实践的工程师</a:t>
            </a:r>
            <a:endParaRPr lang="en-US" altLang="zh-CN" dirty="0" smtClean="0"/>
          </a:p>
          <a:p>
            <a:pPr lvl="1"/>
            <a:endParaRPr lang="en-US" altLang="zh-CN" sz="1500" dirty="0" smtClean="0"/>
          </a:p>
          <a:p>
            <a:pPr lvl="1"/>
            <a:r>
              <a:rPr lang="zh-CN" altLang="en-US" dirty="0" smtClean="0">
                <a:solidFill>
                  <a:srgbClr val="0000FF"/>
                </a:solidFill>
              </a:rPr>
              <a:t>质量保证师</a:t>
            </a:r>
            <a:r>
              <a:rPr lang="en-US" altLang="zh-CN" dirty="0" smtClean="0"/>
              <a:t>——</a:t>
            </a:r>
            <a:r>
              <a:rPr lang="zh-CN" altLang="en-US" dirty="0" smtClean="0"/>
              <a:t>从事质量保证实践的工程师</a:t>
            </a:r>
            <a:endParaRPr lang="en-US" altLang="zh-CN" dirty="0" smtClean="0"/>
          </a:p>
          <a:p>
            <a:pPr lvl="1"/>
            <a:r>
              <a:rPr lang="zh-CN" altLang="en-US" dirty="0" smtClean="0">
                <a:solidFill>
                  <a:srgbClr val="0000FF"/>
                </a:solidFill>
              </a:rPr>
              <a:t>质量控制师</a:t>
            </a:r>
            <a:r>
              <a:rPr lang="en-US" altLang="zh-CN" dirty="0" smtClean="0"/>
              <a:t>——</a:t>
            </a:r>
            <a:r>
              <a:rPr lang="zh-CN" altLang="en-US" dirty="0" smtClean="0"/>
              <a:t>从事质量控制实践的工程师</a:t>
            </a:r>
            <a:endParaRPr lang="en-US" altLang="zh-CN" dirty="0" smtClean="0"/>
          </a:p>
          <a:p>
            <a:pPr lvl="1"/>
            <a:endParaRPr lang="en-US" altLang="zh-CN" sz="1500" dirty="0" smtClean="0"/>
          </a:p>
          <a:p>
            <a:r>
              <a:rPr lang="zh-CN" altLang="en-US" sz="2900" dirty="0" smtClean="0"/>
              <a:t>测试工程师 </a:t>
            </a:r>
            <a:r>
              <a:rPr lang="en-US" altLang="zh-CN" sz="2900" dirty="0" smtClean="0"/>
              <a:t>(</a:t>
            </a:r>
            <a:r>
              <a:rPr lang="zh-CN" altLang="en-US" sz="2900" dirty="0" smtClean="0"/>
              <a:t>简称测试员</a:t>
            </a:r>
            <a:r>
              <a:rPr lang="en-US" altLang="zh-CN" sz="2900" dirty="0" smtClean="0"/>
              <a:t>)</a:t>
            </a:r>
          </a:p>
          <a:p>
            <a:pPr lvl="1"/>
            <a:r>
              <a:rPr lang="zh-CN" altLang="en-US" sz="2600" dirty="0" smtClean="0"/>
              <a:t>是一类典型的专职质量控制师</a:t>
            </a:r>
            <a:endParaRPr lang="en-US" altLang="zh-CN" sz="2600" dirty="0" smtClean="0"/>
          </a:p>
          <a:p>
            <a:pPr lvl="1"/>
            <a:r>
              <a:rPr lang="zh-CN" altLang="en-US" sz="2600" dirty="0" smtClean="0"/>
              <a:t>属于几乎所有软件开发团队的必要成员</a:t>
            </a:r>
            <a:endParaRPr lang="zh-CN" altLang="en-US" sz="26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106</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“三心四意”的素质</a:t>
            </a:r>
            <a:endParaRPr lang="zh-CN" altLang="en-US" dirty="0"/>
          </a:p>
        </p:txBody>
      </p:sp>
      <p:sp>
        <p:nvSpPr>
          <p:cNvPr id="3" name="Content Placeholder 2"/>
          <p:cNvSpPr>
            <a:spLocks noGrp="1"/>
          </p:cNvSpPr>
          <p:nvPr>
            <p:ph idx="1"/>
          </p:nvPr>
        </p:nvSpPr>
        <p:spPr/>
        <p:txBody>
          <a:bodyPr/>
          <a:lstStyle/>
          <a:p>
            <a:pPr>
              <a:buNone/>
            </a:pPr>
            <a:r>
              <a:rPr lang="zh-CN" altLang="en-US" sz="3300" dirty="0" smtClean="0"/>
              <a:t>质量工程师的基本素质：</a:t>
            </a:r>
            <a:endParaRPr lang="en-US" altLang="zh-CN" sz="3300" dirty="0" smtClean="0"/>
          </a:p>
          <a:p>
            <a:pPr>
              <a:buNone/>
            </a:pPr>
            <a:endParaRPr lang="en-US" altLang="zh-CN" sz="1900" dirty="0" smtClean="0"/>
          </a:p>
          <a:p>
            <a:r>
              <a:rPr lang="zh-CN" altLang="en-US" sz="2900" dirty="0" smtClean="0"/>
              <a:t>公心</a:t>
            </a:r>
            <a:endParaRPr lang="en-US" altLang="zh-CN" sz="2900" dirty="0" smtClean="0"/>
          </a:p>
          <a:p>
            <a:r>
              <a:rPr lang="zh-CN" altLang="en-US" sz="2900" dirty="0" smtClean="0"/>
              <a:t>责任心</a:t>
            </a:r>
            <a:endParaRPr lang="en-US" altLang="zh-CN" sz="2900" dirty="0" smtClean="0"/>
          </a:p>
          <a:p>
            <a:r>
              <a:rPr lang="zh-CN" altLang="en-US" sz="2900" dirty="0" smtClean="0"/>
              <a:t>细心</a:t>
            </a:r>
            <a:endParaRPr lang="en-US" altLang="zh-CN" sz="2900" dirty="0" smtClean="0"/>
          </a:p>
          <a:p>
            <a:endParaRPr lang="en-US" altLang="zh-CN" sz="1700" dirty="0" smtClean="0"/>
          </a:p>
          <a:p>
            <a:r>
              <a:rPr lang="zh-CN" altLang="en-US" sz="2900" dirty="0" smtClean="0"/>
              <a:t>质量意识</a:t>
            </a:r>
            <a:endParaRPr lang="en-US" altLang="zh-CN" sz="2900" dirty="0" smtClean="0"/>
          </a:p>
          <a:p>
            <a:r>
              <a:rPr lang="zh-CN" altLang="en-US" sz="2900" dirty="0" smtClean="0"/>
              <a:t>怀疑意识</a:t>
            </a:r>
            <a:endParaRPr lang="en-US" altLang="zh-CN" sz="2900" dirty="0" smtClean="0"/>
          </a:p>
          <a:p>
            <a:r>
              <a:rPr lang="zh-CN" altLang="en-US" sz="2900" dirty="0" smtClean="0"/>
              <a:t>服务意识</a:t>
            </a:r>
            <a:endParaRPr lang="en-US" altLang="zh-CN" sz="2900" dirty="0" smtClean="0"/>
          </a:p>
          <a:p>
            <a:r>
              <a:rPr lang="zh-CN" altLang="en-US" sz="2900" dirty="0" smtClean="0"/>
              <a:t>换位思考意识</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107</a:t>
            </a:fld>
            <a:endParaRPr lang="zh-CN" altLang="en-US" dirty="0"/>
          </a:p>
        </p:txBody>
      </p:sp>
      <p:pic>
        <p:nvPicPr>
          <p:cNvPr id="6" name="Picture 3" descr="C:\Users\SECBOK\Desktop\th (4).jpg"/>
          <p:cNvPicPr>
            <a:picLocks noChangeAspect="1" noChangeArrowheads="1"/>
          </p:cNvPicPr>
          <p:nvPr/>
        </p:nvPicPr>
        <p:blipFill>
          <a:blip r:embed="rId2" cstate="print"/>
          <a:srcRect/>
          <a:stretch>
            <a:fillRect/>
          </a:stretch>
        </p:blipFill>
        <p:spPr bwMode="auto">
          <a:xfrm>
            <a:off x="5470446" y="1484790"/>
            <a:ext cx="4435557" cy="2103614"/>
          </a:xfrm>
          <a:prstGeom prst="ellipse">
            <a:avLst/>
          </a:prstGeom>
          <a:ln>
            <a:noFill/>
          </a:ln>
          <a:effectLst>
            <a:softEdge rad="112500"/>
          </a:effectLst>
        </p:spPr>
      </p:pic>
      <p:grpSp>
        <p:nvGrpSpPr>
          <p:cNvPr id="5" name="Group 10"/>
          <p:cNvGrpSpPr/>
          <p:nvPr/>
        </p:nvGrpSpPr>
        <p:grpSpPr>
          <a:xfrm>
            <a:off x="5499062" y="4077076"/>
            <a:ext cx="4406939" cy="2366457"/>
            <a:chOff x="1079500" y="952500"/>
            <a:chExt cx="6985000" cy="4953000"/>
          </a:xfrm>
        </p:grpSpPr>
        <p:pic>
          <p:nvPicPr>
            <p:cNvPr id="12" name="Picture 2" descr="C:\Users\SECBOK\Desktop\52freelancer_200801_changemind.jpg"/>
            <p:cNvPicPr>
              <a:picLocks noChangeAspect="1" noChangeArrowheads="1"/>
            </p:cNvPicPr>
            <p:nvPr/>
          </p:nvPicPr>
          <p:blipFill>
            <a:blip r:embed="rId3" cstate="print"/>
            <a:srcRect/>
            <a:stretch>
              <a:fillRect/>
            </a:stretch>
          </p:blipFill>
          <p:spPr bwMode="auto">
            <a:xfrm>
              <a:off x="1079500" y="952500"/>
              <a:ext cx="6985000" cy="4953000"/>
            </a:xfrm>
            <a:prstGeom prst="ellipse">
              <a:avLst/>
            </a:prstGeom>
            <a:ln>
              <a:noFill/>
            </a:ln>
            <a:effectLst>
              <a:softEdge rad="112500"/>
            </a:effectLst>
          </p:spPr>
        </p:pic>
        <p:sp>
          <p:nvSpPr>
            <p:cNvPr id="13" name="TextBox 12"/>
            <p:cNvSpPr txBox="1"/>
            <p:nvPr/>
          </p:nvSpPr>
          <p:spPr>
            <a:xfrm>
              <a:off x="2634225" y="3665332"/>
              <a:ext cx="2592083" cy="1803695"/>
            </a:xfrm>
            <a:prstGeom prst="rect">
              <a:avLst/>
            </a:prstGeom>
            <a:noFill/>
          </p:spPr>
          <p:txBody>
            <a:bodyPr wrap="none" rtlCol="0">
              <a:spAutoFit/>
            </a:bodyPr>
            <a:lstStyle/>
            <a:p>
              <a:pPr algn="ctr"/>
              <a:r>
                <a:rPr lang="zh-CN" altLang="en-US" sz="2500" dirty="0" smtClean="0">
                  <a:solidFill>
                    <a:srgbClr val="FFFF00"/>
                  </a:solidFill>
                  <a:latin typeface="黑体" pitchFamily="49" charset="-122"/>
                  <a:ea typeface="黑体" pitchFamily="49" charset="-122"/>
                </a:rPr>
                <a:t>换位思考</a:t>
              </a:r>
              <a:r>
                <a:rPr lang="en-US" altLang="zh-CN" sz="2500" dirty="0" smtClean="0">
                  <a:solidFill>
                    <a:srgbClr val="FFFF00"/>
                  </a:solidFill>
                  <a:latin typeface="黑体" pitchFamily="49" charset="-122"/>
                  <a:ea typeface="黑体" pitchFamily="49" charset="-122"/>
                </a:rPr>
                <a:t/>
              </a:r>
              <a:br>
                <a:rPr lang="en-US" altLang="zh-CN" sz="2500" dirty="0" smtClean="0">
                  <a:solidFill>
                    <a:srgbClr val="FFFF00"/>
                  </a:solidFill>
                  <a:latin typeface="黑体" pitchFamily="49" charset="-122"/>
                  <a:ea typeface="黑体" pitchFamily="49" charset="-122"/>
                </a:rPr>
              </a:br>
              <a:r>
                <a:rPr lang="zh-CN" altLang="en-US" sz="2500" dirty="0" smtClean="0">
                  <a:solidFill>
                    <a:srgbClr val="FFFF00"/>
                  </a:solidFill>
                  <a:latin typeface="黑体" pitchFamily="49" charset="-122"/>
                  <a:ea typeface="黑体" pitchFamily="49" charset="-122"/>
                </a:rPr>
                <a:t>善解</a:t>
              </a:r>
              <a:r>
                <a:rPr lang="en-US" altLang="zh-CN" sz="2500" dirty="0" smtClean="0">
                  <a:solidFill>
                    <a:srgbClr val="FFFF00"/>
                  </a:solidFill>
                  <a:latin typeface="方正胖娃简体" pitchFamily="65" charset="-122"/>
                  <a:ea typeface="方正胖娃简体" pitchFamily="65" charset="-122"/>
                </a:rPr>
                <a:t>TA</a:t>
              </a:r>
              <a:r>
                <a:rPr lang="zh-CN" altLang="en-US" sz="2500" dirty="0" smtClean="0">
                  <a:solidFill>
                    <a:srgbClr val="FFFF00"/>
                  </a:solidFill>
                  <a:latin typeface="黑体" pitchFamily="49" charset="-122"/>
                  <a:ea typeface="黑体" pitchFamily="49" charset="-122"/>
                </a:rPr>
                <a:t>意</a:t>
              </a:r>
              <a:endParaRPr lang="zh-CN" altLang="en-US" sz="2500" dirty="0">
                <a:solidFill>
                  <a:srgbClr val="FFFF00"/>
                </a:solidFill>
                <a:latin typeface="黑体" pitchFamily="49" charset="-122"/>
                <a:ea typeface="黑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五类专业技能</a:t>
            </a:r>
            <a:endParaRPr lang="zh-CN" altLang="en-US" dirty="0"/>
          </a:p>
        </p:txBody>
      </p:sp>
      <p:sp>
        <p:nvSpPr>
          <p:cNvPr id="3" name="Content Placeholder 2"/>
          <p:cNvSpPr>
            <a:spLocks noGrp="1"/>
          </p:cNvSpPr>
          <p:nvPr>
            <p:ph idx="1"/>
          </p:nvPr>
        </p:nvSpPr>
        <p:spPr/>
        <p:txBody>
          <a:bodyPr/>
          <a:lstStyle/>
          <a:p>
            <a:pPr marL="538113" indent="-538113">
              <a:buSzPct val="90000"/>
              <a:buFont typeface="+mj-ea"/>
              <a:buAutoNum type="circleNumDbPlain"/>
            </a:pPr>
            <a:r>
              <a:rPr lang="zh-CN" altLang="en-US" sz="2900" dirty="0" smtClean="0"/>
              <a:t>质量过程规划和实施</a:t>
            </a:r>
            <a:endParaRPr lang="en-US" altLang="zh-CN" sz="2900" dirty="0" smtClean="0"/>
          </a:p>
          <a:p>
            <a:pPr marL="538113" indent="-538113">
              <a:buSzPct val="90000"/>
              <a:buFont typeface="+mj-ea"/>
              <a:buAutoNum type="circleNumDbPlain"/>
            </a:pPr>
            <a:r>
              <a:rPr lang="zh-CN" altLang="en-US" sz="2900" dirty="0" smtClean="0"/>
              <a:t>质量过程监督和控制</a:t>
            </a:r>
            <a:endParaRPr lang="en-US" altLang="zh-CN" sz="2900" dirty="0" smtClean="0"/>
          </a:p>
          <a:p>
            <a:pPr marL="538113" indent="-538113">
              <a:buSzPct val="90000"/>
              <a:buFont typeface="+mj-ea"/>
              <a:buAutoNum type="circleNumDbPlain"/>
            </a:pPr>
            <a:r>
              <a:rPr lang="zh-CN" altLang="en-US" sz="2900" dirty="0" smtClean="0"/>
              <a:t>质量过程度量与改进</a:t>
            </a:r>
            <a:endParaRPr lang="en-US" altLang="zh-CN" sz="2900" dirty="0" smtClean="0"/>
          </a:p>
          <a:p>
            <a:pPr marL="538113" indent="-538113">
              <a:buSzPct val="90000"/>
              <a:buFont typeface="+mj-ea"/>
              <a:buAutoNum type="circleNumDbPlain"/>
            </a:pPr>
            <a:r>
              <a:rPr lang="zh-CN" altLang="en-US" sz="2900" dirty="0" smtClean="0">
                <a:solidFill>
                  <a:srgbClr val="0000FF"/>
                </a:solidFill>
              </a:rPr>
              <a:t>软件审查</a:t>
            </a:r>
            <a:endParaRPr lang="en-US" altLang="zh-CN" sz="2900" dirty="0" smtClean="0">
              <a:solidFill>
                <a:srgbClr val="0000FF"/>
              </a:solidFill>
            </a:endParaRPr>
          </a:p>
          <a:p>
            <a:pPr marL="538113" indent="-538113">
              <a:buSzPct val="90000"/>
              <a:buFont typeface="+mj-ea"/>
              <a:buAutoNum type="circleNumDbPlain"/>
            </a:pPr>
            <a:r>
              <a:rPr lang="zh-CN" altLang="en-US" sz="2900" dirty="0" smtClean="0">
                <a:solidFill>
                  <a:srgbClr val="0000FF"/>
                </a:solidFill>
              </a:rPr>
              <a:t>软件测试</a:t>
            </a:r>
            <a:endParaRPr lang="en-US" altLang="zh-CN" sz="2900" dirty="0" smtClean="0">
              <a:solidFill>
                <a:srgbClr val="0000FF"/>
              </a:solidFill>
            </a:endParaRPr>
          </a:p>
          <a:p>
            <a:endParaRPr lang="en-US" altLang="zh-CN" dirty="0" smtClean="0"/>
          </a:p>
          <a:p>
            <a:pPr>
              <a:buNone/>
            </a:pPr>
            <a:r>
              <a:rPr lang="zh-CN" altLang="en-US" sz="2900" dirty="0" smtClean="0"/>
              <a:t>注意：</a:t>
            </a:r>
            <a:endParaRPr lang="en-US" altLang="zh-CN" sz="2900" dirty="0" smtClean="0"/>
          </a:p>
          <a:p>
            <a:r>
              <a:rPr lang="zh-CN" altLang="en-US" sz="2500" dirty="0" smtClean="0">
                <a:solidFill>
                  <a:srgbClr val="0000FF"/>
                </a:solidFill>
              </a:rPr>
              <a:t>质量保证师</a:t>
            </a:r>
            <a:r>
              <a:rPr lang="zh-CN" altLang="en-US" sz="2500" dirty="0" smtClean="0"/>
              <a:t>必须掌握前三类技能</a:t>
            </a:r>
            <a:endParaRPr lang="en-US" altLang="zh-CN" sz="2500" dirty="0" smtClean="0"/>
          </a:p>
          <a:p>
            <a:r>
              <a:rPr lang="zh-CN" altLang="en-US" sz="2500" dirty="0" smtClean="0">
                <a:solidFill>
                  <a:srgbClr val="0000FF"/>
                </a:solidFill>
              </a:rPr>
              <a:t>质量控制师</a:t>
            </a:r>
            <a:r>
              <a:rPr lang="zh-CN" altLang="en-US" sz="2500" dirty="0" smtClean="0"/>
              <a:t>则必须掌握后两类技能</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108</a:t>
            </a:fld>
            <a:endParaRPr lang="zh-CN" altLang="en-US" dirty="0"/>
          </a:p>
        </p:txBody>
      </p:sp>
      <p:pic>
        <p:nvPicPr>
          <p:cNvPr id="7170" name="Picture 2" descr="http://scrabblesense.com/wp-content/uploads/2012/07/knowledge-is-powery-Tiffany-and-Lupus.jpg"/>
          <p:cNvPicPr>
            <a:picLocks noChangeAspect="1" noChangeArrowheads="1"/>
          </p:cNvPicPr>
          <p:nvPr/>
        </p:nvPicPr>
        <p:blipFill>
          <a:blip r:embed="rId2" cstate="print"/>
          <a:srcRect/>
          <a:stretch>
            <a:fillRect/>
          </a:stretch>
        </p:blipFill>
        <p:spPr bwMode="auto">
          <a:xfrm>
            <a:off x="6669195" y="1772823"/>
            <a:ext cx="3236809" cy="3099869"/>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测试工程师 </a:t>
            </a:r>
            <a:r>
              <a:rPr lang="en-US" altLang="zh-CN" dirty="0" smtClean="0"/>
              <a:t>(</a:t>
            </a:r>
            <a:r>
              <a:rPr lang="zh-CN" altLang="en-US" dirty="0" smtClean="0"/>
              <a:t>测试员</a:t>
            </a:r>
            <a:r>
              <a:rPr lang="en-US" altLang="zh-CN" dirty="0" smtClean="0"/>
              <a:t>)</a:t>
            </a:r>
            <a:endParaRPr lang="zh-CN" altLang="en-US" dirty="0"/>
          </a:p>
        </p:txBody>
      </p:sp>
      <p:sp>
        <p:nvSpPr>
          <p:cNvPr id="3" name="Content Placeholder 2"/>
          <p:cNvSpPr>
            <a:spLocks noGrp="1"/>
          </p:cNvSpPr>
          <p:nvPr>
            <p:ph idx="1"/>
          </p:nvPr>
        </p:nvSpPr>
        <p:spPr>
          <a:xfrm>
            <a:off x="613964" y="1268760"/>
            <a:ext cx="8667750" cy="4176464"/>
          </a:xfrm>
        </p:spPr>
        <p:txBody>
          <a:bodyPr/>
          <a:lstStyle/>
          <a:p>
            <a:r>
              <a:rPr lang="zh-CN" altLang="en-US" sz="2900" dirty="0" smtClean="0"/>
              <a:t>测试工程师是</a:t>
            </a:r>
            <a:r>
              <a:rPr lang="en-US" altLang="zh-CN" sz="2900" dirty="0" smtClean="0"/>
              <a:t>IT</a:t>
            </a:r>
            <a:r>
              <a:rPr lang="zh-CN" altLang="en-US" sz="2900" dirty="0" smtClean="0"/>
              <a:t>岗位中少有的“常青树”</a:t>
            </a:r>
            <a:endParaRPr lang="en-US" altLang="zh-CN" sz="2900" dirty="0" smtClean="0"/>
          </a:p>
          <a:p>
            <a:pPr lvl="1"/>
            <a:r>
              <a:rPr lang="zh-CN" altLang="en-US" sz="2500" dirty="0" smtClean="0"/>
              <a:t>岗位空缺一直都很多</a:t>
            </a:r>
            <a:endParaRPr lang="en-US" altLang="zh-CN" sz="2500" dirty="0" smtClean="0"/>
          </a:p>
          <a:p>
            <a:pPr lvl="1"/>
            <a:r>
              <a:rPr lang="zh-CN" altLang="en-US" sz="2500" dirty="0" smtClean="0"/>
              <a:t>经历越丰富就越</a:t>
            </a:r>
            <a:r>
              <a:rPr lang="en-US" altLang="zh-CN" sz="2500" dirty="0" smtClean="0"/>
              <a:t>“</a:t>
            </a:r>
            <a:r>
              <a:rPr lang="zh-CN" altLang="en-US" sz="2500" dirty="0" smtClean="0"/>
              <a:t>吃香</a:t>
            </a:r>
            <a:r>
              <a:rPr lang="en-US" altLang="zh-CN" sz="2500" dirty="0" smtClean="0"/>
              <a:t>”</a:t>
            </a:r>
          </a:p>
          <a:p>
            <a:endParaRPr lang="en-US" altLang="zh-CN" sz="1700" dirty="0" smtClean="0"/>
          </a:p>
          <a:p>
            <a:r>
              <a:rPr lang="zh-CN" altLang="en-US" sz="2900" dirty="0" smtClean="0"/>
              <a:t>业界最常见的配比是</a:t>
            </a:r>
            <a:r>
              <a:rPr lang="en-US" altLang="zh-CN" sz="2900" dirty="0" smtClean="0">
                <a:solidFill>
                  <a:srgbClr val="0000FF"/>
                </a:solidFill>
              </a:rPr>
              <a:t>1:2</a:t>
            </a:r>
            <a:r>
              <a:rPr lang="zh-CN" altLang="en-US" sz="2900" dirty="0" smtClean="0">
                <a:solidFill>
                  <a:srgbClr val="0000FF"/>
                </a:solidFill>
              </a:rPr>
              <a:t>或</a:t>
            </a:r>
            <a:r>
              <a:rPr lang="en-US" altLang="zh-CN" sz="2900" dirty="0" smtClean="0">
                <a:solidFill>
                  <a:srgbClr val="0000FF"/>
                </a:solidFill>
              </a:rPr>
              <a:t>1:3</a:t>
            </a:r>
          </a:p>
          <a:p>
            <a:pPr lvl="1"/>
            <a:r>
              <a:rPr lang="zh-CN" altLang="en-US" sz="2500" dirty="0" smtClean="0"/>
              <a:t>即一个测试员对应两至三个开发员</a:t>
            </a:r>
            <a:r>
              <a:rPr lang="en-US" altLang="zh-CN" sz="2500" dirty="0" smtClean="0"/>
              <a:t>(</a:t>
            </a:r>
            <a:r>
              <a:rPr lang="zh-CN" altLang="en-US" sz="2500" dirty="0" smtClean="0"/>
              <a:t>不仅是程序员</a:t>
            </a:r>
            <a:r>
              <a:rPr lang="en-US" altLang="zh-CN" sz="2500" dirty="0" smtClean="0"/>
              <a:t>)</a:t>
            </a:r>
            <a:r>
              <a:rPr lang="zh-CN" altLang="en-US" sz="2500" dirty="0" smtClean="0"/>
              <a:t>。</a:t>
            </a:r>
            <a:endParaRPr lang="en-US" altLang="zh-CN" sz="2500" dirty="0" smtClean="0"/>
          </a:p>
          <a:p>
            <a:endParaRPr lang="en-US" altLang="zh-CN" sz="1300" dirty="0" smtClean="0"/>
          </a:p>
          <a:p>
            <a:r>
              <a:rPr lang="en-US" altLang="zh-CN" sz="2700" dirty="0" smtClean="0"/>
              <a:t>51Testing</a:t>
            </a:r>
            <a:r>
              <a:rPr lang="zh-CN" altLang="en-US" sz="2900" dirty="0" smtClean="0"/>
              <a:t>网站的调查报告显示：</a:t>
            </a:r>
            <a:endParaRPr lang="en-US" altLang="zh-CN" sz="2900" dirty="0" smtClean="0">
              <a:solidFill>
                <a:srgbClr val="FF0000"/>
              </a:solidFill>
            </a:endParaRPr>
          </a:p>
          <a:p>
            <a:pPr lvl="1"/>
            <a:r>
              <a:rPr lang="zh-CN" altLang="en-US" sz="2500" dirty="0" smtClean="0">
                <a:solidFill>
                  <a:srgbClr val="FF0000"/>
                </a:solidFill>
              </a:rPr>
              <a:t>误解</a:t>
            </a:r>
            <a:r>
              <a:rPr lang="en-US" altLang="zh-CN" sz="2500" dirty="0" smtClean="0">
                <a:solidFill>
                  <a:srgbClr val="FF0000"/>
                </a:solidFill>
              </a:rPr>
              <a:t>1</a:t>
            </a:r>
            <a:r>
              <a:rPr lang="zh-CN" altLang="en-US" sz="2500" dirty="0" smtClean="0"/>
              <a:t>：测试没有技术含量，没前途。</a:t>
            </a:r>
            <a:endParaRPr lang="en-US" altLang="zh-CN" sz="2500" dirty="0" smtClean="0"/>
          </a:p>
          <a:p>
            <a:pPr lvl="1"/>
            <a:r>
              <a:rPr lang="zh-CN" altLang="en-US" sz="2500" dirty="0" smtClean="0">
                <a:solidFill>
                  <a:srgbClr val="FF0000"/>
                </a:solidFill>
              </a:rPr>
              <a:t>误解</a:t>
            </a:r>
            <a:r>
              <a:rPr lang="en-US" altLang="zh-CN" sz="2500" dirty="0" smtClean="0">
                <a:solidFill>
                  <a:srgbClr val="FF0000"/>
                </a:solidFill>
              </a:rPr>
              <a:t>2</a:t>
            </a:r>
            <a:r>
              <a:rPr lang="zh-CN" altLang="en-US" sz="2500" dirty="0" smtClean="0">
                <a:solidFill>
                  <a:srgbClr val="FF0000"/>
                </a:solidFill>
              </a:rPr>
              <a:t>：</a:t>
            </a:r>
            <a:r>
              <a:rPr lang="zh-CN" altLang="en-US" sz="2500" dirty="0" smtClean="0"/>
              <a:t>测试员必须为软件的“用户端”缺陷负责。</a:t>
            </a:r>
            <a:endParaRPr lang="en-US" altLang="zh-CN" sz="25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109</a:t>
            </a:fld>
            <a:endParaRPr lang="zh-CN" altLang="en-US" dirty="0"/>
          </a:p>
        </p:txBody>
      </p:sp>
      <p:sp>
        <p:nvSpPr>
          <p:cNvPr id="5" name="Rectangle 4"/>
          <p:cNvSpPr/>
          <p:nvPr/>
        </p:nvSpPr>
        <p:spPr>
          <a:xfrm>
            <a:off x="974558" y="6011996"/>
            <a:ext cx="8112901" cy="358208"/>
          </a:xfrm>
          <a:prstGeom prst="rect">
            <a:avLst/>
          </a:prstGeom>
        </p:spPr>
        <p:txBody>
          <a:bodyPr wrap="square" lIns="95665" tIns="47832" rIns="95665" bIns="47832">
            <a:spAutoFit/>
          </a:bodyPr>
          <a:lstStyle/>
          <a:p>
            <a:pPr lvl="2" indent="-956645"/>
            <a:r>
              <a:rPr lang="en-US" altLang="zh-CN" sz="1700" dirty="0" smtClean="0">
                <a:latin typeface="方正精宋简体" pitchFamily="2" charset="-122"/>
                <a:ea typeface="方正精宋简体" pitchFamily="2" charset="-122"/>
              </a:rPr>
              <a:t>* </a:t>
            </a:r>
            <a:r>
              <a:rPr lang="zh-CN" altLang="en-US" sz="1700" dirty="0" smtClean="0">
                <a:latin typeface="方正精宋简体" pitchFamily="2" charset="-122"/>
                <a:ea typeface="方正精宋简体" pitchFamily="2" charset="-122"/>
              </a:rPr>
              <a:t>“用户端”缺陷，即在用户使用软件产品的过程中发现的缺陷</a:t>
            </a:r>
            <a:endParaRPr lang="zh-CN" altLang="en-US" sz="1700" dirty="0">
              <a:latin typeface="方正精宋简体" pitchFamily="2" charset="-122"/>
              <a:ea typeface="方正精宋简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blinds(horizontal)">
                                      <p:cBhvr>
                                        <p:cTn id="18" dur="500"/>
                                        <p:tgtEl>
                                          <p:spTgt spid="3">
                                            <p:txEl>
                                              <p:pRg st="8" end="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linds(horizontal)">
                                      <p:cBhvr>
                                        <p:cTn id="2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质量保证</a:t>
            </a:r>
            <a:endParaRPr lang="zh-CN" altLang="en-US" dirty="0"/>
          </a:p>
        </p:txBody>
      </p:sp>
      <p:sp>
        <p:nvSpPr>
          <p:cNvPr id="3" name="Content Placeholder 2"/>
          <p:cNvSpPr>
            <a:spLocks noGrp="1"/>
          </p:cNvSpPr>
          <p:nvPr>
            <p:ph idx="1"/>
          </p:nvPr>
        </p:nvSpPr>
        <p:spPr>
          <a:xfrm>
            <a:off x="613964" y="1268762"/>
            <a:ext cx="8667750" cy="1512168"/>
          </a:xfrm>
        </p:spPr>
        <p:txBody>
          <a:bodyPr/>
          <a:lstStyle/>
          <a:p>
            <a:r>
              <a:rPr lang="zh-CN" altLang="en-US" dirty="0" smtClean="0"/>
              <a:t>质量保证 </a:t>
            </a:r>
            <a:r>
              <a:rPr lang="en-US" altLang="zh-CN" sz="2900" dirty="0" smtClean="0"/>
              <a:t>(Quality Assurance</a:t>
            </a:r>
            <a:r>
              <a:rPr lang="zh-CN" altLang="en-US" sz="2900" dirty="0" smtClean="0"/>
              <a:t>，简称</a:t>
            </a:r>
            <a:r>
              <a:rPr lang="en-US" altLang="zh-CN" sz="2900" dirty="0" smtClean="0"/>
              <a:t>QA)</a:t>
            </a:r>
            <a:endParaRPr lang="en-US" altLang="zh-CN" dirty="0" smtClean="0"/>
          </a:p>
          <a:p>
            <a:pPr lvl="1"/>
            <a:r>
              <a:rPr lang="zh-CN" altLang="en-US" dirty="0" smtClean="0"/>
              <a:t>在产品生产的过程中为实现既定质量目标而规划、组织和实施的活动统称</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a:t>
            </a:fld>
            <a:endParaRPr lang="zh-CN" altLang="en-US" dirty="0"/>
          </a:p>
        </p:txBody>
      </p:sp>
      <p:sp>
        <p:nvSpPr>
          <p:cNvPr id="5" name="Content Placeholder 2"/>
          <p:cNvSpPr txBox="1">
            <a:spLocks/>
          </p:cNvSpPr>
          <p:nvPr/>
        </p:nvSpPr>
        <p:spPr bwMode="auto">
          <a:xfrm>
            <a:off x="613973" y="3645027"/>
            <a:ext cx="3948991" cy="201622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defRPr/>
            </a:pPr>
            <a:r>
              <a:rPr lang="zh-CN" altLang="en-US" sz="2500" kern="0" dirty="0" smtClean="0">
                <a:latin typeface="+mn-lt"/>
                <a:ea typeface="文鼎CS长美黑" pitchFamily="49" charset="-122"/>
              </a:rPr>
              <a:t>      </a:t>
            </a:r>
            <a:r>
              <a:rPr lang="zh-CN" altLang="en-US" sz="2900" kern="0" dirty="0" smtClean="0">
                <a:solidFill>
                  <a:srgbClr val="FF0000"/>
                </a:solidFill>
                <a:latin typeface="+mn-lt"/>
                <a:ea typeface="文鼎CS长美黑" pitchFamily="49" charset="-122"/>
              </a:rPr>
              <a:t>质量保证 </a:t>
            </a:r>
            <a:r>
              <a:rPr lang="en-US" altLang="zh-CN" sz="2500" kern="0" dirty="0" smtClean="0">
                <a:solidFill>
                  <a:srgbClr val="FF0000"/>
                </a:solidFill>
                <a:latin typeface="+mn-lt"/>
                <a:ea typeface="文鼎CS长美黑" pitchFamily="49" charset="-122"/>
              </a:rPr>
              <a:t>(QA)</a:t>
            </a: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发生在开发过程之</a:t>
            </a:r>
            <a:r>
              <a:rPr lang="zh-CN" altLang="en-US" sz="2500" kern="0" dirty="0" smtClean="0">
                <a:solidFill>
                  <a:srgbClr val="0000FF"/>
                </a:solidFill>
                <a:latin typeface="+mn-lt"/>
                <a:ea typeface="文鼎CS长美黑" pitchFamily="49" charset="-122"/>
              </a:rPr>
              <a:t>中</a:t>
            </a:r>
            <a:endParaRPr lang="en-US" altLang="zh-CN" sz="2500" kern="0" dirty="0" smtClean="0">
              <a:solidFill>
                <a:srgbClr val="0000FF"/>
              </a:solidFill>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依赖于</a:t>
            </a:r>
            <a:r>
              <a:rPr lang="zh-CN" altLang="en-US" sz="2500" kern="0" dirty="0" smtClean="0">
                <a:solidFill>
                  <a:srgbClr val="0000FF"/>
                </a:solidFill>
                <a:latin typeface="+mn-lt"/>
                <a:ea typeface="文鼎CS长美黑" pitchFamily="49" charset="-122"/>
              </a:rPr>
              <a:t>过程改进</a:t>
            </a:r>
            <a:endParaRPr lang="en-US" altLang="zh-CN" sz="2500" kern="0" dirty="0" smtClean="0">
              <a:solidFill>
                <a:srgbClr val="0000FF"/>
              </a:solidFill>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以</a:t>
            </a:r>
            <a:r>
              <a:rPr lang="zh-CN" altLang="en-US" sz="2500" kern="0" dirty="0" smtClean="0">
                <a:solidFill>
                  <a:srgbClr val="0000FF"/>
                </a:solidFill>
                <a:latin typeface="+mn-lt"/>
                <a:ea typeface="文鼎CS长美黑" pitchFamily="49" charset="-122"/>
              </a:rPr>
              <a:t>缺陷预防</a:t>
            </a:r>
            <a:r>
              <a:rPr lang="zh-CN" altLang="en-US" sz="2500" kern="0" dirty="0" smtClean="0">
                <a:latin typeface="+mn-lt"/>
                <a:ea typeface="文鼎CS长美黑" pitchFamily="49" charset="-122"/>
              </a:rPr>
              <a:t>为目的</a:t>
            </a:r>
            <a:endParaRPr lang="en-US" altLang="zh-CN" sz="25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endParaRPr lang="zh-CN" altLang="en-US" sz="2500" kern="0" dirty="0">
              <a:latin typeface="+mn-lt"/>
              <a:ea typeface="文鼎CS长美黑" pitchFamily="49" charset="-122"/>
            </a:endParaRPr>
          </a:p>
        </p:txBody>
      </p:sp>
      <p:sp>
        <p:nvSpPr>
          <p:cNvPr id="6" name="Content Placeholder 2"/>
          <p:cNvSpPr txBox="1">
            <a:spLocks/>
          </p:cNvSpPr>
          <p:nvPr/>
        </p:nvSpPr>
        <p:spPr bwMode="auto">
          <a:xfrm>
            <a:off x="4904452" y="3645027"/>
            <a:ext cx="3948991" cy="201622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defRPr/>
            </a:pPr>
            <a:r>
              <a:rPr lang="zh-CN" altLang="en-US" sz="2500" kern="0" dirty="0" smtClean="0">
                <a:latin typeface="+mn-lt"/>
                <a:ea typeface="文鼎CS长美黑" pitchFamily="49" charset="-122"/>
              </a:rPr>
              <a:t>      </a:t>
            </a:r>
            <a:r>
              <a:rPr lang="zh-CN" altLang="en-US" sz="2900" kern="0" dirty="0" smtClean="0">
                <a:solidFill>
                  <a:srgbClr val="FF0000"/>
                </a:solidFill>
                <a:latin typeface="+mn-lt"/>
                <a:ea typeface="文鼎CS长美黑" pitchFamily="49" charset="-122"/>
              </a:rPr>
              <a:t>质量控制 </a:t>
            </a:r>
            <a:r>
              <a:rPr lang="en-US" altLang="zh-CN" sz="2500" kern="0" dirty="0" smtClean="0">
                <a:solidFill>
                  <a:srgbClr val="FF0000"/>
                </a:solidFill>
                <a:latin typeface="+mn-lt"/>
                <a:ea typeface="文鼎CS长美黑" pitchFamily="49" charset="-122"/>
              </a:rPr>
              <a:t>(QC)</a:t>
            </a: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发生在开发过程之</a:t>
            </a:r>
            <a:r>
              <a:rPr lang="zh-CN" altLang="en-US" sz="2500" kern="0" dirty="0" smtClean="0">
                <a:solidFill>
                  <a:srgbClr val="0000FF"/>
                </a:solidFill>
                <a:latin typeface="+mn-lt"/>
                <a:ea typeface="文鼎CS长美黑" pitchFamily="49" charset="-122"/>
              </a:rPr>
              <a:t>后</a:t>
            </a:r>
            <a:endParaRPr lang="en-US" altLang="zh-CN" sz="2500" kern="0" dirty="0" smtClean="0">
              <a:solidFill>
                <a:srgbClr val="0000FF"/>
              </a:solidFill>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依赖于</a:t>
            </a:r>
            <a:r>
              <a:rPr lang="zh-CN" altLang="en-US" sz="2500" kern="0" dirty="0" smtClean="0">
                <a:solidFill>
                  <a:srgbClr val="0000FF"/>
                </a:solidFill>
                <a:latin typeface="+mn-lt"/>
                <a:ea typeface="文鼎CS长美黑" pitchFamily="49" charset="-122"/>
              </a:rPr>
              <a:t>技术改进</a:t>
            </a:r>
            <a:endParaRPr lang="en-US" altLang="zh-CN" sz="2500" kern="0" dirty="0" smtClean="0">
              <a:solidFill>
                <a:srgbClr val="0000FF"/>
              </a:solidFill>
              <a:latin typeface="+mn-lt"/>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kern="0" dirty="0" smtClean="0">
                <a:latin typeface="+mn-lt"/>
                <a:ea typeface="文鼎CS长美黑" pitchFamily="49" charset="-122"/>
              </a:rPr>
              <a:t>以</a:t>
            </a:r>
            <a:r>
              <a:rPr lang="zh-CN" altLang="en-US" sz="2500" kern="0" dirty="0" smtClean="0">
                <a:solidFill>
                  <a:srgbClr val="0000FF"/>
                </a:solidFill>
                <a:latin typeface="+mn-lt"/>
                <a:ea typeface="文鼎CS长美黑" pitchFamily="49" charset="-122"/>
              </a:rPr>
              <a:t>缺陷</a:t>
            </a:r>
            <a:r>
              <a:rPr lang="zh-CN" altLang="en-US" sz="2500" kern="0" dirty="0" smtClean="0">
                <a:solidFill>
                  <a:srgbClr val="0000FF"/>
                </a:solidFill>
                <a:ea typeface="文鼎CS长美黑" pitchFamily="49" charset="-122"/>
              </a:rPr>
              <a:t>修复</a:t>
            </a:r>
            <a:r>
              <a:rPr lang="zh-CN" altLang="en-US" sz="2500" kern="0" dirty="0" smtClean="0">
                <a:latin typeface="+mn-lt"/>
                <a:ea typeface="文鼎CS长美黑" pitchFamily="49" charset="-122"/>
              </a:rPr>
              <a:t>为目的</a:t>
            </a:r>
            <a:endParaRPr lang="zh-CN" altLang="en-US" sz="2500" kern="0" dirty="0">
              <a:latin typeface="+mn-lt"/>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blinds(horizontal)">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blinds(horizontal)">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blinds(horizontal)">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blinds(horizontal)">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blinds(horizontal)">
                                      <p:cBhvr>
                                        <p:cTn id="4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“服务生”角色</a:t>
            </a:r>
            <a:endParaRPr lang="zh-CN" altLang="en-US" dirty="0"/>
          </a:p>
        </p:txBody>
      </p:sp>
      <p:sp>
        <p:nvSpPr>
          <p:cNvPr id="3" name="Content Placeholder 2"/>
          <p:cNvSpPr>
            <a:spLocks noGrp="1"/>
          </p:cNvSpPr>
          <p:nvPr>
            <p:ph idx="1"/>
          </p:nvPr>
        </p:nvSpPr>
        <p:spPr>
          <a:xfrm>
            <a:off x="194471" y="3501009"/>
            <a:ext cx="4680520" cy="2736304"/>
          </a:xfrm>
        </p:spPr>
        <p:txBody>
          <a:bodyPr/>
          <a:lstStyle/>
          <a:p>
            <a:r>
              <a:rPr lang="zh-CN" altLang="en-US" sz="2500" dirty="0" smtClean="0"/>
              <a:t>测试员必须服务好开发员，以修复尽可能多的缺陷。</a:t>
            </a:r>
            <a:endParaRPr lang="en-US" altLang="zh-CN" sz="2500" dirty="0" smtClean="0"/>
          </a:p>
          <a:p>
            <a:endParaRPr lang="en-US" altLang="zh-CN" sz="1900" dirty="0" smtClean="0"/>
          </a:p>
          <a:p>
            <a:r>
              <a:rPr lang="zh-CN" altLang="en-US" sz="2500" dirty="0" smtClean="0"/>
              <a:t>当前业界的大量实践表明，</a:t>
            </a:r>
            <a:r>
              <a:rPr lang="en-US" altLang="zh-CN" sz="2500" dirty="0" smtClean="0"/>
              <a:t/>
            </a:r>
            <a:br>
              <a:rPr lang="en-US" altLang="zh-CN" sz="2500" dirty="0" smtClean="0"/>
            </a:br>
            <a:r>
              <a:rPr lang="zh-CN" altLang="en-US" sz="2500" dirty="0" smtClean="0">
                <a:solidFill>
                  <a:srgbClr val="0000FF"/>
                </a:solidFill>
              </a:rPr>
              <a:t>绝大多数测试员都不是优秀的服务生。</a:t>
            </a:r>
            <a:endParaRPr lang="zh-CN" altLang="en-US" sz="25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110</a:t>
            </a:fld>
            <a:endParaRPr lang="zh-CN" altLang="en-US" dirty="0"/>
          </a:p>
        </p:txBody>
      </p:sp>
      <p:sp>
        <p:nvSpPr>
          <p:cNvPr id="5" name="Rectangle 4"/>
          <p:cNvSpPr/>
          <p:nvPr/>
        </p:nvSpPr>
        <p:spPr>
          <a:xfrm>
            <a:off x="1130581" y="1340769"/>
            <a:ext cx="7566841" cy="1008112"/>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测试员是“服务生”，要服务好开发员。</a:t>
            </a:r>
            <a:endParaRPr lang="zh-CN" altLang="en-US" sz="2900" dirty="0">
              <a:solidFill>
                <a:srgbClr val="C00000"/>
              </a:solidFill>
              <a:ea typeface="文鼎CS长美黑" pitchFamily="49" charset="-122"/>
            </a:endParaRPr>
          </a:p>
        </p:txBody>
      </p:sp>
      <p:pic>
        <p:nvPicPr>
          <p:cNvPr id="6" name="Picture 2" descr="C:\Users\SECBOK\Desktop\12573620401621480025johnny_automatic_hotel_service.svg.hi.png"/>
          <p:cNvPicPr>
            <a:picLocks noChangeAspect="1" noChangeArrowheads="1"/>
          </p:cNvPicPr>
          <p:nvPr/>
        </p:nvPicPr>
        <p:blipFill>
          <a:blip r:embed="rId2" cstate="print"/>
          <a:srcRect/>
          <a:stretch>
            <a:fillRect/>
          </a:stretch>
        </p:blipFill>
        <p:spPr bwMode="auto">
          <a:xfrm>
            <a:off x="5967119" y="3629519"/>
            <a:ext cx="4150930" cy="2711614"/>
          </a:xfrm>
          <a:prstGeom prst="rect">
            <a:avLst/>
          </a:prstGeom>
          <a:noFill/>
        </p:spPr>
      </p:pic>
      <p:pic>
        <p:nvPicPr>
          <p:cNvPr id="7" name="Picture 6" descr="http://t2.gstatic.com/images?q=tbn:ANd9GcRooEIeBcFtDqFbPrkGnFU5uWjX0frHHKdssfjovKKXGZS5AQvW"/>
          <p:cNvPicPr>
            <a:picLocks noChangeAspect="1" noChangeArrowheads="1"/>
          </p:cNvPicPr>
          <p:nvPr/>
        </p:nvPicPr>
        <p:blipFill>
          <a:blip r:embed="rId3" cstate="print"/>
          <a:srcRect/>
          <a:stretch>
            <a:fillRect/>
          </a:stretch>
        </p:blipFill>
        <p:spPr bwMode="auto">
          <a:xfrm>
            <a:off x="2924784" y="5589240"/>
            <a:ext cx="866763" cy="1008112"/>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“客户代表”角色</a:t>
            </a:r>
            <a:endParaRPr lang="zh-CN" altLang="en-US" dirty="0"/>
          </a:p>
        </p:txBody>
      </p:sp>
      <p:sp>
        <p:nvSpPr>
          <p:cNvPr id="3" name="Content Placeholder 2"/>
          <p:cNvSpPr>
            <a:spLocks noGrp="1"/>
          </p:cNvSpPr>
          <p:nvPr>
            <p:ph idx="1"/>
          </p:nvPr>
        </p:nvSpPr>
        <p:spPr>
          <a:xfrm>
            <a:off x="350493" y="3284987"/>
            <a:ext cx="6708745" cy="2952329"/>
          </a:xfrm>
        </p:spPr>
        <p:txBody>
          <a:bodyPr/>
          <a:lstStyle/>
          <a:p>
            <a:r>
              <a:rPr lang="zh-CN" altLang="en-US" sz="2700" dirty="0" smtClean="0"/>
              <a:t>测试员是客户的“产品先验代表”。</a:t>
            </a:r>
            <a:endParaRPr lang="en-US" altLang="zh-CN" sz="2700" dirty="0" smtClean="0"/>
          </a:p>
          <a:p>
            <a:pPr lvl="1"/>
            <a:r>
              <a:rPr lang="zh-CN" altLang="en-US" sz="2500" dirty="0" smtClean="0"/>
              <a:t>测试员需要与客户保持有效沟通，进而充分了解客户对产品功能和质量的真实需求，并以此作为“代表客户先行验收”的依据。</a:t>
            </a:r>
            <a:r>
              <a:rPr lang="zh-CN" altLang="en-US" sz="2100" dirty="0" smtClean="0"/>
              <a:t> </a:t>
            </a:r>
            <a:endParaRPr lang="en-US" altLang="zh-CN" sz="2100" dirty="0" smtClean="0"/>
          </a:p>
          <a:p>
            <a:r>
              <a:rPr lang="zh-CN" altLang="en-US" sz="2700" dirty="0" smtClean="0"/>
              <a:t>等待测试员先行验收完毕之后，再通知客户正式验收。</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111</a:t>
            </a:fld>
            <a:endParaRPr lang="zh-CN" altLang="en-US" dirty="0"/>
          </a:p>
        </p:txBody>
      </p:sp>
      <p:sp>
        <p:nvSpPr>
          <p:cNvPr id="5" name="Rectangle 4"/>
          <p:cNvSpPr/>
          <p:nvPr/>
        </p:nvSpPr>
        <p:spPr>
          <a:xfrm>
            <a:off x="584519" y="1484785"/>
            <a:ext cx="8658962" cy="936104"/>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测试员是客户的“技术代表”，先行验收产品。</a:t>
            </a:r>
            <a:endParaRPr lang="zh-CN" altLang="en-US" sz="2900" dirty="0">
              <a:solidFill>
                <a:srgbClr val="C00000"/>
              </a:solidFill>
              <a:ea typeface="文鼎CS长美黑" pitchFamily="49" charset="-122"/>
            </a:endParaRPr>
          </a:p>
        </p:txBody>
      </p:sp>
      <p:pic>
        <p:nvPicPr>
          <p:cNvPr id="6" name="Picture 2" descr="C:\Users\SECBOK\Desktop\follow-me.png"/>
          <p:cNvPicPr>
            <a:picLocks noChangeAspect="1" noChangeArrowheads="1"/>
          </p:cNvPicPr>
          <p:nvPr/>
        </p:nvPicPr>
        <p:blipFill>
          <a:blip r:embed="rId2" cstate="print"/>
          <a:srcRect/>
          <a:stretch>
            <a:fillRect/>
          </a:stretch>
        </p:blipFill>
        <p:spPr bwMode="auto">
          <a:xfrm>
            <a:off x="7083878" y="3861053"/>
            <a:ext cx="2935988" cy="2574611"/>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测试员是否需要编程？</a:t>
            </a:r>
            <a:endParaRPr lang="zh-CN" altLang="en-US" dirty="0"/>
          </a:p>
        </p:txBody>
      </p:sp>
      <p:sp>
        <p:nvSpPr>
          <p:cNvPr id="3" name="Content Placeholder 2"/>
          <p:cNvSpPr>
            <a:spLocks noGrp="1"/>
          </p:cNvSpPr>
          <p:nvPr>
            <p:ph idx="1"/>
          </p:nvPr>
        </p:nvSpPr>
        <p:spPr>
          <a:xfrm>
            <a:off x="613964" y="1268760"/>
            <a:ext cx="8667750" cy="4176464"/>
          </a:xfrm>
        </p:spPr>
        <p:txBody>
          <a:bodyPr/>
          <a:lstStyle/>
          <a:p>
            <a:r>
              <a:rPr lang="en-US" altLang="zh-CN" sz="2900" dirty="0" smtClean="0"/>
              <a:t>51Testing</a:t>
            </a:r>
            <a:r>
              <a:rPr lang="zh-CN" altLang="en-US" sz="2900" dirty="0" smtClean="0"/>
              <a:t>的调查报告显示：</a:t>
            </a:r>
            <a:endParaRPr lang="en-US" altLang="zh-CN" sz="2900" dirty="0" smtClean="0"/>
          </a:p>
          <a:p>
            <a:pPr lvl="1"/>
            <a:r>
              <a:rPr lang="zh-CN" altLang="en-US" sz="2500" dirty="0" smtClean="0"/>
              <a:t>有</a:t>
            </a:r>
            <a:r>
              <a:rPr lang="en-US" altLang="zh-CN" sz="2500" dirty="0" smtClean="0"/>
              <a:t>54%</a:t>
            </a:r>
            <a:r>
              <a:rPr lang="zh-CN" altLang="en-US" sz="2500" dirty="0" smtClean="0"/>
              <a:t>的受访测试员不具备脚本语言编程的能力。</a:t>
            </a:r>
            <a:endParaRPr lang="en-US" altLang="zh-CN" sz="2500" dirty="0" smtClean="0"/>
          </a:p>
          <a:p>
            <a:endParaRPr lang="en-US" altLang="zh-CN" sz="1700" dirty="0" smtClean="0"/>
          </a:p>
          <a:p>
            <a:r>
              <a:rPr lang="zh-CN" altLang="en-US" sz="2900" dirty="0" smtClean="0"/>
              <a:t>为什么测试员未能掌握应有的编程技能呢？</a:t>
            </a:r>
            <a:endParaRPr lang="en-US" altLang="zh-CN" sz="2900" dirty="0" smtClean="0"/>
          </a:p>
          <a:p>
            <a:pPr marL="971592" lvl="1" indent="-478323">
              <a:buFont typeface="+mj-ea"/>
              <a:buAutoNum type="circleNumDbPlain"/>
            </a:pPr>
            <a:r>
              <a:rPr lang="zh-CN" altLang="en-US" sz="2500" dirty="0" smtClean="0">
                <a:solidFill>
                  <a:srgbClr val="0000FF"/>
                </a:solidFill>
              </a:rPr>
              <a:t>测试人才严重缺乏</a:t>
            </a:r>
            <a:r>
              <a:rPr lang="zh-CN" altLang="en-US" sz="2500" dirty="0" smtClean="0"/>
              <a:t> </a:t>
            </a:r>
            <a:r>
              <a:rPr lang="en-US" altLang="zh-CN" sz="2500" dirty="0" smtClean="0">
                <a:sym typeface="Wingdings" pitchFamily="2" charset="2"/>
              </a:rPr>
              <a:t> </a:t>
            </a:r>
            <a:r>
              <a:rPr lang="zh-CN" altLang="en-US" sz="2500" dirty="0" smtClean="0"/>
              <a:t>不得不降低入职门槛</a:t>
            </a:r>
            <a:endParaRPr lang="en-US" altLang="zh-CN" sz="2500" dirty="0" smtClean="0"/>
          </a:p>
          <a:p>
            <a:pPr marL="971592" lvl="1" indent="-478323">
              <a:buFont typeface="+mj-ea"/>
              <a:buAutoNum type="circleNumDbPlain"/>
            </a:pPr>
            <a:r>
              <a:rPr lang="zh-CN" altLang="en-US" sz="2500" dirty="0" smtClean="0">
                <a:solidFill>
                  <a:srgbClr val="0000FF"/>
                </a:solidFill>
              </a:rPr>
              <a:t>测试实践不需要编程</a:t>
            </a:r>
            <a:r>
              <a:rPr lang="zh-CN" altLang="en-US" sz="2500" dirty="0" smtClean="0"/>
              <a:t> </a:t>
            </a:r>
            <a:r>
              <a:rPr lang="en-US" altLang="zh-CN" sz="2500" dirty="0" smtClean="0">
                <a:sym typeface="Wingdings" pitchFamily="2" charset="2"/>
              </a:rPr>
              <a:t> </a:t>
            </a:r>
            <a:r>
              <a:rPr lang="zh-CN" altLang="en-US" sz="2500" dirty="0" smtClean="0">
                <a:sym typeface="Wingdings" pitchFamily="2" charset="2"/>
              </a:rPr>
              <a:t>“手动测试”过于泛滥</a:t>
            </a:r>
            <a:endParaRPr lang="en-US" altLang="zh-CN" sz="2500" dirty="0" smtClean="0"/>
          </a:p>
          <a:p>
            <a:pPr marL="971592" lvl="1" indent="-478323">
              <a:buFont typeface="+mj-ea"/>
              <a:buAutoNum type="circleNumDbPlain"/>
            </a:pPr>
            <a:r>
              <a:rPr lang="zh-CN" altLang="en-US" sz="2500" dirty="0" smtClean="0">
                <a:solidFill>
                  <a:srgbClr val="0000FF"/>
                </a:solidFill>
              </a:rPr>
              <a:t>工具依赖症 </a:t>
            </a:r>
            <a:endParaRPr lang="zh-CN" altLang="en-US" sz="25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112</a:t>
            </a:fld>
            <a:endParaRPr lang="zh-CN" altLang="en-US" dirty="0"/>
          </a:p>
        </p:txBody>
      </p:sp>
      <p:sp>
        <p:nvSpPr>
          <p:cNvPr id="6" name="Oval 5"/>
          <p:cNvSpPr/>
          <p:nvPr/>
        </p:nvSpPr>
        <p:spPr>
          <a:xfrm>
            <a:off x="1286598" y="4653139"/>
            <a:ext cx="7566841" cy="136815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t"/>
          <a:lstStyle/>
          <a:p>
            <a:pPr algn="ctr"/>
            <a:r>
              <a:rPr lang="zh-CN" altLang="en-US" sz="2900" dirty="0" smtClean="0">
                <a:solidFill>
                  <a:srgbClr val="FFFF00"/>
                </a:solidFill>
                <a:ea typeface="文鼎CS长美黑" pitchFamily="49" charset="-122"/>
              </a:rPr>
              <a:t>警告</a:t>
            </a:r>
            <a:endParaRPr lang="en-US" altLang="zh-CN" sz="2500" dirty="0" smtClean="0">
              <a:solidFill>
                <a:srgbClr val="FFFF00"/>
              </a:solidFill>
              <a:ea typeface="文鼎CS长美黑" pitchFamily="49" charset="-122"/>
            </a:endParaRPr>
          </a:p>
          <a:p>
            <a:pPr algn="ctr"/>
            <a:r>
              <a:rPr lang="zh-CN" altLang="en-US" sz="2500" dirty="0" smtClean="0">
                <a:ea typeface="文鼎CS长美黑" pitchFamily="49" charset="-122"/>
              </a:rPr>
              <a:t>傻瓜即使用了工具，也依然是傻瓜。</a:t>
            </a:r>
            <a:endParaRPr lang="zh-CN" altLang="en-US" sz="2500" dirty="0">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测试员的缺陷发现能力</a:t>
            </a:r>
            <a:endParaRPr lang="zh-CN" altLang="en-US" dirty="0"/>
          </a:p>
        </p:txBody>
      </p:sp>
      <p:sp>
        <p:nvSpPr>
          <p:cNvPr id="3" name="Content Placeholder 2"/>
          <p:cNvSpPr>
            <a:spLocks noGrp="1"/>
          </p:cNvSpPr>
          <p:nvPr>
            <p:ph idx="1"/>
          </p:nvPr>
        </p:nvSpPr>
        <p:spPr/>
        <p:txBody>
          <a:bodyPr/>
          <a:lstStyle/>
          <a:p>
            <a:pPr>
              <a:buNone/>
            </a:pPr>
            <a:r>
              <a:rPr lang="zh-CN" altLang="en-US" dirty="0" smtClean="0"/>
              <a:t>为什么测试员不能发现足够多的缺陷？</a:t>
            </a:r>
            <a:endParaRPr lang="en-US" altLang="zh-CN" dirty="0" smtClean="0"/>
          </a:p>
          <a:p>
            <a:pPr marL="538113" indent="-538113">
              <a:buSzPct val="90000"/>
              <a:buFont typeface="+mj-ea"/>
              <a:buAutoNum type="circleNumDbPlain"/>
            </a:pPr>
            <a:r>
              <a:rPr lang="zh-CN" altLang="en-US" sz="2900" dirty="0" smtClean="0">
                <a:solidFill>
                  <a:srgbClr val="0000FF"/>
                </a:solidFill>
              </a:rPr>
              <a:t>测试员的业务水平不够高。</a:t>
            </a:r>
            <a:endParaRPr lang="en-US" altLang="zh-CN" sz="2900" dirty="0" smtClean="0">
              <a:solidFill>
                <a:srgbClr val="0000FF"/>
              </a:solidFill>
            </a:endParaRPr>
          </a:p>
          <a:p>
            <a:pPr marL="1031383" lvl="1" indent="-538113">
              <a:buSzPct val="90000"/>
            </a:pPr>
            <a:r>
              <a:rPr lang="zh-CN" altLang="en-US" sz="2500" dirty="0" smtClean="0"/>
              <a:t>只有少数资深测试员能获得超</a:t>
            </a:r>
            <a:r>
              <a:rPr lang="en-US" altLang="zh-CN" sz="2500" dirty="0" smtClean="0"/>
              <a:t>85%</a:t>
            </a:r>
            <a:r>
              <a:rPr lang="zh-CN" altLang="en-US" sz="2500" dirty="0" smtClean="0"/>
              <a:t>的缺陷发现率，大多数测试员的缺陷发现率居于</a:t>
            </a:r>
            <a:r>
              <a:rPr lang="en-US" altLang="zh-CN" sz="2500" dirty="0" smtClean="0"/>
              <a:t>50%</a:t>
            </a:r>
            <a:r>
              <a:rPr lang="zh-CN" altLang="en-US" sz="2500" dirty="0" smtClean="0"/>
              <a:t>至</a:t>
            </a:r>
            <a:r>
              <a:rPr lang="en-US" altLang="zh-CN" sz="2500" dirty="0" smtClean="0"/>
              <a:t>75%</a:t>
            </a:r>
            <a:r>
              <a:rPr lang="zh-CN" altLang="en-US" sz="2500" dirty="0" smtClean="0"/>
              <a:t>之间。</a:t>
            </a:r>
            <a:endParaRPr lang="en-US" altLang="zh-CN" sz="2500" dirty="0" smtClean="0"/>
          </a:p>
          <a:p>
            <a:pPr marL="538113" indent="-538113">
              <a:buSzPct val="90000"/>
              <a:buFont typeface="+mj-ea"/>
              <a:buAutoNum type="circleNumDbPlain"/>
            </a:pPr>
            <a:r>
              <a:rPr lang="zh-CN" altLang="en-US" sz="2900" dirty="0" smtClean="0">
                <a:solidFill>
                  <a:srgbClr val="0000FF"/>
                </a:solidFill>
              </a:rPr>
              <a:t>测试员的业务态度不够专业。</a:t>
            </a:r>
            <a:endParaRPr lang="en-US" altLang="zh-CN" sz="2900" dirty="0" smtClean="0">
              <a:solidFill>
                <a:srgbClr val="0000FF"/>
              </a:solidFill>
            </a:endParaRPr>
          </a:p>
          <a:p>
            <a:pPr lvl="1"/>
            <a:r>
              <a:rPr lang="zh-CN" altLang="en-US" dirty="0" smtClean="0"/>
              <a:t>满足于发现缺陷，不致力于修复缺陷</a:t>
            </a:r>
            <a:endParaRPr lang="en-US" altLang="zh-CN" dirty="0" smtClean="0"/>
          </a:p>
          <a:p>
            <a:pPr>
              <a:buNone/>
            </a:pPr>
            <a:endParaRPr lang="en-US" altLang="zh-CN" sz="2100" dirty="0" smtClean="0"/>
          </a:p>
          <a:p>
            <a:pPr>
              <a:buNone/>
            </a:pPr>
            <a:r>
              <a:rPr lang="zh-CN" altLang="en-US" sz="2700" dirty="0" smtClean="0"/>
              <a:t>其他原因：</a:t>
            </a:r>
            <a:endParaRPr lang="en-US" altLang="zh-CN" sz="2700" dirty="0" smtClean="0"/>
          </a:p>
          <a:p>
            <a:r>
              <a:rPr lang="zh-CN" altLang="en-US" sz="2500" dirty="0" smtClean="0"/>
              <a:t>足够测试时间？</a:t>
            </a:r>
            <a:endParaRPr lang="en-US" altLang="zh-CN" sz="2500" dirty="0" smtClean="0"/>
          </a:p>
          <a:p>
            <a:r>
              <a:rPr lang="zh-CN" altLang="en-US" sz="2500" dirty="0" smtClean="0"/>
              <a:t>合适测试工具和过程？</a:t>
            </a:r>
            <a:endParaRPr lang="en-US" altLang="zh-CN" sz="2500" dirty="0" smtClean="0"/>
          </a:p>
          <a:p>
            <a:r>
              <a:rPr lang="zh-CN" altLang="en-US" sz="2500" dirty="0" smtClean="0"/>
              <a:t>有效测试管理？</a:t>
            </a:r>
            <a:endParaRPr lang="en-US" altLang="zh-CN" dirty="0" smtClean="0"/>
          </a:p>
          <a:p>
            <a:pPr lvl="1"/>
            <a:endParaRPr lang="en-US" altLang="zh-CN" dirty="0" smtClean="0"/>
          </a:p>
          <a:p>
            <a:pPr lvl="1"/>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113</a:t>
            </a:fld>
            <a:endParaRPr lang="zh-CN" altLang="en-US" dirty="0"/>
          </a:p>
        </p:txBody>
      </p:sp>
      <p:pic>
        <p:nvPicPr>
          <p:cNvPr id="5" name="Picture 2" descr="C:\Users\SECBOK\Desktop\下载.jpg"/>
          <p:cNvPicPr>
            <a:picLocks noChangeAspect="1" noChangeArrowheads="1"/>
          </p:cNvPicPr>
          <p:nvPr/>
        </p:nvPicPr>
        <p:blipFill>
          <a:blip r:embed="rId2" cstate="print"/>
          <a:srcRect/>
          <a:stretch>
            <a:fillRect/>
          </a:stretch>
        </p:blipFill>
        <p:spPr bwMode="auto">
          <a:xfrm>
            <a:off x="5967117" y="4365109"/>
            <a:ext cx="3841847" cy="1000861"/>
          </a:xfrm>
          <a:prstGeom prst="ellipse">
            <a:avLst/>
          </a:prstGeom>
          <a:ln>
            <a:noFill/>
          </a:ln>
          <a:effectLst>
            <a:softEdge rad="112500"/>
          </a:effectLst>
        </p:spPr>
      </p:pic>
    </p:spTree>
  </p:cSld>
  <p:clrMapOvr>
    <a:masterClrMapping/>
  </p:clrMapOvr>
  <p:transition spd="slow">
    <p:blinds/>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回顾</a:t>
            </a:r>
            <a:endParaRPr lang="zh-CN" altLang="en-US" dirty="0"/>
          </a:p>
        </p:txBody>
      </p:sp>
      <p:sp>
        <p:nvSpPr>
          <p:cNvPr id="27" name="Content Placeholder 2"/>
          <p:cNvSpPr>
            <a:spLocks noGrp="1"/>
          </p:cNvSpPr>
          <p:nvPr>
            <p:ph idx="1"/>
          </p:nvPr>
        </p:nvSpPr>
        <p:spPr>
          <a:xfrm>
            <a:off x="613968" y="1071546"/>
            <a:ext cx="8863536" cy="5381791"/>
          </a:xfrm>
        </p:spPr>
        <p:txBody>
          <a:bodyPr/>
          <a:lstStyle/>
          <a:p>
            <a:r>
              <a:rPr lang="zh-CN" altLang="en-US" sz="2500" dirty="0" smtClean="0"/>
              <a:t>软件的质量随开发进程而逐渐稳固，在设计和构造完成之后就很难以低成本方式实现大幅度改善。</a:t>
            </a:r>
            <a:endParaRPr lang="en-US" altLang="zh-CN" sz="2500" dirty="0" smtClean="0"/>
          </a:p>
          <a:p>
            <a:r>
              <a:rPr lang="zh-CN" altLang="en-US" sz="2500" dirty="0" smtClean="0">
                <a:solidFill>
                  <a:srgbClr val="0000FF"/>
                </a:solidFill>
              </a:rPr>
              <a:t>验证</a:t>
            </a:r>
            <a:r>
              <a:rPr lang="zh-CN" altLang="en-US" sz="2500" dirty="0" smtClean="0"/>
              <a:t>即认定产品实体是否符合既定产品描述的过程。 </a:t>
            </a:r>
            <a:r>
              <a:rPr lang="en-US" altLang="zh-CN" sz="2500" dirty="0" smtClean="0"/>
              <a:t/>
            </a:r>
            <a:br>
              <a:rPr lang="en-US" altLang="zh-CN" sz="2500" dirty="0" smtClean="0"/>
            </a:br>
            <a:r>
              <a:rPr lang="zh-CN" altLang="en-US" sz="2500" dirty="0" smtClean="0">
                <a:solidFill>
                  <a:srgbClr val="0000FF"/>
                </a:solidFill>
              </a:rPr>
              <a:t>确认</a:t>
            </a:r>
            <a:r>
              <a:rPr lang="zh-CN" altLang="en-US" sz="2500" dirty="0" smtClean="0"/>
              <a:t>即认定产品的描述和实体是否都满足既定产品目标和相关标准的过程。</a:t>
            </a:r>
            <a:endParaRPr lang="en-US" altLang="zh-CN" sz="2500" dirty="0" smtClean="0"/>
          </a:p>
          <a:p>
            <a:r>
              <a:rPr lang="zh-CN" altLang="en-US" sz="2500" dirty="0" smtClean="0"/>
              <a:t>软件质量的</a:t>
            </a:r>
            <a:r>
              <a:rPr lang="zh-CN" altLang="en-US" sz="2500" dirty="0" smtClean="0">
                <a:solidFill>
                  <a:srgbClr val="0000FF"/>
                </a:solidFill>
              </a:rPr>
              <a:t>评估应面向用户</a:t>
            </a:r>
            <a:r>
              <a:rPr lang="zh-CN" altLang="en-US" sz="2500" dirty="0" smtClean="0"/>
              <a:t>，以用户的评估结论为主，以独立第三方的结论为辅。</a:t>
            </a:r>
            <a:endParaRPr lang="en-US" altLang="zh-CN" sz="2500" dirty="0" smtClean="0"/>
          </a:p>
          <a:p>
            <a:r>
              <a:rPr lang="zh-CN" altLang="en-US" sz="2700" dirty="0" smtClean="0">
                <a:solidFill>
                  <a:srgbClr val="0000FF"/>
                </a:solidFill>
              </a:rPr>
              <a:t>缺陷</a:t>
            </a:r>
            <a:r>
              <a:rPr lang="zh-CN" altLang="en-US" sz="2700" dirty="0" smtClean="0"/>
              <a:t>是指软件制品中的不正确的软件描述和实现。 </a:t>
            </a:r>
            <a:endParaRPr lang="en-US" altLang="zh-CN" sz="2700" dirty="0" smtClean="0"/>
          </a:p>
          <a:p>
            <a:r>
              <a:rPr lang="zh-CN" altLang="en-US" sz="2700" dirty="0" smtClean="0"/>
              <a:t>缺陷源于错误，引起故障。</a:t>
            </a:r>
            <a:endParaRPr lang="en-US" altLang="zh-CN" sz="2700" dirty="0" smtClean="0"/>
          </a:p>
          <a:p>
            <a:endParaRPr lang="en-US" altLang="zh-CN" sz="1100" dirty="0" smtClean="0"/>
          </a:p>
          <a:p>
            <a:r>
              <a:rPr lang="zh-CN" altLang="en-US" sz="2700" dirty="0" smtClean="0"/>
              <a:t>代码缺陷的处理策略有三类：</a:t>
            </a:r>
            <a:r>
              <a:rPr lang="zh-CN" altLang="en-US" sz="2300" dirty="0" smtClean="0">
                <a:solidFill>
                  <a:srgbClr val="0000FF"/>
                </a:solidFill>
              </a:rPr>
              <a:t>避免、容忍和移除</a:t>
            </a:r>
            <a:endParaRPr lang="en-US" altLang="zh-CN" sz="2300" dirty="0" smtClean="0">
              <a:solidFill>
                <a:srgbClr val="0000FF"/>
              </a:solidFill>
            </a:endParaRPr>
          </a:p>
          <a:p>
            <a:r>
              <a:rPr lang="zh-CN" altLang="en-US" sz="2700" dirty="0" smtClean="0">
                <a:solidFill>
                  <a:srgbClr val="C00000"/>
                </a:solidFill>
              </a:rPr>
              <a:t>缺陷避免比缺陷移除更重要，也更高效。 </a:t>
            </a:r>
            <a:r>
              <a:rPr lang="en-US" altLang="zh-CN" sz="2700" dirty="0" smtClean="0">
                <a:solidFill>
                  <a:srgbClr val="C00000"/>
                </a:solidFill>
              </a:rPr>
              <a:t/>
            </a:r>
            <a:br>
              <a:rPr lang="en-US" altLang="zh-CN" sz="2700" dirty="0" smtClean="0">
                <a:solidFill>
                  <a:srgbClr val="C00000"/>
                </a:solidFill>
              </a:rPr>
            </a:br>
            <a:endParaRPr lang="en-US" altLang="zh-CN" sz="1200" dirty="0" smtClean="0">
              <a:solidFill>
                <a:srgbClr val="C00000"/>
              </a:solidFill>
            </a:endParaRPr>
          </a:p>
          <a:p>
            <a:endParaRPr lang="en-US" altLang="zh-CN" sz="2500" dirty="0" smtClean="0"/>
          </a:p>
          <a:p>
            <a:endParaRPr lang="en-US" altLang="zh-CN" sz="25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114</a:t>
            </a:fld>
            <a:endParaRPr lang="zh-CN" altLang="en-US"/>
          </a:p>
        </p:txBody>
      </p:sp>
    </p:spTree>
  </p:cSld>
  <p:clrMapOvr>
    <a:masterClrMapping/>
  </p:clrMapOvr>
  <p:transition spd="slow">
    <p:blinds/>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回顾</a:t>
            </a:r>
            <a:endParaRPr lang="zh-CN" altLang="en-US" dirty="0"/>
          </a:p>
        </p:txBody>
      </p:sp>
      <p:sp>
        <p:nvSpPr>
          <p:cNvPr id="27" name="Content Placeholder 2"/>
          <p:cNvSpPr>
            <a:spLocks noGrp="1"/>
          </p:cNvSpPr>
          <p:nvPr>
            <p:ph idx="1"/>
          </p:nvPr>
        </p:nvSpPr>
        <p:spPr>
          <a:xfrm>
            <a:off x="613968" y="1214422"/>
            <a:ext cx="8863536" cy="5094903"/>
          </a:xfrm>
        </p:spPr>
        <p:txBody>
          <a:bodyPr/>
          <a:lstStyle/>
          <a:p>
            <a:r>
              <a:rPr lang="zh-CN" altLang="en-US" sz="2400" dirty="0" smtClean="0">
                <a:solidFill>
                  <a:srgbClr val="0000FF"/>
                </a:solidFill>
              </a:rPr>
              <a:t>软件测试</a:t>
            </a:r>
            <a:r>
              <a:rPr lang="zh-CN" altLang="en-US" sz="2400" dirty="0" smtClean="0"/>
              <a:t>是以运行目标软件</a:t>
            </a:r>
            <a:r>
              <a:rPr lang="en-US" altLang="zh-CN" sz="2400" dirty="0" smtClean="0"/>
              <a:t>(</a:t>
            </a:r>
            <a:r>
              <a:rPr lang="zh-CN" altLang="en-US" sz="2400" dirty="0" smtClean="0"/>
              <a:t>或其部分代码段</a:t>
            </a:r>
            <a:r>
              <a:rPr lang="en-US" altLang="zh-CN" sz="2400" dirty="0" smtClean="0"/>
              <a:t>)</a:t>
            </a:r>
            <a:r>
              <a:rPr lang="zh-CN" altLang="en-US" sz="2400" dirty="0" smtClean="0"/>
              <a:t>的方式发现它的潜存缺陷的过程。测试只能用于发现软件的潜存缺陷，却不能用于证明软件不包含缺陷。</a:t>
            </a:r>
            <a:endParaRPr lang="en-US" altLang="zh-CN" sz="2400" dirty="0" smtClean="0"/>
          </a:p>
          <a:p>
            <a:r>
              <a:rPr lang="zh-CN" altLang="en-US" sz="2400" dirty="0" smtClean="0">
                <a:solidFill>
                  <a:srgbClr val="C00000"/>
                </a:solidFill>
              </a:rPr>
              <a:t>测试员不能代表用户。</a:t>
            </a:r>
            <a:endParaRPr lang="en-US" altLang="zh-CN" sz="2400" dirty="0" smtClean="0">
              <a:solidFill>
                <a:srgbClr val="C00000"/>
              </a:solidFill>
            </a:endParaRPr>
          </a:p>
          <a:p>
            <a:r>
              <a:rPr lang="zh-CN" altLang="en-US" sz="2400" dirty="0" smtClean="0"/>
              <a:t>测试策略：白盒、黑盒、灰盒</a:t>
            </a:r>
            <a:endParaRPr lang="en-US" altLang="zh-CN" sz="2400" dirty="0" smtClean="0"/>
          </a:p>
          <a:p>
            <a:r>
              <a:rPr lang="zh-CN" altLang="en-US" sz="2400" dirty="0" smtClean="0"/>
              <a:t>测试阶段：单元测试、集成测试、系统测试、验收测试</a:t>
            </a:r>
            <a:endParaRPr lang="en-US" altLang="zh-CN" sz="2400" dirty="0" smtClean="0"/>
          </a:p>
          <a:p>
            <a:r>
              <a:rPr lang="zh-CN" altLang="en-US" sz="2400" dirty="0" smtClean="0">
                <a:solidFill>
                  <a:srgbClr val="0000FF"/>
                </a:solidFill>
              </a:rPr>
              <a:t>软件审查</a:t>
            </a:r>
            <a:r>
              <a:rPr lang="zh-CN" altLang="en-US" sz="2400" dirty="0" smtClean="0"/>
              <a:t>是组织相关权益人合力找出软件制品的缺陷，进而评估制品质量，批准和验收制品的过程。</a:t>
            </a:r>
            <a:endParaRPr lang="en-US" altLang="zh-CN" sz="2400" dirty="0" smtClean="0"/>
          </a:p>
          <a:p>
            <a:r>
              <a:rPr lang="zh-CN" altLang="en-US" sz="2400" dirty="0" smtClean="0"/>
              <a:t>软件审查的常见形式有</a:t>
            </a:r>
            <a:r>
              <a:rPr lang="zh-CN" altLang="en-US" sz="2400" dirty="0" smtClean="0">
                <a:solidFill>
                  <a:srgbClr val="0000FF"/>
                </a:solidFill>
              </a:rPr>
              <a:t>管理审查、技术审查、评审、走读、审计、同行评议</a:t>
            </a:r>
            <a:r>
              <a:rPr lang="zh-CN" altLang="en-US" sz="2400" dirty="0" smtClean="0"/>
              <a:t>。  </a:t>
            </a:r>
            <a:endParaRPr lang="en-US" altLang="zh-CN" sz="2400" dirty="0" smtClean="0"/>
          </a:p>
          <a:p>
            <a:r>
              <a:rPr lang="zh-CN" altLang="en-US" sz="2400" dirty="0" smtClean="0">
                <a:solidFill>
                  <a:srgbClr val="C00000"/>
                </a:solidFill>
              </a:rPr>
              <a:t>测试员是“服务生”，要服务好开发员。</a:t>
            </a:r>
          </a:p>
          <a:p>
            <a:r>
              <a:rPr lang="zh-CN" altLang="en-US" sz="2400" dirty="0" smtClean="0">
                <a:solidFill>
                  <a:srgbClr val="C00000"/>
                </a:solidFill>
              </a:rPr>
              <a:t>测试员是客户的“技术代表”，先行验收产品。</a:t>
            </a:r>
            <a:endParaRPr lang="en-US" altLang="zh-CN" sz="24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115</a:t>
            </a:fld>
            <a:endParaRPr lang="zh-CN" altLang="en-US"/>
          </a:p>
        </p:txBody>
      </p:sp>
    </p:spTree>
  </p:cSld>
  <p:clrMapOvr>
    <a:masterClrMapping/>
  </p:clrMapOvr>
  <p:transition spd="slow">
    <p:blinds/>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76640" y="1772097"/>
            <a:ext cx="5928659" cy="1728912"/>
          </a:xfrm>
        </p:spPr>
        <p:txBody>
          <a:bodyPr/>
          <a:lstStyle/>
          <a:p>
            <a:r>
              <a:rPr lang="en-US" altLang="zh-CN" sz="14400" dirty="0" smtClean="0">
                <a:latin typeface="Forte" pitchFamily="66" charset="0"/>
              </a:rPr>
              <a:t>Q &amp; A</a:t>
            </a:r>
            <a:endParaRPr lang="zh-CN" altLang="en-US" sz="14400" dirty="0">
              <a:latin typeface="Forte" pitchFamily="66" charset="0"/>
            </a:endParaRP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质量保证与质量控制互补互助</a:t>
            </a:r>
            <a:endParaRPr lang="zh-CN" altLang="en-US" dirty="0"/>
          </a:p>
        </p:txBody>
      </p:sp>
      <p:sp>
        <p:nvSpPr>
          <p:cNvPr id="6" name="Content Placeholder 5"/>
          <p:cNvSpPr>
            <a:spLocks noGrp="1"/>
          </p:cNvSpPr>
          <p:nvPr>
            <p:ph idx="1"/>
          </p:nvPr>
        </p:nvSpPr>
        <p:spPr>
          <a:xfrm>
            <a:off x="613970" y="1268762"/>
            <a:ext cx="9292035" cy="2448272"/>
          </a:xfrm>
        </p:spPr>
        <p:txBody>
          <a:bodyPr/>
          <a:lstStyle/>
          <a:p>
            <a:r>
              <a:rPr lang="zh-CN" altLang="en-US" sz="2900" dirty="0" smtClean="0"/>
              <a:t>质量控制有助于质量保证</a:t>
            </a:r>
            <a:endParaRPr lang="en-US" altLang="zh-CN" sz="2900" dirty="0" smtClean="0"/>
          </a:p>
          <a:p>
            <a:r>
              <a:rPr lang="zh-CN" altLang="en-US" sz="2900" dirty="0" smtClean="0"/>
              <a:t>质量保证也有助于质量控制。</a:t>
            </a:r>
            <a:endParaRPr lang="en-US" altLang="zh-CN" sz="2900" dirty="0" smtClean="0"/>
          </a:p>
          <a:p>
            <a:r>
              <a:rPr lang="zh-CN" altLang="en-US" sz="2700" dirty="0" smtClean="0">
                <a:solidFill>
                  <a:srgbClr val="0000FF"/>
                </a:solidFill>
              </a:rPr>
              <a:t>质量保证必须“携手”质量控制，</a:t>
            </a:r>
            <a:r>
              <a:rPr lang="en-US" altLang="zh-CN" sz="2700" dirty="0" smtClean="0">
                <a:solidFill>
                  <a:srgbClr val="0000FF"/>
                </a:solidFill>
              </a:rPr>
              <a:t/>
            </a:r>
            <a:br>
              <a:rPr lang="en-US" altLang="zh-CN" sz="2700" dirty="0" smtClean="0">
                <a:solidFill>
                  <a:srgbClr val="0000FF"/>
                </a:solidFill>
              </a:rPr>
            </a:br>
            <a:r>
              <a:rPr lang="zh-CN" altLang="en-US" sz="2700" dirty="0" smtClean="0">
                <a:solidFill>
                  <a:srgbClr val="0000FF"/>
                </a:solidFill>
              </a:rPr>
              <a:t>才能进一步提升产品质量。</a:t>
            </a:r>
            <a:endParaRPr lang="en-US" altLang="zh-CN" sz="2700" dirty="0" smtClean="0">
              <a:solidFill>
                <a:srgbClr val="0000FF"/>
              </a:solidFill>
            </a:endParaRPr>
          </a:p>
          <a:p>
            <a:r>
              <a:rPr lang="zh-CN" altLang="en-US" sz="2700" dirty="0" smtClean="0"/>
              <a:t>故而，软件开发应“</a:t>
            </a:r>
            <a:r>
              <a:rPr lang="zh-CN" altLang="en-US" sz="2700" dirty="0" smtClean="0">
                <a:solidFill>
                  <a:srgbClr val="C00000"/>
                </a:solidFill>
              </a:rPr>
              <a:t>双管齐下</a:t>
            </a:r>
            <a:r>
              <a:rPr lang="zh-CN" altLang="en-US" sz="2700" dirty="0" smtClean="0"/>
              <a:t>”：</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12</a:t>
            </a:fld>
            <a:endParaRPr lang="zh-CN" altLang="en-US" dirty="0"/>
          </a:p>
        </p:txBody>
      </p:sp>
      <p:pic>
        <p:nvPicPr>
          <p:cNvPr id="7" name="Picture 3" descr="C:\Users\SECBOK\Desktop\th (1).jpg"/>
          <p:cNvPicPr>
            <a:picLocks noChangeAspect="1" noChangeArrowheads="1"/>
          </p:cNvPicPr>
          <p:nvPr/>
        </p:nvPicPr>
        <p:blipFill>
          <a:blip r:embed="rId2" cstate="print"/>
          <a:srcRect/>
          <a:stretch>
            <a:fillRect/>
          </a:stretch>
        </p:blipFill>
        <p:spPr bwMode="auto">
          <a:xfrm>
            <a:off x="7605298" y="1268763"/>
            <a:ext cx="2144688" cy="1945560"/>
          </a:xfrm>
          <a:prstGeom prst="rect">
            <a:avLst/>
          </a:prstGeom>
          <a:noFill/>
        </p:spPr>
      </p:pic>
      <p:sp>
        <p:nvSpPr>
          <p:cNvPr id="8" name="Rectangle 7"/>
          <p:cNvSpPr/>
          <p:nvPr/>
        </p:nvSpPr>
        <p:spPr>
          <a:xfrm>
            <a:off x="194473" y="4437114"/>
            <a:ext cx="5304589" cy="1872208"/>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在软件开发初期就开始实施质量保证并规划质量控制，既要防止缺陷的出现，也要及时发现和移除潜存缺陷。</a:t>
            </a:r>
            <a:endParaRPr lang="zh-CN" altLang="en-US" sz="2900" dirty="0">
              <a:solidFill>
                <a:srgbClr val="C00000"/>
              </a:solidFill>
              <a:ea typeface="文鼎CS长美黑" pitchFamily="49" charset="-122"/>
            </a:endParaRPr>
          </a:p>
        </p:txBody>
      </p:sp>
      <p:grpSp>
        <p:nvGrpSpPr>
          <p:cNvPr id="3" name="Group 8"/>
          <p:cNvGrpSpPr/>
          <p:nvPr/>
        </p:nvGrpSpPr>
        <p:grpSpPr>
          <a:xfrm>
            <a:off x="5967120" y="4221095"/>
            <a:ext cx="3938887" cy="2031891"/>
            <a:chOff x="2003347" y="2530982"/>
            <a:chExt cx="5389140" cy="2395818"/>
          </a:xfrm>
        </p:grpSpPr>
        <p:cxnSp>
          <p:nvCxnSpPr>
            <p:cNvPr id="10" name="Straight Connector 9"/>
            <p:cNvCxnSpPr/>
            <p:nvPr/>
          </p:nvCxnSpPr>
          <p:spPr>
            <a:xfrm rot="5400000">
              <a:off x="3620294" y="3542506"/>
              <a:ext cx="1143000" cy="1588"/>
            </a:xfrm>
            <a:prstGeom prst="line">
              <a:avLst/>
            </a:prstGeom>
            <a:ln w="76200">
              <a:solidFill>
                <a:srgbClr val="00009A"/>
              </a:solidFill>
              <a:prstDash val="sysDash"/>
            </a:ln>
          </p:spPr>
          <p:style>
            <a:lnRef idx="3">
              <a:schemeClr val="accent4"/>
            </a:lnRef>
            <a:fillRef idx="0">
              <a:schemeClr val="accent4"/>
            </a:fillRef>
            <a:effectRef idx="2">
              <a:schemeClr val="accent4"/>
            </a:effectRef>
            <a:fontRef idx="minor">
              <a:schemeClr val="tx1"/>
            </a:fontRef>
          </p:style>
        </p:cxnSp>
        <p:cxnSp>
          <p:nvCxnSpPr>
            <p:cNvPr id="11" name="Straight Connector 10"/>
            <p:cNvCxnSpPr/>
            <p:nvPr/>
          </p:nvCxnSpPr>
          <p:spPr>
            <a:xfrm rot="5400000">
              <a:off x="5447506" y="3542506"/>
              <a:ext cx="1143000" cy="1588"/>
            </a:xfrm>
            <a:prstGeom prst="line">
              <a:avLst/>
            </a:prstGeom>
            <a:ln w="76200">
              <a:solidFill>
                <a:srgbClr val="FF0000"/>
              </a:solidFill>
              <a:prstDash val="sysDash"/>
            </a:ln>
          </p:spPr>
          <p:style>
            <a:lnRef idx="3">
              <a:schemeClr val="accent4"/>
            </a:lnRef>
            <a:fillRef idx="0">
              <a:schemeClr val="accent4"/>
            </a:fillRef>
            <a:effectRef idx="2">
              <a:schemeClr val="accent4"/>
            </a:effectRef>
            <a:fontRef idx="minor">
              <a:schemeClr val="tx1"/>
            </a:fontRef>
          </p:style>
        </p:cxnSp>
        <p:sp>
          <p:nvSpPr>
            <p:cNvPr id="12" name="TextBox 11"/>
            <p:cNvSpPr txBox="1"/>
            <p:nvPr/>
          </p:nvSpPr>
          <p:spPr>
            <a:xfrm>
              <a:off x="4038603" y="4161529"/>
              <a:ext cx="849211" cy="725803"/>
            </a:xfrm>
            <a:prstGeom prst="rect">
              <a:avLst/>
            </a:prstGeom>
            <a:noFill/>
          </p:spPr>
          <p:txBody>
            <a:bodyPr wrap="none" rtlCol="0">
              <a:spAutoFit/>
            </a:bodyPr>
            <a:lstStyle/>
            <a:p>
              <a:r>
                <a:rPr lang="zh-CN" altLang="en-US" sz="1700" dirty="0" smtClean="0">
                  <a:solidFill>
                    <a:srgbClr val="00009A"/>
                  </a:solidFill>
                  <a:latin typeface="方正精楷简体" pitchFamily="2" charset="-122"/>
                  <a:ea typeface="汉鼎简楷体" pitchFamily="49" charset="-122"/>
                </a:rPr>
                <a:t>阻止</a:t>
              </a:r>
              <a:r>
                <a:rPr lang="en-US" altLang="zh-CN" sz="1700" dirty="0" smtClean="0">
                  <a:solidFill>
                    <a:srgbClr val="00009A"/>
                  </a:solidFill>
                  <a:latin typeface="方正精楷简体" pitchFamily="2" charset="-122"/>
                  <a:ea typeface="汉鼎简楷体" pitchFamily="49" charset="-122"/>
                </a:rPr>
                <a:t/>
              </a:r>
              <a:br>
                <a:rPr lang="en-US" altLang="zh-CN" sz="1700" dirty="0" smtClean="0">
                  <a:solidFill>
                    <a:srgbClr val="00009A"/>
                  </a:solidFill>
                  <a:latin typeface="方正精楷简体" pitchFamily="2" charset="-122"/>
                  <a:ea typeface="汉鼎简楷体" pitchFamily="49" charset="-122"/>
                </a:rPr>
              </a:br>
              <a:r>
                <a:rPr lang="zh-CN" altLang="en-US" sz="1700" dirty="0" smtClean="0">
                  <a:solidFill>
                    <a:srgbClr val="00009A"/>
                  </a:solidFill>
                  <a:latin typeface="方正精楷简体" pitchFamily="2" charset="-122"/>
                  <a:ea typeface="汉鼎简楷体" pitchFamily="49" charset="-122"/>
                </a:rPr>
                <a:t>进入</a:t>
              </a:r>
              <a:endParaRPr lang="zh-CN" altLang="en-US" sz="1700" dirty="0">
                <a:solidFill>
                  <a:srgbClr val="00009A"/>
                </a:solidFill>
                <a:latin typeface="方正精楷简体" pitchFamily="2" charset="-122"/>
                <a:ea typeface="汉鼎简楷体" pitchFamily="49" charset="-122"/>
              </a:endParaRPr>
            </a:p>
          </p:txBody>
        </p:sp>
        <p:sp>
          <p:nvSpPr>
            <p:cNvPr id="13" name="TextBox 12"/>
            <p:cNvSpPr txBox="1"/>
            <p:nvPr/>
          </p:nvSpPr>
          <p:spPr>
            <a:xfrm>
              <a:off x="5827932" y="4200997"/>
              <a:ext cx="849211" cy="725803"/>
            </a:xfrm>
            <a:prstGeom prst="rect">
              <a:avLst/>
            </a:prstGeom>
            <a:noFill/>
          </p:spPr>
          <p:txBody>
            <a:bodyPr wrap="none" rtlCol="0">
              <a:spAutoFit/>
            </a:bodyPr>
            <a:lstStyle/>
            <a:p>
              <a:r>
                <a:rPr lang="zh-CN" altLang="en-US" sz="1700" dirty="0" smtClean="0">
                  <a:solidFill>
                    <a:srgbClr val="C00000"/>
                  </a:solidFill>
                  <a:latin typeface="方正精楷简体" pitchFamily="2" charset="-122"/>
                  <a:ea typeface="汉鼎简楷体" pitchFamily="49" charset="-122"/>
                </a:rPr>
                <a:t>及早</a:t>
              </a:r>
              <a:r>
                <a:rPr lang="en-US" altLang="zh-CN" sz="1700" dirty="0" smtClean="0">
                  <a:solidFill>
                    <a:srgbClr val="C00000"/>
                  </a:solidFill>
                  <a:latin typeface="方正精楷简体" pitchFamily="2" charset="-122"/>
                  <a:ea typeface="汉鼎简楷体" pitchFamily="49" charset="-122"/>
                </a:rPr>
                <a:t/>
              </a:r>
              <a:br>
                <a:rPr lang="en-US" altLang="zh-CN" sz="1700" dirty="0" smtClean="0">
                  <a:solidFill>
                    <a:srgbClr val="C00000"/>
                  </a:solidFill>
                  <a:latin typeface="方正精楷简体" pitchFamily="2" charset="-122"/>
                  <a:ea typeface="汉鼎简楷体" pitchFamily="49" charset="-122"/>
                </a:rPr>
              </a:br>
              <a:r>
                <a:rPr lang="zh-CN" altLang="en-US" sz="1700" dirty="0" smtClean="0">
                  <a:solidFill>
                    <a:srgbClr val="C00000"/>
                  </a:solidFill>
                  <a:latin typeface="方正精楷简体" pitchFamily="2" charset="-122"/>
                  <a:ea typeface="汉鼎简楷体" pitchFamily="49" charset="-122"/>
                </a:rPr>
                <a:t>杀除</a:t>
              </a:r>
              <a:endParaRPr lang="zh-CN" altLang="en-US" sz="1700" dirty="0">
                <a:solidFill>
                  <a:srgbClr val="C00000"/>
                </a:solidFill>
                <a:latin typeface="方正精楷简体" pitchFamily="2" charset="-122"/>
                <a:ea typeface="汉鼎简楷体" pitchFamily="49" charset="-122"/>
              </a:endParaRPr>
            </a:p>
          </p:txBody>
        </p:sp>
        <p:sp>
          <p:nvSpPr>
            <p:cNvPr id="14" name="TextBox 13"/>
            <p:cNvSpPr txBox="1"/>
            <p:nvPr/>
          </p:nvSpPr>
          <p:spPr>
            <a:xfrm>
              <a:off x="3949829" y="2530982"/>
              <a:ext cx="1037827" cy="417337"/>
            </a:xfrm>
            <a:prstGeom prst="rect">
              <a:avLst/>
            </a:prstGeom>
            <a:noFill/>
          </p:spPr>
          <p:txBody>
            <a:bodyPr wrap="none" rtlCol="0">
              <a:spAutoFit/>
            </a:bodyPr>
            <a:lstStyle/>
            <a:p>
              <a:r>
                <a:rPr lang="zh-CN" altLang="en-US" sz="1700" dirty="0" smtClean="0">
                  <a:solidFill>
                    <a:srgbClr val="00009A"/>
                  </a:solidFill>
                  <a:latin typeface="黑体" pitchFamily="49" charset="-122"/>
                  <a:ea typeface="黑体" pitchFamily="49" charset="-122"/>
                </a:rPr>
                <a:t>策略</a:t>
              </a:r>
              <a:r>
                <a:rPr lang="en-US" altLang="zh-CN" sz="1700" dirty="0" smtClean="0">
                  <a:solidFill>
                    <a:srgbClr val="00009A"/>
                  </a:solidFill>
                </a:rPr>
                <a:t>1</a:t>
              </a:r>
              <a:endParaRPr lang="zh-CN" altLang="en-US" sz="1700" dirty="0">
                <a:solidFill>
                  <a:srgbClr val="00009A"/>
                </a:solidFill>
              </a:endParaRPr>
            </a:p>
          </p:txBody>
        </p:sp>
        <p:sp>
          <p:nvSpPr>
            <p:cNvPr id="15" name="TextBox 14"/>
            <p:cNvSpPr txBox="1"/>
            <p:nvPr/>
          </p:nvSpPr>
          <p:spPr>
            <a:xfrm>
              <a:off x="5778633" y="2530982"/>
              <a:ext cx="1037827" cy="417337"/>
            </a:xfrm>
            <a:prstGeom prst="rect">
              <a:avLst/>
            </a:prstGeom>
            <a:noFill/>
          </p:spPr>
          <p:txBody>
            <a:bodyPr wrap="none" rtlCol="0">
              <a:spAutoFit/>
            </a:bodyPr>
            <a:lstStyle/>
            <a:p>
              <a:r>
                <a:rPr lang="zh-CN" altLang="en-US" sz="1700" dirty="0" smtClean="0">
                  <a:solidFill>
                    <a:srgbClr val="C00000"/>
                  </a:solidFill>
                  <a:latin typeface="黑体" pitchFamily="49" charset="-122"/>
                  <a:ea typeface="黑体" pitchFamily="49" charset="-122"/>
                </a:rPr>
                <a:t>策略</a:t>
              </a:r>
              <a:r>
                <a:rPr lang="en-US" altLang="zh-CN" sz="1700" dirty="0" smtClean="0">
                  <a:solidFill>
                    <a:srgbClr val="C00000"/>
                  </a:solidFill>
                </a:rPr>
                <a:t>2</a:t>
              </a:r>
              <a:endParaRPr lang="zh-CN" altLang="en-US" sz="1700" dirty="0">
                <a:solidFill>
                  <a:srgbClr val="C00000"/>
                </a:solidFill>
              </a:endParaRPr>
            </a:p>
          </p:txBody>
        </p:sp>
        <p:pic>
          <p:nvPicPr>
            <p:cNvPr id="16" name="Picture 15" descr="C:\Users\SECBOK\Desktop\bug.png"/>
            <p:cNvPicPr>
              <a:picLocks noChangeAspect="1" noChangeArrowheads="1"/>
            </p:cNvPicPr>
            <p:nvPr/>
          </p:nvPicPr>
          <p:blipFill>
            <a:blip r:embed="rId3" cstate="print"/>
            <a:srcRect/>
            <a:stretch>
              <a:fillRect/>
            </a:stretch>
          </p:blipFill>
          <p:spPr bwMode="auto">
            <a:xfrm rot="3553062">
              <a:off x="3091642" y="2585396"/>
              <a:ext cx="513372" cy="925514"/>
            </a:xfrm>
            <a:prstGeom prst="rect">
              <a:avLst/>
            </a:prstGeom>
            <a:noFill/>
          </p:spPr>
        </p:pic>
        <p:pic>
          <p:nvPicPr>
            <p:cNvPr id="17" name="Picture 16" descr="C:\Users\SECBOK\Desktop\valessiobrito_Bug_Buddy_Vector.png"/>
            <p:cNvPicPr>
              <a:picLocks noChangeAspect="1" noChangeArrowheads="1"/>
            </p:cNvPicPr>
            <p:nvPr/>
          </p:nvPicPr>
          <p:blipFill>
            <a:blip r:embed="rId4" cstate="print"/>
            <a:srcRect/>
            <a:stretch>
              <a:fillRect/>
            </a:stretch>
          </p:blipFill>
          <p:spPr bwMode="auto">
            <a:xfrm rot="3387804">
              <a:off x="2732965" y="3799765"/>
              <a:ext cx="736600" cy="736600"/>
            </a:xfrm>
            <a:prstGeom prst="rect">
              <a:avLst/>
            </a:prstGeom>
            <a:noFill/>
          </p:spPr>
        </p:pic>
        <p:pic>
          <p:nvPicPr>
            <p:cNvPr id="18" name="Picture 7" descr="C:\Users\SECBOK\Desktop\bug.png"/>
            <p:cNvPicPr>
              <a:picLocks noChangeAspect="1" noChangeArrowheads="1"/>
            </p:cNvPicPr>
            <p:nvPr/>
          </p:nvPicPr>
          <p:blipFill>
            <a:blip r:embed="rId3" cstate="print"/>
            <a:srcRect/>
            <a:stretch>
              <a:fillRect/>
            </a:stretch>
          </p:blipFill>
          <p:spPr bwMode="auto">
            <a:xfrm rot="3553062">
              <a:off x="3244042" y="2966090"/>
              <a:ext cx="513372" cy="925514"/>
            </a:xfrm>
            <a:prstGeom prst="rect">
              <a:avLst/>
            </a:prstGeom>
            <a:noFill/>
          </p:spPr>
        </p:pic>
        <p:pic>
          <p:nvPicPr>
            <p:cNvPr id="19" name="Picture 7" descr="C:\Users\SECBOK\Desktop\bug.png"/>
            <p:cNvPicPr>
              <a:picLocks noChangeAspect="1" noChangeArrowheads="1"/>
            </p:cNvPicPr>
            <p:nvPr/>
          </p:nvPicPr>
          <p:blipFill>
            <a:blip r:embed="rId3" cstate="print"/>
            <a:srcRect/>
            <a:stretch>
              <a:fillRect/>
            </a:stretch>
          </p:blipFill>
          <p:spPr bwMode="auto">
            <a:xfrm rot="3553062">
              <a:off x="3396442" y="3347090"/>
              <a:ext cx="513372" cy="925514"/>
            </a:xfrm>
            <a:prstGeom prst="rect">
              <a:avLst/>
            </a:prstGeom>
            <a:noFill/>
          </p:spPr>
        </p:pic>
        <p:pic>
          <p:nvPicPr>
            <p:cNvPr id="20" name="Picture 7" descr="C:\Users\SECBOK\Desktop\bug.png"/>
            <p:cNvPicPr>
              <a:picLocks noChangeAspect="1" noChangeArrowheads="1"/>
            </p:cNvPicPr>
            <p:nvPr/>
          </p:nvPicPr>
          <p:blipFill>
            <a:blip r:embed="rId3" cstate="print"/>
            <a:srcRect/>
            <a:stretch>
              <a:fillRect/>
            </a:stretch>
          </p:blipFill>
          <p:spPr bwMode="auto">
            <a:xfrm rot="3553062">
              <a:off x="2482044" y="3423290"/>
              <a:ext cx="513372" cy="925514"/>
            </a:xfrm>
            <a:prstGeom prst="rect">
              <a:avLst/>
            </a:prstGeom>
            <a:noFill/>
          </p:spPr>
        </p:pic>
        <p:pic>
          <p:nvPicPr>
            <p:cNvPr id="21" name="Picture 7" descr="C:\Users\SECBOK\Desktop\bug.png"/>
            <p:cNvPicPr>
              <a:picLocks noChangeAspect="1" noChangeArrowheads="1"/>
            </p:cNvPicPr>
            <p:nvPr/>
          </p:nvPicPr>
          <p:blipFill>
            <a:blip r:embed="rId3" cstate="print"/>
            <a:srcRect/>
            <a:stretch>
              <a:fillRect/>
            </a:stretch>
          </p:blipFill>
          <p:spPr bwMode="auto">
            <a:xfrm rot="3553062">
              <a:off x="2405844" y="2966396"/>
              <a:ext cx="513372" cy="925514"/>
            </a:xfrm>
            <a:prstGeom prst="rect">
              <a:avLst/>
            </a:prstGeom>
            <a:noFill/>
          </p:spPr>
        </p:pic>
        <p:pic>
          <p:nvPicPr>
            <p:cNvPr id="22" name="Picture 8" descr="C:\Users\SECBOK\Desktop\valessiobrito_Bug_Buddy_Vector.png"/>
            <p:cNvPicPr>
              <a:picLocks noChangeAspect="1" noChangeArrowheads="1"/>
            </p:cNvPicPr>
            <p:nvPr/>
          </p:nvPicPr>
          <p:blipFill>
            <a:blip r:embed="rId4" cstate="print"/>
            <a:srcRect/>
            <a:stretch>
              <a:fillRect/>
            </a:stretch>
          </p:blipFill>
          <p:spPr bwMode="auto">
            <a:xfrm rot="3387804">
              <a:off x="3236035" y="3799765"/>
              <a:ext cx="736600" cy="736600"/>
            </a:xfrm>
            <a:prstGeom prst="rect">
              <a:avLst/>
            </a:prstGeom>
            <a:noFill/>
          </p:spPr>
        </p:pic>
        <p:pic>
          <p:nvPicPr>
            <p:cNvPr id="23" name="Picture 8" descr="C:\Users\SECBOK\Desktop\valessiobrito_Bug_Buddy_Vector.png"/>
            <p:cNvPicPr>
              <a:picLocks noChangeAspect="1" noChangeArrowheads="1"/>
            </p:cNvPicPr>
            <p:nvPr/>
          </p:nvPicPr>
          <p:blipFill>
            <a:blip r:embed="rId4" cstate="print"/>
            <a:srcRect/>
            <a:stretch>
              <a:fillRect/>
            </a:stretch>
          </p:blipFill>
          <p:spPr bwMode="auto">
            <a:xfrm rot="3387804">
              <a:off x="2809165" y="3342565"/>
              <a:ext cx="736600" cy="736600"/>
            </a:xfrm>
            <a:prstGeom prst="rect">
              <a:avLst/>
            </a:prstGeom>
            <a:noFill/>
          </p:spPr>
        </p:pic>
        <p:pic>
          <p:nvPicPr>
            <p:cNvPr id="24" name="Picture 8" descr="C:\Users\SECBOK\Desktop\valessiobrito_Bug_Buddy_Vector.png"/>
            <p:cNvPicPr>
              <a:picLocks noChangeAspect="1" noChangeArrowheads="1"/>
            </p:cNvPicPr>
            <p:nvPr/>
          </p:nvPicPr>
          <p:blipFill>
            <a:blip r:embed="rId4" cstate="print"/>
            <a:srcRect/>
            <a:stretch>
              <a:fillRect/>
            </a:stretch>
          </p:blipFill>
          <p:spPr bwMode="auto">
            <a:xfrm rot="3387804">
              <a:off x="2428165" y="2702635"/>
              <a:ext cx="736600" cy="736600"/>
            </a:xfrm>
            <a:prstGeom prst="rect">
              <a:avLst/>
            </a:prstGeom>
            <a:noFill/>
          </p:spPr>
        </p:pic>
        <p:pic>
          <p:nvPicPr>
            <p:cNvPr id="25"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2421187" y="3887888"/>
              <a:ext cx="509565" cy="509565"/>
            </a:xfrm>
            <a:prstGeom prst="rect">
              <a:avLst/>
            </a:prstGeom>
            <a:noFill/>
          </p:spPr>
        </p:pic>
        <p:pic>
          <p:nvPicPr>
            <p:cNvPr id="26"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2821088" y="3070147"/>
              <a:ext cx="509565" cy="509565"/>
            </a:xfrm>
            <a:prstGeom prst="rect">
              <a:avLst/>
            </a:prstGeom>
            <a:noFill/>
          </p:spPr>
        </p:pic>
        <p:pic>
          <p:nvPicPr>
            <p:cNvPr id="27"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2003347" y="3222547"/>
              <a:ext cx="509565" cy="509565"/>
            </a:xfrm>
            <a:prstGeom prst="rect">
              <a:avLst/>
            </a:prstGeom>
            <a:noFill/>
          </p:spPr>
        </p:pic>
        <p:pic>
          <p:nvPicPr>
            <p:cNvPr id="28"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2003347" y="3583088"/>
              <a:ext cx="509565" cy="509565"/>
            </a:xfrm>
            <a:prstGeom prst="rect">
              <a:avLst/>
            </a:prstGeom>
            <a:noFill/>
          </p:spPr>
        </p:pic>
        <p:pic>
          <p:nvPicPr>
            <p:cNvPr id="29" name="Picture 7" descr="C:\Users\SECBOK\Desktop\bug.png"/>
            <p:cNvPicPr>
              <a:picLocks noChangeAspect="1" noChangeArrowheads="1"/>
            </p:cNvPicPr>
            <p:nvPr/>
          </p:nvPicPr>
          <p:blipFill>
            <a:blip r:embed="rId3" cstate="print"/>
            <a:srcRect/>
            <a:stretch>
              <a:fillRect/>
            </a:stretch>
          </p:blipFill>
          <p:spPr bwMode="auto">
            <a:xfrm rot="3553062">
              <a:off x="2262384" y="3194996"/>
              <a:ext cx="513372" cy="925514"/>
            </a:xfrm>
            <a:prstGeom prst="rect">
              <a:avLst/>
            </a:prstGeom>
            <a:noFill/>
          </p:spPr>
        </p:pic>
        <p:cxnSp>
          <p:nvCxnSpPr>
            <p:cNvPr id="30" name="Straight Connector 29"/>
            <p:cNvCxnSpPr/>
            <p:nvPr/>
          </p:nvCxnSpPr>
          <p:spPr>
            <a:xfrm rot="5400000">
              <a:off x="3772694" y="3542506"/>
              <a:ext cx="1143000" cy="1588"/>
            </a:xfrm>
            <a:prstGeom prst="line">
              <a:avLst/>
            </a:prstGeom>
            <a:ln w="57150">
              <a:solidFill>
                <a:srgbClr val="00009A"/>
              </a:solidFill>
              <a:prstDash val="sysDash"/>
            </a:ln>
          </p:spPr>
          <p:style>
            <a:lnRef idx="3">
              <a:schemeClr val="accent4"/>
            </a:lnRef>
            <a:fillRef idx="0">
              <a:schemeClr val="accent4"/>
            </a:fillRef>
            <a:effectRef idx="2">
              <a:schemeClr val="accent4"/>
            </a:effectRef>
            <a:fontRef idx="minor">
              <a:schemeClr val="tx1"/>
            </a:fontRef>
          </p:style>
        </p:cxnSp>
        <p:cxnSp>
          <p:nvCxnSpPr>
            <p:cNvPr id="31" name="Straight Connector 30"/>
            <p:cNvCxnSpPr/>
            <p:nvPr/>
          </p:nvCxnSpPr>
          <p:spPr>
            <a:xfrm rot="5400000">
              <a:off x="3925094" y="3542506"/>
              <a:ext cx="1143000" cy="1588"/>
            </a:xfrm>
            <a:prstGeom prst="line">
              <a:avLst/>
            </a:prstGeom>
            <a:ln w="38100">
              <a:solidFill>
                <a:srgbClr val="00009A"/>
              </a:solidFill>
              <a:prstDash val="sysDash"/>
            </a:ln>
          </p:spPr>
          <p:style>
            <a:lnRef idx="3">
              <a:schemeClr val="accent4"/>
            </a:lnRef>
            <a:fillRef idx="0">
              <a:schemeClr val="accent4"/>
            </a:fillRef>
            <a:effectRef idx="2">
              <a:schemeClr val="accent4"/>
            </a:effectRef>
            <a:fontRef idx="minor">
              <a:schemeClr val="tx1"/>
            </a:fontRef>
          </p:style>
        </p:cxnSp>
        <p:pic>
          <p:nvPicPr>
            <p:cNvPr id="32" name="Picture 7" descr="C:\Users\SECBOK\Desktop\bug.png"/>
            <p:cNvPicPr>
              <a:picLocks noChangeAspect="1" noChangeArrowheads="1"/>
            </p:cNvPicPr>
            <p:nvPr/>
          </p:nvPicPr>
          <p:blipFill>
            <a:blip r:embed="rId3" cstate="print"/>
            <a:srcRect/>
            <a:stretch>
              <a:fillRect/>
            </a:stretch>
          </p:blipFill>
          <p:spPr bwMode="auto">
            <a:xfrm rot="3553062">
              <a:off x="5310384" y="3377420"/>
              <a:ext cx="513372" cy="925514"/>
            </a:xfrm>
            <a:prstGeom prst="rect">
              <a:avLst/>
            </a:prstGeom>
            <a:noFill/>
          </p:spPr>
        </p:pic>
        <p:pic>
          <p:nvPicPr>
            <p:cNvPr id="33" name="Picture 7" descr="C:\Users\SECBOK\Desktop\bug.png"/>
            <p:cNvPicPr>
              <a:picLocks noChangeAspect="1" noChangeArrowheads="1"/>
            </p:cNvPicPr>
            <p:nvPr/>
          </p:nvPicPr>
          <p:blipFill>
            <a:blip r:embed="rId3" cstate="print"/>
            <a:srcRect/>
            <a:stretch>
              <a:fillRect/>
            </a:stretch>
          </p:blipFill>
          <p:spPr bwMode="auto">
            <a:xfrm rot="3553062">
              <a:off x="5081784" y="2966396"/>
              <a:ext cx="513372" cy="925514"/>
            </a:xfrm>
            <a:prstGeom prst="rect">
              <a:avLst/>
            </a:prstGeom>
            <a:noFill/>
          </p:spPr>
        </p:pic>
        <p:pic>
          <p:nvPicPr>
            <p:cNvPr id="34"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5097127" y="3887888"/>
              <a:ext cx="509565" cy="509565"/>
            </a:xfrm>
            <a:prstGeom prst="rect">
              <a:avLst/>
            </a:prstGeom>
            <a:noFill/>
          </p:spPr>
        </p:pic>
        <p:pic>
          <p:nvPicPr>
            <p:cNvPr id="35"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4594147" y="3222547"/>
              <a:ext cx="509565" cy="509565"/>
            </a:xfrm>
            <a:prstGeom prst="rect">
              <a:avLst/>
            </a:prstGeom>
            <a:noFill/>
          </p:spPr>
        </p:pic>
        <p:pic>
          <p:nvPicPr>
            <p:cNvPr id="36"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4594147" y="3583088"/>
              <a:ext cx="509565" cy="509565"/>
            </a:xfrm>
            <a:prstGeom prst="rect">
              <a:avLst/>
            </a:prstGeom>
            <a:noFill/>
          </p:spPr>
        </p:pic>
        <p:pic>
          <p:nvPicPr>
            <p:cNvPr id="37" name="Picture 7" descr="C:\Users\SECBOK\Desktop\bug.png"/>
            <p:cNvPicPr>
              <a:picLocks noChangeAspect="1" noChangeArrowheads="1"/>
            </p:cNvPicPr>
            <p:nvPr/>
          </p:nvPicPr>
          <p:blipFill>
            <a:blip r:embed="rId3" cstate="print"/>
            <a:srcRect/>
            <a:stretch>
              <a:fillRect/>
            </a:stretch>
          </p:blipFill>
          <p:spPr bwMode="auto">
            <a:xfrm rot="3553062">
              <a:off x="4853184" y="3194996"/>
              <a:ext cx="513372" cy="925514"/>
            </a:xfrm>
            <a:prstGeom prst="rect">
              <a:avLst/>
            </a:prstGeom>
            <a:noFill/>
          </p:spPr>
        </p:pic>
        <p:cxnSp>
          <p:nvCxnSpPr>
            <p:cNvPr id="38" name="Straight Connector 37"/>
            <p:cNvCxnSpPr/>
            <p:nvPr/>
          </p:nvCxnSpPr>
          <p:spPr>
            <a:xfrm rot="5400000">
              <a:off x="5612477" y="3542506"/>
              <a:ext cx="1143000" cy="1588"/>
            </a:xfrm>
            <a:prstGeom prst="line">
              <a:avLst/>
            </a:prstGeom>
            <a:ln w="57150">
              <a:solidFill>
                <a:srgbClr val="FF0000"/>
              </a:solidFill>
              <a:prstDash val="sysDash"/>
            </a:ln>
          </p:spPr>
          <p:style>
            <a:lnRef idx="3">
              <a:schemeClr val="accent4"/>
            </a:lnRef>
            <a:fillRef idx="0">
              <a:schemeClr val="accent4"/>
            </a:fillRef>
            <a:effectRef idx="2">
              <a:schemeClr val="accent4"/>
            </a:effectRef>
            <a:fontRef idx="minor">
              <a:schemeClr val="tx1"/>
            </a:fontRef>
          </p:style>
        </p:cxnSp>
        <p:cxnSp>
          <p:nvCxnSpPr>
            <p:cNvPr id="39" name="Straight Connector 38"/>
            <p:cNvCxnSpPr/>
            <p:nvPr/>
          </p:nvCxnSpPr>
          <p:spPr>
            <a:xfrm rot="5400000">
              <a:off x="5764877" y="3542506"/>
              <a:ext cx="1143000" cy="1588"/>
            </a:xfrm>
            <a:prstGeom prst="line">
              <a:avLst/>
            </a:prstGeom>
            <a:ln w="38100">
              <a:solidFill>
                <a:srgbClr val="FF0000"/>
              </a:solidFill>
              <a:prstDash val="sysDash"/>
            </a:ln>
          </p:spPr>
          <p:style>
            <a:lnRef idx="3">
              <a:schemeClr val="accent4"/>
            </a:lnRef>
            <a:fillRef idx="0">
              <a:schemeClr val="accent4"/>
            </a:fillRef>
            <a:effectRef idx="2">
              <a:schemeClr val="accent4"/>
            </a:effectRef>
            <a:fontRef idx="minor">
              <a:schemeClr val="tx1"/>
            </a:fontRef>
          </p:style>
        </p:cxnSp>
        <p:pic>
          <p:nvPicPr>
            <p:cNvPr id="40" name="Picture 8" descr="C:\Users\SECBOK\Desktop\valessiobrito_Bug_Buddy_Vector.png"/>
            <p:cNvPicPr>
              <a:picLocks noChangeAspect="1" noChangeArrowheads="1"/>
            </p:cNvPicPr>
            <p:nvPr/>
          </p:nvPicPr>
          <p:blipFill>
            <a:blip r:embed="rId5" cstate="print"/>
            <a:srcRect/>
            <a:stretch>
              <a:fillRect/>
            </a:stretch>
          </p:blipFill>
          <p:spPr bwMode="auto">
            <a:xfrm rot="3387804">
              <a:off x="6499147" y="3583088"/>
              <a:ext cx="509565" cy="509565"/>
            </a:xfrm>
            <a:prstGeom prst="rect">
              <a:avLst/>
            </a:prstGeom>
            <a:noFill/>
          </p:spPr>
        </p:pic>
        <p:pic>
          <p:nvPicPr>
            <p:cNvPr id="41" name="Picture 7" descr="C:\Users\SECBOK\Desktop\bug.png"/>
            <p:cNvPicPr>
              <a:picLocks noChangeAspect="1" noChangeArrowheads="1"/>
            </p:cNvPicPr>
            <p:nvPr/>
          </p:nvPicPr>
          <p:blipFill>
            <a:blip r:embed="rId3" cstate="print"/>
            <a:srcRect/>
            <a:stretch>
              <a:fillRect/>
            </a:stretch>
          </p:blipFill>
          <p:spPr bwMode="auto">
            <a:xfrm rot="3553062">
              <a:off x="6673044" y="3194996"/>
              <a:ext cx="513372" cy="925514"/>
            </a:xfrm>
            <a:prstGeom prst="rect">
              <a:avLst/>
            </a:prstGeom>
            <a:noFill/>
          </p:spPr>
        </p:pic>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50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20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7" y="2380819"/>
            <a:ext cx="4836537" cy="1624246"/>
          </a:xfrm>
        </p:spPr>
        <p:txBody>
          <a:bodyPr/>
          <a:lstStyle/>
          <a:p>
            <a:r>
              <a:rPr lang="zh-CN" altLang="en-US" dirty="0" smtClean="0"/>
              <a:t>产品的质量，在首次开发之时就要做对、做好。</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13</a:t>
            </a:fld>
            <a:endParaRPr lang="zh-CN" altLang="en-US" dirty="0"/>
          </a:p>
        </p:txBody>
      </p:sp>
      <p:sp>
        <p:nvSpPr>
          <p:cNvPr id="6" name="Rectangle 5"/>
          <p:cNvSpPr/>
          <p:nvPr/>
        </p:nvSpPr>
        <p:spPr>
          <a:xfrm>
            <a:off x="506512" y="5949286"/>
            <a:ext cx="8580953" cy="712151"/>
          </a:xfrm>
          <a:prstGeom prst="rect">
            <a:avLst/>
          </a:prstGeom>
        </p:spPr>
        <p:txBody>
          <a:bodyPr wrap="square" lIns="95665" tIns="47832" rIns="95665" bIns="47832">
            <a:spAutoFit/>
          </a:bodyPr>
          <a:lstStyle/>
          <a:p>
            <a:r>
              <a:rPr lang="en-US" altLang="zh-CN" sz="2000" dirty="0" smtClean="0">
                <a:latin typeface="方正书宋简体" pitchFamily="2" charset="-122"/>
                <a:ea typeface="方正书宋简体" pitchFamily="2" charset="-122"/>
              </a:rPr>
              <a:t>Philip Crosby (</a:t>
            </a:r>
            <a:r>
              <a:rPr lang="zh-CN" altLang="en-US" sz="2000" dirty="0" smtClean="0">
                <a:latin typeface="方正书宋简体" pitchFamily="2" charset="-122"/>
                <a:ea typeface="方正书宋简体" pitchFamily="2" charset="-122"/>
              </a:rPr>
              <a:t>克劳士比，</a:t>
            </a:r>
            <a:r>
              <a:rPr lang="en-US" altLang="zh-CN" sz="2000" dirty="0" smtClean="0">
                <a:latin typeface="方正书宋简体" pitchFamily="2" charset="-122"/>
                <a:ea typeface="方正书宋简体" pitchFamily="2" charset="-122"/>
              </a:rPr>
              <a:t>1926—2001) </a:t>
            </a:r>
            <a:r>
              <a:rPr lang="zh-CN" altLang="en-US" sz="2000" dirty="0" smtClean="0">
                <a:latin typeface="方正书宋简体" pitchFamily="2" charset="-122"/>
                <a:ea typeface="方正书宋简体" pitchFamily="2" charset="-122"/>
              </a:rPr>
              <a:t>是一位质量管理思想家，被誉为“零缺陷之父”和“世界质量先生”，有代表作</a:t>
            </a:r>
            <a:r>
              <a:rPr lang="en-US" altLang="zh-CN" sz="2000" dirty="0" smtClean="0">
                <a:latin typeface="方正书宋简体" pitchFamily="2" charset="-122"/>
                <a:ea typeface="方正书宋简体" pitchFamily="2" charset="-122"/>
              </a:rPr>
              <a:t>《</a:t>
            </a:r>
            <a:r>
              <a:rPr lang="zh-CN" altLang="en-US" sz="2000" dirty="0" smtClean="0">
                <a:latin typeface="方正书宋简体" pitchFamily="2" charset="-122"/>
                <a:ea typeface="方正书宋简体" pitchFamily="2" charset="-122"/>
              </a:rPr>
              <a:t>质量免费</a:t>
            </a:r>
            <a:r>
              <a:rPr lang="en-US" altLang="zh-CN" sz="2000" dirty="0" smtClean="0">
                <a:latin typeface="方正书宋简体" pitchFamily="2" charset="-122"/>
                <a:ea typeface="方正书宋简体" pitchFamily="2" charset="-122"/>
              </a:rPr>
              <a:t>》(</a:t>
            </a:r>
            <a:r>
              <a:rPr lang="en-US" altLang="zh-CN" sz="2000" i="1" dirty="0" smtClean="0">
                <a:latin typeface="方正书宋简体" pitchFamily="2" charset="-122"/>
                <a:ea typeface="方正书宋简体" pitchFamily="2" charset="-122"/>
              </a:rPr>
              <a:t>Quality is Free</a:t>
            </a:r>
            <a:r>
              <a:rPr lang="en-US" altLang="zh-CN" sz="2000" dirty="0" smtClean="0">
                <a:latin typeface="方正书宋简体" pitchFamily="2" charset="-122"/>
                <a:ea typeface="方正书宋简体" pitchFamily="2" charset="-122"/>
              </a:rPr>
              <a:t>)</a:t>
            </a:r>
            <a:r>
              <a:rPr lang="zh-CN" altLang="en-US" sz="2000" dirty="0" smtClean="0">
                <a:latin typeface="方正书宋简体" pitchFamily="2" charset="-122"/>
                <a:ea typeface="方正书宋简体" pitchFamily="2" charset="-122"/>
              </a:rPr>
              <a:t>。</a:t>
            </a:r>
            <a:endParaRPr lang="zh-CN" altLang="en-US" sz="2000" dirty="0">
              <a:latin typeface="方正书宋简体" pitchFamily="2" charset="-122"/>
              <a:ea typeface="方正书宋简体" pitchFamily="2" charset="-122"/>
            </a:endParaRPr>
          </a:p>
        </p:txBody>
      </p:sp>
      <p:sp>
        <p:nvSpPr>
          <p:cNvPr id="7" name="Rectangle 6"/>
          <p:cNvSpPr/>
          <p:nvPr/>
        </p:nvSpPr>
        <p:spPr>
          <a:xfrm>
            <a:off x="1080944" y="4077071"/>
            <a:ext cx="1943036" cy="419764"/>
          </a:xfrm>
          <a:prstGeom prst="rect">
            <a:avLst/>
          </a:prstGeom>
        </p:spPr>
        <p:txBody>
          <a:bodyPr wrap="none" lIns="95665" tIns="47832" rIns="95665" bIns="47832">
            <a:spAutoFit/>
          </a:bodyPr>
          <a:lstStyle/>
          <a:p>
            <a:r>
              <a:rPr lang="en-US" altLang="zh-CN" sz="2100" dirty="0" smtClean="0"/>
              <a:t>Philip Crosby</a:t>
            </a:r>
            <a:endParaRPr lang="zh-CN" altLang="en-US" sz="2100" dirty="0">
              <a:ea typeface="文鼎CS长美黑" pitchFamily="49" charset="-122"/>
            </a:endParaRPr>
          </a:p>
        </p:txBody>
      </p:sp>
      <p:pic>
        <p:nvPicPr>
          <p:cNvPr id="9218" name="Picture 2" descr="http://masterlink.ws/drupal7/sites/default/files/pictures/Phil.jpg"/>
          <p:cNvPicPr>
            <a:picLocks noChangeAspect="1" noChangeArrowheads="1"/>
          </p:cNvPicPr>
          <p:nvPr/>
        </p:nvPicPr>
        <p:blipFill>
          <a:blip r:embed="rId2" cstate="print"/>
          <a:srcRect/>
          <a:stretch>
            <a:fillRect/>
          </a:stretch>
        </p:blipFill>
        <p:spPr bwMode="auto">
          <a:xfrm>
            <a:off x="1052570" y="1454386"/>
            <a:ext cx="2169410" cy="2714545"/>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质量的“瀑布”效应</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14</a:t>
            </a:fld>
            <a:endParaRPr lang="zh-CN" altLang="en-US" dirty="0"/>
          </a:p>
        </p:txBody>
      </p:sp>
      <p:pic>
        <p:nvPicPr>
          <p:cNvPr id="5" name="Picture 3" descr="C:\Users\SECBOK\AppData\Roaming\Tencent\Users\185063557\QQ\WinTemp\RichOle\3OHBNPWMG2KFAE7M22V$7`W.jpg"/>
          <p:cNvPicPr>
            <a:picLocks noChangeAspect="1" noChangeArrowheads="1"/>
          </p:cNvPicPr>
          <p:nvPr/>
        </p:nvPicPr>
        <p:blipFill>
          <a:blip r:embed="rId2" cstate="print"/>
          <a:srcRect/>
          <a:stretch>
            <a:fillRect/>
          </a:stretch>
        </p:blipFill>
        <p:spPr bwMode="auto">
          <a:xfrm flipH="1">
            <a:off x="1442620" y="2245086"/>
            <a:ext cx="3896283" cy="2480060"/>
          </a:xfrm>
          <a:prstGeom prst="rect">
            <a:avLst/>
          </a:prstGeom>
          <a:ln>
            <a:noFill/>
          </a:ln>
          <a:effectLst>
            <a:softEdge rad="112500"/>
          </a:effectLst>
        </p:spPr>
      </p:pic>
      <p:sp>
        <p:nvSpPr>
          <p:cNvPr id="6" name="Rectangle 5"/>
          <p:cNvSpPr/>
          <p:nvPr/>
        </p:nvSpPr>
        <p:spPr>
          <a:xfrm>
            <a:off x="3972142" y="2319957"/>
            <a:ext cx="1223963" cy="449217"/>
          </a:xfrm>
          <a:prstGeom prst="rect">
            <a:avLst/>
          </a:prstGeom>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500" dirty="0" smtClean="0">
                <a:latin typeface="方正精楷简体" pitchFamily="2" charset="-122"/>
                <a:ea typeface="方正精楷简体" pitchFamily="2" charset="-122"/>
              </a:rPr>
              <a:t>需求</a:t>
            </a:r>
          </a:p>
        </p:txBody>
      </p:sp>
      <p:sp>
        <p:nvSpPr>
          <p:cNvPr id="7" name="Rectangle 6"/>
          <p:cNvSpPr/>
          <p:nvPr/>
        </p:nvSpPr>
        <p:spPr>
          <a:xfrm>
            <a:off x="4543329" y="2943872"/>
            <a:ext cx="1223963" cy="449217"/>
          </a:xfrm>
          <a:prstGeom prst="rect">
            <a:avLst/>
          </a:prstGeom>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500" dirty="0" smtClean="0">
                <a:latin typeface="方正精楷简体" pitchFamily="2" charset="-122"/>
                <a:ea typeface="方正精楷简体" pitchFamily="2" charset="-122"/>
              </a:rPr>
              <a:t>设计</a:t>
            </a:r>
          </a:p>
        </p:txBody>
      </p:sp>
      <p:sp>
        <p:nvSpPr>
          <p:cNvPr id="8" name="Rectangle 7"/>
          <p:cNvSpPr/>
          <p:nvPr/>
        </p:nvSpPr>
        <p:spPr>
          <a:xfrm>
            <a:off x="5196106" y="3567787"/>
            <a:ext cx="1223963" cy="449217"/>
          </a:xfrm>
          <a:prstGeom prst="rect">
            <a:avLst/>
          </a:prstGeom>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500" dirty="0" smtClean="0">
                <a:latin typeface="方正精楷简体" pitchFamily="2" charset="-122"/>
                <a:ea typeface="方正精楷简体" pitchFamily="2" charset="-122"/>
              </a:rPr>
              <a:t>构造</a:t>
            </a:r>
          </a:p>
        </p:txBody>
      </p:sp>
      <p:sp>
        <p:nvSpPr>
          <p:cNvPr id="9" name="Rectangle 8"/>
          <p:cNvSpPr/>
          <p:nvPr/>
        </p:nvSpPr>
        <p:spPr>
          <a:xfrm>
            <a:off x="5767292" y="4191701"/>
            <a:ext cx="1223963" cy="449217"/>
          </a:xfrm>
          <a:prstGeom prst="rect">
            <a:avLst/>
          </a:prstGeom>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500" dirty="0" smtClean="0">
                <a:latin typeface="方正精楷简体" pitchFamily="2" charset="-122"/>
                <a:ea typeface="方正精楷简体" pitchFamily="2" charset="-122"/>
              </a:rPr>
              <a:t>测试</a:t>
            </a:r>
          </a:p>
        </p:txBody>
      </p:sp>
      <p:cxnSp>
        <p:nvCxnSpPr>
          <p:cNvPr id="10" name="Shape 9"/>
          <p:cNvCxnSpPr>
            <a:stCxn id="6" idx="3"/>
          </p:cNvCxnSpPr>
          <p:nvPr/>
        </p:nvCxnSpPr>
        <p:spPr>
          <a:xfrm>
            <a:off x="5196098" y="2544566"/>
            <a:ext cx="326390" cy="374349"/>
          </a:xfrm>
          <a:prstGeom prst="bentConnector2">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11" name="Shape 10"/>
          <p:cNvCxnSpPr>
            <a:stCxn id="7" idx="3"/>
          </p:cNvCxnSpPr>
          <p:nvPr/>
        </p:nvCxnSpPr>
        <p:spPr>
          <a:xfrm>
            <a:off x="5767285" y="3168477"/>
            <a:ext cx="326390" cy="424262"/>
          </a:xfrm>
          <a:prstGeom prst="bentConnector2">
            <a:avLst/>
          </a:prstGeom>
          <a:ln w="38100">
            <a:tailEnd type="arrow"/>
          </a:ln>
        </p:spPr>
        <p:style>
          <a:lnRef idx="2">
            <a:schemeClr val="accent2"/>
          </a:lnRef>
          <a:fillRef idx="0">
            <a:schemeClr val="accent2"/>
          </a:fillRef>
          <a:effectRef idx="1">
            <a:schemeClr val="accent2"/>
          </a:effectRef>
          <a:fontRef idx="minor">
            <a:schemeClr val="tx1"/>
          </a:fontRef>
        </p:style>
      </p:cxnSp>
      <p:cxnSp>
        <p:nvCxnSpPr>
          <p:cNvPr id="12" name="Shape 11"/>
          <p:cNvCxnSpPr/>
          <p:nvPr/>
        </p:nvCxnSpPr>
        <p:spPr>
          <a:xfrm>
            <a:off x="6420064" y="3817351"/>
            <a:ext cx="326390" cy="374349"/>
          </a:xfrm>
          <a:prstGeom prst="bentConnector2">
            <a:avLst/>
          </a:prstGeom>
          <a:ln w="38100">
            <a:tailEnd type="arrow"/>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7236044" y="2084880"/>
            <a:ext cx="668614" cy="2701622"/>
          </a:xfrm>
          <a:prstGeom prst="rect">
            <a:avLst/>
          </a:prstGeom>
          <a:noFill/>
          <a:ln>
            <a:noFill/>
          </a:ln>
        </p:spPr>
        <p:txBody>
          <a:bodyPr wrap="none" lIns="38974" tIns="19487" rIns="38974" bIns="19487" rtlCol="0">
            <a:spAutoFit/>
          </a:bodyPr>
          <a:lstStyle/>
          <a:p>
            <a:r>
              <a:rPr lang="zh-CN" altLang="en-US" sz="2300" dirty="0" smtClean="0">
                <a:solidFill>
                  <a:srgbClr val="C00000"/>
                </a:solidFill>
                <a:latin typeface="黑体" pitchFamily="49" charset="-122"/>
                <a:ea typeface="黑体" pitchFamily="49" charset="-122"/>
              </a:rPr>
              <a:t>质量</a:t>
            </a:r>
            <a:endParaRPr lang="en-US" altLang="zh-CN" sz="2300" dirty="0" smtClean="0">
              <a:solidFill>
                <a:srgbClr val="C00000"/>
              </a:solidFill>
              <a:latin typeface="黑体" pitchFamily="49" charset="-122"/>
              <a:ea typeface="黑体" pitchFamily="49" charset="-122"/>
            </a:endParaRPr>
          </a:p>
          <a:p>
            <a:r>
              <a:rPr lang="zh-CN" altLang="en-US" sz="2300" dirty="0" smtClean="0">
                <a:solidFill>
                  <a:srgbClr val="C00000"/>
                </a:solidFill>
                <a:latin typeface="黑体" pitchFamily="49" charset="-122"/>
                <a:ea typeface="黑体" pitchFamily="49" charset="-122"/>
              </a:rPr>
              <a:t>初现</a:t>
            </a:r>
            <a:endParaRPr lang="en-US" altLang="zh-CN" sz="2300" dirty="0" smtClean="0">
              <a:solidFill>
                <a:srgbClr val="C00000"/>
              </a:solidFill>
              <a:latin typeface="黑体" pitchFamily="49" charset="-122"/>
              <a:ea typeface="黑体" pitchFamily="49" charset="-122"/>
            </a:endParaRPr>
          </a:p>
          <a:p>
            <a:endParaRPr lang="en-US" altLang="zh-CN" sz="1700" dirty="0" smtClean="0">
              <a:solidFill>
                <a:srgbClr val="C00000"/>
              </a:solidFill>
              <a:latin typeface="黑体" pitchFamily="49" charset="-122"/>
              <a:ea typeface="黑体" pitchFamily="49" charset="-122"/>
            </a:endParaRPr>
          </a:p>
          <a:p>
            <a:r>
              <a:rPr lang="zh-CN" altLang="en-US" sz="2300" dirty="0" smtClean="0">
                <a:solidFill>
                  <a:srgbClr val="C00000"/>
                </a:solidFill>
                <a:latin typeface="黑体" pitchFamily="49" charset="-122"/>
                <a:ea typeface="黑体" pitchFamily="49" charset="-122"/>
              </a:rPr>
              <a:t>成型</a:t>
            </a:r>
            <a:endParaRPr lang="en-US" altLang="zh-CN" sz="2300" dirty="0" smtClean="0">
              <a:solidFill>
                <a:srgbClr val="C00000"/>
              </a:solidFill>
              <a:latin typeface="黑体" pitchFamily="49" charset="-122"/>
              <a:ea typeface="黑体" pitchFamily="49" charset="-122"/>
            </a:endParaRPr>
          </a:p>
          <a:p>
            <a:endParaRPr lang="en-US" altLang="zh-CN" dirty="0" smtClean="0">
              <a:solidFill>
                <a:srgbClr val="C00000"/>
              </a:solidFill>
              <a:latin typeface="黑体" pitchFamily="49" charset="-122"/>
              <a:ea typeface="黑体" pitchFamily="49" charset="-122"/>
            </a:endParaRPr>
          </a:p>
          <a:p>
            <a:r>
              <a:rPr lang="zh-CN" altLang="en-US" sz="2300" dirty="0" smtClean="0">
                <a:solidFill>
                  <a:srgbClr val="C00000"/>
                </a:solidFill>
                <a:latin typeface="黑体" pitchFamily="49" charset="-122"/>
                <a:ea typeface="黑体" pitchFamily="49" charset="-122"/>
              </a:rPr>
              <a:t>物化</a:t>
            </a:r>
            <a:endParaRPr lang="en-US" altLang="zh-CN" sz="2300" dirty="0" smtClean="0">
              <a:solidFill>
                <a:srgbClr val="C00000"/>
              </a:solidFill>
              <a:latin typeface="黑体" pitchFamily="49" charset="-122"/>
              <a:ea typeface="黑体" pitchFamily="49" charset="-122"/>
            </a:endParaRPr>
          </a:p>
          <a:p>
            <a:endParaRPr lang="en-US" altLang="zh-CN" sz="2300" dirty="0" smtClean="0">
              <a:solidFill>
                <a:srgbClr val="C00000"/>
              </a:solidFill>
              <a:latin typeface="黑体" pitchFamily="49" charset="-122"/>
              <a:ea typeface="黑体" pitchFamily="49" charset="-122"/>
            </a:endParaRPr>
          </a:p>
          <a:p>
            <a:r>
              <a:rPr lang="zh-CN" altLang="en-US" sz="2300" dirty="0" smtClean="0">
                <a:solidFill>
                  <a:srgbClr val="C00000"/>
                </a:solidFill>
                <a:latin typeface="黑体" pitchFamily="49" charset="-122"/>
                <a:ea typeface="黑体" pitchFamily="49" charset="-122"/>
              </a:rPr>
              <a:t>修缮</a:t>
            </a:r>
            <a:endParaRPr lang="zh-CN" altLang="en-US" sz="2300" dirty="0">
              <a:solidFill>
                <a:srgbClr val="C00000"/>
              </a:solidFill>
              <a:latin typeface="黑体" pitchFamily="49" charset="-122"/>
              <a:ea typeface="黑体" pitchFamily="49" charset="-122"/>
            </a:endParaRPr>
          </a:p>
        </p:txBody>
      </p:sp>
      <p:cxnSp>
        <p:nvCxnSpPr>
          <p:cNvPr id="14" name="Straight Arrow Connector 13"/>
          <p:cNvCxnSpPr/>
          <p:nvPr/>
        </p:nvCxnSpPr>
        <p:spPr>
          <a:xfrm rot="5400000">
            <a:off x="7532545" y="2881445"/>
            <a:ext cx="223829" cy="849"/>
          </a:xfrm>
          <a:prstGeom prst="straightConnector1">
            <a:avLst/>
          </a:prstGeom>
          <a:ln w="38100">
            <a:solidFill>
              <a:srgbClr val="0070C0"/>
            </a:solidFill>
            <a:prstDash val="sysDot"/>
            <a:tailEnd type="arrow"/>
          </a:ln>
        </p:spPr>
        <p:style>
          <a:lnRef idx="2">
            <a:schemeClr val="accent3"/>
          </a:lnRef>
          <a:fillRef idx="0">
            <a:schemeClr val="accent3"/>
          </a:fillRef>
          <a:effectRef idx="1">
            <a:schemeClr val="accent3"/>
          </a:effectRef>
          <a:fontRef idx="minor">
            <a:schemeClr val="tx1"/>
          </a:fontRef>
        </p:style>
      </p:cxnSp>
      <p:cxnSp>
        <p:nvCxnSpPr>
          <p:cNvPr id="15" name="Straight Arrow Connector 14"/>
          <p:cNvCxnSpPr/>
          <p:nvPr/>
        </p:nvCxnSpPr>
        <p:spPr>
          <a:xfrm rot="5400000">
            <a:off x="7532576" y="3479583"/>
            <a:ext cx="224610" cy="1702"/>
          </a:xfrm>
          <a:prstGeom prst="straightConnector1">
            <a:avLst/>
          </a:prstGeom>
          <a:ln w="38100">
            <a:solidFill>
              <a:srgbClr val="0070C0"/>
            </a:solidFill>
            <a:prstDash val="sysDot"/>
            <a:tailEnd type="arrow"/>
          </a:ln>
        </p:spPr>
        <p:style>
          <a:lnRef idx="2">
            <a:schemeClr val="accent3"/>
          </a:lnRef>
          <a:fillRef idx="0">
            <a:schemeClr val="accent3"/>
          </a:fillRef>
          <a:effectRef idx="1">
            <a:schemeClr val="accent3"/>
          </a:effectRef>
          <a:fontRef idx="minor">
            <a:schemeClr val="tx1"/>
          </a:fontRef>
        </p:style>
      </p:cxnSp>
      <p:cxnSp>
        <p:nvCxnSpPr>
          <p:cNvPr id="16" name="Straight Arrow Connector 15"/>
          <p:cNvCxnSpPr/>
          <p:nvPr/>
        </p:nvCxnSpPr>
        <p:spPr>
          <a:xfrm rot="5400000">
            <a:off x="7531725" y="4078544"/>
            <a:ext cx="224610" cy="1702"/>
          </a:xfrm>
          <a:prstGeom prst="straightConnector1">
            <a:avLst/>
          </a:prstGeom>
          <a:ln w="38100">
            <a:solidFill>
              <a:srgbClr val="0070C0"/>
            </a:solidFill>
            <a:prstDash val="sysDot"/>
            <a:tailEnd type="arrow"/>
          </a:ln>
        </p:spPr>
        <p:style>
          <a:lnRef idx="2">
            <a:schemeClr val="accent3"/>
          </a:lnRef>
          <a:fillRef idx="0">
            <a:schemeClr val="accent3"/>
          </a:fillRef>
          <a:effectRef idx="1">
            <a:schemeClr val="accent3"/>
          </a:effectRef>
          <a:fontRef idx="minor">
            <a:schemeClr val="tx1"/>
          </a:fontRef>
        </p:style>
      </p:cxnSp>
    </p:spTree>
  </p:cSld>
  <p:clrMapOvr>
    <a:masterClrMapping/>
  </p:clrMapOvr>
  <p:transition spd="slow">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质量的“瀑布”效应</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15</a:t>
            </a:fld>
            <a:endParaRPr lang="zh-CN" altLang="en-US" dirty="0"/>
          </a:p>
        </p:txBody>
      </p:sp>
      <p:sp>
        <p:nvSpPr>
          <p:cNvPr id="5" name="Rectangle 4"/>
          <p:cNvSpPr/>
          <p:nvPr/>
        </p:nvSpPr>
        <p:spPr>
          <a:xfrm>
            <a:off x="662523" y="1772819"/>
            <a:ext cx="8190910" cy="136815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软件的质量随开发进程而逐渐稳固，在设计</a:t>
            </a:r>
            <a:r>
              <a:rPr lang="en-US" altLang="zh-CN" sz="2500" dirty="0" smtClean="0">
                <a:solidFill>
                  <a:srgbClr val="C00000"/>
                </a:solidFill>
                <a:ea typeface="文鼎CS长美黑" pitchFamily="49" charset="-122"/>
              </a:rPr>
              <a:t>(</a:t>
            </a:r>
            <a:r>
              <a:rPr lang="zh-CN" altLang="en-US" sz="2500" dirty="0" smtClean="0">
                <a:solidFill>
                  <a:srgbClr val="C00000"/>
                </a:solidFill>
                <a:ea typeface="文鼎CS长美黑" pitchFamily="49" charset="-122"/>
              </a:rPr>
              <a:t>特别是构造</a:t>
            </a:r>
            <a:r>
              <a:rPr lang="en-US" altLang="zh-CN" sz="25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完成之后就很难以低成本方式实现大幅度改善。</a:t>
            </a:r>
            <a:endParaRPr lang="zh-CN" altLang="en-US" sz="2900" dirty="0">
              <a:solidFill>
                <a:srgbClr val="C00000"/>
              </a:solidFill>
              <a:ea typeface="文鼎CS长美黑" pitchFamily="49" charset="-122"/>
            </a:endParaRPr>
          </a:p>
        </p:txBody>
      </p:sp>
      <p:sp>
        <p:nvSpPr>
          <p:cNvPr id="6" name="Rectangle 5"/>
          <p:cNvSpPr/>
          <p:nvPr/>
        </p:nvSpPr>
        <p:spPr>
          <a:xfrm>
            <a:off x="662523" y="4149082"/>
            <a:ext cx="8190910" cy="1152129"/>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就单个软件产品或整条产品线而言，质量的改善和恶化都呈现出加速的趋势。</a:t>
            </a:r>
            <a:endParaRPr lang="zh-CN" altLang="en-US" sz="2900" dirty="0">
              <a:solidFill>
                <a:srgbClr val="C00000"/>
              </a:solidFill>
              <a:ea typeface="文鼎CS长美黑" pitchFamily="49" charset="-122"/>
            </a:endParaRPr>
          </a:p>
        </p:txBody>
      </p:sp>
      <p:pic>
        <p:nvPicPr>
          <p:cNvPr id="7" name="Picture 6"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8619416" y="2636912"/>
            <a:ext cx="967041" cy="1124745"/>
          </a:xfrm>
          <a:prstGeom prst="rect">
            <a:avLst/>
          </a:prstGeom>
          <a:noFill/>
        </p:spPr>
      </p:pic>
      <p:pic>
        <p:nvPicPr>
          <p:cNvPr id="8" name="Picture 7"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8619416" y="4896544"/>
            <a:ext cx="967041" cy="1124745"/>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3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质量“瀑布”法则</a:t>
            </a:r>
            <a:endParaRPr lang="zh-CN" altLang="en-US" dirty="0"/>
          </a:p>
        </p:txBody>
      </p:sp>
      <p:sp>
        <p:nvSpPr>
          <p:cNvPr id="3" name="Content Placeholder 2"/>
          <p:cNvSpPr>
            <a:spLocks noGrp="1"/>
          </p:cNvSpPr>
          <p:nvPr>
            <p:ph idx="1"/>
          </p:nvPr>
        </p:nvSpPr>
        <p:spPr>
          <a:xfrm>
            <a:off x="613968" y="3645027"/>
            <a:ext cx="6211244" cy="2592289"/>
          </a:xfrm>
        </p:spPr>
        <p:txBody>
          <a:bodyPr/>
          <a:lstStyle/>
          <a:p>
            <a:r>
              <a:rPr lang="zh-CN" altLang="en-US" sz="2900" dirty="0" smtClean="0"/>
              <a:t>一次到位优于项目返工，</a:t>
            </a:r>
            <a:r>
              <a:rPr lang="en-US" altLang="zh-CN" sz="2900" dirty="0" smtClean="0"/>
              <a:t/>
            </a:r>
            <a:br>
              <a:rPr lang="en-US" altLang="zh-CN" sz="2900" dirty="0" smtClean="0"/>
            </a:br>
            <a:r>
              <a:rPr lang="zh-CN" altLang="en-US" sz="2900" dirty="0" smtClean="0"/>
              <a:t>及时返工优于二次开发。</a:t>
            </a:r>
            <a:endParaRPr lang="en-US" altLang="zh-CN" sz="2900" dirty="0" smtClean="0"/>
          </a:p>
          <a:p>
            <a:pPr>
              <a:buNone/>
            </a:pPr>
            <a:endParaRPr lang="en-US" altLang="zh-CN" sz="1700" dirty="0" smtClean="0"/>
          </a:p>
          <a:p>
            <a:pPr>
              <a:buNone/>
            </a:pPr>
            <a:r>
              <a:rPr lang="en-US" altLang="zh-CN" dirty="0" smtClean="0">
                <a:solidFill>
                  <a:srgbClr val="0000FF"/>
                </a:solidFill>
                <a:sym typeface="Wingdings" pitchFamily="2" charset="2"/>
              </a:rPr>
              <a:t> </a:t>
            </a:r>
            <a:r>
              <a:rPr lang="zh-CN" altLang="en-US" dirty="0" smtClean="0">
                <a:solidFill>
                  <a:srgbClr val="0000FF"/>
                </a:solidFill>
                <a:sym typeface="Wingdings" pitchFamily="2" charset="2"/>
              </a:rPr>
              <a:t>既要少犯错，又要及时纠错。</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16</a:t>
            </a:fld>
            <a:endParaRPr lang="zh-CN" altLang="en-US" dirty="0"/>
          </a:p>
        </p:txBody>
      </p:sp>
      <p:sp>
        <p:nvSpPr>
          <p:cNvPr id="5" name="Rectangle 4"/>
          <p:cNvSpPr/>
          <p:nvPr/>
        </p:nvSpPr>
        <p:spPr>
          <a:xfrm>
            <a:off x="584516" y="1700809"/>
            <a:ext cx="8580953" cy="1008112"/>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首次开发力争获得高质量，尽可能地规避项目返工和二次开发。</a:t>
            </a:r>
            <a:endParaRPr lang="zh-CN" altLang="en-US" sz="2900" dirty="0">
              <a:solidFill>
                <a:srgbClr val="C00000"/>
              </a:solidFill>
              <a:ea typeface="文鼎CS长美黑" pitchFamily="49" charset="-122"/>
            </a:endParaRPr>
          </a:p>
        </p:txBody>
      </p:sp>
      <p:pic>
        <p:nvPicPr>
          <p:cNvPr id="6" name="Picture 3" descr="C:\Users\SECBOK\Desktop\11971193111133672930FunDraw_dot_com_Praying_Skeleton.svg.hi.png"/>
          <p:cNvPicPr>
            <a:picLocks noChangeAspect="1" noChangeArrowheads="1"/>
          </p:cNvPicPr>
          <p:nvPr/>
        </p:nvPicPr>
        <p:blipFill>
          <a:blip r:embed="rId2" cstate="print"/>
          <a:srcRect/>
          <a:stretch>
            <a:fillRect/>
          </a:stretch>
        </p:blipFill>
        <p:spPr bwMode="auto">
          <a:xfrm>
            <a:off x="8279702" y="4293099"/>
            <a:ext cx="1626304" cy="2121334"/>
          </a:xfrm>
          <a:prstGeom prst="rect">
            <a:avLst/>
          </a:prstGeom>
          <a:noFill/>
        </p:spPr>
      </p:pic>
      <p:sp>
        <p:nvSpPr>
          <p:cNvPr id="7" name="Oval 6"/>
          <p:cNvSpPr/>
          <p:nvPr/>
        </p:nvSpPr>
        <p:spPr>
          <a:xfrm>
            <a:off x="6825209" y="3140969"/>
            <a:ext cx="1482165" cy="280831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3300" dirty="0" smtClean="0">
                <a:solidFill>
                  <a:srgbClr val="FFFF00"/>
                </a:solidFill>
                <a:ea typeface="文鼎CS长美黑" pitchFamily="49" charset="-122"/>
              </a:rPr>
              <a:t>说</a:t>
            </a:r>
            <a:r>
              <a:rPr lang="en-US" altLang="zh-CN" sz="3300" dirty="0" smtClean="0">
                <a:solidFill>
                  <a:srgbClr val="FFFF00"/>
                </a:solidFill>
                <a:ea typeface="文鼎CS长美黑" pitchFamily="49" charset="-122"/>
              </a:rPr>
              <a:t/>
            </a:r>
            <a:br>
              <a:rPr lang="en-US" altLang="zh-CN" sz="3300" dirty="0" smtClean="0">
                <a:solidFill>
                  <a:srgbClr val="FFFF00"/>
                </a:solidFill>
                <a:ea typeface="文鼎CS长美黑" pitchFamily="49" charset="-122"/>
              </a:rPr>
            </a:br>
            <a:r>
              <a:rPr lang="zh-CN" altLang="en-US" sz="3300" dirty="0" smtClean="0">
                <a:solidFill>
                  <a:srgbClr val="FFFF00"/>
                </a:solidFill>
                <a:ea typeface="文鼎CS长美黑" pitchFamily="49" charset="-122"/>
              </a:rPr>
              <a:t>比</a:t>
            </a:r>
            <a:r>
              <a:rPr lang="en-US" altLang="zh-CN" sz="3300" dirty="0" smtClean="0">
                <a:solidFill>
                  <a:srgbClr val="FFFF00"/>
                </a:solidFill>
                <a:ea typeface="文鼎CS长美黑" pitchFamily="49" charset="-122"/>
              </a:rPr>
              <a:t/>
            </a:r>
            <a:br>
              <a:rPr lang="en-US" altLang="zh-CN" sz="3300" dirty="0" smtClean="0">
                <a:solidFill>
                  <a:srgbClr val="FFFF00"/>
                </a:solidFill>
                <a:ea typeface="文鼎CS长美黑" pitchFamily="49" charset="-122"/>
              </a:rPr>
            </a:br>
            <a:r>
              <a:rPr lang="zh-CN" altLang="en-US" sz="3300" dirty="0" smtClean="0">
                <a:solidFill>
                  <a:srgbClr val="FFFF00"/>
                </a:solidFill>
                <a:ea typeface="文鼎CS长美黑" pitchFamily="49" charset="-122"/>
              </a:rPr>
              <a:t>做</a:t>
            </a:r>
            <a:r>
              <a:rPr lang="en-US" altLang="zh-CN" sz="3300" dirty="0" smtClean="0">
                <a:solidFill>
                  <a:srgbClr val="FFFF00"/>
                </a:solidFill>
                <a:ea typeface="文鼎CS长美黑" pitchFamily="49" charset="-122"/>
              </a:rPr>
              <a:t/>
            </a:r>
            <a:br>
              <a:rPr lang="en-US" altLang="zh-CN" sz="3300" dirty="0" smtClean="0">
                <a:solidFill>
                  <a:srgbClr val="FFFF00"/>
                </a:solidFill>
                <a:ea typeface="文鼎CS长美黑" pitchFamily="49" charset="-122"/>
              </a:rPr>
            </a:br>
            <a:r>
              <a:rPr lang="zh-CN" altLang="en-US" sz="3300" dirty="0" smtClean="0">
                <a:solidFill>
                  <a:srgbClr val="FFFF00"/>
                </a:solidFill>
                <a:ea typeface="文鼎CS长美黑" pitchFamily="49" charset="-122"/>
              </a:rPr>
              <a:t>容</a:t>
            </a:r>
            <a:r>
              <a:rPr lang="en-US" altLang="zh-CN" sz="3300" dirty="0" smtClean="0">
                <a:solidFill>
                  <a:srgbClr val="FFFF00"/>
                </a:solidFill>
                <a:ea typeface="文鼎CS长美黑" pitchFamily="49" charset="-122"/>
              </a:rPr>
              <a:t/>
            </a:r>
            <a:br>
              <a:rPr lang="en-US" altLang="zh-CN" sz="3300" dirty="0" smtClean="0">
                <a:solidFill>
                  <a:srgbClr val="FFFF00"/>
                </a:solidFill>
                <a:ea typeface="文鼎CS长美黑" pitchFamily="49" charset="-122"/>
              </a:rPr>
            </a:br>
            <a:r>
              <a:rPr lang="zh-CN" altLang="en-US" sz="3300" dirty="0" smtClean="0">
                <a:solidFill>
                  <a:srgbClr val="FFFF00"/>
                </a:solidFill>
                <a:ea typeface="文鼎CS长美黑" pitchFamily="49" charset="-122"/>
              </a:rPr>
              <a:t>易</a:t>
            </a:r>
            <a:endParaRPr lang="zh-CN" altLang="en-US" sz="33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Gilb</a:t>
            </a:r>
            <a:r>
              <a:rPr lang="zh-CN" altLang="en-US" dirty="0" smtClean="0"/>
              <a:t>质量五法则</a:t>
            </a:r>
            <a:endParaRPr lang="zh-CN" altLang="en-US" dirty="0"/>
          </a:p>
        </p:txBody>
      </p:sp>
      <p:sp>
        <p:nvSpPr>
          <p:cNvPr id="3" name="Content Placeholder 2"/>
          <p:cNvSpPr>
            <a:spLocks noGrp="1"/>
          </p:cNvSpPr>
          <p:nvPr>
            <p:ph idx="1"/>
          </p:nvPr>
        </p:nvSpPr>
        <p:spPr/>
        <p:txBody>
          <a:bodyPr/>
          <a:lstStyle/>
          <a:p>
            <a:pPr marL="538113" indent="-538113">
              <a:buFont typeface="+mj-ea"/>
              <a:buAutoNum type="circleNumDbPlain"/>
            </a:pPr>
            <a:r>
              <a:rPr lang="zh-CN" altLang="en-US" sz="2900" dirty="0" smtClean="0"/>
              <a:t>善用反馈</a:t>
            </a:r>
            <a:endParaRPr lang="en-US" altLang="zh-CN" sz="2900" dirty="0" smtClean="0"/>
          </a:p>
          <a:p>
            <a:pPr marL="971592" lvl="1" indent="-478323"/>
            <a:r>
              <a:rPr lang="zh-CN" altLang="en-US" sz="2500" dirty="0" smtClean="0"/>
              <a:t>审查就是善用反馈的典型技术</a:t>
            </a:r>
            <a:endParaRPr lang="en-US" altLang="zh-CN" sz="2500" dirty="0" smtClean="0"/>
          </a:p>
          <a:p>
            <a:pPr marL="538113" indent="-538113">
              <a:buFont typeface="+mj-ea"/>
              <a:buAutoNum type="circleNumDbPlain"/>
            </a:pPr>
            <a:r>
              <a:rPr lang="zh-CN" altLang="en-US" sz="2900" dirty="0" smtClean="0"/>
              <a:t>度量关键质量属性</a:t>
            </a:r>
            <a:endParaRPr lang="en-US" altLang="zh-CN" sz="2900" dirty="0" smtClean="0"/>
          </a:p>
          <a:p>
            <a:pPr marL="971592" lvl="1" indent="-478323"/>
            <a:r>
              <a:rPr lang="zh-CN" altLang="en-US" sz="2500" dirty="0" smtClean="0"/>
              <a:t>软件和系统的成败总能归结于一些关键因子</a:t>
            </a:r>
            <a:endParaRPr lang="en-US" altLang="zh-CN" sz="2500" dirty="0" smtClean="0"/>
          </a:p>
          <a:p>
            <a:pPr marL="538113" indent="-538113">
              <a:buFont typeface="+mj-ea"/>
              <a:buAutoNum type="circleNumDbPlain"/>
            </a:pPr>
            <a:r>
              <a:rPr lang="zh-CN" altLang="en-US" sz="2900" dirty="0" smtClean="0"/>
              <a:t>控制多目标</a:t>
            </a:r>
            <a:endParaRPr lang="en-US" altLang="zh-CN" sz="2900" dirty="0" smtClean="0"/>
          </a:p>
          <a:p>
            <a:pPr marL="971592" lvl="1" indent="-478323"/>
            <a:r>
              <a:rPr lang="zh-CN" altLang="en-US" sz="2500" dirty="0" smtClean="0"/>
              <a:t>注意多目标之间的冲突或不一致现象</a:t>
            </a:r>
            <a:endParaRPr lang="en-US" altLang="zh-CN" sz="2500" dirty="0" smtClean="0"/>
          </a:p>
          <a:p>
            <a:pPr marL="538113" indent="-538113">
              <a:buFont typeface="+mj-ea"/>
              <a:buAutoNum type="circleNumDbPlain"/>
            </a:pPr>
            <a:r>
              <a:rPr lang="zh-CN" altLang="en-US" sz="2900" dirty="0" smtClean="0"/>
              <a:t>小步演进</a:t>
            </a:r>
            <a:endParaRPr lang="en-US" altLang="zh-CN" sz="2900" dirty="0" smtClean="0"/>
          </a:p>
          <a:p>
            <a:pPr marL="971592" lvl="1" indent="-478323"/>
            <a:r>
              <a:rPr lang="zh-CN" altLang="en-US" sz="2500" dirty="0" smtClean="0"/>
              <a:t>小步前进、步步为营</a:t>
            </a:r>
            <a:endParaRPr lang="en-US" altLang="zh-CN" sz="2500" dirty="0" smtClean="0"/>
          </a:p>
          <a:p>
            <a:pPr marL="538113" indent="-538113">
              <a:buFont typeface="+mj-ea"/>
              <a:buAutoNum type="circleNumDbPlain"/>
            </a:pPr>
            <a:r>
              <a:rPr lang="zh-CN" altLang="en-US" sz="2900" dirty="0" smtClean="0"/>
              <a:t>及早实施质量控制</a:t>
            </a:r>
            <a:endParaRPr lang="en-US" altLang="zh-CN" sz="2900" dirty="0" smtClean="0"/>
          </a:p>
          <a:p>
            <a:pPr lvl="1"/>
            <a:r>
              <a:rPr lang="zh-CN" altLang="en-US" sz="2500" dirty="0" smtClean="0"/>
              <a:t>近</a:t>
            </a:r>
            <a:r>
              <a:rPr lang="en-US" altLang="zh-CN" sz="2500" dirty="0" smtClean="0"/>
              <a:t>50%</a:t>
            </a:r>
            <a:r>
              <a:rPr lang="zh-CN" altLang="en-US" sz="2500" dirty="0" smtClean="0"/>
              <a:t>的质量问题来自开发初期</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17</a:t>
            </a:fld>
            <a:endParaRPr lang="zh-CN" altLang="en-US" dirty="0"/>
          </a:p>
        </p:txBody>
      </p:sp>
      <p:pic>
        <p:nvPicPr>
          <p:cNvPr id="5" name="Picture 3" descr="C:\Users\SECBOK\Desktop\th (2).jpg"/>
          <p:cNvPicPr>
            <a:picLocks noChangeAspect="1" noChangeArrowheads="1"/>
          </p:cNvPicPr>
          <p:nvPr/>
        </p:nvPicPr>
        <p:blipFill>
          <a:blip r:embed="rId2" cstate="print"/>
          <a:srcRect/>
          <a:stretch>
            <a:fillRect/>
          </a:stretch>
        </p:blipFill>
        <p:spPr bwMode="auto">
          <a:xfrm>
            <a:off x="6659871" y="4255881"/>
            <a:ext cx="3246135" cy="2125448"/>
          </a:xfrm>
          <a:prstGeom prst="rect">
            <a:avLst/>
          </a:prstGeom>
          <a:ln>
            <a:noFill/>
          </a:ln>
          <a:effectLst>
            <a:softEdge rad="112500"/>
          </a:effectLst>
        </p:spPr>
      </p:pic>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质量挑战</a:t>
            </a:r>
            <a:r>
              <a:rPr lang="en-US" altLang="zh-CN" dirty="0" smtClean="0"/>
              <a:t>—</a:t>
            </a:r>
            <a:r>
              <a:rPr lang="zh-CN" altLang="en-US" dirty="0" smtClean="0"/>
              <a:t>学者的视角</a:t>
            </a:r>
            <a:endParaRPr lang="zh-CN" altLang="en-US" dirty="0"/>
          </a:p>
        </p:txBody>
      </p:sp>
      <p:sp>
        <p:nvSpPr>
          <p:cNvPr id="3" name="Content Placeholder 2"/>
          <p:cNvSpPr>
            <a:spLocks noGrp="1"/>
          </p:cNvSpPr>
          <p:nvPr>
            <p:ph idx="1"/>
          </p:nvPr>
        </p:nvSpPr>
        <p:spPr>
          <a:xfrm>
            <a:off x="350490" y="1268760"/>
            <a:ext cx="6786754" cy="4968552"/>
          </a:xfrm>
        </p:spPr>
        <p:txBody>
          <a:bodyPr/>
          <a:lstStyle/>
          <a:p>
            <a:pPr>
              <a:buFont typeface="+mj-ea"/>
              <a:buAutoNum type="circleNumDbPlain"/>
            </a:pPr>
            <a:r>
              <a:rPr lang="zh-CN" altLang="en-US" sz="2700" dirty="0" smtClean="0"/>
              <a:t>可</a:t>
            </a:r>
            <a:r>
              <a:rPr lang="zh-CN" altLang="en-US" sz="2700" dirty="0" smtClean="0">
                <a:solidFill>
                  <a:srgbClr val="0000FF"/>
                </a:solidFill>
              </a:rPr>
              <a:t>量化</a:t>
            </a:r>
            <a:r>
              <a:rPr lang="zh-CN" altLang="en-US" sz="2700" dirty="0" smtClean="0"/>
              <a:t>的质量定义，支持基于质量度量的产品整体评估。 </a:t>
            </a:r>
            <a:endParaRPr lang="en-US" altLang="zh-CN" sz="2700" dirty="0" smtClean="0"/>
          </a:p>
          <a:p>
            <a:pPr>
              <a:buFont typeface="+mj-ea"/>
              <a:buAutoNum type="circleNumDbPlain"/>
            </a:pPr>
            <a:r>
              <a:rPr lang="zh-CN" altLang="en-US" sz="2700" dirty="0" smtClean="0"/>
              <a:t>扩展传统狭隘的</a:t>
            </a:r>
            <a:r>
              <a:rPr lang="zh-CN" altLang="en-US" sz="2700" dirty="0" smtClean="0">
                <a:solidFill>
                  <a:srgbClr val="0000FF"/>
                </a:solidFill>
              </a:rPr>
              <a:t>可用性</a:t>
            </a:r>
            <a:r>
              <a:rPr lang="zh-CN" altLang="en-US" sz="2700" dirty="0" smtClean="0"/>
              <a:t>定义，使之涵括所有影响用户使用产品的因素。 </a:t>
            </a:r>
            <a:endParaRPr lang="en-US" altLang="zh-CN" sz="2700" dirty="0" smtClean="0"/>
          </a:p>
          <a:p>
            <a:pPr>
              <a:buFont typeface="+mj-ea"/>
              <a:buAutoNum type="circleNumDbPlain"/>
            </a:pPr>
            <a:r>
              <a:rPr lang="zh-CN" altLang="en-US" sz="2700" dirty="0" smtClean="0"/>
              <a:t>树立</a:t>
            </a:r>
            <a:r>
              <a:rPr lang="zh-CN" altLang="en-US" sz="2700" dirty="0" smtClean="0">
                <a:solidFill>
                  <a:srgbClr val="0000FF"/>
                </a:solidFill>
              </a:rPr>
              <a:t>全程</a:t>
            </a:r>
            <a:r>
              <a:rPr lang="zh-CN" altLang="en-US" sz="2700" dirty="0" smtClean="0"/>
              <a:t>质量理念，实现贯穿整个软件生命期的质量控制和保证实践。</a:t>
            </a:r>
            <a:endParaRPr lang="en-US" altLang="zh-CN" sz="2700" dirty="0" smtClean="0"/>
          </a:p>
          <a:p>
            <a:pPr>
              <a:buFont typeface="+mj-ea"/>
              <a:buAutoNum type="circleNumDbPlain"/>
            </a:pPr>
            <a:r>
              <a:rPr lang="zh-CN" altLang="en-US" sz="2700" dirty="0" smtClean="0">
                <a:solidFill>
                  <a:srgbClr val="0000FF"/>
                </a:solidFill>
              </a:rPr>
              <a:t>质量保证</a:t>
            </a:r>
            <a:r>
              <a:rPr lang="zh-CN" altLang="en-US" sz="2700" dirty="0" smtClean="0"/>
              <a:t>尚未能完备地支撑全程质量管理。 即，某些质量管理要素并未出现在质量保证实践中。 </a:t>
            </a:r>
            <a:endParaRPr lang="en-US" altLang="zh-CN" sz="2700" dirty="0" smtClean="0"/>
          </a:p>
          <a:p>
            <a:pPr>
              <a:buFont typeface="+mj-ea"/>
              <a:buAutoNum type="circleNumDbPlain"/>
            </a:pPr>
            <a:r>
              <a:rPr lang="zh-CN" altLang="en-US" sz="2700" dirty="0" smtClean="0"/>
              <a:t>如何保证、控制和改善</a:t>
            </a:r>
            <a:r>
              <a:rPr lang="zh-CN" altLang="en-US" sz="2700" dirty="0" smtClean="0">
                <a:solidFill>
                  <a:srgbClr val="0000FF"/>
                </a:solidFill>
              </a:rPr>
              <a:t>基于网络</a:t>
            </a:r>
            <a:r>
              <a:rPr lang="zh-CN" altLang="en-US" sz="2700" dirty="0" smtClean="0"/>
              <a:t>的软件产品的质量。</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18</a:t>
            </a:fld>
            <a:endParaRPr lang="zh-CN" altLang="en-US" dirty="0"/>
          </a:p>
        </p:txBody>
      </p:sp>
      <p:pic>
        <p:nvPicPr>
          <p:cNvPr id="5" name="Picture 2" descr="http://www.dallastown.net/cms/lib6/PA01000011/Centricity/Domain/34/scholar_cat.gif"/>
          <p:cNvPicPr>
            <a:picLocks noChangeAspect="1" noChangeArrowheads="1"/>
          </p:cNvPicPr>
          <p:nvPr/>
        </p:nvPicPr>
        <p:blipFill>
          <a:blip r:embed="rId2" cstate="print"/>
          <a:srcRect/>
          <a:stretch>
            <a:fillRect/>
          </a:stretch>
        </p:blipFill>
        <p:spPr bwMode="auto">
          <a:xfrm>
            <a:off x="7293266" y="3068961"/>
            <a:ext cx="2582103" cy="3312368"/>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质量挑战</a:t>
            </a:r>
            <a:r>
              <a:rPr lang="en-US" altLang="zh-CN" dirty="0" smtClean="0"/>
              <a:t>—</a:t>
            </a:r>
            <a:r>
              <a:rPr lang="zh-CN" altLang="en-US" dirty="0" smtClean="0"/>
              <a:t>实践者的观点</a:t>
            </a:r>
            <a:endParaRPr lang="zh-CN" altLang="en-US" dirty="0"/>
          </a:p>
        </p:txBody>
      </p:sp>
      <p:sp>
        <p:nvSpPr>
          <p:cNvPr id="3" name="Content Placeholder 2"/>
          <p:cNvSpPr>
            <a:spLocks noGrp="1"/>
          </p:cNvSpPr>
          <p:nvPr>
            <p:ph idx="1"/>
          </p:nvPr>
        </p:nvSpPr>
        <p:spPr>
          <a:xfrm>
            <a:off x="613964" y="1124748"/>
            <a:ext cx="8667750" cy="5256585"/>
          </a:xfrm>
        </p:spPr>
        <p:txBody>
          <a:bodyPr/>
          <a:lstStyle/>
          <a:p>
            <a:r>
              <a:rPr lang="zh-CN" altLang="en-US" sz="2500" dirty="0" smtClean="0"/>
              <a:t>成本和时间紧缩压力</a:t>
            </a:r>
            <a:endParaRPr lang="en-US" altLang="zh-CN" sz="2500" dirty="0" smtClean="0"/>
          </a:p>
          <a:p>
            <a:r>
              <a:rPr lang="zh-CN" altLang="en-US" sz="2500" dirty="0" smtClean="0"/>
              <a:t>全球分布式协同开发</a:t>
            </a:r>
            <a:endParaRPr lang="en-US" altLang="zh-CN" sz="2500" dirty="0" smtClean="0"/>
          </a:p>
          <a:p>
            <a:r>
              <a:rPr lang="zh-CN" altLang="en-US" sz="2500" dirty="0" smtClean="0"/>
              <a:t>不可预知的产品应用</a:t>
            </a:r>
            <a:endParaRPr lang="en-US" altLang="zh-CN" sz="2500" dirty="0" smtClean="0"/>
          </a:p>
          <a:p>
            <a:r>
              <a:rPr lang="zh-CN" altLang="en-US" sz="2500" dirty="0" smtClean="0"/>
              <a:t>愈趋复杂的软件技术</a:t>
            </a:r>
            <a:r>
              <a:rPr lang="en-US" altLang="zh-CN" sz="2500" dirty="0" smtClean="0"/>
              <a:t>—</a:t>
            </a:r>
            <a:r>
              <a:rPr lang="zh-CN" altLang="en-US" sz="2500" dirty="0" smtClean="0"/>
              <a:t>生态系统</a:t>
            </a:r>
            <a:endParaRPr lang="en-US" altLang="zh-CN" sz="2500" dirty="0" smtClean="0"/>
          </a:p>
          <a:p>
            <a:r>
              <a:rPr lang="zh-CN" altLang="en-US" sz="2500" dirty="0" smtClean="0"/>
              <a:t>越来越多的标准需要遵从</a:t>
            </a:r>
            <a:endParaRPr lang="en-US" altLang="zh-CN" sz="2500" dirty="0" smtClean="0"/>
          </a:p>
          <a:p>
            <a:r>
              <a:rPr lang="zh-CN" altLang="en-US" sz="2500" dirty="0" smtClean="0"/>
              <a:t>领域知识缺乏</a:t>
            </a:r>
            <a:endParaRPr lang="en-US" altLang="zh-CN" sz="2500" dirty="0" smtClean="0"/>
          </a:p>
          <a:p>
            <a:r>
              <a:rPr lang="zh-CN" altLang="en-US" sz="2500" dirty="0" smtClean="0"/>
              <a:t>测试资源的搜索和复用效率双低</a:t>
            </a:r>
            <a:endParaRPr lang="en-US" altLang="zh-CN" sz="2500" dirty="0" smtClean="0"/>
          </a:p>
          <a:p>
            <a:r>
              <a:rPr lang="zh-CN" altLang="en-US" sz="2500" dirty="0" smtClean="0"/>
              <a:t>测试迷失</a:t>
            </a:r>
            <a:endParaRPr lang="en-US" altLang="zh-CN" sz="2500" dirty="0" smtClean="0"/>
          </a:p>
          <a:p>
            <a:r>
              <a:rPr lang="zh-CN" altLang="en-US" sz="2500" dirty="0" smtClean="0"/>
              <a:t>数据支撑不足</a:t>
            </a:r>
            <a:endParaRPr lang="en-US" altLang="zh-CN" sz="2500" dirty="0" smtClean="0"/>
          </a:p>
          <a:p>
            <a:r>
              <a:rPr lang="zh-CN" altLang="en-US" sz="2500" dirty="0" smtClean="0"/>
              <a:t>成品构件的集成标准缺乏</a:t>
            </a:r>
            <a:endParaRPr lang="en-US" altLang="zh-CN" sz="2500" dirty="0" smtClean="0"/>
          </a:p>
          <a:p>
            <a:r>
              <a:rPr lang="zh-CN" altLang="en-US" sz="2500" dirty="0" smtClean="0"/>
              <a:t>测试数据的生成和管理</a:t>
            </a:r>
            <a:endParaRPr lang="en-US" altLang="zh-CN" sz="2500" dirty="0" smtClean="0"/>
          </a:p>
          <a:p>
            <a:r>
              <a:rPr lang="zh-CN" altLang="en-US" sz="2500" dirty="0" smtClean="0"/>
              <a:t>质量团队和开发团队之间的沟通</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19</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质量控制概论</a:t>
            </a:r>
            <a:endParaRPr lang="en-US" altLang="zh-CN" sz="2800" dirty="0" smtClean="0"/>
          </a:p>
          <a:p>
            <a:pPr lvl="1"/>
            <a:r>
              <a:rPr lang="zh-CN" altLang="en-US" sz="2800" dirty="0" smtClean="0"/>
              <a:t>质量评估、控制、保证</a:t>
            </a:r>
            <a:endParaRPr lang="en-US" altLang="zh-CN" sz="2800" dirty="0" smtClean="0"/>
          </a:p>
          <a:p>
            <a:r>
              <a:rPr lang="zh-CN" altLang="en-US" sz="2800" dirty="0" smtClean="0"/>
              <a:t>软件缺陷</a:t>
            </a:r>
            <a:endParaRPr lang="en-US" altLang="zh-CN" sz="2800" dirty="0" smtClean="0"/>
          </a:p>
          <a:p>
            <a:pPr lvl="1"/>
            <a:r>
              <a:rPr lang="zh-CN" altLang="en-US" sz="2800" dirty="0" smtClean="0"/>
              <a:t>缺陷分析、处理，及相关定律</a:t>
            </a:r>
            <a:endParaRPr lang="en-US" altLang="zh-CN" sz="2800" dirty="0" smtClean="0"/>
          </a:p>
          <a:p>
            <a:r>
              <a:rPr lang="zh-CN" altLang="en-US" sz="2800" dirty="0" smtClean="0"/>
              <a:t>软件测试</a:t>
            </a:r>
            <a:endParaRPr lang="en-US" altLang="zh-CN" sz="2800" dirty="0" smtClean="0"/>
          </a:p>
          <a:p>
            <a:pPr lvl="1"/>
            <a:r>
              <a:rPr lang="zh-CN" altLang="en-US" sz="2800" dirty="0" smtClean="0"/>
              <a:t>概念、策略、阶段化，及相关核心知识</a:t>
            </a:r>
            <a:endParaRPr lang="en-US" altLang="zh-CN" sz="2800" dirty="0" smtClean="0"/>
          </a:p>
          <a:p>
            <a:r>
              <a:rPr lang="zh-CN" altLang="en-US" sz="2800" dirty="0" smtClean="0"/>
              <a:t>软件审查</a:t>
            </a:r>
            <a:endParaRPr lang="en-US" altLang="zh-CN" sz="2800" dirty="0" smtClean="0"/>
          </a:p>
          <a:p>
            <a:pPr lvl="1"/>
            <a:r>
              <a:rPr lang="zh-CN" altLang="en-US" sz="2800" dirty="0" smtClean="0"/>
              <a:t>概念、评审和相关实践</a:t>
            </a:r>
            <a:endParaRPr lang="en-US" altLang="zh-CN" sz="2800" dirty="0" smtClean="0"/>
          </a:p>
          <a:p>
            <a:r>
              <a:rPr lang="zh-CN" altLang="en-US" sz="2800" dirty="0" smtClean="0"/>
              <a:t>质量工程师</a:t>
            </a:r>
            <a:endParaRPr lang="en-US" altLang="zh-CN" sz="2800" dirty="0" smtClean="0"/>
          </a:p>
          <a:p>
            <a:pPr lvl="1"/>
            <a:r>
              <a:rPr lang="zh-CN" altLang="en-US" sz="2800" dirty="0" smtClean="0"/>
              <a:t>三心、四意、五技能、两角色、两争议</a:t>
            </a:r>
            <a:endParaRPr lang="zh-CN" altLang="en-US" sz="2800" dirty="0"/>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质量控制概论</a:t>
            </a:r>
            <a:endParaRPr lang="en-US" altLang="zh-CN" sz="2800" dirty="0" smtClean="0"/>
          </a:p>
          <a:p>
            <a:pPr lvl="1"/>
            <a:r>
              <a:rPr lang="zh-CN" altLang="en-US" sz="2800" dirty="0" smtClean="0"/>
              <a:t>质量评估、控制、保证</a:t>
            </a:r>
            <a:endParaRPr lang="en-US" altLang="zh-CN" sz="2800" dirty="0" smtClean="0"/>
          </a:p>
          <a:p>
            <a:r>
              <a:rPr lang="zh-CN" altLang="en-US" sz="2800" dirty="0" smtClean="0"/>
              <a:t>软件缺陷</a:t>
            </a:r>
            <a:endParaRPr lang="en-US" altLang="zh-CN" sz="2800" dirty="0" smtClean="0"/>
          </a:p>
          <a:p>
            <a:pPr lvl="1"/>
            <a:r>
              <a:rPr lang="zh-CN" altLang="en-US" sz="2800" dirty="0" smtClean="0"/>
              <a:t>缺陷分析、处理，及相关定律</a:t>
            </a:r>
            <a:endParaRPr lang="en-US" altLang="zh-CN" sz="2800" dirty="0" smtClean="0"/>
          </a:p>
          <a:p>
            <a:r>
              <a:rPr lang="zh-CN" altLang="en-US" sz="2800" dirty="0" smtClean="0"/>
              <a:t>软件测试</a:t>
            </a:r>
            <a:endParaRPr lang="en-US" altLang="zh-CN" sz="2800" dirty="0" smtClean="0"/>
          </a:p>
          <a:p>
            <a:pPr lvl="1"/>
            <a:r>
              <a:rPr lang="zh-CN" altLang="en-US" sz="2800" dirty="0" smtClean="0"/>
              <a:t>概念、策略、阶段化，及相关核心知识</a:t>
            </a:r>
            <a:endParaRPr lang="en-US" altLang="zh-CN" sz="2800" dirty="0" smtClean="0"/>
          </a:p>
          <a:p>
            <a:r>
              <a:rPr lang="zh-CN" altLang="en-US" sz="2800" dirty="0" smtClean="0"/>
              <a:t>软件审查</a:t>
            </a:r>
            <a:endParaRPr lang="en-US" altLang="zh-CN" sz="2800" dirty="0" smtClean="0"/>
          </a:p>
          <a:p>
            <a:pPr lvl="1"/>
            <a:r>
              <a:rPr lang="zh-CN" altLang="en-US" sz="2800" dirty="0" smtClean="0"/>
              <a:t>概念、评审和相关实践</a:t>
            </a:r>
            <a:endParaRPr lang="en-US" altLang="zh-CN" sz="2800" dirty="0" smtClean="0"/>
          </a:p>
          <a:p>
            <a:r>
              <a:rPr lang="zh-CN" altLang="en-US" sz="2800" dirty="0" smtClean="0"/>
              <a:t>质量工程师</a:t>
            </a:r>
            <a:endParaRPr lang="en-US" altLang="zh-CN" sz="2800" dirty="0" smtClean="0"/>
          </a:p>
          <a:p>
            <a:pPr lvl="1"/>
            <a:r>
              <a:rPr lang="zh-CN" altLang="en-US" sz="2800" dirty="0" smtClean="0"/>
              <a:t>三心、四意、五技能、两角色、两争议</a:t>
            </a:r>
            <a:endParaRPr lang="zh-CN" altLang="en-US" sz="2800" dirty="0"/>
          </a:p>
        </p:txBody>
      </p:sp>
      <p:sp>
        <p:nvSpPr>
          <p:cNvPr id="4" name="Right Arrow 3"/>
          <p:cNvSpPr/>
          <p:nvPr/>
        </p:nvSpPr>
        <p:spPr>
          <a:xfrm flipH="1">
            <a:off x="6810388" y="2357430"/>
            <a:ext cx="1214446" cy="50006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8" y="2812867"/>
            <a:ext cx="5460607" cy="1264206"/>
          </a:xfrm>
        </p:spPr>
        <p:txBody>
          <a:bodyPr/>
          <a:lstStyle/>
          <a:p>
            <a:pPr algn="ctr"/>
            <a:r>
              <a:rPr lang="zh-CN" altLang="en-US" dirty="0" smtClean="0"/>
              <a:t>缺陷是软件质量的首要属性。</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21</a:t>
            </a:fld>
            <a:endParaRPr lang="zh-CN" altLang="en-US" dirty="0"/>
          </a:p>
        </p:txBody>
      </p:sp>
      <p:sp>
        <p:nvSpPr>
          <p:cNvPr id="6" name="Rectangle 5"/>
          <p:cNvSpPr/>
          <p:nvPr/>
        </p:nvSpPr>
        <p:spPr>
          <a:xfrm>
            <a:off x="1364603" y="5733256"/>
            <a:ext cx="7488832" cy="1019928"/>
          </a:xfrm>
          <a:prstGeom prst="rect">
            <a:avLst/>
          </a:prstGeom>
        </p:spPr>
        <p:txBody>
          <a:bodyPr wrap="square" lIns="95665" tIns="47832" rIns="95665" bIns="47832">
            <a:spAutoFit/>
          </a:bodyPr>
          <a:lstStyle/>
          <a:p>
            <a:r>
              <a:rPr lang="en-US" altLang="zh-CN" sz="2000" dirty="0" smtClean="0">
                <a:latin typeface="方正精宋简体" pitchFamily="2" charset="-122"/>
                <a:ea typeface="方正精宋简体" pitchFamily="2" charset="-122"/>
              </a:rPr>
              <a:t>Watts Humphrey (</a:t>
            </a:r>
            <a:r>
              <a:rPr lang="zh-CN" altLang="en-US" sz="2000" dirty="0" smtClean="0">
                <a:latin typeface="方正精宋简体" pitchFamily="2" charset="-122"/>
                <a:ea typeface="方正精宋简体" pitchFamily="2" charset="-122"/>
              </a:rPr>
              <a:t>汉普瑞，</a:t>
            </a:r>
            <a:r>
              <a:rPr lang="en-US" altLang="zh-CN" sz="2000" dirty="0" smtClean="0">
                <a:latin typeface="方正精宋简体" pitchFamily="2" charset="-122"/>
                <a:ea typeface="方正精宋简体" pitchFamily="2" charset="-122"/>
              </a:rPr>
              <a:t>1927—2010) </a:t>
            </a:r>
            <a:r>
              <a:rPr lang="zh-CN" altLang="en-US" sz="2000" dirty="0" smtClean="0">
                <a:latin typeface="方正精宋简体" pitchFamily="2" charset="-122"/>
                <a:ea typeface="方正精宋简体" pitchFamily="2" charset="-122"/>
              </a:rPr>
              <a:t>一生致力于软件质量的研究和实践，被誉为“软件质量之父”。 </a:t>
            </a:r>
            <a:r>
              <a:rPr lang="en-US" altLang="zh-CN" sz="2000" dirty="0" smtClean="0">
                <a:latin typeface="方正精宋简体" pitchFamily="2" charset="-122"/>
                <a:ea typeface="方正精宋简体" pitchFamily="2" charset="-122"/>
              </a:rPr>
              <a:t/>
            </a:r>
            <a:br>
              <a:rPr lang="en-US" altLang="zh-CN" sz="2000" dirty="0" smtClean="0">
                <a:latin typeface="方正精宋简体" pitchFamily="2" charset="-122"/>
                <a:ea typeface="方正精宋简体" pitchFamily="2" charset="-122"/>
              </a:rPr>
            </a:br>
            <a:r>
              <a:rPr lang="zh-CN" altLang="en-US" sz="2000" dirty="0" smtClean="0">
                <a:latin typeface="方正精宋简体" pitchFamily="2" charset="-122"/>
                <a:ea typeface="方正精宋简体" pitchFamily="2" charset="-122"/>
              </a:rPr>
              <a:t>个人信息网页：</a:t>
            </a:r>
            <a:r>
              <a:rPr lang="en-US" altLang="zh-CN" sz="2000" dirty="0" smtClean="0">
                <a:latin typeface="方正精宋简体" pitchFamily="2" charset="-122"/>
                <a:ea typeface="方正精宋简体" pitchFamily="2" charset="-122"/>
                <a:hlinkClick r:id="rId2"/>
              </a:rPr>
              <a:t>http://www.sei.cmu.edu/watts/</a:t>
            </a:r>
            <a:endParaRPr lang="zh-CN" altLang="en-US" sz="2000" dirty="0">
              <a:latin typeface="方正精宋简体" pitchFamily="2" charset="-122"/>
              <a:ea typeface="方正精宋简体" pitchFamily="2" charset="-122"/>
            </a:endParaRPr>
          </a:p>
        </p:txBody>
      </p:sp>
      <p:sp>
        <p:nvSpPr>
          <p:cNvPr id="7" name="Rectangle 6"/>
          <p:cNvSpPr/>
          <p:nvPr/>
        </p:nvSpPr>
        <p:spPr>
          <a:xfrm>
            <a:off x="1080955" y="4077071"/>
            <a:ext cx="2461127" cy="419764"/>
          </a:xfrm>
          <a:prstGeom prst="rect">
            <a:avLst/>
          </a:prstGeom>
        </p:spPr>
        <p:txBody>
          <a:bodyPr wrap="none" lIns="95665" tIns="47832" rIns="95665" bIns="47832">
            <a:spAutoFit/>
          </a:bodyPr>
          <a:lstStyle/>
          <a:p>
            <a:r>
              <a:rPr lang="en-US" altLang="zh-CN" sz="2100" dirty="0" smtClean="0"/>
              <a:t>Watts Humphrey</a:t>
            </a:r>
            <a:endParaRPr lang="zh-CN" altLang="en-US" sz="2100" dirty="0">
              <a:ea typeface="文鼎CS长美黑" pitchFamily="49" charset="-122"/>
            </a:endParaRPr>
          </a:p>
        </p:txBody>
      </p:sp>
      <p:pic>
        <p:nvPicPr>
          <p:cNvPr id="9218" name="Picture 2" descr="http://www.sdtimes.com/images/watts.jpg"/>
          <p:cNvPicPr>
            <a:picLocks noChangeAspect="1" noChangeArrowheads="1"/>
          </p:cNvPicPr>
          <p:nvPr/>
        </p:nvPicPr>
        <p:blipFill>
          <a:blip r:embed="rId3" cstate="print"/>
          <a:srcRect/>
          <a:stretch>
            <a:fillRect/>
          </a:stretch>
        </p:blipFill>
        <p:spPr bwMode="auto">
          <a:xfrm>
            <a:off x="1286593" y="1437906"/>
            <a:ext cx="2106234" cy="2711174"/>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什么是缺陷？</a:t>
            </a:r>
            <a:endParaRPr lang="zh-CN" altLang="en-US" dirty="0"/>
          </a:p>
        </p:txBody>
      </p:sp>
      <p:sp>
        <p:nvSpPr>
          <p:cNvPr id="3" name="Content Placeholder 2"/>
          <p:cNvSpPr>
            <a:spLocks noGrp="1"/>
          </p:cNvSpPr>
          <p:nvPr>
            <p:ph idx="1"/>
          </p:nvPr>
        </p:nvSpPr>
        <p:spPr>
          <a:xfrm>
            <a:off x="613973" y="1268762"/>
            <a:ext cx="8785529" cy="1944216"/>
          </a:xfrm>
        </p:spPr>
        <p:txBody>
          <a:bodyPr/>
          <a:lstStyle/>
          <a:p>
            <a:r>
              <a:rPr lang="zh-CN" altLang="en-US" sz="2900" dirty="0" smtClean="0">
                <a:solidFill>
                  <a:srgbClr val="0000FF"/>
                </a:solidFill>
              </a:rPr>
              <a:t>缺陷</a:t>
            </a:r>
            <a:r>
              <a:rPr lang="en-US" altLang="zh-CN" sz="2500" dirty="0" smtClean="0"/>
              <a:t>(Defect)</a:t>
            </a:r>
            <a:r>
              <a:rPr lang="zh-CN" altLang="en-US" sz="2900" dirty="0" smtClean="0"/>
              <a:t>就是</a:t>
            </a:r>
            <a:r>
              <a:rPr lang="zh-CN" altLang="en-US" sz="2900" dirty="0" smtClean="0">
                <a:solidFill>
                  <a:srgbClr val="0000FF"/>
                </a:solidFill>
              </a:rPr>
              <a:t>错误</a:t>
            </a:r>
            <a:r>
              <a:rPr lang="en-US" altLang="zh-CN" sz="2500" dirty="0" smtClean="0"/>
              <a:t>(Mistake)</a:t>
            </a:r>
            <a:r>
              <a:rPr lang="zh-CN" altLang="en-US" sz="2900" dirty="0" smtClean="0"/>
              <a:t>的存在。</a:t>
            </a:r>
            <a:endParaRPr lang="en-US" altLang="zh-CN" sz="2900" dirty="0" smtClean="0"/>
          </a:p>
          <a:p>
            <a:r>
              <a:rPr lang="zh-CN" altLang="en-US" sz="2900" dirty="0" smtClean="0">
                <a:solidFill>
                  <a:srgbClr val="0000FF"/>
                </a:solidFill>
              </a:rPr>
              <a:t>软件缺陷</a:t>
            </a:r>
            <a:r>
              <a:rPr lang="zh-CN" altLang="en-US" sz="2900" dirty="0" smtClean="0"/>
              <a:t>是指各类软件制品中存在的不正确的软件描述和实现。</a:t>
            </a:r>
            <a:endParaRPr lang="en-US" altLang="zh-CN" sz="2900" dirty="0" smtClean="0"/>
          </a:p>
          <a:p>
            <a:pPr lvl="1"/>
            <a:r>
              <a:rPr lang="zh-CN" altLang="en-US" sz="2500" dirty="0" smtClean="0"/>
              <a:t>软件制品：</a:t>
            </a:r>
            <a:r>
              <a:rPr lang="en-US" altLang="zh-CN" sz="2500" dirty="0" smtClean="0"/>
              <a:t> </a:t>
            </a:r>
            <a:r>
              <a:rPr lang="zh-CN" altLang="en-US" sz="2500" dirty="0" smtClean="0"/>
              <a:t>需求、设计、代码和测试文档等</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22</a:t>
            </a:fld>
            <a:endParaRPr lang="zh-CN" altLang="en-US" dirty="0"/>
          </a:p>
        </p:txBody>
      </p:sp>
      <p:grpSp>
        <p:nvGrpSpPr>
          <p:cNvPr id="5" name="Group 4"/>
          <p:cNvGrpSpPr/>
          <p:nvPr/>
        </p:nvGrpSpPr>
        <p:grpSpPr>
          <a:xfrm>
            <a:off x="2007274" y="3645027"/>
            <a:ext cx="5913841" cy="2758704"/>
            <a:chOff x="1676400" y="2680409"/>
            <a:chExt cx="5728493" cy="2802085"/>
          </a:xfrm>
        </p:grpSpPr>
        <p:sp>
          <p:nvSpPr>
            <p:cNvPr id="6" name="Rectangle 5"/>
            <p:cNvSpPr/>
            <p:nvPr/>
          </p:nvSpPr>
          <p:spPr>
            <a:xfrm>
              <a:off x="1676400" y="2680409"/>
              <a:ext cx="1156200" cy="9903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方正精楷简体" pitchFamily="2" charset="-122"/>
                  <a:ea typeface="方正精楷简体" pitchFamily="2" charset="-122"/>
                </a:rPr>
                <a:t>错误</a:t>
              </a:r>
              <a:endParaRPr lang="en-US" altLang="zh-CN" sz="2500" dirty="0" smtClean="0">
                <a:solidFill>
                  <a:schemeClr val="bg1"/>
                </a:solidFill>
                <a:latin typeface="方正精楷简体" pitchFamily="2" charset="-122"/>
                <a:ea typeface="方正精楷简体" pitchFamily="2" charset="-122"/>
              </a:endParaRPr>
            </a:p>
            <a:p>
              <a:pPr algn="ctr"/>
              <a:r>
                <a:rPr lang="en-US" altLang="zh-CN" sz="2500" dirty="0" smtClean="0">
                  <a:solidFill>
                    <a:schemeClr val="bg1"/>
                  </a:solidFill>
                  <a:latin typeface="方正精楷简体" pitchFamily="2" charset="-122"/>
                  <a:ea typeface="方正精楷简体" pitchFamily="2" charset="-122"/>
                </a:rPr>
                <a:t>[</a:t>
              </a:r>
              <a:r>
                <a:rPr lang="zh-CN" altLang="en-US" sz="2500" dirty="0" smtClean="0">
                  <a:solidFill>
                    <a:schemeClr val="bg1"/>
                  </a:solidFill>
                  <a:latin typeface="方正精楷简体" pitchFamily="2" charset="-122"/>
                  <a:ea typeface="方正精楷简体" pitchFamily="2" charset="-122"/>
                </a:rPr>
                <a:t>人</a:t>
              </a:r>
              <a:r>
                <a:rPr lang="en-US" altLang="zh-CN" sz="2500" dirty="0" smtClean="0">
                  <a:solidFill>
                    <a:schemeClr val="bg1"/>
                  </a:solidFill>
                  <a:latin typeface="方正精楷简体" pitchFamily="2" charset="-122"/>
                  <a:ea typeface="方正精楷简体" pitchFamily="2" charset="-122"/>
                </a:rPr>
                <a:t>]</a:t>
              </a:r>
              <a:endParaRPr lang="en-US" sz="2800" dirty="0">
                <a:solidFill>
                  <a:schemeClr val="bg1"/>
                </a:solidFill>
                <a:latin typeface="方正精楷简体" pitchFamily="2" charset="-122"/>
                <a:ea typeface="方正精楷简体" pitchFamily="2" charset="-122"/>
              </a:endParaRPr>
            </a:p>
          </p:txBody>
        </p:sp>
        <p:sp>
          <p:nvSpPr>
            <p:cNvPr id="7" name="Rectangle 6"/>
            <p:cNvSpPr/>
            <p:nvPr/>
          </p:nvSpPr>
          <p:spPr>
            <a:xfrm>
              <a:off x="3803400" y="2680409"/>
              <a:ext cx="1156200" cy="990390"/>
            </a:xfrm>
            <a:prstGeom prst="rect">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500" dirty="0" smtClean="0">
                  <a:solidFill>
                    <a:schemeClr val="bg1"/>
                  </a:solidFill>
                  <a:latin typeface="方正精楷简体" pitchFamily="2" charset="-122"/>
                  <a:ea typeface="方正精楷简体" pitchFamily="2" charset="-122"/>
                </a:rPr>
                <a:t>缺陷</a:t>
              </a:r>
              <a:endParaRPr lang="en-US" altLang="zh-CN" sz="2500" dirty="0" smtClean="0">
                <a:solidFill>
                  <a:schemeClr val="bg1"/>
                </a:solidFill>
                <a:latin typeface="方正精楷简体" pitchFamily="2" charset="-122"/>
                <a:ea typeface="方正精楷简体" pitchFamily="2" charset="-122"/>
              </a:endParaRPr>
            </a:p>
            <a:p>
              <a:pPr algn="ctr"/>
              <a:r>
                <a:rPr lang="en-US" altLang="zh-CN" sz="2500" dirty="0" smtClean="0">
                  <a:solidFill>
                    <a:schemeClr val="bg1"/>
                  </a:solidFill>
                  <a:latin typeface="方正精楷简体" pitchFamily="2" charset="-122"/>
                  <a:ea typeface="方正精楷简体" pitchFamily="2" charset="-122"/>
                </a:rPr>
                <a:t>[</a:t>
              </a:r>
              <a:r>
                <a:rPr lang="zh-CN" altLang="en-US" sz="2500" dirty="0" smtClean="0">
                  <a:solidFill>
                    <a:schemeClr val="bg1"/>
                  </a:solidFill>
                  <a:latin typeface="方正精楷简体" pitchFamily="2" charset="-122"/>
                  <a:ea typeface="方正精楷简体" pitchFamily="2" charset="-122"/>
                </a:rPr>
                <a:t>静态</a:t>
              </a:r>
              <a:r>
                <a:rPr lang="en-US" altLang="zh-CN" sz="2500" dirty="0" smtClean="0">
                  <a:solidFill>
                    <a:schemeClr val="bg1"/>
                  </a:solidFill>
                  <a:latin typeface="方正精楷简体" pitchFamily="2" charset="-122"/>
                  <a:ea typeface="方正精楷简体" pitchFamily="2" charset="-122"/>
                </a:rPr>
                <a:t>]</a:t>
              </a:r>
              <a:endParaRPr lang="en-US" sz="2500" dirty="0">
                <a:solidFill>
                  <a:schemeClr val="bg1"/>
                </a:solidFill>
                <a:latin typeface="方正精楷简体" pitchFamily="2" charset="-122"/>
                <a:ea typeface="方正精楷简体" pitchFamily="2" charset="-122"/>
              </a:endParaRPr>
            </a:p>
          </p:txBody>
        </p:sp>
        <p:sp>
          <p:nvSpPr>
            <p:cNvPr id="8" name="Rectangle 7"/>
            <p:cNvSpPr/>
            <p:nvPr/>
          </p:nvSpPr>
          <p:spPr>
            <a:xfrm>
              <a:off x="5930400" y="2680409"/>
              <a:ext cx="1156200" cy="990390"/>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方正精楷简体" pitchFamily="2" charset="-122"/>
                  <a:ea typeface="方正精楷简体" pitchFamily="2" charset="-122"/>
                </a:rPr>
                <a:t>故障</a:t>
              </a:r>
              <a:endParaRPr lang="en-US" altLang="zh-CN" sz="2500" dirty="0" smtClean="0">
                <a:solidFill>
                  <a:schemeClr val="bg1"/>
                </a:solidFill>
                <a:latin typeface="方正精楷简体" pitchFamily="2" charset="-122"/>
                <a:ea typeface="方正精楷简体" pitchFamily="2" charset="-122"/>
              </a:endParaRPr>
            </a:p>
            <a:p>
              <a:pPr algn="ctr"/>
              <a:r>
                <a:rPr lang="en-US" altLang="zh-CN" sz="2500" dirty="0" smtClean="0">
                  <a:solidFill>
                    <a:schemeClr val="bg1"/>
                  </a:solidFill>
                  <a:latin typeface="方正精楷简体" pitchFamily="2" charset="-122"/>
                  <a:ea typeface="方正精楷简体" pitchFamily="2" charset="-122"/>
                </a:rPr>
                <a:t>[</a:t>
              </a:r>
              <a:r>
                <a:rPr lang="zh-CN" altLang="en-US" sz="2500" dirty="0" smtClean="0">
                  <a:solidFill>
                    <a:schemeClr val="bg1"/>
                  </a:solidFill>
                  <a:latin typeface="方正精楷简体" pitchFamily="2" charset="-122"/>
                  <a:ea typeface="方正精楷简体" pitchFamily="2" charset="-122"/>
                </a:rPr>
                <a:t>动态</a:t>
              </a:r>
              <a:r>
                <a:rPr lang="en-US" altLang="zh-CN" sz="2500" dirty="0" smtClean="0">
                  <a:solidFill>
                    <a:schemeClr val="bg1"/>
                  </a:solidFill>
                  <a:latin typeface="方正精楷简体" pitchFamily="2" charset="-122"/>
                  <a:ea typeface="方正精楷简体" pitchFamily="2" charset="-122"/>
                </a:rPr>
                <a:t>]</a:t>
              </a:r>
              <a:endParaRPr lang="en-US" sz="2500" dirty="0">
                <a:solidFill>
                  <a:schemeClr val="bg1"/>
                </a:solidFill>
                <a:latin typeface="方正精楷简体" pitchFamily="2" charset="-122"/>
                <a:ea typeface="方正精楷简体" pitchFamily="2" charset="-122"/>
              </a:endParaRPr>
            </a:p>
          </p:txBody>
        </p:sp>
        <p:cxnSp>
          <p:nvCxnSpPr>
            <p:cNvPr id="9" name="Straight Arrow Connector 8"/>
            <p:cNvCxnSpPr>
              <a:stCxn id="6" idx="3"/>
              <a:endCxn id="7" idx="1"/>
            </p:cNvCxnSpPr>
            <p:nvPr/>
          </p:nvCxnSpPr>
          <p:spPr>
            <a:xfrm>
              <a:off x="2832600" y="3175605"/>
              <a:ext cx="970800" cy="550"/>
            </a:xfrm>
            <a:prstGeom prst="straightConnector1">
              <a:avLst/>
            </a:prstGeom>
            <a:ln w="889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3"/>
              <a:endCxn id="8" idx="1"/>
            </p:cNvCxnSpPr>
            <p:nvPr/>
          </p:nvCxnSpPr>
          <p:spPr>
            <a:xfrm>
              <a:off x="4959600" y="3175605"/>
              <a:ext cx="970800" cy="550"/>
            </a:xfrm>
            <a:prstGeom prst="straightConnector1">
              <a:avLst/>
            </a:prstGeom>
            <a:ln w="889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752600" y="4191000"/>
              <a:ext cx="1156200" cy="762000"/>
            </a:xfrm>
            <a:prstGeom prst="rect">
              <a:avLst/>
            </a:prstGeom>
            <a:solidFill>
              <a:srgbClr val="FDEF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2500" dirty="0" smtClean="0">
                  <a:solidFill>
                    <a:schemeClr val="tx1"/>
                  </a:solidFill>
                  <a:ea typeface="方正精楷简体" pitchFamily="2" charset="-122"/>
                </a:rPr>
                <a:t>需求</a:t>
              </a:r>
              <a:r>
                <a:rPr lang="en-US" altLang="zh-CN" sz="2500" dirty="0" smtClean="0">
                  <a:solidFill>
                    <a:schemeClr val="tx1"/>
                  </a:solidFill>
                  <a:ea typeface="方正精楷简体" pitchFamily="2" charset="-122"/>
                </a:rPr>
                <a:t/>
              </a:r>
              <a:br>
                <a:rPr lang="en-US" altLang="zh-CN" sz="2500" dirty="0" smtClean="0">
                  <a:solidFill>
                    <a:schemeClr val="tx1"/>
                  </a:solidFill>
                  <a:ea typeface="方正精楷简体" pitchFamily="2" charset="-122"/>
                </a:rPr>
              </a:br>
              <a:r>
                <a:rPr lang="zh-CN" altLang="en-US" sz="2500" dirty="0" smtClean="0">
                  <a:solidFill>
                    <a:schemeClr val="tx1"/>
                  </a:solidFill>
                  <a:ea typeface="方正精楷简体" pitchFamily="2" charset="-122"/>
                </a:rPr>
                <a:t>缺陷</a:t>
              </a:r>
              <a:endParaRPr lang="en-US" sz="2500" dirty="0" smtClean="0">
                <a:solidFill>
                  <a:schemeClr val="tx1"/>
                </a:solidFill>
                <a:ea typeface="方正精楷简体" pitchFamily="2" charset="-122"/>
              </a:endParaRPr>
            </a:p>
          </p:txBody>
        </p:sp>
        <p:sp>
          <p:nvSpPr>
            <p:cNvPr id="12" name="Rectangle 11"/>
            <p:cNvSpPr/>
            <p:nvPr/>
          </p:nvSpPr>
          <p:spPr>
            <a:xfrm>
              <a:off x="3119800" y="4191000"/>
              <a:ext cx="1156200" cy="762000"/>
            </a:xfrm>
            <a:prstGeom prst="rect">
              <a:avLst/>
            </a:prstGeom>
            <a:solidFill>
              <a:srgbClr val="FDEF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2500" dirty="0" smtClean="0">
                  <a:solidFill>
                    <a:schemeClr val="tx1"/>
                  </a:solidFill>
                  <a:ea typeface="方正精楷简体" pitchFamily="2" charset="-122"/>
                </a:rPr>
                <a:t>设计</a:t>
              </a:r>
              <a:r>
                <a:rPr lang="en-US" altLang="zh-CN" sz="2500" dirty="0" smtClean="0">
                  <a:solidFill>
                    <a:schemeClr val="tx1"/>
                  </a:solidFill>
                  <a:ea typeface="方正精楷简体" pitchFamily="2" charset="-122"/>
                </a:rPr>
                <a:t/>
              </a:r>
              <a:br>
                <a:rPr lang="en-US" altLang="zh-CN" sz="2500" dirty="0" smtClean="0">
                  <a:solidFill>
                    <a:schemeClr val="tx1"/>
                  </a:solidFill>
                  <a:ea typeface="方正精楷简体" pitchFamily="2" charset="-122"/>
                </a:rPr>
              </a:br>
              <a:r>
                <a:rPr lang="zh-CN" altLang="en-US" sz="2500" dirty="0" smtClean="0">
                  <a:solidFill>
                    <a:schemeClr val="tx1"/>
                  </a:solidFill>
                  <a:ea typeface="方正精楷简体" pitchFamily="2" charset="-122"/>
                </a:rPr>
                <a:t>缺陷</a:t>
              </a:r>
              <a:endParaRPr lang="en-US" sz="2500" dirty="0" smtClean="0">
                <a:solidFill>
                  <a:schemeClr val="tx1"/>
                </a:solidFill>
                <a:ea typeface="方正精楷简体" pitchFamily="2" charset="-122"/>
              </a:endParaRPr>
            </a:p>
          </p:txBody>
        </p:sp>
        <p:sp>
          <p:nvSpPr>
            <p:cNvPr id="13" name="Rectangle 12"/>
            <p:cNvSpPr/>
            <p:nvPr/>
          </p:nvSpPr>
          <p:spPr>
            <a:xfrm>
              <a:off x="4487000" y="4191000"/>
              <a:ext cx="1156200" cy="762000"/>
            </a:xfrm>
            <a:prstGeom prst="rect">
              <a:avLst/>
            </a:prstGeom>
            <a:solidFill>
              <a:srgbClr val="FDEF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2500" dirty="0" smtClean="0">
                  <a:solidFill>
                    <a:schemeClr val="tx1"/>
                  </a:solidFill>
                  <a:ea typeface="方正精楷简体" pitchFamily="2" charset="-122"/>
                </a:rPr>
                <a:t>代码</a:t>
              </a:r>
              <a:r>
                <a:rPr lang="en-US" altLang="zh-CN" sz="2500" dirty="0" smtClean="0">
                  <a:solidFill>
                    <a:schemeClr val="tx1"/>
                  </a:solidFill>
                  <a:ea typeface="方正精楷简体" pitchFamily="2" charset="-122"/>
                </a:rPr>
                <a:t/>
              </a:r>
              <a:br>
                <a:rPr lang="en-US" altLang="zh-CN" sz="2500" dirty="0" smtClean="0">
                  <a:solidFill>
                    <a:schemeClr val="tx1"/>
                  </a:solidFill>
                  <a:ea typeface="方正精楷简体" pitchFamily="2" charset="-122"/>
                </a:rPr>
              </a:br>
              <a:r>
                <a:rPr lang="zh-CN" altLang="en-US" sz="2500" dirty="0" smtClean="0">
                  <a:solidFill>
                    <a:schemeClr val="tx1"/>
                  </a:solidFill>
                  <a:ea typeface="方正精楷简体" pitchFamily="2" charset="-122"/>
                </a:rPr>
                <a:t>缺陷</a:t>
              </a:r>
              <a:endParaRPr lang="en-US" sz="2500" dirty="0">
                <a:solidFill>
                  <a:schemeClr val="tx1"/>
                </a:solidFill>
                <a:ea typeface="方正精楷简体" pitchFamily="2" charset="-122"/>
              </a:endParaRPr>
            </a:p>
          </p:txBody>
        </p:sp>
        <p:cxnSp>
          <p:nvCxnSpPr>
            <p:cNvPr id="14" name="Straight Arrow Connector 13"/>
            <p:cNvCxnSpPr>
              <a:stCxn id="7" idx="2"/>
              <a:endCxn id="11" idx="0"/>
            </p:cNvCxnSpPr>
            <p:nvPr/>
          </p:nvCxnSpPr>
          <p:spPr>
            <a:xfrm rot="5400000">
              <a:off x="3096000" y="2905500"/>
              <a:ext cx="520200" cy="20508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2"/>
              <a:endCxn id="12" idx="0"/>
            </p:cNvCxnSpPr>
            <p:nvPr/>
          </p:nvCxnSpPr>
          <p:spPr>
            <a:xfrm rot="5400000">
              <a:off x="3779600" y="3589100"/>
              <a:ext cx="520200" cy="6836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13" idx="0"/>
            </p:cNvCxnSpPr>
            <p:nvPr/>
          </p:nvCxnSpPr>
          <p:spPr>
            <a:xfrm rot="16200000" flipH="1">
              <a:off x="4463200" y="3589100"/>
              <a:ext cx="520200" cy="6836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54200" y="4191000"/>
              <a:ext cx="1156200" cy="762000"/>
            </a:xfrm>
            <a:prstGeom prst="rect">
              <a:avLst/>
            </a:prstGeom>
            <a:solidFill>
              <a:srgbClr val="FDEFE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zh-CN" altLang="en-US" sz="2500" dirty="0" smtClean="0">
                  <a:solidFill>
                    <a:schemeClr val="tx1"/>
                  </a:solidFill>
                  <a:ea typeface="方正精楷简体" pitchFamily="2" charset="-122"/>
                </a:rPr>
                <a:t>测试</a:t>
              </a:r>
              <a:r>
                <a:rPr lang="en-US" altLang="zh-CN" sz="2500" dirty="0" smtClean="0">
                  <a:solidFill>
                    <a:schemeClr val="tx1"/>
                  </a:solidFill>
                  <a:ea typeface="方正精楷简体" pitchFamily="2" charset="-122"/>
                </a:rPr>
                <a:t/>
              </a:r>
              <a:br>
                <a:rPr lang="en-US" altLang="zh-CN" sz="2500" dirty="0" smtClean="0">
                  <a:solidFill>
                    <a:schemeClr val="tx1"/>
                  </a:solidFill>
                  <a:ea typeface="方正精楷简体" pitchFamily="2" charset="-122"/>
                </a:rPr>
              </a:br>
              <a:r>
                <a:rPr lang="zh-CN" altLang="en-US" sz="2500" dirty="0" smtClean="0">
                  <a:solidFill>
                    <a:schemeClr val="tx1"/>
                  </a:solidFill>
                  <a:ea typeface="方正精楷简体" pitchFamily="2" charset="-122"/>
                </a:rPr>
                <a:t>缺陷</a:t>
              </a:r>
              <a:endParaRPr lang="en-US" sz="2500" dirty="0">
                <a:solidFill>
                  <a:schemeClr val="tx1"/>
                </a:solidFill>
                <a:ea typeface="方正精楷简体" pitchFamily="2" charset="-122"/>
              </a:endParaRPr>
            </a:p>
          </p:txBody>
        </p:sp>
        <p:cxnSp>
          <p:nvCxnSpPr>
            <p:cNvPr id="18" name="Straight Arrow Connector 17"/>
            <p:cNvCxnSpPr>
              <a:stCxn id="7" idx="2"/>
              <a:endCxn id="17" idx="0"/>
            </p:cNvCxnSpPr>
            <p:nvPr/>
          </p:nvCxnSpPr>
          <p:spPr>
            <a:xfrm rot="16200000" flipH="1">
              <a:off x="5146800" y="2905500"/>
              <a:ext cx="520200" cy="20508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800599" y="5029200"/>
              <a:ext cx="2604294" cy="453294"/>
            </a:xfrm>
            <a:prstGeom prst="rect">
              <a:avLst/>
            </a:prstGeom>
            <a:noFill/>
          </p:spPr>
          <p:txBody>
            <a:bodyPr wrap="none" rtlCol="0">
              <a:spAutoFit/>
            </a:bodyPr>
            <a:lstStyle/>
            <a:p>
              <a:r>
                <a:rPr lang="zh-CN" altLang="en-US" sz="2300" dirty="0" smtClean="0">
                  <a:solidFill>
                    <a:srgbClr val="006C31"/>
                  </a:solidFill>
                  <a:latin typeface="方正精楷简体" pitchFamily="2" charset="-122"/>
                  <a:ea typeface="方正精楷简体" pitchFamily="2" charset="-122"/>
                </a:rPr>
                <a:t>毛病</a:t>
              </a:r>
              <a:r>
                <a:rPr lang="zh-CN" altLang="en-US" sz="1700" b="1" dirty="0" smtClean="0">
                  <a:solidFill>
                    <a:srgbClr val="006C31"/>
                  </a:solidFill>
                  <a:latin typeface="方正精楷简体" pitchFamily="2" charset="-122"/>
                  <a:ea typeface="方正精楷简体" pitchFamily="2" charset="-122"/>
                </a:rPr>
                <a:t>、</a:t>
              </a:r>
              <a:r>
                <a:rPr lang="zh-CN" altLang="en-US" sz="2300" dirty="0" smtClean="0">
                  <a:solidFill>
                    <a:srgbClr val="006C31"/>
                  </a:solidFill>
                  <a:latin typeface="方正精楷简体" pitchFamily="2" charset="-122"/>
                  <a:ea typeface="方正精楷简体" pitchFamily="2" charset="-122"/>
                </a:rPr>
                <a:t>害虫</a:t>
              </a:r>
              <a:r>
                <a:rPr lang="zh-CN" altLang="en-US" sz="1700" b="1" dirty="0" smtClean="0">
                  <a:solidFill>
                    <a:srgbClr val="006C31"/>
                  </a:solidFill>
                  <a:latin typeface="方正精楷简体" pitchFamily="2" charset="-122"/>
                  <a:ea typeface="方正精楷简体" pitchFamily="2" charset="-122"/>
                </a:rPr>
                <a:t>、</a:t>
              </a:r>
              <a:r>
                <a:rPr lang="zh-CN" altLang="en-US" sz="2300" dirty="0" smtClean="0">
                  <a:solidFill>
                    <a:srgbClr val="006C31"/>
                  </a:solidFill>
                  <a:latin typeface="方正精楷简体" pitchFamily="2" charset="-122"/>
                  <a:ea typeface="方正精楷简体" pitchFamily="2" charset="-122"/>
                </a:rPr>
                <a:t>议素等</a:t>
              </a:r>
              <a:endParaRPr lang="en-US" sz="2300" dirty="0">
                <a:solidFill>
                  <a:srgbClr val="006C31"/>
                </a:solidFill>
                <a:latin typeface="方正精楷简体" pitchFamily="2" charset="-122"/>
                <a:ea typeface="方正精楷简体" pitchFamily="2" charset="-122"/>
              </a:endParaRPr>
            </a:p>
          </p:txBody>
        </p:sp>
        <p:cxnSp>
          <p:nvCxnSpPr>
            <p:cNvPr id="20" name="Shape 19"/>
            <p:cNvCxnSpPr>
              <a:endCxn id="19" idx="1"/>
            </p:cNvCxnSpPr>
            <p:nvPr/>
          </p:nvCxnSpPr>
          <p:spPr>
            <a:xfrm rot="16200000" flipH="1">
              <a:off x="4572973" y="5028219"/>
              <a:ext cx="302856" cy="152397"/>
            </a:xfrm>
            <a:prstGeom prst="bentConnector2">
              <a:avLst/>
            </a:prstGeom>
            <a:ln w="57150">
              <a:solidFill>
                <a:srgbClr val="006C3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Ron Patton</a:t>
            </a:r>
            <a:r>
              <a:rPr lang="zh-CN" altLang="en-US" dirty="0" smtClean="0"/>
              <a:t>的理解</a:t>
            </a:r>
            <a:endParaRPr lang="zh-CN" altLang="en-US" dirty="0"/>
          </a:p>
        </p:txBody>
      </p:sp>
      <p:sp>
        <p:nvSpPr>
          <p:cNvPr id="3" name="Content Placeholder 2"/>
          <p:cNvSpPr>
            <a:spLocks noGrp="1"/>
          </p:cNvSpPr>
          <p:nvPr>
            <p:ph idx="1"/>
          </p:nvPr>
        </p:nvSpPr>
        <p:spPr>
          <a:xfrm>
            <a:off x="350489" y="1268760"/>
            <a:ext cx="8667750" cy="4968552"/>
          </a:xfrm>
        </p:spPr>
        <p:txBody>
          <a:bodyPr/>
          <a:lstStyle/>
          <a:p>
            <a:pPr>
              <a:buNone/>
            </a:pPr>
            <a:r>
              <a:rPr lang="zh-CN" altLang="en-US" dirty="0" smtClean="0"/>
              <a:t>资深专家</a:t>
            </a:r>
            <a:r>
              <a:rPr lang="en-US" altLang="zh-CN" dirty="0" smtClean="0"/>
              <a:t>Ron Patton</a:t>
            </a:r>
            <a:r>
              <a:rPr lang="zh-CN" altLang="en-US" dirty="0" smtClean="0"/>
              <a:t>从广义的角度，定义了软件缺陷的范畴，包括五大区域：</a:t>
            </a:r>
            <a:endParaRPr lang="en-US" altLang="zh-CN" dirty="0" smtClean="0"/>
          </a:p>
          <a:p>
            <a:pPr>
              <a:buNone/>
            </a:pPr>
            <a:endParaRPr lang="en-US" altLang="zh-CN" sz="1000" dirty="0" smtClean="0"/>
          </a:p>
          <a:p>
            <a:pPr marL="538113" indent="-538113">
              <a:buFont typeface="+mj-ea"/>
              <a:buAutoNum type="circleNumDbPlain"/>
            </a:pPr>
            <a:r>
              <a:rPr lang="zh-CN" altLang="en-US" sz="2900" dirty="0" smtClean="0"/>
              <a:t>软件</a:t>
            </a:r>
            <a:r>
              <a:rPr lang="zh-CN" altLang="en-US" sz="2900" dirty="0" smtClean="0">
                <a:solidFill>
                  <a:srgbClr val="0000FF"/>
                </a:solidFill>
              </a:rPr>
              <a:t>没做</a:t>
            </a:r>
            <a:r>
              <a:rPr lang="zh-CN" altLang="en-US" sz="2900" dirty="0" smtClean="0"/>
              <a:t>产品描述认为它</a:t>
            </a:r>
            <a:r>
              <a:rPr lang="zh-CN" altLang="en-US" sz="2900" dirty="0" smtClean="0">
                <a:solidFill>
                  <a:srgbClr val="0000FF"/>
                </a:solidFill>
              </a:rPr>
              <a:t>该做</a:t>
            </a:r>
            <a:r>
              <a:rPr lang="zh-CN" altLang="en-US" sz="2900" dirty="0" smtClean="0"/>
              <a:t>的事情。</a:t>
            </a:r>
            <a:endParaRPr lang="en-US" altLang="zh-CN" sz="2900" dirty="0" smtClean="0"/>
          </a:p>
          <a:p>
            <a:pPr marL="538113" indent="-538113">
              <a:buFont typeface="+mj-ea"/>
              <a:buAutoNum type="circleNumDbPlain"/>
            </a:pPr>
            <a:endParaRPr lang="en-US" altLang="zh-CN" sz="1200" dirty="0" smtClean="0"/>
          </a:p>
          <a:p>
            <a:pPr marL="538113" indent="-538113">
              <a:buFont typeface="+mj-ea"/>
              <a:buAutoNum type="circleNumDbPlain"/>
            </a:pPr>
            <a:r>
              <a:rPr lang="zh-CN" altLang="en-US" sz="2900" dirty="0" smtClean="0"/>
              <a:t>软件</a:t>
            </a:r>
            <a:r>
              <a:rPr lang="zh-CN" altLang="en-US" sz="2900" dirty="0" smtClean="0">
                <a:solidFill>
                  <a:srgbClr val="0000FF"/>
                </a:solidFill>
              </a:rPr>
              <a:t>做了</a:t>
            </a:r>
            <a:r>
              <a:rPr lang="zh-CN" altLang="en-US" sz="2900" dirty="0" smtClean="0"/>
              <a:t>产品描述认为它</a:t>
            </a:r>
            <a:r>
              <a:rPr lang="zh-CN" altLang="en-US" sz="2900" dirty="0" smtClean="0">
                <a:solidFill>
                  <a:srgbClr val="0000FF"/>
                </a:solidFill>
              </a:rPr>
              <a:t>不该做</a:t>
            </a:r>
            <a:r>
              <a:rPr lang="zh-CN" altLang="en-US" sz="2900" dirty="0" smtClean="0"/>
              <a:t>的事情。</a:t>
            </a:r>
            <a:endParaRPr lang="en-US" altLang="zh-CN" sz="2900" dirty="0" smtClean="0"/>
          </a:p>
          <a:p>
            <a:pPr marL="538113" indent="-538113">
              <a:buFont typeface="+mj-ea"/>
              <a:buAutoNum type="circleNumDbPlain"/>
            </a:pPr>
            <a:endParaRPr lang="en-US" altLang="zh-CN" sz="1200" dirty="0" smtClean="0"/>
          </a:p>
          <a:p>
            <a:pPr marL="538113" indent="-538113">
              <a:buFont typeface="+mj-ea"/>
              <a:buAutoNum type="circleNumDbPlain"/>
            </a:pPr>
            <a:r>
              <a:rPr lang="zh-CN" altLang="en-US" sz="2900" dirty="0" smtClean="0"/>
              <a:t>软件</a:t>
            </a:r>
            <a:r>
              <a:rPr lang="zh-CN" altLang="en-US" sz="2900" dirty="0" smtClean="0">
                <a:solidFill>
                  <a:srgbClr val="0000FF"/>
                </a:solidFill>
              </a:rPr>
              <a:t>做了</a:t>
            </a:r>
            <a:r>
              <a:rPr lang="zh-CN" altLang="en-US" sz="2900" dirty="0" smtClean="0"/>
              <a:t>产品描述</a:t>
            </a:r>
            <a:r>
              <a:rPr lang="zh-CN" altLang="en-US" sz="2900" dirty="0" smtClean="0">
                <a:solidFill>
                  <a:srgbClr val="0000FF"/>
                </a:solidFill>
              </a:rPr>
              <a:t>没有提及</a:t>
            </a:r>
            <a:r>
              <a:rPr lang="zh-CN" altLang="en-US" sz="2900" dirty="0" smtClean="0"/>
              <a:t>的事情。</a:t>
            </a:r>
            <a:endParaRPr lang="en-US" altLang="zh-CN" sz="2900" dirty="0" smtClean="0"/>
          </a:p>
          <a:p>
            <a:pPr marL="538113" indent="-538113">
              <a:buFont typeface="+mj-ea"/>
              <a:buAutoNum type="circleNumDbPlain"/>
            </a:pPr>
            <a:endParaRPr lang="en-US" altLang="zh-CN" sz="1200" dirty="0" smtClean="0"/>
          </a:p>
          <a:p>
            <a:pPr marL="538113" indent="-538113">
              <a:buFont typeface="+mj-ea"/>
              <a:buAutoNum type="circleNumDbPlain"/>
            </a:pPr>
            <a:r>
              <a:rPr lang="zh-CN" altLang="en-US" sz="2900" dirty="0" smtClean="0"/>
              <a:t>软件</a:t>
            </a:r>
            <a:r>
              <a:rPr lang="zh-CN" altLang="en-US" sz="2900" dirty="0" smtClean="0">
                <a:solidFill>
                  <a:srgbClr val="0000FF"/>
                </a:solidFill>
              </a:rPr>
              <a:t>没做</a:t>
            </a:r>
            <a:r>
              <a:rPr lang="zh-CN" altLang="en-US" sz="2900" dirty="0" smtClean="0"/>
              <a:t>产品描述</a:t>
            </a:r>
            <a:r>
              <a:rPr lang="zh-CN" altLang="en-US" sz="2900" dirty="0" smtClean="0">
                <a:solidFill>
                  <a:srgbClr val="0000FF"/>
                </a:solidFill>
              </a:rPr>
              <a:t>没有提及但应提及</a:t>
            </a:r>
            <a:r>
              <a:rPr lang="zh-CN" altLang="en-US" sz="2900" dirty="0" smtClean="0"/>
              <a:t>的事情。</a:t>
            </a:r>
            <a:endParaRPr lang="en-US" altLang="zh-CN" sz="2900" dirty="0" smtClean="0"/>
          </a:p>
          <a:p>
            <a:pPr marL="538113" indent="-538113">
              <a:buFont typeface="+mj-ea"/>
              <a:buAutoNum type="circleNumDbPlain"/>
            </a:pPr>
            <a:endParaRPr lang="en-US" altLang="zh-CN" sz="1200" dirty="0" smtClean="0"/>
          </a:p>
          <a:p>
            <a:pPr marL="538113" indent="-538113">
              <a:buFont typeface="+mj-ea"/>
              <a:buAutoNum type="circleNumDbPlain"/>
            </a:pPr>
            <a:r>
              <a:rPr lang="zh-CN" altLang="en-US" sz="2900" dirty="0" smtClean="0"/>
              <a:t>软件不易理解、难于使用、性能低下慢、让用户感觉痛苦或不合适。</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23</a:t>
            </a:fld>
            <a:endParaRPr lang="zh-CN" altLang="en-US" dirty="0"/>
          </a:p>
        </p:txBody>
      </p:sp>
      <p:pic>
        <p:nvPicPr>
          <p:cNvPr id="25602" name="Picture 2" descr="Professor Ron Patton"/>
          <p:cNvPicPr>
            <a:picLocks noChangeAspect="1" noChangeArrowheads="1"/>
          </p:cNvPicPr>
          <p:nvPr/>
        </p:nvPicPr>
        <p:blipFill>
          <a:blip r:embed="rId2" cstate="print"/>
          <a:srcRect/>
          <a:stretch>
            <a:fillRect/>
          </a:stretch>
        </p:blipFill>
        <p:spPr bwMode="auto">
          <a:xfrm>
            <a:off x="8091154" y="2060850"/>
            <a:ext cx="1814848" cy="2520280"/>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IBM</a:t>
            </a:r>
            <a:r>
              <a:rPr lang="zh-CN" altLang="en-US" dirty="0" smtClean="0"/>
              <a:t>正交缺陷分类法 </a:t>
            </a:r>
            <a:r>
              <a:rPr lang="en-US" altLang="zh-CN" dirty="0" smtClean="0"/>
              <a:t>(ODC)</a:t>
            </a:r>
            <a:endParaRPr lang="zh-CN" altLang="en-US" dirty="0"/>
          </a:p>
        </p:txBody>
      </p:sp>
      <p:sp>
        <p:nvSpPr>
          <p:cNvPr id="3" name="Content Placeholder 2"/>
          <p:cNvSpPr>
            <a:spLocks noGrp="1"/>
          </p:cNvSpPr>
          <p:nvPr>
            <p:ph idx="1"/>
          </p:nvPr>
        </p:nvSpPr>
        <p:spPr/>
        <p:txBody>
          <a:bodyPr/>
          <a:lstStyle/>
          <a:p>
            <a:r>
              <a:rPr lang="en-US" altLang="zh-CN" sz="2500" dirty="0" smtClean="0"/>
              <a:t>Ram </a:t>
            </a:r>
            <a:r>
              <a:rPr lang="en-US" altLang="zh-CN" sz="2500" dirty="0" err="1" smtClean="0"/>
              <a:t>Chillarege</a:t>
            </a:r>
            <a:r>
              <a:rPr lang="zh-CN" altLang="en-US" sz="2500" dirty="0" smtClean="0"/>
              <a:t>于</a:t>
            </a:r>
            <a:r>
              <a:rPr lang="en-US" altLang="zh-CN" sz="2500" dirty="0" smtClean="0"/>
              <a:t>1992</a:t>
            </a:r>
            <a:r>
              <a:rPr lang="zh-CN" altLang="en-US" sz="2500" dirty="0" smtClean="0"/>
              <a:t>年提出</a:t>
            </a:r>
            <a:r>
              <a:rPr lang="en-US" altLang="zh-CN" sz="2500" dirty="0" smtClean="0"/>
              <a:t>ODC</a:t>
            </a:r>
            <a:r>
              <a:rPr lang="zh-CN" altLang="en-US" sz="2500" dirty="0" smtClean="0"/>
              <a:t>方法。</a:t>
            </a:r>
            <a:endParaRPr lang="en-US" altLang="zh-CN" sz="2500" dirty="0" smtClean="0"/>
          </a:p>
          <a:p>
            <a:r>
              <a:rPr lang="en-US" altLang="zh-CN" sz="2500" dirty="0" smtClean="0"/>
              <a:t>ODC</a:t>
            </a:r>
            <a:r>
              <a:rPr lang="zh-CN" altLang="en-US" sz="2500" dirty="0" smtClean="0"/>
              <a:t>根据</a:t>
            </a:r>
            <a:r>
              <a:rPr lang="zh-CN" altLang="en-US" sz="2500" dirty="0" smtClean="0">
                <a:solidFill>
                  <a:srgbClr val="C00000"/>
                </a:solidFill>
              </a:rPr>
              <a:t>常规缺陷记录</a:t>
            </a:r>
            <a:r>
              <a:rPr lang="zh-CN" altLang="en-US" sz="2500" dirty="0" smtClean="0"/>
              <a:t>的如下属性进行分类：</a:t>
            </a:r>
            <a:endParaRPr lang="en-US" altLang="zh-CN" sz="2500" dirty="0" smtClean="0"/>
          </a:p>
          <a:p>
            <a:pPr lvl="1"/>
            <a:r>
              <a:rPr lang="zh-CN" altLang="en-US" sz="2500" dirty="0" smtClean="0">
                <a:solidFill>
                  <a:srgbClr val="0000FF"/>
                </a:solidFill>
              </a:rPr>
              <a:t>注入时段 </a:t>
            </a:r>
            <a:r>
              <a:rPr lang="en-US" altLang="zh-CN" sz="2500" dirty="0" smtClean="0">
                <a:solidFill>
                  <a:srgbClr val="0000FF"/>
                </a:solidFill>
              </a:rPr>
              <a:t>(Inject Time)</a:t>
            </a:r>
            <a:r>
              <a:rPr lang="zh-CN" altLang="en-US" sz="2500" dirty="0" smtClean="0"/>
              <a:t>：即缺陷被引入产品的时段</a:t>
            </a:r>
            <a:endParaRPr lang="en-US" altLang="zh-CN" sz="2500" dirty="0" smtClean="0"/>
          </a:p>
          <a:p>
            <a:pPr lvl="2"/>
            <a:r>
              <a:rPr lang="zh-CN" altLang="en-US" sz="2100" dirty="0" smtClean="0"/>
              <a:t>典型的时段有需求、设计、构造、测试等 </a:t>
            </a:r>
            <a:endParaRPr lang="en-US" altLang="zh-CN" sz="2100" dirty="0" smtClean="0"/>
          </a:p>
          <a:p>
            <a:pPr lvl="1"/>
            <a:r>
              <a:rPr lang="zh-CN" altLang="en-US" sz="2500" dirty="0" smtClean="0">
                <a:solidFill>
                  <a:srgbClr val="0000FF"/>
                </a:solidFill>
              </a:rPr>
              <a:t>发现时段 </a:t>
            </a:r>
            <a:r>
              <a:rPr lang="en-US" altLang="zh-CN" sz="2500" dirty="0" smtClean="0">
                <a:solidFill>
                  <a:srgbClr val="0000FF"/>
                </a:solidFill>
              </a:rPr>
              <a:t>(Detect Time)</a:t>
            </a:r>
            <a:r>
              <a:rPr lang="zh-CN" altLang="en-US" sz="2500" dirty="0" smtClean="0"/>
              <a:t>：即缺陷被发现的时段</a:t>
            </a:r>
            <a:endParaRPr lang="en-US" altLang="zh-CN" sz="2500" dirty="0" smtClean="0"/>
          </a:p>
          <a:p>
            <a:pPr lvl="2"/>
            <a:r>
              <a:rPr lang="zh-CN" altLang="en-US" sz="2100" dirty="0" smtClean="0"/>
              <a:t>典型的时段有编程、单元测试、集成测试、部署安装等 </a:t>
            </a:r>
            <a:endParaRPr lang="en-US" altLang="zh-CN" sz="2100" dirty="0" smtClean="0"/>
          </a:p>
          <a:p>
            <a:pPr lvl="1"/>
            <a:r>
              <a:rPr lang="zh-CN" altLang="en-US" sz="2500" dirty="0" smtClean="0">
                <a:solidFill>
                  <a:srgbClr val="0000FF"/>
                </a:solidFill>
              </a:rPr>
              <a:t>影响 </a:t>
            </a:r>
            <a:r>
              <a:rPr lang="en-US" altLang="zh-CN" sz="2500" dirty="0" smtClean="0">
                <a:solidFill>
                  <a:srgbClr val="0000FF"/>
                </a:solidFill>
              </a:rPr>
              <a:t>(Impact) </a:t>
            </a:r>
            <a:r>
              <a:rPr lang="zh-CN" altLang="en-US" sz="2500" dirty="0" smtClean="0">
                <a:solidFill>
                  <a:srgbClr val="0000FF"/>
                </a:solidFill>
              </a:rPr>
              <a:t>或严重性</a:t>
            </a:r>
            <a:r>
              <a:rPr lang="zh-CN" altLang="en-US" sz="2500" dirty="0" smtClean="0"/>
              <a:t>：即缺陷引发的系统故障对用户</a:t>
            </a:r>
            <a:r>
              <a:rPr lang="en-US" altLang="zh-CN" sz="2500" dirty="0" smtClean="0"/>
              <a:t>/</a:t>
            </a:r>
            <a:r>
              <a:rPr lang="zh-CN" altLang="en-US" sz="2500" dirty="0" smtClean="0"/>
              <a:t>客户造成的消极影响 </a:t>
            </a:r>
            <a:endParaRPr lang="en-US" altLang="zh-CN" sz="2500" dirty="0" smtClean="0"/>
          </a:p>
          <a:p>
            <a:pPr lvl="2"/>
            <a:r>
              <a:rPr lang="en-US" altLang="zh-CN" sz="2200" dirty="0" smtClean="0"/>
              <a:t>IBM</a:t>
            </a:r>
            <a:r>
              <a:rPr lang="zh-CN" altLang="en-US" sz="2200" dirty="0" smtClean="0"/>
              <a:t>的</a:t>
            </a:r>
            <a:r>
              <a:rPr lang="en-US" altLang="zh-CN" sz="2200" dirty="0" smtClean="0">
                <a:solidFill>
                  <a:srgbClr val="C00000"/>
                </a:solidFill>
              </a:rPr>
              <a:t>4</a:t>
            </a:r>
            <a:r>
              <a:rPr lang="zh-CN" altLang="en-US" sz="2200" dirty="0" smtClean="0">
                <a:solidFill>
                  <a:srgbClr val="C00000"/>
                </a:solidFill>
              </a:rPr>
              <a:t>级缺陷分类制</a:t>
            </a:r>
            <a:r>
              <a:rPr lang="zh-CN" altLang="en-US" sz="2200" dirty="0" smtClean="0"/>
              <a:t>： 用数字“</a:t>
            </a:r>
            <a:r>
              <a:rPr lang="en-US" altLang="zh-CN" sz="2200" dirty="0" smtClean="0"/>
              <a:t>1</a:t>
            </a:r>
            <a:r>
              <a:rPr lang="zh-CN" altLang="en-US" sz="2200" dirty="0" smtClean="0"/>
              <a:t>”至“</a:t>
            </a:r>
            <a:r>
              <a:rPr lang="en-US" altLang="zh-CN" sz="2200" dirty="0" smtClean="0"/>
              <a:t>4</a:t>
            </a:r>
            <a:r>
              <a:rPr lang="zh-CN" altLang="en-US" sz="2200" dirty="0" smtClean="0"/>
              <a:t>”依次代表</a:t>
            </a:r>
            <a:r>
              <a:rPr lang="en-US" altLang="zh-CN" sz="2200" dirty="0" smtClean="0"/>
              <a:t/>
            </a:r>
            <a:br>
              <a:rPr lang="en-US" altLang="zh-CN" sz="2200" dirty="0" smtClean="0"/>
            </a:br>
            <a:r>
              <a:rPr lang="en-US" altLang="zh-CN" sz="2200" dirty="0" smtClean="0"/>
              <a:t>“</a:t>
            </a:r>
            <a:r>
              <a:rPr lang="zh-CN" altLang="en-US" sz="2200" dirty="0" smtClean="0"/>
              <a:t>危急</a:t>
            </a:r>
            <a:r>
              <a:rPr lang="en-US" altLang="zh-CN" sz="2200" dirty="0" smtClean="0"/>
              <a:t>”</a:t>
            </a:r>
            <a:r>
              <a:rPr lang="zh-CN" altLang="en-US" sz="2200" dirty="0" smtClean="0"/>
              <a:t>、</a:t>
            </a:r>
            <a:r>
              <a:rPr lang="en-US" altLang="zh-CN" sz="2200" dirty="0" smtClean="0"/>
              <a:t>“ </a:t>
            </a:r>
            <a:r>
              <a:rPr lang="zh-CN" altLang="en-US" sz="2200" dirty="0" smtClean="0"/>
              <a:t>严重</a:t>
            </a:r>
            <a:r>
              <a:rPr lang="en-US" altLang="zh-CN" sz="2200" dirty="0" smtClean="0"/>
              <a:t>”</a:t>
            </a:r>
            <a:r>
              <a:rPr lang="zh-CN" altLang="en-US" sz="2200" dirty="0" smtClean="0"/>
              <a:t>、</a:t>
            </a:r>
            <a:r>
              <a:rPr lang="en-US" altLang="zh-CN" sz="2200" dirty="0" smtClean="0"/>
              <a:t>“</a:t>
            </a:r>
            <a:r>
              <a:rPr lang="zh-CN" altLang="en-US" sz="2200" dirty="0" smtClean="0"/>
              <a:t>一般”和</a:t>
            </a:r>
            <a:r>
              <a:rPr lang="en-US" altLang="zh-CN" sz="2200" dirty="0" smtClean="0"/>
              <a:t>“</a:t>
            </a:r>
            <a:r>
              <a:rPr lang="zh-CN" altLang="en-US" sz="2200" dirty="0" smtClean="0"/>
              <a:t>轻度”影响</a:t>
            </a:r>
            <a:endParaRPr lang="en-US" altLang="zh-CN" sz="2200" dirty="0" smtClean="0"/>
          </a:p>
          <a:p>
            <a:pPr lvl="1"/>
            <a:r>
              <a:rPr lang="zh-CN" altLang="en-US" sz="2500" dirty="0" smtClean="0">
                <a:solidFill>
                  <a:srgbClr val="0000FF"/>
                </a:solidFill>
              </a:rPr>
              <a:t>目标 </a:t>
            </a:r>
            <a:r>
              <a:rPr lang="en-US" altLang="zh-CN" sz="2500" dirty="0" smtClean="0">
                <a:solidFill>
                  <a:srgbClr val="0000FF"/>
                </a:solidFill>
              </a:rPr>
              <a:t>(Target)</a:t>
            </a:r>
            <a:r>
              <a:rPr lang="zh-CN" altLang="en-US" sz="2500" dirty="0" smtClean="0"/>
              <a:t>：即为修复缺陷而需要修改的代码块或其他文档区域</a:t>
            </a:r>
            <a:endParaRPr lang="zh-CN" altLang="en-US" sz="1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24</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800" dirty="0" smtClean="0"/>
              <a:t>缺陷的十二属性</a:t>
            </a:r>
            <a:r>
              <a:rPr lang="en-US" altLang="zh-CN" sz="3800" dirty="0" smtClean="0"/>
              <a:t>—</a:t>
            </a:r>
            <a:r>
              <a:rPr lang="zh-CN" altLang="en-US" sz="3800" dirty="0" smtClean="0"/>
              <a:t>见于常规缺陷记录</a:t>
            </a:r>
            <a:endParaRPr lang="zh-CN" altLang="en-US" sz="3800" dirty="0"/>
          </a:p>
        </p:txBody>
      </p:sp>
      <p:sp>
        <p:nvSpPr>
          <p:cNvPr id="3" name="Content Placeholder 2"/>
          <p:cNvSpPr>
            <a:spLocks noGrp="1"/>
          </p:cNvSpPr>
          <p:nvPr>
            <p:ph idx="1"/>
          </p:nvPr>
        </p:nvSpPr>
        <p:spPr/>
        <p:txBody>
          <a:bodyPr/>
          <a:lstStyle/>
          <a:p>
            <a:r>
              <a:rPr lang="zh-CN" altLang="en-US" sz="2700" dirty="0" smtClean="0"/>
              <a:t>标识符</a:t>
            </a:r>
            <a:endParaRPr lang="en-US" altLang="zh-CN" sz="2700" dirty="0" smtClean="0"/>
          </a:p>
          <a:p>
            <a:r>
              <a:rPr lang="zh-CN" altLang="en-US" sz="2700" dirty="0" smtClean="0"/>
              <a:t>类型 </a:t>
            </a:r>
            <a:endParaRPr lang="en-US" altLang="zh-CN" sz="2700" dirty="0" smtClean="0"/>
          </a:p>
          <a:p>
            <a:pPr lvl="1"/>
            <a:r>
              <a:rPr lang="zh-CN" altLang="en-US" sz="2500" dirty="0" smtClean="0"/>
              <a:t>如：逻辑型、文档型和计算型缺陷等</a:t>
            </a:r>
            <a:endParaRPr lang="en-US" altLang="zh-CN" sz="2500" dirty="0" smtClean="0"/>
          </a:p>
          <a:p>
            <a:r>
              <a:rPr lang="zh-CN" altLang="en-US" sz="2700" dirty="0" smtClean="0"/>
              <a:t>严重性</a:t>
            </a:r>
            <a:r>
              <a:rPr lang="en-US" altLang="zh-CN" sz="2700" dirty="0" smtClean="0"/>
              <a:t> (Severity)</a:t>
            </a:r>
            <a:r>
              <a:rPr lang="zh-CN" altLang="en-US" sz="2700" dirty="0" smtClean="0"/>
              <a:t> </a:t>
            </a:r>
            <a:endParaRPr lang="en-US" altLang="zh-CN" sz="2700" dirty="0" smtClean="0"/>
          </a:p>
          <a:p>
            <a:pPr lvl="1"/>
            <a:r>
              <a:rPr lang="zh-CN" altLang="en-US" sz="2500" dirty="0" smtClean="0"/>
              <a:t>如：危急、严重、一般和轻度四个等级</a:t>
            </a:r>
            <a:endParaRPr lang="en-US" altLang="zh-CN" sz="2500" dirty="0" smtClean="0"/>
          </a:p>
          <a:p>
            <a:r>
              <a:rPr lang="zh-CN" altLang="en-US" sz="2700" dirty="0" smtClean="0"/>
              <a:t>症状 </a:t>
            </a:r>
            <a:r>
              <a:rPr lang="en-US" altLang="zh-CN" sz="2700" dirty="0" smtClean="0"/>
              <a:t>(Symptom)</a:t>
            </a:r>
          </a:p>
          <a:p>
            <a:r>
              <a:rPr lang="zh-CN" altLang="en-US" sz="2700" dirty="0" smtClean="0"/>
              <a:t>对业务的影响 </a:t>
            </a:r>
            <a:r>
              <a:rPr lang="en-US" altLang="zh-CN" sz="2700" dirty="0" smtClean="0"/>
              <a:t>(EOB)</a:t>
            </a:r>
          </a:p>
          <a:p>
            <a:r>
              <a:rPr lang="zh-CN" altLang="en-US" sz="2700" dirty="0" smtClean="0"/>
              <a:t>优先级 </a:t>
            </a:r>
            <a:r>
              <a:rPr lang="en-US" altLang="zh-CN" sz="2700" dirty="0" smtClean="0"/>
              <a:t>(Priority)</a:t>
            </a:r>
          </a:p>
          <a:p>
            <a:pPr lvl="1"/>
            <a:r>
              <a:rPr lang="zh-CN" altLang="en-US" sz="2500" dirty="0" smtClean="0"/>
              <a:t>如：非常紧迫、紧迫、常规和不紧迫</a:t>
            </a:r>
            <a:endParaRPr lang="en-US" altLang="zh-CN" sz="2500" dirty="0" smtClean="0"/>
          </a:p>
          <a:p>
            <a:r>
              <a:rPr lang="zh-CN" altLang="en-US" sz="2700" dirty="0" smtClean="0"/>
              <a:t>状态 </a:t>
            </a:r>
            <a:r>
              <a:rPr lang="en-US" altLang="zh-CN" sz="2700" dirty="0" smtClean="0"/>
              <a:t>(Status)</a:t>
            </a:r>
          </a:p>
          <a:p>
            <a:pPr lvl="1"/>
            <a:r>
              <a:rPr lang="zh-CN" altLang="en-US" sz="2500" dirty="0" smtClean="0"/>
              <a:t>缺陷修复进展的当前状况</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25</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3800" dirty="0" smtClean="0"/>
              <a:t>缺陷的十二属性</a:t>
            </a:r>
            <a:r>
              <a:rPr lang="en-US" altLang="zh-CN" sz="3800" dirty="0" smtClean="0"/>
              <a:t>—</a:t>
            </a:r>
            <a:r>
              <a:rPr lang="zh-CN" altLang="en-US" sz="3800" dirty="0" smtClean="0"/>
              <a:t>见于常规缺陷记录</a:t>
            </a:r>
            <a:endParaRPr lang="zh-CN" altLang="en-US" sz="3800" dirty="0"/>
          </a:p>
        </p:txBody>
      </p:sp>
      <p:sp>
        <p:nvSpPr>
          <p:cNvPr id="3" name="Content Placeholder 2"/>
          <p:cNvSpPr>
            <a:spLocks noGrp="1"/>
          </p:cNvSpPr>
          <p:nvPr>
            <p:ph idx="1"/>
          </p:nvPr>
        </p:nvSpPr>
        <p:spPr>
          <a:xfrm>
            <a:off x="613970" y="1268760"/>
            <a:ext cx="8941544" cy="4968552"/>
          </a:xfrm>
        </p:spPr>
        <p:txBody>
          <a:bodyPr/>
          <a:lstStyle/>
          <a:p>
            <a:r>
              <a:rPr lang="zh-CN" altLang="en-US" sz="2700" dirty="0" smtClean="0"/>
              <a:t>发现时段 </a:t>
            </a:r>
            <a:r>
              <a:rPr lang="en-US" altLang="zh-CN" sz="2700" dirty="0" smtClean="0"/>
              <a:t>(Origin)</a:t>
            </a:r>
          </a:p>
          <a:p>
            <a:pPr lvl="1"/>
            <a:r>
              <a:rPr lang="zh-CN" altLang="en-US" sz="2500" dirty="0" smtClean="0"/>
              <a:t>如：开发阶段、测试阶段、正常使用时段等</a:t>
            </a:r>
            <a:endParaRPr lang="en-US" altLang="zh-CN" sz="2500" dirty="0" smtClean="0"/>
          </a:p>
          <a:p>
            <a:r>
              <a:rPr lang="zh-CN" altLang="en-US" sz="2700" dirty="0" smtClean="0"/>
              <a:t>源 </a:t>
            </a:r>
            <a:r>
              <a:rPr lang="en-US" altLang="zh-CN" sz="2700" dirty="0" smtClean="0"/>
              <a:t>(Source)</a:t>
            </a:r>
          </a:p>
          <a:p>
            <a:pPr lvl="1"/>
            <a:r>
              <a:rPr lang="zh-CN" altLang="en-US" sz="2500" dirty="0" smtClean="0"/>
              <a:t>包括故障发生位置、缺陷修复位置和引入时段</a:t>
            </a:r>
            <a:endParaRPr lang="en-US" altLang="zh-CN" sz="2500" dirty="0" smtClean="0"/>
          </a:p>
          <a:p>
            <a:r>
              <a:rPr lang="zh-CN" altLang="en-US" sz="2700" dirty="0" smtClean="0"/>
              <a:t>原因 </a:t>
            </a:r>
            <a:r>
              <a:rPr lang="en-US" altLang="zh-CN" sz="2700" dirty="0" smtClean="0"/>
              <a:t>(Root Cause)</a:t>
            </a:r>
            <a:r>
              <a:rPr lang="zh-CN" altLang="en-US" sz="2700" dirty="0" smtClean="0"/>
              <a:t>：</a:t>
            </a:r>
            <a:r>
              <a:rPr lang="zh-CN" altLang="en-US" sz="2500" dirty="0" smtClean="0"/>
              <a:t>缺陷被引入的原因</a:t>
            </a:r>
            <a:endParaRPr lang="en-US" altLang="zh-CN" sz="2500" dirty="0" smtClean="0"/>
          </a:p>
          <a:p>
            <a:pPr lvl="1"/>
            <a:r>
              <a:rPr lang="zh-CN" altLang="en-US" sz="2500" dirty="0" smtClean="0"/>
              <a:t>疏漏、含糊、低性能、不安全、过剩、修复不力、</a:t>
            </a:r>
            <a:r>
              <a:rPr lang="en-US" altLang="zh-CN" sz="2500" dirty="0" smtClean="0"/>
              <a:t>…</a:t>
            </a:r>
          </a:p>
          <a:p>
            <a:r>
              <a:rPr lang="zh-CN" altLang="en-US" sz="2700" dirty="0" smtClean="0"/>
              <a:t>计划修复成本 </a:t>
            </a:r>
            <a:r>
              <a:rPr lang="en-US" altLang="zh-CN" sz="2700" dirty="0" smtClean="0"/>
              <a:t>(ECOR)</a:t>
            </a:r>
          </a:p>
          <a:p>
            <a:pPr lvl="1"/>
            <a:r>
              <a:rPr lang="zh-CN" altLang="en-US" sz="2500" dirty="0" smtClean="0"/>
              <a:t>计划修复某缺陷所需的人时数</a:t>
            </a:r>
            <a:endParaRPr lang="en-US" altLang="zh-CN" sz="2500" dirty="0" smtClean="0"/>
          </a:p>
          <a:p>
            <a:r>
              <a:rPr lang="zh-CN" altLang="en-US" sz="2700" dirty="0" smtClean="0"/>
              <a:t>实际修复成本 </a:t>
            </a:r>
            <a:r>
              <a:rPr lang="en-US" altLang="zh-CN" sz="2700" dirty="0" smtClean="0"/>
              <a:t>(ACOR)</a:t>
            </a:r>
          </a:p>
          <a:p>
            <a:pPr lvl="1"/>
            <a:r>
              <a:rPr lang="zh-CN" altLang="en-US" sz="2500" dirty="0" smtClean="0"/>
              <a:t>实际修复某缺陷所需的人时数</a:t>
            </a:r>
            <a:endParaRPr lang="en-US" altLang="zh-CN" sz="25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26</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七问缺陷</a:t>
            </a:r>
            <a:endParaRPr lang="zh-CN" altLang="en-US" dirty="0"/>
          </a:p>
        </p:txBody>
      </p:sp>
      <p:sp>
        <p:nvSpPr>
          <p:cNvPr id="3" name="Content Placeholder 2"/>
          <p:cNvSpPr>
            <a:spLocks noGrp="1"/>
          </p:cNvSpPr>
          <p:nvPr>
            <p:ph idx="1"/>
          </p:nvPr>
        </p:nvSpPr>
        <p:spPr/>
        <p:txBody>
          <a:bodyPr/>
          <a:lstStyle/>
          <a:p>
            <a:pPr>
              <a:buNone/>
            </a:pPr>
            <a:r>
              <a:rPr lang="zh-CN" altLang="en-US" sz="2900" dirty="0" smtClean="0"/>
              <a:t>学者</a:t>
            </a:r>
            <a:r>
              <a:rPr lang="en-US" altLang="zh-CN" sz="2900" dirty="0" smtClean="0"/>
              <a:t>Glenford Myers</a:t>
            </a:r>
            <a:r>
              <a:rPr lang="zh-CN" altLang="en-US" sz="2900" dirty="0" smtClean="0"/>
              <a:t>提出了七个问题，用于缺陷控制实践，以帮助缺陷避免和移除：</a:t>
            </a:r>
            <a:endParaRPr lang="en-US" altLang="zh-CN" sz="2900" dirty="0" smtClean="0"/>
          </a:p>
          <a:p>
            <a:pPr>
              <a:buNone/>
            </a:pPr>
            <a:endParaRPr lang="en-US" altLang="zh-CN" sz="900" dirty="0" smtClean="0"/>
          </a:p>
          <a:p>
            <a:pPr marL="538113" indent="-538113">
              <a:buFont typeface="+mj-ea"/>
              <a:buAutoNum type="circleNumDbPlain"/>
            </a:pPr>
            <a:r>
              <a:rPr lang="zh-CN" altLang="en-US" sz="2900" dirty="0" smtClean="0"/>
              <a:t>缺陷何时被注入？</a:t>
            </a:r>
            <a:endParaRPr lang="en-US" altLang="zh-CN" sz="2900" dirty="0" smtClean="0"/>
          </a:p>
          <a:p>
            <a:pPr marL="538113" indent="-538113">
              <a:buFont typeface="+mj-ea"/>
              <a:buAutoNum type="circleNumDbPlain"/>
            </a:pPr>
            <a:r>
              <a:rPr lang="zh-CN" altLang="en-US" sz="2900" dirty="0" smtClean="0"/>
              <a:t>缺陷为什么会被注入？</a:t>
            </a:r>
            <a:endParaRPr lang="en-US" altLang="zh-CN" sz="2900" dirty="0" smtClean="0"/>
          </a:p>
          <a:p>
            <a:pPr marL="538113" indent="-538113">
              <a:buFont typeface="+mj-ea"/>
              <a:buAutoNum type="circleNumDbPlain"/>
            </a:pPr>
            <a:r>
              <a:rPr lang="zh-CN" altLang="en-US" sz="2900" dirty="0" smtClean="0"/>
              <a:t>缺陷在哪里发生？</a:t>
            </a:r>
            <a:endParaRPr lang="en-US" altLang="zh-CN" sz="2900" dirty="0" smtClean="0"/>
          </a:p>
          <a:p>
            <a:pPr marL="538113" indent="-538113">
              <a:buFont typeface="+mj-ea"/>
              <a:buAutoNum type="circleNumDbPlain"/>
            </a:pPr>
            <a:r>
              <a:rPr lang="zh-CN" altLang="en-US" sz="2900" dirty="0" smtClean="0"/>
              <a:t>缺陷由谁制造？又应由谁负责？</a:t>
            </a:r>
            <a:endParaRPr lang="en-US" altLang="zh-CN" sz="2900" dirty="0" smtClean="0"/>
          </a:p>
          <a:p>
            <a:pPr marL="538113" indent="-538113">
              <a:buFont typeface="+mj-ea"/>
              <a:buAutoNum type="circleNumDbPlain"/>
            </a:pPr>
            <a:r>
              <a:rPr lang="zh-CN" altLang="en-US" sz="2900" dirty="0" smtClean="0"/>
              <a:t>怎样预防缺陷的发生？</a:t>
            </a:r>
            <a:endParaRPr lang="en-US" altLang="zh-CN" sz="2900" dirty="0" smtClean="0"/>
          </a:p>
          <a:p>
            <a:pPr marL="538113" indent="-538113">
              <a:buFont typeface="+mj-ea"/>
              <a:buAutoNum type="circleNumDbPlain"/>
            </a:pPr>
            <a:r>
              <a:rPr lang="zh-CN" altLang="en-US" sz="2900" dirty="0" smtClean="0"/>
              <a:t>为什么缺陷没有在更早的阶段被发现？</a:t>
            </a:r>
            <a:endParaRPr lang="en-US" altLang="zh-CN" sz="2900" dirty="0" smtClean="0"/>
          </a:p>
          <a:p>
            <a:pPr marL="538113" indent="-538113">
              <a:buFont typeface="+mj-ea"/>
              <a:buAutoNum type="circleNumDbPlain"/>
            </a:pPr>
            <a:r>
              <a:rPr lang="zh-CN" altLang="en-US" sz="2900" dirty="0" smtClean="0"/>
              <a:t>怎样才能更早地发现缺陷？</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27</a:t>
            </a:fld>
            <a:endParaRPr lang="zh-CN" altLang="en-US" dirty="0"/>
          </a:p>
        </p:txBody>
      </p:sp>
      <p:pic>
        <p:nvPicPr>
          <p:cNvPr id="5" name="Picture 9" descr="C:\Users\Zude\Desktop\lady-bug-hi.png"/>
          <p:cNvPicPr>
            <a:picLocks noChangeAspect="1" noChangeArrowheads="1"/>
          </p:cNvPicPr>
          <p:nvPr/>
        </p:nvPicPr>
        <p:blipFill>
          <a:blip r:embed="rId2" cstate="print"/>
          <a:srcRect/>
          <a:stretch>
            <a:fillRect/>
          </a:stretch>
        </p:blipFill>
        <p:spPr bwMode="auto">
          <a:xfrm rot="21152727">
            <a:off x="8276143" y="4573695"/>
            <a:ext cx="1659223" cy="2107709"/>
          </a:xfrm>
          <a:prstGeom prst="rect">
            <a:avLst/>
          </a:prstGeom>
          <a:noFill/>
        </p:spPr>
      </p:pic>
      <p:pic>
        <p:nvPicPr>
          <p:cNvPr id="7" name="Picture 6" descr="C:\Users\SECBOK\Desktop\12573620841825608455kittyjingles15_bee.svg.hi.png"/>
          <p:cNvPicPr>
            <a:picLocks noChangeAspect="1" noChangeArrowheads="1"/>
          </p:cNvPicPr>
          <p:nvPr/>
        </p:nvPicPr>
        <p:blipFill>
          <a:blip r:embed="rId3" cstate="print"/>
          <a:srcRect/>
          <a:stretch>
            <a:fillRect/>
          </a:stretch>
        </p:blipFill>
        <p:spPr bwMode="auto">
          <a:xfrm>
            <a:off x="7839322" y="1844826"/>
            <a:ext cx="1340361" cy="1447146"/>
          </a:xfrm>
          <a:prstGeom prst="rect">
            <a:avLst/>
          </a:prstGeom>
          <a:noFill/>
        </p:spPr>
      </p:pic>
      <p:pic>
        <p:nvPicPr>
          <p:cNvPr id="8" name="Picture 3" descr="C:\Users\SECBOK\Desktop\1194983949810577476virus_andreas_nilsson_01.svg.hi.png"/>
          <p:cNvPicPr>
            <a:picLocks noChangeAspect="1" noChangeArrowheads="1"/>
          </p:cNvPicPr>
          <p:nvPr/>
        </p:nvPicPr>
        <p:blipFill>
          <a:blip r:embed="rId4" cstate="print"/>
          <a:srcRect/>
          <a:stretch>
            <a:fillRect/>
          </a:stretch>
        </p:blipFill>
        <p:spPr bwMode="auto">
          <a:xfrm rot="5802353">
            <a:off x="8636611" y="3053452"/>
            <a:ext cx="1381238" cy="1249452"/>
          </a:xfrm>
          <a:prstGeom prst="rect">
            <a:avLst/>
          </a:prstGeom>
          <a:noFill/>
        </p:spPr>
      </p:pic>
      <p:pic>
        <p:nvPicPr>
          <p:cNvPr id="9" name="Picture 8" descr="C:\Users\SECBOK\Desktop\11949854211535837587bee.svg.hi.png"/>
          <p:cNvPicPr>
            <a:picLocks noChangeAspect="1" noChangeArrowheads="1"/>
          </p:cNvPicPr>
          <p:nvPr/>
        </p:nvPicPr>
        <p:blipFill>
          <a:blip r:embed="rId5" cstate="print"/>
          <a:srcRect/>
          <a:stretch>
            <a:fillRect/>
          </a:stretch>
        </p:blipFill>
        <p:spPr bwMode="auto">
          <a:xfrm>
            <a:off x="7059234" y="3645030"/>
            <a:ext cx="1794199" cy="1386475"/>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30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900"/>
                                        <p:tgtEl>
                                          <p:spTgt spid="3">
                                            <p:txEl>
                                              <p:pRg st="3" end="3"/>
                                            </p:txEl>
                                          </p:spTgt>
                                        </p:tgtEl>
                                      </p:cBhvr>
                                    </p:animEffect>
                                  </p:childTnLst>
                                </p:cTn>
                              </p:par>
                              <p:par>
                                <p:cTn id="11" presetID="3" presetClass="entr" presetSubtype="10" fill="hold" nodeType="withEffect">
                                  <p:stCondLst>
                                    <p:cond delay="30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1500"/>
                                        <p:tgtEl>
                                          <p:spTgt spid="3">
                                            <p:txEl>
                                              <p:pRg st="4" end="4"/>
                                            </p:txEl>
                                          </p:spTgt>
                                        </p:tgtEl>
                                      </p:cBhvr>
                                    </p:animEffect>
                                  </p:childTnLst>
                                </p:cTn>
                              </p:par>
                              <p:par>
                                <p:cTn id="14" presetID="3" presetClass="entr" presetSubtype="10" fill="hold" nodeType="withEffect">
                                  <p:stCondLst>
                                    <p:cond delay="40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1800"/>
                                        <p:tgtEl>
                                          <p:spTgt spid="3">
                                            <p:txEl>
                                              <p:pRg st="5" end="5"/>
                                            </p:txEl>
                                          </p:spTgt>
                                        </p:tgtEl>
                                      </p:cBhvr>
                                    </p:animEffect>
                                  </p:childTnLst>
                                </p:cTn>
                              </p:par>
                              <p:par>
                                <p:cTn id="17" presetID="3" presetClass="entr" presetSubtype="10" fill="hold" nodeType="with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2800"/>
                                        <p:tgtEl>
                                          <p:spTgt spid="3">
                                            <p:txEl>
                                              <p:pRg st="6" end="6"/>
                                            </p:txEl>
                                          </p:spTgt>
                                        </p:tgtEl>
                                      </p:cBhvr>
                                    </p:animEffect>
                                  </p:childTnLst>
                                </p:cTn>
                              </p:par>
                              <p:par>
                                <p:cTn id="20" presetID="3" presetClass="entr" presetSubtype="10" fill="hold" nodeType="withEffect">
                                  <p:stCondLst>
                                    <p:cond delay="30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3700"/>
                                        <p:tgtEl>
                                          <p:spTgt spid="3">
                                            <p:txEl>
                                              <p:pRg st="7" end="7"/>
                                            </p:txEl>
                                          </p:spTgt>
                                        </p:tgtEl>
                                      </p:cBhvr>
                                    </p:animEffect>
                                  </p:childTnLst>
                                </p:cTn>
                              </p:par>
                              <p:par>
                                <p:cTn id="23" presetID="3" presetClass="entr" presetSubtype="10" fill="hold" nodeType="withEffect">
                                  <p:stCondLst>
                                    <p:cond delay="30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4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缺陷度量</a:t>
            </a:r>
            <a:r>
              <a:rPr lang="en-US" altLang="zh-CN" dirty="0" smtClean="0"/>
              <a:t>—</a:t>
            </a:r>
            <a:r>
              <a:rPr lang="zh-CN" altLang="en-US" dirty="0" smtClean="0"/>
              <a:t>常用量度</a:t>
            </a:r>
            <a:endParaRPr lang="zh-CN" altLang="en-US" dirty="0"/>
          </a:p>
        </p:txBody>
      </p:sp>
      <p:sp>
        <p:nvSpPr>
          <p:cNvPr id="3" name="Content Placeholder 2"/>
          <p:cNvSpPr>
            <a:spLocks noGrp="1"/>
          </p:cNvSpPr>
          <p:nvPr>
            <p:ph idx="1"/>
          </p:nvPr>
        </p:nvSpPr>
        <p:spPr>
          <a:xfrm>
            <a:off x="613970" y="1268760"/>
            <a:ext cx="8941544" cy="4968552"/>
          </a:xfrm>
        </p:spPr>
        <p:txBody>
          <a:bodyPr/>
          <a:lstStyle/>
          <a:p>
            <a:r>
              <a:rPr lang="zh-CN" altLang="en-US" sz="2900" dirty="0" smtClean="0"/>
              <a:t>缺陷密度</a:t>
            </a:r>
            <a:endParaRPr lang="en-US" altLang="zh-CN" sz="2900" dirty="0" smtClean="0"/>
          </a:p>
          <a:p>
            <a:pPr lvl="1"/>
            <a:r>
              <a:rPr lang="zh-CN" altLang="en-US" sz="2500" dirty="0" smtClean="0"/>
              <a:t>单位代码行</a:t>
            </a:r>
            <a:r>
              <a:rPr lang="en-US" altLang="zh-CN" sz="2500" dirty="0" smtClean="0"/>
              <a:t>(</a:t>
            </a:r>
            <a:r>
              <a:rPr lang="zh-CN" altLang="en-US" sz="2500" dirty="0" smtClean="0"/>
              <a:t>如</a:t>
            </a:r>
            <a:r>
              <a:rPr lang="en-US" altLang="zh-CN" sz="2500" dirty="0" smtClean="0"/>
              <a:t>1</a:t>
            </a:r>
            <a:r>
              <a:rPr lang="zh-CN" altLang="en-US" sz="2500" dirty="0" smtClean="0"/>
              <a:t>千行</a:t>
            </a:r>
            <a:r>
              <a:rPr lang="en-US" altLang="zh-CN" sz="2500" dirty="0" smtClean="0"/>
              <a:t>)</a:t>
            </a:r>
            <a:r>
              <a:rPr lang="zh-CN" altLang="en-US" sz="2500" dirty="0" smtClean="0"/>
              <a:t>或功能点所包含的平均缺陷数</a:t>
            </a:r>
            <a:endParaRPr lang="en-US" altLang="zh-CN" sz="2500" dirty="0" smtClean="0"/>
          </a:p>
          <a:p>
            <a:r>
              <a:rPr lang="zh-CN" altLang="en-US" sz="2900" dirty="0" smtClean="0"/>
              <a:t>缺陷发现率</a:t>
            </a:r>
            <a:endParaRPr lang="en-US" altLang="zh-CN" sz="2900" dirty="0" smtClean="0"/>
          </a:p>
          <a:p>
            <a:pPr lvl="1"/>
            <a:r>
              <a:rPr lang="zh-CN" altLang="en-US" sz="2500" dirty="0" smtClean="0"/>
              <a:t>同一时段内所注入的缺陷的发现率</a:t>
            </a:r>
            <a:endParaRPr lang="en-US" altLang="zh-CN" sz="2500" dirty="0" smtClean="0"/>
          </a:p>
          <a:p>
            <a:r>
              <a:rPr lang="zh-CN" altLang="en-US" sz="2900" dirty="0" smtClean="0"/>
              <a:t>缺陷移除率</a:t>
            </a:r>
            <a:endParaRPr lang="en-US" altLang="zh-CN" sz="2900" dirty="0" smtClean="0"/>
          </a:p>
          <a:p>
            <a:pPr lvl="1"/>
            <a:r>
              <a:rPr lang="zh-CN" altLang="en-US" sz="2500" dirty="0" smtClean="0"/>
              <a:t>在交付软件之前缺陷的移除率</a:t>
            </a:r>
            <a:endParaRPr lang="en-US" altLang="zh-CN" sz="2500" dirty="0" smtClean="0"/>
          </a:p>
          <a:p>
            <a:r>
              <a:rPr lang="zh-CN" altLang="en-US" sz="2900" dirty="0" smtClean="0">
                <a:solidFill>
                  <a:srgbClr val="0000FF"/>
                </a:solidFill>
              </a:rPr>
              <a:t>缺陷修复率</a:t>
            </a:r>
            <a:endParaRPr lang="en-US" altLang="zh-CN" sz="2900" dirty="0" smtClean="0">
              <a:solidFill>
                <a:srgbClr val="0000FF"/>
              </a:solidFill>
            </a:endParaRPr>
          </a:p>
          <a:p>
            <a:pPr lvl="1"/>
            <a:r>
              <a:rPr lang="zh-CN" altLang="en-US" sz="2500" dirty="0" smtClean="0">
                <a:solidFill>
                  <a:srgbClr val="0000FF"/>
                </a:solidFill>
              </a:rPr>
              <a:t>缺陷修复未引入新缺陷</a:t>
            </a:r>
            <a:r>
              <a:rPr lang="zh-CN" altLang="en-US" sz="2500" dirty="0" smtClean="0"/>
              <a:t>的概率</a:t>
            </a:r>
            <a:endParaRPr lang="en-US" altLang="zh-CN" sz="2500" dirty="0" smtClean="0"/>
          </a:p>
          <a:p>
            <a:r>
              <a:rPr lang="zh-CN" altLang="en-US" sz="2900" dirty="0" smtClean="0"/>
              <a:t>潜存缺陷密度</a:t>
            </a:r>
            <a:endParaRPr lang="en-US" altLang="zh-CN" sz="2900" dirty="0" smtClean="0"/>
          </a:p>
          <a:p>
            <a:pPr lvl="1"/>
            <a:r>
              <a:rPr lang="zh-CN" altLang="en-US" sz="2500" dirty="0" smtClean="0"/>
              <a:t>投入正常使用之后的软件的缺陷密度</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28</a:t>
            </a:fld>
            <a:endParaRPr lang="zh-CN" altLang="en-US" dirty="0"/>
          </a:p>
        </p:txBody>
      </p:sp>
      <p:sp>
        <p:nvSpPr>
          <p:cNvPr id="5" name="Oval 4"/>
          <p:cNvSpPr/>
          <p:nvPr/>
        </p:nvSpPr>
        <p:spPr>
          <a:xfrm>
            <a:off x="6591186" y="3068962"/>
            <a:ext cx="3042338" cy="273630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zh-CN" altLang="en-US" sz="2900" dirty="0" smtClean="0">
                <a:solidFill>
                  <a:schemeClr val="bg1"/>
                </a:solidFill>
                <a:ea typeface="文鼎CS长美黑" pitchFamily="49" charset="-122"/>
              </a:rPr>
              <a:t>为什么</a:t>
            </a:r>
            <a:r>
              <a:rPr lang="en-US" altLang="zh-CN" sz="2900" dirty="0" smtClean="0">
                <a:solidFill>
                  <a:schemeClr val="bg1"/>
                </a:solidFill>
                <a:ea typeface="文鼎CS长美黑" pitchFamily="49" charset="-122"/>
              </a:rPr>
              <a:t/>
            </a:r>
            <a:br>
              <a:rPr lang="en-US" altLang="zh-CN" sz="2900" dirty="0" smtClean="0">
                <a:solidFill>
                  <a:schemeClr val="bg1"/>
                </a:solidFill>
                <a:ea typeface="文鼎CS长美黑" pitchFamily="49" charset="-122"/>
              </a:rPr>
            </a:br>
            <a:r>
              <a:rPr lang="zh-CN" altLang="en-US" sz="2900" dirty="0" smtClean="0">
                <a:solidFill>
                  <a:schemeClr val="bg1"/>
                </a:solidFill>
                <a:ea typeface="文鼎CS长美黑" pitchFamily="49" charset="-122"/>
              </a:rPr>
              <a:t>缺陷移除率总是</a:t>
            </a:r>
            <a:r>
              <a:rPr lang="en-US" altLang="zh-CN" sz="2900" dirty="0" smtClean="0">
                <a:solidFill>
                  <a:schemeClr val="bg1"/>
                </a:solidFill>
                <a:ea typeface="文鼎CS长美黑" pitchFamily="49" charset="-122"/>
              </a:rPr>
              <a:t/>
            </a:r>
            <a:br>
              <a:rPr lang="en-US" altLang="zh-CN" sz="2900" dirty="0" smtClean="0">
                <a:solidFill>
                  <a:schemeClr val="bg1"/>
                </a:solidFill>
                <a:ea typeface="文鼎CS长美黑" pitchFamily="49" charset="-122"/>
              </a:rPr>
            </a:br>
            <a:r>
              <a:rPr lang="zh-CN" altLang="en-US" sz="2900" dirty="0" smtClean="0">
                <a:solidFill>
                  <a:schemeClr val="bg1"/>
                </a:solidFill>
                <a:ea typeface="文鼎CS长美黑" pitchFamily="49" charset="-122"/>
              </a:rPr>
              <a:t>低于</a:t>
            </a:r>
            <a:r>
              <a:rPr lang="en-US" altLang="zh-CN" sz="2900" dirty="0" smtClean="0">
                <a:solidFill>
                  <a:schemeClr val="bg1"/>
                </a:solidFill>
                <a:ea typeface="文鼎CS长美黑" pitchFamily="49" charset="-122"/>
              </a:rPr>
              <a:t/>
            </a:r>
            <a:br>
              <a:rPr lang="en-US" altLang="zh-CN" sz="2900" dirty="0" smtClean="0">
                <a:solidFill>
                  <a:schemeClr val="bg1"/>
                </a:solidFill>
                <a:ea typeface="文鼎CS长美黑" pitchFamily="49" charset="-122"/>
              </a:rPr>
            </a:br>
            <a:r>
              <a:rPr lang="zh-CN" altLang="en-US" sz="2900" dirty="0" smtClean="0">
                <a:solidFill>
                  <a:schemeClr val="bg1"/>
                </a:solidFill>
                <a:ea typeface="文鼎CS长美黑" pitchFamily="49" charset="-122"/>
              </a:rPr>
              <a:t>缺陷发现率</a:t>
            </a:r>
            <a:r>
              <a:rPr lang="en-US" altLang="zh-CN" sz="2900" dirty="0" smtClean="0">
                <a:solidFill>
                  <a:schemeClr val="bg1"/>
                </a:solidFill>
                <a:ea typeface="文鼎CS长美黑" pitchFamily="49" charset="-122"/>
              </a:rPr>
              <a:t/>
            </a:r>
            <a:br>
              <a:rPr lang="en-US" altLang="zh-CN" sz="2900" dirty="0" smtClean="0">
                <a:solidFill>
                  <a:schemeClr val="bg1"/>
                </a:solidFill>
                <a:ea typeface="文鼎CS长美黑" pitchFamily="49" charset="-122"/>
              </a:rPr>
            </a:br>
            <a:r>
              <a:rPr lang="en-US" altLang="zh-CN" sz="2900" dirty="0" smtClean="0">
                <a:solidFill>
                  <a:schemeClr val="bg1"/>
                </a:solidFill>
                <a:ea typeface="文鼎CS长美黑" pitchFamily="49" charset="-122"/>
              </a:rPr>
              <a:t>???</a:t>
            </a:r>
            <a:endParaRPr lang="zh-CN" altLang="en-US" sz="29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缺陷处理</a:t>
            </a:r>
            <a:endParaRPr lang="zh-CN" altLang="en-US" dirty="0"/>
          </a:p>
        </p:txBody>
      </p:sp>
      <p:sp>
        <p:nvSpPr>
          <p:cNvPr id="3" name="Content Placeholder 2"/>
          <p:cNvSpPr>
            <a:spLocks noGrp="1"/>
          </p:cNvSpPr>
          <p:nvPr>
            <p:ph idx="1"/>
          </p:nvPr>
        </p:nvSpPr>
        <p:spPr/>
        <p:txBody>
          <a:bodyPr/>
          <a:lstStyle/>
          <a:p>
            <a:r>
              <a:rPr lang="zh-CN" altLang="en-US" sz="3300" dirty="0" smtClean="0"/>
              <a:t>缺陷处理</a:t>
            </a:r>
            <a:endParaRPr lang="en-US" altLang="zh-CN" sz="3300" dirty="0" smtClean="0"/>
          </a:p>
          <a:p>
            <a:pPr lvl="1"/>
            <a:r>
              <a:rPr lang="zh-CN" altLang="en-US" sz="2500" dirty="0" smtClean="0"/>
              <a:t>旨在尽可能地减少产品中潜存的缺陷数量</a:t>
            </a:r>
            <a:endParaRPr lang="en-US" altLang="zh-CN" sz="2500" dirty="0" smtClean="0"/>
          </a:p>
          <a:p>
            <a:pPr lvl="1"/>
            <a:r>
              <a:rPr lang="zh-CN" altLang="en-US" sz="2500" dirty="0" smtClean="0">
                <a:solidFill>
                  <a:srgbClr val="0000FF"/>
                </a:solidFill>
              </a:rPr>
              <a:t>三大策略：避免、容忍和移除</a:t>
            </a:r>
            <a:endParaRPr lang="en-US" altLang="zh-CN" sz="2500" dirty="0" smtClean="0">
              <a:solidFill>
                <a:srgbClr val="0000FF"/>
              </a:solidFill>
            </a:endParaRPr>
          </a:p>
          <a:p>
            <a:endParaRPr lang="en-US" altLang="zh-CN" sz="2900" dirty="0" smtClean="0"/>
          </a:p>
          <a:p>
            <a:endParaRPr lang="en-US" altLang="zh-CN" sz="2900" dirty="0" smtClean="0"/>
          </a:p>
          <a:p>
            <a:r>
              <a:rPr lang="en-US" altLang="zh-CN" sz="2900" dirty="0" smtClean="0"/>
              <a:t>Philip Crosby</a:t>
            </a:r>
            <a:r>
              <a:rPr lang="zh-CN" altLang="en-US" sz="2900" dirty="0" smtClean="0"/>
              <a:t>的“零缺陷”四法则</a:t>
            </a:r>
            <a:endParaRPr lang="en-US" altLang="zh-CN" sz="2900" dirty="0" smtClean="0"/>
          </a:p>
          <a:p>
            <a:pPr marL="971592" lvl="1" indent="-478323">
              <a:buFont typeface="+mj-ea"/>
              <a:buAutoNum type="circleNumDbPlain"/>
            </a:pPr>
            <a:r>
              <a:rPr lang="zh-CN" altLang="en-US" sz="2500" dirty="0" smtClean="0">
                <a:solidFill>
                  <a:srgbClr val="C00000"/>
                </a:solidFill>
              </a:rPr>
              <a:t>明确需求</a:t>
            </a:r>
            <a:r>
              <a:rPr lang="zh-CN" altLang="en-US" sz="2500" dirty="0" smtClean="0"/>
              <a:t>：明确软件产品需求，并将之成文 </a:t>
            </a:r>
            <a:endParaRPr lang="en-US" altLang="zh-CN" sz="2500" dirty="0" smtClean="0"/>
          </a:p>
          <a:p>
            <a:pPr marL="971592" lvl="1" indent="-478323">
              <a:buFont typeface="+mj-ea"/>
              <a:buAutoNum type="circleNumDbPlain"/>
            </a:pPr>
            <a:r>
              <a:rPr lang="zh-CN" altLang="en-US" sz="2500" dirty="0" smtClean="0">
                <a:solidFill>
                  <a:srgbClr val="C00000"/>
                </a:solidFill>
              </a:rPr>
              <a:t>做好预防</a:t>
            </a:r>
            <a:r>
              <a:rPr lang="zh-CN" altLang="en-US" sz="2500" dirty="0" smtClean="0"/>
              <a:t>：培训工程师，减免错误的发生 </a:t>
            </a:r>
            <a:endParaRPr lang="en-US" altLang="zh-CN" sz="2500" dirty="0" smtClean="0"/>
          </a:p>
          <a:p>
            <a:pPr marL="971592" lvl="1" indent="-478323">
              <a:buFont typeface="+mj-ea"/>
              <a:buAutoNum type="circleNumDbPlain"/>
            </a:pPr>
            <a:r>
              <a:rPr lang="zh-CN" altLang="en-US" sz="2500" dirty="0" smtClean="0">
                <a:solidFill>
                  <a:srgbClr val="C00000"/>
                </a:solidFill>
              </a:rPr>
              <a:t>一次到位</a:t>
            </a:r>
            <a:r>
              <a:rPr lang="zh-CN" altLang="en-US" sz="2500" dirty="0" smtClean="0"/>
              <a:t>：力求软件能一次通过验收，无需返工</a:t>
            </a:r>
            <a:endParaRPr lang="en-US" altLang="zh-CN" sz="2500" dirty="0" smtClean="0"/>
          </a:p>
          <a:p>
            <a:pPr marL="971592" lvl="1" indent="-478323">
              <a:buFont typeface="+mj-ea"/>
              <a:buAutoNum type="circleNumDbPlain"/>
            </a:pPr>
            <a:r>
              <a:rPr lang="zh-CN" altLang="en-US" sz="2500" dirty="0" smtClean="0">
                <a:solidFill>
                  <a:srgbClr val="C00000"/>
                </a:solidFill>
              </a:rPr>
              <a:t>科学衡量</a:t>
            </a:r>
            <a:r>
              <a:rPr lang="zh-CN" altLang="en-US" sz="2500" dirty="0" smtClean="0"/>
              <a:t>：综合考虑软件的多目标实现</a:t>
            </a:r>
            <a:endParaRPr lang="en-US" altLang="zh-CN" sz="2500" dirty="0" smtClean="0"/>
          </a:p>
          <a:p>
            <a:endParaRPr lang="en-US" altLang="zh-CN" sz="2900" dirty="0" smtClean="0"/>
          </a:p>
          <a:p>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29</a:t>
            </a:fld>
            <a:endParaRPr lang="zh-CN" altLang="en-US" dirty="0"/>
          </a:p>
        </p:txBody>
      </p:sp>
      <p:grpSp>
        <p:nvGrpSpPr>
          <p:cNvPr id="5" name="Group 4"/>
          <p:cNvGrpSpPr/>
          <p:nvPr/>
        </p:nvGrpSpPr>
        <p:grpSpPr>
          <a:xfrm>
            <a:off x="6591185" y="1556794"/>
            <a:ext cx="3198355" cy="2771326"/>
            <a:chOff x="2510521" y="1752600"/>
            <a:chExt cx="2137679" cy="2590800"/>
          </a:xfrm>
        </p:grpSpPr>
        <p:sp>
          <p:nvSpPr>
            <p:cNvPr id="6" name="Isosceles Triangle 5"/>
            <p:cNvSpPr/>
            <p:nvPr/>
          </p:nvSpPr>
          <p:spPr>
            <a:xfrm rot="5400000">
              <a:off x="2400300" y="2552700"/>
              <a:ext cx="1219200" cy="990600"/>
            </a:xfrm>
            <a:prstGeom prst="triangle">
              <a:avLst/>
            </a:prstGeom>
            <a:solidFill>
              <a:srgbClr val="C0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2300" dirty="0"/>
            </a:p>
          </p:txBody>
        </p:sp>
        <p:sp>
          <p:nvSpPr>
            <p:cNvPr id="7" name="Isosceles Triangle 6"/>
            <p:cNvSpPr/>
            <p:nvPr/>
          </p:nvSpPr>
          <p:spPr>
            <a:xfrm rot="5400000">
              <a:off x="3543300" y="1866900"/>
              <a:ext cx="1219200" cy="990600"/>
            </a:xfrm>
            <a:prstGeom prst="triangle">
              <a:avLst/>
            </a:prstGeom>
            <a:solidFill>
              <a:srgbClr val="7030A0"/>
            </a:solidFill>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2300" dirty="0"/>
            </a:p>
          </p:txBody>
        </p:sp>
        <p:sp>
          <p:nvSpPr>
            <p:cNvPr id="8" name="Isosceles Triangle 7"/>
            <p:cNvSpPr/>
            <p:nvPr/>
          </p:nvSpPr>
          <p:spPr>
            <a:xfrm rot="5400000">
              <a:off x="3543300" y="3238500"/>
              <a:ext cx="1219200" cy="990600"/>
            </a:xfrm>
            <a:prstGeom prst="triangle">
              <a:avLst/>
            </a:prstGeom>
            <a:solidFill>
              <a:srgbClr val="00009A"/>
            </a:solidFill>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2300" dirty="0"/>
            </a:p>
          </p:txBody>
        </p:sp>
        <p:sp>
          <p:nvSpPr>
            <p:cNvPr id="9" name="TextBox 8"/>
            <p:cNvSpPr txBox="1"/>
            <p:nvPr/>
          </p:nvSpPr>
          <p:spPr>
            <a:xfrm>
              <a:off x="2510521" y="2706469"/>
              <a:ext cx="517699" cy="748092"/>
            </a:xfrm>
            <a:prstGeom prst="rect">
              <a:avLst/>
            </a:prstGeom>
            <a:noFill/>
          </p:spPr>
          <p:txBody>
            <a:bodyPr wrap="none" rtlCol="0">
              <a:spAutoFit/>
            </a:bodyPr>
            <a:lstStyle/>
            <a:p>
              <a:r>
                <a:rPr lang="zh-CN" altLang="en-US" sz="2300" dirty="0" smtClean="0">
                  <a:solidFill>
                    <a:schemeClr val="bg1"/>
                  </a:solidFill>
                  <a:latin typeface="黑体" pitchFamily="49" charset="-122"/>
                  <a:ea typeface="黑体" pitchFamily="49" charset="-122"/>
                </a:rPr>
                <a:t>缺陷</a:t>
              </a:r>
              <a:r>
                <a:rPr lang="en-US" altLang="zh-CN" sz="2300" dirty="0" smtClean="0">
                  <a:solidFill>
                    <a:schemeClr val="bg1"/>
                  </a:solidFill>
                  <a:latin typeface="黑体" pitchFamily="49" charset="-122"/>
                  <a:ea typeface="黑体" pitchFamily="49" charset="-122"/>
                </a:rPr>
                <a:t/>
              </a:r>
              <a:br>
                <a:rPr lang="en-US" altLang="zh-CN" sz="2300" dirty="0" smtClean="0">
                  <a:solidFill>
                    <a:schemeClr val="bg1"/>
                  </a:solidFill>
                  <a:latin typeface="黑体" pitchFamily="49" charset="-122"/>
                  <a:ea typeface="黑体" pitchFamily="49" charset="-122"/>
                </a:rPr>
              </a:br>
              <a:r>
                <a:rPr lang="zh-CN" altLang="en-US" sz="2300" dirty="0" smtClean="0">
                  <a:solidFill>
                    <a:schemeClr val="bg1"/>
                  </a:solidFill>
                  <a:latin typeface="黑体" pitchFamily="49" charset="-122"/>
                  <a:ea typeface="黑体" pitchFamily="49" charset="-122"/>
                </a:rPr>
                <a:t>避免</a:t>
              </a:r>
              <a:endParaRPr lang="zh-CN" altLang="en-US" sz="2300" dirty="0">
                <a:solidFill>
                  <a:schemeClr val="bg1"/>
                </a:solidFill>
                <a:latin typeface="黑体" pitchFamily="49" charset="-122"/>
                <a:ea typeface="黑体" pitchFamily="49" charset="-122"/>
              </a:endParaRPr>
            </a:p>
          </p:txBody>
        </p:sp>
        <p:sp>
          <p:nvSpPr>
            <p:cNvPr id="10" name="TextBox 9"/>
            <p:cNvSpPr txBox="1"/>
            <p:nvPr/>
          </p:nvSpPr>
          <p:spPr>
            <a:xfrm>
              <a:off x="3664177" y="1981200"/>
              <a:ext cx="517699" cy="748092"/>
            </a:xfrm>
            <a:prstGeom prst="rect">
              <a:avLst/>
            </a:prstGeom>
            <a:noFill/>
          </p:spPr>
          <p:txBody>
            <a:bodyPr wrap="none" rtlCol="0">
              <a:spAutoFit/>
            </a:bodyPr>
            <a:lstStyle/>
            <a:p>
              <a:r>
                <a:rPr lang="zh-CN" altLang="en-US" sz="2300" dirty="0" smtClean="0">
                  <a:solidFill>
                    <a:schemeClr val="bg1"/>
                  </a:solidFill>
                  <a:latin typeface="黑体" pitchFamily="49" charset="-122"/>
                  <a:ea typeface="黑体" pitchFamily="49" charset="-122"/>
                </a:rPr>
                <a:t>缺陷</a:t>
              </a:r>
              <a:r>
                <a:rPr lang="en-US" altLang="zh-CN" sz="2300" dirty="0" smtClean="0">
                  <a:solidFill>
                    <a:schemeClr val="bg1"/>
                  </a:solidFill>
                  <a:latin typeface="黑体" pitchFamily="49" charset="-122"/>
                  <a:ea typeface="黑体" pitchFamily="49" charset="-122"/>
                </a:rPr>
                <a:t/>
              </a:r>
              <a:br>
                <a:rPr lang="en-US" altLang="zh-CN" sz="2300" dirty="0" smtClean="0">
                  <a:solidFill>
                    <a:schemeClr val="bg1"/>
                  </a:solidFill>
                  <a:latin typeface="黑体" pitchFamily="49" charset="-122"/>
                  <a:ea typeface="黑体" pitchFamily="49" charset="-122"/>
                </a:rPr>
              </a:br>
              <a:r>
                <a:rPr lang="zh-CN" altLang="en-US" sz="2300" dirty="0" smtClean="0">
                  <a:solidFill>
                    <a:schemeClr val="bg1"/>
                  </a:solidFill>
                  <a:latin typeface="黑体" pitchFamily="49" charset="-122"/>
                  <a:ea typeface="黑体" pitchFamily="49" charset="-122"/>
                </a:rPr>
                <a:t>容忍</a:t>
              </a:r>
              <a:endParaRPr lang="zh-CN" altLang="en-US" sz="2300" dirty="0">
                <a:solidFill>
                  <a:schemeClr val="bg1"/>
                </a:solidFill>
                <a:latin typeface="黑体" pitchFamily="49" charset="-122"/>
                <a:ea typeface="黑体" pitchFamily="49" charset="-122"/>
              </a:endParaRPr>
            </a:p>
          </p:txBody>
        </p:sp>
        <p:sp>
          <p:nvSpPr>
            <p:cNvPr id="11" name="TextBox 10"/>
            <p:cNvSpPr txBox="1"/>
            <p:nvPr/>
          </p:nvSpPr>
          <p:spPr>
            <a:xfrm>
              <a:off x="3664177" y="3352800"/>
              <a:ext cx="517699" cy="748092"/>
            </a:xfrm>
            <a:prstGeom prst="rect">
              <a:avLst/>
            </a:prstGeom>
            <a:noFill/>
          </p:spPr>
          <p:txBody>
            <a:bodyPr wrap="none" rtlCol="0">
              <a:spAutoFit/>
            </a:bodyPr>
            <a:lstStyle/>
            <a:p>
              <a:r>
                <a:rPr lang="zh-CN" altLang="en-US" sz="2300" dirty="0" smtClean="0">
                  <a:solidFill>
                    <a:schemeClr val="bg1"/>
                  </a:solidFill>
                  <a:latin typeface="黑体" pitchFamily="49" charset="-122"/>
                  <a:ea typeface="黑体" pitchFamily="49" charset="-122"/>
                </a:rPr>
                <a:t>缺陷</a:t>
              </a:r>
              <a:r>
                <a:rPr lang="en-US" altLang="zh-CN" sz="2300" dirty="0" smtClean="0">
                  <a:solidFill>
                    <a:schemeClr val="bg1"/>
                  </a:solidFill>
                  <a:latin typeface="黑体" pitchFamily="49" charset="-122"/>
                  <a:ea typeface="黑体" pitchFamily="49" charset="-122"/>
                </a:rPr>
                <a:t/>
              </a:r>
              <a:br>
                <a:rPr lang="en-US" altLang="zh-CN" sz="2300" dirty="0" smtClean="0">
                  <a:solidFill>
                    <a:schemeClr val="bg1"/>
                  </a:solidFill>
                  <a:latin typeface="黑体" pitchFamily="49" charset="-122"/>
                  <a:ea typeface="黑体" pitchFamily="49" charset="-122"/>
                </a:rPr>
              </a:br>
              <a:r>
                <a:rPr lang="zh-CN" altLang="en-US" sz="2300" dirty="0" smtClean="0">
                  <a:solidFill>
                    <a:schemeClr val="bg1"/>
                  </a:solidFill>
                  <a:latin typeface="黑体" pitchFamily="49" charset="-122"/>
                  <a:ea typeface="黑体" pitchFamily="49" charset="-122"/>
                </a:rPr>
                <a:t>移除</a:t>
              </a:r>
              <a:endParaRPr lang="zh-CN" altLang="en-US" sz="2300" dirty="0">
                <a:solidFill>
                  <a:schemeClr val="bg1"/>
                </a:solidFill>
                <a:latin typeface="黑体" pitchFamily="49" charset="-122"/>
                <a:ea typeface="黑体"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blinds(horizontal)">
                                      <p:cBhvr>
                                        <p:cTn id="18" dur="500"/>
                                        <p:tgtEl>
                                          <p:spTgt spid="3">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blinds(horizontal)">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314819" y="2412758"/>
            <a:ext cx="5226581" cy="1624246"/>
          </a:xfrm>
        </p:spPr>
        <p:txBody>
          <a:bodyPr/>
          <a:lstStyle/>
          <a:p>
            <a:r>
              <a:rPr lang="zh-CN" altLang="en-US" dirty="0" smtClean="0"/>
              <a:t>质量从来都不是意外之物，而是千百次智力劳动的硕果。</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3</a:t>
            </a:fld>
            <a:endParaRPr lang="zh-CN" altLang="en-US" dirty="0"/>
          </a:p>
        </p:txBody>
      </p:sp>
      <p:sp>
        <p:nvSpPr>
          <p:cNvPr id="6" name="Rectangle 5"/>
          <p:cNvSpPr/>
          <p:nvPr/>
        </p:nvSpPr>
        <p:spPr>
          <a:xfrm>
            <a:off x="662523" y="6093296"/>
            <a:ext cx="8970997" cy="712151"/>
          </a:xfrm>
          <a:prstGeom prst="rect">
            <a:avLst/>
          </a:prstGeom>
        </p:spPr>
        <p:txBody>
          <a:bodyPr wrap="square" lIns="95665" tIns="47832" rIns="95665" bIns="47832">
            <a:spAutoFit/>
          </a:bodyPr>
          <a:lstStyle/>
          <a:p>
            <a:r>
              <a:rPr lang="en-US" altLang="zh-CN" sz="2000" dirty="0" smtClean="0">
                <a:latin typeface="方正书宋简体" pitchFamily="2" charset="-122"/>
                <a:ea typeface="方正书宋简体" pitchFamily="2" charset="-122"/>
              </a:rPr>
              <a:t>John Ruskin (</a:t>
            </a:r>
            <a:r>
              <a:rPr lang="zh-CN" altLang="en-US" sz="2000" dirty="0" smtClean="0">
                <a:latin typeface="方正书宋简体" pitchFamily="2" charset="-122"/>
                <a:ea typeface="方正书宋简体" pitchFamily="2" charset="-122"/>
              </a:rPr>
              <a:t>罗斯金，</a:t>
            </a:r>
            <a:r>
              <a:rPr lang="en-US" altLang="zh-CN" sz="2000" dirty="0" smtClean="0">
                <a:latin typeface="方正书宋简体" pitchFamily="2" charset="-122"/>
                <a:ea typeface="方正书宋简体" pitchFamily="2" charset="-122"/>
              </a:rPr>
              <a:t>1819—1900) </a:t>
            </a:r>
            <a:r>
              <a:rPr lang="zh-CN" altLang="en-US" sz="2000" dirty="0" smtClean="0">
                <a:latin typeface="方正书宋简体" pitchFamily="2" charset="-122"/>
                <a:ea typeface="方正书宋简体" pitchFamily="2" charset="-122"/>
              </a:rPr>
              <a:t>是</a:t>
            </a:r>
            <a:r>
              <a:rPr lang="en-US" altLang="zh-CN" sz="2000" dirty="0" smtClean="0">
                <a:latin typeface="方正书宋简体" pitchFamily="2" charset="-122"/>
                <a:ea typeface="方正书宋简体" pitchFamily="2" charset="-122"/>
              </a:rPr>
              <a:t>19</a:t>
            </a:r>
            <a:r>
              <a:rPr lang="zh-CN" altLang="en-US" sz="2000" dirty="0" smtClean="0">
                <a:latin typeface="方正书宋简体" pitchFamily="2" charset="-122"/>
                <a:ea typeface="方正书宋简体" pitchFamily="2" charset="-122"/>
              </a:rPr>
              <a:t>世纪英国杰出的作家，</a:t>
            </a:r>
            <a:r>
              <a:rPr lang="en-US" altLang="zh-CN" sz="2000" dirty="0" smtClean="0">
                <a:latin typeface="方正书宋简体" pitchFamily="2" charset="-122"/>
                <a:ea typeface="方正书宋简体" pitchFamily="2" charset="-122"/>
              </a:rPr>
              <a:t/>
            </a:r>
            <a:br>
              <a:rPr lang="en-US" altLang="zh-CN" sz="2000" dirty="0" smtClean="0">
                <a:latin typeface="方正书宋简体" pitchFamily="2" charset="-122"/>
                <a:ea typeface="方正书宋简体" pitchFamily="2" charset="-122"/>
              </a:rPr>
            </a:br>
            <a:r>
              <a:rPr lang="zh-CN" altLang="en-US" sz="2000" dirty="0" smtClean="0">
                <a:latin typeface="方正书宋简体" pitchFamily="2" charset="-122"/>
                <a:ea typeface="方正书宋简体" pitchFamily="2" charset="-122"/>
              </a:rPr>
              <a:t>被英国人赞为“美的使者”。</a:t>
            </a:r>
            <a:endParaRPr lang="zh-CN" altLang="en-US" sz="2000" dirty="0">
              <a:latin typeface="方正书宋简体" pitchFamily="2" charset="-122"/>
              <a:ea typeface="方正书宋简体" pitchFamily="2" charset="-122"/>
            </a:endParaRPr>
          </a:p>
        </p:txBody>
      </p:sp>
      <p:sp>
        <p:nvSpPr>
          <p:cNvPr id="7" name="Rectangle 6"/>
          <p:cNvSpPr/>
          <p:nvPr/>
        </p:nvSpPr>
        <p:spPr>
          <a:xfrm>
            <a:off x="1236971" y="4109010"/>
            <a:ext cx="1811205" cy="419764"/>
          </a:xfrm>
          <a:prstGeom prst="rect">
            <a:avLst/>
          </a:prstGeom>
        </p:spPr>
        <p:txBody>
          <a:bodyPr wrap="none" lIns="95665" tIns="47832" rIns="95665" bIns="47832">
            <a:spAutoFit/>
          </a:bodyPr>
          <a:lstStyle/>
          <a:p>
            <a:r>
              <a:rPr lang="en-US" altLang="zh-CN" sz="2100" dirty="0" smtClean="0"/>
              <a:t>John Ruskin</a:t>
            </a:r>
            <a:endParaRPr lang="zh-CN" altLang="en-US" sz="2100" dirty="0">
              <a:ea typeface="文鼎CS长美黑" pitchFamily="49" charset="-122"/>
            </a:endParaRPr>
          </a:p>
        </p:txBody>
      </p:sp>
      <p:pic>
        <p:nvPicPr>
          <p:cNvPr id="1026" name="Picture 2" descr="C:\Users\SECBOK\Desktop\下载 (2).jpg"/>
          <p:cNvPicPr>
            <a:picLocks noChangeAspect="1" noChangeArrowheads="1"/>
          </p:cNvPicPr>
          <p:nvPr/>
        </p:nvPicPr>
        <p:blipFill>
          <a:blip r:embed="rId2" cstate="print"/>
          <a:srcRect/>
          <a:stretch>
            <a:fillRect/>
          </a:stretch>
        </p:blipFill>
        <p:spPr bwMode="auto">
          <a:xfrm>
            <a:off x="914556" y="1340768"/>
            <a:ext cx="2295869" cy="2840251"/>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缺陷避免</a:t>
            </a:r>
            <a:endParaRPr lang="zh-CN" altLang="en-US" dirty="0"/>
          </a:p>
        </p:txBody>
      </p:sp>
      <p:sp>
        <p:nvSpPr>
          <p:cNvPr id="3" name="Content Placeholder 2"/>
          <p:cNvSpPr>
            <a:spLocks noGrp="1"/>
          </p:cNvSpPr>
          <p:nvPr>
            <p:ph idx="1"/>
          </p:nvPr>
        </p:nvSpPr>
        <p:spPr>
          <a:xfrm>
            <a:off x="506510" y="1268760"/>
            <a:ext cx="9019556" cy="3168352"/>
          </a:xfrm>
        </p:spPr>
        <p:txBody>
          <a:bodyPr/>
          <a:lstStyle/>
          <a:p>
            <a:r>
              <a:rPr lang="zh-CN" altLang="en-US" dirty="0" smtClean="0"/>
              <a:t>缺陷避免 </a:t>
            </a:r>
            <a:r>
              <a:rPr lang="en-US" altLang="zh-CN" dirty="0" smtClean="0"/>
              <a:t>(</a:t>
            </a:r>
            <a:r>
              <a:rPr lang="zh-CN" altLang="en-US" dirty="0" smtClean="0"/>
              <a:t>或预防</a:t>
            </a:r>
            <a:r>
              <a:rPr lang="en-US" altLang="zh-CN" dirty="0" smtClean="0"/>
              <a:t>)</a:t>
            </a:r>
          </a:p>
          <a:p>
            <a:pPr lvl="1"/>
            <a:r>
              <a:rPr lang="zh-CN" altLang="en-US" dirty="0" smtClean="0"/>
              <a:t>即，工程师不要犯错，以避免引入缺陷</a:t>
            </a:r>
            <a:endParaRPr lang="en-US" altLang="zh-CN" dirty="0" smtClean="0"/>
          </a:p>
          <a:p>
            <a:r>
              <a:rPr lang="zh-CN" altLang="en-US" dirty="0" smtClean="0">
                <a:solidFill>
                  <a:srgbClr val="FF0000"/>
                </a:solidFill>
              </a:rPr>
              <a:t>工程师应当致力于“尽少犯错”。</a:t>
            </a:r>
            <a:endParaRPr lang="en-US" altLang="zh-CN" dirty="0" smtClean="0">
              <a:solidFill>
                <a:srgbClr val="FF0000"/>
              </a:solidFill>
            </a:endParaRPr>
          </a:p>
          <a:p>
            <a:endParaRPr lang="en-US" altLang="zh-CN" sz="1200" dirty="0" smtClean="0"/>
          </a:p>
          <a:p>
            <a:r>
              <a:rPr lang="zh-CN" altLang="en-US" sz="2900" dirty="0" smtClean="0">
                <a:solidFill>
                  <a:srgbClr val="0000FF"/>
                </a:solidFill>
              </a:rPr>
              <a:t>软件规模越大，缺陷避免的功效就越明显。</a:t>
            </a:r>
            <a:endParaRPr lang="en-US" altLang="zh-CN" sz="2900" dirty="0" smtClean="0">
              <a:solidFill>
                <a:srgbClr val="0000FF"/>
              </a:solidFill>
            </a:endParaRPr>
          </a:p>
          <a:p>
            <a:pPr lvl="1"/>
            <a:r>
              <a:rPr lang="zh-CN" altLang="en-US" sz="2500" dirty="0" smtClean="0"/>
              <a:t>规模达</a:t>
            </a:r>
            <a:r>
              <a:rPr lang="en-US" altLang="zh-CN" sz="2500" dirty="0" smtClean="0"/>
              <a:t>10</a:t>
            </a:r>
            <a:r>
              <a:rPr lang="zh-CN" altLang="en-US" sz="2500" dirty="0" smtClean="0"/>
              <a:t>、</a:t>
            </a:r>
            <a:r>
              <a:rPr lang="en-US" altLang="zh-CN" sz="2500" dirty="0" smtClean="0"/>
              <a:t>100</a:t>
            </a:r>
            <a:r>
              <a:rPr lang="zh-CN" altLang="en-US" sz="2500" dirty="0" smtClean="0"/>
              <a:t>、</a:t>
            </a:r>
            <a:r>
              <a:rPr lang="en-US" altLang="zh-CN" sz="2500" dirty="0" smtClean="0"/>
              <a:t>1,000</a:t>
            </a:r>
            <a:r>
              <a:rPr lang="zh-CN" altLang="en-US" sz="2500" dirty="0" smtClean="0"/>
              <a:t>、</a:t>
            </a:r>
            <a:r>
              <a:rPr lang="en-US" altLang="zh-CN" sz="2500" dirty="0" smtClean="0"/>
              <a:t>10,000</a:t>
            </a:r>
            <a:r>
              <a:rPr lang="zh-CN" altLang="en-US" sz="2500" dirty="0" smtClean="0"/>
              <a:t>和</a:t>
            </a:r>
            <a:r>
              <a:rPr lang="en-US" altLang="zh-CN" sz="2500" dirty="0" smtClean="0"/>
              <a:t>100,000</a:t>
            </a:r>
            <a:r>
              <a:rPr lang="zh-CN" altLang="en-US" sz="2500" dirty="0" smtClean="0"/>
              <a:t>功能点的软件的缺陷预防率分别可达</a:t>
            </a:r>
            <a:r>
              <a:rPr lang="en-US" altLang="zh-CN" sz="2500" dirty="0" smtClean="0"/>
              <a:t>25%</a:t>
            </a:r>
            <a:r>
              <a:rPr lang="zh-CN" altLang="en-US" sz="2500" dirty="0" smtClean="0"/>
              <a:t>、</a:t>
            </a:r>
            <a:r>
              <a:rPr lang="en-US" altLang="zh-CN" sz="2500" dirty="0" smtClean="0"/>
              <a:t>33%</a:t>
            </a:r>
            <a:r>
              <a:rPr lang="zh-CN" altLang="en-US" sz="2500" dirty="0" smtClean="0"/>
              <a:t>、</a:t>
            </a:r>
            <a:r>
              <a:rPr lang="en-US" altLang="zh-CN" sz="2500" dirty="0" smtClean="0"/>
              <a:t>43%</a:t>
            </a:r>
            <a:r>
              <a:rPr lang="zh-CN" altLang="en-US" sz="2500" dirty="0" smtClean="0"/>
              <a:t>、</a:t>
            </a:r>
            <a:r>
              <a:rPr lang="en-US" altLang="zh-CN" sz="2500" dirty="0" smtClean="0"/>
              <a:t>45%</a:t>
            </a:r>
            <a:r>
              <a:rPr lang="zh-CN" altLang="en-US" sz="2500" dirty="0" smtClean="0"/>
              <a:t>和</a:t>
            </a:r>
            <a:r>
              <a:rPr lang="en-US" altLang="zh-CN" sz="2500" dirty="0" smtClean="0"/>
              <a:t>47%</a:t>
            </a:r>
            <a:r>
              <a:rPr lang="zh-CN" altLang="en-US" sz="2500" dirty="0" smtClean="0"/>
              <a:t>。</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30</a:t>
            </a:fld>
            <a:endParaRPr lang="zh-CN" altLang="en-US" dirty="0"/>
          </a:p>
        </p:txBody>
      </p:sp>
      <p:sp>
        <p:nvSpPr>
          <p:cNvPr id="6" name="Rectangle 5"/>
          <p:cNvSpPr/>
          <p:nvPr/>
        </p:nvSpPr>
        <p:spPr>
          <a:xfrm>
            <a:off x="2378714" y="4869162"/>
            <a:ext cx="5460607" cy="122413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en-US" altLang="zh-CN" sz="3300" dirty="0" smtClean="0">
                <a:solidFill>
                  <a:srgbClr val="FFFF00"/>
                </a:solidFill>
                <a:ea typeface="文鼎CS长美黑" pitchFamily="49" charset="-122"/>
              </a:rPr>
              <a:t>Mays </a:t>
            </a:r>
            <a:r>
              <a:rPr lang="zh-CN" altLang="en-US" sz="3300" dirty="0" smtClean="0">
                <a:solidFill>
                  <a:srgbClr val="FFFF00"/>
                </a:solidFill>
                <a:ea typeface="文鼎CS长美黑" pitchFamily="49" charset="-122"/>
              </a:rPr>
              <a:t>猜想</a:t>
            </a:r>
            <a:endParaRPr lang="en-US" altLang="zh-CN" sz="3300" dirty="0" smtClean="0">
              <a:solidFill>
                <a:srgbClr val="FFFF00"/>
              </a:solidFill>
              <a:ea typeface="文鼎CS长美黑" pitchFamily="49" charset="-122"/>
            </a:endParaRPr>
          </a:p>
          <a:p>
            <a:pPr algn="ctr"/>
            <a:r>
              <a:rPr lang="zh-CN" altLang="en-US" sz="2900" dirty="0" smtClean="0">
                <a:solidFill>
                  <a:schemeClr val="bg1"/>
                </a:solidFill>
                <a:ea typeface="文鼎CS长美黑" pitchFamily="49" charset="-122"/>
              </a:rPr>
              <a:t>缺陷避免比缺陷移除更重要。</a:t>
            </a:r>
            <a:endParaRPr lang="zh-CN" altLang="en-US" sz="29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IBM</a:t>
            </a:r>
            <a:r>
              <a:rPr lang="zh-CN" altLang="en-US" dirty="0" smtClean="0"/>
              <a:t>缺陷避免流程</a:t>
            </a:r>
            <a:endParaRPr lang="zh-CN" altLang="en-US" dirty="0"/>
          </a:p>
        </p:txBody>
      </p:sp>
      <p:sp>
        <p:nvSpPr>
          <p:cNvPr id="3" name="Content Placeholder 2"/>
          <p:cNvSpPr>
            <a:spLocks noGrp="1"/>
          </p:cNvSpPr>
          <p:nvPr>
            <p:ph idx="1"/>
          </p:nvPr>
        </p:nvSpPr>
        <p:spPr>
          <a:xfrm>
            <a:off x="506506" y="1052739"/>
            <a:ext cx="8667750" cy="1512168"/>
          </a:xfrm>
        </p:spPr>
        <p:txBody>
          <a:bodyPr/>
          <a:lstStyle/>
          <a:p>
            <a:r>
              <a:rPr lang="en-US" altLang="zh-CN" sz="2500" dirty="0" smtClean="0"/>
              <a:t>Robert Mays</a:t>
            </a:r>
            <a:r>
              <a:rPr lang="zh-CN" altLang="en-US" sz="2500" dirty="0" smtClean="0"/>
              <a:t>和</a:t>
            </a:r>
            <a:r>
              <a:rPr lang="en-US" altLang="zh-CN" sz="2500" dirty="0" smtClean="0"/>
              <a:t>Capers Jones</a:t>
            </a:r>
            <a:r>
              <a:rPr lang="zh-CN" altLang="en-US" sz="2500" dirty="0" smtClean="0"/>
              <a:t>于</a:t>
            </a:r>
            <a:r>
              <a:rPr lang="en-US" altLang="zh-CN" sz="2500" dirty="0" smtClean="0"/>
              <a:t>1983</a:t>
            </a:r>
            <a:r>
              <a:rPr lang="zh-CN" altLang="en-US" sz="2500" dirty="0" smtClean="0"/>
              <a:t>年提出了“缺陷避免过程”</a:t>
            </a:r>
            <a:r>
              <a:rPr lang="en-US" altLang="zh-CN" sz="2500" dirty="0" smtClean="0"/>
              <a:t>(DPP)</a:t>
            </a:r>
            <a:r>
              <a:rPr lang="zh-CN" altLang="en-US" sz="2500" dirty="0" smtClean="0"/>
              <a:t>。</a:t>
            </a:r>
            <a:endParaRPr lang="en-US" altLang="zh-CN" sz="2500" dirty="0" smtClean="0"/>
          </a:p>
          <a:p>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31</a:t>
            </a:fld>
            <a:endParaRPr lang="zh-CN" altLang="en-US" dirty="0"/>
          </a:p>
        </p:txBody>
      </p:sp>
      <p:grpSp>
        <p:nvGrpSpPr>
          <p:cNvPr id="5" name="Group 19"/>
          <p:cNvGrpSpPr/>
          <p:nvPr/>
        </p:nvGrpSpPr>
        <p:grpSpPr>
          <a:xfrm>
            <a:off x="194476" y="1916834"/>
            <a:ext cx="6610632" cy="2160240"/>
            <a:chOff x="179512" y="2060848"/>
            <a:chExt cx="6253096" cy="2232248"/>
          </a:xfrm>
        </p:grpSpPr>
        <p:sp>
          <p:nvSpPr>
            <p:cNvPr id="19" name="Rectangle 18"/>
            <p:cNvSpPr/>
            <p:nvPr/>
          </p:nvSpPr>
          <p:spPr>
            <a:xfrm>
              <a:off x="179512" y="2060848"/>
              <a:ext cx="6192688" cy="2232248"/>
            </a:xfrm>
            <a:prstGeom prst="rect">
              <a:avLst/>
            </a:prstGeom>
            <a:solidFill>
              <a:srgbClr val="CCE9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Group 4"/>
            <p:cNvGrpSpPr/>
            <p:nvPr/>
          </p:nvGrpSpPr>
          <p:grpSpPr>
            <a:xfrm>
              <a:off x="179512" y="2132856"/>
              <a:ext cx="6253096" cy="2075299"/>
              <a:chOff x="2350353" y="1905000"/>
              <a:chExt cx="5109210" cy="1712984"/>
            </a:xfrm>
          </p:grpSpPr>
          <p:sp>
            <p:nvSpPr>
              <p:cNvPr id="6" name="Rectangle 5"/>
              <p:cNvSpPr/>
              <p:nvPr/>
            </p:nvSpPr>
            <p:spPr>
              <a:xfrm>
                <a:off x="3962400" y="2855984"/>
                <a:ext cx="1752600" cy="762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500" dirty="0" smtClean="0">
                    <a:latin typeface="方正精楷简体" pitchFamily="2" charset="-122"/>
                    <a:ea typeface="汉鼎简楷体" pitchFamily="49" charset="-122"/>
                  </a:rPr>
                  <a:t>软件开发过程</a:t>
                </a:r>
                <a:endParaRPr lang="en-US" altLang="zh-CN" sz="2500" dirty="0" smtClean="0">
                  <a:latin typeface="方正精楷简体" pitchFamily="2" charset="-122"/>
                  <a:ea typeface="汉鼎简楷体" pitchFamily="49" charset="-122"/>
                </a:endParaRPr>
              </a:p>
              <a:p>
                <a:pPr algn="ctr"/>
                <a:r>
                  <a:rPr lang="en-US" altLang="zh-CN" sz="2500" dirty="0" smtClean="0">
                    <a:latin typeface="+mj-lt"/>
                    <a:ea typeface="汉鼎简楷体" pitchFamily="49" charset="-122"/>
                  </a:rPr>
                  <a:t>(</a:t>
                </a:r>
                <a:r>
                  <a:rPr lang="zh-CN" altLang="en-US" sz="2500" dirty="0" smtClean="0">
                    <a:latin typeface="方正精楷简体" pitchFamily="2" charset="-122"/>
                    <a:ea typeface="汉鼎简楷体" pitchFamily="49" charset="-122"/>
                  </a:rPr>
                  <a:t>质量过程</a:t>
                </a:r>
                <a:r>
                  <a:rPr lang="en-US" altLang="zh-CN" sz="2500" dirty="0" smtClean="0">
                    <a:latin typeface="+mj-lt"/>
                    <a:ea typeface="汉鼎简楷体" pitchFamily="49" charset="-122"/>
                  </a:rPr>
                  <a:t>)</a:t>
                </a:r>
                <a:endParaRPr lang="zh-CN" altLang="en-US" sz="2500" dirty="0">
                  <a:latin typeface="+mj-lt"/>
                  <a:ea typeface="汉鼎简楷体" pitchFamily="49" charset="-122"/>
                </a:endParaRPr>
              </a:p>
            </p:txBody>
          </p:sp>
          <p:sp>
            <p:nvSpPr>
              <p:cNvPr id="7" name="Rectangle 6"/>
              <p:cNvSpPr/>
              <p:nvPr/>
            </p:nvSpPr>
            <p:spPr>
              <a:xfrm>
                <a:off x="4114800" y="1905000"/>
                <a:ext cx="1447800" cy="533400"/>
              </a:xfrm>
              <a:prstGeom prst="rect">
                <a:avLst/>
              </a:prstGeom>
              <a:solidFill>
                <a:srgbClr val="C00000"/>
              </a:solidFill>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500" dirty="0" smtClean="0">
                    <a:latin typeface="+mj-lt"/>
                    <a:ea typeface="汉鼎简楷体" pitchFamily="49" charset="-122"/>
                  </a:rPr>
                  <a:t>分析与反思</a:t>
                </a:r>
                <a:endParaRPr lang="zh-CN" altLang="en-US" sz="2500" dirty="0">
                  <a:latin typeface="+mj-lt"/>
                  <a:ea typeface="汉鼎简楷体" pitchFamily="49" charset="-122"/>
                </a:endParaRPr>
              </a:p>
            </p:txBody>
          </p:sp>
          <p:cxnSp>
            <p:nvCxnSpPr>
              <p:cNvPr id="8" name="Straight Arrow Connector 7"/>
              <p:cNvCxnSpPr>
                <a:endCxn id="6" idx="1"/>
              </p:cNvCxnSpPr>
              <p:nvPr/>
            </p:nvCxnSpPr>
            <p:spPr>
              <a:xfrm>
                <a:off x="2895600" y="3236984"/>
                <a:ext cx="1066800" cy="1588"/>
              </a:xfrm>
              <a:prstGeom prst="straightConnector1">
                <a:avLst/>
              </a:prstGeom>
              <a:ln w="57150">
                <a:solidFill>
                  <a:srgbClr val="4B0DF9"/>
                </a:solidFill>
                <a:tailEnd type="arrow"/>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5715000" y="3276600"/>
                <a:ext cx="1066800" cy="1588"/>
              </a:xfrm>
              <a:prstGeom prst="straightConnector1">
                <a:avLst/>
              </a:prstGeom>
              <a:ln w="57150">
                <a:solidFill>
                  <a:srgbClr val="4B0DF9"/>
                </a:solidFill>
                <a:tailEnd type="arrow"/>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rot="5400000" flipH="1" flipV="1">
                <a:off x="5676106" y="2705100"/>
                <a:ext cx="1143000" cy="1588"/>
              </a:xfrm>
              <a:prstGeom prst="straightConnector1">
                <a:avLst/>
              </a:prstGeom>
              <a:ln w="38100">
                <a:solidFill>
                  <a:schemeClr val="accent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rot="10800000" flipV="1">
                <a:off x="5562600" y="2133600"/>
                <a:ext cx="685800" cy="1588"/>
              </a:xfrm>
              <a:prstGeom prst="straightConnector1">
                <a:avLst/>
              </a:prstGeom>
              <a:ln w="38100">
                <a:solidFill>
                  <a:schemeClr val="accent1"/>
                </a:solidFill>
                <a:tailEnd type="arrow"/>
              </a:ln>
            </p:spPr>
            <p:style>
              <a:lnRef idx="3">
                <a:schemeClr val="accent3"/>
              </a:lnRef>
              <a:fillRef idx="0">
                <a:schemeClr val="accent3"/>
              </a:fillRef>
              <a:effectRef idx="2">
                <a:schemeClr val="accent3"/>
              </a:effectRef>
              <a:fontRef idx="minor">
                <a:schemeClr val="tx1"/>
              </a:fontRef>
            </p:style>
          </p:cxnSp>
          <p:cxnSp>
            <p:nvCxnSpPr>
              <p:cNvPr id="12" name="Straight Arrow Connector 11"/>
              <p:cNvCxnSpPr/>
              <p:nvPr/>
            </p:nvCxnSpPr>
            <p:spPr>
              <a:xfrm rot="5400000" flipH="1" flipV="1">
                <a:off x="2856705" y="2704306"/>
                <a:ext cx="1143000" cy="1588"/>
              </a:xfrm>
              <a:prstGeom prst="straightConnector1">
                <a:avLst/>
              </a:prstGeom>
              <a:ln w="38100">
                <a:solidFill>
                  <a:schemeClr val="accent1"/>
                </a:solidFill>
                <a:headEnd type="arrow" w="med" len="med"/>
                <a:tailEnd type="none" w="med" len="med"/>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rot="10800000" flipV="1">
                <a:off x="3429000" y="2133600"/>
                <a:ext cx="685800" cy="1588"/>
              </a:xfrm>
              <a:prstGeom prst="straightConnector1">
                <a:avLst/>
              </a:prstGeom>
              <a:ln w="38100">
                <a:solidFill>
                  <a:schemeClr val="accent1"/>
                </a:solidFill>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14" name="TextBox 13"/>
              <p:cNvSpPr txBox="1"/>
              <p:nvPr/>
            </p:nvSpPr>
            <p:spPr>
              <a:xfrm>
                <a:off x="2350353" y="3124200"/>
                <a:ext cx="638294" cy="406893"/>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问题</a:t>
                </a:r>
                <a:endParaRPr lang="zh-CN" altLang="en-US" sz="2500" dirty="0">
                  <a:latin typeface="方正精楷简体" pitchFamily="2" charset="-122"/>
                  <a:ea typeface="汉鼎简楷体" pitchFamily="49" charset="-122"/>
                </a:endParaRPr>
              </a:p>
            </p:txBody>
          </p:sp>
          <p:sp>
            <p:nvSpPr>
              <p:cNvPr id="15" name="TextBox 14"/>
              <p:cNvSpPr txBox="1"/>
              <p:nvPr/>
            </p:nvSpPr>
            <p:spPr>
              <a:xfrm>
                <a:off x="6821269" y="3124200"/>
                <a:ext cx="638294" cy="406893"/>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软件</a:t>
                </a:r>
                <a:endParaRPr lang="zh-CN" altLang="en-US" sz="2500" dirty="0">
                  <a:latin typeface="方正精楷简体" pitchFamily="2" charset="-122"/>
                  <a:ea typeface="汉鼎简楷体" pitchFamily="49" charset="-122"/>
                </a:endParaRPr>
              </a:p>
            </p:txBody>
          </p:sp>
          <p:sp>
            <p:nvSpPr>
              <p:cNvPr id="16" name="TextBox 15"/>
              <p:cNvSpPr txBox="1"/>
              <p:nvPr/>
            </p:nvSpPr>
            <p:spPr>
              <a:xfrm>
                <a:off x="6264352" y="2325469"/>
                <a:ext cx="638294" cy="735032"/>
              </a:xfrm>
              <a:prstGeom prst="rect">
                <a:avLst/>
              </a:prstGeom>
              <a:noFill/>
            </p:spPr>
            <p:txBody>
              <a:bodyPr wrap="none" rtlCol="0">
                <a:spAutoFit/>
              </a:bodyPr>
              <a:lstStyle/>
              <a:p>
                <a:r>
                  <a:rPr lang="zh-CN" altLang="en-US" sz="2500" dirty="0" smtClean="0">
                    <a:solidFill>
                      <a:srgbClr val="0000CC"/>
                    </a:solidFill>
                    <a:latin typeface="方正精楷简体" pitchFamily="2" charset="-122"/>
                    <a:ea typeface="汉鼎简楷体" pitchFamily="49" charset="-122"/>
                  </a:rPr>
                  <a:t>缺陷</a:t>
                </a:r>
                <a:r>
                  <a:rPr lang="en-US" altLang="zh-CN" sz="2500" dirty="0" smtClean="0">
                    <a:solidFill>
                      <a:srgbClr val="0000CC"/>
                    </a:solidFill>
                    <a:latin typeface="方正精楷简体" pitchFamily="2" charset="-122"/>
                    <a:ea typeface="汉鼎简楷体" pitchFamily="49" charset="-122"/>
                  </a:rPr>
                  <a:t/>
                </a:r>
                <a:br>
                  <a:rPr lang="en-US" altLang="zh-CN" sz="2500" dirty="0" smtClean="0">
                    <a:solidFill>
                      <a:srgbClr val="0000CC"/>
                    </a:solidFill>
                    <a:latin typeface="方正精楷简体" pitchFamily="2" charset="-122"/>
                    <a:ea typeface="汉鼎简楷体" pitchFamily="49" charset="-122"/>
                  </a:rPr>
                </a:br>
                <a:r>
                  <a:rPr lang="zh-CN" altLang="en-US" sz="2500" dirty="0" smtClean="0">
                    <a:solidFill>
                      <a:srgbClr val="0000CC"/>
                    </a:solidFill>
                    <a:latin typeface="方正精楷简体" pitchFamily="2" charset="-122"/>
                    <a:ea typeface="汉鼎简楷体" pitchFamily="49" charset="-122"/>
                  </a:rPr>
                  <a:t>数据</a:t>
                </a:r>
                <a:endParaRPr lang="zh-CN" altLang="en-US" sz="2500" dirty="0">
                  <a:solidFill>
                    <a:srgbClr val="0000CC"/>
                  </a:solidFill>
                  <a:latin typeface="方正精楷简体" pitchFamily="2" charset="-122"/>
                  <a:ea typeface="汉鼎简楷体" pitchFamily="49" charset="-122"/>
                </a:endParaRPr>
              </a:p>
            </p:txBody>
          </p:sp>
          <p:sp>
            <p:nvSpPr>
              <p:cNvPr id="17" name="TextBox 16"/>
              <p:cNvSpPr txBox="1"/>
              <p:nvPr/>
            </p:nvSpPr>
            <p:spPr>
              <a:xfrm>
                <a:off x="2819400" y="2286000"/>
                <a:ext cx="638294" cy="735032"/>
              </a:xfrm>
              <a:prstGeom prst="rect">
                <a:avLst/>
              </a:prstGeom>
              <a:noFill/>
            </p:spPr>
            <p:txBody>
              <a:bodyPr wrap="none" rtlCol="0">
                <a:spAutoFit/>
              </a:bodyPr>
              <a:lstStyle/>
              <a:p>
                <a:r>
                  <a:rPr lang="zh-CN" altLang="en-US" sz="2500" dirty="0" smtClean="0">
                    <a:solidFill>
                      <a:srgbClr val="0000CC"/>
                    </a:solidFill>
                    <a:latin typeface="方正精楷简体" pitchFamily="2" charset="-122"/>
                    <a:ea typeface="汉鼎简楷体" pitchFamily="49" charset="-122"/>
                  </a:rPr>
                  <a:t>缺陷</a:t>
                </a:r>
                <a:r>
                  <a:rPr lang="en-US" altLang="zh-CN" sz="2500" dirty="0" smtClean="0">
                    <a:solidFill>
                      <a:srgbClr val="0000CC"/>
                    </a:solidFill>
                    <a:latin typeface="方正精楷简体" pitchFamily="2" charset="-122"/>
                    <a:ea typeface="汉鼎简楷体" pitchFamily="49" charset="-122"/>
                  </a:rPr>
                  <a:t/>
                </a:r>
                <a:br>
                  <a:rPr lang="en-US" altLang="zh-CN" sz="2500" dirty="0" smtClean="0">
                    <a:solidFill>
                      <a:srgbClr val="0000CC"/>
                    </a:solidFill>
                    <a:latin typeface="方正精楷简体" pitchFamily="2" charset="-122"/>
                    <a:ea typeface="汉鼎简楷体" pitchFamily="49" charset="-122"/>
                  </a:rPr>
                </a:br>
                <a:r>
                  <a:rPr lang="zh-CN" altLang="en-US" sz="2500" dirty="0" smtClean="0">
                    <a:solidFill>
                      <a:srgbClr val="0000CC"/>
                    </a:solidFill>
                    <a:latin typeface="方正精楷简体" pitchFamily="2" charset="-122"/>
                    <a:ea typeface="汉鼎简楷体" pitchFamily="49" charset="-122"/>
                  </a:rPr>
                  <a:t>知识</a:t>
                </a:r>
                <a:endParaRPr lang="zh-CN" altLang="en-US" sz="2500" dirty="0">
                  <a:solidFill>
                    <a:srgbClr val="0000CC"/>
                  </a:solidFill>
                  <a:latin typeface="方正精楷简体" pitchFamily="2" charset="-122"/>
                  <a:ea typeface="汉鼎简楷体" pitchFamily="49" charset="-122"/>
                </a:endParaRPr>
              </a:p>
            </p:txBody>
          </p:sp>
        </p:grpSp>
      </p:grpSp>
      <p:pic>
        <p:nvPicPr>
          <p:cNvPr id="18433" name="Picture 1" descr="E:\SECBOK\Content\Figures\DPPeffect.png"/>
          <p:cNvPicPr>
            <a:picLocks noChangeAspect="1" noChangeArrowheads="1"/>
          </p:cNvPicPr>
          <p:nvPr/>
        </p:nvPicPr>
        <p:blipFill>
          <a:blip r:embed="rId2" cstate="print"/>
          <a:srcRect/>
          <a:stretch>
            <a:fillRect/>
          </a:stretch>
        </p:blipFill>
        <p:spPr bwMode="auto">
          <a:xfrm>
            <a:off x="5031008" y="4246164"/>
            <a:ext cx="4687133" cy="2207179"/>
          </a:xfrm>
          <a:prstGeom prst="rect">
            <a:avLst/>
          </a:prstGeom>
          <a:noFill/>
        </p:spPr>
      </p:pic>
      <p:sp>
        <p:nvSpPr>
          <p:cNvPr id="21" name="Rectangle 20"/>
          <p:cNvSpPr/>
          <p:nvPr/>
        </p:nvSpPr>
        <p:spPr>
          <a:xfrm>
            <a:off x="116464" y="4581131"/>
            <a:ext cx="4602511" cy="201622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500" dirty="0" smtClean="0">
                <a:solidFill>
                  <a:schemeClr val="bg1"/>
                </a:solidFill>
                <a:ea typeface="文鼎CS长美黑" pitchFamily="49" charset="-122"/>
              </a:rPr>
              <a:t>      软件产品必须主动避免缺陷注入，缺陷避免的有效性不仅是产品质量的象征，也是工程师专业技能和水平的体现。                    </a:t>
            </a:r>
            <a:endParaRPr lang="en-US" altLang="zh-CN" sz="2500" dirty="0" smtClean="0">
              <a:solidFill>
                <a:schemeClr val="bg1"/>
              </a:solidFill>
              <a:ea typeface="文鼎CS长美黑" pitchFamily="49" charset="-122"/>
            </a:endParaRPr>
          </a:p>
          <a:p>
            <a:r>
              <a:rPr lang="en-US" altLang="zh-CN" sz="2500" dirty="0" smtClean="0">
                <a:solidFill>
                  <a:schemeClr val="bg1"/>
                </a:solidFill>
                <a:ea typeface="文鼎CS长美黑" pitchFamily="49" charset="-122"/>
              </a:rPr>
              <a:t>               </a:t>
            </a:r>
            <a:r>
              <a:rPr lang="en-US" altLang="zh-CN" sz="2300" dirty="0" smtClean="0">
                <a:solidFill>
                  <a:schemeClr val="bg1"/>
                </a:solidFill>
                <a:ea typeface="文鼎CS长美黑" pitchFamily="49" charset="-122"/>
              </a:rPr>
              <a:t>-- W. Humphrey</a:t>
            </a:r>
            <a:endParaRPr lang="zh-CN" altLang="en-US" sz="2300" dirty="0">
              <a:solidFill>
                <a:schemeClr val="bg1"/>
              </a:solidFill>
              <a:ea typeface="文鼎CS长美黑" pitchFamily="49" charset="-122"/>
            </a:endParaRPr>
          </a:p>
        </p:txBody>
      </p:sp>
      <p:sp>
        <p:nvSpPr>
          <p:cNvPr id="22" name="Rectangle 21"/>
          <p:cNvSpPr/>
          <p:nvPr/>
        </p:nvSpPr>
        <p:spPr>
          <a:xfrm>
            <a:off x="6513177" y="4293099"/>
            <a:ext cx="1804217" cy="373597"/>
          </a:xfrm>
          <a:prstGeom prst="rect">
            <a:avLst/>
          </a:prstGeom>
        </p:spPr>
        <p:txBody>
          <a:bodyPr wrap="none" lIns="95665" tIns="47832" rIns="95665" bIns="47832">
            <a:spAutoFit/>
          </a:bodyPr>
          <a:lstStyle/>
          <a:p>
            <a:r>
              <a:rPr lang="en-US" altLang="zh-CN" dirty="0" smtClean="0">
                <a:ea typeface="文鼎CS长美黑" pitchFamily="49" charset="-122"/>
              </a:rPr>
              <a:t>DPP</a:t>
            </a:r>
            <a:r>
              <a:rPr lang="zh-CN" altLang="en-US" dirty="0" smtClean="0">
                <a:ea typeface="文鼎CS长美黑" pitchFamily="49" charset="-122"/>
              </a:rPr>
              <a:t>的应用效果</a:t>
            </a:r>
            <a:endParaRPr lang="zh-CN" altLang="en-US" dirty="0">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433"/>
                                        </p:tgtEl>
                                        <p:attrNameLst>
                                          <p:attrName>style.visibility</p:attrName>
                                        </p:attrNameLst>
                                      </p:cBhvr>
                                      <p:to>
                                        <p:strVal val="visible"/>
                                      </p:to>
                                    </p:set>
                                    <p:animEffect transition="in" filter="blinds(horizontal)">
                                      <p:cBhvr>
                                        <p:cTn id="12" dur="500"/>
                                        <p:tgtEl>
                                          <p:spTgt spid="1843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p:cTn id="20" dur="1000" fill="hold"/>
                                        <p:tgtEl>
                                          <p:spTgt spid="21"/>
                                        </p:tgtEl>
                                        <p:attrNameLst>
                                          <p:attrName>ppt_w</p:attrName>
                                        </p:attrNameLst>
                                      </p:cBhvr>
                                      <p:tavLst>
                                        <p:tav tm="0">
                                          <p:val>
                                            <p:fltVal val="0"/>
                                          </p:val>
                                        </p:tav>
                                        <p:tav tm="100000">
                                          <p:val>
                                            <p:strVal val="#ppt_w"/>
                                          </p:val>
                                        </p:tav>
                                      </p:tavLst>
                                    </p:anim>
                                    <p:anim calcmode="lin" valueType="num">
                                      <p:cBhvr>
                                        <p:cTn id="21" dur="1000" fill="hold"/>
                                        <p:tgtEl>
                                          <p:spTgt spid="21"/>
                                        </p:tgtEl>
                                        <p:attrNameLst>
                                          <p:attrName>ppt_h</p:attrName>
                                        </p:attrNameLst>
                                      </p:cBhvr>
                                      <p:tavLst>
                                        <p:tav tm="0">
                                          <p:val>
                                            <p:fltVal val="0"/>
                                          </p:val>
                                        </p:tav>
                                        <p:tav tm="100000">
                                          <p:val>
                                            <p:strVal val="#ppt_h"/>
                                          </p:val>
                                        </p:tav>
                                      </p:tavLst>
                                    </p:anim>
                                    <p:anim calcmode="lin" valueType="num">
                                      <p:cBhvr>
                                        <p:cTn id="22"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缺陷容忍</a:t>
            </a:r>
            <a:endParaRPr lang="zh-CN" altLang="en-US" dirty="0"/>
          </a:p>
        </p:txBody>
      </p:sp>
      <p:sp>
        <p:nvSpPr>
          <p:cNvPr id="3" name="Content Placeholder 2"/>
          <p:cNvSpPr>
            <a:spLocks noGrp="1"/>
          </p:cNvSpPr>
          <p:nvPr>
            <p:ph idx="1"/>
          </p:nvPr>
        </p:nvSpPr>
        <p:spPr>
          <a:xfrm>
            <a:off x="613973" y="2708921"/>
            <a:ext cx="8785529" cy="3528393"/>
          </a:xfrm>
        </p:spPr>
        <p:txBody>
          <a:bodyPr/>
          <a:lstStyle/>
          <a:p>
            <a:r>
              <a:rPr lang="zh-CN" altLang="en-US" sz="2700" dirty="0" smtClean="0"/>
              <a:t>如果软件内存有缺陷，那系统就终会出现故障。</a:t>
            </a:r>
            <a:endParaRPr lang="en-US" altLang="zh-CN" sz="2700" dirty="0" smtClean="0"/>
          </a:p>
          <a:p>
            <a:r>
              <a:rPr lang="zh-CN" altLang="en-US" sz="2700" dirty="0" smtClean="0"/>
              <a:t>回春术可有效避免</a:t>
            </a:r>
            <a:r>
              <a:rPr lang="zh-CN" altLang="en-US" sz="2700" dirty="0" smtClean="0">
                <a:solidFill>
                  <a:srgbClr val="0000FF"/>
                </a:solidFill>
              </a:rPr>
              <a:t>仅</a:t>
            </a:r>
            <a:r>
              <a:rPr lang="zh-CN" altLang="en-US" sz="2700" dirty="0" smtClean="0"/>
              <a:t>一部分故障。</a:t>
            </a:r>
            <a:endParaRPr lang="en-US" altLang="zh-CN" sz="2700" dirty="0" smtClean="0"/>
          </a:p>
          <a:p>
            <a:r>
              <a:rPr lang="zh-CN" altLang="en-US" sz="2700" dirty="0" smtClean="0">
                <a:solidFill>
                  <a:srgbClr val="0000FF"/>
                </a:solidFill>
              </a:rPr>
              <a:t>缺陷容忍</a:t>
            </a:r>
            <a:r>
              <a:rPr lang="zh-CN" altLang="en-US" sz="2700" dirty="0" smtClean="0"/>
              <a:t>提供了消除故障影响的另一条途径。</a:t>
            </a:r>
            <a:endParaRPr lang="en-US" altLang="zh-CN" sz="2700" dirty="0" smtClean="0"/>
          </a:p>
          <a:p>
            <a:endParaRPr lang="en-US" altLang="zh-CN" sz="1900" dirty="0" smtClean="0"/>
          </a:p>
          <a:p>
            <a:r>
              <a:rPr lang="zh-CN" altLang="en-US" sz="2900" dirty="0" smtClean="0"/>
              <a:t>缺陷容忍：</a:t>
            </a:r>
            <a:endParaRPr lang="en-US" altLang="zh-CN" sz="2700" dirty="0" smtClean="0"/>
          </a:p>
          <a:p>
            <a:pPr lvl="1"/>
            <a:r>
              <a:rPr lang="zh-CN" altLang="en-US" sz="2500" dirty="0" smtClean="0"/>
              <a:t>容许软件内存在缺陷且容许缺陷引发软件运行故障，但不容许故障影响用户的正常使用</a:t>
            </a:r>
            <a:endParaRPr lang="en-US" altLang="zh-CN" sz="2500" dirty="0" smtClean="0"/>
          </a:p>
          <a:p>
            <a:pPr lvl="1"/>
            <a:r>
              <a:rPr lang="zh-CN" altLang="en-US" sz="2500" dirty="0" smtClean="0"/>
              <a:t>依赖于预先建立的</a:t>
            </a:r>
            <a:r>
              <a:rPr lang="zh-CN" altLang="en-US" sz="2500" dirty="0" smtClean="0">
                <a:solidFill>
                  <a:srgbClr val="0000FF"/>
                </a:solidFill>
              </a:rPr>
              <a:t>容忍缺陷机制</a:t>
            </a:r>
            <a:r>
              <a:rPr lang="en-US" altLang="zh-CN" sz="2500" dirty="0" smtClean="0">
                <a:solidFill>
                  <a:srgbClr val="0000FF"/>
                </a:solidFill>
              </a:rPr>
              <a:t>——</a:t>
            </a:r>
            <a:r>
              <a:rPr lang="zh-CN" altLang="en-US" sz="2500" b="1" dirty="0" smtClean="0">
                <a:solidFill>
                  <a:srgbClr val="0000FF"/>
                </a:solidFill>
              </a:rPr>
              <a:t>冗余</a:t>
            </a:r>
            <a:endParaRPr lang="zh-CN" altLang="en-US" sz="2300" b="1"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32</a:t>
            </a:fld>
            <a:endParaRPr lang="zh-CN" altLang="en-US" dirty="0"/>
          </a:p>
        </p:txBody>
      </p:sp>
      <p:sp>
        <p:nvSpPr>
          <p:cNvPr id="5" name="Rectangle 4"/>
          <p:cNvSpPr/>
          <p:nvPr/>
        </p:nvSpPr>
        <p:spPr>
          <a:xfrm>
            <a:off x="1676640" y="1196752"/>
            <a:ext cx="6084676" cy="1008112"/>
          </a:xfrm>
          <a:prstGeom prst="rect">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3300" dirty="0" smtClean="0">
                <a:solidFill>
                  <a:srgbClr val="FFFF00"/>
                </a:solidFill>
                <a:ea typeface="文鼎CS长美黑" pitchFamily="49" charset="-122"/>
              </a:rPr>
              <a:t>墨菲定律</a:t>
            </a:r>
            <a:endParaRPr lang="en-US" altLang="zh-CN" sz="3300" dirty="0" smtClean="0">
              <a:solidFill>
                <a:srgbClr val="FFFF00"/>
              </a:solidFill>
              <a:ea typeface="文鼎CS长美黑" pitchFamily="49" charset="-122"/>
            </a:endParaRPr>
          </a:p>
          <a:p>
            <a:pPr algn="ctr"/>
            <a:r>
              <a:rPr lang="zh-CN" altLang="en-US" sz="2900" dirty="0" smtClean="0">
                <a:ea typeface="文鼎CS长美黑" pitchFamily="49" charset="-122"/>
              </a:rPr>
              <a:t>能出错的就终究会出错。</a:t>
            </a:r>
            <a:endParaRPr lang="zh-CN" altLang="en-US" sz="2900" dirty="0">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缺陷容忍的一般流程</a:t>
            </a:r>
            <a:endParaRPr lang="zh-CN" altLang="en-US" dirty="0"/>
          </a:p>
        </p:txBody>
      </p:sp>
      <p:sp>
        <p:nvSpPr>
          <p:cNvPr id="3" name="Content Placeholder 2"/>
          <p:cNvSpPr>
            <a:spLocks noGrp="1"/>
          </p:cNvSpPr>
          <p:nvPr>
            <p:ph idx="1"/>
          </p:nvPr>
        </p:nvSpPr>
        <p:spPr>
          <a:xfrm>
            <a:off x="506512" y="1340768"/>
            <a:ext cx="6523276" cy="4968552"/>
          </a:xfrm>
        </p:spPr>
        <p:txBody>
          <a:bodyPr/>
          <a:lstStyle/>
          <a:p>
            <a:pPr marL="538113" indent="-538113">
              <a:buFont typeface="+mj-ea"/>
              <a:buAutoNum type="circleNumDbPlain"/>
            </a:pPr>
            <a:r>
              <a:rPr lang="zh-CN" altLang="en-US" sz="2500" dirty="0" smtClean="0"/>
              <a:t>故障侦测</a:t>
            </a:r>
            <a:endParaRPr lang="en-US" altLang="zh-CN" sz="2500" dirty="0" smtClean="0"/>
          </a:p>
          <a:p>
            <a:pPr marL="1031383" lvl="1" indent="-538113"/>
            <a:r>
              <a:rPr lang="zh-CN" altLang="en-US" sz="2100" dirty="0" smtClean="0"/>
              <a:t>侦测故障的可能发生区域，重点盯防“</a:t>
            </a:r>
            <a:r>
              <a:rPr lang="zh-CN" altLang="en-US" sz="2100" dirty="0" smtClean="0">
                <a:solidFill>
                  <a:srgbClr val="0000FF"/>
                </a:solidFill>
              </a:rPr>
              <a:t>故障密集型区域</a:t>
            </a:r>
            <a:r>
              <a:rPr lang="zh-CN" altLang="en-US" sz="2100" dirty="0" smtClean="0"/>
              <a:t>”</a:t>
            </a:r>
            <a:endParaRPr lang="en-US" altLang="zh-CN" sz="2100" dirty="0" smtClean="0"/>
          </a:p>
          <a:p>
            <a:pPr marL="538113" indent="-538113">
              <a:buFont typeface="+mj-ea"/>
              <a:buAutoNum type="circleNumDbPlain"/>
            </a:pPr>
            <a:r>
              <a:rPr lang="zh-CN" altLang="en-US" sz="2500" dirty="0" smtClean="0"/>
              <a:t>风险评估</a:t>
            </a:r>
            <a:endParaRPr lang="en-US" altLang="zh-CN" sz="2500" dirty="0" smtClean="0"/>
          </a:p>
          <a:p>
            <a:pPr marL="1031383" lvl="1" indent="-538113"/>
            <a:r>
              <a:rPr lang="zh-CN" altLang="en-US" sz="2100" dirty="0" smtClean="0"/>
              <a:t>评估可能故障区域的故障可能性和影响力</a:t>
            </a:r>
            <a:endParaRPr lang="en-US" altLang="zh-CN" sz="2100" dirty="0" smtClean="0"/>
          </a:p>
          <a:p>
            <a:pPr marL="1031383" lvl="1" indent="-538113"/>
            <a:r>
              <a:rPr lang="en-US" altLang="zh-CN" sz="2100" dirty="0" smtClean="0"/>
              <a:t>NASA</a:t>
            </a:r>
            <a:r>
              <a:rPr lang="zh-CN" altLang="en-US" sz="2100" dirty="0" smtClean="0"/>
              <a:t>的“</a:t>
            </a:r>
            <a:r>
              <a:rPr lang="zh-CN" altLang="en-US" sz="2100" dirty="0" smtClean="0">
                <a:solidFill>
                  <a:srgbClr val="0000FF"/>
                </a:solidFill>
              </a:rPr>
              <a:t>风险曝光量</a:t>
            </a:r>
            <a:r>
              <a:rPr lang="zh-CN" altLang="en-US" sz="2100" dirty="0" smtClean="0"/>
              <a:t>”</a:t>
            </a:r>
            <a:endParaRPr lang="en-US" altLang="zh-CN" sz="2100" dirty="0" smtClean="0"/>
          </a:p>
          <a:p>
            <a:pPr marL="1446593" lvl="2" indent="-538113"/>
            <a:r>
              <a:rPr lang="zh-CN" altLang="en-US" sz="1900" dirty="0" smtClean="0"/>
              <a:t>灾难性的、严重的、高级、中级和低级</a:t>
            </a:r>
            <a:endParaRPr lang="en-US" altLang="zh-CN" sz="1900" dirty="0" smtClean="0"/>
          </a:p>
          <a:p>
            <a:pPr marL="538113" indent="-538113">
              <a:buFont typeface="+mj-ea"/>
              <a:buAutoNum type="circleNumDbPlain"/>
            </a:pPr>
            <a:r>
              <a:rPr lang="zh-CN" altLang="en-US" sz="2500" dirty="0" smtClean="0"/>
              <a:t>故障恢复</a:t>
            </a:r>
            <a:endParaRPr lang="en-US" altLang="zh-CN" sz="2500" dirty="0" smtClean="0"/>
          </a:p>
          <a:p>
            <a:pPr marL="1031383" lvl="1" indent="-538113"/>
            <a:r>
              <a:rPr lang="zh-CN" altLang="en-US" sz="2100" dirty="0" smtClean="0"/>
              <a:t>针对故障密集型区域，建立冗余机制，即</a:t>
            </a:r>
            <a:r>
              <a:rPr lang="zh-CN" altLang="en-US" sz="2100" dirty="0" smtClean="0">
                <a:solidFill>
                  <a:srgbClr val="0000FF"/>
                </a:solidFill>
              </a:rPr>
              <a:t>开发冗余的后备代码</a:t>
            </a:r>
            <a:endParaRPr lang="en-US" altLang="zh-CN" sz="2100" dirty="0" smtClean="0">
              <a:solidFill>
                <a:srgbClr val="0000FF"/>
              </a:solidFill>
            </a:endParaRPr>
          </a:p>
          <a:p>
            <a:pPr marL="538113" indent="-538113">
              <a:buFont typeface="+mj-ea"/>
              <a:buAutoNum type="circleNumDbPlain"/>
            </a:pPr>
            <a:r>
              <a:rPr lang="zh-CN" altLang="en-US" sz="2500" dirty="0" smtClean="0"/>
              <a:t>故障修复</a:t>
            </a:r>
            <a:endParaRPr lang="en-US" altLang="zh-CN" sz="2500" dirty="0" smtClean="0"/>
          </a:p>
          <a:p>
            <a:pPr lvl="1"/>
            <a:r>
              <a:rPr lang="zh-CN" altLang="en-US" sz="2100" dirty="0" smtClean="0"/>
              <a:t>针对已现故障的区域，组织代码检修，移除引起故障的缺陷，避免故障再现</a:t>
            </a:r>
            <a:endParaRPr lang="en-US" altLang="zh-CN" sz="2100" dirty="0" smtClean="0"/>
          </a:p>
          <a:p>
            <a:endParaRPr lang="en-US" altLang="zh-CN" sz="2500" dirty="0" smtClean="0"/>
          </a:p>
          <a:p>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33</a:t>
            </a:fld>
            <a:endParaRPr lang="zh-CN" altLang="en-US" dirty="0"/>
          </a:p>
        </p:txBody>
      </p:sp>
      <p:grpSp>
        <p:nvGrpSpPr>
          <p:cNvPr id="5" name="Group 4"/>
          <p:cNvGrpSpPr>
            <a:grpSpLocks noChangeAspect="1"/>
          </p:cNvGrpSpPr>
          <p:nvPr/>
        </p:nvGrpSpPr>
        <p:grpSpPr>
          <a:xfrm>
            <a:off x="7612701" y="1916835"/>
            <a:ext cx="2098834" cy="3600400"/>
            <a:chOff x="1905000" y="1219200"/>
            <a:chExt cx="1905000" cy="2743200"/>
          </a:xfrm>
        </p:grpSpPr>
        <p:sp>
          <p:nvSpPr>
            <p:cNvPr id="6" name="Rectangle 5"/>
            <p:cNvSpPr/>
            <p:nvPr/>
          </p:nvSpPr>
          <p:spPr>
            <a:xfrm>
              <a:off x="1905000" y="1219200"/>
              <a:ext cx="1905000" cy="4572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500" dirty="0" smtClean="0">
                  <a:latin typeface="方正精楷简体" pitchFamily="2" charset="-122"/>
                  <a:ea typeface="方正精楷简体" pitchFamily="2" charset="-122"/>
                </a:rPr>
                <a:t>故障侦测</a:t>
              </a:r>
              <a:endParaRPr lang="zh-CN" altLang="en-US" sz="2500" dirty="0">
                <a:latin typeface="方正精楷简体" pitchFamily="2" charset="-122"/>
                <a:ea typeface="方正精楷简体" pitchFamily="2" charset="-122"/>
              </a:endParaRPr>
            </a:p>
          </p:txBody>
        </p:sp>
        <p:sp>
          <p:nvSpPr>
            <p:cNvPr id="7" name="Rectangle 6"/>
            <p:cNvSpPr/>
            <p:nvPr/>
          </p:nvSpPr>
          <p:spPr>
            <a:xfrm>
              <a:off x="1905000" y="1981200"/>
              <a:ext cx="1905000" cy="457200"/>
            </a:xfrm>
            <a:prstGeom prst="rect">
              <a:avLst/>
            </a:prstGeom>
            <a:solidFill>
              <a:srgbClr val="002060"/>
            </a:solidFill>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500" dirty="0" smtClean="0">
                  <a:latin typeface="方正精楷简体" pitchFamily="2" charset="-122"/>
                  <a:ea typeface="方正精楷简体" pitchFamily="2" charset="-122"/>
                </a:rPr>
                <a:t>风险评估</a:t>
              </a:r>
              <a:endParaRPr lang="zh-CN" altLang="en-US" sz="2500" dirty="0">
                <a:latin typeface="方正精楷简体" pitchFamily="2" charset="-122"/>
                <a:ea typeface="方正精楷简体" pitchFamily="2" charset="-122"/>
              </a:endParaRPr>
            </a:p>
          </p:txBody>
        </p:sp>
        <p:sp>
          <p:nvSpPr>
            <p:cNvPr id="8" name="Rectangle 7"/>
            <p:cNvSpPr/>
            <p:nvPr/>
          </p:nvSpPr>
          <p:spPr>
            <a:xfrm>
              <a:off x="1905000" y="2743200"/>
              <a:ext cx="1905000" cy="457200"/>
            </a:xfrm>
            <a:prstGeom prst="rect">
              <a:avLst/>
            </a:prstGeom>
            <a:solidFill>
              <a:srgbClr val="00009A"/>
            </a:solidFill>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500" dirty="0" smtClean="0">
                  <a:latin typeface="方正精楷简体" pitchFamily="2" charset="-122"/>
                  <a:ea typeface="方正精楷简体" pitchFamily="2" charset="-122"/>
                </a:rPr>
                <a:t>故障恢复</a:t>
              </a:r>
              <a:endParaRPr lang="zh-CN" altLang="en-US" sz="2500" dirty="0">
                <a:latin typeface="方正精楷简体" pitchFamily="2" charset="-122"/>
                <a:ea typeface="方正精楷简体" pitchFamily="2" charset="-122"/>
              </a:endParaRPr>
            </a:p>
          </p:txBody>
        </p:sp>
        <p:sp>
          <p:nvSpPr>
            <p:cNvPr id="9" name="Rectangle 8"/>
            <p:cNvSpPr/>
            <p:nvPr/>
          </p:nvSpPr>
          <p:spPr>
            <a:xfrm>
              <a:off x="1905000" y="3505200"/>
              <a:ext cx="1905000" cy="457200"/>
            </a:xfrm>
            <a:prstGeom prst="rect">
              <a:avLst/>
            </a:prstGeom>
            <a:solidFill>
              <a:srgbClr val="432003"/>
            </a:solidFill>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500" dirty="0" smtClean="0">
                  <a:latin typeface="方正精楷简体" pitchFamily="2" charset="-122"/>
                  <a:ea typeface="方正精楷简体" pitchFamily="2" charset="-122"/>
                </a:rPr>
                <a:t>故障修复</a:t>
              </a:r>
              <a:endParaRPr lang="zh-CN" altLang="en-US" sz="2500" dirty="0">
                <a:latin typeface="方正精楷简体" pitchFamily="2" charset="-122"/>
                <a:ea typeface="方正精楷简体" pitchFamily="2" charset="-122"/>
              </a:endParaRPr>
            </a:p>
          </p:txBody>
        </p:sp>
        <p:cxnSp>
          <p:nvCxnSpPr>
            <p:cNvPr id="10" name="Straight Arrow Connector 9"/>
            <p:cNvCxnSpPr>
              <a:stCxn id="6" idx="2"/>
              <a:endCxn id="7" idx="0"/>
            </p:cNvCxnSpPr>
            <p:nvPr/>
          </p:nvCxnSpPr>
          <p:spPr>
            <a:xfrm rot="5400000">
              <a:off x="2705100" y="1828800"/>
              <a:ext cx="304800" cy="1588"/>
            </a:xfrm>
            <a:prstGeom prst="straightConnector1">
              <a:avLst/>
            </a:prstGeom>
            <a:ln w="57150">
              <a:solidFill>
                <a:schemeClr val="accent6">
                  <a:lumMod val="5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stCxn id="8" idx="2"/>
              <a:endCxn id="9" idx="0"/>
            </p:cNvCxnSpPr>
            <p:nvPr/>
          </p:nvCxnSpPr>
          <p:spPr>
            <a:xfrm rot="5400000">
              <a:off x="2705100" y="3352800"/>
              <a:ext cx="304800" cy="1588"/>
            </a:xfrm>
            <a:prstGeom prst="straightConnector1">
              <a:avLst/>
            </a:prstGeom>
            <a:ln w="57150">
              <a:solidFill>
                <a:schemeClr val="accent6">
                  <a:lumMod val="50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a:stCxn id="7" idx="2"/>
              <a:endCxn id="8" idx="0"/>
            </p:cNvCxnSpPr>
            <p:nvPr/>
          </p:nvCxnSpPr>
          <p:spPr>
            <a:xfrm rot="5400000">
              <a:off x="2705100" y="2590800"/>
              <a:ext cx="304800" cy="1588"/>
            </a:xfrm>
            <a:prstGeom prst="straightConnector1">
              <a:avLst/>
            </a:prstGeom>
            <a:ln w="57150">
              <a:solidFill>
                <a:schemeClr val="accent6">
                  <a:lumMod val="50000"/>
                </a:schemeClr>
              </a:solidFill>
              <a:tailEnd type="arrow"/>
            </a:ln>
          </p:spPr>
          <p:style>
            <a:lnRef idx="3">
              <a:schemeClr val="accent1"/>
            </a:lnRef>
            <a:fillRef idx="0">
              <a:schemeClr val="accent1"/>
            </a:fillRef>
            <a:effectRef idx="2">
              <a:schemeClr val="accent1"/>
            </a:effectRef>
            <a:fontRef idx="minor">
              <a:schemeClr val="tx1"/>
            </a:fontRef>
          </p:style>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缺陷移除</a:t>
            </a:r>
            <a:endParaRPr lang="zh-CN" altLang="en-US" dirty="0"/>
          </a:p>
        </p:txBody>
      </p:sp>
      <p:sp>
        <p:nvSpPr>
          <p:cNvPr id="3" name="Content Placeholder 2"/>
          <p:cNvSpPr>
            <a:spLocks noGrp="1"/>
          </p:cNvSpPr>
          <p:nvPr>
            <p:ph idx="1"/>
          </p:nvPr>
        </p:nvSpPr>
        <p:spPr>
          <a:xfrm>
            <a:off x="613970" y="1268762"/>
            <a:ext cx="8941544" cy="2952329"/>
          </a:xfrm>
        </p:spPr>
        <p:txBody>
          <a:bodyPr/>
          <a:lstStyle/>
          <a:p>
            <a:r>
              <a:rPr lang="zh-CN" altLang="en-US" sz="2900" dirty="0" smtClean="0"/>
              <a:t>缺陷发现和移除是最常见的软件工程实践。</a:t>
            </a:r>
            <a:endParaRPr lang="en-US" altLang="zh-CN" sz="2900" dirty="0" smtClean="0"/>
          </a:p>
          <a:p>
            <a:pPr lvl="1"/>
            <a:r>
              <a:rPr lang="zh-CN" altLang="en-US" sz="2500" dirty="0" smtClean="0"/>
              <a:t>已成为软件业的首要成本推动因素</a:t>
            </a:r>
            <a:endParaRPr lang="en-US" altLang="zh-CN" sz="2500" dirty="0" smtClean="0"/>
          </a:p>
          <a:p>
            <a:r>
              <a:rPr lang="zh-CN" altLang="en-US" sz="2500" dirty="0" smtClean="0">
                <a:solidFill>
                  <a:srgbClr val="002060"/>
                </a:solidFill>
              </a:rPr>
              <a:t>软件业花费了超</a:t>
            </a:r>
            <a:r>
              <a:rPr lang="en-US" altLang="zh-CN" sz="2500" dirty="0" smtClean="0">
                <a:solidFill>
                  <a:srgbClr val="002060"/>
                </a:solidFill>
              </a:rPr>
              <a:t>50%</a:t>
            </a:r>
            <a:r>
              <a:rPr lang="zh-CN" altLang="en-US" sz="2500" dirty="0" smtClean="0">
                <a:solidFill>
                  <a:srgbClr val="002060"/>
                </a:solidFill>
              </a:rPr>
              <a:t>的软件成本用于发现和修复缺陷、安全问题和项目失败，软件创新则占不足</a:t>
            </a:r>
            <a:r>
              <a:rPr lang="en-US" altLang="zh-CN" sz="2500" dirty="0" smtClean="0">
                <a:solidFill>
                  <a:srgbClr val="002060"/>
                </a:solidFill>
              </a:rPr>
              <a:t>10%</a:t>
            </a:r>
            <a:r>
              <a:rPr lang="zh-CN" altLang="en-US" sz="2500" dirty="0" smtClean="0">
                <a:solidFill>
                  <a:srgbClr val="002060"/>
                </a:solidFill>
              </a:rPr>
              <a:t>。而如果能为缺陷处理、质量和安全提供“专业”实践，那就有希望能将这</a:t>
            </a:r>
            <a:r>
              <a:rPr lang="en-US" altLang="zh-CN" sz="2500" dirty="0" smtClean="0">
                <a:solidFill>
                  <a:srgbClr val="002060"/>
                </a:solidFill>
              </a:rPr>
              <a:t>50%</a:t>
            </a:r>
            <a:r>
              <a:rPr lang="zh-CN" altLang="en-US" sz="2500" dirty="0" smtClean="0">
                <a:solidFill>
                  <a:srgbClr val="002060"/>
                </a:solidFill>
              </a:rPr>
              <a:t>降为</a:t>
            </a:r>
            <a:r>
              <a:rPr lang="en-US" altLang="zh-CN" sz="2500" dirty="0" smtClean="0">
                <a:solidFill>
                  <a:srgbClr val="002060"/>
                </a:solidFill>
              </a:rPr>
              <a:t>15%</a:t>
            </a:r>
            <a:r>
              <a:rPr lang="zh-CN" altLang="en-US" sz="2500" dirty="0" smtClean="0">
                <a:solidFill>
                  <a:srgbClr val="002060"/>
                </a:solidFill>
              </a:rPr>
              <a:t>，则软件创新就能增加利用近</a:t>
            </a:r>
            <a:r>
              <a:rPr lang="en-US" altLang="zh-CN" sz="2500" dirty="0" smtClean="0">
                <a:solidFill>
                  <a:srgbClr val="002060"/>
                </a:solidFill>
              </a:rPr>
              <a:t>40%</a:t>
            </a:r>
            <a:r>
              <a:rPr lang="zh-CN" altLang="en-US" sz="2500" dirty="0" smtClean="0">
                <a:solidFill>
                  <a:srgbClr val="002060"/>
                </a:solidFill>
              </a:rPr>
              <a:t>的成本投入，这将极大促进软件业的创新和发展。</a:t>
            </a:r>
            <a:endParaRPr lang="en-US" altLang="zh-CN" sz="2900" dirty="0" smtClean="0">
              <a:solidFill>
                <a:srgbClr val="00206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34</a:t>
            </a:fld>
            <a:endParaRPr lang="zh-CN" altLang="en-US" dirty="0"/>
          </a:p>
        </p:txBody>
      </p:sp>
      <p:sp>
        <p:nvSpPr>
          <p:cNvPr id="5" name="Rectangle 4"/>
          <p:cNvSpPr/>
          <p:nvPr/>
        </p:nvSpPr>
        <p:spPr>
          <a:xfrm>
            <a:off x="3158805" y="5157192"/>
            <a:ext cx="6084676" cy="1008112"/>
          </a:xfrm>
          <a:prstGeom prst="rect">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r>
              <a:rPr lang="zh-CN" altLang="en-US" sz="3300" dirty="0" smtClean="0">
                <a:solidFill>
                  <a:srgbClr val="FFFF00"/>
                </a:solidFill>
                <a:ea typeface="文鼎CS长美黑" pitchFamily="49" charset="-122"/>
              </a:rPr>
              <a:t>软件工程师的第一玩忽职守就是低于</a:t>
            </a:r>
            <a:r>
              <a:rPr lang="en-US" altLang="zh-CN" sz="3300" dirty="0" smtClean="0">
                <a:solidFill>
                  <a:srgbClr val="FFFF00"/>
                </a:solidFill>
                <a:ea typeface="文鼎CS长美黑" pitchFamily="49" charset="-122"/>
              </a:rPr>
              <a:t>85%</a:t>
            </a:r>
            <a:r>
              <a:rPr lang="zh-CN" altLang="en-US" sz="3300" dirty="0" smtClean="0">
                <a:solidFill>
                  <a:srgbClr val="FFFF00"/>
                </a:solidFill>
                <a:ea typeface="文鼎CS长美黑" pitchFamily="49" charset="-122"/>
              </a:rPr>
              <a:t>的缺陷移除率。</a:t>
            </a:r>
            <a:endParaRPr lang="zh-CN" altLang="en-US" sz="2900" dirty="0">
              <a:solidFill>
                <a:srgbClr val="FFFF00"/>
              </a:solidFill>
              <a:ea typeface="文鼎CS长美黑" pitchFamily="49" charset="-122"/>
            </a:endParaRPr>
          </a:p>
        </p:txBody>
      </p:sp>
      <p:sp>
        <p:nvSpPr>
          <p:cNvPr id="6" name="Rectangle 5"/>
          <p:cNvSpPr/>
          <p:nvPr/>
        </p:nvSpPr>
        <p:spPr>
          <a:xfrm>
            <a:off x="920552" y="6372039"/>
            <a:ext cx="1722463" cy="373597"/>
          </a:xfrm>
          <a:prstGeom prst="rect">
            <a:avLst/>
          </a:prstGeom>
        </p:spPr>
        <p:txBody>
          <a:bodyPr wrap="none" lIns="95665" tIns="47832" rIns="95665" bIns="47832">
            <a:spAutoFit/>
          </a:bodyPr>
          <a:lstStyle/>
          <a:p>
            <a:r>
              <a:rPr lang="en-US" altLang="zh-CN" dirty="0" smtClean="0"/>
              <a:t>Capers Jones</a:t>
            </a:r>
            <a:endParaRPr lang="zh-CN" altLang="en-US" dirty="0"/>
          </a:p>
        </p:txBody>
      </p:sp>
      <p:pic>
        <p:nvPicPr>
          <p:cNvPr id="8" name="Picture 2" descr="http://www.english.ufl.edu/alumni/fall2009/images/jones.jpg"/>
          <p:cNvPicPr>
            <a:picLocks noChangeAspect="1" noChangeArrowheads="1"/>
          </p:cNvPicPr>
          <p:nvPr/>
        </p:nvPicPr>
        <p:blipFill>
          <a:blip r:embed="rId2" cstate="print"/>
          <a:srcRect/>
          <a:stretch>
            <a:fillRect/>
          </a:stretch>
        </p:blipFill>
        <p:spPr bwMode="auto">
          <a:xfrm>
            <a:off x="776536" y="4359963"/>
            <a:ext cx="2106333" cy="2093373"/>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15"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fltVal val="0"/>
                                          </p:val>
                                        </p:tav>
                                        <p:tav tm="100000">
                                          <p:val>
                                            <p:strVal val="#ppt_w"/>
                                          </p:val>
                                        </p:tav>
                                      </p:tavLst>
                                    </p:anim>
                                    <p:anim calcmode="lin" valueType="num">
                                      <p:cBhvr>
                                        <p:cTn id="11" dur="1000" fill="hold"/>
                                        <p:tgtEl>
                                          <p:spTgt spid="6"/>
                                        </p:tgtEl>
                                        <p:attrNameLst>
                                          <p:attrName>ppt_h</p:attrName>
                                        </p:attrNameLst>
                                      </p:cBhvr>
                                      <p:tavLst>
                                        <p:tav tm="0">
                                          <p:val>
                                            <p:fltVal val="0"/>
                                          </p:val>
                                        </p:tav>
                                        <p:tav tm="100000">
                                          <p:val>
                                            <p:strVal val="#ppt_h"/>
                                          </p:val>
                                        </p:tav>
                                      </p:tavLst>
                                    </p:anim>
                                    <p:anim calcmode="lin" valueType="num">
                                      <p:cBhvr>
                                        <p:cTn id="12"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6"/>
                                        </p:tgtEl>
                                        <p:attrNameLst>
                                          <p:attrName>ppt_y</p:attrName>
                                        </p:attrNameLst>
                                      </p:cBhvr>
                                      <p:tavLst>
                                        <p:tav tm="0" fmla="#ppt_y+(sin(-2*pi*(1-$))*-#ppt_x+cos(-2*pi*(1-$))*(1-#ppt_y))*(1-$)">
                                          <p:val>
                                            <p:fltVal val="0"/>
                                          </p:val>
                                        </p:tav>
                                        <p:tav tm="100000">
                                          <p:val>
                                            <p:fltVal val="1"/>
                                          </p:val>
                                        </p:tav>
                                      </p:tavLst>
                                    </p:anim>
                                  </p:childTnLst>
                                </p:cTn>
                              </p:par>
                              <p:par>
                                <p:cTn id="14" presetID="15"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fltVal val="0"/>
                                          </p:val>
                                        </p:tav>
                                        <p:tav tm="100000">
                                          <p:val>
                                            <p:strVal val="#ppt_w"/>
                                          </p:val>
                                        </p:tav>
                                      </p:tavLst>
                                    </p:anim>
                                    <p:anim calcmode="lin" valueType="num">
                                      <p:cBhvr>
                                        <p:cTn id="17" dur="1000" fill="hold"/>
                                        <p:tgtEl>
                                          <p:spTgt spid="5"/>
                                        </p:tgtEl>
                                        <p:attrNameLst>
                                          <p:attrName>ppt_h</p:attrName>
                                        </p:attrNameLst>
                                      </p:cBhvr>
                                      <p:tavLst>
                                        <p:tav tm="0">
                                          <p:val>
                                            <p:fltVal val="0"/>
                                          </p:val>
                                        </p:tav>
                                        <p:tav tm="100000">
                                          <p:val>
                                            <p:strVal val="#ppt_h"/>
                                          </p:val>
                                        </p:tav>
                                      </p:tavLst>
                                    </p:anim>
                                    <p:anim calcmode="lin" valueType="num">
                                      <p:cBhvr>
                                        <p:cTn id="18"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Bugzilla</a:t>
            </a:r>
            <a:r>
              <a:rPr lang="zh-CN" altLang="en-US" dirty="0" smtClean="0"/>
              <a:t>缺陷移除过程</a:t>
            </a:r>
            <a:endParaRPr lang="zh-CN" altLang="en-US" dirty="0"/>
          </a:p>
        </p:txBody>
      </p:sp>
      <p:sp>
        <p:nvSpPr>
          <p:cNvPr id="3" name="Content Placeholder 2"/>
          <p:cNvSpPr>
            <a:spLocks noGrp="1"/>
          </p:cNvSpPr>
          <p:nvPr>
            <p:ph idx="1"/>
          </p:nvPr>
        </p:nvSpPr>
        <p:spPr>
          <a:xfrm>
            <a:off x="116466" y="1268760"/>
            <a:ext cx="9595066" cy="576064"/>
          </a:xfrm>
        </p:spPr>
        <p:txBody>
          <a:bodyPr/>
          <a:lstStyle/>
          <a:p>
            <a:r>
              <a:rPr lang="en-US" altLang="zh-CN" sz="2300" dirty="0" smtClean="0"/>
              <a:t>Bugzilla</a:t>
            </a:r>
            <a:r>
              <a:rPr lang="zh-CN" altLang="en-US" sz="2300" dirty="0" smtClean="0"/>
              <a:t>是一个常用的缺陷数据库系统，能支持缺陷记录和管理。</a:t>
            </a:r>
            <a:endParaRPr lang="en-US" altLang="zh-CN" sz="23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35</a:t>
            </a:fld>
            <a:endParaRPr lang="zh-CN" altLang="en-US" dirty="0"/>
          </a:p>
        </p:txBody>
      </p:sp>
      <p:sp>
        <p:nvSpPr>
          <p:cNvPr id="6" name="Rectangle 5"/>
          <p:cNvSpPr/>
          <p:nvPr/>
        </p:nvSpPr>
        <p:spPr>
          <a:xfrm>
            <a:off x="234738" y="5541043"/>
            <a:ext cx="3078604" cy="1250760"/>
          </a:xfrm>
          <a:prstGeom prst="rect">
            <a:avLst/>
          </a:prstGeom>
        </p:spPr>
        <p:txBody>
          <a:bodyPr wrap="none" lIns="95665" tIns="47832" rIns="95665" bIns="47832">
            <a:spAutoFit/>
          </a:bodyPr>
          <a:lstStyle/>
          <a:p>
            <a:r>
              <a:rPr lang="zh-CN" altLang="en-US" sz="2500" dirty="0" smtClean="0">
                <a:solidFill>
                  <a:srgbClr val="C00000"/>
                </a:solidFill>
                <a:ea typeface="文鼎CS长美黑" pitchFamily="49" charset="-122"/>
              </a:rPr>
              <a:t>在</a:t>
            </a:r>
            <a:r>
              <a:rPr lang="en-US" altLang="zh-CN" sz="2500" dirty="0" smtClean="0">
                <a:solidFill>
                  <a:srgbClr val="C00000"/>
                </a:solidFill>
                <a:ea typeface="文鼎CS长美黑" pitchFamily="49" charset="-122"/>
              </a:rPr>
              <a:t>Bugzilla</a:t>
            </a:r>
            <a:r>
              <a:rPr lang="zh-CN" altLang="en-US" sz="2500" dirty="0" smtClean="0">
                <a:solidFill>
                  <a:srgbClr val="C00000"/>
                </a:solidFill>
                <a:ea typeface="文鼎CS长美黑" pitchFamily="49" charset="-122"/>
              </a:rPr>
              <a:t>系统中</a:t>
            </a:r>
            <a:r>
              <a:rPr lang="en-US" altLang="zh-CN" sz="2500" dirty="0" smtClean="0">
                <a:solidFill>
                  <a:srgbClr val="C00000"/>
                </a:solidFill>
                <a:ea typeface="文鼎CS长美黑" pitchFamily="49" charset="-122"/>
              </a:rPr>
              <a:t/>
            </a:r>
            <a:br>
              <a:rPr lang="en-US" altLang="zh-CN" sz="2500" dirty="0" smtClean="0">
                <a:solidFill>
                  <a:srgbClr val="C00000"/>
                </a:solidFill>
                <a:ea typeface="文鼎CS长美黑" pitchFamily="49" charset="-122"/>
              </a:rPr>
            </a:br>
            <a:r>
              <a:rPr lang="zh-CN" altLang="en-US" sz="2500" dirty="0" smtClean="0">
                <a:solidFill>
                  <a:srgbClr val="C00000"/>
                </a:solidFill>
                <a:ea typeface="文鼎CS长美黑" pitchFamily="49" charset="-122"/>
              </a:rPr>
              <a:t>缺陷的可能状态，</a:t>
            </a:r>
            <a:r>
              <a:rPr lang="en-US" altLang="zh-CN" sz="2500" dirty="0" smtClean="0">
                <a:solidFill>
                  <a:srgbClr val="C00000"/>
                </a:solidFill>
                <a:ea typeface="文鼎CS长美黑" pitchFamily="49" charset="-122"/>
              </a:rPr>
              <a:t/>
            </a:r>
            <a:br>
              <a:rPr lang="en-US" altLang="zh-CN" sz="2500" dirty="0" smtClean="0">
                <a:solidFill>
                  <a:srgbClr val="C00000"/>
                </a:solidFill>
                <a:ea typeface="文鼎CS长美黑" pitchFamily="49" charset="-122"/>
              </a:rPr>
            </a:br>
            <a:r>
              <a:rPr lang="zh-CN" altLang="en-US" sz="2500" dirty="0" smtClean="0">
                <a:solidFill>
                  <a:srgbClr val="C00000"/>
                </a:solidFill>
                <a:ea typeface="文鼎CS长美黑" pitchFamily="49" charset="-122"/>
              </a:rPr>
              <a:t>及状态间的转换流程</a:t>
            </a:r>
            <a:endParaRPr lang="zh-CN" altLang="en-US" sz="2500" dirty="0">
              <a:solidFill>
                <a:srgbClr val="C00000"/>
              </a:solidFill>
              <a:ea typeface="文鼎CS长美黑" pitchFamily="49" charset="-122"/>
            </a:endParaRPr>
          </a:p>
        </p:txBody>
      </p:sp>
      <p:pic>
        <p:nvPicPr>
          <p:cNvPr id="7" name="Picture 1" descr="E:\SECBOK\Content\Figures\BugzillaDefectStatus.png"/>
          <p:cNvPicPr>
            <a:picLocks noChangeAspect="1" noChangeArrowheads="1"/>
          </p:cNvPicPr>
          <p:nvPr/>
        </p:nvPicPr>
        <p:blipFill>
          <a:blip r:embed="rId2" cstate="print"/>
          <a:srcRect/>
          <a:stretch>
            <a:fillRect/>
          </a:stretch>
        </p:blipFill>
        <p:spPr bwMode="auto">
          <a:xfrm>
            <a:off x="1619672" y="1906811"/>
            <a:ext cx="6065667" cy="4474517"/>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缺陷移除与成本</a:t>
            </a:r>
            <a:endParaRPr lang="zh-CN" altLang="en-US" dirty="0"/>
          </a:p>
        </p:txBody>
      </p:sp>
      <p:sp>
        <p:nvSpPr>
          <p:cNvPr id="3" name="Content Placeholder 2"/>
          <p:cNvSpPr>
            <a:spLocks noGrp="1"/>
          </p:cNvSpPr>
          <p:nvPr>
            <p:ph idx="1"/>
          </p:nvPr>
        </p:nvSpPr>
        <p:spPr/>
        <p:txBody>
          <a:bodyPr/>
          <a:lstStyle/>
          <a:p>
            <a:r>
              <a:rPr lang="zh-CN" altLang="en-US" sz="2900" dirty="0" smtClean="0">
                <a:solidFill>
                  <a:srgbClr val="0000FF"/>
                </a:solidFill>
              </a:rPr>
              <a:t>高缺陷移除率需要高成本。</a:t>
            </a:r>
            <a:endParaRPr lang="en-US" altLang="zh-CN" sz="2900" dirty="0" smtClean="0">
              <a:solidFill>
                <a:srgbClr val="0000FF"/>
              </a:solidFill>
            </a:endParaRPr>
          </a:p>
          <a:p>
            <a:r>
              <a:rPr lang="zh-CN" altLang="en-US" sz="2900" dirty="0" smtClean="0"/>
              <a:t>一般项目难以承付如此高成本，</a:t>
            </a:r>
            <a:r>
              <a:rPr lang="en-US" altLang="zh-CN" sz="2900" dirty="0" smtClean="0"/>
              <a:t/>
            </a:r>
            <a:br>
              <a:rPr lang="en-US" altLang="zh-CN" sz="2900" dirty="0" smtClean="0"/>
            </a:br>
            <a:r>
              <a:rPr lang="zh-CN" altLang="en-US" sz="2900" dirty="0" smtClean="0"/>
              <a:t>故而只能纵容“</a:t>
            </a:r>
            <a:r>
              <a:rPr lang="zh-CN" altLang="en-US" sz="2900" dirty="0" smtClean="0">
                <a:solidFill>
                  <a:srgbClr val="FF0000"/>
                </a:solidFill>
              </a:rPr>
              <a:t>质量懈怠</a:t>
            </a:r>
            <a:r>
              <a:rPr lang="zh-CN" altLang="en-US" sz="2900" dirty="0" smtClean="0"/>
              <a:t>”。</a:t>
            </a:r>
            <a:endParaRPr lang="en-US" altLang="zh-CN" sz="2900" dirty="0" smtClean="0"/>
          </a:p>
          <a:p>
            <a:pPr lvl="1"/>
            <a:r>
              <a:rPr lang="zh-CN" altLang="en-US" sz="2500" dirty="0" smtClean="0"/>
              <a:t>典型情形：绝大多数产品的缺陷移除率低于</a:t>
            </a:r>
            <a:r>
              <a:rPr lang="en-US" altLang="zh-CN" sz="2500" dirty="0" smtClean="0"/>
              <a:t>85%</a:t>
            </a:r>
            <a:r>
              <a:rPr lang="zh-CN" altLang="en-US" sz="2500" dirty="0" smtClean="0"/>
              <a:t>，极少产品能达到</a:t>
            </a:r>
            <a:r>
              <a:rPr lang="en-US" altLang="zh-CN" sz="2500" dirty="0" smtClean="0"/>
              <a:t>99%</a:t>
            </a:r>
            <a:r>
              <a:rPr lang="zh-CN" altLang="en-US" sz="2500" dirty="0" smtClean="0"/>
              <a:t>。</a:t>
            </a:r>
            <a:endParaRPr lang="en-US" altLang="zh-CN" sz="2500" dirty="0" smtClean="0"/>
          </a:p>
          <a:p>
            <a:endParaRPr lang="en-US" altLang="zh-CN" sz="1500" dirty="0" smtClean="0"/>
          </a:p>
          <a:p>
            <a:r>
              <a:rPr lang="zh-CN" altLang="en-US" sz="2900" dirty="0" smtClean="0"/>
              <a:t>尽管缺陷是几乎无法避免的，但“严重型”缺陷则是必须避免的。</a:t>
            </a:r>
            <a:endParaRPr lang="en-US" altLang="zh-CN" sz="2900" dirty="0" smtClean="0"/>
          </a:p>
          <a:p>
            <a:pPr lvl="1"/>
            <a:r>
              <a:rPr lang="zh-CN" altLang="en-US" sz="2500" dirty="0" smtClean="0">
                <a:solidFill>
                  <a:srgbClr val="0000FF"/>
                </a:solidFill>
              </a:rPr>
              <a:t>严重型缺陷：</a:t>
            </a:r>
            <a:endParaRPr lang="en-US" altLang="zh-CN" sz="2500" dirty="0" smtClean="0">
              <a:solidFill>
                <a:srgbClr val="0000FF"/>
              </a:solidFill>
            </a:endParaRPr>
          </a:p>
          <a:p>
            <a:pPr lvl="2"/>
            <a:r>
              <a:rPr lang="zh-CN" altLang="en-US" sz="2100" dirty="0" smtClean="0"/>
              <a:t>威胁用户和维护人员的身心健康</a:t>
            </a:r>
            <a:endParaRPr lang="en-US" altLang="zh-CN" sz="2100" dirty="0" smtClean="0"/>
          </a:p>
          <a:p>
            <a:pPr lvl="2"/>
            <a:r>
              <a:rPr lang="zh-CN" altLang="en-US" sz="2100" dirty="0" smtClean="0"/>
              <a:t>造成重大经济损失</a:t>
            </a:r>
            <a:endParaRPr lang="en-US" altLang="zh-CN" sz="2100" dirty="0" smtClean="0"/>
          </a:p>
          <a:p>
            <a:pPr lvl="2"/>
            <a:r>
              <a:rPr lang="en-US" altLang="zh-CN" sz="2100" dirty="0" smtClean="0"/>
              <a:t>…</a:t>
            </a:r>
          </a:p>
          <a:p>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36</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缺陷成本增长定律</a:t>
            </a:r>
            <a:endParaRPr lang="zh-CN" altLang="en-US" dirty="0"/>
          </a:p>
        </p:txBody>
      </p:sp>
      <p:sp>
        <p:nvSpPr>
          <p:cNvPr id="10" name="Content Placeholder 2"/>
          <p:cNvSpPr>
            <a:spLocks noGrp="1"/>
          </p:cNvSpPr>
          <p:nvPr>
            <p:ph idx="1"/>
          </p:nvPr>
        </p:nvSpPr>
        <p:spPr>
          <a:xfrm>
            <a:off x="116463" y="3933058"/>
            <a:ext cx="3666407" cy="2520280"/>
          </a:xfrm>
        </p:spPr>
        <p:txBody>
          <a:bodyPr/>
          <a:lstStyle/>
          <a:p>
            <a:pPr>
              <a:buNone/>
            </a:pPr>
            <a:r>
              <a:rPr lang="zh-CN" altLang="en-US" sz="2900" dirty="0" smtClean="0">
                <a:solidFill>
                  <a:srgbClr val="0000FF"/>
                </a:solidFill>
              </a:rPr>
              <a:t>原因：</a:t>
            </a:r>
            <a:endParaRPr lang="en-US" altLang="zh-CN" sz="2900" dirty="0" smtClean="0">
              <a:solidFill>
                <a:srgbClr val="0000FF"/>
              </a:solidFill>
            </a:endParaRPr>
          </a:p>
          <a:p>
            <a:pPr>
              <a:buFont typeface="+mj-ea"/>
              <a:buAutoNum type="circleNumDbPlain"/>
            </a:pPr>
            <a:r>
              <a:rPr lang="zh-CN" altLang="en-US" sz="2400" dirty="0" smtClean="0">
                <a:solidFill>
                  <a:srgbClr val="0000FF"/>
                </a:solidFill>
              </a:rPr>
              <a:t>缺陷随时间而扩散，衍生出新缺陷。 </a:t>
            </a:r>
            <a:endParaRPr lang="en-US" altLang="zh-CN" sz="2400" dirty="0" smtClean="0">
              <a:solidFill>
                <a:srgbClr val="0000FF"/>
              </a:solidFill>
            </a:endParaRPr>
          </a:p>
          <a:p>
            <a:pPr>
              <a:buFont typeface="+mj-ea"/>
              <a:buAutoNum type="circleNumDbPlain"/>
            </a:pPr>
            <a:r>
              <a:rPr lang="zh-CN" altLang="en-US" sz="2400" dirty="0" smtClean="0">
                <a:solidFill>
                  <a:srgbClr val="0000FF"/>
                </a:solidFill>
              </a:rPr>
              <a:t>缺陷知识随时间而消逝。工程师部分忘却了之前获得的知识。</a:t>
            </a:r>
            <a:endParaRPr lang="zh-CN" altLang="en-US" sz="24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37</a:t>
            </a:fld>
            <a:endParaRPr lang="zh-CN" altLang="en-US" dirty="0"/>
          </a:p>
        </p:txBody>
      </p:sp>
      <p:sp>
        <p:nvSpPr>
          <p:cNvPr id="5" name="Rectangle 4"/>
          <p:cNvSpPr/>
          <p:nvPr/>
        </p:nvSpPr>
        <p:spPr>
          <a:xfrm>
            <a:off x="740532" y="1700809"/>
            <a:ext cx="8190910"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缺陷的发现和修复成本随软件生命期的推进而呈快速</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甚至指数级</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增长趋势。</a:t>
            </a:r>
            <a:endParaRPr lang="zh-CN" altLang="en-US" sz="2900" dirty="0">
              <a:solidFill>
                <a:srgbClr val="C00000"/>
              </a:solidFill>
              <a:ea typeface="文鼎CS长美黑" pitchFamily="49" charset="-122"/>
            </a:endParaRPr>
          </a:p>
        </p:txBody>
      </p:sp>
      <p:pic>
        <p:nvPicPr>
          <p:cNvPr id="7" name="Picture 2" descr="E:\SECBOK\Content\Figures\DefectFixCost.png"/>
          <p:cNvPicPr>
            <a:picLocks noChangeAspect="1" noChangeArrowheads="1"/>
          </p:cNvPicPr>
          <p:nvPr/>
        </p:nvPicPr>
        <p:blipFill>
          <a:blip r:embed="rId2" cstate="print"/>
          <a:srcRect/>
          <a:stretch>
            <a:fillRect/>
          </a:stretch>
        </p:blipFill>
        <p:spPr bwMode="auto">
          <a:xfrm>
            <a:off x="3563888" y="2958108"/>
            <a:ext cx="5472608" cy="3423220"/>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linds(horizontal)">
                                      <p:cBhvr>
                                        <p:cTn id="12" dur="500"/>
                                        <p:tgtEl>
                                          <p:spTgt spid="10">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blinds(horizontal)">
                                      <p:cBhvr>
                                        <p:cTn id="15" dur="500"/>
                                        <p:tgtEl>
                                          <p:spTgt spid="10">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blinds(horizontal)">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Pareto</a:t>
            </a:r>
            <a:r>
              <a:rPr lang="zh-CN" altLang="en-US" dirty="0" smtClean="0"/>
              <a:t>缺陷分布定律</a:t>
            </a:r>
            <a:endParaRPr lang="zh-CN" altLang="en-US" dirty="0"/>
          </a:p>
        </p:txBody>
      </p:sp>
      <p:sp>
        <p:nvSpPr>
          <p:cNvPr id="3" name="Content Placeholder 2"/>
          <p:cNvSpPr>
            <a:spLocks noGrp="1"/>
          </p:cNvSpPr>
          <p:nvPr>
            <p:ph idx="1"/>
          </p:nvPr>
        </p:nvSpPr>
        <p:spPr>
          <a:xfrm>
            <a:off x="613973" y="3789043"/>
            <a:ext cx="5587172" cy="2808312"/>
          </a:xfrm>
        </p:spPr>
        <p:txBody>
          <a:bodyPr/>
          <a:lstStyle/>
          <a:p>
            <a:r>
              <a:rPr lang="zh-CN" altLang="en-US" sz="2900" dirty="0" smtClean="0"/>
              <a:t>为什么缺陷会扎堆呢？</a:t>
            </a:r>
            <a:endParaRPr lang="en-US" altLang="zh-CN" sz="2900" dirty="0" smtClean="0"/>
          </a:p>
          <a:p>
            <a:pPr lvl="1"/>
            <a:r>
              <a:rPr lang="zh-CN" altLang="en-US" sz="2500" dirty="0" smtClean="0"/>
              <a:t>代码模块的复杂度</a:t>
            </a:r>
            <a:endParaRPr lang="en-US" altLang="zh-CN" sz="2100" dirty="0" smtClean="0"/>
          </a:p>
          <a:p>
            <a:pPr lvl="1"/>
            <a:r>
              <a:rPr lang="zh-CN" altLang="en-US" sz="2500" dirty="0" smtClean="0"/>
              <a:t>程序员的技能、习惯和态度 </a:t>
            </a:r>
            <a:endParaRPr lang="en-US" altLang="zh-CN" sz="2500" dirty="0" smtClean="0"/>
          </a:p>
          <a:p>
            <a:pPr lvl="1"/>
            <a:r>
              <a:rPr lang="zh-CN" altLang="en-US" sz="2500" dirty="0" smtClean="0"/>
              <a:t>需求和设计错误</a:t>
            </a:r>
            <a:endParaRPr lang="en-US" altLang="zh-CN" sz="2500" dirty="0" smtClean="0"/>
          </a:p>
          <a:p>
            <a:pPr lvl="1"/>
            <a:r>
              <a:rPr lang="zh-CN" altLang="en-US" sz="2500" dirty="0" smtClean="0"/>
              <a:t>结构破坏</a:t>
            </a:r>
            <a:endParaRPr lang="en-US" altLang="zh-CN" sz="2500" dirty="0" smtClean="0"/>
          </a:p>
          <a:p>
            <a:pPr lvl="1"/>
            <a:r>
              <a:rPr lang="en-US" altLang="zh-CN" sz="2500" dirty="0" smtClean="0"/>
              <a:t>… </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38</a:t>
            </a:fld>
            <a:endParaRPr lang="zh-CN" altLang="en-US" dirty="0"/>
          </a:p>
        </p:txBody>
      </p:sp>
      <p:sp>
        <p:nvSpPr>
          <p:cNvPr id="5" name="Rectangle 4"/>
          <p:cNvSpPr/>
          <p:nvPr/>
        </p:nvSpPr>
        <p:spPr>
          <a:xfrm>
            <a:off x="740532" y="1700809"/>
            <a:ext cx="8190910"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逾</a:t>
            </a:r>
            <a:r>
              <a:rPr lang="en-US" altLang="zh-CN" sz="2900" dirty="0" smtClean="0">
                <a:solidFill>
                  <a:srgbClr val="C00000"/>
                </a:solidFill>
                <a:ea typeface="文鼎CS长美黑" pitchFamily="49" charset="-122"/>
              </a:rPr>
              <a:t>80%</a:t>
            </a:r>
            <a:r>
              <a:rPr lang="zh-CN" altLang="en-US" sz="2900" dirty="0" smtClean="0">
                <a:solidFill>
                  <a:srgbClr val="C00000"/>
                </a:solidFill>
                <a:ea typeface="文鼎CS长美黑" pitchFamily="49" charset="-122"/>
              </a:rPr>
              <a:t>的缺陷密集地分布于约</a:t>
            </a:r>
            <a:r>
              <a:rPr lang="en-US" altLang="zh-CN" sz="2900" dirty="0" smtClean="0">
                <a:solidFill>
                  <a:srgbClr val="C00000"/>
                </a:solidFill>
                <a:ea typeface="文鼎CS长美黑" pitchFamily="49" charset="-122"/>
              </a:rPr>
              <a:t>20%</a:t>
            </a:r>
            <a:r>
              <a:rPr lang="zh-CN" altLang="en-US" sz="2900" dirty="0" smtClean="0">
                <a:solidFill>
                  <a:srgbClr val="C00000"/>
                </a:solidFill>
                <a:ea typeface="文鼎CS长美黑" pitchFamily="49" charset="-122"/>
              </a:rPr>
              <a:t>的软件代码和模块中。</a:t>
            </a:r>
            <a:endParaRPr lang="zh-CN" altLang="en-US" sz="2900" dirty="0">
              <a:solidFill>
                <a:srgbClr val="C00000"/>
              </a:solidFill>
              <a:ea typeface="文鼎CS长美黑" pitchFamily="49" charset="-122"/>
            </a:endParaRPr>
          </a:p>
        </p:txBody>
      </p:sp>
      <p:sp>
        <p:nvSpPr>
          <p:cNvPr id="6" name="Rectangle 5"/>
          <p:cNvSpPr/>
          <p:nvPr/>
        </p:nvSpPr>
        <p:spPr>
          <a:xfrm>
            <a:off x="6513175" y="5114519"/>
            <a:ext cx="3370792" cy="1266812"/>
          </a:xfrm>
          <a:prstGeom prst="rect">
            <a:avLst/>
          </a:prstGeom>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r"/>
            <a:r>
              <a:rPr lang="zh-CN" altLang="en-US" sz="3800" dirty="0" smtClean="0">
                <a:latin typeface="金梅新毛隸全字體" pitchFamily="49" charset="-120"/>
                <a:ea typeface="汉鼎简隶变" pitchFamily="49" charset="-122"/>
              </a:rPr>
              <a:t>既高度集中</a:t>
            </a:r>
            <a:r>
              <a:rPr lang="zh-CN" altLang="en-US" sz="3500" dirty="0" smtClean="0">
                <a:latin typeface="金梅新毛隸全字體" pitchFamily="49" charset="-120"/>
                <a:ea typeface="汉鼎简隶变" pitchFamily="49" charset="-122"/>
              </a:rPr>
              <a:t>，</a:t>
            </a:r>
            <a:r>
              <a:rPr lang="en-US" altLang="zh-CN" sz="3800" dirty="0" smtClean="0">
                <a:latin typeface="金梅新毛隸全字體" pitchFamily="49" charset="-120"/>
                <a:ea typeface="汉鼎简隶变" pitchFamily="49" charset="-122"/>
              </a:rPr>
              <a:t/>
            </a:r>
            <a:br>
              <a:rPr lang="en-US" altLang="zh-CN" sz="3800" dirty="0" smtClean="0">
                <a:latin typeface="金梅新毛隸全字體" pitchFamily="49" charset="-120"/>
                <a:ea typeface="汉鼎简隶变" pitchFamily="49" charset="-122"/>
              </a:rPr>
            </a:br>
            <a:r>
              <a:rPr lang="zh-CN" altLang="en-US" sz="3800" dirty="0" smtClean="0">
                <a:latin typeface="金梅新毛隸全字體" pitchFamily="49" charset="-120"/>
                <a:ea typeface="汉鼎简隶变" pitchFamily="49" charset="-122"/>
              </a:rPr>
              <a:t>又广泛分布</a:t>
            </a:r>
            <a:r>
              <a:rPr lang="zh-CN" altLang="en-US" sz="3500" dirty="0" smtClean="0">
                <a:latin typeface="金梅新毛隸全字體" pitchFamily="49" charset="-120"/>
                <a:ea typeface="汉鼎简隶变" pitchFamily="49" charset="-122"/>
              </a:rPr>
              <a:t>。</a:t>
            </a:r>
            <a:endParaRPr lang="zh-CN" altLang="en-US" sz="3800" dirty="0">
              <a:latin typeface="金梅新毛隸全字體" pitchFamily="49" charset="-120"/>
              <a:ea typeface="汉鼎简隶变" pitchFamily="49" charset="-122"/>
            </a:endParaRPr>
          </a:p>
        </p:txBody>
      </p:sp>
    </p:spTree>
  </p:cSld>
  <p:clrMapOvr>
    <a:masterClrMapping/>
  </p:clrMapOvr>
  <p:transition spd="slow">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缺陷持久密集定律</a:t>
            </a:r>
            <a:endParaRPr lang="zh-CN" altLang="en-US" dirty="0"/>
          </a:p>
        </p:txBody>
      </p:sp>
      <p:sp>
        <p:nvSpPr>
          <p:cNvPr id="3" name="Content Placeholder 2"/>
          <p:cNvSpPr>
            <a:spLocks noGrp="1"/>
          </p:cNvSpPr>
          <p:nvPr>
            <p:ph idx="1"/>
          </p:nvPr>
        </p:nvSpPr>
        <p:spPr>
          <a:xfrm>
            <a:off x="613964" y="3212979"/>
            <a:ext cx="8667750" cy="3024335"/>
          </a:xfrm>
        </p:spPr>
        <p:txBody>
          <a:bodyPr/>
          <a:lstStyle/>
          <a:p>
            <a:r>
              <a:rPr lang="zh-CN" altLang="en-US" sz="2900" dirty="0" smtClean="0"/>
              <a:t>为什么“持久密集”？</a:t>
            </a:r>
            <a:endParaRPr lang="en-US" altLang="zh-CN" sz="2900" dirty="0" smtClean="0"/>
          </a:p>
          <a:p>
            <a:pPr marL="971592" lvl="1" indent="-478323">
              <a:buFont typeface="+mj-ea"/>
              <a:buAutoNum type="circleNumDbPlain"/>
            </a:pPr>
            <a:r>
              <a:rPr lang="zh-CN" altLang="en-US" sz="2600" dirty="0" smtClean="0"/>
              <a:t>在假定所发现的缺陷是</a:t>
            </a:r>
            <a:r>
              <a:rPr lang="zh-CN" altLang="en-US" sz="2600" dirty="0" smtClean="0">
                <a:solidFill>
                  <a:srgbClr val="0000FF"/>
                </a:solidFill>
              </a:rPr>
              <a:t>随机分布</a:t>
            </a:r>
            <a:r>
              <a:rPr lang="zh-CN" altLang="en-US" sz="2600" dirty="0" smtClean="0"/>
              <a:t>的前提下，某代码模块中所</a:t>
            </a:r>
            <a:r>
              <a:rPr lang="zh-CN" altLang="en-US" sz="2600" dirty="0" smtClean="0">
                <a:solidFill>
                  <a:srgbClr val="0000FF"/>
                </a:solidFill>
              </a:rPr>
              <a:t>发现</a:t>
            </a:r>
            <a:r>
              <a:rPr lang="zh-CN" altLang="en-US" sz="2600" dirty="0" smtClean="0"/>
              <a:t>的缺陷越多，它所包含的</a:t>
            </a:r>
            <a:r>
              <a:rPr lang="zh-CN" altLang="en-US" sz="2600" dirty="0" smtClean="0">
                <a:solidFill>
                  <a:srgbClr val="0000FF"/>
                </a:solidFill>
              </a:rPr>
              <a:t>潜在</a:t>
            </a:r>
            <a:r>
              <a:rPr lang="zh-CN" altLang="en-US" sz="2600" dirty="0" smtClean="0"/>
              <a:t>缺陷也就越多。</a:t>
            </a:r>
            <a:endParaRPr lang="en-US" altLang="zh-CN" sz="2600" dirty="0" smtClean="0"/>
          </a:p>
          <a:p>
            <a:pPr marL="971592" lvl="1" indent="-478323">
              <a:buFont typeface="+mj-ea"/>
              <a:buAutoNum type="circleNumDbPlain"/>
            </a:pPr>
            <a:r>
              <a:rPr lang="zh-CN" altLang="en-US" sz="2600" dirty="0" smtClean="0"/>
              <a:t>某代码模块中所发现的缺陷越多，它所经历的缺陷修复也就越多。而任何变更都有可能引入</a:t>
            </a:r>
            <a:r>
              <a:rPr lang="zh-CN" altLang="en-US" sz="2600" dirty="0" smtClean="0">
                <a:solidFill>
                  <a:srgbClr val="0000FF"/>
                </a:solidFill>
              </a:rPr>
              <a:t>新缺陷</a:t>
            </a:r>
            <a:r>
              <a:rPr lang="zh-CN" altLang="en-US" sz="2600" dirty="0" smtClean="0"/>
              <a:t>，故而该代码模块新增缺陷的数量也就越多。</a:t>
            </a:r>
            <a:endParaRPr lang="zh-CN" altLang="en-US" sz="26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39</a:t>
            </a:fld>
            <a:endParaRPr lang="zh-CN" altLang="en-US" dirty="0"/>
          </a:p>
        </p:txBody>
      </p:sp>
      <p:sp>
        <p:nvSpPr>
          <p:cNvPr id="5" name="Rectangle 4"/>
          <p:cNvSpPr/>
          <p:nvPr/>
        </p:nvSpPr>
        <p:spPr>
          <a:xfrm>
            <a:off x="740532" y="1556792"/>
            <a:ext cx="8190910"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代码模块的缺陷密集性倾向于在软件的多个连续版本中都保持不变。</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回顾第</a:t>
            </a:r>
            <a:r>
              <a:rPr lang="en-US" altLang="zh-CN" dirty="0" smtClean="0"/>
              <a:t>3</a:t>
            </a:r>
            <a:r>
              <a:rPr lang="zh-CN" altLang="en-US" dirty="0" smtClean="0"/>
              <a:t>讲</a:t>
            </a:r>
            <a:r>
              <a:rPr lang="en-US" altLang="zh-CN" dirty="0" smtClean="0"/>
              <a:t>—</a:t>
            </a:r>
            <a:r>
              <a:rPr lang="zh-CN" altLang="en-US" dirty="0" smtClean="0"/>
              <a:t>软件质量概论</a:t>
            </a:r>
            <a:endParaRPr lang="zh-CN" altLang="en-US" dirty="0"/>
          </a:p>
        </p:txBody>
      </p:sp>
      <p:sp>
        <p:nvSpPr>
          <p:cNvPr id="4" name="Content Placeholder 3"/>
          <p:cNvSpPr>
            <a:spLocks noGrp="1"/>
          </p:cNvSpPr>
          <p:nvPr>
            <p:ph idx="1"/>
          </p:nvPr>
        </p:nvSpPr>
        <p:spPr>
          <a:xfrm>
            <a:off x="584515" y="1052739"/>
            <a:ext cx="8667750" cy="792088"/>
          </a:xfrm>
        </p:spPr>
        <p:txBody>
          <a:bodyPr/>
          <a:lstStyle/>
          <a:p>
            <a:r>
              <a:rPr lang="zh-CN" altLang="en-US" sz="2500" dirty="0" smtClean="0">
                <a:solidFill>
                  <a:srgbClr val="0000FF"/>
                </a:solidFill>
              </a:rPr>
              <a:t>软件的质量</a:t>
            </a:r>
            <a:r>
              <a:rPr lang="zh-CN" altLang="en-US" sz="2500" dirty="0" smtClean="0"/>
              <a:t>是它满足</a:t>
            </a:r>
            <a:r>
              <a:rPr lang="zh-CN" altLang="en-US" sz="2500" dirty="0" smtClean="0">
                <a:solidFill>
                  <a:srgbClr val="0000FF"/>
                </a:solidFill>
              </a:rPr>
              <a:t>用户需要和系统需求</a:t>
            </a:r>
            <a:r>
              <a:rPr lang="zh-CN" altLang="en-US" sz="2500" dirty="0" smtClean="0"/>
              <a:t>的程度，</a:t>
            </a:r>
            <a:r>
              <a:rPr lang="en-US" altLang="zh-CN" sz="2500" dirty="0" smtClean="0"/>
              <a:t/>
            </a:r>
            <a:br>
              <a:rPr lang="en-US" altLang="zh-CN" sz="2500" dirty="0" smtClean="0"/>
            </a:br>
            <a:r>
              <a:rPr lang="zh-CN" altLang="en-US" sz="2500" dirty="0" smtClean="0"/>
              <a:t>常表示为一组质量</a:t>
            </a:r>
            <a:r>
              <a:rPr lang="zh-CN" altLang="en-US" sz="2500" dirty="0" smtClean="0">
                <a:solidFill>
                  <a:srgbClr val="0000FF"/>
                </a:solidFill>
              </a:rPr>
              <a:t>属性</a:t>
            </a:r>
            <a:r>
              <a:rPr lang="zh-CN" altLang="en-US" sz="2500" dirty="0" smtClean="0"/>
              <a:t>的集合。</a:t>
            </a:r>
            <a:endParaRPr lang="en-US" altLang="zh-CN" sz="2500" dirty="0" smtClean="0"/>
          </a:p>
          <a:p>
            <a:endParaRPr lang="zh-CN" altLang="en-US" sz="2500" dirty="0"/>
          </a:p>
        </p:txBody>
      </p:sp>
      <p:sp>
        <p:nvSpPr>
          <p:cNvPr id="5" name="Rectangle 4"/>
          <p:cNvSpPr/>
          <p:nvPr/>
        </p:nvSpPr>
        <p:spPr>
          <a:xfrm>
            <a:off x="584519" y="2708920"/>
            <a:ext cx="8424936" cy="576064"/>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低质量产品无法创造出足额价值。</a:t>
            </a:r>
            <a:endParaRPr lang="zh-CN" altLang="en-US" sz="2900" dirty="0">
              <a:solidFill>
                <a:srgbClr val="C00000"/>
              </a:solidFill>
              <a:ea typeface="文鼎CS长美黑" pitchFamily="49" charset="-122"/>
            </a:endParaRPr>
          </a:p>
        </p:txBody>
      </p:sp>
      <p:sp>
        <p:nvSpPr>
          <p:cNvPr id="6" name="Rectangle 5"/>
          <p:cNvSpPr/>
          <p:nvPr/>
        </p:nvSpPr>
        <p:spPr>
          <a:xfrm>
            <a:off x="584515" y="4293097"/>
            <a:ext cx="8504418" cy="576064"/>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满足现实需要的软件质量能有效减免开发投入。 </a:t>
            </a:r>
            <a:endParaRPr lang="zh-CN" altLang="en-US" sz="2900" dirty="0">
              <a:solidFill>
                <a:srgbClr val="C00000"/>
              </a:solidFill>
              <a:ea typeface="文鼎CS长美黑" pitchFamily="49" charset="-122"/>
            </a:endParaRPr>
          </a:p>
        </p:txBody>
      </p:sp>
      <p:sp>
        <p:nvSpPr>
          <p:cNvPr id="7" name="Rectangle 6"/>
          <p:cNvSpPr/>
          <p:nvPr/>
        </p:nvSpPr>
        <p:spPr>
          <a:xfrm>
            <a:off x="584516" y="5805265"/>
            <a:ext cx="8580953" cy="576064"/>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依据现实需求和产品目标，定义并实现软件质量。</a:t>
            </a:r>
            <a:endParaRPr lang="zh-CN" altLang="en-US" sz="2900" dirty="0">
              <a:solidFill>
                <a:srgbClr val="C00000"/>
              </a:solidFill>
              <a:ea typeface="文鼎CS长美黑" pitchFamily="49" charset="-122"/>
            </a:endParaRPr>
          </a:p>
        </p:txBody>
      </p:sp>
      <p:sp>
        <p:nvSpPr>
          <p:cNvPr id="8" name="Rectangle 7"/>
          <p:cNvSpPr/>
          <p:nvPr/>
        </p:nvSpPr>
        <p:spPr>
          <a:xfrm>
            <a:off x="584522" y="2204869"/>
            <a:ext cx="2116802" cy="481319"/>
          </a:xfrm>
          <a:prstGeom prst="rect">
            <a:avLst/>
          </a:prstGeom>
          <a:solidFill>
            <a:schemeClr val="tx1"/>
          </a:solidFill>
        </p:spPr>
        <p:txBody>
          <a:bodyPr wrap="none" lIns="95665" tIns="47832" rIns="95665" bIns="47832">
            <a:spAutoFit/>
          </a:bodyPr>
          <a:lstStyle/>
          <a:p>
            <a:r>
              <a:rPr lang="zh-CN" altLang="en-US" sz="2500" dirty="0" smtClean="0">
                <a:solidFill>
                  <a:schemeClr val="bg1"/>
                </a:solidFill>
                <a:ea typeface="文鼎CS长美黑" pitchFamily="49" charset="-122"/>
              </a:rPr>
              <a:t>质量价值常识</a:t>
            </a:r>
            <a:endParaRPr lang="zh-CN" altLang="en-US" sz="2500" dirty="0">
              <a:solidFill>
                <a:schemeClr val="bg1"/>
              </a:solidFill>
              <a:ea typeface="文鼎CS长美黑" pitchFamily="49" charset="-122"/>
            </a:endParaRPr>
          </a:p>
        </p:txBody>
      </p:sp>
      <p:sp>
        <p:nvSpPr>
          <p:cNvPr id="9" name="Rectangle 8"/>
          <p:cNvSpPr/>
          <p:nvPr/>
        </p:nvSpPr>
        <p:spPr>
          <a:xfrm>
            <a:off x="584520" y="3789047"/>
            <a:ext cx="2758003" cy="481319"/>
          </a:xfrm>
          <a:prstGeom prst="rect">
            <a:avLst/>
          </a:prstGeom>
          <a:solidFill>
            <a:schemeClr val="tx1"/>
          </a:solidFill>
        </p:spPr>
        <p:txBody>
          <a:bodyPr wrap="none" lIns="95665" tIns="47832" rIns="95665" bIns="47832">
            <a:spAutoFit/>
          </a:bodyPr>
          <a:lstStyle/>
          <a:p>
            <a:r>
              <a:rPr lang="zh-CN" altLang="en-US" sz="2500" dirty="0" smtClean="0">
                <a:solidFill>
                  <a:schemeClr val="bg1"/>
                </a:solidFill>
                <a:ea typeface="文鼎CS长美黑" pitchFamily="49" charset="-122"/>
              </a:rPr>
              <a:t>“适度质量”定律</a:t>
            </a:r>
            <a:endParaRPr lang="zh-CN" altLang="en-US" sz="2500" dirty="0">
              <a:solidFill>
                <a:schemeClr val="bg1"/>
              </a:solidFill>
              <a:ea typeface="文鼎CS长美黑" pitchFamily="49" charset="-122"/>
            </a:endParaRPr>
          </a:p>
        </p:txBody>
      </p:sp>
      <p:sp>
        <p:nvSpPr>
          <p:cNvPr id="10" name="Rectangle 9"/>
          <p:cNvSpPr/>
          <p:nvPr/>
        </p:nvSpPr>
        <p:spPr>
          <a:xfrm>
            <a:off x="584520" y="5301216"/>
            <a:ext cx="2758003" cy="481319"/>
          </a:xfrm>
          <a:prstGeom prst="rect">
            <a:avLst/>
          </a:prstGeom>
          <a:solidFill>
            <a:schemeClr val="tx1"/>
          </a:solidFill>
        </p:spPr>
        <p:txBody>
          <a:bodyPr wrap="none" lIns="95665" tIns="47832" rIns="95665" bIns="47832">
            <a:spAutoFit/>
          </a:bodyPr>
          <a:lstStyle/>
          <a:p>
            <a:r>
              <a:rPr lang="zh-CN" altLang="en-US" sz="2500" dirty="0" smtClean="0">
                <a:solidFill>
                  <a:schemeClr val="bg1"/>
                </a:solidFill>
                <a:ea typeface="文鼎CS长美黑" pitchFamily="49" charset="-122"/>
              </a:rPr>
              <a:t>“质量第一”法则</a:t>
            </a:r>
            <a:endParaRPr lang="zh-CN" altLang="en-US" sz="25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Adams</a:t>
            </a:r>
            <a:r>
              <a:rPr lang="zh-CN" altLang="en-US" dirty="0" smtClean="0"/>
              <a:t>缺陷影响力定律</a:t>
            </a:r>
            <a:endParaRPr lang="zh-CN" altLang="en-US" dirty="0"/>
          </a:p>
        </p:txBody>
      </p:sp>
      <p:sp>
        <p:nvSpPr>
          <p:cNvPr id="3" name="Content Placeholder 2"/>
          <p:cNvSpPr>
            <a:spLocks noGrp="1"/>
          </p:cNvSpPr>
          <p:nvPr>
            <p:ph idx="1"/>
          </p:nvPr>
        </p:nvSpPr>
        <p:spPr>
          <a:xfrm>
            <a:off x="350494" y="3284987"/>
            <a:ext cx="9283033" cy="2952329"/>
          </a:xfrm>
        </p:spPr>
        <p:txBody>
          <a:bodyPr/>
          <a:lstStyle/>
          <a:p>
            <a:r>
              <a:rPr lang="zh-CN" altLang="en-US" sz="2900" dirty="0" smtClean="0"/>
              <a:t>基于</a:t>
            </a:r>
            <a:r>
              <a:rPr lang="en-US" altLang="zh-CN" sz="2900" dirty="0" smtClean="0"/>
              <a:t>Edward Adams</a:t>
            </a:r>
            <a:r>
              <a:rPr lang="zh-CN" altLang="en-US" sz="2900" dirty="0" smtClean="0"/>
              <a:t>在</a:t>
            </a:r>
            <a:r>
              <a:rPr lang="en-US" altLang="zh-CN" sz="2900" dirty="0" smtClean="0"/>
              <a:t>1980</a:t>
            </a:r>
            <a:r>
              <a:rPr lang="zh-CN" altLang="en-US" sz="2900" dirty="0" smtClean="0"/>
              <a:t>年代初期的研究</a:t>
            </a:r>
            <a:endParaRPr lang="en-US" altLang="zh-CN" sz="2900" dirty="0" smtClean="0"/>
          </a:p>
          <a:p>
            <a:pPr lvl="1"/>
            <a:r>
              <a:rPr lang="zh-CN" altLang="en-US" sz="2500" dirty="0" smtClean="0"/>
              <a:t>约</a:t>
            </a:r>
            <a:r>
              <a:rPr lang="en-US" altLang="zh-CN" sz="2500" dirty="0" smtClean="0"/>
              <a:t>90%</a:t>
            </a:r>
            <a:r>
              <a:rPr lang="zh-CN" altLang="en-US" sz="2500" dirty="0" smtClean="0"/>
              <a:t>的系统停运时间</a:t>
            </a:r>
            <a:r>
              <a:rPr lang="en-US" altLang="zh-CN" sz="2500" dirty="0" smtClean="0"/>
              <a:t>(Downtime)</a:t>
            </a:r>
            <a:r>
              <a:rPr lang="zh-CN" altLang="en-US" sz="2500" dirty="0" smtClean="0"/>
              <a:t>源于</a:t>
            </a:r>
            <a:r>
              <a:rPr lang="en-US" altLang="zh-CN" sz="2500" dirty="0" smtClean="0"/>
              <a:t>10%</a:t>
            </a:r>
            <a:r>
              <a:rPr lang="zh-CN" altLang="en-US" sz="2500" dirty="0" smtClean="0"/>
              <a:t>的系统故障。</a:t>
            </a:r>
            <a:endParaRPr lang="en-US" altLang="zh-CN" sz="2500" dirty="0" smtClean="0"/>
          </a:p>
          <a:p>
            <a:pPr lvl="1"/>
            <a:endParaRPr lang="en-US" altLang="zh-CN" sz="2500" dirty="0" smtClean="0"/>
          </a:p>
          <a:p>
            <a:r>
              <a:rPr lang="zh-CN" altLang="en-US" sz="2900" dirty="0" smtClean="0"/>
              <a:t>微软总裁</a:t>
            </a:r>
            <a:r>
              <a:rPr lang="en-US" altLang="zh-CN" sz="2900" dirty="0" smtClean="0"/>
              <a:t>Steve Ballmer</a:t>
            </a:r>
            <a:r>
              <a:rPr lang="zh-CN" altLang="en-US" sz="2900" dirty="0" smtClean="0"/>
              <a:t>表示</a:t>
            </a:r>
            <a:endParaRPr lang="en-US" altLang="zh-CN" sz="2900" dirty="0" smtClean="0"/>
          </a:p>
          <a:p>
            <a:pPr lvl="1"/>
            <a:r>
              <a:rPr lang="en-US" altLang="zh-CN" sz="2500" dirty="0" smtClean="0"/>
              <a:t>80%</a:t>
            </a:r>
            <a:r>
              <a:rPr lang="zh-CN" altLang="en-US" sz="2500" dirty="0" smtClean="0"/>
              <a:t>的产品运行故障源于</a:t>
            </a:r>
            <a:r>
              <a:rPr lang="en-US" altLang="zh-CN" sz="2500" dirty="0" smtClean="0"/>
              <a:t>20%</a:t>
            </a:r>
            <a:r>
              <a:rPr lang="zh-CN" altLang="en-US" sz="2500" dirty="0" smtClean="0"/>
              <a:t>的代码缺陷，特别是超</a:t>
            </a:r>
            <a:r>
              <a:rPr lang="en-US" altLang="zh-CN" sz="2500" dirty="0" smtClean="0"/>
              <a:t>50%</a:t>
            </a:r>
            <a:r>
              <a:rPr lang="zh-CN" altLang="en-US" sz="2500" dirty="0" smtClean="0"/>
              <a:t>的令人头疼的故障就存在于仅</a:t>
            </a:r>
            <a:r>
              <a:rPr lang="en-US" altLang="zh-CN" sz="2500" dirty="0" smtClean="0"/>
              <a:t>1%</a:t>
            </a:r>
            <a:r>
              <a:rPr lang="zh-CN" altLang="en-US" sz="2500" dirty="0" smtClean="0"/>
              <a:t>的缺陷代码中。</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40</a:t>
            </a:fld>
            <a:endParaRPr lang="zh-CN" altLang="en-US" dirty="0"/>
          </a:p>
        </p:txBody>
      </p:sp>
      <p:sp>
        <p:nvSpPr>
          <p:cNvPr id="5" name="Rectangle 4"/>
          <p:cNvSpPr/>
          <p:nvPr/>
        </p:nvSpPr>
        <p:spPr>
          <a:xfrm>
            <a:off x="740532" y="1700809"/>
            <a:ext cx="8190910"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一小部分缺陷对软件可靠性的影响远远超出其他大部分缺陷的影响。</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故障频繁再现定律</a:t>
            </a:r>
            <a:endParaRPr lang="zh-CN" altLang="en-US" dirty="0"/>
          </a:p>
        </p:txBody>
      </p:sp>
      <p:sp>
        <p:nvSpPr>
          <p:cNvPr id="3" name="Content Placeholder 2"/>
          <p:cNvSpPr>
            <a:spLocks noGrp="1"/>
          </p:cNvSpPr>
          <p:nvPr>
            <p:ph idx="1"/>
          </p:nvPr>
        </p:nvSpPr>
        <p:spPr>
          <a:xfrm>
            <a:off x="272483" y="3717033"/>
            <a:ext cx="6084676" cy="2520280"/>
          </a:xfrm>
        </p:spPr>
        <p:txBody>
          <a:bodyPr/>
          <a:lstStyle/>
          <a:p>
            <a:pPr>
              <a:buNone/>
            </a:pPr>
            <a:r>
              <a:rPr lang="zh-CN" altLang="en-US" sz="2900" dirty="0" smtClean="0"/>
              <a:t>原因：</a:t>
            </a:r>
            <a:endParaRPr lang="en-US" altLang="zh-CN" sz="2900" dirty="0" smtClean="0"/>
          </a:p>
          <a:p>
            <a:pPr marL="538113" indent="-538113">
              <a:buFont typeface="+mj-ea"/>
              <a:buAutoNum type="circleNumDbPlain"/>
            </a:pPr>
            <a:r>
              <a:rPr lang="zh-CN" altLang="en-US" sz="2700" dirty="0" smtClean="0"/>
              <a:t>引起故障的缺陷未被</a:t>
            </a:r>
            <a:r>
              <a:rPr lang="zh-CN" altLang="en-US" sz="2700" dirty="0" smtClean="0">
                <a:solidFill>
                  <a:srgbClr val="0000FF"/>
                </a:solidFill>
              </a:rPr>
              <a:t>及时</a:t>
            </a:r>
            <a:r>
              <a:rPr lang="zh-CN" altLang="en-US" sz="2700" dirty="0" smtClean="0"/>
              <a:t>修复</a:t>
            </a:r>
            <a:endParaRPr lang="en-US" altLang="zh-CN" sz="2700" dirty="0" smtClean="0"/>
          </a:p>
          <a:p>
            <a:pPr marL="538113" indent="-538113">
              <a:buFont typeface="+mj-ea"/>
              <a:buAutoNum type="circleNumDbPlain"/>
            </a:pPr>
            <a:r>
              <a:rPr lang="zh-CN" altLang="en-US" sz="2700" dirty="0" smtClean="0"/>
              <a:t>引起故障的缺陷未被</a:t>
            </a:r>
            <a:r>
              <a:rPr lang="zh-CN" altLang="en-US" sz="2700" dirty="0" smtClean="0">
                <a:solidFill>
                  <a:srgbClr val="0000FF"/>
                </a:solidFill>
              </a:rPr>
              <a:t>完全</a:t>
            </a:r>
            <a:r>
              <a:rPr lang="zh-CN" altLang="en-US" sz="2700" dirty="0" smtClean="0"/>
              <a:t>修复</a:t>
            </a:r>
            <a:endParaRPr lang="en-US" altLang="zh-CN" sz="2700" dirty="0" smtClean="0"/>
          </a:p>
          <a:p>
            <a:pPr marL="538113" indent="-538113">
              <a:buFont typeface="+mj-ea"/>
              <a:buAutoNum type="circleNumDbPlain"/>
            </a:pPr>
            <a:r>
              <a:rPr lang="zh-CN" altLang="en-US" sz="2700" dirty="0" smtClean="0"/>
              <a:t>缺陷的</a:t>
            </a:r>
            <a:r>
              <a:rPr lang="zh-CN" altLang="en-US" sz="2700" dirty="0" smtClean="0">
                <a:solidFill>
                  <a:srgbClr val="0000FF"/>
                </a:solidFill>
              </a:rPr>
              <a:t>修复补丁</a:t>
            </a:r>
            <a:r>
              <a:rPr lang="zh-CN" altLang="en-US" sz="2700" dirty="0" smtClean="0"/>
              <a:t>并未被广大用户所使用</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41</a:t>
            </a:fld>
            <a:endParaRPr lang="zh-CN" altLang="en-US" dirty="0"/>
          </a:p>
        </p:txBody>
      </p:sp>
      <p:sp>
        <p:nvSpPr>
          <p:cNvPr id="5" name="Rectangle 4"/>
          <p:cNvSpPr/>
          <p:nvPr/>
        </p:nvSpPr>
        <p:spPr>
          <a:xfrm>
            <a:off x="740532" y="1700809"/>
            <a:ext cx="8190910"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en-US" altLang="zh-CN" sz="2900" dirty="0" smtClean="0">
                <a:solidFill>
                  <a:srgbClr val="C00000"/>
                </a:solidFill>
                <a:ea typeface="文鼎CS长美黑" pitchFamily="49" charset="-122"/>
              </a:rPr>
              <a:t>      50%</a:t>
            </a:r>
            <a:r>
              <a:rPr lang="zh-CN" altLang="en-US" sz="2900" dirty="0" smtClean="0">
                <a:solidFill>
                  <a:srgbClr val="C00000"/>
                </a:solidFill>
                <a:ea typeface="文鼎CS长美黑" pitchFamily="49" charset="-122"/>
              </a:rPr>
              <a:t>至</a:t>
            </a:r>
            <a:r>
              <a:rPr lang="en-US" altLang="zh-CN" sz="2900" dirty="0" smtClean="0">
                <a:solidFill>
                  <a:srgbClr val="C00000"/>
                </a:solidFill>
                <a:ea typeface="文鼎CS长美黑" pitchFamily="49" charset="-122"/>
              </a:rPr>
              <a:t>90%</a:t>
            </a:r>
            <a:r>
              <a:rPr lang="zh-CN" altLang="en-US" sz="2900" dirty="0" smtClean="0">
                <a:solidFill>
                  <a:srgbClr val="C00000"/>
                </a:solidFill>
                <a:ea typeface="文鼎CS长美黑" pitchFamily="49" charset="-122"/>
              </a:rPr>
              <a:t>的用户域软件系统运行故障都不只出现过一次。</a:t>
            </a:r>
            <a:endParaRPr lang="zh-CN" altLang="en-US" sz="2900" dirty="0">
              <a:solidFill>
                <a:srgbClr val="C00000"/>
              </a:solidFill>
              <a:ea typeface="文鼎CS长美黑" pitchFamily="49" charset="-122"/>
            </a:endParaRPr>
          </a:p>
        </p:txBody>
      </p:sp>
      <p:grpSp>
        <p:nvGrpSpPr>
          <p:cNvPr id="6" name="Group 5"/>
          <p:cNvGrpSpPr/>
          <p:nvPr/>
        </p:nvGrpSpPr>
        <p:grpSpPr>
          <a:xfrm>
            <a:off x="6825204" y="3501008"/>
            <a:ext cx="2945840" cy="2860736"/>
            <a:chOff x="3276600" y="1600200"/>
            <a:chExt cx="2286000" cy="2209800"/>
          </a:xfrm>
        </p:grpSpPr>
        <p:sp>
          <p:nvSpPr>
            <p:cNvPr id="7" name="Rectangle 6"/>
            <p:cNvSpPr/>
            <p:nvPr/>
          </p:nvSpPr>
          <p:spPr>
            <a:xfrm>
              <a:off x="3276600" y="1600200"/>
              <a:ext cx="22860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00" dirty="0"/>
            </a:p>
          </p:txBody>
        </p:sp>
        <p:sp>
          <p:nvSpPr>
            <p:cNvPr id="8" name="Oval 7"/>
            <p:cNvSpPr/>
            <p:nvPr/>
          </p:nvSpPr>
          <p:spPr>
            <a:xfrm>
              <a:off x="3352800" y="1676400"/>
              <a:ext cx="2133600" cy="205740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3800" dirty="0"/>
            </a:p>
          </p:txBody>
        </p:sp>
        <p:sp>
          <p:nvSpPr>
            <p:cNvPr id="9" name="Isosceles Triangle 8"/>
            <p:cNvSpPr/>
            <p:nvPr/>
          </p:nvSpPr>
          <p:spPr>
            <a:xfrm rot="5016586">
              <a:off x="3242881" y="2306997"/>
              <a:ext cx="1215819" cy="1008563"/>
            </a:xfrm>
            <a:prstGeom prst="triangle">
              <a:avLst/>
            </a:prstGeom>
            <a:solidFill>
              <a:schemeClr val="bg1"/>
            </a:solidFill>
            <a:ln>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zh-CN" altLang="en-US" sz="3800" dirty="0"/>
            </a:p>
          </p:txBody>
        </p:sp>
        <p:sp>
          <p:nvSpPr>
            <p:cNvPr id="10" name="TextBox 9"/>
            <p:cNvSpPr txBox="1"/>
            <p:nvPr/>
          </p:nvSpPr>
          <p:spPr>
            <a:xfrm>
              <a:off x="4495801" y="2438400"/>
              <a:ext cx="820009" cy="760783"/>
            </a:xfrm>
            <a:prstGeom prst="rect">
              <a:avLst/>
            </a:prstGeom>
            <a:noFill/>
          </p:spPr>
          <p:txBody>
            <a:bodyPr wrap="none" rtlCol="0">
              <a:spAutoFit/>
            </a:bodyPr>
            <a:lstStyle/>
            <a:p>
              <a:r>
                <a:rPr lang="en-US" altLang="zh-CN" sz="2900" dirty="0" smtClean="0">
                  <a:solidFill>
                    <a:srgbClr val="FFFF00"/>
                  </a:solidFill>
                </a:rPr>
                <a:t>83%</a:t>
              </a:r>
            </a:p>
            <a:p>
              <a:r>
                <a:rPr lang="zh-CN" altLang="en-US" sz="2900" dirty="0" smtClean="0">
                  <a:solidFill>
                    <a:srgbClr val="FFFF00"/>
                  </a:solidFill>
                  <a:latin typeface="方正精楷简体" pitchFamily="2" charset="-122"/>
                  <a:ea typeface="汉鼎简楷体" pitchFamily="49" charset="-122"/>
                </a:rPr>
                <a:t>再现</a:t>
              </a:r>
              <a:endParaRPr lang="zh-CN" altLang="en-US" sz="2900" dirty="0">
                <a:solidFill>
                  <a:srgbClr val="FFFF00"/>
                </a:solidFill>
                <a:latin typeface="方正精楷简体" pitchFamily="2" charset="-122"/>
                <a:ea typeface="汉鼎简楷体" pitchFamily="49" charset="-122"/>
              </a:endParaRPr>
            </a:p>
          </p:txBody>
        </p:sp>
      </p:grpSp>
      <p:sp>
        <p:nvSpPr>
          <p:cNvPr id="11" name="TextBox 10"/>
          <p:cNvSpPr txBox="1"/>
          <p:nvPr/>
        </p:nvSpPr>
        <p:spPr>
          <a:xfrm>
            <a:off x="7778888" y="3212977"/>
            <a:ext cx="1809025" cy="373597"/>
          </a:xfrm>
          <a:prstGeom prst="rect">
            <a:avLst/>
          </a:prstGeom>
          <a:noFill/>
        </p:spPr>
        <p:txBody>
          <a:bodyPr wrap="none" lIns="95665" tIns="47832" rIns="95665" bIns="47832" rtlCol="0">
            <a:spAutoFit/>
          </a:bodyPr>
          <a:lstStyle/>
          <a:p>
            <a:pPr algn="r"/>
            <a:r>
              <a:rPr lang="zh-CN" altLang="en-US" dirty="0" smtClean="0">
                <a:solidFill>
                  <a:srgbClr val="002060"/>
                </a:solidFill>
                <a:ea typeface="文鼎CS长美黑" pitchFamily="49" charset="-122"/>
              </a:rPr>
              <a:t>李祖德的研究：</a:t>
            </a:r>
            <a:endParaRPr lang="zh-CN" altLang="en-US" dirty="0">
              <a:solidFill>
                <a:srgbClr val="00206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linds(horizontal)">
                                      <p:cBhvr>
                                        <p:cTn id="21" dur="500"/>
                                        <p:tgtEl>
                                          <p:spTgt spid="3">
                                            <p:txEl>
                                              <p:pRg st="2" end="2"/>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linds(horizont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单模块型缺陷定律</a:t>
            </a:r>
            <a:endParaRPr lang="zh-CN" altLang="en-US" dirty="0"/>
          </a:p>
        </p:txBody>
      </p:sp>
      <p:sp>
        <p:nvSpPr>
          <p:cNvPr id="3" name="Content Placeholder 2"/>
          <p:cNvSpPr>
            <a:spLocks noGrp="1"/>
          </p:cNvSpPr>
          <p:nvPr>
            <p:ph idx="1"/>
          </p:nvPr>
        </p:nvSpPr>
        <p:spPr>
          <a:xfrm>
            <a:off x="613964" y="3573017"/>
            <a:ext cx="8667750" cy="2808312"/>
          </a:xfrm>
        </p:spPr>
        <p:txBody>
          <a:bodyPr/>
          <a:lstStyle/>
          <a:p>
            <a:r>
              <a:rPr lang="zh-CN" altLang="en-US" dirty="0" smtClean="0"/>
              <a:t>单模块型缺陷</a:t>
            </a:r>
            <a:endParaRPr lang="en-US" altLang="zh-CN" dirty="0" smtClean="0"/>
          </a:p>
          <a:p>
            <a:pPr lvl="1"/>
            <a:r>
              <a:rPr lang="zh-CN" altLang="en-US" dirty="0" smtClean="0"/>
              <a:t>缺陷的修复仅限于某单个代码模块</a:t>
            </a:r>
            <a:endParaRPr lang="en-US" altLang="zh-CN" dirty="0" smtClean="0"/>
          </a:p>
          <a:p>
            <a:r>
              <a:rPr lang="zh-CN" altLang="en-US" dirty="0" smtClean="0">
                <a:solidFill>
                  <a:srgbClr val="0000FF"/>
                </a:solidFill>
              </a:rPr>
              <a:t>跨模块型缺陷</a:t>
            </a:r>
            <a:endParaRPr lang="en-US" altLang="zh-CN" dirty="0" smtClean="0">
              <a:solidFill>
                <a:srgbClr val="0000FF"/>
              </a:solidFill>
            </a:endParaRPr>
          </a:p>
          <a:p>
            <a:pPr lvl="1"/>
            <a:r>
              <a:rPr lang="zh-CN" altLang="en-US" dirty="0" smtClean="0"/>
              <a:t>缺陷的修复需要跨越多个代码模块</a:t>
            </a:r>
            <a:endParaRPr lang="en-US" altLang="zh-CN" dirty="0" smtClean="0"/>
          </a:p>
          <a:p>
            <a:pPr lvl="1"/>
            <a:r>
              <a:rPr lang="zh-CN" altLang="en-US" dirty="0" smtClean="0">
                <a:solidFill>
                  <a:srgbClr val="0000FF"/>
                </a:solidFill>
              </a:rPr>
              <a:t>需要三倍于单模块型缺陷的修复工作量</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42</a:t>
            </a:fld>
            <a:endParaRPr lang="zh-CN" altLang="en-US" dirty="0"/>
          </a:p>
        </p:txBody>
      </p:sp>
      <p:sp>
        <p:nvSpPr>
          <p:cNvPr id="5" name="Rectangle 4"/>
          <p:cNvSpPr/>
          <p:nvPr/>
        </p:nvSpPr>
        <p:spPr>
          <a:xfrm>
            <a:off x="584516" y="1484787"/>
            <a:ext cx="8580953" cy="136815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en-US" altLang="zh-CN" sz="2900" dirty="0" smtClean="0">
                <a:solidFill>
                  <a:srgbClr val="C00000"/>
                </a:solidFill>
                <a:ea typeface="文鼎CS长美黑" pitchFamily="49" charset="-122"/>
              </a:rPr>
              <a:t>      75%</a:t>
            </a:r>
            <a:r>
              <a:rPr lang="zh-CN" altLang="en-US" sz="2900" dirty="0" smtClean="0">
                <a:solidFill>
                  <a:srgbClr val="C00000"/>
                </a:solidFill>
                <a:ea typeface="文鼎CS长美黑" pitchFamily="49" charset="-122"/>
              </a:rPr>
              <a:t>至</a:t>
            </a:r>
            <a:r>
              <a:rPr lang="en-US" altLang="zh-CN" sz="2900" dirty="0" smtClean="0">
                <a:solidFill>
                  <a:srgbClr val="C00000"/>
                </a:solidFill>
                <a:ea typeface="文鼎CS长美黑" pitchFamily="49" charset="-122"/>
              </a:rPr>
              <a:t>95%</a:t>
            </a:r>
            <a:r>
              <a:rPr lang="zh-CN" altLang="en-US" sz="2900" dirty="0" smtClean="0">
                <a:solidFill>
                  <a:srgbClr val="C00000"/>
                </a:solidFill>
                <a:ea typeface="文鼎CS长美黑" pitchFamily="49" charset="-122"/>
              </a:rPr>
              <a:t>的代码缺陷都是单模块型缺陷，即仅存于单个模块，其修复也仅需其所在模块发生必要的变更。</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“进十退一”定律</a:t>
            </a:r>
            <a:endParaRPr lang="zh-CN" altLang="en-US" dirty="0"/>
          </a:p>
        </p:txBody>
      </p:sp>
      <p:sp>
        <p:nvSpPr>
          <p:cNvPr id="3" name="Content Placeholder 2"/>
          <p:cNvSpPr>
            <a:spLocks noGrp="1"/>
          </p:cNvSpPr>
          <p:nvPr>
            <p:ph idx="1"/>
          </p:nvPr>
        </p:nvSpPr>
        <p:spPr>
          <a:xfrm>
            <a:off x="428500" y="3501008"/>
            <a:ext cx="5460607" cy="3168352"/>
          </a:xfrm>
        </p:spPr>
        <p:txBody>
          <a:bodyPr/>
          <a:lstStyle/>
          <a:p>
            <a:pPr>
              <a:buNone/>
            </a:pPr>
            <a:r>
              <a:rPr lang="zh-CN" altLang="en-US" sz="3300" dirty="0" smtClean="0"/>
              <a:t>原因</a:t>
            </a:r>
            <a:endParaRPr lang="en-US" altLang="zh-CN" sz="3300" dirty="0" smtClean="0"/>
          </a:p>
          <a:p>
            <a:pPr marL="538113" indent="-538113">
              <a:buFont typeface="+mj-ea"/>
              <a:buAutoNum type="circleNumDbPlain"/>
            </a:pPr>
            <a:r>
              <a:rPr lang="zh-CN" altLang="en-US" sz="2700" dirty="0" smtClean="0">
                <a:solidFill>
                  <a:srgbClr val="0000FF"/>
                </a:solidFill>
              </a:rPr>
              <a:t>人的局限性</a:t>
            </a:r>
            <a:endParaRPr lang="en-US" altLang="zh-CN" sz="2700" dirty="0" smtClean="0">
              <a:solidFill>
                <a:srgbClr val="0000FF"/>
              </a:solidFill>
            </a:endParaRPr>
          </a:p>
          <a:p>
            <a:pPr marL="996506" lvl="1" indent="-538113"/>
            <a:r>
              <a:rPr lang="zh-CN" altLang="en-US" sz="2500" dirty="0" smtClean="0"/>
              <a:t>工程师总会犯错，缺陷修复亦不例外。</a:t>
            </a:r>
            <a:endParaRPr lang="en-US" altLang="zh-CN" sz="2500" dirty="0" smtClean="0"/>
          </a:p>
          <a:p>
            <a:pPr marL="538113" indent="-538113">
              <a:buFont typeface="+mj-ea"/>
              <a:buAutoNum type="circleNumDbPlain"/>
            </a:pPr>
            <a:r>
              <a:rPr lang="zh-CN" altLang="en-US" sz="2700" dirty="0" smtClean="0">
                <a:solidFill>
                  <a:srgbClr val="0000FF"/>
                </a:solidFill>
              </a:rPr>
              <a:t>产品的复杂性</a:t>
            </a:r>
            <a:endParaRPr lang="en-US" altLang="zh-CN" sz="2700" dirty="0" smtClean="0">
              <a:solidFill>
                <a:srgbClr val="0000FF"/>
              </a:solidFill>
            </a:endParaRPr>
          </a:p>
          <a:p>
            <a:pPr marL="996506" lvl="1" indent="-538113"/>
            <a:r>
              <a:rPr lang="zh-CN" altLang="en-US" sz="2500" dirty="0" smtClean="0"/>
              <a:t>软件越复杂，修复就越困难且越易于出错。</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43</a:t>
            </a:fld>
            <a:endParaRPr lang="zh-CN" altLang="en-US" dirty="0"/>
          </a:p>
        </p:txBody>
      </p:sp>
      <p:sp>
        <p:nvSpPr>
          <p:cNvPr id="5" name="Rectangle 4"/>
          <p:cNvSpPr/>
          <p:nvPr/>
        </p:nvSpPr>
        <p:spPr>
          <a:xfrm>
            <a:off x="740532" y="1700809"/>
            <a:ext cx="8346927"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缺陷修复会以约</a:t>
            </a:r>
            <a:r>
              <a:rPr lang="en-US" altLang="zh-CN" sz="2900" dirty="0" smtClean="0">
                <a:solidFill>
                  <a:srgbClr val="C00000"/>
                </a:solidFill>
                <a:ea typeface="文鼎CS长美黑" pitchFamily="49" charset="-122"/>
              </a:rPr>
              <a:t>10%</a:t>
            </a:r>
            <a:r>
              <a:rPr lang="zh-CN" altLang="en-US" sz="2900" dirty="0" smtClean="0">
                <a:solidFill>
                  <a:srgbClr val="C00000"/>
                </a:solidFill>
                <a:ea typeface="文鼎CS长美黑" pitchFamily="49" charset="-122"/>
              </a:rPr>
              <a:t>的机率引入新的缺陷，另有约</a:t>
            </a:r>
            <a:r>
              <a:rPr lang="en-US" altLang="zh-CN" sz="2900" dirty="0" smtClean="0">
                <a:solidFill>
                  <a:srgbClr val="C00000"/>
                </a:solidFill>
                <a:ea typeface="文鼎CS长美黑" pitchFamily="49" charset="-122"/>
              </a:rPr>
              <a:t>10%</a:t>
            </a:r>
            <a:r>
              <a:rPr lang="zh-CN" altLang="en-US" sz="2900" dirty="0" smtClean="0">
                <a:solidFill>
                  <a:srgbClr val="C00000"/>
                </a:solidFill>
                <a:ea typeface="文鼎CS长美黑" pitchFamily="49" charset="-122"/>
              </a:rPr>
              <a:t>的缺陷得不到完全修复。</a:t>
            </a:r>
            <a:endParaRPr lang="zh-CN" altLang="en-US" sz="2900" dirty="0">
              <a:solidFill>
                <a:srgbClr val="C00000"/>
              </a:solidFill>
              <a:ea typeface="文鼎CS长美黑" pitchFamily="49" charset="-122"/>
            </a:endParaRPr>
          </a:p>
        </p:txBody>
      </p:sp>
      <p:grpSp>
        <p:nvGrpSpPr>
          <p:cNvPr id="6" name="Group 15"/>
          <p:cNvGrpSpPr/>
          <p:nvPr/>
        </p:nvGrpSpPr>
        <p:grpSpPr>
          <a:xfrm>
            <a:off x="6897216" y="3429000"/>
            <a:ext cx="2843808" cy="2920026"/>
            <a:chOff x="2057400" y="990600"/>
            <a:chExt cx="3421615" cy="4114800"/>
          </a:xfrm>
        </p:grpSpPr>
        <p:pic>
          <p:nvPicPr>
            <p:cNvPr id="17" name="Picture 2" descr="C:\Users\SECBOK\AppData\Roaming\Tencent\Users\185063557\QQ\WinTemp\RichOle\$B]0JK(P7W]7T7T1K90ZQ_F.jpg"/>
            <p:cNvPicPr>
              <a:picLocks noChangeAspect="1" noChangeArrowheads="1"/>
            </p:cNvPicPr>
            <p:nvPr/>
          </p:nvPicPr>
          <p:blipFill>
            <a:blip r:embed="rId2" cstate="print"/>
            <a:srcRect/>
            <a:stretch>
              <a:fillRect/>
            </a:stretch>
          </p:blipFill>
          <p:spPr bwMode="auto">
            <a:xfrm>
              <a:off x="3200401" y="2362200"/>
              <a:ext cx="1143000" cy="1371600"/>
            </a:xfrm>
            <a:prstGeom prst="rect">
              <a:avLst/>
            </a:prstGeom>
            <a:noFill/>
            <a:ln>
              <a:solidFill>
                <a:schemeClr val="tx1"/>
              </a:solidFill>
            </a:ln>
          </p:spPr>
        </p:pic>
        <p:pic>
          <p:nvPicPr>
            <p:cNvPr id="18"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2057400" y="990600"/>
              <a:ext cx="1135615" cy="1398119"/>
            </a:xfrm>
            <a:prstGeom prst="rect">
              <a:avLst/>
            </a:prstGeom>
            <a:noFill/>
            <a:ln>
              <a:solidFill>
                <a:schemeClr val="tx1"/>
              </a:solidFill>
            </a:ln>
          </p:spPr>
        </p:pic>
        <p:pic>
          <p:nvPicPr>
            <p:cNvPr id="19"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3207785" y="990601"/>
              <a:ext cx="1135615" cy="1371600"/>
            </a:xfrm>
            <a:prstGeom prst="rect">
              <a:avLst/>
            </a:prstGeom>
            <a:noFill/>
            <a:ln>
              <a:solidFill>
                <a:schemeClr val="tx1"/>
              </a:solidFill>
            </a:ln>
          </p:spPr>
        </p:pic>
        <p:pic>
          <p:nvPicPr>
            <p:cNvPr id="20"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4343400" y="990600"/>
              <a:ext cx="1135615" cy="1398119"/>
            </a:xfrm>
            <a:prstGeom prst="rect">
              <a:avLst/>
            </a:prstGeom>
            <a:noFill/>
            <a:ln>
              <a:solidFill>
                <a:schemeClr val="tx1"/>
              </a:solidFill>
            </a:ln>
          </p:spPr>
        </p:pic>
        <p:pic>
          <p:nvPicPr>
            <p:cNvPr id="21"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2057400" y="2362200"/>
              <a:ext cx="1135615" cy="1398119"/>
            </a:xfrm>
            <a:prstGeom prst="rect">
              <a:avLst/>
            </a:prstGeom>
            <a:noFill/>
            <a:ln>
              <a:solidFill>
                <a:schemeClr val="tx1"/>
              </a:solidFill>
            </a:ln>
          </p:spPr>
        </p:pic>
        <p:pic>
          <p:nvPicPr>
            <p:cNvPr id="22"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4343400" y="2362200"/>
              <a:ext cx="1135615" cy="1398119"/>
            </a:xfrm>
            <a:prstGeom prst="rect">
              <a:avLst/>
            </a:prstGeom>
            <a:noFill/>
            <a:ln>
              <a:solidFill>
                <a:schemeClr val="tx1"/>
              </a:solidFill>
            </a:ln>
          </p:spPr>
        </p:pic>
        <p:pic>
          <p:nvPicPr>
            <p:cNvPr id="23"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2057400" y="3707281"/>
              <a:ext cx="1135615" cy="1398119"/>
            </a:xfrm>
            <a:prstGeom prst="rect">
              <a:avLst/>
            </a:prstGeom>
            <a:noFill/>
            <a:ln>
              <a:solidFill>
                <a:schemeClr val="tx1"/>
              </a:solidFill>
            </a:ln>
          </p:spPr>
        </p:pic>
        <p:pic>
          <p:nvPicPr>
            <p:cNvPr id="24"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3207785" y="3707281"/>
              <a:ext cx="1135615" cy="1398119"/>
            </a:xfrm>
            <a:prstGeom prst="rect">
              <a:avLst/>
            </a:prstGeom>
            <a:noFill/>
            <a:ln>
              <a:solidFill>
                <a:schemeClr val="tx1"/>
              </a:solidFill>
            </a:ln>
          </p:spPr>
        </p:pic>
        <p:pic>
          <p:nvPicPr>
            <p:cNvPr id="25" name="Picture 1" descr="C:\Users\SECBOK\AppData\Roaming\Tencent\Users\185063557\QQ\WinTemp\RichOle\IL5Q%UDJ50}11$N(N38B[89.jpg"/>
            <p:cNvPicPr>
              <a:picLocks noChangeAspect="1" noChangeArrowheads="1"/>
            </p:cNvPicPr>
            <p:nvPr/>
          </p:nvPicPr>
          <p:blipFill>
            <a:blip r:embed="rId3" cstate="print"/>
            <a:srcRect/>
            <a:stretch>
              <a:fillRect/>
            </a:stretch>
          </p:blipFill>
          <p:spPr bwMode="auto">
            <a:xfrm>
              <a:off x="4343400" y="3707281"/>
              <a:ext cx="1135615" cy="1398119"/>
            </a:xfrm>
            <a:prstGeom prst="rect">
              <a:avLst/>
            </a:prstGeom>
            <a:noFill/>
            <a:ln>
              <a:solidFill>
                <a:schemeClr val="tx1"/>
              </a:solidFill>
            </a:ln>
          </p:spPr>
        </p:pic>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质量控制概论</a:t>
            </a:r>
            <a:endParaRPr lang="en-US" altLang="zh-CN" sz="2800" dirty="0" smtClean="0"/>
          </a:p>
          <a:p>
            <a:pPr lvl="1"/>
            <a:r>
              <a:rPr lang="zh-CN" altLang="en-US" sz="2800" dirty="0" smtClean="0"/>
              <a:t>质量评估、控制、保证</a:t>
            </a:r>
            <a:endParaRPr lang="en-US" altLang="zh-CN" sz="2800" dirty="0" smtClean="0"/>
          </a:p>
          <a:p>
            <a:r>
              <a:rPr lang="zh-CN" altLang="en-US" sz="2800" dirty="0" smtClean="0"/>
              <a:t>软件缺陷</a:t>
            </a:r>
            <a:endParaRPr lang="en-US" altLang="zh-CN" sz="2800" dirty="0" smtClean="0"/>
          </a:p>
          <a:p>
            <a:pPr lvl="1"/>
            <a:r>
              <a:rPr lang="zh-CN" altLang="en-US" sz="2800" dirty="0" smtClean="0"/>
              <a:t>缺陷分析、处理，及相关定律</a:t>
            </a:r>
            <a:endParaRPr lang="en-US" altLang="zh-CN" sz="2800" dirty="0" smtClean="0"/>
          </a:p>
          <a:p>
            <a:r>
              <a:rPr lang="zh-CN" altLang="en-US" sz="2800" dirty="0" smtClean="0"/>
              <a:t>软件测试</a:t>
            </a:r>
            <a:endParaRPr lang="en-US" altLang="zh-CN" sz="2800" dirty="0" smtClean="0"/>
          </a:p>
          <a:p>
            <a:pPr lvl="1"/>
            <a:r>
              <a:rPr lang="zh-CN" altLang="en-US" sz="2800" dirty="0" smtClean="0"/>
              <a:t>概念、策略、阶段化，及相关核心知识</a:t>
            </a:r>
            <a:endParaRPr lang="en-US" altLang="zh-CN" sz="2800" dirty="0" smtClean="0"/>
          </a:p>
          <a:p>
            <a:r>
              <a:rPr lang="zh-CN" altLang="en-US" sz="2800" dirty="0" smtClean="0"/>
              <a:t>软件审查</a:t>
            </a:r>
            <a:endParaRPr lang="en-US" altLang="zh-CN" sz="2800" dirty="0" smtClean="0"/>
          </a:p>
          <a:p>
            <a:pPr lvl="1"/>
            <a:r>
              <a:rPr lang="zh-CN" altLang="en-US" sz="2800" dirty="0" smtClean="0"/>
              <a:t>概念、评审和相关实践</a:t>
            </a:r>
            <a:endParaRPr lang="en-US" altLang="zh-CN" sz="2800" dirty="0" smtClean="0"/>
          </a:p>
          <a:p>
            <a:r>
              <a:rPr lang="zh-CN" altLang="en-US" sz="2800" dirty="0" smtClean="0"/>
              <a:t>质量工程师</a:t>
            </a:r>
            <a:endParaRPr lang="en-US" altLang="zh-CN" sz="2800" dirty="0" smtClean="0"/>
          </a:p>
          <a:p>
            <a:pPr lvl="1"/>
            <a:r>
              <a:rPr lang="zh-CN" altLang="en-US" sz="2800" dirty="0" smtClean="0"/>
              <a:t>三心、四意、五技能、两角色、两争议</a:t>
            </a:r>
            <a:endParaRPr lang="zh-CN" altLang="en-US" sz="2800" dirty="0"/>
          </a:p>
        </p:txBody>
      </p:sp>
      <p:sp>
        <p:nvSpPr>
          <p:cNvPr id="4" name="Right Arrow 3"/>
          <p:cNvSpPr/>
          <p:nvPr/>
        </p:nvSpPr>
        <p:spPr>
          <a:xfrm flipH="1">
            <a:off x="7024702" y="3214686"/>
            <a:ext cx="1214446" cy="50006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4" y="2484765"/>
            <a:ext cx="5304589" cy="1624246"/>
          </a:xfrm>
        </p:spPr>
        <p:txBody>
          <a:bodyPr/>
          <a:lstStyle/>
          <a:p>
            <a:r>
              <a:rPr lang="zh-CN" altLang="en-US" dirty="0" smtClean="0"/>
              <a:t>测试只能发现软件的缺陷，</a:t>
            </a:r>
            <a:r>
              <a:rPr lang="en-US" altLang="zh-CN" dirty="0" smtClean="0"/>
              <a:t/>
            </a:r>
            <a:br>
              <a:rPr lang="en-US" altLang="zh-CN" dirty="0" smtClean="0"/>
            </a:br>
            <a:r>
              <a:rPr lang="zh-CN" altLang="en-US" dirty="0" smtClean="0"/>
              <a:t>而不能证明软件不包含缺陷。</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45</a:t>
            </a:fld>
            <a:endParaRPr lang="zh-CN" altLang="en-US" dirty="0"/>
          </a:p>
        </p:txBody>
      </p:sp>
      <p:sp>
        <p:nvSpPr>
          <p:cNvPr id="7" name="Rectangle 6"/>
          <p:cNvSpPr/>
          <p:nvPr/>
        </p:nvSpPr>
        <p:spPr>
          <a:xfrm>
            <a:off x="1080955" y="4181018"/>
            <a:ext cx="2262739" cy="419764"/>
          </a:xfrm>
          <a:prstGeom prst="rect">
            <a:avLst/>
          </a:prstGeom>
        </p:spPr>
        <p:txBody>
          <a:bodyPr wrap="none" lIns="95665" tIns="47832" rIns="95665" bIns="47832">
            <a:spAutoFit/>
          </a:bodyPr>
          <a:lstStyle/>
          <a:p>
            <a:r>
              <a:rPr lang="en-US" altLang="zh-CN" sz="2100" dirty="0" err="1" smtClean="0"/>
              <a:t>Edsger</a:t>
            </a:r>
            <a:r>
              <a:rPr lang="en-US" altLang="zh-CN" sz="2100" dirty="0" smtClean="0"/>
              <a:t> Dijkstra</a:t>
            </a:r>
            <a:endParaRPr lang="zh-CN" altLang="en-US" sz="2100" dirty="0">
              <a:ea typeface="文鼎CS长美黑" pitchFamily="49" charset="-122"/>
            </a:endParaRPr>
          </a:p>
        </p:txBody>
      </p:sp>
      <p:pic>
        <p:nvPicPr>
          <p:cNvPr id="9218" name="Picture 2" descr="http://upload.wikimedia.org/wikipedia/commons/thumb/d/d9/Edsger_Wybe_Dijkstra.jpg/220px-Edsger_Wybe_Dijkstra.jpg"/>
          <p:cNvPicPr>
            <a:picLocks noChangeAspect="1" noChangeArrowheads="1"/>
          </p:cNvPicPr>
          <p:nvPr/>
        </p:nvPicPr>
        <p:blipFill>
          <a:blip r:embed="rId2" cstate="print"/>
          <a:srcRect/>
          <a:stretch>
            <a:fillRect/>
          </a:stretch>
        </p:blipFill>
        <p:spPr bwMode="auto">
          <a:xfrm>
            <a:off x="1130580" y="1444718"/>
            <a:ext cx="2270125" cy="2790825"/>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软件测试的十大挑战</a:t>
            </a:r>
            <a:endParaRPr lang="zh-CN" altLang="en-US" dirty="0"/>
          </a:p>
        </p:txBody>
      </p:sp>
      <p:sp>
        <p:nvSpPr>
          <p:cNvPr id="3" name="Content Placeholder 2"/>
          <p:cNvSpPr>
            <a:spLocks noGrp="1"/>
          </p:cNvSpPr>
          <p:nvPr>
            <p:ph idx="1"/>
          </p:nvPr>
        </p:nvSpPr>
        <p:spPr>
          <a:xfrm>
            <a:off x="613972" y="1196753"/>
            <a:ext cx="6757303" cy="5184576"/>
          </a:xfrm>
        </p:spPr>
        <p:txBody>
          <a:bodyPr/>
          <a:lstStyle/>
          <a:p>
            <a:pPr marL="538113" indent="-538113">
              <a:buFont typeface="+mj-ea"/>
              <a:buAutoNum type="circleNumDbPlain"/>
            </a:pPr>
            <a:r>
              <a:rPr lang="zh-CN" altLang="en-US" sz="2900" dirty="0" smtClean="0"/>
              <a:t>让开发员和管理者喜欢上测试报告</a:t>
            </a:r>
            <a:endParaRPr lang="en-US" altLang="zh-CN" sz="2900" dirty="0" smtClean="0"/>
          </a:p>
          <a:p>
            <a:pPr marL="538113" indent="-538113">
              <a:buFont typeface="+mj-ea"/>
              <a:buAutoNum type="circleNumDbPlain"/>
            </a:pPr>
            <a:r>
              <a:rPr lang="zh-CN" altLang="en-US" sz="2900" dirty="0" smtClean="0"/>
              <a:t>避免陷入“双输”陷阱</a:t>
            </a:r>
            <a:endParaRPr lang="en-US" altLang="zh-CN" sz="2900" dirty="0" smtClean="0"/>
          </a:p>
          <a:p>
            <a:pPr marL="538113" indent="-538113">
              <a:buFont typeface="+mj-ea"/>
              <a:buAutoNum type="circleNumDbPlain"/>
            </a:pPr>
            <a:r>
              <a:rPr lang="zh-CN" altLang="en-US" sz="2900" dirty="0" smtClean="0"/>
              <a:t>“打移动靶”</a:t>
            </a:r>
            <a:endParaRPr lang="en-US" altLang="zh-CN" sz="2900" dirty="0" smtClean="0"/>
          </a:p>
          <a:p>
            <a:pPr marL="538113" indent="-538113">
              <a:buFont typeface="+mj-ea"/>
              <a:buAutoNum type="circleNumDbPlain"/>
            </a:pPr>
            <a:r>
              <a:rPr lang="zh-CN" altLang="en-US" sz="2900" dirty="0" smtClean="0"/>
              <a:t>缺陷预防</a:t>
            </a:r>
            <a:endParaRPr lang="en-US" altLang="zh-CN" sz="2900" dirty="0" smtClean="0"/>
          </a:p>
          <a:p>
            <a:pPr marL="538113" indent="-538113">
              <a:buFont typeface="+mj-ea"/>
              <a:buAutoNum type="circleNumDbPlain"/>
            </a:pPr>
            <a:r>
              <a:rPr lang="zh-CN" altLang="en-US" sz="2900" dirty="0" smtClean="0"/>
              <a:t>获得足够多的测试时间</a:t>
            </a:r>
            <a:endParaRPr lang="en-US" altLang="zh-CN" sz="2900" dirty="0" smtClean="0"/>
          </a:p>
          <a:p>
            <a:pPr marL="538113" indent="-538113">
              <a:buFont typeface="+mj-ea"/>
              <a:buAutoNum type="circleNumDbPlain"/>
            </a:pPr>
            <a:r>
              <a:rPr lang="zh-CN" altLang="en-US" sz="2900" dirty="0" smtClean="0"/>
              <a:t>让用户和客户更多地参与测试实践</a:t>
            </a:r>
            <a:endParaRPr lang="en-US" altLang="zh-CN" sz="2900" dirty="0" smtClean="0"/>
          </a:p>
          <a:p>
            <a:pPr marL="538113" indent="-538113">
              <a:buFont typeface="+mj-ea"/>
              <a:buAutoNum type="circleNumDbPlain"/>
            </a:pPr>
            <a:r>
              <a:rPr lang="zh-CN" altLang="en-US" sz="2900" dirty="0" smtClean="0"/>
              <a:t>让管理者理解软件测试</a:t>
            </a:r>
            <a:endParaRPr lang="en-US" altLang="zh-CN" sz="2900" dirty="0" smtClean="0"/>
          </a:p>
          <a:p>
            <a:pPr marL="538113" indent="-538113">
              <a:buFont typeface="+mj-ea"/>
              <a:buAutoNum type="circleNumDbPlain"/>
            </a:pPr>
            <a:r>
              <a:rPr lang="zh-CN" altLang="en-US" sz="2900" dirty="0" smtClean="0"/>
              <a:t>高效地使用工具</a:t>
            </a:r>
            <a:endParaRPr lang="en-US" altLang="zh-CN" sz="2900" dirty="0" smtClean="0"/>
          </a:p>
          <a:p>
            <a:pPr marL="538113" indent="-538113">
              <a:buFont typeface="+mj-ea"/>
              <a:buAutoNum type="circleNumDbPlain"/>
            </a:pPr>
            <a:r>
              <a:rPr lang="zh-CN" altLang="en-US" sz="2900" dirty="0" smtClean="0"/>
              <a:t>让开发员参与测试实践</a:t>
            </a:r>
            <a:endParaRPr lang="en-US" altLang="zh-CN" sz="2900" dirty="0" smtClean="0"/>
          </a:p>
          <a:p>
            <a:pPr marL="538113" indent="-538113">
              <a:buFont typeface="+mj-ea"/>
              <a:buAutoNum type="circleNumDbPlain"/>
            </a:pPr>
            <a:r>
              <a:rPr lang="zh-CN" altLang="en-US" sz="2900" dirty="0" smtClean="0"/>
              <a:t>测试教育</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46</a:t>
            </a:fld>
            <a:endParaRPr lang="zh-CN" altLang="en-US" dirty="0"/>
          </a:p>
        </p:txBody>
      </p:sp>
      <p:pic>
        <p:nvPicPr>
          <p:cNvPr id="5" name="Picture 6" descr="C:\Users\SECBOK\Desktop\13185396621694292758Flamingo Cartoon Art.svg.hi.png"/>
          <p:cNvPicPr>
            <a:picLocks noChangeAspect="1" noChangeArrowheads="1"/>
          </p:cNvPicPr>
          <p:nvPr/>
        </p:nvPicPr>
        <p:blipFill>
          <a:blip r:embed="rId2" cstate="print"/>
          <a:srcRect/>
          <a:stretch>
            <a:fillRect/>
          </a:stretch>
        </p:blipFill>
        <p:spPr bwMode="auto">
          <a:xfrm>
            <a:off x="7995346" y="4265376"/>
            <a:ext cx="1652039" cy="2052966"/>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子提纲</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47</a:t>
            </a:fld>
            <a:endParaRPr lang="zh-CN" altLang="en-US"/>
          </a:p>
        </p:txBody>
      </p:sp>
      <p:sp>
        <p:nvSpPr>
          <p:cNvPr id="66" name="椭圆 59"/>
          <p:cNvSpPr>
            <a:spLocks/>
          </p:cNvSpPr>
          <p:nvPr/>
        </p:nvSpPr>
        <p:spPr bwMode="auto">
          <a:xfrm rot="20104763">
            <a:off x="2804521" y="1758966"/>
            <a:ext cx="1501790" cy="38417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67" name="椭圆 60"/>
          <p:cNvSpPr>
            <a:spLocks/>
          </p:cNvSpPr>
          <p:nvPr/>
        </p:nvSpPr>
        <p:spPr bwMode="auto">
          <a:xfrm rot="20104763">
            <a:off x="6160827" y="1789924"/>
            <a:ext cx="1444962" cy="4598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25" name="圆角矩形 6"/>
          <p:cNvSpPr/>
          <p:nvPr/>
        </p:nvSpPr>
        <p:spPr bwMode="auto">
          <a:xfrm>
            <a:off x="416496" y="2222984"/>
            <a:ext cx="2336131" cy="2646176"/>
          </a:xfrm>
          <a:prstGeom prst="roundRect">
            <a:avLst>
              <a:gd name="adj" fmla="val 9992"/>
            </a:avLst>
          </a:prstGeom>
          <a:solidFill>
            <a:schemeClr val="bg1">
              <a:alpha val="60000"/>
            </a:schemeClr>
          </a:solidFill>
          <a:ln w="25400">
            <a:solidFill>
              <a:srgbClr val="7030A0"/>
            </a:soli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00B0F0"/>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b">
            <a:sp3d/>
          </a:bodyPr>
          <a:lstStyle/>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基本概念</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en-US" altLang="zh-CN" sz="2400" dirty="0" smtClean="0">
                <a:solidFill>
                  <a:schemeClr val="tx1"/>
                </a:solidFill>
                <a:latin typeface="微软雅黑" pitchFamily="34" charset="-122"/>
                <a:ea typeface="微软雅黑" pitchFamily="34" charset="-122"/>
              </a:rPr>
              <a:t>Dijkstra</a:t>
            </a:r>
            <a:r>
              <a:rPr lang="zh-CN" altLang="en-US" sz="2400" dirty="0" smtClean="0">
                <a:solidFill>
                  <a:schemeClr val="tx1"/>
                </a:solidFill>
                <a:latin typeface="微软雅黑" pitchFamily="34" charset="-122"/>
                <a:ea typeface="微软雅黑" pitchFamily="34" charset="-122"/>
              </a:rPr>
              <a:t>常识</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测试与用户</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全程测试理念</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测试依赖症</a:t>
            </a:r>
            <a:endParaRPr lang="en-US" altLang="zh-CN" sz="2400" dirty="0" smtClean="0">
              <a:solidFill>
                <a:schemeClr val="tx1"/>
              </a:solidFill>
              <a:latin typeface="微软雅黑" pitchFamily="34" charset="-122"/>
              <a:ea typeface="微软雅黑" pitchFamily="34" charset="-122"/>
            </a:endParaRPr>
          </a:p>
        </p:txBody>
      </p:sp>
      <p:sp>
        <p:nvSpPr>
          <p:cNvPr id="26" name="Oval 2"/>
          <p:cNvSpPr>
            <a:spLocks noChangeAspect="1" noChangeArrowheads="1"/>
          </p:cNvSpPr>
          <p:nvPr/>
        </p:nvSpPr>
        <p:spPr bwMode="auto">
          <a:xfrm>
            <a:off x="525359" y="1777411"/>
            <a:ext cx="2185411" cy="950878"/>
          </a:xfrm>
          <a:prstGeom prst="ellipse">
            <a:avLst/>
          </a:prstGeom>
          <a:blipFill>
            <a:blip r:embed="rId2" cstate="print"/>
            <a:stretch>
              <a:fillRect/>
            </a:stretch>
          </a:blip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algn="ctr" eaLnBrk="0" fontAlgn="ctr" hangingPunct="0">
              <a:spcBef>
                <a:spcPts val="0"/>
              </a:spcBef>
              <a:spcAft>
                <a:spcPts val="0"/>
              </a:spcAft>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27" name="椭圆 13"/>
          <p:cNvSpPr>
            <a:spLocks/>
          </p:cNvSpPr>
          <p:nvPr/>
        </p:nvSpPr>
        <p:spPr bwMode="auto">
          <a:xfrm rot="20104763">
            <a:off x="899834" y="1963019"/>
            <a:ext cx="1000667" cy="287873"/>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28" name="椭圆 14"/>
          <p:cNvSpPr>
            <a:spLocks noChangeAspect="1"/>
          </p:cNvSpPr>
          <p:nvPr/>
        </p:nvSpPr>
        <p:spPr bwMode="auto">
          <a:xfrm>
            <a:off x="865734" y="1783066"/>
            <a:ext cx="1717110" cy="551608"/>
          </a:xfrm>
          <a:prstGeom prst="ellipse">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29" name="TextBox 147"/>
          <p:cNvSpPr txBox="1">
            <a:spLocks noChangeArrowheads="1"/>
          </p:cNvSpPr>
          <p:nvPr/>
        </p:nvSpPr>
        <p:spPr bwMode="auto">
          <a:xfrm>
            <a:off x="848544" y="1772216"/>
            <a:ext cx="1483609" cy="866040"/>
          </a:xfrm>
          <a:prstGeom prst="rect">
            <a:avLst/>
          </a:prstGeom>
          <a:noFill/>
          <a:ln w="9525">
            <a:noFill/>
            <a:miter lim="800000"/>
            <a:headEnd/>
            <a:tailEnd/>
          </a:ln>
        </p:spPr>
        <p:txBody>
          <a:bodyPr wrap="square" lIns="95665" tIns="47832" rIns="95665" bIns="47832" anchor="ctr">
            <a:spAutoFit/>
          </a:bodyPr>
          <a:lstStyle/>
          <a:p>
            <a:pPr algn="ctr" fontAlgn="ctr">
              <a:spcBef>
                <a:spcPts val="0"/>
              </a:spcBef>
              <a:spcAft>
                <a:spcPts val="0"/>
              </a:spcAft>
              <a:buClr>
                <a:srgbClr val="FF0000"/>
              </a:buClr>
              <a:buSzPct val="70000"/>
              <a:defRPr/>
            </a:pP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测试</a:t>
            </a:r>
            <a: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
            </a:r>
            <a:b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b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概述</a:t>
            </a:r>
            <a:endParaRPr lang="zh-CN" altLang="en-US" sz="2500" dirty="0">
              <a:solidFill>
                <a:schemeClr val="bg1"/>
              </a:solidFill>
              <a:effectLst>
                <a:reflection blurRad="6350" stA="50000" endA="300" endPos="50000" dist="29997" dir="5400000" sy="-100000" algn="bl" rotWithShape="0"/>
              </a:effectLst>
              <a:latin typeface="Broadway" pitchFamily="82" charset="0"/>
              <a:ea typeface="微软雅黑" pitchFamily="34" charset="-122"/>
            </a:endParaRPr>
          </a:p>
        </p:txBody>
      </p:sp>
      <p:sp>
        <p:nvSpPr>
          <p:cNvPr id="30" name="椭圆 27"/>
          <p:cNvSpPr>
            <a:spLocks/>
          </p:cNvSpPr>
          <p:nvPr/>
        </p:nvSpPr>
        <p:spPr bwMode="auto">
          <a:xfrm rot="20104763">
            <a:off x="717961" y="1933798"/>
            <a:ext cx="1272715" cy="414664"/>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31" name="圆角矩形 6"/>
          <p:cNvSpPr/>
          <p:nvPr/>
        </p:nvSpPr>
        <p:spPr bwMode="auto">
          <a:xfrm>
            <a:off x="3020354" y="2222984"/>
            <a:ext cx="1588336" cy="2451612"/>
          </a:xfrm>
          <a:prstGeom prst="roundRect">
            <a:avLst>
              <a:gd name="adj" fmla="val 9992"/>
            </a:avLst>
          </a:prstGeom>
          <a:solidFill>
            <a:schemeClr val="bg1">
              <a:alpha val="60000"/>
            </a:schemeClr>
          </a:solidFill>
          <a:ln w="25400">
            <a:solidFill>
              <a:srgbClr val="7030A0"/>
            </a:soli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00B0F0"/>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三大策略</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测试方法</a:t>
            </a:r>
            <a:endParaRPr lang="zh-CN" altLang="en-US" sz="2400" dirty="0">
              <a:solidFill>
                <a:schemeClr val="tx1"/>
              </a:solidFill>
              <a:latin typeface="微软雅黑" pitchFamily="34" charset="-122"/>
              <a:ea typeface="微软雅黑" pitchFamily="34" charset="-122"/>
            </a:endParaRPr>
          </a:p>
        </p:txBody>
      </p:sp>
      <p:sp>
        <p:nvSpPr>
          <p:cNvPr id="33" name="Oval 2"/>
          <p:cNvSpPr>
            <a:spLocks noChangeAspect="1" noChangeArrowheads="1"/>
          </p:cNvSpPr>
          <p:nvPr/>
        </p:nvSpPr>
        <p:spPr bwMode="auto">
          <a:xfrm>
            <a:off x="3080977" y="1777411"/>
            <a:ext cx="1485862" cy="880963"/>
          </a:xfrm>
          <a:prstGeom prst="ellipse">
            <a:avLst/>
          </a:prstGeom>
          <a:blipFill>
            <a:blip r:embed="rId5" cstate="print"/>
            <a:stretch>
              <a:fillRect/>
            </a:stretch>
          </a:blip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algn="ctr" eaLnBrk="0" fontAlgn="ctr" hangingPunct="0">
              <a:spcBef>
                <a:spcPts val="0"/>
              </a:spcBef>
              <a:spcAft>
                <a:spcPts val="0"/>
              </a:spcAft>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34" name="椭圆 13"/>
          <p:cNvSpPr>
            <a:spLocks/>
          </p:cNvSpPr>
          <p:nvPr/>
        </p:nvSpPr>
        <p:spPr bwMode="auto">
          <a:xfrm rot="20104763">
            <a:off x="3056841" y="1898381"/>
            <a:ext cx="680354" cy="266707"/>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42" name="椭圆 14"/>
          <p:cNvSpPr>
            <a:spLocks noChangeAspect="1"/>
          </p:cNvSpPr>
          <p:nvPr/>
        </p:nvSpPr>
        <p:spPr bwMode="auto">
          <a:xfrm>
            <a:off x="3271452" y="1783066"/>
            <a:ext cx="1167465" cy="511050"/>
          </a:xfrm>
          <a:prstGeom prst="ellipse">
            <a:avLst/>
          </a:prstGeom>
          <a:blipFill>
            <a:blip r:embed="rId6"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44" name="TextBox 147"/>
          <p:cNvSpPr txBox="1">
            <a:spLocks noChangeArrowheads="1"/>
          </p:cNvSpPr>
          <p:nvPr/>
        </p:nvSpPr>
        <p:spPr bwMode="auto">
          <a:xfrm>
            <a:off x="3220674" y="1737847"/>
            <a:ext cx="1108260" cy="866040"/>
          </a:xfrm>
          <a:prstGeom prst="rect">
            <a:avLst/>
          </a:prstGeom>
          <a:noFill/>
          <a:ln w="9525">
            <a:noFill/>
            <a:miter lim="800000"/>
            <a:headEnd/>
            <a:tailEnd/>
          </a:ln>
        </p:spPr>
        <p:txBody>
          <a:bodyPr wrap="square" lIns="95665" tIns="47832" rIns="95665" bIns="47832" anchor="ctr">
            <a:spAutoFit/>
          </a:bodyPr>
          <a:lstStyle/>
          <a:p>
            <a:pPr algn="ctr" fontAlgn="ctr">
              <a:spcBef>
                <a:spcPts val="0"/>
              </a:spcBef>
              <a:spcAft>
                <a:spcPts val="0"/>
              </a:spcAft>
              <a:buClr>
                <a:srgbClr val="FF0000"/>
              </a:buClr>
              <a:buSzPct val="70000"/>
              <a:defRPr/>
            </a:pP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测试策略</a:t>
            </a:r>
            <a:endParaRPr lang="zh-CN" altLang="en-US" sz="2500" dirty="0">
              <a:solidFill>
                <a:schemeClr val="bg1"/>
              </a:solidFill>
              <a:effectLst>
                <a:reflection blurRad="6350" stA="50000" endA="300" endPos="50000" dist="29997" dir="5400000" sy="-100000" algn="bl" rotWithShape="0"/>
              </a:effectLst>
              <a:latin typeface="Broadway" pitchFamily="82" charset="0"/>
              <a:ea typeface="微软雅黑" pitchFamily="34" charset="-122"/>
            </a:endParaRPr>
          </a:p>
        </p:txBody>
      </p:sp>
      <p:sp>
        <p:nvSpPr>
          <p:cNvPr id="45" name="椭圆 27"/>
          <p:cNvSpPr>
            <a:spLocks/>
          </p:cNvSpPr>
          <p:nvPr/>
        </p:nvSpPr>
        <p:spPr bwMode="auto">
          <a:xfrm rot="20104763">
            <a:off x="2956043" y="1851751"/>
            <a:ext cx="865319" cy="38417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50" name="圆角矩形 6"/>
          <p:cNvSpPr/>
          <p:nvPr/>
        </p:nvSpPr>
        <p:spPr bwMode="auto">
          <a:xfrm>
            <a:off x="4846832" y="2222986"/>
            <a:ext cx="2194400" cy="3366254"/>
          </a:xfrm>
          <a:prstGeom prst="roundRect">
            <a:avLst>
              <a:gd name="adj" fmla="val 9992"/>
            </a:avLst>
          </a:prstGeom>
          <a:solidFill>
            <a:schemeClr val="bg1">
              <a:alpha val="60000"/>
            </a:schemeClr>
          </a:solidFill>
          <a:ln w="25400">
            <a:solidFill>
              <a:srgbClr val="7030A0"/>
            </a:soli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00B0F0"/>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marL="0" lvl="2" eaLnBrk="0" fontAlgn="ctr" hangingPunct="0">
              <a:spcBef>
                <a:spcPts val="0"/>
              </a:spcBef>
              <a:spcAft>
                <a:spcPts val="0"/>
              </a:spcAft>
              <a:buClr>
                <a:srgbClr val="00B0F0"/>
              </a:buClr>
              <a:buSzPct val="70000"/>
              <a:tabLst>
                <a:tab pos="142832" algn="l"/>
              </a:tabLst>
              <a:defRPr/>
            </a:pP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阶段化理念</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en-US" altLang="zh-CN" sz="2400" dirty="0" smtClean="0">
                <a:solidFill>
                  <a:schemeClr val="tx1"/>
                </a:solidFill>
                <a:latin typeface="微软雅黑" pitchFamily="34" charset="-122"/>
                <a:ea typeface="微软雅黑" pitchFamily="34" charset="-122"/>
              </a:rPr>
              <a:t>V</a:t>
            </a:r>
            <a:r>
              <a:rPr lang="zh-CN" altLang="en-US" sz="2400" dirty="0" smtClean="0">
                <a:solidFill>
                  <a:schemeClr val="tx1"/>
                </a:solidFill>
                <a:latin typeface="微软雅黑" pitchFamily="34" charset="-122"/>
                <a:ea typeface="微软雅黑" pitchFamily="34" charset="-122"/>
              </a:rPr>
              <a:t>模型</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测试顺序常识</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单元测试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集成测试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系统测试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验收测试</a:t>
            </a:r>
            <a:endParaRPr lang="en-US" altLang="zh-CN" sz="2400" dirty="0" smtClean="0">
              <a:solidFill>
                <a:schemeClr val="tx1"/>
              </a:solidFill>
              <a:latin typeface="微软雅黑" pitchFamily="34" charset="-122"/>
              <a:ea typeface="微软雅黑" pitchFamily="34" charset="-122"/>
            </a:endParaRPr>
          </a:p>
        </p:txBody>
      </p:sp>
      <p:sp>
        <p:nvSpPr>
          <p:cNvPr id="51" name="Oval 2"/>
          <p:cNvSpPr>
            <a:spLocks noChangeAspect="1" noChangeArrowheads="1"/>
          </p:cNvSpPr>
          <p:nvPr/>
        </p:nvSpPr>
        <p:spPr bwMode="auto">
          <a:xfrm>
            <a:off x="4907453" y="1777414"/>
            <a:ext cx="2052825" cy="951071"/>
          </a:xfrm>
          <a:prstGeom prst="ellipse">
            <a:avLst/>
          </a:prstGeom>
          <a:blipFill>
            <a:blip r:embed="rId2" cstate="print"/>
            <a:stretch>
              <a:fillRect/>
            </a:stretch>
          </a:blip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algn="ctr" eaLnBrk="0" fontAlgn="ctr" hangingPunct="0">
              <a:spcBef>
                <a:spcPts val="0"/>
              </a:spcBef>
              <a:spcAft>
                <a:spcPts val="0"/>
              </a:spcAft>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52" name="椭圆 13"/>
          <p:cNvSpPr>
            <a:spLocks/>
          </p:cNvSpPr>
          <p:nvPr/>
        </p:nvSpPr>
        <p:spPr bwMode="auto">
          <a:xfrm rot="20104763">
            <a:off x="4876086" y="1844324"/>
            <a:ext cx="939957" cy="287931"/>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53" name="椭圆 14"/>
          <p:cNvSpPr>
            <a:spLocks noChangeAspect="1"/>
          </p:cNvSpPr>
          <p:nvPr/>
        </p:nvSpPr>
        <p:spPr bwMode="auto">
          <a:xfrm>
            <a:off x="5097921" y="1783067"/>
            <a:ext cx="1612937" cy="551721"/>
          </a:xfrm>
          <a:prstGeom prst="ellipse">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54" name="TextBox 147"/>
          <p:cNvSpPr txBox="1">
            <a:spLocks noChangeArrowheads="1"/>
          </p:cNvSpPr>
          <p:nvPr/>
        </p:nvSpPr>
        <p:spPr bwMode="auto">
          <a:xfrm>
            <a:off x="5109023" y="1775910"/>
            <a:ext cx="1616618" cy="866040"/>
          </a:xfrm>
          <a:prstGeom prst="rect">
            <a:avLst/>
          </a:prstGeom>
          <a:noFill/>
          <a:ln w="9525">
            <a:noFill/>
            <a:miter lim="800000"/>
            <a:headEnd/>
            <a:tailEnd/>
          </a:ln>
        </p:spPr>
        <p:txBody>
          <a:bodyPr wrap="square" lIns="95665" tIns="47832" rIns="95665" bIns="47832" anchor="ctr">
            <a:spAutoFit/>
          </a:bodyPr>
          <a:lstStyle/>
          <a:p>
            <a:pPr algn="ctr" fontAlgn="ctr">
              <a:spcBef>
                <a:spcPts val="0"/>
              </a:spcBef>
              <a:spcAft>
                <a:spcPts val="0"/>
              </a:spcAft>
              <a:buClr>
                <a:srgbClr val="FF0000"/>
              </a:buClr>
              <a:buSzPct val="70000"/>
              <a:defRPr/>
            </a:pP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阶段化</a:t>
            </a:r>
            <a: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
            </a:r>
            <a:b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b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测试</a:t>
            </a:r>
            <a:endParaRPr lang="zh-CN" altLang="en-US" sz="2500" dirty="0">
              <a:solidFill>
                <a:schemeClr val="bg1"/>
              </a:solidFill>
              <a:effectLst>
                <a:reflection blurRad="6350" stA="50000" endA="300" endPos="50000" dist="29997" dir="5400000" sy="-100000" algn="bl" rotWithShape="0"/>
              </a:effectLst>
              <a:latin typeface="Broadway" pitchFamily="82" charset="0"/>
              <a:ea typeface="微软雅黑" pitchFamily="34" charset="-122"/>
            </a:endParaRPr>
          </a:p>
        </p:txBody>
      </p:sp>
      <p:sp>
        <p:nvSpPr>
          <p:cNvPr id="55" name="椭圆 27"/>
          <p:cNvSpPr>
            <a:spLocks/>
          </p:cNvSpPr>
          <p:nvPr/>
        </p:nvSpPr>
        <p:spPr bwMode="auto">
          <a:xfrm rot="20104763">
            <a:off x="4774120" y="1782823"/>
            <a:ext cx="1195499" cy="414748"/>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56" name="圆角矩形 6"/>
          <p:cNvSpPr/>
          <p:nvPr/>
        </p:nvSpPr>
        <p:spPr bwMode="auto">
          <a:xfrm>
            <a:off x="7206953" y="1678053"/>
            <a:ext cx="1994519" cy="4703275"/>
          </a:xfrm>
          <a:prstGeom prst="roundRect">
            <a:avLst>
              <a:gd name="adj" fmla="val 9992"/>
            </a:avLst>
          </a:prstGeom>
          <a:solidFill>
            <a:schemeClr val="bg1">
              <a:alpha val="60000"/>
            </a:schemeClr>
          </a:solidFill>
          <a:ln w="25400">
            <a:solidFill>
              <a:srgbClr val="7030A0"/>
            </a:soli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00B0F0"/>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b">
            <a:sp3d/>
          </a:bodyPr>
          <a:lstStyle/>
          <a:p>
            <a:pPr marL="0" lvl="2" eaLnBrk="0" fontAlgn="ctr" hangingPunct="0">
              <a:spcBef>
                <a:spcPts val="0"/>
              </a:spcBef>
              <a:spcAft>
                <a:spcPts val="0"/>
              </a:spcAft>
              <a:buClr>
                <a:srgbClr val="00B0F0"/>
              </a:buClr>
              <a:buSzPct val="70000"/>
              <a:tabLst>
                <a:tab pos="142832" algn="l"/>
              </a:tabLst>
              <a:defRPr/>
            </a:pP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测试效能</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en-US" altLang="zh-CN" sz="2400" dirty="0" smtClean="0">
                <a:solidFill>
                  <a:schemeClr val="tx1"/>
                </a:solidFill>
                <a:latin typeface="微软雅黑" pitchFamily="34" charset="-122"/>
                <a:ea typeface="微软雅黑" pitchFamily="34" charset="-122"/>
              </a:rPr>
              <a:t>Myers</a:t>
            </a:r>
            <a:r>
              <a:rPr lang="zh-CN" altLang="en-US" sz="2400" dirty="0" smtClean="0">
                <a:solidFill>
                  <a:schemeClr val="tx1"/>
                </a:solidFill>
                <a:latin typeface="微软雅黑" pitchFamily="34" charset="-122"/>
                <a:ea typeface="微软雅黑" pitchFamily="34" charset="-122"/>
              </a:rPr>
              <a:t>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重点测试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优先测试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en-US" altLang="zh-CN" sz="2400" dirty="0" smtClean="0">
                <a:solidFill>
                  <a:schemeClr val="tx1"/>
                </a:solidFill>
                <a:latin typeface="微软雅黑" pitchFamily="34" charset="-122"/>
                <a:ea typeface="微软雅黑" pitchFamily="34" charset="-122"/>
              </a:rPr>
              <a:t>Weinberg</a:t>
            </a:r>
            <a:r>
              <a:rPr lang="zh-CN" altLang="en-US" sz="2400" dirty="0" smtClean="0">
                <a:solidFill>
                  <a:schemeClr val="tx1"/>
                </a:solidFill>
                <a:latin typeface="微软雅黑" pitchFamily="34" charset="-122"/>
                <a:ea typeface="微软雅黑" pitchFamily="34" charset="-122"/>
              </a:rPr>
              <a:t>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极限测试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回归测试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测试报告</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微缺陷</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直觉测试</a:t>
            </a:r>
            <a:endParaRPr lang="zh-CN" altLang="en-US" sz="2400" dirty="0">
              <a:solidFill>
                <a:schemeClr val="tx1"/>
              </a:solidFill>
              <a:latin typeface="微软雅黑" pitchFamily="34" charset="-122"/>
              <a:ea typeface="微软雅黑" pitchFamily="34" charset="-122"/>
            </a:endParaRPr>
          </a:p>
        </p:txBody>
      </p:sp>
      <p:sp>
        <p:nvSpPr>
          <p:cNvPr id="57" name="Oval 2"/>
          <p:cNvSpPr>
            <a:spLocks noChangeAspect="1" noChangeArrowheads="1"/>
          </p:cNvSpPr>
          <p:nvPr/>
        </p:nvSpPr>
        <p:spPr bwMode="auto">
          <a:xfrm>
            <a:off x="7267573" y="1232477"/>
            <a:ext cx="1865842" cy="1054572"/>
          </a:xfrm>
          <a:prstGeom prst="ellipse">
            <a:avLst/>
          </a:prstGeom>
          <a:blipFill>
            <a:blip r:embed="rId2" cstate="print"/>
            <a:stretch>
              <a:fillRect/>
            </a:stretch>
          </a:blip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algn="ctr" eaLnBrk="0" fontAlgn="ctr" hangingPunct="0">
              <a:spcBef>
                <a:spcPts val="0"/>
              </a:spcBef>
              <a:spcAft>
                <a:spcPts val="0"/>
              </a:spcAft>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58" name="椭圆 13"/>
          <p:cNvSpPr>
            <a:spLocks/>
          </p:cNvSpPr>
          <p:nvPr/>
        </p:nvSpPr>
        <p:spPr bwMode="auto">
          <a:xfrm rot="20104763">
            <a:off x="7247340" y="1317168"/>
            <a:ext cx="854340" cy="319265"/>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60" name="椭圆 14"/>
          <p:cNvSpPr>
            <a:spLocks noChangeAspect="1"/>
          </p:cNvSpPr>
          <p:nvPr/>
        </p:nvSpPr>
        <p:spPr bwMode="auto">
          <a:xfrm>
            <a:off x="7458044" y="1238136"/>
            <a:ext cx="1466019" cy="611763"/>
          </a:xfrm>
          <a:prstGeom prst="ellipse">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61" name="TextBox 147"/>
          <p:cNvSpPr txBox="1">
            <a:spLocks noChangeArrowheads="1"/>
          </p:cNvSpPr>
          <p:nvPr/>
        </p:nvSpPr>
        <p:spPr bwMode="auto">
          <a:xfrm>
            <a:off x="7469139" y="1262664"/>
            <a:ext cx="1371408" cy="866040"/>
          </a:xfrm>
          <a:prstGeom prst="rect">
            <a:avLst/>
          </a:prstGeom>
          <a:noFill/>
          <a:ln w="9525">
            <a:noFill/>
            <a:miter lim="800000"/>
            <a:headEnd/>
            <a:tailEnd/>
          </a:ln>
        </p:spPr>
        <p:txBody>
          <a:bodyPr wrap="square" lIns="95665" tIns="47832" rIns="95665" bIns="47832" anchor="ctr">
            <a:spAutoFit/>
          </a:bodyPr>
          <a:lstStyle/>
          <a:p>
            <a:pPr algn="ctr" fontAlgn="ctr">
              <a:spcBef>
                <a:spcPts val="0"/>
              </a:spcBef>
              <a:spcAft>
                <a:spcPts val="0"/>
              </a:spcAft>
              <a:buClr>
                <a:srgbClr val="FF0000"/>
              </a:buClr>
              <a:buSzPct val="70000"/>
              <a:defRPr/>
            </a:pP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核心</a:t>
            </a:r>
            <a: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
            </a:r>
            <a:b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b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知识</a:t>
            </a:r>
            <a:endParaRPr lang="zh-CN" altLang="en-US" sz="2500" dirty="0">
              <a:solidFill>
                <a:schemeClr val="bg1"/>
              </a:solidFill>
              <a:effectLst>
                <a:reflection blurRad="6350" stA="50000" endA="300" endPos="50000" dist="29997" dir="5400000" sy="-100000" algn="bl" rotWithShape="0"/>
              </a:effectLst>
              <a:latin typeface="Broadway" pitchFamily="82" charset="0"/>
              <a:ea typeface="微软雅黑" pitchFamily="34" charset="-122"/>
            </a:endParaRPr>
          </a:p>
        </p:txBody>
      </p:sp>
      <p:sp>
        <p:nvSpPr>
          <p:cNvPr id="68" name="椭圆 27"/>
          <p:cNvSpPr>
            <a:spLocks/>
          </p:cNvSpPr>
          <p:nvPr/>
        </p:nvSpPr>
        <p:spPr bwMode="auto">
          <a:xfrm rot="20104763">
            <a:off x="7149611" y="1260255"/>
            <a:ext cx="1086606" cy="459883"/>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Tree>
  </p:cSld>
  <p:clrMapOvr>
    <a:masterClrMapping/>
  </p:clrMapOvr>
  <p:transition spd="slow">
    <p:blinds/>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测试的基本概念</a:t>
            </a:r>
            <a:endParaRPr lang="zh-CN" altLang="en-US" dirty="0"/>
          </a:p>
        </p:txBody>
      </p:sp>
      <p:sp>
        <p:nvSpPr>
          <p:cNvPr id="3" name="Content Placeholder 2"/>
          <p:cNvSpPr>
            <a:spLocks noGrp="1"/>
          </p:cNvSpPr>
          <p:nvPr>
            <p:ph idx="1"/>
          </p:nvPr>
        </p:nvSpPr>
        <p:spPr/>
        <p:txBody>
          <a:bodyPr/>
          <a:lstStyle/>
          <a:p>
            <a:r>
              <a:rPr lang="zh-CN" altLang="en-US" dirty="0" smtClean="0"/>
              <a:t>软件测试 </a:t>
            </a:r>
            <a:r>
              <a:rPr lang="en-US" altLang="zh-CN" sz="2900" dirty="0" smtClean="0"/>
              <a:t>(Testing)</a:t>
            </a:r>
            <a:endParaRPr lang="en-US" altLang="zh-CN" dirty="0" smtClean="0"/>
          </a:p>
          <a:p>
            <a:pPr lvl="1"/>
            <a:r>
              <a:rPr lang="zh-CN" altLang="en-US" dirty="0" smtClean="0"/>
              <a:t>以</a:t>
            </a:r>
            <a:r>
              <a:rPr lang="zh-CN" altLang="en-US" dirty="0" smtClean="0">
                <a:solidFill>
                  <a:srgbClr val="0000FF"/>
                </a:solidFill>
              </a:rPr>
              <a:t>运行</a:t>
            </a:r>
            <a:r>
              <a:rPr lang="zh-CN" altLang="en-US" dirty="0" smtClean="0"/>
              <a:t>目标软件 </a:t>
            </a:r>
            <a:r>
              <a:rPr lang="en-US" altLang="zh-CN" dirty="0" smtClean="0"/>
              <a:t>(</a:t>
            </a:r>
            <a:r>
              <a:rPr lang="zh-CN" altLang="en-US" dirty="0" smtClean="0"/>
              <a:t>或其部分代码段</a:t>
            </a:r>
            <a:r>
              <a:rPr lang="en-US" altLang="zh-CN" dirty="0" smtClean="0"/>
              <a:t>) </a:t>
            </a:r>
            <a:r>
              <a:rPr lang="zh-CN" altLang="en-US" dirty="0" smtClean="0"/>
              <a:t>的方式</a:t>
            </a:r>
            <a:r>
              <a:rPr lang="en-US" altLang="zh-CN" dirty="0" smtClean="0"/>
              <a:t/>
            </a:r>
            <a:br>
              <a:rPr lang="en-US" altLang="zh-CN" dirty="0" smtClean="0"/>
            </a:br>
            <a:r>
              <a:rPr lang="zh-CN" altLang="en-US" dirty="0" smtClean="0"/>
              <a:t>发现它的潜存缺陷的过程</a:t>
            </a:r>
            <a:endParaRPr lang="en-US" altLang="zh-CN" dirty="0" smtClean="0"/>
          </a:p>
          <a:p>
            <a:endParaRPr lang="en-US" altLang="zh-CN" sz="1200" dirty="0" smtClean="0"/>
          </a:p>
          <a:p>
            <a:r>
              <a:rPr lang="zh-CN" altLang="en-US" sz="2900" dirty="0" smtClean="0">
                <a:solidFill>
                  <a:srgbClr val="0000FF"/>
                </a:solidFill>
              </a:rPr>
              <a:t>策略层面</a:t>
            </a:r>
            <a:endParaRPr lang="en-US" altLang="zh-CN" sz="2900" dirty="0" smtClean="0">
              <a:solidFill>
                <a:srgbClr val="0000FF"/>
              </a:solidFill>
            </a:endParaRPr>
          </a:p>
          <a:p>
            <a:pPr lvl="1"/>
            <a:r>
              <a:rPr lang="zh-CN" altLang="en-US" sz="2500" dirty="0" smtClean="0"/>
              <a:t>测试旨在判定被测程序是否完全实现了既定需求，</a:t>
            </a:r>
            <a:r>
              <a:rPr lang="en-US" altLang="zh-CN" sz="2500" dirty="0" smtClean="0"/>
              <a:t/>
            </a:r>
            <a:br>
              <a:rPr lang="en-US" altLang="zh-CN" sz="2500" dirty="0" smtClean="0"/>
            </a:br>
            <a:r>
              <a:rPr lang="zh-CN" altLang="en-US" sz="2500" dirty="0" smtClean="0"/>
              <a:t>以及是否完全符合了用户需要。</a:t>
            </a:r>
            <a:endParaRPr lang="en-US" altLang="zh-CN" sz="2500" dirty="0" smtClean="0"/>
          </a:p>
          <a:p>
            <a:r>
              <a:rPr lang="zh-CN" altLang="en-US" sz="2900" dirty="0" smtClean="0">
                <a:solidFill>
                  <a:srgbClr val="0000FF"/>
                </a:solidFill>
              </a:rPr>
              <a:t>操作层面</a:t>
            </a:r>
            <a:endParaRPr lang="en-US" altLang="zh-CN" sz="2900" dirty="0" smtClean="0">
              <a:solidFill>
                <a:srgbClr val="0000FF"/>
              </a:solidFill>
            </a:endParaRPr>
          </a:p>
          <a:p>
            <a:pPr lvl="1"/>
            <a:r>
              <a:rPr lang="zh-CN" altLang="en-US" sz="2500" dirty="0" smtClean="0"/>
              <a:t>测试通过动态运行被测程序而达到“发现潜存</a:t>
            </a:r>
            <a:r>
              <a:rPr lang="en-US" altLang="zh-CN" sz="2500" dirty="0" smtClean="0"/>
              <a:t/>
            </a:r>
            <a:br>
              <a:rPr lang="en-US" altLang="zh-CN" sz="2500" dirty="0" smtClean="0"/>
            </a:br>
            <a:r>
              <a:rPr lang="zh-CN" altLang="en-US" sz="2500" dirty="0" smtClean="0"/>
              <a:t>缺陷”的目的。 </a:t>
            </a:r>
            <a:endParaRPr lang="en-US" altLang="zh-CN" sz="2500" dirty="0" smtClean="0"/>
          </a:p>
          <a:p>
            <a:pPr lvl="1"/>
            <a:r>
              <a:rPr lang="zh-CN" altLang="en-US" sz="2500" dirty="0" smtClean="0"/>
              <a:t>能发现</a:t>
            </a:r>
            <a:r>
              <a:rPr lang="en-US" altLang="zh-CN" sz="2500" dirty="0" smtClean="0"/>
              <a:t>(</a:t>
            </a:r>
            <a:r>
              <a:rPr lang="zh-CN" altLang="en-US" sz="2500" dirty="0" smtClean="0"/>
              <a:t>新</a:t>
            </a:r>
            <a:r>
              <a:rPr lang="en-US" altLang="zh-CN" sz="2500" dirty="0" smtClean="0"/>
              <a:t>)</a:t>
            </a:r>
            <a:r>
              <a:rPr lang="zh-CN" altLang="en-US" sz="2500" dirty="0" smtClean="0"/>
              <a:t>缺陷的测试才是好的测试。</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48</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测试的基本概念</a:t>
            </a:r>
            <a:endParaRPr lang="zh-CN" altLang="en-US" dirty="0"/>
          </a:p>
        </p:txBody>
      </p:sp>
      <p:sp>
        <p:nvSpPr>
          <p:cNvPr id="3" name="Content Placeholder 2"/>
          <p:cNvSpPr>
            <a:spLocks noGrp="1"/>
          </p:cNvSpPr>
          <p:nvPr>
            <p:ph idx="1"/>
          </p:nvPr>
        </p:nvSpPr>
        <p:spPr>
          <a:xfrm>
            <a:off x="613964" y="1268762"/>
            <a:ext cx="8667750" cy="1512168"/>
          </a:xfrm>
        </p:spPr>
        <p:txBody>
          <a:bodyPr/>
          <a:lstStyle/>
          <a:p>
            <a:r>
              <a:rPr lang="zh-CN" altLang="en-US" dirty="0" smtClean="0"/>
              <a:t>测例 </a:t>
            </a:r>
            <a:r>
              <a:rPr lang="en-US" altLang="zh-CN" sz="2900" dirty="0" smtClean="0"/>
              <a:t>(Test Case)</a:t>
            </a:r>
            <a:r>
              <a:rPr lang="zh-CN" altLang="en-US" sz="2900" dirty="0" smtClean="0"/>
              <a:t>，包括三部分：</a:t>
            </a:r>
            <a:endParaRPr lang="en-US" altLang="zh-CN" dirty="0" smtClean="0"/>
          </a:p>
          <a:p>
            <a:pPr lvl="1"/>
            <a:r>
              <a:rPr lang="zh-CN" altLang="en-US" dirty="0" smtClean="0">
                <a:solidFill>
                  <a:srgbClr val="0000FF"/>
                </a:solidFill>
              </a:rPr>
              <a:t>测试脚本</a:t>
            </a:r>
            <a:r>
              <a:rPr lang="zh-CN" altLang="en-US" dirty="0" smtClean="0"/>
              <a:t>：</a:t>
            </a:r>
            <a:r>
              <a:rPr lang="zh-CN" altLang="en-US" sz="2800" dirty="0" smtClean="0"/>
              <a:t>用以运行待测软件或代码段的程序</a:t>
            </a:r>
            <a:endParaRPr lang="en-US" altLang="zh-CN" dirty="0" smtClean="0"/>
          </a:p>
          <a:p>
            <a:pPr lvl="1"/>
            <a:r>
              <a:rPr lang="zh-CN" altLang="en-US" dirty="0" smtClean="0"/>
              <a:t>一个</a:t>
            </a:r>
            <a:r>
              <a:rPr lang="zh-CN" altLang="en-US" dirty="0" smtClean="0">
                <a:solidFill>
                  <a:srgbClr val="0000FF"/>
                </a:solidFill>
              </a:rPr>
              <a:t>既定输入</a:t>
            </a:r>
            <a:r>
              <a:rPr lang="zh-CN" altLang="en-US" dirty="0" smtClean="0"/>
              <a:t>，及其</a:t>
            </a:r>
            <a:r>
              <a:rPr lang="zh-CN" altLang="en-US" dirty="0" smtClean="0">
                <a:solidFill>
                  <a:srgbClr val="0000FF"/>
                </a:solidFill>
              </a:rPr>
              <a:t>正确输出</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49</a:t>
            </a:fld>
            <a:endParaRPr lang="zh-CN" altLang="en-US" dirty="0"/>
          </a:p>
        </p:txBody>
      </p:sp>
      <p:pic>
        <p:nvPicPr>
          <p:cNvPr id="17410" name="Picture 2"/>
          <p:cNvPicPr>
            <a:picLocks noChangeAspect="1" noChangeArrowheads="1"/>
          </p:cNvPicPr>
          <p:nvPr/>
        </p:nvPicPr>
        <p:blipFill>
          <a:blip r:embed="rId2" cstate="print"/>
          <a:srcRect/>
          <a:stretch>
            <a:fillRect/>
          </a:stretch>
        </p:blipFill>
        <p:spPr bwMode="auto">
          <a:xfrm>
            <a:off x="3626859" y="3106245"/>
            <a:ext cx="6308436" cy="3779139"/>
          </a:xfrm>
          <a:prstGeom prst="rect">
            <a:avLst/>
          </a:prstGeom>
          <a:noFill/>
          <a:ln w="9525">
            <a:noFill/>
            <a:miter lim="800000"/>
            <a:headEnd/>
            <a:tailEnd/>
          </a:ln>
        </p:spPr>
      </p:pic>
      <p:sp>
        <p:nvSpPr>
          <p:cNvPr id="6" name="Content Placeholder 2"/>
          <p:cNvSpPr txBox="1">
            <a:spLocks/>
          </p:cNvSpPr>
          <p:nvPr/>
        </p:nvSpPr>
        <p:spPr bwMode="auto">
          <a:xfrm>
            <a:off x="194477" y="3212976"/>
            <a:ext cx="3198355" cy="3312368"/>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defRPr/>
            </a:pPr>
            <a:r>
              <a:rPr lang="zh-CN" altLang="en-US" sz="2500" kern="0" dirty="0" smtClean="0">
                <a:latin typeface="+mn-lt"/>
                <a:ea typeface="文鼎CS长美黑" pitchFamily="49" charset="-122"/>
              </a:rPr>
              <a:t>一次测试 </a:t>
            </a:r>
            <a:r>
              <a:rPr lang="en-US" altLang="zh-CN" sz="2500" kern="0" dirty="0" smtClean="0">
                <a:latin typeface="+mn-lt"/>
                <a:ea typeface="文鼎CS长美黑" pitchFamily="49" charset="-122"/>
              </a:rPr>
              <a:t>(Test)</a:t>
            </a:r>
          </a:p>
          <a:p>
            <a:pPr marL="471679" indent="-456732" eaLnBrk="0" hangingPunct="0">
              <a:spcBef>
                <a:spcPct val="20000"/>
              </a:spcBef>
              <a:buClr>
                <a:schemeClr val="accent2"/>
              </a:buClr>
              <a:buSzPct val="80000"/>
              <a:buFont typeface="Wingdings" pitchFamily="2" charset="2"/>
              <a:buChar char="Ø"/>
            </a:pPr>
            <a:r>
              <a:rPr lang="zh-CN" altLang="en-US" sz="2100" kern="0" dirty="0" smtClean="0">
                <a:latin typeface="方正精楷简体" pitchFamily="2" charset="-122"/>
                <a:ea typeface="方正精楷简体" pitchFamily="2" charset="-122"/>
              </a:rPr>
              <a:t>执行一次一个测例中的测试程序并比对实际输出和正确输出的过程 </a:t>
            </a:r>
            <a:endParaRPr lang="en-US" altLang="zh-CN" sz="2100" kern="0" dirty="0" smtClean="0">
              <a:latin typeface="方正精楷简体" pitchFamily="2" charset="-122"/>
              <a:ea typeface="方正精楷简体" pitchFamily="2" charset="-122"/>
            </a:endParaRPr>
          </a:p>
          <a:p>
            <a:pPr marL="471679" indent="-456732" eaLnBrk="0" hangingPunct="0">
              <a:spcBef>
                <a:spcPct val="20000"/>
              </a:spcBef>
              <a:buClr>
                <a:schemeClr val="accent2"/>
              </a:buClr>
              <a:buSzPct val="80000"/>
              <a:buFont typeface="Wingdings" pitchFamily="2" charset="2"/>
              <a:buChar char="Ø"/>
            </a:pPr>
            <a:r>
              <a:rPr lang="zh-CN" altLang="en-US" sz="2100" kern="0" dirty="0" smtClean="0">
                <a:latin typeface="方正精楷简体" pitchFamily="2" charset="-122"/>
                <a:ea typeface="方正精楷简体" pitchFamily="2" charset="-122"/>
              </a:rPr>
              <a:t>如果某测试发现了之前未知的缺陷，则称该测试是</a:t>
            </a:r>
            <a:r>
              <a:rPr lang="zh-CN" altLang="en-US" sz="2100" kern="0" dirty="0" smtClean="0">
                <a:solidFill>
                  <a:srgbClr val="0000FF"/>
                </a:solidFill>
                <a:latin typeface="方正精楷简体" pitchFamily="2" charset="-122"/>
                <a:ea typeface="方正精楷简体" pitchFamily="2" charset="-122"/>
              </a:rPr>
              <a:t>成功的</a:t>
            </a:r>
            <a:r>
              <a:rPr lang="zh-CN" altLang="en-US" sz="2100" kern="0" dirty="0" smtClean="0">
                <a:latin typeface="方正精楷简体" pitchFamily="2" charset="-122"/>
                <a:ea typeface="方正精楷简体" pitchFamily="2" charset="-122"/>
              </a:rPr>
              <a:t>。否则就是失败的。</a:t>
            </a:r>
            <a:endParaRPr lang="zh-CN" altLang="en-US" sz="2100" kern="0" dirty="0">
              <a:latin typeface="方正精楷简体" pitchFamily="2" charset="-122"/>
              <a:ea typeface="方正精楷简体" pitchFamily="2" charset="-122"/>
            </a:endParaRPr>
          </a:p>
        </p:txBody>
      </p:sp>
    </p:spTree>
  </p:cSld>
  <p:clrMapOvr>
    <a:masterClrMapping/>
  </p:clrMapOvr>
  <p:transition spd="slow">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软件验证与确认</a:t>
            </a:r>
            <a:endParaRPr lang="zh-CN" altLang="en-US" dirty="0"/>
          </a:p>
        </p:txBody>
      </p:sp>
      <p:sp>
        <p:nvSpPr>
          <p:cNvPr id="3" name="Content Placeholder 2"/>
          <p:cNvSpPr>
            <a:spLocks noGrp="1"/>
          </p:cNvSpPr>
          <p:nvPr>
            <p:ph idx="1"/>
          </p:nvPr>
        </p:nvSpPr>
        <p:spPr>
          <a:xfrm>
            <a:off x="613964" y="1268762"/>
            <a:ext cx="8667750" cy="1944216"/>
          </a:xfrm>
        </p:spPr>
        <p:txBody>
          <a:bodyPr/>
          <a:lstStyle/>
          <a:p>
            <a:r>
              <a:rPr lang="zh-CN" altLang="en-US" sz="2900" dirty="0" smtClean="0">
                <a:solidFill>
                  <a:srgbClr val="0000FF"/>
                </a:solidFill>
              </a:rPr>
              <a:t>软件验证</a:t>
            </a:r>
            <a:r>
              <a:rPr lang="zh-CN" altLang="en-US" sz="2900" dirty="0" smtClean="0"/>
              <a:t>则是指认定软件的设计方案和代码基是否实现</a:t>
            </a:r>
            <a:r>
              <a:rPr lang="zh-CN" altLang="en-US" sz="2900" dirty="0" smtClean="0">
                <a:solidFill>
                  <a:srgbClr val="0000FF"/>
                </a:solidFill>
              </a:rPr>
              <a:t>既定需求</a:t>
            </a:r>
            <a:r>
              <a:rPr lang="zh-CN" altLang="en-US" sz="2900" dirty="0" smtClean="0"/>
              <a:t>的过程。</a:t>
            </a:r>
            <a:endParaRPr lang="en-US" altLang="zh-CN" sz="2900" dirty="0" smtClean="0"/>
          </a:p>
          <a:p>
            <a:r>
              <a:rPr lang="zh-CN" altLang="en-US" sz="2900" dirty="0" smtClean="0">
                <a:solidFill>
                  <a:srgbClr val="0000FF"/>
                </a:solidFill>
              </a:rPr>
              <a:t>软件确认</a:t>
            </a:r>
            <a:r>
              <a:rPr lang="zh-CN" altLang="en-US" sz="2900" dirty="0" smtClean="0"/>
              <a:t>是指认定软件是否满足</a:t>
            </a:r>
            <a:r>
              <a:rPr lang="zh-CN" altLang="en-US" sz="2900" dirty="0" smtClean="0">
                <a:solidFill>
                  <a:srgbClr val="0000FF"/>
                </a:solidFill>
              </a:rPr>
              <a:t>用户实际需要</a:t>
            </a:r>
            <a:r>
              <a:rPr lang="zh-CN" altLang="en-US" sz="2900" dirty="0" smtClean="0"/>
              <a:t>和业界相关标准的过程。 </a:t>
            </a:r>
            <a:endParaRPr lang="en-US" altLang="zh-CN" sz="29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a:t>
            </a:fld>
            <a:endParaRPr lang="zh-CN" altLang="en-US" dirty="0"/>
          </a:p>
        </p:txBody>
      </p:sp>
      <p:grpSp>
        <p:nvGrpSpPr>
          <p:cNvPr id="5" name="Group 4"/>
          <p:cNvGrpSpPr/>
          <p:nvPr/>
        </p:nvGrpSpPr>
        <p:grpSpPr>
          <a:xfrm>
            <a:off x="740541" y="4149082"/>
            <a:ext cx="8260563" cy="2592289"/>
            <a:chOff x="838200" y="1931313"/>
            <a:chExt cx="6858000" cy="2564487"/>
          </a:xfrm>
        </p:grpSpPr>
        <p:sp>
          <p:nvSpPr>
            <p:cNvPr id="6" name="Rectangle 5"/>
            <p:cNvSpPr/>
            <p:nvPr/>
          </p:nvSpPr>
          <p:spPr>
            <a:xfrm>
              <a:off x="838200" y="1981200"/>
              <a:ext cx="1981200" cy="25146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p>
          </p:txBody>
        </p:sp>
        <p:sp>
          <p:nvSpPr>
            <p:cNvPr id="7" name="Rectangle 6"/>
            <p:cNvSpPr/>
            <p:nvPr/>
          </p:nvSpPr>
          <p:spPr>
            <a:xfrm>
              <a:off x="3429000" y="1981200"/>
              <a:ext cx="4267200" cy="2514600"/>
            </a:xfrm>
            <a:prstGeom prst="rect">
              <a:avLst/>
            </a:prstGeom>
            <a:solidFill>
              <a:srgbClr val="FDEFE3"/>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800" dirty="0"/>
            </a:p>
          </p:txBody>
        </p:sp>
        <p:sp>
          <p:nvSpPr>
            <p:cNvPr id="8" name="Rectangle 7"/>
            <p:cNvSpPr/>
            <p:nvPr/>
          </p:nvSpPr>
          <p:spPr>
            <a:xfrm>
              <a:off x="3657600" y="2952750"/>
              <a:ext cx="1447800" cy="685800"/>
            </a:xfrm>
            <a:prstGeom prst="rect">
              <a:avLst/>
            </a:prstGeom>
            <a:solidFill>
              <a:srgbClr val="AF112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软件需求</a:t>
              </a:r>
              <a:endParaRPr lang="en-US" sz="2300" dirty="0">
                <a:solidFill>
                  <a:schemeClr val="bg1"/>
                </a:solidFill>
                <a:latin typeface="方正精楷简体" pitchFamily="2" charset="-122"/>
                <a:ea typeface="汉鼎简楷体" pitchFamily="49" charset="-122"/>
              </a:endParaRPr>
            </a:p>
          </p:txBody>
        </p:sp>
        <p:grpSp>
          <p:nvGrpSpPr>
            <p:cNvPr id="9" name="Group 4"/>
            <p:cNvGrpSpPr/>
            <p:nvPr/>
          </p:nvGrpSpPr>
          <p:grpSpPr>
            <a:xfrm>
              <a:off x="6096000" y="2438400"/>
              <a:ext cx="1447800" cy="1752600"/>
              <a:chOff x="5791200" y="2438400"/>
              <a:chExt cx="1447800" cy="1752600"/>
            </a:xfrm>
          </p:grpSpPr>
          <p:sp>
            <p:nvSpPr>
              <p:cNvPr id="22" name="Rectangle 5"/>
              <p:cNvSpPr/>
              <p:nvPr/>
            </p:nvSpPr>
            <p:spPr>
              <a:xfrm>
                <a:off x="5791200" y="2438400"/>
                <a:ext cx="1447800" cy="685800"/>
              </a:xfrm>
              <a:prstGeom prst="rect">
                <a:avLst/>
              </a:prstGeom>
              <a:solidFill>
                <a:srgbClr val="00009A"/>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软件设计</a:t>
                </a:r>
                <a:endParaRPr lang="en-US" sz="2300" dirty="0">
                  <a:solidFill>
                    <a:schemeClr val="bg1"/>
                  </a:solidFill>
                  <a:latin typeface="方正精楷简体" pitchFamily="2" charset="-122"/>
                  <a:ea typeface="汉鼎简楷体" pitchFamily="49" charset="-122"/>
                </a:endParaRPr>
              </a:p>
            </p:txBody>
          </p:sp>
          <p:sp>
            <p:nvSpPr>
              <p:cNvPr id="23" name="Rectangle 6"/>
              <p:cNvSpPr/>
              <p:nvPr/>
            </p:nvSpPr>
            <p:spPr>
              <a:xfrm>
                <a:off x="5791200" y="3505200"/>
                <a:ext cx="1447800" cy="685800"/>
              </a:xfrm>
              <a:prstGeom prst="rect">
                <a:avLst/>
              </a:prstGeom>
              <a:solidFill>
                <a:srgbClr val="006C31"/>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300" dirty="0" smtClean="0">
                    <a:solidFill>
                      <a:schemeClr val="bg1"/>
                    </a:solidFill>
                    <a:latin typeface="方正精楷简体" pitchFamily="2" charset="-122"/>
                    <a:ea typeface="汉鼎简楷体" pitchFamily="49" charset="-122"/>
                  </a:rPr>
                  <a:t>软件代码</a:t>
                </a:r>
                <a:endParaRPr lang="en-US" sz="2300" dirty="0">
                  <a:solidFill>
                    <a:schemeClr val="bg1"/>
                  </a:solidFill>
                  <a:latin typeface="方正精楷简体" pitchFamily="2" charset="-122"/>
                  <a:ea typeface="汉鼎简楷体" pitchFamily="49" charset="-122"/>
                </a:endParaRPr>
              </a:p>
            </p:txBody>
          </p:sp>
        </p:grpSp>
        <p:grpSp>
          <p:nvGrpSpPr>
            <p:cNvPr id="10" name="Group 7"/>
            <p:cNvGrpSpPr/>
            <p:nvPr/>
          </p:nvGrpSpPr>
          <p:grpSpPr>
            <a:xfrm>
              <a:off x="1066800" y="2438400"/>
              <a:ext cx="1447800" cy="1752600"/>
              <a:chOff x="1447800" y="2438400"/>
              <a:chExt cx="1447800" cy="1752600"/>
            </a:xfrm>
          </p:grpSpPr>
          <p:sp>
            <p:nvSpPr>
              <p:cNvPr id="20" name="Rectangle 19"/>
              <p:cNvSpPr/>
              <p:nvPr/>
            </p:nvSpPr>
            <p:spPr>
              <a:xfrm>
                <a:off x="1447800" y="2438400"/>
                <a:ext cx="1447800" cy="685800"/>
              </a:xfrm>
              <a:prstGeom prst="rect">
                <a:avLst/>
              </a:prstGeom>
              <a:solidFill>
                <a:srgbClr val="FFFF00"/>
              </a:solidFill>
              <a:ln/>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2300" dirty="0" smtClean="0">
                    <a:solidFill>
                      <a:schemeClr val="tx1"/>
                    </a:solidFill>
                    <a:latin typeface="方正精楷简体" pitchFamily="2" charset="-122"/>
                    <a:ea typeface="汉鼎简楷体" pitchFamily="49" charset="-122"/>
                  </a:rPr>
                  <a:t>用户需要</a:t>
                </a:r>
                <a:endParaRPr lang="en-US" sz="2300" dirty="0">
                  <a:solidFill>
                    <a:schemeClr val="tx1"/>
                  </a:solidFill>
                  <a:latin typeface="方正精楷简体" pitchFamily="2" charset="-122"/>
                  <a:ea typeface="汉鼎简楷体" pitchFamily="49" charset="-122"/>
                </a:endParaRPr>
              </a:p>
            </p:txBody>
          </p:sp>
          <p:sp>
            <p:nvSpPr>
              <p:cNvPr id="21" name="Rectangle 20"/>
              <p:cNvSpPr/>
              <p:nvPr/>
            </p:nvSpPr>
            <p:spPr>
              <a:xfrm>
                <a:off x="1447800" y="3505200"/>
                <a:ext cx="1447800" cy="685800"/>
              </a:xfrm>
              <a:prstGeom prst="rect">
                <a:avLst/>
              </a:prstGeom>
              <a:solidFill>
                <a:srgbClr val="99FF99"/>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300" dirty="0" smtClean="0">
                    <a:solidFill>
                      <a:schemeClr val="tx1"/>
                    </a:solidFill>
                    <a:latin typeface="方正精楷简体" pitchFamily="2" charset="-122"/>
                    <a:ea typeface="汉鼎简楷体" pitchFamily="49" charset="-122"/>
                  </a:rPr>
                  <a:t>系统需求</a:t>
                </a:r>
                <a:endParaRPr lang="en-US" sz="2300" dirty="0">
                  <a:solidFill>
                    <a:schemeClr val="tx1"/>
                  </a:solidFill>
                  <a:latin typeface="方正精楷简体" pitchFamily="2" charset="-122"/>
                  <a:ea typeface="汉鼎简楷体" pitchFamily="49" charset="-122"/>
                </a:endParaRPr>
              </a:p>
            </p:txBody>
          </p:sp>
        </p:grpSp>
        <p:cxnSp>
          <p:nvCxnSpPr>
            <p:cNvPr id="11" name="Straight Arrow Connector 10"/>
            <p:cNvCxnSpPr>
              <a:endCxn id="8" idx="3"/>
            </p:cNvCxnSpPr>
            <p:nvPr/>
          </p:nvCxnSpPr>
          <p:spPr>
            <a:xfrm flipH="1">
              <a:off x="5105400" y="2781300"/>
              <a:ext cx="990600" cy="51435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3"/>
            </p:cNvCxnSpPr>
            <p:nvPr/>
          </p:nvCxnSpPr>
          <p:spPr>
            <a:xfrm flipH="1" flipV="1">
              <a:off x="5105400" y="3295650"/>
              <a:ext cx="990600" cy="55245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a:endCxn id="20" idx="3"/>
            </p:cNvCxnSpPr>
            <p:nvPr/>
          </p:nvCxnSpPr>
          <p:spPr>
            <a:xfrm flipH="1" flipV="1">
              <a:off x="2514600" y="2781300"/>
              <a:ext cx="1143000" cy="51435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1"/>
              <a:endCxn id="21" idx="3"/>
            </p:cNvCxnSpPr>
            <p:nvPr/>
          </p:nvCxnSpPr>
          <p:spPr>
            <a:xfrm flipH="1">
              <a:off x="2514600" y="3295650"/>
              <a:ext cx="1143000" cy="55245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56279" y="3061157"/>
              <a:ext cx="621763" cy="426266"/>
            </a:xfrm>
            <a:prstGeom prst="rect">
              <a:avLst/>
            </a:prstGeom>
            <a:noFill/>
          </p:spPr>
          <p:txBody>
            <a:bodyPr wrap="none" rtlCol="0">
              <a:spAutoFit/>
            </a:bodyPr>
            <a:lstStyle/>
            <a:p>
              <a:r>
                <a:rPr lang="zh-CN" altLang="en-US" sz="2200" dirty="0" smtClean="0">
                  <a:solidFill>
                    <a:srgbClr val="C00000"/>
                  </a:solidFill>
                  <a:latin typeface="微软雅黑" pitchFamily="34" charset="-122"/>
                  <a:ea typeface="微软雅黑" pitchFamily="34" charset="-122"/>
                </a:rPr>
                <a:t>确认</a:t>
              </a:r>
              <a:endParaRPr lang="en-US" sz="2200" dirty="0">
                <a:solidFill>
                  <a:srgbClr val="C00000"/>
                </a:solidFill>
                <a:latin typeface="微软雅黑" pitchFamily="34" charset="-122"/>
                <a:ea typeface="微软雅黑" pitchFamily="34" charset="-122"/>
              </a:endParaRPr>
            </a:p>
          </p:txBody>
        </p:sp>
        <p:sp>
          <p:nvSpPr>
            <p:cNvPr id="16" name="TextBox 15"/>
            <p:cNvSpPr txBox="1"/>
            <p:nvPr/>
          </p:nvSpPr>
          <p:spPr>
            <a:xfrm>
              <a:off x="5334001" y="3061157"/>
              <a:ext cx="621763" cy="426266"/>
            </a:xfrm>
            <a:prstGeom prst="rect">
              <a:avLst/>
            </a:prstGeom>
            <a:noFill/>
          </p:spPr>
          <p:txBody>
            <a:bodyPr wrap="none" rtlCol="0">
              <a:spAutoFit/>
            </a:bodyPr>
            <a:lstStyle/>
            <a:p>
              <a:r>
                <a:rPr lang="zh-CN" altLang="en-US" sz="2200" dirty="0" smtClean="0">
                  <a:solidFill>
                    <a:srgbClr val="C00000"/>
                  </a:solidFill>
                  <a:latin typeface="微软雅黑" pitchFamily="34" charset="-122"/>
                  <a:ea typeface="微软雅黑" pitchFamily="34" charset="-122"/>
                </a:rPr>
                <a:t>验证</a:t>
              </a:r>
              <a:endParaRPr lang="en-US" sz="2200" dirty="0">
                <a:solidFill>
                  <a:srgbClr val="C00000"/>
                </a:solidFill>
                <a:latin typeface="微软雅黑" pitchFamily="34" charset="-122"/>
                <a:ea typeface="微软雅黑" pitchFamily="34" charset="-122"/>
              </a:endParaRPr>
            </a:p>
          </p:txBody>
        </p:sp>
        <p:sp>
          <p:nvSpPr>
            <p:cNvPr id="17" name="TextBox 16"/>
            <p:cNvSpPr txBox="1"/>
            <p:nvPr/>
          </p:nvSpPr>
          <p:spPr>
            <a:xfrm>
              <a:off x="1513660" y="2981980"/>
              <a:ext cx="466057" cy="517609"/>
            </a:xfrm>
            <a:prstGeom prst="rect">
              <a:avLst/>
            </a:prstGeom>
            <a:noFill/>
          </p:spPr>
          <p:txBody>
            <a:bodyPr wrap="none" rtlCol="0">
              <a:spAutoFit/>
            </a:bodyPr>
            <a:lstStyle/>
            <a:p>
              <a:r>
                <a:rPr lang="en-US" sz="2800" b="1" dirty="0" smtClean="0"/>
                <a:t>…</a:t>
              </a:r>
              <a:endParaRPr lang="en-US" sz="2800" b="1" dirty="0"/>
            </a:p>
          </p:txBody>
        </p:sp>
        <p:sp>
          <p:nvSpPr>
            <p:cNvPr id="18" name="TextBox 17"/>
            <p:cNvSpPr txBox="1"/>
            <p:nvPr/>
          </p:nvSpPr>
          <p:spPr>
            <a:xfrm>
              <a:off x="3429000" y="1981200"/>
              <a:ext cx="1090215" cy="426266"/>
            </a:xfrm>
            <a:prstGeom prst="rect">
              <a:avLst/>
            </a:prstGeom>
            <a:noFill/>
          </p:spPr>
          <p:txBody>
            <a:bodyPr wrap="none" rtlCol="0">
              <a:spAutoFit/>
            </a:bodyPr>
            <a:lstStyle/>
            <a:p>
              <a:r>
                <a:rPr lang="zh-CN" altLang="en-US" sz="2200" dirty="0" smtClean="0">
                  <a:solidFill>
                    <a:srgbClr val="FF0000"/>
                  </a:solidFill>
                  <a:latin typeface="微软雅黑" pitchFamily="34" charset="-122"/>
                  <a:ea typeface="微软雅黑" pitchFamily="34" charset="-122"/>
                </a:rPr>
                <a:t>软件产品</a:t>
              </a:r>
              <a:endParaRPr lang="en-US" sz="2200" dirty="0">
                <a:solidFill>
                  <a:srgbClr val="FF0000"/>
                </a:solidFill>
                <a:latin typeface="微软雅黑" pitchFamily="34" charset="-122"/>
                <a:ea typeface="微软雅黑" pitchFamily="34" charset="-122"/>
              </a:endParaRPr>
            </a:p>
          </p:txBody>
        </p:sp>
        <p:sp>
          <p:nvSpPr>
            <p:cNvPr id="19" name="TextBox 18"/>
            <p:cNvSpPr txBox="1"/>
            <p:nvPr/>
          </p:nvSpPr>
          <p:spPr>
            <a:xfrm>
              <a:off x="1600200" y="1931313"/>
              <a:ext cx="1090215" cy="426266"/>
            </a:xfrm>
            <a:prstGeom prst="rect">
              <a:avLst/>
            </a:prstGeom>
            <a:noFill/>
          </p:spPr>
          <p:txBody>
            <a:bodyPr wrap="none" rtlCol="0">
              <a:spAutoFit/>
            </a:bodyPr>
            <a:lstStyle/>
            <a:p>
              <a:r>
                <a:rPr lang="zh-CN" altLang="en-US" sz="2200" dirty="0" smtClean="0">
                  <a:solidFill>
                    <a:srgbClr val="FF0000"/>
                  </a:solidFill>
                  <a:latin typeface="微软雅黑" pitchFamily="34" charset="-122"/>
                  <a:ea typeface="微软雅黑" pitchFamily="34" charset="-122"/>
                </a:rPr>
                <a:t>现实需要</a:t>
              </a:r>
              <a:endParaRPr lang="en-US" sz="2200" dirty="0">
                <a:solidFill>
                  <a:srgbClr val="FF0000"/>
                </a:solidFill>
                <a:latin typeface="微软雅黑" pitchFamily="34" charset="-122"/>
                <a:ea typeface="微软雅黑" pitchFamily="34" charset="-122"/>
              </a:endParaRPr>
            </a:p>
          </p:txBody>
        </p:sp>
      </p:grpSp>
      <p:sp>
        <p:nvSpPr>
          <p:cNvPr id="24" name="Rectangle 23"/>
          <p:cNvSpPr/>
          <p:nvPr/>
        </p:nvSpPr>
        <p:spPr>
          <a:xfrm>
            <a:off x="2222701" y="3337828"/>
            <a:ext cx="5265100" cy="542874"/>
          </a:xfrm>
          <a:prstGeom prst="rect">
            <a:avLst/>
          </a:prstGeom>
          <a:solidFill>
            <a:schemeClr val="tx1"/>
          </a:solidFill>
        </p:spPr>
        <p:txBody>
          <a:bodyPr wrap="none" lIns="95665" tIns="47832" rIns="95665" bIns="47832">
            <a:spAutoFit/>
          </a:bodyPr>
          <a:lstStyle/>
          <a:p>
            <a:r>
              <a:rPr lang="zh-CN" altLang="en-US" sz="2900" dirty="0" smtClean="0">
                <a:solidFill>
                  <a:srgbClr val="FFFF00"/>
                </a:solidFill>
                <a:ea typeface="文鼎CS长美黑" pitchFamily="49" charset="-122"/>
              </a:rPr>
              <a:t>软件确认</a:t>
            </a:r>
            <a:r>
              <a:rPr lang="en-US" altLang="zh-CN" sz="2900" dirty="0" smtClean="0">
                <a:solidFill>
                  <a:srgbClr val="FFFF00"/>
                </a:solidFill>
                <a:ea typeface="文鼎CS长美黑" pitchFamily="49" charset="-122"/>
              </a:rPr>
              <a:t>=</a:t>
            </a:r>
            <a:r>
              <a:rPr lang="zh-CN" altLang="en-US" sz="2900" dirty="0" smtClean="0">
                <a:solidFill>
                  <a:srgbClr val="FFFF00"/>
                </a:solidFill>
                <a:ea typeface="文鼎CS长美黑" pitchFamily="49" charset="-122"/>
              </a:rPr>
              <a:t>需求确认</a:t>
            </a:r>
            <a:r>
              <a:rPr lang="en-US" altLang="zh-CN" sz="2900" dirty="0" smtClean="0">
                <a:solidFill>
                  <a:srgbClr val="FFFF00"/>
                </a:solidFill>
                <a:ea typeface="文鼎CS长美黑" pitchFamily="49" charset="-122"/>
              </a:rPr>
              <a:t>+</a:t>
            </a:r>
            <a:r>
              <a:rPr lang="zh-CN" altLang="en-US" sz="2900" dirty="0" smtClean="0">
                <a:solidFill>
                  <a:srgbClr val="FFFF00"/>
                </a:solidFill>
                <a:ea typeface="文鼎CS长美黑" pitchFamily="49" charset="-122"/>
              </a:rPr>
              <a:t>软件验证</a:t>
            </a:r>
            <a:endParaRPr lang="zh-CN" altLang="en-US" sz="29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测试的基本概念</a:t>
            </a:r>
            <a:endParaRPr lang="zh-CN" altLang="en-US" dirty="0"/>
          </a:p>
        </p:txBody>
      </p:sp>
      <p:sp>
        <p:nvSpPr>
          <p:cNvPr id="3" name="Content Placeholder 2"/>
          <p:cNvSpPr>
            <a:spLocks noGrp="1"/>
          </p:cNvSpPr>
          <p:nvPr>
            <p:ph idx="1"/>
          </p:nvPr>
        </p:nvSpPr>
        <p:spPr>
          <a:xfrm>
            <a:off x="613964" y="1268762"/>
            <a:ext cx="8667750" cy="1368152"/>
          </a:xfrm>
        </p:spPr>
        <p:txBody>
          <a:bodyPr/>
          <a:lstStyle/>
          <a:p>
            <a:r>
              <a:rPr lang="zh-CN" altLang="en-US" sz="2900" dirty="0" smtClean="0"/>
              <a:t>测试套件 </a:t>
            </a:r>
            <a:r>
              <a:rPr lang="en-US" altLang="zh-CN" sz="2500" dirty="0" smtClean="0"/>
              <a:t>(Test Suite)</a:t>
            </a:r>
            <a:endParaRPr lang="en-US" altLang="zh-CN" sz="2900" dirty="0" smtClean="0"/>
          </a:p>
          <a:p>
            <a:pPr lvl="1"/>
            <a:r>
              <a:rPr lang="zh-CN" altLang="en-US" sz="2500" dirty="0" smtClean="0"/>
              <a:t>为实现针对待测软件或代码段的特定测试目的而选定的测例集</a:t>
            </a:r>
            <a:endParaRPr lang="en-US" altLang="zh-CN" sz="2500" dirty="0" smtClean="0"/>
          </a:p>
          <a:p>
            <a:endParaRPr lang="zh-CN" altLang="en-US" sz="23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50</a:t>
            </a:fld>
            <a:endParaRPr lang="zh-CN" altLang="en-US" dirty="0"/>
          </a:p>
        </p:txBody>
      </p:sp>
      <p:pic>
        <p:nvPicPr>
          <p:cNvPr id="5" name="Picture 2" descr="C:\Users\SECBOK\Desktop\MC900366654.WMF"/>
          <p:cNvPicPr>
            <a:picLocks noChangeAspect="1" noChangeArrowheads="1"/>
          </p:cNvPicPr>
          <p:nvPr/>
        </p:nvPicPr>
        <p:blipFill>
          <a:blip r:embed="rId2" cstate="print"/>
          <a:srcRect/>
          <a:stretch>
            <a:fillRect/>
          </a:stretch>
        </p:blipFill>
        <p:spPr bwMode="auto">
          <a:xfrm>
            <a:off x="7322215" y="2483400"/>
            <a:ext cx="2583785" cy="1953719"/>
          </a:xfrm>
          <a:prstGeom prst="rect">
            <a:avLst/>
          </a:prstGeom>
          <a:noFill/>
        </p:spPr>
      </p:pic>
      <p:sp>
        <p:nvSpPr>
          <p:cNvPr id="6" name="Content Placeholder 2"/>
          <p:cNvSpPr txBox="1">
            <a:spLocks/>
          </p:cNvSpPr>
          <p:nvPr/>
        </p:nvSpPr>
        <p:spPr bwMode="auto">
          <a:xfrm>
            <a:off x="662529" y="2852937"/>
            <a:ext cx="6006667" cy="93610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一个测例如同一个考题；</a:t>
            </a:r>
            <a:endParaRPr lang="en-US" altLang="zh-CN" sz="25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ea typeface="文鼎CS长美黑" pitchFamily="49" charset="-122"/>
              </a:rPr>
              <a:t>一个测试套件就如同一份考卷。</a:t>
            </a:r>
            <a:endParaRPr lang="zh-CN" altLang="en-US" sz="2100" kern="0" dirty="0">
              <a:latin typeface="+mn-lt"/>
              <a:ea typeface="文鼎CS长美黑" pitchFamily="49" charset="-122"/>
            </a:endParaRPr>
          </a:p>
        </p:txBody>
      </p:sp>
      <p:sp>
        <p:nvSpPr>
          <p:cNvPr id="7" name="Content Placeholder 2"/>
          <p:cNvSpPr txBox="1">
            <a:spLocks/>
          </p:cNvSpPr>
          <p:nvPr/>
        </p:nvSpPr>
        <p:spPr bwMode="auto">
          <a:xfrm>
            <a:off x="662523" y="4077074"/>
            <a:ext cx="5460607" cy="136815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pPr>
            <a:r>
              <a:rPr lang="zh-CN" altLang="en-US" sz="2700" dirty="0" smtClean="0">
                <a:ea typeface="文鼎CS长美黑" pitchFamily="49" charset="-122"/>
              </a:rPr>
              <a:t>测试套件的两项指标：</a:t>
            </a:r>
            <a:endParaRPr lang="en-US" altLang="zh-CN" sz="27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solidFill>
                  <a:srgbClr val="0000FF"/>
                </a:solidFill>
                <a:ea typeface="文鼎CS长美黑" pitchFamily="49" charset="-122"/>
              </a:rPr>
              <a:t>被发现的预期内缺陷数</a:t>
            </a:r>
            <a:endParaRPr lang="en-US" altLang="zh-CN" sz="2500" dirty="0" smtClean="0">
              <a:solidFill>
                <a:srgbClr val="0000FF"/>
              </a:solidFill>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500" dirty="0" smtClean="0">
                <a:solidFill>
                  <a:srgbClr val="0000FF"/>
                </a:solidFill>
                <a:ea typeface="文鼎CS长美黑" pitchFamily="49" charset="-122"/>
              </a:rPr>
              <a:t>测例数</a:t>
            </a:r>
            <a:endParaRPr lang="en-US" altLang="zh-CN" sz="2500" dirty="0" smtClean="0">
              <a:solidFill>
                <a:srgbClr val="0000FF"/>
              </a:solidFill>
              <a:ea typeface="文鼎CS长美黑" pitchFamily="49" charset="-122"/>
            </a:endParaRPr>
          </a:p>
        </p:txBody>
      </p:sp>
      <p:sp>
        <p:nvSpPr>
          <p:cNvPr id="8" name="TextBox 7"/>
          <p:cNvSpPr txBox="1"/>
          <p:nvPr/>
        </p:nvSpPr>
        <p:spPr>
          <a:xfrm>
            <a:off x="1364610" y="5766360"/>
            <a:ext cx="6284610" cy="866040"/>
          </a:xfrm>
          <a:prstGeom prst="rect">
            <a:avLst/>
          </a:prstGeom>
        </p:spPr>
        <p:style>
          <a:lnRef idx="0">
            <a:schemeClr val="accent4"/>
          </a:lnRef>
          <a:fillRef idx="3">
            <a:schemeClr val="accent4"/>
          </a:fillRef>
          <a:effectRef idx="3">
            <a:schemeClr val="accent4"/>
          </a:effectRef>
          <a:fontRef idx="minor">
            <a:schemeClr val="lt1"/>
          </a:fontRef>
        </p:style>
        <p:txBody>
          <a:bodyPr wrap="none" lIns="95665" tIns="47832" rIns="95665" bIns="47832" rtlCol="0">
            <a:spAutoFit/>
          </a:bodyPr>
          <a:lstStyle/>
          <a:p>
            <a:r>
              <a:rPr lang="zh-CN" altLang="en-US" sz="2500" dirty="0" smtClean="0">
                <a:ea typeface="文鼎CS长美黑" pitchFamily="49" charset="-122"/>
              </a:rPr>
              <a:t>测试套件是</a:t>
            </a:r>
            <a:r>
              <a:rPr lang="zh-CN" altLang="en-US" sz="2500" dirty="0" smtClean="0">
                <a:solidFill>
                  <a:srgbClr val="FFFF00"/>
                </a:solidFill>
                <a:ea typeface="文鼎CS长美黑" pitchFamily="49" charset="-122"/>
              </a:rPr>
              <a:t>最优的</a:t>
            </a:r>
            <a:r>
              <a:rPr lang="zh-CN" altLang="en-US" sz="2500" dirty="0" smtClean="0">
                <a:ea typeface="文鼎CS长美黑" pitchFamily="49" charset="-122"/>
              </a:rPr>
              <a:t>，当且仅当它包含最少的</a:t>
            </a:r>
            <a:r>
              <a:rPr lang="en-US" altLang="zh-CN" sz="2500" dirty="0" smtClean="0">
                <a:ea typeface="文鼎CS长美黑" pitchFamily="49" charset="-122"/>
              </a:rPr>
              <a:t/>
            </a:r>
            <a:br>
              <a:rPr lang="en-US" altLang="zh-CN" sz="2500" dirty="0" smtClean="0">
                <a:ea typeface="文鼎CS长美黑" pitchFamily="49" charset="-122"/>
              </a:rPr>
            </a:br>
            <a:r>
              <a:rPr lang="zh-CN" altLang="en-US" sz="2500" dirty="0" smtClean="0">
                <a:ea typeface="文鼎CS长美黑" pitchFamily="49" charset="-122"/>
              </a:rPr>
              <a:t>测例却能发现最多的预期内缺陷。</a:t>
            </a:r>
            <a:endParaRPr lang="zh-CN" altLang="en-US" sz="250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1000" fill="hold"/>
                                        <p:tgtEl>
                                          <p:spTgt spid="8"/>
                                        </p:tgtEl>
                                        <p:attrNameLst>
                                          <p:attrName>ppt_w</p:attrName>
                                        </p:attrNameLst>
                                      </p:cBhvr>
                                      <p:tavLst>
                                        <p:tav tm="0">
                                          <p:val>
                                            <p:fltVal val="0"/>
                                          </p:val>
                                        </p:tav>
                                        <p:tav tm="100000">
                                          <p:val>
                                            <p:strVal val="#ppt_w"/>
                                          </p:val>
                                        </p:tav>
                                      </p:tavLst>
                                    </p:anim>
                                    <p:anim calcmode="lin" valueType="num">
                                      <p:cBhvr>
                                        <p:cTn id="21" dur="1000" fill="hold"/>
                                        <p:tgtEl>
                                          <p:spTgt spid="8"/>
                                        </p:tgtEl>
                                        <p:attrNameLst>
                                          <p:attrName>ppt_h</p:attrName>
                                        </p:attrNameLst>
                                      </p:cBhvr>
                                      <p:tavLst>
                                        <p:tav tm="0">
                                          <p:val>
                                            <p:fltVal val="0"/>
                                          </p:val>
                                        </p:tav>
                                        <p:tav tm="100000">
                                          <p:val>
                                            <p:strVal val="#ppt_h"/>
                                          </p:val>
                                        </p:tav>
                                      </p:tavLst>
                                    </p:anim>
                                    <p:anim calcmode="lin" valueType="num">
                                      <p:cBhvr>
                                        <p:cTn id="22"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测试的基本概念</a:t>
            </a:r>
            <a:endParaRPr lang="zh-CN" altLang="en-US" dirty="0"/>
          </a:p>
        </p:txBody>
      </p:sp>
      <p:sp>
        <p:nvSpPr>
          <p:cNvPr id="3" name="Content Placeholder 2"/>
          <p:cNvSpPr>
            <a:spLocks noGrp="1"/>
          </p:cNvSpPr>
          <p:nvPr>
            <p:ph idx="1"/>
          </p:nvPr>
        </p:nvSpPr>
        <p:spPr>
          <a:xfrm>
            <a:off x="488504" y="1196752"/>
            <a:ext cx="8667750" cy="2520280"/>
          </a:xfrm>
        </p:spPr>
        <p:txBody>
          <a:bodyPr/>
          <a:lstStyle/>
          <a:p>
            <a:r>
              <a:rPr lang="zh-CN" altLang="en-US" dirty="0" smtClean="0"/>
              <a:t>测试计划</a:t>
            </a:r>
            <a:r>
              <a:rPr lang="zh-CN" altLang="en-US" sz="2900" dirty="0" smtClean="0"/>
              <a:t> </a:t>
            </a:r>
            <a:r>
              <a:rPr lang="en-US" altLang="zh-CN" sz="2900" dirty="0" smtClean="0"/>
              <a:t>(Test Plan)</a:t>
            </a:r>
            <a:endParaRPr lang="en-US" altLang="zh-CN" dirty="0" smtClean="0"/>
          </a:p>
          <a:p>
            <a:pPr lvl="1"/>
            <a:r>
              <a:rPr lang="zh-CN" altLang="en-US" dirty="0" smtClean="0"/>
              <a:t>描述了待测软件的所有测试套件的规划和执行过程，及相关辅助信息</a:t>
            </a:r>
            <a:endParaRPr lang="en-US" altLang="zh-CN" dirty="0" smtClean="0"/>
          </a:p>
          <a:p>
            <a:pPr lvl="1"/>
            <a:r>
              <a:rPr lang="zh-CN" altLang="en-US" dirty="0" smtClean="0"/>
              <a:t>对所有测试套件的执行过程的文档性描述</a:t>
            </a:r>
            <a:endParaRPr lang="en-US" altLang="zh-CN" dirty="0" smtClean="0"/>
          </a:p>
          <a:p>
            <a:pPr lvl="1"/>
            <a:r>
              <a:rPr lang="zh-CN" altLang="en-US" dirty="0" smtClean="0"/>
              <a:t>旨在保证测试的有效性和高效性</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51</a:t>
            </a:fld>
            <a:endParaRPr lang="zh-CN" altLang="en-US" dirty="0"/>
          </a:p>
        </p:txBody>
      </p:sp>
      <p:pic>
        <p:nvPicPr>
          <p:cNvPr id="5" name="Picture 2" descr="C:\Users\SECBOK\Desktop\1197085735893310837johnny_automatic_fishing.svg.hi.png"/>
          <p:cNvPicPr>
            <a:picLocks noChangeAspect="1" noChangeArrowheads="1"/>
          </p:cNvPicPr>
          <p:nvPr/>
        </p:nvPicPr>
        <p:blipFill>
          <a:blip r:embed="rId2" cstate="print"/>
          <a:srcRect/>
          <a:stretch>
            <a:fillRect/>
          </a:stretch>
        </p:blipFill>
        <p:spPr bwMode="auto">
          <a:xfrm>
            <a:off x="6513175" y="3429003"/>
            <a:ext cx="3181880" cy="2785075"/>
          </a:xfrm>
          <a:prstGeom prst="rect">
            <a:avLst/>
          </a:prstGeom>
          <a:noFill/>
        </p:spPr>
      </p:pic>
      <p:sp>
        <p:nvSpPr>
          <p:cNvPr id="6" name="TextBox 5"/>
          <p:cNvSpPr txBox="1"/>
          <p:nvPr/>
        </p:nvSpPr>
        <p:spPr>
          <a:xfrm>
            <a:off x="6903223" y="5445228"/>
            <a:ext cx="1116089" cy="931907"/>
          </a:xfrm>
          <a:prstGeom prst="rect">
            <a:avLst/>
          </a:prstGeom>
          <a:noFill/>
        </p:spPr>
        <p:txBody>
          <a:bodyPr wrap="square" lIns="38974" tIns="19487" rIns="38974" bIns="19487" rtlCol="0">
            <a:spAutoFit/>
          </a:bodyPr>
          <a:lstStyle/>
          <a:p>
            <a:r>
              <a:rPr lang="en-US" altLang="zh-CN" sz="2900" dirty="0" smtClean="0">
                <a:solidFill>
                  <a:srgbClr val="7030A0"/>
                </a:solidFill>
                <a:latin typeface="Bernard MT Condensed" pitchFamily="18" charset="0"/>
              </a:rPr>
              <a:t>Ad-Hoc </a:t>
            </a:r>
            <a:br>
              <a:rPr lang="en-US" altLang="zh-CN" sz="2900" dirty="0" smtClean="0">
                <a:solidFill>
                  <a:srgbClr val="7030A0"/>
                </a:solidFill>
                <a:latin typeface="Bernard MT Condensed" pitchFamily="18" charset="0"/>
              </a:rPr>
            </a:br>
            <a:r>
              <a:rPr lang="en-US" altLang="zh-CN" sz="2900" dirty="0" smtClean="0">
                <a:solidFill>
                  <a:srgbClr val="7030A0"/>
                </a:solidFill>
                <a:latin typeface="Bernard MT Condensed" pitchFamily="18" charset="0"/>
              </a:rPr>
              <a:t>Testing</a:t>
            </a:r>
          </a:p>
        </p:txBody>
      </p:sp>
      <p:sp>
        <p:nvSpPr>
          <p:cNvPr id="7" name="Content Placeholder 2"/>
          <p:cNvSpPr txBox="1">
            <a:spLocks/>
          </p:cNvSpPr>
          <p:nvPr/>
        </p:nvSpPr>
        <p:spPr bwMode="auto">
          <a:xfrm>
            <a:off x="584519" y="4149081"/>
            <a:ext cx="4651068" cy="2160240"/>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latin typeface="+mn-lt"/>
                <a:ea typeface="文鼎CS长美黑" pitchFamily="49" charset="-122"/>
              </a:rPr>
              <a:t>即兴测试不能保证测试的有效性和高效性。</a:t>
            </a:r>
            <a:endParaRPr lang="en-US" altLang="zh-CN" sz="2900" kern="0" dirty="0" smtClean="0">
              <a:latin typeface="+mn-lt"/>
              <a:ea typeface="文鼎CS长美黑" pitchFamily="49" charset="-122"/>
            </a:endParaRPr>
          </a:p>
          <a:p>
            <a:pPr marL="491609" indent="-491609" eaLnBrk="0" hangingPunct="0">
              <a:spcBef>
                <a:spcPct val="20000"/>
              </a:spcBef>
              <a:buClr>
                <a:srgbClr val="C00000"/>
              </a:buClr>
              <a:buSzPct val="100000"/>
            </a:pPr>
            <a:r>
              <a:rPr lang="zh-CN" altLang="en-US" sz="2900" kern="0" dirty="0" smtClean="0">
                <a:ea typeface="文鼎CS长美黑" pitchFamily="49" charset="-122"/>
              </a:rPr>
              <a:t>   </a:t>
            </a:r>
            <a:endParaRPr lang="en-US" altLang="zh-CN" sz="2900" kern="0" dirty="0" smtClean="0">
              <a:ea typeface="文鼎CS长美黑" pitchFamily="49" charset="-122"/>
            </a:endParaRPr>
          </a:p>
          <a:p>
            <a:pPr marL="491609" indent="-491609" eaLnBrk="0" hangingPunct="0">
              <a:spcBef>
                <a:spcPct val="20000"/>
              </a:spcBef>
              <a:buClr>
                <a:srgbClr val="C00000"/>
              </a:buClr>
              <a:buSzPct val="100000"/>
            </a:pPr>
            <a:r>
              <a:rPr lang="en-US" altLang="zh-CN" sz="2900" kern="0" dirty="0" smtClean="0">
                <a:ea typeface="文鼎CS长美黑" pitchFamily="49" charset="-122"/>
              </a:rPr>
              <a:t>      </a:t>
            </a:r>
            <a:r>
              <a:rPr lang="zh-CN" altLang="en-US" sz="2900" kern="0" dirty="0" smtClean="0">
                <a:solidFill>
                  <a:srgbClr val="FF0000"/>
                </a:solidFill>
                <a:ea typeface="文鼎CS长美黑" pitchFamily="49" charset="-122"/>
              </a:rPr>
              <a:t>测试亟待</a:t>
            </a:r>
            <a:r>
              <a:rPr lang="zh-CN" altLang="en-US" sz="2900" kern="0" dirty="0" smtClean="0">
                <a:solidFill>
                  <a:srgbClr val="FF0000"/>
                </a:solidFill>
                <a:latin typeface="+mn-lt"/>
                <a:ea typeface="文鼎CS长美黑" pitchFamily="49" charset="-122"/>
              </a:rPr>
              <a:t>结构化！</a:t>
            </a:r>
            <a:endParaRPr lang="zh-CN" altLang="en-US" sz="2900" kern="0" dirty="0">
              <a:solidFill>
                <a:srgbClr val="FF0000"/>
              </a:solidFill>
              <a:latin typeface="+mn-lt"/>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blinds(horizontal)">
                                      <p:cBhvr>
                                        <p:cTn id="1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Dijkstra</a:t>
            </a:r>
            <a:r>
              <a:rPr lang="zh-CN" altLang="en-US" dirty="0" smtClean="0"/>
              <a:t>测试常识</a:t>
            </a:r>
            <a:endParaRPr lang="zh-CN" altLang="en-US" dirty="0"/>
          </a:p>
        </p:txBody>
      </p:sp>
      <p:sp>
        <p:nvSpPr>
          <p:cNvPr id="3" name="Content Placeholder 2"/>
          <p:cNvSpPr>
            <a:spLocks noGrp="1"/>
          </p:cNvSpPr>
          <p:nvPr>
            <p:ph idx="1"/>
          </p:nvPr>
        </p:nvSpPr>
        <p:spPr>
          <a:xfrm>
            <a:off x="613968" y="2564904"/>
            <a:ext cx="8863536" cy="504056"/>
          </a:xfrm>
        </p:spPr>
        <p:txBody>
          <a:bodyPr/>
          <a:lstStyle/>
          <a:p>
            <a:r>
              <a:rPr lang="zh-CN" altLang="en-US" sz="2500" dirty="0" smtClean="0"/>
              <a:t>源自大师 </a:t>
            </a:r>
            <a:r>
              <a:rPr lang="en-US" altLang="zh-CN" sz="2500" dirty="0" err="1" smtClean="0"/>
              <a:t>Edsger</a:t>
            </a:r>
            <a:r>
              <a:rPr lang="en-US" altLang="zh-CN" sz="2500" dirty="0" smtClean="0"/>
              <a:t> Dijkstra </a:t>
            </a:r>
            <a:r>
              <a:rPr lang="zh-CN" altLang="en-US" sz="2500" dirty="0" smtClean="0"/>
              <a:t>的经典论文</a:t>
            </a:r>
            <a:r>
              <a:rPr lang="en-US" altLang="zh-CN" sz="2500" dirty="0" smtClean="0"/>
              <a:t>《</a:t>
            </a:r>
            <a:r>
              <a:rPr lang="zh-CN" altLang="en-US" sz="2500" dirty="0" smtClean="0"/>
              <a:t>结构化编程</a:t>
            </a:r>
            <a:r>
              <a:rPr lang="en-US" altLang="zh-CN" sz="2500" dirty="0" smtClean="0"/>
              <a:t>》</a:t>
            </a:r>
            <a:endParaRPr lang="zh-CN" altLang="en-US" sz="25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52</a:t>
            </a:fld>
            <a:endParaRPr lang="zh-CN" altLang="en-US" dirty="0"/>
          </a:p>
        </p:txBody>
      </p:sp>
      <p:sp>
        <p:nvSpPr>
          <p:cNvPr id="5" name="Rectangle 4"/>
          <p:cNvSpPr/>
          <p:nvPr/>
        </p:nvSpPr>
        <p:spPr>
          <a:xfrm>
            <a:off x="1364601" y="1268766"/>
            <a:ext cx="7098789" cy="1080121"/>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latin typeface="Adobe 楷体 Std R" pitchFamily="18" charset="-122"/>
                <a:ea typeface="文鼎CS长美黑" pitchFamily="49" charset="-122"/>
              </a:rPr>
              <a:t>       测试只能用于发现软件的潜存缺陷，</a:t>
            </a:r>
            <a:r>
              <a:rPr lang="en-US" altLang="zh-CN" sz="2900" dirty="0" smtClean="0">
                <a:solidFill>
                  <a:srgbClr val="C00000"/>
                </a:solidFill>
                <a:latin typeface="Adobe 楷体 Std R" pitchFamily="18" charset="-122"/>
                <a:ea typeface="文鼎CS长美黑" pitchFamily="49" charset="-122"/>
              </a:rPr>
              <a:t/>
            </a:r>
            <a:br>
              <a:rPr lang="en-US" altLang="zh-CN" sz="2900" dirty="0" smtClean="0">
                <a:solidFill>
                  <a:srgbClr val="C00000"/>
                </a:solidFill>
                <a:latin typeface="Adobe 楷体 Std R" pitchFamily="18" charset="-122"/>
                <a:ea typeface="文鼎CS长美黑" pitchFamily="49" charset="-122"/>
              </a:rPr>
            </a:br>
            <a:r>
              <a:rPr lang="zh-CN" altLang="en-US" sz="2900" dirty="0" smtClean="0">
                <a:solidFill>
                  <a:srgbClr val="C00000"/>
                </a:solidFill>
                <a:latin typeface="Adobe 楷体 Std R" pitchFamily="18" charset="-122"/>
                <a:ea typeface="文鼎CS长美黑" pitchFamily="49" charset="-122"/>
              </a:rPr>
              <a:t>却不能用于证明软件不包含缺陷。</a:t>
            </a:r>
            <a:endParaRPr lang="zh-CN" altLang="en-US" sz="2900" dirty="0">
              <a:solidFill>
                <a:srgbClr val="C00000"/>
              </a:solidFill>
              <a:latin typeface="Adobe 楷体 Std R" pitchFamily="18" charset="-122"/>
              <a:ea typeface="文鼎CS长美黑" pitchFamily="49" charset="-122"/>
            </a:endParaRPr>
          </a:p>
        </p:txBody>
      </p:sp>
      <p:pic>
        <p:nvPicPr>
          <p:cNvPr id="18434" name="Picture 2"/>
          <p:cNvPicPr>
            <a:picLocks noChangeAspect="1" noChangeArrowheads="1"/>
          </p:cNvPicPr>
          <p:nvPr/>
        </p:nvPicPr>
        <p:blipFill>
          <a:blip r:embed="rId2" cstate="print"/>
          <a:srcRect/>
          <a:stretch>
            <a:fillRect/>
          </a:stretch>
        </p:blipFill>
        <p:spPr bwMode="auto">
          <a:xfrm>
            <a:off x="5967113" y="5174243"/>
            <a:ext cx="3930638" cy="1207088"/>
          </a:xfrm>
          <a:prstGeom prst="rect">
            <a:avLst/>
          </a:prstGeom>
          <a:noFill/>
          <a:ln w="9525">
            <a:solidFill>
              <a:schemeClr val="accent2">
                <a:lumMod val="40000"/>
                <a:lumOff val="60000"/>
              </a:schemeClr>
            </a:solidFill>
            <a:miter lim="800000"/>
            <a:headEnd/>
            <a:tailEnd/>
          </a:ln>
        </p:spPr>
      </p:pic>
      <p:sp>
        <p:nvSpPr>
          <p:cNvPr id="7" name="Content Placeholder 2"/>
          <p:cNvSpPr txBox="1">
            <a:spLocks/>
          </p:cNvSpPr>
          <p:nvPr/>
        </p:nvSpPr>
        <p:spPr bwMode="auto">
          <a:xfrm>
            <a:off x="272480" y="4725147"/>
            <a:ext cx="5226581" cy="1800199"/>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700" kern="0" dirty="0" smtClean="0">
                <a:solidFill>
                  <a:srgbClr val="C00000"/>
                </a:solidFill>
                <a:latin typeface="+mn-lt"/>
                <a:ea typeface="文鼎CS长美黑" pitchFamily="49" charset="-122"/>
              </a:rPr>
              <a:t>穷举</a:t>
            </a:r>
            <a:r>
              <a:rPr lang="en-US" altLang="zh-CN" sz="2700" kern="0" dirty="0" smtClean="0">
                <a:solidFill>
                  <a:srgbClr val="C00000"/>
                </a:solidFill>
                <a:latin typeface="+mn-lt"/>
                <a:ea typeface="文鼎CS长美黑" pitchFamily="49" charset="-122"/>
              </a:rPr>
              <a:t>(Exhaustive)</a:t>
            </a:r>
            <a:r>
              <a:rPr lang="zh-CN" altLang="en-US" sz="2700" kern="0" dirty="0" smtClean="0">
                <a:solidFill>
                  <a:srgbClr val="C00000"/>
                </a:solidFill>
                <a:latin typeface="+mn-lt"/>
                <a:ea typeface="文鼎CS长美黑" pitchFamily="49" charset="-122"/>
              </a:rPr>
              <a:t>测试</a:t>
            </a:r>
            <a:endParaRPr lang="en-US" altLang="zh-CN" sz="2700" kern="0" dirty="0" smtClean="0">
              <a:latin typeface="+mn-lt"/>
              <a:ea typeface="文鼎CS长美黑" pitchFamily="49"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500" kern="0" dirty="0" smtClean="0">
                <a:latin typeface="方正精楷简体" pitchFamily="2" charset="-122"/>
                <a:ea typeface="方正精楷简体" pitchFamily="2" charset="-122"/>
              </a:rPr>
              <a:t>针对软件系统的所有运行路径和状态的测试</a:t>
            </a:r>
            <a:endParaRPr lang="en-US" altLang="zh-CN" sz="2500" kern="0" dirty="0" smtClean="0">
              <a:latin typeface="方正精楷简体" pitchFamily="2" charset="-122"/>
              <a:ea typeface="方正精楷简体" pitchFamily="2"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500" kern="0" dirty="0" smtClean="0">
                <a:solidFill>
                  <a:srgbClr val="FF0000"/>
                </a:solidFill>
                <a:latin typeface="方正精楷简体" pitchFamily="2" charset="-122"/>
                <a:ea typeface="方正精楷简体" pitchFamily="2" charset="-122"/>
              </a:rPr>
              <a:t>在现实环境中不可能发生</a:t>
            </a:r>
            <a:endParaRPr lang="zh-CN" altLang="en-US" sz="2500" kern="0" dirty="0">
              <a:solidFill>
                <a:srgbClr val="FF0000"/>
              </a:solidFill>
              <a:latin typeface="方正精楷简体" pitchFamily="2" charset="-122"/>
              <a:ea typeface="方正精楷简体" pitchFamily="2" charset="-122"/>
            </a:endParaRPr>
          </a:p>
        </p:txBody>
      </p:sp>
      <p:sp>
        <p:nvSpPr>
          <p:cNvPr id="8" name="Rectangle 7"/>
          <p:cNvSpPr/>
          <p:nvPr/>
        </p:nvSpPr>
        <p:spPr>
          <a:xfrm>
            <a:off x="584519" y="3284987"/>
            <a:ext cx="8736971" cy="122413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r>
              <a:rPr lang="zh-CN" altLang="en-US" sz="2500" dirty="0" smtClean="0">
                <a:solidFill>
                  <a:schemeClr val="bg1"/>
                </a:solidFill>
                <a:ea typeface="文鼎CS长美黑" pitchFamily="49" charset="-122"/>
              </a:rPr>
              <a:t>     当前的测试实践已然</a:t>
            </a:r>
            <a:r>
              <a:rPr lang="zh-CN" altLang="en-US" sz="2500" dirty="0" smtClean="0">
                <a:solidFill>
                  <a:srgbClr val="FFFF00"/>
                </a:solidFill>
                <a:ea typeface="文鼎CS长美黑" pitchFamily="49" charset="-122"/>
              </a:rPr>
              <a:t>接近极限</a:t>
            </a:r>
            <a:r>
              <a:rPr lang="zh-CN" altLang="en-US" sz="2500" dirty="0" smtClean="0">
                <a:solidFill>
                  <a:schemeClr val="bg1"/>
                </a:solidFill>
                <a:ea typeface="文鼎CS长美黑" pitchFamily="49" charset="-122"/>
              </a:rPr>
              <a:t>，最多能发现</a:t>
            </a:r>
            <a:r>
              <a:rPr lang="en-US" altLang="zh-CN" sz="2500" dirty="0" smtClean="0">
                <a:solidFill>
                  <a:srgbClr val="FFFF00"/>
                </a:solidFill>
                <a:ea typeface="文鼎CS长美黑" pitchFamily="49" charset="-122"/>
              </a:rPr>
              <a:t>95%</a:t>
            </a:r>
            <a:r>
              <a:rPr lang="zh-CN" altLang="en-US" sz="2500" dirty="0" smtClean="0">
                <a:solidFill>
                  <a:schemeClr val="bg1"/>
                </a:solidFill>
                <a:ea typeface="文鼎CS长美黑" pitchFamily="49" charset="-122"/>
              </a:rPr>
              <a:t>的代码缺陷，其效率和性能都极难再获有效提升。 </a:t>
            </a:r>
            <a:r>
              <a:rPr lang="en-US" altLang="zh-CN" sz="2500" dirty="0" smtClean="0">
                <a:solidFill>
                  <a:schemeClr val="bg1"/>
                </a:solidFill>
                <a:ea typeface="文鼎CS长美黑" pitchFamily="49" charset="-122"/>
              </a:rPr>
              <a:t/>
            </a:r>
            <a:br>
              <a:rPr lang="en-US" altLang="zh-CN" sz="2500" dirty="0" smtClean="0">
                <a:solidFill>
                  <a:schemeClr val="bg1"/>
                </a:solidFill>
                <a:ea typeface="文鼎CS长美黑" pitchFamily="49" charset="-122"/>
              </a:rPr>
            </a:br>
            <a:r>
              <a:rPr lang="en-US" altLang="zh-CN" sz="2500" dirty="0" smtClean="0">
                <a:solidFill>
                  <a:schemeClr val="bg1"/>
                </a:solidFill>
                <a:ea typeface="文鼎CS长美黑" pitchFamily="49" charset="-122"/>
              </a:rPr>
              <a:t>                                             </a:t>
            </a:r>
            <a:r>
              <a:rPr lang="zh-CN" altLang="en-US" sz="2300" dirty="0" smtClean="0">
                <a:solidFill>
                  <a:schemeClr val="bg1"/>
                </a:solidFill>
                <a:ea typeface="文鼎CS长美黑" pitchFamily="49" charset="-122"/>
              </a:rPr>
              <a:t> </a:t>
            </a:r>
            <a:r>
              <a:rPr lang="en-US" altLang="zh-CN" sz="2300" dirty="0" smtClean="0">
                <a:solidFill>
                  <a:schemeClr val="bg1"/>
                </a:solidFill>
                <a:ea typeface="文鼎CS长美黑" pitchFamily="49" charset="-122"/>
              </a:rPr>
              <a:t>—— Watts Humphrey</a:t>
            </a:r>
            <a:endParaRPr lang="zh-CN" altLang="en-US" sz="2300" dirty="0">
              <a:solidFill>
                <a:schemeClr val="bg1"/>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434"/>
                                        </p:tgtEl>
                                        <p:attrNameLst>
                                          <p:attrName>style.visibility</p:attrName>
                                        </p:attrNameLst>
                                      </p:cBhvr>
                                      <p:to>
                                        <p:strVal val="visible"/>
                                      </p:to>
                                    </p:set>
                                    <p:animEffect transition="in" filter="blinds(horizontal)">
                                      <p:cBhvr>
                                        <p:cTn id="15" dur="500"/>
                                        <p:tgtEl>
                                          <p:spTgt spid="1843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linds(horizont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测试与用户满意度常识</a:t>
            </a:r>
            <a:endParaRPr lang="zh-CN" altLang="en-US" dirty="0"/>
          </a:p>
        </p:txBody>
      </p:sp>
      <p:sp>
        <p:nvSpPr>
          <p:cNvPr id="3" name="Content Placeholder 2"/>
          <p:cNvSpPr>
            <a:spLocks noGrp="1"/>
          </p:cNvSpPr>
          <p:nvPr>
            <p:ph idx="1"/>
          </p:nvPr>
        </p:nvSpPr>
        <p:spPr>
          <a:xfrm>
            <a:off x="613964" y="3645027"/>
            <a:ext cx="8667750" cy="2592289"/>
          </a:xfrm>
        </p:spPr>
        <p:txBody>
          <a:bodyPr/>
          <a:lstStyle/>
          <a:p>
            <a:r>
              <a:rPr lang="zh-CN" altLang="en-US" sz="2900" dirty="0" smtClean="0"/>
              <a:t>即使软件最终通过了测试，也不能断定软件在投入使用之后就一定能获得高用户满意度。</a:t>
            </a:r>
            <a:endParaRPr lang="en-US" altLang="zh-CN" sz="2900" dirty="0" smtClean="0"/>
          </a:p>
          <a:p>
            <a:endParaRPr lang="en-US" altLang="zh-CN" sz="1900" dirty="0" smtClean="0"/>
          </a:p>
          <a:p>
            <a:pPr>
              <a:buFont typeface="Wingdings"/>
              <a:buChar char="à"/>
            </a:pPr>
            <a:r>
              <a:rPr lang="zh-CN" altLang="en-US" sz="2900" dirty="0" smtClean="0">
                <a:sym typeface="Wingdings" pitchFamily="2" charset="2"/>
              </a:rPr>
              <a:t>有必要增加由用户主导的测试</a:t>
            </a:r>
            <a:endParaRPr lang="en-US" altLang="zh-CN" sz="2900" dirty="0" smtClean="0">
              <a:sym typeface="Wingdings" pitchFamily="2" charset="2"/>
            </a:endParaRPr>
          </a:p>
          <a:p>
            <a:pPr>
              <a:buFont typeface="Wingdings"/>
              <a:buChar char="à"/>
            </a:pPr>
            <a:r>
              <a:rPr lang="en-US" altLang="zh-CN" sz="2900" dirty="0" smtClean="0">
                <a:solidFill>
                  <a:srgbClr val="C00000"/>
                </a:solidFill>
                <a:sym typeface="Wingdings" pitchFamily="2" charset="2"/>
              </a:rPr>
              <a:t></a:t>
            </a:r>
            <a:r>
              <a:rPr lang="zh-CN" altLang="en-US" sz="2900" dirty="0" smtClean="0">
                <a:sym typeface="Wingdings" pitchFamily="2" charset="2"/>
              </a:rPr>
              <a:t>即</a:t>
            </a:r>
            <a:r>
              <a:rPr lang="zh-CN" altLang="en-US" sz="2900" dirty="0" smtClean="0">
                <a:solidFill>
                  <a:srgbClr val="0000FF"/>
                </a:solidFill>
                <a:sym typeface="Wingdings" pitchFamily="2" charset="2"/>
              </a:rPr>
              <a:t>验收测试</a:t>
            </a:r>
            <a:r>
              <a:rPr lang="zh-CN" altLang="en-US" sz="2900" dirty="0" smtClean="0">
                <a:sym typeface="Wingdings" pitchFamily="2" charset="2"/>
              </a:rPr>
              <a:t> </a:t>
            </a:r>
            <a:r>
              <a:rPr lang="en-US" altLang="zh-CN" sz="2900" dirty="0" smtClean="0">
                <a:sym typeface="Wingdings" pitchFamily="2" charset="2"/>
              </a:rPr>
              <a:t>(</a:t>
            </a:r>
            <a:r>
              <a:rPr lang="zh-CN" altLang="en-US" sz="2900" dirty="0" smtClean="0">
                <a:sym typeface="Wingdings" pitchFamily="2" charset="2"/>
              </a:rPr>
              <a:t>特别是</a:t>
            </a:r>
            <a:r>
              <a:rPr lang="en-US" altLang="zh-CN" sz="2900" dirty="0" smtClean="0">
                <a:solidFill>
                  <a:srgbClr val="0000FF"/>
                </a:solidFill>
                <a:sym typeface="Wingdings" pitchFamily="2" charset="2"/>
              </a:rPr>
              <a:t>Beta</a:t>
            </a:r>
            <a:r>
              <a:rPr lang="zh-CN" altLang="en-US" sz="2900" dirty="0" smtClean="0">
                <a:solidFill>
                  <a:srgbClr val="0000FF"/>
                </a:solidFill>
                <a:sym typeface="Wingdings" pitchFamily="2" charset="2"/>
              </a:rPr>
              <a:t>测试</a:t>
            </a:r>
            <a:r>
              <a:rPr lang="en-US" altLang="zh-CN" sz="2900" dirty="0" smtClean="0">
                <a:sym typeface="Wingdings" pitchFamily="2" charset="2"/>
              </a:rPr>
              <a:t>)</a:t>
            </a:r>
          </a:p>
          <a:p>
            <a:pPr>
              <a:buFont typeface="Wingdings"/>
              <a:buChar char="à"/>
            </a:pP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53</a:t>
            </a:fld>
            <a:endParaRPr lang="zh-CN" altLang="en-US" dirty="0"/>
          </a:p>
        </p:txBody>
      </p:sp>
      <p:sp>
        <p:nvSpPr>
          <p:cNvPr id="5" name="Rectangle 4"/>
          <p:cNvSpPr/>
          <p:nvPr/>
        </p:nvSpPr>
        <p:spPr>
          <a:xfrm>
            <a:off x="1364601" y="1628800"/>
            <a:ext cx="7098789" cy="1008112"/>
          </a:xfrm>
          <a:prstGeom prst="rect">
            <a:avLst/>
          </a:prstGeom>
          <a:solidFill>
            <a:srgbClr val="FFFF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测试员不能代表用户，软件测试也不能保证它的用户满意度。</a:t>
            </a:r>
            <a:endParaRPr lang="zh-CN" altLang="en-US" sz="2900" dirty="0">
              <a:solidFill>
                <a:srgbClr val="C00000"/>
              </a:solidFill>
              <a:latin typeface="Adobe 楷体 Std R" pitchFamily="18" charset="-122"/>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全程测试理念</a:t>
            </a:r>
            <a:endParaRPr lang="zh-CN" altLang="en-US" dirty="0"/>
          </a:p>
        </p:txBody>
      </p:sp>
      <p:sp>
        <p:nvSpPr>
          <p:cNvPr id="3" name="Content Placeholder 2"/>
          <p:cNvSpPr>
            <a:spLocks noGrp="1"/>
          </p:cNvSpPr>
          <p:nvPr>
            <p:ph idx="1"/>
          </p:nvPr>
        </p:nvSpPr>
        <p:spPr>
          <a:xfrm>
            <a:off x="613964" y="2924945"/>
            <a:ext cx="8667750" cy="3312368"/>
          </a:xfrm>
        </p:spPr>
        <p:txBody>
          <a:bodyPr/>
          <a:lstStyle/>
          <a:p>
            <a:r>
              <a:rPr lang="zh-CN" altLang="en-US" sz="2900" dirty="0" smtClean="0"/>
              <a:t>传统观点：测试就是一个软件开发阶段。</a:t>
            </a:r>
            <a:endParaRPr lang="en-US" altLang="zh-CN" sz="2900" dirty="0" smtClean="0"/>
          </a:p>
          <a:p>
            <a:endParaRPr lang="en-US" altLang="zh-CN" sz="1300" dirty="0" smtClean="0"/>
          </a:p>
          <a:p>
            <a:r>
              <a:rPr lang="zh-CN" altLang="en-US" sz="2900" dirty="0" smtClean="0">
                <a:solidFill>
                  <a:srgbClr val="C00000"/>
                </a:solidFill>
              </a:rPr>
              <a:t>测试如何全程化？</a:t>
            </a:r>
            <a:endParaRPr lang="en-US" altLang="zh-CN" sz="2900" dirty="0" smtClean="0">
              <a:solidFill>
                <a:srgbClr val="C00000"/>
              </a:solidFill>
            </a:endParaRPr>
          </a:p>
          <a:p>
            <a:pPr lvl="1"/>
            <a:r>
              <a:rPr lang="zh-CN" altLang="en-US" sz="2500" dirty="0" smtClean="0">
                <a:solidFill>
                  <a:srgbClr val="0000FF"/>
                </a:solidFill>
              </a:rPr>
              <a:t>需求阶段</a:t>
            </a:r>
            <a:r>
              <a:rPr lang="zh-CN" altLang="en-US" sz="2500" dirty="0" smtClean="0"/>
              <a:t>： 直接基于需求用例，编写测例</a:t>
            </a:r>
            <a:endParaRPr lang="en-US" altLang="zh-CN" sz="2500" dirty="0" smtClean="0"/>
          </a:p>
          <a:p>
            <a:pPr lvl="1"/>
            <a:r>
              <a:rPr lang="zh-CN" altLang="en-US" sz="2500" dirty="0" smtClean="0">
                <a:solidFill>
                  <a:srgbClr val="0000FF"/>
                </a:solidFill>
              </a:rPr>
              <a:t>设计阶段</a:t>
            </a:r>
            <a:r>
              <a:rPr lang="zh-CN" altLang="en-US" sz="2500" dirty="0" smtClean="0"/>
              <a:t>： 基于设计模型细化测例</a:t>
            </a:r>
            <a:endParaRPr lang="en-US" altLang="zh-CN" sz="2500" dirty="0" smtClean="0"/>
          </a:p>
          <a:p>
            <a:pPr lvl="1"/>
            <a:r>
              <a:rPr lang="zh-CN" altLang="en-US" sz="2500" dirty="0" smtClean="0">
                <a:solidFill>
                  <a:srgbClr val="0000FF"/>
                </a:solidFill>
              </a:rPr>
              <a:t>构造阶段</a:t>
            </a:r>
            <a:r>
              <a:rPr lang="zh-CN" altLang="en-US" sz="2500" dirty="0" smtClean="0"/>
              <a:t>： 基于代码具体化测例 </a:t>
            </a:r>
            <a:r>
              <a:rPr lang="en-US" altLang="zh-CN" sz="2500" dirty="0" smtClean="0"/>
              <a:t/>
            </a:r>
            <a:br>
              <a:rPr lang="en-US" altLang="zh-CN" sz="2500" dirty="0" smtClean="0"/>
            </a:br>
            <a:r>
              <a:rPr lang="en-US" altLang="zh-CN" sz="2500" dirty="0" smtClean="0"/>
              <a:t>                </a:t>
            </a:r>
            <a:r>
              <a:rPr lang="en-US" altLang="zh-CN" sz="2300" dirty="0" smtClean="0"/>
              <a:t>(</a:t>
            </a:r>
            <a:r>
              <a:rPr lang="zh-CN" altLang="en-US" sz="2300" dirty="0" smtClean="0"/>
              <a:t>特别是用于单元测试</a:t>
            </a:r>
            <a:r>
              <a:rPr lang="en-US" altLang="zh-CN" sz="2300" dirty="0" smtClean="0"/>
              <a:t>)</a:t>
            </a:r>
          </a:p>
          <a:p>
            <a:pPr lvl="2"/>
            <a:r>
              <a:rPr lang="zh-CN" altLang="en-US" sz="1900" dirty="0" smtClean="0"/>
              <a:t>程序员也常将单元测试视为一项编程实践。</a:t>
            </a:r>
            <a:endParaRPr lang="zh-CN" altLang="en-US" sz="1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54</a:t>
            </a:fld>
            <a:endParaRPr lang="zh-CN" altLang="en-US" dirty="0"/>
          </a:p>
        </p:txBody>
      </p:sp>
      <p:sp>
        <p:nvSpPr>
          <p:cNvPr id="5" name="Rectangle 4"/>
          <p:cNvSpPr/>
          <p:nvPr/>
        </p:nvSpPr>
        <p:spPr>
          <a:xfrm>
            <a:off x="428497" y="1484787"/>
            <a:ext cx="8970997" cy="864096"/>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软件测试应始于需求阶段，并贯穿整个开发过程。</a:t>
            </a:r>
            <a:endParaRPr lang="zh-CN" altLang="en-US" sz="2900" dirty="0">
              <a:solidFill>
                <a:srgbClr val="C00000"/>
              </a:solidFill>
              <a:ea typeface="文鼎CS长美黑" pitchFamily="49" charset="-122"/>
            </a:endParaRPr>
          </a:p>
        </p:txBody>
      </p:sp>
      <p:sp>
        <p:nvSpPr>
          <p:cNvPr id="6" name="Rectangle 5"/>
          <p:cNvSpPr/>
          <p:nvPr/>
        </p:nvSpPr>
        <p:spPr>
          <a:xfrm>
            <a:off x="7683306" y="5157193"/>
            <a:ext cx="2222697" cy="1728192"/>
          </a:xfrm>
          <a:prstGeom prst="rect">
            <a:avLst/>
          </a:prstGeom>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3800" dirty="0" smtClean="0">
                <a:latin typeface="方正胖娃简体" pitchFamily="65" charset="-122"/>
                <a:ea typeface="汉鼎简隶变" pitchFamily="49" charset="-122"/>
              </a:rPr>
              <a:t>活到老</a:t>
            </a:r>
            <a:endParaRPr lang="en-US" altLang="zh-CN" sz="3800" dirty="0" smtClean="0">
              <a:latin typeface="方正胖娃简体" pitchFamily="65" charset="-122"/>
              <a:ea typeface="汉鼎简隶变" pitchFamily="49" charset="-122"/>
            </a:endParaRPr>
          </a:p>
          <a:p>
            <a:pPr algn="ctr"/>
            <a:r>
              <a:rPr lang="zh-CN" altLang="en-US" sz="3800" dirty="0" smtClean="0">
                <a:solidFill>
                  <a:srgbClr val="FFFF00"/>
                </a:solidFill>
                <a:latin typeface="方正胖娃简体" pitchFamily="65" charset="-122"/>
                <a:ea typeface="汉鼎简隶变" pitchFamily="49" charset="-122"/>
              </a:rPr>
              <a:t>学到老</a:t>
            </a:r>
            <a:endParaRPr lang="en-US" altLang="zh-CN" sz="3800" dirty="0" smtClean="0">
              <a:solidFill>
                <a:srgbClr val="FFFF00"/>
              </a:solidFill>
              <a:latin typeface="方正胖娃简体" pitchFamily="65" charset="-122"/>
              <a:ea typeface="汉鼎简隶变" pitchFamily="49" charset="-122"/>
            </a:endParaRPr>
          </a:p>
          <a:p>
            <a:pPr algn="ctr"/>
            <a:r>
              <a:rPr lang="zh-CN" altLang="en-US" sz="3800" dirty="0" smtClean="0">
                <a:solidFill>
                  <a:srgbClr val="66FF99"/>
                </a:solidFill>
                <a:latin typeface="方正胖娃简体" pitchFamily="65" charset="-122"/>
                <a:ea typeface="汉鼎简隶变" pitchFamily="49" charset="-122"/>
              </a:rPr>
              <a:t>考到老</a:t>
            </a:r>
            <a:endParaRPr lang="zh-CN" altLang="en-US" sz="3800" dirty="0">
              <a:solidFill>
                <a:srgbClr val="66FF99"/>
              </a:solidFill>
              <a:latin typeface="方正胖娃简体" pitchFamily="65" charset="-122"/>
              <a:ea typeface="汉鼎简隶变"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测试依赖症</a:t>
            </a:r>
            <a:endParaRPr lang="zh-CN" altLang="en-US" dirty="0"/>
          </a:p>
        </p:txBody>
      </p:sp>
      <p:sp>
        <p:nvSpPr>
          <p:cNvPr id="3" name="Content Placeholder 2"/>
          <p:cNvSpPr>
            <a:spLocks noGrp="1"/>
          </p:cNvSpPr>
          <p:nvPr>
            <p:ph idx="1"/>
          </p:nvPr>
        </p:nvSpPr>
        <p:spPr>
          <a:xfrm>
            <a:off x="613964" y="5877273"/>
            <a:ext cx="8667750" cy="576064"/>
          </a:xfrm>
          <a:solidFill>
            <a:schemeClr val="tx1"/>
          </a:solidFill>
        </p:spPr>
        <p:txBody>
          <a:bodyPr/>
          <a:lstStyle/>
          <a:p>
            <a:pPr algn="ctr">
              <a:buNone/>
            </a:pPr>
            <a:r>
              <a:rPr lang="zh-CN" altLang="en-US" dirty="0" smtClean="0">
                <a:solidFill>
                  <a:schemeClr val="bg1"/>
                </a:solidFill>
              </a:rPr>
              <a:t>测试依赖症是一种坏思维，一个坏习惯！</a:t>
            </a:r>
            <a:endParaRPr lang="zh-CN" altLang="en-US" dirty="0">
              <a:solidFill>
                <a:schemeClr val="bg1"/>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55</a:t>
            </a:fld>
            <a:endParaRPr lang="zh-CN" altLang="en-US" dirty="0"/>
          </a:p>
        </p:txBody>
      </p:sp>
      <p:pic>
        <p:nvPicPr>
          <p:cNvPr id="5" name="Picture 2" descr="C:\Users\SECBOK\Desktop\3-guacapoyos-hi.png"/>
          <p:cNvPicPr>
            <a:picLocks noChangeAspect="1" noChangeArrowheads="1"/>
          </p:cNvPicPr>
          <p:nvPr/>
        </p:nvPicPr>
        <p:blipFill>
          <a:blip r:embed="rId2" cstate="print"/>
          <a:srcRect/>
          <a:stretch>
            <a:fillRect/>
          </a:stretch>
        </p:blipFill>
        <p:spPr bwMode="auto">
          <a:xfrm rot="19013390">
            <a:off x="2596849" y="1715698"/>
            <a:ext cx="4767387" cy="4570994"/>
          </a:xfrm>
          <a:prstGeom prst="rect">
            <a:avLst/>
          </a:prstGeom>
          <a:noFill/>
        </p:spPr>
      </p:pic>
      <p:grpSp>
        <p:nvGrpSpPr>
          <p:cNvPr id="6" name="Group 5"/>
          <p:cNvGrpSpPr/>
          <p:nvPr/>
        </p:nvGrpSpPr>
        <p:grpSpPr>
          <a:xfrm>
            <a:off x="896554" y="1734027"/>
            <a:ext cx="7949288" cy="3402790"/>
            <a:chOff x="1676400" y="1828800"/>
            <a:chExt cx="4724400" cy="2479141"/>
          </a:xfrm>
        </p:grpSpPr>
        <p:sp>
          <p:nvSpPr>
            <p:cNvPr id="7" name="Rounded Rectangular Callout 6"/>
            <p:cNvSpPr/>
            <p:nvPr/>
          </p:nvSpPr>
          <p:spPr>
            <a:xfrm>
              <a:off x="1676400" y="1828800"/>
              <a:ext cx="1752600" cy="609600"/>
            </a:xfrm>
            <a:prstGeom prst="wedgeRoundRectCallout">
              <a:avLst>
                <a:gd name="adj1" fmla="val 10299"/>
                <a:gd name="adj2" fmla="val 67661"/>
                <a:gd name="adj3" fmla="val 16667"/>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100" dirty="0" smtClean="0"/>
                <a:t>You know ur code is bad, right ?</a:t>
              </a:r>
              <a:endParaRPr lang="zh-CN" altLang="en-US" sz="2100" dirty="0"/>
            </a:p>
          </p:txBody>
        </p:sp>
        <p:sp>
          <p:nvSpPr>
            <p:cNvPr id="8" name="Rounded Rectangular Callout 7"/>
            <p:cNvSpPr/>
            <p:nvPr/>
          </p:nvSpPr>
          <p:spPr>
            <a:xfrm>
              <a:off x="3581400" y="1828800"/>
              <a:ext cx="1371600" cy="609600"/>
            </a:xfrm>
            <a:prstGeom prst="wedgeRoundRectCallout">
              <a:avLst>
                <a:gd name="adj1" fmla="val -17201"/>
                <a:gd name="adj2" fmla="val 66374"/>
                <a:gd name="adj3" fmla="val 16667"/>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100" dirty="0" smtClean="0"/>
                <a:t>Yup. Let u do the rest. </a:t>
              </a:r>
              <a:r>
                <a:rPr lang="en-US" altLang="zh-CN" sz="2100" dirty="0" smtClean="0">
                  <a:solidFill>
                    <a:srgbClr val="FF0000"/>
                  </a:solidFill>
                  <a:sym typeface="Wingdings" pitchFamily="2" charset="2"/>
                </a:rPr>
                <a:t></a:t>
              </a:r>
              <a:endParaRPr lang="zh-CN" altLang="en-US" sz="2100" dirty="0">
                <a:solidFill>
                  <a:srgbClr val="FF0000"/>
                </a:solidFill>
              </a:endParaRPr>
            </a:p>
          </p:txBody>
        </p:sp>
        <p:sp>
          <p:nvSpPr>
            <p:cNvPr id="9" name="Rounded Rectangular Callout 8"/>
            <p:cNvSpPr/>
            <p:nvPr/>
          </p:nvSpPr>
          <p:spPr>
            <a:xfrm>
              <a:off x="5029200" y="1828800"/>
              <a:ext cx="1371600" cy="609600"/>
            </a:xfrm>
            <a:prstGeom prst="wedgeRoundRectCallout">
              <a:avLst>
                <a:gd name="adj1" fmla="val -27754"/>
                <a:gd name="adj2" fmla="val 86338"/>
                <a:gd name="adj3" fmla="val 16667"/>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100" dirty="0" smtClean="0"/>
                <a:t>We are make u busy… </a:t>
              </a:r>
              <a:endParaRPr lang="zh-CN" altLang="en-US" sz="2100" dirty="0">
                <a:solidFill>
                  <a:srgbClr val="FF0000"/>
                </a:solidFill>
              </a:endParaRPr>
            </a:p>
          </p:txBody>
        </p:sp>
        <p:sp>
          <p:nvSpPr>
            <p:cNvPr id="10" name="TextBox 9"/>
            <p:cNvSpPr txBox="1"/>
            <p:nvPr/>
          </p:nvSpPr>
          <p:spPr>
            <a:xfrm>
              <a:off x="3657600" y="3960378"/>
              <a:ext cx="859520" cy="347563"/>
            </a:xfrm>
            <a:prstGeom prst="rect">
              <a:avLst/>
            </a:prstGeom>
            <a:noFill/>
          </p:spPr>
          <p:txBody>
            <a:bodyPr wrap="none" rtlCol="0">
              <a:spAutoFit/>
            </a:bodyPr>
            <a:lstStyle/>
            <a:p>
              <a:r>
                <a:rPr lang="en-US" altLang="zh-CN" sz="2500" dirty="0" smtClean="0"/>
                <a:t>Coder 1</a:t>
              </a:r>
              <a:endParaRPr lang="zh-CN" altLang="en-US" sz="2500" dirty="0"/>
            </a:p>
          </p:txBody>
        </p:sp>
        <p:sp>
          <p:nvSpPr>
            <p:cNvPr id="11" name="TextBox 10"/>
            <p:cNvSpPr txBox="1"/>
            <p:nvPr/>
          </p:nvSpPr>
          <p:spPr>
            <a:xfrm>
              <a:off x="2576342" y="3960378"/>
              <a:ext cx="688530" cy="347563"/>
            </a:xfrm>
            <a:prstGeom prst="rect">
              <a:avLst/>
            </a:prstGeom>
            <a:noFill/>
          </p:spPr>
          <p:txBody>
            <a:bodyPr wrap="none" rtlCol="0">
              <a:spAutoFit/>
            </a:bodyPr>
            <a:lstStyle/>
            <a:p>
              <a:r>
                <a:rPr lang="en-US" altLang="zh-CN" sz="2500" dirty="0" smtClean="0">
                  <a:solidFill>
                    <a:srgbClr val="FF0000"/>
                  </a:solidFill>
                </a:rPr>
                <a:t>Tester</a:t>
              </a:r>
              <a:endParaRPr lang="zh-CN" altLang="en-US" sz="2500" dirty="0">
                <a:solidFill>
                  <a:srgbClr val="FF0000"/>
                </a:solidFill>
              </a:endParaRPr>
            </a:p>
          </p:txBody>
        </p:sp>
        <p:pic>
          <p:nvPicPr>
            <p:cNvPr id="12" name="Picture 2" descr="C:\Users\SECBOK\AppData\Local\Temp\X@8}U9MLE}EBUE273)]9PGF.gif"/>
            <p:cNvPicPr>
              <a:picLocks noChangeAspect="1" noChangeArrowheads="1" noCrop="1"/>
            </p:cNvPicPr>
            <p:nvPr/>
          </p:nvPicPr>
          <p:blipFill>
            <a:blip r:embed="rId3" cstate="print"/>
            <a:srcRect/>
            <a:stretch>
              <a:fillRect/>
            </a:stretch>
          </p:blipFill>
          <p:spPr bwMode="auto">
            <a:xfrm>
              <a:off x="6096000" y="2133600"/>
              <a:ext cx="228600" cy="228600"/>
            </a:xfrm>
            <a:prstGeom prst="rect">
              <a:avLst/>
            </a:prstGeom>
            <a:noFill/>
          </p:spPr>
        </p:pic>
      </p:grpSp>
      <p:sp>
        <p:nvSpPr>
          <p:cNvPr id="13" name="TextBox 12"/>
          <p:cNvSpPr txBox="1"/>
          <p:nvPr/>
        </p:nvSpPr>
        <p:spPr>
          <a:xfrm>
            <a:off x="6270276" y="4750242"/>
            <a:ext cx="1403161" cy="424075"/>
          </a:xfrm>
          <a:prstGeom prst="rect">
            <a:avLst/>
          </a:prstGeom>
          <a:noFill/>
        </p:spPr>
        <p:txBody>
          <a:bodyPr wrap="square" lIns="38974" tIns="19487" rIns="38974" bIns="19487" rtlCol="0">
            <a:spAutoFit/>
          </a:bodyPr>
          <a:lstStyle/>
          <a:p>
            <a:r>
              <a:rPr lang="en-US" altLang="zh-CN" sz="2500" dirty="0" smtClean="0"/>
              <a:t>Coder 2</a:t>
            </a:r>
            <a:endParaRPr lang="zh-CN" altLang="en-US" sz="2500" dirty="0"/>
          </a:p>
        </p:txBody>
      </p:sp>
    </p:spTree>
  </p:cSld>
  <p:clrMapOvr>
    <a:masterClrMapping/>
  </p:clrMapOvr>
  <p:transition spd="slow">
    <p:blinds/>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三大测试策略</a:t>
            </a:r>
            <a:endParaRPr lang="zh-CN" altLang="en-US" dirty="0"/>
          </a:p>
        </p:txBody>
      </p:sp>
      <p:sp>
        <p:nvSpPr>
          <p:cNvPr id="3" name="Content Placeholder 2"/>
          <p:cNvSpPr>
            <a:spLocks noGrp="1"/>
          </p:cNvSpPr>
          <p:nvPr>
            <p:ph idx="1"/>
          </p:nvPr>
        </p:nvSpPr>
        <p:spPr/>
        <p:txBody>
          <a:bodyPr/>
          <a:lstStyle/>
          <a:p>
            <a:pPr marL="538113" indent="-538113">
              <a:buFont typeface="+mj-ea"/>
              <a:buAutoNum type="circleNumDbPlain"/>
            </a:pPr>
            <a:r>
              <a:rPr lang="zh-CN" altLang="en-US" dirty="0" smtClean="0"/>
              <a:t>白盒</a:t>
            </a:r>
            <a:r>
              <a:rPr lang="en-US" altLang="zh-CN" sz="2900" dirty="0" smtClean="0"/>
              <a:t>(White-Box)</a:t>
            </a:r>
            <a:r>
              <a:rPr lang="zh-CN" altLang="en-US" dirty="0" smtClean="0"/>
              <a:t>策略</a:t>
            </a:r>
            <a:endParaRPr lang="en-US" altLang="zh-CN" dirty="0" smtClean="0"/>
          </a:p>
          <a:p>
            <a:pPr lvl="1"/>
            <a:r>
              <a:rPr lang="zh-CN" altLang="en-US" dirty="0" smtClean="0"/>
              <a:t>基于程序的</a:t>
            </a:r>
            <a:r>
              <a:rPr lang="zh-CN" altLang="en-US" dirty="0" smtClean="0">
                <a:solidFill>
                  <a:srgbClr val="0000FF"/>
                </a:solidFill>
              </a:rPr>
              <a:t>数据结构和控制逻辑</a:t>
            </a:r>
            <a:r>
              <a:rPr lang="zh-CN" altLang="en-US" dirty="0" smtClean="0"/>
              <a:t> 而执行测试</a:t>
            </a:r>
            <a:endParaRPr lang="en-US" altLang="zh-CN" dirty="0" smtClean="0"/>
          </a:p>
          <a:p>
            <a:pPr lvl="1"/>
            <a:r>
              <a:rPr lang="zh-CN" altLang="en-US" dirty="0" smtClean="0"/>
              <a:t>又称为</a:t>
            </a:r>
            <a:r>
              <a:rPr lang="zh-CN" altLang="en-US" dirty="0" smtClean="0">
                <a:solidFill>
                  <a:srgbClr val="0000FF"/>
                </a:solidFill>
              </a:rPr>
              <a:t>结构性测试</a:t>
            </a:r>
            <a:endParaRPr lang="en-US" altLang="zh-CN" dirty="0" smtClean="0">
              <a:solidFill>
                <a:srgbClr val="0000FF"/>
              </a:solidFill>
            </a:endParaRPr>
          </a:p>
          <a:p>
            <a:pPr lvl="1"/>
            <a:r>
              <a:rPr lang="zh-CN" altLang="en-US" dirty="0" smtClean="0"/>
              <a:t>选择性地“覆盖”待测程序的</a:t>
            </a:r>
            <a:endParaRPr lang="en-US" altLang="zh-CN" dirty="0" smtClean="0"/>
          </a:p>
          <a:p>
            <a:pPr lvl="2"/>
            <a:r>
              <a:rPr lang="zh-CN" altLang="en-US" dirty="0" smtClean="0"/>
              <a:t>路径</a:t>
            </a:r>
            <a:endParaRPr lang="en-US" altLang="zh-CN" dirty="0" smtClean="0"/>
          </a:p>
          <a:p>
            <a:pPr lvl="2"/>
            <a:r>
              <a:rPr lang="zh-CN" altLang="en-US" dirty="0" smtClean="0"/>
              <a:t>语句</a:t>
            </a:r>
            <a:endParaRPr lang="en-US" altLang="zh-CN" dirty="0" smtClean="0"/>
          </a:p>
          <a:p>
            <a:pPr lvl="2"/>
            <a:r>
              <a:rPr lang="zh-CN" altLang="en-US" dirty="0" smtClean="0"/>
              <a:t>判断</a:t>
            </a:r>
            <a:endParaRPr lang="en-US" altLang="zh-CN" dirty="0" smtClean="0"/>
          </a:p>
          <a:p>
            <a:pPr lvl="2"/>
            <a:r>
              <a:rPr lang="zh-CN" altLang="en-US" dirty="0" smtClean="0"/>
              <a:t>条件等元素，以及</a:t>
            </a:r>
            <a:endParaRPr lang="en-US" altLang="zh-CN" dirty="0" smtClean="0"/>
          </a:p>
          <a:p>
            <a:pPr lvl="2"/>
            <a:r>
              <a:rPr lang="en-US" altLang="zh-CN" dirty="0" smtClean="0"/>
              <a:t>… (</a:t>
            </a:r>
            <a:r>
              <a:rPr lang="zh-CN" altLang="en-US" dirty="0" smtClean="0"/>
              <a:t>元素的组合</a:t>
            </a:r>
            <a:r>
              <a:rPr lang="en-US" altLang="zh-CN" dirty="0" smtClean="0"/>
              <a:t>)</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56</a:t>
            </a:fld>
            <a:endParaRPr lang="zh-CN" altLang="en-US" dirty="0"/>
          </a:p>
        </p:txBody>
      </p:sp>
      <p:sp>
        <p:nvSpPr>
          <p:cNvPr id="5" name="Cube 4"/>
          <p:cNvSpPr/>
          <p:nvPr/>
        </p:nvSpPr>
        <p:spPr>
          <a:xfrm>
            <a:off x="6903224" y="3861053"/>
            <a:ext cx="2834000" cy="2364591"/>
          </a:xfrm>
          <a:prstGeom prst="cube">
            <a:avLst>
              <a:gd name="adj" fmla="val 18898"/>
            </a:avLst>
          </a:prstGeom>
          <a:solidFill>
            <a:schemeClr val="bg1"/>
          </a:solidFill>
          <a:ln w="76200">
            <a:solidFill>
              <a:schemeClr val="bg2">
                <a:lumMod val="75000"/>
              </a:schemeClr>
            </a:solidFill>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endParaRPr lang="zh-CN" altLang="en-US" sz="2900" dirty="0"/>
          </a:p>
        </p:txBody>
      </p:sp>
      <p:sp>
        <p:nvSpPr>
          <p:cNvPr id="6" name="TextBox 5"/>
          <p:cNvSpPr txBox="1"/>
          <p:nvPr/>
        </p:nvSpPr>
        <p:spPr>
          <a:xfrm>
            <a:off x="7178385" y="4464941"/>
            <a:ext cx="1916456" cy="1378183"/>
          </a:xfrm>
          <a:prstGeom prst="rect">
            <a:avLst/>
          </a:prstGeom>
          <a:noFill/>
        </p:spPr>
        <p:txBody>
          <a:bodyPr wrap="square" lIns="38974" tIns="19487" rIns="38974" bIns="19487" rtlCol="0">
            <a:spAutoFit/>
          </a:bodyPr>
          <a:lstStyle/>
          <a:p>
            <a:pPr algn="ctr"/>
            <a:r>
              <a:rPr lang="en-US" altLang="zh-CN" sz="2900" dirty="0" smtClean="0"/>
              <a:t>Internals </a:t>
            </a:r>
          </a:p>
          <a:p>
            <a:pPr algn="ctr"/>
            <a:r>
              <a:rPr lang="en-US" altLang="zh-CN" sz="2900" dirty="0" smtClean="0"/>
              <a:t>Fully</a:t>
            </a:r>
          </a:p>
          <a:p>
            <a:pPr algn="ctr"/>
            <a:r>
              <a:rPr lang="en-US" altLang="zh-CN" sz="2900" dirty="0" smtClean="0"/>
              <a:t>Known</a:t>
            </a:r>
            <a:endParaRPr lang="zh-CN" altLang="en-US" sz="2900" dirty="0"/>
          </a:p>
        </p:txBody>
      </p:sp>
    </p:spTree>
  </p:cSld>
  <p:clrMapOvr>
    <a:masterClrMapping/>
  </p:clrMapOvr>
  <p:transition spd="slow">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白盒测试</a:t>
            </a:r>
            <a:r>
              <a:rPr lang="en-US" altLang="zh-CN" dirty="0" smtClean="0"/>
              <a:t>—</a:t>
            </a:r>
            <a:r>
              <a:rPr lang="zh-CN" altLang="en-US" dirty="0" smtClean="0"/>
              <a:t>示例</a:t>
            </a:r>
            <a:endParaRPr lang="zh-CN" altLang="en-US" dirty="0"/>
          </a:p>
        </p:txBody>
      </p:sp>
      <p:sp>
        <p:nvSpPr>
          <p:cNvPr id="5" name="Content Placeholder 2"/>
          <p:cNvSpPr>
            <a:spLocks noGrp="1"/>
          </p:cNvSpPr>
          <p:nvPr>
            <p:ph idx="1"/>
          </p:nvPr>
        </p:nvSpPr>
        <p:spPr>
          <a:xfrm>
            <a:off x="974561" y="1196755"/>
            <a:ext cx="8122920" cy="990600"/>
          </a:xfrm>
        </p:spPr>
        <p:txBody>
          <a:bodyPr>
            <a:normAutofit/>
          </a:bodyPr>
          <a:lstStyle/>
          <a:p>
            <a:r>
              <a:rPr lang="zh-CN" altLang="en-US" dirty="0" smtClean="0"/>
              <a:t>给定一段</a:t>
            </a:r>
            <a:r>
              <a:rPr lang="en-US" altLang="zh-CN" dirty="0" smtClean="0"/>
              <a:t>Java</a:t>
            </a:r>
            <a:r>
              <a:rPr lang="zh-CN" altLang="en-US" dirty="0" smtClean="0"/>
              <a:t>代码 </a:t>
            </a:r>
            <a:endParaRPr lang="en-US" altLang="zh-CN" dirty="0" smtClean="0"/>
          </a:p>
          <a:p>
            <a:pPr lvl="1"/>
            <a:r>
              <a:rPr lang="zh-CN" altLang="en-US" sz="2100" dirty="0" smtClean="0"/>
              <a:t>源：</a:t>
            </a:r>
            <a:r>
              <a:rPr lang="en-US" altLang="zh-CN" sz="2100" dirty="0" smtClean="0"/>
              <a:t>Myers《</a:t>
            </a:r>
            <a:r>
              <a:rPr lang="zh-CN" altLang="en-US" sz="2100" dirty="0" smtClean="0"/>
              <a:t>软件测试的艺术</a:t>
            </a:r>
            <a:r>
              <a:rPr lang="en-US" altLang="zh-CN" sz="2100" dirty="0" smtClean="0"/>
              <a:t>》</a:t>
            </a:r>
            <a:endParaRPr lang="en-US" sz="21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57</a:t>
            </a:fld>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565619" y="2438407"/>
            <a:ext cx="6521450" cy="4282995"/>
          </a:xfrm>
          <a:prstGeom prst="rect">
            <a:avLst/>
          </a:prstGeom>
          <a:noFill/>
          <a:ln w="9525">
            <a:noFill/>
            <a:miter lim="800000"/>
            <a:headEnd/>
            <a:tailEnd/>
          </a:ln>
        </p:spPr>
      </p:pic>
    </p:spTree>
  </p:cSld>
  <p:clrMapOvr>
    <a:masterClrMapping/>
  </p:clrMapOvr>
  <p:transition spd="slow">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白盒测试</a:t>
            </a:r>
            <a:r>
              <a:rPr lang="en-US" altLang="zh-CN" dirty="0" smtClean="0"/>
              <a:t>—</a:t>
            </a:r>
            <a:r>
              <a:rPr lang="zh-CN" altLang="en-US" dirty="0" smtClean="0"/>
              <a:t>示例</a:t>
            </a:r>
            <a:endParaRPr lang="zh-CN" altLang="en-US" dirty="0"/>
          </a:p>
        </p:txBody>
      </p:sp>
      <p:sp>
        <p:nvSpPr>
          <p:cNvPr id="5" name="Content Placeholder 2"/>
          <p:cNvSpPr>
            <a:spLocks noGrp="1"/>
          </p:cNvSpPr>
          <p:nvPr>
            <p:ph idx="1"/>
          </p:nvPr>
        </p:nvSpPr>
        <p:spPr>
          <a:xfrm>
            <a:off x="896552" y="1295403"/>
            <a:ext cx="8122920" cy="685800"/>
          </a:xfrm>
        </p:spPr>
        <p:txBody>
          <a:bodyPr>
            <a:normAutofit/>
          </a:bodyPr>
          <a:lstStyle/>
          <a:p>
            <a:r>
              <a:rPr lang="zh-CN" altLang="en-US" dirty="0" smtClean="0"/>
              <a:t>该段代码的</a:t>
            </a:r>
            <a:r>
              <a:rPr lang="zh-CN" altLang="en-US" dirty="0" smtClean="0">
                <a:solidFill>
                  <a:srgbClr val="0000FF"/>
                </a:solidFill>
              </a:rPr>
              <a:t>控制</a:t>
            </a:r>
            <a:r>
              <a:rPr lang="en-US" altLang="zh-CN" dirty="0" smtClean="0">
                <a:solidFill>
                  <a:srgbClr val="0000FF"/>
                </a:solidFill>
              </a:rPr>
              <a:t>(</a:t>
            </a:r>
            <a:r>
              <a:rPr lang="zh-CN" altLang="en-US" dirty="0" smtClean="0">
                <a:solidFill>
                  <a:srgbClr val="0000FF"/>
                </a:solidFill>
              </a:rPr>
              <a:t>程序</a:t>
            </a:r>
            <a:r>
              <a:rPr lang="en-US" altLang="zh-CN" dirty="0" smtClean="0">
                <a:solidFill>
                  <a:srgbClr val="0000FF"/>
                </a:solidFill>
              </a:rPr>
              <a:t>)</a:t>
            </a:r>
            <a:r>
              <a:rPr lang="zh-CN" altLang="en-US" dirty="0" smtClean="0">
                <a:solidFill>
                  <a:srgbClr val="0000FF"/>
                </a:solidFill>
              </a:rPr>
              <a:t>流图</a:t>
            </a:r>
            <a:endParaRPr 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58</a:t>
            </a:fld>
            <a:endParaRPr lang="zh-CN" altLang="en-US" dirty="0"/>
          </a:p>
        </p:txBody>
      </p:sp>
      <p:pic>
        <p:nvPicPr>
          <p:cNvPr id="6" name="Picture 3" descr="C:\Users\Zude\AppData\Roaming\Tencent\Users\185063557\QQ\WinTemp\RichOle\Y4C@6`~ZVH~]{PUQ$HNQ$7V.jpg"/>
          <p:cNvPicPr>
            <a:picLocks noChangeAspect="1" noChangeArrowheads="1"/>
          </p:cNvPicPr>
          <p:nvPr/>
        </p:nvPicPr>
        <p:blipFill>
          <a:blip r:embed="rId2" cstate="print"/>
          <a:srcRect/>
          <a:stretch>
            <a:fillRect/>
          </a:stretch>
        </p:blipFill>
        <p:spPr bwMode="auto">
          <a:xfrm>
            <a:off x="1570163" y="2133603"/>
            <a:ext cx="6223138" cy="4038600"/>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语句覆盖测试</a:t>
            </a:r>
            <a:endParaRPr lang="zh-CN" altLang="en-US" dirty="0"/>
          </a:p>
        </p:txBody>
      </p:sp>
      <p:sp>
        <p:nvSpPr>
          <p:cNvPr id="5" name="Content Placeholder 2"/>
          <p:cNvSpPr>
            <a:spLocks noGrp="1"/>
          </p:cNvSpPr>
          <p:nvPr>
            <p:ph idx="1"/>
          </p:nvPr>
        </p:nvSpPr>
        <p:spPr>
          <a:xfrm>
            <a:off x="662525" y="1028328"/>
            <a:ext cx="8122920" cy="1752600"/>
          </a:xfrm>
        </p:spPr>
        <p:txBody>
          <a:bodyPr/>
          <a:lstStyle/>
          <a:p>
            <a:r>
              <a:rPr lang="zh-CN" altLang="en-US" sz="2900" dirty="0" smtClean="0"/>
              <a:t>一共四个语句</a:t>
            </a:r>
            <a:endParaRPr lang="en-US" altLang="zh-CN" sz="2900" dirty="0" smtClean="0"/>
          </a:p>
          <a:p>
            <a:pPr lvl="1"/>
            <a:r>
              <a:rPr lang="zh-CN" altLang="en-US" dirty="0" smtClean="0"/>
              <a:t>用一个测试用例就可覆盖</a:t>
            </a:r>
            <a:endParaRPr lang="en-US" altLang="zh-CN" dirty="0" smtClean="0"/>
          </a:p>
          <a:p>
            <a:pPr lvl="2"/>
            <a:r>
              <a:rPr lang="zh-CN" altLang="en-US" dirty="0" smtClean="0"/>
              <a:t>如：</a:t>
            </a:r>
            <a:r>
              <a:rPr lang="en-US" altLang="zh-CN" dirty="0" smtClean="0"/>
              <a:t>A=2</a:t>
            </a:r>
            <a:r>
              <a:rPr lang="zh-CN" altLang="en-US" dirty="0" smtClean="0"/>
              <a:t> 且 </a:t>
            </a:r>
            <a:r>
              <a:rPr lang="en-US" altLang="zh-CN" dirty="0" smtClean="0"/>
              <a:t>B=0</a:t>
            </a:r>
            <a:endParaRPr 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59</a:t>
            </a:fld>
            <a:endParaRPr lang="zh-CN" altLang="en-US" dirty="0"/>
          </a:p>
        </p:txBody>
      </p:sp>
      <p:pic>
        <p:nvPicPr>
          <p:cNvPr id="6" name="Picture 3" descr="C:\Users\Zude\AppData\Roaming\Tencent\Users\185063557\QQ\WinTemp\RichOle\Y4C@6`~ZVH~]{PUQ$HNQ$7V.jpg"/>
          <p:cNvPicPr>
            <a:picLocks noChangeAspect="1" noChangeArrowheads="1"/>
          </p:cNvPicPr>
          <p:nvPr/>
        </p:nvPicPr>
        <p:blipFill>
          <a:blip r:embed="rId2" cstate="print"/>
          <a:srcRect/>
          <a:stretch>
            <a:fillRect/>
          </a:stretch>
        </p:blipFill>
        <p:spPr bwMode="auto">
          <a:xfrm>
            <a:off x="1473892" y="2626571"/>
            <a:ext cx="6223138" cy="4038600"/>
          </a:xfrm>
          <a:prstGeom prst="rect">
            <a:avLst/>
          </a:prstGeom>
          <a:noFill/>
        </p:spPr>
      </p:pic>
      <p:sp>
        <p:nvSpPr>
          <p:cNvPr id="7" name="Freeform 6"/>
          <p:cNvSpPr/>
          <p:nvPr/>
        </p:nvSpPr>
        <p:spPr>
          <a:xfrm>
            <a:off x="2728120" y="2793721"/>
            <a:ext cx="2556386" cy="1474839"/>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8" name="Freeform 7"/>
          <p:cNvSpPr/>
          <p:nvPr/>
        </p:nvSpPr>
        <p:spPr>
          <a:xfrm>
            <a:off x="5686605" y="3769568"/>
            <a:ext cx="2308736" cy="823452"/>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9" name="Freeform 8"/>
          <p:cNvSpPr/>
          <p:nvPr/>
        </p:nvSpPr>
        <p:spPr>
          <a:xfrm>
            <a:off x="2712141" y="4656935"/>
            <a:ext cx="2556386" cy="1474839"/>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10" name="Freeform 9"/>
          <p:cNvSpPr/>
          <p:nvPr/>
        </p:nvSpPr>
        <p:spPr>
          <a:xfrm>
            <a:off x="5683941" y="5917917"/>
            <a:ext cx="2308736" cy="823452"/>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质量评估</a:t>
            </a:r>
            <a:r>
              <a:rPr lang="en-US" altLang="zh-CN" dirty="0" smtClean="0"/>
              <a:t>—</a:t>
            </a:r>
            <a:r>
              <a:rPr lang="zh-CN" altLang="en-US" dirty="0" smtClean="0"/>
              <a:t>视角</a:t>
            </a:r>
            <a:endParaRPr lang="zh-CN" altLang="en-US" dirty="0"/>
          </a:p>
        </p:txBody>
      </p:sp>
      <p:sp>
        <p:nvSpPr>
          <p:cNvPr id="3" name="Content Placeholder 2"/>
          <p:cNvSpPr>
            <a:spLocks noGrp="1"/>
          </p:cNvSpPr>
          <p:nvPr>
            <p:ph idx="1"/>
          </p:nvPr>
        </p:nvSpPr>
        <p:spPr/>
        <p:txBody>
          <a:bodyPr/>
          <a:lstStyle/>
          <a:p>
            <a:r>
              <a:rPr lang="zh-CN" altLang="en-US" sz="2700" dirty="0" smtClean="0"/>
              <a:t>依据</a:t>
            </a:r>
            <a:r>
              <a:rPr lang="en-US" altLang="zh-CN" sz="2700" dirty="0" smtClean="0"/>
              <a:t>ISO/IEC </a:t>
            </a:r>
            <a:r>
              <a:rPr lang="en-US" altLang="zh-CN" sz="2700" dirty="0" err="1" smtClean="0"/>
              <a:t>SQuaRE</a:t>
            </a:r>
            <a:r>
              <a:rPr lang="zh-CN" altLang="en-US" sz="2700" dirty="0" smtClean="0"/>
              <a:t>簇</a:t>
            </a:r>
            <a:r>
              <a:rPr lang="en-US" altLang="zh-CN" sz="2700" dirty="0" smtClean="0"/>
              <a:t>(25000—2005)</a:t>
            </a:r>
            <a:r>
              <a:rPr lang="zh-CN" altLang="en-US" sz="2700" dirty="0" smtClean="0"/>
              <a:t>标准，</a:t>
            </a:r>
            <a:r>
              <a:rPr lang="en-US" altLang="zh-CN" sz="2700" dirty="0" smtClean="0"/>
              <a:t/>
            </a:r>
            <a:br>
              <a:rPr lang="en-US" altLang="zh-CN" sz="2700" dirty="0" smtClean="0"/>
            </a:br>
            <a:r>
              <a:rPr lang="zh-CN" altLang="en-US" sz="2700" dirty="0" smtClean="0"/>
              <a:t>产品质量有三大评估视角：</a:t>
            </a:r>
            <a:endParaRPr lang="en-US" altLang="zh-CN" sz="2700" dirty="0" smtClean="0"/>
          </a:p>
          <a:p>
            <a:pPr lvl="1"/>
            <a:r>
              <a:rPr lang="zh-CN" altLang="en-US" sz="2600" dirty="0" smtClean="0">
                <a:solidFill>
                  <a:srgbClr val="0000FF"/>
                </a:solidFill>
              </a:rPr>
              <a:t>内部</a:t>
            </a:r>
            <a:r>
              <a:rPr lang="en-US" altLang="zh-CN" sz="2600" dirty="0" smtClean="0">
                <a:solidFill>
                  <a:srgbClr val="0000FF"/>
                </a:solidFill>
              </a:rPr>
              <a:t>(Internal)</a:t>
            </a:r>
            <a:r>
              <a:rPr lang="zh-CN" altLang="en-US" sz="2600" dirty="0" smtClean="0">
                <a:solidFill>
                  <a:srgbClr val="0000FF"/>
                </a:solidFill>
              </a:rPr>
              <a:t>视角：</a:t>
            </a:r>
            <a:r>
              <a:rPr lang="en-US" altLang="zh-CN" sz="2600" dirty="0" smtClean="0">
                <a:solidFill>
                  <a:srgbClr val="0000FF"/>
                </a:solidFill>
              </a:rPr>
              <a:t>	</a:t>
            </a:r>
          </a:p>
          <a:p>
            <a:pPr lvl="2"/>
            <a:r>
              <a:rPr lang="zh-CN" altLang="en-US" sz="2600" dirty="0" smtClean="0"/>
              <a:t>关注软件本身的质量表现，如软件内部潜存的缺陷的数量和密度，又称为</a:t>
            </a:r>
            <a:r>
              <a:rPr lang="zh-CN" altLang="en-US" sz="2600" dirty="0" smtClean="0">
                <a:solidFill>
                  <a:srgbClr val="0000FF"/>
                </a:solidFill>
              </a:rPr>
              <a:t>白盒视角</a:t>
            </a:r>
            <a:r>
              <a:rPr lang="zh-CN" altLang="en-US" sz="2600" dirty="0" smtClean="0"/>
              <a:t> </a:t>
            </a:r>
            <a:endParaRPr lang="en-US" altLang="zh-CN" sz="2600" dirty="0" smtClean="0"/>
          </a:p>
          <a:p>
            <a:pPr lvl="1"/>
            <a:r>
              <a:rPr lang="zh-CN" altLang="en-US" sz="2600" dirty="0" smtClean="0">
                <a:solidFill>
                  <a:srgbClr val="0000FF"/>
                </a:solidFill>
              </a:rPr>
              <a:t>外部</a:t>
            </a:r>
            <a:r>
              <a:rPr lang="en-US" altLang="zh-CN" sz="2600" dirty="0" smtClean="0">
                <a:solidFill>
                  <a:srgbClr val="0000FF"/>
                </a:solidFill>
              </a:rPr>
              <a:t>(External)</a:t>
            </a:r>
            <a:r>
              <a:rPr lang="zh-CN" altLang="en-US" sz="2600" dirty="0" smtClean="0">
                <a:solidFill>
                  <a:srgbClr val="0000FF"/>
                </a:solidFill>
              </a:rPr>
              <a:t>视角：</a:t>
            </a:r>
            <a:endParaRPr lang="en-US" altLang="zh-CN" sz="2600" dirty="0" smtClean="0">
              <a:solidFill>
                <a:srgbClr val="0000FF"/>
              </a:solidFill>
            </a:endParaRPr>
          </a:p>
          <a:p>
            <a:pPr lvl="2"/>
            <a:r>
              <a:rPr lang="zh-CN" altLang="en-US" sz="2600" dirty="0" smtClean="0"/>
              <a:t>关注软件在系统内部环境中的质量表现，如软件能否实现了与硬件和操作系统的兼容，又称为</a:t>
            </a:r>
            <a:r>
              <a:rPr lang="zh-CN" altLang="en-US" sz="2600" dirty="0" smtClean="0">
                <a:solidFill>
                  <a:srgbClr val="0000FF"/>
                </a:solidFill>
              </a:rPr>
              <a:t>黑盒视角</a:t>
            </a:r>
            <a:endParaRPr lang="en-US" altLang="zh-CN" sz="2600" dirty="0" smtClean="0">
              <a:solidFill>
                <a:srgbClr val="0000FF"/>
              </a:solidFill>
            </a:endParaRPr>
          </a:p>
          <a:p>
            <a:pPr lvl="1"/>
            <a:r>
              <a:rPr lang="zh-CN" altLang="en-US" sz="2600" dirty="0" smtClean="0">
                <a:solidFill>
                  <a:srgbClr val="0000FF"/>
                </a:solidFill>
              </a:rPr>
              <a:t>使用</a:t>
            </a:r>
            <a:r>
              <a:rPr lang="en-US" altLang="zh-CN" sz="2600" dirty="0" smtClean="0">
                <a:solidFill>
                  <a:srgbClr val="0000FF"/>
                </a:solidFill>
              </a:rPr>
              <a:t>(In-Use)</a:t>
            </a:r>
            <a:r>
              <a:rPr lang="zh-CN" altLang="en-US" sz="2600" dirty="0" smtClean="0">
                <a:solidFill>
                  <a:srgbClr val="0000FF"/>
                </a:solidFill>
              </a:rPr>
              <a:t>视角：</a:t>
            </a:r>
            <a:endParaRPr lang="en-US" altLang="zh-CN" sz="2600" dirty="0" smtClean="0">
              <a:solidFill>
                <a:srgbClr val="0000FF"/>
              </a:solidFill>
            </a:endParaRPr>
          </a:p>
          <a:p>
            <a:pPr lvl="2"/>
            <a:r>
              <a:rPr lang="zh-CN" altLang="en-US" sz="2600" dirty="0" smtClean="0"/>
              <a:t>关注软件在系统运行环境中的质量表现，即软件能否在应用中如实地按照既定需求支持用户完成特定任务</a:t>
            </a:r>
            <a:endParaRPr lang="en-US" altLang="zh-CN" sz="2600" dirty="0" smtClean="0"/>
          </a:p>
          <a:p>
            <a:pPr lvl="2"/>
            <a:r>
              <a:rPr lang="zh-CN" altLang="en-US" sz="2600" dirty="0" smtClean="0"/>
              <a:t>又称为</a:t>
            </a:r>
            <a:r>
              <a:rPr lang="zh-CN" altLang="en-US" sz="2600" dirty="0" smtClean="0">
                <a:solidFill>
                  <a:srgbClr val="0000FF"/>
                </a:solidFill>
              </a:rPr>
              <a:t>用户视角</a:t>
            </a:r>
            <a:endParaRPr lang="zh-CN" altLang="en-US" sz="26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blinds(horizontal)">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判定覆盖测试</a:t>
            </a:r>
            <a:endParaRPr lang="zh-CN" altLang="en-US" dirty="0"/>
          </a:p>
        </p:txBody>
      </p:sp>
      <p:sp>
        <p:nvSpPr>
          <p:cNvPr id="9" name="Content Placeholder 2"/>
          <p:cNvSpPr>
            <a:spLocks noGrp="1"/>
          </p:cNvSpPr>
          <p:nvPr>
            <p:ph idx="1"/>
          </p:nvPr>
        </p:nvSpPr>
        <p:spPr>
          <a:xfrm>
            <a:off x="662525" y="1124744"/>
            <a:ext cx="8122920" cy="1152129"/>
          </a:xfrm>
        </p:spPr>
        <p:txBody>
          <a:bodyPr/>
          <a:lstStyle/>
          <a:p>
            <a:r>
              <a:rPr lang="zh-CN" altLang="en-US" sz="2900" dirty="0" smtClean="0"/>
              <a:t>一共两个判定</a:t>
            </a:r>
            <a:endParaRPr lang="en-US" altLang="zh-CN" sz="2900" dirty="0" smtClean="0"/>
          </a:p>
          <a:p>
            <a:pPr lvl="1"/>
            <a:r>
              <a:rPr lang="zh-CN" altLang="en-US" dirty="0" smtClean="0"/>
              <a:t>用两个测试用例就可覆盖</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60</a:t>
            </a:fld>
            <a:endParaRPr lang="zh-CN" altLang="en-US" dirty="0"/>
          </a:p>
        </p:txBody>
      </p:sp>
      <p:pic>
        <p:nvPicPr>
          <p:cNvPr id="6" name="Picture 3" descr="C:\Users\Zude\AppData\Roaming\Tencent\Users\185063557\QQ\WinTemp\RichOle\Y4C@6`~ZVH~]{PUQ$HNQ$7V.jpg"/>
          <p:cNvPicPr>
            <a:picLocks noChangeAspect="1" noChangeArrowheads="1"/>
          </p:cNvPicPr>
          <p:nvPr/>
        </p:nvPicPr>
        <p:blipFill>
          <a:blip r:embed="rId2" cstate="print"/>
          <a:srcRect/>
          <a:stretch>
            <a:fillRect/>
          </a:stretch>
        </p:blipFill>
        <p:spPr bwMode="auto">
          <a:xfrm>
            <a:off x="1832660" y="2564906"/>
            <a:ext cx="6223138" cy="4038600"/>
          </a:xfrm>
          <a:prstGeom prst="rect">
            <a:avLst/>
          </a:prstGeom>
          <a:noFill/>
        </p:spPr>
      </p:pic>
      <p:sp>
        <p:nvSpPr>
          <p:cNvPr id="7" name="Freeform 6"/>
          <p:cNvSpPr/>
          <p:nvPr/>
        </p:nvSpPr>
        <p:spPr>
          <a:xfrm>
            <a:off x="3086882" y="2732057"/>
            <a:ext cx="2556386" cy="1474839"/>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8" name="Freeform 7"/>
          <p:cNvSpPr/>
          <p:nvPr/>
        </p:nvSpPr>
        <p:spPr>
          <a:xfrm>
            <a:off x="2988355" y="4671471"/>
            <a:ext cx="2556386" cy="1474839"/>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条件覆盖测试</a:t>
            </a:r>
            <a:endParaRPr lang="zh-CN" altLang="en-US" dirty="0"/>
          </a:p>
        </p:txBody>
      </p:sp>
      <p:sp>
        <p:nvSpPr>
          <p:cNvPr id="9" name="Content Placeholder 2"/>
          <p:cNvSpPr>
            <a:spLocks noGrp="1"/>
          </p:cNvSpPr>
          <p:nvPr>
            <p:ph idx="1"/>
          </p:nvPr>
        </p:nvSpPr>
        <p:spPr>
          <a:xfrm>
            <a:off x="662525" y="1124744"/>
            <a:ext cx="8122920" cy="1152129"/>
          </a:xfrm>
        </p:spPr>
        <p:txBody>
          <a:bodyPr/>
          <a:lstStyle/>
          <a:p>
            <a:r>
              <a:rPr lang="zh-CN" altLang="en-US" sz="2900" dirty="0" smtClean="0"/>
              <a:t>一共四个条件</a:t>
            </a:r>
            <a:endParaRPr lang="en-US" altLang="zh-CN" sz="2900" dirty="0" smtClean="0"/>
          </a:p>
          <a:p>
            <a:pPr lvl="1"/>
            <a:r>
              <a:rPr lang="zh-CN" altLang="en-US" dirty="0" smtClean="0"/>
              <a:t>用三个测试用例就可覆盖</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61</a:t>
            </a:fld>
            <a:endParaRPr lang="zh-CN" altLang="en-US" dirty="0"/>
          </a:p>
        </p:txBody>
      </p:sp>
      <p:pic>
        <p:nvPicPr>
          <p:cNvPr id="10" name="Picture 3" descr="C:\Users\Zude\AppData\Roaming\Tencent\Users\185063557\QQ\WinTemp\RichOle\Y4C@6`~ZVH~]{PUQ$HNQ$7V.jpg"/>
          <p:cNvPicPr>
            <a:picLocks noChangeAspect="1" noChangeArrowheads="1"/>
          </p:cNvPicPr>
          <p:nvPr/>
        </p:nvPicPr>
        <p:blipFill>
          <a:blip r:embed="rId2" cstate="print"/>
          <a:srcRect/>
          <a:stretch>
            <a:fillRect/>
          </a:stretch>
        </p:blipFill>
        <p:spPr bwMode="auto">
          <a:xfrm>
            <a:off x="1850213" y="2486747"/>
            <a:ext cx="6223138" cy="4038600"/>
          </a:xfrm>
          <a:prstGeom prst="rect">
            <a:avLst/>
          </a:prstGeom>
          <a:noFill/>
        </p:spPr>
      </p:pic>
      <p:sp>
        <p:nvSpPr>
          <p:cNvPr id="11" name="Freeform 10"/>
          <p:cNvSpPr/>
          <p:nvPr/>
        </p:nvSpPr>
        <p:spPr>
          <a:xfrm>
            <a:off x="3682293" y="3034897"/>
            <a:ext cx="892073" cy="366252"/>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12" name="Freeform 11"/>
          <p:cNvSpPr/>
          <p:nvPr/>
        </p:nvSpPr>
        <p:spPr>
          <a:xfrm>
            <a:off x="4012491" y="3339693"/>
            <a:ext cx="892073" cy="442452"/>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13" name="Freeform 12"/>
          <p:cNvSpPr/>
          <p:nvPr/>
        </p:nvSpPr>
        <p:spPr>
          <a:xfrm>
            <a:off x="3666314" y="4925147"/>
            <a:ext cx="892073" cy="366252"/>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14" name="Freeform 13"/>
          <p:cNvSpPr/>
          <p:nvPr/>
        </p:nvSpPr>
        <p:spPr>
          <a:xfrm>
            <a:off x="3996514" y="5229947"/>
            <a:ext cx="892073" cy="442452"/>
          </a:xfrm>
          <a:custGeom>
            <a:avLst/>
            <a:gdLst>
              <a:gd name="connsiteX0" fmla="*/ 663678 w 2359742"/>
              <a:gd name="connsiteY0" fmla="*/ 29497 h 1474839"/>
              <a:gd name="connsiteX1" fmla="*/ 560439 w 2359742"/>
              <a:gd name="connsiteY1" fmla="*/ 44246 h 1474839"/>
              <a:gd name="connsiteX2" fmla="*/ 442452 w 2359742"/>
              <a:gd name="connsiteY2" fmla="*/ 73742 h 1474839"/>
              <a:gd name="connsiteX3" fmla="*/ 398207 w 2359742"/>
              <a:gd name="connsiteY3" fmla="*/ 103239 h 1474839"/>
              <a:gd name="connsiteX4" fmla="*/ 206478 w 2359742"/>
              <a:gd name="connsiteY4" fmla="*/ 176981 h 1474839"/>
              <a:gd name="connsiteX5" fmla="*/ 147484 w 2359742"/>
              <a:gd name="connsiteY5" fmla="*/ 221226 h 1474839"/>
              <a:gd name="connsiteX6" fmla="*/ 44246 w 2359742"/>
              <a:gd name="connsiteY6" fmla="*/ 324465 h 1474839"/>
              <a:gd name="connsiteX7" fmla="*/ 14749 w 2359742"/>
              <a:gd name="connsiteY7" fmla="*/ 412955 h 1474839"/>
              <a:gd name="connsiteX8" fmla="*/ 0 w 2359742"/>
              <a:gd name="connsiteY8" fmla="*/ 457200 h 1474839"/>
              <a:gd name="connsiteX9" fmla="*/ 14749 w 2359742"/>
              <a:gd name="connsiteY9" fmla="*/ 707923 h 1474839"/>
              <a:gd name="connsiteX10" fmla="*/ 29497 w 2359742"/>
              <a:gd name="connsiteY10" fmla="*/ 766917 h 1474839"/>
              <a:gd name="connsiteX11" fmla="*/ 73742 w 2359742"/>
              <a:gd name="connsiteY11" fmla="*/ 825910 h 1474839"/>
              <a:gd name="connsiteX12" fmla="*/ 88491 w 2359742"/>
              <a:gd name="connsiteY12" fmla="*/ 870155 h 1474839"/>
              <a:gd name="connsiteX13" fmla="*/ 206478 w 2359742"/>
              <a:gd name="connsiteY13" fmla="*/ 1002891 h 1474839"/>
              <a:gd name="connsiteX14" fmla="*/ 250723 w 2359742"/>
              <a:gd name="connsiteY14" fmla="*/ 1032387 h 1474839"/>
              <a:gd name="connsiteX15" fmla="*/ 294968 w 2359742"/>
              <a:gd name="connsiteY15" fmla="*/ 1076633 h 1474839"/>
              <a:gd name="connsiteX16" fmla="*/ 471949 w 2359742"/>
              <a:gd name="connsiteY16" fmla="*/ 1179871 h 1474839"/>
              <a:gd name="connsiteX17" fmla="*/ 516194 w 2359742"/>
              <a:gd name="connsiteY17" fmla="*/ 1209368 h 1474839"/>
              <a:gd name="connsiteX18" fmla="*/ 560439 w 2359742"/>
              <a:gd name="connsiteY18" fmla="*/ 1224117 h 1474839"/>
              <a:gd name="connsiteX19" fmla="*/ 737420 w 2359742"/>
              <a:gd name="connsiteY19" fmla="*/ 1283110 h 1474839"/>
              <a:gd name="connsiteX20" fmla="*/ 811162 w 2359742"/>
              <a:gd name="connsiteY20" fmla="*/ 1297858 h 1474839"/>
              <a:gd name="connsiteX21" fmla="*/ 899652 w 2359742"/>
              <a:gd name="connsiteY21" fmla="*/ 1327355 h 1474839"/>
              <a:gd name="connsiteX22" fmla="*/ 1061884 w 2359742"/>
              <a:gd name="connsiteY22" fmla="*/ 1356852 h 1474839"/>
              <a:gd name="connsiteX23" fmla="*/ 1106129 w 2359742"/>
              <a:gd name="connsiteY23" fmla="*/ 1371600 h 1474839"/>
              <a:gd name="connsiteX24" fmla="*/ 1283110 w 2359742"/>
              <a:gd name="connsiteY24" fmla="*/ 1401097 h 1474839"/>
              <a:gd name="connsiteX25" fmla="*/ 1460091 w 2359742"/>
              <a:gd name="connsiteY25" fmla="*/ 1430594 h 1474839"/>
              <a:gd name="connsiteX26" fmla="*/ 1533833 w 2359742"/>
              <a:gd name="connsiteY26" fmla="*/ 1445342 h 1474839"/>
              <a:gd name="connsiteX27" fmla="*/ 1784555 w 2359742"/>
              <a:gd name="connsiteY27" fmla="*/ 1474839 h 1474839"/>
              <a:gd name="connsiteX28" fmla="*/ 2094271 w 2359742"/>
              <a:gd name="connsiteY28" fmla="*/ 1460091 h 1474839"/>
              <a:gd name="connsiteX29" fmla="*/ 2138517 w 2359742"/>
              <a:gd name="connsiteY29" fmla="*/ 1445342 h 1474839"/>
              <a:gd name="connsiteX30" fmla="*/ 2182762 w 2359742"/>
              <a:gd name="connsiteY30" fmla="*/ 1415846 h 1474839"/>
              <a:gd name="connsiteX31" fmla="*/ 2241755 w 2359742"/>
              <a:gd name="connsiteY31" fmla="*/ 1371600 h 1474839"/>
              <a:gd name="connsiteX32" fmla="*/ 2271252 w 2359742"/>
              <a:gd name="connsiteY32" fmla="*/ 1327355 h 1474839"/>
              <a:gd name="connsiteX33" fmla="*/ 2286000 w 2359742"/>
              <a:gd name="connsiteY33" fmla="*/ 1238865 h 1474839"/>
              <a:gd name="connsiteX34" fmla="*/ 2300749 w 2359742"/>
              <a:gd name="connsiteY34" fmla="*/ 1194620 h 1474839"/>
              <a:gd name="connsiteX35" fmla="*/ 2330246 w 2359742"/>
              <a:gd name="connsiteY35" fmla="*/ 1047136 h 1474839"/>
              <a:gd name="connsiteX36" fmla="*/ 2344994 w 2359742"/>
              <a:gd name="connsiteY36" fmla="*/ 884904 h 1474839"/>
              <a:gd name="connsiteX37" fmla="*/ 2359742 w 2359742"/>
              <a:gd name="connsiteY37" fmla="*/ 811162 h 1474839"/>
              <a:gd name="connsiteX38" fmla="*/ 2344994 w 2359742"/>
              <a:gd name="connsiteY38" fmla="*/ 530942 h 1474839"/>
              <a:gd name="connsiteX39" fmla="*/ 2300749 w 2359742"/>
              <a:gd name="connsiteY39" fmla="*/ 442452 h 1474839"/>
              <a:gd name="connsiteX40" fmla="*/ 2241755 w 2359742"/>
              <a:gd name="connsiteY40" fmla="*/ 339213 h 1474839"/>
              <a:gd name="connsiteX41" fmla="*/ 2153265 w 2359742"/>
              <a:gd name="connsiteY41" fmla="*/ 280220 h 1474839"/>
              <a:gd name="connsiteX42" fmla="*/ 2050026 w 2359742"/>
              <a:gd name="connsiteY42" fmla="*/ 206478 h 1474839"/>
              <a:gd name="connsiteX43" fmla="*/ 1991033 w 2359742"/>
              <a:gd name="connsiteY43" fmla="*/ 176981 h 1474839"/>
              <a:gd name="connsiteX44" fmla="*/ 1946787 w 2359742"/>
              <a:gd name="connsiteY44" fmla="*/ 162233 h 1474839"/>
              <a:gd name="connsiteX45" fmla="*/ 1843549 w 2359742"/>
              <a:gd name="connsiteY45" fmla="*/ 117987 h 1474839"/>
              <a:gd name="connsiteX46" fmla="*/ 1769807 w 2359742"/>
              <a:gd name="connsiteY46" fmla="*/ 103239 h 1474839"/>
              <a:gd name="connsiteX47" fmla="*/ 1710813 w 2359742"/>
              <a:gd name="connsiteY47" fmla="*/ 73742 h 1474839"/>
              <a:gd name="connsiteX48" fmla="*/ 1622323 w 2359742"/>
              <a:gd name="connsiteY48" fmla="*/ 58994 h 1474839"/>
              <a:gd name="connsiteX49" fmla="*/ 1548581 w 2359742"/>
              <a:gd name="connsiteY49" fmla="*/ 44246 h 1474839"/>
              <a:gd name="connsiteX50" fmla="*/ 1386349 w 2359742"/>
              <a:gd name="connsiteY50" fmla="*/ 0 h 1474839"/>
              <a:gd name="connsiteX51" fmla="*/ 1091381 w 2359742"/>
              <a:gd name="connsiteY51" fmla="*/ 14749 h 1474839"/>
              <a:gd name="connsiteX52" fmla="*/ 988142 w 2359742"/>
              <a:gd name="connsiteY52" fmla="*/ 29497 h 1474839"/>
              <a:gd name="connsiteX53" fmla="*/ 663678 w 2359742"/>
              <a:gd name="connsiteY53" fmla="*/ 29497 h 1474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59742" h="1474839">
                <a:moveTo>
                  <a:pt x="663678" y="29497"/>
                </a:moveTo>
                <a:cubicBezTo>
                  <a:pt x="592394" y="31955"/>
                  <a:pt x="594526" y="37429"/>
                  <a:pt x="560439" y="44246"/>
                </a:cubicBezTo>
                <a:cubicBezTo>
                  <a:pt x="520687" y="52196"/>
                  <a:pt x="442452" y="73742"/>
                  <a:pt x="442452" y="73742"/>
                </a:cubicBezTo>
                <a:cubicBezTo>
                  <a:pt x="427704" y="83574"/>
                  <a:pt x="414569" y="96422"/>
                  <a:pt x="398207" y="103239"/>
                </a:cubicBezTo>
                <a:cubicBezTo>
                  <a:pt x="311348" y="139430"/>
                  <a:pt x="275727" y="133700"/>
                  <a:pt x="206478" y="176981"/>
                </a:cubicBezTo>
                <a:cubicBezTo>
                  <a:pt x="185634" y="190009"/>
                  <a:pt x="165672" y="204691"/>
                  <a:pt x="147484" y="221226"/>
                </a:cubicBezTo>
                <a:cubicBezTo>
                  <a:pt x="111473" y="253963"/>
                  <a:pt x="44246" y="324465"/>
                  <a:pt x="44246" y="324465"/>
                </a:cubicBezTo>
                <a:lnTo>
                  <a:pt x="14749" y="412955"/>
                </a:lnTo>
                <a:lnTo>
                  <a:pt x="0" y="457200"/>
                </a:lnTo>
                <a:cubicBezTo>
                  <a:pt x="4916" y="540774"/>
                  <a:pt x="6812" y="624581"/>
                  <a:pt x="14749" y="707923"/>
                </a:cubicBezTo>
                <a:cubicBezTo>
                  <a:pt x="16671" y="728102"/>
                  <a:pt x="20432" y="748787"/>
                  <a:pt x="29497" y="766917"/>
                </a:cubicBezTo>
                <a:cubicBezTo>
                  <a:pt x="40490" y="788902"/>
                  <a:pt x="58994" y="806246"/>
                  <a:pt x="73742" y="825910"/>
                </a:cubicBezTo>
                <a:cubicBezTo>
                  <a:pt x="78658" y="840658"/>
                  <a:pt x="81539" y="856250"/>
                  <a:pt x="88491" y="870155"/>
                </a:cubicBezTo>
                <a:cubicBezTo>
                  <a:pt x="110657" y="914488"/>
                  <a:pt x="177159" y="983346"/>
                  <a:pt x="206478" y="1002891"/>
                </a:cubicBezTo>
                <a:cubicBezTo>
                  <a:pt x="221226" y="1012723"/>
                  <a:pt x="237106" y="1021040"/>
                  <a:pt x="250723" y="1032387"/>
                </a:cubicBezTo>
                <a:cubicBezTo>
                  <a:pt x="266746" y="1045740"/>
                  <a:pt x="278504" y="1063828"/>
                  <a:pt x="294968" y="1076633"/>
                </a:cubicBezTo>
                <a:cubicBezTo>
                  <a:pt x="385234" y="1146840"/>
                  <a:pt x="375625" y="1126358"/>
                  <a:pt x="471949" y="1179871"/>
                </a:cubicBezTo>
                <a:cubicBezTo>
                  <a:pt x="487444" y="1188479"/>
                  <a:pt x="500340" y="1201441"/>
                  <a:pt x="516194" y="1209368"/>
                </a:cubicBezTo>
                <a:cubicBezTo>
                  <a:pt x="530099" y="1216321"/>
                  <a:pt x="545883" y="1218658"/>
                  <a:pt x="560439" y="1224117"/>
                </a:cubicBezTo>
                <a:cubicBezTo>
                  <a:pt x="661597" y="1262051"/>
                  <a:pt x="616587" y="1252902"/>
                  <a:pt x="737420" y="1283110"/>
                </a:cubicBezTo>
                <a:cubicBezTo>
                  <a:pt x="761739" y="1289190"/>
                  <a:pt x="786978" y="1291262"/>
                  <a:pt x="811162" y="1297858"/>
                </a:cubicBezTo>
                <a:cubicBezTo>
                  <a:pt x="841159" y="1306039"/>
                  <a:pt x="869655" y="1319174"/>
                  <a:pt x="899652" y="1327355"/>
                </a:cubicBezTo>
                <a:cubicBezTo>
                  <a:pt x="958713" y="1343463"/>
                  <a:pt x="1001160" y="1343358"/>
                  <a:pt x="1061884" y="1356852"/>
                </a:cubicBezTo>
                <a:cubicBezTo>
                  <a:pt x="1077060" y="1360224"/>
                  <a:pt x="1090885" y="1368551"/>
                  <a:pt x="1106129" y="1371600"/>
                </a:cubicBezTo>
                <a:cubicBezTo>
                  <a:pt x="1164775" y="1383329"/>
                  <a:pt x="1224116" y="1391265"/>
                  <a:pt x="1283110" y="1401097"/>
                </a:cubicBezTo>
                <a:cubicBezTo>
                  <a:pt x="1342104" y="1410929"/>
                  <a:pt x="1401445" y="1418865"/>
                  <a:pt x="1460091" y="1430594"/>
                </a:cubicBezTo>
                <a:cubicBezTo>
                  <a:pt x="1484672" y="1435510"/>
                  <a:pt x="1509057" y="1441530"/>
                  <a:pt x="1533833" y="1445342"/>
                </a:cubicBezTo>
                <a:cubicBezTo>
                  <a:pt x="1586560" y="1453454"/>
                  <a:pt x="1735340" y="1469371"/>
                  <a:pt x="1784555" y="1474839"/>
                </a:cubicBezTo>
                <a:cubicBezTo>
                  <a:pt x="1887794" y="1469923"/>
                  <a:pt x="1991272" y="1468674"/>
                  <a:pt x="2094271" y="1460091"/>
                </a:cubicBezTo>
                <a:cubicBezTo>
                  <a:pt x="2109764" y="1458800"/>
                  <a:pt x="2124612" y="1452295"/>
                  <a:pt x="2138517" y="1445342"/>
                </a:cubicBezTo>
                <a:cubicBezTo>
                  <a:pt x="2154371" y="1437415"/>
                  <a:pt x="2168338" y="1426149"/>
                  <a:pt x="2182762" y="1415846"/>
                </a:cubicBezTo>
                <a:cubicBezTo>
                  <a:pt x="2202764" y="1401559"/>
                  <a:pt x="2224374" y="1388981"/>
                  <a:pt x="2241755" y="1371600"/>
                </a:cubicBezTo>
                <a:cubicBezTo>
                  <a:pt x="2254289" y="1359066"/>
                  <a:pt x="2261420" y="1342103"/>
                  <a:pt x="2271252" y="1327355"/>
                </a:cubicBezTo>
                <a:cubicBezTo>
                  <a:pt x="2276168" y="1297858"/>
                  <a:pt x="2279513" y="1268056"/>
                  <a:pt x="2286000" y="1238865"/>
                </a:cubicBezTo>
                <a:cubicBezTo>
                  <a:pt x="2289372" y="1223689"/>
                  <a:pt x="2297253" y="1209768"/>
                  <a:pt x="2300749" y="1194620"/>
                </a:cubicBezTo>
                <a:cubicBezTo>
                  <a:pt x="2312023" y="1145769"/>
                  <a:pt x="2330246" y="1047136"/>
                  <a:pt x="2330246" y="1047136"/>
                </a:cubicBezTo>
                <a:cubicBezTo>
                  <a:pt x="2335162" y="993059"/>
                  <a:pt x="2338259" y="938785"/>
                  <a:pt x="2344994" y="884904"/>
                </a:cubicBezTo>
                <a:cubicBezTo>
                  <a:pt x="2348103" y="860030"/>
                  <a:pt x="2359742" y="836229"/>
                  <a:pt x="2359742" y="811162"/>
                </a:cubicBezTo>
                <a:cubicBezTo>
                  <a:pt x="2359742" y="717626"/>
                  <a:pt x="2353462" y="624094"/>
                  <a:pt x="2344994" y="530942"/>
                </a:cubicBezTo>
                <a:cubicBezTo>
                  <a:pt x="2340875" y="485633"/>
                  <a:pt x="2320359" y="481672"/>
                  <a:pt x="2300749" y="442452"/>
                </a:cubicBezTo>
                <a:cubicBezTo>
                  <a:pt x="2271511" y="383978"/>
                  <a:pt x="2305946" y="396271"/>
                  <a:pt x="2241755" y="339213"/>
                </a:cubicBezTo>
                <a:cubicBezTo>
                  <a:pt x="2215259" y="315661"/>
                  <a:pt x="2153265" y="280220"/>
                  <a:pt x="2153265" y="280220"/>
                </a:cubicBezTo>
                <a:cubicBezTo>
                  <a:pt x="2106540" y="210133"/>
                  <a:pt x="2144024" y="248255"/>
                  <a:pt x="2050026" y="206478"/>
                </a:cubicBezTo>
                <a:cubicBezTo>
                  <a:pt x="2029935" y="197549"/>
                  <a:pt x="2011241" y="185641"/>
                  <a:pt x="1991033" y="176981"/>
                </a:cubicBezTo>
                <a:cubicBezTo>
                  <a:pt x="1976744" y="170857"/>
                  <a:pt x="1961221" y="168007"/>
                  <a:pt x="1946787" y="162233"/>
                </a:cubicBezTo>
                <a:cubicBezTo>
                  <a:pt x="1912025" y="148328"/>
                  <a:pt x="1879068" y="129827"/>
                  <a:pt x="1843549" y="117987"/>
                </a:cubicBezTo>
                <a:cubicBezTo>
                  <a:pt x="1819768" y="110060"/>
                  <a:pt x="1794388" y="108155"/>
                  <a:pt x="1769807" y="103239"/>
                </a:cubicBezTo>
                <a:cubicBezTo>
                  <a:pt x="1750142" y="93407"/>
                  <a:pt x="1731872" y="80060"/>
                  <a:pt x="1710813" y="73742"/>
                </a:cubicBezTo>
                <a:cubicBezTo>
                  <a:pt x="1682171" y="65149"/>
                  <a:pt x="1651744" y="64343"/>
                  <a:pt x="1622323" y="58994"/>
                </a:cubicBezTo>
                <a:cubicBezTo>
                  <a:pt x="1597660" y="54510"/>
                  <a:pt x="1573006" y="49883"/>
                  <a:pt x="1548581" y="44246"/>
                </a:cubicBezTo>
                <a:cubicBezTo>
                  <a:pt x="1440462" y="19296"/>
                  <a:pt x="1459485" y="24380"/>
                  <a:pt x="1386349" y="0"/>
                </a:cubicBezTo>
                <a:cubicBezTo>
                  <a:pt x="1288026" y="4916"/>
                  <a:pt x="1189558" y="7477"/>
                  <a:pt x="1091381" y="14749"/>
                </a:cubicBezTo>
                <a:cubicBezTo>
                  <a:pt x="1056714" y="17317"/>
                  <a:pt x="1022886" y="28376"/>
                  <a:pt x="988142" y="29497"/>
                </a:cubicBezTo>
                <a:cubicBezTo>
                  <a:pt x="870216" y="33301"/>
                  <a:pt x="734962" y="27039"/>
                  <a:pt x="663678" y="29497"/>
                </a:cubicBez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三大测试策略</a:t>
            </a:r>
            <a:endParaRPr lang="zh-CN" altLang="en-US" dirty="0"/>
          </a:p>
        </p:txBody>
      </p:sp>
      <p:sp>
        <p:nvSpPr>
          <p:cNvPr id="3" name="Content Placeholder 2"/>
          <p:cNvSpPr>
            <a:spLocks noGrp="1"/>
          </p:cNvSpPr>
          <p:nvPr>
            <p:ph idx="1"/>
          </p:nvPr>
        </p:nvSpPr>
        <p:spPr>
          <a:xfrm>
            <a:off x="613964" y="1268763"/>
            <a:ext cx="8667750" cy="2376264"/>
          </a:xfrm>
        </p:spPr>
        <p:txBody>
          <a:bodyPr/>
          <a:lstStyle/>
          <a:p>
            <a:pPr marL="538113" indent="-538113">
              <a:buFont typeface="+mj-ea"/>
              <a:buAutoNum type="circleNumDbPlain" startAt="2"/>
            </a:pPr>
            <a:r>
              <a:rPr lang="zh-CN" altLang="en-US" dirty="0" smtClean="0"/>
              <a:t>黑盒</a:t>
            </a:r>
            <a:r>
              <a:rPr lang="en-US" altLang="zh-CN" sz="2900" dirty="0" smtClean="0"/>
              <a:t>(Black-Box)</a:t>
            </a:r>
            <a:r>
              <a:rPr lang="zh-CN" altLang="en-US" dirty="0" smtClean="0"/>
              <a:t>策略</a:t>
            </a:r>
            <a:endParaRPr lang="en-US" altLang="zh-CN" dirty="0" smtClean="0"/>
          </a:p>
          <a:p>
            <a:pPr lvl="1"/>
            <a:r>
              <a:rPr lang="zh-CN" altLang="en-US" dirty="0" smtClean="0"/>
              <a:t>基于程序的</a:t>
            </a:r>
            <a:r>
              <a:rPr lang="zh-CN" altLang="en-US" dirty="0" smtClean="0">
                <a:solidFill>
                  <a:srgbClr val="0000FF"/>
                </a:solidFill>
              </a:rPr>
              <a:t>功能描述</a:t>
            </a:r>
            <a:r>
              <a:rPr lang="zh-CN" altLang="en-US" dirty="0" smtClean="0"/>
              <a:t>而执行测试</a:t>
            </a:r>
            <a:endParaRPr lang="en-US" altLang="zh-CN" dirty="0" smtClean="0"/>
          </a:p>
          <a:p>
            <a:pPr lvl="1"/>
            <a:r>
              <a:rPr lang="zh-CN" altLang="en-US" dirty="0" smtClean="0"/>
              <a:t>又称为</a:t>
            </a:r>
            <a:r>
              <a:rPr lang="zh-CN" altLang="en-US" dirty="0" smtClean="0">
                <a:solidFill>
                  <a:srgbClr val="0000FF"/>
                </a:solidFill>
              </a:rPr>
              <a:t>功能性测试</a:t>
            </a:r>
            <a:endParaRPr lang="en-US" altLang="zh-CN" dirty="0" smtClean="0">
              <a:solidFill>
                <a:srgbClr val="0000FF"/>
              </a:solidFill>
            </a:endParaRPr>
          </a:p>
          <a:p>
            <a:pPr lvl="1"/>
            <a:r>
              <a:rPr lang="zh-CN" altLang="en-US" dirty="0" smtClean="0"/>
              <a:t>验证程序的输出相对于输入的正确性，强调输入范围的测试覆盖率</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62</a:t>
            </a:fld>
            <a:endParaRPr lang="zh-CN" altLang="en-US" dirty="0"/>
          </a:p>
        </p:txBody>
      </p:sp>
      <p:sp>
        <p:nvSpPr>
          <p:cNvPr id="5" name="Cube 4"/>
          <p:cNvSpPr/>
          <p:nvPr/>
        </p:nvSpPr>
        <p:spPr>
          <a:xfrm>
            <a:off x="6981231" y="3933057"/>
            <a:ext cx="2834000" cy="2364591"/>
          </a:xfrm>
          <a:prstGeom prst="cube">
            <a:avLst>
              <a:gd name="adj" fmla="val 18898"/>
            </a:avLst>
          </a:prstGeom>
          <a:solidFill>
            <a:schemeClr val="tx1"/>
          </a:solidFill>
          <a:ln w="76200">
            <a:solidFill>
              <a:schemeClr val="bg2">
                <a:lumMod val="75000"/>
              </a:schemeClr>
            </a:solidFill>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endParaRPr lang="zh-CN" altLang="en-US" sz="2900" dirty="0"/>
          </a:p>
        </p:txBody>
      </p:sp>
      <p:sp>
        <p:nvSpPr>
          <p:cNvPr id="6" name="TextBox 5"/>
          <p:cNvSpPr txBox="1"/>
          <p:nvPr/>
        </p:nvSpPr>
        <p:spPr>
          <a:xfrm>
            <a:off x="7304329" y="4536951"/>
            <a:ext cx="1916456" cy="1378183"/>
          </a:xfrm>
          <a:prstGeom prst="rect">
            <a:avLst/>
          </a:prstGeom>
          <a:noFill/>
        </p:spPr>
        <p:txBody>
          <a:bodyPr wrap="square" lIns="38974" tIns="19487" rIns="38974" bIns="19487" rtlCol="0">
            <a:spAutoFit/>
          </a:bodyPr>
          <a:lstStyle/>
          <a:p>
            <a:pPr algn="ctr"/>
            <a:r>
              <a:rPr lang="en-US" altLang="zh-CN" sz="2900" dirty="0" smtClean="0">
                <a:solidFill>
                  <a:schemeClr val="bg1"/>
                </a:solidFill>
              </a:rPr>
              <a:t>Internals </a:t>
            </a:r>
          </a:p>
          <a:p>
            <a:pPr algn="ctr"/>
            <a:r>
              <a:rPr lang="en-US" altLang="zh-CN" sz="2900" dirty="0" smtClean="0">
                <a:solidFill>
                  <a:schemeClr val="bg1"/>
                </a:solidFill>
              </a:rPr>
              <a:t>Not</a:t>
            </a:r>
          </a:p>
          <a:p>
            <a:pPr algn="ctr"/>
            <a:r>
              <a:rPr lang="en-US" altLang="zh-CN" sz="2900" dirty="0" smtClean="0">
                <a:solidFill>
                  <a:schemeClr val="bg1"/>
                </a:solidFill>
              </a:rPr>
              <a:t>Known</a:t>
            </a:r>
            <a:endParaRPr lang="zh-CN" altLang="en-US" sz="2900" dirty="0">
              <a:solidFill>
                <a:schemeClr val="bg1"/>
              </a:solidFill>
            </a:endParaRPr>
          </a:p>
        </p:txBody>
      </p:sp>
      <p:sp>
        <p:nvSpPr>
          <p:cNvPr id="7" name="Content Placeholder 2"/>
          <p:cNvSpPr txBox="1">
            <a:spLocks/>
          </p:cNvSpPr>
          <p:nvPr/>
        </p:nvSpPr>
        <p:spPr bwMode="auto">
          <a:xfrm>
            <a:off x="428497" y="4437116"/>
            <a:ext cx="5850650" cy="1800199"/>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lvl="1" indent="-491609" defTabSz="956645" eaLnBrk="0" hangingPunct="0">
              <a:spcBef>
                <a:spcPct val="20000"/>
              </a:spcBef>
              <a:buClr>
                <a:srgbClr val="C00000"/>
              </a:buClr>
              <a:buSzPct val="100000"/>
              <a:buFont typeface="文鼎CS长美黑" pitchFamily="49" charset="-122"/>
              <a:buChar char="※"/>
              <a:defRPr/>
            </a:pPr>
            <a:r>
              <a:rPr lang="zh-CN" altLang="en-US" sz="2700" kern="0" dirty="0" smtClean="0">
                <a:solidFill>
                  <a:srgbClr val="002060"/>
                </a:solidFill>
                <a:latin typeface="方正精楷简体" pitchFamily="2" charset="-122"/>
                <a:ea typeface="方正精楷简体" pitchFamily="2" charset="-122"/>
              </a:rPr>
              <a:t>黑盒测试不仅是要确认目标程序是否具有它应该具有的功能，而且要判断目标程序是否具有它不应该具有的功能。</a:t>
            </a:r>
          </a:p>
          <a:p>
            <a:pPr marL="491609" indent="-491609" defTabSz="956645" eaLnBrk="0" hangingPunct="0">
              <a:spcBef>
                <a:spcPct val="20000"/>
              </a:spcBef>
              <a:buClr>
                <a:srgbClr val="C00000"/>
              </a:buClr>
              <a:buSzPct val="100000"/>
              <a:buFont typeface="文鼎CS长美黑" pitchFamily="49" charset="-122"/>
              <a:buChar char="※"/>
              <a:defRPr/>
            </a:pPr>
            <a:endParaRPr lang="zh-CN" altLang="en-US" sz="3100" kern="0" dirty="0">
              <a:solidFill>
                <a:srgbClr val="002060"/>
              </a:solidFill>
              <a:latin typeface="+mn-lt"/>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三大测试策略</a:t>
            </a:r>
            <a:endParaRPr lang="zh-CN" altLang="en-US" dirty="0"/>
          </a:p>
        </p:txBody>
      </p:sp>
      <p:sp>
        <p:nvSpPr>
          <p:cNvPr id="3" name="Content Placeholder 2"/>
          <p:cNvSpPr>
            <a:spLocks noGrp="1"/>
          </p:cNvSpPr>
          <p:nvPr>
            <p:ph idx="1"/>
          </p:nvPr>
        </p:nvSpPr>
        <p:spPr>
          <a:xfrm>
            <a:off x="613964" y="1268760"/>
            <a:ext cx="8667750" cy="3168352"/>
          </a:xfrm>
        </p:spPr>
        <p:txBody>
          <a:bodyPr/>
          <a:lstStyle/>
          <a:p>
            <a:pPr marL="538113" indent="-538113">
              <a:buFont typeface="+mj-ea"/>
              <a:buAutoNum type="circleNumDbPlain" startAt="3"/>
            </a:pPr>
            <a:r>
              <a:rPr lang="zh-CN" altLang="en-US" dirty="0" smtClean="0"/>
              <a:t>灰盒</a:t>
            </a:r>
            <a:r>
              <a:rPr lang="en-US" altLang="zh-CN" sz="2900" dirty="0" smtClean="0"/>
              <a:t>(Gray-Box)</a:t>
            </a:r>
            <a:r>
              <a:rPr lang="zh-CN" altLang="en-US" dirty="0" smtClean="0"/>
              <a:t>策略</a:t>
            </a:r>
            <a:endParaRPr lang="en-US" altLang="zh-CN" dirty="0" smtClean="0"/>
          </a:p>
          <a:p>
            <a:pPr lvl="1"/>
            <a:r>
              <a:rPr lang="zh-CN" altLang="en-US" dirty="0" smtClean="0"/>
              <a:t>基于程序的功能描述，同时参考程序内部</a:t>
            </a:r>
            <a:r>
              <a:rPr lang="en-US" altLang="zh-CN" dirty="0" smtClean="0"/>
              <a:t/>
            </a:r>
            <a:br>
              <a:rPr lang="en-US" altLang="zh-CN" dirty="0" smtClean="0"/>
            </a:br>
            <a:r>
              <a:rPr lang="zh-CN" altLang="en-US" dirty="0" smtClean="0"/>
              <a:t>的、与测试相关的结构，而执行测试</a:t>
            </a:r>
            <a:endParaRPr lang="en-US" altLang="zh-CN" dirty="0" smtClean="0"/>
          </a:p>
          <a:p>
            <a:pPr lvl="1"/>
            <a:r>
              <a:rPr lang="zh-CN" altLang="en-US" dirty="0" smtClean="0"/>
              <a:t>既验证程序的输出相对于输入的正确性，又验证程序内被测路径执行的正确性</a:t>
            </a:r>
            <a:endParaRPr lang="en-US" altLang="zh-CN" dirty="0" smtClean="0"/>
          </a:p>
          <a:p>
            <a:pPr lvl="1"/>
            <a:r>
              <a:rPr lang="zh-CN" altLang="en-US" dirty="0" smtClean="0"/>
              <a:t>兼具</a:t>
            </a:r>
            <a:r>
              <a:rPr lang="en-US" altLang="zh-CN" dirty="0" smtClean="0"/>
              <a:t>“</a:t>
            </a:r>
            <a:r>
              <a:rPr lang="zh-CN" altLang="en-US" dirty="0" smtClean="0"/>
              <a:t>白盒</a:t>
            </a:r>
            <a:r>
              <a:rPr lang="en-US" altLang="zh-CN" dirty="0" smtClean="0"/>
              <a:t>”</a:t>
            </a:r>
            <a:r>
              <a:rPr lang="zh-CN" altLang="en-US" dirty="0" smtClean="0"/>
              <a:t>和</a:t>
            </a:r>
            <a:r>
              <a:rPr lang="en-US" altLang="zh-CN" dirty="0" smtClean="0"/>
              <a:t>“</a:t>
            </a:r>
            <a:r>
              <a:rPr lang="zh-CN" altLang="en-US" dirty="0" smtClean="0"/>
              <a:t>黑盒</a:t>
            </a:r>
            <a:r>
              <a:rPr lang="en-US" altLang="zh-CN" dirty="0" smtClean="0"/>
              <a:t>”</a:t>
            </a:r>
            <a:r>
              <a:rPr lang="zh-CN" altLang="en-US" dirty="0" smtClean="0"/>
              <a:t>特征，</a:t>
            </a:r>
            <a:r>
              <a:rPr lang="en-US" altLang="zh-CN" dirty="0" smtClean="0"/>
              <a:t/>
            </a:r>
            <a:br>
              <a:rPr lang="en-US" altLang="zh-CN" dirty="0" smtClean="0"/>
            </a:br>
            <a:r>
              <a:rPr lang="zh-CN" altLang="en-US" dirty="0" smtClean="0"/>
              <a:t>又能弥补两者的不足</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63</a:t>
            </a:fld>
            <a:endParaRPr lang="zh-CN" altLang="en-US" dirty="0"/>
          </a:p>
        </p:txBody>
      </p:sp>
      <p:sp>
        <p:nvSpPr>
          <p:cNvPr id="7" name="Cube 6"/>
          <p:cNvSpPr/>
          <p:nvPr/>
        </p:nvSpPr>
        <p:spPr>
          <a:xfrm>
            <a:off x="6981231" y="3933057"/>
            <a:ext cx="2834000" cy="2364591"/>
          </a:xfrm>
          <a:prstGeom prst="cube">
            <a:avLst>
              <a:gd name="adj" fmla="val 18898"/>
            </a:avLst>
          </a:prstGeom>
          <a:solidFill>
            <a:schemeClr val="tx1">
              <a:lumMod val="50000"/>
              <a:lumOff val="50000"/>
            </a:schemeClr>
          </a:solidFill>
          <a:ln w="76200">
            <a:solidFill>
              <a:schemeClr val="bg2">
                <a:lumMod val="75000"/>
              </a:schemeClr>
            </a:solidFill>
          </a:ln>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endParaRPr lang="zh-CN" altLang="en-US" sz="2900" dirty="0"/>
          </a:p>
        </p:txBody>
      </p:sp>
      <p:sp>
        <p:nvSpPr>
          <p:cNvPr id="10" name="TextBox 9"/>
          <p:cNvSpPr txBox="1"/>
          <p:nvPr/>
        </p:nvSpPr>
        <p:spPr>
          <a:xfrm>
            <a:off x="7305719" y="4536948"/>
            <a:ext cx="1959815" cy="1378183"/>
          </a:xfrm>
          <a:prstGeom prst="rect">
            <a:avLst/>
          </a:prstGeom>
          <a:noFill/>
        </p:spPr>
        <p:txBody>
          <a:bodyPr wrap="square" lIns="38974" tIns="19487" rIns="38974" bIns="19487" rtlCol="0">
            <a:spAutoFit/>
          </a:bodyPr>
          <a:lstStyle/>
          <a:p>
            <a:pPr algn="ctr"/>
            <a:r>
              <a:rPr lang="en-US" altLang="zh-CN" sz="2900" dirty="0" smtClean="0">
                <a:solidFill>
                  <a:srgbClr val="FFFF00"/>
                </a:solidFill>
              </a:rPr>
              <a:t>Internals </a:t>
            </a:r>
          </a:p>
          <a:p>
            <a:pPr algn="ctr"/>
            <a:r>
              <a:rPr lang="en-US" altLang="zh-CN" sz="2900" dirty="0" smtClean="0">
                <a:solidFill>
                  <a:srgbClr val="FFFF00"/>
                </a:solidFill>
              </a:rPr>
              <a:t>Relevant </a:t>
            </a:r>
            <a:br>
              <a:rPr lang="en-US" altLang="zh-CN" sz="2900" dirty="0" smtClean="0">
                <a:solidFill>
                  <a:srgbClr val="FFFF00"/>
                </a:solidFill>
              </a:rPr>
            </a:br>
            <a:r>
              <a:rPr lang="en-US" altLang="zh-CN" sz="2900" dirty="0" smtClean="0">
                <a:solidFill>
                  <a:srgbClr val="FFFF00"/>
                </a:solidFill>
              </a:rPr>
              <a:t>Known</a:t>
            </a:r>
            <a:endParaRPr lang="zh-CN" altLang="en-US" sz="2900" dirty="0">
              <a:solidFill>
                <a:srgbClr val="FFFF00"/>
              </a:solidFill>
            </a:endParaRPr>
          </a:p>
        </p:txBody>
      </p:sp>
    </p:spTree>
  </p:cSld>
  <p:clrMapOvr>
    <a:masterClrMapping/>
  </p:clrMapOvr>
  <p:transition spd="slow">
    <p:blinds/>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其他测试策略</a:t>
            </a:r>
            <a:endParaRPr lang="zh-CN" altLang="en-US" dirty="0"/>
          </a:p>
        </p:txBody>
      </p:sp>
      <p:sp>
        <p:nvSpPr>
          <p:cNvPr id="3" name="Content Placeholder 2"/>
          <p:cNvSpPr>
            <a:spLocks noGrp="1"/>
          </p:cNvSpPr>
          <p:nvPr>
            <p:ph idx="1"/>
          </p:nvPr>
        </p:nvSpPr>
        <p:spPr/>
        <p:txBody>
          <a:bodyPr/>
          <a:lstStyle/>
          <a:p>
            <a:r>
              <a:rPr lang="zh-CN" altLang="en-US" dirty="0" smtClean="0"/>
              <a:t>基于直觉和经验的策略</a:t>
            </a:r>
            <a:endParaRPr lang="en-US" altLang="zh-CN" dirty="0" smtClean="0"/>
          </a:p>
          <a:p>
            <a:pPr lvl="1"/>
            <a:r>
              <a:rPr lang="zh-CN" altLang="en-US" dirty="0" smtClean="0"/>
              <a:t>开局测试、试探式测试、即兴测试</a:t>
            </a:r>
            <a:endParaRPr lang="en-US" altLang="zh-CN" dirty="0" smtClean="0"/>
          </a:p>
          <a:p>
            <a:pPr lvl="1"/>
            <a:r>
              <a:rPr lang="zh-CN" altLang="en-US" dirty="0" smtClean="0">
                <a:solidFill>
                  <a:srgbClr val="FF0000"/>
                </a:solidFill>
              </a:rPr>
              <a:t>有用且常用，但不可滥用！</a:t>
            </a:r>
            <a:endParaRPr lang="en-US" altLang="zh-CN" dirty="0" smtClean="0">
              <a:solidFill>
                <a:srgbClr val="FF0000"/>
              </a:solidFill>
            </a:endParaRPr>
          </a:p>
          <a:p>
            <a:endParaRPr lang="en-US" altLang="zh-CN" sz="1300" dirty="0" smtClean="0"/>
          </a:p>
          <a:p>
            <a:r>
              <a:rPr lang="zh-CN" altLang="en-US" dirty="0" smtClean="0"/>
              <a:t>实境策略</a:t>
            </a:r>
            <a:endParaRPr lang="en-US" altLang="zh-CN" dirty="0" smtClean="0"/>
          </a:p>
          <a:p>
            <a:pPr lvl="1"/>
            <a:r>
              <a:rPr lang="zh-CN" altLang="en-US" dirty="0" smtClean="0"/>
              <a:t>由</a:t>
            </a:r>
            <a:r>
              <a:rPr lang="zh-CN" altLang="en-US" dirty="0" smtClean="0">
                <a:solidFill>
                  <a:srgbClr val="FF0000"/>
                </a:solidFill>
              </a:rPr>
              <a:t>用户</a:t>
            </a:r>
            <a:r>
              <a:rPr lang="zh-CN" altLang="en-US" dirty="0" smtClean="0"/>
              <a:t>在</a:t>
            </a:r>
            <a:r>
              <a:rPr lang="zh-CN" altLang="en-US" dirty="0" smtClean="0">
                <a:solidFill>
                  <a:srgbClr val="0000FF"/>
                </a:solidFill>
              </a:rPr>
              <a:t>真实使用环境</a:t>
            </a:r>
            <a:r>
              <a:rPr lang="zh-CN" altLang="en-US" dirty="0" smtClean="0"/>
              <a:t>中测试软件</a:t>
            </a:r>
            <a:endParaRPr lang="en-US" altLang="zh-CN" dirty="0" smtClean="0"/>
          </a:p>
          <a:p>
            <a:endParaRPr lang="en-US" altLang="zh-CN" sz="1500" dirty="0" smtClean="0"/>
          </a:p>
          <a:p>
            <a:r>
              <a:rPr lang="zh-CN" altLang="en-US" dirty="0" smtClean="0"/>
              <a:t>基于缺陷的策略</a:t>
            </a:r>
            <a:r>
              <a:rPr lang="zh-CN" altLang="en-US" sz="2900" dirty="0" smtClean="0"/>
              <a:t>，即</a:t>
            </a:r>
            <a:r>
              <a:rPr lang="zh-CN" altLang="en-US" sz="2900" dirty="0" smtClean="0">
                <a:solidFill>
                  <a:srgbClr val="0000FF"/>
                </a:solidFill>
              </a:rPr>
              <a:t>变异</a:t>
            </a:r>
            <a:r>
              <a:rPr lang="en-US" altLang="zh-CN" sz="2900" dirty="0" smtClean="0">
                <a:solidFill>
                  <a:srgbClr val="0000FF"/>
                </a:solidFill>
              </a:rPr>
              <a:t>(Mutation)</a:t>
            </a:r>
            <a:r>
              <a:rPr lang="zh-CN" altLang="en-US" sz="2900" dirty="0" smtClean="0">
                <a:solidFill>
                  <a:srgbClr val="0000FF"/>
                </a:solidFill>
              </a:rPr>
              <a:t>测试</a:t>
            </a:r>
            <a:endParaRPr lang="en-US" altLang="zh-CN" dirty="0" smtClean="0">
              <a:solidFill>
                <a:srgbClr val="0000FF"/>
              </a:solidFill>
            </a:endParaRPr>
          </a:p>
          <a:p>
            <a:pPr lvl="1"/>
            <a:r>
              <a:rPr lang="zh-CN" altLang="en-US" dirty="0" smtClean="0"/>
              <a:t>通过故意修改程序内某部分代码以植入缺陷，然后针对这些缺陷设计测例并执行测试</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64</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软件测试的三维空间模型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65</a:t>
            </a:fld>
            <a:endParaRPr lang="zh-CN" altLang="en-US" dirty="0"/>
          </a:p>
        </p:txBody>
      </p:sp>
      <p:cxnSp>
        <p:nvCxnSpPr>
          <p:cNvPr id="6" name="Straight Arrow Connector 5"/>
          <p:cNvCxnSpPr/>
          <p:nvPr/>
        </p:nvCxnSpPr>
        <p:spPr>
          <a:xfrm>
            <a:off x="4618307" y="4031819"/>
            <a:ext cx="3468982" cy="0"/>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618303" y="1519916"/>
            <a:ext cx="0" cy="2511906"/>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1300147" y="4031821"/>
            <a:ext cx="3318158" cy="1758333"/>
          </a:xfrm>
          <a:prstGeom prst="straightConnector1">
            <a:avLst/>
          </a:prstGeom>
          <a:ln w="571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523257" y="3843425"/>
            <a:ext cx="0" cy="3139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03621" y="3843425"/>
            <a:ext cx="0" cy="3139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483984" y="3843425"/>
            <a:ext cx="0" cy="3139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4392066" y="3086174"/>
            <a:ext cx="4524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4392066" y="2646590"/>
            <a:ext cx="4524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392066" y="2279420"/>
            <a:ext cx="4524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392066" y="3578939"/>
            <a:ext cx="45247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015008" y="4157414"/>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713356" y="4345807"/>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411704" y="4520905"/>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355929" y="5099378"/>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732993" y="4910984"/>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30194" y="5837201"/>
            <a:ext cx="1270416" cy="419764"/>
          </a:xfrm>
          <a:prstGeom prst="rect">
            <a:avLst/>
          </a:prstGeom>
          <a:ln/>
        </p:spPr>
        <p:style>
          <a:lnRef idx="0">
            <a:schemeClr val="dk1"/>
          </a:lnRef>
          <a:fillRef idx="3">
            <a:schemeClr val="dk1"/>
          </a:fillRef>
          <a:effectRef idx="3">
            <a:schemeClr val="dk1"/>
          </a:effectRef>
          <a:fontRef idx="minor">
            <a:schemeClr val="lt1"/>
          </a:fontRef>
        </p:style>
        <p:txBody>
          <a:bodyPr wrap="none" lIns="95665" tIns="47832" rIns="95665" bIns="47832" rtlCol="0">
            <a:spAutoFit/>
          </a:bodyPr>
          <a:lstStyle/>
          <a:p>
            <a:r>
              <a:rPr lang="zh-CN" altLang="en-US" sz="2100" dirty="0" smtClean="0">
                <a:latin typeface="方正精楷简体" pitchFamily="2" charset="-122"/>
                <a:ea typeface="汉鼎简楷体" pitchFamily="49" charset="-122"/>
              </a:rPr>
              <a:t>质量目标</a:t>
            </a:r>
            <a:endParaRPr lang="en-US" sz="2100" dirty="0">
              <a:latin typeface="方正精楷简体" pitchFamily="2" charset="-122"/>
              <a:ea typeface="汉鼎简楷体" pitchFamily="49" charset="-122"/>
            </a:endParaRPr>
          </a:p>
        </p:txBody>
      </p:sp>
      <p:sp>
        <p:nvSpPr>
          <p:cNvPr id="22" name="TextBox 21"/>
          <p:cNvSpPr txBox="1"/>
          <p:nvPr/>
        </p:nvSpPr>
        <p:spPr>
          <a:xfrm>
            <a:off x="7785644" y="4161094"/>
            <a:ext cx="731807" cy="419764"/>
          </a:xfrm>
          <a:prstGeom prst="rect">
            <a:avLst/>
          </a:prstGeom>
          <a:ln/>
        </p:spPr>
        <p:style>
          <a:lnRef idx="0">
            <a:schemeClr val="dk1"/>
          </a:lnRef>
          <a:fillRef idx="3">
            <a:schemeClr val="dk1"/>
          </a:fillRef>
          <a:effectRef idx="3">
            <a:schemeClr val="dk1"/>
          </a:effectRef>
          <a:fontRef idx="minor">
            <a:schemeClr val="lt1"/>
          </a:fontRef>
        </p:style>
        <p:txBody>
          <a:bodyPr wrap="none" lIns="95665" tIns="47832" rIns="95665" bIns="47832" rtlCol="0">
            <a:spAutoFit/>
          </a:bodyPr>
          <a:lstStyle/>
          <a:p>
            <a:r>
              <a:rPr lang="zh-CN" altLang="en-US" sz="2100" dirty="0" smtClean="0">
                <a:latin typeface="方正精楷简体" pitchFamily="2" charset="-122"/>
                <a:ea typeface="汉鼎简楷体" pitchFamily="49" charset="-122"/>
              </a:rPr>
              <a:t>策略</a:t>
            </a:r>
            <a:endParaRPr lang="en-US" sz="2100" dirty="0">
              <a:latin typeface="方正精楷简体" pitchFamily="2" charset="-122"/>
              <a:ea typeface="汉鼎简楷体" pitchFamily="49" charset="-122"/>
            </a:endParaRPr>
          </a:p>
        </p:txBody>
      </p:sp>
      <p:sp>
        <p:nvSpPr>
          <p:cNvPr id="23" name="TextBox 22"/>
          <p:cNvSpPr txBox="1"/>
          <p:nvPr/>
        </p:nvSpPr>
        <p:spPr>
          <a:xfrm>
            <a:off x="4693718" y="1268722"/>
            <a:ext cx="1390642" cy="419764"/>
          </a:xfrm>
          <a:prstGeom prst="rect">
            <a:avLst/>
          </a:prstGeom>
          <a:ln/>
        </p:spPr>
        <p:style>
          <a:lnRef idx="0">
            <a:schemeClr val="dk1"/>
          </a:lnRef>
          <a:fillRef idx="3">
            <a:schemeClr val="dk1"/>
          </a:fillRef>
          <a:effectRef idx="3">
            <a:schemeClr val="dk1"/>
          </a:effectRef>
          <a:fontRef idx="minor">
            <a:schemeClr val="lt1"/>
          </a:fontRef>
        </p:style>
        <p:txBody>
          <a:bodyPr wrap="none" lIns="95665" tIns="47832" rIns="95665" bIns="47832" rtlCol="0">
            <a:spAutoFit/>
          </a:bodyPr>
          <a:lstStyle/>
          <a:p>
            <a:r>
              <a:rPr lang="zh-CN" altLang="en-US" sz="2100" dirty="0" smtClean="0">
                <a:latin typeface="方正精楷简体" pitchFamily="2" charset="-122"/>
                <a:ea typeface="汉鼎简楷体" pitchFamily="49" charset="-122"/>
              </a:rPr>
              <a:t>阶段</a:t>
            </a:r>
            <a:r>
              <a:rPr lang="en-US" altLang="zh-CN" sz="2100" dirty="0" smtClean="0">
                <a:latin typeface="方正精楷简体" pitchFamily="2" charset="-122"/>
                <a:ea typeface="汉鼎简楷体" pitchFamily="49" charset="-122"/>
              </a:rPr>
              <a:t>/</a:t>
            </a:r>
            <a:r>
              <a:rPr lang="zh-CN" altLang="en-US" sz="2100" dirty="0" smtClean="0">
                <a:latin typeface="方正精楷简体" pitchFamily="2" charset="-122"/>
                <a:ea typeface="汉鼎简楷体" pitchFamily="49" charset="-122"/>
              </a:rPr>
              <a:t>层次</a:t>
            </a:r>
            <a:endParaRPr lang="en-US" sz="2100" dirty="0">
              <a:latin typeface="方正精楷简体" pitchFamily="2" charset="-122"/>
              <a:ea typeface="汉鼎简楷体" pitchFamily="49" charset="-122"/>
            </a:endParaRPr>
          </a:p>
        </p:txBody>
      </p:sp>
      <p:cxnSp>
        <p:nvCxnSpPr>
          <p:cNvPr id="24" name="Straight Connector 23"/>
          <p:cNvCxnSpPr/>
          <p:nvPr/>
        </p:nvCxnSpPr>
        <p:spPr>
          <a:xfrm>
            <a:off x="1375562" y="5664557"/>
            <a:ext cx="3318158" cy="0"/>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4769133" y="3972703"/>
            <a:ext cx="3242745" cy="1691857"/>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375560" y="3403849"/>
            <a:ext cx="0" cy="2260715"/>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75562" y="3344724"/>
            <a:ext cx="3318158" cy="0"/>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769129" y="3344725"/>
            <a:ext cx="0" cy="2319832"/>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936461" y="1645510"/>
            <a:ext cx="0" cy="2389990"/>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18308" y="1645508"/>
            <a:ext cx="3242745" cy="0"/>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336288" y="2094709"/>
            <a:ext cx="1116528" cy="373597"/>
          </a:xfrm>
          <a:prstGeom prst="rect">
            <a:avLst/>
          </a:prstGeom>
          <a:noFill/>
        </p:spPr>
        <p:txBody>
          <a:bodyPr wrap="none" lIns="95665" tIns="47832" rIns="95665" bIns="47832" rtlCol="0">
            <a:spAutoFit/>
          </a:bodyPr>
          <a:lstStyle/>
          <a:p>
            <a:r>
              <a:rPr lang="zh-CN" altLang="en-US" dirty="0" smtClean="0">
                <a:solidFill>
                  <a:srgbClr val="9A0000"/>
                </a:solidFill>
                <a:latin typeface="方正精楷简体" pitchFamily="2" charset="-122"/>
                <a:ea typeface="汉鼎简楷体" pitchFamily="49" charset="-122"/>
              </a:rPr>
              <a:t>验收测试</a:t>
            </a:r>
            <a:endParaRPr lang="en-US" dirty="0">
              <a:solidFill>
                <a:srgbClr val="9A0000"/>
              </a:solidFill>
              <a:latin typeface="方正精楷简体" pitchFamily="2" charset="-122"/>
              <a:ea typeface="汉鼎简楷体" pitchFamily="49" charset="-122"/>
            </a:endParaRPr>
          </a:p>
        </p:txBody>
      </p:sp>
      <p:sp>
        <p:nvSpPr>
          <p:cNvPr id="32" name="TextBox 31"/>
          <p:cNvSpPr txBox="1"/>
          <p:nvPr/>
        </p:nvSpPr>
        <p:spPr>
          <a:xfrm>
            <a:off x="3295519" y="2471496"/>
            <a:ext cx="1116528" cy="373597"/>
          </a:xfrm>
          <a:prstGeom prst="rect">
            <a:avLst/>
          </a:prstGeom>
          <a:noFill/>
        </p:spPr>
        <p:txBody>
          <a:bodyPr wrap="none" lIns="95665" tIns="47832" rIns="95665" bIns="47832" rtlCol="0">
            <a:spAutoFit/>
          </a:bodyPr>
          <a:lstStyle/>
          <a:p>
            <a:r>
              <a:rPr lang="zh-CN" altLang="en-US" dirty="0" smtClean="0">
                <a:solidFill>
                  <a:srgbClr val="9A0000"/>
                </a:solidFill>
                <a:latin typeface="方正精楷简体" pitchFamily="2" charset="-122"/>
                <a:ea typeface="汉鼎简楷体" pitchFamily="49" charset="-122"/>
              </a:rPr>
              <a:t>系统测试</a:t>
            </a:r>
            <a:endParaRPr lang="en-US" dirty="0">
              <a:solidFill>
                <a:srgbClr val="9A0000"/>
              </a:solidFill>
              <a:latin typeface="方正精楷简体" pitchFamily="2" charset="-122"/>
              <a:ea typeface="汉鼎简楷体" pitchFamily="49" charset="-122"/>
            </a:endParaRPr>
          </a:p>
        </p:txBody>
      </p:sp>
      <p:sp>
        <p:nvSpPr>
          <p:cNvPr id="33" name="TextBox 32"/>
          <p:cNvSpPr txBox="1"/>
          <p:nvPr/>
        </p:nvSpPr>
        <p:spPr>
          <a:xfrm>
            <a:off x="3336288" y="2901463"/>
            <a:ext cx="1116528" cy="373597"/>
          </a:xfrm>
          <a:prstGeom prst="rect">
            <a:avLst/>
          </a:prstGeom>
          <a:noFill/>
        </p:spPr>
        <p:txBody>
          <a:bodyPr wrap="none" lIns="95665" tIns="47832" rIns="95665" bIns="47832" rtlCol="0">
            <a:spAutoFit/>
          </a:bodyPr>
          <a:lstStyle/>
          <a:p>
            <a:r>
              <a:rPr lang="zh-CN" altLang="en-US" dirty="0" smtClean="0">
                <a:solidFill>
                  <a:srgbClr val="9A0000"/>
                </a:solidFill>
                <a:latin typeface="方正精楷简体" pitchFamily="2" charset="-122"/>
                <a:ea typeface="汉鼎简楷体" pitchFamily="49" charset="-122"/>
              </a:rPr>
              <a:t>集成测试</a:t>
            </a:r>
            <a:endParaRPr lang="en-US" dirty="0">
              <a:solidFill>
                <a:srgbClr val="9A0000"/>
              </a:solidFill>
              <a:latin typeface="方正精楷简体" pitchFamily="2" charset="-122"/>
              <a:ea typeface="汉鼎简楷体" pitchFamily="49" charset="-122"/>
            </a:endParaRPr>
          </a:p>
        </p:txBody>
      </p:sp>
      <p:sp>
        <p:nvSpPr>
          <p:cNvPr id="34" name="TextBox 33"/>
          <p:cNvSpPr txBox="1"/>
          <p:nvPr/>
        </p:nvSpPr>
        <p:spPr>
          <a:xfrm>
            <a:off x="3336288" y="3403845"/>
            <a:ext cx="1116528" cy="373597"/>
          </a:xfrm>
          <a:prstGeom prst="rect">
            <a:avLst/>
          </a:prstGeom>
          <a:noFill/>
        </p:spPr>
        <p:txBody>
          <a:bodyPr wrap="none" lIns="95665" tIns="47832" rIns="95665" bIns="47832" rtlCol="0">
            <a:spAutoFit/>
          </a:bodyPr>
          <a:lstStyle/>
          <a:p>
            <a:r>
              <a:rPr lang="zh-CN" altLang="en-US" dirty="0" smtClean="0">
                <a:solidFill>
                  <a:srgbClr val="9A0000"/>
                </a:solidFill>
                <a:latin typeface="方正精楷简体" pitchFamily="2" charset="-122"/>
                <a:ea typeface="汉鼎简楷体" pitchFamily="49" charset="-122"/>
              </a:rPr>
              <a:t>单元测试</a:t>
            </a:r>
            <a:endParaRPr lang="en-US" dirty="0">
              <a:solidFill>
                <a:srgbClr val="9A0000"/>
              </a:solidFill>
              <a:latin typeface="方正精楷简体" pitchFamily="2" charset="-122"/>
              <a:ea typeface="汉鼎简楷体" pitchFamily="49" charset="-122"/>
            </a:endParaRPr>
          </a:p>
        </p:txBody>
      </p:sp>
      <p:sp>
        <p:nvSpPr>
          <p:cNvPr id="35" name="TextBox 34"/>
          <p:cNvSpPr txBox="1"/>
          <p:nvPr/>
        </p:nvSpPr>
        <p:spPr>
          <a:xfrm>
            <a:off x="3034639" y="3915841"/>
            <a:ext cx="1116528" cy="373597"/>
          </a:xfrm>
          <a:prstGeom prst="rect">
            <a:avLst/>
          </a:prstGeom>
          <a:noFill/>
        </p:spPr>
        <p:txBody>
          <a:bodyPr wrap="none" lIns="95665" tIns="47832" rIns="95665" bIns="47832" rtlCol="0">
            <a:spAutoFit/>
          </a:bodyPr>
          <a:lstStyle/>
          <a:p>
            <a:r>
              <a:rPr lang="zh-CN" altLang="en-US" dirty="0" smtClean="0">
                <a:latin typeface="方正精楷简体" pitchFamily="2" charset="-122"/>
                <a:ea typeface="汉鼎简楷体" pitchFamily="49" charset="-122"/>
              </a:rPr>
              <a:t>功能测试</a:t>
            </a:r>
            <a:endParaRPr lang="en-US" dirty="0">
              <a:latin typeface="方正精楷简体" pitchFamily="2" charset="-122"/>
              <a:ea typeface="汉鼎简楷体" pitchFamily="49" charset="-122"/>
            </a:endParaRPr>
          </a:p>
        </p:txBody>
      </p:sp>
      <p:sp>
        <p:nvSpPr>
          <p:cNvPr id="36" name="TextBox 35"/>
          <p:cNvSpPr txBox="1"/>
          <p:nvPr/>
        </p:nvSpPr>
        <p:spPr>
          <a:xfrm>
            <a:off x="4275883" y="4283012"/>
            <a:ext cx="1116528" cy="373597"/>
          </a:xfrm>
          <a:prstGeom prst="rect">
            <a:avLst/>
          </a:prstGeom>
          <a:noFill/>
        </p:spPr>
        <p:txBody>
          <a:bodyPr wrap="none" lIns="95665" tIns="47832" rIns="95665" bIns="47832" rtlCol="0">
            <a:spAutoFit/>
          </a:bodyPr>
          <a:lstStyle/>
          <a:p>
            <a:r>
              <a:rPr lang="zh-CN" altLang="en-US" dirty="0" smtClean="0">
                <a:latin typeface="方正精楷简体" pitchFamily="2" charset="-122"/>
                <a:ea typeface="汉鼎简楷体" pitchFamily="49" charset="-122"/>
              </a:rPr>
              <a:t>性能测试</a:t>
            </a:r>
            <a:endParaRPr lang="en-US" dirty="0">
              <a:latin typeface="方正精楷简体" pitchFamily="2" charset="-122"/>
              <a:ea typeface="汉鼎简楷体" pitchFamily="49" charset="-122"/>
            </a:endParaRPr>
          </a:p>
        </p:txBody>
      </p:sp>
      <p:sp>
        <p:nvSpPr>
          <p:cNvPr id="37" name="TextBox 36"/>
          <p:cNvSpPr txBox="1"/>
          <p:nvPr/>
        </p:nvSpPr>
        <p:spPr>
          <a:xfrm>
            <a:off x="2205103" y="4292626"/>
            <a:ext cx="1347361" cy="373597"/>
          </a:xfrm>
          <a:prstGeom prst="rect">
            <a:avLst/>
          </a:prstGeom>
          <a:noFill/>
        </p:spPr>
        <p:txBody>
          <a:bodyPr wrap="none" lIns="95665" tIns="47832" rIns="95665" bIns="47832" rtlCol="0">
            <a:spAutoFit/>
          </a:bodyPr>
          <a:lstStyle/>
          <a:p>
            <a:r>
              <a:rPr lang="zh-CN" altLang="en-US" dirty="0" smtClean="0">
                <a:latin typeface="方正精楷简体" pitchFamily="2" charset="-122"/>
                <a:ea typeface="汉鼎简楷体" pitchFamily="49" charset="-122"/>
              </a:rPr>
              <a:t>安全性测试</a:t>
            </a:r>
            <a:endParaRPr lang="en-US" dirty="0">
              <a:latin typeface="方正精楷简体" pitchFamily="2" charset="-122"/>
              <a:ea typeface="汉鼎简楷体" pitchFamily="49" charset="-122"/>
            </a:endParaRPr>
          </a:p>
        </p:txBody>
      </p:sp>
      <p:sp>
        <p:nvSpPr>
          <p:cNvPr id="38" name="TextBox 37"/>
          <p:cNvSpPr txBox="1"/>
          <p:nvPr/>
        </p:nvSpPr>
        <p:spPr>
          <a:xfrm>
            <a:off x="2914040" y="5036584"/>
            <a:ext cx="1578193" cy="373597"/>
          </a:xfrm>
          <a:prstGeom prst="rect">
            <a:avLst/>
          </a:prstGeom>
          <a:noFill/>
        </p:spPr>
        <p:txBody>
          <a:bodyPr wrap="none" lIns="95665" tIns="47832" rIns="95665" bIns="47832" rtlCol="0">
            <a:spAutoFit/>
          </a:bodyPr>
          <a:lstStyle/>
          <a:p>
            <a:r>
              <a:rPr lang="zh-CN" altLang="en-US" dirty="0" smtClean="0">
                <a:latin typeface="方正精楷简体" pitchFamily="2" charset="-122"/>
                <a:ea typeface="汉鼎简楷体" pitchFamily="49" charset="-122"/>
              </a:rPr>
              <a:t>可维护性测试</a:t>
            </a:r>
            <a:endParaRPr lang="en-US" dirty="0">
              <a:latin typeface="方正精楷简体" pitchFamily="2" charset="-122"/>
              <a:ea typeface="汉鼎简楷体" pitchFamily="49" charset="-122"/>
            </a:endParaRPr>
          </a:p>
        </p:txBody>
      </p:sp>
      <p:sp>
        <p:nvSpPr>
          <p:cNvPr id="39" name="TextBox 38"/>
          <p:cNvSpPr txBox="1"/>
          <p:nvPr/>
        </p:nvSpPr>
        <p:spPr>
          <a:xfrm>
            <a:off x="1526389" y="4669414"/>
            <a:ext cx="1347361" cy="373597"/>
          </a:xfrm>
          <a:prstGeom prst="rect">
            <a:avLst/>
          </a:prstGeom>
          <a:noFill/>
        </p:spPr>
        <p:txBody>
          <a:bodyPr wrap="none" lIns="95665" tIns="47832" rIns="95665" bIns="47832" rtlCol="0">
            <a:spAutoFit/>
          </a:bodyPr>
          <a:lstStyle/>
          <a:p>
            <a:r>
              <a:rPr lang="zh-CN" altLang="en-US" dirty="0" smtClean="0">
                <a:latin typeface="方正精楷简体" pitchFamily="2" charset="-122"/>
                <a:ea typeface="汉鼎简楷体" pitchFamily="49" charset="-122"/>
              </a:rPr>
              <a:t>可用性测试</a:t>
            </a:r>
            <a:endParaRPr lang="en-US" dirty="0">
              <a:latin typeface="方正精楷简体" pitchFamily="2" charset="-122"/>
              <a:ea typeface="汉鼎简楷体" pitchFamily="49" charset="-122"/>
            </a:endParaRPr>
          </a:p>
        </p:txBody>
      </p:sp>
      <p:sp>
        <p:nvSpPr>
          <p:cNvPr id="40" name="TextBox 39"/>
          <p:cNvSpPr txBox="1"/>
          <p:nvPr/>
        </p:nvSpPr>
        <p:spPr>
          <a:xfrm>
            <a:off x="5070781" y="3539055"/>
            <a:ext cx="1116528" cy="373597"/>
          </a:xfrm>
          <a:prstGeom prst="rect">
            <a:avLst/>
          </a:prstGeom>
          <a:noFill/>
        </p:spPr>
        <p:txBody>
          <a:bodyPr wrap="none" lIns="95665" tIns="47832" rIns="95665" bIns="47832" rtlCol="0">
            <a:spAutoFit/>
          </a:bodyPr>
          <a:lstStyle/>
          <a:p>
            <a:r>
              <a:rPr lang="zh-CN" altLang="en-US" dirty="0" smtClean="0">
                <a:solidFill>
                  <a:srgbClr val="0000CC"/>
                </a:solidFill>
                <a:latin typeface="方正精楷简体" pitchFamily="2" charset="-122"/>
                <a:ea typeface="汉鼎简楷体" pitchFamily="49" charset="-122"/>
              </a:rPr>
              <a:t>黑盒测试</a:t>
            </a:r>
            <a:endParaRPr lang="en-US" dirty="0">
              <a:solidFill>
                <a:srgbClr val="0000CC"/>
              </a:solidFill>
              <a:latin typeface="方正精楷简体" pitchFamily="2" charset="-122"/>
              <a:ea typeface="汉鼎简楷体" pitchFamily="49" charset="-122"/>
            </a:endParaRPr>
          </a:p>
        </p:txBody>
      </p:sp>
      <p:sp>
        <p:nvSpPr>
          <p:cNvPr id="41" name="TextBox 40"/>
          <p:cNvSpPr txBox="1"/>
          <p:nvPr/>
        </p:nvSpPr>
        <p:spPr>
          <a:xfrm>
            <a:off x="6010374" y="4170711"/>
            <a:ext cx="1116528" cy="373597"/>
          </a:xfrm>
          <a:prstGeom prst="rect">
            <a:avLst/>
          </a:prstGeom>
          <a:noFill/>
        </p:spPr>
        <p:txBody>
          <a:bodyPr wrap="none" lIns="95665" tIns="47832" rIns="95665" bIns="47832" rtlCol="0">
            <a:spAutoFit/>
          </a:bodyPr>
          <a:lstStyle/>
          <a:p>
            <a:r>
              <a:rPr lang="zh-CN" altLang="en-US" dirty="0" smtClean="0">
                <a:solidFill>
                  <a:srgbClr val="0000CC"/>
                </a:solidFill>
                <a:latin typeface="方正精楷简体" pitchFamily="2" charset="-122"/>
                <a:ea typeface="汉鼎简楷体" pitchFamily="49" charset="-122"/>
              </a:rPr>
              <a:t>灰盒测试</a:t>
            </a:r>
            <a:endParaRPr lang="en-US" dirty="0">
              <a:solidFill>
                <a:srgbClr val="0000CC"/>
              </a:solidFill>
              <a:latin typeface="方正精楷简体" pitchFamily="2" charset="-122"/>
              <a:ea typeface="汉鼎简楷体" pitchFamily="49" charset="-122"/>
            </a:endParaRPr>
          </a:p>
        </p:txBody>
      </p:sp>
      <p:sp>
        <p:nvSpPr>
          <p:cNvPr id="42" name="TextBox 41"/>
          <p:cNvSpPr txBox="1"/>
          <p:nvPr/>
        </p:nvSpPr>
        <p:spPr>
          <a:xfrm>
            <a:off x="6880683" y="3533120"/>
            <a:ext cx="1116528" cy="373597"/>
          </a:xfrm>
          <a:prstGeom prst="rect">
            <a:avLst/>
          </a:prstGeom>
          <a:noFill/>
        </p:spPr>
        <p:txBody>
          <a:bodyPr wrap="none" lIns="95665" tIns="47832" rIns="95665" bIns="47832" rtlCol="0">
            <a:spAutoFit/>
          </a:bodyPr>
          <a:lstStyle/>
          <a:p>
            <a:r>
              <a:rPr lang="zh-CN" altLang="en-US" dirty="0" smtClean="0">
                <a:solidFill>
                  <a:srgbClr val="0000CC"/>
                </a:solidFill>
                <a:latin typeface="方正精楷简体" pitchFamily="2" charset="-122"/>
                <a:ea typeface="汉鼎简楷体" pitchFamily="49" charset="-122"/>
              </a:rPr>
              <a:t>白盒测试</a:t>
            </a:r>
            <a:endParaRPr lang="en-US" dirty="0">
              <a:solidFill>
                <a:srgbClr val="0000CC"/>
              </a:solidFill>
              <a:latin typeface="方正精楷简体" pitchFamily="2" charset="-122"/>
              <a:ea typeface="汉鼎简楷体" pitchFamily="49" charset="-122"/>
            </a:endParaRPr>
          </a:p>
        </p:txBody>
      </p:sp>
      <p:cxnSp>
        <p:nvCxnSpPr>
          <p:cNvPr id="43" name="Straight Connector 42"/>
          <p:cNvCxnSpPr/>
          <p:nvPr/>
        </p:nvCxnSpPr>
        <p:spPr>
          <a:xfrm>
            <a:off x="1978866" y="5284092"/>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65821" y="5046199"/>
            <a:ext cx="1422702" cy="373597"/>
          </a:xfrm>
          <a:prstGeom prst="rect">
            <a:avLst/>
          </a:prstGeom>
          <a:noFill/>
        </p:spPr>
        <p:txBody>
          <a:bodyPr wrap="none" lIns="95665" tIns="47832" rIns="95665" bIns="47832" rtlCol="0">
            <a:spAutoFit/>
          </a:bodyPr>
          <a:lstStyle/>
          <a:p>
            <a:r>
              <a:rPr lang="en-CA" altLang="zh-CN" dirty="0" smtClean="0">
                <a:latin typeface="方正精楷简体" pitchFamily="2" charset="-122"/>
                <a:ea typeface="汉鼎简楷体" pitchFamily="49" charset="-122"/>
              </a:rPr>
              <a:t> </a:t>
            </a:r>
            <a:r>
              <a:rPr lang="zh-CN" altLang="en-US" dirty="0" smtClean="0">
                <a:latin typeface="方正精楷简体" pitchFamily="2" charset="-122"/>
                <a:ea typeface="汉鼎简楷体" pitchFamily="49" charset="-122"/>
              </a:rPr>
              <a:t>兼容性测试</a:t>
            </a:r>
            <a:endParaRPr lang="en-US" dirty="0">
              <a:latin typeface="方正精楷简体" pitchFamily="2" charset="-122"/>
              <a:ea typeface="汉鼎简楷体" pitchFamily="49" charset="-122"/>
            </a:endParaRPr>
          </a:p>
        </p:txBody>
      </p:sp>
      <p:cxnSp>
        <p:nvCxnSpPr>
          <p:cNvPr id="45" name="Straight Connector 44"/>
          <p:cNvCxnSpPr/>
          <p:nvPr/>
        </p:nvCxnSpPr>
        <p:spPr>
          <a:xfrm>
            <a:off x="3067077" y="4718913"/>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670376" y="4659796"/>
            <a:ext cx="1347361" cy="373597"/>
          </a:xfrm>
          <a:prstGeom prst="rect">
            <a:avLst/>
          </a:prstGeom>
          <a:noFill/>
        </p:spPr>
        <p:txBody>
          <a:bodyPr wrap="none" lIns="95665" tIns="47832" rIns="95665" bIns="47832" rtlCol="0">
            <a:spAutoFit/>
          </a:bodyPr>
          <a:lstStyle/>
          <a:p>
            <a:r>
              <a:rPr lang="zh-CN" altLang="en-US" dirty="0" smtClean="0">
                <a:latin typeface="方正精楷简体" pitchFamily="2" charset="-122"/>
                <a:ea typeface="汉鼎简楷体" pitchFamily="49" charset="-122"/>
              </a:rPr>
              <a:t>可靠性测试</a:t>
            </a:r>
            <a:endParaRPr lang="en-US" dirty="0">
              <a:latin typeface="方正精楷简体" pitchFamily="2" charset="-122"/>
              <a:ea typeface="汉鼎简楷体" pitchFamily="49" charset="-122"/>
            </a:endParaRPr>
          </a:p>
        </p:txBody>
      </p:sp>
      <p:cxnSp>
        <p:nvCxnSpPr>
          <p:cNvPr id="47" name="Straight Connector 46"/>
          <p:cNvCxnSpPr/>
          <p:nvPr/>
        </p:nvCxnSpPr>
        <p:spPr>
          <a:xfrm>
            <a:off x="1601802" y="5472484"/>
            <a:ext cx="60330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159915" y="5413370"/>
            <a:ext cx="1578193" cy="373597"/>
          </a:xfrm>
          <a:prstGeom prst="rect">
            <a:avLst/>
          </a:prstGeom>
          <a:noFill/>
        </p:spPr>
        <p:txBody>
          <a:bodyPr wrap="none" lIns="95665" tIns="47832" rIns="95665" bIns="47832" rtlCol="0">
            <a:spAutoFit/>
          </a:bodyPr>
          <a:lstStyle/>
          <a:p>
            <a:r>
              <a:rPr lang="zh-CN" altLang="en-US" dirty="0" smtClean="0">
                <a:latin typeface="方正精楷简体" pitchFamily="2" charset="-122"/>
                <a:ea typeface="汉鼎简楷体" pitchFamily="49" charset="-122"/>
              </a:rPr>
              <a:t>可移植性测试</a:t>
            </a:r>
            <a:endParaRPr lang="en-US" dirty="0">
              <a:latin typeface="方正精楷简体" pitchFamily="2" charset="-122"/>
              <a:ea typeface="汉鼎简楷体" pitchFamily="49" charset="-122"/>
            </a:endParaRPr>
          </a:p>
        </p:txBody>
      </p:sp>
      <p:cxnSp>
        <p:nvCxnSpPr>
          <p:cNvPr id="49" name="Straight Connector 48"/>
          <p:cNvCxnSpPr/>
          <p:nvPr/>
        </p:nvCxnSpPr>
        <p:spPr>
          <a:xfrm flipV="1">
            <a:off x="4769135" y="1645509"/>
            <a:ext cx="3167333" cy="1695536"/>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1375564" y="1645509"/>
            <a:ext cx="3167333" cy="1695536"/>
          </a:xfrm>
          <a:prstGeom prst="line">
            <a:avLst/>
          </a:prstGeom>
          <a:ln w="38100">
            <a:solidFill>
              <a:schemeClr val="accent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horizontal)">
                                      <p:cBhvr>
                                        <p:cTn id="22" dur="500"/>
                                        <p:tgtEl>
                                          <p:spTgt spid="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linds(horizontal)">
                                      <p:cBhvr>
                                        <p:cTn id="25" dur="500"/>
                                        <p:tgtEl>
                                          <p:spTgt spid="4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blinds(horizontal)">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linds(horizontal)">
                                      <p:cBhvr>
                                        <p:cTn id="36" dur="500"/>
                                        <p:tgtEl>
                                          <p:spTgt spid="34"/>
                                        </p:tgtEl>
                                      </p:cBhvr>
                                    </p:animEffect>
                                  </p:childTnLst>
                                </p:cTn>
                              </p:par>
                              <p:par>
                                <p:cTn id="37" presetID="3" presetClass="entr" presetSubtype="1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par>
                                <p:cTn id="40" presetID="3" presetClass="entr" presetSubtype="1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par>
                                <p:cTn id="46" presetID="3" presetClass="entr" presetSubtype="10"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blinds(horizontal)">
                                      <p:cBhvr>
                                        <p:cTn id="51" dur="500"/>
                                        <p:tgtEl>
                                          <p:spTgt spid="3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blinds(horizontal)">
                                      <p:cBhvr>
                                        <p:cTn id="54" dur="500"/>
                                        <p:tgtEl>
                                          <p:spTgt spid="3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linds(horizontal)">
                                      <p:cBhvr>
                                        <p:cTn id="57" dur="500"/>
                                        <p:tgtEl>
                                          <p:spTgt spid="31"/>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blinds(horizontal)">
                                      <p:cBhvr>
                                        <p:cTn id="60" dur="5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blinds(horizontal)">
                                      <p:cBhvr>
                                        <p:cTn id="65" dur="500"/>
                                        <p:tgtEl>
                                          <p:spTgt spid="8"/>
                                        </p:tgtEl>
                                      </p:cBhvr>
                                    </p:animEffect>
                                  </p:childTnLst>
                                </p:cTn>
                              </p:par>
                              <p:par>
                                <p:cTn id="66" presetID="3" presetClass="entr" presetSubtype="1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linds(horizontal)">
                                      <p:cBhvr>
                                        <p:cTn id="68" dur="500"/>
                                        <p:tgtEl>
                                          <p:spTgt spid="16"/>
                                        </p:tgtEl>
                                      </p:cBhvr>
                                    </p:animEffect>
                                  </p:childTnLst>
                                </p:cTn>
                              </p:par>
                              <p:par>
                                <p:cTn id="69" presetID="3" presetClass="entr" presetSubtype="10" fill="hold"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par>
                                <p:cTn id="72" presetID="3" presetClass="entr" presetSubtype="10"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linds(horizontal)">
                                      <p:cBhvr>
                                        <p:cTn id="74" dur="500"/>
                                        <p:tgtEl>
                                          <p:spTgt spid="18"/>
                                        </p:tgtEl>
                                      </p:cBhvr>
                                    </p:animEffect>
                                  </p:childTnLst>
                                </p:cTn>
                              </p:par>
                              <p:par>
                                <p:cTn id="75" presetID="3" presetClass="entr" presetSubtype="10"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blinds(horizontal)">
                                      <p:cBhvr>
                                        <p:cTn id="77" dur="500"/>
                                        <p:tgtEl>
                                          <p:spTgt spid="19"/>
                                        </p:tgtEl>
                                      </p:cBhvr>
                                    </p:animEffect>
                                  </p:childTnLst>
                                </p:cTn>
                              </p:par>
                              <p:par>
                                <p:cTn id="78" presetID="3" presetClass="entr" presetSubtype="10" fill="hold" nodeType="with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blinds(horizontal)">
                                      <p:cBhvr>
                                        <p:cTn id="80" dur="500"/>
                                        <p:tgtEl>
                                          <p:spTgt spid="20"/>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blinds(horizontal)">
                                      <p:cBhvr>
                                        <p:cTn id="83" dur="500"/>
                                        <p:tgtEl>
                                          <p:spTgt spid="21"/>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blinds(horizontal)">
                                      <p:cBhvr>
                                        <p:cTn id="86" dur="500"/>
                                        <p:tgtEl>
                                          <p:spTgt spid="35"/>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blinds(horizontal)">
                                      <p:cBhvr>
                                        <p:cTn id="89" dur="500"/>
                                        <p:tgtEl>
                                          <p:spTgt spid="37"/>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blinds(horizontal)">
                                      <p:cBhvr>
                                        <p:cTn id="92" dur="500"/>
                                        <p:tgtEl>
                                          <p:spTgt spid="38"/>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9"/>
                                        </p:tgtEl>
                                        <p:attrNameLst>
                                          <p:attrName>style.visibility</p:attrName>
                                        </p:attrNameLst>
                                      </p:cBhvr>
                                      <p:to>
                                        <p:strVal val="visible"/>
                                      </p:to>
                                    </p:set>
                                    <p:animEffect transition="in" filter="blinds(horizontal)">
                                      <p:cBhvr>
                                        <p:cTn id="95" dur="500"/>
                                        <p:tgtEl>
                                          <p:spTgt spid="39"/>
                                        </p:tgtEl>
                                      </p:cBhvr>
                                    </p:animEffect>
                                  </p:childTnLst>
                                </p:cTn>
                              </p:par>
                              <p:par>
                                <p:cTn id="96" presetID="3" presetClass="entr" presetSubtype="10" fill="hold"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blinds(horizontal)">
                                      <p:cBhvr>
                                        <p:cTn id="98" dur="500"/>
                                        <p:tgtEl>
                                          <p:spTgt spid="43"/>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blinds(horizontal)">
                                      <p:cBhvr>
                                        <p:cTn id="101" dur="500"/>
                                        <p:tgtEl>
                                          <p:spTgt spid="44"/>
                                        </p:tgtEl>
                                      </p:cBhvr>
                                    </p:animEffect>
                                  </p:childTnLst>
                                </p:cTn>
                              </p:par>
                              <p:par>
                                <p:cTn id="102" presetID="3" presetClass="entr" presetSubtype="10" fill="hold"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blinds(horizontal)">
                                      <p:cBhvr>
                                        <p:cTn id="104" dur="500"/>
                                        <p:tgtEl>
                                          <p:spTgt spid="45"/>
                                        </p:tgtEl>
                                      </p:cBhvr>
                                    </p:animEffect>
                                  </p:childTnLst>
                                </p:cTn>
                              </p:par>
                              <p:par>
                                <p:cTn id="105" presetID="3" presetClass="entr" presetSubtype="10"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blinds(horizontal)">
                                      <p:cBhvr>
                                        <p:cTn id="107" dur="500"/>
                                        <p:tgtEl>
                                          <p:spTgt spid="47"/>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48"/>
                                        </p:tgtEl>
                                        <p:attrNameLst>
                                          <p:attrName>style.visibility</p:attrName>
                                        </p:attrNameLst>
                                      </p:cBhvr>
                                      <p:to>
                                        <p:strVal val="visible"/>
                                      </p:to>
                                    </p:set>
                                    <p:animEffect transition="in" filter="blinds(horizontal)">
                                      <p:cBhvr>
                                        <p:cTn id="110" dur="500"/>
                                        <p:tgtEl>
                                          <p:spTgt spid="48"/>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blinds(horizontal)">
                                      <p:cBhvr>
                                        <p:cTn id="113" dur="500"/>
                                        <p:tgtEl>
                                          <p:spTgt spid="36"/>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46"/>
                                        </p:tgtEl>
                                        <p:attrNameLst>
                                          <p:attrName>style.visibility</p:attrName>
                                        </p:attrNameLst>
                                      </p:cBhvr>
                                      <p:to>
                                        <p:strVal val="visible"/>
                                      </p:to>
                                    </p:set>
                                    <p:animEffect transition="in" filter="blinds(horizontal)">
                                      <p:cBhvr>
                                        <p:cTn id="116" dur="500"/>
                                        <p:tgtEl>
                                          <p:spTgt spid="46"/>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linds(horizontal)">
                                      <p:cBhvr>
                                        <p:cTn id="121" dur="500"/>
                                        <p:tgtEl>
                                          <p:spTgt spid="24"/>
                                        </p:tgtEl>
                                      </p:cBhvr>
                                    </p:animEffect>
                                  </p:childTnLst>
                                </p:cTn>
                              </p:par>
                              <p:par>
                                <p:cTn id="122" presetID="3" presetClass="entr" presetSubtype="1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animEffect transition="in" filter="blinds(horizontal)">
                                      <p:cBhvr>
                                        <p:cTn id="124" dur="500"/>
                                        <p:tgtEl>
                                          <p:spTgt spid="28"/>
                                        </p:tgtEl>
                                      </p:cBhvr>
                                    </p:animEffect>
                                  </p:childTnLst>
                                </p:cTn>
                              </p:par>
                              <p:par>
                                <p:cTn id="125" presetID="3" presetClass="entr" presetSubtype="10" fill="hold" nodeType="with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blinds(horizontal)">
                                      <p:cBhvr>
                                        <p:cTn id="127" dur="500"/>
                                        <p:tgtEl>
                                          <p:spTgt spid="25"/>
                                        </p:tgtEl>
                                      </p:cBhvr>
                                    </p:animEffect>
                                  </p:childTnLst>
                                </p:cTn>
                              </p:par>
                              <p:par>
                                <p:cTn id="128" presetID="3" presetClass="entr" presetSubtype="10" fill="hold" nodeType="withEffect">
                                  <p:stCondLst>
                                    <p:cond delay="0"/>
                                  </p:stCondLst>
                                  <p:childTnLst>
                                    <p:set>
                                      <p:cBhvr>
                                        <p:cTn id="129" dur="1" fill="hold">
                                          <p:stCondLst>
                                            <p:cond delay="0"/>
                                          </p:stCondLst>
                                        </p:cTn>
                                        <p:tgtEl>
                                          <p:spTgt spid="27"/>
                                        </p:tgtEl>
                                        <p:attrNameLst>
                                          <p:attrName>style.visibility</p:attrName>
                                        </p:attrNameLst>
                                      </p:cBhvr>
                                      <p:to>
                                        <p:strVal val="visible"/>
                                      </p:to>
                                    </p:set>
                                    <p:animEffect transition="in" filter="blinds(horizontal)">
                                      <p:cBhvr>
                                        <p:cTn id="130" dur="500"/>
                                        <p:tgtEl>
                                          <p:spTgt spid="27"/>
                                        </p:tgtEl>
                                      </p:cBhvr>
                                    </p:animEffect>
                                  </p:childTnLst>
                                </p:cTn>
                              </p:par>
                              <p:par>
                                <p:cTn id="131" presetID="3" presetClass="entr" presetSubtype="10" fill="hold" nodeType="with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blinds(horizontal)">
                                      <p:cBhvr>
                                        <p:cTn id="133" dur="500"/>
                                        <p:tgtEl>
                                          <p:spTgt spid="26"/>
                                        </p:tgtEl>
                                      </p:cBhvr>
                                    </p:animEffect>
                                  </p:childTnLst>
                                </p:cTn>
                              </p:par>
                              <p:par>
                                <p:cTn id="134" presetID="3" presetClass="entr" presetSubtype="10" fill="hold"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blinds(horizontal)">
                                      <p:cBhvr>
                                        <p:cTn id="136" dur="500"/>
                                        <p:tgtEl>
                                          <p:spTgt spid="50"/>
                                        </p:tgtEl>
                                      </p:cBhvr>
                                    </p:animEffect>
                                  </p:childTnLst>
                                </p:cTn>
                              </p:par>
                              <p:par>
                                <p:cTn id="137" presetID="3" presetClass="entr" presetSubtype="10" fill="hold"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blinds(horizontal)">
                                      <p:cBhvr>
                                        <p:cTn id="139" dur="500"/>
                                        <p:tgtEl>
                                          <p:spTgt spid="49"/>
                                        </p:tgtEl>
                                      </p:cBhvr>
                                    </p:animEffect>
                                  </p:childTnLst>
                                </p:cTn>
                              </p:par>
                              <p:par>
                                <p:cTn id="140" presetID="3" presetClass="entr" presetSubtype="10" fill="hold" nodeType="withEffect">
                                  <p:stCondLst>
                                    <p:cond delay="0"/>
                                  </p:stCondLst>
                                  <p:childTnLst>
                                    <p:set>
                                      <p:cBhvr>
                                        <p:cTn id="141" dur="1" fill="hold">
                                          <p:stCondLst>
                                            <p:cond delay="0"/>
                                          </p:stCondLst>
                                        </p:cTn>
                                        <p:tgtEl>
                                          <p:spTgt spid="30"/>
                                        </p:tgtEl>
                                        <p:attrNameLst>
                                          <p:attrName>style.visibility</p:attrName>
                                        </p:attrNameLst>
                                      </p:cBhvr>
                                      <p:to>
                                        <p:strVal val="visible"/>
                                      </p:to>
                                    </p:set>
                                    <p:animEffect transition="in" filter="blinds(horizontal)">
                                      <p:cBhvr>
                                        <p:cTn id="142" dur="500"/>
                                        <p:tgtEl>
                                          <p:spTgt spid="30"/>
                                        </p:tgtEl>
                                      </p:cBhvr>
                                    </p:animEffect>
                                  </p:childTnLst>
                                </p:cTn>
                              </p:par>
                              <p:par>
                                <p:cTn id="143" presetID="3" presetClass="entr" presetSubtype="10" fill="hold" nodeType="withEffect">
                                  <p:stCondLst>
                                    <p:cond delay="0"/>
                                  </p:stCondLst>
                                  <p:childTnLst>
                                    <p:set>
                                      <p:cBhvr>
                                        <p:cTn id="144" dur="1" fill="hold">
                                          <p:stCondLst>
                                            <p:cond delay="0"/>
                                          </p:stCondLst>
                                        </p:cTn>
                                        <p:tgtEl>
                                          <p:spTgt spid="29"/>
                                        </p:tgtEl>
                                        <p:attrNameLst>
                                          <p:attrName>style.visibility</p:attrName>
                                        </p:attrNameLst>
                                      </p:cBhvr>
                                      <p:to>
                                        <p:strVal val="visible"/>
                                      </p:to>
                                    </p:set>
                                    <p:animEffect transition="in" filter="blinds(horizontal)">
                                      <p:cBhvr>
                                        <p:cTn id="1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31" grpId="0"/>
      <p:bldP spid="32" grpId="0"/>
      <p:bldP spid="33" grpId="0"/>
      <p:bldP spid="34" grpId="0"/>
      <p:bldP spid="35" grpId="0"/>
      <p:bldP spid="36" grpId="0"/>
      <p:bldP spid="37" grpId="0"/>
      <p:bldP spid="38" grpId="0"/>
      <p:bldP spid="39" grpId="0"/>
      <p:bldP spid="40" grpId="0"/>
      <p:bldP spid="41" grpId="0"/>
      <p:bldP spid="42" grpId="0"/>
      <p:bldP spid="44" grpId="0"/>
      <p:bldP spid="46" grpId="0"/>
      <p:bldP spid="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阶段化测试理念</a:t>
            </a:r>
            <a:endParaRPr lang="zh-CN" altLang="en-US" dirty="0"/>
          </a:p>
        </p:txBody>
      </p:sp>
      <p:sp>
        <p:nvSpPr>
          <p:cNvPr id="3" name="Content Placeholder 2"/>
          <p:cNvSpPr>
            <a:spLocks noGrp="1"/>
          </p:cNvSpPr>
          <p:nvPr>
            <p:ph idx="1"/>
          </p:nvPr>
        </p:nvSpPr>
        <p:spPr>
          <a:xfrm>
            <a:off x="613975" y="3717033"/>
            <a:ext cx="3246913" cy="2520280"/>
          </a:xfrm>
        </p:spPr>
        <p:txBody>
          <a:bodyPr/>
          <a:lstStyle/>
          <a:p>
            <a:pPr>
              <a:buNone/>
            </a:pPr>
            <a:r>
              <a:rPr lang="zh-CN" altLang="en-US" sz="2900" dirty="0" smtClean="0"/>
              <a:t>回顾：</a:t>
            </a:r>
            <a:endParaRPr lang="en-US" altLang="zh-CN" sz="2900" dirty="0" smtClean="0"/>
          </a:p>
          <a:p>
            <a:r>
              <a:rPr lang="zh-CN" altLang="en-US" sz="2900" dirty="0" smtClean="0"/>
              <a:t>分而治之</a:t>
            </a:r>
            <a:endParaRPr lang="en-US" altLang="zh-CN" sz="2900" dirty="0" smtClean="0"/>
          </a:p>
          <a:p>
            <a:r>
              <a:rPr lang="zh-CN" altLang="en-US" sz="2900" dirty="0" smtClean="0"/>
              <a:t>阶段化生命期</a:t>
            </a:r>
            <a:endParaRPr lang="en-US" altLang="zh-CN" sz="2900" dirty="0" smtClean="0"/>
          </a:p>
          <a:p>
            <a:r>
              <a:rPr lang="zh-CN" altLang="en-US" sz="2900" dirty="0" smtClean="0"/>
              <a:t>阶段化开发</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66</a:t>
            </a:fld>
            <a:endParaRPr lang="zh-CN" altLang="en-US" dirty="0"/>
          </a:p>
        </p:txBody>
      </p:sp>
      <p:sp>
        <p:nvSpPr>
          <p:cNvPr id="5" name="Rectangle 4"/>
          <p:cNvSpPr/>
          <p:nvPr/>
        </p:nvSpPr>
        <p:spPr>
          <a:xfrm>
            <a:off x="662525" y="1340771"/>
            <a:ext cx="8424936" cy="1080121"/>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分阶段地实施测试，每个测试阶段确立并实现相对独立而不重复</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或较少重复</a:t>
            </a:r>
            <a:r>
              <a:rPr lang="en-US" altLang="zh-CN" sz="29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的测试目标。</a:t>
            </a:r>
            <a:endParaRPr lang="zh-CN" altLang="en-US" sz="2900" dirty="0">
              <a:solidFill>
                <a:srgbClr val="C00000"/>
              </a:solidFill>
              <a:ea typeface="文鼎CS长美黑" pitchFamily="49" charset="-122"/>
            </a:endParaRPr>
          </a:p>
        </p:txBody>
      </p:sp>
      <p:grpSp>
        <p:nvGrpSpPr>
          <p:cNvPr id="6" name="Group 5"/>
          <p:cNvGrpSpPr/>
          <p:nvPr/>
        </p:nvGrpSpPr>
        <p:grpSpPr>
          <a:xfrm>
            <a:off x="3314822" y="2564909"/>
            <a:ext cx="6287503" cy="3730067"/>
            <a:chOff x="609600" y="838200"/>
            <a:chExt cx="8321763" cy="5375830"/>
          </a:xfrm>
        </p:grpSpPr>
        <p:sp>
          <p:nvSpPr>
            <p:cNvPr id="7" name="Down Arrow 6"/>
            <p:cNvSpPr/>
            <p:nvPr/>
          </p:nvSpPr>
          <p:spPr>
            <a:xfrm rot="19354207">
              <a:off x="2052846" y="955982"/>
              <a:ext cx="762000" cy="5258048"/>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方正精楷简体" pitchFamily="2" charset="-122"/>
                <a:ea typeface="汉鼎简楷体" pitchFamily="49" charset="-122"/>
              </a:endParaRPr>
            </a:p>
          </p:txBody>
        </p:sp>
        <p:sp>
          <p:nvSpPr>
            <p:cNvPr id="8" name="Down Arrow 7"/>
            <p:cNvSpPr/>
            <p:nvPr/>
          </p:nvSpPr>
          <p:spPr>
            <a:xfrm rot="13040354">
              <a:off x="6306101" y="838200"/>
              <a:ext cx="762000" cy="5221758"/>
            </a:xfrm>
            <a:prstGeom prst="downArrow">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dirty="0">
                <a:latin typeface="方正精楷简体" pitchFamily="2" charset="-122"/>
                <a:ea typeface="汉鼎简楷体" pitchFamily="49" charset="-122"/>
              </a:endParaRPr>
            </a:p>
          </p:txBody>
        </p:sp>
        <p:sp>
          <p:nvSpPr>
            <p:cNvPr id="9" name="TextBox 8"/>
            <p:cNvSpPr txBox="1"/>
            <p:nvPr/>
          </p:nvSpPr>
          <p:spPr>
            <a:xfrm>
              <a:off x="609600" y="1580718"/>
              <a:ext cx="1941723" cy="687538"/>
            </a:xfrm>
            <a:prstGeom prst="rect">
              <a:avLst/>
            </a:prstGeom>
            <a:solidFill>
              <a:srgbClr val="FFFF00">
                <a:alpha val="76078"/>
              </a:srgbClr>
            </a:solidFill>
          </p:spPr>
          <p:txBody>
            <a:bodyPr wrap="none" rtlCol="0">
              <a:spAutoFit/>
            </a:bodyPr>
            <a:lstStyle/>
            <a:p>
              <a:r>
                <a:rPr lang="zh-CN" altLang="en-US" sz="2500" dirty="0" smtClean="0">
                  <a:latin typeface="方正精楷简体" pitchFamily="2" charset="-122"/>
                  <a:ea typeface="汉鼎简楷体" pitchFamily="49" charset="-122"/>
                </a:rPr>
                <a:t>用户需要</a:t>
              </a:r>
              <a:endParaRPr lang="en-US" sz="2500" dirty="0">
                <a:latin typeface="方正精楷简体" pitchFamily="2" charset="-122"/>
                <a:ea typeface="汉鼎简楷体" pitchFamily="49" charset="-122"/>
              </a:endParaRPr>
            </a:p>
          </p:txBody>
        </p:sp>
        <p:sp>
          <p:nvSpPr>
            <p:cNvPr id="10" name="TextBox 9"/>
            <p:cNvSpPr txBox="1"/>
            <p:nvPr/>
          </p:nvSpPr>
          <p:spPr>
            <a:xfrm>
              <a:off x="1122244" y="2495116"/>
              <a:ext cx="1941723" cy="687538"/>
            </a:xfrm>
            <a:prstGeom prst="rect">
              <a:avLst/>
            </a:prstGeom>
            <a:solidFill>
              <a:srgbClr val="FFFF00">
                <a:alpha val="76078"/>
              </a:srgbClr>
            </a:solidFill>
          </p:spPr>
          <p:txBody>
            <a:bodyPr wrap="none" rtlCol="0">
              <a:spAutoFit/>
            </a:bodyPr>
            <a:lstStyle/>
            <a:p>
              <a:r>
                <a:rPr lang="zh-CN" altLang="en-US" sz="2500" dirty="0" smtClean="0">
                  <a:latin typeface="方正精楷简体" pitchFamily="2" charset="-122"/>
                  <a:ea typeface="汉鼎简楷体" pitchFamily="49" charset="-122"/>
                </a:rPr>
                <a:t>需求定义</a:t>
              </a:r>
              <a:endParaRPr lang="en-US" sz="2500" dirty="0">
                <a:latin typeface="方正精楷简体" pitchFamily="2" charset="-122"/>
                <a:ea typeface="汉鼎简楷体" pitchFamily="49" charset="-122"/>
              </a:endParaRPr>
            </a:p>
          </p:txBody>
        </p:sp>
        <p:sp>
          <p:nvSpPr>
            <p:cNvPr id="11" name="TextBox 10"/>
            <p:cNvSpPr txBox="1"/>
            <p:nvPr/>
          </p:nvSpPr>
          <p:spPr>
            <a:xfrm>
              <a:off x="1884243" y="3485717"/>
              <a:ext cx="1941723" cy="687538"/>
            </a:xfrm>
            <a:prstGeom prst="rect">
              <a:avLst/>
            </a:prstGeom>
            <a:solidFill>
              <a:srgbClr val="FFFF00">
                <a:alpha val="76078"/>
              </a:srgbClr>
            </a:solidFill>
          </p:spPr>
          <p:txBody>
            <a:bodyPr wrap="none" rtlCol="0">
              <a:spAutoFit/>
            </a:bodyPr>
            <a:lstStyle/>
            <a:p>
              <a:r>
                <a:rPr lang="zh-CN" altLang="en-US" sz="2500" dirty="0" smtClean="0">
                  <a:latin typeface="方正精楷简体" pitchFamily="2" charset="-122"/>
                  <a:ea typeface="汉鼎简楷体" pitchFamily="49" charset="-122"/>
                </a:rPr>
                <a:t>架构设计</a:t>
              </a:r>
              <a:endParaRPr lang="en-US" sz="2500" dirty="0">
                <a:latin typeface="方正精楷简体" pitchFamily="2" charset="-122"/>
                <a:ea typeface="汉鼎简楷体" pitchFamily="49" charset="-122"/>
              </a:endParaRPr>
            </a:p>
          </p:txBody>
        </p:sp>
        <p:sp>
          <p:nvSpPr>
            <p:cNvPr id="12" name="TextBox 11"/>
            <p:cNvSpPr txBox="1"/>
            <p:nvPr/>
          </p:nvSpPr>
          <p:spPr>
            <a:xfrm>
              <a:off x="2261560" y="4476316"/>
              <a:ext cx="2064954" cy="687538"/>
            </a:xfrm>
            <a:prstGeom prst="rect">
              <a:avLst/>
            </a:prstGeom>
            <a:solidFill>
              <a:srgbClr val="FFFF00">
                <a:alpha val="76078"/>
              </a:srgbClr>
            </a:solidFill>
          </p:spPr>
          <p:txBody>
            <a:bodyPr wrap="square" rtlCol="0">
              <a:spAutoFit/>
            </a:bodyPr>
            <a:lstStyle/>
            <a:p>
              <a:r>
                <a:rPr lang="zh-CN" altLang="en-US" sz="2500" dirty="0" smtClean="0">
                  <a:latin typeface="方正精楷简体" pitchFamily="2" charset="-122"/>
                  <a:ea typeface="汉鼎简楷体" pitchFamily="49" charset="-122"/>
                </a:rPr>
                <a:t>构件设计</a:t>
              </a:r>
              <a:endParaRPr lang="en-US" sz="2500" dirty="0">
                <a:latin typeface="方正精楷简体" pitchFamily="2" charset="-122"/>
                <a:ea typeface="汉鼎简楷体" pitchFamily="49" charset="-122"/>
              </a:endParaRPr>
            </a:p>
          </p:txBody>
        </p:sp>
        <p:sp>
          <p:nvSpPr>
            <p:cNvPr id="13" name="TextBox 12"/>
            <p:cNvSpPr txBox="1"/>
            <p:nvPr/>
          </p:nvSpPr>
          <p:spPr>
            <a:xfrm>
              <a:off x="4016771" y="5508255"/>
              <a:ext cx="1093068" cy="687538"/>
            </a:xfrm>
            <a:prstGeom prst="rect">
              <a:avLst/>
            </a:prstGeom>
            <a:solidFill>
              <a:schemeClr val="bg2">
                <a:lumMod val="20000"/>
                <a:lumOff val="80000"/>
              </a:schemeClr>
            </a:solidFill>
          </p:spPr>
          <p:txBody>
            <a:bodyPr wrap="none" rtlCol="0">
              <a:spAutoFit/>
            </a:bodyPr>
            <a:lstStyle/>
            <a:p>
              <a:r>
                <a:rPr lang="zh-CN" altLang="en-US" sz="2500" dirty="0" smtClean="0">
                  <a:latin typeface="方正精楷简体" pitchFamily="2" charset="-122"/>
                  <a:ea typeface="汉鼎简楷体" pitchFamily="49" charset="-122"/>
                </a:rPr>
                <a:t>编码</a:t>
              </a:r>
              <a:endParaRPr lang="en-US" sz="2500" dirty="0">
                <a:latin typeface="方正精楷简体" pitchFamily="2" charset="-122"/>
                <a:ea typeface="汉鼎简楷体" pitchFamily="49" charset="-122"/>
              </a:endParaRPr>
            </a:p>
          </p:txBody>
        </p:sp>
        <p:sp>
          <p:nvSpPr>
            <p:cNvPr id="14" name="TextBox 13"/>
            <p:cNvSpPr txBox="1"/>
            <p:nvPr/>
          </p:nvSpPr>
          <p:spPr>
            <a:xfrm>
              <a:off x="6989640" y="1570536"/>
              <a:ext cx="1941723" cy="687538"/>
            </a:xfrm>
            <a:prstGeom prst="rect">
              <a:avLst/>
            </a:prstGeom>
            <a:solidFill>
              <a:srgbClr val="000000"/>
            </a:solidFill>
          </p:spPr>
          <p:txBody>
            <a:bodyPr wrap="none" rtlCol="0">
              <a:spAutoFit/>
            </a:bodyPr>
            <a:lstStyle/>
            <a:p>
              <a:r>
                <a:rPr lang="zh-CN" altLang="en-US" sz="2500" dirty="0" smtClean="0">
                  <a:solidFill>
                    <a:schemeClr val="bg1"/>
                  </a:solidFill>
                  <a:latin typeface="方正精楷简体" pitchFamily="2" charset="-122"/>
                  <a:ea typeface="汉鼎简楷体" pitchFamily="49" charset="-122"/>
                </a:rPr>
                <a:t>验收测试</a:t>
              </a:r>
              <a:endParaRPr lang="en-US" sz="2500" dirty="0">
                <a:solidFill>
                  <a:schemeClr val="bg1"/>
                </a:solidFill>
                <a:latin typeface="方正精楷简体" pitchFamily="2" charset="-122"/>
                <a:ea typeface="汉鼎简楷体" pitchFamily="49" charset="-122"/>
              </a:endParaRPr>
            </a:p>
          </p:txBody>
        </p:sp>
        <p:sp>
          <p:nvSpPr>
            <p:cNvPr id="15" name="TextBox 14"/>
            <p:cNvSpPr txBox="1"/>
            <p:nvPr/>
          </p:nvSpPr>
          <p:spPr>
            <a:xfrm>
              <a:off x="6380040" y="2484936"/>
              <a:ext cx="1941724" cy="687538"/>
            </a:xfrm>
            <a:prstGeom prst="rect">
              <a:avLst/>
            </a:prstGeom>
            <a:solidFill>
              <a:srgbClr val="000000"/>
            </a:solidFill>
          </p:spPr>
          <p:txBody>
            <a:bodyPr wrap="none" rtlCol="0">
              <a:spAutoFit/>
            </a:bodyPr>
            <a:lstStyle/>
            <a:p>
              <a:r>
                <a:rPr lang="zh-CN" altLang="en-US" sz="2500" dirty="0" smtClean="0">
                  <a:solidFill>
                    <a:schemeClr val="bg1"/>
                  </a:solidFill>
                  <a:latin typeface="方正精楷简体" pitchFamily="2" charset="-122"/>
                  <a:ea typeface="汉鼎简楷体" pitchFamily="49" charset="-122"/>
                </a:rPr>
                <a:t>系统测试</a:t>
              </a:r>
              <a:endParaRPr lang="en-US" sz="2500" dirty="0">
                <a:solidFill>
                  <a:schemeClr val="bg1"/>
                </a:solidFill>
                <a:latin typeface="方正精楷简体" pitchFamily="2" charset="-122"/>
                <a:ea typeface="汉鼎简楷体" pitchFamily="49" charset="-122"/>
              </a:endParaRPr>
            </a:p>
          </p:txBody>
        </p:sp>
        <p:sp>
          <p:nvSpPr>
            <p:cNvPr id="16" name="TextBox 15"/>
            <p:cNvSpPr txBox="1"/>
            <p:nvPr/>
          </p:nvSpPr>
          <p:spPr>
            <a:xfrm>
              <a:off x="5797487" y="3475536"/>
              <a:ext cx="2039444" cy="687538"/>
            </a:xfrm>
            <a:prstGeom prst="rect">
              <a:avLst/>
            </a:prstGeom>
            <a:solidFill>
              <a:srgbClr val="000000"/>
            </a:solidFill>
          </p:spPr>
          <p:txBody>
            <a:bodyPr wrap="square" rtlCol="0">
              <a:spAutoFit/>
            </a:bodyPr>
            <a:lstStyle/>
            <a:p>
              <a:r>
                <a:rPr lang="zh-CN" altLang="en-US" sz="2500" dirty="0" smtClean="0">
                  <a:solidFill>
                    <a:schemeClr val="bg1"/>
                  </a:solidFill>
                  <a:latin typeface="方正精楷简体" pitchFamily="2" charset="-122"/>
                  <a:ea typeface="汉鼎简楷体" pitchFamily="49" charset="-122"/>
                </a:rPr>
                <a:t>集成测试</a:t>
              </a:r>
              <a:endParaRPr lang="en-US" sz="2500" dirty="0">
                <a:solidFill>
                  <a:schemeClr val="bg1"/>
                </a:solidFill>
                <a:latin typeface="方正精楷简体" pitchFamily="2" charset="-122"/>
                <a:ea typeface="汉鼎简楷体" pitchFamily="49" charset="-122"/>
              </a:endParaRPr>
            </a:p>
          </p:txBody>
        </p:sp>
        <p:sp>
          <p:nvSpPr>
            <p:cNvPr id="17" name="TextBox 16"/>
            <p:cNvSpPr txBox="1"/>
            <p:nvPr/>
          </p:nvSpPr>
          <p:spPr>
            <a:xfrm>
              <a:off x="5291136" y="4466134"/>
              <a:ext cx="2029558" cy="687538"/>
            </a:xfrm>
            <a:prstGeom prst="rect">
              <a:avLst/>
            </a:prstGeom>
            <a:solidFill>
              <a:srgbClr val="000000"/>
            </a:solidFill>
          </p:spPr>
          <p:txBody>
            <a:bodyPr wrap="square" rtlCol="0">
              <a:spAutoFit/>
            </a:bodyPr>
            <a:lstStyle/>
            <a:p>
              <a:r>
                <a:rPr lang="zh-CN" altLang="en-US" sz="2500" dirty="0" smtClean="0">
                  <a:solidFill>
                    <a:schemeClr val="bg1"/>
                  </a:solidFill>
                  <a:latin typeface="方正精楷简体" pitchFamily="2" charset="-122"/>
                  <a:ea typeface="汉鼎简楷体" pitchFamily="49" charset="-122"/>
                </a:rPr>
                <a:t>单元测试</a:t>
              </a:r>
              <a:endParaRPr lang="en-US" sz="2500" dirty="0">
                <a:solidFill>
                  <a:schemeClr val="bg1"/>
                </a:solidFill>
                <a:latin typeface="方正精楷简体" pitchFamily="2" charset="-122"/>
                <a:ea typeface="汉鼎简楷体" pitchFamily="49" charset="-122"/>
              </a:endParaRPr>
            </a:p>
          </p:txBody>
        </p:sp>
        <p:cxnSp>
          <p:nvCxnSpPr>
            <p:cNvPr id="18" name="Straight Arrow Connector 17"/>
            <p:cNvCxnSpPr>
              <a:stCxn id="12" idx="3"/>
              <a:endCxn id="17" idx="1"/>
            </p:cNvCxnSpPr>
            <p:nvPr/>
          </p:nvCxnSpPr>
          <p:spPr>
            <a:xfrm flipV="1">
              <a:off x="4326514" y="4809903"/>
              <a:ext cx="964623" cy="10182"/>
            </a:xfrm>
            <a:prstGeom prst="straightConnector1">
              <a:avLst/>
            </a:prstGeom>
            <a:ln w="57150">
              <a:solidFill>
                <a:srgbClr val="00B05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6" idx="1"/>
            </p:cNvCxnSpPr>
            <p:nvPr/>
          </p:nvCxnSpPr>
          <p:spPr>
            <a:xfrm flipV="1">
              <a:off x="3825967" y="3819305"/>
              <a:ext cx="1971520" cy="10181"/>
            </a:xfrm>
            <a:prstGeom prst="straightConnector1">
              <a:avLst/>
            </a:prstGeom>
            <a:ln w="57150">
              <a:solidFill>
                <a:srgbClr val="00B05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3"/>
              <a:endCxn id="15" idx="1"/>
            </p:cNvCxnSpPr>
            <p:nvPr/>
          </p:nvCxnSpPr>
          <p:spPr>
            <a:xfrm flipV="1">
              <a:off x="3063968" y="2828704"/>
              <a:ext cx="3316072" cy="10181"/>
            </a:xfrm>
            <a:prstGeom prst="straightConnector1">
              <a:avLst/>
            </a:prstGeom>
            <a:ln w="57150">
              <a:solidFill>
                <a:srgbClr val="00B05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3"/>
              <a:endCxn id="14" idx="1"/>
            </p:cNvCxnSpPr>
            <p:nvPr/>
          </p:nvCxnSpPr>
          <p:spPr>
            <a:xfrm flipV="1">
              <a:off x="2551324" y="1914305"/>
              <a:ext cx="4438316" cy="10182"/>
            </a:xfrm>
            <a:prstGeom prst="straightConnector1">
              <a:avLst/>
            </a:prstGeom>
            <a:ln w="57150">
              <a:solidFill>
                <a:srgbClr val="00B050"/>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单元测试</a:t>
            </a:r>
            <a:endParaRPr lang="zh-CN" altLang="en-US" dirty="0"/>
          </a:p>
        </p:txBody>
      </p:sp>
      <p:sp>
        <p:nvSpPr>
          <p:cNvPr id="3" name="Content Placeholder 2"/>
          <p:cNvSpPr>
            <a:spLocks noGrp="1"/>
          </p:cNvSpPr>
          <p:nvPr>
            <p:ph idx="1"/>
          </p:nvPr>
        </p:nvSpPr>
        <p:spPr>
          <a:xfrm>
            <a:off x="613964" y="1268762"/>
            <a:ext cx="8667750" cy="1512168"/>
          </a:xfrm>
        </p:spPr>
        <p:txBody>
          <a:bodyPr/>
          <a:lstStyle/>
          <a:p>
            <a:r>
              <a:rPr lang="zh-CN" altLang="en-US" sz="2900" dirty="0" smtClean="0">
                <a:solidFill>
                  <a:srgbClr val="0000FF"/>
                </a:solidFill>
              </a:rPr>
              <a:t>单元测试</a:t>
            </a:r>
            <a:r>
              <a:rPr lang="zh-CN" altLang="en-US" sz="2900" dirty="0" smtClean="0"/>
              <a:t>，又称</a:t>
            </a:r>
            <a:r>
              <a:rPr lang="zh-CN" altLang="en-US" sz="2900" dirty="0" smtClean="0">
                <a:solidFill>
                  <a:srgbClr val="0000FF"/>
                </a:solidFill>
              </a:rPr>
              <a:t>模块测试</a:t>
            </a:r>
            <a:r>
              <a:rPr lang="zh-CN" altLang="en-US" sz="2900" dirty="0" smtClean="0"/>
              <a:t>，是指测试一个代码单元，以发现其中的逻辑、算法和数据结构等方面的缺陷。</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67</a:t>
            </a:fld>
            <a:endParaRPr lang="zh-CN" altLang="en-US" dirty="0"/>
          </a:p>
        </p:txBody>
      </p:sp>
      <p:grpSp>
        <p:nvGrpSpPr>
          <p:cNvPr id="5" name="Group 4"/>
          <p:cNvGrpSpPr/>
          <p:nvPr/>
        </p:nvGrpSpPr>
        <p:grpSpPr>
          <a:xfrm>
            <a:off x="5109019" y="3861048"/>
            <a:ext cx="4602511" cy="2448272"/>
            <a:chOff x="2286000" y="914400"/>
            <a:chExt cx="4419600" cy="2819400"/>
          </a:xfrm>
        </p:grpSpPr>
        <p:sp>
          <p:nvSpPr>
            <p:cNvPr id="6" name="Rectangle 5"/>
            <p:cNvSpPr/>
            <p:nvPr/>
          </p:nvSpPr>
          <p:spPr>
            <a:xfrm>
              <a:off x="3733800" y="914400"/>
              <a:ext cx="1219200" cy="609600"/>
            </a:xfrm>
            <a:prstGeom prst="rect">
              <a:avLst/>
            </a:prstGeom>
            <a:solidFill>
              <a:srgbClr val="FEF1E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500" dirty="0">
                  <a:solidFill>
                    <a:schemeClr val="tx1"/>
                  </a:solidFill>
                  <a:latin typeface="方正精楷简体" pitchFamily="2" charset="-122"/>
                  <a:ea typeface="汉鼎简楷体" pitchFamily="49" charset="-122"/>
                </a:rPr>
                <a:t>模块 </a:t>
              </a:r>
              <a:r>
                <a:rPr lang="en-US" altLang="zh-CN" sz="2500" dirty="0">
                  <a:solidFill>
                    <a:schemeClr val="tx1"/>
                  </a:solidFill>
                  <a:ea typeface="汉鼎简楷体" pitchFamily="49" charset="-122"/>
                </a:rPr>
                <a:t>A</a:t>
              </a:r>
              <a:endParaRPr lang="en-US" sz="2500" dirty="0">
                <a:solidFill>
                  <a:schemeClr val="tx1"/>
                </a:solidFill>
                <a:ea typeface="汉鼎简楷体" pitchFamily="49" charset="-122"/>
              </a:endParaRPr>
            </a:p>
          </p:txBody>
        </p:sp>
        <p:sp>
          <p:nvSpPr>
            <p:cNvPr id="7" name="Rectangle 6"/>
            <p:cNvSpPr/>
            <p:nvPr/>
          </p:nvSpPr>
          <p:spPr>
            <a:xfrm>
              <a:off x="2971800" y="1981200"/>
              <a:ext cx="1219200" cy="609600"/>
            </a:xfrm>
            <a:prstGeom prst="rect">
              <a:avLst/>
            </a:prstGeom>
            <a:solidFill>
              <a:srgbClr val="F6FBF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500" dirty="0">
                  <a:solidFill>
                    <a:schemeClr val="tx1"/>
                  </a:solidFill>
                  <a:latin typeface="方正精楷简体" pitchFamily="2" charset="-122"/>
                  <a:ea typeface="汉鼎简楷体" pitchFamily="49" charset="-122"/>
                </a:rPr>
                <a:t>模块 </a:t>
              </a:r>
              <a:r>
                <a:rPr lang="en-US" altLang="zh-CN" sz="2500" dirty="0">
                  <a:solidFill>
                    <a:schemeClr val="tx1"/>
                  </a:solidFill>
                  <a:latin typeface="+mj-lt"/>
                  <a:ea typeface="汉鼎简楷体" pitchFamily="49" charset="-122"/>
                </a:rPr>
                <a:t>B</a:t>
              </a:r>
              <a:endParaRPr lang="en-US" sz="2500" dirty="0">
                <a:solidFill>
                  <a:schemeClr val="tx1"/>
                </a:solidFill>
                <a:latin typeface="+mj-lt"/>
                <a:ea typeface="汉鼎简楷体" pitchFamily="49" charset="-122"/>
              </a:endParaRPr>
            </a:p>
          </p:txBody>
        </p:sp>
        <p:sp>
          <p:nvSpPr>
            <p:cNvPr id="8" name="Rectangle 7"/>
            <p:cNvSpPr/>
            <p:nvPr/>
          </p:nvSpPr>
          <p:spPr>
            <a:xfrm>
              <a:off x="4648200" y="1981200"/>
              <a:ext cx="1219200" cy="609600"/>
            </a:xfrm>
            <a:prstGeom prst="rect">
              <a:avLst/>
            </a:prstGeom>
            <a:solidFill>
              <a:srgbClr val="F6FBF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500" dirty="0">
                  <a:solidFill>
                    <a:schemeClr val="tx1"/>
                  </a:solidFill>
                  <a:latin typeface="方正精楷简体" pitchFamily="2" charset="-122"/>
                  <a:ea typeface="汉鼎简楷体" pitchFamily="49" charset="-122"/>
                </a:rPr>
                <a:t>模块 </a:t>
              </a:r>
              <a:r>
                <a:rPr lang="en-US" altLang="zh-CN" sz="2500" dirty="0">
                  <a:solidFill>
                    <a:schemeClr val="tx1"/>
                  </a:solidFill>
                  <a:latin typeface="+mj-lt"/>
                  <a:ea typeface="汉鼎简楷体" pitchFamily="49" charset="-122"/>
                </a:rPr>
                <a:t>C</a:t>
              </a:r>
              <a:endParaRPr lang="en-US" sz="2500" dirty="0">
                <a:solidFill>
                  <a:schemeClr val="tx1"/>
                </a:solidFill>
                <a:latin typeface="+mj-lt"/>
                <a:ea typeface="汉鼎简楷体" pitchFamily="49" charset="-122"/>
              </a:endParaRPr>
            </a:p>
          </p:txBody>
        </p:sp>
        <p:sp>
          <p:nvSpPr>
            <p:cNvPr id="9" name="Rectangle 8"/>
            <p:cNvSpPr/>
            <p:nvPr/>
          </p:nvSpPr>
          <p:spPr>
            <a:xfrm>
              <a:off x="2286000" y="3124200"/>
              <a:ext cx="1219200" cy="60960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500" dirty="0">
                  <a:solidFill>
                    <a:schemeClr val="tx1"/>
                  </a:solidFill>
                  <a:latin typeface="方正精楷简体" pitchFamily="2" charset="-122"/>
                  <a:ea typeface="汉鼎简楷体" pitchFamily="49" charset="-122"/>
                </a:rPr>
                <a:t>模块 </a:t>
              </a:r>
              <a:r>
                <a:rPr lang="en-US" altLang="zh-CN" sz="2500" dirty="0">
                  <a:solidFill>
                    <a:schemeClr val="tx1"/>
                  </a:solidFill>
                  <a:latin typeface="+mj-lt"/>
                  <a:ea typeface="汉鼎简楷体" pitchFamily="49" charset="-122"/>
                </a:rPr>
                <a:t>D</a:t>
              </a:r>
              <a:endParaRPr lang="en-US" sz="2500" dirty="0">
                <a:solidFill>
                  <a:schemeClr val="tx1"/>
                </a:solidFill>
                <a:latin typeface="+mj-lt"/>
                <a:ea typeface="汉鼎简楷体" pitchFamily="49" charset="-122"/>
              </a:endParaRPr>
            </a:p>
          </p:txBody>
        </p:sp>
        <p:sp>
          <p:nvSpPr>
            <p:cNvPr id="10" name="Rectangle 9"/>
            <p:cNvSpPr/>
            <p:nvPr/>
          </p:nvSpPr>
          <p:spPr>
            <a:xfrm>
              <a:off x="3886200" y="3124200"/>
              <a:ext cx="1219200" cy="60960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500" dirty="0">
                  <a:solidFill>
                    <a:schemeClr val="tx1"/>
                  </a:solidFill>
                  <a:latin typeface="方正精楷简体" pitchFamily="2" charset="-122"/>
                  <a:ea typeface="汉鼎简楷体" pitchFamily="49" charset="-122"/>
                </a:rPr>
                <a:t>模块 </a:t>
              </a:r>
              <a:r>
                <a:rPr lang="en-US" altLang="zh-CN" sz="2500" dirty="0">
                  <a:solidFill>
                    <a:schemeClr val="tx1"/>
                  </a:solidFill>
                  <a:latin typeface="+mj-lt"/>
                  <a:ea typeface="汉鼎简楷体" pitchFamily="49" charset="-122"/>
                </a:rPr>
                <a:t>E</a:t>
              </a:r>
              <a:endParaRPr lang="en-US" sz="2500" dirty="0">
                <a:solidFill>
                  <a:schemeClr val="tx1"/>
                </a:solidFill>
                <a:latin typeface="+mj-lt"/>
                <a:ea typeface="汉鼎简楷体" pitchFamily="49" charset="-122"/>
              </a:endParaRPr>
            </a:p>
          </p:txBody>
        </p:sp>
        <p:sp>
          <p:nvSpPr>
            <p:cNvPr id="11" name="Rectangle 10"/>
            <p:cNvSpPr/>
            <p:nvPr/>
          </p:nvSpPr>
          <p:spPr>
            <a:xfrm>
              <a:off x="5486400" y="3124200"/>
              <a:ext cx="1219200" cy="60960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500" dirty="0">
                  <a:solidFill>
                    <a:schemeClr val="tx1"/>
                  </a:solidFill>
                  <a:latin typeface="方正精楷简体" pitchFamily="2" charset="-122"/>
                  <a:ea typeface="汉鼎简楷体" pitchFamily="49" charset="-122"/>
                </a:rPr>
                <a:t>模块 </a:t>
              </a:r>
              <a:r>
                <a:rPr lang="en-US" altLang="zh-CN" sz="2500" dirty="0">
                  <a:solidFill>
                    <a:schemeClr val="tx1"/>
                  </a:solidFill>
                  <a:latin typeface="+mj-lt"/>
                  <a:ea typeface="汉鼎简楷体" pitchFamily="49" charset="-122"/>
                </a:rPr>
                <a:t>F</a:t>
              </a:r>
              <a:endParaRPr lang="en-US" sz="2500" dirty="0">
                <a:solidFill>
                  <a:schemeClr val="tx1"/>
                </a:solidFill>
                <a:latin typeface="+mj-lt"/>
                <a:ea typeface="汉鼎简楷体" pitchFamily="49" charset="-122"/>
              </a:endParaRPr>
            </a:p>
          </p:txBody>
        </p:sp>
        <p:cxnSp>
          <p:nvCxnSpPr>
            <p:cNvPr id="12" name="Straight Arrow Connector 11"/>
            <p:cNvCxnSpPr>
              <a:stCxn id="6" idx="2"/>
              <a:endCxn id="7" idx="0"/>
            </p:cNvCxnSpPr>
            <p:nvPr/>
          </p:nvCxnSpPr>
          <p:spPr>
            <a:xfrm flipH="1">
              <a:off x="3581400" y="1524000"/>
              <a:ext cx="762000" cy="4572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a:off x="4343400" y="1524000"/>
              <a:ext cx="914400" cy="4572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0" idx="0"/>
            </p:cNvCxnSpPr>
            <p:nvPr/>
          </p:nvCxnSpPr>
          <p:spPr>
            <a:xfrm flipH="1">
              <a:off x="4495800" y="2590800"/>
              <a:ext cx="762000" cy="5334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a:endCxn id="11" idx="0"/>
            </p:cNvCxnSpPr>
            <p:nvPr/>
          </p:nvCxnSpPr>
          <p:spPr>
            <a:xfrm>
              <a:off x="5257800" y="2590800"/>
              <a:ext cx="838200" cy="5334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9" idx="0"/>
            </p:cNvCxnSpPr>
            <p:nvPr/>
          </p:nvCxnSpPr>
          <p:spPr>
            <a:xfrm flipH="1">
              <a:off x="2895600" y="2590800"/>
              <a:ext cx="685800" cy="5334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0" idx="0"/>
            </p:cNvCxnSpPr>
            <p:nvPr/>
          </p:nvCxnSpPr>
          <p:spPr>
            <a:xfrm>
              <a:off x="3581400" y="2590800"/>
              <a:ext cx="914400" cy="533400"/>
            </a:xfrm>
            <a:prstGeom prst="straightConnector1">
              <a:avLst/>
            </a:prstGeom>
            <a:ln w="57150">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
        <p:nvSpPr>
          <p:cNvPr id="18" name="Content Placeholder 2"/>
          <p:cNvSpPr txBox="1">
            <a:spLocks/>
          </p:cNvSpPr>
          <p:nvPr/>
        </p:nvSpPr>
        <p:spPr bwMode="auto">
          <a:xfrm>
            <a:off x="194478" y="3212976"/>
            <a:ext cx="4758527" cy="3312368"/>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eaLnBrk="0" hangingPunct="0">
              <a:spcBef>
                <a:spcPct val="20000"/>
              </a:spcBef>
              <a:buClr>
                <a:srgbClr val="C00000"/>
              </a:buClr>
              <a:buSzPct val="100000"/>
              <a:buFont typeface="文鼎CS长美黑" pitchFamily="49" charset="-122"/>
              <a:buChar char="※"/>
            </a:pPr>
            <a:r>
              <a:rPr lang="zh-CN" altLang="en-US" sz="2700" dirty="0" smtClean="0">
                <a:solidFill>
                  <a:srgbClr val="0000FF"/>
                </a:solidFill>
                <a:ea typeface="文鼎CS长美黑" pitchFamily="49" charset="-122"/>
              </a:rPr>
              <a:t>驱动</a:t>
            </a:r>
            <a:r>
              <a:rPr lang="en-US" altLang="zh-CN" sz="2700" dirty="0" smtClean="0">
                <a:solidFill>
                  <a:srgbClr val="0000FF"/>
                </a:solidFill>
                <a:ea typeface="文鼎CS长美黑" pitchFamily="49" charset="-122"/>
              </a:rPr>
              <a:t>(Driver)</a:t>
            </a:r>
            <a:r>
              <a:rPr lang="zh-CN" altLang="en-US" sz="2700" dirty="0" smtClean="0">
                <a:solidFill>
                  <a:srgbClr val="0000FF"/>
                </a:solidFill>
                <a:ea typeface="文鼎CS长美黑" pitchFamily="49" charset="-122"/>
              </a:rPr>
              <a:t>模块</a:t>
            </a:r>
            <a:endParaRPr lang="en-US" altLang="zh-CN" sz="2700" dirty="0" smtClean="0">
              <a:solidFill>
                <a:srgbClr val="0000FF"/>
              </a:solidFill>
              <a:ea typeface="文鼎CS长美黑" pitchFamily="49" charset="-122"/>
            </a:endParaRPr>
          </a:p>
          <a:p>
            <a:pPr marL="969932" lvl="1" indent="-491609" eaLnBrk="0" hangingPunct="0">
              <a:spcBef>
                <a:spcPct val="20000"/>
              </a:spcBef>
              <a:buClr>
                <a:srgbClr val="C00000"/>
              </a:buClr>
              <a:buSzPct val="100000"/>
              <a:buFont typeface="Wingdings" pitchFamily="2" charset="2"/>
              <a:buChar char="ü"/>
            </a:pPr>
            <a:r>
              <a:rPr lang="zh-CN" altLang="en-US" sz="2500" dirty="0" smtClean="0">
                <a:ea typeface="文鼎CS长美黑" pitchFamily="49" charset="-122"/>
              </a:rPr>
              <a:t>专门用于测试目标代码模块的一段程序</a:t>
            </a:r>
            <a:endParaRPr lang="en-US" altLang="zh-CN" sz="2500" dirty="0" smtClean="0">
              <a:ea typeface="文鼎CS长美黑" pitchFamily="49" charset="-122"/>
            </a:endParaRPr>
          </a:p>
          <a:p>
            <a:pPr marL="969932" lvl="1" indent="-491609" eaLnBrk="0" hangingPunct="0">
              <a:spcBef>
                <a:spcPct val="20000"/>
              </a:spcBef>
              <a:buClr>
                <a:srgbClr val="C00000"/>
              </a:buClr>
              <a:buSzPct val="100000"/>
              <a:buFont typeface="Wingdings" pitchFamily="2" charset="2"/>
              <a:buChar char="ü"/>
            </a:pPr>
            <a:endParaRPr lang="en-US" altLang="zh-CN" sz="1200" dirty="0" smtClean="0">
              <a:ea typeface="文鼎CS长美黑" pitchFamily="49" charset="-122"/>
            </a:endParaRPr>
          </a:p>
          <a:p>
            <a:pPr marL="491609" indent="-491609" eaLnBrk="0" hangingPunct="0">
              <a:spcBef>
                <a:spcPct val="20000"/>
              </a:spcBef>
              <a:buClr>
                <a:srgbClr val="C00000"/>
              </a:buClr>
              <a:buSzPct val="100000"/>
              <a:buFont typeface="文鼎CS长美黑" pitchFamily="49" charset="-122"/>
              <a:buChar char="※"/>
            </a:pPr>
            <a:r>
              <a:rPr lang="zh-CN" altLang="en-US" sz="2700" dirty="0" smtClean="0">
                <a:solidFill>
                  <a:srgbClr val="0000FF"/>
                </a:solidFill>
                <a:ea typeface="文鼎CS长美黑" pitchFamily="49" charset="-122"/>
              </a:rPr>
              <a:t>桩</a:t>
            </a:r>
            <a:r>
              <a:rPr lang="en-US" altLang="zh-CN" sz="2700" dirty="0" smtClean="0">
                <a:solidFill>
                  <a:srgbClr val="0000FF"/>
                </a:solidFill>
                <a:ea typeface="文鼎CS长美黑" pitchFamily="49" charset="-122"/>
              </a:rPr>
              <a:t>(Stub)</a:t>
            </a:r>
            <a:r>
              <a:rPr lang="zh-CN" altLang="en-US" sz="2700" dirty="0" smtClean="0">
                <a:solidFill>
                  <a:srgbClr val="0000FF"/>
                </a:solidFill>
                <a:ea typeface="文鼎CS长美黑" pitchFamily="49" charset="-122"/>
              </a:rPr>
              <a:t>模块</a:t>
            </a:r>
            <a:endParaRPr lang="en-US" altLang="zh-CN" sz="2700" dirty="0" smtClean="0">
              <a:solidFill>
                <a:srgbClr val="0000FF"/>
              </a:solidFill>
              <a:ea typeface="文鼎CS长美黑" pitchFamily="49" charset="-122"/>
            </a:endParaRPr>
          </a:p>
          <a:p>
            <a:pPr marL="969932" lvl="1" indent="-491609" eaLnBrk="0" hangingPunct="0">
              <a:spcBef>
                <a:spcPct val="20000"/>
              </a:spcBef>
              <a:buClr>
                <a:srgbClr val="C00000"/>
              </a:buClr>
              <a:buSzPct val="100000"/>
              <a:buFont typeface="Wingdings" pitchFamily="2" charset="2"/>
              <a:buChar char="ü"/>
            </a:pPr>
            <a:r>
              <a:rPr lang="zh-CN" altLang="en-US" sz="2500" dirty="0" smtClean="0">
                <a:ea typeface="文鼎CS长美黑" pitchFamily="49" charset="-122"/>
              </a:rPr>
              <a:t>模拟被调代码模块的功能程序，以配合目标模块的测试</a:t>
            </a:r>
            <a:endParaRPr lang="zh-CN" altLang="en-US" sz="2500" kern="0" dirty="0">
              <a:latin typeface="+mn-lt"/>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blinds(horizontal)">
                                      <p:cBhvr>
                                        <p:cTn id="10" dur="500"/>
                                        <p:tgtEl>
                                          <p:spTgt spid="18">
                                            <p:txEl>
                                              <p:pRg st="1" end="1"/>
                                            </p:txEl>
                                          </p:spTgt>
                                        </p:tgtEl>
                                      </p:cBhvr>
                                    </p:animEffect>
                                  </p:childTnLst>
                                </p:cTn>
                              </p:par>
                              <p:par>
                                <p:cTn id="11" presetID="3" presetClass="entr" presetSubtype="10"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
                                            <p:txEl>
                                              <p:pRg st="3" end="3"/>
                                            </p:txEl>
                                          </p:spTgt>
                                        </p:tgtEl>
                                        <p:attrNameLst>
                                          <p:attrName>style.visibility</p:attrName>
                                        </p:attrNameLst>
                                      </p:cBhvr>
                                      <p:to>
                                        <p:strVal val="visible"/>
                                      </p:to>
                                    </p:set>
                                    <p:animEffect transition="in" filter="blinds(horizontal)">
                                      <p:cBhvr>
                                        <p:cTn id="18" dur="500"/>
                                        <p:tgtEl>
                                          <p:spTgt spid="1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animEffect transition="in" filter="blinds(horizontal)">
                                      <p:cBhvr>
                                        <p:cTn id="21"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白盒单元测试实践</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68</a:t>
            </a:fld>
            <a:endParaRPr lang="zh-CN" altLang="en-US" dirty="0"/>
          </a:p>
        </p:txBody>
      </p:sp>
      <p:sp>
        <p:nvSpPr>
          <p:cNvPr id="5" name="Rectangle 4"/>
          <p:cNvSpPr/>
          <p:nvPr/>
        </p:nvSpPr>
        <p:spPr>
          <a:xfrm>
            <a:off x="1247590" y="1772818"/>
            <a:ext cx="7410823"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单元测试应当以白盒策略为主，以灰盒策略为辅，一般无需使用黑盒策略。</a:t>
            </a:r>
            <a:endParaRPr lang="zh-CN" altLang="en-US" sz="2900" dirty="0">
              <a:solidFill>
                <a:srgbClr val="C00000"/>
              </a:solidFill>
              <a:ea typeface="文鼎CS长美黑" pitchFamily="49" charset="-122"/>
            </a:endParaRPr>
          </a:p>
        </p:txBody>
      </p:sp>
      <p:pic>
        <p:nvPicPr>
          <p:cNvPr id="6" name="Picture 5"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3764658" y="3914777"/>
            <a:ext cx="1614684" cy="203450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集成测试</a:t>
            </a:r>
            <a:endParaRPr lang="zh-CN" altLang="en-US" dirty="0"/>
          </a:p>
        </p:txBody>
      </p:sp>
      <p:sp>
        <p:nvSpPr>
          <p:cNvPr id="3" name="Content Placeholder 2"/>
          <p:cNvSpPr>
            <a:spLocks noGrp="1"/>
          </p:cNvSpPr>
          <p:nvPr>
            <p:ph idx="1"/>
          </p:nvPr>
        </p:nvSpPr>
        <p:spPr>
          <a:xfrm>
            <a:off x="613969" y="1268760"/>
            <a:ext cx="6835310" cy="4968552"/>
          </a:xfrm>
        </p:spPr>
        <p:txBody>
          <a:bodyPr/>
          <a:lstStyle/>
          <a:p>
            <a:r>
              <a:rPr lang="zh-CN" altLang="en-US" sz="2700" dirty="0" smtClean="0">
                <a:solidFill>
                  <a:srgbClr val="0000FF"/>
                </a:solidFill>
              </a:rPr>
              <a:t>集成测试</a:t>
            </a:r>
            <a:r>
              <a:rPr lang="zh-CN" altLang="en-US" sz="2700" dirty="0" smtClean="0"/>
              <a:t>就是测试当多个代码模块集成为子系统之后所表现出的整体功能。</a:t>
            </a:r>
            <a:endParaRPr lang="en-US" altLang="zh-CN" sz="2700" dirty="0" smtClean="0"/>
          </a:p>
          <a:p>
            <a:pPr>
              <a:buNone/>
            </a:pPr>
            <a:endParaRPr lang="en-US" altLang="zh-CN" sz="1200" dirty="0" smtClean="0"/>
          </a:p>
          <a:p>
            <a:pPr>
              <a:buNone/>
            </a:pPr>
            <a:r>
              <a:rPr lang="zh-CN" altLang="en-US" sz="2900" dirty="0" smtClean="0"/>
              <a:t>两策略</a:t>
            </a:r>
            <a:endParaRPr lang="en-US" altLang="zh-CN" sz="2900" dirty="0" smtClean="0"/>
          </a:p>
          <a:p>
            <a:r>
              <a:rPr lang="zh-CN" altLang="en-US" sz="2700" dirty="0" smtClean="0">
                <a:solidFill>
                  <a:srgbClr val="0000FF"/>
                </a:solidFill>
              </a:rPr>
              <a:t>一步集成测试</a:t>
            </a:r>
            <a:endParaRPr lang="en-US" altLang="zh-CN" sz="2700" dirty="0" smtClean="0">
              <a:solidFill>
                <a:srgbClr val="0000FF"/>
              </a:solidFill>
            </a:endParaRPr>
          </a:p>
          <a:p>
            <a:pPr lvl="1"/>
            <a:r>
              <a:rPr lang="zh-CN" altLang="en-US" sz="2500" dirty="0" smtClean="0"/>
              <a:t>一步到位地组装所有模块以形成目标系统，然后直接测试整个系统</a:t>
            </a:r>
            <a:endParaRPr lang="en-US" altLang="zh-CN" sz="2500" dirty="0" smtClean="0"/>
          </a:p>
          <a:p>
            <a:r>
              <a:rPr lang="zh-CN" altLang="en-US" sz="2700" dirty="0" smtClean="0">
                <a:solidFill>
                  <a:srgbClr val="0000FF"/>
                </a:solidFill>
              </a:rPr>
              <a:t>增量集成测试</a:t>
            </a:r>
            <a:endParaRPr lang="en-US" altLang="zh-CN" sz="2700" dirty="0" smtClean="0">
              <a:solidFill>
                <a:srgbClr val="0000FF"/>
              </a:solidFill>
            </a:endParaRPr>
          </a:p>
          <a:p>
            <a:pPr lvl="1"/>
            <a:r>
              <a:rPr lang="zh-CN" altLang="en-US" sz="2500" dirty="0" smtClean="0"/>
              <a:t>将被测模块逐个加入已测模块集成体以进行增量集成，然后测试该集成体 </a:t>
            </a:r>
            <a:endParaRPr lang="en-US" altLang="zh-CN" sz="2500" dirty="0" smtClean="0"/>
          </a:p>
          <a:p>
            <a:pPr lvl="1"/>
            <a:r>
              <a:rPr lang="zh-CN" altLang="en-US" sz="2500" dirty="0" smtClean="0">
                <a:solidFill>
                  <a:srgbClr val="0000FF"/>
                </a:solidFill>
              </a:rPr>
              <a:t>自顶向下</a:t>
            </a:r>
            <a:endParaRPr lang="en-US" altLang="zh-CN" sz="2500" dirty="0" smtClean="0">
              <a:solidFill>
                <a:srgbClr val="0000FF"/>
              </a:solidFill>
            </a:endParaRPr>
          </a:p>
          <a:p>
            <a:pPr lvl="1"/>
            <a:r>
              <a:rPr lang="zh-CN" altLang="en-US" sz="2500" dirty="0" smtClean="0">
                <a:solidFill>
                  <a:srgbClr val="0000FF"/>
                </a:solidFill>
              </a:rPr>
              <a:t>自底向上</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69</a:t>
            </a:fld>
            <a:endParaRPr lang="zh-CN" altLang="en-US" dirty="0"/>
          </a:p>
        </p:txBody>
      </p:sp>
      <p:grpSp>
        <p:nvGrpSpPr>
          <p:cNvPr id="5" name="Group 4"/>
          <p:cNvGrpSpPr/>
          <p:nvPr/>
        </p:nvGrpSpPr>
        <p:grpSpPr>
          <a:xfrm>
            <a:off x="7527287" y="1268762"/>
            <a:ext cx="2378714" cy="2304255"/>
            <a:chOff x="3581400" y="2362200"/>
            <a:chExt cx="3638550" cy="3657600"/>
          </a:xfrm>
        </p:grpSpPr>
        <p:pic>
          <p:nvPicPr>
            <p:cNvPr id="6" name="Picture 5" descr="C:\Users\SECBOK\AppData\Roaming\Tencent\Users\185063557\QQ\WinTemp\RichOle\W@`1~U~`$OU$8N6JGQI8H(Y.jpg"/>
            <p:cNvPicPr>
              <a:picLocks noChangeAspect="1" noChangeArrowheads="1"/>
            </p:cNvPicPr>
            <p:nvPr/>
          </p:nvPicPr>
          <p:blipFill>
            <a:blip r:embed="rId2" cstate="print"/>
            <a:srcRect/>
            <a:stretch>
              <a:fillRect/>
            </a:stretch>
          </p:blipFill>
          <p:spPr bwMode="auto">
            <a:xfrm>
              <a:off x="3581400" y="3571875"/>
              <a:ext cx="3638550" cy="2447925"/>
            </a:xfrm>
            <a:prstGeom prst="ellipse">
              <a:avLst/>
            </a:prstGeom>
            <a:ln>
              <a:noFill/>
            </a:ln>
            <a:effectLst>
              <a:softEdge rad="112500"/>
            </a:effectLst>
          </p:spPr>
        </p:pic>
        <p:pic>
          <p:nvPicPr>
            <p:cNvPr id="7" name="Picture 1" descr="C:\Users\SECBOK\AppData\Roaming\Tencent\Users\185063557\QQ\WinTemp\RichOle\W@`1~U~`$OU$8N6JGQI8H(Y.jpg"/>
            <p:cNvPicPr>
              <a:picLocks noChangeAspect="1" noChangeArrowheads="1"/>
            </p:cNvPicPr>
            <p:nvPr/>
          </p:nvPicPr>
          <p:blipFill>
            <a:blip r:embed="rId3" cstate="print"/>
            <a:srcRect/>
            <a:stretch>
              <a:fillRect/>
            </a:stretch>
          </p:blipFill>
          <p:spPr bwMode="auto">
            <a:xfrm>
              <a:off x="3581400" y="2362200"/>
              <a:ext cx="3638550" cy="2447925"/>
            </a:xfrm>
            <a:prstGeom prst="ellipse">
              <a:avLst/>
            </a:prstGeom>
            <a:ln>
              <a:noFill/>
            </a:ln>
            <a:effectLst>
              <a:softEdge rad="112500"/>
            </a:effectLst>
          </p:spPr>
        </p:pic>
      </p:grpSp>
      <p:grpSp>
        <p:nvGrpSpPr>
          <p:cNvPr id="8" name="Group 7"/>
          <p:cNvGrpSpPr/>
          <p:nvPr/>
        </p:nvGrpSpPr>
        <p:grpSpPr>
          <a:xfrm>
            <a:off x="7137250" y="4058527"/>
            <a:ext cx="2662973" cy="2410201"/>
            <a:chOff x="14763743" y="3204059"/>
            <a:chExt cx="2277039" cy="2307580"/>
          </a:xfrm>
        </p:grpSpPr>
        <p:sp>
          <p:nvSpPr>
            <p:cNvPr id="9" name="Isosceles Triangle 8"/>
            <p:cNvSpPr/>
            <p:nvPr/>
          </p:nvSpPr>
          <p:spPr>
            <a:xfrm>
              <a:off x="14763750" y="3611562"/>
              <a:ext cx="1447800" cy="1524000"/>
            </a:xfrm>
            <a:prstGeom prst="triangle">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4600" dirty="0"/>
            </a:p>
          </p:txBody>
        </p:sp>
        <p:sp>
          <p:nvSpPr>
            <p:cNvPr id="10" name="Isosceles Triangle 9"/>
            <p:cNvSpPr/>
            <p:nvPr/>
          </p:nvSpPr>
          <p:spPr>
            <a:xfrm rot="10800000">
              <a:off x="15592981" y="3611562"/>
              <a:ext cx="1447801" cy="1524000"/>
            </a:xfrm>
            <a:prstGeom prst="triangle">
              <a:avLst/>
            </a:prstGeom>
            <a:solidFill>
              <a:schemeClr val="tx1"/>
            </a:solidFill>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sz="4600" dirty="0"/>
            </a:p>
          </p:txBody>
        </p:sp>
        <p:sp>
          <p:nvSpPr>
            <p:cNvPr id="11" name="TextBox 10"/>
            <p:cNvSpPr txBox="1"/>
            <p:nvPr/>
          </p:nvSpPr>
          <p:spPr>
            <a:xfrm>
              <a:off x="14763743" y="5054897"/>
              <a:ext cx="1631391" cy="456742"/>
            </a:xfrm>
            <a:prstGeom prst="rect">
              <a:avLst/>
            </a:prstGeom>
            <a:noFill/>
          </p:spPr>
          <p:txBody>
            <a:bodyPr wrap="none" rtlCol="0">
              <a:spAutoFit/>
            </a:bodyPr>
            <a:lstStyle/>
            <a:p>
              <a:r>
                <a:rPr lang="en-US" altLang="zh-CN" sz="2500" dirty="0" smtClean="0"/>
                <a:t>Bottom-up</a:t>
              </a:r>
            </a:p>
          </p:txBody>
        </p:sp>
        <p:sp>
          <p:nvSpPr>
            <p:cNvPr id="12" name="TextBox 11"/>
            <p:cNvSpPr txBox="1"/>
            <p:nvPr/>
          </p:nvSpPr>
          <p:spPr>
            <a:xfrm>
              <a:off x="15535403" y="3204059"/>
              <a:ext cx="1495034" cy="456742"/>
            </a:xfrm>
            <a:prstGeom prst="rect">
              <a:avLst/>
            </a:prstGeom>
            <a:noFill/>
          </p:spPr>
          <p:txBody>
            <a:bodyPr wrap="none" rtlCol="0">
              <a:spAutoFit/>
            </a:bodyPr>
            <a:lstStyle/>
            <a:p>
              <a:r>
                <a:rPr lang="en-US" altLang="zh-CN" sz="2500" dirty="0" smtClean="0"/>
                <a:t>Top-down</a:t>
              </a:r>
            </a:p>
          </p:txBody>
        </p:sp>
        <p:cxnSp>
          <p:nvCxnSpPr>
            <p:cNvPr id="13" name="Straight Arrow Connector 12"/>
            <p:cNvCxnSpPr/>
            <p:nvPr/>
          </p:nvCxnSpPr>
          <p:spPr>
            <a:xfrm rot="5400000" flipH="1" flipV="1">
              <a:off x="15068947" y="4487465"/>
              <a:ext cx="837406" cy="1588"/>
            </a:xfrm>
            <a:prstGeom prst="straightConnector1">
              <a:avLst/>
            </a:prstGeom>
            <a:ln w="190500">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rot="5400000">
              <a:off x="15859682" y="4220368"/>
              <a:ext cx="914400" cy="1588"/>
            </a:xfrm>
            <a:prstGeom prst="straightConnector1">
              <a:avLst/>
            </a:prstGeom>
            <a:ln w="190500">
              <a:solidFill>
                <a:srgbClr val="FF3300"/>
              </a:solidFill>
              <a:tailEnd type="arrow"/>
            </a:ln>
          </p:spPr>
          <p:style>
            <a:lnRef idx="3">
              <a:schemeClr val="accent1"/>
            </a:lnRef>
            <a:fillRef idx="0">
              <a:schemeClr val="accent1"/>
            </a:fillRef>
            <a:effectRef idx="2">
              <a:schemeClr val="accent1"/>
            </a:effectRef>
            <a:fontRef idx="minor">
              <a:schemeClr val="tx1"/>
            </a:fontRef>
          </p:style>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par>
                                <p:cTn id="28" presetID="3" presetClass="entr" presetSubtype="10" fill="hold" nodeType="withEffect">
                                  <p:stCondLst>
                                    <p:cond delay="30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面向用户的评估法则</a:t>
            </a:r>
            <a:endParaRPr lang="zh-CN" altLang="en-US" dirty="0"/>
          </a:p>
        </p:txBody>
      </p:sp>
      <p:sp>
        <p:nvSpPr>
          <p:cNvPr id="3" name="Content Placeholder 2"/>
          <p:cNvSpPr>
            <a:spLocks noGrp="1"/>
          </p:cNvSpPr>
          <p:nvPr>
            <p:ph idx="1"/>
          </p:nvPr>
        </p:nvSpPr>
        <p:spPr>
          <a:xfrm>
            <a:off x="613971" y="2996952"/>
            <a:ext cx="6055224" cy="3240360"/>
          </a:xfrm>
        </p:spPr>
        <p:txBody>
          <a:bodyPr/>
          <a:lstStyle/>
          <a:p>
            <a:pPr>
              <a:buNone/>
            </a:pPr>
            <a:r>
              <a:rPr lang="zh-CN" altLang="en-US" sz="2900" dirty="0" smtClean="0"/>
              <a:t>         </a:t>
            </a:r>
            <a:r>
              <a:rPr lang="zh-CN" altLang="en-US" sz="2900" dirty="0" smtClean="0">
                <a:solidFill>
                  <a:srgbClr val="0000FF"/>
                </a:solidFill>
              </a:rPr>
              <a:t>质量在用户眼中！</a:t>
            </a:r>
            <a:endParaRPr lang="en-US" altLang="zh-CN" sz="2900" dirty="0" smtClean="0">
              <a:solidFill>
                <a:srgbClr val="0000FF"/>
              </a:solidFill>
            </a:endParaRPr>
          </a:p>
          <a:p>
            <a:pPr>
              <a:buNone/>
            </a:pPr>
            <a:endParaRPr lang="en-US" altLang="zh-CN" sz="1200" dirty="0" smtClean="0">
              <a:solidFill>
                <a:srgbClr val="0000FF"/>
              </a:solidFill>
            </a:endParaRPr>
          </a:p>
          <a:p>
            <a:r>
              <a:rPr lang="en-US" altLang="zh-CN" sz="2900" dirty="0" smtClean="0"/>
              <a:t>Alan Davis:</a:t>
            </a:r>
          </a:p>
          <a:p>
            <a:pPr lvl="1"/>
            <a:r>
              <a:rPr lang="zh-CN" altLang="en-US" sz="2500" dirty="0" smtClean="0"/>
              <a:t>软件的</a:t>
            </a:r>
            <a:r>
              <a:rPr lang="en-US" altLang="zh-CN" sz="2500" dirty="0" smtClean="0"/>
              <a:t>“</a:t>
            </a:r>
            <a:r>
              <a:rPr lang="zh-CN" altLang="en-US" sz="2500" dirty="0" smtClean="0"/>
              <a:t>功能够不够</a:t>
            </a:r>
            <a:r>
              <a:rPr lang="en-US" altLang="zh-CN" sz="2500" dirty="0" smtClean="0"/>
              <a:t>”</a:t>
            </a:r>
            <a:r>
              <a:rPr lang="zh-CN" altLang="en-US" sz="2500" dirty="0" smtClean="0"/>
              <a:t>和</a:t>
            </a:r>
            <a:r>
              <a:rPr lang="en-US" altLang="zh-CN" sz="2500" dirty="0" smtClean="0"/>
              <a:t>“</a:t>
            </a:r>
            <a:r>
              <a:rPr lang="zh-CN" altLang="en-US" sz="2500" dirty="0" smtClean="0"/>
              <a:t>质量高不高</a:t>
            </a:r>
            <a:r>
              <a:rPr lang="en-US" altLang="zh-CN" sz="2500" dirty="0" smtClean="0"/>
              <a:t>”</a:t>
            </a:r>
            <a:r>
              <a:rPr lang="zh-CN" altLang="en-US" sz="2500" dirty="0" smtClean="0"/>
              <a:t>都得由用户说了算。</a:t>
            </a:r>
            <a:endParaRPr lang="en-US" altLang="zh-CN" sz="2500" dirty="0" smtClean="0"/>
          </a:p>
          <a:p>
            <a:endParaRPr lang="en-US" altLang="zh-CN" sz="1300" dirty="0" smtClean="0"/>
          </a:p>
          <a:p>
            <a:r>
              <a:rPr lang="zh-CN" altLang="en-US" sz="2500" dirty="0" smtClean="0">
                <a:solidFill>
                  <a:srgbClr val="FF0000"/>
                </a:solidFill>
              </a:rPr>
              <a:t>工程方和第三方都不应该、也无法真正代替用户做出质量评估决策。</a:t>
            </a:r>
            <a:endParaRPr lang="en-US" altLang="zh-CN" sz="2500" dirty="0" smtClean="0">
              <a:solidFill>
                <a:srgbClr val="FF0000"/>
              </a:solidFill>
            </a:endParaRPr>
          </a:p>
          <a:p>
            <a:pPr lvl="1"/>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a:t>
            </a:fld>
            <a:endParaRPr lang="zh-CN" altLang="en-US" dirty="0"/>
          </a:p>
        </p:txBody>
      </p:sp>
      <p:sp>
        <p:nvSpPr>
          <p:cNvPr id="5" name="Rectangle 4"/>
          <p:cNvSpPr/>
          <p:nvPr/>
        </p:nvSpPr>
        <p:spPr>
          <a:xfrm>
            <a:off x="584516" y="1268766"/>
            <a:ext cx="8580953" cy="1080121"/>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软件质量的评估应面向用户，以用户的评估结论为主，以独立第三方的结论为辅。</a:t>
            </a:r>
            <a:endParaRPr lang="zh-CN" altLang="en-US" sz="2900" dirty="0">
              <a:solidFill>
                <a:srgbClr val="C00000"/>
              </a:solidFill>
              <a:ea typeface="文鼎CS长美黑" pitchFamily="49" charset="-122"/>
            </a:endParaRPr>
          </a:p>
        </p:txBody>
      </p:sp>
      <p:pic>
        <p:nvPicPr>
          <p:cNvPr id="6" name="Picture 5" descr="http://frpic.com/vectors/eye-vector/eye-vector-3.png"/>
          <p:cNvPicPr>
            <a:picLocks noChangeAspect="1" noChangeArrowheads="1"/>
          </p:cNvPicPr>
          <p:nvPr/>
        </p:nvPicPr>
        <p:blipFill>
          <a:blip r:embed="rId2" cstate="print"/>
          <a:srcRect/>
          <a:stretch>
            <a:fillRect/>
          </a:stretch>
        </p:blipFill>
        <p:spPr bwMode="auto">
          <a:xfrm>
            <a:off x="7911746" y="4653139"/>
            <a:ext cx="1994265" cy="1658445"/>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灰盒集成测试实践</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70</a:t>
            </a:fld>
            <a:endParaRPr lang="zh-CN" altLang="en-US" dirty="0"/>
          </a:p>
        </p:txBody>
      </p:sp>
      <p:sp>
        <p:nvSpPr>
          <p:cNvPr id="5" name="Rectangle 4"/>
          <p:cNvSpPr/>
          <p:nvPr/>
        </p:nvSpPr>
        <p:spPr>
          <a:xfrm>
            <a:off x="1247590" y="1772818"/>
            <a:ext cx="7410823"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集成测试应当以灰盒策略为主，辅以白盒和黑盒策略。</a:t>
            </a:r>
            <a:endParaRPr lang="zh-CN" altLang="en-US" sz="2900" dirty="0">
              <a:solidFill>
                <a:srgbClr val="C00000"/>
              </a:solidFill>
              <a:ea typeface="文鼎CS长美黑" pitchFamily="49" charset="-122"/>
            </a:endParaRPr>
          </a:p>
        </p:txBody>
      </p:sp>
      <p:pic>
        <p:nvPicPr>
          <p:cNvPr id="6" name="Picture 5"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3764658" y="3914777"/>
            <a:ext cx="1614684" cy="203450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系统测试</a:t>
            </a:r>
            <a:endParaRPr lang="zh-CN" altLang="en-US" dirty="0"/>
          </a:p>
        </p:txBody>
      </p:sp>
      <p:sp>
        <p:nvSpPr>
          <p:cNvPr id="3" name="Content Placeholder 2"/>
          <p:cNvSpPr>
            <a:spLocks noGrp="1"/>
          </p:cNvSpPr>
          <p:nvPr>
            <p:ph idx="1"/>
          </p:nvPr>
        </p:nvSpPr>
        <p:spPr>
          <a:xfrm>
            <a:off x="613964" y="1268760"/>
            <a:ext cx="8667750" cy="5112568"/>
          </a:xfrm>
        </p:spPr>
        <p:txBody>
          <a:bodyPr/>
          <a:lstStyle/>
          <a:p>
            <a:r>
              <a:rPr lang="zh-CN" altLang="en-US" sz="2900" dirty="0" smtClean="0"/>
              <a:t>系统测试就是依据既定需求规约文档验证软件系统的功能特征、特别是它的质量属性。</a:t>
            </a:r>
            <a:endParaRPr lang="en-US" altLang="zh-CN" sz="2900" dirty="0" smtClean="0"/>
          </a:p>
          <a:p>
            <a:pPr lvl="1"/>
            <a:r>
              <a:rPr lang="zh-CN" altLang="en-US" sz="2500" dirty="0" smtClean="0"/>
              <a:t>应聚焦于软件系统的质量表现</a:t>
            </a:r>
            <a:endParaRPr lang="en-US" altLang="zh-CN" sz="2500" dirty="0" smtClean="0"/>
          </a:p>
          <a:p>
            <a:endParaRPr lang="en-US" altLang="zh-CN" sz="1300" dirty="0" smtClean="0"/>
          </a:p>
          <a:p>
            <a:r>
              <a:rPr lang="zh-CN" altLang="en-US" sz="2900" dirty="0" smtClean="0">
                <a:solidFill>
                  <a:srgbClr val="0000FF"/>
                </a:solidFill>
              </a:rPr>
              <a:t>细分类：</a:t>
            </a:r>
            <a:endParaRPr lang="en-US" altLang="zh-CN" sz="2900" dirty="0" smtClean="0">
              <a:solidFill>
                <a:srgbClr val="0000FF"/>
              </a:solidFill>
            </a:endParaRPr>
          </a:p>
          <a:p>
            <a:pPr lvl="1"/>
            <a:r>
              <a:rPr lang="zh-CN" altLang="en-US" sz="2500" dirty="0" smtClean="0"/>
              <a:t>性能测试</a:t>
            </a:r>
            <a:endParaRPr lang="en-US" altLang="zh-CN" sz="2500" dirty="0" smtClean="0"/>
          </a:p>
          <a:p>
            <a:pPr lvl="1"/>
            <a:r>
              <a:rPr lang="zh-CN" altLang="en-US" sz="2500" dirty="0" smtClean="0"/>
              <a:t>可靠性测试</a:t>
            </a:r>
            <a:endParaRPr lang="en-US" altLang="zh-CN" sz="2500" dirty="0" smtClean="0"/>
          </a:p>
          <a:p>
            <a:pPr lvl="1"/>
            <a:r>
              <a:rPr lang="zh-CN" altLang="en-US" sz="2500" dirty="0" smtClean="0"/>
              <a:t>安全性测试</a:t>
            </a:r>
            <a:endParaRPr lang="en-US" altLang="zh-CN" sz="2500" dirty="0" smtClean="0"/>
          </a:p>
          <a:p>
            <a:pPr lvl="1"/>
            <a:r>
              <a:rPr lang="zh-CN" altLang="en-US" sz="2500" dirty="0" smtClean="0"/>
              <a:t>配置测试</a:t>
            </a:r>
            <a:endParaRPr lang="en-US" altLang="zh-CN" sz="2500" dirty="0" smtClean="0"/>
          </a:p>
          <a:p>
            <a:pPr lvl="1"/>
            <a:r>
              <a:rPr lang="zh-CN" altLang="en-US" sz="2500" dirty="0" smtClean="0"/>
              <a:t>兼容性测试</a:t>
            </a:r>
            <a:endParaRPr lang="en-US" altLang="zh-CN" sz="2500" dirty="0" smtClean="0"/>
          </a:p>
          <a:p>
            <a:pPr lvl="1"/>
            <a:r>
              <a:rPr lang="zh-CN" altLang="en-US" sz="2500" dirty="0" smtClean="0"/>
              <a:t>存储测试</a:t>
            </a:r>
            <a:endParaRPr lang="en-US" altLang="zh-CN" sz="2500" dirty="0" smtClean="0"/>
          </a:p>
          <a:p>
            <a:pPr lvl="1"/>
            <a:r>
              <a:rPr lang="en-US" altLang="zh-CN" sz="2500" dirty="0" smtClean="0"/>
              <a:t>…</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71</a:t>
            </a:fld>
            <a:endParaRPr lang="zh-CN" altLang="en-US" dirty="0"/>
          </a:p>
        </p:txBody>
      </p:sp>
      <p:pic>
        <p:nvPicPr>
          <p:cNvPr id="6" name="Picture 3" descr="C:\Users\SECBOK\AppData\Roaming\Tencent\Users\185063557\QQ\WinTemp\RichOle\@1N[FRZ]7U8F`D`A{N_HIU0.jpg"/>
          <p:cNvPicPr>
            <a:picLocks noChangeAspect="1" noChangeArrowheads="1"/>
          </p:cNvPicPr>
          <p:nvPr/>
        </p:nvPicPr>
        <p:blipFill>
          <a:blip r:embed="rId2" cstate="print"/>
          <a:srcRect/>
          <a:stretch>
            <a:fillRect/>
          </a:stretch>
        </p:blipFill>
        <p:spPr bwMode="auto">
          <a:xfrm>
            <a:off x="6825208" y="4229322"/>
            <a:ext cx="2987824" cy="2137422"/>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blinds(horizontal)">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黑盒系统测试实践</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72</a:t>
            </a:fld>
            <a:endParaRPr lang="zh-CN" altLang="en-US" dirty="0"/>
          </a:p>
        </p:txBody>
      </p:sp>
      <p:sp>
        <p:nvSpPr>
          <p:cNvPr id="5" name="Rectangle 4"/>
          <p:cNvSpPr/>
          <p:nvPr/>
        </p:nvSpPr>
        <p:spPr>
          <a:xfrm>
            <a:off x="1247590" y="1772818"/>
            <a:ext cx="7410823"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系统测试应当以黑盒策略为主，以灰盒策略为辅，一般不使用白盒策略。</a:t>
            </a:r>
            <a:endParaRPr lang="zh-CN" altLang="en-US" sz="2900" dirty="0">
              <a:solidFill>
                <a:srgbClr val="C00000"/>
              </a:solidFill>
              <a:ea typeface="文鼎CS长美黑" pitchFamily="49" charset="-122"/>
            </a:endParaRPr>
          </a:p>
        </p:txBody>
      </p:sp>
      <p:pic>
        <p:nvPicPr>
          <p:cNvPr id="7" name="Picture 6"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4078385" y="3914784"/>
            <a:ext cx="1749241" cy="203450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验收测试</a:t>
            </a:r>
            <a:endParaRPr lang="zh-CN" altLang="en-US" dirty="0"/>
          </a:p>
        </p:txBody>
      </p:sp>
      <p:sp>
        <p:nvSpPr>
          <p:cNvPr id="3" name="Content Placeholder 2"/>
          <p:cNvSpPr>
            <a:spLocks noGrp="1"/>
          </p:cNvSpPr>
          <p:nvPr>
            <p:ph idx="1"/>
          </p:nvPr>
        </p:nvSpPr>
        <p:spPr/>
        <p:txBody>
          <a:bodyPr/>
          <a:lstStyle/>
          <a:p>
            <a:r>
              <a:rPr lang="zh-CN" altLang="en-US" sz="2900" dirty="0" smtClean="0">
                <a:solidFill>
                  <a:srgbClr val="0000FF"/>
                </a:solidFill>
              </a:rPr>
              <a:t>验收测试</a:t>
            </a:r>
            <a:r>
              <a:rPr lang="zh-CN" altLang="en-US" sz="2900" dirty="0" smtClean="0"/>
              <a:t>就是测试用户接受目标软件的程度，</a:t>
            </a:r>
            <a:r>
              <a:rPr lang="en-US" altLang="zh-CN" sz="2900" dirty="0" smtClean="0"/>
              <a:t/>
            </a:r>
            <a:br>
              <a:rPr lang="en-US" altLang="zh-CN" sz="2900" dirty="0" smtClean="0"/>
            </a:br>
            <a:r>
              <a:rPr lang="zh-CN" altLang="en-US" sz="2900" dirty="0" smtClean="0"/>
              <a:t>即测试软件的用户满意度。</a:t>
            </a:r>
            <a:endParaRPr lang="en-US" altLang="zh-CN" sz="2900" dirty="0" smtClean="0"/>
          </a:p>
          <a:p>
            <a:endParaRPr lang="en-US" altLang="zh-CN" sz="500" dirty="0" smtClean="0"/>
          </a:p>
          <a:p>
            <a:r>
              <a:rPr lang="zh-CN" altLang="en-US" sz="2900" dirty="0" smtClean="0"/>
              <a:t>细分类：</a:t>
            </a:r>
            <a:endParaRPr lang="en-US" altLang="zh-CN" sz="2900" dirty="0" smtClean="0"/>
          </a:p>
          <a:p>
            <a:pPr lvl="1"/>
            <a:r>
              <a:rPr lang="en-US" altLang="zh-CN" sz="2800" dirty="0" smtClean="0">
                <a:solidFill>
                  <a:srgbClr val="0000FF"/>
                </a:solidFill>
              </a:rPr>
              <a:t>Alpha </a:t>
            </a:r>
            <a:r>
              <a:rPr lang="zh-CN" altLang="en-US" sz="2800" dirty="0" smtClean="0">
                <a:solidFill>
                  <a:srgbClr val="0000FF"/>
                </a:solidFill>
              </a:rPr>
              <a:t>测试</a:t>
            </a:r>
            <a:endParaRPr lang="en-US" altLang="zh-CN" sz="2800" dirty="0" smtClean="0">
              <a:solidFill>
                <a:srgbClr val="0000FF"/>
              </a:solidFill>
            </a:endParaRPr>
          </a:p>
          <a:p>
            <a:pPr lvl="2"/>
            <a:r>
              <a:rPr lang="zh-CN" altLang="en-US" dirty="0" smtClean="0"/>
              <a:t>由用户或独立测试团队在软件开发环境 </a:t>
            </a:r>
            <a:r>
              <a:rPr lang="en-US" altLang="zh-CN" dirty="0" smtClean="0"/>
              <a:t>(</a:t>
            </a:r>
            <a:r>
              <a:rPr lang="zh-CN" altLang="en-US" dirty="0" smtClean="0"/>
              <a:t>或模拟实际使用环境</a:t>
            </a:r>
            <a:r>
              <a:rPr lang="en-US" altLang="zh-CN" dirty="0" smtClean="0"/>
              <a:t>) </a:t>
            </a:r>
            <a:r>
              <a:rPr lang="zh-CN" altLang="en-US" dirty="0" smtClean="0"/>
              <a:t>下进行的</a:t>
            </a:r>
            <a:r>
              <a:rPr lang="zh-CN" altLang="en-US" dirty="0" smtClean="0">
                <a:solidFill>
                  <a:srgbClr val="FF0000"/>
                </a:solidFill>
              </a:rPr>
              <a:t>受控</a:t>
            </a:r>
            <a:r>
              <a:rPr lang="zh-CN" altLang="en-US" dirty="0" smtClean="0"/>
              <a:t>测试</a:t>
            </a:r>
            <a:endParaRPr lang="en-US" altLang="zh-CN" dirty="0" smtClean="0"/>
          </a:p>
          <a:p>
            <a:pPr lvl="2"/>
            <a:r>
              <a:rPr lang="zh-CN" altLang="en-US" dirty="0" smtClean="0"/>
              <a:t>又称为</a:t>
            </a:r>
            <a:r>
              <a:rPr lang="zh-CN" altLang="en-US" dirty="0" smtClean="0">
                <a:solidFill>
                  <a:srgbClr val="0000FF"/>
                </a:solidFill>
              </a:rPr>
              <a:t>内部验收测试</a:t>
            </a:r>
            <a:endParaRPr lang="en-US" altLang="zh-CN" dirty="0" smtClean="0">
              <a:solidFill>
                <a:srgbClr val="0000FF"/>
              </a:solidFill>
            </a:endParaRPr>
          </a:p>
          <a:p>
            <a:pPr lvl="1"/>
            <a:r>
              <a:rPr lang="en-US" altLang="zh-CN" dirty="0" smtClean="0">
                <a:solidFill>
                  <a:srgbClr val="0000FF"/>
                </a:solidFill>
              </a:rPr>
              <a:t>Beta </a:t>
            </a:r>
            <a:r>
              <a:rPr lang="zh-CN" altLang="en-US" dirty="0" smtClean="0">
                <a:solidFill>
                  <a:srgbClr val="0000FF"/>
                </a:solidFill>
              </a:rPr>
              <a:t>测试</a:t>
            </a:r>
            <a:endParaRPr lang="en-US" altLang="zh-CN" dirty="0" smtClean="0">
              <a:solidFill>
                <a:srgbClr val="0000FF"/>
              </a:solidFill>
            </a:endParaRPr>
          </a:p>
          <a:p>
            <a:pPr lvl="2"/>
            <a:r>
              <a:rPr lang="zh-CN" altLang="en-US" dirty="0" smtClean="0"/>
              <a:t>由用户在实际软件系统使用环境中进</a:t>
            </a:r>
            <a:r>
              <a:rPr lang="en-US" altLang="zh-CN" dirty="0" smtClean="0"/>
              <a:t/>
            </a:r>
            <a:br>
              <a:rPr lang="en-US" altLang="zh-CN" dirty="0" smtClean="0"/>
            </a:br>
            <a:r>
              <a:rPr lang="zh-CN" altLang="en-US" dirty="0" smtClean="0"/>
              <a:t>行的</a:t>
            </a:r>
            <a:r>
              <a:rPr lang="zh-CN" altLang="en-US" dirty="0" smtClean="0">
                <a:solidFill>
                  <a:srgbClr val="FF0000"/>
                </a:solidFill>
              </a:rPr>
              <a:t>非受控</a:t>
            </a:r>
            <a:r>
              <a:rPr lang="zh-CN" altLang="en-US" dirty="0" smtClean="0"/>
              <a:t>测试</a:t>
            </a:r>
            <a:endParaRPr lang="en-US" altLang="zh-CN" dirty="0" smtClean="0"/>
          </a:p>
          <a:p>
            <a:pPr lvl="2"/>
            <a:r>
              <a:rPr lang="zh-CN" altLang="en-US" dirty="0" smtClean="0"/>
              <a:t>又称为</a:t>
            </a:r>
            <a:r>
              <a:rPr lang="zh-CN" altLang="en-US" dirty="0" smtClean="0">
                <a:solidFill>
                  <a:srgbClr val="0000FF"/>
                </a:solidFill>
              </a:rPr>
              <a:t>外部验收测试</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73</a:t>
            </a:fld>
            <a:endParaRPr lang="zh-CN" altLang="en-US" dirty="0"/>
          </a:p>
        </p:txBody>
      </p:sp>
      <p:pic>
        <p:nvPicPr>
          <p:cNvPr id="5" name="Picture 4" descr="C:\Users\SECBOK\Desktop\icon2.jpg"/>
          <p:cNvPicPr>
            <a:picLocks noChangeAspect="1" noChangeArrowheads="1"/>
          </p:cNvPicPr>
          <p:nvPr/>
        </p:nvPicPr>
        <p:blipFill>
          <a:blip r:embed="rId2" cstate="print"/>
          <a:srcRect/>
          <a:stretch>
            <a:fillRect/>
          </a:stretch>
        </p:blipFill>
        <p:spPr bwMode="auto">
          <a:xfrm>
            <a:off x="7939864" y="4653141"/>
            <a:ext cx="1966140" cy="1738041"/>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30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独立</a:t>
            </a:r>
            <a:r>
              <a:rPr lang="en-US" altLang="zh-CN" dirty="0" smtClean="0"/>
              <a:t>Beta</a:t>
            </a:r>
            <a:r>
              <a:rPr lang="zh-CN" altLang="en-US" dirty="0" smtClean="0"/>
              <a:t>测试实践</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74</a:t>
            </a:fld>
            <a:endParaRPr lang="zh-CN" altLang="en-US" dirty="0"/>
          </a:p>
        </p:txBody>
      </p:sp>
      <p:sp>
        <p:nvSpPr>
          <p:cNvPr id="5" name="Rectangle 4"/>
          <p:cNvSpPr/>
          <p:nvPr/>
        </p:nvSpPr>
        <p:spPr>
          <a:xfrm>
            <a:off x="896551" y="1772818"/>
            <a:ext cx="8112901"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软件开发方委托专业而独立的测试机构，组织软件用户群体</a:t>
            </a:r>
            <a:r>
              <a:rPr lang="en-US" altLang="zh-CN" sz="2700" dirty="0" smtClean="0">
                <a:solidFill>
                  <a:srgbClr val="C00000"/>
                </a:solidFill>
                <a:ea typeface="文鼎CS长美黑" pitchFamily="49" charset="-122"/>
              </a:rPr>
              <a:t>(</a:t>
            </a:r>
            <a:r>
              <a:rPr lang="zh-CN" altLang="en-US" sz="2700" dirty="0" smtClean="0">
                <a:solidFill>
                  <a:srgbClr val="C00000"/>
                </a:solidFill>
                <a:ea typeface="文鼎CS长美黑" pitchFamily="49" charset="-122"/>
              </a:rPr>
              <a:t>或其代表</a:t>
            </a:r>
            <a:r>
              <a:rPr lang="en-US" altLang="zh-CN" sz="27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实施</a:t>
            </a:r>
            <a:r>
              <a:rPr lang="en-US" altLang="zh-CN" sz="2900" dirty="0" smtClean="0">
                <a:solidFill>
                  <a:srgbClr val="C00000"/>
                </a:solidFill>
                <a:ea typeface="文鼎CS长美黑" pitchFamily="49" charset="-122"/>
              </a:rPr>
              <a:t>Beta</a:t>
            </a:r>
            <a:r>
              <a:rPr lang="zh-CN" altLang="en-US" sz="2900" dirty="0" smtClean="0">
                <a:solidFill>
                  <a:srgbClr val="C00000"/>
                </a:solidFill>
                <a:ea typeface="文鼎CS长美黑" pitchFamily="49" charset="-122"/>
              </a:rPr>
              <a:t>测试。</a:t>
            </a:r>
            <a:endParaRPr lang="zh-CN" altLang="en-US" sz="2900" dirty="0">
              <a:solidFill>
                <a:srgbClr val="C00000"/>
              </a:solidFill>
              <a:ea typeface="文鼎CS长美黑" pitchFamily="49" charset="-122"/>
            </a:endParaRPr>
          </a:p>
        </p:txBody>
      </p:sp>
      <p:pic>
        <p:nvPicPr>
          <p:cNvPr id="6" name="Picture 5" descr="http://t2.gstatic.com/images?q=tbn:ANd9GcRooEIeBcFtDqFbPrkGnFU5uWjX0frHHKdssfjovKKXGZS5AQvW"/>
          <p:cNvPicPr>
            <a:picLocks noChangeAspect="1" noChangeArrowheads="1"/>
          </p:cNvPicPr>
          <p:nvPr/>
        </p:nvPicPr>
        <p:blipFill>
          <a:blip r:embed="rId2" cstate="print"/>
          <a:srcRect/>
          <a:stretch>
            <a:fillRect/>
          </a:stretch>
        </p:blipFill>
        <p:spPr bwMode="auto">
          <a:xfrm>
            <a:off x="3764658" y="3914777"/>
            <a:ext cx="1614684" cy="203450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340925" y="1052736"/>
            <a:ext cx="5224164" cy="1008112"/>
          </a:xfrm>
        </p:spPr>
        <p:txBody>
          <a:bodyPr/>
          <a:lstStyle/>
          <a:p>
            <a:pPr algn="ctr"/>
            <a:r>
              <a:rPr lang="zh-CN" altLang="en-US" dirty="0" smtClean="0"/>
              <a:t>著作推荐</a:t>
            </a:r>
            <a:r>
              <a:rPr lang="en-US" altLang="zh-CN" dirty="0" smtClean="0"/>
              <a:t/>
            </a:r>
            <a:br>
              <a:rPr lang="en-US" altLang="zh-CN" dirty="0" smtClean="0"/>
            </a:br>
            <a:r>
              <a:rPr lang="en-US" altLang="zh-CN" sz="2700" dirty="0" smtClean="0">
                <a:solidFill>
                  <a:schemeClr val="bg1"/>
                </a:solidFill>
              </a:rPr>
              <a:t>《</a:t>
            </a:r>
            <a:r>
              <a:rPr lang="zh-CN" altLang="en-US" sz="2700" dirty="0" smtClean="0">
                <a:solidFill>
                  <a:schemeClr val="bg1"/>
                </a:solidFill>
                <a:latin typeface="方正精宋简体" pitchFamily="2" charset="-122"/>
              </a:rPr>
              <a:t>软件测试经验与教训</a:t>
            </a:r>
            <a:r>
              <a:rPr lang="en-US" altLang="zh-CN" sz="2700" dirty="0" smtClean="0">
                <a:solidFill>
                  <a:schemeClr val="bg1"/>
                </a:solidFill>
              </a:rPr>
              <a:t>》</a:t>
            </a:r>
            <a:endParaRPr lang="zh-CN" altLang="en-US" sz="2700" dirty="0">
              <a:solidFill>
                <a:schemeClr val="bg1"/>
              </a:solidFill>
            </a:endParaRPr>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75</a:t>
            </a:fld>
            <a:endParaRPr lang="zh-CN" altLang="en-US" dirty="0"/>
          </a:p>
        </p:txBody>
      </p:sp>
      <p:pic>
        <p:nvPicPr>
          <p:cNvPr id="7" name="Picture 4" descr="http://ecx.images-amazon.com/images/I/511C1lrN-hL.jpg"/>
          <p:cNvPicPr>
            <a:picLocks noChangeAspect="1" noChangeArrowheads="1"/>
          </p:cNvPicPr>
          <p:nvPr/>
        </p:nvPicPr>
        <p:blipFill>
          <a:blip r:embed="rId2" cstate="print"/>
          <a:srcRect/>
          <a:stretch>
            <a:fillRect/>
          </a:stretch>
        </p:blipFill>
        <p:spPr bwMode="auto">
          <a:xfrm>
            <a:off x="3004370" y="2420888"/>
            <a:ext cx="3135260" cy="40195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测试效能</a:t>
            </a:r>
            <a:endParaRPr lang="zh-CN" altLang="en-US" dirty="0"/>
          </a:p>
        </p:txBody>
      </p:sp>
      <p:sp>
        <p:nvSpPr>
          <p:cNvPr id="3" name="Content Placeholder 2"/>
          <p:cNvSpPr>
            <a:spLocks noGrp="1"/>
          </p:cNvSpPr>
          <p:nvPr>
            <p:ph idx="1"/>
          </p:nvPr>
        </p:nvSpPr>
        <p:spPr>
          <a:xfrm>
            <a:off x="38458" y="4005066"/>
            <a:ext cx="3978442" cy="2520280"/>
          </a:xfrm>
        </p:spPr>
        <p:txBody>
          <a:bodyPr/>
          <a:lstStyle/>
          <a:p>
            <a:r>
              <a:rPr lang="zh-CN" altLang="en-US" sz="2700" dirty="0" smtClean="0"/>
              <a:t>回顾</a:t>
            </a:r>
            <a:r>
              <a:rPr lang="en-US" altLang="zh-CN" sz="2700" dirty="0" smtClean="0"/>
              <a:t>Dijkstra</a:t>
            </a:r>
            <a:r>
              <a:rPr lang="zh-CN" altLang="en-US" sz="2700" dirty="0" smtClean="0"/>
              <a:t>常识</a:t>
            </a:r>
            <a:endParaRPr lang="en-US" altLang="zh-CN" sz="2700" dirty="0" smtClean="0"/>
          </a:p>
          <a:p>
            <a:pPr lvl="1"/>
            <a:r>
              <a:rPr lang="zh-CN" altLang="en-US" sz="2500" dirty="0" smtClean="0"/>
              <a:t>测试无法发现软件的所有代码缺陷。</a:t>
            </a:r>
            <a:endParaRPr lang="en-US" altLang="zh-CN" sz="2500" dirty="0" smtClean="0"/>
          </a:p>
          <a:p>
            <a:pPr lvl="1"/>
            <a:endParaRPr lang="en-US" altLang="zh-CN" sz="1000" dirty="0" smtClean="0"/>
          </a:p>
          <a:p>
            <a:r>
              <a:rPr lang="zh-CN" altLang="en-US" sz="2900" dirty="0" smtClean="0">
                <a:solidFill>
                  <a:srgbClr val="0000FF"/>
                </a:solidFill>
              </a:rPr>
              <a:t>为什么缺陷修复率低于缺陷发现率？</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76</a:t>
            </a:fld>
            <a:endParaRPr lang="zh-CN" altLang="en-US" dirty="0"/>
          </a:p>
        </p:txBody>
      </p:sp>
      <p:sp>
        <p:nvSpPr>
          <p:cNvPr id="8" name="Rectangle 7"/>
          <p:cNvSpPr/>
          <p:nvPr/>
        </p:nvSpPr>
        <p:spPr>
          <a:xfrm>
            <a:off x="584519" y="1340771"/>
            <a:ext cx="8658962" cy="1656183"/>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在软件开发过程中，测试一般能发现约</a:t>
            </a:r>
            <a:r>
              <a:rPr lang="en-US" altLang="zh-CN" sz="2900" dirty="0" smtClean="0">
                <a:solidFill>
                  <a:srgbClr val="C00000"/>
                </a:solidFill>
                <a:ea typeface="文鼎CS长美黑" pitchFamily="49" charset="-122"/>
              </a:rPr>
              <a:t>85%</a:t>
            </a:r>
            <a:r>
              <a:rPr lang="zh-CN" altLang="en-US" sz="2900" dirty="0" smtClean="0">
                <a:solidFill>
                  <a:srgbClr val="C00000"/>
                </a:solidFill>
                <a:ea typeface="文鼎CS长美黑" pitchFamily="49" charset="-122"/>
              </a:rPr>
              <a:t>的缺陷，能修复约</a:t>
            </a:r>
            <a:r>
              <a:rPr lang="en-US" altLang="zh-CN" sz="2900" dirty="0" smtClean="0">
                <a:solidFill>
                  <a:srgbClr val="C00000"/>
                </a:solidFill>
                <a:ea typeface="文鼎CS长美黑" pitchFamily="49" charset="-122"/>
              </a:rPr>
              <a:t>80%</a:t>
            </a:r>
            <a:r>
              <a:rPr lang="zh-CN" altLang="en-US" sz="2900" dirty="0" smtClean="0">
                <a:solidFill>
                  <a:srgbClr val="C00000"/>
                </a:solidFill>
                <a:ea typeface="文鼎CS长美黑" pitchFamily="49" charset="-122"/>
              </a:rPr>
              <a:t>的缺陷；任何单个测试方法或阶段都很难发现逾</a:t>
            </a:r>
            <a:r>
              <a:rPr lang="en-US" altLang="zh-CN" sz="2900" dirty="0" smtClean="0">
                <a:solidFill>
                  <a:srgbClr val="C00000"/>
                </a:solidFill>
                <a:ea typeface="文鼎CS长美黑" pitchFamily="49" charset="-122"/>
              </a:rPr>
              <a:t>35%</a:t>
            </a:r>
            <a:r>
              <a:rPr lang="zh-CN" altLang="en-US" sz="2900" dirty="0" smtClean="0">
                <a:solidFill>
                  <a:srgbClr val="C00000"/>
                </a:solidFill>
                <a:ea typeface="文鼎CS长美黑" pitchFamily="49" charset="-122"/>
              </a:rPr>
              <a:t>的缺陷。</a:t>
            </a:r>
            <a:endParaRPr lang="zh-CN" altLang="en-US" sz="2900" dirty="0">
              <a:solidFill>
                <a:srgbClr val="C00000"/>
              </a:solidFill>
              <a:ea typeface="文鼎CS长美黑" pitchFamily="49" charset="-122"/>
            </a:endParaRPr>
          </a:p>
        </p:txBody>
      </p:sp>
      <p:grpSp>
        <p:nvGrpSpPr>
          <p:cNvPr id="5" name="Group 8"/>
          <p:cNvGrpSpPr/>
          <p:nvPr/>
        </p:nvGrpSpPr>
        <p:grpSpPr>
          <a:xfrm>
            <a:off x="4336739" y="3357001"/>
            <a:ext cx="5452801" cy="3106819"/>
            <a:chOff x="751011" y="3429000"/>
            <a:chExt cx="3211389" cy="1980509"/>
          </a:xfrm>
        </p:grpSpPr>
        <p:sp>
          <p:nvSpPr>
            <p:cNvPr id="10" name="Freeform 9"/>
            <p:cNvSpPr/>
            <p:nvPr/>
          </p:nvSpPr>
          <p:spPr>
            <a:xfrm>
              <a:off x="1143000" y="3657600"/>
              <a:ext cx="2667000" cy="1447800"/>
            </a:xfrm>
            <a:custGeom>
              <a:avLst/>
              <a:gdLst>
                <a:gd name="connsiteX0" fmla="*/ 0 w 2786332"/>
                <a:gd name="connsiteY0" fmla="*/ 1334219 h 1334219"/>
                <a:gd name="connsiteX1" fmla="*/ 60385 w 2786332"/>
                <a:gd name="connsiteY1" fmla="*/ 1084053 h 1334219"/>
                <a:gd name="connsiteX2" fmla="*/ 198408 w 2786332"/>
                <a:gd name="connsiteY2" fmla="*/ 851140 h 1334219"/>
                <a:gd name="connsiteX3" fmla="*/ 457200 w 2786332"/>
                <a:gd name="connsiteY3" fmla="*/ 600974 h 1334219"/>
                <a:gd name="connsiteX4" fmla="*/ 776378 w 2786332"/>
                <a:gd name="connsiteY4" fmla="*/ 419819 h 1334219"/>
                <a:gd name="connsiteX5" fmla="*/ 1216325 w 2786332"/>
                <a:gd name="connsiteY5" fmla="*/ 230038 h 1334219"/>
                <a:gd name="connsiteX6" fmla="*/ 1768415 w 2786332"/>
                <a:gd name="connsiteY6" fmla="*/ 92015 h 1334219"/>
                <a:gd name="connsiteX7" fmla="*/ 2122098 w 2786332"/>
                <a:gd name="connsiteY7" fmla="*/ 40257 h 1334219"/>
                <a:gd name="connsiteX8" fmla="*/ 2579298 w 2786332"/>
                <a:gd name="connsiteY8" fmla="*/ 5751 h 1334219"/>
                <a:gd name="connsiteX9" fmla="*/ 2786332 w 2786332"/>
                <a:gd name="connsiteY9" fmla="*/ 5751 h 133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6332" h="1334219">
                  <a:moveTo>
                    <a:pt x="0" y="1334219"/>
                  </a:moveTo>
                  <a:cubicBezTo>
                    <a:pt x="13658" y="1249392"/>
                    <a:pt x="27317" y="1164566"/>
                    <a:pt x="60385" y="1084053"/>
                  </a:cubicBezTo>
                  <a:cubicBezTo>
                    <a:pt x="93453" y="1003540"/>
                    <a:pt x="132272" y="931653"/>
                    <a:pt x="198408" y="851140"/>
                  </a:cubicBezTo>
                  <a:cubicBezTo>
                    <a:pt x="264544" y="770627"/>
                    <a:pt x="360872" y="672861"/>
                    <a:pt x="457200" y="600974"/>
                  </a:cubicBezTo>
                  <a:cubicBezTo>
                    <a:pt x="553528" y="529087"/>
                    <a:pt x="649857" y="481642"/>
                    <a:pt x="776378" y="419819"/>
                  </a:cubicBezTo>
                  <a:cubicBezTo>
                    <a:pt x="902899" y="357996"/>
                    <a:pt x="1050986" y="284672"/>
                    <a:pt x="1216325" y="230038"/>
                  </a:cubicBezTo>
                  <a:cubicBezTo>
                    <a:pt x="1381664" y="175404"/>
                    <a:pt x="1617453" y="123645"/>
                    <a:pt x="1768415" y="92015"/>
                  </a:cubicBezTo>
                  <a:cubicBezTo>
                    <a:pt x="1919377" y="60385"/>
                    <a:pt x="1986951" y="54634"/>
                    <a:pt x="2122098" y="40257"/>
                  </a:cubicBezTo>
                  <a:cubicBezTo>
                    <a:pt x="2257245" y="25880"/>
                    <a:pt x="2468592" y="11502"/>
                    <a:pt x="2579298" y="5751"/>
                  </a:cubicBezTo>
                  <a:cubicBezTo>
                    <a:pt x="2690004" y="0"/>
                    <a:pt x="2738168" y="2875"/>
                    <a:pt x="2786332" y="5751"/>
                  </a:cubicBezTo>
                </a:path>
              </a:pathLst>
            </a:custGeom>
            <a:noFill/>
            <a:ln w="76200">
              <a:solidFill>
                <a:srgbClr val="0000CC"/>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sz="2800" dirty="0"/>
            </a:p>
          </p:txBody>
        </p:sp>
        <p:cxnSp>
          <p:nvCxnSpPr>
            <p:cNvPr id="11" name="Straight Arrow Connector 10"/>
            <p:cNvCxnSpPr/>
            <p:nvPr/>
          </p:nvCxnSpPr>
          <p:spPr>
            <a:xfrm rot="5400000">
              <a:off x="304006" y="4267200"/>
              <a:ext cx="1677194" cy="794"/>
            </a:xfrm>
            <a:prstGeom prst="straightConnector1">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1142206" y="5105399"/>
              <a:ext cx="2820194" cy="1"/>
            </a:xfrm>
            <a:prstGeom prst="straightConnector1">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57400" y="5105401"/>
              <a:ext cx="864019" cy="304108"/>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测试用时</a:t>
              </a:r>
              <a:endParaRPr lang="zh-CN" altLang="en-US" sz="2500" dirty="0">
                <a:latin typeface="方正精楷简体" pitchFamily="2" charset="-122"/>
                <a:ea typeface="汉鼎简楷体" pitchFamily="49" charset="-122"/>
              </a:endParaRPr>
            </a:p>
          </p:txBody>
        </p:sp>
        <p:sp>
          <p:nvSpPr>
            <p:cNvPr id="14" name="TextBox 13"/>
            <p:cNvSpPr txBox="1"/>
            <p:nvPr/>
          </p:nvSpPr>
          <p:spPr>
            <a:xfrm>
              <a:off x="751011" y="3581397"/>
              <a:ext cx="297573" cy="1285102"/>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缺</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陷</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发</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现</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率</a:t>
              </a:r>
              <a:endParaRPr lang="zh-CN" altLang="en-US" sz="2500" dirty="0">
                <a:latin typeface="方正精楷简体" pitchFamily="2" charset="-122"/>
                <a:ea typeface="汉鼎简楷体" pitchFamily="49" charset="-122"/>
              </a:endParaRPr>
            </a:p>
          </p:txBody>
        </p:sp>
        <p:cxnSp>
          <p:nvCxnSpPr>
            <p:cNvPr id="15" name="Straight Connector 14"/>
            <p:cNvCxnSpPr/>
            <p:nvPr/>
          </p:nvCxnSpPr>
          <p:spPr>
            <a:xfrm>
              <a:off x="1066800" y="3808412"/>
              <a:ext cx="152400" cy="1588"/>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16" name="TextBox 15"/>
            <p:cNvSpPr txBox="1"/>
            <p:nvPr/>
          </p:nvSpPr>
          <p:spPr>
            <a:xfrm>
              <a:off x="1235174" y="3618487"/>
              <a:ext cx="604399" cy="333538"/>
            </a:xfrm>
            <a:prstGeom prst="rect">
              <a:avLst/>
            </a:prstGeom>
            <a:noFill/>
          </p:spPr>
          <p:txBody>
            <a:bodyPr wrap="none" rtlCol="0">
              <a:spAutoFit/>
            </a:bodyPr>
            <a:lstStyle/>
            <a:p>
              <a:r>
                <a:rPr lang="en-US" altLang="zh-CN" sz="2800" dirty="0" smtClean="0">
                  <a:solidFill>
                    <a:srgbClr val="FF0000"/>
                  </a:solidFill>
                  <a:latin typeface="+mj-lt"/>
                  <a:ea typeface="方正精楷简体" pitchFamily="2" charset="-122"/>
                </a:rPr>
                <a:t>85%</a:t>
              </a:r>
              <a:endParaRPr lang="zh-CN" altLang="en-US" sz="2800" dirty="0">
                <a:solidFill>
                  <a:srgbClr val="FF0000"/>
                </a:solidFill>
                <a:latin typeface="+mj-lt"/>
                <a:ea typeface="方正精楷简体" pitchFamily="2"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FFFF00"/>
                </a:solidFill>
              </a:rPr>
              <a:t>为什么不修复缺陷？</a:t>
            </a:r>
            <a:endParaRPr lang="zh-CN" altLang="en-US" dirty="0">
              <a:solidFill>
                <a:srgbClr val="FFFF00"/>
              </a:solidFill>
            </a:endParaRPr>
          </a:p>
        </p:txBody>
      </p:sp>
      <p:sp>
        <p:nvSpPr>
          <p:cNvPr id="3" name="Content Placeholder 2"/>
          <p:cNvSpPr>
            <a:spLocks noGrp="1"/>
          </p:cNvSpPr>
          <p:nvPr>
            <p:ph idx="1"/>
          </p:nvPr>
        </p:nvSpPr>
        <p:spPr>
          <a:xfrm>
            <a:off x="613973" y="1268760"/>
            <a:ext cx="4105009" cy="3168352"/>
          </a:xfrm>
        </p:spPr>
        <p:txBody>
          <a:bodyPr/>
          <a:lstStyle/>
          <a:p>
            <a:r>
              <a:rPr lang="zh-CN" altLang="en-US" sz="2900" dirty="0" smtClean="0"/>
              <a:t>时间不够</a:t>
            </a:r>
            <a:endParaRPr lang="en-US" altLang="zh-CN" sz="2900" dirty="0" smtClean="0"/>
          </a:p>
          <a:p>
            <a:r>
              <a:rPr lang="zh-CN" altLang="en-US" sz="2900" dirty="0" smtClean="0"/>
              <a:t>缺陷非真</a:t>
            </a:r>
            <a:endParaRPr lang="en-US" altLang="zh-CN" sz="2900" dirty="0" smtClean="0"/>
          </a:p>
          <a:p>
            <a:r>
              <a:rPr lang="zh-CN" altLang="en-US" sz="2900" dirty="0" smtClean="0"/>
              <a:t>修复风险过高</a:t>
            </a:r>
            <a:endParaRPr lang="en-US" altLang="zh-CN" sz="2900" dirty="0" smtClean="0"/>
          </a:p>
          <a:p>
            <a:r>
              <a:rPr lang="zh-CN" altLang="en-US" sz="2900" dirty="0" smtClean="0"/>
              <a:t>不值得修复</a:t>
            </a:r>
            <a:endParaRPr lang="en-US" altLang="zh-CN" sz="2900" dirty="0" smtClean="0"/>
          </a:p>
          <a:p>
            <a:r>
              <a:rPr lang="zh-CN" altLang="en-US" sz="2900" dirty="0" smtClean="0"/>
              <a:t>低质量的测试报告</a:t>
            </a:r>
            <a:endParaRPr lang="en-US" altLang="zh-CN" sz="2900" dirty="0" smtClean="0"/>
          </a:p>
          <a:p>
            <a:r>
              <a:rPr lang="zh-CN" altLang="en-US" sz="2900" dirty="0" smtClean="0">
                <a:solidFill>
                  <a:srgbClr val="0000FF"/>
                </a:solidFill>
              </a:rPr>
              <a:t>测试员的专业程度</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77</a:t>
            </a:fld>
            <a:endParaRPr lang="zh-CN" altLang="en-US" dirty="0"/>
          </a:p>
        </p:txBody>
      </p:sp>
      <p:sp>
        <p:nvSpPr>
          <p:cNvPr id="5" name="Title 4"/>
          <p:cNvSpPr txBox="1">
            <a:spLocks/>
          </p:cNvSpPr>
          <p:nvPr/>
        </p:nvSpPr>
        <p:spPr bwMode="auto">
          <a:xfrm>
            <a:off x="2222699" y="4901100"/>
            <a:ext cx="5694633" cy="1480230"/>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500" dirty="0" smtClean="0">
                <a:solidFill>
                  <a:srgbClr val="FFFF00"/>
                </a:solidFill>
                <a:ea typeface="文鼎CS长美黑" pitchFamily="49" charset="-122"/>
              </a:rPr>
              <a:t>      测试员应该采用最有效的手段以找出最多的缺陷，并确保它们被完全修复。                </a:t>
            </a:r>
            <a:r>
              <a:rPr lang="zh-CN" altLang="en-US" sz="2300" dirty="0" smtClean="0">
                <a:solidFill>
                  <a:srgbClr val="FFFF00"/>
                </a:solidFill>
                <a:ea typeface="文鼎CS长美黑" pitchFamily="49" charset="-122"/>
              </a:rPr>
              <a:t> </a:t>
            </a:r>
            <a:r>
              <a:rPr lang="en-US" altLang="zh-CN" sz="2300" dirty="0" smtClean="0">
                <a:solidFill>
                  <a:srgbClr val="FFFF00"/>
                </a:solidFill>
                <a:ea typeface="文鼎CS长美黑" pitchFamily="49" charset="-122"/>
              </a:rPr>
              <a:t>--- </a:t>
            </a:r>
            <a:r>
              <a:rPr lang="en-US" altLang="zh-CN" sz="2300" dirty="0" smtClean="0">
                <a:solidFill>
                  <a:srgbClr val="FFFF00"/>
                </a:solidFill>
              </a:rPr>
              <a:t>Ron Patton </a:t>
            </a:r>
            <a:endParaRPr lang="zh-CN" altLang="en-US" sz="2300" kern="0" dirty="0">
              <a:solidFill>
                <a:srgbClr val="FFFF00"/>
              </a:solidFill>
              <a:latin typeface="+mj-lt"/>
              <a:ea typeface="文鼎CS长美黑" pitchFamily="49" charset="-122"/>
              <a:cs typeface="+mj-cs"/>
            </a:endParaRPr>
          </a:p>
        </p:txBody>
      </p:sp>
      <p:sp>
        <p:nvSpPr>
          <p:cNvPr id="8" name="Rounded Rectangle 7"/>
          <p:cNvSpPr/>
          <p:nvPr/>
        </p:nvSpPr>
        <p:spPr>
          <a:xfrm>
            <a:off x="4328931" y="1412777"/>
            <a:ext cx="5382598" cy="1728192"/>
          </a:xfrm>
          <a:prstGeom prst="roundRect">
            <a:avLst/>
          </a:prstGeom>
        </p:spPr>
        <p:style>
          <a:lnRef idx="0">
            <a:schemeClr val="accent4"/>
          </a:lnRef>
          <a:fillRef idx="3">
            <a:schemeClr val="accent4"/>
          </a:fillRef>
          <a:effectRef idx="3">
            <a:schemeClr val="accent4"/>
          </a:effectRef>
          <a:fontRef idx="minor">
            <a:schemeClr val="lt1"/>
          </a:fontRef>
        </p:style>
        <p:txBody>
          <a:bodyPr lIns="95665" tIns="47832" rIns="95665" bIns="47832" rtlCol="0" anchor="ctr"/>
          <a:lstStyle/>
          <a:p>
            <a:pPr algn="ctr"/>
            <a:r>
              <a:rPr lang="zh-CN" altLang="en-US" sz="3300" dirty="0" smtClean="0">
                <a:solidFill>
                  <a:srgbClr val="FFFF00"/>
                </a:solidFill>
                <a:ea typeface="文鼎CS长美黑" pitchFamily="49" charset="-122"/>
              </a:rPr>
              <a:t>做好两件事</a:t>
            </a:r>
            <a:endParaRPr lang="en-US" altLang="zh-CN" sz="3300" dirty="0" smtClean="0">
              <a:solidFill>
                <a:srgbClr val="FFFF00"/>
              </a:solidFill>
              <a:ea typeface="文鼎CS长美黑" pitchFamily="49" charset="-122"/>
            </a:endParaRPr>
          </a:p>
          <a:p>
            <a:pPr marL="358742" indent="-358742">
              <a:buAutoNum type="arabicParenBoth"/>
            </a:pPr>
            <a:r>
              <a:rPr lang="zh-CN" altLang="en-US" sz="2500" dirty="0" smtClean="0">
                <a:ea typeface="文鼎CS长美黑" pitchFamily="49" charset="-122"/>
              </a:rPr>
              <a:t> 让开发员真正接受测试结论；</a:t>
            </a:r>
            <a:endParaRPr lang="en-US" altLang="zh-CN" sz="2500" dirty="0" smtClean="0">
              <a:ea typeface="文鼎CS长美黑" pitchFamily="49" charset="-122"/>
            </a:endParaRPr>
          </a:p>
          <a:p>
            <a:pPr marL="358742" indent="-358742"/>
            <a:r>
              <a:rPr lang="en-US" altLang="zh-CN" sz="2500" dirty="0" smtClean="0">
                <a:ea typeface="文鼎CS长美黑" pitchFamily="49" charset="-122"/>
              </a:rPr>
              <a:t>(2) </a:t>
            </a:r>
            <a:r>
              <a:rPr lang="zh-CN" altLang="en-US" sz="2500" dirty="0" smtClean="0">
                <a:ea typeface="文鼎CS长美黑" pitchFamily="49" charset="-122"/>
              </a:rPr>
              <a:t>让测试员明白测试的目的是移除缺陷，而不是发现缺陷。</a:t>
            </a:r>
            <a:r>
              <a:rPr lang="en-US" altLang="zh-CN" sz="2500" dirty="0" smtClean="0">
                <a:ea typeface="文鼎CS长美黑" pitchFamily="49" charset="-122"/>
              </a:rPr>
              <a:t> </a:t>
            </a:r>
            <a:endParaRPr lang="zh-CN" altLang="en-US" sz="2500" dirty="0">
              <a:ea typeface="文鼎CS长美黑" pitchFamily="49" charset="-122"/>
            </a:endParaRPr>
          </a:p>
        </p:txBody>
      </p:sp>
      <p:pic>
        <p:nvPicPr>
          <p:cNvPr id="9" name="Picture 2" descr="http://www2.hull.ac.uk/images/professor_ron_patton.jpg"/>
          <p:cNvPicPr>
            <a:picLocks noChangeAspect="1" noChangeArrowheads="1"/>
          </p:cNvPicPr>
          <p:nvPr/>
        </p:nvPicPr>
        <p:blipFill>
          <a:blip r:embed="rId2" cstate="print"/>
          <a:srcRect/>
          <a:stretch>
            <a:fillRect/>
          </a:stretch>
        </p:blipFill>
        <p:spPr bwMode="auto">
          <a:xfrm>
            <a:off x="7941840" y="3617802"/>
            <a:ext cx="1835696" cy="2761668"/>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测试效能与产品规模</a:t>
            </a:r>
            <a:endParaRPr lang="zh-CN" altLang="en-US" dirty="0"/>
          </a:p>
        </p:txBody>
      </p:sp>
      <p:sp>
        <p:nvSpPr>
          <p:cNvPr id="3" name="Content Placeholder 2"/>
          <p:cNvSpPr>
            <a:spLocks noGrp="1"/>
          </p:cNvSpPr>
          <p:nvPr>
            <p:ph idx="1"/>
          </p:nvPr>
        </p:nvSpPr>
        <p:spPr>
          <a:xfrm>
            <a:off x="116467" y="4941172"/>
            <a:ext cx="3354373" cy="1800199"/>
          </a:xfrm>
        </p:spPr>
        <p:txBody>
          <a:bodyPr/>
          <a:lstStyle/>
          <a:p>
            <a:pPr>
              <a:buNone/>
            </a:pPr>
            <a:r>
              <a:rPr lang="zh-CN" altLang="en-US" sz="2900" dirty="0" smtClean="0"/>
              <a:t>另：</a:t>
            </a:r>
            <a:endParaRPr lang="en-US" altLang="zh-CN" sz="2900" dirty="0" smtClean="0"/>
          </a:p>
          <a:p>
            <a:r>
              <a:rPr lang="zh-CN" altLang="en-US" sz="2700" dirty="0" smtClean="0"/>
              <a:t>软件规模越大，需求规约文档的完整性就越差。</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78</a:t>
            </a:fld>
            <a:endParaRPr lang="zh-CN" altLang="en-US" dirty="0"/>
          </a:p>
        </p:txBody>
      </p:sp>
      <p:sp>
        <p:nvSpPr>
          <p:cNvPr id="5" name="Rectangle 4"/>
          <p:cNvSpPr/>
          <p:nvPr/>
        </p:nvSpPr>
        <p:spPr>
          <a:xfrm>
            <a:off x="1013568" y="1340771"/>
            <a:ext cx="7878875" cy="1512168"/>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测试效能随待测软件规模的增大而降低，即：待测软件的规模越大，测试的路径覆盖率和缺陷发现率就会越低。</a:t>
            </a:r>
            <a:endParaRPr lang="zh-CN" altLang="en-US" sz="2900" dirty="0">
              <a:solidFill>
                <a:srgbClr val="C00000"/>
              </a:solidFill>
              <a:ea typeface="文鼎CS长美黑" pitchFamily="49" charset="-122"/>
            </a:endParaRPr>
          </a:p>
        </p:txBody>
      </p:sp>
      <p:grpSp>
        <p:nvGrpSpPr>
          <p:cNvPr id="25" name="Group 24"/>
          <p:cNvGrpSpPr/>
          <p:nvPr/>
        </p:nvGrpSpPr>
        <p:grpSpPr>
          <a:xfrm>
            <a:off x="3710072" y="2996955"/>
            <a:ext cx="6181111" cy="3496916"/>
            <a:chOff x="3424679" y="2996952"/>
            <a:chExt cx="5705639" cy="3496917"/>
          </a:xfrm>
        </p:grpSpPr>
        <p:cxnSp>
          <p:nvCxnSpPr>
            <p:cNvPr id="6" name="Straight Arrow Connector 5"/>
            <p:cNvCxnSpPr/>
            <p:nvPr/>
          </p:nvCxnSpPr>
          <p:spPr>
            <a:xfrm rot="5400000">
              <a:off x="2464062" y="4552199"/>
              <a:ext cx="2910164" cy="1297"/>
            </a:xfrm>
            <a:prstGeom prst="straightConnector1">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0800000" flipV="1">
              <a:off x="3918495" y="6006715"/>
              <a:ext cx="4604903" cy="2"/>
            </a:xfrm>
            <a:prstGeom prst="straightConnector1">
              <a:avLst/>
            </a:prstGeom>
            <a:ln w="571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41984" y="6071533"/>
              <a:ext cx="4354761" cy="422336"/>
            </a:xfrm>
            <a:prstGeom prst="rect">
              <a:avLst/>
            </a:prstGeom>
            <a:noFill/>
          </p:spPr>
          <p:txBody>
            <a:bodyPr wrap="square" lIns="37253" tIns="18626" rIns="37253" bIns="18626" rtlCol="0">
              <a:spAutoFit/>
            </a:bodyPr>
            <a:lstStyle/>
            <a:p>
              <a:r>
                <a:rPr lang="zh-CN" altLang="en-US" sz="2500" dirty="0" smtClean="0">
                  <a:latin typeface="方正精楷简体" pitchFamily="2" charset="-122"/>
                  <a:ea typeface="汉鼎简楷体" pitchFamily="49" charset="-122"/>
                </a:rPr>
                <a:t>小                               大</a:t>
              </a:r>
              <a:endParaRPr lang="zh-CN" altLang="en-US" sz="2500" dirty="0">
                <a:latin typeface="方正精楷简体" pitchFamily="2" charset="-122"/>
                <a:ea typeface="汉鼎简楷体" pitchFamily="49" charset="-122"/>
              </a:endParaRPr>
            </a:p>
          </p:txBody>
        </p:sp>
        <p:sp>
          <p:nvSpPr>
            <p:cNvPr id="9" name="TextBox 8"/>
            <p:cNvSpPr txBox="1"/>
            <p:nvPr/>
          </p:nvSpPr>
          <p:spPr>
            <a:xfrm>
              <a:off x="3424679" y="3563198"/>
              <a:ext cx="365385" cy="1961220"/>
            </a:xfrm>
            <a:prstGeom prst="rect">
              <a:avLst/>
            </a:prstGeom>
            <a:noFill/>
          </p:spPr>
          <p:txBody>
            <a:bodyPr wrap="none" lIns="37253" tIns="18626" rIns="37253" bIns="18626" rtlCol="0">
              <a:spAutoFit/>
            </a:bodyPr>
            <a:lstStyle/>
            <a:p>
              <a:r>
                <a:rPr lang="zh-CN" altLang="en-US" sz="2500" dirty="0" smtClean="0">
                  <a:latin typeface="方正精楷简体" pitchFamily="2" charset="-122"/>
                  <a:ea typeface="汉鼎简楷体" pitchFamily="49" charset="-122"/>
                </a:rPr>
                <a:t>缺</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陷</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发</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现</a:t>
              </a:r>
              <a:r>
                <a:rPr lang="en-US" altLang="zh-CN" sz="2500" dirty="0" smtClean="0">
                  <a:latin typeface="方正精楷简体" pitchFamily="2" charset="-122"/>
                  <a:ea typeface="汉鼎简楷体" pitchFamily="49" charset="-122"/>
                </a:rPr>
                <a:t/>
              </a:r>
              <a:br>
                <a:rPr lang="en-US" altLang="zh-CN" sz="2500" dirty="0" smtClean="0">
                  <a:latin typeface="方正精楷简体" pitchFamily="2" charset="-122"/>
                  <a:ea typeface="汉鼎简楷体" pitchFamily="49" charset="-122"/>
                </a:rPr>
              </a:br>
              <a:r>
                <a:rPr lang="zh-CN" altLang="en-US" sz="2500" dirty="0" smtClean="0">
                  <a:latin typeface="方正精楷简体" pitchFamily="2" charset="-122"/>
                  <a:ea typeface="汉鼎简楷体" pitchFamily="49" charset="-122"/>
                </a:rPr>
                <a:t>率</a:t>
              </a:r>
              <a:endParaRPr lang="zh-CN" altLang="en-US" sz="2500" dirty="0">
                <a:latin typeface="方正精楷简体" pitchFamily="2" charset="-122"/>
                <a:ea typeface="汉鼎简楷体" pitchFamily="49" charset="-122"/>
              </a:endParaRPr>
            </a:p>
          </p:txBody>
        </p:sp>
        <p:cxnSp>
          <p:nvCxnSpPr>
            <p:cNvPr id="10" name="Straight Arrow Connector 9"/>
            <p:cNvCxnSpPr/>
            <p:nvPr/>
          </p:nvCxnSpPr>
          <p:spPr>
            <a:xfrm>
              <a:off x="4746045" y="6287491"/>
              <a:ext cx="2861701" cy="2425"/>
            </a:xfrm>
            <a:prstGeom prst="straightConnector1">
              <a:avLst/>
            </a:prstGeom>
            <a:ln w="57150">
              <a:solidFill>
                <a:srgbClr val="00009A"/>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17479" y="4377704"/>
              <a:ext cx="3234966" cy="814506"/>
            </a:xfrm>
            <a:prstGeom prst="line">
              <a:avLst/>
            </a:prstGeom>
            <a:ln w="76200">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417479" y="5424927"/>
              <a:ext cx="3234966" cy="34907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417479" y="3912272"/>
              <a:ext cx="3234966" cy="814506"/>
            </a:xfrm>
            <a:prstGeom prst="line">
              <a:avLst/>
            </a:prstGeom>
            <a:ln w="76200">
              <a:solidFill>
                <a:srgbClr val="9A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417479" y="3446840"/>
              <a:ext cx="3234966" cy="698148"/>
            </a:xfrm>
            <a:prstGeom prst="line">
              <a:avLst/>
            </a:prstGeom>
            <a:ln w="76200">
              <a:solidFill>
                <a:srgbClr val="00009A"/>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417479" y="4959495"/>
              <a:ext cx="3234966" cy="581790"/>
            </a:xfrm>
            <a:prstGeom prst="line">
              <a:avLst/>
            </a:prstGeom>
            <a:ln w="76200">
              <a:solidFill>
                <a:schemeClr val="accent6">
                  <a:lumMod val="50000"/>
                </a:schemeClr>
              </a:solidFill>
              <a:prstDash val="lg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366895" y="3779854"/>
              <a:ext cx="763423" cy="1961220"/>
            </a:xfrm>
            <a:prstGeom prst="rect">
              <a:avLst/>
            </a:prstGeom>
            <a:noFill/>
          </p:spPr>
          <p:txBody>
            <a:bodyPr wrap="none" lIns="37253" tIns="18626" rIns="37253" bIns="18626" rtlCol="0">
              <a:spAutoFit/>
            </a:bodyPr>
            <a:lstStyle/>
            <a:p>
              <a:r>
                <a:rPr lang="en-US" altLang="zh-CN" sz="2500" dirty="0" smtClean="0">
                  <a:solidFill>
                    <a:srgbClr val="FF0000"/>
                  </a:solidFill>
                </a:rPr>
                <a:t>50%</a:t>
              </a:r>
            </a:p>
            <a:p>
              <a:r>
                <a:rPr lang="en-US" altLang="zh-CN" sz="2500" dirty="0" smtClean="0">
                  <a:solidFill>
                    <a:srgbClr val="FF0000"/>
                  </a:solidFill>
                </a:rPr>
                <a:t>40%</a:t>
              </a:r>
            </a:p>
            <a:p>
              <a:r>
                <a:rPr lang="en-US" altLang="zh-CN" sz="2500" dirty="0" smtClean="0">
                  <a:solidFill>
                    <a:srgbClr val="FF0000"/>
                  </a:solidFill>
                </a:rPr>
                <a:t>30%</a:t>
              </a:r>
            </a:p>
            <a:p>
              <a:r>
                <a:rPr lang="en-US" altLang="zh-CN" sz="2500" dirty="0" smtClean="0">
                  <a:solidFill>
                    <a:srgbClr val="FF0000"/>
                  </a:solidFill>
                </a:rPr>
                <a:t>20%</a:t>
              </a:r>
            </a:p>
            <a:p>
              <a:r>
                <a:rPr lang="en-US" altLang="zh-CN" sz="2500" dirty="0" smtClean="0">
                  <a:solidFill>
                    <a:srgbClr val="FF0000"/>
                  </a:solidFill>
                </a:rPr>
                <a:t>10%</a:t>
              </a:r>
              <a:endParaRPr lang="zh-CN" altLang="en-US" sz="2500" dirty="0">
                <a:solidFill>
                  <a:srgbClr val="FF0000"/>
                </a:solidFill>
              </a:endParaRPr>
            </a:p>
          </p:txBody>
        </p:sp>
        <p:sp>
          <p:nvSpPr>
            <p:cNvPr id="17" name="TextBox 16"/>
            <p:cNvSpPr txBox="1"/>
            <p:nvPr/>
          </p:nvSpPr>
          <p:spPr>
            <a:xfrm>
              <a:off x="5418650" y="6071533"/>
              <a:ext cx="1253202" cy="422336"/>
            </a:xfrm>
            <a:prstGeom prst="rect">
              <a:avLst/>
            </a:prstGeom>
            <a:solidFill>
              <a:schemeClr val="bg1"/>
            </a:solidFill>
          </p:spPr>
          <p:txBody>
            <a:bodyPr wrap="none" lIns="37253" tIns="18626" rIns="37253" bIns="18626" rtlCol="0">
              <a:spAutoFit/>
            </a:bodyPr>
            <a:lstStyle/>
            <a:p>
              <a:r>
                <a:rPr lang="zh-CN" altLang="en-US" sz="2500" dirty="0" smtClean="0">
                  <a:latin typeface="方正精楷简体" pitchFamily="2" charset="-122"/>
                  <a:ea typeface="汉鼎简楷体" pitchFamily="49" charset="-122"/>
                </a:rPr>
                <a:t>软件规模</a:t>
              </a:r>
              <a:endParaRPr lang="zh-CN" altLang="en-US" sz="2500" dirty="0">
                <a:latin typeface="方正精楷简体" pitchFamily="2" charset="-122"/>
                <a:ea typeface="汉鼎简楷体" pitchFamily="49" charset="-122"/>
              </a:endParaRPr>
            </a:p>
          </p:txBody>
        </p:sp>
        <p:sp>
          <p:nvSpPr>
            <p:cNvPr id="18" name="TextBox 17"/>
            <p:cNvSpPr txBox="1"/>
            <p:nvPr/>
          </p:nvSpPr>
          <p:spPr>
            <a:xfrm>
              <a:off x="7877997" y="2996952"/>
              <a:ext cx="1158502" cy="745502"/>
            </a:xfrm>
            <a:prstGeom prst="rect">
              <a:avLst/>
            </a:prstGeom>
            <a:noFill/>
          </p:spPr>
          <p:txBody>
            <a:bodyPr wrap="none" lIns="37253" tIns="18626" rIns="37253" bIns="18626" rtlCol="0">
              <a:spAutoFit/>
            </a:bodyPr>
            <a:lstStyle/>
            <a:p>
              <a:pPr algn="r"/>
              <a:r>
                <a:rPr lang="zh-CN" altLang="en-US" sz="2300" dirty="0" smtClean="0">
                  <a:solidFill>
                    <a:srgbClr val="FF0000"/>
                  </a:solidFill>
                  <a:latin typeface="微软雅黑" pitchFamily="34" charset="-122"/>
                  <a:ea typeface="微软雅黑" pitchFamily="34" charset="-122"/>
                </a:rPr>
                <a:t>测试时间</a:t>
              </a:r>
              <a:r>
                <a:rPr lang="en-US" altLang="zh-CN" sz="2300" dirty="0" smtClean="0">
                  <a:solidFill>
                    <a:srgbClr val="FF0000"/>
                  </a:solidFill>
                  <a:latin typeface="微软雅黑" pitchFamily="34" charset="-122"/>
                  <a:ea typeface="微软雅黑" pitchFamily="34" charset="-122"/>
                </a:rPr>
                <a:t/>
              </a:r>
              <a:br>
                <a:rPr lang="en-US" altLang="zh-CN" sz="2300" dirty="0" smtClean="0">
                  <a:solidFill>
                    <a:srgbClr val="FF0000"/>
                  </a:solidFill>
                  <a:latin typeface="微软雅黑" pitchFamily="34" charset="-122"/>
                  <a:ea typeface="微软雅黑" pitchFamily="34" charset="-122"/>
                </a:rPr>
              </a:br>
              <a:r>
                <a:rPr lang="zh-CN" altLang="en-US" sz="2300" dirty="0" smtClean="0">
                  <a:solidFill>
                    <a:srgbClr val="FF0000"/>
                  </a:solidFill>
                  <a:latin typeface="微软雅黑" pitchFamily="34" charset="-122"/>
                  <a:ea typeface="微软雅黑" pitchFamily="34" charset="-122"/>
                </a:rPr>
                <a:t>占比</a:t>
              </a:r>
              <a:endParaRPr lang="zh-CN" altLang="en-US" sz="2300" dirty="0">
                <a:solidFill>
                  <a:srgbClr val="FF0000"/>
                </a:solidFill>
                <a:latin typeface="微软雅黑" pitchFamily="34" charset="-122"/>
                <a:ea typeface="微软雅黑" pitchFamily="34" charset="-122"/>
              </a:endParaRPr>
            </a:p>
          </p:txBody>
        </p:sp>
        <p:cxnSp>
          <p:nvCxnSpPr>
            <p:cNvPr id="19" name="Straight Arrow Connector 18"/>
            <p:cNvCxnSpPr/>
            <p:nvPr/>
          </p:nvCxnSpPr>
          <p:spPr>
            <a:xfrm flipV="1">
              <a:off x="7829995" y="4028630"/>
              <a:ext cx="478888" cy="15255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7811196" y="4494062"/>
              <a:ext cx="497687" cy="23271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798246" y="4843137"/>
              <a:ext cx="510637" cy="3032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7811196" y="5206703"/>
              <a:ext cx="526800" cy="33458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811196" y="5508325"/>
              <a:ext cx="558550" cy="26567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4" name="Content Placeholder 2"/>
          <p:cNvSpPr txBox="1">
            <a:spLocks/>
          </p:cNvSpPr>
          <p:nvPr/>
        </p:nvSpPr>
        <p:spPr bwMode="auto">
          <a:xfrm>
            <a:off x="116467" y="3429001"/>
            <a:ext cx="3354373" cy="1296144"/>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700" kern="0" dirty="0" smtClean="0">
                <a:latin typeface="+mn-lt"/>
                <a:ea typeface="文鼎CS长美黑" pitchFamily="49" charset="-122"/>
              </a:rPr>
              <a:t>软件规模越大，高质量测试的时间占比就越大。</a:t>
            </a:r>
            <a:endParaRPr lang="zh-CN" altLang="en-US" sz="2700" kern="0" dirty="0">
              <a:latin typeface="+mn-lt"/>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par>
                                <p:cTn id="8" presetID="3" presetClass="entr" presetSubtype="10" fill="hold" nodeType="withEffect">
                                  <p:stCondLst>
                                    <p:cond delay="300"/>
                                  </p:stCondLst>
                                  <p:childTnLst>
                                    <p:set>
                                      <p:cBhvr>
                                        <p:cTn id="9" dur="1" fill="hold">
                                          <p:stCondLst>
                                            <p:cond delay="0"/>
                                          </p:stCondLst>
                                        </p:cTn>
                                        <p:tgtEl>
                                          <p:spTgt spid="25"/>
                                        </p:tgtEl>
                                        <p:attrNameLst>
                                          <p:attrName>style.visibility</p:attrName>
                                        </p:attrNameLst>
                                      </p:cBhvr>
                                      <p:to>
                                        <p:strVal val="visible"/>
                                      </p:to>
                                    </p:set>
                                    <p:animEffect transition="in" filter="blinds(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par>
                                <p:cTn id="16" presetID="3" presetClass="entr" presetSubtype="10" fill="hold" grpId="0" nodeType="withEffect">
                                  <p:stCondLst>
                                    <p:cond delay="30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linds(horizontal)">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Myers</a:t>
            </a:r>
            <a:r>
              <a:rPr lang="zh-CN" altLang="en-US" dirty="0" smtClean="0"/>
              <a:t>不充分测试</a:t>
            </a:r>
            <a:endParaRPr lang="zh-CN" altLang="en-US" dirty="0"/>
          </a:p>
        </p:txBody>
      </p:sp>
      <p:sp>
        <p:nvSpPr>
          <p:cNvPr id="3" name="Content Placeholder 2"/>
          <p:cNvSpPr>
            <a:spLocks noGrp="1"/>
          </p:cNvSpPr>
          <p:nvPr>
            <p:ph idx="1"/>
          </p:nvPr>
        </p:nvSpPr>
        <p:spPr>
          <a:xfrm>
            <a:off x="194473" y="3356995"/>
            <a:ext cx="3480938" cy="1800199"/>
          </a:xfrm>
        </p:spPr>
        <p:txBody>
          <a:bodyPr/>
          <a:lstStyle/>
          <a:p>
            <a:pPr>
              <a:buNone/>
            </a:pPr>
            <a:r>
              <a:rPr lang="zh-CN" altLang="en-US" sz="2900" dirty="0" smtClean="0"/>
              <a:t>两大前提：</a:t>
            </a:r>
            <a:endParaRPr lang="en-US" altLang="zh-CN" sz="2900" dirty="0" smtClean="0"/>
          </a:p>
          <a:p>
            <a:r>
              <a:rPr lang="zh-CN" altLang="en-US" sz="2900" dirty="0" smtClean="0">
                <a:solidFill>
                  <a:srgbClr val="0000FF"/>
                </a:solidFill>
              </a:rPr>
              <a:t>不充分测试</a:t>
            </a:r>
            <a:endParaRPr lang="en-US" altLang="zh-CN" sz="2900" dirty="0" smtClean="0">
              <a:solidFill>
                <a:srgbClr val="0000FF"/>
              </a:solidFill>
            </a:endParaRPr>
          </a:p>
          <a:p>
            <a:r>
              <a:rPr lang="zh-CN" altLang="en-US" sz="2900" dirty="0" smtClean="0">
                <a:solidFill>
                  <a:srgbClr val="0000FF"/>
                </a:solidFill>
              </a:rPr>
              <a:t>随机缺陷发现</a:t>
            </a:r>
            <a:endParaRPr lang="zh-CN" altLang="en-US" sz="2900"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79</a:t>
            </a:fld>
            <a:endParaRPr lang="zh-CN" altLang="en-US" dirty="0"/>
          </a:p>
        </p:txBody>
      </p:sp>
      <p:sp>
        <p:nvSpPr>
          <p:cNvPr id="5" name="Rectangle 4"/>
          <p:cNvSpPr/>
          <p:nvPr/>
        </p:nvSpPr>
        <p:spPr>
          <a:xfrm>
            <a:off x="662528" y="1340771"/>
            <a:ext cx="8580953" cy="1080121"/>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基于不充分测试的随机缺陷发现，包含较多已知缺陷的代码段更有可能包含较多未知缺陷。</a:t>
            </a:r>
            <a:endParaRPr lang="zh-CN" altLang="en-US" sz="2900" dirty="0">
              <a:solidFill>
                <a:srgbClr val="C00000"/>
              </a:solidFill>
              <a:ea typeface="文鼎CS长美黑" pitchFamily="49" charset="-122"/>
            </a:endParaRPr>
          </a:p>
        </p:txBody>
      </p:sp>
      <p:grpSp>
        <p:nvGrpSpPr>
          <p:cNvPr id="6" name="Group 59"/>
          <p:cNvGrpSpPr/>
          <p:nvPr/>
        </p:nvGrpSpPr>
        <p:grpSpPr>
          <a:xfrm>
            <a:off x="3748329" y="4176671"/>
            <a:ext cx="5963202" cy="2307451"/>
            <a:chOff x="3459989" y="3501008"/>
            <a:chExt cx="5504498" cy="2307450"/>
          </a:xfrm>
        </p:grpSpPr>
        <p:sp>
          <p:nvSpPr>
            <p:cNvPr id="7" name="Rectangle 6"/>
            <p:cNvSpPr/>
            <p:nvPr/>
          </p:nvSpPr>
          <p:spPr>
            <a:xfrm>
              <a:off x="6340308" y="3501008"/>
              <a:ext cx="2624179" cy="182802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8" name="Oval 7"/>
            <p:cNvSpPr/>
            <p:nvPr/>
          </p:nvSpPr>
          <p:spPr>
            <a:xfrm>
              <a:off x="7112126" y="3958013"/>
              <a:ext cx="1003363" cy="990177"/>
            </a:xfrm>
            <a:prstGeom prst="ellips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9" name="Rectangle 8"/>
            <p:cNvSpPr/>
            <p:nvPr/>
          </p:nvSpPr>
          <p:spPr>
            <a:xfrm>
              <a:off x="3459989" y="3501008"/>
              <a:ext cx="2624179" cy="1828020"/>
            </a:xfrm>
            <a:prstGeom prst="rect">
              <a:avLst/>
            </a:prstGeom>
            <a:solidFill>
              <a:schemeClr val="accent3">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0" name="Oval 9"/>
            <p:cNvSpPr/>
            <p:nvPr/>
          </p:nvSpPr>
          <p:spPr>
            <a:xfrm>
              <a:off x="4231807" y="3958013"/>
              <a:ext cx="1080545" cy="990177"/>
            </a:xfrm>
            <a:prstGeom prst="ellipse">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1" name="Isosceles Triangle 10"/>
            <p:cNvSpPr/>
            <p:nvPr/>
          </p:nvSpPr>
          <p:spPr>
            <a:xfrm>
              <a:off x="3768716"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2" name="Isosceles Triangle 11"/>
            <p:cNvSpPr/>
            <p:nvPr/>
          </p:nvSpPr>
          <p:spPr>
            <a:xfrm>
              <a:off x="3768716" y="403418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3" name="Isosceles Triangle 12"/>
            <p:cNvSpPr/>
            <p:nvPr/>
          </p:nvSpPr>
          <p:spPr>
            <a:xfrm>
              <a:off x="3768716"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4" name="Isosceles Triangle 13"/>
            <p:cNvSpPr/>
            <p:nvPr/>
          </p:nvSpPr>
          <p:spPr>
            <a:xfrm>
              <a:off x="3768716" y="464352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5" name="Isosceles Triangle 14"/>
            <p:cNvSpPr/>
            <p:nvPr/>
          </p:nvSpPr>
          <p:spPr>
            <a:xfrm>
              <a:off x="4077443"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6" name="Isosceles Triangle 15"/>
            <p:cNvSpPr/>
            <p:nvPr/>
          </p:nvSpPr>
          <p:spPr>
            <a:xfrm>
              <a:off x="4077443" y="403418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7" name="Isosceles Triangle 16"/>
            <p:cNvSpPr/>
            <p:nvPr/>
          </p:nvSpPr>
          <p:spPr>
            <a:xfrm>
              <a:off x="4077443"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8" name="Isosceles Triangle 17"/>
            <p:cNvSpPr/>
            <p:nvPr/>
          </p:nvSpPr>
          <p:spPr>
            <a:xfrm>
              <a:off x="4077443" y="464352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19" name="Isosceles Triangle 18"/>
            <p:cNvSpPr/>
            <p:nvPr/>
          </p:nvSpPr>
          <p:spPr>
            <a:xfrm>
              <a:off x="4386170"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0" name="Isosceles Triangle 19"/>
            <p:cNvSpPr/>
            <p:nvPr/>
          </p:nvSpPr>
          <p:spPr>
            <a:xfrm>
              <a:off x="4386170" y="403418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1" name="Isosceles Triangle 20"/>
            <p:cNvSpPr/>
            <p:nvPr/>
          </p:nvSpPr>
          <p:spPr>
            <a:xfrm>
              <a:off x="4386170"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2" name="Isosceles Triangle 21"/>
            <p:cNvSpPr/>
            <p:nvPr/>
          </p:nvSpPr>
          <p:spPr>
            <a:xfrm>
              <a:off x="4386170" y="464352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3" name="Isosceles Triangle 22"/>
            <p:cNvSpPr/>
            <p:nvPr/>
          </p:nvSpPr>
          <p:spPr>
            <a:xfrm>
              <a:off x="4694897"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4" name="Isosceles Triangle 23"/>
            <p:cNvSpPr/>
            <p:nvPr/>
          </p:nvSpPr>
          <p:spPr>
            <a:xfrm>
              <a:off x="4694897" y="403418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5" name="Isosceles Triangle 24"/>
            <p:cNvSpPr/>
            <p:nvPr/>
          </p:nvSpPr>
          <p:spPr>
            <a:xfrm>
              <a:off x="4694897"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6" name="Isosceles Triangle 25"/>
            <p:cNvSpPr/>
            <p:nvPr/>
          </p:nvSpPr>
          <p:spPr>
            <a:xfrm>
              <a:off x="4694897" y="464352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7" name="Isosceles Triangle 26"/>
            <p:cNvSpPr/>
            <p:nvPr/>
          </p:nvSpPr>
          <p:spPr>
            <a:xfrm>
              <a:off x="5003624"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8" name="Isosceles Triangle 27"/>
            <p:cNvSpPr/>
            <p:nvPr/>
          </p:nvSpPr>
          <p:spPr>
            <a:xfrm>
              <a:off x="5003624" y="403418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29" name="Isosceles Triangle 28"/>
            <p:cNvSpPr/>
            <p:nvPr/>
          </p:nvSpPr>
          <p:spPr>
            <a:xfrm>
              <a:off x="5003624"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0" name="Isosceles Triangle 29"/>
            <p:cNvSpPr/>
            <p:nvPr/>
          </p:nvSpPr>
          <p:spPr>
            <a:xfrm>
              <a:off x="5003624" y="464352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1" name="Isosceles Triangle 30"/>
            <p:cNvSpPr/>
            <p:nvPr/>
          </p:nvSpPr>
          <p:spPr>
            <a:xfrm>
              <a:off x="5312351"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2" name="Isosceles Triangle 31"/>
            <p:cNvSpPr/>
            <p:nvPr/>
          </p:nvSpPr>
          <p:spPr>
            <a:xfrm>
              <a:off x="5312351" y="403418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3" name="Isosceles Triangle 32"/>
            <p:cNvSpPr/>
            <p:nvPr/>
          </p:nvSpPr>
          <p:spPr>
            <a:xfrm>
              <a:off x="5312351"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4" name="Isosceles Triangle 33"/>
            <p:cNvSpPr/>
            <p:nvPr/>
          </p:nvSpPr>
          <p:spPr>
            <a:xfrm>
              <a:off x="5312351" y="464352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5" name="Isosceles Triangle 34"/>
            <p:cNvSpPr/>
            <p:nvPr/>
          </p:nvSpPr>
          <p:spPr>
            <a:xfrm>
              <a:off x="5621078"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6" name="Isosceles Triangle 35"/>
            <p:cNvSpPr/>
            <p:nvPr/>
          </p:nvSpPr>
          <p:spPr>
            <a:xfrm>
              <a:off x="5621078" y="403418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7" name="Isosceles Triangle 36"/>
            <p:cNvSpPr/>
            <p:nvPr/>
          </p:nvSpPr>
          <p:spPr>
            <a:xfrm>
              <a:off x="5621078"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8" name="Isosceles Triangle 37"/>
            <p:cNvSpPr/>
            <p:nvPr/>
          </p:nvSpPr>
          <p:spPr>
            <a:xfrm>
              <a:off x="5621078" y="464352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39" name="Isosceles Triangle 38"/>
            <p:cNvSpPr/>
            <p:nvPr/>
          </p:nvSpPr>
          <p:spPr>
            <a:xfrm>
              <a:off x="6649035"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0" name="Isosceles Triangle 39"/>
            <p:cNvSpPr/>
            <p:nvPr/>
          </p:nvSpPr>
          <p:spPr>
            <a:xfrm>
              <a:off x="6649035"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1" name="Isosceles Triangle 40"/>
            <p:cNvSpPr/>
            <p:nvPr/>
          </p:nvSpPr>
          <p:spPr>
            <a:xfrm>
              <a:off x="7266489"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2" name="Isosceles Triangle 41"/>
            <p:cNvSpPr/>
            <p:nvPr/>
          </p:nvSpPr>
          <p:spPr>
            <a:xfrm>
              <a:off x="7266489"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3" name="Isosceles Triangle 42"/>
            <p:cNvSpPr/>
            <p:nvPr/>
          </p:nvSpPr>
          <p:spPr>
            <a:xfrm>
              <a:off x="7883943"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4" name="Isosceles Triangle 43"/>
            <p:cNvSpPr/>
            <p:nvPr/>
          </p:nvSpPr>
          <p:spPr>
            <a:xfrm>
              <a:off x="7883943"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5" name="Isosceles Triangle 44"/>
            <p:cNvSpPr/>
            <p:nvPr/>
          </p:nvSpPr>
          <p:spPr>
            <a:xfrm>
              <a:off x="8501398" y="372951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6" name="Isosceles Triangle 45"/>
            <p:cNvSpPr/>
            <p:nvPr/>
          </p:nvSpPr>
          <p:spPr>
            <a:xfrm>
              <a:off x="8501398" y="433885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7" name="Isosceles Triangle 46"/>
            <p:cNvSpPr/>
            <p:nvPr/>
          </p:nvSpPr>
          <p:spPr>
            <a:xfrm>
              <a:off x="3768716"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8" name="Isosceles Triangle 47"/>
            <p:cNvSpPr/>
            <p:nvPr/>
          </p:nvSpPr>
          <p:spPr>
            <a:xfrm>
              <a:off x="4077443"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49" name="Isosceles Triangle 48"/>
            <p:cNvSpPr/>
            <p:nvPr/>
          </p:nvSpPr>
          <p:spPr>
            <a:xfrm>
              <a:off x="4386170"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0" name="Isosceles Triangle 49"/>
            <p:cNvSpPr/>
            <p:nvPr/>
          </p:nvSpPr>
          <p:spPr>
            <a:xfrm>
              <a:off x="4694897"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1" name="Isosceles Triangle 50"/>
            <p:cNvSpPr/>
            <p:nvPr/>
          </p:nvSpPr>
          <p:spPr>
            <a:xfrm>
              <a:off x="5003624"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2" name="Isosceles Triangle 51"/>
            <p:cNvSpPr/>
            <p:nvPr/>
          </p:nvSpPr>
          <p:spPr>
            <a:xfrm>
              <a:off x="5312351"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3" name="Isosceles Triangle 52"/>
            <p:cNvSpPr/>
            <p:nvPr/>
          </p:nvSpPr>
          <p:spPr>
            <a:xfrm>
              <a:off x="5621078"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4" name="Isosceles Triangle 53"/>
            <p:cNvSpPr/>
            <p:nvPr/>
          </p:nvSpPr>
          <p:spPr>
            <a:xfrm>
              <a:off x="6649035"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5" name="Isosceles Triangle 54"/>
            <p:cNvSpPr/>
            <p:nvPr/>
          </p:nvSpPr>
          <p:spPr>
            <a:xfrm>
              <a:off x="7266489"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6" name="Isosceles Triangle 55"/>
            <p:cNvSpPr/>
            <p:nvPr/>
          </p:nvSpPr>
          <p:spPr>
            <a:xfrm>
              <a:off x="7883943"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7" name="Isosceles Triangle 56"/>
            <p:cNvSpPr/>
            <p:nvPr/>
          </p:nvSpPr>
          <p:spPr>
            <a:xfrm>
              <a:off x="8501398" y="4948190"/>
              <a:ext cx="154363" cy="15233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00" dirty="0">
                <a:ea typeface="汉鼎简楷体" pitchFamily="49" charset="-122"/>
              </a:endParaRPr>
            </a:p>
          </p:txBody>
        </p:sp>
        <p:sp>
          <p:nvSpPr>
            <p:cNvPr id="58" name="TextBox 57"/>
            <p:cNvSpPr txBox="1"/>
            <p:nvPr/>
          </p:nvSpPr>
          <p:spPr>
            <a:xfrm>
              <a:off x="4094545" y="5085183"/>
              <a:ext cx="1420805" cy="723275"/>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代码段</a:t>
              </a:r>
              <a:r>
                <a:rPr lang="en-US" altLang="zh-CN" sz="4100" dirty="0" smtClean="0">
                  <a:latin typeface="方正精楷简体" pitchFamily="2" charset="-122"/>
                  <a:ea typeface="汉鼎简楷体" pitchFamily="49" charset="-122"/>
                </a:rPr>
                <a:t> </a:t>
              </a:r>
              <a:r>
                <a:rPr lang="en-US" altLang="zh-CN" sz="2500" dirty="0" smtClean="0">
                  <a:ea typeface="汉鼎简楷体" pitchFamily="49" charset="-122"/>
                </a:rPr>
                <a:t>A</a:t>
              </a:r>
              <a:endParaRPr lang="en-US" sz="2500" dirty="0">
                <a:ea typeface="汉鼎简楷体" pitchFamily="49" charset="-122"/>
              </a:endParaRPr>
            </a:p>
          </p:txBody>
        </p:sp>
        <p:sp>
          <p:nvSpPr>
            <p:cNvPr id="59" name="TextBox 58"/>
            <p:cNvSpPr txBox="1"/>
            <p:nvPr/>
          </p:nvSpPr>
          <p:spPr>
            <a:xfrm>
              <a:off x="6979848" y="5085183"/>
              <a:ext cx="1420805" cy="723275"/>
            </a:xfrm>
            <a:prstGeom prst="rect">
              <a:avLst/>
            </a:prstGeom>
            <a:noFill/>
          </p:spPr>
          <p:txBody>
            <a:bodyPr wrap="none" rtlCol="0">
              <a:spAutoFit/>
            </a:bodyPr>
            <a:lstStyle/>
            <a:p>
              <a:r>
                <a:rPr lang="zh-CN" altLang="en-US" sz="2500" dirty="0" smtClean="0">
                  <a:latin typeface="方正精楷简体" pitchFamily="2" charset="-122"/>
                  <a:ea typeface="汉鼎简楷体" pitchFamily="49" charset="-122"/>
                </a:rPr>
                <a:t>代码段</a:t>
              </a:r>
              <a:r>
                <a:rPr lang="en-US" altLang="zh-CN" sz="4100" dirty="0" smtClean="0">
                  <a:latin typeface="方正精楷简体" pitchFamily="2" charset="-122"/>
                  <a:ea typeface="汉鼎简楷体" pitchFamily="49" charset="-122"/>
                </a:rPr>
                <a:t> </a:t>
              </a:r>
              <a:r>
                <a:rPr lang="en-US" altLang="zh-CN" sz="2500" dirty="0" smtClean="0">
                  <a:ea typeface="汉鼎简楷体" pitchFamily="49" charset="-122"/>
                </a:rPr>
                <a:t>B</a:t>
              </a:r>
              <a:endParaRPr lang="en-US" sz="2500" dirty="0">
                <a:ea typeface="汉鼎简楷体"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3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质量控制技术</a:t>
            </a:r>
            <a:endParaRPr lang="zh-CN" altLang="en-US" dirty="0"/>
          </a:p>
        </p:txBody>
      </p:sp>
      <p:sp>
        <p:nvSpPr>
          <p:cNvPr id="3" name="Content Placeholder 2"/>
          <p:cNvSpPr>
            <a:spLocks noGrp="1"/>
          </p:cNvSpPr>
          <p:nvPr>
            <p:ph idx="1"/>
          </p:nvPr>
        </p:nvSpPr>
        <p:spPr/>
        <p:txBody>
          <a:bodyPr/>
          <a:lstStyle/>
          <a:p>
            <a:r>
              <a:rPr lang="zh-CN" altLang="en-US" sz="2900" dirty="0" smtClean="0"/>
              <a:t>产品质量控制 </a:t>
            </a:r>
            <a:r>
              <a:rPr lang="en-US" altLang="zh-CN" sz="2500" dirty="0" smtClean="0"/>
              <a:t>(Quality Control</a:t>
            </a:r>
            <a:r>
              <a:rPr lang="zh-CN" altLang="en-US" sz="2500" dirty="0" smtClean="0"/>
              <a:t>，简称</a:t>
            </a:r>
            <a:r>
              <a:rPr lang="en-US" altLang="zh-CN" sz="2500" dirty="0" smtClean="0"/>
              <a:t>QC)</a:t>
            </a:r>
            <a:endParaRPr lang="en-US" altLang="zh-CN" sz="2900" dirty="0" smtClean="0"/>
          </a:p>
          <a:p>
            <a:pPr lvl="1"/>
            <a:r>
              <a:rPr lang="zh-CN" altLang="en-US" sz="2500" dirty="0" smtClean="0"/>
              <a:t>是</a:t>
            </a:r>
            <a:r>
              <a:rPr lang="zh-CN" altLang="en-US" sz="2500" dirty="0" smtClean="0">
                <a:solidFill>
                  <a:srgbClr val="0000FF"/>
                </a:solidFill>
              </a:rPr>
              <a:t>发现和修复产品缺陷</a:t>
            </a:r>
            <a:r>
              <a:rPr lang="en-US" altLang="zh-CN" sz="2500" dirty="0" smtClean="0">
                <a:solidFill>
                  <a:srgbClr val="0000FF"/>
                </a:solidFill>
              </a:rPr>
              <a:t>(Defect)</a:t>
            </a:r>
            <a:r>
              <a:rPr lang="zh-CN" altLang="en-US" sz="2500" dirty="0" smtClean="0"/>
              <a:t>的过程</a:t>
            </a:r>
            <a:endParaRPr lang="en-US" altLang="zh-CN" sz="2500" dirty="0" smtClean="0"/>
          </a:p>
          <a:p>
            <a:pPr lvl="1"/>
            <a:r>
              <a:rPr lang="zh-CN" altLang="en-US" sz="2500" dirty="0" smtClean="0"/>
              <a:t>也是一系列度量和改善产品质量的活动统称</a:t>
            </a:r>
            <a:endParaRPr lang="en-US" altLang="zh-CN" sz="2500" dirty="0" smtClean="0"/>
          </a:p>
          <a:p>
            <a:endParaRPr lang="en-US" altLang="zh-CN" sz="1900" dirty="0" smtClean="0"/>
          </a:p>
          <a:p>
            <a:r>
              <a:rPr lang="zh-CN" altLang="en-US" sz="2900" dirty="0" smtClean="0"/>
              <a:t>两类质控技术</a:t>
            </a:r>
            <a:endParaRPr lang="en-US" altLang="zh-CN" sz="2900" dirty="0" smtClean="0"/>
          </a:p>
          <a:p>
            <a:pPr lvl="1"/>
            <a:r>
              <a:rPr lang="zh-CN" altLang="en-US" sz="2500" dirty="0" smtClean="0">
                <a:solidFill>
                  <a:srgbClr val="0000FF"/>
                </a:solidFill>
              </a:rPr>
              <a:t>测试 </a:t>
            </a:r>
            <a:r>
              <a:rPr lang="en-US" altLang="zh-CN" sz="2500" dirty="0" smtClean="0">
                <a:solidFill>
                  <a:srgbClr val="0000FF"/>
                </a:solidFill>
              </a:rPr>
              <a:t>(Testing)</a:t>
            </a:r>
          </a:p>
          <a:p>
            <a:pPr lvl="2"/>
            <a:r>
              <a:rPr lang="zh-CN" altLang="en-US" dirty="0" smtClean="0"/>
              <a:t>以发现缺陷为目的的</a:t>
            </a:r>
            <a:r>
              <a:rPr lang="zh-CN" altLang="en-US" dirty="0" smtClean="0">
                <a:solidFill>
                  <a:srgbClr val="0000FF"/>
                </a:solidFill>
              </a:rPr>
              <a:t>程序执行</a:t>
            </a:r>
            <a:r>
              <a:rPr lang="zh-CN" altLang="en-US" dirty="0" smtClean="0"/>
              <a:t>过程</a:t>
            </a:r>
            <a:endParaRPr lang="en-US" altLang="zh-CN" dirty="0" smtClean="0"/>
          </a:p>
          <a:p>
            <a:pPr lvl="1"/>
            <a:r>
              <a:rPr lang="zh-CN" altLang="en-US" sz="2500" dirty="0" smtClean="0">
                <a:solidFill>
                  <a:srgbClr val="0000FF"/>
                </a:solidFill>
              </a:rPr>
              <a:t>审查 </a:t>
            </a:r>
            <a:r>
              <a:rPr lang="en-US" altLang="zh-CN" sz="2500" dirty="0" smtClean="0">
                <a:solidFill>
                  <a:srgbClr val="0000FF"/>
                </a:solidFill>
              </a:rPr>
              <a:t>(Review)</a:t>
            </a:r>
          </a:p>
          <a:p>
            <a:pPr lvl="2"/>
            <a:r>
              <a:rPr lang="zh-CN" altLang="en-US" dirty="0" smtClean="0"/>
              <a:t>组织工程师</a:t>
            </a:r>
            <a:r>
              <a:rPr lang="zh-CN" altLang="en-US" dirty="0" smtClean="0">
                <a:solidFill>
                  <a:srgbClr val="0000FF"/>
                </a:solidFill>
              </a:rPr>
              <a:t>阅读</a:t>
            </a:r>
            <a:r>
              <a:rPr lang="zh-CN" altLang="en-US" dirty="0" smtClean="0"/>
              <a:t>目标制品并找出其缺陷的过程</a:t>
            </a:r>
            <a:endParaRPr lang="en-US" altLang="zh-CN" dirty="0" smtClean="0"/>
          </a:p>
          <a:p>
            <a:pPr lvl="2"/>
            <a:endParaRPr lang="en-US" altLang="zh-CN" sz="1900" dirty="0" smtClean="0"/>
          </a:p>
          <a:p>
            <a:pPr lvl="1">
              <a:buNone/>
            </a:pPr>
            <a:r>
              <a:rPr lang="en-US" altLang="zh-CN" sz="2500" dirty="0" smtClean="0">
                <a:solidFill>
                  <a:srgbClr val="FF0000"/>
                </a:solidFill>
                <a:sym typeface="Wingdings" pitchFamily="2" charset="2"/>
              </a:rPr>
              <a:t> </a:t>
            </a:r>
            <a:r>
              <a:rPr lang="zh-CN" altLang="en-US" sz="2500" dirty="0" smtClean="0">
                <a:solidFill>
                  <a:srgbClr val="FF0000"/>
                </a:solidFill>
                <a:sym typeface="Wingdings" pitchFamily="2" charset="2"/>
              </a:rPr>
              <a:t>两者</a:t>
            </a:r>
            <a:r>
              <a:rPr lang="zh-CN" altLang="en-US" sz="2500" dirty="0" smtClean="0">
                <a:solidFill>
                  <a:srgbClr val="FF0000"/>
                </a:solidFill>
              </a:rPr>
              <a:t>各有优缺点、效果互为补充</a:t>
            </a:r>
            <a:endParaRPr lang="zh-CN" altLang="en-US" sz="25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重点测试法则</a:t>
            </a:r>
            <a:endParaRPr lang="zh-CN" altLang="en-US" dirty="0"/>
          </a:p>
        </p:txBody>
      </p:sp>
      <p:sp>
        <p:nvSpPr>
          <p:cNvPr id="3" name="Content Placeholder 2"/>
          <p:cNvSpPr>
            <a:spLocks noGrp="1"/>
          </p:cNvSpPr>
          <p:nvPr>
            <p:ph idx="1"/>
          </p:nvPr>
        </p:nvSpPr>
        <p:spPr>
          <a:xfrm>
            <a:off x="38454" y="3789040"/>
            <a:ext cx="2730303" cy="2664296"/>
          </a:xfrm>
        </p:spPr>
        <p:txBody>
          <a:bodyPr/>
          <a:lstStyle/>
          <a:p>
            <a:r>
              <a:rPr lang="zh-CN" altLang="en-US" sz="2700" dirty="0" smtClean="0"/>
              <a:t>测试资源：</a:t>
            </a:r>
            <a:endParaRPr lang="en-US" altLang="zh-CN" sz="2700" dirty="0" smtClean="0"/>
          </a:p>
          <a:p>
            <a:pPr lvl="1"/>
            <a:r>
              <a:rPr lang="zh-CN" altLang="en-US" sz="2500" dirty="0" smtClean="0">
                <a:solidFill>
                  <a:srgbClr val="0000FF"/>
                </a:solidFill>
                <a:ea typeface="文鼎CS长美黑" pitchFamily="49" charset="-122"/>
              </a:rPr>
              <a:t>测试人力</a:t>
            </a:r>
            <a:endParaRPr lang="en-US" altLang="zh-CN" sz="2500" dirty="0" smtClean="0">
              <a:solidFill>
                <a:srgbClr val="0000FF"/>
              </a:solidFill>
              <a:ea typeface="文鼎CS长美黑" pitchFamily="49" charset="-122"/>
            </a:endParaRPr>
          </a:p>
          <a:p>
            <a:pPr lvl="1"/>
            <a:r>
              <a:rPr lang="zh-CN" altLang="en-US" sz="2500" dirty="0" smtClean="0">
                <a:solidFill>
                  <a:srgbClr val="0000FF"/>
                </a:solidFill>
                <a:ea typeface="文鼎CS长美黑" pitchFamily="49" charset="-122"/>
              </a:rPr>
              <a:t>成本</a:t>
            </a:r>
            <a:endParaRPr lang="en-US" altLang="zh-CN" sz="2500" dirty="0" smtClean="0">
              <a:solidFill>
                <a:srgbClr val="0000FF"/>
              </a:solidFill>
              <a:ea typeface="文鼎CS长美黑" pitchFamily="49" charset="-122"/>
            </a:endParaRPr>
          </a:p>
          <a:p>
            <a:pPr lvl="1"/>
            <a:r>
              <a:rPr lang="zh-CN" altLang="en-US" sz="2500" dirty="0" smtClean="0">
                <a:solidFill>
                  <a:srgbClr val="0000FF"/>
                </a:solidFill>
                <a:ea typeface="文鼎CS长美黑" pitchFamily="49" charset="-122"/>
              </a:rPr>
              <a:t>时间</a:t>
            </a:r>
            <a:endParaRPr lang="en-US" altLang="zh-CN" sz="2500" dirty="0" smtClean="0">
              <a:solidFill>
                <a:srgbClr val="0000FF"/>
              </a:solidFill>
              <a:ea typeface="文鼎CS长美黑" pitchFamily="49" charset="-122"/>
            </a:endParaRPr>
          </a:p>
          <a:p>
            <a:pPr lvl="1"/>
            <a:r>
              <a:rPr lang="zh-CN" altLang="en-US" sz="2500" dirty="0" smtClean="0">
                <a:solidFill>
                  <a:srgbClr val="0000FF"/>
                </a:solidFill>
                <a:ea typeface="文鼎CS长美黑" pitchFamily="49" charset="-122"/>
              </a:rPr>
              <a:t>测例</a:t>
            </a:r>
            <a:endParaRPr lang="en-US" altLang="zh-CN" sz="2500" dirty="0" smtClean="0">
              <a:solidFill>
                <a:srgbClr val="0000FF"/>
              </a:solidFill>
              <a:ea typeface="文鼎CS长美黑" pitchFamily="49" charset="-122"/>
            </a:endParaRPr>
          </a:p>
          <a:p>
            <a:pPr lvl="1"/>
            <a:r>
              <a:rPr lang="en-US" altLang="zh-CN" sz="2500" dirty="0" smtClean="0">
                <a:solidFill>
                  <a:srgbClr val="0000FF"/>
                </a:solidFill>
                <a:ea typeface="文鼎CS长美黑" pitchFamily="49" charset="-122"/>
              </a:rPr>
              <a:t>…</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80</a:t>
            </a:fld>
            <a:endParaRPr lang="zh-CN" altLang="en-US" dirty="0"/>
          </a:p>
        </p:txBody>
      </p:sp>
      <p:sp>
        <p:nvSpPr>
          <p:cNvPr id="5" name="Rectangle 4"/>
          <p:cNvSpPr/>
          <p:nvPr/>
        </p:nvSpPr>
        <p:spPr>
          <a:xfrm>
            <a:off x="584516" y="1484786"/>
            <a:ext cx="8580953" cy="792088"/>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集中主要测试资源于缺陷密集型代码模块。</a:t>
            </a:r>
            <a:endParaRPr lang="zh-CN" altLang="en-US" sz="2900" dirty="0">
              <a:solidFill>
                <a:srgbClr val="C00000"/>
              </a:solidFill>
              <a:ea typeface="文鼎CS长美黑" pitchFamily="49" charset="-122"/>
            </a:endParaRPr>
          </a:p>
        </p:txBody>
      </p:sp>
      <p:grpSp>
        <p:nvGrpSpPr>
          <p:cNvPr id="6" name="Group 5"/>
          <p:cNvGrpSpPr/>
          <p:nvPr/>
        </p:nvGrpSpPr>
        <p:grpSpPr>
          <a:xfrm>
            <a:off x="6591185" y="4469428"/>
            <a:ext cx="3198812" cy="1839895"/>
            <a:chOff x="11639550" y="10088562"/>
            <a:chExt cx="2895600" cy="1828800"/>
          </a:xfrm>
        </p:grpSpPr>
        <p:sp>
          <p:nvSpPr>
            <p:cNvPr id="7" name="Rectangle 6"/>
            <p:cNvSpPr/>
            <p:nvPr/>
          </p:nvSpPr>
          <p:spPr>
            <a:xfrm>
              <a:off x="11639550" y="10088562"/>
              <a:ext cx="2895600" cy="1828800"/>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8" name="Oval 7"/>
            <p:cNvSpPr/>
            <p:nvPr/>
          </p:nvSpPr>
          <p:spPr>
            <a:xfrm>
              <a:off x="11944350" y="10317162"/>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9" name="Oval 8"/>
            <p:cNvSpPr/>
            <p:nvPr/>
          </p:nvSpPr>
          <p:spPr>
            <a:xfrm>
              <a:off x="12172950" y="11155362"/>
              <a:ext cx="304800" cy="3048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0" name="Oval 9"/>
            <p:cNvSpPr/>
            <p:nvPr/>
          </p:nvSpPr>
          <p:spPr>
            <a:xfrm>
              <a:off x="13087350" y="10317162"/>
              <a:ext cx="228600" cy="228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1" name="Oval 10"/>
            <p:cNvSpPr/>
            <p:nvPr/>
          </p:nvSpPr>
          <p:spPr>
            <a:xfrm>
              <a:off x="13544550" y="11079162"/>
              <a:ext cx="381000" cy="381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2" name="Oval 11"/>
            <p:cNvSpPr/>
            <p:nvPr/>
          </p:nvSpPr>
          <p:spPr>
            <a:xfrm>
              <a:off x="12401550" y="10621962"/>
              <a:ext cx="228600" cy="228600"/>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3" name="Oval 12"/>
            <p:cNvSpPr/>
            <p:nvPr/>
          </p:nvSpPr>
          <p:spPr>
            <a:xfrm>
              <a:off x="13011150" y="10774362"/>
              <a:ext cx="228600" cy="228600"/>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4" name="Oval 13"/>
            <p:cNvSpPr/>
            <p:nvPr/>
          </p:nvSpPr>
          <p:spPr>
            <a:xfrm>
              <a:off x="13773150" y="10393362"/>
              <a:ext cx="381000" cy="381000"/>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5" name="Oval 14"/>
            <p:cNvSpPr/>
            <p:nvPr/>
          </p:nvSpPr>
          <p:spPr>
            <a:xfrm>
              <a:off x="12706350" y="11383962"/>
              <a:ext cx="228600" cy="228600"/>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6" name="Oval 15"/>
            <p:cNvSpPr/>
            <p:nvPr/>
          </p:nvSpPr>
          <p:spPr>
            <a:xfrm>
              <a:off x="13239750" y="11460162"/>
              <a:ext cx="228600" cy="228600"/>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7" name="Oval 16"/>
            <p:cNvSpPr/>
            <p:nvPr/>
          </p:nvSpPr>
          <p:spPr>
            <a:xfrm>
              <a:off x="11868150" y="11536362"/>
              <a:ext cx="228600" cy="228600"/>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sp>
          <p:nvSpPr>
            <p:cNvPr id="18" name="Oval 17"/>
            <p:cNvSpPr/>
            <p:nvPr/>
          </p:nvSpPr>
          <p:spPr>
            <a:xfrm>
              <a:off x="14077950" y="11383962"/>
              <a:ext cx="228600" cy="228600"/>
            </a:xfrm>
            <a:prstGeom prst="ellipse">
              <a:avLst/>
            </a:prstGeom>
            <a:solidFill>
              <a:srgbClr val="2A0EF8"/>
            </a:solidFill>
            <a:ln>
              <a:solidFill>
                <a:srgbClr val="0000D6"/>
              </a:solidFill>
            </a:ln>
          </p:spPr>
          <p:style>
            <a:lnRef idx="2">
              <a:schemeClr val="accent1">
                <a:shade val="50000"/>
              </a:schemeClr>
            </a:lnRef>
            <a:fillRef idx="1">
              <a:schemeClr val="accent1"/>
            </a:fillRef>
            <a:effectRef idx="0">
              <a:schemeClr val="accent1"/>
            </a:effectRef>
            <a:fontRef idx="minor">
              <a:schemeClr val="lt1"/>
            </a:fontRef>
          </p:style>
          <p:txBody>
            <a:bodyPr lIns="91431" tIns="45716" rIns="91431" bIns="45716" rtlCol="0" anchor="ctr"/>
            <a:lstStyle/>
            <a:p>
              <a:pPr algn="ctr"/>
              <a:endParaRPr lang="en-US"/>
            </a:p>
          </p:txBody>
        </p:sp>
      </p:grpSp>
      <p:sp>
        <p:nvSpPr>
          <p:cNvPr id="31745" name="Rectangle 1"/>
          <p:cNvSpPr>
            <a:spLocks noChangeArrowheads="1"/>
          </p:cNvSpPr>
          <p:nvPr/>
        </p:nvSpPr>
        <p:spPr bwMode="auto">
          <a:xfrm>
            <a:off x="2612741" y="2964401"/>
            <a:ext cx="7098789" cy="926881"/>
          </a:xfrm>
          <a:prstGeom prst="rect">
            <a:avLst/>
          </a:prstGeom>
          <a:solidFill>
            <a:schemeClr val="tx1"/>
          </a:solidFill>
          <a:ln w="9525">
            <a:noFill/>
            <a:miter lim="800000"/>
            <a:headEnd/>
            <a:tailEnd/>
          </a:ln>
          <a:effectLst/>
        </p:spPr>
        <p:txBody>
          <a:bodyPr vert="horz" wrap="square" lIns="0" tIns="0" rIns="0" bIns="0" numCol="1" anchor="ctr" anchorCtr="0" compatLnSpc="1">
            <a:prstTxWarp prst="textNoShape">
              <a:avLst/>
            </a:prstTxWarp>
            <a:spAutoFit/>
          </a:bodyPr>
          <a:lstStyle/>
          <a:p>
            <a:pPr defTabSz="956645"/>
            <a:r>
              <a:rPr kumimoji="0" lang="zh-CN" altLang="en-US" sz="2900" dirty="0" smtClean="0">
                <a:solidFill>
                  <a:schemeClr val="bg1"/>
                </a:solidFill>
                <a:latin typeface="Arial" pitchFamily="34" charset="0"/>
                <a:ea typeface="文鼎CS长美黑" pitchFamily="49" charset="-122"/>
                <a:cs typeface="宋体" pitchFamily="2" charset="-122"/>
              </a:rPr>
              <a:t>回顾 </a:t>
            </a:r>
            <a:r>
              <a:rPr kumimoji="0" lang="zh-CN" altLang="zh-CN" sz="2900" dirty="0" smtClean="0">
                <a:solidFill>
                  <a:srgbClr val="FFFF00"/>
                </a:solidFill>
                <a:latin typeface="Arial" pitchFamily="34" charset="0"/>
                <a:ea typeface="文鼎CS长美黑" pitchFamily="49" charset="-122"/>
                <a:cs typeface="宋体" pitchFamily="2" charset="-122"/>
              </a:rPr>
              <a:t>Pareto</a:t>
            </a:r>
            <a:r>
              <a:rPr kumimoji="0" lang="en-US" altLang="zh-CN" sz="2900" dirty="0" smtClean="0">
                <a:solidFill>
                  <a:srgbClr val="FFFF00"/>
                </a:solidFill>
                <a:latin typeface="Arial" pitchFamily="34" charset="0"/>
                <a:ea typeface="文鼎CS长美黑" pitchFamily="49" charset="-122"/>
                <a:cs typeface="宋体" pitchFamily="2" charset="-122"/>
              </a:rPr>
              <a:t> </a:t>
            </a:r>
            <a:r>
              <a:rPr kumimoji="0" lang="zh-CN" altLang="en-US" sz="2900" dirty="0" smtClean="0">
                <a:solidFill>
                  <a:srgbClr val="FFFF00"/>
                </a:solidFill>
                <a:latin typeface="Arial" pitchFamily="34" charset="0"/>
                <a:ea typeface="文鼎CS长美黑" pitchFamily="49" charset="-122"/>
                <a:cs typeface="宋体" pitchFamily="2" charset="-122"/>
              </a:rPr>
              <a:t>缺陷分布</a:t>
            </a:r>
            <a:r>
              <a:rPr kumimoji="0" lang="zh-CN" altLang="en-US" sz="2900" dirty="0" smtClean="0">
                <a:solidFill>
                  <a:schemeClr val="bg1"/>
                </a:solidFill>
                <a:latin typeface="Arial" pitchFamily="34" charset="0"/>
                <a:ea typeface="文鼎CS长美黑" pitchFamily="49" charset="-122"/>
                <a:cs typeface="宋体" pitchFamily="2" charset="-122"/>
              </a:rPr>
              <a:t>定律： </a:t>
            </a:r>
            <a:r>
              <a:rPr kumimoji="0" lang="zh-CN" altLang="zh-CN" sz="2900" dirty="0" smtClean="0">
                <a:solidFill>
                  <a:schemeClr val="bg1"/>
                </a:solidFill>
                <a:latin typeface="Arial Unicode MS" pitchFamily="34" charset="-122"/>
                <a:ea typeface="文鼎CS长美黑" pitchFamily="49" charset="-122"/>
                <a:cs typeface="宋体" pitchFamily="2" charset="-122"/>
              </a:rPr>
              <a:t>80%</a:t>
            </a:r>
            <a:r>
              <a:rPr kumimoji="0" lang="zh-CN" altLang="en-US" sz="2900" dirty="0" smtClean="0">
                <a:solidFill>
                  <a:schemeClr val="bg1"/>
                </a:solidFill>
                <a:latin typeface="Arial Unicode MS" pitchFamily="34" charset="-122"/>
                <a:ea typeface="文鼎CS长美黑" pitchFamily="49" charset="-122"/>
                <a:cs typeface="宋体" pitchFamily="2" charset="-122"/>
              </a:rPr>
              <a:t>的缺陷密集地分布于</a:t>
            </a:r>
            <a:r>
              <a:rPr kumimoji="0" lang="zh-CN" altLang="zh-CN" sz="2900" dirty="0" smtClean="0">
                <a:solidFill>
                  <a:schemeClr val="bg1"/>
                </a:solidFill>
                <a:latin typeface="Arial Unicode MS" pitchFamily="34" charset="-122"/>
                <a:ea typeface="文鼎CS长美黑" pitchFamily="49" charset="-122"/>
                <a:cs typeface="宋体" pitchFamily="2" charset="-122"/>
              </a:rPr>
              <a:t>20%</a:t>
            </a:r>
            <a:r>
              <a:rPr kumimoji="0" lang="zh-CN" altLang="en-US" sz="2900" dirty="0" smtClean="0">
                <a:solidFill>
                  <a:schemeClr val="bg1"/>
                </a:solidFill>
                <a:latin typeface="Arial Unicode MS" pitchFamily="34" charset="-122"/>
                <a:ea typeface="文鼎CS长美黑" pitchFamily="49" charset="-122"/>
                <a:cs typeface="宋体" pitchFamily="2" charset="-122"/>
              </a:rPr>
              <a:t>的软件代码或模块中。</a:t>
            </a:r>
            <a:endParaRPr kumimoji="0" lang="zh-CN" altLang="en-US" sz="2900" dirty="0" smtClean="0">
              <a:solidFill>
                <a:schemeClr val="bg1"/>
              </a:solidFill>
              <a:latin typeface="Arial" pitchFamily="34" charset="0"/>
              <a:ea typeface="文鼎CS长美黑" pitchFamily="49" charset="-122"/>
              <a:cs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5"/>
                                        </p:tgtEl>
                                        <p:attrNameLst>
                                          <p:attrName>style.visibility</p:attrName>
                                        </p:attrNameLst>
                                      </p:cBhvr>
                                      <p:to>
                                        <p:strVal val="visible"/>
                                      </p:to>
                                    </p:set>
                                    <p:animEffect transition="in" filter="blinds(horizontal)">
                                      <p:cBhvr>
                                        <p:cTn id="7" dur="500"/>
                                        <p:tgtEl>
                                          <p:spTgt spid="317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优先测试法则</a:t>
            </a:r>
            <a:endParaRPr lang="zh-CN" altLang="en-US" dirty="0"/>
          </a:p>
        </p:txBody>
      </p:sp>
      <p:sp>
        <p:nvSpPr>
          <p:cNvPr id="3" name="Content Placeholder 2"/>
          <p:cNvSpPr>
            <a:spLocks noGrp="1"/>
          </p:cNvSpPr>
          <p:nvPr>
            <p:ph idx="1"/>
          </p:nvPr>
        </p:nvSpPr>
        <p:spPr>
          <a:xfrm>
            <a:off x="613972" y="4437116"/>
            <a:ext cx="3168905" cy="1800199"/>
          </a:xfrm>
        </p:spPr>
        <p:txBody>
          <a:bodyPr/>
          <a:lstStyle/>
          <a:p>
            <a:pPr>
              <a:buNone/>
            </a:pPr>
            <a:r>
              <a:rPr lang="zh-CN" altLang="en-US" sz="2700" dirty="0" smtClean="0"/>
              <a:t>两大优势：</a:t>
            </a:r>
            <a:endParaRPr lang="en-US" altLang="zh-CN" sz="2700" dirty="0" smtClean="0"/>
          </a:p>
          <a:p>
            <a:r>
              <a:rPr lang="zh-CN" altLang="en-US" sz="2700" dirty="0" smtClean="0"/>
              <a:t>符合价值取向</a:t>
            </a:r>
            <a:endParaRPr lang="en-US" altLang="zh-CN" sz="2700" dirty="0" smtClean="0"/>
          </a:p>
          <a:p>
            <a:r>
              <a:rPr lang="zh-CN" altLang="en-US" sz="2700" dirty="0" smtClean="0"/>
              <a:t>减免测试返工</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81</a:t>
            </a:fld>
            <a:endParaRPr lang="zh-CN" altLang="en-US" dirty="0"/>
          </a:p>
        </p:txBody>
      </p:sp>
      <p:sp>
        <p:nvSpPr>
          <p:cNvPr id="5" name="Rectangle 4"/>
          <p:cNvSpPr/>
          <p:nvPr/>
        </p:nvSpPr>
        <p:spPr>
          <a:xfrm>
            <a:off x="584516" y="1844827"/>
            <a:ext cx="8580953" cy="1080121"/>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优先测试软件内实现核心功能的、或具有极大变更风险的代码模块。</a:t>
            </a:r>
            <a:endParaRPr lang="zh-CN" altLang="en-US" sz="2900" dirty="0">
              <a:solidFill>
                <a:srgbClr val="C00000"/>
              </a:solidFill>
              <a:ea typeface="文鼎CS长美黑" pitchFamily="49" charset="-122"/>
            </a:endParaRPr>
          </a:p>
        </p:txBody>
      </p:sp>
      <p:pic>
        <p:nvPicPr>
          <p:cNvPr id="6" name="Picture 2" descr="C:\Users\SECBOK\Desktop\waiting-in-line-hi.png"/>
          <p:cNvPicPr>
            <a:picLocks noChangeAspect="1" noChangeArrowheads="1"/>
          </p:cNvPicPr>
          <p:nvPr/>
        </p:nvPicPr>
        <p:blipFill>
          <a:blip r:embed="rId2" cstate="print"/>
          <a:srcRect/>
          <a:stretch>
            <a:fillRect/>
          </a:stretch>
        </p:blipFill>
        <p:spPr bwMode="auto">
          <a:xfrm>
            <a:off x="6423537" y="4005069"/>
            <a:ext cx="3266874" cy="2430577"/>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Weinberg</a:t>
            </a:r>
            <a:r>
              <a:rPr lang="zh-CN" altLang="en-US" dirty="0" smtClean="0"/>
              <a:t>测试法则</a:t>
            </a:r>
            <a:endParaRPr lang="zh-CN" altLang="en-US" dirty="0"/>
          </a:p>
        </p:txBody>
      </p:sp>
      <p:sp>
        <p:nvSpPr>
          <p:cNvPr id="3" name="Content Placeholder 2"/>
          <p:cNvSpPr>
            <a:spLocks noGrp="1"/>
          </p:cNvSpPr>
          <p:nvPr>
            <p:ph idx="1"/>
          </p:nvPr>
        </p:nvSpPr>
        <p:spPr>
          <a:xfrm>
            <a:off x="613973" y="2492897"/>
            <a:ext cx="8785529" cy="1440160"/>
          </a:xfrm>
        </p:spPr>
        <p:txBody>
          <a:bodyPr/>
          <a:lstStyle/>
          <a:p>
            <a:r>
              <a:rPr lang="zh-CN" altLang="en-US" sz="2700" dirty="0" smtClean="0"/>
              <a:t>每个人对自己都是</a:t>
            </a:r>
            <a:r>
              <a:rPr lang="zh-CN" altLang="en-US" sz="2700" dirty="0" smtClean="0">
                <a:solidFill>
                  <a:srgbClr val="7030A0"/>
                </a:solidFill>
              </a:rPr>
              <a:t>盲目自信</a:t>
            </a:r>
            <a:r>
              <a:rPr lang="zh-CN" altLang="en-US" sz="2700" dirty="0" smtClean="0"/>
              <a:t>的。</a:t>
            </a:r>
            <a:endParaRPr lang="en-US" altLang="zh-CN" sz="2700" dirty="0" smtClean="0"/>
          </a:p>
          <a:p>
            <a:pPr lvl="1"/>
            <a:r>
              <a:rPr lang="zh-CN" altLang="en-US" sz="2500" dirty="0" smtClean="0"/>
              <a:t>程序员如果发现了自己的错误，自会动修复它；而对如果没发现，则会自认为“没犯错误”。</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82</a:t>
            </a:fld>
            <a:endParaRPr lang="zh-CN" altLang="en-US" dirty="0"/>
          </a:p>
        </p:txBody>
      </p:sp>
      <p:sp>
        <p:nvSpPr>
          <p:cNvPr id="5" name="Rectangle 4"/>
          <p:cNvSpPr/>
          <p:nvPr/>
        </p:nvSpPr>
        <p:spPr>
          <a:xfrm>
            <a:off x="1169585" y="1340768"/>
            <a:ext cx="7566841" cy="648072"/>
          </a:xfrm>
          <a:prstGeom prst="rect">
            <a:avLst/>
          </a:prstGeom>
          <a:solidFill>
            <a:srgbClr val="CCE9AD"/>
          </a:solidFill>
          <a:ln w="38100">
            <a:solidFill>
              <a:srgbClr val="CCE9AD"/>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程序员应避免测试由自己编写的程序。</a:t>
            </a:r>
            <a:endParaRPr lang="zh-CN" altLang="en-US" sz="2900" dirty="0">
              <a:solidFill>
                <a:srgbClr val="C00000"/>
              </a:solidFill>
              <a:ea typeface="文鼎CS长美黑" pitchFamily="49" charset="-122"/>
            </a:endParaRPr>
          </a:p>
        </p:txBody>
      </p:sp>
      <p:sp>
        <p:nvSpPr>
          <p:cNvPr id="7" name="Title 4"/>
          <p:cNvSpPr txBox="1">
            <a:spLocks/>
          </p:cNvSpPr>
          <p:nvPr/>
        </p:nvSpPr>
        <p:spPr bwMode="auto">
          <a:xfrm>
            <a:off x="1832653" y="5917343"/>
            <a:ext cx="4524503" cy="608002"/>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500" dirty="0" smtClean="0">
                <a:solidFill>
                  <a:srgbClr val="FFFF00"/>
                </a:solidFill>
                <a:ea typeface="文鼎CS长美黑" pitchFamily="49" charset="-122"/>
              </a:rPr>
              <a:t>乐观主义是程序员的职业病。</a:t>
            </a:r>
            <a:endParaRPr lang="zh-CN" altLang="en-US" sz="2500" kern="0" dirty="0">
              <a:solidFill>
                <a:srgbClr val="FFFF00"/>
              </a:solidFill>
              <a:latin typeface="+mj-lt"/>
              <a:ea typeface="文鼎CS长美黑" pitchFamily="49" charset="-122"/>
              <a:cs typeface="+mj-cs"/>
            </a:endParaRPr>
          </a:p>
        </p:txBody>
      </p:sp>
      <p:sp>
        <p:nvSpPr>
          <p:cNvPr id="8" name="Rectangle 7"/>
          <p:cNvSpPr/>
          <p:nvPr/>
        </p:nvSpPr>
        <p:spPr>
          <a:xfrm>
            <a:off x="38463" y="6485275"/>
            <a:ext cx="1544915" cy="419764"/>
          </a:xfrm>
          <a:prstGeom prst="rect">
            <a:avLst/>
          </a:prstGeom>
        </p:spPr>
        <p:txBody>
          <a:bodyPr wrap="none" lIns="95665" tIns="47832" rIns="95665" bIns="47832">
            <a:spAutoFit/>
          </a:bodyPr>
          <a:lstStyle/>
          <a:p>
            <a:r>
              <a:rPr lang="en-US" altLang="zh-CN" sz="2100" dirty="0" smtClean="0"/>
              <a:t>Kent Beck</a:t>
            </a:r>
            <a:endParaRPr lang="zh-CN" altLang="en-US" sz="2100" dirty="0">
              <a:ea typeface="文鼎CS长美黑" pitchFamily="49" charset="-122"/>
            </a:endParaRPr>
          </a:p>
        </p:txBody>
      </p:sp>
      <p:pic>
        <p:nvPicPr>
          <p:cNvPr id="69634" name="Picture 2" descr="http://agilesingapore.org/images/speakers/kent_beck.jpg"/>
          <p:cNvPicPr>
            <a:picLocks noChangeAspect="1" noChangeArrowheads="1"/>
          </p:cNvPicPr>
          <p:nvPr/>
        </p:nvPicPr>
        <p:blipFill>
          <a:blip r:embed="rId2" cstate="print"/>
          <a:srcRect/>
          <a:stretch>
            <a:fillRect/>
          </a:stretch>
        </p:blipFill>
        <p:spPr bwMode="auto">
          <a:xfrm>
            <a:off x="116464" y="4941168"/>
            <a:ext cx="1631223" cy="1617650"/>
          </a:xfrm>
          <a:prstGeom prst="rect">
            <a:avLst/>
          </a:prstGeom>
          <a:noFill/>
        </p:spPr>
      </p:pic>
      <p:sp>
        <p:nvSpPr>
          <p:cNvPr id="11" name="Title 4"/>
          <p:cNvSpPr txBox="1">
            <a:spLocks/>
          </p:cNvSpPr>
          <p:nvPr/>
        </p:nvSpPr>
        <p:spPr bwMode="auto">
          <a:xfrm>
            <a:off x="4874994" y="4045137"/>
            <a:ext cx="4992555" cy="1040049"/>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900" dirty="0" smtClean="0">
                <a:solidFill>
                  <a:srgbClr val="FFFF00"/>
                </a:solidFill>
                <a:ea typeface="文鼎CS长美黑" pitchFamily="49" charset="-122"/>
              </a:rPr>
              <a:t>      程序员团队应避免测试由本团队编写的程序。</a:t>
            </a:r>
            <a:endParaRPr lang="zh-CN" altLang="en-US" sz="2900" kern="0" dirty="0">
              <a:solidFill>
                <a:srgbClr val="FFFF00"/>
              </a:solidFill>
              <a:latin typeface="+mj-lt"/>
              <a:ea typeface="文鼎CS长美黑" pitchFamily="49" charset="-122"/>
              <a:cs typeface="+mj-cs"/>
            </a:endParaRPr>
          </a:p>
        </p:txBody>
      </p:sp>
      <p:sp>
        <p:nvSpPr>
          <p:cNvPr id="12" name="Flowchart: Connector 11"/>
          <p:cNvSpPr/>
          <p:nvPr/>
        </p:nvSpPr>
        <p:spPr>
          <a:xfrm>
            <a:off x="5031016" y="5085184"/>
            <a:ext cx="4874991" cy="576064"/>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2900" dirty="0" smtClean="0">
                <a:ea typeface="文鼎CS长美黑" pitchFamily="49" charset="-122"/>
              </a:rPr>
              <a:t>团队内的互助测试？</a:t>
            </a:r>
            <a:endParaRPr lang="zh-CN" altLang="en-US" sz="2900" dirty="0">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69634"/>
                                        </p:tgtEl>
                                        <p:attrNameLst>
                                          <p:attrName>style.visibility</p:attrName>
                                        </p:attrNameLst>
                                      </p:cBhvr>
                                      <p:to>
                                        <p:strVal val="visible"/>
                                      </p:to>
                                    </p:set>
                                    <p:animEffect transition="in" filter="blinds(horizontal)">
                                      <p:cBhvr>
                                        <p:cTn id="10" dur="500"/>
                                        <p:tgtEl>
                                          <p:spTgt spid="696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极限测试实践</a:t>
            </a:r>
            <a:endParaRPr lang="zh-CN" altLang="en-US" dirty="0"/>
          </a:p>
        </p:txBody>
      </p:sp>
      <p:sp>
        <p:nvSpPr>
          <p:cNvPr id="3" name="Content Placeholder 2"/>
          <p:cNvSpPr>
            <a:spLocks noGrp="1"/>
          </p:cNvSpPr>
          <p:nvPr>
            <p:ph idx="1"/>
          </p:nvPr>
        </p:nvSpPr>
        <p:spPr>
          <a:xfrm>
            <a:off x="428502" y="2852938"/>
            <a:ext cx="4573061" cy="1152129"/>
          </a:xfrm>
        </p:spPr>
        <p:txBody>
          <a:bodyPr/>
          <a:lstStyle/>
          <a:p>
            <a:r>
              <a:rPr lang="zh-CN" altLang="en-US" sz="2900" dirty="0" smtClean="0"/>
              <a:t>回顾</a:t>
            </a:r>
            <a:r>
              <a:rPr lang="zh-CN" altLang="en-US" sz="2900" dirty="0" smtClean="0">
                <a:solidFill>
                  <a:srgbClr val="0000FF"/>
                </a:solidFill>
              </a:rPr>
              <a:t>极限编程</a:t>
            </a:r>
            <a:r>
              <a:rPr lang="en-US" altLang="zh-CN" sz="2900" dirty="0" smtClean="0"/>
              <a:t>(XP)</a:t>
            </a:r>
          </a:p>
          <a:p>
            <a:r>
              <a:rPr lang="zh-CN" altLang="en-US" sz="2900" dirty="0" smtClean="0">
                <a:solidFill>
                  <a:srgbClr val="FF0000"/>
                </a:solidFill>
              </a:rPr>
              <a:t>测试驱动开发</a:t>
            </a:r>
            <a:r>
              <a:rPr lang="en-US" altLang="zh-CN" sz="2900" dirty="0" smtClean="0">
                <a:solidFill>
                  <a:srgbClr val="FF0000"/>
                </a:solidFill>
              </a:rPr>
              <a:t>(TDD)</a:t>
            </a:r>
          </a:p>
          <a:p>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83</a:t>
            </a:fld>
            <a:endParaRPr lang="zh-CN" altLang="en-US" dirty="0"/>
          </a:p>
        </p:txBody>
      </p:sp>
      <p:sp>
        <p:nvSpPr>
          <p:cNvPr id="5" name="Rectangle 4"/>
          <p:cNvSpPr/>
          <p:nvPr/>
        </p:nvSpPr>
        <p:spPr>
          <a:xfrm>
            <a:off x="2476229" y="1484787"/>
            <a:ext cx="4953550" cy="720080"/>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在编程之前先编写测例。</a:t>
            </a:r>
            <a:endParaRPr lang="zh-CN" altLang="en-US" sz="2900" dirty="0">
              <a:solidFill>
                <a:srgbClr val="C00000"/>
              </a:solidFill>
              <a:ea typeface="文鼎CS长美黑" pitchFamily="49" charset="-122"/>
            </a:endParaRPr>
          </a:p>
        </p:txBody>
      </p:sp>
      <p:grpSp>
        <p:nvGrpSpPr>
          <p:cNvPr id="6" name="Group 5"/>
          <p:cNvGrpSpPr/>
          <p:nvPr/>
        </p:nvGrpSpPr>
        <p:grpSpPr>
          <a:xfrm>
            <a:off x="3357517" y="4300141"/>
            <a:ext cx="6432022" cy="2081193"/>
            <a:chOff x="3790950" y="3992562"/>
            <a:chExt cx="14249400" cy="5638800"/>
          </a:xfrm>
        </p:grpSpPr>
        <p:cxnSp>
          <p:nvCxnSpPr>
            <p:cNvPr id="7" name="Straight Arrow Connector 6"/>
            <p:cNvCxnSpPr/>
            <p:nvPr/>
          </p:nvCxnSpPr>
          <p:spPr>
            <a:xfrm rot="5400000">
              <a:off x="9437869" y="6958034"/>
              <a:ext cx="2638908" cy="6599"/>
            </a:xfrm>
            <a:prstGeom prst="straightConnector1">
              <a:avLst/>
            </a:prstGeom>
            <a:ln w="57150">
              <a:solidFill>
                <a:srgbClr val="7030A0"/>
              </a:solidFill>
              <a:tailEnd type="arrow"/>
            </a:ln>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6324177" y="7291197"/>
              <a:ext cx="3483187" cy="2309044"/>
            </a:xfrm>
            <a:prstGeom prst="rect">
              <a:avLst/>
            </a:prstGeom>
            <a:solidFill>
              <a:srgbClr val="0000CC"/>
            </a:solidFill>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方正精楷简体" pitchFamily="2" charset="-122"/>
                  <a:ea typeface="方正精楷简体" pitchFamily="2" charset="-122"/>
                </a:rPr>
                <a:t>编写</a:t>
              </a:r>
              <a:r>
                <a:rPr lang="en-US" altLang="zh-CN" sz="2300" dirty="0" smtClean="0">
                  <a:latin typeface="方正精楷简体" pitchFamily="2" charset="-122"/>
                  <a:ea typeface="方正精楷简体" pitchFamily="2" charset="-122"/>
                </a:rPr>
                <a:t/>
              </a:r>
              <a:br>
                <a:rPr lang="en-US" altLang="zh-CN" sz="2300" dirty="0" smtClean="0">
                  <a:latin typeface="方正精楷简体" pitchFamily="2" charset="-122"/>
                  <a:ea typeface="方正精楷简体" pitchFamily="2" charset="-122"/>
                </a:rPr>
              </a:br>
              <a:r>
                <a:rPr lang="zh-CN" altLang="en-US" sz="2300" dirty="0" smtClean="0">
                  <a:latin typeface="方正精楷简体" pitchFamily="2" charset="-122"/>
                  <a:ea typeface="方正精楷简体" pitchFamily="2" charset="-122"/>
                </a:rPr>
                <a:t>测试用例</a:t>
              </a:r>
              <a:endParaRPr lang="zh-CN" altLang="en-US" sz="2300" dirty="0">
                <a:latin typeface="方正精楷简体" pitchFamily="2" charset="-122"/>
                <a:ea typeface="方正精楷简体" pitchFamily="2" charset="-122"/>
              </a:endParaRPr>
            </a:p>
          </p:txBody>
        </p:sp>
        <p:sp>
          <p:nvSpPr>
            <p:cNvPr id="9" name="Rectangle 8"/>
            <p:cNvSpPr/>
            <p:nvPr/>
          </p:nvSpPr>
          <p:spPr>
            <a:xfrm>
              <a:off x="3790950" y="4157494"/>
              <a:ext cx="2849880" cy="197918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方正精楷简体" pitchFamily="2" charset="-122"/>
                  <a:ea typeface="方正精楷简体" pitchFamily="2" charset="-122"/>
                </a:rPr>
                <a:t>需求</a:t>
              </a:r>
              <a:endParaRPr lang="zh-CN" altLang="en-US" sz="2300" dirty="0">
                <a:latin typeface="方正精楷简体" pitchFamily="2" charset="-122"/>
                <a:ea typeface="方正精楷简体" pitchFamily="2" charset="-122"/>
              </a:endParaRPr>
            </a:p>
          </p:txBody>
        </p:sp>
        <p:sp>
          <p:nvSpPr>
            <p:cNvPr id="10" name="Rectangle 9"/>
            <p:cNvSpPr/>
            <p:nvPr/>
          </p:nvSpPr>
          <p:spPr>
            <a:xfrm>
              <a:off x="9174057" y="4157494"/>
              <a:ext cx="2849880" cy="1979181"/>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方正精楷简体" pitchFamily="2" charset="-122"/>
                  <a:ea typeface="方正精楷简体" pitchFamily="2" charset="-122"/>
                </a:rPr>
                <a:t>设计</a:t>
              </a:r>
              <a:endParaRPr lang="zh-CN" altLang="en-US" sz="2300" dirty="0">
                <a:latin typeface="方正精楷简体" pitchFamily="2" charset="-122"/>
                <a:ea typeface="方正精楷简体" pitchFamily="2" charset="-122"/>
              </a:endParaRPr>
            </a:p>
          </p:txBody>
        </p:sp>
        <p:sp>
          <p:nvSpPr>
            <p:cNvPr id="11" name="Rectangle 10"/>
            <p:cNvSpPr/>
            <p:nvPr/>
          </p:nvSpPr>
          <p:spPr>
            <a:xfrm>
              <a:off x="14557163" y="3992562"/>
              <a:ext cx="3483187" cy="230904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方正精楷简体" pitchFamily="2" charset="-122"/>
                  <a:ea typeface="方正精楷简体" pitchFamily="2" charset="-122"/>
                </a:rPr>
                <a:t>编码 </a:t>
              </a:r>
              <a:r>
                <a:rPr lang="en-US" altLang="zh-CN" sz="2100" dirty="0" smtClean="0">
                  <a:latin typeface="+mj-lt"/>
                  <a:ea typeface="方正精楷简体" pitchFamily="2" charset="-122"/>
                </a:rPr>
                <a:t>&amp;</a:t>
              </a:r>
              <a:r>
                <a:rPr lang="en-US" altLang="zh-CN" sz="2300" dirty="0" smtClean="0">
                  <a:latin typeface="+mj-lt"/>
                  <a:ea typeface="方正精楷简体" pitchFamily="2" charset="-122"/>
                </a:rPr>
                <a:t/>
              </a:r>
              <a:br>
                <a:rPr lang="en-US" altLang="zh-CN" sz="2300" dirty="0" smtClean="0">
                  <a:latin typeface="+mj-lt"/>
                  <a:ea typeface="方正精楷简体" pitchFamily="2" charset="-122"/>
                </a:rPr>
              </a:br>
              <a:r>
                <a:rPr lang="zh-CN" altLang="en-US" sz="2300" dirty="0" smtClean="0">
                  <a:latin typeface="方正精楷简体" pitchFamily="2" charset="-122"/>
                  <a:ea typeface="方正精楷简体" pitchFamily="2" charset="-122"/>
                </a:rPr>
                <a:t>测试</a:t>
              </a:r>
              <a:endParaRPr lang="zh-CN" altLang="en-US" sz="2300" dirty="0">
                <a:latin typeface="方正精楷简体" pitchFamily="2" charset="-122"/>
                <a:ea typeface="方正精楷简体" pitchFamily="2" charset="-122"/>
              </a:endParaRPr>
            </a:p>
          </p:txBody>
        </p:sp>
        <p:cxnSp>
          <p:nvCxnSpPr>
            <p:cNvPr id="12" name="Straight Arrow Connector 11"/>
            <p:cNvCxnSpPr/>
            <p:nvPr/>
          </p:nvCxnSpPr>
          <p:spPr>
            <a:xfrm>
              <a:off x="6640830" y="5143647"/>
              <a:ext cx="2533227" cy="6874"/>
            </a:xfrm>
            <a:prstGeom prst="straightConnector1">
              <a:avLst/>
            </a:prstGeom>
            <a:ln w="57150">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2023937" y="5143647"/>
              <a:ext cx="2533227" cy="6874"/>
            </a:xfrm>
            <a:prstGeom prst="straightConnector1">
              <a:avLst/>
            </a:prstGeom>
            <a:ln w="57150">
              <a:tailEnd type="arrow"/>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11707283" y="7322318"/>
              <a:ext cx="3483187" cy="2309044"/>
            </a:xfrm>
            <a:prstGeom prst="rect">
              <a:avLst/>
            </a:prstGeom>
            <a:solidFill>
              <a:srgbClr val="0000CC"/>
            </a:solidFill>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方正精楷简体" pitchFamily="2" charset="-122"/>
                  <a:ea typeface="方正精楷简体" pitchFamily="2" charset="-122"/>
                </a:rPr>
                <a:t>求精</a:t>
              </a:r>
              <a:r>
                <a:rPr lang="en-US" altLang="zh-CN" sz="2300" dirty="0" smtClean="0">
                  <a:latin typeface="方正精楷简体" pitchFamily="2" charset="-122"/>
                  <a:ea typeface="方正精楷简体" pitchFamily="2" charset="-122"/>
                </a:rPr>
                <a:t/>
              </a:r>
              <a:br>
                <a:rPr lang="en-US" altLang="zh-CN" sz="2300" dirty="0" smtClean="0">
                  <a:latin typeface="方正精楷简体" pitchFamily="2" charset="-122"/>
                  <a:ea typeface="方正精楷简体" pitchFamily="2" charset="-122"/>
                </a:rPr>
              </a:br>
              <a:r>
                <a:rPr lang="zh-CN" altLang="en-US" sz="2300" dirty="0" smtClean="0">
                  <a:latin typeface="方正精楷简体" pitchFamily="2" charset="-122"/>
                  <a:ea typeface="方正精楷简体" pitchFamily="2" charset="-122"/>
                </a:rPr>
                <a:t>测试用例</a:t>
              </a:r>
              <a:endParaRPr lang="zh-CN" altLang="en-US" sz="2300" dirty="0">
                <a:latin typeface="方正精楷简体" pitchFamily="2" charset="-122"/>
                <a:ea typeface="方正精楷简体" pitchFamily="2" charset="-122"/>
              </a:endParaRPr>
            </a:p>
          </p:txBody>
        </p:sp>
        <p:cxnSp>
          <p:nvCxnSpPr>
            <p:cNvPr id="15" name="Straight Arrow Connector 14"/>
            <p:cNvCxnSpPr>
              <a:stCxn id="9" idx="2"/>
            </p:cNvCxnSpPr>
            <p:nvPr/>
          </p:nvCxnSpPr>
          <p:spPr>
            <a:xfrm rot="16200000" flipH="1">
              <a:off x="5192772" y="6159792"/>
              <a:ext cx="1154522" cy="1108287"/>
            </a:xfrm>
            <a:prstGeom prst="straightConnector1">
              <a:avLst/>
            </a:prstGeom>
            <a:ln w="57150">
              <a:solidFill>
                <a:srgbClr val="7030A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endCxn id="11" idx="2"/>
            </p:cNvCxnSpPr>
            <p:nvPr/>
          </p:nvCxnSpPr>
          <p:spPr>
            <a:xfrm flipV="1">
              <a:off x="15190470" y="6301606"/>
              <a:ext cx="1108287" cy="989590"/>
            </a:xfrm>
            <a:prstGeom prst="straightConnector1">
              <a:avLst/>
            </a:prstGeom>
            <a:ln w="57150">
              <a:solidFill>
                <a:srgbClr val="7030A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8" idx="3"/>
              <a:endCxn id="14" idx="1"/>
            </p:cNvCxnSpPr>
            <p:nvPr/>
          </p:nvCxnSpPr>
          <p:spPr>
            <a:xfrm>
              <a:off x="9807363" y="8445719"/>
              <a:ext cx="1899920" cy="31121"/>
            </a:xfrm>
            <a:prstGeom prst="straightConnector1">
              <a:avLst/>
            </a:prstGeom>
            <a:ln w="57150">
              <a:solidFill>
                <a:srgbClr val="7030A0"/>
              </a:solidFill>
              <a:tailEnd type="arrow"/>
            </a:ln>
          </p:spPr>
          <p:style>
            <a:lnRef idx="2">
              <a:schemeClr val="accent2"/>
            </a:lnRef>
            <a:fillRef idx="0">
              <a:schemeClr val="accent2"/>
            </a:fillRef>
            <a:effectRef idx="1">
              <a:schemeClr val="accent2"/>
            </a:effectRef>
            <a:fontRef idx="minor">
              <a:schemeClr val="tx1"/>
            </a:fontRef>
          </p:style>
        </p:cxn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回归测试实践</a:t>
            </a:r>
            <a:endParaRPr lang="zh-CN" altLang="en-US" dirty="0"/>
          </a:p>
        </p:txBody>
      </p:sp>
      <p:sp>
        <p:nvSpPr>
          <p:cNvPr id="3" name="Content Placeholder 2"/>
          <p:cNvSpPr>
            <a:spLocks noGrp="1"/>
          </p:cNvSpPr>
          <p:nvPr>
            <p:ph idx="1"/>
          </p:nvPr>
        </p:nvSpPr>
        <p:spPr>
          <a:xfrm>
            <a:off x="613969" y="2852937"/>
            <a:ext cx="5899206" cy="3384376"/>
          </a:xfrm>
        </p:spPr>
        <p:txBody>
          <a:bodyPr/>
          <a:lstStyle/>
          <a:p>
            <a:r>
              <a:rPr lang="zh-CN" altLang="en-US" dirty="0" smtClean="0"/>
              <a:t>回归测试</a:t>
            </a:r>
            <a:endParaRPr lang="en-US" altLang="zh-CN" dirty="0" smtClean="0"/>
          </a:p>
          <a:p>
            <a:pPr lvl="1"/>
            <a:r>
              <a:rPr lang="zh-CN" altLang="en-US" dirty="0" smtClean="0"/>
              <a:t>在代码发生变更之后有针对性地进行再次测试的过程</a:t>
            </a:r>
            <a:endParaRPr lang="en-US" altLang="zh-CN" dirty="0" smtClean="0"/>
          </a:p>
          <a:p>
            <a:pPr lvl="1"/>
            <a:r>
              <a:rPr lang="zh-CN" altLang="en-US" dirty="0" smtClean="0"/>
              <a:t>一般是</a:t>
            </a:r>
            <a:r>
              <a:rPr lang="zh-CN" altLang="en-US" dirty="0" smtClean="0">
                <a:solidFill>
                  <a:srgbClr val="0000FF"/>
                </a:solidFill>
              </a:rPr>
              <a:t>复用已有测例</a:t>
            </a:r>
            <a:endParaRPr lang="en-US" altLang="zh-CN" dirty="0" smtClean="0">
              <a:solidFill>
                <a:srgbClr val="0000FF"/>
              </a:solidFill>
            </a:endParaRPr>
          </a:p>
          <a:p>
            <a:pPr lvl="1">
              <a:buNone/>
            </a:pPr>
            <a:r>
              <a:rPr lang="zh-CN" altLang="en-US" sz="2900" dirty="0" smtClean="0">
                <a:solidFill>
                  <a:srgbClr val="FF0000"/>
                </a:solidFill>
              </a:rPr>
              <a:t>两策略</a:t>
            </a:r>
            <a:endParaRPr lang="en-US" altLang="zh-CN" sz="2900" dirty="0" smtClean="0">
              <a:solidFill>
                <a:srgbClr val="FF0000"/>
              </a:solidFill>
            </a:endParaRPr>
          </a:p>
          <a:p>
            <a:pPr lvl="1"/>
            <a:r>
              <a:rPr lang="zh-CN" altLang="en-US" dirty="0" smtClean="0"/>
              <a:t>全部回测</a:t>
            </a:r>
            <a:endParaRPr lang="en-US" altLang="zh-CN" dirty="0" smtClean="0"/>
          </a:p>
          <a:p>
            <a:pPr lvl="1"/>
            <a:r>
              <a:rPr lang="zh-CN" altLang="en-US" dirty="0" smtClean="0"/>
              <a:t>选择性回测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84</a:t>
            </a:fld>
            <a:endParaRPr lang="zh-CN" altLang="en-US" dirty="0"/>
          </a:p>
        </p:txBody>
      </p:sp>
      <p:sp>
        <p:nvSpPr>
          <p:cNvPr id="5" name="Rectangle 4"/>
          <p:cNvSpPr/>
          <p:nvPr/>
        </p:nvSpPr>
        <p:spPr>
          <a:xfrm>
            <a:off x="974558" y="1484787"/>
            <a:ext cx="8112901" cy="720080"/>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在每次代码变更之后，都要进行回归测试。</a:t>
            </a:r>
            <a:endParaRPr lang="zh-CN" altLang="en-US" sz="2900" dirty="0">
              <a:solidFill>
                <a:srgbClr val="C00000"/>
              </a:solidFill>
              <a:ea typeface="文鼎CS长美黑" pitchFamily="49" charset="-122"/>
            </a:endParaRPr>
          </a:p>
        </p:txBody>
      </p:sp>
      <p:grpSp>
        <p:nvGrpSpPr>
          <p:cNvPr id="6" name="Group 5"/>
          <p:cNvGrpSpPr/>
          <p:nvPr/>
        </p:nvGrpSpPr>
        <p:grpSpPr>
          <a:xfrm>
            <a:off x="6903223" y="4437115"/>
            <a:ext cx="2828134" cy="1986074"/>
            <a:chOff x="1809750" y="1630362"/>
            <a:chExt cx="7534092" cy="5745162"/>
          </a:xfrm>
        </p:grpSpPr>
        <p:pic>
          <p:nvPicPr>
            <p:cNvPr id="7" name="Picture 5" descr="C:\Users\SECBOK\Desktop\趣味小插画\green_globe_backward_587.jpg"/>
            <p:cNvPicPr>
              <a:picLocks noChangeAspect="1" noChangeArrowheads="1"/>
            </p:cNvPicPr>
            <p:nvPr/>
          </p:nvPicPr>
          <p:blipFill>
            <a:blip r:embed="rId2" cstate="print"/>
            <a:srcRect/>
            <a:stretch>
              <a:fillRect/>
            </a:stretch>
          </p:blipFill>
          <p:spPr bwMode="auto">
            <a:xfrm>
              <a:off x="1809750" y="1630362"/>
              <a:ext cx="5745162" cy="5745162"/>
            </a:xfrm>
            <a:prstGeom prst="ellipse">
              <a:avLst/>
            </a:prstGeom>
            <a:ln>
              <a:noFill/>
            </a:ln>
            <a:effectLst>
              <a:softEdge rad="112500"/>
            </a:effectLst>
          </p:spPr>
        </p:pic>
        <p:sp>
          <p:nvSpPr>
            <p:cNvPr id="8" name="TextBox 7"/>
            <p:cNvSpPr txBox="1"/>
            <p:nvPr/>
          </p:nvSpPr>
          <p:spPr>
            <a:xfrm>
              <a:off x="7143749" y="2394703"/>
              <a:ext cx="2200093" cy="4718656"/>
            </a:xfrm>
            <a:prstGeom prst="rect">
              <a:avLst/>
            </a:prstGeom>
            <a:noFill/>
          </p:spPr>
          <p:txBody>
            <a:bodyPr wrap="none" rtlCol="0">
              <a:spAutoFit/>
            </a:bodyPr>
            <a:lstStyle/>
            <a:p>
              <a:r>
                <a:rPr lang="zh-CN" altLang="en-US" sz="5000" dirty="0" smtClean="0">
                  <a:solidFill>
                    <a:srgbClr val="C00000"/>
                  </a:solidFill>
                  <a:ea typeface="汉鼎简隶变" pitchFamily="49" charset="-122"/>
                </a:rPr>
                <a:t>回</a:t>
              </a:r>
              <a:r>
                <a:rPr lang="en-US" altLang="zh-CN" sz="5000" dirty="0" smtClean="0">
                  <a:solidFill>
                    <a:srgbClr val="C00000"/>
                  </a:solidFill>
                  <a:ea typeface="汉鼎简隶变" pitchFamily="49" charset="-122"/>
                </a:rPr>
                <a:t/>
              </a:r>
              <a:br>
                <a:rPr lang="en-US" altLang="zh-CN" sz="5000" dirty="0" smtClean="0">
                  <a:solidFill>
                    <a:srgbClr val="C00000"/>
                  </a:solidFill>
                  <a:ea typeface="汉鼎简隶变" pitchFamily="49" charset="-122"/>
                </a:rPr>
              </a:br>
              <a:r>
                <a:rPr lang="zh-CN" altLang="en-US" sz="5000" dirty="0" smtClean="0">
                  <a:solidFill>
                    <a:srgbClr val="C00000"/>
                  </a:solidFill>
                  <a:ea typeface="汉鼎简隶变" pitchFamily="49" charset="-122"/>
                </a:rPr>
                <a:t>退</a:t>
              </a:r>
              <a:endParaRPr lang="zh-CN" altLang="en-US" sz="5000" dirty="0">
                <a:solidFill>
                  <a:srgbClr val="C00000"/>
                </a:solidFill>
                <a:ea typeface="汉鼎简隶变" pitchFamily="49"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测试报告编写实践</a:t>
            </a:r>
            <a:endParaRPr lang="zh-CN" altLang="en-US" dirty="0"/>
          </a:p>
        </p:txBody>
      </p:sp>
      <p:sp>
        <p:nvSpPr>
          <p:cNvPr id="3" name="Content Placeholder 2"/>
          <p:cNvSpPr>
            <a:spLocks noGrp="1"/>
          </p:cNvSpPr>
          <p:nvPr>
            <p:ph idx="1"/>
          </p:nvPr>
        </p:nvSpPr>
        <p:spPr>
          <a:xfrm>
            <a:off x="428499" y="3933057"/>
            <a:ext cx="7254806" cy="2448272"/>
          </a:xfrm>
        </p:spPr>
        <p:txBody>
          <a:bodyPr/>
          <a:lstStyle/>
          <a:p>
            <a:r>
              <a:rPr lang="zh-CN" altLang="en-US" sz="2900" dirty="0" smtClean="0"/>
              <a:t>高质量的测试报告</a:t>
            </a:r>
            <a:endParaRPr lang="en-US" altLang="zh-CN" sz="2900" dirty="0" smtClean="0"/>
          </a:p>
          <a:p>
            <a:pPr lvl="1"/>
            <a:r>
              <a:rPr lang="zh-CN" altLang="en-US" sz="2500" dirty="0" smtClean="0"/>
              <a:t>准确、全面而清晰地描述缺陷及其表征</a:t>
            </a:r>
            <a:endParaRPr lang="en-US" altLang="zh-CN" sz="2500" dirty="0" smtClean="0"/>
          </a:p>
          <a:p>
            <a:pPr lvl="1"/>
            <a:r>
              <a:rPr lang="zh-CN" altLang="en-US" sz="2500" dirty="0" smtClean="0"/>
              <a:t>用语恰当 </a:t>
            </a:r>
            <a:r>
              <a:rPr lang="en-US" altLang="zh-CN" sz="2500" dirty="0" smtClean="0"/>
              <a:t>(</a:t>
            </a:r>
            <a:r>
              <a:rPr lang="zh-CN" altLang="en-US" sz="2500" dirty="0" smtClean="0"/>
              <a:t>尤其应尊重程序员</a:t>
            </a:r>
            <a:r>
              <a:rPr lang="en-US" altLang="zh-CN" sz="2500" dirty="0" smtClean="0"/>
              <a:t>)</a:t>
            </a:r>
          </a:p>
          <a:p>
            <a:pPr lvl="2">
              <a:buNone/>
            </a:pPr>
            <a:r>
              <a:rPr lang="en-US" altLang="zh-CN" sz="2700" dirty="0" smtClean="0">
                <a:solidFill>
                  <a:srgbClr val="FF0000"/>
                </a:solidFill>
                <a:ea typeface="文鼎CS长美黑" pitchFamily="49" charset="-122"/>
                <a:sym typeface="Wingdings" pitchFamily="2" charset="2"/>
              </a:rPr>
              <a:t> </a:t>
            </a:r>
            <a:r>
              <a:rPr lang="zh-CN" altLang="en-US" sz="2700" dirty="0" smtClean="0">
                <a:solidFill>
                  <a:srgbClr val="FF0000"/>
                </a:solidFill>
                <a:ea typeface="文鼎CS长美黑" pitchFamily="49" charset="-122"/>
              </a:rPr>
              <a:t>为什么必须“对事不对人”？</a:t>
            </a:r>
            <a:endParaRPr lang="en-US" altLang="zh-CN" sz="2700" dirty="0" smtClean="0">
              <a:solidFill>
                <a:srgbClr val="FF0000"/>
              </a:solidFill>
              <a:ea typeface="文鼎CS长美黑" pitchFamily="49" charset="-122"/>
            </a:endParaRPr>
          </a:p>
          <a:p>
            <a:pPr lvl="2">
              <a:buNone/>
            </a:pPr>
            <a:r>
              <a:rPr lang="en-US" altLang="zh-CN" sz="2700" dirty="0" smtClean="0">
                <a:solidFill>
                  <a:srgbClr val="FF0000"/>
                </a:solidFill>
                <a:ea typeface="文鼎CS长美黑" pitchFamily="49" charset="-122"/>
                <a:sym typeface="Wingdings" pitchFamily="2" charset="2"/>
              </a:rPr>
              <a:t> </a:t>
            </a:r>
            <a:r>
              <a:rPr lang="zh-CN" altLang="en-US" sz="2700" dirty="0" smtClean="0">
                <a:solidFill>
                  <a:srgbClr val="FF0000"/>
                </a:solidFill>
                <a:ea typeface="文鼎CS长美黑" pitchFamily="49" charset="-122"/>
              </a:rPr>
              <a:t>测试员应该如何做？</a:t>
            </a:r>
            <a:endParaRPr lang="zh-CN" altLang="en-US" sz="2700" dirty="0">
              <a:solidFill>
                <a:srgbClr val="FF0000"/>
              </a:solidFill>
              <a:ea typeface="文鼎CS长美黑" pitchFamily="49" charset="-122"/>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85</a:t>
            </a:fld>
            <a:endParaRPr lang="zh-CN" altLang="en-US" dirty="0"/>
          </a:p>
        </p:txBody>
      </p:sp>
      <p:sp>
        <p:nvSpPr>
          <p:cNvPr id="5" name="Rectangle 4"/>
          <p:cNvSpPr/>
          <p:nvPr/>
        </p:nvSpPr>
        <p:spPr>
          <a:xfrm>
            <a:off x="896551" y="1556793"/>
            <a:ext cx="8112901" cy="1512168"/>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测试报告要准确、全面而清晰地描述缺陷本身及其表征，不要包含任何批评工程师的文字</a:t>
            </a:r>
            <a:r>
              <a:rPr lang="zh-CN" altLang="en-US" sz="2600" dirty="0" smtClean="0">
                <a:solidFill>
                  <a:srgbClr val="C00000"/>
                </a:solidFill>
                <a:ea typeface="文鼎CS长美黑" pitchFamily="49" charset="-122"/>
              </a:rPr>
              <a:t> </a:t>
            </a:r>
            <a:r>
              <a:rPr lang="en-US" altLang="zh-CN" sz="2600" dirty="0" smtClean="0">
                <a:solidFill>
                  <a:srgbClr val="C00000"/>
                </a:solidFill>
                <a:ea typeface="文鼎CS长美黑" pitchFamily="49" charset="-122"/>
              </a:rPr>
              <a:t>(</a:t>
            </a:r>
            <a:r>
              <a:rPr lang="zh-CN" altLang="en-US" sz="2600" dirty="0" smtClean="0">
                <a:solidFill>
                  <a:srgbClr val="C00000"/>
                </a:solidFill>
                <a:ea typeface="文鼎CS长美黑" pitchFamily="49" charset="-122"/>
              </a:rPr>
              <a:t>即“对事不对人”</a:t>
            </a:r>
            <a:r>
              <a:rPr lang="en-US" altLang="zh-CN" sz="2600" dirty="0" smtClean="0">
                <a:solidFill>
                  <a:srgbClr val="C00000"/>
                </a:solidFill>
                <a:ea typeface="文鼎CS长美黑" pitchFamily="49" charset="-122"/>
              </a:rPr>
              <a:t>)</a:t>
            </a:r>
            <a:r>
              <a:rPr lang="zh-CN" altLang="en-US" sz="2900" dirty="0" smtClean="0">
                <a:solidFill>
                  <a:srgbClr val="C00000"/>
                </a:solidFill>
                <a:ea typeface="文鼎CS长美黑" pitchFamily="49" charset="-122"/>
              </a:rPr>
              <a:t>。</a:t>
            </a:r>
            <a:endParaRPr lang="zh-CN" altLang="en-US" sz="2900" dirty="0">
              <a:solidFill>
                <a:srgbClr val="C00000"/>
              </a:solidFill>
              <a:ea typeface="文鼎CS长美黑" pitchFamily="49" charset="-122"/>
            </a:endParaRPr>
          </a:p>
        </p:txBody>
      </p:sp>
      <p:pic>
        <p:nvPicPr>
          <p:cNvPr id="7" name="Picture 2" descr="C:\Users\SECBOK\Desktop\reading-brown-squirrel-hi.png"/>
          <p:cNvPicPr>
            <a:picLocks noChangeAspect="1" noChangeArrowheads="1"/>
          </p:cNvPicPr>
          <p:nvPr/>
        </p:nvPicPr>
        <p:blipFill>
          <a:blip r:embed="rId2" cstate="print"/>
          <a:srcRect/>
          <a:stretch>
            <a:fillRect/>
          </a:stretch>
        </p:blipFill>
        <p:spPr bwMode="auto">
          <a:xfrm>
            <a:off x="7834773" y="4005064"/>
            <a:ext cx="1798747" cy="2387386"/>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报告微缺陷实践</a:t>
            </a:r>
            <a:endParaRPr lang="zh-CN" altLang="en-US" dirty="0"/>
          </a:p>
        </p:txBody>
      </p:sp>
      <p:sp>
        <p:nvSpPr>
          <p:cNvPr id="3" name="Content Placeholder 2"/>
          <p:cNvSpPr>
            <a:spLocks noGrp="1"/>
          </p:cNvSpPr>
          <p:nvPr>
            <p:ph idx="1"/>
          </p:nvPr>
        </p:nvSpPr>
        <p:spPr>
          <a:xfrm>
            <a:off x="613964" y="2564906"/>
            <a:ext cx="8667750" cy="2304255"/>
          </a:xfrm>
        </p:spPr>
        <p:txBody>
          <a:bodyPr/>
          <a:lstStyle/>
          <a:p>
            <a:r>
              <a:rPr lang="zh-CN" altLang="en-US" sz="2900" dirty="0" smtClean="0"/>
              <a:t>微缺陷 </a:t>
            </a:r>
            <a:r>
              <a:rPr lang="en-US" altLang="zh-CN" sz="2500" dirty="0" smtClean="0"/>
              <a:t>(Small Defect)</a:t>
            </a:r>
            <a:endParaRPr lang="en-US" altLang="zh-CN" sz="2900" dirty="0" smtClean="0"/>
          </a:p>
          <a:p>
            <a:pPr lvl="1"/>
            <a:r>
              <a:rPr lang="zh-CN" altLang="en-US" sz="2500" dirty="0" smtClean="0"/>
              <a:t>一些</a:t>
            </a:r>
            <a:r>
              <a:rPr lang="zh-CN" altLang="en-US" sz="2500" dirty="0" smtClean="0">
                <a:solidFill>
                  <a:srgbClr val="0000FF"/>
                </a:solidFill>
              </a:rPr>
              <a:t>不影响</a:t>
            </a:r>
            <a:r>
              <a:rPr lang="zh-CN" altLang="en-US" sz="2500" dirty="0" smtClean="0"/>
              <a:t>软件</a:t>
            </a:r>
            <a:r>
              <a:rPr lang="zh-CN" altLang="en-US" sz="2500" dirty="0" smtClean="0">
                <a:solidFill>
                  <a:srgbClr val="0000FF"/>
                </a:solidFill>
              </a:rPr>
              <a:t>正常功能</a:t>
            </a:r>
            <a:r>
              <a:rPr lang="zh-CN" altLang="en-US" sz="2500" dirty="0" smtClean="0"/>
              <a:t>的微小缺陷</a:t>
            </a:r>
            <a:endParaRPr lang="en-US" altLang="zh-CN" sz="2500" dirty="0" smtClean="0"/>
          </a:p>
          <a:p>
            <a:pPr lvl="1"/>
            <a:r>
              <a:rPr lang="zh-CN" altLang="en-US" sz="2500" dirty="0" smtClean="0">
                <a:solidFill>
                  <a:srgbClr val="0000FF"/>
                </a:solidFill>
              </a:rPr>
              <a:t>影响小</a:t>
            </a:r>
            <a:r>
              <a:rPr lang="zh-CN" altLang="en-US" sz="2500" dirty="0" smtClean="0"/>
              <a:t>，不会影响用户使用软件的正常过程 </a:t>
            </a:r>
            <a:endParaRPr lang="en-US" altLang="zh-CN" sz="2500" dirty="0" smtClean="0"/>
          </a:p>
          <a:p>
            <a:pPr lvl="1"/>
            <a:r>
              <a:rPr lang="zh-CN" altLang="en-US" sz="2500" dirty="0" smtClean="0"/>
              <a:t>修复</a:t>
            </a:r>
            <a:r>
              <a:rPr lang="zh-CN" altLang="en-US" sz="2500" dirty="0" smtClean="0">
                <a:solidFill>
                  <a:srgbClr val="0000FF"/>
                </a:solidFill>
              </a:rPr>
              <a:t>成本</a:t>
            </a:r>
            <a:r>
              <a:rPr lang="zh-CN" altLang="en-US" sz="2500" dirty="0" smtClean="0"/>
              <a:t>通常较</a:t>
            </a:r>
            <a:r>
              <a:rPr lang="zh-CN" altLang="en-US" sz="2500" dirty="0" smtClean="0">
                <a:solidFill>
                  <a:srgbClr val="0000FF"/>
                </a:solidFill>
              </a:rPr>
              <a:t>低</a:t>
            </a:r>
            <a:r>
              <a:rPr lang="zh-CN" altLang="en-US" sz="2500" dirty="0" smtClean="0"/>
              <a:t>，易于发现、定位和修复</a:t>
            </a:r>
            <a:endParaRPr lang="en-US" altLang="zh-CN" sz="2500" dirty="0" smtClean="0"/>
          </a:p>
          <a:p>
            <a:pPr lvl="1"/>
            <a:r>
              <a:rPr lang="zh-CN" altLang="en-US" sz="2500" dirty="0" smtClean="0"/>
              <a:t>修复</a:t>
            </a:r>
            <a:r>
              <a:rPr lang="zh-CN" altLang="en-US" sz="2500" dirty="0" smtClean="0">
                <a:solidFill>
                  <a:srgbClr val="0000FF"/>
                </a:solidFill>
              </a:rPr>
              <a:t>价值</a:t>
            </a:r>
            <a:r>
              <a:rPr lang="zh-CN" altLang="en-US" sz="2500" dirty="0" smtClean="0"/>
              <a:t>也较</a:t>
            </a:r>
            <a:r>
              <a:rPr lang="zh-CN" altLang="en-US" sz="2500" dirty="0" smtClean="0">
                <a:solidFill>
                  <a:srgbClr val="0000FF"/>
                </a:solidFill>
              </a:rPr>
              <a:t>低</a:t>
            </a:r>
            <a:r>
              <a:rPr lang="zh-CN" altLang="en-US" sz="2500" dirty="0" smtClean="0"/>
              <a:t>，不会修复或增加软件功能</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86</a:t>
            </a:fld>
            <a:endParaRPr lang="zh-CN" altLang="en-US" dirty="0"/>
          </a:p>
        </p:txBody>
      </p:sp>
      <p:sp>
        <p:nvSpPr>
          <p:cNvPr id="5" name="Rectangle 4"/>
          <p:cNvSpPr/>
          <p:nvPr/>
        </p:nvSpPr>
        <p:spPr>
          <a:xfrm>
            <a:off x="2417724" y="1340768"/>
            <a:ext cx="5070563" cy="792088"/>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测试员应报告微缺陷。</a:t>
            </a:r>
            <a:endParaRPr lang="zh-CN" altLang="en-US" sz="2900" dirty="0">
              <a:solidFill>
                <a:srgbClr val="C00000"/>
              </a:solidFill>
              <a:ea typeface="文鼎CS长美黑" pitchFamily="49" charset="-122"/>
            </a:endParaRPr>
          </a:p>
        </p:txBody>
      </p:sp>
      <p:sp>
        <p:nvSpPr>
          <p:cNvPr id="6" name="Oval 5"/>
          <p:cNvSpPr/>
          <p:nvPr/>
        </p:nvSpPr>
        <p:spPr>
          <a:xfrm>
            <a:off x="3119798" y="5013177"/>
            <a:ext cx="3666407" cy="177281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2900" dirty="0" smtClean="0">
                <a:solidFill>
                  <a:srgbClr val="FFFF00"/>
                </a:solidFill>
                <a:latin typeface="方正精宋简体" pitchFamily="2" charset="-122"/>
                <a:ea typeface="文鼎CS长美黑" pitchFamily="49" charset="-122"/>
              </a:rPr>
              <a:t>警惕</a:t>
            </a:r>
            <a:endParaRPr lang="en-US" altLang="zh-CN" sz="2900" dirty="0" smtClean="0">
              <a:solidFill>
                <a:srgbClr val="FFFF00"/>
              </a:solidFill>
              <a:latin typeface="方正精宋简体" pitchFamily="2" charset="-122"/>
              <a:ea typeface="文鼎CS长美黑" pitchFamily="49" charset="-122"/>
            </a:endParaRPr>
          </a:p>
          <a:p>
            <a:pPr algn="ctr"/>
            <a:r>
              <a:rPr lang="zh-CN" altLang="en-US" sz="2500" dirty="0" smtClean="0">
                <a:solidFill>
                  <a:schemeClr val="bg1"/>
                </a:solidFill>
                <a:latin typeface="方正精宋简体" pitchFamily="2" charset="-122"/>
                <a:ea typeface="文鼎CS长美黑" pitchFamily="49" charset="-122"/>
              </a:rPr>
              <a:t>微缺陷积小成大</a:t>
            </a:r>
            <a:endParaRPr lang="en-US" altLang="zh-CN" sz="2500" dirty="0" smtClean="0">
              <a:solidFill>
                <a:schemeClr val="bg1"/>
              </a:solidFill>
              <a:latin typeface="方正精宋简体" pitchFamily="2" charset="-122"/>
              <a:ea typeface="文鼎CS长美黑" pitchFamily="49" charset="-122"/>
            </a:endParaRPr>
          </a:p>
          <a:p>
            <a:pPr algn="ctr"/>
            <a:r>
              <a:rPr lang="zh-CN" altLang="en-US" sz="2500" dirty="0" smtClean="0">
                <a:solidFill>
                  <a:schemeClr val="bg1"/>
                </a:solidFill>
                <a:latin typeface="方正精宋简体" pitchFamily="2" charset="-122"/>
                <a:ea typeface="文鼎CS长美黑" pitchFamily="49" charset="-122"/>
              </a:rPr>
              <a:t>程序员心理麻木</a:t>
            </a:r>
            <a:endParaRPr lang="zh-CN" altLang="en-US" sz="2500" dirty="0">
              <a:solidFill>
                <a:schemeClr val="bg1"/>
              </a:solidFill>
              <a:latin typeface="方正精宋简体" pitchFamily="2" charset="-122"/>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基于直觉的测试实践</a:t>
            </a:r>
            <a:endParaRPr lang="zh-CN" altLang="en-US" dirty="0"/>
          </a:p>
        </p:txBody>
      </p:sp>
      <p:sp>
        <p:nvSpPr>
          <p:cNvPr id="14" name="Content Placeholder 2"/>
          <p:cNvSpPr>
            <a:spLocks noGrp="1"/>
          </p:cNvSpPr>
          <p:nvPr>
            <p:ph idx="1"/>
          </p:nvPr>
        </p:nvSpPr>
        <p:spPr>
          <a:xfrm>
            <a:off x="584516" y="3429004"/>
            <a:ext cx="7410823" cy="1080121"/>
          </a:xfrm>
        </p:spPr>
        <p:txBody>
          <a:bodyPr/>
          <a:lstStyle/>
          <a:p>
            <a:r>
              <a:rPr lang="zh-CN" altLang="en-US" sz="2900" dirty="0" smtClean="0"/>
              <a:t>测试员的直觉和偏见通常与他们的测试经验相关，</a:t>
            </a:r>
            <a:r>
              <a:rPr lang="zh-CN" altLang="en-US" sz="2900" dirty="0" smtClean="0">
                <a:solidFill>
                  <a:srgbClr val="C00000"/>
                </a:solidFill>
              </a:rPr>
              <a:t>应善加利用，但切勿滥用</a:t>
            </a:r>
            <a:r>
              <a:rPr lang="zh-CN" altLang="en-US" sz="2900" dirty="0" smtClean="0"/>
              <a:t>。</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87</a:t>
            </a:fld>
            <a:endParaRPr lang="zh-CN" altLang="en-US" dirty="0"/>
          </a:p>
        </p:txBody>
      </p:sp>
      <p:sp>
        <p:nvSpPr>
          <p:cNvPr id="5" name="Rectangle 4"/>
          <p:cNvSpPr/>
          <p:nvPr/>
        </p:nvSpPr>
        <p:spPr>
          <a:xfrm>
            <a:off x="896551" y="1484787"/>
            <a:ext cx="8112901" cy="1224135"/>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测试员应利用直觉以找到测试突破口，同时应控制直觉和偏见对测试的负面影响。</a:t>
            </a:r>
            <a:endParaRPr lang="zh-CN" altLang="en-US" sz="2900" dirty="0">
              <a:solidFill>
                <a:srgbClr val="C00000"/>
              </a:solidFill>
              <a:ea typeface="文鼎CS长美黑" pitchFamily="49" charset="-122"/>
            </a:endParaRPr>
          </a:p>
        </p:txBody>
      </p:sp>
      <p:grpSp>
        <p:nvGrpSpPr>
          <p:cNvPr id="3" name="Group 12"/>
          <p:cNvGrpSpPr/>
          <p:nvPr/>
        </p:nvGrpSpPr>
        <p:grpSpPr>
          <a:xfrm>
            <a:off x="5015036" y="5013176"/>
            <a:ext cx="4762500" cy="1357300"/>
            <a:chOff x="3059832" y="4880012"/>
            <a:chExt cx="4762500" cy="1357300"/>
          </a:xfrm>
        </p:grpSpPr>
        <p:grpSp>
          <p:nvGrpSpPr>
            <p:cNvPr id="6" name="Group 6"/>
            <p:cNvGrpSpPr/>
            <p:nvPr/>
          </p:nvGrpSpPr>
          <p:grpSpPr>
            <a:xfrm>
              <a:off x="3059832" y="4880012"/>
              <a:ext cx="4762500" cy="1357300"/>
              <a:chOff x="533400" y="4827181"/>
              <a:chExt cx="2895600" cy="1116419"/>
            </a:xfrm>
          </p:grpSpPr>
          <p:sp>
            <p:nvSpPr>
              <p:cNvPr id="17" name="Rectangle 16"/>
              <p:cNvSpPr/>
              <p:nvPr/>
            </p:nvSpPr>
            <p:spPr>
              <a:xfrm>
                <a:off x="533400" y="4851991"/>
                <a:ext cx="990600" cy="533400"/>
              </a:xfrm>
              <a:prstGeom prst="rect">
                <a:avLst/>
              </a:prstGeom>
              <a:ln w="76200"/>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3900" b="1" dirty="0" smtClean="0">
                    <a:latin typeface="方正胖娃简体" pitchFamily="65" charset="-122"/>
                    <a:ea typeface="汉鼎简隶变" pitchFamily="49" charset="-122"/>
                  </a:rPr>
                  <a:t>直觉</a:t>
                </a:r>
              </a:p>
            </p:txBody>
          </p:sp>
          <p:sp>
            <p:nvSpPr>
              <p:cNvPr id="18" name="Rectangle 17"/>
              <p:cNvSpPr/>
              <p:nvPr/>
            </p:nvSpPr>
            <p:spPr>
              <a:xfrm>
                <a:off x="533400" y="5410200"/>
                <a:ext cx="990600" cy="533400"/>
              </a:xfrm>
              <a:prstGeom prst="rect">
                <a:avLst/>
              </a:prstGeom>
              <a:ln w="76200"/>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3900" b="1" dirty="0" smtClean="0">
                    <a:latin typeface="方正胖娃简体" pitchFamily="65" charset="-122"/>
                    <a:ea typeface="汉鼎简隶变" pitchFamily="49" charset="-122"/>
                  </a:rPr>
                  <a:t>偏见</a:t>
                </a:r>
              </a:p>
            </p:txBody>
          </p:sp>
          <p:sp>
            <p:nvSpPr>
              <p:cNvPr id="19" name="Rectangle 18"/>
              <p:cNvSpPr/>
              <p:nvPr/>
            </p:nvSpPr>
            <p:spPr>
              <a:xfrm>
                <a:off x="2438400" y="4827181"/>
                <a:ext cx="990600" cy="5334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3900" b="1" dirty="0" smtClean="0">
                    <a:solidFill>
                      <a:srgbClr val="FFFF00"/>
                    </a:solidFill>
                    <a:latin typeface="方正胖娃简体" pitchFamily="65" charset="-122"/>
                    <a:ea typeface="汉鼎简隶变" pitchFamily="49" charset="-122"/>
                  </a:rPr>
                  <a:t>事实</a:t>
                </a:r>
              </a:p>
            </p:txBody>
          </p:sp>
          <p:pic>
            <p:nvPicPr>
              <p:cNvPr id="20" name="Picture 4" descr="C:\Users\SECBOK\AppData\Local\Microsoft\Windows\Temporary Internet Files\Content.IE5\Q8KGWW6B\MC900048126[1].wmf"/>
              <p:cNvPicPr>
                <a:picLocks noChangeAspect="1" noChangeArrowheads="1"/>
              </p:cNvPicPr>
              <p:nvPr/>
            </p:nvPicPr>
            <p:blipFill>
              <a:blip r:embed="rId2" cstate="print"/>
              <a:srcRect/>
              <a:stretch>
                <a:fillRect/>
              </a:stretch>
            </p:blipFill>
            <p:spPr bwMode="auto">
              <a:xfrm>
                <a:off x="1524000" y="4953000"/>
                <a:ext cx="898525" cy="898525"/>
              </a:xfrm>
              <a:prstGeom prst="rect">
                <a:avLst/>
              </a:prstGeom>
              <a:noFill/>
            </p:spPr>
          </p:pic>
        </p:grpSp>
        <p:sp>
          <p:nvSpPr>
            <p:cNvPr id="16" name="Rectangle 15"/>
            <p:cNvSpPr/>
            <p:nvPr/>
          </p:nvSpPr>
          <p:spPr>
            <a:xfrm>
              <a:off x="6183084" y="5573743"/>
              <a:ext cx="1629276" cy="648488"/>
            </a:xfrm>
            <a:prstGeom prst="rect">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sz="3900" b="1" dirty="0" smtClean="0">
                  <a:solidFill>
                    <a:srgbClr val="FFFF00"/>
                  </a:solidFill>
                  <a:latin typeface="方正胖娃简体" pitchFamily="65" charset="-122"/>
                  <a:ea typeface="汉鼎简隶变" pitchFamily="49" charset="-122"/>
                </a:rPr>
                <a:t>高效</a:t>
              </a:r>
            </a:p>
          </p:txBody>
        </p:sp>
      </p:grpSp>
    </p:spTree>
  </p:cSld>
  <p:clrMapOvr>
    <a:masterClrMapping/>
  </p:clrMapOvr>
  <p:transition spd="slow">
    <p:blinds/>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质量控制概论</a:t>
            </a:r>
            <a:endParaRPr lang="en-US" altLang="zh-CN" sz="2800" dirty="0" smtClean="0"/>
          </a:p>
          <a:p>
            <a:pPr lvl="1"/>
            <a:r>
              <a:rPr lang="zh-CN" altLang="en-US" sz="2800" dirty="0" smtClean="0"/>
              <a:t>质量评估、控制、保证</a:t>
            </a:r>
            <a:endParaRPr lang="en-US" altLang="zh-CN" sz="2800" dirty="0" smtClean="0"/>
          </a:p>
          <a:p>
            <a:r>
              <a:rPr lang="zh-CN" altLang="en-US" sz="2800" dirty="0" smtClean="0"/>
              <a:t>软件缺陷</a:t>
            </a:r>
            <a:endParaRPr lang="en-US" altLang="zh-CN" sz="2800" dirty="0" smtClean="0"/>
          </a:p>
          <a:p>
            <a:pPr lvl="1"/>
            <a:r>
              <a:rPr lang="zh-CN" altLang="en-US" sz="2800" dirty="0" smtClean="0"/>
              <a:t>缺陷分析、处理，及相关定律</a:t>
            </a:r>
            <a:endParaRPr lang="en-US" altLang="zh-CN" sz="2800" dirty="0" smtClean="0"/>
          </a:p>
          <a:p>
            <a:r>
              <a:rPr lang="zh-CN" altLang="en-US" sz="2800" dirty="0" smtClean="0"/>
              <a:t>软件测试</a:t>
            </a:r>
            <a:endParaRPr lang="en-US" altLang="zh-CN" sz="2800" dirty="0" smtClean="0"/>
          </a:p>
          <a:p>
            <a:pPr lvl="1"/>
            <a:r>
              <a:rPr lang="zh-CN" altLang="en-US" sz="2800" dirty="0" smtClean="0"/>
              <a:t>概念、策略、阶段化，及相关核心知识</a:t>
            </a:r>
            <a:endParaRPr lang="en-US" altLang="zh-CN" sz="2800" dirty="0" smtClean="0"/>
          </a:p>
          <a:p>
            <a:r>
              <a:rPr lang="zh-CN" altLang="en-US" sz="2800" dirty="0" smtClean="0"/>
              <a:t>软件审查</a:t>
            </a:r>
            <a:endParaRPr lang="en-US" altLang="zh-CN" sz="2800" dirty="0" smtClean="0"/>
          </a:p>
          <a:p>
            <a:pPr lvl="1"/>
            <a:r>
              <a:rPr lang="zh-CN" altLang="en-US" sz="2800" dirty="0" smtClean="0"/>
              <a:t>概念、评审和相关实践</a:t>
            </a:r>
            <a:endParaRPr lang="en-US" altLang="zh-CN" sz="2800" dirty="0" smtClean="0"/>
          </a:p>
          <a:p>
            <a:r>
              <a:rPr lang="zh-CN" altLang="en-US" sz="2800" dirty="0" smtClean="0"/>
              <a:t>质量工程师</a:t>
            </a:r>
            <a:endParaRPr lang="en-US" altLang="zh-CN" sz="2800" dirty="0" smtClean="0"/>
          </a:p>
          <a:p>
            <a:pPr lvl="1"/>
            <a:r>
              <a:rPr lang="zh-CN" altLang="en-US" sz="2800" dirty="0" smtClean="0"/>
              <a:t>三心、四意、五技能、两角色、两争议</a:t>
            </a:r>
            <a:endParaRPr lang="zh-CN" altLang="en-US" sz="2800" dirty="0"/>
          </a:p>
        </p:txBody>
      </p:sp>
      <p:sp>
        <p:nvSpPr>
          <p:cNvPr id="4" name="Right Arrow 3"/>
          <p:cNvSpPr/>
          <p:nvPr/>
        </p:nvSpPr>
        <p:spPr>
          <a:xfrm flipH="1">
            <a:off x="7310454" y="4286256"/>
            <a:ext cx="1214446" cy="500066"/>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4" y="2380819"/>
            <a:ext cx="5304589" cy="1624246"/>
          </a:xfrm>
        </p:spPr>
        <p:txBody>
          <a:bodyPr/>
          <a:lstStyle/>
          <a:p>
            <a:r>
              <a:rPr lang="zh-CN" altLang="en-US" dirty="0" smtClean="0"/>
              <a:t>只要给予足够多的“眼球”，所有缺陷就都将现形。</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89</a:t>
            </a:fld>
            <a:endParaRPr lang="zh-CN" altLang="en-US" dirty="0"/>
          </a:p>
        </p:txBody>
      </p:sp>
      <p:sp>
        <p:nvSpPr>
          <p:cNvPr id="6" name="Rectangle 5"/>
          <p:cNvSpPr/>
          <p:nvPr/>
        </p:nvSpPr>
        <p:spPr>
          <a:xfrm>
            <a:off x="704529" y="5733256"/>
            <a:ext cx="8303432" cy="712151"/>
          </a:xfrm>
          <a:prstGeom prst="rect">
            <a:avLst/>
          </a:prstGeom>
        </p:spPr>
        <p:txBody>
          <a:bodyPr wrap="square" lIns="95665" tIns="47832" rIns="95665" bIns="47832">
            <a:spAutoFit/>
          </a:bodyPr>
          <a:lstStyle/>
          <a:p>
            <a:r>
              <a:rPr lang="en-US" altLang="zh-CN" sz="2000" dirty="0" err="1" smtClean="0">
                <a:latin typeface="方正精宋简体" pitchFamily="2" charset="-122"/>
                <a:ea typeface="方正精宋简体" pitchFamily="2" charset="-122"/>
              </a:rPr>
              <a:t>Linus</a:t>
            </a:r>
            <a:r>
              <a:rPr lang="en-US" altLang="zh-CN" sz="2000" dirty="0" smtClean="0">
                <a:latin typeface="方正精宋简体" pitchFamily="2" charset="-122"/>
                <a:ea typeface="方正精宋简体" pitchFamily="2" charset="-122"/>
              </a:rPr>
              <a:t> </a:t>
            </a:r>
            <a:r>
              <a:rPr lang="en-US" altLang="zh-CN" sz="2000" dirty="0" err="1" smtClean="0">
                <a:latin typeface="方正精宋简体" pitchFamily="2" charset="-122"/>
                <a:ea typeface="方正精宋简体" pitchFamily="2" charset="-122"/>
              </a:rPr>
              <a:t>Torvalds</a:t>
            </a:r>
            <a:r>
              <a:rPr lang="en-US" altLang="zh-CN" sz="2000" dirty="0" smtClean="0">
                <a:latin typeface="方正精宋简体" pitchFamily="2" charset="-122"/>
                <a:ea typeface="方正精宋简体" pitchFamily="2" charset="-122"/>
              </a:rPr>
              <a:t> </a:t>
            </a:r>
            <a:r>
              <a:rPr lang="zh-CN" altLang="en-US" sz="2000" dirty="0" smtClean="0">
                <a:latin typeface="方正精宋简体" pitchFamily="2" charset="-122"/>
                <a:ea typeface="方正精宋简体" pitchFamily="2" charset="-122"/>
              </a:rPr>
              <a:t>是 </a:t>
            </a:r>
            <a:r>
              <a:rPr lang="en-US" altLang="zh-CN" sz="2000" dirty="0" smtClean="0">
                <a:latin typeface="方正精宋简体" pitchFamily="2" charset="-122"/>
                <a:ea typeface="方正精宋简体" pitchFamily="2" charset="-122"/>
              </a:rPr>
              <a:t>Linux </a:t>
            </a:r>
            <a:r>
              <a:rPr lang="zh-CN" altLang="en-US" sz="2000" dirty="0" smtClean="0">
                <a:latin typeface="方正精宋简体" pitchFamily="2" charset="-122"/>
                <a:ea typeface="方正精宋简体" pitchFamily="2" charset="-122"/>
              </a:rPr>
              <a:t>操作系统的主要设计师和开发者，被誉为“</a:t>
            </a:r>
            <a:r>
              <a:rPr lang="en-US" altLang="zh-CN" sz="2000" dirty="0" smtClean="0">
                <a:latin typeface="方正精宋简体" pitchFamily="2" charset="-122"/>
                <a:ea typeface="方正精宋简体" pitchFamily="2" charset="-122"/>
              </a:rPr>
              <a:t>Linux </a:t>
            </a:r>
            <a:r>
              <a:rPr lang="zh-CN" altLang="en-US" sz="2000" dirty="0" smtClean="0">
                <a:latin typeface="方正精宋简体" pitchFamily="2" charset="-122"/>
                <a:ea typeface="方正精宋简体" pitchFamily="2" charset="-122"/>
              </a:rPr>
              <a:t>之父”。个人信息网页：</a:t>
            </a:r>
            <a:r>
              <a:rPr lang="en-US" altLang="zh-CN" sz="2000" dirty="0" smtClean="0">
                <a:latin typeface="方正精宋简体" pitchFamily="2" charset="-122"/>
                <a:ea typeface="方正精宋简体" pitchFamily="2" charset="-122"/>
                <a:hlinkClick r:id="rId2"/>
              </a:rPr>
              <a:t>http://en.wikipedia.org/wiki/Linus_Torvalds</a:t>
            </a:r>
            <a:endParaRPr lang="zh-CN" altLang="en-US" sz="2000" dirty="0">
              <a:latin typeface="方正精宋简体" pitchFamily="2" charset="-122"/>
              <a:ea typeface="方正精宋简体" pitchFamily="2" charset="-122"/>
            </a:endParaRPr>
          </a:p>
        </p:txBody>
      </p:sp>
      <p:sp>
        <p:nvSpPr>
          <p:cNvPr id="7" name="Rectangle 6"/>
          <p:cNvSpPr/>
          <p:nvPr/>
        </p:nvSpPr>
        <p:spPr>
          <a:xfrm>
            <a:off x="1080949" y="4077071"/>
            <a:ext cx="2108275" cy="419764"/>
          </a:xfrm>
          <a:prstGeom prst="rect">
            <a:avLst/>
          </a:prstGeom>
        </p:spPr>
        <p:txBody>
          <a:bodyPr wrap="none" lIns="95665" tIns="47832" rIns="95665" bIns="47832">
            <a:spAutoFit/>
          </a:bodyPr>
          <a:lstStyle/>
          <a:p>
            <a:r>
              <a:rPr lang="en-US" altLang="zh-CN" sz="2100" dirty="0" err="1" smtClean="0"/>
              <a:t>Linus</a:t>
            </a:r>
            <a:r>
              <a:rPr lang="en-US" altLang="zh-CN" sz="2100" dirty="0" smtClean="0"/>
              <a:t> </a:t>
            </a:r>
            <a:r>
              <a:rPr lang="en-US" altLang="zh-CN" sz="2100" dirty="0" err="1" smtClean="0"/>
              <a:t>Torvalds</a:t>
            </a:r>
            <a:endParaRPr lang="zh-CN" altLang="en-US" sz="2100" dirty="0">
              <a:ea typeface="文鼎CS长美黑" pitchFamily="49" charset="-122"/>
            </a:endParaRPr>
          </a:p>
        </p:txBody>
      </p:sp>
      <p:pic>
        <p:nvPicPr>
          <p:cNvPr id="9218" name="Picture 2" descr="http://upload.wikimedia.org/wikipedia/commons/6/69/Linus_Torvalds.jpeg"/>
          <p:cNvPicPr>
            <a:picLocks noChangeAspect="1" noChangeArrowheads="1"/>
          </p:cNvPicPr>
          <p:nvPr/>
        </p:nvPicPr>
        <p:blipFill>
          <a:blip r:embed="rId3" cstate="print"/>
          <a:srcRect/>
          <a:stretch>
            <a:fillRect/>
          </a:stretch>
        </p:blipFill>
        <p:spPr bwMode="auto">
          <a:xfrm>
            <a:off x="1052569" y="908720"/>
            <a:ext cx="2289384" cy="324036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Hetzel</a:t>
            </a:r>
            <a:r>
              <a:rPr lang="en-US" altLang="zh-CN" dirty="0" smtClean="0"/>
              <a:t>--Myers</a:t>
            </a:r>
            <a:r>
              <a:rPr lang="zh-CN" altLang="en-US" dirty="0" smtClean="0"/>
              <a:t>技术组合定律</a:t>
            </a:r>
            <a:endParaRPr lang="zh-CN" altLang="en-US" dirty="0"/>
          </a:p>
        </p:txBody>
      </p:sp>
      <p:sp>
        <p:nvSpPr>
          <p:cNvPr id="3" name="Content Placeholder 2"/>
          <p:cNvSpPr>
            <a:spLocks noGrp="1"/>
          </p:cNvSpPr>
          <p:nvPr>
            <p:ph idx="1"/>
          </p:nvPr>
        </p:nvSpPr>
        <p:spPr>
          <a:xfrm>
            <a:off x="613964" y="2996953"/>
            <a:ext cx="8875540" cy="3240364"/>
          </a:xfrm>
        </p:spPr>
        <p:txBody>
          <a:bodyPr/>
          <a:lstStyle/>
          <a:p>
            <a:r>
              <a:rPr lang="zh-CN" altLang="en-US" sz="2500" dirty="0" smtClean="0"/>
              <a:t>测试和审查是互补的。</a:t>
            </a:r>
            <a:endParaRPr lang="en-US" altLang="zh-CN" sz="2500" dirty="0" smtClean="0"/>
          </a:p>
          <a:p>
            <a:pPr lvl="1"/>
            <a:r>
              <a:rPr lang="zh-CN" altLang="en-US" sz="2400" dirty="0" smtClean="0"/>
              <a:t>测试技术能发现系统级的代码缺陷，此类缺陷通常无法通过审查发现； 而审查技术能用于发现需求和设计错误，此类错误则无法通过测试发现。 </a:t>
            </a:r>
            <a:endParaRPr lang="en-US" altLang="zh-CN" sz="2400" dirty="0" smtClean="0"/>
          </a:p>
          <a:p>
            <a:pPr lvl="1"/>
            <a:r>
              <a:rPr lang="zh-CN" altLang="en-US" sz="2400" dirty="0" smtClean="0"/>
              <a:t>测试侧重软件的可靠性、可用性和性能等，这些都是</a:t>
            </a:r>
            <a:r>
              <a:rPr lang="zh-CN" altLang="en-US" sz="2400" dirty="0" smtClean="0">
                <a:solidFill>
                  <a:srgbClr val="0000FF"/>
                </a:solidFill>
              </a:rPr>
              <a:t>面向用户</a:t>
            </a:r>
            <a:r>
              <a:rPr lang="zh-CN" altLang="en-US" sz="2400" dirty="0" smtClean="0"/>
              <a:t>的质量属性； 而审查则可覆盖软件的可测性、可维护性和可复用性等，这些都是</a:t>
            </a:r>
            <a:r>
              <a:rPr lang="zh-CN" altLang="en-US" sz="2400" dirty="0" smtClean="0">
                <a:solidFill>
                  <a:srgbClr val="0000FF"/>
                </a:solidFill>
              </a:rPr>
              <a:t>面向工程师</a:t>
            </a:r>
            <a:r>
              <a:rPr lang="zh-CN" altLang="en-US" sz="2400" dirty="0" smtClean="0"/>
              <a:t>的质量属性。</a:t>
            </a:r>
            <a:endParaRPr lang="en-US" altLang="zh-CN" sz="2100" dirty="0" smtClean="0"/>
          </a:p>
          <a:p>
            <a:r>
              <a:rPr lang="zh-CN" altLang="en-US" sz="2500" dirty="0" smtClean="0"/>
              <a:t>故而， 测试和审查是彼此不可替代的。</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a:t>
            </a:fld>
            <a:endParaRPr lang="zh-CN" altLang="en-US" dirty="0"/>
          </a:p>
        </p:txBody>
      </p:sp>
      <p:sp>
        <p:nvSpPr>
          <p:cNvPr id="5" name="Rectangle 4"/>
          <p:cNvSpPr/>
          <p:nvPr/>
        </p:nvSpPr>
        <p:spPr>
          <a:xfrm>
            <a:off x="662523" y="1412776"/>
            <a:ext cx="8190910" cy="1008112"/>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组合使用多种测试和审查技术比单独使用某一技术更有效、也更高效。</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软件审查概述</a:t>
            </a:r>
            <a:endParaRPr lang="zh-CN" altLang="en-US" dirty="0"/>
          </a:p>
        </p:txBody>
      </p:sp>
      <p:sp>
        <p:nvSpPr>
          <p:cNvPr id="3" name="Content Placeholder 2"/>
          <p:cNvSpPr>
            <a:spLocks noGrp="1"/>
          </p:cNvSpPr>
          <p:nvPr>
            <p:ph idx="1"/>
          </p:nvPr>
        </p:nvSpPr>
        <p:spPr>
          <a:xfrm>
            <a:off x="613964" y="1268762"/>
            <a:ext cx="8667750" cy="1512168"/>
          </a:xfrm>
        </p:spPr>
        <p:txBody>
          <a:bodyPr/>
          <a:lstStyle/>
          <a:p>
            <a:r>
              <a:rPr lang="zh-CN" altLang="en-US" dirty="0" smtClean="0"/>
              <a:t>软件审查</a:t>
            </a:r>
            <a:endParaRPr lang="en-US" altLang="zh-CN" dirty="0" smtClean="0"/>
          </a:p>
          <a:p>
            <a:pPr lvl="1"/>
            <a:r>
              <a:rPr lang="zh-CN" altLang="en-US" dirty="0" smtClean="0"/>
              <a:t>组织相关权益人合力找出</a:t>
            </a:r>
            <a:r>
              <a:rPr lang="zh-CN" altLang="en-US" dirty="0" smtClean="0">
                <a:solidFill>
                  <a:srgbClr val="FF0000"/>
                </a:solidFill>
              </a:rPr>
              <a:t>软件制品</a:t>
            </a:r>
            <a:r>
              <a:rPr lang="zh-CN" altLang="en-US" dirty="0" smtClean="0"/>
              <a:t>的缺陷，进而评估制品质量，批准和验收制品的过程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90</a:t>
            </a:fld>
            <a:endParaRPr lang="zh-CN" altLang="en-US" dirty="0"/>
          </a:p>
        </p:txBody>
      </p:sp>
      <p:sp>
        <p:nvSpPr>
          <p:cNvPr id="6" name="Content Placeholder 2"/>
          <p:cNvSpPr txBox="1">
            <a:spLocks/>
          </p:cNvSpPr>
          <p:nvPr/>
        </p:nvSpPr>
        <p:spPr bwMode="auto">
          <a:xfrm>
            <a:off x="584516" y="3212976"/>
            <a:ext cx="3666407" cy="316835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latin typeface="+mn-lt"/>
                <a:ea typeface="文鼎CS长美黑" pitchFamily="49" charset="-122"/>
              </a:rPr>
              <a:t>软件制品</a:t>
            </a:r>
            <a:endParaRPr lang="en-US" altLang="zh-CN" sz="2900" kern="0" dirty="0" smtClean="0">
              <a:latin typeface="+mn-lt"/>
              <a:ea typeface="文鼎CS长美黑" pitchFamily="49"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500" kern="0" dirty="0" smtClean="0">
                <a:latin typeface="方正精楷简体" pitchFamily="2" charset="-122"/>
                <a:ea typeface="方正精楷简体" pitchFamily="2" charset="-122"/>
              </a:rPr>
              <a:t>需求文档</a:t>
            </a:r>
            <a:endParaRPr lang="en-US" altLang="zh-CN" sz="2500" kern="0" dirty="0" smtClean="0">
              <a:latin typeface="方正精楷简体" pitchFamily="2" charset="-122"/>
              <a:ea typeface="方正精楷简体" pitchFamily="2" charset="-122"/>
            </a:endParaRPr>
          </a:p>
          <a:p>
            <a:pPr marL="950002" lvl="1" indent="-456732" eaLnBrk="0" hangingPunct="0">
              <a:spcBef>
                <a:spcPct val="20000"/>
              </a:spcBef>
              <a:buClr>
                <a:schemeClr val="accent2"/>
              </a:buClr>
              <a:buSzPct val="80000"/>
              <a:buFont typeface="Wingdings" pitchFamily="2" charset="2"/>
              <a:buChar char="Ø"/>
            </a:pPr>
            <a:r>
              <a:rPr lang="zh-CN" altLang="en-US" sz="2500" kern="0" dirty="0" smtClean="0">
                <a:latin typeface="方正精楷简体" pitchFamily="2" charset="-122"/>
                <a:ea typeface="方正精楷简体" pitchFamily="2" charset="-122"/>
              </a:rPr>
              <a:t>设计文档</a:t>
            </a:r>
            <a:endParaRPr lang="en-US" altLang="zh-CN" sz="2500" kern="0" dirty="0" smtClean="0">
              <a:latin typeface="方正精楷简体" pitchFamily="2" charset="-122"/>
              <a:ea typeface="方正精楷简体" pitchFamily="2" charset="-122"/>
            </a:endParaRPr>
          </a:p>
          <a:p>
            <a:pPr marL="950002" lvl="1" indent="-456732" eaLnBrk="0" hangingPunct="0">
              <a:spcBef>
                <a:spcPct val="20000"/>
              </a:spcBef>
              <a:buClr>
                <a:schemeClr val="accent2"/>
              </a:buClr>
              <a:buSzPct val="80000"/>
              <a:buFont typeface="Wingdings" pitchFamily="2" charset="2"/>
              <a:buChar char="Ø"/>
            </a:pPr>
            <a:r>
              <a:rPr lang="zh-CN" altLang="en-US" sz="2500" kern="0" dirty="0" smtClean="0">
                <a:latin typeface="方正精楷简体" pitchFamily="2" charset="-122"/>
                <a:ea typeface="方正精楷简体" pitchFamily="2" charset="-122"/>
              </a:rPr>
              <a:t>测试文档</a:t>
            </a:r>
            <a:endParaRPr lang="en-US" altLang="zh-CN" sz="2500" kern="0" dirty="0" smtClean="0">
              <a:latin typeface="方正精楷简体" pitchFamily="2" charset="-122"/>
              <a:ea typeface="方正精楷简体" pitchFamily="2" charset="-122"/>
            </a:endParaRPr>
          </a:p>
          <a:p>
            <a:pPr marL="950002" lvl="1" indent="-456732" eaLnBrk="0" hangingPunct="0">
              <a:spcBef>
                <a:spcPct val="20000"/>
              </a:spcBef>
              <a:buClr>
                <a:schemeClr val="accent2"/>
              </a:buClr>
              <a:buSzPct val="80000"/>
              <a:buFont typeface="Wingdings" pitchFamily="2" charset="2"/>
              <a:buChar char="Ø"/>
            </a:pPr>
            <a:r>
              <a:rPr lang="zh-CN" altLang="en-US" sz="2500" kern="0" dirty="0" smtClean="0">
                <a:latin typeface="方正精楷简体" pitchFamily="2" charset="-122"/>
                <a:ea typeface="方正精楷简体" pitchFamily="2" charset="-122"/>
              </a:rPr>
              <a:t>代码</a:t>
            </a:r>
            <a:endParaRPr lang="en-US" altLang="zh-CN" sz="2500" kern="0" dirty="0" smtClean="0">
              <a:latin typeface="方正精楷简体" pitchFamily="2" charset="-122"/>
              <a:ea typeface="方正精楷简体" pitchFamily="2" charset="-122"/>
            </a:endParaRPr>
          </a:p>
          <a:p>
            <a:pPr marL="950002" lvl="1" indent="-456732" eaLnBrk="0" hangingPunct="0">
              <a:spcBef>
                <a:spcPct val="20000"/>
              </a:spcBef>
              <a:buClr>
                <a:schemeClr val="accent2"/>
              </a:buClr>
              <a:buSzPct val="80000"/>
              <a:buFont typeface="Wingdings" pitchFamily="2" charset="2"/>
              <a:buChar char="Ø"/>
            </a:pPr>
            <a:r>
              <a:rPr lang="zh-CN" altLang="en-US" sz="2500" kern="0" dirty="0" smtClean="0">
                <a:latin typeface="方正精楷简体" pitchFamily="2" charset="-122"/>
                <a:ea typeface="方正精楷简体" pitchFamily="2" charset="-122"/>
              </a:rPr>
              <a:t>管理类文档</a:t>
            </a:r>
            <a:endParaRPr lang="en-US" altLang="zh-CN" sz="2500" kern="0" dirty="0" smtClean="0">
              <a:latin typeface="方正精楷简体" pitchFamily="2" charset="-122"/>
              <a:ea typeface="方正精楷简体" pitchFamily="2" charset="-122"/>
            </a:endParaRPr>
          </a:p>
          <a:p>
            <a:pPr marL="950002" lvl="1" indent="-456732" eaLnBrk="0" hangingPunct="0">
              <a:spcBef>
                <a:spcPct val="20000"/>
              </a:spcBef>
              <a:buClr>
                <a:schemeClr val="accent2"/>
              </a:buClr>
              <a:buSzPct val="80000"/>
              <a:buFont typeface="Wingdings" pitchFamily="2" charset="2"/>
              <a:buChar char="Ø"/>
            </a:pPr>
            <a:r>
              <a:rPr lang="en-US" altLang="zh-CN" sz="2500" kern="0" dirty="0" smtClean="0">
                <a:latin typeface="方正精楷简体" pitchFamily="2" charset="-122"/>
                <a:ea typeface="方正精楷简体" pitchFamily="2" charset="-122"/>
              </a:rPr>
              <a:t>…</a:t>
            </a:r>
            <a:endParaRPr lang="zh-CN" altLang="en-US" sz="2500" kern="0" dirty="0">
              <a:latin typeface="方正精楷简体" pitchFamily="2" charset="-122"/>
              <a:ea typeface="方正精楷简体" pitchFamily="2" charset="-122"/>
            </a:endParaRPr>
          </a:p>
        </p:txBody>
      </p:sp>
      <p:grpSp>
        <p:nvGrpSpPr>
          <p:cNvPr id="5" name="Group 6"/>
          <p:cNvGrpSpPr/>
          <p:nvPr/>
        </p:nvGrpSpPr>
        <p:grpSpPr>
          <a:xfrm>
            <a:off x="6004500" y="3356997"/>
            <a:ext cx="3901509" cy="3075685"/>
            <a:chOff x="4733548" y="838200"/>
            <a:chExt cx="3229352" cy="2676526"/>
          </a:xfrm>
        </p:grpSpPr>
        <p:pic>
          <p:nvPicPr>
            <p:cNvPr id="8" name="Picture 4" descr="http://www.victory-curtain.com/pic/other/2011-07-30/2011-07-30-12-29-27-23.gif"/>
            <p:cNvPicPr>
              <a:picLocks noChangeAspect="1" noChangeArrowheads="1"/>
            </p:cNvPicPr>
            <p:nvPr/>
          </p:nvPicPr>
          <p:blipFill>
            <a:blip r:embed="rId2" cstate="print"/>
            <a:srcRect/>
            <a:stretch>
              <a:fillRect/>
            </a:stretch>
          </p:blipFill>
          <p:spPr bwMode="auto">
            <a:xfrm>
              <a:off x="4733548" y="2438400"/>
              <a:ext cx="981452" cy="1076326"/>
            </a:xfrm>
            <a:prstGeom prst="rect">
              <a:avLst/>
            </a:prstGeom>
            <a:ln>
              <a:noFill/>
            </a:ln>
            <a:effectLst>
              <a:softEdge rad="112500"/>
            </a:effectLst>
          </p:spPr>
        </p:pic>
        <p:pic>
          <p:nvPicPr>
            <p:cNvPr id="9" name="Picture 8" descr="C:\Users\SECBOK\Desktop\Kill-Bed-Bugs-300x233.jpg"/>
            <p:cNvPicPr>
              <a:picLocks noChangeAspect="1" noChangeArrowheads="1"/>
            </p:cNvPicPr>
            <p:nvPr/>
          </p:nvPicPr>
          <p:blipFill>
            <a:blip r:embed="rId3" cstate="print"/>
            <a:srcRect/>
            <a:stretch>
              <a:fillRect/>
            </a:stretch>
          </p:blipFill>
          <p:spPr bwMode="auto">
            <a:xfrm>
              <a:off x="5105400" y="838200"/>
              <a:ext cx="2857500" cy="2219325"/>
            </a:xfrm>
            <a:prstGeom prst="rect">
              <a:avLst/>
            </a:prstGeom>
            <a:ln>
              <a:noFill/>
            </a:ln>
            <a:effectLst>
              <a:softEdge rad="112500"/>
            </a:effectLst>
          </p:spPr>
        </p:pic>
      </p:grpSp>
    </p:spTree>
  </p:cSld>
  <p:clrMapOvr>
    <a:masterClrMapping/>
  </p:clrMapOvr>
  <p:transition spd="slow">
    <p:blinds/>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主要审查形式</a:t>
            </a:r>
            <a:endParaRPr lang="zh-CN" altLang="en-US" dirty="0"/>
          </a:p>
        </p:txBody>
      </p:sp>
      <p:sp>
        <p:nvSpPr>
          <p:cNvPr id="3" name="Content Placeholder 2"/>
          <p:cNvSpPr>
            <a:spLocks noGrp="1"/>
          </p:cNvSpPr>
          <p:nvPr>
            <p:ph idx="1"/>
          </p:nvPr>
        </p:nvSpPr>
        <p:spPr/>
        <p:txBody>
          <a:bodyPr/>
          <a:lstStyle/>
          <a:p>
            <a:r>
              <a:rPr lang="zh-CN" altLang="en-US" dirty="0" smtClean="0"/>
              <a:t>管理审查</a:t>
            </a:r>
            <a:endParaRPr lang="en-US" altLang="zh-CN" dirty="0" smtClean="0"/>
          </a:p>
          <a:p>
            <a:r>
              <a:rPr lang="zh-CN" altLang="en-US" dirty="0" smtClean="0"/>
              <a:t>技术审查</a:t>
            </a:r>
            <a:endParaRPr lang="en-US" altLang="zh-CN" dirty="0" smtClean="0"/>
          </a:p>
          <a:p>
            <a:r>
              <a:rPr lang="zh-CN" altLang="en-US" dirty="0" smtClean="0">
                <a:solidFill>
                  <a:srgbClr val="0000FF"/>
                </a:solidFill>
              </a:rPr>
              <a:t>评审 </a:t>
            </a:r>
            <a:r>
              <a:rPr lang="en-US" altLang="zh-CN" dirty="0" smtClean="0">
                <a:solidFill>
                  <a:srgbClr val="0000FF"/>
                </a:solidFill>
              </a:rPr>
              <a:t>(Inspection)</a:t>
            </a:r>
          </a:p>
          <a:p>
            <a:r>
              <a:rPr lang="zh-CN" altLang="en-US" dirty="0" smtClean="0"/>
              <a:t>走读 </a:t>
            </a:r>
            <a:r>
              <a:rPr lang="en-US" altLang="zh-CN" dirty="0" smtClean="0"/>
              <a:t>(Walkthrough)</a:t>
            </a:r>
          </a:p>
          <a:p>
            <a:r>
              <a:rPr lang="zh-CN" altLang="en-US" dirty="0" smtClean="0"/>
              <a:t>审计 </a:t>
            </a:r>
            <a:r>
              <a:rPr lang="en-US" altLang="zh-CN" dirty="0" smtClean="0"/>
              <a:t>(Audit)</a:t>
            </a:r>
          </a:p>
          <a:p>
            <a:r>
              <a:rPr lang="zh-CN" altLang="en-US" dirty="0" smtClean="0"/>
              <a:t>同行评议 </a:t>
            </a:r>
            <a:r>
              <a:rPr lang="en-US" altLang="zh-CN" dirty="0" smtClean="0"/>
              <a:t>(Peer Review)</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91</a:t>
            </a:fld>
            <a:endParaRPr lang="zh-CN" altLang="en-US" dirty="0"/>
          </a:p>
        </p:txBody>
      </p:sp>
      <p:sp>
        <p:nvSpPr>
          <p:cNvPr id="5" name="Oval 4"/>
          <p:cNvSpPr/>
          <p:nvPr/>
        </p:nvSpPr>
        <p:spPr>
          <a:xfrm>
            <a:off x="1442614" y="5013179"/>
            <a:ext cx="8034893" cy="1368152"/>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3100" dirty="0" smtClean="0">
                <a:ea typeface="文鼎CS长美黑" pitchFamily="49" charset="-122"/>
              </a:rPr>
              <a:t>形式决定过程，</a:t>
            </a:r>
            <a:r>
              <a:rPr lang="en-US" altLang="zh-CN" sz="3100" dirty="0" smtClean="0">
                <a:ea typeface="文鼎CS长美黑" pitchFamily="49" charset="-122"/>
              </a:rPr>
              <a:t/>
            </a:r>
            <a:br>
              <a:rPr lang="en-US" altLang="zh-CN" sz="3100" dirty="0" smtClean="0">
                <a:ea typeface="文鼎CS长美黑" pitchFamily="49" charset="-122"/>
              </a:rPr>
            </a:br>
            <a:r>
              <a:rPr lang="zh-CN" altLang="en-US" sz="3100" dirty="0" smtClean="0">
                <a:ea typeface="文鼎CS长美黑" pitchFamily="49" charset="-122"/>
              </a:rPr>
              <a:t>但过程不如参与者重要！</a:t>
            </a:r>
            <a:endParaRPr lang="zh-CN" altLang="en-US" sz="3100" dirty="0">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阶段化审查理念</a:t>
            </a:r>
            <a:endParaRPr lang="zh-CN" altLang="en-US" dirty="0"/>
          </a:p>
        </p:txBody>
      </p:sp>
      <p:sp>
        <p:nvSpPr>
          <p:cNvPr id="3" name="Content Placeholder 2"/>
          <p:cNvSpPr>
            <a:spLocks noGrp="1"/>
          </p:cNvSpPr>
          <p:nvPr>
            <p:ph idx="1"/>
          </p:nvPr>
        </p:nvSpPr>
        <p:spPr>
          <a:xfrm>
            <a:off x="38455" y="3068961"/>
            <a:ext cx="5226581" cy="1008112"/>
          </a:xfrm>
        </p:spPr>
        <p:txBody>
          <a:bodyPr/>
          <a:lstStyle/>
          <a:p>
            <a:r>
              <a:rPr lang="zh-CN" altLang="en-US" sz="2500" dirty="0" smtClean="0"/>
              <a:t>回顾分而治之理念，以及</a:t>
            </a:r>
            <a:endParaRPr lang="en-US" altLang="zh-CN" sz="2500" dirty="0" smtClean="0"/>
          </a:p>
          <a:p>
            <a:pPr>
              <a:buNone/>
            </a:pPr>
            <a:r>
              <a:rPr lang="zh-CN" altLang="en-US" sz="2500" dirty="0" smtClean="0"/>
              <a:t>    阶段化生命期、开发、测试等</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92</a:t>
            </a:fld>
            <a:endParaRPr lang="zh-CN" altLang="en-US" dirty="0"/>
          </a:p>
        </p:txBody>
      </p:sp>
      <p:sp>
        <p:nvSpPr>
          <p:cNvPr id="5" name="Rectangle 4"/>
          <p:cNvSpPr/>
          <p:nvPr/>
        </p:nvSpPr>
        <p:spPr>
          <a:xfrm>
            <a:off x="1130581" y="1412776"/>
            <a:ext cx="7566841" cy="1152129"/>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在软件开发的各主要阶段，针对各类软件制品，有计划地组织阶段性审查。</a:t>
            </a:r>
            <a:endParaRPr lang="zh-CN" altLang="en-US" sz="2900" dirty="0">
              <a:solidFill>
                <a:srgbClr val="C00000"/>
              </a:solidFill>
              <a:ea typeface="文鼎CS长美黑" pitchFamily="49" charset="-122"/>
            </a:endParaRPr>
          </a:p>
        </p:txBody>
      </p:sp>
      <p:sp>
        <p:nvSpPr>
          <p:cNvPr id="6" name="Vertical Scroll 5"/>
          <p:cNvSpPr/>
          <p:nvPr/>
        </p:nvSpPr>
        <p:spPr>
          <a:xfrm>
            <a:off x="974560" y="4926854"/>
            <a:ext cx="1594460" cy="684279"/>
          </a:xfrm>
          <a:prstGeom prst="verticalScroll">
            <a:avLst/>
          </a:prstGeom>
          <a:solidFill>
            <a:srgbClr val="0000CC"/>
          </a:solidFill>
        </p:spPr>
        <p:style>
          <a:lnRef idx="0">
            <a:schemeClr val="accent4"/>
          </a:lnRef>
          <a:fillRef idx="3">
            <a:schemeClr val="accent4"/>
          </a:fillRef>
          <a:effectRef idx="3">
            <a:schemeClr val="accent4"/>
          </a:effectRef>
          <a:fontRef idx="minor">
            <a:schemeClr val="lt1"/>
          </a:fontRef>
        </p:style>
        <p:txBody>
          <a:bodyPr lIns="38974" tIns="19487" rIns="38974" bIns="19487" rtlCol="0" anchor="ctr"/>
          <a:lstStyle/>
          <a:p>
            <a:pPr algn="ctr"/>
            <a:r>
              <a:rPr lang="zh-CN" altLang="en-US" sz="2300" dirty="0" smtClean="0">
                <a:latin typeface="方正精楷简体" pitchFamily="2" charset="-122"/>
                <a:ea typeface="汉鼎简楷体" pitchFamily="49" charset="-122"/>
              </a:rPr>
              <a:t>需求规约</a:t>
            </a:r>
            <a:endParaRPr lang="zh-CN" altLang="en-US" sz="2300" dirty="0">
              <a:latin typeface="方正精楷简体" pitchFamily="2" charset="-122"/>
              <a:ea typeface="汉鼎简楷体" pitchFamily="49" charset="-122"/>
            </a:endParaRPr>
          </a:p>
        </p:txBody>
      </p:sp>
      <p:sp>
        <p:nvSpPr>
          <p:cNvPr id="7" name="Vertical Scroll 6"/>
          <p:cNvSpPr/>
          <p:nvPr/>
        </p:nvSpPr>
        <p:spPr>
          <a:xfrm>
            <a:off x="2984968" y="4926854"/>
            <a:ext cx="1594460" cy="684279"/>
          </a:xfrm>
          <a:prstGeom prst="verticalScroll">
            <a:avLst/>
          </a:prstGeom>
          <a:solidFill>
            <a:srgbClr val="002060"/>
          </a:solidFill>
        </p:spPr>
        <p:style>
          <a:lnRef idx="0">
            <a:schemeClr val="accent4"/>
          </a:lnRef>
          <a:fillRef idx="3">
            <a:schemeClr val="accent4"/>
          </a:fillRef>
          <a:effectRef idx="3">
            <a:schemeClr val="accent4"/>
          </a:effectRef>
          <a:fontRef idx="minor">
            <a:schemeClr val="lt1"/>
          </a:fontRef>
        </p:style>
        <p:txBody>
          <a:bodyPr lIns="38974" tIns="19487" rIns="38974" bIns="19487" rtlCol="0" anchor="ctr"/>
          <a:lstStyle/>
          <a:p>
            <a:pPr algn="ctr"/>
            <a:r>
              <a:rPr lang="zh-CN" altLang="en-US" sz="2300" dirty="0" smtClean="0">
                <a:latin typeface="方正精楷简体" pitchFamily="2" charset="-122"/>
                <a:ea typeface="汉鼎简楷体" pitchFamily="49" charset="-122"/>
              </a:rPr>
              <a:t>设计方案</a:t>
            </a:r>
            <a:endParaRPr lang="zh-CN" altLang="en-US" sz="2300" dirty="0">
              <a:latin typeface="方正精楷简体" pitchFamily="2" charset="-122"/>
              <a:ea typeface="汉鼎简楷体" pitchFamily="49" charset="-122"/>
            </a:endParaRPr>
          </a:p>
        </p:txBody>
      </p:sp>
      <p:sp>
        <p:nvSpPr>
          <p:cNvPr id="8" name="Vertical Scroll 7"/>
          <p:cNvSpPr/>
          <p:nvPr/>
        </p:nvSpPr>
        <p:spPr>
          <a:xfrm>
            <a:off x="4995376" y="4926854"/>
            <a:ext cx="1594460" cy="684279"/>
          </a:xfrm>
          <a:prstGeom prst="verticalScroll">
            <a:avLst/>
          </a:prstGeom>
          <a:solidFill>
            <a:srgbClr val="7030A0"/>
          </a:solidFill>
        </p:spPr>
        <p:style>
          <a:lnRef idx="0">
            <a:schemeClr val="accent4"/>
          </a:lnRef>
          <a:fillRef idx="3">
            <a:schemeClr val="accent4"/>
          </a:fillRef>
          <a:effectRef idx="3">
            <a:schemeClr val="accent4"/>
          </a:effectRef>
          <a:fontRef idx="minor">
            <a:schemeClr val="lt1"/>
          </a:fontRef>
        </p:style>
        <p:txBody>
          <a:bodyPr lIns="38974" tIns="19487" rIns="38974" bIns="19487" rtlCol="0" anchor="ctr"/>
          <a:lstStyle/>
          <a:p>
            <a:pPr algn="ctr"/>
            <a:r>
              <a:rPr lang="zh-CN" altLang="en-US" sz="2300" dirty="0" smtClean="0">
                <a:latin typeface="方正精楷简体" pitchFamily="2" charset="-122"/>
                <a:ea typeface="汉鼎简楷体" pitchFamily="49" charset="-122"/>
              </a:rPr>
              <a:t>测试用例</a:t>
            </a:r>
            <a:endParaRPr lang="zh-CN" altLang="en-US" sz="2300" dirty="0">
              <a:latin typeface="方正精楷简体" pitchFamily="2" charset="-122"/>
              <a:ea typeface="汉鼎简楷体" pitchFamily="49" charset="-122"/>
            </a:endParaRPr>
          </a:p>
        </p:txBody>
      </p:sp>
      <p:sp>
        <p:nvSpPr>
          <p:cNvPr id="9" name="Vertical Scroll 8"/>
          <p:cNvSpPr/>
          <p:nvPr/>
        </p:nvSpPr>
        <p:spPr>
          <a:xfrm>
            <a:off x="6936458" y="4926854"/>
            <a:ext cx="1594460" cy="684279"/>
          </a:xfrm>
          <a:prstGeom prst="verticalScroll">
            <a:avLst/>
          </a:prstGeom>
          <a:solidFill>
            <a:srgbClr val="000000"/>
          </a:solidFill>
        </p:spPr>
        <p:style>
          <a:lnRef idx="0">
            <a:schemeClr val="accent4"/>
          </a:lnRef>
          <a:fillRef idx="3">
            <a:schemeClr val="accent4"/>
          </a:fillRef>
          <a:effectRef idx="3">
            <a:schemeClr val="accent4"/>
          </a:effectRef>
          <a:fontRef idx="minor">
            <a:schemeClr val="lt1"/>
          </a:fontRef>
        </p:style>
        <p:txBody>
          <a:bodyPr lIns="38974" tIns="19487" rIns="38974" bIns="19487" rtlCol="0" anchor="ctr"/>
          <a:lstStyle/>
          <a:p>
            <a:pPr algn="ctr"/>
            <a:r>
              <a:rPr lang="zh-CN" altLang="en-US" sz="2300" dirty="0" smtClean="0">
                <a:latin typeface="方正精楷简体" pitchFamily="2" charset="-122"/>
                <a:ea typeface="汉鼎简楷体" pitchFamily="49" charset="-122"/>
              </a:rPr>
              <a:t>代码基</a:t>
            </a:r>
            <a:endParaRPr lang="zh-CN" altLang="en-US" sz="2300" dirty="0">
              <a:latin typeface="方正精楷简体" pitchFamily="2" charset="-122"/>
              <a:ea typeface="汉鼎简楷体" pitchFamily="49" charset="-122"/>
            </a:endParaRPr>
          </a:p>
        </p:txBody>
      </p:sp>
      <p:sp>
        <p:nvSpPr>
          <p:cNvPr id="10" name="Curved Down Arrow 9"/>
          <p:cNvSpPr/>
          <p:nvPr/>
        </p:nvSpPr>
        <p:spPr>
          <a:xfrm>
            <a:off x="1875774" y="4653140"/>
            <a:ext cx="1802433" cy="273711"/>
          </a:xfrm>
          <a:prstGeom prst="curvedDownArrow">
            <a:avLst/>
          </a:prstGeom>
        </p:spPr>
        <p:style>
          <a:lnRef idx="1">
            <a:schemeClr val="accent2"/>
          </a:lnRef>
          <a:fillRef idx="3">
            <a:schemeClr val="accent2"/>
          </a:fillRef>
          <a:effectRef idx="2">
            <a:schemeClr val="accent2"/>
          </a:effectRef>
          <a:fontRef idx="minor">
            <a:schemeClr val="lt1"/>
          </a:fontRef>
        </p:style>
        <p:txBody>
          <a:bodyPr lIns="38974" tIns="19487" rIns="38974" bIns="19487" rtlCol="0" anchor="ctr"/>
          <a:lstStyle/>
          <a:p>
            <a:pPr algn="ctr"/>
            <a:endParaRPr lang="zh-CN" altLang="en-US" sz="3500" dirty="0">
              <a:solidFill>
                <a:schemeClr val="tx1"/>
              </a:solidFill>
            </a:endParaRPr>
          </a:p>
        </p:txBody>
      </p:sp>
      <p:sp>
        <p:nvSpPr>
          <p:cNvPr id="11" name="Curved Down Arrow 10"/>
          <p:cNvSpPr/>
          <p:nvPr/>
        </p:nvSpPr>
        <p:spPr>
          <a:xfrm>
            <a:off x="3955504" y="4653140"/>
            <a:ext cx="1802433" cy="273711"/>
          </a:xfrm>
          <a:prstGeom prst="curvedDownArrow">
            <a:avLst/>
          </a:prstGeom>
        </p:spPr>
        <p:style>
          <a:lnRef idx="1">
            <a:schemeClr val="accent2"/>
          </a:lnRef>
          <a:fillRef idx="3">
            <a:schemeClr val="accent2"/>
          </a:fillRef>
          <a:effectRef idx="2">
            <a:schemeClr val="accent2"/>
          </a:effectRef>
          <a:fontRef idx="minor">
            <a:schemeClr val="lt1"/>
          </a:fontRef>
        </p:style>
        <p:txBody>
          <a:bodyPr lIns="38974" tIns="19487" rIns="38974" bIns="19487" rtlCol="0" anchor="ctr"/>
          <a:lstStyle/>
          <a:p>
            <a:pPr algn="ctr"/>
            <a:endParaRPr lang="zh-CN" altLang="en-US" sz="3500" dirty="0">
              <a:solidFill>
                <a:schemeClr val="tx1"/>
              </a:solidFill>
            </a:endParaRPr>
          </a:p>
        </p:txBody>
      </p:sp>
      <p:sp>
        <p:nvSpPr>
          <p:cNvPr id="12" name="Curved Down Arrow 11"/>
          <p:cNvSpPr/>
          <p:nvPr/>
        </p:nvSpPr>
        <p:spPr>
          <a:xfrm>
            <a:off x="6035235" y="4653140"/>
            <a:ext cx="1802433" cy="273711"/>
          </a:xfrm>
          <a:prstGeom prst="curvedDownArrow">
            <a:avLst/>
          </a:prstGeom>
        </p:spPr>
        <p:style>
          <a:lnRef idx="1">
            <a:schemeClr val="accent2"/>
          </a:lnRef>
          <a:fillRef idx="3">
            <a:schemeClr val="accent2"/>
          </a:fillRef>
          <a:effectRef idx="2">
            <a:schemeClr val="accent2"/>
          </a:effectRef>
          <a:fontRef idx="minor">
            <a:schemeClr val="lt1"/>
          </a:fontRef>
        </p:style>
        <p:txBody>
          <a:bodyPr lIns="38974" tIns="19487" rIns="38974" bIns="19487" rtlCol="0" anchor="ctr"/>
          <a:lstStyle/>
          <a:p>
            <a:pPr algn="ctr"/>
            <a:endParaRPr lang="zh-CN" altLang="en-US" sz="3500" dirty="0">
              <a:solidFill>
                <a:schemeClr val="tx1"/>
              </a:solidFill>
            </a:endParaRPr>
          </a:p>
        </p:txBody>
      </p:sp>
      <p:cxnSp>
        <p:nvCxnSpPr>
          <p:cNvPr id="13" name="Shape 12"/>
          <p:cNvCxnSpPr>
            <a:stCxn id="6" idx="2"/>
            <a:endCxn id="6" idx="3"/>
          </p:cNvCxnSpPr>
          <p:nvPr/>
        </p:nvCxnSpPr>
        <p:spPr>
          <a:xfrm rot="5400000" flipH="1" flipV="1">
            <a:off x="1956012" y="5084772"/>
            <a:ext cx="342140" cy="710576"/>
          </a:xfrm>
          <a:prstGeom prst="bentConnector4">
            <a:avLst>
              <a:gd name="adj1" fmla="val -60000"/>
              <a:gd name="adj2" fmla="val 13771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hape 13"/>
          <p:cNvCxnSpPr/>
          <p:nvPr/>
        </p:nvCxnSpPr>
        <p:spPr>
          <a:xfrm rot="5400000" flipH="1" flipV="1">
            <a:off x="3931756" y="5084772"/>
            <a:ext cx="342140" cy="710576"/>
          </a:xfrm>
          <a:prstGeom prst="bentConnector4">
            <a:avLst>
              <a:gd name="adj1" fmla="val -60000"/>
              <a:gd name="adj2" fmla="val 13771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Shape 14"/>
          <p:cNvCxnSpPr/>
          <p:nvPr/>
        </p:nvCxnSpPr>
        <p:spPr>
          <a:xfrm rot="5400000" flipH="1" flipV="1">
            <a:off x="5942160" y="5084772"/>
            <a:ext cx="342140" cy="710576"/>
          </a:xfrm>
          <a:prstGeom prst="bentConnector4">
            <a:avLst>
              <a:gd name="adj1" fmla="val -60000"/>
              <a:gd name="adj2" fmla="val 13771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Shape 15"/>
          <p:cNvCxnSpPr/>
          <p:nvPr/>
        </p:nvCxnSpPr>
        <p:spPr>
          <a:xfrm rot="5400000" flipH="1" flipV="1">
            <a:off x="7883243" y="5084772"/>
            <a:ext cx="342140" cy="710576"/>
          </a:xfrm>
          <a:prstGeom prst="bentConnector4">
            <a:avLst>
              <a:gd name="adj1" fmla="val -60000"/>
              <a:gd name="adj2" fmla="val 137711"/>
            </a:avLst>
          </a:prstGeom>
          <a:ln>
            <a:tailEnd type="arrow"/>
          </a:ln>
        </p:spPr>
        <p:style>
          <a:lnRef idx="3">
            <a:schemeClr val="accent1"/>
          </a:lnRef>
          <a:fillRef idx="0">
            <a:schemeClr val="accent1"/>
          </a:fillRef>
          <a:effectRef idx="2">
            <a:schemeClr val="accent1"/>
          </a:effectRef>
          <a:fontRef idx="minor">
            <a:schemeClr val="tx1"/>
          </a:fontRef>
        </p:style>
      </p:cxnSp>
      <p:sp>
        <p:nvSpPr>
          <p:cNvPr id="17" name="TextBox 16"/>
          <p:cNvSpPr txBox="1"/>
          <p:nvPr/>
        </p:nvSpPr>
        <p:spPr>
          <a:xfrm>
            <a:off x="2164976" y="5771610"/>
            <a:ext cx="617318" cy="362520"/>
          </a:xfrm>
          <a:prstGeom prst="rect">
            <a:avLst/>
          </a:prstGeom>
          <a:noFill/>
        </p:spPr>
        <p:txBody>
          <a:bodyPr wrap="none" lIns="38974" tIns="19487" rIns="38974" bIns="19487" rtlCol="0">
            <a:spAutoFit/>
          </a:bodyPr>
          <a:lstStyle/>
          <a:p>
            <a:r>
              <a:rPr lang="zh-CN" altLang="en-US" sz="2100" dirty="0" smtClean="0">
                <a:solidFill>
                  <a:srgbClr val="FF0000"/>
                </a:solidFill>
                <a:latin typeface="微软雅黑" pitchFamily="34" charset="-122"/>
                <a:ea typeface="微软雅黑" pitchFamily="34" charset="-122"/>
              </a:rPr>
              <a:t>审查</a:t>
            </a:r>
            <a:endParaRPr lang="zh-CN" altLang="en-US" sz="2100" dirty="0">
              <a:solidFill>
                <a:srgbClr val="FF0000"/>
              </a:solidFill>
              <a:latin typeface="微软雅黑" pitchFamily="34" charset="-122"/>
              <a:ea typeface="微软雅黑" pitchFamily="34" charset="-122"/>
            </a:endParaRPr>
          </a:p>
        </p:txBody>
      </p:sp>
      <p:sp>
        <p:nvSpPr>
          <p:cNvPr id="18" name="TextBox 17"/>
          <p:cNvSpPr txBox="1"/>
          <p:nvPr/>
        </p:nvSpPr>
        <p:spPr>
          <a:xfrm>
            <a:off x="4094161" y="5816410"/>
            <a:ext cx="617318" cy="362520"/>
          </a:xfrm>
          <a:prstGeom prst="rect">
            <a:avLst/>
          </a:prstGeom>
          <a:noFill/>
        </p:spPr>
        <p:txBody>
          <a:bodyPr wrap="none" lIns="38974" tIns="19487" rIns="38974" bIns="19487" rtlCol="0">
            <a:spAutoFit/>
          </a:bodyPr>
          <a:lstStyle/>
          <a:p>
            <a:r>
              <a:rPr lang="zh-CN" altLang="en-US" sz="2100" dirty="0" smtClean="0">
                <a:solidFill>
                  <a:srgbClr val="FF0000"/>
                </a:solidFill>
                <a:latin typeface="微软雅黑" pitchFamily="34" charset="-122"/>
                <a:ea typeface="微软雅黑" pitchFamily="34" charset="-122"/>
              </a:rPr>
              <a:t>审查</a:t>
            </a:r>
            <a:endParaRPr lang="zh-CN" altLang="en-US" sz="2100" dirty="0">
              <a:solidFill>
                <a:srgbClr val="FF0000"/>
              </a:solidFill>
              <a:latin typeface="微软雅黑" pitchFamily="34" charset="-122"/>
              <a:ea typeface="微软雅黑" pitchFamily="34" charset="-122"/>
            </a:endParaRPr>
          </a:p>
        </p:txBody>
      </p:sp>
      <p:sp>
        <p:nvSpPr>
          <p:cNvPr id="19" name="TextBox 18"/>
          <p:cNvSpPr txBox="1"/>
          <p:nvPr/>
        </p:nvSpPr>
        <p:spPr>
          <a:xfrm>
            <a:off x="6116464" y="5816410"/>
            <a:ext cx="617318" cy="362520"/>
          </a:xfrm>
          <a:prstGeom prst="rect">
            <a:avLst/>
          </a:prstGeom>
          <a:noFill/>
        </p:spPr>
        <p:txBody>
          <a:bodyPr wrap="none" lIns="38974" tIns="19487" rIns="38974" bIns="19487" rtlCol="0">
            <a:spAutoFit/>
          </a:bodyPr>
          <a:lstStyle/>
          <a:p>
            <a:r>
              <a:rPr lang="zh-CN" altLang="en-US" sz="2100" dirty="0" smtClean="0">
                <a:solidFill>
                  <a:srgbClr val="FF0000"/>
                </a:solidFill>
                <a:latin typeface="微软雅黑" pitchFamily="34" charset="-122"/>
                <a:ea typeface="微软雅黑" pitchFamily="34" charset="-122"/>
              </a:rPr>
              <a:t>审查</a:t>
            </a:r>
            <a:endParaRPr lang="zh-CN" altLang="en-US" sz="2100" dirty="0">
              <a:solidFill>
                <a:srgbClr val="FF0000"/>
              </a:solidFill>
              <a:latin typeface="微软雅黑" pitchFamily="34" charset="-122"/>
              <a:ea typeface="微软雅黑" pitchFamily="34" charset="-122"/>
            </a:endParaRPr>
          </a:p>
        </p:txBody>
      </p:sp>
      <p:sp>
        <p:nvSpPr>
          <p:cNvPr id="20" name="TextBox 19"/>
          <p:cNvSpPr txBox="1"/>
          <p:nvPr/>
        </p:nvSpPr>
        <p:spPr>
          <a:xfrm>
            <a:off x="8126869" y="5816410"/>
            <a:ext cx="617318" cy="362520"/>
          </a:xfrm>
          <a:prstGeom prst="rect">
            <a:avLst/>
          </a:prstGeom>
          <a:noFill/>
        </p:spPr>
        <p:txBody>
          <a:bodyPr wrap="none" lIns="38974" tIns="19487" rIns="38974" bIns="19487" rtlCol="0">
            <a:spAutoFit/>
          </a:bodyPr>
          <a:lstStyle/>
          <a:p>
            <a:r>
              <a:rPr lang="zh-CN" altLang="en-US" sz="2100" dirty="0" smtClean="0">
                <a:solidFill>
                  <a:srgbClr val="FF0000"/>
                </a:solidFill>
                <a:latin typeface="微软雅黑" pitchFamily="34" charset="-122"/>
                <a:ea typeface="微软雅黑" pitchFamily="34" charset="-122"/>
              </a:rPr>
              <a:t>审查</a:t>
            </a:r>
            <a:endParaRPr lang="zh-CN" altLang="en-US" sz="2100" dirty="0">
              <a:solidFill>
                <a:srgbClr val="FF0000"/>
              </a:solidFill>
              <a:latin typeface="微软雅黑" pitchFamily="34" charset="-122"/>
              <a:ea typeface="微软雅黑" pitchFamily="34" charset="-122"/>
            </a:endParaRPr>
          </a:p>
        </p:txBody>
      </p:sp>
    </p:spTree>
  </p:cSld>
  <p:clrMapOvr>
    <a:masterClrMapping/>
  </p:clrMapOvr>
  <p:transition spd="slow">
    <p:blinds/>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软件评审</a:t>
            </a:r>
            <a:endParaRPr lang="zh-CN" altLang="en-US" dirty="0"/>
          </a:p>
        </p:txBody>
      </p:sp>
      <p:sp>
        <p:nvSpPr>
          <p:cNvPr id="3" name="Content Placeholder 2"/>
          <p:cNvSpPr>
            <a:spLocks noGrp="1"/>
          </p:cNvSpPr>
          <p:nvPr>
            <p:ph idx="1"/>
          </p:nvPr>
        </p:nvSpPr>
        <p:spPr/>
        <p:txBody>
          <a:bodyPr/>
          <a:lstStyle/>
          <a:p>
            <a:r>
              <a:rPr lang="zh-CN" altLang="en-US" dirty="0" smtClean="0"/>
              <a:t>软件评审</a:t>
            </a:r>
            <a:endParaRPr lang="en-US" altLang="zh-CN" dirty="0" smtClean="0"/>
          </a:p>
          <a:p>
            <a:pPr lvl="1"/>
            <a:r>
              <a:rPr lang="zh-CN" altLang="en-US" dirty="0" smtClean="0"/>
              <a:t>以</a:t>
            </a:r>
            <a:r>
              <a:rPr lang="zh-CN" altLang="en-US" dirty="0" smtClean="0">
                <a:solidFill>
                  <a:srgbClr val="0000FF"/>
                </a:solidFill>
              </a:rPr>
              <a:t>正式会议</a:t>
            </a:r>
            <a:r>
              <a:rPr lang="zh-CN" altLang="en-US" dirty="0" smtClean="0"/>
              <a:t>的形式，由与会者分工协作，从不同角度审查同一软件制品， 以发现缺陷，或批准缺陷移除行动的过程</a:t>
            </a:r>
            <a:endParaRPr lang="en-US" altLang="zh-CN" dirty="0" smtClean="0"/>
          </a:p>
          <a:p>
            <a:pPr lvl="1"/>
            <a:endParaRPr lang="en-US" altLang="zh-CN" dirty="0" smtClean="0"/>
          </a:p>
          <a:p>
            <a:pPr lvl="1"/>
            <a:r>
              <a:rPr lang="zh-CN" altLang="en-US" dirty="0" smtClean="0"/>
              <a:t>由</a:t>
            </a:r>
            <a:r>
              <a:rPr lang="en-US" altLang="zh-CN" dirty="0" smtClean="0"/>
              <a:t>Michael Fagan</a:t>
            </a:r>
            <a:r>
              <a:rPr lang="zh-CN" altLang="en-US" dirty="0" smtClean="0"/>
              <a:t>于</a:t>
            </a:r>
            <a:r>
              <a:rPr lang="en-US" altLang="zh-CN" dirty="0" smtClean="0"/>
              <a:t>1976</a:t>
            </a:r>
            <a:r>
              <a:rPr lang="zh-CN" altLang="en-US" dirty="0" smtClean="0"/>
              <a:t>年正式提出</a:t>
            </a:r>
            <a:endParaRPr lang="en-US" altLang="zh-CN" dirty="0" smtClean="0"/>
          </a:p>
          <a:p>
            <a:pPr lvl="1"/>
            <a:r>
              <a:rPr lang="zh-CN" altLang="en-US" dirty="0" smtClean="0"/>
              <a:t>源自于</a:t>
            </a:r>
            <a:r>
              <a:rPr lang="en-US" altLang="zh-CN" dirty="0" smtClean="0"/>
              <a:t>HP</a:t>
            </a:r>
            <a:r>
              <a:rPr lang="zh-CN" altLang="en-US" dirty="0" smtClean="0"/>
              <a:t>公司的“硬件审查”</a:t>
            </a:r>
            <a:endParaRPr lang="en-US" altLang="zh-CN" dirty="0" smtClean="0"/>
          </a:p>
          <a:p>
            <a:pPr lvl="1"/>
            <a:endParaRPr lang="en-US" altLang="zh-CN" dirty="0" smtClean="0"/>
          </a:p>
          <a:p>
            <a:pPr lvl="1"/>
            <a:r>
              <a:rPr lang="zh-CN" altLang="en-US" dirty="0" smtClean="0"/>
              <a:t>测试之前的评审能发现</a:t>
            </a:r>
            <a:r>
              <a:rPr lang="en-US" altLang="zh-CN" dirty="0" smtClean="0"/>
              <a:t>50—90%</a:t>
            </a:r>
            <a:r>
              <a:rPr lang="zh-CN" altLang="en-US" dirty="0" smtClean="0"/>
              <a:t>的缺陷</a:t>
            </a:r>
            <a:endParaRPr lang="en-US" altLang="zh-CN" dirty="0" smtClean="0"/>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93</a:t>
            </a:fld>
            <a:endParaRPr lang="zh-CN" altLang="en-US" dirty="0"/>
          </a:p>
        </p:txBody>
      </p:sp>
      <p:pic>
        <p:nvPicPr>
          <p:cNvPr id="29698" name="Picture 2" descr="Michael Fagan"/>
          <p:cNvPicPr>
            <a:picLocks noChangeAspect="1" noChangeArrowheads="1"/>
          </p:cNvPicPr>
          <p:nvPr/>
        </p:nvPicPr>
        <p:blipFill>
          <a:blip r:embed="rId2" cstate="print"/>
          <a:srcRect/>
          <a:stretch>
            <a:fillRect/>
          </a:stretch>
        </p:blipFill>
        <p:spPr bwMode="auto">
          <a:xfrm>
            <a:off x="8016033" y="3717034"/>
            <a:ext cx="1889970" cy="2651776"/>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Fagan </a:t>
            </a:r>
            <a:r>
              <a:rPr lang="zh-CN" altLang="en-US" dirty="0" smtClean="0"/>
              <a:t>评审定律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94</a:t>
            </a:fld>
            <a:endParaRPr lang="zh-CN" altLang="en-US" dirty="0"/>
          </a:p>
        </p:txBody>
      </p:sp>
      <p:sp>
        <p:nvSpPr>
          <p:cNvPr id="5" name="Rectangle 4"/>
          <p:cNvSpPr/>
          <p:nvPr/>
        </p:nvSpPr>
        <p:spPr>
          <a:xfrm>
            <a:off x="662523" y="1196756"/>
            <a:ext cx="8190910" cy="1080121"/>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软件评审能有效提高产品的开发效率、质量和项目过程稳定性。</a:t>
            </a:r>
            <a:endParaRPr lang="zh-CN" altLang="en-US" sz="2900" dirty="0">
              <a:solidFill>
                <a:srgbClr val="C00000"/>
              </a:solidFill>
              <a:ea typeface="文鼎CS长美黑" pitchFamily="49" charset="-122"/>
            </a:endParaRPr>
          </a:p>
        </p:txBody>
      </p:sp>
      <p:pic>
        <p:nvPicPr>
          <p:cNvPr id="28673" name="Picture 1"/>
          <p:cNvPicPr>
            <a:picLocks noChangeAspect="1" noChangeArrowheads="1"/>
          </p:cNvPicPr>
          <p:nvPr/>
        </p:nvPicPr>
        <p:blipFill>
          <a:blip r:embed="rId2" cstate="print"/>
          <a:srcRect/>
          <a:stretch>
            <a:fillRect/>
          </a:stretch>
        </p:blipFill>
        <p:spPr bwMode="auto">
          <a:xfrm>
            <a:off x="2398496" y="2636912"/>
            <a:ext cx="5109017" cy="1722582"/>
          </a:xfrm>
          <a:prstGeom prst="rect">
            <a:avLst/>
          </a:prstGeom>
          <a:noFill/>
          <a:ln w="9525">
            <a:noFill/>
            <a:miter lim="800000"/>
            <a:headEnd/>
            <a:tailEnd/>
          </a:ln>
        </p:spPr>
      </p:pic>
      <p:pic>
        <p:nvPicPr>
          <p:cNvPr id="28674" name="Picture 2"/>
          <p:cNvPicPr>
            <a:picLocks noChangeAspect="1" noChangeArrowheads="1"/>
          </p:cNvPicPr>
          <p:nvPr/>
        </p:nvPicPr>
        <p:blipFill>
          <a:blip r:embed="rId3" cstate="print"/>
          <a:srcRect/>
          <a:stretch>
            <a:fillRect/>
          </a:stretch>
        </p:blipFill>
        <p:spPr bwMode="auto">
          <a:xfrm>
            <a:off x="2125462" y="4653136"/>
            <a:ext cx="5655078" cy="1990223"/>
          </a:xfrm>
          <a:prstGeom prst="rect">
            <a:avLst/>
          </a:prstGeom>
          <a:noFill/>
          <a:ln w="9525">
            <a:noFill/>
            <a:miter lim="800000"/>
            <a:headEnd/>
            <a:tailEnd/>
          </a:ln>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3"/>
                                        </p:tgtEl>
                                        <p:attrNameLst>
                                          <p:attrName>style.visibility</p:attrName>
                                        </p:attrNameLst>
                                      </p:cBhvr>
                                      <p:to>
                                        <p:strVal val="visible"/>
                                      </p:to>
                                    </p:set>
                                    <p:animEffect transition="in" filter="blinds(horizontal)">
                                      <p:cBhvr>
                                        <p:cTn id="7" dur="500"/>
                                        <p:tgtEl>
                                          <p:spTgt spid="2867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4"/>
                                        </p:tgtEl>
                                        <p:attrNameLst>
                                          <p:attrName>style.visibility</p:attrName>
                                        </p:attrNameLst>
                                      </p:cBhvr>
                                      <p:to>
                                        <p:strVal val="visible"/>
                                      </p:to>
                                    </p:set>
                                    <p:animEffect transition="in" filter="blinds(horizontal)">
                                      <p:cBhvr>
                                        <p:cTn id="12" dur="500"/>
                                        <p:tgtEl>
                                          <p:spTgt spid="28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Fagan </a:t>
            </a:r>
            <a:r>
              <a:rPr lang="zh-CN" altLang="en-US" dirty="0" smtClean="0"/>
              <a:t>评审定律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95</a:t>
            </a:fld>
            <a:endParaRPr lang="zh-CN" altLang="en-US" dirty="0"/>
          </a:p>
        </p:txBody>
      </p:sp>
      <p:pic>
        <p:nvPicPr>
          <p:cNvPr id="27649" name="Picture 1"/>
          <p:cNvPicPr>
            <a:picLocks noChangeAspect="1" noChangeArrowheads="1"/>
          </p:cNvPicPr>
          <p:nvPr/>
        </p:nvPicPr>
        <p:blipFill>
          <a:blip r:embed="rId2" cstate="print"/>
          <a:srcRect/>
          <a:stretch>
            <a:fillRect/>
          </a:stretch>
        </p:blipFill>
        <p:spPr bwMode="auto">
          <a:xfrm>
            <a:off x="4953003" y="1248884"/>
            <a:ext cx="4836537" cy="2850664"/>
          </a:xfrm>
          <a:prstGeom prst="rect">
            <a:avLst/>
          </a:prstGeom>
          <a:noFill/>
          <a:ln w="9525">
            <a:noFill/>
            <a:miter lim="800000"/>
            <a:headEnd/>
            <a:tailEnd/>
          </a:ln>
        </p:spPr>
      </p:pic>
      <p:pic>
        <p:nvPicPr>
          <p:cNvPr id="27650" name="Picture 2"/>
          <p:cNvPicPr>
            <a:picLocks noChangeAspect="1" noChangeArrowheads="1"/>
          </p:cNvPicPr>
          <p:nvPr/>
        </p:nvPicPr>
        <p:blipFill>
          <a:blip r:embed="rId3" cstate="print"/>
          <a:srcRect/>
          <a:stretch>
            <a:fillRect/>
          </a:stretch>
        </p:blipFill>
        <p:spPr bwMode="auto">
          <a:xfrm>
            <a:off x="1052575" y="4795667"/>
            <a:ext cx="8276685" cy="2062335"/>
          </a:xfrm>
          <a:prstGeom prst="rect">
            <a:avLst/>
          </a:prstGeom>
          <a:noFill/>
          <a:ln w="9525">
            <a:noFill/>
            <a:miter lim="800000"/>
            <a:headEnd/>
            <a:tailEnd/>
          </a:ln>
        </p:spPr>
      </p:pic>
      <p:sp>
        <p:nvSpPr>
          <p:cNvPr id="7" name="Content Placeholder 2"/>
          <p:cNvSpPr txBox="1">
            <a:spLocks/>
          </p:cNvSpPr>
          <p:nvPr/>
        </p:nvSpPr>
        <p:spPr bwMode="auto">
          <a:xfrm>
            <a:off x="116463" y="1268760"/>
            <a:ext cx="3744416" cy="316835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很多企业和项目都已采用评审替代单元测试，不但效果更有保障，且成本更低。</a:t>
            </a:r>
            <a:endParaRPr lang="en-US" altLang="zh-CN" sz="25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endParaRPr lang="en-US" altLang="zh-CN" sz="10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500" kern="0" dirty="0" smtClean="0">
                <a:latin typeface="+mn-lt"/>
                <a:ea typeface="文鼎CS长美黑" pitchFamily="49" charset="-122"/>
              </a:rPr>
              <a:t>但注意：</a:t>
            </a:r>
            <a:r>
              <a:rPr lang="zh-CN" altLang="en-US" sz="2500" kern="0" dirty="0" smtClean="0">
                <a:solidFill>
                  <a:srgbClr val="0000FF"/>
                </a:solidFill>
                <a:latin typeface="+mn-lt"/>
                <a:ea typeface="文鼎CS长美黑" pitchFamily="49" charset="-122"/>
              </a:rPr>
              <a:t>业界并不如欢迎测试那般地欢迎评审和审查。</a:t>
            </a:r>
            <a:endParaRPr lang="zh-CN" altLang="en-US" sz="2500" kern="0" dirty="0">
              <a:solidFill>
                <a:srgbClr val="0000FF"/>
              </a:solidFill>
              <a:latin typeface="+mn-lt"/>
              <a:ea typeface="文鼎CS长美黑" pitchFamily="49" charset="-122"/>
            </a:endParaRPr>
          </a:p>
        </p:txBody>
      </p:sp>
      <p:pic>
        <p:nvPicPr>
          <p:cNvPr id="8" name="Picture 7" descr="http://t2.gstatic.com/images?q=tbn:ANd9GcRooEIeBcFtDqFbPrkGnFU5uWjX0frHHKdssfjovKKXGZS5AQvW"/>
          <p:cNvPicPr>
            <a:picLocks noChangeAspect="1" noChangeArrowheads="1"/>
          </p:cNvPicPr>
          <p:nvPr/>
        </p:nvPicPr>
        <p:blipFill>
          <a:blip r:embed="rId4" cstate="print"/>
          <a:srcRect/>
          <a:stretch>
            <a:fillRect/>
          </a:stretch>
        </p:blipFill>
        <p:spPr bwMode="auto">
          <a:xfrm>
            <a:off x="2618147" y="3842856"/>
            <a:ext cx="696674" cy="810287"/>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649"/>
                                        </p:tgtEl>
                                        <p:attrNameLst>
                                          <p:attrName>style.visibility</p:attrName>
                                        </p:attrNameLst>
                                      </p:cBhvr>
                                      <p:to>
                                        <p:strVal val="visible"/>
                                      </p:to>
                                    </p:set>
                                    <p:animEffect transition="in" filter="blinds(horizontal)">
                                      <p:cBhvr>
                                        <p:cTn id="7" dur="1000"/>
                                        <p:tgtEl>
                                          <p:spTgt spid="276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blinds(horizontal)">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linds(horizontal)">
                                      <p:cBhvr>
                                        <p:cTn id="22" dur="500"/>
                                        <p:tgtEl>
                                          <p:spTgt spid="7">
                                            <p:txEl>
                                              <p:pRg st="2" end="2"/>
                                            </p:txEl>
                                          </p:spTgt>
                                        </p:tgtEl>
                                      </p:cBhvr>
                                    </p:animEffect>
                                  </p:childTnLst>
                                </p:cTn>
                              </p:par>
                              <p:par>
                                <p:cTn id="23" presetID="3" presetClass="entr" presetSubtype="10" fill="hold" nodeType="with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Fagan</a:t>
            </a:r>
            <a:r>
              <a:rPr lang="zh-CN" altLang="en-US" dirty="0" smtClean="0"/>
              <a:t>评审法</a:t>
            </a:r>
            <a:r>
              <a:rPr lang="en-US" altLang="zh-CN" dirty="0" smtClean="0"/>
              <a:t>—</a:t>
            </a:r>
            <a:r>
              <a:rPr lang="zh-CN" altLang="en-US" dirty="0" smtClean="0"/>
              <a:t>五大角色</a:t>
            </a:r>
            <a:endParaRPr lang="zh-CN" altLang="en-US" dirty="0"/>
          </a:p>
        </p:txBody>
      </p:sp>
      <p:sp>
        <p:nvSpPr>
          <p:cNvPr id="3" name="Content Placeholder 2"/>
          <p:cNvSpPr>
            <a:spLocks noGrp="1"/>
          </p:cNvSpPr>
          <p:nvPr>
            <p:ph idx="1"/>
          </p:nvPr>
        </p:nvSpPr>
        <p:spPr>
          <a:xfrm>
            <a:off x="350490" y="1196756"/>
            <a:ext cx="8346927" cy="5256585"/>
          </a:xfrm>
        </p:spPr>
        <p:txBody>
          <a:bodyPr/>
          <a:lstStyle/>
          <a:p>
            <a:r>
              <a:rPr lang="zh-CN" altLang="en-US" sz="2900" dirty="0" smtClean="0"/>
              <a:t>评审员 </a:t>
            </a:r>
            <a:r>
              <a:rPr lang="en-US" altLang="zh-CN" sz="2500" dirty="0" smtClean="0"/>
              <a:t>(Inspector)</a:t>
            </a:r>
            <a:r>
              <a:rPr lang="zh-CN" altLang="en-US" sz="2500" dirty="0" smtClean="0"/>
              <a:t> </a:t>
            </a:r>
            <a:endParaRPr lang="en-US" altLang="zh-CN" sz="2900" dirty="0" smtClean="0"/>
          </a:p>
          <a:p>
            <a:pPr lvl="1"/>
            <a:r>
              <a:rPr lang="zh-CN" altLang="en-US" sz="2100" dirty="0" smtClean="0"/>
              <a:t>负责在目标制品中发现缺陷</a:t>
            </a:r>
            <a:endParaRPr lang="en-US" altLang="zh-CN" sz="2100" dirty="0" smtClean="0"/>
          </a:p>
          <a:p>
            <a:r>
              <a:rPr lang="zh-CN" altLang="en-US" sz="2900" dirty="0" smtClean="0"/>
              <a:t>抄写员 </a:t>
            </a:r>
            <a:r>
              <a:rPr lang="en-US" altLang="zh-CN" sz="2500" dirty="0" smtClean="0"/>
              <a:t>(Scribe)</a:t>
            </a:r>
            <a:endParaRPr lang="en-US" altLang="zh-CN" sz="2900" dirty="0" smtClean="0"/>
          </a:p>
          <a:p>
            <a:pPr lvl="1"/>
            <a:r>
              <a:rPr lang="zh-CN" altLang="en-US" sz="2100" dirty="0" smtClean="0"/>
              <a:t>负责记录评审过程，尤其是新发现的缺陷</a:t>
            </a:r>
            <a:endParaRPr lang="en-US" altLang="zh-CN" sz="2100" dirty="0" smtClean="0"/>
          </a:p>
          <a:p>
            <a:r>
              <a:rPr lang="zh-CN" altLang="en-US" sz="2900" dirty="0" smtClean="0"/>
              <a:t>拥有者 </a:t>
            </a:r>
            <a:r>
              <a:rPr lang="en-US" altLang="zh-CN" sz="2500" dirty="0" smtClean="0"/>
              <a:t>(Owner)</a:t>
            </a:r>
            <a:endParaRPr lang="en-US" altLang="zh-CN" sz="2900" dirty="0" smtClean="0"/>
          </a:p>
          <a:p>
            <a:pPr lvl="1"/>
            <a:r>
              <a:rPr lang="zh-CN" altLang="en-US" sz="2100" dirty="0" smtClean="0"/>
              <a:t>制品的拥有者，也负责发现和修复缺陷 </a:t>
            </a:r>
            <a:endParaRPr lang="en-US" altLang="zh-CN" sz="2100" dirty="0" smtClean="0"/>
          </a:p>
          <a:p>
            <a:r>
              <a:rPr lang="zh-CN" altLang="en-US" sz="2900" dirty="0" smtClean="0"/>
              <a:t>仲裁人 </a:t>
            </a:r>
            <a:r>
              <a:rPr lang="en-US" altLang="zh-CN" sz="2500" dirty="0" smtClean="0"/>
              <a:t>(Moderator)</a:t>
            </a:r>
            <a:endParaRPr lang="en-US" altLang="zh-CN" sz="2900" dirty="0" smtClean="0"/>
          </a:p>
          <a:p>
            <a:pPr lvl="1"/>
            <a:r>
              <a:rPr lang="zh-CN" altLang="en-US" sz="2100" dirty="0" smtClean="0"/>
              <a:t>管理和促成整个评审过程， 向仲裁长报告统计数据</a:t>
            </a:r>
            <a:endParaRPr lang="en-US" altLang="zh-CN" sz="2100" dirty="0" smtClean="0"/>
          </a:p>
          <a:p>
            <a:pPr lvl="1"/>
            <a:r>
              <a:rPr lang="zh-CN" altLang="en-US" sz="2100" dirty="0" smtClean="0"/>
              <a:t>并向组织管理层报告评审状态和已记录的评审之外的事宜 </a:t>
            </a:r>
            <a:endParaRPr lang="en-US" altLang="zh-CN" sz="2100" dirty="0" smtClean="0"/>
          </a:p>
          <a:p>
            <a:r>
              <a:rPr lang="zh-CN" altLang="en-US" sz="2900" dirty="0" smtClean="0"/>
              <a:t>仲裁长</a:t>
            </a:r>
            <a:r>
              <a:rPr lang="en-US" altLang="zh-CN" sz="2900" dirty="0" smtClean="0"/>
              <a:t> </a:t>
            </a:r>
            <a:r>
              <a:rPr lang="en-US" altLang="zh-CN" sz="2500" dirty="0" smtClean="0"/>
              <a:t>(Chief Moderator)</a:t>
            </a:r>
            <a:endParaRPr lang="en-US" altLang="zh-CN" sz="2900" dirty="0" smtClean="0"/>
          </a:p>
          <a:p>
            <a:pPr lvl="1"/>
            <a:r>
              <a:rPr lang="zh-CN" altLang="en-US" sz="2100" dirty="0" smtClean="0"/>
              <a:t>评审过程的负责人， 收集统计数据，制定评审主要决策</a:t>
            </a:r>
            <a:endParaRPr lang="en-US" altLang="zh-CN" sz="2100" dirty="0" smtClean="0"/>
          </a:p>
          <a:p>
            <a:pPr lvl="1"/>
            <a:r>
              <a:rPr lang="zh-CN" altLang="en-US" sz="2100" dirty="0" smtClean="0"/>
              <a:t>做出评审结论，驱动评审过程改进和评审过程标准的变更</a:t>
            </a:r>
            <a:endParaRPr lang="zh-CN" altLang="en-US" sz="21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96</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Fagan</a:t>
            </a:r>
            <a:r>
              <a:rPr lang="zh-CN" altLang="en-US" dirty="0" smtClean="0"/>
              <a:t>评审法</a:t>
            </a:r>
            <a:r>
              <a:rPr lang="en-US" altLang="zh-CN" dirty="0" smtClean="0"/>
              <a:t>—</a:t>
            </a:r>
            <a:r>
              <a:rPr lang="zh-CN" altLang="en-US" dirty="0" smtClean="0"/>
              <a:t>七步流程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97</a:t>
            </a:fld>
            <a:endParaRPr lang="zh-CN" altLang="en-US" dirty="0"/>
          </a:p>
        </p:txBody>
      </p:sp>
      <p:grpSp>
        <p:nvGrpSpPr>
          <p:cNvPr id="3" name="Group 57"/>
          <p:cNvGrpSpPr/>
          <p:nvPr/>
        </p:nvGrpSpPr>
        <p:grpSpPr>
          <a:xfrm>
            <a:off x="2612742" y="1124745"/>
            <a:ext cx="4448818" cy="5434359"/>
            <a:chOff x="4569855" y="946968"/>
            <a:chExt cx="3447020" cy="3887885"/>
          </a:xfrm>
        </p:grpSpPr>
        <p:sp>
          <p:nvSpPr>
            <p:cNvPr id="34" name="Rectangle 33"/>
            <p:cNvSpPr/>
            <p:nvPr/>
          </p:nvSpPr>
          <p:spPr>
            <a:xfrm>
              <a:off x="4569855" y="946968"/>
              <a:ext cx="3447020" cy="3887885"/>
            </a:xfrm>
            <a:prstGeom prst="rect">
              <a:avLst/>
            </a:prstGeom>
            <a:solidFill>
              <a:schemeClr val="bg1"/>
            </a:solidFill>
            <a:ln w="3175">
              <a:prstDash val="sysDash"/>
            </a:ln>
          </p:spPr>
          <p:style>
            <a:lnRef idx="2">
              <a:schemeClr val="accent4"/>
            </a:lnRef>
            <a:fillRef idx="1">
              <a:schemeClr val="lt1"/>
            </a:fillRef>
            <a:effectRef idx="0">
              <a:schemeClr val="accent4"/>
            </a:effectRef>
            <a:fontRef idx="minor">
              <a:schemeClr val="dk1"/>
            </a:fontRef>
          </p:style>
          <p:txBody>
            <a:bodyPr lIns="37253" tIns="18626" rIns="37253" bIns="18626" rtlCol="0" anchor="ctr"/>
            <a:lstStyle/>
            <a:p>
              <a:pPr algn="r"/>
              <a:endParaRPr lang="zh-CN" altLang="en-US" sz="2300" dirty="0" smtClean="0">
                <a:latin typeface="方正胖娃简体" pitchFamily="65" charset="-122"/>
                <a:ea typeface="汉鼎简楷体" pitchFamily="49" charset="-122"/>
              </a:endParaRPr>
            </a:p>
          </p:txBody>
        </p:sp>
        <p:sp>
          <p:nvSpPr>
            <p:cNvPr id="35" name="Rounded Rectangle 34"/>
            <p:cNvSpPr/>
            <p:nvPr/>
          </p:nvSpPr>
          <p:spPr>
            <a:xfrm>
              <a:off x="4768721" y="1096537"/>
              <a:ext cx="1392066" cy="313539"/>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规划</a:t>
              </a:r>
            </a:p>
          </p:txBody>
        </p:sp>
        <p:sp>
          <p:nvSpPr>
            <p:cNvPr id="36" name="Rounded Rectangle 35"/>
            <p:cNvSpPr/>
            <p:nvPr/>
          </p:nvSpPr>
          <p:spPr>
            <a:xfrm>
              <a:off x="4768721" y="1699462"/>
              <a:ext cx="1392066" cy="313539"/>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启动</a:t>
              </a:r>
            </a:p>
          </p:txBody>
        </p:sp>
        <p:sp>
          <p:nvSpPr>
            <p:cNvPr id="37" name="Rounded Rectangle 36"/>
            <p:cNvSpPr/>
            <p:nvPr/>
          </p:nvSpPr>
          <p:spPr>
            <a:xfrm>
              <a:off x="4768721" y="2201124"/>
              <a:ext cx="1392066" cy="313539"/>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准备</a:t>
              </a:r>
            </a:p>
          </p:txBody>
        </p:sp>
        <p:sp>
          <p:nvSpPr>
            <p:cNvPr id="38" name="Rounded Rectangle 37"/>
            <p:cNvSpPr/>
            <p:nvPr/>
          </p:nvSpPr>
          <p:spPr>
            <a:xfrm>
              <a:off x="4768721" y="2765495"/>
              <a:ext cx="1392066" cy="313539"/>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开会</a:t>
              </a:r>
            </a:p>
          </p:txBody>
        </p:sp>
        <p:sp>
          <p:nvSpPr>
            <p:cNvPr id="39" name="Rounded Rectangle 38"/>
            <p:cNvSpPr/>
            <p:nvPr/>
          </p:nvSpPr>
          <p:spPr>
            <a:xfrm>
              <a:off x="4768721" y="3329865"/>
              <a:ext cx="1392066" cy="313539"/>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因果分析</a:t>
              </a:r>
            </a:p>
          </p:txBody>
        </p:sp>
        <p:sp>
          <p:nvSpPr>
            <p:cNvPr id="40" name="Rounded Rectangle 39"/>
            <p:cNvSpPr/>
            <p:nvPr/>
          </p:nvSpPr>
          <p:spPr>
            <a:xfrm>
              <a:off x="4768721" y="3894235"/>
              <a:ext cx="1392066" cy="313539"/>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修复</a:t>
              </a:r>
            </a:p>
          </p:txBody>
        </p:sp>
        <p:sp>
          <p:nvSpPr>
            <p:cNvPr id="41" name="Rounded Rectangle 40"/>
            <p:cNvSpPr/>
            <p:nvPr/>
          </p:nvSpPr>
          <p:spPr>
            <a:xfrm>
              <a:off x="4768721" y="4395898"/>
              <a:ext cx="1392066" cy="313539"/>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验收</a:t>
              </a:r>
            </a:p>
          </p:txBody>
        </p:sp>
        <p:cxnSp>
          <p:nvCxnSpPr>
            <p:cNvPr id="42" name="Straight Arrow Connector 41"/>
            <p:cNvCxnSpPr>
              <a:stCxn id="35" idx="2"/>
              <a:endCxn id="36" idx="0"/>
            </p:cNvCxnSpPr>
            <p:nvPr/>
          </p:nvCxnSpPr>
          <p:spPr>
            <a:xfrm>
              <a:off x="5464755" y="1410076"/>
              <a:ext cx="0" cy="289386"/>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43" name="Straight Arrow Connector 42"/>
            <p:cNvCxnSpPr>
              <a:stCxn id="36" idx="2"/>
              <a:endCxn id="37" idx="0"/>
            </p:cNvCxnSpPr>
            <p:nvPr/>
          </p:nvCxnSpPr>
          <p:spPr>
            <a:xfrm rot="5400000">
              <a:off x="5370692" y="2107025"/>
              <a:ext cx="188124" cy="1381"/>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44" name="Straight Arrow Connector 43"/>
            <p:cNvCxnSpPr>
              <a:stCxn id="37" idx="2"/>
              <a:endCxn id="38" idx="0"/>
            </p:cNvCxnSpPr>
            <p:nvPr/>
          </p:nvCxnSpPr>
          <p:spPr>
            <a:xfrm rot="5400000">
              <a:off x="5339339" y="2640042"/>
              <a:ext cx="250831" cy="1381"/>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45" name="Straight Arrow Connector 44"/>
            <p:cNvCxnSpPr>
              <a:stCxn id="38" idx="2"/>
              <a:endCxn id="39" idx="0"/>
            </p:cNvCxnSpPr>
            <p:nvPr/>
          </p:nvCxnSpPr>
          <p:spPr>
            <a:xfrm rot="5400000">
              <a:off x="5339339" y="3204412"/>
              <a:ext cx="250831" cy="1381"/>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46" name="Straight Arrow Connector 45"/>
            <p:cNvCxnSpPr>
              <a:stCxn id="39" idx="2"/>
              <a:endCxn id="40" idx="0"/>
            </p:cNvCxnSpPr>
            <p:nvPr/>
          </p:nvCxnSpPr>
          <p:spPr>
            <a:xfrm rot="5400000">
              <a:off x="5339339" y="3768783"/>
              <a:ext cx="250831" cy="1381"/>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cxnSp>
          <p:nvCxnSpPr>
            <p:cNvPr id="47" name="Straight Arrow Connector 46"/>
            <p:cNvCxnSpPr>
              <a:stCxn id="40" idx="2"/>
            </p:cNvCxnSpPr>
            <p:nvPr/>
          </p:nvCxnSpPr>
          <p:spPr>
            <a:xfrm rot="5400000">
              <a:off x="5370692" y="4301799"/>
              <a:ext cx="188124" cy="1381"/>
            </a:xfrm>
            <a:prstGeom prst="straightConnector1">
              <a:avLst/>
            </a:prstGeom>
            <a:ln w="57150">
              <a:tailEnd type="arrow"/>
            </a:ln>
          </p:spPr>
          <p:style>
            <a:lnRef idx="2">
              <a:schemeClr val="accent4"/>
            </a:lnRef>
            <a:fillRef idx="0">
              <a:schemeClr val="accent4"/>
            </a:fillRef>
            <a:effectRef idx="1">
              <a:schemeClr val="accent4"/>
            </a:effectRef>
            <a:fontRef idx="minor">
              <a:schemeClr val="tx1"/>
            </a:fontRef>
          </p:style>
        </p:cxnSp>
        <p:sp>
          <p:nvSpPr>
            <p:cNvPr id="48" name="Flowchart: Document 47"/>
            <p:cNvSpPr/>
            <p:nvPr/>
          </p:nvSpPr>
          <p:spPr>
            <a:xfrm>
              <a:off x="6757387" y="971121"/>
              <a:ext cx="1126910" cy="564371"/>
            </a:xfrm>
            <a:prstGeom prst="flowChartDocument">
              <a:avLst/>
            </a:prstGeom>
            <a:ln w="6350"/>
          </p:spPr>
          <p:style>
            <a:lnRef idx="2">
              <a:schemeClr val="accent4"/>
            </a:lnRef>
            <a:fillRef idx="1">
              <a:schemeClr val="lt1"/>
            </a:fillRef>
            <a:effectRef idx="0">
              <a:schemeClr val="accent4"/>
            </a:effectRef>
            <a:fontRef idx="minor">
              <a:schemeClr val="dk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待评制品</a:t>
              </a:r>
              <a:endParaRPr lang="en-US" altLang="zh-CN" dirty="0" smtClean="0">
                <a:latin typeface="方正精楷简体" pitchFamily="2" charset="-122"/>
                <a:ea typeface="汉鼎简楷体" pitchFamily="49" charset="-122"/>
              </a:endParaRPr>
            </a:p>
            <a:p>
              <a:pPr algn="ctr"/>
              <a:r>
                <a:rPr lang="zh-CN" altLang="en-US" dirty="0" smtClean="0">
                  <a:latin typeface="方正精楷简体" pitchFamily="2" charset="-122"/>
                  <a:ea typeface="汉鼎简楷体" pitchFamily="49" charset="-122"/>
                </a:rPr>
                <a:t>评审目标</a:t>
              </a:r>
            </a:p>
          </p:txBody>
        </p:sp>
        <p:cxnSp>
          <p:nvCxnSpPr>
            <p:cNvPr id="49" name="Straight Arrow Connector 48"/>
            <p:cNvCxnSpPr>
              <a:stCxn id="48" idx="1"/>
              <a:endCxn id="35" idx="3"/>
            </p:cNvCxnSpPr>
            <p:nvPr/>
          </p:nvCxnSpPr>
          <p:spPr>
            <a:xfrm flipH="1">
              <a:off x="6160787" y="1253306"/>
              <a:ext cx="596600" cy="1"/>
            </a:xfrm>
            <a:prstGeom prst="straightConnector1">
              <a:avLst/>
            </a:prstGeom>
            <a:ln w="38100">
              <a:solidFill>
                <a:schemeClr val="accent3">
                  <a:lumMod val="50000"/>
                </a:schemeClr>
              </a:solidFill>
              <a:tailEnd type="arrow"/>
            </a:ln>
          </p:spPr>
          <p:style>
            <a:lnRef idx="2">
              <a:schemeClr val="accent5"/>
            </a:lnRef>
            <a:fillRef idx="0">
              <a:schemeClr val="accent5"/>
            </a:fillRef>
            <a:effectRef idx="1">
              <a:schemeClr val="accent5"/>
            </a:effectRef>
            <a:fontRef idx="minor">
              <a:schemeClr val="tx1"/>
            </a:fontRef>
          </p:style>
        </p:cxnSp>
        <p:sp>
          <p:nvSpPr>
            <p:cNvPr id="50" name="Flowchart: Document 49"/>
            <p:cNvSpPr/>
            <p:nvPr/>
          </p:nvSpPr>
          <p:spPr>
            <a:xfrm>
              <a:off x="6757387" y="2075708"/>
              <a:ext cx="1126910" cy="564371"/>
            </a:xfrm>
            <a:prstGeom prst="flowChartDocument">
              <a:avLst/>
            </a:prstGeom>
            <a:ln w="6350"/>
          </p:spPr>
          <p:style>
            <a:lnRef idx="2">
              <a:schemeClr val="accent4"/>
            </a:lnRef>
            <a:fillRef idx="1">
              <a:schemeClr val="lt1"/>
            </a:fillRef>
            <a:effectRef idx="0">
              <a:schemeClr val="accent4"/>
            </a:effectRef>
            <a:fontRef idx="minor">
              <a:schemeClr val="dk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缺陷列表</a:t>
              </a:r>
            </a:p>
          </p:txBody>
        </p:sp>
        <p:cxnSp>
          <p:nvCxnSpPr>
            <p:cNvPr id="51" name="Straight Arrow Connector 50"/>
            <p:cNvCxnSpPr>
              <a:stCxn id="50" idx="1"/>
            </p:cNvCxnSpPr>
            <p:nvPr/>
          </p:nvCxnSpPr>
          <p:spPr>
            <a:xfrm rot="10800000">
              <a:off x="6160787" y="2357894"/>
              <a:ext cx="596600" cy="1307"/>
            </a:xfrm>
            <a:prstGeom prst="straightConnector1">
              <a:avLst/>
            </a:prstGeom>
            <a:ln w="38100">
              <a:solidFill>
                <a:schemeClr val="accent3">
                  <a:lumMod val="50000"/>
                </a:schemeClr>
              </a:solidFill>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52" name="Flowchart: Document 51"/>
            <p:cNvSpPr/>
            <p:nvPr/>
          </p:nvSpPr>
          <p:spPr>
            <a:xfrm>
              <a:off x="6757387" y="2640079"/>
              <a:ext cx="1126910" cy="564371"/>
            </a:xfrm>
            <a:prstGeom prst="flowChartDocument">
              <a:avLst/>
            </a:prstGeom>
            <a:ln w="6350"/>
          </p:spPr>
          <p:style>
            <a:lnRef idx="2">
              <a:schemeClr val="accent4"/>
            </a:lnRef>
            <a:fillRef idx="1">
              <a:schemeClr val="lt1"/>
            </a:fillRef>
            <a:effectRef idx="0">
              <a:schemeClr val="accent4"/>
            </a:effectRef>
            <a:fontRef idx="minor">
              <a:schemeClr val="dk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评审报告</a:t>
              </a:r>
              <a:endParaRPr lang="en-US" altLang="zh-CN" dirty="0" smtClean="0">
                <a:latin typeface="方正精楷简体" pitchFamily="2" charset="-122"/>
                <a:ea typeface="汉鼎简楷体" pitchFamily="49" charset="-122"/>
              </a:endParaRPr>
            </a:p>
            <a:p>
              <a:pPr algn="ctr"/>
              <a:r>
                <a:rPr lang="zh-CN" altLang="en-US" dirty="0" smtClean="0">
                  <a:latin typeface="方正精楷简体" pitchFamily="2" charset="-122"/>
                  <a:ea typeface="汉鼎简楷体" pitchFamily="49" charset="-122"/>
                </a:rPr>
                <a:t>修复列表</a:t>
              </a:r>
            </a:p>
          </p:txBody>
        </p:sp>
        <p:cxnSp>
          <p:nvCxnSpPr>
            <p:cNvPr id="53" name="Straight Arrow Connector 52"/>
            <p:cNvCxnSpPr/>
            <p:nvPr/>
          </p:nvCxnSpPr>
          <p:spPr>
            <a:xfrm rot="10800000">
              <a:off x="6160787" y="2890910"/>
              <a:ext cx="596600" cy="1307"/>
            </a:xfrm>
            <a:prstGeom prst="straightConnector1">
              <a:avLst/>
            </a:prstGeom>
            <a:ln w="38100">
              <a:solidFill>
                <a:schemeClr val="accent3">
                  <a:lumMod val="50000"/>
                </a:schemeClr>
              </a:solidFill>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54" name="Flowchart: Document 53"/>
            <p:cNvSpPr/>
            <p:nvPr/>
          </p:nvSpPr>
          <p:spPr>
            <a:xfrm>
              <a:off x="6757387" y="3204449"/>
              <a:ext cx="1126910" cy="564371"/>
            </a:xfrm>
            <a:prstGeom prst="flowChartDocument">
              <a:avLst/>
            </a:prstGeom>
            <a:ln w="6350"/>
          </p:spPr>
          <p:style>
            <a:lnRef idx="2">
              <a:schemeClr val="accent4"/>
            </a:lnRef>
            <a:fillRef idx="1">
              <a:schemeClr val="lt1"/>
            </a:fillRef>
            <a:effectRef idx="0">
              <a:schemeClr val="accent4"/>
            </a:effectRef>
            <a:fontRef idx="minor">
              <a:schemeClr val="dk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预防建议</a:t>
              </a:r>
            </a:p>
          </p:txBody>
        </p:sp>
        <p:cxnSp>
          <p:nvCxnSpPr>
            <p:cNvPr id="55" name="Straight Arrow Connector 54"/>
            <p:cNvCxnSpPr>
              <a:stCxn id="54" idx="1"/>
            </p:cNvCxnSpPr>
            <p:nvPr/>
          </p:nvCxnSpPr>
          <p:spPr>
            <a:xfrm rot="10800000">
              <a:off x="6160787" y="3486634"/>
              <a:ext cx="596600" cy="1307"/>
            </a:xfrm>
            <a:prstGeom prst="straightConnector1">
              <a:avLst/>
            </a:prstGeom>
            <a:ln w="38100">
              <a:solidFill>
                <a:schemeClr val="accent3">
                  <a:lumMod val="50000"/>
                </a:schemeClr>
              </a:solidFill>
              <a:headEnd type="arrow" w="med" len="med"/>
              <a:tailEnd type="none" w="med" len="med"/>
            </a:ln>
          </p:spPr>
          <p:style>
            <a:lnRef idx="2">
              <a:schemeClr val="accent5"/>
            </a:lnRef>
            <a:fillRef idx="0">
              <a:schemeClr val="accent5"/>
            </a:fillRef>
            <a:effectRef idx="1">
              <a:schemeClr val="accent5"/>
            </a:effectRef>
            <a:fontRef idx="minor">
              <a:schemeClr val="tx1"/>
            </a:fontRef>
          </p:style>
        </p:cxnSp>
        <p:sp>
          <p:nvSpPr>
            <p:cNvPr id="56" name="Flowchart: Document 55"/>
            <p:cNvSpPr/>
            <p:nvPr/>
          </p:nvSpPr>
          <p:spPr>
            <a:xfrm>
              <a:off x="6757388" y="3768819"/>
              <a:ext cx="1126910" cy="564371"/>
            </a:xfrm>
            <a:prstGeom prst="flowChartDocument">
              <a:avLst/>
            </a:prstGeom>
            <a:ln w="6350"/>
          </p:spPr>
          <p:style>
            <a:lnRef idx="2">
              <a:schemeClr val="accent4"/>
            </a:lnRef>
            <a:fillRef idx="1">
              <a:schemeClr val="lt1"/>
            </a:fillRef>
            <a:effectRef idx="0">
              <a:schemeClr val="accent4"/>
            </a:effectRef>
            <a:fontRef idx="minor">
              <a:schemeClr val="dk1"/>
            </a:fontRef>
          </p:style>
          <p:txBody>
            <a:bodyPr lIns="37253" tIns="18626" rIns="37253" bIns="18626" rtlCol="0" anchor="ctr"/>
            <a:lstStyle/>
            <a:p>
              <a:pPr algn="ctr"/>
              <a:r>
                <a:rPr lang="zh-CN" altLang="en-US" dirty="0" smtClean="0">
                  <a:latin typeface="方正精楷简体" pitchFamily="2" charset="-122"/>
                  <a:ea typeface="汉鼎简楷体" pitchFamily="49" charset="-122"/>
                </a:rPr>
                <a:t>修复报告</a:t>
              </a:r>
            </a:p>
          </p:txBody>
        </p:sp>
        <p:cxnSp>
          <p:nvCxnSpPr>
            <p:cNvPr id="57" name="Straight Arrow Connector 56"/>
            <p:cNvCxnSpPr>
              <a:stCxn id="56" idx="1"/>
            </p:cNvCxnSpPr>
            <p:nvPr/>
          </p:nvCxnSpPr>
          <p:spPr>
            <a:xfrm rot="10800000">
              <a:off x="6160788" y="4051005"/>
              <a:ext cx="596600" cy="1307"/>
            </a:xfrm>
            <a:prstGeom prst="straightConnector1">
              <a:avLst/>
            </a:prstGeom>
            <a:ln w="38100">
              <a:solidFill>
                <a:schemeClr val="accent3">
                  <a:lumMod val="50000"/>
                </a:schemeClr>
              </a:solidFill>
              <a:headEnd type="arrow" w="med" len="med"/>
              <a:tailEnd type="none" w="med" len="med"/>
            </a:ln>
          </p:spPr>
          <p:style>
            <a:lnRef idx="2">
              <a:schemeClr val="accent5"/>
            </a:lnRef>
            <a:fillRef idx="0">
              <a:schemeClr val="accent5"/>
            </a:fillRef>
            <a:effectRef idx="1">
              <a:schemeClr val="accent5"/>
            </a:effectRef>
            <a:fontRef idx="minor">
              <a:schemeClr val="tx1"/>
            </a:fontRef>
          </p:style>
        </p:cxnSp>
      </p:grpSp>
    </p:spTree>
  </p:cSld>
  <p:clrMapOvr>
    <a:masterClrMapping/>
  </p:clrMapOvr>
  <p:transition spd="slow">
    <p:blinds/>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代码审查标准</a:t>
            </a:r>
            <a:endParaRPr lang="zh-CN" altLang="en-US" dirty="0"/>
          </a:p>
        </p:txBody>
      </p:sp>
      <p:sp>
        <p:nvSpPr>
          <p:cNvPr id="3" name="Content Placeholder 2"/>
          <p:cNvSpPr>
            <a:spLocks noGrp="1"/>
          </p:cNvSpPr>
          <p:nvPr>
            <p:ph idx="1"/>
          </p:nvPr>
        </p:nvSpPr>
        <p:spPr>
          <a:xfrm>
            <a:off x="613964" y="1268760"/>
            <a:ext cx="8667750" cy="936104"/>
          </a:xfrm>
        </p:spPr>
        <p:txBody>
          <a:bodyPr/>
          <a:lstStyle/>
          <a:p>
            <a:r>
              <a:rPr lang="zh-CN" altLang="en-US" sz="2700" dirty="0" smtClean="0"/>
              <a:t>欧洲软件质量研究所</a:t>
            </a:r>
            <a:r>
              <a:rPr lang="en-US" altLang="zh-CN" sz="2700" dirty="0" smtClean="0"/>
              <a:t>(</a:t>
            </a:r>
            <a:r>
              <a:rPr lang="en-US" altLang="zh-CN" sz="2700" dirty="0" err="1" smtClean="0"/>
              <a:t>IfSQ</a:t>
            </a:r>
            <a:r>
              <a:rPr lang="en-US" altLang="zh-CN" sz="2700" dirty="0" smtClean="0"/>
              <a:t>)</a:t>
            </a:r>
            <a:r>
              <a:rPr lang="zh-CN" altLang="en-US" sz="2700" dirty="0" smtClean="0"/>
              <a:t>定义了“基于审查的代码质量评估标准”，包括</a:t>
            </a:r>
            <a:r>
              <a:rPr lang="en-US" altLang="zh-CN" sz="2700" dirty="0" smtClean="0"/>
              <a:t>19</a:t>
            </a:r>
            <a:r>
              <a:rPr lang="zh-CN" altLang="en-US" sz="2700" dirty="0" smtClean="0"/>
              <a:t>个缺陷指示器：</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98</a:t>
            </a:fld>
            <a:endParaRPr lang="zh-CN" altLang="en-US" dirty="0"/>
          </a:p>
        </p:txBody>
      </p:sp>
      <p:sp>
        <p:nvSpPr>
          <p:cNvPr id="5" name="Content Placeholder 2"/>
          <p:cNvSpPr txBox="1">
            <a:spLocks/>
          </p:cNvSpPr>
          <p:nvPr/>
        </p:nvSpPr>
        <p:spPr bwMode="auto">
          <a:xfrm>
            <a:off x="1364606" y="2348883"/>
            <a:ext cx="3276364" cy="4032449"/>
          </a:xfrm>
          <a:prstGeom prst="rect">
            <a:avLst/>
          </a:prstGeom>
          <a:noFill/>
          <a:ln w="9525">
            <a:solidFill>
              <a:srgbClr val="00220F"/>
            </a:solidFill>
            <a:miter lim="800000"/>
            <a:headEnd/>
            <a:tailEnd/>
          </a:ln>
        </p:spPr>
        <p:txBody>
          <a:bodyPr vert="horz" wrap="square" lIns="95665" tIns="47832" rIns="95665" bIns="47832" numCol="1" anchor="t" anchorCtr="0" compatLnSpc="1">
            <a:prstTxWarp prst="textNoShape">
              <a:avLst/>
            </a:prstTxWarp>
          </a:bodyPr>
          <a:lstStyle/>
          <a:p>
            <a:pPr marL="538113" indent="-538113" eaLnBrk="0" hangingPunct="0">
              <a:spcBef>
                <a:spcPct val="20000"/>
              </a:spcBef>
              <a:buClr>
                <a:srgbClr val="C00000"/>
              </a:buClr>
              <a:buSzPct val="100000"/>
              <a:buFont typeface="+mj-lt"/>
              <a:buAutoNum type="arabicPeriod"/>
            </a:pPr>
            <a:r>
              <a:rPr lang="en-US" altLang="zh-CN" sz="2300" dirty="0" smtClean="0">
                <a:ea typeface="文鼎CS长美黑" pitchFamily="49" charset="-122"/>
              </a:rPr>
              <a:t>TODO</a:t>
            </a: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闲置代码</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空代码段</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例程过长</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嵌套过深</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例程过于复杂</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高耦合模块</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命名不当</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硬编码数值</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a:pPr>
            <a:r>
              <a:rPr lang="zh-CN" altLang="en-US" sz="2300" dirty="0" smtClean="0">
                <a:ea typeface="文鼎CS长美黑" pitchFamily="49" charset="-122"/>
              </a:rPr>
              <a:t>硬编码字串</a:t>
            </a:r>
            <a:endParaRPr lang="zh-CN" altLang="en-US" sz="2300" kern="0" dirty="0">
              <a:latin typeface="+mn-lt"/>
              <a:ea typeface="文鼎CS长美黑" pitchFamily="49" charset="-122"/>
            </a:endParaRPr>
          </a:p>
        </p:txBody>
      </p:sp>
      <p:sp>
        <p:nvSpPr>
          <p:cNvPr id="6" name="Content Placeholder 2"/>
          <p:cNvSpPr txBox="1">
            <a:spLocks/>
          </p:cNvSpPr>
          <p:nvPr/>
        </p:nvSpPr>
        <p:spPr bwMode="auto">
          <a:xfrm>
            <a:off x="5109017" y="2348883"/>
            <a:ext cx="3354373" cy="4032449"/>
          </a:xfrm>
          <a:prstGeom prst="rect">
            <a:avLst/>
          </a:prstGeom>
          <a:noFill/>
          <a:ln w="9525">
            <a:solidFill>
              <a:srgbClr val="00220F"/>
            </a:solidFill>
            <a:miter lim="800000"/>
            <a:headEnd/>
            <a:tailEnd/>
          </a:ln>
        </p:spPr>
        <p:txBody>
          <a:bodyPr vert="horz" wrap="square" lIns="95665" tIns="47832" rIns="95665" bIns="47832" numCol="1" anchor="t" anchorCtr="0" compatLnSpc="1">
            <a:prstTxWarp prst="textNoShape">
              <a:avLst/>
            </a:prstTxWarp>
          </a:bodyPr>
          <a:lstStyle/>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复制</a:t>
            </a:r>
            <a:r>
              <a:rPr lang="en-US" altLang="zh-CN" sz="2300" dirty="0" smtClean="0">
                <a:ea typeface="文鼎CS长美黑" pitchFamily="49" charset="-122"/>
              </a:rPr>
              <a:t>/</a:t>
            </a:r>
            <a:r>
              <a:rPr lang="zh-CN" altLang="en-US" sz="2300" dirty="0" smtClean="0">
                <a:ea typeface="文鼎CS长美黑" pitchFamily="49" charset="-122"/>
              </a:rPr>
              <a:t>粘贴</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参数未检查</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调用后的状态丢失</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判断时的状态忽视</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无用变量</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信息“曝光</a:t>
            </a:r>
            <a:r>
              <a:rPr lang="zh-CN" altLang="en-US" sz="2300" kern="0" dirty="0" smtClean="0">
                <a:latin typeface="+mn-lt"/>
                <a:ea typeface="文鼎CS长美黑" pitchFamily="49" charset="-122"/>
              </a:rPr>
              <a:t>”</a:t>
            </a:r>
            <a:endParaRPr lang="en-US" altLang="zh-CN" sz="2300" kern="0" dirty="0" smtClean="0">
              <a:latin typeface="+mn-lt"/>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不完整</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不准确</a:t>
            </a:r>
            <a:endParaRPr lang="en-US" altLang="zh-CN" sz="2300" dirty="0" smtClean="0">
              <a:ea typeface="文鼎CS长美黑" pitchFamily="49" charset="-122"/>
            </a:endParaRPr>
          </a:p>
          <a:p>
            <a:pPr marL="538113" indent="-538113" eaLnBrk="0" hangingPunct="0">
              <a:spcBef>
                <a:spcPct val="20000"/>
              </a:spcBef>
              <a:buClr>
                <a:srgbClr val="C00000"/>
              </a:buClr>
              <a:buSzPct val="100000"/>
              <a:buFont typeface="+mj-lt"/>
              <a:buAutoNum type="arabicPeriod" startAt="11"/>
            </a:pPr>
            <a:r>
              <a:rPr lang="zh-CN" altLang="en-US" sz="2300" dirty="0" smtClean="0">
                <a:ea typeface="文鼎CS长美黑" pitchFamily="49" charset="-122"/>
              </a:rPr>
              <a:t>不易维护</a:t>
            </a:r>
            <a:endParaRPr lang="zh-CN" altLang="en-US" sz="2300" kern="0" dirty="0">
              <a:latin typeface="+mn-lt"/>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基于清单的审查实践</a:t>
            </a:r>
            <a:endParaRPr lang="zh-CN" altLang="en-US" dirty="0"/>
          </a:p>
        </p:txBody>
      </p:sp>
      <p:sp>
        <p:nvSpPr>
          <p:cNvPr id="3" name="Content Placeholder 2"/>
          <p:cNvSpPr>
            <a:spLocks noGrp="1"/>
          </p:cNvSpPr>
          <p:nvPr>
            <p:ph idx="1"/>
          </p:nvPr>
        </p:nvSpPr>
        <p:spPr>
          <a:xfrm>
            <a:off x="194471" y="3356992"/>
            <a:ext cx="5538615" cy="2880320"/>
          </a:xfrm>
        </p:spPr>
        <p:txBody>
          <a:bodyPr/>
          <a:lstStyle/>
          <a:p>
            <a:r>
              <a:rPr lang="zh-CN" altLang="en-US" dirty="0" smtClean="0"/>
              <a:t>缺陷清单</a:t>
            </a:r>
            <a:endParaRPr lang="en-US" altLang="zh-CN" dirty="0" smtClean="0"/>
          </a:p>
          <a:p>
            <a:pPr lvl="1"/>
            <a:r>
              <a:rPr lang="zh-CN" altLang="en-US" sz="2500" dirty="0" smtClean="0"/>
              <a:t>作用：</a:t>
            </a:r>
            <a:endParaRPr lang="en-US" altLang="zh-CN" sz="2500" dirty="0" smtClean="0"/>
          </a:p>
          <a:p>
            <a:pPr lvl="2"/>
            <a:r>
              <a:rPr lang="zh-CN" altLang="en-US" sz="2500" dirty="0" smtClean="0"/>
              <a:t>预防和避免常见缺陷</a:t>
            </a:r>
            <a:endParaRPr lang="en-US" altLang="zh-CN" sz="2500" dirty="0" smtClean="0"/>
          </a:p>
          <a:p>
            <a:pPr lvl="2"/>
            <a:r>
              <a:rPr lang="zh-CN" altLang="en-US" sz="2500" dirty="0" smtClean="0"/>
              <a:t>发现和确认常见缺陷</a:t>
            </a:r>
            <a:endParaRPr lang="en-US" altLang="zh-CN" sz="2500" dirty="0" smtClean="0"/>
          </a:p>
          <a:p>
            <a:pPr lvl="1"/>
            <a:r>
              <a:rPr lang="zh-CN" altLang="en-US" sz="2500" dirty="0" smtClean="0"/>
              <a:t>分类：</a:t>
            </a:r>
            <a:endParaRPr lang="en-US" altLang="zh-CN" sz="2500" dirty="0" smtClean="0"/>
          </a:p>
          <a:p>
            <a:pPr lvl="2"/>
            <a:r>
              <a:rPr lang="zh-CN" altLang="en-US" sz="2500" dirty="0" smtClean="0"/>
              <a:t>企业用、项目用、产品用</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99</a:t>
            </a:fld>
            <a:endParaRPr lang="zh-CN" altLang="en-US" dirty="0"/>
          </a:p>
        </p:txBody>
      </p:sp>
      <p:sp>
        <p:nvSpPr>
          <p:cNvPr id="5" name="Rectangle 4"/>
          <p:cNvSpPr/>
          <p:nvPr/>
        </p:nvSpPr>
        <p:spPr>
          <a:xfrm>
            <a:off x="1130578" y="1412776"/>
            <a:ext cx="7410823" cy="1008112"/>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在软件审查过程中参考使用“常见缺陷清单”，以帮助找出常见缺陷。</a:t>
            </a:r>
            <a:endParaRPr lang="zh-CN" altLang="en-US" sz="2900" dirty="0">
              <a:solidFill>
                <a:srgbClr val="C00000"/>
              </a:solidFill>
              <a:ea typeface="文鼎CS长美黑" pitchFamily="49" charset="-122"/>
            </a:endParaRPr>
          </a:p>
        </p:txBody>
      </p:sp>
      <p:pic>
        <p:nvPicPr>
          <p:cNvPr id="23553" name="Picture 1" descr="E:\SECBOK\Content\Figures\ToonChecklist2.png"/>
          <p:cNvPicPr>
            <a:picLocks noChangeAspect="1" noChangeArrowheads="1"/>
          </p:cNvPicPr>
          <p:nvPr/>
        </p:nvPicPr>
        <p:blipFill>
          <a:blip r:embed="rId2" cstate="print"/>
          <a:srcRect/>
          <a:stretch>
            <a:fillRect/>
          </a:stretch>
        </p:blipFill>
        <p:spPr bwMode="auto">
          <a:xfrm>
            <a:off x="6774332" y="3645025"/>
            <a:ext cx="3093214" cy="2736304"/>
          </a:xfrm>
          <a:prstGeom prst="rect">
            <a:avLst/>
          </a:prstGeom>
          <a:noFill/>
        </p:spPr>
      </p:pic>
    </p:spTree>
  </p:cSld>
  <p:clrMapOvr>
    <a:masterClrMapping/>
  </p:clrMapOvr>
  <p:transition spd="slow">
    <p:blinds/>
  </p:transition>
  <p:timing>
    <p:tnLst>
      <p:par>
        <p:cTn id="1" dur="indefinite" restart="never" nodeType="tmRoot"/>
      </p:par>
    </p:tnLst>
  </p:timing>
</p:sld>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2149</TotalTime>
  <Words>10538</Words>
  <Application>Microsoft Office PowerPoint</Application>
  <PresentationFormat>A4 Paper (210x297 mm)</PresentationFormat>
  <Paragraphs>1112</Paragraphs>
  <Slides>116</Slides>
  <Notes>1</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1_Profile</vt:lpstr>
      <vt:lpstr>Slide 1</vt:lpstr>
      <vt:lpstr>提纲</vt:lpstr>
      <vt:lpstr>质量从来都不是意外之物，而是千百次智力劳动的硕果。</vt:lpstr>
      <vt:lpstr>回顾第3讲—软件质量概论</vt:lpstr>
      <vt:lpstr>软件验证与确认</vt:lpstr>
      <vt:lpstr>质量评估—视角</vt:lpstr>
      <vt:lpstr>面向用户的评估法则</vt:lpstr>
      <vt:lpstr>质量控制技术</vt:lpstr>
      <vt:lpstr>Hetzel--Myers技术组合定律</vt:lpstr>
      <vt:lpstr>质量控制模型</vt:lpstr>
      <vt:lpstr>质量保证</vt:lpstr>
      <vt:lpstr>质量保证与质量控制互补互助</vt:lpstr>
      <vt:lpstr>产品的质量，在首次开发之时就要做对、做好。</vt:lpstr>
      <vt:lpstr>质量的“瀑布”效应</vt:lpstr>
      <vt:lpstr>质量的“瀑布”效应</vt:lpstr>
      <vt:lpstr>质量“瀑布”法则</vt:lpstr>
      <vt:lpstr>Gilb质量五法则</vt:lpstr>
      <vt:lpstr>质量挑战—学者的视角</vt:lpstr>
      <vt:lpstr>质量挑战—实践者的观点</vt:lpstr>
      <vt:lpstr>提纲</vt:lpstr>
      <vt:lpstr>缺陷是软件质量的首要属性。</vt:lpstr>
      <vt:lpstr>什么是缺陷？</vt:lpstr>
      <vt:lpstr>Ron Patton的理解</vt:lpstr>
      <vt:lpstr>IBM正交缺陷分类法 (ODC)</vt:lpstr>
      <vt:lpstr>缺陷的十二属性—见于常规缺陷记录</vt:lpstr>
      <vt:lpstr>缺陷的十二属性—见于常规缺陷记录</vt:lpstr>
      <vt:lpstr>七问缺陷</vt:lpstr>
      <vt:lpstr>缺陷度量—常用量度</vt:lpstr>
      <vt:lpstr>缺陷处理</vt:lpstr>
      <vt:lpstr>缺陷避免</vt:lpstr>
      <vt:lpstr>IBM缺陷避免流程</vt:lpstr>
      <vt:lpstr>缺陷容忍</vt:lpstr>
      <vt:lpstr>缺陷容忍的一般流程</vt:lpstr>
      <vt:lpstr>缺陷移除</vt:lpstr>
      <vt:lpstr>Bugzilla缺陷移除过程</vt:lpstr>
      <vt:lpstr>缺陷移除与成本</vt:lpstr>
      <vt:lpstr>缺陷成本增长定律</vt:lpstr>
      <vt:lpstr>Pareto缺陷分布定律</vt:lpstr>
      <vt:lpstr>缺陷持久密集定律</vt:lpstr>
      <vt:lpstr>Adams缺陷影响力定律</vt:lpstr>
      <vt:lpstr>故障频繁再现定律</vt:lpstr>
      <vt:lpstr>单模块型缺陷定律</vt:lpstr>
      <vt:lpstr>“进十退一”定律</vt:lpstr>
      <vt:lpstr>提纲</vt:lpstr>
      <vt:lpstr>测试只能发现软件的缺陷， 而不能证明软件不包含缺陷。</vt:lpstr>
      <vt:lpstr>软件测试的十大挑战</vt:lpstr>
      <vt:lpstr>子提纲</vt:lpstr>
      <vt:lpstr>测试的基本概念</vt:lpstr>
      <vt:lpstr>测试的基本概念</vt:lpstr>
      <vt:lpstr>测试的基本概念</vt:lpstr>
      <vt:lpstr>测试的基本概念</vt:lpstr>
      <vt:lpstr>Dijkstra测试常识</vt:lpstr>
      <vt:lpstr>测试与用户满意度常识</vt:lpstr>
      <vt:lpstr>全程测试理念</vt:lpstr>
      <vt:lpstr>测试依赖症</vt:lpstr>
      <vt:lpstr>三大测试策略</vt:lpstr>
      <vt:lpstr>白盒测试—示例</vt:lpstr>
      <vt:lpstr>白盒测试—示例</vt:lpstr>
      <vt:lpstr>语句覆盖测试</vt:lpstr>
      <vt:lpstr>判定覆盖测试</vt:lpstr>
      <vt:lpstr>条件覆盖测试</vt:lpstr>
      <vt:lpstr>三大测试策略</vt:lpstr>
      <vt:lpstr>三大测试策略</vt:lpstr>
      <vt:lpstr>其他测试策略</vt:lpstr>
      <vt:lpstr>软件测试的三维空间模型</vt:lpstr>
      <vt:lpstr>阶段化测试理念</vt:lpstr>
      <vt:lpstr>单元测试</vt:lpstr>
      <vt:lpstr>白盒单元测试实践</vt:lpstr>
      <vt:lpstr>集成测试</vt:lpstr>
      <vt:lpstr>灰盒集成测试实践</vt:lpstr>
      <vt:lpstr>系统测试</vt:lpstr>
      <vt:lpstr>黑盒系统测试实践</vt:lpstr>
      <vt:lpstr>验收测试</vt:lpstr>
      <vt:lpstr>独立Beta测试实践</vt:lpstr>
      <vt:lpstr>著作推荐 《软件测试经验与教训》</vt:lpstr>
      <vt:lpstr>测试效能</vt:lpstr>
      <vt:lpstr>为什么不修复缺陷？</vt:lpstr>
      <vt:lpstr>测试效能与产品规模</vt:lpstr>
      <vt:lpstr>Myers不充分测试</vt:lpstr>
      <vt:lpstr>重点测试法则</vt:lpstr>
      <vt:lpstr>优先测试法则</vt:lpstr>
      <vt:lpstr>Weinberg测试法则</vt:lpstr>
      <vt:lpstr>极限测试实践</vt:lpstr>
      <vt:lpstr>回归测试实践</vt:lpstr>
      <vt:lpstr>测试报告编写实践</vt:lpstr>
      <vt:lpstr>报告微缺陷实践</vt:lpstr>
      <vt:lpstr>基于直觉的测试实践</vt:lpstr>
      <vt:lpstr>提纲</vt:lpstr>
      <vt:lpstr>只要给予足够多的“眼球”，所有缺陷就都将现形。</vt:lpstr>
      <vt:lpstr>软件审查概述</vt:lpstr>
      <vt:lpstr>主要审查形式</vt:lpstr>
      <vt:lpstr>阶段化审查理念</vt:lpstr>
      <vt:lpstr>软件评审</vt:lpstr>
      <vt:lpstr>Fagan 评审定律</vt:lpstr>
      <vt:lpstr>Fagan 评审定律</vt:lpstr>
      <vt:lpstr>Fagan评审法—五大角色</vt:lpstr>
      <vt:lpstr>Fagan评审法—七步流程</vt:lpstr>
      <vt:lpstr>代码审查标准</vt:lpstr>
      <vt:lpstr>基于清单的审查实践</vt:lpstr>
      <vt:lpstr>代码审查清单—示例</vt:lpstr>
      <vt:lpstr>自审结合他查实践</vt:lpstr>
      <vt:lpstr>可维护性审查实践</vt:lpstr>
      <vt:lpstr>回审实践</vt:lpstr>
      <vt:lpstr>提纲</vt:lpstr>
      <vt:lpstr>      测试工程师是特殊的“服务生”，代表客户，服务于开发员。</vt:lpstr>
      <vt:lpstr>质量工程师概述</vt:lpstr>
      <vt:lpstr>“三心四意”的素质</vt:lpstr>
      <vt:lpstr>五类专业技能</vt:lpstr>
      <vt:lpstr>测试工程师 (测试员)</vt:lpstr>
      <vt:lpstr>“服务生”角色</vt:lpstr>
      <vt:lpstr>“客户代表”角色</vt:lpstr>
      <vt:lpstr>测试员是否需要编程？</vt:lpstr>
      <vt:lpstr>测试员的缺陷发现能力</vt:lpstr>
      <vt:lpstr>回顾</vt:lpstr>
      <vt:lpstr>回顾</vt:lpstr>
      <vt:lpstr>Q &amp; A</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主要著作介紹</dc:title>
  <dc:creator>user</dc:creator>
  <cp:lastModifiedBy>Lenovo</cp:lastModifiedBy>
  <cp:revision>533</cp:revision>
  <dcterms:created xsi:type="dcterms:W3CDTF">2011-10-09T06:16:03Z</dcterms:created>
  <dcterms:modified xsi:type="dcterms:W3CDTF">2021-09-24T14:52:36Z</dcterms:modified>
</cp:coreProperties>
</file>