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Default Extension="vml" ContentType="application/vnd.openxmlformats-officedocument.vmlDrawing"/>
  <Default Extension="tiff" ContentType="image/tiff"/>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xls" ContentType="application/vnd.ms-exce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90"/>
  </p:notesMasterIdLst>
  <p:handoutMasterIdLst>
    <p:handoutMasterId r:id="rId91"/>
  </p:handoutMasterIdLst>
  <p:sldIdLst>
    <p:sldId id="256" r:id="rId2"/>
    <p:sldId id="257"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362" r:id="rId21"/>
    <p:sldId id="281" r:id="rId22"/>
    <p:sldId id="282" r:id="rId23"/>
    <p:sldId id="283"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63" r:id="rId47"/>
    <p:sldId id="310"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64"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65" r:id="rId79"/>
    <p:sldId id="347" r:id="rId80"/>
    <p:sldId id="349" r:id="rId81"/>
    <p:sldId id="350" r:id="rId82"/>
    <p:sldId id="351" r:id="rId83"/>
    <p:sldId id="352" r:id="rId84"/>
    <p:sldId id="353" r:id="rId85"/>
    <p:sldId id="354" r:id="rId86"/>
    <p:sldId id="355" r:id="rId87"/>
    <p:sldId id="358" r:id="rId88"/>
    <p:sldId id="357" r:id="rId89"/>
  </p:sldIdLst>
  <p:sldSz cx="9906000" cy="6858000" type="A4"/>
  <p:notesSz cx="7104063" cy="10234613"/>
  <p:defaultTextStyle>
    <a:defPPr>
      <a:defRPr lang="zh-TW"/>
    </a:defPPr>
    <a:lvl1pPr algn="l" rtl="0" fontAlgn="base">
      <a:spcBef>
        <a:spcPct val="0"/>
      </a:spcBef>
      <a:spcAft>
        <a:spcPct val="0"/>
      </a:spcAft>
      <a:defRPr kumimoji="1" kern="1200">
        <a:solidFill>
          <a:schemeClr val="tx1"/>
        </a:solidFill>
        <a:latin typeface="Verdana" pitchFamily="34" charset="0"/>
        <a:ea typeface="新細明體" pitchFamily="18" charset="-120"/>
        <a:cs typeface="+mn-cs"/>
      </a:defRPr>
    </a:lvl1pPr>
    <a:lvl2pPr marL="478323" algn="l" rtl="0" fontAlgn="base">
      <a:spcBef>
        <a:spcPct val="0"/>
      </a:spcBef>
      <a:spcAft>
        <a:spcPct val="0"/>
      </a:spcAft>
      <a:defRPr kumimoji="1" kern="1200">
        <a:solidFill>
          <a:schemeClr val="tx1"/>
        </a:solidFill>
        <a:latin typeface="Verdana" pitchFamily="34" charset="0"/>
        <a:ea typeface="新細明體" pitchFamily="18" charset="-120"/>
        <a:cs typeface="+mn-cs"/>
      </a:defRPr>
    </a:lvl2pPr>
    <a:lvl3pPr marL="956645" algn="l" rtl="0" fontAlgn="base">
      <a:spcBef>
        <a:spcPct val="0"/>
      </a:spcBef>
      <a:spcAft>
        <a:spcPct val="0"/>
      </a:spcAft>
      <a:defRPr kumimoji="1" kern="1200">
        <a:solidFill>
          <a:schemeClr val="tx1"/>
        </a:solidFill>
        <a:latin typeface="Verdana" pitchFamily="34" charset="0"/>
        <a:ea typeface="新細明體" pitchFamily="18" charset="-120"/>
        <a:cs typeface="+mn-cs"/>
      </a:defRPr>
    </a:lvl3pPr>
    <a:lvl4pPr marL="1434968" algn="l" rtl="0" fontAlgn="base">
      <a:spcBef>
        <a:spcPct val="0"/>
      </a:spcBef>
      <a:spcAft>
        <a:spcPct val="0"/>
      </a:spcAft>
      <a:defRPr kumimoji="1" kern="1200">
        <a:solidFill>
          <a:schemeClr val="tx1"/>
        </a:solidFill>
        <a:latin typeface="Verdana" pitchFamily="34" charset="0"/>
        <a:ea typeface="新細明體" pitchFamily="18" charset="-120"/>
        <a:cs typeface="+mn-cs"/>
      </a:defRPr>
    </a:lvl4pPr>
    <a:lvl5pPr marL="1913291" algn="l" rtl="0" fontAlgn="base">
      <a:spcBef>
        <a:spcPct val="0"/>
      </a:spcBef>
      <a:spcAft>
        <a:spcPct val="0"/>
      </a:spcAft>
      <a:defRPr kumimoji="1" kern="1200">
        <a:solidFill>
          <a:schemeClr val="tx1"/>
        </a:solidFill>
        <a:latin typeface="Verdana" pitchFamily="34" charset="0"/>
        <a:ea typeface="新細明體" pitchFamily="18" charset="-120"/>
        <a:cs typeface="+mn-cs"/>
      </a:defRPr>
    </a:lvl5pPr>
    <a:lvl6pPr marL="2391613" algn="l" defTabSz="956645" rtl="0" eaLnBrk="1" latinLnBrk="0" hangingPunct="1">
      <a:defRPr kumimoji="1" kern="1200">
        <a:solidFill>
          <a:schemeClr val="tx1"/>
        </a:solidFill>
        <a:latin typeface="Verdana" pitchFamily="34" charset="0"/>
        <a:ea typeface="新細明體" pitchFamily="18" charset="-120"/>
        <a:cs typeface="+mn-cs"/>
      </a:defRPr>
    </a:lvl6pPr>
    <a:lvl7pPr marL="2869936" algn="l" defTabSz="956645" rtl="0" eaLnBrk="1" latinLnBrk="0" hangingPunct="1">
      <a:defRPr kumimoji="1" kern="1200">
        <a:solidFill>
          <a:schemeClr val="tx1"/>
        </a:solidFill>
        <a:latin typeface="Verdana" pitchFamily="34" charset="0"/>
        <a:ea typeface="新細明體" pitchFamily="18" charset="-120"/>
        <a:cs typeface="+mn-cs"/>
      </a:defRPr>
    </a:lvl7pPr>
    <a:lvl8pPr marL="3348258" algn="l" defTabSz="956645" rtl="0" eaLnBrk="1" latinLnBrk="0" hangingPunct="1">
      <a:defRPr kumimoji="1" kern="1200">
        <a:solidFill>
          <a:schemeClr val="tx1"/>
        </a:solidFill>
        <a:latin typeface="Verdana" pitchFamily="34" charset="0"/>
        <a:ea typeface="新細明體" pitchFamily="18" charset="-120"/>
        <a:cs typeface="+mn-cs"/>
      </a:defRPr>
    </a:lvl8pPr>
    <a:lvl9pPr marL="3826581" algn="l" defTabSz="956645" rtl="0" eaLnBrk="1" latinLnBrk="0" hangingPunct="1">
      <a:defRPr kumimoji="1" kern="1200">
        <a:solidFill>
          <a:schemeClr val="tx1"/>
        </a:solidFill>
        <a:latin typeface="Verdana" pitchFamily="34" charset="0"/>
        <a:ea typeface="新細明體" pitchFamily="18"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4620"/>
    <a:srgbClr val="00602B"/>
    <a:srgbClr val="0000FF"/>
    <a:srgbClr val="FF6600"/>
    <a:srgbClr val="CCE9AD"/>
    <a:srgbClr val="CCECFF"/>
    <a:srgbClr val="0000B4"/>
    <a:srgbClr val="00220F"/>
    <a:srgbClr val="FFFF1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91" autoAdjust="0"/>
    <p:restoredTop sz="94682" autoAdjust="0"/>
  </p:normalViewPr>
  <p:slideViewPr>
    <p:cSldViewPr>
      <p:cViewPr>
        <p:scale>
          <a:sx n="70" d="100"/>
          <a:sy n="70" d="100"/>
        </p:scale>
        <p:origin x="-2802" y="-966"/>
      </p:cViewPr>
      <p:guideLst>
        <p:guide orient="horz" pos="2161"/>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8" d="100"/>
          <a:sy n="78" d="100"/>
        </p:scale>
        <p:origin x="-4014" y="-114"/>
      </p:cViewPr>
      <p:guideLst>
        <p:guide orient="horz" pos="3224"/>
        <p:guide pos="2238"/>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blipFill dpi="0" rotWithShape="1">
          <a:blip r:embed="rId2" cstate="print">
            <a:lum bright="4000"/>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9630709"/>
            <a:ext cx="3078427" cy="511731"/>
          </a:xfrm>
          <a:prstGeom prst="rect">
            <a:avLst/>
          </a:prstGeom>
        </p:spPr>
        <p:txBody>
          <a:bodyPr vert="horz" lIns="99048" tIns="49524" rIns="99048" bIns="49524" rtlCol="0" anchor="b"/>
          <a:lstStyle>
            <a:lvl1pPr algn="l">
              <a:defRPr sz="1300"/>
            </a:lvl1pPr>
          </a:lstStyle>
          <a:p>
            <a:r>
              <a:rPr lang="zh-CN" altLang="en-US" sz="1500" dirty="0" smtClean="0">
                <a:latin typeface="方正黑体简体" pitchFamily="65" charset="-122"/>
                <a:ea typeface="方正黑体简体" pitchFamily="65" charset="-122"/>
              </a:rPr>
              <a:t>版权属于作者，请勿传播泛滥</a:t>
            </a:r>
            <a:r>
              <a:rPr lang="en-US" altLang="zh-CN" sz="1500" dirty="0" smtClean="0">
                <a:latin typeface="方正黑体简体" pitchFamily="65" charset="-122"/>
                <a:ea typeface="方正黑体简体" pitchFamily="65" charset="-122"/>
              </a:rPr>
              <a:t>!</a:t>
            </a:r>
            <a:endParaRPr lang="zh-CN" altLang="en-US" sz="1500" dirty="0">
              <a:latin typeface="方正黑体简体" pitchFamily="65" charset="-122"/>
              <a:ea typeface="方正黑体简体" pitchFamily="65" charset="-122"/>
            </a:endParaRPr>
          </a:p>
        </p:txBody>
      </p:sp>
      <p:sp>
        <p:nvSpPr>
          <p:cNvPr id="5" name="Slide Number Placeholder 4"/>
          <p:cNvSpPr>
            <a:spLocks noGrp="1"/>
          </p:cNvSpPr>
          <p:nvPr>
            <p:ph type="sldNum" sz="quarter" idx="3"/>
          </p:nvPr>
        </p:nvSpPr>
        <p:spPr>
          <a:xfrm>
            <a:off x="3999582" y="9683154"/>
            <a:ext cx="3078427" cy="511731"/>
          </a:xfrm>
          <a:prstGeom prst="rect">
            <a:avLst/>
          </a:prstGeom>
        </p:spPr>
        <p:txBody>
          <a:bodyPr vert="horz" lIns="99048" tIns="49524" rIns="99048" bIns="49524" rtlCol="0" anchor="b"/>
          <a:lstStyle>
            <a:lvl1pPr algn="r">
              <a:defRPr sz="1300"/>
            </a:lvl1pPr>
          </a:lstStyle>
          <a:p>
            <a:fld id="{724C2A7D-6C35-4892-A3D9-AE5B65D89CA5}" type="slidenum">
              <a:rPr lang="zh-CN" altLang="en-US" sz="1700" smtClean="0"/>
              <a:pPr/>
              <a:t>‹#›</a:t>
            </a:fld>
            <a:endParaRPr lang="zh-CN" altLang="en-US" sz="1700" dirty="0"/>
          </a:p>
        </p:txBody>
      </p:sp>
      <p:sp>
        <p:nvSpPr>
          <p:cNvPr id="6" name="Rectangle 5"/>
          <p:cNvSpPr/>
          <p:nvPr/>
        </p:nvSpPr>
        <p:spPr>
          <a:xfrm>
            <a:off x="0" y="1"/>
            <a:ext cx="7104063" cy="1023461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048" tIns="49524" rIns="99048" bIns="49524" rtlCol="0" anchor="ctr"/>
          <a:lstStyle/>
          <a:p>
            <a:pPr algn="ctr"/>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3078427" cy="511731"/>
          </a:xfrm>
          <a:prstGeom prst="rect">
            <a:avLst/>
          </a:prstGeom>
        </p:spPr>
        <p:txBody>
          <a:bodyPr vert="horz" lIns="99048" tIns="49524" rIns="99048" bIns="49524" rtlCol="0"/>
          <a:lstStyle>
            <a:lvl1pPr algn="l">
              <a:defRPr sz="1300">
                <a:ea typeface="新細明體" pitchFamily="18" charset="-120"/>
              </a:defRPr>
            </a:lvl1pPr>
          </a:lstStyle>
          <a:p>
            <a:pPr>
              <a:defRPr/>
            </a:pPr>
            <a:endParaRPr lang="zh-TW" altLang="en-US"/>
          </a:p>
        </p:txBody>
      </p:sp>
      <p:sp>
        <p:nvSpPr>
          <p:cNvPr id="3" name="日期版面配置區 2"/>
          <p:cNvSpPr>
            <a:spLocks noGrp="1"/>
          </p:cNvSpPr>
          <p:nvPr>
            <p:ph type="dt" idx="1"/>
          </p:nvPr>
        </p:nvSpPr>
        <p:spPr>
          <a:xfrm>
            <a:off x="4023992" y="1"/>
            <a:ext cx="3078427" cy="511731"/>
          </a:xfrm>
          <a:prstGeom prst="rect">
            <a:avLst/>
          </a:prstGeom>
        </p:spPr>
        <p:txBody>
          <a:bodyPr vert="horz" lIns="99048" tIns="49524" rIns="99048" bIns="49524" rtlCol="0"/>
          <a:lstStyle>
            <a:lvl1pPr algn="r">
              <a:defRPr sz="1300">
                <a:ea typeface="新細明體" pitchFamily="18" charset="-120"/>
              </a:defRPr>
            </a:lvl1pPr>
          </a:lstStyle>
          <a:p>
            <a:pPr>
              <a:defRPr/>
            </a:pPr>
            <a:fld id="{2749737D-3F12-40DC-98E7-D21BDA74F41B}" type="datetimeFigureOut">
              <a:rPr lang="zh-TW" altLang="en-US"/>
              <a:pPr>
                <a:defRPr/>
              </a:pPr>
              <a:t>2021/9/24</a:t>
            </a:fld>
            <a:endParaRPr lang="zh-TW" altLang="en-US"/>
          </a:p>
        </p:txBody>
      </p:sp>
      <p:sp>
        <p:nvSpPr>
          <p:cNvPr id="4" name="投影片圖像版面配置區 3"/>
          <p:cNvSpPr>
            <a:spLocks noGrp="1" noRot="1" noChangeAspect="1"/>
          </p:cNvSpPr>
          <p:nvPr>
            <p:ph type="sldImg" idx="2"/>
          </p:nvPr>
        </p:nvSpPr>
        <p:spPr>
          <a:xfrm>
            <a:off x="781050" y="768350"/>
            <a:ext cx="5543550" cy="3836988"/>
          </a:xfrm>
          <a:prstGeom prst="rect">
            <a:avLst/>
          </a:prstGeom>
          <a:noFill/>
          <a:ln w="12700">
            <a:solidFill>
              <a:prstClr val="black"/>
            </a:solidFill>
          </a:ln>
        </p:spPr>
        <p:txBody>
          <a:bodyPr vert="horz" lIns="99048" tIns="49524" rIns="99048" bIns="49524" rtlCol="0" anchor="ctr"/>
          <a:lstStyle/>
          <a:p>
            <a:pPr lvl="0"/>
            <a:endParaRPr lang="zh-TW" altLang="en-US" noProof="0" smtClean="0"/>
          </a:p>
        </p:txBody>
      </p:sp>
      <p:sp>
        <p:nvSpPr>
          <p:cNvPr id="5" name="備忘稿版面配置區 4"/>
          <p:cNvSpPr>
            <a:spLocks noGrp="1"/>
          </p:cNvSpPr>
          <p:nvPr>
            <p:ph type="body" sz="quarter" idx="3"/>
          </p:nvPr>
        </p:nvSpPr>
        <p:spPr>
          <a:xfrm>
            <a:off x="710407" y="4861441"/>
            <a:ext cx="5683250" cy="4605576"/>
          </a:xfrm>
          <a:prstGeom prst="rect">
            <a:avLst/>
          </a:prstGeom>
        </p:spPr>
        <p:txBody>
          <a:bodyPr vert="horz" lIns="99048" tIns="49524" rIns="99048" bIns="4952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721107"/>
            <a:ext cx="3078427" cy="511731"/>
          </a:xfrm>
          <a:prstGeom prst="rect">
            <a:avLst/>
          </a:prstGeom>
        </p:spPr>
        <p:txBody>
          <a:bodyPr vert="horz" lIns="99048" tIns="49524" rIns="99048" bIns="49524" rtlCol="0" anchor="b"/>
          <a:lstStyle>
            <a:lvl1pPr algn="l">
              <a:defRPr sz="1300">
                <a:ea typeface="新細明體" pitchFamily="18" charset="-120"/>
              </a:defRPr>
            </a:lvl1pPr>
          </a:lstStyle>
          <a:p>
            <a:pPr>
              <a:defRPr/>
            </a:pPr>
            <a:endParaRPr lang="zh-TW" altLang="en-US"/>
          </a:p>
        </p:txBody>
      </p:sp>
      <p:sp>
        <p:nvSpPr>
          <p:cNvPr id="7" name="投影片編號版面配置區 6"/>
          <p:cNvSpPr>
            <a:spLocks noGrp="1"/>
          </p:cNvSpPr>
          <p:nvPr>
            <p:ph type="sldNum" sz="quarter" idx="5"/>
          </p:nvPr>
        </p:nvSpPr>
        <p:spPr>
          <a:xfrm>
            <a:off x="4023992" y="9721107"/>
            <a:ext cx="3078427" cy="511731"/>
          </a:xfrm>
          <a:prstGeom prst="rect">
            <a:avLst/>
          </a:prstGeom>
        </p:spPr>
        <p:txBody>
          <a:bodyPr vert="horz" lIns="99048" tIns="49524" rIns="99048" bIns="49524" rtlCol="0" anchor="b"/>
          <a:lstStyle>
            <a:lvl1pPr algn="r">
              <a:defRPr sz="1300">
                <a:ea typeface="新細明體" pitchFamily="18" charset="-120"/>
              </a:defRPr>
            </a:lvl1pPr>
          </a:lstStyle>
          <a:p>
            <a:pPr>
              <a:defRPr/>
            </a:pPr>
            <a:fld id="{5B48D782-AE14-43C4-A165-7AEA6CFD1B04}"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78323" algn="l" rtl="0" eaLnBrk="0" fontAlgn="base" hangingPunct="0">
      <a:spcBef>
        <a:spcPct val="30000"/>
      </a:spcBef>
      <a:spcAft>
        <a:spcPct val="0"/>
      </a:spcAft>
      <a:defRPr sz="1300" kern="1200">
        <a:solidFill>
          <a:schemeClr val="tx1"/>
        </a:solidFill>
        <a:latin typeface="+mn-lt"/>
        <a:ea typeface="+mn-ea"/>
        <a:cs typeface="+mn-cs"/>
      </a:defRPr>
    </a:lvl2pPr>
    <a:lvl3pPr marL="956645" algn="l" rtl="0" eaLnBrk="0" fontAlgn="base" hangingPunct="0">
      <a:spcBef>
        <a:spcPct val="30000"/>
      </a:spcBef>
      <a:spcAft>
        <a:spcPct val="0"/>
      </a:spcAft>
      <a:defRPr sz="1300" kern="1200">
        <a:solidFill>
          <a:schemeClr val="tx1"/>
        </a:solidFill>
        <a:latin typeface="+mn-lt"/>
        <a:ea typeface="+mn-ea"/>
        <a:cs typeface="+mn-cs"/>
      </a:defRPr>
    </a:lvl3pPr>
    <a:lvl4pPr marL="1434968" algn="l" rtl="0" eaLnBrk="0" fontAlgn="base" hangingPunct="0">
      <a:spcBef>
        <a:spcPct val="30000"/>
      </a:spcBef>
      <a:spcAft>
        <a:spcPct val="0"/>
      </a:spcAft>
      <a:defRPr sz="1300" kern="1200">
        <a:solidFill>
          <a:schemeClr val="tx1"/>
        </a:solidFill>
        <a:latin typeface="+mn-lt"/>
        <a:ea typeface="+mn-ea"/>
        <a:cs typeface="+mn-cs"/>
      </a:defRPr>
    </a:lvl4pPr>
    <a:lvl5pPr marL="1913291" algn="l" rtl="0" eaLnBrk="0" fontAlgn="base" hangingPunct="0">
      <a:spcBef>
        <a:spcPct val="30000"/>
      </a:spcBef>
      <a:spcAft>
        <a:spcPct val="0"/>
      </a:spcAft>
      <a:defRPr sz="1300" kern="1200">
        <a:solidFill>
          <a:schemeClr val="tx1"/>
        </a:solidFill>
        <a:latin typeface="+mn-lt"/>
        <a:ea typeface="+mn-ea"/>
        <a:cs typeface="+mn-cs"/>
      </a:defRPr>
    </a:lvl5pPr>
    <a:lvl6pPr marL="2391613" algn="l" defTabSz="956645" rtl="0" eaLnBrk="1" latinLnBrk="0" hangingPunct="1">
      <a:defRPr sz="1300" kern="1200">
        <a:solidFill>
          <a:schemeClr val="tx1"/>
        </a:solidFill>
        <a:latin typeface="+mn-lt"/>
        <a:ea typeface="+mn-ea"/>
        <a:cs typeface="+mn-cs"/>
      </a:defRPr>
    </a:lvl6pPr>
    <a:lvl7pPr marL="2869936" algn="l" defTabSz="956645" rtl="0" eaLnBrk="1" latinLnBrk="0" hangingPunct="1">
      <a:defRPr sz="1300" kern="1200">
        <a:solidFill>
          <a:schemeClr val="tx1"/>
        </a:solidFill>
        <a:latin typeface="+mn-lt"/>
        <a:ea typeface="+mn-ea"/>
        <a:cs typeface="+mn-cs"/>
      </a:defRPr>
    </a:lvl7pPr>
    <a:lvl8pPr marL="3348258" algn="l" defTabSz="956645" rtl="0" eaLnBrk="1" latinLnBrk="0" hangingPunct="1">
      <a:defRPr sz="1300" kern="1200">
        <a:solidFill>
          <a:schemeClr val="tx1"/>
        </a:solidFill>
        <a:latin typeface="+mn-lt"/>
        <a:ea typeface="+mn-ea"/>
        <a:cs typeface="+mn-cs"/>
      </a:defRPr>
    </a:lvl8pPr>
    <a:lvl9pPr marL="3826581" algn="l" defTabSz="956645"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sp>
        <p:nvSpPr>
          <p:cNvPr id="27" name="Rectangle 26"/>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28" name="Rectangle 2"/>
          <p:cNvSpPr>
            <a:spLocks noGrp="1" noChangeArrowheads="1"/>
          </p:cNvSpPr>
          <p:nvPr>
            <p:ph type="ctrTitle"/>
          </p:nvPr>
        </p:nvSpPr>
        <p:spPr>
          <a:xfrm>
            <a:off x="742954" y="2348882"/>
            <a:ext cx="8420101" cy="1154855"/>
          </a:xfrm>
          <a:prstGeom prst="rect">
            <a:avLst/>
          </a:prstGeom>
          <a:solidFill>
            <a:srgbClr val="000000"/>
          </a:solidFill>
        </p:spPr>
        <p:txBody>
          <a:bodyPr/>
          <a:lstStyle>
            <a:lvl1pPr algn="ctr">
              <a:defRPr sz="5000"/>
            </a:lvl1pPr>
          </a:lstStyle>
          <a:p>
            <a:r>
              <a:rPr lang="zh-TW" altLang="en-US" dirty="0"/>
              <a:t>按一下以編輯母片標題樣式</a:t>
            </a:r>
          </a:p>
        </p:txBody>
      </p:sp>
      <p:sp>
        <p:nvSpPr>
          <p:cNvPr id="29" name="Rectangle 28"/>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首页_重1">
    <p:spTree>
      <p:nvGrpSpPr>
        <p:cNvPr id="1" name=""/>
        <p:cNvGrpSpPr/>
        <p:nvPr/>
      </p:nvGrpSpPr>
      <p:grpSpPr>
        <a:xfrm>
          <a:off x="0" y="0"/>
          <a:ext cx="0" cy="0"/>
          <a:chOff x="0" y="0"/>
          <a:chExt cx="0" cy="0"/>
        </a:xfrm>
      </p:grpSpPr>
      <p:sp>
        <p:nvSpPr>
          <p:cNvPr id="18" name="Rectangle 17"/>
          <p:cNvSpPr/>
          <p:nvPr userDrawn="1"/>
        </p:nvSpPr>
        <p:spPr>
          <a:xfrm>
            <a:off x="0" y="0"/>
            <a:ext cx="9906000" cy="6858000"/>
          </a:xfrm>
          <a:prstGeom prst="rect">
            <a:avLst/>
          </a:prstGeom>
          <a:solidFill>
            <a:srgbClr val="B5BFC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dirty="0"/>
          </a:p>
        </p:txBody>
      </p:sp>
      <p:sp>
        <p:nvSpPr>
          <p:cNvPr id="19" name="Rectangle 2"/>
          <p:cNvSpPr>
            <a:spLocks noGrp="1" noChangeArrowheads="1"/>
          </p:cNvSpPr>
          <p:nvPr>
            <p:ph type="ctrTitle"/>
          </p:nvPr>
        </p:nvSpPr>
        <p:spPr>
          <a:xfrm>
            <a:off x="742954" y="2348882"/>
            <a:ext cx="8420101" cy="1154855"/>
          </a:xfrm>
          <a:prstGeom prst="rect">
            <a:avLst/>
          </a:prstGeom>
          <a:solidFill>
            <a:schemeClr val="tx1"/>
          </a:solidFill>
        </p:spPr>
        <p:txBody>
          <a:bodyPr/>
          <a:lstStyle>
            <a:lvl1pPr algn="ctr">
              <a:defRPr sz="5000"/>
            </a:lvl1pPr>
          </a:lstStyle>
          <a:p>
            <a:r>
              <a:rPr lang="zh-TW" altLang="en-US" dirty="0"/>
              <a:t>按一下以編輯母片標題樣式</a:t>
            </a:r>
          </a:p>
        </p:txBody>
      </p:sp>
      <p:sp>
        <p:nvSpPr>
          <p:cNvPr id="20" name="Rectangle 19"/>
          <p:cNvSpPr/>
          <p:nvPr userDrawn="1"/>
        </p:nvSpPr>
        <p:spPr>
          <a:xfrm>
            <a:off x="2456727" y="3501010"/>
            <a:ext cx="4992555" cy="7200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zh-CN" altLang="en-US"/>
          </a:p>
        </p:txBody>
      </p:sp>
    </p:spTree>
  </p:cSld>
  <p:clrMapOvr>
    <a:masterClrMapping/>
  </p:clrMapOvr>
  <p:transition spd="slow">
    <p:randomBar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正文">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p:txBody>
          <a:bodyPr/>
          <a:lstStyle>
            <a:lvl1pPr>
              <a:buSzPct val="100000"/>
              <a:buFont typeface="文鼎CS长美黑" pitchFamily="49" charset="-122"/>
              <a:buChar char="※"/>
              <a:defRPr/>
            </a:lvl1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zh-TW" altLang="en-US" dirty="0"/>
          </a:p>
        </p:txBody>
      </p:sp>
      <p:sp>
        <p:nvSpPr>
          <p:cNvPr id="5" name="Slide Number Placeholder 5"/>
          <p:cNvSpPr>
            <a:spLocks noGrp="1"/>
          </p:cNvSpPr>
          <p:nvPr>
            <p:ph type="sldNum" sz="quarter" idx="4"/>
          </p:nvPr>
        </p:nvSpPr>
        <p:spPr>
          <a:xfrm>
            <a:off x="8985448" y="6520259"/>
            <a:ext cx="882103" cy="365125"/>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spTree>
  </p:cSld>
  <p:clrMapOvr>
    <a:masterClrMapping/>
  </p:clrMapOvr>
  <p:transition spd="slow">
    <p:blinds/>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名言警句">
    <p:spTree>
      <p:nvGrpSpPr>
        <p:cNvPr id="1" name=""/>
        <p:cNvGrpSpPr/>
        <p:nvPr/>
      </p:nvGrpSpPr>
      <p:grpSpPr>
        <a:xfrm>
          <a:off x="0" y="0"/>
          <a:ext cx="0" cy="0"/>
          <a:chOff x="0" y="0"/>
          <a:chExt cx="0" cy="0"/>
        </a:xfrm>
      </p:grpSpPr>
      <p:sp>
        <p:nvSpPr>
          <p:cNvPr id="4" name="Rectangle 2"/>
          <p:cNvSpPr>
            <a:spLocks noGrp="1" noChangeArrowheads="1"/>
          </p:cNvSpPr>
          <p:nvPr>
            <p:ph type="ctrTitle" hasCustomPrompt="1"/>
          </p:nvPr>
        </p:nvSpPr>
        <p:spPr>
          <a:xfrm>
            <a:off x="2223909" y="2564905"/>
            <a:ext cx="5224164" cy="1440160"/>
          </a:xfrm>
          <a:prstGeom prst="rect">
            <a:avLst/>
          </a:prstGeom>
          <a:gradFill flip="none" rotWithShape="1">
            <a:gsLst>
              <a:gs pos="0">
                <a:srgbClr val="000000"/>
              </a:gs>
              <a:gs pos="39999">
                <a:srgbClr val="0A128C"/>
              </a:gs>
              <a:gs pos="70000">
                <a:srgbClr val="181CC7"/>
              </a:gs>
              <a:gs pos="88000">
                <a:srgbClr val="7005D4"/>
              </a:gs>
              <a:gs pos="100000">
                <a:srgbClr val="8C3D91"/>
              </a:gs>
            </a:gsLst>
            <a:lin ang="16200000" scaled="0"/>
            <a:tileRect/>
          </a:gradFill>
        </p:spPr>
        <p:txBody>
          <a:bodyPr/>
          <a:lstStyle>
            <a:lvl1pPr algn="l">
              <a:defRPr sz="3000"/>
            </a:lvl1pPr>
          </a:lstStyle>
          <a:p>
            <a:r>
              <a:rPr lang="en-US" altLang="zh-CN" dirty="0" smtClean="0"/>
              <a:t>…</a:t>
            </a:r>
            <a:r>
              <a:rPr lang="zh-CN" altLang="en-US" dirty="0" smtClean="0"/>
              <a:t>名言警句</a:t>
            </a:r>
            <a:r>
              <a:rPr lang="en-US" altLang="zh-CN" dirty="0" smtClean="0"/>
              <a:t>…</a:t>
            </a:r>
            <a:endParaRPr lang="zh-TW" altLang="en-US" dirty="0"/>
          </a:p>
        </p:txBody>
      </p:sp>
      <p:sp>
        <p:nvSpPr>
          <p:cNvPr id="5" name="Slide Number Placeholder 5"/>
          <p:cNvSpPr>
            <a:spLocks noGrp="1"/>
          </p:cNvSpPr>
          <p:nvPr>
            <p:ph type="sldNum" sz="quarter" idx="4"/>
          </p:nvPr>
        </p:nvSpPr>
        <p:spPr>
          <a:xfrm>
            <a:off x="9243481" y="6453344"/>
            <a:ext cx="624069" cy="365125"/>
          </a:xfrm>
          <a:prstGeom prst="rect">
            <a:avLst/>
          </a:prstGeom>
        </p:spPr>
        <p:txBody>
          <a:bodyPr vert="horz" lIns="95665" tIns="47832" rIns="95665" bIns="47832" rtlCol="0" anchor="ctr"/>
          <a:lstStyle>
            <a:lvl1pPr algn="r">
              <a:defRPr sz="15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最后一页">
    <p:spTree>
      <p:nvGrpSpPr>
        <p:cNvPr id="1" name=""/>
        <p:cNvGrpSpPr/>
        <p:nvPr/>
      </p:nvGrpSpPr>
      <p:grpSpPr>
        <a:xfrm>
          <a:off x="0" y="0"/>
          <a:ext cx="0" cy="0"/>
          <a:chOff x="0" y="0"/>
          <a:chExt cx="0" cy="0"/>
        </a:xfrm>
      </p:grpSpPr>
      <p:sp>
        <p:nvSpPr>
          <p:cNvPr id="12" name="Rectangle 2"/>
          <p:cNvSpPr>
            <a:spLocks noGrp="1" noChangeArrowheads="1"/>
          </p:cNvSpPr>
          <p:nvPr>
            <p:ph type="ctrTitle" hasCustomPrompt="1"/>
          </p:nvPr>
        </p:nvSpPr>
        <p:spPr>
          <a:xfrm>
            <a:off x="2144694" y="2348883"/>
            <a:ext cx="5538614" cy="1584175"/>
          </a:xfrm>
          <a:prstGeom prst="rect">
            <a:avLst/>
          </a:prstGeom>
          <a:noFill/>
          <a:ln>
            <a:noFill/>
          </a:ln>
        </p:spPr>
        <p:txBody>
          <a:bodyPr/>
          <a:lstStyle>
            <a:lvl1pPr algn="ctr">
              <a:defRPr sz="10000" i="1">
                <a:solidFill>
                  <a:srgbClr val="FF0000"/>
                </a:solidFill>
                <a:latin typeface="方正粗倩简体" pitchFamily="65" charset="-122"/>
                <a:ea typeface="方正粗倩简体" pitchFamily="65" charset="-122"/>
              </a:defRPr>
            </a:lvl1pPr>
          </a:lstStyle>
          <a:p>
            <a:r>
              <a:rPr lang="en-US" altLang="zh-CN" sz="14400" dirty="0" smtClean="0">
                <a:latin typeface="Forte" pitchFamily="66" charset="0"/>
              </a:rPr>
              <a:t>Q &amp; A</a:t>
            </a:r>
            <a:endParaRPr lang="zh-TW" altLang="en-US" dirty="0"/>
          </a:p>
        </p:txBody>
      </p:sp>
    </p:spTree>
  </p:cSld>
  <p:clrMapOvr>
    <a:masterClrMapping/>
  </p:clrMapOvr>
  <p:transition spd="slow">
    <p:randomBar dir="ver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空页">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9243481" y="6520259"/>
            <a:ext cx="624069" cy="365125"/>
          </a:xfrm>
          <a:prstGeom prst="rect">
            <a:avLst/>
          </a:prstGeom>
        </p:spPr>
        <p:txBody>
          <a:bodyPr vert="horz" lIns="95665" tIns="47832" rIns="95665" bIns="47832" rtlCol="0" anchor="ctr"/>
          <a:lstStyle>
            <a:lvl1pPr algn="r">
              <a:defRPr sz="2000">
                <a:solidFill>
                  <a:schemeClr val="tx1"/>
                </a:solidFill>
              </a:defRPr>
            </a:lvl1pPr>
          </a:lstStyle>
          <a:p>
            <a:fld id="{64FEA357-1A1C-4E1E-9A53-504063E4F462}" type="slidenum">
              <a:rPr lang="zh-CN" altLang="en-US" smtClean="0"/>
              <a:pPr/>
              <a:t>‹#›</a:t>
            </a:fld>
            <a:endParaRPr lang="zh-CN" altLang="en-US" dirty="0"/>
          </a:p>
        </p:txBody>
      </p:sp>
    </p:spTree>
  </p:cSld>
  <p:clrMapOvr>
    <a:masterClrMapping/>
  </p:clrMapOvr>
  <p:transition spd="slow">
    <p:randomBar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 name="Rectangle 2"/>
          <p:cNvSpPr txBox="1">
            <a:spLocks noChangeArrowheads="1"/>
          </p:cNvSpPr>
          <p:nvPr userDrawn="1"/>
        </p:nvSpPr>
        <p:spPr bwMode="auto">
          <a:xfrm>
            <a:off x="3626854" y="6525344"/>
            <a:ext cx="6279147" cy="332657"/>
          </a:xfrm>
          <a:custGeom>
            <a:avLst/>
            <a:gdLst>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0 w 5796136"/>
              <a:gd name="connsiteY4" fmla="*/ 0 h 404664"/>
              <a:gd name="connsiteX0" fmla="*/ 360040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360040 w 5796136"/>
              <a:gd name="connsiteY4" fmla="*/ 0 h 404664"/>
              <a:gd name="connsiteX0" fmla="*/ 576064 w 5796136"/>
              <a:gd name="connsiteY0" fmla="*/ 0 h 404664"/>
              <a:gd name="connsiteX1" fmla="*/ 5796136 w 5796136"/>
              <a:gd name="connsiteY1" fmla="*/ 0 h 404664"/>
              <a:gd name="connsiteX2" fmla="*/ 5796136 w 5796136"/>
              <a:gd name="connsiteY2" fmla="*/ 404664 h 404664"/>
              <a:gd name="connsiteX3" fmla="*/ 0 w 5796136"/>
              <a:gd name="connsiteY3" fmla="*/ 404664 h 404664"/>
              <a:gd name="connsiteX4" fmla="*/ 576064 w 5796136"/>
              <a:gd name="connsiteY4" fmla="*/ 0 h 404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96136" h="404664">
                <a:moveTo>
                  <a:pt x="576064" y="0"/>
                </a:moveTo>
                <a:lnTo>
                  <a:pt x="5796136" y="0"/>
                </a:lnTo>
                <a:lnTo>
                  <a:pt x="5796136" y="404664"/>
                </a:lnTo>
                <a:lnTo>
                  <a:pt x="0" y="404664"/>
                </a:lnTo>
                <a:cubicBezTo>
                  <a:pt x="0" y="269776"/>
                  <a:pt x="764419" y="124453"/>
                  <a:pt x="576064" y="0"/>
                </a:cubicBez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1080000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marL="0" marR="0" lvl="0" indent="0" algn="l" defTabSz="956645" rtl="0" eaLnBrk="0" fontAlgn="base" latinLnBrk="0" hangingPunct="0">
              <a:lnSpc>
                <a:spcPct val="100000"/>
              </a:lnSpc>
              <a:spcBef>
                <a:spcPct val="0"/>
              </a:spcBef>
              <a:spcAft>
                <a:spcPct val="0"/>
              </a:spcAft>
              <a:buClrTx/>
              <a:buSzTx/>
              <a:buFontTx/>
              <a:buNone/>
              <a:tabLst/>
              <a:defRPr/>
            </a:pPr>
            <a:endParaRPr kumimoji="1" lang="zh-TW" altLang="en-US" sz="4200" b="0" i="0" u="none" strike="noStrike" kern="0" cap="none" spc="0" normalizeH="0" baseline="0" noProof="0" dirty="0" smtClean="0">
              <a:ln>
                <a:noFill/>
              </a:ln>
              <a:solidFill>
                <a:srgbClr val="FFFF15"/>
              </a:solidFill>
              <a:effectLst/>
              <a:uLnTx/>
              <a:uFillTx/>
              <a:latin typeface="+mj-lt"/>
              <a:ea typeface="文鼎CS长美黑" pitchFamily="49" charset="-122"/>
              <a:cs typeface="+mj-cs"/>
            </a:endParaRPr>
          </a:p>
        </p:txBody>
      </p:sp>
      <p:sp>
        <p:nvSpPr>
          <p:cNvPr id="52228" name="AutoShape 4"/>
          <p:cNvSpPr>
            <a:spLocks noChangeArrowheads="1"/>
          </p:cNvSpPr>
          <p:nvPr/>
        </p:nvSpPr>
        <p:spPr bwMode="auto">
          <a:xfrm flipV="1">
            <a:off x="0" y="692696"/>
            <a:ext cx="7995338" cy="14401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path path="circle">
              <a:fillToRect l="50000" t="50000" r="50000" b="50000"/>
            </a:path>
            <a:tileRect/>
          </a:gradFill>
          <a:ln w="9525">
            <a:solidFill>
              <a:schemeClr val="accent2"/>
            </a:solidFill>
            <a:round/>
            <a:headEnd/>
            <a:tailEnd/>
          </a:ln>
        </p:spPr>
        <p:txBody>
          <a:bodyPr lIns="95665" tIns="47832" rIns="95665" bIns="47832"/>
          <a:lstStyle/>
          <a:p>
            <a:pPr>
              <a:defRPr/>
            </a:pPr>
            <a:endParaRPr kumimoji="0" lang="zh-TW" altLang="zh-TW" sz="2500" dirty="0">
              <a:latin typeface="Times New Roman" pitchFamily="18" charset="0"/>
            </a:endParaRPr>
          </a:p>
        </p:txBody>
      </p:sp>
      <p:sp>
        <p:nvSpPr>
          <p:cNvPr id="1026" name="Rectangle 2"/>
          <p:cNvSpPr>
            <a:spLocks noGrp="1" noChangeArrowheads="1"/>
          </p:cNvSpPr>
          <p:nvPr>
            <p:ph type="title"/>
          </p:nvPr>
        </p:nvSpPr>
        <p:spPr bwMode="auto">
          <a:xfrm>
            <a:off x="4" y="3"/>
            <a:ext cx="8422966" cy="764701"/>
          </a:xfrm>
          <a:custGeom>
            <a:avLst/>
            <a:gdLst>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775046 w 7775046"/>
              <a:gd name="connsiteY2" fmla="*/ 864096 h 864096"/>
              <a:gd name="connsiteX3" fmla="*/ 0 w 7775046"/>
              <a:gd name="connsiteY3" fmla="*/ 864096 h 864096"/>
              <a:gd name="connsiteX4" fmla="*/ 0 w 7775046"/>
              <a:gd name="connsiteY4" fmla="*/ 0 h 864096"/>
              <a:gd name="connsiteX0" fmla="*/ 0 w 7775046"/>
              <a:gd name="connsiteY0" fmla="*/ 0 h 864096"/>
              <a:gd name="connsiteX1" fmla="*/ 7775046 w 7775046"/>
              <a:gd name="connsiteY1" fmla="*/ 0 h 864096"/>
              <a:gd name="connsiteX2" fmla="*/ 7380312 w 7775046"/>
              <a:gd name="connsiteY2" fmla="*/ 836712 h 864096"/>
              <a:gd name="connsiteX3" fmla="*/ 0 w 7775046"/>
              <a:gd name="connsiteY3" fmla="*/ 864096 h 864096"/>
              <a:gd name="connsiteX4" fmla="*/ 0 w 7775046"/>
              <a:gd name="connsiteY4" fmla="*/ 0 h 86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5046" h="864096">
                <a:moveTo>
                  <a:pt x="0" y="0"/>
                </a:moveTo>
                <a:lnTo>
                  <a:pt x="7775046" y="0"/>
                </a:lnTo>
                <a:cubicBezTo>
                  <a:pt x="7775046" y="288032"/>
                  <a:pt x="7012625" y="550258"/>
                  <a:pt x="7380312" y="836712"/>
                </a:cubicBezTo>
                <a:lnTo>
                  <a:pt x="0" y="864096"/>
                </a:lnTo>
                <a:lnTo>
                  <a:pt x="0" y="0"/>
                </a:lnTo>
                <a:close/>
              </a:path>
            </a:pathLst>
          </a:custGeom>
          <a:gradFill flip="none" rotWithShape="1">
            <a:gsLst>
              <a:gs pos="0">
                <a:srgbClr val="000000"/>
              </a:gs>
              <a:gs pos="20000">
                <a:srgbClr val="000040"/>
              </a:gs>
              <a:gs pos="50000">
                <a:srgbClr val="400040"/>
              </a:gs>
              <a:gs pos="75000">
                <a:srgbClr val="8F0040"/>
              </a:gs>
              <a:gs pos="89999">
                <a:srgbClr val="F27300"/>
              </a:gs>
              <a:gs pos="100000">
                <a:srgbClr val="FFBF00"/>
              </a:gs>
            </a:gsLst>
            <a:lin ang="0" scaled="1"/>
            <a:tileRect/>
          </a:gradFill>
          <a:ln w="9525">
            <a:noFill/>
            <a:miter lim="800000"/>
            <a:headEnd/>
            <a:tailEnd/>
          </a:ln>
        </p:spPr>
        <p:txBody>
          <a:bodyPr vert="horz" wrap="square" lIns="95665" tIns="47832" rIns="95665" bIns="47832" numCol="1" anchor="ctr" anchorCtr="0" compatLnSpc="1">
            <a:prstTxWarp prst="textNoShape">
              <a:avLst/>
            </a:prstTxWarp>
          </a:bodyPr>
          <a:lstStyle/>
          <a:p>
            <a:pPr lvl="0"/>
            <a:r>
              <a:rPr lang="zh-CN" altLang="en-US" dirty="0" smtClean="0"/>
              <a:t>题目</a:t>
            </a:r>
            <a:endParaRPr lang="zh-TW" altLang="en-US" dirty="0" smtClean="0"/>
          </a:p>
        </p:txBody>
      </p:sp>
      <p:sp>
        <p:nvSpPr>
          <p:cNvPr id="1027" name="Rectangle 3"/>
          <p:cNvSpPr>
            <a:spLocks noGrp="1" noChangeArrowheads="1"/>
          </p:cNvSpPr>
          <p:nvPr>
            <p:ph type="body" idx="1"/>
          </p:nvPr>
        </p:nvSpPr>
        <p:spPr bwMode="auto">
          <a:xfrm>
            <a:off x="344488" y="1052736"/>
            <a:ext cx="9217024" cy="532859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lvl="0"/>
            <a:r>
              <a:rPr lang="zh-CN" altLang="en-US" dirty="0" smtClean="0"/>
              <a:t>子标题</a:t>
            </a:r>
            <a:endParaRPr lang="zh-TW" altLang="en-US" dirty="0" smtClean="0"/>
          </a:p>
          <a:p>
            <a:pPr lvl="1"/>
            <a:r>
              <a:rPr lang="zh-TW" altLang="en-US" dirty="0" smtClean="0"/>
              <a:t>第二層</a:t>
            </a:r>
            <a:r>
              <a:rPr lang="en-US" altLang="zh-CN" dirty="0" err="1" smtClean="0"/>
              <a:t>dd</a:t>
            </a:r>
            <a:endParaRPr lang="zh-TW" altLang="en-US" dirty="0" smtClean="0"/>
          </a:p>
          <a:p>
            <a:pPr lvl="2"/>
            <a:r>
              <a:rPr lang="zh-TW" altLang="en-US" dirty="0" smtClean="0"/>
              <a:t>第三層</a:t>
            </a:r>
            <a:r>
              <a:rPr lang="en-US" altLang="zh-CN" dirty="0" err="1" smtClean="0"/>
              <a:t>dd</a:t>
            </a:r>
            <a:endParaRPr lang="zh-TW" altLang="en-US" dirty="0" smtClean="0"/>
          </a:p>
        </p:txBody>
      </p:sp>
      <p:sp>
        <p:nvSpPr>
          <p:cNvPr id="12" name="Slide Number Placeholder 5"/>
          <p:cNvSpPr>
            <a:spLocks noGrp="1"/>
          </p:cNvSpPr>
          <p:nvPr>
            <p:ph type="sldNum" sz="quarter" idx="4"/>
          </p:nvPr>
        </p:nvSpPr>
        <p:spPr>
          <a:xfrm>
            <a:off x="8985448" y="6520251"/>
            <a:ext cx="882103" cy="365133"/>
          </a:xfrm>
          <a:prstGeom prst="rect">
            <a:avLst/>
          </a:prstGeom>
        </p:spPr>
        <p:txBody>
          <a:bodyPr vert="horz" lIns="95665" tIns="47832" rIns="95665" bIns="47832" rtlCol="0" anchor="b"/>
          <a:lstStyle>
            <a:lvl1pPr algn="r">
              <a:defRPr sz="2000">
                <a:solidFill>
                  <a:schemeClr val="bg1"/>
                </a:solidFill>
                <a:latin typeface="Impact" pitchFamily="34" charset="0"/>
              </a:defRPr>
            </a:lvl1pPr>
          </a:lstStyle>
          <a:p>
            <a:fld id="{64FEA357-1A1C-4E1E-9A53-504063E4F462}" type="slidenum">
              <a:rPr lang="zh-CN" altLang="en-US" smtClean="0"/>
              <a:pPr/>
              <a:t>‹#›</a:t>
            </a:fld>
            <a:endParaRPr lang="zh-CN" altLang="en-US" dirty="0"/>
          </a:p>
        </p:txBody>
      </p:sp>
      <p:pic>
        <p:nvPicPr>
          <p:cNvPr id="13" name="Picture 12" descr="C:\Users\SECBOK\Desktop\SECBOK-logo.png"/>
          <p:cNvPicPr>
            <a:picLocks noChangeAspect="1" noChangeArrowheads="1"/>
          </p:cNvPicPr>
          <p:nvPr userDrawn="1"/>
        </p:nvPicPr>
        <p:blipFill>
          <a:blip r:embed="rId8" cstate="print"/>
          <a:srcRect/>
          <a:stretch>
            <a:fillRect/>
          </a:stretch>
        </p:blipFill>
        <p:spPr bwMode="auto">
          <a:xfrm flipH="1">
            <a:off x="8307374" y="-810"/>
            <a:ext cx="1542358" cy="1485596"/>
          </a:xfrm>
          <a:prstGeom prst="rect">
            <a:avLst/>
          </a:prstGeom>
          <a:noFill/>
        </p:spPr>
      </p:pic>
    </p:spTree>
  </p:cSld>
  <p:clrMap bg1="lt1" tx1="dk1" bg2="lt2" tx2="dk2" accent1="accent1" accent2="accent2" accent3="accent3" accent4="accent4" accent5="accent5" accent6="accent6" hlink="hlink" folHlink="folHlink"/>
  <p:sldLayoutIdLst>
    <p:sldLayoutId id="2147483817" r:id="rId1"/>
    <p:sldLayoutId id="2147483822" r:id="rId2"/>
    <p:sldLayoutId id="2147483818" r:id="rId3"/>
    <p:sldLayoutId id="2147483819" r:id="rId4"/>
    <p:sldLayoutId id="2147483820" r:id="rId5"/>
    <p:sldLayoutId id="2147483821" r:id="rId6"/>
  </p:sldLayoutIdLst>
  <p:transition spd="slow">
    <p:randomBar dir="vert"/>
  </p:transition>
  <p:timing>
    <p:tnLst>
      <p:par>
        <p:cTn id="1" dur="indefinite" restart="never" nodeType="tmRoot"/>
      </p:par>
    </p:tnLst>
  </p:timing>
  <p:hf hdr="0" ftr="0" dt="0"/>
  <p:txStyles>
    <p:titleStyle>
      <a:lvl1pPr algn="l" rtl="0" eaLnBrk="0" fontAlgn="base" hangingPunct="0">
        <a:spcBef>
          <a:spcPct val="0"/>
        </a:spcBef>
        <a:spcAft>
          <a:spcPct val="0"/>
        </a:spcAft>
        <a:defRPr kumimoji="1" sz="4200">
          <a:solidFill>
            <a:schemeClr val="bg1"/>
          </a:solidFill>
          <a:latin typeface="+mj-lt"/>
          <a:ea typeface="文鼎CS长美黑" pitchFamily="49" charset="-122"/>
          <a:cs typeface="+mj-cs"/>
        </a:defRPr>
      </a:lvl1pPr>
      <a:lvl2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2pPr>
      <a:lvl3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3pPr>
      <a:lvl4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4pPr>
      <a:lvl5pPr algn="l" rtl="0" eaLnBrk="0" fontAlgn="base" hangingPunct="0">
        <a:spcBef>
          <a:spcPct val="0"/>
        </a:spcBef>
        <a:spcAft>
          <a:spcPct val="0"/>
        </a:spcAft>
        <a:defRPr kumimoji="1" sz="4000">
          <a:solidFill>
            <a:schemeClr val="tx2"/>
          </a:solidFill>
          <a:latin typeface="Verdana" pitchFamily="34" charset="0"/>
          <a:ea typeface="新細明體" pitchFamily="18" charset="-120"/>
        </a:defRPr>
      </a:lvl5pPr>
      <a:lvl6pPr marL="478323" algn="l" rtl="0" fontAlgn="base">
        <a:spcBef>
          <a:spcPct val="0"/>
        </a:spcBef>
        <a:spcAft>
          <a:spcPct val="0"/>
        </a:spcAft>
        <a:defRPr kumimoji="1" sz="4000">
          <a:solidFill>
            <a:schemeClr val="tx2"/>
          </a:solidFill>
          <a:latin typeface="Verdana" pitchFamily="34" charset="0"/>
          <a:ea typeface="新細明體" pitchFamily="18" charset="-120"/>
        </a:defRPr>
      </a:lvl6pPr>
      <a:lvl7pPr marL="956645" algn="l" rtl="0" fontAlgn="base">
        <a:spcBef>
          <a:spcPct val="0"/>
        </a:spcBef>
        <a:spcAft>
          <a:spcPct val="0"/>
        </a:spcAft>
        <a:defRPr kumimoji="1" sz="4000">
          <a:solidFill>
            <a:schemeClr val="tx2"/>
          </a:solidFill>
          <a:latin typeface="Verdana" pitchFamily="34" charset="0"/>
          <a:ea typeface="新細明體" pitchFamily="18" charset="-120"/>
        </a:defRPr>
      </a:lvl7pPr>
      <a:lvl8pPr marL="1434968" algn="l" rtl="0" fontAlgn="base">
        <a:spcBef>
          <a:spcPct val="0"/>
        </a:spcBef>
        <a:spcAft>
          <a:spcPct val="0"/>
        </a:spcAft>
        <a:defRPr kumimoji="1" sz="4000">
          <a:solidFill>
            <a:schemeClr val="tx2"/>
          </a:solidFill>
          <a:latin typeface="Verdana" pitchFamily="34" charset="0"/>
          <a:ea typeface="新細明體" pitchFamily="18" charset="-120"/>
        </a:defRPr>
      </a:lvl8pPr>
      <a:lvl9pPr marL="1913291" algn="l" rtl="0" fontAlgn="base">
        <a:spcBef>
          <a:spcPct val="0"/>
        </a:spcBef>
        <a:spcAft>
          <a:spcPct val="0"/>
        </a:spcAft>
        <a:defRPr kumimoji="1" sz="4000">
          <a:solidFill>
            <a:schemeClr val="tx2"/>
          </a:solidFill>
          <a:latin typeface="Verdana" pitchFamily="34" charset="0"/>
          <a:ea typeface="新細明體" pitchFamily="18" charset="-120"/>
        </a:defRPr>
      </a:lvl9pPr>
    </p:titleStyle>
    <p:bodyStyle>
      <a:lvl1pPr marL="491609" indent="-491609" algn="l" rtl="0" eaLnBrk="0" fontAlgn="base" hangingPunct="0">
        <a:spcBef>
          <a:spcPct val="20000"/>
        </a:spcBef>
        <a:spcAft>
          <a:spcPct val="0"/>
        </a:spcAft>
        <a:buClr>
          <a:srgbClr val="C00000"/>
        </a:buClr>
        <a:buSzPct val="100000"/>
        <a:buFont typeface="文鼎CS长美黑" pitchFamily="49" charset="-122"/>
        <a:buChar char="※"/>
        <a:defRPr kumimoji="1" sz="3200">
          <a:solidFill>
            <a:schemeClr val="tx1"/>
          </a:solidFill>
          <a:latin typeface="微软雅黑" pitchFamily="34" charset="-122"/>
          <a:ea typeface="微软雅黑" pitchFamily="34" charset="-122"/>
          <a:cs typeface="+mn-cs"/>
        </a:defRPr>
      </a:lvl1pPr>
      <a:lvl2pPr marL="950002" indent="-456732" algn="l" rtl="0" eaLnBrk="0" fontAlgn="base" hangingPunct="0">
        <a:spcBef>
          <a:spcPct val="20000"/>
        </a:spcBef>
        <a:spcAft>
          <a:spcPct val="0"/>
        </a:spcAft>
        <a:buClr>
          <a:schemeClr val="accent2"/>
        </a:buClr>
        <a:buSzPct val="80000"/>
        <a:buFont typeface="Wingdings" pitchFamily="2" charset="2"/>
        <a:buChar char="Ø"/>
        <a:defRPr kumimoji="1" sz="3000">
          <a:solidFill>
            <a:schemeClr val="tx1"/>
          </a:solidFill>
          <a:latin typeface="方正精楷简体" pitchFamily="2" charset="-122"/>
          <a:ea typeface="方正精楷简体" pitchFamily="2" charset="-122"/>
        </a:defRPr>
      </a:lvl2pPr>
      <a:lvl3pPr marL="1365213" indent="-413550" algn="l" rtl="0" eaLnBrk="0" fontAlgn="base" hangingPunct="0">
        <a:spcBef>
          <a:spcPct val="20000"/>
        </a:spcBef>
        <a:spcAft>
          <a:spcPct val="0"/>
        </a:spcAft>
        <a:buClr>
          <a:schemeClr val="accent2"/>
        </a:buClr>
        <a:buSzPct val="100000"/>
        <a:buFont typeface="Wingdings" pitchFamily="2" charset="2"/>
        <a:buChar char="ü"/>
        <a:defRPr kumimoji="1" sz="2800">
          <a:solidFill>
            <a:schemeClr val="tx1"/>
          </a:solidFill>
          <a:latin typeface="方正精宋简体" pitchFamily="2" charset="-122"/>
          <a:ea typeface="方正精宋简体" pitchFamily="2" charset="-122"/>
        </a:defRPr>
      </a:lvl3pPr>
      <a:lvl4pPr marL="1772119" indent="-405246" algn="l" rtl="0" eaLnBrk="0" fontAlgn="base" hangingPunct="0">
        <a:spcBef>
          <a:spcPct val="20000"/>
        </a:spcBef>
        <a:spcAft>
          <a:spcPct val="0"/>
        </a:spcAft>
        <a:buClr>
          <a:schemeClr val="accent2"/>
        </a:buClr>
        <a:buFont typeface="Wingdings" pitchFamily="2" charset="2"/>
        <a:buChar char="n"/>
        <a:defRPr kumimoji="1" sz="2100">
          <a:solidFill>
            <a:schemeClr val="tx1"/>
          </a:solidFill>
          <a:latin typeface="+mn-lt"/>
          <a:ea typeface="+mn-ea"/>
        </a:defRPr>
      </a:lvl4pPr>
      <a:lvl5pPr marL="2190652" indent="-416872" algn="l" rtl="0" eaLnBrk="0" fontAlgn="base" hangingPunct="0">
        <a:spcBef>
          <a:spcPct val="25000"/>
        </a:spcBef>
        <a:spcAft>
          <a:spcPct val="0"/>
        </a:spcAft>
        <a:buClr>
          <a:schemeClr val="accent2"/>
        </a:buClr>
        <a:buFont typeface="Wingdings" pitchFamily="2" charset="2"/>
        <a:buChar char="§"/>
        <a:defRPr kumimoji="1" sz="2100">
          <a:solidFill>
            <a:schemeClr val="tx1"/>
          </a:solidFill>
          <a:latin typeface="+mn-lt"/>
          <a:ea typeface="+mn-ea"/>
        </a:defRPr>
      </a:lvl5pPr>
      <a:lvl6pPr marL="2668974"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6pPr>
      <a:lvl7pPr marL="3147297"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7pPr>
      <a:lvl8pPr marL="3625620"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8pPr>
      <a:lvl9pPr marL="4103942" indent="-416872" algn="l" rtl="0" fontAlgn="base">
        <a:spcBef>
          <a:spcPct val="25000"/>
        </a:spcBef>
        <a:spcAft>
          <a:spcPct val="0"/>
        </a:spcAft>
        <a:buClr>
          <a:schemeClr val="accent2"/>
        </a:buClr>
        <a:buFont typeface="Wingdings" pitchFamily="2" charset="2"/>
        <a:buChar char="§"/>
        <a:defRPr kumimoji="1" sz="2100">
          <a:solidFill>
            <a:schemeClr val="tx1"/>
          </a:solidFill>
          <a:latin typeface="+mn-lt"/>
          <a:ea typeface="+mn-ea"/>
        </a:defRPr>
      </a:lvl9pPr>
    </p:bodyStyle>
    <p:otherStyle>
      <a:defPPr>
        <a:defRPr lang="zh-TW"/>
      </a:defPPr>
      <a:lvl1pPr marL="0" algn="l" defTabSz="956645" rtl="0" eaLnBrk="1" latinLnBrk="0" hangingPunct="1">
        <a:defRPr sz="1900" kern="1200">
          <a:solidFill>
            <a:schemeClr val="tx1"/>
          </a:solidFill>
          <a:latin typeface="+mn-lt"/>
          <a:ea typeface="+mn-ea"/>
          <a:cs typeface="+mn-cs"/>
        </a:defRPr>
      </a:lvl1pPr>
      <a:lvl2pPr marL="478323" algn="l" defTabSz="956645" rtl="0" eaLnBrk="1" latinLnBrk="0" hangingPunct="1">
        <a:defRPr sz="1900" kern="1200">
          <a:solidFill>
            <a:schemeClr val="tx1"/>
          </a:solidFill>
          <a:latin typeface="+mn-lt"/>
          <a:ea typeface="+mn-ea"/>
          <a:cs typeface="+mn-cs"/>
        </a:defRPr>
      </a:lvl2pPr>
      <a:lvl3pPr marL="956645" algn="l" defTabSz="956645" rtl="0" eaLnBrk="1" latinLnBrk="0" hangingPunct="1">
        <a:defRPr sz="1900" kern="1200">
          <a:solidFill>
            <a:schemeClr val="tx1"/>
          </a:solidFill>
          <a:latin typeface="+mn-lt"/>
          <a:ea typeface="+mn-ea"/>
          <a:cs typeface="+mn-cs"/>
        </a:defRPr>
      </a:lvl3pPr>
      <a:lvl4pPr marL="1434968" algn="l" defTabSz="956645" rtl="0" eaLnBrk="1" latinLnBrk="0" hangingPunct="1">
        <a:defRPr sz="1900" kern="1200">
          <a:solidFill>
            <a:schemeClr val="tx1"/>
          </a:solidFill>
          <a:latin typeface="+mn-lt"/>
          <a:ea typeface="+mn-ea"/>
          <a:cs typeface="+mn-cs"/>
        </a:defRPr>
      </a:lvl4pPr>
      <a:lvl5pPr marL="1913291" algn="l" defTabSz="956645" rtl="0" eaLnBrk="1" latinLnBrk="0" hangingPunct="1">
        <a:defRPr sz="1900" kern="1200">
          <a:solidFill>
            <a:schemeClr val="tx1"/>
          </a:solidFill>
          <a:latin typeface="+mn-lt"/>
          <a:ea typeface="+mn-ea"/>
          <a:cs typeface="+mn-cs"/>
        </a:defRPr>
      </a:lvl5pPr>
      <a:lvl6pPr marL="2391613" algn="l" defTabSz="956645" rtl="0" eaLnBrk="1" latinLnBrk="0" hangingPunct="1">
        <a:defRPr sz="1900" kern="1200">
          <a:solidFill>
            <a:schemeClr val="tx1"/>
          </a:solidFill>
          <a:latin typeface="+mn-lt"/>
          <a:ea typeface="+mn-ea"/>
          <a:cs typeface="+mn-cs"/>
        </a:defRPr>
      </a:lvl6pPr>
      <a:lvl7pPr marL="2869936" algn="l" defTabSz="956645" rtl="0" eaLnBrk="1" latinLnBrk="0" hangingPunct="1">
        <a:defRPr sz="1900" kern="1200">
          <a:solidFill>
            <a:schemeClr val="tx1"/>
          </a:solidFill>
          <a:latin typeface="+mn-lt"/>
          <a:ea typeface="+mn-ea"/>
          <a:cs typeface="+mn-cs"/>
        </a:defRPr>
      </a:lvl7pPr>
      <a:lvl8pPr marL="3348258" algn="l" defTabSz="956645" rtl="0" eaLnBrk="1" latinLnBrk="0" hangingPunct="1">
        <a:defRPr sz="1900" kern="1200">
          <a:solidFill>
            <a:schemeClr val="tx1"/>
          </a:solidFill>
          <a:latin typeface="+mn-lt"/>
          <a:ea typeface="+mn-ea"/>
          <a:cs typeface="+mn-cs"/>
        </a:defRPr>
      </a:lvl8pPr>
      <a:lvl9pPr marL="3826581" algn="l" defTabSz="95664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www.scientificamerican.com/article.cfm?id=the-truth-about-human-agi"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en.wikipedia.org/wiki/David_Parnas"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www.cs.unc.edu/~brooks/" TargetMode="External"/><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4.tif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gif"/><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www.cs.mdx.ac.uk/staffpages/mml/"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3.xml"/><Relationship Id="rId4" Type="http://schemas.openxmlformats.org/officeDocument/2006/relationships/image" Target="../media/image4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Microsoft_Office_Excel_97-2003_Worksheet2.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0" y="0"/>
            <a:ext cx="9906000" cy="6858000"/>
          </a:xfrm>
          <a:prstGeom prst="rect">
            <a:avLst/>
          </a:prstGeom>
          <a:solidFill>
            <a:schemeClr val="tx1"/>
          </a:solidFill>
        </p:spPr>
        <p:txBody>
          <a:bodyPr lIns="95665" tIns="47832" rIns="95665" bIns="47832" anchor="ctr"/>
          <a:lstStyle/>
          <a:p>
            <a:pPr algn="ctr" defTabSz="956645" eaLnBrk="0" hangingPunct="0">
              <a:defRPr/>
            </a:pPr>
            <a:r>
              <a:rPr lang="zh-CN" altLang="en-US" sz="7500" kern="0" dirty="0" smtClean="0">
                <a:solidFill>
                  <a:srgbClr val="FFFF15"/>
                </a:solidFill>
                <a:latin typeface="+mj-lt"/>
                <a:ea typeface="文鼎CS长美黑" pitchFamily="49" charset="-122"/>
                <a:cs typeface="+mj-cs"/>
              </a:rPr>
              <a:t>第七讲</a:t>
            </a:r>
            <a:endParaRPr lang="en-US" altLang="zh-CN" sz="7500" kern="0" dirty="0" smtClean="0">
              <a:solidFill>
                <a:srgbClr val="FFFF15"/>
              </a:solidFill>
              <a:latin typeface="+mj-lt"/>
              <a:ea typeface="文鼎CS长美黑" pitchFamily="49" charset="-122"/>
              <a:cs typeface="+mj-cs"/>
            </a:endParaRPr>
          </a:p>
          <a:p>
            <a:pPr algn="ctr" defTabSz="956645" eaLnBrk="0" hangingPunct="0">
              <a:defRPr/>
            </a:pPr>
            <a:r>
              <a:rPr lang="en-US" altLang="zh-CN" sz="2900" kern="0" dirty="0" smtClean="0">
                <a:solidFill>
                  <a:srgbClr val="FFFF15"/>
                </a:solidFill>
                <a:latin typeface="+mj-lt"/>
                <a:ea typeface="文鼎CS长美黑" pitchFamily="49" charset="-122"/>
                <a:cs typeface="+mj-cs"/>
              </a:rPr>
              <a:t/>
            </a:r>
            <a:br>
              <a:rPr lang="en-US" altLang="zh-CN" sz="2900" kern="0" dirty="0" smtClean="0">
                <a:solidFill>
                  <a:srgbClr val="FFFF15"/>
                </a:solidFill>
                <a:latin typeface="+mj-lt"/>
                <a:ea typeface="文鼎CS长美黑" pitchFamily="49" charset="-122"/>
                <a:cs typeface="+mj-cs"/>
              </a:rPr>
            </a:br>
            <a:r>
              <a:rPr lang="zh-CN" altLang="en-US" sz="7500" kern="0" dirty="0" smtClean="0">
                <a:solidFill>
                  <a:srgbClr val="FFFF15"/>
                </a:solidFill>
                <a:latin typeface="+mj-lt"/>
                <a:ea typeface="文鼎CS长美黑" pitchFamily="49" charset="-122"/>
                <a:cs typeface="+mj-cs"/>
              </a:rPr>
              <a:t>维护与演化</a:t>
            </a:r>
            <a:endParaRPr lang="zh-CN" altLang="en-US" sz="7500" kern="0" dirty="0">
              <a:solidFill>
                <a:srgbClr val="FFFF15"/>
              </a:solidFill>
              <a:latin typeface="+mj-lt"/>
              <a:ea typeface="文鼎CS长美黑" pitchFamily="49" charset="-122"/>
              <a:cs typeface="+mj-cs"/>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p:cNvGraphicFramePr>
            <a:graphicFrameLocks/>
          </p:cNvGraphicFramePr>
          <p:nvPr/>
        </p:nvGraphicFramePr>
        <p:xfrm>
          <a:off x="309533" y="823003"/>
          <a:ext cx="9245600" cy="5846357"/>
        </p:xfrm>
        <a:graphic>
          <a:graphicData uri="http://schemas.openxmlformats.org/drawingml/2006/table">
            <a:tbl>
              <a:tblPr>
                <a:tableStyleId>{ED083AE6-46FA-4A59-8FB0-9F97EB10719F}</a:tableStyleId>
              </a:tblPr>
              <a:tblGrid>
                <a:gridCol w="1238250"/>
                <a:gridCol w="2889250"/>
                <a:gridCol w="1419860"/>
                <a:gridCol w="1849120"/>
                <a:gridCol w="1849120"/>
              </a:tblGrid>
              <a:tr h="805797">
                <a:tc>
                  <a:txBody>
                    <a:bodyPr/>
                    <a:lstStyle/>
                    <a:p>
                      <a:pPr algn="ctr"/>
                      <a:r>
                        <a:rPr lang="en-US" sz="2000" dirty="0"/>
                        <a:t>Ship Date</a:t>
                      </a:r>
                    </a:p>
                  </a:txBody>
                  <a:tcPr marL="67071" marR="67071" marT="30956" marB="30956" anchor="ctr"/>
                </a:tc>
                <a:tc>
                  <a:txBody>
                    <a:bodyPr/>
                    <a:lstStyle/>
                    <a:p>
                      <a:pPr algn="ctr"/>
                      <a:r>
                        <a:rPr lang="en-US" sz="2000"/>
                        <a:t>Product</a:t>
                      </a:r>
                    </a:p>
                  </a:txBody>
                  <a:tcPr marL="67071" marR="67071" marT="30956" marB="30956" anchor="ctr"/>
                </a:tc>
                <a:tc>
                  <a:txBody>
                    <a:bodyPr/>
                    <a:lstStyle/>
                    <a:p>
                      <a:pPr algn="ctr"/>
                      <a:r>
                        <a:rPr lang="en-US" sz="2000"/>
                        <a:t>Dev Team Size</a:t>
                      </a:r>
                    </a:p>
                  </a:txBody>
                  <a:tcPr marL="67071" marR="67071" marT="30956" marB="30956" anchor="ctr"/>
                </a:tc>
                <a:tc>
                  <a:txBody>
                    <a:bodyPr/>
                    <a:lstStyle/>
                    <a:p>
                      <a:pPr algn="ctr"/>
                      <a:r>
                        <a:rPr lang="en-US" sz="2000" dirty="0"/>
                        <a:t>Test Team Size</a:t>
                      </a:r>
                    </a:p>
                  </a:txBody>
                  <a:tcPr marL="67071" marR="67071" marT="30956" marB="30956" anchor="ctr"/>
                </a:tc>
                <a:tc>
                  <a:txBody>
                    <a:bodyPr/>
                    <a:lstStyle/>
                    <a:p>
                      <a:pPr algn="ctr"/>
                      <a:r>
                        <a:rPr lang="en-US" sz="2000"/>
                        <a:t>Lines of code (LoC)</a:t>
                      </a:r>
                    </a:p>
                  </a:txBody>
                  <a:tcPr marL="67071" marR="67071" marT="30956" marB="30956" anchor="ctr"/>
                </a:tc>
              </a:tr>
              <a:tr h="720080">
                <a:tc>
                  <a:txBody>
                    <a:bodyPr/>
                    <a:lstStyle/>
                    <a:p>
                      <a:pPr algn="ctr"/>
                      <a:r>
                        <a:rPr lang="en-US" sz="2000"/>
                        <a:t>Jul-93</a:t>
                      </a:r>
                    </a:p>
                  </a:txBody>
                  <a:tcPr marL="67071" marR="67071" marT="30956" marB="30956" anchor="ctr"/>
                </a:tc>
                <a:tc>
                  <a:txBody>
                    <a:bodyPr/>
                    <a:lstStyle/>
                    <a:p>
                      <a:pPr algn="ctr"/>
                      <a:r>
                        <a:rPr lang="en-US" sz="2000" dirty="0"/>
                        <a:t>NT 1.0 (released as 3.1)</a:t>
                      </a:r>
                    </a:p>
                  </a:txBody>
                  <a:tcPr marL="67071" marR="67071" marT="30956" marB="30956" anchor="ctr"/>
                </a:tc>
                <a:tc>
                  <a:txBody>
                    <a:bodyPr/>
                    <a:lstStyle/>
                    <a:p>
                      <a:pPr algn="ctr"/>
                      <a:r>
                        <a:rPr lang="en-US" sz="2000"/>
                        <a:t>200</a:t>
                      </a:r>
                    </a:p>
                  </a:txBody>
                  <a:tcPr marL="67071" marR="67071" marT="30956" marB="30956" anchor="ctr"/>
                </a:tc>
                <a:tc>
                  <a:txBody>
                    <a:bodyPr/>
                    <a:lstStyle/>
                    <a:p>
                      <a:pPr algn="ctr"/>
                      <a:r>
                        <a:rPr lang="en-US" sz="2000"/>
                        <a:t>140</a:t>
                      </a:r>
                    </a:p>
                  </a:txBody>
                  <a:tcPr marL="67071" marR="67071" marT="30956" marB="30956" anchor="ctr"/>
                </a:tc>
                <a:tc>
                  <a:txBody>
                    <a:bodyPr/>
                    <a:lstStyle/>
                    <a:p>
                      <a:pPr algn="ctr"/>
                      <a:r>
                        <a:rPr lang="en-US" sz="2000"/>
                        <a:t>4-5 million</a:t>
                      </a:r>
                    </a:p>
                  </a:txBody>
                  <a:tcPr marL="67071" marR="67071" marT="30956" marB="30956" anchor="ctr"/>
                </a:tc>
              </a:tr>
              <a:tr h="648072">
                <a:tc>
                  <a:txBody>
                    <a:bodyPr/>
                    <a:lstStyle/>
                    <a:p>
                      <a:pPr algn="ctr"/>
                      <a:r>
                        <a:rPr lang="en-US" sz="2000"/>
                        <a:t>Sep-94</a:t>
                      </a:r>
                    </a:p>
                  </a:txBody>
                  <a:tcPr marL="67071" marR="67071" marT="30956" marB="30956" anchor="ctr"/>
                </a:tc>
                <a:tc>
                  <a:txBody>
                    <a:bodyPr/>
                    <a:lstStyle/>
                    <a:p>
                      <a:pPr algn="ctr"/>
                      <a:r>
                        <a:rPr lang="en-US" sz="2000"/>
                        <a:t>NT 2.0 (released as 3.5)</a:t>
                      </a:r>
                    </a:p>
                  </a:txBody>
                  <a:tcPr marL="67071" marR="67071" marT="30956" marB="30956" anchor="ctr"/>
                </a:tc>
                <a:tc>
                  <a:txBody>
                    <a:bodyPr/>
                    <a:lstStyle/>
                    <a:p>
                      <a:pPr algn="ctr"/>
                      <a:r>
                        <a:rPr lang="en-US" sz="2000"/>
                        <a:t>300</a:t>
                      </a:r>
                    </a:p>
                  </a:txBody>
                  <a:tcPr marL="67071" marR="67071" marT="30956" marB="30956" anchor="ctr"/>
                </a:tc>
                <a:tc>
                  <a:txBody>
                    <a:bodyPr/>
                    <a:lstStyle/>
                    <a:p>
                      <a:pPr algn="ctr"/>
                      <a:r>
                        <a:rPr lang="en-US" sz="2000"/>
                        <a:t>230</a:t>
                      </a:r>
                    </a:p>
                  </a:txBody>
                  <a:tcPr marL="67071" marR="67071" marT="30956" marB="30956" anchor="ctr"/>
                </a:tc>
                <a:tc>
                  <a:txBody>
                    <a:bodyPr/>
                    <a:lstStyle/>
                    <a:p>
                      <a:pPr algn="ctr"/>
                      <a:r>
                        <a:rPr lang="en-US" sz="2000"/>
                        <a:t>7-8 million</a:t>
                      </a:r>
                    </a:p>
                  </a:txBody>
                  <a:tcPr marL="67071" marR="67071" marT="30956" marB="30956" anchor="ctr"/>
                </a:tc>
              </a:tr>
              <a:tr h="768648">
                <a:tc>
                  <a:txBody>
                    <a:bodyPr/>
                    <a:lstStyle/>
                    <a:p>
                      <a:pPr algn="ctr"/>
                      <a:r>
                        <a:rPr lang="en-US" sz="2000"/>
                        <a:t>May-95</a:t>
                      </a:r>
                    </a:p>
                  </a:txBody>
                  <a:tcPr marL="67071" marR="67071" marT="30956" marB="30956" anchor="ctr"/>
                </a:tc>
                <a:tc>
                  <a:txBody>
                    <a:bodyPr/>
                    <a:lstStyle/>
                    <a:p>
                      <a:pPr algn="ctr"/>
                      <a:r>
                        <a:rPr lang="en-US" sz="2000"/>
                        <a:t>NT 3.0 (released as 3.51)</a:t>
                      </a:r>
                    </a:p>
                  </a:txBody>
                  <a:tcPr marL="67071" marR="67071" marT="30956" marB="30956" anchor="ctr"/>
                </a:tc>
                <a:tc>
                  <a:txBody>
                    <a:bodyPr/>
                    <a:lstStyle/>
                    <a:p>
                      <a:pPr algn="ctr"/>
                      <a:r>
                        <a:rPr lang="en-US" sz="2000"/>
                        <a:t>450</a:t>
                      </a:r>
                    </a:p>
                  </a:txBody>
                  <a:tcPr marL="67071" marR="67071" marT="30956" marB="30956" anchor="ctr"/>
                </a:tc>
                <a:tc>
                  <a:txBody>
                    <a:bodyPr/>
                    <a:lstStyle/>
                    <a:p>
                      <a:pPr algn="ctr"/>
                      <a:r>
                        <a:rPr lang="en-US" sz="2000"/>
                        <a:t>325</a:t>
                      </a:r>
                    </a:p>
                  </a:txBody>
                  <a:tcPr marL="67071" marR="67071" marT="30956" marB="30956" anchor="ctr"/>
                </a:tc>
                <a:tc>
                  <a:txBody>
                    <a:bodyPr/>
                    <a:lstStyle/>
                    <a:p>
                      <a:pPr algn="ctr"/>
                      <a:r>
                        <a:rPr lang="en-US" sz="2000"/>
                        <a:t>9-10 million</a:t>
                      </a:r>
                    </a:p>
                  </a:txBody>
                  <a:tcPr marL="67071" marR="67071" marT="30956" marB="30956" anchor="ctr"/>
                </a:tc>
              </a:tr>
              <a:tr h="720080">
                <a:tc>
                  <a:txBody>
                    <a:bodyPr/>
                    <a:lstStyle/>
                    <a:p>
                      <a:pPr algn="ctr"/>
                      <a:r>
                        <a:rPr lang="en-US" sz="2000"/>
                        <a:t>Jul-96</a:t>
                      </a:r>
                    </a:p>
                  </a:txBody>
                  <a:tcPr marL="67071" marR="67071" marT="30956" marB="30956" anchor="ctr"/>
                </a:tc>
                <a:tc>
                  <a:txBody>
                    <a:bodyPr/>
                    <a:lstStyle/>
                    <a:p>
                      <a:pPr algn="ctr"/>
                      <a:r>
                        <a:rPr lang="en-US" sz="2000"/>
                        <a:t>NT 4.0 (released as 4.0)</a:t>
                      </a:r>
                    </a:p>
                  </a:txBody>
                  <a:tcPr marL="67071" marR="67071" marT="30956" marB="30956" anchor="ctr"/>
                </a:tc>
                <a:tc>
                  <a:txBody>
                    <a:bodyPr/>
                    <a:lstStyle/>
                    <a:p>
                      <a:pPr algn="ctr"/>
                      <a:r>
                        <a:rPr lang="en-US" sz="2000"/>
                        <a:t>800</a:t>
                      </a:r>
                    </a:p>
                  </a:txBody>
                  <a:tcPr marL="67071" marR="67071" marT="30956" marB="30956" anchor="ctr"/>
                </a:tc>
                <a:tc>
                  <a:txBody>
                    <a:bodyPr/>
                    <a:lstStyle/>
                    <a:p>
                      <a:pPr algn="ctr"/>
                      <a:r>
                        <a:rPr lang="en-US" sz="2000"/>
                        <a:t>700</a:t>
                      </a:r>
                    </a:p>
                  </a:txBody>
                  <a:tcPr marL="67071" marR="67071" marT="30956" marB="30956" anchor="ctr"/>
                </a:tc>
                <a:tc>
                  <a:txBody>
                    <a:bodyPr/>
                    <a:lstStyle/>
                    <a:p>
                      <a:pPr algn="ctr"/>
                      <a:r>
                        <a:rPr lang="en-US" sz="2000"/>
                        <a:t>11-12 million</a:t>
                      </a:r>
                    </a:p>
                  </a:txBody>
                  <a:tcPr marL="67071" marR="67071" marT="30956" marB="30956" anchor="ctr"/>
                </a:tc>
              </a:tr>
              <a:tr h="576064">
                <a:tc>
                  <a:txBody>
                    <a:bodyPr/>
                    <a:lstStyle/>
                    <a:p>
                      <a:pPr algn="ctr"/>
                      <a:r>
                        <a:rPr lang="en-US" sz="2000"/>
                        <a:t>Dec-99</a:t>
                      </a:r>
                    </a:p>
                  </a:txBody>
                  <a:tcPr marL="67071" marR="67071" marT="30956" marB="30956" anchor="ctr"/>
                </a:tc>
                <a:tc>
                  <a:txBody>
                    <a:bodyPr/>
                    <a:lstStyle/>
                    <a:p>
                      <a:pPr algn="ctr"/>
                      <a:r>
                        <a:rPr lang="en-US" sz="2000"/>
                        <a:t>NT 5.0 (Windows 2000)</a:t>
                      </a:r>
                    </a:p>
                  </a:txBody>
                  <a:tcPr marL="67071" marR="67071" marT="30956" marB="30956" anchor="ctr"/>
                </a:tc>
                <a:tc>
                  <a:txBody>
                    <a:bodyPr/>
                    <a:lstStyle/>
                    <a:p>
                      <a:pPr algn="ctr"/>
                      <a:r>
                        <a:rPr lang="en-US" sz="2000"/>
                        <a:t>1,400</a:t>
                      </a:r>
                    </a:p>
                  </a:txBody>
                  <a:tcPr marL="67071" marR="67071" marT="30956" marB="30956" anchor="ctr"/>
                </a:tc>
                <a:tc>
                  <a:txBody>
                    <a:bodyPr/>
                    <a:lstStyle/>
                    <a:p>
                      <a:pPr algn="ctr"/>
                      <a:r>
                        <a:rPr lang="en-US" sz="2000"/>
                        <a:t>1,700</a:t>
                      </a:r>
                    </a:p>
                  </a:txBody>
                  <a:tcPr marL="67071" marR="67071" marT="30956" marB="30956" anchor="ctr"/>
                </a:tc>
                <a:tc>
                  <a:txBody>
                    <a:bodyPr/>
                    <a:lstStyle/>
                    <a:p>
                      <a:pPr algn="ctr"/>
                      <a:r>
                        <a:rPr lang="en-US" sz="2000"/>
                        <a:t>29+ million</a:t>
                      </a:r>
                    </a:p>
                  </a:txBody>
                  <a:tcPr marL="67071" marR="67071" marT="30956" marB="30956" anchor="ctr"/>
                </a:tc>
              </a:tr>
              <a:tr h="624632">
                <a:tc>
                  <a:txBody>
                    <a:bodyPr/>
                    <a:lstStyle/>
                    <a:p>
                      <a:pPr algn="ctr"/>
                      <a:r>
                        <a:rPr lang="en-US" sz="2000"/>
                        <a:t>Oct-01</a:t>
                      </a:r>
                    </a:p>
                  </a:txBody>
                  <a:tcPr marL="67071" marR="67071" marT="30956" marB="30956" anchor="ctr"/>
                </a:tc>
                <a:tc>
                  <a:txBody>
                    <a:bodyPr/>
                    <a:lstStyle/>
                    <a:p>
                      <a:pPr algn="ctr"/>
                      <a:r>
                        <a:rPr lang="en-US" sz="2000" dirty="0"/>
                        <a:t>NT 5.1 (Windows XP)</a:t>
                      </a:r>
                    </a:p>
                  </a:txBody>
                  <a:tcPr marL="67071" marR="67071" marT="30956" marB="30956" anchor="ctr"/>
                </a:tc>
                <a:tc>
                  <a:txBody>
                    <a:bodyPr/>
                    <a:lstStyle/>
                    <a:p>
                      <a:pPr algn="ctr"/>
                      <a:r>
                        <a:rPr lang="en-US" sz="2000"/>
                        <a:t>1,800</a:t>
                      </a:r>
                    </a:p>
                  </a:txBody>
                  <a:tcPr marL="67071" marR="67071" marT="30956" marB="30956" anchor="ctr"/>
                </a:tc>
                <a:tc>
                  <a:txBody>
                    <a:bodyPr/>
                    <a:lstStyle/>
                    <a:p>
                      <a:pPr algn="ctr"/>
                      <a:r>
                        <a:rPr lang="en-US" sz="2000"/>
                        <a:t>2,200</a:t>
                      </a:r>
                    </a:p>
                  </a:txBody>
                  <a:tcPr marL="67071" marR="67071" marT="30956" marB="30956" anchor="ctr"/>
                </a:tc>
                <a:tc>
                  <a:txBody>
                    <a:bodyPr/>
                    <a:lstStyle/>
                    <a:p>
                      <a:pPr algn="ctr"/>
                      <a:r>
                        <a:rPr lang="en-US" sz="2000"/>
                        <a:t>40 million</a:t>
                      </a:r>
                    </a:p>
                  </a:txBody>
                  <a:tcPr marL="67071" marR="67071" marT="30956" marB="30956" anchor="ctr"/>
                </a:tc>
              </a:tr>
              <a:tr h="864096">
                <a:tc>
                  <a:txBody>
                    <a:bodyPr/>
                    <a:lstStyle/>
                    <a:p>
                      <a:pPr algn="ctr"/>
                      <a:r>
                        <a:rPr lang="en-US" sz="2000"/>
                        <a:t>Apr-03</a:t>
                      </a:r>
                    </a:p>
                  </a:txBody>
                  <a:tcPr marL="67071" marR="67071" marT="30956" marB="30956" anchor="ctr"/>
                </a:tc>
                <a:tc>
                  <a:txBody>
                    <a:bodyPr/>
                    <a:lstStyle/>
                    <a:p>
                      <a:pPr algn="ctr"/>
                      <a:r>
                        <a:rPr lang="en-US" sz="2000" dirty="0"/>
                        <a:t>NT 5.2 (Windows Server 2003)</a:t>
                      </a:r>
                    </a:p>
                  </a:txBody>
                  <a:tcPr marL="67071" marR="67071" marT="30956" marB="30956" anchor="ctr"/>
                </a:tc>
                <a:tc>
                  <a:txBody>
                    <a:bodyPr/>
                    <a:lstStyle/>
                    <a:p>
                      <a:pPr algn="ctr"/>
                      <a:r>
                        <a:rPr lang="en-US" sz="2000"/>
                        <a:t>2,000</a:t>
                      </a:r>
                    </a:p>
                  </a:txBody>
                  <a:tcPr marL="67071" marR="67071" marT="30956" marB="30956" anchor="ctr"/>
                </a:tc>
                <a:tc>
                  <a:txBody>
                    <a:bodyPr/>
                    <a:lstStyle/>
                    <a:p>
                      <a:pPr algn="ctr"/>
                      <a:r>
                        <a:rPr lang="en-US" sz="2000"/>
                        <a:t>2,400</a:t>
                      </a:r>
                    </a:p>
                  </a:txBody>
                  <a:tcPr marL="67071" marR="67071" marT="30956" marB="30956" anchor="ctr"/>
                </a:tc>
                <a:tc>
                  <a:txBody>
                    <a:bodyPr/>
                    <a:lstStyle/>
                    <a:p>
                      <a:pPr algn="ctr"/>
                      <a:r>
                        <a:rPr lang="en-US" sz="2000" dirty="0"/>
                        <a:t>50 million</a:t>
                      </a:r>
                    </a:p>
                  </a:txBody>
                  <a:tcPr marL="67071" marR="67071" marT="30956" marB="30956" anchor="ctr"/>
                </a:tc>
              </a:tr>
            </a:tbl>
          </a:graphicData>
        </a:graphic>
      </p:graphicFrame>
      <p:sp>
        <p:nvSpPr>
          <p:cNvPr id="4" name="TextBox 3"/>
          <p:cNvSpPr txBox="1"/>
          <p:nvPr/>
        </p:nvSpPr>
        <p:spPr>
          <a:xfrm>
            <a:off x="232145" y="142852"/>
            <a:ext cx="3248522" cy="542874"/>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5665" tIns="47832" rIns="95665" bIns="47832" rtlCol="0">
            <a:spAutoFit/>
          </a:bodyPr>
          <a:lstStyle/>
          <a:p>
            <a:r>
              <a:rPr lang="en-US" altLang="zh-CN" sz="2900" dirty="0" smtClean="0">
                <a:solidFill>
                  <a:schemeClr val="bg1"/>
                </a:solidFill>
                <a:latin typeface="Adobe 黑体 Std R" pitchFamily="34" charset="-122"/>
                <a:ea typeface="Adobe 黑体 Std R" pitchFamily="34" charset="-122"/>
              </a:rPr>
              <a:t>Windows</a:t>
            </a:r>
            <a:r>
              <a:rPr lang="zh-CN" altLang="en-US" sz="2900" dirty="0" smtClean="0">
                <a:solidFill>
                  <a:schemeClr val="bg1"/>
                </a:solidFill>
                <a:latin typeface="Adobe 黑体 Std R" pitchFamily="34" charset="-122"/>
                <a:ea typeface="Adobe 黑体 Std R" pitchFamily="34" charset="-122"/>
              </a:rPr>
              <a:t>演化历程</a:t>
            </a:r>
            <a:endParaRPr lang="zh-CN" altLang="en-US" sz="2900" dirty="0">
              <a:solidFill>
                <a:schemeClr val="bg1"/>
              </a:solidFill>
              <a:latin typeface="Adobe 黑体 Std R" pitchFamily="34" charset="-122"/>
              <a:ea typeface="Adobe 黑体 Std R" pitchFamily="34" charset="-122"/>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软件维护 </a:t>
            </a:r>
            <a:r>
              <a:rPr lang="en-US" altLang="zh-CN" dirty="0" smtClean="0"/>
              <a:t>vs. </a:t>
            </a:r>
            <a:r>
              <a:rPr lang="zh-CN" altLang="en-US" dirty="0" smtClean="0"/>
              <a:t>软件演化</a:t>
            </a:r>
            <a:endParaRPr lang="zh-CN" altLang="en-US" dirty="0"/>
          </a:p>
        </p:txBody>
      </p:sp>
      <p:sp>
        <p:nvSpPr>
          <p:cNvPr id="3" name="Content Placeholder 2"/>
          <p:cNvSpPr>
            <a:spLocks noGrp="1"/>
          </p:cNvSpPr>
          <p:nvPr>
            <p:ph idx="1"/>
          </p:nvPr>
        </p:nvSpPr>
        <p:spPr>
          <a:xfrm>
            <a:off x="613964" y="1268762"/>
            <a:ext cx="8667750" cy="2160240"/>
          </a:xfrm>
        </p:spPr>
        <p:txBody>
          <a:bodyPr/>
          <a:lstStyle/>
          <a:p>
            <a:r>
              <a:rPr lang="zh-CN" altLang="en-US" sz="2900" dirty="0" smtClean="0"/>
              <a:t>近年来，“演化”一词在学界的使用越来越</a:t>
            </a:r>
            <a:r>
              <a:rPr lang="en-US" altLang="zh-CN" sz="2900" dirty="0" smtClean="0"/>
              <a:t/>
            </a:r>
            <a:br>
              <a:rPr lang="en-US" altLang="zh-CN" sz="2900" dirty="0" smtClean="0"/>
            </a:br>
            <a:r>
              <a:rPr lang="zh-CN" altLang="en-US" sz="2900" dirty="0" smtClean="0"/>
              <a:t>广泛，有取代“维护”的趋势。</a:t>
            </a:r>
            <a:endParaRPr lang="en-US" altLang="zh-CN" sz="2900" dirty="0" smtClean="0"/>
          </a:p>
          <a:p>
            <a:r>
              <a:rPr lang="zh-CN" altLang="en-US" sz="2900" dirty="0" smtClean="0"/>
              <a:t>但在业界和行业标准文献中，“维护”一直</a:t>
            </a:r>
            <a:r>
              <a:rPr lang="en-US" altLang="zh-CN" sz="2900" dirty="0" smtClean="0"/>
              <a:t/>
            </a:r>
            <a:br>
              <a:rPr lang="en-US" altLang="zh-CN" sz="2900" dirty="0" smtClean="0"/>
            </a:br>
            <a:r>
              <a:rPr lang="zh-CN" altLang="en-US" sz="2900" dirty="0" smtClean="0"/>
              <a:t>占据主流，“演化”一直被视为一个学术词。</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11</a:t>
            </a:fld>
            <a:endParaRPr lang="zh-CN" altLang="en-US" dirty="0"/>
          </a:p>
        </p:txBody>
      </p:sp>
      <p:sp>
        <p:nvSpPr>
          <p:cNvPr id="6" name="Rectangle 5"/>
          <p:cNvSpPr/>
          <p:nvPr/>
        </p:nvSpPr>
        <p:spPr>
          <a:xfrm>
            <a:off x="1779971" y="3857634"/>
            <a:ext cx="5959121" cy="785816"/>
          </a:xfrm>
          <a:prstGeom prst="rect">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4600" dirty="0" smtClean="0">
                <a:latin typeface="方正胖娃简体" pitchFamily="65" charset="-122"/>
                <a:ea typeface="文鼎CS长美黑" pitchFamily="49" charset="-122"/>
              </a:rPr>
              <a:t>维护</a:t>
            </a:r>
            <a:r>
              <a:rPr lang="en-US" altLang="zh-CN" sz="4600" dirty="0" smtClean="0">
                <a:latin typeface="方正胖娃简体" pitchFamily="65" charset="-122"/>
                <a:ea typeface="文鼎CS长美黑" pitchFamily="49" charset="-122"/>
              </a:rPr>
              <a:t>+</a:t>
            </a:r>
            <a:r>
              <a:rPr lang="zh-CN" altLang="en-US" sz="4600" dirty="0" smtClean="0">
                <a:latin typeface="方正胖娃简体" pitchFamily="65" charset="-122"/>
                <a:ea typeface="文鼎CS长美黑" pitchFamily="49" charset="-122"/>
              </a:rPr>
              <a:t>演化</a:t>
            </a:r>
            <a:r>
              <a:rPr lang="en-US" altLang="zh-CN" sz="4600" dirty="0" smtClean="0">
                <a:latin typeface="方正胖娃简体" pitchFamily="65" charset="-122"/>
                <a:ea typeface="文鼎CS长美黑" pitchFamily="49" charset="-122"/>
              </a:rPr>
              <a:t>=</a:t>
            </a:r>
            <a:r>
              <a:rPr lang="zh-CN" altLang="en-US" sz="4600" dirty="0" smtClean="0">
                <a:solidFill>
                  <a:srgbClr val="FFFF00"/>
                </a:solidFill>
                <a:latin typeface="方正胖娃简体" pitchFamily="65" charset="-122"/>
                <a:ea typeface="文鼎CS长美黑" pitchFamily="49" charset="-122"/>
              </a:rPr>
              <a:t>维演</a:t>
            </a:r>
            <a:endParaRPr lang="zh-CN" altLang="en-US" sz="4600" dirty="0">
              <a:solidFill>
                <a:srgbClr val="FFFF00"/>
              </a:solidFill>
              <a:latin typeface="方正胖娃简体" pitchFamily="65" charset="-122"/>
              <a:ea typeface="文鼎CS长美黑" pitchFamily="49" charset="-122"/>
            </a:endParaRPr>
          </a:p>
        </p:txBody>
      </p:sp>
      <p:sp>
        <p:nvSpPr>
          <p:cNvPr id="10" name="Content Placeholder 2"/>
          <p:cNvSpPr txBox="1">
            <a:spLocks/>
          </p:cNvSpPr>
          <p:nvPr/>
        </p:nvSpPr>
        <p:spPr bwMode="auto">
          <a:xfrm>
            <a:off x="613964" y="5121283"/>
            <a:ext cx="8803532" cy="1236676"/>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solidFill>
                  <a:srgbClr val="FF0000"/>
                </a:solidFill>
                <a:latin typeface="+mn-lt"/>
                <a:ea typeface="文鼎CS长美黑" pitchFamily="49" charset="-122"/>
              </a:rPr>
              <a:t>“软件维演”</a:t>
            </a:r>
            <a:r>
              <a:rPr lang="zh-CN" altLang="en-US" sz="2900" kern="0" dirty="0" smtClean="0">
                <a:latin typeface="+mn-lt"/>
                <a:ea typeface="文鼎CS长美黑" pitchFamily="49" charset="-122"/>
              </a:rPr>
              <a:t>既包括缺陷修复和小规模功能增强，又包括大规模功能增强和结构重整。</a:t>
            </a:r>
            <a:endParaRPr lang="zh-CN" altLang="en-US" sz="2900" kern="0" dirty="0">
              <a:latin typeface="+mn-lt"/>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软件维演活动分类</a:t>
            </a:r>
            <a:endParaRPr lang="zh-CN" altLang="en-US" dirty="0"/>
          </a:p>
        </p:txBody>
      </p:sp>
      <p:sp>
        <p:nvSpPr>
          <p:cNvPr id="3" name="Content Placeholder 2"/>
          <p:cNvSpPr>
            <a:spLocks noGrp="1"/>
          </p:cNvSpPr>
          <p:nvPr>
            <p:ph idx="1"/>
          </p:nvPr>
        </p:nvSpPr>
        <p:spPr>
          <a:xfrm>
            <a:off x="613968" y="1268762"/>
            <a:ext cx="3255558" cy="2731744"/>
          </a:xfrm>
        </p:spPr>
        <p:txBody>
          <a:bodyPr/>
          <a:lstStyle/>
          <a:p>
            <a:pPr>
              <a:buNone/>
            </a:pPr>
            <a:r>
              <a:rPr lang="zh-CN" altLang="en-US" sz="3300" dirty="0" smtClean="0"/>
              <a:t>传统的四分法</a:t>
            </a:r>
            <a:endParaRPr lang="en-US" altLang="zh-CN" sz="3300" dirty="0" smtClean="0"/>
          </a:p>
          <a:p>
            <a:r>
              <a:rPr lang="zh-CN" altLang="en-US" sz="2900" dirty="0" smtClean="0"/>
              <a:t>修正性维护</a:t>
            </a:r>
            <a:endParaRPr lang="en-US" altLang="zh-CN" sz="2900" dirty="0" smtClean="0"/>
          </a:p>
          <a:p>
            <a:r>
              <a:rPr lang="zh-CN" altLang="en-US" sz="2900" dirty="0" smtClean="0"/>
              <a:t>适应性维护</a:t>
            </a:r>
            <a:endParaRPr lang="en-US" altLang="zh-CN" sz="2900" dirty="0" smtClean="0"/>
          </a:p>
          <a:p>
            <a:r>
              <a:rPr lang="zh-CN" altLang="en-US" sz="2900" dirty="0" smtClean="0"/>
              <a:t>完美性维护</a:t>
            </a:r>
            <a:endParaRPr lang="en-US" altLang="zh-CN" sz="2900" dirty="0" smtClean="0"/>
          </a:p>
          <a:p>
            <a:r>
              <a:rPr lang="zh-CN" altLang="en-US" sz="2900" dirty="0" smtClean="0"/>
              <a:t>预防性维护</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12</a:t>
            </a:fld>
            <a:endParaRPr lang="zh-CN" altLang="en-US" dirty="0"/>
          </a:p>
        </p:txBody>
      </p:sp>
      <p:pic>
        <p:nvPicPr>
          <p:cNvPr id="1026" name="Picture 2" descr="D:\SECBOK\Content\Figures\SWMaintenance4Class.png"/>
          <p:cNvPicPr>
            <a:picLocks noChangeAspect="1" noChangeArrowheads="1"/>
          </p:cNvPicPr>
          <p:nvPr/>
        </p:nvPicPr>
        <p:blipFill>
          <a:blip r:embed="rId2" cstate="print"/>
          <a:srcRect/>
          <a:stretch>
            <a:fillRect/>
          </a:stretch>
        </p:blipFill>
        <p:spPr bwMode="auto">
          <a:xfrm>
            <a:off x="3031610" y="1857367"/>
            <a:ext cx="6620285" cy="464347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遗迹软件</a:t>
            </a:r>
            <a:endParaRPr lang="zh-CN" altLang="en-US" dirty="0"/>
          </a:p>
        </p:txBody>
      </p:sp>
      <p:sp>
        <p:nvSpPr>
          <p:cNvPr id="3" name="Content Placeholder 2"/>
          <p:cNvSpPr>
            <a:spLocks noGrp="1"/>
          </p:cNvSpPr>
          <p:nvPr>
            <p:ph idx="1"/>
          </p:nvPr>
        </p:nvSpPr>
        <p:spPr>
          <a:xfrm>
            <a:off x="613964" y="1142984"/>
            <a:ext cx="8667750" cy="5094328"/>
          </a:xfrm>
        </p:spPr>
        <p:txBody>
          <a:bodyPr/>
          <a:lstStyle/>
          <a:p>
            <a:r>
              <a:rPr lang="zh-CN" altLang="en-US" sz="2900" dirty="0" smtClean="0"/>
              <a:t>遗迹</a:t>
            </a:r>
            <a:r>
              <a:rPr lang="en-US" altLang="zh-CN" sz="2900" dirty="0" smtClean="0"/>
              <a:t> (</a:t>
            </a:r>
            <a:r>
              <a:rPr lang="en-US" sz="2900" dirty="0" smtClean="0"/>
              <a:t>Legacy) </a:t>
            </a:r>
            <a:r>
              <a:rPr lang="zh-CN" altLang="en-US" sz="2900" dirty="0" smtClean="0"/>
              <a:t>软件</a:t>
            </a:r>
            <a:endParaRPr lang="en-US" altLang="zh-CN" sz="2900" dirty="0" smtClean="0"/>
          </a:p>
          <a:p>
            <a:pPr lvl="1"/>
            <a:r>
              <a:rPr lang="zh-CN" altLang="en-US" sz="2500" dirty="0" smtClean="0">
                <a:solidFill>
                  <a:srgbClr val="000099"/>
                </a:solidFill>
              </a:rPr>
              <a:t>泛指</a:t>
            </a:r>
            <a:r>
              <a:rPr lang="zh-CN" altLang="en-US" sz="2500" dirty="0" smtClean="0"/>
              <a:t>所有投入应用的时间较长且还将继续接受维护甚至演化的软件产品。</a:t>
            </a:r>
            <a:endParaRPr lang="en-US" altLang="zh-CN" sz="2500" dirty="0" smtClean="0"/>
          </a:p>
          <a:p>
            <a:r>
              <a:rPr lang="zh-CN" altLang="en-US" sz="2700" dirty="0" smtClean="0"/>
              <a:t>典型特征</a:t>
            </a:r>
            <a:endParaRPr lang="en-US" altLang="zh-CN" sz="2700" dirty="0" smtClean="0"/>
          </a:p>
          <a:p>
            <a:pPr lvl="1"/>
            <a:r>
              <a:rPr lang="zh-CN" altLang="en-US" sz="2300" dirty="0" smtClean="0"/>
              <a:t>规模大，常包含超 </a:t>
            </a:r>
            <a:r>
              <a:rPr lang="en-US" altLang="zh-CN" sz="2300" dirty="0" smtClean="0"/>
              <a:t>100</a:t>
            </a:r>
            <a:r>
              <a:rPr lang="en-US" sz="2300" dirty="0" smtClean="0"/>
              <a:t>M </a:t>
            </a:r>
            <a:r>
              <a:rPr lang="zh-CN" altLang="en-US" sz="2300" dirty="0" smtClean="0"/>
              <a:t>行源代码</a:t>
            </a:r>
            <a:endParaRPr lang="en-US" altLang="zh-CN" sz="2300" dirty="0" smtClean="0"/>
          </a:p>
          <a:p>
            <a:pPr lvl="1"/>
            <a:r>
              <a:rPr lang="zh-CN" altLang="en-US" sz="2300" dirty="0" smtClean="0"/>
              <a:t>资格老，如已服务用户超</a:t>
            </a:r>
            <a:r>
              <a:rPr lang="en-US" altLang="zh-CN" sz="2300" dirty="0" smtClean="0"/>
              <a:t>10</a:t>
            </a:r>
            <a:r>
              <a:rPr lang="zh-CN" altLang="en-US" sz="2300" dirty="0" smtClean="0"/>
              <a:t>年</a:t>
            </a:r>
            <a:endParaRPr lang="en-US" altLang="zh-CN" sz="2300" dirty="0" smtClean="0"/>
          </a:p>
          <a:p>
            <a:pPr lvl="1"/>
            <a:r>
              <a:rPr lang="zh-CN" altLang="en-US" sz="2300" dirty="0" smtClean="0"/>
              <a:t>编程语言过时，使用 </a:t>
            </a:r>
            <a:r>
              <a:rPr lang="en-US" sz="2300" dirty="0" err="1" smtClean="0"/>
              <a:t>Cobol、PL</a:t>
            </a:r>
            <a:r>
              <a:rPr lang="en-US" sz="2300" dirty="0" smtClean="0"/>
              <a:t>/1、Pascal </a:t>
            </a:r>
            <a:r>
              <a:rPr lang="zh-CN" altLang="en-US" sz="2300" dirty="0" smtClean="0"/>
              <a:t>等语言</a:t>
            </a:r>
            <a:endParaRPr lang="en-US" altLang="zh-CN" sz="2300" dirty="0" smtClean="0"/>
          </a:p>
          <a:p>
            <a:pPr lvl="1"/>
            <a:r>
              <a:rPr lang="zh-CN" altLang="en-US" sz="2300" dirty="0" smtClean="0"/>
              <a:t>极难变更 </a:t>
            </a:r>
            <a:r>
              <a:rPr lang="en-US" altLang="zh-CN" sz="2300" dirty="0" smtClean="0">
                <a:sym typeface="Wingdings" pitchFamily="2" charset="2"/>
              </a:rPr>
              <a:t> </a:t>
            </a:r>
            <a:r>
              <a:rPr lang="zh-CN" altLang="en-US" sz="2300" dirty="0" smtClean="0"/>
              <a:t>系统结构破损严重</a:t>
            </a:r>
            <a:endParaRPr lang="en-US" altLang="zh-CN" sz="2300" dirty="0" smtClean="0"/>
          </a:p>
          <a:p>
            <a:pPr lvl="1"/>
            <a:r>
              <a:rPr lang="zh-CN" altLang="en-US" sz="2300" dirty="0" smtClean="0"/>
              <a:t>数据库过时 </a:t>
            </a:r>
            <a:r>
              <a:rPr lang="en-US" altLang="zh-CN" sz="2300" dirty="0" smtClean="0">
                <a:sym typeface="Wingdings" pitchFamily="2" charset="2"/>
              </a:rPr>
              <a:t> </a:t>
            </a:r>
            <a:r>
              <a:rPr lang="zh-CN" altLang="en-US" sz="2300" dirty="0" smtClean="0">
                <a:sym typeface="Wingdings" pitchFamily="2" charset="2"/>
              </a:rPr>
              <a:t>无法</a:t>
            </a:r>
            <a:r>
              <a:rPr lang="zh-CN" altLang="en-US" sz="2300" dirty="0" smtClean="0"/>
              <a:t>迁入当前主流数据库。</a:t>
            </a:r>
            <a:endParaRPr lang="en-US" altLang="zh-CN" sz="2300" dirty="0" smtClean="0"/>
          </a:p>
          <a:p>
            <a:pPr lvl="1"/>
            <a:r>
              <a:rPr lang="zh-CN" altLang="en-US" sz="2300" dirty="0" smtClean="0"/>
              <a:t>被环境孤立 </a:t>
            </a:r>
            <a:r>
              <a:rPr lang="en-US" altLang="zh-CN" sz="2300" dirty="0" smtClean="0">
                <a:sym typeface="Wingdings" pitchFamily="2" charset="2"/>
              </a:rPr>
              <a:t> </a:t>
            </a:r>
            <a:r>
              <a:rPr lang="zh-CN" altLang="en-US" sz="2300" dirty="0" smtClean="0"/>
              <a:t>不受当前操作系统和硬件的支撑 </a:t>
            </a:r>
            <a:endParaRPr lang="en-US" altLang="zh-CN" sz="2300" dirty="0" smtClean="0"/>
          </a:p>
          <a:p>
            <a:pPr lvl="1"/>
            <a:r>
              <a:rPr lang="zh-CN" altLang="en-US" sz="2300" dirty="0" smtClean="0"/>
              <a:t>文档大面积荒废 </a:t>
            </a:r>
            <a:r>
              <a:rPr lang="en-US" altLang="zh-CN" sz="2300" dirty="0" smtClean="0">
                <a:sym typeface="Wingdings" pitchFamily="2" charset="2"/>
              </a:rPr>
              <a:t> </a:t>
            </a:r>
            <a:r>
              <a:rPr lang="zh-CN" altLang="en-US" sz="2300" dirty="0" smtClean="0"/>
              <a:t>不再提供任何有价值的信息</a:t>
            </a:r>
            <a:endParaRPr lang="en-US" altLang="zh-CN" sz="2300" dirty="0" smtClean="0"/>
          </a:p>
          <a:p>
            <a:pPr lvl="1"/>
            <a:r>
              <a:rPr lang="zh-CN" altLang="en-US" sz="2300" dirty="0" smtClean="0"/>
              <a:t>属于组织的核心资产 </a:t>
            </a:r>
            <a:r>
              <a:rPr lang="en-US" altLang="zh-CN" sz="2300" dirty="0" smtClean="0">
                <a:sym typeface="Wingdings" pitchFamily="2" charset="2"/>
              </a:rPr>
              <a:t> </a:t>
            </a:r>
            <a:r>
              <a:rPr lang="zh-CN" altLang="en-US" sz="2300" dirty="0" smtClean="0"/>
              <a:t>无法轻易被更换</a:t>
            </a:r>
            <a:r>
              <a:rPr lang="en-US" sz="2500" dirty="0" smtClean="0"/>
              <a:t> </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13</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20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20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20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20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20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20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2000"/>
                                        <p:tgtEl>
                                          <p:spTgt spid="3">
                                            <p:txEl>
                                              <p:pRg st="8" end="8"/>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blinds(horizontal)">
                                      <p:cBhvr>
                                        <p:cTn id="28" dur="2000"/>
                                        <p:tgtEl>
                                          <p:spTgt spid="3">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blinds(horizontal)">
                                      <p:cBhvr>
                                        <p:cTn id="3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遗迹软件的现况</a:t>
            </a:r>
            <a:endParaRPr lang="zh-CN" altLang="en-US" dirty="0"/>
          </a:p>
        </p:txBody>
      </p:sp>
      <p:sp>
        <p:nvSpPr>
          <p:cNvPr id="3" name="Content Placeholder 2"/>
          <p:cNvSpPr>
            <a:spLocks noGrp="1"/>
          </p:cNvSpPr>
          <p:nvPr>
            <p:ph idx="1"/>
          </p:nvPr>
        </p:nvSpPr>
        <p:spPr/>
        <p:txBody>
          <a:bodyPr/>
          <a:lstStyle/>
          <a:p>
            <a:r>
              <a:rPr lang="zh-CN" altLang="en-US" sz="2900" dirty="0" smtClean="0"/>
              <a:t>在</a:t>
            </a:r>
            <a:r>
              <a:rPr lang="en-US" altLang="zh-CN" sz="2900" dirty="0" smtClean="0"/>
              <a:t>1990</a:t>
            </a:r>
            <a:r>
              <a:rPr lang="zh-CN" altLang="en-US" sz="2900" dirty="0" smtClean="0"/>
              <a:t>年代初期，软件代码的维护总量平均每七年就翻一番。</a:t>
            </a:r>
            <a:endParaRPr lang="en-US" altLang="zh-CN" sz="2900" dirty="0" smtClean="0"/>
          </a:p>
          <a:p>
            <a:r>
              <a:rPr lang="zh-CN" altLang="en-US" sz="2900" dirty="0" smtClean="0"/>
              <a:t>在</a:t>
            </a:r>
            <a:r>
              <a:rPr lang="en-US" altLang="zh-CN" sz="2900" dirty="0" smtClean="0"/>
              <a:t>2000</a:t>
            </a:r>
            <a:r>
              <a:rPr lang="zh-CN" altLang="en-US" sz="2900" dirty="0" smtClean="0"/>
              <a:t>至</a:t>
            </a:r>
            <a:r>
              <a:rPr lang="en-US" altLang="zh-CN" sz="2900" dirty="0" smtClean="0"/>
              <a:t>2004</a:t>
            </a:r>
            <a:r>
              <a:rPr lang="zh-CN" altLang="en-US" sz="2900" dirty="0" smtClean="0"/>
              <a:t>年间，每年的软件维护成本都以</a:t>
            </a:r>
            <a:r>
              <a:rPr lang="en-US" altLang="zh-CN" sz="2900" dirty="0" smtClean="0"/>
              <a:t>15--25%</a:t>
            </a:r>
            <a:r>
              <a:rPr lang="zh-CN" altLang="en-US" sz="2900" dirty="0" smtClean="0"/>
              <a:t>的比例上升。</a:t>
            </a:r>
            <a:endParaRPr lang="en-US" altLang="zh-CN" sz="2900" dirty="0" smtClean="0"/>
          </a:p>
          <a:p>
            <a:r>
              <a:rPr lang="zh-CN" altLang="en-US" sz="2900" dirty="0" smtClean="0"/>
              <a:t>至</a:t>
            </a:r>
            <a:r>
              <a:rPr lang="en-US" altLang="zh-CN" sz="2900" dirty="0" smtClean="0"/>
              <a:t>2007</a:t>
            </a:r>
            <a:r>
              <a:rPr lang="zh-CN" altLang="en-US" sz="2900" dirty="0" smtClean="0"/>
              <a:t>年，过高比例的维演成本使得逾</a:t>
            </a:r>
            <a:r>
              <a:rPr lang="en-US" altLang="zh-CN" sz="2900" dirty="0" smtClean="0"/>
              <a:t>50%</a:t>
            </a:r>
            <a:r>
              <a:rPr lang="zh-CN" altLang="en-US" sz="2900" dirty="0" smtClean="0"/>
              <a:t>的软件产品“挣扎”于维演的“烂泥潭”中，企业也不再能够轻易“抽身”于新产品开发</a:t>
            </a:r>
            <a:r>
              <a:rPr lang="en-US" sz="2900" dirty="0" smtClean="0"/>
              <a:t>。</a:t>
            </a:r>
          </a:p>
          <a:p>
            <a:endParaRPr lang="en-US" altLang="zh-CN" sz="1500" dirty="0" smtClean="0"/>
          </a:p>
          <a:p>
            <a:r>
              <a:rPr lang="zh-CN" altLang="en-US" sz="2900" dirty="0" smtClean="0">
                <a:solidFill>
                  <a:srgbClr val="FF0000"/>
                </a:solidFill>
              </a:rPr>
              <a:t>软件社会的老年化趋势已然十分明显！</a:t>
            </a:r>
            <a:endParaRPr lang="en-US" altLang="zh-CN" sz="2900" dirty="0" smtClean="0">
              <a:solidFill>
                <a:srgbClr val="FF0000"/>
              </a:solidFill>
            </a:endParaRPr>
          </a:p>
          <a:p>
            <a:r>
              <a:rPr lang="zh-CN" altLang="en-US" sz="2900" dirty="0" smtClean="0">
                <a:solidFill>
                  <a:srgbClr val="FF0000"/>
                </a:solidFill>
              </a:rPr>
              <a:t>所造成的负面影响亦是十分严重！</a:t>
            </a:r>
            <a:endParaRPr lang="en-US" altLang="zh-CN" sz="2900" dirty="0" smtClean="0">
              <a:solidFill>
                <a:srgbClr val="FF0000"/>
              </a:solidFill>
            </a:endParaRPr>
          </a:p>
          <a:p>
            <a:pPr lvl="1"/>
            <a:r>
              <a:rPr lang="zh-CN" altLang="en-US" sz="2900" dirty="0" smtClean="0">
                <a:solidFill>
                  <a:srgbClr val="FF0000"/>
                </a:solidFill>
              </a:rPr>
              <a:t>具体有哪些方面的负面影响 ？</a:t>
            </a:r>
            <a:endParaRPr lang="zh-CN" altLang="en-US" sz="29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14</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遗迹危机</a:t>
            </a:r>
            <a:endParaRPr lang="zh-CN" altLang="en-US" dirty="0"/>
          </a:p>
        </p:txBody>
      </p:sp>
      <p:sp>
        <p:nvSpPr>
          <p:cNvPr id="3" name="Content Placeholder 2"/>
          <p:cNvSpPr>
            <a:spLocks noGrp="1"/>
          </p:cNvSpPr>
          <p:nvPr>
            <p:ph idx="1"/>
          </p:nvPr>
        </p:nvSpPr>
        <p:spPr>
          <a:xfrm>
            <a:off x="613964" y="1268761"/>
            <a:ext cx="8667750" cy="2374554"/>
          </a:xfrm>
        </p:spPr>
        <p:txBody>
          <a:bodyPr/>
          <a:lstStyle/>
          <a:p>
            <a:r>
              <a:rPr lang="zh-CN" altLang="en-US" dirty="0" smtClean="0"/>
              <a:t>遗迹危机</a:t>
            </a:r>
            <a:endParaRPr lang="en-US" altLang="zh-CN" dirty="0" smtClean="0"/>
          </a:p>
          <a:p>
            <a:pPr lvl="1"/>
            <a:r>
              <a:rPr lang="zh-CN" altLang="en-US" dirty="0" smtClean="0"/>
              <a:t>组织历史的遗迹代码规模过于庞大，其维护和演化需要耗费绝大部分软件预算投入，使得新软件的开发因缺少足够投入而被大面积地取消或严重拖滞</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15</a:t>
            </a:fld>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006056" y="4114822"/>
            <a:ext cx="7986135" cy="2243139"/>
          </a:xfrm>
          <a:prstGeom prst="rect">
            <a:avLst/>
          </a:prstGeom>
          <a:noFill/>
          <a:ln w="9525">
            <a:noFill/>
            <a:miter lim="800000"/>
            <a:headEnd/>
            <a:tailEnd/>
          </a:ln>
          <a:effectLst/>
        </p:spPr>
      </p:pic>
    </p:spTree>
  </p:cSld>
  <p:clrMapOvr>
    <a:masterClrMapping/>
  </p:clrMapOvr>
  <p:transition spd="slow">
    <p:blinds/>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遗迹处理十策</a:t>
            </a:r>
            <a:endParaRPr lang="zh-CN" altLang="en-US" dirty="0"/>
          </a:p>
        </p:txBody>
      </p:sp>
      <p:sp>
        <p:nvSpPr>
          <p:cNvPr id="3" name="Content Placeholder 2"/>
          <p:cNvSpPr>
            <a:spLocks noGrp="1"/>
          </p:cNvSpPr>
          <p:nvPr>
            <p:ph idx="1"/>
          </p:nvPr>
        </p:nvSpPr>
        <p:spPr>
          <a:xfrm>
            <a:off x="613964" y="1340201"/>
            <a:ext cx="8667750" cy="3660438"/>
          </a:xfrm>
        </p:spPr>
        <p:txBody>
          <a:bodyPr/>
          <a:lstStyle/>
          <a:p>
            <a:pPr>
              <a:buNone/>
            </a:pPr>
            <a:r>
              <a:rPr lang="en-US" altLang="zh-CN" sz="2700" dirty="0" smtClean="0"/>
              <a:t>Grady </a:t>
            </a:r>
            <a:r>
              <a:rPr lang="en-US" altLang="zh-CN" sz="2700" dirty="0" err="1" smtClean="0"/>
              <a:t>Booch</a:t>
            </a:r>
            <a:r>
              <a:rPr lang="en-US" altLang="zh-CN" sz="2700" dirty="0" smtClean="0"/>
              <a:t> </a:t>
            </a:r>
            <a:r>
              <a:rPr lang="zh-CN" altLang="en-US" sz="2700" dirty="0" smtClean="0"/>
              <a:t>总结的处理遗迹软件的十大策略：</a:t>
            </a:r>
            <a:endParaRPr lang="en-US" altLang="zh-CN" sz="2700" dirty="0" smtClean="0"/>
          </a:p>
          <a:p>
            <a:endParaRPr lang="en-US" altLang="zh-CN" sz="2900" dirty="0" smtClean="0"/>
          </a:p>
          <a:p>
            <a:pPr marL="943359" indent="-566348"/>
            <a:r>
              <a:rPr lang="zh-CN" altLang="en-US" sz="2900" dirty="0" smtClean="0"/>
              <a:t>抛弃</a:t>
            </a:r>
            <a:endParaRPr lang="en-US" altLang="zh-CN" sz="2900" dirty="0" smtClean="0"/>
          </a:p>
          <a:p>
            <a:pPr marL="943359" indent="-566348"/>
            <a:r>
              <a:rPr lang="zh-CN" altLang="en-US" sz="2900" dirty="0" smtClean="0"/>
              <a:t>开源化</a:t>
            </a:r>
            <a:endParaRPr lang="en-US" altLang="zh-CN" sz="2900" dirty="0" smtClean="0"/>
          </a:p>
          <a:p>
            <a:pPr marL="943359" indent="-566348"/>
            <a:r>
              <a:rPr lang="zh-CN" altLang="en-US" sz="2900" dirty="0" smtClean="0"/>
              <a:t>冻结变更</a:t>
            </a:r>
            <a:endParaRPr lang="en-US" altLang="zh-CN" sz="2900" dirty="0" smtClean="0"/>
          </a:p>
          <a:p>
            <a:pPr marL="943359" indent="-566348"/>
            <a:r>
              <a:rPr lang="zh-CN" altLang="en-US" sz="2900" dirty="0" smtClean="0"/>
              <a:t>生命支持</a:t>
            </a:r>
            <a:endParaRPr lang="en-US" altLang="zh-CN" sz="2900" dirty="0" smtClean="0"/>
          </a:p>
          <a:p>
            <a:pPr marL="943359" indent="-566348"/>
            <a:r>
              <a:rPr lang="zh-CN" altLang="en-US" sz="2900" dirty="0" smtClean="0"/>
              <a:t>完全重写</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16</a:t>
            </a:fld>
            <a:endParaRPr lang="zh-CN" altLang="en-US" dirty="0"/>
          </a:p>
        </p:txBody>
      </p:sp>
      <p:sp>
        <p:nvSpPr>
          <p:cNvPr id="5" name="Content Placeholder 2"/>
          <p:cNvSpPr txBox="1">
            <a:spLocks/>
          </p:cNvSpPr>
          <p:nvPr/>
        </p:nvSpPr>
        <p:spPr bwMode="auto">
          <a:xfrm>
            <a:off x="4369317" y="2285994"/>
            <a:ext cx="3079960" cy="257176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部分重写</a:t>
            </a:r>
            <a:endParaRPr lang="en-US" altLang="zh-CN" sz="29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打包</a:t>
            </a:r>
            <a:endParaRPr lang="en-US" altLang="zh-CN" sz="29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变形</a:t>
            </a:r>
            <a:endParaRPr lang="en-US" altLang="zh-CN" sz="29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归档</a:t>
            </a:r>
            <a:endParaRPr lang="en-US" altLang="zh-CN" sz="2900" kern="0" dirty="0" smtClean="0">
              <a:latin typeface="+mn-lt"/>
              <a:ea typeface="文鼎CS长美黑" pitchFamily="49" charset="-122"/>
            </a:endParaRPr>
          </a:p>
          <a:p>
            <a:pPr marL="491609" indent="-491609" defTabSz="956645" eaLnBrk="0" hangingPunct="0">
              <a:spcBef>
                <a:spcPct val="20000"/>
              </a:spcBef>
              <a:buClr>
                <a:srgbClr val="C00000"/>
              </a:buClr>
              <a:buSzPct val="100000"/>
              <a:buFont typeface="文鼎CS长美黑" pitchFamily="49" charset="-122"/>
              <a:buChar char="※"/>
              <a:defRPr/>
            </a:pPr>
            <a:r>
              <a:rPr lang="zh-CN" altLang="en-US" sz="2900" kern="0" dirty="0" smtClean="0">
                <a:latin typeface="+mn-lt"/>
                <a:ea typeface="文鼎CS长美黑" pitchFamily="49" charset="-122"/>
              </a:rPr>
              <a:t>外包</a:t>
            </a:r>
            <a:endParaRPr lang="zh-CN" altLang="en-US" sz="2700" kern="0" dirty="0">
              <a:latin typeface="+mn-lt"/>
              <a:ea typeface="文鼎CS长美黑" pitchFamily="49" charset="-122"/>
            </a:endParaRPr>
          </a:p>
        </p:txBody>
      </p:sp>
      <p:pic>
        <p:nvPicPr>
          <p:cNvPr id="12290" name="Picture 2" descr="http://www.cafescicolorado.org/images/Booch.png"/>
          <p:cNvPicPr>
            <a:picLocks noChangeAspect="1" noChangeArrowheads="1"/>
          </p:cNvPicPr>
          <p:nvPr/>
        </p:nvPicPr>
        <p:blipFill>
          <a:blip r:embed="rId2" cstate="print"/>
          <a:srcRect/>
          <a:stretch>
            <a:fillRect/>
          </a:stretch>
        </p:blipFill>
        <p:spPr bwMode="auto">
          <a:xfrm>
            <a:off x="7371270" y="4055320"/>
            <a:ext cx="2534731" cy="233975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独立维护理念</a:t>
            </a:r>
            <a:endParaRPr lang="zh-CN" altLang="en-US" dirty="0"/>
          </a:p>
        </p:txBody>
      </p:sp>
      <p:sp>
        <p:nvSpPr>
          <p:cNvPr id="3" name="Content Placeholder 2"/>
          <p:cNvSpPr>
            <a:spLocks noGrp="1"/>
          </p:cNvSpPr>
          <p:nvPr>
            <p:ph idx="1"/>
          </p:nvPr>
        </p:nvSpPr>
        <p:spPr>
          <a:xfrm>
            <a:off x="428499" y="4221090"/>
            <a:ext cx="3324920" cy="2088232"/>
          </a:xfrm>
        </p:spPr>
        <p:txBody>
          <a:bodyPr/>
          <a:lstStyle/>
          <a:p>
            <a:pPr>
              <a:buNone/>
            </a:pPr>
            <a:r>
              <a:rPr lang="zh-CN" altLang="en-US" sz="2700" dirty="0" smtClean="0"/>
              <a:t>优势：</a:t>
            </a:r>
            <a:endParaRPr lang="en-US" altLang="zh-CN" sz="2700" dirty="0" smtClean="0"/>
          </a:p>
          <a:p>
            <a:r>
              <a:rPr lang="zh-CN" altLang="en-US" sz="2500" dirty="0" smtClean="0"/>
              <a:t>专业</a:t>
            </a:r>
            <a:endParaRPr lang="en-US" altLang="zh-CN" sz="2500" dirty="0" smtClean="0"/>
          </a:p>
          <a:p>
            <a:r>
              <a:rPr lang="zh-CN" altLang="en-US" sz="2500" dirty="0" smtClean="0"/>
              <a:t>高效益</a:t>
            </a:r>
            <a:endParaRPr lang="en-US" altLang="zh-CN" sz="2500" dirty="0" smtClean="0"/>
          </a:p>
          <a:p>
            <a:r>
              <a:rPr lang="zh-CN" altLang="en-US" sz="2500" dirty="0" smtClean="0"/>
              <a:t>不浪费开发资源</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17</a:t>
            </a:fld>
            <a:endParaRPr lang="zh-CN" altLang="en-US" dirty="0"/>
          </a:p>
        </p:txBody>
      </p:sp>
      <p:sp>
        <p:nvSpPr>
          <p:cNvPr id="5" name="Rectangle 4"/>
          <p:cNvSpPr/>
          <p:nvPr/>
        </p:nvSpPr>
        <p:spPr>
          <a:xfrm>
            <a:off x="974558" y="1772818"/>
            <a:ext cx="7956884" cy="1440160"/>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将软件的维护工作外包给专业软件维护机构，由专业维护团队负责独立完成。</a:t>
            </a:r>
            <a:endParaRPr lang="zh-CN" altLang="en-US" sz="2900" dirty="0">
              <a:solidFill>
                <a:srgbClr val="C00000"/>
              </a:solidFill>
              <a:ea typeface="文鼎CS长美黑" pitchFamily="49" charset="-122"/>
            </a:endParaRPr>
          </a:p>
        </p:txBody>
      </p:sp>
      <p:sp>
        <p:nvSpPr>
          <p:cNvPr id="6" name="Rectangle 5"/>
          <p:cNvSpPr/>
          <p:nvPr/>
        </p:nvSpPr>
        <p:spPr>
          <a:xfrm>
            <a:off x="7795322" y="6011998"/>
            <a:ext cx="1993371" cy="373597"/>
          </a:xfrm>
          <a:prstGeom prst="rect">
            <a:avLst/>
          </a:prstGeom>
        </p:spPr>
        <p:txBody>
          <a:bodyPr wrap="none" lIns="95665" tIns="47832" rIns="95665" bIns="47832">
            <a:spAutoFit/>
          </a:bodyPr>
          <a:lstStyle/>
          <a:p>
            <a:r>
              <a:rPr lang="en-US" altLang="zh-CN" dirty="0" smtClean="0"/>
              <a:t>Thomas </a:t>
            </a:r>
            <a:r>
              <a:rPr lang="en-US" altLang="zh-CN" dirty="0" err="1" smtClean="0"/>
              <a:t>Pigoski</a:t>
            </a:r>
            <a:endParaRPr lang="zh-CN" altLang="en-US" dirty="0"/>
          </a:p>
        </p:txBody>
      </p:sp>
      <p:sp>
        <p:nvSpPr>
          <p:cNvPr id="8" name="Title 4"/>
          <p:cNvSpPr txBox="1">
            <a:spLocks/>
          </p:cNvSpPr>
          <p:nvPr/>
        </p:nvSpPr>
        <p:spPr bwMode="auto">
          <a:xfrm>
            <a:off x="4094905" y="4397044"/>
            <a:ext cx="4190238" cy="1624246"/>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900" dirty="0" smtClean="0">
                <a:solidFill>
                  <a:srgbClr val="FFFF00"/>
                </a:solidFill>
                <a:ea typeface="文鼎CS长美黑" pitchFamily="49" charset="-122"/>
              </a:rPr>
              <a:t>      大型软件产品的维护应交付给专业独立机构，而不是开发团队。</a:t>
            </a:r>
            <a:endParaRPr lang="zh-CN" altLang="en-US" sz="2900" kern="0" dirty="0">
              <a:solidFill>
                <a:srgbClr val="FFFF00"/>
              </a:solidFill>
              <a:latin typeface="+mj-lt"/>
              <a:ea typeface="文鼎CS长美黑" pitchFamily="49" charset="-122"/>
              <a:cs typeface="+mj-cs"/>
            </a:endParaRPr>
          </a:p>
        </p:txBody>
      </p:sp>
      <p:pic>
        <p:nvPicPr>
          <p:cNvPr id="9" name="Picture 2" descr="http://techsoft.com/about/images/tompigoski.jpg"/>
          <p:cNvPicPr>
            <a:picLocks noChangeAspect="1" noChangeArrowheads="1"/>
          </p:cNvPicPr>
          <p:nvPr/>
        </p:nvPicPr>
        <p:blipFill>
          <a:blip r:embed="rId2" cstate="print"/>
          <a:srcRect/>
          <a:stretch>
            <a:fillRect/>
          </a:stretch>
        </p:blipFill>
        <p:spPr bwMode="auto">
          <a:xfrm>
            <a:off x="8265368" y="3754829"/>
            <a:ext cx="1640632" cy="2296885"/>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演化开发理念</a:t>
            </a:r>
            <a:endParaRPr lang="zh-CN" altLang="en-US" dirty="0"/>
          </a:p>
        </p:txBody>
      </p:sp>
      <p:sp>
        <p:nvSpPr>
          <p:cNvPr id="3" name="Content Placeholder 2"/>
          <p:cNvSpPr>
            <a:spLocks noGrp="1"/>
          </p:cNvSpPr>
          <p:nvPr>
            <p:ph idx="1"/>
          </p:nvPr>
        </p:nvSpPr>
        <p:spPr>
          <a:xfrm>
            <a:off x="194476" y="3645026"/>
            <a:ext cx="3978442" cy="1152129"/>
          </a:xfrm>
        </p:spPr>
        <p:txBody>
          <a:bodyPr/>
          <a:lstStyle/>
          <a:p>
            <a:pPr>
              <a:buNone/>
            </a:pPr>
            <a:r>
              <a:rPr lang="zh-CN" altLang="en-US" dirty="0" smtClean="0"/>
              <a:t>演化是二次开发。</a:t>
            </a:r>
            <a:endParaRPr lang="en-US" altLang="zh-CN" dirty="0" smtClean="0"/>
          </a:p>
          <a:p>
            <a:pPr>
              <a:buNone/>
            </a:pPr>
            <a:r>
              <a:rPr lang="zh-CN" altLang="en-US" dirty="0" smtClean="0"/>
              <a:t>优势： </a:t>
            </a:r>
            <a:r>
              <a:rPr lang="zh-CN" altLang="en-US" dirty="0" smtClean="0">
                <a:solidFill>
                  <a:srgbClr val="0000FF"/>
                </a:solidFill>
              </a:rPr>
              <a:t>知识累积</a:t>
            </a:r>
            <a:endParaRPr lang="zh-CN" altLang="en-US" dirty="0">
              <a:solidFill>
                <a:srgbClr val="0000FF"/>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18</a:t>
            </a:fld>
            <a:endParaRPr lang="zh-CN" altLang="en-US" dirty="0"/>
          </a:p>
        </p:txBody>
      </p:sp>
      <p:sp>
        <p:nvSpPr>
          <p:cNvPr id="5" name="Rectangle 4"/>
          <p:cNvSpPr/>
          <p:nvPr/>
        </p:nvSpPr>
        <p:spPr>
          <a:xfrm>
            <a:off x="740532" y="1772815"/>
            <a:ext cx="8346927" cy="1008112"/>
          </a:xfrm>
          <a:prstGeom prst="rect">
            <a:avLst/>
          </a:prstGeom>
          <a:solidFill>
            <a:srgbClr val="FFC000"/>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由同一团队负责同一软件产品的开发和演化。</a:t>
            </a:r>
            <a:endParaRPr lang="zh-CN" altLang="en-US" sz="2900" dirty="0">
              <a:solidFill>
                <a:srgbClr val="C00000"/>
              </a:solidFill>
              <a:ea typeface="文鼎CS长美黑" pitchFamily="49" charset="-122"/>
            </a:endParaRPr>
          </a:p>
        </p:txBody>
      </p:sp>
      <p:grpSp>
        <p:nvGrpSpPr>
          <p:cNvPr id="6" name="Group 5"/>
          <p:cNvGrpSpPr>
            <a:grpSpLocks noChangeAspect="1"/>
          </p:cNvGrpSpPr>
          <p:nvPr/>
        </p:nvGrpSpPr>
        <p:grpSpPr>
          <a:xfrm>
            <a:off x="116472" y="5229201"/>
            <a:ext cx="2365169" cy="1628801"/>
            <a:chOff x="2110747" y="1737360"/>
            <a:chExt cx="4244333" cy="3383279"/>
          </a:xfrm>
        </p:grpSpPr>
        <p:grpSp>
          <p:nvGrpSpPr>
            <p:cNvPr id="7" name="Group 1"/>
            <p:cNvGrpSpPr/>
            <p:nvPr/>
          </p:nvGrpSpPr>
          <p:grpSpPr>
            <a:xfrm>
              <a:off x="2110747" y="1737360"/>
              <a:ext cx="3383280" cy="3383279"/>
              <a:chOff x="137159" y="340360"/>
              <a:chExt cx="3383280" cy="3383279"/>
            </a:xfrm>
            <a:scene3d>
              <a:camera prst="orthographicFront"/>
              <a:lightRig rig="flat" dir="t"/>
            </a:scene3d>
          </p:grpSpPr>
          <p:sp>
            <p:nvSpPr>
              <p:cNvPr id="13" name="Oval 2"/>
              <p:cNvSpPr/>
              <p:nvPr/>
            </p:nvSpPr>
            <p:spPr>
              <a:xfrm>
                <a:off x="137159" y="340360"/>
                <a:ext cx="3383280" cy="3383279"/>
              </a:xfrm>
              <a:prstGeom prst="ellipse">
                <a:avLst/>
              </a:prstGeom>
              <a:solidFill>
                <a:srgbClr val="FF0000">
                  <a:alpha val="50000"/>
                </a:srgbClr>
              </a:solidFill>
              <a:sp3d prstMaterial="plastic">
                <a:bevelT w="120900" h="88900"/>
                <a:bevelB w="88900" h="31750" prst="angle"/>
              </a:sp3d>
            </p:spPr>
            <p:style>
              <a:lnRef idx="0">
                <a:schemeClr val="lt1">
                  <a:hueOff val="0"/>
                  <a:satOff val="0"/>
                  <a:lumOff val="0"/>
                  <a:alphaOff val="0"/>
                </a:schemeClr>
              </a:lnRef>
              <a:fillRef idx="1">
                <a:schemeClr val="accent2">
                  <a:alpha val="50000"/>
                  <a:hueOff val="0"/>
                  <a:satOff val="0"/>
                  <a:lumOff val="0"/>
                  <a:alphaOff val="0"/>
                </a:schemeClr>
              </a:fillRef>
              <a:effectRef idx="1">
                <a:schemeClr val="accent2">
                  <a:alpha val="50000"/>
                  <a:hueOff val="0"/>
                  <a:satOff val="0"/>
                  <a:lumOff val="0"/>
                  <a:alphaOff val="0"/>
                </a:schemeClr>
              </a:effectRef>
              <a:fontRef idx="minor">
                <a:schemeClr val="tx1"/>
              </a:fontRef>
            </p:style>
          </p:sp>
          <p:sp>
            <p:nvSpPr>
              <p:cNvPr id="14" name="Oval 4"/>
              <p:cNvSpPr/>
              <p:nvPr/>
            </p:nvSpPr>
            <p:spPr>
              <a:xfrm>
                <a:off x="609599" y="739321"/>
                <a:ext cx="1950720" cy="258535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3022733">
                  <a:lnSpc>
                    <a:spcPct val="90000"/>
                  </a:lnSpc>
                  <a:spcAft>
                    <a:spcPct val="35000"/>
                  </a:spcAft>
                </a:pPr>
                <a:endParaRPr lang="zh-CN" altLang="en-US" sz="3100" dirty="0"/>
              </a:p>
            </p:txBody>
          </p:sp>
        </p:grpSp>
        <p:grpSp>
          <p:nvGrpSpPr>
            <p:cNvPr id="8" name="Group 4"/>
            <p:cNvGrpSpPr/>
            <p:nvPr/>
          </p:nvGrpSpPr>
          <p:grpSpPr>
            <a:xfrm>
              <a:off x="2971800" y="1737360"/>
              <a:ext cx="3383280" cy="3383279"/>
              <a:chOff x="1676385" y="340360"/>
              <a:chExt cx="3383280" cy="3383279"/>
            </a:xfrm>
            <a:scene3d>
              <a:camera prst="orthographicFront"/>
              <a:lightRig rig="flat" dir="t"/>
            </a:scene3d>
          </p:grpSpPr>
          <p:sp>
            <p:nvSpPr>
              <p:cNvPr id="11" name="Oval 10"/>
              <p:cNvSpPr/>
              <p:nvPr/>
            </p:nvSpPr>
            <p:spPr>
              <a:xfrm>
                <a:off x="1676385" y="340360"/>
                <a:ext cx="3383280" cy="3383279"/>
              </a:xfrm>
              <a:prstGeom prst="ellipse">
                <a:avLst/>
              </a:prstGeom>
              <a:solidFill>
                <a:srgbClr val="0000CC">
                  <a:alpha val="34902"/>
                </a:srgbClr>
              </a:solidFill>
              <a:sp3d prstMaterial="plastic">
                <a:bevelT w="120900" h="88900"/>
                <a:bevelB w="88900" h="31750" prst="angle"/>
              </a:sp3d>
            </p:spPr>
            <p:style>
              <a:lnRef idx="0">
                <a:schemeClr val="lt1">
                  <a:hueOff val="0"/>
                  <a:satOff val="0"/>
                  <a:lumOff val="0"/>
                  <a:alphaOff val="0"/>
                </a:schemeClr>
              </a:lnRef>
              <a:fillRef idx="1">
                <a:schemeClr val="accent2">
                  <a:alpha val="50000"/>
                  <a:hueOff val="4681519"/>
                  <a:satOff val="-5839"/>
                  <a:lumOff val="1373"/>
                  <a:alphaOff val="0"/>
                </a:schemeClr>
              </a:fillRef>
              <a:effectRef idx="1">
                <a:schemeClr val="accent2">
                  <a:alpha val="50000"/>
                  <a:hueOff val="4681519"/>
                  <a:satOff val="-5839"/>
                  <a:lumOff val="1373"/>
                  <a:alphaOff val="0"/>
                </a:schemeClr>
              </a:effectRef>
              <a:fontRef idx="minor">
                <a:schemeClr val="tx1"/>
              </a:fontRef>
            </p:style>
          </p:sp>
          <p:sp>
            <p:nvSpPr>
              <p:cNvPr id="12" name="Oval 6"/>
              <p:cNvSpPr/>
              <p:nvPr/>
            </p:nvSpPr>
            <p:spPr>
              <a:xfrm>
                <a:off x="2636505" y="739321"/>
                <a:ext cx="1950720" cy="2585357"/>
              </a:xfrm>
              <a:prstGeom prst="rect">
                <a:avLst/>
              </a:prstGeom>
              <a:sp3d/>
            </p:spPr>
            <p:style>
              <a:lnRef idx="0">
                <a:scrgbClr r="0" g="0" b="0"/>
              </a:lnRef>
              <a:fillRef idx="0">
                <a:scrgbClr r="0" g="0" b="0"/>
              </a:fillRef>
              <a:effectRef idx="0">
                <a:scrgbClr r="0" g="0" b="0"/>
              </a:effectRef>
              <a:fontRef idx="minor">
                <a:schemeClr val="tx1"/>
              </a:fontRef>
            </p:style>
            <p:txBody>
              <a:bodyPr spcFirstLastPara="0" vert="horz" wrap="square" lIns="0" tIns="0" rIns="0" bIns="0" numCol="1" spcCol="1270" anchor="ctr" anchorCtr="0">
                <a:noAutofit/>
              </a:bodyPr>
              <a:lstStyle/>
              <a:p>
                <a:pPr algn="ctr" defTabSz="3022733">
                  <a:lnSpc>
                    <a:spcPct val="90000"/>
                  </a:lnSpc>
                  <a:spcAft>
                    <a:spcPct val="35000"/>
                  </a:spcAft>
                </a:pPr>
                <a:endParaRPr lang="zh-CN" altLang="en-US" sz="3100" dirty="0"/>
              </a:p>
            </p:txBody>
          </p:sp>
        </p:grpSp>
      </p:grpSp>
      <p:sp>
        <p:nvSpPr>
          <p:cNvPr id="15" name="Rectangle 14"/>
          <p:cNvSpPr/>
          <p:nvPr/>
        </p:nvSpPr>
        <p:spPr>
          <a:xfrm>
            <a:off x="8047258" y="6011998"/>
            <a:ext cx="1688801" cy="373597"/>
          </a:xfrm>
          <a:prstGeom prst="rect">
            <a:avLst/>
          </a:prstGeom>
        </p:spPr>
        <p:txBody>
          <a:bodyPr wrap="none" lIns="95665" tIns="47832" rIns="95665" bIns="47832">
            <a:spAutoFit/>
          </a:bodyPr>
          <a:lstStyle/>
          <a:p>
            <a:r>
              <a:rPr lang="en-US" altLang="zh-CN" dirty="0" smtClean="0"/>
              <a:t>Meir Lehman</a:t>
            </a:r>
            <a:endParaRPr lang="zh-CN" altLang="en-US" dirty="0"/>
          </a:p>
        </p:txBody>
      </p:sp>
      <p:sp>
        <p:nvSpPr>
          <p:cNvPr id="17" name="Title 4"/>
          <p:cNvSpPr txBox="1">
            <a:spLocks/>
          </p:cNvSpPr>
          <p:nvPr/>
        </p:nvSpPr>
        <p:spPr bwMode="auto">
          <a:xfrm>
            <a:off x="4328931" y="4685074"/>
            <a:ext cx="3744416" cy="1624246"/>
          </a:xfrm>
          <a:prstGeom prst="rect">
            <a:avLst/>
          </a:prstGeom>
          <a:solidFill>
            <a:schemeClr val="tx2"/>
          </a:solidFill>
          <a:ln w="9525">
            <a:noFill/>
            <a:miter lim="800000"/>
            <a:headEnd/>
            <a:tailEnd/>
          </a:ln>
        </p:spPr>
        <p:txBody>
          <a:bodyPr vert="horz" wrap="square" lIns="95665" tIns="47832" rIns="95665" bIns="47832" numCol="1" anchor="ctr" anchorCtr="0" compatLnSpc="1">
            <a:prstTxWarp prst="textNoShape">
              <a:avLst/>
            </a:prstTxWarp>
          </a:bodyPr>
          <a:lstStyle/>
          <a:p>
            <a:pPr lvl="0" eaLnBrk="0" hangingPunct="0"/>
            <a:r>
              <a:rPr lang="zh-CN" altLang="en-US" sz="2900" dirty="0" smtClean="0">
                <a:solidFill>
                  <a:srgbClr val="FFFF00"/>
                </a:solidFill>
                <a:ea typeface="文鼎CS长美黑" pitchFamily="49" charset="-122"/>
              </a:rPr>
              <a:t>      大型软件永无开发完成之时，只是一直在演化而已。</a:t>
            </a:r>
            <a:endParaRPr lang="zh-CN" altLang="en-US" sz="2900" kern="0" dirty="0">
              <a:solidFill>
                <a:srgbClr val="FFFF00"/>
              </a:solidFill>
              <a:latin typeface="+mj-lt"/>
              <a:ea typeface="文鼎CS长美黑" pitchFamily="49" charset="-122"/>
              <a:cs typeface="+mj-cs"/>
            </a:endParaRPr>
          </a:p>
        </p:txBody>
      </p:sp>
      <p:pic>
        <p:nvPicPr>
          <p:cNvPr id="16" name="Picture 2" descr="http://www.computer.org/portal/image/image_gallery?uuid=9daabd42-6b57-495a-97aa-7420481efbb7&amp;groupId=1464074&amp;t=1255006940492"/>
          <p:cNvPicPr>
            <a:picLocks noChangeAspect="1" noChangeArrowheads="1"/>
          </p:cNvPicPr>
          <p:nvPr/>
        </p:nvPicPr>
        <p:blipFill>
          <a:blip r:embed="rId2" cstate="print"/>
          <a:srcRect/>
          <a:stretch>
            <a:fillRect/>
          </a:stretch>
        </p:blipFill>
        <p:spPr bwMode="auto">
          <a:xfrm>
            <a:off x="8121352" y="3835123"/>
            <a:ext cx="1728192" cy="225817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独立维护与演化开发</a:t>
            </a:r>
            <a:endParaRPr lang="zh-CN" altLang="en-US" dirty="0"/>
          </a:p>
        </p:txBody>
      </p:sp>
      <p:sp>
        <p:nvSpPr>
          <p:cNvPr id="3" name="Content Placeholder 2"/>
          <p:cNvSpPr>
            <a:spLocks noGrp="1"/>
          </p:cNvSpPr>
          <p:nvPr>
            <p:ph idx="1"/>
          </p:nvPr>
        </p:nvSpPr>
        <p:spPr>
          <a:xfrm>
            <a:off x="613964" y="1268763"/>
            <a:ext cx="8667750" cy="2376264"/>
          </a:xfrm>
        </p:spPr>
        <p:txBody>
          <a:bodyPr/>
          <a:lstStyle/>
          <a:p>
            <a:r>
              <a:rPr lang="zh-CN" altLang="en-US" sz="2700" dirty="0" smtClean="0"/>
              <a:t>独立维护与演化开发非但不冲突，而且可互补。</a:t>
            </a:r>
            <a:endParaRPr lang="en-US" altLang="zh-CN" sz="2700" dirty="0" smtClean="0"/>
          </a:p>
          <a:p>
            <a:pPr lvl="1"/>
            <a:r>
              <a:rPr lang="zh-CN" altLang="en-US" sz="2500" dirty="0" smtClean="0"/>
              <a:t>独立维护主要关注软件的维护，而演化开发强调软件的开发和演化。 </a:t>
            </a:r>
            <a:endParaRPr lang="en-US" altLang="zh-CN" sz="2500" dirty="0" smtClean="0"/>
          </a:p>
          <a:p>
            <a:pPr lvl="1"/>
            <a:r>
              <a:rPr lang="zh-CN" altLang="en-US" sz="2500" dirty="0" smtClean="0"/>
              <a:t>维护节奏松散，适宜于低成本外包；而软件开发和演化相对紧凑，适宜于集中承接完成。</a:t>
            </a:r>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19</a:t>
            </a:fld>
            <a:endParaRPr lang="zh-CN" altLang="en-US" dirty="0"/>
          </a:p>
        </p:txBody>
      </p:sp>
      <p:sp>
        <p:nvSpPr>
          <p:cNvPr id="5" name="Content Placeholder 2"/>
          <p:cNvSpPr txBox="1">
            <a:spLocks/>
          </p:cNvSpPr>
          <p:nvPr/>
        </p:nvSpPr>
        <p:spPr bwMode="auto">
          <a:xfrm>
            <a:off x="584516" y="3861050"/>
            <a:ext cx="4602511" cy="2808312"/>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600" kern="0" dirty="0" smtClean="0">
                <a:latin typeface="+mn-lt"/>
                <a:ea typeface="文鼎CS长美黑" pitchFamily="49" charset="-122"/>
              </a:rPr>
              <a:t>在美国，</a:t>
            </a:r>
            <a:r>
              <a:rPr lang="en-US" altLang="zh-CN" sz="2600" kern="0" dirty="0" smtClean="0">
                <a:latin typeface="+mn-lt"/>
                <a:ea typeface="文鼎CS长美黑" pitchFamily="49" charset="-122"/>
              </a:rPr>
              <a:t>30%</a:t>
            </a:r>
            <a:r>
              <a:rPr lang="zh-CN" altLang="en-US" sz="2600" kern="0" dirty="0" smtClean="0">
                <a:latin typeface="+mn-lt"/>
                <a:ea typeface="文鼎CS长美黑" pitchFamily="49" charset="-122"/>
              </a:rPr>
              <a:t>的软件企业针对部分软件产品实现了维护外包，其他</a:t>
            </a:r>
            <a:r>
              <a:rPr lang="en-US" altLang="zh-CN" sz="2600" kern="0" dirty="0" smtClean="0">
                <a:latin typeface="+mn-lt"/>
                <a:ea typeface="文鼎CS长美黑" pitchFamily="49" charset="-122"/>
              </a:rPr>
              <a:t>70%</a:t>
            </a:r>
            <a:r>
              <a:rPr lang="zh-CN" altLang="en-US" sz="2600" kern="0" dirty="0" smtClean="0">
                <a:latin typeface="+mn-lt"/>
                <a:ea typeface="文鼎CS长美黑" pitchFamily="49" charset="-122"/>
              </a:rPr>
              <a:t>的企业依然沿用“指派开发员进行维护”的老路。</a:t>
            </a:r>
            <a:endParaRPr lang="zh-CN" altLang="en-US" sz="2600" kern="0" dirty="0">
              <a:latin typeface="+mn-lt"/>
              <a:ea typeface="文鼎CS长美黑" pitchFamily="49" charset="-122"/>
            </a:endParaRPr>
          </a:p>
        </p:txBody>
      </p:sp>
      <p:grpSp>
        <p:nvGrpSpPr>
          <p:cNvPr id="9" name="Group 8"/>
          <p:cNvGrpSpPr>
            <a:grpSpLocks noChangeAspect="1"/>
          </p:cNvGrpSpPr>
          <p:nvPr/>
        </p:nvGrpSpPr>
        <p:grpSpPr>
          <a:xfrm>
            <a:off x="5781515" y="3974177"/>
            <a:ext cx="4008027" cy="2263139"/>
            <a:chOff x="2064941" y="1020762"/>
            <a:chExt cx="12332391" cy="7543800"/>
          </a:xfrm>
        </p:grpSpPr>
        <p:sp>
          <p:nvSpPr>
            <p:cNvPr id="6" name="TextBox 5"/>
            <p:cNvSpPr txBox="1"/>
            <p:nvPr/>
          </p:nvSpPr>
          <p:spPr>
            <a:xfrm>
              <a:off x="6229351" y="1020762"/>
              <a:ext cx="4829723" cy="1692771"/>
            </a:xfrm>
            <a:prstGeom prst="rect">
              <a:avLst/>
            </a:prstGeom>
            <a:noFill/>
          </p:spPr>
          <p:txBody>
            <a:bodyPr wrap="none" rtlCol="0">
              <a:spAutoFit/>
            </a:bodyPr>
            <a:lstStyle/>
            <a:p>
              <a:r>
                <a:rPr lang="zh-CN" altLang="en-US" sz="2700" b="1" dirty="0" smtClean="0">
                  <a:solidFill>
                    <a:srgbClr val="FF0000"/>
                  </a:solidFill>
                  <a:latin typeface="微软雅黑" pitchFamily="34" charset="-122"/>
                  <a:ea typeface="微软雅黑" pitchFamily="34" charset="-122"/>
                </a:rPr>
                <a:t>演化开发</a:t>
              </a:r>
              <a:endParaRPr lang="zh-CN" altLang="en-US" sz="2700" b="1" dirty="0">
                <a:solidFill>
                  <a:srgbClr val="FF0000"/>
                </a:solidFill>
                <a:latin typeface="微软雅黑" pitchFamily="34" charset="-122"/>
                <a:ea typeface="微软雅黑" pitchFamily="34" charset="-122"/>
              </a:endParaRPr>
            </a:p>
          </p:txBody>
        </p:sp>
        <p:pic>
          <p:nvPicPr>
            <p:cNvPr id="7" name="Picture 3" descr="C:\Users\SECBOK\Desktop\puzzle-top-hi.png"/>
            <p:cNvPicPr>
              <a:picLocks noChangeAspect="1" noChangeArrowheads="1"/>
            </p:cNvPicPr>
            <p:nvPr/>
          </p:nvPicPr>
          <p:blipFill>
            <a:blip r:embed="rId2" cstate="print"/>
            <a:srcRect/>
            <a:stretch>
              <a:fillRect/>
            </a:stretch>
          </p:blipFill>
          <p:spPr bwMode="auto">
            <a:xfrm>
              <a:off x="3638550" y="2468562"/>
              <a:ext cx="10758782" cy="6096000"/>
            </a:xfrm>
            <a:prstGeom prst="rect">
              <a:avLst/>
            </a:prstGeom>
            <a:noFill/>
          </p:spPr>
        </p:pic>
        <p:sp>
          <p:nvSpPr>
            <p:cNvPr id="8" name="TextBox 7"/>
            <p:cNvSpPr txBox="1"/>
            <p:nvPr/>
          </p:nvSpPr>
          <p:spPr>
            <a:xfrm rot="21586987">
              <a:off x="2064941" y="2207743"/>
              <a:ext cx="1633585" cy="5847756"/>
            </a:xfrm>
            <a:prstGeom prst="rect">
              <a:avLst/>
            </a:prstGeom>
            <a:noFill/>
          </p:spPr>
          <p:txBody>
            <a:bodyPr wrap="none" rtlCol="0">
              <a:spAutoFit/>
            </a:bodyPr>
            <a:lstStyle/>
            <a:p>
              <a:r>
                <a:rPr lang="zh-CN" altLang="en-US" sz="2700" b="1" dirty="0" smtClean="0">
                  <a:solidFill>
                    <a:srgbClr val="FF0000"/>
                  </a:solidFill>
                  <a:latin typeface="微软雅黑" pitchFamily="34" charset="-122"/>
                  <a:ea typeface="微软雅黑" pitchFamily="34" charset="-122"/>
                </a:rPr>
                <a:t>独</a:t>
              </a:r>
              <a:r>
                <a:rPr lang="en-US" altLang="zh-CN" sz="2700" b="1" dirty="0" smtClean="0">
                  <a:solidFill>
                    <a:srgbClr val="FF0000"/>
                  </a:solidFill>
                  <a:latin typeface="微软雅黑" pitchFamily="34" charset="-122"/>
                  <a:ea typeface="微软雅黑" pitchFamily="34" charset="-122"/>
                </a:rPr>
                <a:t/>
              </a:r>
              <a:br>
                <a:rPr lang="en-US" altLang="zh-CN" sz="2700" b="1" dirty="0" smtClean="0">
                  <a:solidFill>
                    <a:srgbClr val="FF0000"/>
                  </a:solidFill>
                  <a:latin typeface="微软雅黑" pitchFamily="34" charset="-122"/>
                  <a:ea typeface="微软雅黑" pitchFamily="34" charset="-122"/>
                </a:rPr>
              </a:br>
              <a:r>
                <a:rPr lang="zh-CN" altLang="en-US" sz="2700" b="1" dirty="0" smtClean="0">
                  <a:solidFill>
                    <a:srgbClr val="FF0000"/>
                  </a:solidFill>
                  <a:latin typeface="微软雅黑" pitchFamily="34" charset="-122"/>
                  <a:ea typeface="微软雅黑" pitchFamily="34" charset="-122"/>
                </a:rPr>
                <a:t>立</a:t>
              </a:r>
              <a:r>
                <a:rPr lang="en-US" altLang="zh-CN" sz="2700" b="1" dirty="0" smtClean="0">
                  <a:solidFill>
                    <a:srgbClr val="FF0000"/>
                  </a:solidFill>
                  <a:latin typeface="微软雅黑" pitchFamily="34" charset="-122"/>
                  <a:ea typeface="微软雅黑" pitchFamily="34" charset="-122"/>
                </a:rPr>
                <a:t/>
              </a:r>
              <a:br>
                <a:rPr lang="en-US" altLang="zh-CN" sz="2700" b="1" dirty="0" smtClean="0">
                  <a:solidFill>
                    <a:srgbClr val="FF0000"/>
                  </a:solidFill>
                  <a:latin typeface="微软雅黑" pitchFamily="34" charset="-122"/>
                  <a:ea typeface="微软雅黑" pitchFamily="34" charset="-122"/>
                </a:rPr>
              </a:br>
              <a:r>
                <a:rPr lang="zh-CN" altLang="en-US" sz="2700" b="1" dirty="0" smtClean="0">
                  <a:solidFill>
                    <a:srgbClr val="FF0000"/>
                  </a:solidFill>
                  <a:latin typeface="微软雅黑" pitchFamily="34" charset="-122"/>
                  <a:ea typeface="微软雅黑" pitchFamily="34" charset="-122"/>
                </a:rPr>
                <a:t>维</a:t>
              </a:r>
              <a:r>
                <a:rPr lang="en-US" altLang="zh-CN" sz="2700" b="1" dirty="0" smtClean="0">
                  <a:solidFill>
                    <a:srgbClr val="FF0000"/>
                  </a:solidFill>
                  <a:latin typeface="微软雅黑" pitchFamily="34" charset="-122"/>
                  <a:ea typeface="微软雅黑" pitchFamily="34" charset="-122"/>
                </a:rPr>
                <a:t/>
              </a:r>
              <a:br>
                <a:rPr lang="en-US" altLang="zh-CN" sz="2700" b="1" dirty="0" smtClean="0">
                  <a:solidFill>
                    <a:srgbClr val="FF0000"/>
                  </a:solidFill>
                  <a:latin typeface="微软雅黑" pitchFamily="34" charset="-122"/>
                  <a:ea typeface="微软雅黑" pitchFamily="34" charset="-122"/>
                </a:rPr>
              </a:br>
              <a:r>
                <a:rPr lang="zh-CN" altLang="en-US" sz="2700" b="1" dirty="0" smtClean="0">
                  <a:solidFill>
                    <a:srgbClr val="FF0000"/>
                  </a:solidFill>
                  <a:latin typeface="微软雅黑" pitchFamily="34" charset="-122"/>
                  <a:ea typeface="微软雅黑" pitchFamily="34" charset="-122"/>
                </a:rPr>
                <a:t>护</a:t>
              </a:r>
              <a:endParaRPr lang="zh-CN" altLang="en-US" sz="2700" b="1" dirty="0">
                <a:solidFill>
                  <a:srgbClr val="FF0000"/>
                </a:solidFill>
                <a:latin typeface="微软雅黑" pitchFamily="34" charset="-122"/>
                <a:ea typeface="微软雅黑" pitchFamily="34" charset="-122"/>
              </a:endParaRPr>
            </a:p>
          </p:txBody>
        </p:sp>
      </p:grpSp>
    </p:spTree>
  </p:cSld>
  <p:clrMapOvr>
    <a:masterClrMapping/>
  </p:clrMapOvr>
  <p:transition spd="slow">
    <p:blind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软件维演概论</a:t>
            </a:r>
            <a:endParaRPr lang="en-US" altLang="zh-CN" sz="2800" dirty="0" smtClean="0"/>
          </a:p>
          <a:p>
            <a:pPr lvl="1"/>
            <a:r>
              <a:rPr lang="zh-CN" altLang="en-US" sz="2600" dirty="0" smtClean="0"/>
              <a:t>概念、遗迹危机、维护理念</a:t>
            </a:r>
            <a:endParaRPr lang="en-US" altLang="zh-CN" sz="2600" dirty="0" smtClean="0"/>
          </a:p>
          <a:p>
            <a:r>
              <a:rPr lang="zh-CN" altLang="en-US" sz="2800" dirty="0" smtClean="0"/>
              <a:t>软件老化</a:t>
            </a:r>
            <a:endParaRPr lang="en-US" altLang="zh-CN" sz="2800" dirty="0" smtClean="0"/>
          </a:p>
          <a:p>
            <a:pPr lvl="1"/>
            <a:r>
              <a:rPr lang="zh-CN" altLang="en-US" sz="2600" dirty="0" smtClean="0"/>
              <a:t>概述、案例、分析、处理实践</a:t>
            </a:r>
            <a:endParaRPr lang="en-US" altLang="zh-CN" sz="2600" dirty="0" smtClean="0"/>
          </a:p>
          <a:p>
            <a:r>
              <a:rPr lang="zh-CN" altLang="en-US" sz="2800" dirty="0" smtClean="0"/>
              <a:t>软件再工程</a:t>
            </a:r>
            <a:endParaRPr lang="en-US" altLang="zh-CN" sz="2800" dirty="0" smtClean="0"/>
          </a:p>
          <a:p>
            <a:pPr lvl="1"/>
            <a:r>
              <a:rPr lang="zh-CN" altLang="en-US" sz="2600" dirty="0" smtClean="0"/>
              <a:t>概述、案例、模型与技术、实践</a:t>
            </a:r>
            <a:endParaRPr lang="en-US" altLang="zh-CN" sz="2600" dirty="0" smtClean="0"/>
          </a:p>
          <a:p>
            <a:r>
              <a:rPr lang="zh-CN" altLang="en-US" sz="2800" dirty="0" smtClean="0"/>
              <a:t>软件维演透析</a:t>
            </a:r>
            <a:endParaRPr lang="en-US" altLang="zh-CN" sz="2800" dirty="0" smtClean="0"/>
          </a:p>
          <a:p>
            <a:pPr lvl="1"/>
            <a:r>
              <a:rPr lang="en-US" altLang="zh-CN" sz="2600" dirty="0" smtClean="0"/>
              <a:t>Lehman</a:t>
            </a:r>
            <a:r>
              <a:rPr lang="zh-CN" altLang="en-US" sz="2600" dirty="0" smtClean="0"/>
              <a:t>定律，及其定律与实践</a:t>
            </a:r>
            <a:endParaRPr lang="en-US" altLang="zh-CN" sz="2600" dirty="0" smtClean="0"/>
          </a:p>
          <a:p>
            <a:r>
              <a:rPr lang="zh-CN" altLang="en-US" sz="2800" dirty="0" smtClean="0"/>
              <a:t>维护工程师</a:t>
            </a:r>
          </a:p>
          <a:p>
            <a:pPr lvl="1"/>
            <a:r>
              <a:rPr lang="zh-CN" altLang="en-US" sz="2600" dirty="0" smtClean="0"/>
              <a:t>角色、要求，如何参与开发</a:t>
            </a:r>
            <a:endParaRPr lang="zh-CN" altLang="en-US" sz="2600" dirty="0"/>
          </a:p>
        </p:txBody>
      </p:sp>
    </p:spTree>
  </p:cSld>
  <p:clrMapOvr>
    <a:masterClrMapping/>
  </p:clrMapOvr>
  <p:transition spd="slow">
    <p:blind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软件维演概论</a:t>
            </a:r>
            <a:endParaRPr lang="en-US" altLang="zh-CN" sz="2800" dirty="0" smtClean="0"/>
          </a:p>
          <a:p>
            <a:pPr lvl="1"/>
            <a:r>
              <a:rPr lang="zh-CN" altLang="en-US" sz="2600" dirty="0" smtClean="0"/>
              <a:t>概念、遗迹危机、维护理念</a:t>
            </a:r>
            <a:endParaRPr lang="en-US" altLang="zh-CN" sz="2600" dirty="0" smtClean="0"/>
          </a:p>
          <a:p>
            <a:r>
              <a:rPr lang="zh-CN" altLang="en-US" sz="2800" dirty="0" smtClean="0"/>
              <a:t>软件老化</a:t>
            </a:r>
            <a:endParaRPr lang="en-US" altLang="zh-CN" sz="2800" dirty="0" smtClean="0"/>
          </a:p>
          <a:p>
            <a:pPr lvl="1"/>
            <a:r>
              <a:rPr lang="zh-CN" altLang="en-US" sz="2600" dirty="0" smtClean="0"/>
              <a:t>概述、案例、分析、处理实践</a:t>
            </a:r>
            <a:endParaRPr lang="en-US" altLang="zh-CN" sz="2600" dirty="0" smtClean="0"/>
          </a:p>
          <a:p>
            <a:r>
              <a:rPr lang="zh-CN" altLang="en-US" sz="2800" dirty="0" smtClean="0"/>
              <a:t>软件再工程</a:t>
            </a:r>
            <a:endParaRPr lang="en-US" altLang="zh-CN" sz="2800" dirty="0" smtClean="0"/>
          </a:p>
          <a:p>
            <a:pPr lvl="1"/>
            <a:r>
              <a:rPr lang="zh-CN" altLang="en-US" sz="2600" dirty="0" smtClean="0"/>
              <a:t>概述、案例、模型与技术、实践</a:t>
            </a:r>
            <a:endParaRPr lang="en-US" altLang="zh-CN" sz="2600" dirty="0" smtClean="0"/>
          </a:p>
          <a:p>
            <a:r>
              <a:rPr lang="zh-CN" altLang="en-US" sz="2800" dirty="0" smtClean="0"/>
              <a:t>软件维演透析</a:t>
            </a:r>
            <a:endParaRPr lang="en-US" altLang="zh-CN" sz="2800" dirty="0" smtClean="0"/>
          </a:p>
          <a:p>
            <a:pPr lvl="1"/>
            <a:r>
              <a:rPr lang="en-US" altLang="zh-CN" sz="2600" dirty="0" smtClean="0"/>
              <a:t>Lehman</a:t>
            </a:r>
            <a:r>
              <a:rPr lang="zh-CN" altLang="en-US" sz="2600" dirty="0" smtClean="0"/>
              <a:t>定律，及其定律与实践</a:t>
            </a:r>
            <a:endParaRPr lang="en-US" altLang="zh-CN" sz="2600" dirty="0" smtClean="0"/>
          </a:p>
          <a:p>
            <a:r>
              <a:rPr lang="zh-CN" altLang="en-US" sz="2800" dirty="0" smtClean="0"/>
              <a:t>维护工程师</a:t>
            </a:r>
          </a:p>
          <a:p>
            <a:pPr lvl="1"/>
            <a:r>
              <a:rPr lang="zh-CN" altLang="en-US" sz="2600" dirty="0" smtClean="0"/>
              <a:t>角色、要求，如何参与开发</a:t>
            </a:r>
            <a:endParaRPr lang="zh-CN" altLang="en-US" sz="2600" dirty="0"/>
          </a:p>
        </p:txBody>
      </p:sp>
      <p:sp>
        <p:nvSpPr>
          <p:cNvPr id="4" name="Right Arrow 3"/>
          <p:cNvSpPr/>
          <p:nvPr/>
        </p:nvSpPr>
        <p:spPr>
          <a:xfrm flipH="1" flipV="1">
            <a:off x="6381760" y="2357430"/>
            <a:ext cx="1285884" cy="428628"/>
          </a:xfrm>
          <a:prstGeom prst="righ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关于“人体老化”</a:t>
            </a:r>
            <a:endParaRPr lang="zh-CN" altLang="en-US" dirty="0"/>
          </a:p>
        </p:txBody>
      </p:sp>
      <p:sp>
        <p:nvSpPr>
          <p:cNvPr id="3" name="Content Placeholder 2"/>
          <p:cNvSpPr>
            <a:spLocks noGrp="1"/>
          </p:cNvSpPr>
          <p:nvPr>
            <p:ph idx="1"/>
          </p:nvPr>
        </p:nvSpPr>
        <p:spPr>
          <a:xfrm>
            <a:off x="613968" y="1268761"/>
            <a:ext cx="6991328" cy="4536504"/>
          </a:xfrm>
        </p:spPr>
        <p:txBody>
          <a:bodyPr/>
          <a:lstStyle/>
          <a:p>
            <a:pPr>
              <a:buNone/>
            </a:pPr>
            <a:r>
              <a:rPr lang="zh-CN" altLang="en-US" dirty="0" smtClean="0"/>
              <a:t>若干基本事实：</a:t>
            </a:r>
            <a:endParaRPr lang="en-US" altLang="zh-CN" dirty="0" smtClean="0"/>
          </a:p>
          <a:p>
            <a:pPr>
              <a:buNone/>
            </a:pPr>
            <a:endParaRPr lang="en-US" altLang="zh-CN" sz="1200" dirty="0" smtClean="0"/>
          </a:p>
          <a:p>
            <a:r>
              <a:rPr lang="zh-CN" altLang="en-US" sz="2700" dirty="0" smtClean="0"/>
              <a:t>人体不可避免地会衰老，任何关于</a:t>
            </a:r>
            <a:r>
              <a:rPr lang="en-US" altLang="zh-CN" sz="2700" dirty="0" smtClean="0"/>
              <a:t/>
            </a:r>
            <a:br>
              <a:rPr lang="en-US" altLang="zh-CN" sz="2700" dirty="0" smtClean="0"/>
            </a:br>
            <a:r>
              <a:rPr lang="zh-CN" altLang="en-US" sz="2700" dirty="0" smtClean="0"/>
              <a:t>“永生”的描述都是虚幻的。</a:t>
            </a:r>
            <a:endParaRPr lang="en-US" altLang="zh-CN" sz="2700" dirty="0" smtClean="0"/>
          </a:p>
          <a:p>
            <a:r>
              <a:rPr lang="zh-CN" altLang="en-US" sz="2700" dirty="0" smtClean="0"/>
              <a:t>至目前为止，所见、所听和所用的所有</a:t>
            </a:r>
            <a:r>
              <a:rPr lang="en-US" altLang="zh-CN" sz="2700" dirty="0" smtClean="0"/>
              <a:t/>
            </a:r>
            <a:br>
              <a:rPr lang="en-US" altLang="zh-CN" sz="2700" dirty="0" smtClean="0"/>
            </a:br>
            <a:r>
              <a:rPr lang="zh-CN" altLang="en-US" sz="2700" dirty="0" smtClean="0"/>
              <a:t>“鼓吹能够控制或延缓人体衰老”的技</a:t>
            </a:r>
            <a:r>
              <a:rPr lang="en-US" altLang="zh-CN" sz="2700" dirty="0" smtClean="0"/>
              <a:t/>
            </a:r>
            <a:br>
              <a:rPr lang="en-US" altLang="zh-CN" sz="2700" dirty="0" smtClean="0"/>
            </a:br>
            <a:r>
              <a:rPr lang="zh-CN" altLang="en-US" sz="2700" dirty="0" smtClean="0"/>
              <a:t>术 </a:t>
            </a:r>
            <a:r>
              <a:rPr lang="en-US" altLang="zh-CN" sz="2700" dirty="0" smtClean="0"/>
              <a:t>(</a:t>
            </a:r>
            <a:r>
              <a:rPr lang="zh-CN" altLang="en-US" sz="2700" dirty="0" smtClean="0"/>
              <a:t>如美容和遗传工程技术</a:t>
            </a:r>
            <a:r>
              <a:rPr lang="en-US" altLang="zh-CN" sz="2700" dirty="0" smtClean="0"/>
              <a:t>) </a:t>
            </a:r>
            <a:r>
              <a:rPr lang="zh-CN" altLang="en-US" sz="2700" dirty="0" smtClean="0"/>
              <a:t>都缺乏理论</a:t>
            </a:r>
            <a:r>
              <a:rPr lang="en-US" altLang="zh-CN" sz="2700" dirty="0" smtClean="0"/>
              <a:t/>
            </a:r>
            <a:br>
              <a:rPr lang="en-US" altLang="zh-CN" sz="2700" dirty="0" smtClean="0"/>
            </a:br>
            <a:r>
              <a:rPr lang="zh-CN" altLang="en-US" sz="2700" dirty="0" smtClean="0"/>
              <a:t>支持，更经不起实践的检验。</a:t>
            </a:r>
            <a:endParaRPr lang="en-US" altLang="zh-CN" sz="2700" dirty="0" smtClean="0"/>
          </a:p>
          <a:p>
            <a:endParaRPr lang="en-US" altLang="zh-CN" sz="1100" dirty="0" smtClean="0"/>
          </a:p>
          <a:p>
            <a:pPr>
              <a:buNone/>
            </a:pPr>
            <a:r>
              <a:rPr lang="en-US" altLang="zh-CN" sz="2900" dirty="0" smtClean="0">
                <a:solidFill>
                  <a:srgbClr val="FF0000"/>
                </a:solidFill>
                <a:sym typeface="Wingdings" pitchFamily="2" charset="2"/>
              </a:rPr>
              <a:t></a:t>
            </a:r>
            <a:r>
              <a:rPr lang="zh-CN" altLang="en-US" sz="2900" dirty="0" smtClean="0">
                <a:solidFill>
                  <a:srgbClr val="FF0000"/>
                </a:solidFill>
              </a:rPr>
              <a:t>人体老化是不可避免的、不可抵制的和不可逆转的。</a:t>
            </a:r>
            <a:endParaRPr lang="zh-CN" altLang="en-US" sz="29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21</a:t>
            </a:fld>
            <a:endParaRPr lang="zh-CN" altLang="en-US" dirty="0"/>
          </a:p>
        </p:txBody>
      </p:sp>
      <p:sp>
        <p:nvSpPr>
          <p:cNvPr id="5" name="Rectangle 4"/>
          <p:cNvSpPr/>
          <p:nvPr/>
        </p:nvSpPr>
        <p:spPr>
          <a:xfrm>
            <a:off x="6223442" y="980730"/>
            <a:ext cx="2239949" cy="79208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8970" tIns="19485" rIns="38970" bIns="19485" rtlCol="0" anchor="ctr"/>
          <a:lstStyle/>
          <a:p>
            <a:pPr algn="ctr"/>
            <a:r>
              <a:rPr lang="zh-CN" altLang="en-US" sz="3300" dirty="0" smtClean="0">
                <a:latin typeface="黑体" pitchFamily="49" charset="-122"/>
                <a:ea typeface="黑体" pitchFamily="49" charset="-122"/>
              </a:rPr>
              <a:t>你知道吗</a:t>
            </a:r>
            <a:r>
              <a:rPr lang="en-US" altLang="zh-CN" sz="3300" dirty="0" smtClean="0">
                <a:latin typeface="黑体" pitchFamily="49" charset="-122"/>
                <a:ea typeface="黑体" pitchFamily="49" charset="-122"/>
              </a:rPr>
              <a:t>?</a:t>
            </a:r>
            <a:endParaRPr lang="en-US" sz="3300" dirty="0">
              <a:latin typeface="黑体" pitchFamily="49" charset="-122"/>
              <a:ea typeface="黑体" pitchFamily="49" charset="-122"/>
            </a:endParaRPr>
          </a:p>
        </p:txBody>
      </p:sp>
      <p:pic>
        <p:nvPicPr>
          <p:cNvPr id="6" name="Picture 2" descr="C:\Users\SECBOK\Desktop\12252144831464203021Peileppe_Delfador_Chibi.svg.hi.png"/>
          <p:cNvPicPr>
            <a:picLocks noChangeAspect="1" noChangeArrowheads="1"/>
          </p:cNvPicPr>
          <p:nvPr/>
        </p:nvPicPr>
        <p:blipFill>
          <a:blip r:embed="rId2" cstate="print"/>
          <a:srcRect/>
          <a:stretch>
            <a:fillRect/>
          </a:stretch>
        </p:blipFill>
        <p:spPr bwMode="auto">
          <a:xfrm>
            <a:off x="7995342" y="4309257"/>
            <a:ext cx="1819333" cy="2072074"/>
          </a:xfrm>
          <a:prstGeom prst="rect">
            <a:avLst/>
          </a:prstGeom>
          <a:noFill/>
        </p:spPr>
      </p:pic>
      <p:sp>
        <p:nvSpPr>
          <p:cNvPr id="7" name="TextBox 6"/>
          <p:cNvSpPr txBox="1"/>
          <p:nvPr/>
        </p:nvSpPr>
        <p:spPr>
          <a:xfrm>
            <a:off x="38457" y="5949283"/>
            <a:ext cx="7459611" cy="789095"/>
          </a:xfrm>
          <a:prstGeom prst="rect">
            <a:avLst/>
          </a:prstGeom>
          <a:noFill/>
        </p:spPr>
        <p:txBody>
          <a:bodyPr wrap="none" lIns="95665" tIns="47832" rIns="95665" bIns="47832" rtlCol="0">
            <a:spAutoFit/>
          </a:bodyPr>
          <a:lstStyle/>
          <a:p>
            <a:r>
              <a:rPr lang="zh-CN" altLang="en-US" sz="1500" b="1" dirty="0" smtClean="0">
                <a:latin typeface="方正精宋简体" pitchFamily="2" charset="-122"/>
                <a:ea typeface="方正精宋简体" pitchFamily="2" charset="-122"/>
              </a:rPr>
              <a:t>*</a:t>
            </a:r>
            <a:r>
              <a:rPr lang="zh-CN" altLang="en-US" sz="1500" dirty="0" smtClean="0">
                <a:latin typeface="方正精宋简体" pitchFamily="2" charset="-122"/>
                <a:ea typeface="方正精宋简体" pitchFamily="2" charset="-122"/>
              </a:rPr>
              <a:t> 在</a:t>
            </a:r>
            <a:r>
              <a:rPr lang="en-US" altLang="zh-CN" sz="1500" dirty="0" smtClean="0">
                <a:latin typeface="方正精宋简体" pitchFamily="2" charset="-122"/>
                <a:ea typeface="方正精宋简体" pitchFamily="2" charset="-122"/>
              </a:rPr>
              <a:t>2002</a:t>
            </a:r>
            <a:r>
              <a:rPr lang="zh-CN" altLang="en-US" sz="1500" dirty="0" smtClean="0">
                <a:latin typeface="方正精宋简体" pitchFamily="2" charset="-122"/>
                <a:ea typeface="方正精宋简体" pitchFamily="2" charset="-122"/>
              </a:rPr>
              <a:t>年，</a:t>
            </a:r>
            <a:r>
              <a:rPr lang="en-US" altLang="zh-CN" sz="1500" dirty="0" smtClean="0">
                <a:latin typeface="方正精宋简体" pitchFamily="2" charset="-122"/>
                <a:ea typeface="方正精宋简体" pitchFamily="2" charset="-122"/>
              </a:rPr>
              <a:t>51</a:t>
            </a:r>
            <a:r>
              <a:rPr lang="zh-CN" altLang="en-US" sz="1500" dirty="0" smtClean="0">
                <a:latin typeface="方正精宋简体" pitchFamily="2" charset="-122"/>
                <a:ea typeface="方正精宋简体" pitchFamily="2" charset="-122"/>
              </a:rPr>
              <a:t>位顶级科学家在</a:t>
            </a:r>
            <a:r>
              <a:rPr lang="en-US" altLang="zh-CN" sz="1500" dirty="0" smtClean="0">
                <a:latin typeface="方正精宋简体" pitchFamily="2" charset="-122"/>
                <a:ea typeface="方正精宋简体" pitchFamily="2" charset="-122"/>
              </a:rPr>
              <a:t>《</a:t>
            </a:r>
            <a:r>
              <a:rPr lang="zh-CN" altLang="en-US" sz="1500" dirty="0" smtClean="0">
                <a:latin typeface="方正精宋简体" pitchFamily="2" charset="-122"/>
                <a:ea typeface="方正精宋简体" pitchFamily="2" charset="-122"/>
              </a:rPr>
              <a:t>科学美国杂志</a:t>
            </a:r>
            <a:r>
              <a:rPr lang="en-US" altLang="zh-CN" sz="1500" dirty="0" smtClean="0">
                <a:latin typeface="方正精宋简体" pitchFamily="2" charset="-122"/>
                <a:ea typeface="方正精宋简体" pitchFamily="2" charset="-122"/>
              </a:rPr>
              <a:t>》</a:t>
            </a:r>
            <a:r>
              <a:rPr lang="zh-CN" altLang="en-US" sz="1500" dirty="0" smtClean="0">
                <a:latin typeface="方正精宋简体" pitchFamily="2" charset="-122"/>
                <a:ea typeface="方正精宋简体" pitchFamily="2" charset="-122"/>
              </a:rPr>
              <a:t>共同发表署名文章</a:t>
            </a:r>
            <a:r>
              <a:rPr lang="en-US" altLang="zh-CN" sz="1500" dirty="0" smtClean="0">
                <a:latin typeface="方正精宋简体" pitchFamily="2" charset="-122"/>
                <a:ea typeface="方正精宋简体" pitchFamily="2" charset="-122"/>
              </a:rPr>
              <a:t>《</a:t>
            </a:r>
            <a:r>
              <a:rPr lang="zh-CN" altLang="en-US" sz="1500" dirty="0" smtClean="0">
                <a:latin typeface="方正精宋简体" pitchFamily="2" charset="-122"/>
                <a:ea typeface="方正精宋简体" pitchFamily="2" charset="-122"/>
              </a:rPr>
              <a:t>关于人体老化的</a:t>
            </a:r>
            <a:r>
              <a:rPr lang="en-US" altLang="zh-CN" sz="1500" dirty="0" smtClean="0">
                <a:latin typeface="方正精宋简体" pitchFamily="2" charset="-122"/>
                <a:ea typeface="方正精宋简体" pitchFamily="2" charset="-122"/>
              </a:rPr>
              <a:t/>
            </a:r>
            <a:br>
              <a:rPr lang="en-US" altLang="zh-CN" sz="1500" dirty="0" smtClean="0">
                <a:latin typeface="方正精宋简体" pitchFamily="2" charset="-122"/>
                <a:ea typeface="方正精宋简体" pitchFamily="2" charset="-122"/>
              </a:rPr>
            </a:br>
            <a:r>
              <a:rPr lang="zh-CN" altLang="en-US" sz="1500" dirty="0" smtClean="0">
                <a:latin typeface="方正精宋简体" pitchFamily="2" charset="-122"/>
                <a:ea typeface="方正精宋简体" pitchFamily="2" charset="-122"/>
              </a:rPr>
              <a:t>若干事实</a:t>
            </a:r>
            <a:r>
              <a:rPr lang="en-US" altLang="zh-CN" sz="1500" dirty="0" smtClean="0">
                <a:latin typeface="方正精宋简体" pitchFamily="2" charset="-122"/>
                <a:ea typeface="方正精宋简体" pitchFamily="2" charset="-122"/>
              </a:rPr>
              <a:t>》(</a:t>
            </a:r>
            <a:r>
              <a:rPr lang="en-US" altLang="zh-CN" sz="1500" i="1" dirty="0" smtClean="0">
                <a:latin typeface="方正精宋简体" pitchFamily="2" charset="-122"/>
                <a:ea typeface="方正精宋简体" pitchFamily="2" charset="-122"/>
              </a:rPr>
              <a:t>The Truth about Human Aging</a:t>
            </a:r>
            <a:r>
              <a:rPr lang="en-US" altLang="zh-CN" sz="1500" dirty="0" smtClean="0">
                <a:latin typeface="方正精宋简体" pitchFamily="2" charset="-122"/>
                <a:ea typeface="方正精宋简体" pitchFamily="2" charset="-122"/>
              </a:rPr>
              <a:t>)</a:t>
            </a:r>
            <a:r>
              <a:rPr lang="zh-CN" altLang="en-US" sz="1500" dirty="0" smtClean="0">
                <a:latin typeface="方正精宋简体" pitchFamily="2" charset="-122"/>
                <a:ea typeface="方正精宋简体" pitchFamily="2" charset="-122"/>
              </a:rPr>
              <a:t>，参见：</a:t>
            </a:r>
            <a:r>
              <a:rPr lang="en-US" altLang="zh-CN" sz="1500" dirty="0" smtClean="0">
                <a:latin typeface="方正精宋简体" pitchFamily="2" charset="-122"/>
                <a:ea typeface="方正精宋简体" pitchFamily="2" charset="-122"/>
                <a:hlinkClick r:id="rId3"/>
              </a:rPr>
              <a:t>http://www.scientificamerica</a:t>
            </a:r>
            <a:br>
              <a:rPr lang="en-US" altLang="zh-CN" sz="1500" dirty="0" smtClean="0">
                <a:latin typeface="方正精宋简体" pitchFamily="2" charset="-122"/>
                <a:ea typeface="方正精宋简体" pitchFamily="2" charset="-122"/>
                <a:hlinkClick r:id="rId3"/>
              </a:rPr>
            </a:br>
            <a:r>
              <a:rPr lang="en-US" altLang="zh-CN" sz="1500" dirty="0" smtClean="0">
                <a:latin typeface="方正精宋简体" pitchFamily="2" charset="-122"/>
                <a:ea typeface="方正精宋简体" pitchFamily="2" charset="-122"/>
                <a:hlinkClick r:id="rId3"/>
              </a:rPr>
              <a:t>n.com/</a:t>
            </a:r>
            <a:r>
              <a:rPr lang="en-US" altLang="zh-CN" sz="1500" dirty="0" err="1" smtClean="0">
                <a:latin typeface="方正精宋简体" pitchFamily="2" charset="-122"/>
                <a:ea typeface="方正精宋简体" pitchFamily="2" charset="-122"/>
                <a:hlinkClick r:id="rId3"/>
              </a:rPr>
              <a:t>article.cfm?id</a:t>
            </a:r>
            <a:r>
              <a:rPr lang="en-US" altLang="zh-CN" sz="1500" dirty="0" smtClean="0">
                <a:latin typeface="方正精宋简体" pitchFamily="2" charset="-122"/>
                <a:ea typeface="方正精宋简体" pitchFamily="2" charset="-122"/>
                <a:hlinkClick r:id="rId3"/>
              </a:rPr>
              <a:t>=the-truth-about-human-</a:t>
            </a:r>
            <a:r>
              <a:rPr lang="en-US" altLang="zh-CN" sz="1500" dirty="0" err="1" smtClean="0">
                <a:latin typeface="方正精宋简体" pitchFamily="2" charset="-122"/>
                <a:ea typeface="方正精宋简体" pitchFamily="2" charset="-122"/>
                <a:hlinkClick r:id="rId3"/>
              </a:rPr>
              <a:t>agi</a:t>
            </a:r>
            <a:r>
              <a:rPr lang="en-US" altLang="zh-CN" sz="1500" dirty="0" smtClean="0">
                <a:latin typeface="方正精宋简体" pitchFamily="2" charset="-122"/>
                <a:ea typeface="方正精宋简体" pitchFamily="2" charset="-122"/>
              </a:rPr>
              <a:t> </a:t>
            </a:r>
            <a:endParaRPr lang="zh-CN" altLang="en-US" sz="1500" dirty="0">
              <a:latin typeface="方正精宋简体" pitchFamily="2" charset="-122"/>
              <a:ea typeface="方正精宋简体" pitchFamily="2" charset="-122"/>
            </a:endParaRPr>
          </a:p>
        </p:txBody>
      </p:sp>
    </p:spTree>
  </p:cSld>
  <p:clrMapOvr>
    <a:masterClrMapping/>
  </p:clrMapOvr>
  <p:transition spd="slow">
    <p:blind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人口老年化趋势</a:t>
            </a:r>
            <a:endParaRPr lang="zh-CN" altLang="en-US" dirty="0"/>
          </a:p>
        </p:txBody>
      </p:sp>
      <p:sp>
        <p:nvSpPr>
          <p:cNvPr id="3" name="Content Placeholder 2"/>
          <p:cNvSpPr>
            <a:spLocks noGrp="1"/>
          </p:cNvSpPr>
          <p:nvPr>
            <p:ph idx="1"/>
          </p:nvPr>
        </p:nvSpPr>
        <p:spPr>
          <a:xfrm>
            <a:off x="613964" y="1268762"/>
            <a:ext cx="8667750" cy="2160240"/>
          </a:xfrm>
        </p:spPr>
        <p:txBody>
          <a:bodyPr/>
          <a:lstStyle/>
          <a:p>
            <a:r>
              <a:rPr lang="zh-CN" altLang="en-US" sz="2500" dirty="0" smtClean="0"/>
              <a:t>自二战以来，人类老化现象就日益显现，老年人口</a:t>
            </a:r>
            <a:r>
              <a:rPr lang="en-US" altLang="zh-CN" sz="2500" dirty="0" smtClean="0"/>
              <a:t>(65+)</a:t>
            </a:r>
            <a:r>
              <a:rPr lang="zh-CN" altLang="en-US" sz="2500" dirty="0" smtClean="0"/>
              <a:t>比例一直呈现上升趋势。</a:t>
            </a:r>
            <a:endParaRPr lang="en-US" altLang="zh-CN" sz="2500" dirty="0" smtClean="0"/>
          </a:p>
          <a:p>
            <a:r>
              <a:rPr lang="zh-CN" altLang="en-US" sz="2500" dirty="0" smtClean="0"/>
              <a:t>进入本世纪之后，全球</a:t>
            </a:r>
            <a:r>
              <a:rPr lang="zh-CN" altLang="en-US" sz="2500" dirty="0" smtClean="0">
                <a:solidFill>
                  <a:srgbClr val="FF0000"/>
                </a:solidFill>
              </a:rPr>
              <a:t>老年化危机</a:t>
            </a:r>
            <a:r>
              <a:rPr lang="en-US" altLang="zh-CN" sz="2100" dirty="0" smtClean="0"/>
              <a:t> (Aging Crisis) </a:t>
            </a:r>
            <a:r>
              <a:rPr lang="zh-CN" altLang="en-US" sz="2500" dirty="0" smtClean="0"/>
              <a:t>就已成为了一个不争的事实。</a:t>
            </a:r>
            <a:endParaRPr lang="en-US" altLang="zh-CN" sz="2500" dirty="0" smtClean="0"/>
          </a:p>
          <a:p>
            <a:r>
              <a:rPr lang="zh-CN" altLang="en-US" sz="2500" dirty="0" smtClean="0">
                <a:solidFill>
                  <a:srgbClr val="0000FF"/>
                </a:solidFill>
              </a:rPr>
              <a:t>中国</a:t>
            </a:r>
            <a:r>
              <a:rPr lang="zh-CN" altLang="en-US" sz="2500" dirty="0" smtClean="0"/>
              <a:t>人口老年化也日益严重。</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22</a:t>
            </a:fld>
            <a:endParaRPr lang="zh-CN" altLang="en-US" dirty="0"/>
          </a:p>
        </p:txBody>
      </p:sp>
      <p:pic>
        <p:nvPicPr>
          <p:cNvPr id="1026" name="Picture 2" descr="D:\SECBOK\Content-彩色-old\Figures\ChinaAging.png"/>
          <p:cNvPicPr>
            <a:picLocks noChangeAspect="1" noChangeArrowheads="1"/>
          </p:cNvPicPr>
          <p:nvPr/>
        </p:nvPicPr>
        <p:blipFill>
          <a:blip r:embed="rId2" cstate="print"/>
          <a:srcRect/>
          <a:stretch>
            <a:fillRect/>
          </a:stretch>
        </p:blipFill>
        <p:spPr bwMode="auto">
          <a:xfrm>
            <a:off x="4024306" y="3531219"/>
            <a:ext cx="5881694" cy="2859549"/>
          </a:xfrm>
          <a:prstGeom prst="rect">
            <a:avLst/>
          </a:prstGeom>
          <a:noFill/>
        </p:spPr>
      </p:pic>
      <p:sp>
        <p:nvSpPr>
          <p:cNvPr id="7" name="Oval 6"/>
          <p:cNvSpPr/>
          <p:nvPr/>
        </p:nvSpPr>
        <p:spPr>
          <a:xfrm>
            <a:off x="309538" y="4143382"/>
            <a:ext cx="3250429" cy="2286016"/>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2900" dirty="0" smtClean="0">
                <a:solidFill>
                  <a:srgbClr val="FFFF00"/>
                </a:solidFill>
                <a:ea typeface="文鼎CS长美黑" pitchFamily="49" charset="-122"/>
              </a:rPr>
              <a:t>老年病学</a:t>
            </a:r>
            <a:r>
              <a:rPr lang="en-US" altLang="zh-CN" sz="2900" dirty="0" smtClean="0">
                <a:solidFill>
                  <a:srgbClr val="FFFF00"/>
                </a:solidFill>
                <a:ea typeface="文鼎CS长美黑" pitchFamily="49" charset="-122"/>
              </a:rPr>
              <a:t/>
            </a:r>
            <a:br>
              <a:rPr lang="en-US" altLang="zh-CN" sz="2900" dirty="0" smtClean="0">
                <a:solidFill>
                  <a:srgbClr val="FFFF00"/>
                </a:solidFill>
                <a:ea typeface="文鼎CS长美黑" pitchFamily="49" charset="-122"/>
              </a:rPr>
            </a:br>
            <a:r>
              <a:rPr lang="zh-CN" altLang="en-US" sz="2900" dirty="0" smtClean="0">
                <a:solidFill>
                  <a:srgbClr val="FFFF00"/>
                </a:solidFill>
                <a:ea typeface="文鼎CS长美黑" pitchFamily="49" charset="-122"/>
              </a:rPr>
              <a:t>受到前所未有的关注！</a:t>
            </a:r>
            <a:endParaRPr lang="zh-CN" altLang="en-US" sz="29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30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20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7" y="2380819"/>
            <a:ext cx="4836537" cy="1624246"/>
          </a:xfrm>
        </p:spPr>
        <p:txBody>
          <a:bodyPr/>
          <a:lstStyle/>
          <a:p>
            <a:r>
              <a:rPr lang="zh-CN" altLang="en-US" dirty="0" smtClean="0"/>
              <a:t>软件，同人一样，会随着时间慢慢“变老”。</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23</a:t>
            </a:fld>
            <a:endParaRPr lang="zh-CN" altLang="en-US" dirty="0"/>
          </a:p>
        </p:txBody>
      </p:sp>
      <p:sp>
        <p:nvSpPr>
          <p:cNvPr id="6" name="Rectangle 5"/>
          <p:cNvSpPr/>
          <p:nvPr/>
        </p:nvSpPr>
        <p:spPr>
          <a:xfrm>
            <a:off x="1130575" y="6156599"/>
            <a:ext cx="8034893" cy="619818"/>
          </a:xfrm>
          <a:prstGeom prst="rect">
            <a:avLst/>
          </a:prstGeom>
        </p:spPr>
        <p:txBody>
          <a:bodyPr wrap="square" lIns="95665" tIns="47832" rIns="95665" bIns="47832">
            <a:spAutoFit/>
          </a:bodyPr>
          <a:lstStyle/>
          <a:p>
            <a:r>
              <a:rPr lang="en-US" altLang="zh-CN" sz="1700" dirty="0" smtClean="0">
                <a:latin typeface="方正精宋简体" pitchFamily="2" charset="-122"/>
                <a:ea typeface="方正精宋简体" pitchFamily="2" charset="-122"/>
              </a:rPr>
              <a:t>David </a:t>
            </a:r>
            <a:r>
              <a:rPr lang="en-US" altLang="zh-CN" sz="1700" dirty="0" err="1" smtClean="0">
                <a:latin typeface="方正精宋简体" pitchFamily="2" charset="-122"/>
                <a:ea typeface="方正精宋简体" pitchFamily="2" charset="-122"/>
              </a:rPr>
              <a:t>Parnas</a:t>
            </a:r>
            <a:r>
              <a:rPr lang="en-US" altLang="zh-CN" sz="1700" dirty="0" smtClean="0">
                <a:latin typeface="方正精宋简体" pitchFamily="2" charset="-122"/>
                <a:ea typeface="方正精宋简体" pitchFamily="2" charset="-122"/>
              </a:rPr>
              <a:t> </a:t>
            </a:r>
            <a:r>
              <a:rPr lang="zh-CN" altLang="en-US" sz="1700" dirty="0" smtClean="0">
                <a:latin typeface="方正精宋简体" pitchFamily="2" charset="-122"/>
                <a:ea typeface="方正精宋简体" pitchFamily="2" charset="-122"/>
              </a:rPr>
              <a:t>是加拿大软件工程研究先驱之一，也是一名优秀的软件工程师。 </a:t>
            </a:r>
            <a:endParaRPr lang="en-US" altLang="zh-CN" sz="1700" dirty="0" smtClean="0">
              <a:latin typeface="方正精宋简体" pitchFamily="2" charset="-122"/>
              <a:ea typeface="方正精宋简体" pitchFamily="2" charset="-122"/>
            </a:endParaRPr>
          </a:p>
          <a:p>
            <a:r>
              <a:rPr lang="zh-CN" altLang="en-US" sz="1700" dirty="0" smtClean="0">
                <a:latin typeface="方正精宋简体" pitchFamily="2" charset="-122"/>
                <a:ea typeface="方正精宋简体" pitchFamily="2" charset="-122"/>
              </a:rPr>
              <a:t>个人信息网页：</a:t>
            </a:r>
            <a:r>
              <a:rPr lang="en-US" altLang="zh-CN" sz="1700" dirty="0" smtClean="0">
                <a:latin typeface="方正精宋简体" pitchFamily="2" charset="-122"/>
                <a:ea typeface="方正精宋简体" pitchFamily="2" charset="-122"/>
                <a:hlinkClick r:id="rId2"/>
              </a:rPr>
              <a:t>http://en.wikipedia.org/wiki/David_Parnas</a:t>
            </a:r>
            <a:endParaRPr lang="zh-CN" altLang="en-US" sz="1700" dirty="0">
              <a:latin typeface="方正精宋简体" pitchFamily="2" charset="-122"/>
              <a:ea typeface="方正精宋简体" pitchFamily="2" charset="-122"/>
            </a:endParaRPr>
          </a:p>
        </p:txBody>
      </p:sp>
      <p:sp>
        <p:nvSpPr>
          <p:cNvPr id="7" name="Rectangle 6"/>
          <p:cNvSpPr/>
          <p:nvPr/>
        </p:nvSpPr>
        <p:spPr>
          <a:xfrm>
            <a:off x="1080946" y="4077071"/>
            <a:ext cx="1960605" cy="419764"/>
          </a:xfrm>
          <a:prstGeom prst="rect">
            <a:avLst/>
          </a:prstGeom>
        </p:spPr>
        <p:txBody>
          <a:bodyPr wrap="none" lIns="95665" tIns="47832" rIns="95665" bIns="47832">
            <a:spAutoFit/>
          </a:bodyPr>
          <a:lstStyle/>
          <a:p>
            <a:r>
              <a:rPr lang="en-US" altLang="zh-CN" sz="2100" dirty="0" smtClean="0"/>
              <a:t>David </a:t>
            </a:r>
            <a:r>
              <a:rPr lang="en-US" altLang="zh-CN" sz="2100" dirty="0" err="1" smtClean="0"/>
              <a:t>Parnas</a:t>
            </a:r>
            <a:endParaRPr lang="zh-CN" altLang="en-US" sz="2100" dirty="0">
              <a:ea typeface="文鼎CS长美黑" pitchFamily="49" charset="-122"/>
            </a:endParaRPr>
          </a:p>
        </p:txBody>
      </p:sp>
      <p:pic>
        <p:nvPicPr>
          <p:cNvPr id="9218" name="Picture 2" descr="http://ulaa.ul.ie/resource/resmgr/lumni_ul_feb_08/david_parnas.jpg"/>
          <p:cNvPicPr>
            <a:picLocks noChangeAspect="1" noChangeArrowheads="1"/>
          </p:cNvPicPr>
          <p:nvPr/>
        </p:nvPicPr>
        <p:blipFill>
          <a:blip r:embed="rId3" cstate="print"/>
          <a:srcRect/>
          <a:stretch>
            <a:fillRect/>
          </a:stretch>
        </p:blipFill>
        <p:spPr bwMode="auto">
          <a:xfrm>
            <a:off x="818547" y="1268762"/>
            <a:ext cx="2595662" cy="289374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什么是软件老化？</a:t>
            </a:r>
            <a:endParaRPr lang="zh-CN" altLang="en-US" dirty="0"/>
          </a:p>
        </p:txBody>
      </p:sp>
      <p:sp>
        <p:nvSpPr>
          <p:cNvPr id="3" name="Content Placeholder 2"/>
          <p:cNvSpPr>
            <a:spLocks noGrp="1"/>
          </p:cNvSpPr>
          <p:nvPr>
            <p:ph idx="1"/>
          </p:nvPr>
        </p:nvSpPr>
        <p:spPr>
          <a:xfrm>
            <a:off x="613970" y="1268760"/>
            <a:ext cx="7512072" cy="4968552"/>
          </a:xfrm>
        </p:spPr>
        <p:txBody>
          <a:bodyPr/>
          <a:lstStyle/>
          <a:p>
            <a:r>
              <a:rPr lang="zh-CN" altLang="en-US" dirty="0" smtClean="0">
                <a:solidFill>
                  <a:srgbClr val="0000FF"/>
                </a:solidFill>
              </a:rPr>
              <a:t>软件老化 </a:t>
            </a:r>
            <a:r>
              <a:rPr lang="en-US" altLang="zh-CN" dirty="0" smtClean="0">
                <a:solidFill>
                  <a:srgbClr val="0000FF"/>
                </a:solidFill>
              </a:rPr>
              <a:t>(Aging)	</a:t>
            </a:r>
          </a:p>
          <a:p>
            <a:pPr lvl="1"/>
            <a:r>
              <a:rPr lang="zh-CN" altLang="en-US" dirty="0" smtClean="0"/>
              <a:t>在软件维护和演化过程出现的用户满意度逐渐下降、质量逐渐降低、变更成本逐渐上升的现象</a:t>
            </a:r>
            <a:endParaRPr lang="en-US" altLang="zh-CN" dirty="0" smtClean="0"/>
          </a:p>
          <a:p>
            <a:endParaRPr lang="en-US" altLang="zh-CN" sz="2100" dirty="0" smtClean="0"/>
          </a:p>
          <a:p>
            <a:r>
              <a:rPr lang="zh-CN" altLang="en-US" dirty="0" smtClean="0"/>
              <a:t>区别于 </a:t>
            </a:r>
            <a:r>
              <a:rPr lang="zh-CN" altLang="en-US" dirty="0" smtClean="0">
                <a:solidFill>
                  <a:srgbClr val="0000FF"/>
                </a:solidFill>
              </a:rPr>
              <a:t>软件执行老化</a:t>
            </a:r>
            <a:endParaRPr lang="en-US" altLang="zh-CN" dirty="0" smtClean="0">
              <a:solidFill>
                <a:srgbClr val="0000FF"/>
              </a:solidFill>
            </a:endParaRPr>
          </a:p>
          <a:p>
            <a:pPr lvl="1"/>
            <a:r>
              <a:rPr lang="zh-CN" altLang="en-US" dirty="0" smtClean="0"/>
              <a:t>软件系统在长时间运行过程中出现的性能渐降并最终导致运行故障的现象</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24</a:t>
            </a:fld>
            <a:endParaRPr lang="zh-CN" altLang="en-US" dirty="0"/>
          </a:p>
        </p:txBody>
      </p:sp>
      <p:pic>
        <p:nvPicPr>
          <p:cNvPr id="5" name="Picture 2" descr="C:\Users\SECBOK\Desktop\12252144831464203021Peileppe_Delfador_Chibi.svg.hi.png"/>
          <p:cNvPicPr>
            <a:picLocks noChangeAspect="1" noChangeArrowheads="1"/>
          </p:cNvPicPr>
          <p:nvPr/>
        </p:nvPicPr>
        <p:blipFill>
          <a:blip r:embed="rId2" cstate="print"/>
          <a:srcRect/>
          <a:stretch>
            <a:fillRect/>
          </a:stretch>
        </p:blipFill>
        <p:spPr bwMode="auto">
          <a:xfrm>
            <a:off x="8274272" y="4395139"/>
            <a:ext cx="1723409" cy="1962822"/>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时态老化定律</a:t>
            </a:r>
            <a:endParaRPr lang="zh-CN" altLang="en-US" dirty="0"/>
          </a:p>
        </p:txBody>
      </p:sp>
      <p:sp>
        <p:nvSpPr>
          <p:cNvPr id="3" name="Content Placeholder 2"/>
          <p:cNvSpPr>
            <a:spLocks noGrp="1"/>
          </p:cNvSpPr>
          <p:nvPr>
            <p:ph idx="1"/>
          </p:nvPr>
        </p:nvSpPr>
        <p:spPr>
          <a:xfrm>
            <a:off x="613964" y="4214820"/>
            <a:ext cx="8667750" cy="2022494"/>
          </a:xfrm>
        </p:spPr>
        <p:txBody>
          <a:bodyPr/>
          <a:lstStyle/>
          <a:p>
            <a:r>
              <a:rPr lang="zh-CN" altLang="en-US" dirty="0" smtClean="0">
                <a:solidFill>
                  <a:schemeClr val="accent6">
                    <a:lumMod val="50000"/>
                  </a:schemeClr>
                </a:solidFill>
              </a:rPr>
              <a:t>软件老化 </a:t>
            </a:r>
            <a:r>
              <a:rPr lang="en-US" altLang="zh-CN" dirty="0" smtClean="0">
                <a:solidFill>
                  <a:schemeClr val="accent6">
                    <a:lumMod val="50000"/>
                  </a:schemeClr>
                </a:solidFill>
              </a:rPr>
              <a:t>vs. </a:t>
            </a:r>
            <a:r>
              <a:rPr lang="zh-CN" altLang="en-US" dirty="0" smtClean="0">
                <a:solidFill>
                  <a:schemeClr val="accent6">
                    <a:lumMod val="50000"/>
                  </a:schemeClr>
                </a:solidFill>
              </a:rPr>
              <a:t>人体老化 </a:t>
            </a:r>
            <a:endParaRPr lang="en-US" altLang="zh-CN" dirty="0" smtClean="0">
              <a:solidFill>
                <a:schemeClr val="accent6">
                  <a:lumMod val="50000"/>
                </a:schemeClr>
              </a:solidFill>
            </a:endParaRPr>
          </a:p>
          <a:p>
            <a:endParaRPr lang="en-US" altLang="zh-CN" dirty="0" smtClean="0"/>
          </a:p>
          <a:p>
            <a:r>
              <a:rPr lang="zh-CN" altLang="en-US" dirty="0" smtClean="0">
                <a:solidFill>
                  <a:srgbClr val="0000B4"/>
                </a:solidFill>
              </a:rPr>
              <a:t>老化实例： </a:t>
            </a:r>
            <a:r>
              <a:rPr lang="en-US" altLang="zh-CN" dirty="0" smtClean="0">
                <a:solidFill>
                  <a:srgbClr val="0000B4"/>
                </a:solidFill>
              </a:rPr>
              <a:t>DOS </a:t>
            </a:r>
            <a:r>
              <a:rPr lang="zh-CN" altLang="en-US" dirty="0" smtClean="0">
                <a:solidFill>
                  <a:srgbClr val="0000B4"/>
                </a:solidFill>
              </a:rPr>
              <a:t>操作系统</a:t>
            </a:r>
            <a:endParaRPr lang="zh-CN" altLang="en-US" dirty="0">
              <a:solidFill>
                <a:srgbClr val="0000B4"/>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25</a:t>
            </a:fld>
            <a:endParaRPr lang="zh-CN" altLang="en-US" dirty="0"/>
          </a:p>
        </p:txBody>
      </p:sp>
      <p:sp>
        <p:nvSpPr>
          <p:cNvPr id="5" name="Rectangle 4"/>
          <p:cNvSpPr/>
          <p:nvPr/>
        </p:nvSpPr>
        <p:spPr>
          <a:xfrm>
            <a:off x="662525" y="1700808"/>
            <a:ext cx="8469600" cy="1442440"/>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软件老化是一类时态现象。 从全局来看，它是不可避免的；但在局部时段和范围内，它又是可抵制的和可逆转的。</a:t>
            </a:r>
            <a:endParaRPr lang="zh-CN" altLang="en-US" sz="2900" dirty="0">
              <a:solidFill>
                <a:srgbClr val="C00000"/>
              </a:solidFill>
              <a:ea typeface="文鼎CS长美黑" pitchFamily="49" charset="-122"/>
            </a:endParaRPr>
          </a:p>
        </p:txBody>
      </p:sp>
      <p:grpSp>
        <p:nvGrpSpPr>
          <p:cNvPr id="6" name="Group 5"/>
          <p:cNvGrpSpPr/>
          <p:nvPr/>
        </p:nvGrpSpPr>
        <p:grpSpPr>
          <a:xfrm>
            <a:off x="7429525" y="3786193"/>
            <a:ext cx="2476484" cy="2675703"/>
            <a:chOff x="2362200" y="762000"/>
            <a:chExt cx="4356100" cy="5194300"/>
          </a:xfrm>
        </p:grpSpPr>
        <p:pic>
          <p:nvPicPr>
            <p:cNvPr id="7" name="Picture 3"/>
            <p:cNvPicPr>
              <a:picLocks noChangeAspect="1" noChangeArrowheads="1"/>
            </p:cNvPicPr>
            <p:nvPr/>
          </p:nvPicPr>
          <p:blipFill>
            <a:blip r:embed="rId2" cstate="print"/>
            <a:srcRect/>
            <a:stretch>
              <a:fillRect/>
            </a:stretch>
          </p:blipFill>
          <p:spPr bwMode="auto">
            <a:xfrm>
              <a:off x="2362200" y="762000"/>
              <a:ext cx="4356100" cy="5194300"/>
            </a:xfrm>
            <a:prstGeom prst="rect">
              <a:avLst/>
            </a:prstGeom>
            <a:noFill/>
            <a:ln w="9525">
              <a:noFill/>
              <a:miter lim="800000"/>
              <a:headEnd/>
              <a:tailEnd/>
            </a:ln>
            <a:effectLst/>
          </p:spPr>
        </p:pic>
        <p:sp>
          <p:nvSpPr>
            <p:cNvPr id="8" name="TextBox 7"/>
            <p:cNvSpPr txBox="1"/>
            <p:nvPr/>
          </p:nvSpPr>
          <p:spPr>
            <a:xfrm>
              <a:off x="3707456" y="2551020"/>
              <a:ext cx="1689539" cy="3316024"/>
            </a:xfrm>
            <a:prstGeom prst="rect">
              <a:avLst/>
            </a:prstGeom>
            <a:noFill/>
          </p:spPr>
          <p:txBody>
            <a:bodyPr wrap="none" rtlCol="0">
              <a:spAutoFit/>
            </a:bodyPr>
            <a:lstStyle/>
            <a:p>
              <a:pPr algn="ctr"/>
              <a:r>
                <a:rPr lang="en-US" altLang="zh-CN" sz="2900" dirty="0" smtClean="0">
                  <a:solidFill>
                    <a:srgbClr val="FF0000"/>
                  </a:solidFill>
                  <a:latin typeface="Aharoni" pitchFamily="2" charset="-79"/>
                  <a:cs typeface="Aharoni" pitchFamily="2" charset="-79"/>
                </a:rPr>
                <a:t>DOS</a:t>
              </a:r>
            </a:p>
            <a:p>
              <a:pPr algn="ctr"/>
              <a:r>
                <a:rPr lang="zh-CN" altLang="en-US" sz="3800" dirty="0" smtClean="0">
                  <a:solidFill>
                    <a:srgbClr val="FF0000"/>
                  </a:solidFill>
                  <a:latin typeface="黑体" pitchFamily="49" charset="-122"/>
                  <a:ea typeface="黑体" pitchFamily="49" charset="-122"/>
                </a:rPr>
                <a:t>之</a:t>
              </a:r>
              <a:r>
                <a:rPr lang="en-US" altLang="zh-CN" sz="3800" b="1" dirty="0" smtClean="0">
                  <a:solidFill>
                    <a:srgbClr val="FF0000"/>
                  </a:solidFill>
                  <a:latin typeface="黑体" pitchFamily="49" charset="-122"/>
                  <a:ea typeface="黑体" pitchFamily="49" charset="-122"/>
                </a:rPr>
                <a:t/>
              </a:r>
              <a:br>
                <a:rPr lang="en-US" altLang="zh-CN" sz="3800" b="1" dirty="0" smtClean="0">
                  <a:solidFill>
                    <a:srgbClr val="FF0000"/>
                  </a:solidFill>
                  <a:latin typeface="黑体" pitchFamily="49" charset="-122"/>
                  <a:ea typeface="黑体" pitchFamily="49" charset="-122"/>
                </a:rPr>
              </a:br>
              <a:r>
                <a:rPr lang="zh-CN" altLang="en-US" sz="3800" dirty="0" smtClean="0">
                  <a:solidFill>
                    <a:srgbClr val="FF0000"/>
                  </a:solidFill>
                  <a:latin typeface="黑体" pitchFamily="49" charset="-122"/>
                  <a:ea typeface="黑体" pitchFamily="49" charset="-122"/>
                </a:rPr>
                <a:t>墓</a:t>
              </a:r>
              <a:endParaRPr lang="en-US" altLang="zh-CN" sz="3800" dirty="0" smtClean="0">
                <a:solidFill>
                  <a:srgbClr val="FF0000"/>
                </a:solidFill>
                <a:latin typeface="黑体" pitchFamily="49" charset="-122"/>
                <a:ea typeface="黑体" pitchFamily="49" charset="-122"/>
              </a:endParaRPr>
            </a:p>
          </p:txBody>
        </p:sp>
      </p:grpSp>
    </p:spTree>
  </p:cSld>
  <p:clrMapOvr>
    <a:masterClrMapping/>
  </p:clrMapOvr>
  <p:transition spd="slow">
    <p:blind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常态老化定律</a:t>
            </a:r>
            <a:endParaRPr lang="zh-CN" altLang="en-US" dirty="0"/>
          </a:p>
        </p:txBody>
      </p:sp>
      <p:sp>
        <p:nvSpPr>
          <p:cNvPr id="3" name="Content Placeholder 2"/>
          <p:cNvSpPr>
            <a:spLocks noGrp="1"/>
          </p:cNvSpPr>
          <p:nvPr>
            <p:ph idx="1"/>
          </p:nvPr>
        </p:nvSpPr>
        <p:spPr>
          <a:xfrm>
            <a:off x="232142" y="3857631"/>
            <a:ext cx="4411296" cy="2379684"/>
          </a:xfrm>
        </p:spPr>
        <p:txBody>
          <a:bodyPr/>
          <a:lstStyle/>
          <a:p>
            <a:r>
              <a:rPr lang="zh-CN" altLang="en-US" sz="2700" dirty="0" smtClean="0"/>
              <a:t>软件的任何修复行为都会破坏它的结构。</a:t>
            </a:r>
            <a:endParaRPr lang="en-US" altLang="zh-CN" sz="2700" dirty="0" smtClean="0"/>
          </a:p>
          <a:p>
            <a:endParaRPr lang="en-US" altLang="zh-CN" sz="2700" dirty="0" smtClean="0"/>
          </a:p>
          <a:p>
            <a:r>
              <a:rPr lang="zh-CN" altLang="en-US" sz="2700" dirty="0" smtClean="0"/>
              <a:t>有必要控制老化的程度和加速趋势</a:t>
            </a:r>
            <a:endParaRPr lang="en-US" altLang="zh-CN" sz="27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26</a:t>
            </a:fld>
            <a:endParaRPr lang="zh-CN" altLang="en-US" dirty="0"/>
          </a:p>
        </p:txBody>
      </p:sp>
      <p:sp>
        <p:nvSpPr>
          <p:cNvPr id="5" name="Rectangle 4"/>
          <p:cNvSpPr/>
          <p:nvPr/>
        </p:nvSpPr>
        <p:spPr>
          <a:xfrm>
            <a:off x="464317" y="1500176"/>
            <a:ext cx="8822593" cy="1442440"/>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软件老化是一类正常的维演现象。 它能创造价值，但更能增加成本； 它主要与代码的可维护性相关，同时影响软件的功能和用户满意度。</a:t>
            </a:r>
            <a:endParaRPr lang="zh-CN" altLang="en-US" sz="2900" dirty="0">
              <a:solidFill>
                <a:srgbClr val="C00000"/>
              </a:solidFill>
              <a:ea typeface="文鼎CS长美黑" pitchFamily="49" charset="-122"/>
            </a:endParaRPr>
          </a:p>
        </p:txBody>
      </p:sp>
      <p:pic>
        <p:nvPicPr>
          <p:cNvPr id="2050" name="Picture 2" descr="D:\SECBOK\Content-彩色-old\Figures\AgingCostAndValue.png"/>
          <p:cNvPicPr>
            <a:picLocks noChangeAspect="1" noChangeArrowheads="1"/>
          </p:cNvPicPr>
          <p:nvPr/>
        </p:nvPicPr>
        <p:blipFill>
          <a:blip r:embed="rId2" cstate="print"/>
          <a:srcRect/>
          <a:stretch>
            <a:fillRect/>
          </a:stretch>
        </p:blipFill>
        <p:spPr bwMode="auto">
          <a:xfrm>
            <a:off x="5262566" y="3847384"/>
            <a:ext cx="4643435" cy="2556709"/>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老年化危机</a:t>
            </a:r>
            <a:endParaRPr lang="zh-CN" altLang="en-US" dirty="0"/>
          </a:p>
        </p:txBody>
      </p:sp>
      <p:sp>
        <p:nvSpPr>
          <p:cNvPr id="3" name="Content Placeholder 2"/>
          <p:cNvSpPr>
            <a:spLocks noGrp="1"/>
          </p:cNvSpPr>
          <p:nvPr>
            <p:ph idx="1"/>
          </p:nvPr>
        </p:nvSpPr>
        <p:spPr>
          <a:xfrm>
            <a:off x="386926" y="1428738"/>
            <a:ext cx="8977375" cy="1928827"/>
          </a:xfrm>
        </p:spPr>
        <p:txBody>
          <a:bodyPr/>
          <a:lstStyle/>
          <a:p>
            <a:r>
              <a:rPr lang="zh-CN" altLang="en-US" sz="2700" dirty="0" smtClean="0"/>
              <a:t>普通应用型软件的平均寿命已从</a:t>
            </a:r>
            <a:r>
              <a:rPr lang="en-US" altLang="zh-CN" sz="2700" dirty="0" smtClean="0"/>
              <a:t>1990</a:t>
            </a:r>
            <a:r>
              <a:rPr lang="zh-CN" altLang="en-US" sz="2700" dirty="0" smtClean="0"/>
              <a:t>年的</a:t>
            </a:r>
            <a:r>
              <a:rPr lang="en-US" altLang="zh-CN" sz="2700" dirty="0" smtClean="0"/>
              <a:t>14</a:t>
            </a:r>
            <a:r>
              <a:rPr lang="zh-CN" altLang="en-US" sz="2700" dirty="0" smtClean="0"/>
              <a:t>年，升至</a:t>
            </a:r>
            <a:r>
              <a:rPr lang="en-US" altLang="zh-CN" sz="2700" dirty="0" smtClean="0"/>
              <a:t>1995</a:t>
            </a:r>
            <a:r>
              <a:rPr lang="zh-CN" altLang="en-US" sz="2700" dirty="0" smtClean="0"/>
              <a:t>年的</a:t>
            </a:r>
            <a:r>
              <a:rPr lang="en-US" altLang="zh-CN" sz="2700" dirty="0" smtClean="0"/>
              <a:t>7.43</a:t>
            </a:r>
            <a:r>
              <a:rPr lang="zh-CN" altLang="en-US" sz="2700" dirty="0" smtClean="0"/>
              <a:t>年，并于</a:t>
            </a:r>
            <a:r>
              <a:rPr lang="en-US" altLang="zh-CN" sz="2700" dirty="0" smtClean="0"/>
              <a:t>2005</a:t>
            </a:r>
            <a:r>
              <a:rPr lang="zh-CN" altLang="en-US" sz="2700" dirty="0" smtClean="0"/>
              <a:t>年达到</a:t>
            </a:r>
            <a:r>
              <a:rPr lang="en-US" altLang="zh-CN" sz="2700" dirty="0" smtClean="0"/>
              <a:t>10.69</a:t>
            </a:r>
            <a:r>
              <a:rPr lang="zh-CN" altLang="en-US" sz="2700" dirty="0" smtClean="0"/>
              <a:t>年。</a:t>
            </a:r>
            <a:endParaRPr lang="en-US" altLang="zh-CN" sz="2700" dirty="0" smtClean="0"/>
          </a:p>
          <a:p>
            <a:pPr lvl="0"/>
            <a:endParaRPr lang="en-US" altLang="zh-CN" sz="2500" dirty="0" smtClean="0"/>
          </a:p>
          <a:p>
            <a:pPr lvl="0"/>
            <a:r>
              <a:rPr lang="zh-CN" altLang="en-US" sz="2900" dirty="0" smtClean="0"/>
              <a:t>老化软件的维演业务也在急剧增加。</a:t>
            </a:r>
            <a:endParaRPr lang="en-US" altLang="zh-CN" sz="2900" dirty="0" smtClean="0"/>
          </a:p>
          <a:p>
            <a:endParaRPr lang="en-US" altLang="zh-CN" sz="2700" dirty="0" smtClean="0"/>
          </a:p>
          <a:p>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27</a:t>
            </a:fld>
            <a:endParaRPr lang="zh-CN" altLang="en-US" dirty="0"/>
          </a:p>
        </p:txBody>
      </p:sp>
      <p:pic>
        <p:nvPicPr>
          <p:cNvPr id="3075" name="Picture 3" descr="D:\SECBOK\Content\Figures\SWsizeVSLifeAge.png"/>
          <p:cNvPicPr>
            <a:picLocks noChangeAspect="1" noChangeArrowheads="1"/>
          </p:cNvPicPr>
          <p:nvPr/>
        </p:nvPicPr>
        <p:blipFill>
          <a:blip r:embed="rId2" cstate="print"/>
          <a:srcRect/>
          <a:stretch>
            <a:fillRect/>
          </a:stretch>
        </p:blipFill>
        <p:spPr bwMode="auto">
          <a:xfrm>
            <a:off x="4946985" y="3357564"/>
            <a:ext cx="4974567" cy="3035679"/>
          </a:xfrm>
          <a:prstGeom prst="rect">
            <a:avLst/>
          </a:prstGeom>
          <a:noFill/>
        </p:spPr>
      </p:pic>
      <p:sp>
        <p:nvSpPr>
          <p:cNvPr id="7" name="Content Placeholder 2"/>
          <p:cNvSpPr txBox="1">
            <a:spLocks/>
          </p:cNvSpPr>
          <p:nvPr/>
        </p:nvSpPr>
        <p:spPr bwMode="auto">
          <a:xfrm>
            <a:off x="56456" y="3498729"/>
            <a:ext cx="5030428" cy="2522559"/>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latin typeface="Adobe 楷体 Std R" pitchFamily="18" charset="-122"/>
                <a:ea typeface="Adobe 楷体 Std R" pitchFamily="18" charset="-122"/>
              </a:rPr>
              <a:t>超</a:t>
            </a:r>
            <a:r>
              <a:rPr lang="en-US" altLang="zh-CN" sz="2500" kern="0" dirty="0" smtClean="0">
                <a:latin typeface="Adobe 楷体 Std R" pitchFamily="18" charset="-122"/>
                <a:ea typeface="Adobe 楷体 Std R" pitchFamily="18" charset="-122"/>
              </a:rPr>
              <a:t>70%</a:t>
            </a:r>
            <a:r>
              <a:rPr lang="zh-CN" altLang="en-US" sz="2500" kern="0" dirty="0" smtClean="0">
                <a:latin typeface="Adobe 楷体 Std R" pitchFamily="18" charset="-122"/>
                <a:ea typeface="Adobe 楷体 Std R" pitchFamily="18" charset="-122"/>
              </a:rPr>
              <a:t>的软件工程师的日常工作集中于维演软件</a:t>
            </a:r>
            <a:endParaRPr lang="en-US" altLang="zh-CN" sz="2500" kern="0" dirty="0" smtClean="0">
              <a:latin typeface="Adobe 楷体 Std R" pitchFamily="18" charset="-122"/>
              <a:ea typeface="Adobe 楷体 Std R" pitchFamily="18" charset="-122"/>
            </a:endParaRPr>
          </a:p>
          <a:p>
            <a:pPr marL="950002" lvl="1" indent="-456732" eaLnBrk="0" hangingPunct="0">
              <a:spcBef>
                <a:spcPct val="20000"/>
              </a:spcBef>
              <a:buClr>
                <a:schemeClr val="accent2"/>
              </a:buClr>
              <a:buSzPct val="80000"/>
              <a:buFont typeface="Wingdings" pitchFamily="2" charset="2"/>
              <a:buChar char="Ø"/>
            </a:pPr>
            <a:r>
              <a:rPr lang="zh-CN" altLang="en-US" sz="2500" dirty="0" smtClean="0">
                <a:latin typeface="Adobe 楷体 Std R" pitchFamily="18" charset="-122"/>
                <a:ea typeface="Adobe 楷体 Std R" pitchFamily="18" charset="-122"/>
              </a:rPr>
              <a:t>仅不足</a:t>
            </a:r>
            <a:r>
              <a:rPr lang="en-US" altLang="zh-CN" sz="2500" dirty="0" smtClean="0">
                <a:latin typeface="Adobe 楷体 Std R" pitchFamily="18" charset="-122"/>
                <a:ea typeface="Adobe 楷体 Std R" pitchFamily="18" charset="-122"/>
              </a:rPr>
              <a:t>25%</a:t>
            </a:r>
            <a:r>
              <a:rPr lang="zh-CN" altLang="en-US" sz="2500" dirty="0" smtClean="0">
                <a:latin typeface="Adobe 楷体 Std R" pitchFamily="18" charset="-122"/>
                <a:ea typeface="Adobe 楷体 Std R" pitchFamily="18" charset="-122"/>
              </a:rPr>
              <a:t>的软件需求具有创新性</a:t>
            </a:r>
            <a:endParaRPr lang="en-US" altLang="zh-CN" sz="2500" kern="0" dirty="0" smtClean="0">
              <a:latin typeface="Adobe 楷体 Std R" pitchFamily="18" charset="-122"/>
              <a:ea typeface="Adobe 楷体 Std R" pitchFamily="18" charset="-122"/>
            </a:endParaRPr>
          </a:p>
          <a:p>
            <a:pPr marL="950002" lvl="1" indent="-456732" defTabSz="956645" eaLnBrk="0" hangingPunct="0">
              <a:spcBef>
                <a:spcPct val="20000"/>
              </a:spcBef>
              <a:buClr>
                <a:schemeClr val="accent2"/>
              </a:buClr>
              <a:buSzPct val="80000"/>
              <a:buFont typeface="Wingdings" pitchFamily="2" charset="2"/>
              <a:buChar char="Ø"/>
              <a:defRPr/>
            </a:pPr>
            <a:r>
              <a:rPr lang="zh-CN" altLang="en-US" sz="2500" kern="0" dirty="0" smtClean="0">
                <a:latin typeface="Adobe 楷体 Std R" pitchFamily="18" charset="-122"/>
                <a:ea typeface="Adobe 楷体 Std R" pitchFamily="18" charset="-122"/>
              </a:rPr>
              <a:t>超</a:t>
            </a:r>
            <a:r>
              <a:rPr lang="en-US" altLang="zh-CN" sz="2500" kern="0" dirty="0" smtClean="0">
                <a:latin typeface="Adobe 楷体 Std R" pitchFamily="18" charset="-122"/>
                <a:ea typeface="Adobe 楷体 Std R" pitchFamily="18" charset="-122"/>
              </a:rPr>
              <a:t>50%</a:t>
            </a:r>
            <a:r>
              <a:rPr lang="zh-CN" altLang="en-US" sz="2500" kern="0" dirty="0" smtClean="0">
                <a:latin typeface="Adobe 楷体 Std R" pitchFamily="18" charset="-122"/>
                <a:ea typeface="Adobe 楷体 Std R" pitchFamily="18" charset="-122"/>
              </a:rPr>
              <a:t>的软件工程师从事软件维护职业</a:t>
            </a:r>
            <a:endParaRPr lang="zh-CN" altLang="en-US" sz="2500" kern="0" dirty="0">
              <a:latin typeface="Adobe 楷体 Std R" pitchFamily="18" charset="-122"/>
              <a:ea typeface="Adobe 楷体 Std R" pitchFamily="18" charset="-122"/>
            </a:endParaRPr>
          </a:p>
        </p:txBody>
      </p:sp>
    </p:spTree>
  </p:cSld>
  <p:clrMapOvr>
    <a:masterClrMapping/>
  </p:clrMapOvr>
  <p:transition spd="slow">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5ESS</a:t>
            </a:r>
            <a:r>
              <a:rPr lang="zh-CN" altLang="en-US" dirty="0" smtClean="0"/>
              <a:t>系统老化案例</a:t>
            </a:r>
            <a:endParaRPr lang="zh-CN" altLang="en-US" dirty="0"/>
          </a:p>
        </p:txBody>
      </p:sp>
      <p:sp>
        <p:nvSpPr>
          <p:cNvPr id="3" name="Content Placeholder 2"/>
          <p:cNvSpPr>
            <a:spLocks noGrp="1"/>
          </p:cNvSpPr>
          <p:nvPr>
            <p:ph idx="1"/>
          </p:nvPr>
        </p:nvSpPr>
        <p:spPr>
          <a:xfrm>
            <a:off x="386925" y="1268762"/>
            <a:ext cx="9054766" cy="5232074"/>
          </a:xfrm>
        </p:spPr>
        <p:txBody>
          <a:bodyPr/>
          <a:lstStyle/>
          <a:p>
            <a:r>
              <a:rPr lang="en-US" altLang="zh-CN" sz="2700" dirty="0" smtClean="0"/>
              <a:t>5ESS</a:t>
            </a:r>
            <a:r>
              <a:rPr lang="zh-CN" altLang="en-US" sz="2700" dirty="0" smtClean="0"/>
              <a:t>是美国电话电报公司</a:t>
            </a:r>
            <a:r>
              <a:rPr lang="en-US" altLang="zh-CN" sz="2700" dirty="0" smtClean="0"/>
              <a:t>(AT&amp;T)</a:t>
            </a:r>
            <a:r>
              <a:rPr lang="zh-CN" altLang="en-US" sz="2700" dirty="0" smtClean="0"/>
              <a:t>研制的电话交换机系统，在上世纪</a:t>
            </a:r>
            <a:r>
              <a:rPr lang="en-US" altLang="zh-CN" sz="2700" dirty="0" smtClean="0"/>
              <a:t>80--90</a:t>
            </a:r>
            <a:r>
              <a:rPr lang="zh-CN" altLang="en-US" sz="2700" dirty="0" smtClean="0"/>
              <a:t>年代应用普遍。</a:t>
            </a:r>
            <a:endParaRPr lang="en-US" altLang="zh-CN" sz="2700" dirty="0" smtClean="0"/>
          </a:p>
          <a:p>
            <a:r>
              <a:rPr lang="zh-CN" altLang="en-US" sz="2700" dirty="0" smtClean="0"/>
              <a:t>以它的某</a:t>
            </a:r>
            <a:r>
              <a:rPr lang="zh-CN" altLang="en-US" sz="2700" dirty="0" smtClean="0">
                <a:solidFill>
                  <a:srgbClr val="0000B4"/>
                </a:solidFill>
              </a:rPr>
              <a:t>核心子系统</a:t>
            </a:r>
            <a:r>
              <a:rPr lang="zh-CN" altLang="en-US" sz="2700" dirty="0" smtClean="0"/>
              <a:t>为例：</a:t>
            </a:r>
            <a:endParaRPr lang="en-US" altLang="zh-CN" sz="2700" dirty="0" smtClean="0"/>
          </a:p>
          <a:p>
            <a:pPr lvl="1"/>
            <a:r>
              <a:rPr lang="zh-CN" altLang="en-US" sz="2500" dirty="0" smtClean="0"/>
              <a:t>在近十年的维演历程中，该子系统出现了严重的设计恶化现象。</a:t>
            </a:r>
            <a:endParaRPr lang="en-US" altLang="zh-CN" sz="2500" dirty="0" smtClean="0"/>
          </a:p>
          <a:p>
            <a:pPr lvl="1"/>
            <a:r>
              <a:rPr lang="zh-CN" altLang="en-US" sz="2500" dirty="0" smtClean="0"/>
              <a:t>在</a:t>
            </a:r>
            <a:r>
              <a:rPr lang="en-US" altLang="zh-CN" sz="2500" dirty="0" smtClean="0"/>
              <a:t>1988</a:t>
            </a:r>
            <a:r>
              <a:rPr lang="zh-CN" altLang="en-US" sz="2500" dirty="0" smtClean="0"/>
              <a:t>年，该子系统包含两大功能模块。 但随着系统的演化，这两模块逐渐融合。 至</a:t>
            </a:r>
            <a:r>
              <a:rPr lang="en-US" altLang="zh-CN" sz="2500" dirty="0" smtClean="0"/>
              <a:t>1996</a:t>
            </a:r>
            <a:r>
              <a:rPr lang="zh-CN" altLang="en-US" sz="2500" dirty="0" smtClean="0"/>
              <a:t>年，该子系统的所有代码已然彼此紧密耦合，并融为一个大模块。 由此，</a:t>
            </a:r>
            <a:r>
              <a:rPr lang="zh-CN" altLang="en-US" sz="2500" dirty="0" smtClean="0">
                <a:solidFill>
                  <a:srgbClr val="0000B4"/>
                </a:solidFill>
              </a:rPr>
              <a:t>一次代码修正任务需要变更多个代码文件</a:t>
            </a:r>
            <a:r>
              <a:rPr lang="zh-CN" altLang="en-US" sz="2500" dirty="0" smtClean="0"/>
              <a:t>的可能性也由</a:t>
            </a:r>
            <a:r>
              <a:rPr lang="en-US" altLang="zh-CN" sz="2500" dirty="0" smtClean="0"/>
              <a:t>1988</a:t>
            </a:r>
            <a:r>
              <a:rPr lang="zh-CN" altLang="en-US" sz="2500" dirty="0" smtClean="0"/>
              <a:t>年的</a:t>
            </a:r>
            <a:r>
              <a:rPr lang="zh-CN" altLang="en-US" sz="2500" dirty="0" smtClean="0">
                <a:solidFill>
                  <a:srgbClr val="0000B4"/>
                </a:solidFill>
              </a:rPr>
              <a:t>不足</a:t>
            </a:r>
            <a:r>
              <a:rPr lang="en-US" altLang="zh-CN" sz="2500" dirty="0" smtClean="0">
                <a:solidFill>
                  <a:srgbClr val="0000B4"/>
                </a:solidFill>
              </a:rPr>
              <a:t>2%</a:t>
            </a:r>
            <a:r>
              <a:rPr lang="zh-CN" altLang="en-US" sz="2500" dirty="0" smtClean="0"/>
              <a:t>渐升至</a:t>
            </a:r>
            <a:r>
              <a:rPr lang="en-US" altLang="zh-CN" sz="2500" dirty="0" smtClean="0"/>
              <a:t>1996</a:t>
            </a:r>
            <a:r>
              <a:rPr lang="zh-CN" altLang="en-US" sz="2500" dirty="0" smtClean="0"/>
              <a:t>年的</a:t>
            </a:r>
            <a:r>
              <a:rPr lang="zh-CN" altLang="en-US" sz="2500" dirty="0" smtClean="0">
                <a:solidFill>
                  <a:srgbClr val="0000B4"/>
                </a:solidFill>
              </a:rPr>
              <a:t>超过</a:t>
            </a:r>
            <a:r>
              <a:rPr lang="en-US" altLang="zh-CN" sz="2500" dirty="0" smtClean="0">
                <a:solidFill>
                  <a:srgbClr val="0000B4"/>
                </a:solidFill>
              </a:rPr>
              <a:t>5%</a:t>
            </a:r>
            <a:r>
              <a:rPr lang="zh-CN" altLang="en-US" sz="2500" dirty="0" smtClean="0"/>
              <a:t>。</a:t>
            </a:r>
            <a:endParaRPr lang="en-US" altLang="zh-CN" sz="2500" dirty="0" smtClean="0"/>
          </a:p>
          <a:p>
            <a:r>
              <a:rPr lang="en-US" altLang="zh-CN" sz="2700" dirty="0" smtClean="0"/>
              <a:t>AT&amp;T</a:t>
            </a:r>
            <a:r>
              <a:rPr lang="zh-CN" altLang="en-US" sz="2700" dirty="0" smtClean="0"/>
              <a:t>公司</a:t>
            </a:r>
            <a:r>
              <a:rPr lang="en-US" altLang="zh-CN" sz="2700" dirty="0" smtClean="0"/>
              <a:t>2000</a:t>
            </a:r>
            <a:r>
              <a:rPr lang="zh-CN" altLang="en-US" sz="2700" dirty="0" smtClean="0"/>
              <a:t>年的报告指出：</a:t>
            </a:r>
            <a:endParaRPr lang="en-US" altLang="zh-CN" sz="2700" dirty="0" smtClean="0"/>
          </a:p>
          <a:p>
            <a:pPr lvl="1"/>
            <a:r>
              <a:rPr lang="en-US" altLang="zh-CN" sz="2500" dirty="0" smtClean="0"/>
              <a:t>“</a:t>
            </a:r>
            <a:r>
              <a:rPr lang="zh-CN" altLang="en-US" sz="2500" dirty="0" smtClean="0">
                <a:solidFill>
                  <a:srgbClr val="FF0000"/>
                </a:solidFill>
              </a:rPr>
              <a:t>任何新变更都是几乎不可能的</a:t>
            </a:r>
            <a:r>
              <a:rPr lang="en-US" altLang="zh-CN" sz="2500" dirty="0" smtClean="0"/>
              <a:t>”</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5ESS</a:t>
            </a:r>
            <a:r>
              <a:rPr lang="zh-CN" altLang="en-US" dirty="0" smtClean="0"/>
              <a:t>系统老化案例</a:t>
            </a:r>
            <a:endParaRPr lang="zh-CN" altLang="en-US" dirty="0"/>
          </a:p>
        </p:txBody>
      </p:sp>
      <p:sp>
        <p:nvSpPr>
          <p:cNvPr id="3" name="Content Placeholder 2"/>
          <p:cNvSpPr>
            <a:spLocks noGrp="1"/>
          </p:cNvSpPr>
          <p:nvPr>
            <p:ph idx="1"/>
          </p:nvPr>
        </p:nvSpPr>
        <p:spPr>
          <a:xfrm>
            <a:off x="464314" y="1268762"/>
            <a:ext cx="8817406" cy="2160240"/>
          </a:xfrm>
        </p:spPr>
        <p:txBody>
          <a:bodyPr/>
          <a:lstStyle/>
          <a:p>
            <a:r>
              <a:rPr lang="en-US" altLang="zh-CN" dirty="0" smtClean="0"/>
              <a:t>5ESS</a:t>
            </a:r>
            <a:r>
              <a:rPr lang="zh-CN" altLang="en-US" dirty="0" smtClean="0"/>
              <a:t>子系统老化过程如图所示</a:t>
            </a:r>
            <a:endParaRPr lang="en-US" altLang="zh-CN" dirty="0" smtClean="0"/>
          </a:p>
          <a:p>
            <a:pPr lvl="1"/>
            <a:r>
              <a:rPr lang="zh-CN" altLang="en-US" sz="2500" dirty="0" smtClean="0"/>
              <a:t>图中的菱形表示一个代码单元，菱形之间的距离表示代码单元之间的耦合度，一些菱形带有“尾巴”，表示对应代码单元与属于其他子系统的相关代码单元之间的距离。</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29</a:t>
            </a:fld>
            <a:endParaRPr lang="zh-CN" altLang="en-US" dirty="0"/>
          </a:p>
        </p:txBody>
      </p:sp>
      <p:pic>
        <p:nvPicPr>
          <p:cNvPr id="5" name="Picture 2"/>
          <p:cNvPicPr preferRelativeResize="0">
            <a:picLocks noChangeArrowheads="1"/>
          </p:cNvPicPr>
          <p:nvPr/>
        </p:nvPicPr>
        <p:blipFill>
          <a:blip r:embed="rId2" cstate="print"/>
          <a:srcRect/>
          <a:stretch>
            <a:fillRect/>
          </a:stretch>
        </p:blipFill>
        <p:spPr bwMode="auto">
          <a:xfrm>
            <a:off x="5059873" y="3643866"/>
            <a:ext cx="4072253" cy="2642661"/>
          </a:xfrm>
          <a:prstGeom prst="rect">
            <a:avLst/>
          </a:prstGeom>
          <a:noFill/>
          <a:ln w="9525">
            <a:solidFill>
              <a:srgbClr val="FF0000"/>
            </a:solidFill>
            <a:miter lim="800000"/>
            <a:headEnd/>
            <a:tailEnd/>
          </a:ln>
        </p:spPr>
      </p:pic>
      <p:pic>
        <p:nvPicPr>
          <p:cNvPr id="6" name="Picture 5"/>
          <p:cNvPicPr>
            <a:picLocks noChangeAspect="1" noChangeArrowheads="1"/>
          </p:cNvPicPr>
          <p:nvPr/>
        </p:nvPicPr>
        <p:blipFill>
          <a:blip r:embed="rId3" cstate="print"/>
          <a:srcRect/>
          <a:stretch>
            <a:fillRect/>
          </a:stretch>
        </p:blipFill>
        <p:spPr bwMode="auto">
          <a:xfrm>
            <a:off x="803389" y="3643376"/>
            <a:ext cx="4072254" cy="2643144"/>
          </a:xfrm>
          <a:prstGeom prst="rect">
            <a:avLst/>
          </a:prstGeom>
          <a:noFill/>
          <a:ln w="9525">
            <a:solidFill>
              <a:srgbClr val="FF0000"/>
            </a:solidFill>
            <a:miter lim="800000"/>
            <a:headEnd/>
            <a:tailEnd/>
          </a:ln>
        </p:spPr>
      </p:pic>
      <p:sp>
        <p:nvSpPr>
          <p:cNvPr id="7" name="TextBox 6"/>
          <p:cNvSpPr txBox="1"/>
          <p:nvPr/>
        </p:nvSpPr>
        <p:spPr>
          <a:xfrm>
            <a:off x="3970704" y="5856453"/>
            <a:ext cx="893035" cy="424075"/>
          </a:xfrm>
          <a:prstGeom prst="rect">
            <a:avLst/>
          </a:prstGeom>
          <a:noFill/>
        </p:spPr>
        <p:txBody>
          <a:bodyPr wrap="none" lIns="38974" tIns="19487" rIns="38974" bIns="19487" rtlCol="0">
            <a:spAutoFit/>
          </a:bodyPr>
          <a:lstStyle/>
          <a:p>
            <a:r>
              <a:rPr lang="en-US" altLang="zh-CN" sz="2500" dirty="0" smtClean="0"/>
              <a:t>1988</a:t>
            </a:r>
            <a:endParaRPr lang="zh-CN" altLang="en-US" sz="2500" dirty="0"/>
          </a:p>
        </p:txBody>
      </p:sp>
      <p:sp>
        <p:nvSpPr>
          <p:cNvPr id="8" name="TextBox 7"/>
          <p:cNvSpPr txBox="1"/>
          <p:nvPr/>
        </p:nvSpPr>
        <p:spPr>
          <a:xfrm>
            <a:off x="8270386" y="5844402"/>
            <a:ext cx="893035" cy="424075"/>
          </a:xfrm>
          <a:prstGeom prst="rect">
            <a:avLst/>
          </a:prstGeom>
          <a:noFill/>
        </p:spPr>
        <p:txBody>
          <a:bodyPr wrap="none" lIns="38974" tIns="19487" rIns="38974" bIns="19487" rtlCol="0">
            <a:spAutoFit/>
          </a:bodyPr>
          <a:lstStyle/>
          <a:p>
            <a:r>
              <a:rPr lang="en-US" altLang="zh-CN" sz="2500" dirty="0" smtClean="0"/>
              <a:t>1996</a:t>
            </a:r>
            <a:endParaRPr lang="zh-CN" altLang="en-US" sz="2500" dirty="0"/>
          </a:p>
        </p:txBody>
      </p:sp>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4" y="2380819"/>
            <a:ext cx="4190238" cy="1624246"/>
          </a:xfrm>
        </p:spPr>
        <p:txBody>
          <a:bodyPr/>
          <a:lstStyle/>
          <a:p>
            <a:r>
              <a:rPr lang="zh-CN" altLang="en-US" dirty="0" smtClean="0"/>
              <a:t>物竞天择，优胜劣汰，</a:t>
            </a:r>
            <a:r>
              <a:rPr lang="en-US" altLang="zh-CN" dirty="0" smtClean="0"/>
              <a:t/>
            </a:r>
            <a:br>
              <a:rPr lang="en-US" altLang="zh-CN" dirty="0" smtClean="0"/>
            </a:br>
            <a:r>
              <a:rPr lang="zh-CN" altLang="en-US" dirty="0" smtClean="0"/>
              <a:t>适者生存。</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3</a:t>
            </a:fld>
            <a:endParaRPr lang="zh-CN" altLang="en-US" dirty="0"/>
          </a:p>
        </p:txBody>
      </p:sp>
      <p:sp>
        <p:nvSpPr>
          <p:cNvPr id="6" name="Rectangle 5"/>
          <p:cNvSpPr/>
          <p:nvPr/>
        </p:nvSpPr>
        <p:spPr>
          <a:xfrm>
            <a:off x="386928" y="5955593"/>
            <a:ext cx="9132158" cy="881428"/>
          </a:xfrm>
          <a:prstGeom prst="rect">
            <a:avLst/>
          </a:prstGeom>
        </p:spPr>
        <p:txBody>
          <a:bodyPr wrap="square" lIns="95665" tIns="47832" rIns="95665" bIns="47832">
            <a:spAutoFit/>
          </a:bodyPr>
          <a:lstStyle/>
          <a:p>
            <a:r>
              <a:rPr lang="en-US" altLang="zh-CN" sz="1700" dirty="0" smtClean="0"/>
              <a:t>Charles Darwin (</a:t>
            </a:r>
            <a:r>
              <a:rPr lang="zh-CN" altLang="en-US" sz="1700" dirty="0" smtClean="0"/>
              <a:t>达尔文，</a:t>
            </a:r>
            <a:r>
              <a:rPr lang="en-US" altLang="zh-CN" sz="1700" dirty="0" smtClean="0"/>
              <a:t>1809--1882) </a:t>
            </a:r>
            <a:r>
              <a:rPr lang="zh-CN" altLang="en-US" sz="1700" dirty="0" smtClean="0"/>
              <a:t>是生物进化论的奠基人。 其著作</a:t>
            </a:r>
            <a:r>
              <a:rPr lang="en-US" altLang="zh-CN" sz="1700" dirty="0" smtClean="0"/>
              <a:t>《</a:t>
            </a:r>
            <a:r>
              <a:rPr lang="zh-CN" altLang="en-US" sz="1700" dirty="0" smtClean="0"/>
              <a:t>物种起源</a:t>
            </a:r>
            <a:r>
              <a:rPr lang="en-US" altLang="zh-CN" sz="1700" dirty="0" smtClean="0"/>
              <a:t>》(</a:t>
            </a:r>
            <a:r>
              <a:rPr lang="en-US" altLang="zh-CN" sz="1700" i="1" dirty="0" smtClean="0"/>
              <a:t>The Origin of Species</a:t>
            </a:r>
            <a:r>
              <a:rPr lang="en-US" altLang="zh-CN" sz="1700" dirty="0" smtClean="0"/>
              <a:t>) </a:t>
            </a:r>
            <a:r>
              <a:rPr lang="zh-CN" altLang="en-US" sz="1700" dirty="0" smtClean="0"/>
              <a:t>堪称 </a:t>
            </a:r>
            <a:r>
              <a:rPr lang="en-US" altLang="zh-CN" sz="1700" dirty="0" smtClean="0"/>
              <a:t>19 </a:t>
            </a:r>
            <a:r>
              <a:rPr lang="zh-CN" altLang="en-US" sz="1700" dirty="0" smtClean="0"/>
              <a:t>世纪影响世界历史进程的的经典著作，所阐述的“进化论”是</a:t>
            </a:r>
            <a:r>
              <a:rPr lang="en-US" altLang="zh-CN" sz="1700" dirty="0" smtClean="0"/>
              <a:t>19</a:t>
            </a:r>
            <a:r>
              <a:rPr lang="zh-CN" altLang="en-US" sz="1700" dirty="0" smtClean="0"/>
              <a:t>世纪三大自然科学成果之一</a:t>
            </a:r>
            <a:r>
              <a:rPr lang="en-US" altLang="zh-CN" sz="1700" dirty="0" smtClean="0"/>
              <a:t> (</a:t>
            </a:r>
            <a:r>
              <a:rPr lang="zh-CN" altLang="en-US" sz="1700" dirty="0" smtClean="0"/>
              <a:t>另外两项是细胞学说和能量守恒及转化定律</a:t>
            </a:r>
            <a:r>
              <a:rPr lang="en-US" altLang="zh-CN" sz="1700" dirty="0" smtClean="0"/>
              <a:t>)</a:t>
            </a:r>
            <a:r>
              <a:rPr lang="zh-CN" altLang="en-US" sz="1700" dirty="0" smtClean="0"/>
              <a:t>。</a:t>
            </a:r>
            <a:endParaRPr lang="zh-CN" altLang="en-US" sz="1700" dirty="0">
              <a:latin typeface="方正精宋简体" pitchFamily="2" charset="-122"/>
              <a:ea typeface="方正精宋简体" pitchFamily="2" charset="-122"/>
            </a:endParaRPr>
          </a:p>
        </p:txBody>
      </p:sp>
      <p:sp>
        <p:nvSpPr>
          <p:cNvPr id="7" name="Rectangle 6"/>
          <p:cNvSpPr/>
          <p:nvPr/>
        </p:nvSpPr>
        <p:spPr>
          <a:xfrm>
            <a:off x="1080943" y="4077071"/>
            <a:ext cx="3391190" cy="419764"/>
          </a:xfrm>
          <a:prstGeom prst="rect">
            <a:avLst/>
          </a:prstGeom>
        </p:spPr>
        <p:txBody>
          <a:bodyPr wrap="none" lIns="95665" tIns="47832" rIns="95665" bIns="47832">
            <a:spAutoFit/>
          </a:bodyPr>
          <a:lstStyle/>
          <a:p>
            <a:r>
              <a:rPr lang="en-US" sz="2100" dirty="0" smtClean="0"/>
              <a:t>Charles Darwin (</a:t>
            </a:r>
            <a:r>
              <a:rPr lang="zh-CN" altLang="en-US" sz="2100" dirty="0" smtClean="0"/>
              <a:t>达尔文</a:t>
            </a:r>
            <a:r>
              <a:rPr lang="en-US" altLang="zh-CN" sz="2100" dirty="0" smtClean="0"/>
              <a:t>)</a:t>
            </a:r>
            <a:endParaRPr lang="zh-CN" altLang="en-US" sz="2100" dirty="0">
              <a:ea typeface="文鼎CS长美黑" pitchFamily="49" charset="-122"/>
            </a:endParaRPr>
          </a:p>
        </p:txBody>
      </p:sp>
      <p:sp>
        <p:nvSpPr>
          <p:cNvPr id="24578" name="AutoShape 2" descr="data:image/jpeg;base64,/9j/4AAQSkZJRgABAQAAAQABAAD/2wCEAAkGBxQTEhQUEhMWFhQVGBQYFhcWFRQXFBcXFBQWFhUUFhUYHCggGBolHBQUITEhJSkrLi4uFx8zODMsNygtLiwBCgoKDg0OGhAQGiwkHyQsLCwsLCwsLCwsLCwsLCwsLCwsLCwsLCwsLCwsLCwsLCwsLCwsLCwsLCwsLCwsLCwsLP/AABEIAOwA1QMBIgACEQEDEQH/xAAcAAABBQEBAQAAAAAAAAAAAAADAQIEBQYABwj/xAA5EAABAwIEBAQEBgEEAgMAAAABAAIRAyEEMUFRBRJhcQYigZETMqGxQlLB0eHw8QcUI3IzYhWCov/EABkBAAMBAQEAAAAAAAAAAAAAAAECAwAEBf/EACQRAAICAgICAgIDAAAAAAAAAAABAhEDIRIxIkEEUWFxgZGh/9oADAMBAAIRAxEAPwDeEpOZNkdk2FwHrhWldUcgBxSlyIBC9KmOCbKwLDSkJQwlcVrNR3MmGouJTZCwRhqpA8lR8Ti2tsSAVXV/EGHp/NWAc05Z+lljUXont63SF3usufGGG0eY3Mzr6oNPxfQk+RxG8W9kuxqNeE5r1T8O4pTq/wDjcJ/LzQ7tBVq14I/ufVCw0ED0pO6EHb2T0QDgjNKB2StchQSRyJW2Q2OT1jBg5cDdCFSEQQRmiKEBSVAhApeZBmFC5NcEiARjimOEIhCG9qogCLk2V3OsKc5NgJyQrGEEhIXhc50BQMfjAy2bjkgxkFxWMDba/wBzKx3iHxWGEtaATlmftko3iTjPKfhNPmMl52WO5i6zZA3/ABFCNvvoZ667CcV4rXf83MBteFWNpuK0WBwlMRzP82t3E/sPVX2G4OHkFgBGsFtusyi8yj0gLA5O2zF0sBV/KVKwuFdzag7zC9C/+LDRJbbQ2PvdTMPwwO/Cx3p5lF/Iv0XXx1H2Zjg/DHyD83rDrflv91tsO4FgLagLgPMHeV5jTm3SUODgkWgic4BHY5/dQOPzSBBz5dMyNyMnIxTasWTSdFngsU1xLZkj39lOLF5xhOLltQEG1pOhBNj2+y9DwOKFRgcPbODqOyaNrQsle0EYM7pZTHuXJxLDByc0hBDly1GskJzEBr0VrkDB80hCa0rpWoB3KuXCouQCMKj1H6jQpn+5M6JgrRnkU4oVz5u32SOqi31/ZDF7g3TXNBuNMx1QMFa/O9l3xhoornyJFkxr7X123WMHfVnT0WQ8ScUguAaOezZ2V7jMRyNc6bga7rI8NwhxFQ1Hk/DGQ1d1PdJNlYR9lXguEueS4yZm/wCY7dkZ2DDHhoBJGZGROoC1xpAgtaAIgdB/AQRgAKlhZrQL7k5pOdlUkgeB4KLF2f27q2w/BmjzN8ru1ultlNw7JCl0VNsJHZgyQOYNkflmD6FCrYEgyx3LOhu30Oit2hFbTnRT42Pzoh0Q8t0kDOc1CxmHfUby1G201HurwURsmvamSf2LyR494j4M6g7X4Z+U/l1grUeDeKS0tNiIsbAjcFaLjPDW1GFrgCD/AGyxnDuHOpufTM2uw/mafwq6lapk3HejckXPXL+7p7XWQMG6WC85GTmnvf8AyE8HZKSHOcuDkMJR1VCYYOTmFDa1OYVqMH5kQOQSua/3QCFXJocuQoJXFpBg5aJ5cIhN+JaPqmPWAMBuntqfyhOZomt+y1GHOqRI0KA6pF/6DuiV91CdVG+e2aKAVfF6pqFrHEHnJcdB09E/AuaAYPkbDfQZn3WX45xUtruAzADR0AuUp4jy0uT87T75qU4M6cc1Rr8LUkyD8xtGkBS2MBM7fUrM8G4lFFp1Bj6aq/4fXls9yfVSaodb2XWHIIsj4YmSqzB4iSrWkkYxMYFIpBBpBGDgEUTkSXsiOqjuGaJzoL3XTOicUwOJEj3Wax7OUtdE3v06rSVD+qzfiSpFNxGYH0QLJBDXDTTAcBeDGoN1MJm/v66rC0OJioHwflLCO4E2Ws4XihUa14yIj9lWKpkntE8FKh5Z9krDnGn7K5AOClDkEuIjX7JzXomDl2y4FNa6cglalZkPlcuhcgEgOKc11u6jSnB+qagBnsshT0Xc0hKDAWMCr1BqCRpfVVWKcGsc4/hkzP0Vi+4OkfZZrxXVLKD4/EAAqKNxEvZ57jsRzVXO3JRK2KkMOrYn0UGqbpwBI7J3FE1N7NDgjeJMG/oRmtpwKtzU9t1heCVpIbIvlNrbSttwilyMkZOuO4zC48q2ehjdxsu8I2HZn9FoMO2BmsI/i7abvNNlLoeKmvBl3L7W6qXBlLNyXwkCx2I8VU2cv/K13NeJl3sFZ8L8RU6tua+yDi12Kmn0aUZIZaof+9Gh+qgY/j7aedydEqaZuLRavFljfGWI5KNQ7iPdTG+JS75RbrEx2CpfGlT42GPJc8zf5lOltGdpMwnDcYWMdBuXAa6DNbvwfiCcOzu4X6Lz/C4V3I4zZro6mdVvvDeHLcOxs+YkmOi6Zr6ObH+fo1AqkhGa+6iYNlr/AF6qWW/wU6Qo4gnX0TQ6DGg+yTm2SgAmf7mgYe1/SyKQYtmlDcrLmvQZhzTuuSO6JEoSryXNSEpoKskI2Gahuy6LnOvKZzWQcDchKjvVZDx1Pw266T6rVubsqLxbTJpeWnzEf/neybi0hbPMwyTZGogtcZHcHZLhwRUvZXr2yZi+U791pTo2PHeyPwVlwQIAJvP0XomGpy0EZbaei88pQ2oIECZjQ+i33C8QPhtAXNlOzEqVFZxrwtVIc+l3gG6oeH+F6lZtneYEgtJAPeCvW8PUkCyZV4XTceeIduLdx1U45Gh5Y4y7Mk3wa0UhJZ8QmTFhE5ABSsD4YczlLiJ0i5MHXZaylhgM7x0HsmV3SfZK5N9jJcdIi8T4fNB3wo+IRaTabLCcQ8NYp1Nzj5njO8j0A0XqGFHk7FMxOGBy8p3RT4ivytM8hpeGK4Z8RrSx1rXBuNzmrlvD6tKhzVnHmMQPvK3LcD5gXmeXIXgH1N1T+Lr07aEe83WlkthjBIyRwQqubTazlaYcXAZ9Oy1GCwoETBIEW0HRLw2Phjy+ylUgBobZLow+zmzB2OtZPB7oYOqUO9yqkgoIRGwgNGvRFae6DCFY47rixc06pQUrMc3qkSuK5LQbKh6YCnLiromziU0lI7JNP2TpCtiqPiKUjWEYm6aSqpUTbswPGOBuaS9omL22Ci0sTziD5XCLjot9iaEgjdYPjHDalIlzBvlnG8LmyQpnRjloh4d8OOq1XCscAQ05rI4R3M4W0iBurplM2OwHuoZUdOJ6PTeHV+Zo/vsrCm/If32WU8PVTGdv3zWkp5/rC5WdJZA2uoD6oMnYxboVJ5ozWF4vhsZSLjTPxGySInmuZu1MlYlnoGGB5TGSe98heecL49i3/wDHTpuJjN4LQN5cVtsKSGDmMugTsD0WegVezsXUjJZ3j+IBZB1tH2VxiX5rD+I8XNUNm4j3Kmlcij0i+4THwx7ZqwabWVPwWeWMrnUHLPJWwNl24E0jizvdCh+6c0oefdcH2yVyAenMQZR6Jj+3QGOsDqjtelYUPBXTCHF5TWO0SsYPzhKht6LkoSsc697LpTH+6YHbKyWibClMIXByWVVE2DcmlPIlNVFJCUxItkoPEMO1zCHeUCSXflB1U55i6x/jDipAdSYTez41H5SpypsdWjN8zRUcGGWyQDv1VphqxkA9T0WXdVIIvkrbAYwOgO3zv9RsoZMerLYc26PQ+B1fL2/uS09F45ev8bLzrhOLdTI5xZ4sdD2Oq2GBxYIt6rjapnbd7HY7jRZAFOo86ljS4BNw/iJkSWVJGctII7qbSfH96qBjsSRdrZO/3WbHikybW43ShpbzO7NM93FLh+KNqPhkxrII+4uq/h2P57Op8p+/VW1Wq0wdvYJX9DNJLQzGVIvOnp2Xm2MxHPiHnqY7BaPxTxj4dMgG7pAv9VlOAUi57je4/s7p8cNWRnPdGx4FJYO5MX0zKvG6DJV2EhsNAgNj/CmGpddUI0jlnK2Fc1JG3qlJGeaTmTkwrGxKe/JCLsvrZPYN0Ajw7ZMc+/dI43SgApWMEa86LkNchRive5DlE5xkfRDIhNGVAcbHeqcTdNadkjmydim5uxXEVzkrv8LqbfVMqOAzMBP6FIHGcYKbC7pDRu4rN4bhQqNfzuPMdepuSmcT4kK1byiWMnl6nVyteGM/49pJJUskqKY1Z5/xDDfDdynRRWmCrvj7eaq8agwFRuarR2tnLkVS0aXhXHvL8Or8s2kSP47ha7hJf81MF7BEweblB1jMj7Ly1roVlwnjdXDvD6TiCDa6nPEpFsXyHHs9moPGt/8ACmUsOyxMEXka++qwtL/UBlWkG1KbW1g4k1IA52xZpjWVMoeKWGPNnouSeNwdHdjyRmrNbUw7LkD7T0KrMY8jL9fSFVVfFdNo+aw/sQolHxpQYeZzC94EtBPknrCVQcvQ0pxj2w1fwhVrc9es7lp0wCMjzuc6BTA03JR8LgWU/lAH7p7PErq3K15MEyAbNBjQI5bvfsumEUzmnKSv8j6ZNp7ypFL1zUenlYRCKH5j/CsRDHZOGwQ2vsnEpAheayZ8WEFwm0pCdFjEltScyic4UekLfZEGSDCghcVyY02uuSjECtIJGoQiSUXEXPumBiyaqxq9DWOIT2uKSwUTF4+IDSObc6AZuKN2K0Sq2JDRza7DO3RZjjWNdU8uQOYBvff0Up2Kc5trDf8AERoSqmo0gzfXNHm2DggTKIbAaOi0eFs0DYD3VBhGy9veVf08ie30U5spBGJ43S5arzpPqor6PxDLBcjzDqNQr/xFhb82hH1VDgsV8F7KgMua643Gy7cVTx17RxZVxyb6ZCdRQvgHQT2Wux9GjiX+TlpmJueaf+wGSpcTw6rTMjS4jKBnfVSjMMsZU36pWA6Sr3D4x1g+k0jciQp9DFU2gv5YjQNE6ouddo0cSfTKbB8MqkcxADc5cY7m6jPqEkuAsNtloquJfiCTENAmItAzBP5jsqupDKn/AKusR0/cJFK2VljpaZa8JxRdEkEDLft6LX4LFB7QdRn1XnXDSadVzdpI/f2Ww4fipAIsQPQhSkuEtFcb5Rpmha4nT/CewXjdRcLVkTeMjG4U1gm49N1ZU+ib0JO6LP7pjiAJTXvOnRZgOLrpaTb3uE6iwE3zR3UtP7dKERtk7oUM7Tkl5c+n1QYUOY3OVyGHAgT90qw1nYmq1riXua1ozcTboqpvGabp5LjfL0UfimFdVa3nc0hpBtIy06qthgBDYA2/dRh0VkqZIxVRzrF8ds/Uqte7IN1MEzc31RMS8kAxbqboGDPmnaT72H0T7oX2WBaA1RKzRBRjV6odW8pEMxnC23J2Vu8WF9LqDhKHl/t1Oe0Ft/VCbDFUZ3xNjDy8lMc05kXhZJtFx0XpOIwoLHAWtmLLDVK0P2i2eoMSV0YJLjo5PkQ8rYPh9YAwYE5G4IPVTuK8Sqlop81he2uyjuYHXDZ3hX3hzg9CufhVyKbj/wCKqDaSfkqDbY6KrhJ+VE1JJcbMpRx9RpsYGqsMPVfXcA3zEgTGw3C0vGP9P6tEnnEjRzflP7LPUmOwdXzAGYzyLTBU3NSWh1Fxe+i/p1qtWmKbQ0BhMsbDXWtLtzqs/W4Y4kumQDyyLt5um/dbXAcPZU5Kog/GMWB+UfNllqPVTPHOA+FSjkDGgMLGjKNu6lF0zoklJHnlSi7lbUHzMIB7Cyu+HVZHMMs/Q5+yHhKTS1wJiQRfQnqonDHcpLZyNv1hdGeGkyGGW6NTgqha5wmxgtnZWzKvqCs8/FZNIvHlOnZHwXEyC5jmk7bj+FDHKmXnGy9LwYslp2JGxt2UfDYlrrTeLDIo4qTHNmNVW7JUSG0y24MZWT21L9SmRaQE0VYIsJQMFeRlMfZJfQ/ymFwd330smNZImYHslCEaY/lcuFMnX6pFgmaex7hdxAM23kWhRnNIs7MD0I/dTzV0UTFNtzahRTKkSo/ymcvsoeGqx/8AYz2A+UImNMiPzEe2qh1MWGm1z9E4jeyyoVDqpFNs3JhozJWZxPFHOszPopWF4RUqEfEqGNQZWca7Mp3pKzXU4IBGSNTbZRcO1rWBrdLXlSaZsoMuhX01iePM+HUcOQHn8wIzGhW2BBCqeP8ADviU5HzNuO2qrgycJWRzQ5xMxgawIjIqS0xcJrqIDQWi4uOvdML/AOQvcxS5KmeTOPFnqfgPxfzAYfEOk5U3vuHA/geTrsV6COGYas0sq0abgfzMbP8AHovnTD1eUmQbix0GxPRei+DvGRpxSxDpa0wH/MW7Bx1b1XD8j4/GXKP9HRCfOPF9m4p+FMPh+cUKQYHjQmOkAmyyX+orebCUy7Npc128tIIXo9DFc0TBBuDp3XmH+p2IgVGaAl8f9oAI9lxtLkmjoxN00/RgsGZc+dgY9RYoGMZyVwR8rr2HVGwNqjSdbRvbVJxVpBkz22BzXoZo3EhidOyWWTb2/RGwVEVTDncrxadwEtMyGmMxPtZD5eUyPQ9V5iZ6LjYTH4YtgOcbA8ruux6J/CsbULD5i5wPSQP1CA/HPLS15BcNxY7EFVb8RyOD/lM32/wqRb6JyVbNbQxzhZ+2amtqcxBzlUL65c0GbEex36yp/BsSZgnOPfR3qihWvZceUgHlySNIOhRaY0T2gjRZmQCUilfDXJbY1Iy/JKBVyNk0Vrwc0lapadFNDGe4w48oI0Nz6KmptdUMCbmO5Wj4jQLpYI8157XAUvhuFbys8sak9VdTqJGUOUiPwrg4YJIl+5yCuqTS28zvb6J0c0EG3T9NklY2j7fqVBttl4xUdIc0z3CIP8INIwLFLklY6Hl2qI105oDk/mQMZ3iuD+G4x8p8w7nMKHUZ8rgLa9xmtTjaXOwjb5T12VNSwxALTkbj0BIHdel8fNr9Hn58W/wyIKd4ixIEzvc+ikYZ3JnkTHUbDqnvo+QxnzeuQsnu1F5EfSAuvnZDgbHwr4rdhyKdUl9GwAmSydW7jp7Kn8U8T/3L3OFxUcYjINZlEqrLxyiTkI/YwiUKDWVGud+KGzPyFxjmI1G65c2NLyRfHN7RWU3kEDUfVWHEG87AQM2/UIGOpcp6gkeoKLwyvzN5DoTH7KzdomlTGYCsXUxP4fsc1LaZVdgqnK4s05nBTGXEe68uSps9GDtBKtEPaNwoVfDQLyWn5t43HZS6b4Uik0EFKnQ7VkTDU+UOpl3M0AFp/M05O/hFwsxAMOYbblu36pWs5DLRIGh2OcLqtOSHMMCJ7XyVFKyTjRqeF4kVGgjPIjaFPL7gLL8ExAY+SYmxGhB27FaOIkp0rQj0x9aQcpSJrX2uuQ0bZjMVnI+qaKgcEaq6RdQQYMZFSRRgsQ60Zn+wrTCEfDaNAPN6aKqxxcIIvEXGijYXjbqZIi2x/RNTa0KpJPZf03EEzloP0TK9blHMfZPw1djwHNM75fZDxVPmIGgP9CT9lPWgWGa9x5nyG6Df+FOFhEW0TWuk7RkFxCDClRwd76/ukDoski8yucJ09VjD6T4skxNIFtjvkLzuh1CnBt4P4hYqmJ1JCZFcWiHXeGi+pBtNyNukBOri8gfMM+90tHE8jXj8dgCIs0zzwdCkp1JAbnI9B0Xoyi1s4YyT0Mc0SCNW/wBlGoDnbBFjbpCFSbIAycMzoQg06xYbaEyNI1Tva0L0xvG7NBP4mzP/AL0zyu+yr+GYm4dOt1ecQirhiG/NTqBw18lVsEE/9hPqspTeWyet/wBVzQnqv4Kyjv8A0sK9b/mqDqCI6hWtF9+946rMVap+LJ1Ge9rK64ViOYCc8j+hUMsdlsUiw1PW6fQqJHDXXTshm3fVQOkl/EiD3SsIAcLaEbXzCj5j7J2HILjKyBITDuh3eeXvsfqFsKWIDmNcJhwGem6x9Sn8zR/2b+sLQ8IxPMyIE5x3zVbIlg8N1J9FyRteNPsuSWNRkT/dkCtTOeikvTXjLsggsh4keWSI7LKY58uWt5fI7sfos1j6YgHdVg9kcq0R8JjXU3SCtVw3i7ag2dqP2WNKRryDIzCpKCkShlcT0QXEj+U0VN/5VbwrEucwE5qbWXM1TO1O1ZIBm31SvqAGJ0umUnQJTXNg9xJOqAQjktRksJBuMlDYTe5VhhTP96IdG7M7W4rTc4ESDk4EW5hqFJoVJ+WDBv6rPcWYA8kWkoVDEOZDmmCNf0XqQzNLaPLcPI2TaQItIvbcXzCiYqk5z3E5NiOpTOBY11WQ6O4se6nT5oKNp9D7rYHhdV0vbEl7Sw9J8wcO3L9VR8bon526/MtDgmzVadZOXYqr4gIDgk4+TX6NJ+KMzUBABOuXorXhtbldnmAq6o3yHoUfhp8wUsiDjezYi4n+zCEcuoSYD5T0hOxHzeq4z0ExQ72XYYec9xPoF1M5hJw8+b1d9ljMnvpZGLiR+yDwfEw594MAj0nmCmUzY9VSudyvJGcn6i6eOyctbNfRrSAQR6mFygYaoSxpOy5KNR//2Q=="/>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sp>
        <p:nvSpPr>
          <p:cNvPr id="24580" name="AutoShape 4" descr="data:image/jpeg;base64,/9j/4AAQSkZJRgABAQAAAQABAAD/2wCEAAkGBxQTEhQUEhMWFhQVGBQYFhcWFRQXFBcXFBQWFhUUFhUYHCggGBolHBQUITEhJSkrLi4uFx8zODMsNygtLiwBCgoKDg0OGhAQGiwkHyQsLCwsLCwsLCwsLCwsLCwsLCwsLCwsLCwsLCwsLCwsLCwsLCwsLCwsLCwsLCwsLCwsLP/AABEIAOwA1QMBIgACEQEDEQH/xAAcAAABBQEBAQAAAAAAAAAAAAADAQIEBQYABwj/xAA5EAABAwIEBAQEBgEEAgMAAAABAAIRAyEEMUFRBRJhcQYigZETMqGxQlLB0eHw8QcUI3IzYhWCov/EABkBAAMBAQEAAAAAAAAAAAAAAAECAwAEBf/EACQRAAICAgICAgIDAAAAAAAAAAABAhEDIRIxIkEEUWFxgZGh/9oADAMBAAIRAxEAPwDeEpOZNkdk2FwHrhWldUcgBxSlyIBC9KmOCbKwLDSkJQwlcVrNR3MmGouJTZCwRhqpA8lR8Ti2tsSAVXV/EGHp/NWAc05Z+lljUXont63SF3usufGGG0eY3Mzr6oNPxfQk+RxG8W9kuxqNeE5r1T8O4pTq/wDjcJ/LzQ7tBVq14I/ufVCw0ED0pO6EHb2T0QDgjNKB2StchQSRyJW2Q2OT1jBg5cDdCFSEQQRmiKEBSVAhApeZBmFC5NcEiARjimOEIhCG9qogCLk2V3OsKc5NgJyQrGEEhIXhc50BQMfjAy2bjkgxkFxWMDba/wBzKx3iHxWGEtaATlmftko3iTjPKfhNPmMl52WO5i6zZA3/ABFCNvvoZ667CcV4rXf83MBteFWNpuK0WBwlMRzP82t3E/sPVX2G4OHkFgBGsFtusyi8yj0gLA5O2zF0sBV/KVKwuFdzag7zC9C/+LDRJbbQ2PvdTMPwwO/Cx3p5lF/Iv0XXx1H2Zjg/DHyD83rDrflv91tsO4FgLagLgPMHeV5jTm3SUODgkWgic4BHY5/dQOPzSBBz5dMyNyMnIxTasWTSdFngsU1xLZkj39lOLF5xhOLltQEG1pOhBNj2+y9DwOKFRgcPbODqOyaNrQsle0EYM7pZTHuXJxLDByc0hBDly1GskJzEBr0VrkDB80hCa0rpWoB3KuXCouQCMKj1H6jQpn+5M6JgrRnkU4oVz5u32SOqi31/ZDF7g3TXNBuNMx1QMFa/O9l3xhoornyJFkxr7X123WMHfVnT0WQ8ScUguAaOezZ2V7jMRyNc6bga7rI8NwhxFQ1Hk/DGQ1d1PdJNlYR9lXguEueS4yZm/wCY7dkZ2DDHhoBJGZGROoC1xpAgtaAIgdB/AQRgAKlhZrQL7k5pOdlUkgeB4KLF2f27q2w/BmjzN8ru1ultlNw7JCl0VNsJHZgyQOYNkflmD6FCrYEgyx3LOhu30Oit2hFbTnRT42Pzoh0Q8t0kDOc1CxmHfUby1G201HurwURsmvamSf2LyR494j4M6g7X4Z+U/l1grUeDeKS0tNiIsbAjcFaLjPDW1GFrgCD/AGyxnDuHOpufTM2uw/mafwq6lapk3HejckXPXL+7p7XWQMG6WC85GTmnvf8AyE8HZKSHOcuDkMJR1VCYYOTmFDa1OYVqMH5kQOQSua/3QCFXJocuQoJXFpBg5aJ5cIhN+JaPqmPWAMBuntqfyhOZomt+y1GHOqRI0KA6pF/6DuiV91CdVG+e2aKAVfF6pqFrHEHnJcdB09E/AuaAYPkbDfQZn3WX45xUtruAzADR0AuUp4jy0uT87T75qU4M6cc1Rr8LUkyD8xtGkBS2MBM7fUrM8G4lFFp1Bj6aq/4fXls9yfVSaodb2XWHIIsj4YmSqzB4iSrWkkYxMYFIpBBpBGDgEUTkSXsiOqjuGaJzoL3XTOicUwOJEj3Wax7OUtdE3v06rSVD+qzfiSpFNxGYH0QLJBDXDTTAcBeDGoN1MJm/v66rC0OJioHwflLCO4E2Ws4XihUa14yIj9lWKpkntE8FKh5Z9krDnGn7K5AOClDkEuIjX7JzXomDl2y4FNa6cglalZkPlcuhcgEgOKc11u6jSnB+qagBnsshT0Xc0hKDAWMCr1BqCRpfVVWKcGsc4/hkzP0Vi+4OkfZZrxXVLKD4/EAAqKNxEvZ57jsRzVXO3JRK2KkMOrYn0UGqbpwBI7J3FE1N7NDgjeJMG/oRmtpwKtzU9t1heCVpIbIvlNrbSttwilyMkZOuO4zC48q2ehjdxsu8I2HZn9FoMO2BmsI/i7abvNNlLoeKmvBl3L7W6qXBlLNyXwkCx2I8VU2cv/K13NeJl3sFZ8L8RU6tua+yDi12Kmn0aUZIZaof+9Gh+qgY/j7aedydEqaZuLRavFljfGWI5KNQ7iPdTG+JS75RbrEx2CpfGlT42GPJc8zf5lOltGdpMwnDcYWMdBuXAa6DNbvwfiCcOzu4X6Lz/C4V3I4zZro6mdVvvDeHLcOxs+YkmOi6Zr6ObH+fo1AqkhGa+6iYNlr/AF6qWW/wU6Qo4gnX0TQ6DGg+yTm2SgAmf7mgYe1/SyKQYtmlDcrLmvQZhzTuuSO6JEoSryXNSEpoKskI2Gahuy6LnOvKZzWQcDchKjvVZDx1Pw266T6rVubsqLxbTJpeWnzEf/neybi0hbPMwyTZGogtcZHcHZLhwRUvZXr2yZi+U791pTo2PHeyPwVlwQIAJvP0XomGpy0EZbaei88pQ2oIECZjQ+i33C8QPhtAXNlOzEqVFZxrwtVIc+l3gG6oeH+F6lZtneYEgtJAPeCvW8PUkCyZV4XTceeIduLdx1U45Gh5Y4y7Mk3wa0UhJZ8QmTFhE5ABSsD4YczlLiJ0i5MHXZaylhgM7x0HsmV3SfZK5N9jJcdIi8T4fNB3wo+IRaTabLCcQ8NYp1Nzj5njO8j0A0XqGFHk7FMxOGBy8p3RT4ivytM8hpeGK4Z8RrSx1rXBuNzmrlvD6tKhzVnHmMQPvK3LcD5gXmeXIXgH1N1T+Lr07aEe83WlkthjBIyRwQqubTazlaYcXAZ9Oy1GCwoETBIEW0HRLw2Phjy+ylUgBobZLow+zmzB2OtZPB7oYOqUO9yqkgoIRGwgNGvRFae6DCFY47rixc06pQUrMc3qkSuK5LQbKh6YCnLiromziU0lI7JNP2TpCtiqPiKUjWEYm6aSqpUTbswPGOBuaS9omL22Ci0sTziD5XCLjot9iaEgjdYPjHDalIlzBvlnG8LmyQpnRjloh4d8OOq1XCscAQ05rI4R3M4W0iBurplM2OwHuoZUdOJ6PTeHV+Zo/vsrCm/If32WU8PVTGdv3zWkp5/rC5WdJZA2uoD6oMnYxboVJ5ozWF4vhsZSLjTPxGySInmuZu1MlYlnoGGB5TGSe98heecL49i3/wDHTpuJjN4LQN5cVtsKSGDmMugTsD0WegVezsXUjJZ3j+IBZB1tH2VxiX5rD+I8XNUNm4j3Kmlcij0i+4THwx7ZqwabWVPwWeWMrnUHLPJWwNl24E0jizvdCh+6c0oefdcH2yVyAenMQZR6Jj+3QGOsDqjtelYUPBXTCHF5TWO0SsYPzhKht6LkoSsc697LpTH+6YHbKyWibClMIXByWVVE2DcmlPIlNVFJCUxItkoPEMO1zCHeUCSXflB1U55i6x/jDipAdSYTez41H5SpypsdWjN8zRUcGGWyQDv1VphqxkA9T0WXdVIIvkrbAYwOgO3zv9RsoZMerLYc26PQ+B1fL2/uS09F45ev8bLzrhOLdTI5xZ4sdD2Oq2GBxYIt6rjapnbd7HY7jRZAFOo86ljS4BNw/iJkSWVJGctII7qbSfH96qBjsSRdrZO/3WbHikybW43ShpbzO7NM93FLh+KNqPhkxrII+4uq/h2P57Op8p+/VW1Wq0wdvYJX9DNJLQzGVIvOnp2Xm2MxHPiHnqY7BaPxTxj4dMgG7pAv9VlOAUi57je4/s7p8cNWRnPdGx4FJYO5MX0zKvG6DJV2EhsNAgNj/CmGpddUI0jlnK2Fc1JG3qlJGeaTmTkwrGxKe/JCLsvrZPYN0Ajw7ZMc+/dI43SgApWMEa86LkNchRive5DlE5xkfRDIhNGVAcbHeqcTdNadkjmydim5uxXEVzkrv8LqbfVMqOAzMBP6FIHGcYKbC7pDRu4rN4bhQqNfzuPMdepuSmcT4kK1byiWMnl6nVyteGM/49pJJUskqKY1Z5/xDDfDdynRRWmCrvj7eaq8agwFRuarR2tnLkVS0aXhXHvL8Or8s2kSP47ha7hJf81MF7BEweblB1jMj7Ly1roVlwnjdXDvD6TiCDa6nPEpFsXyHHs9moPGt/8ACmUsOyxMEXka++qwtL/UBlWkG1KbW1g4k1IA52xZpjWVMoeKWGPNnouSeNwdHdjyRmrNbUw7LkD7T0KrMY8jL9fSFVVfFdNo+aw/sQolHxpQYeZzC94EtBPknrCVQcvQ0pxj2w1fwhVrc9es7lp0wCMjzuc6BTA03JR8LgWU/lAH7p7PErq3K15MEyAbNBjQI5bvfsumEUzmnKSv8j6ZNp7ypFL1zUenlYRCKH5j/CsRDHZOGwQ2vsnEpAheayZ8WEFwm0pCdFjEltScyic4UekLfZEGSDCghcVyY02uuSjECtIJGoQiSUXEXPumBiyaqxq9DWOIT2uKSwUTF4+IDSObc6AZuKN2K0Sq2JDRza7DO3RZjjWNdU8uQOYBvff0Up2Kc5trDf8AERoSqmo0gzfXNHm2DggTKIbAaOi0eFs0DYD3VBhGy9veVf08ie30U5spBGJ43S5arzpPqor6PxDLBcjzDqNQr/xFhb82hH1VDgsV8F7KgMua643Gy7cVTx17RxZVxyb6ZCdRQvgHQT2Wux9GjiX+TlpmJueaf+wGSpcTw6rTMjS4jKBnfVSjMMsZU36pWA6Sr3D4x1g+k0jciQp9DFU2gv5YjQNE6ouddo0cSfTKbB8MqkcxADc5cY7m6jPqEkuAsNtloquJfiCTENAmItAzBP5jsqupDKn/AKusR0/cJFK2VljpaZa8JxRdEkEDLft6LX4LFB7QdRn1XnXDSadVzdpI/f2Ww4fipAIsQPQhSkuEtFcb5Rpmha4nT/CewXjdRcLVkTeMjG4U1gm49N1ZU+ib0JO6LP7pjiAJTXvOnRZgOLrpaTb3uE6iwE3zR3UtP7dKERtk7oUM7Tkl5c+n1QYUOY3OVyGHAgT90qw1nYmq1riXua1ozcTboqpvGabp5LjfL0UfimFdVa3nc0hpBtIy06qthgBDYA2/dRh0VkqZIxVRzrF8ds/Uqte7IN1MEzc31RMS8kAxbqboGDPmnaT72H0T7oX2WBaA1RKzRBRjV6odW8pEMxnC23J2Vu8WF9LqDhKHl/t1Oe0Ft/VCbDFUZ3xNjDy8lMc05kXhZJtFx0XpOIwoLHAWtmLLDVK0P2i2eoMSV0YJLjo5PkQ8rYPh9YAwYE5G4IPVTuK8Sqlop81he2uyjuYHXDZ3hX3hzg9CufhVyKbj/wCKqDaSfkqDbY6KrhJ+VE1JJcbMpRx9RpsYGqsMPVfXcA3zEgTGw3C0vGP9P6tEnnEjRzflP7LPUmOwdXzAGYzyLTBU3NSWh1Fxe+i/p1qtWmKbQ0BhMsbDXWtLtzqs/W4Y4kumQDyyLt5um/dbXAcPZU5Kog/GMWB+UfNllqPVTPHOA+FSjkDGgMLGjKNu6lF0zoklJHnlSi7lbUHzMIB7Cyu+HVZHMMs/Q5+yHhKTS1wJiQRfQnqonDHcpLZyNv1hdGeGkyGGW6NTgqha5wmxgtnZWzKvqCs8/FZNIvHlOnZHwXEyC5jmk7bj+FDHKmXnGy9LwYslp2JGxt2UfDYlrrTeLDIo4qTHNmNVW7JUSG0y24MZWT21L9SmRaQE0VYIsJQMFeRlMfZJfQ/ymFwd330smNZImYHslCEaY/lcuFMnX6pFgmaex7hdxAM23kWhRnNIs7MD0I/dTzV0UTFNtzahRTKkSo/ymcvsoeGqx/8AYz2A+UImNMiPzEe2qh1MWGm1z9E4jeyyoVDqpFNs3JhozJWZxPFHOszPopWF4RUqEfEqGNQZWca7Mp3pKzXU4IBGSNTbZRcO1rWBrdLXlSaZsoMuhX01iePM+HUcOQHn8wIzGhW2BBCqeP8ADviU5HzNuO2qrgycJWRzQ5xMxgawIjIqS0xcJrqIDQWi4uOvdML/AOQvcxS5KmeTOPFnqfgPxfzAYfEOk5U3vuHA/geTrsV6COGYas0sq0abgfzMbP8AHovnTD1eUmQbix0GxPRei+DvGRpxSxDpa0wH/MW7Bx1b1XD8j4/GXKP9HRCfOPF9m4p+FMPh+cUKQYHjQmOkAmyyX+orebCUy7Npc128tIIXo9DFc0TBBuDp3XmH+p2IgVGaAl8f9oAI9lxtLkmjoxN00/RgsGZc+dgY9RYoGMZyVwR8rr2HVGwNqjSdbRvbVJxVpBkz22BzXoZo3EhidOyWWTb2/RGwVEVTDncrxadwEtMyGmMxPtZD5eUyPQ9V5iZ6LjYTH4YtgOcbA8ruux6J/CsbULD5i5wPSQP1CA/HPLS15BcNxY7EFVb8RyOD/lM32/wqRb6JyVbNbQxzhZ+2amtqcxBzlUL65c0GbEex36yp/BsSZgnOPfR3qihWvZceUgHlySNIOhRaY0T2gjRZmQCUilfDXJbY1Iy/JKBVyNk0Vrwc0lapadFNDGe4w48oI0Nz6KmptdUMCbmO5Wj4jQLpYI8157XAUvhuFbys8sak9VdTqJGUOUiPwrg4YJIl+5yCuqTS28zvb6J0c0EG3T9NklY2j7fqVBttl4xUdIc0z3CIP8INIwLFLklY6Hl2qI105oDk/mQMZ3iuD+G4x8p8w7nMKHUZ8rgLa9xmtTjaXOwjb5T12VNSwxALTkbj0BIHdel8fNr9Hn58W/wyIKd4ixIEzvc+ikYZ3JnkTHUbDqnvo+QxnzeuQsnu1F5EfSAuvnZDgbHwr4rdhyKdUl9GwAmSydW7jp7Kn8U8T/3L3OFxUcYjINZlEqrLxyiTkI/YwiUKDWVGud+KGzPyFxjmI1G65c2NLyRfHN7RWU3kEDUfVWHEG87AQM2/UIGOpcp6gkeoKLwyvzN5DoTH7KzdomlTGYCsXUxP4fsc1LaZVdgqnK4s05nBTGXEe68uSps9GDtBKtEPaNwoVfDQLyWn5t43HZS6b4Uik0EFKnQ7VkTDU+UOpl3M0AFp/M05O/hFwsxAMOYbblu36pWs5DLRIGh2OcLqtOSHMMCJ7XyVFKyTjRqeF4kVGgjPIjaFPL7gLL8ExAY+SYmxGhB27FaOIkp0rQj0x9aQcpSJrX2uuQ0bZjMVnI+qaKgcEaq6RdQQYMZFSRRgsQ60Zn+wrTCEfDaNAPN6aKqxxcIIvEXGijYXjbqZIi2x/RNTa0KpJPZf03EEzloP0TK9blHMfZPw1djwHNM75fZDxVPmIGgP9CT9lPWgWGa9x5nyG6Df+FOFhEW0TWuk7RkFxCDClRwd76/ukDoski8yucJ09VjD6T4skxNIFtjvkLzuh1CnBt4P4hYqmJ1JCZFcWiHXeGi+pBtNyNukBOri8gfMM+90tHE8jXj8dgCIs0zzwdCkp1JAbnI9B0Xoyi1s4YyT0Mc0SCNW/wBlGoDnbBFjbpCFSbIAycMzoQg06xYbaEyNI1Tva0L0xvG7NBP4mzP/AL0zyu+yr+GYm4dOt1ecQirhiG/NTqBw18lVsEE/9hPqspTeWyet/wBVzQnqv4Kyjv8A0sK9b/mqDqCI6hWtF9+946rMVap+LJ1Ge9rK64ViOYCc8j+hUMsdlsUiw1PW6fQqJHDXXTshm3fVQOkl/EiD3SsIAcLaEbXzCj5j7J2HILjKyBITDuh3eeXvsfqFsKWIDmNcJhwGem6x9Sn8zR/2b+sLQ8IxPMyIE5x3zVbIlg8N1J9FyRteNPsuSWNRkT/dkCtTOeikvTXjLsggsh4keWSI7LKY58uWt5fI7sfos1j6YgHdVg9kcq0R8JjXU3SCtVw3i7ag2dqP2WNKRryDIzCpKCkShlcT0QXEj+U0VN/5VbwrEucwE5qbWXM1TO1O1ZIBm31SvqAGJ0umUnQJTXNg9xJOqAQjktRksJBuMlDYTe5VhhTP96IdG7M7W4rTc4ESDk4EW5hqFJoVJ+WDBv6rPcWYA8kWkoVDEOZDmmCNf0XqQzNLaPLcPI2TaQItIvbcXzCiYqk5z3E5NiOpTOBY11WQ6O4se6nT5oKNp9D7rYHhdV0vbEl7Sw9J8wcO3L9VR8bon526/MtDgmzVadZOXYqr4gIDgk4+TX6NJ+KMzUBABOuXorXhtbldnmAq6o3yHoUfhp8wUsiDjezYi4n+zCEcuoSYD5T0hOxHzeq4z0ExQ72XYYec9xPoF1M5hJw8+b1d9ljMnvpZGLiR+yDwfEw594MAj0nmCmUzY9VSudyvJGcn6i6eOyctbNfRrSAQR6mFygYaoSxpOy5KNR//2Q=="/>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sp>
        <p:nvSpPr>
          <p:cNvPr id="24582" name="AutoShape 6" descr="data:image/jpeg;base64,/9j/4AAQSkZJRgABAQAAAQABAAD/2wCEAAkGBxQTEhQUEhMWFhQVGBQYFhcWFRQXFBcXFBQWFhUUFhUYHCggGBolHBQUITEhJSkrLi4uFx8zODMsNygtLiwBCgoKDg0OGhAQGiwkHyQsLCwsLCwsLCwsLCwsLCwsLCwsLCwsLCwsLCwsLCwsLCwsLCwsLCwsLCwsLCwsLCwsLP/AABEIAOwA1QMBIgACEQEDEQH/xAAcAAABBQEBAQAAAAAAAAAAAAADAQIEBQYABwj/xAA5EAABAwIEBAQEBgEEAgMAAAABAAIRAyEEMUFRBRJhcQYigZETMqGxQlLB0eHw8QcUI3IzYhWCov/EABkBAAMBAQEAAAAAAAAAAAAAAAECAwAEBf/EACQRAAICAgICAgIDAAAAAAAAAAABAhEDIRIxIkEEUWFxgZGh/9oADAMBAAIRAxEAPwDeEpOZNkdk2FwHrhWldUcgBxSlyIBC9KmOCbKwLDSkJQwlcVrNR3MmGouJTZCwRhqpA8lR8Ti2tsSAVXV/EGHp/NWAc05Z+lljUXont63SF3usufGGG0eY3Mzr6oNPxfQk+RxG8W9kuxqNeE5r1T8O4pTq/wDjcJ/LzQ7tBVq14I/ufVCw0ED0pO6EHb2T0QDgjNKB2StchQSRyJW2Q2OT1jBg5cDdCFSEQQRmiKEBSVAhApeZBmFC5NcEiARjimOEIhCG9qogCLk2V3OsKc5NgJyQrGEEhIXhc50BQMfjAy2bjkgxkFxWMDba/wBzKx3iHxWGEtaATlmftko3iTjPKfhNPmMl52WO5i6zZA3/ABFCNvvoZ667CcV4rXf83MBteFWNpuK0WBwlMRzP82t3E/sPVX2G4OHkFgBGsFtusyi8yj0gLA5O2zF0sBV/KVKwuFdzag7zC9C/+LDRJbbQ2PvdTMPwwO/Cx3p5lF/Iv0XXx1H2Zjg/DHyD83rDrflv91tsO4FgLagLgPMHeV5jTm3SUODgkWgic4BHY5/dQOPzSBBz5dMyNyMnIxTasWTSdFngsU1xLZkj39lOLF5xhOLltQEG1pOhBNj2+y9DwOKFRgcPbODqOyaNrQsle0EYM7pZTHuXJxLDByc0hBDly1GskJzEBr0VrkDB80hCa0rpWoB3KuXCouQCMKj1H6jQpn+5M6JgrRnkU4oVz5u32SOqi31/ZDF7g3TXNBuNMx1QMFa/O9l3xhoornyJFkxr7X123WMHfVnT0WQ8ScUguAaOezZ2V7jMRyNc6bga7rI8NwhxFQ1Hk/DGQ1d1PdJNlYR9lXguEueS4yZm/wCY7dkZ2DDHhoBJGZGROoC1xpAgtaAIgdB/AQRgAKlhZrQL7k5pOdlUkgeB4KLF2f27q2w/BmjzN8ru1ultlNw7JCl0VNsJHZgyQOYNkflmD6FCrYEgyx3LOhu30Oit2hFbTnRT42Pzoh0Q8t0kDOc1CxmHfUby1G201HurwURsmvamSf2LyR494j4M6g7X4Z+U/l1grUeDeKS0tNiIsbAjcFaLjPDW1GFrgCD/AGyxnDuHOpufTM2uw/mafwq6lapk3HejckXPXL+7p7XWQMG6WC85GTmnvf8AyE8HZKSHOcuDkMJR1VCYYOTmFDa1OYVqMH5kQOQSua/3QCFXJocuQoJXFpBg5aJ5cIhN+JaPqmPWAMBuntqfyhOZomt+y1GHOqRI0KA6pF/6DuiV91CdVG+e2aKAVfF6pqFrHEHnJcdB09E/AuaAYPkbDfQZn3WX45xUtruAzADR0AuUp4jy0uT87T75qU4M6cc1Rr8LUkyD8xtGkBS2MBM7fUrM8G4lFFp1Bj6aq/4fXls9yfVSaodb2XWHIIsj4YmSqzB4iSrWkkYxMYFIpBBpBGDgEUTkSXsiOqjuGaJzoL3XTOicUwOJEj3Wax7OUtdE3v06rSVD+qzfiSpFNxGYH0QLJBDXDTTAcBeDGoN1MJm/v66rC0OJioHwflLCO4E2Ws4XihUa14yIj9lWKpkntE8FKh5Z9krDnGn7K5AOClDkEuIjX7JzXomDl2y4FNa6cglalZkPlcuhcgEgOKc11u6jSnB+qagBnsshT0Xc0hKDAWMCr1BqCRpfVVWKcGsc4/hkzP0Vi+4OkfZZrxXVLKD4/EAAqKNxEvZ57jsRzVXO3JRK2KkMOrYn0UGqbpwBI7J3FE1N7NDgjeJMG/oRmtpwKtzU9t1heCVpIbIvlNrbSttwilyMkZOuO4zC48q2ehjdxsu8I2HZn9FoMO2BmsI/i7abvNNlLoeKmvBl3L7W6qXBlLNyXwkCx2I8VU2cv/K13NeJl3sFZ8L8RU6tua+yDi12Kmn0aUZIZaof+9Gh+qgY/j7aedydEqaZuLRavFljfGWI5KNQ7iPdTG+JS75RbrEx2CpfGlT42GPJc8zf5lOltGdpMwnDcYWMdBuXAa6DNbvwfiCcOzu4X6Lz/C4V3I4zZro6mdVvvDeHLcOxs+YkmOi6Zr6ObH+fo1AqkhGa+6iYNlr/AF6qWW/wU6Qo4gnX0TQ6DGg+yTm2SgAmf7mgYe1/SyKQYtmlDcrLmvQZhzTuuSO6JEoSryXNSEpoKskI2Gahuy6LnOvKZzWQcDchKjvVZDx1Pw266T6rVubsqLxbTJpeWnzEf/neybi0hbPMwyTZGogtcZHcHZLhwRUvZXr2yZi+U791pTo2PHeyPwVlwQIAJvP0XomGpy0EZbaei88pQ2oIECZjQ+i33C8QPhtAXNlOzEqVFZxrwtVIc+l3gG6oeH+F6lZtneYEgtJAPeCvW8PUkCyZV4XTceeIduLdx1U45Gh5Y4y7Mk3wa0UhJZ8QmTFhE5ABSsD4YczlLiJ0i5MHXZaylhgM7x0HsmV3SfZK5N9jJcdIi8T4fNB3wo+IRaTabLCcQ8NYp1Nzj5njO8j0A0XqGFHk7FMxOGBy8p3RT4ivytM8hpeGK4Z8RrSx1rXBuNzmrlvD6tKhzVnHmMQPvK3LcD5gXmeXIXgH1N1T+Lr07aEe83WlkthjBIyRwQqubTazlaYcXAZ9Oy1GCwoETBIEW0HRLw2Phjy+ylUgBobZLow+zmzB2OtZPB7oYOqUO9yqkgoIRGwgNGvRFae6DCFY47rixc06pQUrMc3qkSuK5LQbKh6YCnLiromziU0lI7JNP2TpCtiqPiKUjWEYm6aSqpUTbswPGOBuaS9omL22Ci0sTziD5XCLjot9iaEgjdYPjHDalIlzBvlnG8LmyQpnRjloh4d8OOq1XCscAQ05rI4R3M4W0iBurplM2OwHuoZUdOJ6PTeHV+Zo/vsrCm/If32WU8PVTGdv3zWkp5/rC5WdJZA2uoD6oMnYxboVJ5ozWF4vhsZSLjTPxGySInmuZu1MlYlnoGGB5TGSe98heecL49i3/wDHTpuJjN4LQN5cVtsKSGDmMugTsD0WegVezsXUjJZ3j+IBZB1tH2VxiX5rD+I8XNUNm4j3Kmlcij0i+4THwx7ZqwabWVPwWeWMrnUHLPJWwNl24E0jizvdCh+6c0oefdcH2yVyAenMQZR6Jj+3QGOsDqjtelYUPBXTCHF5TWO0SsYPzhKht6LkoSsc697LpTH+6YHbKyWibClMIXByWVVE2DcmlPIlNVFJCUxItkoPEMO1zCHeUCSXflB1U55i6x/jDipAdSYTez41H5SpypsdWjN8zRUcGGWyQDv1VphqxkA9T0WXdVIIvkrbAYwOgO3zv9RsoZMerLYc26PQ+B1fL2/uS09F45ev8bLzrhOLdTI5xZ4sdD2Oq2GBxYIt6rjapnbd7HY7jRZAFOo86ljS4BNw/iJkSWVJGctII7qbSfH96qBjsSRdrZO/3WbHikybW43ShpbzO7NM93FLh+KNqPhkxrII+4uq/h2P57Op8p+/VW1Wq0wdvYJX9DNJLQzGVIvOnp2Xm2MxHPiHnqY7BaPxTxj4dMgG7pAv9VlOAUi57je4/s7p8cNWRnPdGx4FJYO5MX0zKvG6DJV2EhsNAgNj/CmGpddUI0jlnK2Fc1JG3qlJGeaTmTkwrGxKe/JCLsvrZPYN0Ajw7ZMc+/dI43SgApWMEa86LkNchRive5DlE5xkfRDIhNGVAcbHeqcTdNadkjmydim5uxXEVzkrv8LqbfVMqOAzMBP6FIHGcYKbC7pDRu4rN4bhQqNfzuPMdepuSmcT4kK1byiWMnl6nVyteGM/49pJJUskqKY1Z5/xDDfDdynRRWmCrvj7eaq8agwFRuarR2tnLkVS0aXhXHvL8Or8s2kSP47ha7hJf81MF7BEweblB1jMj7Ly1roVlwnjdXDvD6TiCDa6nPEpFsXyHHs9moPGt/8ACmUsOyxMEXka++qwtL/UBlWkG1KbW1g4k1IA52xZpjWVMoeKWGPNnouSeNwdHdjyRmrNbUw7LkD7T0KrMY8jL9fSFVVfFdNo+aw/sQolHxpQYeZzC94EtBPknrCVQcvQ0pxj2w1fwhVrc9es7lp0wCMjzuc6BTA03JR8LgWU/lAH7p7PErq3K15MEyAbNBjQI5bvfsumEUzmnKSv8j6ZNp7ypFL1zUenlYRCKH5j/CsRDHZOGwQ2vsnEpAheayZ8WEFwm0pCdFjEltScyic4UekLfZEGSDCghcVyY02uuSjECtIJGoQiSUXEXPumBiyaqxq9DWOIT2uKSwUTF4+IDSObc6AZuKN2K0Sq2JDRza7DO3RZjjWNdU8uQOYBvff0Up2Kc5trDf8AERoSqmo0gzfXNHm2DggTKIbAaOi0eFs0DYD3VBhGy9veVf08ie30U5spBGJ43S5arzpPqor6PxDLBcjzDqNQr/xFhb82hH1VDgsV8F7KgMua643Gy7cVTx17RxZVxyb6ZCdRQvgHQT2Wux9GjiX+TlpmJueaf+wGSpcTw6rTMjS4jKBnfVSjMMsZU36pWA6Sr3D4x1g+k0jciQp9DFU2gv5YjQNE6ouddo0cSfTKbB8MqkcxADc5cY7m6jPqEkuAsNtloquJfiCTENAmItAzBP5jsqupDKn/AKusR0/cJFK2VljpaZa8JxRdEkEDLft6LX4LFB7QdRn1XnXDSadVzdpI/f2Ww4fipAIsQPQhSkuEtFcb5Rpmha4nT/CewXjdRcLVkTeMjG4U1gm49N1ZU+ib0JO6LP7pjiAJTXvOnRZgOLrpaTb3uE6iwE3zR3UtP7dKERtk7oUM7Tkl5c+n1QYUOY3OVyGHAgT90qw1nYmq1riXua1ozcTboqpvGabp5LjfL0UfimFdVa3nc0hpBtIy06qthgBDYA2/dRh0VkqZIxVRzrF8ds/Uqte7IN1MEzc31RMS8kAxbqboGDPmnaT72H0T7oX2WBaA1RKzRBRjV6odW8pEMxnC23J2Vu8WF9LqDhKHl/t1Oe0Ft/VCbDFUZ3xNjDy8lMc05kXhZJtFx0XpOIwoLHAWtmLLDVK0P2i2eoMSV0YJLjo5PkQ8rYPh9YAwYE5G4IPVTuK8Sqlop81he2uyjuYHXDZ3hX3hzg9CufhVyKbj/wCKqDaSfkqDbY6KrhJ+VE1JJcbMpRx9RpsYGqsMPVfXcA3zEgTGw3C0vGP9P6tEnnEjRzflP7LPUmOwdXzAGYzyLTBU3NSWh1Fxe+i/p1qtWmKbQ0BhMsbDXWtLtzqs/W4Y4kumQDyyLt5um/dbXAcPZU5Kog/GMWB+UfNllqPVTPHOA+FSjkDGgMLGjKNu6lF0zoklJHnlSi7lbUHzMIB7Cyu+HVZHMMs/Q5+yHhKTS1wJiQRfQnqonDHcpLZyNv1hdGeGkyGGW6NTgqha5wmxgtnZWzKvqCs8/FZNIvHlOnZHwXEyC5jmk7bj+FDHKmXnGy9LwYslp2JGxt2UfDYlrrTeLDIo4qTHNmNVW7JUSG0y24MZWT21L9SmRaQE0VYIsJQMFeRlMfZJfQ/ymFwd330smNZImYHslCEaY/lcuFMnX6pFgmaex7hdxAM23kWhRnNIs7MD0I/dTzV0UTFNtzahRTKkSo/ymcvsoeGqx/8AYz2A+UImNMiPzEe2qh1MWGm1z9E4jeyyoVDqpFNs3JhozJWZxPFHOszPopWF4RUqEfEqGNQZWca7Mp3pKzXU4IBGSNTbZRcO1rWBrdLXlSaZsoMuhX01iePM+HUcOQHn8wIzGhW2BBCqeP8ADviU5HzNuO2qrgycJWRzQ5xMxgawIjIqS0xcJrqIDQWi4uOvdML/AOQvcxS5KmeTOPFnqfgPxfzAYfEOk5U3vuHA/geTrsV6COGYas0sq0abgfzMbP8AHovnTD1eUmQbix0GxPRei+DvGRpxSxDpa0wH/MW7Bx1b1XD8j4/GXKP9HRCfOPF9m4p+FMPh+cUKQYHjQmOkAmyyX+orebCUy7Npc128tIIXo9DFc0TBBuDp3XmH+p2IgVGaAl8f9oAI9lxtLkmjoxN00/RgsGZc+dgY9RYoGMZyVwR8rr2HVGwNqjSdbRvbVJxVpBkz22BzXoZo3EhidOyWWTb2/RGwVEVTDncrxadwEtMyGmMxPtZD5eUyPQ9V5iZ6LjYTH4YtgOcbA8ruux6J/CsbULD5i5wPSQP1CA/HPLS15BcNxY7EFVb8RyOD/lM32/wqRb6JyVbNbQxzhZ+2amtqcxBzlUL65c0GbEex36yp/BsSZgnOPfR3qihWvZceUgHlySNIOhRaY0T2gjRZmQCUilfDXJbY1Iy/JKBVyNk0Vrwc0lapadFNDGe4w48oI0Nz6KmptdUMCbmO5Wj4jQLpYI8157XAUvhuFbys8sak9VdTqJGUOUiPwrg4YJIl+5yCuqTS28zvb6J0c0EG3T9NklY2j7fqVBttl4xUdIc0z3CIP8INIwLFLklY6Hl2qI105oDk/mQMZ3iuD+G4x8p8w7nMKHUZ8rgLa9xmtTjaXOwjb5T12VNSwxALTkbj0BIHdel8fNr9Hn58W/wyIKd4ixIEzvc+ikYZ3JnkTHUbDqnvo+QxnzeuQsnu1F5EfSAuvnZDgbHwr4rdhyKdUl9GwAmSydW7jp7Kn8U8T/3L3OFxUcYjINZlEqrLxyiTkI/YwiUKDWVGud+KGzPyFxjmI1G65c2NLyRfHN7RWU3kEDUfVWHEG87AQM2/UIGOpcp6gkeoKLwyvzN5DoTH7KzdomlTGYCsXUxP4fsc1LaZVdgqnK4s05nBTGXEe68uSps9GDtBKtEPaNwoVfDQLyWn5t43HZS6b4Uik0EFKnQ7VkTDU+UOpl3M0AFp/M05O/hFwsxAMOYbblu36pWs5DLRIGh2OcLqtOSHMMCJ7XyVFKyTjRqeF4kVGgjPIjaFPL7gLL8ExAY+SYmxGhB27FaOIkp0rQj0x9aQcpSJrX2uuQ0bZjMVnI+qaKgcEaq6RdQQYMZFSRRgsQ60Zn+wrTCEfDaNAPN6aKqxxcIIvEXGijYXjbqZIi2x/RNTa0KpJPZf03EEzloP0TK9blHMfZPw1djwHNM75fZDxVPmIGgP9CT9lPWgWGa9x5nyG6Df+FOFhEW0TWuk7RkFxCDClRwd76/ukDoski8yucJ09VjD6T4skxNIFtjvkLzuh1CnBt4P4hYqmJ1JCZFcWiHXeGi+pBtNyNukBOri8gfMM+90tHE8jXj8dgCIs0zzwdCkp1JAbnI9B0Xoyi1s4YyT0Mc0SCNW/wBlGoDnbBFjbpCFSbIAycMzoQg06xYbaEyNI1Tva0L0xvG7NBP4mzP/AL0zyu+yr+GYm4dOt1ecQirhiG/NTqBw18lVsEE/9hPqspTeWyet/wBVzQnqv4Kyjv8A0sK9b/mqDqCI6hWtF9+946rMVap+LJ1Ge9rK64ViOYCc8j+hUMsdlsUiw1PW6fQqJHDXXTshm3fVQOkl/EiD3SsIAcLaEbXzCj5j7J2HILjKyBITDuh3eeXvsfqFsKWIDmNcJhwGem6x9Sn8zR/2b+sLQ8IxPMyIE5x3zVbIlg8N1J9FyRteNPsuSWNRkT/dkCtTOeikvTXjLsggsh4keWSI7LKY58uWt5fI7sfos1j6YgHdVg9kcq0R8JjXU3SCtVw3i7ag2dqP2WNKRryDIzCpKCkShlcT0QXEj+U0VN/5VbwrEucwE5qbWXM1TO1O1ZIBm31SvqAGJ0umUnQJTXNg9xJOqAQjktRksJBuMlDYTe5VhhTP96IdG7M7W4rTc4ESDk4EW5hqFJoVJ+WDBv6rPcWYA8kWkoVDEOZDmmCNf0XqQzNLaPLcPI2TaQItIvbcXzCiYqk5z3E5NiOpTOBY11WQ6O4se6nT5oKNp9D7rYHhdV0vbEl7Sw9J8wcO3L9VR8bon526/MtDgmzVadZOXYqr4gIDgk4+TX6NJ+KMzUBABOuXorXhtbldnmAq6o3yHoUfhp8wUsiDjezYi4n+zCEcuoSYD5T0hOxHzeq4z0ExQ72XYYec9xPoF1M5hJw8+b1d9ljMnvpZGLiR+yDwfEw594MAj0nmCmUzY9VSudyvJGcn6i6eOyctbNfRrSAQR6mFygYaoSxpOy5KNR//2Q=="/>
          <p:cNvSpPr>
            <a:spLocks noChangeAspect="1" noChangeArrowheads="1"/>
          </p:cNvSpPr>
          <p:nvPr/>
        </p:nvSpPr>
        <p:spPr bwMode="auto">
          <a:xfrm>
            <a:off x="168542" y="-144463"/>
            <a:ext cx="330200" cy="304801"/>
          </a:xfrm>
          <a:prstGeom prst="rect">
            <a:avLst/>
          </a:prstGeom>
          <a:noFill/>
        </p:spPr>
        <p:txBody>
          <a:bodyPr vert="horz" wrap="square" lIns="95665" tIns="47832" rIns="95665" bIns="47832" numCol="1" anchor="t" anchorCtr="0" compatLnSpc="1">
            <a:prstTxWarp prst="textNoShape">
              <a:avLst/>
            </a:prstTxWarp>
          </a:bodyPr>
          <a:lstStyle/>
          <a:p>
            <a:endParaRPr lang="zh-CN" altLang="en-US"/>
          </a:p>
        </p:txBody>
      </p:sp>
      <p:pic>
        <p:nvPicPr>
          <p:cNvPr id="24583" name="Picture 7" descr="C:\Users\SECBOK\Desktop\下载 (3).jpg"/>
          <p:cNvPicPr>
            <a:picLocks noChangeAspect="1" noChangeArrowheads="1"/>
          </p:cNvPicPr>
          <p:nvPr/>
        </p:nvPicPr>
        <p:blipFill>
          <a:blip r:embed="rId2" cstate="print"/>
          <a:srcRect/>
          <a:stretch>
            <a:fillRect/>
          </a:stretch>
        </p:blipFill>
        <p:spPr bwMode="auto">
          <a:xfrm>
            <a:off x="1208589" y="1844827"/>
            <a:ext cx="2197894" cy="22479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浏览器老化案例</a:t>
            </a:r>
            <a:endParaRPr lang="zh-CN" altLang="en-US" dirty="0"/>
          </a:p>
        </p:txBody>
      </p:sp>
      <p:sp>
        <p:nvSpPr>
          <p:cNvPr id="3" name="Content Placeholder 2"/>
          <p:cNvSpPr>
            <a:spLocks noGrp="1"/>
          </p:cNvSpPr>
          <p:nvPr>
            <p:ph idx="1"/>
          </p:nvPr>
        </p:nvSpPr>
        <p:spPr/>
        <p:txBody>
          <a:bodyPr/>
          <a:lstStyle/>
          <a:p>
            <a:r>
              <a:rPr lang="zh-CN" altLang="en-US" sz="2700" dirty="0" smtClean="0"/>
              <a:t>持续的软件老化能触发系统</a:t>
            </a:r>
            <a:r>
              <a:rPr lang="zh-CN" altLang="en-US" sz="2700" b="1" dirty="0" smtClean="0"/>
              <a:t>再工程</a:t>
            </a:r>
            <a:r>
              <a:rPr lang="en-US" altLang="zh-CN" sz="2700" dirty="0" smtClean="0"/>
              <a:t>(Reengineering)</a:t>
            </a:r>
            <a:r>
              <a:rPr lang="zh-CN" altLang="en-US" sz="2700" dirty="0" smtClean="0"/>
              <a:t>，</a:t>
            </a:r>
            <a:r>
              <a:rPr lang="en-US" altLang="zh-CN" sz="2700" dirty="0" smtClean="0"/>
              <a:t/>
            </a:r>
            <a:br>
              <a:rPr lang="en-US" altLang="zh-CN" sz="2700" dirty="0" smtClean="0"/>
            </a:br>
            <a:r>
              <a:rPr lang="zh-CN" altLang="en-US" sz="2700" dirty="0" smtClean="0"/>
              <a:t>这需要耗费巨额成本和极长时间。</a:t>
            </a:r>
            <a:endParaRPr lang="en-US" altLang="zh-CN" sz="2700" dirty="0" smtClean="0"/>
          </a:p>
          <a:p>
            <a:endParaRPr lang="en-US" altLang="zh-CN" sz="1200" dirty="0" smtClean="0"/>
          </a:p>
          <a:p>
            <a:r>
              <a:rPr lang="zh-CN" altLang="en-US" sz="2700" dirty="0" smtClean="0"/>
              <a:t>以网景公司的</a:t>
            </a:r>
            <a:r>
              <a:rPr lang="en-US" altLang="zh-CN" sz="2700" dirty="0" smtClean="0"/>
              <a:t>Navigator</a:t>
            </a:r>
            <a:r>
              <a:rPr lang="zh-CN" altLang="en-US" sz="2700" dirty="0" smtClean="0"/>
              <a:t>浏览器为例：</a:t>
            </a:r>
            <a:endParaRPr lang="en-US" altLang="zh-CN" sz="2700" dirty="0" smtClean="0"/>
          </a:p>
          <a:p>
            <a:pPr lvl="1"/>
            <a:r>
              <a:rPr lang="en-US" altLang="zh-CN" sz="2500" dirty="0" smtClean="0"/>
              <a:t>1990</a:t>
            </a:r>
            <a:r>
              <a:rPr lang="zh-CN" altLang="en-US" sz="2500" dirty="0" smtClean="0"/>
              <a:t>年代的浏览器大战，各方频繁修改产品</a:t>
            </a:r>
            <a:endParaRPr lang="en-US" altLang="zh-CN" sz="2500" dirty="0" smtClean="0"/>
          </a:p>
          <a:p>
            <a:pPr lvl="1"/>
            <a:r>
              <a:rPr lang="zh-CN" altLang="en-US" sz="2500" dirty="0" smtClean="0"/>
              <a:t>微软以捆绑免费</a:t>
            </a:r>
            <a:r>
              <a:rPr lang="en-US" altLang="zh-CN" sz="2500" dirty="0" smtClean="0"/>
              <a:t>IE</a:t>
            </a:r>
            <a:r>
              <a:rPr lang="zh-CN" altLang="en-US" sz="2500" dirty="0" smtClean="0"/>
              <a:t>的方式打败竞争对手。</a:t>
            </a:r>
            <a:endParaRPr lang="en-US" altLang="zh-CN" sz="2500" dirty="0" smtClean="0"/>
          </a:p>
          <a:p>
            <a:pPr lvl="1"/>
            <a:r>
              <a:rPr lang="zh-CN" altLang="en-US" sz="2500" dirty="0" smtClean="0"/>
              <a:t>网景浏览器开源化 </a:t>
            </a:r>
            <a:r>
              <a:rPr lang="en-US" altLang="zh-CN" sz="2500" dirty="0" smtClean="0">
                <a:sym typeface="Wingdings" pitchFamily="2" charset="2"/>
              </a:rPr>
              <a:t> Mozilla </a:t>
            </a:r>
            <a:r>
              <a:rPr lang="zh-CN" altLang="en-US" sz="2500" dirty="0" smtClean="0">
                <a:sym typeface="Wingdings" pitchFamily="2" charset="2"/>
              </a:rPr>
              <a:t>组织 </a:t>
            </a:r>
            <a:r>
              <a:rPr lang="en-US" altLang="zh-CN" sz="2500" dirty="0" smtClean="0">
                <a:sym typeface="Wingdings" pitchFamily="2" charset="2"/>
              </a:rPr>
              <a:t> Firefox</a:t>
            </a:r>
            <a:r>
              <a:rPr lang="zh-CN" altLang="en-US" sz="2500" dirty="0" smtClean="0">
                <a:sym typeface="Wingdings" pitchFamily="2" charset="2"/>
              </a:rPr>
              <a:t>浏览器</a:t>
            </a:r>
            <a:endParaRPr lang="en-US" altLang="zh-CN" sz="2500" dirty="0" smtClean="0">
              <a:sym typeface="Wingdings" pitchFamily="2" charset="2"/>
            </a:endParaRPr>
          </a:p>
          <a:p>
            <a:pPr lvl="1"/>
            <a:endParaRPr lang="en-US" altLang="zh-CN" sz="1300" dirty="0" smtClean="0">
              <a:sym typeface="Wingdings" pitchFamily="2" charset="2"/>
            </a:endParaRPr>
          </a:p>
          <a:p>
            <a:r>
              <a:rPr lang="zh-CN" altLang="en-US" sz="2900" dirty="0" smtClean="0">
                <a:sym typeface="Wingdings" pitchFamily="2" charset="2"/>
              </a:rPr>
              <a:t>为什么选择开源？</a:t>
            </a:r>
            <a:endParaRPr lang="en-US" altLang="zh-CN" sz="2900" dirty="0" smtClean="0">
              <a:sym typeface="Wingdings" pitchFamily="2" charset="2"/>
            </a:endParaRPr>
          </a:p>
          <a:p>
            <a:pPr lvl="1"/>
            <a:r>
              <a:rPr lang="zh-CN" altLang="en-US" sz="2500" dirty="0" smtClean="0"/>
              <a:t>因为，浏览器内部各代码模块之间的“耦合”过于紧密，使得代码变更异常困难且极易出错。</a:t>
            </a:r>
            <a:endParaRPr lang="en-US" altLang="zh-CN" sz="2500" dirty="0" smtClean="0"/>
          </a:p>
          <a:p>
            <a:pPr lvl="1"/>
            <a:r>
              <a:rPr lang="zh-CN" altLang="en-US" sz="2500" dirty="0" smtClean="0"/>
              <a:t>变更的商业成本十分高昂，无法承付。</a:t>
            </a:r>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30</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浏览器老化案例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31</a:t>
            </a:fld>
            <a:endParaRPr lang="zh-CN" altLang="en-US" dirty="0"/>
          </a:p>
        </p:txBody>
      </p:sp>
      <p:sp>
        <p:nvSpPr>
          <p:cNvPr id="5" name="Rectangle 4"/>
          <p:cNvSpPr/>
          <p:nvPr/>
        </p:nvSpPr>
        <p:spPr>
          <a:xfrm>
            <a:off x="386920" y="1828802"/>
            <a:ext cx="36322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en-CA" sz="2900" dirty="0" smtClean="0">
                <a:solidFill>
                  <a:srgbClr val="0000FF"/>
                </a:solidFill>
                <a:ea typeface="文鼎CS长美黑" pitchFamily="49" charset="-122"/>
              </a:rPr>
              <a:t>Navigator</a:t>
            </a:r>
            <a:r>
              <a:rPr lang="zh-CN" altLang="en-US" sz="2900" dirty="0" smtClean="0">
                <a:solidFill>
                  <a:srgbClr val="0000FF"/>
                </a:solidFill>
                <a:ea typeface="文鼎CS长美黑" pitchFamily="49" charset="-122"/>
              </a:rPr>
              <a:t> 浏览器</a:t>
            </a:r>
            <a:endParaRPr lang="en-CA" sz="2900" dirty="0" smtClean="0">
              <a:solidFill>
                <a:schemeClr val="tx1"/>
              </a:solidFill>
              <a:ea typeface="文鼎CS长美黑" pitchFamily="49" charset="-122"/>
            </a:endParaRPr>
          </a:p>
          <a:p>
            <a:pPr algn="ctr"/>
            <a:r>
              <a:rPr lang="en-CA" sz="2900" b="1" dirty="0" smtClean="0">
                <a:solidFill>
                  <a:schemeClr val="tx1"/>
                </a:solidFill>
                <a:ea typeface="文鼎CS长美黑" pitchFamily="49" charset="-122"/>
              </a:rPr>
              <a:t>1994</a:t>
            </a:r>
            <a:r>
              <a:rPr lang="en-CA" sz="2900" dirty="0" smtClean="0">
                <a:solidFill>
                  <a:schemeClr val="tx1"/>
                </a:solidFill>
                <a:ea typeface="文鼎CS长美黑" pitchFamily="49" charset="-122"/>
              </a:rPr>
              <a:t> -- 1998</a:t>
            </a:r>
            <a:endParaRPr lang="en-US" sz="2900" dirty="0">
              <a:solidFill>
                <a:schemeClr val="tx1"/>
              </a:solidFill>
              <a:ea typeface="文鼎CS长美黑" pitchFamily="49" charset="-122"/>
            </a:endParaRPr>
          </a:p>
        </p:txBody>
      </p:sp>
      <p:sp>
        <p:nvSpPr>
          <p:cNvPr id="6" name="Rectangle 5"/>
          <p:cNvSpPr/>
          <p:nvPr/>
        </p:nvSpPr>
        <p:spPr>
          <a:xfrm>
            <a:off x="3028519" y="3429002"/>
            <a:ext cx="36322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en-CA" sz="2900" dirty="0" smtClean="0">
                <a:solidFill>
                  <a:srgbClr val="0000FF"/>
                </a:solidFill>
                <a:ea typeface="文鼎CS长美黑" pitchFamily="49" charset="-122"/>
              </a:rPr>
              <a:t>Mozilla</a:t>
            </a:r>
            <a:r>
              <a:rPr lang="zh-CN" altLang="en-US" sz="2900" dirty="0" smtClean="0">
                <a:solidFill>
                  <a:srgbClr val="0000FF"/>
                </a:solidFill>
                <a:ea typeface="文鼎CS长美黑" pitchFamily="49" charset="-122"/>
              </a:rPr>
              <a:t> 浏览器</a:t>
            </a:r>
            <a:endParaRPr lang="en-CA" sz="2900" dirty="0" smtClean="0">
              <a:solidFill>
                <a:schemeClr val="tx1"/>
              </a:solidFill>
              <a:ea typeface="文鼎CS长美黑" pitchFamily="49" charset="-122"/>
            </a:endParaRPr>
          </a:p>
          <a:p>
            <a:pPr algn="ctr"/>
            <a:r>
              <a:rPr lang="en-CA" sz="2900" b="1" dirty="0" smtClean="0">
                <a:solidFill>
                  <a:schemeClr val="tx1"/>
                </a:solidFill>
                <a:ea typeface="文鼎CS长美黑" pitchFamily="49" charset="-122"/>
              </a:rPr>
              <a:t>2002</a:t>
            </a:r>
            <a:r>
              <a:rPr lang="en-CA" sz="2900" dirty="0" smtClean="0">
                <a:solidFill>
                  <a:schemeClr val="tx1"/>
                </a:solidFill>
                <a:ea typeface="文鼎CS长美黑" pitchFamily="49" charset="-122"/>
              </a:rPr>
              <a:t> (1998)-- </a:t>
            </a:r>
            <a:endParaRPr lang="en-US" sz="2900" dirty="0">
              <a:solidFill>
                <a:schemeClr val="tx1"/>
              </a:solidFill>
              <a:ea typeface="文鼎CS长美黑" pitchFamily="49" charset="-122"/>
            </a:endParaRPr>
          </a:p>
        </p:txBody>
      </p:sp>
      <p:sp>
        <p:nvSpPr>
          <p:cNvPr id="7" name="Rectangle 6"/>
          <p:cNvSpPr/>
          <p:nvPr/>
        </p:nvSpPr>
        <p:spPr>
          <a:xfrm>
            <a:off x="5752670" y="5029200"/>
            <a:ext cx="3632200" cy="1066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r>
              <a:rPr lang="en-CA" sz="2900" dirty="0" smtClean="0">
                <a:solidFill>
                  <a:srgbClr val="0000FF"/>
                </a:solidFill>
                <a:ea typeface="文鼎CS长美黑" pitchFamily="49" charset="-122"/>
              </a:rPr>
              <a:t>Firefox</a:t>
            </a:r>
            <a:r>
              <a:rPr lang="zh-CN" altLang="en-US" sz="2900" dirty="0" smtClean="0">
                <a:solidFill>
                  <a:srgbClr val="0000FF"/>
                </a:solidFill>
                <a:ea typeface="文鼎CS长美黑" pitchFamily="49" charset="-122"/>
              </a:rPr>
              <a:t> 浏览器</a:t>
            </a:r>
            <a:endParaRPr lang="en-CA" sz="2900" dirty="0" smtClean="0">
              <a:solidFill>
                <a:schemeClr val="tx1"/>
              </a:solidFill>
              <a:ea typeface="文鼎CS长美黑" pitchFamily="49" charset="-122"/>
            </a:endParaRPr>
          </a:p>
          <a:p>
            <a:pPr algn="ctr"/>
            <a:r>
              <a:rPr lang="en-CA" sz="2900" b="1" dirty="0" smtClean="0">
                <a:solidFill>
                  <a:schemeClr val="tx1"/>
                </a:solidFill>
                <a:ea typeface="文鼎CS长美黑" pitchFamily="49" charset="-122"/>
              </a:rPr>
              <a:t>2004</a:t>
            </a:r>
            <a:r>
              <a:rPr lang="en-CA" sz="2900" dirty="0" smtClean="0">
                <a:solidFill>
                  <a:schemeClr val="tx1"/>
                </a:solidFill>
                <a:ea typeface="文鼎CS长美黑" pitchFamily="49" charset="-122"/>
              </a:rPr>
              <a:t> -- </a:t>
            </a:r>
            <a:endParaRPr lang="en-US" sz="2900" dirty="0">
              <a:solidFill>
                <a:schemeClr val="tx1"/>
              </a:solidFill>
              <a:ea typeface="文鼎CS长美黑" pitchFamily="49" charset="-122"/>
            </a:endParaRPr>
          </a:p>
        </p:txBody>
      </p:sp>
      <p:sp>
        <p:nvSpPr>
          <p:cNvPr id="8" name="Bent-Up Arrow 7"/>
          <p:cNvSpPr/>
          <p:nvPr/>
        </p:nvSpPr>
        <p:spPr>
          <a:xfrm flipV="1">
            <a:off x="4019120" y="2362201"/>
            <a:ext cx="1155700" cy="1066800"/>
          </a:xfrm>
          <a:prstGeom prst="bentUpArrow">
            <a:avLst/>
          </a:prstGeom>
          <a:solidFill>
            <a:srgbClr val="00B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
        <p:nvSpPr>
          <p:cNvPr id="9" name="Bent-Up Arrow 8"/>
          <p:cNvSpPr/>
          <p:nvPr/>
        </p:nvSpPr>
        <p:spPr>
          <a:xfrm flipV="1">
            <a:off x="6660719" y="3962401"/>
            <a:ext cx="1155700" cy="1066800"/>
          </a:xfrm>
          <a:prstGeom prst="bentUpArrow">
            <a:avLst/>
          </a:prstGeom>
          <a:solidFill>
            <a:srgbClr val="00B050"/>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rtlCol="0" anchor="ctr"/>
          <a:lstStyle/>
          <a:p>
            <a:pPr algn="ctr"/>
            <a:endParaRPr lang="en-US"/>
          </a:p>
        </p:txBody>
      </p:sp>
    </p:spTree>
  </p:cSld>
  <p:clrMapOvr>
    <a:masterClrMapping/>
  </p:clrMapOvr>
  <p:transition spd="slow">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4FEA357-1A1C-4E1E-9A53-504063E4F462}" type="slidenum">
              <a:rPr lang="zh-CN" altLang="en-US" smtClean="0">
                <a:solidFill>
                  <a:schemeClr val="tx1"/>
                </a:solidFill>
              </a:rPr>
              <a:pPr/>
              <a:t>32</a:t>
            </a:fld>
            <a:endParaRPr lang="zh-CN" altLang="en-US" dirty="0">
              <a:solidFill>
                <a:schemeClr val="tx1"/>
              </a:solidFill>
            </a:endParaRPr>
          </a:p>
        </p:txBody>
      </p:sp>
      <p:grpSp>
        <p:nvGrpSpPr>
          <p:cNvPr id="2" name="Group 196"/>
          <p:cNvGrpSpPr/>
          <p:nvPr/>
        </p:nvGrpSpPr>
        <p:grpSpPr>
          <a:xfrm>
            <a:off x="464317" y="500045"/>
            <a:ext cx="4440874" cy="2904808"/>
            <a:chOff x="428597" y="500042"/>
            <a:chExt cx="4099267" cy="2904807"/>
          </a:xfrm>
        </p:grpSpPr>
        <p:sp>
          <p:nvSpPr>
            <p:cNvPr id="68" name="TextBox 6"/>
            <p:cNvSpPr txBox="1">
              <a:spLocks noChangeArrowheads="1"/>
            </p:cNvSpPr>
            <p:nvPr/>
          </p:nvSpPr>
          <p:spPr bwMode="auto">
            <a:xfrm>
              <a:off x="1333631" y="3121012"/>
              <a:ext cx="2768337" cy="283837"/>
            </a:xfrm>
            <a:prstGeom prst="rect">
              <a:avLst/>
            </a:prstGeom>
            <a:noFill/>
            <a:ln w="19050">
              <a:noFill/>
              <a:miter lim="800000"/>
              <a:headEnd/>
              <a:tailEnd/>
            </a:ln>
          </p:spPr>
          <p:txBody>
            <a:bodyPr wrap="square" lIns="37253" tIns="18626" rIns="37253" bIns="18626">
              <a:spAutoFit/>
            </a:bodyPr>
            <a:lstStyle/>
            <a:p>
              <a:r>
                <a:rPr lang="en-CA" sz="1600" dirty="0" smtClean="0">
                  <a:latin typeface="Calibri" pitchFamily="34" charset="0"/>
                </a:rPr>
                <a:t>(1) </a:t>
              </a:r>
              <a:r>
                <a:rPr lang="zh-CN" altLang="en-US" sz="1600" dirty="0" smtClean="0">
                  <a:latin typeface="方正精楷简体" pitchFamily="2" charset="-122"/>
                  <a:ea typeface="方正精楷简体" pitchFamily="2" charset="-122"/>
                </a:rPr>
                <a:t>通用</a:t>
              </a:r>
              <a:r>
                <a:rPr lang="zh-CN" altLang="en-US" sz="1600" dirty="0" smtClean="0">
                  <a:latin typeface="Calibri" pitchFamily="34" charset="0"/>
                </a:rPr>
                <a:t> </a:t>
              </a:r>
              <a:r>
                <a:rPr lang="en-US" altLang="zh-CN" sz="1600" dirty="0" smtClean="0">
                  <a:latin typeface="Calibri" pitchFamily="34" charset="0"/>
                </a:rPr>
                <a:t>Web </a:t>
              </a:r>
              <a:r>
                <a:rPr lang="zh-CN" altLang="en-US" sz="1600" dirty="0" smtClean="0">
                  <a:latin typeface="方正精楷简体" pitchFamily="2" charset="-122"/>
                  <a:ea typeface="方正精楷简体" pitchFamily="2" charset="-122"/>
                </a:rPr>
                <a:t>浏览器架构图</a:t>
              </a:r>
              <a:r>
                <a:rPr lang="en-CA" sz="1600" dirty="0" smtClean="0">
                  <a:latin typeface="方正精楷简体" pitchFamily="2" charset="-122"/>
                  <a:ea typeface="方正精楷简体" pitchFamily="2" charset="-122"/>
                </a:rPr>
                <a:t> </a:t>
              </a:r>
              <a:endParaRPr lang="en-CA" sz="1600" dirty="0">
                <a:latin typeface="方正精楷简体" pitchFamily="2" charset="-122"/>
                <a:ea typeface="方正精楷简体" pitchFamily="2" charset="-122"/>
              </a:endParaRPr>
            </a:p>
          </p:txBody>
        </p:sp>
        <p:sp>
          <p:nvSpPr>
            <p:cNvPr id="69" name="Rectangle 68"/>
            <p:cNvSpPr/>
            <p:nvPr/>
          </p:nvSpPr>
          <p:spPr>
            <a:xfrm>
              <a:off x="481833" y="2565524"/>
              <a:ext cx="905033" cy="423720"/>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70" name="Rectangle 69"/>
            <p:cNvSpPr/>
            <p:nvPr/>
          </p:nvSpPr>
          <p:spPr>
            <a:xfrm>
              <a:off x="1759527" y="1297728"/>
              <a:ext cx="1171220"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Browser Engine</a:t>
              </a:r>
              <a:endParaRPr lang="en-US" sz="1200" dirty="0">
                <a:solidFill>
                  <a:schemeClr val="tx1"/>
                </a:solidFill>
              </a:endParaRPr>
            </a:p>
          </p:txBody>
        </p:sp>
        <p:sp>
          <p:nvSpPr>
            <p:cNvPr id="71" name="Rectangle 70"/>
            <p:cNvSpPr/>
            <p:nvPr/>
          </p:nvSpPr>
          <p:spPr>
            <a:xfrm>
              <a:off x="2132188" y="613997"/>
              <a:ext cx="958271"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UI</a:t>
              </a:r>
              <a:endParaRPr lang="en-US" sz="1200" dirty="0">
                <a:solidFill>
                  <a:schemeClr val="tx1"/>
                </a:solidFill>
              </a:endParaRPr>
            </a:p>
          </p:txBody>
        </p:sp>
        <p:sp>
          <p:nvSpPr>
            <p:cNvPr id="72" name="Rectangle 71"/>
            <p:cNvSpPr/>
            <p:nvPr/>
          </p:nvSpPr>
          <p:spPr>
            <a:xfrm>
              <a:off x="3516356" y="1240750"/>
              <a:ext cx="905033" cy="455821"/>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Data Persistence</a:t>
              </a:r>
              <a:endParaRPr lang="en-US" sz="1200" dirty="0">
                <a:solidFill>
                  <a:schemeClr val="tx1"/>
                </a:solidFill>
              </a:endParaRPr>
            </a:p>
          </p:txBody>
        </p:sp>
        <p:sp>
          <p:nvSpPr>
            <p:cNvPr id="73" name="Rectangle 72"/>
            <p:cNvSpPr/>
            <p:nvPr/>
          </p:nvSpPr>
          <p:spPr>
            <a:xfrm>
              <a:off x="1493342" y="262250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XML Parser</a:t>
              </a:r>
              <a:endParaRPr lang="en-US" sz="1200" dirty="0">
                <a:solidFill>
                  <a:schemeClr val="tx1"/>
                </a:solidFill>
              </a:endParaRPr>
            </a:p>
          </p:txBody>
        </p:sp>
        <p:sp>
          <p:nvSpPr>
            <p:cNvPr id="74" name="Rectangle 73"/>
            <p:cNvSpPr/>
            <p:nvPr/>
          </p:nvSpPr>
          <p:spPr>
            <a:xfrm>
              <a:off x="3516356" y="2508547"/>
              <a:ext cx="905033" cy="455821"/>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Display Backend</a:t>
              </a:r>
              <a:endParaRPr lang="en-US" sz="1200" dirty="0">
                <a:solidFill>
                  <a:schemeClr val="tx1"/>
                </a:solidFill>
              </a:endParaRPr>
            </a:p>
          </p:txBody>
        </p:sp>
        <p:cxnSp>
          <p:nvCxnSpPr>
            <p:cNvPr id="75" name="Straight Arrow Connector 74"/>
            <p:cNvCxnSpPr>
              <a:stCxn id="71" idx="2"/>
              <a:endCxn id="70" idx="0"/>
            </p:cNvCxnSpPr>
            <p:nvPr/>
          </p:nvCxnSpPr>
          <p:spPr>
            <a:xfrm rot="5400000">
              <a:off x="2307298" y="993702"/>
              <a:ext cx="341865" cy="2661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2"/>
              <a:endCxn id="79" idx="0"/>
            </p:cNvCxnSpPr>
            <p:nvPr/>
          </p:nvCxnSpPr>
          <p:spPr>
            <a:xfrm rot="5400000">
              <a:off x="2122348" y="1715982"/>
              <a:ext cx="299177" cy="1464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3"/>
              <a:endCxn id="72" idx="1"/>
            </p:cNvCxnSpPr>
            <p:nvPr/>
          </p:nvCxnSpPr>
          <p:spPr>
            <a:xfrm>
              <a:off x="2930747" y="1468661"/>
              <a:ext cx="585610" cy="118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28597" y="500042"/>
              <a:ext cx="4099267" cy="26209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200" dirty="0">
                <a:solidFill>
                  <a:schemeClr val="tx1"/>
                </a:solidFill>
              </a:endParaRPr>
            </a:p>
          </p:txBody>
        </p:sp>
        <p:sp>
          <p:nvSpPr>
            <p:cNvPr id="79" name="Rectangle 78"/>
            <p:cNvSpPr/>
            <p:nvPr/>
          </p:nvSpPr>
          <p:spPr>
            <a:xfrm>
              <a:off x="1519960" y="1938771"/>
              <a:ext cx="1357549"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Rendering Engine</a:t>
              </a:r>
              <a:endParaRPr lang="en-US" sz="1200" dirty="0">
                <a:solidFill>
                  <a:schemeClr val="tx1"/>
                </a:solidFill>
              </a:endParaRPr>
            </a:p>
          </p:txBody>
        </p:sp>
        <p:sp>
          <p:nvSpPr>
            <p:cNvPr id="80" name="Rectangle 79"/>
            <p:cNvSpPr/>
            <p:nvPr/>
          </p:nvSpPr>
          <p:spPr>
            <a:xfrm>
              <a:off x="2504849" y="2597625"/>
              <a:ext cx="905033" cy="36674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Networking</a:t>
              </a:r>
              <a:endParaRPr lang="en-US" sz="1200" dirty="0">
                <a:solidFill>
                  <a:schemeClr val="tx1"/>
                </a:solidFill>
              </a:endParaRPr>
            </a:p>
          </p:txBody>
        </p:sp>
        <p:cxnSp>
          <p:nvCxnSpPr>
            <p:cNvPr id="81" name="Straight Arrow Connector 80"/>
            <p:cNvCxnSpPr>
              <a:stCxn id="71" idx="3"/>
              <a:endCxn id="72" idx="0"/>
            </p:cNvCxnSpPr>
            <p:nvPr/>
          </p:nvCxnSpPr>
          <p:spPr>
            <a:xfrm>
              <a:off x="3090458" y="784929"/>
              <a:ext cx="878414" cy="45582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flipH="1">
              <a:off x="2560827" y="1340070"/>
              <a:ext cx="1538396" cy="7985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9" idx="2"/>
              <a:endCxn id="80" idx="0"/>
            </p:cNvCxnSpPr>
            <p:nvPr/>
          </p:nvCxnSpPr>
          <p:spPr>
            <a:xfrm rot="16200000" flipH="1">
              <a:off x="2419556" y="2059816"/>
              <a:ext cx="316989" cy="75863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9" idx="2"/>
              <a:endCxn id="73" idx="0"/>
            </p:cNvCxnSpPr>
            <p:nvPr/>
          </p:nvCxnSpPr>
          <p:spPr>
            <a:xfrm rot="5400000">
              <a:off x="1901364" y="2325131"/>
              <a:ext cx="341865" cy="2528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2"/>
              <a:endCxn id="69" idx="0"/>
            </p:cNvCxnSpPr>
            <p:nvPr/>
          </p:nvCxnSpPr>
          <p:spPr>
            <a:xfrm rot="5400000">
              <a:off x="1424098" y="1790888"/>
              <a:ext cx="284887" cy="12643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9" idx="2"/>
            </p:cNvCxnSpPr>
            <p:nvPr/>
          </p:nvCxnSpPr>
          <p:spPr>
            <a:xfrm rot="16200000" flipH="1">
              <a:off x="2823446" y="1655925"/>
              <a:ext cx="227911" cy="14773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 name="Group 197"/>
          <p:cNvGrpSpPr/>
          <p:nvPr/>
        </p:nvGrpSpPr>
        <p:grpSpPr>
          <a:xfrm>
            <a:off x="5078212" y="500045"/>
            <a:ext cx="4440874" cy="2904808"/>
            <a:chOff x="4687575" y="500042"/>
            <a:chExt cx="4099267" cy="2904807"/>
          </a:xfrm>
        </p:grpSpPr>
        <p:sp>
          <p:nvSpPr>
            <p:cNvPr id="87" name="TextBox 6"/>
            <p:cNvSpPr txBox="1">
              <a:spLocks noChangeArrowheads="1"/>
            </p:cNvSpPr>
            <p:nvPr/>
          </p:nvSpPr>
          <p:spPr bwMode="auto">
            <a:xfrm>
              <a:off x="5060236" y="3121012"/>
              <a:ext cx="3300710" cy="283837"/>
            </a:xfrm>
            <a:prstGeom prst="rect">
              <a:avLst/>
            </a:prstGeom>
            <a:noFill/>
            <a:ln w="19050">
              <a:noFill/>
              <a:miter lim="800000"/>
              <a:headEnd/>
              <a:tailEnd/>
            </a:ln>
          </p:spPr>
          <p:txBody>
            <a:bodyPr wrap="square" lIns="37253" tIns="18626" rIns="37253" bIns="18626">
              <a:spAutoFit/>
            </a:bodyPr>
            <a:lstStyle/>
            <a:p>
              <a:r>
                <a:rPr lang="en-CA" sz="1600" dirty="0" smtClean="0">
                  <a:latin typeface="Calibri" pitchFamily="34" charset="0"/>
                </a:rPr>
                <a:t>(2) Navigator </a:t>
              </a:r>
              <a:r>
                <a:rPr lang="zh-CN" altLang="en-US" sz="1600" dirty="0" smtClean="0">
                  <a:latin typeface="方正精楷简体" pitchFamily="2" charset="-122"/>
                  <a:ea typeface="方正精楷简体" pitchFamily="2" charset="-122"/>
                </a:rPr>
                <a:t>浏览器架构图</a:t>
              </a:r>
              <a:r>
                <a:rPr lang="en-CA" sz="1600" dirty="0" smtClean="0">
                  <a:latin typeface="Calibri" pitchFamily="34" charset="0"/>
                </a:rPr>
                <a:t> </a:t>
              </a:r>
              <a:r>
                <a:rPr lang="en-US" altLang="zh-CN" sz="1600" dirty="0" smtClean="0">
                  <a:latin typeface="Calibri" pitchFamily="34" charset="0"/>
                </a:rPr>
                <a:t>(</a:t>
              </a:r>
              <a:r>
                <a:rPr lang="en-CA" sz="1600" dirty="0" smtClean="0">
                  <a:latin typeface="Calibri" pitchFamily="34" charset="0"/>
                </a:rPr>
                <a:t>1998</a:t>
              </a:r>
              <a:r>
                <a:rPr lang="zh-CN" altLang="en-US" sz="1600" dirty="0" smtClean="0">
                  <a:latin typeface="方正精楷简体" pitchFamily="2" charset="-122"/>
                  <a:ea typeface="方正精楷简体" pitchFamily="2" charset="-122"/>
                </a:rPr>
                <a:t>年</a:t>
              </a:r>
              <a:r>
                <a:rPr lang="en-US" altLang="zh-CN" sz="1600" dirty="0" smtClean="0">
                  <a:latin typeface="Calibri" pitchFamily="34" charset="0"/>
                </a:rPr>
                <a:t>)</a:t>
              </a:r>
              <a:endParaRPr lang="en-CA" sz="1600" dirty="0">
                <a:latin typeface="Calibri" pitchFamily="34" charset="0"/>
              </a:endParaRPr>
            </a:p>
          </p:txBody>
        </p:sp>
        <p:sp>
          <p:nvSpPr>
            <p:cNvPr id="88" name="Rectangle 87"/>
            <p:cNvSpPr/>
            <p:nvPr/>
          </p:nvSpPr>
          <p:spPr>
            <a:xfrm>
              <a:off x="6018505" y="613997"/>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HTML Pres</a:t>
              </a:r>
              <a:endParaRPr lang="en-US" sz="1200" dirty="0">
                <a:solidFill>
                  <a:schemeClr val="tx1"/>
                </a:solidFill>
              </a:endParaRPr>
            </a:p>
          </p:txBody>
        </p:sp>
        <p:sp>
          <p:nvSpPr>
            <p:cNvPr id="89" name="Rectangle 88"/>
            <p:cNvSpPr/>
            <p:nvPr/>
          </p:nvSpPr>
          <p:spPr>
            <a:xfrm>
              <a:off x="4847287" y="955862"/>
              <a:ext cx="958271"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HTML Parser</a:t>
              </a:r>
              <a:endParaRPr lang="en-US" sz="1200" dirty="0">
                <a:solidFill>
                  <a:schemeClr val="tx1"/>
                </a:solidFill>
              </a:endParaRPr>
            </a:p>
          </p:txBody>
        </p:sp>
        <p:sp>
          <p:nvSpPr>
            <p:cNvPr id="90" name="Rectangle 89"/>
            <p:cNvSpPr/>
            <p:nvPr/>
          </p:nvSpPr>
          <p:spPr>
            <a:xfrm>
              <a:off x="7562386" y="613997"/>
              <a:ext cx="798558"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JavaScript</a:t>
              </a:r>
              <a:endParaRPr lang="en-US" sz="1200" dirty="0">
                <a:solidFill>
                  <a:schemeClr val="tx1"/>
                </a:solidFill>
              </a:endParaRPr>
            </a:p>
          </p:txBody>
        </p:sp>
        <p:sp>
          <p:nvSpPr>
            <p:cNvPr id="91" name="Rectangle 90"/>
            <p:cNvSpPr/>
            <p:nvPr/>
          </p:nvSpPr>
          <p:spPr>
            <a:xfrm>
              <a:off x="7509148" y="1240751"/>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Tools</a:t>
              </a:r>
              <a:endParaRPr lang="en-US" sz="1200" dirty="0">
                <a:solidFill>
                  <a:schemeClr val="tx1"/>
                </a:solidFill>
              </a:endParaRPr>
            </a:p>
          </p:txBody>
        </p:sp>
        <p:sp>
          <p:nvSpPr>
            <p:cNvPr id="92" name="Rectangle 91"/>
            <p:cNvSpPr/>
            <p:nvPr/>
          </p:nvSpPr>
          <p:spPr>
            <a:xfrm>
              <a:off x="5379659" y="1525638"/>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Network</a:t>
              </a:r>
              <a:endParaRPr lang="en-US" sz="1200" dirty="0">
                <a:solidFill>
                  <a:schemeClr val="tx1"/>
                </a:solidFill>
              </a:endParaRPr>
            </a:p>
          </p:txBody>
        </p:sp>
        <p:sp>
          <p:nvSpPr>
            <p:cNvPr id="93" name="Rectangle 92"/>
            <p:cNvSpPr/>
            <p:nvPr/>
          </p:nvSpPr>
          <p:spPr>
            <a:xfrm>
              <a:off x="4794049"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Std Lib</a:t>
              </a:r>
              <a:endParaRPr lang="en-US" sz="1200" dirty="0">
                <a:solidFill>
                  <a:schemeClr val="tx1"/>
                </a:solidFill>
              </a:endParaRPr>
            </a:p>
          </p:txBody>
        </p:sp>
        <p:sp>
          <p:nvSpPr>
            <p:cNvPr id="94" name="Rectangle 93"/>
            <p:cNvSpPr/>
            <p:nvPr/>
          </p:nvSpPr>
          <p:spPr>
            <a:xfrm>
              <a:off x="6763828"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XPCOM</a:t>
              </a:r>
              <a:endParaRPr lang="en-US" sz="1200" dirty="0">
                <a:solidFill>
                  <a:schemeClr val="tx1"/>
                </a:solidFill>
              </a:endParaRPr>
            </a:p>
          </p:txBody>
        </p:sp>
        <p:sp>
          <p:nvSpPr>
            <p:cNvPr id="95" name="Rectangle 94"/>
            <p:cNvSpPr/>
            <p:nvPr/>
          </p:nvSpPr>
          <p:spPr>
            <a:xfrm>
              <a:off x="7722097"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NSPRPUB</a:t>
              </a:r>
              <a:endParaRPr lang="en-US" sz="1200" dirty="0">
                <a:solidFill>
                  <a:schemeClr val="tx1"/>
                </a:solidFill>
              </a:endParaRPr>
            </a:p>
          </p:txBody>
        </p:sp>
        <p:sp>
          <p:nvSpPr>
            <p:cNvPr id="96" name="Rectangle 95"/>
            <p:cNvSpPr/>
            <p:nvPr/>
          </p:nvSpPr>
          <p:spPr>
            <a:xfrm>
              <a:off x="7668860" y="1981460"/>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Utility</a:t>
              </a:r>
              <a:endParaRPr lang="en-US" sz="1200" dirty="0">
                <a:solidFill>
                  <a:schemeClr val="tx1"/>
                </a:solidFill>
              </a:endParaRPr>
            </a:p>
          </p:txBody>
        </p:sp>
        <p:sp>
          <p:nvSpPr>
            <p:cNvPr id="97" name="Rectangle 96"/>
            <p:cNvSpPr/>
            <p:nvPr/>
          </p:nvSpPr>
          <p:spPr>
            <a:xfrm>
              <a:off x="5805557" y="2095414"/>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Image Lib</a:t>
              </a:r>
              <a:endParaRPr lang="en-US" sz="1200" dirty="0">
                <a:solidFill>
                  <a:schemeClr val="tx1"/>
                </a:solidFill>
              </a:endParaRPr>
            </a:p>
          </p:txBody>
        </p:sp>
        <p:cxnSp>
          <p:nvCxnSpPr>
            <p:cNvPr id="98" name="Straight Arrow Connector 97"/>
            <p:cNvCxnSpPr>
              <a:stCxn id="89" idx="0"/>
              <a:endCxn id="88" idx="1"/>
            </p:cNvCxnSpPr>
            <p:nvPr/>
          </p:nvCxnSpPr>
          <p:spPr>
            <a:xfrm flipV="1">
              <a:off x="5326422" y="784929"/>
              <a:ext cx="692084" cy="1709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7" idx="0"/>
              <a:endCxn id="92" idx="2"/>
            </p:cNvCxnSpPr>
            <p:nvPr/>
          </p:nvCxnSpPr>
          <p:spPr>
            <a:xfrm rot="16200000" flipV="1">
              <a:off x="5931170" y="1768510"/>
              <a:ext cx="227911" cy="42589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9" idx="2"/>
              <a:endCxn id="92" idx="0"/>
            </p:cNvCxnSpPr>
            <p:nvPr/>
          </p:nvCxnSpPr>
          <p:spPr>
            <a:xfrm>
              <a:off x="5326422" y="1297728"/>
              <a:ext cx="505754" cy="2279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0"/>
              <a:endCxn id="88" idx="2"/>
            </p:cNvCxnSpPr>
            <p:nvPr/>
          </p:nvCxnSpPr>
          <p:spPr>
            <a:xfrm flipV="1">
              <a:off x="5832176" y="955862"/>
              <a:ext cx="638846" cy="5697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1" idx="0"/>
              <a:endCxn id="88" idx="3"/>
            </p:cNvCxnSpPr>
            <p:nvPr/>
          </p:nvCxnSpPr>
          <p:spPr>
            <a:xfrm flipH="1" flipV="1">
              <a:off x="6923538" y="784929"/>
              <a:ext cx="1038126" cy="45582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0" idx="1"/>
              <a:endCxn id="88" idx="3"/>
            </p:cNvCxnSpPr>
            <p:nvPr/>
          </p:nvCxnSpPr>
          <p:spPr>
            <a:xfrm flipH="1">
              <a:off x="6923540" y="784929"/>
              <a:ext cx="638846"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6" idx="1"/>
              <a:endCxn id="88" idx="2"/>
            </p:cNvCxnSpPr>
            <p:nvPr/>
          </p:nvCxnSpPr>
          <p:spPr>
            <a:xfrm flipH="1" flipV="1">
              <a:off x="6471022" y="955862"/>
              <a:ext cx="1197838" cy="119653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1" idx="0"/>
              <a:endCxn id="90" idx="2"/>
            </p:cNvCxnSpPr>
            <p:nvPr/>
          </p:nvCxnSpPr>
          <p:spPr>
            <a:xfrm flipV="1">
              <a:off x="7961665" y="955862"/>
              <a:ext cx="0" cy="28488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1" idx="1"/>
              <a:endCxn id="92" idx="3"/>
            </p:cNvCxnSpPr>
            <p:nvPr/>
          </p:nvCxnSpPr>
          <p:spPr>
            <a:xfrm rot="10800000" flipV="1">
              <a:off x="6284692" y="1411684"/>
              <a:ext cx="1224456" cy="28488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1" idx="2"/>
              <a:endCxn id="96" idx="0"/>
            </p:cNvCxnSpPr>
            <p:nvPr/>
          </p:nvCxnSpPr>
          <p:spPr>
            <a:xfrm rot="16200000" flipH="1">
              <a:off x="7842099" y="1702182"/>
              <a:ext cx="398843" cy="1597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1" idx="2"/>
              <a:endCxn id="97" idx="3"/>
            </p:cNvCxnSpPr>
            <p:nvPr/>
          </p:nvCxnSpPr>
          <p:spPr>
            <a:xfrm rot="5400000">
              <a:off x="6994262" y="1298944"/>
              <a:ext cx="683731" cy="12510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6" idx="1"/>
              <a:endCxn id="92" idx="3"/>
            </p:cNvCxnSpPr>
            <p:nvPr/>
          </p:nvCxnSpPr>
          <p:spPr>
            <a:xfrm rot="10800000">
              <a:off x="6284692" y="1696571"/>
              <a:ext cx="1384168" cy="45582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7" idx="3"/>
              <a:endCxn id="96" idx="1"/>
            </p:cNvCxnSpPr>
            <p:nvPr/>
          </p:nvCxnSpPr>
          <p:spPr>
            <a:xfrm flipV="1">
              <a:off x="6710590" y="2152391"/>
              <a:ext cx="958271"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a:off x="5214337" y="2442892"/>
              <a:ext cx="170933" cy="1597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93" idx="0"/>
            </p:cNvCxnSpPr>
            <p:nvPr/>
          </p:nvCxnSpPr>
          <p:spPr>
            <a:xfrm rot="10800000" flipV="1">
              <a:off x="5246566" y="2551236"/>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93" idx="0"/>
            </p:cNvCxnSpPr>
            <p:nvPr/>
          </p:nvCxnSpPr>
          <p:spPr>
            <a:xfrm rot="10800000" flipV="1">
              <a:off x="5246567" y="2623462"/>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93" idx="0"/>
            </p:cNvCxnSpPr>
            <p:nvPr/>
          </p:nvCxnSpPr>
          <p:spPr>
            <a:xfrm rot="16200000" flipH="1">
              <a:off x="5147791"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93" idx="0"/>
            </p:cNvCxnSpPr>
            <p:nvPr/>
          </p:nvCxnSpPr>
          <p:spPr>
            <a:xfrm rot="5400000">
              <a:off x="5174409"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93" idx="0"/>
            </p:cNvCxnSpPr>
            <p:nvPr/>
          </p:nvCxnSpPr>
          <p:spPr>
            <a:xfrm>
              <a:off x="5113472" y="2551236"/>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7130878" y="2442890"/>
              <a:ext cx="170933" cy="1597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flipV="1">
              <a:off x="7163107" y="2551235"/>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10800000" flipV="1">
              <a:off x="7163107" y="2623461"/>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H="1">
              <a:off x="7064331"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5400000">
              <a:off x="7090950"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030014" y="2551235"/>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rot="5400000">
              <a:off x="8078650" y="2442890"/>
              <a:ext cx="170933" cy="1597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flipV="1">
              <a:off x="8110879" y="2551235"/>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rot="10800000" flipV="1">
              <a:off x="8110879" y="2623461"/>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16200000" flipH="1">
              <a:off x="8012103"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8038722"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977786" y="2551235"/>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4687575" y="500042"/>
              <a:ext cx="4099267" cy="26209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200" dirty="0">
                <a:solidFill>
                  <a:schemeClr val="tx1"/>
                </a:solidFill>
              </a:endParaRPr>
            </a:p>
          </p:txBody>
        </p:sp>
        <p:sp>
          <p:nvSpPr>
            <p:cNvPr id="130" name="Rectangle 129"/>
            <p:cNvSpPr/>
            <p:nvPr/>
          </p:nvSpPr>
          <p:spPr>
            <a:xfrm>
              <a:off x="5805557"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UI</a:t>
              </a:r>
              <a:endParaRPr lang="en-US" sz="1200" dirty="0">
                <a:solidFill>
                  <a:schemeClr val="tx1"/>
                </a:solidFill>
              </a:endParaRPr>
            </a:p>
          </p:txBody>
        </p:sp>
        <p:cxnSp>
          <p:nvCxnSpPr>
            <p:cNvPr id="131" name="Straight Arrow Connector 130"/>
            <p:cNvCxnSpPr/>
            <p:nvPr/>
          </p:nvCxnSpPr>
          <p:spPr>
            <a:xfrm rot="10800000" flipV="1">
              <a:off x="6204836" y="2551235"/>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10800000" flipV="1">
              <a:off x="6204837" y="2623461"/>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16200000" flipH="1">
              <a:off x="6132680"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6132679"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6071743" y="2551235"/>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200"/>
          <p:cNvGrpSpPr/>
          <p:nvPr/>
        </p:nvGrpSpPr>
        <p:grpSpPr>
          <a:xfrm>
            <a:off x="464315" y="3728628"/>
            <a:ext cx="4401947" cy="2949279"/>
            <a:chOff x="642910" y="3728626"/>
            <a:chExt cx="4063336" cy="2949279"/>
          </a:xfrm>
        </p:grpSpPr>
        <p:sp>
          <p:nvSpPr>
            <p:cNvPr id="137" name="TextBox 6"/>
            <p:cNvSpPr txBox="1">
              <a:spLocks noChangeArrowheads="1"/>
            </p:cNvSpPr>
            <p:nvPr/>
          </p:nvSpPr>
          <p:spPr bwMode="auto">
            <a:xfrm>
              <a:off x="913802" y="6370128"/>
              <a:ext cx="3738269" cy="307777"/>
            </a:xfrm>
            <a:prstGeom prst="rect">
              <a:avLst/>
            </a:prstGeom>
            <a:noFill/>
            <a:ln w="19050">
              <a:noFill/>
              <a:miter lim="800000"/>
              <a:headEnd/>
              <a:tailEnd/>
            </a:ln>
          </p:spPr>
          <p:txBody>
            <a:bodyPr wrap="square">
              <a:spAutoFit/>
            </a:bodyPr>
            <a:lstStyle/>
            <a:p>
              <a:r>
                <a:rPr lang="en-CA" sz="1400" dirty="0" smtClean="0">
                  <a:latin typeface="Calibri" pitchFamily="34" charset="0"/>
                </a:rPr>
                <a:t>(3) Mozilla-</a:t>
              </a:r>
              <a:r>
                <a:rPr lang="en-US" altLang="zh-CN" sz="1400" dirty="0" smtClean="0">
                  <a:latin typeface="Calibri" pitchFamily="34" charset="0"/>
                </a:rPr>
                <a:t>-Firefox </a:t>
              </a:r>
              <a:r>
                <a:rPr lang="zh-CN" altLang="en-US" sz="1400" dirty="0" smtClean="0">
                  <a:latin typeface="方正精楷简体" pitchFamily="2" charset="-122"/>
                  <a:ea typeface="方正精楷简体" pitchFamily="2" charset="-122"/>
                </a:rPr>
                <a:t>浏览器架构图</a:t>
              </a:r>
              <a:r>
                <a:rPr lang="zh-CN" altLang="en-US" sz="1400" dirty="0" smtClean="0">
                  <a:latin typeface="Calibri" pitchFamily="34" charset="0"/>
                </a:rPr>
                <a:t> </a:t>
              </a:r>
              <a:r>
                <a:rPr lang="en-US" altLang="zh-CN" sz="1400" dirty="0" smtClean="0">
                  <a:latin typeface="Calibri" pitchFamily="34" charset="0"/>
                </a:rPr>
                <a:t>(</a:t>
              </a:r>
              <a:r>
                <a:rPr lang="en-CA" sz="1400" dirty="0" smtClean="0">
                  <a:latin typeface="Calibri" pitchFamily="34" charset="0"/>
                </a:rPr>
                <a:t>2002</a:t>
              </a:r>
              <a:r>
                <a:rPr lang="zh-CN" altLang="en-US" sz="1400" dirty="0" smtClean="0">
                  <a:latin typeface="方正精楷简体" pitchFamily="2" charset="-122"/>
                  <a:ea typeface="方正精楷简体" pitchFamily="2" charset="-122"/>
                </a:rPr>
                <a:t>年</a:t>
              </a:r>
              <a:r>
                <a:rPr lang="en-US" altLang="zh-CN" sz="1400" dirty="0" smtClean="0">
                  <a:latin typeface="Calibri" pitchFamily="34" charset="0"/>
                </a:rPr>
                <a:t>)</a:t>
              </a:r>
              <a:endParaRPr lang="en-CA" sz="1400" dirty="0">
                <a:latin typeface="Calibri" pitchFamily="34" charset="0"/>
              </a:endParaRPr>
            </a:p>
          </p:txBody>
        </p:sp>
        <p:sp>
          <p:nvSpPr>
            <p:cNvPr id="138" name="Rectangle 137"/>
            <p:cNvSpPr/>
            <p:nvPr/>
          </p:nvSpPr>
          <p:spPr>
            <a:xfrm>
              <a:off x="751266" y="4478956"/>
              <a:ext cx="921023" cy="411396"/>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139" name="Rectangle 138"/>
            <p:cNvSpPr/>
            <p:nvPr/>
          </p:nvSpPr>
          <p:spPr>
            <a:xfrm>
              <a:off x="2186978" y="4503110"/>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Gecko</a:t>
              </a:r>
              <a:endParaRPr lang="en-US" sz="1200" dirty="0">
                <a:solidFill>
                  <a:schemeClr val="tx1"/>
                </a:solidFill>
              </a:endParaRPr>
            </a:p>
          </p:txBody>
        </p:sp>
        <p:sp>
          <p:nvSpPr>
            <p:cNvPr id="140" name="Rectangle 139"/>
            <p:cNvSpPr/>
            <p:nvPr/>
          </p:nvSpPr>
          <p:spPr>
            <a:xfrm>
              <a:off x="2159889" y="3839266"/>
              <a:ext cx="975201"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UI</a:t>
              </a:r>
              <a:endParaRPr lang="en-US" sz="1200" dirty="0">
                <a:solidFill>
                  <a:schemeClr val="tx1"/>
                </a:solidFill>
              </a:endParaRPr>
            </a:p>
          </p:txBody>
        </p:sp>
        <p:sp>
          <p:nvSpPr>
            <p:cNvPr id="141" name="Rectangle 140"/>
            <p:cNvSpPr/>
            <p:nvPr/>
          </p:nvSpPr>
          <p:spPr>
            <a:xfrm>
              <a:off x="3676867" y="4447790"/>
              <a:ext cx="921023" cy="44256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Data Persistence</a:t>
              </a:r>
              <a:endParaRPr lang="en-US" sz="1200" dirty="0">
                <a:solidFill>
                  <a:schemeClr val="tx1"/>
                </a:solidFill>
              </a:endParaRPr>
            </a:p>
          </p:txBody>
        </p:sp>
        <p:sp>
          <p:nvSpPr>
            <p:cNvPr id="142" name="Rectangle 141"/>
            <p:cNvSpPr/>
            <p:nvPr/>
          </p:nvSpPr>
          <p:spPr>
            <a:xfrm>
              <a:off x="1022155" y="5277594"/>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XML Parser</a:t>
              </a:r>
              <a:endParaRPr lang="en-US" sz="1200" dirty="0">
                <a:solidFill>
                  <a:schemeClr val="tx1"/>
                </a:solidFill>
              </a:endParaRPr>
            </a:p>
          </p:txBody>
        </p:sp>
        <p:sp>
          <p:nvSpPr>
            <p:cNvPr id="143" name="Rectangle 142"/>
            <p:cNvSpPr/>
            <p:nvPr/>
          </p:nvSpPr>
          <p:spPr>
            <a:xfrm>
              <a:off x="2214067" y="5927565"/>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XPCOM</a:t>
              </a:r>
              <a:endParaRPr lang="en-US" sz="1200" dirty="0">
                <a:solidFill>
                  <a:schemeClr val="tx1"/>
                </a:solidFill>
              </a:endParaRPr>
            </a:p>
          </p:txBody>
        </p:sp>
        <p:sp>
          <p:nvSpPr>
            <p:cNvPr id="144" name="Rectangle 143"/>
            <p:cNvSpPr/>
            <p:nvPr/>
          </p:nvSpPr>
          <p:spPr>
            <a:xfrm>
              <a:off x="3405978" y="5277594"/>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Necko</a:t>
              </a:r>
              <a:endParaRPr lang="en-US" sz="1200" dirty="0">
                <a:solidFill>
                  <a:schemeClr val="tx1"/>
                </a:solidFill>
              </a:endParaRPr>
            </a:p>
          </p:txBody>
        </p:sp>
        <p:cxnSp>
          <p:nvCxnSpPr>
            <p:cNvPr id="145" name="Straight Arrow Connector 144"/>
            <p:cNvCxnSpPr>
              <a:stCxn id="140" idx="2"/>
              <a:endCxn id="139" idx="0"/>
            </p:cNvCxnSpPr>
            <p:nvPr/>
          </p:nvCxnSpPr>
          <p:spPr>
            <a:xfrm rot="5400000">
              <a:off x="2481528" y="4337161"/>
              <a:ext cx="331922" cy="11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9" idx="2"/>
              <a:endCxn id="142" idx="0"/>
            </p:cNvCxnSpPr>
            <p:nvPr/>
          </p:nvCxnSpPr>
          <p:spPr>
            <a:xfrm rot="5400000">
              <a:off x="1843796" y="4473902"/>
              <a:ext cx="442563" cy="116482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9" idx="2"/>
              <a:endCxn id="144" idx="0"/>
            </p:cNvCxnSpPr>
            <p:nvPr/>
          </p:nvCxnSpPr>
          <p:spPr>
            <a:xfrm rot="16200000" flipH="1">
              <a:off x="3035708" y="4446813"/>
              <a:ext cx="442563" cy="121900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41" idx="2"/>
              <a:endCxn id="144" idx="0"/>
            </p:cNvCxnSpPr>
            <p:nvPr/>
          </p:nvCxnSpPr>
          <p:spPr>
            <a:xfrm rot="5400000">
              <a:off x="3808313" y="4948529"/>
              <a:ext cx="387242" cy="27088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44" idx="1"/>
              <a:endCxn id="142" idx="3"/>
            </p:cNvCxnSpPr>
            <p:nvPr/>
          </p:nvCxnSpPr>
          <p:spPr>
            <a:xfrm rot="10800000">
              <a:off x="1943177" y="5443555"/>
              <a:ext cx="1462801" cy="11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2591597" y="5707997"/>
              <a:ext cx="165961" cy="1625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2620400"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flipV="1">
              <a:off x="2620401"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16200000" flipH="1">
              <a:off x="2523875"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5400000">
              <a:off x="2550964"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2484956"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8" idx="3"/>
              <a:endCxn id="139" idx="1"/>
            </p:cNvCxnSpPr>
            <p:nvPr/>
          </p:nvCxnSpPr>
          <p:spPr>
            <a:xfrm flipV="1">
              <a:off x="1672288" y="4669071"/>
              <a:ext cx="514689" cy="155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39" idx="3"/>
              <a:endCxn id="141" idx="1"/>
            </p:cNvCxnSpPr>
            <p:nvPr/>
          </p:nvCxnSpPr>
          <p:spPr>
            <a:xfrm>
              <a:off x="3108000" y="4669071"/>
              <a:ext cx="568867" cy="11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642910" y="3728626"/>
              <a:ext cx="4063336" cy="26415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grpSp>
        <p:nvGrpSpPr>
          <p:cNvPr id="6" name="Group 201"/>
          <p:cNvGrpSpPr/>
          <p:nvPr/>
        </p:nvGrpSpPr>
        <p:grpSpPr>
          <a:xfrm>
            <a:off x="5274519" y="3714757"/>
            <a:ext cx="4167176" cy="2963153"/>
            <a:chOff x="4868779" y="3714752"/>
            <a:chExt cx="3846625" cy="2963153"/>
          </a:xfrm>
        </p:grpSpPr>
        <p:sp>
          <p:nvSpPr>
            <p:cNvPr id="159" name="TextBox 6"/>
            <p:cNvSpPr txBox="1">
              <a:spLocks noChangeArrowheads="1"/>
            </p:cNvSpPr>
            <p:nvPr/>
          </p:nvSpPr>
          <p:spPr bwMode="auto">
            <a:xfrm>
              <a:off x="5356380" y="6370128"/>
              <a:ext cx="3033957" cy="307777"/>
            </a:xfrm>
            <a:prstGeom prst="rect">
              <a:avLst/>
            </a:prstGeom>
            <a:noFill/>
            <a:ln w="19050">
              <a:noFill/>
              <a:miter lim="800000"/>
              <a:headEnd/>
              <a:tailEnd/>
            </a:ln>
          </p:spPr>
          <p:txBody>
            <a:bodyPr wrap="square">
              <a:spAutoFit/>
            </a:bodyPr>
            <a:lstStyle/>
            <a:p>
              <a:r>
                <a:rPr lang="en-CA" sz="1400" dirty="0" smtClean="0">
                  <a:latin typeface="Calibri" pitchFamily="34" charset="0"/>
                </a:rPr>
                <a:t>(4) Firefox </a:t>
              </a:r>
              <a:r>
                <a:rPr lang="zh-CN" altLang="en-US" sz="1400" dirty="0" smtClean="0">
                  <a:latin typeface="方正精楷简体" pitchFamily="2" charset="-122"/>
                  <a:ea typeface="方正精楷简体" pitchFamily="2" charset="-122"/>
                </a:rPr>
                <a:t>浏览器架构图</a:t>
              </a:r>
              <a:r>
                <a:rPr lang="zh-CN" altLang="en-US" sz="1400" dirty="0" smtClean="0">
                  <a:latin typeface="Calibri" pitchFamily="34" charset="0"/>
                </a:rPr>
                <a:t> </a:t>
              </a:r>
              <a:r>
                <a:rPr lang="en-US" altLang="zh-CN" sz="1400" dirty="0" smtClean="0">
                  <a:latin typeface="Calibri" pitchFamily="34" charset="0"/>
                </a:rPr>
                <a:t>(</a:t>
              </a:r>
              <a:r>
                <a:rPr lang="en-CA" sz="1400" dirty="0" smtClean="0">
                  <a:latin typeface="Calibri" pitchFamily="34" charset="0"/>
                </a:rPr>
                <a:t>2007</a:t>
              </a:r>
              <a:r>
                <a:rPr lang="zh-CN" altLang="en-US" sz="1400" dirty="0" smtClean="0">
                  <a:latin typeface="方正精楷简体" pitchFamily="2" charset="-122"/>
                  <a:ea typeface="方正精楷简体" pitchFamily="2" charset="-122"/>
                </a:rPr>
                <a:t>年</a:t>
              </a:r>
              <a:r>
                <a:rPr lang="en-CA" sz="1400" dirty="0" smtClean="0">
                  <a:latin typeface="Calibri" pitchFamily="34" charset="0"/>
                </a:rPr>
                <a:t>)</a:t>
              </a:r>
              <a:endParaRPr lang="en-CA" sz="1400" dirty="0">
                <a:latin typeface="Calibri" pitchFamily="34" charset="0"/>
              </a:endParaRPr>
            </a:p>
          </p:txBody>
        </p:sp>
        <p:sp>
          <p:nvSpPr>
            <p:cNvPr id="160" name="Rectangle 159"/>
            <p:cNvSpPr/>
            <p:nvPr/>
          </p:nvSpPr>
          <p:spPr>
            <a:xfrm>
              <a:off x="5031313" y="4544557"/>
              <a:ext cx="921023" cy="411396"/>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161" name="Rectangle 160"/>
            <p:cNvSpPr/>
            <p:nvPr/>
          </p:nvSpPr>
          <p:spPr>
            <a:xfrm>
              <a:off x="6439936" y="3880713"/>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Gecko</a:t>
              </a:r>
              <a:endParaRPr lang="en-US" sz="1200" dirty="0">
                <a:solidFill>
                  <a:schemeClr val="tx1"/>
                </a:solidFill>
              </a:endParaRPr>
            </a:p>
          </p:txBody>
        </p:sp>
        <p:sp>
          <p:nvSpPr>
            <p:cNvPr id="162" name="Rectangle 161"/>
            <p:cNvSpPr/>
            <p:nvPr/>
          </p:nvSpPr>
          <p:spPr>
            <a:xfrm>
              <a:off x="6277402" y="5927565"/>
              <a:ext cx="975201"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Runtime</a:t>
              </a:r>
              <a:endParaRPr lang="en-US" sz="1200" dirty="0">
                <a:solidFill>
                  <a:schemeClr val="tx1"/>
                </a:solidFill>
              </a:endParaRPr>
            </a:p>
          </p:txBody>
        </p:sp>
        <p:sp>
          <p:nvSpPr>
            <p:cNvPr id="163" name="Rectangle 162"/>
            <p:cNvSpPr/>
            <p:nvPr/>
          </p:nvSpPr>
          <p:spPr>
            <a:xfrm>
              <a:off x="7686026" y="4378596"/>
              <a:ext cx="921023" cy="44256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Data Persistence</a:t>
              </a:r>
              <a:endParaRPr lang="en-US" sz="1200" dirty="0">
                <a:solidFill>
                  <a:schemeClr val="tx1"/>
                </a:solidFill>
              </a:endParaRPr>
            </a:p>
          </p:txBody>
        </p:sp>
        <p:sp>
          <p:nvSpPr>
            <p:cNvPr id="164" name="Rectangle 163"/>
            <p:cNvSpPr/>
            <p:nvPr/>
          </p:nvSpPr>
          <p:spPr>
            <a:xfrm>
              <a:off x="5789802" y="5263721"/>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XML Parser</a:t>
              </a:r>
              <a:endParaRPr lang="en-US" sz="1200" dirty="0">
                <a:solidFill>
                  <a:schemeClr val="tx1"/>
                </a:solidFill>
              </a:endParaRPr>
            </a:p>
          </p:txBody>
        </p:sp>
        <p:sp>
          <p:nvSpPr>
            <p:cNvPr id="165" name="Rectangle 164"/>
            <p:cNvSpPr/>
            <p:nvPr/>
          </p:nvSpPr>
          <p:spPr>
            <a:xfrm>
              <a:off x="7631848" y="5927565"/>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UI</a:t>
              </a:r>
              <a:endParaRPr lang="en-US" sz="1200" dirty="0">
                <a:solidFill>
                  <a:schemeClr val="tx1"/>
                </a:solidFill>
              </a:endParaRPr>
            </a:p>
          </p:txBody>
        </p:sp>
        <p:sp>
          <p:nvSpPr>
            <p:cNvPr id="166" name="Rectangle 165"/>
            <p:cNvSpPr/>
            <p:nvPr/>
          </p:nvSpPr>
          <p:spPr>
            <a:xfrm>
              <a:off x="7523492" y="5263721"/>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Necko</a:t>
              </a:r>
              <a:endParaRPr lang="en-US" sz="1200" dirty="0">
                <a:solidFill>
                  <a:schemeClr val="tx1"/>
                </a:solidFill>
              </a:endParaRPr>
            </a:p>
          </p:txBody>
        </p:sp>
        <p:cxnSp>
          <p:nvCxnSpPr>
            <p:cNvPr id="167" name="Straight Arrow Connector 166"/>
            <p:cNvCxnSpPr>
              <a:stCxn id="161" idx="2"/>
              <a:endCxn id="164" idx="0"/>
            </p:cNvCxnSpPr>
            <p:nvPr/>
          </p:nvCxnSpPr>
          <p:spPr>
            <a:xfrm flipH="1">
              <a:off x="6250314" y="4212635"/>
              <a:ext cx="650134" cy="105108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1" idx="2"/>
              <a:endCxn id="166" idx="0"/>
            </p:cNvCxnSpPr>
            <p:nvPr/>
          </p:nvCxnSpPr>
          <p:spPr>
            <a:xfrm rot="16200000" flipH="1">
              <a:off x="6916682" y="4196400"/>
              <a:ext cx="1051086" cy="108355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3" idx="2"/>
              <a:endCxn id="166" idx="0"/>
            </p:cNvCxnSpPr>
            <p:nvPr/>
          </p:nvCxnSpPr>
          <p:spPr>
            <a:xfrm flipH="1">
              <a:off x="7984004" y="4821158"/>
              <a:ext cx="162533" cy="44256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64" idx="0"/>
              <a:endCxn id="160" idx="2"/>
            </p:cNvCxnSpPr>
            <p:nvPr/>
          </p:nvCxnSpPr>
          <p:spPr>
            <a:xfrm flipH="1" flipV="1">
              <a:off x="5491824" y="4955953"/>
              <a:ext cx="758489" cy="30776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rot="5400000">
              <a:off x="8009379" y="5707997"/>
              <a:ext cx="165961" cy="1625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rot="10800000" flipV="1">
              <a:off x="8038181"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rot="10800000" flipV="1">
              <a:off x="8038182"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rot="16200000" flipH="1">
              <a:off x="7941656"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rot="5400000">
              <a:off x="7968745"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7902737"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60" idx="0"/>
              <a:endCxn id="161" idx="1"/>
            </p:cNvCxnSpPr>
            <p:nvPr/>
          </p:nvCxnSpPr>
          <p:spPr>
            <a:xfrm rot="5400000" flipH="1" flipV="1">
              <a:off x="5716939" y="3821559"/>
              <a:ext cx="497883" cy="9481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61" idx="3"/>
              <a:endCxn id="163" idx="0"/>
            </p:cNvCxnSpPr>
            <p:nvPr/>
          </p:nvCxnSpPr>
          <p:spPr>
            <a:xfrm>
              <a:off x="7360959" y="4046674"/>
              <a:ext cx="785578" cy="3319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4977135" y="3856559"/>
              <a:ext cx="921023" cy="411396"/>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DSPlay Backend</a:t>
              </a:r>
              <a:endParaRPr lang="en-US" sz="1200" dirty="0">
                <a:solidFill>
                  <a:schemeClr val="tx1"/>
                </a:solidFill>
              </a:endParaRPr>
            </a:p>
          </p:txBody>
        </p:sp>
        <p:cxnSp>
          <p:nvCxnSpPr>
            <p:cNvPr id="180" name="Straight Arrow Connector 179"/>
            <p:cNvCxnSpPr/>
            <p:nvPr/>
          </p:nvCxnSpPr>
          <p:spPr>
            <a:xfrm rot="5400000">
              <a:off x="6763289" y="5707997"/>
              <a:ext cx="165961" cy="1625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10800000" flipV="1">
              <a:off x="6792092"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flipV="1">
              <a:off x="6792092"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16200000" flipH="1">
              <a:off x="6695567"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rot="5400000">
              <a:off x="6722656"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6656647"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65" idx="1"/>
              <a:endCxn id="162" idx="3"/>
            </p:cNvCxnSpPr>
            <p:nvPr/>
          </p:nvCxnSpPr>
          <p:spPr>
            <a:xfrm rot="10800000">
              <a:off x="7252603" y="6093526"/>
              <a:ext cx="379245"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5085491" y="5927565"/>
              <a:ext cx="975201"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Utility</a:t>
              </a:r>
              <a:endParaRPr lang="en-US" sz="1200" dirty="0">
                <a:solidFill>
                  <a:schemeClr val="tx1"/>
                </a:solidFill>
              </a:endParaRPr>
            </a:p>
          </p:txBody>
        </p:sp>
        <p:cxnSp>
          <p:nvCxnSpPr>
            <p:cNvPr id="188" name="Straight Arrow Connector 187"/>
            <p:cNvCxnSpPr/>
            <p:nvPr/>
          </p:nvCxnSpPr>
          <p:spPr>
            <a:xfrm rot="10800000" flipV="1">
              <a:off x="5600180"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rot="10800000" flipV="1">
              <a:off x="5600181"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rot="16200000" flipH="1">
              <a:off x="5503655"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a:off x="5530744"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5464735"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63" idx="1"/>
              <a:endCxn id="160" idx="3"/>
            </p:cNvCxnSpPr>
            <p:nvPr/>
          </p:nvCxnSpPr>
          <p:spPr>
            <a:xfrm flipH="1">
              <a:off x="5952336" y="4599877"/>
              <a:ext cx="1733690" cy="15037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66" idx="1"/>
              <a:endCxn id="160" idx="3"/>
            </p:cNvCxnSpPr>
            <p:nvPr/>
          </p:nvCxnSpPr>
          <p:spPr>
            <a:xfrm rot="10800000">
              <a:off x="5952336" y="4750255"/>
              <a:ext cx="1571157" cy="679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79" idx="3"/>
              <a:endCxn id="161" idx="1"/>
            </p:cNvCxnSpPr>
            <p:nvPr/>
          </p:nvCxnSpPr>
          <p:spPr>
            <a:xfrm flipV="1">
              <a:off x="5898158" y="4046674"/>
              <a:ext cx="541778" cy="155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4868779" y="3714752"/>
              <a:ext cx="3846625" cy="2655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191250" y="3500438"/>
            <a:ext cx="3714750" cy="2643187"/>
          </a:xfrm>
        </p:spPr>
        <p:txBody>
          <a:bodyPr/>
          <a:lstStyle/>
          <a:p>
            <a:pPr algn="ctr"/>
            <a:r>
              <a:rPr lang="zh-CN" altLang="en-US" sz="4600" dirty="0" smtClean="0">
                <a:solidFill>
                  <a:srgbClr val="FFFF00"/>
                </a:solidFill>
              </a:rPr>
              <a:t>软件能否</a:t>
            </a:r>
            <a:r>
              <a:rPr lang="en-US" altLang="zh-CN" sz="4600" dirty="0" smtClean="0">
                <a:solidFill>
                  <a:srgbClr val="FFFF00"/>
                </a:solidFill>
              </a:rPr>
              <a:t/>
            </a:r>
            <a:br>
              <a:rPr lang="en-US" altLang="zh-CN" sz="4600" dirty="0" smtClean="0">
                <a:solidFill>
                  <a:srgbClr val="FFFF00"/>
                </a:solidFill>
              </a:rPr>
            </a:br>
            <a:r>
              <a:rPr lang="zh-CN" altLang="en-US" sz="4600" dirty="0" smtClean="0">
                <a:solidFill>
                  <a:srgbClr val="FFFF00"/>
                </a:solidFill>
              </a:rPr>
              <a:t>返老回童</a:t>
            </a:r>
            <a:r>
              <a:rPr lang="en-US" altLang="zh-CN" sz="4600" dirty="0" smtClean="0">
                <a:solidFill>
                  <a:srgbClr val="FFFF00"/>
                </a:solidFill>
              </a:rPr>
              <a:t/>
            </a:r>
            <a:br>
              <a:rPr lang="en-US" altLang="zh-CN" sz="4600" dirty="0" smtClean="0">
                <a:solidFill>
                  <a:srgbClr val="FFFF00"/>
                </a:solidFill>
              </a:rPr>
            </a:br>
            <a:r>
              <a:rPr lang="zh-CN" altLang="en-US" sz="4600" dirty="0" smtClean="0">
                <a:solidFill>
                  <a:srgbClr val="FFFF00"/>
                </a:solidFill>
              </a:rPr>
              <a:t>？</a:t>
            </a:r>
            <a:endParaRPr lang="zh-CN" altLang="en-US" sz="4600" dirty="0">
              <a:solidFill>
                <a:srgbClr val="FFFF00"/>
              </a:solidFill>
            </a:endParaRPr>
          </a:p>
        </p:txBody>
      </p:sp>
      <p:grpSp>
        <p:nvGrpSpPr>
          <p:cNvPr id="3" name="Group 1039"/>
          <p:cNvGrpSpPr>
            <a:grpSpLocks/>
          </p:cNvGrpSpPr>
          <p:nvPr/>
        </p:nvGrpSpPr>
        <p:grpSpPr bwMode="auto">
          <a:xfrm>
            <a:off x="1358646" y="0"/>
            <a:ext cx="4677833" cy="6858000"/>
            <a:chOff x="1584" y="8"/>
            <a:chExt cx="2720" cy="4320"/>
          </a:xfrm>
        </p:grpSpPr>
        <p:pic>
          <p:nvPicPr>
            <p:cNvPr id="9" name="Picture 1037" descr="D:\SPORTS2\SPORT089.WMF"/>
            <p:cNvPicPr>
              <a:picLocks noChangeAspect="1" noChangeArrowheads="1"/>
            </p:cNvPicPr>
            <p:nvPr/>
          </p:nvPicPr>
          <p:blipFill>
            <a:blip r:embed="rId2" cstate="print"/>
            <a:srcRect/>
            <a:stretch>
              <a:fillRect/>
            </a:stretch>
          </p:blipFill>
          <p:spPr bwMode="auto">
            <a:xfrm>
              <a:off x="1584" y="8"/>
              <a:ext cx="2720" cy="4320"/>
            </a:xfrm>
            <a:prstGeom prst="rect">
              <a:avLst/>
            </a:prstGeom>
            <a:noFill/>
          </p:spPr>
        </p:pic>
        <p:pic>
          <p:nvPicPr>
            <p:cNvPr id="10" name="Picture 1038" descr="C:\Program Files\Microsoft Office\Clipart\standard\stddir3\hm00299_.wmf"/>
            <p:cNvPicPr>
              <a:picLocks noChangeAspect="1" noChangeArrowheads="1"/>
            </p:cNvPicPr>
            <p:nvPr/>
          </p:nvPicPr>
          <p:blipFill>
            <a:blip r:embed="rId3" cstate="print"/>
            <a:srcRect/>
            <a:stretch>
              <a:fillRect/>
            </a:stretch>
          </p:blipFill>
          <p:spPr bwMode="auto">
            <a:xfrm>
              <a:off x="2256" y="1104"/>
              <a:ext cx="234" cy="312"/>
            </a:xfrm>
            <a:prstGeom prst="rect">
              <a:avLst/>
            </a:prstGeom>
            <a:noFill/>
          </p:spPr>
        </p:pic>
      </p:grpSp>
      <p:sp>
        <p:nvSpPr>
          <p:cNvPr id="14" name="Oval 13"/>
          <p:cNvSpPr/>
          <p:nvPr/>
        </p:nvSpPr>
        <p:spPr>
          <a:xfrm>
            <a:off x="7971222" y="1"/>
            <a:ext cx="1934778" cy="1214446"/>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lvl="0" algn="ctr"/>
            <a:r>
              <a:rPr lang="zh-CN" altLang="en-US" sz="4200" kern="0" dirty="0" smtClean="0">
                <a:solidFill>
                  <a:srgbClr val="FFFF00"/>
                </a:solidFill>
                <a:ea typeface="文鼎CS长美黑" pitchFamily="49" charset="-122"/>
              </a:rPr>
              <a:t>讨论</a:t>
            </a:r>
            <a:endParaRPr lang="zh-CN" altLang="en-US" sz="4200" dirty="0"/>
          </a:p>
        </p:txBody>
      </p:sp>
    </p:spTree>
  </p:cSld>
  <p:clrMapOvr>
    <a:masterClrMapping/>
  </p:clrMapOvr>
  <p:transition spd="slow">
    <p:randomBar dir="ver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老化的两方面原因</a:t>
            </a:r>
            <a:endParaRPr lang="zh-CN" altLang="en-US" dirty="0"/>
          </a:p>
        </p:txBody>
      </p:sp>
      <p:sp>
        <p:nvSpPr>
          <p:cNvPr id="3" name="Content Placeholder 2"/>
          <p:cNvSpPr>
            <a:spLocks noGrp="1"/>
          </p:cNvSpPr>
          <p:nvPr>
            <p:ph idx="1"/>
          </p:nvPr>
        </p:nvSpPr>
        <p:spPr/>
        <p:txBody>
          <a:bodyPr/>
          <a:lstStyle/>
          <a:p>
            <a:r>
              <a:rPr lang="zh-CN" altLang="en-US" sz="2900" dirty="0" smtClean="0"/>
              <a:t>未及时变更 </a:t>
            </a:r>
            <a:r>
              <a:rPr lang="en-US" altLang="zh-CN" sz="2900" dirty="0" smtClean="0"/>
              <a:t>(</a:t>
            </a:r>
            <a:r>
              <a:rPr lang="en-US" sz="2900" dirty="0" smtClean="0"/>
              <a:t>Lack of Change)。 </a:t>
            </a:r>
          </a:p>
          <a:p>
            <a:pPr lvl="1"/>
            <a:r>
              <a:rPr lang="zh-CN" altLang="en-US" sz="2500" dirty="0" smtClean="0"/>
              <a:t>软件的使用环境和用户需要总会产生变化，这就要求软件做出相应变更。 软件如未及时变更，就会加速老化，久积之后就会被择时冻结和淘汰</a:t>
            </a:r>
            <a:r>
              <a:rPr lang="en-US" sz="2500" dirty="0" smtClean="0"/>
              <a:t>。</a:t>
            </a:r>
          </a:p>
          <a:p>
            <a:r>
              <a:rPr lang="zh-CN" altLang="en-US" sz="2900" dirty="0" smtClean="0"/>
              <a:t>脏变更 </a:t>
            </a:r>
            <a:r>
              <a:rPr lang="en-US" altLang="zh-CN" sz="2900" dirty="0" smtClean="0"/>
              <a:t>(</a:t>
            </a:r>
            <a:r>
              <a:rPr lang="en-US" sz="2900" dirty="0" smtClean="0"/>
              <a:t>Dirty Change)</a:t>
            </a:r>
          </a:p>
          <a:p>
            <a:pPr lvl="1"/>
            <a:r>
              <a:rPr lang="zh-CN" altLang="en-US" sz="2500" dirty="0" smtClean="0"/>
              <a:t>即</a:t>
            </a:r>
            <a:r>
              <a:rPr lang="zh-CN" altLang="en-US" dirty="0" smtClean="0"/>
              <a:t>导致质量降低的变更</a:t>
            </a:r>
            <a:endParaRPr lang="en-US" altLang="zh-CN" dirty="0" smtClean="0"/>
          </a:p>
          <a:p>
            <a:pPr lvl="2"/>
            <a:r>
              <a:rPr lang="zh-CN" altLang="en-US" sz="2500" dirty="0" smtClean="0"/>
              <a:t>例如，引入二次缺陷的缺陷修复 </a:t>
            </a:r>
            <a:endParaRPr lang="en-US" altLang="zh-CN" sz="2500" dirty="0" smtClean="0"/>
          </a:p>
          <a:p>
            <a:pPr lvl="1"/>
            <a:r>
              <a:rPr lang="zh-CN" altLang="en-US" sz="2500" dirty="0" smtClean="0"/>
              <a:t>累积的脏变更会破坏软件的结构和属性，进而增加维演成本和难度。</a:t>
            </a:r>
            <a:endParaRPr lang="en-US" altLang="zh-CN" sz="2500" dirty="0" smtClean="0"/>
          </a:p>
          <a:p>
            <a:pPr lvl="1"/>
            <a:endParaRPr lang="en-US" altLang="zh-CN" sz="1700" dirty="0" smtClean="0"/>
          </a:p>
          <a:p>
            <a:r>
              <a:rPr lang="zh-CN" altLang="en-US" sz="2900" dirty="0" smtClean="0">
                <a:solidFill>
                  <a:srgbClr val="FF0000"/>
                </a:solidFill>
              </a:rPr>
              <a:t>由脏变更引起的老化通常是常规维演的结果。</a:t>
            </a:r>
            <a:endParaRPr lang="zh-CN" altLang="en-US" sz="29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34</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由脏变更引起的老化现象的分类</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35</a:t>
            </a:fld>
            <a:endParaRPr lang="zh-CN" altLang="en-US" dirty="0"/>
          </a:p>
        </p:txBody>
      </p:sp>
      <p:grpSp>
        <p:nvGrpSpPr>
          <p:cNvPr id="3" name="Group 4"/>
          <p:cNvGrpSpPr/>
          <p:nvPr/>
        </p:nvGrpSpPr>
        <p:grpSpPr>
          <a:xfrm>
            <a:off x="773880" y="1571614"/>
            <a:ext cx="8203464" cy="4357718"/>
            <a:chOff x="1447800" y="1676400"/>
            <a:chExt cx="6553200" cy="3276600"/>
          </a:xfrm>
        </p:grpSpPr>
        <p:sp>
          <p:nvSpPr>
            <p:cNvPr id="6" name="Rectangle 5"/>
            <p:cNvSpPr/>
            <p:nvPr/>
          </p:nvSpPr>
          <p:spPr>
            <a:xfrm>
              <a:off x="3733800" y="1676400"/>
              <a:ext cx="1981200" cy="6858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900" dirty="0" smtClean="0">
                  <a:solidFill>
                    <a:schemeClr val="bg1"/>
                  </a:solidFill>
                  <a:latin typeface="Adobe 楷体 Std R" pitchFamily="18" charset="-122"/>
                  <a:ea typeface="Adobe 楷体 Std R" pitchFamily="18" charset="-122"/>
                </a:rPr>
                <a:t>软件老化</a:t>
              </a:r>
              <a:endParaRPr lang="en-US" sz="2900" dirty="0">
                <a:solidFill>
                  <a:schemeClr val="bg1"/>
                </a:solidFill>
                <a:latin typeface="Adobe 楷体 Std R" pitchFamily="18" charset="-122"/>
                <a:ea typeface="Adobe 楷体 Std R" pitchFamily="18" charset="-122"/>
              </a:endParaRPr>
            </a:p>
          </p:txBody>
        </p:sp>
        <p:sp>
          <p:nvSpPr>
            <p:cNvPr id="7" name="Rectangle 6"/>
            <p:cNvSpPr/>
            <p:nvPr/>
          </p:nvSpPr>
          <p:spPr>
            <a:xfrm>
              <a:off x="3962400" y="2971800"/>
              <a:ext cx="1524000" cy="685800"/>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代码腐烂</a:t>
              </a:r>
              <a:endParaRPr lang="en-US" sz="2500" dirty="0">
                <a:solidFill>
                  <a:schemeClr val="bg1"/>
                </a:solidFill>
                <a:latin typeface="Adobe 楷体 Std R" pitchFamily="18" charset="-122"/>
                <a:ea typeface="Adobe 楷体 Std R" pitchFamily="18" charset="-122"/>
              </a:endParaRPr>
            </a:p>
          </p:txBody>
        </p:sp>
        <p:sp>
          <p:nvSpPr>
            <p:cNvPr id="8" name="Rectangle 7"/>
            <p:cNvSpPr/>
            <p:nvPr/>
          </p:nvSpPr>
          <p:spPr>
            <a:xfrm>
              <a:off x="2286000" y="2971800"/>
              <a:ext cx="1524000" cy="685800"/>
            </a:xfrm>
            <a:prstGeom prst="rect">
              <a:avLst/>
            </a:prstGeom>
            <a:solidFill>
              <a:schemeClr val="tx1"/>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设计恶化</a:t>
              </a:r>
              <a:endParaRPr lang="en-US" sz="2500" dirty="0">
                <a:solidFill>
                  <a:schemeClr val="bg1"/>
                </a:solidFill>
                <a:latin typeface="Adobe 楷体 Std R" pitchFamily="18" charset="-122"/>
                <a:ea typeface="Adobe 楷体 Std R" pitchFamily="18" charset="-122"/>
              </a:endParaRPr>
            </a:p>
          </p:txBody>
        </p:sp>
        <p:sp>
          <p:nvSpPr>
            <p:cNvPr id="9" name="Rectangle 8"/>
            <p:cNvSpPr/>
            <p:nvPr/>
          </p:nvSpPr>
          <p:spPr>
            <a:xfrm>
              <a:off x="3048000" y="4191000"/>
              <a:ext cx="1447800" cy="76200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构件设计</a:t>
              </a:r>
              <a:r>
                <a:rPr lang="en-US" altLang="zh-CN" sz="2500" dirty="0" smtClean="0">
                  <a:solidFill>
                    <a:schemeClr val="bg1"/>
                  </a:solidFill>
                  <a:latin typeface="Adobe 楷体 Std R" pitchFamily="18" charset="-122"/>
                  <a:ea typeface="Adobe 楷体 Std R" pitchFamily="18" charset="-122"/>
                </a:rPr>
                <a:t/>
              </a:r>
              <a:br>
                <a:rPr lang="en-US" altLang="zh-CN" sz="2500" dirty="0" smtClean="0">
                  <a:solidFill>
                    <a:schemeClr val="bg1"/>
                  </a:solidFill>
                  <a:latin typeface="Adobe 楷体 Std R" pitchFamily="18" charset="-122"/>
                  <a:ea typeface="Adobe 楷体 Std R" pitchFamily="18" charset="-122"/>
                </a:rPr>
              </a:br>
              <a:r>
                <a:rPr lang="zh-CN" altLang="en-US" sz="2500" dirty="0" smtClean="0">
                  <a:solidFill>
                    <a:schemeClr val="bg1"/>
                  </a:solidFill>
                  <a:latin typeface="Adobe 楷体 Std R" pitchFamily="18" charset="-122"/>
                  <a:ea typeface="Adobe 楷体 Std R" pitchFamily="18" charset="-122"/>
                </a:rPr>
                <a:t>恶化</a:t>
              </a:r>
              <a:endParaRPr lang="en-US" sz="2500" dirty="0">
                <a:solidFill>
                  <a:schemeClr val="bg1"/>
                </a:solidFill>
                <a:latin typeface="Adobe 楷体 Std R" pitchFamily="18" charset="-122"/>
                <a:ea typeface="Adobe 楷体 Std R" pitchFamily="18" charset="-122"/>
              </a:endParaRPr>
            </a:p>
          </p:txBody>
        </p:sp>
        <p:sp>
          <p:nvSpPr>
            <p:cNvPr id="10" name="Rectangle 9"/>
            <p:cNvSpPr/>
            <p:nvPr/>
          </p:nvSpPr>
          <p:spPr>
            <a:xfrm>
              <a:off x="1447800" y="4191000"/>
              <a:ext cx="1447800" cy="76200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架构设计</a:t>
              </a:r>
              <a:r>
                <a:rPr lang="en-US" altLang="zh-CN" sz="2500" dirty="0" smtClean="0">
                  <a:solidFill>
                    <a:schemeClr val="bg1"/>
                  </a:solidFill>
                  <a:latin typeface="Adobe 楷体 Std R" pitchFamily="18" charset="-122"/>
                  <a:ea typeface="Adobe 楷体 Std R" pitchFamily="18" charset="-122"/>
                </a:rPr>
                <a:t/>
              </a:r>
              <a:br>
                <a:rPr lang="en-US" altLang="zh-CN" sz="2500" dirty="0" smtClean="0">
                  <a:solidFill>
                    <a:schemeClr val="bg1"/>
                  </a:solidFill>
                  <a:latin typeface="Adobe 楷体 Std R" pitchFamily="18" charset="-122"/>
                  <a:ea typeface="Adobe 楷体 Std R" pitchFamily="18" charset="-122"/>
                </a:rPr>
              </a:br>
              <a:r>
                <a:rPr lang="zh-CN" altLang="en-US" sz="2500" dirty="0" smtClean="0">
                  <a:solidFill>
                    <a:schemeClr val="bg1"/>
                  </a:solidFill>
                  <a:latin typeface="Adobe 楷体 Std R" pitchFamily="18" charset="-122"/>
                  <a:ea typeface="Adobe 楷体 Std R" pitchFamily="18" charset="-122"/>
                </a:rPr>
                <a:t>恶化</a:t>
              </a:r>
              <a:endParaRPr lang="en-US" sz="2500" dirty="0">
                <a:solidFill>
                  <a:schemeClr val="bg1"/>
                </a:solidFill>
                <a:latin typeface="Adobe 楷体 Std R" pitchFamily="18" charset="-122"/>
                <a:ea typeface="Adobe 楷体 Std R" pitchFamily="18" charset="-122"/>
              </a:endParaRPr>
            </a:p>
          </p:txBody>
        </p:sp>
        <p:sp>
          <p:nvSpPr>
            <p:cNvPr id="11" name="Rectangle 10"/>
            <p:cNvSpPr/>
            <p:nvPr/>
          </p:nvSpPr>
          <p:spPr>
            <a:xfrm>
              <a:off x="5638800" y="2952750"/>
              <a:ext cx="1524000" cy="685800"/>
            </a:xfrm>
            <a:prstGeom prst="rect">
              <a:avLst/>
            </a:prstGeom>
            <a:solidFill>
              <a:schemeClr val="accent4">
                <a:lumMod val="85000"/>
                <a:lumOff val="1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文档荒废</a:t>
              </a:r>
              <a:endParaRPr lang="en-US" sz="2500" dirty="0">
                <a:solidFill>
                  <a:schemeClr val="bg1"/>
                </a:solidFill>
                <a:latin typeface="Adobe 楷体 Std R" pitchFamily="18" charset="-122"/>
                <a:ea typeface="Adobe 楷体 Std R" pitchFamily="18" charset="-122"/>
              </a:endParaRPr>
            </a:p>
          </p:txBody>
        </p:sp>
        <p:sp>
          <p:nvSpPr>
            <p:cNvPr id="12" name="Rectangle 11"/>
            <p:cNvSpPr/>
            <p:nvPr/>
          </p:nvSpPr>
          <p:spPr>
            <a:xfrm>
              <a:off x="4648200" y="4191000"/>
              <a:ext cx="1752600" cy="76200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数据库设计</a:t>
              </a:r>
              <a:r>
                <a:rPr lang="en-US" altLang="zh-CN" sz="2500" dirty="0" smtClean="0">
                  <a:solidFill>
                    <a:schemeClr val="bg1"/>
                  </a:solidFill>
                  <a:latin typeface="Adobe 楷体 Std R" pitchFamily="18" charset="-122"/>
                  <a:ea typeface="Adobe 楷体 Std R" pitchFamily="18" charset="-122"/>
                </a:rPr>
                <a:t/>
              </a:r>
              <a:br>
                <a:rPr lang="en-US" altLang="zh-CN" sz="2500" dirty="0" smtClean="0">
                  <a:solidFill>
                    <a:schemeClr val="bg1"/>
                  </a:solidFill>
                  <a:latin typeface="Adobe 楷体 Std R" pitchFamily="18" charset="-122"/>
                  <a:ea typeface="Adobe 楷体 Std R" pitchFamily="18" charset="-122"/>
                </a:rPr>
              </a:br>
              <a:r>
                <a:rPr lang="zh-CN" altLang="en-US" sz="2500" dirty="0" smtClean="0">
                  <a:solidFill>
                    <a:schemeClr val="bg1"/>
                  </a:solidFill>
                  <a:latin typeface="Adobe 楷体 Std R" pitchFamily="18" charset="-122"/>
                  <a:ea typeface="Adobe 楷体 Std R" pitchFamily="18" charset="-122"/>
                </a:rPr>
                <a:t>陈腐</a:t>
              </a:r>
              <a:endParaRPr lang="en-US" sz="2500" dirty="0">
                <a:solidFill>
                  <a:schemeClr val="bg1"/>
                </a:solidFill>
                <a:latin typeface="Adobe 楷体 Std R" pitchFamily="18" charset="-122"/>
                <a:ea typeface="Adobe 楷体 Std R" pitchFamily="18" charset="-122"/>
              </a:endParaRPr>
            </a:p>
          </p:txBody>
        </p:sp>
        <p:cxnSp>
          <p:nvCxnSpPr>
            <p:cNvPr id="13" name="Straight Arrow Connector 12"/>
            <p:cNvCxnSpPr>
              <a:stCxn id="6" idx="2"/>
              <a:endCxn id="7" idx="0"/>
            </p:cNvCxnSpPr>
            <p:nvPr/>
          </p:nvCxnSpPr>
          <p:spPr>
            <a:xfrm rot="5400000">
              <a:off x="4419600" y="2667000"/>
              <a:ext cx="609600" cy="1588"/>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6" idx="2"/>
              <a:endCxn id="8" idx="0"/>
            </p:cNvCxnSpPr>
            <p:nvPr/>
          </p:nvCxnSpPr>
          <p:spPr>
            <a:xfrm rot="5400000">
              <a:off x="3581400" y="1828800"/>
              <a:ext cx="609600" cy="16764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6" idx="2"/>
              <a:endCxn id="11" idx="0"/>
            </p:cNvCxnSpPr>
            <p:nvPr/>
          </p:nvCxnSpPr>
          <p:spPr>
            <a:xfrm rot="16200000" flipH="1">
              <a:off x="5267325" y="1819275"/>
              <a:ext cx="590550" cy="16764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8" idx="2"/>
              <a:endCxn id="12" idx="0"/>
            </p:cNvCxnSpPr>
            <p:nvPr/>
          </p:nvCxnSpPr>
          <p:spPr>
            <a:xfrm rot="16200000" flipH="1">
              <a:off x="4019550" y="2686050"/>
              <a:ext cx="533400" cy="24765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8" idx="2"/>
              <a:endCxn id="10" idx="0"/>
            </p:cNvCxnSpPr>
            <p:nvPr/>
          </p:nvCxnSpPr>
          <p:spPr>
            <a:xfrm rot="5400000">
              <a:off x="2343150" y="3486150"/>
              <a:ext cx="533400" cy="8763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a:stCxn id="8" idx="2"/>
              <a:endCxn id="9" idx="0"/>
            </p:cNvCxnSpPr>
            <p:nvPr/>
          </p:nvCxnSpPr>
          <p:spPr>
            <a:xfrm rot="16200000" flipH="1">
              <a:off x="3143250" y="3562350"/>
              <a:ext cx="533400" cy="7239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6553200" y="4191000"/>
              <a:ext cx="1447800" cy="762000"/>
            </a:xfrm>
            <a:prstGeom prst="rect">
              <a:avLst/>
            </a:prstGeom>
            <a:solidFill>
              <a:schemeClr val="bg2">
                <a:lumMod val="1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界面设计</a:t>
              </a:r>
              <a:r>
                <a:rPr lang="en-US" altLang="zh-CN" sz="2500" dirty="0" smtClean="0">
                  <a:solidFill>
                    <a:schemeClr val="bg1"/>
                  </a:solidFill>
                  <a:latin typeface="Adobe 楷体 Std R" pitchFamily="18" charset="-122"/>
                  <a:ea typeface="Adobe 楷体 Std R" pitchFamily="18" charset="-122"/>
                </a:rPr>
                <a:t/>
              </a:r>
              <a:br>
                <a:rPr lang="en-US" altLang="zh-CN" sz="2500" dirty="0" smtClean="0">
                  <a:solidFill>
                    <a:schemeClr val="bg1"/>
                  </a:solidFill>
                  <a:latin typeface="Adobe 楷体 Std R" pitchFamily="18" charset="-122"/>
                  <a:ea typeface="Adobe 楷体 Std R" pitchFamily="18" charset="-122"/>
                </a:rPr>
              </a:br>
              <a:r>
                <a:rPr lang="zh-CN" altLang="en-US" sz="2500" dirty="0" smtClean="0">
                  <a:solidFill>
                    <a:schemeClr val="bg1"/>
                  </a:solidFill>
                  <a:latin typeface="Adobe 楷体 Std R" pitchFamily="18" charset="-122"/>
                  <a:ea typeface="Adobe 楷体 Std R" pitchFamily="18" charset="-122"/>
                </a:rPr>
                <a:t>陈旧</a:t>
              </a:r>
              <a:endParaRPr lang="en-US" sz="2500" dirty="0">
                <a:solidFill>
                  <a:schemeClr val="bg1"/>
                </a:solidFill>
                <a:latin typeface="Adobe 楷体 Std R" pitchFamily="18" charset="-122"/>
                <a:ea typeface="Adobe 楷体 Std R" pitchFamily="18" charset="-122"/>
              </a:endParaRPr>
            </a:p>
          </p:txBody>
        </p:sp>
        <p:cxnSp>
          <p:nvCxnSpPr>
            <p:cNvPr id="20" name="Straight Arrow Connector 19"/>
            <p:cNvCxnSpPr>
              <a:stCxn id="8" idx="2"/>
              <a:endCxn id="19" idx="0"/>
            </p:cNvCxnSpPr>
            <p:nvPr/>
          </p:nvCxnSpPr>
          <p:spPr>
            <a:xfrm rot="16200000" flipH="1">
              <a:off x="4895850" y="1809750"/>
              <a:ext cx="533400" cy="42291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gr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设计恶化</a:t>
            </a:r>
            <a:endParaRPr lang="zh-CN" altLang="en-US" dirty="0"/>
          </a:p>
        </p:txBody>
      </p:sp>
      <p:sp>
        <p:nvSpPr>
          <p:cNvPr id="3" name="Content Placeholder 2"/>
          <p:cNvSpPr>
            <a:spLocks noGrp="1"/>
          </p:cNvSpPr>
          <p:nvPr>
            <p:ph idx="1"/>
          </p:nvPr>
        </p:nvSpPr>
        <p:spPr>
          <a:xfrm>
            <a:off x="613964" y="1268760"/>
            <a:ext cx="8667750" cy="5160636"/>
          </a:xfrm>
        </p:spPr>
        <p:txBody>
          <a:bodyPr/>
          <a:lstStyle/>
          <a:p>
            <a:r>
              <a:rPr lang="zh-CN" altLang="en-US" sz="2900" dirty="0" smtClean="0"/>
              <a:t>设计恶化</a:t>
            </a:r>
            <a:r>
              <a:rPr lang="en-US" altLang="zh-CN" sz="2900" dirty="0" smtClean="0"/>
              <a:t> (Design Erosion)</a:t>
            </a:r>
          </a:p>
          <a:p>
            <a:pPr lvl="1"/>
            <a:r>
              <a:rPr lang="zh-CN" altLang="en-US" sz="2500" dirty="0" smtClean="0"/>
              <a:t>设计级别的软件老化现象</a:t>
            </a:r>
            <a:endParaRPr lang="en-US" altLang="zh-CN" sz="2500" dirty="0" smtClean="0"/>
          </a:p>
          <a:p>
            <a:pPr lvl="1"/>
            <a:r>
              <a:rPr lang="zh-CN" altLang="en-US" sz="2500" dirty="0" smtClean="0">
                <a:solidFill>
                  <a:srgbClr val="0000B4"/>
                </a:solidFill>
              </a:rPr>
              <a:t>模块间交互关系的变更</a:t>
            </a:r>
            <a:r>
              <a:rPr lang="zh-CN" altLang="en-US" sz="2500" dirty="0" smtClean="0"/>
              <a:t>是主因</a:t>
            </a:r>
            <a:endParaRPr lang="en-US" altLang="zh-CN" sz="2500" dirty="0" smtClean="0"/>
          </a:p>
          <a:p>
            <a:endParaRPr lang="en-US" altLang="zh-CN" sz="1500" dirty="0" smtClean="0"/>
          </a:p>
          <a:p>
            <a:r>
              <a:rPr lang="zh-CN" altLang="en-US" sz="2900" dirty="0" smtClean="0"/>
              <a:t>设计臭味是设计恶化的典型体现</a:t>
            </a:r>
            <a:endParaRPr lang="en-US" altLang="zh-CN" sz="2900" dirty="0" smtClean="0"/>
          </a:p>
          <a:p>
            <a:pPr lvl="1"/>
            <a:r>
              <a:rPr lang="zh-CN" altLang="en-US" sz="2100" dirty="0" smtClean="0"/>
              <a:t>僵硬 </a:t>
            </a:r>
            <a:r>
              <a:rPr lang="en-US" altLang="zh-CN" sz="1900" dirty="0" smtClean="0"/>
              <a:t>(Rigidity)</a:t>
            </a:r>
            <a:r>
              <a:rPr lang="zh-CN" altLang="en-US" sz="2100" dirty="0" smtClean="0"/>
              <a:t>：设计难于变更，尤其是变更影响范围广</a:t>
            </a:r>
            <a:endParaRPr lang="en-US" altLang="zh-CN" sz="2100" dirty="0" smtClean="0"/>
          </a:p>
          <a:p>
            <a:pPr lvl="1"/>
            <a:r>
              <a:rPr lang="zh-CN" altLang="en-US" sz="2100" dirty="0" smtClean="0"/>
              <a:t>脆弱 </a:t>
            </a:r>
            <a:r>
              <a:rPr lang="en-US" altLang="zh-CN" sz="1900" dirty="0" smtClean="0"/>
              <a:t>(Fragility)</a:t>
            </a:r>
            <a:r>
              <a:rPr lang="zh-CN" altLang="en-US" sz="1900" dirty="0" smtClean="0"/>
              <a:t>：设计易遭破坏</a:t>
            </a:r>
            <a:endParaRPr lang="en-US" altLang="zh-CN" sz="2100" dirty="0" smtClean="0"/>
          </a:p>
          <a:p>
            <a:pPr lvl="1"/>
            <a:r>
              <a:rPr lang="zh-CN" altLang="en-US" sz="2100" dirty="0" smtClean="0"/>
              <a:t>牢固 </a:t>
            </a:r>
            <a:r>
              <a:rPr lang="en-US" altLang="zh-CN" sz="1900" dirty="0" smtClean="0"/>
              <a:t>(Immobility)</a:t>
            </a:r>
            <a:r>
              <a:rPr lang="zh-CN" altLang="en-US" sz="1900" dirty="0" smtClean="0"/>
              <a:t>：设计难以复用</a:t>
            </a:r>
            <a:endParaRPr lang="en-US" altLang="zh-CN" sz="2100" dirty="0" smtClean="0"/>
          </a:p>
          <a:p>
            <a:pPr lvl="1"/>
            <a:r>
              <a:rPr lang="zh-CN" altLang="en-US" sz="2100" dirty="0" smtClean="0"/>
              <a:t>粘滞 </a:t>
            </a:r>
            <a:r>
              <a:rPr lang="en-US" altLang="zh-CN" sz="1900" dirty="0" smtClean="0"/>
              <a:t>(Viscosity)</a:t>
            </a:r>
            <a:r>
              <a:rPr lang="zh-CN" altLang="en-US" sz="2100" dirty="0" smtClean="0"/>
              <a:t>：当代码发生变更时，保持原有设计的</a:t>
            </a:r>
            <a:r>
              <a:rPr lang="en-US" altLang="zh-CN" sz="2100" dirty="0" smtClean="0"/>
              <a:t/>
            </a:r>
            <a:br>
              <a:rPr lang="en-US" altLang="zh-CN" sz="2100" dirty="0" smtClean="0"/>
            </a:br>
            <a:r>
              <a:rPr lang="zh-CN" altLang="en-US" sz="2100" dirty="0" smtClean="0"/>
              <a:t>难度要高于破坏它的难度 </a:t>
            </a:r>
            <a:r>
              <a:rPr lang="en-US" altLang="zh-CN" sz="2100" dirty="0" smtClean="0"/>
              <a:t>(</a:t>
            </a:r>
            <a:r>
              <a:rPr lang="zh-CN" altLang="en-US" sz="2100" dirty="0" smtClean="0"/>
              <a:t>即软件的粘滞性</a:t>
            </a:r>
            <a:r>
              <a:rPr lang="en-US" altLang="zh-CN" sz="2100" dirty="0" smtClean="0"/>
              <a:t>)</a:t>
            </a:r>
          </a:p>
          <a:p>
            <a:pPr lvl="1"/>
            <a:r>
              <a:rPr lang="zh-CN" altLang="en-US" sz="2100" dirty="0" smtClean="0"/>
              <a:t>多余的复杂性 </a:t>
            </a:r>
            <a:r>
              <a:rPr lang="en-US" altLang="zh-CN" sz="1900" dirty="0" smtClean="0"/>
              <a:t>(Needless Complexity)</a:t>
            </a:r>
            <a:endParaRPr lang="en-US" altLang="zh-CN" sz="2100" dirty="0" smtClean="0"/>
          </a:p>
          <a:p>
            <a:pPr lvl="1"/>
            <a:r>
              <a:rPr lang="zh-CN" altLang="en-US" sz="2100" dirty="0" smtClean="0"/>
              <a:t>冗余 </a:t>
            </a:r>
            <a:r>
              <a:rPr lang="en-US" altLang="zh-CN" sz="1900" dirty="0" smtClean="0"/>
              <a:t>(Needless Repetition)</a:t>
            </a:r>
            <a:endParaRPr lang="en-US" altLang="zh-CN" sz="2100" dirty="0" smtClean="0"/>
          </a:p>
          <a:p>
            <a:pPr lvl="1"/>
            <a:r>
              <a:rPr lang="zh-CN" altLang="en-US" sz="2100" dirty="0" smtClean="0"/>
              <a:t>晦涩 </a:t>
            </a:r>
            <a:r>
              <a:rPr lang="en-US" altLang="zh-CN" sz="1900" dirty="0" smtClean="0"/>
              <a:t>(Opacity)</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36</a:t>
            </a:fld>
            <a:endParaRPr lang="zh-CN" altLang="en-US" dirty="0"/>
          </a:p>
        </p:txBody>
      </p:sp>
      <p:pic>
        <p:nvPicPr>
          <p:cNvPr id="4098" name="Picture 2" descr="D:\SECBOK\Content\Figures\ToonSmell.png"/>
          <p:cNvPicPr>
            <a:picLocks noChangeAspect="1" noChangeArrowheads="1"/>
          </p:cNvPicPr>
          <p:nvPr/>
        </p:nvPicPr>
        <p:blipFill>
          <a:blip r:embed="rId2" cstate="print"/>
          <a:srcRect/>
          <a:stretch>
            <a:fillRect/>
          </a:stretch>
        </p:blipFill>
        <p:spPr bwMode="auto">
          <a:xfrm>
            <a:off x="8585142" y="2714625"/>
            <a:ext cx="1320865" cy="3677311"/>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blinds(horizontal)">
                                      <p:cBhvr>
                                        <p:cTn id="22" dur="500"/>
                                        <p:tgtEl>
                                          <p:spTgt spid="3">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blinds(horizontal)">
                                      <p:cBhvr>
                                        <p:cTn id="25" dur="500"/>
                                        <p:tgtEl>
                                          <p:spTgt spid="3">
                                            <p:txEl>
                                              <p:pRg st="10" end="10"/>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blinds(horizontal)">
                                      <p:cBhvr>
                                        <p:cTn id="28" dur="500"/>
                                        <p:tgtEl>
                                          <p:spTgt spid="3">
                                            <p:txEl>
                                              <p:pRg st="11" end="11"/>
                                            </p:txEl>
                                          </p:spTgt>
                                        </p:tgtEl>
                                      </p:cBhvr>
                                    </p:animEffect>
                                  </p:childTnLst>
                                </p:cTn>
                              </p:par>
                              <p:par>
                                <p:cTn id="29" presetID="3" presetClass="entr" presetSubtype="10" fill="hold" nodeType="withEffect">
                                  <p:stCondLst>
                                    <p:cond delay="300"/>
                                  </p:stCondLst>
                                  <p:childTnLst>
                                    <p:set>
                                      <p:cBhvr>
                                        <p:cTn id="30" dur="1" fill="hold">
                                          <p:stCondLst>
                                            <p:cond delay="0"/>
                                          </p:stCondLst>
                                        </p:cTn>
                                        <p:tgtEl>
                                          <p:spTgt spid="4098"/>
                                        </p:tgtEl>
                                        <p:attrNameLst>
                                          <p:attrName>style.visibility</p:attrName>
                                        </p:attrNameLst>
                                      </p:cBhvr>
                                      <p:to>
                                        <p:strVal val="visible"/>
                                      </p:to>
                                    </p:set>
                                    <p:animEffect transition="in" filter="blinds(horizontal)">
                                      <p:cBhvr>
                                        <p:cTn id="31"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代码腐烂</a:t>
            </a:r>
            <a:endParaRPr lang="zh-CN" altLang="en-US" dirty="0"/>
          </a:p>
        </p:txBody>
      </p:sp>
      <p:sp>
        <p:nvSpPr>
          <p:cNvPr id="3" name="Content Placeholder 2"/>
          <p:cNvSpPr>
            <a:spLocks noGrp="1"/>
          </p:cNvSpPr>
          <p:nvPr>
            <p:ph idx="1"/>
          </p:nvPr>
        </p:nvSpPr>
        <p:spPr/>
        <p:txBody>
          <a:bodyPr/>
          <a:lstStyle/>
          <a:p>
            <a:r>
              <a:rPr lang="zh-CN" altLang="en-US" dirty="0" smtClean="0"/>
              <a:t>代码腐烂</a:t>
            </a:r>
            <a:r>
              <a:rPr lang="en-US" altLang="zh-CN" dirty="0" smtClean="0"/>
              <a:t> (Code Decay)</a:t>
            </a:r>
          </a:p>
          <a:p>
            <a:pPr lvl="1"/>
            <a:r>
              <a:rPr lang="zh-CN" altLang="en-US" dirty="0" smtClean="0"/>
              <a:t>代码级别的软件老化现象</a:t>
            </a:r>
            <a:endParaRPr lang="en-US" altLang="zh-CN" dirty="0" smtClean="0"/>
          </a:p>
          <a:p>
            <a:pPr lvl="1"/>
            <a:r>
              <a:rPr lang="zh-CN" altLang="en-US" dirty="0" smtClean="0"/>
              <a:t>描述代码的变更难度逐步增大至“</a:t>
            </a:r>
            <a:r>
              <a:rPr lang="zh-CN" altLang="en-US" dirty="0" smtClean="0">
                <a:solidFill>
                  <a:srgbClr val="0000B4"/>
                </a:solidFill>
              </a:rPr>
              <a:t>不可承</a:t>
            </a:r>
            <a:r>
              <a:rPr lang="en-US" altLang="zh-CN" dirty="0" smtClean="0"/>
              <a:t/>
            </a:r>
            <a:br>
              <a:rPr lang="en-US" altLang="zh-CN" dirty="0" smtClean="0"/>
            </a:br>
            <a:r>
              <a:rPr lang="zh-CN" altLang="en-US" dirty="0" smtClean="0">
                <a:solidFill>
                  <a:srgbClr val="0000B4"/>
                </a:solidFill>
              </a:rPr>
              <a:t>受的程度</a:t>
            </a:r>
            <a:r>
              <a:rPr lang="zh-CN" altLang="en-US" dirty="0" smtClean="0"/>
              <a:t>”的现象</a:t>
            </a:r>
            <a:endParaRPr lang="en-US" altLang="zh-CN" dirty="0" smtClean="0"/>
          </a:p>
          <a:p>
            <a:r>
              <a:rPr lang="zh-CN" altLang="en-US" dirty="0" smtClean="0"/>
              <a:t>典型表征</a:t>
            </a:r>
            <a:endParaRPr lang="en-US" altLang="zh-CN" dirty="0" smtClean="0"/>
          </a:p>
          <a:p>
            <a:pPr lvl="1"/>
            <a:r>
              <a:rPr lang="zh-CN" altLang="en-US" dirty="0" smtClean="0"/>
              <a:t>代码复杂度提升，进而变更难度增大</a:t>
            </a:r>
            <a:endParaRPr lang="en-US" altLang="zh-CN" dirty="0" smtClean="0"/>
          </a:p>
          <a:p>
            <a:pPr lvl="1"/>
            <a:r>
              <a:rPr lang="zh-CN" altLang="en-US" dirty="0" smtClean="0"/>
              <a:t>代码工作量</a:t>
            </a:r>
            <a:r>
              <a:rPr lang="en-US" altLang="zh-CN" dirty="0" smtClean="0"/>
              <a:t> (</a:t>
            </a:r>
            <a:r>
              <a:rPr lang="en-US" dirty="0" smtClean="0"/>
              <a:t>Effort) </a:t>
            </a:r>
            <a:r>
              <a:rPr lang="zh-CN" altLang="en-US" dirty="0" smtClean="0"/>
              <a:t>持续增加</a:t>
            </a:r>
            <a:endParaRPr lang="en-US" altLang="zh-CN" dirty="0" smtClean="0"/>
          </a:p>
          <a:p>
            <a:pPr lvl="1"/>
            <a:r>
              <a:rPr lang="zh-CN" altLang="en-US" dirty="0" smtClean="0"/>
              <a:t>代码变更引入二次缺陷的可能性提升</a:t>
            </a:r>
            <a:endParaRPr lang="en-US" altLang="zh-CN" dirty="0" smtClean="0"/>
          </a:p>
          <a:p>
            <a:pPr lvl="1"/>
            <a:r>
              <a:rPr lang="zh-CN" altLang="en-US" dirty="0" smtClean="0"/>
              <a:t>频繁被发现存在缺陷的代码</a:t>
            </a:r>
            <a:endParaRPr lang="en-US" altLang="zh-CN" dirty="0" smtClean="0"/>
          </a:p>
          <a:p>
            <a:pPr lvl="1"/>
            <a:r>
              <a:rPr lang="zh-CN" altLang="en-US" dirty="0" smtClean="0"/>
              <a:t>频繁变更的代码</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37</a:t>
            </a:fld>
            <a:endParaRPr lang="zh-CN" altLang="en-US" dirty="0"/>
          </a:p>
        </p:txBody>
      </p:sp>
      <p:pic>
        <p:nvPicPr>
          <p:cNvPr id="5" name="Picture 2" descr="C:\Users\SECBOK\AppData\Roaming\Tencent\Users\185063557\QQ\WinTemp\RichOle\`C2$[K9%@HS~OXAJTD]4PJO.jpg"/>
          <p:cNvPicPr>
            <a:picLocks noChangeAspect="1" noChangeArrowheads="1"/>
          </p:cNvPicPr>
          <p:nvPr/>
        </p:nvPicPr>
        <p:blipFill>
          <a:blip r:embed="rId2" cstate="print"/>
          <a:srcRect/>
          <a:stretch>
            <a:fillRect/>
          </a:stretch>
        </p:blipFill>
        <p:spPr bwMode="auto">
          <a:xfrm>
            <a:off x="8077036" y="3429004"/>
            <a:ext cx="1828969" cy="2994796"/>
          </a:xfrm>
          <a:prstGeom prst="ellipse">
            <a:avLst/>
          </a:prstGeom>
          <a:ln>
            <a:noFill/>
          </a:ln>
          <a:effectLst>
            <a:softEdge rad="112500"/>
          </a:effectLst>
        </p:spPr>
      </p:pic>
    </p:spTree>
  </p:cSld>
  <p:clrMapOvr>
    <a:masterClrMapping/>
  </p:clrMapOvr>
  <p:transition spd="slow">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文档荒废</a:t>
            </a:r>
            <a:endParaRPr lang="zh-CN" altLang="en-US" dirty="0"/>
          </a:p>
        </p:txBody>
      </p:sp>
      <p:sp>
        <p:nvSpPr>
          <p:cNvPr id="3" name="Content Placeholder 2"/>
          <p:cNvSpPr>
            <a:spLocks noGrp="1"/>
          </p:cNvSpPr>
          <p:nvPr>
            <p:ph idx="1"/>
          </p:nvPr>
        </p:nvSpPr>
        <p:spPr/>
        <p:txBody>
          <a:bodyPr/>
          <a:lstStyle/>
          <a:p>
            <a:r>
              <a:rPr lang="zh-CN" altLang="en-US" dirty="0" smtClean="0"/>
              <a:t>文档荒废</a:t>
            </a:r>
            <a:r>
              <a:rPr lang="en-US" altLang="zh-CN" dirty="0" smtClean="0"/>
              <a:t> (</a:t>
            </a:r>
            <a:r>
              <a:rPr lang="en-US" dirty="0" smtClean="0"/>
              <a:t>Document Obsolescence)</a:t>
            </a:r>
          </a:p>
          <a:p>
            <a:pPr lvl="1"/>
            <a:r>
              <a:rPr lang="zh-CN" altLang="en-US" dirty="0" smtClean="0"/>
              <a:t>表现在软件辅助文档之上的老化现象</a:t>
            </a:r>
            <a:endParaRPr lang="en-US" dirty="0" smtClean="0"/>
          </a:p>
          <a:p>
            <a:pPr lvl="1"/>
            <a:r>
              <a:rPr lang="zh-CN" altLang="en-US" dirty="0" smtClean="0"/>
              <a:t>主要描述软件文档的质量随软件维演而不断</a:t>
            </a:r>
            <a:r>
              <a:rPr lang="en-US" altLang="zh-CN" dirty="0" smtClean="0"/>
              <a:t/>
            </a:r>
            <a:br>
              <a:rPr lang="en-US" altLang="zh-CN" dirty="0" smtClean="0"/>
            </a:br>
            <a:r>
              <a:rPr lang="zh-CN" altLang="en-US" dirty="0" smtClean="0"/>
              <a:t>降低的现象</a:t>
            </a:r>
            <a:endParaRPr lang="en-US" altLang="zh-CN" dirty="0" smtClean="0"/>
          </a:p>
          <a:p>
            <a:pPr lvl="2"/>
            <a:r>
              <a:rPr lang="zh-CN" altLang="en-US" dirty="0" smtClean="0"/>
              <a:t>文档的质量主要是指正确性、完整性和实时性</a:t>
            </a:r>
            <a:endParaRPr lang="en-US" altLang="zh-CN" dirty="0" smtClean="0"/>
          </a:p>
          <a:p>
            <a:r>
              <a:rPr lang="zh-CN" altLang="en-US" dirty="0" smtClean="0"/>
              <a:t>典型表征</a:t>
            </a:r>
            <a:endParaRPr lang="en-US" altLang="zh-CN" dirty="0" smtClean="0"/>
          </a:p>
          <a:p>
            <a:pPr lvl="1"/>
            <a:r>
              <a:rPr lang="zh-CN" altLang="en-US" dirty="0" smtClean="0"/>
              <a:t>文档更新频率降低</a:t>
            </a:r>
            <a:endParaRPr lang="en-US" altLang="zh-CN" dirty="0" smtClean="0"/>
          </a:p>
          <a:p>
            <a:pPr lvl="1"/>
            <a:r>
              <a:rPr lang="zh-CN" altLang="en-US" dirty="0" smtClean="0"/>
              <a:t>文档包含越来越多的缺陷</a:t>
            </a:r>
            <a:endParaRPr lang="en-US" altLang="zh-CN" dirty="0" smtClean="0"/>
          </a:p>
          <a:p>
            <a:pPr lvl="1"/>
            <a:r>
              <a:rPr lang="zh-CN" altLang="en-US" dirty="0" smtClean="0"/>
              <a:t>文档的使用频率降低、范围缩小</a:t>
            </a:r>
            <a:endParaRPr lang="en-US" altLang="zh-CN" dirty="0" smtClean="0"/>
          </a:p>
          <a:p>
            <a:pPr lvl="1"/>
            <a:r>
              <a:rPr lang="en-US" altLang="zh-CN" dirty="0" smtClean="0"/>
              <a:t>…</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38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771734" y="2564907"/>
            <a:ext cx="4586482" cy="1507039"/>
          </a:xfrm>
        </p:spPr>
        <p:txBody>
          <a:bodyPr/>
          <a:lstStyle/>
          <a:p>
            <a:r>
              <a:rPr lang="zh-CN" altLang="en-US" dirty="0" smtClean="0"/>
              <a:t>处理老化软件必须谨慎，尤其应当充分考虑处理成本和价值。</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39</a:t>
            </a:fld>
            <a:endParaRPr lang="zh-CN" altLang="en-US" dirty="0"/>
          </a:p>
        </p:txBody>
      </p:sp>
      <p:sp>
        <p:nvSpPr>
          <p:cNvPr id="6" name="Rectangle 5"/>
          <p:cNvSpPr/>
          <p:nvPr/>
        </p:nvSpPr>
        <p:spPr>
          <a:xfrm>
            <a:off x="1315619" y="4000507"/>
            <a:ext cx="1791713" cy="373597"/>
          </a:xfrm>
          <a:prstGeom prst="rect">
            <a:avLst/>
          </a:prstGeom>
        </p:spPr>
        <p:txBody>
          <a:bodyPr wrap="none" lIns="95665" tIns="47832" rIns="95665" bIns="47832">
            <a:spAutoFit/>
          </a:bodyPr>
          <a:lstStyle/>
          <a:p>
            <a:r>
              <a:rPr lang="en-US" dirty="0" err="1" smtClean="0"/>
              <a:t>Ivar</a:t>
            </a:r>
            <a:r>
              <a:rPr lang="en-US" dirty="0" smtClean="0"/>
              <a:t> Jacobson</a:t>
            </a:r>
            <a:endParaRPr lang="zh-CN" altLang="en-US" dirty="0"/>
          </a:p>
        </p:txBody>
      </p:sp>
      <p:pic>
        <p:nvPicPr>
          <p:cNvPr id="7" name="Picture 2" descr="Ivar Jacobson"/>
          <p:cNvPicPr>
            <a:picLocks noChangeAspect="1" noChangeArrowheads="1"/>
          </p:cNvPicPr>
          <p:nvPr/>
        </p:nvPicPr>
        <p:blipFill>
          <a:blip r:embed="rId2" cstate="print"/>
          <a:srcRect/>
          <a:stretch>
            <a:fillRect/>
          </a:stretch>
        </p:blipFill>
        <p:spPr bwMode="auto">
          <a:xfrm>
            <a:off x="1192867" y="1088019"/>
            <a:ext cx="2103949" cy="2917045"/>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计算机系统的演化体系</a:t>
            </a:r>
            <a:endParaRPr lang="zh-CN" altLang="en-US" dirty="0"/>
          </a:p>
        </p:txBody>
      </p:sp>
      <p:sp>
        <p:nvSpPr>
          <p:cNvPr id="3" name="Content Placeholder 2"/>
          <p:cNvSpPr>
            <a:spLocks noGrp="1"/>
          </p:cNvSpPr>
          <p:nvPr>
            <p:ph idx="1"/>
          </p:nvPr>
        </p:nvSpPr>
        <p:spPr>
          <a:xfrm>
            <a:off x="613968" y="1268762"/>
            <a:ext cx="8518158" cy="2160240"/>
          </a:xfrm>
        </p:spPr>
        <p:txBody>
          <a:bodyPr/>
          <a:lstStyle/>
          <a:p>
            <a:r>
              <a:rPr lang="zh-CN" altLang="en-US" sz="2900" dirty="0" smtClean="0"/>
              <a:t>该体系包括人、软件和硬件，彼此适应</a:t>
            </a:r>
            <a:endParaRPr lang="en-US" altLang="zh-CN" sz="2900" dirty="0" smtClean="0"/>
          </a:p>
          <a:p>
            <a:pPr lvl="1"/>
            <a:r>
              <a:rPr lang="zh-CN" altLang="en-US" dirty="0" smtClean="0"/>
              <a:t>软件适应硬件和人</a:t>
            </a:r>
            <a:endParaRPr lang="en-US" altLang="zh-CN" dirty="0" smtClean="0"/>
          </a:p>
          <a:p>
            <a:pPr lvl="1"/>
            <a:r>
              <a:rPr lang="zh-CN" altLang="en-US" dirty="0" smtClean="0"/>
              <a:t>硬件适应软件和人</a:t>
            </a:r>
            <a:endParaRPr lang="en-US" altLang="zh-CN" dirty="0" smtClean="0"/>
          </a:p>
          <a:p>
            <a:pPr lvl="1"/>
            <a:r>
              <a:rPr lang="zh-CN" altLang="en-US" dirty="0" smtClean="0"/>
              <a:t>人适应软件和硬件</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a:t>
            </a:fld>
            <a:endParaRPr lang="zh-CN" altLang="en-US" dirty="0"/>
          </a:p>
        </p:txBody>
      </p:sp>
      <p:grpSp>
        <p:nvGrpSpPr>
          <p:cNvPr id="5" name="Group 4"/>
          <p:cNvGrpSpPr/>
          <p:nvPr/>
        </p:nvGrpSpPr>
        <p:grpSpPr>
          <a:xfrm>
            <a:off x="5494773" y="4143382"/>
            <a:ext cx="4333871" cy="2214578"/>
            <a:chOff x="2057400" y="2133600"/>
            <a:chExt cx="4724400" cy="2971800"/>
          </a:xfrm>
        </p:grpSpPr>
        <p:sp>
          <p:nvSpPr>
            <p:cNvPr id="6" name="Rectangle 5"/>
            <p:cNvSpPr/>
            <p:nvPr/>
          </p:nvSpPr>
          <p:spPr>
            <a:xfrm>
              <a:off x="3657600" y="2133600"/>
              <a:ext cx="1600200" cy="762000"/>
            </a:xfrm>
            <a:prstGeom prst="rect">
              <a:avLst/>
            </a:prstGeom>
            <a:solidFill>
              <a:srgbClr val="C00000"/>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3100" dirty="0" smtClean="0">
                  <a:solidFill>
                    <a:schemeClr val="bg1"/>
                  </a:solidFill>
                  <a:latin typeface="方正精楷简体" pitchFamily="2" charset="-122"/>
                  <a:ea typeface="文鼎CS长美黑" pitchFamily="49" charset="-122"/>
                </a:rPr>
                <a:t>人</a:t>
              </a:r>
              <a:endParaRPr lang="en-US" sz="3100" dirty="0">
                <a:solidFill>
                  <a:schemeClr val="bg1"/>
                </a:solidFill>
                <a:latin typeface="方正精楷简体" pitchFamily="2" charset="-122"/>
                <a:ea typeface="文鼎CS长美黑" pitchFamily="49" charset="-122"/>
              </a:endParaRPr>
            </a:p>
          </p:txBody>
        </p:sp>
        <p:sp>
          <p:nvSpPr>
            <p:cNvPr id="7" name="Rectangle 6"/>
            <p:cNvSpPr/>
            <p:nvPr/>
          </p:nvSpPr>
          <p:spPr>
            <a:xfrm>
              <a:off x="2057400" y="4343400"/>
              <a:ext cx="1600200" cy="762000"/>
            </a:xfrm>
            <a:prstGeom prst="rect">
              <a:avLst/>
            </a:prstGeom>
            <a:solidFill>
              <a:srgbClr val="0000CC"/>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sz="3100" dirty="0" smtClean="0">
                  <a:solidFill>
                    <a:schemeClr val="bg1"/>
                  </a:solidFill>
                  <a:latin typeface="方正精楷简体" pitchFamily="2" charset="-122"/>
                  <a:ea typeface="文鼎CS长美黑" pitchFamily="49" charset="-122"/>
                </a:rPr>
                <a:t>软件</a:t>
              </a:r>
              <a:endParaRPr lang="en-US" sz="3100" dirty="0">
                <a:solidFill>
                  <a:schemeClr val="bg1"/>
                </a:solidFill>
                <a:latin typeface="方正精楷简体" pitchFamily="2" charset="-122"/>
                <a:ea typeface="文鼎CS长美黑" pitchFamily="49" charset="-122"/>
              </a:endParaRPr>
            </a:p>
          </p:txBody>
        </p:sp>
        <p:sp>
          <p:nvSpPr>
            <p:cNvPr id="8" name="Rectangle 7"/>
            <p:cNvSpPr/>
            <p:nvPr/>
          </p:nvSpPr>
          <p:spPr>
            <a:xfrm>
              <a:off x="5181600" y="4343400"/>
              <a:ext cx="1600200" cy="762000"/>
            </a:xfrm>
            <a:prstGeom prst="rect">
              <a:avLst/>
            </a:prstGeom>
            <a:ln/>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3100" dirty="0" smtClean="0">
                  <a:solidFill>
                    <a:schemeClr val="bg1"/>
                  </a:solidFill>
                  <a:latin typeface="方正精楷简体" pitchFamily="2" charset="-122"/>
                  <a:ea typeface="文鼎CS长美黑" pitchFamily="49" charset="-122"/>
                </a:rPr>
                <a:t>硬件</a:t>
              </a:r>
              <a:endParaRPr lang="en-US" sz="3100" dirty="0">
                <a:solidFill>
                  <a:schemeClr val="bg1"/>
                </a:solidFill>
                <a:latin typeface="方正精楷简体" pitchFamily="2" charset="-122"/>
                <a:ea typeface="文鼎CS长美黑" pitchFamily="49" charset="-122"/>
              </a:endParaRPr>
            </a:p>
          </p:txBody>
        </p:sp>
        <p:cxnSp>
          <p:nvCxnSpPr>
            <p:cNvPr id="9" name="Straight Arrow Connector 8"/>
            <p:cNvCxnSpPr>
              <a:endCxn id="7" idx="0"/>
            </p:cNvCxnSpPr>
            <p:nvPr/>
          </p:nvCxnSpPr>
          <p:spPr>
            <a:xfrm flipH="1">
              <a:off x="2857500" y="2895600"/>
              <a:ext cx="1257300" cy="1447800"/>
            </a:xfrm>
            <a:prstGeom prst="straightConnector1">
              <a:avLst/>
            </a:prstGeom>
            <a:ln w="76200">
              <a:headEnd type="stealth" w="med" len="med"/>
              <a:tailEnd type="stealth" w="med" len="med"/>
            </a:ln>
          </p:spPr>
          <p:style>
            <a:lnRef idx="3">
              <a:schemeClr val="accent6"/>
            </a:lnRef>
            <a:fillRef idx="0">
              <a:schemeClr val="accent6"/>
            </a:fillRef>
            <a:effectRef idx="2">
              <a:schemeClr val="accent6"/>
            </a:effectRef>
            <a:fontRef idx="minor">
              <a:schemeClr val="tx1"/>
            </a:fontRef>
          </p:style>
        </p:cxnSp>
        <p:cxnSp>
          <p:nvCxnSpPr>
            <p:cNvPr id="10" name="Straight Arrow Connector 9"/>
            <p:cNvCxnSpPr>
              <a:endCxn id="8" idx="0"/>
            </p:cNvCxnSpPr>
            <p:nvPr/>
          </p:nvCxnSpPr>
          <p:spPr>
            <a:xfrm>
              <a:off x="4724400" y="2895600"/>
              <a:ext cx="1257300" cy="1447800"/>
            </a:xfrm>
            <a:prstGeom prst="straightConnector1">
              <a:avLst/>
            </a:prstGeom>
            <a:ln w="76200">
              <a:headEnd type="stealth" w="med" len="med"/>
              <a:tailEnd type="stealth" w="med" len="med"/>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7" idx="3"/>
              <a:endCxn id="8" idx="1"/>
            </p:cNvCxnSpPr>
            <p:nvPr/>
          </p:nvCxnSpPr>
          <p:spPr>
            <a:xfrm>
              <a:off x="3657600" y="4724400"/>
              <a:ext cx="1524000" cy="0"/>
            </a:xfrm>
            <a:prstGeom prst="straightConnector1">
              <a:avLst/>
            </a:prstGeom>
            <a:ln w="76200">
              <a:headEnd type="stealth" w="med" len="med"/>
              <a:tailEnd type="stealth" w="med" len="med"/>
            </a:ln>
          </p:spPr>
          <p:style>
            <a:lnRef idx="3">
              <a:schemeClr val="accent6"/>
            </a:lnRef>
            <a:fillRef idx="0">
              <a:schemeClr val="accent6"/>
            </a:fillRef>
            <a:effectRef idx="2">
              <a:schemeClr val="accent6"/>
            </a:effectRef>
            <a:fontRef idx="minor">
              <a:schemeClr val="tx1"/>
            </a:fontRef>
          </p:style>
        </p:cxnSp>
      </p:grpSp>
      <p:sp>
        <p:nvSpPr>
          <p:cNvPr id="12" name="Content Placeholder 2"/>
          <p:cNvSpPr txBox="1">
            <a:spLocks/>
          </p:cNvSpPr>
          <p:nvPr/>
        </p:nvSpPr>
        <p:spPr bwMode="auto">
          <a:xfrm>
            <a:off x="619098" y="4071943"/>
            <a:ext cx="4405910" cy="221457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buFont typeface="文鼎CS长美黑" pitchFamily="49" charset="-122"/>
              <a:buChar char="※"/>
              <a:defRPr/>
            </a:pPr>
            <a:r>
              <a:rPr lang="zh-CN" altLang="en-US" sz="2700" kern="0" dirty="0" smtClean="0">
                <a:latin typeface="方正精楷简体" pitchFamily="2" charset="-122"/>
                <a:ea typeface="文鼎CS长美黑" pitchFamily="49" charset="-122"/>
              </a:rPr>
              <a:t>在该体系中，某组成元素在一特定环境中适应其他元素的能力越强，它在其他环境中的适应能力就越弱。</a:t>
            </a:r>
            <a:endParaRPr lang="zh-CN" altLang="en-US" sz="2700" kern="0" dirty="0">
              <a:latin typeface="方正精楷简体" pitchFamily="2" charset="-122"/>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四大处理策略</a:t>
            </a:r>
            <a:endParaRPr lang="zh-CN" altLang="en-US" dirty="0"/>
          </a:p>
        </p:txBody>
      </p:sp>
      <p:sp>
        <p:nvSpPr>
          <p:cNvPr id="3" name="Content Placeholder 2"/>
          <p:cNvSpPr>
            <a:spLocks noGrp="1"/>
          </p:cNvSpPr>
          <p:nvPr>
            <p:ph idx="1"/>
          </p:nvPr>
        </p:nvSpPr>
        <p:spPr>
          <a:xfrm>
            <a:off x="613964" y="1268760"/>
            <a:ext cx="8667750" cy="3088934"/>
          </a:xfrm>
        </p:spPr>
        <p:txBody>
          <a:bodyPr/>
          <a:lstStyle/>
          <a:p>
            <a:r>
              <a:rPr lang="zh-CN" altLang="en-US" sz="2900" dirty="0" smtClean="0"/>
              <a:t>软件老化的处理应受</a:t>
            </a:r>
            <a:r>
              <a:rPr lang="zh-CN" altLang="en-US" sz="2900" dirty="0" smtClean="0">
                <a:solidFill>
                  <a:srgbClr val="FF0000"/>
                </a:solidFill>
              </a:rPr>
              <a:t>价值和成本</a:t>
            </a:r>
            <a:r>
              <a:rPr lang="zh-CN" altLang="en-US" sz="2900" dirty="0" smtClean="0"/>
              <a:t>的驱动， 选择和实施那些能够获得</a:t>
            </a:r>
            <a:r>
              <a:rPr lang="zh-CN" altLang="en-US" sz="2900" dirty="0" smtClean="0">
                <a:solidFill>
                  <a:srgbClr val="0000B4"/>
                </a:solidFill>
              </a:rPr>
              <a:t>最佳“价值</a:t>
            </a:r>
            <a:r>
              <a:rPr lang="en-US" altLang="zh-CN" sz="2900" dirty="0" smtClean="0">
                <a:solidFill>
                  <a:srgbClr val="0000B4"/>
                </a:solidFill>
              </a:rPr>
              <a:t>/</a:t>
            </a:r>
            <a:r>
              <a:rPr lang="zh-CN" altLang="en-US" sz="2900" dirty="0" smtClean="0">
                <a:solidFill>
                  <a:srgbClr val="0000B4"/>
                </a:solidFill>
              </a:rPr>
              <a:t>成本比”</a:t>
            </a:r>
            <a:r>
              <a:rPr lang="zh-CN" altLang="en-US" sz="2900" dirty="0" smtClean="0"/>
              <a:t>的处理策略和技术。</a:t>
            </a:r>
            <a:endParaRPr lang="en-US" altLang="zh-CN" sz="2900" dirty="0" smtClean="0"/>
          </a:p>
          <a:p>
            <a:pPr lvl="1"/>
            <a:r>
              <a:rPr lang="zh-CN" altLang="en-US" sz="2900" dirty="0" smtClean="0"/>
              <a:t>成本主要受可维护性影响</a:t>
            </a:r>
            <a:endParaRPr lang="en-US" altLang="zh-CN" sz="2900" dirty="0" smtClean="0"/>
          </a:p>
          <a:p>
            <a:pPr lvl="1"/>
            <a:endParaRPr lang="en-US" altLang="zh-CN" sz="2900" dirty="0" smtClean="0"/>
          </a:p>
          <a:p>
            <a:r>
              <a:rPr lang="zh-CN" altLang="en-US" sz="2900" dirty="0" smtClean="0"/>
              <a:t>四项处理策略</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40</a:t>
            </a:fld>
            <a:endParaRPr lang="zh-CN" altLang="en-US" dirty="0"/>
          </a:p>
        </p:txBody>
      </p:sp>
      <p:grpSp>
        <p:nvGrpSpPr>
          <p:cNvPr id="5" name="Group 4"/>
          <p:cNvGrpSpPr/>
          <p:nvPr/>
        </p:nvGrpSpPr>
        <p:grpSpPr>
          <a:xfrm>
            <a:off x="4798222" y="3500441"/>
            <a:ext cx="4950633" cy="2964411"/>
            <a:chOff x="1488013" y="1447800"/>
            <a:chExt cx="6267344" cy="4540727"/>
          </a:xfrm>
        </p:grpSpPr>
        <p:cxnSp>
          <p:nvCxnSpPr>
            <p:cNvPr id="6" name="Straight Arrow Connector 5"/>
            <p:cNvCxnSpPr/>
            <p:nvPr/>
          </p:nvCxnSpPr>
          <p:spPr>
            <a:xfrm rot="5400000" flipH="1" flipV="1">
              <a:off x="245332" y="3320789"/>
              <a:ext cx="3746690" cy="711"/>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119033" y="5194490"/>
              <a:ext cx="5461614" cy="673"/>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3141343" y="3289177"/>
              <a:ext cx="3553534"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2187303" y="3321481"/>
              <a:ext cx="539334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255573" y="1512410"/>
              <a:ext cx="2525996" cy="1679852"/>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Adobe 楷体 Std R" pitchFamily="18" charset="-122"/>
                  <a:ea typeface="Adobe 楷体 Std R" pitchFamily="18" charset="-122"/>
                </a:rPr>
                <a:t>再工程</a:t>
              </a:r>
              <a:endParaRPr lang="en-US" sz="2500" dirty="0">
                <a:solidFill>
                  <a:schemeClr val="tx1"/>
                </a:solidFill>
                <a:latin typeface="Adobe 楷体 Std R" pitchFamily="18" charset="-122"/>
                <a:ea typeface="Adobe 楷体 Std R" pitchFamily="18" charset="-122"/>
              </a:endParaRPr>
            </a:p>
          </p:txBody>
        </p:sp>
        <p:sp>
          <p:nvSpPr>
            <p:cNvPr id="11" name="Oval 10"/>
            <p:cNvSpPr/>
            <p:nvPr/>
          </p:nvSpPr>
          <p:spPr>
            <a:xfrm>
              <a:off x="5054650" y="1512410"/>
              <a:ext cx="2525996" cy="1679852"/>
            </a:xfrm>
            <a:prstGeom prst="ellipse">
              <a:avLst/>
            </a:prstGeom>
            <a:solidFill>
              <a:srgbClr val="2D11FB"/>
            </a:solidFill>
            <a:ln>
              <a:solidFill>
                <a:srgbClr val="2D11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latin typeface="Adobe 楷体 Std R" pitchFamily="18" charset="-122"/>
                  <a:ea typeface="Adobe 楷体 Std R" pitchFamily="18" charset="-122"/>
                </a:rPr>
                <a:t>演化</a:t>
              </a:r>
              <a:endParaRPr lang="en-US" sz="2500" dirty="0">
                <a:latin typeface="Adobe 楷体 Std R" pitchFamily="18" charset="-122"/>
                <a:ea typeface="Adobe 楷体 Std R" pitchFamily="18" charset="-122"/>
              </a:endParaRPr>
            </a:p>
          </p:txBody>
        </p:sp>
        <p:sp>
          <p:nvSpPr>
            <p:cNvPr id="12" name="Oval 11"/>
            <p:cNvSpPr/>
            <p:nvPr/>
          </p:nvSpPr>
          <p:spPr>
            <a:xfrm>
              <a:off x="2255573" y="3450701"/>
              <a:ext cx="2525996" cy="167985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bg1"/>
                  </a:solidFill>
                  <a:latin typeface="Adobe 楷体 Std R" pitchFamily="18" charset="-122"/>
                  <a:ea typeface="Adobe 楷体 Std R" pitchFamily="18" charset="-122"/>
                </a:rPr>
                <a:t>抛弃</a:t>
              </a:r>
              <a:endParaRPr lang="en-US" sz="2500" dirty="0">
                <a:solidFill>
                  <a:schemeClr val="bg1"/>
                </a:solidFill>
                <a:latin typeface="Adobe 楷体 Std R" pitchFamily="18" charset="-122"/>
                <a:ea typeface="Adobe 楷体 Std R" pitchFamily="18" charset="-122"/>
              </a:endParaRPr>
            </a:p>
          </p:txBody>
        </p:sp>
        <p:sp>
          <p:nvSpPr>
            <p:cNvPr id="13" name="Oval 12"/>
            <p:cNvSpPr/>
            <p:nvPr/>
          </p:nvSpPr>
          <p:spPr>
            <a:xfrm>
              <a:off x="5054650" y="3450701"/>
              <a:ext cx="2525996" cy="1679852"/>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500" dirty="0" smtClean="0">
                  <a:solidFill>
                    <a:schemeClr val="tx1"/>
                  </a:solidFill>
                  <a:latin typeface="Adobe 楷体 Std R" pitchFamily="18" charset="-122"/>
                  <a:ea typeface="Adobe 楷体 Std R" pitchFamily="18" charset="-122"/>
                </a:rPr>
                <a:t>维护</a:t>
              </a:r>
              <a:endParaRPr lang="en-US" sz="2500" dirty="0">
                <a:solidFill>
                  <a:schemeClr val="tx1"/>
                </a:solidFill>
                <a:latin typeface="Adobe 楷体 Std R" pitchFamily="18" charset="-122"/>
                <a:ea typeface="Adobe 楷体 Std R" pitchFamily="18" charset="-122"/>
              </a:endParaRPr>
            </a:p>
          </p:txBody>
        </p:sp>
        <p:sp>
          <p:nvSpPr>
            <p:cNvPr id="14" name="TextBox 13"/>
            <p:cNvSpPr txBox="1"/>
            <p:nvPr/>
          </p:nvSpPr>
          <p:spPr>
            <a:xfrm>
              <a:off x="4191000" y="5257801"/>
              <a:ext cx="1857261" cy="730726"/>
            </a:xfrm>
            <a:prstGeom prst="rect">
              <a:avLst/>
            </a:prstGeom>
            <a:noFill/>
          </p:spPr>
          <p:txBody>
            <a:bodyPr wrap="none" rtlCol="0">
              <a:spAutoFit/>
            </a:bodyPr>
            <a:lstStyle/>
            <a:p>
              <a:r>
                <a:rPr lang="zh-CN" altLang="en-US" sz="2500" dirty="0" smtClean="0">
                  <a:latin typeface="Adobe 楷体 Std R" pitchFamily="18" charset="-122"/>
                  <a:ea typeface="Adobe 楷体 Std R" pitchFamily="18" charset="-122"/>
                </a:rPr>
                <a:t>可维护性</a:t>
              </a:r>
              <a:endParaRPr lang="en-US" sz="2500" dirty="0">
                <a:latin typeface="Adobe 楷体 Std R" pitchFamily="18" charset="-122"/>
                <a:ea typeface="Adobe 楷体 Std R" pitchFamily="18" charset="-122"/>
              </a:endParaRPr>
            </a:p>
          </p:txBody>
        </p:sp>
        <p:sp>
          <p:nvSpPr>
            <p:cNvPr id="15" name="TextBox 14"/>
            <p:cNvSpPr txBox="1"/>
            <p:nvPr/>
          </p:nvSpPr>
          <p:spPr>
            <a:xfrm>
              <a:off x="1488013" y="2895599"/>
              <a:ext cx="639652" cy="1320020"/>
            </a:xfrm>
            <a:prstGeom prst="rect">
              <a:avLst/>
            </a:prstGeom>
            <a:noFill/>
          </p:spPr>
          <p:txBody>
            <a:bodyPr wrap="none" rtlCol="0">
              <a:spAutoFit/>
            </a:bodyPr>
            <a:lstStyle/>
            <a:p>
              <a:r>
                <a:rPr lang="zh-CN" altLang="en-US" sz="2500" dirty="0" smtClean="0">
                  <a:latin typeface="Adobe 楷体 Std R" pitchFamily="18" charset="-122"/>
                  <a:ea typeface="Adobe 楷体 Std R" pitchFamily="18" charset="-122"/>
                </a:rPr>
                <a:t>价</a:t>
              </a:r>
              <a:endParaRPr lang="en-US" altLang="zh-CN" sz="2500" dirty="0" smtClean="0">
                <a:latin typeface="Adobe 楷体 Std R" pitchFamily="18" charset="-122"/>
                <a:ea typeface="Adobe 楷体 Std R" pitchFamily="18" charset="-122"/>
              </a:endParaRPr>
            </a:p>
            <a:p>
              <a:r>
                <a:rPr lang="zh-CN" altLang="en-US" sz="2500" dirty="0" smtClean="0">
                  <a:latin typeface="Adobe 楷体 Std R" pitchFamily="18" charset="-122"/>
                  <a:ea typeface="Adobe 楷体 Std R" pitchFamily="18" charset="-122"/>
                </a:rPr>
                <a:t>值</a:t>
              </a:r>
              <a:endParaRPr lang="en-US" sz="2500" dirty="0">
                <a:latin typeface="Adobe 楷体 Std R" pitchFamily="18" charset="-122"/>
                <a:ea typeface="Adobe 楷体 Std R" pitchFamily="18" charset="-122"/>
              </a:endParaRPr>
            </a:p>
          </p:txBody>
        </p:sp>
        <p:sp>
          <p:nvSpPr>
            <p:cNvPr id="16" name="TextBox 15"/>
            <p:cNvSpPr txBox="1"/>
            <p:nvPr/>
          </p:nvSpPr>
          <p:spPr>
            <a:xfrm>
              <a:off x="2131976" y="5181600"/>
              <a:ext cx="639652" cy="730726"/>
            </a:xfrm>
            <a:prstGeom prst="rect">
              <a:avLst/>
            </a:prstGeom>
            <a:noFill/>
          </p:spPr>
          <p:txBody>
            <a:bodyPr wrap="none" rtlCol="0">
              <a:spAutoFit/>
            </a:bodyPr>
            <a:lstStyle/>
            <a:p>
              <a:r>
                <a:rPr lang="zh-CN" altLang="en-US" sz="2500" dirty="0" smtClean="0">
                  <a:solidFill>
                    <a:srgbClr val="0000CC"/>
                  </a:solidFill>
                  <a:latin typeface="Adobe 楷体 Std R" pitchFamily="18" charset="-122"/>
                  <a:ea typeface="Adobe 楷体 Std R" pitchFamily="18" charset="-122"/>
                </a:rPr>
                <a:t>弱</a:t>
              </a:r>
              <a:endParaRPr lang="en-US" sz="2500" dirty="0">
                <a:solidFill>
                  <a:srgbClr val="0000CC"/>
                </a:solidFill>
                <a:latin typeface="Adobe 楷体 Std R" pitchFamily="18" charset="-122"/>
                <a:ea typeface="Adobe 楷体 Std R" pitchFamily="18" charset="-122"/>
              </a:endParaRPr>
            </a:p>
          </p:txBody>
        </p:sp>
        <p:sp>
          <p:nvSpPr>
            <p:cNvPr id="17" name="TextBox 16"/>
            <p:cNvSpPr txBox="1"/>
            <p:nvPr/>
          </p:nvSpPr>
          <p:spPr>
            <a:xfrm>
              <a:off x="1496509" y="4872112"/>
              <a:ext cx="639652" cy="730726"/>
            </a:xfrm>
            <a:prstGeom prst="rect">
              <a:avLst/>
            </a:prstGeom>
            <a:noFill/>
          </p:spPr>
          <p:txBody>
            <a:bodyPr wrap="none" rtlCol="0">
              <a:spAutoFit/>
            </a:bodyPr>
            <a:lstStyle/>
            <a:p>
              <a:r>
                <a:rPr lang="zh-CN" altLang="en-US" sz="2500" dirty="0" smtClean="0">
                  <a:solidFill>
                    <a:srgbClr val="0000CC"/>
                  </a:solidFill>
                  <a:latin typeface="Adobe 楷体 Std R" pitchFamily="18" charset="-122"/>
                  <a:ea typeface="Adobe 楷体 Std R" pitchFamily="18" charset="-122"/>
                </a:rPr>
                <a:t>低</a:t>
              </a:r>
              <a:endParaRPr lang="en-US" sz="2500" dirty="0">
                <a:solidFill>
                  <a:srgbClr val="0000CC"/>
                </a:solidFill>
                <a:latin typeface="Adobe 楷体 Std R" pitchFamily="18" charset="-122"/>
                <a:ea typeface="Adobe 楷体 Std R" pitchFamily="18" charset="-122"/>
              </a:endParaRPr>
            </a:p>
          </p:txBody>
        </p:sp>
        <p:sp>
          <p:nvSpPr>
            <p:cNvPr id="18" name="TextBox 17"/>
            <p:cNvSpPr txBox="1"/>
            <p:nvPr/>
          </p:nvSpPr>
          <p:spPr>
            <a:xfrm>
              <a:off x="7115705" y="5237202"/>
              <a:ext cx="639652" cy="730726"/>
            </a:xfrm>
            <a:prstGeom prst="rect">
              <a:avLst/>
            </a:prstGeom>
            <a:noFill/>
          </p:spPr>
          <p:txBody>
            <a:bodyPr wrap="none" rtlCol="0">
              <a:spAutoFit/>
            </a:bodyPr>
            <a:lstStyle/>
            <a:p>
              <a:r>
                <a:rPr lang="zh-CN" altLang="en-US" sz="2500" dirty="0" smtClean="0">
                  <a:solidFill>
                    <a:srgbClr val="0000CC"/>
                  </a:solidFill>
                  <a:latin typeface="Adobe 楷体 Std R" pitchFamily="18" charset="-122"/>
                  <a:ea typeface="Adobe 楷体 Std R" pitchFamily="18" charset="-122"/>
                </a:rPr>
                <a:t>强</a:t>
              </a:r>
              <a:endParaRPr lang="en-US" sz="2500" dirty="0">
                <a:solidFill>
                  <a:srgbClr val="0000CC"/>
                </a:solidFill>
                <a:latin typeface="Adobe 楷体 Std R" pitchFamily="18" charset="-122"/>
                <a:ea typeface="Adobe 楷体 Std R" pitchFamily="18" charset="-122"/>
              </a:endParaRPr>
            </a:p>
          </p:txBody>
        </p:sp>
        <p:sp>
          <p:nvSpPr>
            <p:cNvPr id="19" name="TextBox 18"/>
            <p:cNvSpPr txBox="1"/>
            <p:nvPr/>
          </p:nvSpPr>
          <p:spPr>
            <a:xfrm>
              <a:off x="1488013" y="1625424"/>
              <a:ext cx="639652" cy="730726"/>
            </a:xfrm>
            <a:prstGeom prst="rect">
              <a:avLst/>
            </a:prstGeom>
            <a:noFill/>
          </p:spPr>
          <p:txBody>
            <a:bodyPr wrap="none" rtlCol="0">
              <a:spAutoFit/>
            </a:bodyPr>
            <a:lstStyle/>
            <a:p>
              <a:r>
                <a:rPr lang="zh-CN" altLang="en-US" sz="2500" dirty="0" smtClean="0">
                  <a:solidFill>
                    <a:srgbClr val="0000CC"/>
                  </a:solidFill>
                  <a:latin typeface="Adobe 楷体 Std R" pitchFamily="18" charset="-122"/>
                  <a:ea typeface="Adobe 楷体 Std R" pitchFamily="18" charset="-122"/>
                </a:rPr>
                <a:t>高</a:t>
              </a:r>
              <a:endParaRPr lang="en-US" sz="2500" dirty="0">
                <a:solidFill>
                  <a:srgbClr val="0000CC"/>
                </a:solidFill>
                <a:latin typeface="Adobe 楷体 Std R" pitchFamily="18" charset="-122"/>
                <a:ea typeface="Adobe 楷体 Std R" pitchFamily="18" charset="-122"/>
              </a:endParaRPr>
            </a:p>
          </p:txBody>
        </p:sp>
      </p:grpSp>
    </p:spTree>
  </p:cSld>
  <p:clrMapOvr>
    <a:masterClrMapping/>
  </p:clrMapOvr>
  <p:transition spd="slow">
    <p:blinds/>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老化处理决策环境</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41</a:t>
            </a:fld>
            <a:endParaRPr lang="zh-CN" altLang="en-US" dirty="0"/>
          </a:p>
        </p:txBody>
      </p:sp>
      <p:pic>
        <p:nvPicPr>
          <p:cNvPr id="5" name="Picture 2" descr="D:\SECBOK\Content\Figures\AgingHandlingEnvironment.png"/>
          <p:cNvPicPr>
            <a:picLocks noChangeAspect="1" noChangeArrowheads="1"/>
          </p:cNvPicPr>
          <p:nvPr/>
        </p:nvPicPr>
        <p:blipFill>
          <a:blip r:embed="rId2" cstate="print"/>
          <a:srcRect/>
          <a:stretch>
            <a:fillRect/>
          </a:stretch>
        </p:blipFill>
        <p:spPr bwMode="auto">
          <a:xfrm>
            <a:off x="1357290" y="1285860"/>
            <a:ext cx="6523707" cy="4929222"/>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三类老化处理技术</a:t>
            </a:r>
            <a:endParaRPr lang="zh-CN" altLang="en-US" dirty="0"/>
          </a:p>
        </p:txBody>
      </p:sp>
      <p:sp>
        <p:nvSpPr>
          <p:cNvPr id="3" name="Content Placeholder 2"/>
          <p:cNvSpPr>
            <a:spLocks noGrp="1"/>
          </p:cNvSpPr>
          <p:nvPr>
            <p:ph idx="1"/>
          </p:nvPr>
        </p:nvSpPr>
        <p:spPr/>
        <p:txBody>
          <a:bodyPr/>
          <a:lstStyle/>
          <a:p>
            <a:r>
              <a:rPr lang="zh-CN" altLang="en-US" sz="2900" dirty="0" smtClean="0"/>
              <a:t>老化预防 </a:t>
            </a:r>
            <a:r>
              <a:rPr lang="en-US" altLang="zh-CN" sz="2500" dirty="0" smtClean="0"/>
              <a:t>(Prevention)</a:t>
            </a:r>
            <a:endParaRPr lang="en-US" altLang="zh-CN" sz="2900" dirty="0" smtClean="0"/>
          </a:p>
          <a:p>
            <a:pPr lvl="1"/>
            <a:r>
              <a:rPr lang="zh-CN" altLang="en-US" sz="2500" dirty="0" smtClean="0"/>
              <a:t>控制软件老化的引起源，尽可能地延缓老化进程。 </a:t>
            </a:r>
            <a:endParaRPr lang="en-US" altLang="zh-CN" sz="2500" dirty="0" smtClean="0"/>
          </a:p>
          <a:p>
            <a:pPr lvl="1"/>
            <a:r>
              <a:rPr lang="zh-CN" altLang="en-US" sz="2500" dirty="0" smtClean="0"/>
              <a:t>注意，</a:t>
            </a:r>
            <a:r>
              <a:rPr lang="zh-CN" altLang="en-US" sz="2500" dirty="0" smtClean="0">
                <a:solidFill>
                  <a:srgbClr val="FF0000"/>
                </a:solidFill>
              </a:rPr>
              <a:t>老化预防不是老化避免。</a:t>
            </a:r>
            <a:r>
              <a:rPr lang="en-US" altLang="zh-CN" sz="2500" dirty="0" smtClean="0">
                <a:solidFill>
                  <a:srgbClr val="FF0000"/>
                </a:solidFill>
              </a:rPr>
              <a:t/>
            </a:r>
            <a:br>
              <a:rPr lang="en-US" altLang="zh-CN" sz="2500" dirty="0" smtClean="0">
                <a:solidFill>
                  <a:srgbClr val="FF0000"/>
                </a:solidFill>
              </a:rPr>
            </a:br>
            <a:endParaRPr lang="en-US" altLang="zh-CN" sz="2500" dirty="0" smtClean="0">
              <a:solidFill>
                <a:srgbClr val="FF0000"/>
              </a:solidFill>
            </a:endParaRPr>
          </a:p>
          <a:p>
            <a:r>
              <a:rPr lang="zh-CN" altLang="en-US" sz="2900" dirty="0" smtClean="0"/>
              <a:t>老化诊断 </a:t>
            </a:r>
            <a:r>
              <a:rPr lang="en-US" altLang="zh-CN" sz="2500" dirty="0" smtClean="0"/>
              <a:t>(Diagnosis)</a:t>
            </a:r>
            <a:endParaRPr lang="en-US" altLang="zh-CN" sz="2900" dirty="0" smtClean="0"/>
          </a:p>
          <a:p>
            <a:pPr lvl="1"/>
            <a:r>
              <a:rPr lang="zh-CN" altLang="en-US" sz="2500" dirty="0" smtClean="0"/>
              <a:t>通过诊断软件的老化表征以找出它的引起源</a:t>
            </a:r>
            <a:endParaRPr lang="en-US" altLang="zh-CN" sz="2500" dirty="0" smtClean="0"/>
          </a:p>
          <a:p>
            <a:pPr lvl="1"/>
            <a:r>
              <a:rPr lang="zh-CN" altLang="en-US" sz="2500" dirty="0" smtClean="0"/>
              <a:t>识别软件内部老化最为严重的部分以便重点处理</a:t>
            </a:r>
            <a:endParaRPr lang="en-US" altLang="zh-CN" sz="2500" dirty="0" smtClean="0"/>
          </a:p>
          <a:p>
            <a:pPr lvl="1"/>
            <a:endParaRPr lang="en-US" altLang="zh-CN" sz="2500" dirty="0" smtClean="0"/>
          </a:p>
          <a:p>
            <a:r>
              <a:rPr lang="zh-CN" altLang="en-US" sz="2900" dirty="0" smtClean="0"/>
              <a:t>老化治疗 </a:t>
            </a:r>
            <a:r>
              <a:rPr lang="en-US" altLang="zh-CN" sz="2500" dirty="0" smtClean="0"/>
              <a:t>(Treatment)</a:t>
            </a:r>
            <a:endParaRPr lang="en-US" altLang="zh-CN" sz="2900" dirty="0" smtClean="0"/>
          </a:p>
          <a:p>
            <a:pPr lvl="1"/>
            <a:r>
              <a:rPr lang="zh-CN" altLang="en-US" sz="2500" dirty="0" smtClean="0"/>
              <a:t>降低软件老化程度，提升质量并降低维演成本</a:t>
            </a:r>
            <a:endParaRPr lang="en-US" altLang="zh-CN" sz="2500" dirty="0" smtClean="0"/>
          </a:p>
          <a:p>
            <a:pPr lvl="1"/>
            <a:r>
              <a:rPr lang="zh-CN" altLang="en-US" sz="2500" dirty="0" smtClean="0"/>
              <a:t>注意，</a:t>
            </a:r>
            <a:r>
              <a:rPr lang="zh-CN" altLang="en-US" sz="2500" dirty="0" smtClean="0">
                <a:solidFill>
                  <a:srgbClr val="FF0000"/>
                </a:solidFill>
              </a:rPr>
              <a:t>老化治疗无法令软件永生。</a:t>
            </a:r>
            <a:endParaRPr lang="zh-CN" altLang="en-US" sz="2500" dirty="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42</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老化预防</a:t>
            </a:r>
            <a:endParaRPr lang="zh-CN" altLang="en-US" dirty="0"/>
          </a:p>
        </p:txBody>
      </p:sp>
      <p:sp>
        <p:nvSpPr>
          <p:cNvPr id="3" name="Content Placeholder 2"/>
          <p:cNvSpPr>
            <a:spLocks noGrp="1"/>
          </p:cNvSpPr>
          <p:nvPr>
            <p:ph idx="1"/>
          </p:nvPr>
        </p:nvSpPr>
        <p:spPr/>
        <p:txBody>
          <a:bodyPr/>
          <a:lstStyle/>
          <a:p>
            <a:r>
              <a:rPr lang="zh-CN" altLang="en-US" dirty="0" smtClean="0"/>
              <a:t>聚焦于老化之源，致力于老化延缓，</a:t>
            </a:r>
            <a:r>
              <a:rPr lang="en-US" altLang="zh-CN" dirty="0" smtClean="0"/>
              <a:t/>
            </a:r>
            <a:br>
              <a:rPr lang="en-US" altLang="zh-CN" dirty="0" smtClean="0"/>
            </a:br>
            <a:r>
              <a:rPr lang="zh-CN" altLang="en-US" dirty="0" smtClean="0"/>
              <a:t>不是指真正意义上的老化避免</a:t>
            </a:r>
            <a:endParaRPr lang="en-US" altLang="zh-CN" dirty="0" smtClean="0"/>
          </a:p>
          <a:p>
            <a:pPr>
              <a:buNone/>
            </a:pPr>
            <a:endParaRPr lang="en-US" altLang="zh-CN" sz="1300" dirty="0" smtClean="0"/>
          </a:p>
          <a:p>
            <a:pPr>
              <a:buNone/>
            </a:pPr>
            <a:r>
              <a:rPr lang="zh-CN" altLang="en-US" dirty="0" smtClean="0"/>
              <a:t>三种典型技术：</a:t>
            </a:r>
            <a:endParaRPr lang="en-US" altLang="zh-CN" dirty="0" smtClean="0"/>
          </a:p>
          <a:p>
            <a:r>
              <a:rPr lang="zh-CN" altLang="en-US" sz="2900" dirty="0" smtClean="0">
                <a:solidFill>
                  <a:srgbClr val="0000B4"/>
                </a:solidFill>
              </a:rPr>
              <a:t>为变更而设计 </a:t>
            </a:r>
            <a:r>
              <a:rPr lang="en-US" altLang="zh-CN" sz="2500" dirty="0" smtClean="0">
                <a:solidFill>
                  <a:srgbClr val="0000B4"/>
                </a:solidFill>
              </a:rPr>
              <a:t>(</a:t>
            </a:r>
            <a:r>
              <a:rPr lang="en-US" sz="2500" dirty="0" smtClean="0">
                <a:solidFill>
                  <a:srgbClr val="0000B4"/>
                </a:solidFill>
              </a:rPr>
              <a:t>Design for Change)</a:t>
            </a:r>
          </a:p>
          <a:p>
            <a:pPr lvl="1"/>
            <a:r>
              <a:rPr lang="zh-CN" altLang="en-US" sz="2500" dirty="0" smtClean="0"/>
              <a:t>以</a:t>
            </a:r>
            <a:r>
              <a:rPr lang="en-US" altLang="zh-CN" sz="2500" dirty="0" smtClean="0"/>
              <a:t>“</a:t>
            </a:r>
            <a:r>
              <a:rPr lang="zh-CN" altLang="en-US" sz="2500" dirty="0" smtClean="0"/>
              <a:t>拥抱变更</a:t>
            </a:r>
            <a:r>
              <a:rPr lang="en-US" altLang="zh-CN" sz="2500" dirty="0" smtClean="0"/>
              <a:t>”</a:t>
            </a:r>
            <a:r>
              <a:rPr lang="zh-CN" altLang="en-US" sz="2500" dirty="0" smtClean="0"/>
              <a:t>为核心理念</a:t>
            </a:r>
            <a:endParaRPr lang="en-US" altLang="zh-CN" sz="2500" dirty="0" smtClean="0"/>
          </a:p>
          <a:p>
            <a:r>
              <a:rPr lang="zh-CN" altLang="en-US" sz="2900" dirty="0" smtClean="0">
                <a:solidFill>
                  <a:srgbClr val="0000B4"/>
                </a:solidFill>
              </a:rPr>
              <a:t>变更过程改进</a:t>
            </a:r>
            <a:endParaRPr lang="en-US" altLang="zh-CN" sz="2900" dirty="0" smtClean="0">
              <a:solidFill>
                <a:srgbClr val="0000B4"/>
              </a:solidFill>
            </a:endParaRPr>
          </a:p>
          <a:p>
            <a:pPr lvl="1"/>
            <a:r>
              <a:rPr lang="zh-CN" altLang="en-US" sz="2500" dirty="0" smtClean="0"/>
              <a:t>要保证</a:t>
            </a:r>
            <a:r>
              <a:rPr lang="en-US" altLang="zh-CN" sz="2500" dirty="0" smtClean="0"/>
              <a:t>“</a:t>
            </a:r>
            <a:r>
              <a:rPr lang="zh-CN" altLang="en-US" sz="2500" dirty="0" smtClean="0"/>
              <a:t>快变更</a:t>
            </a:r>
            <a:r>
              <a:rPr lang="en-US" altLang="zh-CN" sz="2500" dirty="0" smtClean="0"/>
              <a:t>”</a:t>
            </a:r>
            <a:r>
              <a:rPr lang="zh-CN" altLang="en-US" sz="2500" dirty="0" smtClean="0"/>
              <a:t>，也要减少</a:t>
            </a:r>
            <a:r>
              <a:rPr lang="en-US" altLang="zh-CN" sz="2500" dirty="0" smtClean="0"/>
              <a:t>“</a:t>
            </a:r>
            <a:r>
              <a:rPr lang="zh-CN" altLang="en-US" sz="2500" dirty="0" smtClean="0"/>
              <a:t>脏变更</a:t>
            </a:r>
            <a:r>
              <a:rPr lang="en-US" altLang="zh-CN" sz="2500" dirty="0" smtClean="0"/>
              <a:t>”</a:t>
            </a:r>
          </a:p>
          <a:p>
            <a:r>
              <a:rPr lang="zh-CN" altLang="en-US" sz="2900" dirty="0" smtClean="0">
                <a:solidFill>
                  <a:srgbClr val="0000B4"/>
                </a:solidFill>
              </a:rPr>
              <a:t>逆向工程</a:t>
            </a:r>
            <a:r>
              <a:rPr lang="en-US" altLang="zh-CN" sz="2900" dirty="0" smtClean="0">
                <a:solidFill>
                  <a:srgbClr val="0000B4"/>
                </a:solidFill>
              </a:rPr>
              <a:t> (</a:t>
            </a:r>
            <a:r>
              <a:rPr lang="en-US" sz="2900" dirty="0" smtClean="0">
                <a:solidFill>
                  <a:srgbClr val="0000B4"/>
                </a:solidFill>
              </a:rPr>
              <a:t>Reverse Engineering)</a:t>
            </a:r>
          </a:p>
          <a:p>
            <a:pPr lvl="1"/>
            <a:r>
              <a:rPr lang="zh-CN" altLang="en-US" sz="2500" dirty="0" smtClean="0"/>
              <a:t>是从代码基中抽取有价值的设计信息，用于指导</a:t>
            </a:r>
            <a:r>
              <a:rPr lang="en-US" altLang="zh-CN" sz="2500" dirty="0" smtClean="0"/>
              <a:t/>
            </a:r>
            <a:br>
              <a:rPr lang="en-US" altLang="zh-CN" sz="2500" dirty="0" smtClean="0"/>
            </a:br>
            <a:r>
              <a:rPr lang="zh-CN" altLang="en-US" sz="2500" dirty="0" smtClean="0"/>
              <a:t>后续的代码变更</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43</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老化诊断</a:t>
            </a:r>
            <a:endParaRPr lang="zh-CN" altLang="en-US" dirty="0"/>
          </a:p>
        </p:txBody>
      </p:sp>
      <p:sp>
        <p:nvSpPr>
          <p:cNvPr id="3" name="Content Placeholder 2"/>
          <p:cNvSpPr>
            <a:spLocks noGrp="1"/>
          </p:cNvSpPr>
          <p:nvPr>
            <p:ph idx="1"/>
          </p:nvPr>
        </p:nvSpPr>
        <p:spPr/>
        <p:txBody>
          <a:bodyPr/>
          <a:lstStyle/>
          <a:p>
            <a:r>
              <a:rPr lang="zh-CN" altLang="en-US" dirty="0" smtClean="0"/>
              <a:t>诊断既有助于预防，又是治疗的第一步。</a:t>
            </a:r>
            <a:endParaRPr lang="en-US" altLang="zh-CN" dirty="0" smtClean="0"/>
          </a:p>
          <a:p>
            <a:r>
              <a:rPr lang="zh-CN" altLang="en-US" sz="2900" dirty="0" smtClean="0"/>
              <a:t>软件的老化诊断既要找出引起老化的问题源，也要发现老化最严重、最需要治疗的模块。</a:t>
            </a:r>
            <a:endParaRPr lang="en-US" altLang="zh-CN" sz="2900" dirty="0" smtClean="0"/>
          </a:p>
          <a:p>
            <a:pPr>
              <a:buNone/>
            </a:pPr>
            <a:endParaRPr lang="en-US" altLang="zh-CN" sz="1300" dirty="0" smtClean="0"/>
          </a:p>
          <a:p>
            <a:pPr>
              <a:buNone/>
            </a:pPr>
            <a:r>
              <a:rPr lang="zh-CN" altLang="en-US" dirty="0" smtClean="0"/>
              <a:t>两种典型技术：</a:t>
            </a:r>
            <a:endParaRPr lang="en-US" altLang="zh-CN" dirty="0" smtClean="0"/>
          </a:p>
          <a:p>
            <a:r>
              <a:rPr lang="zh-CN" altLang="en-US" sz="2900" dirty="0" smtClean="0">
                <a:solidFill>
                  <a:srgbClr val="0000B4"/>
                </a:solidFill>
              </a:rPr>
              <a:t>架构偏差侦测</a:t>
            </a:r>
            <a:endParaRPr lang="en-US" altLang="zh-CN" sz="2900" dirty="0" smtClean="0">
              <a:solidFill>
                <a:srgbClr val="0000B4"/>
              </a:solidFill>
            </a:endParaRPr>
          </a:p>
          <a:p>
            <a:pPr lvl="1">
              <a:buNone/>
            </a:pPr>
            <a:r>
              <a:rPr lang="zh-CN" altLang="en-US" sz="2500" dirty="0" smtClean="0"/>
              <a:t>步一、架构再现</a:t>
            </a:r>
            <a:endParaRPr lang="en-US" altLang="zh-CN" sz="2500" dirty="0" smtClean="0"/>
          </a:p>
          <a:p>
            <a:pPr lvl="1">
              <a:buNone/>
            </a:pPr>
            <a:r>
              <a:rPr lang="zh-CN" altLang="en-US" sz="2500" dirty="0" smtClean="0"/>
              <a:t>步二、形式化的架构描述</a:t>
            </a:r>
            <a:endParaRPr lang="en-US" altLang="zh-CN" sz="2500" dirty="0" smtClean="0"/>
          </a:p>
          <a:p>
            <a:pPr lvl="1">
              <a:buNone/>
            </a:pPr>
            <a:r>
              <a:rPr lang="zh-CN" altLang="en-US" sz="2500" dirty="0" smtClean="0"/>
              <a:t>步三、架构比较</a:t>
            </a:r>
            <a:endParaRPr lang="en-US" altLang="zh-CN" sz="2500" dirty="0" smtClean="0"/>
          </a:p>
          <a:p>
            <a:r>
              <a:rPr lang="zh-CN" altLang="en-US" sz="2900" dirty="0" smtClean="0">
                <a:solidFill>
                  <a:srgbClr val="0000B4"/>
                </a:solidFill>
              </a:rPr>
              <a:t>老化模块识别</a:t>
            </a:r>
            <a:endParaRPr lang="zh-CN" altLang="en-US" sz="2900" dirty="0">
              <a:solidFill>
                <a:srgbClr val="0000B4"/>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44</a:t>
            </a:fld>
            <a:endParaRPr lang="zh-CN" altLang="en-US" dirty="0"/>
          </a:p>
        </p:txBody>
      </p:sp>
      <p:pic>
        <p:nvPicPr>
          <p:cNvPr id="6" name="Picture 2" descr="E:\科研\Books_Zude\Architectural Degeneration - thesis based\Latex2\Figures\AppendixB\AMV4.jpg"/>
          <p:cNvPicPr>
            <a:picLocks noChangeAspect="1" noChangeArrowheads="1"/>
          </p:cNvPicPr>
          <p:nvPr/>
        </p:nvPicPr>
        <p:blipFill>
          <a:blip r:embed="rId2" cstate="print"/>
          <a:srcRect/>
          <a:stretch>
            <a:fillRect/>
          </a:stretch>
        </p:blipFill>
        <p:spPr bwMode="auto">
          <a:xfrm>
            <a:off x="4757006" y="2928934"/>
            <a:ext cx="5020530" cy="3461545"/>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老化治疗</a:t>
            </a:r>
            <a:endParaRPr lang="zh-CN" altLang="en-US" dirty="0"/>
          </a:p>
        </p:txBody>
      </p:sp>
      <p:sp>
        <p:nvSpPr>
          <p:cNvPr id="3" name="Content Placeholder 2"/>
          <p:cNvSpPr>
            <a:spLocks noGrp="1"/>
          </p:cNvSpPr>
          <p:nvPr>
            <p:ph idx="1"/>
          </p:nvPr>
        </p:nvSpPr>
        <p:spPr/>
        <p:txBody>
          <a:bodyPr/>
          <a:lstStyle/>
          <a:p>
            <a:r>
              <a:rPr lang="zh-CN" altLang="en-US" sz="2900" dirty="0" smtClean="0"/>
              <a:t>使软件“</a:t>
            </a:r>
            <a:r>
              <a:rPr lang="zh-CN" altLang="en-US" sz="2900" dirty="0" smtClean="0">
                <a:solidFill>
                  <a:srgbClr val="FF0000"/>
                </a:solidFill>
              </a:rPr>
              <a:t>返老回童</a:t>
            </a:r>
            <a:r>
              <a:rPr lang="zh-CN" altLang="en-US" sz="2900" dirty="0" smtClean="0"/>
              <a:t>”，重新获得高质量 </a:t>
            </a:r>
            <a:r>
              <a:rPr lang="en-US" altLang="zh-CN" sz="2900" dirty="0" smtClean="0"/>
              <a:t>(</a:t>
            </a:r>
            <a:r>
              <a:rPr lang="zh-CN" altLang="en-US" sz="2900" dirty="0" smtClean="0"/>
              <a:t>特别是强可维护性</a:t>
            </a:r>
            <a:r>
              <a:rPr lang="en-US" altLang="zh-CN" sz="2900" dirty="0" smtClean="0"/>
              <a:t>)</a:t>
            </a:r>
          </a:p>
          <a:p>
            <a:pPr>
              <a:buNone/>
            </a:pPr>
            <a:endParaRPr lang="en-US" altLang="zh-CN" sz="1200" dirty="0" smtClean="0"/>
          </a:p>
          <a:p>
            <a:pPr>
              <a:buNone/>
            </a:pPr>
            <a:r>
              <a:rPr lang="zh-CN" altLang="en-US" sz="3300" dirty="0" smtClean="0"/>
              <a:t>两种典型技术：</a:t>
            </a:r>
            <a:endParaRPr lang="en-US" altLang="zh-CN" sz="3300" dirty="0" smtClean="0"/>
          </a:p>
          <a:p>
            <a:r>
              <a:rPr lang="zh-CN" altLang="en-US" sz="2900" dirty="0" smtClean="0">
                <a:solidFill>
                  <a:srgbClr val="0000B4"/>
                </a:solidFill>
              </a:rPr>
              <a:t>主动质量改善</a:t>
            </a:r>
            <a:endParaRPr lang="en-US" altLang="zh-CN" sz="2900" dirty="0" smtClean="0">
              <a:solidFill>
                <a:srgbClr val="0000B4"/>
              </a:solidFill>
            </a:endParaRPr>
          </a:p>
          <a:p>
            <a:pPr lvl="1"/>
            <a:r>
              <a:rPr lang="zh-CN" altLang="en-US" sz="2100" dirty="0" smtClean="0"/>
              <a:t>通过主动地改善软件质量而达到治疗老化的作用</a:t>
            </a:r>
            <a:endParaRPr lang="en-US" altLang="zh-CN" sz="2100" dirty="0" smtClean="0"/>
          </a:p>
          <a:p>
            <a:pPr lvl="1"/>
            <a:r>
              <a:rPr lang="zh-CN" altLang="en-US" sz="2100" dirty="0" smtClean="0"/>
              <a:t>回顾微软公司的“</a:t>
            </a:r>
            <a:r>
              <a:rPr lang="en-US" altLang="zh-CN" sz="2100" dirty="0" smtClean="0"/>
              <a:t>20%</a:t>
            </a:r>
            <a:r>
              <a:rPr lang="zh-CN" altLang="en-US" sz="2100" dirty="0" smtClean="0"/>
              <a:t>所得税</a:t>
            </a:r>
            <a:r>
              <a:rPr lang="en-US" altLang="zh-CN" sz="2100" dirty="0" smtClean="0"/>
              <a:t>”</a:t>
            </a:r>
            <a:r>
              <a:rPr lang="zh-CN" altLang="en-US" sz="2100" dirty="0" smtClean="0"/>
              <a:t>实践</a:t>
            </a:r>
            <a:endParaRPr lang="en-US" altLang="zh-CN" sz="2100" dirty="0" smtClean="0"/>
          </a:p>
          <a:p>
            <a:r>
              <a:rPr lang="zh-CN" altLang="en-US" sz="2900" dirty="0" smtClean="0">
                <a:solidFill>
                  <a:srgbClr val="0000B4"/>
                </a:solidFill>
              </a:rPr>
              <a:t>再工程 </a:t>
            </a:r>
            <a:r>
              <a:rPr lang="en-US" altLang="zh-CN" sz="2900" dirty="0" smtClean="0">
                <a:solidFill>
                  <a:srgbClr val="0000B4"/>
                </a:solidFill>
              </a:rPr>
              <a:t>(</a:t>
            </a:r>
            <a:r>
              <a:rPr lang="en-US" sz="2900" dirty="0" smtClean="0">
                <a:solidFill>
                  <a:srgbClr val="0000B4"/>
                </a:solidFill>
              </a:rPr>
              <a:t>Reengineering)</a:t>
            </a:r>
          </a:p>
          <a:p>
            <a:pPr lvl="1">
              <a:buNone/>
            </a:pPr>
            <a:r>
              <a:rPr lang="zh-CN" altLang="en-US" sz="2100" dirty="0" smtClean="0"/>
              <a:t>步一、逆向工程</a:t>
            </a:r>
            <a:endParaRPr lang="en-US" altLang="zh-CN" sz="2100" dirty="0" smtClean="0"/>
          </a:p>
          <a:p>
            <a:pPr lvl="1">
              <a:buNone/>
            </a:pPr>
            <a:r>
              <a:rPr lang="zh-CN" altLang="en-US" sz="2100" dirty="0" smtClean="0"/>
              <a:t>步二、变更实施</a:t>
            </a:r>
            <a:endParaRPr lang="en-US" altLang="zh-CN" sz="2100" dirty="0" smtClean="0"/>
          </a:p>
          <a:p>
            <a:pPr lvl="1">
              <a:buNone/>
            </a:pPr>
            <a:r>
              <a:rPr lang="zh-CN" altLang="en-US" sz="2100" dirty="0" smtClean="0"/>
              <a:t>步三、正向工程</a:t>
            </a:r>
            <a:endParaRPr lang="en-US" altLang="zh-CN" sz="2100" dirty="0" smtClean="0"/>
          </a:p>
          <a:p>
            <a:endParaRPr lang="en-US" altLang="zh-CN" sz="2500" dirty="0" smtClean="0">
              <a:solidFill>
                <a:srgbClr val="0000B4"/>
              </a:solidFill>
            </a:endParaRPr>
          </a:p>
          <a:p>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45</a:t>
            </a:fld>
            <a:endParaRPr lang="zh-CN" altLang="en-US" dirty="0"/>
          </a:p>
        </p:txBody>
      </p:sp>
      <p:pic>
        <p:nvPicPr>
          <p:cNvPr id="5" name="Picture 5" descr="C:\Users\SECBOK\Desktop\images.jpg"/>
          <p:cNvPicPr>
            <a:picLocks noChangeAspect="1" noChangeArrowheads="1"/>
          </p:cNvPicPr>
          <p:nvPr/>
        </p:nvPicPr>
        <p:blipFill>
          <a:blip r:embed="rId2" cstate="print"/>
          <a:srcRect/>
          <a:stretch>
            <a:fillRect/>
          </a:stretch>
        </p:blipFill>
        <p:spPr bwMode="auto">
          <a:xfrm>
            <a:off x="7119959" y="1928808"/>
            <a:ext cx="2553875" cy="1490304"/>
          </a:xfrm>
          <a:prstGeom prst="ellipse">
            <a:avLst/>
          </a:prstGeom>
          <a:ln>
            <a:noFill/>
          </a:ln>
          <a:effectLst>
            <a:softEdge rad="112500"/>
          </a:effectLst>
        </p:spPr>
      </p:pic>
      <p:grpSp>
        <p:nvGrpSpPr>
          <p:cNvPr id="19" name="Group 18"/>
          <p:cNvGrpSpPr/>
          <p:nvPr/>
        </p:nvGrpSpPr>
        <p:grpSpPr>
          <a:xfrm>
            <a:off x="5107785" y="4214821"/>
            <a:ext cx="4686199" cy="2282402"/>
            <a:chOff x="1308708" y="1232283"/>
            <a:chExt cx="5686761" cy="3088620"/>
          </a:xfrm>
        </p:grpSpPr>
        <p:sp>
          <p:nvSpPr>
            <p:cNvPr id="6" name="Freeform 5"/>
            <p:cNvSpPr/>
            <p:nvPr/>
          </p:nvSpPr>
          <p:spPr>
            <a:xfrm>
              <a:off x="2033878" y="1823323"/>
              <a:ext cx="1377129" cy="2351001"/>
            </a:xfrm>
            <a:custGeom>
              <a:avLst/>
              <a:gdLst>
                <a:gd name="connsiteX0" fmla="*/ 737755 w 904009"/>
                <a:gd name="connsiteY0" fmla="*/ 51955 h 1818410"/>
                <a:gd name="connsiteX1" fmla="*/ 0 w 904009"/>
                <a:gd name="connsiteY1" fmla="*/ 1818410 h 1818410"/>
                <a:gd name="connsiteX2" fmla="*/ 571500 w 904009"/>
                <a:gd name="connsiteY2" fmla="*/ 1818410 h 1818410"/>
                <a:gd name="connsiteX3" fmla="*/ 904009 w 904009"/>
                <a:gd name="connsiteY3" fmla="*/ 0 h 1818410"/>
                <a:gd name="connsiteX4" fmla="*/ 737755 w 904009"/>
                <a:gd name="connsiteY4" fmla="*/ 51955 h 1818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009" h="1818410">
                  <a:moveTo>
                    <a:pt x="737755" y="51955"/>
                  </a:moveTo>
                  <a:lnTo>
                    <a:pt x="0" y="1818410"/>
                  </a:lnTo>
                  <a:lnTo>
                    <a:pt x="571500" y="1818410"/>
                  </a:lnTo>
                  <a:lnTo>
                    <a:pt x="904009" y="0"/>
                  </a:lnTo>
                  <a:lnTo>
                    <a:pt x="737755" y="51955"/>
                  </a:lnTo>
                  <a:close/>
                </a:path>
              </a:pathLst>
            </a:custGeom>
          </p:spPr>
          <p:style>
            <a:lnRef idx="2">
              <a:schemeClr val="dk1">
                <a:shade val="50000"/>
              </a:schemeClr>
            </a:lnRef>
            <a:fillRef idx="1">
              <a:schemeClr val="dk1"/>
            </a:fillRef>
            <a:effectRef idx="0">
              <a:schemeClr val="dk1"/>
            </a:effectRef>
            <a:fontRef idx="minor">
              <a:schemeClr val="lt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sp>
          <p:nvSpPr>
            <p:cNvPr id="7" name="Freeform 6"/>
            <p:cNvSpPr/>
            <p:nvPr/>
          </p:nvSpPr>
          <p:spPr>
            <a:xfrm flipH="1">
              <a:off x="4772304" y="1823323"/>
              <a:ext cx="1176628" cy="2351001"/>
            </a:xfrm>
            <a:custGeom>
              <a:avLst/>
              <a:gdLst>
                <a:gd name="connsiteX0" fmla="*/ 737755 w 904009"/>
                <a:gd name="connsiteY0" fmla="*/ 51955 h 1818410"/>
                <a:gd name="connsiteX1" fmla="*/ 0 w 904009"/>
                <a:gd name="connsiteY1" fmla="*/ 1818410 h 1818410"/>
                <a:gd name="connsiteX2" fmla="*/ 571500 w 904009"/>
                <a:gd name="connsiteY2" fmla="*/ 1818410 h 1818410"/>
                <a:gd name="connsiteX3" fmla="*/ 904009 w 904009"/>
                <a:gd name="connsiteY3" fmla="*/ 0 h 1818410"/>
                <a:gd name="connsiteX4" fmla="*/ 737755 w 904009"/>
                <a:gd name="connsiteY4" fmla="*/ 51955 h 1818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009" h="1818410">
                  <a:moveTo>
                    <a:pt x="737755" y="51955"/>
                  </a:moveTo>
                  <a:lnTo>
                    <a:pt x="0" y="1818410"/>
                  </a:lnTo>
                  <a:lnTo>
                    <a:pt x="571500" y="1818410"/>
                  </a:lnTo>
                  <a:lnTo>
                    <a:pt x="904009" y="0"/>
                  </a:lnTo>
                  <a:lnTo>
                    <a:pt x="737755" y="51955"/>
                  </a:lnTo>
                  <a:close/>
                </a:path>
              </a:pathLst>
            </a:custGeom>
          </p:spPr>
          <p:style>
            <a:lnRef idx="2">
              <a:schemeClr val="dk1">
                <a:shade val="50000"/>
              </a:schemeClr>
            </a:lnRef>
            <a:fillRef idx="1">
              <a:schemeClr val="dk1"/>
            </a:fillRef>
            <a:effectRef idx="0">
              <a:schemeClr val="dk1"/>
            </a:effectRef>
            <a:fontRef idx="minor">
              <a:schemeClr val="lt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sp>
          <p:nvSpPr>
            <p:cNvPr id="8" name="Freeform 7"/>
            <p:cNvSpPr/>
            <p:nvPr/>
          </p:nvSpPr>
          <p:spPr>
            <a:xfrm>
              <a:off x="2835885" y="1737833"/>
              <a:ext cx="2421848" cy="657211"/>
            </a:xfrm>
            <a:custGeom>
              <a:avLst/>
              <a:gdLst>
                <a:gd name="connsiteX0" fmla="*/ 145472 w 1589809"/>
                <a:gd name="connsiteY0" fmla="*/ 0 h 426027"/>
                <a:gd name="connsiteX1" fmla="*/ 0 w 1589809"/>
                <a:gd name="connsiteY1" fmla="*/ 415636 h 426027"/>
                <a:gd name="connsiteX2" fmla="*/ 1589809 w 1589809"/>
                <a:gd name="connsiteY2" fmla="*/ 426027 h 426027"/>
                <a:gd name="connsiteX3" fmla="*/ 1444336 w 1589809"/>
                <a:gd name="connsiteY3" fmla="*/ 10391 h 426027"/>
                <a:gd name="connsiteX4" fmla="*/ 145472 w 1589809"/>
                <a:gd name="connsiteY4" fmla="*/ 0 h 426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809" h="426027">
                  <a:moveTo>
                    <a:pt x="145472" y="0"/>
                  </a:moveTo>
                  <a:lnTo>
                    <a:pt x="0" y="415636"/>
                  </a:lnTo>
                  <a:lnTo>
                    <a:pt x="1589809" y="426027"/>
                  </a:lnTo>
                  <a:lnTo>
                    <a:pt x="1444336" y="10391"/>
                  </a:lnTo>
                  <a:lnTo>
                    <a:pt x="145472" y="0"/>
                  </a:lnTo>
                  <a:close/>
                </a:path>
              </a:pathLst>
            </a:custGeom>
          </p:spPr>
          <p:style>
            <a:lnRef idx="2">
              <a:schemeClr val="dk1">
                <a:shade val="50000"/>
              </a:schemeClr>
            </a:lnRef>
            <a:fillRef idx="1">
              <a:schemeClr val="dk1"/>
            </a:fillRef>
            <a:effectRef idx="0">
              <a:schemeClr val="dk1"/>
            </a:effectRef>
            <a:fontRef idx="minor">
              <a:schemeClr val="lt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sp>
          <p:nvSpPr>
            <p:cNvPr id="9" name="TextBox 8"/>
            <p:cNvSpPr txBox="1"/>
            <p:nvPr/>
          </p:nvSpPr>
          <p:spPr>
            <a:xfrm>
              <a:off x="1308708" y="3403964"/>
              <a:ext cx="558160" cy="675643"/>
            </a:xfrm>
            <a:prstGeom prst="rect">
              <a:avLst/>
            </a:prstGeom>
            <a:noFill/>
          </p:spPr>
          <p:txBody>
            <a:bodyPr wrap="none" lIns="37253" tIns="18626" rIns="37253" bIns="18626" rtlCol="0">
              <a:spAutoFit/>
            </a:bodyPr>
            <a:lstStyle/>
            <a:p>
              <a:r>
                <a:rPr lang="zh-CN" altLang="en-US" sz="3000" b="1" dirty="0" smtClean="0">
                  <a:solidFill>
                    <a:srgbClr val="C00000"/>
                  </a:solidFill>
                  <a:latin typeface="微软雅黑" pitchFamily="34" charset="-122"/>
                  <a:ea typeface="微软雅黑" pitchFamily="34" charset="-122"/>
                </a:rPr>
                <a:t>逆</a:t>
              </a:r>
              <a:endParaRPr lang="zh-CN" altLang="en-US" sz="3000" b="1" dirty="0">
                <a:solidFill>
                  <a:srgbClr val="C00000"/>
                </a:solidFill>
                <a:latin typeface="微软雅黑" pitchFamily="34" charset="-122"/>
                <a:ea typeface="微软雅黑" pitchFamily="34" charset="-122"/>
              </a:endParaRPr>
            </a:p>
          </p:txBody>
        </p:sp>
        <p:sp>
          <p:nvSpPr>
            <p:cNvPr id="10" name="Rectangle 9"/>
            <p:cNvSpPr/>
            <p:nvPr/>
          </p:nvSpPr>
          <p:spPr>
            <a:xfrm>
              <a:off x="1626207" y="3042015"/>
              <a:ext cx="558160" cy="675643"/>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向</a:t>
              </a:r>
              <a:endParaRPr lang="zh-CN" altLang="en-US" sz="3000" b="1" dirty="0">
                <a:solidFill>
                  <a:srgbClr val="C00000"/>
                </a:solidFill>
                <a:latin typeface="微软雅黑" pitchFamily="34" charset="-122"/>
                <a:ea typeface="微软雅黑" pitchFamily="34" charset="-122"/>
              </a:endParaRPr>
            </a:p>
          </p:txBody>
        </p:sp>
        <p:sp>
          <p:nvSpPr>
            <p:cNvPr id="11" name="Rectangle 10"/>
            <p:cNvSpPr/>
            <p:nvPr/>
          </p:nvSpPr>
          <p:spPr>
            <a:xfrm>
              <a:off x="1911960" y="2605888"/>
              <a:ext cx="558160" cy="675643"/>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工</a:t>
              </a:r>
              <a:endParaRPr lang="zh-CN" altLang="en-US" sz="3000" b="1" dirty="0">
                <a:solidFill>
                  <a:srgbClr val="C00000"/>
                </a:solidFill>
                <a:latin typeface="微软雅黑" pitchFamily="34" charset="-122"/>
                <a:ea typeface="微软雅黑" pitchFamily="34" charset="-122"/>
              </a:endParaRPr>
            </a:p>
          </p:txBody>
        </p:sp>
        <p:sp>
          <p:nvSpPr>
            <p:cNvPr id="12" name="Rectangle 11"/>
            <p:cNvSpPr/>
            <p:nvPr/>
          </p:nvSpPr>
          <p:spPr>
            <a:xfrm>
              <a:off x="2229456" y="2257798"/>
              <a:ext cx="558160" cy="675643"/>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程</a:t>
              </a:r>
              <a:endParaRPr lang="zh-CN" altLang="en-US" sz="3000" b="1" dirty="0">
                <a:solidFill>
                  <a:srgbClr val="C00000"/>
                </a:solidFill>
                <a:latin typeface="微软雅黑" pitchFamily="34" charset="-122"/>
                <a:ea typeface="微软雅黑" pitchFamily="34" charset="-122"/>
              </a:endParaRPr>
            </a:p>
          </p:txBody>
        </p:sp>
        <p:sp>
          <p:nvSpPr>
            <p:cNvPr id="13" name="TextBox 12"/>
            <p:cNvSpPr txBox="1"/>
            <p:nvPr/>
          </p:nvSpPr>
          <p:spPr>
            <a:xfrm>
              <a:off x="3623046" y="1232283"/>
              <a:ext cx="1025024" cy="675643"/>
            </a:xfrm>
            <a:prstGeom prst="rect">
              <a:avLst/>
            </a:prstGeom>
            <a:noFill/>
          </p:spPr>
          <p:txBody>
            <a:bodyPr wrap="none" lIns="37253" tIns="18626" rIns="37253" bIns="18626" rtlCol="0">
              <a:spAutoFit/>
            </a:bodyPr>
            <a:lstStyle/>
            <a:p>
              <a:r>
                <a:rPr lang="zh-CN" altLang="en-US" sz="3000" b="1" dirty="0" smtClean="0">
                  <a:solidFill>
                    <a:srgbClr val="C00000"/>
                  </a:solidFill>
                  <a:latin typeface="微软雅黑" pitchFamily="34" charset="-122"/>
                  <a:ea typeface="微软雅黑" pitchFamily="34" charset="-122"/>
                </a:rPr>
                <a:t>变形</a:t>
              </a:r>
              <a:endParaRPr lang="zh-CN" altLang="en-US" sz="3000" b="1" dirty="0">
                <a:solidFill>
                  <a:srgbClr val="C00000"/>
                </a:solidFill>
                <a:latin typeface="微软雅黑" pitchFamily="34" charset="-122"/>
                <a:ea typeface="微软雅黑" pitchFamily="34" charset="-122"/>
              </a:endParaRPr>
            </a:p>
          </p:txBody>
        </p:sp>
        <p:sp>
          <p:nvSpPr>
            <p:cNvPr id="14" name="TextBox 13"/>
            <p:cNvSpPr txBox="1"/>
            <p:nvPr/>
          </p:nvSpPr>
          <p:spPr>
            <a:xfrm>
              <a:off x="6437309" y="3645260"/>
              <a:ext cx="558160" cy="675643"/>
            </a:xfrm>
            <a:prstGeom prst="rect">
              <a:avLst/>
            </a:prstGeom>
            <a:noFill/>
          </p:spPr>
          <p:txBody>
            <a:bodyPr wrap="none" lIns="37253" tIns="18626" rIns="37253" bIns="18626" rtlCol="0">
              <a:spAutoFit/>
            </a:bodyPr>
            <a:lstStyle/>
            <a:p>
              <a:r>
                <a:rPr lang="zh-CN" altLang="en-US" sz="3000" b="1" dirty="0" smtClean="0">
                  <a:solidFill>
                    <a:srgbClr val="C00000"/>
                  </a:solidFill>
                  <a:latin typeface="微软雅黑" pitchFamily="34" charset="-122"/>
                  <a:ea typeface="微软雅黑" pitchFamily="34" charset="-122"/>
                </a:rPr>
                <a:t>程</a:t>
              </a:r>
              <a:endParaRPr lang="zh-CN" altLang="en-US" sz="3000" b="1" dirty="0">
                <a:solidFill>
                  <a:srgbClr val="C00000"/>
                </a:solidFill>
                <a:latin typeface="微软雅黑" pitchFamily="34" charset="-122"/>
                <a:ea typeface="微软雅黑" pitchFamily="34" charset="-122"/>
              </a:endParaRPr>
            </a:p>
          </p:txBody>
        </p:sp>
        <p:sp>
          <p:nvSpPr>
            <p:cNvPr id="15" name="Rectangle 14"/>
            <p:cNvSpPr/>
            <p:nvPr/>
          </p:nvSpPr>
          <p:spPr>
            <a:xfrm>
              <a:off x="6056313" y="3232282"/>
              <a:ext cx="558160" cy="675643"/>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工</a:t>
              </a:r>
              <a:endParaRPr lang="zh-CN" altLang="en-US" sz="3000" b="1" dirty="0">
                <a:solidFill>
                  <a:srgbClr val="C00000"/>
                </a:solidFill>
                <a:latin typeface="微软雅黑" pitchFamily="34" charset="-122"/>
                <a:ea typeface="微软雅黑" pitchFamily="34" charset="-122"/>
              </a:endParaRPr>
            </a:p>
          </p:txBody>
        </p:sp>
        <p:sp>
          <p:nvSpPr>
            <p:cNvPr id="16" name="Rectangle 15"/>
            <p:cNvSpPr/>
            <p:nvPr/>
          </p:nvSpPr>
          <p:spPr>
            <a:xfrm>
              <a:off x="5707062" y="2789148"/>
              <a:ext cx="558160" cy="675643"/>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向</a:t>
              </a:r>
              <a:endParaRPr lang="zh-CN" altLang="en-US" sz="3000" b="1" dirty="0">
                <a:solidFill>
                  <a:srgbClr val="C00000"/>
                </a:solidFill>
                <a:latin typeface="微软雅黑" pitchFamily="34" charset="-122"/>
                <a:ea typeface="微软雅黑" pitchFamily="34" charset="-122"/>
              </a:endParaRPr>
            </a:p>
          </p:txBody>
        </p:sp>
        <p:sp>
          <p:nvSpPr>
            <p:cNvPr id="17" name="Rectangle 16"/>
            <p:cNvSpPr/>
            <p:nvPr/>
          </p:nvSpPr>
          <p:spPr>
            <a:xfrm>
              <a:off x="5384364" y="2293523"/>
              <a:ext cx="558160" cy="675643"/>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正</a:t>
              </a:r>
              <a:endParaRPr lang="zh-CN" altLang="en-US" sz="3000" b="1" dirty="0">
                <a:solidFill>
                  <a:srgbClr val="C00000"/>
                </a:solidFill>
                <a:latin typeface="微软雅黑" pitchFamily="34" charset="-122"/>
                <a:ea typeface="微软雅黑" pitchFamily="34" charset="-122"/>
              </a:endParaRPr>
            </a:p>
          </p:txBody>
        </p:sp>
        <p:sp>
          <p:nvSpPr>
            <p:cNvPr id="18" name="Freeform 17"/>
            <p:cNvSpPr/>
            <p:nvPr/>
          </p:nvSpPr>
          <p:spPr>
            <a:xfrm>
              <a:off x="3057490" y="2555339"/>
              <a:ext cx="1852003" cy="1474719"/>
            </a:xfrm>
            <a:custGeom>
              <a:avLst/>
              <a:gdLst>
                <a:gd name="connsiteX0" fmla="*/ 0 w 1215737"/>
                <a:gd name="connsiteY0" fmla="*/ 955964 h 955964"/>
                <a:gd name="connsiteX1" fmla="*/ 613064 w 1215737"/>
                <a:gd name="connsiteY1" fmla="*/ 0 h 955964"/>
                <a:gd name="connsiteX2" fmla="*/ 1215737 w 1215737"/>
                <a:gd name="connsiteY2" fmla="*/ 955964 h 955964"/>
              </a:gdLst>
              <a:ahLst/>
              <a:cxnLst>
                <a:cxn ang="0">
                  <a:pos x="connsiteX0" y="connsiteY0"/>
                </a:cxn>
                <a:cxn ang="0">
                  <a:pos x="connsiteX1" y="connsiteY1"/>
                </a:cxn>
                <a:cxn ang="0">
                  <a:pos x="connsiteX2" y="connsiteY2"/>
                </a:cxn>
              </a:cxnLst>
              <a:rect l="l" t="t" r="r" b="b"/>
              <a:pathLst>
                <a:path w="1215737" h="955964">
                  <a:moveTo>
                    <a:pt x="0" y="955964"/>
                  </a:moveTo>
                  <a:cubicBezTo>
                    <a:pt x="205220" y="477982"/>
                    <a:pt x="410441" y="0"/>
                    <a:pt x="613064" y="0"/>
                  </a:cubicBezTo>
                  <a:cubicBezTo>
                    <a:pt x="815687" y="0"/>
                    <a:pt x="1015712" y="477982"/>
                    <a:pt x="1215737" y="955964"/>
                  </a:cubicBezTo>
                </a:path>
              </a:pathLst>
            </a:custGeom>
            <a:ln w="190500">
              <a:solidFill>
                <a:srgbClr val="FF0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grpSp>
    </p:spTree>
  </p:cSld>
  <p:clrMapOvr>
    <a:masterClrMapping/>
  </p:clrMapOvr>
  <p:transition spd="slow">
    <p:blind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软件维演概论</a:t>
            </a:r>
            <a:endParaRPr lang="en-US" altLang="zh-CN" sz="2800" dirty="0" smtClean="0"/>
          </a:p>
          <a:p>
            <a:pPr lvl="1"/>
            <a:r>
              <a:rPr lang="zh-CN" altLang="en-US" sz="2600" dirty="0" smtClean="0"/>
              <a:t>概念、遗迹危机、维护理念</a:t>
            </a:r>
            <a:endParaRPr lang="en-US" altLang="zh-CN" sz="2600" dirty="0" smtClean="0"/>
          </a:p>
          <a:p>
            <a:r>
              <a:rPr lang="zh-CN" altLang="en-US" sz="2800" dirty="0" smtClean="0"/>
              <a:t>软件老化</a:t>
            </a:r>
            <a:endParaRPr lang="en-US" altLang="zh-CN" sz="2800" dirty="0" smtClean="0"/>
          </a:p>
          <a:p>
            <a:pPr lvl="1"/>
            <a:r>
              <a:rPr lang="zh-CN" altLang="en-US" sz="2600" dirty="0" smtClean="0"/>
              <a:t>概述、案例、分析、处理实践</a:t>
            </a:r>
            <a:endParaRPr lang="en-US" altLang="zh-CN" sz="2600" dirty="0" smtClean="0"/>
          </a:p>
          <a:p>
            <a:r>
              <a:rPr lang="zh-CN" altLang="en-US" sz="2800" dirty="0" smtClean="0"/>
              <a:t>软件再工程</a:t>
            </a:r>
            <a:endParaRPr lang="en-US" altLang="zh-CN" sz="2800" dirty="0" smtClean="0"/>
          </a:p>
          <a:p>
            <a:pPr lvl="1"/>
            <a:r>
              <a:rPr lang="zh-CN" altLang="en-US" sz="2600" dirty="0" smtClean="0"/>
              <a:t>概述、案例、模型与技术、实践</a:t>
            </a:r>
            <a:endParaRPr lang="en-US" altLang="zh-CN" sz="2600" dirty="0" smtClean="0"/>
          </a:p>
          <a:p>
            <a:r>
              <a:rPr lang="zh-CN" altLang="en-US" sz="2800" dirty="0" smtClean="0"/>
              <a:t>软件维演透析</a:t>
            </a:r>
            <a:endParaRPr lang="en-US" altLang="zh-CN" sz="2800" dirty="0" smtClean="0"/>
          </a:p>
          <a:p>
            <a:pPr lvl="1"/>
            <a:r>
              <a:rPr lang="en-US" altLang="zh-CN" sz="2600" dirty="0" smtClean="0"/>
              <a:t>Lehman</a:t>
            </a:r>
            <a:r>
              <a:rPr lang="zh-CN" altLang="en-US" sz="2600" dirty="0" smtClean="0"/>
              <a:t>定律，及其定律与实践</a:t>
            </a:r>
            <a:endParaRPr lang="en-US" altLang="zh-CN" sz="2600" dirty="0" smtClean="0"/>
          </a:p>
          <a:p>
            <a:r>
              <a:rPr lang="zh-CN" altLang="en-US" sz="2800" dirty="0" smtClean="0"/>
              <a:t>维护工程师</a:t>
            </a:r>
          </a:p>
          <a:p>
            <a:pPr lvl="1"/>
            <a:r>
              <a:rPr lang="zh-CN" altLang="en-US" sz="2600" dirty="0" smtClean="0"/>
              <a:t>角色、要求，如何参与开发</a:t>
            </a:r>
            <a:endParaRPr lang="zh-CN" altLang="en-US" sz="2600" dirty="0"/>
          </a:p>
        </p:txBody>
      </p:sp>
      <p:sp>
        <p:nvSpPr>
          <p:cNvPr id="4" name="Right Arrow 3"/>
          <p:cNvSpPr/>
          <p:nvPr/>
        </p:nvSpPr>
        <p:spPr>
          <a:xfrm flipH="1" flipV="1">
            <a:off x="6524636" y="3357562"/>
            <a:ext cx="1285884" cy="428628"/>
          </a:xfrm>
          <a:prstGeom prst="righ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282415" y="2380819"/>
            <a:ext cx="5351105" cy="1624246"/>
          </a:xfrm>
        </p:spPr>
        <p:txBody>
          <a:bodyPr/>
          <a:lstStyle/>
          <a:p>
            <a:r>
              <a:rPr lang="zh-CN" altLang="en-US" dirty="0" smtClean="0"/>
              <a:t>代码变更会破坏软件架构，持续的架构破坏会触发再工程。</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47</a:t>
            </a:fld>
            <a:endParaRPr lang="zh-CN" altLang="en-US" dirty="0"/>
          </a:p>
        </p:txBody>
      </p:sp>
      <p:sp>
        <p:nvSpPr>
          <p:cNvPr id="7" name="Rectangle 6"/>
          <p:cNvSpPr/>
          <p:nvPr/>
        </p:nvSpPr>
        <p:spPr>
          <a:xfrm>
            <a:off x="1080948" y="4077071"/>
            <a:ext cx="2463051" cy="419764"/>
          </a:xfrm>
          <a:prstGeom prst="rect">
            <a:avLst/>
          </a:prstGeom>
        </p:spPr>
        <p:txBody>
          <a:bodyPr wrap="none" lIns="95665" tIns="47832" rIns="95665" bIns="47832">
            <a:spAutoFit/>
          </a:bodyPr>
          <a:lstStyle/>
          <a:p>
            <a:r>
              <a:rPr lang="en-US" sz="2100" dirty="0" smtClean="0"/>
              <a:t>Frederick Brooks</a:t>
            </a:r>
            <a:endParaRPr lang="zh-CN" altLang="en-US" sz="2100" dirty="0">
              <a:ea typeface="文鼎CS长美黑" pitchFamily="49" charset="-122"/>
            </a:endParaRPr>
          </a:p>
        </p:txBody>
      </p:sp>
      <p:pic>
        <p:nvPicPr>
          <p:cNvPr id="6" name="Picture 3" descr="C:\Users\Dell\Desktop\brooks_3.jpg"/>
          <p:cNvPicPr>
            <a:picLocks noChangeAspect="1" noChangeArrowheads="1"/>
          </p:cNvPicPr>
          <p:nvPr/>
        </p:nvPicPr>
        <p:blipFill>
          <a:blip r:embed="rId2" cstate="print"/>
          <a:srcRect/>
          <a:stretch>
            <a:fillRect/>
          </a:stretch>
        </p:blipFill>
        <p:spPr bwMode="auto">
          <a:xfrm>
            <a:off x="402479" y="1504810"/>
            <a:ext cx="3781756" cy="2567138"/>
          </a:xfrm>
          <a:prstGeom prst="rect">
            <a:avLst/>
          </a:prstGeom>
          <a:noFill/>
        </p:spPr>
      </p:pic>
      <p:sp>
        <p:nvSpPr>
          <p:cNvPr id="8" name="TextBox 7"/>
          <p:cNvSpPr txBox="1"/>
          <p:nvPr/>
        </p:nvSpPr>
        <p:spPr>
          <a:xfrm>
            <a:off x="818542" y="4987044"/>
            <a:ext cx="8346927" cy="1758592"/>
          </a:xfrm>
          <a:prstGeom prst="rect">
            <a:avLst/>
          </a:prstGeom>
          <a:noFill/>
        </p:spPr>
        <p:txBody>
          <a:bodyPr wrap="square" lIns="95665" tIns="47832" rIns="95665" bIns="47832" rtlCol="0">
            <a:spAutoFit/>
          </a:bodyPr>
          <a:lstStyle/>
          <a:p>
            <a:r>
              <a:rPr lang="en-US" altLang="zh-CN" dirty="0" smtClean="0">
                <a:latin typeface="方正精宋简体" pitchFamily="2" charset="-122"/>
                <a:ea typeface="方正精宋简体" pitchFamily="2" charset="-122"/>
              </a:rPr>
              <a:t>Frederick Brooks</a:t>
            </a:r>
            <a:r>
              <a:rPr lang="zh-CN" altLang="en-US" dirty="0" smtClean="0">
                <a:latin typeface="方正精宋简体" pitchFamily="2" charset="-122"/>
                <a:ea typeface="方正精宋简体" pitchFamily="2" charset="-122"/>
              </a:rPr>
              <a:t>（布鲁克斯）： 软件项目管理大师，享誉全球的软件工程权威专家，</a:t>
            </a:r>
            <a:r>
              <a:rPr lang="en-US" altLang="zh-CN" dirty="0" smtClean="0">
                <a:latin typeface="方正精宋简体" pitchFamily="2" charset="-122"/>
                <a:ea typeface="方正精宋简体" pitchFamily="2" charset="-122"/>
              </a:rPr>
              <a:t>IBM</a:t>
            </a:r>
            <a:r>
              <a:rPr lang="zh-CN" altLang="en-US" dirty="0" smtClean="0">
                <a:latin typeface="方正精宋简体" pitchFamily="2" charset="-122"/>
                <a:ea typeface="方正精宋简体" pitchFamily="2" charset="-122"/>
              </a:rPr>
              <a:t>公司</a:t>
            </a:r>
            <a:r>
              <a:rPr lang="en-US" altLang="zh-CN" dirty="0" smtClean="0">
                <a:latin typeface="方正精宋简体" pitchFamily="2" charset="-122"/>
                <a:ea typeface="方正精宋简体" pitchFamily="2" charset="-122"/>
              </a:rPr>
              <a:t>360</a:t>
            </a:r>
            <a:r>
              <a:rPr lang="zh-CN" altLang="en-US" dirty="0" smtClean="0">
                <a:latin typeface="方正精宋简体" pitchFamily="2" charset="-122"/>
                <a:ea typeface="方正精宋简体" pitchFamily="2" charset="-122"/>
              </a:rPr>
              <a:t>系列计算机系统（</a:t>
            </a:r>
            <a:r>
              <a:rPr lang="en-US" altLang="zh-CN" dirty="0" smtClean="0">
                <a:latin typeface="方正精宋简体" pitchFamily="2" charset="-122"/>
                <a:ea typeface="方正精宋简体" pitchFamily="2" charset="-122"/>
              </a:rPr>
              <a:t>System/360</a:t>
            </a:r>
            <a:r>
              <a:rPr lang="zh-CN" altLang="en-US" dirty="0" smtClean="0">
                <a:latin typeface="方正精宋简体" pitchFamily="2" charset="-122"/>
                <a:ea typeface="方正精宋简体" pitchFamily="2" charset="-122"/>
              </a:rPr>
              <a:t>）的主缔造者，被尊称为</a:t>
            </a:r>
            <a:r>
              <a:rPr lang="en-US" altLang="zh-CN" dirty="0" smtClean="0">
                <a:latin typeface="方正精宋简体" pitchFamily="2" charset="-122"/>
                <a:ea typeface="方正精宋简体" pitchFamily="2" charset="-122"/>
              </a:rPr>
              <a:t>360</a:t>
            </a:r>
            <a:r>
              <a:rPr lang="zh-CN" altLang="en-US" dirty="0" smtClean="0">
                <a:latin typeface="方正精宋简体" pitchFamily="2" charset="-122"/>
                <a:ea typeface="方正精宋简体" pitchFamily="2" charset="-122"/>
              </a:rPr>
              <a:t>之父。他因对计算机体系结构、操作系统和软件工程作出了里程碑式的贡献而获得</a:t>
            </a:r>
            <a:r>
              <a:rPr lang="en-US" altLang="zh-CN" dirty="0" smtClean="0">
                <a:latin typeface="方正精宋简体" pitchFamily="2" charset="-122"/>
                <a:ea typeface="方正精宋简体" pitchFamily="2" charset="-122"/>
              </a:rPr>
              <a:t>1999</a:t>
            </a:r>
            <a:r>
              <a:rPr lang="zh-CN" altLang="en-US" dirty="0" smtClean="0">
                <a:latin typeface="方正精宋简体" pitchFamily="2" charset="-122"/>
                <a:ea typeface="方正精宋简体" pitchFamily="2" charset="-122"/>
              </a:rPr>
              <a:t>年图灵奖， 是</a:t>
            </a:r>
            <a:r>
              <a:rPr lang="en-US" altLang="zh-CN" dirty="0" smtClean="0">
                <a:latin typeface="方正精宋简体" pitchFamily="2" charset="-122"/>
                <a:ea typeface="方正精宋简体" pitchFamily="2" charset="-122"/>
              </a:rPr>
              <a:t>1980</a:t>
            </a:r>
            <a:r>
              <a:rPr lang="zh-CN" altLang="en-US" dirty="0" smtClean="0">
                <a:latin typeface="方正精宋简体" pitchFamily="2" charset="-122"/>
                <a:ea typeface="方正精宋简体" pitchFamily="2" charset="-122"/>
              </a:rPr>
              <a:t>年首届</a:t>
            </a:r>
            <a:r>
              <a:rPr lang="en-US" altLang="zh-CN" dirty="0" smtClean="0">
                <a:latin typeface="方正精宋简体" pitchFamily="2" charset="-122"/>
                <a:ea typeface="方正精宋简体" pitchFamily="2" charset="-122"/>
              </a:rPr>
              <a:t>IEEE</a:t>
            </a:r>
            <a:r>
              <a:rPr lang="zh-CN" altLang="en-US" dirty="0" smtClean="0">
                <a:latin typeface="方正精宋简体" pitchFamily="2" charset="-122"/>
                <a:ea typeface="方正精宋简体" pitchFamily="2" charset="-122"/>
              </a:rPr>
              <a:t>计算机先驱奖的获奖者之一，也是</a:t>
            </a:r>
            <a:r>
              <a:rPr lang="en-US" altLang="zh-CN" dirty="0" smtClean="0">
                <a:latin typeface="方正精宋简体" pitchFamily="2" charset="-122"/>
                <a:ea typeface="方正精宋简体" pitchFamily="2" charset="-122"/>
              </a:rPr>
              <a:t>1985</a:t>
            </a:r>
            <a:r>
              <a:rPr lang="zh-CN" altLang="en-US" dirty="0" smtClean="0">
                <a:latin typeface="方正精宋简体" pitchFamily="2" charset="-122"/>
                <a:ea typeface="方正精宋简体" pitchFamily="2" charset="-122"/>
              </a:rPr>
              <a:t>年美国国家技术奖的获奖者。</a:t>
            </a:r>
            <a:endParaRPr lang="en-US" altLang="zh-CN" dirty="0" smtClean="0">
              <a:latin typeface="方正精宋简体" pitchFamily="2" charset="-122"/>
              <a:ea typeface="方正精宋简体" pitchFamily="2" charset="-122"/>
            </a:endParaRPr>
          </a:p>
          <a:p>
            <a:r>
              <a:rPr lang="zh-CN" altLang="en-US" dirty="0" smtClean="0">
                <a:latin typeface="方正精宋简体" pitchFamily="2" charset="-122"/>
                <a:ea typeface="方正精宋简体" pitchFamily="2" charset="-122"/>
              </a:rPr>
              <a:t>个人主页：</a:t>
            </a:r>
            <a:r>
              <a:rPr lang="en-US" altLang="zh-CN" dirty="0" smtClean="0">
                <a:latin typeface="方正精宋简体" pitchFamily="2" charset="-122"/>
                <a:ea typeface="方正精宋简体" pitchFamily="2" charset="-122"/>
                <a:hlinkClick r:id="rId3"/>
              </a:rPr>
              <a:t>http://www.cs.unc.edu/~brooks/</a:t>
            </a:r>
            <a:endParaRPr lang="zh-CN" altLang="en-US" dirty="0">
              <a:latin typeface="方正精宋简体" pitchFamily="2" charset="-122"/>
              <a:ea typeface="方正精宋简体" pitchFamily="2" charset="-122"/>
            </a:endParaRP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什么是再工程？</a:t>
            </a:r>
            <a:endParaRPr lang="zh-CN" altLang="en-US" dirty="0"/>
          </a:p>
        </p:txBody>
      </p:sp>
      <p:sp>
        <p:nvSpPr>
          <p:cNvPr id="3" name="Content Placeholder 2"/>
          <p:cNvSpPr>
            <a:spLocks noGrp="1"/>
          </p:cNvSpPr>
          <p:nvPr>
            <p:ph idx="1"/>
          </p:nvPr>
        </p:nvSpPr>
        <p:spPr/>
        <p:txBody>
          <a:bodyPr/>
          <a:lstStyle/>
          <a:p>
            <a:r>
              <a:rPr lang="zh-CN" altLang="en-US" sz="2900" dirty="0" smtClean="0"/>
              <a:t>软件的再工程是通过考察和变更软件的结构，并实现更高质量的新结构的过程。</a:t>
            </a:r>
            <a:endParaRPr lang="en-US" altLang="zh-CN" sz="2900" dirty="0" smtClean="0"/>
          </a:p>
          <a:p>
            <a:pPr lvl="1"/>
            <a:r>
              <a:rPr lang="zh-CN" altLang="en-US" sz="2500" dirty="0" smtClean="0"/>
              <a:t>再工程就如同一次</a:t>
            </a:r>
            <a:r>
              <a:rPr lang="zh-CN" altLang="en-US" sz="2500" dirty="0" smtClean="0">
                <a:solidFill>
                  <a:srgbClr val="0000B4"/>
                </a:solidFill>
              </a:rPr>
              <a:t>深度外科手术</a:t>
            </a:r>
            <a:r>
              <a:rPr lang="zh-CN" altLang="en-US" sz="2500" dirty="0" smtClean="0"/>
              <a:t>。</a:t>
            </a:r>
            <a:endParaRPr lang="en-US" altLang="zh-CN" sz="2500" dirty="0" smtClean="0"/>
          </a:p>
          <a:p>
            <a:endParaRPr lang="en-US" altLang="zh-CN" sz="1500" dirty="0" smtClean="0"/>
          </a:p>
          <a:p>
            <a:r>
              <a:rPr lang="zh-CN" altLang="en-US" sz="2900" dirty="0" smtClean="0"/>
              <a:t>再工程是一项庞大的软件维演实践。</a:t>
            </a:r>
            <a:endParaRPr lang="en-US" altLang="zh-CN" sz="2900" dirty="0" smtClean="0"/>
          </a:p>
          <a:p>
            <a:pPr lvl="1"/>
            <a:r>
              <a:rPr lang="zh-CN" altLang="en-US" sz="2500" dirty="0" smtClean="0"/>
              <a:t>再工程起因于维演实践所造成的软件老化现象。 </a:t>
            </a:r>
            <a:endParaRPr lang="en-US" altLang="zh-CN" sz="2500" dirty="0" smtClean="0"/>
          </a:p>
          <a:p>
            <a:pPr lvl="1"/>
            <a:r>
              <a:rPr lang="zh-CN" altLang="en-US" sz="2500" dirty="0" smtClean="0"/>
              <a:t>再工程可以有效改善软件的可维护性。 </a:t>
            </a:r>
            <a:endParaRPr lang="en-US" altLang="zh-CN" sz="2500" dirty="0" smtClean="0"/>
          </a:p>
          <a:p>
            <a:pPr lvl="1"/>
            <a:r>
              <a:rPr lang="zh-CN" altLang="en-US" sz="2500" dirty="0" smtClean="0"/>
              <a:t>参与再工程的工程师主要来自于软件维演化团队。</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48</a:t>
            </a:fld>
            <a:endParaRPr lang="zh-CN" altLang="en-US" dirty="0"/>
          </a:p>
        </p:txBody>
      </p:sp>
      <p:grpSp>
        <p:nvGrpSpPr>
          <p:cNvPr id="5" name="Group 5"/>
          <p:cNvGrpSpPr/>
          <p:nvPr/>
        </p:nvGrpSpPr>
        <p:grpSpPr>
          <a:xfrm>
            <a:off x="5417356" y="4786325"/>
            <a:ext cx="4488653" cy="2071679"/>
            <a:chOff x="2514600" y="3124200"/>
            <a:chExt cx="4937125" cy="2925763"/>
          </a:xfrm>
        </p:grpSpPr>
        <p:pic>
          <p:nvPicPr>
            <p:cNvPr id="7" name="Picture 3" descr="C:\Users\SECBOK\Desktop\2578171334.jpg"/>
            <p:cNvPicPr>
              <a:picLocks noChangeAspect="1" noChangeArrowheads="1"/>
            </p:cNvPicPr>
            <p:nvPr/>
          </p:nvPicPr>
          <p:blipFill>
            <a:blip r:embed="rId2" cstate="print"/>
            <a:srcRect/>
            <a:stretch>
              <a:fillRect/>
            </a:stretch>
          </p:blipFill>
          <p:spPr bwMode="auto">
            <a:xfrm>
              <a:off x="2514600" y="3124200"/>
              <a:ext cx="4937125" cy="2925763"/>
            </a:xfrm>
            <a:prstGeom prst="rect">
              <a:avLst/>
            </a:prstGeom>
            <a:noFill/>
          </p:spPr>
        </p:pic>
        <p:sp>
          <p:nvSpPr>
            <p:cNvPr id="8" name="Freeform 7"/>
            <p:cNvSpPr/>
            <p:nvPr/>
          </p:nvSpPr>
          <p:spPr>
            <a:xfrm rot="21094594">
              <a:off x="4252538" y="4117572"/>
              <a:ext cx="910936" cy="314549"/>
            </a:xfrm>
            <a:custGeom>
              <a:avLst/>
              <a:gdLst>
                <a:gd name="connsiteX0" fmla="*/ 0 w 862445"/>
                <a:gd name="connsiteY0" fmla="*/ 185305 h 185305"/>
                <a:gd name="connsiteX1" fmla="*/ 311727 w 862445"/>
                <a:gd name="connsiteY1" fmla="*/ 29441 h 185305"/>
                <a:gd name="connsiteX2" fmla="*/ 862445 w 862445"/>
                <a:gd name="connsiteY2" fmla="*/ 8659 h 185305"/>
              </a:gdLst>
              <a:ahLst/>
              <a:cxnLst>
                <a:cxn ang="0">
                  <a:pos x="connsiteX0" y="connsiteY0"/>
                </a:cxn>
                <a:cxn ang="0">
                  <a:pos x="connsiteX1" y="connsiteY1"/>
                </a:cxn>
                <a:cxn ang="0">
                  <a:pos x="connsiteX2" y="connsiteY2"/>
                </a:cxn>
              </a:cxnLst>
              <a:rect l="l" t="t" r="r" b="b"/>
              <a:pathLst>
                <a:path w="862445" h="185305">
                  <a:moveTo>
                    <a:pt x="0" y="185305"/>
                  </a:moveTo>
                  <a:cubicBezTo>
                    <a:pt x="83993" y="122093"/>
                    <a:pt x="167986" y="58882"/>
                    <a:pt x="311727" y="29441"/>
                  </a:cubicBezTo>
                  <a:cubicBezTo>
                    <a:pt x="455468" y="0"/>
                    <a:pt x="658956" y="4329"/>
                    <a:pt x="862445" y="8659"/>
                  </a:cubicBezTo>
                </a:path>
              </a:pathLst>
            </a:custGeom>
            <a:ln w="139700">
              <a:solidFill>
                <a:srgbClr val="FF0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zh-CN" altLang="en-US" sz="3800" dirty="0"/>
            </a:p>
          </p:txBody>
        </p:sp>
        <p:sp>
          <p:nvSpPr>
            <p:cNvPr id="9" name="TextBox 8"/>
            <p:cNvSpPr txBox="1"/>
            <p:nvPr/>
          </p:nvSpPr>
          <p:spPr>
            <a:xfrm>
              <a:off x="2964843" y="3606225"/>
              <a:ext cx="1876358" cy="782393"/>
            </a:xfrm>
            <a:prstGeom prst="rect">
              <a:avLst/>
            </a:prstGeom>
            <a:noFill/>
          </p:spPr>
          <p:txBody>
            <a:bodyPr wrap="none" rtlCol="0">
              <a:spAutoFit/>
            </a:bodyPr>
            <a:lstStyle/>
            <a:p>
              <a:r>
                <a:rPr lang="zh-CN" altLang="en-US" sz="3000" b="1" dirty="0" smtClean="0">
                  <a:solidFill>
                    <a:srgbClr val="FF0000"/>
                  </a:solidFill>
                  <a:latin typeface="微软雅黑" pitchFamily="34" charset="-122"/>
                  <a:ea typeface="微软雅黑" pitchFamily="34" charset="-122"/>
                </a:rPr>
                <a:t>再工程</a:t>
              </a:r>
              <a:r>
                <a:rPr lang="zh-CN" altLang="en-US" sz="2300" b="1" dirty="0" smtClean="0">
                  <a:solidFill>
                    <a:srgbClr val="FF0000"/>
                  </a:solidFill>
                  <a:latin typeface="微软雅黑" pitchFamily="34" charset="-122"/>
                  <a:ea typeface="微软雅黑" pitchFamily="34" charset="-122"/>
                </a:rPr>
                <a:t> </a:t>
              </a:r>
              <a:r>
                <a:rPr lang="en-US" altLang="zh-CN" sz="3000" dirty="0" smtClean="0">
                  <a:solidFill>
                    <a:srgbClr val="FF0000"/>
                  </a:solidFill>
                  <a:latin typeface="方正胖娃简体" pitchFamily="65" charset="-122"/>
                  <a:ea typeface="方正胖娃简体" pitchFamily="65" charset="-122"/>
                </a:rPr>
                <a:t>?</a:t>
              </a:r>
              <a:endParaRPr lang="zh-CN" altLang="en-US" sz="3000" dirty="0">
                <a:solidFill>
                  <a:srgbClr val="FF0000"/>
                </a:solidFill>
                <a:latin typeface="方正胖娃简体" pitchFamily="65" charset="-122"/>
                <a:ea typeface="方正胖娃简体" pitchFamily="65" charset="-122"/>
              </a:endParaRPr>
            </a:p>
          </p:txBody>
        </p:sp>
      </p:grpSp>
    </p:spTree>
  </p:cSld>
  <p:clrMapOvr>
    <a:masterClrMapping/>
  </p:clrMapOvr>
  <p:transition spd="slow">
    <p:blinds/>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再工程流程</a:t>
            </a:r>
            <a:endParaRPr lang="zh-CN" altLang="en-US" dirty="0"/>
          </a:p>
        </p:txBody>
      </p:sp>
      <p:sp>
        <p:nvSpPr>
          <p:cNvPr id="3" name="Content Placeholder 2"/>
          <p:cNvSpPr>
            <a:spLocks noGrp="1"/>
          </p:cNvSpPr>
          <p:nvPr>
            <p:ph idx="1"/>
          </p:nvPr>
        </p:nvSpPr>
        <p:spPr>
          <a:xfrm>
            <a:off x="309530" y="1103654"/>
            <a:ext cx="8667750" cy="4968552"/>
          </a:xfrm>
        </p:spPr>
        <p:txBody>
          <a:bodyPr/>
          <a:lstStyle/>
          <a:p>
            <a:pPr>
              <a:buNone/>
            </a:pPr>
            <a:r>
              <a:rPr lang="zh-CN" altLang="en-US" sz="2900" dirty="0" smtClean="0"/>
              <a:t>核心策略</a:t>
            </a:r>
            <a:endParaRPr lang="en-US" altLang="zh-CN" sz="2900" dirty="0" smtClean="0"/>
          </a:p>
          <a:p>
            <a:pPr lvl="1"/>
            <a:r>
              <a:rPr lang="zh-CN" altLang="en-US" sz="2500" dirty="0" smtClean="0"/>
              <a:t>基于软件的低抽象表示体，建立有效的高抽象表示体，然后变形高抽象表示体，最后基于新的高抽象表示体实现对应的低抽象表示体。</a:t>
            </a:r>
            <a:endParaRPr lang="en-US" altLang="zh-CN" sz="2500" dirty="0" smtClean="0"/>
          </a:p>
          <a:p>
            <a:r>
              <a:rPr lang="zh-CN" altLang="en-US" sz="2900" dirty="0" smtClean="0"/>
              <a:t>步一、逆向工程 </a:t>
            </a:r>
            <a:r>
              <a:rPr lang="en-US" sz="2500" dirty="0" smtClean="0"/>
              <a:t>(Reverse Engineering)</a:t>
            </a:r>
            <a:endParaRPr lang="en-US" altLang="zh-CN" sz="2900" dirty="0" smtClean="0"/>
          </a:p>
          <a:p>
            <a:r>
              <a:rPr lang="zh-CN" altLang="en-US" sz="2900" dirty="0" smtClean="0"/>
              <a:t>步二、变更实施 </a:t>
            </a:r>
            <a:r>
              <a:rPr lang="en-US" sz="2500" dirty="0" smtClean="0"/>
              <a:t>(Change Deltas)</a:t>
            </a:r>
            <a:endParaRPr lang="en-US" altLang="zh-CN" sz="2900" dirty="0" smtClean="0"/>
          </a:p>
          <a:p>
            <a:r>
              <a:rPr lang="zh-CN" altLang="en-US" sz="2900" dirty="0" smtClean="0"/>
              <a:t>步三、正向工程 </a:t>
            </a:r>
            <a:r>
              <a:rPr lang="en-US" sz="2500" dirty="0" smtClean="0"/>
              <a:t>(Forward Engineering)</a:t>
            </a:r>
            <a:endParaRPr lang="en-US" altLang="zh-CN" sz="2900" dirty="0" smtClean="0"/>
          </a:p>
          <a:p>
            <a:endParaRPr lang="en-US" altLang="zh-CN" sz="2900" dirty="0" smtClean="0"/>
          </a:p>
          <a:p>
            <a:endParaRPr lang="en-US" altLang="zh-CN" sz="3800" dirty="0" smtClean="0"/>
          </a:p>
          <a:p>
            <a:endParaRPr lang="zh-CN" altLang="en-US" sz="38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49</a:t>
            </a:fld>
            <a:endParaRPr lang="zh-CN" altLang="en-US" dirty="0"/>
          </a:p>
        </p:txBody>
      </p:sp>
      <p:grpSp>
        <p:nvGrpSpPr>
          <p:cNvPr id="18" name="Group 17"/>
          <p:cNvGrpSpPr/>
          <p:nvPr/>
        </p:nvGrpSpPr>
        <p:grpSpPr>
          <a:xfrm>
            <a:off x="4875616" y="4143381"/>
            <a:ext cx="5015762" cy="2439029"/>
            <a:chOff x="3568265" y="3423516"/>
            <a:chExt cx="5646390" cy="3034065"/>
          </a:xfrm>
        </p:grpSpPr>
        <p:sp>
          <p:nvSpPr>
            <p:cNvPr id="5" name="Freeform 4"/>
            <p:cNvSpPr/>
            <p:nvPr/>
          </p:nvSpPr>
          <p:spPr>
            <a:xfrm>
              <a:off x="4293435" y="4014556"/>
              <a:ext cx="1377129" cy="2351001"/>
            </a:xfrm>
            <a:custGeom>
              <a:avLst/>
              <a:gdLst>
                <a:gd name="connsiteX0" fmla="*/ 737755 w 904009"/>
                <a:gd name="connsiteY0" fmla="*/ 51955 h 1818410"/>
                <a:gd name="connsiteX1" fmla="*/ 0 w 904009"/>
                <a:gd name="connsiteY1" fmla="*/ 1818410 h 1818410"/>
                <a:gd name="connsiteX2" fmla="*/ 571500 w 904009"/>
                <a:gd name="connsiteY2" fmla="*/ 1818410 h 1818410"/>
                <a:gd name="connsiteX3" fmla="*/ 904009 w 904009"/>
                <a:gd name="connsiteY3" fmla="*/ 0 h 1818410"/>
                <a:gd name="connsiteX4" fmla="*/ 737755 w 904009"/>
                <a:gd name="connsiteY4" fmla="*/ 51955 h 1818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009" h="1818410">
                  <a:moveTo>
                    <a:pt x="737755" y="51955"/>
                  </a:moveTo>
                  <a:lnTo>
                    <a:pt x="0" y="1818410"/>
                  </a:lnTo>
                  <a:lnTo>
                    <a:pt x="571500" y="1818410"/>
                  </a:lnTo>
                  <a:lnTo>
                    <a:pt x="904009" y="0"/>
                  </a:lnTo>
                  <a:lnTo>
                    <a:pt x="737755" y="51955"/>
                  </a:lnTo>
                  <a:close/>
                </a:path>
              </a:pathLst>
            </a:custGeom>
          </p:spPr>
          <p:style>
            <a:lnRef idx="2">
              <a:schemeClr val="dk1">
                <a:shade val="50000"/>
              </a:schemeClr>
            </a:lnRef>
            <a:fillRef idx="1">
              <a:schemeClr val="dk1"/>
            </a:fillRef>
            <a:effectRef idx="0">
              <a:schemeClr val="dk1"/>
            </a:effectRef>
            <a:fontRef idx="minor">
              <a:schemeClr val="lt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sp>
          <p:nvSpPr>
            <p:cNvPr id="6" name="Freeform 5"/>
            <p:cNvSpPr/>
            <p:nvPr/>
          </p:nvSpPr>
          <p:spPr>
            <a:xfrm flipH="1">
              <a:off x="7031861" y="4014556"/>
              <a:ext cx="1176628" cy="2351001"/>
            </a:xfrm>
            <a:custGeom>
              <a:avLst/>
              <a:gdLst>
                <a:gd name="connsiteX0" fmla="*/ 737755 w 904009"/>
                <a:gd name="connsiteY0" fmla="*/ 51955 h 1818410"/>
                <a:gd name="connsiteX1" fmla="*/ 0 w 904009"/>
                <a:gd name="connsiteY1" fmla="*/ 1818410 h 1818410"/>
                <a:gd name="connsiteX2" fmla="*/ 571500 w 904009"/>
                <a:gd name="connsiteY2" fmla="*/ 1818410 h 1818410"/>
                <a:gd name="connsiteX3" fmla="*/ 904009 w 904009"/>
                <a:gd name="connsiteY3" fmla="*/ 0 h 1818410"/>
                <a:gd name="connsiteX4" fmla="*/ 737755 w 904009"/>
                <a:gd name="connsiteY4" fmla="*/ 51955 h 1818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4009" h="1818410">
                  <a:moveTo>
                    <a:pt x="737755" y="51955"/>
                  </a:moveTo>
                  <a:lnTo>
                    <a:pt x="0" y="1818410"/>
                  </a:lnTo>
                  <a:lnTo>
                    <a:pt x="571500" y="1818410"/>
                  </a:lnTo>
                  <a:lnTo>
                    <a:pt x="904009" y="0"/>
                  </a:lnTo>
                  <a:lnTo>
                    <a:pt x="737755" y="51955"/>
                  </a:lnTo>
                  <a:close/>
                </a:path>
              </a:pathLst>
            </a:custGeom>
          </p:spPr>
          <p:style>
            <a:lnRef idx="2">
              <a:schemeClr val="dk1">
                <a:shade val="50000"/>
              </a:schemeClr>
            </a:lnRef>
            <a:fillRef idx="1">
              <a:schemeClr val="dk1"/>
            </a:fillRef>
            <a:effectRef idx="0">
              <a:schemeClr val="dk1"/>
            </a:effectRef>
            <a:fontRef idx="minor">
              <a:schemeClr val="lt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sp>
          <p:nvSpPr>
            <p:cNvPr id="7" name="Freeform 6"/>
            <p:cNvSpPr/>
            <p:nvPr/>
          </p:nvSpPr>
          <p:spPr>
            <a:xfrm>
              <a:off x="5095442" y="3929066"/>
              <a:ext cx="2421848" cy="657211"/>
            </a:xfrm>
            <a:custGeom>
              <a:avLst/>
              <a:gdLst>
                <a:gd name="connsiteX0" fmla="*/ 145472 w 1589809"/>
                <a:gd name="connsiteY0" fmla="*/ 0 h 426027"/>
                <a:gd name="connsiteX1" fmla="*/ 0 w 1589809"/>
                <a:gd name="connsiteY1" fmla="*/ 415636 h 426027"/>
                <a:gd name="connsiteX2" fmla="*/ 1589809 w 1589809"/>
                <a:gd name="connsiteY2" fmla="*/ 426027 h 426027"/>
                <a:gd name="connsiteX3" fmla="*/ 1444336 w 1589809"/>
                <a:gd name="connsiteY3" fmla="*/ 10391 h 426027"/>
                <a:gd name="connsiteX4" fmla="*/ 145472 w 1589809"/>
                <a:gd name="connsiteY4" fmla="*/ 0 h 426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9809" h="426027">
                  <a:moveTo>
                    <a:pt x="145472" y="0"/>
                  </a:moveTo>
                  <a:lnTo>
                    <a:pt x="0" y="415636"/>
                  </a:lnTo>
                  <a:lnTo>
                    <a:pt x="1589809" y="426027"/>
                  </a:lnTo>
                  <a:lnTo>
                    <a:pt x="1444336" y="10391"/>
                  </a:lnTo>
                  <a:lnTo>
                    <a:pt x="145472" y="0"/>
                  </a:lnTo>
                  <a:close/>
                </a:path>
              </a:pathLst>
            </a:custGeom>
          </p:spPr>
          <p:style>
            <a:lnRef idx="2">
              <a:schemeClr val="dk1">
                <a:shade val="50000"/>
              </a:schemeClr>
            </a:lnRef>
            <a:fillRef idx="1">
              <a:schemeClr val="dk1"/>
            </a:fillRef>
            <a:effectRef idx="0">
              <a:schemeClr val="dk1"/>
            </a:effectRef>
            <a:fontRef idx="minor">
              <a:schemeClr val="lt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sp>
          <p:nvSpPr>
            <p:cNvPr id="8" name="TextBox 7"/>
            <p:cNvSpPr txBox="1"/>
            <p:nvPr/>
          </p:nvSpPr>
          <p:spPr>
            <a:xfrm>
              <a:off x="3568265" y="5595195"/>
              <a:ext cx="517784" cy="621088"/>
            </a:xfrm>
            <a:prstGeom prst="rect">
              <a:avLst/>
            </a:prstGeom>
            <a:noFill/>
          </p:spPr>
          <p:txBody>
            <a:bodyPr wrap="none" lIns="37253" tIns="18626" rIns="37253" bIns="18626" rtlCol="0">
              <a:spAutoFit/>
            </a:bodyPr>
            <a:lstStyle/>
            <a:p>
              <a:r>
                <a:rPr lang="zh-CN" altLang="en-US" sz="3000" b="1" dirty="0" smtClean="0">
                  <a:solidFill>
                    <a:srgbClr val="C00000"/>
                  </a:solidFill>
                  <a:latin typeface="微软雅黑" pitchFamily="34" charset="-122"/>
                  <a:ea typeface="微软雅黑" pitchFamily="34" charset="-122"/>
                </a:rPr>
                <a:t>逆</a:t>
              </a:r>
              <a:endParaRPr lang="zh-CN" altLang="en-US" sz="3000" b="1" dirty="0">
                <a:solidFill>
                  <a:srgbClr val="C00000"/>
                </a:solidFill>
                <a:latin typeface="微软雅黑" pitchFamily="34" charset="-122"/>
                <a:ea typeface="微软雅黑" pitchFamily="34" charset="-122"/>
              </a:endParaRPr>
            </a:p>
          </p:txBody>
        </p:sp>
        <p:sp>
          <p:nvSpPr>
            <p:cNvPr id="9" name="Rectangle 8"/>
            <p:cNvSpPr/>
            <p:nvPr/>
          </p:nvSpPr>
          <p:spPr>
            <a:xfrm>
              <a:off x="3885763" y="5233249"/>
              <a:ext cx="517784" cy="621088"/>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向</a:t>
              </a:r>
              <a:endParaRPr lang="zh-CN" altLang="en-US" sz="3000" b="1" dirty="0">
                <a:solidFill>
                  <a:srgbClr val="C00000"/>
                </a:solidFill>
                <a:latin typeface="微软雅黑" pitchFamily="34" charset="-122"/>
                <a:ea typeface="微软雅黑" pitchFamily="34" charset="-122"/>
              </a:endParaRPr>
            </a:p>
          </p:txBody>
        </p:sp>
        <p:sp>
          <p:nvSpPr>
            <p:cNvPr id="10" name="Rectangle 9"/>
            <p:cNvSpPr/>
            <p:nvPr/>
          </p:nvSpPr>
          <p:spPr>
            <a:xfrm>
              <a:off x="4171514" y="4797124"/>
              <a:ext cx="517784" cy="621088"/>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工</a:t>
              </a:r>
              <a:endParaRPr lang="zh-CN" altLang="en-US" sz="3000" b="1" dirty="0">
                <a:solidFill>
                  <a:srgbClr val="C00000"/>
                </a:solidFill>
                <a:latin typeface="微软雅黑" pitchFamily="34" charset="-122"/>
                <a:ea typeface="微软雅黑" pitchFamily="34" charset="-122"/>
              </a:endParaRPr>
            </a:p>
          </p:txBody>
        </p:sp>
        <p:sp>
          <p:nvSpPr>
            <p:cNvPr id="11" name="Rectangle 10"/>
            <p:cNvSpPr/>
            <p:nvPr/>
          </p:nvSpPr>
          <p:spPr>
            <a:xfrm>
              <a:off x="4489018" y="4449033"/>
              <a:ext cx="517784" cy="621088"/>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程</a:t>
              </a:r>
              <a:endParaRPr lang="zh-CN" altLang="en-US" sz="3000" b="1" dirty="0">
                <a:solidFill>
                  <a:srgbClr val="C00000"/>
                </a:solidFill>
                <a:latin typeface="微软雅黑" pitchFamily="34" charset="-122"/>
                <a:ea typeface="微软雅黑" pitchFamily="34" charset="-122"/>
              </a:endParaRPr>
            </a:p>
          </p:txBody>
        </p:sp>
        <p:sp>
          <p:nvSpPr>
            <p:cNvPr id="12" name="TextBox 11"/>
            <p:cNvSpPr txBox="1"/>
            <p:nvPr/>
          </p:nvSpPr>
          <p:spPr>
            <a:xfrm>
              <a:off x="5882604" y="3423516"/>
              <a:ext cx="950875" cy="621088"/>
            </a:xfrm>
            <a:prstGeom prst="rect">
              <a:avLst/>
            </a:prstGeom>
            <a:noFill/>
          </p:spPr>
          <p:txBody>
            <a:bodyPr wrap="none" lIns="37253" tIns="18626" rIns="37253" bIns="18626" rtlCol="0">
              <a:spAutoFit/>
            </a:bodyPr>
            <a:lstStyle/>
            <a:p>
              <a:r>
                <a:rPr lang="zh-CN" altLang="en-US" sz="3000" b="1" dirty="0" smtClean="0">
                  <a:solidFill>
                    <a:srgbClr val="C00000"/>
                  </a:solidFill>
                  <a:latin typeface="微软雅黑" pitchFamily="34" charset="-122"/>
                  <a:ea typeface="微软雅黑" pitchFamily="34" charset="-122"/>
                </a:rPr>
                <a:t>变形</a:t>
              </a:r>
              <a:endParaRPr lang="zh-CN" altLang="en-US" sz="3000" b="1" dirty="0">
                <a:solidFill>
                  <a:srgbClr val="C00000"/>
                </a:solidFill>
                <a:latin typeface="微软雅黑" pitchFamily="34" charset="-122"/>
                <a:ea typeface="微软雅黑" pitchFamily="34" charset="-122"/>
              </a:endParaRPr>
            </a:p>
          </p:txBody>
        </p:sp>
        <p:sp>
          <p:nvSpPr>
            <p:cNvPr id="13" name="TextBox 12"/>
            <p:cNvSpPr txBox="1"/>
            <p:nvPr/>
          </p:nvSpPr>
          <p:spPr>
            <a:xfrm>
              <a:off x="8696871" y="5836493"/>
              <a:ext cx="517784" cy="621088"/>
            </a:xfrm>
            <a:prstGeom prst="rect">
              <a:avLst/>
            </a:prstGeom>
            <a:noFill/>
          </p:spPr>
          <p:txBody>
            <a:bodyPr wrap="none" lIns="37253" tIns="18626" rIns="37253" bIns="18626" rtlCol="0">
              <a:spAutoFit/>
            </a:bodyPr>
            <a:lstStyle/>
            <a:p>
              <a:r>
                <a:rPr lang="zh-CN" altLang="en-US" sz="3000" b="1" dirty="0" smtClean="0">
                  <a:solidFill>
                    <a:srgbClr val="C00000"/>
                  </a:solidFill>
                  <a:latin typeface="微软雅黑" pitchFamily="34" charset="-122"/>
                  <a:ea typeface="微软雅黑" pitchFamily="34" charset="-122"/>
                </a:rPr>
                <a:t>程</a:t>
              </a:r>
              <a:endParaRPr lang="zh-CN" altLang="en-US" sz="3000" b="1" dirty="0">
                <a:solidFill>
                  <a:srgbClr val="C00000"/>
                </a:solidFill>
                <a:latin typeface="微软雅黑" pitchFamily="34" charset="-122"/>
                <a:ea typeface="微软雅黑" pitchFamily="34" charset="-122"/>
              </a:endParaRPr>
            </a:p>
          </p:txBody>
        </p:sp>
        <p:sp>
          <p:nvSpPr>
            <p:cNvPr id="14" name="Rectangle 13"/>
            <p:cNvSpPr/>
            <p:nvPr/>
          </p:nvSpPr>
          <p:spPr>
            <a:xfrm>
              <a:off x="8315869" y="5423521"/>
              <a:ext cx="517784" cy="621088"/>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工</a:t>
              </a:r>
              <a:endParaRPr lang="zh-CN" altLang="en-US" sz="3000" b="1" dirty="0">
                <a:solidFill>
                  <a:srgbClr val="C00000"/>
                </a:solidFill>
                <a:latin typeface="微软雅黑" pitchFamily="34" charset="-122"/>
                <a:ea typeface="微软雅黑" pitchFamily="34" charset="-122"/>
              </a:endParaRPr>
            </a:p>
          </p:txBody>
        </p:sp>
        <p:sp>
          <p:nvSpPr>
            <p:cNvPr id="15" name="Rectangle 14"/>
            <p:cNvSpPr/>
            <p:nvPr/>
          </p:nvSpPr>
          <p:spPr>
            <a:xfrm>
              <a:off x="7966622" y="4980383"/>
              <a:ext cx="517784" cy="621088"/>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向</a:t>
              </a:r>
              <a:endParaRPr lang="zh-CN" altLang="en-US" sz="3000" b="1" dirty="0">
                <a:solidFill>
                  <a:srgbClr val="C00000"/>
                </a:solidFill>
                <a:latin typeface="微软雅黑" pitchFamily="34" charset="-122"/>
                <a:ea typeface="微软雅黑" pitchFamily="34" charset="-122"/>
              </a:endParaRPr>
            </a:p>
          </p:txBody>
        </p:sp>
        <p:sp>
          <p:nvSpPr>
            <p:cNvPr id="16" name="Rectangle 15"/>
            <p:cNvSpPr/>
            <p:nvPr/>
          </p:nvSpPr>
          <p:spPr>
            <a:xfrm>
              <a:off x="7643924" y="4484754"/>
              <a:ext cx="517784" cy="621088"/>
            </a:xfrm>
            <a:prstGeom prst="rect">
              <a:avLst/>
            </a:prstGeom>
          </p:spPr>
          <p:txBody>
            <a:bodyPr wrap="none" lIns="37253" tIns="18626" rIns="37253" bIns="18626">
              <a:spAutoFit/>
            </a:bodyPr>
            <a:lstStyle/>
            <a:p>
              <a:r>
                <a:rPr lang="zh-CN" altLang="en-US" sz="3000" b="1" dirty="0" smtClean="0">
                  <a:solidFill>
                    <a:srgbClr val="C00000"/>
                  </a:solidFill>
                  <a:latin typeface="微软雅黑" pitchFamily="34" charset="-122"/>
                  <a:ea typeface="微软雅黑" pitchFamily="34" charset="-122"/>
                </a:rPr>
                <a:t>正</a:t>
              </a:r>
              <a:endParaRPr lang="zh-CN" altLang="en-US" sz="3000" b="1" dirty="0">
                <a:solidFill>
                  <a:srgbClr val="C00000"/>
                </a:solidFill>
                <a:latin typeface="微软雅黑" pitchFamily="34" charset="-122"/>
                <a:ea typeface="微软雅黑" pitchFamily="34" charset="-122"/>
              </a:endParaRPr>
            </a:p>
          </p:txBody>
        </p:sp>
        <p:sp>
          <p:nvSpPr>
            <p:cNvPr id="17" name="Freeform 16"/>
            <p:cNvSpPr/>
            <p:nvPr/>
          </p:nvSpPr>
          <p:spPr>
            <a:xfrm>
              <a:off x="5317047" y="4746572"/>
              <a:ext cx="1852003" cy="1474719"/>
            </a:xfrm>
            <a:custGeom>
              <a:avLst/>
              <a:gdLst>
                <a:gd name="connsiteX0" fmla="*/ 0 w 1215737"/>
                <a:gd name="connsiteY0" fmla="*/ 955964 h 955964"/>
                <a:gd name="connsiteX1" fmla="*/ 613064 w 1215737"/>
                <a:gd name="connsiteY1" fmla="*/ 0 h 955964"/>
                <a:gd name="connsiteX2" fmla="*/ 1215737 w 1215737"/>
                <a:gd name="connsiteY2" fmla="*/ 955964 h 955964"/>
              </a:gdLst>
              <a:ahLst/>
              <a:cxnLst>
                <a:cxn ang="0">
                  <a:pos x="connsiteX0" y="connsiteY0"/>
                </a:cxn>
                <a:cxn ang="0">
                  <a:pos x="connsiteX1" y="connsiteY1"/>
                </a:cxn>
                <a:cxn ang="0">
                  <a:pos x="connsiteX2" y="connsiteY2"/>
                </a:cxn>
              </a:cxnLst>
              <a:rect l="l" t="t" r="r" b="b"/>
              <a:pathLst>
                <a:path w="1215737" h="955964">
                  <a:moveTo>
                    <a:pt x="0" y="955964"/>
                  </a:moveTo>
                  <a:cubicBezTo>
                    <a:pt x="205220" y="477982"/>
                    <a:pt x="410441" y="0"/>
                    <a:pt x="613064" y="0"/>
                  </a:cubicBezTo>
                  <a:cubicBezTo>
                    <a:pt x="815687" y="0"/>
                    <a:pt x="1015712" y="477982"/>
                    <a:pt x="1215737" y="955964"/>
                  </a:cubicBezTo>
                </a:path>
              </a:pathLst>
            </a:custGeom>
            <a:ln w="190500">
              <a:solidFill>
                <a:srgbClr val="FF0000"/>
              </a:solidFill>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lIns="37253" tIns="18626" rIns="37253" bIns="18626" rtlCol="0" anchor="ctr"/>
            <a:lstStyle/>
            <a:p>
              <a:pPr algn="ctr"/>
              <a:endParaRPr lang="zh-CN" altLang="en-US" sz="3000" b="1" dirty="0">
                <a:solidFill>
                  <a:srgbClr val="C00000"/>
                </a:solidFill>
                <a:latin typeface="微软雅黑" pitchFamily="34" charset="-122"/>
                <a:ea typeface="微软雅黑" pitchFamily="34" charset="-122"/>
              </a:endParaRPr>
            </a:p>
          </p:txBody>
        </p:sp>
      </p:grpSp>
    </p:spTree>
  </p:cSld>
  <p:clrMapOvr>
    <a:masterClrMapping/>
  </p:clrMapOvr>
  <p:transition spd="slow">
    <p:blind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维护与演化</a:t>
            </a:r>
            <a:endParaRPr lang="zh-CN" altLang="en-US" dirty="0"/>
          </a:p>
        </p:txBody>
      </p:sp>
      <p:sp>
        <p:nvSpPr>
          <p:cNvPr id="3" name="Content Placeholder 2"/>
          <p:cNvSpPr>
            <a:spLocks noGrp="1"/>
          </p:cNvSpPr>
          <p:nvPr>
            <p:ph idx="1"/>
          </p:nvPr>
        </p:nvSpPr>
        <p:spPr/>
        <p:txBody>
          <a:bodyPr/>
          <a:lstStyle/>
          <a:p>
            <a:r>
              <a:rPr lang="zh-CN" altLang="en-US" sz="2900" dirty="0" smtClean="0"/>
              <a:t>维护 </a:t>
            </a:r>
            <a:r>
              <a:rPr lang="en-US" altLang="zh-CN" sz="2900" dirty="0" smtClean="0"/>
              <a:t>(Maintenance)</a:t>
            </a:r>
          </a:p>
          <a:p>
            <a:pPr lvl="1"/>
            <a:r>
              <a:rPr lang="zh-CN" altLang="en-US" sz="2500" dirty="0" smtClean="0"/>
              <a:t>修复某事物的受损处的过程</a:t>
            </a:r>
            <a:endParaRPr lang="en-US" altLang="zh-CN" sz="2500" dirty="0" smtClean="0"/>
          </a:p>
          <a:p>
            <a:r>
              <a:rPr lang="zh-CN" altLang="en-US" sz="2900" dirty="0" smtClean="0"/>
              <a:t>演化 </a:t>
            </a:r>
            <a:r>
              <a:rPr lang="en-US" altLang="zh-CN" sz="2900" dirty="0" smtClean="0"/>
              <a:t>(Evolution)</a:t>
            </a:r>
          </a:p>
          <a:p>
            <a:pPr lvl="1"/>
            <a:r>
              <a:rPr lang="zh-CN" altLang="en-US" sz="2500" dirty="0" smtClean="0"/>
              <a:t>某事物通过在所处环境中自身不断变化而达到</a:t>
            </a:r>
            <a:r>
              <a:rPr lang="en-US" altLang="zh-CN" sz="2500" dirty="0" smtClean="0"/>
              <a:t/>
            </a:r>
            <a:br>
              <a:rPr lang="en-US" altLang="zh-CN" sz="2500" dirty="0" smtClean="0"/>
            </a:br>
            <a:r>
              <a:rPr lang="en-US" altLang="zh-CN" sz="2500" dirty="0" smtClean="0"/>
              <a:t>“ </a:t>
            </a:r>
            <a:r>
              <a:rPr lang="zh-CN" altLang="en-US" sz="2500" dirty="0" smtClean="0"/>
              <a:t>更好状态</a:t>
            </a:r>
            <a:r>
              <a:rPr lang="en-US" altLang="zh-CN" sz="2500" dirty="0" smtClean="0"/>
              <a:t>”</a:t>
            </a:r>
            <a:r>
              <a:rPr lang="zh-CN" altLang="en-US" sz="2500" dirty="0" smtClean="0"/>
              <a:t>的过程</a:t>
            </a:r>
            <a:endParaRPr lang="en-US" altLang="zh-CN" sz="2500" dirty="0" smtClean="0"/>
          </a:p>
          <a:p>
            <a:endParaRPr lang="en-US" altLang="zh-CN" sz="1100" dirty="0" smtClean="0"/>
          </a:p>
          <a:p>
            <a:r>
              <a:rPr lang="zh-CN" altLang="en-US" sz="2900" dirty="0" smtClean="0"/>
              <a:t>两者都有“向好”之意，但“维护”的隐义是</a:t>
            </a:r>
            <a:r>
              <a:rPr lang="en-US" altLang="zh-CN" sz="2900" dirty="0" smtClean="0"/>
              <a:t/>
            </a:r>
            <a:br>
              <a:rPr lang="en-US" altLang="zh-CN" sz="2900" dirty="0" smtClean="0"/>
            </a:br>
            <a:r>
              <a:rPr lang="zh-CN" altLang="en-US" sz="2900" dirty="0" smtClean="0"/>
              <a:t>小规模的简单修复，而“演化”的隐义指代代</a:t>
            </a:r>
            <a:r>
              <a:rPr lang="en-US" altLang="zh-CN" sz="2900" dirty="0" smtClean="0"/>
              <a:t/>
            </a:r>
            <a:br>
              <a:rPr lang="en-US" altLang="zh-CN" sz="2900" dirty="0" smtClean="0"/>
            </a:br>
            <a:r>
              <a:rPr lang="zh-CN" altLang="en-US" sz="2900" dirty="0" smtClean="0"/>
              <a:t>传承和不断创新。</a:t>
            </a:r>
            <a:endParaRPr lang="en-US" altLang="zh-CN" sz="2900" dirty="0" smtClean="0"/>
          </a:p>
          <a:p>
            <a:pPr lvl="1"/>
            <a:r>
              <a:rPr lang="zh-CN" altLang="en-US" sz="2500" dirty="0" smtClean="0"/>
              <a:t>窗玻璃更换和墙漆涮新都属于</a:t>
            </a:r>
            <a:r>
              <a:rPr lang="zh-CN" altLang="en-US" sz="2500" dirty="0" smtClean="0">
                <a:solidFill>
                  <a:srgbClr val="0000FF"/>
                </a:solidFill>
              </a:rPr>
              <a:t>房屋维护</a:t>
            </a:r>
            <a:r>
              <a:rPr lang="zh-CN" altLang="en-US" sz="2500" dirty="0" smtClean="0"/>
              <a:t>。</a:t>
            </a:r>
            <a:endParaRPr lang="en-US" altLang="zh-CN" sz="2500" dirty="0" smtClean="0"/>
          </a:p>
          <a:p>
            <a:pPr lvl="1"/>
            <a:r>
              <a:rPr lang="zh-CN" altLang="en-US" sz="2500" dirty="0" smtClean="0"/>
              <a:t>从猿至人的渐变过程就是</a:t>
            </a:r>
            <a:r>
              <a:rPr lang="zh-CN" altLang="en-US" sz="2500" dirty="0" smtClean="0">
                <a:solidFill>
                  <a:srgbClr val="0000FF"/>
                </a:solidFill>
              </a:rPr>
              <a:t>人类演化</a:t>
            </a:r>
            <a:r>
              <a:rPr lang="zh-CN" altLang="en-US" sz="2500" dirty="0" smtClean="0"/>
              <a:t>。 </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逆向工程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50</a:t>
            </a:fld>
            <a:endParaRPr lang="zh-CN" altLang="en-US" dirty="0"/>
          </a:p>
        </p:txBody>
      </p:sp>
      <p:grpSp>
        <p:nvGrpSpPr>
          <p:cNvPr id="3" name="Group 4"/>
          <p:cNvGrpSpPr/>
          <p:nvPr/>
        </p:nvGrpSpPr>
        <p:grpSpPr>
          <a:xfrm>
            <a:off x="386921" y="1142989"/>
            <a:ext cx="7498316" cy="5354881"/>
            <a:chOff x="3581400" y="159043"/>
            <a:chExt cx="5181600" cy="5213867"/>
          </a:xfrm>
        </p:grpSpPr>
        <p:sp>
          <p:nvSpPr>
            <p:cNvPr id="6" name="Rectangle 5"/>
            <p:cNvSpPr/>
            <p:nvPr/>
          </p:nvSpPr>
          <p:spPr>
            <a:xfrm>
              <a:off x="3581400" y="457200"/>
              <a:ext cx="1447800" cy="762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Adobe 楷体 Std R" pitchFamily="18" charset="-122"/>
                  <a:ea typeface="Adobe 楷体 Std R" pitchFamily="18" charset="-122"/>
                </a:rPr>
                <a:t>审查</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zh-CN" altLang="en-US" sz="2300" dirty="0" smtClean="0">
                  <a:latin typeface="Adobe 楷体 Std R" pitchFamily="18" charset="-122"/>
                  <a:ea typeface="Adobe 楷体 Std R" pitchFamily="18" charset="-122"/>
                </a:rPr>
                <a:t>设计信息</a:t>
              </a:r>
              <a:endParaRPr lang="zh-CN" altLang="en-US" sz="2300" dirty="0">
                <a:latin typeface="Adobe 楷体 Std R" pitchFamily="18" charset="-122"/>
                <a:ea typeface="Adobe 楷体 Std R" pitchFamily="18" charset="-122"/>
              </a:endParaRPr>
            </a:p>
          </p:txBody>
        </p:sp>
        <p:sp>
          <p:nvSpPr>
            <p:cNvPr id="7" name="Rectangle 6"/>
            <p:cNvSpPr/>
            <p:nvPr/>
          </p:nvSpPr>
          <p:spPr>
            <a:xfrm>
              <a:off x="3581400" y="3810000"/>
              <a:ext cx="1447800" cy="762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Adobe 楷体 Std R" pitchFamily="18" charset="-122"/>
                  <a:ea typeface="Adobe 楷体 Std R" pitchFamily="18" charset="-122"/>
                </a:rPr>
                <a:t>抽取结构</a:t>
              </a:r>
              <a:r>
                <a:rPr lang="en-US" altLang="zh-CN" sz="2300" dirty="0" smtClean="0">
                  <a:latin typeface="Adobe 楷体 Std R" pitchFamily="18" charset="-122"/>
                  <a:ea typeface="Adobe 楷体 Std R" pitchFamily="18" charset="-122"/>
                </a:rPr>
                <a:t>&amp;</a:t>
              </a:r>
            </a:p>
            <a:p>
              <a:pPr algn="ctr"/>
              <a:r>
                <a:rPr lang="zh-CN" altLang="en-US" sz="2300" dirty="0" smtClean="0">
                  <a:latin typeface="Adobe 楷体 Std R" pitchFamily="18" charset="-122"/>
                  <a:ea typeface="Adobe 楷体 Std R" pitchFamily="18" charset="-122"/>
                </a:rPr>
                <a:t>功能信息</a:t>
              </a:r>
              <a:endParaRPr lang="zh-CN" altLang="en-US" sz="2300" dirty="0">
                <a:latin typeface="Adobe 楷体 Std R" pitchFamily="18" charset="-122"/>
                <a:ea typeface="Adobe 楷体 Std R" pitchFamily="18" charset="-122"/>
              </a:endParaRPr>
            </a:p>
          </p:txBody>
        </p:sp>
        <p:sp>
          <p:nvSpPr>
            <p:cNvPr id="8" name="Rectangle 7"/>
            <p:cNvSpPr/>
            <p:nvPr/>
          </p:nvSpPr>
          <p:spPr>
            <a:xfrm>
              <a:off x="6172200" y="457200"/>
              <a:ext cx="1447800" cy="762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Adobe 楷体 Std R" pitchFamily="18" charset="-122"/>
                  <a:ea typeface="Adobe 楷体 Std R" pitchFamily="18" charset="-122"/>
                </a:rPr>
                <a:t>正式成文</a:t>
              </a:r>
              <a:endParaRPr lang="zh-CN" altLang="en-US" sz="2300" dirty="0">
                <a:latin typeface="Adobe 楷体 Std R" pitchFamily="18" charset="-122"/>
                <a:ea typeface="Adobe 楷体 Std R" pitchFamily="18" charset="-122"/>
              </a:endParaRPr>
            </a:p>
          </p:txBody>
        </p:sp>
        <p:cxnSp>
          <p:nvCxnSpPr>
            <p:cNvPr id="9" name="Straight Arrow Connector 8"/>
            <p:cNvCxnSpPr>
              <a:stCxn id="7" idx="2"/>
            </p:cNvCxnSpPr>
            <p:nvPr/>
          </p:nvCxnSpPr>
          <p:spPr>
            <a:xfrm rot="5400000">
              <a:off x="3924300" y="4953000"/>
              <a:ext cx="762000" cy="1588"/>
            </a:xfrm>
            <a:prstGeom prst="straightConnector1">
              <a:avLst/>
            </a:prstGeom>
            <a:ln w="57150">
              <a:solidFill>
                <a:srgbClr val="C00000"/>
              </a:solidFill>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a:stCxn id="6" idx="2"/>
              <a:endCxn id="7" idx="0"/>
            </p:cNvCxnSpPr>
            <p:nvPr/>
          </p:nvCxnSpPr>
          <p:spPr>
            <a:xfrm rot="5400000">
              <a:off x="3009900" y="2514600"/>
              <a:ext cx="2590800" cy="1588"/>
            </a:xfrm>
            <a:prstGeom prst="straightConnector1">
              <a:avLst/>
            </a:prstGeom>
            <a:ln w="57150">
              <a:solidFill>
                <a:srgbClr val="C00000"/>
              </a:solidFill>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1" name="Rectangle 10"/>
            <p:cNvSpPr/>
            <p:nvPr/>
          </p:nvSpPr>
          <p:spPr>
            <a:xfrm>
              <a:off x="4953000" y="2209800"/>
              <a:ext cx="1600200" cy="762000"/>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zh-CN" altLang="en-US" sz="2300" dirty="0" smtClean="0">
                  <a:latin typeface="Adobe 楷体 Std R" pitchFamily="18" charset="-122"/>
                  <a:ea typeface="Adobe 楷体 Std R" pitchFamily="18" charset="-122"/>
                </a:rPr>
                <a:t>记录数据流</a:t>
              </a:r>
              <a:r>
                <a:rPr lang="en-US" altLang="zh-CN" sz="2100" dirty="0" smtClean="0">
                  <a:latin typeface="Adobe 楷体 Std R" pitchFamily="18" charset="-122"/>
                  <a:ea typeface="Adobe 楷体 Std R" pitchFamily="18" charset="-122"/>
                </a:rPr>
                <a:t>&amp;</a:t>
              </a:r>
              <a:br>
                <a:rPr lang="en-US" altLang="zh-CN" sz="2100" dirty="0" smtClean="0">
                  <a:latin typeface="Adobe 楷体 Std R" pitchFamily="18" charset="-122"/>
                  <a:ea typeface="Adobe 楷体 Std R" pitchFamily="18" charset="-122"/>
                </a:rPr>
              </a:br>
              <a:r>
                <a:rPr lang="zh-CN" altLang="en-US" sz="2300" dirty="0" smtClean="0">
                  <a:latin typeface="Adobe 楷体 Std R" pitchFamily="18" charset="-122"/>
                  <a:ea typeface="Adobe 楷体 Std R" pitchFamily="18" charset="-122"/>
                </a:rPr>
                <a:t>控制流信息</a:t>
              </a:r>
              <a:endParaRPr lang="zh-CN" altLang="en-US" sz="2300" dirty="0">
                <a:latin typeface="Adobe 楷体 Std R" pitchFamily="18" charset="-122"/>
                <a:ea typeface="Adobe 楷体 Std R" pitchFamily="18" charset="-122"/>
              </a:endParaRPr>
            </a:p>
          </p:txBody>
        </p:sp>
        <p:cxnSp>
          <p:nvCxnSpPr>
            <p:cNvPr id="12" name="Straight Arrow Connector 11"/>
            <p:cNvCxnSpPr>
              <a:stCxn id="11" idx="2"/>
              <a:endCxn id="7" idx="0"/>
            </p:cNvCxnSpPr>
            <p:nvPr/>
          </p:nvCxnSpPr>
          <p:spPr>
            <a:xfrm rot="5400000">
              <a:off x="4610100" y="2667000"/>
              <a:ext cx="838200" cy="1447800"/>
            </a:xfrm>
            <a:prstGeom prst="straightConnector1">
              <a:avLst/>
            </a:prstGeom>
            <a:ln w="57150">
              <a:solidFill>
                <a:srgbClr val="C00000"/>
              </a:solidFill>
              <a:headEnd type="arrow"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a:stCxn id="6" idx="2"/>
              <a:endCxn id="11" idx="0"/>
            </p:cNvCxnSpPr>
            <p:nvPr/>
          </p:nvCxnSpPr>
          <p:spPr>
            <a:xfrm rot="16200000" flipH="1">
              <a:off x="4533900" y="990600"/>
              <a:ext cx="990600" cy="1447800"/>
            </a:xfrm>
            <a:prstGeom prst="straightConnector1">
              <a:avLst/>
            </a:prstGeom>
            <a:ln w="57150">
              <a:solidFill>
                <a:srgbClr val="C00000"/>
              </a:solidFill>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4991562" y="1132838"/>
              <a:ext cx="1424279" cy="1123769"/>
            </a:xfrm>
            <a:prstGeom prst="rect">
              <a:avLst/>
            </a:prstGeom>
            <a:noFill/>
          </p:spPr>
          <p:txBody>
            <a:bodyPr wrap="square" rtlCol="0">
              <a:spAutoFit/>
            </a:bodyPr>
            <a:lstStyle/>
            <a:p>
              <a:r>
                <a:rPr lang="zh-CN" altLang="en-US" sz="2300" dirty="0" smtClean="0">
                  <a:latin typeface="Adobe 楷体 Std R" pitchFamily="18" charset="-122"/>
                  <a:ea typeface="Adobe 楷体 Std R" pitchFamily="18" charset="-122"/>
                </a:rPr>
                <a:t>架构</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en-US" altLang="zh-CN" sz="2300" dirty="0" smtClean="0">
                  <a:latin typeface="Adobe 楷体 Std R" pitchFamily="18" charset="-122"/>
                  <a:ea typeface="Adobe 楷体 Std R" pitchFamily="18" charset="-122"/>
                </a:rPr>
                <a:t>    </a:t>
              </a:r>
              <a:r>
                <a:rPr lang="zh-CN" altLang="en-US" sz="2300" dirty="0" smtClean="0">
                  <a:latin typeface="Adobe 楷体 Std R" pitchFamily="18" charset="-122"/>
                  <a:ea typeface="Adobe 楷体 Std R" pitchFamily="18" charset="-122"/>
                </a:rPr>
                <a:t>设计</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en-US" altLang="zh-CN" sz="2300" dirty="0" smtClean="0">
                  <a:latin typeface="Adobe 楷体 Std R" pitchFamily="18" charset="-122"/>
                  <a:ea typeface="Adobe 楷体 Std R" pitchFamily="18" charset="-122"/>
                </a:rPr>
                <a:t>         </a:t>
              </a:r>
              <a:r>
                <a:rPr lang="zh-CN" altLang="en-US" sz="2300" dirty="0" smtClean="0">
                  <a:latin typeface="Adobe 楷体 Std R" pitchFamily="18" charset="-122"/>
                  <a:ea typeface="Adobe 楷体 Std R" pitchFamily="18" charset="-122"/>
                </a:rPr>
                <a:t>信息</a:t>
              </a:r>
              <a:endParaRPr lang="zh-CN" altLang="en-US" sz="2300" dirty="0">
                <a:latin typeface="Adobe 楷体 Std R" pitchFamily="18" charset="-122"/>
                <a:ea typeface="Adobe 楷体 Std R" pitchFamily="18" charset="-122"/>
              </a:endParaRPr>
            </a:p>
          </p:txBody>
        </p:sp>
        <p:sp>
          <p:nvSpPr>
            <p:cNvPr id="15" name="TextBox 14"/>
            <p:cNvSpPr txBox="1"/>
            <p:nvPr/>
          </p:nvSpPr>
          <p:spPr>
            <a:xfrm>
              <a:off x="3785612" y="2593530"/>
              <a:ext cx="535256" cy="1123769"/>
            </a:xfrm>
            <a:prstGeom prst="rect">
              <a:avLst/>
            </a:prstGeom>
            <a:noFill/>
          </p:spPr>
          <p:txBody>
            <a:bodyPr wrap="none" rtlCol="0">
              <a:spAutoFit/>
            </a:bodyPr>
            <a:lstStyle/>
            <a:p>
              <a:r>
                <a:rPr lang="zh-CN" altLang="en-US" sz="2300" dirty="0" smtClean="0">
                  <a:latin typeface="Adobe 楷体 Std R" pitchFamily="18" charset="-122"/>
                  <a:ea typeface="Adobe 楷体 Std R" pitchFamily="18" charset="-122"/>
                </a:rPr>
                <a:t>详细</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zh-CN" altLang="en-US" sz="2300" dirty="0" smtClean="0">
                  <a:latin typeface="Adobe 楷体 Std R" pitchFamily="18" charset="-122"/>
                  <a:ea typeface="Adobe 楷体 Std R" pitchFamily="18" charset="-122"/>
                </a:rPr>
                <a:t>设计</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zh-CN" altLang="en-US" sz="2300" dirty="0" smtClean="0">
                  <a:latin typeface="Adobe 楷体 Std R" pitchFamily="18" charset="-122"/>
                  <a:ea typeface="Adobe 楷体 Std R" pitchFamily="18" charset="-122"/>
                </a:rPr>
                <a:t>信息</a:t>
              </a:r>
              <a:endParaRPr lang="zh-CN" altLang="en-US" sz="2300" dirty="0">
                <a:latin typeface="Adobe 楷体 Std R" pitchFamily="18" charset="-122"/>
                <a:ea typeface="Adobe 楷体 Std R" pitchFamily="18" charset="-122"/>
              </a:endParaRPr>
            </a:p>
          </p:txBody>
        </p:sp>
        <p:cxnSp>
          <p:nvCxnSpPr>
            <p:cNvPr id="16" name="Straight Arrow Connector 15"/>
            <p:cNvCxnSpPr>
              <a:stCxn id="8" idx="1"/>
              <a:endCxn id="6" idx="3"/>
            </p:cNvCxnSpPr>
            <p:nvPr/>
          </p:nvCxnSpPr>
          <p:spPr>
            <a:xfrm rot="10800000">
              <a:off x="5029200" y="838200"/>
              <a:ext cx="1143000" cy="1588"/>
            </a:xfrm>
            <a:prstGeom prst="straightConnector1">
              <a:avLst/>
            </a:prstGeom>
            <a:ln w="57150">
              <a:solidFill>
                <a:srgbClr val="C00000"/>
              </a:solidFill>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7" name="TextBox 16"/>
            <p:cNvSpPr txBox="1"/>
            <p:nvPr/>
          </p:nvSpPr>
          <p:spPr>
            <a:xfrm>
              <a:off x="5181600" y="159043"/>
              <a:ext cx="535256" cy="779146"/>
            </a:xfrm>
            <a:prstGeom prst="rect">
              <a:avLst/>
            </a:prstGeom>
            <a:noFill/>
          </p:spPr>
          <p:txBody>
            <a:bodyPr wrap="none" rtlCol="0">
              <a:spAutoFit/>
            </a:bodyPr>
            <a:lstStyle/>
            <a:p>
              <a:r>
                <a:rPr lang="zh-CN" altLang="en-US" sz="2300" dirty="0" smtClean="0">
                  <a:latin typeface="Adobe 楷体 Std R" pitchFamily="18" charset="-122"/>
                  <a:ea typeface="Adobe 楷体 Std R" pitchFamily="18" charset="-122"/>
                </a:rPr>
                <a:t>设计</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zh-CN" altLang="en-US" sz="2300" dirty="0" smtClean="0">
                  <a:latin typeface="Adobe 楷体 Std R" pitchFamily="18" charset="-122"/>
                  <a:ea typeface="Adobe 楷体 Std R" pitchFamily="18" charset="-122"/>
                </a:rPr>
                <a:t>信息</a:t>
              </a:r>
              <a:endParaRPr lang="zh-CN" altLang="en-US" sz="2300" dirty="0">
                <a:latin typeface="Adobe 楷体 Std R" pitchFamily="18" charset="-122"/>
                <a:ea typeface="Adobe 楷体 Std R" pitchFamily="18" charset="-122"/>
              </a:endParaRPr>
            </a:p>
          </p:txBody>
        </p:sp>
        <p:cxnSp>
          <p:nvCxnSpPr>
            <p:cNvPr id="18" name="Straight Arrow Connector 17"/>
            <p:cNvCxnSpPr/>
            <p:nvPr/>
          </p:nvCxnSpPr>
          <p:spPr>
            <a:xfrm rot="10800000">
              <a:off x="7620000" y="838201"/>
              <a:ext cx="1143000" cy="1588"/>
            </a:xfrm>
            <a:prstGeom prst="straightConnector1">
              <a:avLst/>
            </a:prstGeom>
            <a:ln w="57150">
              <a:solidFill>
                <a:srgbClr val="C00000"/>
              </a:solidFill>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9" name="TextBox 18"/>
            <p:cNvSpPr txBox="1"/>
            <p:nvPr/>
          </p:nvSpPr>
          <p:spPr>
            <a:xfrm>
              <a:off x="7811869" y="159043"/>
              <a:ext cx="535256" cy="779146"/>
            </a:xfrm>
            <a:prstGeom prst="rect">
              <a:avLst/>
            </a:prstGeom>
            <a:noFill/>
          </p:spPr>
          <p:txBody>
            <a:bodyPr wrap="none" rtlCol="0">
              <a:spAutoFit/>
            </a:bodyPr>
            <a:lstStyle/>
            <a:p>
              <a:r>
                <a:rPr lang="zh-CN" altLang="en-US" sz="2300" dirty="0" smtClean="0">
                  <a:latin typeface="Adobe 楷体 Std R" pitchFamily="18" charset="-122"/>
                  <a:ea typeface="Adobe 楷体 Std R" pitchFamily="18" charset="-122"/>
                </a:rPr>
                <a:t>设计</a:t>
              </a:r>
              <a:r>
                <a:rPr lang="en-US" altLang="zh-CN" sz="2300" dirty="0" smtClean="0">
                  <a:latin typeface="Adobe 楷体 Std R" pitchFamily="18" charset="-122"/>
                  <a:ea typeface="Adobe 楷体 Std R" pitchFamily="18" charset="-122"/>
                </a:rPr>
                <a:t/>
              </a:r>
              <a:br>
                <a:rPr lang="en-US" altLang="zh-CN" sz="2300" dirty="0" smtClean="0">
                  <a:latin typeface="Adobe 楷体 Std R" pitchFamily="18" charset="-122"/>
                  <a:ea typeface="Adobe 楷体 Std R" pitchFamily="18" charset="-122"/>
                </a:rPr>
              </a:br>
              <a:r>
                <a:rPr lang="zh-CN" altLang="en-US" sz="2300" dirty="0" smtClean="0">
                  <a:latin typeface="Adobe 楷体 Std R" pitchFamily="18" charset="-122"/>
                  <a:ea typeface="Adobe 楷体 Std R" pitchFamily="18" charset="-122"/>
                </a:rPr>
                <a:t>文档</a:t>
              </a:r>
              <a:endParaRPr lang="zh-CN" altLang="en-US" sz="2300" dirty="0">
                <a:latin typeface="Adobe 楷体 Std R" pitchFamily="18" charset="-122"/>
                <a:ea typeface="Adobe 楷体 Std R" pitchFamily="18" charset="-122"/>
              </a:endParaRPr>
            </a:p>
          </p:txBody>
        </p:sp>
        <p:sp>
          <p:nvSpPr>
            <p:cNvPr id="20" name="TextBox 19"/>
            <p:cNvSpPr txBox="1"/>
            <p:nvPr/>
          </p:nvSpPr>
          <p:spPr>
            <a:xfrm>
              <a:off x="4306669" y="4938386"/>
              <a:ext cx="535256" cy="434524"/>
            </a:xfrm>
            <a:prstGeom prst="rect">
              <a:avLst/>
            </a:prstGeom>
            <a:noFill/>
          </p:spPr>
          <p:txBody>
            <a:bodyPr wrap="none" rtlCol="0">
              <a:spAutoFit/>
            </a:bodyPr>
            <a:lstStyle/>
            <a:p>
              <a:r>
                <a:rPr lang="zh-CN" altLang="en-US" sz="2300" dirty="0" smtClean="0">
                  <a:latin typeface="Adobe 楷体 Std R" pitchFamily="18" charset="-122"/>
                  <a:ea typeface="Adobe 楷体 Std R" pitchFamily="18" charset="-122"/>
                </a:rPr>
                <a:t>代码</a:t>
              </a:r>
              <a:endParaRPr lang="zh-CN" altLang="en-US" sz="2300" dirty="0">
                <a:latin typeface="Adobe 楷体 Std R" pitchFamily="18" charset="-122"/>
                <a:ea typeface="Adobe 楷体 Std R" pitchFamily="18" charset="-122"/>
              </a:endParaRPr>
            </a:p>
          </p:txBody>
        </p:sp>
      </p:grpSp>
    </p:spTree>
  </p:cSld>
  <p:clrMapOvr>
    <a:masterClrMapping/>
  </p:clrMapOvr>
  <p:transition spd="slow">
    <p:blinds/>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Web</a:t>
            </a:r>
            <a:r>
              <a:rPr lang="zh-CN" altLang="en-US" dirty="0" smtClean="0"/>
              <a:t>浏览器再工程案例</a:t>
            </a:r>
            <a:endParaRPr lang="zh-CN" altLang="en-US" dirty="0"/>
          </a:p>
        </p:txBody>
      </p:sp>
      <p:sp>
        <p:nvSpPr>
          <p:cNvPr id="3" name="Content Placeholder 2"/>
          <p:cNvSpPr>
            <a:spLocks noGrp="1"/>
          </p:cNvSpPr>
          <p:nvPr>
            <p:ph idx="1"/>
          </p:nvPr>
        </p:nvSpPr>
        <p:spPr/>
        <p:txBody>
          <a:bodyPr/>
          <a:lstStyle/>
          <a:p>
            <a:r>
              <a:rPr lang="zh-CN" altLang="en-US" sz="2700" dirty="0" smtClean="0"/>
              <a:t>持续的软件老化能触发系统再工程</a:t>
            </a:r>
            <a:r>
              <a:rPr lang="en-US" altLang="zh-CN" sz="2700" dirty="0" smtClean="0"/>
              <a:t>(</a:t>
            </a:r>
            <a:r>
              <a:rPr lang="en-US" altLang="zh-CN" sz="2700" dirty="0" err="1" smtClean="0"/>
              <a:t>Reenginee</a:t>
            </a:r>
            <a:r>
              <a:rPr lang="en-US" altLang="zh-CN" sz="2700" dirty="0" smtClean="0"/>
              <a:t>-ring)</a:t>
            </a:r>
            <a:r>
              <a:rPr lang="zh-CN" altLang="en-US" sz="2700" dirty="0" smtClean="0"/>
              <a:t>，这需要耗费巨额成本和极长时间。</a:t>
            </a:r>
            <a:endParaRPr lang="en-US" altLang="zh-CN" sz="2700" dirty="0" smtClean="0"/>
          </a:p>
          <a:p>
            <a:endParaRPr lang="en-US" altLang="zh-CN" sz="1200" dirty="0" smtClean="0"/>
          </a:p>
          <a:p>
            <a:r>
              <a:rPr lang="zh-CN" altLang="en-US" sz="2700" dirty="0" smtClean="0"/>
              <a:t>以网景公司的</a:t>
            </a:r>
            <a:r>
              <a:rPr lang="en-US" altLang="zh-CN" sz="2700" dirty="0" smtClean="0"/>
              <a:t>Navigator</a:t>
            </a:r>
            <a:r>
              <a:rPr lang="zh-CN" altLang="en-US" sz="2700" dirty="0" smtClean="0"/>
              <a:t>浏览器为例：</a:t>
            </a:r>
            <a:endParaRPr lang="en-US" altLang="zh-CN" sz="2700" dirty="0" smtClean="0"/>
          </a:p>
          <a:p>
            <a:pPr lvl="1"/>
            <a:r>
              <a:rPr lang="en-US" altLang="zh-CN" sz="2500" dirty="0" smtClean="0"/>
              <a:t>1990</a:t>
            </a:r>
            <a:r>
              <a:rPr lang="zh-CN" altLang="en-US" sz="2500" dirty="0" smtClean="0"/>
              <a:t>年代的浏览器大战，各方频繁修改产品</a:t>
            </a:r>
            <a:endParaRPr lang="en-US" altLang="zh-CN" sz="2500" dirty="0" smtClean="0"/>
          </a:p>
          <a:p>
            <a:pPr lvl="1"/>
            <a:r>
              <a:rPr lang="zh-CN" altLang="en-US" sz="2500" dirty="0" smtClean="0"/>
              <a:t>微软以捆绑免费</a:t>
            </a:r>
            <a:r>
              <a:rPr lang="en-US" altLang="zh-CN" sz="2500" dirty="0" smtClean="0"/>
              <a:t>IE</a:t>
            </a:r>
            <a:r>
              <a:rPr lang="zh-CN" altLang="en-US" sz="2500" dirty="0" smtClean="0"/>
              <a:t>的方式打败竞争对手。</a:t>
            </a:r>
            <a:endParaRPr lang="en-US" altLang="zh-CN" sz="2500" dirty="0" smtClean="0"/>
          </a:p>
          <a:p>
            <a:pPr lvl="1"/>
            <a:r>
              <a:rPr lang="zh-CN" altLang="en-US" sz="2500" dirty="0" smtClean="0"/>
              <a:t>网景浏览器开源化 </a:t>
            </a:r>
            <a:r>
              <a:rPr lang="en-US" altLang="zh-CN" sz="2500" dirty="0" smtClean="0">
                <a:sym typeface="Wingdings" pitchFamily="2" charset="2"/>
              </a:rPr>
              <a:t> Mozilla </a:t>
            </a:r>
            <a:r>
              <a:rPr lang="zh-CN" altLang="en-US" sz="2500" dirty="0" smtClean="0">
                <a:sym typeface="Wingdings" pitchFamily="2" charset="2"/>
              </a:rPr>
              <a:t>组织 </a:t>
            </a:r>
            <a:r>
              <a:rPr lang="en-US" altLang="zh-CN" sz="2500" dirty="0" smtClean="0">
                <a:sym typeface="Wingdings" pitchFamily="2" charset="2"/>
              </a:rPr>
              <a:t> Firefox</a:t>
            </a:r>
            <a:r>
              <a:rPr lang="zh-CN" altLang="en-US" sz="2500" dirty="0" smtClean="0">
                <a:sym typeface="Wingdings" pitchFamily="2" charset="2"/>
              </a:rPr>
              <a:t>浏览器</a:t>
            </a:r>
            <a:endParaRPr lang="en-US" altLang="zh-CN" sz="2500" dirty="0" smtClean="0">
              <a:sym typeface="Wingdings" pitchFamily="2" charset="2"/>
            </a:endParaRPr>
          </a:p>
          <a:p>
            <a:pPr lvl="1"/>
            <a:endParaRPr lang="en-US" altLang="zh-CN" sz="1300" dirty="0" smtClean="0">
              <a:sym typeface="Wingdings" pitchFamily="2" charset="2"/>
            </a:endParaRPr>
          </a:p>
          <a:p>
            <a:r>
              <a:rPr lang="zh-CN" altLang="en-US" sz="2900" dirty="0" smtClean="0">
                <a:sym typeface="Wingdings" pitchFamily="2" charset="2"/>
              </a:rPr>
              <a:t>为什么选择开源？</a:t>
            </a:r>
            <a:endParaRPr lang="en-US" altLang="zh-CN" sz="2900" dirty="0" smtClean="0">
              <a:sym typeface="Wingdings" pitchFamily="2" charset="2"/>
            </a:endParaRPr>
          </a:p>
          <a:p>
            <a:pPr lvl="1"/>
            <a:r>
              <a:rPr lang="zh-CN" altLang="en-US" sz="2500" dirty="0" smtClean="0"/>
              <a:t>因为，浏览器内部各代码模块之间的“耦合”过于紧密，使得代码变更异常困难且极易出错。</a:t>
            </a:r>
            <a:endParaRPr lang="en-US" altLang="zh-CN" sz="2500" dirty="0" smtClean="0"/>
          </a:p>
          <a:p>
            <a:pPr lvl="1"/>
            <a:r>
              <a:rPr lang="zh-CN" altLang="en-US" sz="2500" dirty="0" smtClean="0"/>
              <a:t>变更的商业成本十分高昂，无法承付。</a:t>
            </a:r>
            <a:endParaRPr lang="en-US" altLang="zh-CN" sz="25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51</a:t>
            </a:fld>
            <a:endParaRPr lang="zh-CN" altLang="en-US" dirty="0"/>
          </a:p>
        </p:txBody>
      </p:sp>
      <p:sp>
        <p:nvSpPr>
          <p:cNvPr id="5" name="Oval 4"/>
          <p:cNvSpPr/>
          <p:nvPr/>
        </p:nvSpPr>
        <p:spPr>
          <a:xfrm>
            <a:off x="8048651" y="1"/>
            <a:ext cx="1857353" cy="1214446"/>
          </a:xfrm>
          <a:prstGeom prst="ellipse">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4200" dirty="0" smtClean="0">
                <a:latin typeface="Adobe 黑体 Std R" pitchFamily="34" charset="-122"/>
                <a:ea typeface="Adobe 黑体 Std R" pitchFamily="34" charset="-122"/>
              </a:rPr>
              <a:t>回顾</a:t>
            </a:r>
            <a:endParaRPr lang="zh-CN" altLang="en-US" sz="4200" dirty="0">
              <a:latin typeface="Adobe 黑体 Std R" pitchFamily="34" charset="-122"/>
              <a:ea typeface="Adobe 黑体 Std R" pitchFamily="34" charset="-122"/>
            </a:endParaRPr>
          </a:p>
        </p:txBody>
      </p:sp>
    </p:spTree>
  </p:cSld>
  <p:clrMapOvr>
    <a:masterClrMapping/>
  </p:clrMapOvr>
  <p:transition spd="slow">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64FEA357-1A1C-4E1E-9A53-504063E4F462}" type="slidenum">
              <a:rPr lang="zh-CN" altLang="en-US" smtClean="0">
                <a:solidFill>
                  <a:schemeClr val="tx1"/>
                </a:solidFill>
              </a:rPr>
              <a:pPr/>
              <a:t>52</a:t>
            </a:fld>
            <a:endParaRPr lang="zh-CN" altLang="en-US" dirty="0">
              <a:solidFill>
                <a:schemeClr val="tx1"/>
              </a:solidFill>
            </a:endParaRPr>
          </a:p>
        </p:txBody>
      </p:sp>
      <p:grpSp>
        <p:nvGrpSpPr>
          <p:cNvPr id="2" name="Group 196"/>
          <p:cNvGrpSpPr/>
          <p:nvPr/>
        </p:nvGrpSpPr>
        <p:grpSpPr>
          <a:xfrm>
            <a:off x="464317" y="500045"/>
            <a:ext cx="4440874" cy="2904808"/>
            <a:chOff x="428597" y="500042"/>
            <a:chExt cx="4099267" cy="2904807"/>
          </a:xfrm>
        </p:grpSpPr>
        <p:sp>
          <p:nvSpPr>
            <p:cNvPr id="68" name="TextBox 6"/>
            <p:cNvSpPr txBox="1">
              <a:spLocks noChangeArrowheads="1"/>
            </p:cNvSpPr>
            <p:nvPr/>
          </p:nvSpPr>
          <p:spPr bwMode="auto">
            <a:xfrm>
              <a:off x="1333631" y="3121012"/>
              <a:ext cx="2768337" cy="283837"/>
            </a:xfrm>
            <a:prstGeom prst="rect">
              <a:avLst/>
            </a:prstGeom>
            <a:noFill/>
            <a:ln w="19050">
              <a:noFill/>
              <a:miter lim="800000"/>
              <a:headEnd/>
              <a:tailEnd/>
            </a:ln>
          </p:spPr>
          <p:txBody>
            <a:bodyPr wrap="square" lIns="37253" tIns="18626" rIns="37253" bIns="18626">
              <a:spAutoFit/>
            </a:bodyPr>
            <a:lstStyle/>
            <a:p>
              <a:r>
                <a:rPr lang="en-CA" sz="1600" dirty="0" smtClean="0">
                  <a:latin typeface="Calibri" pitchFamily="34" charset="0"/>
                </a:rPr>
                <a:t>(1) </a:t>
              </a:r>
              <a:r>
                <a:rPr lang="zh-CN" altLang="en-US" sz="1600" dirty="0" smtClean="0">
                  <a:latin typeface="方正精楷简体" pitchFamily="2" charset="-122"/>
                  <a:ea typeface="方正精楷简体" pitchFamily="2" charset="-122"/>
                </a:rPr>
                <a:t>通用</a:t>
              </a:r>
              <a:r>
                <a:rPr lang="zh-CN" altLang="en-US" sz="1600" dirty="0" smtClean="0">
                  <a:latin typeface="Calibri" pitchFamily="34" charset="0"/>
                </a:rPr>
                <a:t> </a:t>
              </a:r>
              <a:r>
                <a:rPr lang="en-US" altLang="zh-CN" sz="1600" dirty="0" smtClean="0">
                  <a:latin typeface="Calibri" pitchFamily="34" charset="0"/>
                </a:rPr>
                <a:t>Web </a:t>
              </a:r>
              <a:r>
                <a:rPr lang="zh-CN" altLang="en-US" sz="1600" dirty="0" smtClean="0">
                  <a:latin typeface="方正精楷简体" pitchFamily="2" charset="-122"/>
                  <a:ea typeface="方正精楷简体" pitchFamily="2" charset="-122"/>
                </a:rPr>
                <a:t>浏览器架构图</a:t>
              </a:r>
              <a:r>
                <a:rPr lang="en-CA" sz="1600" dirty="0" smtClean="0">
                  <a:latin typeface="方正精楷简体" pitchFamily="2" charset="-122"/>
                  <a:ea typeface="方正精楷简体" pitchFamily="2" charset="-122"/>
                </a:rPr>
                <a:t> </a:t>
              </a:r>
              <a:endParaRPr lang="en-CA" sz="1600" dirty="0">
                <a:latin typeface="方正精楷简体" pitchFamily="2" charset="-122"/>
                <a:ea typeface="方正精楷简体" pitchFamily="2" charset="-122"/>
              </a:endParaRPr>
            </a:p>
          </p:txBody>
        </p:sp>
        <p:sp>
          <p:nvSpPr>
            <p:cNvPr id="69" name="Rectangle 68"/>
            <p:cNvSpPr/>
            <p:nvPr/>
          </p:nvSpPr>
          <p:spPr>
            <a:xfrm>
              <a:off x="481833" y="2565524"/>
              <a:ext cx="905033" cy="423720"/>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70" name="Rectangle 69"/>
            <p:cNvSpPr/>
            <p:nvPr/>
          </p:nvSpPr>
          <p:spPr>
            <a:xfrm>
              <a:off x="1759527" y="1297728"/>
              <a:ext cx="1171220"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Browser Engine</a:t>
              </a:r>
              <a:endParaRPr lang="en-US" sz="1200" dirty="0">
                <a:solidFill>
                  <a:schemeClr val="tx1"/>
                </a:solidFill>
              </a:endParaRPr>
            </a:p>
          </p:txBody>
        </p:sp>
        <p:sp>
          <p:nvSpPr>
            <p:cNvPr id="71" name="Rectangle 70"/>
            <p:cNvSpPr/>
            <p:nvPr/>
          </p:nvSpPr>
          <p:spPr>
            <a:xfrm>
              <a:off x="2132188" y="613997"/>
              <a:ext cx="958271"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UI</a:t>
              </a:r>
              <a:endParaRPr lang="en-US" sz="1200" dirty="0">
                <a:solidFill>
                  <a:schemeClr val="tx1"/>
                </a:solidFill>
              </a:endParaRPr>
            </a:p>
          </p:txBody>
        </p:sp>
        <p:sp>
          <p:nvSpPr>
            <p:cNvPr id="72" name="Rectangle 71"/>
            <p:cNvSpPr/>
            <p:nvPr/>
          </p:nvSpPr>
          <p:spPr>
            <a:xfrm>
              <a:off x="3516356" y="1240750"/>
              <a:ext cx="905033" cy="455821"/>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Data Persistence</a:t>
              </a:r>
              <a:endParaRPr lang="en-US" sz="1200" dirty="0">
                <a:solidFill>
                  <a:schemeClr val="tx1"/>
                </a:solidFill>
              </a:endParaRPr>
            </a:p>
          </p:txBody>
        </p:sp>
        <p:sp>
          <p:nvSpPr>
            <p:cNvPr id="73" name="Rectangle 72"/>
            <p:cNvSpPr/>
            <p:nvPr/>
          </p:nvSpPr>
          <p:spPr>
            <a:xfrm>
              <a:off x="1493342" y="262250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XML Parser</a:t>
              </a:r>
              <a:endParaRPr lang="en-US" sz="1200" dirty="0">
                <a:solidFill>
                  <a:schemeClr val="tx1"/>
                </a:solidFill>
              </a:endParaRPr>
            </a:p>
          </p:txBody>
        </p:sp>
        <p:sp>
          <p:nvSpPr>
            <p:cNvPr id="74" name="Rectangle 73"/>
            <p:cNvSpPr/>
            <p:nvPr/>
          </p:nvSpPr>
          <p:spPr>
            <a:xfrm>
              <a:off x="3516356" y="2508547"/>
              <a:ext cx="905033" cy="455821"/>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Display Backend</a:t>
              </a:r>
              <a:endParaRPr lang="en-US" sz="1200" dirty="0">
                <a:solidFill>
                  <a:schemeClr val="tx1"/>
                </a:solidFill>
              </a:endParaRPr>
            </a:p>
          </p:txBody>
        </p:sp>
        <p:cxnSp>
          <p:nvCxnSpPr>
            <p:cNvPr id="75" name="Straight Arrow Connector 74"/>
            <p:cNvCxnSpPr>
              <a:stCxn id="71" idx="2"/>
              <a:endCxn id="70" idx="0"/>
            </p:cNvCxnSpPr>
            <p:nvPr/>
          </p:nvCxnSpPr>
          <p:spPr>
            <a:xfrm rot="5400000">
              <a:off x="2307298" y="993702"/>
              <a:ext cx="341865" cy="26618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0" idx="2"/>
              <a:endCxn id="79" idx="0"/>
            </p:cNvCxnSpPr>
            <p:nvPr/>
          </p:nvCxnSpPr>
          <p:spPr>
            <a:xfrm rot="5400000">
              <a:off x="2122348" y="1715982"/>
              <a:ext cx="299177" cy="1464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0" idx="3"/>
              <a:endCxn id="72" idx="1"/>
            </p:cNvCxnSpPr>
            <p:nvPr/>
          </p:nvCxnSpPr>
          <p:spPr>
            <a:xfrm>
              <a:off x="2930747" y="1468661"/>
              <a:ext cx="585610" cy="118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28597" y="500042"/>
              <a:ext cx="4099267" cy="26209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200" dirty="0">
                <a:solidFill>
                  <a:schemeClr val="tx1"/>
                </a:solidFill>
              </a:endParaRPr>
            </a:p>
          </p:txBody>
        </p:sp>
        <p:sp>
          <p:nvSpPr>
            <p:cNvPr id="79" name="Rectangle 78"/>
            <p:cNvSpPr/>
            <p:nvPr/>
          </p:nvSpPr>
          <p:spPr>
            <a:xfrm>
              <a:off x="1519960" y="1938771"/>
              <a:ext cx="1357549"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Rendering Engine</a:t>
              </a:r>
              <a:endParaRPr lang="en-US" sz="1200" dirty="0">
                <a:solidFill>
                  <a:schemeClr val="tx1"/>
                </a:solidFill>
              </a:endParaRPr>
            </a:p>
          </p:txBody>
        </p:sp>
        <p:sp>
          <p:nvSpPr>
            <p:cNvPr id="80" name="Rectangle 79"/>
            <p:cNvSpPr/>
            <p:nvPr/>
          </p:nvSpPr>
          <p:spPr>
            <a:xfrm>
              <a:off x="2504849" y="2597625"/>
              <a:ext cx="905033" cy="36674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Networking</a:t>
              </a:r>
              <a:endParaRPr lang="en-US" sz="1200" dirty="0">
                <a:solidFill>
                  <a:schemeClr val="tx1"/>
                </a:solidFill>
              </a:endParaRPr>
            </a:p>
          </p:txBody>
        </p:sp>
        <p:cxnSp>
          <p:nvCxnSpPr>
            <p:cNvPr id="81" name="Straight Arrow Connector 80"/>
            <p:cNvCxnSpPr>
              <a:stCxn id="71" idx="3"/>
              <a:endCxn id="72" idx="0"/>
            </p:cNvCxnSpPr>
            <p:nvPr/>
          </p:nvCxnSpPr>
          <p:spPr>
            <a:xfrm>
              <a:off x="3090458" y="784929"/>
              <a:ext cx="878414" cy="45582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16200000" flipH="1">
              <a:off x="2560827" y="1340070"/>
              <a:ext cx="1538396" cy="79855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9" idx="2"/>
              <a:endCxn id="80" idx="0"/>
            </p:cNvCxnSpPr>
            <p:nvPr/>
          </p:nvCxnSpPr>
          <p:spPr>
            <a:xfrm rot="16200000" flipH="1">
              <a:off x="2419556" y="2059816"/>
              <a:ext cx="316989" cy="75863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9" idx="2"/>
              <a:endCxn id="73" idx="0"/>
            </p:cNvCxnSpPr>
            <p:nvPr/>
          </p:nvCxnSpPr>
          <p:spPr>
            <a:xfrm rot="5400000">
              <a:off x="1901364" y="2325131"/>
              <a:ext cx="341865" cy="2528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9" idx="2"/>
              <a:endCxn id="69" idx="0"/>
            </p:cNvCxnSpPr>
            <p:nvPr/>
          </p:nvCxnSpPr>
          <p:spPr>
            <a:xfrm rot="5400000">
              <a:off x="1424098" y="1790888"/>
              <a:ext cx="284887" cy="126438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79" idx="2"/>
            </p:cNvCxnSpPr>
            <p:nvPr/>
          </p:nvCxnSpPr>
          <p:spPr>
            <a:xfrm rot="16200000" flipH="1">
              <a:off x="2823446" y="1655925"/>
              <a:ext cx="227911" cy="14773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 name="Group 197"/>
          <p:cNvGrpSpPr/>
          <p:nvPr/>
        </p:nvGrpSpPr>
        <p:grpSpPr>
          <a:xfrm>
            <a:off x="5078212" y="500045"/>
            <a:ext cx="4440874" cy="2904808"/>
            <a:chOff x="4687575" y="500042"/>
            <a:chExt cx="4099267" cy="2904807"/>
          </a:xfrm>
        </p:grpSpPr>
        <p:sp>
          <p:nvSpPr>
            <p:cNvPr id="87" name="TextBox 6"/>
            <p:cNvSpPr txBox="1">
              <a:spLocks noChangeArrowheads="1"/>
            </p:cNvSpPr>
            <p:nvPr/>
          </p:nvSpPr>
          <p:spPr bwMode="auto">
            <a:xfrm>
              <a:off x="5060236" y="3121012"/>
              <a:ext cx="3300710" cy="283837"/>
            </a:xfrm>
            <a:prstGeom prst="rect">
              <a:avLst/>
            </a:prstGeom>
            <a:noFill/>
            <a:ln w="19050">
              <a:noFill/>
              <a:miter lim="800000"/>
              <a:headEnd/>
              <a:tailEnd/>
            </a:ln>
          </p:spPr>
          <p:txBody>
            <a:bodyPr wrap="square" lIns="37253" tIns="18626" rIns="37253" bIns="18626">
              <a:spAutoFit/>
            </a:bodyPr>
            <a:lstStyle/>
            <a:p>
              <a:r>
                <a:rPr lang="en-CA" sz="1600" dirty="0" smtClean="0">
                  <a:latin typeface="Calibri" pitchFamily="34" charset="0"/>
                </a:rPr>
                <a:t>(2) Navigator </a:t>
              </a:r>
              <a:r>
                <a:rPr lang="zh-CN" altLang="en-US" sz="1600" dirty="0" smtClean="0">
                  <a:latin typeface="方正精楷简体" pitchFamily="2" charset="-122"/>
                  <a:ea typeface="方正精楷简体" pitchFamily="2" charset="-122"/>
                </a:rPr>
                <a:t>浏览器架构图</a:t>
              </a:r>
              <a:r>
                <a:rPr lang="en-CA" sz="1600" dirty="0" smtClean="0">
                  <a:latin typeface="Calibri" pitchFamily="34" charset="0"/>
                </a:rPr>
                <a:t> </a:t>
              </a:r>
              <a:r>
                <a:rPr lang="en-US" altLang="zh-CN" sz="1600" dirty="0" smtClean="0">
                  <a:latin typeface="Calibri" pitchFamily="34" charset="0"/>
                </a:rPr>
                <a:t>(</a:t>
              </a:r>
              <a:r>
                <a:rPr lang="en-CA" sz="1600" dirty="0" smtClean="0">
                  <a:latin typeface="Calibri" pitchFamily="34" charset="0"/>
                </a:rPr>
                <a:t>1998</a:t>
              </a:r>
              <a:r>
                <a:rPr lang="zh-CN" altLang="en-US" sz="1600" dirty="0" smtClean="0">
                  <a:latin typeface="方正精楷简体" pitchFamily="2" charset="-122"/>
                  <a:ea typeface="方正精楷简体" pitchFamily="2" charset="-122"/>
                </a:rPr>
                <a:t>年</a:t>
              </a:r>
              <a:r>
                <a:rPr lang="en-US" altLang="zh-CN" sz="1600" dirty="0" smtClean="0">
                  <a:latin typeface="Calibri" pitchFamily="34" charset="0"/>
                </a:rPr>
                <a:t>)</a:t>
              </a:r>
              <a:endParaRPr lang="en-CA" sz="1600" dirty="0">
                <a:latin typeface="Calibri" pitchFamily="34" charset="0"/>
              </a:endParaRPr>
            </a:p>
          </p:txBody>
        </p:sp>
        <p:sp>
          <p:nvSpPr>
            <p:cNvPr id="88" name="Rectangle 87"/>
            <p:cNvSpPr/>
            <p:nvPr/>
          </p:nvSpPr>
          <p:spPr>
            <a:xfrm>
              <a:off x="6018505" y="613997"/>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HTML Pres</a:t>
              </a:r>
              <a:endParaRPr lang="en-US" sz="1200" dirty="0">
                <a:solidFill>
                  <a:schemeClr val="tx1"/>
                </a:solidFill>
              </a:endParaRPr>
            </a:p>
          </p:txBody>
        </p:sp>
        <p:sp>
          <p:nvSpPr>
            <p:cNvPr id="89" name="Rectangle 88"/>
            <p:cNvSpPr/>
            <p:nvPr/>
          </p:nvSpPr>
          <p:spPr>
            <a:xfrm>
              <a:off x="4847287" y="955862"/>
              <a:ext cx="958271"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HTML Parser</a:t>
              </a:r>
              <a:endParaRPr lang="en-US" sz="1200" dirty="0">
                <a:solidFill>
                  <a:schemeClr val="tx1"/>
                </a:solidFill>
              </a:endParaRPr>
            </a:p>
          </p:txBody>
        </p:sp>
        <p:sp>
          <p:nvSpPr>
            <p:cNvPr id="90" name="Rectangle 89"/>
            <p:cNvSpPr/>
            <p:nvPr/>
          </p:nvSpPr>
          <p:spPr>
            <a:xfrm>
              <a:off x="7562386" y="613997"/>
              <a:ext cx="798558"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JavaScript</a:t>
              </a:r>
              <a:endParaRPr lang="en-US" sz="1200" dirty="0">
                <a:solidFill>
                  <a:schemeClr val="tx1"/>
                </a:solidFill>
              </a:endParaRPr>
            </a:p>
          </p:txBody>
        </p:sp>
        <p:sp>
          <p:nvSpPr>
            <p:cNvPr id="91" name="Rectangle 90"/>
            <p:cNvSpPr/>
            <p:nvPr/>
          </p:nvSpPr>
          <p:spPr>
            <a:xfrm>
              <a:off x="7509148" y="1240751"/>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Tools</a:t>
              </a:r>
              <a:endParaRPr lang="en-US" sz="1200" dirty="0">
                <a:solidFill>
                  <a:schemeClr val="tx1"/>
                </a:solidFill>
              </a:endParaRPr>
            </a:p>
          </p:txBody>
        </p:sp>
        <p:sp>
          <p:nvSpPr>
            <p:cNvPr id="92" name="Rectangle 91"/>
            <p:cNvSpPr/>
            <p:nvPr/>
          </p:nvSpPr>
          <p:spPr>
            <a:xfrm>
              <a:off x="5379659" y="1525638"/>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Network</a:t>
              </a:r>
              <a:endParaRPr lang="en-US" sz="1200" dirty="0">
                <a:solidFill>
                  <a:schemeClr val="tx1"/>
                </a:solidFill>
              </a:endParaRPr>
            </a:p>
          </p:txBody>
        </p:sp>
        <p:sp>
          <p:nvSpPr>
            <p:cNvPr id="93" name="Rectangle 92"/>
            <p:cNvSpPr/>
            <p:nvPr/>
          </p:nvSpPr>
          <p:spPr>
            <a:xfrm>
              <a:off x="4794049"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Std Lib</a:t>
              </a:r>
              <a:endParaRPr lang="en-US" sz="1200" dirty="0">
                <a:solidFill>
                  <a:schemeClr val="tx1"/>
                </a:solidFill>
              </a:endParaRPr>
            </a:p>
          </p:txBody>
        </p:sp>
        <p:sp>
          <p:nvSpPr>
            <p:cNvPr id="94" name="Rectangle 93"/>
            <p:cNvSpPr/>
            <p:nvPr/>
          </p:nvSpPr>
          <p:spPr>
            <a:xfrm>
              <a:off x="6763828"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XPCOM</a:t>
              </a:r>
              <a:endParaRPr lang="en-US" sz="1200" dirty="0">
                <a:solidFill>
                  <a:schemeClr val="tx1"/>
                </a:solidFill>
              </a:endParaRPr>
            </a:p>
          </p:txBody>
        </p:sp>
        <p:sp>
          <p:nvSpPr>
            <p:cNvPr id="95" name="Rectangle 94"/>
            <p:cNvSpPr/>
            <p:nvPr/>
          </p:nvSpPr>
          <p:spPr>
            <a:xfrm>
              <a:off x="7722097"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NSPRPUB</a:t>
              </a:r>
              <a:endParaRPr lang="en-US" sz="1200" dirty="0">
                <a:solidFill>
                  <a:schemeClr val="tx1"/>
                </a:solidFill>
              </a:endParaRPr>
            </a:p>
          </p:txBody>
        </p:sp>
        <p:sp>
          <p:nvSpPr>
            <p:cNvPr id="96" name="Rectangle 95"/>
            <p:cNvSpPr/>
            <p:nvPr/>
          </p:nvSpPr>
          <p:spPr>
            <a:xfrm>
              <a:off x="7668860" y="1981460"/>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Utility</a:t>
              </a:r>
              <a:endParaRPr lang="en-US" sz="1200" dirty="0">
                <a:solidFill>
                  <a:schemeClr val="tx1"/>
                </a:solidFill>
              </a:endParaRPr>
            </a:p>
          </p:txBody>
        </p:sp>
        <p:sp>
          <p:nvSpPr>
            <p:cNvPr id="97" name="Rectangle 96"/>
            <p:cNvSpPr/>
            <p:nvPr/>
          </p:nvSpPr>
          <p:spPr>
            <a:xfrm>
              <a:off x="5805557" y="2095414"/>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Image Lib</a:t>
              </a:r>
              <a:endParaRPr lang="en-US" sz="1200" dirty="0">
                <a:solidFill>
                  <a:schemeClr val="tx1"/>
                </a:solidFill>
              </a:endParaRPr>
            </a:p>
          </p:txBody>
        </p:sp>
        <p:cxnSp>
          <p:nvCxnSpPr>
            <p:cNvPr id="98" name="Straight Arrow Connector 97"/>
            <p:cNvCxnSpPr>
              <a:stCxn id="89" idx="0"/>
              <a:endCxn id="88" idx="1"/>
            </p:cNvCxnSpPr>
            <p:nvPr/>
          </p:nvCxnSpPr>
          <p:spPr>
            <a:xfrm flipV="1">
              <a:off x="5326422" y="784929"/>
              <a:ext cx="692084" cy="17093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97" idx="0"/>
              <a:endCxn id="92" idx="2"/>
            </p:cNvCxnSpPr>
            <p:nvPr/>
          </p:nvCxnSpPr>
          <p:spPr>
            <a:xfrm rot="16200000" flipV="1">
              <a:off x="5931170" y="1768510"/>
              <a:ext cx="227911" cy="42589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9" idx="2"/>
              <a:endCxn id="92" idx="0"/>
            </p:cNvCxnSpPr>
            <p:nvPr/>
          </p:nvCxnSpPr>
          <p:spPr>
            <a:xfrm>
              <a:off x="5326422" y="1297728"/>
              <a:ext cx="505754" cy="22791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92" idx="0"/>
              <a:endCxn id="88" idx="2"/>
            </p:cNvCxnSpPr>
            <p:nvPr/>
          </p:nvCxnSpPr>
          <p:spPr>
            <a:xfrm flipV="1">
              <a:off x="5832176" y="955862"/>
              <a:ext cx="638846" cy="56977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1" idx="0"/>
              <a:endCxn id="88" idx="3"/>
            </p:cNvCxnSpPr>
            <p:nvPr/>
          </p:nvCxnSpPr>
          <p:spPr>
            <a:xfrm flipH="1" flipV="1">
              <a:off x="6923538" y="784929"/>
              <a:ext cx="1038126" cy="45582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90" idx="1"/>
              <a:endCxn id="88" idx="3"/>
            </p:cNvCxnSpPr>
            <p:nvPr/>
          </p:nvCxnSpPr>
          <p:spPr>
            <a:xfrm flipH="1">
              <a:off x="6923540" y="784929"/>
              <a:ext cx="638846"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6" idx="1"/>
              <a:endCxn id="88" idx="2"/>
            </p:cNvCxnSpPr>
            <p:nvPr/>
          </p:nvCxnSpPr>
          <p:spPr>
            <a:xfrm flipH="1" flipV="1">
              <a:off x="6471022" y="955862"/>
              <a:ext cx="1197838" cy="119653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1" idx="0"/>
              <a:endCxn id="90" idx="2"/>
            </p:cNvCxnSpPr>
            <p:nvPr/>
          </p:nvCxnSpPr>
          <p:spPr>
            <a:xfrm flipV="1">
              <a:off x="7961665" y="955862"/>
              <a:ext cx="0" cy="28488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1" idx="1"/>
              <a:endCxn id="92" idx="3"/>
            </p:cNvCxnSpPr>
            <p:nvPr/>
          </p:nvCxnSpPr>
          <p:spPr>
            <a:xfrm rot="10800000" flipV="1">
              <a:off x="6284692" y="1411684"/>
              <a:ext cx="1224456" cy="284887"/>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91" idx="2"/>
              <a:endCxn id="96" idx="0"/>
            </p:cNvCxnSpPr>
            <p:nvPr/>
          </p:nvCxnSpPr>
          <p:spPr>
            <a:xfrm rot="16200000" flipH="1">
              <a:off x="7842099" y="1702182"/>
              <a:ext cx="398843" cy="159712"/>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1" idx="2"/>
              <a:endCxn id="97" idx="3"/>
            </p:cNvCxnSpPr>
            <p:nvPr/>
          </p:nvCxnSpPr>
          <p:spPr>
            <a:xfrm rot="5400000">
              <a:off x="6994262" y="1298944"/>
              <a:ext cx="683731" cy="1251075"/>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6" idx="1"/>
              <a:endCxn id="92" idx="3"/>
            </p:cNvCxnSpPr>
            <p:nvPr/>
          </p:nvCxnSpPr>
          <p:spPr>
            <a:xfrm rot="10800000">
              <a:off x="6284692" y="1696571"/>
              <a:ext cx="1384168" cy="45582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7" idx="3"/>
              <a:endCxn id="96" idx="1"/>
            </p:cNvCxnSpPr>
            <p:nvPr/>
          </p:nvCxnSpPr>
          <p:spPr>
            <a:xfrm flipV="1">
              <a:off x="6710590" y="2152391"/>
              <a:ext cx="958271"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rot="5400000">
              <a:off x="5214337" y="2442892"/>
              <a:ext cx="170933" cy="1597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endCxn id="93" idx="0"/>
            </p:cNvCxnSpPr>
            <p:nvPr/>
          </p:nvCxnSpPr>
          <p:spPr>
            <a:xfrm rot="10800000" flipV="1">
              <a:off x="5246566" y="2551236"/>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endCxn id="93" idx="0"/>
            </p:cNvCxnSpPr>
            <p:nvPr/>
          </p:nvCxnSpPr>
          <p:spPr>
            <a:xfrm rot="10800000" flipV="1">
              <a:off x="5246567" y="2623462"/>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endCxn id="93" idx="0"/>
            </p:cNvCxnSpPr>
            <p:nvPr/>
          </p:nvCxnSpPr>
          <p:spPr>
            <a:xfrm rot="16200000" flipH="1">
              <a:off x="5147791"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endCxn id="93" idx="0"/>
            </p:cNvCxnSpPr>
            <p:nvPr/>
          </p:nvCxnSpPr>
          <p:spPr>
            <a:xfrm rot="5400000">
              <a:off x="5174409"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93" idx="0"/>
            </p:cNvCxnSpPr>
            <p:nvPr/>
          </p:nvCxnSpPr>
          <p:spPr>
            <a:xfrm>
              <a:off x="5113472" y="2551236"/>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rot="5400000">
              <a:off x="7130878" y="2442890"/>
              <a:ext cx="170933" cy="1597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flipV="1">
              <a:off x="7163107" y="2551235"/>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rot="10800000" flipV="1">
              <a:off x="7163107" y="2623461"/>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rot="16200000" flipH="1">
              <a:off x="7064331"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rot="5400000">
              <a:off x="7090950"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7030014" y="2551235"/>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rot="5400000">
              <a:off x="8078650" y="2442890"/>
              <a:ext cx="170933" cy="1597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rot="10800000" flipV="1">
              <a:off x="8110879" y="2551235"/>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rot="10800000" flipV="1">
              <a:off x="8110879" y="2623461"/>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rot="16200000" flipH="1">
              <a:off x="8012103"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5400000">
              <a:off x="8038722"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7977786" y="2551235"/>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Rectangle 128"/>
            <p:cNvSpPr/>
            <p:nvPr/>
          </p:nvSpPr>
          <p:spPr>
            <a:xfrm>
              <a:off x="4687575" y="500042"/>
              <a:ext cx="4099267" cy="26209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1200" dirty="0">
                <a:solidFill>
                  <a:schemeClr val="tx1"/>
                </a:solidFill>
              </a:endParaRPr>
            </a:p>
          </p:txBody>
        </p:sp>
        <p:sp>
          <p:nvSpPr>
            <p:cNvPr id="130" name="Rectangle 129"/>
            <p:cNvSpPr/>
            <p:nvPr/>
          </p:nvSpPr>
          <p:spPr>
            <a:xfrm>
              <a:off x="5805557" y="2665192"/>
              <a:ext cx="905033" cy="341865"/>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r>
                <a:rPr lang="en-CA" sz="1200" dirty="0" smtClean="0">
                  <a:solidFill>
                    <a:schemeClr val="tx1"/>
                  </a:solidFill>
                </a:rPr>
                <a:t>UI</a:t>
              </a:r>
              <a:endParaRPr lang="en-US" sz="1200" dirty="0">
                <a:solidFill>
                  <a:schemeClr val="tx1"/>
                </a:solidFill>
              </a:endParaRPr>
            </a:p>
          </p:txBody>
        </p:sp>
        <p:cxnSp>
          <p:nvCxnSpPr>
            <p:cNvPr id="131" name="Straight Arrow Connector 130"/>
            <p:cNvCxnSpPr/>
            <p:nvPr/>
          </p:nvCxnSpPr>
          <p:spPr>
            <a:xfrm rot="10800000" flipV="1">
              <a:off x="6204836" y="2551235"/>
              <a:ext cx="186330"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rot="10800000" flipV="1">
              <a:off x="6204837" y="2623461"/>
              <a:ext cx="196827" cy="417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p:nvPr/>
          </p:nvCxnSpPr>
          <p:spPr>
            <a:xfrm rot="16200000" flipH="1">
              <a:off x="6132680"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p:cNvCxnSpPr/>
            <p:nvPr/>
          </p:nvCxnSpPr>
          <p:spPr>
            <a:xfrm rot="5400000">
              <a:off x="6132679" y="2566416"/>
              <a:ext cx="170933" cy="2661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a:off x="6071743" y="2551235"/>
              <a:ext cx="133093" cy="11395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200"/>
          <p:cNvGrpSpPr/>
          <p:nvPr/>
        </p:nvGrpSpPr>
        <p:grpSpPr>
          <a:xfrm>
            <a:off x="464315" y="3728628"/>
            <a:ext cx="4401947" cy="2949279"/>
            <a:chOff x="642910" y="3728626"/>
            <a:chExt cx="4063336" cy="2949279"/>
          </a:xfrm>
        </p:grpSpPr>
        <p:sp>
          <p:nvSpPr>
            <p:cNvPr id="137" name="TextBox 6"/>
            <p:cNvSpPr txBox="1">
              <a:spLocks noChangeArrowheads="1"/>
            </p:cNvSpPr>
            <p:nvPr/>
          </p:nvSpPr>
          <p:spPr bwMode="auto">
            <a:xfrm>
              <a:off x="913802" y="6370128"/>
              <a:ext cx="3738269" cy="307777"/>
            </a:xfrm>
            <a:prstGeom prst="rect">
              <a:avLst/>
            </a:prstGeom>
            <a:noFill/>
            <a:ln w="19050">
              <a:noFill/>
              <a:miter lim="800000"/>
              <a:headEnd/>
              <a:tailEnd/>
            </a:ln>
          </p:spPr>
          <p:txBody>
            <a:bodyPr wrap="square">
              <a:spAutoFit/>
            </a:bodyPr>
            <a:lstStyle/>
            <a:p>
              <a:r>
                <a:rPr lang="en-CA" sz="1400" dirty="0" smtClean="0">
                  <a:latin typeface="Calibri" pitchFamily="34" charset="0"/>
                </a:rPr>
                <a:t>(3) Mozilla-</a:t>
              </a:r>
              <a:r>
                <a:rPr lang="en-US" altLang="zh-CN" sz="1400" dirty="0" smtClean="0">
                  <a:latin typeface="Calibri" pitchFamily="34" charset="0"/>
                </a:rPr>
                <a:t>-Firefox </a:t>
              </a:r>
              <a:r>
                <a:rPr lang="zh-CN" altLang="en-US" sz="1400" dirty="0" smtClean="0">
                  <a:latin typeface="方正精楷简体" pitchFamily="2" charset="-122"/>
                  <a:ea typeface="方正精楷简体" pitchFamily="2" charset="-122"/>
                </a:rPr>
                <a:t>浏览器架构图</a:t>
              </a:r>
              <a:r>
                <a:rPr lang="zh-CN" altLang="en-US" sz="1400" dirty="0" smtClean="0">
                  <a:latin typeface="Calibri" pitchFamily="34" charset="0"/>
                </a:rPr>
                <a:t> </a:t>
              </a:r>
              <a:r>
                <a:rPr lang="en-US" altLang="zh-CN" sz="1400" dirty="0" smtClean="0">
                  <a:latin typeface="Calibri" pitchFamily="34" charset="0"/>
                </a:rPr>
                <a:t>(</a:t>
              </a:r>
              <a:r>
                <a:rPr lang="en-CA" sz="1400" dirty="0" smtClean="0">
                  <a:latin typeface="Calibri" pitchFamily="34" charset="0"/>
                </a:rPr>
                <a:t>2002</a:t>
              </a:r>
              <a:r>
                <a:rPr lang="zh-CN" altLang="en-US" sz="1400" dirty="0" smtClean="0">
                  <a:latin typeface="方正精楷简体" pitchFamily="2" charset="-122"/>
                  <a:ea typeface="方正精楷简体" pitchFamily="2" charset="-122"/>
                </a:rPr>
                <a:t>年</a:t>
              </a:r>
              <a:r>
                <a:rPr lang="en-US" altLang="zh-CN" sz="1400" dirty="0" smtClean="0">
                  <a:latin typeface="Calibri" pitchFamily="34" charset="0"/>
                </a:rPr>
                <a:t>)</a:t>
              </a:r>
              <a:endParaRPr lang="en-CA" sz="1400" dirty="0">
                <a:latin typeface="Calibri" pitchFamily="34" charset="0"/>
              </a:endParaRPr>
            </a:p>
          </p:txBody>
        </p:sp>
        <p:sp>
          <p:nvSpPr>
            <p:cNvPr id="138" name="Rectangle 137"/>
            <p:cNvSpPr/>
            <p:nvPr/>
          </p:nvSpPr>
          <p:spPr>
            <a:xfrm>
              <a:off x="751266" y="4478956"/>
              <a:ext cx="921023" cy="411396"/>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139" name="Rectangle 138"/>
            <p:cNvSpPr/>
            <p:nvPr/>
          </p:nvSpPr>
          <p:spPr>
            <a:xfrm>
              <a:off x="2186978" y="4503110"/>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Gecko</a:t>
              </a:r>
              <a:endParaRPr lang="en-US" sz="1200" dirty="0">
                <a:solidFill>
                  <a:schemeClr val="tx1"/>
                </a:solidFill>
              </a:endParaRPr>
            </a:p>
          </p:txBody>
        </p:sp>
        <p:sp>
          <p:nvSpPr>
            <p:cNvPr id="140" name="Rectangle 139"/>
            <p:cNvSpPr/>
            <p:nvPr/>
          </p:nvSpPr>
          <p:spPr>
            <a:xfrm>
              <a:off x="2159889" y="3839266"/>
              <a:ext cx="975201"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UI</a:t>
              </a:r>
              <a:endParaRPr lang="en-US" sz="1200" dirty="0">
                <a:solidFill>
                  <a:schemeClr val="tx1"/>
                </a:solidFill>
              </a:endParaRPr>
            </a:p>
          </p:txBody>
        </p:sp>
        <p:sp>
          <p:nvSpPr>
            <p:cNvPr id="141" name="Rectangle 140"/>
            <p:cNvSpPr/>
            <p:nvPr/>
          </p:nvSpPr>
          <p:spPr>
            <a:xfrm>
              <a:off x="3676867" y="4447790"/>
              <a:ext cx="921023" cy="44256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Data Persistence</a:t>
              </a:r>
              <a:endParaRPr lang="en-US" sz="1200" dirty="0">
                <a:solidFill>
                  <a:schemeClr val="tx1"/>
                </a:solidFill>
              </a:endParaRPr>
            </a:p>
          </p:txBody>
        </p:sp>
        <p:sp>
          <p:nvSpPr>
            <p:cNvPr id="142" name="Rectangle 141"/>
            <p:cNvSpPr/>
            <p:nvPr/>
          </p:nvSpPr>
          <p:spPr>
            <a:xfrm>
              <a:off x="1022155" y="5277594"/>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XML Parser</a:t>
              </a:r>
              <a:endParaRPr lang="en-US" sz="1200" dirty="0">
                <a:solidFill>
                  <a:schemeClr val="tx1"/>
                </a:solidFill>
              </a:endParaRPr>
            </a:p>
          </p:txBody>
        </p:sp>
        <p:sp>
          <p:nvSpPr>
            <p:cNvPr id="143" name="Rectangle 142"/>
            <p:cNvSpPr/>
            <p:nvPr/>
          </p:nvSpPr>
          <p:spPr>
            <a:xfrm>
              <a:off x="2214067" y="5927565"/>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XPCOM</a:t>
              </a:r>
              <a:endParaRPr lang="en-US" sz="1200" dirty="0">
                <a:solidFill>
                  <a:schemeClr val="tx1"/>
                </a:solidFill>
              </a:endParaRPr>
            </a:p>
          </p:txBody>
        </p:sp>
        <p:sp>
          <p:nvSpPr>
            <p:cNvPr id="144" name="Rectangle 143"/>
            <p:cNvSpPr/>
            <p:nvPr/>
          </p:nvSpPr>
          <p:spPr>
            <a:xfrm>
              <a:off x="3405978" y="5277594"/>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Necko</a:t>
              </a:r>
              <a:endParaRPr lang="en-US" sz="1200" dirty="0">
                <a:solidFill>
                  <a:schemeClr val="tx1"/>
                </a:solidFill>
              </a:endParaRPr>
            </a:p>
          </p:txBody>
        </p:sp>
        <p:cxnSp>
          <p:nvCxnSpPr>
            <p:cNvPr id="145" name="Straight Arrow Connector 144"/>
            <p:cNvCxnSpPr>
              <a:stCxn id="140" idx="2"/>
              <a:endCxn id="139" idx="0"/>
            </p:cNvCxnSpPr>
            <p:nvPr/>
          </p:nvCxnSpPr>
          <p:spPr>
            <a:xfrm rot="5400000">
              <a:off x="2481528" y="4337161"/>
              <a:ext cx="331922" cy="112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9" idx="2"/>
              <a:endCxn id="142" idx="0"/>
            </p:cNvCxnSpPr>
            <p:nvPr/>
          </p:nvCxnSpPr>
          <p:spPr>
            <a:xfrm rot="5400000">
              <a:off x="1843796" y="4473902"/>
              <a:ext cx="442563" cy="116482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9" idx="2"/>
              <a:endCxn id="144" idx="0"/>
            </p:cNvCxnSpPr>
            <p:nvPr/>
          </p:nvCxnSpPr>
          <p:spPr>
            <a:xfrm rot="16200000" flipH="1">
              <a:off x="3035708" y="4446813"/>
              <a:ext cx="442563" cy="121900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41" idx="2"/>
              <a:endCxn id="144" idx="0"/>
            </p:cNvCxnSpPr>
            <p:nvPr/>
          </p:nvCxnSpPr>
          <p:spPr>
            <a:xfrm rot="5400000">
              <a:off x="3808313" y="4948529"/>
              <a:ext cx="387242" cy="27088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44" idx="1"/>
              <a:endCxn id="142" idx="3"/>
            </p:cNvCxnSpPr>
            <p:nvPr/>
          </p:nvCxnSpPr>
          <p:spPr>
            <a:xfrm rot="10800000">
              <a:off x="1943177" y="5443555"/>
              <a:ext cx="1462801" cy="11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p:nvPr/>
          </p:nvCxnSpPr>
          <p:spPr>
            <a:xfrm rot="5400000">
              <a:off x="2591597" y="5707997"/>
              <a:ext cx="165961" cy="1625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p:nvPr/>
          </p:nvCxnSpPr>
          <p:spPr>
            <a:xfrm rot="10800000" flipV="1">
              <a:off x="2620400"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p:nvPr/>
          </p:nvCxnSpPr>
          <p:spPr>
            <a:xfrm rot="10800000" flipV="1">
              <a:off x="2620401"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p:nvPr/>
          </p:nvCxnSpPr>
          <p:spPr>
            <a:xfrm rot="16200000" flipH="1">
              <a:off x="2523875"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p:nvPr/>
          </p:nvCxnSpPr>
          <p:spPr>
            <a:xfrm rot="5400000">
              <a:off x="2550964"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2484956"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8" idx="3"/>
              <a:endCxn id="139" idx="1"/>
            </p:cNvCxnSpPr>
            <p:nvPr/>
          </p:nvCxnSpPr>
          <p:spPr>
            <a:xfrm flipV="1">
              <a:off x="1672288" y="4669071"/>
              <a:ext cx="514689" cy="155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39" idx="3"/>
              <a:endCxn id="141" idx="1"/>
            </p:cNvCxnSpPr>
            <p:nvPr/>
          </p:nvCxnSpPr>
          <p:spPr>
            <a:xfrm>
              <a:off x="3108000" y="4669071"/>
              <a:ext cx="568867" cy="11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8" name="Rectangle 157"/>
            <p:cNvSpPr/>
            <p:nvPr/>
          </p:nvSpPr>
          <p:spPr>
            <a:xfrm>
              <a:off x="642910" y="3728626"/>
              <a:ext cx="4063336" cy="26415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grpSp>
        <p:nvGrpSpPr>
          <p:cNvPr id="6" name="Group 201"/>
          <p:cNvGrpSpPr/>
          <p:nvPr/>
        </p:nvGrpSpPr>
        <p:grpSpPr>
          <a:xfrm>
            <a:off x="5274519" y="3714757"/>
            <a:ext cx="4167176" cy="2963153"/>
            <a:chOff x="4868779" y="3714752"/>
            <a:chExt cx="3846625" cy="2963153"/>
          </a:xfrm>
        </p:grpSpPr>
        <p:sp>
          <p:nvSpPr>
            <p:cNvPr id="159" name="TextBox 6"/>
            <p:cNvSpPr txBox="1">
              <a:spLocks noChangeArrowheads="1"/>
            </p:cNvSpPr>
            <p:nvPr/>
          </p:nvSpPr>
          <p:spPr bwMode="auto">
            <a:xfrm>
              <a:off x="5356380" y="6370128"/>
              <a:ext cx="3033957" cy="307777"/>
            </a:xfrm>
            <a:prstGeom prst="rect">
              <a:avLst/>
            </a:prstGeom>
            <a:noFill/>
            <a:ln w="19050">
              <a:noFill/>
              <a:miter lim="800000"/>
              <a:headEnd/>
              <a:tailEnd/>
            </a:ln>
          </p:spPr>
          <p:txBody>
            <a:bodyPr wrap="square">
              <a:spAutoFit/>
            </a:bodyPr>
            <a:lstStyle/>
            <a:p>
              <a:r>
                <a:rPr lang="en-CA" sz="1400" dirty="0" smtClean="0">
                  <a:latin typeface="Calibri" pitchFamily="34" charset="0"/>
                </a:rPr>
                <a:t>(4) Firefox </a:t>
              </a:r>
              <a:r>
                <a:rPr lang="zh-CN" altLang="en-US" sz="1400" dirty="0" smtClean="0">
                  <a:latin typeface="方正精楷简体" pitchFamily="2" charset="-122"/>
                  <a:ea typeface="方正精楷简体" pitchFamily="2" charset="-122"/>
                </a:rPr>
                <a:t>浏览器架构图</a:t>
              </a:r>
              <a:r>
                <a:rPr lang="zh-CN" altLang="en-US" sz="1400" dirty="0" smtClean="0">
                  <a:latin typeface="Calibri" pitchFamily="34" charset="0"/>
                </a:rPr>
                <a:t> </a:t>
              </a:r>
              <a:r>
                <a:rPr lang="en-US" altLang="zh-CN" sz="1400" dirty="0" smtClean="0">
                  <a:latin typeface="Calibri" pitchFamily="34" charset="0"/>
                </a:rPr>
                <a:t>(</a:t>
              </a:r>
              <a:r>
                <a:rPr lang="en-CA" sz="1400" dirty="0" smtClean="0">
                  <a:latin typeface="Calibri" pitchFamily="34" charset="0"/>
                </a:rPr>
                <a:t>2007</a:t>
              </a:r>
              <a:r>
                <a:rPr lang="zh-CN" altLang="en-US" sz="1400" dirty="0" smtClean="0">
                  <a:latin typeface="方正精楷简体" pitchFamily="2" charset="-122"/>
                  <a:ea typeface="方正精楷简体" pitchFamily="2" charset="-122"/>
                </a:rPr>
                <a:t>年</a:t>
              </a:r>
              <a:r>
                <a:rPr lang="en-CA" sz="1400" dirty="0" smtClean="0">
                  <a:latin typeface="Calibri" pitchFamily="34" charset="0"/>
                </a:rPr>
                <a:t>)</a:t>
              </a:r>
              <a:endParaRPr lang="en-CA" sz="1400" dirty="0">
                <a:latin typeface="Calibri" pitchFamily="34" charset="0"/>
              </a:endParaRPr>
            </a:p>
          </p:txBody>
        </p:sp>
        <p:sp>
          <p:nvSpPr>
            <p:cNvPr id="160" name="Rectangle 159"/>
            <p:cNvSpPr/>
            <p:nvPr/>
          </p:nvSpPr>
          <p:spPr>
            <a:xfrm>
              <a:off x="5031313" y="4544557"/>
              <a:ext cx="921023" cy="411396"/>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JavaScript Interpreter</a:t>
              </a:r>
              <a:endParaRPr lang="en-US" sz="1200" dirty="0">
                <a:solidFill>
                  <a:schemeClr val="tx1"/>
                </a:solidFill>
              </a:endParaRPr>
            </a:p>
          </p:txBody>
        </p:sp>
        <p:sp>
          <p:nvSpPr>
            <p:cNvPr id="161" name="Rectangle 160"/>
            <p:cNvSpPr/>
            <p:nvPr/>
          </p:nvSpPr>
          <p:spPr>
            <a:xfrm>
              <a:off x="6439936" y="3880713"/>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Gecko</a:t>
              </a:r>
              <a:endParaRPr lang="en-US" sz="1200" dirty="0">
                <a:solidFill>
                  <a:schemeClr val="tx1"/>
                </a:solidFill>
              </a:endParaRPr>
            </a:p>
          </p:txBody>
        </p:sp>
        <p:sp>
          <p:nvSpPr>
            <p:cNvPr id="162" name="Rectangle 161"/>
            <p:cNvSpPr/>
            <p:nvPr/>
          </p:nvSpPr>
          <p:spPr>
            <a:xfrm>
              <a:off x="6277402" y="5927565"/>
              <a:ext cx="975201"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Runtime</a:t>
              </a:r>
              <a:endParaRPr lang="en-US" sz="1200" dirty="0">
                <a:solidFill>
                  <a:schemeClr val="tx1"/>
                </a:solidFill>
              </a:endParaRPr>
            </a:p>
          </p:txBody>
        </p:sp>
        <p:sp>
          <p:nvSpPr>
            <p:cNvPr id="163" name="Rectangle 162"/>
            <p:cNvSpPr/>
            <p:nvPr/>
          </p:nvSpPr>
          <p:spPr>
            <a:xfrm>
              <a:off x="7686026" y="4378596"/>
              <a:ext cx="921023" cy="44256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Data Persistence</a:t>
              </a:r>
              <a:endParaRPr lang="en-US" sz="1200" dirty="0">
                <a:solidFill>
                  <a:schemeClr val="tx1"/>
                </a:solidFill>
              </a:endParaRPr>
            </a:p>
          </p:txBody>
        </p:sp>
        <p:sp>
          <p:nvSpPr>
            <p:cNvPr id="164" name="Rectangle 163"/>
            <p:cNvSpPr/>
            <p:nvPr/>
          </p:nvSpPr>
          <p:spPr>
            <a:xfrm>
              <a:off x="5789802" y="5263721"/>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XML Parser</a:t>
              </a:r>
              <a:endParaRPr lang="en-US" sz="1200" dirty="0">
                <a:solidFill>
                  <a:schemeClr val="tx1"/>
                </a:solidFill>
              </a:endParaRPr>
            </a:p>
          </p:txBody>
        </p:sp>
        <p:sp>
          <p:nvSpPr>
            <p:cNvPr id="165" name="Rectangle 164"/>
            <p:cNvSpPr/>
            <p:nvPr/>
          </p:nvSpPr>
          <p:spPr>
            <a:xfrm>
              <a:off x="7631848" y="5927565"/>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UI</a:t>
              </a:r>
              <a:endParaRPr lang="en-US" sz="1200" dirty="0">
                <a:solidFill>
                  <a:schemeClr val="tx1"/>
                </a:solidFill>
              </a:endParaRPr>
            </a:p>
          </p:txBody>
        </p:sp>
        <p:sp>
          <p:nvSpPr>
            <p:cNvPr id="166" name="Rectangle 165"/>
            <p:cNvSpPr/>
            <p:nvPr/>
          </p:nvSpPr>
          <p:spPr>
            <a:xfrm>
              <a:off x="7523492" y="5263721"/>
              <a:ext cx="921023"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Necko</a:t>
              </a:r>
              <a:endParaRPr lang="en-US" sz="1200" dirty="0">
                <a:solidFill>
                  <a:schemeClr val="tx1"/>
                </a:solidFill>
              </a:endParaRPr>
            </a:p>
          </p:txBody>
        </p:sp>
        <p:cxnSp>
          <p:nvCxnSpPr>
            <p:cNvPr id="167" name="Straight Arrow Connector 166"/>
            <p:cNvCxnSpPr>
              <a:stCxn id="161" idx="2"/>
              <a:endCxn id="164" idx="0"/>
            </p:cNvCxnSpPr>
            <p:nvPr/>
          </p:nvCxnSpPr>
          <p:spPr>
            <a:xfrm flipH="1">
              <a:off x="6250314" y="4212635"/>
              <a:ext cx="650134" cy="105108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1" idx="2"/>
              <a:endCxn id="166" idx="0"/>
            </p:cNvCxnSpPr>
            <p:nvPr/>
          </p:nvCxnSpPr>
          <p:spPr>
            <a:xfrm rot="16200000" flipH="1">
              <a:off x="6916682" y="4196400"/>
              <a:ext cx="1051086" cy="1083556"/>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3" idx="2"/>
              <a:endCxn id="166" idx="0"/>
            </p:cNvCxnSpPr>
            <p:nvPr/>
          </p:nvCxnSpPr>
          <p:spPr>
            <a:xfrm flipH="1">
              <a:off x="7984004" y="4821158"/>
              <a:ext cx="162533" cy="442563"/>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64" idx="0"/>
              <a:endCxn id="160" idx="2"/>
            </p:cNvCxnSpPr>
            <p:nvPr/>
          </p:nvCxnSpPr>
          <p:spPr>
            <a:xfrm flipH="1" flipV="1">
              <a:off x="5491824" y="4955953"/>
              <a:ext cx="758489" cy="30776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rot="5400000">
              <a:off x="8009379" y="5707997"/>
              <a:ext cx="165961" cy="1625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rot="10800000" flipV="1">
              <a:off x="8038181"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rot="10800000" flipV="1">
              <a:off x="8038182"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p:nvPr/>
          </p:nvCxnSpPr>
          <p:spPr>
            <a:xfrm rot="16200000" flipH="1">
              <a:off x="7941656"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p:nvPr/>
          </p:nvCxnSpPr>
          <p:spPr>
            <a:xfrm rot="5400000">
              <a:off x="7968745"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p:nvPr/>
          </p:nvCxnSpPr>
          <p:spPr>
            <a:xfrm>
              <a:off x="7902737"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60" idx="0"/>
              <a:endCxn id="161" idx="1"/>
            </p:cNvCxnSpPr>
            <p:nvPr/>
          </p:nvCxnSpPr>
          <p:spPr>
            <a:xfrm rot="5400000" flipH="1" flipV="1">
              <a:off x="5716939" y="3821559"/>
              <a:ext cx="497883" cy="94811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61" idx="3"/>
              <a:endCxn id="163" idx="0"/>
            </p:cNvCxnSpPr>
            <p:nvPr/>
          </p:nvCxnSpPr>
          <p:spPr>
            <a:xfrm>
              <a:off x="7360959" y="4046674"/>
              <a:ext cx="785578" cy="33192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4977135" y="3856559"/>
              <a:ext cx="921023" cy="411396"/>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DSPlay Backend</a:t>
              </a:r>
              <a:endParaRPr lang="en-US" sz="1200" dirty="0">
                <a:solidFill>
                  <a:schemeClr val="tx1"/>
                </a:solidFill>
              </a:endParaRPr>
            </a:p>
          </p:txBody>
        </p:sp>
        <p:cxnSp>
          <p:nvCxnSpPr>
            <p:cNvPr id="180" name="Straight Arrow Connector 179"/>
            <p:cNvCxnSpPr/>
            <p:nvPr/>
          </p:nvCxnSpPr>
          <p:spPr>
            <a:xfrm rot="5400000">
              <a:off x="6763289" y="5707997"/>
              <a:ext cx="165961" cy="16253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rot="10800000" flipV="1">
              <a:off x="6792092"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p:nvPr/>
          </p:nvCxnSpPr>
          <p:spPr>
            <a:xfrm rot="10800000" flipV="1">
              <a:off x="6792092"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rot="16200000" flipH="1">
              <a:off x="6695567"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p:nvPr/>
          </p:nvCxnSpPr>
          <p:spPr>
            <a:xfrm rot="5400000">
              <a:off x="6722656"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p:nvPr/>
          </p:nvCxnSpPr>
          <p:spPr>
            <a:xfrm>
              <a:off x="6656647"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65" idx="1"/>
              <a:endCxn id="162" idx="3"/>
            </p:cNvCxnSpPr>
            <p:nvPr/>
          </p:nvCxnSpPr>
          <p:spPr>
            <a:xfrm rot="10800000">
              <a:off x="7252603" y="6093526"/>
              <a:ext cx="379245" cy="1"/>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7" name="Rectangle 186"/>
            <p:cNvSpPr/>
            <p:nvPr/>
          </p:nvSpPr>
          <p:spPr>
            <a:xfrm>
              <a:off x="5085491" y="5927565"/>
              <a:ext cx="975201" cy="331922"/>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dirty="0" smtClean="0">
                  <a:solidFill>
                    <a:schemeClr val="tx1"/>
                  </a:solidFill>
                </a:rPr>
                <a:t>Utility</a:t>
              </a:r>
              <a:endParaRPr lang="en-US" sz="1200" dirty="0">
                <a:solidFill>
                  <a:schemeClr val="tx1"/>
                </a:solidFill>
              </a:endParaRPr>
            </a:p>
          </p:txBody>
        </p:sp>
        <p:cxnSp>
          <p:nvCxnSpPr>
            <p:cNvPr id="188" name="Straight Arrow Connector 187"/>
            <p:cNvCxnSpPr/>
            <p:nvPr/>
          </p:nvCxnSpPr>
          <p:spPr>
            <a:xfrm rot="10800000" flipV="1">
              <a:off x="5600180" y="5816924"/>
              <a:ext cx="189622"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rot="10800000" flipV="1">
              <a:off x="5600181" y="5887049"/>
              <a:ext cx="200305" cy="405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rot="16200000" flipH="1">
              <a:off x="5503655"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p:nvPr/>
          </p:nvCxnSpPr>
          <p:spPr>
            <a:xfrm rot="5400000">
              <a:off x="5530744" y="5831040"/>
              <a:ext cx="165961" cy="270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2" name="Straight Arrow Connector 191"/>
            <p:cNvCxnSpPr/>
            <p:nvPr/>
          </p:nvCxnSpPr>
          <p:spPr>
            <a:xfrm>
              <a:off x="5464735" y="5816924"/>
              <a:ext cx="135445" cy="11064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63" idx="1"/>
              <a:endCxn id="160" idx="3"/>
            </p:cNvCxnSpPr>
            <p:nvPr/>
          </p:nvCxnSpPr>
          <p:spPr>
            <a:xfrm flipH="1">
              <a:off x="5952336" y="4599877"/>
              <a:ext cx="1733690" cy="15037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a:stCxn id="166" idx="1"/>
              <a:endCxn id="160" idx="3"/>
            </p:cNvCxnSpPr>
            <p:nvPr/>
          </p:nvCxnSpPr>
          <p:spPr>
            <a:xfrm rot="10800000">
              <a:off x="5952336" y="4750255"/>
              <a:ext cx="1571157" cy="67942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p:cNvCxnSpPr>
              <a:stCxn id="179" idx="3"/>
              <a:endCxn id="161" idx="1"/>
            </p:cNvCxnSpPr>
            <p:nvPr/>
          </p:nvCxnSpPr>
          <p:spPr>
            <a:xfrm flipV="1">
              <a:off x="5898158" y="4046674"/>
              <a:ext cx="541778" cy="155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6" name="Rectangle 195"/>
            <p:cNvSpPr/>
            <p:nvPr/>
          </p:nvSpPr>
          <p:spPr>
            <a:xfrm>
              <a:off x="4868779" y="3714752"/>
              <a:ext cx="3846625" cy="26553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grpSp>
      <p:cxnSp>
        <p:nvCxnSpPr>
          <p:cNvPr id="197" name="Straight Arrow Connector 196"/>
          <p:cNvCxnSpPr/>
          <p:nvPr/>
        </p:nvCxnSpPr>
        <p:spPr>
          <a:xfrm rot="10800000" flipV="1">
            <a:off x="4333871" y="3286127"/>
            <a:ext cx="773912" cy="428628"/>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4758757" y="3324532"/>
            <a:ext cx="1155000" cy="481319"/>
          </a:xfrm>
          <a:prstGeom prst="rect">
            <a:avLst/>
          </a:prstGeom>
          <a:noFill/>
        </p:spPr>
        <p:txBody>
          <a:bodyPr wrap="none" lIns="95665" tIns="47832" rIns="95665" bIns="47832" rtlCol="0">
            <a:spAutoFit/>
          </a:bodyPr>
          <a:lstStyle/>
          <a:p>
            <a:r>
              <a:rPr lang="zh-CN" altLang="en-US" sz="2500" dirty="0" smtClean="0">
                <a:solidFill>
                  <a:srgbClr val="FF0000"/>
                </a:solidFill>
                <a:latin typeface="Adobe 黑体 Std R" pitchFamily="34" charset="-122"/>
                <a:ea typeface="Adobe 黑体 Std R" pitchFamily="34" charset="-122"/>
              </a:rPr>
              <a:t>再工程</a:t>
            </a:r>
            <a:endParaRPr lang="zh-CN" altLang="en-US" sz="2500" dirty="0">
              <a:solidFill>
                <a:srgbClr val="FF0000"/>
              </a:solidFill>
              <a:latin typeface="Adobe 黑体 Std R" pitchFamily="34" charset="-122"/>
              <a:ea typeface="Adobe 黑体 Std R"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blinds(horizontal)">
                                      <p:cBhvr>
                                        <p:cTn id="20" dur="500"/>
                                        <p:tgtEl>
                                          <p:spTgt spid="199"/>
                                        </p:tgtEl>
                                      </p:cBhvr>
                                    </p:animEffect>
                                  </p:childTnLst>
                                </p:cTn>
                              </p:par>
                              <p:par>
                                <p:cTn id="21" presetID="3" presetClass="entr" presetSubtype="10" fill="hold" nodeType="withEffect">
                                  <p:stCondLst>
                                    <p:cond delay="0"/>
                                  </p:stCondLst>
                                  <p:childTnLst>
                                    <p:set>
                                      <p:cBhvr>
                                        <p:cTn id="22" dur="1" fill="hold">
                                          <p:stCondLst>
                                            <p:cond delay="0"/>
                                          </p:stCondLst>
                                        </p:cTn>
                                        <p:tgtEl>
                                          <p:spTgt spid="197"/>
                                        </p:tgtEl>
                                        <p:attrNameLst>
                                          <p:attrName>style.visibility</p:attrName>
                                        </p:attrNameLst>
                                      </p:cBhvr>
                                      <p:to>
                                        <p:strVal val="visible"/>
                                      </p:to>
                                    </p:set>
                                    <p:animEffect transition="in" filter="blinds(horizontal)">
                                      <p:cBhvr>
                                        <p:cTn id="23" dur="500"/>
                                        <p:tgtEl>
                                          <p:spTgt spid="19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IBM</a:t>
            </a:r>
            <a:r>
              <a:rPr lang="zh-CN" altLang="en-US" dirty="0" smtClean="0"/>
              <a:t>编译子系统再工程案例</a:t>
            </a:r>
            <a:endParaRPr lang="zh-CN" altLang="en-US" dirty="0"/>
          </a:p>
        </p:txBody>
      </p:sp>
      <p:sp>
        <p:nvSpPr>
          <p:cNvPr id="3" name="Content Placeholder 2"/>
          <p:cNvSpPr>
            <a:spLocks noGrp="1"/>
          </p:cNvSpPr>
          <p:nvPr>
            <p:ph idx="1"/>
          </p:nvPr>
        </p:nvSpPr>
        <p:spPr>
          <a:xfrm>
            <a:off x="613964" y="1268762"/>
            <a:ext cx="8667750" cy="1231545"/>
          </a:xfrm>
        </p:spPr>
        <p:txBody>
          <a:bodyPr/>
          <a:lstStyle/>
          <a:p>
            <a:r>
              <a:rPr lang="en-US" altLang="zh-CN" sz="2900" dirty="0" smtClean="0"/>
              <a:t>IBM</a:t>
            </a:r>
            <a:r>
              <a:rPr lang="zh-CN" altLang="en-US" sz="2900" dirty="0" smtClean="0"/>
              <a:t>某编译器的三个连续版本</a:t>
            </a:r>
            <a:endParaRPr lang="en-US" altLang="zh-CN" sz="2900" dirty="0" smtClean="0"/>
          </a:p>
          <a:p>
            <a:endParaRPr lang="en-US" altLang="zh-CN" sz="2900" dirty="0" smtClean="0"/>
          </a:p>
          <a:p>
            <a:r>
              <a:rPr lang="zh-CN" altLang="en-US" sz="2900" dirty="0" smtClean="0"/>
              <a:t>从跨模块型缺的角度，定义版本的</a:t>
            </a:r>
            <a:r>
              <a:rPr lang="zh-CN" altLang="en-US" sz="2900" dirty="0" smtClean="0">
                <a:solidFill>
                  <a:srgbClr val="FF0000"/>
                </a:solidFill>
              </a:rPr>
              <a:t>缺陷架构</a:t>
            </a:r>
            <a:r>
              <a:rPr lang="zh-CN" altLang="en-US" sz="2900" dirty="0" smtClean="0"/>
              <a:t>：</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53</a:t>
            </a:fld>
            <a:endParaRPr lang="zh-CN" altLang="en-US" dirty="0"/>
          </a:p>
        </p:txBody>
      </p:sp>
      <p:grpSp>
        <p:nvGrpSpPr>
          <p:cNvPr id="5" name="Group 4"/>
          <p:cNvGrpSpPr/>
          <p:nvPr/>
        </p:nvGrpSpPr>
        <p:grpSpPr>
          <a:xfrm>
            <a:off x="386925" y="3259157"/>
            <a:ext cx="9054766" cy="2909499"/>
            <a:chOff x="-2286000" y="1264227"/>
            <a:chExt cx="14009911" cy="3947741"/>
          </a:xfrm>
        </p:grpSpPr>
        <p:pic>
          <p:nvPicPr>
            <p:cNvPr id="6" name="Picture 3" descr="D:\1_Research\2_BookWriting\软件工程核心知识全书\Latex_chn\Content\Volume1Technology\PartMaintEvolution\Figures\IBMArchDeg.tif"/>
            <p:cNvPicPr>
              <a:picLocks noChangeAspect="1" noChangeArrowheads="1"/>
            </p:cNvPicPr>
            <p:nvPr/>
          </p:nvPicPr>
          <p:blipFill>
            <a:blip r:embed="rId2" cstate="print"/>
            <a:srcRect/>
            <a:stretch>
              <a:fillRect/>
            </a:stretch>
          </p:blipFill>
          <p:spPr bwMode="auto">
            <a:xfrm>
              <a:off x="-2286000" y="1264227"/>
              <a:ext cx="14009911" cy="3352800"/>
            </a:xfrm>
            <a:prstGeom prst="rect">
              <a:avLst/>
            </a:prstGeom>
            <a:noFill/>
          </p:spPr>
        </p:pic>
        <p:sp>
          <p:nvSpPr>
            <p:cNvPr id="7" name="TextBox 6"/>
            <p:cNvSpPr txBox="1"/>
            <p:nvPr/>
          </p:nvSpPr>
          <p:spPr>
            <a:xfrm>
              <a:off x="-675702" y="4648200"/>
              <a:ext cx="1456392" cy="563766"/>
            </a:xfrm>
            <a:prstGeom prst="rect">
              <a:avLst/>
            </a:prstGeom>
            <a:noFill/>
          </p:spPr>
          <p:txBody>
            <a:bodyPr wrap="none" rtlCol="0">
              <a:spAutoFit/>
            </a:bodyPr>
            <a:lstStyle/>
            <a:p>
              <a:r>
                <a:rPr lang="zh-CN" altLang="en-US" sz="2100" dirty="0" smtClean="0">
                  <a:latin typeface="方正精楷简体" pitchFamily="2" charset="-122"/>
                  <a:ea typeface="汉鼎简楷体" pitchFamily="49" charset="-122"/>
                </a:rPr>
                <a:t>版本 </a:t>
              </a:r>
              <a:r>
                <a:rPr lang="en-US" altLang="zh-CN" sz="2100" dirty="0" smtClean="0">
                  <a:latin typeface="方正精楷简体" pitchFamily="2" charset="-122"/>
                  <a:ea typeface="汉鼎简楷体" pitchFamily="49" charset="-122"/>
                </a:rPr>
                <a:t>1</a:t>
              </a:r>
              <a:endParaRPr lang="en-US" sz="2100" dirty="0">
                <a:latin typeface="方正精楷简体" pitchFamily="2" charset="-122"/>
                <a:ea typeface="汉鼎简楷体" pitchFamily="49" charset="-122"/>
              </a:endParaRPr>
            </a:p>
          </p:txBody>
        </p:sp>
        <p:sp>
          <p:nvSpPr>
            <p:cNvPr id="8" name="TextBox 7"/>
            <p:cNvSpPr txBox="1"/>
            <p:nvPr/>
          </p:nvSpPr>
          <p:spPr>
            <a:xfrm>
              <a:off x="4267203" y="4648201"/>
              <a:ext cx="1456392" cy="563767"/>
            </a:xfrm>
            <a:prstGeom prst="rect">
              <a:avLst/>
            </a:prstGeom>
            <a:noFill/>
          </p:spPr>
          <p:txBody>
            <a:bodyPr wrap="none" rtlCol="0">
              <a:spAutoFit/>
            </a:bodyPr>
            <a:lstStyle/>
            <a:p>
              <a:r>
                <a:rPr lang="zh-CN" altLang="en-US" sz="2100" dirty="0" smtClean="0">
                  <a:latin typeface="方正精楷简体" pitchFamily="2" charset="-122"/>
                  <a:ea typeface="汉鼎简楷体" pitchFamily="49" charset="-122"/>
                </a:rPr>
                <a:t>版本 </a:t>
              </a:r>
              <a:r>
                <a:rPr lang="en-US" altLang="zh-CN" sz="2100" dirty="0" smtClean="0">
                  <a:latin typeface="方正精楷简体" pitchFamily="2" charset="-122"/>
                  <a:ea typeface="汉鼎简楷体" pitchFamily="49" charset="-122"/>
                </a:rPr>
                <a:t>2</a:t>
              </a:r>
              <a:endParaRPr lang="en-US" sz="2100" dirty="0">
                <a:latin typeface="方正精楷简体" pitchFamily="2" charset="-122"/>
                <a:ea typeface="汉鼎简楷体" pitchFamily="49" charset="-122"/>
              </a:endParaRPr>
            </a:p>
          </p:txBody>
        </p:sp>
        <p:sp>
          <p:nvSpPr>
            <p:cNvPr id="9" name="TextBox 8"/>
            <p:cNvSpPr txBox="1"/>
            <p:nvPr/>
          </p:nvSpPr>
          <p:spPr>
            <a:xfrm>
              <a:off x="8925500" y="4648196"/>
              <a:ext cx="1456392" cy="563767"/>
            </a:xfrm>
            <a:prstGeom prst="rect">
              <a:avLst/>
            </a:prstGeom>
            <a:noFill/>
          </p:spPr>
          <p:txBody>
            <a:bodyPr wrap="none" rtlCol="0">
              <a:spAutoFit/>
            </a:bodyPr>
            <a:lstStyle/>
            <a:p>
              <a:r>
                <a:rPr lang="zh-CN" altLang="en-US" sz="2100" dirty="0" smtClean="0">
                  <a:latin typeface="方正精楷简体" pitchFamily="2" charset="-122"/>
                  <a:ea typeface="汉鼎简楷体" pitchFamily="49" charset="-122"/>
                </a:rPr>
                <a:t>版本 </a:t>
              </a:r>
              <a:r>
                <a:rPr lang="en-US" altLang="zh-CN" sz="2100" dirty="0" smtClean="0">
                  <a:latin typeface="方正精楷简体" pitchFamily="2" charset="-122"/>
                  <a:ea typeface="汉鼎简楷体" pitchFamily="49" charset="-122"/>
                </a:rPr>
                <a:t>3</a:t>
              </a:r>
              <a:endParaRPr lang="en-US" sz="2100" dirty="0">
                <a:latin typeface="方正精楷简体" pitchFamily="2" charset="-122"/>
                <a:ea typeface="汉鼎简楷体" pitchFamily="49" charset="-122"/>
              </a:endParaRPr>
            </a:p>
          </p:txBody>
        </p:sp>
      </p:grpSp>
      <p:sp>
        <p:nvSpPr>
          <p:cNvPr id="11" name="TextBox 10"/>
          <p:cNvSpPr txBox="1"/>
          <p:nvPr/>
        </p:nvSpPr>
        <p:spPr>
          <a:xfrm>
            <a:off x="6074409" y="6039175"/>
            <a:ext cx="1155000" cy="481319"/>
          </a:xfrm>
          <a:prstGeom prst="rect">
            <a:avLst/>
          </a:prstGeom>
          <a:noFill/>
        </p:spPr>
        <p:txBody>
          <a:bodyPr wrap="none" lIns="95665" tIns="47832" rIns="95665" bIns="47832" rtlCol="0">
            <a:spAutoFit/>
          </a:bodyPr>
          <a:lstStyle/>
          <a:p>
            <a:r>
              <a:rPr lang="zh-CN" altLang="en-US" sz="2500" dirty="0" smtClean="0">
                <a:solidFill>
                  <a:srgbClr val="FF0000"/>
                </a:solidFill>
                <a:latin typeface="Adobe 黑体 Std R" pitchFamily="34" charset="-122"/>
                <a:ea typeface="Adobe 黑体 Std R" pitchFamily="34" charset="-122"/>
              </a:rPr>
              <a:t>再工程</a:t>
            </a:r>
            <a:endParaRPr lang="zh-CN" altLang="en-US" sz="2500" dirty="0">
              <a:solidFill>
                <a:srgbClr val="FF0000"/>
              </a:solidFill>
              <a:latin typeface="Adobe 黑体 Std R" pitchFamily="34" charset="-122"/>
              <a:ea typeface="Adobe 黑体 Std R" pitchFamily="34" charset="-122"/>
            </a:endParaRPr>
          </a:p>
        </p:txBody>
      </p:sp>
      <p:sp>
        <p:nvSpPr>
          <p:cNvPr id="13" name="Freeform 12"/>
          <p:cNvSpPr/>
          <p:nvPr/>
        </p:nvSpPr>
        <p:spPr>
          <a:xfrm>
            <a:off x="6063680" y="5749080"/>
            <a:ext cx="1035628" cy="360220"/>
          </a:xfrm>
          <a:custGeom>
            <a:avLst/>
            <a:gdLst>
              <a:gd name="connsiteX0" fmla="*/ 0 w 955964"/>
              <a:gd name="connsiteY0" fmla="*/ 110837 h 360219"/>
              <a:gd name="connsiteX1" fmla="*/ 41564 w 955964"/>
              <a:gd name="connsiteY1" fmla="*/ 138546 h 360219"/>
              <a:gd name="connsiteX2" fmla="*/ 69273 w 955964"/>
              <a:gd name="connsiteY2" fmla="*/ 180110 h 360219"/>
              <a:gd name="connsiteX3" fmla="*/ 110837 w 955964"/>
              <a:gd name="connsiteY3" fmla="*/ 193964 h 360219"/>
              <a:gd name="connsiteX4" fmla="*/ 166255 w 955964"/>
              <a:gd name="connsiteY4" fmla="*/ 221673 h 360219"/>
              <a:gd name="connsiteX5" fmla="*/ 207819 w 955964"/>
              <a:gd name="connsiteY5" fmla="*/ 235528 h 360219"/>
              <a:gd name="connsiteX6" fmla="*/ 332509 w 955964"/>
              <a:gd name="connsiteY6" fmla="*/ 290946 h 360219"/>
              <a:gd name="connsiteX7" fmla="*/ 484909 w 955964"/>
              <a:gd name="connsiteY7" fmla="*/ 332510 h 360219"/>
              <a:gd name="connsiteX8" fmla="*/ 526473 w 955964"/>
              <a:gd name="connsiteY8" fmla="*/ 346364 h 360219"/>
              <a:gd name="connsiteX9" fmla="*/ 568037 w 955964"/>
              <a:gd name="connsiteY9" fmla="*/ 360219 h 360219"/>
              <a:gd name="connsiteX10" fmla="*/ 623455 w 955964"/>
              <a:gd name="connsiteY10" fmla="*/ 346364 h 360219"/>
              <a:gd name="connsiteX11" fmla="*/ 706582 w 955964"/>
              <a:gd name="connsiteY11" fmla="*/ 277091 h 360219"/>
              <a:gd name="connsiteX12" fmla="*/ 762000 w 955964"/>
              <a:gd name="connsiteY12" fmla="*/ 110837 h 360219"/>
              <a:gd name="connsiteX13" fmla="*/ 775855 w 955964"/>
              <a:gd name="connsiteY13" fmla="*/ 69273 h 360219"/>
              <a:gd name="connsiteX14" fmla="*/ 789709 w 955964"/>
              <a:gd name="connsiteY14" fmla="*/ 27710 h 360219"/>
              <a:gd name="connsiteX15" fmla="*/ 762000 w 955964"/>
              <a:gd name="connsiteY15" fmla="*/ 0 h 360219"/>
              <a:gd name="connsiteX16" fmla="*/ 734291 w 955964"/>
              <a:gd name="connsiteY16" fmla="*/ 27710 h 360219"/>
              <a:gd name="connsiteX17" fmla="*/ 692728 w 955964"/>
              <a:gd name="connsiteY17" fmla="*/ 41564 h 360219"/>
              <a:gd name="connsiteX18" fmla="*/ 665019 w 955964"/>
              <a:gd name="connsiteY18" fmla="*/ 83128 h 360219"/>
              <a:gd name="connsiteX19" fmla="*/ 623455 w 955964"/>
              <a:gd name="connsiteY19" fmla="*/ 96982 h 360219"/>
              <a:gd name="connsiteX20" fmla="*/ 678873 w 955964"/>
              <a:gd name="connsiteY20" fmla="*/ 69273 h 360219"/>
              <a:gd name="connsiteX21" fmla="*/ 762000 w 955964"/>
              <a:gd name="connsiteY21" fmla="*/ 13855 h 360219"/>
              <a:gd name="connsiteX22" fmla="*/ 803564 w 955964"/>
              <a:gd name="connsiteY22" fmla="*/ 27710 h 360219"/>
              <a:gd name="connsiteX23" fmla="*/ 831273 w 955964"/>
              <a:gd name="connsiteY23" fmla="*/ 69273 h 360219"/>
              <a:gd name="connsiteX24" fmla="*/ 872837 w 955964"/>
              <a:gd name="connsiteY24" fmla="*/ 96982 h 360219"/>
              <a:gd name="connsiteX25" fmla="*/ 900546 w 955964"/>
              <a:gd name="connsiteY25" fmla="*/ 138546 h 360219"/>
              <a:gd name="connsiteX26" fmla="*/ 914400 w 955964"/>
              <a:gd name="connsiteY26" fmla="*/ 180110 h 360219"/>
              <a:gd name="connsiteX27" fmla="*/ 955964 w 955964"/>
              <a:gd name="connsiteY27" fmla="*/ 221673 h 36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55964" h="360219">
                <a:moveTo>
                  <a:pt x="0" y="110837"/>
                </a:moveTo>
                <a:cubicBezTo>
                  <a:pt x="13855" y="120073"/>
                  <a:pt x="29790" y="126772"/>
                  <a:pt x="41564" y="138546"/>
                </a:cubicBezTo>
                <a:cubicBezTo>
                  <a:pt x="53338" y="150320"/>
                  <a:pt x="56271" y="169708"/>
                  <a:pt x="69273" y="180110"/>
                </a:cubicBezTo>
                <a:cubicBezTo>
                  <a:pt x="80677" y="189233"/>
                  <a:pt x="97414" y="188211"/>
                  <a:pt x="110837" y="193964"/>
                </a:cubicBezTo>
                <a:cubicBezTo>
                  <a:pt x="129820" y="202100"/>
                  <a:pt x="147272" y="213537"/>
                  <a:pt x="166255" y="221673"/>
                </a:cubicBezTo>
                <a:cubicBezTo>
                  <a:pt x="179678" y="227426"/>
                  <a:pt x="194757" y="228997"/>
                  <a:pt x="207819" y="235528"/>
                </a:cubicBezTo>
                <a:cubicBezTo>
                  <a:pt x="285210" y="274224"/>
                  <a:pt x="213368" y="267119"/>
                  <a:pt x="332509" y="290946"/>
                </a:cubicBezTo>
                <a:cubicBezTo>
                  <a:pt x="430429" y="310529"/>
                  <a:pt x="379435" y="297352"/>
                  <a:pt x="484909" y="332510"/>
                </a:cubicBezTo>
                <a:lnTo>
                  <a:pt x="526473" y="346364"/>
                </a:lnTo>
                <a:lnTo>
                  <a:pt x="568037" y="360219"/>
                </a:lnTo>
                <a:cubicBezTo>
                  <a:pt x="586510" y="355601"/>
                  <a:pt x="605953" y="353865"/>
                  <a:pt x="623455" y="346364"/>
                </a:cubicBezTo>
                <a:cubicBezTo>
                  <a:pt x="657213" y="331896"/>
                  <a:pt x="681614" y="302060"/>
                  <a:pt x="706582" y="277091"/>
                </a:cubicBezTo>
                <a:lnTo>
                  <a:pt x="762000" y="110837"/>
                </a:lnTo>
                <a:lnTo>
                  <a:pt x="775855" y="69273"/>
                </a:lnTo>
                <a:lnTo>
                  <a:pt x="789709" y="27710"/>
                </a:lnTo>
                <a:cubicBezTo>
                  <a:pt x="780473" y="18473"/>
                  <a:pt x="775062" y="0"/>
                  <a:pt x="762000" y="0"/>
                </a:cubicBezTo>
                <a:cubicBezTo>
                  <a:pt x="748938" y="0"/>
                  <a:pt x="745492" y="20989"/>
                  <a:pt x="734291" y="27710"/>
                </a:cubicBezTo>
                <a:cubicBezTo>
                  <a:pt x="721768" y="35224"/>
                  <a:pt x="706582" y="36946"/>
                  <a:pt x="692728" y="41564"/>
                </a:cubicBezTo>
                <a:cubicBezTo>
                  <a:pt x="683492" y="55419"/>
                  <a:pt x="678021" y="72726"/>
                  <a:pt x="665019" y="83128"/>
                </a:cubicBezTo>
                <a:cubicBezTo>
                  <a:pt x="653615" y="92251"/>
                  <a:pt x="610393" y="103513"/>
                  <a:pt x="623455" y="96982"/>
                </a:cubicBezTo>
                <a:cubicBezTo>
                  <a:pt x="641928" y="87746"/>
                  <a:pt x="661163" y="79899"/>
                  <a:pt x="678873" y="69273"/>
                </a:cubicBezTo>
                <a:cubicBezTo>
                  <a:pt x="707429" y="52139"/>
                  <a:pt x="762000" y="13855"/>
                  <a:pt x="762000" y="13855"/>
                </a:cubicBezTo>
                <a:cubicBezTo>
                  <a:pt x="775855" y="18473"/>
                  <a:pt x="792160" y="18587"/>
                  <a:pt x="803564" y="27710"/>
                </a:cubicBezTo>
                <a:cubicBezTo>
                  <a:pt x="816566" y="38112"/>
                  <a:pt x="819499" y="57499"/>
                  <a:pt x="831273" y="69273"/>
                </a:cubicBezTo>
                <a:cubicBezTo>
                  <a:pt x="843047" y="81047"/>
                  <a:pt x="858982" y="87746"/>
                  <a:pt x="872837" y="96982"/>
                </a:cubicBezTo>
                <a:cubicBezTo>
                  <a:pt x="882073" y="110837"/>
                  <a:pt x="893100" y="123653"/>
                  <a:pt x="900546" y="138546"/>
                </a:cubicBezTo>
                <a:cubicBezTo>
                  <a:pt x="907077" y="151608"/>
                  <a:pt x="906299" y="167959"/>
                  <a:pt x="914400" y="180110"/>
                </a:cubicBezTo>
                <a:cubicBezTo>
                  <a:pt x="925268" y="196413"/>
                  <a:pt x="955964" y="221673"/>
                  <a:pt x="955964" y="221673"/>
                </a:cubicBezTo>
              </a:path>
            </a:pathLst>
          </a:custGeom>
          <a:ln w="57150">
            <a:solidFill>
              <a:srgbClr val="FF0000"/>
            </a:solidFill>
          </a:ln>
        </p:spPr>
        <p:style>
          <a:lnRef idx="1">
            <a:schemeClr val="accent1"/>
          </a:lnRef>
          <a:fillRef idx="0">
            <a:schemeClr val="accent1"/>
          </a:fillRef>
          <a:effectRef idx="0">
            <a:schemeClr val="accent1"/>
          </a:effectRef>
          <a:fontRef idx="minor">
            <a:schemeClr val="tx1"/>
          </a:fontRef>
        </p:style>
        <p:txBody>
          <a:bodyPr lIns="95665" tIns="47832" rIns="95665" bIns="47832" rtlCol="0" anchor="ctr"/>
          <a:lstStyle/>
          <a:p>
            <a:pPr algn="ctr"/>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再工程层级模型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54</a:t>
            </a:fld>
            <a:endParaRPr lang="zh-CN" altLang="en-US" dirty="0"/>
          </a:p>
        </p:txBody>
      </p:sp>
      <p:sp>
        <p:nvSpPr>
          <p:cNvPr id="5" name="Up Arrow 4"/>
          <p:cNvSpPr/>
          <p:nvPr/>
        </p:nvSpPr>
        <p:spPr>
          <a:xfrm rot="5400000">
            <a:off x="2744232" y="3543879"/>
            <a:ext cx="4355297" cy="1558619"/>
          </a:xfrm>
          <a:prstGeom prst="upArrow">
            <a:avLst>
              <a:gd name="adj1" fmla="val 76230"/>
              <a:gd name="adj2" fmla="val 42302"/>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3000" dirty="0">
              <a:latin typeface="方正精楷简体" pitchFamily="2" charset="-122"/>
              <a:ea typeface="方正精楷简体" pitchFamily="2" charset="-122"/>
            </a:endParaRPr>
          </a:p>
        </p:txBody>
      </p:sp>
      <p:grpSp>
        <p:nvGrpSpPr>
          <p:cNvPr id="3" name="Group 40"/>
          <p:cNvGrpSpPr/>
          <p:nvPr/>
        </p:nvGrpSpPr>
        <p:grpSpPr>
          <a:xfrm>
            <a:off x="386926" y="1500181"/>
            <a:ext cx="8919245" cy="4509017"/>
            <a:chOff x="881062" y="2187772"/>
            <a:chExt cx="7415485" cy="3964295"/>
          </a:xfrm>
        </p:grpSpPr>
        <p:sp>
          <p:nvSpPr>
            <p:cNvPr id="6" name="Right Triangle 5"/>
            <p:cNvSpPr/>
            <p:nvPr/>
          </p:nvSpPr>
          <p:spPr>
            <a:xfrm flipH="1">
              <a:off x="881062" y="2650499"/>
              <a:ext cx="2812053" cy="3345373"/>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7" name="Right Triangle 6"/>
            <p:cNvSpPr/>
            <p:nvPr/>
          </p:nvSpPr>
          <p:spPr>
            <a:xfrm flipH="1">
              <a:off x="1408323" y="2650499"/>
              <a:ext cx="2284793" cy="2714171"/>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8" name="Right Triangle 7"/>
            <p:cNvSpPr/>
            <p:nvPr/>
          </p:nvSpPr>
          <p:spPr>
            <a:xfrm flipH="1">
              <a:off x="1935582" y="2650499"/>
              <a:ext cx="1757533" cy="2082968"/>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9" name="Right Triangle 8"/>
            <p:cNvSpPr/>
            <p:nvPr/>
          </p:nvSpPr>
          <p:spPr>
            <a:xfrm flipH="1">
              <a:off x="2462843" y="2650499"/>
              <a:ext cx="1230273" cy="1451766"/>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0" name="Right Triangle 9"/>
            <p:cNvSpPr/>
            <p:nvPr/>
          </p:nvSpPr>
          <p:spPr>
            <a:xfrm flipH="1">
              <a:off x="2990102" y="2650499"/>
              <a:ext cx="703013" cy="820563"/>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1" name="Right Triangle 10"/>
            <p:cNvSpPr/>
            <p:nvPr/>
          </p:nvSpPr>
          <p:spPr>
            <a:xfrm>
              <a:off x="5354306" y="2650499"/>
              <a:ext cx="2877449" cy="3345373"/>
            </a:xfrm>
            <a:prstGeom prst="rtTriangl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2" name="Right Triangle 11"/>
            <p:cNvSpPr/>
            <p:nvPr/>
          </p:nvSpPr>
          <p:spPr>
            <a:xfrm>
              <a:off x="5354305" y="2650499"/>
              <a:ext cx="2337928" cy="2714171"/>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3" name="Right Triangle 12"/>
            <p:cNvSpPr/>
            <p:nvPr/>
          </p:nvSpPr>
          <p:spPr>
            <a:xfrm>
              <a:off x="5354305" y="2650499"/>
              <a:ext cx="1798406" cy="2082968"/>
            </a:xfrm>
            <a:prstGeom prst="rtTriangl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4" name="Right Triangle 13"/>
            <p:cNvSpPr/>
            <p:nvPr/>
          </p:nvSpPr>
          <p:spPr>
            <a:xfrm>
              <a:off x="5354305" y="2650499"/>
              <a:ext cx="1258884" cy="1451766"/>
            </a:xfrm>
            <a:prstGeom prst="r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5" name="Right Triangle 14"/>
            <p:cNvSpPr/>
            <p:nvPr/>
          </p:nvSpPr>
          <p:spPr>
            <a:xfrm>
              <a:off x="5354306" y="2650499"/>
              <a:ext cx="719362" cy="820563"/>
            </a:xfrm>
            <a:prstGeom prst="rtTriangl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16" name="TextBox 15"/>
            <p:cNvSpPr txBox="1"/>
            <p:nvPr/>
          </p:nvSpPr>
          <p:spPr>
            <a:xfrm>
              <a:off x="3138420" y="3092341"/>
              <a:ext cx="595646"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概念</a:t>
              </a:r>
              <a:endParaRPr lang="en-US" sz="2500" dirty="0">
                <a:solidFill>
                  <a:schemeClr val="bg1"/>
                </a:solidFill>
                <a:latin typeface="Adobe 楷体 Std R" pitchFamily="18" charset="-122"/>
                <a:ea typeface="Adobe 楷体 Std R" pitchFamily="18" charset="-122"/>
              </a:endParaRPr>
            </a:p>
          </p:txBody>
        </p:sp>
        <p:sp>
          <p:nvSpPr>
            <p:cNvPr id="17" name="TextBox 16"/>
            <p:cNvSpPr txBox="1"/>
            <p:nvPr/>
          </p:nvSpPr>
          <p:spPr>
            <a:xfrm>
              <a:off x="2973751" y="3670088"/>
              <a:ext cx="595646"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需求</a:t>
              </a:r>
              <a:endParaRPr lang="en-US" sz="2500" dirty="0">
                <a:solidFill>
                  <a:schemeClr val="bg1"/>
                </a:solidFill>
                <a:latin typeface="Adobe 楷体 Std R" pitchFamily="18" charset="-122"/>
                <a:ea typeface="Adobe 楷体 Std R" pitchFamily="18" charset="-122"/>
              </a:endParaRPr>
            </a:p>
          </p:txBody>
        </p:sp>
        <p:sp>
          <p:nvSpPr>
            <p:cNvPr id="18" name="TextBox 17"/>
            <p:cNvSpPr txBox="1"/>
            <p:nvPr/>
          </p:nvSpPr>
          <p:spPr>
            <a:xfrm>
              <a:off x="2515976" y="4301291"/>
              <a:ext cx="1128742"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架构设计</a:t>
              </a:r>
              <a:endParaRPr lang="en-US" sz="2500" dirty="0">
                <a:solidFill>
                  <a:schemeClr val="bg1"/>
                </a:solidFill>
                <a:latin typeface="Adobe 楷体 Std R" pitchFamily="18" charset="-122"/>
                <a:ea typeface="Adobe 楷体 Std R" pitchFamily="18" charset="-122"/>
              </a:endParaRPr>
            </a:p>
          </p:txBody>
        </p:sp>
        <p:sp>
          <p:nvSpPr>
            <p:cNvPr id="19" name="TextBox 18"/>
            <p:cNvSpPr txBox="1"/>
            <p:nvPr/>
          </p:nvSpPr>
          <p:spPr>
            <a:xfrm>
              <a:off x="2123597" y="4932493"/>
              <a:ext cx="1128742"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构件设计</a:t>
              </a:r>
              <a:endParaRPr lang="en-US" sz="2500" dirty="0">
                <a:solidFill>
                  <a:schemeClr val="bg1"/>
                </a:solidFill>
                <a:latin typeface="Adobe 楷体 Std R" pitchFamily="18" charset="-122"/>
                <a:ea typeface="Adobe 楷体 Std R" pitchFamily="18" charset="-122"/>
              </a:endParaRPr>
            </a:p>
          </p:txBody>
        </p:sp>
        <p:sp>
          <p:nvSpPr>
            <p:cNvPr id="20" name="TextBox 19"/>
            <p:cNvSpPr txBox="1"/>
            <p:nvPr/>
          </p:nvSpPr>
          <p:spPr>
            <a:xfrm>
              <a:off x="1992806" y="5500575"/>
              <a:ext cx="744913"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代  码</a:t>
              </a:r>
              <a:endParaRPr lang="en-US" sz="2500" dirty="0">
                <a:solidFill>
                  <a:schemeClr val="bg1"/>
                </a:solidFill>
                <a:latin typeface="Adobe 楷体 Std R" pitchFamily="18" charset="-122"/>
                <a:ea typeface="Adobe 楷体 Std R" pitchFamily="18" charset="-122"/>
              </a:endParaRPr>
            </a:p>
          </p:txBody>
        </p:sp>
        <p:cxnSp>
          <p:nvCxnSpPr>
            <p:cNvPr id="21" name="Straight Arrow Connector 20"/>
            <p:cNvCxnSpPr/>
            <p:nvPr/>
          </p:nvCxnSpPr>
          <p:spPr>
            <a:xfrm>
              <a:off x="3693115" y="3218581"/>
              <a:ext cx="1700311" cy="0"/>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53755" y="2902980"/>
              <a:ext cx="862194" cy="371315"/>
            </a:xfrm>
            <a:prstGeom prst="rect">
              <a:avLst/>
            </a:prstGeom>
            <a:noFill/>
          </p:spPr>
          <p:txBody>
            <a:bodyPr wrap="none" lIns="37253" tIns="18626" rIns="37253" bIns="18626" rtlCol="0">
              <a:spAutoFit/>
            </a:bodyPr>
            <a:lstStyle/>
            <a:p>
              <a:r>
                <a:rPr lang="zh-CN" altLang="en-US" sz="2500" dirty="0" smtClean="0">
                  <a:solidFill>
                    <a:srgbClr val="C00000"/>
                  </a:solidFill>
                  <a:latin typeface="Adobe 楷体 Std R" pitchFamily="18" charset="-122"/>
                  <a:ea typeface="Adobe 楷体 Std R" pitchFamily="18" charset="-122"/>
                </a:rPr>
                <a:t>再思考</a:t>
              </a:r>
              <a:endParaRPr lang="en-US" sz="2500" dirty="0">
                <a:solidFill>
                  <a:srgbClr val="C00000"/>
                </a:solidFill>
                <a:latin typeface="Adobe 楷体 Std R" pitchFamily="18" charset="-122"/>
                <a:ea typeface="Adobe 楷体 Std R" pitchFamily="18" charset="-122"/>
              </a:endParaRPr>
            </a:p>
          </p:txBody>
        </p:sp>
        <p:sp>
          <p:nvSpPr>
            <p:cNvPr id="23" name="TextBox 22"/>
            <p:cNvSpPr txBox="1"/>
            <p:nvPr/>
          </p:nvSpPr>
          <p:spPr>
            <a:xfrm>
              <a:off x="4053755" y="3469747"/>
              <a:ext cx="862194" cy="371315"/>
            </a:xfrm>
            <a:prstGeom prst="rect">
              <a:avLst/>
            </a:prstGeom>
            <a:noFill/>
          </p:spPr>
          <p:txBody>
            <a:bodyPr wrap="none" lIns="37253" tIns="18626" rIns="37253" bIns="18626" rtlCol="0">
              <a:spAutoFit/>
            </a:bodyPr>
            <a:lstStyle/>
            <a:p>
              <a:r>
                <a:rPr lang="zh-CN" altLang="en-US" sz="2500" dirty="0" smtClean="0">
                  <a:solidFill>
                    <a:srgbClr val="C00000"/>
                  </a:solidFill>
                  <a:latin typeface="Adobe 楷体 Std R" pitchFamily="18" charset="-122"/>
                  <a:ea typeface="Adobe 楷体 Std R" pitchFamily="18" charset="-122"/>
                </a:rPr>
                <a:t>再描述</a:t>
              </a:r>
              <a:endParaRPr lang="en-US" sz="2500" dirty="0">
                <a:solidFill>
                  <a:srgbClr val="C00000"/>
                </a:solidFill>
                <a:latin typeface="Adobe 楷体 Std R" pitchFamily="18" charset="-122"/>
                <a:ea typeface="Adobe 楷体 Std R" pitchFamily="18" charset="-122"/>
              </a:endParaRPr>
            </a:p>
          </p:txBody>
        </p:sp>
        <p:sp>
          <p:nvSpPr>
            <p:cNvPr id="24" name="TextBox 23"/>
            <p:cNvSpPr txBox="1"/>
            <p:nvPr/>
          </p:nvSpPr>
          <p:spPr>
            <a:xfrm>
              <a:off x="4053755" y="4164070"/>
              <a:ext cx="862194" cy="371315"/>
            </a:xfrm>
            <a:prstGeom prst="rect">
              <a:avLst/>
            </a:prstGeom>
            <a:noFill/>
          </p:spPr>
          <p:txBody>
            <a:bodyPr wrap="none" lIns="37253" tIns="18626" rIns="37253" bIns="18626" rtlCol="0">
              <a:spAutoFit/>
            </a:bodyPr>
            <a:lstStyle/>
            <a:p>
              <a:r>
                <a:rPr lang="zh-CN" altLang="en-US" sz="2500" dirty="0" smtClean="0">
                  <a:solidFill>
                    <a:srgbClr val="C00000"/>
                  </a:solidFill>
                  <a:latin typeface="Adobe 楷体 Std R" pitchFamily="18" charset="-122"/>
                  <a:ea typeface="Adobe 楷体 Std R" pitchFamily="18" charset="-122"/>
                </a:rPr>
                <a:t>再架构</a:t>
              </a:r>
              <a:endParaRPr lang="en-US" sz="2500" dirty="0">
                <a:solidFill>
                  <a:srgbClr val="C00000"/>
                </a:solidFill>
                <a:latin typeface="Adobe 楷体 Std R" pitchFamily="18" charset="-122"/>
                <a:ea typeface="Adobe 楷体 Std R" pitchFamily="18" charset="-122"/>
              </a:endParaRPr>
            </a:p>
          </p:txBody>
        </p:sp>
        <p:sp>
          <p:nvSpPr>
            <p:cNvPr id="25" name="TextBox 24"/>
            <p:cNvSpPr txBox="1"/>
            <p:nvPr/>
          </p:nvSpPr>
          <p:spPr>
            <a:xfrm>
              <a:off x="4053755" y="4795272"/>
              <a:ext cx="862194" cy="371315"/>
            </a:xfrm>
            <a:prstGeom prst="rect">
              <a:avLst/>
            </a:prstGeom>
            <a:noFill/>
          </p:spPr>
          <p:txBody>
            <a:bodyPr wrap="none" lIns="37253" tIns="18626" rIns="37253" bIns="18626" rtlCol="0">
              <a:spAutoFit/>
            </a:bodyPr>
            <a:lstStyle/>
            <a:p>
              <a:r>
                <a:rPr lang="zh-CN" altLang="en-US" sz="2500" dirty="0" smtClean="0">
                  <a:solidFill>
                    <a:srgbClr val="C00000"/>
                  </a:solidFill>
                  <a:latin typeface="Adobe 楷体 Std R" pitchFamily="18" charset="-122"/>
                  <a:ea typeface="Adobe 楷体 Std R" pitchFamily="18" charset="-122"/>
                </a:rPr>
                <a:t>再设计</a:t>
              </a:r>
              <a:endParaRPr lang="en-US" sz="2500" dirty="0">
                <a:solidFill>
                  <a:srgbClr val="C00000"/>
                </a:solidFill>
                <a:latin typeface="Adobe 楷体 Std R" pitchFamily="18" charset="-122"/>
                <a:ea typeface="Adobe 楷体 Std R" pitchFamily="18" charset="-122"/>
              </a:endParaRPr>
            </a:p>
          </p:txBody>
        </p:sp>
        <p:sp>
          <p:nvSpPr>
            <p:cNvPr id="26" name="TextBox 25"/>
            <p:cNvSpPr txBox="1"/>
            <p:nvPr/>
          </p:nvSpPr>
          <p:spPr>
            <a:xfrm>
              <a:off x="4053755" y="5363354"/>
              <a:ext cx="862194" cy="371315"/>
            </a:xfrm>
            <a:prstGeom prst="rect">
              <a:avLst/>
            </a:prstGeom>
            <a:noFill/>
          </p:spPr>
          <p:txBody>
            <a:bodyPr wrap="none" lIns="37253" tIns="18626" rIns="37253" bIns="18626" rtlCol="0">
              <a:spAutoFit/>
            </a:bodyPr>
            <a:lstStyle/>
            <a:p>
              <a:r>
                <a:rPr lang="zh-CN" altLang="en-US" sz="2500" dirty="0" smtClean="0">
                  <a:solidFill>
                    <a:srgbClr val="C00000"/>
                  </a:solidFill>
                  <a:latin typeface="Adobe 楷体 Std R" pitchFamily="18" charset="-122"/>
                  <a:ea typeface="Adobe 楷体 Std R" pitchFamily="18" charset="-122"/>
                </a:rPr>
                <a:t>再实现</a:t>
              </a:r>
              <a:endParaRPr lang="en-US" sz="2500" dirty="0">
                <a:solidFill>
                  <a:srgbClr val="C00000"/>
                </a:solidFill>
                <a:latin typeface="Adobe 楷体 Std R" pitchFamily="18" charset="-122"/>
                <a:ea typeface="Adobe 楷体 Std R" pitchFamily="18" charset="-122"/>
              </a:endParaRPr>
            </a:p>
          </p:txBody>
        </p:sp>
        <p:sp>
          <p:nvSpPr>
            <p:cNvPr id="27" name="TextBox 26"/>
            <p:cNvSpPr txBox="1"/>
            <p:nvPr/>
          </p:nvSpPr>
          <p:spPr>
            <a:xfrm>
              <a:off x="4020099" y="2293573"/>
              <a:ext cx="680941" cy="425434"/>
            </a:xfrm>
            <a:prstGeom prst="rect">
              <a:avLst/>
            </a:prstGeom>
            <a:noFill/>
          </p:spPr>
          <p:txBody>
            <a:bodyPr wrap="none" lIns="37253" tIns="18626" rIns="37253" bIns="18626" rtlCol="0">
              <a:spAutoFit/>
            </a:bodyPr>
            <a:lstStyle/>
            <a:p>
              <a:r>
                <a:rPr lang="zh-CN" altLang="en-US" sz="2900" dirty="0" smtClean="0">
                  <a:latin typeface="Adobe 黑体 Std R" pitchFamily="34" charset="-122"/>
                  <a:ea typeface="Adobe 黑体 Std R" pitchFamily="34" charset="-122"/>
                </a:rPr>
                <a:t>变形</a:t>
              </a:r>
              <a:endParaRPr lang="en-US" sz="2900" dirty="0">
                <a:latin typeface="Adobe 黑体 Std R" pitchFamily="34" charset="-122"/>
                <a:ea typeface="Adobe 黑体 Std R" pitchFamily="34" charset="-122"/>
              </a:endParaRPr>
            </a:p>
          </p:txBody>
        </p:sp>
        <p:sp>
          <p:nvSpPr>
            <p:cNvPr id="28" name="Up Arrow 27"/>
            <p:cNvSpPr/>
            <p:nvPr/>
          </p:nvSpPr>
          <p:spPr>
            <a:xfrm rot="2193141">
              <a:off x="1870935" y="2191950"/>
              <a:ext cx="372339" cy="3960117"/>
            </a:xfrm>
            <a:prstGeom prst="up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29" name="TextBox 28"/>
            <p:cNvSpPr txBox="1"/>
            <p:nvPr/>
          </p:nvSpPr>
          <p:spPr>
            <a:xfrm>
              <a:off x="941793" y="3576542"/>
              <a:ext cx="1188716" cy="709559"/>
            </a:xfrm>
            <a:prstGeom prst="rect">
              <a:avLst/>
            </a:prstGeom>
            <a:noFill/>
          </p:spPr>
          <p:txBody>
            <a:bodyPr wrap="none" lIns="37253" tIns="18626" rIns="37253" bIns="18626" rtlCol="0">
              <a:spAutoFit/>
            </a:bodyPr>
            <a:lstStyle/>
            <a:p>
              <a:pPr algn="ctr"/>
              <a:r>
                <a:rPr lang="zh-CN" altLang="en-US" sz="2500" dirty="0" smtClean="0">
                  <a:latin typeface="Adobe 黑体 Std R" pitchFamily="34" charset="-122"/>
                  <a:ea typeface="Adobe 黑体 Std R" pitchFamily="34" charset="-122"/>
                </a:rPr>
                <a:t>逆向工程</a:t>
              </a:r>
              <a:r>
                <a:rPr lang="en-CA" sz="2500" dirty="0" smtClean="0">
                  <a:latin typeface="Adobe 黑体 Std R" pitchFamily="34" charset="-122"/>
                  <a:ea typeface="Adobe 黑体 Std R" pitchFamily="34" charset="-122"/>
                </a:rPr>
                <a:t> </a:t>
              </a:r>
            </a:p>
            <a:p>
              <a:pPr algn="ctr"/>
              <a:r>
                <a:rPr lang="en-CA" sz="2500" dirty="0" smtClean="0">
                  <a:latin typeface="Adobe 黑体 Std R" pitchFamily="34" charset="-122"/>
                  <a:ea typeface="Adobe 黑体 Std R" pitchFamily="34" charset="-122"/>
                </a:rPr>
                <a:t>(</a:t>
              </a:r>
              <a:r>
                <a:rPr lang="zh-CN" altLang="en-US" sz="2500" dirty="0" smtClean="0">
                  <a:latin typeface="Adobe 黑体 Std R" pitchFamily="34" charset="-122"/>
                  <a:ea typeface="Adobe 黑体 Std R" pitchFamily="34" charset="-122"/>
                </a:rPr>
                <a:t>抽象化</a:t>
              </a:r>
              <a:r>
                <a:rPr lang="en-CA" sz="2500" dirty="0" smtClean="0">
                  <a:latin typeface="Adobe 黑体 Std R" pitchFamily="34" charset="-122"/>
                  <a:ea typeface="Adobe 黑体 Std R" pitchFamily="34" charset="-122"/>
                </a:rPr>
                <a:t>)</a:t>
              </a:r>
              <a:endParaRPr lang="en-US" sz="2500" dirty="0">
                <a:latin typeface="Adobe 黑体 Std R" pitchFamily="34" charset="-122"/>
                <a:ea typeface="Adobe 黑体 Std R" pitchFamily="34" charset="-122"/>
              </a:endParaRPr>
            </a:p>
          </p:txBody>
        </p:sp>
        <p:sp>
          <p:nvSpPr>
            <p:cNvPr id="30" name="Up Arrow 29"/>
            <p:cNvSpPr/>
            <p:nvPr/>
          </p:nvSpPr>
          <p:spPr>
            <a:xfrm rot="8347027">
              <a:off x="6865212" y="2187772"/>
              <a:ext cx="408789" cy="3960117"/>
            </a:xfrm>
            <a:prstGeom prst="upArrow">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7253" tIns="18626" rIns="37253" bIns="18626" rtlCol="0" anchor="ctr"/>
            <a:lstStyle/>
            <a:p>
              <a:pPr algn="ctr"/>
              <a:endParaRPr lang="en-US" sz="3800" dirty="0">
                <a:latin typeface="Adobe 楷体 Std R" pitchFamily="18" charset="-122"/>
                <a:ea typeface="Adobe 楷体 Std R" pitchFamily="18" charset="-122"/>
              </a:endParaRPr>
            </a:p>
          </p:txBody>
        </p:sp>
        <p:sp>
          <p:nvSpPr>
            <p:cNvPr id="31" name="TextBox 30"/>
            <p:cNvSpPr txBox="1"/>
            <p:nvPr/>
          </p:nvSpPr>
          <p:spPr>
            <a:xfrm>
              <a:off x="7167805" y="3780500"/>
              <a:ext cx="1128742" cy="709559"/>
            </a:xfrm>
            <a:prstGeom prst="rect">
              <a:avLst/>
            </a:prstGeom>
            <a:noFill/>
          </p:spPr>
          <p:txBody>
            <a:bodyPr wrap="none" lIns="37253" tIns="18626" rIns="37253" bIns="18626" rtlCol="0">
              <a:spAutoFit/>
            </a:bodyPr>
            <a:lstStyle/>
            <a:p>
              <a:pPr algn="ctr"/>
              <a:r>
                <a:rPr lang="zh-CN" altLang="en-US" sz="2500" dirty="0" smtClean="0">
                  <a:latin typeface="Adobe 黑体 Std R" pitchFamily="34" charset="-122"/>
                  <a:ea typeface="Adobe 黑体 Std R" pitchFamily="34" charset="-122"/>
                </a:rPr>
                <a:t>正向工程</a:t>
              </a:r>
              <a:r>
                <a:rPr lang="en-US" altLang="zh-CN" sz="2500" dirty="0" smtClean="0">
                  <a:latin typeface="Adobe 黑体 Std R" pitchFamily="34" charset="-122"/>
                  <a:ea typeface="Adobe 黑体 Std R" pitchFamily="34" charset="-122"/>
                </a:rPr>
                <a:t/>
              </a:r>
              <a:br>
                <a:rPr lang="en-US" altLang="zh-CN" sz="2500" dirty="0" smtClean="0">
                  <a:latin typeface="Adobe 黑体 Std R" pitchFamily="34" charset="-122"/>
                  <a:ea typeface="Adobe 黑体 Std R" pitchFamily="34" charset="-122"/>
                </a:rPr>
              </a:br>
              <a:r>
                <a:rPr lang="en-CA" sz="2500" dirty="0" smtClean="0">
                  <a:latin typeface="Adobe 黑体 Std R" pitchFamily="34" charset="-122"/>
                  <a:ea typeface="Adobe 黑体 Std R" pitchFamily="34" charset="-122"/>
                </a:rPr>
                <a:t> (</a:t>
              </a:r>
              <a:r>
                <a:rPr lang="zh-CN" altLang="en-US" sz="2500" dirty="0" smtClean="0">
                  <a:latin typeface="Adobe 黑体 Std R" pitchFamily="34" charset="-122"/>
                  <a:ea typeface="Adobe 黑体 Std R" pitchFamily="34" charset="-122"/>
                </a:rPr>
                <a:t>求解</a:t>
              </a:r>
              <a:r>
                <a:rPr lang="en-CA" sz="2500" dirty="0" smtClean="0">
                  <a:latin typeface="Adobe 黑体 Std R" pitchFamily="34" charset="-122"/>
                  <a:ea typeface="Adobe 黑体 Std R" pitchFamily="34" charset="-122"/>
                </a:rPr>
                <a:t>)</a:t>
              </a:r>
              <a:endParaRPr lang="en-US" sz="2500" dirty="0">
                <a:latin typeface="Adobe 黑体 Std R" pitchFamily="34" charset="-122"/>
                <a:ea typeface="Adobe 黑体 Std R" pitchFamily="34" charset="-122"/>
              </a:endParaRPr>
            </a:p>
          </p:txBody>
        </p:sp>
        <p:sp>
          <p:nvSpPr>
            <p:cNvPr id="32" name="TextBox 31"/>
            <p:cNvSpPr txBox="1"/>
            <p:nvPr/>
          </p:nvSpPr>
          <p:spPr>
            <a:xfrm>
              <a:off x="5339253" y="3092341"/>
              <a:ext cx="595646"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概念</a:t>
              </a:r>
              <a:endParaRPr lang="en-US" sz="2500" dirty="0">
                <a:solidFill>
                  <a:schemeClr val="bg1"/>
                </a:solidFill>
                <a:latin typeface="Adobe 楷体 Std R" pitchFamily="18" charset="-122"/>
                <a:ea typeface="Adobe 楷体 Std R" pitchFamily="18" charset="-122"/>
              </a:endParaRPr>
            </a:p>
          </p:txBody>
        </p:sp>
        <p:sp>
          <p:nvSpPr>
            <p:cNvPr id="33" name="TextBox 32"/>
            <p:cNvSpPr txBox="1"/>
            <p:nvPr/>
          </p:nvSpPr>
          <p:spPr>
            <a:xfrm>
              <a:off x="5524221" y="3670088"/>
              <a:ext cx="595646"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需求</a:t>
              </a:r>
              <a:endParaRPr lang="en-US" sz="2500" dirty="0">
                <a:solidFill>
                  <a:schemeClr val="bg1"/>
                </a:solidFill>
                <a:latin typeface="Adobe 楷体 Std R" pitchFamily="18" charset="-122"/>
                <a:ea typeface="Adobe 楷体 Std R" pitchFamily="18" charset="-122"/>
              </a:endParaRPr>
            </a:p>
          </p:txBody>
        </p:sp>
        <p:sp>
          <p:nvSpPr>
            <p:cNvPr id="34" name="TextBox 33"/>
            <p:cNvSpPr txBox="1"/>
            <p:nvPr/>
          </p:nvSpPr>
          <p:spPr>
            <a:xfrm>
              <a:off x="5574356" y="4301291"/>
              <a:ext cx="1128742"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架构设计</a:t>
              </a:r>
              <a:endParaRPr lang="en-US" sz="2500" dirty="0">
                <a:solidFill>
                  <a:schemeClr val="bg1"/>
                </a:solidFill>
                <a:latin typeface="Adobe 楷体 Std R" pitchFamily="18" charset="-122"/>
                <a:ea typeface="Adobe 楷体 Std R" pitchFamily="18" charset="-122"/>
              </a:endParaRPr>
            </a:p>
          </p:txBody>
        </p:sp>
        <p:sp>
          <p:nvSpPr>
            <p:cNvPr id="35" name="TextBox 34"/>
            <p:cNvSpPr txBox="1"/>
            <p:nvPr/>
          </p:nvSpPr>
          <p:spPr>
            <a:xfrm>
              <a:off x="5851201" y="4932493"/>
              <a:ext cx="1128742"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构件设计</a:t>
              </a:r>
              <a:endParaRPr lang="en-US" sz="2500" dirty="0">
                <a:solidFill>
                  <a:schemeClr val="bg1"/>
                </a:solidFill>
                <a:latin typeface="Adobe 楷体 Std R" pitchFamily="18" charset="-122"/>
                <a:ea typeface="Adobe 楷体 Std R" pitchFamily="18" charset="-122"/>
              </a:endParaRPr>
            </a:p>
          </p:txBody>
        </p:sp>
        <p:sp>
          <p:nvSpPr>
            <p:cNvPr id="36" name="TextBox 35"/>
            <p:cNvSpPr txBox="1"/>
            <p:nvPr/>
          </p:nvSpPr>
          <p:spPr>
            <a:xfrm>
              <a:off x="6155534" y="5500575"/>
              <a:ext cx="744913" cy="371315"/>
            </a:xfrm>
            <a:prstGeom prst="rect">
              <a:avLst/>
            </a:prstGeom>
            <a:noFill/>
          </p:spPr>
          <p:txBody>
            <a:bodyPr wrap="none" lIns="37253" tIns="18626" rIns="37253" bIns="18626" rtlCol="0">
              <a:spAutoFit/>
            </a:bodyPr>
            <a:lstStyle/>
            <a:p>
              <a:r>
                <a:rPr lang="zh-CN" altLang="en-US" sz="2500" dirty="0" smtClean="0">
                  <a:solidFill>
                    <a:schemeClr val="bg1"/>
                  </a:solidFill>
                  <a:latin typeface="Adobe 楷体 Std R" pitchFamily="18" charset="-122"/>
                  <a:ea typeface="Adobe 楷体 Std R" pitchFamily="18" charset="-122"/>
                </a:rPr>
                <a:t>代  码</a:t>
              </a:r>
              <a:endParaRPr lang="en-US" sz="2500" dirty="0">
                <a:solidFill>
                  <a:schemeClr val="bg1"/>
                </a:solidFill>
                <a:latin typeface="Adobe 楷体 Std R" pitchFamily="18" charset="-122"/>
                <a:ea typeface="Adobe 楷体 Std R" pitchFamily="18" charset="-122"/>
              </a:endParaRPr>
            </a:p>
          </p:txBody>
        </p:sp>
        <p:cxnSp>
          <p:nvCxnSpPr>
            <p:cNvPr id="37" name="Straight Arrow Connector 36"/>
            <p:cNvCxnSpPr/>
            <p:nvPr/>
          </p:nvCxnSpPr>
          <p:spPr>
            <a:xfrm>
              <a:off x="3693115" y="3786663"/>
              <a:ext cx="1700311" cy="0"/>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693115" y="4480986"/>
              <a:ext cx="1700311" cy="0"/>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3693115" y="5112188"/>
              <a:ext cx="1700311" cy="0"/>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693115" y="5680271"/>
              <a:ext cx="1700311" cy="0"/>
            </a:xfrm>
            <a:prstGeom prst="straightConnector1">
              <a:avLst/>
            </a:prstGeom>
            <a:ln w="57150">
              <a:solidFill>
                <a:srgbClr val="C00000"/>
              </a:solidFill>
              <a:prstDash val="sysDot"/>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blinds/>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架构变形</a:t>
            </a:r>
            <a:endParaRPr lang="zh-CN" altLang="en-US" dirty="0"/>
          </a:p>
        </p:txBody>
      </p:sp>
      <p:sp>
        <p:nvSpPr>
          <p:cNvPr id="3" name="Content Placeholder 2"/>
          <p:cNvSpPr>
            <a:spLocks noGrp="1"/>
          </p:cNvSpPr>
          <p:nvPr>
            <p:ph idx="1"/>
          </p:nvPr>
        </p:nvSpPr>
        <p:spPr>
          <a:xfrm>
            <a:off x="386925" y="1268760"/>
            <a:ext cx="9054766" cy="4968552"/>
          </a:xfrm>
        </p:spPr>
        <p:txBody>
          <a:bodyPr/>
          <a:lstStyle/>
          <a:p>
            <a:r>
              <a:rPr lang="zh-CN" altLang="en-US" sz="2900" dirty="0" smtClean="0"/>
              <a:t>架构变形</a:t>
            </a:r>
            <a:r>
              <a:rPr lang="en-US" altLang="zh-CN" sz="2900" dirty="0" smtClean="0"/>
              <a:t> (</a:t>
            </a:r>
            <a:r>
              <a:rPr lang="en-US" sz="2900" dirty="0" smtClean="0"/>
              <a:t>Architecture Transformation) </a:t>
            </a:r>
          </a:p>
          <a:p>
            <a:pPr lvl="1"/>
            <a:r>
              <a:rPr lang="zh-CN" altLang="en-US" sz="2500" dirty="0" smtClean="0"/>
              <a:t>就是架构的以旧换新，但不改变功能和外部行为 </a:t>
            </a:r>
            <a:endParaRPr lang="en-US" altLang="zh-CN" sz="2500" dirty="0" smtClean="0"/>
          </a:p>
          <a:p>
            <a:pPr lvl="1"/>
            <a:r>
              <a:rPr lang="zh-CN" altLang="en-US" sz="2500" dirty="0" smtClean="0"/>
              <a:t>能改善架构的质量</a:t>
            </a:r>
            <a:r>
              <a:rPr lang="en-US" altLang="zh-CN" sz="2500" dirty="0" smtClean="0"/>
              <a:t>(</a:t>
            </a:r>
            <a:r>
              <a:rPr lang="zh-CN" altLang="en-US" sz="2500" dirty="0" smtClean="0"/>
              <a:t>特别是可维护性和性能</a:t>
            </a:r>
            <a:r>
              <a:rPr lang="en-US" altLang="zh-CN" sz="2500" dirty="0" smtClean="0"/>
              <a:t>)</a:t>
            </a:r>
          </a:p>
          <a:p>
            <a:pPr lvl="1"/>
            <a:r>
              <a:rPr lang="zh-CN" altLang="en-US" sz="2500" dirty="0" smtClean="0"/>
              <a:t>常用于架构级的再工程实践</a:t>
            </a:r>
            <a:endParaRPr lang="en-US" altLang="zh-CN" sz="2500" dirty="0" smtClean="0"/>
          </a:p>
          <a:p>
            <a:pPr lvl="1"/>
            <a:r>
              <a:rPr lang="zh-CN" altLang="en-US" sz="2500" dirty="0" smtClean="0"/>
              <a:t>一般能节省</a:t>
            </a:r>
            <a:r>
              <a:rPr lang="en-US" altLang="zh-CN" sz="2500" dirty="0" smtClean="0"/>
              <a:t>10%</a:t>
            </a:r>
            <a:r>
              <a:rPr lang="zh-CN" altLang="en-US" sz="2500" dirty="0" smtClean="0"/>
              <a:t>至</a:t>
            </a:r>
            <a:r>
              <a:rPr lang="en-US" altLang="zh-CN" sz="2500" dirty="0" smtClean="0"/>
              <a:t>30%</a:t>
            </a:r>
            <a:r>
              <a:rPr lang="zh-CN" altLang="en-US" sz="2500" dirty="0" smtClean="0"/>
              <a:t>的软件维演成本</a:t>
            </a:r>
            <a:endParaRPr lang="en-US" altLang="zh-CN" sz="2500" dirty="0" smtClean="0"/>
          </a:p>
          <a:p>
            <a:pPr lvl="1"/>
            <a:endParaRPr lang="en-US" altLang="zh-CN" sz="2500" dirty="0" smtClean="0"/>
          </a:p>
          <a:p>
            <a:r>
              <a:rPr lang="zh-CN" altLang="en-US" sz="2900" dirty="0" smtClean="0"/>
              <a:t>典型变形方式：</a:t>
            </a:r>
            <a:endParaRPr lang="en-US" altLang="zh-CN" sz="2900" dirty="0" smtClean="0"/>
          </a:p>
          <a:p>
            <a:pPr lvl="1"/>
            <a:r>
              <a:rPr lang="zh-CN" altLang="en-US" sz="2500" dirty="0" smtClean="0"/>
              <a:t>绑架</a:t>
            </a:r>
            <a:r>
              <a:rPr lang="en-US" altLang="zh-CN" sz="2500" dirty="0" smtClean="0"/>
              <a:t> (</a:t>
            </a:r>
            <a:r>
              <a:rPr lang="en-US" sz="2500" dirty="0" smtClean="0"/>
              <a:t>Kidnapping)</a:t>
            </a:r>
          </a:p>
          <a:p>
            <a:pPr lvl="1"/>
            <a:r>
              <a:rPr lang="zh-CN" altLang="en-US" sz="2500" dirty="0" smtClean="0"/>
              <a:t>分裂 </a:t>
            </a:r>
            <a:r>
              <a:rPr lang="en-US" altLang="zh-CN" sz="2500" dirty="0" smtClean="0"/>
              <a:t>(</a:t>
            </a:r>
            <a:r>
              <a:rPr lang="en-US" sz="2500" dirty="0" smtClean="0"/>
              <a:t>Splitting)</a:t>
            </a:r>
          </a:p>
          <a:p>
            <a:pPr lvl="1"/>
            <a:r>
              <a:rPr lang="zh-CN" altLang="en-US" sz="2500" dirty="0" smtClean="0"/>
              <a:t>重定位</a:t>
            </a:r>
            <a:r>
              <a:rPr lang="en-US" altLang="zh-CN" sz="2500" dirty="0" smtClean="0"/>
              <a:t> (</a:t>
            </a:r>
            <a:r>
              <a:rPr lang="en-US" sz="2500" dirty="0" smtClean="0"/>
              <a:t>Relocating)</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55</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架构变形方式</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56</a:t>
            </a:fld>
            <a:endParaRPr lang="zh-CN" altLang="en-US" dirty="0"/>
          </a:p>
        </p:txBody>
      </p:sp>
      <p:sp>
        <p:nvSpPr>
          <p:cNvPr id="5" name="Rectangle 4"/>
          <p:cNvSpPr/>
          <p:nvPr/>
        </p:nvSpPr>
        <p:spPr>
          <a:xfrm>
            <a:off x="3569303" y="1265510"/>
            <a:ext cx="2481582" cy="4207227"/>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6" name="Rectangle 5"/>
          <p:cNvSpPr/>
          <p:nvPr/>
        </p:nvSpPr>
        <p:spPr>
          <a:xfrm>
            <a:off x="945917" y="1265510"/>
            <a:ext cx="2481582" cy="4207227"/>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7" name="Rectangle 6"/>
          <p:cNvSpPr/>
          <p:nvPr/>
        </p:nvSpPr>
        <p:spPr>
          <a:xfrm>
            <a:off x="1087718" y="1448434"/>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8" name="Rectangle 7"/>
          <p:cNvSpPr/>
          <p:nvPr/>
        </p:nvSpPr>
        <p:spPr>
          <a:xfrm>
            <a:off x="1229532" y="157038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9" name="Rectangle 8"/>
          <p:cNvSpPr/>
          <p:nvPr/>
        </p:nvSpPr>
        <p:spPr>
          <a:xfrm>
            <a:off x="1584042" y="199720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B</a:t>
            </a:r>
            <a:endParaRPr lang="en-US" sz="1700" dirty="0">
              <a:solidFill>
                <a:schemeClr val="tx1"/>
              </a:solidFill>
            </a:endParaRPr>
          </a:p>
        </p:txBody>
      </p:sp>
      <p:sp>
        <p:nvSpPr>
          <p:cNvPr id="10" name="Rectangle 9"/>
          <p:cNvSpPr/>
          <p:nvPr/>
        </p:nvSpPr>
        <p:spPr>
          <a:xfrm>
            <a:off x="2293056" y="1448434"/>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11" name="Rectangle 10"/>
          <p:cNvSpPr/>
          <p:nvPr/>
        </p:nvSpPr>
        <p:spPr>
          <a:xfrm>
            <a:off x="2860281" y="157038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12" name="Straight Arrow Connector 11"/>
          <p:cNvCxnSpPr>
            <a:stCxn id="8" idx="3"/>
            <a:endCxn id="11" idx="1"/>
          </p:cNvCxnSpPr>
          <p:nvPr/>
        </p:nvCxnSpPr>
        <p:spPr>
          <a:xfrm>
            <a:off x="1513133" y="1722815"/>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1" idx="2"/>
            <a:endCxn id="9" idx="3"/>
          </p:cNvCxnSpPr>
          <p:nvPr/>
        </p:nvCxnSpPr>
        <p:spPr>
          <a:xfrm flipH="1">
            <a:off x="1867647" y="1875252"/>
            <a:ext cx="1134436" cy="274384"/>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87718" y="3704482"/>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15" name="Rectangle 14"/>
          <p:cNvSpPr/>
          <p:nvPr/>
        </p:nvSpPr>
        <p:spPr>
          <a:xfrm>
            <a:off x="1229532" y="382643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16" name="Rectangle 15"/>
          <p:cNvSpPr/>
          <p:nvPr/>
        </p:nvSpPr>
        <p:spPr>
          <a:xfrm>
            <a:off x="2293056" y="3704482"/>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17" name="Rectangle 16"/>
          <p:cNvSpPr/>
          <p:nvPr/>
        </p:nvSpPr>
        <p:spPr>
          <a:xfrm>
            <a:off x="2860281" y="382643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18" name="Straight Arrow Connector 17"/>
          <p:cNvCxnSpPr>
            <a:stCxn id="15" idx="3"/>
            <a:endCxn id="17" idx="1"/>
          </p:cNvCxnSpPr>
          <p:nvPr/>
        </p:nvCxnSpPr>
        <p:spPr>
          <a:xfrm>
            <a:off x="1513133" y="3978864"/>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2"/>
            <a:endCxn id="20" idx="0"/>
          </p:cNvCxnSpPr>
          <p:nvPr/>
        </p:nvCxnSpPr>
        <p:spPr>
          <a:xfrm flipH="1">
            <a:off x="2576673" y="4131303"/>
            <a:ext cx="425413" cy="121950"/>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34869" y="4253257"/>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B</a:t>
            </a:r>
            <a:endParaRPr lang="en-US" sz="1700" dirty="0">
              <a:solidFill>
                <a:schemeClr val="tx1"/>
              </a:solidFill>
            </a:endParaRPr>
          </a:p>
        </p:txBody>
      </p:sp>
      <p:sp>
        <p:nvSpPr>
          <p:cNvPr id="21" name="Down Arrow 20"/>
          <p:cNvSpPr/>
          <p:nvPr/>
        </p:nvSpPr>
        <p:spPr>
          <a:xfrm>
            <a:off x="1725840" y="2606942"/>
            <a:ext cx="638122" cy="853640"/>
          </a:xfrm>
          <a:prstGeom prst="downArrow">
            <a:avLst>
              <a:gd name="adj1" fmla="val 57843"/>
              <a:gd name="adj2" fmla="val 41177"/>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22" name="Rectangle 21"/>
          <p:cNvSpPr/>
          <p:nvPr/>
        </p:nvSpPr>
        <p:spPr>
          <a:xfrm>
            <a:off x="3711105" y="1433143"/>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23" name="Rectangle 22"/>
          <p:cNvSpPr/>
          <p:nvPr/>
        </p:nvSpPr>
        <p:spPr>
          <a:xfrm>
            <a:off x="3852915" y="1555096"/>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24" name="Rectangle 23"/>
          <p:cNvSpPr/>
          <p:nvPr/>
        </p:nvSpPr>
        <p:spPr>
          <a:xfrm>
            <a:off x="4207426" y="198191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B</a:t>
            </a:r>
            <a:endParaRPr lang="en-US" sz="1700" dirty="0">
              <a:solidFill>
                <a:schemeClr val="tx1"/>
              </a:solidFill>
            </a:endParaRPr>
          </a:p>
        </p:txBody>
      </p:sp>
      <p:sp>
        <p:nvSpPr>
          <p:cNvPr id="25" name="Rectangle 24"/>
          <p:cNvSpPr/>
          <p:nvPr/>
        </p:nvSpPr>
        <p:spPr>
          <a:xfrm>
            <a:off x="4916446" y="1433143"/>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26" name="Rectangle 25"/>
          <p:cNvSpPr/>
          <p:nvPr/>
        </p:nvSpPr>
        <p:spPr>
          <a:xfrm>
            <a:off x="5483668" y="1555096"/>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27" name="Straight Arrow Connector 26"/>
          <p:cNvCxnSpPr>
            <a:stCxn id="23" idx="3"/>
            <a:endCxn id="26" idx="1"/>
          </p:cNvCxnSpPr>
          <p:nvPr/>
        </p:nvCxnSpPr>
        <p:spPr>
          <a:xfrm>
            <a:off x="4136518" y="1707523"/>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2"/>
            <a:endCxn id="24" idx="3"/>
          </p:cNvCxnSpPr>
          <p:nvPr/>
        </p:nvCxnSpPr>
        <p:spPr>
          <a:xfrm flipH="1">
            <a:off x="4491031" y="1859961"/>
            <a:ext cx="1134436" cy="274384"/>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711105" y="2896527"/>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30" name="Rectangle 29"/>
          <p:cNvSpPr/>
          <p:nvPr/>
        </p:nvSpPr>
        <p:spPr>
          <a:xfrm>
            <a:off x="3852915" y="30184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31" name="Rectangle 30"/>
          <p:cNvSpPr/>
          <p:nvPr/>
        </p:nvSpPr>
        <p:spPr>
          <a:xfrm>
            <a:off x="4207426" y="3445297"/>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solidFill>
                <a:schemeClr val="tx1"/>
              </a:solidFill>
            </a:endParaRPr>
          </a:p>
        </p:txBody>
      </p:sp>
      <p:sp>
        <p:nvSpPr>
          <p:cNvPr id="32" name="Rectangle 31"/>
          <p:cNvSpPr/>
          <p:nvPr/>
        </p:nvSpPr>
        <p:spPr>
          <a:xfrm>
            <a:off x="4916446" y="2896527"/>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33" name="Rectangle 32"/>
          <p:cNvSpPr/>
          <p:nvPr/>
        </p:nvSpPr>
        <p:spPr>
          <a:xfrm>
            <a:off x="5483668" y="30184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34" name="Straight Arrow Connector 33"/>
          <p:cNvCxnSpPr>
            <a:stCxn id="30" idx="3"/>
            <a:endCxn id="33" idx="1"/>
          </p:cNvCxnSpPr>
          <p:nvPr/>
        </p:nvCxnSpPr>
        <p:spPr>
          <a:xfrm>
            <a:off x="4136518" y="3170907"/>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3" idx="2"/>
          </p:cNvCxnSpPr>
          <p:nvPr/>
        </p:nvCxnSpPr>
        <p:spPr>
          <a:xfrm flipH="1">
            <a:off x="4491031" y="3323345"/>
            <a:ext cx="1134436" cy="365846"/>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1" idx="1"/>
            <a:endCxn id="31" idx="3"/>
          </p:cNvCxnSpPr>
          <p:nvPr/>
        </p:nvCxnSpPr>
        <p:spPr>
          <a:xfrm>
            <a:off x="4207426" y="3597727"/>
            <a:ext cx="283609" cy="0"/>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85770" y="3392464"/>
            <a:ext cx="250231" cy="408686"/>
          </a:xfrm>
          <a:prstGeom prst="rect">
            <a:avLst/>
          </a:prstGeom>
          <a:noFill/>
        </p:spPr>
        <p:txBody>
          <a:bodyPr wrap="none" lIns="38974" tIns="19487" rIns="38974" bIns="19487" rtlCol="0">
            <a:spAutoFit/>
          </a:bodyPr>
          <a:lstStyle/>
          <a:p>
            <a:r>
              <a:rPr lang="en-US" sz="1200" dirty="0" smtClean="0"/>
              <a:t>B</a:t>
            </a:r>
            <a:r>
              <a:rPr lang="en-US" sz="1200" baseline="-25000" dirty="0" smtClean="0"/>
              <a:t>1</a:t>
            </a:r>
          </a:p>
          <a:p>
            <a:r>
              <a:rPr lang="en-US" sz="1200" dirty="0" smtClean="0"/>
              <a:t>B</a:t>
            </a:r>
            <a:r>
              <a:rPr lang="en-US" sz="1200" baseline="-25000" dirty="0" smtClean="0"/>
              <a:t>2</a:t>
            </a:r>
            <a:endParaRPr lang="en-US" sz="1400" baseline="-25000" dirty="0"/>
          </a:p>
        </p:txBody>
      </p:sp>
      <p:sp>
        <p:nvSpPr>
          <p:cNvPr id="38" name="Rectangle 37"/>
          <p:cNvSpPr/>
          <p:nvPr/>
        </p:nvSpPr>
        <p:spPr>
          <a:xfrm>
            <a:off x="3711105" y="4314228"/>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39" name="Rectangle 38"/>
          <p:cNvSpPr/>
          <p:nvPr/>
        </p:nvSpPr>
        <p:spPr>
          <a:xfrm>
            <a:off x="3852915" y="44361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40" name="Rectangle 39"/>
          <p:cNvSpPr/>
          <p:nvPr/>
        </p:nvSpPr>
        <p:spPr>
          <a:xfrm>
            <a:off x="4916446" y="4314228"/>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41" name="Rectangle 40"/>
          <p:cNvSpPr/>
          <p:nvPr/>
        </p:nvSpPr>
        <p:spPr>
          <a:xfrm>
            <a:off x="5483668" y="44361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42" name="Straight Arrow Connector 41"/>
          <p:cNvCxnSpPr>
            <a:stCxn id="39" idx="3"/>
            <a:endCxn id="41" idx="1"/>
          </p:cNvCxnSpPr>
          <p:nvPr/>
        </p:nvCxnSpPr>
        <p:spPr>
          <a:xfrm>
            <a:off x="4136518" y="4588607"/>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41" idx="2"/>
            <a:endCxn id="44" idx="0"/>
          </p:cNvCxnSpPr>
          <p:nvPr/>
        </p:nvCxnSpPr>
        <p:spPr>
          <a:xfrm flipH="1">
            <a:off x="5200062" y="4741051"/>
            <a:ext cx="425413" cy="180541"/>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5058255" y="4921589"/>
            <a:ext cx="283609" cy="24389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solidFill>
                <a:schemeClr val="tx1"/>
              </a:solidFill>
            </a:endParaRPr>
          </a:p>
        </p:txBody>
      </p:sp>
      <p:sp>
        <p:nvSpPr>
          <p:cNvPr id="45" name="TextBox 44"/>
          <p:cNvSpPr txBox="1"/>
          <p:nvPr/>
        </p:nvSpPr>
        <p:spPr>
          <a:xfrm>
            <a:off x="5019935" y="4862998"/>
            <a:ext cx="320763" cy="300965"/>
          </a:xfrm>
          <a:prstGeom prst="rect">
            <a:avLst/>
          </a:prstGeom>
          <a:noFill/>
        </p:spPr>
        <p:txBody>
          <a:bodyPr wrap="none" lIns="38974" tIns="19487" rIns="38974" bIns="19487" rtlCol="0">
            <a:spAutoFit/>
          </a:bodyPr>
          <a:lstStyle/>
          <a:p>
            <a:r>
              <a:rPr lang="en-US" sz="1700" dirty="0" smtClean="0"/>
              <a:t>B</a:t>
            </a:r>
            <a:r>
              <a:rPr lang="en-US" sz="1700" baseline="-25000" dirty="0" smtClean="0"/>
              <a:t>2</a:t>
            </a:r>
            <a:endParaRPr lang="en-US" baseline="-25000" dirty="0"/>
          </a:p>
        </p:txBody>
      </p:sp>
      <p:cxnSp>
        <p:nvCxnSpPr>
          <p:cNvPr id="46" name="Straight Arrow Connector 45"/>
          <p:cNvCxnSpPr>
            <a:stCxn id="23" idx="2"/>
            <a:endCxn id="24" idx="1"/>
          </p:cNvCxnSpPr>
          <p:nvPr/>
        </p:nvCxnSpPr>
        <p:spPr>
          <a:xfrm>
            <a:off x="3994718" y="1859961"/>
            <a:ext cx="212707" cy="2743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0" idx="2"/>
          </p:cNvCxnSpPr>
          <p:nvPr/>
        </p:nvCxnSpPr>
        <p:spPr>
          <a:xfrm>
            <a:off x="3994718" y="3323348"/>
            <a:ext cx="212707" cy="1219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994718" y="4741046"/>
            <a:ext cx="212707" cy="18292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4136526" y="4923969"/>
            <a:ext cx="283609" cy="24389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solidFill>
                <a:schemeClr val="tx1"/>
              </a:solidFill>
            </a:endParaRPr>
          </a:p>
        </p:txBody>
      </p:sp>
      <p:sp>
        <p:nvSpPr>
          <p:cNvPr id="50" name="TextBox 49"/>
          <p:cNvSpPr txBox="1"/>
          <p:nvPr/>
        </p:nvSpPr>
        <p:spPr>
          <a:xfrm>
            <a:off x="4110405" y="4862998"/>
            <a:ext cx="447073" cy="300965"/>
          </a:xfrm>
          <a:prstGeom prst="rect">
            <a:avLst/>
          </a:prstGeom>
          <a:noFill/>
        </p:spPr>
        <p:txBody>
          <a:bodyPr wrap="square" lIns="38974" tIns="19487" rIns="38974" bIns="19487" rtlCol="0">
            <a:spAutoFit/>
          </a:bodyPr>
          <a:lstStyle/>
          <a:p>
            <a:r>
              <a:rPr lang="en-US" sz="1700" dirty="0" smtClean="0"/>
              <a:t>B</a:t>
            </a:r>
            <a:r>
              <a:rPr lang="en-US" sz="1700" baseline="-25000" dirty="0" smtClean="0"/>
              <a:t>1</a:t>
            </a:r>
            <a:endParaRPr lang="en-US" baseline="-25000" dirty="0"/>
          </a:p>
        </p:txBody>
      </p:sp>
      <p:sp>
        <p:nvSpPr>
          <p:cNvPr id="51" name="Down Arrow 50"/>
          <p:cNvSpPr/>
          <p:nvPr/>
        </p:nvSpPr>
        <p:spPr>
          <a:xfrm>
            <a:off x="4561933" y="2545976"/>
            <a:ext cx="638122" cy="304871"/>
          </a:xfrm>
          <a:prstGeom prst="downArrow">
            <a:avLst>
              <a:gd name="adj1" fmla="val 57843"/>
              <a:gd name="adj2" fmla="val 41177"/>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52" name="Down Arrow 51"/>
          <p:cNvSpPr/>
          <p:nvPr/>
        </p:nvSpPr>
        <p:spPr>
          <a:xfrm>
            <a:off x="4561933" y="3948386"/>
            <a:ext cx="638122" cy="304871"/>
          </a:xfrm>
          <a:prstGeom prst="downArrow">
            <a:avLst>
              <a:gd name="adj1" fmla="val 57843"/>
              <a:gd name="adj2" fmla="val 41177"/>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53" name="Rectangle 52"/>
          <p:cNvSpPr/>
          <p:nvPr/>
        </p:nvSpPr>
        <p:spPr>
          <a:xfrm>
            <a:off x="6192686" y="1265510"/>
            <a:ext cx="2552484" cy="420722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p>
        </p:txBody>
      </p:sp>
      <p:sp>
        <p:nvSpPr>
          <p:cNvPr id="54" name="Rectangle 53"/>
          <p:cNvSpPr/>
          <p:nvPr/>
        </p:nvSpPr>
        <p:spPr>
          <a:xfrm>
            <a:off x="6334489" y="1433143"/>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55" name="Rectangle 54"/>
          <p:cNvSpPr/>
          <p:nvPr/>
        </p:nvSpPr>
        <p:spPr>
          <a:xfrm>
            <a:off x="6476301" y="1555096"/>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56" name="Rectangle 55"/>
          <p:cNvSpPr/>
          <p:nvPr/>
        </p:nvSpPr>
        <p:spPr>
          <a:xfrm>
            <a:off x="6830813" y="1981915"/>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B</a:t>
            </a:r>
            <a:endParaRPr lang="en-US" sz="1700" dirty="0">
              <a:solidFill>
                <a:schemeClr val="tx1"/>
              </a:solidFill>
            </a:endParaRPr>
          </a:p>
        </p:txBody>
      </p:sp>
      <p:sp>
        <p:nvSpPr>
          <p:cNvPr id="57" name="Rectangle 56"/>
          <p:cNvSpPr/>
          <p:nvPr/>
        </p:nvSpPr>
        <p:spPr>
          <a:xfrm>
            <a:off x="7539830" y="1433143"/>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58" name="Rectangle 57"/>
          <p:cNvSpPr/>
          <p:nvPr/>
        </p:nvSpPr>
        <p:spPr>
          <a:xfrm>
            <a:off x="8107054" y="1555096"/>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59" name="Straight Arrow Connector 58"/>
          <p:cNvCxnSpPr>
            <a:stCxn id="55" idx="3"/>
            <a:endCxn id="58" idx="1"/>
          </p:cNvCxnSpPr>
          <p:nvPr/>
        </p:nvCxnSpPr>
        <p:spPr>
          <a:xfrm>
            <a:off x="6759905" y="1707523"/>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8" idx="2"/>
            <a:endCxn id="56" idx="3"/>
          </p:cNvCxnSpPr>
          <p:nvPr/>
        </p:nvCxnSpPr>
        <p:spPr>
          <a:xfrm flipH="1">
            <a:off x="7114418" y="1859961"/>
            <a:ext cx="1134436" cy="274384"/>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334489" y="2896527"/>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62" name="Rectangle 61"/>
          <p:cNvSpPr/>
          <p:nvPr/>
        </p:nvSpPr>
        <p:spPr>
          <a:xfrm>
            <a:off x="6476301" y="30184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63" name="Rectangle 62"/>
          <p:cNvSpPr/>
          <p:nvPr/>
        </p:nvSpPr>
        <p:spPr>
          <a:xfrm>
            <a:off x="6830813" y="3445297"/>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solidFill>
                <a:schemeClr val="tx1"/>
              </a:solidFill>
            </a:endParaRPr>
          </a:p>
        </p:txBody>
      </p:sp>
      <p:sp>
        <p:nvSpPr>
          <p:cNvPr id="64" name="Rectangle 63"/>
          <p:cNvSpPr/>
          <p:nvPr/>
        </p:nvSpPr>
        <p:spPr>
          <a:xfrm>
            <a:off x="7539830" y="2896527"/>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65" name="Rectangle 64"/>
          <p:cNvSpPr/>
          <p:nvPr/>
        </p:nvSpPr>
        <p:spPr>
          <a:xfrm>
            <a:off x="8107054" y="30184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sz="2100" dirty="0" smtClean="0">
                <a:solidFill>
                  <a:schemeClr val="tx1"/>
                </a:solidFill>
              </a:rPr>
              <a:t>C</a:t>
            </a:r>
            <a:endParaRPr lang="en-US" sz="1700" dirty="0">
              <a:solidFill>
                <a:schemeClr val="tx1"/>
              </a:solidFill>
            </a:endParaRPr>
          </a:p>
        </p:txBody>
      </p:sp>
      <p:cxnSp>
        <p:nvCxnSpPr>
          <p:cNvPr id="66" name="Straight Arrow Connector 65"/>
          <p:cNvCxnSpPr>
            <a:stCxn id="62" idx="3"/>
            <a:endCxn id="65" idx="1"/>
          </p:cNvCxnSpPr>
          <p:nvPr/>
        </p:nvCxnSpPr>
        <p:spPr>
          <a:xfrm>
            <a:off x="6759905" y="3170907"/>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5" idx="2"/>
            <a:endCxn id="68" idx="3"/>
          </p:cNvCxnSpPr>
          <p:nvPr/>
        </p:nvCxnSpPr>
        <p:spPr>
          <a:xfrm flipH="1">
            <a:off x="7027179" y="3323349"/>
            <a:ext cx="1221680" cy="211458"/>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799390" y="3384324"/>
            <a:ext cx="227789" cy="300965"/>
          </a:xfrm>
          <a:prstGeom prst="rect">
            <a:avLst/>
          </a:prstGeom>
          <a:noFill/>
        </p:spPr>
        <p:txBody>
          <a:bodyPr wrap="none" lIns="38974" tIns="19487" rIns="38974" bIns="19487" rtlCol="0">
            <a:spAutoFit/>
          </a:bodyPr>
          <a:lstStyle/>
          <a:p>
            <a:r>
              <a:rPr lang="en-US" sz="1700" dirty="0" smtClean="0"/>
              <a:t>B</a:t>
            </a:r>
            <a:endParaRPr lang="en-US" dirty="0"/>
          </a:p>
        </p:txBody>
      </p:sp>
      <p:sp>
        <p:nvSpPr>
          <p:cNvPr id="69" name="Rectangle 68"/>
          <p:cNvSpPr/>
          <p:nvPr/>
        </p:nvSpPr>
        <p:spPr>
          <a:xfrm>
            <a:off x="6334489" y="4314228"/>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70" name="Rectangle 69"/>
          <p:cNvSpPr/>
          <p:nvPr/>
        </p:nvSpPr>
        <p:spPr>
          <a:xfrm>
            <a:off x="6476301" y="44361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2100" dirty="0" smtClean="0">
                <a:solidFill>
                  <a:schemeClr val="tx1"/>
                </a:solidFill>
              </a:rPr>
              <a:t>A</a:t>
            </a:r>
            <a:endParaRPr lang="en-US" sz="1700" dirty="0">
              <a:solidFill>
                <a:schemeClr val="tx1"/>
              </a:solidFill>
            </a:endParaRPr>
          </a:p>
        </p:txBody>
      </p:sp>
      <p:sp>
        <p:nvSpPr>
          <p:cNvPr id="71" name="Rectangle 70"/>
          <p:cNvSpPr/>
          <p:nvPr/>
        </p:nvSpPr>
        <p:spPr>
          <a:xfrm>
            <a:off x="7539830" y="4314228"/>
            <a:ext cx="992632" cy="97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72" name="Rectangle 71"/>
          <p:cNvSpPr/>
          <p:nvPr/>
        </p:nvSpPr>
        <p:spPr>
          <a:xfrm>
            <a:off x="8107054" y="4436178"/>
            <a:ext cx="283609" cy="30487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400" dirty="0">
              <a:solidFill>
                <a:schemeClr val="tx1"/>
              </a:solidFill>
            </a:endParaRPr>
          </a:p>
        </p:txBody>
      </p:sp>
      <p:cxnSp>
        <p:nvCxnSpPr>
          <p:cNvPr id="73" name="Straight Arrow Connector 72"/>
          <p:cNvCxnSpPr>
            <a:stCxn id="70" idx="3"/>
            <a:endCxn id="72" idx="1"/>
          </p:cNvCxnSpPr>
          <p:nvPr/>
        </p:nvCxnSpPr>
        <p:spPr>
          <a:xfrm>
            <a:off x="6759905" y="4588607"/>
            <a:ext cx="13471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55" idx="2"/>
            <a:endCxn id="56" idx="1"/>
          </p:cNvCxnSpPr>
          <p:nvPr/>
        </p:nvCxnSpPr>
        <p:spPr>
          <a:xfrm>
            <a:off x="6618103" y="1859961"/>
            <a:ext cx="212707" cy="2743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2" idx="2"/>
          </p:cNvCxnSpPr>
          <p:nvPr/>
        </p:nvCxnSpPr>
        <p:spPr>
          <a:xfrm>
            <a:off x="6618103" y="3323348"/>
            <a:ext cx="212707" cy="12195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618103" y="4741046"/>
            <a:ext cx="212707" cy="18292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6759910" y="4923969"/>
            <a:ext cx="283609" cy="24389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solidFill>
                <a:schemeClr val="tx1"/>
              </a:solidFill>
            </a:endParaRPr>
          </a:p>
        </p:txBody>
      </p:sp>
      <p:sp>
        <p:nvSpPr>
          <p:cNvPr id="78" name="TextBox 77"/>
          <p:cNvSpPr txBox="1"/>
          <p:nvPr/>
        </p:nvSpPr>
        <p:spPr>
          <a:xfrm>
            <a:off x="6724419" y="4876238"/>
            <a:ext cx="299924" cy="300965"/>
          </a:xfrm>
          <a:prstGeom prst="rect">
            <a:avLst/>
          </a:prstGeom>
          <a:noFill/>
        </p:spPr>
        <p:txBody>
          <a:bodyPr wrap="none" lIns="38974" tIns="19487" rIns="38974" bIns="19487" rtlCol="0">
            <a:spAutoFit/>
          </a:bodyPr>
          <a:lstStyle/>
          <a:p>
            <a:r>
              <a:rPr lang="en-US" sz="1700" dirty="0" smtClean="0"/>
              <a:t>B</a:t>
            </a:r>
            <a:r>
              <a:rPr lang="en-US" sz="1700" b="1" dirty="0" smtClean="0"/>
              <a:t>’</a:t>
            </a:r>
            <a:endParaRPr lang="en-US" b="1" dirty="0"/>
          </a:p>
        </p:txBody>
      </p:sp>
      <p:sp>
        <p:nvSpPr>
          <p:cNvPr id="79" name="Down Arrow 78"/>
          <p:cNvSpPr/>
          <p:nvPr/>
        </p:nvSpPr>
        <p:spPr>
          <a:xfrm>
            <a:off x="7185320" y="2545976"/>
            <a:ext cx="638122" cy="304871"/>
          </a:xfrm>
          <a:prstGeom prst="downArrow">
            <a:avLst>
              <a:gd name="adj1" fmla="val 57843"/>
              <a:gd name="adj2" fmla="val 41177"/>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80" name="Down Arrow 79"/>
          <p:cNvSpPr/>
          <p:nvPr/>
        </p:nvSpPr>
        <p:spPr>
          <a:xfrm>
            <a:off x="7185320" y="3948386"/>
            <a:ext cx="638122" cy="304871"/>
          </a:xfrm>
          <a:prstGeom prst="downArrow">
            <a:avLst>
              <a:gd name="adj1" fmla="val 57843"/>
              <a:gd name="adj2" fmla="val 41177"/>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81" name="Rectangle 80"/>
          <p:cNvSpPr/>
          <p:nvPr/>
        </p:nvSpPr>
        <p:spPr>
          <a:xfrm>
            <a:off x="6901717" y="3628214"/>
            <a:ext cx="141805" cy="6097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solidFill>
                <a:schemeClr val="tx1"/>
              </a:solidFill>
            </a:endParaRPr>
          </a:p>
        </p:txBody>
      </p:sp>
      <p:sp>
        <p:nvSpPr>
          <p:cNvPr id="82" name="TextBox 81"/>
          <p:cNvSpPr txBox="1"/>
          <p:nvPr/>
        </p:nvSpPr>
        <p:spPr>
          <a:xfrm>
            <a:off x="8072089" y="4375204"/>
            <a:ext cx="303130" cy="300965"/>
          </a:xfrm>
          <a:prstGeom prst="rect">
            <a:avLst/>
          </a:prstGeom>
          <a:noFill/>
        </p:spPr>
        <p:txBody>
          <a:bodyPr wrap="none" lIns="38974" tIns="19487" rIns="38974" bIns="19487" rtlCol="0">
            <a:spAutoFit/>
          </a:bodyPr>
          <a:lstStyle/>
          <a:p>
            <a:r>
              <a:rPr lang="en-US" sz="1700" dirty="0" smtClean="0"/>
              <a:t>C</a:t>
            </a:r>
            <a:r>
              <a:rPr lang="en-US" sz="1700" b="1" dirty="0" smtClean="0"/>
              <a:t>’</a:t>
            </a:r>
            <a:endParaRPr lang="en-US" b="1" dirty="0"/>
          </a:p>
        </p:txBody>
      </p:sp>
      <p:sp>
        <p:nvSpPr>
          <p:cNvPr id="83" name="Rectangle 82"/>
          <p:cNvSpPr/>
          <p:nvPr/>
        </p:nvSpPr>
        <p:spPr>
          <a:xfrm>
            <a:off x="8177959" y="4619096"/>
            <a:ext cx="141805" cy="60974"/>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2800" dirty="0">
              <a:solidFill>
                <a:schemeClr val="tx1"/>
              </a:solidFill>
            </a:endParaRPr>
          </a:p>
        </p:txBody>
      </p:sp>
      <p:sp>
        <p:nvSpPr>
          <p:cNvPr id="84" name="TextBox 83"/>
          <p:cNvSpPr txBox="1"/>
          <p:nvPr/>
        </p:nvSpPr>
        <p:spPr>
          <a:xfrm>
            <a:off x="1601028" y="5455115"/>
            <a:ext cx="977994" cy="316354"/>
          </a:xfrm>
          <a:prstGeom prst="rect">
            <a:avLst/>
          </a:prstGeom>
          <a:noFill/>
        </p:spPr>
        <p:txBody>
          <a:bodyPr wrap="none" lIns="38974" tIns="19487" rIns="38974" bIns="19487" rtlCol="0">
            <a:spAutoFit/>
          </a:bodyPr>
          <a:lstStyle/>
          <a:p>
            <a:r>
              <a:rPr lang="en-US" dirty="0" smtClean="0">
                <a:ea typeface="汉鼎简楷体" pitchFamily="49" charset="-122"/>
              </a:rPr>
              <a:t>(1) </a:t>
            </a:r>
            <a:r>
              <a:rPr lang="zh-CN" altLang="en-US" dirty="0" smtClean="0">
                <a:latin typeface="方正精楷简体" pitchFamily="2" charset="-122"/>
                <a:ea typeface="汉鼎简楷体" pitchFamily="49" charset="-122"/>
              </a:rPr>
              <a:t>绑架</a:t>
            </a:r>
            <a:endParaRPr lang="en-US" dirty="0">
              <a:latin typeface="方正精楷简体" pitchFamily="2" charset="-122"/>
              <a:ea typeface="汉鼎简楷体" pitchFamily="49" charset="-122"/>
            </a:endParaRPr>
          </a:p>
        </p:txBody>
      </p:sp>
      <p:sp>
        <p:nvSpPr>
          <p:cNvPr id="85" name="TextBox 84"/>
          <p:cNvSpPr txBox="1"/>
          <p:nvPr/>
        </p:nvSpPr>
        <p:spPr>
          <a:xfrm>
            <a:off x="4255599" y="5451542"/>
            <a:ext cx="977994" cy="316354"/>
          </a:xfrm>
          <a:prstGeom prst="rect">
            <a:avLst/>
          </a:prstGeom>
          <a:noFill/>
        </p:spPr>
        <p:txBody>
          <a:bodyPr wrap="none" lIns="38974" tIns="19487" rIns="38974" bIns="19487" rtlCol="0">
            <a:spAutoFit/>
          </a:bodyPr>
          <a:lstStyle/>
          <a:p>
            <a:r>
              <a:rPr lang="en-US" dirty="0" smtClean="0">
                <a:ea typeface="汉鼎简楷体" pitchFamily="49" charset="-122"/>
              </a:rPr>
              <a:t>(</a:t>
            </a:r>
            <a:r>
              <a:rPr lang="en-US" altLang="zh-CN" dirty="0" smtClean="0">
                <a:ea typeface="汉鼎简楷体" pitchFamily="49" charset="-122"/>
              </a:rPr>
              <a:t>2</a:t>
            </a:r>
            <a:r>
              <a:rPr lang="en-US" dirty="0" smtClean="0">
                <a:ea typeface="汉鼎简楷体" pitchFamily="49" charset="-122"/>
              </a:rPr>
              <a:t>) </a:t>
            </a:r>
            <a:r>
              <a:rPr lang="zh-CN" altLang="en-US" dirty="0" smtClean="0">
                <a:latin typeface="方正精楷简体" pitchFamily="2" charset="-122"/>
                <a:ea typeface="汉鼎简楷体" pitchFamily="49" charset="-122"/>
              </a:rPr>
              <a:t>分裂</a:t>
            </a:r>
            <a:endParaRPr lang="en-US" dirty="0">
              <a:latin typeface="方正精楷简体" pitchFamily="2" charset="-122"/>
              <a:ea typeface="汉鼎简楷体" pitchFamily="49" charset="-122"/>
            </a:endParaRPr>
          </a:p>
        </p:txBody>
      </p:sp>
      <p:sp>
        <p:nvSpPr>
          <p:cNvPr id="86" name="TextBox 85"/>
          <p:cNvSpPr txBox="1"/>
          <p:nvPr/>
        </p:nvSpPr>
        <p:spPr>
          <a:xfrm>
            <a:off x="6808087" y="5455115"/>
            <a:ext cx="1208827" cy="316354"/>
          </a:xfrm>
          <a:prstGeom prst="rect">
            <a:avLst/>
          </a:prstGeom>
          <a:noFill/>
        </p:spPr>
        <p:txBody>
          <a:bodyPr wrap="none" lIns="38974" tIns="19487" rIns="38974" bIns="19487" rtlCol="0">
            <a:spAutoFit/>
          </a:bodyPr>
          <a:lstStyle/>
          <a:p>
            <a:r>
              <a:rPr lang="en-US" dirty="0" smtClean="0">
                <a:ea typeface="汉鼎简楷体" pitchFamily="49" charset="-122"/>
              </a:rPr>
              <a:t>(</a:t>
            </a:r>
            <a:r>
              <a:rPr lang="en-US" altLang="zh-CN" dirty="0" smtClean="0">
                <a:ea typeface="汉鼎简楷体" pitchFamily="49" charset="-122"/>
              </a:rPr>
              <a:t>3</a:t>
            </a:r>
            <a:r>
              <a:rPr lang="en-US" dirty="0" smtClean="0">
                <a:ea typeface="汉鼎简楷体" pitchFamily="49" charset="-122"/>
              </a:rPr>
              <a:t>) </a:t>
            </a:r>
            <a:r>
              <a:rPr lang="zh-CN" altLang="en-US" dirty="0" smtClean="0">
                <a:latin typeface="方正精楷简体" pitchFamily="2" charset="-122"/>
                <a:ea typeface="汉鼎简楷体" pitchFamily="49" charset="-122"/>
              </a:rPr>
              <a:t>重定位</a:t>
            </a:r>
            <a:endParaRPr lang="en-US" dirty="0">
              <a:latin typeface="方正精楷简体" pitchFamily="2" charset="-122"/>
              <a:ea typeface="汉鼎简楷体" pitchFamily="49" charset="-122"/>
            </a:endParaRPr>
          </a:p>
        </p:txBody>
      </p:sp>
      <p:sp>
        <p:nvSpPr>
          <p:cNvPr id="87" name="Rectangle 86"/>
          <p:cNvSpPr/>
          <p:nvPr/>
        </p:nvSpPr>
        <p:spPr>
          <a:xfrm>
            <a:off x="2789381" y="6017935"/>
            <a:ext cx="283609" cy="243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88" name="TextBox 87"/>
          <p:cNvSpPr txBox="1"/>
          <p:nvPr/>
        </p:nvSpPr>
        <p:spPr>
          <a:xfrm>
            <a:off x="3070218" y="5992118"/>
            <a:ext cx="732734" cy="300965"/>
          </a:xfrm>
          <a:prstGeom prst="rect">
            <a:avLst/>
          </a:prstGeom>
          <a:noFill/>
        </p:spPr>
        <p:txBody>
          <a:bodyPr wrap="none" lIns="38974" tIns="19487" rIns="38974" bIns="19487" rtlCol="0">
            <a:spAutoFit/>
          </a:bodyPr>
          <a:lstStyle/>
          <a:p>
            <a:r>
              <a:rPr lang="zh-CN" altLang="en-US" sz="1700" dirty="0" smtClean="0">
                <a:latin typeface="方正精楷简体" pitchFamily="2" charset="-122"/>
                <a:ea typeface="汉鼎简楷体" pitchFamily="49" charset="-122"/>
              </a:rPr>
              <a:t>子系统</a:t>
            </a:r>
            <a:endParaRPr lang="en-US" sz="1700" dirty="0">
              <a:latin typeface="方正精楷简体" pitchFamily="2" charset="-122"/>
              <a:ea typeface="汉鼎简楷体" pitchFamily="49" charset="-122"/>
            </a:endParaRPr>
          </a:p>
        </p:txBody>
      </p:sp>
      <p:sp>
        <p:nvSpPr>
          <p:cNvPr id="89" name="Rectangle 88"/>
          <p:cNvSpPr/>
          <p:nvPr/>
        </p:nvSpPr>
        <p:spPr>
          <a:xfrm>
            <a:off x="4179130" y="6017935"/>
            <a:ext cx="283609" cy="2438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r>
              <a:rPr lang="en-US" altLang="zh-CN" sz="1700" dirty="0" smtClean="0">
                <a:solidFill>
                  <a:schemeClr val="tx1"/>
                </a:solidFill>
              </a:rPr>
              <a:t>X</a:t>
            </a:r>
            <a:endParaRPr lang="en-US" sz="1700" dirty="0">
              <a:solidFill>
                <a:schemeClr val="tx1"/>
              </a:solidFill>
            </a:endParaRPr>
          </a:p>
        </p:txBody>
      </p:sp>
      <p:sp>
        <p:nvSpPr>
          <p:cNvPr id="90" name="TextBox 89"/>
          <p:cNvSpPr txBox="1"/>
          <p:nvPr/>
        </p:nvSpPr>
        <p:spPr>
          <a:xfrm>
            <a:off x="4443299" y="5992118"/>
            <a:ext cx="514726" cy="300965"/>
          </a:xfrm>
          <a:prstGeom prst="rect">
            <a:avLst/>
          </a:prstGeom>
          <a:noFill/>
        </p:spPr>
        <p:txBody>
          <a:bodyPr wrap="none" lIns="38974" tIns="19487" rIns="38974" bIns="19487" rtlCol="0">
            <a:spAutoFit/>
          </a:bodyPr>
          <a:lstStyle/>
          <a:p>
            <a:r>
              <a:rPr lang="zh-CN" altLang="en-US" sz="1700" dirty="0" smtClean="0">
                <a:latin typeface="方正精楷简体" pitchFamily="2" charset="-122"/>
                <a:ea typeface="汉鼎简楷体" pitchFamily="49" charset="-122"/>
              </a:rPr>
              <a:t>模块</a:t>
            </a:r>
            <a:endParaRPr lang="en-US" sz="1700" dirty="0">
              <a:latin typeface="方正精楷简体" pitchFamily="2" charset="-122"/>
              <a:ea typeface="汉鼎简楷体" pitchFamily="49" charset="-122"/>
            </a:endParaRPr>
          </a:p>
        </p:txBody>
      </p:sp>
      <p:cxnSp>
        <p:nvCxnSpPr>
          <p:cNvPr id="91" name="Straight Arrow Connector 90"/>
          <p:cNvCxnSpPr/>
          <p:nvPr/>
        </p:nvCxnSpPr>
        <p:spPr>
          <a:xfrm flipV="1">
            <a:off x="5446941" y="6139885"/>
            <a:ext cx="533039" cy="357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5932247" y="5992118"/>
            <a:ext cx="514726" cy="300965"/>
          </a:xfrm>
          <a:prstGeom prst="rect">
            <a:avLst/>
          </a:prstGeom>
          <a:noFill/>
        </p:spPr>
        <p:txBody>
          <a:bodyPr wrap="none" lIns="38974" tIns="19487" rIns="38974" bIns="19487" rtlCol="0">
            <a:spAutoFit/>
          </a:bodyPr>
          <a:lstStyle/>
          <a:p>
            <a:r>
              <a:rPr lang="zh-CN" altLang="en-US" sz="1700" dirty="0" smtClean="0">
                <a:latin typeface="方正精楷简体" pitchFamily="2" charset="-122"/>
                <a:ea typeface="汉鼎简楷体" pitchFamily="49" charset="-122"/>
              </a:rPr>
              <a:t>依赖</a:t>
            </a:r>
            <a:endParaRPr lang="en-US" sz="1700" dirty="0">
              <a:latin typeface="方正精楷简体" pitchFamily="2" charset="-122"/>
              <a:ea typeface="汉鼎简楷体" pitchFamily="49" charset="-122"/>
            </a:endParaRPr>
          </a:p>
        </p:txBody>
      </p:sp>
      <p:sp>
        <p:nvSpPr>
          <p:cNvPr id="93" name="TextBox 92"/>
          <p:cNvSpPr txBox="1"/>
          <p:nvPr/>
        </p:nvSpPr>
        <p:spPr>
          <a:xfrm>
            <a:off x="7279393" y="5992118"/>
            <a:ext cx="514726" cy="300965"/>
          </a:xfrm>
          <a:prstGeom prst="rect">
            <a:avLst/>
          </a:prstGeom>
          <a:noFill/>
        </p:spPr>
        <p:txBody>
          <a:bodyPr wrap="none" lIns="38974" tIns="19487" rIns="38974" bIns="19487" rtlCol="0">
            <a:spAutoFit/>
          </a:bodyPr>
          <a:lstStyle/>
          <a:p>
            <a:r>
              <a:rPr lang="zh-CN" altLang="en-US" sz="1700" dirty="0" smtClean="0">
                <a:latin typeface="方正精楷简体" pitchFamily="2" charset="-122"/>
                <a:ea typeface="汉鼎简楷体" pitchFamily="49" charset="-122"/>
              </a:rPr>
              <a:t>包含</a:t>
            </a:r>
            <a:endParaRPr lang="en-US" sz="1700" dirty="0">
              <a:latin typeface="方正精楷简体" pitchFamily="2" charset="-122"/>
              <a:ea typeface="汉鼎简楷体" pitchFamily="49" charset="-122"/>
            </a:endParaRPr>
          </a:p>
        </p:txBody>
      </p:sp>
      <p:cxnSp>
        <p:nvCxnSpPr>
          <p:cNvPr id="94" name="Straight Arrow Connector 93"/>
          <p:cNvCxnSpPr/>
          <p:nvPr/>
        </p:nvCxnSpPr>
        <p:spPr>
          <a:xfrm flipV="1">
            <a:off x="6794085" y="6139883"/>
            <a:ext cx="533039" cy="3573"/>
          </a:xfrm>
          <a:prstGeom prst="straightConnector1">
            <a:avLst/>
          </a:prstGeom>
          <a:ln w="285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830924" y="5870166"/>
            <a:ext cx="6097599" cy="487796"/>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8974" tIns="19487" rIns="38974" bIns="19487" rtlCol="0" anchor="ctr"/>
          <a:lstStyle/>
          <a:p>
            <a:pPr algn="ctr"/>
            <a:endParaRPr lang="en-US" sz="1700" dirty="0"/>
          </a:p>
        </p:txBody>
      </p:sp>
      <p:sp>
        <p:nvSpPr>
          <p:cNvPr id="96" name="TextBox 95"/>
          <p:cNvSpPr txBox="1"/>
          <p:nvPr/>
        </p:nvSpPr>
        <p:spPr>
          <a:xfrm>
            <a:off x="1796739" y="5838587"/>
            <a:ext cx="489078" cy="531797"/>
          </a:xfrm>
          <a:prstGeom prst="rect">
            <a:avLst/>
          </a:prstGeom>
          <a:noFill/>
        </p:spPr>
        <p:txBody>
          <a:bodyPr wrap="none" lIns="38974" tIns="19487" rIns="38974" bIns="19487" rtlCol="0">
            <a:spAutoFit/>
          </a:bodyPr>
          <a:lstStyle/>
          <a:p>
            <a:r>
              <a:rPr lang="zh-CN" altLang="en-US" sz="1600" dirty="0" smtClean="0">
                <a:latin typeface="方正精楷简体" pitchFamily="2" charset="-122"/>
                <a:ea typeface="汉鼎简楷体" pitchFamily="49" charset="-122"/>
              </a:rPr>
              <a:t>图例</a:t>
            </a:r>
            <a:endParaRPr lang="en-US" altLang="zh-CN" sz="1600" dirty="0" smtClean="0">
              <a:latin typeface="方正精楷简体" pitchFamily="2" charset="-122"/>
              <a:ea typeface="汉鼎简楷体" pitchFamily="49" charset="-122"/>
            </a:endParaRPr>
          </a:p>
          <a:p>
            <a:r>
              <a:rPr lang="zh-CN" altLang="en-US" sz="1600" dirty="0" smtClean="0">
                <a:latin typeface="方正精楷简体" pitchFamily="2" charset="-122"/>
                <a:ea typeface="汉鼎简楷体" pitchFamily="49" charset="-122"/>
              </a:rPr>
              <a:t>解释</a:t>
            </a:r>
            <a:endParaRPr lang="en-US" sz="1600" dirty="0">
              <a:latin typeface="方正精楷简体" pitchFamily="2" charset="-122"/>
              <a:ea typeface="汉鼎简楷体" pitchFamily="49" charset="-122"/>
            </a:endParaRPr>
          </a:p>
        </p:txBody>
      </p:sp>
      <p:sp>
        <p:nvSpPr>
          <p:cNvPr id="97" name="TextBox 96"/>
          <p:cNvSpPr txBox="1"/>
          <p:nvPr/>
        </p:nvSpPr>
        <p:spPr>
          <a:xfrm>
            <a:off x="2916981" y="2119156"/>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98" name="TextBox 97"/>
          <p:cNvSpPr txBox="1"/>
          <p:nvPr/>
        </p:nvSpPr>
        <p:spPr>
          <a:xfrm>
            <a:off x="1087722" y="2119156"/>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99" name="TextBox 98"/>
          <p:cNvSpPr txBox="1"/>
          <p:nvPr/>
        </p:nvSpPr>
        <p:spPr>
          <a:xfrm>
            <a:off x="2916981" y="4402214"/>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00" name="TextBox 99"/>
          <p:cNvSpPr txBox="1"/>
          <p:nvPr/>
        </p:nvSpPr>
        <p:spPr>
          <a:xfrm>
            <a:off x="1087722" y="4402214"/>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01" name="TextBox 100"/>
          <p:cNvSpPr txBox="1"/>
          <p:nvPr/>
        </p:nvSpPr>
        <p:spPr>
          <a:xfrm>
            <a:off x="5540367" y="2103863"/>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02" name="TextBox 101"/>
          <p:cNvSpPr txBox="1"/>
          <p:nvPr/>
        </p:nvSpPr>
        <p:spPr>
          <a:xfrm>
            <a:off x="3711107" y="2103863"/>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03" name="TextBox 102"/>
          <p:cNvSpPr txBox="1"/>
          <p:nvPr/>
        </p:nvSpPr>
        <p:spPr>
          <a:xfrm>
            <a:off x="5540367" y="3567245"/>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04" name="TextBox 103"/>
          <p:cNvSpPr txBox="1"/>
          <p:nvPr/>
        </p:nvSpPr>
        <p:spPr>
          <a:xfrm>
            <a:off x="3711107" y="3567245"/>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05" name="TextBox 104"/>
          <p:cNvSpPr txBox="1"/>
          <p:nvPr/>
        </p:nvSpPr>
        <p:spPr>
          <a:xfrm>
            <a:off x="5540367" y="4984947"/>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06" name="TextBox 105"/>
          <p:cNvSpPr txBox="1"/>
          <p:nvPr/>
        </p:nvSpPr>
        <p:spPr>
          <a:xfrm>
            <a:off x="3711107" y="4984947"/>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07" name="TextBox 106"/>
          <p:cNvSpPr txBox="1"/>
          <p:nvPr/>
        </p:nvSpPr>
        <p:spPr>
          <a:xfrm>
            <a:off x="8163752" y="4984947"/>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08" name="TextBox 107"/>
          <p:cNvSpPr txBox="1"/>
          <p:nvPr/>
        </p:nvSpPr>
        <p:spPr>
          <a:xfrm>
            <a:off x="6334494" y="4984947"/>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09" name="TextBox 108"/>
          <p:cNvSpPr txBox="1"/>
          <p:nvPr/>
        </p:nvSpPr>
        <p:spPr>
          <a:xfrm>
            <a:off x="8163752" y="3567245"/>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10" name="TextBox 109"/>
          <p:cNvSpPr txBox="1"/>
          <p:nvPr/>
        </p:nvSpPr>
        <p:spPr>
          <a:xfrm>
            <a:off x="6334494" y="3567245"/>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11" name="TextBox 110"/>
          <p:cNvSpPr txBox="1"/>
          <p:nvPr/>
        </p:nvSpPr>
        <p:spPr>
          <a:xfrm>
            <a:off x="8163752" y="2103863"/>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2</a:t>
            </a:r>
            <a:endParaRPr lang="en-US" sz="1700" baseline="-25000" dirty="0"/>
          </a:p>
        </p:txBody>
      </p:sp>
      <p:sp>
        <p:nvSpPr>
          <p:cNvPr id="112" name="TextBox 111"/>
          <p:cNvSpPr txBox="1"/>
          <p:nvPr/>
        </p:nvSpPr>
        <p:spPr>
          <a:xfrm>
            <a:off x="6334494" y="2103863"/>
            <a:ext cx="320763" cy="300965"/>
          </a:xfrm>
          <a:prstGeom prst="rect">
            <a:avLst/>
          </a:prstGeom>
          <a:noFill/>
        </p:spPr>
        <p:txBody>
          <a:bodyPr wrap="none" lIns="38974" tIns="19487" rIns="38974" bIns="19487" rtlCol="0">
            <a:spAutoFit/>
          </a:bodyPr>
          <a:lstStyle/>
          <a:p>
            <a:r>
              <a:rPr lang="en-US" altLang="zh-CN" sz="1700" dirty="0" smtClean="0"/>
              <a:t>S</a:t>
            </a:r>
            <a:r>
              <a:rPr lang="en-US" altLang="zh-CN" sz="1700" baseline="-25000" dirty="0" smtClean="0"/>
              <a:t>1</a:t>
            </a:r>
            <a:endParaRPr lang="en-US" sz="1700" baseline="-25000" dirty="0"/>
          </a:p>
        </p:txBody>
      </p:sp>
      <p:sp>
        <p:nvSpPr>
          <p:cNvPr id="113" name="TextBox 112"/>
          <p:cNvSpPr txBox="1"/>
          <p:nvPr/>
        </p:nvSpPr>
        <p:spPr>
          <a:xfrm>
            <a:off x="2837687" y="6031146"/>
            <a:ext cx="184507" cy="224021"/>
          </a:xfrm>
          <a:prstGeom prst="rect">
            <a:avLst/>
          </a:prstGeom>
          <a:noFill/>
        </p:spPr>
        <p:txBody>
          <a:bodyPr wrap="none" lIns="38974" tIns="19487" rIns="38974" bIns="19487" rtlCol="0">
            <a:spAutoFit/>
          </a:bodyPr>
          <a:lstStyle/>
          <a:p>
            <a:r>
              <a:rPr lang="en-US" altLang="zh-CN" sz="1200" dirty="0" smtClean="0"/>
              <a:t>S</a:t>
            </a:r>
            <a:endParaRPr lang="zh-CN" altLang="en-US" sz="1200" dirty="0"/>
          </a:p>
        </p:txBody>
      </p:sp>
    </p:spTree>
  </p:cSld>
  <p:clrMapOvr>
    <a:masterClrMapping/>
  </p:clrMapOvr>
  <p:transition spd="slow">
    <p:blinds/>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代码重构</a:t>
            </a:r>
            <a:endParaRPr lang="zh-CN" altLang="en-US" dirty="0"/>
          </a:p>
        </p:txBody>
      </p:sp>
      <p:sp>
        <p:nvSpPr>
          <p:cNvPr id="3" name="Content Placeholder 2"/>
          <p:cNvSpPr>
            <a:spLocks noGrp="1"/>
          </p:cNvSpPr>
          <p:nvPr>
            <p:ph idx="1"/>
          </p:nvPr>
        </p:nvSpPr>
        <p:spPr>
          <a:xfrm>
            <a:off x="613964" y="1071548"/>
            <a:ext cx="8667750" cy="5165766"/>
          </a:xfrm>
        </p:spPr>
        <p:txBody>
          <a:bodyPr/>
          <a:lstStyle/>
          <a:p>
            <a:r>
              <a:rPr lang="zh-CN" altLang="en-US" sz="2900" dirty="0" smtClean="0"/>
              <a:t>代码重构</a:t>
            </a:r>
            <a:r>
              <a:rPr lang="en-US" altLang="zh-CN" sz="2900" dirty="0" smtClean="0"/>
              <a:t> (</a:t>
            </a:r>
            <a:r>
              <a:rPr lang="en-US" sz="2900" dirty="0" smtClean="0"/>
              <a:t>Refactoring)</a:t>
            </a:r>
          </a:p>
          <a:p>
            <a:pPr lvl="1"/>
            <a:r>
              <a:rPr lang="zh-CN" altLang="en-US" sz="2500" dirty="0" smtClean="0"/>
              <a:t>代码级的再工程实践</a:t>
            </a:r>
            <a:endParaRPr lang="en-US" altLang="zh-CN" sz="2500" dirty="0" smtClean="0"/>
          </a:p>
          <a:p>
            <a:pPr lvl="1"/>
            <a:r>
              <a:rPr lang="zh-CN" altLang="en-US" sz="2500" dirty="0" smtClean="0"/>
              <a:t>重构的对象就是</a:t>
            </a:r>
            <a:r>
              <a:rPr lang="zh-CN" altLang="en-US" sz="2500" dirty="0" smtClean="0">
                <a:solidFill>
                  <a:srgbClr val="0000B4"/>
                </a:solidFill>
              </a:rPr>
              <a:t>代码臭味</a:t>
            </a:r>
            <a:r>
              <a:rPr lang="zh-CN" altLang="en-US" sz="2500" dirty="0" smtClean="0"/>
              <a:t> </a:t>
            </a:r>
            <a:r>
              <a:rPr lang="en-US" altLang="zh-CN" sz="2500" dirty="0" smtClean="0"/>
              <a:t>(</a:t>
            </a:r>
            <a:r>
              <a:rPr lang="en-US" sz="2500" dirty="0" smtClean="0"/>
              <a:t>Code Smell)，</a:t>
            </a:r>
          </a:p>
          <a:p>
            <a:endParaRPr lang="en-US" altLang="zh-CN" sz="2900" dirty="0" smtClean="0"/>
          </a:p>
          <a:p>
            <a:r>
              <a:rPr lang="zh-CN" altLang="en-US" sz="2900" dirty="0" smtClean="0"/>
              <a:t>代码臭味</a:t>
            </a:r>
            <a:endParaRPr lang="en-US" altLang="zh-CN" sz="2900" dirty="0" smtClean="0"/>
          </a:p>
          <a:p>
            <a:pPr lvl="1"/>
            <a:r>
              <a:rPr lang="zh-CN" altLang="en-US" sz="2500" dirty="0" smtClean="0"/>
              <a:t>泛指所有存在结构问题的代码，如： </a:t>
            </a:r>
            <a:endParaRPr lang="en-US" altLang="zh-CN" sz="2500" dirty="0" smtClean="0"/>
          </a:p>
          <a:p>
            <a:pPr lvl="1"/>
            <a:r>
              <a:rPr lang="zh-CN" altLang="en-US" sz="2500" dirty="0" smtClean="0">
                <a:solidFill>
                  <a:srgbClr val="0000B4"/>
                </a:solidFill>
              </a:rPr>
              <a:t>代码克隆</a:t>
            </a:r>
            <a:endParaRPr lang="en-US" altLang="zh-CN" sz="2500" dirty="0" smtClean="0">
              <a:solidFill>
                <a:srgbClr val="0000B4"/>
              </a:solidFill>
            </a:endParaRPr>
          </a:p>
          <a:p>
            <a:pPr lvl="1"/>
            <a:r>
              <a:rPr lang="zh-CN" altLang="en-US" sz="2500" dirty="0" smtClean="0">
                <a:solidFill>
                  <a:srgbClr val="0000B4"/>
                </a:solidFill>
              </a:rPr>
              <a:t>大函数、大类、长参数列</a:t>
            </a:r>
            <a:endParaRPr lang="en-US" altLang="zh-CN" sz="2500" dirty="0" smtClean="0">
              <a:solidFill>
                <a:srgbClr val="0000B4"/>
              </a:solidFill>
            </a:endParaRPr>
          </a:p>
          <a:p>
            <a:pPr lvl="1"/>
            <a:r>
              <a:rPr lang="zh-CN" altLang="en-US" sz="2500" dirty="0" smtClean="0">
                <a:solidFill>
                  <a:srgbClr val="0000B4"/>
                </a:solidFill>
              </a:rPr>
              <a:t>多样变更、零碎手术</a:t>
            </a:r>
            <a:endParaRPr lang="en-US" altLang="zh-CN" sz="2500" dirty="0" smtClean="0">
              <a:solidFill>
                <a:srgbClr val="0000B4"/>
              </a:solidFill>
            </a:endParaRPr>
          </a:p>
          <a:p>
            <a:pPr lvl="1"/>
            <a:r>
              <a:rPr lang="zh-CN" altLang="en-US" sz="2500" dirty="0" smtClean="0">
                <a:solidFill>
                  <a:srgbClr val="0000B4"/>
                </a:solidFill>
              </a:rPr>
              <a:t>特征嫉妒、数据连结</a:t>
            </a:r>
            <a:endParaRPr lang="zh-CN" altLang="en-US" sz="2500" dirty="0">
              <a:solidFill>
                <a:srgbClr val="0000B4"/>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57</a:t>
            </a:fld>
            <a:endParaRPr lang="zh-CN" altLang="en-US" dirty="0"/>
          </a:p>
        </p:txBody>
      </p:sp>
      <p:pic>
        <p:nvPicPr>
          <p:cNvPr id="6" name="Picture 2" descr="C:\Users\SECBOK\Desktop\Green_with_Envy!-488pds-d.jpg"/>
          <p:cNvPicPr>
            <a:picLocks noChangeAspect="1" noChangeArrowheads="1"/>
          </p:cNvPicPr>
          <p:nvPr/>
        </p:nvPicPr>
        <p:blipFill>
          <a:blip r:embed="rId2" cstate="print"/>
          <a:srcRect/>
          <a:stretch>
            <a:fillRect/>
          </a:stretch>
        </p:blipFill>
        <p:spPr bwMode="auto">
          <a:xfrm>
            <a:off x="6882798" y="3857630"/>
            <a:ext cx="3023202" cy="2548406"/>
          </a:xfrm>
          <a:prstGeom prst="rect">
            <a:avLst/>
          </a:prstGeom>
          <a:ln>
            <a:noFill/>
          </a:ln>
          <a:effectLst>
            <a:softEdge rad="112500"/>
          </a:effectLst>
        </p:spPr>
      </p:pic>
    </p:spTree>
  </p:cSld>
  <p:clrMapOvr>
    <a:masterClrMapping/>
  </p:clrMapOvr>
  <p:transition spd="slow">
    <p:blinds/>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择时再工程实践</a:t>
            </a:r>
            <a:endParaRPr lang="zh-CN" altLang="en-US" dirty="0"/>
          </a:p>
        </p:txBody>
      </p:sp>
      <p:sp>
        <p:nvSpPr>
          <p:cNvPr id="3" name="Content Placeholder 2"/>
          <p:cNvSpPr>
            <a:spLocks noGrp="1"/>
          </p:cNvSpPr>
          <p:nvPr>
            <p:ph idx="1"/>
          </p:nvPr>
        </p:nvSpPr>
        <p:spPr>
          <a:xfrm>
            <a:off x="613964" y="3000372"/>
            <a:ext cx="8667750" cy="3236940"/>
          </a:xfrm>
        </p:spPr>
        <p:txBody>
          <a:bodyPr/>
          <a:lstStyle/>
          <a:p>
            <a:r>
              <a:rPr lang="en-US" sz="2900" dirty="0" smtClean="0"/>
              <a:t>Frederick Brooks</a:t>
            </a:r>
            <a:r>
              <a:rPr lang="zh-CN" altLang="en-US" sz="2900" dirty="0" smtClean="0"/>
              <a:t>：</a:t>
            </a:r>
            <a:endParaRPr lang="en-US" altLang="zh-CN" sz="2900" dirty="0" smtClean="0"/>
          </a:p>
          <a:p>
            <a:pPr lvl="1"/>
            <a:r>
              <a:rPr lang="zh-CN" altLang="en-US" sz="2500" dirty="0" smtClean="0"/>
              <a:t>大型软件的主要代码模块的再工程周期是</a:t>
            </a:r>
            <a:r>
              <a:rPr lang="en-US" altLang="zh-CN" sz="2500" dirty="0" smtClean="0"/>
              <a:t>7</a:t>
            </a:r>
            <a:r>
              <a:rPr lang="zh-CN" altLang="en-US" sz="2500" dirty="0" smtClean="0"/>
              <a:t>年。 </a:t>
            </a:r>
            <a:endParaRPr lang="en-US" altLang="zh-CN" sz="2500" dirty="0" smtClean="0"/>
          </a:p>
          <a:p>
            <a:r>
              <a:rPr lang="en-US" altLang="zh-CN" sz="2900" dirty="0" smtClean="0"/>
              <a:t>James </a:t>
            </a:r>
            <a:r>
              <a:rPr lang="en-US" altLang="zh-CN" sz="2900" dirty="0" err="1" smtClean="0"/>
              <a:t>Coplien</a:t>
            </a:r>
            <a:r>
              <a:rPr lang="zh-CN" altLang="en-US" sz="2900" dirty="0" smtClean="0"/>
              <a:t>则认为，</a:t>
            </a:r>
            <a:endParaRPr lang="en-US" altLang="zh-CN" sz="2900" dirty="0" smtClean="0"/>
          </a:p>
          <a:p>
            <a:pPr lvl="1"/>
            <a:r>
              <a:rPr lang="zh-CN" altLang="en-US" sz="2500" dirty="0" smtClean="0"/>
              <a:t>“</a:t>
            </a:r>
            <a:r>
              <a:rPr lang="en-US" altLang="zh-CN" sz="2500" dirty="0" smtClean="0"/>
              <a:t>7</a:t>
            </a:r>
            <a:r>
              <a:rPr lang="zh-CN" altLang="en-US" sz="2500" dirty="0" smtClean="0"/>
              <a:t>年”周期过长，应缩减至几周甚至几小时。</a:t>
            </a:r>
            <a:endParaRPr lang="en-US" altLang="zh-CN" sz="2500" dirty="0" smtClean="0"/>
          </a:p>
          <a:p>
            <a:pPr lvl="1"/>
            <a:r>
              <a:rPr lang="zh-CN" altLang="en-US" sz="2500" dirty="0" smtClean="0"/>
              <a:t>这显然是针对轻量级再工程如代码重构而言。</a:t>
            </a:r>
            <a:endParaRPr lang="en-US" altLang="zh-CN" sz="2500" dirty="0" smtClean="0"/>
          </a:p>
          <a:p>
            <a:pPr lvl="1">
              <a:buNone/>
            </a:pPr>
            <a:endParaRPr lang="en-US" altLang="zh-CN" sz="1200" dirty="0" smtClean="0"/>
          </a:p>
          <a:p>
            <a:pPr lvl="1">
              <a:buNone/>
            </a:pPr>
            <a:r>
              <a:rPr lang="zh-CN" altLang="en-US" dirty="0" smtClean="0"/>
              <a:t>　　　　　</a:t>
            </a:r>
            <a:r>
              <a:rPr lang="zh-CN" altLang="en-US" sz="2900" dirty="0" smtClean="0">
                <a:solidFill>
                  <a:srgbClr val="FF0000"/>
                </a:solidFill>
              </a:rPr>
              <a:t>如何选择再工程的时机？</a:t>
            </a:r>
            <a:endParaRPr lang="en-US" altLang="zh-CN" dirty="0" smtClean="0">
              <a:solidFill>
                <a:srgbClr val="FF0000"/>
              </a:solidFill>
            </a:endParaRPr>
          </a:p>
          <a:p>
            <a:pPr lvl="1"/>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58</a:t>
            </a:fld>
            <a:endParaRPr lang="zh-CN" altLang="en-US" dirty="0"/>
          </a:p>
        </p:txBody>
      </p:sp>
      <p:sp>
        <p:nvSpPr>
          <p:cNvPr id="5" name="Rectangle 4"/>
          <p:cNvSpPr/>
          <p:nvPr/>
        </p:nvSpPr>
        <p:spPr>
          <a:xfrm>
            <a:off x="1247590" y="1484785"/>
            <a:ext cx="7410823"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选准再工程的时机。</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再工程决策框架</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59</a:t>
            </a:fld>
            <a:endParaRPr lang="zh-CN" altLang="en-US" dirty="0"/>
          </a:p>
        </p:txBody>
      </p:sp>
      <p:sp>
        <p:nvSpPr>
          <p:cNvPr id="5" name="Rectangle 4"/>
          <p:cNvSpPr/>
          <p:nvPr/>
        </p:nvSpPr>
        <p:spPr>
          <a:xfrm>
            <a:off x="3327549" y="5174182"/>
            <a:ext cx="2798961" cy="723726"/>
          </a:xfrm>
          <a:prstGeom prst="rect">
            <a:avLst/>
          </a:prstGeom>
        </p:spPr>
        <p:style>
          <a:lnRef idx="0">
            <a:schemeClr val="dk1"/>
          </a:lnRef>
          <a:fillRef idx="3">
            <a:schemeClr val="dk1"/>
          </a:fillRef>
          <a:effectRef idx="3">
            <a:schemeClr val="dk1"/>
          </a:effectRef>
          <a:fontRef idx="minor">
            <a:schemeClr val="lt1"/>
          </a:fontRef>
        </p:style>
        <p:txBody>
          <a:bodyPr lIns="38974" tIns="19487" rIns="38974" bIns="19487" rtlCol="0" anchor="ctr"/>
          <a:lstStyle/>
          <a:p>
            <a:pPr algn="ctr"/>
            <a:r>
              <a:rPr lang="zh-CN" altLang="en-US" sz="2800" dirty="0" smtClean="0">
                <a:latin typeface="Adobe 楷体 Std R" pitchFamily="18" charset="-122"/>
                <a:ea typeface="Adobe 楷体 Std R" pitchFamily="18" charset="-122"/>
              </a:rPr>
              <a:t>老化软件</a:t>
            </a:r>
            <a:endParaRPr lang="zh-CN" altLang="en-US" sz="2800" dirty="0">
              <a:latin typeface="Adobe 楷体 Std R" pitchFamily="18" charset="-122"/>
              <a:ea typeface="Adobe 楷体 Std R" pitchFamily="18" charset="-122"/>
            </a:endParaRPr>
          </a:p>
        </p:txBody>
      </p:sp>
      <p:sp>
        <p:nvSpPr>
          <p:cNvPr id="6" name="Up Arrow 5"/>
          <p:cNvSpPr/>
          <p:nvPr/>
        </p:nvSpPr>
        <p:spPr>
          <a:xfrm>
            <a:off x="4377162" y="3967972"/>
            <a:ext cx="699739" cy="1206211"/>
          </a:xfrm>
          <a:prstGeom prst="upArrow">
            <a:avLst/>
          </a:prstGeom>
        </p:spPr>
        <p:style>
          <a:lnRef idx="1">
            <a:schemeClr val="accent4"/>
          </a:lnRef>
          <a:fillRef idx="2">
            <a:schemeClr val="accent4"/>
          </a:fillRef>
          <a:effectRef idx="1">
            <a:schemeClr val="accent4"/>
          </a:effectRef>
          <a:fontRef idx="minor">
            <a:schemeClr val="dk1"/>
          </a:fontRef>
        </p:style>
        <p:txBody>
          <a:bodyPr lIns="38974" tIns="19487" rIns="38974" bIns="19487" rtlCol="0" anchor="ctr"/>
          <a:lstStyle/>
          <a:p>
            <a:pPr algn="ctr"/>
            <a:endParaRPr lang="zh-CN" altLang="en-US" sz="4100" dirty="0">
              <a:latin typeface="Adobe 楷体 Std R" pitchFamily="18" charset="-122"/>
              <a:ea typeface="Adobe 楷体 Std R" pitchFamily="18" charset="-122"/>
            </a:endParaRPr>
          </a:p>
        </p:txBody>
      </p:sp>
      <p:sp>
        <p:nvSpPr>
          <p:cNvPr id="7" name="Flowchart: Decision 6"/>
          <p:cNvSpPr/>
          <p:nvPr/>
        </p:nvSpPr>
        <p:spPr>
          <a:xfrm>
            <a:off x="1986383" y="3163831"/>
            <a:ext cx="5597921" cy="804140"/>
          </a:xfrm>
          <a:prstGeom prst="flowChartDecision">
            <a:avLst/>
          </a:prstGeom>
          <a:solidFill>
            <a:srgbClr val="920000"/>
          </a:solidFill>
        </p:spPr>
        <p:style>
          <a:lnRef idx="0">
            <a:schemeClr val="accent4"/>
          </a:lnRef>
          <a:fillRef idx="3">
            <a:schemeClr val="accent4"/>
          </a:fillRef>
          <a:effectRef idx="3">
            <a:schemeClr val="accent4"/>
          </a:effectRef>
          <a:fontRef idx="minor">
            <a:schemeClr val="lt1"/>
          </a:fontRef>
        </p:style>
        <p:txBody>
          <a:bodyPr lIns="38974" tIns="19487" rIns="38974" bIns="19487" rtlCol="0" anchor="ctr"/>
          <a:lstStyle/>
          <a:p>
            <a:pPr algn="ctr"/>
            <a:r>
              <a:rPr lang="zh-CN" altLang="en-US" sz="2800" dirty="0" smtClean="0">
                <a:latin typeface="Adobe 楷体 Std R" pitchFamily="18" charset="-122"/>
                <a:ea typeface="Adobe 楷体 Std R" pitchFamily="18" charset="-122"/>
              </a:rPr>
              <a:t>分析</a:t>
            </a:r>
            <a:r>
              <a:rPr lang="en-US" altLang="zh-CN" sz="2800" dirty="0" smtClean="0">
                <a:latin typeface="Adobe 楷体 Std R" pitchFamily="18" charset="-122"/>
                <a:ea typeface="Adobe 楷体 Std R" pitchFamily="18" charset="-122"/>
              </a:rPr>
              <a:t>&amp;</a:t>
            </a:r>
            <a:r>
              <a:rPr lang="zh-CN" altLang="en-US" sz="2800" dirty="0" smtClean="0">
                <a:latin typeface="Adobe 楷体 Std R" pitchFamily="18" charset="-122"/>
                <a:ea typeface="Adobe 楷体 Std R" pitchFamily="18" charset="-122"/>
              </a:rPr>
              <a:t>决策</a:t>
            </a:r>
            <a:endParaRPr lang="zh-CN" altLang="en-US" sz="2800" dirty="0">
              <a:latin typeface="Adobe 楷体 Std R" pitchFamily="18" charset="-122"/>
              <a:ea typeface="Adobe 楷体 Std R" pitchFamily="18" charset="-122"/>
            </a:endParaRPr>
          </a:p>
        </p:txBody>
      </p:sp>
      <p:cxnSp>
        <p:nvCxnSpPr>
          <p:cNvPr id="8" name="Straight Arrow Connector 7"/>
          <p:cNvCxnSpPr/>
          <p:nvPr/>
        </p:nvCxnSpPr>
        <p:spPr>
          <a:xfrm>
            <a:off x="3385859" y="4450455"/>
            <a:ext cx="1049611" cy="1676"/>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2471770" y="4209214"/>
            <a:ext cx="796855" cy="470242"/>
          </a:xfrm>
          <a:prstGeom prst="rect">
            <a:avLst/>
          </a:prstGeom>
          <a:noFill/>
        </p:spPr>
        <p:txBody>
          <a:bodyPr wrap="none" lIns="38974" tIns="19487" rIns="38974" bIns="19487" rtlCol="0">
            <a:spAutoFit/>
          </a:bodyPr>
          <a:lstStyle/>
          <a:p>
            <a:r>
              <a:rPr lang="zh-CN" altLang="en-US" sz="2800" dirty="0" smtClean="0">
                <a:latin typeface="Adobe 楷体 Std R" pitchFamily="18" charset="-122"/>
                <a:ea typeface="Adobe 楷体 Std R" pitchFamily="18" charset="-122"/>
              </a:rPr>
              <a:t>价值</a:t>
            </a:r>
            <a:endParaRPr lang="zh-CN" altLang="en-US" sz="2800" dirty="0">
              <a:latin typeface="Adobe 楷体 Std R" pitchFamily="18" charset="-122"/>
              <a:ea typeface="Adobe 楷体 Std R" pitchFamily="18" charset="-122"/>
            </a:endParaRPr>
          </a:p>
        </p:txBody>
      </p:sp>
      <p:cxnSp>
        <p:nvCxnSpPr>
          <p:cNvPr id="10" name="Straight Arrow Connector 9"/>
          <p:cNvCxnSpPr/>
          <p:nvPr/>
        </p:nvCxnSpPr>
        <p:spPr>
          <a:xfrm>
            <a:off x="3385859" y="4928227"/>
            <a:ext cx="1049611" cy="1676"/>
          </a:xfrm>
          <a:prstGeom prst="straightConnector1">
            <a:avLst/>
          </a:prstGeom>
          <a:ln w="57150">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2471770" y="4686986"/>
            <a:ext cx="796855" cy="470242"/>
          </a:xfrm>
          <a:prstGeom prst="rect">
            <a:avLst/>
          </a:prstGeom>
          <a:noFill/>
        </p:spPr>
        <p:txBody>
          <a:bodyPr wrap="none" lIns="38974" tIns="19487" rIns="38974" bIns="19487" rtlCol="0">
            <a:spAutoFit/>
          </a:bodyPr>
          <a:lstStyle/>
          <a:p>
            <a:r>
              <a:rPr lang="zh-CN" altLang="en-US" sz="2800" dirty="0" smtClean="0">
                <a:latin typeface="Adobe 楷体 Std R" pitchFamily="18" charset="-122"/>
                <a:ea typeface="Adobe 楷体 Std R" pitchFamily="18" charset="-122"/>
              </a:rPr>
              <a:t>成本</a:t>
            </a:r>
            <a:endParaRPr lang="zh-CN" altLang="en-US" sz="2800" dirty="0">
              <a:latin typeface="Adobe 楷体 Std R" pitchFamily="18" charset="-122"/>
              <a:ea typeface="Adobe 楷体 Std R" pitchFamily="18" charset="-122"/>
            </a:endParaRPr>
          </a:p>
        </p:txBody>
      </p:sp>
      <p:cxnSp>
        <p:nvCxnSpPr>
          <p:cNvPr id="12" name="Straight Arrow Connector 11"/>
          <p:cNvCxnSpPr/>
          <p:nvPr/>
        </p:nvCxnSpPr>
        <p:spPr>
          <a:xfrm>
            <a:off x="5077081" y="4450455"/>
            <a:ext cx="1049611" cy="1676"/>
          </a:xfrm>
          <a:prstGeom prst="straightConnector1">
            <a:avLst/>
          </a:prstGeom>
          <a:ln w="57150">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6139683" y="4209214"/>
            <a:ext cx="796855" cy="470242"/>
          </a:xfrm>
          <a:prstGeom prst="rect">
            <a:avLst/>
          </a:prstGeom>
          <a:noFill/>
        </p:spPr>
        <p:txBody>
          <a:bodyPr wrap="none" lIns="38974" tIns="19487" rIns="38974" bIns="19487" rtlCol="0">
            <a:spAutoFit/>
          </a:bodyPr>
          <a:lstStyle/>
          <a:p>
            <a:r>
              <a:rPr lang="zh-CN" altLang="en-US" sz="2800" dirty="0" smtClean="0">
                <a:latin typeface="Adobe 楷体 Std R" pitchFamily="18" charset="-122"/>
                <a:ea typeface="Adobe 楷体 Std R" pitchFamily="18" charset="-122"/>
              </a:rPr>
              <a:t>时间</a:t>
            </a:r>
            <a:endParaRPr lang="zh-CN" altLang="en-US" sz="2800" dirty="0">
              <a:latin typeface="Adobe 楷体 Std R" pitchFamily="18" charset="-122"/>
              <a:ea typeface="Adobe 楷体 Std R" pitchFamily="18" charset="-122"/>
            </a:endParaRPr>
          </a:p>
        </p:txBody>
      </p:sp>
      <p:cxnSp>
        <p:nvCxnSpPr>
          <p:cNvPr id="14" name="Straight Arrow Connector 13"/>
          <p:cNvCxnSpPr/>
          <p:nvPr/>
        </p:nvCxnSpPr>
        <p:spPr>
          <a:xfrm>
            <a:off x="5077081" y="4928227"/>
            <a:ext cx="1049611" cy="1676"/>
          </a:xfrm>
          <a:prstGeom prst="straightConnector1">
            <a:avLst/>
          </a:prstGeom>
          <a:ln w="57150">
            <a:headEnd type="arrow" w="med" len="med"/>
            <a:tailEnd type="none" w="med" len="med"/>
          </a:ln>
        </p:spPr>
        <p:style>
          <a:lnRef idx="3">
            <a:schemeClr val="accent4"/>
          </a:lnRef>
          <a:fillRef idx="0">
            <a:schemeClr val="accent4"/>
          </a:fillRef>
          <a:effectRef idx="2">
            <a:schemeClr val="accent4"/>
          </a:effectRef>
          <a:fontRef idx="minor">
            <a:schemeClr val="tx1"/>
          </a:fontRef>
        </p:style>
      </p:cxnSp>
      <p:sp>
        <p:nvSpPr>
          <p:cNvPr id="15" name="TextBox 14"/>
          <p:cNvSpPr txBox="1"/>
          <p:nvPr/>
        </p:nvSpPr>
        <p:spPr>
          <a:xfrm>
            <a:off x="6139683" y="4686986"/>
            <a:ext cx="796855" cy="470242"/>
          </a:xfrm>
          <a:prstGeom prst="rect">
            <a:avLst/>
          </a:prstGeom>
          <a:noFill/>
        </p:spPr>
        <p:txBody>
          <a:bodyPr wrap="none" lIns="38974" tIns="19487" rIns="38974" bIns="19487" rtlCol="0">
            <a:spAutoFit/>
          </a:bodyPr>
          <a:lstStyle/>
          <a:p>
            <a:r>
              <a:rPr lang="zh-CN" altLang="en-US" sz="2800" dirty="0" smtClean="0">
                <a:latin typeface="Adobe 楷体 Std R" pitchFamily="18" charset="-122"/>
                <a:ea typeface="Adobe 楷体 Std R" pitchFamily="18" charset="-122"/>
              </a:rPr>
              <a:t>风险</a:t>
            </a:r>
            <a:endParaRPr lang="zh-CN" altLang="en-US" sz="2800" dirty="0">
              <a:latin typeface="Adobe 楷体 Std R" pitchFamily="18" charset="-122"/>
              <a:ea typeface="Adobe 楷体 Std R" pitchFamily="18" charset="-122"/>
            </a:endParaRPr>
          </a:p>
        </p:txBody>
      </p:sp>
      <p:sp>
        <p:nvSpPr>
          <p:cNvPr id="16" name="Up Arrow 15"/>
          <p:cNvSpPr/>
          <p:nvPr/>
        </p:nvSpPr>
        <p:spPr>
          <a:xfrm>
            <a:off x="2802748" y="2440107"/>
            <a:ext cx="699739" cy="884554"/>
          </a:xfrm>
          <a:prstGeom prst="upArrow">
            <a:avLst/>
          </a:prstGeom>
        </p:spPr>
        <p:style>
          <a:lnRef idx="1">
            <a:schemeClr val="accent2"/>
          </a:lnRef>
          <a:fillRef idx="2">
            <a:schemeClr val="accent2"/>
          </a:fillRef>
          <a:effectRef idx="1">
            <a:schemeClr val="accent2"/>
          </a:effectRef>
          <a:fontRef idx="minor">
            <a:schemeClr val="dk1"/>
          </a:fontRef>
        </p:style>
        <p:txBody>
          <a:bodyPr lIns="38974" tIns="19487" rIns="38974" bIns="19487" rtlCol="0" anchor="ctr"/>
          <a:lstStyle/>
          <a:p>
            <a:pPr algn="ctr"/>
            <a:endParaRPr lang="zh-CN" altLang="en-US" sz="4100" dirty="0">
              <a:latin typeface="Adobe 楷体 Std R" pitchFamily="18" charset="-122"/>
              <a:ea typeface="Adobe 楷体 Std R" pitchFamily="18" charset="-122"/>
            </a:endParaRPr>
          </a:p>
        </p:txBody>
      </p:sp>
      <p:sp>
        <p:nvSpPr>
          <p:cNvPr id="17" name="Up Arrow 16"/>
          <p:cNvSpPr/>
          <p:nvPr/>
        </p:nvSpPr>
        <p:spPr>
          <a:xfrm>
            <a:off x="4435474" y="2198865"/>
            <a:ext cx="699739" cy="884554"/>
          </a:xfrm>
          <a:prstGeom prst="upArrow">
            <a:avLst/>
          </a:prstGeom>
        </p:spPr>
        <p:style>
          <a:lnRef idx="1">
            <a:schemeClr val="accent2"/>
          </a:lnRef>
          <a:fillRef idx="2">
            <a:schemeClr val="accent2"/>
          </a:fillRef>
          <a:effectRef idx="1">
            <a:schemeClr val="accent2"/>
          </a:effectRef>
          <a:fontRef idx="minor">
            <a:schemeClr val="dk1"/>
          </a:fontRef>
        </p:style>
        <p:txBody>
          <a:bodyPr lIns="38974" tIns="19487" rIns="38974" bIns="19487" rtlCol="0" anchor="ctr"/>
          <a:lstStyle/>
          <a:p>
            <a:pPr algn="ctr"/>
            <a:endParaRPr lang="zh-CN" altLang="en-US" sz="4100" dirty="0">
              <a:latin typeface="Adobe 楷体 Std R" pitchFamily="18" charset="-122"/>
              <a:ea typeface="Adobe 楷体 Std R" pitchFamily="18" charset="-122"/>
            </a:endParaRPr>
          </a:p>
        </p:txBody>
      </p:sp>
      <p:sp>
        <p:nvSpPr>
          <p:cNvPr id="18" name="Up Arrow 17"/>
          <p:cNvSpPr/>
          <p:nvPr/>
        </p:nvSpPr>
        <p:spPr>
          <a:xfrm>
            <a:off x="5951577" y="2520519"/>
            <a:ext cx="699739" cy="804140"/>
          </a:xfrm>
          <a:prstGeom prst="upArrow">
            <a:avLst/>
          </a:prstGeom>
        </p:spPr>
        <p:style>
          <a:lnRef idx="1">
            <a:schemeClr val="accent2"/>
          </a:lnRef>
          <a:fillRef idx="2">
            <a:schemeClr val="accent2"/>
          </a:fillRef>
          <a:effectRef idx="1">
            <a:schemeClr val="accent2"/>
          </a:effectRef>
          <a:fontRef idx="minor">
            <a:schemeClr val="dk1"/>
          </a:fontRef>
        </p:style>
        <p:txBody>
          <a:bodyPr lIns="38974" tIns="19487" rIns="38974" bIns="19487" rtlCol="0" anchor="ctr"/>
          <a:lstStyle/>
          <a:p>
            <a:pPr algn="ctr"/>
            <a:endParaRPr lang="zh-CN" altLang="en-US" sz="4100" dirty="0">
              <a:latin typeface="Adobe 楷体 Std R" pitchFamily="18" charset="-122"/>
              <a:ea typeface="Adobe 楷体 Std R" pitchFamily="18" charset="-122"/>
            </a:endParaRPr>
          </a:p>
        </p:txBody>
      </p:sp>
      <p:sp>
        <p:nvSpPr>
          <p:cNvPr id="19" name="TextBox 18"/>
          <p:cNvSpPr txBox="1"/>
          <p:nvPr/>
        </p:nvSpPr>
        <p:spPr>
          <a:xfrm>
            <a:off x="4223273" y="1785929"/>
            <a:ext cx="1040511" cy="424075"/>
          </a:xfrm>
          <a:prstGeom prst="rect">
            <a:avLst/>
          </a:prstGeom>
          <a:noFill/>
        </p:spPr>
        <p:txBody>
          <a:bodyPr wrap="none" lIns="38974" tIns="19487" rIns="38974" bIns="19487" rtlCol="0">
            <a:spAutoFit/>
          </a:bodyPr>
          <a:lstStyle/>
          <a:p>
            <a:r>
              <a:rPr lang="zh-CN" altLang="en-US" sz="2500" dirty="0" smtClean="0">
                <a:latin typeface="Adobe 楷体 Std R" pitchFamily="18" charset="-122"/>
                <a:ea typeface="Adobe 楷体 Std R" pitchFamily="18" charset="-122"/>
              </a:rPr>
              <a:t>再工程</a:t>
            </a:r>
            <a:endParaRPr lang="zh-CN" altLang="en-US" sz="2500" dirty="0">
              <a:latin typeface="Adobe 楷体 Std R" pitchFamily="18" charset="-122"/>
              <a:ea typeface="Adobe 楷体 Std R" pitchFamily="18" charset="-122"/>
            </a:endParaRPr>
          </a:p>
        </p:txBody>
      </p:sp>
      <p:sp>
        <p:nvSpPr>
          <p:cNvPr id="20" name="TextBox 19"/>
          <p:cNvSpPr txBox="1"/>
          <p:nvPr/>
        </p:nvSpPr>
        <p:spPr>
          <a:xfrm>
            <a:off x="5664526" y="1795847"/>
            <a:ext cx="1361112" cy="808796"/>
          </a:xfrm>
          <a:prstGeom prst="rect">
            <a:avLst/>
          </a:prstGeom>
          <a:noFill/>
        </p:spPr>
        <p:txBody>
          <a:bodyPr wrap="none" lIns="38974" tIns="19487" rIns="38974" bIns="19487" rtlCol="0">
            <a:spAutoFit/>
          </a:bodyPr>
          <a:lstStyle/>
          <a:p>
            <a:r>
              <a:rPr lang="zh-CN" altLang="en-US" sz="2500" dirty="0" smtClean="0">
                <a:latin typeface="Adobe 楷体 Std R" pitchFamily="18" charset="-122"/>
                <a:ea typeface="Adobe 楷体 Std R" pitchFamily="18" charset="-122"/>
              </a:rPr>
              <a:t>从零开始</a:t>
            </a:r>
            <a:r>
              <a:rPr lang="en-US" altLang="zh-CN" sz="2500" dirty="0" smtClean="0">
                <a:latin typeface="Adobe 楷体 Std R" pitchFamily="18" charset="-122"/>
                <a:ea typeface="Adobe 楷体 Std R" pitchFamily="18" charset="-122"/>
              </a:rPr>
              <a:t/>
            </a:r>
            <a:br>
              <a:rPr lang="en-US" altLang="zh-CN" sz="2500" dirty="0" smtClean="0">
                <a:latin typeface="Adobe 楷体 Std R" pitchFamily="18" charset="-122"/>
                <a:ea typeface="Adobe 楷体 Std R" pitchFamily="18" charset="-122"/>
              </a:rPr>
            </a:br>
            <a:r>
              <a:rPr lang="zh-CN" altLang="en-US" sz="2500" dirty="0" smtClean="0">
                <a:latin typeface="Adobe 楷体 Std R" pitchFamily="18" charset="-122"/>
                <a:ea typeface="Adobe 楷体 Std R" pitchFamily="18" charset="-122"/>
              </a:rPr>
              <a:t>重新开发</a:t>
            </a:r>
            <a:endParaRPr lang="zh-CN" altLang="en-US" sz="2500" dirty="0">
              <a:latin typeface="Adobe 楷体 Std R" pitchFamily="18" charset="-122"/>
              <a:ea typeface="Adobe 楷体 Std R" pitchFamily="18" charset="-122"/>
            </a:endParaRPr>
          </a:p>
        </p:txBody>
      </p:sp>
      <p:sp>
        <p:nvSpPr>
          <p:cNvPr id="21" name="TextBox 20"/>
          <p:cNvSpPr txBox="1"/>
          <p:nvPr/>
        </p:nvSpPr>
        <p:spPr>
          <a:xfrm>
            <a:off x="2431321" y="2027227"/>
            <a:ext cx="1361112" cy="424075"/>
          </a:xfrm>
          <a:prstGeom prst="rect">
            <a:avLst/>
          </a:prstGeom>
          <a:noFill/>
        </p:spPr>
        <p:txBody>
          <a:bodyPr wrap="none" lIns="38974" tIns="19487" rIns="38974" bIns="19487" rtlCol="0">
            <a:spAutoFit/>
          </a:bodyPr>
          <a:lstStyle/>
          <a:p>
            <a:r>
              <a:rPr lang="zh-CN" altLang="en-US" sz="2500" dirty="0" smtClean="0">
                <a:latin typeface="Adobe 楷体 Std R" pitchFamily="18" charset="-122"/>
                <a:ea typeface="Adobe 楷体 Std R" pitchFamily="18" charset="-122"/>
              </a:rPr>
              <a:t>正常维演</a:t>
            </a:r>
            <a:endParaRPr lang="zh-CN" altLang="en-US" sz="2500" dirty="0">
              <a:latin typeface="Adobe 楷体 Std R" pitchFamily="18" charset="-122"/>
              <a:ea typeface="Adobe 楷体 Std R" pitchFamily="18" charset="-122"/>
            </a:endParaRPr>
          </a:p>
        </p:txBody>
      </p:sp>
    </p:spTree>
  </p:cSld>
  <p:clrMapOvr>
    <a:masterClrMapping/>
  </p:clrMapOvr>
  <p:transition spd="slow">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253953" y="4357698"/>
            <a:ext cx="4652051" cy="2547993"/>
            <a:chOff x="1828800" y="3276600"/>
            <a:chExt cx="5257800" cy="3403648"/>
          </a:xfrm>
        </p:grpSpPr>
        <p:pic>
          <p:nvPicPr>
            <p:cNvPr id="7" name="Picture 5" descr="C:\Users\SECBOK\Desktop\evolution.jpg"/>
            <p:cNvPicPr>
              <a:picLocks noChangeAspect="1" noChangeArrowheads="1"/>
            </p:cNvPicPr>
            <p:nvPr/>
          </p:nvPicPr>
          <p:blipFill>
            <a:blip r:embed="rId2" cstate="print"/>
            <a:srcRect/>
            <a:stretch>
              <a:fillRect/>
            </a:stretch>
          </p:blipFill>
          <p:spPr bwMode="auto">
            <a:xfrm>
              <a:off x="1828800" y="3276600"/>
              <a:ext cx="5257800" cy="2498824"/>
            </a:xfrm>
            <a:prstGeom prst="rect">
              <a:avLst/>
            </a:prstGeom>
            <a:ln>
              <a:noFill/>
            </a:ln>
            <a:effectLst>
              <a:softEdge rad="112500"/>
            </a:effectLst>
          </p:spPr>
        </p:pic>
        <p:sp>
          <p:nvSpPr>
            <p:cNvPr id="8" name="TextBox 7"/>
            <p:cNvSpPr txBox="1"/>
            <p:nvPr/>
          </p:nvSpPr>
          <p:spPr>
            <a:xfrm>
              <a:off x="2271938" y="5405737"/>
              <a:ext cx="4586073" cy="1274511"/>
            </a:xfrm>
            <a:prstGeom prst="rect">
              <a:avLst/>
            </a:prstGeom>
            <a:noFill/>
          </p:spPr>
          <p:txBody>
            <a:bodyPr wrap="none" rtlCol="0">
              <a:spAutoFit/>
            </a:bodyPr>
            <a:lstStyle/>
            <a:p>
              <a:pPr algn="r"/>
              <a:r>
                <a:rPr lang="en-US" altLang="zh-CN" sz="2800" dirty="0" smtClean="0">
                  <a:solidFill>
                    <a:srgbClr val="C00000"/>
                  </a:solidFill>
                  <a:latin typeface="Cooper Black" pitchFamily="18" charset="0"/>
                </a:rPr>
                <a:t>UNDER EVOLUTION</a:t>
              </a:r>
              <a:r>
                <a:rPr lang="en-US" altLang="zh-CN" sz="2500" dirty="0" smtClean="0">
                  <a:solidFill>
                    <a:srgbClr val="C00000"/>
                  </a:solidFill>
                  <a:latin typeface="Cooper Black" pitchFamily="18" charset="0"/>
                </a:rPr>
                <a:t> </a:t>
              </a:r>
              <a:br>
                <a:rPr lang="en-US" altLang="zh-CN" sz="2500" dirty="0" smtClean="0">
                  <a:solidFill>
                    <a:srgbClr val="C00000"/>
                  </a:solidFill>
                  <a:latin typeface="Cooper Black" pitchFamily="18" charset="0"/>
                </a:rPr>
              </a:br>
              <a:r>
                <a:rPr lang="en-US" altLang="zh-CN" sz="2800" dirty="0" smtClean="0">
                  <a:solidFill>
                    <a:srgbClr val="C00000"/>
                  </a:solidFill>
                  <a:latin typeface="Cooper Black" pitchFamily="18" charset="0"/>
                </a:rPr>
                <a:t>release soon </a:t>
              </a:r>
              <a:endParaRPr lang="zh-CN" altLang="en-US" sz="3000" dirty="0">
                <a:solidFill>
                  <a:srgbClr val="C00000"/>
                </a:solidFill>
                <a:latin typeface="Cooper Black" pitchFamily="18" charset="0"/>
              </a:endParaRPr>
            </a:p>
          </p:txBody>
        </p:sp>
      </p:grpSp>
      <p:sp>
        <p:nvSpPr>
          <p:cNvPr id="2" name="Title 1"/>
          <p:cNvSpPr>
            <a:spLocks noGrp="1"/>
          </p:cNvSpPr>
          <p:nvPr>
            <p:ph type="title"/>
          </p:nvPr>
        </p:nvSpPr>
        <p:spPr/>
        <p:txBody>
          <a:bodyPr/>
          <a:lstStyle/>
          <a:p>
            <a:r>
              <a:rPr lang="zh-CN" altLang="en-US" dirty="0" smtClean="0"/>
              <a:t>软件维护与演化</a:t>
            </a:r>
            <a:endParaRPr lang="zh-CN" altLang="en-US" dirty="0"/>
          </a:p>
        </p:txBody>
      </p:sp>
      <p:sp>
        <p:nvSpPr>
          <p:cNvPr id="3" name="Content Placeholder 2"/>
          <p:cNvSpPr>
            <a:spLocks noGrp="1"/>
          </p:cNvSpPr>
          <p:nvPr>
            <p:ph idx="1"/>
          </p:nvPr>
        </p:nvSpPr>
        <p:spPr>
          <a:xfrm>
            <a:off x="613971" y="1268760"/>
            <a:ext cx="5732077" cy="4968552"/>
          </a:xfrm>
        </p:spPr>
        <p:txBody>
          <a:bodyPr/>
          <a:lstStyle/>
          <a:p>
            <a:r>
              <a:rPr lang="zh-CN" altLang="en-US" dirty="0" smtClean="0"/>
              <a:t>软件维护</a:t>
            </a:r>
            <a:endParaRPr lang="en-US" altLang="zh-CN" dirty="0" smtClean="0"/>
          </a:p>
          <a:p>
            <a:pPr lvl="1"/>
            <a:r>
              <a:rPr lang="zh-CN" altLang="en-US" sz="2800" dirty="0" smtClean="0"/>
              <a:t>软件在投入运行之后的缺陷修复或小规模功能增强，以保证其能按照既定现实需求持续运行于用户端</a:t>
            </a:r>
            <a:endParaRPr lang="en-US" altLang="zh-CN" dirty="0" smtClean="0"/>
          </a:p>
          <a:p>
            <a:r>
              <a:rPr lang="zh-CN" altLang="en-US" dirty="0" smtClean="0"/>
              <a:t>软件演化</a:t>
            </a:r>
            <a:endParaRPr lang="en-US" altLang="zh-CN" dirty="0" smtClean="0"/>
          </a:p>
          <a:p>
            <a:pPr lvl="1"/>
            <a:r>
              <a:rPr lang="zh-CN" altLang="en-US" sz="2800" dirty="0" smtClean="0"/>
              <a:t>对成品软件的大规模的</a:t>
            </a:r>
            <a:r>
              <a:rPr lang="en-US" altLang="zh-CN" sz="2800" dirty="0" smtClean="0"/>
              <a:t/>
            </a:r>
            <a:br>
              <a:rPr lang="en-US" altLang="zh-CN" sz="2800" dirty="0" smtClean="0"/>
            </a:br>
            <a:r>
              <a:rPr lang="zh-CN" altLang="en-US" sz="2800" dirty="0" smtClean="0"/>
              <a:t>功能增强或结构重整，</a:t>
            </a:r>
            <a:r>
              <a:rPr lang="en-US" altLang="zh-CN" sz="2800" dirty="0" smtClean="0"/>
              <a:t/>
            </a:r>
            <a:br>
              <a:rPr lang="en-US" altLang="zh-CN" sz="2800" dirty="0" smtClean="0"/>
            </a:br>
            <a:r>
              <a:rPr lang="zh-CN" altLang="en-US" sz="2800" dirty="0" smtClean="0"/>
              <a:t>以版本更新的方式保证</a:t>
            </a:r>
            <a:r>
              <a:rPr lang="en-US" altLang="zh-CN" sz="2800" dirty="0" smtClean="0"/>
              <a:t/>
            </a:r>
            <a:br>
              <a:rPr lang="en-US" altLang="zh-CN" sz="2800" dirty="0" smtClean="0"/>
            </a:br>
            <a:r>
              <a:rPr lang="zh-CN" altLang="en-US" sz="2800" dirty="0" smtClean="0"/>
              <a:t>软件能够持续满足频变</a:t>
            </a:r>
            <a:r>
              <a:rPr lang="en-US" altLang="zh-CN" sz="2800" dirty="0" smtClean="0"/>
              <a:t/>
            </a:r>
            <a:br>
              <a:rPr lang="en-US" altLang="zh-CN" sz="2800" dirty="0" smtClean="0"/>
            </a:br>
            <a:r>
              <a:rPr lang="zh-CN" altLang="en-US" sz="2800" dirty="0" smtClean="0"/>
              <a:t>的现实需求</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a:t>
            </a:fld>
            <a:endParaRPr lang="zh-CN" altLang="en-US" dirty="0"/>
          </a:p>
        </p:txBody>
      </p:sp>
      <p:pic>
        <p:nvPicPr>
          <p:cNvPr id="5" name="Picture 4" descr="C:\Users\SECBOK\Desktop\20120821_223aab71028677686c05ivGHBmHsmgvM.jpg"/>
          <p:cNvPicPr>
            <a:picLocks noChangeAspect="1" noChangeArrowheads="1"/>
          </p:cNvPicPr>
          <p:nvPr/>
        </p:nvPicPr>
        <p:blipFill>
          <a:blip r:embed="rId3" cstate="print"/>
          <a:srcRect/>
          <a:stretch>
            <a:fillRect/>
          </a:stretch>
        </p:blipFill>
        <p:spPr bwMode="auto">
          <a:xfrm>
            <a:off x="6186078" y="1357301"/>
            <a:ext cx="3719928" cy="2357454"/>
          </a:xfrm>
          <a:prstGeom prst="rect">
            <a:avLst/>
          </a:prstGeom>
          <a:ln>
            <a:noFill/>
          </a:ln>
          <a:effectLst>
            <a:softEdge rad="112500"/>
          </a:effectLst>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10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linds(horizontal)">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双驱动重构实践</a:t>
            </a:r>
            <a:endParaRPr lang="zh-CN" altLang="en-US" dirty="0"/>
          </a:p>
        </p:txBody>
      </p:sp>
      <p:sp>
        <p:nvSpPr>
          <p:cNvPr id="3" name="Content Placeholder 2"/>
          <p:cNvSpPr>
            <a:spLocks noGrp="1"/>
          </p:cNvSpPr>
          <p:nvPr>
            <p:ph idx="1"/>
          </p:nvPr>
        </p:nvSpPr>
        <p:spPr>
          <a:xfrm>
            <a:off x="613964" y="3214689"/>
            <a:ext cx="8667750" cy="3022626"/>
          </a:xfrm>
        </p:spPr>
        <p:txBody>
          <a:bodyPr/>
          <a:lstStyle/>
          <a:p>
            <a:r>
              <a:rPr lang="zh-CN" altLang="en-US" sz="2900" dirty="0" smtClean="0"/>
              <a:t>代码驱动型重构 </a:t>
            </a:r>
            <a:r>
              <a:rPr lang="en-US" altLang="zh-CN" sz="2900" dirty="0" smtClean="0"/>
              <a:t>(</a:t>
            </a:r>
            <a:r>
              <a:rPr lang="en-US" sz="2900" dirty="0" smtClean="0"/>
              <a:t>CDR)</a:t>
            </a:r>
          </a:p>
          <a:p>
            <a:pPr lvl="1"/>
            <a:r>
              <a:rPr lang="zh-CN" altLang="en-US" sz="2500" dirty="0" smtClean="0"/>
              <a:t>开发员首先完成代码重构，然后沿用原有测例测试重构后的代码，并确保能成功通过 </a:t>
            </a:r>
            <a:r>
              <a:rPr lang="en-US" altLang="zh-CN" sz="2500" dirty="0" smtClean="0"/>
              <a:t>(</a:t>
            </a:r>
            <a:r>
              <a:rPr lang="zh-CN" altLang="en-US" sz="2500" dirty="0" smtClean="0"/>
              <a:t>即回归测试</a:t>
            </a:r>
            <a:r>
              <a:rPr lang="en-US" sz="2500" dirty="0" smtClean="0"/>
              <a:t>) </a:t>
            </a:r>
          </a:p>
          <a:p>
            <a:endParaRPr lang="en-US" altLang="zh-CN" sz="1500" dirty="0" smtClean="0"/>
          </a:p>
          <a:p>
            <a:r>
              <a:rPr lang="zh-CN" altLang="en-US" sz="2900" dirty="0" smtClean="0"/>
              <a:t>测试驱动型重构 </a:t>
            </a:r>
            <a:r>
              <a:rPr lang="en-US" altLang="zh-CN" sz="2900" dirty="0" smtClean="0"/>
              <a:t>(</a:t>
            </a:r>
            <a:r>
              <a:rPr lang="en-US" sz="2900" dirty="0" smtClean="0"/>
              <a:t>TDR)</a:t>
            </a:r>
          </a:p>
          <a:p>
            <a:pPr lvl="1"/>
            <a:r>
              <a:rPr lang="zh-CN" altLang="en-US" sz="2500" dirty="0" smtClean="0"/>
              <a:t>开发员首先编写新测例，然后完成代码重构，确保新测例能成功通过 </a:t>
            </a:r>
            <a:r>
              <a:rPr lang="en-US" altLang="zh-CN" sz="2500" dirty="0" smtClean="0"/>
              <a:t>(</a:t>
            </a:r>
            <a:r>
              <a:rPr lang="zh-CN" altLang="en-US" sz="2500" dirty="0" smtClean="0"/>
              <a:t>即极限测试</a:t>
            </a:r>
            <a:r>
              <a:rPr lang="en-US" sz="2500" dirty="0" smtClean="0"/>
              <a:t>)</a:t>
            </a:r>
            <a:endParaRPr lang="zh-CN" altLang="en-US" dirty="0"/>
          </a:p>
        </p:txBody>
      </p:sp>
      <p:sp>
        <p:nvSpPr>
          <p:cNvPr id="4" name="Slide Number Placeholder 3"/>
          <p:cNvSpPr>
            <a:spLocks noGrp="1"/>
          </p:cNvSpPr>
          <p:nvPr>
            <p:ph type="sldNum" sz="quarter" idx="4"/>
          </p:nvPr>
        </p:nvSpPr>
        <p:spPr/>
        <p:txBody>
          <a:bodyPr/>
          <a:lstStyle/>
          <a:p>
            <a:r>
              <a:rPr lang="zh-CN" altLang="en-US" dirty="0" smtClean="0"/>
              <a:t> </a:t>
            </a:r>
            <a:endParaRPr lang="zh-CN" altLang="en-US" dirty="0"/>
          </a:p>
        </p:txBody>
      </p:sp>
      <p:sp>
        <p:nvSpPr>
          <p:cNvPr id="5" name="Rectangle 4"/>
          <p:cNvSpPr/>
          <p:nvPr/>
        </p:nvSpPr>
        <p:spPr>
          <a:xfrm>
            <a:off x="1247590" y="1428736"/>
            <a:ext cx="7410823" cy="1071570"/>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以代码和测试联合驱动的方式，规划和部署高质量的代码重构。</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果断代码重写实践</a:t>
            </a:r>
            <a:endParaRPr lang="zh-CN" altLang="en-US" dirty="0"/>
          </a:p>
        </p:txBody>
      </p:sp>
      <p:sp>
        <p:nvSpPr>
          <p:cNvPr id="3" name="Content Placeholder 2"/>
          <p:cNvSpPr>
            <a:spLocks noGrp="1"/>
          </p:cNvSpPr>
          <p:nvPr>
            <p:ph idx="1"/>
          </p:nvPr>
        </p:nvSpPr>
        <p:spPr>
          <a:xfrm>
            <a:off x="309540" y="3143250"/>
            <a:ext cx="6113901" cy="3571900"/>
          </a:xfrm>
        </p:spPr>
        <p:txBody>
          <a:bodyPr/>
          <a:lstStyle/>
          <a:p>
            <a:r>
              <a:rPr lang="zh-CN" altLang="en-US" sz="2900" dirty="0" smtClean="0"/>
              <a:t>修改一段老化代码的成本通常高于重写一段新代码。</a:t>
            </a:r>
            <a:endParaRPr lang="en-US" altLang="zh-CN" sz="2900" dirty="0" smtClean="0"/>
          </a:p>
          <a:p>
            <a:pPr lvl="1"/>
            <a:r>
              <a:rPr lang="zh-CN" altLang="en-US" sz="2800" dirty="0" smtClean="0"/>
              <a:t>修改代码需要首先读懂代码，而老化代码一般都很难懂。</a:t>
            </a:r>
            <a:endParaRPr lang="en-US" altLang="zh-CN" sz="2800" dirty="0" smtClean="0"/>
          </a:p>
          <a:p>
            <a:pPr lvl="1"/>
            <a:r>
              <a:rPr lang="zh-CN" altLang="en-US" sz="2800" dirty="0" smtClean="0"/>
              <a:t>老化代码修改的涟漪效应十分明显，会引起诸多伴随变更，从而显著增加总的变更成本和出错可能性。</a:t>
            </a:r>
            <a:endParaRPr lang="zh-CN" altLang="en-US" sz="2800" dirty="0"/>
          </a:p>
        </p:txBody>
      </p:sp>
      <p:sp>
        <p:nvSpPr>
          <p:cNvPr id="4" name="Slide Number Placeholder 3"/>
          <p:cNvSpPr>
            <a:spLocks noGrp="1"/>
          </p:cNvSpPr>
          <p:nvPr>
            <p:ph type="sldNum" sz="quarter" idx="4"/>
          </p:nvPr>
        </p:nvSpPr>
        <p:spPr/>
        <p:txBody>
          <a:bodyPr/>
          <a:lstStyle/>
          <a:p>
            <a:r>
              <a:rPr lang="zh-CN" altLang="en-US" dirty="0" smtClean="0"/>
              <a:t> </a:t>
            </a:r>
            <a:endParaRPr lang="zh-CN" altLang="en-US" dirty="0"/>
          </a:p>
        </p:txBody>
      </p:sp>
      <p:sp>
        <p:nvSpPr>
          <p:cNvPr id="5" name="Rectangle 4"/>
          <p:cNvSpPr/>
          <p:nvPr/>
        </p:nvSpPr>
        <p:spPr>
          <a:xfrm>
            <a:off x="1247590" y="1428736"/>
            <a:ext cx="7410823" cy="1071570"/>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如果代码模块需要修改超过</a:t>
            </a:r>
            <a:r>
              <a:rPr lang="en-US" altLang="zh-CN" sz="2900" dirty="0" smtClean="0">
                <a:solidFill>
                  <a:srgbClr val="C00000"/>
                </a:solidFill>
                <a:ea typeface="文鼎CS长美黑" pitchFamily="49" charset="-122"/>
              </a:rPr>
              <a:t>25%</a:t>
            </a:r>
            <a:r>
              <a:rPr lang="zh-CN" altLang="en-US" sz="2900" dirty="0" smtClean="0">
                <a:solidFill>
                  <a:srgbClr val="C00000"/>
                </a:solidFill>
                <a:ea typeface="文鼎CS长美黑" pitchFamily="49" charset="-122"/>
              </a:rPr>
              <a:t>的原有代码，则应该果断重写整个代码模块。</a:t>
            </a:r>
            <a:endParaRPr lang="zh-CN" altLang="en-US" sz="2900" dirty="0">
              <a:solidFill>
                <a:srgbClr val="C00000"/>
              </a:solidFill>
              <a:ea typeface="文鼎CS长美黑" pitchFamily="49" charset="-122"/>
            </a:endParaRPr>
          </a:p>
        </p:txBody>
      </p:sp>
      <p:grpSp>
        <p:nvGrpSpPr>
          <p:cNvPr id="6" name="Group 5"/>
          <p:cNvGrpSpPr/>
          <p:nvPr/>
        </p:nvGrpSpPr>
        <p:grpSpPr>
          <a:xfrm>
            <a:off x="6887782" y="3571882"/>
            <a:ext cx="2854300" cy="2896395"/>
            <a:chOff x="1600200" y="914400"/>
            <a:chExt cx="4354240" cy="4326827"/>
          </a:xfrm>
        </p:grpSpPr>
        <p:pic>
          <p:nvPicPr>
            <p:cNvPr id="7" name="Picture 2" descr="C:\Users\SECBOK\Desktop\pen_paper.gif"/>
            <p:cNvPicPr>
              <a:picLocks noChangeAspect="1" noChangeArrowheads="1"/>
            </p:cNvPicPr>
            <p:nvPr/>
          </p:nvPicPr>
          <p:blipFill>
            <a:blip r:embed="rId2" cstate="print"/>
            <a:srcRect/>
            <a:stretch>
              <a:fillRect/>
            </a:stretch>
          </p:blipFill>
          <p:spPr bwMode="auto">
            <a:xfrm>
              <a:off x="1600200" y="914400"/>
              <a:ext cx="4181475" cy="4181475"/>
            </a:xfrm>
            <a:prstGeom prst="rect">
              <a:avLst/>
            </a:prstGeom>
            <a:noFill/>
          </p:spPr>
        </p:pic>
        <p:sp>
          <p:nvSpPr>
            <p:cNvPr id="8" name="TextBox 7"/>
            <p:cNvSpPr txBox="1"/>
            <p:nvPr/>
          </p:nvSpPr>
          <p:spPr>
            <a:xfrm>
              <a:off x="2362200" y="1066800"/>
              <a:ext cx="762000" cy="1195420"/>
            </a:xfrm>
            <a:prstGeom prst="rect">
              <a:avLst/>
            </a:prstGeom>
            <a:noFill/>
          </p:spPr>
          <p:txBody>
            <a:bodyPr wrap="square" rtlCol="0">
              <a:spAutoFit/>
            </a:bodyPr>
            <a:lstStyle/>
            <a:p>
              <a:r>
                <a:rPr lang="en-US" altLang="zh-CN" sz="4600" dirty="0" smtClean="0">
                  <a:solidFill>
                    <a:srgbClr val="FF0000"/>
                  </a:solidFill>
                  <a:latin typeface="方正胖娃简体" pitchFamily="65" charset="-122"/>
                  <a:ea typeface="方正胖娃简体" pitchFamily="65" charset="-122"/>
                </a:rPr>
                <a:t>×</a:t>
              </a:r>
              <a:endParaRPr lang="zh-CN" altLang="en-US" sz="4600" dirty="0">
                <a:solidFill>
                  <a:srgbClr val="FF0000"/>
                </a:solidFill>
                <a:latin typeface="方正胖娃简体" pitchFamily="65" charset="-122"/>
                <a:ea typeface="方正胖娃简体" pitchFamily="65" charset="-122"/>
              </a:endParaRPr>
            </a:p>
          </p:txBody>
        </p:sp>
        <p:sp>
          <p:nvSpPr>
            <p:cNvPr id="9" name="TextBox 8"/>
            <p:cNvSpPr txBox="1"/>
            <p:nvPr/>
          </p:nvSpPr>
          <p:spPr>
            <a:xfrm>
              <a:off x="3048005" y="1219200"/>
              <a:ext cx="762000" cy="1195420"/>
            </a:xfrm>
            <a:prstGeom prst="rect">
              <a:avLst/>
            </a:prstGeom>
            <a:noFill/>
          </p:spPr>
          <p:txBody>
            <a:bodyPr wrap="square" rtlCol="0">
              <a:spAutoFit/>
            </a:bodyPr>
            <a:lstStyle/>
            <a:p>
              <a:r>
                <a:rPr lang="en-US" altLang="zh-CN" sz="4600" dirty="0" smtClean="0">
                  <a:solidFill>
                    <a:srgbClr val="FF0000"/>
                  </a:solidFill>
                  <a:latin typeface="微软雅黑" pitchFamily="34" charset="-122"/>
                  <a:ea typeface="微软雅黑" pitchFamily="34" charset="-122"/>
                </a:rPr>
                <a:t>×</a:t>
              </a:r>
              <a:endParaRPr lang="zh-CN" altLang="en-US" sz="4600" dirty="0">
                <a:solidFill>
                  <a:srgbClr val="FF0000"/>
                </a:solidFill>
                <a:latin typeface="微软雅黑" pitchFamily="34" charset="-122"/>
                <a:ea typeface="微软雅黑" pitchFamily="34" charset="-122"/>
              </a:endParaRPr>
            </a:p>
          </p:txBody>
        </p:sp>
        <p:sp>
          <p:nvSpPr>
            <p:cNvPr id="10" name="TextBox 9"/>
            <p:cNvSpPr txBox="1"/>
            <p:nvPr/>
          </p:nvSpPr>
          <p:spPr>
            <a:xfrm>
              <a:off x="2666997" y="1905001"/>
              <a:ext cx="762000" cy="1195420"/>
            </a:xfrm>
            <a:prstGeom prst="rect">
              <a:avLst/>
            </a:prstGeom>
            <a:noFill/>
          </p:spPr>
          <p:txBody>
            <a:bodyPr wrap="square" rtlCol="0">
              <a:spAutoFit/>
            </a:bodyPr>
            <a:lstStyle/>
            <a:p>
              <a:r>
                <a:rPr lang="en-US" altLang="zh-CN" sz="4600" dirty="0" smtClean="0">
                  <a:solidFill>
                    <a:srgbClr val="FF0000"/>
                  </a:solidFill>
                  <a:latin typeface="Arial Unicode MS" pitchFamily="34" charset="-122"/>
                  <a:ea typeface="Arial Unicode MS" pitchFamily="34" charset="-122"/>
                  <a:cs typeface="Arial Unicode MS" pitchFamily="34" charset="-122"/>
                </a:rPr>
                <a:t>×</a:t>
              </a:r>
              <a:endParaRPr lang="zh-CN" altLang="en-US" sz="4600" dirty="0">
                <a:solidFill>
                  <a:srgbClr val="FF0000"/>
                </a:solidFill>
                <a:latin typeface="Arial Unicode MS" pitchFamily="34" charset="-122"/>
                <a:ea typeface="Arial Unicode MS" pitchFamily="34" charset="-122"/>
                <a:cs typeface="Arial Unicode MS" pitchFamily="34" charset="-122"/>
              </a:endParaRPr>
            </a:p>
          </p:txBody>
        </p:sp>
        <p:sp>
          <p:nvSpPr>
            <p:cNvPr id="11" name="TextBox 10"/>
            <p:cNvSpPr txBox="1"/>
            <p:nvPr/>
          </p:nvSpPr>
          <p:spPr>
            <a:xfrm>
              <a:off x="3505197" y="1828800"/>
              <a:ext cx="762000" cy="1195420"/>
            </a:xfrm>
            <a:prstGeom prst="rect">
              <a:avLst/>
            </a:prstGeom>
            <a:noFill/>
          </p:spPr>
          <p:txBody>
            <a:bodyPr wrap="square" rtlCol="0">
              <a:spAutoFit/>
            </a:bodyPr>
            <a:lstStyle/>
            <a:p>
              <a:r>
                <a:rPr lang="en-US" altLang="zh-CN" sz="4600" dirty="0" smtClean="0">
                  <a:solidFill>
                    <a:srgbClr val="FF0000"/>
                  </a:solidFill>
                  <a:latin typeface="方正琥珀简体" pitchFamily="65" charset="-122"/>
                  <a:ea typeface="方正琥珀简体" pitchFamily="65" charset="-122"/>
                </a:rPr>
                <a:t>×</a:t>
              </a:r>
              <a:endParaRPr lang="zh-CN" altLang="en-US" sz="4600" dirty="0">
                <a:solidFill>
                  <a:srgbClr val="FF0000"/>
                </a:solidFill>
                <a:latin typeface="方正琥珀简体" pitchFamily="65" charset="-122"/>
                <a:ea typeface="方正琥珀简体" pitchFamily="65" charset="-122"/>
              </a:endParaRPr>
            </a:p>
          </p:txBody>
        </p:sp>
        <p:sp>
          <p:nvSpPr>
            <p:cNvPr id="12" name="TextBox 11"/>
            <p:cNvSpPr txBox="1"/>
            <p:nvPr/>
          </p:nvSpPr>
          <p:spPr>
            <a:xfrm>
              <a:off x="2438401" y="3733801"/>
              <a:ext cx="762000" cy="1195420"/>
            </a:xfrm>
            <a:prstGeom prst="rect">
              <a:avLst/>
            </a:prstGeom>
            <a:noFill/>
          </p:spPr>
          <p:txBody>
            <a:bodyPr wrap="square" rtlCol="0">
              <a:spAutoFit/>
            </a:bodyPr>
            <a:lstStyle/>
            <a:p>
              <a:r>
                <a:rPr lang="en-US" altLang="zh-CN" sz="4600" dirty="0" smtClean="0">
                  <a:solidFill>
                    <a:srgbClr val="FF0000"/>
                  </a:solidFill>
                  <a:latin typeface="方正琥珀简体" pitchFamily="65" charset="-122"/>
                  <a:ea typeface="方正琥珀简体" pitchFamily="65" charset="-122"/>
                </a:rPr>
                <a:t>×</a:t>
              </a:r>
              <a:endParaRPr lang="zh-CN" altLang="en-US" sz="4600" dirty="0">
                <a:solidFill>
                  <a:srgbClr val="FF0000"/>
                </a:solidFill>
                <a:latin typeface="方正琥珀简体" pitchFamily="65" charset="-122"/>
                <a:ea typeface="方正琥珀简体" pitchFamily="65" charset="-122"/>
              </a:endParaRPr>
            </a:p>
          </p:txBody>
        </p:sp>
        <p:sp>
          <p:nvSpPr>
            <p:cNvPr id="13" name="TextBox 12"/>
            <p:cNvSpPr txBox="1"/>
            <p:nvPr/>
          </p:nvSpPr>
          <p:spPr>
            <a:xfrm>
              <a:off x="3429001" y="2438401"/>
              <a:ext cx="762000" cy="1195420"/>
            </a:xfrm>
            <a:prstGeom prst="rect">
              <a:avLst/>
            </a:prstGeom>
            <a:noFill/>
          </p:spPr>
          <p:txBody>
            <a:bodyPr wrap="square" rtlCol="0">
              <a:spAutoFit/>
            </a:bodyPr>
            <a:lstStyle/>
            <a:p>
              <a:r>
                <a:rPr lang="en-US" altLang="zh-CN" sz="4600" dirty="0" smtClean="0">
                  <a:solidFill>
                    <a:srgbClr val="FF0000"/>
                  </a:solidFill>
                  <a:latin typeface="Arial Unicode MS" pitchFamily="34" charset="-122"/>
                  <a:ea typeface="Arial Unicode MS" pitchFamily="34" charset="-122"/>
                  <a:cs typeface="Arial Unicode MS" pitchFamily="34" charset="-122"/>
                </a:rPr>
                <a:t>×</a:t>
              </a:r>
              <a:endParaRPr lang="zh-CN" altLang="en-US" sz="4600" dirty="0">
                <a:solidFill>
                  <a:srgbClr val="FF0000"/>
                </a:solidFill>
                <a:latin typeface="Arial Unicode MS" pitchFamily="34" charset="-122"/>
                <a:ea typeface="Arial Unicode MS" pitchFamily="34" charset="-122"/>
                <a:cs typeface="Arial Unicode MS" pitchFamily="34" charset="-122"/>
              </a:endParaRPr>
            </a:p>
          </p:txBody>
        </p:sp>
        <p:pic>
          <p:nvPicPr>
            <p:cNvPr id="14" name="Picture 3" descr="C:\Users\SECBOK\Desktop\X-wrong-no-cross-md.png"/>
            <p:cNvPicPr>
              <a:picLocks noChangeAspect="1" noChangeArrowheads="1"/>
            </p:cNvPicPr>
            <p:nvPr/>
          </p:nvPicPr>
          <p:blipFill>
            <a:blip r:embed="rId3" cstate="print"/>
            <a:srcRect/>
            <a:stretch>
              <a:fillRect/>
            </a:stretch>
          </p:blipFill>
          <p:spPr bwMode="auto">
            <a:xfrm>
              <a:off x="2743200" y="2895600"/>
              <a:ext cx="717550" cy="966367"/>
            </a:xfrm>
            <a:prstGeom prst="rect">
              <a:avLst/>
            </a:prstGeom>
            <a:noFill/>
          </p:spPr>
        </p:pic>
        <p:pic>
          <p:nvPicPr>
            <p:cNvPr id="15" name="Picture 4" descr="C:\Users\SECBOK\Desktop\x-wrong-cross-no-th.png"/>
            <p:cNvPicPr>
              <a:picLocks noChangeAspect="1" noChangeArrowheads="1"/>
            </p:cNvPicPr>
            <p:nvPr/>
          </p:nvPicPr>
          <p:blipFill>
            <a:blip r:embed="rId4" cstate="print"/>
            <a:srcRect/>
            <a:stretch>
              <a:fillRect/>
            </a:stretch>
          </p:blipFill>
          <p:spPr bwMode="auto">
            <a:xfrm>
              <a:off x="3810000" y="1219200"/>
              <a:ext cx="533400" cy="475129"/>
            </a:xfrm>
            <a:prstGeom prst="rect">
              <a:avLst/>
            </a:prstGeom>
            <a:noFill/>
          </p:spPr>
        </p:pic>
        <p:pic>
          <p:nvPicPr>
            <p:cNvPr id="16" name="Picture 5" descr="C:\Users\SECBOK\Desktop\right_or_wrong_3-1200px.png"/>
            <p:cNvPicPr>
              <a:picLocks noChangeAspect="1" noChangeArrowheads="1"/>
            </p:cNvPicPr>
            <p:nvPr/>
          </p:nvPicPr>
          <p:blipFill>
            <a:blip r:embed="rId5" cstate="print"/>
            <a:srcRect/>
            <a:stretch>
              <a:fillRect/>
            </a:stretch>
          </p:blipFill>
          <p:spPr bwMode="auto">
            <a:xfrm>
              <a:off x="5105400" y="4114800"/>
              <a:ext cx="731837" cy="731837"/>
            </a:xfrm>
            <a:prstGeom prst="rect">
              <a:avLst/>
            </a:prstGeom>
            <a:noFill/>
          </p:spPr>
        </p:pic>
        <p:pic>
          <p:nvPicPr>
            <p:cNvPr id="17" name="Picture 4" descr="C:\Users\SECBOK\Desktop\x-wrong-cross-no-th.png"/>
            <p:cNvPicPr>
              <a:picLocks noChangeAspect="1" noChangeArrowheads="1"/>
            </p:cNvPicPr>
            <p:nvPr/>
          </p:nvPicPr>
          <p:blipFill>
            <a:blip r:embed="rId4" cstate="print"/>
            <a:srcRect/>
            <a:stretch>
              <a:fillRect/>
            </a:stretch>
          </p:blipFill>
          <p:spPr bwMode="auto">
            <a:xfrm>
              <a:off x="3200400" y="2057400"/>
              <a:ext cx="533400" cy="475129"/>
            </a:xfrm>
            <a:prstGeom prst="rect">
              <a:avLst/>
            </a:prstGeom>
            <a:noFill/>
          </p:spPr>
        </p:pic>
        <p:pic>
          <p:nvPicPr>
            <p:cNvPr id="18" name="Picture 4" descr="C:\Users\SECBOK\Desktop\x-wrong-cross-no-th.png"/>
            <p:cNvPicPr>
              <a:picLocks noChangeAspect="1" noChangeArrowheads="1"/>
            </p:cNvPicPr>
            <p:nvPr/>
          </p:nvPicPr>
          <p:blipFill>
            <a:blip r:embed="rId4" cstate="print"/>
            <a:srcRect/>
            <a:stretch>
              <a:fillRect/>
            </a:stretch>
          </p:blipFill>
          <p:spPr bwMode="auto">
            <a:xfrm>
              <a:off x="2438400" y="2362200"/>
              <a:ext cx="533400" cy="475129"/>
            </a:xfrm>
            <a:prstGeom prst="rect">
              <a:avLst/>
            </a:prstGeom>
            <a:noFill/>
          </p:spPr>
        </p:pic>
        <p:pic>
          <p:nvPicPr>
            <p:cNvPr id="19" name="Picture 3" descr="C:\Users\SECBOK\Desktop\X-wrong-no-cross-md.png"/>
            <p:cNvPicPr>
              <a:picLocks noChangeAspect="1" noChangeArrowheads="1"/>
            </p:cNvPicPr>
            <p:nvPr/>
          </p:nvPicPr>
          <p:blipFill>
            <a:blip r:embed="rId3" cstate="print"/>
            <a:srcRect/>
            <a:stretch>
              <a:fillRect/>
            </a:stretch>
          </p:blipFill>
          <p:spPr bwMode="auto">
            <a:xfrm>
              <a:off x="3962400" y="1548233"/>
              <a:ext cx="717550" cy="966367"/>
            </a:xfrm>
            <a:prstGeom prst="rect">
              <a:avLst/>
            </a:prstGeom>
            <a:noFill/>
          </p:spPr>
        </p:pic>
        <p:sp>
          <p:nvSpPr>
            <p:cNvPr id="20" name="TextBox 19"/>
            <p:cNvSpPr txBox="1"/>
            <p:nvPr/>
          </p:nvSpPr>
          <p:spPr>
            <a:xfrm>
              <a:off x="5105402" y="2819402"/>
              <a:ext cx="849038" cy="1471286"/>
            </a:xfrm>
            <a:prstGeom prst="rect">
              <a:avLst/>
            </a:prstGeom>
            <a:noFill/>
          </p:spPr>
          <p:txBody>
            <a:bodyPr wrap="none" rtlCol="0">
              <a:spAutoFit/>
            </a:bodyPr>
            <a:lstStyle/>
            <a:p>
              <a:r>
                <a:rPr lang="zh-CN" altLang="en-US" sz="2900" dirty="0" smtClean="0">
                  <a:solidFill>
                    <a:srgbClr val="FF0000"/>
                  </a:solidFill>
                  <a:latin typeface="黑体" pitchFamily="49" charset="-122"/>
                  <a:ea typeface="黑体" pitchFamily="49" charset="-122"/>
                </a:rPr>
                <a:t>重</a:t>
              </a:r>
              <a:r>
                <a:rPr lang="en-US" altLang="zh-CN" sz="2900" dirty="0" smtClean="0">
                  <a:solidFill>
                    <a:srgbClr val="FF0000"/>
                  </a:solidFill>
                  <a:latin typeface="黑体" pitchFamily="49" charset="-122"/>
                  <a:ea typeface="黑体" pitchFamily="49" charset="-122"/>
                </a:rPr>
                <a:t/>
              </a:r>
              <a:br>
                <a:rPr lang="en-US" altLang="zh-CN" sz="2900" dirty="0" smtClean="0">
                  <a:solidFill>
                    <a:srgbClr val="FF0000"/>
                  </a:solidFill>
                  <a:latin typeface="黑体" pitchFamily="49" charset="-122"/>
                  <a:ea typeface="黑体" pitchFamily="49" charset="-122"/>
                </a:rPr>
              </a:br>
              <a:r>
                <a:rPr lang="zh-CN" altLang="en-US" sz="2900" dirty="0" smtClean="0">
                  <a:solidFill>
                    <a:srgbClr val="FF0000"/>
                  </a:solidFill>
                  <a:latin typeface="黑体" pitchFamily="49" charset="-122"/>
                  <a:ea typeface="黑体" pitchFamily="49" charset="-122"/>
                </a:rPr>
                <a:t>写</a:t>
              </a:r>
              <a:endParaRPr lang="zh-CN" altLang="en-US" sz="2900" dirty="0">
                <a:solidFill>
                  <a:srgbClr val="FF0000"/>
                </a:solidFill>
                <a:latin typeface="黑体" pitchFamily="49" charset="-122"/>
                <a:ea typeface="黑体" pitchFamily="49" charset="-122"/>
              </a:endParaRPr>
            </a:p>
          </p:txBody>
        </p:sp>
        <p:sp>
          <p:nvSpPr>
            <p:cNvPr id="21" name="TextBox 20"/>
            <p:cNvSpPr txBox="1"/>
            <p:nvPr/>
          </p:nvSpPr>
          <p:spPr>
            <a:xfrm>
              <a:off x="4191003" y="3657600"/>
              <a:ext cx="762000" cy="1195420"/>
            </a:xfrm>
            <a:prstGeom prst="rect">
              <a:avLst/>
            </a:prstGeom>
            <a:noFill/>
          </p:spPr>
          <p:txBody>
            <a:bodyPr wrap="square" rtlCol="0">
              <a:spAutoFit/>
            </a:bodyPr>
            <a:lstStyle/>
            <a:p>
              <a:r>
                <a:rPr lang="en-US" altLang="zh-CN" sz="4600" dirty="0" smtClean="0">
                  <a:solidFill>
                    <a:srgbClr val="FF0000"/>
                  </a:solidFill>
                  <a:latin typeface="方正琥珀简体" pitchFamily="65" charset="-122"/>
                  <a:ea typeface="方正琥珀简体" pitchFamily="65" charset="-122"/>
                </a:rPr>
                <a:t>×</a:t>
              </a:r>
              <a:endParaRPr lang="zh-CN" altLang="en-US" sz="4600" dirty="0">
                <a:solidFill>
                  <a:srgbClr val="FF0000"/>
                </a:solidFill>
                <a:latin typeface="方正琥珀简体" pitchFamily="65" charset="-122"/>
                <a:ea typeface="方正琥珀简体" pitchFamily="65" charset="-122"/>
              </a:endParaRPr>
            </a:p>
          </p:txBody>
        </p:sp>
        <p:sp>
          <p:nvSpPr>
            <p:cNvPr id="22" name="TextBox 21"/>
            <p:cNvSpPr txBox="1"/>
            <p:nvPr/>
          </p:nvSpPr>
          <p:spPr>
            <a:xfrm>
              <a:off x="3657599" y="4045807"/>
              <a:ext cx="762000" cy="1195420"/>
            </a:xfrm>
            <a:prstGeom prst="rect">
              <a:avLst/>
            </a:prstGeom>
            <a:noFill/>
          </p:spPr>
          <p:txBody>
            <a:bodyPr wrap="square" rtlCol="0">
              <a:spAutoFit/>
            </a:bodyPr>
            <a:lstStyle/>
            <a:p>
              <a:r>
                <a:rPr lang="en-US" altLang="zh-CN" sz="4600" dirty="0" smtClean="0">
                  <a:solidFill>
                    <a:srgbClr val="FF0000"/>
                  </a:solidFill>
                  <a:latin typeface="方正琥珀简体" pitchFamily="65" charset="-122"/>
                  <a:ea typeface="方正琥珀简体" pitchFamily="65" charset="-122"/>
                </a:rPr>
                <a:t>×</a:t>
              </a:r>
              <a:endParaRPr lang="zh-CN" altLang="en-US" sz="4600" dirty="0">
                <a:solidFill>
                  <a:srgbClr val="FF0000"/>
                </a:solidFill>
                <a:latin typeface="方正琥珀简体" pitchFamily="65" charset="-122"/>
                <a:ea typeface="方正琥珀简体" pitchFamily="65"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软件维演概论</a:t>
            </a:r>
            <a:endParaRPr lang="en-US" altLang="zh-CN" sz="2800" dirty="0" smtClean="0"/>
          </a:p>
          <a:p>
            <a:pPr lvl="1"/>
            <a:r>
              <a:rPr lang="zh-CN" altLang="en-US" sz="2600" dirty="0" smtClean="0"/>
              <a:t>概念、遗迹危机、维护理念</a:t>
            </a:r>
            <a:endParaRPr lang="en-US" altLang="zh-CN" sz="2600" dirty="0" smtClean="0"/>
          </a:p>
          <a:p>
            <a:r>
              <a:rPr lang="zh-CN" altLang="en-US" sz="2800" dirty="0" smtClean="0"/>
              <a:t>软件老化</a:t>
            </a:r>
            <a:endParaRPr lang="en-US" altLang="zh-CN" sz="2800" dirty="0" smtClean="0"/>
          </a:p>
          <a:p>
            <a:pPr lvl="1"/>
            <a:r>
              <a:rPr lang="zh-CN" altLang="en-US" sz="2600" dirty="0" smtClean="0"/>
              <a:t>概述、案例、分析、处理实践</a:t>
            </a:r>
            <a:endParaRPr lang="en-US" altLang="zh-CN" sz="2600" dirty="0" smtClean="0"/>
          </a:p>
          <a:p>
            <a:r>
              <a:rPr lang="zh-CN" altLang="en-US" sz="2800" dirty="0" smtClean="0"/>
              <a:t>软件再工程</a:t>
            </a:r>
            <a:endParaRPr lang="en-US" altLang="zh-CN" sz="2800" dirty="0" smtClean="0"/>
          </a:p>
          <a:p>
            <a:pPr lvl="1"/>
            <a:r>
              <a:rPr lang="zh-CN" altLang="en-US" sz="2600" dirty="0" smtClean="0"/>
              <a:t>概述、案例、模型与技术、实践</a:t>
            </a:r>
            <a:endParaRPr lang="en-US" altLang="zh-CN" sz="2600" dirty="0" smtClean="0"/>
          </a:p>
          <a:p>
            <a:r>
              <a:rPr lang="zh-CN" altLang="en-US" sz="2800" dirty="0" smtClean="0"/>
              <a:t>软件维演透析</a:t>
            </a:r>
            <a:endParaRPr lang="en-US" altLang="zh-CN" sz="2800" dirty="0" smtClean="0"/>
          </a:p>
          <a:p>
            <a:pPr lvl="1"/>
            <a:r>
              <a:rPr lang="en-US" altLang="zh-CN" sz="2600" dirty="0" smtClean="0"/>
              <a:t>Lehman</a:t>
            </a:r>
            <a:r>
              <a:rPr lang="zh-CN" altLang="en-US" sz="2600" dirty="0" smtClean="0"/>
              <a:t>定律，及其定律与实践</a:t>
            </a:r>
            <a:endParaRPr lang="en-US" altLang="zh-CN" sz="2600" dirty="0" smtClean="0"/>
          </a:p>
          <a:p>
            <a:r>
              <a:rPr lang="zh-CN" altLang="en-US" sz="2800" dirty="0" smtClean="0"/>
              <a:t>维护工程师</a:t>
            </a:r>
          </a:p>
          <a:p>
            <a:pPr lvl="1"/>
            <a:r>
              <a:rPr lang="zh-CN" altLang="en-US" sz="2600" dirty="0" smtClean="0"/>
              <a:t>角色、要求，如何参与开发</a:t>
            </a:r>
            <a:endParaRPr lang="zh-CN" altLang="en-US" sz="2600" dirty="0"/>
          </a:p>
        </p:txBody>
      </p:sp>
      <p:sp>
        <p:nvSpPr>
          <p:cNvPr id="4" name="Right Arrow 3"/>
          <p:cNvSpPr/>
          <p:nvPr/>
        </p:nvSpPr>
        <p:spPr>
          <a:xfrm flipH="1" flipV="1">
            <a:off x="6596074" y="4357694"/>
            <a:ext cx="1285884" cy="428628"/>
          </a:xfrm>
          <a:prstGeom prst="righ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3548847" y="2380819"/>
            <a:ext cx="4836537" cy="1624246"/>
          </a:xfrm>
        </p:spPr>
        <p:txBody>
          <a:bodyPr/>
          <a:lstStyle/>
          <a:p>
            <a:r>
              <a:rPr lang="zh-CN" altLang="en-US" dirty="0" smtClean="0"/>
              <a:t>同万千生物一样，软件产品也会演化。掌握演化规律是控制演化过程的第一步。 </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63</a:t>
            </a:fld>
            <a:endParaRPr lang="zh-CN" altLang="en-US" dirty="0"/>
          </a:p>
        </p:txBody>
      </p:sp>
      <p:sp>
        <p:nvSpPr>
          <p:cNvPr id="6" name="Rectangle 5"/>
          <p:cNvSpPr/>
          <p:nvPr/>
        </p:nvSpPr>
        <p:spPr>
          <a:xfrm>
            <a:off x="818542" y="6021288"/>
            <a:ext cx="8580953" cy="789095"/>
          </a:xfrm>
          <a:prstGeom prst="rect">
            <a:avLst/>
          </a:prstGeom>
        </p:spPr>
        <p:txBody>
          <a:bodyPr wrap="square" lIns="95665" tIns="47832" rIns="95665" bIns="47832">
            <a:spAutoFit/>
          </a:bodyPr>
          <a:lstStyle/>
          <a:p>
            <a:r>
              <a:rPr lang="en-US" altLang="zh-CN" sz="1500" dirty="0" smtClean="0">
                <a:latin typeface="方正精宋简体" pitchFamily="2" charset="-122"/>
                <a:ea typeface="方正精宋简体" pitchFamily="2" charset="-122"/>
              </a:rPr>
              <a:t>Meir Lehman(</a:t>
            </a:r>
            <a:r>
              <a:rPr lang="zh-CN" altLang="en-US" sz="1500" dirty="0" smtClean="0">
                <a:latin typeface="方正精宋简体" pitchFamily="2" charset="-122"/>
                <a:ea typeface="方正精宋简体" pitchFamily="2" charset="-122"/>
              </a:rPr>
              <a:t>雷曼</a:t>
            </a:r>
            <a:r>
              <a:rPr lang="en-US" altLang="zh-CN" sz="1500" dirty="0" smtClean="0">
                <a:latin typeface="方正精宋简体" pitchFamily="2" charset="-122"/>
                <a:ea typeface="方正精宋简体" pitchFamily="2" charset="-122"/>
              </a:rPr>
              <a:t>,1925-2010)</a:t>
            </a:r>
            <a:r>
              <a:rPr lang="zh-CN" altLang="en-US" sz="1500" dirty="0" smtClean="0">
                <a:latin typeface="方正精宋简体" pitchFamily="2" charset="-122"/>
                <a:ea typeface="方正精宋简体" pitchFamily="2" charset="-122"/>
              </a:rPr>
              <a:t>被誉为“软件演化之父”，是著名的软件工程学者。从</a:t>
            </a:r>
            <a:r>
              <a:rPr lang="en-US" altLang="zh-CN" sz="1500" dirty="0" smtClean="0">
                <a:latin typeface="方正精宋简体" pitchFamily="2" charset="-122"/>
                <a:ea typeface="方正精宋简体" pitchFamily="2" charset="-122"/>
              </a:rPr>
              <a:t>1960</a:t>
            </a:r>
            <a:r>
              <a:rPr lang="zh-CN" altLang="en-US" sz="1500" dirty="0" smtClean="0">
                <a:latin typeface="方正精宋简体" pitchFamily="2" charset="-122"/>
                <a:ea typeface="方正精宋简体" pitchFamily="2" charset="-122"/>
              </a:rPr>
              <a:t>年代以来</a:t>
            </a:r>
            <a:r>
              <a:rPr lang="en-US" altLang="zh-CN" sz="1500" dirty="0" smtClean="0">
                <a:latin typeface="方正精宋简体" pitchFamily="2" charset="-122"/>
                <a:ea typeface="方正精宋简体" pitchFamily="2" charset="-122"/>
              </a:rPr>
              <a:t>, </a:t>
            </a:r>
            <a:r>
              <a:rPr lang="zh-CN" altLang="en-US" sz="1500" dirty="0" smtClean="0">
                <a:latin typeface="方正精宋简体" pitchFamily="2" charset="-122"/>
                <a:ea typeface="方正精宋简体" pitchFamily="2" charset="-122"/>
              </a:rPr>
              <a:t>他一直致力于软件演化研究</a:t>
            </a:r>
            <a:r>
              <a:rPr lang="en-US" altLang="zh-CN" sz="1500" dirty="0" smtClean="0">
                <a:latin typeface="方正精宋简体" pitchFamily="2" charset="-122"/>
                <a:ea typeface="方正精宋简体" pitchFamily="2" charset="-122"/>
              </a:rPr>
              <a:t>, </a:t>
            </a:r>
            <a:r>
              <a:rPr lang="zh-CN" altLang="en-US" sz="1500" dirty="0" smtClean="0">
                <a:latin typeface="方正精宋简体" pitchFamily="2" charset="-122"/>
                <a:ea typeface="方正精宋简体" pitchFamily="2" charset="-122"/>
              </a:rPr>
              <a:t>陆续发布了八项演化定律，奠定了软件演化学科的理论基础。</a:t>
            </a:r>
            <a:endParaRPr lang="en-US" altLang="zh-CN" sz="1500" dirty="0" smtClean="0">
              <a:latin typeface="方正精宋简体" pitchFamily="2" charset="-122"/>
              <a:ea typeface="方正精宋简体" pitchFamily="2" charset="-122"/>
            </a:endParaRPr>
          </a:p>
          <a:p>
            <a:r>
              <a:rPr lang="zh-CN" altLang="en-US" sz="1500" dirty="0" smtClean="0">
                <a:latin typeface="方正精宋简体" pitchFamily="2" charset="-122"/>
                <a:ea typeface="方正精宋简体" pitchFamily="2" charset="-122"/>
              </a:rPr>
              <a:t>个人网址：</a:t>
            </a:r>
            <a:r>
              <a:rPr lang="en-US" altLang="zh-CN" sz="1500" dirty="0" smtClean="0">
                <a:latin typeface="方正精宋简体" pitchFamily="2" charset="-122"/>
                <a:ea typeface="方正精宋简体" pitchFamily="2" charset="-122"/>
                <a:hlinkClick r:id="rId2"/>
              </a:rPr>
              <a:t>http://www.cs.mdx.ac.uk/staffpages/mml/</a:t>
            </a:r>
            <a:endParaRPr lang="en-US" altLang="zh-CN" sz="1500" dirty="0" smtClean="0">
              <a:latin typeface="方正精宋简体" pitchFamily="2" charset="-122"/>
              <a:ea typeface="方正精宋简体" pitchFamily="2" charset="-122"/>
            </a:endParaRPr>
          </a:p>
        </p:txBody>
      </p:sp>
      <p:sp>
        <p:nvSpPr>
          <p:cNvPr id="7" name="Rectangle 6"/>
          <p:cNvSpPr/>
          <p:nvPr/>
        </p:nvSpPr>
        <p:spPr>
          <a:xfrm>
            <a:off x="1549694" y="4181018"/>
            <a:ext cx="1938869" cy="419764"/>
          </a:xfrm>
          <a:prstGeom prst="rect">
            <a:avLst/>
          </a:prstGeom>
        </p:spPr>
        <p:txBody>
          <a:bodyPr wrap="none" lIns="95665" tIns="47832" rIns="95665" bIns="47832">
            <a:spAutoFit/>
          </a:bodyPr>
          <a:lstStyle/>
          <a:p>
            <a:r>
              <a:rPr lang="en-US" sz="2100" dirty="0" smtClean="0"/>
              <a:t>Meir Lehman</a:t>
            </a:r>
            <a:endParaRPr lang="zh-CN" altLang="en-US" sz="2100" dirty="0">
              <a:ea typeface="文鼎CS长美黑" pitchFamily="49" charset="-122"/>
            </a:endParaRPr>
          </a:p>
        </p:txBody>
      </p:sp>
      <p:pic>
        <p:nvPicPr>
          <p:cNvPr id="8" name="Picture 2" descr="http://www.computer.org/portal/image/image_gallery?uuid=9daabd42-6b57-495a-97aa-7420481efbb7&amp;groupId=1464074&amp;t=1255006940492"/>
          <p:cNvPicPr>
            <a:picLocks noChangeAspect="1" noChangeArrowheads="1"/>
          </p:cNvPicPr>
          <p:nvPr/>
        </p:nvPicPr>
        <p:blipFill>
          <a:blip r:embed="rId3" cstate="print"/>
          <a:srcRect/>
          <a:stretch>
            <a:fillRect/>
          </a:stretch>
        </p:blipFill>
        <p:spPr bwMode="auto">
          <a:xfrm>
            <a:off x="1492907" y="1772816"/>
            <a:ext cx="2019933" cy="2436351"/>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64</a:t>
            </a:fld>
            <a:endParaRPr lang="zh-CN" altLang="en-US"/>
          </a:p>
        </p:txBody>
      </p:sp>
      <p:sp>
        <p:nvSpPr>
          <p:cNvPr id="66" name="椭圆 59"/>
          <p:cNvSpPr>
            <a:spLocks/>
          </p:cNvSpPr>
          <p:nvPr/>
        </p:nvSpPr>
        <p:spPr bwMode="auto">
          <a:xfrm rot="20104763">
            <a:off x="4168247" y="1966148"/>
            <a:ext cx="1829360"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25" name="圆角矩形 6"/>
          <p:cNvSpPr/>
          <p:nvPr/>
        </p:nvSpPr>
        <p:spPr bwMode="auto">
          <a:xfrm>
            <a:off x="1385564" y="2366464"/>
            <a:ext cx="2470598" cy="2451612"/>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marL="0" lvl="2" eaLnBrk="0" fontAlgn="ctr" hangingPunct="0">
              <a:spcBef>
                <a:spcPts val="0"/>
              </a:spcBef>
              <a:spcAft>
                <a:spcPts val="0"/>
              </a:spcAft>
              <a:buClr>
                <a:srgbClr val="00B0F0"/>
              </a:buClr>
              <a:buSzPct val="70000"/>
              <a:tabLst>
                <a:tab pos="142832" algn="l"/>
              </a:tabLst>
              <a:defRPr/>
            </a:pPr>
            <a:r>
              <a:rPr lang="en-US" altLang="zh-CN" sz="2400" dirty="0" smtClean="0">
                <a:solidFill>
                  <a:schemeClr val="tx1"/>
                </a:solidFill>
                <a:latin typeface="微软雅黑" pitchFamily="34" charset="-122"/>
                <a:ea typeface="微软雅黑" pitchFamily="34" charset="-122"/>
              </a:rPr>
              <a:t>SPE</a:t>
            </a:r>
            <a:r>
              <a:rPr lang="zh-CN" altLang="en-US" sz="2400" dirty="0" smtClean="0">
                <a:solidFill>
                  <a:schemeClr val="tx1"/>
                </a:solidFill>
                <a:latin typeface="微软雅黑" pitchFamily="34" charset="-122"/>
                <a:ea typeface="微软雅黑" pitchFamily="34" charset="-122"/>
              </a:rPr>
              <a:t>分类法</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八定律简介</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持续变增定律</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质量渐降定律</a:t>
            </a:r>
            <a:endParaRPr lang="en-US" altLang="zh-CN" sz="2400" dirty="0" smtClean="0">
              <a:solidFill>
                <a:schemeClr val="tx1"/>
              </a:solidFill>
              <a:latin typeface="微软雅黑" pitchFamily="34" charset="-122"/>
              <a:ea typeface="微软雅黑" pitchFamily="34" charset="-122"/>
            </a:endParaRPr>
          </a:p>
        </p:txBody>
      </p:sp>
      <p:sp>
        <p:nvSpPr>
          <p:cNvPr id="26" name="Oval 2"/>
          <p:cNvSpPr>
            <a:spLocks noChangeAspect="1" noChangeArrowheads="1"/>
          </p:cNvSpPr>
          <p:nvPr/>
        </p:nvSpPr>
        <p:spPr bwMode="auto">
          <a:xfrm>
            <a:off x="1446186" y="1920891"/>
            <a:ext cx="2311205" cy="880963"/>
          </a:xfrm>
          <a:prstGeom prst="ellipse">
            <a:avLst/>
          </a:prstGeom>
          <a:blipFill>
            <a:blip r:embed="rId2"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27" name="椭圆 13"/>
          <p:cNvSpPr>
            <a:spLocks/>
          </p:cNvSpPr>
          <p:nvPr/>
        </p:nvSpPr>
        <p:spPr bwMode="auto">
          <a:xfrm rot="20104763">
            <a:off x="1404456" y="1968367"/>
            <a:ext cx="1058266" cy="266707"/>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28" name="椭圆 14"/>
          <p:cNvSpPr>
            <a:spLocks noChangeAspect="1"/>
          </p:cNvSpPr>
          <p:nvPr/>
        </p:nvSpPr>
        <p:spPr bwMode="auto">
          <a:xfrm>
            <a:off x="1636658" y="1926545"/>
            <a:ext cx="1815948" cy="511050"/>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29" name="TextBox 147"/>
          <p:cNvSpPr txBox="1">
            <a:spLocks noChangeArrowheads="1"/>
          </p:cNvSpPr>
          <p:nvPr/>
        </p:nvSpPr>
        <p:spPr bwMode="auto">
          <a:xfrm>
            <a:off x="1725757" y="1874682"/>
            <a:ext cx="1569006" cy="879332"/>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en-US" altLang="zh-CN" sz="2500" dirty="0" smtClean="0">
                <a:solidFill>
                  <a:schemeClr val="bg1"/>
                </a:solidFill>
                <a:effectLst>
                  <a:reflection blurRad="6350" stA="50000" endA="300" endPos="50000" dist="29997" dir="5400000" sy="-100000" algn="bl" rotWithShape="0"/>
                </a:effectLst>
                <a:latin typeface="+mn-lt"/>
                <a:ea typeface="微软雅黑" pitchFamily="34" charset="-122"/>
              </a:rPr>
              <a:t>Lehman</a:t>
            </a:r>
            <a:br>
              <a:rPr lang="en-US" altLang="zh-CN" sz="2500" dirty="0" smtClean="0">
                <a:solidFill>
                  <a:schemeClr val="bg1"/>
                </a:solidFill>
                <a:effectLst>
                  <a:reflection blurRad="6350" stA="50000" endA="300" endPos="50000" dist="29997" dir="5400000" sy="-100000" algn="bl" rotWithShape="0"/>
                </a:effectLst>
                <a:latin typeface="+mn-lt"/>
                <a:ea typeface="微软雅黑" pitchFamily="34" charset="-122"/>
              </a:rPr>
            </a:b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定律</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30" name="椭圆 27"/>
          <p:cNvSpPr>
            <a:spLocks/>
          </p:cNvSpPr>
          <p:nvPr/>
        </p:nvSpPr>
        <p:spPr bwMode="auto">
          <a:xfrm rot="20104763">
            <a:off x="1298871" y="1901753"/>
            <a:ext cx="1345971"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31" name="圆角矩形 6"/>
          <p:cNvSpPr/>
          <p:nvPr/>
        </p:nvSpPr>
        <p:spPr bwMode="auto">
          <a:xfrm>
            <a:off x="4349951" y="2366464"/>
            <a:ext cx="1934778" cy="2451612"/>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marL="0" lvl="2" eaLnBrk="0" fontAlgn="ctr" hangingPunct="0">
              <a:spcBef>
                <a:spcPts val="0"/>
              </a:spcBef>
              <a:spcAft>
                <a:spcPts val="0"/>
              </a:spcAft>
              <a:buClr>
                <a:srgbClr val="00B0F0"/>
              </a:buClr>
              <a:buSzPct val="70000"/>
              <a:tabLst>
                <a:tab pos="142832" algn="l"/>
              </a:tabLst>
              <a:defRPr/>
            </a:pPr>
            <a:r>
              <a:rPr lang="en-US" altLang="zh-CN" sz="2400" dirty="0" smtClean="0">
                <a:solidFill>
                  <a:schemeClr val="tx1"/>
                </a:solidFill>
                <a:latin typeface="微软雅黑" pitchFamily="34" charset="-122"/>
                <a:ea typeface="微软雅黑" pitchFamily="34" charset="-122"/>
              </a:rPr>
              <a:t>Boehm</a:t>
            </a:r>
            <a:r>
              <a:rPr lang="zh-CN" altLang="en-US" sz="2400" dirty="0" smtClean="0">
                <a:solidFill>
                  <a:schemeClr val="tx1"/>
                </a:solidFill>
                <a:latin typeface="微软雅黑" pitchFamily="34" charset="-122"/>
                <a:ea typeface="微软雅黑" pitchFamily="34" charset="-122"/>
              </a:rPr>
              <a:t>定律</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定期剪枝</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endParaRPr lang="zh-CN" altLang="en-US" sz="2400" dirty="0">
              <a:solidFill>
                <a:schemeClr val="tx1"/>
              </a:solidFill>
              <a:latin typeface="微软雅黑" pitchFamily="34" charset="-122"/>
              <a:ea typeface="微软雅黑" pitchFamily="34" charset="-122"/>
            </a:endParaRPr>
          </a:p>
        </p:txBody>
      </p:sp>
      <p:sp>
        <p:nvSpPr>
          <p:cNvPr id="33" name="Oval 2"/>
          <p:cNvSpPr>
            <a:spLocks noChangeAspect="1" noChangeArrowheads="1"/>
          </p:cNvSpPr>
          <p:nvPr/>
        </p:nvSpPr>
        <p:spPr bwMode="auto">
          <a:xfrm>
            <a:off x="4432923" y="1920891"/>
            <a:ext cx="1809955" cy="880963"/>
          </a:xfrm>
          <a:prstGeom prst="ellipse">
            <a:avLst/>
          </a:prstGeom>
          <a:blipFill>
            <a:blip r:embed="rId2"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34" name="椭圆 13"/>
          <p:cNvSpPr>
            <a:spLocks/>
          </p:cNvSpPr>
          <p:nvPr/>
        </p:nvSpPr>
        <p:spPr bwMode="auto">
          <a:xfrm rot="20104763">
            <a:off x="4591400" y="2070719"/>
            <a:ext cx="828751" cy="266707"/>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42" name="椭圆 14"/>
          <p:cNvSpPr>
            <a:spLocks noChangeAspect="1"/>
          </p:cNvSpPr>
          <p:nvPr/>
        </p:nvSpPr>
        <p:spPr bwMode="auto">
          <a:xfrm>
            <a:off x="4692843" y="1926545"/>
            <a:ext cx="1422108" cy="511050"/>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44" name="TextBox 147"/>
          <p:cNvSpPr txBox="1">
            <a:spLocks noChangeArrowheads="1"/>
          </p:cNvSpPr>
          <p:nvPr/>
        </p:nvSpPr>
        <p:spPr bwMode="auto">
          <a:xfrm>
            <a:off x="4654986" y="1881329"/>
            <a:ext cx="1349989" cy="866040"/>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补充</a:t>
            </a:r>
            <a: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
            </a:r>
            <a:br>
              <a:rPr lang="en-US" altLang="zh-CN"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b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知识</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45" name="椭圆 27"/>
          <p:cNvSpPr>
            <a:spLocks/>
          </p:cNvSpPr>
          <p:nvPr/>
        </p:nvSpPr>
        <p:spPr bwMode="auto">
          <a:xfrm rot="20104763">
            <a:off x="4452124" y="2031934"/>
            <a:ext cx="1054062"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32" name="椭圆 59"/>
          <p:cNvSpPr>
            <a:spLocks/>
          </p:cNvSpPr>
          <p:nvPr/>
        </p:nvSpPr>
        <p:spPr bwMode="auto">
          <a:xfrm rot="20104763">
            <a:off x="6492733" y="1917231"/>
            <a:ext cx="1501790"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35" name="圆角矩形 6"/>
          <p:cNvSpPr/>
          <p:nvPr/>
        </p:nvSpPr>
        <p:spPr bwMode="auto">
          <a:xfrm>
            <a:off x="6756514" y="2381251"/>
            <a:ext cx="1588336" cy="2451612"/>
          </a:xfrm>
          <a:prstGeom prst="roundRect">
            <a:avLst>
              <a:gd name="adj" fmla="val 9992"/>
            </a:avLst>
          </a:prstGeom>
          <a:solidFill>
            <a:schemeClr val="bg1">
              <a:alpha val="60000"/>
            </a:schemeClr>
          </a:solidFill>
          <a:ln w="25400">
            <a:solidFill>
              <a:srgbClr val="7030A0"/>
            </a:solid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rgbClr val="00B0F0"/>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marL="0" lvl="2" eaLnBrk="0" fontAlgn="ctr" hangingPunct="0">
              <a:spcBef>
                <a:spcPts val="0"/>
              </a:spcBef>
              <a:spcAft>
                <a:spcPts val="0"/>
              </a:spcAft>
              <a:buClr>
                <a:srgbClr val="00B0F0"/>
              </a:buClr>
              <a:buSzPct val="70000"/>
              <a:tabLst>
                <a:tab pos="142832" algn="l"/>
              </a:tabLst>
              <a:defRPr/>
            </a:pPr>
            <a:r>
              <a:rPr lang="zh-CN" altLang="en-US" sz="2400" dirty="0" smtClean="0">
                <a:solidFill>
                  <a:schemeClr val="tx1"/>
                </a:solidFill>
                <a:latin typeface="微软雅黑" pitchFamily="34" charset="-122"/>
                <a:ea typeface="微软雅黑" pitchFamily="34" charset="-122"/>
              </a:rPr>
              <a:t>维演挑战</a:t>
            </a:r>
            <a:endParaRPr lang="en-US" altLang="zh-CN" sz="2400" dirty="0" smtClean="0">
              <a:solidFill>
                <a:schemeClr val="tx1"/>
              </a:solidFill>
              <a:latin typeface="微软雅黑" pitchFamily="34" charset="-122"/>
              <a:ea typeface="微软雅黑" pitchFamily="34" charset="-122"/>
            </a:endParaRPr>
          </a:p>
          <a:p>
            <a:pPr marL="0" lvl="2" eaLnBrk="0" fontAlgn="ctr" hangingPunct="0">
              <a:spcBef>
                <a:spcPts val="0"/>
              </a:spcBef>
              <a:spcAft>
                <a:spcPts val="0"/>
              </a:spcAft>
              <a:buClr>
                <a:srgbClr val="00B0F0"/>
              </a:buClr>
              <a:buSzPct val="70000"/>
              <a:tabLst>
                <a:tab pos="142832" algn="l"/>
              </a:tabLst>
              <a:defRPr/>
            </a:pPr>
            <a:endParaRPr lang="zh-CN" altLang="en-US" sz="2400" dirty="0">
              <a:solidFill>
                <a:schemeClr val="tx1"/>
              </a:solidFill>
              <a:latin typeface="微软雅黑" pitchFamily="34" charset="-122"/>
              <a:ea typeface="微软雅黑" pitchFamily="34" charset="-122"/>
            </a:endParaRPr>
          </a:p>
        </p:txBody>
      </p:sp>
      <p:sp>
        <p:nvSpPr>
          <p:cNvPr id="36" name="Oval 2"/>
          <p:cNvSpPr>
            <a:spLocks noChangeAspect="1" noChangeArrowheads="1"/>
          </p:cNvSpPr>
          <p:nvPr/>
        </p:nvSpPr>
        <p:spPr bwMode="auto">
          <a:xfrm>
            <a:off x="6817135" y="1935681"/>
            <a:ext cx="1485862" cy="880963"/>
          </a:xfrm>
          <a:prstGeom prst="ellipse">
            <a:avLst/>
          </a:prstGeom>
          <a:blipFill>
            <a:blip r:embed="rId2" cstate="print"/>
            <a:stretch>
              <a:fillRect/>
            </a:stretch>
          </a:blipFill>
          <a:ln w="25400">
            <a:noFill/>
          </a:ln>
          <a:effectLst>
            <a:outerShdw blurRad="225425" dist="38100" dir="5220000" algn="ctr">
              <a:srgbClr val="000000">
                <a:alpha val="33000"/>
              </a:srgbClr>
            </a:outerShdw>
          </a:effectLst>
          <a:scene3d>
            <a:camera prst="orthographicFront"/>
            <a:lightRig rig="flat" dir="t"/>
          </a:scene3d>
          <a:sp3d contourW="19050">
            <a:bevelT prst="convex"/>
            <a:bevelB w="0" h="0"/>
            <a:contourClr>
              <a:srgbClr val="AFEAFF"/>
            </a:contourClr>
          </a:sp3d>
        </p:spPr>
        <p:style>
          <a:lnRef idx="1">
            <a:schemeClr val="accent2"/>
          </a:lnRef>
          <a:fillRef idx="3">
            <a:schemeClr val="accent2"/>
          </a:fillRef>
          <a:effectRef idx="2">
            <a:schemeClr val="accent2"/>
          </a:effectRef>
          <a:fontRef idx="minor">
            <a:schemeClr val="lt1"/>
          </a:fontRef>
        </p:style>
        <p:txBody>
          <a:bodyPr lIns="95665" tIns="47832" rIns="95665" bIns="47832" anchor="ctr">
            <a:sp3d/>
          </a:bodyPr>
          <a:lstStyle/>
          <a:p>
            <a:pPr algn="ctr" eaLnBrk="0" fontAlgn="ctr" hangingPunct="0">
              <a:spcBef>
                <a:spcPts val="0"/>
              </a:spcBef>
              <a:spcAft>
                <a:spcPts val="0"/>
              </a:spcAft>
              <a:buClr>
                <a:srgbClr val="FF0000"/>
              </a:buClr>
              <a:buSzPct val="70000"/>
              <a:defRPr/>
            </a:pPr>
            <a:endParaRPr lang="fr-FR" altLang="zh-CN" sz="1700" b="1" dirty="0">
              <a:solidFill>
                <a:schemeClr val="bg1"/>
              </a:solidFill>
              <a:latin typeface="微软雅黑" pitchFamily="34" charset="-122"/>
              <a:ea typeface="微软雅黑" pitchFamily="34" charset="-122"/>
            </a:endParaRPr>
          </a:p>
        </p:txBody>
      </p:sp>
      <p:sp>
        <p:nvSpPr>
          <p:cNvPr id="37" name="椭圆 13"/>
          <p:cNvSpPr>
            <a:spLocks/>
          </p:cNvSpPr>
          <p:nvPr/>
        </p:nvSpPr>
        <p:spPr bwMode="auto">
          <a:xfrm rot="20104763">
            <a:off x="6792996" y="2056646"/>
            <a:ext cx="680354" cy="266707"/>
          </a:xfrm>
          <a:prstGeom prst="ellipse">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38" name="椭圆 14"/>
          <p:cNvSpPr>
            <a:spLocks noChangeAspect="1"/>
          </p:cNvSpPr>
          <p:nvPr/>
        </p:nvSpPr>
        <p:spPr bwMode="auto">
          <a:xfrm>
            <a:off x="7007608" y="1941332"/>
            <a:ext cx="1167465" cy="511050"/>
          </a:xfrm>
          <a:prstGeom prst="ellipse">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
        <p:nvSpPr>
          <p:cNvPr id="39" name="TextBox 147"/>
          <p:cNvSpPr txBox="1">
            <a:spLocks noChangeArrowheads="1"/>
          </p:cNvSpPr>
          <p:nvPr/>
        </p:nvSpPr>
        <p:spPr bwMode="auto">
          <a:xfrm>
            <a:off x="6956827" y="1896112"/>
            <a:ext cx="1108260" cy="866040"/>
          </a:xfrm>
          <a:prstGeom prst="rect">
            <a:avLst/>
          </a:prstGeom>
          <a:noFill/>
          <a:ln w="9525">
            <a:noFill/>
            <a:miter lim="800000"/>
            <a:headEnd/>
            <a:tailEnd/>
          </a:ln>
        </p:spPr>
        <p:txBody>
          <a:bodyPr wrap="square" lIns="95665" tIns="47832" rIns="95665" bIns="47832" anchor="ctr">
            <a:spAutoFit/>
          </a:bodyPr>
          <a:lstStyle/>
          <a:p>
            <a:pPr algn="ctr" fontAlgn="ctr">
              <a:spcBef>
                <a:spcPts val="0"/>
              </a:spcBef>
              <a:spcAft>
                <a:spcPts val="0"/>
              </a:spcAft>
              <a:buClr>
                <a:srgbClr val="FF0000"/>
              </a:buClr>
              <a:buSzPct val="70000"/>
              <a:defRPr/>
            </a:pPr>
            <a:r>
              <a:rPr lang="zh-CN" altLang="en-US" sz="2500" dirty="0" smtClean="0">
                <a:solidFill>
                  <a:schemeClr val="bg1"/>
                </a:solidFill>
                <a:effectLst>
                  <a:reflection blurRad="6350" stA="50000" endA="300" endPos="50000" dist="29997" dir="5400000" sy="-100000" algn="bl" rotWithShape="0"/>
                </a:effectLst>
                <a:latin typeface="Broadway" pitchFamily="82" charset="0"/>
                <a:ea typeface="微软雅黑" pitchFamily="34" charset="-122"/>
              </a:rPr>
              <a:t>维演挑战</a:t>
            </a:r>
            <a:endParaRPr lang="zh-CN" altLang="en-US" sz="2500" dirty="0">
              <a:solidFill>
                <a:schemeClr val="bg1"/>
              </a:solidFill>
              <a:effectLst>
                <a:reflection blurRad="6350" stA="50000" endA="300" endPos="50000" dist="29997" dir="5400000" sy="-100000" algn="bl" rotWithShape="0"/>
              </a:effectLst>
              <a:latin typeface="Broadway" pitchFamily="82" charset="0"/>
              <a:ea typeface="微软雅黑" pitchFamily="34" charset="-122"/>
            </a:endParaRPr>
          </a:p>
        </p:txBody>
      </p:sp>
      <p:sp>
        <p:nvSpPr>
          <p:cNvPr id="40" name="椭圆 27"/>
          <p:cNvSpPr>
            <a:spLocks/>
          </p:cNvSpPr>
          <p:nvPr/>
        </p:nvSpPr>
        <p:spPr bwMode="auto">
          <a:xfrm rot="20104763">
            <a:off x="6692199" y="2010017"/>
            <a:ext cx="865319" cy="384175"/>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5665" tIns="47832" rIns="95665" bIns="47832" anchor="ctr"/>
          <a:lstStyle/>
          <a:p>
            <a:pPr algn="ctr" fontAlgn="auto">
              <a:spcBef>
                <a:spcPts val="0"/>
              </a:spcBef>
              <a:spcAft>
                <a:spcPts val="0"/>
              </a:spcAft>
              <a:defRPr/>
            </a:pPr>
            <a:endParaRPr lang="zh-CN" altLang="en-US" dirty="0">
              <a:solidFill>
                <a:srgbClr val="FFFFFF"/>
              </a:solidFill>
              <a:ea typeface="微软雅黑" pitchFamily="34" charset="-122"/>
            </a:endParaRPr>
          </a:p>
        </p:txBody>
      </p:sp>
    </p:spTree>
  </p:cSld>
  <p:clrMapOvr>
    <a:masterClrMapping/>
  </p:clrMapOvr>
  <p:transition spd="slow">
    <p:blinds/>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SPE</a:t>
            </a:r>
            <a:r>
              <a:rPr lang="zh-CN" altLang="en-US" dirty="0" smtClean="0"/>
              <a:t>软件分类法</a:t>
            </a:r>
            <a:endParaRPr lang="zh-CN" altLang="en-US" dirty="0"/>
          </a:p>
        </p:txBody>
      </p:sp>
      <p:sp>
        <p:nvSpPr>
          <p:cNvPr id="3" name="Content Placeholder 2"/>
          <p:cNvSpPr>
            <a:spLocks noGrp="1"/>
          </p:cNvSpPr>
          <p:nvPr>
            <p:ph idx="1"/>
          </p:nvPr>
        </p:nvSpPr>
        <p:spPr/>
        <p:txBody>
          <a:bodyPr/>
          <a:lstStyle/>
          <a:p>
            <a:pPr>
              <a:buNone/>
            </a:pPr>
            <a:r>
              <a:rPr lang="zh-CN" altLang="en-US" dirty="0" smtClean="0"/>
              <a:t>由</a:t>
            </a:r>
            <a:r>
              <a:rPr lang="en-US" altLang="zh-CN" dirty="0" smtClean="0"/>
              <a:t>Meir Lehman</a:t>
            </a:r>
            <a:r>
              <a:rPr lang="zh-CN" altLang="en-US" dirty="0" smtClean="0"/>
              <a:t>提出的分类法：</a:t>
            </a:r>
            <a:endParaRPr lang="en-US" altLang="zh-CN" dirty="0" smtClean="0"/>
          </a:p>
          <a:p>
            <a:endParaRPr lang="en-US" altLang="zh-CN" sz="1700" b="1" dirty="0" smtClean="0"/>
          </a:p>
          <a:p>
            <a:r>
              <a:rPr lang="en-US" altLang="zh-CN" b="1" dirty="0" smtClean="0"/>
              <a:t>S</a:t>
            </a:r>
            <a:r>
              <a:rPr lang="zh-CN" altLang="en-US" dirty="0" smtClean="0"/>
              <a:t>型软件</a:t>
            </a:r>
            <a:endParaRPr lang="en-US" altLang="zh-CN" dirty="0" smtClean="0"/>
          </a:p>
          <a:p>
            <a:pPr lvl="1"/>
            <a:r>
              <a:rPr lang="zh-CN" altLang="en-US" sz="2900" dirty="0" smtClean="0"/>
              <a:t>依据严格定义的描述而开发的软件</a:t>
            </a:r>
            <a:endParaRPr lang="en-US" altLang="zh-CN" sz="2500" dirty="0" smtClean="0"/>
          </a:p>
          <a:p>
            <a:r>
              <a:rPr lang="en-US" altLang="zh-CN" b="1" dirty="0" smtClean="0"/>
              <a:t>P</a:t>
            </a:r>
            <a:r>
              <a:rPr lang="zh-CN" altLang="en-US" dirty="0" smtClean="0"/>
              <a:t>型软件</a:t>
            </a:r>
            <a:endParaRPr lang="en-US" altLang="zh-CN" dirty="0" smtClean="0"/>
          </a:p>
          <a:p>
            <a:pPr lvl="1"/>
            <a:r>
              <a:rPr lang="zh-CN" altLang="en-US" dirty="0" smtClean="0"/>
              <a:t>为解决某精准问题而开发的软件 </a:t>
            </a:r>
            <a:r>
              <a:rPr lang="en-US" altLang="zh-CN" dirty="0" smtClean="0"/>
              <a:t>(</a:t>
            </a:r>
            <a:r>
              <a:rPr lang="zh-CN" altLang="en-US" dirty="0" smtClean="0"/>
              <a:t>如：玩象棋</a:t>
            </a:r>
            <a:r>
              <a:rPr lang="en-US" altLang="zh-CN" dirty="0" smtClean="0"/>
              <a:t>)</a:t>
            </a:r>
          </a:p>
          <a:p>
            <a:r>
              <a:rPr lang="en-US" altLang="zh-CN" b="1" dirty="0" smtClean="0"/>
              <a:t>E</a:t>
            </a:r>
            <a:r>
              <a:rPr lang="zh-CN" altLang="en-US" dirty="0" smtClean="0"/>
              <a:t>型软件</a:t>
            </a:r>
            <a:endParaRPr lang="en-US" altLang="zh-CN" dirty="0" smtClean="0"/>
          </a:p>
          <a:p>
            <a:pPr lvl="1"/>
            <a:r>
              <a:rPr lang="zh-CN" altLang="en-US" dirty="0" smtClean="0"/>
              <a:t>用于解决实际问题的软件产品，且这实际问题还具有一定的不稳定性和不确定性</a:t>
            </a:r>
            <a:endParaRPr lang="en-US" altLang="zh-CN" dirty="0" smtClean="0"/>
          </a:p>
          <a:p>
            <a:pPr lvl="1"/>
            <a:r>
              <a:rPr lang="zh-CN" altLang="en-US" dirty="0" smtClean="0"/>
              <a:t>一般需要能够较长久地服务于目标用户</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65</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Lehman</a:t>
            </a:r>
            <a:r>
              <a:rPr lang="zh-CN" altLang="en-US" dirty="0" smtClean="0"/>
              <a:t>八定律</a:t>
            </a:r>
            <a:endParaRPr lang="zh-CN" altLang="en-US" dirty="0"/>
          </a:p>
        </p:txBody>
      </p:sp>
      <p:sp>
        <p:nvSpPr>
          <p:cNvPr id="3" name="Content Placeholder 2"/>
          <p:cNvSpPr>
            <a:spLocks noGrp="1"/>
          </p:cNvSpPr>
          <p:nvPr>
            <p:ph idx="1"/>
          </p:nvPr>
        </p:nvSpPr>
        <p:spPr>
          <a:xfrm>
            <a:off x="613964" y="1268762"/>
            <a:ext cx="8667750" cy="1588736"/>
          </a:xfrm>
        </p:spPr>
        <p:txBody>
          <a:bodyPr/>
          <a:lstStyle/>
          <a:p>
            <a:r>
              <a:rPr lang="zh-CN" altLang="en-US" sz="2900" dirty="0" smtClean="0"/>
              <a:t>针对</a:t>
            </a:r>
            <a:r>
              <a:rPr lang="en-US" altLang="zh-CN" sz="2900" dirty="0" smtClean="0"/>
              <a:t>E</a:t>
            </a:r>
            <a:r>
              <a:rPr lang="zh-CN" altLang="en-US" sz="2900" dirty="0" smtClean="0"/>
              <a:t>型软件，</a:t>
            </a:r>
            <a:r>
              <a:rPr lang="en-US" altLang="zh-CN" sz="2900" dirty="0" smtClean="0"/>
              <a:t>Meir Lehman</a:t>
            </a:r>
            <a:r>
              <a:rPr lang="zh-CN" altLang="en-US" sz="2900" dirty="0" smtClean="0"/>
              <a:t>从</a:t>
            </a:r>
            <a:r>
              <a:rPr lang="en-US" altLang="zh-CN" sz="2900" dirty="0" smtClean="0"/>
              <a:t>1970</a:t>
            </a:r>
            <a:r>
              <a:rPr lang="zh-CN" altLang="en-US" sz="2900" dirty="0" smtClean="0"/>
              <a:t>年代中期开始研究软件维演的基本理论，陆续定义了八项定律，即</a:t>
            </a:r>
            <a:r>
              <a:rPr lang="en-US" altLang="zh-CN" sz="2900" dirty="0" smtClean="0">
                <a:solidFill>
                  <a:srgbClr val="FF0000"/>
                </a:solidFill>
              </a:rPr>
              <a:t>Lehman</a:t>
            </a:r>
            <a:r>
              <a:rPr lang="zh-CN" altLang="en-US" sz="2900" dirty="0" smtClean="0">
                <a:solidFill>
                  <a:srgbClr val="FF0000"/>
                </a:solidFill>
              </a:rPr>
              <a:t>八定律</a:t>
            </a:r>
            <a:endParaRPr lang="en-US" altLang="zh-CN" sz="2900" dirty="0" smtClean="0">
              <a:solidFill>
                <a:srgbClr val="FF0000"/>
              </a:solidFill>
            </a:endParaRPr>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66</a:t>
            </a:fld>
            <a:endParaRPr lang="zh-CN" altLang="en-US" dirty="0"/>
          </a:p>
        </p:txBody>
      </p:sp>
      <p:sp>
        <p:nvSpPr>
          <p:cNvPr id="5" name="Content Placeholder 2"/>
          <p:cNvSpPr txBox="1">
            <a:spLocks/>
          </p:cNvSpPr>
          <p:nvPr/>
        </p:nvSpPr>
        <p:spPr bwMode="auto">
          <a:xfrm>
            <a:off x="613964" y="5572140"/>
            <a:ext cx="8667750" cy="1143008"/>
          </a:xfrm>
          <a:prstGeom prst="rect">
            <a:avLst/>
          </a:prstGeom>
          <a:noFill/>
          <a:ln w="9525">
            <a:noFill/>
            <a:miter lim="800000"/>
            <a:headEnd/>
            <a:tailEnd/>
          </a:ln>
        </p:spPr>
        <p:txBody>
          <a:bodyPr vert="horz" wrap="square" lIns="95665" tIns="47832" rIns="95665" bIns="47832" numCol="1" anchor="t" anchorCtr="0" compatLnSpc="1">
            <a:prstTxWarp prst="textNoShape">
              <a:avLst/>
            </a:prstTxWarp>
          </a:bodyPr>
          <a:lstStyle/>
          <a:p>
            <a:pPr marL="491609" indent="-491609" defTabSz="956645" eaLnBrk="0" hangingPunct="0">
              <a:spcBef>
                <a:spcPct val="20000"/>
              </a:spcBef>
              <a:buClr>
                <a:srgbClr val="C00000"/>
              </a:buClr>
              <a:buSzPct val="100000"/>
              <a:defRPr/>
            </a:pPr>
            <a:r>
              <a:rPr lang="zh-CN" altLang="en-US" sz="2100" b="1" kern="0" dirty="0" smtClean="0">
                <a:latin typeface="+mn-lt"/>
                <a:ea typeface="文鼎CS长美黑" pitchFamily="49" charset="-122"/>
              </a:rPr>
              <a:t>*   </a:t>
            </a:r>
            <a:r>
              <a:rPr lang="zh-CN" altLang="en-US" sz="2100" kern="0" dirty="0" smtClean="0">
                <a:latin typeface="+mn-lt"/>
                <a:ea typeface="文鼎CS长美黑" pitchFamily="49" charset="-122"/>
              </a:rPr>
              <a:t>注意，</a:t>
            </a:r>
            <a:r>
              <a:rPr lang="en-US" altLang="zh-CN" sz="2100" kern="0" dirty="0" smtClean="0">
                <a:latin typeface="+mn-lt"/>
                <a:ea typeface="文鼎CS长美黑" pitchFamily="49" charset="-122"/>
              </a:rPr>
              <a:t>Lehman</a:t>
            </a:r>
            <a:r>
              <a:rPr lang="zh-CN" altLang="en-US" sz="2100" kern="0" dirty="0" smtClean="0">
                <a:latin typeface="+mn-lt"/>
                <a:ea typeface="文鼎CS长美黑" pitchFamily="49" charset="-122"/>
              </a:rPr>
              <a:t>的研究也吸收了其他学者的优秀成果。虽然这些定律被冠以“</a:t>
            </a:r>
            <a:r>
              <a:rPr lang="en-US" altLang="zh-CN" sz="2100" kern="0" dirty="0" smtClean="0">
                <a:latin typeface="+mn-lt"/>
                <a:ea typeface="文鼎CS长美黑" pitchFamily="49" charset="-122"/>
              </a:rPr>
              <a:t>Lehman</a:t>
            </a:r>
            <a:r>
              <a:rPr lang="zh-CN" altLang="en-US" sz="2100" kern="0" dirty="0" smtClean="0">
                <a:latin typeface="+mn-lt"/>
                <a:ea typeface="文鼎CS长美黑" pitchFamily="49" charset="-122"/>
              </a:rPr>
              <a:t>定律”，但请不要忽视相关学者如</a:t>
            </a:r>
            <a:r>
              <a:rPr lang="en-US" altLang="zh-CN" sz="2100" kern="0" dirty="0" smtClean="0">
                <a:latin typeface="+mn-lt"/>
                <a:ea typeface="文鼎CS长美黑" pitchFamily="49" charset="-122"/>
              </a:rPr>
              <a:t>Laszlo Belady</a:t>
            </a:r>
            <a:r>
              <a:rPr lang="zh-CN" altLang="en-US" sz="2100" kern="0" dirty="0" smtClean="0">
                <a:latin typeface="+mn-lt"/>
                <a:ea typeface="文鼎CS长美黑" pitchFamily="49" charset="-122"/>
              </a:rPr>
              <a:t>等人的贡献。</a:t>
            </a:r>
            <a:endParaRPr lang="zh-CN" altLang="en-US" sz="2100" kern="0" dirty="0">
              <a:latin typeface="+mn-lt"/>
              <a:ea typeface="文鼎CS长美黑" pitchFamily="49" charset="-122"/>
            </a:endParaRPr>
          </a:p>
        </p:txBody>
      </p:sp>
      <p:sp>
        <p:nvSpPr>
          <p:cNvPr id="7" name="Rectangle 6"/>
          <p:cNvSpPr/>
          <p:nvPr/>
        </p:nvSpPr>
        <p:spPr>
          <a:xfrm>
            <a:off x="1238225" y="3357563"/>
            <a:ext cx="7429552" cy="1571636"/>
          </a:xfrm>
          <a:prstGeom prst="rect">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3300" dirty="0" smtClean="0">
                <a:solidFill>
                  <a:srgbClr val="FFFF00"/>
                </a:solidFill>
                <a:ea typeface="文鼎CS长美黑" pitchFamily="49" charset="-122"/>
              </a:rPr>
              <a:t>警告</a:t>
            </a:r>
            <a:endParaRPr lang="en-US" altLang="zh-CN" sz="2900" dirty="0" smtClean="0">
              <a:solidFill>
                <a:srgbClr val="FFFF00"/>
              </a:solidFill>
              <a:ea typeface="文鼎CS长美黑" pitchFamily="49" charset="-122"/>
            </a:endParaRPr>
          </a:p>
          <a:p>
            <a:pPr algn="ctr"/>
            <a:r>
              <a:rPr lang="zh-CN" altLang="en-US" sz="2900" dirty="0" smtClean="0">
                <a:ea typeface="文鼎CS长美黑" pitchFamily="49" charset="-122"/>
              </a:rPr>
              <a:t>某些定律缺乏扎实的实证数据支持，</a:t>
            </a:r>
            <a:r>
              <a:rPr lang="en-US" altLang="zh-CN" sz="2900" dirty="0" smtClean="0">
                <a:ea typeface="文鼎CS长美黑" pitchFamily="49" charset="-122"/>
              </a:rPr>
              <a:t/>
            </a:r>
            <a:br>
              <a:rPr lang="en-US" altLang="zh-CN" sz="2900" dirty="0" smtClean="0">
                <a:ea typeface="文鼎CS长美黑" pitchFamily="49" charset="-122"/>
              </a:rPr>
            </a:br>
            <a:r>
              <a:rPr lang="zh-CN" altLang="en-US" sz="2900" dirty="0" smtClean="0">
                <a:ea typeface="文鼎CS长美黑" pitchFamily="49" charset="-122"/>
              </a:rPr>
              <a:t>受到一些学者的公开质疑。</a:t>
            </a:r>
            <a:endParaRPr lang="zh-CN" altLang="en-US" sz="2900" dirty="0">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Lehman</a:t>
            </a:r>
            <a:r>
              <a:rPr lang="zh-CN" altLang="en-US" dirty="0" smtClean="0"/>
              <a:t>八定律</a:t>
            </a:r>
            <a:endParaRPr lang="zh-CN" altLang="en-US" dirty="0"/>
          </a:p>
        </p:txBody>
      </p:sp>
      <p:sp>
        <p:nvSpPr>
          <p:cNvPr id="3" name="Content Placeholder 2"/>
          <p:cNvSpPr>
            <a:spLocks noGrp="1"/>
          </p:cNvSpPr>
          <p:nvPr>
            <p:ph idx="1"/>
          </p:nvPr>
        </p:nvSpPr>
        <p:spPr/>
        <p:txBody>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 </a:t>
            </a:r>
            <a:r>
              <a:rPr lang="zh-CN" altLang="en-US" dirty="0" smtClean="0">
                <a:solidFill>
                  <a:srgbClr val="FF0000"/>
                </a:solidFill>
              </a:rPr>
              <a:t>持续变更</a:t>
            </a:r>
            <a:endParaRPr lang="en-US" altLang="zh-CN" dirty="0" smtClean="0">
              <a:solidFill>
                <a:srgbClr val="FF0000"/>
              </a:solidFill>
            </a:endParaRPr>
          </a:p>
          <a:p>
            <a:pPr lvl="1"/>
            <a:r>
              <a:rPr lang="zh-CN" altLang="en-US" dirty="0" smtClean="0"/>
              <a:t>软件系统必须持续变更以持续满足需要。</a:t>
            </a:r>
            <a:r>
              <a:rPr lang="en-US" dirty="0" smtClean="0"/>
              <a:t> </a:t>
            </a:r>
          </a:p>
          <a:p>
            <a:endParaRPr lang="en-US" dirty="0" smtClean="0"/>
          </a:p>
          <a:p>
            <a:r>
              <a:rPr lang="en-US" dirty="0" smtClean="0">
                <a:solidFill>
                  <a:srgbClr val="FF0000"/>
                </a:solidFill>
              </a:rPr>
              <a:t>2</a:t>
            </a:r>
            <a:r>
              <a:rPr lang="en-US" baseline="30000" dirty="0" smtClean="0">
                <a:solidFill>
                  <a:srgbClr val="FF0000"/>
                </a:solidFill>
              </a:rPr>
              <a:t>nd</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a:t>
            </a:r>
            <a:r>
              <a:rPr lang="en-US" altLang="zh-CN" dirty="0" smtClean="0">
                <a:solidFill>
                  <a:srgbClr val="FF0000"/>
                </a:solidFill>
              </a:rPr>
              <a:t> </a:t>
            </a:r>
            <a:r>
              <a:rPr lang="zh-CN" altLang="en-US" dirty="0" smtClean="0">
                <a:solidFill>
                  <a:srgbClr val="FF0000"/>
                </a:solidFill>
              </a:rPr>
              <a:t>持续增长的复杂性</a:t>
            </a:r>
            <a:endParaRPr lang="en-US" altLang="zh-CN" dirty="0" smtClean="0">
              <a:solidFill>
                <a:srgbClr val="FF0000"/>
              </a:solidFill>
            </a:endParaRPr>
          </a:p>
          <a:p>
            <a:pPr lvl="1"/>
            <a:r>
              <a:rPr lang="zh-CN" altLang="en-US" dirty="0" smtClean="0"/>
              <a:t>软件系统的复杂度会随着演化而增长。</a:t>
            </a:r>
            <a:endParaRPr lang="en-US" dirty="0" smtClean="0"/>
          </a:p>
          <a:p>
            <a:endParaRPr lang="en-US" dirty="0" smtClean="0"/>
          </a:p>
          <a:p>
            <a:r>
              <a:rPr lang="en-US" dirty="0" smtClean="0">
                <a:solidFill>
                  <a:srgbClr val="FF0000"/>
                </a:solidFill>
              </a:rPr>
              <a:t>3</a:t>
            </a:r>
            <a:r>
              <a:rPr lang="en-US" baseline="30000" dirty="0" smtClean="0">
                <a:solidFill>
                  <a:srgbClr val="FF0000"/>
                </a:solidFill>
              </a:rPr>
              <a:t>rd</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a:t>
            </a:r>
            <a:r>
              <a:rPr lang="en-US" altLang="zh-CN" dirty="0" smtClean="0">
                <a:solidFill>
                  <a:srgbClr val="FF0000"/>
                </a:solidFill>
              </a:rPr>
              <a:t> </a:t>
            </a:r>
            <a:r>
              <a:rPr lang="zh-CN" altLang="en-US" dirty="0" smtClean="0">
                <a:solidFill>
                  <a:srgbClr val="FF0000"/>
                </a:solidFill>
              </a:rPr>
              <a:t>自管理</a:t>
            </a:r>
            <a:endParaRPr lang="en-US" altLang="zh-CN" dirty="0" smtClean="0">
              <a:solidFill>
                <a:srgbClr val="FF0000"/>
              </a:solidFill>
            </a:endParaRPr>
          </a:p>
          <a:p>
            <a:pPr lvl="1"/>
            <a:r>
              <a:rPr lang="zh-CN" altLang="en-US" dirty="0" smtClean="0"/>
              <a:t>软件系统的演化过程具有自管理特征。</a:t>
            </a:r>
            <a:endParaRPr lang="en-US"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67</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Lehman</a:t>
            </a:r>
            <a:r>
              <a:rPr lang="zh-CN" altLang="en-US" dirty="0" smtClean="0"/>
              <a:t>八定律</a:t>
            </a:r>
            <a:endParaRPr lang="zh-CN" altLang="en-US" dirty="0"/>
          </a:p>
        </p:txBody>
      </p:sp>
      <p:sp>
        <p:nvSpPr>
          <p:cNvPr id="3" name="Content Placeholder 2"/>
          <p:cNvSpPr>
            <a:spLocks noGrp="1"/>
          </p:cNvSpPr>
          <p:nvPr>
            <p:ph idx="1"/>
          </p:nvPr>
        </p:nvSpPr>
        <p:spPr/>
        <p:txBody>
          <a:bodyPr/>
          <a:lstStyle/>
          <a:p>
            <a:r>
              <a:rPr lang="en-US" dirty="0" smtClean="0">
                <a:solidFill>
                  <a:srgbClr val="FF0000"/>
                </a:solidFill>
              </a:rPr>
              <a:t>4</a:t>
            </a:r>
            <a:r>
              <a:rPr lang="en-US" baseline="30000" dirty="0" smtClean="0">
                <a:solidFill>
                  <a:srgbClr val="FF0000"/>
                </a:solidFill>
              </a:rPr>
              <a:t>th</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a:t>
            </a:r>
            <a:r>
              <a:rPr lang="en-US" altLang="zh-CN" dirty="0" smtClean="0">
                <a:solidFill>
                  <a:srgbClr val="FF0000"/>
                </a:solidFill>
              </a:rPr>
              <a:t> </a:t>
            </a:r>
            <a:r>
              <a:rPr lang="zh-CN" altLang="en-US" dirty="0" smtClean="0">
                <a:solidFill>
                  <a:srgbClr val="FF0000"/>
                </a:solidFill>
              </a:rPr>
              <a:t>不变工作率</a:t>
            </a:r>
            <a:endParaRPr lang="en-US" altLang="zh-CN" dirty="0" smtClean="0">
              <a:solidFill>
                <a:srgbClr val="FF0000"/>
              </a:solidFill>
            </a:endParaRPr>
          </a:p>
          <a:p>
            <a:pPr lvl="1"/>
            <a:r>
              <a:rPr lang="zh-CN" altLang="en-US" dirty="0" smtClean="0"/>
              <a:t>软件演化活动，平均上，倾向于平稳。</a:t>
            </a:r>
            <a:endParaRPr lang="en-US" dirty="0" smtClean="0"/>
          </a:p>
          <a:p>
            <a:endParaRPr lang="en-US" altLang="zh-CN" dirty="0" smtClean="0"/>
          </a:p>
          <a:p>
            <a:r>
              <a:rPr lang="en-US" altLang="zh-CN" dirty="0" smtClean="0">
                <a:solidFill>
                  <a:srgbClr val="FF0000"/>
                </a:solidFill>
              </a:rPr>
              <a:t>5</a:t>
            </a:r>
            <a:r>
              <a:rPr lang="en-US" baseline="30000" dirty="0" smtClean="0">
                <a:solidFill>
                  <a:srgbClr val="FF0000"/>
                </a:solidFill>
              </a:rPr>
              <a:t>th</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a:t>
            </a:r>
            <a:r>
              <a:rPr lang="en-US" altLang="zh-CN" dirty="0" smtClean="0">
                <a:solidFill>
                  <a:srgbClr val="FF0000"/>
                </a:solidFill>
              </a:rPr>
              <a:t> </a:t>
            </a:r>
            <a:r>
              <a:rPr lang="zh-CN" altLang="en-US" dirty="0" smtClean="0">
                <a:solidFill>
                  <a:srgbClr val="FF0000"/>
                </a:solidFill>
              </a:rPr>
              <a:t>相似度保持</a:t>
            </a:r>
            <a:endParaRPr lang="en-US" altLang="zh-CN" dirty="0" smtClean="0">
              <a:solidFill>
                <a:srgbClr val="FF0000"/>
              </a:solidFill>
            </a:endParaRPr>
          </a:p>
          <a:p>
            <a:pPr lvl="1"/>
            <a:r>
              <a:rPr lang="zh-CN" altLang="en-US" dirty="0" smtClean="0"/>
              <a:t>软件系统的增长率，平均上，倾向于平稳</a:t>
            </a:r>
            <a:r>
              <a:rPr lang="en-US" altLang="zh-CN" dirty="0" smtClean="0"/>
              <a:t/>
            </a:r>
            <a:br>
              <a:rPr lang="en-US" altLang="zh-CN" dirty="0" smtClean="0"/>
            </a:br>
            <a:r>
              <a:rPr lang="zh-CN" altLang="en-US" dirty="0" smtClean="0"/>
              <a:t>或略微下调。</a:t>
            </a:r>
            <a:endParaRPr lang="en-US" dirty="0" smtClean="0"/>
          </a:p>
          <a:p>
            <a:endParaRPr lang="en-US" altLang="zh-CN" dirty="0" smtClean="0"/>
          </a:p>
          <a:p>
            <a:r>
              <a:rPr lang="en-US" altLang="zh-CN" dirty="0" smtClean="0">
                <a:solidFill>
                  <a:srgbClr val="FF0000"/>
                </a:solidFill>
              </a:rPr>
              <a:t>6</a:t>
            </a:r>
            <a:r>
              <a:rPr lang="en-US" baseline="30000" dirty="0" smtClean="0">
                <a:solidFill>
                  <a:srgbClr val="FF0000"/>
                </a:solidFill>
              </a:rPr>
              <a:t>th</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 </a:t>
            </a:r>
            <a:r>
              <a:rPr lang="zh-CN" altLang="en-US" dirty="0" smtClean="0">
                <a:solidFill>
                  <a:srgbClr val="FF0000"/>
                </a:solidFill>
              </a:rPr>
              <a:t>持续增长</a:t>
            </a:r>
            <a:endParaRPr lang="en-US" altLang="zh-CN" dirty="0" smtClean="0">
              <a:solidFill>
                <a:srgbClr val="FF0000"/>
              </a:solidFill>
            </a:endParaRPr>
          </a:p>
          <a:p>
            <a:pPr lvl="1"/>
            <a:r>
              <a:rPr lang="zh-CN" altLang="en-US" dirty="0" smtClean="0"/>
              <a:t>软件系统的功能必须持续增长以持续满足</a:t>
            </a:r>
            <a:r>
              <a:rPr lang="en-US" altLang="zh-CN" dirty="0" smtClean="0"/>
              <a:t/>
            </a:r>
            <a:br>
              <a:rPr lang="en-US" altLang="zh-CN" dirty="0" smtClean="0"/>
            </a:br>
            <a:r>
              <a:rPr lang="zh-CN" altLang="en-US" dirty="0" smtClean="0"/>
              <a:t>用户需要。</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68</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Lehman</a:t>
            </a:r>
            <a:r>
              <a:rPr lang="zh-CN" altLang="en-US" dirty="0" smtClean="0"/>
              <a:t>八定律</a:t>
            </a:r>
            <a:endParaRPr lang="zh-CN" altLang="en-US" dirty="0"/>
          </a:p>
        </p:txBody>
      </p:sp>
      <p:sp>
        <p:nvSpPr>
          <p:cNvPr id="3" name="Content Placeholder 2"/>
          <p:cNvSpPr>
            <a:spLocks noGrp="1"/>
          </p:cNvSpPr>
          <p:nvPr>
            <p:ph idx="1"/>
          </p:nvPr>
        </p:nvSpPr>
        <p:spPr/>
        <p:txBody>
          <a:bodyPr/>
          <a:lstStyle/>
          <a:p>
            <a:r>
              <a:rPr lang="en-US" altLang="zh-CN" dirty="0" smtClean="0">
                <a:solidFill>
                  <a:srgbClr val="FF0000"/>
                </a:solidFill>
              </a:rPr>
              <a:t>7</a:t>
            </a:r>
            <a:r>
              <a:rPr lang="en-US" baseline="30000" dirty="0" smtClean="0">
                <a:solidFill>
                  <a:srgbClr val="FF0000"/>
                </a:solidFill>
              </a:rPr>
              <a:t>th</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 </a:t>
            </a:r>
            <a:r>
              <a:rPr lang="zh-CN" altLang="en-US" dirty="0" smtClean="0">
                <a:solidFill>
                  <a:srgbClr val="FF0000"/>
                </a:solidFill>
              </a:rPr>
              <a:t>质量降低</a:t>
            </a:r>
            <a:endParaRPr lang="en-US" altLang="zh-CN" dirty="0" smtClean="0">
              <a:solidFill>
                <a:srgbClr val="FF0000"/>
              </a:solidFill>
            </a:endParaRPr>
          </a:p>
          <a:p>
            <a:pPr lvl="1"/>
            <a:r>
              <a:rPr lang="zh-CN" altLang="en-US" dirty="0" smtClean="0"/>
              <a:t>除非采取了特殊行动，否则软件系统的</a:t>
            </a:r>
            <a:r>
              <a:rPr lang="en-US" altLang="zh-CN" dirty="0" smtClean="0"/>
              <a:t/>
            </a:r>
            <a:br>
              <a:rPr lang="en-US" altLang="zh-CN" dirty="0" smtClean="0"/>
            </a:br>
            <a:r>
              <a:rPr lang="zh-CN" altLang="en-US" dirty="0" smtClean="0"/>
              <a:t>质量会随演化而降低。</a:t>
            </a:r>
            <a:endParaRPr lang="en-US" dirty="0" smtClean="0"/>
          </a:p>
          <a:p>
            <a:endParaRPr lang="en-US" altLang="zh-CN" dirty="0" smtClean="0">
              <a:solidFill>
                <a:srgbClr val="FF0000"/>
              </a:solidFill>
            </a:endParaRPr>
          </a:p>
          <a:p>
            <a:r>
              <a:rPr lang="en-US" altLang="zh-CN" dirty="0" smtClean="0">
                <a:solidFill>
                  <a:srgbClr val="FF0000"/>
                </a:solidFill>
              </a:rPr>
              <a:t>8</a:t>
            </a:r>
            <a:r>
              <a:rPr lang="en-US" baseline="30000" dirty="0" smtClean="0">
                <a:solidFill>
                  <a:srgbClr val="FF0000"/>
                </a:solidFill>
              </a:rPr>
              <a:t>th</a:t>
            </a:r>
            <a:r>
              <a:rPr lang="en-US" dirty="0" smtClean="0">
                <a:solidFill>
                  <a:srgbClr val="FF0000"/>
                </a:solidFill>
              </a:rPr>
              <a:t> </a:t>
            </a:r>
            <a:r>
              <a:rPr lang="zh-CN" altLang="en-US" dirty="0" smtClean="0">
                <a:solidFill>
                  <a:srgbClr val="FF0000"/>
                </a:solidFill>
              </a:rPr>
              <a:t>定律</a:t>
            </a:r>
            <a:r>
              <a:rPr lang="en-US" dirty="0" smtClean="0">
                <a:solidFill>
                  <a:srgbClr val="FF0000"/>
                </a:solidFill>
              </a:rPr>
              <a:t>:</a:t>
            </a:r>
            <a:r>
              <a:rPr lang="en-US" altLang="zh-CN" dirty="0" smtClean="0">
                <a:solidFill>
                  <a:srgbClr val="FF0000"/>
                </a:solidFill>
              </a:rPr>
              <a:t>  </a:t>
            </a:r>
            <a:r>
              <a:rPr lang="zh-CN" altLang="en-US" dirty="0" smtClean="0">
                <a:solidFill>
                  <a:srgbClr val="FF0000"/>
                </a:solidFill>
              </a:rPr>
              <a:t>反馈系统</a:t>
            </a:r>
            <a:endParaRPr lang="en-US" altLang="zh-CN" dirty="0" smtClean="0">
              <a:solidFill>
                <a:srgbClr val="FF0000"/>
              </a:solidFill>
            </a:endParaRPr>
          </a:p>
          <a:p>
            <a:pPr lvl="1"/>
            <a:r>
              <a:rPr lang="zh-CN" altLang="en-US" dirty="0" smtClean="0"/>
              <a:t>软件演化是一个多层，多环的反馈过程。</a:t>
            </a:r>
            <a:endParaRPr lang="en-US" altLang="zh-CN" dirty="0" smtClean="0"/>
          </a:p>
          <a:p>
            <a:pPr lvl="1"/>
            <a:r>
              <a:rPr lang="zh-CN" altLang="en-US" dirty="0" smtClean="0">
                <a:solidFill>
                  <a:srgbClr val="2A0EF8"/>
                </a:solidFill>
              </a:rPr>
              <a:t>因而是一个动态过程</a:t>
            </a:r>
            <a:endParaRPr lang="en-US" dirty="0" smtClean="0">
              <a:solidFill>
                <a:srgbClr val="2A0EF8"/>
              </a:solidFill>
            </a:endParaRPr>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69</a:t>
            </a:fld>
            <a:endParaRPr lang="zh-CN" altLang="en-US" dirty="0"/>
          </a:p>
        </p:txBody>
      </p:sp>
      <p:sp>
        <p:nvSpPr>
          <p:cNvPr id="5" name="Rectangle 4"/>
          <p:cNvSpPr/>
          <p:nvPr/>
        </p:nvSpPr>
        <p:spPr>
          <a:xfrm>
            <a:off x="1160841" y="5429264"/>
            <a:ext cx="7661725" cy="571503"/>
          </a:xfrm>
          <a:prstGeom prst="rect">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2500" dirty="0" smtClean="0">
                <a:ea typeface="文鼎CS长美黑" pitchFamily="49" charset="-122"/>
              </a:rPr>
              <a:t>接下来，从变更和质量的角度，阐述相关定律</a:t>
            </a:r>
            <a:endParaRPr lang="zh-CN" altLang="en-US" sz="2500" dirty="0">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软件维护 </a:t>
            </a:r>
            <a:r>
              <a:rPr lang="en-US" altLang="zh-CN" dirty="0" smtClean="0"/>
              <a:t>vs. </a:t>
            </a:r>
            <a:r>
              <a:rPr lang="zh-CN" altLang="en-US" dirty="0" smtClean="0"/>
              <a:t>软件演化</a:t>
            </a:r>
            <a:endParaRPr lang="zh-CN" altLang="en-US" dirty="0"/>
          </a:p>
        </p:txBody>
      </p:sp>
      <p:sp>
        <p:nvSpPr>
          <p:cNvPr id="3" name="Content Placeholder 2"/>
          <p:cNvSpPr>
            <a:spLocks noGrp="1"/>
          </p:cNvSpPr>
          <p:nvPr>
            <p:ph idx="1"/>
          </p:nvPr>
        </p:nvSpPr>
        <p:spPr>
          <a:xfrm>
            <a:off x="541704" y="1142988"/>
            <a:ext cx="8827722" cy="5429287"/>
          </a:xfrm>
        </p:spPr>
        <p:txBody>
          <a:bodyPr/>
          <a:lstStyle/>
          <a:p>
            <a:r>
              <a:rPr lang="zh-CN" altLang="en-US" sz="2900" dirty="0" smtClean="0"/>
              <a:t>关于“软件维护”</a:t>
            </a:r>
            <a:endParaRPr lang="en-US" altLang="zh-CN" sz="2900" dirty="0" smtClean="0"/>
          </a:p>
          <a:p>
            <a:pPr lvl="1"/>
            <a:r>
              <a:rPr lang="zh-CN" altLang="en-US" sz="2500" dirty="0" smtClean="0"/>
              <a:t>“维护”通常指零部件的保养和更换。而软件及其模块都无法轻易更换，但却需频繁变更。</a:t>
            </a:r>
            <a:endParaRPr lang="en-US" altLang="zh-CN" sz="2500" dirty="0" smtClean="0"/>
          </a:p>
          <a:p>
            <a:pPr lvl="1"/>
            <a:r>
              <a:rPr lang="zh-CN" altLang="en-US" sz="2500" dirty="0" smtClean="0"/>
              <a:t>“软件维护”一词只会令初学者错误地将“维护”的传统含义照搬至软件领域，引起误解。</a:t>
            </a:r>
            <a:endParaRPr lang="en-US" altLang="zh-CN" sz="2500" dirty="0" smtClean="0"/>
          </a:p>
          <a:p>
            <a:endParaRPr lang="en-US" altLang="zh-CN" sz="1200" dirty="0" smtClean="0"/>
          </a:p>
          <a:p>
            <a:r>
              <a:rPr lang="zh-CN" altLang="en-US" sz="2900" dirty="0" smtClean="0"/>
              <a:t>关于“软件演化”</a:t>
            </a:r>
            <a:endParaRPr lang="en-US" altLang="zh-CN" sz="2900" dirty="0" smtClean="0"/>
          </a:p>
          <a:p>
            <a:pPr lvl="1"/>
            <a:r>
              <a:rPr lang="zh-CN" altLang="en-US" sz="2600" dirty="0" smtClean="0"/>
              <a:t>“演化”通常指达尔文的生物进化论。软件同生物一样，会经历一系列或大或小的变更，以“代代传承又变异”方式逐渐朝一个“更好”的方向发展。 </a:t>
            </a:r>
            <a:endParaRPr lang="en-US" altLang="zh-CN" sz="2600" dirty="0" smtClean="0"/>
          </a:p>
          <a:p>
            <a:pPr lvl="1"/>
            <a:r>
              <a:rPr lang="zh-CN" altLang="en-US" sz="2600" dirty="0" smtClean="0"/>
              <a:t>生物进化的动力源于环境，也是为了适应环境；软件演化的动力主要源于用户，也主要是为了适应用户。</a:t>
            </a:r>
            <a:endParaRPr lang="en-US" altLang="zh-CN" sz="26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持续变增定律</a:t>
            </a:r>
            <a:endParaRPr lang="zh-CN" altLang="en-US" dirty="0"/>
          </a:p>
        </p:txBody>
      </p:sp>
      <p:sp>
        <p:nvSpPr>
          <p:cNvPr id="3" name="Content Placeholder 2"/>
          <p:cNvSpPr>
            <a:spLocks noGrp="1"/>
          </p:cNvSpPr>
          <p:nvPr>
            <p:ph idx="1"/>
          </p:nvPr>
        </p:nvSpPr>
        <p:spPr>
          <a:xfrm>
            <a:off x="541706" y="3692524"/>
            <a:ext cx="5577293" cy="2736875"/>
          </a:xfrm>
        </p:spPr>
        <p:txBody>
          <a:bodyPr/>
          <a:lstStyle/>
          <a:p>
            <a:r>
              <a:rPr lang="zh-CN" altLang="en-US" sz="2900" dirty="0" smtClean="0"/>
              <a:t>软件的复杂度：</a:t>
            </a:r>
            <a:endParaRPr lang="en-US" altLang="zh-CN" sz="2900" dirty="0" smtClean="0"/>
          </a:p>
          <a:p>
            <a:pPr lvl="1"/>
            <a:r>
              <a:rPr lang="zh-CN" altLang="en-US" sz="2500" dirty="0" smtClean="0"/>
              <a:t>应用和功能复杂度</a:t>
            </a:r>
            <a:endParaRPr lang="en-US" altLang="zh-CN" sz="2500" dirty="0" smtClean="0"/>
          </a:p>
          <a:p>
            <a:pPr lvl="1"/>
            <a:r>
              <a:rPr lang="zh-CN" altLang="en-US" sz="2500" dirty="0" smtClean="0"/>
              <a:t>描述和需求复杂度</a:t>
            </a:r>
            <a:endParaRPr lang="en-US" altLang="zh-CN" sz="2500" dirty="0" smtClean="0"/>
          </a:p>
          <a:p>
            <a:pPr lvl="1"/>
            <a:r>
              <a:rPr lang="zh-CN" altLang="en-US" sz="2500" dirty="0" smtClean="0"/>
              <a:t>架构复杂度</a:t>
            </a:r>
            <a:endParaRPr lang="en-US" altLang="zh-CN" sz="2500" dirty="0" smtClean="0"/>
          </a:p>
          <a:p>
            <a:pPr lvl="1"/>
            <a:r>
              <a:rPr lang="zh-CN" altLang="en-US" sz="2500" dirty="0" smtClean="0"/>
              <a:t>设计和实现复杂度</a:t>
            </a:r>
            <a:endParaRPr lang="en-US" altLang="zh-CN" sz="2500" dirty="0" smtClean="0"/>
          </a:p>
          <a:p>
            <a:pPr lvl="1"/>
            <a:r>
              <a:rPr lang="zh-CN" altLang="en-US" sz="2500" dirty="0" smtClean="0"/>
              <a:t>多结构层级上的复杂度</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70</a:t>
            </a:fld>
            <a:endParaRPr lang="zh-CN" altLang="en-US" dirty="0"/>
          </a:p>
        </p:txBody>
      </p:sp>
      <p:sp>
        <p:nvSpPr>
          <p:cNvPr id="5" name="Rectangle 4"/>
          <p:cNvSpPr/>
          <p:nvPr/>
        </p:nvSpPr>
        <p:spPr>
          <a:xfrm>
            <a:off x="696491" y="1500174"/>
            <a:ext cx="8358246" cy="1500198"/>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软件必须不断地变更，以满足变化着的现实需求；此时，软件的规模、功能和复杂度都会随之逐渐增长。</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r>
              <a:rPr lang="zh-CN" altLang="en-US" dirty="0" smtClean="0"/>
              <a:t>和</a:t>
            </a:r>
            <a:r>
              <a:rPr lang="en-US" dirty="0" smtClean="0"/>
              <a:t>Linux</a:t>
            </a:r>
            <a:r>
              <a:rPr lang="zh-CN" altLang="en-US" dirty="0" smtClean="0"/>
              <a:t>实例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71</a:t>
            </a:fld>
            <a:endParaRPr lang="zh-CN" altLang="en-US" dirty="0"/>
          </a:p>
        </p:txBody>
      </p:sp>
      <p:pic>
        <p:nvPicPr>
          <p:cNvPr id="1026" name="Picture 2" descr="D:\SECBOK\Content\Figures\WindowsEvolutionHistory.png"/>
          <p:cNvPicPr>
            <a:picLocks noChangeAspect="1" noChangeArrowheads="1"/>
          </p:cNvPicPr>
          <p:nvPr/>
        </p:nvPicPr>
        <p:blipFill>
          <a:blip r:embed="rId2" cstate="print"/>
          <a:srcRect/>
          <a:stretch>
            <a:fillRect/>
          </a:stretch>
        </p:blipFill>
        <p:spPr bwMode="auto">
          <a:xfrm>
            <a:off x="541709" y="1285862"/>
            <a:ext cx="8822593" cy="4888140"/>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a:t>
            </a:r>
            <a:r>
              <a:rPr lang="zh-CN" altLang="en-US" dirty="0" smtClean="0"/>
              <a:t>和</a:t>
            </a:r>
            <a:r>
              <a:rPr lang="en-US" dirty="0" smtClean="0"/>
              <a:t>Linux</a:t>
            </a:r>
            <a:r>
              <a:rPr lang="zh-CN" altLang="en-US" dirty="0" smtClean="0"/>
              <a:t>实例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72</a:t>
            </a:fld>
            <a:endParaRPr lang="zh-CN" altLang="en-US" dirty="0"/>
          </a:p>
        </p:txBody>
      </p:sp>
      <p:pic>
        <p:nvPicPr>
          <p:cNvPr id="2050" name="Picture 2" descr="D:\SECBOK\Content\Figures\LinuxEvolutionHistory.png"/>
          <p:cNvPicPr>
            <a:picLocks noChangeAspect="1" noChangeArrowheads="1"/>
          </p:cNvPicPr>
          <p:nvPr/>
        </p:nvPicPr>
        <p:blipFill>
          <a:blip r:embed="rId2" cstate="print"/>
          <a:srcRect/>
          <a:stretch>
            <a:fillRect/>
          </a:stretch>
        </p:blipFill>
        <p:spPr bwMode="auto">
          <a:xfrm>
            <a:off x="402664" y="1357301"/>
            <a:ext cx="9193812" cy="4795644"/>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质量渐降定律</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73</a:t>
            </a:fld>
            <a:endParaRPr lang="zh-CN" altLang="en-US" dirty="0"/>
          </a:p>
        </p:txBody>
      </p:sp>
      <p:sp>
        <p:nvSpPr>
          <p:cNvPr id="5" name="Rectangle 4"/>
          <p:cNvSpPr/>
          <p:nvPr/>
        </p:nvSpPr>
        <p:spPr>
          <a:xfrm>
            <a:off x="696491" y="1500176"/>
            <a:ext cx="8358246" cy="1071570"/>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软件的质量会随代码的不断变更而呈现出整体逐渐降低的趋势。</a:t>
            </a:r>
            <a:endParaRPr lang="zh-CN" altLang="en-US" sz="2900" dirty="0">
              <a:solidFill>
                <a:srgbClr val="C00000"/>
              </a:solidFill>
              <a:ea typeface="文鼎CS长美黑" pitchFamily="49" charset="-122"/>
            </a:endParaRPr>
          </a:p>
        </p:txBody>
      </p:sp>
      <p:pic>
        <p:nvPicPr>
          <p:cNvPr id="3074" name="Picture 2" descr="D:\SECBOK\Content\Figures\SoftwareValueAndQualityTrend.png"/>
          <p:cNvPicPr>
            <a:picLocks noChangeAspect="1" noChangeArrowheads="1"/>
          </p:cNvPicPr>
          <p:nvPr/>
        </p:nvPicPr>
        <p:blipFill>
          <a:blip r:embed="rId2" cstate="print"/>
          <a:srcRect/>
          <a:stretch>
            <a:fillRect/>
          </a:stretch>
        </p:blipFill>
        <p:spPr bwMode="auto">
          <a:xfrm>
            <a:off x="2089535" y="3214687"/>
            <a:ext cx="6100526" cy="3415681"/>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Boehm</a:t>
            </a:r>
            <a:r>
              <a:rPr lang="zh-CN" altLang="en-US" dirty="0" smtClean="0"/>
              <a:t>变更定律</a:t>
            </a:r>
            <a:endParaRPr lang="zh-CN" altLang="en-US" dirty="0"/>
          </a:p>
        </p:txBody>
      </p:sp>
      <p:sp>
        <p:nvSpPr>
          <p:cNvPr id="3" name="Content Placeholder 2"/>
          <p:cNvSpPr>
            <a:spLocks noGrp="1"/>
          </p:cNvSpPr>
          <p:nvPr>
            <p:ph idx="1"/>
          </p:nvPr>
        </p:nvSpPr>
        <p:spPr>
          <a:xfrm>
            <a:off x="613964" y="3284984"/>
            <a:ext cx="8667750" cy="3072974"/>
          </a:xfrm>
        </p:spPr>
        <p:txBody>
          <a:bodyPr/>
          <a:lstStyle/>
          <a:p>
            <a:r>
              <a:rPr lang="zh-CN" altLang="en-US" sz="2900" dirty="0" smtClean="0"/>
              <a:t>基于</a:t>
            </a:r>
            <a:r>
              <a:rPr lang="en-US" altLang="zh-CN" sz="2900" dirty="0" smtClean="0"/>
              <a:t>Barry Boehm</a:t>
            </a:r>
            <a:r>
              <a:rPr lang="zh-CN" altLang="en-US" sz="2900" dirty="0" smtClean="0"/>
              <a:t>的</a:t>
            </a:r>
            <a:r>
              <a:rPr lang="en-US" altLang="zh-CN" sz="2900" dirty="0" smtClean="0"/>
              <a:t>1970</a:t>
            </a:r>
            <a:r>
              <a:rPr lang="zh-CN" altLang="en-US" sz="2900" dirty="0" smtClean="0"/>
              <a:t>年代研究</a:t>
            </a:r>
            <a:endParaRPr lang="en-US" altLang="zh-CN" sz="2900" dirty="0" smtClean="0"/>
          </a:p>
          <a:p>
            <a:pPr lvl="1"/>
            <a:r>
              <a:rPr lang="zh-CN" altLang="en-US" dirty="0" smtClean="0"/>
              <a:t>某次代码变更仅包含</a:t>
            </a:r>
            <a:r>
              <a:rPr lang="zh-CN" altLang="en-US" dirty="0" smtClean="0">
                <a:solidFill>
                  <a:srgbClr val="0000B4"/>
                </a:solidFill>
              </a:rPr>
              <a:t>少于</a:t>
            </a:r>
            <a:r>
              <a:rPr lang="en-US" altLang="zh-CN" dirty="0" smtClean="0">
                <a:solidFill>
                  <a:srgbClr val="0000B4"/>
                </a:solidFill>
              </a:rPr>
              <a:t>10</a:t>
            </a:r>
            <a:r>
              <a:rPr lang="zh-CN" altLang="en-US" dirty="0" smtClean="0">
                <a:solidFill>
                  <a:srgbClr val="0000B4"/>
                </a:solidFill>
              </a:rPr>
              <a:t>条</a:t>
            </a:r>
            <a:r>
              <a:rPr lang="zh-CN" altLang="en-US" dirty="0" smtClean="0"/>
              <a:t>程序指令，那它的一次通过率约为</a:t>
            </a:r>
            <a:r>
              <a:rPr lang="en-US" altLang="zh-CN" dirty="0" smtClean="0">
                <a:solidFill>
                  <a:srgbClr val="0000B4"/>
                </a:solidFill>
              </a:rPr>
              <a:t>50%</a:t>
            </a:r>
            <a:r>
              <a:rPr lang="zh-CN" altLang="en-US" dirty="0" smtClean="0">
                <a:solidFill>
                  <a:srgbClr val="0000B4"/>
                </a:solidFill>
              </a:rPr>
              <a:t> </a:t>
            </a:r>
            <a:r>
              <a:rPr lang="zh-CN" altLang="en-US" dirty="0" smtClean="0"/>
              <a:t>。</a:t>
            </a:r>
            <a:endParaRPr lang="en-US" altLang="zh-CN" dirty="0" smtClean="0"/>
          </a:p>
          <a:p>
            <a:pPr lvl="1"/>
            <a:r>
              <a:rPr lang="zh-CN" altLang="en-US" dirty="0" smtClean="0"/>
              <a:t>而如果某代码变更包含超过</a:t>
            </a:r>
            <a:r>
              <a:rPr lang="en-US" altLang="zh-CN" dirty="0" smtClean="0">
                <a:solidFill>
                  <a:srgbClr val="0000B4"/>
                </a:solidFill>
              </a:rPr>
              <a:t>50</a:t>
            </a:r>
            <a:r>
              <a:rPr lang="zh-CN" altLang="en-US" dirty="0" smtClean="0">
                <a:solidFill>
                  <a:srgbClr val="0000B4"/>
                </a:solidFill>
              </a:rPr>
              <a:t>条</a:t>
            </a:r>
            <a:r>
              <a:rPr lang="zh-CN" altLang="en-US" dirty="0" smtClean="0"/>
              <a:t>程序指令，那它的一次通过率就会降到</a:t>
            </a:r>
            <a:r>
              <a:rPr lang="en-US" altLang="zh-CN" dirty="0" smtClean="0">
                <a:solidFill>
                  <a:srgbClr val="0000B4"/>
                </a:solidFill>
              </a:rPr>
              <a:t>20%</a:t>
            </a:r>
            <a:r>
              <a:rPr lang="en-US" altLang="zh-CN" dirty="0" smtClean="0"/>
              <a:t> (</a:t>
            </a:r>
            <a:r>
              <a:rPr lang="zh-CN" altLang="en-US" dirty="0" smtClean="0"/>
              <a:t>甚至更低</a:t>
            </a:r>
            <a:r>
              <a:rPr lang="en-US" altLang="zh-CN" dirty="0" smtClean="0"/>
              <a:t>)</a:t>
            </a:r>
            <a:r>
              <a:rPr lang="zh-CN" altLang="en-US" dirty="0" smtClean="0"/>
              <a:t>。</a:t>
            </a:r>
            <a:endParaRPr lang="en-US" altLang="zh-CN" dirty="0" smtClean="0"/>
          </a:p>
          <a:p>
            <a:endParaRPr lang="en-US" altLang="zh-CN" sz="1200" dirty="0" smtClean="0"/>
          </a:p>
          <a:p>
            <a:r>
              <a:rPr lang="zh-CN" altLang="en-US" sz="2900" dirty="0" smtClean="0"/>
              <a:t>后受诸多实证研究支持</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74</a:t>
            </a:fld>
            <a:endParaRPr lang="zh-CN" altLang="en-US" dirty="0"/>
          </a:p>
        </p:txBody>
      </p:sp>
      <p:sp>
        <p:nvSpPr>
          <p:cNvPr id="5" name="Rectangle 4"/>
          <p:cNvSpPr/>
          <p:nvPr/>
        </p:nvSpPr>
        <p:spPr>
          <a:xfrm>
            <a:off x="696491" y="1412776"/>
            <a:ext cx="8358246" cy="1143008"/>
          </a:xfrm>
          <a:prstGeom prst="rect">
            <a:avLst/>
          </a:prstGeom>
          <a:solidFill>
            <a:schemeClr val="bg1">
              <a:lumMod val="85000"/>
            </a:schemeClr>
          </a:solidFill>
          <a:ln w="38100">
            <a:solidFill>
              <a:schemeClr val="tx2">
                <a:lumMod val="50000"/>
                <a:lumOff val="50000"/>
              </a:schemeClr>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在软件维演阶段，代码变更的规模越大，它的一次通过率就越低。</a:t>
            </a:r>
            <a:endParaRPr lang="zh-CN" altLang="en-US" sz="2900" dirty="0">
              <a:solidFill>
                <a:srgbClr val="C00000"/>
              </a:solidFill>
              <a:ea typeface="文鼎CS长美黑" pitchFamily="49" charset="-122"/>
            </a:endParaRPr>
          </a:p>
        </p:txBody>
      </p:sp>
    </p:spTree>
  </p:cSld>
  <p:clrMapOvr>
    <a:masterClrMapping/>
  </p:clrMapOvr>
  <p:transition spd="slow">
    <p:blinds/>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定期剪枝实践</a:t>
            </a:r>
            <a:endParaRPr lang="zh-CN" altLang="en-US" dirty="0"/>
          </a:p>
        </p:txBody>
      </p:sp>
      <p:sp>
        <p:nvSpPr>
          <p:cNvPr id="3" name="Content Placeholder 2"/>
          <p:cNvSpPr>
            <a:spLocks noGrp="1"/>
          </p:cNvSpPr>
          <p:nvPr>
            <p:ph idx="1"/>
          </p:nvPr>
        </p:nvSpPr>
        <p:spPr>
          <a:xfrm>
            <a:off x="541703" y="3857630"/>
            <a:ext cx="8667750" cy="2571768"/>
          </a:xfrm>
        </p:spPr>
        <p:txBody>
          <a:bodyPr/>
          <a:lstStyle/>
          <a:p>
            <a:r>
              <a:rPr lang="zh-CN" altLang="en-US" dirty="0" smtClean="0"/>
              <a:t>“剪枝”</a:t>
            </a:r>
            <a:r>
              <a:rPr lang="en-US" altLang="zh-CN" dirty="0" smtClean="0"/>
              <a:t>(Purging)</a:t>
            </a:r>
          </a:p>
          <a:p>
            <a:pPr lvl="1"/>
            <a:r>
              <a:rPr lang="zh-CN" altLang="en-US" dirty="0" smtClean="0"/>
              <a:t>清除软件的无用功能和代码</a:t>
            </a:r>
            <a:endParaRPr lang="en-US" altLang="zh-CN" dirty="0" smtClean="0"/>
          </a:p>
          <a:p>
            <a:pPr lvl="1"/>
            <a:r>
              <a:rPr lang="zh-CN" altLang="en-US" sz="2500" dirty="0" smtClean="0"/>
              <a:t>积极效果在某种程度上远大于“增枝”</a:t>
            </a:r>
            <a:endParaRPr lang="en-US" altLang="zh-CN" sz="2500" dirty="0" smtClean="0"/>
          </a:p>
          <a:p>
            <a:r>
              <a:rPr lang="zh-CN" altLang="en-US" sz="2900" dirty="0" smtClean="0"/>
              <a:t>软件代码必须接受专人的定期清理</a:t>
            </a:r>
            <a:endParaRPr lang="en-US" altLang="zh-CN" sz="2900" dirty="0" smtClean="0"/>
          </a:p>
          <a:p>
            <a:pPr lvl="1"/>
            <a:r>
              <a:rPr lang="en-US" altLang="zh-CN" dirty="0" smtClean="0">
                <a:solidFill>
                  <a:srgbClr val="FF0000"/>
                </a:solidFill>
              </a:rPr>
              <a:t>“</a:t>
            </a:r>
            <a:r>
              <a:rPr lang="zh-CN" altLang="en-US" dirty="0" smtClean="0">
                <a:solidFill>
                  <a:srgbClr val="FF0000"/>
                </a:solidFill>
              </a:rPr>
              <a:t>剪枝员</a:t>
            </a:r>
            <a:r>
              <a:rPr lang="en-US" altLang="zh-CN" dirty="0" smtClean="0">
                <a:solidFill>
                  <a:srgbClr val="FF0000"/>
                </a:solidFill>
              </a:rPr>
              <a:t>”</a:t>
            </a:r>
            <a:r>
              <a:rPr lang="en-US" altLang="zh-CN" dirty="0" smtClean="0"/>
              <a:t>—</a:t>
            </a:r>
            <a:r>
              <a:rPr lang="zh-CN" altLang="en-US" dirty="0" smtClean="0"/>
              <a:t>资深工程师</a:t>
            </a:r>
            <a:endParaRPr lang="en-US" altLang="zh-CN" dirty="0" smtClean="0"/>
          </a:p>
          <a:p>
            <a:pPr lvl="1"/>
            <a:endParaRPr lang="en-US" altLang="zh-CN"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75</a:t>
            </a:fld>
            <a:endParaRPr lang="zh-CN" altLang="en-US" dirty="0"/>
          </a:p>
        </p:txBody>
      </p:sp>
      <p:sp>
        <p:nvSpPr>
          <p:cNvPr id="5" name="Rectangle 4"/>
          <p:cNvSpPr/>
          <p:nvPr/>
        </p:nvSpPr>
        <p:spPr>
          <a:xfrm>
            <a:off x="928661" y="1428736"/>
            <a:ext cx="8048681" cy="936104"/>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pPr algn="ctr"/>
            <a:r>
              <a:rPr lang="zh-CN" altLang="en-US" sz="2900" dirty="0" smtClean="0">
                <a:solidFill>
                  <a:srgbClr val="C00000"/>
                </a:solidFill>
                <a:ea typeface="文鼎CS长美黑" pitchFamily="49" charset="-122"/>
              </a:rPr>
              <a:t>为软件定期剪枝，清除无用的功能和死码。</a:t>
            </a:r>
            <a:endParaRPr lang="zh-CN" altLang="en-US" sz="2900" dirty="0">
              <a:solidFill>
                <a:srgbClr val="C00000"/>
              </a:solidFill>
              <a:ea typeface="文鼎CS长美黑" pitchFamily="49" charset="-122"/>
            </a:endParaRPr>
          </a:p>
        </p:txBody>
      </p:sp>
      <p:sp>
        <p:nvSpPr>
          <p:cNvPr id="6" name="Oval 5"/>
          <p:cNvSpPr/>
          <p:nvPr/>
        </p:nvSpPr>
        <p:spPr>
          <a:xfrm>
            <a:off x="2786049" y="2786061"/>
            <a:ext cx="4333905" cy="928693"/>
          </a:xfrm>
          <a:prstGeom prst="ellipse">
            <a:avLst/>
          </a:prstGeom>
        </p:spPr>
        <p:style>
          <a:lnRef idx="2">
            <a:schemeClr val="dk1">
              <a:shade val="50000"/>
            </a:schemeClr>
          </a:lnRef>
          <a:fillRef idx="1">
            <a:schemeClr val="dk1"/>
          </a:fillRef>
          <a:effectRef idx="0">
            <a:schemeClr val="dk1"/>
          </a:effectRef>
          <a:fontRef idx="minor">
            <a:schemeClr val="lt1"/>
          </a:fontRef>
        </p:style>
        <p:txBody>
          <a:bodyPr lIns="95665" tIns="47832" rIns="95665" bIns="47832" rtlCol="0" anchor="ctr"/>
          <a:lstStyle/>
          <a:p>
            <a:pPr algn="ctr"/>
            <a:r>
              <a:rPr lang="zh-CN" altLang="en-US" sz="2700" dirty="0" smtClean="0">
                <a:solidFill>
                  <a:srgbClr val="FFFF00"/>
                </a:solidFill>
                <a:ea typeface="文鼎CS长美黑" pitchFamily="49" charset="-122"/>
              </a:rPr>
              <a:t>剪枝即瘦身，</a:t>
            </a:r>
            <a:r>
              <a:rPr lang="en-US" altLang="zh-CN" sz="2700" dirty="0" smtClean="0">
                <a:solidFill>
                  <a:srgbClr val="FFFF00"/>
                </a:solidFill>
                <a:ea typeface="文鼎CS长美黑" pitchFamily="49" charset="-122"/>
              </a:rPr>
              <a:t/>
            </a:r>
            <a:br>
              <a:rPr lang="en-US" altLang="zh-CN" sz="2700" dirty="0" smtClean="0">
                <a:solidFill>
                  <a:srgbClr val="FFFF00"/>
                </a:solidFill>
                <a:ea typeface="文鼎CS长美黑" pitchFamily="49" charset="-122"/>
              </a:rPr>
            </a:br>
            <a:r>
              <a:rPr lang="zh-CN" altLang="en-US" sz="2700" dirty="0" smtClean="0">
                <a:solidFill>
                  <a:srgbClr val="FFFF00"/>
                </a:solidFill>
                <a:ea typeface="文鼎CS长美黑" pitchFamily="49" charset="-122"/>
              </a:rPr>
              <a:t>瘦身即降复。</a:t>
            </a:r>
            <a:endParaRPr lang="zh-CN" altLang="en-US" sz="2700" dirty="0">
              <a:solidFill>
                <a:srgbClr val="FFFF00"/>
              </a:solidFill>
              <a:ea typeface="文鼎CS长美黑" pitchFamily="49" charset="-122"/>
            </a:endParaRPr>
          </a:p>
        </p:txBody>
      </p:sp>
      <p:pic>
        <p:nvPicPr>
          <p:cNvPr id="7" name="Picture 2" descr="C:\Users\SECBOK\Desktop\1219803198381116322trash.svg.hi.png"/>
          <p:cNvPicPr>
            <a:picLocks noChangeAspect="1" noChangeArrowheads="1"/>
          </p:cNvPicPr>
          <p:nvPr/>
        </p:nvPicPr>
        <p:blipFill>
          <a:blip r:embed="rId2" cstate="print"/>
          <a:srcRect/>
          <a:stretch>
            <a:fillRect/>
          </a:stretch>
        </p:blipFill>
        <p:spPr bwMode="auto">
          <a:xfrm>
            <a:off x="7419507" y="4429137"/>
            <a:ext cx="2467887" cy="1928827"/>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软件维演挑战</a:t>
            </a:r>
            <a:endParaRPr lang="zh-CN" altLang="en-US" dirty="0"/>
          </a:p>
        </p:txBody>
      </p:sp>
      <p:sp>
        <p:nvSpPr>
          <p:cNvPr id="3" name="Content Placeholder 2"/>
          <p:cNvSpPr>
            <a:spLocks noGrp="1"/>
          </p:cNvSpPr>
          <p:nvPr>
            <p:ph idx="1"/>
          </p:nvPr>
        </p:nvSpPr>
        <p:spPr/>
        <p:txBody>
          <a:bodyPr/>
          <a:lstStyle/>
          <a:p>
            <a:r>
              <a:rPr lang="zh-CN" altLang="en-US" sz="2900" dirty="0" smtClean="0"/>
              <a:t>维持和改善软件质量</a:t>
            </a:r>
            <a:endParaRPr lang="en-US" altLang="zh-CN" sz="2900" dirty="0" smtClean="0"/>
          </a:p>
          <a:p>
            <a:r>
              <a:rPr lang="zh-CN" altLang="en-US" sz="2900" dirty="0" smtClean="0"/>
              <a:t>搭建统一的软件维演研究和实践平台和基准</a:t>
            </a:r>
            <a:endParaRPr lang="en-US" altLang="zh-CN" sz="2900" dirty="0" smtClean="0"/>
          </a:p>
          <a:p>
            <a:r>
              <a:rPr lang="zh-CN" altLang="en-US" sz="2900" dirty="0" smtClean="0"/>
              <a:t>支持模型演化</a:t>
            </a:r>
            <a:endParaRPr lang="en-US" altLang="zh-CN" sz="2900" dirty="0" smtClean="0"/>
          </a:p>
          <a:p>
            <a:r>
              <a:rPr lang="zh-CN" altLang="en-US" sz="2900" dirty="0" smtClean="0"/>
              <a:t>支持协同演变</a:t>
            </a:r>
            <a:endParaRPr lang="en-US" altLang="zh-CN" sz="2900" dirty="0" smtClean="0"/>
          </a:p>
          <a:p>
            <a:r>
              <a:rPr lang="zh-CN" altLang="en-US" sz="2900" dirty="0" smtClean="0"/>
              <a:t>维演的形式化支持</a:t>
            </a:r>
            <a:endParaRPr lang="en-US" altLang="zh-CN" sz="2900" dirty="0" smtClean="0"/>
          </a:p>
          <a:p>
            <a:r>
              <a:rPr lang="zh-CN" altLang="en-US" sz="2900" dirty="0" smtClean="0"/>
              <a:t>语言级维演支持</a:t>
            </a:r>
            <a:endParaRPr lang="en-US" altLang="zh-CN" sz="2900" dirty="0" smtClean="0"/>
          </a:p>
          <a:p>
            <a:r>
              <a:rPr lang="zh-CN" altLang="en-US" sz="2900" dirty="0" smtClean="0"/>
              <a:t>多语言系统的维演</a:t>
            </a:r>
            <a:endParaRPr lang="en-US" altLang="zh-CN" sz="2900" dirty="0" smtClean="0"/>
          </a:p>
          <a:p>
            <a:r>
              <a:rPr lang="zh-CN" altLang="en-US" sz="2900" dirty="0" smtClean="0"/>
              <a:t>全程变更集成</a:t>
            </a:r>
            <a:endParaRPr lang="en-US" altLang="zh-CN" sz="2900" dirty="0" smtClean="0"/>
          </a:p>
          <a:p>
            <a:r>
              <a:rPr lang="zh-CN" altLang="en-US" sz="2900" dirty="0" smtClean="0"/>
              <a:t>提升企业高管和项目经理对软件维演的认知</a:t>
            </a:r>
            <a:r>
              <a:rPr lang="en-US" altLang="zh-CN" sz="2900" dirty="0" smtClean="0"/>
              <a:t/>
            </a:r>
            <a:br>
              <a:rPr lang="en-US" altLang="zh-CN" sz="2900" dirty="0" smtClean="0"/>
            </a:br>
            <a:r>
              <a:rPr lang="zh-CN" altLang="en-US" sz="2900" dirty="0" smtClean="0"/>
              <a:t>和重视程度</a:t>
            </a:r>
            <a:endParaRPr lang="en-US" altLang="zh-CN" sz="29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76</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软件维演挑战</a:t>
            </a:r>
            <a:endParaRPr lang="zh-CN" altLang="en-US" dirty="0"/>
          </a:p>
        </p:txBody>
      </p:sp>
      <p:sp>
        <p:nvSpPr>
          <p:cNvPr id="3" name="Content Placeholder 2"/>
          <p:cNvSpPr>
            <a:spLocks noGrp="1"/>
          </p:cNvSpPr>
          <p:nvPr>
            <p:ph idx="1"/>
          </p:nvPr>
        </p:nvSpPr>
        <p:spPr/>
        <p:txBody>
          <a:bodyPr/>
          <a:lstStyle/>
          <a:p>
            <a:r>
              <a:rPr lang="zh-CN" altLang="en-US" sz="2900" dirty="0" smtClean="0"/>
              <a:t>更好的版本控制工具</a:t>
            </a:r>
            <a:endParaRPr lang="en-US" altLang="zh-CN" sz="2900" dirty="0" smtClean="0"/>
          </a:p>
          <a:p>
            <a:r>
              <a:rPr lang="zh-CN" altLang="en-US" sz="2900" dirty="0" smtClean="0"/>
              <a:t>多数据源的协同挖掘</a:t>
            </a:r>
            <a:endParaRPr lang="en-US" altLang="zh-CN" sz="2900" dirty="0" smtClean="0"/>
          </a:p>
          <a:p>
            <a:r>
              <a:rPr lang="zh-CN" altLang="en-US" sz="2900" dirty="0" smtClean="0"/>
              <a:t>海量数据分析</a:t>
            </a:r>
            <a:endParaRPr lang="en-US" altLang="zh-CN" sz="2900" dirty="0" smtClean="0"/>
          </a:p>
          <a:p>
            <a:r>
              <a:rPr lang="zh-CN" altLang="en-US" sz="2900" dirty="0" smtClean="0"/>
              <a:t>实证研究</a:t>
            </a:r>
            <a:endParaRPr lang="en-US" altLang="zh-CN" sz="2900" dirty="0" smtClean="0"/>
          </a:p>
          <a:p>
            <a:r>
              <a:rPr lang="zh-CN" altLang="en-US" sz="2900" dirty="0" smtClean="0"/>
              <a:t>增强模型的可预测性</a:t>
            </a:r>
            <a:endParaRPr lang="en-US" altLang="zh-CN" sz="2900" dirty="0" smtClean="0"/>
          </a:p>
          <a:p>
            <a:r>
              <a:rPr lang="zh-CN" altLang="en-US" sz="2900" dirty="0" smtClean="0"/>
              <a:t>软件维演教学</a:t>
            </a:r>
            <a:endParaRPr lang="en-US" altLang="zh-CN" sz="2900" dirty="0" smtClean="0"/>
          </a:p>
          <a:p>
            <a:r>
              <a:rPr lang="zh-CN" altLang="en-US" sz="2900" dirty="0" smtClean="0"/>
              <a:t>软件维演理论</a:t>
            </a:r>
            <a:endParaRPr lang="en-US" altLang="zh-CN" sz="2900" dirty="0" smtClean="0"/>
          </a:p>
          <a:p>
            <a:r>
              <a:rPr lang="zh-CN" altLang="en-US" sz="2900" dirty="0" smtClean="0"/>
              <a:t>实时演化</a:t>
            </a:r>
            <a:endParaRPr lang="zh-CN" altLang="en-US" sz="29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77</a:t>
            </a:fld>
            <a:endParaRPr lang="zh-CN" altLang="en-US" dirty="0"/>
          </a:p>
        </p:txBody>
      </p:sp>
    </p:spTree>
  </p:cSld>
  <p:clrMapOvr>
    <a:masterClrMapping/>
  </p:clrMapOvr>
  <p:transition spd="slow">
    <p:blinds/>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提纲</a:t>
            </a:r>
            <a:endParaRPr lang="zh-CN" altLang="en-US" dirty="0"/>
          </a:p>
        </p:txBody>
      </p:sp>
      <p:sp>
        <p:nvSpPr>
          <p:cNvPr id="3" name="Content Placeholder 2"/>
          <p:cNvSpPr>
            <a:spLocks noGrp="1"/>
          </p:cNvSpPr>
          <p:nvPr>
            <p:ph idx="1"/>
          </p:nvPr>
        </p:nvSpPr>
        <p:spPr>
          <a:xfrm>
            <a:off x="613964" y="1000108"/>
            <a:ext cx="8667750" cy="5453233"/>
          </a:xfrm>
        </p:spPr>
        <p:txBody>
          <a:bodyPr anchor="ctr"/>
          <a:lstStyle/>
          <a:p>
            <a:r>
              <a:rPr lang="zh-CN" altLang="en-US" sz="2800" dirty="0" smtClean="0"/>
              <a:t>软件维演概论</a:t>
            </a:r>
            <a:endParaRPr lang="en-US" altLang="zh-CN" sz="2800" dirty="0" smtClean="0"/>
          </a:p>
          <a:p>
            <a:pPr lvl="1"/>
            <a:r>
              <a:rPr lang="zh-CN" altLang="en-US" sz="2600" dirty="0" smtClean="0"/>
              <a:t>概念、遗迹危机、维护理念</a:t>
            </a:r>
            <a:endParaRPr lang="en-US" altLang="zh-CN" sz="2600" dirty="0" smtClean="0"/>
          </a:p>
          <a:p>
            <a:r>
              <a:rPr lang="zh-CN" altLang="en-US" sz="2800" dirty="0" smtClean="0"/>
              <a:t>软件老化</a:t>
            </a:r>
            <a:endParaRPr lang="en-US" altLang="zh-CN" sz="2800" dirty="0" smtClean="0"/>
          </a:p>
          <a:p>
            <a:pPr lvl="1"/>
            <a:r>
              <a:rPr lang="zh-CN" altLang="en-US" sz="2600" dirty="0" smtClean="0"/>
              <a:t>概述、案例、分析、处理实践</a:t>
            </a:r>
            <a:endParaRPr lang="en-US" altLang="zh-CN" sz="2600" dirty="0" smtClean="0"/>
          </a:p>
          <a:p>
            <a:r>
              <a:rPr lang="zh-CN" altLang="en-US" sz="2800" dirty="0" smtClean="0"/>
              <a:t>软件再工程</a:t>
            </a:r>
            <a:endParaRPr lang="en-US" altLang="zh-CN" sz="2800" dirty="0" smtClean="0"/>
          </a:p>
          <a:p>
            <a:pPr lvl="1"/>
            <a:r>
              <a:rPr lang="zh-CN" altLang="en-US" sz="2600" dirty="0" smtClean="0"/>
              <a:t>概述、案例、模型与技术、实践</a:t>
            </a:r>
            <a:endParaRPr lang="en-US" altLang="zh-CN" sz="2600" dirty="0" smtClean="0"/>
          </a:p>
          <a:p>
            <a:r>
              <a:rPr lang="zh-CN" altLang="en-US" sz="2800" dirty="0" smtClean="0"/>
              <a:t>软件维演透析</a:t>
            </a:r>
            <a:endParaRPr lang="en-US" altLang="zh-CN" sz="2800" dirty="0" smtClean="0"/>
          </a:p>
          <a:p>
            <a:pPr lvl="1"/>
            <a:r>
              <a:rPr lang="en-US" altLang="zh-CN" sz="2600" dirty="0" smtClean="0"/>
              <a:t>Lehman</a:t>
            </a:r>
            <a:r>
              <a:rPr lang="zh-CN" altLang="en-US" sz="2600" dirty="0" smtClean="0"/>
              <a:t>定律，及其定律与实践</a:t>
            </a:r>
            <a:endParaRPr lang="en-US" altLang="zh-CN" sz="2600" dirty="0" smtClean="0"/>
          </a:p>
          <a:p>
            <a:r>
              <a:rPr lang="zh-CN" altLang="en-US" sz="2800" dirty="0" smtClean="0"/>
              <a:t>维护工程师</a:t>
            </a:r>
          </a:p>
          <a:p>
            <a:pPr lvl="1"/>
            <a:r>
              <a:rPr lang="zh-CN" altLang="en-US" sz="2600" dirty="0" smtClean="0"/>
              <a:t>角色、要求，如何参与开发</a:t>
            </a:r>
            <a:endParaRPr lang="zh-CN" altLang="en-US" sz="2600" dirty="0"/>
          </a:p>
        </p:txBody>
      </p:sp>
      <p:sp>
        <p:nvSpPr>
          <p:cNvPr id="4" name="Right Arrow 3"/>
          <p:cNvSpPr/>
          <p:nvPr/>
        </p:nvSpPr>
        <p:spPr>
          <a:xfrm flipH="1" flipV="1">
            <a:off x="6667512" y="5429264"/>
            <a:ext cx="1285884" cy="428628"/>
          </a:xfrm>
          <a:prstGeom prst="rightArrow">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blinds/>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534737" y="2380819"/>
            <a:ext cx="4836537" cy="1624246"/>
          </a:xfrm>
        </p:spPr>
        <p:txBody>
          <a:bodyPr/>
          <a:lstStyle/>
          <a:p>
            <a:pPr algn="ctr"/>
            <a:r>
              <a:rPr lang="zh-CN" altLang="en-US" sz="3100" dirty="0" smtClean="0">
                <a:solidFill>
                  <a:schemeClr val="bg1"/>
                </a:solidFill>
              </a:rPr>
              <a:t>禅语</a:t>
            </a:r>
            <a:r>
              <a:rPr lang="en-US" altLang="zh-CN" dirty="0" smtClean="0"/>
              <a:t/>
            </a:r>
            <a:br>
              <a:rPr lang="en-US" altLang="zh-CN" dirty="0" smtClean="0"/>
            </a:br>
            <a:r>
              <a:rPr lang="zh-CN" altLang="en-US" dirty="0" smtClean="0"/>
              <a:t>选对了路，就不怕路远。</a:t>
            </a:r>
            <a:endParaRPr lang="zh-CN" altLang="en-US" dirty="0"/>
          </a:p>
        </p:txBody>
      </p:sp>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79</a:t>
            </a:fld>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软件维护 </a:t>
            </a:r>
            <a:r>
              <a:rPr lang="en-US" altLang="zh-CN" dirty="0" smtClean="0"/>
              <a:t>vs. </a:t>
            </a:r>
            <a:r>
              <a:rPr lang="zh-CN" altLang="en-US" dirty="0" smtClean="0"/>
              <a:t>软件演化</a:t>
            </a:r>
            <a:endParaRPr lang="zh-CN" altLang="en-US" dirty="0"/>
          </a:p>
        </p:txBody>
      </p:sp>
      <p:sp>
        <p:nvSpPr>
          <p:cNvPr id="3" name="Content Placeholder 2"/>
          <p:cNvSpPr>
            <a:spLocks noGrp="1"/>
          </p:cNvSpPr>
          <p:nvPr>
            <p:ph idx="1"/>
          </p:nvPr>
        </p:nvSpPr>
        <p:spPr>
          <a:xfrm>
            <a:off x="386928" y="980728"/>
            <a:ext cx="9132158" cy="4968552"/>
          </a:xfrm>
        </p:spPr>
        <p:txBody>
          <a:bodyPr/>
          <a:lstStyle/>
          <a:p>
            <a:r>
              <a:rPr lang="zh-CN" altLang="en-US" sz="3300" dirty="0" smtClean="0"/>
              <a:t>关于“软件演化”</a:t>
            </a:r>
            <a:endParaRPr lang="en-US" altLang="zh-CN" sz="3300" dirty="0" smtClean="0"/>
          </a:p>
          <a:p>
            <a:pPr marL="906820" lvl="2" indent="-491609">
              <a:buClr>
                <a:srgbClr val="C00000"/>
              </a:buClr>
              <a:buFont typeface="Wingdings" pitchFamily="2" charset="2"/>
              <a:buChar char="Ø"/>
            </a:pPr>
            <a:r>
              <a:rPr lang="zh-CN" altLang="en-US" sz="2700" dirty="0" smtClean="0">
                <a:latin typeface="Adobe 楷体 Std R" pitchFamily="18" charset="-122"/>
                <a:ea typeface="Adobe 楷体 Std R" pitchFamily="18" charset="-122"/>
              </a:rPr>
              <a:t>“软件演化”能准确体现软件的类似于生物的“逐代增强”的进化理念。</a:t>
            </a:r>
          </a:p>
          <a:p>
            <a:pPr lvl="1"/>
            <a:r>
              <a:rPr lang="en-US" dirty="0" smtClean="0"/>
              <a:t>GNOME </a:t>
            </a:r>
            <a:r>
              <a:rPr lang="zh-CN" altLang="en-US" dirty="0" smtClean="0"/>
              <a:t>系统</a:t>
            </a:r>
            <a:r>
              <a:rPr lang="en-US" altLang="zh-CN" dirty="0" smtClean="0"/>
              <a:t>:  </a:t>
            </a:r>
            <a:r>
              <a:rPr lang="en-US" dirty="0" smtClean="0"/>
              <a:t>100</a:t>
            </a:r>
            <a:r>
              <a:rPr lang="en-US" altLang="zh-CN" dirty="0" smtClean="0"/>
              <a:t>0</a:t>
            </a:r>
            <a:r>
              <a:rPr lang="zh-CN" altLang="en-US" dirty="0" smtClean="0"/>
              <a:t>程序员参与，</a:t>
            </a:r>
            <a:r>
              <a:rPr lang="en-US" altLang="zh-CN" dirty="0" smtClean="0"/>
              <a:t>250</a:t>
            </a:r>
            <a:r>
              <a:rPr lang="zh-CN" altLang="en-US" dirty="0" smtClean="0"/>
              <a:t>万次变更</a:t>
            </a:r>
            <a:endParaRPr lang="en-US" altLang="zh-CN" dirty="0" smtClean="0"/>
          </a:p>
          <a:p>
            <a:pPr lvl="1"/>
            <a:r>
              <a:rPr lang="en-US" altLang="zh-CN" dirty="0" smtClean="0"/>
              <a:t>Mozilla:  </a:t>
            </a:r>
            <a:r>
              <a:rPr lang="zh-CN" altLang="en-US" dirty="0" smtClean="0"/>
              <a:t>数百程序员参与，</a:t>
            </a:r>
            <a:r>
              <a:rPr lang="en-US" altLang="zh-CN" dirty="0" smtClean="0"/>
              <a:t>&gt;100</a:t>
            </a:r>
            <a:r>
              <a:rPr lang="zh-CN" altLang="en-US" dirty="0" smtClean="0"/>
              <a:t>万次变更</a:t>
            </a:r>
            <a:endParaRPr lang="en-US" dirty="0" smtClean="0"/>
          </a:p>
          <a:p>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a:t>
            </a:fld>
            <a:endParaRPr lang="zh-CN" altLang="en-US" dirty="0"/>
          </a:p>
        </p:txBody>
      </p:sp>
      <p:pic>
        <p:nvPicPr>
          <p:cNvPr id="5" name="Picture 2" descr="C:\Users\Zude\Desktop\windows_family_tree.png"/>
          <p:cNvPicPr>
            <a:picLocks noChangeAspect="1" noChangeArrowheads="1"/>
          </p:cNvPicPr>
          <p:nvPr/>
        </p:nvPicPr>
        <p:blipFill>
          <a:blip r:embed="rId2" cstate="print"/>
          <a:srcRect/>
          <a:stretch>
            <a:fillRect/>
          </a:stretch>
        </p:blipFill>
        <p:spPr bwMode="auto">
          <a:xfrm>
            <a:off x="619100" y="3596957"/>
            <a:ext cx="9227022" cy="3000395"/>
          </a:xfrm>
          <a:prstGeom prst="rect">
            <a:avLst/>
          </a:prstGeom>
          <a:noFill/>
        </p:spPr>
      </p:pic>
      <p:sp>
        <p:nvSpPr>
          <p:cNvPr id="6" name="TextBox 5"/>
          <p:cNvSpPr txBox="1"/>
          <p:nvPr/>
        </p:nvSpPr>
        <p:spPr>
          <a:xfrm>
            <a:off x="4643443" y="3645024"/>
            <a:ext cx="2828535" cy="481319"/>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lIns="95665" tIns="47832" rIns="95665" bIns="47832" rtlCol="0">
            <a:spAutoFit/>
          </a:bodyPr>
          <a:lstStyle/>
          <a:p>
            <a:r>
              <a:rPr lang="en-US" altLang="zh-CN" sz="2500" dirty="0" smtClean="0">
                <a:latin typeface="Adobe 黑体 Std R" pitchFamily="34" charset="-122"/>
                <a:ea typeface="Adobe 黑体 Std R" pitchFamily="34" charset="-122"/>
              </a:rPr>
              <a:t>Windows</a:t>
            </a:r>
            <a:r>
              <a:rPr lang="zh-CN" altLang="en-US" sz="2500" dirty="0" smtClean="0">
                <a:latin typeface="Adobe 黑体 Std R" pitchFamily="34" charset="-122"/>
                <a:ea typeface="Adobe 黑体 Std R" pitchFamily="34" charset="-122"/>
              </a:rPr>
              <a:t>演化历程</a:t>
            </a:r>
            <a:endParaRPr lang="zh-CN" altLang="en-US" sz="2500" dirty="0">
              <a:latin typeface="Adobe 黑体 Std R" pitchFamily="34" charset="-122"/>
              <a:ea typeface="Adobe 黑体 Std R" pitchFamily="34"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smtClean="0"/>
              <a:t>认识软件维护员</a:t>
            </a:r>
            <a:endParaRPr lang="zh-CN" altLang="en-US" dirty="0"/>
          </a:p>
        </p:txBody>
      </p:sp>
      <p:sp>
        <p:nvSpPr>
          <p:cNvPr id="4" name="Content Placeholder 3"/>
          <p:cNvSpPr>
            <a:spLocks noGrp="1"/>
          </p:cNvSpPr>
          <p:nvPr>
            <p:ph idx="1"/>
          </p:nvPr>
        </p:nvSpPr>
        <p:spPr/>
        <p:txBody>
          <a:bodyPr/>
          <a:lstStyle/>
          <a:p>
            <a:r>
              <a:rPr lang="zh-CN" altLang="en-US" dirty="0" smtClean="0"/>
              <a:t>维护员是软件工程师的一类细分角色</a:t>
            </a:r>
            <a:endParaRPr lang="en-US" altLang="zh-CN" dirty="0" smtClean="0"/>
          </a:p>
          <a:p>
            <a:pPr lvl="1"/>
            <a:r>
              <a:rPr lang="zh-CN" altLang="en-US" dirty="0" smtClean="0"/>
              <a:t>主要从事软件产品的维护工作</a:t>
            </a:r>
            <a:endParaRPr lang="en-US" altLang="zh-CN" dirty="0" smtClean="0"/>
          </a:p>
          <a:p>
            <a:pPr lvl="1"/>
            <a:r>
              <a:rPr lang="zh-CN" altLang="en-US" dirty="0" smtClean="0"/>
              <a:t>即定位和修复已发布软件产品中潜存的缺陷</a:t>
            </a:r>
            <a:endParaRPr lang="en-US" altLang="zh-CN" dirty="0" smtClean="0"/>
          </a:p>
          <a:p>
            <a:pPr lvl="1"/>
            <a:endParaRPr lang="en-US" altLang="zh-CN" dirty="0" smtClean="0"/>
          </a:p>
          <a:p>
            <a:pPr lvl="1"/>
            <a:r>
              <a:rPr lang="zh-CN" altLang="en-US" dirty="0" smtClean="0"/>
              <a:t>区别于</a:t>
            </a:r>
            <a:r>
              <a:rPr lang="zh-CN" altLang="en-US" dirty="0" smtClean="0">
                <a:solidFill>
                  <a:srgbClr val="0000FF"/>
                </a:solidFill>
              </a:rPr>
              <a:t>传统意义上的维护员</a:t>
            </a:r>
            <a:endParaRPr lang="en-US" altLang="zh-CN" dirty="0" smtClean="0">
              <a:solidFill>
                <a:srgbClr val="0000FF"/>
              </a:solidFill>
            </a:endParaRPr>
          </a:p>
          <a:p>
            <a:pPr lvl="2"/>
            <a:r>
              <a:rPr lang="zh-CN" altLang="en-US" dirty="0" smtClean="0">
                <a:solidFill>
                  <a:srgbClr val="0000FF"/>
                </a:solidFill>
              </a:rPr>
              <a:t>任务复杂度高、风险大</a:t>
            </a:r>
            <a:endParaRPr lang="en-US" altLang="zh-CN" dirty="0" smtClean="0">
              <a:solidFill>
                <a:srgbClr val="0000FF"/>
              </a:solidFill>
            </a:endParaRPr>
          </a:p>
          <a:p>
            <a:pPr lvl="2"/>
            <a:r>
              <a:rPr lang="zh-CN" altLang="en-US" dirty="0" smtClean="0">
                <a:solidFill>
                  <a:srgbClr val="0000FF"/>
                </a:solidFill>
              </a:rPr>
              <a:t>各方面的待遇都相对较低</a:t>
            </a:r>
            <a:endParaRPr lang="en-US" altLang="zh-CN" dirty="0" smtClean="0">
              <a:solidFill>
                <a:srgbClr val="0000FF"/>
              </a:solidFill>
            </a:endParaRPr>
          </a:p>
          <a:p>
            <a:pPr lvl="2"/>
            <a:r>
              <a:rPr lang="zh-CN" altLang="en-US" dirty="0" smtClean="0">
                <a:solidFill>
                  <a:srgbClr val="0000FF"/>
                </a:solidFill>
              </a:rPr>
              <a:t>“二等公民”</a:t>
            </a:r>
            <a:endParaRPr lang="en-US" altLang="zh-CN" dirty="0" smtClean="0">
              <a:solidFill>
                <a:srgbClr val="0000FF"/>
              </a:solidFill>
            </a:endParaRPr>
          </a:p>
          <a:p>
            <a:pPr lvl="2"/>
            <a:endParaRPr lang="en-US" altLang="zh-CN" dirty="0" smtClean="0">
              <a:solidFill>
                <a:srgbClr val="0000FF"/>
              </a:solidFill>
            </a:endParaRPr>
          </a:p>
        </p:txBody>
      </p:sp>
    </p:spTree>
  </p:cSld>
  <p:clrMapOvr>
    <a:masterClrMapping/>
  </p:clrMapOvr>
  <p:transition spd="slow">
    <p:blinds/>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维护员的“地位”</a:t>
            </a:r>
            <a:endParaRPr lang="zh-CN" altLang="en-US"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81</a:t>
            </a:fld>
            <a:endParaRPr lang="zh-CN" altLang="en-US" dirty="0"/>
          </a:p>
        </p:txBody>
      </p:sp>
      <p:sp>
        <p:nvSpPr>
          <p:cNvPr id="6" name="TextBox 5"/>
          <p:cNvSpPr txBox="1"/>
          <p:nvPr/>
        </p:nvSpPr>
        <p:spPr>
          <a:xfrm>
            <a:off x="671873" y="4978542"/>
            <a:ext cx="1308888" cy="542874"/>
          </a:xfrm>
          <a:prstGeom prst="rect">
            <a:avLst/>
          </a:prstGeom>
          <a:noFill/>
        </p:spPr>
        <p:txBody>
          <a:bodyPr wrap="none" lIns="95665" tIns="47832" rIns="95665" bIns="47832" rtlCol="0">
            <a:spAutoFit/>
          </a:bodyPr>
          <a:lstStyle/>
          <a:p>
            <a:r>
              <a:rPr lang="zh-CN" altLang="en-US" sz="2900" dirty="0" smtClean="0">
                <a:latin typeface="微软雅黑" pitchFamily="34" charset="-122"/>
                <a:ea typeface="文鼎CS长美黑" pitchFamily="49" charset="-122"/>
              </a:rPr>
              <a:t>维护员</a:t>
            </a:r>
            <a:endParaRPr lang="zh-CN" altLang="en-US" sz="2900" dirty="0">
              <a:latin typeface="微软雅黑" pitchFamily="34" charset="-122"/>
              <a:ea typeface="文鼎CS长美黑" pitchFamily="49" charset="-122"/>
            </a:endParaRPr>
          </a:p>
        </p:txBody>
      </p:sp>
      <p:sp>
        <p:nvSpPr>
          <p:cNvPr id="7" name="TextBox 6"/>
          <p:cNvSpPr txBox="1"/>
          <p:nvPr/>
        </p:nvSpPr>
        <p:spPr>
          <a:xfrm>
            <a:off x="7817195" y="4760771"/>
            <a:ext cx="1308888" cy="542874"/>
          </a:xfrm>
          <a:prstGeom prst="rect">
            <a:avLst/>
          </a:prstGeom>
          <a:noFill/>
        </p:spPr>
        <p:txBody>
          <a:bodyPr wrap="none" lIns="95665" tIns="47832" rIns="95665" bIns="47832" rtlCol="0">
            <a:spAutoFit/>
          </a:bodyPr>
          <a:lstStyle/>
          <a:p>
            <a:r>
              <a:rPr lang="zh-CN" altLang="en-US" sz="2900" dirty="0" smtClean="0">
                <a:latin typeface="微软雅黑" pitchFamily="34" charset="-122"/>
                <a:ea typeface="文鼎CS长美黑" pitchFamily="49" charset="-122"/>
              </a:rPr>
              <a:t>咨询师</a:t>
            </a:r>
            <a:endParaRPr lang="zh-CN" altLang="en-US" sz="2900" dirty="0">
              <a:latin typeface="微软雅黑" pitchFamily="34" charset="-122"/>
              <a:ea typeface="文鼎CS长美黑" pitchFamily="49" charset="-122"/>
            </a:endParaRPr>
          </a:p>
        </p:txBody>
      </p:sp>
      <p:sp>
        <p:nvSpPr>
          <p:cNvPr id="8" name="Rectangular Callout 7"/>
          <p:cNvSpPr/>
          <p:nvPr/>
        </p:nvSpPr>
        <p:spPr>
          <a:xfrm>
            <a:off x="2187548" y="1928803"/>
            <a:ext cx="3502148" cy="606850"/>
          </a:xfrm>
          <a:prstGeom prst="wedgeRectCallout">
            <a:avLst>
              <a:gd name="adj1" fmla="val -48593"/>
              <a:gd name="adj2" fmla="val 89773"/>
            </a:avLst>
          </a:prstGeom>
          <a:ln>
            <a:noFill/>
          </a:ln>
        </p:spPr>
        <p:style>
          <a:lnRef idx="1">
            <a:schemeClr val="accent3"/>
          </a:lnRef>
          <a:fillRef idx="2">
            <a:schemeClr val="accent3"/>
          </a:fillRef>
          <a:effectRef idx="1">
            <a:schemeClr val="accent3"/>
          </a:effectRef>
          <a:fontRef idx="minor">
            <a:schemeClr val="dk1"/>
          </a:fontRef>
        </p:style>
        <p:txBody>
          <a:bodyPr lIns="95665" tIns="47832" rIns="95665" bIns="47832" rtlCol="0" anchor="ctr"/>
          <a:lstStyle/>
          <a:p>
            <a:pPr algn="ctr"/>
            <a:r>
              <a:rPr lang="zh-CN" altLang="en-US" sz="3300" dirty="0" smtClean="0">
                <a:latin typeface="方正精楷简体" pitchFamily="2" charset="-122"/>
                <a:ea typeface="文鼎CS长美黑" pitchFamily="49" charset="-122"/>
              </a:rPr>
              <a:t>我是二等公民吗？</a:t>
            </a:r>
          </a:p>
        </p:txBody>
      </p:sp>
      <p:sp>
        <p:nvSpPr>
          <p:cNvPr id="9" name="Rectangular Callout 8"/>
          <p:cNvSpPr/>
          <p:nvPr/>
        </p:nvSpPr>
        <p:spPr>
          <a:xfrm>
            <a:off x="5002371" y="2636795"/>
            <a:ext cx="1948726" cy="606850"/>
          </a:xfrm>
          <a:prstGeom prst="wedgeRectCallout">
            <a:avLst>
              <a:gd name="adj1" fmla="val 62500"/>
              <a:gd name="adj2" fmla="val 76137"/>
            </a:avLst>
          </a:prstGeom>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95665" tIns="47832" rIns="95665" bIns="47832" rtlCol="0" anchor="ctr"/>
          <a:lstStyle/>
          <a:p>
            <a:pPr algn="ctr"/>
            <a:r>
              <a:rPr lang="zh-CN" altLang="en-US" sz="3300" dirty="0" smtClean="0">
                <a:latin typeface="方正精楷简体" pitchFamily="2" charset="-122"/>
                <a:ea typeface="文鼎CS长美黑" pitchFamily="49" charset="-122"/>
              </a:rPr>
              <a:t>是</a:t>
            </a:r>
          </a:p>
        </p:txBody>
      </p:sp>
      <p:sp>
        <p:nvSpPr>
          <p:cNvPr id="10" name="Rectangular Callout 9"/>
          <p:cNvSpPr/>
          <p:nvPr/>
        </p:nvSpPr>
        <p:spPr>
          <a:xfrm>
            <a:off x="2512342" y="3547071"/>
            <a:ext cx="3342065" cy="606850"/>
          </a:xfrm>
          <a:prstGeom prst="wedgeRectCallout">
            <a:avLst>
              <a:gd name="adj1" fmla="val -58820"/>
              <a:gd name="adj2" fmla="val 114773"/>
            </a:avLst>
          </a:prstGeom>
          <a:ln>
            <a:noFill/>
          </a:ln>
        </p:spPr>
        <p:style>
          <a:lnRef idx="1">
            <a:schemeClr val="accent3"/>
          </a:lnRef>
          <a:fillRef idx="2">
            <a:schemeClr val="accent3"/>
          </a:fillRef>
          <a:effectRef idx="1">
            <a:schemeClr val="accent3"/>
          </a:effectRef>
          <a:fontRef idx="minor">
            <a:schemeClr val="dk1"/>
          </a:fontRef>
        </p:style>
        <p:txBody>
          <a:bodyPr lIns="95665" tIns="47832" rIns="95665" bIns="47832" rtlCol="0" anchor="ctr"/>
          <a:lstStyle/>
          <a:p>
            <a:pPr algn="ctr"/>
            <a:r>
              <a:rPr lang="zh-CN" altLang="en-US" sz="3300" dirty="0" smtClean="0">
                <a:latin typeface="方正精楷简体" pitchFamily="2" charset="-122"/>
                <a:ea typeface="文鼎CS长美黑" pitchFamily="49" charset="-122"/>
              </a:rPr>
              <a:t>如何才能做一等？</a:t>
            </a:r>
            <a:endParaRPr lang="zh-CN" altLang="en-US" sz="3300" dirty="0">
              <a:latin typeface="方正精楷简体" pitchFamily="2" charset="-122"/>
              <a:ea typeface="文鼎CS长美黑" pitchFamily="49" charset="-122"/>
            </a:endParaRPr>
          </a:p>
        </p:txBody>
      </p:sp>
      <p:sp>
        <p:nvSpPr>
          <p:cNvPr id="11" name="Rectangular Callout 10"/>
          <p:cNvSpPr/>
          <p:nvPr/>
        </p:nvSpPr>
        <p:spPr>
          <a:xfrm>
            <a:off x="3327791" y="4558487"/>
            <a:ext cx="3298520" cy="606850"/>
          </a:xfrm>
          <a:prstGeom prst="wedgeRectCallout">
            <a:avLst>
              <a:gd name="adj1" fmla="val 69508"/>
              <a:gd name="adj2" fmla="val -60228"/>
            </a:avLst>
          </a:prstGeom>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95665" tIns="47832" rIns="95665" bIns="47832" rtlCol="0" anchor="ctr"/>
          <a:lstStyle/>
          <a:p>
            <a:pPr algn="ctr"/>
            <a:r>
              <a:rPr lang="zh-CN" altLang="en-US" sz="3300" dirty="0" smtClean="0">
                <a:latin typeface="方正精楷简体" pitchFamily="2" charset="-122"/>
                <a:ea typeface="文鼎CS长美黑" pitchFamily="49" charset="-122"/>
              </a:rPr>
              <a:t>到一个二等国去</a:t>
            </a:r>
            <a:endParaRPr lang="en-US" altLang="zh-CN" sz="3300" dirty="0" smtClean="0">
              <a:latin typeface="方正精楷简体" pitchFamily="2" charset="-122"/>
              <a:ea typeface="文鼎CS长美黑" pitchFamily="49" charset="-122"/>
            </a:endParaRPr>
          </a:p>
        </p:txBody>
      </p:sp>
      <p:pic>
        <p:nvPicPr>
          <p:cNvPr id="12" name="Picture 8" descr="Architetto -- Bobi by Anonymous - Bulldog head by Francesco 'Architetto' Rollandin."/>
          <p:cNvPicPr>
            <a:picLocks noChangeAspect="1" noChangeArrowheads="1"/>
          </p:cNvPicPr>
          <p:nvPr/>
        </p:nvPicPr>
        <p:blipFill>
          <a:blip r:embed="rId2" cstate="print"/>
          <a:srcRect/>
          <a:stretch>
            <a:fillRect/>
          </a:stretch>
        </p:blipFill>
        <p:spPr bwMode="auto">
          <a:xfrm flipH="1">
            <a:off x="347086" y="2518646"/>
            <a:ext cx="1786330" cy="2369425"/>
          </a:xfrm>
          <a:prstGeom prst="rect">
            <a:avLst/>
          </a:prstGeom>
          <a:noFill/>
        </p:spPr>
      </p:pic>
      <p:pic>
        <p:nvPicPr>
          <p:cNvPr id="13" name="Picture 10" descr="Buddha Head by mairin - Bust of a Buddha."/>
          <p:cNvPicPr>
            <a:picLocks noChangeAspect="1" noChangeArrowheads="1"/>
          </p:cNvPicPr>
          <p:nvPr/>
        </p:nvPicPr>
        <p:blipFill>
          <a:blip r:embed="rId3" cstate="print"/>
          <a:srcRect/>
          <a:stretch>
            <a:fillRect/>
          </a:stretch>
        </p:blipFill>
        <p:spPr bwMode="auto">
          <a:xfrm>
            <a:off x="7275888" y="1928802"/>
            <a:ext cx="2243198" cy="2831968"/>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维护员的“地位”</a:t>
            </a:r>
            <a:endParaRPr lang="zh-CN" altLang="en-US" dirty="0"/>
          </a:p>
        </p:txBody>
      </p:sp>
      <p:sp>
        <p:nvSpPr>
          <p:cNvPr id="3" name="Content Placeholder 2"/>
          <p:cNvSpPr>
            <a:spLocks noGrp="1"/>
          </p:cNvSpPr>
          <p:nvPr>
            <p:ph idx="1"/>
          </p:nvPr>
        </p:nvSpPr>
        <p:spPr/>
        <p:txBody>
          <a:bodyPr/>
          <a:lstStyle/>
          <a:p>
            <a:r>
              <a:rPr lang="zh-CN" altLang="en-US" sz="2900" dirty="0" smtClean="0"/>
              <a:t>软件维护员是软件企业内的“二等公民”</a:t>
            </a:r>
            <a:endParaRPr lang="en-US" altLang="zh-CN" sz="2900" dirty="0" smtClean="0"/>
          </a:p>
          <a:p>
            <a:pPr lvl="1"/>
            <a:r>
              <a:rPr lang="zh-CN" altLang="en-US" sz="2500" dirty="0" smtClean="0"/>
              <a:t>薪资待遇较低</a:t>
            </a:r>
            <a:endParaRPr lang="en-US" altLang="zh-CN" sz="2500" dirty="0" smtClean="0"/>
          </a:p>
          <a:p>
            <a:pPr lvl="1"/>
            <a:r>
              <a:rPr lang="zh-CN" altLang="en-US" sz="2500" dirty="0" smtClean="0"/>
              <a:t>工作时间极不稳定 </a:t>
            </a:r>
            <a:r>
              <a:rPr lang="en-US" altLang="zh-CN" sz="2500" dirty="0" smtClean="0"/>
              <a:t>(</a:t>
            </a:r>
            <a:r>
              <a:rPr lang="zh-CN" altLang="en-US" sz="2500" dirty="0" smtClean="0"/>
              <a:t>依据故障报告而定</a:t>
            </a:r>
            <a:r>
              <a:rPr lang="en-US" altLang="zh-CN" sz="2500" dirty="0" smtClean="0"/>
              <a:t>)</a:t>
            </a:r>
          </a:p>
          <a:p>
            <a:pPr lvl="1"/>
            <a:r>
              <a:rPr lang="zh-CN" altLang="en-US" sz="2500" dirty="0" smtClean="0"/>
              <a:t>工作环境差</a:t>
            </a:r>
            <a:endParaRPr lang="en-US" altLang="zh-CN" sz="2500" dirty="0" smtClean="0"/>
          </a:p>
          <a:p>
            <a:pPr lvl="1">
              <a:buNone/>
            </a:pPr>
            <a:r>
              <a:rPr lang="en-US" altLang="zh-CN" sz="2900" dirty="0" smtClean="0">
                <a:solidFill>
                  <a:srgbClr val="FF0000"/>
                </a:solidFill>
                <a:sym typeface="Wingdings" pitchFamily="2" charset="2"/>
              </a:rPr>
              <a:t> </a:t>
            </a:r>
            <a:r>
              <a:rPr lang="zh-CN" altLang="en-US" sz="2900" dirty="0" smtClean="0">
                <a:solidFill>
                  <a:srgbClr val="FF0000"/>
                </a:solidFill>
              </a:rPr>
              <a:t>士气低落</a:t>
            </a:r>
            <a:endParaRPr lang="en-US" altLang="zh-CN" sz="2900" dirty="0" smtClean="0">
              <a:solidFill>
                <a:srgbClr val="FF0000"/>
              </a:solidFill>
            </a:endParaRPr>
          </a:p>
          <a:p>
            <a:endParaRPr lang="en-US" altLang="zh-CN" sz="2900" dirty="0" smtClean="0"/>
          </a:p>
          <a:p>
            <a:r>
              <a:rPr lang="zh-CN" altLang="en-US" sz="2900" dirty="0" smtClean="0"/>
              <a:t>开发员瞧不起维护员，认为维护工作过于“平庸”、毫无创造力。</a:t>
            </a:r>
            <a:endParaRPr lang="en-US" altLang="zh-CN" sz="2900" dirty="0" smtClean="0"/>
          </a:p>
          <a:p>
            <a:r>
              <a:rPr lang="zh-CN" altLang="en-US" sz="2900" dirty="0" smtClean="0"/>
              <a:t>管理者不理解维护工作，总认为维护软件易于完成。</a:t>
            </a:r>
            <a:endParaRPr lang="en-US" altLang="zh-CN"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82</a:t>
            </a:fld>
            <a:endParaRPr lang="zh-CN" altLang="en-US" dirty="0"/>
          </a:p>
        </p:txBody>
      </p:sp>
      <p:pic>
        <p:nvPicPr>
          <p:cNvPr id="5" name="Picture 2" descr="C:\Users\SECBOK\Desktop\1245686580158699808Anonymous_rich_man_s_strut.svg.hi.png"/>
          <p:cNvPicPr>
            <a:picLocks noChangeAspect="1" noChangeArrowheads="1"/>
          </p:cNvPicPr>
          <p:nvPr/>
        </p:nvPicPr>
        <p:blipFill>
          <a:blip r:embed="rId2" cstate="print"/>
          <a:srcRect/>
          <a:stretch>
            <a:fillRect/>
          </a:stretch>
        </p:blipFill>
        <p:spPr bwMode="auto">
          <a:xfrm>
            <a:off x="8463393" y="1844832"/>
            <a:ext cx="1442610" cy="2238803"/>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blinds(horizontal)">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职业维护员</a:t>
            </a:r>
            <a:endParaRPr lang="zh-CN" altLang="en-US" dirty="0"/>
          </a:p>
        </p:txBody>
      </p:sp>
      <p:sp>
        <p:nvSpPr>
          <p:cNvPr id="3" name="Content Placeholder 2"/>
          <p:cNvSpPr>
            <a:spLocks noGrp="1"/>
          </p:cNvSpPr>
          <p:nvPr>
            <p:ph idx="1"/>
          </p:nvPr>
        </p:nvSpPr>
        <p:spPr>
          <a:xfrm>
            <a:off x="428497" y="1268760"/>
            <a:ext cx="9127014" cy="4968552"/>
          </a:xfrm>
        </p:spPr>
        <p:txBody>
          <a:bodyPr/>
          <a:lstStyle/>
          <a:p>
            <a:r>
              <a:rPr lang="zh-CN" altLang="en-US" sz="2900" dirty="0" smtClean="0"/>
              <a:t>贴上“二等公民”标签的维护员：</a:t>
            </a:r>
            <a:endParaRPr lang="en-US" altLang="zh-CN" sz="2900" dirty="0" smtClean="0"/>
          </a:p>
          <a:p>
            <a:pPr lvl="1"/>
            <a:r>
              <a:rPr lang="zh-CN" altLang="en-US" sz="2500" dirty="0" smtClean="0"/>
              <a:t>要么 </a:t>
            </a:r>
            <a:r>
              <a:rPr lang="zh-CN" altLang="en-US" sz="2500" dirty="0" smtClean="0">
                <a:solidFill>
                  <a:srgbClr val="0000FF"/>
                </a:solidFill>
              </a:rPr>
              <a:t>奋发向上</a:t>
            </a:r>
            <a:r>
              <a:rPr lang="zh-CN" altLang="en-US" sz="2500" dirty="0" smtClean="0"/>
              <a:t>，时刻想着跳槽至研发部门做开发员</a:t>
            </a:r>
            <a:r>
              <a:rPr lang="en-US" altLang="zh-CN" sz="2500" dirty="0" smtClean="0"/>
              <a:t/>
            </a:r>
            <a:br>
              <a:rPr lang="en-US" altLang="zh-CN" sz="2500" dirty="0" smtClean="0"/>
            </a:br>
            <a:r>
              <a:rPr lang="zh-CN" altLang="en-US" sz="2500" dirty="0" smtClean="0"/>
              <a:t> </a:t>
            </a:r>
            <a:r>
              <a:rPr lang="en-US" altLang="zh-CN" sz="2500" dirty="0" smtClean="0"/>
              <a:t>(</a:t>
            </a:r>
            <a:r>
              <a:rPr lang="zh-CN" altLang="en-US" sz="2500" dirty="0" smtClean="0"/>
              <a:t>即升格为“一等公民”</a:t>
            </a:r>
            <a:r>
              <a:rPr lang="en-US" altLang="zh-CN" sz="2500" dirty="0" smtClean="0"/>
              <a:t>)</a:t>
            </a:r>
          </a:p>
          <a:p>
            <a:pPr lvl="1"/>
            <a:r>
              <a:rPr lang="zh-CN" altLang="en-US" sz="2500" dirty="0" smtClean="0"/>
              <a:t>要么 </a:t>
            </a:r>
            <a:r>
              <a:rPr lang="zh-CN" altLang="en-US" sz="2500" dirty="0" smtClean="0">
                <a:solidFill>
                  <a:srgbClr val="0000FF"/>
                </a:solidFill>
              </a:rPr>
              <a:t>得过且过</a:t>
            </a:r>
            <a:r>
              <a:rPr lang="zh-CN" altLang="en-US" sz="2500" dirty="0" smtClean="0"/>
              <a:t>，以在“外边”干兼职为主业</a:t>
            </a:r>
            <a:r>
              <a:rPr lang="en-US" altLang="zh-CN" sz="2500" dirty="0" smtClean="0"/>
              <a:t/>
            </a:r>
            <a:br>
              <a:rPr lang="en-US" altLang="zh-CN" sz="2500" dirty="0" smtClean="0"/>
            </a:br>
            <a:r>
              <a:rPr lang="zh-CN" altLang="en-US" sz="2500" dirty="0" smtClean="0"/>
              <a:t> </a:t>
            </a:r>
            <a:r>
              <a:rPr lang="en-US" altLang="zh-CN" sz="2500" dirty="0" smtClean="0"/>
              <a:t>(</a:t>
            </a:r>
            <a:r>
              <a:rPr lang="zh-CN" altLang="en-US" sz="2500" dirty="0" smtClean="0"/>
              <a:t>即“换国籍”</a:t>
            </a:r>
            <a:r>
              <a:rPr lang="en-US" altLang="zh-CN" sz="2500" dirty="0" smtClean="0"/>
              <a:t>)</a:t>
            </a:r>
            <a:r>
              <a:rPr lang="zh-CN" altLang="en-US" sz="2500" dirty="0" smtClean="0"/>
              <a:t> </a:t>
            </a:r>
            <a:endParaRPr lang="en-US" altLang="zh-CN" sz="2500" dirty="0" smtClean="0"/>
          </a:p>
          <a:p>
            <a:endParaRPr lang="en-US" altLang="zh-CN" sz="1700" dirty="0" smtClean="0"/>
          </a:p>
          <a:p>
            <a:r>
              <a:rPr lang="zh-CN" altLang="en-US" sz="2900" dirty="0" smtClean="0"/>
              <a:t>职业维护员</a:t>
            </a:r>
            <a:endParaRPr lang="en-US" altLang="zh-CN" sz="2900" dirty="0" smtClean="0"/>
          </a:p>
          <a:p>
            <a:pPr lvl="1"/>
            <a:r>
              <a:rPr lang="zh-CN" altLang="en-US" sz="2500" dirty="0" smtClean="0"/>
              <a:t>大背景：软件社会的老年化</a:t>
            </a:r>
            <a:endParaRPr lang="en-US" altLang="zh-CN" sz="2500" dirty="0" smtClean="0"/>
          </a:p>
          <a:p>
            <a:pPr lvl="1">
              <a:buNone/>
            </a:pPr>
            <a:r>
              <a:rPr lang="zh-CN" altLang="en-US" sz="2500" dirty="0" smtClean="0">
                <a:solidFill>
                  <a:srgbClr val="FF0000"/>
                </a:solidFill>
              </a:rPr>
              <a:t>优势一</a:t>
            </a:r>
            <a:r>
              <a:rPr lang="zh-CN" altLang="en-US" sz="2500" dirty="0" smtClean="0"/>
              <a:t>：维护工作更高效，维护员工作集中，不受开发事务的打搅</a:t>
            </a:r>
            <a:endParaRPr lang="en-US" altLang="zh-CN" sz="2500" dirty="0" smtClean="0"/>
          </a:p>
          <a:p>
            <a:pPr lvl="1">
              <a:buNone/>
            </a:pPr>
            <a:r>
              <a:rPr lang="zh-CN" altLang="en-US" sz="2500" dirty="0" smtClean="0">
                <a:solidFill>
                  <a:srgbClr val="FF0000"/>
                </a:solidFill>
              </a:rPr>
              <a:t>优势二</a:t>
            </a:r>
            <a:r>
              <a:rPr lang="zh-CN" altLang="en-US" sz="2500" dirty="0" smtClean="0"/>
              <a:t>：维护员扎根于独立维护团队，是“一等公民”，获得了更多的职业培训和晋升机会</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83</a:t>
            </a:fld>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维护员的基本要求</a:t>
            </a:r>
            <a:endParaRPr lang="zh-CN" altLang="en-US" dirty="0"/>
          </a:p>
        </p:txBody>
      </p:sp>
      <p:sp>
        <p:nvSpPr>
          <p:cNvPr id="3" name="Content Placeholder 2"/>
          <p:cNvSpPr>
            <a:spLocks noGrp="1"/>
          </p:cNvSpPr>
          <p:nvPr>
            <p:ph idx="1"/>
          </p:nvPr>
        </p:nvSpPr>
        <p:spPr/>
        <p:txBody>
          <a:bodyPr/>
          <a:lstStyle/>
          <a:p>
            <a:r>
              <a:rPr lang="zh-CN" altLang="en-US" sz="2700" dirty="0" smtClean="0"/>
              <a:t>热爱软件维护</a:t>
            </a:r>
            <a:endParaRPr lang="en-US" altLang="zh-CN" sz="2700" dirty="0" smtClean="0"/>
          </a:p>
          <a:p>
            <a:r>
              <a:rPr lang="zh-CN" altLang="en-US" sz="2700" dirty="0" smtClean="0"/>
              <a:t>主动熟悉所维护产品的功能</a:t>
            </a:r>
            <a:endParaRPr lang="en-US" altLang="zh-CN" sz="2700" dirty="0" smtClean="0"/>
          </a:p>
          <a:p>
            <a:r>
              <a:rPr lang="zh-CN" altLang="en-US" sz="2700" dirty="0" smtClean="0"/>
              <a:t>主动熟悉所维护产品的架构</a:t>
            </a:r>
            <a:endParaRPr lang="en-US" altLang="zh-CN" sz="2700" dirty="0" smtClean="0"/>
          </a:p>
          <a:p>
            <a:r>
              <a:rPr lang="zh-CN" altLang="en-US" sz="2700" dirty="0" smtClean="0"/>
              <a:t>与客户沟通</a:t>
            </a:r>
            <a:endParaRPr lang="en-US" altLang="zh-CN" sz="2700" dirty="0" smtClean="0"/>
          </a:p>
          <a:p>
            <a:r>
              <a:rPr lang="zh-CN" altLang="en-US" sz="2700" dirty="0" smtClean="0"/>
              <a:t>与开发员沟通</a:t>
            </a:r>
            <a:endParaRPr lang="en-US" altLang="zh-CN" sz="2700" dirty="0" smtClean="0"/>
          </a:p>
          <a:p>
            <a:r>
              <a:rPr lang="zh-CN" altLang="en-US" sz="2700" dirty="0" smtClean="0"/>
              <a:t>保留修改记录</a:t>
            </a:r>
            <a:endParaRPr lang="en-US" altLang="zh-CN" sz="2700" dirty="0" smtClean="0"/>
          </a:p>
          <a:p>
            <a:r>
              <a:rPr lang="zh-CN" altLang="en-US" sz="2700" dirty="0" smtClean="0"/>
              <a:t>保守的变更</a:t>
            </a:r>
            <a:endParaRPr lang="en-US" altLang="zh-CN" sz="2700" dirty="0" smtClean="0"/>
          </a:p>
          <a:p>
            <a:r>
              <a:rPr lang="zh-CN" altLang="en-US" sz="2700" dirty="0" smtClean="0"/>
              <a:t>回归测试</a:t>
            </a:r>
            <a:endParaRPr lang="en-US" altLang="zh-CN" sz="2700" dirty="0" smtClean="0"/>
          </a:p>
          <a:p>
            <a:r>
              <a:rPr lang="zh-CN" altLang="en-US" sz="2700" dirty="0" smtClean="0"/>
              <a:t>遵守并践行代码规范</a:t>
            </a:r>
            <a:endParaRPr lang="zh-CN" altLang="en-US" sz="27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84</a:t>
            </a:fld>
            <a:endParaRPr lang="zh-CN" altLang="en-US" dirty="0"/>
          </a:p>
        </p:txBody>
      </p:sp>
      <p:pic>
        <p:nvPicPr>
          <p:cNvPr id="5" name="Picture 3" descr="C:\Users\SECBOK\Desktop\1245642366865727706johnny_automatic_big_shot_walking.svg.hi.png"/>
          <p:cNvPicPr>
            <a:picLocks noChangeAspect="1" noChangeArrowheads="1"/>
          </p:cNvPicPr>
          <p:nvPr/>
        </p:nvPicPr>
        <p:blipFill>
          <a:blip r:embed="rId2" cstate="print"/>
          <a:srcRect/>
          <a:stretch>
            <a:fillRect/>
          </a:stretch>
        </p:blipFill>
        <p:spPr bwMode="auto">
          <a:xfrm>
            <a:off x="6870851" y="4005068"/>
            <a:ext cx="3035150" cy="2371873"/>
          </a:xfrm>
          <a:prstGeom prst="rect">
            <a:avLst/>
          </a:prstGeom>
          <a:noFill/>
        </p:spPr>
      </p:pic>
    </p:spTree>
  </p:cSld>
  <p:clrMapOvr>
    <a:masterClrMapping/>
  </p:clrMapOvr>
  <p:transition spd="slow">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维护员参与开发实践</a:t>
            </a:r>
            <a:endParaRPr lang="zh-CN" altLang="en-US" dirty="0"/>
          </a:p>
        </p:txBody>
      </p:sp>
      <p:sp>
        <p:nvSpPr>
          <p:cNvPr id="3" name="Content Placeholder 2"/>
          <p:cNvSpPr>
            <a:spLocks noGrp="1"/>
          </p:cNvSpPr>
          <p:nvPr>
            <p:ph idx="1"/>
          </p:nvPr>
        </p:nvSpPr>
        <p:spPr>
          <a:xfrm>
            <a:off x="613964" y="3284984"/>
            <a:ext cx="8667750" cy="2736304"/>
          </a:xfrm>
        </p:spPr>
        <p:txBody>
          <a:bodyPr/>
          <a:lstStyle/>
          <a:p>
            <a:r>
              <a:rPr lang="zh-CN" altLang="en-US" sz="2900" dirty="0" smtClean="0"/>
              <a:t>维护员参与软件开发</a:t>
            </a:r>
            <a:endParaRPr lang="en-US" altLang="zh-CN" sz="2900" dirty="0" smtClean="0"/>
          </a:p>
          <a:p>
            <a:pPr lvl="1"/>
            <a:r>
              <a:rPr lang="zh-CN" altLang="en-US" sz="2500" dirty="0" smtClean="0"/>
              <a:t>保证和提升软件的可维护性</a:t>
            </a:r>
            <a:endParaRPr lang="en-US" altLang="zh-CN" sz="2500" dirty="0" smtClean="0"/>
          </a:p>
          <a:p>
            <a:pPr lvl="1"/>
            <a:r>
              <a:rPr lang="zh-CN" altLang="en-US" sz="2500" dirty="0" smtClean="0"/>
              <a:t>实现了开发员和维护员之间的知识交互</a:t>
            </a:r>
            <a:endParaRPr lang="en-US" altLang="zh-CN" sz="2500" dirty="0" smtClean="0"/>
          </a:p>
          <a:p>
            <a:pPr marL="971592" lvl="1" indent="-478323">
              <a:buFont typeface="+mj-ea"/>
              <a:buAutoNum type="circleNumDbPlain"/>
            </a:pPr>
            <a:r>
              <a:rPr lang="zh-CN" altLang="en-US" sz="2500" dirty="0" smtClean="0"/>
              <a:t>设计软件系统的维护业务流程</a:t>
            </a:r>
            <a:endParaRPr lang="en-US" altLang="zh-CN" sz="2500" dirty="0" smtClean="0"/>
          </a:p>
          <a:p>
            <a:pPr marL="971592" lvl="1" indent="-478323">
              <a:buFont typeface="+mj-ea"/>
              <a:buAutoNum type="circleNumDbPlain"/>
            </a:pPr>
            <a:r>
              <a:rPr lang="zh-CN" altLang="en-US" sz="2500" dirty="0" smtClean="0"/>
              <a:t>规划并着手保障软件系统的维护资源</a:t>
            </a:r>
            <a:endParaRPr lang="en-US" altLang="zh-CN" sz="2500" dirty="0" smtClean="0"/>
          </a:p>
          <a:p>
            <a:pPr marL="971592" lvl="1" indent="-478323">
              <a:buFont typeface="+mj-ea"/>
              <a:buAutoNum type="circleNumDbPlain"/>
            </a:pPr>
            <a:r>
              <a:rPr lang="zh-CN" altLang="en-US" sz="2500" dirty="0" smtClean="0"/>
              <a:t>准备软件系统的交付和早期技术支持</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85</a:t>
            </a:fld>
            <a:endParaRPr lang="zh-CN" altLang="en-US" dirty="0"/>
          </a:p>
        </p:txBody>
      </p:sp>
      <p:sp>
        <p:nvSpPr>
          <p:cNvPr id="5" name="Rectangle 4"/>
          <p:cNvSpPr/>
          <p:nvPr/>
        </p:nvSpPr>
        <p:spPr>
          <a:xfrm>
            <a:off x="1247590" y="1556794"/>
            <a:ext cx="7410823" cy="1152129"/>
          </a:xfrm>
          <a:prstGeom prst="rect">
            <a:avLst/>
          </a:prstGeom>
          <a:solidFill>
            <a:srgbClr val="B8F1FE"/>
          </a:solidFill>
          <a:ln w="38100">
            <a:solidFill>
              <a:srgbClr val="0067FE"/>
            </a:solidFill>
          </a:ln>
          <a:effectLst>
            <a:glow rad="63500">
              <a:schemeClr val="accent4">
                <a:satMod val="175000"/>
                <a:alpha val="40000"/>
              </a:schemeClr>
            </a:glow>
            <a:outerShdw blurRad="152400" dist="317500" dir="5400000" sx="90000" sy="-19000"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lIns="95665" tIns="47832" rIns="95665" bIns="47832" rtlCol="0" anchor="ctr"/>
          <a:lstStyle/>
          <a:p>
            <a:r>
              <a:rPr lang="zh-CN" altLang="en-US" sz="2900" dirty="0" smtClean="0">
                <a:solidFill>
                  <a:srgbClr val="C00000"/>
                </a:solidFill>
                <a:ea typeface="文鼎CS长美黑" pitchFamily="49" charset="-122"/>
              </a:rPr>
              <a:t>      维护工程师应及早参与软件的开发工作，为后续维演工作打下良好基础。</a:t>
            </a:r>
            <a:endParaRPr lang="zh-CN" altLang="en-US" sz="2900" dirty="0">
              <a:solidFill>
                <a:srgbClr val="C00000"/>
              </a:solidFill>
              <a:ea typeface="文鼎CS长美黑" pitchFamily="49" charset="-122"/>
            </a:endParaRPr>
          </a:p>
        </p:txBody>
      </p:sp>
      <p:pic>
        <p:nvPicPr>
          <p:cNvPr id="7" name="Picture 8" descr="Architetto -- Bobi by Anonymous - Bulldog head by Francesco 'Architetto' Rollandin."/>
          <p:cNvPicPr>
            <a:picLocks noChangeAspect="1" noChangeArrowheads="1"/>
          </p:cNvPicPr>
          <p:nvPr/>
        </p:nvPicPr>
        <p:blipFill>
          <a:blip r:embed="rId2" cstate="print"/>
          <a:srcRect/>
          <a:stretch>
            <a:fillRect/>
          </a:stretch>
        </p:blipFill>
        <p:spPr bwMode="auto">
          <a:xfrm>
            <a:off x="8034552" y="3861051"/>
            <a:ext cx="1871450" cy="2376264"/>
          </a:xfrm>
          <a:prstGeom prst="rect">
            <a:avLst/>
          </a:prstGeom>
          <a:noFill/>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维护员的开发障碍</a:t>
            </a:r>
            <a:endParaRPr lang="zh-CN" altLang="en-US" dirty="0"/>
          </a:p>
        </p:txBody>
      </p:sp>
      <p:sp>
        <p:nvSpPr>
          <p:cNvPr id="3" name="Content Placeholder 2"/>
          <p:cNvSpPr>
            <a:spLocks noGrp="1"/>
          </p:cNvSpPr>
          <p:nvPr>
            <p:ph idx="1"/>
          </p:nvPr>
        </p:nvSpPr>
        <p:spPr>
          <a:xfrm>
            <a:off x="613964" y="1268762"/>
            <a:ext cx="8667750" cy="3600400"/>
          </a:xfrm>
        </p:spPr>
        <p:txBody>
          <a:bodyPr/>
          <a:lstStyle/>
          <a:p>
            <a:r>
              <a:rPr lang="zh-CN" altLang="en-US" sz="2900" dirty="0" smtClean="0"/>
              <a:t>就目前的业界实践而言，“维护员参与软件开发”仅是一个好想法，欠缺可行性。 </a:t>
            </a:r>
            <a:endParaRPr lang="en-US" altLang="zh-CN" sz="2900" dirty="0" smtClean="0"/>
          </a:p>
          <a:p>
            <a:r>
              <a:rPr lang="en-US" altLang="zh-CN" sz="800" dirty="0" smtClean="0"/>
              <a:t> </a:t>
            </a:r>
            <a:r>
              <a:rPr lang="en-US" altLang="zh-CN" sz="1500" dirty="0" smtClean="0"/>
              <a:t> </a:t>
            </a:r>
            <a:endParaRPr lang="en-US" altLang="zh-CN" sz="800" dirty="0" smtClean="0"/>
          </a:p>
          <a:p>
            <a:pPr>
              <a:buNone/>
            </a:pPr>
            <a:r>
              <a:rPr lang="zh-CN" altLang="en-US" sz="2900" dirty="0" smtClean="0"/>
              <a:t>原因在于一个由此引起的</a:t>
            </a:r>
            <a:r>
              <a:rPr lang="zh-CN" altLang="en-US" sz="2900" dirty="0" smtClean="0">
                <a:solidFill>
                  <a:srgbClr val="0000FF"/>
                </a:solidFill>
              </a:rPr>
              <a:t>严重冲突：</a:t>
            </a:r>
            <a:endParaRPr lang="en-US" altLang="zh-CN" sz="2900" dirty="0" smtClean="0">
              <a:solidFill>
                <a:srgbClr val="0000FF"/>
              </a:solidFill>
            </a:endParaRPr>
          </a:p>
          <a:p>
            <a:pPr lvl="1"/>
            <a:r>
              <a:rPr lang="zh-CN" altLang="en-US" sz="2500" dirty="0" smtClean="0"/>
              <a:t>因为客户和用户关注软件的上线时间，开发员因而会有意控制软件的开发进程，而维护员常会要求在开发阶段增加一些维演活动以备将来的软件维演，从而会拖延软件的开发进程。</a:t>
            </a:r>
            <a:endParaRPr lang="zh-CN" altLang="en-US" sz="2500" dirty="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86</a:t>
            </a:fld>
            <a:endParaRPr lang="zh-CN" altLang="en-US" dirty="0"/>
          </a:p>
        </p:txBody>
      </p:sp>
      <p:pic>
        <p:nvPicPr>
          <p:cNvPr id="12290" name="Picture 2" descr="http://webpages.scu.edu/ftp/kljensen/Raw%20Images/Conflict%20photo.png"/>
          <p:cNvPicPr>
            <a:picLocks noChangeAspect="1" noChangeArrowheads="1"/>
          </p:cNvPicPr>
          <p:nvPr/>
        </p:nvPicPr>
        <p:blipFill>
          <a:blip r:embed="rId2" cstate="print"/>
          <a:srcRect/>
          <a:stretch>
            <a:fillRect/>
          </a:stretch>
        </p:blipFill>
        <p:spPr bwMode="auto">
          <a:xfrm>
            <a:off x="6591183" y="4293104"/>
            <a:ext cx="3314818" cy="2065387"/>
          </a:xfrm>
          <a:prstGeom prst="rect">
            <a:avLst/>
          </a:prstGeom>
          <a:noFill/>
        </p:spPr>
      </p:pic>
      <p:sp>
        <p:nvSpPr>
          <p:cNvPr id="6" name="Oval 5"/>
          <p:cNvSpPr/>
          <p:nvPr/>
        </p:nvSpPr>
        <p:spPr>
          <a:xfrm>
            <a:off x="350490" y="5805266"/>
            <a:ext cx="3510390" cy="98072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95665" tIns="47832" rIns="95665" bIns="47832" rtlCol="0" anchor="ctr"/>
          <a:lstStyle/>
          <a:p>
            <a:pPr algn="ctr"/>
            <a:r>
              <a:rPr lang="zh-CN" altLang="en-US" sz="2500" dirty="0" smtClean="0">
                <a:solidFill>
                  <a:srgbClr val="FFFF00"/>
                </a:solidFill>
                <a:ea typeface="文鼎CS长美黑" pitchFamily="49" charset="-122"/>
              </a:rPr>
              <a:t>警惕开发员的</a:t>
            </a:r>
            <a:r>
              <a:rPr lang="en-US" altLang="zh-CN" sz="2500" dirty="0" smtClean="0">
                <a:solidFill>
                  <a:srgbClr val="FFFF00"/>
                </a:solidFill>
                <a:ea typeface="文鼎CS长美黑" pitchFamily="49" charset="-122"/>
              </a:rPr>
              <a:t/>
            </a:r>
            <a:br>
              <a:rPr lang="en-US" altLang="zh-CN" sz="2500" dirty="0" smtClean="0">
                <a:solidFill>
                  <a:srgbClr val="FFFF00"/>
                </a:solidFill>
                <a:ea typeface="文鼎CS长美黑" pitchFamily="49" charset="-122"/>
              </a:rPr>
            </a:br>
            <a:r>
              <a:rPr lang="zh-CN" altLang="en-US" sz="2500" dirty="0" smtClean="0">
                <a:solidFill>
                  <a:srgbClr val="FFFF00"/>
                </a:solidFill>
                <a:ea typeface="文鼎CS长美黑" pitchFamily="49" charset="-122"/>
              </a:rPr>
              <a:t>“排外”情绪</a:t>
            </a:r>
            <a:endParaRPr lang="zh-CN" altLang="en-US" sz="2500" dirty="0">
              <a:solidFill>
                <a:srgbClr val="FFFF00"/>
              </a:solidFill>
              <a:ea typeface="文鼎CS长美黑" pitchFamily="49"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回顾</a:t>
            </a:r>
            <a:endParaRPr lang="zh-CN" altLang="en-US" dirty="0"/>
          </a:p>
        </p:txBody>
      </p:sp>
      <p:sp>
        <p:nvSpPr>
          <p:cNvPr id="27" name="Content Placeholder 2"/>
          <p:cNvSpPr>
            <a:spLocks noGrp="1"/>
          </p:cNvSpPr>
          <p:nvPr>
            <p:ph idx="1"/>
          </p:nvPr>
        </p:nvSpPr>
        <p:spPr>
          <a:xfrm>
            <a:off x="350492" y="1000108"/>
            <a:ext cx="9361040" cy="5453230"/>
          </a:xfrm>
        </p:spPr>
        <p:txBody>
          <a:bodyPr/>
          <a:lstStyle/>
          <a:p>
            <a:r>
              <a:rPr lang="zh-CN" altLang="en-US" sz="2400" dirty="0" smtClean="0">
                <a:solidFill>
                  <a:srgbClr val="0000FF"/>
                </a:solidFill>
              </a:rPr>
              <a:t>软件维护有别于软件演化</a:t>
            </a:r>
            <a:r>
              <a:rPr lang="zh-CN" altLang="en-US" sz="2400" dirty="0" smtClean="0"/>
              <a:t>。</a:t>
            </a:r>
            <a:endParaRPr lang="en-US" altLang="zh-CN" sz="2400" dirty="0" smtClean="0"/>
          </a:p>
          <a:p>
            <a:r>
              <a:rPr lang="zh-CN" altLang="en-US" sz="2400" dirty="0" smtClean="0">
                <a:solidFill>
                  <a:srgbClr val="0000B4"/>
                </a:solidFill>
              </a:rPr>
              <a:t>软件老化</a:t>
            </a:r>
            <a:r>
              <a:rPr lang="zh-CN" altLang="en-US" sz="2400" dirty="0" smtClean="0"/>
              <a:t>是指在软件维护和演化过程出现的用户满意度逐渐下降、质量逐渐降低、变更成本逐渐上升的现象。</a:t>
            </a:r>
            <a:endParaRPr lang="en-US" altLang="zh-CN" sz="2400" dirty="0" smtClean="0"/>
          </a:p>
          <a:p>
            <a:r>
              <a:rPr lang="zh-CN" altLang="en-US" sz="2400" dirty="0" smtClean="0"/>
              <a:t>软件老化的原因有二：</a:t>
            </a:r>
            <a:r>
              <a:rPr lang="zh-CN" altLang="en-US" sz="2400" dirty="0" smtClean="0">
                <a:solidFill>
                  <a:srgbClr val="0000B4"/>
                </a:solidFill>
              </a:rPr>
              <a:t>未及时变更和脏变更</a:t>
            </a:r>
            <a:r>
              <a:rPr lang="zh-CN" altLang="en-US" sz="2400" dirty="0" smtClean="0"/>
              <a:t>。</a:t>
            </a:r>
            <a:endParaRPr lang="en-US" altLang="zh-CN" sz="1400" dirty="0" smtClean="0"/>
          </a:p>
          <a:p>
            <a:r>
              <a:rPr lang="zh-CN" altLang="en-US" sz="2400" dirty="0" smtClean="0"/>
              <a:t>处理老化软件的四种策略：</a:t>
            </a:r>
            <a:r>
              <a:rPr lang="zh-CN" altLang="en-US" sz="2400" dirty="0" smtClean="0">
                <a:solidFill>
                  <a:srgbClr val="0000B4"/>
                </a:solidFill>
              </a:rPr>
              <a:t>抛弃、维护、再工程和演化</a:t>
            </a:r>
            <a:r>
              <a:rPr lang="zh-CN" altLang="en-US" sz="2400" dirty="0" smtClean="0"/>
              <a:t>。</a:t>
            </a:r>
            <a:endParaRPr lang="en-US" altLang="zh-CN" sz="2400" dirty="0" smtClean="0"/>
          </a:p>
          <a:p>
            <a:r>
              <a:rPr lang="zh-CN" altLang="en-US" sz="2400" dirty="0" smtClean="0">
                <a:solidFill>
                  <a:srgbClr val="0000B4"/>
                </a:solidFill>
              </a:rPr>
              <a:t>软件的再工程</a:t>
            </a:r>
            <a:r>
              <a:rPr lang="zh-CN" altLang="en-US" sz="2400" dirty="0" smtClean="0"/>
              <a:t>是通过考察和变更软件的结构，并实现更高质量的新结构的过程。</a:t>
            </a:r>
            <a:endParaRPr lang="en-US" altLang="zh-CN" sz="2400" dirty="0" smtClean="0"/>
          </a:p>
          <a:p>
            <a:r>
              <a:rPr lang="zh-CN" altLang="en-US" sz="2400" dirty="0" smtClean="0"/>
              <a:t>再工程三阶段：</a:t>
            </a:r>
            <a:r>
              <a:rPr lang="zh-CN" altLang="en-US" sz="2400" dirty="0" smtClean="0">
                <a:solidFill>
                  <a:srgbClr val="0000B4"/>
                </a:solidFill>
              </a:rPr>
              <a:t>逆向工程、变形、正向工程</a:t>
            </a:r>
            <a:r>
              <a:rPr lang="zh-CN" altLang="en-US" sz="2400" dirty="0" smtClean="0"/>
              <a:t>。 </a:t>
            </a:r>
            <a:endParaRPr lang="en-US" altLang="zh-CN" sz="2400" dirty="0" smtClean="0"/>
          </a:p>
          <a:p>
            <a:r>
              <a:rPr lang="zh-CN" altLang="en-US" sz="2400" dirty="0" smtClean="0"/>
              <a:t>再工程五层级：</a:t>
            </a:r>
            <a:r>
              <a:rPr lang="zh-CN" altLang="en-US" sz="2400" dirty="0" smtClean="0">
                <a:solidFill>
                  <a:srgbClr val="0000B4"/>
                </a:solidFill>
              </a:rPr>
              <a:t>再思考、再描述、再建架构、再设计和再实现</a:t>
            </a:r>
            <a:r>
              <a:rPr lang="zh-CN" altLang="en-US" sz="2400" dirty="0" smtClean="0"/>
              <a:t>。</a:t>
            </a:r>
            <a:endParaRPr lang="en-US" altLang="zh-CN" sz="2400" dirty="0" smtClean="0"/>
          </a:p>
          <a:p>
            <a:r>
              <a:rPr lang="en-US" altLang="zh-CN" sz="2400" dirty="0" smtClean="0"/>
              <a:t>Lehman</a:t>
            </a:r>
            <a:r>
              <a:rPr lang="zh-CN" altLang="en-US" sz="2400" dirty="0" smtClean="0"/>
              <a:t>八定律：软件必须不断变更，以满足现实需求；此时，软件的规模、功能和复杂度都会随之逐渐增长。软件的质量会随代码的不断变更而呈现出整体逐渐降低的趋势。</a:t>
            </a:r>
            <a:endParaRPr lang="en-US" altLang="zh-CN" sz="2400" dirty="0" smtClean="0"/>
          </a:p>
          <a:p>
            <a:r>
              <a:rPr lang="zh-CN" altLang="en-US" sz="2400" dirty="0" smtClean="0"/>
              <a:t>为软件定期</a:t>
            </a:r>
            <a:r>
              <a:rPr lang="zh-CN" altLang="en-US" sz="2400" dirty="0" smtClean="0">
                <a:solidFill>
                  <a:srgbClr val="FF0000"/>
                </a:solidFill>
              </a:rPr>
              <a:t>剪枝</a:t>
            </a:r>
            <a:r>
              <a:rPr lang="zh-CN" altLang="en-US" sz="2400" dirty="0" smtClean="0"/>
              <a:t>，清除无用的功能和死码。</a:t>
            </a:r>
            <a:endParaRPr lang="en-US" altLang="zh-CN" sz="2400" dirty="0" smtClean="0"/>
          </a:p>
        </p:txBody>
      </p:sp>
      <p:sp>
        <p:nvSpPr>
          <p:cNvPr id="4" name="Slide Number Placeholder 3"/>
          <p:cNvSpPr>
            <a:spLocks noGrp="1"/>
          </p:cNvSpPr>
          <p:nvPr>
            <p:ph type="sldNum" sz="quarter" idx="4"/>
          </p:nvPr>
        </p:nvSpPr>
        <p:spPr/>
        <p:txBody>
          <a:bodyPr/>
          <a:lstStyle/>
          <a:p>
            <a:fld id="{64FEA357-1A1C-4E1E-9A53-504063E4F462}" type="slidenum">
              <a:rPr lang="zh-CN" altLang="en-US" smtClean="0"/>
              <a:pPr/>
              <a:t>87</a:t>
            </a:fld>
            <a:endParaRPr lang="zh-CN" altLang="en-US"/>
          </a:p>
        </p:txBody>
      </p:sp>
    </p:spTree>
  </p:cSld>
  <p:clrMapOvr>
    <a:masterClrMapping/>
  </p:clrMapOvr>
  <p:transition spd="slow">
    <p:blinds/>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76640" y="1772097"/>
            <a:ext cx="5928659" cy="1728912"/>
          </a:xfrm>
        </p:spPr>
        <p:txBody>
          <a:bodyPr/>
          <a:lstStyle/>
          <a:p>
            <a:r>
              <a:rPr lang="en-US" altLang="zh-CN" sz="14400" dirty="0" smtClean="0">
                <a:latin typeface="Forte" pitchFamily="66" charset="0"/>
              </a:rPr>
              <a:t>Q &amp; A</a:t>
            </a:r>
            <a:endParaRPr lang="zh-CN" altLang="en-US" sz="14400" dirty="0">
              <a:latin typeface="Forte" pitchFamily="66" charset="0"/>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9281715" y="6453196"/>
            <a:ext cx="624286" cy="365125"/>
          </a:xfrm>
        </p:spPr>
        <p:txBody>
          <a:bodyPr/>
          <a:lstStyle/>
          <a:p>
            <a:fld id="{64FEA357-1A1C-4E1E-9A53-504063E4F462}" type="slidenum">
              <a:rPr lang="zh-CN" altLang="en-US" smtClean="0"/>
              <a:pPr/>
              <a:t>9</a:t>
            </a:fld>
            <a:endParaRPr lang="zh-CN" altLang="en-US" dirty="0"/>
          </a:p>
        </p:txBody>
      </p:sp>
      <p:graphicFrame>
        <p:nvGraphicFramePr>
          <p:cNvPr id="1026" name="Object 2"/>
          <p:cNvGraphicFramePr>
            <a:graphicFrameLocks noChangeAspect="1"/>
          </p:cNvGraphicFramePr>
          <p:nvPr/>
        </p:nvGraphicFramePr>
        <p:xfrm>
          <a:off x="3018228" y="1147184"/>
          <a:ext cx="6887778" cy="5606043"/>
        </p:xfrm>
        <a:graphic>
          <a:graphicData uri="http://schemas.openxmlformats.org/presentationml/2006/ole">
            <p:oleObj spid="_x0000_s1026" name="Worksheet" r:id="rId3" imgW="6124592" imgH="4286385" progId="Excel.Sheet.8">
              <p:embed/>
            </p:oleObj>
          </a:graphicData>
        </a:graphic>
      </p:graphicFrame>
      <p:graphicFrame>
        <p:nvGraphicFramePr>
          <p:cNvPr id="1027" name="Object 3"/>
          <p:cNvGraphicFramePr>
            <a:graphicFrameLocks noChangeAspect="1"/>
          </p:cNvGraphicFramePr>
          <p:nvPr/>
        </p:nvGraphicFramePr>
        <p:xfrm>
          <a:off x="619099" y="2286002"/>
          <a:ext cx="2307959" cy="3352800"/>
        </p:xfrm>
        <a:graphic>
          <a:graphicData uri="http://schemas.openxmlformats.org/presentationml/2006/ole">
            <p:oleObj spid="_x0000_s1027" name="Worksheet" r:id="rId4" imgW="918000" imgH="1155960" progId="Excel.Sheet.8">
              <p:embed/>
            </p:oleObj>
          </a:graphicData>
        </a:graphic>
      </p:graphicFrame>
      <p:sp>
        <p:nvSpPr>
          <p:cNvPr id="8" name="TextBox 7"/>
          <p:cNvSpPr txBox="1"/>
          <p:nvPr/>
        </p:nvSpPr>
        <p:spPr>
          <a:xfrm>
            <a:off x="232145" y="142852"/>
            <a:ext cx="3248522" cy="542874"/>
          </a:xfrm>
          <a:prstGeom prst="rect">
            <a:avLst/>
          </a:prstGeom>
        </p:spPr>
        <p:style>
          <a:lnRef idx="1">
            <a:schemeClr val="accent4"/>
          </a:lnRef>
          <a:fillRef idx="3">
            <a:schemeClr val="accent4"/>
          </a:fillRef>
          <a:effectRef idx="2">
            <a:schemeClr val="accent4"/>
          </a:effectRef>
          <a:fontRef idx="minor">
            <a:schemeClr val="lt1"/>
          </a:fontRef>
        </p:style>
        <p:txBody>
          <a:bodyPr wrap="none" lIns="95665" tIns="47832" rIns="95665" bIns="47832" rtlCol="0">
            <a:spAutoFit/>
          </a:bodyPr>
          <a:lstStyle/>
          <a:p>
            <a:r>
              <a:rPr lang="en-US" altLang="zh-CN" sz="2900" dirty="0" smtClean="0">
                <a:solidFill>
                  <a:schemeClr val="bg1"/>
                </a:solidFill>
                <a:latin typeface="Adobe 黑体 Std R" pitchFamily="34" charset="-122"/>
                <a:ea typeface="Adobe 黑体 Std R" pitchFamily="34" charset="-122"/>
              </a:rPr>
              <a:t>Windows</a:t>
            </a:r>
            <a:r>
              <a:rPr lang="zh-CN" altLang="en-US" sz="2900" dirty="0" smtClean="0">
                <a:solidFill>
                  <a:schemeClr val="bg1"/>
                </a:solidFill>
                <a:latin typeface="Adobe 黑体 Std R" pitchFamily="34" charset="-122"/>
                <a:ea typeface="Adobe 黑体 Std R" pitchFamily="34" charset="-122"/>
              </a:rPr>
              <a:t>演化历程</a:t>
            </a:r>
            <a:endParaRPr lang="zh-CN" altLang="en-US" sz="2900" dirty="0">
              <a:solidFill>
                <a:schemeClr val="bg1"/>
              </a:solidFill>
              <a:latin typeface="Adobe 黑体 Std R" pitchFamily="34" charset="-122"/>
              <a:ea typeface="Adobe 黑体 Std R" pitchFamily="34" charset="-122"/>
            </a:endParaRPr>
          </a:p>
        </p:txBody>
      </p:sp>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新細明體"/>
        <a:cs typeface=""/>
      </a:majorFont>
      <a:minorFont>
        <a:latin typeface="Verdan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2111</TotalTime>
  <Words>7501</Words>
  <Application>Microsoft Office PowerPoint</Application>
  <PresentationFormat>A4 Paper (210x297 mm)</PresentationFormat>
  <Paragraphs>929</Paragraphs>
  <Slides>88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1_Profile</vt:lpstr>
      <vt:lpstr>Worksheet</vt:lpstr>
      <vt:lpstr>Slide 1</vt:lpstr>
      <vt:lpstr>提纲</vt:lpstr>
      <vt:lpstr>物竞天择，优胜劣汰， 适者生存。</vt:lpstr>
      <vt:lpstr>计算机系统的演化体系</vt:lpstr>
      <vt:lpstr>维护与演化</vt:lpstr>
      <vt:lpstr>软件维护与演化</vt:lpstr>
      <vt:lpstr>软件维护 vs. 软件演化</vt:lpstr>
      <vt:lpstr>软件维护 vs. 软件演化</vt:lpstr>
      <vt:lpstr>Slide 9</vt:lpstr>
      <vt:lpstr>Slide 10</vt:lpstr>
      <vt:lpstr>软件维护 vs. 软件演化</vt:lpstr>
      <vt:lpstr>软件维演活动分类</vt:lpstr>
      <vt:lpstr>遗迹软件</vt:lpstr>
      <vt:lpstr>遗迹软件的现况</vt:lpstr>
      <vt:lpstr>遗迹危机</vt:lpstr>
      <vt:lpstr>遗迹处理十策</vt:lpstr>
      <vt:lpstr>独立维护理念</vt:lpstr>
      <vt:lpstr>演化开发理念</vt:lpstr>
      <vt:lpstr>独立维护与演化开发</vt:lpstr>
      <vt:lpstr>提纲</vt:lpstr>
      <vt:lpstr>关于“人体老化”</vt:lpstr>
      <vt:lpstr>人口老年化趋势</vt:lpstr>
      <vt:lpstr>软件，同人一样，会随着时间慢慢“变老”。</vt:lpstr>
      <vt:lpstr>什么是软件老化？</vt:lpstr>
      <vt:lpstr>时态老化定律</vt:lpstr>
      <vt:lpstr>常态老化定律</vt:lpstr>
      <vt:lpstr>老年化危机</vt:lpstr>
      <vt:lpstr>5ESS系统老化案例</vt:lpstr>
      <vt:lpstr>5ESS系统老化案例</vt:lpstr>
      <vt:lpstr>Web浏览器老化案例</vt:lpstr>
      <vt:lpstr>Web浏览器老化案例</vt:lpstr>
      <vt:lpstr>Slide 32</vt:lpstr>
      <vt:lpstr>软件能否 返老回童 ？</vt:lpstr>
      <vt:lpstr>老化的两方面原因</vt:lpstr>
      <vt:lpstr>由脏变更引起的老化现象的分类</vt:lpstr>
      <vt:lpstr>设计恶化</vt:lpstr>
      <vt:lpstr>代码腐烂</vt:lpstr>
      <vt:lpstr>文档荒废</vt:lpstr>
      <vt:lpstr>处理老化软件必须谨慎，尤其应当充分考虑处理成本和价值。</vt:lpstr>
      <vt:lpstr>四大处理策略</vt:lpstr>
      <vt:lpstr>老化处理决策环境</vt:lpstr>
      <vt:lpstr>三类老化处理技术</vt:lpstr>
      <vt:lpstr>老化预防</vt:lpstr>
      <vt:lpstr>老化诊断</vt:lpstr>
      <vt:lpstr>老化治疗</vt:lpstr>
      <vt:lpstr>提纲</vt:lpstr>
      <vt:lpstr>代码变更会破坏软件架构，持续的架构破坏会触发再工程。</vt:lpstr>
      <vt:lpstr>什么是再工程？</vt:lpstr>
      <vt:lpstr>再工程流程</vt:lpstr>
      <vt:lpstr>逆向工程</vt:lpstr>
      <vt:lpstr>Web浏览器再工程案例</vt:lpstr>
      <vt:lpstr>Slide 52</vt:lpstr>
      <vt:lpstr>IBM编译子系统再工程案例</vt:lpstr>
      <vt:lpstr>再工程层级模型</vt:lpstr>
      <vt:lpstr>架构变形</vt:lpstr>
      <vt:lpstr>架构变形方式</vt:lpstr>
      <vt:lpstr>代码重构</vt:lpstr>
      <vt:lpstr>择时再工程实践</vt:lpstr>
      <vt:lpstr>再工程决策框架</vt:lpstr>
      <vt:lpstr>双驱动重构实践</vt:lpstr>
      <vt:lpstr>果断代码重写实践</vt:lpstr>
      <vt:lpstr>提纲</vt:lpstr>
      <vt:lpstr>同万千生物一样，软件产品也会演化。掌握演化规律是控制演化过程的第一步。 </vt:lpstr>
      <vt:lpstr>提纲</vt:lpstr>
      <vt:lpstr>SPE软件分类法</vt:lpstr>
      <vt:lpstr>Lehman八定律</vt:lpstr>
      <vt:lpstr>Lehman八定律</vt:lpstr>
      <vt:lpstr>Lehman八定律</vt:lpstr>
      <vt:lpstr>Lehman八定律</vt:lpstr>
      <vt:lpstr>持续变增定律</vt:lpstr>
      <vt:lpstr>Windows和Linux实例</vt:lpstr>
      <vt:lpstr>Windows和Linux实例</vt:lpstr>
      <vt:lpstr>质量渐降定律</vt:lpstr>
      <vt:lpstr>Boehm变更定律</vt:lpstr>
      <vt:lpstr>定期剪枝实践</vt:lpstr>
      <vt:lpstr>软件维演挑战</vt:lpstr>
      <vt:lpstr>软件维演挑战</vt:lpstr>
      <vt:lpstr>提纲</vt:lpstr>
      <vt:lpstr>禅语 选对了路，就不怕路远。</vt:lpstr>
      <vt:lpstr>认识软件维护员</vt:lpstr>
      <vt:lpstr>维护员的“地位”</vt:lpstr>
      <vt:lpstr>维护员的“地位”</vt:lpstr>
      <vt:lpstr>职业维护员</vt:lpstr>
      <vt:lpstr>维护员的基本要求</vt:lpstr>
      <vt:lpstr>维护员参与开发实践</vt:lpstr>
      <vt:lpstr>维护员的开发障碍</vt:lpstr>
      <vt:lpstr>回顾</vt:lpstr>
      <vt:lpstr>Q &amp; A</vt:lpstr>
    </vt:vector>
  </TitlesOfParts>
  <Company>NONE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主要著作介紹</dc:title>
  <dc:creator>user</dc:creator>
  <cp:lastModifiedBy>Lenovo</cp:lastModifiedBy>
  <cp:revision>531</cp:revision>
  <dcterms:created xsi:type="dcterms:W3CDTF">2011-10-09T06:16:03Z</dcterms:created>
  <dcterms:modified xsi:type="dcterms:W3CDTF">2021-09-24T14:52:41Z</dcterms:modified>
</cp:coreProperties>
</file>