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505" r:id="rId4"/>
    <p:sldId id="347" r:id="rId6"/>
    <p:sldId id="349" r:id="rId7"/>
    <p:sldId id="390" r:id="rId8"/>
    <p:sldId id="497" r:id="rId9"/>
    <p:sldId id="498" r:id="rId10"/>
    <p:sldId id="357" r:id="rId11"/>
    <p:sldId id="394" r:id="rId12"/>
    <p:sldId id="392" r:id="rId13"/>
    <p:sldId id="358" r:id="rId14"/>
    <p:sldId id="369" r:id="rId15"/>
    <p:sldId id="502" r:id="rId16"/>
    <p:sldId id="503" r:id="rId17"/>
    <p:sldId id="398" r:id="rId18"/>
    <p:sldId id="441" r:id="rId19"/>
    <p:sldId id="399" r:id="rId20"/>
    <p:sldId id="409" r:id="rId21"/>
    <p:sldId id="499" r:id="rId22"/>
    <p:sldId id="400" r:id="rId23"/>
    <p:sldId id="411" r:id="rId24"/>
    <p:sldId id="406" r:id="rId25"/>
    <p:sldId id="407" r:id="rId26"/>
    <p:sldId id="408" r:id="rId27"/>
    <p:sldId id="496" r:id="rId28"/>
    <p:sldId id="405" r:id="rId29"/>
    <p:sldId id="402" r:id="rId30"/>
    <p:sldId id="412" r:id="rId31"/>
    <p:sldId id="501" r:id="rId32"/>
    <p:sldId id="403" r:id="rId33"/>
    <p:sldId id="500" r:id="rId34"/>
    <p:sldId id="410" r:id="rId35"/>
    <p:sldId id="404" r:id="rId36"/>
    <p:sldId id="504" r:id="rId37"/>
    <p:sldId id="442" r:id="rId38"/>
    <p:sldId id="365" r:id="rId39"/>
    <p:sldId id="414" r:id="rId40"/>
    <p:sldId id="415" r:id="rId41"/>
    <p:sldId id="416" r:id="rId42"/>
    <p:sldId id="417" r:id="rId43"/>
    <p:sldId id="418" r:id="rId44"/>
    <p:sldId id="413" r:id="rId45"/>
    <p:sldId id="367" r:id="rId46"/>
    <p:sldId id="419" r:id="rId47"/>
    <p:sldId id="370" r:id="rId48"/>
    <p:sldId id="420" r:id="rId49"/>
    <p:sldId id="421" r:id="rId50"/>
    <p:sldId id="422" r:id="rId51"/>
    <p:sldId id="423" r:id="rId52"/>
  </p:sldIdLst>
  <p:sldSz cx="9144000" cy="6858000" type="screen4x3"/>
  <p:notesSz cx="6858000" cy="9144000"/>
  <p:custDataLst>
    <p:tags r:id="rId5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C3C77"/>
    <a:srgbClr val="F65050"/>
    <a:srgbClr val="0000FF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81" autoAdjust="0"/>
  </p:normalViewPr>
  <p:slideViewPr>
    <p:cSldViewPr showGuides="1">
      <p:cViewPr varScale="1">
        <p:scale>
          <a:sx n="92" d="100"/>
          <a:sy n="92" d="100"/>
        </p:scale>
        <p:origin x="2224" y="72"/>
      </p:cViewPr>
      <p:guideLst>
        <p:guide orient="horz" pos="21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6" Type="http://schemas.openxmlformats.org/officeDocument/2006/relationships/tags" Target="tags/tag1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71F865E-54AE-4249-9B56-8F164FC9CF0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58A294-7DE7-4073-A7BB-10361BB4892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0013" y="1141413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E80291-01A3-406F-8604-7844AD21EA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3731EC-F229-4CE5-9B79-4CC133BD13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5EDDA4-12BB-4D56-A034-3E7E0841A00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5EDDA4-12BB-4D56-A034-3E7E0841A00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5EDDA4-12BB-4D56-A034-3E7E0841A00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18" name="图片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20638"/>
            <a:ext cx="1976438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2904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2806B-92A2-421F-A730-3E4EAD47AC90}" type="datetimeFigureOut">
              <a:rPr lang="zh-CN" altLang="en-US"/>
            </a:fld>
            <a:endParaRPr lang="en-US" altLang="zh-CN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CF0E5-2C64-4FC6-9934-F716CB426D7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BE178-D5C0-4996-9250-3C8905F9A7E1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4E148-0FDD-402D-B084-463CE602D6A3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8AD5F-1F6B-4F38-9054-BDFE4FB7C2EA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31808-2307-4C85-8C1B-33208B8A71A2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AA9BA72C-96CE-41D7-A9D7-766851BF38C9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77996905-FCBB-444E-A098-1D590ADDE7F0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51B1FD8-0E63-4180-AB45-4C4C12068213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BAD12CE-7ED6-491F-B375-180824C0EDD4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D8209CB-B2AB-4EC8-B75F-4A11313AA43B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27DA16A-2040-45BF-B68D-A9AC0E6AFB7D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02616FA-999B-436F-898A-B44F954AD3E6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C96735-58E9-4292-8E94-412A724FEBB0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B9204-D738-40BB-8A2A-8DF4965D2BC7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CC424-4D7F-4345-B024-37B4E48D9787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5362791-9EBC-452D-965A-5505291CB8A6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7506636-A223-4CB4-96CD-1D2BDC2498EB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158AA2-9C40-4257-B29C-F59A6F7DB6F6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F9C8E-5246-4225-9177-24374C961E9C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318DB-ED58-44E7-A07F-BA03F222CE00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9EF8A-CBAA-4D8E-A940-A9D104F5A120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F1730-6447-4BBB-8C0D-358017CFCF43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68213-BB7C-4218-AF6B-18DB1066AEBC}" type="slidenum">
              <a:rPr lang="zh-CN" altLang="en-US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78110-6FAF-4562-AD6B-B52B79409EE2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A84C8-CED7-433F-AE30-070254740F5F}" type="slidenum">
              <a:rPr lang="zh-CN" altLang="en-US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18E84-CE16-4FBA-83EA-F5E3222D894C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240B4-3CD1-4907-B085-BF39DC586179}" type="slidenum">
              <a:rPr lang="zh-CN" altLang="en-US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1BC0E-D2D9-4636-82C3-E86B2709AB0D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770FB-B0D0-4527-939E-A4FCF2889608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EDB88-320F-4FC8-BFFD-C7622442E03F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31EC2-20FD-4771-B98E-6F2F2992A216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7ECD5-E5CA-4BD4-8168-9D26499F06AF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CFE63DE1-B8F7-4B69-AAE4-306D1A40A462}" type="slidenum">
              <a:rPr lang="zh-CN" altLang="en-US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801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fld id="{613B4156-EFEF-447F-A06F-06E79470BECD}" type="datetimeFigureOut">
              <a:rPr lang="zh-CN" altLang="en-US"/>
            </a:fld>
            <a:endParaRPr lang="en-US" altLang="zh-CN"/>
          </a:p>
        </p:txBody>
      </p:sp>
      <p:pic>
        <p:nvPicPr>
          <p:cNvPr id="1032" name="图片 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88" y="0"/>
            <a:ext cx="836612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BDAA9967-D0D2-4B94-AA4E-4AE645DB7EFA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png"/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矩形 1"/>
          <p:cNvSpPr>
            <a:spLocks noChangeArrowheads="1"/>
          </p:cNvSpPr>
          <p:nvPr/>
        </p:nvSpPr>
        <p:spPr bwMode="auto">
          <a:xfrm>
            <a:off x="6247209" y="6669360"/>
            <a:ext cx="2896791" cy="1952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矩形 8"/>
          <p:cNvSpPr>
            <a:spLocks noChangeArrowheads="1"/>
          </p:cNvSpPr>
          <p:nvPr/>
        </p:nvSpPr>
        <p:spPr bwMode="auto">
          <a:xfrm>
            <a:off x="0" y="-10758"/>
            <a:ext cx="2288382" cy="24646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副标题 2"/>
          <p:cNvSpPr>
            <a:spLocks noGrp="1"/>
          </p:cNvSpPr>
          <p:nvPr>
            <p:ph type="subTitle" idx="4294967295"/>
          </p:nvPr>
        </p:nvSpPr>
        <p:spPr>
          <a:xfrm>
            <a:off x="6247209" y="6669583"/>
            <a:ext cx="2896791" cy="195263"/>
          </a:xfrm>
        </p:spPr>
        <p:txBody>
          <a:bodyPr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2018-2019-1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0" y="1268760"/>
            <a:ext cx="9144000" cy="250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数据仓库与数据挖掘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1868" y="3582342"/>
            <a:ext cx="9144000" cy="186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龙  军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jlong@csu.edu.cn  18673197878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计算机学院数据科学与工程系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 descr="（蓝）大数据研究院LOGO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7795" y="6191677"/>
            <a:ext cx="3260482" cy="6465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2"/>
    </mc:Choice>
    <mc:Fallback>
      <p:transition spd="slow" advTm="54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文本框 1"/>
          <p:cNvSpPr txBox="1">
            <a:spLocks noChangeArrowheads="1"/>
          </p:cNvSpPr>
          <p:nvPr/>
        </p:nvSpPr>
        <p:spPr bwMode="auto">
          <a:xfrm>
            <a:off x="6156176" y="1628800"/>
            <a:ext cx="2809007" cy="38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数据仓库是一种解决方案，是对原始的操作数据进行各种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处理并转换成有用信息</a:t>
            </a:r>
            <a:r>
              <a:rPr lang="zh-CN" altLang="en-US" sz="2800" dirty="0">
                <a:latin typeface="宋体" panose="02010600030101010101" pitchFamily="2" charset="-122"/>
              </a:rPr>
              <a:t>的处理过程。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pic>
        <p:nvPicPr>
          <p:cNvPr id="1536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133600"/>
            <a:ext cx="5616575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 noChangeArrowheads="1"/>
          </p:cNvSpPr>
          <p:nvPr/>
        </p:nvSpPr>
        <p:spPr>
          <a:xfrm>
            <a:off x="457200" y="529431"/>
            <a:ext cx="8229600" cy="5953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5.1.2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数据挖掘的概述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60" y="1280626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数据挖掘与数据仓库密不可分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44824"/>
            <a:ext cx="4855666" cy="404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文本框 4"/>
          <p:cNvSpPr txBox="1">
            <a:spLocks noChangeArrowheads="1"/>
          </p:cNvSpPr>
          <p:nvPr/>
        </p:nvSpPr>
        <p:spPr bwMode="auto">
          <a:xfrm>
            <a:off x="107504" y="1440956"/>
            <a:ext cx="5616624" cy="508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数据挖掘与数据仓库之间的关系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 indent="-34290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从数据仓库中挖掘出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对决策有用</a:t>
            </a:r>
            <a:r>
              <a:rPr lang="zh-CN" altLang="en-US" sz="2400" dirty="0">
                <a:latin typeface="宋体" panose="02010600030101010101" pitchFamily="2" charset="-122"/>
              </a:rPr>
              <a:t>的信息和知识，是建立数据仓库最大的目的。而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如何从数据仓库中挖掘出有用的数据</a:t>
            </a:r>
            <a:r>
              <a:rPr lang="zh-CN" altLang="en-US" sz="2400" dirty="0">
                <a:latin typeface="宋体" panose="02010600030101010101" pitchFamily="2" charset="-122"/>
              </a:rPr>
              <a:t>，则是数据挖掘的研究重点，二者的本质和过程是有区别的。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 indent="-34290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数据仓库是数据挖掘的一种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数据源</a:t>
            </a:r>
            <a:r>
              <a:rPr lang="zh-CN" altLang="en-US" sz="2400" dirty="0">
                <a:latin typeface="宋体" panose="02010600030101010101" pitchFamily="2" charset="-122"/>
              </a:rPr>
              <a:t>，数据挖掘是数据仓库的一个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应用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>
          <a:xfrm>
            <a:off x="457200" y="529431"/>
            <a:ext cx="8229600" cy="5953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5.1.2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数据挖掘的概述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>
          <a:xfrm>
            <a:off x="457200" y="529431"/>
            <a:ext cx="8229600" cy="5953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5.1.3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大规模数据挖掘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239065"/>
            <a:ext cx="4891021" cy="5098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</a:rPr>
              <a:t>2009</a:t>
            </a:r>
            <a:r>
              <a:rPr lang="zh-CN" altLang="en-US" sz="2000" dirty="0">
                <a:latin typeface="宋体" panose="02010600030101010101" pitchFamily="2" charset="-122"/>
              </a:rPr>
              <a:t>年，甲型</a:t>
            </a:r>
            <a:r>
              <a:rPr lang="en-US" altLang="zh-CN" sz="2000" dirty="0">
                <a:latin typeface="宋体" panose="02010600030101010101" pitchFamily="2" charset="-122"/>
              </a:rPr>
              <a:t>H1N1</a:t>
            </a:r>
            <a:r>
              <a:rPr lang="zh-CN" altLang="en-US" sz="2000" dirty="0">
                <a:latin typeface="宋体" panose="02010600030101010101" pitchFamily="2" charset="-122"/>
              </a:rPr>
              <a:t>流感在全球爆发传播，为了发现和控制疫情，各国政府和卫生相关部门付出了巨大努力，但得到的数据仍然滞后一两周，而</a:t>
            </a:r>
            <a:r>
              <a:rPr lang="en-US" altLang="zh-CN" sz="2000" dirty="0">
                <a:latin typeface="宋体" panose="02010600030101010101" pitchFamily="2" charset="-122"/>
              </a:rPr>
              <a:t>Google</a:t>
            </a:r>
            <a:r>
              <a:rPr lang="zh-CN" altLang="en-US" sz="2000" dirty="0">
                <a:latin typeface="宋体" panose="02010600030101010101" pitchFamily="2" charset="-122"/>
              </a:rPr>
              <a:t>对人们的搜索的历史记录进行处理，进行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数据挖掘</a:t>
            </a:r>
            <a:r>
              <a:rPr lang="zh-CN" altLang="en-US" sz="2000" dirty="0">
                <a:latin typeface="宋体" panose="02010600030101010101" pitchFamily="2" charset="-122"/>
              </a:rPr>
              <a:t>，建立合理的数学模型后，得到的预测结果与官方的数据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相关性高达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97%</a:t>
            </a:r>
            <a:r>
              <a:rPr lang="zh-CN" altLang="en-US" sz="2000" dirty="0">
                <a:latin typeface="宋体" panose="02010600030101010101" pitchFamily="2" charset="-122"/>
              </a:rPr>
              <a:t>，能够立刻判断出流感是从哪里传播出来的，没有一两周的滞后。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在此期间，</a:t>
            </a:r>
            <a:r>
              <a:rPr lang="en-US" altLang="zh-CN" sz="2000" dirty="0">
                <a:latin typeface="宋体" panose="02010600030101010101" pitchFamily="2" charset="-122"/>
              </a:rPr>
              <a:t>Google</a:t>
            </a:r>
            <a:r>
              <a:rPr lang="zh-CN" altLang="en-US" sz="2000" dirty="0">
                <a:latin typeface="宋体" panose="02010600030101010101" pitchFamily="2" charset="-122"/>
              </a:rPr>
              <a:t>处理了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5000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万条</a:t>
            </a:r>
            <a:r>
              <a:rPr lang="zh-CN" altLang="en-US" sz="2000" dirty="0">
                <a:latin typeface="宋体" panose="02010600030101010101" pitchFamily="2" charset="-122"/>
              </a:rPr>
              <a:t>历史记录、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4.5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亿个</a:t>
            </a:r>
            <a:r>
              <a:rPr lang="zh-CN" altLang="en-US" sz="2000" dirty="0">
                <a:latin typeface="宋体" panose="02010600030101010101" pitchFamily="2" charset="-122"/>
              </a:rPr>
              <a:t>不同的数学模型。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pic>
        <p:nvPicPr>
          <p:cNvPr id="5" name="Picture 6" descr="http://img0.pconline.com.cn/pconline/1204/12/2749248_2544047_122024065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9" t="33829" r="20381" b="37321"/>
          <a:stretch>
            <a:fillRect/>
          </a:stretch>
        </p:blipFill>
        <p:spPr bwMode="auto">
          <a:xfrm>
            <a:off x="6228184" y="3212976"/>
            <a:ext cx="225425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>
          <a:xfrm>
            <a:off x="457200" y="529431"/>
            <a:ext cx="8229600" cy="5953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5.1.3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大规模数据挖掘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268760"/>
            <a:ext cx="5112568" cy="5176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如今，</a:t>
            </a:r>
            <a:r>
              <a:rPr lang="zh-CN" altLang="en-US" sz="2000" dirty="0">
                <a:latin typeface="宋体" panose="02010600030101010101" pitchFamily="2" charset="-122"/>
              </a:rPr>
              <a:t>网上购物已成为大部分人的消费趋势与习惯，而大家在网上购物时，经常会</a:t>
            </a:r>
            <a:r>
              <a:rPr lang="zh-CN" altLang="zh-CN" sz="2000" dirty="0">
                <a:latin typeface="宋体" panose="02010600030101010101" pitchFamily="2" charset="-122"/>
              </a:rPr>
              <a:t>收到系统做出的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个性化推荐</a:t>
            </a:r>
            <a:r>
              <a:rPr lang="zh-CN" altLang="en-US" sz="2000" dirty="0">
                <a:latin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比如：</a:t>
            </a:r>
            <a:r>
              <a:rPr lang="zh-CN" altLang="zh-CN" sz="2000" dirty="0">
                <a:latin typeface="宋体" panose="02010600030101010101" pitchFamily="2" charset="-122"/>
              </a:rPr>
              <a:t>亚马逊会推荐你可能喜欢看的图书，淘宝会根据你的购物和浏览记录推荐你可能感兴趣的商品。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所有这些推荐结果都来自于各式各样的推荐系统，它们依靠计算机算法运行，根据顾客的浏览、搜索、下单和喜好，</a:t>
            </a:r>
            <a:r>
              <a:rPr lang="zh-CN" altLang="en-US" sz="2000" dirty="0">
                <a:latin typeface="宋体" panose="02010600030101010101" pitchFamily="2" charset="-122"/>
              </a:rPr>
              <a:t>进行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数据挖掘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zh-CN" altLang="zh-CN" sz="2000" dirty="0">
                <a:latin typeface="宋体" panose="02010600030101010101" pitchFamily="2" charset="-122"/>
              </a:rPr>
              <a:t>为顾客选择他们可能会喜欢、有可能会购买的商品，从而</a:t>
            </a:r>
            <a:r>
              <a:rPr lang="zh-CN" altLang="en-US" sz="2000" dirty="0">
                <a:latin typeface="宋体" panose="02010600030101010101" pitchFamily="2" charset="-122"/>
              </a:rPr>
              <a:t>增加潜在的销售</a:t>
            </a:r>
            <a:r>
              <a:rPr lang="zh-CN" altLang="zh-CN" sz="2400" dirty="0">
                <a:latin typeface="宋体" panose="02010600030101010101" pitchFamily="2" charset="-122"/>
              </a:rPr>
              <a:t>。</a:t>
            </a:r>
            <a:endParaRPr lang="zh-CN" altLang="zh-CN" sz="2400" dirty="0">
              <a:latin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64088" y="1556792"/>
            <a:ext cx="3528392" cy="4176464"/>
            <a:chOff x="1043608" y="1706513"/>
            <a:chExt cx="2989244" cy="3516792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2420888"/>
              <a:ext cx="2989244" cy="2802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706513"/>
              <a:ext cx="141922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文本框 4"/>
          <p:cNvSpPr txBox="1">
            <a:spLocks noChangeArrowheads="1"/>
          </p:cNvSpPr>
          <p:nvPr/>
        </p:nvSpPr>
        <p:spPr bwMode="auto">
          <a:xfrm>
            <a:off x="568325" y="1773238"/>
            <a:ext cx="8035925" cy="260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Sz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数据是知识的源泉。但并不意味着拥有了数据便拥有了知识。由于数据的爆炸性增长，为了发现数据背后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隐藏着的有用的知识</a:t>
            </a:r>
            <a:r>
              <a:rPr lang="zh-CN" altLang="en-US" sz="2800" b="1" dirty="0">
                <a:latin typeface="宋体" panose="02010600030101010101" pitchFamily="2" charset="-122"/>
              </a:rPr>
              <a:t>，就必须进行大规模数据挖掘。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>
          <a:xfrm>
            <a:off x="457200" y="529431"/>
            <a:ext cx="8229600" cy="5953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5.1.3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大规模数据挖掘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</a:rPr>
              <a:t>5.1</a:t>
            </a:r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</a:rPr>
              <a:t>  数据挖掘的兴起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</a:endParaRPr>
          </a:p>
          <a:p>
            <a:pPr>
              <a:defRPr/>
            </a:pPr>
            <a:r>
              <a:rPr lang="en-US" altLang="zh-CN" b="1" dirty="0"/>
              <a:t>5.2</a:t>
            </a:r>
            <a:r>
              <a:rPr lang="zh-CN" altLang="en-US" b="1" dirty="0"/>
              <a:t>  数据挖掘的任务</a:t>
            </a:r>
            <a:endParaRPr lang="en-US" altLang="zh-CN" b="1" dirty="0"/>
          </a:p>
          <a:p>
            <a:pPr lvl="1">
              <a:defRPr/>
            </a:pPr>
            <a:r>
              <a:rPr lang="en-US" altLang="zh-CN" sz="2400" b="1" dirty="0"/>
              <a:t>5.2.1 </a:t>
            </a:r>
            <a:r>
              <a:rPr lang="zh-CN" altLang="en-US" sz="2400" b="1" dirty="0"/>
              <a:t>关联规则</a:t>
            </a:r>
            <a:endParaRPr lang="en-US" altLang="zh-CN" sz="2400" b="1" dirty="0"/>
          </a:p>
          <a:p>
            <a:pPr lvl="1">
              <a:defRPr/>
            </a:pPr>
            <a:r>
              <a:rPr lang="en-US" altLang="zh-CN" sz="2400" b="1" dirty="0"/>
              <a:t>5.2.2 </a:t>
            </a:r>
            <a:r>
              <a:rPr lang="zh-CN" altLang="en-US" sz="2400" b="1" dirty="0"/>
              <a:t>聚类分析</a:t>
            </a:r>
            <a:endParaRPr lang="en-US" altLang="zh-CN" sz="2400" b="1" dirty="0"/>
          </a:p>
          <a:p>
            <a:pPr lvl="1">
              <a:defRPr/>
            </a:pPr>
            <a:r>
              <a:rPr lang="en-US" altLang="zh-CN" sz="2400" b="1" dirty="0"/>
              <a:t>5.2.3 </a:t>
            </a:r>
            <a:r>
              <a:rPr lang="zh-CN" altLang="en-US" sz="2400" b="1" dirty="0"/>
              <a:t>分类分析</a:t>
            </a:r>
            <a:endParaRPr lang="en-US" altLang="zh-CN" sz="2400" b="1" dirty="0"/>
          </a:p>
          <a:p>
            <a:pPr lvl="1">
              <a:defRPr/>
            </a:pPr>
            <a:r>
              <a:rPr lang="en-US" altLang="zh-CN" sz="2400" b="1" dirty="0"/>
              <a:t>5.2.4 </a:t>
            </a:r>
            <a:r>
              <a:rPr lang="zh-CN" altLang="en-US" sz="2400" b="1" dirty="0"/>
              <a:t>回归分析</a:t>
            </a:r>
            <a:endParaRPr lang="en-US" altLang="zh-CN" sz="2400" b="1" dirty="0"/>
          </a:p>
          <a:p>
            <a:pPr lvl="1">
              <a:defRPr/>
            </a:pPr>
            <a:r>
              <a:rPr lang="en-US" altLang="zh-CN" sz="2400" b="1" dirty="0"/>
              <a:t>5.2.5 </a:t>
            </a:r>
            <a:r>
              <a:rPr lang="zh-CN" altLang="en-US" sz="2400" b="1" dirty="0"/>
              <a:t>相关分析</a:t>
            </a:r>
            <a:endParaRPr lang="en-US" altLang="zh-CN" sz="2400" b="1" dirty="0"/>
          </a:p>
          <a:p>
            <a:pPr lvl="1">
              <a:defRPr/>
            </a:pPr>
            <a:r>
              <a:rPr lang="en-US" altLang="zh-CN" sz="2400" b="1" dirty="0"/>
              <a:t>5.2.6 </a:t>
            </a:r>
            <a:r>
              <a:rPr lang="zh-CN" altLang="en-US" sz="2400" b="1" dirty="0"/>
              <a:t>异常检测</a:t>
            </a:r>
            <a:endParaRPr lang="en-US" altLang="zh-CN" sz="2400" b="1" dirty="0"/>
          </a:p>
          <a:p>
            <a:pPr>
              <a:defRPr/>
            </a:pP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</a:rPr>
              <a:t>5.3</a:t>
            </a:r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</a:rPr>
              <a:t>  数据挖掘的流程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</a:endParaRPr>
          </a:p>
        </p:txBody>
      </p:sp>
      <p:sp>
        <p:nvSpPr>
          <p:cNvPr id="5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z="3600" dirty="0">
                <a:latin typeface="宋体 (正文)"/>
                <a:ea typeface="黑体" panose="02010609060101010101" pitchFamily="49" charset="-122"/>
              </a:rPr>
              <a:t>第 </a:t>
            </a:r>
            <a:r>
              <a:rPr lang="en-US" altLang="zh-CN" sz="3600" dirty="0">
                <a:latin typeface="宋体 (正文)"/>
                <a:ea typeface="黑体" panose="02010609060101010101" pitchFamily="49" charset="-122"/>
              </a:rPr>
              <a:t>5 </a:t>
            </a:r>
            <a:r>
              <a:rPr lang="zh-CN" altLang="en-US" sz="3600" dirty="0">
                <a:latin typeface="宋体 (正文)"/>
                <a:ea typeface="黑体" panose="02010609060101010101" pitchFamily="49" charset="-122"/>
              </a:rPr>
              <a:t>章 数据挖掘基础</a:t>
            </a:r>
            <a:endParaRPr lang="zh-CN" altLang="en-US" sz="3600" dirty="0">
              <a:latin typeface="宋体 (正文)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 txBox="1">
            <a:spLocks noChangeArrowheads="1"/>
          </p:cNvSpPr>
          <p:nvPr/>
        </p:nvSpPr>
        <p:spPr bwMode="auto">
          <a:xfrm>
            <a:off x="478904" y="1248942"/>
            <a:ext cx="8361363" cy="5492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去超市购买东西时，我们经常会一起购买多种商品，有些商品的关联是非常明显的，比如铅笔和作业本，所以它们经常被放在同一货架上。但有些商品的关联规则却不那么显而易见，但这种关联一定是隐藏在大量的销售数据中。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关联的定义</a:t>
            </a:r>
            <a:endParaRPr lang="zh-CN" altLang="en-US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 indent="-3429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宋体" panose="02010600030101010101" pitchFamily="2" charset="-122"/>
              </a:rPr>
              <a:t>如果两个或多个变量的值之间存在着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某种规律性</a:t>
            </a:r>
            <a:r>
              <a:rPr lang="zh-CN" altLang="zh-CN" sz="2400" dirty="0">
                <a:latin typeface="宋体" panose="02010600030101010101" pitchFamily="2" charset="-122"/>
              </a:rPr>
              <a:t>，则称之为关联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 indent="-3429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关联分析</a:t>
            </a:r>
            <a:r>
              <a:rPr lang="zh-CN" altLang="zh-CN" sz="2400" dirty="0">
                <a:latin typeface="宋体" panose="02010600030101010101" pitchFamily="2" charset="-122"/>
              </a:rPr>
              <a:t>利用关联规则进行数据挖掘，发现隐藏在大型数据集中的令人感兴趣的联系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5.2.1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关联规则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 txBox="1">
            <a:spLocks noChangeArrowheads="1"/>
          </p:cNvSpPr>
          <p:nvPr/>
        </p:nvSpPr>
        <p:spPr bwMode="auto">
          <a:xfrm>
            <a:off x="323850" y="1136650"/>
            <a:ext cx="8361363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None/>
            </a:pPr>
            <a:r>
              <a:rPr lang="zh-CN" altLang="en-US" b="1" dirty="0"/>
              <a:t>你能发现下面的销售数据中的关联规则吗？</a:t>
            </a:r>
            <a:endParaRPr lang="zh-CN" altLang="en-US" b="1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1952625"/>
            <a:ext cx="36766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20725" y="3917950"/>
            <a:ext cx="1452563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尿布 </a:t>
            </a:r>
            <a:r>
              <a:rPr lang="zh-CN" altLang="en-US" sz="1800">
                <a:sym typeface="Arial" panose="020B0604020202020204" pitchFamily="34" charset="0"/>
              </a:rPr>
              <a:t>→ 啤酒</a:t>
            </a:r>
            <a:endParaRPr lang="zh-CN" altLang="en-US" sz="1800">
              <a:sym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ym typeface="Arial" panose="020B0604020202020204" pitchFamily="34" charset="0"/>
              </a:rPr>
              <a:t>尿布 → 豆奶</a:t>
            </a:r>
            <a:endParaRPr lang="zh-CN" altLang="en-US" sz="1800">
              <a:sym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ym typeface="Arial" panose="020B0604020202020204" pitchFamily="34" charset="0"/>
              </a:rPr>
              <a:t>...</a:t>
            </a: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6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5.2.1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关联规则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5.2.1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关联规则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57338"/>
            <a:ext cx="8147050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典型的关联规则算法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宋体" panose="02010600030101010101" pitchFamily="2" charset="-122"/>
              </a:rPr>
              <a:t>Apriori</a:t>
            </a:r>
            <a:r>
              <a:rPr lang="zh-CN" altLang="en-US" sz="2400" dirty="0">
                <a:latin typeface="宋体" panose="02010600030101010101" pitchFamily="2" charset="-122"/>
              </a:rPr>
              <a:t>算法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宋体" panose="02010600030101010101" pitchFamily="2" charset="-122"/>
              </a:rPr>
              <a:t>FP-Growth</a:t>
            </a:r>
            <a:r>
              <a:rPr lang="zh-CN" altLang="en-US" sz="2400" dirty="0">
                <a:latin typeface="宋体" panose="02010600030101010101" pitchFamily="2" charset="-122"/>
              </a:rPr>
              <a:t>算法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宋体" panose="02010600030101010101" pitchFamily="2" charset="-122"/>
              </a:rPr>
              <a:t>Uspan</a:t>
            </a:r>
            <a:r>
              <a:rPr lang="zh-CN" altLang="en-US" sz="2400" dirty="0">
                <a:latin typeface="宋体" panose="02010600030101010101" pitchFamily="2" charset="-122"/>
              </a:rPr>
              <a:t>算法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宋体" panose="02010600030101010101" pitchFamily="2" charset="-122"/>
              </a:rPr>
              <a:t>HusMaR</a:t>
            </a:r>
            <a:r>
              <a:rPr lang="zh-CN" altLang="en-US" sz="2400" dirty="0">
                <a:latin typeface="宋体" panose="02010600030101010101" pitchFamily="2" charset="-122"/>
              </a:rPr>
              <a:t>算法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  <a:ea typeface="+mn-ea"/>
              </a:rPr>
              <a:t>…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28625" y="1268413"/>
            <a:ext cx="82867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聚类的定义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聚类是按照某个特定标准把一个数据集分割成不同的类，使得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类内相似性尽可能地大</a:t>
            </a:r>
            <a:r>
              <a:rPr lang="zh-CN" altLang="en-US" sz="2400" dirty="0">
                <a:latin typeface="宋体" panose="02010600030101010101" pitchFamily="2" charset="-122"/>
              </a:rPr>
              <a:t>，同时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类间的区别性也尽可能地大</a:t>
            </a:r>
            <a:r>
              <a:rPr lang="zh-CN" altLang="en-US" sz="2400" dirty="0">
                <a:latin typeface="宋体" panose="02010600030101010101" pitchFamily="2" charset="-122"/>
              </a:rPr>
              <a:t>。直观地看，最终形成的每个聚类，在空间上应该是一个相对稠密的区域。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聚类是对记录分组，把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相似的记录</a:t>
            </a:r>
            <a:r>
              <a:rPr lang="zh-CN" altLang="en-US" sz="2400" dirty="0">
                <a:latin typeface="宋体" panose="02010600030101010101" pitchFamily="2" charset="-122"/>
              </a:rPr>
              <a:t>放在一个聚类里。</a:t>
            </a:r>
            <a:br>
              <a:rPr lang="zh-CN" altLang="en-US" dirty="0">
                <a:latin typeface="宋体" panose="02010600030101010101" pitchFamily="2" charset="-122"/>
              </a:rPr>
            </a:br>
            <a:br>
              <a:rPr lang="zh-CN" altLang="en-US" sz="1200" dirty="0"/>
            </a:br>
            <a:endParaRPr lang="zh-CN" altLang="en-US" sz="1200" dirty="0"/>
          </a:p>
        </p:txBody>
      </p:sp>
      <p:sp>
        <p:nvSpPr>
          <p:cNvPr id="5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5.2.2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聚类分析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43808" y="1700808"/>
            <a:ext cx="6300193" cy="2520280"/>
          </a:xfrm>
        </p:spPr>
        <p:txBody>
          <a:bodyPr/>
          <a:lstStyle/>
          <a:p>
            <a:pPr eaLnBrk="1" hangingPunct="1"/>
            <a:r>
              <a:rPr lang="zh-CN" altLang="en-US" sz="4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4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4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数据挖掘基础</a:t>
            </a:r>
            <a:endParaRPr lang="zh-CN" altLang="en-US" sz="4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内容占位符 2"/>
          <p:cNvSpPr txBox="1"/>
          <p:nvPr/>
        </p:nvSpPr>
        <p:spPr bwMode="auto">
          <a:xfrm>
            <a:off x="5795963" y="4941888"/>
            <a:ext cx="26638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 txBox="1">
            <a:spLocks noChangeArrowheads="1"/>
          </p:cNvSpPr>
          <p:nvPr/>
        </p:nvSpPr>
        <p:spPr bwMode="auto">
          <a:xfrm>
            <a:off x="323850" y="1079500"/>
            <a:ext cx="8361363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聚类分析解决的是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事物分组</a:t>
            </a:r>
            <a:r>
              <a:rPr lang="zh-CN" altLang="en-US" sz="2800" b="1" dirty="0">
                <a:latin typeface="宋体" panose="02010600030101010101" pitchFamily="2" charset="-122"/>
              </a:rPr>
              <a:t>的问题，目的是将类似的事物放在一起。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例如，对学生进行分组的过程就可以称为聚类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5" y="3851275"/>
            <a:ext cx="2382838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3997325"/>
            <a:ext cx="21844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803650" y="3851275"/>
            <a:ext cx="1276350" cy="165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bg1"/>
                </a:solidFill>
                <a:ea typeface="微软雅黑" panose="020B0503020204020204" pitchFamily="34" charset="-122"/>
              </a:rPr>
              <a:t>聚类</a:t>
            </a:r>
            <a:endParaRPr lang="zh-CN" altLang="en-US" sz="180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bg1"/>
                </a:solidFill>
                <a:ea typeface="微软雅黑" panose="020B0503020204020204" pitchFamily="34" charset="-122"/>
              </a:rPr>
              <a:t>算法</a:t>
            </a:r>
            <a:endParaRPr lang="zh-CN" altLang="en-US" sz="18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805113" y="4365625"/>
            <a:ext cx="744537" cy="6826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5303838" y="4365625"/>
            <a:ext cx="744537" cy="6826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5.2.2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聚类分析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 txBox="1">
            <a:spLocks noChangeArrowheads="1"/>
          </p:cNvSpPr>
          <p:nvPr/>
        </p:nvSpPr>
        <p:spPr bwMode="auto">
          <a:xfrm>
            <a:off x="323850" y="1150938"/>
            <a:ext cx="8712200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聚类方法</a:t>
            </a:r>
            <a:r>
              <a:rPr lang="zh-CN" altLang="en-US" sz="2800" b="1" dirty="0">
                <a:latin typeface="宋体" panose="02010600030101010101" pitchFamily="2" charset="-122"/>
              </a:rPr>
              <a:t>主要包括划分聚类、层次聚类、基于密度的聚类等；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划分聚类最为常见，一般用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距离来度量对象之间的相似性</a:t>
            </a:r>
            <a:r>
              <a:rPr lang="zh-CN" altLang="en-US" sz="2800" b="1" dirty="0">
                <a:latin typeface="宋体" panose="02010600030101010101" pitchFamily="2" charset="-122"/>
              </a:rPr>
              <a:t>，典型的是欧氏距离；距离越大，则相似性越小，反之亦然；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聚类通常作为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数据挖掘的第一步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4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5.2.2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聚类分析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 txBox="1">
            <a:spLocks noChangeArrowheads="1"/>
          </p:cNvSpPr>
          <p:nvPr/>
        </p:nvSpPr>
        <p:spPr bwMode="auto">
          <a:xfrm>
            <a:off x="185738" y="1079500"/>
            <a:ext cx="8850312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5738" y="1412875"/>
            <a:ext cx="8637587" cy="48228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分类是解决“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这是什么?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”的问题，分类所承担的任务就如同回答小孩子的问题“这是一只船”，“这是一棵树”等。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分类的定义</a:t>
            </a:r>
            <a:endParaRPr lang="zh-CN" alt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lvl="1" indent="0" eaLnBrk="1" hangingPunct="1">
              <a:lnSpc>
                <a:spcPct val="150000"/>
              </a:lnSpc>
              <a:buNone/>
              <a:defRPr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就是指基于一个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可以预测的属性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把数据分成多个类别。每个类别都有一组属性，该属性与其他任何类别的属性都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不相同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5.2.3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分类分析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 txBox="1">
            <a:spLocks noChangeArrowheads="1"/>
          </p:cNvSpPr>
          <p:nvPr/>
        </p:nvSpPr>
        <p:spPr bwMode="auto">
          <a:xfrm>
            <a:off x="244475" y="1079500"/>
            <a:ext cx="8791575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813175" y="3935413"/>
            <a:ext cx="1276350" cy="165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bg1"/>
                </a:solidFill>
                <a:ea typeface="微软雅黑" panose="020B0503020204020204" pitchFamily="34" charset="-122"/>
              </a:rPr>
              <a:t>分类</a:t>
            </a:r>
            <a:endParaRPr lang="zh-CN" altLang="en-US" sz="180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bg1"/>
                </a:solidFill>
                <a:ea typeface="微软雅黑" panose="020B0503020204020204" pitchFamily="34" charset="-122"/>
              </a:rPr>
              <a:t>算法</a:t>
            </a:r>
            <a:endParaRPr lang="zh-CN" altLang="en-US" sz="18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38200" y="4411663"/>
            <a:ext cx="1304925" cy="925512"/>
          </a:xfrm>
          <a:prstGeom prst="flowChartMultidocumen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bg1"/>
                </a:solidFill>
                <a:ea typeface="微软雅黑" panose="020B0503020204020204" pitchFamily="34" charset="-122"/>
              </a:rPr>
              <a:t>邮件</a:t>
            </a:r>
            <a:endParaRPr lang="zh-CN" altLang="en-US" sz="18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486025" y="4411663"/>
            <a:ext cx="952500" cy="7588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9980000" flipV="1">
            <a:off x="5381625" y="4151313"/>
            <a:ext cx="781050" cy="5238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DFF7D6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740000" flipV="1">
            <a:off x="5381625" y="4897438"/>
            <a:ext cx="781050" cy="5238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4F3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6162675" y="3521075"/>
            <a:ext cx="1962150" cy="1152525"/>
          </a:xfrm>
          <a:prstGeom prst="ellipse">
            <a:avLst/>
          </a:prstGeom>
          <a:solidFill>
            <a:srgbClr val="DFF7D6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微软雅黑" panose="020B0503020204020204" pitchFamily="34" charset="-122"/>
              </a:rPr>
              <a:t>正常邮件</a:t>
            </a:r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6172200" y="4897438"/>
            <a:ext cx="1962150" cy="1206500"/>
          </a:xfrm>
          <a:prstGeom prst="ellipse">
            <a:avLst/>
          </a:prstGeom>
          <a:solidFill>
            <a:srgbClr val="FFF4F3"/>
          </a:solidFill>
          <a:ln w="9525">
            <a:solidFill>
              <a:srgbClr val="FF505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FF5050"/>
                </a:solidFill>
                <a:ea typeface="微软雅黑" panose="020B0503020204020204" pitchFamily="34" charset="-122"/>
              </a:rPr>
              <a:t>垃圾邮件</a:t>
            </a:r>
            <a:endParaRPr lang="zh-CN" altLang="en-US" sz="1800">
              <a:solidFill>
                <a:srgbClr val="FF5050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Rectangle 11"/>
          <p:cNvSpPr>
            <a:spLocks noGrp="1" noChangeArrowheads="1"/>
          </p:cNvSpPr>
          <p:nvPr/>
        </p:nvSpPr>
        <p:spPr bwMode="auto">
          <a:xfrm>
            <a:off x="244475" y="1560513"/>
            <a:ext cx="8496300" cy="188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7505" indent="-35750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10000"/>
              </a:lnSpc>
              <a:spcBef>
                <a:spcPts val="1800"/>
              </a:spcBef>
              <a:buSzPct val="90000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例如，邮件系统接收到一封陌生邮件时，算法能识别出该邮件是否是垃圾邮件。聚类能将一堆邮件分成两组，但不知道哪组是垃圾邮件，然而分类算法却可以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识别</a:t>
            </a:r>
            <a:r>
              <a:rPr lang="zh-CN" altLang="en-US" sz="2800" b="1" dirty="0">
                <a:latin typeface="宋体" panose="02010600030101010101" pitchFamily="2" charset="-122"/>
              </a:rPr>
              <a:t>出哪组是垃圾文件。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4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5.2.3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分类分析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  <p:bldP spid="7" grpId="0" bldLvl="0" animBg="1" autoUpdateAnimBg="0"/>
      <p:bldP spid="11" grpId="0" bldLvl="0" animBg="1" autoUpdateAnimBg="0"/>
      <p:bldP spid="12" grpId="0" bldLvl="0" animBg="1" autoUpdateAnimBg="0"/>
      <p:bldP spid="13" grpId="0" bldLvl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 txBox="1">
            <a:spLocks noChangeArrowheads="1"/>
          </p:cNvSpPr>
          <p:nvPr/>
        </p:nvSpPr>
        <p:spPr bwMode="auto">
          <a:xfrm>
            <a:off x="287462" y="1484784"/>
            <a:ext cx="8856538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分类</a:t>
            </a:r>
            <a:r>
              <a:rPr lang="zh-CN" altLang="en-US" sz="2400" dirty="0">
                <a:latin typeface="宋体" panose="02010600030101010101" pitchFamily="2" charset="-122"/>
              </a:rPr>
              <a:t>就是构造一个分类函数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</a:rPr>
              <a:t>分类模型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</a:rPr>
              <a:t>，把具有某些特征的数据项映射到某个给定的类别上。该过程由两步构成。</a:t>
            </a:r>
            <a:r>
              <a:rPr lang="zh-CN" altLang="en-US" sz="2800" dirty="0">
                <a:latin typeface="宋体" panose="02010600030101010101" pitchFamily="2" charset="-122"/>
              </a:rPr>
              <a:t> 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模型创建</a:t>
            </a:r>
            <a:r>
              <a:rPr lang="zh-CN" altLang="en-US" sz="2400" dirty="0">
                <a:latin typeface="宋体" panose="02010600030101010101" pitchFamily="2" charset="-122"/>
              </a:rPr>
              <a:t>：通过对训练数据集的学习来建立分类模型。 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模型使用</a:t>
            </a:r>
            <a:r>
              <a:rPr lang="zh-CN" altLang="en-US" sz="2400" dirty="0">
                <a:latin typeface="宋体" panose="02010600030101010101" pitchFamily="2" charset="-122"/>
              </a:rPr>
              <a:t>：使用分类模型对测试数据和新的数据进行分类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    </a:t>
            </a:r>
            <a:r>
              <a:rPr lang="zh-CN" altLang="en-US" sz="2400" dirty="0">
                <a:latin typeface="宋体" panose="02010600030101010101" pitchFamily="2" charset="-122"/>
              </a:rPr>
              <a:t>其中的训练数据集是带有类标号的，也就是说在分类之前，要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划分的类别是已经确定的</a:t>
            </a:r>
            <a:r>
              <a:rPr lang="zh-CN" altLang="en-US" sz="2400" dirty="0">
                <a:latin typeface="宋体" panose="02010600030101010101" pitchFamily="2" charset="-122"/>
              </a:rPr>
              <a:t>。通常分类模型是以分类规则、决策树或数学表达式的形式给出。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b="1" dirty="0"/>
          </a:p>
        </p:txBody>
      </p:sp>
      <p:sp>
        <p:nvSpPr>
          <p:cNvPr id="4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5.2.3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分类分析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 txBox="1">
            <a:spLocks noChangeArrowheads="1"/>
          </p:cNvSpPr>
          <p:nvPr/>
        </p:nvSpPr>
        <p:spPr bwMode="auto">
          <a:xfrm>
            <a:off x="457200" y="1557338"/>
            <a:ext cx="8147050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典型的分类算法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决策树算法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宋体" panose="02010600030101010101" pitchFamily="2" charset="-122"/>
              </a:rPr>
              <a:t>ID3</a:t>
            </a:r>
            <a:r>
              <a:rPr lang="zh-CN" altLang="en-US" sz="2400" dirty="0">
                <a:latin typeface="宋体" panose="02010600030101010101" pitchFamily="2" charset="-122"/>
              </a:rPr>
              <a:t>算法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宋体" panose="02010600030101010101" pitchFamily="2" charset="-122"/>
              </a:rPr>
              <a:t>C4.5</a:t>
            </a:r>
            <a:r>
              <a:rPr lang="zh-CN" altLang="en-US" sz="2400" dirty="0">
                <a:latin typeface="宋体" panose="02010600030101010101" pitchFamily="2" charset="-122"/>
              </a:rPr>
              <a:t>算法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宋体" panose="02010600030101010101" pitchFamily="2" charset="-122"/>
              </a:rPr>
              <a:t>…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4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5.2.3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分类分析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 txBox="1">
            <a:spLocks noChangeArrowheads="1"/>
          </p:cNvSpPr>
          <p:nvPr/>
        </p:nvSpPr>
        <p:spPr bwMode="auto">
          <a:xfrm>
            <a:off x="378078" y="1268760"/>
            <a:ext cx="8291513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回归分析的定义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marL="400050" lvl="1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zh-CN" altLang="zh-CN" sz="2400" dirty="0"/>
              <a:t>回归分析是研究一个变量与其他变量之间的</a:t>
            </a:r>
            <a:r>
              <a:rPr lang="zh-CN" altLang="zh-CN" sz="2400" b="1" dirty="0">
                <a:solidFill>
                  <a:srgbClr val="FF0000"/>
                </a:solidFill>
              </a:rPr>
              <a:t>依存关系</a:t>
            </a:r>
            <a:r>
              <a:rPr lang="zh-CN" altLang="zh-CN" sz="2400" dirty="0"/>
              <a:t>，并用数学模型进行模拟，目的在于根据已知的变量</a:t>
            </a:r>
            <a:r>
              <a:rPr lang="zh-CN" altLang="en-US" sz="2400" dirty="0"/>
              <a:t>的</a:t>
            </a:r>
            <a:r>
              <a:rPr lang="zh-CN" altLang="zh-CN" sz="2400" dirty="0"/>
              <a:t>值，</a:t>
            </a:r>
            <a:r>
              <a:rPr lang="zh-CN" altLang="zh-CN" sz="2400" b="1" dirty="0">
                <a:solidFill>
                  <a:srgbClr val="FF0000"/>
                </a:solidFill>
              </a:rPr>
              <a:t>估计</a:t>
            </a:r>
            <a:r>
              <a:rPr lang="zh-CN" altLang="zh-CN" sz="2400" dirty="0"/>
              <a:t>、</a:t>
            </a:r>
            <a:r>
              <a:rPr lang="zh-CN" altLang="zh-CN" sz="2400" b="1" dirty="0">
                <a:solidFill>
                  <a:srgbClr val="FF0000"/>
                </a:solidFill>
              </a:rPr>
              <a:t>预测因变量的总体平均值</a:t>
            </a:r>
            <a:r>
              <a:rPr lang="zh-CN" altLang="zh-CN" sz="2400" dirty="0"/>
              <a:t>。它是根据试验观测的数据，寻找变量之间被随机性掩盖了的相互依存的关系，然后用</a:t>
            </a:r>
            <a:r>
              <a:rPr lang="zh-CN" altLang="zh-CN" sz="2400" b="1" dirty="0">
                <a:solidFill>
                  <a:srgbClr val="FF0000"/>
                </a:solidFill>
              </a:rPr>
              <a:t>确定的函数关系</a:t>
            </a:r>
            <a:r>
              <a:rPr lang="zh-CN" altLang="zh-CN" sz="2400" dirty="0"/>
              <a:t>去近似代替比较复杂的相关关系。</a:t>
            </a:r>
            <a:endParaRPr lang="zh-CN" altLang="zh-CN" sz="2400" dirty="0"/>
          </a:p>
          <a:p>
            <a:pPr marL="400050" lvl="1" indent="0">
              <a:lnSpc>
                <a:spcPct val="150000"/>
              </a:lnSpc>
              <a:buClr>
                <a:srgbClr val="00B0F0"/>
              </a:buClr>
              <a:buNone/>
            </a:pPr>
            <a:endParaRPr lang="en-US" altLang="zh-CN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5.2.4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回归分析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 txBox="1">
            <a:spLocks noChangeArrowheads="1"/>
          </p:cNvSpPr>
          <p:nvPr/>
        </p:nvSpPr>
        <p:spPr bwMode="auto">
          <a:xfrm>
            <a:off x="424347" y="1268760"/>
            <a:ext cx="85629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zh-CN" sz="2400" b="1" dirty="0"/>
              <a:t>回归分析需要遵循以下步骤：首先根据研究问题的要求</a:t>
            </a:r>
            <a:r>
              <a:rPr lang="zh-CN" altLang="zh-CN" sz="2400" b="1" dirty="0">
                <a:solidFill>
                  <a:srgbClr val="FF0000"/>
                </a:solidFill>
              </a:rPr>
              <a:t>建立回归模型</a:t>
            </a:r>
            <a:r>
              <a:rPr lang="zh-CN" altLang="zh-CN" sz="2400" b="1" dirty="0"/>
              <a:t>，然后根据样本观测值对回归模型参数进行估计，进而求得</a:t>
            </a:r>
            <a:r>
              <a:rPr lang="zh-CN" altLang="zh-CN" sz="2400" b="1" dirty="0">
                <a:solidFill>
                  <a:srgbClr val="FF0000"/>
                </a:solidFill>
              </a:rPr>
              <a:t>回归方程</a:t>
            </a:r>
            <a:r>
              <a:rPr lang="zh-CN" altLang="zh-CN" sz="2400" b="1" dirty="0"/>
              <a:t>，对回归方程、参数估计值进行显著性检验。并从影响因变量的自变量中判断哪些显著，哪些不显著。最后在利用回归方程进行预测</a:t>
            </a:r>
            <a:r>
              <a:rPr lang="zh-CN" altLang="zh-CN" sz="2800" b="1" dirty="0"/>
              <a:t>。</a:t>
            </a:r>
            <a:endParaRPr lang="en-US" altLang="zh-CN" sz="28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回归分析方法被广泛地用于</a:t>
            </a:r>
            <a:r>
              <a:rPr lang="zh-CN" altLang="en-US" sz="2400" b="1" dirty="0">
                <a:solidFill>
                  <a:srgbClr val="FF0000"/>
                </a:solidFill>
              </a:rPr>
              <a:t>解释市场占有率、销售额、品牌偏好及市场营销效果</a:t>
            </a:r>
            <a:r>
              <a:rPr lang="zh-CN" altLang="en-US" sz="2400" b="1" dirty="0"/>
              <a:t>。把两个或两个以上定距或定比例的数量关系用函数形式表示出来，就是回归分析要解决的问题</a:t>
            </a:r>
            <a:br>
              <a:rPr lang="zh-CN" altLang="en-US" sz="2400" dirty="0">
                <a:latin typeface="宋体" panose="02010600030101010101" pitchFamily="2" charset="-122"/>
              </a:rPr>
            </a:b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5.2.4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回归分析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 txBox="1">
            <a:spLocks noChangeArrowheads="1"/>
          </p:cNvSpPr>
          <p:nvPr/>
        </p:nvSpPr>
        <p:spPr bwMode="auto">
          <a:xfrm>
            <a:off x="424347" y="1268760"/>
            <a:ext cx="85629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br>
              <a:rPr lang="zh-CN" altLang="en-US" sz="2400" dirty="0">
                <a:latin typeface="宋体" panose="02010600030101010101" pitchFamily="2" charset="-122"/>
              </a:rPr>
            </a:b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5.2.4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回归分析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557338"/>
            <a:ext cx="8147050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典型的回归分析方法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线性回归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逻辑回归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宋体" panose="02010600030101010101" pitchFamily="2" charset="-122"/>
              </a:rPr>
              <a:t>…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 txBox="1">
            <a:spLocks noChangeArrowheads="1"/>
          </p:cNvSpPr>
          <p:nvPr/>
        </p:nvSpPr>
        <p:spPr bwMode="auto">
          <a:xfrm>
            <a:off x="457200" y="1557338"/>
            <a:ext cx="8147050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变量之间的相关关系有两种。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确定型关系和不确定型关系</a:t>
            </a:r>
            <a:r>
              <a:rPr lang="zh-CN" altLang="en-US" sz="2800" b="1" dirty="0">
                <a:latin typeface="宋体" panose="02010600030101010101" pitchFamily="2" charset="-122"/>
              </a:rPr>
              <a:t>。确定型关系就是函数关系，不确定型关系就是无法用具体的公式进行表达的关系。如，人的身高与体重之间的关系。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相关分析的定义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相关分析就是研究变量之间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不确定型关系</a:t>
            </a:r>
            <a:r>
              <a:rPr lang="zh-CN" altLang="en-US" sz="2400" b="1" dirty="0">
                <a:latin typeface="宋体" panose="02010600030101010101" pitchFamily="2" charset="-122"/>
              </a:rPr>
              <a:t>的统计方法。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4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5.2.5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相关分析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宋体 (正文)"/>
                <a:ea typeface="黑体" panose="02010609060101010101" pitchFamily="49" charset="-122"/>
              </a:rPr>
              <a:t>第 </a:t>
            </a:r>
            <a:r>
              <a:rPr lang="en-US" altLang="zh-CN" sz="3600" dirty="0">
                <a:latin typeface="宋体 (正文)"/>
                <a:ea typeface="黑体" panose="02010609060101010101" pitchFamily="49" charset="-122"/>
              </a:rPr>
              <a:t>5 </a:t>
            </a:r>
            <a:r>
              <a:rPr lang="zh-CN" altLang="en-US" sz="3600" dirty="0">
                <a:latin typeface="宋体 (正文)"/>
                <a:ea typeface="黑体" panose="02010609060101010101" pitchFamily="49" charset="-122"/>
              </a:rPr>
              <a:t>章 数据挖掘基础</a:t>
            </a:r>
            <a:endParaRPr lang="zh-CN" altLang="en-US" sz="3600" dirty="0">
              <a:latin typeface="宋体 (正文)"/>
              <a:ea typeface="黑体" panose="02010609060101010101" pitchFamily="49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256112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宋体 (正文)"/>
                <a:ea typeface="宋体" panose="02010600030101010101" pitchFamily="2" charset="-122"/>
              </a:rPr>
              <a:t>5.1</a:t>
            </a:r>
            <a:r>
              <a:rPr lang="zh-CN" altLang="en-US" b="1" dirty="0">
                <a:latin typeface="宋体 (正文)"/>
                <a:ea typeface="宋体" panose="02010600030101010101" pitchFamily="2" charset="-122"/>
              </a:rPr>
              <a:t>  数据挖掘的兴起</a:t>
            </a:r>
            <a:endParaRPr lang="en-US" altLang="zh-CN" b="1" dirty="0">
              <a:latin typeface="宋体 (正文)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3200" b="1" dirty="0">
                <a:latin typeface="宋体 (正文)"/>
                <a:ea typeface="宋体" panose="02010600030101010101" pitchFamily="2" charset="-122"/>
              </a:rPr>
              <a:t>5.1.1 </a:t>
            </a:r>
            <a:r>
              <a:rPr lang="zh-CN" altLang="en-US" sz="3200" b="1" dirty="0">
                <a:latin typeface="宋体 (正文)"/>
                <a:ea typeface="宋体" panose="02010600030101010101" pitchFamily="2" charset="-122"/>
              </a:rPr>
              <a:t>数据挖掘的发展历程</a:t>
            </a:r>
            <a:endParaRPr lang="en-US" altLang="zh-CN" sz="3200" b="1" dirty="0">
              <a:latin typeface="宋体 (正文)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3200" b="1" dirty="0">
                <a:latin typeface="宋体 (正文)"/>
                <a:ea typeface="宋体" panose="02010600030101010101" pitchFamily="2" charset="-122"/>
              </a:rPr>
              <a:t>5.1.2 </a:t>
            </a:r>
            <a:r>
              <a:rPr lang="zh-CN" altLang="en-US" sz="3200" b="1" dirty="0">
                <a:latin typeface="宋体 (正文)"/>
                <a:ea typeface="宋体" panose="02010600030101010101" pitchFamily="2" charset="-122"/>
              </a:rPr>
              <a:t>数据挖掘的概述</a:t>
            </a:r>
            <a:endParaRPr lang="en-US" altLang="zh-CN" sz="3200" b="1" dirty="0">
              <a:latin typeface="宋体 (正文)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3200" b="1" dirty="0">
                <a:latin typeface="宋体 (正文)"/>
                <a:ea typeface="宋体" panose="02010600030101010101" pitchFamily="2" charset="-122"/>
              </a:rPr>
              <a:t>5.1.3 </a:t>
            </a:r>
            <a:r>
              <a:rPr lang="zh-CN" altLang="en-US" sz="3200" b="1" dirty="0">
                <a:latin typeface="宋体 (正文)"/>
                <a:ea typeface="宋体" panose="02010600030101010101" pitchFamily="2" charset="-122"/>
              </a:rPr>
              <a:t>大规模数据挖掘</a:t>
            </a:r>
            <a:endParaRPr lang="en-US" altLang="zh-CN" sz="3200" b="1" dirty="0">
              <a:latin typeface="宋体 (正文)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5.2</a:t>
            </a:r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  数据挖掘的任务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  <a:latin typeface="宋体 (正文)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5.3</a:t>
            </a:r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  数据挖掘的流程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  <a:latin typeface="宋体 (正文)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5.2.5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相关分析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557338"/>
            <a:ext cx="8147050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典型的相关分析方法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图表相关分析（折线图及散点图）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协方差分析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宋体" panose="02010600030101010101" pitchFamily="2" charset="-122"/>
              </a:rPr>
              <a:t>…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 txBox="1">
            <a:spLocks noChangeArrowheads="1"/>
          </p:cNvSpPr>
          <p:nvPr/>
        </p:nvSpPr>
        <p:spPr bwMode="auto">
          <a:xfrm>
            <a:off x="374650" y="1196752"/>
            <a:ext cx="8147050" cy="511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异常检测的定义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宋体" panose="02010600030101010101" pitchFamily="2" charset="-122"/>
              </a:rPr>
              <a:t>异常检测就是寻找与大部分对象都不相同的对象，该对象的存在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偏离常理</a:t>
            </a:r>
            <a:r>
              <a:rPr lang="zh-CN" altLang="zh-CN" sz="2400" dirty="0">
                <a:latin typeface="宋体" panose="02010600030101010101" pitchFamily="2" charset="-122"/>
              </a:rPr>
              <a:t>。异常检测有时也称偏差检测，因为异常对象的属性值与期望的属性值之间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存在较大的偏差。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异常检测的目标是发现与大部分其他对象不同的对象。通常，异常对象被称作离群点，因为在数据的散布图中，它们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远离其他数据点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4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5.2.6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异常检测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 txBox="1">
            <a:spLocks noChangeArrowheads="1"/>
          </p:cNvSpPr>
          <p:nvPr/>
        </p:nvSpPr>
        <p:spPr bwMode="auto">
          <a:xfrm>
            <a:off x="228600" y="1200150"/>
            <a:ext cx="8915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sz="2800" b="1" dirty="0">
                <a:latin typeface="+mn-ea"/>
                <a:ea typeface="+mn-ea"/>
              </a:rPr>
              <a:t>从正常的行为中检测有意义的异常</a:t>
            </a:r>
            <a:endParaRPr lang="zh-CN" altLang="en-US" sz="2800" b="1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2800" b="1" dirty="0">
                <a:latin typeface="+mn-ea"/>
                <a:ea typeface="+mn-ea"/>
              </a:rPr>
              <a:t>应用</a:t>
            </a:r>
            <a:r>
              <a:rPr lang="en-US" altLang="zh-CN" sz="2800" b="1" dirty="0">
                <a:latin typeface="+mn-ea"/>
                <a:ea typeface="+mn-ea"/>
              </a:rPr>
              <a:t>:</a:t>
            </a:r>
            <a:endParaRPr lang="en-US" altLang="zh-CN" sz="2800" b="1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zh-CN" altLang="en-US" sz="2400" b="1" dirty="0">
                <a:latin typeface="+mn-ea"/>
                <a:ea typeface="+mn-ea"/>
              </a:rPr>
              <a:t>信用卡欺诈检测</a:t>
            </a:r>
            <a:endParaRPr lang="zh-CN" altLang="en-US" sz="2400" b="1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zh-CN" sz="2400" b="1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zh-CN" altLang="en-US" sz="2400" b="1" dirty="0">
                <a:latin typeface="+mn-ea"/>
                <a:ea typeface="+mn-ea"/>
              </a:rPr>
              <a:t>网络侵扰检测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pSp>
        <p:nvGrpSpPr>
          <p:cNvPr id="36868" name="组合 1"/>
          <p:cNvGrpSpPr/>
          <p:nvPr/>
        </p:nvGrpSpPr>
        <p:grpSpPr bwMode="auto">
          <a:xfrm>
            <a:off x="3890963" y="1857375"/>
            <a:ext cx="5024437" cy="4549775"/>
            <a:chOff x="4119563" y="1851025"/>
            <a:chExt cx="5024437" cy="4549775"/>
          </a:xfrm>
        </p:grpSpPr>
        <p:pic>
          <p:nvPicPr>
            <p:cNvPr id="36869" name="Picture 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700" y="3922713"/>
              <a:ext cx="3162300" cy="171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870" name="Group 8"/>
            <p:cNvGrpSpPr/>
            <p:nvPr/>
          </p:nvGrpSpPr>
          <p:grpSpPr bwMode="auto">
            <a:xfrm>
              <a:off x="4818063" y="4013200"/>
              <a:ext cx="2605087" cy="2387600"/>
              <a:chOff x="2963" y="2441"/>
              <a:chExt cx="1641" cy="1504"/>
            </a:xfrm>
          </p:grpSpPr>
          <p:pic>
            <p:nvPicPr>
              <p:cNvPr id="36873" name="Picture 9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3" y="2441"/>
                <a:ext cx="1641" cy="1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874" name="Picture 1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3" y="2441"/>
                <a:ext cx="1641" cy="1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687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9563" y="3886200"/>
              <a:ext cx="1922462" cy="126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6872" name="Object 2"/>
            <p:cNvGraphicFramePr>
              <a:graphicFrameLocks noChangeAspect="1"/>
            </p:cNvGraphicFramePr>
            <p:nvPr/>
          </p:nvGraphicFramePr>
          <p:xfrm>
            <a:off x="5791200" y="1851025"/>
            <a:ext cx="3124200" cy="188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VISIO" r:id="rId5" imgW="2900045" imgH="1752600" progId="Visio.Drawing.6">
                    <p:embed/>
                  </p:oleObj>
                </mc:Choice>
                <mc:Fallback>
                  <p:oleObj name="VISIO" r:id="rId5" imgW="2900045" imgH="1752600" progId="Visio.Drawing.6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1200" y="1851025"/>
                          <a:ext cx="3124200" cy="1882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5.2.6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异常检测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5.2.6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异常检测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557338"/>
            <a:ext cx="8147050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典型的异常检测方法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基于模型的技术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基于邻近度的技术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基于密度的技术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5.1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  数据挖掘的兴起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5.2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  数据挖掘的任务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b="1" dirty="0"/>
              <a:t>5.3</a:t>
            </a:r>
            <a:r>
              <a:rPr lang="zh-CN" altLang="en-US" b="1" dirty="0"/>
              <a:t>  数据挖掘的流程</a:t>
            </a:r>
            <a:endParaRPr lang="en-US" altLang="zh-CN" b="1" dirty="0"/>
          </a:p>
          <a:p>
            <a:pPr lvl="1"/>
            <a:r>
              <a:rPr lang="en-US" altLang="zh-CN" sz="2400" b="1" dirty="0"/>
              <a:t>5.3.1 </a:t>
            </a:r>
            <a:r>
              <a:rPr lang="zh-CN" altLang="en-US" sz="2400" b="1" dirty="0"/>
              <a:t>数据挖掘对象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5.3.2 </a:t>
            </a:r>
            <a:r>
              <a:rPr lang="zh-CN" altLang="en-US" sz="2400" b="1" dirty="0"/>
              <a:t>数据挖掘分类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5.3.3 </a:t>
            </a:r>
            <a:r>
              <a:rPr lang="zh-CN" altLang="en-US" sz="2400" b="1" dirty="0"/>
              <a:t>知识发现的过程</a:t>
            </a:r>
            <a:endParaRPr lang="en-US" altLang="zh-CN" sz="2400" b="1" dirty="0"/>
          </a:p>
          <a:p>
            <a:pPr marL="457200" lvl="1" indent="0">
              <a:buNone/>
            </a:pPr>
            <a:endParaRPr lang="en-US" altLang="zh-CN" sz="2400" b="1" dirty="0"/>
          </a:p>
        </p:txBody>
      </p:sp>
      <p:sp>
        <p:nvSpPr>
          <p:cNvPr id="5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z="3600" dirty="0">
                <a:latin typeface="宋体 (正文)"/>
                <a:ea typeface="黑体" panose="02010609060101010101" pitchFamily="49" charset="-122"/>
              </a:rPr>
              <a:t>第 </a:t>
            </a:r>
            <a:r>
              <a:rPr lang="en-US" altLang="zh-CN" sz="3600" dirty="0">
                <a:latin typeface="宋体 (正文)"/>
                <a:ea typeface="黑体" panose="02010609060101010101" pitchFamily="49" charset="-122"/>
              </a:rPr>
              <a:t>5 </a:t>
            </a:r>
            <a:r>
              <a:rPr lang="zh-CN" altLang="en-US" sz="3600" dirty="0">
                <a:latin typeface="宋体 (正文)"/>
                <a:ea typeface="黑体" panose="02010609060101010101" pitchFamily="49" charset="-122"/>
              </a:rPr>
              <a:t>章 数据挖掘基础</a:t>
            </a:r>
            <a:endParaRPr lang="zh-CN" altLang="en-US" sz="3600" dirty="0">
              <a:latin typeface="宋体 (正文)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文本框 1"/>
          <p:cNvSpPr txBox="1">
            <a:spLocks noChangeArrowheads="1"/>
          </p:cNvSpPr>
          <p:nvPr/>
        </p:nvSpPr>
        <p:spPr bwMode="auto">
          <a:xfrm>
            <a:off x="827088" y="1412875"/>
            <a:ext cx="6192837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结构化数据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</a:rPr>
              <a:t>关系数据库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</a:rPr>
              <a:t>数据仓库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非结构化数据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</a:rPr>
              <a:t>文本数据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</a:rPr>
              <a:t>图像和视频数据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宋体" panose="02010600030101010101" pitchFamily="2" charset="-122"/>
              </a:rPr>
              <a:t>web</a:t>
            </a:r>
            <a:r>
              <a:rPr lang="zh-CN" altLang="en-US" sz="2400" b="1" dirty="0">
                <a:latin typeface="宋体" panose="02010600030101010101" pitchFamily="2" charset="-122"/>
              </a:rPr>
              <a:t>数据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4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5.3.1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数据挖掘对象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07950" y="1196975"/>
            <a:ext cx="89281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n"/>
              <a:defRPr sz="28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Font typeface="Wingdings" panose="05000000000000000000" pitchFamily="2" charset="2"/>
              <a:buChar char="u"/>
              <a:defRPr sz="2800" b="1">
                <a:solidFill>
                  <a:srgbClr val="FF00FF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关系数据库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数据库中数据的特点如下：</a:t>
            </a:r>
            <a:endParaRPr lang="zh-CN" altLang="en-US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1) 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数据动态性、</a:t>
            </a:r>
            <a:r>
              <a:rPr lang="en-US" altLang="zh-CN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2) 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数据的不完全性、</a:t>
            </a:r>
            <a:r>
              <a:rPr lang="en-US" altLang="zh-CN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3) 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噪声数据、</a:t>
            </a:r>
            <a:r>
              <a:rPr lang="en-US" altLang="zh-CN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4) 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数据类型不一致、</a:t>
            </a:r>
            <a:r>
              <a:rPr lang="en-US" altLang="zh-CN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5) 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异构性、</a:t>
            </a:r>
            <a:r>
              <a:rPr lang="en-US" altLang="zh-CN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6) 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数据冗余性、</a:t>
            </a:r>
            <a:r>
              <a:rPr lang="en-US" altLang="zh-CN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7) 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数据稀疏性</a:t>
            </a:r>
            <a:endParaRPr lang="zh-CN" altLang="en-US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由于数据库中的数据具有以上特点，使其在挖掘过程中难以直接使用，因此在进行数据挖掘以前必须对数据进行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5.3.1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数据挖掘对象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950" y="1125538"/>
            <a:ext cx="89281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数据仓库</a:t>
            </a:r>
            <a:endParaRPr lang="zh-CN" altLang="en-US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B0F0"/>
                </a:solidFill>
                <a:latin typeface="宋体" panose="02010600030101010101" pitchFamily="2" charset="-122"/>
              </a:rPr>
              <a:t>数据仓库的特点如下：</a:t>
            </a:r>
            <a:endParaRPr lang="zh-CN" altLang="en-US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50000"/>
              </a:lnSpc>
              <a:buClr>
                <a:srgbClr val="00B0F0"/>
              </a:buClr>
              <a:buNone/>
            </a:pPr>
            <a:r>
              <a:rPr lang="zh-CN" altLang="en-US" dirty="0">
                <a:latin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</a:rPr>
              <a:t>1) </a:t>
            </a:r>
            <a:r>
              <a:rPr lang="zh-CN" altLang="en-US" dirty="0">
                <a:latin typeface="宋体" panose="02010600030101010101" pitchFamily="2" charset="-122"/>
              </a:rPr>
              <a:t>面向主题、</a:t>
            </a:r>
            <a:r>
              <a:rPr lang="en-US" altLang="zh-CN" dirty="0">
                <a:latin typeface="宋体" panose="02010600030101010101" pitchFamily="2" charset="-122"/>
              </a:rPr>
              <a:t>2) </a:t>
            </a:r>
            <a:r>
              <a:rPr lang="zh-CN" altLang="en-US" dirty="0">
                <a:latin typeface="宋体" panose="02010600030101010101" pitchFamily="2" charset="-122"/>
              </a:rPr>
              <a:t>集成的数据、</a:t>
            </a:r>
            <a:r>
              <a:rPr lang="en-US" altLang="zh-CN" dirty="0">
                <a:latin typeface="宋体" panose="02010600030101010101" pitchFamily="2" charset="-122"/>
              </a:rPr>
              <a:t>3) </a:t>
            </a:r>
            <a:r>
              <a:rPr lang="zh-CN" altLang="en-US" dirty="0">
                <a:latin typeface="宋体" panose="02010600030101010101" pitchFamily="2" charset="-122"/>
              </a:rPr>
              <a:t>稳定的、</a:t>
            </a:r>
            <a:r>
              <a:rPr lang="en-US" altLang="zh-CN" dirty="0">
                <a:latin typeface="宋体" panose="02010600030101010101" pitchFamily="2" charset="-122"/>
              </a:rPr>
              <a:t>4) </a:t>
            </a:r>
            <a:r>
              <a:rPr lang="zh-CN" altLang="en-US" dirty="0">
                <a:latin typeface="宋体" panose="02010600030101010101" pitchFamily="2" charset="-122"/>
              </a:rPr>
              <a:t>反映历史变化的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</a:rPr>
              <a:t>高质量的挖掘结果依赖于高质量的数据，数据仓库为数据挖掘准备了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良好的数据源</a:t>
            </a:r>
            <a:r>
              <a:rPr lang="zh-CN" altLang="en-US" dirty="0">
                <a:latin typeface="宋体" panose="02010600030101010101" pitchFamily="2" charset="-122"/>
              </a:rPr>
              <a:t>，因此，数据仓库是数据挖掘的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最佳环境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5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5.3.1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数据挖掘对象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6237" y="1268760"/>
            <a:ext cx="8450563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文本数据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</a:t>
            </a:r>
            <a:r>
              <a:rPr lang="zh-CN" altLang="zh-CN" sz="2800" dirty="0">
                <a:latin typeface="宋体" panose="02010600030101010101" pitchFamily="2" charset="-122"/>
              </a:rPr>
              <a:t>文本是以</a:t>
            </a:r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文字串</a:t>
            </a:r>
            <a:r>
              <a:rPr lang="zh-CN" altLang="zh-CN" sz="2800" dirty="0">
                <a:latin typeface="宋体" panose="02010600030101010101" pitchFamily="2" charset="-122"/>
              </a:rPr>
              <a:t>的形式表示的数据文件，文本数据库所记载的内容均为文字，这些文字并不一定是简单的关键词，而是长句子，甚至是段落和全文。文本数据库多数为</a:t>
            </a:r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非结构化</a:t>
            </a:r>
            <a:r>
              <a:rPr lang="zh-CN" altLang="zh-CN" sz="2800" dirty="0">
                <a:latin typeface="宋体" panose="02010600030101010101" pitchFamily="2" charset="-122"/>
              </a:rPr>
              <a:t>的，也有些是</a:t>
            </a:r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半结构化</a:t>
            </a:r>
            <a:r>
              <a:rPr lang="zh-CN" altLang="zh-CN" sz="2800" dirty="0">
                <a:latin typeface="宋体" panose="02010600030101010101" pitchFamily="2" charset="-122"/>
              </a:rPr>
              <a:t>的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5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5.3.1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数据挖掘对象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950" y="1125538"/>
            <a:ext cx="89281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图像和视频数据</a:t>
            </a:r>
            <a:endParaRPr lang="zh-CN" altLang="en-US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图像、音频、视频</a:t>
            </a:r>
            <a:r>
              <a:rPr lang="zh-CN" altLang="en-US" sz="2800" b="1" dirty="0">
                <a:latin typeface="宋体" panose="02010600030101010101" pitchFamily="2" charset="-122"/>
              </a:rPr>
              <a:t>数据是典型的多媒体数据。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多媒体数据广泛存在于生活、医学、军事、娱乐等领域。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目前，对于多媒体数据的挖掘主要有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特征提取、基于内容的相似检索</a:t>
            </a:r>
            <a:r>
              <a:rPr lang="zh-CN" altLang="en-US" sz="2800" b="1" dirty="0">
                <a:latin typeface="宋体" panose="02010600030101010101" pitchFamily="2" charset="-122"/>
              </a:rPr>
              <a:t>等。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5.3.1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数据挖掘对象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矩形 1"/>
          <p:cNvSpPr>
            <a:spLocks noChangeArrowheads="1"/>
          </p:cNvSpPr>
          <p:nvPr/>
        </p:nvSpPr>
        <p:spPr bwMode="auto">
          <a:xfrm>
            <a:off x="472206" y="1387575"/>
            <a:ext cx="8460234" cy="408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随着数据库技术的不断完善，数据搜集技术的不断进步，人们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搜集存储的数据越来越多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管理和利用变得越发困难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，并且各大行业对数据的要求也越来越高。于是数据挖掘技术应运而生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数据挖掘的演变过程可分为四个阶段：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  <a:p>
            <a:pPr marL="628650" lvl="1" indent="-342900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数据搜集阶段</a:t>
            </a:r>
            <a:endParaRPr lang="en-US" altLang="zh-CN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  <a:p>
            <a:pPr marL="628650" lvl="1" indent="-342900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数据访问阶段</a:t>
            </a:r>
            <a:endParaRPr lang="en-US" altLang="zh-CN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  <a:p>
            <a:pPr marL="628650" lvl="1" indent="-342900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数据仓库决策支持阶段</a:t>
            </a:r>
            <a:endParaRPr lang="en-US" altLang="zh-CN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  <a:p>
            <a:pPr marL="628650" lvl="1" indent="-342900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数据挖掘阶段</a:t>
            </a:r>
            <a:endParaRPr lang="en-US" altLang="zh-CN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>
          <a:xfrm>
            <a:off x="457200" y="529431"/>
            <a:ext cx="8229600" cy="5953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5.1.1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数据挖掘的发展历程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</p:spTree>
  </p:cSld>
  <p:clrMapOvr>
    <a:masterClrMapping/>
  </p:clrMapOvr>
  <p:transition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5.3.1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数据挖掘对象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9505" y="1091179"/>
            <a:ext cx="8450563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Web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数据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</a:t>
            </a:r>
            <a:r>
              <a:rPr lang="zh-CN" altLang="zh-CN" sz="2800" dirty="0"/>
              <a:t>随着</a:t>
            </a:r>
            <a:r>
              <a:rPr lang="en-US" altLang="zh-CN" sz="2800" dirty="0"/>
              <a:t>Internet</a:t>
            </a:r>
            <a:r>
              <a:rPr lang="zh-CN" altLang="zh-CN" sz="2800" dirty="0"/>
              <a:t>的发展和普及、网站数目的迅速增长，</a:t>
            </a:r>
            <a:r>
              <a:rPr lang="en-US" altLang="zh-CN" sz="2800" dirty="0"/>
              <a:t>Web</a:t>
            </a:r>
            <a:r>
              <a:rPr lang="zh-CN" altLang="zh-CN" sz="2800" dirty="0"/>
              <a:t>数据挖掘已经成为当下又一个新课题。</a:t>
            </a:r>
            <a:r>
              <a:rPr lang="en-US" altLang="zh-CN" sz="2800" dirty="0"/>
              <a:t>Web</a:t>
            </a:r>
            <a:r>
              <a:rPr lang="zh-CN" altLang="zh-CN" sz="2800" dirty="0"/>
              <a:t>包含了</a:t>
            </a:r>
            <a:r>
              <a:rPr lang="zh-CN" altLang="zh-CN" sz="2800" b="1" dirty="0">
                <a:solidFill>
                  <a:srgbClr val="FF0000"/>
                </a:solidFill>
              </a:rPr>
              <a:t>丰富和动态的超链接信息</a:t>
            </a:r>
            <a:r>
              <a:rPr lang="zh-CN" altLang="zh-CN" sz="2800" dirty="0"/>
              <a:t>，以及</a:t>
            </a:r>
            <a:r>
              <a:rPr lang="en-US" altLang="zh-CN" sz="2800" dirty="0"/>
              <a:t>Web</a:t>
            </a:r>
            <a:r>
              <a:rPr lang="zh-CN" altLang="zh-CN" sz="2800" dirty="0"/>
              <a:t>页面的</a:t>
            </a:r>
            <a:r>
              <a:rPr lang="zh-CN" altLang="zh-CN" sz="2800" b="1" dirty="0">
                <a:solidFill>
                  <a:srgbClr val="FF0000"/>
                </a:solidFill>
              </a:rPr>
              <a:t>访问和使用信息</a:t>
            </a:r>
            <a:r>
              <a:rPr lang="zh-CN" altLang="zh-CN" sz="2800" dirty="0"/>
              <a:t>，这为数据挖掘提供了丰富的资源。</a:t>
            </a:r>
            <a:r>
              <a:rPr lang="en-US" altLang="zh-CN" sz="2800" dirty="0"/>
              <a:t>Web</a:t>
            </a:r>
            <a:r>
              <a:rPr lang="zh-CN" altLang="zh-CN" sz="2800" dirty="0"/>
              <a:t>挖掘就是从</a:t>
            </a:r>
            <a:r>
              <a:rPr lang="en-US" altLang="zh-CN" sz="2800" b="1" dirty="0">
                <a:solidFill>
                  <a:srgbClr val="FF0000"/>
                </a:solidFill>
              </a:rPr>
              <a:t>Web</a:t>
            </a:r>
            <a:r>
              <a:rPr lang="zh-CN" altLang="zh-CN" sz="2800" b="1" dirty="0">
                <a:solidFill>
                  <a:srgbClr val="FF0000"/>
                </a:solidFill>
              </a:rPr>
              <a:t>文档和</a:t>
            </a:r>
            <a:r>
              <a:rPr lang="en-US" altLang="zh-CN" sz="2800" b="1" dirty="0">
                <a:solidFill>
                  <a:srgbClr val="FF0000"/>
                </a:solidFill>
              </a:rPr>
              <a:t>Web</a:t>
            </a:r>
            <a:r>
              <a:rPr lang="zh-CN" altLang="zh-CN" sz="2800" b="1" dirty="0">
                <a:solidFill>
                  <a:srgbClr val="FF0000"/>
                </a:solidFill>
              </a:rPr>
              <a:t>活动</a:t>
            </a:r>
            <a:r>
              <a:rPr lang="zh-CN" altLang="zh-CN" sz="2800" dirty="0"/>
              <a:t>中抽取感兴趣的，潜在的有用模式和隐藏信息。</a:t>
            </a:r>
            <a:endParaRPr lang="zh-CN" altLang="zh-CN" sz="2800" dirty="0"/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文本框 1"/>
          <p:cNvSpPr txBox="1">
            <a:spLocks noChangeArrowheads="1"/>
          </p:cNvSpPr>
          <p:nvPr/>
        </p:nvSpPr>
        <p:spPr bwMode="auto">
          <a:xfrm>
            <a:off x="647564" y="1661319"/>
            <a:ext cx="7848872" cy="353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数据挖掘技术的多样性，导致数据挖掘系统的多样性。</a:t>
            </a:r>
            <a:r>
              <a:rPr lang="zh-CN" altLang="en-US" sz="2800" b="1" dirty="0">
                <a:latin typeface="宋体" panose="02010600030101010101" pitchFamily="2" charset="-122"/>
              </a:rPr>
              <a:t>数据挖掘可分为以下几类</a:t>
            </a:r>
            <a:r>
              <a:rPr lang="zh-CN" altLang="en-US" sz="2800" dirty="0">
                <a:latin typeface="宋体" panose="02010600030101010101" pitchFamily="2" charset="-122"/>
              </a:rPr>
              <a:t>：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根据数据库类型分类</a:t>
            </a:r>
            <a:endParaRPr lang="en-US" altLang="zh-CN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根据数据挖掘对象分类</a:t>
            </a:r>
            <a:endParaRPr lang="en-US" altLang="zh-CN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根据数据挖掘任务分类</a:t>
            </a:r>
            <a:endParaRPr lang="en-US" altLang="zh-CN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根据数据挖掘方法和技术分类</a:t>
            </a:r>
            <a:endParaRPr lang="en-US" altLang="zh-CN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5.3.2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数据挖掘分类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7488" y="1341438"/>
            <a:ext cx="4149725" cy="237172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35513" y="1349375"/>
            <a:ext cx="4149725" cy="23717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313" y="4090988"/>
            <a:ext cx="4149725" cy="23717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29163" y="4090988"/>
            <a:ext cx="4149725" cy="23717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087" name="矩形 6"/>
          <p:cNvSpPr>
            <a:spLocks noChangeArrowheads="1"/>
          </p:cNvSpPr>
          <p:nvPr/>
        </p:nvSpPr>
        <p:spPr bwMode="auto">
          <a:xfrm>
            <a:off x="1693863" y="3262313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0833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0833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0833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0833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0833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08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08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08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08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按数据库类型分类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46088" name="矩形 7"/>
          <p:cNvSpPr>
            <a:spLocks noChangeArrowheads="1"/>
          </p:cNvSpPr>
          <p:nvPr/>
        </p:nvSpPr>
        <p:spPr bwMode="auto">
          <a:xfrm>
            <a:off x="1579563" y="4179888"/>
            <a:ext cx="2262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0833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0833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0833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0833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0833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08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08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08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08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按数据挖掘任务分类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46089" name="矩形 8"/>
          <p:cNvSpPr>
            <a:spLocks noChangeArrowheads="1"/>
          </p:cNvSpPr>
          <p:nvPr/>
        </p:nvSpPr>
        <p:spPr bwMode="auto">
          <a:xfrm>
            <a:off x="5307013" y="4168775"/>
            <a:ext cx="295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0833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0833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0833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0833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0833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08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08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08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08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按数据挖掘方法和技术分类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46090" name="矩形 9"/>
          <p:cNvSpPr>
            <a:spLocks noChangeArrowheads="1"/>
          </p:cNvSpPr>
          <p:nvPr/>
        </p:nvSpPr>
        <p:spPr bwMode="auto">
          <a:xfrm>
            <a:off x="5245100" y="3262313"/>
            <a:ext cx="2262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0833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0833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0833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0833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0833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08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08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08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08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按数据挖掘对象分类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grpSp>
        <p:nvGrpSpPr>
          <p:cNvPr id="46091" name="组 2"/>
          <p:cNvGrpSpPr/>
          <p:nvPr/>
        </p:nvGrpSpPr>
        <p:grpSpPr bwMode="auto">
          <a:xfrm>
            <a:off x="3786188" y="3173413"/>
            <a:ext cx="577850" cy="547687"/>
            <a:chOff x="5285984" y="2972316"/>
            <a:chExt cx="578175" cy="548640"/>
          </a:xfrm>
        </p:grpSpPr>
        <p:sp>
          <p:nvSpPr>
            <p:cNvPr id="12" name="矩形 11"/>
            <p:cNvSpPr/>
            <p:nvPr/>
          </p:nvSpPr>
          <p:spPr>
            <a:xfrm>
              <a:off x="5285984" y="2972316"/>
              <a:ext cx="578175" cy="548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6100" name="矩形 12"/>
            <p:cNvSpPr>
              <a:spLocks noChangeArrowheads="1"/>
            </p:cNvSpPr>
            <p:nvPr/>
          </p:nvSpPr>
          <p:spPr bwMode="auto">
            <a:xfrm>
              <a:off x="5352895" y="3061970"/>
              <a:ext cx="4443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60833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60833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60833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60833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60833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6083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6083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6083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60833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1800" b="1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 3"/>
          <p:cNvGrpSpPr/>
          <p:nvPr/>
        </p:nvGrpSpPr>
        <p:grpSpPr>
          <a:xfrm>
            <a:off x="4747920" y="3172680"/>
            <a:ext cx="578174" cy="548640"/>
            <a:chOff x="6248368" y="2972316"/>
            <a:chExt cx="578174" cy="548640"/>
          </a:xfrm>
          <a:solidFill>
            <a:schemeClr val="accent1"/>
          </a:solidFill>
        </p:grpSpPr>
        <p:sp>
          <p:nvSpPr>
            <p:cNvPr id="15" name="矩形 14"/>
            <p:cNvSpPr/>
            <p:nvPr/>
          </p:nvSpPr>
          <p:spPr>
            <a:xfrm>
              <a:off x="6248368" y="2972316"/>
              <a:ext cx="578174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296829" y="3061970"/>
              <a:ext cx="444352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09600">
                <a:defRPr/>
              </a:pPr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 5"/>
          <p:cNvGrpSpPr/>
          <p:nvPr/>
        </p:nvGrpSpPr>
        <p:grpSpPr>
          <a:xfrm>
            <a:off x="4729470" y="4090890"/>
            <a:ext cx="578175" cy="548640"/>
            <a:chOff x="6229918" y="3890526"/>
            <a:chExt cx="578175" cy="548640"/>
          </a:xfrm>
          <a:solidFill>
            <a:schemeClr val="accent1"/>
          </a:solidFill>
        </p:grpSpPr>
        <p:sp>
          <p:nvSpPr>
            <p:cNvPr id="18" name="矩形 17"/>
            <p:cNvSpPr/>
            <p:nvPr/>
          </p:nvSpPr>
          <p:spPr>
            <a:xfrm>
              <a:off x="6229918" y="3890526"/>
              <a:ext cx="578175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96829" y="3980180"/>
              <a:ext cx="444352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09600">
                <a:defRPr/>
              </a:pPr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 4"/>
          <p:cNvGrpSpPr/>
          <p:nvPr/>
        </p:nvGrpSpPr>
        <p:grpSpPr>
          <a:xfrm>
            <a:off x="3785536" y="4090890"/>
            <a:ext cx="578174" cy="548640"/>
            <a:chOff x="5285984" y="3890526"/>
            <a:chExt cx="578174" cy="548640"/>
          </a:xfrm>
          <a:solidFill>
            <a:schemeClr val="accent1"/>
          </a:solidFill>
        </p:grpSpPr>
        <p:sp>
          <p:nvSpPr>
            <p:cNvPr id="21" name="矩形 20"/>
            <p:cNvSpPr/>
            <p:nvPr/>
          </p:nvSpPr>
          <p:spPr>
            <a:xfrm>
              <a:off x="5285984" y="3890526"/>
              <a:ext cx="578174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352895" y="3980180"/>
              <a:ext cx="444352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09600">
                <a:defRPr/>
              </a:pPr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46095" name="文本框 8"/>
          <p:cNvSpPr txBox="1">
            <a:spLocks noChangeArrowheads="1"/>
          </p:cNvSpPr>
          <p:nvPr/>
        </p:nvSpPr>
        <p:spPr bwMode="auto">
          <a:xfrm>
            <a:off x="488950" y="1631950"/>
            <a:ext cx="3621088" cy="76142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关系数据挖掘，模糊数据挖掘，历史数据挖掘，空间数据挖掘等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46096" name="文本框 8"/>
          <p:cNvSpPr txBox="1">
            <a:spLocks noChangeArrowheads="1"/>
          </p:cNvSpPr>
          <p:nvPr/>
        </p:nvSpPr>
        <p:spPr bwMode="auto">
          <a:xfrm>
            <a:off x="5159375" y="1631950"/>
            <a:ext cx="3619500" cy="76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数据库数据挖掘，文本数据挖掘，多媒体数据挖掘，</a:t>
            </a:r>
            <a:r>
              <a:rPr lang="en-US" altLang="zh-CN" sz="1800" b="1" dirty="0">
                <a:latin typeface="宋体" panose="02010600030101010101" pitchFamily="2" charset="-122"/>
              </a:rPr>
              <a:t>Web</a:t>
            </a:r>
            <a:r>
              <a:rPr lang="zh-CN" altLang="en-US" sz="1800" b="1" dirty="0">
                <a:latin typeface="宋体" panose="02010600030101010101" pitchFamily="2" charset="-122"/>
              </a:rPr>
              <a:t>数据挖掘等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46097" name="文本框 8"/>
          <p:cNvSpPr txBox="1">
            <a:spLocks noChangeArrowheads="1"/>
          </p:cNvSpPr>
          <p:nvPr/>
        </p:nvSpPr>
        <p:spPr bwMode="auto">
          <a:xfrm>
            <a:off x="5159375" y="4919663"/>
            <a:ext cx="3619500" cy="112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归纳学习类数据挖掘，仿生物技术类数据挖掘，公式发现类数据挖掘，统计分析类数据挖掘，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46098" name="文本框 8"/>
          <p:cNvSpPr txBox="1">
            <a:spLocks noChangeArrowheads="1"/>
          </p:cNvSpPr>
          <p:nvPr/>
        </p:nvSpPr>
        <p:spPr bwMode="auto">
          <a:xfrm>
            <a:off x="488950" y="4919663"/>
            <a:ext cx="3621088" cy="76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关联规则挖掘，聚类数据挖掘，分类数据挖掘，偏差分析挖掘等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27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5.3.2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数据挖掘分类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179735" y="1412776"/>
            <a:ext cx="878453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数据挖掘是一个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反复迭代的人机交互处理</a:t>
            </a:r>
            <a:r>
              <a:rPr lang="zh-CN" altLang="en-US" sz="2400" b="1" dirty="0">
                <a:latin typeface="宋体" panose="02010600030101010101" pitchFamily="2" charset="-122"/>
              </a:rPr>
              <a:t>过程。该过程需要经历多个步骤，并且很多决策需要由用户提供。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知识发现是数据挖掘的一种更广义说法，</a:t>
            </a:r>
            <a:r>
              <a:rPr lang="zh-CN" altLang="zh-CN" sz="2400" b="1" dirty="0">
                <a:latin typeface="宋体" panose="02010600030101010101" pitchFamily="2" charset="-122"/>
              </a:rPr>
              <a:t>该过程可以简单地定义为从数据集中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识别出有效的、新颖的、潜在有用的，以及最终可理解的模式</a:t>
            </a:r>
            <a:r>
              <a:rPr lang="zh-CN" altLang="zh-CN" sz="2400" b="1" dirty="0">
                <a:latin typeface="宋体" panose="02010600030101010101" pitchFamily="2" charset="-122"/>
              </a:rPr>
              <a:t>的高级处理过程。</a:t>
            </a:r>
            <a:r>
              <a:rPr lang="zh-CN" altLang="en-US" sz="2400" b="1" dirty="0">
                <a:latin typeface="宋体" panose="02010600030101010101" pitchFamily="2" charset="-122"/>
              </a:rPr>
              <a:t>数据挖掘仅仅是知识发现过程的一个步骤。 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4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5.3.3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知识发现的过程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文本框 18442"/>
          <p:cNvSpPr txBox="1">
            <a:spLocks noChangeArrowheads="1"/>
          </p:cNvSpPr>
          <p:nvPr/>
        </p:nvSpPr>
        <p:spPr bwMode="auto">
          <a:xfrm>
            <a:off x="900113" y="1843088"/>
            <a:ext cx="72009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问题的理解和定义</a:t>
            </a:r>
            <a:endParaRPr lang="en-US" altLang="zh-CN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相关数据的收集和提取</a:t>
            </a:r>
            <a:endParaRPr lang="en-US" altLang="zh-CN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数据探索和清理</a:t>
            </a:r>
            <a:endParaRPr lang="en-US" altLang="zh-CN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数据转换</a:t>
            </a:r>
            <a:endParaRPr lang="en-US" altLang="zh-CN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算法选择</a:t>
            </a:r>
            <a:endParaRPr lang="en-US" altLang="zh-CN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数据挖掘</a:t>
            </a:r>
            <a:endParaRPr lang="en-US" altLang="zh-CN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结果的解释和评价</a:t>
            </a:r>
            <a:endParaRPr lang="zh-CN" altLang="en-US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</p:txBody>
      </p:sp>
      <p:sp>
        <p:nvSpPr>
          <p:cNvPr id="49156" name="文本框 1"/>
          <p:cNvSpPr txBox="1">
            <a:spLocks noChangeArrowheads="1"/>
          </p:cNvSpPr>
          <p:nvPr/>
        </p:nvSpPr>
        <p:spPr bwMode="auto">
          <a:xfrm>
            <a:off x="539750" y="1279525"/>
            <a:ext cx="6911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知识发现过程可以细分为七个部分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5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5.3.3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知识发现的过程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文本框 1"/>
          <p:cNvSpPr txBox="1">
            <a:spLocks noChangeArrowheads="1"/>
          </p:cNvSpPr>
          <p:nvPr/>
        </p:nvSpPr>
        <p:spPr bwMode="auto">
          <a:xfrm>
            <a:off x="539750" y="1331913"/>
            <a:ext cx="7273925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问题的理解和定义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宋体" panose="02010600030101010101" pitchFamily="2" charset="-122"/>
              </a:rPr>
              <a:t>数据挖掘人员与领域专家合作，对问题进行全面的分析，以确定可能的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解决途径</a:t>
            </a:r>
            <a:r>
              <a:rPr lang="zh-CN" altLang="zh-CN" sz="2000" dirty="0">
                <a:latin typeface="宋体" panose="02010600030101010101" pitchFamily="2" charset="-122"/>
              </a:rPr>
              <a:t>和对学习结果的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评测方法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相关数据的收集和提取</a:t>
            </a:r>
            <a:endParaRPr lang="zh-CN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宋体" panose="02010600030101010101" pitchFamily="2" charset="-122"/>
              </a:rPr>
              <a:t>数据的抽取与集成</a:t>
            </a:r>
            <a:r>
              <a:rPr lang="zh-CN" altLang="en-US" sz="2000" dirty="0">
                <a:latin typeface="宋体" panose="02010600030101010101" pitchFamily="2" charset="-122"/>
              </a:rPr>
              <a:t>是</a:t>
            </a:r>
            <a:r>
              <a:rPr lang="zh-CN" altLang="zh-CN" sz="2000" dirty="0">
                <a:latin typeface="宋体" panose="02010600030101010101" pitchFamily="2" charset="-122"/>
              </a:rPr>
              <a:t>知识发现的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关键性工作</a:t>
            </a:r>
            <a:r>
              <a:rPr lang="zh-CN" altLang="zh-CN" sz="2000" dirty="0">
                <a:latin typeface="宋体" panose="02010600030101010101" pitchFamily="2" charset="-122"/>
              </a:rPr>
              <a:t>。从现有的数据中，确定哪些数据是与本次数据分析任务相关。根据挖掘目标，从原始数据中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选择相关的数据集</a:t>
            </a:r>
            <a:r>
              <a:rPr lang="zh-CN" altLang="zh-CN" sz="2000" dirty="0">
                <a:latin typeface="宋体" panose="02010600030101010101" pitchFamily="2" charset="-122"/>
              </a:rPr>
              <a:t>，通过高效的抽取工具将数据从不同数据源中抽取出来。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  <p:sp>
        <p:nvSpPr>
          <p:cNvPr id="4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5.3.3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知识发现的过程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文本框 1"/>
          <p:cNvSpPr txBox="1">
            <a:spLocks noChangeArrowheads="1"/>
          </p:cNvSpPr>
          <p:nvPr/>
        </p:nvSpPr>
        <p:spPr bwMode="auto">
          <a:xfrm>
            <a:off x="539750" y="1331913"/>
            <a:ext cx="7273925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数据探索和清理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宋体" panose="02010600030101010101" pitchFamily="2" charset="-122"/>
              </a:rPr>
              <a:t>数据集</a:t>
            </a:r>
            <a:r>
              <a:rPr lang="zh-CN" altLang="en-US" sz="2000" dirty="0">
                <a:latin typeface="宋体" panose="02010600030101010101" pitchFamily="2" charset="-122"/>
              </a:rPr>
              <a:t>存在</a:t>
            </a:r>
            <a:r>
              <a:rPr lang="en-US" altLang="zh-CN" sz="2000" dirty="0">
                <a:latin typeface="宋体" panose="02010600030101010101" pitchFamily="2" charset="-122"/>
              </a:rPr>
              <a:t>“</a:t>
            </a:r>
            <a:r>
              <a:rPr lang="zh-CN" altLang="zh-CN" sz="2000" dirty="0">
                <a:latin typeface="宋体" panose="02010600030101010101" pitchFamily="2" charset="-122"/>
              </a:rPr>
              <a:t>脏</a:t>
            </a:r>
            <a:r>
              <a:rPr lang="en-US" altLang="zh-CN" sz="2000" dirty="0">
                <a:latin typeface="宋体" panose="02010600030101010101" pitchFamily="2" charset="-122"/>
              </a:rPr>
              <a:t>”</a:t>
            </a:r>
            <a:r>
              <a:rPr lang="zh-CN" altLang="zh-CN" sz="2000" dirty="0">
                <a:latin typeface="宋体" panose="02010600030101010101" pitchFamily="2" charset="-122"/>
              </a:rPr>
              <a:t>数据，这些</a:t>
            </a:r>
            <a:r>
              <a:rPr lang="en-US" altLang="zh-CN" sz="2000" dirty="0">
                <a:latin typeface="宋体" panose="02010600030101010101" pitchFamily="2" charset="-122"/>
              </a:rPr>
              <a:t>“</a:t>
            </a:r>
            <a:r>
              <a:rPr lang="zh-CN" altLang="zh-CN" sz="2000" dirty="0">
                <a:latin typeface="宋体" panose="02010600030101010101" pitchFamily="2" charset="-122"/>
              </a:rPr>
              <a:t>脏</a:t>
            </a:r>
            <a:r>
              <a:rPr lang="en-US" altLang="zh-CN" sz="2000" dirty="0">
                <a:latin typeface="宋体" panose="02010600030101010101" pitchFamily="2" charset="-122"/>
              </a:rPr>
              <a:t>“</a:t>
            </a:r>
            <a:r>
              <a:rPr lang="zh-CN" altLang="zh-CN" sz="2000" dirty="0">
                <a:latin typeface="宋体" panose="02010600030101010101" pitchFamily="2" charset="-122"/>
              </a:rPr>
              <a:t>数据的数据质量非常差。我们需要先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对数据进行清洗</a:t>
            </a:r>
            <a:r>
              <a:rPr lang="zh-CN" altLang="zh-CN" sz="2000" dirty="0">
                <a:latin typeface="宋体" panose="02010600030101010101" pitchFamily="2" charset="-122"/>
              </a:rPr>
              <a:t>，将数据转换为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干净数据</a:t>
            </a:r>
            <a:r>
              <a:rPr lang="zh-CN" altLang="zh-CN" sz="2000" dirty="0">
                <a:latin typeface="宋体" panose="02010600030101010101" pitchFamily="2" charset="-122"/>
              </a:rPr>
              <a:t>。</a:t>
            </a:r>
            <a:endParaRPr lang="zh-CN" altLang="zh-CN" sz="20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数据转换</a:t>
            </a:r>
            <a:endParaRPr lang="zh-CN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宋体" panose="02010600030101010101" pitchFamily="2" charset="-122"/>
              </a:rPr>
              <a:t>对数据进行再加工。主要包括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选择相关的属性子集并剔除冗余属性</a:t>
            </a:r>
            <a:r>
              <a:rPr lang="zh-CN" altLang="zh-CN" sz="2000" dirty="0">
                <a:latin typeface="宋体" panose="02010600030101010101" pitchFamily="2" charset="-122"/>
              </a:rPr>
              <a:t>、根据知识发现任务对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数据进行采样</a:t>
            </a:r>
            <a:r>
              <a:rPr lang="zh-CN" altLang="zh-CN" sz="2000" dirty="0">
                <a:latin typeface="宋体" panose="02010600030101010101" pitchFamily="2" charset="-122"/>
              </a:rPr>
              <a:t>以减少学习量以及对数据的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表述方式进行转换</a:t>
            </a:r>
            <a:r>
              <a:rPr lang="zh-CN" altLang="zh-CN" sz="2000" dirty="0">
                <a:latin typeface="宋体" panose="02010600030101010101" pitchFamily="2" charset="-122"/>
              </a:rPr>
              <a:t>以适于学习算法等。为了使数据与任务达到最佳的匹配。这个步骤可能反复多次。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  <p:sp>
        <p:nvSpPr>
          <p:cNvPr id="4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5.3.3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知识发现的过程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文本框 1"/>
          <p:cNvSpPr txBox="1">
            <a:spLocks noChangeArrowheads="1"/>
          </p:cNvSpPr>
          <p:nvPr/>
        </p:nvSpPr>
        <p:spPr bwMode="auto">
          <a:xfrm>
            <a:off x="539750" y="1331913"/>
            <a:ext cx="7273925" cy="417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算法选择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宋体" panose="02010600030101010101" pitchFamily="2" charset="-122"/>
              </a:rPr>
              <a:t>使用合适的数据挖掘算法完成数据分析。首先保证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实现挖掘目标数据的功能</a:t>
            </a:r>
            <a:r>
              <a:rPr lang="zh-CN" altLang="zh-CN" sz="2000" dirty="0">
                <a:latin typeface="宋体" panose="02010600030101010101" pitchFamily="2" charset="-122"/>
              </a:rPr>
              <a:t>。</a:t>
            </a:r>
            <a:r>
              <a:rPr lang="zh-CN" altLang="en-US" sz="2000" dirty="0">
                <a:latin typeface="宋体" panose="02010600030101010101" pitchFamily="2" charset="-122"/>
              </a:rPr>
              <a:t>这些功能方法包括概念描述、分类、聚类、关联规则。</a:t>
            </a:r>
            <a:r>
              <a:rPr lang="zh-CN" altLang="zh-CN" sz="2000" dirty="0">
                <a:latin typeface="宋体" panose="02010600030101010101" pitchFamily="2" charset="-122"/>
              </a:rPr>
              <a:t>其次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选择合适的模式搜索算法</a:t>
            </a:r>
            <a:r>
              <a:rPr lang="zh-CN" altLang="zh-CN" sz="2000" dirty="0">
                <a:latin typeface="宋体" panose="02010600030101010101" pitchFamily="2" charset="-122"/>
              </a:rPr>
              <a:t>，这包括模型和参数的确定</a:t>
            </a:r>
            <a:r>
              <a:rPr lang="zh-CN" altLang="en-US" sz="2000" dirty="0">
                <a:latin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B0F0"/>
                </a:solidFill>
                <a:latin typeface="宋体" panose="02010600030101010101" pitchFamily="2" charset="-122"/>
              </a:rPr>
              <a:t>数据挖掘</a:t>
            </a:r>
            <a:endParaRPr lang="zh-CN" altLang="zh-CN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宋体" panose="02010600030101010101" pitchFamily="2" charset="-122"/>
              </a:rPr>
              <a:t>根据选定的数据挖掘算法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对经过处理后的数据进行模式提取。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5.3.3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知识发现的过程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文本框 1"/>
          <p:cNvSpPr txBox="1">
            <a:spLocks noChangeArrowheads="1"/>
          </p:cNvSpPr>
          <p:nvPr/>
        </p:nvSpPr>
        <p:spPr bwMode="auto">
          <a:xfrm>
            <a:off x="539750" y="1660525"/>
            <a:ext cx="7273925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结果的解释和评价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宋体" panose="02010600030101010101" pitchFamily="2" charset="-122"/>
              </a:rPr>
              <a:t>根据用户最终的决策目的对数据挖掘发现的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模式进行评价</a:t>
            </a:r>
            <a:r>
              <a:rPr lang="zh-CN" altLang="zh-CN" sz="2000" dirty="0">
                <a:latin typeface="宋体" panose="02010600030101010101" pitchFamily="2" charset="-122"/>
              </a:rPr>
              <a:t>，将有用的模式或描述有用模式的数据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用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可视化技术展示给用户</a:t>
            </a:r>
            <a:r>
              <a:rPr lang="zh-CN" altLang="zh-CN" sz="2000" dirty="0">
                <a:latin typeface="宋体" panose="02010600030101010101" pitchFamily="2" charset="-122"/>
              </a:rPr>
              <a:t>，让用户能够对模型结果做出解释，同时评价模式的有效性。如果结果不能令决策者满意，需要重复以上数据挖掘的过程。</a:t>
            </a:r>
            <a:endParaRPr lang="zh-CN" altLang="zh-CN" sz="20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SzTx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2"/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5.3.3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知识发现的过程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>
          <a:xfrm>
            <a:off x="457200" y="529431"/>
            <a:ext cx="8229600" cy="5953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5.1.1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数据挖掘的发展历程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395536" y="1357976"/>
            <a:ext cx="8110538" cy="499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数据搜集阶段：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世纪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年代以前，随着计算机技术的发展，加上磁带和磁盘的广泛应用，出现了两家著名的厂家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，但当时的产品主要为使用者提供历史性的、静态的数据信息。在这阶段，人们对知识性数据进行的工作主要是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搜集、存储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，因而被称为数据搜集阶段。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数据访问阶段：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世纪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年代，随着当时数据库技术的发展，人们开始建立关系数据库，利用结构化语言与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ODBC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技术实现了对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数据的记录和整理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，为使用者提供历史性的、动态的数据信息，这也意味着进入了数据访问阶段。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>
          <a:xfrm>
            <a:off x="457200" y="529431"/>
            <a:ext cx="8229600" cy="5953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5.1.1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数据挖掘的发展历程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395536" y="1357976"/>
            <a:ext cx="8110538" cy="501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数据仓库和决策支持阶段：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世纪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年代，随着计算机技术的快速发展，联机分析处理（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）等技术的逐渐成熟，在多维数据库和数据仓库等技术的支持下，已经可以实现在各种层次上为使用者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提供回溯的、动态的数据信息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。这一阶段被称为数据仓库和决策支持阶段。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数据挖掘阶段：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世纪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年代以后，在高级算法、海量数据库和多处理计算机的支持下，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等公司的产品已经能够根据现有数据为使用者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提供预测性的信息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。进入数据挖掘阶段。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框 4"/>
          <p:cNvSpPr txBox="1">
            <a:spLocks noChangeArrowheads="1"/>
          </p:cNvSpPr>
          <p:nvPr/>
        </p:nvSpPr>
        <p:spPr bwMode="auto">
          <a:xfrm>
            <a:off x="457200" y="1457662"/>
            <a:ext cx="8363272" cy="54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zh-CN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数据挖掘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定义</a:t>
            </a:r>
            <a:endParaRPr lang="en-US" altLang="zh-CN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marL="400050" lvl="1" indent="0">
              <a:lnSpc>
                <a:spcPct val="150000"/>
              </a:lnSpc>
              <a:spcBef>
                <a:spcPct val="0"/>
              </a:spcBef>
              <a:buSzTx/>
              <a:buNone/>
              <a:defRPr/>
            </a:pPr>
            <a:r>
              <a:rPr lang="zh-CN" altLang="zh-CN" sz="2000" dirty="0">
                <a:latin typeface="宋体" panose="02010600030101010101" pitchFamily="2" charset="-122"/>
              </a:rPr>
              <a:t>从大量的数据中提取人们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所感兴趣</a:t>
            </a:r>
            <a:r>
              <a:rPr lang="zh-CN" altLang="zh-CN" sz="2000" dirty="0">
                <a:latin typeface="宋体" panose="02010600030101010101" pitchFamily="2" charset="-122"/>
              </a:rPr>
              <a:t>的、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事先不知道</a:t>
            </a:r>
            <a:r>
              <a:rPr lang="zh-CN" altLang="zh-CN" sz="2000" dirty="0">
                <a:latin typeface="宋体" panose="02010600030101010101" pitchFamily="2" charset="-122"/>
              </a:rPr>
              <a:t>的、隐含在数据中的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有用的</a:t>
            </a:r>
            <a:r>
              <a:rPr lang="zh-CN" altLang="zh-CN" sz="2000" dirty="0">
                <a:latin typeface="宋体" panose="02010600030101010101" pitchFamily="2" charset="-122"/>
              </a:rPr>
              <a:t>信息和知识的过程</a:t>
            </a:r>
            <a:r>
              <a:rPr lang="zh-CN" altLang="en-US" sz="2000" dirty="0">
                <a:latin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sz="2400" b="1" dirty="0">
                <a:solidFill>
                  <a:srgbClr val="00B0F0"/>
                </a:solidFill>
                <a:latin typeface="+mn-ea"/>
              </a:rPr>
              <a:t>数据挖掘</a:t>
            </a:r>
            <a:r>
              <a:rPr lang="zh-CN" altLang="en-US" sz="2400" b="1" dirty="0">
                <a:solidFill>
                  <a:srgbClr val="00B0F0"/>
                </a:solidFill>
                <a:latin typeface="+mn-ea"/>
              </a:rPr>
              <a:t>的定义包括以下几种含义</a:t>
            </a:r>
            <a:endParaRPr lang="en-US" altLang="zh-CN" sz="2400" b="1" dirty="0">
              <a:solidFill>
                <a:srgbClr val="00B0F0"/>
              </a:solidFill>
              <a:latin typeface="+mn-ea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数据源必须是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真实的、大量的、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发现的是用户感兴趣的知识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发现的知识要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可接受、可理解、可运用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+mn-ea"/>
              </a:rPr>
              <a:t>数据挖掘是一个交叉性学科</a:t>
            </a:r>
            <a:endParaRPr lang="en-US" altLang="zh-CN" sz="2400" b="1" dirty="0">
              <a:solidFill>
                <a:srgbClr val="00B0F0"/>
              </a:solidFill>
              <a:latin typeface="+mn-ea"/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包含</a:t>
            </a:r>
            <a:r>
              <a:rPr lang="zh-CN" altLang="en-US" sz="2000" dirty="0">
                <a:latin typeface="+mn-ea"/>
              </a:rPr>
              <a:t>数据库系统、统计学、机器学习、可视化技术和信息科学等。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400050" lvl="1" indent="0">
              <a:lnSpc>
                <a:spcPct val="150000"/>
              </a:lnSpc>
              <a:spcBef>
                <a:spcPct val="0"/>
              </a:spcBef>
              <a:buSzTx/>
              <a:buNone/>
              <a:defRPr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defRPr/>
            </a:pPr>
            <a:endParaRPr lang="zh-CN" altLang="en-US" sz="1800" dirty="0"/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>
          <a:xfrm>
            <a:off x="457200" y="529431"/>
            <a:ext cx="8229600" cy="5953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5.1.2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数据挖掘的概述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框 4"/>
          <p:cNvSpPr txBox="1">
            <a:spLocks noChangeArrowheads="1"/>
          </p:cNvSpPr>
          <p:nvPr/>
        </p:nvSpPr>
        <p:spPr bwMode="auto">
          <a:xfrm>
            <a:off x="468313" y="1700213"/>
            <a:ext cx="8207375" cy="233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与数据挖掘相关的概念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数据库中的知识发现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(KDD)</a:t>
            </a:r>
            <a:r>
              <a:rPr lang="en-US" altLang="zh-CN" sz="2400" b="1" dirty="0">
                <a:latin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</a:rPr>
              <a:t>指所有从源数据中发掘模式或联系的方法，用以描述整个数据挖掘的过程。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SzTx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>
          <a:xfrm>
            <a:off x="457200" y="529431"/>
            <a:ext cx="8229600" cy="5953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5.1.2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数据挖掘的概述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框 4"/>
          <p:cNvSpPr txBox="1">
            <a:spLocks noChangeArrowheads="1"/>
          </p:cNvSpPr>
          <p:nvPr/>
        </p:nvSpPr>
        <p:spPr bwMode="auto">
          <a:xfrm>
            <a:off x="395288" y="1700213"/>
            <a:ext cx="7201048" cy="417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+mn-ea"/>
                <a:ea typeface="+mn-ea"/>
              </a:rPr>
              <a:t>数据挖掘与数据库中的知识发现</a:t>
            </a:r>
            <a:r>
              <a:rPr lang="en-US" altLang="zh-CN" sz="2800" b="1" dirty="0">
                <a:solidFill>
                  <a:srgbClr val="00B0F0"/>
                </a:solidFill>
                <a:latin typeface="+mn-ea"/>
                <a:ea typeface="+mn-ea"/>
              </a:rPr>
              <a:t>(KDD)</a:t>
            </a:r>
            <a:r>
              <a:rPr lang="zh-CN" altLang="en-US" sz="2800" b="1" dirty="0">
                <a:solidFill>
                  <a:srgbClr val="00B0F0"/>
                </a:solidFill>
                <a:latin typeface="+mn-ea"/>
                <a:ea typeface="+mn-ea"/>
              </a:rPr>
              <a:t>异同</a:t>
            </a:r>
            <a:endParaRPr lang="en-US" altLang="zh-CN" sz="2800" b="1" dirty="0">
              <a:solidFill>
                <a:srgbClr val="00B0F0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知识发现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(KDD)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914400" lvl="2" indent="0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zh-CN" altLang="en-US" sz="2000" dirty="0">
                <a:latin typeface="+mn-ea"/>
                <a:ea typeface="+mn-ea"/>
              </a:rPr>
              <a:t>输出的是规则</a:t>
            </a:r>
            <a:endParaRPr lang="en-US" altLang="zh-CN" sz="20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数据挖掘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914400" lvl="2" indent="0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zh-CN" altLang="en-US" sz="2000" dirty="0">
                <a:latin typeface="+mn-ea"/>
                <a:ea typeface="+mn-ea"/>
              </a:rPr>
              <a:t>输出的是模型，是</a:t>
            </a:r>
            <a:r>
              <a:rPr lang="en-US" altLang="zh-CN" sz="2000" dirty="0">
                <a:latin typeface="+mn-ea"/>
                <a:ea typeface="+mn-ea"/>
              </a:rPr>
              <a:t>KDD</a:t>
            </a:r>
            <a:r>
              <a:rPr lang="zh-CN" altLang="en-US" sz="2000" dirty="0">
                <a:latin typeface="+mn-ea"/>
                <a:ea typeface="+mn-ea"/>
              </a:rPr>
              <a:t>过程的一个步骤</a:t>
            </a:r>
            <a:endParaRPr lang="en-US" altLang="zh-CN" sz="20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共同点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914400" lvl="2" indent="0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zh-CN" altLang="en-US" sz="2000" dirty="0">
                <a:latin typeface="+mn-ea"/>
                <a:ea typeface="+mn-ea"/>
              </a:rPr>
              <a:t>两种方法输入的都是学习集</a:t>
            </a:r>
            <a:endParaRPr lang="en-US" altLang="zh-CN" sz="2000" dirty="0">
              <a:latin typeface="+mn-ea"/>
              <a:ea typeface="+mn-ea"/>
            </a:endParaRPr>
          </a:p>
          <a:p>
            <a:pPr marL="914400" lvl="2" indent="0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zh-CN" altLang="en-US" sz="2000" dirty="0">
                <a:latin typeface="+mn-ea"/>
                <a:ea typeface="+mn-ea"/>
              </a:rPr>
              <a:t>目的都是使数据挖掘过程变得更加自动化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>
          <a:xfrm>
            <a:off x="457200" y="529431"/>
            <a:ext cx="8229600" cy="5953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5.1.2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数据挖掘的概述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</p:spTree>
  </p:cSld>
  <p:clrMapOvr>
    <a:masterClrMapping/>
  </p:clrMapOvr>
  <p:transition>
    <p:push/>
  </p:transition>
</p:sld>
</file>

<file path=ppt/tags/tag1.xml><?xml version="1.0" encoding="utf-8"?>
<p:tagLst xmlns:p="http://schemas.openxmlformats.org/presentationml/2006/main">
  <p:tag name="commondata" val="eyJoZGlkIjoiY2JjMzIzZWU1Y2NiOTY3M2UyMTYzNGY2MzBlNWVlZGE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5557</Words>
  <Application>WPS 演示</Application>
  <PresentationFormat>全屏显示(4:3)</PresentationFormat>
  <Paragraphs>370</Paragraphs>
  <Slides>48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7" baseType="lpstr">
      <vt:lpstr>Arial</vt:lpstr>
      <vt:lpstr>宋体</vt:lpstr>
      <vt:lpstr>Wingdings</vt:lpstr>
      <vt:lpstr>Arial Black</vt:lpstr>
      <vt:lpstr>Times New Roman</vt:lpstr>
      <vt:lpstr>Tahoma</vt:lpstr>
      <vt:lpstr>PMingLiU</vt:lpstr>
      <vt:lpstr>PMingLiU-ExtB</vt:lpstr>
      <vt:lpstr>Calibri</vt:lpstr>
      <vt:lpstr>微软雅黑</vt:lpstr>
      <vt:lpstr>仿宋_GB2312</vt:lpstr>
      <vt:lpstr>仿宋</vt:lpstr>
      <vt:lpstr>宋体 (正文)</vt:lpstr>
      <vt:lpstr>黑体</vt:lpstr>
      <vt:lpstr>Arial Unicode MS</vt:lpstr>
      <vt:lpstr>Calibri Light</vt:lpstr>
      <vt:lpstr>Pixel</vt:lpstr>
      <vt:lpstr>Office 主题​​</vt:lpstr>
      <vt:lpstr>Visio.Drawing.6</vt:lpstr>
      <vt:lpstr>PowerPoint 演示文稿</vt:lpstr>
      <vt:lpstr>第 5 章 数据挖掘基础</vt:lpstr>
      <vt:lpstr>第 5 章 数据挖掘基础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 5 章 数据挖掘基础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 5 章 数据挖掘基础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Zhejiang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creator>Keykey</dc:creator>
  <cp:lastModifiedBy>张子洋</cp:lastModifiedBy>
  <cp:revision>588</cp:revision>
  <dcterms:created xsi:type="dcterms:W3CDTF">2004-02-06T08:11:00Z</dcterms:created>
  <dcterms:modified xsi:type="dcterms:W3CDTF">2024-12-16T10:27:52Z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BF3164A2AF7647C491EB54C4E1952F9F_12</vt:lpwstr>
  </property>
  <property fmtid="{D5CDD505-2E9C-101B-9397-08002B2CF9AE}" pid="3" name="KSOProductBuildVer">
    <vt:lpwstr>2052-12.1.0.15712</vt:lpwstr>
  </property>
</Properties>
</file>